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4" r:id="rId2"/>
    <p:sldId id="301" r:id="rId3"/>
    <p:sldId id="295" r:id="rId4"/>
    <p:sldId id="288" r:id="rId5"/>
    <p:sldId id="259" r:id="rId6"/>
    <p:sldId id="260" r:id="rId7"/>
    <p:sldId id="261" r:id="rId8"/>
    <p:sldId id="264"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9" r:id="rId29"/>
    <p:sldId id="291" r:id="rId30"/>
    <p:sldId id="290" r:id="rId31"/>
    <p:sldId id="302" r:id="rId32"/>
    <p:sldId id="296" r:id="rId33"/>
    <p:sldId id="292" r:id="rId34"/>
    <p:sldId id="293" r:id="rId35"/>
    <p:sldId id="297" r:id="rId36"/>
    <p:sldId id="298" r:id="rId37"/>
    <p:sldId id="299" r:id="rId38"/>
    <p:sldId id="300" r:id="rId39"/>
    <p:sldId id="287" r:id="rId40"/>
    <p:sldId id="286" r:id="rId41"/>
    <p:sldId id="28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6" autoAdjust="0"/>
    <p:restoredTop sz="78682" autoAdjust="0"/>
  </p:normalViewPr>
  <p:slideViewPr>
    <p:cSldViewPr snapToGrid="0">
      <p:cViewPr varScale="1">
        <p:scale>
          <a:sx n="71" d="100"/>
          <a:sy n="71" d="100"/>
        </p:scale>
        <p:origin x="6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0558D-4004-4263-844D-DFB8B8E31F89}" type="datetimeFigureOut">
              <a:rPr lang="en-US" smtClean="0"/>
              <a:t>7/18/2014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A3BF0-D335-4DF0-A967-A22D70029F9D}" type="slidenum">
              <a:rPr lang="en-US" smtClean="0"/>
              <a:t>‹#›</a:t>
            </a:fld>
            <a:endParaRPr lang="en-US"/>
          </a:p>
        </p:txBody>
      </p:sp>
    </p:spTree>
    <p:extLst>
      <p:ext uri="{BB962C8B-B14F-4D97-AF65-F5344CB8AC3E}">
        <p14:creationId xmlns:p14="http://schemas.microsoft.com/office/powerpoint/2010/main" val="384148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GEOHAB is an international program aimed at fostering and promoting cooperative research directed at improving the prediction of harmful algal bloom events.</a:t>
            </a:r>
          </a:p>
          <a:p>
            <a:endParaRPr lang="en-US" dirty="0" smtClean="0"/>
          </a:p>
          <a:p>
            <a:r>
              <a:rPr lang="en-US" dirty="0" smtClean="0"/>
              <a:t>The NSF support was largely in conjunction with its Ocean and Human Health initiative</a:t>
            </a:r>
            <a:r>
              <a:rPr lang="en-US" baseline="0" dirty="0" smtClean="0"/>
              <a:t> directed at improved understanding of the ways/means that the oceans effect human health.</a:t>
            </a:r>
            <a:r>
              <a:rPr lang="en-US" dirty="0" smtClean="0"/>
              <a:t> </a:t>
            </a:r>
            <a:endParaRPr lang="en-US" dirty="0"/>
          </a:p>
        </p:txBody>
      </p:sp>
      <p:sp>
        <p:nvSpPr>
          <p:cNvPr id="4" name="Slide Number Placeholder 3"/>
          <p:cNvSpPr>
            <a:spLocks noGrp="1"/>
          </p:cNvSpPr>
          <p:nvPr>
            <p:ph type="sldNum" sz="quarter" idx="10"/>
          </p:nvPr>
        </p:nvSpPr>
        <p:spPr/>
        <p:txBody>
          <a:bodyPr/>
          <a:lstStyle/>
          <a:p>
            <a:fld id="{F28A3BF0-D335-4DF0-A967-A22D70029F9D}" type="slidenum">
              <a:rPr lang="en-US" smtClean="0"/>
              <a:t>2</a:t>
            </a:fld>
            <a:endParaRPr lang="en-US"/>
          </a:p>
        </p:txBody>
      </p:sp>
    </p:spTree>
    <p:extLst>
      <p:ext uri="{BB962C8B-B14F-4D97-AF65-F5344CB8AC3E}">
        <p14:creationId xmlns:p14="http://schemas.microsoft.com/office/powerpoint/2010/main" val="2227699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1F2F73D-9591-407D-84CE-D8E559B7EAF2}" type="slidenum">
              <a:rPr lang="en-US" smtClean="0"/>
              <a:pPr/>
              <a:t>16</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z="1000" smtClean="0"/>
              <a:t>125 of 127 incidents with Oahu catch sites had specific location information.</a:t>
            </a:r>
          </a:p>
          <a:p>
            <a:pPr eaLnBrk="1" hangingPunct="1"/>
            <a:r>
              <a:rPr lang="en-US" sz="1000" smtClean="0"/>
              <a:t>Catch sites are primarily on the West and South sides.</a:t>
            </a:r>
          </a:p>
        </p:txBody>
      </p:sp>
    </p:spTree>
    <p:extLst>
      <p:ext uri="{BB962C8B-B14F-4D97-AF65-F5344CB8AC3E}">
        <p14:creationId xmlns:p14="http://schemas.microsoft.com/office/powerpoint/2010/main" val="1916124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B3149D63-93F5-4703-BB07-C40C3B1E9F8E}" type="slidenum">
              <a:rPr lang="en-US" smtClean="0"/>
              <a:pPr/>
              <a:t>17</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z="1000" smtClean="0"/>
              <a:t>113 of 118 incidents had specific location.</a:t>
            </a:r>
          </a:p>
          <a:p>
            <a:pPr eaLnBrk="1" hangingPunct="1"/>
            <a:r>
              <a:rPr lang="en-US" sz="1000" smtClean="0"/>
              <a:t>Note the high concentration of incidents associated with catch sites along the north and northwest shores.</a:t>
            </a:r>
          </a:p>
        </p:txBody>
      </p:sp>
    </p:spTree>
    <p:extLst>
      <p:ext uri="{BB962C8B-B14F-4D97-AF65-F5344CB8AC3E}">
        <p14:creationId xmlns:p14="http://schemas.microsoft.com/office/powerpoint/2010/main" val="4195163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9014680B-2C39-4EC2-93B5-B428776AC70D}" type="slidenum">
              <a:rPr lang="en-US" smtClean="0"/>
              <a:pPr/>
              <a:t>18</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z="1000" smtClean="0"/>
              <a:t>131 of 136 Big Island catch sites had specific locations.</a:t>
            </a:r>
          </a:p>
          <a:p>
            <a:pPr eaLnBrk="1" hangingPunct="1"/>
            <a:r>
              <a:rPr lang="en-US" sz="1000" smtClean="0"/>
              <a:t>Incidents are heavily associated with catches along the West side of the island.</a:t>
            </a:r>
          </a:p>
          <a:p>
            <a:pPr eaLnBrk="1" hangingPunct="1"/>
            <a:r>
              <a:rPr lang="en-US" sz="1000" smtClean="0"/>
              <a:t>There were also 3 incidents associated with catches around Niihau and 2 incidents associated with catches around Kahoolawe.</a:t>
            </a:r>
          </a:p>
          <a:p>
            <a:pPr eaLnBrk="1" hangingPunct="1"/>
            <a:r>
              <a:rPr lang="en-US" sz="1000" smtClean="0"/>
              <a:t>There was no site specific information for these incidents.</a:t>
            </a:r>
          </a:p>
        </p:txBody>
      </p:sp>
    </p:spTree>
    <p:extLst>
      <p:ext uri="{BB962C8B-B14F-4D97-AF65-F5344CB8AC3E}">
        <p14:creationId xmlns:p14="http://schemas.microsoft.com/office/powerpoint/2010/main" val="3842326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AAA6826-9B72-44FE-9173-8865AB4B35E0}" type="slidenum">
              <a:rPr lang="en-US" smtClean="0"/>
              <a:pPr/>
              <a:t>19</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smtClean="0"/>
              <a:t>Of the 635 incidents involving only one type of fish exposure Jacks were the most common, followed by Surgeon Fish, Groupers, Snappers, then Wrasses.</a:t>
            </a:r>
          </a:p>
        </p:txBody>
      </p:sp>
    </p:spTree>
    <p:extLst>
      <p:ext uri="{BB962C8B-B14F-4D97-AF65-F5344CB8AC3E}">
        <p14:creationId xmlns:p14="http://schemas.microsoft.com/office/powerpoint/2010/main" val="4245358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2595B16E-3DFB-4577-AFD9-BB6B535B4475}" type="slidenum">
              <a:rPr lang="en-US" smtClean="0"/>
              <a:pPr/>
              <a:t>20</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smtClean="0"/>
              <a:t># of reports and cases have fluctuated, but no real trend</a:t>
            </a:r>
          </a:p>
          <a:p>
            <a:pPr eaLnBrk="1" hangingPunct="1"/>
            <a:endParaRPr lang="en-US" smtClean="0"/>
          </a:p>
          <a:p>
            <a:pPr eaLnBrk="1" hangingPunct="1"/>
            <a:endParaRPr lang="en-US" smtClean="0"/>
          </a:p>
          <a:p>
            <a:pPr eaLnBrk="1" hangingPunct="1"/>
            <a:endParaRPr lang="en-US" smtClean="0"/>
          </a:p>
        </p:txBody>
      </p:sp>
    </p:spTree>
    <p:extLst>
      <p:ext uri="{BB962C8B-B14F-4D97-AF65-F5344CB8AC3E}">
        <p14:creationId xmlns:p14="http://schemas.microsoft.com/office/powerpoint/2010/main" val="3723194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Via anecdotal information, it has been hypothesized that CTX are biologically magnified through coral reef food webs. This study quantified biomagnification of CTX via correlation between assessments of relative trophic position and relative CTX toxicity in individual wild-caught fish exhibiting a defined feeding relationship. This work examined the trophic position and relative CTX toxicity within the carnivorous grouper (</a:t>
            </a:r>
            <a:r>
              <a:rPr lang="en-US" sz="1200" i="1" kern="1200" dirty="0" smtClean="0">
                <a:solidFill>
                  <a:schemeClr val="tx1"/>
                </a:solidFill>
                <a:effectLst/>
                <a:latin typeface="+mn-lt"/>
                <a:ea typeface="+mn-ea"/>
                <a:cs typeface="+mn-cs"/>
              </a:rPr>
              <a:t>Cephalopholis argus</a:t>
            </a:r>
            <a:r>
              <a:rPr lang="en-US" sz="1200" kern="1200" dirty="0" smtClean="0">
                <a:solidFill>
                  <a:schemeClr val="tx1"/>
                </a:solidFill>
                <a:effectLst/>
                <a:latin typeface="+mn-lt"/>
                <a:ea typeface="+mn-ea"/>
                <a:cs typeface="+mn-cs"/>
              </a:rPr>
              <a:t>) and 22 species of its prey items.</a:t>
            </a:r>
          </a:p>
          <a:p>
            <a:r>
              <a:rPr lang="en-US" sz="1200" kern="1200" dirty="0" smtClean="0">
                <a:solidFill>
                  <a:schemeClr val="tx1"/>
                </a:solidFill>
                <a:effectLst/>
                <a:latin typeface="+mn-lt"/>
                <a:ea typeface="+mn-ea"/>
                <a:cs typeface="+mn-cs"/>
              </a:rPr>
              <a:t>Prevalence and concentration estimates of CTX within this predator-prey relationship were analyzed by performing the N2a mouse neuroblastoma bioassay on 157 samples of </a:t>
            </a:r>
            <a:r>
              <a:rPr lang="en-US" sz="1200" i="1" kern="1200" dirty="0" smtClean="0">
                <a:solidFill>
                  <a:schemeClr val="tx1"/>
                </a:solidFill>
                <a:effectLst/>
                <a:latin typeface="+mn-lt"/>
                <a:ea typeface="+mn-ea"/>
                <a:cs typeface="+mn-cs"/>
              </a:rPr>
              <a:t>C. argus</a:t>
            </a:r>
            <a:r>
              <a:rPr lang="en-US" sz="1200" kern="1200" dirty="0" smtClean="0">
                <a:solidFill>
                  <a:schemeClr val="tx1"/>
                </a:solidFill>
                <a:effectLst/>
                <a:latin typeface="+mn-lt"/>
                <a:ea typeface="+mn-ea"/>
                <a:cs typeface="+mn-cs"/>
              </a:rPr>
              <a:t> and its prey that were collected from nearshore reefs off Maui and Oahu, Hawaii USA. Assessment of trophic position via compound-specific nitrogen isotope analysis of amino acids (AA-CSIA) provided the correlative data needed to determine degree of biomagnification. AA-CSIA analyses were performed on 42 samples of </a:t>
            </a:r>
            <a:r>
              <a:rPr lang="en-US" sz="1200" i="1" kern="1200" dirty="0" smtClean="0">
                <a:solidFill>
                  <a:schemeClr val="tx1"/>
                </a:solidFill>
                <a:effectLst/>
                <a:latin typeface="+mn-lt"/>
                <a:ea typeface="+mn-ea"/>
                <a:cs typeface="+mn-cs"/>
              </a:rPr>
              <a:t>C. argus</a:t>
            </a:r>
            <a:r>
              <a:rPr lang="en-US" sz="1200" kern="1200" dirty="0" smtClean="0">
                <a:solidFill>
                  <a:schemeClr val="tx1"/>
                </a:solidFill>
                <a:effectLst/>
                <a:latin typeface="+mn-lt"/>
                <a:ea typeface="+mn-ea"/>
                <a:cs typeface="+mn-cs"/>
              </a:rPr>
              <a:t> and various prey. Results indicated that 36.4% of</a:t>
            </a:r>
            <a:r>
              <a:rPr lang="en-US" sz="1200" i="1" kern="1200" dirty="0" smtClean="0">
                <a:solidFill>
                  <a:schemeClr val="tx1"/>
                </a:solidFill>
                <a:effectLst/>
                <a:latin typeface="+mn-lt"/>
                <a:ea typeface="+mn-ea"/>
                <a:cs typeface="+mn-cs"/>
              </a:rPr>
              <a:t> C. argus</a:t>
            </a:r>
            <a:r>
              <a:rPr lang="en-US" sz="1200" kern="1200" dirty="0" smtClean="0">
                <a:solidFill>
                  <a:schemeClr val="tx1"/>
                </a:solidFill>
                <a:effectLst/>
                <a:latin typeface="+mn-lt"/>
                <a:ea typeface="+mn-ea"/>
                <a:cs typeface="+mn-cs"/>
              </a:rPr>
              <a:t> specimens and 35.0% of the prey specimens were positively ciguatoxic. There</a:t>
            </a:r>
            <a:r>
              <a:rPr lang="en-US" sz="1200" kern="1200" baseline="0" dirty="0" smtClean="0">
                <a:solidFill>
                  <a:schemeClr val="tx1"/>
                </a:solidFill>
                <a:effectLst/>
                <a:latin typeface="+mn-lt"/>
                <a:ea typeface="+mn-ea"/>
                <a:cs typeface="+mn-cs"/>
              </a:rPr>
              <a:t> were </a:t>
            </a:r>
            <a:r>
              <a:rPr lang="en-US" sz="1200" kern="1200" baseline="0" dirty="0" err="1" smtClean="0">
                <a:solidFill>
                  <a:schemeClr val="tx1"/>
                </a:solidFill>
                <a:effectLst/>
                <a:latin typeface="+mn-lt"/>
                <a:ea typeface="+mn-ea"/>
                <a:cs typeface="+mn-cs"/>
              </a:rPr>
              <a:t>correlation</a:t>
            </a:r>
            <a:r>
              <a:rPr lang="en-US" sz="1200" kern="1200" dirty="0" err="1" smtClean="0">
                <a:solidFill>
                  <a:schemeClr val="tx1"/>
                </a:solidFill>
                <a:effectLst/>
                <a:latin typeface="+mn-lt"/>
                <a:ea typeface="+mn-ea"/>
                <a:cs typeface="+mn-cs"/>
              </a:rPr>
              <a:t>alculated</a:t>
            </a:r>
            <a:r>
              <a:rPr lang="en-US" sz="1200" kern="1200" dirty="0" smtClean="0">
                <a:solidFill>
                  <a:schemeClr val="tx1"/>
                </a:solidFill>
                <a:effectLst/>
                <a:latin typeface="+mn-lt"/>
                <a:ea typeface="+mn-ea"/>
                <a:cs typeface="+mn-cs"/>
              </a:rPr>
              <a:t> relative trophic position (RTP ‰)</a:t>
            </a:r>
            <a:r>
              <a:rPr lang="en-US" sz="1200" kern="1200" baseline="-25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vs. total body weight (g).  for a) </a:t>
            </a:r>
            <a:r>
              <a:rPr lang="en-US" sz="1200" i="1" kern="1200" dirty="0" smtClean="0">
                <a:solidFill>
                  <a:schemeClr val="tx1"/>
                </a:solidFill>
                <a:effectLst/>
                <a:latin typeface="+mn-lt"/>
                <a:ea typeface="+mn-ea"/>
                <a:cs typeface="+mn-cs"/>
              </a:rPr>
              <a:t>Cephalopholis argus</a:t>
            </a:r>
            <a:r>
              <a:rPr lang="en-US" sz="1200" kern="1200" dirty="0" smtClean="0">
                <a:solidFill>
                  <a:schemeClr val="tx1"/>
                </a:solidFill>
                <a:effectLst/>
                <a:latin typeface="+mn-lt"/>
                <a:ea typeface="+mn-ea"/>
                <a:cs typeface="+mn-cs"/>
              </a:rPr>
              <a:t> and b) for</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C. argus’ prey </a:t>
            </a:r>
            <a:r>
              <a:rPr lang="en-US" sz="1200" kern="1200" dirty="0" err="1" smtClean="0">
                <a:solidFill>
                  <a:schemeClr val="tx1"/>
                </a:solidFill>
                <a:effectLst/>
                <a:latin typeface="+mn-lt"/>
                <a:ea typeface="+mn-ea"/>
                <a:cs typeface="+mn-cs"/>
              </a:rPr>
              <a:t>samples.No</a:t>
            </a:r>
            <a:r>
              <a:rPr lang="en-US" sz="1200" kern="1200" dirty="0" smtClean="0">
                <a:solidFill>
                  <a:schemeClr val="tx1"/>
                </a:solidFill>
                <a:effectLst/>
                <a:latin typeface="+mn-lt"/>
                <a:ea typeface="+mn-ea"/>
                <a:cs typeface="+mn-cs"/>
              </a:rPr>
              <a:t> significant (p&gt; 0.05) relationship was observed between relative CTX toxicity and body weight and for individual specimens of either </a:t>
            </a:r>
            <a:r>
              <a:rPr lang="en-US" sz="1200" i="1" kern="1200" dirty="0" smtClean="0">
                <a:solidFill>
                  <a:schemeClr val="tx1"/>
                </a:solidFill>
                <a:effectLst/>
                <a:latin typeface="+mn-lt"/>
                <a:ea typeface="+mn-ea"/>
                <a:cs typeface="+mn-cs"/>
              </a:rPr>
              <a:t>C. argus </a:t>
            </a:r>
            <a:r>
              <a:rPr lang="en-US" sz="1200" kern="1200" dirty="0" smtClean="0">
                <a:solidFill>
                  <a:schemeClr val="tx1"/>
                </a:solidFill>
                <a:effectLst/>
                <a:latin typeface="+mn-lt"/>
                <a:ea typeface="+mn-ea"/>
                <a:cs typeface="+mn-cs"/>
              </a:rPr>
              <a:t>or the prey species.  Similarly, no significant (p&gt; 0.05) relationship was found between estimated CTX concentration and quantified trophic position for individual samples of either </a:t>
            </a:r>
            <a:r>
              <a:rPr lang="en-US" sz="1200" i="1" kern="1200" dirty="0" smtClean="0">
                <a:solidFill>
                  <a:schemeClr val="tx1"/>
                </a:solidFill>
                <a:effectLst/>
                <a:latin typeface="+mn-lt"/>
                <a:ea typeface="+mn-ea"/>
                <a:cs typeface="+mn-cs"/>
              </a:rPr>
              <a:t>C. argus </a:t>
            </a:r>
            <a:r>
              <a:rPr lang="en-US" sz="1200" kern="1200" dirty="0" smtClean="0">
                <a:solidFill>
                  <a:schemeClr val="tx1"/>
                </a:solidFill>
                <a:effectLst/>
                <a:latin typeface="+mn-lt"/>
                <a:ea typeface="+mn-ea"/>
                <a:cs typeface="+mn-cs"/>
              </a:rPr>
              <a:t>or their prey species.  Results of this study indicate that trophic position alone is not sufficient to explain variations in CTX toxicity observed in individual members of the reef fish communities.  </a:t>
            </a:r>
          </a:p>
          <a:p>
            <a:endParaRPr lang="en-US" dirty="0"/>
          </a:p>
        </p:txBody>
      </p:sp>
      <p:sp>
        <p:nvSpPr>
          <p:cNvPr id="4" name="Slide Number Placeholder 3"/>
          <p:cNvSpPr>
            <a:spLocks noGrp="1"/>
          </p:cNvSpPr>
          <p:nvPr>
            <p:ph type="sldNum" sz="quarter" idx="10"/>
          </p:nvPr>
        </p:nvSpPr>
        <p:spPr/>
        <p:txBody>
          <a:bodyPr/>
          <a:lstStyle/>
          <a:p>
            <a:fld id="{F28A3BF0-D335-4DF0-A967-A22D70029F9D}" type="slidenum">
              <a:rPr lang="en-US" smtClean="0"/>
              <a:t>31</a:t>
            </a:fld>
            <a:endParaRPr lang="en-US"/>
          </a:p>
        </p:txBody>
      </p:sp>
    </p:spTree>
    <p:extLst>
      <p:ext uri="{BB962C8B-B14F-4D97-AF65-F5344CB8AC3E}">
        <p14:creationId xmlns:p14="http://schemas.microsoft.com/office/powerpoint/2010/main" val="688632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4A882-9BFB-4261-9865-6BE94580866B}" type="slidenum">
              <a:rPr lang="en-US" smtClean="0"/>
              <a:t>33</a:t>
            </a:fld>
            <a:endParaRPr lang="en-US"/>
          </a:p>
        </p:txBody>
      </p:sp>
    </p:spTree>
    <p:extLst>
      <p:ext uri="{BB962C8B-B14F-4D97-AF65-F5344CB8AC3E}">
        <p14:creationId xmlns:p14="http://schemas.microsoft.com/office/powerpoint/2010/main" val="1754877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110</a:t>
            </a:r>
            <a:r>
              <a:rPr lang="en-US" baseline="0" dirty="0" smtClean="0"/>
              <a:t> grams of muscle and 5 grams of other visceral parts, the [CTX] increased by 35%</a:t>
            </a:r>
            <a:endParaRPr lang="en-US" dirty="0"/>
          </a:p>
        </p:txBody>
      </p:sp>
      <p:sp>
        <p:nvSpPr>
          <p:cNvPr id="4" name="Slide Number Placeholder 3"/>
          <p:cNvSpPr>
            <a:spLocks noGrp="1"/>
          </p:cNvSpPr>
          <p:nvPr>
            <p:ph type="sldNum" sz="quarter" idx="10"/>
          </p:nvPr>
        </p:nvSpPr>
        <p:spPr/>
        <p:txBody>
          <a:bodyPr/>
          <a:lstStyle/>
          <a:p>
            <a:fld id="{F9F4A882-9BFB-4261-9865-6BE94580866B}" type="slidenum">
              <a:rPr lang="en-US" smtClean="0"/>
              <a:t>34</a:t>
            </a:fld>
            <a:endParaRPr lang="en-US"/>
          </a:p>
        </p:txBody>
      </p:sp>
    </p:spTree>
    <p:extLst>
      <p:ext uri="{BB962C8B-B14F-4D97-AF65-F5344CB8AC3E}">
        <p14:creationId xmlns:p14="http://schemas.microsoft.com/office/powerpoint/2010/main" val="2408268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ballast water in trans-oceanic shipping vessels has been implicated as a mode of transfer for invasive species, including the dinoflagellate, Gambierdiscus spp., the causative organism of ciguatera fish poisoning.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dinoflagellate Gambierdiscus was exposed to ballast water from a trans-oceanic vessel, and maintained at a variety of temperatures in the dark to determine if viability would be maintained.  Logarithmically growing Gambierdiscus inocula were admixed (1:6, vol:vol) with ballast water, maintained in the dark at 22.6°C, 24.6°C, 26.8°C and 29.0°C  and assessed for numerical abundance over six days.  Calculated growth rates from the biomass time series showed no indication that ballast water negatively impacted Gambierdiscus viability; accompanying microscopic inspections supported this conclusion. Filtration of large volumes of collected ballast water failed to show the presence of any Gambierdiscus cells contained therein.  Recovery and microscopic examination of the experimental inocula after 10 weeks in the dark, failed to show cyst development at any temperature regime. This examination of ballast water showed no evidence of cytotoxicity to Gambierdiscus spp.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work addressed the issue of </a:t>
            </a:r>
            <a:r>
              <a:rPr lang="en-US" sz="1200" i="1" kern="1200" dirty="0" smtClean="0">
                <a:solidFill>
                  <a:schemeClr val="tx1"/>
                </a:solidFill>
                <a:effectLst/>
                <a:latin typeface="+mn-lt"/>
                <a:ea typeface="+mn-ea"/>
                <a:cs typeface="+mn-cs"/>
              </a:rPr>
              <a:t>Gambierdiscus</a:t>
            </a:r>
            <a:r>
              <a:rPr lang="en-US" sz="1200" kern="1200" dirty="0" smtClean="0">
                <a:solidFill>
                  <a:schemeClr val="tx1"/>
                </a:solidFill>
                <a:effectLst/>
                <a:latin typeface="+mn-lt"/>
                <a:ea typeface="+mn-ea"/>
                <a:cs typeface="+mn-cs"/>
              </a:rPr>
              <a:t> transport and survival via ship ballast water. Like many other dinoflagellates, Gambierdiscus spp. have a reputation for being difficult to maintain in culture in vitro due to sensitivities to agitation, abrupt changes in temperature, salinity, light, and high silicate and metal levels, particularly copper (Guillard and Keller, 1984; </a:t>
            </a:r>
            <a:r>
              <a:rPr lang="en-US" sz="1200" kern="1200" dirty="0" err="1" smtClean="0">
                <a:solidFill>
                  <a:schemeClr val="tx1"/>
                </a:solidFill>
                <a:effectLst/>
                <a:latin typeface="+mn-lt"/>
                <a:ea typeface="+mn-ea"/>
                <a:cs typeface="+mn-cs"/>
              </a:rPr>
              <a:t>Steidinger</a:t>
            </a:r>
            <a:r>
              <a:rPr lang="en-US" sz="1200" kern="1200" dirty="0" smtClean="0">
                <a:solidFill>
                  <a:schemeClr val="tx1"/>
                </a:solidFill>
                <a:effectLst/>
                <a:latin typeface="+mn-lt"/>
                <a:ea typeface="+mn-ea"/>
                <a:cs typeface="+mn-cs"/>
              </a:rPr>
              <a:t> and Baden, 1984; Durand-Clement, 1986; Bomber et al., 1988).  These attributes created interest to examine empirically if </a:t>
            </a:r>
            <a:r>
              <a:rPr lang="en-US" sz="1200" i="1" kern="1200" dirty="0" smtClean="0">
                <a:solidFill>
                  <a:schemeClr val="tx1"/>
                </a:solidFill>
                <a:effectLst/>
                <a:latin typeface="+mn-lt"/>
                <a:ea typeface="+mn-ea"/>
                <a:cs typeface="+mn-cs"/>
              </a:rPr>
              <a:t>Gambierdiscus spp</a:t>
            </a:r>
            <a:r>
              <a:rPr lang="en-US" sz="1200" kern="1200" dirty="0" smtClean="0">
                <a:solidFill>
                  <a:schemeClr val="tx1"/>
                </a:solidFill>
                <a:effectLst/>
                <a:latin typeface="+mn-lt"/>
                <a:ea typeface="+mn-ea"/>
                <a:cs typeface="+mn-cs"/>
              </a:rPr>
              <a:t>. would survive exposure to a ship’s ballast water. Following our contact, Matson Inc. offered to supply these experiments with ballast water from a vessel immediate after docking. The M/V </a:t>
            </a:r>
            <a:r>
              <a:rPr lang="en-US" sz="1200" kern="1200" dirty="0" err="1" smtClean="0">
                <a:solidFill>
                  <a:schemeClr val="tx1"/>
                </a:solidFill>
                <a:effectLst/>
                <a:latin typeface="+mn-lt"/>
                <a:ea typeface="+mn-ea"/>
                <a:cs typeface="+mn-cs"/>
              </a:rPr>
              <a:t>Maunalei</a:t>
            </a:r>
            <a:r>
              <a:rPr lang="en-US" sz="1200" kern="1200" dirty="0" smtClean="0">
                <a:solidFill>
                  <a:schemeClr val="tx1"/>
                </a:solidFill>
                <a:effectLst/>
                <a:latin typeface="+mn-lt"/>
                <a:ea typeface="+mn-ea"/>
                <a:cs typeface="+mn-cs"/>
              </a:rPr>
              <a:t> is four years old, carries a total ballast volume of 9652 metric </a:t>
            </a:r>
            <a:r>
              <a:rPr lang="en-US" sz="1200" kern="1200" dirty="0" err="1" smtClean="0">
                <a:solidFill>
                  <a:schemeClr val="tx1"/>
                </a:solidFill>
                <a:effectLst/>
                <a:latin typeface="+mn-lt"/>
                <a:ea typeface="+mn-ea"/>
                <a:cs typeface="+mn-cs"/>
              </a:rPr>
              <a:t>tonnes</a:t>
            </a:r>
            <a:r>
              <a:rPr lang="en-US" sz="1200" kern="1200" dirty="0" smtClean="0">
                <a:solidFill>
                  <a:schemeClr val="tx1"/>
                </a:solidFill>
                <a:effectLst/>
                <a:latin typeface="+mn-lt"/>
                <a:ea typeface="+mn-ea"/>
                <a:cs typeface="+mn-cs"/>
              </a:rPr>
              <a:t> in fourteen separate, lined tanks. Per requirements for docking in U.S. ports, vessels are required to purge/refill ballast tanks with deep sea water, defined as taken beyond 200 miles from land in ≥2000m of depth. At sea, ballast tanks are periodically purged, refilled, and transferred to stabilize vessels in transit. The objectives of this work were to examine the ballast water for the presence of </a:t>
            </a:r>
            <a:r>
              <a:rPr lang="en-US" sz="1200" i="1" kern="1200" dirty="0" smtClean="0">
                <a:solidFill>
                  <a:schemeClr val="tx1"/>
                </a:solidFill>
                <a:effectLst/>
                <a:latin typeface="+mn-lt"/>
                <a:ea typeface="+mn-ea"/>
                <a:cs typeface="+mn-cs"/>
              </a:rPr>
              <a:t>Gambierdiscus spp.</a:t>
            </a:r>
            <a:r>
              <a:rPr lang="en-US" sz="1200" kern="1200" dirty="0" smtClean="0">
                <a:solidFill>
                  <a:schemeClr val="tx1"/>
                </a:solidFill>
                <a:effectLst/>
                <a:latin typeface="+mn-lt"/>
                <a:ea typeface="+mn-ea"/>
                <a:cs typeface="+mn-cs"/>
              </a:rPr>
              <a:t>, to determine if the growth response of </a:t>
            </a:r>
            <a:r>
              <a:rPr lang="en-US" sz="1200" i="1" kern="1200" dirty="0" smtClean="0">
                <a:solidFill>
                  <a:schemeClr val="tx1"/>
                </a:solidFill>
                <a:effectLst/>
                <a:latin typeface="+mn-lt"/>
                <a:ea typeface="+mn-ea"/>
                <a:cs typeface="+mn-cs"/>
              </a:rPr>
              <a:t>Gambierdiscus</a:t>
            </a:r>
            <a:r>
              <a:rPr lang="en-US" sz="1200" kern="1200" dirty="0" smtClean="0">
                <a:solidFill>
                  <a:schemeClr val="tx1"/>
                </a:solidFill>
                <a:effectLst/>
                <a:latin typeface="+mn-lt"/>
                <a:ea typeface="+mn-ea"/>
                <a:cs typeface="+mn-cs"/>
              </a:rPr>
              <a:t> following exposure to ballast water reflected toxicity to the cells, and to subsequently examine for evidence of cyst formation by </a:t>
            </a:r>
            <a:r>
              <a:rPr lang="en-US" sz="1200" i="1" kern="1200" dirty="0" smtClean="0">
                <a:solidFill>
                  <a:schemeClr val="tx1"/>
                </a:solidFill>
                <a:effectLst/>
                <a:latin typeface="+mn-lt"/>
                <a:ea typeface="+mn-ea"/>
                <a:cs typeface="+mn-cs"/>
              </a:rPr>
              <a:t>Gambierdiscus </a:t>
            </a:r>
            <a:r>
              <a:rPr lang="en-US" sz="1200" kern="1200" dirty="0" smtClean="0">
                <a:solidFill>
                  <a:schemeClr val="tx1"/>
                </a:solidFill>
                <a:effectLst/>
                <a:latin typeface="+mn-lt"/>
                <a:ea typeface="+mn-ea"/>
                <a:cs typeface="+mn-cs"/>
              </a:rPr>
              <a:t>following prolonged exposure to ballast water.</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likelihood for ballasted organisms to survive and become invasive in a new location depends on many factors, such as cell numbers entrained, ballast water quality, residence time, propensity for cyst formation, etc.(Hallegraeff, 1998, </a:t>
            </a:r>
            <a:r>
              <a:rPr lang="en-US" sz="1200" kern="1200" dirty="0" err="1" smtClean="0">
                <a:solidFill>
                  <a:schemeClr val="tx1"/>
                </a:solidFill>
                <a:effectLst/>
                <a:latin typeface="+mn-lt"/>
                <a:ea typeface="+mn-ea"/>
                <a:cs typeface="+mn-cs"/>
              </a:rPr>
              <a:t>Verling</a:t>
            </a:r>
            <a:r>
              <a:rPr lang="en-US" sz="1200" kern="1200" dirty="0" smtClean="0">
                <a:solidFill>
                  <a:schemeClr val="tx1"/>
                </a:solidFill>
                <a:effectLst/>
                <a:latin typeface="+mn-lt"/>
                <a:ea typeface="+mn-ea"/>
                <a:cs typeface="+mn-cs"/>
              </a:rPr>
              <a:t> et al., 2005; </a:t>
            </a:r>
            <a:r>
              <a:rPr lang="en-US" sz="1200" kern="1200" dirty="0" err="1" smtClean="0">
                <a:solidFill>
                  <a:schemeClr val="tx1"/>
                </a:solidFill>
                <a:effectLst/>
                <a:latin typeface="+mn-lt"/>
                <a:ea typeface="+mn-ea"/>
                <a:cs typeface="+mn-cs"/>
              </a:rPr>
              <a:t>Collauti</a:t>
            </a:r>
            <a:r>
              <a:rPr lang="en-US" sz="1200" kern="1200" dirty="0" smtClean="0">
                <a:solidFill>
                  <a:schemeClr val="tx1"/>
                </a:solidFill>
                <a:effectLst/>
                <a:latin typeface="+mn-lt"/>
                <a:ea typeface="+mn-ea"/>
                <a:cs typeface="+mn-cs"/>
              </a:rPr>
              <a:t> et al., 2006; Choi, 2009). The deterioration of Gambierdiscus cells after 6-9 days exposure to ballast water, and the absence of cyst formation after prolonged exposure decrease the likelihood for translocation of this genus under the conditions described. The numbers of </a:t>
            </a:r>
            <a:r>
              <a:rPr lang="en-US" sz="1200" i="1" kern="1200" dirty="0" smtClean="0">
                <a:solidFill>
                  <a:schemeClr val="tx1"/>
                </a:solidFill>
                <a:effectLst/>
                <a:latin typeface="+mn-lt"/>
                <a:ea typeface="+mn-ea"/>
                <a:cs typeface="+mn-cs"/>
              </a:rPr>
              <a:t>Gambierdiscus spp</a:t>
            </a:r>
            <a:r>
              <a:rPr lang="en-US" sz="1200" kern="1200" dirty="0" smtClean="0">
                <a:solidFill>
                  <a:schemeClr val="tx1"/>
                </a:solidFill>
                <a:effectLst/>
                <a:latin typeface="+mn-lt"/>
                <a:ea typeface="+mn-ea"/>
                <a:cs typeface="+mn-cs"/>
              </a:rPr>
              <a:t>., which favor a littoral habitat, likely decline significantly in oceanic regions; thus, the U.S. requirement that trans-oceanic vessels purge/refill ballast tanks with deep sea water (i.e., &gt;200 miles from land, and ≥2000m of depth) seems very supportive of efforts to prevent the spread of this organism among tropical ports.</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8A3BF0-D335-4DF0-A967-A22D70029F9D}" type="slidenum">
              <a:rPr lang="en-US" smtClean="0"/>
              <a:t>35</a:t>
            </a:fld>
            <a:endParaRPr lang="en-US"/>
          </a:p>
        </p:txBody>
      </p:sp>
    </p:spTree>
    <p:extLst>
      <p:ext uri="{BB962C8B-B14F-4D97-AF65-F5344CB8AC3E}">
        <p14:creationId xmlns:p14="http://schemas.microsoft.com/office/powerpoint/2010/main" val="1591427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Gambierdiscus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spp</a:t>
            </a:r>
            <a:r>
              <a:rPr lang="en-US" sz="1200" kern="1200" dirty="0" smtClean="0">
                <a:solidFill>
                  <a:schemeClr val="tx1"/>
                </a:solidFill>
                <a:effectLst/>
                <a:latin typeface="+mn-lt"/>
                <a:ea typeface="+mn-ea"/>
                <a:cs typeface="+mn-cs"/>
              </a:rPr>
              <a:t>., the dinoflagellate genera responsible for producing such Na</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-channel neurotoxins, has been described as a common component of the benthic dinoflagellates community throughout the Hawaiian Archipelago [9] and a recent fish survey showed that approximately one third of </a:t>
            </a:r>
            <a:r>
              <a:rPr lang="en-US" sz="1200" kern="1200" dirty="0" err="1" smtClean="0">
                <a:solidFill>
                  <a:schemeClr val="tx1"/>
                </a:solidFill>
                <a:effectLst/>
                <a:latin typeface="+mn-lt"/>
                <a:ea typeface="+mn-ea"/>
                <a:cs typeface="+mn-cs"/>
              </a:rPr>
              <a:t>roi</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Cephalopholis argus</a:t>
            </a:r>
            <a:r>
              <a:rPr lang="en-US" sz="1200" kern="1200" dirty="0" smtClean="0">
                <a:solidFill>
                  <a:schemeClr val="tx1"/>
                </a:solidFill>
                <a:effectLst/>
                <a:latin typeface="+mn-lt"/>
                <a:ea typeface="+mn-ea"/>
                <a:cs typeface="+mn-cs"/>
              </a:rPr>
              <a:t>), an obligate carnivorous fish, caught by recreational fishers in the main Hawaiian Islands between 2008-2010 were positive for CTX [10]. These observations and direct algal collections [9] indicate that </a:t>
            </a:r>
            <a:r>
              <a:rPr lang="en-US" sz="1200" i="1" kern="1200" dirty="0" smtClean="0">
                <a:solidFill>
                  <a:schemeClr val="tx1"/>
                </a:solidFill>
                <a:effectLst/>
                <a:latin typeface="+mn-lt"/>
                <a:ea typeface="+mn-ea"/>
                <a:cs typeface="+mn-cs"/>
              </a:rPr>
              <a:t>Gambierdiscus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spp</a:t>
            </a:r>
            <a:r>
              <a:rPr lang="en-US" sz="1200" kern="1200" dirty="0" smtClean="0">
                <a:solidFill>
                  <a:schemeClr val="tx1"/>
                </a:solidFill>
                <a:effectLst/>
                <a:latin typeface="+mn-lt"/>
                <a:ea typeface="+mn-ea"/>
                <a:cs typeface="+mn-cs"/>
              </a:rPr>
              <a:t>. is present on the reefs around the Hawaiian Islands and that CTX is entering the marine food web. As green (</a:t>
            </a:r>
            <a:r>
              <a:rPr lang="en-US" sz="1200" i="1" kern="1200" dirty="0" err="1" smtClean="0">
                <a:solidFill>
                  <a:schemeClr val="tx1"/>
                </a:solidFill>
                <a:effectLst/>
                <a:latin typeface="+mn-lt"/>
                <a:ea typeface="+mn-ea"/>
                <a:cs typeface="+mn-cs"/>
              </a:rPr>
              <a:t>Chelonia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mydas</a:t>
            </a:r>
            <a:r>
              <a:rPr lang="en-US" sz="1200" kern="1200" dirty="0" smtClean="0">
                <a:solidFill>
                  <a:schemeClr val="tx1"/>
                </a:solidFill>
                <a:effectLst/>
                <a:latin typeface="+mn-lt"/>
                <a:ea typeface="+mn-ea"/>
                <a:cs typeface="+mn-cs"/>
              </a:rPr>
              <a:t>) and hawksbill (</a:t>
            </a:r>
            <a:r>
              <a:rPr lang="en-US" sz="1200" i="1" kern="1200" dirty="0" err="1" smtClean="0">
                <a:solidFill>
                  <a:schemeClr val="tx1"/>
                </a:solidFill>
                <a:effectLst/>
                <a:latin typeface="+mn-lt"/>
                <a:ea typeface="+mn-ea"/>
                <a:cs typeface="+mn-cs"/>
              </a:rPr>
              <a:t>Eretmochelys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imbricata</a:t>
            </a:r>
            <a:r>
              <a:rPr lang="en-US" sz="1200" kern="1200" dirty="0" smtClean="0">
                <a:solidFill>
                  <a:schemeClr val="tx1"/>
                </a:solidFill>
                <a:effectLst/>
                <a:latin typeface="+mn-lt"/>
                <a:ea typeface="+mn-ea"/>
                <a:cs typeface="+mn-cs"/>
              </a:rPr>
              <a:t>) turtles forage in similar habitats to those in which </a:t>
            </a:r>
            <a:r>
              <a:rPr lang="en-US" sz="1200" i="1" kern="1200" dirty="0" smtClean="0">
                <a:solidFill>
                  <a:schemeClr val="tx1"/>
                </a:solidFill>
                <a:effectLst/>
                <a:latin typeface="+mn-lt"/>
                <a:ea typeface="+mn-ea"/>
                <a:cs typeface="+mn-cs"/>
              </a:rPr>
              <a:t>C. argus</a:t>
            </a:r>
            <a:r>
              <a:rPr lang="en-US" sz="1200" kern="1200" dirty="0" smtClean="0">
                <a:solidFill>
                  <a:schemeClr val="tx1"/>
                </a:solidFill>
                <a:effectLst/>
                <a:latin typeface="+mn-lt"/>
                <a:ea typeface="+mn-ea"/>
                <a:cs typeface="+mn-cs"/>
              </a:rPr>
              <a:t> were captured, and as they feed on benthic substrates on which the dinoflagellates are likely to occur, we hypothesize that these turtles may also be exposed to the family of neurotoxins such as CTX via their diet.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Human intoxication that occurs after eating marine turtle meat is referred to as chelonitoxism. Chelonitoxism is most commonly reported in the Indo-Pacific, particularly in incidents involving hawksbill or green turtles [11]. Symptoms of chelonitoxism can be many and varied, with some similarities to those for ciguatera fish poisoning [12] including nausea, vomiting, dizziness, sweating, sore throat, burning sensation in the mouth, and chest pain.  Most patients recover within a few weeks, however, deaths have been reported in a number of chelonitoxism cases [11].</a:t>
            </a:r>
          </a:p>
          <a:p>
            <a:r>
              <a:rPr lang="en-US" sz="1200" kern="1200" dirty="0" smtClean="0">
                <a:solidFill>
                  <a:schemeClr val="tx1"/>
                </a:solidFill>
                <a:effectLst/>
                <a:latin typeface="+mn-lt"/>
                <a:ea typeface="+mn-ea"/>
                <a:cs typeface="+mn-cs"/>
              </a:rPr>
              <a:t>Marine turtle meat has long been recognized as ephemerally toxic, suggesting that the compound(s) responsible for toxicity are not produced by the turtles, but are likely to be acquired through diet [11]. Turtle poisoning events are relatively rare, however when they occur they often effect a large number of people as it is customary for a turtle meal to be shared amongst whole families or communities. Intoxication events often occur in remote locations making analysis of the tissues difficult, thus, very little is known of the toxins responsible [11].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our knowledge, this is the first study to demonstrate Na</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-channel neurotoxicity, i.e., putative CTX activity, in marine turtle tissues;</a:t>
            </a:r>
            <a:r>
              <a:rPr lang="en-US" sz="1200" kern="1200" baseline="0" dirty="0" smtClean="0">
                <a:solidFill>
                  <a:schemeClr val="tx1"/>
                </a:solidFill>
                <a:effectLst/>
                <a:latin typeface="+mn-lt"/>
                <a:ea typeface="+mn-ea"/>
                <a:cs typeface="+mn-cs"/>
              </a:rPr>
              <a:t> this</a:t>
            </a:r>
            <a:r>
              <a:rPr lang="en-US" sz="1200" kern="1200" dirty="0" smtClean="0">
                <a:solidFill>
                  <a:schemeClr val="tx1"/>
                </a:solidFill>
                <a:effectLst/>
                <a:latin typeface="+mn-lt"/>
                <a:ea typeface="+mn-ea"/>
                <a:cs typeface="+mn-cs"/>
              </a:rPr>
              <a:t> indicates that turtles in Hawaii may be exposed to potent marine algal neurotoxins in their natural environment. These results reflect those of similar surveys of </a:t>
            </a:r>
            <a:r>
              <a:rPr lang="en-US" sz="1200" kern="1200" dirty="0" err="1" smtClean="0">
                <a:solidFill>
                  <a:schemeClr val="tx1"/>
                </a:solidFill>
                <a:effectLst/>
                <a:latin typeface="+mn-lt"/>
                <a:ea typeface="+mn-ea"/>
                <a:cs typeface="+mn-cs"/>
              </a:rPr>
              <a:t>roi</a:t>
            </a:r>
            <a:r>
              <a:rPr lang="en-US" sz="1200" kern="1200" dirty="0" smtClean="0">
                <a:solidFill>
                  <a:schemeClr val="tx1"/>
                </a:solidFill>
                <a:effectLst/>
                <a:latin typeface="+mn-lt"/>
                <a:ea typeface="+mn-ea"/>
                <a:cs typeface="+mn-cs"/>
              </a:rPr>
              <a:t> [10] and Hawaiian monk seals [39].</a:t>
            </a:r>
            <a:r>
              <a:rPr lang="en-US" sz="1200" kern="1200" baseline="0" dirty="0" smtClean="0">
                <a:solidFill>
                  <a:schemeClr val="tx1"/>
                </a:solidFill>
                <a:effectLst/>
                <a:latin typeface="+mn-lt"/>
                <a:ea typeface="+mn-ea"/>
                <a:cs typeface="+mn-cs"/>
              </a:rPr>
              <a:t> This also </a:t>
            </a:r>
            <a:r>
              <a:rPr lang="en-US" sz="1200" kern="1200" dirty="0" smtClean="0">
                <a:solidFill>
                  <a:schemeClr val="tx1"/>
                </a:solidFill>
                <a:effectLst/>
                <a:latin typeface="+mn-lt"/>
                <a:ea typeface="+mn-ea"/>
                <a:cs typeface="+mn-cs"/>
              </a:rPr>
              <a:t>indicates that such neurotoxins are prevalent in neritic food webs around the Hawaiian Islands and are not limited to high trophic level fishes which generally receive the greatest attention.</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Neurotoxicity in seafood, such as is most commonly associated with ciguatera poisoning, is generally associated with human consumption of contaminated fish. However, other marine organisms may also be exposed to this family of neurotoxins  since the dinoflagellates that produce ciguatoxin (</a:t>
            </a:r>
            <a:r>
              <a:rPr lang="en-US" sz="1200" i="1" kern="1200" dirty="0" smtClean="0">
                <a:solidFill>
                  <a:schemeClr val="tx1"/>
                </a:solidFill>
                <a:effectLst/>
                <a:latin typeface="+mn-lt"/>
                <a:ea typeface="+mn-ea"/>
                <a:cs typeface="+mn-cs"/>
              </a:rPr>
              <a:t>Gambierdiscus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spp</a:t>
            </a:r>
            <a:r>
              <a:rPr lang="en-US" sz="1200" kern="1200" dirty="0" smtClean="0">
                <a:solidFill>
                  <a:schemeClr val="tx1"/>
                </a:solidFill>
                <a:effectLst/>
                <a:latin typeface="+mn-lt"/>
                <a:ea typeface="+mn-ea"/>
                <a:cs typeface="+mn-cs"/>
              </a:rPr>
              <a:t>.), are found on many benthic substrates that form the basis of neritic tropical marine food webs. We assess the incidence of neurotoxicity of green (n=29), hawksbill (n=4) and olive ridley (n=5) turtles stranded in the main Hawaiian Islands or captured in the Hawaii-based pelagic longline fishery to using the sodium channel specific mouse neuroblastoma (N2a) bioassay. One third (31.6%) of turtle muscle and/or liver samples were found to be positive for Na</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-channel neurotoxic activity with the relative toxicity of liver tissues higher than muscle. Positive neurotoxic results were found only in green (34.5%) and hawksbill (50.0%) turtles. No olive ridley samples showed Na</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-channel neurotoxicity. Positive results for Na</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-channel neurotoxicity were obtained from turtles across the four main islands as well as pelagic environment; no ‘hot spots’ appeared evident although our sample sizes to detect this were small. This is the first time that Na</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-channel neurotoxicity, i.e., putative ciguatoxicty, has been described in marine turtle tissue and, while the structure of ciguatoxin per se was not confirmed, the neurotoxic activity indicates that similar regard should be given to the potential human health impacts of consuming turtle meat as is manifest for tropical reef fishes. </a:t>
            </a:r>
          </a:p>
          <a:p>
            <a:r>
              <a:rPr lang="en-US" sz="1200" kern="1200" dirty="0" smtClean="0">
                <a:solidFill>
                  <a:schemeClr val="tx1"/>
                </a:solidFill>
                <a:effectLst/>
                <a:latin typeface="+mn-lt"/>
                <a:ea typeface="+mn-ea"/>
                <a:cs typeface="+mn-cs"/>
              </a:rPr>
              <a:t> TW suggests using sodium channel blocking compound (SCBC) instead of CTX.</a:t>
            </a:r>
          </a:p>
          <a:p>
            <a:endParaRPr lang="en-US" dirty="0"/>
          </a:p>
        </p:txBody>
      </p:sp>
      <p:sp>
        <p:nvSpPr>
          <p:cNvPr id="4" name="Slide Number Placeholder 3"/>
          <p:cNvSpPr>
            <a:spLocks noGrp="1"/>
          </p:cNvSpPr>
          <p:nvPr>
            <p:ph type="sldNum" sz="quarter" idx="10"/>
          </p:nvPr>
        </p:nvSpPr>
        <p:spPr/>
        <p:txBody>
          <a:bodyPr/>
          <a:lstStyle/>
          <a:p>
            <a:fld id="{F28A3BF0-D335-4DF0-A967-A22D70029F9D}" type="slidenum">
              <a:rPr lang="en-US" smtClean="0"/>
              <a:t>36</a:t>
            </a:fld>
            <a:endParaRPr lang="en-US"/>
          </a:p>
        </p:txBody>
      </p:sp>
    </p:spTree>
    <p:extLst>
      <p:ext uri="{BB962C8B-B14F-4D97-AF65-F5344CB8AC3E}">
        <p14:creationId xmlns:p14="http://schemas.microsoft.com/office/powerpoint/2010/main" val="3411320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ADCF6AF-8111-4EC4-BA59-ECE7F18B3C7D}" type="slidenum">
              <a:rPr lang="en-US"/>
              <a:pPr/>
              <a:t>4</a:t>
            </a:fld>
            <a:endParaRPr lang="en-US"/>
          </a:p>
        </p:txBody>
      </p:sp>
      <p:sp>
        <p:nvSpPr>
          <p:cNvPr id="43010" name="1 Marcador de imagen de diapositiva"/>
          <p:cNvSpPr>
            <a:spLocks noGrp="1" noRot="1" noChangeAspect="1" noTextEdit="1"/>
          </p:cNvSpPr>
          <p:nvPr>
            <p:ph type="sldImg"/>
          </p:nvPr>
        </p:nvSpPr>
        <p:spPr>
          <a:ln/>
        </p:spPr>
      </p:sp>
      <p:sp>
        <p:nvSpPr>
          <p:cNvPr id="43011" name="2 Marcador de notas"/>
          <p:cNvSpPr>
            <a:spLocks noGrp="1"/>
          </p:cNvSpPr>
          <p:nvPr>
            <p:ph type="body" idx="1"/>
          </p:nvPr>
        </p:nvSpPr>
        <p:spPr/>
        <p:txBody>
          <a:bodyPr/>
          <a:lstStyle/>
          <a:p>
            <a:pPr>
              <a:spcBef>
                <a:spcPct val="0"/>
              </a:spcBef>
            </a:pPr>
            <a:r>
              <a:rPr lang="en-US"/>
              <a:t>The first reported of case of ciguatera fish poisoning is probably form 1525 in a nearby area, the Gulf o Guinea. In this old manuscript a case that happened in a Spanish fleet sent for the second travel to the Pacific through the Magellan strait was also described. The same case was reported by other authors which demonstrate how important it was. I will read first this in Sapnish: “En esta isla se pesco un pescado en la nao capitana muy fermoso que se llama picuda…”</a:t>
            </a:r>
          </a:p>
        </p:txBody>
      </p:sp>
      <p:sp>
        <p:nvSpPr>
          <p:cNvPr id="43012"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73FE294-7108-414F-A34A-439D2A916893}" type="slidenum">
              <a:rPr lang="es-ES" sz="1200">
                <a:latin typeface="Calibri" pitchFamily="34" charset="0"/>
              </a:rPr>
              <a:pPr algn="r"/>
              <a:t>4</a:t>
            </a:fld>
            <a:endParaRPr lang="es-ES" sz="1200">
              <a:latin typeface="Calibri" pitchFamily="34" charset="0"/>
            </a:endParaRPr>
          </a:p>
        </p:txBody>
      </p:sp>
    </p:spTree>
    <p:extLst>
      <p:ext uri="{BB962C8B-B14F-4D97-AF65-F5344CB8AC3E}">
        <p14:creationId xmlns:p14="http://schemas.microsoft.com/office/powerpoint/2010/main" val="344519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lnSpc>
                <a:spcPct val="80000"/>
              </a:lnSpc>
            </a:pPr>
            <a:r>
              <a:rPr lang="en-US" sz="800" dirty="0" smtClean="0"/>
              <a:t>The </a:t>
            </a:r>
            <a:r>
              <a:rPr lang="en-US" sz="800" b="1" u="sng" dirty="0" smtClean="0"/>
              <a:t>health and welfare of humans</a:t>
            </a:r>
            <a:r>
              <a:rPr lang="en-US" sz="800" dirty="0" smtClean="0"/>
              <a:t> residing in the coastal zone and in island communities are inextricably linked to the oceans and its foodwebs.  </a:t>
            </a:r>
          </a:p>
          <a:p>
            <a:pPr eaLnBrk="1" hangingPunct="1">
              <a:lnSpc>
                <a:spcPct val="80000"/>
              </a:lnSpc>
            </a:pPr>
            <a:r>
              <a:rPr lang="en-US" sz="800" dirty="0" smtClean="0"/>
              <a:t>The fundamental importance of </a:t>
            </a:r>
            <a:r>
              <a:rPr lang="en-US" sz="800" b="1" u="sng" dirty="0" smtClean="0"/>
              <a:t>relationships of between human societies and the oceans</a:t>
            </a:r>
            <a:r>
              <a:rPr lang="en-US" sz="800" dirty="0" smtClean="0"/>
              <a:t> requires high emphasis on understanding the interactions that lead to human dimensions of ocean issues and processes. </a:t>
            </a:r>
          </a:p>
          <a:p>
            <a:pPr eaLnBrk="1" hangingPunct="1">
              <a:lnSpc>
                <a:spcPct val="80000"/>
              </a:lnSpc>
            </a:pPr>
            <a:r>
              <a:rPr lang="en-US" sz="800" dirty="0" smtClean="0"/>
              <a:t>The </a:t>
            </a:r>
            <a:r>
              <a:rPr lang="en-US" sz="800" b="1" dirty="0" smtClean="0"/>
              <a:t>effects of climate change, pollution, population</a:t>
            </a:r>
            <a:r>
              <a:rPr lang="en-US" sz="800" dirty="0" smtClean="0"/>
              <a:t> increases, and the myriad of anthropogenic effects attendant increasing population are all related in various ways to the microbial organisms that are at the base of marine ecosystems. </a:t>
            </a:r>
          </a:p>
          <a:p>
            <a:pPr eaLnBrk="1" hangingPunct="1">
              <a:lnSpc>
                <a:spcPct val="80000"/>
              </a:lnSpc>
            </a:pPr>
            <a:endParaRPr lang="en-US" sz="800" dirty="0" smtClean="0"/>
          </a:p>
          <a:p>
            <a:pPr eaLnBrk="1" hangingPunct="1">
              <a:lnSpc>
                <a:spcPct val="80000"/>
              </a:lnSpc>
            </a:pPr>
            <a:r>
              <a:rPr lang="en-US" sz="800" b="1" dirty="0" smtClean="0"/>
              <a:t>Gambierdiscus spp. and Ciguatera Fish Poisoning</a:t>
            </a:r>
            <a:endParaRPr lang="en-US" sz="800" i="1" dirty="0" smtClean="0"/>
          </a:p>
          <a:p>
            <a:pPr eaLnBrk="1" hangingPunct="1">
              <a:lnSpc>
                <a:spcPct val="80000"/>
              </a:lnSpc>
            </a:pPr>
            <a:r>
              <a:rPr lang="en-US" sz="800" b="1" i="1" dirty="0" smtClean="0"/>
              <a:t>Gambierdiscus </a:t>
            </a:r>
            <a:r>
              <a:rPr lang="en-US" sz="800" b="1" dirty="0" smtClean="0"/>
              <a:t>and its dinoflagellate relatives</a:t>
            </a:r>
            <a:r>
              <a:rPr lang="en-US" sz="800" b="1" i="1" dirty="0" smtClean="0"/>
              <a:t> </a:t>
            </a:r>
            <a:r>
              <a:rPr lang="en-US" sz="800" b="1" dirty="0" smtClean="0"/>
              <a:t>produce natural toxins</a:t>
            </a:r>
            <a:r>
              <a:rPr lang="en-US" sz="800" dirty="0" smtClean="0"/>
              <a:t> that cause ciguatera fish poisoning (CFP) in humans.</a:t>
            </a:r>
          </a:p>
          <a:p>
            <a:pPr eaLnBrk="1" hangingPunct="1">
              <a:lnSpc>
                <a:spcPct val="80000"/>
              </a:lnSpc>
            </a:pPr>
            <a:r>
              <a:rPr lang="en-US" sz="800" dirty="0" smtClean="0"/>
              <a:t>In contrast to other noxious dinoflagellates known for their dense “red tide” aggregations, </a:t>
            </a:r>
            <a:r>
              <a:rPr lang="en-US" sz="800" i="1" dirty="0" smtClean="0"/>
              <a:t>Gambierdiscus </a:t>
            </a:r>
            <a:r>
              <a:rPr lang="en-US" sz="800" b="1" dirty="0" smtClean="0"/>
              <a:t>do not form conspicuous blooms</a:t>
            </a:r>
            <a:r>
              <a:rPr lang="en-US" sz="800" dirty="0" smtClean="0"/>
              <a:t> that color the water. </a:t>
            </a:r>
          </a:p>
          <a:p>
            <a:pPr eaLnBrk="1" hangingPunct="1">
              <a:lnSpc>
                <a:spcPct val="80000"/>
              </a:lnSpc>
            </a:pPr>
            <a:r>
              <a:rPr lang="en-US" sz="800" dirty="0" smtClean="0"/>
              <a:t>They’re more like </a:t>
            </a:r>
            <a:r>
              <a:rPr lang="en-US" sz="800" b="1" dirty="0" smtClean="0"/>
              <a:t>snipers</a:t>
            </a:r>
            <a:r>
              <a:rPr lang="en-US" sz="800" dirty="0" smtClean="0"/>
              <a:t> rather than battalions of infantry.  </a:t>
            </a:r>
          </a:p>
          <a:p>
            <a:pPr eaLnBrk="1" hangingPunct="1">
              <a:lnSpc>
                <a:spcPct val="80000"/>
              </a:lnSpc>
            </a:pPr>
            <a:r>
              <a:rPr lang="en-US" sz="800" dirty="0" smtClean="0"/>
              <a:t>These dinoflagellates normally </a:t>
            </a:r>
            <a:r>
              <a:rPr lang="en-US" sz="800" b="1" dirty="0" smtClean="0"/>
              <a:t>grow epiphytically on various macroalgae in coral reef ecosystems</a:t>
            </a:r>
            <a:r>
              <a:rPr lang="en-US" sz="800" dirty="0" smtClean="0"/>
              <a:t> within the 35°N – 35°S latitudinal band. </a:t>
            </a:r>
          </a:p>
          <a:p>
            <a:pPr eaLnBrk="1" hangingPunct="1">
              <a:lnSpc>
                <a:spcPct val="80000"/>
              </a:lnSpc>
            </a:pPr>
            <a:r>
              <a:rPr lang="en-US" sz="800" dirty="0" smtClean="0"/>
              <a:t>The dinoflagellates are </a:t>
            </a:r>
            <a:r>
              <a:rPr lang="en-US" sz="800" b="1" dirty="0" smtClean="0"/>
              <a:t>consumed by herbivorous fish, beginning processes</a:t>
            </a:r>
            <a:r>
              <a:rPr lang="en-US" sz="800" dirty="0" smtClean="0"/>
              <a:t> of bioaccumulation and </a:t>
            </a:r>
            <a:r>
              <a:rPr lang="en-US" sz="800" dirty="0" err="1" smtClean="0"/>
              <a:t>biomodification</a:t>
            </a:r>
            <a:r>
              <a:rPr lang="en-US" sz="800" dirty="0" smtClean="0"/>
              <a:t> through the reef food web, as the herbivores are consumed by carnivores and ultimately by humans. </a:t>
            </a:r>
          </a:p>
          <a:p>
            <a:pPr eaLnBrk="1" hangingPunct="1">
              <a:lnSpc>
                <a:spcPct val="80000"/>
              </a:lnSpc>
            </a:pPr>
            <a:endParaRPr lang="en-US" sz="800" dirty="0" smtClean="0"/>
          </a:p>
          <a:p>
            <a:pPr eaLnBrk="1" hangingPunct="1">
              <a:lnSpc>
                <a:spcPct val="80000"/>
              </a:lnSpc>
            </a:pPr>
            <a:r>
              <a:rPr lang="en-US" sz="800" b="1" dirty="0" smtClean="0"/>
              <a:t>Ciguatera is a food-borne disease</a:t>
            </a:r>
            <a:r>
              <a:rPr lang="en-US" sz="800" dirty="0" smtClean="0"/>
              <a:t> that has affected coastal populations and travelers in </a:t>
            </a:r>
            <a:r>
              <a:rPr lang="en-US" sz="800" b="1" dirty="0" smtClean="0"/>
              <a:t>tropical </a:t>
            </a:r>
            <a:r>
              <a:rPr lang="en-US" sz="800" dirty="0" smtClean="0"/>
              <a:t>and subtropical</a:t>
            </a:r>
            <a:r>
              <a:rPr lang="en-US" sz="800" b="1" dirty="0" smtClean="0"/>
              <a:t> regions</a:t>
            </a:r>
            <a:r>
              <a:rPr lang="en-US" sz="800" dirty="0" smtClean="0"/>
              <a:t> throughout the world for </a:t>
            </a:r>
            <a:r>
              <a:rPr lang="en-US" sz="800" b="1" dirty="0" smtClean="0"/>
              <a:t>centuries. </a:t>
            </a:r>
          </a:p>
          <a:p>
            <a:pPr eaLnBrk="1" hangingPunct="1">
              <a:lnSpc>
                <a:spcPct val="80000"/>
              </a:lnSpc>
            </a:pPr>
            <a:r>
              <a:rPr lang="en-US" sz="800" b="1" dirty="0" smtClean="0"/>
              <a:t>Ship logs</a:t>
            </a:r>
            <a:r>
              <a:rPr lang="en-US" sz="800" dirty="0" smtClean="0"/>
              <a:t> as far back as the </a:t>
            </a:r>
            <a:r>
              <a:rPr lang="en-US" sz="800" b="1" dirty="0" smtClean="0"/>
              <a:t>16th century</a:t>
            </a:r>
            <a:r>
              <a:rPr lang="en-US" sz="800" dirty="0" smtClean="0"/>
              <a:t> mention clinical symptomologies consistent with CFP, and during </a:t>
            </a:r>
            <a:r>
              <a:rPr lang="en-US" sz="800" b="1" dirty="0" smtClean="0"/>
              <a:t>WWII</a:t>
            </a:r>
            <a:r>
              <a:rPr lang="en-US" sz="800" dirty="0" smtClean="0"/>
              <a:t>, CFP was a serious problem for </a:t>
            </a:r>
            <a:r>
              <a:rPr lang="en-US" sz="800" b="1" dirty="0" smtClean="0"/>
              <a:t>military troops</a:t>
            </a:r>
            <a:r>
              <a:rPr lang="en-US" sz="800" dirty="0" smtClean="0"/>
              <a:t> stationed in many </a:t>
            </a:r>
            <a:r>
              <a:rPr lang="en-US" sz="800" b="1" dirty="0" smtClean="0"/>
              <a:t>Pacific island</a:t>
            </a:r>
            <a:r>
              <a:rPr lang="en-US" sz="800" dirty="0" smtClean="0"/>
              <a:t> locals.  </a:t>
            </a:r>
          </a:p>
          <a:p>
            <a:pPr eaLnBrk="1" hangingPunct="1">
              <a:lnSpc>
                <a:spcPct val="80000"/>
              </a:lnSpc>
            </a:pPr>
            <a:r>
              <a:rPr lang="en-US" sz="800" dirty="0" smtClean="0"/>
              <a:t>There are at least 50,000 reported cases of CFP cases per year, but due to the high degree of misdiagnosis and underreporting it is estimated that the actual frequency of </a:t>
            </a:r>
            <a:r>
              <a:rPr lang="en-US" sz="800" b="1" dirty="0" smtClean="0"/>
              <a:t>CFP cases is closer to 500,000 per year </a:t>
            </a:r>
          </a:p>
          <a:p>
            <a:pPr eaLnBrk="1" hangingPunct="1">
              <a:lnSpc>
                <a:spcPct val="80000"/>
              </a:lnSpc>
            </a:pPr>
            <a:r>
              <a:rPr lang="en-US" sz="800" dirty="0" smtClean="0"/>
              <a:t>It is now estimated that </a:t>
            </a:r>
            <a:r>
              <a:rPr lang="en-US" sz="800" b="1" dirty="0" smtClean="0"/>
              <a:t>25% -50% of the populations</a:t>
            </a:r>
            <a:r>
              <a:rPr lang="en-US" sz="800" dirty="0" smtClean="0"/>
              <a:t> of small islands in the Caribbean and South Pacific respectively have suffered CFP.</a:t>
            </a:r>
          </a:p>
          <a:p>
            <a:pPr eaLnBrk="1" hangingPunct="1">
              <a:lnSpc>
                <a:spcPct val="80000"/>
              </a:lnSpc>
            </a:pPr>
            <a:r>
              <a:rPr lang="en-US" sz="800" dirty="0" smtClean="0"/>
              <a:t> </a:t>
            </a:r>
          </a:p>
          <a:p>
            <a:pPr eaLnBrk="1" hangingPunct="1">
              <a:lnSpc>
                <a:spcPct val="80000"/>
              </a:lnSpc>
            </a:pPr>
            <a:r>
              <a:rPr lang="en-US" sz="800" dirty="0" smtClean="0"/>
              <a:t>CTX produces </a:t>
            </a:r>
            <a:r>
              <a:rPr lang="en-US" sz="800" b="1" dirty="0" smtClean="0"/>
              <a:t>gastrointestinal, neurological, and cardiovascular symptoms</a:t>
            </a:r>
            <a:r>
              <a:rPr lang="en-US" sz="800" dirty="0" smtClean="0"/>
              <a:t>.  These normally develop within </a:t>
            </a:r>
            <a:r>
              <a:rPr lang="en-US" sz="800" b="1" dirty="0" smtClean="0"/>
              <a:t>12-24 hours of eating</a:t>
            </a:r>
            <a:r>
              <a:rPr lang="en-US" sz="800" dirty="0" smtClean="0"/>
              <a:t> contaminated fish.  Gastrointestinal effects may disappear in four days.  </a:t>
            </a:r>
          </a:p>
          <a:p>
            <a:pPr eaLnBrk="1" hangingPunct="1">
              <a:lnSpc>
                <a:spcPct val="80000"/>
              </a:lnSpc>
            </a:pPr>
            <a:r>
              <a:rPr lang="en-US" sz="800" dirty="0" smtClean="0"/>
              <a:t>The normal  progression of symptoms is (a) gastrointestinal symptoms (e.g., diarrhea, abdominal pain, nausea, and vomiting), followed by neurological symptoms (e.g., numbness and tingling of hands and feet, dizziness, altered hot/cold perception, muscle aches, low heart rates and low blood pressure). </a:t>
            </a:r>
          </a:p>
          <a:p>
            <a:pPr eaLnBrk="1" hangingPunct="1">
              <a:lnSpc>
                <a:spcPct val="80000"/>
              </a:lnSpc>
            </a:pPr>
            <a:endParaRPr lang="en-US" sz="800" dirty="0" smtClean="0"/>
          </a:p>
          <a:p>
            <a:pPr eaLnBrk="1" hangingPunct="1">
              <a:lnSpc>
                <a:spcPct val="80000"/>
              </a:lnSpc>
            </a:pPr>
            <a:r>
              <a:rPr lang="en-US" sz="800" b="1" dirty="0" smtClean="0"/>
              <a:t>Symptoms may persist</a:t>
            </a:r>
            <a:r>
              <a:rPr lang="en-US" sz="800" dirty="0" smtClean="0"/>
              <a:t> in some form for weeks, months, or even years.  Generally, feelings of weakness last ~1 week, and neurosensory manifestations (e.g., muscle aches, tingling extremities, and thermal reversals) commonly represent the most prolonged discomfort.  The </a:t>
            </a:r>
            <a:r>
              <a:rPr lang="en-US" sz="800" b="1" dirty="0" smtClean="0"/>
              <a:t>key </a:t>
            </a:r>
            <a:r>
              <a:rPr lang="en-US" sz="800" b="1" dirty="0" err="1" smtClean="0"/>
              <a:t>pathonuemonic</a:t>
            </a:r>
            <a:r>
              <a:rPr lang="en-US" sz="800" b="1" dirty="0" smtClean="0"/>
              <a:t> symptom is the neurological</a:t>
            </a:r>
            <a:r>
              <a:rPr lang="en-US" sz="800" dirty="0" smtClean="0"/>
              <a:t> malady of reversal of hot/cold sensation. Fortunately, death is rare (i.e., &lt;0.1%) and is most commonly the result of respiratory failure due to cardiovascular shock induced by severe dehydration. </a:t>
            </a:r>
          </a:p>
          <a:p>
            <a:pPr eaLnBrk="1" hangingPunct="1">
              <a:lnSpc>
                <a:spcPct val="80000"/>
              </a:lnSpc>
            </a:pPr>
            <a:r>
              <a:rPr lang="en-US" sz="800" dirty="0" smtClean="0"/>
              <a:t>An interesting feature is that CFP intoxication </a:t>
            </a:r>
            <a:r>
              <a:rPr lang="en-US" sz="800" b="1" dirty="0" smtClean="0"/>
              <a:t>does not confer any immunity </a:t>
            </a:r>
            <a:r>
              <a:rPr lang="en-US" sz="800" dirty="0" smtClean="0"/>
              <a:t>in its victims, and to the contrary it frequency results in heightened sensitivity to ciguatoxin.</a:t>
            </a:r>
          </a:p>
          <a:p>
            <a:pPr eaLnBrk="1" hangingPunct="1">
              <a:lnSpc>
                <a:spcPct val="80000"/>
              </a:lnSpc>
            </a:pPr>
            <a:endParaRPr lang="en-US" sz="800" dirty="0" smtClean="0"/>
          </a:p>
          <a:p>
            <a:pPr eaLnBrk="1" hangingPunct="1">
              <a:lnSpc>
                <a:spcPct val="80000"/>
              </a:lnSpc>
            </a:pPr>
            <a:r>
              <a:rPr lang="en-US" sz="800" dirty="0" smtClean="0"/>
              <a:t>The etiology of CFP was advanced when work in the </a:t>
            </a:r>
            <a:r>
              <a:rPr lang="en-US" sz="800" b="1" dirty="0" smtClean="0"/>
              <a:t>Gambier Islands of French Polynesia by Yasumoto</a:t>
            </a:r>
            <a:r>
              <a:rPr lang="en-US" sz="800" dirty="0" smtClean="0"/>
              <a:t> et al. revealed that the guts of toxic (herbivorous) fish contained significant numbers of a dinoflagellate that was designated as a new genus and species known as </a:t>
            </a:r>
            <a:r>
              <a:rPr lang="en-US" sz="800" i="1" dirty="0" smtClean="0"/>
              <a:t>Gambierdiscus toxicus</a:t>
            </a:r>
            <a:r>
              <a:rPr lang="en-US" sz="800" dirty="0" smtClean="0"/>
              <a:t>. </a:t>
            </a:r>
          </a:p>
          <a:p>
            <a:pPr eaLnBrk="1" hangingPunct="1">
              <a:lnSpc>
                <a:spcPct val="80000"/>
              </a:lnSpc>
            </a:pPr>
            <a:r>
              <a:rPr lang="en-US" sz="800" b="1" dirty="0" smtClean="0"/>
              <a:t>Since then several new species</a:t>
            </a:r>
            <a:r>
              <a:rPr lang="en-US" sz="800" dirty="0" smtClean="0"/>
              <a:t> have been added to the genus and recent works using refined morphological and molecular sequencing techniques have caused substantial changes to the taxonomy of this genus.</a:t>
            </a:r>
          </a:p>
          <a:p>
            <a:pPr eaLnBrk="1" hangingPunct="1">
              <a:lnSpc>
                <a:spcPct val="80000"/>
              </a:lnSpc>
            </a:pPr>
            <a:endParaRPr lang="en-US" sz="800" dirty="0" smtClean="0"/>
          </a:p>
          <a:p>
            <a:pPr eaLnBrk="1" hangingPunct="1">
              <a:lnSpc>
                <a:spcPct val="80000"/>
              </a:lnSpc>
            </a:pPr>
            <a:r>
              <a:rPr lang="en-US" sz="800" dirty="0" smtClean="0"/>
              <a:t>Derived from </a:t>
            </a:r>
            <a:r>
              <a:rPr lang="en-US" sz="800" dirty="0" err="1" smtClean="0"/>
              <a:t>gambiertoxins</a:t>
            </a:r>
            <a:r>
              <a:rPr lang="en-US" sz="800" dirty="0" smtClean="0"/>
              <a:t> produced by the dinoflagellates, </a:t>
            </a:r>
            <a:r>
              <a:rPr lang="en-US" sz="800" b="1" dirty="0" smtClean="0"/>
              <a:t>ciguatoxin, is a polar, lipid-soluble, polyether</a:t>
            </a:r>
            <a:r>
              <a:rPr lang="en-US" sz="800" dirty="0" smtClean="0"/>
              <a:t>.  The toxin is </a:t>
            </a:r>
            <a:r>
              <a:rPr lang="en-US" sz="800" b="1" dirty="0" smtClean="0"/>
              <a:t>heat stable, tasteless, odorless, and effective at extremely low (i.e. sub-ppb</a:t>
            </a:r>
            <a:r>
              <a:rPr lang="en-US" sz="800" dirty="0" smtClean="0"/>
              <a:t>) concentrations; the severe analytical challenges presented by these properties have been central to the slow progress in detection of ciguatoxin for prevention and/or research purposes. </a:t>
            </a:r>
          </a:p>
          <a:p>
            <a:pPr eaLnBrk="1" hangingPunct="1">
              <a:lnSpc>
                <a:spcPct val="80000"/>
              </a:lnSpc>
            </a:pPr>
            <a:endParaRPr lang="en-US" sz="800" dirty="0" smtClean="0"/>
          </a:p>
          <a:p>
            <a:pPr eaLnBrk="1" hangingPunct="1">
              <a:lnSpc>
                <a:spcPct val="80000"/>
              </a:lnSpc>
            </a:pPr>
            <a:r>
              <a:rPr lang="en-US" sz="800" dirty="0" smtClean="0"/>
              <a:t>A CDC report for a period in the 70’s indicted that reported </a:t>
            </a:r>
            <a:r>
              <a:rPr lang="en-US" sz="800" b="1" dirty="0" smtClean="0"/>
              <a:t>CFP </a:t>
            </a:r>
            <a:r>
              <a:rPr lang="en-US" sz="800" dirty="0" smtClean="0"/>
              <a:t>incidences </a:t>
            </a:r>
            <a:r>
              <a:rPr lang="en-US" sz="800" b="1" dirty="0" smtClean="0"/>
              <a:t>accounted for 25% of all food-borne outbreaks</a:t>
            </a:r>
            <a:r>
              <a:rPr lang="en-US" sz="800" dirty="0" smtClean="0"/>
              <a:t>, which was five times the reported incidence for paralytic shellfish poisoning and neurological shellfish poisoning combined ). Kite-Powell (2010) recently concluded that the </a:t>
            </a:r>
            <a:r>
              <a:rPr lang="en-US" sz="800" b="1" dirty="0" smtClean="0"/>
              <a:t>economic impact from CFP exceeded that from any other form of hazardous algae bloom.</a:t>
            </a:r>
            <a:r>
              <a:rPr lang="en-US" sz="800" dirty="0" smtClean="0"/>
              <a:t> </a:t>
            </a:r>
          </a:p>
          <a:p>
            <a:pPr eaLnBrk="1" hangingPunct="1">
              <a:lnSpc>
                <a:spcPct val="80000"/>
              </a:lnSpc>
            </a:pPr>
            <a:r>
              <a:rPr lang="en-US" sz="800" dirty="0" smtClean="0"/>
              <a:t>Additionally, CFP is associated with societal/public health impacts in island communities due to dietary changes in response to concerns over the quality of local seafood.  </a:t>
            </a:r>
          </a:p>
          <a:p>
            <a:pPr eaLnBrk="1" hangingPunct="1">
              <a:lnSpc>
                <a:spcPct val="80000"/>
              </a:lnSpc>
            </a:pPr>
            <a:endParaRPr lang="en-US" sz="800" dirty="0" smtClean="0"/>
          </a:p>
          <a:p>
            <a:pPr eaLnBrk="1" hangingPunct="1">
              <a:lnSpc>
                <a:spcPct val="80000"/>
              </a:lnSpc>
            </a:pPr>
            <a:r>
              <a:rPr lang="en-US" sz="800" dirty="0" smtClean="0"/>
              <a:t>Chateau-Degat et al. (2005) showed </a:t>
            </a:r>
            <a:r>
              <a:rPr lang="en-US" sz="800" b="1" dirty="0" smtClean="0"/>
              <a:t>correlations of</a:t>
            </a:r>
            <a:r>
              <a:rPr lang="en-US" sz="800" b="1" i="1" dirty="0" smtClean="0"/>
              <a:t> Gambierdiscus</a:t>
            </a:r>
            <a:r>
              <a:rPr lang="en-US" sz="800" b="1" dirty="0" smtClean="0"/>
              <a:t> abundance and CFP with sea surface temperature in the South Pacific</a:t>
            </a:r>
            <a:r>
              <a:rPr lang="en-US" sz="800" dirty="0" smtClean="0"/>
              <a:t>. This has attracted particular concern because warming oceans would expand the range of </a:t>
            </a:r>
            <a:r>
              <a:rPr lang="en-US" sz="800" i="1" dirty="0" smtClean="0"/>
              <a:t>Gambierdiscus</a:t>
            </a:r>
            <a:r>
              <a:rPr lang="en-US" sz="800" dirty="0" smtClean="0"/>
              <a:t> into </a:t>
            </a:r>
            <a:r>
              <a:rPr lang="en-US" sz="800" b="1" dirty="0" smtClean="0"/>
              <a:t>higher latitudes</a:t>
            </a:r>
            <a:r>
              <a:rPr lang="en-US" sz="800" dirty="0" smtClean="0"/>
              <a:t> where population density is generally greater. Though potentially influenced by improved awareness, the recognition of CFP in new geographic areas (Perez-Arellano et al., 2005; </a:t>
            </a:r>
            <a:r>
              <a:rPr lang="en-US" sz="800" dirty="0" err="1" smtClean="0"/>
              <a:t>Villareal</a:t>
            </a:r>
            <a:r>
              <a:rPr lang="en-US" sz="800" dirty="0" smtClean="0"/>
              <a:t> et al., 2007; Bienfang et al., 2008) has been suggested as evidence of an expanded range for CFP. Because of the underreporting artifact, it is difficult to ascertain whether CFP incidence is increasing over time, though </a:t>
            </a:r>
            <a:r>
              <a:rPr lang="en-US" sz="800" b="1" dirty="0" smtClean="0"/>
              <a:t>expansion of international trade in seafood from tropical regions and climatic warming make this a distinct probability</a:t>
            </a:r>
            <a:r>
              <a:rPr lang="en-US" sz="800" dirty="0" smtClean="0"/>
              <a:t>.</a:t>
            </a:r>
          </a:p>
          <a:p>
            <a:pPr eaLnBrk="1" hangingPunct="1">
              <a:lnSpc>
                <a:spcPct val="80000"/>
              </a:lnSpc>
            </a:pPr>
            <a:endParaRPr lang="en-US" sz="800" dirty="0" smtClean="0"/>
          </a:p>
          <a:p>
            <a:pPr>
              <a:lnSpc>
                <a:spcPct val="80000"/>
              </a:lnSpc>
            </a:pPr>
            <a:endParaRPr lang="en-US" sz="800" dirty="0" smtClean="0"/>
          </a:p>
        </p:txBody>
      </p:sp>
    </p:spTree>
    <p:extLst>
      <p:ext uri="{BB962C8B-B14F-4D97-AF65-F5344CB8AC3E}">
        <p14:creationId xmlns:p14="http://schemas.microsoft.com/office/powerpoint/2010/main" val="202807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BF0-D335-4DF0-A967-A22D70029F9D}" type="slidenum">
              <a:rPr lang="en-US" smtClean="0"/>
              <a:t>6</a:t>
            </a:fld>
            <a:endParaRPr lang="en-US"/>
          </a:p>
        </p:txBody>
      </p:sp>
    </p:spTree>
    <p:extLst>
      <p:ext uri="{BB962C8B-B14F-4D97-AF65-F5344CB8AC3E}">
        <p14:creationId xmlns:p14="http://schemas.microsoft.com/office/powerpoint/2010/main" val="4281378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AA2869E-27F3-4CBE-B5AB-D9444B858629}" type="slidenum">
              <a:rPr lang="en-US" smtClean="0"/>
              <a:pPr/>
              <a:t>11</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smtClean="0"/>
              <a:t>676 separate incidents reported to the Department of Health over a 42 year period in Hawaii.</a:t>
            </a:r>
          </a:p>
        </p:txBody>
      </p:sp>
    </p:spTree>
    <p:extLst>
      <p:ext uri="{BB962C8B-B14F-4D97-AF65-F5344CB8AC3E}">
        <p14:creationId xmlns:p14="http://schemas.microsoft.com/office/powerpoint/2010/main" val="357503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3340CE21-0A4E-498E-BFFD-3D915E5343B5}" type="slidenum">
              <a:rPr lang="en-US" smtClean="0"/>
              <a:pPr/>
              <a:t>12</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smtClean="0"/>
              <a:t>Number of incidents per island over the 42 year period.</a:t>
            </a:r>
          </a:p>
        </p:txBody>
      </p:sp>
    </p:spTree>
    <p:extLst>
      <p:ext uri="{BB962C8B-B14F-4D97-AF65-F5344CB8AC3E}">
        <p14:creationId xmlns:p14="http://schemas.microsoft.com/office/powerpoint/2010/main" val="267272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6EE47070-5043-4271-AEF1-4B913A6BC2C2}" type="slidenum">
              <a:rPr lang="en-US" smtClean="0"/>
              <a:pPr/>
              <a:t>13</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Incidence – adjusting for each island’s resident population.  Changes the picture.</a:t>
            </a:r>
          </a:p>
          <a:p>
            <a:pPr eaLnBrk="1" hangingPunct="1"/>
            <a:r>
              <a:rPr lang="en-US" smtClean="0"/>
              <a:t>Source: Hawaii State Department of Business, Economic Development and Tourism, The Population of Hawaii, 1990 (Statistical Report 219, July 1991), table 7; State of Hawaii Data Book, 1993-94 (June 1994), table 1.6; and Population Estimates Program, Population Division, U.S. Bureau of the Census, 03/17/98.</a:t>
            </a:r>
          </a:p>
        </p:txBody>
      </p:sp>
    </p:spTree>
    <p:extLst>
      <p:ext uri="{BB962C8B-B14F-4D97-AF65-F5344CB8AC3E}">
        <p14:creationId xmlns:p14="http://schemas.microsoft.com/office/powerpoint/2010/main" val="1629014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DCB65B4F-BB61-4686-9A3C-A6965C63BEC3}" type="slidenum">
              <a:rPr lang="en-US" smtClean="0"/>
              <a:pPr/>
              <a:t>14</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mtClean="0"/>
              <a:t>Still primarily an illness associated with recreational fishing and private consumption.  Recreational catch that may have been sold to a market or restaurant for re-sale is captured under those sources, market and restaurant.</a:t>
            </a:r>
          </a:p>
        </p:txBody>
      </p:sp>
    </p:spTree>
    <p:extLst>
      <p:ext uri="{BB962C8B-B14F-4D97-AF65-F5344CB8AC3E}">
        <p14:creationId xmlns:p14="http://schemas.microsoft.com/office/powerpoint/2010/main" val="955633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41A83D8-95E1-4BAE-A589-C12AFF1D36E1}" type="slidenum">
              <a:rPr lang="en-US" smtClean="0"/>
              <a:pPr/>
              <a:t>15</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z="1000" smtClean="0"/>
              <a:t>53 of 57 incidents associated with Maui catch sites had specific locating information.</a:t>
            </a:r>
          </a:p>
          <a:p>
            <a:pPr eaLnBrk="1" hangingPunct="1"/>
            <a:r>
              <a:rPr lang="en-US" sz="1000" smtClean="0"/>
              <a:t>Sites are predominantly Northwest and West.</a:t>
            </a:r>
          </a:p>
        </p:txBody>
      </p:sp>
    </p:spTree>
    <p:extLst>
      <p:ext uri="{BB962C8B-B14F-4D97-AF65-F5344CB8AC3E}">
        <p14:creationId xmlns:p14="http://schemas.microsoft.com/office/powerpoint/2010/main" val="1782671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5B85A6-3C5F-446C-8C9E-AA9143F37DCE}"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A549C-704E-44BA-8DE7-42E97D3C8E43}" type="slidenum">
              <a:rPr lang="en-US" smtClean="0"/>
              <a:t>‹#›</a:t>
            </a:fld>
            <a:endParaRPr lang="en-US"/>
          </a:p>
        </p:txBody>
      </p:sp>
    </p:spTree>
    <p:extLst>
      <p:ext uri="{BB962C8B-B14F-4D97-AF65-F5344CB8AC3E}">
        <p14:creationId xmlns:p14="http://schemas.microsoft.com/office/powerpoint/2010/main" val="257334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B85A6-3C5F-446C-8C9E-AA9143F37DCE}"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A549C-704E-44BA-8DE7-42E97D3C8E43}" type="slidenum">
              <a:rPr lang="en-US" smtClean="0"/>
              <a:t>‹#›</a:t>
            </a:fld>
            <a:endParaRPr lang="en-US"/>
          </a:p>
        </p:txBody>
      </p:sp>
    </p:spTree>
    <p:extLst>
      <p:ext uri="{BB962C8B-B14F-4D97-AF65-F5344CB8AC3E}">
        <p14:creationId xmlns:p14="http://schemas.microsoft.com/office/powerpoint/2010/main" val="1966237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B85A6-3C5F-446C-8C9E-AA9143F37DCE}"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A549C-704E-44BA-8DE7-42E97D3C8E43}" type="slidenum">
              <a:rPr lang="en-US" smtClean="0"/>
              <a:t>‹#›</a:t>
            </a:fld>
            <a:endParaRPr lang="en-US"/>
          </a:p>
        </p:txBody>
      </p:sp>
    </p:spTree>
    <p:extLst>
      <p:ext uri="{BB962C8B-B14F-4D97-AF65-F5344CB8AC3E}">
        <p14:creationId xmlns:p14="http://schemas.microsoft.com/office/powerpoint/2010/main" val="362966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753181-DADF-49F9-93E4-0B34112D73CC}" type="slidenum">
              <a:rPr lang="en-US"/>
              <a:pPr>
                <a:defRPr/>
              </a:pPr>
              <a:t>‹#›</a:t>
            </a:fld>
            <a:endParaRPr lang="en-US"/>
          </a:p>
        </p:txBody>
      </p:sp>
    </p:spTree>
    <p:extLst>
      <p:ext uri="{BB962C8B-B14F-4D97-AF65-F5344CB8AC3E}">
        <p14:creationId xmlns:p14="http://schemas.microsoft.com/office/powerpoint/2010/main" val="908470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6209C6-F6AA-4885-BEAA-59FD8160D5C8}" type="slidenum">
              <a:rPr lang="en-US"/>
              <a:pPr>
                <a:defRPr/>
              </a:pPr>
              <a:t>‹#›</a:t>
            </a:fld>
            <a:endParaRPr lang="en-US"/>
          </a:p>
        </p:txBody>
      </p:sp>
    </p:spTree>
    <p:extLst>
      <p:ext uri="{BB962C8B-B14F-4D97-AF65-F5344CB8AC3E}">
        <p14:creationId xmlns:p14="http://schemas.microsoft.com/office/powerpoint/2010/main" val="3429929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261895-6D23-42FA-9068-014D93E4B6FD}" type="slidenum">
              <a:rPr lang="en-US"/>
              <a:pPr>
                <a:defRPr/>
              </a:pPr>
              <a:t>‹#›</a:t>
            </a:fld>
            <a:endParaRPr lang="en-US"/>
          </a:p>
        </p:txBody>
      </p:sp>
    </p:spTree>
    <p:extLst>
      <p:ext uri="{BB962C8B-B14F-4D97-AF65-F5344CB8AC3E}">
        <p14:creationId xmlns:p14="http://schemas.microsoft.com/office/powerpoint/2010/main" val="215281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B85A6-3C5F-446C-8C9E-AA9143F37DCE}"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A549C-704E-44BA-8DE7-42E97D3C8E43}" type="slidenum">
              <a:rPr lang="en-US" smtClean="0"/>
              <a:t>‹#›</a:t>
            </a:fld>
            <a:endParaRPr lang="en-US"/>
          </a:p>
        </p:txBody>
      </p:sp>
    </p:spTree>
    <p:extLst>
      <p:ext uri="{BB962C8B-B14F-4D97-AF65-F5344CB8AC3E}">
        <p14:creationId xmlns:p14="http://schemas.microsoft.com/office/powerpoint/2010/main" val="3319728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5B85A6-3C5F-446C-8C9E-AA9143F37DCE}"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A549C-704E-44BA-8DE7-42E97D3C8E43}" type="slidenum">
              <a:rPr lang="en-US" smtClean="0"/>
              <a:t>‹#›</a:t>
            </a:fld>
            <a:endParaRPr lang="en-US"/>
          </a:p>
        </p:txBody>
      </p:sp>
    </p:spTree>
    <p:extLst>
      <p:ext uri="{BB962C8B-B14F-4D97-AF65-F5344CB8AC3E}">
        <p14:creationId xmlns:p14="http://schemas.microsoft.com/office/powerpoint/2010/main" val="120889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5B85A6-3C5F-446C-8C9E-AA9143F37DCE}" type="datetimeFigureOut">
              <a:rPr lang="en-US" smtClean="0"/>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A549C-704E-44BA-8DE7-42E97D3C8E43}" type="slidenum">
              <a:rPr lang="en-US" smtClean="0"/>
              <a:t>‹#›</a:t>
            </a:fld>
            <a:endParaRPr lang="en-US"/>
          </a:p>
        </p:txBody>
      </p:sp>
    </p:spTree>
    <p:extLst>
      <p:ext uri="{BB962C8B-B14F-4D97-AF65-F5344CB8AC3E}">
        <p14:creationId xmlns:p14="http://schemas.microsoft.com/office/powerpoint/2010/main" val="199332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5B85A6-3C5F-446C-8C9E-AA9143F37DCE}" type="datetimeFigureOut">
              <a:rPr lang="en-US" smtClean="0"/>
              <a:t>7/18/2014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A549C-704E-44BA-8DE7-42E97D3C8E43}" type="slidenum">
              <a:rPr lang="en-US" smtClean="0"/>
              <a:t>‹#›</a:t>
            </a:fld>
            <a:endParaRPr lang="en-US"/>
          </a:p>
        </p:txBody>
      </p:sp>
    </p:spTree>
    <p:extLst>
      <p:ext uri="{BB962C8B-B14F-4D97-AF65-F5344CB8AC3E}">
        <p14:creationId xmlns:p14="http://schemas.microsoft.com/office/powerpoint/2010/main" val="421071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5B85A6-3C5F-446C-8C9E-AA9143F37DCE}" type="datetimeFigureOut">
              <a:rPr lang="en-US" smtClean="0"/>
              <a:t>7/18/2014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A549C-704E-44BA-8DE7-42E97D3C8E43}" type="slidenum">
              <a:rPr lang="en-US" smtClean="0"/>
              <a:t>‹#›</a:t>
            </a:fld>
            <a:endParaRPr lang="en-US"/>
          </a:p>
        </p:txBody>
      </p:sp>
    </p:spTree>
    <p:extLst>
      <p:ext uri="{BB962C8B-B14F-4D97-AF65-F5344CB8AC3E}">
        <p14:creationId xmlns:p14="http://schemas.microsoft.com/office/powerpoint/2010/main" val="277115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B85A6-3C5F-446C-8C9E-AA9143F37DCE}" type="datetimeFigureOut">
              <a:rPr lang="en-US" smtClean="0"/>
              <a:t>7/18/2014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A549C-704E-44BA-8DE7-42E97D3C8E43}" type="slidenum">
              <a:rPr lang="en-US" smtClean="0"/>
              <a:t>‹#›</a:t>
            </a:fld>
            <a:endParaRPr lang="en-US"/>
          </a:p>
        </p:txBody>
      </p:sp>
    </p:spTree>
    <p:extLst>
      <p:ext uri="{BB962C8B-B14F-4D97-AF65-F5344CB8AC3E}">
        <p14:creationId xmlns:p14="http://schemas.microsoft.com/office/powerpoint/2010/main" val="309852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B85A6-3C5F-446C-8C9E-AA9143F37DCE}" type="datetimeFigureOut">
              <a:rPr lang="en-US" smtClean="0"/>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A549C-704E-44BA-8DE7-42E97D3C8E43}" type="slidenum">
              <a:rPr lang="en-US" smtClean="0"/>
              <a:t>‹#›</a:t>
            </a:fld>
            <a:endParaRPr lang="en-US"/>
          </a:p>
        </p:txBody>
      </p:sp>
    </p:spTree>
    <p:extLst>
      <p:ext uri="{BB962C8B-B14F-4D97-AF65-F5344CB8AC3E}">
        <p14:creationId xmlns:p14="http://schemas.microsoft.com/office/powerpoint/2010/main" val="317835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B85A6-3C5F-446C-8C9E-AA9143F37DCE}" type="datetimeFigureOut">
              <a:rPr lang="en-US" smtClean="0"/>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A549C-704E-44BA-8DE7-42E97D3C8E43}" type="slidenum">
              <a:rPr lang="en-US" smtClean="0"/>
              <a:t>‹#›</a:t>
            </a:fld>
            <a:endParaRPr lang="en-US"/>
          </a:p>
        </p:txBody>
      </p:sp>
    </p:spTree>
    <p:extLst>
      <p:ext uri="{BB962C8B-B14F-4D97-AF65-F5344CB8AC3E}">
        <p14:creationId xmlns:p14="http://schemas.microsoft.com/office/powerpoint/2010/main" val="14590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B85A6-3C5F-446C-8C9E-AA9143F37DCE}" type="datetimeFigureOut">
              <a:rPr lang="en-US" smtClean="0"/>
              <a:t>7/18/2014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A549C-704E-44BA-8DE7-42E97D3C8E43}" type="slidenum">
              <a:rPr lang="en-US" smtClean="0"/>
              <a:t>‹#›</a:t>
            </a:fld>
            <a:endParaRPr lang="en-US"/>
          </a:p>
        </p:txBody>
      </p:sp>
    </p:spTree>
    <p:extLst>
      <p:ext uri="{BB962C8B-B14F-4D97-AF65-F5344CB8AC3E}">
        <p14:creationId xmlns:p14="http://schemas.microsoft.com/office/powerpoint/2010/main" val="1779031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image" Target="../media/image39.emf"/></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3.emf"/><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2" Type="http://schemas.openxmlformats.org/officeDocument/2006/relationships/hyperlink" Target="http://www.fish4science.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Ciguatera Fish </a:t>
            </a:r>
            <a:r>
              <a:rPr lang="en-US" b="1" dirty="0" smtClean="0"/>
              <a:t>Poisoning: Past, Present, Future</a:t>
            </a:r>
            <a:endParaRPr lang="en-US" b="1" dirty="0"/>
          </a:p>
        </p:txBody>
      </p:sp>
      <p:sp>
        <p:nvSpPr>
          <p:cNvPr id="3" name="Content Placeholder 2"/>
          <p:cNvSpPr>
            <a:spLocks noGrp="1"/>
          </p:cNvSpPr>
          <p:nvPr>
            <p:ph idx="1"/>
          </p:nvPr>
        </p:nvSpPr>
        <p:spPr/>
        <p:txBody>
          <a:bodyPr/>
          <a:lstStyle/>
          <a:p>
            <a:r>
              <a:rPr lang="en-US" b="1" dirty="0" smtClean="0"/>
              <a:t>Historical</a:t>
            </a:r>
          </a:p>
          <a:p>
            <a:r>
              <a:rPr lang="en-US" b="1" dirty="0" smtClean="0"/>
              <a:t>Etiology /Ecology</a:t>
            </a:r>
          </a:p>
          <a:p>
            <a:r>
              <a:rPr lang="en-US" b="1" dirty="0" smtClean="0"/>
              <a:t>Modern / Hawaiian Findings</a:t>
            </a:r>
          </a:p>
          <a:p>
            <a:r>
              <a:rPr lang="en-US" b="1" dirty="0" smtClean="0"/>
              <a:t>Perspective for the Future</a:t>
            </a:r>
          </a:p>
          <a:p>
            <a:pPr lvl="1"/>
            <a:r>
              <a:rPr lang="en-US" b="1" dirty="0" smtClean="0"/>
              <a:t>Bad News</a:t>
            </a:r>
          </a:p>
          <a:p>
            <a:pPr lvl="1"/>
            <a:r>
              <a:rPr lang="en-US" b="1" dirty="0" smtClean="0"/>
              <a:t>Good News</a:t>
            </a:r>
            <a:endParaRPr lang="en-US" b="1" dirty="0"/>
          </a:p>
        </p:txBody>
      </p:sp>
    </p:spTree>
    <p:extLst>
      <p:ext uri="{BB962C8B-B14F-4D97-AF65-F5344CB8AC3E}">
        <p14:creationId xmlns:p14="http://schemas.microsoft.com/office/powerpoint/2010/main" val="3513005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83336" y="302071"/>
            <a:ext cx="10515600" cy="1325563"/>
          </a:xfrm>
        </p:spPr>
        <p:txBody>
          <a:bodyPr/>
          <a:lstStyle/>
          <a:p>
            <a:pPr eaLnBrk="1" hangingPunct="1"/>
            <a:r>
              <a:rPr lang="en-US" sz="3200" b="1" dirty="0"/>
              <a:t>Uncertainties in the CFP Cycle</a:t>
            </a:r>
          </a:p>
        </p:txBody>
      </p:sp>
      <p:sp>
        <p:nvSpPr>
          <p:cNvPr id="35843" name="Rectangle 3"/>
          <p:cNvSpPr>
            <a:spLocks noGrp="1" noChangeArrowheads="1"/>
          </p:cNvSpPr>
          <p:nvPr>
            <p:ph type="body" sz="half" idx="2"/>
          </p:nvPr>
        </p:nvSpPr>
        <p:spPr>
          <a:xfrm>
            <a:off x="4191000" y="1600201"/>
            <a:ext cx="6477000" cy="4498975"/>
          </a:xfrm>
        </p:spPr>
        <p:txBody>
          <a:bodyPr>
            <a:normAutofit fontScale="77500" lnSpcReduction="20000"/>
          </a:bodyPr>
          <a:lstStyle/>
          <a:p>
            <a:pPr eaLnBrk="1" hangingPunct="1">
              <a:lnSpc>
                <a:spcPct val="80000"/>
              </a:lnSpc>
            </a:pPr>
            <a:endParaRPr lang="en-US" sz="800" dirty="0"/>
          </a:p>
          <a:p>
            <a:pPr eaLnBrk="1" hangingPunct="1">
              <a:lnSpc>
                <a:spcPct val="80000"/>
              </a:lnSpc>
            </a:pPr>
            <a:endParaRPr lang="en-US" sz="1200" b="1" dirty="0"/>
          </a:p>
          <a:p>
            <a:pPr eaLnBrk="1" hangingPunct="1">
              <a:lnSpc>
                <a:spcPct val="80000"/>
              </a:lnSpc>
            </a:pPr>
            <a:r>
              <a:rPr lang="en-US" sz="1200" b="1" dirty="0"/>
              <a:t>Increased proportions of toxic fish?</a:t>
            </a:r>
          </a:p>
          <a:p>
            <a:pPr eaLnBrk="1" hangingPunct="1">
              <a:lnSpc>
                <a:spcPct val="80000"/>
              </a:lnSpc>
            </a:pPr>
            <a:r>
              <a:rPr lang="en-US" sz="1200" b="1" dirty="0"/>
              <a:t>Increased toxicity in the fish present?</a:t>
            </a:r>
          </a:p>
          <a:p>
            <a:pPr eaLnBrk="1" hangingPunct="1">
              <a:lnSpc>
                <a:spcPct val="80000"/>
              </a:lnSpc>
            </a:pPr>
            <a:r>
              <a:rPr lang="en-US" sz="1200" b="1" dirty="0"/>
              <a:t>Increased fish harvesting and consumption by humans?</a:t>
            </a:r>
          </a:p>
          <a:p>
            <a:pPr eaLnBrk="1" hangingPunct="1">
              <a:lnSpc>
                <a:spcPct val="80000"/>
              </a:lnSpc>
            </a:pPr>
            <a:endParaRPr lang="en-US" sz="1200" b="1" dirty="0"/>
          </a:p>
          <a:p>
            <a:pPr eaLnBrk="1" hangingPunct="1">
              <a:lnSpc>
                <a:spcPct val="80000"/>
              </a:lnSpc>
            </a:pPr>
            <a:endParaRPr lang="en-US" sz="1200" b="1" dirty="0"/>
          </a:p>
          <a:p>
            <a:pPr eaLnBrk="1" hangingPunct="1">
              <a:lnSpc>
                <a:spcPct val="80000"/>
              </a:lnSpc>
            </a:pPr>
            <a:r>
              <a:rPr lang="en-US" sz="1200" b="1" dirty="0"/>
              <a:t>Due to fish eating more toxic algal substrate?</a:t>
            </a:r>
          </a:p>
          <a:p>
            <a:pPr eaLnBrk="1" hangingPunct="1">
              <a:lnSpc>
                <a:spcPct val="80000"/>
              </a:lnSpc>
            </a:pPr>
            <a:r>
              <a:rPr lang="en-US" sz="1200" b="1" dirty="0"/>
              <a:t>Due to different grazing patterns?</a:t>
            </a:r>
          </a:p>
          <a:p>
            <a:pPr eaLnBrk="1" hangingPunct="1">
              <a:lnSpc>
                <a:spcPct val="80000"/>
              </a:lnSpc>
            </a:pPr>
            <a:r>
              <a:rPr lang="en-US" sz="1200" b="1" dirty="0"/>
              <a:t>Due to progressive toxin accumulation in older fish?</a:t>
            </a:r>
          </a:p>
          <a:p>
            <a:pPr eaLnBrk="1" hangingPunct="1">
              <a:lnSpc>
                <a:spcPct val="80000"/>
              </a:lnSpc>
            </a:pPr>
            <a:endParaRPr lang="en-US" sz="1200" b="1" dirty="0"/>
          </a:p>
          <a:p>
            <a:pPr eaLnBrk="1" hangingPunct="1">
              <a:lnSpc>
                <a:spcPct val="80000"/>
              </a:lnSpc>
            </a:pPr>
            <a:endParaRPr lang="en-US" sz="1200" b="1" dirty="0"/>
          </a:p>
          <a:p>
            <a:pPr eaLnBrk="1" hangingPunct="1">
              <a:lnSpc>
                <a:spcPct val="80000"/>
              </a:lnSpc>
            </a:pPr>
            <a:r>
              <a:rPr lang="en-US" sz="1200" b="1" dirty="0"/>
              <a:t>Due to increased G. toxicus biomass?</a:t>
            </a:r>
          </a:p>
          <a:p>
            <a:pPr eaLnBrk="1" hangingPunct="1">
              <a:lnSpc>
                <a:spcPct val="80000"/>
              </a:lnSpc>
            </a:pPr>
            <a:r>
              <a:rPr lang="en-US" sz="1200" b="1" dirty="0"/>
              <a:t>Due to increased specific toxicity of G. toxicus biomass present?</a:t>
            </a:r>
          </a:p>
          <a:p>
            <a:pPr eaLnBrk="1" hangingPunct="1">
              <a:lnSpc>
                <a:spcPct val="80000"/>
              </a:lnSpc>
            </a:pPr>
            <a:r>
              <a:rPr lang="en-US" sz="1200" b="1" dirty="0"/>
              <a:t>Due to specific G. toxicus clone that produces CTX?</a:t>
            </a:r>
          </a:p>
          <a:p>
            <a:pPr eaLnBrk="1" hangingPunct="1">
              <a:lnSpc>
                <a:spcPct val="80000"/>
              </a:lnSpc>
            </a:pPr>
            <a:endParaRPr lang="en-US" sz="1200" b="1" dirty="0"/>
          </a:p>
          <a:p>
            <a:pPr eaLnBrk="1" hangingPunct="1">
              <a:lnSpc>
                <a:spcPct val="80000"/>
              </a:lnSpc>
            </a:pPr>
            <a:endParaRPr lang="en-US" sz="1200" b="1" dirty="0"/>
          </a:p>
          <a:p>
            <a:pPr eaLnBrk="1" hangingPunct="1">
              <a:lnSpc>
                <a:spcPct val="80000"/>
              </a:lnSpc>
            </a:pPr>
            <a:r>
              <a:rPr lang="en-US" sz="1200" b="1" dirty="0"/>
              <a:t>Do certain conditions stimulate the growth of G. toxicus?</a:t>
            </a:r>
          </a:p>
          <a:p>
            <a:pPr eaLnBrk="1" hangingPunct="1">
              <a:lnSpc>
                <a:spcPct val="80000"/>
              </a:lnSpc>
            </a:pPr>
            <a:r>
              <a:rPr lang="en-US" sz="1200" b="1" dirty="0"/>
              <a:t>Do certain conditions change the macroalgae where the G. toxicus grows?</a:t>
            </a:r>
          </a:p>
          <a:p>
            <a:pPr eaLnBrk="1" hangingPunct="1">
              <a:lnSpc>
                <a:spcPct val="80000"/>
              </a:lnSpc>
            </a:pPr>
            <a:r>
              <a:rPr lang="en-US" sz="1200" b="1" dirty="0"/>
              <a:t>Do certain conditions stimulate the specific toxicity of G. toxicus?</a:t>
            </a:r>
          </a:p>
          <a:p>
            <a:pPr eaLnBrk="1" hangingPunct="1">
              <a:lnSpc>
                <a:spcPct val="80000"/>
              </a:lnSpc>
              <a:buFontTx/>
              <a:buNone/>
            </a:pPr>
            <a:r>
              <a:rPr lang="en-US" sz="1200" b="1" dirty="0"/>
              <a:t>  </a:t>
            </a:r>
          </a:p>
        </p:txBody>
      </p:sp>
      <p:sp>
        <p:nvSpPr>
          <p:cNvPr id="35844" name="Rectangle 4"/>
          <p:cNvSpPr>
            <a:spLocks noChangeArrowheads="1"/>
          </p:cNvSpPr>
          <p:nvPr/>
        </p:nvSpPr>
        <p:spPr bwMode="auto">
          <a:xfrm>
            <a:off x="2209800" y="1981200"/>
            <a:ext cx="1524000" cy="609600"/>
          </a:xfrm>
          <a:prstGeom prst="rect">
            <a:avLst/>
          </a:prstGeom>
          <a:solidFill>
            <a:schemeClr val="accent1"/>
          </a:solidFill>
          <a:ln w="9525">
            <a:solidFill>
              <a:schemeClr val="tx1"/>
            </a:solidFill>
            <a:miter lim="800000"/>
            <a:headEnd/>
            <a:tailEnd/>
          </a:ln>
        </p:spPr>
        <p:txBody>
          <a:bodyPr wrap="none" anchor="ctr"/>
          <a:lstStyle/>
          <a:p>
            <a:pPr algn="ctr"/>
            <a:r>
              <a:rPr lang="en-US" sz="1400"/>
              <a:t>CFP INCIDENCE</a:t>
            </a:r>
          </a:p>
        </p:txBody>
      </p:sp>
      <p:sp>
        <p:nvSpPr>
          <p:cNvPr id="35845" name="Rectangle 5"/>
          <p:cNvSpPr>
            <a:spLocks noChangeArrowheads="1"/>
          </p:cNvSpPr>
          <p:nvPr/>
        </p:nvSpPr>
        <p:spPr bwMode="auto">
          <a:xfrm>
            <a:off x="2133600" y="2895600"/>
            <a:ext cx="1600200" cy="609600"/>
          </a:xfrm>
          <a:prstGeom prst="rect">
            <a:avLst/>
          </a:prstGeom>
          <a:solidFill>
            <a:schemeClr val="accent1"/>
          </a:solidFill>
          <a:ln w="9525">
            <a:solidFill>
              <a:schemeClr val="tx1"/>
            </a:solidFill>
            <a:miter lim="800000"/>
            <a:headEnd/>
            <a:tailEnd/>
          </a:ln>
        </p:spPr>
        <p:txBody>
          <a:bodyPr wrap="none" anchor="ctr"/>
          <a:lstStyle/>
          <a:p>
            <a:pPr algn="ctr"/>
            <a:r>
              <a:rPr lang="en-US" sz="1100"/>
              <a:t>INCREASED TOXICITY</a:t>
            </a:r>
          </a:p>
          <a:p>
            <a:pPr algn="ctr"/>
            <a:r>
              <a:rPr lang="en-US" sz="1100"/>
              <a:t> IN HERBIVOROUS </a:t>
            </a:r>
          </a:p>
          <a:p>
            <a:pPr algn="ctr"/>
            <a:r>
              <a:rPr lang="en-US" sz="1100"/>
              <a:t>FISH</a:t>
            </a:r>
          </a:p>
        </p:txBody>
      </p:sp>
      <p:sp>
        <p:nvSpPr>
          <p:cNvPr id="35846" name="Rectangle 6"/>
          <p:cNvSpPr>
            <a:spLocks noChangeArrowheads="1"/>
          </p:cNvSpPr>
          <p:nvPr/>
        </p:nvSpPr>
        <p:spPr bwMode="auto">
          <a:xfrm>
            <a:off x="2133600" y="3886200"/>
            <a:ext cx="1524000" cy="609600"/>
          </a:xfrm>
          <a:prstGeom prst="rect">
            <a:avLst/>
          </a:prstGeom>
          <a:solidFill>
            <a:schemeClr val="accent1"/>
          </a:solidFill>
          <a:ln w="9525">
            <a:solidFill>
              <a:schemeClr val="tx1"/>
            </a:solidFill>
            <a:miter lim="800000"/>
            <a:headEnd/>
            <a:tailEnd/>
          </a:ln>
        </p:spPr>
        <p:txBody>
          <a:bodyPr wrap="none" anchor="ctr"/>
          <a:lstStyle/>
          <a:p>
            <a:pPr algn="ctr"/>
            <a:endParaRPr lang="en-US" sz="1200"/>
          </a:p>
          <a:p>
            <a:pPr algn="ctr"/>
            <a:r>
              <a:rPr lang="en-US" sz="1200"/>
              <a:t>INCREASED TOXIC </a:t>
            </a:r>
          </a:p>
          <a:p>
            <a:pPr algn="ctr"/>
            <a:r>
              <a:rPr lang="en-US" sz="1200"/>
              <a:t>ALGAL SUBSTRATE</a:t>
            </a:r>
          </a:p>
          <a:p>
            <a:pPr algn="ctr"/>
            <a:endParaRPr lang="en-US" sz="1400"/>
          </a:p>
        </p:txBody>
      </p:sp>
      <p:sp>
        <p:nvSpPr>
          <p:cNvPr id="35847" name="Rectangle 7"/>
          <p:cNvSpPr>
            <a:spLocks noChangeArrowheads="1"/>
          </p:cNvSpPr>
          <p:nvPr/>
        </p:nvSpPr>
        <p:spPr bwMode="auto">
          <a:xfrm>
            <a:off x="2133600" y="4876800"/>
            <a:ext cx="1524000" cy="609600"/>
          </a:xfrm>
          <a:prstGeom prst="rect">
            <a:avLst/>
          </a:prstGeom>
          <a:solidFill>
            <a:schemeClr val="accent1"/>
          </a:solidFill>
          <a:ln w="9525">
            <a:solidFill>
              <a:schemeClr val="tx1"/>
            </a:solidFill>
            <a:miter lim="800000"/>
            <a:headEnd/>
            <a:tailEnd/>
          </a:ln>
        </p:spPr>
        <p:txBody>
          <a:bodyPr wrap="none" anchor="ctr"/>
          <a:lstStyle/>
          <a:p>
            <a:pPr algn="ctr"/>
            <a:r>
              <a:rPr lang="en-US" sz="1300"/>
              <a:t>TRIGGERING </a:t>
            </a:r>
          </a:p>
          <a:p>
            <a:pPr algn="ctr"/>
            <a:r>
              <a:rPr lang="en-US" sz="1300"/>
              <a:t>ENVIRONMENTAL </a:t>
            </a:r>
          </a:p>
          <a:p>
            <a:pPr algn="ctr"/>
            <a:r>
              <a:rPr lang="en-US" sz="1300"/>
              <a:t>CONDITIONS</a:t>
            </a:r>
          </a:p>
        </p:txBody>
      </p:sp>
      <p:sp>
        <p:nvSpPr>
          <p:cNvPr id="35848" name="Line 8"/>
          <p:cNvSpPr>
            <a:spLocks noChangeShapeType="1"/>
          </p:cNvSpPr>
          <p:nvPr/>
        </p:nvSpPr>
        <p:spPr bwMode="auto">
          <a:xfrm flipV="1">
            <a:off x="2895600" y="4572000"/>
            <a:ext cx="0" cy="228600"/>
          </a:xfrm>
          <a:prstGeom prst="line">
            <a:avLst/>
          </a:prstGeom>
          <a:noFill/>
          <a:ln w="9525">
            <a:solidFill>
              <a:schemeClr val="tx1"/>
            </a:solidFill>
            <a:round/>
            <a:headEnd/>
            <a:tailEnd type="triangle" w="med" len="med"/>
          </a:ln>
        </p:spPr>
        <p:txBody>
          <a:bodyPr/>
          <a:lstStyle/>
          <a:p>
            <a:endParaRPr lang="en-US"/>
          </a:p>
        </p:txBody>
      </p:sp>
      <p:sp>
        <p:nvSpPr>
          <p:cNvPr id="35849" name="Line 9"/>
          <p:cNvSpPr>
            <a:spLocks noChangeShapeType="1"/>
          </p:cNvSpPr>
          <p:nvPr/>
        </p:nvSpPr>
        <p:spPr bwMode="auto">
          <a:xfrm flipV="1">
            <a:off x="2895600" y="3581400"/>
            <a:ext cx="0" cy="228600"/>
          </a:xfrm>
          <a:prstGeom prst="line">
            <a:avLst/>
          </a:prstGeom>
          <a:noFill/>
          <a:ln w="9525">
            <a:solidFill>
              <a:schemeClr val="tx1"/>
            </a:solidFill>
            <a:round/>
            <a:headEnd/>
            <a:tailEnd type="triangle" w="med" len="med"/>
          </a:ln>
        </p:spPr>
        <p:txBody>
          <a:bodyPr/>
          <a:lstStyle/>
          <a:p>
            <a:endParaRPr lang="en-US"/>
          </a:p>
        </p:txBody>
      </p:sp>
      <p:sp>
        <p:nvSpPr>
          <p:cNvPr id="35850" name="Line 10"/>
          <p:cNvSpPr>
            <a:spLocks noChangeShapeType="1"/>
          </p:cNvSpPr>
          <p:nvPr/>
        </p:nvSpPr>
        <p:spPr bwMode="auto">
          <a:xfrm flipV="1">
            <a:off x="2895600" y="2667000"/>
            <a:ext cx="0" cy="152400"/>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88931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normAutofit fontScale="90000"/>
          </a:bodyPr>
          <a:lstStyle/>
          <a:p>
            <a:pPr eaLnBrk="1" hangingPunct="1"/>
            <a:r>
              <a:rPr lang="en-US" sz="4000"/>
              <a:t>Reported Ciguatera Incidents</a:t>
            </a:r>
            <a:br>
              <a:rPr lang="en-US" sz="4000"/>
            </a:br>
            <a:r>
              <a:rPr lang="en-US" sz="4000"/>
              <a:t>Hawaii – 1963 to 2005</a:t>
            </a:r>
          </a:p>
        </p:txBody>
      </p:sp>
      <p:graphicFrame>
        <p:nvGraphicFramePr>
          <p:cNvPr id="1026" name="Object 2"/>
          <p:cNvGraphicFramePr>
            <a:graphicFrameLocks noGrp="1" noChangeAspect="1"/>
          </p:cNvGraphicFramePr>
          <p:nvPr>
            <p:ph type="chart" idx="1"/>
          </p:nvPr>
        </p:nvGraphicFramePr>
        <p:xfrm>
          <a:off x="1981200" y="1600201"/>
          <a:ext cx="8229600" cy="4525963"/>
        </p:xfrm>
        <a:graphic>
          <a:graphicData uri="http://schemas.openxmlformats.org/presentationml/2006/ole">
            <mc:AlternateContent xmlns:mc="http://schemas.openxmlformats.org/markup-compatibility/2006">
              <mc:Choice xmlns:v="urn:schemas-microsoft-com:vml" Requires="v">
                <p:oleObj spid="_x0000_s1052" name="Chart" r:id="rId4" imgW="8229600" imgH="4114719" progId="MSGraph.Chart.8">
                  <p:embed followColorScheme="full"/>
                </p:oleObj>
              </mc:Choice>
              <mc:Fallback>
                <p:oleObj name="Chart" r:id="rId4" imgW="8229600" imgH="4114719" progId="MSGraph.Chart.8">
                  <p:embed followColorScheme="full"/>
                  <p:pic>
                    <p:nvPicPr>
                      <p:cNvPr id="0" name=""/>
                      <p:cNvPicPr>
                        <a:picLocks noChangeAspect="1" noChangeArrowheads="1"/>
                      </p:cNvPicPr>
                      <p:nvPr/>
                    </p:nvPicPr>
                    <p:blipFill>
                      <a:blip r:embed="rId5"/>
                      <a:srcRect/>
                      <a:stretch>
                        <a:fillRect/>
                      </a:stretch>
                    </p:blipFill>
                    <p:spPr bwMode="auto">
                      <a:xfrm>
                        <a:off x="1981200" y="1600201"/>
                        <a:ext cx="822960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8763000" y="1600201"/>
            <a:ext cx="1143000" cy="36671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a:latin typeface="Tahoma" charset="0"/>
              </a:rPr>
              <a:t>N = 676</a:t>
            </a:r>
          </a:p>
        </p:txBody>
      </p:sp>
    </p:spTree>
    <p:extLst>
      <p:ext uri="{BB962C8B-B14F-4D97-AF65-F5344CB8AC3E}">
        <p14:creationId xmlns:p14="http://schemas.microsoft.com/office/powerpoint/2010/main" val="869819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905000" y="457200"/>
            <a:ext cx="8229600" cy="1384300"/>
          </a:xfrm>
        </p:spPr>
        <p:txBody>
          <a:bodyPr/>
          <a:lstStyle/>
          <a:p>
            <a:pPr eaLnBrk="1" hangingPunct="1"/>
            <a:r>
              <a:rPr lang="en-US" smtClean="0">
                <a:solidFill>
                  <a:schemeClr val="tx1"/>
                </a:solidFill>
              </a:rPr>
              <a:t>Ciguatera Incidents By Island</a:t>
            </a:r>
          </a:p>
        </p:txBody>
      </p:sp>
      <p:graphicFrame>
        <p:nvGraphicFramePr>
          <p:cNvPr id="2050" name="Object 2"/>
          <p:cNvGraphicFramePr>
            <a:graphicFrameLocks noGrp="1" noChangeAspect="1"/>
          </p:cNvGraphicFramePr>
          <p:nvPr>
            <p:ph type="chart" idx="1"/>
          </p:nvPr>
        </p:nvGraphicFramePr>
        <p:xfrm>
          <a:off x="1524000" y="1600200"/>
          <a:ext cx="9144000" cy="4724400"/>
        </p:xfrm>
        <a:graphic>
          <a:graphicData uri="http://schemas.openxmlformats.org/presentationml/2006/ole">
            <mc:AlternateContent xmlns:mc="http://schemas.openxmlformats.org/markup-compatibility/2006">
              <mc:Choice xmlns:v="urn:schemas-microsoft-com:vml" Requires="v">
                <p:oleObj spid="_x0000_s2076" name="Chart" r:id="rId4" imgW="8229600" imgH="4114719" progId="MSGraph.Chart.8">
                  <p:embed followColorScheme="full"/>
                </p:oleObj>
              </mc:Choice>
              <mc:Fallback>
                <p:oleObj name="Chart" r:id="rId4" imgW="8229600" imgH="4114719" progId="MSGraph.Chart.8">
                  <p:embed followColorScheme="full"/>
                  <p:pic>
                    <p:nvPicPr>
                      <p:cNvPr id="0" name=""/>
                      <p:cNvPicPr>
                        <a:picLocks noChangeAspect="1" noChangeArrowheads="1"/>
                      </p:cNvPicPr>
                      <p:nvPr/>
                    </p:nvPicPr>
                    <p:blipFill>
                      <a:blip r:embed="rId5"/>
                      <a:srcRect/>
                      <a:stretch>
                        <a:fillRect/>
                      </a:stretch>
                    </p:blipFill>
                    <p:spPr bwMode="auto">
                      <a:xfrm>
                        <a:off x="1524000" y="1600200"/>
                        <a:ext cx="9144000"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Text Box 4"/>
          <p:cNvSpPr txBox="1">
            <a:spLocks noChangeArrowheads="1"/>
          </p:cNvSpPr>
          <p:nvPr/>
        </p:nvSpPr>
        <p:spPr bwMode="auto">
          <a:xfrm>
            <a:off x="8610600" y="1981201"/>
            <a:ext cx="1143000" cy="36671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a:latin typeface="Tahoma" charset="0"/>
              </a:rPr>
              <a:t>N = 676</a:t>
            </a:r>
          </a:p>
        </p:txBody>
      </p:sp>
    </p:spTree>
    <p:extLst>
      <p:ext uri="{BB962C8B-B14F-4D97-AF65-F5344CB8AC3E}">
        <p14:creationId xmlns:p14="http://schemas.microsoft.com/office/powerpoint/2010/main" val="1832887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905000" y="457200"/>
            <a:ext cx="8229600" cy="1384300"/>
          </a:xfrm>
        </p:spPr>
        <p:txBody>
          <a:bodyPr/>
          <a:lstStyle/>
          <a:p>
            <a:pPr eaLnBrk="1" hangingPunct="1"/>
            <a:r>
              <a:rPr lang="en-US" smtClean="0">
                <a:solidFill>
                  <a:schemeClr val="tx1"/>
                </a:solidFill>
              </a:rPr>
              <a:t>Ciguatera Incidence By Island</a:t>
            </a:r>
          </a:p>
        </p:txBody>
      </p:sp>
      <p:graphicFrame>
        <p:nvGraphicFramePr>
          <p:cNvPr id="3074" name="Object 2"/>
          <p:cNvGraphicFramePr>
            <a:graphicFrameLocks noGrp="1" noChangeAspect="1"/>
          </p:cNvGraphicFramePr>
          <p:nvPr>
            <p:ph type="chart" idx="1"/>
          </p:nvPr>
        </p:nvGraphicFramePr>
        <p:xfrm>
          <a:off x="1524000" y="1600200"/>
          <a:ext cx="9144000" cy="4724400"/>
        </p:xfrm>
        <a:graphic>
          <a:graphicData uri="http://schemas.openxmlformats.org/presentationml/2006/ole">
            <mc:AlternateContent xmlns:mc="http://schemas.openxmlformats.org/markup-compatibility/2006">
              <mc:Choice xmlns:v="urn:schemas-microsoft-com:vml" Requires="v">
                <p:oleObj spid="_x0000_s3100" name="Chart" r:id="rId4" imgW="8229600" imgH="4114719" progId="MSGraph.Chart.8">
                  <p:embed followColorScheme="full"/>
                </p:oleObj>
              </mc:Choice>
              <mc:Fallback>
                <p:oleObj name="Chart" r:id="rId4" imgW="8229600" imgH="4114719" progId="MSGraph.Chart.8">
                  <p:embed followColorScheme="full"/>
                  <p:pic>
                    <p:nvPicPr>
                      <p:cNvPr id="0" name=""/>
                      <p:cNvPicPr>
                        <a:picLocks noChangeAspect="1" noChangeArrowheads="1"/>
                      </p:cNvPicPr>
                      <p:nvPr/>
                    </p:nvPicPr>
                    <p:blipFill>
                      <a:blip r:embed="rId5"/>
                      <a:srcRect/>
                      <a:stretch>
                        <a:fillRect/>
                      </a:stretch>
                    </p:blipFill>
                    <p:spPr bwMode="auto">
                      <a:xfrm>
                        <a:off x="1524000" y="1600200"/>
                        <a:ext cx="9144000"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 Box 4"/>
          <p:cNvSpPr txBox="1">
            <a:spLocks noChangeArrowheads="1"/>
          </p:cNvSpPr>
          <p:nvPr/>
        </p:nvSpPr>
        <p:spPr bwMode="auto">
          <a:xfrm>
            <a:off x="8610600" y="1981201"/>
            <a:ext cx="1143000" cy="36671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a:latin typeface="Tahoma" charset="0"/>
              </a:rPr>
              <a:t>N = 676</a:t>
            </a:r>
          </a:p>
        </p:txBody>
      </p:sp>
      <p:sp>
        <p:nvSpPr>
          <p:cNvPr id="3077" name="Text Box 5"/>
          <p:cNvSpPr txBox="1">
            <a:spLocks noChangeArrowheads="1"/>
          </p:cNvSpPr>
          <p:nvPr/>
        </p:nvSpPr>
        <p:spPr bwMode="auto">
          <a:xfrm>
            <a:off x="1905000" y="5257801"/>
            <a:ext cx="1981200" cy="1192213"/>
          </a:xfrm>
          <a:prstGeom prst="rect">
            <a:avLst/>
          </a:prstGeom>
          <a:noFill/>
          <a:ln w="12700" cap="sq">
            <a:noFill/>
            <a:miter lim="800000"/>
            <a:headEnd type="none" w="sm" len="sm"/>
            <a:tailEnd type="none" w="sm" len="sm"/>
          </a:ln>
        </p:spPr>
        <p:txBody>
          <a:bodyPr>
            <a:spAutoFit/>
          </a:bodyPr>
          <a:lstStyle/>
          <a:p>
            <a:pPr eaLnBrk="0" hangingPunct="0">
              <a:spcBef>
                <a:spcPct val="50000"/>
              </a:spcBef>
              <a:buFont typeface="Wingdings" charset="2"/>
              <a:buChar char="§"/>
            </a:pPr>
            <a:r>
              <a:rPr lang="en-US" sz="1600">
                <a:latin typeface="Tahoma" charset="0"/>
              </a:rPr>
              <a:t>Per 1985 100,000 resident population</a:t>
            </a:r>
          </a:p>
          <a:p>
            <a:pPr eaLnBrk="0" hangingPunct="0">
              <a:spcBef>
                <a:spcPct val="50000"/>
              </a:spcBef>
              <a:buFont typeface="Wingdings" charset="2"/>
              <a:buChar char="§"/>
            </a:pPr>
            <a:r>
              <a:rPr lang="en-US" sz="1600">
                <a:latin typeface="Tahoma" charset="0"/>
              </a:rPr>
              <a:t>Molokai and Lanai excluded</a:t>
            </a:r>
          </a:p>
        </p:txBody>
      </p:sp>
    </p:spTree>
    <p:extLst>
      <p:ext uri="{BB962C8B-B14F-4D97-AF65-F5344CB8AC3E}">
        <p14:creationId xmlns:p14="http://schemas.microsoft.com/office/powerpoint/2010/main" val="1881597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905000" y="457200"/>
            <a:ext cx="8229600" cy="1384300"/>
          </a:xfrm>
        </p:spPr>
        <p:txBody>
          <a:bodyPr/>
          <a:lstStyle/>
          <a:p>
            <a:pPr eaLnBrk="1" hangingPunct="1"/>
            <a:r>
              <a:rPr lang="en-US" sz="4000"/>
              <a:t>Fish Source for Ciguatera Incidents</a:t>
            </a:r>
          </a:p>
        </p:txBody>
      </p:sp>
      <p:graphicFrame>
        <p:nvGraphicFramePr>
          <p:cNvPr id="5122" name="Object 2"/>
          <p:cNvGraphicFramePr>
            <a:graphicFrameLocks noGrp="1" noChangeAspect="1"/>
          </p:cNvGraphicFramePr>
          <p:nvPr>
            <p:ph type="chart" idx="1"/>
          </p:nvPr>
        </p:nvGraphicFramePr>
        <p:xfrm>
          <a:off x="1524000" y="1600200"/>
          <a:ext cx="9144000" cy="4724400"/>
        </p:xfrm>
        <a:graphic>
          <a:graphicData uri="http://schemas.openxmlformats.org/presentationml/2006/ole">
            <mc:AlternateContent xmlns:mc="http://schemas.openxmlformats.org/markup-compatibility/2006">
              <mc:Choice xmlns:v="urn:schemas-microsoft-com:vml" Requires="v">
                <p:oleObj spid="_x0000_s4124" name="Chart" r:id="rId4" imgW="8229600" imgH="4114719" progId="MSGraph.Chart.8">
                  <p:embed followColorScheme="full"/>
                </p:oleObj>
              </mc:Choice>
              <mc:Fallback>
                <p:oleObj name="Chart" r:id="rId4" imgW="8229600" imgH="4114719" progId="MSGraph.Chart.8">
                  <p:embed followColorScheme="full"/>
                  <p:pic>
                    <p:nvPicPr>
                      <p:cNvPr id="0" name=""/>
                      <p:cNvPicPr>
                        <a:picLocks noChangeAspect="1" noChangeArrowheads="1"/>
                      </p:cNvPicPr>
                      <p:nvPr/>
                    </p:nvPicPr>
                    <p:blipFill>
                      <a:blip r:embed="rId5"/>
                      <a:srcRect/>
                      <a:stretch>
                        <a:fillRect/>
                      </a:stretch>
                    </p:blipFill>
                    <p:spPr bwMode="auto">
                      <a:xfrm>
                        <a:off x="1524000" y="1600200"/>
                        <a:ext cx="9144000"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Text Box 4"/>
          <p:cNvSpPr txBox="1">
            <a:spLocks noChangeArrowheads="1"/>
          </p:cNvSpPr>
          <p:nvPr/>
        </p:nvSpPr>
        <p:spPr bwMode="auto">
          <a:xfrm>
            <a:off x="8610600" y="1981201"/>
            <a:ext cx="1143000" cy="36671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a:latin typeface="Tahoma" charset="0"/>
              </a:rPr>
              <a:t>N = 676</a:t>
            </a:r>
          </a:p>
        </p:txBody>
      </p:sp>
    </p:spTree>
    <p:extLst>
      <p:ext uri="{BB962C8B-B14F-4D97-AF65-F5344CB8AC3E}">
        <p14:creationId xmlns:p14="http://schemas.microsoft.com/office/powerpoint/2010/main" val="1126985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600"/>
              <a:t>Catch Sites for Incident-Related Fish</a:t>
            </a:r>
            <a:br>
              <a:rPr lang="en-US" sz="3600"/>
            </a:br>
            <a:r>
              <a:rPr lang="en-US" sz="3600"/>
              <a:t>Maui - 1963 to 2005</a:t>
            </a:r>
          </a:p>
        </p:txBody>
      </p:sp>
      <p:pic>
        <p:nvPicPr>
          <p:cNvPr id="36867" name="Picture 3" descr="mauimap"/>
          <p:cNvPicPr>
            <a:picLocks noGrp="1" noChangeAspect="1" noChangeArrowheads="1"/>
          </p:cNvPicPr>
          <p:nvPr>
            <p:ph sz="half" idx="2"/>
          </p:nvPr>
        </p:nvPicPr>
        <p:blipFill>
          <a:blip r:embed="rId3"/>
          <a:srcRect/>
          <a:stretch>
            <a:fillRect/>
          </a:stretch>
        </p:blipFill>
        <p:spPr>
          <a:xfrm>
            <a:off x="2286000" y="1905001"/>
            <a:ext cx="5181600" cy="4246563"/>
          </a:xfrm>
          <a:noFill/>
        </p:spPr>
      </p:pic>
      <p:grpSp>
        <p:nvGrpSpPr>
          <p:cNvPr id="36868" name="Group 4"/>
          <p:cNvGrpSpPr>
            <a:grpSpLocks/>
          </p:cNvGrpSpPr>
          <p:nvPr/>
        </p:nvGrpSpPr>
        <p:grpSpPr bwMode="auto">
          <a:xfrm>
            <a:off x="2209800" y="2286000"/>
            <a:ext cx="5257800" cy="3581400"/>
            <a:chOff x="1800" y="2160"/>
            <a:chExt cx="8640" cy="5758"/>
          </a:xfrm>
        </p:grpSpPr>
        <p:sp>
          <p:nvSpPr>
            <p:cNvPr id="36870" name="Oval 5"/>
            <p:cNvSpPr>
              <a:spLocks noChangeArrowheads="1"/>
            </p:cNvSpPr>
            <p:nvPr/>
          </p:nvSpPr>
          <p:spPr bwMode="auto">
            <a:xfrm>
              <a:off x="4320" y="342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71" name="Oval 6"/>
            <p:cNvSpPr>
              <a:spLocks noChangeArrowheads="1"/>
            </p:cNvSpPr>
            <p:nvPr/>
          </p:nvSpPr>
          <p:spPr bwMode="auto">
            <a:xfrm>
              <a:off x="4500" y="306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72" name="Oval 7"/>
            <p:cNvSpPr>
              <a:spLocks noChangeArrowheads="1"/>
            </p:cNvSpPr>
            <p:nvPr/>
          </p:nvSpPr>
          <p:spPr bwMode="auto">
            <a:xfrm>
              <a:off x="4500" y="324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73" name="Oval 8"/>
            <p:cNvSpPr>
              <a:spLocks noChangeArrowheads="1"/>
            </p:cNvSpPr>
            <p:nvPr/>
          </p:nvSpPr>
          <p:spPr bwMode="auto">
            <a:xfrm>
              <a:off x="4320" y="306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74" name="Oval 9"/>
            <p:cNvSpPr>
              <a:spLocks noChangeArrowheads="1"/>
            </p:cNvSpPr>
            <p:nvPr/>
          </p:nvSpPr>
          <p:spPr bwMode="auto">
            <a:xfrm>
              <a:off x="3600" y="234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75" name="Oval 10"/>
            <p:cNvSpPr>
              <a:spLocks noChangeArrowheads="1"/>
            </p:cNvSpPr>
            <p:nvPr/>
          </p:nvSpPr>
          <p:spPr bwMode="auto">
            <a:xfrm>
              <a:off x="3960" y="252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76" name="Oval 11"/>
            <p:cNvSpPr>
              <a:spLocks noChangeArrowheads="1"/>
            </p:cNvSpPr>
            <p:nvPr/>
          </p:nvSpPr>
          <p:spPr bwMode="auto">
            <a:xfrm>
              <a:off x="3780" y="270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77" name="Oval 12"/>
            <p:cNvSpPr>
              <a:spLocks noChangeArrowheads="1"/>
            </p:cNvSpPr>
            <p:nvPr/>
          </p:nvSpPr>
          <p:spPr bwMode="auto">
            <a:xfrm>
              <a:off x="3600" y="252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78" name="Oval 13"/>
            <p:cNvSpPr>
              <a:spLocks noChangeArrowheads="1"/>
            </p:cNvSpPr>
            <p:nvPr/>
          </p:nvSpPr>
          <p:spPr bwMode="auto">
            <a:xfrm>
              <a:off x="3960" y="270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79" name="Oval 14"/>
            <p:cNvSpPr>
              <a:spLocks noChangeArrowheads="1"/>
            </p:cNvSpPr>
            <p:nvPr/>
          </p:nvSpPr>
          <p:spPr bwMode="auto">
            <a:xfrm>
              <a:off x="3780" y="252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80" name="Oval 15"/>
            <p:cNvSpPr>
              <a:spLocks noChangeArrowheads="1"/>
            </p:cNvSpPr>
            <p:nvPr/>
          </p:nvSpPr>
          <p:spPr bwMode="auto">
            <a:xfrm>
              <a:off x="4320" y="324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81" name="Oval 16"/>
            <p:cNvSpPr>
              <a:spLocks noChangeArrowheads="1"/>
            </p:cNvSpPr>
            <p:nvPr/>
          </p:nvSpPr>
          <p:spPr bwMode="auto">
            <a:xfrm>
              <a:off x="4500" y="684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82" name="Oval 17"/>
            <p:cNvSpPr>
              <a:spLocks noChangeArrowheads="1"/>
            </p:cNvSpPr>
            <p:nvPr/>
          </p:nvSpPr>
          <p:spPr bwMode="auto">
            <a:xfrm>
              <a:off x="4500" y="666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83" name="Oval 18"/>
            <p:cNvSpPr>
              <a:spLocks noChangeArrowheads="1"/>
            </p:cNvSpPr>
            <p:nvPr/>
          </p:nvSpPr>
          <p:spPr bwMode="auto">
            <a:xfrm>
              <a:off x="2160" y="216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84" name="Oval 19"/>
            <p:cNvSpPr>
              <a:spLocks noChangeArrowheads="1"/>
            </p:cNvSpPr>
            <p:nvPr/>
          </p:nvSpPr>
          <p:spPr bwMode="auto">
            <a:xfrm>
              <a:off x="5580" y="324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85" name="Oval 20"/>
            <p:cNvSpPr>
              <a:spLocks noChangeArrowheads="1"/>
            </p:cNvSpPr>
            <p:nvPr/>
          </p:nvSpPr>
          <p:spPr bwMode="auto">
            <a:xfrm>
              <a:off x="4140" y="306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86" name="Oval 21"/>
            <p:cNvSpPr>
              <a:spLocks noChangeArrowheads="1"/>
            </p:cNvSpPr>
            <p:nvPr/>
          </p:nvSpPr>
          <p:spPr bwMode="auto">
            <a:xfrm>
              <a:off x="5400" y="342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87" name="Oval 22"/>
            <p:cNvSpPr>
              <a:spLocks noChangeArrowheads="1"/>
            </p:cNvSpPr>
            <p:nvPr/>
          </p:nvSpPr>
          <p:spPr bwMode="auto">
            <a:xfrm>
              <a:off x="4320" y="558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88" name="Oval 23"/>
            <p:cNvSpPr>
              <a:spLocks noChangeArrowheads="1"/>
            </p:cNvSpPr>
            <p:nvPr/>
          </p:nvSpPr>
          <p:spPr bwMode="auto">
            <a:xfrm>
              <a:off x="8640" y="702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89" name="Oval 24"/>
            <p:cNvSpPr>
              <a:spLocks noChangeArrowheads="1"/>
            </p:cNvSpPr>
            <p:nvPr/>
          </p:nvSpPr>
          <p:spPr bwMode="auto">
            <a:xfrm>
              <a:off x="4320" y="540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90" name="Oval 25"/>
            <p:cNvSpPr>
              <a:spLocks noChangeArrowheads="1"/>
            </p:cNvSpPr>
            <p:nvPr/>
          </p:nvSpPr>
          <p:spPr bwMode="auto">
            <a:xfrm>
              <a:off x="4320" y="522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91" name="Oval 26"/>
            <p:cNvSpPr>
              <a:spLocks noChangeArrowheads="1"/>
            </p:cNvSpPr>
            <p:nvPr/>
          </p:nvSpPr>
          <p:spPr bwMode="auto">
            <a:xfrm>
              <a:off x="4140" y="540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92" name="Oval 27"/>
            <p:cNvSpPr>
              <a:spLocks noChangeArrowheads="1"/>
            </p:cNvSpPr>
            <p:nvPr/>
          </p:nvSpPr>
          <p:spPr bwMode="auto">
            <a:xfrm>
              <a:off x="2340" y="216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93" name="Oval 28"/>
            <p:cNvSpPr>
              <a:spLocks noChangeArrowheads="1"/>
            </p:cNvSpPr>
            <p:nvPr/>
          </p:nvSpPr>
          <p:spPr bwMode="auto">
            <a:xfrm>
              <a:off x="3780" y="234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94" name="Oval 29"/>
            <p:cNvSpPr>
              <a:spLocks noChangeArrowheads="1"/>
            </p:cNvSpPr>
            <p:nvPr/>
          </p:nvSpPr>
          <p:spPr bwMode="auto">
            <a:xfrm>
              <a:off x="8280" y="396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95" name="Oval 30"/>
            <p:cNvSpPr>
              <a:spLocks noChangeArrowheads="1"/>
            </p:cNvSpPr>
            <p:nvPr/>
          </p:nvSpPr>
          <p:spPr bwMode="auto">
            <a:xfrm>
              <a:off x="10260" y="558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96" name="Oval 31"/>
            <p:cNvSpPr>
              <a:spLocks noChangeArrowheads="1"/>
            </p:cNvSpPr>
            <p:nvPr/>
          </p:nvSpPr>
          <p:spPr bwMode="auto">
            <a:xfrm>
              <a:off x="4320" y="684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97" name="Oval 32"/>
            <p:cNvSpPr>
              <a:spLocks noChangeArrowheads="1"/>
            </p:cNvSpPr>
            <p:nvPr/>
          </p:nvSpPr>
          <p:spPr bwMode="auto">
            <a:xfrm>
              <a:off x="4500" y="702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98" name="Oval 33"/>
            <p:cNvSpPr>
              <a:spLocks noChangeArrowheads="1"/>
            </p:cNvSpPr>
            <p:nvPr/>
          </p:nvSpPr>
          <p:spPr bwMode="auto">
            <a:xfrm>
              <a:off x="4320" y="7020"/>
              <a:ext cx="180" cy="178"/>
            </a:xfrm>
            <a:prstGeom prst="ellipse">
              <a:avLst/>
            </a:prstGeom>
            <a:solidFill>
              <a:srgbClr val="FF0000"/>
            </a:solidFill>
            <a:ln w="9525">
              <a:solidFill>
                <a:srgbClr val="000000"/>
              </a:solidFill>
              <a:round/>
              <a:headEnd/>
              <a:tailEnd/>
            </a:ln>
          </p:spPr>
          <p:txBody>
            <a:bodyPr/>
            <a:lstStyle/>
            <a:p>
              <a:endParaRPr lang="en-US"/>
            </a:p>
          </p:txBody>
        </p:sp>
        <p:sp>
          <p:nvSpPr>
            <p:cNvPr id="36899" name="Oval 34"/>
            <p:cNvSpPr>
              <a:spLocks noChangeArrowheads="1"/>
            </p:cNvSpPr>
            <p:nvPr/>
          </p:nvSpPr>
          <p:spPr bwMode="auto">
            <a:xfrm>
              <a:off x="4320" y="576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00" name="Oval 35"/>
            <p:cNvSpPr>
              <a:spLocks noChangeArrowheads="1"/>
            </p:cNvSpPr>
            <p:nvPr/>
          </p:nvSpPr>
          <p:spPr bwMode="auto">
            <a:xfrm>
              <a:off x="3960" y="306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01" name="Oval 36"/>
            <p:cNvSpPr>
              <a:spLocks noChangeArrowheads="1"/>
            </p:cNvSpPr>
            <p:nvPr/>
          </p:nvSpPr>
          <p:spPr bwMode="auto">
            <a:xfrm>
              <a:off x="5760" y="306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02" name="Oval 37"/>
            <p:cNvSpPr>
              <a:spLocks noChangeArrowheads="1"/>
            </p:cNvSpPr>
            <p:nvPr/>
          </p:nvSpPr>
          <p:spPr bwMode="auto">
            <a:xfrm>
              <a:off x="4500" y="360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03" name="Oval 38"/>
            <p:cNvSpPr>
              <a:spLocks noChangeArrowheads="1"/>
            </p:cNvSpPr>
            <p:nvPr/>
          </p:nvSpPr>
          <p:spPr bwMode="auto">
            <a:xfrm>
              <a:off x="4680" y="360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04" name="Oval 39"/>
            <p:cNvSpPr>
              <a:spLocks noChangeArrowheads="1"/>
            </p:cNvSpPr>
            <p:nvPr/>
          </p:nvSpPr>
          <p:spPr bwMode="auto">
            <a:xfrm>
              <a:off x="1800" y="342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05" name="Oval 40"/>
            <p:cNvSpPr>
              <a:spLocks noChangeArrowheads="1"/>
            </p:cNvSpPr>
            <p:nvPr/>
          </p:nvSpPr>
          <p:spPr bwMode="auto">
            <a:xfrm>
              <a:off x="7740" y="720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06" name="Oval 41"/>
            <p:cNvSpPr>
              <a:spLocks noChangeArrowheads="1"/>
            </p:cNvSpPr>
            <p:nvPr/>
          </p:nvSpPr>
          <p:spPr bwMode="auto">
            <a:xfrm>
              <a:off x="4140" y="324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07" name="Oval 42"/>
            <p:cNvSpPr>
              <a:spLocks noChangeArrowheads="1"/>
            </p:cNvSpPr>
            <p:nvPr/>
          </p:nvSpPr>
          <p:spPr bwMode="auto">
            <a:xfrm>
              <a:off x="4860" y="756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08" name="Oval 43"/>
            <p:cNvSpPr>
              <a:spLocks noChangeArrowheads="1"/>
            </p:cNvSpPr>
            <p:nvPr/>
          </p:nvSpPr>
          <p:spPr bwMode="auto">
            <a:xfrm>
              <a:off x="5040" y="774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09" name="Oval 44"/>
            <p:cNvSpPr>
              <a:spLocks noChangeArrowheads="1"/>
            </p:cNvSpPr>
            <p:nvPr/>
          </p:nvSpPr>
          <p:spPr bwMode="auto">
            <a:xfrm>
              <a:off x="8640" y="720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10" name="Oval 45"/>
            <p:cNvSpPr>
              <a:spLocks noChangeArrowheads="1"/>
            </p:cNvSpPr>
            <p:nvPr/>
          </p:nvSpPr>
          <p:spPr bwMode="auto">
            <a:xfrm>
              <a:off x="2700" y="486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11" name="Oval 46"/>
            <p:cNvSpPr>
              <a:spLocks noChangeArrowheads="1"/>
            </p:cNvSpPr>
            <p:nvPr/>
          </p:nvSpPr>
          <p:spPr bwMode="auto">
            <a:xfrm>
              <a:off x="1980" y="414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12" name="Oval 47"/>
            <p:cNvSpPr>
              <a:spLocks noChangeArrowheads="1"/>
            </p:cNvSpPr>
            <p:nvPr/>
          </p:nvSpPr>
          <p:spPr bwMode="auto">
            <a:xfrm>
              <a:off x="4140" y="558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13" name="Oval 48"/>
            <p:cNvSpPr>
              <a:spLocks noChangeArrowheads="1"/>
            </p:cNvSpPr>
            <p:nvPr/>
          </p:nvSpPr>
          <p:spPr bwMode="auto">
            <a:xfrm>
              <a:off x="2520" y="486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14" name="Oval 49"/>
            <p:cNvSpPr>
              <a:spLocks noChangeArrowheads="1"/>
            </p:cNvSpPr>
            <p:nvPr/>
          </p:nvSpPr>
          <p:spPr bwMode="auto">
            <a:xfrm>
              <a:off x="4500" y="576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15" name="Oval 50"/>
            <p:cNvSpPr>
              <a:spLocks noChangeArrowheads="1"/>
            </p:cNvSpPr>
            <p:nvPr/>
          </p:nvSpPr>
          <p:spPr bwMode="auto">
            <a:xfrm>
              <a:off x="1800" y="360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16" name="Oval 51"/>
            <p:cNvSpPr>
              <a:spLocks noChangeArrowheads="1"/>
            </p:cNvSpPr>
            <p:nvPr/>
          </p:nvSpPr>
          <p:spPr bwMode="auto">
            <a:xfrm>
              <a:off x="1980" y="432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17" name="Oval 52"/>
            <p:cNvSpPr>
              <a:spLocks noChangeArrowheads="1"/>
            </p:cNvSpPr>
            <p:nvPr/>
          </p:nvSpPr>
          <p:spPr bwMode="auto">
            <a:xfrm>
              <a:off x="4140" y="522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18" name="Oval 53"/>
            <p:cNvSpPr>
              <a:spLocks noChangeArrowheads="1"/>
            </p:cNvSpPr>
            <p:nvPr/>
          </p:nvSpPr>
          <p:spPr bwMode="auto">
            <a:xfrm>
              <a:off x="2160" y="450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19" name="Oval 54"/>
            <p:cNvSpPr>
              <a:spLocks noChangeArrowheads="1"/>
            </p:cNvSpPr>
            <p:nvPr/>
          </p:nvSpPr>
          <p:spPr bwMode="auto">
            <a:xfrm>
              <a:off x="1980" y="396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20" name="Oval 55"/>
            <p:cNvSpPr>
              <a:spLocks noChangeArrowheads="1"/>
            </p:cNvSpPr>
            <p:nvPr/>
          </p:nvSpPr>
          <p:spPr bwMode="auto">
            <a:xfrm>
              <a:off x="1800" y="396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21" name="Oval 56"/>
            <p:cNvSpPr>
              <a:spLocks noChangeArrowheads="1"/>
            </p:cNvSpPr>
            <p:nvPr/>
          </p:nvSpPr>
          <p:spPr bwMode="auto">
            <a:xfrm>
              <a:off x="2700" y="4680"/>
              <a:ext cx="180" cy="178"/>
            </a:xfrm>
            <a:prstGeom prst="ellipse">
              <a:avLst/>
            </a:prstGeom>
            <a:solidFill>
              <a:srgbClr val="FF0000"/>
            </a:solidFill>
            <a:ln w="9525">
              <a:solidFill>
                <a:srgbClr val="000000"/>
              </a:solidFill>
              <a:round/>
              <a:headEnd/>
              <a:tailEnd/>
            </a:ln>
          </p:spPr>
          <p:txBody>
            <a:bodyPr/>
            <a:lstStyle/>
            <a:p>
              <a:endParaRPr lang="en-US"/>
            </a:p>
          </p:txBody>
        </p:sp>
        <p:sp>
          <p:nvSpPr>
            <p:cNvPr id="36922" name="Oval 57"/>
            <p:cNvSpPr>
              <a:spLocks noChangeArrowheads="1"/>
            </p:cNvSpPr>
            <p:nvPr/>
          </p:nvSpPr>
          <p:spPr bwMode="auto">
            <a:xfrm>
              <a:off x="1800" y="3780"/>
              <a:ext cx="180" cy="178"/>
            </a:xfrm>
            <a:prstGeom prst="ellipse">
              <a:avLst/>
            </a:prstGeom>
            <a:solidFill>
              <a:srgbClr val="FF0000"/>
            </a:solidFill>
            <a:ln w="9525">
              <a:solidFill>
                <a:srgbClr val="000000"/>
              </a:solidFill>
              <a:round/>
              <a:headEnd/>
              <a:tailEnd/>
            </a:ln>
          </p:spPr>
          <p:txBody>
            <a:bodyPr/>
            <a:lstStyle/>
            <a:p>
              <a:endParaRPr lang="en-US"/>
            </a:p>
          </p:txBody>
        </p:sp>
      </p:grpSp>
      <p:sp>
        <p:nvSpPr>
          <p:cNvPr id="36869" name="Text Box 58"/>
          <p:cNvSpPr txBox="1">
            <a:spLocks noChangeArrowheads="1"/>
          </p:cNvSpPr>
          <p:nvPr/>
        </p:nvSpPr>
        <p:spPr bwMode="auto">
          <a:xfrm>
            <a:off x="7772400" y="2895600"/>
            <a:ext cx="2514600" cy="2123658"/>
          </a:xfrm>
          <a:prstGeom prst="rect">
            <a:avLst/>
          </a:prstGeom>
          <a:noFill/>
          <a:ln w="12700" cap="sq">
            <a:noFill/>
            <a:miter lim="800000"/>
            <a:headEnd type="none" w="sm" len="sm"/>
            <a:tailEnd type="none" w="sm" len="sm"/>
          </a:ln>
        </p:spPr>
        <p:txBody>
          <a:bodyPr>
            <a:spAutoFit/>
          </a:bodyPr>
          <a:lstStyle/>
          <a:p>
            <a:pPr eaLnBrk="0" hangingPunct="0">
              <a:spcBef>
                <a:spcPct val="50000"/>
              </a:spcBef>
              <a:buFont typeface="Wingdings" charset="2"/>
              <a:buChar char="§"/>
            </a:pPr>
            <a:r>
              <a:rPr lang="en-US" sz="2400">
                <a:latin typeface="Tahoma" charset="0"/>
              </a:rPr>
              <a:t>57 incidents associated with Maui catch sites</a:t>
            </a:r>
          </a:p>
          <a:p>
            <a:pPr eaLnBrk="0" hangingPunct="0">
              <a:spcBef>
                <a:spcPct val="50000"/>
              </a:spcBef>
              <a:buFont typeface="Wingdings" charset="2"/>
              <a:buChar char="§"/>
            </a:pPr>
            <a:r>
              <a:rPr lang="en-US" sz="2400">
                <a:latin typeface="Tahoma" charset="0"/>
              </a:rPr>
              <a:t>53 with specific location</a:t>
            </a:r>
          </a:p>
        </p:txBody>
      </p:sp>
    </p:spTree>
    <p:extLst>
      <p:ext uri="{BB962C8B-B14F-4D97-AF65-F5344CB8AC3E}">
        <p14:creationId xmlns:p14="http://schemas.microsoft.com/office/powerpoint/2010/main" val="3093898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map_oahu"/>
          <p:cNvPicPr>
            <a:picLocks noGrp="1" noChangeAspect="1" noChangeArrowheads="1"/>
          </p:cNvPicPr>
          <p:nvPr>
            <p:ph sz="half" idx="2"/>
          </p:nvPr>
        </p:nvPicPr>
        <p:blipFill>
          <a:blip r:embed="rId3"/>
          <a:srcRect/>
          <a:stretch>
            <a:fillRect/>
          </a:stretch>
        </p:blipFill>
        <p:spPr>
          <a:xfrm>
            <a:off x="2895600" y="1935164"/>
            <a:ext cx="4038600" cy="3836987"/>
          </a:xfrm>
          <a:solidFill>
            <a:srgbClr val="00FF00"/>
          </a:solidFill>
        </p:spPr>
      </p:pic>
      <p:sp>
        <p:nvSpPr>
          <p:cNvPr id="37891" name="Rectangle 3"/>
          <p:cNvSpPr>
            <a:spLocks noGrp="1" noChangeArrowheads="1"/>
          </p:cNvSpPr>
          <p:nvPr>
            <p:ph type="title"/>
          </p:nvPr>
        </p:nvSpPr>
        <p:spPr/>
        <p:txBody>
          <a:bodyPr/>
          <a:lstStyle/>
          <a:p>
            <a:pPr eaLnBrk="1" hangingPunct="1"/>
            <a:r>
              <a:rPr lang="en-US" sz="3600"/>
              <a:t>Catch Sites for Incident-Related Fish</a:t>
            </a:r>
            <a:br>
              <a:rPr lang="en-US" sz="3600"/>
            </a:br>
            <a:r>
              <a:rPr lang="en-US" sz="3600"/>
              <a:t>Oahu - 1963 to 2005</a:t>
            </a:r>
          </a:p>
        </p:txBody>
      </p:sp>
      <p:grpSp>
        <p:nvGrpSpPr>
          <p:cNvPr id="37892" name="Group 4"/>
          <p:cNvGrpSpPr>
            <a:grpSpLocks/>
          </p:cNvGrpSpPr>
          <p:nvPr/>
        </p:nvGrpSpPr>
        <p:grpSpPr bwMode="auto">
          <a:xfrm>
            <a:off x="2895600" y="2438400"/>
            <a:ext cx="3886200" cy="3168650"/>
            <a:chOff x="1800" y="1873"/>
            <a:chExt cx="8460" cy="6838"/>
          </a:xfrm>
        </p:grpSpPr>
        <p:sp>
          <p:nvSpPr>
            <p:cNvPr id="37894" name="Oval 5"/>
            <p:cNvSpPr>
              <a:spLocks noChangeArrowheads="1"/>
            </p:cNvSpPr>
            <p:nvPr/>
          </p:nvSpPr>
          <p:spPr bwMode="auto">
            <a:xfrm>
              <a:off x="1980" y="3673"/>
              <a:ext cx="180" cy="179"/>
            </a:xfrm>
            <a:prstGeom prst="ellipse">
              <a:avLst/>
            </a:prstGeom>
            <a:solidFill>
              <a:srgbClr val="FF0000"/>
            </a:solidFill>
            <a:ln w="9525">
              <a:solidFill>
                <a:srgbClr val="000000"/>
              </a:solidFill>
              <a:round/>
              <a:headEnd/>
              <a:tailEnd/>
            </a:ln>
          </p:spPr>
          <p:txBody>
            <a:bodyPr/>
            <a:lstStyle/>
            <a:p>
              <a:endParaRPr lang="en-US"/>
            </a:p>
          </p:txBody>
        </p:sp>
        <p:sp>
          <p:nvSpPr>
            <p:cNvPr id="37895" name="Oval 6"/>
            <p:cNvSpPr>
              <a:spLocks noChangeArrowheads="1"/>
            </p:cNvSpPr>
            <p:nvPr/>
          </p:nvSpPr>
          <p:spPr bwMode="auto">
            <a:xfrm>
              <a:off x="1980" y="3853"/>
              <a:ext cx="180" cy="178"/>
            </a:xfrm>
            <a:prstGeom prst="ellipse">
              <a:avLst/>
            </a:prstGeom>
            <a:solidFill>
              <a:srgbClr val="FF0000"/>
            </a:solidFill>
            <a:ln w="9525">
              <a:solidFill>
                <a:srgbClr val="000000"/>
              </a:solidFill>
              <a:round/>
              <a:headEnd/>
              <a:tailEnd/>
            </a:ln>
          </p:spPr>
          <p:txBody>
            <a:bodyPr/>
            <a:lstStyle/>
            <a:p>
              <a:endParaRPr lang="en-US"/>
            </a:p>
          </p:txBody>
        </p:sp>
        <p:sp>
          <p:nvSpPr>
            <p:cNvPr id="37896" name="Oval 7"/>
            <p:cNvSpPr>
              <a:spLocks noChangeArrowheads="1"/>
            </p:cNvSpPr>
            <p:nvPr/>
          </p:nvSpPr>
          <p:spPr bwMode="auto">
            <a:xfrm>
              <a:off x="2160" y="3673"/>
              <a:ext cx="180" cy="179"/>
            </a:xfrm>
            <a:prstGeom prst="ellipse">
              <a:avLst/>
            </a:prstGeom>
            <a:solidFill>
              <a:srgbClr val="FF0000"/>
            </a:solidFill>
            <a:ln w="9525">
              <a:solidFill>
                <a:srgbClr val="000000"/>
              </a:solidFill>
              <a:round/>
              <a:headEnd/>
              <a:tailEnd/>
            </a:ln>
          </p:spPr>
          <p:txBody>
            <a:bodyPr/>
            <a:lstStyle/>
            <a:p>
              <a:endParaRPr lang="en-US"/>
            </a:p>
          </p:txBody>
        </p:sp>
        <p:sp>
          <p:nvSpPr>
            <p:cNvPr id="37897" name="Oval 8"/>
            <p:cNvSpPr>
              <a:spLocks noChangeArrowheads="1"/>
            </p:cNvSpPr>
            <p:nvPr/>
          </p:nvSpPr>
          <p:spPr bwMode="auto">
            <a:xfrm>
              <a:off x="1800" y="4213"/>
              <a:ext cx="180" cy="179"/>
            </a:xfrm>
            <a:prstGeom prst="ellipse">
              <a:avLst/>
            </a:prstGeom>
            <a:solidFill>
              <a:srgbClr val="FF0000"/>
            </a:solidFill>
            <a:ln w="9525">
              <a:solidFill>
                <a:srgbClr val="000000"/>
              </a:solidFill>
              <a:round/>
              <a:headEnd/>
              <a:tailEnd/>
            </a:ln>
          </p:spPr>
          <p:txBody>
            <a:bodyPr/>
            <a:lstStyle/>
            <a:p>
              <a:endParaRPr lang="en-US"/>
            </a:p>
          </p:txBody>
        </p:sp>
        <p:sp>
          <p:nvSpPr>
            <p:cNvPr id="37898" name="Oval 9"/>
            <p:cNvSpPr>
              <a:spLocks noChangeArrowheads="1"/>
            </p:cNvSpPr>
            <p:nvPr/>
          </p:nvSpPr>
          <p:spPr bwMode="auto">
            <a:xfrm>
              <a:off x="1980" y="4213"/>
              <a:ext cx="180" cy="179"/>
            </a:xfrm>
            <a:prstGeom prst="ellipse">
              <a:avLst/>
            </a:prstGeom>
            <a:solidFill>
              <a:srgbClr val="FF0000"/>
            </a:solidFill>
            <a:ln w="9525">
              <a:solidFill>
                <a:srgbClr val="000000"/>
              </a:solidFill>
              <a:round/>
              <a:headEnd/>
              <a:tailEnd/>
            </a:ln>
          </p:spPr>
          <p:txBody>
            <a:bodyPr/>
            <a:lstStyle/>
            <a:p>
              <a:endParaRPr lang="en-US"/>
            </a:p>
          </p:txBody>
        </p:sp>
        <p:sp>
          <p:nvSpPr>
            <p:cNvPr id="37899" name="Oval 10"/>
            <p:cNvSpPr>
              <a:spLocks noChangeArrowheads="1"/>
            </p:cNvSpPr>
            <p:nvPr/>
          </p:nvSpPr>
          <p:spPr bwMode="auto">
            <a:xfrm>
              <a:off x="2340" y="367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00" name="Oval 11"/>
            <p:cNvSpPr>
              <a:spLocks noChangeArrowheads="1"/>
            </p:cNvSpPr>
            <p:nvPr/>
          </p:nvSpPr>
          <p:spPr bwMode="auto">
            <a:xfrm>
              <a:off x="2160" y="4393"/>
              <a:ext cx="180" cy="180"/>
            </a:xfrm>
            <a:prstGeom prst="ellipse">
              <a:avLst/>
            </a:prstGeom>
            <a:solidFill>
              <a:srgbClr val="FF0000"/>
            </a:solidFill>
            <a:ln w="9525">
              <a:solidFill>
                <a:srgbClr val="000000"/>
              </a:solidFill>
              <a:round/>
              <a:headEnd/>
              <a:tailEnd/>
            </a:ln>
          </p:spPr>
          <p:txBody>
            <a:bodyPr/>
            <a:lstStyle/>
            <a:p>
              <a:endParaRPr lang="en-US"/>
            </a:p>
          </p:txBody>
        </p:sp>
        <p:sp>
          <p:nvSpPr>
            <p:cNvPr id="37901" name="Oval 12"/>
            <p:cNvSpPr>
              <a:spLocks noChangeArrowheads="1"/>
            </p:cNvSpPr>
            <p:nvPr/>
          </p:nvSpPr>
          <p:spPr bwMode="auto">
            <a:xfrm>
              <a:off x="1980" y="439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02" name="Oval 13"/>
            <p:cNvSpPr>
              <a:spLocks noChangeArrowheads="1"/>
            </p:cNvSpPr>
            <p:nvPr/>
          </p:nvSpPr>
          <p:spPr bwMode="auto">
            <a:xfrm>
              <a:off x="1980" y="3493"/>
              <a:ext cx="180" cy="180"/>
            </a:xfrm>
            <a:prstGeom prst="ellipse">
              <a:avLst/>
            </a:prstGeom>
            <a:solidFill>
              <a:srgbClr val="FF0000"/>
            </a:solidFill>
            <a:ln w="9525">
              <a:solidFill>
                <a:srgbClr val="000000"/>
              </a:solidFill>
              <a:round/>
              <a:headEnd/>
              <a:tailEnd/>
            </a:ln>
          </p:spPr>
          <p:txBody>
            <a:bodyPr/>
            <a:lstStyle/>
            <a:p>
              <a:endParaRPr lang="en-US"/>
            </a:p>
          </p:txBody>
        </p:sp>
        <p:sp>
          <p:nvSpPr>
            <p:cNvPr id="37903" name="Oval 14"/>
            <p:cNvSpPr>
              <a:spLocks noChangeArrowheads="1"/>
            </p:cNvSpPr>
            <p:nvPr/>
          </p:nvSpPr>
          <p:spPr bwMode="auto">
            <a:xfrm>
              <a:off x="2160" y="349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04" name="Oval 15"/>
            <p:cNvSpPr>
              <a:spLocks noChangeArrowheads="1"/>
            </p:cNvSpPr>
            <p:nvPr/>
          </p:nvSpPr>
          <p:spPr bwMode="auto">
            <a:xfrm>
              <a:off x="2340" y="3420"/>
              <a:ext cx="180" cy="178"/>
            </a:xfrm>
            <a:prstGeom prst="ellipse">
              <a:avLst/>
            </a:prstGeom>
            <a:solidFill>
              <a:srgbClr val="FF0000"/>
            </a:solidFill>
            <a:ln w="9525">
              <a:solidFill>
                <a:srgbClr val="000000"/>
              </a:solidFill>
              <a:round/>
              <a:headEnd/>
              <a:tailEnd/>
            </a:ln>
          </p:spPr>
          <p:txBody>
            <a:bodyPr/>
            <a:lstStyle/>
            <a:p>
              <a:endParaRPr lang="en-US"/>
            </a:p>
          </p:txBody>
        </p:sp>
        <p:sp>
          <p:nvSpPr>
            <p:cNvPr id="37905" name="Oval 16"/>
            <p:cNvSpPr>
              <a:spLocks noChangeArrowheads="1"/>
            </p:cNvSpPr>
            <p:nvPr/>
          </p:nvSpPr>
          <p:spPr bwMode="auto">
            <a:xfrm>
              <a:off x="1800" y="439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06" name="Oval 17"/>
            <p:cNvSpPr>
              <a:spLocks noChangeArrowheads="1"/>
            </p:cNvSpPr>
            <p:nvPr/>
          </p:nvSpPr>
          <p:spPr bwMode="auto">
            <a:xfrm>
              <a:off x="2160" y="4573"/>
              <a:ext cx="180" cy="180"/>
            </a:xfrm>
            <a:prstGeom prst="ellipse">
              <a:avLst/>
            </a:prstGeom>
            <a:solidFill>
              <a:srgbClr val="FF0000"/>
            </a:solidFill>
            <a:ln w="9525">
              <a:solidFill>
                <a:srgbClr val="000000"/>
              </a:solidFill>
              <a:round/>
              <a:headEnd/>
              <a:tailEnd/>
            </a:ln>
          </p:spPr>
          <p:txBody>
            <a:bodyPr/>
            <a:lstStyle/>
            <a:p>
              <a:endParaRPr lang="en-US"/>
            </a:p>
          </p:txBody>
        </p:sp>
        <p:sp>
          <p:nvSpPr>
            <p:cNvPr id="37907" name="Oval 18"/>
            <p:cNvSpPr>
              <a:spLocks noChangeArrowheads="1"/>
            </p:cNvSpPr>
            <p:nvPr/>
          </p:nvSpPr>
          <p:spPr bwMode="auto">
            <a:xfrm>
              <a:off x="1980" y="457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08" name="Oval 19"/>
            <p:cNvSpPr>
              <a:spLocks noChangeArrowheads="1"/>
            </p:cNvSpPr>
            <p:nvPr/>
          </p:nvSpPr>
          <p:spPr bwMode="auto">
            <a:xfrm>
              <a:off x="2340" y="4573"/>
              <a:ext cx="180" cy="178"/>
            </a:xfrm>
            <a:prstGeom prst="ellipse">
              <a:avLst/>
            </a:prstGeom>
            <a:solidFill>
              <a:srgbClr val="FF0000"/>
            </a:solidFill>
            <a:ln w="9525">
              <a:solidFill>
                <a:srgbClr val="000000"/>
              </a:solidFill>
              <a:round/>
              <a:headEnd/>
              <a:tailEnd/>
            </a:ln>
          </p:spPr>
          <p:txBody>
            <a:bodyPr/>
            <a:lstStyle/>
            <a:p>
              <a:endParaRPr lang="en-US"/>
            </a:p>
          </p:txBody>
        </p:sp>
        <p:grpSp>
          <p:nvGrpSpPr>
            <p:cNvPr id="37909" name="Group 20"/>
            <p:cNvGrpSpPr>
              <a:grpSpLocks/>
            </p:cNvGrpSpPr>
            <p:nvPr/>
          </p:nvGrpSpPr>
          <p:grpSpPr bwMode="auto">
            <a:xfrm>
              <a:off x="1980" y="1873"/>
              <a:ext cx="8280" cy="6838"/>
              <a:chOff x="1980" y="1873"/>
              <a:chExt cx="8280" cy="6838"/>
            </a:xfrm>
          </p:grpSpPr>
          <p:sp>
            <p:nvSpPr>
              <p:cNvPr id="37910" name="Oval 21"/>
              <p:cNvSpPr>
                <a:spLocks noChangeArrowheads="1"/>
              </p:cNvSpPr>
              <p:nvPr/>
            </p:nvSpPr>
            <p:spPr bwMode="auto">
              <a:xfrm>
                <a:off x="3600" y="7740"/>
                <a:ext cx="180" cy="179"/>
              </a:xfrm>
              <a:prstGeom prst="ellipse">
                <a:avLst/>
              </a:prstGeom>
              <a:solidFill>
                <a:srgbClr val="FF0000"/>
              </a:solidFill>
              <a:ln w="9525">
                <a:solidFill>
                  <a:srgbClr val="000000"/>
                </a:solidFill>
                <a:round/>
                <a:headEnd/>
                <a:tailEnd/>
              </a:ln>
            </p:spPr>
            <p:txBody>
              <a:bodyPr/>
              <a:lstStyle/>
              <a:p>
                <a:endParaRPr lang="en-US"/>
              </a:p>
            </p:txBody>
          </p:sp>
          <p:sp>
            <p:nvSpPr>
              <p:cNvPr id="37911" name="Oval 22"/>
              <p:cNvSpPr>
                <a:spLocks noChangeArrowheads="1"/>
              </p:cNvSpPr>
              <p:nvPr/>
            </p:nvSpPr>
            <p:spPr bwMode="auto">
              <a:xfrm>
                <a:off x="3780" y="763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12" name="Oval 23"/>
              <p:cNvSpPr>
                <a:spLocks noChangeArrowheads="1"/>
              </p:cNvSpPr>
              <p:nvPr/>
            </p:nvSpPr>
            <p:spPr bwMode="auto">
              <a:xfrm>
                <a:off x="9540" y="6660"/>
                <a:ext cx="180" cy="178"/>
              </a:xfrm>
              <a:prstGeom prst="ellipse">
                <a:avLst/>
              </a:prstGeom>
              <a:solidFill>
                <a:srgbClr val="FF0000"/>
              </a:solidFill>
              <a:ln w="9525">
                <a:solidFill>
                  <a:srgbClr val="000000"/>
                </a:solidFill>
                <a:round/>
                <a:headEnd/>
                <a:tailEnd/>
              </a:ln>
            </p:spPr>
            <p:txBody>
              <a:bodyPr/>
              <a:lstStyle/>
              <a:p>
                <a:endParaRPr lang="en-US"/>
              </a:p>
            </p:txBody>
          </p:sp>
          <p:sp>
            <p:nvSpPr>
              <p:cNvPr id="37913" name="Oval 24"/>
              <p:cNvSpPr>
                <a:spLocks noChangeArrowheads="1"/>
              </p:cNvSpPr>
              <p:nvPr/>
            </p:nvSpPr>
            <p:spPr bwMode="auto">
              <a:xfrm>
                <a:off x="9180" y="6120"/>
                <a:ext cx="180" cy="179"/>
              </a:xfrm>
              <a:prstGeom prst="ellipse">
                <a:avLst/>
              </a:prstGeom>
              <a:solidFill>
                <a:srgbClr val="FF0000"/>
              </a:solidFill>
              <a:ln w="9525">
                <a:solidFill>
                  <a:srgbClr val="000000"/>
                </a:solidFill>
                <a:round/>
                <a:headEnd/>
                <a:tailEnd/>
              </a:ln>
            </p:spPr>
            <p:txBody>
              <a:bodyPr/>
              <a:lstStyle/>
              <a:p>
                <a:endParaRPr lang="en-US"/>
              </a:p>
            </p:txBody>
          </p:sp>
          <p:sp>
            <p:nvSpPr>
              <p:cNvPr id="37914" name="Oval 25"/>
              <p:cNvSpPr>
                <a:spLocks noChangeArrowheads="1"/>
              </p:cNvSpPr>
              <p:nvPr/>
            </p:nvSpPr>
            <p:spPr bwMode="auto">
              <a:xfrm>
                <a:off x="8460" y="583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15" name="Oval 26"/>
              <p:cNvSpPr>
                <a:spLocks noChangeArrowheads="1"/>
              </p:cNvSpPr>
              <p:nvPr/>
            </p:nvSpPr>
            <p:spPr bwMode="auto">
              <a:xfrm>
                <a:off x="8460" y="601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16" name="Oval 27"/>
              <p:cNvSpPr>
                <a:spLocks noChangeArrowheads="1"/>
              </p:cNvSpPr>
              <p:nvPr/>
            </p:nvSpPr>
            <p:spPr bwMode="auto">
              <a:xfrm>
                <a:off x="8820" y="5400"/>
                <a:ext cx="180" cy="178"/>
              </a:xfrm>
              <a:prstGeom prst="ellipse">
                <a:avLst/>
              </a:prstGeom>
              <a:solidFill>
                <a:srgbClr val="FF0000"/>
              </a:solidFill>
              <a:ln w="9525">
                <a:solidFill>
                  <a:srgbClr val="000000"/>
                </a:solidFill>
                <a:round/>
                <a:headEnd/>
                <a:tailEnd/>
              </a:ln>
            </p:spPr>
            <p:txBody>
              <a:bodyPr/>
              <a:lstStyle/>
              <a:p>
                <a:endParaRPr lang="en-US"/>
              </a:p>
            </p:txBody>
          </p:sp>
          <p:sp>
            <p:nvSpPr>
              <p:cNvPr id="37917" name="Oval 28"/>
              <p:cNvSpPr>
                <a:spLocks noChangeArrowheads="1"/>
              </p:cNvSpPr>
              <p:nvPr/>
            </p:nvSpPr>
            <p:spPr bwMode="auto">
              <a:xfrm>
                <a:off x="9360" y="619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18" name="Oval 29"/>
              <p:cNvSpPr>
                <a:spLocks noChangeArrowheads="1"/>
              </p:cNvSpPr>
              <p:nvPr/>
            </p:nvSpPr>
            <p:spPr bwMode="auto">
              <a:xfrm>
                <a:off x="9360" y="601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19" name="Oval 30"/>
              <p:cNvSpPr>
                <a:spLocks noChangeArrowheads="1"/>
              </p:cNvSpPr>
              <p:nvPr/>
            </p:nvSpPr>
            <p:spPr bwMode="auto">
              <a:xfrm>
                <a:off x="9180" y="5940"/>
                <a:ext cx="180" cy="179"/>
              </a:xfrm>
              <a:prstGeom prst="ellipse">
                <a:avLst/>
              </a:prstGeom>
              <a:solidFill>
                <a:srgbClr val="FF0000"/>
              </a:solidFill>
              <a:ln w="9525">
                <a:solidFill>
                  <a:srgbClr val="000000"/>
                </a:solidFill>
                <a:round/>
                <a:headEnd/>
                <a:tailEnd/>
              </a:ln>
            </p:spPr>
            <p:txBody>
              <a:bodyPr/>
              <a:lstStyle/>
              <a:p>
                <a:endParaRPr lang="en-US"/>
              </a:p>
            </p:txBody>
          </p:sp>
          <p:sp>
            <p:nvSpPr>
              <p:cNvPr id="37920" name="Oval 31"/>
              <p:cNvSpPr>
                <a:spLocks noChangeArrowheads="1"/>
              </p:cNvSpPr>
              <p:nvPr/>
            </p:nvSpPr>
            <p:spPr bwMode="auto">
              <a:xfrm>
                <a:off x="9540" y="619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21" name="Oval 32"/>
              <p:cNvSpPr>
                <a:spLocks noChangeArrowheads="1"/>
              </p:cNvSpPr>
              <p:nvPr/>
            </p:nvSpPr>
            <p:spPr bwMode="auto">
              <a:xfrm>
                <a:off x="9540" y="6373"/>
                <a:ext cx="180" cy="177"/>
              </a:xfrm>
              <a:prstGeom prst="ellipse">
                <a:avLst/>
              </a:prstGeom>
              <a:solidFill>
                <a:srgbClr val="FF0000"/>
              </a:solidFill>
              <a:ln w="9525">
                <a:solidFill>
                  <a:srgbClr val="000000"/>
                </a:solidFill>
                <a:round/>
                <a:headEnd/>
                <a:tailEnd/>
              </a:ln>
            </p:spPr>
            <p:txBody>
              <a:bodyPr/>
              <a:lstStyle/>
              <a:p>
                <a:endParaRPr lang="en-US"/>
              </a:p>
            </p:txBody>
          </p:sp>
          <p:sp>
            <p:nvSpPr>
              <p:cNvPr id="37922" name="Oval 33"/>
              <p:cNvSpPr>
                <a:spLocks noChangeArrowheads="1"/>
              </p:cNvSpPr>
              <p:nvPr/>
            </p:nvSpPr>
            <p:spPr bwMode="auto">
              <a:xfrm>
                <a:off x="9180" y="817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23" name="Oval 34"/>
              <p:cNvSpPr>
                <a:spLocks noChangeArrowheads="1"/>
              </p:cNvSpPr>
              <p:nvPr/>
            </p:nvSpPr>
            <p:spPr bwMode="auto">
              <a:xfrm>
                <a:off x="9180" y="8460"/>
                <a:ext cx="180" cy="178"/>
              </a:xfrm>
              <a:prstGeom prst="ellipse">
                <a:avLst/>
              </a:prstGeom>
              <a:solidFill>
                <a:srgbClr val="FF0000"/>
              </a:solidFill>
              <a:ln w="9525">
                <a:solidFill>
                  <a:srgbClr val="000000"/>
                </a:solidFill>
                <a:round/>
                <a:headEnd/>
                <a:tailEnd/>
              </a:ln>
            </p:spPr>
            <p:txBody>
              <a:bodyPr/>
              <a:lstStyle/>
              <a:p>
                <a:endParaRPr lang="en-US"/>
              </a:p>
            </p:txBody>
          </p:sp>
          <p:sp>
            <p:nvSpPr>
              <p:cNvPr id="37924" name="Oval 35"/>
              <p:cNvSpPr>
                <a:spLocks noChangeArrowheads="1"/>
              </p:cNvSpPr>
              <p:nvPr/>
            </p:nvSpPr>
            <p:spPr bwMode="auto">
              <a:xfrm>
                <a:off x="10080" y="745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25" name="Oval 36"/>
              <p:cNvSpPr>
                <a:spLocks noChangeArrowheads="1"/>
              </p:cNvSpPr>
              <p:nvPr/>
            </p:nvSpPr>
            <p:spPr bwMode="auto">
              <a:xfrm>
                <a:off x="9540" y="691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26" name="Oval 37"/>
              <p:cNvSpPr>
                <a:spLocks noChangeArrowheads="1"/>
              </p:cNvSpPr>
              <p:nvPr/>
            </p:nvSpPr>
            <p:spPr bwMode="auto">
              <a:xfrm>
                <a:off x="9720" y="709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27" name="Oval 38"/>
              <p:cNvSpPr>
                <a:spLocks noChangeArrowheads="1"/>
              </p:cNvSpPr>
              <p:nvPr/>
            </p:nvSpPr>
            <p:spPr bwMode="auto">
              <a:xfrm>
                <a:off x="7560" y="403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28" name="Oval 39"/>
              <p:cNvSpPr>
                <a:spLocks noChangeArrowheads="1"/>
              </p:cNvSpPr>
              <p:nvPr/>
            </p:nvSpPr>
            <p:spPr bwMode="auto">
              <a:xfrm>
                <a:off x="7380" y="3853"/>
                <a:ext cx="180" cy="179"/>
              </a:xfrm>
              <a:prstGeom prst="ellipse">
                <a:avLst/>
              </a:prstGeom>
              <a:solidFill>
                <a:srgbClr val="FF0000"/>
              </a:solidFill>
              <a:ln w="9525">
                <a:solidFill>
                  <a:srgbClr val="000000"/>
                </a:solidFill>
                <a:round/>
                <a:headEnd/>
                <a:tailEnd/>
              </a:ln>
            </p:spPr>
            <p:txBody>
              <a:bodyPr/>
              <a:lstStyle/>
              <a:p>
                <a:endParaRPr lang="en-US"/>
              </a:p>
            </p:txBody>
          </p:sp>
          <p:grpSp>
            <p:nvGrpSpPr>
              <p:cNvPr id="37929" name="Group 40"/>
              <p:cNvGrpSpPr>
                <a:grpSpLocks/>
              </p:cNvGrpSpPr>
              <p:nvPr/>
            </p:nvGrpSpPr>
            <p:grpSpPr bwMode="auto">
              <a:xfrm>
                <a:off x="3060" y="1873"/>
                <a:ext cx="3780" cy="1980"/>
                <a:chOff x="3060" y="1873"/>
                <a:chExt cx="3780" cy="1980"/>
              </a:xfrm>
            </p:grpSpPr>
            <p:sp>
              <p:nvSpPr>
                <p:cNvPr id="38001" name="Oval 41"/>
                <p:cNvSpPr>
                  <a:spLocks noChangeArrowheads="1"/>
                </p:cNvSpPr>
                <p:nvPr/>
              </p:nvSpPr>
              <p:spPr bwMode="auto">
                <a:xfrm>
                  <a:off x="6300" y="2233"/>
                  <a:ext cx="180" cy="178"/>
                </a:xfrm>
                <a:prstGeom prst="ellipse">
                  <a:avLst/>
                </a:prstGeom>
                <a:solidFill>
                  <a:srgbClr val="FF0000"/>
                </a:solidFill>
                <a:ln w="9525">
                  <a:solidFill>
                    <a:srgbClr val="000000"/>
                  </a:solidFill>
                  <a:round/>
                  <a:headEnd/>
                  <a:tailEnd/>
                </a:ln>
              </p:spPr>
              <p:txBody>
                <a:bodyPr/>
                <a:lstStyle/>
                <a:p>
                  <a:endParaRPr lang="en-US"/>
                </a:p>
              </p:txBody>
            </p:sp>
            <p:sp>
              <p:nvSpPr>
                <p:cNvPr id="38002" name="Oval 42"/>
                <p:cNvSpPr>
                  <a:spLocks noChangeArrowheads="1"/>
                </p:cNvSpPr>
                <p:nvPr/>
              </p:nvSpPr>
              <p:spPr bwMode="auto">
                <a:xfrm>
                  <a:off x="6480" y="2413"/>
                  <a:ext cx="180" cy="177"/>
                </a:xfrm>
                <a:prstGeom prst="ellipse">
                  <a:avLst/>
                </a:prstGeom>
                <a:solidFill>
                  <a:srgbClr val="FF0000"/>
                </a:solidFill>
                <a:ln w="9525">
                  <a:solidFill>
                    <a:srgbClr val="000000"/>
                  </a:solidFill>
                  <a:round/>
                  <a:headEnd/>
                  <a:tailEnd/>
                </a:ln>
              </p:spPr>
              <p:txBody>
                <a:bodyPr/>
                <a:lstStyle/>
                <a:p>
                  <a:endParaRPr lang="en-US"/>
                </a:p>
              </p:txBody>
            </p:sp>
            <p:sp>
              <p:nvSpPr>
                <p:cNvPr id="38003" name="Oval 43"/>
                <p:cNvSpPr>
                  <a:spLocks noChangeArrowheads="1"/>
                </p:cNvSpPr>
                <p:nvPr/>
              </p:nvSpPr>
              <p:spPr bwMode="auto">
                <a:xfrm>
                  <a:off x="6300" y="2053"/>
                  <a:ext cx="180" cy="178"/>
                </a:xfrm>
                <a:prstGeom prst="ellipse">
                  <a:avLst/>
                </a:prstGeom>
                <a:solidFill>
                  <a:srgbClr val="FF0000"/>
                </a:solidFill>
                <a:ln w="9525">
                  <a:solidFill>
                    <a:srgbClr val="000000"/>
                  </a:solidFill>
                  <a:round/>
                  <a:headEnd/>
                  <a:tailEnd/>
                </a:ln>
              </p:spPr>
              <p:txBody>
                <a:bodyPr/>
                <a:lstStyle/>
                <a:p>
                  <a:endParaRPr lang="en-US"/>
                </a:p>
              </p:txBody>
            </p:sp>
            <p:sp>
              <p:nvSpPr>
                <p:cNvPr id="38004" name="Oval 44"/>
                <p:cNvSpPr>
                  <a:spLocks noChangeArrowheads="1"/>
                </p:cNvSpPr>
                <p:nvPr/>
              </p:nvSpPr>
              <p:spPr bwMode="auto">
                <a:xfrm>
                  <a:off x="6480" y="2053"/>
                  <a:ext cx="180" cy="178"/>
                </a:xfrm>
                <a:prstGeom prst="ellipse">
                  <a:avLst/>
                </a:prstGeom>
                <a:solidFill>
                  <a:srgbClr val="FF0000"/>
                </a:solidFill>
                <a:ln w="9525">
                  <a:solidFill>
                    <a:srgbClr val="000000"/>
                  </a:solidFill>
                  <a:round/>
                  <a:headEnd/>
                  <a:tailEnd/>
                </a:ln>
              </p:spPr>
              <p:txBody>
                <a:bodyPr/>
                <a:lstStyle/>
                <a:p>
                  <a:endParaRPr lang="en-US"/>
                </a:p>
              </p:txBody>
            </p:sp>
            <p:sp>
              <p:nvSpPr>
                <p:cNvPr id="38005" name="Oval 45"/>
                <p:cNvSpPr>
                  <a:spLocks noChangeArrowheads="1"/>
                </p:cNvSpPr>
                <p:nvPr/>
              </p:nvSpPr>
              <p:spPr bwMode="auto">
                <a:xfrm>
                  <a:off x="6660" y="2233"/>
                  <a:ext cx="180" cy="178"/>
                </a:xfrm>
                <a:prstGeom prst="ellipse">
                  <a:avLst/>
                </a:prstGeom>
                <a:solidFill>
                  <a:srgbClr val="FF0000"/>
                </a:solidFill>
                <a:ln w="9525">
                  <a:solidFill>
                    <a:srgbClr val="000000"/>
                  </a:solidFill>
                  <a:round/>
                  <a:headEnd/>
                  <a:tailEnd/>
                </a:ln>
              </p:spPr>
              <p:txBody>
                <a:bodyPr/>
                <a:lstStyle/>
                <a:p>
                  <a:endParaRPr lang="en-US"/>
                </a:p>
              </p:txBody>
            </p:sp>
            <p:sp>
              <p:nvSpPr>
                <p:cNvPr id="38006" name="Oval 46"/>
                <p:cNvSpPr>
                  <a:spLocks noChangeArrowheads="1"/>
                </p:cNvSpPr>
                <p:nvPr/>
              </p:nvSpPr>
              <p:spPr bwMode="auto">
                <a:xfrm>
                  <a:off x="6660" y="2773"/>
                  <a:ext cx="180" cy="179"/>
                </a:xfrm>
                <a:prstGeom prst="ellipse">
                  <a:avLst/>
                </a:prstGeom>
                <a:solidFill>
                  <a:srgbClr val="FF0000"/>
                </a:solidFill>
                <a:ln w="9525">
                  <a:solidFill>
                    <a:srgbClr val="000000"/>
                  </a:solidFill>
                  <a:round/>
                  <a:headEnd/>
                  <a:tailEnd/>
                </a:ln>
              </p:spPr>
              <p:txBody>
                <a:bodyPr/>
                <a:lstStyle/>
                <a:p>
                  <a:endParaRPr lang="en-US"/>
                </a:p>
              </p:txBody>
            </p:sp>
            <p:sp>
              <p:nvSpPr>
                <p:cNvPr id="38007" name="Oval 47"/>
                <p:cNvSpPr>
                  <a:spLocks noChangeArrowheads="1"/>
                </p:cNvSpPr>
                <p:nvPr/>
              </p:nvSpPr>
              <p:spPr bwMode="auto">
                <a:xfrm>
                  <a:off x="5220" y="1980"/>
                  <a:ext cx="180" cy="179"/>
                </a:xfrm>
                <a:prstGeom prst="ellipse">
                  <a:avLst/>
                </a:prstGeom>
                <a:solidFill>
                  <a:srgbClr val="FF0000"/>
                </a:solidFill>
                <a:ln w="9525">
                  <a:solidFill>
                    <a:srgbClr val="000000"/>
                  </a:solidFill>
                  <a:round/>
                  <a:headEnd/>
                  <a:tailEnd/>
                </a:ln>
              </p:spPr>
              <p:txBody>
                <a:bodyPr/>
                <a:lstStyle/>
                <a:p>
                  <a:endParaRPr lang="en-US"/>
                </a:p>
              </p:txBody>
            </p:sp>
            <p:sp>
              <p:nvSpPr>
                <p:cNvPr id="38008" name="Oval 48"/>
                <p:cNvSpPr>
                  <a:spLocks noChangeArrowheads="1"/>
                </p:cNvSpPr>
                <p:nvPr/>
              </p:nvSpPr>
              <p:spPr bwMode="auto">
                <a:xfrm>
                  <a:off x="5580" y="1980"/>
                  <a:ext cx="180" cy="178"/>
                </a:xfrm>
                <a:prstGeom prst="ellipse">
                  <a:avLst/>
                </a:prstGeom>
                <a:solidFill>
                  <a:srgbClr val="FF0000"/>
                </a:solidFill>
                <a:ln w="9525">
                  <a:solidFill>
                    <a:srgbClr val="000000"/>
                  </a:solidFill>
                  <a:round/>
                  <a:headEnd/>
                  <a:tailEnd/>
                </a:ln>
              </p:spPr>
              <p:txBody>
                <a:bodyPr/>
                <a:lstStyle/>
                <a:p>
                  <a:endParaRPr lang="en-US"/>
                </a:p>
              </p:txBody>
            </p:sp>
            <p:sp>
              <p:nvSpPr>
                <p:cNvPr id="38009" name="Oval 49"/>
                <p:cNvSpPr>
                  <a:spLocks noChangeArrowheads="1"/>
                </p:cNvSpPr>
                <p:nvPr/>
              </p:nvSpPr>
              <p:spPr bwMode="auto">
                <a:xfrm>
                  <a:off x="5040" y="2160"/>
                  <a:ext cx="180" cy="179"/>
                </a:xfrm>
                <a:prstGeom prst="ellipse">
                  <a:avLst/>
                </a:prstGeom>
                <a:solidFill>
                  <a:srgbClr val="FF0000"/>
                </a:solidFill>
                <a:ln w="9525">
                  <a:solidFill>
                    <a:srgbClr val="000000"/>
                  </a:solidFill>
                  <a:round/>
                  <a:headEnd/>
                  <a:tailEnd/>
                </a:ln>
              </p:spPr>
              <p:txBody>
                <a:bodyPr/>
                <a:lstStyle/>
                <a:p>
                  <a:endParaRPr lang="en-US"/>
                </a:p>
              </p:txBody>
            </p:sp>
            <p:sp>
              <p:nvSpPr>
                <p:cNvPr id="38010" name="Oval 50"/>
                <p:cNvSpPr>
                  <a:spLocks noChangeArrowheads="1"/>
                </p:cNvSpPr>
                <p:nvPr/>
              </p:nvSpPr>
              <p:spPr bwMode="auto">
                <a:xfrm>
                  <a:off x="5400" y="1873"/>
                  <a:ext cx="180" cy="178"/>
                </a:xfrm>
                <a:prstGeom prst="ellipse">
                  <a:avLst/>
                </a:prstGeom>
                <a:solidFill>
                  <a:srgbClr val="FF0000"/>
                </a:solidFill>
                <a:ln w="9525">
                  <a:solidFill>
                    <a:srgbClr val="000000"/>
                  </a:solidFill>
                  <a:round/>
                  <a:headEnd/>
                  <a:tailEnd/>
                </a:ln>
              </p:spPr>
              <p:txBody>
                <a:bodyPr/>
                <a:lstStyle/>
                <a:p>
                  <a:endParaRPr lang="en-US"/>
                </a:p>
              </p:txBody>
            </p:sp>
            <p:sp>
              <p:nvSpPr>
                <p:cNvPr id="38011" name="Oval 51"/>
                <p:cNvSpPr>
                  <a:spLocks noChangeArrowheads="1"/>
                </p:cNvSpPr>
                <p:nvPr/>
              </p:nvSpPr>
              <p:spPr bwMode="auto">
                <a:xfrm>
                  <a:off x="4500" y="2593"/>
                  <a:ext cx="180" cy="179"/>
                </a:xfrm>
                <a:prstGeom prst="ellipse">
                  <a:avLst/>
                </a:prstGeom>
                <a:solidFill>
                  <a:srgbClr val="FF0000"/>
                </a:solidFill>
                <a:ln w="9525">
                  <a:solidFill>
                    <a:srgbClr val="000000"/>
                  </a:solidFill>
                  <a:round/>
                  <a:headEnd/>
                  <a:tailEnd/>
                </a:ln>
              </p:spPr>
              <p:txBody>
                <a:bodyPr/>
                <a:lstStyle/>
                <a:p>
                  <a:endParaRPr lang="en-US"/>
                </a:p>
              </p:txBody>
            </p:sp>
            <p:sp>
              <p:nvSpPr>
                <p:cNvPr id="38012" name="Oval 52"/>
                <p:cNvSpPr>
                  <a:spLocks noChangeArrowheads="1"/>
                </p:cNvSpPr>
                <p:nvPr/>
              </p:nvSpPr>
              <p:spPr bwMode="auto">
                <a:xfrm>
                  <a:off x="4320" y="3133"/>
                  <a:ext cx="180" cy="179"/>
                </a:xfrm>
                <a:prstGeom prst="ellipse">
                  <a:avLst/>
                </a:prstGeom>
                <a:solidFill>
                  <a:srgbClr val="FF0000"/>
                </a:solidFill>
                <a:ln w="9525">
                  <a:solidFill>
                    <a:srgbClr val="000000"/>
                  </a:solidFill>
                  <a:round/>
                  <a:headEnd/>
                  <a:tailEnd/>
                </a:ln>
              </p:spPr>
              <p:txBody>
                <a:bodyPr/>
                <a:lstStyle/>
                <a:p>
                  <a:endParaRPr lang="en-US"/>
                </a:p>
              </p:txBody>
            </p:sp>
            <p:sp>
              <p:nvSpPr>
                <p:cNvPr id="38013" name="Oval 53"/>
                <p:cNvSpPr>
                  <a:spLocks noChangeArrowheads="1"/>
                </p:cNvSpPr>
                <p:nvPr/>
              </p:nvSpPr>
              <p:spPr bwMode="auto">
                <a:xfrm>
                  <a:off x="3780" y="3673"/>
                  <a:ext cx="180" cy="180"/>
                </a:xfrm>
                <a:prstGeom prst="ellipse">
                  <a:avLst/>
                </a:prstGeom>
                <a:solidFill>
                  <a:srgbClr val="FF0000"/>
                </a:solidFill>
                <a:ln w="9525">
                  <a:solidFill>
                    <a:srgbClr val="000000"/>
                  </a:solidFill>
                  <a:round/>
                  <a:headEnd/>
                  <a:tailEnd/>
                </a:ln>
              </p:spPr>
              <p:txBody>
                <a:bodyPr/>
                <a:lstStyle/>
                <a:p>
                  <a:endParaRPr lang="en-US"/>
                </a:p>
              </p:txBody>
            </p:sp>
            <p:sp>
              <p:nvSpPr>
                <p:cNvPr id="38014" name="Oval 54"/>
                <p:cNvSpPr>
                  <a:spLocks noChangeArrowheads="1"/>
                </p:cNvSpPr>
                <p:nvPr/>
              </p:nvSpPr>
              <p:spPr bwMode="auto">
                <a:xfrm>
                  <a:off x="4140" y="3313"/>
                  <a:ext cx="180" cy="179"/>
                </a:xfrm>
                <a:prstGeom prst="ellipse">
                  <a:avLst/>
                </a:prstGeom>
                <a:solidFill>
                  <a:srgbClr val="FF0000"/>
                </a:solidFill>
                <a:ln w="9525">
                  <a:solidFill>
                    <a:srgbClr val="000000"/>
                  </a:solidFill>
                  <a:round/>
                  <a:headEnd/>
                  <a:tailEnd/>
                </a:ln>
              </p:spPr>
              <p:txBody>
                <a:bodyPr/>
                <a:lstStyle/>
                <a:p>
                  <a:endParaRPr lang="en-US"/>
                </a:p>
              </p:txBody>
            </p:sp>
            <p:grpSp>
              <p:nvGrpSpPr>
                <p:cNvPr id="38015" name="Group 55"/>
                <p:cNvGrpSpPr>
                  <a:grpSpLocks/>
                </p:cNvGrpSpPr>
                <p:nvPr/>
              </p:nvGrpSpPr>
              <p:grpSpPr bwMode="auto">
                <a:xfrm>
                  <a:off x="3060" y="3493"/>
                  <a:ext cx="540" cy="359"/>
                  <a:chOff x="3060" y="3493"/>
                  <a:chExt cx="540" cy="359"/>
                </a:xfrm>
              </p:grpSpPr>
              <p:sp>
                <p:nvSpPr>
                  <p:cNvPr id="38019" name="Oval 56"/>
                  <p:cNvSpPr>
                    <a:spLocks noChangeArrowheads="1"/>
                  </p:cNvSpPr>
                  <p:nvPr/>
                </p:nvSpPr>
                <p:spPr bwMode="auto">
                  <a:xfrm>
                    <a:off x="3240" y="3673"/>
                    <a:ext cx="180" cy="179"/>
                  </a:xfrm>
                  <a:prstGeom prst="ellipse">
                    <a:avLst/>
                  </a:prstGeom>
                  <a:solidFill>
                    <a:srgbClr val="FF0000"/>
                  </a:solidFill>
                  <a:ln w="9525">
                    <a:solidFill>
                      <a:srgbClr val="000000"/>
                    </a:solidFill>
                    <a:round/>
                    <a:headEnd/>
                    <a:tailEnd/>
                  </a:ln>
                </p:spPr>
                <p:txBody>
                  <a:bodyPr/>
                  <a:lstStyle/>
                  <a:p>
                    <a:endParaRPr lang="en-US"/>
                  </a:p>
                </p:txBody>
              </p:sp>
              <p:sp>
                <p:nvSpPr>
                  <p:cNvPr id="38020" name="Oval 57"/>
                  <p:cNvSpPr>
                    <a:spLocks noChangeArrowheads="1"/>
                  </p:cNvSpPr>
                  <p:nvPr/>
                </p:nvSpPr>
                <p:spPr bwMode="auto">
                  <a:xfrm>
                    <a:off x="3420" y="3673"/>
                    <a:ext cx="180" cy="178"/>
                  </a:xfrm>
                  <a:prstGeom prst="ellipse">
                    <a:avLst/>
                  </a:prstGeom>
                  <a:solidFill>
                    <a:srgbClr val="FF0000"/>
                  </a:solidFill>
                  <a:ln w="9525">
                    <a:solidFill>
                      <a:srgbClr val="000000"/>
                    </a:solidFill>
                    <a:round/>
                    <a:headEnd/>
                    <a:tailEnd/>
                  </a:ln>
                </p:spPr>
                <p:txBody>
                  <a:bodyPr/>
                  <a:lstStyle/>
                  <a:p>
                    <a:endParaRPr lang="en-US"/>
                  </a:p>
                </p:txBody>
              </p:sp>
              <p:sp>
                <p:nvSpPr>
                  <p:cNvPr id="38021" name="Oval 58"/>
                  <p:cNvSpPr>
                    <a:spLocks noChangeArrowheads="1"/>
                  </p:cNvSpPr>
                  <p:nvPr/>
                </p:nvSpPr>
                <p:spPr bwMode="auto">
                  <a:xfrm>
                    <a:off x="3060" y="3673"/>
                    <a:ext cx="180" cy="178"/>
                  </a:xfrm>
                  <a:prstGeom prst="ellipse">
                    <a:avLst/>
                  </a:prstGeom>
                  <a:solidFill>
                    <a:srgbClr val="FF0000"/>
                  </a:solidFill>
                  <a:ln w="9525">
                    <a:solidFill>
                      <a:srgbClr val="000000"/>
                    </a:solidFill>
                    <a:round/>
                    <a:headEnd/>
                    <a:tailEnd/>
                  </a:ln>
                </p:spPr>
                <p:txBody>
                  <a:bodyPr/>
                  <a:lstStyle/>
                  <a:p>
                    <a:endParaRPr lang="en-US"/>
                  </a:p>
                </p:txBody>
              </p:sp>
              <p:sp>
                <p:nvSpPr>
                  <p:cNvPr id="38022" name="Oval 59"/>
                  <p:cNvSpPr>
                    <a:spLocks noChangeArrowheads="1"/>
                  </p:cNvSpPr>
                  <p:nvPr/>
                </p:nvSpPr>
                <p:spPr bwMode="auto">
                  <a:xfrm>
                    <a:off x="3240" y="3493"/>
                    <a:ext cx="180" cy="178"/>
                  </a:xfrm>
                  <a:prstGeom prst="ellipse">
                    <a:avLst/>
                  </a:prstGeom>
                  <a:solidFill>
                    <a:srgbClr val="FF0000"/>
                  </a:solidFill>
                  <a:ln w="9525">
                    <a:solidFill>
                      <a:srgbClr val="000000"/>
                    </a:solidFill>
                    <a:round/>
                    <a:headEnd/>
                    <a:tailEnd/>
                  </a:ln>
                </p:spPr>
                <p:txBody>
                  <a:bodyPr/>
                  <a:lstStyle/>
                  <a:p>
                    <a:endParaRPr lang="en-US"/>
                  </a:p>
                </p:txBody>
              </p:sp>
            </p:grpSp>
            <p:sp>
              <p:nvSpPr>
                <p:cNvPr id="38016" name="Oval 60"/>
                <p:cNvSpPr>
                  <a:spLocks noChangeArrowheads="1"/>
                </p:cNvSpPr>
                <p:nvPr/>
              </p:nvSpPr>
              <p:spPr bwMode="auto">
                <a:xfrm>
                  <a:off x="4860" y="2413"/>
                  <a:ext cx="180" cy="179"/>
                </a:xfrm>
                <a:prstGeom prst="ellipse">
                  <a:avLst/>
                </a:prstGeom>
                <a:solidFill>
                  <a:srgbClr val="FF0000"/>
                </a:solidFill>
                <a:ln w="9525">
                  <a:solidFill>
                    <a:srgbClr val="000000"/>
                  </a:solidFill>
                  <a:round/>
                  <a:headEnd/>
                  <a:tailEnd/>
                </a:ln>
              </p:spPr>
              <p:txBody>
                <a:bodyPr/>
                <a:lstStyle/>
                <a:p>
                  <a:endParaRPr lang="en-US"/>
                </a:p>
              </p:txBody>
            </p:sp>
            <p:sp>
              <p:nvSpPr>
                <p:cNvPr id="38017" name="Oval 61"/>
                <p:cNvSpPr>
                  <a:spLocks noChangeArrowheads="1"/>
                </p:cNvSpPr>
                <p:nvPr/>
              </p:nvSpPr>
              <p:spPr bwMode="auto">
                <a:xfrm>
                  <a:off x="4860" y="2233"/>
                  <a:ext cx="180" cy="178"/>
                </a:xfrm>
                <a:prstGeom prst="ellipse">
                  <a:avLst/>
                </a:prstGeom>
                <a:solidFill>
                  <a:srgbClr val="FF0000"/>
                </a:solidFill>
                <a:ln w="9525">
                  <a:solidFill>
                    <a:srgbClr val="000000"/>
                  </a:solidFill>
                  <a:round/>
                  <a:headEnd/>
                  <a:tailEnd/>
                </a:ln>
              </p:spPr>
              <p:txBody>
                <a:bodyPr/>
                <a:lstStyle/>
                <a:p>
                  <a:endParaRPr lang="en-US"/>
                </a:p>
              </p:txBody>
            </p:sp>
            <p:sp>
              <p:nvSpPr>
                <p:cNvPr id="38018" name="Oval 62"/>
                <p:cNvSpPr>
                  <a:spLocks noChangeArrowheads="1"/>
                </p:cNvSpPr>
                <p:nvPr/>
              </p:nvSpPr>
              <p:spPr bwMode="auto">
                <a:xfrm>
                  <a:off x="5040" y="1980"/>
                  <a:ext cx="180" cy="177"/>
                </a:xfrm>
                <a:prstGeom prst="ellipse">
                  <a:avLst/>
                </a:prstGeom>
                <a:solidFill>
                  <a:srgbClr val="FF0000"/>
                </a:solidFill>
                <a:ln w="9525">
                  <a:solidFill>
                    <a:srgbClr val="000000"/>
                  </a:solidFill>
                  <a:round/>
                  <a:headEnd/>
                  <a:tailEnd/>
                </a:ln>
              </p:spPr>
              <p:txBody>
                <a:bodyPr/>
                <a:lstStyle/>
                <a:p>
                  <a:endParaRPr lang="en-US"/>
                </a:p>
              </p:txBody>
            </p:sp>
          </p:grpSp>
          <p:sp>
            <p:nvSpPr>
              <p:cNvPr id="37930" name="Oval 63"/>
              <p:cNvSpPr>
                <a:spLocks noChangeArrowheads="1"/>
              </p:cNvSpPr>
              <p:nvPr/>
            </p:nvSpPr>
            <p:spPr bwMode="auto">
              <a:xfrm>
                <a:off x="8820" y="817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31" name="Oval 64"/>
              <p:cNvSpPr>
                <a:spLocks noChangeArrowheads="1"/>
              </p:cNvSpPr>
              <p:nvPr/>
            </p:nvSpPr>
            <p:spPr bwMode="auto">
              <a:xfrm>
                <a:off x="9000" y="835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32" name="Oval 65"/>
              <p:cNvSpPr>
                <a:spLocks noChangeArrowheads="1"/>
              </p:cNvSpPr>
              <p:nvPr/>
            </p:nvSpPr>
            <p:spPr bwMode="auto">
              <a:xfrm>
                <a:off x="8280" y="853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33" name="Oval 66"/>
              <p:cNvSpPr>
                <a:spLocks noChangeArrowheads="1"/>
              </p:cNvSpPr>
              <p:nvPr/>
            </p:nvSpPr>
            <p:spPr bwMode="auto">
              <a:xfrm>
                <a:off x="8100" y="853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34" name="Oval 67"/>
              <p:cNvSpPr>
                <a:spLocks noChangeArrowheads="1"/>
              </p:cNvSpPr>
              <p:nvPr/>
            </p:nvSpPr>
            <p:spPr bwMode="auto">
              <a:xfrm>
                <a:off x="7200" y="8100"/>
                <a:ext cx="180" cy="179"/>
              </a:xfrm>
              <a:prstGeom prst="ellipse">
                <a:avLst/>
              </a:prstGeom>
              <a:solidFill>
                <a:srgbClr val="FF0000"/>
              </a:solidFill>
              <a:ln w="9525">
                <a:solidFill>
                  <a:srgbClr val="000000"/>
                </a:solidFill>
                <a:round/>
                <a:headEnd/>
                <a:tailEnd/>
              </a:ln>
            </p:spPr>
            <p:txBody>
              <a:bodyPr/>
              <a:lstStyle/>
              <a:p>
                <a:endParaRPr lang="en-US"/>
              </a:p>
            </p:txBody>
          </p:sp>
          <p:sp>
            <p:nvSpPr>
              <p:cNvPr id="37935" name="Oval 68"/>
              <p:cNvSpPr>
                <a:spLocks noChangeArrowheads="1"/>
              </p:cNvSpPr>
              <p:nvPr/>
            </p:nvSpPr>
            <p:spPr bwMode="auto">
              <a:xfrm>
                <a:off x="7380" y="799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36" name="Oval 69"/>
              <p:cNvSpPr>
                <a:spLocks noChangeArrowheads="1"/>
              </p:cNvSpPr>
              <p:nvPr/>
            </p:nvSpPr>
            <p:spPr bwMode="auto">
              <a:xfrm>
                <a:off x="9900" y="727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37" name="Oval 70"/>
              <p:cNvSpPr>
                <a:spLocks noChangeArrowheads="1"/>
              </p:cNvSpPr>
              <p:nvPr/>
            </p:nvSpPr>
            <p:spPr bwMode="auto">
              <a:xfrm>
                <a:off x="8820" y="8353"/>
                <a:ext cx="180" cy="180"/>
              </a:xfrm>
              <a:prstGeom prst="ellipse">
                <a:avLst/>
              </a:prstGeom>
              <a:solidFill>
                <a:srgbClr val="FF0000"/>
              </a:solidFill>
              <a:ln w="9525">
                <a:solidFill>
                  <a:srgbClr val="000000"/>
                </a:solidFill>
                <a:round/>
                <a:headEnd/>
                <a:tailEnd/>
              </a:ln>
            </p:spPr>
            <p:txBody>
              <a:bodyPr/>
              <a:lstStyle/>
              <a:p>
                <a:endParaRPr lang="en-US"/>
              </a:p>
            </p:txBody>
          </p:sp>
          <p:sp>
            <p:nvSpPr>
              <p:cNvPr id="37938" name="Oval 71"/>
              <p:cNvSpPr>
                <a:spLocks noChangeArrowheads="1"/>
              </p:cNvSpPr>
              <p:nvPr/>
            </p:nvSpPr>
            <p:spPr bwMode="auto">
              <a:xfrm>
                <a:off x="8640" y="817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39" name="Oval 72"/>
              <p:cNvSpPr>
                <a:spLocks noChangeArrowheads="1"/>
              </p:cNvSpPr>
              <p:nvPr/>
            </p:nvSpPr>
            <p:spPr bwMode="auto">
              <a:xfrm>
                <a:off x="7560" y="817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40" name="Oval 73"/>
              <p:cNvSpPr>
                <a:spLocks noChangeArrowheads="1"/>
              </p:cNvSpPr>
              <p:nvPr/>
            </p:nvSpPr>
            <p:spPr bwMode="auto">
              <a:xfrm>
                <a:off x="7380" y="817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41" name="Oval 74"/>
              <p:cNvSpPr>
                <a:spLocks noChangeArrowheads="1"/>
              </p:cNvSpPr>
              <p:nvPr/>
            </p:nvSpPr>
            <p:spPr bwMode="auto">
              <a:xfrm>
                <a:off x="4320" y="799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42" name="Oval 75"/>
              <p:cNvSpPr>
                <a:spLocks noChangeArrowheads="1"/>
              </p:cNvSpPr>
              <p:nvPr/>
            </p:nvSpPr>
            <p:spPr bwMode="auto">
              <a:xfrm>
                <a:off x="4140" y="799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43" name="Oval 76"/>
              <p:cNvSpPr>
                <a:spLocks noChangeArrowheads="1"/>
              </p:cNvSpPr>
              <p:nvPr/>
            </p:nvSpPr>
            <p:spPr bwMode="auto">
              <a:xfrm>
                <a:off x="4140" y="817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44" name="Oval 77"/>
              <p:cNvSpPr>
                <a:spLocks noChangeArrowheads="1"/>
              </p:cNvSpPr>
              <p:nvPr/>
            </p:nvSpPr>
            <p:spPr bwMode="auto">
              <a:xfrm>
                <a:off x="3600" y="691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45" name="Oval 78"/>
              <p:cNvSpPr>
                <a:spLocks noChangeArrowheads="1"/>
              </p:cNvSpPr>
              <p:nvPr/>
            </p:nvSpPr>
            <p:spPr bwMode="auto">
              <a:xfrm>
                <a:off x="3420" y="673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46" name="Oval 79"/>
              <p:cNvSpPr>
                <a:spLocks noChangeArrowheads="1"/>
              </p:cNvSpPr>
              <p:nvPr/>
            </p:nvSpPr>
            <p:spPr bwMode="auto">
              <a:xfrm>
                <a:off x="5400" y="7920"/>
                <a:ext cx="180" cy="179"/>
              </a:xfrm>
              <a:prstGeom prst="ellipse">
                <a:avLst/>
              </a:prstGeom>
              <a:solidFill>
                <a:srgbClr val="FF0000"/>
              </a:solidFill>
              <a:ln w="9525">
                <a:solidFill>
                  <a:srgbClr val="000000"/>
                </a:solidFill>
                <a:round/>
                <a:headEnd/>
                <a:tailEnd/>
              </a:ln>
            </p:spPr>
            <p:txBody>
              <a:bodyPr/>
              <a:lstStyle/>
              <a:p>
                <a:endParaRPr lang="en-US"/>
              </a:p>
            </p:txBody>
          </p:sp>
          <p:sp>
            <p:nvSpPr>
              <p:cNvPr id="37947" name="Oval 80"/>
              <p:cNvSpPr>
                <a:spLocks noChangeArrowheads="1"/>
              </p:cNvSpPr>
              <p:nvPr/>
            </p:nvSpPr>
            <p:spPr bwMode="auto">
              <a:xfrm>
                <a:off x="5580" y="781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48" name="Oval 81"/>
              <p:cNvSpPr>
                <a:spLocks noChangeArrowheads="1"/>
              </p:cNvSpPr>
              <p:nvPr/>
            </p:nvSpPr>
            <p:spPr bwMode="auto">
              <a:xfrm>
                <a:off x="6480" y="781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49" name="Oval 82"/>
              <p:cNvSpPr>
                <a:spLocks noChangeArrowheads="1"/>
              </p:cNvSpPr>
              <p:nvPr/>
            </p:nvSpPr>
            <p:spPr bwMode="auto">
              <a:xfrm>
                <a:off x="6300" y="763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50" name="Oval 83"/>
              <p:cNvSpPr>
                <a:spLocks noChangeArrowheads="1"/>
              </p:cNvSpPr>
              <p:nvPr/>
            </p:nvSpPr>
            <p:spPr bwMode="auto">
              <a:xfrm>
                <a:off x="6300" y="7813"/>
                <a:ext cx="180" cy="180"/>
              </a:xfrm>
              <a:prstGeom prst="ellipse">
                <a:avLst/>
              </a:prstGeom>
              <a:solidFill>
                <a:srgbClr val="FF0000"/>
              </a:solidFill>
              <a:ln w="9525">
                <a:solidFill>
                  <a:srgbClr val="000000"/>
                </a:solidFill>
                <a:round/>
                <a:headEnd/>
                <a:tailEnd/>
              </a:ln>
            </p:spPr>
            <p:txBody>
              <a:bodyPr/>
              <a:lstStyle/>
              <a:p>
                <a:endParaRPr lang="en-US"/>
              </a:p>
            </p:txBody>
          </p:sp>
          <p:sp>
            <p:nvSpPr>
              <p:cNvPr id="37951" name="Oval 84"/>
              <p:cNvSpPr>
                <a:spLocks noChangeArrowheads="1"/>
              </p:cNvSpPr>
              <p:nvPr/>
            </p:nvSpPr>
            <p:spPr bwMode="auto">
              <a:xfrm>
                <a:off x="6120" y="781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52" name="Oval 85"/>
              <p:cNvSpPr>
                <a:spLocks noChangeArrowheads="1"/>
              </p:cNvSpPr>
              <p:nvPr/>
            </p:nvSpPr>
            <p:spPr bwMode="auto">
              <a:xfrm>
                <a:off x="6660" y="781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53" name="Oval 86"/>
              <p:cNvSpPr>
                <a:spLocks noChangeArrowheads="1"/>
              </p:cNvSpPr>
              <p:nvPr/>
            </p:nvSpPr>
            <p:spPr bwMode="auto">
              <a:xfrm>
                <a:off x="5940" y="763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54" name="Oval 87"/>
              <p:cNvSpPr>
                <a:spLocks noChangeArrowheads="1"/>
              </p:cNvSpPr>
              <p:nvPr/>
            </p:nvSpPr>
            <p:spPr bwMode="auto">
              <a:xfrm>
                <a:off x="5940" y="781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55" name="Oval 88"/>
              <p:cNvSpPr>
                <a:spLocks noChangeArrowheads="1"/>
              </p:cNvSpPr>
              <p:nvPr/>
            </p:nvSpPr>
            <p:spPr bwMode="auto">
              <a:xfrm>
                <a:off x="6300" y="799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56" name="Oval 89"/>
              <p:cNvSpPr>
                <a:spLocks noChangeArrowheads="1"/>
              </p:cNvSpPr>
              <p:nvPr/>
            </p:nvSpPr>
            <p:spPr bwMode="auto">
              <a:xfrm>
                <a:off x="6480" y="799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57" name="Oval 90"/>
              <p:cNvSpPr>
                <a:spLocks noChangeArrowheads="1"/>
              </p:cNvSpPr>
              <p:nvPr/>
            </p:nvSpPr>
            <p:spPr bwMode="auto">
              <a:xfrm>
                <a:off x="6120" y="799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58" name="Oval 91"/>
              <p:cNvSpPr>
                <a:spLocks noChangeArrowheads="1"/>
              </p:cNvSpPr>
              <p:nvPr/>
            </p:nvSpPr>
            <p:spPr bwMode="auto">
              <a:xfrm>
                <a:off x="6840" y="763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59" name="Oval 92"/>
              <p:cNvSpPr>
                <a:spLocks noChangeArrowheads="1"/>
              </p:cNvSpPr>
              <p:nvPr/>
            </p:nvSpPr>
            <p:spPr bwMode="auto">
              <a:xfrm>
                <a:off x="7020" y="781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60" name="Oval 93"/>
              <p:cNvSpPr>
                <a:spLocks noChangeArrowheads="1"/>
              </p:cNvSpPr>
              <p:nvPr/>
            </p:nvSpPr>
            <p:spPr bwMode="auto">
              <a:xfrm>
                <a:off x="6840" y="781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61" name="Oval 94"/>
              <p:cNvSpPr>
                <a:spLocks noChangeArrowheads="1"/>
              </p:cNvSpPr>
              <p:nvPr/>
            </p:nvSpPr>
            <p:spPr bwMode="auto">
              <a:xfrm>
                <a:off x="5760" y="763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62" name="Oval 95"/>
              <p:cNvSpPr>
                <a:spLocks noChangeArrowheads="1"/>
              </p:cNvSpPr>
              <p:nvPr/>
            </p:nvSpPr>
            <p:spPr bwMode="auto">
              <a:xfrm>
                <a:off x="6660" y="799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63" name="Oval 96"/>
              <p:cNvSpPr>
                <a:spLocks noChangeArrowheads="1"/>
              </p:cNvSpPr>
              <p:nvPr/>
            </p:nvSpPr>
            <p:spPr bwMode="auto">
              <a:xfrm>
                <a:off x="6840" y="799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64" name="Oval 97"/>
              <p:cNvSpPr>
                <a:spLocks noChangeArrowheads="1"/>
              </p:cNvSpPr>
              <p:nvPr/>
            </p:nvSpPr>
            <p:spPr bwMode="auto">
              <a:xfrm>
                <a:off x="7020" y="799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65" name="Oval 98"/>
              <p:cNvSpPr>
                <a:spLocks noChangeArrowheads="1"/>
              </p:cNvSpPr>
              <p:nvPr/>
            </p:nvSpPr>
            <p:spPr bwMode="auto">
              <a:xfrm>
                <a:off x="6840" y="817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66" name="Oval 99"/>
              <p:cNvSpPr>
                <a:spLocks noChangeArrowheads="1"/>
              </p:cNvSpPr>
              <p:nvPr/>
            </p:nvSpPr>
            <p:spPr bwMode="auto">
              <a:xfrm>
                <a:off x="3420" y="6553"/>
                <a:ext cx="180" cy="180"/>
              </a:xfrm>
              <a:prstGeom prst="ellipse">
                <a:avLst/>
              </a:prstGeom>
              <a:solidFill>
                <a:srgbClr val="FF0000"/>
              </a:solidFill>
              <a:ln w="9525">
                <a:solidFill>
                  <a:srgbClr val="000000"/>
                </a:solidFill>
                <a:round/>
                <a:headEnd/>
                <a:tailEnd/>
              </a:ln>
            </p:spPr>
            <p:txBody>
              <a:bodyPr/>
              <a:lstStyle/>
              <a:p>
                <a:endParaRPr lang="en-US"/>
              </a:p>
            </p:txBody>
          </p:sp>
          <p:sp>
            <p:nvSpPr>
              <p:cNvPr id="37967" name="Oval 100"/>
              <p:cNvSpPr>
                <a:spLocks noChangeArrowheads="1"/>
              </p:cNvSpPr>
              <p:nvPr/>
            </p:nvSpPr>
            <p:spPr bwMode="auto">
              <a:xfrm>
                <a:off x="3780" y="7453"/>
                <a:ext cx="180" cy="180"/>
              </a:xfrm>
              <a:prstGeom prst="ellipse">
                <a:avLst/>
              </a:prstGeom>
              <a:solidFill>
                <a:srgbClr val="FF0000"/>
              </a:solidFill>
              <a:ln w="9525">
                <a:solidFill>
                  <a:srgbClr val="000000"/>
                </a:solidFill>
                <a:round/>
                <a:headEnd/>
                <a:tailEnd/>
              </a:ln>
            </p:spPr>
            <p:txBody>
              <a:bodyPr/>
              <a:lstStyle/>
              <a:p>
                <a:endParaRPr lang="en-US"/>
              </a:p>
            </p:txBody>
          </p:sp>
          <p:sp>
            <p:nvSpPr>
              <p:cNvPr id="37968" name="Oval 101"/>
              <p:cNvSpPr>
                <a:spLocks noChangeArrowheads="1"/>
              </p:cNvSpPr>
              <p:nvPr/>
            </p:nvSpPr>
            <p:spPr bwMode="auto">
              <a:xfrm>
                <a:off x="3420" y="691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69" name="Oval 102"/>
              <p:cNvSpPr>
                <a:spLocks noChangeArrowheads="1"/>
              </p:cNvSpPr>
              <p:nvPr/>
            </p:nvSpPr>
            <p:spPr bwMode="auto">
              <a:xfrm>
                <a:off x="2340" y="529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70" name="Oval 103"/>
              <p:cNvSpPr>
                <a:spLocks noChangeArrowheads="1"/>
              </p:cNvSpPr>
              <p:nvPr/>
            </p:nvSpPr>
            <p:spPr bwMode="auto">
              <a:xfrm>
                <a:off x="2520" y="547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71" name="Oval 104"/>
              <p:cNvSpPr>
                <a:spLocks noChangeArrowheads="1"/>
              </p:cNvSpPr>
              <p:nvPr/>
            </p:nvSpPr>
            <p:spPr bwMode="auto">
              <a:xfrm>
                <a:off x="2700" y="565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72" name="Oval 105"/>
              <p:cNvSpPr>
                <a:spLocks noChangeArrowheads="1"/>
              </p:cNvSpPr>
              <p:nvPr/>
            </p:nvSpPr>
            <p:spPr bwMode="auto">
              <a:xfrm>
                <a:off x="2880" y="5760"/>
                <a:ext cx="180" cy="179"/>
              </a:xfrm>
              <a:prstGeom prst="ellipse">
                <a:avLst/>
              </a:prstGeom>
              <a:solidFill>
                <a:srgbClr val="FF0000"/>
              </a:solidFill>
              <a:ln w="9525">
                <a:solidFill>
                  <a:srgbClr val="000000"/>
                </a:solidFill>
                <a:round/>
                <a:headEnd/>
                <a:tailEnd/>
              </a:ln>
            </p:spPr>
            <p:txBody>
              <a:bodyPr/>
              <a:lstStyle/>
              <a:p>
                <a:endParaRPr lang="en-US"/>
              </a:p>
            </p:txBody>
          </p:sp>
          <p:sp>
            <p:nvSpPr>
              <p:cNvPr id="37973" name="Oval 106"/>
              <p:cNvSpPr>
                <a:spLocks noChangeArrowheads="1"/>
              </p:cNvSpPr>
              <p:nvPr/>
            </p:nvSpPr>
            <p:spPr bwMode="auto">
              <a:xfrm>
                <a:off x="2520" y="5760"/>
                <a:ext cx="180" cy="179"/>
              </a:xfrm>
              <a:prstGeom prst="ellipse">
                <a:avLst/>
              </a:prstGeom>
              <a:solidFill>
                <a:srgbClr val="FF0000"/>
              </a:solidFill>
              <a:ln w="9525">
                <a:solidFill>
                  <a:srgbClr val="000000"/>
                </a:solidFill>
                <a:round/>
                <a:headEnd/>
                <a:tailEnd/>
              </a:ln>
            </p:spPr>
            <p:txBody>
              <a:bodyPr/>
              <a:lstStyle/>
              <a:p>
                <a:endParaRPr lang="en-US"/>
              </a:p>
            </p:txBody>
          </p:sp>
          <p:sp>
            <p:nvSpPr>
              <p:cNvPr id="37974" name="Oval 107"/>
              <p:cNvSpPr>
                <a:spLocks noChangeArrowheads="1"/>
              </p:cNvSpPr>
              <p:nvPr/>
            </p:nvSpPr>
            <p:spPr bwMode="auto">
              <a:xfrm>
                <a:off x="2700" y="5833"/>
                <a:ext cx="180" cy="180"/>
              </a:xfrm>
              <a:prstGeom prst="ellipse">
                <a:avLst/>
              </a:prstGeom>
              <a:solidFill>
                <a:srgbClr val="FF0000"/>
              </a:solidFill>
              <a:ln w="9525">
                <a:solidFill>
                  <a:srgbClr val="000000"/>
                </a:solidFill>
                <a:round/>
                <a:headEnd/>
                <a:tailEnd/>
              </a:ln>
            </p:spPr>
            <p:txBody>
              <a:bodyPr/>
              <a:lstStyle/>
              <a:p>
                <a:endParaRPr lang="en-US"/>
              </a:p>
            </p:txBody>
          </p:sp>
          <p:sp>
            <p:nvSpPr>
              <p:cNvPr id="37975" name="Oval 108"/>
              <p:cNvSpPr>
                <a:spLocks noChangeArrowheads="1"/>
              </p:cNvSpPr>
              <p:nvPr/>
            </p:nvSpPr>
            <p:spPr bwMode="auto">
              <a:xfrm>
                <a:off x="2880" y="5940"/>
                <a:ext cx="180" cy="179"/>
              </a:xfrm>
              <a:prstGeom prst="ellipse">
                <a:avLst/>
              </a:prstGeom>
              <a:solidFill>
                <a:srgbClr val="FF0000"/>
              </a:solidFill>
              <a:ln w="9525">
                <a:solidFill>
                  <a:srgbClr val="000000"/>
                </a:solidFill>
                <a:round/>
                <a:headEnd/>
                <a:tailEnd/>
              </a:ln>
            </p:spPr>
            <p:txBody>
              <a:bodyPr/>
              <a:lstStyle/>
              <a:p>
                <a:endParaRPr lang="en-US"/>
              </a:p>
            </p:txBody>
          </p:sp>
          <p:sp>
            <p:nvSpPr>
              <p:cNvPr id="37976" name="Oval 109"/>
              <p:cNvSpPr>
                <a:spLocks noChangeArrowheads="1"/>
              </p:cNvSpPr>
              <p:nvPr/>
            </p:nvSpPr>
            <p:spPr bwMode="auto">
              <a:xfrm>
                <a:off x="2700" y="601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77" name="Oval 110"/>
              <p:cNvSpPr>
                <a:spLocks noChangeArrowheads="1"/>
              </p:cNvSpPr>
              <p:nvPr/>
            </p:nvSpPr>
            <p:spPr bwMode="auto">
              <a:xfrm>
                <a:off x="2520" y="601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78" name="Oval 111"/>
              <p:cNvSpPr>
                <a:spLocks noChangeArrowheads="1"/>
              </p:cNvSpPr>
              <p:nvPr/>
            </p:nvSpPr>
            <p:spPr bwMode="auto">
              <a:xfrm>
                <a:off x="2340" y="583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79" name="Oval 112"/>
              <p:cNvSpPr>
                <a:spLocks noChangeArrowheads="1"/>
              </p:cNvSpPr>
              <p:nvPr/>
            </p:nvSpPr>
            <p:spPr bwMode="auto">
              <a:xfrm>
                <a:off x="3060" y="601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80" name="Oval 113"/>
              <p:cNvSpPr>
                <a:spLocks noChangeArrowheads="1"/>
              </p:cNvSpPr>
              <p:nvPr/>
            </p:nvSpPr>
            <p:spPr bwMode="auto">
              <a:xfrm>
                <a:off x="2880" y="619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81" name="Oval 114"/>
              <p:cNvSpPr>
                <a:spLocks noChangeArrowheads="1"/>
              </p:cNvSpPr>
              <p:nvPr/>
            </p:nvSpPr>
            <p:spPr bwMode="auto">
              <a:xfrm>
                <a:off x="2340" y="565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82" name="Oval 115"/>
              <p:cNvSpPr>
                <a:spLocks noChangeArrowheads="1"/>
              </p:cNvSpPr>
              <p:nvPr/>
            </p:nvSpPr>
            <p:spPr bwMode="auto">
              <a:xfrm>
                <a:off x="2520" y="619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83" name="Oval 116"/>
              <p:cNvSpPr>
                <a:spLocks noChangeArrowheads="1"/>
              </p:cNvSpPr>
              <p:nvPr/>
            </p:nvSpPr>
            <p:spPr bwMode="auto">
              <a:xfrm>
                <a:off x="2700" y="6193"/>
                <a:ext cx="180" cy="177"/>
              </a:xfrm>
              <a:prstGeom prst="ellipse">
                <a:avLst/>
              </a:prstGeom>
              <a:solidFill>
                <a:srgbClr val="FF0000"/>
              </a:solidFill>
              <a:ln w="9525">
                <a:solidFill>
                  <a:srgbClr val="000000"/>
                </a:solidFill>
                <a:round/>
                <a:headEnd/>
                <a:tailEnd/>
              </a:ln>
            </p:spPr>
            <p:txBody>
              <a:bodyPr/>
              <a:lstStyle/>
              <a:p>
                <a:endParaRPr lang="en-US"/>
              </a:p>
            </p:txBody>
          </p:sp>
          <p:sp>
            <p:nvSpPr>
              <p:cNvPr id="37984" name="Oval 117"/>
              <p:cNvSpPr>
                <a:spLocks noChangeArrowheads="1"/>
              </p:cNvSpPr>
              <p:nvPr/>
            </p:nvSpPr>
            <p:spPr bwMode="auto">
              <a:xfrm>
                <a:off x="2340" y="547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85" name="Oval 118"/>
              <p:cNvSpPr>
                <a:spLocks noChangeArrowheads="1"/>
              </p:cNvSpPr>
              <p:nvPr/>
            </p:nvSpPr>
            <p:spPr bwMode="auto">
              <a:xfrm>
                <a:off x="2340" y="601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86" name="Oval 119"/>
              <p:cNvSpPr>
                <a:spLocks noChangeArrowheads="1"/>
              </p:cNvSpPr>
              <p:nvPr/>
            </p:nvSpPr>
            <p:spPr bwMode="auto">
              <a:xfrm>
                <a:off x="2160" y="5400"/>
                <a:ext cx="180" cy="179"/>
              </a:xfrm>
              <a:prstGeom prst="ellipse">
                <a:avLst/>
              </a:prstGeom>
              <a:solidFill>
                <a:srgbClr val="FF0000"/>
              </a:solidFill>
              <a:ln w="9525">
                <a:solidFill>
                  <a:srgbClr val="000000"/>
                </a:solidFill>
                <a:round/>
                <a:headEnd/>
                <a:tailEnd/>
              </a:ln>
            </p:spPr>
            <p:txBody>
              <a:bodyPr/>
              <a:lstStyle/>
              <a:p>
                <a:endParaRPr lang="en-US"/>
              </a:p>
            </p:txBody>
          </p:sp>
          <p:sp>
            <p:nvSpPr>
              <p:cNvPr id="37987" name="Oval 120"/>
              <p:cNvSpPr>
                <a:spLocks noChangeArrowheads="1"/>
              </p:cNvSpPr>
              <p:nvPr/>
            </p:nvSpPr>
            <p:spPr bwMode="auto">
              <a:xfrm>
                <a:off x="3060" y="619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88" name="Oval 121"/>
              <p:cNvSpPr>
                <a:spLocks noChangeArrowheads="1"/>
              </p:cNvSpPr>
              <p:nvPr/>
            </p:nvSpPr>
            <p:spPr bwMode="auto">
              <a:xfrm>
                <a:off x="2160" y="565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89" name="Oval 122"/>
              <p:cNvSpPr>
                <a:spLocks noChangeArrowheads="1"/>
              </p:cNvSpPr>
              <p:nvPr/>
            </p:nvSpPr>
            <p:spPr bwMode="auto">
              <a:xfrm>
                <a:off x="2160" y="5833"/>
                <a:ext cx="180" cy="177"/>
              </a:xfrm>
              <a:prstGeom prst="ellipse">
                <a:avLst/>
              </a:prstGeom>
              <a:solidFill>
                <a:srgbClr val="FF0000"/>
              </a:solidFill>
              <a:ln w="9525">
                <a:solidFill>
                  <a:srgbClr val="000000"/>
                </a:solidFill>
                <a:round/>
                <a:headEnd/>
                <a:tailEnd/>
              </a:ln>
            </p:spPr>
            <p:txBody>
              <a:bodyPr/>
              <a:lstStyle/>
              <a:p>
                <a:endParaRPr lang="en-US"/>
              </a:p>
            </p:txBody>
          </p:sp>
          <p:sp>
            <p:nvSpPr>
              <p:cNvPr id="37990" name="Oval 123"/>
              <p:cNvSpPr>
                <a:spLocks noChangeArrowheads="1"/>
              </p:cNvSpPr>
              <p:nvPr/>
            </p:nvSpPr>
            <p:spPr bwMode="auto">
              <a:xfrm>
                <a:off x="2160" y="601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91" name="Oval 124"/>
              <p:cNvSpPr>
                <a:spLocks noChangeArrowheads="1"/>
              </p:cNvSpPr>
              <p:nvPr/>
            </p:nvSpPr>
            <p:spPr bwMode="auto">
              <a:xfrm>
                <a:off x="2340" y="619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92" name="Oval 125"/>
              <p:cNvSpPr>
                <a:spLocks noChangeArrowheads="1"/>
              </p:cNvSpPr>
              <p:nvPr/>
            </p:nvSpPr>
            <p:spPr bwMode="auto">
              <a:xfrm>
                <a:off x="2160" y="619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93" name="Oval 126"/>
              <p:cNvSpPr>
                <a:spLocks noChangeArrowheads="1"/>
              </p:cNvSpPr>
              <p:nvPr/>
            </p:nvSpPr>
            <p:spPr bwMode="auto">
              <a:xfrm>
                <a:off x="2520" y="6373"/>
                <a:ext cx="180" cy="180"/>
              </a:xfrm>
              <a:prstGeom prst="ellipse">
                <a:avLst/>
              </a:prstGeom>
              <a:solidFill>
                <a:srgbClr val="FF0000"/>
              </a:solidFill>
              <a:ln w="9525">
                <a:solidFill>
                  <a:srgbClr val="000000"/>
                </a:solidFill>
                <a:round/>
                <a:headEnd/>
                <a:tailEnd/>
              </a:ln>
            </p:spPr>
            <p:txBody>
              <a:bodyPr/>
              <a:lstStyle/>
              <a:p>
                <a:endParaRPr lang="en-US"/>
              </a:p>
            </p:txBody>
          </p:sp>
          <p:sp>
            <p:nvSpPr>
              <p:cNvPr id="37994" name="Oval 127"/>
              <p:cNvSpPr>
                <a:spLocks noChangeArrowheads="1"/>
              </p:cNvSpPr>
              <p:nvPr/>
            </p:nvSpPr>
            <p:spPr bwMode="auto">
              <a:xfrm>
                <a:off x="2700" y="637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95" name="Oval 128"/>
              <p:cNvSpPr>
                <a:spLocks noChangeArrowheads="1"/>
              </p:cNvSpPr>
              <p:nvPr/>
            </p:nvSpPr>
            <p:spPr bwMode="auto">
              <a:xfrm>
                <a:off x="2340" y="637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96" name="Oval 129"/>
              <p:cNvSpPr>
                <a:spLocks noChangeArrowheads="1"/>
              </p:cNvSpPr>
              <p:nvPr/>
            </p:nvSpPr>
            <p:spPr bwMode="auto">
              <a:xfrm>
                <a:off x="2160" y="6373"/>
                <a:ext cx="180" cy="179"/>
              </a:xfrm>
              <a:prstGeom prst="ellipse">
                <a:avLst/>
              </a:prstGeom>
              <a:solidFill>
                <a:srgbClr val="FF0000"/>
              </a:solidFill>
              <a:ln w="9525">
                <a:solidFill>
                  <a:srgbClr val="000000"/>
                </a:solidFill>
                <a:round/>
                <a:headEnd/>
                <a:tailEnd/>
              </a:ln>
            </p:spPr>
            <p:txBody>
              <a:bodyPr/>
              <a:lstStyle/>
              <a:p>
                <a:endParaRPr lang="en-US"/>
              </a:p>
            </p:txBody>
          </p:sp>
          <p:sp>
            <p:nvSpPr>
              <p:cNvPr id="37997" name="Oval 130"/>
              <p:cNvSpPr>
                <a:spLocks noChangeArrowheads="1"/>
              </p:cNvSpPr>
              <p:nvPr/>
            </p:nvSpPr>
            <p:spPr bwMode="auto">
              <a:xfrm>
                <a:off x="2160" y="5220"/>
                <a:ext cx="180" cy="179"/>
              </a:xfrm>
              <a:prstGeom prst="ellipse">
                <a:avLst/>
              </a:prstGeom>
              <a:solidFill>
                <a:srgbClr val="FF0000"/>
              </a:solidFill>
              <a:ln w="9525">
                <a:solidFill>
                  <a:srgbClr val="000000"/>
                </a:solidFill>
                <a:round/>
                <a:headEnd/>
                <a:tailEnd/>
              </a:ln>
            </p:spPr>
            <p:txBody>
              <a:bodyPr/>
              <a:lstStyle/>
              <a:p>
                <a:endParaRPr lang="en-US"/>
              </a:p>
            </p:txBody>
          </p:sp>
          <p:sp>
            <p:nvSpPr>
              <p:cNvPr id="37998" name="Oval 131"/>
              <p:cNvSpPr>
                <a:spLocks noChangeArrowheads="1"/>
              </p:cNvSpPr>
              <p:nvPr/>
            </p:nvSpPr>
            <p:spPr bwMode="auto">
              <a:xfrm>
                <a:off x="2880" y="6373"/>
                <a:ext cx="180" cy="178"/>
              </a:xfrm>
              <a:prstGeom prst="ellipse">
                <a:avLst/>
              </a:prstGeom>
              <a:solidFill>
                <a:srgbClr val="FF0000"/>
              </a:solidFill>
              <a:ln w="9525">
                <a:solidFill>
                  <a:srgbClr val="000000"/>
                </a:solidFill>
                <a:round/>
                <a:headEnd/>
                <a:tailEnd/>
              </a:ln>
            </p:spPr>
            <p:txBody>
              <a:bodyPr/>
              <a:lstStyle/>
              <a:p>
                <a:endParaRPr lang="en-US"/>
              </a:p>
            </p:txBody>
          </p:sp>
          <p:sp>
            <p:nvSpPr>
              <p:cNvPr id="37999" name="Oval 132"/>
              <p:cNvSpPr>
                <a:spLocks noChangeArrowheads="1"/>
              </p:cNvSpPr>
              <p:nvPr/>
            </p:nvSpPr>
            <p:spPr bwMode="auto">
              <a:xfrm>
                <a:off x="1980" y="5653"/>
                <a:ext cx="180" cy="179"/>
              </a:xfrm>
              <a:prstGeom prst="ellipse">
                <a:avLst/>
              </a:prstGeom>
              <a:solidFill>
                <a:srgbClr val="FF0000"/>
              </a:solidFill>
              <a:ln w="9525">
                <a:solidFill>
                  <a:srgbClr val="000000"/>
                </a:solidFill>
                <a:round/>
                <a:headEnd/>
                <a:tailEnd/>
              </a:ln>
            </p:spPr>
            <p:txBody>
              <a:bodyPr/>
              <a:lstStyle/>
              <a:p>
                <a:endParaRPr lang="en-US"/>
              </a:p>
            </p:txBody>
          </p:sp>
          <p:sp>
            <p:nvSpPr>
              <p:cNvPr id="38000" name="Oval 133"/>
              <p:cNvSpPr>
                <a:spLocks noChangeArrowheads="1"/>
              </p:cNvSpPr>
              <p:nvPr/>
            </p:nvSpPr>
            <p:spPr bwMode="auto">
              <a:xfrm>
                <a:off x="1980" y="5833"/>
                <a:ext cx="180" cy="179"/>
              </a:xfrm>
              <a:prstGeom prst="ellipse">
                <a:avLst/>
              </a:prstGeom>
              <a:solidFill>
                <a:srgbClr val="FF0000"/>
              </a:solidFill>
              <a:ln w="9525">
                <a:solidFill>
                  <a:srgbClr val="000000"/>
                </a:solidFill>
                <a:round/>
                <a:headEnd/>
                <a:tailEnd/>
              </a:ln>
            </p:spPr>
            <p:txBody>
              <a:bodyPr/>
              <a:lstStyle/>
              <a:p>
                <a:endParaRPr lang="en-US"/>
              </a:p>
            </p:txBody>
          </p:sp>
        </p:grpSp>
      </p:grpSp>
      <p:sp>
        <p:nvSpPr>
          <p:cNvPr id="37893" name="Text Box 134"/>
          <p:cNvSpPr txBox="1">
            <a:spLocks noChangeArrowheads="1"/>
          </p:cNvSpPr>
          <p:nvPr/>
        </p:nvSpPr>
        <p:spPr bwMode="auto">
          <a:xfrm>
            <a:off x="7772400" y="2895600"/>
            <a:ext cx="2514600" cy="2123658"/>
          </a:xfrm>
          <a:prstGeom prst="rect">
            <a:avLst/>
          </a:prstGeom>
          <a:noFill/>
          <a:ln w="12700" cap="sq">
            <a:noFill/>
            <a:miter lim="800000"/>
            <a:headEnd type="none" w="sm" len="sm"/>
            <a:tailEnd type="none" w="sm" len="sm"/>
          </a:ln>
        </p:spPr>
        <p:txBody>
          <a:bodyPr>
            <a:spAutoFit/>
          </a:bodyPr>
          <a:lstStyle/>
          <a:p>
            <a:pPr eaLnBrk="0" hangingPunct="0">
              <a:spcBef>
                <a:spcPct val="50000"/>
              </a:spcBef>
              <a:buFont typeface="Wingdings" charset="2"/>
              <a:buChar char="§"/>
            </a:pPr>
            <a:r>
              <a:rPr lang="en-US" sz="2400">
                <a:latin typeface="Tahoma" charset="0"/>
              </a:rPr>
              <a:t>127 incidents associated with Oahu catch sites</a:t>
            </a:r>
          </a:p>
          <a:p>
            <a:pPr eaLnBrk="0" hangingPunct="0">
              <a:spcBef>
                <a:spcPct val="50000"/>
              </a:spcBef>
              <a:buFont typeface="Wingdings" charset="2"/>
              <a:buChar char="§"/>
            </a:pPr>
            <a:r>
              <a:rPr lang="en-US" sz="2400">
                <a:latin typeface="Tahoma" charset="0"/>
              </a:rPr>
              <a:t>125 with specific location</a:t>
            </a:r>
          </a:p>
        </p:txBody>
      </p:sp>
    </p:spTree>
    <p:extLst>
      <p:ext uri="{BB962C8B-B14F-4D97-AF65-F5344CB8AC3E}">
        <p14:creationId xmlns:p14="http://schemas.microsoft.com/office/powerpoint/2010/main" val="80281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600"/>
              <a:t>Catch Sites for Incident-Related Fish</a:t>
            </a:r>
            <a:br>
              <a:rPr lang="en-US" sz="3600"/>
            </a:br>
            <a:r>
              <a:rPr lang="en-US" sz="3600"/>
              <a:t>Kauai - 1963 to 2005</a:t>
            </a:r>
          </a:p>
        </p:txBody>
      </p:sp>
      <p:pic>
        <p:nvPicPr>
          <p:cNvPr id="38915" name="Picture 3" descr="map_kaua"/>
          <p:cNvPicPr>
            <a:picLocks noGrp="1" noChangeAspect="1" noChangeArrowheads="1"/>
          </p:cNvPicPr>
          <p:nvPr>
            <p:ph sz="half" idx="2"/>
          </p:nvPr>
        </p:nvPicPr>
        <p:blipFill>
          <a:blip r:embed="rId3"/>
          <a:srcRect/>
          <a:stretch>
            <a:fillRect/>
          </a:stretch>
        </p:blipFill>
        <p:spPr>
          <a:xfrm>
            <a:off x="3048000" y="1768476"/>
            <a:ext cx="3733800" cy="4333875"/>
          </a:xfrm>
          <a:noFill/>
        </p:spPr>
      </p:pic>
      <p:grpSp>
        <p:nvGrpSpPr>
          <p:cNvPr id="38916" name="Group 4"/>
          <p:cNvGrpSpPr>
            <a:grpSpLocks/>
          </p:cNvGrpSpPr>
          <p:nvPr/>
        </p:nvGrpSpPr>
        <p:grpSpPr bwMode="auto">
          <a:xfrm>
            <a:off x="3124200" y="2057400"/>
            <a:ext cx="3733800" cy="3352800"/>
            <a:chOff x="1980" y="1440"/>
            <a:chExt cx="7020" cy="6300"/>
          </a:xfrm>
        </p:grpSpPr>
        <p:sp>
          <p:nvSpPr>
            <p:cNvPr id="38918" name="Oval 5"/>
            <p:cNvSpPr>
              <a:spLocks noChangeArrowheads="1"/>
            </p:cNvSpPr>
            <p:nvPr/>
          </p:nvSpPr>
          <p:spPr bwMode="auto">
            <a:xfrm>
              <a:off x="6660" y="738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19" name="Oval 6"/>
            <p:cNvSpPr>
              <a:spLocks noChangeArrowheads="1"/>
            </p:cNvSpPr>
            <p:nvPr/>
          </p:nvSpPr>
          <p:spPr bwMode="auto">
            <a:xfrm>
              <a:off x="3780" y="23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20" name="Oval 7"/>
            <p:cNvSpPr>
              <a:spLocks noChangeArrowheads="1"/>
            </p:cNvSpPr>
            <p:nvPr/>
          </p:nvSpPr>
          <p:spPr bwMode="auto">
            <a:xfrm>
              <a:off x="6840" y="720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21" name="Oval 8"/>
            <p:cNvSpPr>
              <a:spLocks noChangeArrowheads="1"/>
            </p:cNvSpPr>
            <p:nvPr/>
          </p:nvSpPr>
          <p:spPr bwMode="auto">
            <a:xfrm>
              <a:off x="3780" y="252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22" name="Oval 9"/>
            <p:cNvSpPr>
              <a:spLocks noChangeArrowheads="1"/>
            </p:cNvSpPr>
            <p:nvPr/>
          </p:nvSpPr>
          <p:spPr bwMode="auto">
            <a:xfrm>
              <a:off x="3060" y="270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23" name="Oval 10"/>
            <p:cNvSpPr>
              <a:spLocks noChangeArrowheads="1"/>
            </p:cNvSpPr>
            <p:nvPr/>
          </p:nvSpPr>
          <p:spPr bwMode="auto">
            <a:xfrm>
              <a:off x="5760" y="14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24" name="Oval 11"/>
            <p:cNvSpPr>
              <a:spLocks noChangeArrowheads="1"/>
            </p:cNvSpPr>
            <p:nvPr/>
          </p:nvSpPr>
          <p:spPr bwMode="auto">
            <a:xfrm>
              <a:off x="5760" y="198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25" name="Oval 12"/>
            <p:cNvSpPr>
              <a:spLocks noChangeArrowheads="1"/>
            </p:cNvSpPr>
            <p:nvPr/>
          </p:nvSpPr>
          <p:spPr bwMode="auto">
            <a:xfrm>
              <a:off x="5940" y="162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26" name="Oval 13"/>
            <p:cNvSpPr>
              <a:spLocks noChangeArrowheads="1"/>
            </p:cNvSpPr>
            <p:nvPr/>
          </p:nvSpPr>
          <p:spPr bwMode="auto">
            <a:xfrm>
              <a:off x="3420" y="270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27" name="Oval 14"/>
            <p:cNvSpPr>
              <a:spLocks noChangeArrowheads="1"/>
            </p:cNvSpPr>
            <p:nvPr/>
          </p:nvSpPr>
          <p:spPr bwMode="auto">
            <a:xfrm>
              <a:off x="5760" y="162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28" name="Oval 15"/>
            <p:cNvSpPr>
              <a:spLocks noChangeArrowheads="1"/>
            </p:cNvSpPr>
            <p:nvPr/>
          </p:nvSpPr>
          <p:spPr bwMode="auto">
            <a:xfrm>
              <a:off x="3960" y="23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29" name="Oval 16"/>
            <p:cNvSpPr>
              <a:spLocks noChangeArrowheads="1"/>
            </p:cNvSpPr>
            <p:nvPr/>
          </p:nvSpPr>
          <p:spPr bwMode="auto">
            <a:xfrm>
              <a:off x="3240" y="252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30" name="Oval 17"/>
            <p:cNvSpPr>
              <a:spLocks noChangeArrowheads="1"/>
            </p:cNvSpPr>
            <p:nvPr/>
          </p:nvSpPr>
          <p:spPr bwMode="auto">
            <a:xfrm>
              <a:off x="3240" y="270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31" name="Oval 18"/>
            <p:cNvSpPr>
              <a:spLocks noChangeArrowheads="1"/>
            </p:cNvSpPr>
            <p:nvPr/>
          </p:nvSpPr>
          <p:spPr bwMode="auto">
            <a:xfrm>
              <a:off x="3060" y="288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32" name="Oval 19"/>
            <p:cNvSpPr>
              <a:spLocks noChangeArrowheads="1"/>
            </p:cNvSpPr>
            <p:nvPr/>
          </p:nvSpPr>
          <p:spPr bwMode="auto">
            <a:xfrm>
              <a:off x="6120" y="756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33" name="Oval 20"/>
            <p:cNvSpPr>
              <a:spLocks noChangeArrowheads="1"/>
            </p:cNvSpPr>
            <p:nvPr/>
          </p:nvSpPr>
          <p:spPr bwMode="auto">
            <a:xfrm>
              <a:off x="2880" y="270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34" name="Oval 21"/>
            <p:cNvSpPr>
              <a:spLocks noChangeArrowheads="1"/>
            </p:cNvSpPr>
            <p:nvPr/>
          </p:nvSpPr>
          <p:spPr bwMode="auto">
            <a:xfrm>
              <a:off x="2880" y="288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35" name="Oval 22"/>
            <p:cNvSpPr>
              <a:spLocks noChangeArrowheads="1"/>
            </p:cNvSpPr>
            <p:nvPr/>
          </p:nvSpPr>
          <p:spPr bwMode="auto">
            <a:xfrm>
              <a:off x="6480" y="738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36" name="Oval 23"/>
            <p:cNvSpPr>
              <a:spLocks noChangeArrowheads="1"/>
            </p:cNvSpPr>
            <p:nvPr/>
          </p:nvSpPr>
          <p:spPr bwMode="auto">
            <a:xfrm>
              <a:off x="3060" y="23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37" name="Oval 24"/>
            <p:cNvSpPr>
              <a:spLocks noChangeArrowheads="1"/>
            </p:cNvSpPr>
            <p:nvPr/>
          </p:nvSpPr>
          <p:spPr bwMode="auto">
            <a:xfrm>
              <a:off x="3240" y="23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38" name="Oval 25"/>
            <p:cNvSpPr>
              <a:spLocks noChangeArrowheads="1"/>
            </p:cNvSpPr>
            <p:nvPr/>
          </p:nvSpPr>
          <p:spPr bwMode="auto">
            <a:xfrm>
              <a:off x="3240" y="288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39" name="Oval 26"/>
            <p:cNvSpPr>
              <a:spLocks noChangeArrowheads="1"/>
            </p:cNvSpPr>
            <p:nvPr/>
          </p:nvSpPr>
          <p:spPr bwMode="auto">
            <a:xfrm>
              <a:off x="4680" y="14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40" name="Oval 27"/>
            <p:cNvSpPr>
              <a:spLocks noChangeArrowheads="1"/>
            </p:cNvSpPr>
            <p:nvPr/>
          </p:nvSpPr>
          <p:spPr bwMode="auto">
            <a:xfrm>
              <a:off x="3420" y="23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41" name="Oval 28"/>
            <p:cNvSpPr>
              <a:spLocks noChangeArrowheads="1"/>
            </p:cNvSpPr>
            <p:nvPr/>
          </p:nvSpPr>
          <p:spPr bwMode="auto">
            <a:xfrm>
              <a:off x="3600" y="270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42" name="Oval 29"/>
            <p:cNvSpPr>
              <a:spLocks noChangeArrowheads="1"/>
            </p:cNvSpPr>
            <p:nvPr/>
          </p:nvSpPr>
          <p:spPr bwMode="auto">
            <a:xfrm>
              <a:off x="3600" y="23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43" name="Oval 30"/>
            <p:cNvSpPr>
              <a:spLocks noChangeArrowheads="1"/>
            </p:cNvSpPr>
            <p:nvPr/>
          </p:nvSpPr>
          <p:spPr bwMode="auto">
            <a:xfrm>
              <a:off x="2880" y="23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44" name="Oval 31"/>
            <p:cNvSpPr>
              <a:spLocks noChangeArrowheads="1"/>
            </p:cNvSpPr>
            <p:nvPr/>
          </p:nvSpPr>
          <p:spPr bwMode="auto">
            <a:xfrm>
              <a:off x="3600" y="252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45" name="Oval 32"/>
            <p:cNvSpPr>
              <a:spLocks noChangeArrowheads="1"/>
            </p:cNvSpPr>
            <p:nvPr/>
          </p:nvSpPr>
          <p:spPr bwMode="auto">
            <a:xfrm>
              <a:off x="3060" y="252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46" name="Oval 33"/>
            <p:cNvSpPr>
              <a:spLocks noChangeArrowheads="1"/>
            </p:cNvSpPr>
            <p:nvPr/>
          </p:nvSpPr>
          <p:spPr bwMode="auto">
            <a:xfrm>
              <a:off x="4500" y="180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47" name="Oval 34"/>
            <p:cNvSpPr>
              <a:spLocks noChangeArrowheads="1"/>
            </p:cNvSpPr>
            <p:nvPr/>
          </p:nvSpPr>
          <p:spPr bwMode="auto">
            <a:xfrm>
              <a:off x="7020" y="14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48" name="Oval 35"/>
            <p:cNvSpPr>
              <a:spLocks noChangeArrowheads="1"/>
            </p:cNvSpPr>
            <p:nvPr/>
          </p:nvSpPr>
          <p:spPr bwMode="auto">
            <a:xfrm>
              <a:off x="4680" y="162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49" name="Oval 36"/>
            <p:cNvSpPr>
              <a:spLocks noChangeArrowheads="1"/>
            </p:cNvSpPr>
            <p:nvPr/>
          </p:nvSpPr>
          <p:spPr bwMode="auto">
            <a:xfrm>
              <a:off x="3420" y="252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50" name="Oval 37"/>
            <p:cNvSpPr>
              <a:spLocks noChangeArrowheads="1"/>
            </p:cNvSpPr>
            <p:nvPr/>
          </p:nvSpPr>
          <p:spPr bwMode="auto">
            <a:xfrm>
              <a:off x="5580" y="162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51" name="Oval 38"/>
            <p:cNvSpPr>
              <a:spLocks noChangeArrowheads="1"/>
            </p:cNvSpPr>
            <p:nvPr/>
          </p:nvSpPr>
          <p:spPr bwMode="auto">
            <a:xfrm>
              <a:off x="6840" y="180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52" name="Oval 39"/>
            <p:cNvSpPr>
              <a:spLocks noChangeArrowheads="1"/>
            </p:cNvSpPr>
            <p:nvPr/>
          </p:nvSpPr>
          <p:spPr bwMode="auto">
            <a:xfrm>
              <a:off x="5940" y="14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53" name="Oval 40"/>
            <p:cNvSpPr>
              <a:spLocks noChangeArrowheads="1"/>
            </p:cNvSpPr>
            <p:nvPr/>
          </p:nvSpPr>
          <p:spPr bwMode="auto">
            <a:xfrm>
              <a:off x="6840" y="162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54" name="Oval 41"/>
            <p:cNvSpPr>
              <a:spLocks noChangeArrowheads="1"/>
            </p:cNvSpPr>
            <p:nvPr/>
          </p:nvSpPr>
          <p:spPr bwMode="auto">
            <a:xfrm>
              <a:off x="6480" y="14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55" name="Oval 42"/>
            <p:cNvSpPr>
              <a:spLocks noChangeArrowheads="1"/>
            </p:cNvSpPr>
            <p:nvPr/>
          </p:nvSpPr>
          <p:spPr bwMode="auto">
            <a:xfrm>
              <a:off x="5220" y="14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56" name="Oval 43"/>
            <p:cNvSpPr>
              <a:spLocks noChangeArrowheads="1"/>
            </p:cNvSpPr>
            <p:nvPr/>
          </p:nvSpPr>
          <p:spPr bwMode="auto">
            <a:xfrm>
              <a:off x="4860" y="162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57" name="Oval 44"/>
            <p:cNvSpPr>
              <a:spLocks noChangeArrowheads="1"/>
            </p:cNvSpPr>
            <p:nvPr/>
          </p:nvSpPr>
          <p:spPr bwMode="auto">
            <a:xfrm>
              <a:off x="7740" y="198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58" name="Oval 45"/>
            <p:cNvSpPr>
              <a:spLocks noChangeArrowheads="1"/>
            </p:cNvSpPr>
            <p:nvPr/>
          </p:nvSpPr>
          <p:spPr bwMode="auto">
            <a:xfrm>
              <a:off x="4680" y="180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59" name="Oval 46"/>
            <p:cNvSpPr>
              <a:spLocks noChangeArrowheads="1"/>
            </p:cNvSpPr>
            <p:nvPr/>
          </p:nvSpPr>
          <p:spPr bwMode="auto">
            <a:xfrm>
              <a:off x="7020" y="162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60" name="Oval 47"/>
            <p:cNvSpPr>
              <a:spLocks noChangeArrowheads="1"/>
            </p:cNvSpPr>
            <p:nvPr/>
          </p:nvSpPr>
          <p:spPr bwMode="auto">
            <a:xfrm>
              <a:off x="5220" y="198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61" name="Oval 48"/>
            <p:cNvSpPr>
              <a:spLocks noChangeArrowheads="1"/>
            </p:cNvSpPr>
            <p:nvPr/>
          </p:nvSpPr>
          <p:spPr bwMode="auto">
            <a:xfrm>
              <a:off x="4860" y="198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62" name="Oval 49"/>
            <p:cNvSpPr>
              <a:spLocks noChangeArrowheads="1"/>
            </p:cNvSpPr>
            <p:nvPr/>
          </p:nvSpPr>
          <p:spPr bwMode="auto">
            <a:xfrm>
              <a:off x="6840" y="14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63" name="Oval 50"/>
            <p:cNvSpPr>
              <a:spLocks noChangeArrowheads="1"/>
            </p:cNvSpPr>
            <p:nvPr/>
          </p:nvSpPr>
          <p:spPr bwMode="auto">
            <a:xfrm>
              <a:off x="4500" y="198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64" name="Oval 51"/>
            <p:cNvSpPr>
              <a:spLocks noChangeArrowheads="1"/>
            </p:cNvSpPr>
            <p:nvPr/>
          </p:nvSpPr>
          <p:spPr bwMode="auto">
            <a:xfrm>
              <a:off x="2880" y="252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65" name="Oval 52"/>
            <p:cNvSpPr>
              <a:spLocks noChangeArrowheads="1"/>
            </p:cNvSpPr>
            <p:nvPr/>
          </p:nvSpPr>
          <p:spPr bwMode="auto">
            <a:xfrm>
              <a:off x="5580" y="14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66" name="Oval 53"/>
            <p:cNvSpPr>
              <a:spLocks noChangeArrowheads="1"/>
            </p:cNvSpPr>
            <p:nvPr/>
          </p:nvSpPr>
          <p:spPr bwMode="auto">
            <a:xfrm>
              <a:off x="5040" y="162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67" name="Oval 54"/>
            <p:cNvSpPr>
              <a:spLocks noChangeArrowheads="1"/>
            </p:cNvSpPr>
            <p:nvPr/>
          </p:nvSpPr>
          <p:spPr bwMode="auto">
            <a:xfrm>
              <a:off x="5400" y="14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68" name="Oval 55"/>
            <p:cNvSpPr>
              <a:spLocks noChangeArrowheads="1"/>
            </p:cNvSpPr>
            <p:nvPr/>
          </p:nvSpPr>
          <p:spPr bwMode="auto">
            <a:xfrm>
              <a:off x="5040" y="14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69" name="Oval 56"/>
            <p:cNvSpPr>
              <a:spLocks noChangeArrowheads="1"/>
            </p:cNvSpPr>
            <p:nvPr/>
          </p:nvSpPr>
          <p:spPr bwMode="auto">
            <a:xfrm>
              <a:off x="4860" y="180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70" name="Oval 57"/>
            <p:cNvSpPr>
              <a:spLocks noChangeArrowheads="1"/>
            </p:cNvSpPr>
            <p:nvPr/>
          </p:nvSpPr>
          <p:spPr bwMode="auto">
            <a:xfrm>
              <a:off x="4500" y="14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71" name="Oval 58"/>
            <p:cNvSpPr>
              <a:spLocks noChangeArrowheads="1"/>
            </p:cNvSpPr>
            <p:nvPr/>
          </p:nvSpPr>
          <p:spPr bwMode="auto">
            <a:xfrm>
              <a:off x="4860" y="14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72" name="Oval 59"/>
            <p:cNvSpPr>
              <a:spLocks noChangeArrowheads="1"/>
            </p:cNvSpPr>
            <p:nvPr/>
          </p:nvSpPr>
          <p:spPr bwMode="auto">
            <a:xfrm>
              <a:off x="5220" y="162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73" name="Oval 60"/>
            <p:cNvSpPr>
              <a:spLocks noChangeArrowheads="1"/>
            </p:cNvSpPr>
            <p:nvPr/>
          </p:nvSpPr>
          <p:spPr bwMode="auto">
            <a:xfrm>
              <a:off x="4500" y="162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74" name="Oval 61"/>
            <p:cNvSpPr>
              <a:spLocks noChangeArrowheads="1"/>
            </p:cNvSpPr>
            <p:nvPr/>
          </p:nvSpPr>
          <p:spPr bwMode="auto">
            <a:xfrm>
              <a:off x="7560" y="198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75" name="Oval 62"/>
            <p:cNvSpPr>
              <a:spLocks noChangeArrowheads="1"/>
            </p:cNvSpPr>
            <p:nvPr/>
          </p:nvSpPr>
          <p:spPr bwMode="auto">
            <a:xfrm>
              <a:off x="7020" y="180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76" name="Oval 63"/>
            <p:cNvSpPr>
              <a:spLocks noChangeArrowheads="1"/>
            </p:cNvSpPr>
            <p:nvPr/>
          </p:nvSpPr>
          <p:spPr bwMode="auto">
            <a:xfrm>
              <a:off x="6480" y="162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77" name="Oval 64"/>
            <p:cNvSpPr>
              <a:spLocks noChangeArrowheads="1"/>
            </p:cNvSpPr>
            <p:nvPr/>
          </p:nvSpPr>
          <p:spPr bwMode="auto">
            <a:xfrm>
              <a:off x="5580" y="180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78" name="Oval 65"/>
            <p:cNvSpPr>
              <a:spLocks noChangeArrowheads="1"/>
            </p:cNvSpPr>
            <p:nvPr/>
          </p:nvSpPr>
          <p:spPr bwMode="auto">
            <a:xfrm>
              <a:off x="4680" y="198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79" name="Oval 66"/>
            <p:cNvSpPr>
              <a:spLocks noChangeArrowheads="1"/>
            </p:cNvSpPr>
            <p:nvPr/>
          </p:nvSpPr>
          <p:spPr bwMode="auto">
            <a:xfrm>
              <a:off x="6300" y="14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80" name="Oval 67"/>
            <p:cNvSpPr>
              <a:spLocks noChangeArrowheads="1"/>
            </p:cNvSpPr>
            <p:nvPr/>
          </p:nvSpPr>
          <p:spPr bwMode="auto">
            <a:xfrm>
              <a:off x="6120" y="14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81" name="Oval 68"/>
            <p:cNvSpPr>
              <a:spLocks noChangeArrowheads="1"/>
            </p:cNvSpPr>
            <p:nvPr/>
          </p:nvSpPr>
          <p:spPr bwMode="auto">
            <a:xfrm>
              <a:off x="6300" y="180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82" name="Oval 69"/>
            <p:cNvSpPr>
              <a:spLocks noChangeArrowheads="1"/>
            </p:cNvSpPr>
            <p:nvPr/>
          </p:nvSpPr>
          <p:spPr bwMode="auto">
            <a:xfrm>
              <a:off x="6120" y="180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83" name="Oval 70"/>
            <p:cNvSpPr>
              <a:spLocks noChangeArrowheads="1"/>
            </p:cNvSpPr>
            <p:nvPr/>
          </p:nvSpPr>
          <p:spPr bwMode="auto">
            <a:xfrm>
              <a:off x="8820" y="306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84" name="Oval 71"/>
            <p:cNvSpPr>
              <a:spLocks noChangeArrowheads="1"/>
            </p:cNvSpPr>
            <p:nvPr/>
          </p:nvSpPr>
          <p:spPr bwMode="auto">
            <a:xfrm>
              <a:off x="6660" y="162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85" name="Oval 72"/>
            <p:cNvSpPr>
              <a:spLocks noChangeArrowheads="1"/>
            </p:cNvSpPr>
            <p:nvPr/>
          </p:nvSpPr>
          <p:spPr bwMode="auto">
            <a:xfrm>
              <a:off x="5760" y="180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86" name="Oval 73"/>
            <p:cNvSpPr>
              <a:spLocks noChangeArrowheads="1"/>
            </p:cNvSpPr>
            <p:nvPr/>
          </p:nvSpPr>
          <p:spPr bwMode="auto">
            <a:xfrm>
              <a:off x="8460" y="23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87" name="Oval 74"/>
            <p:cNvSpPr>
              <a:spLocks noChangeArrowheads="1"/>
            </p:cNvSpPr>
            <p:nvPr/>
          </p:nvSpPr>
          <p:spPr bwMode="auto">
            <a:xfrm>
              <a:off x="8640" y="270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88" name="Oval 75"/>
            <p:cNvSpPr>
              <a:spLocks noChangeArrowheads="1"/>
            </p:cNvSpPr>
            <p:nvPr/>
          </p:nvSpPr>
          <p:spPr bwMode="auto">
            <a:xfrm>
              <a:off x="5760" y="216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89" name="Oval 76"/>
            <p:cNvSpPr>
              <a:spLocks noChangeArrowheads="1"/>
            </p:cNvSpPr>
            <p:nvPr/>
          </p:nvSpPr>
          <p:spPr bwMode="auto">
            <a:xfrm>
              <a:off x="5580" y="216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90" name="Oval 77"/>
            <p:cNvSpPr>
              <a:spLocks noChangeArrowheads="1"/>
            </p:cNvSpPr>
            <p:nvPr/>
          </p:nvSpPr>
          <p:spPr bwMode="auto">
            <a:xfrm>
              <a:off x="5580" y="198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91" name="Oval 78"/>
            <p:cNvSpPr>
              <a:spLocks noChangeArrowheads="1"/>
            </p:cNvSpPr>
            <p:nvPr/>
          </p:nvSpPr>
          <p:spPr bwMode="auto">
            <a:xfrm>
              <a:off x="5220" y="180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92" name="Oval 79"/>
            <p:cNvSpPr>
              <a:spLocks noChangeArrowheads="1"/>
            </p:cNvSpPr>
            <p:nvPr/>
          </p:nvSpPr>
          <p:spPr bwMode="auto">
            <a:xfrm>
              <a:off x="6660" y="180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93" name="Oval 80"/>
            <p:cNvSpPr>
              <a:spLocks noChangeArrowheads="1"/>
            </p:cNvSpPr>
            <p:nvPr/>
          </p:nvSpPr>
          <p:spPr bwMode="auto">
            <a:xfrm>
              <a:off x="6120" y="162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94" name="Oval 81"/>
            <p:cNvSpPr>
              <a:spLocks noChangeArrowheads="1"/>
            </p:cNvSpPr>
            <p:nvPr/>
          </p:nvSpPr>
          <p:spPr bwMode="auto">
            <a:xfrm>
              <a:off x="8460" y="41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95" name="Oval 82"/>
            <p:cNvSpPr>
              <a:spLocks noChangeArrowheads="1"/>
            </p:cNvSpPr>
            <p:nvPr/>
          </p:nvSpPr>
          <p:spPr bwMode="auto">
            <a:xfrm>
              <a:off x="8640" y="306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96" name="Oval 83"/>
            <p:cNvSpPr>
              <a:spLocks noChangeArrowheads="1"/>
            </p:cNvSpPr>
            <p:nvPr/>
          </p:nvSpPr>
          <p:spPr bwMode="auto">
            <a:xfrm>
              <a:off x="5040" y="180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97" name="Oval 84"/>
            <p:cNvSpPr>
              <a:spLocks noChangeArrowheads="1"/>
            </p:cNvSpPr>
            <p:nvPr/>
          </p:nvSpPr>
          <p:spPr bwMode="auto">
            <a:xfrm>
              <a:off x="6660" y="144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98" name="Oval 85"/>
            <p:cNvSpPr>
              <a:spLocks noChangeArrowheads="1"/>
            </p:cNvSpPr>
            <p:nvPr/>
          </p:nvSpPr>
          <p:spPr bwMode="auto">
            <a:xfrm>
              <a:off x="6300" y="1620"/>
              <a:ext cx="180" cy="180"/>
            </a:xfrm>
            <a:prstGeom prst="ellipse">
              <a:avLst/>
            </a:prstGeom>
            <a:solidFill>
              <a:srgbClr val="FF0000"/>
            </a:solidFill>
            <a:ln w="9525">
              <a:solidFill>
                <a:srgbClr val="000000"/>
              </a:solidFill>
              <a:round/>
              <a:headEnd/>
              <a:tailEnd/>
            </a:ln>
          </p:spPr>
          <p:txBody>
            <a:bodyPr/>
            <a:lstStyle/>
            <a:p>
              <a:endParaRPr lang="en-US"/>
            </a:p>
          </p:txBody>
        </p:sp>
        <p:sp>
          <p:nvSpPr>
            <p:cNvPr id="38999" name="Oval 86"/>
            <p:cNvSpPr>
              <a:spLocks noChangeArrowheads="1"/>
            </p:cNvSpPr>
            <p:nvPr/>
          </p:nvSpPr>
          <p:spPr bwMode="auto">
            <a:xfrm>
              <a:off x="6480" y="180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00" name="Oval 87"/>
            <p:cNvSpPr>
              <a:spLocks noChangeArrowheads="1"/>
            </p:cNvSpPr>
            <p:nvPr/>
          </p:nvSpPr>
          <p:spPr bwMode="auto">
            <a:xfrm>
              <a:off x="5940" y="180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01" name="Oval 88"/>
            <p:cNvSpPr>
              <a:spLocks noChangeArrowheads="1"/>
            </p:cNvSpPr>
            <p:nvPr/>
          </p:nvSpPr>
          <p:spPr bwMode="auto">
            <a:xfrm>
              <a:off x="5400" y="16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02" name="Oval 89"/>
            <p:cNvSpPr>
              <a:spLocks noChangeArrowheads="1"/>
            </p:cNvSpPr>
            <p:nvPr/>
          </p:nvSpPr>
          <p:spPr bwMode="auto">
            <a:xfrm>
              <a:off x="5400" y="180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03" name="Oval 90"/>
            <p:cNvSpPr>
              <a:spLocks noChangeArrowheads="1"/>
            </p:cNvSpPr>
            <p:nvPr/>
          </p:nvSpPr>
          <p:spPr bwMode="auto">
            <a:xfrm>
              <a:off x="5400" y="198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04" name="Oval 91"/>
            <p:cNvSpPr>
              <a:spLocks noChangeArrowheads="1"/>
            </p:cNvSpPr>
            <p:nvPr/>
          </p:nvSpPr>
          <p:spPr bwMode="auto">
            <a:xfrm>
              <a:off x="8280" y="558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05" name="Oval 92"/>
            <p:cNvSpPr>
              <a:spLocks noChangeArrowheads="1"/>
            </p:cNvSpPr>
            <p:nvPr/>
          </p:nvSpPr>
          <p:spPr bwMode="auto">
            <a:xfrm>
              <a:off x="8280" y="216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06" name="Oval 93"/>
            <p:cNvSpPr>
              <a:spLocks noChangeArrowheads="1"/>
            </p:cNvSpPr>
            <p:nvPr/>
          </p:nvSpPr>
          <p:spPr bwMode="auto">
            <a:xfrm>
              <a:off x="8460" y="25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07" name="Oval 94"/>
            <p:cNvSpPr>
              <a:spLocks noChangeArrowheads="1"/>
            </p:cNvSpPr>
            <p:nvPr/>
          </p:nvSpPr>
          <p:spPr bwMode="auto">
            <a:xfrm>
              <a:off x="8640" y="25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08" name="Oval 95"/>
            <p:cNvSpPr>
              <a:spLocks noChangeArrowheads="1"/>
            </p:cNvSpPr>
            <p:nvPr/>
          </p:nvSpPr>
          <p:spPr bwMode="auto">
            <a:xfrm>
              <a:off x="8100" y="61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09" name="Oval 96"/>
            <p:cNvSpPr>
              <a:spLocks noChangeArrowheads="1"/>
            </p:cNvSpPr>
            <p:nvPr/>
          </p:nvSpPr>
          <p:spPr bwMode="auto">
            <a:xfrm>
              <a:off x="6300" y="738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10" name="Oval 97"/>
            <p:cNvSpPr>
              <a:spLocks noChangeArrowheads="1"/>
            </p:cNvSpPr>
            <p:nvPr/>
          </p:nvSpPr>
          <p:spPr bwMode="auto">
            <a:xfrm>
              <a:off x="5580" y="720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11" name="Oval 98"/>
            <p:cNvSpPr>
              <a:spLocks noChangeArrowheads="1"/>
            </p:cNvSpPr>
            <p:nvPr/>
          </p:nvSpPr>
          <p:spPr bwMode="auto">
            <a:xfrm>
              <a:off x="5400" y="720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12" name="Oval 99"/>
            <p:cNvSpPr>
              <a:spLocks noChangeArrowheads="1"/>
            </p:cNvSpPr>
            <p:nvPr/>
          </p:nvSpPr>
          <p:spPr bwMode="auto">
            <a:xfrm>
              <a:off x="6120" y="720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13" name="Oval 100"/>
            <p:cNvSpPr>
              <a:spLocks noChangeArrowheads="1"/>
            </p:cNvSpPr>
            <p:nvPr/>
          </p:nvSpPr>
          <p:spPr bwMode="auto">
            <a:xfrm>
              <a:off x="6300" y="720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14" name="Oval 101"/>
            <p:cNvSpPr>
              <a:spLocks noChangeArrowheads="1"/>
            </p:cNvSpPr>
            <p:nvPr/>
          </p:nvSpPr>
          <p:spPr bwMode="auto">
            <a:xfrm>
              <a:off x="6120" y="738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15" name="Oval 102"/>
            <p:cNvSpPr>
              <a:spLocks noChangeArrowheads="1"/>
            </p:cNvSpPr>
            <p:nvPr/>
          </p:nvSpPr>
          <p:spPr bwMode="auto">
            <a:xfrm>
              <a:off x="6480" y="720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16" name="Oval 103"/>
            <p:cNvSpPr>
              <a:spLocks noChangeArrowheads="1"/>
            </p:cNvSpPr>
            <p:nvPr/>
          </p:nvSpPr>
          <p:spPr bwMode="auto">
            <a:xfrm>
              <a:off x="8640" y="288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17" name="Oval 104"/>
            <p:cNvSpPr>
              <a:spLocks noChangeArrowheads="1"/>
            </p:cNvSpPr>
            <p:nvPr/>
          </p:nvSpPr>
          <p:spPr bwMode="auto">
            <a:xfrm>
              <a:off x="5820" y="744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18" name="Oval 105"/>
            <p:cNvSpPr>
              <a:spLocks noChangeArrowheads="1"/>
            </p:cNvSpPr>
            <p:nvPr/>
          </p:nvSpPr>
          <p:spPr bwMode="auto">
            <a:xfrm>
              <a:off x="2160" y="396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19" name="Oval 106"/>
            <p:cNvSpPr>
              <a:spLocks noChangeArrowheads="1"/>
            </p:cNvSpPr>
            <p:nvPr/>
          </p:nvSpPr>
          <p:spPr bwMode="auto">
            <a:xfrm>
              <a:off x="2160" y="378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20" name="Oval 107"/>
            <p:cNvSpPr>
              <a:spLocks noChangeArrowheads="1"/>
            </p:cNvSpPr>
            <p:nvPr/>
          </p:nvSpPr>
          <p:spPr bwMode="auto">
            <a:xfrm>
              <a:off x="2160" y="414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21" name="Oval 108"/>
            <p:cNvSpPr>
              <a:spLocks noChangeArrowheads="1"/>
            </p:cNvSpPr>
            <p:nvPr/>
          </p:nvSpPr>
          <p:spPr bwMode="auto">
            <a:xfrm>
              <a:off x="2340" y="396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22" name="Oval 109"/>
            <p:cNvSpPr>
              <a:spLocks noChangeArrowheads="1"/>
            </p:cNvSpPr>
            <p:nvPr/>
          </p:nvSpPr>
          <p:spPr bwMode="auto">
            <a:xfrm>
              <a:off x="1980" y="378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23" name="Oval 110"/>
            <p:cNvSpPr>
              <a:spLocks noChangeArrowheads="1"/>
            </p:cNvSpPr>
            <p:nvPr/>
          </p:nvSpPr>
          <p:spPr bwMode="auto">
            <a:xfrm>
              <a:off x="1980" y="396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24" name="Oval 111"/>
            <p:cNvSpPr>
              <a:spLocks noChangeArrowheads="1"/>
            </p:cNvSpPr>
            <p:nvPr/>
          </p:nvSpPr>
          <p:spPr bwMode="auto">
            <a:xfrm>
              <a:off x="2340" y="378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25" name="Oval 112"/>
            <p:cNvSpPr>
              <a:spLocks noChangeArrowheads="1"/>
            </p:cNvSpPr>
            <p:nvPr/>
          </p:nvSpPr>
          <p:spPr bwMode="auto">
            <a:xfrm>
              <a:off x="1980" y="414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26" name="Oval 113"/>
            <p:cNvSpPr>
              <a:spLocks noChangeArrowheads="1"/>
            </p:cNvSpPr>
            <p:nvPr/>
          </p:nvSpPr>
          <p:spPr bwMode="auto">
            <a:xfrm>
              <a:off x="2880" y="61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27" name="Oval 114"/>
            <p:cNvSpPr>
              <a:spLocks noChangeArrowheads="1"/>
            </p:cNvSpPr>
            <p:nvPr/>
          </p:nvSpPr>
          <p:spPr bwMode="auto">
            <a:xfrm>
              <a:off x="2700" y="61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028" name="Oval 115"/>
            <p:cNvSpPr>
              <a:spLocks noChangeArrowheads="1"/>
            </p:cNvSpPr>
            <p:nvPr/>
          </p:nvSpPr>
          <p:spPr bwMode="auto">
            <a:xfrm>
              <a:off x="2700" y="5940"/>
              <a:ext cx="180" cy="180"/>
            </a:xfrm>
            <a:prstGeom prst="ellipse">
              <a:avLst/>
            </a:prstGeom>
            <a:solidFill>
              <a:srgbClr val="FF0000"/>
            </a:solidFill>
            <a:ln w="9525">
              <a:solidFill>
                <a:srgbClr val="000000"/>
              </a:solidFill>
              <a:round/>
              <a:headEnd/>
              <a:tailEnd/>
            </a:ln>
          </p:spPr>
          <p:txBody>
            <a:bodyPr/>
            <a:lstStyle/>
            <a:p>
              <a:endParaRPr lang="en-US"/>
            </a:p>
          </p:txBody>
        </p:sp>
      </p:grpSp>
      <p:sp>
        <p:nvSpPr>
          <p:cNvPr id="38917" name="Text Box 116"/>
          <p:cNvSpPr txBox="1">
            <a:spLocks noChangeArrowheads="1"/>
          </p:cNvSpPr>
          <p:nvPr/>
        </p:nvSpPr>
        <p:spPr bwMode="auto">
          <a:xfrm>
            <a:off x="7772400" y="2895600"/>
            <a:ext cx="2514600" cy="2123658"/>
          </a:xfrm>
          <a:prstGeom prst="rect">
            <a:avLst/>
          </a:prstGeom>
          <a:noFill/>
          <a:ln w="12700" cap="sq">
            <a:noFill/>
            <a:miter lim="800000"/>
            <a:headEnd type="none" w="sm" len="sm"/>
            <a:tailEnd type="none" w="sm" len="sm"/>
          </a:ln>
        </p:spPr>
        <p:txBody>
          <a:bodyPr>
            <a:spAutoFit/>
          </a:bodyPr>
          <a:lstStyle/>
          <a:p>
            <a:pPr eaLnBrk="0" hangingPunct="0">
              <a:spcBef>
                <a:spcPct val="50000"/>
              </a:spcBef>
              <a:buFont typeface="Wingdings" charset="2"/>
              <a:buChar char="§"/>
            </a:pPr>
            <a:r>
              <a:rPr lang="en-US" sz="2400">
                <a:latin typeface="Tahoma" charset="0"/>
              </a:rPr>
              <a:t>118 incidents associated with Kauai catch sites</a:t>
            </a:r>
          </a:p>
          <a:p>
            <a:pPr eaLnBrk="0" hangingPunct="0">
              <a:spcBef>
                <a:spcPct val="50000"/>
              </a:spcBef>
              <a:buFont typeface="Wingdings" charset="2"/>
              <a:buChar char="§"/>
            </a:pPr>
            <a:r>
              <a:rPr lang="en-US" sz="2400">
                <a:latin typeface="Tahoma" charset="0"/>
              </a:rPr>
              <a:t>113 with specific location</a:t>
            </a:r>
          </a:p>
        </p:txBody>
      </p:sp>
    </p:spTree>
    <p:extLst>
      <p:ext uri="{BB962C8B-B14F-4D97-AF65-F5344CB8AC3E}">
        <p14:creationId xmlns:p14="http://schemas.microsoft.com/office/powerpoint/2010/main" val="1265024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3600"/>
              <a:t>Catch Sites for Incident-Related Fish</a:t>
            </a:r>
            <a:br>
              <a:rPr lang="en-US" sz="3600"/>
            </a:br>
            <a:r>
              <a:rPr lang="en-US" sz="3600"/>
              <a:t>Big Island - 1963 to 2005</a:t>
            </a:r>
          </a:p>
        </p:txBody>
      </p:sp>
      <p:pic>
        <p:nvPicPr>
          <p:cNvPr id="39939" name="Picture 3" descr="mp_bigis"/>
          <p:cNvPicPr>
            <a:picLocks noGrp="1" noChangeAspect="1" noChangeArrowheads="1"/>
          </p:cNvPicPr>
          <p:nvPr>
            <p:ph sz="half" idx="2"/>
          </p:nvPr>
        </p:nvPicPr>
        <p:blipFill>
          <a:blip r:embed="rId3"/>
          <a:srcRect/>
          <a:stretch>
            <a:fillRect/>
          </a:stretch>
        </p:blipFill>
        <p:spPr>
          <a:xfrm>
            <a:off x="2971801" y="1828800"/>
            <a:ext cx="3775075" cy="4572000"/>
          </a:xfrm>
          <a:noFill/>
        </p:spPr>
      </p:pic>
      <p:grpSp>
        <p:nvGrpSpPr>
          <p:cNvPr id="39940" name="Group 4"/>
          <p:cNvGrpSpPr>
            <a:grpSpLocks/>
          </p:cNvGrpSpPr>
          <p:nvPr/>
        </p:nvGrpSpPr>
        <p:grpSpPr bwMode="auto">
          <a:xfrm>
            <a:off x="2895600" y="1905000"/>
            <a:ext cx="3886200" cy="4572000"/>
            <a:chOff x="1800" y="1620"/>
            <a:chExt cx="6480" cy="7740"/>
          </a:xfrm>
        </p:grpSpPr>
        <p:sp>
          <p:nvSpPr>
            <p:cNvPr id="39942" name="Oval 5"/>
            <p:cNvSpPr>
              <a:spLocks noChangeArrowheads="1"/>
            </p:cNvSpPr>
            <p:nvPr/>
          </p:nvSpPr>
          <p:spPr bwMode="auto">
            <a:xfrm>
              <a:off x="2700" y="34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43" name="Oval 6"/>
            <p:cNvSpPr>
              <a:spLocks noChangeArrowheads="1"/>
            </p:cNvSpPr>
            <p:nvPr/>
          </p:nvSpPr>
          <p:spPr bwMode="auto">
            <a:xfrm>
              <a:off x="2700" y="324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44" name="Oval 7"/>
            <p:cNvSpPr>
              <a:spLocks noChangeArrowheads="1"/>
            </p:cNvSpPr>
            <p:nvPr/>
          </p:nvSpPr>
          <p:spPr bwMode="auto">
            <a:xfrm>
              <a:off x="1980" y="630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45" name="Oval 8"/>
            <p:cNvSpPr>
              <a:spLocks noChangeArrowheads="1"/>
            </p:cNvSpPr>
            <p:nvPr/>
          </p:nvSpPr>
          <p:spPr bwMode="auto">
            <a:xfrm>
              <a:off x="1980" y="61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46" name="Oval 9"/>
            <p:cNvSpPr>
              <a:spLocks noChangeArrowheads="1"/>
            </p:cNvSpPr>
            <p:nvPr/>
          </p:nvSpPr>
          <p:spPr bwMode="auto">
            <a:xfrm>
              <a:off x="2880" y="324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47" name="Oval 10"/>
            <p:cNvSpPr>
              <a:spLocks noChangeArrowheads="1"/>
            </p:cNvSpPr>
            <p:nvPr/>
          </p:nvSpPr>
          <p:spPr bwMode="auto">
            <a:xfrm>
              <a:off x="2340" y="594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48" name="Oval 11"/>
            <p:cNvSpPr>
              <a:spLocks noChangeArrowheads="1"/>
            </p:cNvSpPr>
            <p:nvPr/>
          </p:nvSpPr>
          <p:spPr bwMode="auto">
            <a:xfrm>
              <a:off x="2160" y="61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49" name="Oval 12"/>
            <p:cNvSpPr>
              <a:spLocks noChangeArrowheads="1"/>
            </p:cNvSpPr>
            <p:nvPr/>
          </p:nvSpPr>
          <p:spPr bwMode="auto">
            <a:xfrm>
              <a:off x="2520" y="61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50" name="Oval 13"/>
            <p:cNvSpPr>
              <a:spLocks noChangeArrowheads="1"/>
            </p:cNvSpPr>
            <p:nvPr/>
          </p:nvSpPr>
          <p:spPr bwMode="auto">
            <a:xfrm>
              <a:off x="2340" y="558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51" name="Oval 14"/>
            <p:cNvSpPr>
              <a:spLocks noChangeArrowheads="1"/>
            </p:cNvSpPr>
            <p:nvPr/>
          </p:nvSpPr>
          <p:spPr bwMode="auto">
            <a:xfrm>
              <a:off x="1980" y="486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52" name="Oval 15"/>
            <p:cNvSpPr>
              <a:spLocks noChangeArrowheads="1"/>
            </p:cNvSpPr>
            <p:nvPr/>
          </p:nvSpPr>
          <p:spPr bwMode="auto">
            <a:xfrm>
              <a:off x="1800" y="486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53" name="Oval 16"/>
            <p:cNvSpPr>
              <a:spLocks noChangeArrowheads="1"/>
            </p:cNvSpPr>
            <p:nvPr/>
          </p:nvSpPr>
          <p:spPr bwMode="auto">
            <a:xfrm>
              <a:off x="2340" y="540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54" name="Oval 17"/>
            <p:cNvSpPr>
              <a:spLocks noChangeArrowheads="1"/>
            </p:cNvSpPr>
            <p:nvPr/>
          </p:nvSpPr>
          <p:spPr bwMode="auto">
            <a:xfrm>
              <a:off x="1800" y="540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55" name="Oval 18"/>
            <p:cNvSpPr>
              <a:spLocks noChangeArrowheads="1"/>
            </p:cNvSpPr>
            <p:nvPr/>
          </p:nvSpPr>
          <p:spPr bwMode="auto">
            <a:xfrm>
              <a:off x="2160" y="540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56" name="Oval 19"/>
            <p:cNvSpPr>
              <a:spLocks noChangeArrowheads="1"/>
            </p:cNvSpPr>
            <p:nvPr/>
          </p:nvSpPr>
          <p:spPr bwMode="auto">
            <a:xfrm>
              <a:off x="1980" y="52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57" name="Oval 20"/>
            <p:cNvSpPr>
              <a:spLocks noChangeArrowheads="1"/>
            </p:cNvSpPr>
            <p:nvPr/>
          </p:nvSpPr>
          <p:spPr bwMode="auto">
            <a:xfrm>
              <a:off x="1980" y="540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58" name="Oval 21"/>
            <p:cNvSpPr>
              <a:spLocks noChangeArrowheads="1"/>
            </p:cNvSpPr>
            <p:nvPr/>
          </p:nvSpPr>
          <p:spPr bwMode="auto">
            <a:xfrm>
              <a:off x="2520" y="34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59" name="Oval 22"/>
            <p:cNvSpPr>
              <a:spLocks noChangeArrowheads="1"/>
            </p:cNvSpPr>
            <p:nvPr/>
          </p:nvSpPr>
          <p:spPr bwMode="auto">
            <a:xfrm>
              <a:off x="2520" y="360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60" name="Oval 23"/>
            <p:cNvSpPr>
              <a:spLocks noChangeArrowheads="1"/>
            </p:cNvSpPr>
            <p:nvPr/>
          </p:nvSpPr>
          <p:spPr bwMode="auto">
            <a:xfrm>
              <a:off x="2160" y="630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61" name="Oval 24"/>
            <p:cNvSpPr>
              <a:spLocks noChangeArrowheads="1"/>
            </p:cNvSpPr>
            <p:nvPr/>
          </p:nvSpPr>
          <p:spPr bwMode="auto">
            <a:xfrm>
              <a:off x="2160" y="52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62" name="Oval 25"/>
            <p:cNvSpPr>
              <a:spLocks noChangeArrowheads="1"/>
            </p:cNvSpPr>
            <p:nvPr/>
          </p:nvSpPr>
          <p:spPr bwMode="auto">
            <a:xfrm>
              <a:off x="2160" y="594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63" name="Oval 26"/>
            <p:cNvSpPr>
              <a:spLocks noChangeArrowheads="1"/>
            </p:cNvSpPr>
            <p:nvPr/>
          </p:nvSpPr>
          <p:spPr bwMode="auto">
            <a:xfrm>
              <a:off x="1800" y="558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64" name="Oval 27"/>
            <p:cNvSpPr>
              <a:spLocks noChangeArrowheads="1"/>
            </p:cNvSpPr>
            <p:nvPr/>
          </p:nvSpPr>
          <p:spPr bwMode="auto">
            <a:xfrm>
              <a:off x="2160" y="486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65" name="Oval 28"/>
            <p:cNvSpPr>
              <a:spLocks noChangeArrowheads="1"/>
            </p:cNvSpPr>
            <p:nvPr/>
          </p:nvSpPr>
          <p:spPr bwMode="auto">
            <a:xfrm>
              <a:off x="1800" y="43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66" name="Oval 29"/>
            <p:cNvSpPr>
              <a:spLocks noChangeArrowheads="1"/>
            </p:cNvSpPr>
            <p:nvPr/>
          </p:nvSpPr>
          <p:spPr bwMode="auto">
            <a:xfrm>
              <a:off x="2520" y="594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67" name="Oval 30"/>
            <p:cNvSpPr>
              <a:spLocks noChangeArrowheads="1"/>
            </p:cNvSpPr>
            <p:nvPr/>
          </p:nvSpPr>
          <p:spPr bwMode="auto">
            <a:xfrm>
              <a:off x="1800" y="61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68" name="Oval 31"/>
            <p:cNvSpPr>
              <a:spLocks noChangeArrowheads="1"/>
            </p:cNvSpPr>
            <p:nvPr/>
          </p:nvSpPr>
          <p:spPr bwMode="auto">
            <a:xfrm>
              <a:off x="1800" y="504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69" name="Oval 32"/>
            <p:cNvSpPr>
              <a:spLocks noChangeArrowheads="1"/>
            </p:cNvSpPr>
            <p:nvPr/>
          </p:nvSpPr>
          <p:spPr bwMode="auto">
            <a:xfrm>
              <a:off x="1980" y="504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70" name="Oval 33"/>
            <p:cNvSpPr>
              <a:spLocks noChangeArrowheads="1"/>
            </p:cNvSpPr>
            <p:nvPr/>
          </p:nvSpPr>
          <p:spPr bwMode="auto">
            <a:xfrm>
              <a:off x="2340" y="34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71" name="Oval 34"/>
            <p:cNvSpPr>
              <a:spLocks noChangeArrowheads="1"/>
            </p:cNvSpPr>
            <p:nvPr/>
          </p:nvSpPr>
          <p:spPr bwMode="auto">
            <a:xfrm>
              <a:off x="2520" y="666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72" name="Oval 35"/>
            <p:cNvSpPr>
              <a:spLocks noChangeArrowheads="1"/>
            </p:cNvSpPr>
            <p:nvPr/>
          </p:nvSpPr>
          <p:spPr bwMode="auto">
            <a:xfrm>
              <a:off x="2520" y="70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73" name="Oval 36"/>
            <p:cNvSpPr>
              <a:spLocks noChangeArrowheads="1"/>
            </p:cNvSpPr>
            <p:nvPr/>
          </p:nvSpPr>
          <p:spPr bwMode="auto">
            <a:xfrm>
              <a:off x="2520" y="648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74" name="Oval 37"/>
            <p:cNvSpPr>
              <a:spLocks noChangeArrowheads="1"/>
            </p:cNvSpPr>
            <p:nvPr/>
          </p:nvSpPr>
          <p:spPr bwMode="auto">
            <a:xfrm>
              <a:off x="2160" y="558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75" name="Oval 38"/>
            <p:cNvSpPr>
              <a:spLocks noChangeArrowheads="1"/>
            </p:cNvSpPr>
            <p:nvPr/>
          </p:nvSpPr>
          <p:spPr bwMode="auto">
            <a:xfrm>
              <a:off x="1980" y="558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76" name="Oval 39"/>
            <p:cNvSpPr>
              <a:spLocks noChangeArrowheads="1"/>
            </p:cNvSpPr>
            <p:nvPr/>
          </p:nvSpPr>
          <p:spPr bwMode="auto">
            <a:xfrm>
              <a:off x="1800" y="468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77" name="Oval 40"/>
            <p:cNvSpPr>
              <a:spLocks noChangeArrowheads="1"/>
            </p:cNvSpPr>
            <p:nvPr/>
          </p:nvSpPr>
          <p:spPr bwMode="auto">
            <a:xfrm>
              <a:off x="2340" y="666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78" name="Oval 41"/>
            <p:cNvSpPr>
              <a:spLocks noChangeArrowheads="1"/>
            </p:cNvSpPr>
            <p:nvPr/>
          </p:nvSpPr>
          <p:spPr bwMode="auto">
            <a:xfrm>
              <a:off x="1980" y="468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79" name="Oval 42"/>
            <p:cNvSpPr>
              <a:spLocks noChangeArrowheads="1"/>
            </p:cNvSpPr>
            <p:nvPr/>
          </p:nvSpPr>
          <p:spPr bwMode="auto">
            <a:xfrm>
              <a:off x="2340" y="52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80" name="Oval 43"/>
            <p:cNvSpPr>
              <a:spLocks noChangeArrowheads="1"/>
            </p:cNvSpPr>
            <p:nvPr/>
          </p:nvSpPr>
          <p:spPr bwMode="auto">
            <a:xfrm>
              <a:off x="1980" y="594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81" name="Oval 44"/>
            <p:cNvSpPr>
              <a:spLocks noChangeArrowheads="1"/>
            </p:cNvSpPr>
            <p:nvPr/>
          </p:nvSpPr>
          <p:spPr bwMode="auto">
            <a:xfrm>
              <a:off x="1980" y="43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82" name="Oval 45"/>
            <p:cNvSpPr>
              <a:spLocks noChangeArrowheads="1"/>
            </p:cNvSpPr>
            <p:nvPr/>
          </p:nvSpPr>
          <p:spPr bwMode="auto">
            <a:xfrm>
              <a:off x="1800" y="450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83" name="Oval 46"/>
            <p:cNvSpPr>
              <a:spLocks noChangeArrowheads="1"/>
            </p:cNvSpPr>
            <p:nvPr/>
          </p:nvSpPr>
          <p:spPr bwMode="auto">
            <a:xfrm>
              <a:off x="2340" y="306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84" name="Oval 47"/>
            <p:cNvSpPr>
              <a:spLocks noChangeArrowheads="1"/>
            </p:cNvSpPr>
            <p:nvPr/>
          </p:nvSpPr>
          <p:spPr bwMode="auto">
            <a:xfrm>
              <a:off x="2520" y="306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85" name="Oval 48"/>
            <p:cNvSpPr>
              <a:spLocks noChangeArrowheads="1"/>
            </p:cNvSpPr>
            <p:nvPr/>
          </p:nvSpPr>
          <p:spPr bwMode="auto">
            <a:xfrm>
              <a:off x="2700" y="306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86" name="Oval 49"/>
            <p:cNvSpPr>
              <a:spLocks noChangeArrowheads="1"/>
            </p:cNvSpPr>
            <p:nvPr/>
          </p:nvSpPr>
          <p:spPr bwMode="auto">
            <a:xfrm>
              <a:off x="2340" y="324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87" name="Oval 50"/>
            <p:cNvSpPr>
              <a:spLocks noChangeArrowheads="1"/>
            </p:cNvSpPr>
            <p:nvPr/>
          </p:nvSpPr>
          <p:spPr bwMode="auto">
            <a:xfrm>
              <a:off x="1800" y="594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88" name="Oval 51"/>
            <p:cNvSpPr>
              <a:spLocks noChangeArrowheads="1"/>
            </p:cNvSpPr>
            <p:nvPr/>
          </p:nvSpPr>
          <p:spPr bwMode="auto">
            <a:xfrm>
              <a:off x="2340" y="576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89" name="Oval 52"/>
            <p:cNvSpPr>
              <a:spLocks noChangeArrowheads="1"/>
            </p:cNvSpPr>
            <p:nvPr/>
          </p:nvSpPr>
          <p:spPr bwMode="auto">
            <a:xfrm>
              <a:off x="1980" y="576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90" name="Oval 53"/>
            <p:cNvSpPr>
              <a:spLocks noChangeArrowheads="1"/>
            </p:cNvSpPr>
            <p:nvPr/>
          </p:nvSpPr>
          <p:spPr bwMode="auto">
            <a:xfrm>
              <a:off x="2160" y="504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91" name="Oval 54"/>
            <p:cNvSpPr>
              <a:spLocks noChangeArrowheads="1"/>
            </p:cNvSpPr>
            <p:nvPr/>
          </p:nvSpPr>
          <p:spPr bwMode="auto">
            <a:xfrm>
              <a:off x="1800" y="576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92" name="Oval 55"/>
            <p:cNvSpPr>
              <a:spLocks noChangeArrowheads="1"/>
            </p:cNvSpPr>
            <p:nvPr/>
          </p:nvSpPr>
          <p:spPr bwMode="auto">
            <a:xfrm>
              <a:off x="2160" y="34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93" name="Oval 56"/>
            <p:cNvSpPr>
              <a:spLocks noChangeArrowheads="1"/>
            </p:cNvSpPr>
            <p:nvPr/>
          </p:nvSpPr>
          <p:spPr bwMode="auto">
            <a:xfrm>
              <a:off x="2160" y="324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94" name="Oval 57"/>
            <p:cNvSpPr>
              <a:spLocks noChangeArrowheads="1"/>
            </p:cNvSpPr>
            <p:nvPr/>
          </p:nvSpPr>
          <p:spPr bwMode="auto">
            <a:xfrm>
              <a:off x="2520" y="324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95" name="Oval 58"/>
            <p:cNvSpPr>
              <a:spLocks noChangeArrowheads="1"/>
            </p:cNvSpPr>
            <p:nvPr/>
          </p:nvSpPr>
          <p:spPr bwMode="auto">
            <a:xfrm>
              <a:off x="2340" y="360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96" name="Oval 59"/>
            <p:cNvSpPr>
              <a:spLocks noChangeArrowheads="1"/>
            </p:cNvSpPr>
            <p:nvPr/>
          </p:nvSpPr>
          <p:spPr bwMode="auto">
            <a:xfrm>
              <a:off x="2340" y="612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97" name="Oval 60"/>
            <p:cNvSpPr>
              <a:spLocks noChangeArrowheads="1"/>
            </p:cNvSpPr>
            <p:nvPr/>
          </p:nvSpPr>
          <p:spPr bwMode="auto">
            <a:xfrm>
              <a:off x="2160" y="576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98" name="Oval 61"/>
            <p:cNvSpPr>
              <a:spLocks noChangeArrowheads="1"/>
            </p:cNvSpPr>
            <p:nvPr/>
          </p:nvSpPr>
          <p:spPr bwMode="auto">
            <a:xfrm>
              <a:off x="2160" y="3600"/>
              <a:ext cx="180" cy="180"/>
            </a:xfrm>
            <a:prstGeom prst="ellipse">
              <a:avLst/>
            </a:prstGeom>
            <a:solidFill>
              <a:srgbClr val="FF0000"/>
            </a:solidFill>
            <a:ln w="9525">
              <a:solidFill>
                <a:srgbClr val="000000"/>
              </a:solidFill>
              <a:round/>
              <a:headEnd/>
              <a:tailEnd/>
            </a:ln>
          </p:spPr>
          <p:txBody>
            <a:bodyPr/>
            <a:lstStyle/>
            <a:p>
              <a:endParaRPr lang="en-US"/>
            </a:p>
          </p:txBody>
        </p:sp>
        <p:sp>
          <p:nvSpPr>
            <p:cNvPr id="39999" name="Oval 62"/>
            <p:cNvSpPr>
              <a:spLocks noChangeArrowheads="1"/>
            </p:cNvSpPr>
            <p:nvPr/>
          </p:nvSpPr>
          <p:spPr bwMode="auto">
            <a:xfrm>
              <a:off x="2340" y="504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00" name="Oval 63"/>
            <p:cNvSpPr>
              <a:spLocks noChangeArrowheads="1"/>
            </p:cNvSpPr>
            <p:nvPr/>
          </p:nvSpPr>
          <p:spPr bwMode="auto">
            <a:xfrm>
              <a:off x="1980" y="450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01" name="Oval 64"/>
            <p:cNvSpPr>
              <a:spLocks noChangeArrowheads="1"/>
            </p:cNvSpPr>
            <p:nvPr/>
          </p:nvSpPr>
          <p:spPr bwMode="auto">
            <a:xfrm>
              <a:off x="1800" y="648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02" name="Oval 65"/>
            <p:cNvSpPr>
              <a:spLocks noChangeArrowheads="1"/>
            </p:cNvSpPr>
            <p:nvPr/>
          </p:nvSpPr>
          <p:spPr bwMode="auto">
            <a:xfrm>
              <a:off x="1980" y="648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03" name="Oval 66"/>
            <p:cNvSpPr>
              <a:spLocks noChangeArrowheads="1"/>
            </p:cNvSpPr>
            <p:nvPr/>
          </p:nvSpPr>
          <p:spPr bwMode="auto">
            <a:xfrm>
              <a:off x="2160" y="648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04" name="Oval 67"/>
            <p:cNvSpPr>
              <a:spLocks noChangeArrowheads="1"/>
            </p:cNvSpPr>
            <p:nvPr/>
          </p:nvSpPr>
          <p:spPr bwMode="auto">
            <a:xfrm>
              <a:off x="2340" y="648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05" name="Oval 68"/>
            <p:cNvSpPr>
              <a:spLocks noChangeArrowheads="1"/>
            </p:cNvSpPr>
            <p:nvPr/>
          </p:nvSpPr>
          <p:spPr bwMode="auto">
            <a:xfrm>
              <a:off x="2520" y="558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06" name="Oval 69"/>
            <p:cNvSpPr>
              <a:spLocks noChangeArrowheads="1"/>
            </p:cNvSpPr>
            <p:nvPr/>
          </p:nvSpPr>
          <p:spPr bwMode="auto">
            <a:xfrm>
              <a:off x="1800" y="342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07" name="Oval 70"/>
            <p:cNvSpPr>
              <a:spLocks noChangeArrowheads="1"/>
            </p:cNvSpPr>
            <p:nvPr/>
          </p:nvSpPr>
          <p:spPr bwMode="auto">
            <a:xfrm>
              <a:off x="2520" y="630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08" name="Oval 71"/>
            <p:cNvSpPr>
              <a:spLocks noChangeArrowheads="1"/>
            </p:cNvSpPr>
            <p:nvPr/>
          </p:nvSpPr>
          <p:spPr bwMode="auto">
            <a:xfrm>
              <a:off x="2520" y="540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09" name="Oval 72"/>
            <p:cNvSpPr>
              <a:spLocks noChangeArrowheads="1"/>
            </p:cNvSpPr>
            <p:nvPr/>
          </p:nvSpPr>
          <p:spPr bwMode="auto">
            <a:xfrm>
              <a:off x="2340" y="630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10" name="Oval 73"/>
            <p:cNvSpPr>
              <a:spLocks noChangeArrowheads="1"/>
            </p:cNvSpPr>
            <p:nvPr/>
          </p:nvSpPr>
          <p:spPr bwMode="auto">
            <a:xfrm>
              <a:off x="2520" y="576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11" name="Oval 74"/>
            <p:cNvSpPr>
              <a:spLocks noChangeArrowheads="1"/>
            </p:cNvSpPr>
            <p:nvPr/>
          </p:nvSpPr>
          <p:spPr bwMode="auto">
            <a:xfrm>
              <a:off x="2520" y="720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12" name="Oval 75"/>
            <p:cNvSpPr>
              <a:spLocks noChangeArrowheads="1"/>
            </p:cNvSpPr>
            <p:nvPr/>
          </p:nvSpPr>
          <p:spPr bwMode="auto">
            <a:xfrm>
              <a:off x="1800" y="630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13" name="Oval 76"/>
            <p:cNvSpPr>
              <a:spLocks noChangeArrowheads="1"/>
            </p:cNvSpPr>
            <p:nvPr/>
          </p:nvSpPr>
          <p:spPr bwMode="auto">
            <a:xfrm>
              <a:off x="1800" y="360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14" name="Oval 77"/>
            <p:cNvSpPr>
              <a:spLocks noChangeArrowheads="1"/>
            </p:cNvSpPr>
            <p:nvPr/>
          </p:nvSpPr>
          <p:spPr bwMode="auto">
            <a:xfrm>
              <a:off x="2340" y="738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15" name="Oval 78"/>
            <p:cNvSpPr>
              <a:spLocks noChangeArrowheads="1"/>
            </p:cNvSpPr>
            <p:nvPr/>
          </p:nvSpPr>
          <p:spPr bwMode="auto">
            <a:xfrm>
              <a:off x="2520" y="756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16" name="Oval 79"/>
            <p:cNvSpPr>
              <a:spLocks noChangeArrowheads="1"/>
            </p:cNvSpPr>
            <p:nvPr/>
          </p:nvSpPr>
          <p:spPr bwMode="auto">
            <a:xfrm>
              <a:off x="2520" y="216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17" name="Oval 80"/>
            <p:cNvSpPr>
              <a:spLocks noChangeArrowheads="1"/>
            </p:cNvSpPr>
            <p:nvPr/>
          </p:nvSpPr>
          <p:spPr bwMode="auto">
            <a:xfrm>
              <a:off x="1980" y="414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18" name="Oval 81"/>
            <p:cNvSpPr>
              <a:spLocks noChangeArrowheads="1"/>
            </p:cNvSpPr>
            <p:nvPr/>
          </p:nvSpPr>
          <p:spPr bwMode="auto">
            <a:xfrm>
              <a:off x="1980" y="324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19" name="Oval 82"/>
            <p:cNvSpPr>
              <a:spLocks noChangeArrowheads="1"/>
            </p:cNvSpPr>
            <p:nvPr/>
          </p:nvSpPr>
          <p:spPr bwMode="auto">
            <a:xfrm>
              <a:off x="1980" y="306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20" name="Oval 83"/>
            <p:cNvSpPr>
              <a:spLocks noChangeArrowheads="1"/>
            </p:cNvSpPr>
            <p:nvPr/>
          </p:nvSpPr>
          <p:spPr bwMode="auto">
            <a:xfrm>
              <a:off x="2340" y="216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21" name="Oval 84"/>
            <p:cNvSpPr>
              <a:spLocks noChangeArrowheads="1"/>
            </p:cNvSpPr>
            <p:nvPr/>
          </p:nvSpPr>
          <p:spPr bwMode="auto">
            <a:xfrm>
              <a:off x="1980" y="342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22" name="Oval 85"/>
            <p:cNvSpPr>
              <a:spLocks noChangeArrowheads="1"/>
            </p:cNvSpPr>
            <p:nvPr/>
          </p:nvSpPr>
          <p:spPr bwMode="auto">
            <a:xfrm>
              <a:off x="2340" y="378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23" name="Oval 86"/>
            <p:cNvSpPr>
              <a:spLocks noChangeArrowheads="1"/>
            </p:cNvSpPr>
            <p:nvPr/>
          </p:nvSpPr>
          <p:spPr bwMode="auto">
            <a:xfrm>
              <a:off x="2520" y="378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24" name="Oval 87"/>
            <p:cNvSpPr>
              <a:spLocks noChangeArrowheads="1"/>
            </p:cNvSpPr>
            <p:nvPr/>
          </p:nvSpPr>
          <p:spPr bwMode="auto">
            <a:xfrm>
              <a:off x="2340" y="756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25" name="Oval 88"/>
            <p:cNvSpPr>
              <a:spLocks noChangeArrowheads="1"/>
            </p:cNvSpPr>
            <p:nvPr/>
          </p:nvSpPr>
          <p:spPr bwMode="auto">
            <a:xfrm>
              <a:off x="1980" y="360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26" name="Oval 89"/>
            <p:cNvSpPr>
              <a:spLocks noChangeArrowheads="1"/>
            </p:cNvSpPr>
            <p:nvPr/>
          </p:nvSpPr>
          <p:spPr bwMode="auto">
            <a:xfrm>
              <a:off x="2520" y="252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27" name="Oval 90"/>
            <p:cNvSpPr>
              <a:spLocks noChangeArrowheads="1"/>
            </p:cNvSpPr>
            <p:nvPr/>
          </p:nvSpPr>
          <p:spPr bwMode="auto">
            <a:xfrm>
              <a:off x="1800" y="324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28" name="Oval 91"/>
            <p:cNvSpPr>
              <a:spLocks noChangeArrowheads="1"/>
            </p:cNvSpPr>
            <p:nvPr/>
          </p:nvSpPr>
          <p:spPr bwMode="auto">
            <a:xfrm>
              <a:off x="2700" y="252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29" name="Oval 92"/>
            <p:cNvSpPr>
              <a:spLocks noChangeArrowheads="1"/>
            </p:cNvSpPr>
            <p:nvPr/>
          </p:nvSpPr>
          <p:spPr bwMode="auto">
            <a:xfrm>
              <a:off x="1800" y="414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30" name="Oval 93"/>
            <p:cNvSpPr>
              <a:spLocks noChangeArrowheads="1"/>
            </p:cNvSpPr>
            <p:nvPr/>
          </p:nvSpPr>
          <p:spPr bwMode="auto">
            <a:xfrm>
              <a:off x="1980" y="288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31" name="Oval 94"/>
            <p:cNvSpPr>
              <a:spLocks noChangeArrowheads="1"/>
            </p:cNvSpPr>
            <p:nvPr/>
          </p:nvSpPr>
          <p:spPr bwMode="auto">
            <a:xfrm>
              <a:off x="2160" y="288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32" name="Oval 95"/>
            <p:cNvSpPr>
              <a:spLocks noChangeArrowheads="1"/>
            </p:cNvSpPr>
            <p:nvPr/>
          </p:nvSpPr>
          <p:spPr bwMode="auto">
            <a:xfrm>
              <a:off x="2340" y="288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33" name="Oval 96"/>
            <p:cNvSpPr>
              <a:spLocks noChangeArrowheads="1"/>
            </p:cNvSpPr>
            <p:nvPr/>
          </p:nvSpPr>
          <p:spPr bwMode="auto">
            <a:xfrm>
              <a:off x="1800" y="306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34" name="Oval 97"/>
            <p:cNvSpPr>
              <a:spLocks noChangeArrowheads="1"/>
            </p:cNvSpPr>
            <p:nvPr/>
          </p:nvSpPr>
          <p:spPr bwMode="auto">
            <a:xfrm>
              <a:off x="3960" y="882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35" name="Oval 98"/>
            <p:cNvSpPr>
              <a:spLocks noChangeArrowheads="1"/>
            </p:cNvSpPr>
            <p:nvPr/>
          </p:nvSpPr>
          <p:spPr bwMode="auto">
            <a:xfrm>
              <a:off x="2160" y="306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36" name="Oval 99"/>
            <p:cNvSpPr>
              <a:spLocks noChangeArrowheads="1"/>
            </p:cNvSpPr>
            <p:nvPr/>
          </p:nvSpPr>
          <p:spPr bwMode="auto">
            <a:xfrm>
              <a:off x="2520" y="234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37" name="Oval 100"/>
            <p:cNvSpPr>
              <a:spLocks noChangeArrowheads="1"/>
            </p:cNvSpPr>
            <p:nvPr/>
          </p:nvSpPr>
          <p:spPr bwMode="auto">
            <a:xfrm>
              <a:off x="2520" y="288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38" name="Oval 101"/>
            <p:cNvSpPr>
              <a:spLocks noChangeArrowheads="1"/>
            </p:cNvSpPr>
            <p:nvPr/>
          </p:nvSpPr>
          <p:spPr bwMode="auto">
            <a:xfrm>
              <a:off x="2880" y="288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39" name="Oval 102"/>
            <p:cNvSpPr>
              <a:spLocks noChangeArrowheads="1"/>
            </p:cNvSpPr>
            <p:nvPr/>
          </p:nvSpPr>
          <p:spPr bwMode="auto">
            <a:xfrm>
              <a:off x="2880" y="162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40" name="Oval 103"/>
            <p:cNvSpPr>
              <a:spLocks noChangeArrowheads="1"/>
            </p:cNvSpPr>
            <p:nvPr/>
          </p:nvSpPr>
          <p:spPr bwMode="auto">
            <a:xfrm>
              <a:off x="2700" y="270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41" name="Oval 104"/>
            <p:cNvSpPr>
              <a:spLocks noChangeArrowheads="1"/>
            </p:cNvSpPr>
            <p:nvPr/>
          </p:nvSpPr>
          <p:spPr bwMode="auto">
            <a:xfrm>
              <a:off x="1800" y="288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42" name="Oval 105"/>
            <p:cNvSpPr>
              <a:spLocks noChangeArrowheads="1"/>
            </p:cNvSpPr>
            <p:nvPr/>
          </p:nvSpPr>
          <p:spPr bwMode="auto">
            <a:xfrm>
              <a:off x="2700" y="288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43" name="Oval 106"/>
            <p:cNvSpPr>
              <a:spLocks noChangeArrowheads="1"/>
            </p:cNvSpPr>
            <p:nvPr/>
          </p:nvSpPr>
          <p:spPr bwMode="auto">
            <a:xfrm>
              <a:off x="2340" y="396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44" name="Oval 107"/>
            <p:cNvSpPr>
              <a:spLocks noChangeArrowheads="1"/>
            </p:cNvSpPr>
            <p:nvPr/>
          </p:nvSpPr>
          <p:spPr bwMode="auto">
            <a:xfrm>
              <a:off x="3060" y="324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45" name="Oval 108"/>
            <p:cNvSpPr>
              <a:spLocks noChangeArrowheads="1"/>
            </p:cNvSpPr>
            <p:nvPr/>
          </p:nvSpPr>
          <p:spPr bwMode="auto">
            <a:xfrm>
              <a:off x="2520" y="738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46" name="Oval 109"/>
            <p:cNvSpPr>
              <a:spLocks noChangeArrowheads="1"/>
            </p:cNvSpPr>
            <p:nvPr/>
          </p:nvSpPr>
          <p:spPr bwMode="auto">
            <a:xfrm>
              <a:off x="2880" y="306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47" name="Oval 110"/>
            <p:cNvSpPr>
              <a:spLocks noChangeArrowheads="1"/>
            </p:cNvSpPr>
            <p:nvPr/>
          </p:nvSpPr>
          <p:spPr bwMode="auto">
            <a:xfrm>
              <a:off x="3060" y="306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48" name="Oval 111"/>
            <p:cNvSpPr>
              <a:spLocks noChangeArrowheads="1"/>
            </p:cNvSpPr>
            <p:nvPr/>
          </p:nvSpPr>
          <p:spPr bwMode="auto">
            <a:xfrm>
              <a:off x="3600" y="900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49" name="Oval 112"/>
            <p:cNvSpPr>
              <a:spLocks noChangeArrowheads="1"/>
            </p:cNvSpPr>
            <p:nvPr/>
          </p:nvSpPr>
          <p:spPr bwMode="auto">
            <a:xfrm>
              <a:off x="3600" y="918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50" name="Oval 113"/>
            <p:cNvSpPr>
              <a:spLocks noChangeArrowheads="1"/>
            </p:cNvSpPr>
            <p:nvPr/>
          </p:nvSpPr>
          <p:spPr bwMode="auto">
            <a:xfrm>
              <a:off x="3780" y="918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51" name="Oval 114"/>
            <p:cNvSpPr>
              <a:spLocks noChangeArrowheads="1"/>
            </p:cNvSpPr>
            <p:nvPr/>
          </p:nvSpPr>
          <p:spPr bwMode="auto">
            <a:xfrm>
              <a:off x="3960" y="918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52" name="Oval 115"/>
            <p:cNvSpPr>
              <a:spLocks noChangeArrowheads="1"/>
            </p:cNvSpPr>
            <p:nvPr/>
          </p:nvSpPr>
          <p:spPr bwMode="auto">
            <a:xfrm>
              <a:off x="3600" y="882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53" name="Oval 116"/>
            <p:cNvSpPr>
              <a:spLocks noChangeArrowheads="1"/>
            </p:cNvSpPr>
            <p:nvPr/>
          </p:nvSpPr>
          <p:spPr bwMode="auto">
            <a:xfrm>
              <a:off x="3960" y="900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54" name="Oval 117"/>
            <p:cNvSpPr>
              <a:spLocks noChangeArrowheads="1"/>
            </p:cNvSpPr>
            <p:nvPr/>
          </p:nvSpPr>
          <p:spPr bwMode="auto">
            <a:xfrm>
              <a:off x="3780" y="900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55" name="Oval 118"/>
            <p:cNvSpPr>
              <a:spLocks noChangeArrowheads="1"/>
            </p:cNvSpPr>
            <p:nvPr/>
          </p:nvSpPr>
          <p:spPr bwMode="auto">
            <a:xfrm>
              <a:off x="2700" y="846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56" name="Oval 119"/>
            <p:cNvSpPr>
              <a:spLocks noChangeArrowheads="1"/>
            </p:cNvSpPr>
            <p:nvPr/>
          </p:nvSpPr>
          <p:spPr bwMode="auto">
            <a:xfrm>
              <a:off x="2340" y="684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57" name="Oval 120"/>
            <p:cNvSpPr>
              <a:spLocks noChangeArrowheads="1"/>
            </p:cNvSpPr>
            <p:nvPr/>
          </p:nvSpPr>
          <p:spPr bwMode="auto">
            <a:xfrm>
              <a:off x="2520" y="684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58" name="Oval 121"/>
            <p:cNvSpPr>
              <a:spLocks noChangeArrowheads="1"/>
            </p:cNvSpPr>
            <p:nvPr/>
          </p:nvSpPr>
          <p:spPr bwMode="auto">
            <a:xfrm>
              <a:off x="2340" y="774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59" name="Oval 122"/>
            <p:cNvSpPr>
              <a:spLocks noChangeArrowheads="1"/>
            </p:cNvSpPr>
            <p:nvPr/>
          </p:nvSpPr>
          <p:spPr bwMode="auto">
            <a:xfrm>
              <a:off x="2520" y="774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60" name="Oval 123"/>
            <p:cNvSpPr>
              <a:spLocks noChangeArrowheads="1"/>
            </p:cNvSpPr>
            <p:nvPr/>
          </p:nvSpPr>
          <p:spPr bwMode="auto">
            <a:xfrm>
              <a:off x="2340" y="702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61" name="Oval 124"/>
            <p:cNvSpPr>
              <a:spLocks noChangeArrowheads="1"/>
            </p:cNvSpPr>
            <p:nvPr/>
          </p:nvSpPr>
          <p:spPr bwMode="auto">
            <a:xfrm>
              <a:off x="2340" y="720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62" name="Oval 125"/>
            <p:cNvSpPr>
              <a:spLocks noChangeArrowheads="1"/>
            </p:cNvSpPr>
            <p:nvPr/>
          </p:nvSpPr>
          <p:spPr bwMode="auto">
            <a:xfrm>
              <a:off x="5040" y="252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63" name="Oval 126"/>
            <p:cNvSpPr>
              <a:spLocks noChangeArrowheads="1"/>
            </p:cNvSpPr>
            <p:nvPr/>
          </p:nvSpPr>
          <p:spPr bwMode="auto">
            <a:xfrm>
              <a:off x="2160" y="396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64" name="Oval 127"/>
            <p:cNvSpPr>
              <a:spLocks noChangeArrowheads="1"/>
            </p:cNvSpPr>
            <p:nvPr/>
          </p:nvSpPr>
          <p:spPr bwMode="auto">
            <a:xfrm>
              <a:off x="7920" y="630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65" name="Oval 128"/>
            <p:cNvSpPr>
              <a:spLocks noChangeArrowheads="1"/>
            </p:cNvSpPr>
            <p:nvPr/>
          </p:nvSpPr>
          <p:spPr bwMode="auto">
            <a:xfrm>
              <a:off x="7020" y="450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66" name="Oval 129"/>
            <p:cNvSpPr>
              <a:spLocks noChangeArrowheads="1"/>
            </p:cNvSpPr>
            <p:nvPr/>
          </p:nvSpPr>
          <p:spPr bwMode="auto">
            <a:xfrm>
              <a:off x="6840" y="450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67" name="Oval 130"/>
            <p:cNvSpPr>
              <a:spLocks noChangeArrowheads="1"/>
            </p:cNvSpPr>
            <p:nvPr/>
          </p:nvSpPr>
          <p:spPr bwMode="auto">
            <a:xfrm>
              <a:off x="8100" y="558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68" name="Oval 131"/>
            <p:cNvSpPr>
              <a:spLocks noChangeArrowheads="1"/>
            </p:cNvSpPr>
            <p:nvPr/>
          </p:nvSpPr>
          <p:spPr bwMode="auto">
            <a:xfrm>
              <a:off x="7380" y="504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69" name="Oval 132"/>
            <p:cNvSpPr>
              <a:spLocks noChangeArrowheads="1"/>
            </p:cNvSpPr>
            <p:nvPr/>
          </p:nvSpPr>
          <p:spPr bwMode="auto">
            <a:xfrm>
              <a:off x="7920" y="612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70" name="Oval 133"/>
            <p:cNvSpPr>
              <a:spLocks noChangeArrowheads="1"/>
            </p:cNvSpPr>
            <p:nvPr/>
          </p:nvSpPr>
          <p:spPr bwMode="auto">
            <a:xfrm>
              <a:off x="8100" y="612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71" name="Oval 134"/>
            <p:cNvSpPr>
              <a:spLocks noChangeArrowheads="1"/>
            </p:cNvSpPr>
            <p:nvPr/>
          </p:nvSpPr>
          <p:spPr bwMode="auto">
            <a:xfrm>
              <a:off x="2340" y="2340"/>
              <a:ext cx="180" cy="180"/>
            </a:xfrm>
            <a:prstGeom prst="ellipse">
              <a:avLst/>
            </a:prstGeom>
            <a:solidFill>
              <a:srgbClr val="FF0000"/>
            </a:solidFill>
            <a:ln w="9525">
              <a:solidFill>
                <a:srgbClr val="000000"/>
              </a:solidFill>
              <a:round/>
              <a:headEnd/>
              <a:tailEnd/>
            </a:ln>
          </p:spPr>
          <p:txBody>
            <a:bodyPr/>
            <a:lstStyle/>
            <a:p>
              <a:endParaRPr lang="en-US"/>
            </a:p>
          </p:txBody>
        </p:sp>
        <p:sp>
          <p:nvSpPr>
            <p:cNvPr id="40072" name="Oval 135"/>
            <p:cNvSpPr>
              <a:spLocks noChangeArrowheads="1"/>
            </p:cNvSpPr>
            <p:nvPr/>
          </p:nvSpPr>
          <p:spPr bwMode="auto">
            <a:xfrm>
              <a:off x="5220" y="2700"/>
              <a:ext cx="180" cy="180"/>
            </a:xfrm>
            <a:prstGeom prst="ellipse">
              <a:avLst/>
            </a:prstGeom>
            <a:solidFill>
              <a:srgbClr val="FF0000"/>
            </a:solidFill>
            <a:ln w="9525">
              <a:solidFill>
                <a:srgbClr val="000000"/>
              </a:solidFill>
              <a:round/>
              <a:headEnd/>
              <a:tailEnd/>
            </a:ln>
          </p:spPr>
          <p:txBody>
            <a:bodyPr/>
            <a:lstStyle/>
            <a:p>
              <a:endParaRPr lang="en-US"/>
            </a:p>
          </p:txBody>
        </p:sp>
      </p:grpSp>
      <p:sp>
        <p:nvSpPr>
          <p:cNvPr id="39941" name="Text Box 136"/>
          <p:cNvSpPr txBox="1">
            <a:spLocks noChangeArrowheads="1"/>
          </p:cNvSpPr>
          <p:nvPr/>
        </p:nvSpPr>
        <p:spPr bwMode="auto">
          <a:xfrm>
            <a:off x="7315200" y="2895600"/>
            <a:ext cx="2971800" cy="2123658"/>
          </a:xfrm>
          <a:prstGeom prst="rect">
            <a:avLst/>
          </a:prstGeom>
          <a:noFill/>
          <a:ln w="12700" cap="sq">
            <a:noFill/>
            <a:miter lim="800000"/>
            <a:headEnd type="none" w="sm" len="sm"/>
            <a:tailEnd type="none" w="sm" len="sm"/>
          </a:ln>
        </p:spPr>
        <p:txBody>
          <a:bodyPr>
            <a:spAutoFit/>
          </a:bodyPr>
          <a:lstStyle/>
          <a:p>
            <a:pPr eaLnBrk="0" hangingPunct="0">
              <a:spcBef>
                <a:spcPct val="50000"/>
              </a:spcBef>
              <a:buFont typeface="Wingdings" charset="2"/>
              <a:buChar char="§"/>
            </a:pPr>
            <a:r>
              <a:rPr lang="en-US" sz="2400">
                <a:latin typeface="Tahoma" charset="0"/>
              </a:rPr>
              <a:t>136 incidents associated with Hawaii catch sites</a:t>
            </a:r>
          </a:p>
          <a:p>
            <a:pPr eaLnBrk="0" hangingPunct="0">
              <a:spcBef>
                <a:spcPct val="50000"/>
              </a:spcBef>
              <a:buFont typeface="Wingdings" charset="2"/>
              <a:buChar char="§"/>
            </a:pPr>
            <a:r>
              <a:rPr lang="en-US" sz="2400">
                <a:latin typeface="Tahoma" charset="0"/>
              </a:rPr>
              <a:t>131 with specific location</a:t>
            </a:r>
          </a:p>
        </p:txBody>
      </p:sp>
    </p:spTree>
    <p:extLst>
      <p:ext uri="{BB962C8B-B14F-4D97-AF65-F5344CB8AC3E}">
        <p14:creationId xmlns:p14="http://schemas.microsoft.com/office/powerpoint/2010/main" val="2827597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sz="4000"/>
              <a:t>Ciguatera Incidents</a:t>
            </a:r>
            <a:br>
              <a:rPr lang="en-US" sz="4000"/>
            </a:br>
            <a:r>
              <a:rPr lang="en-US" sz="4000"/>
              <a:t>By Type of Fish Consumed</a:t>
            </a:r>
          </a:p>
        </p:txBody>
      </p:sp>
      <p:graphicFrame>
        <p:nvGraphicFramePr>
          <p:cNvPr id="6146" name="Object 2"/>
          <p:cNvGraphicFramePr>
            <a:graphicFrameLocks noGrp="1" noChangeAspect="1"/>
          </p:cNvGraphicFramePr>
          <p:nvPr>
            <p:ph type="chart" idx="1"/>
          </p:nvPr>
        </p:nvGraphicFramePr>
        <p:xfrm>
          <a:off x="1990726" y="1684339"/>
          <a:ext cx="8215313" cy="4949825"/>
        </p:xfrm>
        <a:graphic>
          <a:graphicData uri="http://schemas.openxmlformats.org/presentationml/2006/ole">
            <mc:AlternateContent xmlns:mc="http://schemas.openxmlformats.org/markup-compatibility/2006">
              <mc:Choice xmlns:v="urn:schemas-microsoft-com:vml" Requires="v">
                <p:oleObj spid="_x0000_s5148" name="Chart" r:id="rId4" imgW="8219975" imgH="4952878" progId="MSGraph.Chart.8">
                  <p:embed followColorScheme="full"/>
                </p:oleObj>
              </mc:Choice>
              <mc:Fallback>
                <p:oleObj name="Chart" r:id="rId4" imgW="8219975" imgH="4952878" progId="MSGraph.Chart.8">
                  <p:embed followColorScheme="full"/>
                  <p:pic>
                    <p:nvPicPr>
                      <p:cNvPr id="0" name=""/>
                      <p:cNvPicPr>
                        <a:picLocks noChangeAspect="1" noChangeArrowheads="1"/>
                      </p:cNvPicPr>
                      <p:nvPr/>
                    </p:nvPicPr>
                    <p:blipFill>
                      <a:blip r:embed="rId5"/>
                      <a:srcRect/>
                      <a:stretch>
                        <a:fillRect/>
                      </a:stretch>
                    </p:blipFill>
                    <p:spPr bwMode="auto">
                      <a:xfrm>
                        <a:off x="1990726" y="1684339"/>
                        <a:ext cx="8215313" cy="4949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Text Box 4"/>
          <p:cNvSpPr txBox="1">
            <a:spLocks noChangeArrowheads="1"/>
          </p:cNvSpPr>
          <p:nvPr/>
        </p:nvSpPr>
        <p:spPr bwMode="auto">
          <a:xfrm>
            <a:off x="8686800" y="2057401"/>
            <a:ext cx="1295400" cy="36671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a:latin typeface="Tahoma" charset="0"/>
              </a:rPr>
              <a:t>N = 635</a:t>
            </a:r>
          </a:p>
        </p:txBody>
      </p:sp>
      <p:sp>
        <p:nvSpPr>
          <p:cNvPr id="6149" name="Text Box 5"/>
          <p:cNvSpPr txBox="1">
            <a:spLocks noChangeArrowheads="1"/>
          </p:cNvSpPr>
          <p:nvPr/>
        </p:nvSpPr>
        <p:spPr bwMode="auto">
          <a:xfrm>
            <a:off x="1752600" y="5638800"/>
            <a:ext cx="2667000" cy="825500"/>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1600">
                <a:latin typeface="Tahoma" charset="0"/>
              </a:rPr>
              <a:t>Incidents involving consumption of &gt;1 fish type were excluded</a:t>
            </a:r>
          </a:p>
        </p:txBody>
      </p:sp>
    </p:spTree>
    <p:extLst>
      <p:ext uri="{BB962C8B-B14F-4D97-AF65-F5344CB8AC3E}">
        <p14:creationId xmlns:p14="http://schemas.microsoft.com/office/powerpoint/2010/main" val="2894805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Acknowledgements</a:t>
            </a:r>
            <a:endParaRPr lang="en-US" b="1" dirty="0"/>
          </a:p>
        </p:txBody>
      </p:sp>
      <p:sp>
        <p:nvSpPr>
          <p:cNvPr id="3" name="Content Placeholder 2"/>
          <p:cNvSpPr>
            <a:spLocks noGrp="1"/>
          </p:cNvSpPr>
          <p:nvPr>
            <p:ph idx="1"/>
          </p:nvPr>
        </p:nvSpPr>
        <p:spPr/>
        <p:txBody>
          <a:bodyPr/>
          <a:lstStyle/>
          <a:p>
            <a:r>
              <a:rPr lang="en-US" dirty="0" smtClean="0"/>
              <a:t>GEOHAB/BHAB Initiative of the International Oceanographic Commission, Scientific Committee on Oceanographic Research (SCOR/UNESCO)</a:t>
            </a:r>
          </a:p>
          <a:p>
            <a:endParaRPr lang="en-US" dirty="0"/>
          </a:p>
          <a:p>
            <a:endParaRPr lang="en-US" dirty="0" smtClean="0"/>
          </a:p>
          <a:p>
            <a:r>
              <a:rPr lang="en-US" dirty="0"/>
              <a:t>This research was funded by National Science Foundation Grants </a:t>
            </a:r>
            <a:r>
              <a:rPr lang="en-US" dirty="0" smtClean="0"/>
              <a:t>OCE004-32479, OCE08-52301</a:t>
            </a:r>
            <a:r>
              <a:rPr lang="en-US" dirty="0"/>
              <a:t>, and OCE11-29119</a:t>
            </a:r>
          </a:p>
          <a:p>
            <a:endParaRPr lang="en-US" dirty="0"/>
          </a:p>
        </p:txBody>
      </p:sp>
    </p:spTree>
    <p:extLst>
      <p:ext uri="{BB962C8B-B14F-4D97-AF65-F5344CB8AC3E}">
        <p14:creationId xmlns:p14="http://schemas.microsoft.com/office/powerpoint/2010/main" val="1977453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eaLnBrk="1" hangingPunct="1"/>
            <a:r>
              <a:rPr lang="en-US" sz="4000"/>
              <a:t>Ciguatera Fish Poisoning</a:t>
            </a:r>
            <a:br>
              <a:rPr lang="en-US" sz="4000"/>
            </a:br>
            <a:r>
              <a:rPr lang="en-US" sz="4000"/>
              <a:t> </a:t>
            </a:r>
            <a:r>
              <a:rPr lang="en-US" sz="3600"/>
              <a:t>Top 5 Offenders – Locally Caught Fish</a:t>
            </a:r>
          </a:p>
        </p:txBody>
      </p:sp>
      <p:graphicFrame>
        <p:nvGraphicFramePr>
          <p:cNvPr id="41987" name="Group 3"/>
          <p:cNvGraphicFramePr>
            <a:graphicFrameLocks noGrp="1"/>
          </p:cNvGraphicFramePr>
          <p:nvPr>
            <p:ph idx="1"/>
          </p:nvPr>
        </p:nvGraphicFramePr>
        <p:xfrm>
          <a:off x="1828800" y="3352801"/>
          <a:ext cx="8458200" cy="1905001"/>
        </p:xfrm>
        <a:graphic>
          <a:graphicData uri="http://schemas.openxmlformats.org/drawingml/2006/table">
            <a:tbl>
              <a:tblPr/>
              <a:tblGrid>
                <a:gridCol w="1552575"/>
                <a:gridCol w="1401763"/>
                <a:gridCol w="1400175"/>
                <a:gridCol w="1501775"/>
                <a:gridCol w="1301750"/>
                <a:gridCol w="1300162"/>
              </a:tblGrid>
              <a:tr h="601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Narrow" charset="0"/>
                        </a:rPr>
                        <a:t>Incident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Narrow" charset="0"/>
                        </a:rPr>
                        <a:t>Jack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Narrow" charset="0"/>
                        </a:rPr>
                        <a:t>Surgeon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Narrow" charset="0"/>
                        </a:rPr>
                        <a:t>Grouper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Narrow" charset="0"/>
                        </a:rPr>
                        <a:t>Snapper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Narrow" charset="0"/>
                        </a:rPr>
                        <a:t>Wrasse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Narrow" charset="0"/>
                        </a:rPr>
                        <a:t>Hospital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Narrow" charset="0"/>
                        </a:rPr>
                        <a:t>Wrasse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Narrow" charset="0"/>
                        </a:rPr>
                        <a:t>Jack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Narrow" charset="0"/>
                        </a:rPr>
                        <a:t>Snapper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Narrow" charset="0"/>
                        </a:rPr>
                        <a:t>Grouper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Narrow" charset="0"/>
                        </a:rPr>
                        <a:t>Surgeon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29550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Jacks</a:t>
            </a:r>
          </a:p>
        </p:txBody>
      </p:sp>
      <p:pic>
        <p:nvPicPr>
          <p:cNvPr id="41987" name="Picture 3" descr="Amberjack"/>
          <p:cNvPicPr>
            <a:picLocks noChangeAspect="1" noChangeArrowheads="1"/>
          </p:cNvPicPr>
          <p:nvPr/>
        </p:nvPicPr>
        <p:blipFill>
          <a:blip r:embed="rId2"/>
          <a:srcRect/>
          <a:stretch>
            <a:fillRect/>
          </a:stretch>
        </p:blipFill>
        <p:spPr bwMode="auto">
          <a:xfrm>
            <a:off x="5943600" y="1676400"/>
            <a:ext cx="3962400" cy="2641600"/>
          </a:xfrm>
          <a:prstGeom prst="rect">
            <a:avLst/>
          </a:prstGeom>
          <a:noFill/>
          <a:ln w="9525">
            <a:noFill/>
            <a:miter lim="800000"/>
            <a:headEnd/>
            <a:tailEnd/>
          </a:ln>
        </p:spPr>
      </p:pic>
      <p:pic>
        <p:nvPicPr>
          <p:cNvPr id="41988" name="Picture 4" descr="Omilu"/>
          <p:cNvPicPr>
            <a:picLocks noChangeAspect="1" noChangeArrowheads="1"/>
          </p:cNvPicPr>
          <p:nvPr/>
        </p:nvPicPr>
        <p:blipFill>
          <a:blip r:embed="rId3"/>
          <a:srcRect/>
          <a:stretch>
            <a:fillRect/>
          </a:stretch>
        </p:blipFill>
        <p:spPr bwMode="auto">
          <a:xfrm>
            <a:off x="2438400" y="609600"/>
            <a:ext cx="2387600" cy="3581400"/>
          </a:xfrm>
          <a:prstGeom prst="rect">
            <a:avLst/>
          </a:prstGeom>
          <a:noFill/>
          <a:ln w="9525">
            <a:noFill/>
            <a:miter lim="800000"/>
            <a:headEnd/>
            <a:tailEnd/>
          </a:ln>
        </p:spPr>
      </p:pic>
      <p:pic>
        <p:nvPicPr>
          <p:cNvPr id="41989" name="Picture 5" descr="Ulua"/>
          <p:cNvPicPr>
            <a:picLocks noChangeAspect="1" noChangeArrowheads="1"/>
          </p:cNvPicPr>
          <p:nvPr/>
        </p:nvPicPr>
        <p:blipFill>
          <a:blip r:embed="rId4"/>
          <a:srcRect/>
          <a:stretch>
            <a:fillRect/>
          </a:stretch>
        </p:blipFill>
        <p:spPr bwMode="auto">
          <a:xfrm>
            <a:off x="6781800" y="3886200"/>
            <a:ext cx="3505200" cy="2336800"/>
          </a:xfrm>
          <a:prstGeom prst="rect">
            <a:avLst/>
          </a:prstGeom>
          <a:noFill/>
          <a:ln w="9525">
            <a:noFill/>
            <a:miter lim="800000"/>
            <a:headEnd/>
            <a:tailEnd/>
          </a:ln>
        </p:spPr>
      </p:pic>
      <p:pic>
        <p:nvPicPr>
          <p:cNvPr id="41990" name="Picture 6" descr="Yellow Ulua"/>
          <p:cNvPicPr>
            <a:picLocks noChangeAspect="1" noChangeArrowheads="1"/>
          </p:cNvPicPr>
          <p:nvPr/>
        </p:nvPicPr>
        <p:blipFill>
          <a:blip r:embed="rId5"/>
          <a:srcRect/>
          <a:stretch>
            <a:fillRect/>
          </a:stretch>
        </p:blipFill>
        <p:spPr bwMode="auto">
          <a:xfrm>
            <a:off x="2362200" y="3810000"/>
            <a:ext cx="3619500" cy="2413000"/>
          </a:xfrm>
          <a:prstGeom prst="rect">
            <a:avLst/>
          </a:prstGeom>
          <a:noFill/>
          <a:ln w="9525">
            <a:noFill/>
            <a:miter lim="800000"/>
            <a:headEnd/>
            <a:tailEnd/>
          </a:ln>
        </p:spPr>
      </p:pic>
    </p:spTree>
    <p:extLst>
      <p:ext uri="{BB962C8B-B14F-4D97-AF65-F5344CB8AC3E}">
        <p14:creationId xmlns:p14="http://schemas.microsoft.com/office/powerpoint/2010/main" val="976235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Surgeon Fish</a:t>
            </a:r>
          </a:p>
        </p:txBody>
      </p:sp>
      <p:pic>
        <p:nvPicPr>
          <p:cNvPr id="43011" name="Picture 3" descr="Pakuikui"/>
          <p:cNvPicPr>
            <a:picLocks noChangeAspect="1" noChangeArrowheads="1"/>
          </p:cNvPicPr>
          <p:nvPr/>
        </p:nvPicPr>
        <p:blipFill>
          <a:blip r:embed="rId2"/>
          <a:srcRect/>
          <a:stretch>
            <a:fillRect/>
          </a:stretch>
        </p:blipFill>
        <p:spPr bwMode="auto">
          <a:xfrm>
            <a:off x="6477000" y="1828800"/>
            <a:ext cx="4191000" cy="2794000"/>
          </a:xfrm>
          <a:prstGeom prst="rect">
            <a:avLst/>
          </a:prstGeom>
          <a:noFill/>
          <a:ln w="9525">
            <a:noFill/>
            <a:miter lim="800000"/>
            <a:headEnd/>
            <a:tailEnd/>
          </a:ln>
        </p:spPr>
      </p:pic>
      <p:pic>
        <p:nvPicPr>
          <p:cNvPr id="43012" name="Picture 4" descr="Pualu"/>
          <p:cNvPicPr>
            <a:picLocks noChangeAspect="1" noChangeArrowheads="1"/>
          </p:cNvPicPr>
          <p:nvPr/>
        </p:nvPicPr>
        <p:blipFill>
          <a:blip r:embed="rId3"/>
          <a:srcRect/>
          <a:stretch>
            <a:fillRect/>
          </a:stretch>
        </p:blipFill>
        <p:spPr bwMode="auto">
          <a:xfrm>
            <a:off x="1524000" y="1524000"/>
            <a:ext cx="3086100" cy="2057400"/>
          </a:xfrm>
          <a:prstGeom prst="rect">
            <a:avLst/>
          </a:prstGeom>
          <a:noFill/>
          <a:ln w="9525">
            <a:noFill/>
            <a:miter lim="800000"/>
            <a:headEnd/>
            <a:tailEnd/>
          </a:ln>
        </p:spPr>
      </p:pic>
      <p:pic>
        <p:nvPicPr>
          <p:cNvPr id="43013" name="Picture 5" descr="Kala"/>
          <p:cNvPicPr>
            <a:picLocks noChangeAspect="1" noChangeArrowheads="1"/>
          </p:cNvPicPr>
          <p:nvPr/>
        </p:nvPicPr>
        <p:blipFill>
          <a:blip r:embed="rId4"/>
          <a:srcRect/>
          <a:stretch>
            <a:fillRect/>
          </a:stretch>
        </p:blipFill>
        <p:spPr bwMode="auto">
          <a:xfrm>
            <a:off x="1524000" y="3327400"/>
            <a:ext cx="3200400" cy="2133600"/>
          </a:xfrm>
          <a:prstGeom prst="rect">
            <a:avLst/>
          </a:prstGeom>
          <a:noFill/>
          <a:ln w="9525">
            <a:noFill/>
            <a:miter lim="800000"/>
            <a:headEnd/>
            <a:tailEnd/>
          </a:ln>
        </p:spPr>
      </p:pic>
      <p:pic>
        <p:nvPicPr>
          <p:cNvPr id="43014" name="Picture 6" descr="Manini"/>
          <p:cNvPicPr>
            <a:picLocks noChangeAspect="1" noChangeArrowheads="1"/>
          </p:cNvPicPr>
          <p:nvPr/>
        </p:nvPicPr>
        <p:blipFill>
          <a:blip r:embed="rId5"/>
          <a:srcRect/>
          <a:stretch>
            <a:fillRect/>
          </a:stretch>
        </p:blipFill>
        <p:spPr bwMode="auto">
          <a:xfrm>
            <a:off x="2286000" y="5156200"/>
            <a:ext cx="2552700" cy="1701800"/>
          </a:xfrm>
          <a:prstGeom prst="rect">
            <a:avLst/>
          </a:prstGeom>
          <a:noFill/>
          <a:ln w="9525">
            <a:noFill/>
            <a:miter lim="800000"/>
            <a:headEnd/>
            <a:tailEnd/>
          </a:ln>
        </p:spPr>
      </p:pic>
      <p:pic>
        <p:nvPicPr>
          <p:cNvPr id="43015" name="Picture 7" descr="Palani"/>
          <p:cNvPicPr>
            <a:picLocks noChangeAspect="1" noChangeArrowheads="1"/>
          </p:cNvPicPr>
          <p:nvPr/>
        </p:nvPicPr>
        <p:blipFill>
          <a:blip r:embed="rId6"/>
          <a:srcRect/>
          <a:stretch>
            <a:fillRect/>
          </a:stretch>
        </p:blipFill>
        <p:spPr bwMode="auto">
          <a:xfrm>
            <a:off x="6324600" y="4267200"/>
            <a:ext cx="3505200" cy="2336800"/>
          </a:xfrm>
          <a:prstGeom prst="rect">
            <a:avLst/>
          </a:prstGeom>
          <a:noFill/>
          <a:ln w="9525">
            <a:noFill/>
            <a:miter lim="800000"/>
            <a:headEnd/>
            <a:tailEnd/>
          </a:ln>
        </p:spPr>
      </p:pic>
      <p:pic>
        <p:nvPicPr>
          <p:cNvPr id="43016" name="Picture 8" descr="Maiko"/>
          <p:cNvPicPr>
            <a:picLocks noChangeAspect="1" noChangeArrowheads="1"/>
          </p:cNvPicPr>
          <p:nvPr/>
        </p:nvPicPr>
        <p:blipFill>
          <a:blip r:embed="rId7"/>
          <a:srcRect/>
          <a:stretch>
            <a:fillRect/>
          </a:stretch>
        </p:blipFill>
        <p:spPr bwMode="auto">
          <a:xfrm>
            <a:off x="4572000" y="2438400"/>
            <a:ext cx="3276600" cy="2184400"/>
          </a:xfrm>
          <a:prstGeom prst="rect">
            <a:avLst/>
          </a:prstGeom>
          <a:noFill/>
          <a:ln w="9525">
            <a:noFill/>
            <a:miter lim="800000"/>
            <a:headEnd/>
            <a:tailEnd/>
          </a:ln>
        </p:spPr>
      </p:pic>
    </p:spTree>
    <p:extLst>
      <p:ext uri="{BB962C8B-B14F-4D97-AF65-F5344CB8AC3E}">
        <p14:creationId xmlns:p14="http://schemas.microsoft.com/office/powerpoint/2010/main" val="113655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Grouper</a:t>
            </a:r>
          </a:p>
        </p:txBody>
      </p:sp>
      <p:pic>
        <p:nvPicPr>
          <p:cNvPr id="44035" name="Picture 3" descr="Hapuupuu"/>
          <p:cNvPicPr>
            <a:picLocks noChangeAspect="1" noChangeArrowheads="1"/>
          </p:cNvPicPr>
          <p:nvPr/>
        </p:nvPicPr>
        <p:blipFill>
          <a:blip r:embed="rId2"/>
          <a:srcRect/>
          <a:stretch>
            <a:fillRect/>
          </a:stretch>
        </p:blipFill>
        <p:spPr bwMode="auto">
          <a:xfrm>
            <a:off x="6019800" y="2057400"/>
            <a:ext cx="4191000" cy="2794000"/>
          </a:xfrm>
          <a:prstGeom prst="rect">
            <a:avLst/>
          </a:prstGeom>
          <a:noFill/>
          <a:ln w="9525">
            <a:noFill/>
            <a:miter lim="800000"/>
            <a:headEnd/>
            <a:tailEnd/>
          </a:ln>
        </p:spPr>
      </p:pic>
      <p:pic>
        <p:nvPicPr>
          <p:cNvPr id="44036" name="Picture 4" descr="300px-Blue-spotted"/>
          <p:cNvPicPr>
            <a:picLocks noChangeAspect="1" noChangeArrowheads="1"/>
          </p:cNvPicPr>
          <p:nvPr/>
        </p:nvPicPr>
        <p:blipFill>
          <a:blip r:embed="rId3"/>
          <a:srcRect/>
          <a:stretch>
            <a:fillRect/>
          </a:stretch>
        </p:blipFill>
        <p:spPr bwMode="auto">
          <a:xfrm>
            <a:off x="2590800" y="3581400"/>
            <a:ext cx="3810000" cy="2882900"/>
          </a:xfrm>
          <a:prstGeom prst="rect">
            <a:avLst/>
          </a:prstGeom>
          <a:noFill/>
          <a:ln w="9525">
            <a:noFill/>
            <a:miter lim="800000"/>
            <a:headEnd/>
            <a:tailEnd/>
          </a:ln>
        </p:spPr>
      </p:pic>
    </p:spTree>
    <p:extLst>
      <p:ext uri="{BB962C8B-B14F-4D97-AF65-F5344CB8AC3E}">
        <p14:creationId xmlns:p14="http://schemas.microsoft.com/office/powerpoint/2010/main" val="3132684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Snappers</a:t>
            </a:r>
          </a:p>
        </p:txBody>
      </p:sp>
      <p:pic>
        <p:nvPicPr>
          <p:cNvPr id="45059" name="Picture 3" descr="Wahanui"/>
          <p:cNvPicPr>
            <a:picLocks noChangeAspect="1" noChangeArrowheads="1"/>
          </p:cNvPicPr>
          <p:nvPr/>
        </p:nvPicPr>
        <p:blipFill>
          <a:blip r:embed="rId2"/>
          <a:srcRect/>
          <a:stretch>
            <a:fillRect/>
          </a:stretch>
        </p:blipFill>
        <p:spPr bwMode="auto">
          <a:xfrm>
            <a:off x="6477000" y="1752600"/>
            <a:ext cx="3733800" cy="2489200"/>
          </a:xfrm>
          <a:prstGeom prst="rect">
            <a:avLst/>
          </a:prstGeom>
          <a:noFill/>
          <a:ln w="9525">
            <a:noFill/>
            <a:miter lim="800000"/>
            <a:headEnd/>
            <a:tailEnd/>
          </a:ln>
        </p:spPr>
      </p:pic>
      <p:pic>
        <p:nvPicPr>
          <p:cNvPr id="45060" name="Picture 4" descr="Uku"/>
          <p:cNvPicPr>
            <a:picLocks noChangeAspect="1" noChangeArrowheads="1"/>
          </p:cNvPicPr>
          <p:nvPr/>
        </p:nvPicPr>
        <p:blipFill>
          <a:blip r:embed="rId3"/>
          <a:srcRect/>
          <a:stretch>
            <a:fillRect/>
          </a:stretch>
        </p:blipFill>
        <p:spPr bwMode="auto">
          <a:xfrm>
            <a:off x="2819400" y="1752600"/>
            <a:ext cx="3657600" cy="2438400"/>
          </a:xfrm>
          <a:prstGeom prst="rect">
            <a:avLst/>
          </a:prstGeom>
          <a:noFill/>
          <a:ln w="9525">
            <a:noFill/>
            <a:miter lim="800000"/>
            <a:headEnd/>
            <a:tailEnd/>
          </a:ln>
        </p:spPr>
      </p:pic>
      <p:pic>
        <p:nvPicPr>
          <p:cNvPr id="45061" name="Picture 5" descr="Taape"/>
          <p:cNvPicPr>
            <a:picLocks noChangeAspect="1" noChangeArrowheads="1"/>
          </p:cNvPicPr>
          <p:nvPr/>
        </p:nvPicPr>
        <p:blipFill>
          <a:blip r:embed="rId4"/>
          <a:srcRect/>
          <a:stretch>
            <a:fillRect/>
          </a:stretch>
        </p:blipFill>
        <p:spPr bwMode="auto">
          <a:xfrm>
            <a:off x="1828800" y="3733800"/>
            <a:ext cx="3733800" cy="2489200"/>
          </a:xfrm>
          <a:prstGeom prst="rect">
            <a:avLst/>
          </a:prstGeom>
          <a:noFill/>
          <a:ln w="9525">
            <a:noFill/>
            <a:miter lim="800000"/>
            <a:headEnd/>
            <a:tailEnd/>
          </a:ln>
        </p:spPr>
      </p:pic>
      <p:pic>
        <p:nvPicPr>
          <p:cNvPr id="45062" name="Picture 6" descr="Ukikiki"/>
          <p:cNvPicPr>
            <a:picLocks noChangeAspect="1" noChangeArrowheads="1"/>
          </p:cNvPicPr>
          <p:nvPr/>
        </p:nvPicPr>
        <p:blipFill>
          <a:blip r:embed="rId5"/>
          <a:srcRect/>
          <a:stretch>
            <a:fillRect/>
          </a:stretch>
        </p:blipFill>
        <p:spPr bwMode="auto">
          <a:xfrm>
            <a:off x="5562600" y="3886200"/>
            <a:ext cx="3962400" cy="2641600"/>
          </a:xfrm>
          <a:prstGeom prst="rect">
            <a:avLst/>
          </a:prstGeom>
          <a:noFill/>
          <a:ln w="9525">
            <a:noFill/>
            <a:miter lim="800000"/>
            <a:headEnd/>
            <a:tailEnd/>
          </a:ln>
        </p:spPr>
      </p:pic>
    </p:spTree>
    <p:extLst>
      <p:ext uri="{BB962C8B-B14F-4D97-AF65-F5344CB8AC3E}">
        <p14:creationId xmlns:p14="http://schemas.microsoft.com/office/powerpoint/2010/main" val="3806068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Wrasses</a:t>
            </a:r>
          </a:p>
        </p:txBody>
      </p:sp>
      <p:pic>
        <p:nvPicPr>
          <p:cNvPr id="46083" name="Picture 3" descr="hinalea3"/>
          <p:cNvPicPr>
            <a:picLocks noChangeAspect="1" noChangeArrowheads="1"/>
          </p:cNvPicPr>
          <p:nvPr/>
        </p:nvPicPr>
        <p:blipFill>
          <a:blip r:embed="rId2"/>
          <a:srcRect/>
          <a:stretch>
            <a:fillRect/>
          </a:stretch>
        </p:blipFill>
        <p:spPr bwMode="auto">
          <a:xfrm>
            <a:off x="6934200" y="1676400"/>
            <a:ext cx="3733800" cy="2489200"/>
          </a:xfrm>
          <a:prstGeom prst="rect">
            <a:avLst/>
          </a:prstGeom>
          <a:noFill/>
          <a:ln w="9525">
            <a:noFill/>
            <a:miter lim="800000"/>
            <a:headEnd/>
            <a:tailEnd/>
          </a:ln>
        </p:spPr>
      </p:pic>
      <p:pic>
        <p:nvPicPr>
          <p:cNvPr id="46084" name="Picture 4" descr="Hilu"/>
          <p:cNvPicPr>
            <a:picLocks noChangeAspect="1" noChangeArrowheads="1"/>
          </p:cNvPicPr>
          <p:nvPr/>
        </p:nvPicPr>
        <p:blipFill>
          <a:blip r:embed="rId3"/>
          <a:srcRect/>
          <a:stretch>
            <a:fillRect/>
          </a:stretch>
        </p:blipFill>
        <p:spPr bwMode="auto">
          <a:xfrm>
            <a:off x="1524000" y="1600200"/>
            <a:ext cx="3886200" cy="2590800"/>
          </a:xfrm>
          <a:prstGeom prst="rect">
            <a:avLst/>
          </a:prstGeom>
          <a:noFill/>
          <a:ln w="9525">
            <a:noFill/>
            <a:miter lim="800000"/>
            <a:headEnd/>
            <a:tailEnd/>
          </a:ln>
        </p:spPr>
      </p:pic>
      <p:pic>
        <p:nvPicPr>
          <p:cNvPr id="46085" name="Picture 5" descr="Po`ou"/>
          <p:cNvPicPr>
            <a:picLocks noChangeAspect="1" noChangeArrowheads="1"/>
          </p:cNvPicPr>
          <p:nvPr/>
        </p:nvPicPr>
        <p:blipFill>
          <a:blip r:embed="rId4"/>
          <a:srcRect/>
          <a:stretch>
            <a:fillRect/>
          </a:stretch>
        </p:blipFill>
        <p:spPr bwMode="auto">
          <a:xfrm>
            <a:off x="1524000" y="3657600"/>
            <a:ext cx="3352800" cy="2235200"/>
          </a:xfrm>
          <a:prstGeom prst="rect">
            <a:avLst/>
          </a:prstGeom>
          <a:noFill/>
          <a:ln w="9525">
            <a:noFill/>
            <a:miter lim="800000"/>
            <a:headEnd/>
            <a:tailEnd/>
          </a:ln>
        </p:spPr>
      </p:pic>
      <p:pic>
        <p:nvPicPr>
          <p:cNvPr id="46086" name="Picture 6" descr="Hinalea2"/>
          <p:cNvPicPr>
            <a:picLocks noChangeAspect="1" noChangeArrowheads="1"/>
          </p:cNvPicPr>
          <p:nvPr/>
        </p:nvPicPr>
        <p:blipFill>
          <a:blip r:embed="rId5"/>
          <a:srcRect/>
          <a:stretch>
            <a:fillRect/>
          </a:stretch>
        </p:blipFill>
        <p:spPr bwMode="auto">
          <a:xfrm>
            <a:off x="6553200" y="3733800"/>
            <a:ext cx="3810000" cy="2540000"/>
          </a:xfrm>
          <a:prstGeom prst="rect">
            <a:avLst/>
          </a:prstGeom>
          <a:noFill/>
          <a:ln w="9525">
            <a:noFill/>
            <a:miter lim="800000"/>
            <a:headEnd/>
            <a:tailEnd/>
          </a:ln>
        </p:spPr>
      </p:pic>
      <p:pic>
        <p:nvPicPr>
          <p:cNvPr id="46087" name="Picture 7" descr="Hinalea"/>
          <p:cNvPicPr>
            <a:picLocks noChangeAspect="1" noChangeArrowheads="1"/>
          </p:cNvPicPr>
          <p:nvPr/>
        </p:nvPicPr>
        <p:blipFill>
          <a:blip r:embed="rId6"/>
          <a:srcRect/>
          <a:stretch>
            <a:fillRect/>
          </a:stretch>
        </p:blipFill>
        <p:spPr bwMode="auto">
          <a:xfrm>
            <a:off x="4876800" y="3429000"/>
            <a:ext cx="2362200" cy="1574800"/>
          </a:xfrm>
          <a:prstGeom prst="rect">
            <a:avLst/>
          </a:prstGeom>
          <a:noFill/>
          <a:ln w="9525">
            <a:noFill/>
            <a:miter lim="800000"/>
            <a:headEnd/>
            <a:tailEnd/>
          </a:ln>
        </p:spPr>
      </p:pic>
    </p:spTree>
    <p:extLst>
      <p:ext uri="{BB962C8B-B14F-4D97-AF65-F5344CB8AC3E}">
        <p14:creationId xmlns:p14="http://schemas.microsoft.com/office/powerpoint/2010/main" val="768420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nwhi-overview-map_noaanewsdotgov"/>
          <p:cNvPicPr>
            <a:picLocks noChangeAspect="1" noChangeArrowheads="1"/>
          </p:cNvPicPr>
          <p:nvPr/>
        </p:nvPicPr>
        <p:blipFill>
          <a:blip r:embed="rId2"/>
          <a:srcRect/>
          <a:stretch>
            <a:fillRect/>
          </a:stretch>
        </p:blipFill>
        <p:spPr bwMode="auto">
          <a:xfrm>
            <a:off x="1524000" y="685801"/>
            <a:ext cx="9144000" cy="5529263"/>
          </a:xfrm>
          <a:prstGeom prst="rect">
            <a:avLst/>
          </a:prstGeom>
          <a:noFill/>
          <a:ln w="9525">
            <a:noFill/>
            <a:miter lim="800000"/>
            <a:headEnd/>
            <a:tailEnd/>
          </a:ln>
        </p:spPr>
      </p:pic>
      <p:sp>
        <p:nvSpPr>
          <p:cNvPr id="17411" name="Oval 3"/>
          <p:cNvSpPr>
            <a:spLocks noChangeArrowheads="1"/>
          </p:cNvSpPr>
          <p:nvPr/>
        </p:nvSpPr>
        <p:spPr bwMode="auto">
          <a:xfrm>
            <a:off x="2362200" y="1600200"/>
            <a:ext cx="533400" cy="685800"/>
          </a:xfrm>
          <a:prstGeom prst="ellipse">
            <a:avLst/>
          </a:prstGeom>
          <a:solidFill>
            <a:schemeClr val="accent1">
              <a:alpha val="0"/>
            </a:schemeClr>
          </a:solidFill>
          <a:ln w="25400">
            <a:solidFill>
              <a:srgbClr val="FF0000"/>
            </a:solidFill>
            <a:round/>
            <a:headEnd/>
            <a:tailEnd/>
          </a:ln>
        </p:spPr>
        <p:txBody>
          <a:bodyPr wrap="none" anchor="ctr"/>
          <a:lstStyle/>
          <a:p>
            <a:endParaRPr lang="en-US"/>
          </a:p>
        </p:txBody>
      </p:sp>
      <p:sp>
        <p:nvSpPr>
          <p:cNvPr id="17412" name="Oval 4"/>
          <p:cNvSpPr>
            <a:spLocks noChangeArrowheads="1"/>
          </p:cNvSpPr>
          <p:nvPr/>
        </p:nvSpPr>
        <p:spPr bwMode="auto">
          <a:xfrm>
            <a:off x="5943600" y="3505200"/>
            <a:ext cx="609600" cy="914400"/>
          </a:xfrm>
          <a:prstGeom prst="ellipse">
            <a:avLst/>
          </a:prstGeom>
          <a:solidFill>
            <a:schemeClr val="accent1">
              <a:alpha val="0"/>
            </a:schemeClr>
          </a:solidFill>
          <a:ln w="25400">
            <a:solidFill>
              <a:srgbClr val="FF0000"/>
            </a:solidFill>
            <a:round/>
            <a:headEnd/>
            <a:tailEnd/>
          </a:ln>
        </p:spPr>
        <p:txBody>
          <a:bodyPr wrap="none" anchor="ctr"/>
          <a:lstStyle/>
          <a:p>
            <a:endParaRPr lang="en-US"/>
          </a:p>
        </p:txBody>
      </p:sp>
      <p:sp>
        <p:nvSpPr>
          <p:cNvPr id="17413" name="Oval 5"/>
          <p:cNvSpPr>
            <a:spLocks noChangeArrowheads="1"/>
          </p:cNvSpPr>
          <p:nvPr/>
        </p:nvSpPr>
        <p:spPr bwMode="auto">
          <a:xfrm>
            <a:off x="9296400" y="4800600"/>
            <a:ext cx="990600" cy="762000"/>
          </a:xfrm>
          <a:prstGeom prst="ellipse">
            <a:avLst/>
          </a:prstGeom>
          <a:solidFill>
            <a:schemeClr val="accent1">
              <a:alpha val="0"/>
            </a:schemeClr>
          </a:solidFill>
          <a:ln w="25400">
            <a:solidFill>
              <a:srgbClr val="FF0000"/>
            </a:solidFill>
            <a:round/>
            <a:headEnd/>
            <a:tailEnd/>
          </a:ln>
        </p:spPr>
        <p:txBody>
          <a:bodyPr wrap="none" anchor="ctr"/>
          <a:lstStyle/>
          <a:p>
            <a:endParaRPr lang="en-US"/>
          </a:p>
        </p:txBody>
      </p:sp>
      <p:sp>
        <p:nvSpPr>
          <p:cNvPr id="49158" name="Text Box 6"/>
          <p:cNvSpPr txBox="1">
            <a:spLocks noChangeArrowheads="1"/>
          </p:cNvSpPr>
          <p:nvPr/>
        </p:nvSpPr>
        <p:spPr bwMode="auto">
          <a:xfrm>
            <a:off x="6477000" y="6400800"/>
            <a:ext cx="3994150" cy="274638"/>
          </a:xfrm>
          <a:prstGeom prst="rect">
            <a:avLst/>
          </a:prstGeom>
          <a:noFill/>
          <a:ln w="9525">
            <a:noFill/>
            <a:miter lim="800000"/>
            <a:headEnd/>
            <a:tailEnd/>
          </a:ln>
        </p:spPr>
        <p:txBody>
          <a:bodyPr wrap="none">
            <a:spAutoFit/>
          </a:bodyPr>
          <a:lstStyle/>
          <a:p>
            <a:pPr eaLnBrk="0" hangingPunct="0"/>
            <a:r>
              <a:rPr lang="en-US" sz="1200">
                <a:solidFill>
                  <a:schemeClr val="bg2"/>
                </a:solidFill>
                <a:latin typeface="Tahoma" charset="0"/>
              </a:rPr>
              <a:t>http://www.noaanews.noaa.gov/stories2006/s2644.htm </a:t>
            </a:r>
          </a:p>
        </p:txBody>
      </p:sp>
      <p:sp>
        <p:nvSpPr>
          <p:cNvPr id="17415" name="Text Box 7"/>
          <p:cNvSpPr txBox="1">
            <a:spLocks noChangeArrowheads="1"/>
          </p:cNvSpPr>
          <p:nvPr/>
        </p:nvSpPr>
        <p:spPr bwMode="auto">
          <a:xfrm>
            <a:off x="4343401" y="152400"/>
            <a:ext cx="3895725" cy="579438"/>
          </a:xfrm>
          <a:prstGeom prst="rect">
            <a:avLst/>
          </a:prstGeom>
          <a:noFill/>
          <a:ln w="9525">
            <a:noFill/>
            <a:miter lim="800000"/>
            <a:headEnd/>
            <a:tailEnd/>
          </a:ln>
          <a:effectLst/>
        </p:spPr>
        <p:txBody>
          <a:bodyPr wrap="none">
            <a:spAutoFit/>
          </a:bodyPr>
          <a:lstStyle/>
          <a:p>
            <a:pPr eaLnBrk="0" hangingPunct="0">
              <a:defRPr/>
            </a:pPr>
            <a:r>
              <a:rPr lang="en-US" sz="3200">
                <a:solidFill>
                  <a:srgbClr val="FFFF66"/>
                </a:solidFill>
                <a:effectLst>
                  <a:outerShdw blurRad="38100" dist="38100" dir="2700000" algn="tl">
                    <a:srgbClr val="DDDDDD"/>
                  </a:outerShdw>
                </a:effectLst>
                <a:latin typeface="Comic Sans MS" charset="0"/>
              </a:rPr>
              <a:t>Interesting Results</a:t>
            </a:r>
          </a:p>
        </p:txBody>
      </p:sp>
      <p:sp>
        <p:nvSpPr>
          <p:cNvPr id="17416" name="Text Box 8"/>
          <p:cNvSpPr txBox="1">
            <a:spLocks noChangeArrowheads="1"/>
          </p:cNvSpPr>
          <p:nvPr/>
        </p:nvSpPr>
        <p:spPr bwMode="auto">
          <a:xfrm>
            <a:off x="2803525" y="1036639"/>
            <a:ext cx="2265364" cy="830997"/>
          </a:xfrm>
          <a:prstGeom prst="rect">
            <a:avLst/>
          </a:prstGeom>
          <a:noFill/>
          <a:ln w="9525">
            <a:noFill/>
            <a:miter lim="800000"/>
            <a:headEnd/>
            <a:tailEnd/>
          </a:ln>
          <a:effectLst/>
        </p:spPr>
        <p:txBody>
          <a:bodyPr wrap="none">
            <a:spAutoFit/>
          </a:bodyPr>
          <a:lstStyle/>
          <a:p>
            <a:pPr eaLnBrk="0" hangingPunct="0">
              <a:defRPr/>
            </a:pPr>
            <a:r>
              <a:rPr lang="en-US" sz="2400">
                <a:solidFill>
                  <a:srgbClr val="FF0000"/>
                </a:solidFill>
                <a:effectLst>
                  <a:outerShdw blurRad="38100" dist="38100" dir="2700000" algn="tl">
                    <a:srgbClr val="DDDDDD"/>
                  </a:outerShdw>
                </a:effectLst>
                <a:latin typeface="Comic Sans MS" charset="0"/>
              </a:rPr>
              <a:t>Midway Atoll</a:t>
            </a:r>
          </a:p>
          <a:p>
            <a:pPr eaLnBrk="0" hangingPunct="0">
              <a:defRPr/>
            </a:pPr>
            <a:r>
              <a:rPr lang="en-US" sz="2400">
                <a:solidFill>
                  <a:srgbClr val="FF0000"/>
                </a:solidFill>
                <a:effectLst>
                  <a:outerShdw blurRad="38100" dist="38100" dir="2700000" algn="tl">
                    <a:srgbClr val="DDDDDD"/>
                  </a:outerShdw>
                </a:effectLst>
                <a:latin typeface="Comic Sans MS" charset="0"/>
              </a:rPr>
              <a:t>n=57  39% hot</a:t>
            </a:r>
          </a:p>
        </p:txBody>
      </p:sp>
      <p:sp>
        <p:nvSpPr>
          <p:cNvPr id="17417" name="Text Box 9"/>
          <p:cNvSpPr txBox="1">
            <a:spLocks noChangeArrowheads="1"/>
          </p:cNvSpPr>
          <p:nvPr/>
        </p:nvSpPr>
        <p:spPr bwMode="auto">
          <a:xfrm>
            <a:off x="5791200" y="2743201"/>
            <a:ext cx="3368230" cy="830997"/>
          </a:xfrm>
          <a:prstGeom prst="rect">
            <a:avLst/>
          </a:prstGeom>
          <a:noFill/>
          <a:ln w="9525">
            <a:noFill/>
            <a:miter lim="800000"/>
            <a:headEnd/>
            <a:tailEnd/>
          </a:ln>
          <a:effectLst/>
        </p:spPr>
        <p:txBody>
          <a:bodyPr wrap="none">
            <a:spAutoFit/>
          </a:bodyPr>
          <a:lstStyle/>
          <a:p>
            <a:pPr eaLnBrk="0" hangingPunct="0">
              <a:defRPr/>
            </a:pPr>
            <a:r>
              <a:rPr lang="en-US" sz="2400">
                <a:solidFill>
                  <a:srgbClr val="FF0000"/>
                </a:solidFill>
                <a:effectLst>
                  <a:outerShdw blurRad="38100" dist="38100" dir="2700000" algn="tl">
                    <a:srgbClr val="DDDDDD"/>
                  </a:outerShdw>
                </a:effectLst>
                <a:latin typeface="Comic Sans MS" charset="0"/>
              </a:rPr>
              <a:t>French Frigate Shoals</a:t>
            </a:r>
          </a:p>
          <a:p>
            <a:pPr eaLnBrk="0" hangingPunct="0">
              <a:defRPr/>
            </a:pPr>
            <a:r>
              <a:rPr lang="en-US" sz="2400">
                <a:solidFill>
                  <a:srgbClr val="FF0000"/>
                </a:solidFill>
                <a:effectLst>
                  <a:outerShdw blurRad="38100" dist="38100" dir="2700000" algn="tl">
                    <a:srgbClr val="DDDDDD"/>
                  </a:outerShdw>
                </a:effectLst>
                <a:latin typeface="Comic Sans MS" charset="0"/>
              </a:rPr>
              <a:t>n=25  0% hot</a:t>
            </a:r>
          </a:p>
        </p:txBody>
      </p:sp>
      <p:sp>
        <p:nvSpPr>
          <p:cNvPr id="17418" name="Text Box 10"/>
          <p:cNvSpPr txBox="1">
            <a:spLocks noChangeArrowheads="1"/>
          </p:cNvSpPr>
          <p:nvPr/>
        </p:nvSpPr>
        <p:spPr bwMode="auto">
          <a:xfrm>
            <a:off x="8077200" y="5181601"/>
            <a:ext cx="2307042" cy="830997"/>
          </a:xfrm>
          <a:prstGeom prst="rect">
            <a:avLst/>
          </a:prstGeom>
          <a:noFill/>
          <a:ln w="9525">
            <a:noFill/>
            <a:miter lim="800000"/>
            <a:headEnd/>
            <a:tailEnd/>
          </a:ln>
          <a:effectLst/>
        </p:spPr>
        <p:txBody>
          <a:bodyPr wrap="none">
            <a:spAutoFit/>
          </a:bodyPr>
          <a:lstStyle/>
          <a:p>
            <a:pPr eaLnBrk="0" hangingPunct="0">
              <a:defRPr/>
            </a:pPr>
            <a:r>
              <a:rPr lang="en-US" sz="2400">
                <a:solidFill>
                  <a:srgbClr val="FF0000"/>
                </a:solidFill>
                <a:effectLst>
                  <a:outerShdw blurRad="38100" dist="38100" dir="2700000" algn="tl">
                    <a:srgbClr val="DDDDDD"/>
                  </a:outerShdw>
                </a:effectLst>
                <a:latin typeface="Comic Sans MS" charset="0"/>
              </a:rPr>
              <a:t>Hawaii</a:t>
            </a:r>
          </a:p>
          <a:p>
            <a:pPr eaLnBrk="0" hangingPunct="0">
              <a:defRPr/>
            </a:pPr>
            <a:r>
              <a:rPr lang="en-US" sz="2400">
                <a:solidFill>
                  <a:srgbClr val="FF0000"/>
                </a:solidFill>
                <a:effectLst>
                  <a:outerShdw blurRad="38100" dist="38100" dir="2700000" algn="tl">
                    <a:srgbClr val="DDDDDD"/>
                  </a:outerShdw>
                </a:effectLst>
                <a:latin typeface="Comic Sans MS" charset="0"/>
              </a:rPr>
              <a:t>n=59  10% hot </a:t>
            </a:r>
          </a:p>
        </p:txBody>
      </p:sp>
    </p:spTree>
    <p:extLst>
      <p:ext uri="{BB962C8B-B14F-4D97-AF65-F5344CB8AC3E}">
        <p14:creationId xmlns:p14="http://schemas.microsoft.com/office/powerpoint/2010/main" val="256022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diamond(in)">
                                      <p:cBhvr>
                                        <p:cTn id="7" dur="2000"/>
                                        <p:tgtEl>
                                          <p:spTgt spid="1741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diamond(in)">
                                      <p:cBhvr>
                                        <p:cTn id="10" dur="2000"/>
                                        <p:tgtEl>
                                          <p:spTgt spid="17412"/>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7411"/>
                                        </p:tgtEl>
                                        <p:attrNameLst>
                                          <p:attrName>style.visibility</p:attrName>
                                        </p:attrNameLst>
                                      </p:cBhvr>
                                      <p:to>
                                        <p:strVal val="visible"/>
                                      </p:to>
                                    </p:set>
                                    <p:animEffect transition="in" filter="diamond(in)">
                                      <p:cBhvr>
                                        <p:cTn id="13" dur="2000"/>
                                        <p:tgtEl>
                                          <p:spTgt spid="17411"/>
                                        </p:tgtEl>
                                      </p:cBhvr>
                                    </p:animEffect>
                                  </p:childTnLst>
                                </p:cTn>
                              </p:par>
                            </p:childTnLst>
                          </p:cTn>
                        </p:par>
                        <p:par>
                          <p:cTn id="14" fill="hold">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17416"/>
                                        </p:tgtEl>
                                        <p:attrNameLst>
                                          <p:attrName>style.visibility</p:attrName>
                                        </p:attrNameLst>
                                      </p:cBhvr>
                                      <p:to>
                                        <p:strVal val="visible"/>
                                      </p:to>
                                    </p:set>
                                    <p:animEffect transition="in" filter="fade">
                                      <p:cBhvr>
                                        <p:cTn id="17" dur="770" decel="100000"/>
                                        <p:tgtEl>
                                          <p:spTgt spid="17416"/>
                                        </p:tgtEl>
                                      </p:cBhvr>
                                    </p:animEffect>
                                    <p:animScale>
                                      <p:cBhvr>
                                        <p:cTn id="18" dur="770" decel="100000"/>
                                        <p:tgtEl>
                                          <p:spTgt spid="17416"/>
                                        </p:tgtEl>
                                      </p:cBhvr>
                                      <p:from x="10000" y="10000"/>
                                      <p:to x="200000" y="450000"/>
                                    </p:animScale>
                                    <p:animScale>
                                      <p:cBhvr>
                                        <p:cTn id="19" dur="1230" accel="100000" fill="hold">
                                          <p:stCondLst>
                                            <p:cond delay="770"/>
                                          </p:stCondLst>
                                        </p:cTn>
                                        <p:tgtEl>
                                          <p:spTgt spid="17416"/>
                                        </p:tgtEl>
                                      </p:cBhvr>
                                      <p:from x="200000" y="450000"/>
                                      <p:to x="100000" y="100000"/>
                                    </p:animScale>
                                    <p:set>
                                      <p:cBhvr>
                                        <p:cTn id="20" dur="770" fill="hold"/>
                                        <p:tgtEl>
                                          <p:spTgt spid="17416"/>
                                        </p:tgtEl>
                                        <p:attrNameLst>
                                          <p:attrName>ppt_x</p:attrName>
                                        </p:attrNameLst>
                                      </p:cBhvr>
                                      <p:to>
                                        <p:strVal val="(0.5)"/>
                                      </p:to>
                                    </p:set>
                                    <p:anim from="(0.5)" to="(#ppt_x)" calcmode="lin" valueType="num">
                                      <p:cBhvr>
                                        <p:cTn id="21" dur="1230" accel="100000" fill="hold">
                                          <p:stCondLst>
                                            <p:cond delay="770"/>
                                          </p:stCondLst>
                                        </p:cTn>
                                        <p:tgtEl>
                                          <p:spTgt spid="17416"/>
                                        </p:tgtEl>
                                        <p:attrNameLst>
                                          <p:attrName>ppt_x</p:attrName>
                                        </p:attrNameLst>
                                      </p:cBhvr>
                                    </p:anim>
                                    <p:set>
                                      <p:cBhvr>
                                        <p:cTn id="22" dur="770" fill="hold"/>
                                        <p:tgtEl>
                                          <p:spTgt spid="17416"/>
                                        </p:tgtEl>
                                        <p:attrNameLst>
                                          <p:attrName>ppt_y</p:attrName>
                                        </p:attrNameLst>
                                      </p:cBhvr>
                                      <p:to>
                                        <p:strVal val="(#ppt_y+0.4)"/>
                                      </p:to>
                                    </p:set>
                                    <p:anim from="(#ppt_y+0.4)" to="(#ppt_y)" calcmode="lin" valueType="num">
                                      <p:cBhvr>
                                        <p:cTn id="23" dur="1230" accel="100000" fill="hold">
                                          <p:stCondLst>
                                            <p:cond delay="770"/>
                                          </p:stCondLst>
                                        </p:cTn>
                                        <p:tgtEl>
                                          <p:spTgt spid="17416"/>
                                        </p:tgtEl>
                                        <p:attrNameLst>
                                          <p:attrName>ppt_y</p:attrName>
                                        </p:attrNameLst>
                                      </p:cBhvr>
                                    </p:anim>
                                  </p:childTnLst>
                                </p:cTn>
                              </p:par>
                            </p:childTnLst>
                          </p:cTn>
                        </p:par>
                        <p:par>
                          <p:cTn id="24" fill="hold">
                            <p:stCondLst>
                              <p:cond delay="4000"/>
                            </p:stCondLst>
                            <p:childTnLst>
                              <p:par>
                                <p:cTn id="25" presetID="51" presetClass="entr" presetSubtype="0" fill="hold" grpId="0" nodeType="afterEffect">
                                  <p:stCondLst>
                                    <p:cond delay="0"/>
                                  </p:stCondLst>
                                  <p:childTnLst>
                                    <p:set>
                                      <p:cBhvr>
                                        <p:cTn id="26" dur="1" fill="hold">
                                          <p:stCondLst>
                                            <p:cond delay="0"/>
                                          </p:stCondLst>
                                        </p:cTn>
                                        <p:tgtEl>
                                          <p:spTgt spid="17417"/>
                                        </p:tgtEl>
                                        <p:attrNameLst>
                                          <p:attrName>style.visibility</p:attrName>
                                        </p:attrNameLst>
                                      </p:cBhvr>
                                      <p:to>
                                        <p:strVal val="visible"/>
                                      </p:to>
                                    </p:set>
                                    <p:animEffect transition="in" filter="fade">
                                      <p:cBhvr>
                                        <p:cTn id="27" dur="770" decel="100000"/>
                                        <p:tgtEl>
                                          <p:spTgt spid="17417"/>
                                        </p:tgtEl>
                                      </p:cBhvr>
                                    </p:animEffect>
                                    <p:animScale>
                                      <p:cBhvr>
                                        <p:cTn id="28" dur="770" decel="100000"/>
                                        <p:tgtEl>
                                          <p:spTgt spid="17417"/>
                                        </p:tgtEl>
                                      </p:cBhvr>
                                      <p:from x="10000" y="10000"/>
                                      <p:to x="200000" y="450000"/>
                                    </p:animScale>
                                    <p:animScale>
                                      <p:cBhvr>
                                        <p:cTn id="29" dur="1230" accel="100000" fill="hold">
                                          <p:stCondLst>
                                            <p:cond delay="770"/>
                                          </p:stCondLst>
                                        </p:cTn>
                                        <p:tgtEl>
                                          <p:spTgt spid="17417"/>
                                        </p:tgtEl>
                                      </p:cBhvr>
                                      <p:from x="200000" y="450000"/>
                                      <p:to x="100000" y="100000"/>
                                    </p:animScale>
                                    <p:set>
                                      <p:cBhvr>
                                        <p:cTn id="30" dur="770" fill="hold"/>
                                        <p:tgtEl>
                                          <p:spTgt spid="17417"/>
                                        </p:tgtEl>
                                        <p:attrNameLst>
                                          <p:attrName>ppt_x</p:attrName>
                                        </p:attrNameLst>
                                      </p:cBhvr>
                                      <p:to>
                                        <p:strVal val="(0.5)"/>
                                      </p:to>
                                    </p:set>
                                    <p:anim from="(0.5)" to="(#ppt_x)" calcmode="lin" valueType="num">
                                      <p:cBhvr>
                                        <p:cTn id="31" dur="1230" accel="100000" fill="hold">
                                          <p:stCondLst>
                                            <p:cond delay="770"/>
                                          </p:stCondLst>
                                        </p:cTn>
                                        <p:tgtEl>
                                          <p:spTgt spid="17417"/>
                                        </p:tgtEl>
                                        <p:attrNameLst>
                                          <p:attrName>ppt_x</p:attrName>
                                        </p:attrNameLst>
                                      </p:cBhvr>
                                    </p:anim>
                                    <p:set>
                                      <p:cBhvr>
                                        <p:cTn id="32" dur="770" fill="hold"/>
                                        <p:tgtEl>
                                          <p:spTgt spid="17417"/>
                                        </p:tgtEl>
                                        <p:attrNameLst>
                                          <p:attrName>ppt_y</p:attrName>
                                        </p:attrNameLst>
                                      </p:cBhvr>
                                      <p:to>
                                        <p:strVal val="(#ppt_y+0.4)"/>
                                      </p:to>
                                    </p:set>
                                    <p:anim from="(#ppt_y+0.4)" to="(#ppt_y)" calcmode="lin" valueType="num">
                                      <p:cBhvr>
                                        <p:cTn id="33" dur="1230" accel="100000" fill="hold">
                                          <p:stCondLst>
                                            <p:cond delay="770"/>
                                          </p:stCondLst>
                                        </p:cTn>
                                        <p:tgtEl>
                                          <p:spTgt spid="17417"/>
                                        </p:tgtEl>
                                        <p:attrNameLst>
                                          <p:attrName>ppt_y</p:attrName>
                                        </p:attrNameLst>
                                      </p:cBhvr>
                                    </p:anim>
                                  </p:childTnLst>
                                </p:cTn>
                              </p:par>
                            </p:childTnLst>
                          </p:cTn>
                        </p:par>
                        <p:par>
                          <p:cTn id="34" fill="hold">
                            <p:stCondLst>
                              <p:cond delay="6000"/>
                            </p:stCondLst>
                            <p:childTnLst>
                              <p:par>
                                <p:cTn id="35" presetID="51" presetClass="entr" presetSubtype="0" fill="hold" grpId="0" nodeType="afterEffect">
                                  <p:stCondLst>
                                    <p:cond delay="0"/>
                                  </p:stCondLst>
                                  <p:childTnLst>
                                    <p:set>
                                      <p:cBhvr>
                                        <p:cTn id="36" dur="1" fill="hold">
                                          <p:stCondLst>
                                            <p:cond delay="0"/>
                                          </p:stCondLst>
                                        </p:cTn>
                                        <p:tgtEl>
                                          <p:spTgt spid="17418"/>
                                        </p:tgtEl>
                                        <p:attrNameLst>
                                          <p:attrName>style.visibility</p:attrName>
                                        </p:attrNameLst>
                                      </p:cBhvr>
                                      <p:to>
                                        <p:strVal val="visible"/>
                                      </p:to>
                                    </p:set>
                                    <p:animEffect transition="in" filter="fade">
                                      <p:cBhvr>
                                        <p:cTn id="37" dur="770" decel="100000"/>
                                        <p:tgtEl>
                                          <p:spTgt spid="17418"/>
                                        </p:tgtEl>
                                      </p:cBhvr>
                                    </p:animEffect>
                                    <p:animScale>
                                      <p:cBhvr>
                                        <p:cTn id="38" dur="770" decel="100000"/>
                                        <p:tgtEl>
                                          <p:spTgt spid="17418"/>
                                        </p:tgtEl>
                                      </p:cBhvr>
                                      <p:from x="10000" y="10000"/>
                                      <p:to x="200000" y="450000"/>
                                    </p:animScale>
                                    <p:animScale>
                                      <p:cBhvr>
                                        <p:cTn id="39" dur="1230" accel="100000" fill="hold">
                                          <p:stCondLst>
                                            <p:cond delay="770"/>
                                          </p:stCondLst>
                                        </p:cTn>
                                        <p:tgtEl>
                                          <p:spTgt spid="17418"/>
                                        </p:tgtEl>
                                      </p:cBhvr>
                                      <p:from x="200000" y="450000"/>
                                      <p:to x="100000" y="100000"/>
                                    </p:animScale>
                                    <p:set>
                                      <p:cBhvr>
                                        <p:cTn id="40" dur="770" fill="hold"/>
                                        <p:tgtEl>
                                          <p:spTgt spid="17418"/>
                                        </p:tgtEl>
                                        <p:attrNameLst>
                                          <p:attrName>ppt_x</p:attrName>
                                        </p:attrNameLst>
                                      </p:cBhvr>
                                      <p:to>
                                        <p:strVal val="(0.5)"/>
                                      </p:to>
                                    </p:set>
                                    <p:anim from="(0.5)" to="(#ppt_x)" calcmode="lin" valueType="num">
                                      <p:cBhvr>
                                        <p:cTn id="41" dur="1230" accel="100000" fill="hold">
                                          <p:stCondLst>
                                            <p:cond delay="770"/>
                                          </p:stCondLst>
                                        </p:cTn>
                                        <p:tgtEl>
                                          <p:spTgt spid="17418"/>
                                        </p:tgtEl>
                                        <p:attrNameLst>
                                          <p:attrName>ppt_x</p:attrName>
                                        </p:attrNameLst>
                                      </p:cBhvr>
                                    </p:anim>
                                    <p:set>
                                      <p:cBhvr>
                                        <p:cTn id="42" dur="770" fill="hold"/>
                                        <p:tgtEl>
                                          <p:spTgt spid="17418"/>
                                        </p:tgtEl>
                                        <p:attrNameLst>
                                          <p:attrName>ppt_y</p:attrName>
                                        </p:attrNameLst>
                                      </p:cBhvr>
                                      <p:to>
                                        <p:strVal val="(#ppt_y+0.4)"/>
                                      </p:to>
                                    </p:set>
                                    <p:anim from="(#ppt_y+0.4)" to="(#ppt_y)" calcmode="lin" valueType="num">
                                      <p:cBhvr>
                                        <p:cTn id="43" dur="1230" accel="100000" fill="hold">
                                          <p:stCondLst>
                                            <p:cond delay="770"/>
                                          </p:stCondLst>
                                        </p:cTn>
                                        <p:tgtEl>
                                          <p:spTgt spid="1741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2" grpId="0" animBg="1"/>
      <p:bldP spid="17413" grpId="0" animBg="1"/>
      <p:bldP spid="17416" grpId="0"/>
      <p:bldP spid="17417" grpId="0"/>
      <p:bldP spid="174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Group 2"/>
          <p:cNvGraphicFramePr>
            <a:graphicFrameLocks noGrp="1"/>
          </p:cNvGraphicFramePr>
          <p:nvPr/>
        </p:nvGraphicFramePr>
        <p:xfrm>
          <a:off x="1828801" y="1752601"/>
          <a:ext cx="8024813" cy="3581401"/>
        </p:xfrm>
        <a:graphic>
          <a:graphicData uri="http://schemas.openxmlformats.org/drawingml/2006/table">
            <a:tbl>
              <a:tblPr/>
              <a:tblGrid>
                <a:gridCol w="2965450"/>
                <a:gridCol w="1401763"/>
                <a:gridCol w="1827212"/>
                <a:gridCol w="1830388"/>
              </a:tblGrid>
              <a:tr h="1373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00"/>
                          </a:solidFill>
                          <a:effectLst/>
                          <a:latin typeface="Arial" charset="0"/>
                          <a:ea typeface="ＭＳ Ｐゴシック" charset="-128"/>
                          <a:cs typeface="Arial" charset="0"/>
                        </a:rPr>
                        <a:t>UHM HOT FISH</a:t>
                      </a:r>
                      <a:endParaRPr kumimoji="0" lang="en-US" sz="2800" b="1" i="0" u="none" strike="noStrike" cap="none" normalizeH="0" baseline="0" smtClean="0">
                        <a:ln>
                          <a:noFill/>
                        </a:ln>
                        <a:solidFill>
                          <a:srgbClr val="FFFF00"/>
                        </a:solidFill>
                        <a:effectLst/>
                        <a:latin typeface="Arial" charset="0"/>
                        <a:ea typeface="ＭＳ Ｐゴシック" charset="-128"/>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ea typeface="ＭＳ Ｐゴシック" charset="-128"/>
                          <a:cs typeface="Arial" charset="0"/>
                        </a:rPr>
                        <a:t>MHI </a:t>
                      </a:r>
                    </a:p>
                    <a:p>
                      <a:pPr marL="0" marR="0" lvl="0" indent="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ea typeface="ＭＳ Ｐゴシック" charset="-128"/>
                          <a:cs typeface="Arial" charset="0"/>
                        </a:rPr>
                        <a:t>n = 112</a:t>
                      </a:r>
                      <a:endParaRPr kumimoji="0" lang="en-US" sz="28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ea typeface="ＭＳ Ｐゴシック" charset="-128"/>
                          <a:cs typeface="Arial" charset="0"/>
                        </a:rPr>
                        <a:t>NWHI</a:t>
                      </a:r>
                      <a:r>
                        <a:rPr kumimoji="0" lang="en-US" sz="2800" b="1" i="0" u="none" strike="noStrike" cap="none" normalizeH="0" baseline="0" smtClean="0">
                          <a:ln>
                            <a:noFill/>
                          </a:ln>
                          <a:solidFill>
                            <a:schemeClr val="tx1"/>
                          </a:solidFill>
                          <a:effectLst/>
                          <a:latin typeface="Arial" charset="0"/>
                          <a:ea typeface="ＭＳ Ｐゴシック" charset="-128"/>
                          <a:cs typeface="Arial" charset="0"/>
                        </a:rPr>
                        <a:t> </a:t>
                      </a:r>
                    </a:p>
                    <a:p>
                      <a:pPr marL="0" marR="0" lvl="0" indent="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ea typeface="ＭＳ Ｐゴシック" charset="-128"/>
                          <a:cs typeface="Arial" charset="0"/>
                        </a:rPr>
                        <a:t>n = 182</a:t>
                      </a:r>
                      <a:endParaRPr kumimoji="0" lang="en-US" sz="28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ea typeface="ＭＳ Ｐゴシック" charset="-128"/>
                          <a:cs typeface="Arial" charset="0"/>
                        </a:rPr>
                        <a:t>TOTAL</a:t>
                      </a:r>
                      <a:endParaRPr kumimoji="0" lang="en-US" sz="28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7366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ea typeface="ＭＳ Ｐゴシック" charset="-128"/>
                          <a:cs typeface="Arial" charset="0"/>
                        </a:rPr>
                        <a:t>CARNIVORES</a:t>
                      </a:r>
                      <a:endParaRPr kumimoji="0" lang="en-US" sz="28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ＭＳ Ｐゴシック" charset="-128"/>
                          <a:cs typeface="Arial" charset="0"/>
                        </a:rPr>
                        <a:t>15%</a:t>
                      </a:r>
                      <a:endParaRPr kumimoji="0" lang="en-US" sz="28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ＭＳ Ｐゴシック" charset="-128"/>
                          <a:cs typeface="Arial" charset="0"/>
                        </a:rPr>
                        <a:t>20%</a:t>
                      </a:r>
                      <a:endParaRPr kumimoji="0" lang="en-US" sz="28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ＭＳ Ｐゴシック" charset="-128"/>
                          <a:cs typeface="Arial" charset="0"/>
                        </a:rPr>
                        <a:t>18%</a:t>
                      </a:r>
                      <a:endParaRPr kumimoji="0" lang="en-US" sz="28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7350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ea typeface="ＭＳ Ｐゴシック" charset="-128"/>
                          <a:cs typeface="Arial" charset="0"/>
                        </a:rPr>
                        <a:t>HERBIVORES</a:t>
                      </a:r>
                      <a:endParaRPr kumimoji="0" lang="en-US" sz="28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ＭＳ Ｐゴシック" charset="-128"/>
                          <a:cs typeface="Arial" charset="0"/>
                        </a:rPr>
                        <a:t>11%</a:t>
                      </a:r>
                      <a:endParaRPr kumimoji="0" lang="en-US" sz="28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ＭＳ Ｐゴシック" charset="-128"/>
                          <a:cs typeface="Arial" charset="0"/>
                        </a:rPr>
                        <a:t>17%</a:t>
                      </a:r>
                      <a:endParaRPr kumimoji="0" lang="en-US" sz="28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ＭＳ Ｐゴシック" charset="-128"/>
                          <a:cs typeface="Arial" charset="0"/>
                        </a:rPr>
                        <a:t>14%</a:t>
                      </a:r>
                      <a:endParaRPr kumimoji="0" lang="en-US" sz="28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a:noFill/>
                    </a:lnB>
                    <a:lnTlToBr>
                      <a:noFill/>
                    </a:lnTlToBr>
                    <a:lnBlToTr>
                      <a:noFill/>
                    </a:lnBlToTr>
                    <a:noFill/>
                  </a:tcPr>
                </a:tc>
              </a:tr>
              <a:tr h="7366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ea typeface="ＭＳ Ｐゴシック" charset="-128"/>
                          <a:cs typeface="Arial" charset="0"/>
                        </a:rPr>
                        <a:t>ALL</a:t>
                      </a:r>
                      <a:endParaRPr kumimoji="0" lang="en-US" sz="28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ＭＳ Ｐゴシック" charset="-128"/>
                          <a:cs typeface="Arial" charset="0"/>
                        </a:rPr>
                        <a:t>13%</a:t>
                      </a:r>
                      <a:endParaRPr kumimoji="0" lang="en-US" sz="28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ＭＳ Ｐゴシック" charset="-128"/>
                          <a:cs typeface="Arial" charset="0"/>
                        </a:rPr>
                        <a:t>18%</a:t>
                      </a:r>
                      <a:endParaRPr kumimoji="0" lang="en-US" sz="28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ea typeface="ＭＳ Ｐゴシック" charset="-128"/>
                          <a:cs typeface="Arial" charset="0"/>
                        </a:rPr>
                        <a:t>16%</a:t>
                      </a:r>
                      <a:endParaRPr kumimoji="0" lang="en-US" sz="2800" b="1"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a:noFill/>
                    </a:lnB>
                    <a:lnTlToBr>
                      <a:noFill/>
                    </a:lnTlToBr>
                    <a:lnBlToTr>
                      <a:noFill/>
                    </a:lnBlToTr>
                    <a:noFill/>
                  </a:tcPr>
                </a:tc>
              </a:tr>
            </a:tbl>
          </a:graphicData>
        </a:graphic>
      </p:graphicFrame>
      <p:sp>
        <p:nvSpPr>
          <p:cNvPr id="16408" name="Text Box 24"/>
          <p:cNvSpPr txBox="1">
            <a:spLocks noChangeArrowheads="1"/>
          </p:cNvSpPr>
          <p:nvPr/>
        </p:nvSpPr>
        <p:spPr bwMode="auto">
          <a:xfrm>
            <a:off x="4191001" y="152400"/>
            <a:ext cx="3978275" cy="579438"/>
          </a:xfrm>
          <a:prstGeom prst="rect">
            <a:avLst/>
          </a:prstGeom>
          <a:noFill/>
          <a:ln w="9525">
            <a:noFill/>
            <a:miter lim="800000"/>
            <a:headEnd/>
            <a:tailEnd/>
          </a:ln>
          <a:effectLst/>
        </p:spPr>
        <p:txBody>
          <a:bodyPr wrap="none">
            <a:spAutoFit/>
          </a:bodyPr>
          <a:lstStyle/>
          <a:p>
            <a:pPr eaLnBrk="0" hangingPunct="0">
              <a:defRPr/>
            </a:pPr>
            <a:r>
              <a:rPr lang="en-US" sz="3200">
                <a:solidFill>
                  <a:srgbClr val="FFFF66"/>
                </a:solidFill>
                <a:effectLst>
                  <a:outerShdw blurRad="38100" dist="38100" dir="2700000" algn="tl">
                    <a:srgbClr val="DDDDDD"/>
                  </a:outerShdw>
                </a:effectLst>
                <a:latin typeface="Comic Sans MS" charset="0"/>
              </a:rPr>
              <a:t>Summary of Results</a:t>
            </a:r>
          </a:p>
        </p:txBody>
      </p:sp>
      <p:sp>
        <p:nvSpPr>
          <p:cNvPr id="16409" name="Text Box 25"/>
          <p:cNvSpPr txBox="1">
            <a:spLocks noChangeArrowheads="1"/>
          </p:cNvSpPr>
          <p:nvPr/>
        </p:nvSpPr>
        <p:spPr bwMode="auto">
          <a:xfrm>
            <a:off x="4800600" y="838200"/>
            <a:ext cx="2693988" cy="579438"/>
          </a:xfrm>
          <a:prstGeom prst="rect">
            <a:avLst/>
          </a:prstGeom>
          <a:noFill/>
          <a:ln w="9525">
            <a:noFill/>
            <a:miter lim="800000"/>
            <a:headEnd/>
            <a:tailEnd/>
          </a:ln>
          <a:effectLst/>
        </p:spPr>
        <p:txBody>
          <a:bodyPr wrap="none">
            <a:spAutoFit/>
          </a:bodyPr>
          <a:lstStyle/>
          <a:p>
            <a:pPr eaLnBrk="0" hangingPunct="0">
              <a:defRPr/>
            </a:pPr>
            <a:r>
              <a:rPr lang="en-US" sz="3200">
                <a:solidFill>
                  <a:srgbClr val="FFFF66"/>
                </a:solidFill>
                <a:effectLst>
                  <a:outerShdw blurRad="38100" dist="38100" dir="2700000" algn="tl">
                    <a:srgbClr val="DDDDDD"/>
                  </a:outerShdw>
                </a:effectLst>
                <a:latin typeface="Comic Sans MS" charset="0"/>
              </a:rPr>
              <a:t>N2a Bioassay</a:t>
            </a:r>
          </a:p>
        </p:txBody>
      </p:sp>
    </p:spTree>
    <p:extLst>
      <p:ext uri="{BB962C8B-B14F-4D97-AF65-F5344CB8AC3E}">
        <p14:creationId xmlns:p14="http://schemas.microsoft.com/office/powerpoint/2010/main" val="2618949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1524000" y="228601"/>
            <a:ext cx="4191000" cy="3330575"/>
          </a:xfrm>
          <a:prstGeom prst="rect">
            <a:avLst/>
          </a:prstGeom>
          <a:noFill/>
          <a:ln w="9525">
            <a:noFill/>
            <a:miter lim="800000"/>
            <a:headEnd/>
            <a:tailEnd/>
          </a:ln>
        </p:spPr>
      </p:pic>
      <p:pic>
        <p:nvPicPr>
          <p:cNvPr id="52227" name="Picture 4"/>
          <p:cNvPicPr>
            <a:picLocks noChangeAspect="1" noChangeArrowheads="1"/>
          </p:cNvPicPr>
          <p:nvPr/>
        </p:nvPicPr>
        <p:blipFill>
          <a:blip r:embed="rId3" cstate="print"/>
          <a:srcRect/>
          <a:stretch>
            <a:fillRect/>
          </a:stretch>
        </p:blipFill>
        <p:spPr bwMode="auto">
          <a:xfrm>
            <a:off x="1676400" y="3581400"/>
            <a:ext cx="3917950" cy="3276600"/>
          </a:xfrm>
          <a:prstGeom prst="rect">
            <a:avLst/>
          </a:prstGeom>
          <a:noFill/>
          <a:ln w="9525">
            <a:noFill/>
            <a:miter lim="800000"/>
            <a:headEnd/>
            <a:tailEnd/>
          </a:ln>
        </p:spPr>
      </p:pic>
      <p:pic>
        <p:nvPicPr>
          <p:cNvPr id="52228" name="Picture 5"/>
          <p:cNvPicPr>
            <a:picLocks noChangeAspect="1" noChangeArrowheads="1"/>
          </p:cNvPicPr>
          <p:nvPr/>
        </p:nvPicPr>
        <p:blipFill>
          <a:blip r:embed="rId4" cstate="print"/>
          <a:srcRect/>
          <a:stretch>
            <a:fillRect/>
          </a:stretch>
        </p:blipFill>
        <p:spPr bwMode="auto">
          <a:xfrm>
            <a:off x="6096000" y="3581400"/>
            <a:ext cx="4097338" cy="3276600"/>
          </a:xfrm>
          <a:prstGeom prst="rect">
            <a:avLst/>
          </a:prstGeom>
          <a:noFill/>
          <a:ln w="9525">
            <a:noFill/>
            <a:miter lim="800000"/>
            <a:headEnd/>
            <a:tailEnd/>
          </a:ln>
        </p:spPr>
      </p:pic>
      <p:sp>
        <p:nvSpPr>
          <p:cNvPr id="52229" name="TextBox 7"/>
          <p:cNvSpPr txBox="1">
            <a:spLocks noChangeArrowheads="1"/>
          </p:cNvSpPr>
          <p:nvPr/>
        </p:nvSpPr>
        <p:spPr bwMode="auto">
          <a:xfrm>
            <a:off x="6400800" y="2819400"/>
            <a:ext cx="990600" cy="369888"/>
          </a:xfrm>
          <a:prstGeom prst="rect">
            <a:avLst/>
          </a:prstGeom>
          <a:solidFill>
            <a:schemeClr val="bg1"/>
          </a:solidFill>
          <a:ln w="9525">
            <a:noFill/>
            <a:miter lim="800000"/>
            <a:headEnd/>
            <a:tailEnd/>
          </a:ln>
        </p:spPr>
        <p:txBody>
          <a:bodyPr>
            <a:spAutoFit/>
          </a:bodyPr>
          <a:lstStyle/>
          <a:p>
            <a:endParaRPr lang="en-US"/>
          </a:p>
        </p:txBody>
      </p:sp>
      <p:sp>
        <p:nvSpPr>
          <p:cNvPr id="52230" name="TextBox 8"/>
          <p:cNvSpPr txBox="1">
            <a:spLocks noChangeArrowheads="1"/>
          </p:cNvSpPr>
          <p:nvPr/>
        </p:nvSpPr>
        <p:spPr bwMode="auto">
          <a:xfrm>
            <a:off x="6629400" y="2514600"/>
            <a:ext cx="609600" cy="381000"/>
          </a:xfrm>
          <a:prstGeom prst="rect">
            <a:avLst/>
          </a:prstGeom>
          <a:solidFill>
            <a:schemeClr val="bg1"/>
          </a:solidFill>
          <a:ln w="9525">
            <a:noFill/>
            <a:miter lim="800000"/>
            <a:headEnd/>
            <a:tailEnd/>
          </a:ln>
        </p:spPr>
        <p:txBody>
          <a:bodyPr>
            <a:spAutoFit/>
          </a:bodyPr>
          <a:lstStyle/>
          <a:p>
            <a:endParaRPr lang="en-US"/>
          </a:p>
        </p:txBody>
      </p:sp>
      <p:pic>
        <p:nvPicPr>
          <p:cNvPr id="52231" name="Picture 9"/>
          <p:cNvPicPr>
            <a:picLocks noChangeAspect="1" noChangeArrowheads="1"/>
          </p:cNvPicPr>
          <p:nvPr/>
        </p:nvPicPr>
        <p:blipFill>
          <a:blip r:embed="rId5" cstate="print"/>
          <a:srcRect/>
          <a:stretch>
            <a:fillRect/>
          </a:stretch>
        </p:blipFill>
        <p:spPr bwMode="auto">
          <a:xfrm>
            <a:off x="5791200" y="228601"/>
            <a:ext cx="4876800" cy="3330575"/>
          </a:xfrm>
          <a:prstGeom prst="rect">
            <a:avLst/>
          </a:prstGeom>
          <a:noFill/>
          <a:ln w="9525">
            <a:noFill/>
            <a:miter lim="800000"/>
            <a:headEnd/>
            <a:tailEnd/>
          </a:ln>
        </p:spPr>
      </p:pic>
      <p:sp>
        <p:nvSpPr>
          <p:cNvPr id="52232" name="Rectangle 13"/>
          <p:cNvSpPr>
            <a:spLocks noChangeArrowheads="1"/>
          </p:cNvSpPr>
          <p:nvPr/>
        </p:nvSpPr>
        <p:spPr bwMode="auto">
          <a:xfrm>
            <a:off x="2971800" y="1524000"/>
            <a:ext cx="700088" cy="369888"/>
          </a:xfrm>
          <a:prstGeom prst="rect">
            <a:avLst/>
          </a:prstGeom>
          <a:noFill/>
          <a:ln w="9525">
            <a:noFill/>
            <a:miter lim="800000"/>
            <a:headEnd/>
            <a:tailEnd/>
          </a:ln>
        </p:spPr>
        <p:txBody>
          <a:bodyPr wrap="none">
            <a:spAutoFit/>
          </a:bodyPr>
          <a:lstStyle/>
          <a:p>
            <a:r>
              <a:rPr lang="en-US" b="1" dirty="0">
                <a:solidFill>
                  <a:schemeClr val="bg1"/>
                </a:solidFill>
                <a:latin typeface="Calibri" pitchFamily="34" charset="0"/>
              </a:rPr>
              <a:t>Oahu</a:t>
            </a:r>
          </a:p>
        </p:txBody>
      </p:sp>
      <p:sp>
        <p:nvSpPr>
          <p:cNvPr id="52233" name="Rectangle 14"/>
          <p:cNvSpPr>
            <a:spLocks noChangeArrowheads="1"/>
          </p:cNvSpPr>
          <p:nvPr/>
        </p:nvSpPr>
        <p:spPr bwMode="auto">
          <a:xfrm>
            <a:off x="7924800" y="1676400"/>
            <a:ext cx="679450" cy="369888"/>
          </a:xfrm>
          <a:prstGeom prst="rect">
            <a:avLst/>
          </a:prstGeom>
          <a:noFill/>
          <a:ln w="9525">
            <a:noFill/>
            <a:miter lim="800000"/>
            <a:headEnd/>
            <a:tailEnd/>
          </a:ln>
        </p:spPr>
        <p:txBody>
          <a:bodyPr wrap="none">
            <a:spAutoFit/>
          </a:bodyPr>
          <a:lstStyle/>
          <a:p>
            <a:r>
              <a:rPr lang="en-US" b="1" dirty="0">
                <a:solidFill>
                  <a:schemeClr val="bg1"/>
                </a:solidFill>
                <a:latin typeface="Calibri" pitchFamily="34" charset="0"/>
              </a:rPr>
              <a:t>Maui</a:t>
            </a:r>
          </a:p>
        </p:txBody>
      </p:sp>
      <p:sp>
        <p:nvSpPr>
          <p:cNvPr id="52234" name="Rectangle 15"/>
          <p:cNvSpPr>
            <a:spLocks noChangeArrowheads="1"/>
          </p:cNvSpPr>
          <p:nvPr/>
        </p:nvSpPr>
        <p:spPr bwMode="auto">
          <a:xfrm>
            <a:off x="2971800" y="4800600"/>
            <a:ext cx="838200" cy="369888"/>
          </a:xfrm>
          <a:prstGeom prst="rect">
            <a:avLst/>
          </a:prstGeom>
          <a:noFill/>
          <a:ln w="9525">
            <a:noFill/>
            <a:miter lim="800000"/>
            <a:headEnd/>
            <a:tailEnd/>
          </a:ln>
        </p:spPr>
        <p:txBody>
          <a:bodyPr wrap="none">
            <a:spAutoFit/>
          </a:bodyPr>
          <a:lstStyle/>
          <a:p>
            <a:r>
              <a:rPr lang="en-US" b="1" dirty="0">
                <a:solidFill>
                  <a:schemeClr val="bg1"/>
                </a:solidFill>
                <a:latin typeface="Calibri" pitchFamily="34" charset="0"/>
              </a:rPr>
              <a:t>Hawaii</a:t>
            </a:r>
          </a:p>
        </p:txBody>
      </p:sp>
      <p:sp>
        <p:nvSpPr>
          <p:cNvPr id="52235" name="Rectangle 16"/>
          <p:cNvSpPr>
            <a:spLocks noChangeArrowheads="1"/>
          </p:cNvSpPr>
          <p:nvPr/>
        </p:nvSpPr>
        <p:spPr bwMode="auto">
          <a:xfrm>
            <a:off x="7620001" y="4953000"/>
            <a:ext cx="715963" cy="369888"/>
          </a:xfrm>
          <a:prstGeom prst="rect">
            <a:avLst/>
          </a:prstGeom>
          <a:noFill/>
          <a:ln w="9525">
            <a:noFill/>
            <a:miter lim="800000"/>
            <a:headEnd/>
            <a:tailEnd/>
          </a:ln>
        </p:spPr>
        <p:txBody>
          <a:bodyPr wrap="none">
            <a:spAutoFit/>
          </a:bodyPr>
          <a:lstStyle/>
          <a:p>
            <a:r>
              <a:rPr lang="en-US" b="1" dirty="0">
                <a:solidFill>
                  <a:schemeClr val="bg1"/>
                </a:solidFill>
                <a:latin typeface="Calibri" pitchFamily="34" charset="0"/>
              </a:rPr>
              <a:t>Kauai</a:t>
            </a:r>
          </a:p>
        </p:txBody>
      </p:sp>
      <p:sp>
        <p:nvSpPr>
          <p:cNvPr id="52236" name="TextBox 17"/>
          <p:cNvSpPr txBox="1">
            <a:spLocks noChangeArrowheads="1"/>
          </p:cNvSpPr>
          <p:nvPr/>
        </p:nvSpPr>
        <p:spPr bwMode="auto">
          <a:xfrm>
            <a:off x="6705600" y="2743200"/>
            <a:ext cx="685800" cy="400050"/>
          </a:xfrm>
          <a:prstGeom prst="rect">
            <a:avLst/>
          </a:prstGeom>
          <a:solidFill>
            <a:srgbClr val="0070C0"/>
          </a:solidFill>
          <a:ln w="9525">
            <a:noFill/>
            <a:miter lim="800000"/>
            <a:headEnd/>
            <a:tailEnd/>
          </a:ln>
        </p:spPr>
        <p:txBody>
          <a:bodyPr>
            <a:spAutoFit/>
          </a:bodyPr>
          <a:lstStyle/>
          <a:p>
            <a:endParaRPr lang="en-US" sz="2000"/>
          </a:p>
        </p:txBody>
      </p:sp>
      <p:sp>
        <p:nvSpPr>
          <p:cNvPr id="15" name="TextBox 17"/>
          <p:cNvSpPr txBox="1">
            <a:spLocks noChangeArrowheads="1"/>
          </p:cNvSpPr>
          <p:nvPr/>
        </p:nvSpPr>
        <p:spPr bwMode="auto">
          <a:xfrm>
            <a:off x="6553200" y="2514600"/>
            <a:ext cx="685800" cy="400110"/>
          </a:xfrm>
          <a:prstGeom prst="rect">
            <a:avLst/>
          </a:prstGeom>
          <a:solidFill>
            <a:srgbClr val="0070C0"/>
          </a:solidFill>
          <a:ln w="9525">
            <a:noFill/>
            <a:miter lim="800000"/>
            <a:headEnd/>
            <a:tailEnd/>
          </a:ln>
        </p:spPr>
        <p:txBody>
          <a:bodyPr wrap="square">
            <a:spAutoFit/>
          </a:bodyPr>
          <a:lstStyle/>
          <a:p>
            <a:endParaRPr lang="en-US" sz="2000"/>
          </a:p>
        </p:txBody>
      </p:sp>
      <p:sp>
        <p:nvSpPr>
          <p:cNvPr id="16" name="TextBox 17"/>
          <p:cNvSpPr txBox="1">
            <a:spLocks noChangeArrowheads="1"/>
          </p:cNvSpPr>
          <p:nvPr/>
        </p:nvSpPr>
        <p:spPr bwMode="auto">
          <a:xfrm>
            <a:off x="6400800" y="2743200"/>
            <a:ext cx="685800" cy="400050"/>
          </a:xfrm>
          <a:prstGeom prst="rect">
            <a:avLst/>
          </a:prstGeom>
          <a:solidFill>
            <a:srgbClr val="0070C0"/>
          </a:solidFill>
          <a:ln w="9525">
            <a:noFill/>
            <a:miter lim="800000"/>
            <a:headEnd/>
            <a:tailEnd/>
          </a:ln>
        </p:spPr>
        <p:txBody>
          <a:bodyPr>
            <a:spAutoFit/>
          </a:bodyPr>
          <a:lstStyle/>
          <a:p>
            <a:endParaRPr lang="en-US" sz="2000"/>
          </a:p>
        </p:txBody>
      </p:sp>
      <p:sp>
        <p:nvSpPr>
          <p:cNvPr id="17" name="TextBox 17"/>
          <p:cNvSpPr txBox="1">
            <a:spLocks noChangeArrowheads="1"/>
          </p:cNvSpPr>
          <p:nvPr/>
        </p:nvSpPr>
        <p:spPr bwMode="auto">
          <a:xfrm>
            <a:off x="6400800" y="2819400"/>
            <a:ext cx="990600" cy="400110"/>
          </a:xfrm>
          <a:prstGeom prst="rect">
            <a:avLst/>
          </a:prstGeom>
          <a:solidFill>
            <a:srgbClr val="0070C0"/>
          </a:solidFill>
          <a:ln w="9525">
            <a:noFill/>
            <a:miter lim="800000"/>
            <a:headEnd/>
            <a:tailEnd/>
          </a:ln>
        </p:spPr>
        <p:txBody>
          <a:bodyPr wrap="square">
            <a:spAutoFit/>
          </a:bodyPr>
          <a:lstStyle/>
          <a:p>
            <a:endParaRPr lang="en-US" sz="2000"/>
          </a:p>
        </p:txBody>
      </p:sp>
      <p:cxnSp>
        <p:nvCxnSpPr>
          <p:cNvPr id="21" name="Straight Connector 20"/>
          <p:cNvCxnSpPr/>
          <p:nvPr/>
        </p:nvCxnSpPr>
        <p:spPr>
          <a:xfrm flipH="1">
            <a:off x="6400800" y="3200400"/>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895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tabfig"/>
          <p:cNvPicPr>
            <a:picLocks noGrp="1" noChangeAspect="1" noChangeArrowheads="1"/>
          </p:cNvPicPr>
          <p:nvPr>
            <p:ph type="body" idx="1"/>
          </p:nvPr>
        </p:nvPicPr>
        <p:blipFill>
          <a:blip r:embed="rId2" cstate="print"/>
          <a:srcRect/>
          <a:stretch>
            <a:fillRect/>
          </a:stretch>
        </p:blipFill>
        <p:spPr>
          <a:xfrm>
            <a:off x="2895600" y="685800"/>
            <a:ext cx="6324600" cy="5693538"/>
          </a:xfrm>
          <a:noFill/>
          <a:ln/>
        </p:spPr>
      </p:pic>
    </p:spTree>
    <p:extLst>
      <p:ext uri="{BB962C8B-B14F-4D97-AF65-F5344CB8AC3E}">
        <p14:creationId xmlns:p14="http://schemas.microsoft.com/office/powerpoint/2010/main" val="637448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81200" y="274638"/>
            <a:ext cx="8229600" cy="944562"/>
          </a:xfrm>
        </p:spPr>
        <p:txBody>
          <a:bodyPr/>
          <a:lstStyle/>
          <a:p>
            <a:pPr eaLnBrk="1" hangingPunct="1"/>
            <a:r>
              <a:rPr lang="en-US" b="1" dirty="0" smtClean="0"/>
              <a:t>Ciguatera Fish Poisoning</a:t>
            </a:r>
          </a:p>
        </p:txBody>
      </p:sp>
      <p:sp>
        <p:nvSpPr>
          <p:cNvPr id="30723" name="Rectangle 3"/>
          <p:cNvSpPr>
            <a:spLocks noGrp="1" noChangeArrowheads="1"/>
          </p:cNvSpPr>
          <p:nvPr>
            <p:ph type="body" idx="1"/>
          </p:nvPr>
        </p:nvSpPr>
        <p:spPr>
          <a:xfrm>
            <a:off x="2133600" y="1752600"/>
            <a:ext cx="8534400" cy="4572000"/>
          </a:xfrm>
        </p:spPr>
        <p:txBody>
          <a:bodyPr/>
          <a:lstStyle/>
          <a:p>
            <a:pPr eaLnBrk="1" hangingPunct="1"/>
            <a:r>
              <a:rPr lang="en-US" b="1" dirty="0" smtClean="0"/>
              <a:t>Occurs in tropical and subtropical regions</a:t>
            </a:r>
          </a:p>
          <a:p>
            <a:pPr eaLnBrk="1" hangingPunct="1">
              <a:buFontTx/>
              <a:buNone/>
            </a:pPr>
            <a:endParaRPr lang="en-US" b="1" dirty="0" smtClean="0"/>
          </a:p>
          <a:p>
            <a:pPr eaLnBrk="1" hangingPunct="1"/>
            <a:r>
              <a:rPr lang="en-US" b="1" dirty="0" smtClean="0"/>
              <a:t>Vector is exclusively reef fish</a:t>
            </a:r>
          </a:p>
          <a:p>
            <a:pPr eaLnBrk="1" hangingPunct="1"/>
            <a:endParaRPr lang="en-US" b="1" dirty="0" smtClean="0"/>
          </a:p>
          <a:p>
            <a:pPr eaLnBrk="1" hangingPunct="1"/>
            <a:r>
              <a:rPr lang="en-US" b="1" dirty="0" smtClean="0"/>
              <a:t>Affects hundreds of thousands of people annually</a:t>
            </a:r>
          </a:p>
          <a:p>
            <a:pPr eaLnBrk="1" hangingPunct="1"/>
            <a:endParaRPr lang="en-US" b="1" dirty="0" smtClean="0"/>
          </a:p>
          <a:p>
            <a:pPr eaLnBrk="1" hangingPunct="1"/>
            <a:r>
              <a:rPr lang="en-US" b="1" dirty="0" smtClean="0"/>
              <a:t>Underreported; misdiagnosed</a:t>
            </a:r>
          </a:p>
          <a:p>
            <a:pPr eaLnBrk="1" hangingPunct="1">
              <a:buFontTx/>
              <a:buNone/>
            </a:pPr>
            <a:endParaRPr lang="en-US" dirty="0" smtClean="0"/>
          </a:p>
          <a:p>
            <a:pPr eaLnBrk="1" hangingPunct="1"/>
            <a:endParaRPr lang="en-US" dirty="0" smtClean="0"/>
          </a:p>
          <a:p>
            <a:pPr eaLnBrk="1" hangingPunct="1">
              <a:buFontTx/>
              <a:buNone/>
            </a:pPr>
            <a:endParaRPr lang="en-US" dirty="0" smtClean="0"/>
          </a:p>
        </p:txBody>
      </p:sp>
    </p:spTree>
    <p:extLst>
      <p:ext uri="{BB962C8B-B14F-4D97-AF65-F5344CB8AC3E}">
        <p14:creationId xmlns:p14="http://schemas.microsoft.com/office/powerpoint/2010/main" val="19590837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p:cNvPicPr>
            <a:picLocks noGrp="1" noChangeAspect="1" noChangeArrowheads="1"/>
          </p:cNvPicPr>
          <p:nvPr>
            <p:ph type="body" idx="1"/>
          </p:nvPr>
        </p:nvPicPr>
        <p:blipFill>
          <a:blip r:embed="rId2" cstate="print"/>
          <a:srcRect/>
          <a:stretch>
            <a:fillRect/>
          </a:stretch>
        </p:blipFill>
        <p:spPr>
          <a:xfrm>
            <a:off x="2057401" y="1600201"/>
            <a:ext cx="7830273" cy="3833813"/>
          </a:xfrm>
          <a:noFill/>
          <a:ln/>
        </p:spPr>
      </p:pic>
    </p:spTree>
    <p:extLst>
      <p:ext uri="{BB962C8B-B14F-4D97-AF65-F5344CB8AC3E}">
        <p14:creationId xmlns:p14="http://schemas.microsoft.com/office/powerpoint/2010/main" val="4036174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CTX Concentration </a:t>
            </a:r>
            <a:r>
              <a:rPr lang="en-US" sz="4000" b="1" dirty="0"/>
              <a:t>v</a:t>
            </a:r>
            <a:r>
              <a:rPr lang="en-US" sz="4000" b="1" dirty="0" smtClean="0"/>
              <a:t>s Relative </a:t>
            </a:r>
            <a:r>
              <a:rPr lang="en-US" sz="4000" b="1" dirty="0"/>
              <a:t>T</a:t>
            </a:r>
            <a:r>
              <a:rPr lang="en-US" sz="4000" b="1" dirty="0" smtClean="0"/>
              <a:t>rophic </a:t>
            </a:r>
            <a:r>
              <a:rPr lang="en-US" sz="4000" b="1" dirty="0"/>
              <a:t>P</a:t>
            </a:r>
            <a:r>
              <a:rPr lang="en-US" sz="4000" b="1" dirty="0" smtClean="0"/>
              <a:t>osition</a:t>
            </a:r>
            <a:endParaRPr lang="en-US" sz="4000" b="1" dirty="0"/>
          </a:p>
        </p:txBody>
      </p:sp>
      <p:sp>
        <p:nvSpPr>
          <p:cNvPr id="3" name="Content Placeholder 2"/>
          <p:cNvSpPr>
            <a:spLocks noGrp="1"/>
          </p:cNvSpPr>
          <p:nvPr>
            <p:ph idx="1"/>
          </p:nvPr>
        </p:nvSpPr>
        <p:spPr>
          <a:xfrm>
            <a:off x="16276320" y="4189615"/>
            <a:ext cx="2393444" cy="3388562"/>
          </a:xfrm>
        </p:spPr>
        <p:txBody>
          <a:bodyPr/>
          <a:lstStyle/>
          <a:p>
            <a:endParaRPr lang="en-US" dirty="0"/>
          </a:p>
        </p:txBody>
      </p:sp>
      <p:sp>
        <p:nvSpPr>
          <p:cNvPr id="4" name="Rectangle 2"/>
          <p:cNvSpPr>
            <a:spLocks noChangeArrowheads="1"/>
          </p:cNvSpPr>
          <p:nvPr/>
        </p:nvSpPr>
        <p:spPr bwMode="auto">
          <a:xfrm>
            <a:off x="9798236" y="-1"/>
            <a:ext cx="108760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05545685"/>
              </p:ext>
            </p:extLst>
          </p:nvPr>
        </p:nvGraphicFramePr>
        <p:xfrm>
          <a:off x="2962856" y="2299446"/>
          <a:ext cx="5549131" cy="4306631"/>
        </p:xfrm>
        <a:graphic>
          <a:graphicData uri="http://schemas.openxmlformats.org/presentationml/2006/ole">
            <mc:AlternateContent xmlns:mc="http://schemas.openxmlformats.org/markup-compatibility/2006">
              <mc:Choice xmlns:v="urn:schemas-microsoft-com:vml" Requires="v">
                <p:oleObj spid="_x0000_s6155" r:id="rId4" imgW="5671080" imgH="4483080" progId="SigmaPlotGraphicObject.9">
                  <p:embed/>
                </p:oleObj>
              </mc:Choice>
              <mc:Fallback>
                <p:oleObj r:id="rId4" imgW="5671080" imgH="4483080" progId="SigmaPlotGraphicObject.9">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2856" y="2299446"/>
                        <a:ext cx="5549131" cy="4306631"/>
                      </a:xfrm>
                      <a:prstGeom prst="rect">
                        <a:avLst/>
                      </a:prstGeom>
                      <a:noFill/>
                    </p:spPr>
                  </p:pic>
                </p:oleObj>
              </mc:Fallback>
            </mc:AlternateContent>
          </a:graphicData>
        </a:graphic>
      </p:graphicFrame>
    </p:spTree>
    <p:extLst>
      <p:ext uri="{BB962C8B-B14F-4D97-AF65-F5344CB8AC3E}">
        <p14:creationId xmlns:p14="http://schemas.microsoft.com/office/powerpoint/2010/main" val="3581114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n-US" altLang="en-US" b="1" dirty="0" smtClean="0"/>
              <a:t>CTX Potency, Threshold &amp; Links</a:t>
            </a:r>
          </a:p>
        </p:txBody>
      </p:sp>
      <p:sp>
        <p:nvSpPr>
          <p:cNvPr id="34819" name="Rectangle 3"/>
          <p:cNvSpPr>
            <a:spLocks noGrp="1" noChangeArrowheads="1"/>
          </p:cNvSpPr>
          <p:nvPr>
            <p:ph type="body" idx="1"/>
          </p:nvPr>
        </p:nvSpPr>
        <p:spPr/>
        <p:txBody>
          <a:bodyPr/>
          <a:lstStyle/>
          <a:p>
            <a:pPr eaLnBrk="1" hangingPunct="1"/>
            <a:r>
              <a:rPr lang="en-US" altLang="en-US" dirty="0" smtClean="0"/>
              <a:t>CTX Human Threshold Concentration 0.1 – 4 ppb</a:t>
            </a:r>
          </a:p>
          <a:p>
            <a:r>
              <a:rPr lang="en-US" altLang="en-US" dirty="0" smtClean="0"/>
              <a:t>Upcoming EU &amp; USFDA Limit </a:t>
            </a:r>
            <a:r>
              <a:rPr lang="en-US" altLang="en-US" dirty="0">
                <a:sym typeface="Wingdings" panose="05000000000000000000" pitchFamily="2" charset="2"/>
              </a:rPr>
              <a:t> </a:t>
            </a:r>
            <a:r>
              <a:rPr lang="en-US" altLang="en-US" dirty="0" smtClean="0">
                <a:sym typeface="Wingdings" panose="05000000000000000000" pitchFamily="2" charset="2"/>
              </a:rPr>
              <a:t>0.01ppb</a:t>
            </a:r>
          </a:p>
          <a:p>
            <a:endParaRPr lang="en-US" altLang="en-US" dirty="0">
              <a:sym typeface="Wingdings" panose="05000000000000000000" pitchFamily="2" charset="2"/>
            </a:endParaRPr>
          </a:p>
          <a:p>
            <a:pPr marL="0" indent="0">
              <a:buNone/>
            </a:pPr>
            <a:endParaRPr lang="en-US" altLang="en-US" dirty="0" smtClean="0"/>
          </a:p>
          <a:p>
            <a:pPr eaLnBrk="1" hangingPunct="1"/>
            <a:r>
              <a:rPr lang="en-US" altLang="en-US" dirty="0" smtClean="0"/>
              <a:t>BHAB Conference: New Zealand, October 2014</a:t>
            </a:r>
          </a:p>
          <a:p>
            <a:r>
              <a:rPr lang="en-US" altLang="en-US" dirty="0"/>
              <a:t>Link to </a:t>
            </a:r>
            <a:r>
              <a:rPr lang="en-US" altLang="en-US" dirty="0" smtClean="0"/>
              <a:t>Hawaii Research &amp; Information</a:t>
            </a:r>
          </a:p>
          <a:p>
            <a:pPr eaLnBrk="1" hangingPunct="1"/>
            <a:r>
              <a:rPr lang="en-US" altLang="en-US" dirty="0" smtClean="0">
                <a:hlinkClick r:id="rId2"/>
              </a:rPr>
              <a:t>www.fish4science.com</a:t>
            </a:r>
            <a:endParaRPr lang="en-US" altLang="en-US" dirty="0" smtClean="0"/>
          </a:p>
        </p:txBody>
      </p:sp>
    </p:spTree>
    <p:extLst>
      <p:ext uri="{BB962C8B-B14F-4D97-AF65-F5344CB8AC3E}">
        <p14:creationId xmlns:p14="http://schemas.microsoft.com/office/powerpoint/2010/main" val="1562316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657600" y="2209800"/>
            <a:ext cx="5084762" cy="2286000"/>
          </a:xfrm>
        </p:spPr>
      </p:pic>
      <p:sp>
        <p:nvSpPr>
          <p:cNvPr id="5" name="TextBox 4"/>
          <p:cNvSpPr txBox="1"/>
          <p:nvPr/>
        </p:nvSpPr>
        <p:spPr>
          <a:xfrm>
            <a:off x="6976046" y="450144"/>
            <a:ext cx="1643399" cy="646331"/>
          </a:xfrm>
          <a:prstGeom prst="rect">
            <a:avLst/>
          </a:prstGeom>
          <a:noFill/>
        </p:spPr>
        <p:txBody>
          <a:bodyPr wrap="none" rtlCol="0">
            <a:spAutoFit/>
          </a:bodyPr>
          <a:lstStyle/>
          <a:p>
            <a:pPr algn="ctr"/>
            <a:r>
              <a:rPr lang="en-US" sz="2000" dirty="0">
                <a:solidFill>
                  <a:srgbClr val="00B0F0"/>
                </a:solidFill>
              </a:rPr>
              <a:t>Muscle Tissue</a:t>
            </a:r>
          </a:p>
          <a:p>
            <a:pPr algn="ctr"/>
            <a:r>
              <a:rPr lang="en-US" sz="1600" dirty="0"/>
              <a:t> 0.2</a:t>
            </a:r>
          </a:p>
        </p:txBody>
      </p:sp>
      <p:sp>
        <p:nvSpPr>
          <p:cNvPr id="6" name="TextBox 5"/>
          <p:cNvSpPr txBox="1"/>
          <p:nvPr/>
        </p:nvSpPr>
        <p:spPr>
          <a:xfrm>
            <a:off x="3717116" y="1255646"/>
            <a:ext cx="726033" cy="646331"/>
          </a:xfrm>
          <a:prstGeom prst="rect">
            <a:avLst/>
          </a:prstGeom>
          <a:noFill/>
        </p:spPr>
        <p:txBody>
          <a:bodyPr wrap="none" rtlCol="0">
            <a:spAutoFit/>
          </a:bodyPr>
          <a:lstStyle/>
          <a:p>
            <a:pPr algn="ctr"/>
            <a:r>
              <a:rPr lang="en-US" sz="2000" dirty="0">
                <a:solidFill>
                  <a:srgbClr val="00B0F0"/>
                </a:solidFill>
              </a:rPr>
              <a:t>Brain</a:t>
            </a:r>
          </a:p>
          <a:p>
            <a:pPr algn="ctr"/>
            <a:r>
              <a:rPr lang="en-US" sz="1600" dirty="0"/>
              <a:t>0.6 </a:t>
            </a:r>
          </a:p>
        </p:txBody>
      </p:sp>
      <p:sp>
        <p:nvSpPr>
          <p:cNvPr id="7" name="TextBox 6"/>
          <p:cNvSpPr txBox="1"/>
          <p:nvPr/>
        </p:nvSpPr>
        <p:spPr>
          <a:xfrm>
            <a:off x="3093899" y="4587992"/>
            <a:ext cx="682302" cy="646331"/>
          </a:xfrm>
          <a:prstGeom prst="rect">
            <a:avLst/>
          </a:prstGeom>
          <a:noFill/>
        </p:spPr>
        <p:txBody>
          <a:bodyPr wrap="none" rtlCol="0">
            <a:spAutoFit/>
          </a:bodyPr>
          <a:lstStyle/>
          <a:p>
            <a:pPr algn="ctr"/>
            <a:r>
              <a:rPr lang="en-US" sz="2000" dirty="0">
                <a:solidFill>
                  <a:srgbClr val="00B0F0"/>
                </a:solidFill>
              </a:rPr>
              <a:t>Liver</a:t>
            </a:r>
          </a:p>
          <a:p>
            <a:pPr algn="ctr"/>
            <a:r>
              <a:rPr lang="en-US" sz="1600" dirty="0"/>
              <a:t>1.5</a:t>
            </a:r>
          </a:p>
        </p:txBody>
      </p:sp>
      <p:sp>
        <p:nvSpPr>
          <p:cNvPr id="8" name="TextBox 7"/>
          <p:cNvSpPr txBox="1"/>
          <p:nvPr/>
        </p:nvSpPr>
        <p:spPr>
          <a:xfrm>
            <a:off x="7824378" y="5034313"/>
            <a:ext cx="974946" cy="646331"/>
          </a:xfrm>
          <a:prstGeom prst="rect">
            <a:avLst/>
          </a:prstGeom>
          <a:noFill/>
        </p:spPr>
        <p:txBody>
          <a:bodyPr wrap="none" rtlCol="0">
            <a:spAutoFit/>
          </a:bodyPr>
          <a:lstStyle/>
          <a:p>
            <a:pPr algn="ctr"/>
            <a:r>
              <a:rPr lang="en-US" sz="2000" dirty="0">
                <a:solidFill>
                  <a:srgbClr val="00B0F0"/>
                </a:solidFill>
              </a:rPr>
              <a:t>Gonads</a:t>
            </a:r>
          </a:p>
          <a:p>
            <a:pPr algn="ctr"/>
            <a:r>
              <a:rPr lang="en-US" sz="1600" dirty="0"/>
              <a:t>1.4</a:t>
            </a:r>
          </a:p>
        </p:txBody>
      </p:sp>
      <p:sp>
        <p:nvSpPr>
          <p:cNvPr id="9" name="TextBox 8"/>
          <p:cNvSpPr txBox="1"/>
          <p:nvPr/>
        </p:nvSpPr>
        <p:spPr>
          <a:xfrm>
            <a:off x="1600201" y="6096001"/>
            <a:ext cx="4609723" cy="646331"/>
          </a:xfrm>
          <a:prstGeom prst="rect">
            <a:avLst/>
          </a:prstGeom>
          <a:noFill/>
        </p:spPr>
        <p:txBody>
          <a:bodyPr wrap="none" rtlCol="0">
            <a:spAutoFit/>
          </a:bodyPr>
          <a:lstStyle/>
          <a:p>
            <a:r>
              <a:rPr lang="en-US" dirty="0"/>
              <a:t>Figure 1.1 Distribution of average CTX </a:t>
            </a:r>
          </a:p>
          <a:p>
            <a:r>
              <a:rPr lang="en-US" dirty="0"/>
              <a:t>Concentration (ng/g) in ten samples of </a:t>
            </a:r>
            <a:r>
              <a:rPr lang="en-US" i="1" dirty="0"/>
              <a:t>C. </a:t>
            </a:r>
            <a:r>
              <a:rPr lang="en-US" i="1" dirty="0" err="1"/>
              <a:t>argus</a:t>
            </a:r>
            <a:endParaRPr lang="en-US" i="1" dirty="0"/>
          </a:p>
        </p:txBody>
      </p:sp>
      <p:cxnSp>
        <p:nvCxnSpPr>
          <p:cNvPr id="11" name="Straight Connector 10"/>
          <p:cNvCxnSpPr/>
          <p:nvPr/>
        </p:nvCxnSpPr>
        <p:spPr>
          <a:xfrm>
            <a:off x="4080136" y="1994168"/>
            <a:ext cx="644265" cy="1021135"/>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a:endCxn id="8" idx="0"/>
          </p:cNvCxnSpPr>
          <p:nvPr/>
        </p:nvCxnSpPr>
        <p:spPr>
          <a:xfrm>
            <a:off x="7086601" y="3597820"/>
            <a:ext cx="1225251" cy="1436492"/>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flipH="1">
            <a:off x="6553200" y="1142570"/>
            <a:ext cx="1114390" cy="1872733"/>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flipH="1">
            <a:off x="3505200" y="3726313"/>
            <a:ext cx="2590800" cy="98512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sp>
        <p:nvSpPr>
          <p:cNvPr id="23" name="Oval 22"/>
          <p:cNvSpPr/>
          <p:nvPr/>
        </p:nvSpPr>
        <p:spPr>
          <a:xfrm>
            <a:off x="4648200" y="2932404"/>
            <a:ext cx="228600" cy="165797"/>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466681" y="2932403"/>
            <a:ext cx="228600" cy="165797"/>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019800" y="3643415"/>
            <a:ext cx="228600" cy="165797"/>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72300" y="3506856"/>
            <a:ext cx="228600" cy="165797"/>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9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ezne\Documents\Internships\ASLO\Cigua PSD's\Partial Plate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1" y="233414"/>
            <a:ext cx="3658805" cy="2439203"/>
          </a:xfrm>
          <a:prstGeom prst="rect">
            <a:avLst/>
          </a:prstGeom>
          <a:noFill/>
          <a:ln w="28575">
            <a:solidFill>
              <a:schemeClr val="bg2"/>
            </a:solidFill>
          </a:ln>
          <a:extLst>
            <a:ext uri="{909E8E84-426E-40DD-AFC4-6F175D3DCCD1}">
              <a14:hiddenFill xmlns:a14="http://schemas.microsoft.com/office/drawing/2010/main">
                <a:solidFill>
                  <a:srgbClr val="FFFFFF"/>
                </a:solidFill>
              </a14:hiddenFill>
            </a:ext>
          </a:extLst>
        </p:spPr>
      </p:pic>
      <p:pic>
        <p:nvPicPr>
          <p:cNvPr id="5" name="Picture 3" descr="C:\Users\Rezne\Documents\Internships\ASLO\Cigua PSD's\Full Plate co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1" y="228601"/>
            <a:ext cx="3658807" cy="2439203"/>
          </a:xfrm>
          <a:prstGeom prst="rect">
            <a:avLst/>
          </a:prstGeom>
          <a:noFill/>
          <a:ln w="28575">
            <a:solidFill>
              <a:schemeClr val="bg2"/>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22851" y="2927603"/>
            <a:ext cx="2567113" cy="584775"/>
          </a:xfrm>
          <a:prstGeom prst="rect">
            <a:avLst/>
          </a:prstGeom>
          <a:noFill/>
        </p:spPr>
        <p:txBody>
          <a:bodyPr wrap="none" rtlCol="0">
            <a:spAutoFit/>
          </a:bodyPr>
          <a:lstStyle/>
          <a:p>
            <a:r>
              <a:rPr lang="en-US" dirty="0"/>
              <a:t>=</a:t>
            </a:r>
            <a:r>
              <a:rPr lang="en-US" dirty="0">
                <a:solidFill>
                  <a:srgbClr val="0070C0"/>
                </a:solidFill>
              </a:rPr>
              <a:t> </a:t>
            </a:r>
            <a:r>
              <a:rPr lang="en-US" sz="3200" dirty="0">
                <a:solidFill>
                  <a:srgbClr val="00B0F0"/>
                </a:solidFill>
              </a:rPr>
              <a:t>26.4 </a:t>
            </a:r>
            <a:r>
              <a:rPr lang="en-US" sz="3200" dirty="0" err="1">
                <a:solidFill>
                  <a:srgbClr val="00B0F0"/>
                </a:solidFill>
              </a:rPr>
              <a:t>ng</a:t>
            </a:r>
            <a:r>
              <a:rPr lang="en-US" sz="3200" dirty="0">
                <a:solidFill>
                  <a:srgbClr val="00B0F0"/>
                </a:solidFill>
              </a:rPr>
              <a:t> [CTX]</a:t>
            </a:r>
          </a:p>
        </p:txBody>
      </p:sp>
      <p:sp>
        <p:nvSpPr>
          <p:cNvPr id="9" name="TextBox 8"/>
          <p:cNvSpPr txBox="1"/>
          <p:nvPr/>
        </p:nvSpPr>
        <p:spPr>
          <a:xfrm>
            <a:off x="7010401" y="2923302"/>
            <a:ext cx="2567113" cy="584775"/>
          </a:xfrm>
          <a:prstGeom prst="rect">
            <a:avLst/>
          </a:prstGeom>
          <a:noFill/>
        </p:spPr>
        <p:txBody>
          <a:bodyPr wrap="none" rtlCol="0">
            <a:spAutoFit/>
          </a:bodyPr>
          <a:lstStyle/>
          <a:p>
            <a:r>
              <a:rPr lang="en-US" dirty="0"/>
              <a:t>= </a:t>
            </a:r>
            <a:r>
              <a:rPr lang="en-US" sz="3200" dirty="0">
                <a:solidFill>
                  <a:srgbClr val="00B0F0"/>
                </a:solidFill>
              </a:rPr>
              <a:t>34.6 </a:t>
            </a:r>
            <a:r>
              <a:rPr lang="en-US" sz="3200" dirty="0" err="1">
                <a:solidFill>
                  <a:srgbClr val="00B0F0"/>
                </a:solidFill>
              </a:rPr>
              <a:t>ng</a:t>
            </a:r>
            <a:r>
              <a:rPr lang="en-US" sz="3200" dirty="0">
                <a:solidFill>
                  <a:srgbClr val="00B0F0"/>
                </a:solidFill>
              </a:rPr>
              <a:t> [CTX]</a:t>
            </a:r>
          </a:p>
        </p:txBody>
      </p:sp>
      <p:sp>
        <p:nvSpPr>
          <p:cNvPr id="10" name="TextBox 9"/>
          <p:cNvSpPr txBox="1"/>
          <p:nvPr/>
        </p:nvSpPr>
        <p:spPr>
          <a:xfrm>
            <a:off x="2630560" y="4114800"/>
            <a:ext cx="7136890" cy="1077218"/>
          </a:xfrm>
          <a:prstGeom prst="rect">
            <a:avLst/>
          </a:prstGeom>
          <a:noFill/>
        </p:spPr>
        <p:txBody>
          <a:bodyPr wrap="none" rtlCol="0">
            <a:spAutoFit/>
          </a:bodyPr>
          <a:lstStyle/>
          <a:p>
            <a:pPr algn="ctr"/>
            <a:r>
              <a:rPr lang="en-US" sz="1600" dirty="0"/>
              <a:t>Replacing less than </a:t>
            </a:r>
            <a:r>
              <a:rPr lang="en-US" sz="3200" dirty="0">
                <a:solidFill>
                  <a:srgbClr val="00B0F0"/>
                </a:solidFill>
              </a:rPr>
              <a:t>5%</a:t>
            </a:r>
            <a:r>
              <a:rPr lang="en-US" sz="1400" dirty="0"/>
              <a:t> </a:t>
            </a:r>
            <a:r>
              <a:rPr lang="en-US" sz="1600" dirty="0"/>
              <a:t>of serving of muscle with an equivalent weight of internal</a:t>
            </a:r>
          </a:p>
          <a:p>
            <a:pPr algn="ctr"/>
            <a:r>
              <a:rPr lang="en-US" sz="1600" dirty="0"/>
              <a:t> tissues yields a </a:t>
            </a:r>
            <a:r>
              <a:rPr lang="en-US" sz="3200" dirty="0">
                <a:solidFill>
                  <a:srgbClr val="00B0F0"/>
                </a:solidFill>
              </a:rPr>
              <a:t>24% increase in CTX load</a:t>
            </a:r>
            <a:endParaRPr lang="en-US" sz="3200" i="1" dirty="0">
              <a:solidFill>
                <a:srgbClr val="00B0F0"/>
              </a:solidFill>
            </a:endParaRPr>
          </a:p>
        </p:txBody>
      </p:sp>
    </p:spTree>
    <p:extLst>
      <p:ext uri="{BB962C8B-B14F-4D97-AF65-F5344CB8AC3E}">
        <p14:creationId xmlns:p14="http://schemas.microsoft.com/office/powerpoint/2010/main" val="139127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smtClean="0"/>
              <a:t>Gambierdiscus</a:t>
            </a:r>
            <a:r>
              <a:rPr lang="en-US" sz="4000" b="1" dirty="0" smtClean="0"/>
              <a:t> Transport via Ships’ Ballast Water</a:t>
            </a:r>
            <a:endParaRPr lang="en-US" sz="4000" b="1" dirty="0"/>
          </a:p>
        </p:txBody>
      </p:sp>
      <p:sp>
        <p:nvSpPr>
          <p:cNvPr id="3" name="Content Placeholder 2"/>
          <p:cNvSpPr>
            <a:spLocks noGrp="1"/>
          </p:cNvSpPr>
          <p:nvPr>
            <p:ph idx="1"/>
          </p:nvPr>
        </p:nvSpPr>
        <p:spPr>
          <a:xfrm>
            <a:off x="710184" y="1690688"/>
            <a:ext cx="10515600" cy="4980051"/>
          </a:xfrm>
        </p:spPr>
        <p:txBody>
          <a:bodyPr>
            <a:normAutofit/>
          </a:bodyPr>
          <a:lstStyle/>
          <a:p>
            <a:r>
              <a:rPr lang="en-US" dirty="0" smtClean="0"/>
              <a:t>Test Conditions: 4 T’s 22.C-29.0°C, Darkness</a:t>
            </a:r>
          </a:p>
          <a:p>
            <a:endParaRPr lang="en-US" dirty="0"/>
          </a:p>
          <a:p>
            <a:r>
              <a:rPr lang="en-US" b="1" dirty="0" smtClean="0"/>
              <a:t>Findings</a:t>
            </a:r>
          </a:p>
          <a:p>
            <a:pPr lvl="1"/>
            <a:r>
              <a:rPr lang="en-US" dirty="0" smtClean="0"/>
              <a:t>Survival &amp; Growth Rates: Controls = Tests</a:t>
            </a:r>
          </a:p>
          <a:p>
            <a:pPr lvl="1"/>
            <a:r>
              <a:rPr lang="en-US" dirty="0" smtClean="0"/>
              <a:t>No Gambierdiscus in Ballast Waters</a:t>
            </a:r>
          </a:p>
          <a:p>
            <a:pPr lvl="1"/>
            <a:r>
              <a:rPr lang="en-US" dirty="0" smtClean="0"/>
              <a:t>No Cyst Development</a:t>
            </a:r>
          </a:p>
          <a:p>
            <a:pPr marL="457200" lvl="1" indent="0">
              <a:buNone/>
            </a:pPr>
            <a:endParaRPr lang="en-US" dirty="0"/>
          </a:p>
          <a:p>
            <a:r>
              <a:rPr lang="en-US" b="1" dirty="0"/>
              <a:t>Conclusions</a:t>
            </a:r>
          </a:p>
          <a:p>
            <a:pPr lvl="1"/>
            <a:r>
              <a:rPr lang="en-US" dirty="0"/>
              <a:t>Ballast Water Will Allow Oceanic Translocation of </a:t>
            </a:r>
            <a:r>
              <a:rPr lang="en-US" i="1" dirty="0"/>
              <a:t>Gambierdiscus </a:t>
            </a:r>
          </a:p>
          <a:p>
            <a:pPr lvl="1"/>
            <a:r>
              <a:rPr lang="en-US" dirty="0"/>
              <a:t>Current U.S. Protocols Prevent this </a:t>
            </a:r>
            <a:r>
              <a:rPr lang="en-US" dirty="0" smtClean="0"/>
              <a:t>Occurrence </a:t>
            </a:r>
            <a:endParaRPr lang="en-US" dirty="0"/>
          </a:p>
          <a:p>
            <a:pPr marL="457200" lvl="1" indent="0">
              <a:buNone/>
            </a:pPr>
            <a:endParaRPr lang="en-US" dirty="0"/>
          </a:p>
        </p:txBody>
      </p:sp>
    </p:spTree>
    <p:extLst>
      <p:ext uri="{BB962C8B-B14F-4D97-AF65-F5344CB8AC3E}">
        <p14:creationId xmlns:p14="http://schemas.microsoft.com/office/powerpoint/2010/main" val="1957891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Neurotoxin Prevalence </a:t>
            </a:r>
            <a:r>
              <a:rPr lang="en-US" b="1" dirty="0" smtClean="0"/>
              <a:t>in Marine Turtle Tissues</a:t>
            </a:r>
            <a:endParaRPr lang="en-US" b="1" dirty="0"/>
          </a:p>
        </p:txBody>
      </p:sp>
      <p:sp>
        <p:nvSpPr>
          <p:cNvPr id="3" name="Content Placeholder 2"/>
          <p:cNvSpPr>
            <a:spLocks noGrp="1"/>
          </p:cNvSpPr>
          <p:nvPr>
            <p:ph idx="1"/>
          </p:nvPr>
        </p:nvSpPr>
        <p:spPr/>
        <p:txBody>
          <a:bodyPr>
            <a:normAutofit lnSpcReduction="10000"/>
          </a:bodyPr>
          <a:lstStyle/>
          <a:p>
            <a:r>
              <a:rPr lang="en-US" sz="3200" b="1" dirty="0"/>
              <a:t>TESTED</a:t>
            </a:r>
          </a:p>
          <a:p>
            <a:pPr lvl="1"/>
            <a:r>
              <a:rPr lang="en-US" dirty="0"/>
              <a:t>Tissues: </a:t>
            </a:r>
            <a:r>
              <a:rPr lang="en-US" dirty="0" smtClean="0"/>
              <a:t>Muscle &amp; Liver</a:t>
            </a:r>
            <a:endParaRPr lang="en-US" dirty="0"/>
          </a:p>
          <a:p>
            <a:pPr lvl="1"/>
            <a:r>
              <a:rPr lang="en-US" dirty="0" smtClean="0"/>
              <a:t>72 </a:t>
            </a:r>
            <a:r>
              <a:rPr lang="en-US" dirty="0"/>
              <a:t>Samples, </a:t>
            </a:r>
            <a:r>
              <a:rPr lang="en-US" dirty="0" smtClean="0"/>
              <a:t>38 </a:t>
            </a:r>
            <a:r>
              <a:rPr lang="en-US" dirty="0"/>
              <a:t>individuals, </a:t>
            </a:r>
            <a:r>
              <a:rPr lang="en-US" dirty="0" smtClean="0"/>
              <a:t>3 species </a:t>
            </a:r>
            <a:endParaRPr lang="en-US" dirty="0"/>
          </a:p>
          <a:p>
            <a:endParaRPr lang="en-US" dirty="0"/>
          </a:p>
          <a:p>
            <a:pPr marL="0" indent="0">
              <a:buNone/>
            </a:pPr>
            <a:r>
              <a:rPr lang="en-US" sz="3200" b="1" dirty="0"/>
              <a:t>FOUND</a:t>
            </a:r>
          </a:p>
          <a:p>
            <a:pPr lvl="1"/>
            <a:r>
              <a:rPr lang="en-US" dirty="0" smtClean="0"/>
              <a:t>12 </a:t>
            </a:r>
            <a:r>
              <a:rPr lang="en-US" dirty="0"/>
              <a:t>Samples </a:t>
            </a:r>
            <a:r>
              <a:rPr lang="en-US" dirty="0" smtClean="0"/>
              <a:t>(32%): Positive </a:t>
            </a:r>
            <a:r>
              <a:rPr lang="en-US" dirty="0"/>
              <a:t>for </a:t>
            </a:r>
            <a:r>
              <a:rPr lang="en-US" dirty="0" smtClean="0"/>
              <a:t>Na</a:t>
            </a:r>
            <a:r>
              <a:rPr lang="en-US" baseline="30000" dirty="0" smtClean="0"/>
              <a:t>+</a:t>
            </a:r>
            <a:r>
              <a:rPr lang="en-US" dirty="0" smtClean="0"/>
              <a:t>-Channel Neurotoxin </a:t>
            </a:r>
            <a:r>
              <a:rPr lang="en-US" dirty="0"/>
              <a:t>Presence</a:t>
            </a:r>
          </a:p>
          <a:p>
            <a:pPr lvl="1"/>
            <a:r>
              <a:rPr lang="en-US" dirty="0"/>
              <a:t>Feeding Behavior </a:t>
            </a:r>
            <a:r>
              <a:rPr lang="en-US" dirty="0">
                <a:sym typeface="Wingdings" panose="05000000000000000000" pitchFamily="2" charset="2"/>
              </a:rPr>
              <a:t> Grazing on Near-shore </a:t>
            </a:r>
            <a:r>
              <a:rPr lang="en-US" dirty="0" smtClean="0">
                <a:sym typeface="Wingdings" panose="05000000000000000000" pitchFamily="2" charset="2"/>
              </a:rPr>
              <a:t>Macroalgae</a:t>
            </a:r>
            <a:endParaRPr lang="en-US" dirty="0"/>
          </a:p>
          <a:p>
            <a:pPr lvl="1"/>
            <a:r>
              <a:rPr lang="en-US" dirty="0" smtClean="0"/>
              <a:t>2 species: Green (10/29) &gt; Hawksbill (2/4) &gt; Olive Ridley (0/5)</a:t>
            </a:r>
            <a:endParaRPr lang="en-US" dirty="0"/>
          </a:p>
          <a:p>
            <a:pPr lvl="1"/>
            <a:r>
              <a:rPr lang="en-US" dirty="0"/>
              <a:t>Livers </a:t>
            </a:r>
            <a:r>
              <a:rPr lang="en-US" dirty="0" smtClean="0"/>
              <a:t>(10/28) </a:t>
            </a:r>
            <a:r>
              <a:rPr lang="en-US" dirty="0"/>
              <a:t>&gt; </a:t>
            </a:r>
            <a:r>
              <a:rPr lang="en-US" dirty="0" smtClean="0"/>
              <a:t>Muscles (8/38) </a:t>
            </a:r>
            <a:r>
              <a:rPr lang="en-US" dirty="0"/>
              <a:t>&gt; </a:t>
            </a:r>
            <a:r>
              <a:rPr lang="en-US" dirty="0" smtClean="0"/>
              <a:t>Both (6/32)</a:t>
            </a:r>
            <a:endParaRPr lang="en-US" dirty="0"/>
          </a:p>
          <a:p>
            <a:pPr lvl="1"/>
            <a:r>
              <a:rPr lang="en-US" dirty="0" smtClean="0"/>
              <a:t>First Demonstration of  Na</a:t>
            </a:r>
            <a:r>
              <a:rPr lang="en-US" baseline="30000" dirty="0" smtClean="0"/>
              <a:t>+</a:t>
            </a:r>
            <a:r>
              <a:rPr lang="en-US" dirty="0" smtClean="0"/>
              <a:t>-Channel Neurotoxicity (CTX) in Marine Turtles </a:t>
            </a:r>
            <a:endParaRPr lang="en-US" dirty="0"/>
          </a:p>
          <a:p>
            <a:endParaRPr lang="en-US" dirty="0"/>
          </a:p>
        </p:txBody>
      </p:sp>
    </p:spTree>
    <p:extLst>
      <p:ext uri="{BB962C8B-B14F-4D97-AF65-F5344CB8AC3E}">
        <p14:creationId xmlns:p14="http://schemas.microsoft.com/office/powerpoint/2010/main" val="3613295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Neurotoxin </a:t>
            </a:r>
            <a:r>
              <a:rPr lang="en-US" sz="3600" b="1" dirty="0" smtClean="0"/>
              <a:t>Prevalence in Stranded Marine Cetaceans</a:t>
            </a:r>
            <a:endParaRPr lang="en-US" sz="3600" b="1" dirty="0"/>
          </a:p>
        </p:txBody>
      </p:sp>
      <p:sp>
        <p:nvSpPr>
          <p:cNvPr id="3" name="Content Placeholder 2"/>
          <p:cNvSpPr>
            <a:spLocks noGrp="1"/>
          </p:cNvSpPr>
          <p:nvPr>
            <p:ph idx="1"/>
          </p:nvPr>
        </p:nvSpPr>
        <p:spPr>
          <a:xfrm>
            <a:off x="838200" y="1690688"/>
            <a:ext cx="10515600" cy="5021008"/>
          </a:xfrm>
        </p:spPr>
        <p:txBody>
          <a:bodyPr>
            <a:normAutofit/>
          </a:bodyPr>
          <a:lstStyle/>
          <a:p>
            <a:r>
              <a:rPr lang="en-US" sz="3200" b="1" dirty="0" smtClean="0"/>
              <a:t>TESTED</a:t>
            </a:r>
          </a:p>
          <a:p>
            <a:pPr lvl="1"/>
            <a:r>
              <a:rPr lang="en-US" dirty="0"/>
              <a:t>Tissues: Muscle, Liver, Brain, </a:t>
            </a:r>
            <a:r>
              <a:rPr lang="en-US" dirty="0" smtClean="0"/>
              <a:t>Testes</a:t>
            </a:r>
          </a:p>
          <a:p>
            <a:pPr lvl="1"/>
            <a:r>
              <a:rPr lang="en-US" dirty="0" smtClean="0"/>
              <a:t>89 Samples, 34 individuals, 13 species</a:t>
            </a:r>
          </a:p>
          <a:p>
            <a:endParaRPr lang="en-US" dirty="0" smtClean="0"/>
          </a:p>
          <a:p>
            <a:pPr marL="0" indent="0">
              <a:buNone/>
            </a:pPr>
            <a:r>
              <a:rPr lang="en-US" sz="3200" b="1" dirty="0" smtClean="0"/>
              <a:t>FOUND</a:t>
            </a:r>
            <a:endParaRPr lang="en-US" sz="3200" b="1" dirty="0"/>
          </a:p>
          <a:p>
            <a:pPr lvl="1"/>
            <a:r>
              <a:rPr lang="en-US" dirty="0" smtClean="0"/>
              <a:t>14 Samples (16%):Positive for Na-Neurotoxin Presence</a:t>
            </a:r>
          </a:p>
          <a:p>
            <a:pPr lvl="1"/>
            <a:r>
              <a:rPr lang="en-US" dirty="0" smtClean="0"/>
              <a:t>Feeding Behavior </a:t>
            </a:r>
            <a:r>
              <a:rPr lang="en-US" dirty="0" smtClean="0">
                <a:sym typeface="Wingdings" panose="05000000000000000000" pitchFamily="2" charset="2"/>
              </a:rPr>
              <a:t> Grazing on Near-shore Fishes</a:t>
            </a:r>
            <a:endParaRPr lang="en-US" dirty="0" smtClean="0"/>
          </a:p>
          <a:p>
            <a:pPr lvl="1"/>
            <a:r>
              <a:rPr lang="en-US" dirty="0" smtClean="0"/>
              <a:t>6 species</a:t>
            </a:r>
          </a:p>
          <a:p>
            <a:pPr lvl="1"/>
            <a:r>
              <a:rPr lang="en-US" dirty="0" smtClean="0"/>
              <a:t>Livers (7) &gt; Muscles (4) &gt; Brain (3) &gt; Tests (0)</a:t>
            </a:r>
          </a:p>
          <a:p>
            <a:pPr lvl="1"/>
            <a:r>
              <a:rPr lang="en-US" dirty="0" smtClean="0"/>
              <a:t>Positive Association ≠ Causal Factor </a:t>
            </a:r>
            <a:endParaRPr lang="en-US" dirty="0"/>
          </a:p>
        </p:txBody>
      </p:sp>
    </p:spTree>
    <p:extLst>
      <p:ext uri="{BB962C8B-B14F-4D97-AF65-F5344CB8AC3E}">
        <p14:creationId xmlns:p14="http://schemas.microsoft.com/office/powerpoint/2010/main" val="1570707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33500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Ciguatera: Societal Impacts</a:t>
            </a:r>
            <a:endParaRPr lang="en-US" b="1" dirty="0"/>
          </a:p>
        </p:txBody>
      </p:sp>
      <p:sp>
        <p:nvSpPr>
          <p:cNvPr id="6" name="Content Placeholder 5"/>
          <p:cNvSpPr>
            <a:spLocks noGrp="1"/>
          </p:cNvSpPr>
          <p:nvPr>
            <p:ph idx="1"/>
          </p:nvPr>
        </p:nvSpPr>
        <p:spPr/>
        <p:txBody>
          <a:bodyPr/>
          <a:lstStyle/>
          <a:p>
            <a:r>
              <a:rPr lang="en-US" b="1" dirty="0"/>
              <a:t>R</a:t>
            </a:r>
            <a:r>
              <a:rPr lang="en-US" b="1" dirty="0" smtClean="0"/>
              <a:t>eduction in primary food source</a:t>
            </a:r>
          </a:p>
          <a:p>
            <a:r>
              <a:rPr lang="en-US" b="1" dirty="0" smtClean="0"/>
              <a:t>Increased health-related costs</a:t>
            </a:r>
          </a:p>
          <a:p>
            <a:r>
              <a:rPr lang="en-US" b="1" dirty="0" smtClean="0"/>
              <a:t>Revenue Loss of reef-fish sales to extent markets</a:t>
            </a:r>
          </a:p>
          <a:p>
            <a:r>
              <a:rPr lang="en-US" b="1" dirty="0" smtClean="0"/>
              <a:t>Loss of tourism</a:t>
            </a:r>
          </a:p>
          <a:p>
            <a:r>
              <a:rPr lang="en-US" b="1" dirty="0" smtClean="0"/>
              <a:t>Depopulation via migration</a:t>
            </a:r>
          </a:p>
          <a:p>
            <a:pPr lvl="1"/>
            <a:r>
              <a:rPr lang="en-US" b="1" dirty="0" err="1" smtClean="0"/>
              <a:t>Rongo</a:t>
            </a:r>
            <a:r>
              <a:rPr lang="en-US" b="1" dirty="0" smtClean="0"/>
              <a:t> et al. (2009): Polynesian voyages of discovery</a:t>
            </a:r>
          </a:p>
          <a:p>
            <a:r>
              <a:rPr lang="en-US" b="1" dirty="0" smtClean="0"/>
              <a:t>Societal changes in eating habits </a:t>
            </a:r>
          </a:p>
          <a:p>
            <a:r>
              <a:rPr lang="en-US" b="1" dirty="0" smtClean="0"/>
              <a:t>Societal changes in family/festival activities </a:t>
            </a:r>
            <a:endParaRPr lang="en-US" b="1" dirty="0"/>
          </a:p>
        </p:txBody>
      </p:sp>
    </p:spTree>
    <p:extLst>
      <p:ext uri="{BB962C8B-B14F-4D97-AF65-F5344CB8AC3E}">
        <p14:creationId xmlns:p14="http://schemas.microsoft.com/office/powerpoint/2010/main" val="2316022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2 Imagen" descr="II-1465-1.JPG"/>
          <p:cNvPicPr>
            <a:picLocks noChangeAspect="1"/>
          </p:cNvPicPr>
          <p:nvPr/>
        </p:nvPicPr>
        <p:blipFill>
          <a:blip r:embed="rId4" cstate="print"/>
          <a:srcRect/>
          <a:stretch>
            <a:fillRect/>
          </a:stretch>
        </p:blipFill>
        <p:spPr bwMode="auto">
          <a:xfrm>
            <a:off x="1524001" y="0"/>
            <a:ext cx="10912475" cy="7100888"/>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1992313" y="2060575"/>
            <a:ext cx="8331200" cy="1728788"/>
          </a:xfrm>
          <a:prstGeom prst="rect">
            <a:avLst/>
          </a:prstGeom>
          <a:noFill/>
          <a:ln w="9525">
            <a:noFill/>
            <a:miter lim="800000"/>
            <a:headEnd/>
            <a:tailEnd/>
          </a:ln>
        </p:spPr>
      </p:pic>
      <p:sp>
        <p:nvSpPr>
          <p:cNvPr id="5" name="4 Rectángulo"/>
          <p:cNvSpPr/>
          <p:nvPr/>
        </p:nvSpPr>
        <p:spPr>
          <a:xfrm>
            <a:off x="6240464" y="4652963"/>
            <a:ext cx="3671887" cy="7921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1989" name="5 CuadroTexto"/>
          <p:cNvSpPr txBox="1">
            <a:spLocks noChangeArrowheads="1"/>
          </p:cNvSpPr>
          <p:nvPr/>
        </p:nvSpPr>
        <p:spPr bwMode="auto">
          <a:xfrm>
            <a:off x="7391401" y="1052514"/>
            <a:ext cx="2181225" cy="523875"/>
          </a:xfrm>
          <a:prstGeom prst="rect">
            <a:avLst/>
          </a:prstGeom>
          <a:solidFill>
            <a:srgbClr val="FFFF00"/>
          </a:solidFill>
          <a:ln w="9525">
            <a:noFill/>
            <a:miter lim="800000"/>
            <a:headEnd/>
            <a:tailEnd/>
          </a:ln>
        </p:spPr>
        <p:txBody>
          <a:bodyPr wrap="none">
            <a:spAutoFit/>
          </a:bodyPr>
          <a:lstStyle/>
          <a:p>
            <a:r>
              <a:rPr lang="es-ES" sz="2800">
                <a:latin typeface="Calibri" pitchFamily="34" charset="0"/>
              </a:rPr>
              <a:t>Autumn 1525</a:t>
            </a:r>
          </a:p>
        </p:txBody>
      </p:sp>
      <p:sp>
        <p:nvSpPr>
          <p:cNvPr id="41990" name="6 CuadroTexto"/>
          <p:cNvSpPr txBox="1">
            <a:spLocks noChangeArrowheads="1"/>
          </p:cNvSpPr>
          <p:nvPr/>
        </p:nvSpPr>
        <p:spPr bwMode="auto">
          <a:xfrm>
            <a:off x="2063751" y="6488114"/>
            <a:ext cx="1641475" cy="369887"/>
          </a:xfrm>
          <a:prstGeom prst="rect">
            <a:avLst/>
          </a:prstGeom>
          <a:noFill/>
          <a:ln w="9525">
            <a:noFill/>
            <a:miter lim="800000"/>
            <a:headEnd/>
            <a:tailEnd/>
          </a:ln>
        </p:spPr>
        <p:txBody>
          <a:bodyPr wrap="none">
            <a:spAutoFit/>
          </a:bodyPr>
          <a:lstStyle/>
          <a:p>
            <a:r>
              <a:rPr lang="es-ES">
                <a:solidFill>
                  <a:schemeClr val="tx2"/>
                </a:solidFill>
                <a:latin typeface="Calibri" pitchFamily="34" charset="0"/>
              </a:rPr>
              <a:t>Urdaneta, 1580</a:t>
            </a:r>
          </a:p>
        </p:txBody>
      </p:sp>
    </p:spTree>
    <p:custDataLst>
      <p:tags r:id="rId1"/>
    </p:custDataLst>
    <p:extLst>
      <p:ext uri="{BB962C8B-B14F-4D97-AF65-F5344CB8AC3E}">
        <p14:creationId xmlns:p14="http://schemas.microsoft.com/office/powerpoint/2010/main" val="175562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22363"/>
            <a:ext cx="9144000" cy="988825"/>
          </a:xfrm>
        </p:spPr>
        <p:txBody>
          <a:bodyPr>
            <a:normAutofit/>
          </a:bodyPr>
          <a:lstStyle/>
          <a:p>
            <a:r>
              <a:rPr lang="en-US" sz="3600" b="1" dirty="0" smtClean="0"/>
              <a:t>Ciguatera: Perspective with Climate Changes</a:t>
            </a:r>
            <a:endParaRPr lang="en-US" sz="3600" b="1" dirty="0"/>
          </a:p>
        </p:txBody>
      </p:sp>
      <p:sp>
        <p:nvSpPr>
          <p:cNvPr id="5" name="Subtitle 4"/>
          <p:cNvSpPr>
            <a:spLocks noGrp="1"/>
          </p:cNvSpPr>
          <p:nvPr>
            <p:ph type="subTitle" idx="1"/>
          </p:nvPr>
        </p:nvSpPr>
        <p:spPr>
          <a:xfrm>
            <a:off x="1524000" y="2608729"/>
            <a:ext cx="9144000" cy="3092824"/>
          </a:xfrm>
        </p:spPr>
        <p:txBody>
          <a:bodyPr>
            <a:normAutofit fontScale="92500" lnSpcReduction="10000"/>
          </a:bodyPr>
          <a:lstStyle/>
          <a:p>
            <a:r>
              <a:rPr lang="en-US" sz="2800" b="1" dirty="0" smtClean="0"/>
              <a:t>Greater Geographic Range of Incidence</a:t>
            </a:r>
          </a:p>
          <a:p>
            <a:endParaRPr lang="en-US" sz="2800" b="1" dirty="0" smtClean="0"/>
          </a:p>
          <a:p>
            <a:r>
              <a:rPr lang="en-US" sz="2800" b="1" dirty="0" smtClean="0"/>
              <a:t>Probability for Higher Biomass of Toxin Producers</a:t>
            </a:r>
          </a:p>
          <a:p>
            <a:endParaRPr lang="en-US" sz="2800" b="1" dirty="0" smtClean="0"/>
          </a:p>
          <a:p>
            <a:r>
              <a:rPr lang="en-US" sz="2800" b="1" dirty="0" smtClean="0"/>
              <a:t>Greater Toxicity Quota from </a:t>
            </a:r>
            <a:r>
              <a:rPr lang="en-US" sz="2800" b="1" i="1" smtClean="0"/>
              <a:t>Gambierdiscus</a:t>
            </a:r>
            <a:r>
              <a:rPr lang="en-US" sz="2800" b="1" smtClean="0"/>
              <a:t> </a:t>
            </a:r>
            <a:r>
              <a:rPr lang="en-US" sz="2800" b="1" smtClean="0"/>
              <a:t>Biomass</a:t>
            </a:r>
          </a:p>
          <a:p>
            <a:endParaRPr lang="en-US" sz="2800" b="1" dirty="0" smtClean="0"/>
          </a:p>
          <a:p>
            <a:r>
              <a:rPr lang="en-US" sz="2800" b="1" dirty="0" smtClean="0"/>
              <a:t>Coming Good News: Technological Response from Science</a:t>
            </a:r>
            <a:endParaRPr lang="en-US" sz="2800" b="1" dirty="0"/>
          </a:p>
        </p:txBody>
      </p:sp>
    </p:spTree>
    <p:extLst>
      <p:ext uri="{BB962C8B-B14F-4D97-AF65-F5344CB8AC3E}">
        <p14:creationId xmlns:p14="http://schemas.microsoft.com/office/powerpoint/2010/main" val="3554115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981200" y="274638"/>
            <a:ext cx="8229600" cy="944562"/>
          </a:xfrm>
        </p:spPr>
        <p:txBody>
          <a:bodyPr/>
          <a:lstStyle/>
          <a:p>
            <a:pPr eaLnBrk="1" hangingPunct="1"/>
            <a:r>
              <a:rPr lang="en-US" smtClean="0"/>
              <a:t>Overview of Research Design</a:t>
            </a:r>
          </a:p>
        </p:txBody>
      </p:sp>
      <p:pic>
        <p:nvPicPr>
          <p:cNvPr id="52227" name="Picture 3" descr="fish flow chart_sm"/>
          <p:cNvPicPr>
            <a:picLocks noChangeAspect="1" noChangeArrowheads="1"/>
          </p:cNvPicPr>
          <p:nvPr/>
        </p:nvPicPr>
        <p:blipFill>
          <a:blip r:embed="rId2"/>
          <a:srcRect/>
          <a:stretch>
            <a:fillRect/>
          </a:stretch>
        </p:blipFill>
        <p:spPr bwMode="auto">
          <a:xfrm>
            <a:off x="2057400" y="1219200"/>
            <a:ext cx="8153400" cy="4724400"/>
          </a:xfrm>
          <a:prstGeom prst="rect">
            <a:avLst/>
          </a:prstGeom>
          <a:noFill/>
          <a:ln w="9525">
            <a:noFill/>
            <a:miter lim="800000"/>
            <a:headEnd/>
            <a:tailEnd/>
          </a:ln>
        </p:spPr>
      </p:pic>
    </p:spTree>
    <p:extLst>
      <p:ext uri="{BB962C8B-B14F-4D97-AF65-F5344CB8AC3E}">
        <p14:creationId xmlns:p14="http://schemas.microsoft.com/office/powerpoint/2010/main" val="212431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b="1" dirty="0" smtClean="0"/>
              <a:t>Benthic Hazardous Algae</a:t>
            </a:r>
          </a:p>
        </p:txBody>
      </p:sp>
      <p:sp>
        <p:nvSpPr>
          <p:cNvPr id="31747" name="Rectangle 3"/>
          <p:cNvSpPr>
            <a:spLocks noGrp="1" noChangeArrowheads="1"/>
          </p:cNvSpPr>
          <p:nvPr>
            <p:ph type="body" idx="1"/>
          </p:nvPr>
        </p:nvSpPr>
        <p:spPr/>
        <p:txBody>
          <a:bodyPr/>
          <a:lstStyle/>
          <a:p>
            <a:r>
              <a:rPr lang="en-US" b="1" dirty="0" smtClean="0"/>
              <a:t>Oceans &amp; Human Health Perspective</a:t>
            </a:r>
          </a:p>
          <a:p>
            <a:r>
              <a:rPr lang="en-US" b="1" dirty="0" smtClean="0"/>
              <a:t>Gambierdiscus ecophysiology</a:t>
            </a:r>
          </a:p>
          <a:p>
            <a:r>
              <a:rPr lang="en-US" b="1" dirty="0" smtClean="0"/>
              <a:t>Ciguatoxin(s)</a:t>
            </a:r>
          </a:p>
          <a:p>
            <a:r>
              <a:rPr lang="en-US" b="1" dirty="0" smtClean="0"/>
              <a:t>CFP Prevalence</a:t>
            </a:r>
          </a:p>
          <a:p>
            <a:r>
              <a:rPr lang="en-US" b="1" dirty="0" smtClean="0"/>
              <a:t>CFP &amp; Climate Change</a:t>
            </a:r>
          </a:p>
        </p:txBody>
      </p:sp>
    </p:spTree>
    <p:extLst>
      <p:ext uri="{BB962C8B-B14F-4D97-AF65-F5344CB8AC3E}">
        <p14:creationId xmlns:p14="http://schemas.microsoft.com/office/powerpoint/2010/main" val="3915079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28800" y="0"/>
            <a:ext cx="8540750" cy="1143000"/>
          </a:xfrm>
        </p:spPr>
        <p:txBody>
          <a:bodyPr/>
          <a:lstStyle/>
          <a:p>
            <a:pPr eaLnBrk="1" hangingPunct="1"/>
            <a:r>
              <a:rPr lang="en-US" smtClean="0"/>
              <a:t>Ciguatera Sequence</a:t>
            </a:r>
          </a:p>
        </p:txBody>
      </p:sp>
      <p:sp>
        <p:nvSpPr>
          <p:cNvPr id="32771" name="Rectangle 3"/>
          <p:cNvSpPr>
            <a:spLocks noGrp="1" noChangeArrowheads="1"/>
          </p:cNvSpPr>
          <p:nvPr>
            <p:ph type="body" idx="1"/>
          </p:nvPr>
        </p:nvSpPr>
        <p:spPr/>
        <p:txBody>
          <a:bodyPr/>
          <a:lstStyle/>
          <a:p>
            <a:pPr eaLnBrk="1" hangingPunct="1">
              <a:buFontTx/>
              <a:buNone/>
            </a:pPr>
            <a:endParaRPr lang="en-US" smtClean="0"/>
          </a:p>
          <a:p>
            <a:pPr eaLnBrk="1" hangingPunct="1"/>
            <a:endParaRPr lang="en-US" smtClean="0"/>
          </a:p>
        </p:txBody>
      </p:sp>
      <p:sp>
        <p:nvSpPr>
          <p:cNvPr id="32772" name="Rectangle 4"/>
          <p:cNvSpPr>
            <a:spLocks noChangeArrowheads="1"/>
          </p:cNvSpPr>
          <p:nvPr/>
        </p:nvSpPr>
        <p:spPr bwMode="auto">
          <a:xfrm>
            <a:off x="3733800" y="1219200"/>
            <a:ext cx="4953000" cy="685800"/>
          </a:xfrm>
          <a:prstGeom prst="rect">
            <a:avLst/>
          </a:prstGeom>
          <a:solidFill>
            <a:schemeClr val="accent1"/>
          </a:solidFill>
          <a:ln w="9525">
            <a:solidFill>
              <a:schemeClr val="tx1"/>
            </a:solidFill>
            <a:miter lim="800000"/>
            <a:headEnd/>
            <a:tailEnd/>
          </a:ln>
        </p:spPr>
        <p:txBody>
          <a:bodyPr wrap="none" anchor="ctr"/>
          <a:lstStyle/>
          <a:p>
            <a:pPr algn="ctr"/>
            <a:r>
              <a:rPr lang="en-US" b="1">
                <a:solidFill>
                  <a:schemeClr val="folHlink"/>
                </a:solidFill>
              </a:rPr>
              <a:t>Environmental</a:t>
            </a:r>
            <a:r>
              <a:rPr lang="en-US" b="1"/>
              <a:t> </a:t>
            </a:r>
            <a:r>
              <a:rPr lang="en-US" b="1">
                <a:solidFill>
                  <a:schemeClr val="folHlink"/>
                </a:solidFill>
              </a:rPr>
              <a:t>conditions </a:t>
            </a:r>
            <a:r>
              <a:rPr lang="en-US" b="1">
                <a:solidFill>
                  <a:schemeClr val="folHlink"/>
                </a:solidFill>
                <a:sym typeface="Wingdings" charset="2"/>
              </a:rPr>
              <a:t> </a:t>
            </a:r>
            <a:r>
              <a:rPr lang="en-US" b="1" i="1">
                <a:solidFill>
                  <a:schemeClr val="folHlink"/>
                </a:solidFill>
              </a:rPr>
              <a:t>Gambierdiscus</a:t>
            </a:r>
          </a:p>
        </p:txBody>
      </p:sp>
      <p:sp>
        <p:nvSpPr>
          <p:cNvPr id="32773" name="Rectangle 5"/>
          <p:cNvSpPr>
            <a:spLocks noChangeArrowheads="1"/>
          </p:cNvSpPr>
          <p:nvPr/>
        </p:nvSpPr>
        <p:spPr bwMode="auto">
          <a:xfrm>
            <a:off x="4876800" y="3200400"/>
            <a:ext cx="2590800" cy="6096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folHlink"/>
                </a:solidFill>
              </a:rPr>
              <a:t>Fish </a:t>
            </a:r>
            <a:r>
              <a:rPr lang="en-US">
                <a:solidFill>
                  <a:schemeClr val="folHlink"/>
                </a:solidFill>
                <a:sym typeface="Wingdings" charset="2"/>
              </a:rPr>
              <a:t> Humans</a:t>
            </a:r>
            <a:r>
              <a:rPr lang="en-US">
                <a:sym typeface="Wingdings" charset="2"/>
              </a:rPr>
              <a:t> </a:t>
            </a:r>
            <a:endParaRPr lang="en-US"/>
          </a:p>
        </p:txBody>
      </p:sp>
      <p:sp>
        <p:nvSpPr>
          <p:cNvPr id="32774" name="Rectangle 6"/>
          <p:cNvSpPr>
            <a:spLocks noChangeArrowheads="1"/>
          </p:cNvSpPr>
          <p:nvPr/>
        </p:nvSpPr>
        <p:spPr bwMode="auto">
          <a:xfrm flipH="1">
            <a:off x="1524000" y="2209800"/>
            <a:ext cx="9144000" cy="685800"/>
          </a:xfrm>
          <a:prstGeom prst="rect">
            <a:avLst/>
          </a:prstGeom>
          <a:solidFill>
            <a:schemeClr val="accent1"/>
          </a:solidFill>
          <a:ln w="9525">
            <a:solidFill>
              <a:schemeClr val="tx1"/>
            </a:solidFill>
            <a:miter lim="800000"/>
            <a:headEnd/>
            <a:tailEnd/>
          </a:ln>
        </p:spPr>
        <p:txBody>
          <a:bodyPr wrap="none" anchor="ctr"/>
          <a:lstStyle/>
          <a:p>
            <a:pPr algn="ctr"/>
            <a:r>
              <a:rPr lang="en-US" sz="1600" i="1"/>
              <a:t>Gambierdiscus</a:t>
            </a:r>
            <a:r>
              <a:rPr lang="en-US" sz="1600"/>
              <a:t> </a:t>
            </a:r>
            <a:r>
              <a:rPr lang="en-US" sz="1600">
                <a:sym typeface="Wingdings" charset="2"/>
              </a:rPr>
              <a:t> </a:t>
            </a:r>
            <a:r>
              <a:rPr lang="en-US" sz="1600"/>
              <a:t>Macroalgae </a:t>
            </a:r>
            <a:r>
              <a:rPr lang="en-US" sz="1600">
                <a:sym typeface="Wingdings" charset="2"/>
              </a:rPr>
              <a:t> Herbivorous Fish  Carnivorous Fish  Fishing Pressure</a:t>
            </a:r>
            <a:endParaRPr lang="en-US" sz="1600"/>
          </a:p>
        </p:txBody>
      </p:sp>
      <p:pic>
        <p:nvPicPr>
          <p:cNvPr id="32775" name="Picture 7" descr="fish_chain_USE"/>
          <p:cNvPicPr>
            <a:picLocks noChangeAspect="1" noChangeArrowheads="1"/>
          </p:cNvPicPr>
          <p:nvPr/>
        </p:nvPicPr>
        <p:blipFill>
          <a:blip r:embed="rId3"/>
          <a:srcRect/>
          <a:stretch>
            <a:fillRect/>
          </a:stretch>
        </p:blipFill>
        <p:spPr bwMode="auto">
          <a:xfrm>
            <a:off x="3810000" y="3992564"/>
            <a:ext cx="4648200" cy="2865437"/>
          </a:xfrm>
          <a:prstGeom prst="rect">
            <a:avLst/>
          </a:prstGeom>
          <a:noFill/>
          <a:ln w="9525">
            <a:noFill/>
            <a:miter lim="800000"/>
            <a:headEnd/>
            <a:tailEnd/>
          </a:ln>
        </p:spPr>
      </p:pic>
    </p:spTree>
    <p:extLst>
      <p:ext uri="{BB962C8B-B14F-4D97-AF65-F5344CB8AC3E}">
        <p14:creationId xmlns:p14="http://schemas.microsoft.com/office/powerpoint/2010/main" val="4079433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Gambierdiscus spp.</a:t>
            </a:r>
          </a:p>
        </p:txBody>
      </p:sp>
      <p:pic>
        <p:nvPicPr>
          <p:cNvPr id="33795" name="Picture 3" descr="Picture1"/>
          <p:cNvPicPr>
            <a:picLocks noGrp="1" noChangeAspect="1" noChangeArrowheads="1"/>
          </p:cNvPicPr>
          <p:nvPr>
            <p:ph type="body" idx="1"/>
          </p:nvPr>
        </p:nvPicPr>
        <p:blipFill>
          <a:blip r:embed="rId2"/>
          <a:srcRect/>
          <a:stretch>
            <a:fillRect/>
          </a:stretch>
        </p:blipFill>
        <p:spPr>
          <a:xfrm>
            <a:off x="3505200" y="1371600"/>
            <a:ext cx="5486400" cy="4648200"/>
          </a:xfrm>
          <a:noFill/>
        </p:spPr>
      </p:pic>
    </p:spTree>
    <p:extLst>
      <p:ext uri="{BB962C8B-B14F-4D97-AF65-F5344CB8AC3E}">
        <p14:creationId xmlns:p14="http://schemas.microsoft.com/office/powerpoint/2010/main" val="624941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is Progress so Slow?</a:t>
            </a:r>
            <a:endParaRPr lang="en-US" b="1" dirty="0"/>
          </a:p>
        </p:txBody>
      </p:sp>
      <p:sp>
        <p:nvSpPr>
          <p:cNvPr id="3" name="Content Placeholder 2"/>
          <p:cNvSpPr>
            <a:spLocks noGrp="1"/>
          </p:cNvSpPr>
          <p:nvPr>
            <p:ph idx="1"/>
          </p:nvPr>
        </p:nvSpPr>
        <p:spPr/>
        <p:txBody>
          <a:bodyPr/>
          <a:lstStyle/>
          <a:p>
            <a:r>
              <a:rPr lang="en-US" b="1" dirty="0" smtClean="0"/>
              <a:t>Detection</a:t>
            </a:r>
          </a:p>
          <a:p>
            <a:r>
              <a:rPr lang="en-US" b="1" dirty="0" smtClean="0"/>
              <a:t>Diagnosis </a:t>
            </a:r>
          </a:p>
          <a:p>
            <a:r>
              <a:rPr lang="en-US" b="1" dirty="0" smtClean="0"/>
              <a:t>Reporting</a:t>
            </a:r>
          </a:p>
          <a:p>
            <a:r>
              <a:rPr lang="en-US" b="1" dirty="0" smtClean="0"/>
              <a:t>Societal Initiatives &amp; Capabilities</a:t>
            </a:r>
            <a:endParaRPr lang="en-US" b="1" dirty="0"/>
          </a:p>
        </p:txBody>
      </p:sp>
    </p:spTree>
    <p:extLst>
      <p:ext uri="{BB962C8B-B14F-4D97-AF65-F5344CB8AC3E}">
        <p14:creationId xmlns:p14="http://schemas.microsoft.com/office/powerpoint/2010/main" val="49134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Ciguatoxin Molecule</a:t>
            </a:r>
          </a:p>
        </p:txBody>
      </p:sp>
      <p:pic>
        <p:nvPicPr>
          <p:cNvPr id="34819" name="Picture 3" descr="Figure 4a"/>
          <p:cNvPicPr>
            <a:picLocks noGrp="1" noChangeAspect="1" noChangeArrowheads="1"/>
          </p:cNvPicPr>
          <p:nvPr>
            <p:ph type="body" idx="1"/>
          </p:nvPr>
        </p:nvPicPr>
        <p:blipFill>
          <a:blip r:embed="rId2"/>
          <a:srcRect/>
          <a:stretch>
            <a:fillRect/>
          </a:stretch>
        </p:blipFill>
        <p:spPr>
          <a:xfrm>
            <a:off x="3590925" y="2143126"/>
            <a:ext cx="5010150" cy="3438525"/>
          </a:xfrm>
          <a:noFill/>
        </p:spPr>
      </p:pic>
    </p:spTree>
    <p:extLst>
      <p:ext uri="{BB962C8B-B14F-4D97-AF65-F5344CB8AC3E}">
        <p14:creationId xmlns:p14="http://schemas.microsoft.com/office/powerpoint/2010/main" val="25593695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5.3|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3719</TotalTime>
  <Words>2841</Words>
  <Application>Microsoft Office PowerPoint</Application>
  <PresentationFormat>Widescreen</PresentationFormat>
  <Paragraphs>322</Paragraphs>
  <Slides>41</Slides>
  <Notes>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52" baseType="lpstr">
      <vt:lpstr>ＭＳ Ｐゴシック</vt:lpstr>
      <vt:lpstr>Arial</vt:lpstr>
      <vt:lpstr>Arial Narrow</vt:lpstr>
      <vt:lpstr>Calibri</vt:lpstr>
      <vt:lpstr>Calibri Light</vt:lpstr>
      <vt:lpstr>Comic Sans MS</vt:lpstr>
      <vt:lpstr>Tahoma</vt:lpstr>
      <vt:lpstr>Wingdings</vt:lpstr>
      <vt:lpstr>Office Theme</vt:lpstr>
      <vt:lpstr>Chart</vt:lpstr>
      <vt:lpstr>SigmaPlotGraphicObject.9</vt:lpstr>
      <vt:lpstr>Ciguatera Fish Poisoning: Past, Present, Future</vt:lpstr>
      <vt:lpstr>Acknowledgements</vt:lpstr>
      <vt:lpstr>Ciguatera Fish Poisoning</vt:lpstr>
      <vt:lpstr>PowerPoint Presentation</vt:lpstr>
      <vt:lpstr>Benthic Hazardous Algae</vt:lpstr>
      <vt:lpstr>Ciguatera Sequence</vt:lpstr>
      <vt:lpstr>Gambierdiscus spp.</vt:lpstr>
      <vt:lpstr>Why is Progress so Slow?</vt:lpstr>
      <vt:lpstr>Ciguatoxin Molecule</vt:lpstr>
      <vt:lpstr>Uncertainties in the CFP Cycle</vt:lpstr>
      <vt:lpstr>Reported Ciguatera Incidents Hawaii – 1963 to 2005</vt:lpstr>
      <vt:lpstr>Ciguatera Incidents By Island</vt:lpstr>
      <vt:lpstr>Ciguatera Incidence By Island</vt:lpstr>
      <vt:lpstr>Fish Source for Ciguatera Incidents</vt:lpstr>
      <vt:lpstr>Catch Sites for Incident-Related Fish Maui - 1963 to 2005</vt:lpstr>
      <vt:lpstr>Catch Sites for Incident-Related Fish Oahu - 1963 to 2005</vt:lpstr>
      <vt:lpstr>Catch Sites for Incident-Related Fish Kauai - 1963 to 2005</vt:lpstr>
      <vt:lpstr>Catch Sites for Incident-Related Fish Big Island - 1963 to 2005</vt:lpstr>
      <vt:lpstr>Ciguatera Incidents By Type of Fish Consumed</vt:lpstr>
      <vt:lpstr>Ciguatera Fish Poisoning  Top 5 Offenders – Locally Caught Fish</vt:lpstr>
      <vt:lpstr>Jacks</vt:lpstr>
      <vt:lpstr>Surgeon Fish</vt:lpstr>
      <vt:lpstr>Grouper</vt:lpstr>
      <vt:lpstr>Snappers</vt:lpstr>
      <vt:lpstr>Wrasses</vt:lpstr>
      <vt:lpstr>PowerPoint Presentation</vt:lpstr>
      <vt:lpstr>PowerPoint Presentation</vt:lpstr>
      <vt:lpstr>PowerPoint Presentation</vt:lpstr>
      <vt:lpstr>PowerPoint Presentation</vt:lpstr>
      <vt:lpstr>PowerPoint Presentation</vt:lpstr>
      <vt:lpstr>CTX Concentration vs Relative Trophic Position</vt:lpstr>
      <vt:lpstr>CTX Potency, Threshold &amp; Links</vt:lpstr>
      <vt:lpstr>PowerPoint Presentation</vt:lpstr>
      <vt:lpstr>PowerPoint Presentation</vt:lpstr>
      <vt:lpstr>Gambierdiscus Transport via Ships’ Ballast Water</vt:lpstr>
      <vt:lpstr>Neurotoxin Prevalence in Marine Turtle Tissues</vt:lpstr>
      <vt:lpstr>Neurotoxin Prevalence in Stranded Marine Cetaceans</vt:lpstr>
      <vt:lpstr>PowerPoint Presentation</vt:lpstr>
      <vt:lpstr>Ciguatera: Societal Impacts</vt:lpstr>
      <vt:lpstr>Ciguatera: Perspective with Climate Changes</vt:lpstr>
      <vt:lpstr>Overview of Research Design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Bienfang</dc:creator>
  <cp:lastModifiedBy>Paul Bienfang</cp:lastModifiedBy>
  <cp:revision>36</cp:revision>
  <dcterms:created xsi:type="dcterms:W3CDTF">2014-04-04T23:15:34Z</dcterms:created>
  <dcterms:modified xsi:type="dcterms:W3CDTF">2014-07-18T19:23:50Z</dcterms:modified>
</cp:coreProperties>
</file>