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26" r:id="rId2"/>
    <p:sldId id="271" r:id="rId3"/>
    <p:sldId id="264" r:id="rId4"/>
    <p:sldId id="262" r:id="rId5"/>
    <p:sldId id="273" r:id="rId6"/>
    <p:sldId id="276" r:id="rId7"/>
    <p:sldId id="272" r:id="rId8"/>
    <p:sldId id="279" r:id="rId9"/>
    <p:sldId id="257" r:id="rId10"/>
    <p:sldId id="258" r:id="rId11"/>
    <p:sldId id="259" r:id="rId12"/>
    <p:sldId id="260" r:id="rId13"/>
    <p:sldId id="267" r:id="rId14"/>
    <p:sldId id="263" r:id="rId15"/>
    <p:sldId id="266" r:id="rId16"/>
    <p:sldId id="280" r:id="rId17"/>
    <p:sldId id="268" r:id="rId18"/>
    <p:sldId id="261" r:id="rId19"/>
    <p:sldId id="265" r:id="rId20"/>
    <p:sldId id="281" r:id="rId21"/>
    <p:sldId id="282" r:id="rId22"/>
    <p:sldId id="283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7" r:id="rId32"/>
    <p:sldId id="295" r:id="rId33"/>
    <p:sldId id="296" r:id="rId34"/>
    <p:sldId id="298" r:id="rId35"/>
    <p:sldId id="303" r:id="rId36"/>
    <p:sldId id="308" r:id="rId37"/>
    <p:sldId id="313" r:id="rId38"/>
    <p:sldId id="314" r:id="rId39"/>
    <p:sldId id="311" r:id="rId40"/>
    <p:sldId id="312" r:id="rId41"/>
    <p:sldId id="309" r:id="rId42"/>
    <p:sldId id="310" r:id="rId43"/>
    <p:sldId id="322" r:id="rId44"/>
    <p:sldId id="315" r:id="rId45"/>
    <p:sldId id="300" r:id="rId46"/>
    <p:sldId id="319" r:id="rId47"/>
    <p:sldId id="318" r:id="rId48"/>
    <p:sldId id="320" r:id="rId49"/>
    <p:sldId id="321" r:id="rId50"/>
    <p:sldId id="323" r:id="rId51"/>
    <p:sldId id="324" r:id="rId52"/>
    <p:sldId id="325" r:id="rId53"/>
    <p:sldId id="327" r:id="rId54"/>
    <p:sldId id="30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497" autoAdjust="0"/>
  </p:normalViewPr>
  <p:slideViewPr>
    <p:cSldViewPr>
      <p:cViewPr>
        <p:scale>
          <a:sx n="107" d="100"/>
          <a:sy n="107" d="100"/>
        </p:scale>
        <p:origin x="-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ijat.de\Desktop\Copy%20of%20Sandwell%20and%20West%20Birmingham%20Survey%20Answers%20Jan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ijat.de\Desktop\Copy%20of%20Sandwell%20and%20West%20Birmingham%20Survey%20Answers%20Jan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rijat.de\Desktop\Copy%20of%20Sandwell%20and%20West%20Birmingham%20Survey%20Answers%20Jan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FLORENCE\Sandwell%20and%20West%20Birmingham%20Monthly%20Activity%20Report%20August%20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FLORENCE\Sandwell%20and%20West%20Birmingham%20Monthly%20Activity%20Report%20August%20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FLORENCE\Sandwell%20and%20West%20Birmingham%20Monthly%20Activity%20Report%20August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'Pie Charts Hypertension'!$A$2</c:f>
              <c:strCache>
                <c:ptCount val="1"/>
                <c:pt idx="0">
                  <c:v>Are you confident about taking your blood pressure at home?</c:v>
                </c:pt>
              </c:strCache>
            </c:strRef>
          </c:tx>
          <c:cat>
            <c:strRef>
              <c:f>'Pie Charts Hypertension'!$B$1:$D$1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'Pie Charts Hypertension'!$B$2:$D$2</c:f>
              <c:numCache>
                <c:formatCode>General</c:formatCode>
                <c:ptCount val="3"/>
                <c:pt idx="0">
                  <c:v>120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'Pie Charts Hypertension'!$A$4</c:f>
              <c:strCache>
                <c:ptCount val="1"/>
                <c:pt idx="0">
                  <c:v>Do you prefer to text in your readings via Flo rather than go to the surgery?</c:v>
                </c:pt>
              </c:strCache>
            </c:strRef>
          </c:tx>
          <c:cat>
            <c:strRef>
              <c:f>'Pie Charts Hypertension'!$B$3:$D$3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'Pie Charts Hypertension'!$B$4:$D$4</c:f>
              <c:numCache>
                <c:formatCode>General</c:formatCode>
                <c:ptCount val="3"/>
                <c:pt idx="0">
                  <c:v>124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525371828521396E-2"/>
          <c:y val="0.17634259259259299"/>
          <c:w val="0.89591907261592296"/>
          <c:h val="0.57563247302420495"/>
        </c:manualLayout>
      </c:layout>
      <c:lineChart>
        <c:grouping val="stacked"/>
        <c:varyColors val="0"/>
        <c:ser>
          <c:idx val="0"/>
          <c:order val="0"/>
          <c:tx>
            <c:strRef>
              <c:f>'14 15 16'!$B$8</c:f>
              <c:strCache>
                <c:ptCount val="1"/>
                <c:pt idx="0">
                  <c:v>New Patients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'14 15 16'!$A$9:$A$20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'14 15 16'!$B$9:$B$20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'14 15 16'!$C$8</c:f>
              <c:strCache>
                <c:ptCount val="1"/>
                <c:pt idx="0">
                  <c:v>Active Patients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'14 15 16'!$A$9:$A$20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'14 15 16'!$C$9:$C$20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11</c:v>
                </c:pt>
                <c:pt idx="11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085760"/>
        <c:axId val="82133376"/>
      </c:lineChart>
      <c:catAx>
        <c:axId val="8208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33376"/>
        <c:crosses val="autoZero"/>
        <c:auto val="1"/>
        <c:lblAlgn val="ctr"/>
        <c:lblOffset val="100"/>
        <c:noMultiLvlLbl val="0"/>
      </c:catAx>
      <c:valAx>
        <c:axId val="8213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8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'14 15 16'!$B$28</c:f>
              <c:strCache>
                <c:ptCount val="1"/>
                <c:pt idx="0">
                  <c:v>New Patients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'14 15 16'!$A$29:$A$40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'14 15 16'!$B$29:$B$40</c:f>
              <c:numCache>
                <c:formatCode>General</c:formatCode>
                <c:ptCount val="12"/>
                <c:pt idx="0">
                  <c:v>8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11</c:v>
                </c:pt>
                <c:pt idx="8">
                  <c:v>12</c:v>
                </c:pt>
                <c:pt idx="9">
                  <c:v>0</c:v>
                </c:pt>
                <c:pt idx="10">
                  <c:v>6</c:v>
                </c:pt>
                <c:pt idx="11">
                  <c:v>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'14 15 16'!$C$28</c:f>
              <c:strCache>
                <c:ptCount val="1"/>
                <c:pt idx="0">
                  <c:v>Active Patients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'14 15 16'!$A$29:$A$40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'14 15 16'!$C$29:$C$40</c:f>
              <c:numCache>
                <c:formatCode>General</c:formatCode>
                <c:ptCount val="12"/>
                <c:pt idx="0">
                  <c:v>20</c:v>
                </c:pt>
                <c:pt idx="1">
                  <c:v>21</c:v>
                </c:pt>
                <c:pt idx="2">
                  <c:v>29</c:v>
                </c:pt>
                <c:pt idx="3">
                  <c:v>34</c:v>
                </c:pt>
                <c:pt idx="4">
                  <c:v>33</c:v>
                </c:pt>
                <c:pt idx="5">
                  <c:v>30</c:v>
                </c:pt>
                <c:pt idx="6">
                  <c:v>28</c:v>
                </c:pt>
                <c:pt idx="7">
                  <c:v>40</c:v>
                </c:pt>
                <c:pt idx="8">
                  <c:v>47</c:v>
                </c:pt>
                <c:pt idx="9">
                  <c:v>43</c:v>
                </c:pt>
                <c:pt idx="10">
                  <c:v>38</c:v>
                </c:pt>
                <c:pt idx="11">
                  <c:v>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167296"/>
        <c:axId val="82169216"/>
      </c:lineChart>
      <c:catAx>
        <c:axId val="8216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69216"/>
        <c:crosses val="autoZero"/>
        <c:auto val="1"/>
        <c:lblAlgn val="ctr"/>
        <c:lblOffset val="100"/>
        <c:noMultiLvlLbl val="0"/>
      </c:catAx>
      <c:valAx>
        <c:axId val="8216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6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'14 15 16'!$B$49</c:f>
              <c:strCache>
                <c:ptCount val="1"/>
                <c:pt idx="0">
                  <c:v>New Patients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'14 15 16'!$A$50:$A$61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'14 15 16'!$B$50:$B$61</c:f>
              <c:numCache>
                <c:formatCode>General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7</c:v>
                </c:pt>
                <c:pt idx="5">
                  <c:v>3</c:v>
                </c:pt>
                <c:pt idx="6">
                  <c:v>2</c:v>
                </c:pt>
                <c:pt idx="7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'14 15 16'!$C$49</c:f>
              <c:strCache>
                <c:ptCount val="1"/>
                <c:pt idx="0">
                  <c:v>Active Patients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'14 15 16'!$A$50:$A$61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'14 15 16'!$C$50:$C$61</c:f>
              <c:numCache>
                <c:formatCode>General</c:formatCode>
                <c:ptCount val="12"/>
                <c:pt idx="0">
                  <c:v>45</c:v>
                </c:pt>
                <c:pt idx="1">
                  <c:v>50</c:v>
                </c:pt>
                <c:pt idx="2">
                  <c:v>46</c:v>
                </c:pt>
                <c:pt idx="3">
                  <c:v>42</c:v>
                </c:pt>
                <c:pt idx="4">
                  <c:v>39</c:v>
                </c:pt>
                <c:pt idx="5">
                  <c:v>33</c:v>
                </c:pt>
                <c:pt idx="6">
                  <c:v>29</c:v>
                </c:pt>
                <c:pt idx="7">
                  <c:v>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879744"/>
        <c:axId val="74881664"/>
      </c:lineChart>
      <c:catAx>
        <c:axId val="7487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81664"/>
        <c:crosses val="autoZero"/>
        <c:auto val="1"/>
        <c:lblAlgn val="ctr"/>
        <c:lblOffset val="100"/>
        <c:noMultiLvlLbl val="0"/>
      </c:catAx>
      <c:valAx>
        <c:axId val="7488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7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2F4DA-FDA2-44E5-8FAF-15AAD9976C74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BBF7C-CEF4-41DB-B90F-C43CEF38CC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37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BBF7C-CEF4-41DB-B90F-C43CEF38CC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2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BBF7C-CEF4-41DB-B90F-C43CEF38CC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08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D9F-8E93-47C4-955A-0B542087D893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7F07-B620-4C54-993F-E2FD8495C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49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D9F-8E93-47C4-955A-0B542087D893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7F07-B620-4C54-993F-E2FD8495C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5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D9F-8E93-47C4-955A-0B542087D893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7F07-B620-4C54-993F-E2FD8495C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36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FC6A0-4117-4CA1-B80A-7A8C2EB5D9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167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D9F-8E93-47C4-955A-0B542087D893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7F07-B620-4C54-993F-E2FD8495C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11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D9F-8E93-47C4-955A-0B542087D893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7F07-B620-4C54-993F-E2FD8495C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5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D9F-8E93-47C4-955A-0B542087D893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7F07-B620-4C54-993F-E2FD8495C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36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D9F-8E93-47C4-955A-0B542087D893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7F07-B620-4C54-993F-E2FD8495C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00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D9F-8E93-47C4-955A-0B542087D893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7F07-B620-4C54-993F-E2FD8495C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05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D9F-8E93-47C4-955A-0B542087D893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7F07-B620-4C54-993F-E2FD8495C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7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D9F-8E93-47C4-955A-0B542087D893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7F07-B620-4C54-993F-E2FD8495C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82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D9F-8E93-47C4-955A-0B542087D893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7F07-B620-4C54-993F-E2FD8495C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78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E5D9F-8E93-47C4-955A-0B542087D893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67F07-B620-4C54-993F-E2FD8495C1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08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mple.uk.net/home/casestudies/casestudiescontent/florencehelpsdomesticviolenceandabusedisclosure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568952" cy="1470025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Use of an innovative Technology Enabled Care service (TECS) “FLORENCE” </a:t>
            </a:r>
            <a:r>
              <a:rPr lang="en-GB" sz="3600" b="1" dirty="0" smtClean="0">
                <a:solidFill>
                  <a:srgbClr val="C00000"/>
                </a:solidFill>
              </a:rPr>
              <a:t>in </a:t>
            </a:r>
            <a:r>
              <a:rPr lang="en-GB" sz="3600" b="1" dirty="0">
                <a:solidFill>
                  <a:srgbClr val="C00000"/>
                </a:solidFill>
              </a:rPr>
              <a:t>diabetes </a:t>
            </a:r>
            <a:br>
              <a:rPr lang="en-GB" sz="3600" b="1" dirty="0">
                <a:solidFill>
                  <a:srgbClr val="C00000"/>
                </a:solidFill>
              </a:rPr>
            </a:b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400" b="1" dirty="0" err="1">
                <a:solidFill>
                  <a:srgbClr val="0070C0"/>
                </a:solidFill>
              </a:rPr>
              <a:t>Dr</a:t>
            </a:r>
            <a:r>
              <a:rPr lang="en-US" altLang="en-US" sz="2400" b="1" dirty="0">
                <a:solidFill>
                  <a:srgbClr val="0070C0"/>
                </a:solidFill>
              </a:rPr>
              <a:t> Parijat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De</a:t>
            </a:r>
          </a:p>
          <a:p>
            <a:r>
              <a:rPr lang="en-US" altLang="en-US" sz="2400" b="1" dirty="0" smtClean="0">
                <a:solidFill>
                  <a:srgbClr val="0070C0"/>
                </a:solidFill>
              </a:rPr>
              <a:t>Consultant Physician in Diabetes &amp; Endocrinology</a:t>
            </a:r>
            <a:endParaRPr lang="en-US" altLang="en-US" sz="2400" b="1" dirty="0">
              <a:solidFill>
                <a:srgbClr val="0070C0"/>
              </a:solidFill>
            </a:endParaRPr>
          </a:p>
          <a:p>
            <a:r>
              <a:rPr lang="en-US" altLang="en-US" sz="2400" b="1" dirty="0" err="1">
                <a:solidFill>
                  <a:srgbClr val="002060"/>
                </a:solidFill>
              </a:rPr>
              <a:t>Sandwell</a:t>
            </a:r>
            <a:r>
              <a:rPr lang="en-US" altLang="en-US" sz="2400" b="1" dirty="0">
                <a:solidFill>
                  <a:srgbClr val="002060"/>
                </a:solidFill>
              </a:rPr>
              <a:t> &amp; West Birmingham NHS Trust</a:t>
            </a:r>
          </a:p>
          <a:p>
            <a:r>
              <a:rPr lang="en-US" altLang="en-US" sz="2400" b="1" dirty="0">
                <a:solidFill>
                  <a:srgbClr val="002060"/>
                </a:solidFill>
              </a:rPr>
              <a:t>Birmingham, 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7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Florence Telehealth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Get Important Alerts</a:t>
            </a:r>
          </a:p>
          <a:p>
            <a:r>
              <a:rPr lang="en-GB" dirty="0" smtClean="0"/>
              <a:t>Clinicians can set Florence to alert them with an email or text when patient readings don't look right or show worrying trends.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3" t="24845" r="1777" b="5895"/>
          <a:stretch/>
        </p:blipFill>
        <p:spPr bwMode="auto">
          <a:xfrm>
            <a:off x="4590248" y="1772817"/>
            <a:ext cx="4356000" cy="327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28184" y="2924944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24128" y="2564904"/>
            <a:ext cx="43204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Florence telehealth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Patient's own Mobile Phone</a:t>
            </a:r>
          </a:p>
          <a:p>
            <a:r>
              <a:rPr lang="en-GB" dirty="0" smtClean="0"/>
              <a:t>No need to install </a:t>
            </a:r>
            <a:r>
              <a:rPr lang="en-GB" dirty="0" smtClean="0"/>
              <a:t>App</a:t>
            </a:r>
            <a:endParaRPr lang="en-GB" dirty="0" smtClean="0"/>
          </a:p>
          <a:p>
            <a:r>
              <a:rPr lang="en-GB" dirty="0" smtClean="0"/>
              <a:t>Basic text messaging function</a:t>
            </a:r>
          </a:p>
          <a:p>
            <a:r>
              <a:rPr lang="en-GB" dirty="0" smtClean="0"/>
              <a:t>User friendly</a:t>
            </a:r>
          </a:p>
          <a:p>
            <a:r>
              <a:rPr lang="en-GB" dirty="0" smtClean="0"/>
              <a:t>Accessible</a:t>
            </a:r>
          </a:p>
          <a:p>
            <a:r>
              <a:rPr lang="en-GB" dirty="0" smtClean="0"/>
              <a:t>Not complicated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4644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Flexibility and Customisation</a:t>
            </a:r>
          </a:p>
          <a:p>
            <a:r>
              <a:rPr lang="en-GB" dirty="0" smtClean="0"/>
              <a:t>Adaptable</a:t>
            </a:r>
          </a:p>
          <a:p>
            <a:r>
              <a:rPr lang="en-GB" dirty="0" smtClean="0"/>
              <a:t>Individualised</a:t>
            </a:r>
          </a:p>
          <a:p>
            <a:r>
              <a:rPr lang="en-GB" dirty="0" smtClean="0"/>
              <a:t>Tailored to individuals or group needs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48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Examples of Flo usage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Blood glucose check reminders</a:t>
            </a:r>
          </a:p>
          <a:p>
            <a:r>
              <a:rPr lang="en-GB" dirty="0" smtClean="0"/>
              <a:t>Insulin reminders</a:t>
            </a:r>
          </a:p>
          <a:p>
            <a:r>
              <a:rPr lang="en-GB" dirty="0" smtClean="0"/>
              <a:t>Medication reminders</a:t>
            </a:r>
          </a:p>
          <a:p>
            <a:r>
              <a:rPr lang="en-GB" dirty="0" smtClean="0"/>
              <a:t>Blood pressure confirmation</a:t>
            </a:r>
          </a:p>
          <a:p>
            <a:r>
              <a:rPr lang="en-GB" dirty="0" smtClean="0"/>
              <a:t>Blood pressure control</a:t>
            </a:r>
          </a:p>
          <a:p>
            <a:r>
              <a:rPr lang="en-GB" dirty="0"/>
              <a:t>L</a:t>
            </a:r>
            <a:r>
              <a:rPr lang="en-GB" dirty="0" smtClean="0"/>
              <a:t>ifestyle issues </a:t>
            </a:r>
          </a:p>
          <a:p>
            <a:r>
              <a:rPr lang="en-GB" dirty="0" smtClean="0"/>
              <a:t>Basal </a:t>
            </a:r>
            <a:r>
              <a:rPr lang="en-GB" dirty="0" smtClean="0"/>
              <a:t>glucose testing </a:t>
            </a:r>
            <a:r>
              <a:rPr lang="en-GB" dirty="0" smtClean="0"/>
              <a:t>reminders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6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Blood glucose protocols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5" t="22450" r="25023" b="14847"/>
          <a:stretch/>
        </p:blipFill>
        <p:spPr bwMode="auto">
          <a:xfrm>
            <a:off x="827584" y="1340768"/>
            <a:ext cx="785921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3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Blood Glucose Monitoring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t="13114" r="12163" b="6109"/>
          <a:stretch/>
        </p:blipFill>
        <p:spPr bwMode="auto">
          <a:xfrm>
            <a:off x="827584" y="1268760"/>
            <a:ext cx="785921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5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Messages &amp; reminders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13227" r="12057" b="6457"/>
          <a:stretch/>
        </p:blipFill>
        <p:spPr bwMode="auto">
          <a:xfrm>
            <a:off x="611560" y="1468582"/>
            <a:ext cx="8075240" cy="505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8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Medication reminder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t="12783" r="11967" b="5929"/>
          <a:stretch/>
        </p:blipFill>
        <p:spPr bwMode="auto">
          <a:xfrm>
            <a:off x="971600" y="1340768"/>
            <a:ext cx="770485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96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Patient satisfaction measures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13116" r="12235" b="5709"/>
          <a:stretch/>
        </p:blipFill>
        <p:spPr bwMode="auto">
          <a:xfrm>
            <a:off x="683568" y="1417638"/>
            <a:ext cx="8003232" cy="510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0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Florence Telehealth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Florence Gives Patients Their Freedom Back</a:t>
            </a:r>
          </a:p>
          <a:p>
            <a:r>
              <a:rPr lang="en-GB" dirty="0" smtClean="0"/>
              <a:t>Patients aren't tied to a machine at home or visits to surgery or hospital. They take readings at their convenience whether at home with family, or on holiday.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Florence Gets Patients More Involved</a:t>
            </a:r>
          </a:p>
          <a:p>
            <a:r>
              <a:rPr lang="en-GB" dirty="0" smtClean="0"/>
              <a:t>Regular, personalised health tips and medication reminders are sent to patients based on their readings. They become more involved and take more responsibility for their own healthcare.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Florence Gives Patients Confidence</a:t>
            </a:r>
          </a:p>
          <a:p>
            <a:r>
              <a:rPr lang="en-GB" dirty="0" smtClean="0"/>
              <a:t>Frequent, short messages are unobtrusive and help the patient feel more cared for, more involved, and more in control of their own healthcare.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6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What we’ve learnt so far?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Most people happy using the service</a:t>
            </a:r>
          </a:p>
          <a:p>
            <a:r>
              <a:rPr lang="en-GB" dirty="0" smtClean="0"/>
              <a:t>Not time consuming to explain and enrol patients</a:t>
            </a:r>
          </a:p>
          <a:p>
            <a:r>
              <a:rPr lang="en-GB" dirty="0" smtClean="0"/>
              <a:t>Useful information gained</a:t>
            </a:r>
          </a:p>
          <a:p>
            <a:r>
              <a:rPr lang="en-GB" dirty="0" smtClean="0"/>
              <a:t>Ensure patients aware of how to stop texts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llocate time for viewing  FLO data, perhaps on a weekly basis</a:t>
            </a:r>
          </a:p>
          <a:p>
            <a:r>
              <a:rPr lang="en-GB" dirty="0" smtClean="0"/>
              <a:t>Ensure end date agreed with patient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7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C00000"/>
                </a:solidFill>
              </a:rPr>
              <a:t>FLORENCE telehealth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2400" dirty="0" smtClean="0"/>
              <a:t>Florence (Flo) is a </a:t>
            </a:r>
            <a:r>
              <a:rPr lang="en-GB" altLang="en-US" sz="2400" b="1" dirty="0" smtClean="0"/>
              <a:t>mobile phone texting system </a:t>
            </a:r>
            <a:r>
              <a:rPr lang="en-GB" altLang="en-US" sz="2400" dirty="0" smtClean="0"/>
              <a:t>for health care.</a:t>
            </a:r>
          </a:p>
          <a:p>
            <a:pPr eaLnBrk="1" hangingPunct="1"/>
            <a:r>
              <a:rPr lang="en-GB" altLang="en-US" sz="2400" dirty="0" smtClean="0"/>
              <a:t>Flo texts advice and collects patient information. This information can be </a:t>
            </a:r>
            <a:r>
              <a:rPr lang="en-GB" altLang="en-US" sz="2400" b="1" dirty="0" smtClean="0"/>
              <a:t>accessed by clinicians from a device </a:t>
            </a:r>
            <a:r>
              <a:rPr lang="en-GB" altLang="en-US" sz="2400" dirty="0" smtClean="0"/>
              <a:t>connected to the internet, e.g. a computer in their surgery, a tablet smartphone. </a:t>
            </a:r>
          </a:p>
          <a:p>
            <a:pPr eaLnBrk="1" hangingPunct="1"/>
            <a:r>
              <a:rPr lang="en-GB" altLang="en-US" sz="2400" dirty="0" smtClean="0"/>
              <a:t>It’s </a:t>
            </a:r>
            <a:r>
              <a:rPr lang="en-GB" altLang="en-US" sz="2400" b="1" dirty="0" smtClean="0"/>
              <a:t>cheap for the NHS </a:t>
            </a:r>
            <a:r>
              <a:rPr lang="en-GB" altLang="en-US" sz="2400" dirty="0" smtClean="0"/>
              <a:t>and works for patients with even a basic mobile phone. </a:t>
            </a:r>
          </a:p>
          <a:p>
            <a:pPr eaLnBrk="1" hangingPunct="1"/>
            <a:r>
              <a:rPr lang="en-GB" altLang="en-US" sz="2400" dirty="0" smtClean="0"/>
              <a:t>Flo uses a </a:t>
            </a:r>
            <a:r>
              <a:rPr lang="en-GB" altLang="en-US" sz="2400" b="1" dirty="0" smtClean="0"/>
              <a:t>free text service </a:t>
            </a:r>
            <a:r>
              <a:rPr lang="en-GB" altLang="en-US" sz="2400" dirty="0" smtClean="0"/>
              <a:t>for all patients in the UK. It doesn’t cost patient anything to use, as texts are paid for by NHS organisations. </a:t>
            </a:r>
          </a:p>
        </p:txBody>
      </p:sp>
    </p:spTree>
    <p:extLst>
      <p:ext uri="{BB962C8B-B14F-4D97-AF65-F5344CB8AC3E}">
        <p14:creationId xmlns:p14="http://schemas.microsoft.com/office/powerpoint/2010/main" val="13214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C00000"/>
                </a:solidFill>
              </a:rPr>
              <a:t>Evidence of benefits: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GB" alt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>
                <a:solidFill>
                  <a:srgbClr val="0070C0"/>
                </a:solidFill>
              </a:rPr>
              <a:t>COPD, asthma</a:t>
            </a:r>
            <a:r>
              <a:rPr lang="en-GB" altLang="en-US" sz="2000" dirty="0" smtClean="0"/>
              <a:t>: community nurse teams: 20% fewer home visits, patients feel more supported between visits/ consultations.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0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>
                <a:solidFill>
                  <a:srgbClr val="0070C0"/>
                </a:solidFill>
              </a:rPr>
              <a:t>COPD</a:t>
            </a:r>
            <a:r>
              <a:rPr lang="en-GB" altLang="en-US" sz="2000" dirty="0" smtClean="0"/>
              <a:t>: patients have more understanding of their condition; when to take rescue medication or contact their nurse as their condition requires possible change in treatment; 20% admissions to hospital avoided.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0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>
                <a:solidFill>
                  <a:srgbClr val="0070C0"/>
                </a:solidFill>
              </a:rPr>
              <a:t>Hypertension</a:t>
            </a:r>
            <a:r>
              <a:rPr lang="en-GB" altLang="en-US" sz="2000" dirty="0" smtClean="0"/>
              <a:t>: pre-operative patients found to be hypertensive use </a:t>
            </a:r>
            <a:r>
              <a:rPr lang="en-GB" altLang="en-US" sz="2000" i="1" dirty="0" smtClean="0"/>
              <a:t>Flo </a:t>
            </a:r>
            <a:r>
              <a:rPr lang="en-GB" altLang="en-US" sz="2000" dirty="0" smtClean="0"/>
              <a:t>to send in twice daily BP readings for a week – at least 6 cancelled operations avoided by acute hospital in 6 month period.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0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000" dirty="0"/>
              <a:t> </a:t>
            </a:r>
            <a:r>
              <a:rPr lang="en-GB" altLang="en-US" sz="2000" dirty="0" smtClean="0"/>
              <a:t>     </a:t>
            </a:r>
            <a:r>
              <a:rPr lang="en-GB" altLang="en-US" sz="2000" dirty="0" smtClean="0">
                <a:solidFill>
                  <a:srgbClr val="0070C0"/>
                </a:solidFill>
              </a:rPr>
              <a:t>Other projects being designed to</a:t>
            </a:r>
            <a:r>
              <a:rPr lang="en-GB" altLang="en-US" sz="2000" dirty="0" smtClean="0"/>
              <a:t>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/>
              <a:t>Enable people to remain safely in their own homes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/>
              <a:t>Improve quality of life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0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 smtClean="0"/>
          </a:p>
          <a:p>
            <a:pPr eaLnBrk="1" hangingPunct="1">
              <a:defRPr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6012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32832" name="Group 6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6607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FLORENCE - All protocols used by SWBHT Diabetes Team</a:t>
                      </a: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4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Row Labels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3994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Sandwell and West Birmingham Acute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994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Sandwell &amp; West Birmingham Diabetes Team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994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E012 Motivational wt mgt messages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4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 Stop Smoking Protocol (12 weeks)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4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WMAHSN-07 Hypertension poor control or newly diagnosed v2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4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WMAHSN-08b Hypertension x1 weekly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4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WMAHSN-08b. Hypertension stable, weekly check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4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WMAHSN-09 Hypertension poor control, CKD or diabetes v2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4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WMAHSN-10 Medication reminder for adults and teenagers v2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4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WMAHSN-32 Nottingham BG monitor x5 daily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4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WMAHSN-52c Insulin reminder for adolescents,T1DM &amp; Pump use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4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WMAHSN-53 Blood Glucose reminder for adolescents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4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WMAHSN-54a Blood Glucose reminder adolescents/T1DM/Pump use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4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WMAHSN-54c Blood Glucose reminder adolescents/T1DM/Pump use</a:t>
                      </a: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4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1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C00000"/>
                </a:solidFill>
              </a:rPr>
              <a:t>FLO activity 2014 - SWBHT</a:t>
            </a:r>
          </a:p>
        </p:txBody>
      </p:sp>
      <p:graphicFrame>
        <p:nvGraphicFramePr>
          <p:cNvPr id="1638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14400" y="1417638"/>
          <a:ext cx="7315200" cy="505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hart" r:id="rId3" imgW="4715048" imgH="2962358" progId="Excel.Chart.8">
                  <p:embed/>
                </p:oleObj>
              </mc:Choice>
              <mc:Fallback>
                <p:oleObj name="Chart" r:id="rId3" imgW="4715048" imgH="296235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7638"/>
                        <a:ext cx="7315200" cy="505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-50800" y="-50800"/>
          <a:ext cx="9245600" cy="695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Chart" r:id="rId3" imgW="9254530" imgH="6968332" progId="Excel.Chart.8">
                  <p:embed/>
                </p:oleObj>
              </mc:Choice>
              <mc:Fallback>
                <p:oleObj name="Chart" r:id="rId3" imgW="9254530" imgH="6968332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50800"/>
                        <a:ext cx="9245600" cy="695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3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C00000"/>
                </a:solidFill>
              </a:rPr>
              <a:t>Some FLO virtual consultation examples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45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smtClean="0">
                <a:solidFill>
                  <a:srgbClr val="C00000"/>
                </a:solidFill>
              </a:rPr>
              <a:t>T2DM &amp; diabetic nephropathy – high BP in clinic/surgery ?real ?white </a:t>
            </a:r>
            <a:r>
              <a:rPr lang="en-GB" altLang="en-US" sz="2800" dirty="0" smtClean="0">
                <a:solidFill>
                  <a:srgbClr val="C00000"/>
                </a:solidFill>
              </a:rPr>
              <a:t>coat effect</a:t>
            </a:r>
            <a:endParaRPr lang="en-GB" altLang="en-US" sz="2800" dirty="0" smtClean="0">
              <a:solidFill>
                <a:srgbClr val="C00000"/>
              </a:solidFill>
            </a:endParaRPr>
          </a:p>
        </p:txBody>
      </p:sp>
      <p:pic>
        <p:nvPicPr>
          <p:cNvPr id="22531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7638"/>
            <a:ext cx="9525000" cy="5821362"/>
          </a:xfrm>
        </p:spPr>
      </p:pic>
    </p:spTree>
    <p:extLst>
      <p:ext uri="{BB962C8B-B14F-4D97-AF65-F5344CB8AC3E}">
        <p14:creationId xmlns:p14="http://schemas.microsoft.com/office/powerpoint/2010/main" val="28187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b="1" smtClean="0">
                <a:solidFill>
                  <a:srgbClr val="C00000"/>
                </a:solidFill>
              </a:rPr>
              <a:t>High BP confirmed through FLO at home!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599" cy="5135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9511"/>
                <a:gridCol w="995015"/>
                <a:gridCol w="995015"/>
                <a:gridCol w="995015"/>
                <a:gridCol w="2985043"/>
              </a:tblGrid>
              <a:tr h="302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F0"/>
                          </a:solidFill>
                          <a:effectLst/>
                        </a:rPr>
                        <a:t>29/10/2015 13:40:07</a:t>
                      </a:r>
                      <a:endParaRPr lang="en-GB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152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chemeClr val="tx1"/>
                          </a:solidFill>
                          <a:effectLst/>
                        </a:rPr>
                        <a:t>Advice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This reading is too high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F0"/>
                          </a:solidFill>
                          <a:effectLst/>
                        </a:rPr>
                        <a:t>27/10/2015 09:30:16</a:t>
                      </a:r>
                      <a:endParaRPr lang="en-GB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Advice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This reading is too high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F0"/>
                          </a:solidFill>
                          <a:effectLst/>
                        </a:rPr>
                        <a:t>26/10/2015 12:12:37</a:t>
                      </a:r>
                      <a:endParaRPr lang="en-GB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Advice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This reading is too high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F0"/>
                          </a:solidFill>
                          <a:effectLst/>
                        </a:rPr>
                        <a:t>25/10/2015 09:25:14</a:t>
                      </a:r>
                      <a:endParaRPr lang="en-GB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Advice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This reading is too high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F0"/>
                          </a:solidFill>
                          <a:effectLst/>
                        </a:rPr>
                        <a:t>23/10/2015 15:45:28</a:t>
                      </a:r>
                      <a:endParaRPr lang="en-GB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Advice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This reading is too high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F0"/>
                          </a:solidFill>
                          <a:effectLst/>
                        </a:rPr>
                        <a:t>22/10/2015 15:08:55</a:t>
                      </a:r>
                      <a:endParaRPr lang="en-GB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70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Advice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This reading is too high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F0"/>
                          </a:solidFill>
                          <a:effectLst/>
                        </a:rPr>
                        <a:t>21/10/2015 10:13:35</a:t>
                      </a:r>
                      <a:endParaRPr lang="en-GB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Advice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This reading is too high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F0"/>
                          </a:solidFill>
                          <a:effectLst/>
                        </a:rPr>
                        <a:t>20/10/2015 12:34:14</a:t>
                      </a:r>
                      <a:endParaRPr lang="en-GB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Advice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This reading is too high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F0"/>
                          </a:solidFill>
                          <a:effectLst/>
                        </a:rPr>
                        <a:t>17/10/2015 11:45:33</a:t>
                      </a:r>
                      <a:endParaRPr lang="en-GB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Advice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This reading is too high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F0"/>
                          </a:solidFill>
                          <a:effectLst/>
                        </a:rPr>
                        <a:t>16/10/2015 11:41:01</a:t>
                      </a:r>
                      <a:endParaRPr lang="en-GB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Advice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This reading is too high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F0"/>
                          </a:solidFill>
                          <a:effectLst/>
                        </a:rPr>
                        <a:t>15/10/2015 11:09:45</a:t>
                      </a:r>
                      <a:endParaRPr lang="en-GB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Advice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This reading is too high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F0"/>
                          </a:solidFill>
                          <a:effectLst/>
                        </a:rPr>
                        <a:t>13/10/2015 17:13:30</a:t>
                      </a:r>
                      <a:endParaRPr lang="en-GB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Advice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This reading is too high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F0"/>
                          </a:solidFill>
                          <a:effectLst/>
                        </a:rPr>
                        <a:t>12/10/2015 08:42:13</a:t>
                      </a:r>
                      <a:endParaRPr lang="en-GB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Advice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This reading is too high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F0"/>
                          </a:solidFill>
                          <a:effectLst/>
                        </a:rPr>
                        <a:t>10/10/2015 10:20:31</a:t>
                      </a:r>
                      <a:endParaRPr lang="en-GB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Advice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This reading is too high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F0"/>
                          </a:solidFill>
                          <a:effectLst/>
                        </a:rPr>
                        <a:t>09/10/2015 10:25:38</a:t>
                      </a:r>
                      <a:endParaRPr lang="en-GB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Advice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This reading is too high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F0"/>
                          </a:solidFill>
                          <a:effectLst/>
                        </a:rPr>
                        <a:t>08/10/2015 15:38:56</a:t>
                      </a:r>
                      <a:endParaRPr lang="en-GB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174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Advice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This reading is too high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0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B0F0"/>
                          </a:solidFill>
                          <a:effectLst/>
                        </a:rPr>
                        <a:t>07/10/2015 15:31:03</a:t>
                      </a:r>
                      <a:endParaRPr lang="en-GB" sz="11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172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Advice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Second reading is too high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5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400" b="1" smtClean="0">
                <a:solidFill>
                  <a:srgbClr val="C00000"/>
                </a:solidFill>
              </a:rPr>
              <a:t>Anti-hypertensive dose adjustments made via FLO texting without clinic appointment</a:t>
            </a:r>
          </a:p>
        </p:txBody>
      </p:sp>
      <p:pic>
        <p:nvPicPr>
          <p:cNvPr id="24579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296400" cy="6172200"/>
          </a:xfrm>
        </p:spPr>
      </p:pic>
      <p:sp>
        <p:nvSpPr>
          <p:cNvPr id="2" name="Rectangle 1"/>
          <p:cNvSpPr/>
          <p:nvPr/>
        </p:nvSpPr>
        <p:spPr>
          <a:xfrm>
            <a:off x="1835696" y="2996952"/>
            <a:ext cx="14401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1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b="1" smtClean="0">
                <a:solidFill>
                  <a:srgbClr val="C00000"/>
                </a:solidFill>
              </a:rPr>
              <a:t>T1DM, renal transplant patient – high BP in clinic ? white-coat effect</a:t>
            </a:r>
          </a:p>
        </p:txBody>
      </p:sp>
      <p:pic>
        <p:nvPicPr>
          <p:cNvPr id="25603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9601200" cy="6172200"/>
          </a:xfrm>
        </p:spPr>
      </p:pic>
    </p:spTree>
    <p:extLst>
      <p:ext uri="{BB962C8B-B14F-4D97-AF65-F5344CB8AC3E}">
        <p14:creationId xmlns:p14="http://schemas.microsoft.com/office/powerpoint/2010/main" val="34597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C00000"/>
                </a:solidFill>
              </a:rPr>
              <a:t>FLO home BP readings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generally 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good</a:t>
            </a:r>
            <a:r>
              <a:rPr lang="en-US" altLang="en-US" sz="3200" b="1" dirty="0" smtClean="0">
                <a:solidFill>
                  <a:srgbClr val="C00000"/>
                </a:solidFill>
              </a:rPr>
              <a:t>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238361"/>
              </p:ext>
            </p:extLst>
          </p:nvPr>
        </p:nvGraphicFramePr>
        <p:xfrm>
          <a:off x="609600" y="1676400"/>
          <a:ext cx="8001001" cy="4800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745"/>
                <a:gridCol w="967376"/>
                <a:gridCol w="967376"/>
                <a:gridCol w="967376"/>
                <a:gridCol w="967376"/>
                <a:gridCol w="967376"/>
                <a:gridCol w="967376"/>
              </a:tblGrid>
              <a:tr h="914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</a:rPr>
                        <a:t>Date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</a:rPr>
                        <a:t>Reading1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</a:rPr>
                        <a:t>Reading2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</a:rPr>
                        <a:t>Level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2060"/>
                          </a:solidFill>
                          <a:effectLst/>
                        </a:rPr>
                        <a:t>Alert</a:t>
                      </a: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4571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FF00"/>
                          </a:solidFill>
                          <a:effectLst/>
                        </a:rPr>
                        <a:t>24/10/2015 12:25:03</a:t>
                      </a:r>
                      <a:endParaRPr lang="en-GB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70C0"/>
                          </a:solidFill>
                          <a:effectLst/>
                        </a:rPr>
                        <a:t>116</a:t>
                      </a:r>
                      <a:endParaRPr lang="en-GB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70C0"/>
                          </a:solidFill>
                          <a:effectLst/>
                        </a:rPr>
                        <a:t>86</a:t>
                      </a:r>
                      <a:endParaRPr lang="en-GB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70C0"/>
                          </a:solidFill>
                          <a:effectLst/>
                        </a:rPr>
                        <a:t>Advice</a:t>
                      </a:r>
                      <a:endParaRPr lang="en-GB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70C0"/>
                          </a:solidFill>
                          <a:effectLst/>
                        </a:rPr>
                        <a:t>Second reading is too high</a:t>
                      </a:r>
                      <a:endParaRPr lang="en-GB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FF00"/>
                          </a:solidFill>
                          <a:effectLst/>
                        </a:rPr>
                        <a:t>17/10/2015 07:35:09</a:t>
                      </a:r>
                      <a:endParaRPr lang="en-GB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70C0"/>
                          </a:solidFill>
                          <a:effectLst/>
                        </a:rPr>
                        <a:t>114</a:t>
                      </a:r>
                      <a:endParaRPr lang="en-GB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5029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FF00"/>
                          </a:solidFill>
                          <a:effectLst/>
                        </a:rPr>
                        <a:t>10/10/2015 11:19:34</a:t>
                      </a:r>
                      <a:endParaRPr lang="en-GB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70C0"/>
                          </a:solidFill>
                          <a:effectLst/>
                        </a:rPr>
                        <a:t>121</a:t>
                      </a:r>
                      <a:endParaRPr lang="en-GB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4571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FF00"/>
                          </a:solidFill>
                          <a:effectLst/>
                        </a:rPr>
                        <a:t>02/10/2015 10:40:10</a:t>
                      </a:r>
                      <a:endParaRPr lang="en-GB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70C0"/>
                          </a:solidFill>
                          <a:effectLst/>
                        </a:rPr>
                        <a:t>122</a:t>
                      </a:r>
                      <a:endParaRPr lang="en-GB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70C0"/>
                          </a:solidFill>
                          <a:effectLst/>
                        </a:rPr>
                        <a:t>86</a:t>
                      </a: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70C0"/>
                          </a:solidFill>
                          <a:effectLst/>
                        </a:rPr>
                        <a:t>Advice</a:t>
                      </a: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70C0"/>
                          </a:solidFill>
                          <a:effectLst/>
                        </a:rPr>
                        <a:t>Second reading is too high</a:t>
                      </a:r>
                      <a:endParaRPr lang="en-GB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FF00"/>
                          </a:solidFill>
                          <a:effectLst/>
                        </a:rPr>
                        <a:t>26/09/2015 15:10:07</a:t>
                      </a:r>
                      <a:endParaRPr lang="en-GB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70C0"/>
                          </a:solidFill>
                          <a:effectLst/>
                        </a:rPr>
                        <a:t>117</a:t>
                      </a:r>
                      <a:endParaRPr lang="en-GB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70C0"/>
                          </a:solidFill>
                          <a:effectLst/>
                        </a:rPr>
                        <a:t>84</a:t>
                      </a: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45719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FF00"/>
                          </a:solidFill>
                          <a:effectLst/>
                        </a:rPr>
                        <a:t>18/09/2015 08:15:26</a:t>
                      </a:r>
                      <a:endParaRPr lang="en-GB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70C0"/>
                          </a:solidFill>
                          <a:effectLst/>
                        </a:rPr>
                        <a:t>131</a:t>
                      </a: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70C0"/>
                          </a:solidFill>
                          <a:effectLst/>
                        </a:rPr>
                        <a:t>90</a:t>
                      </a: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70C0"/>
                          </a:solidFill>
                          <a:effectLst/>
                        </a:rPr>
                        <a:t>Advice</a:t>
                      </a: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70C0"/>
                          </a:solidFill>
                          <a:effectLst/>
                        </a:rPr>
                        <a:t>Second reading is too high</a:t>
                      </a:r>
                      <a:endParaRPr lang="en-GB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FFFF00"/>
                          </a:solidFill>
                          <a:effectLst/>
                        </a:rPr>
                        <a:t>12/09/2015 22:34:19</a:t>
                      </a:r>
                      <a:endParaRPr lang="en-GB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70C0"/>
                          </a:solidFill>
                          <a:effectLst/>
                        </a:rPr>
                        <a:t>114</a:t>
                      </a: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70C0"/>
                          </a:solidFill>
                          <a:effectLst/>
                        </a:rPr>
                        <a:t>81</a:t>
                      </a: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6709" name="Rectangle 1"/>
          <p:cNvSpPr>
            <a:spLocks noChangeArrowheads="1"/>
          </p:cNvSpPr>
          <p:nvPr/>
        </p:nvSpPr>
        <p:spPr bwMode="auto">
          <a:xfrm>
            <a:off x="2163763" y="3303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1257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2" t="43594" r="11404" b="7758"/>
          <a:stretch/>
        </p:blipFill>
        <p:spPr bwMode="auto">
          <a:xfrm>
            <a:off x="611560" y="760526"/>
            <a:ext cx="2715097" cy="53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2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C00000"/>
                </a:solidFill>
              </a:rPr>
              <a:t>FLO text advice given &amp; discharged!</a:t>
            </a:r>
          </a:p>
        </p:txBody>
      </p:sp>
      <p:pic>
        <p:nvPicPr>
          <p:cNvPr id="27651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9296400" cy="6019800"/>
          </a:xfrm>
        </p:spPr>
      </p:pic>
      <p:sp>
        <p:nvSpPr>
          <p:cNvPr id="2" name="Rectangle 1"/>
          <p:cNvSpPr/>
          <p:nvPr/>
        </p:nvSpPr>
        <p:spPr>
          <a:xfrm>
            <a:off x="1907704" y="3068960"/>
            <a:ext cx="122413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C00000"/>
                </a:solidFill>
              </a:rPr>
              <a:t>Once daily blood glucose reminder through FLO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525000" cy="589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5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C00000"/>
                </a:solidFill>
              </a:rPr>
              <a:t>QDS blood glucose reminders via FLO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753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2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7704" y="191683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907704" y="1916832"/>
            <a:ext cx="129614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4488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7704" y="1916832"/>
            <a:ext cx="122413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9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430706"/>
              </p:ext>
            </p:extLst>
          </p:nvPr>
        </p:nvGraphicFramePr>
        <p:xfrm>
          <a:off x="467544" y="260646"/>
          <a:ext cx="8208912" cy="1300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0020"/>
                <a:gridCol w="546190"/>
                <a:gridCol w="449804"/>
                <a:gridCol w="722898"/>
              </a:tblGrid>
              <a:tr h="288033"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Unsure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33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SURVEY RESULTS</a:t>
                      </a:r>
                      <a:endParaRPr lang="en-GB" sz="2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120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9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5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33"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8033"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3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4023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736249"/>
              </p:ext>
            </p:extLst>
          </p:nvPr>
        </p:nvGraphicFramePr>
        <p:xfrm>
          <a:off x="467544" y="332656"/>
          <a:ext cx="8208912" cy="1192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0020"/>
                <a:gridCol w="546190"/>
                <a:gridCol w="449804"/>
                <a:gridCol w="722898"/>
              </a:tblGrid>
              <a:tr h="252028"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r>
                        <a:rPr lang="en-GB" sz="2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SURVEY RESULTS</a:t>
                      </a:r>
                      <a:endParaRPr lang="en-GB" sz="2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Unsure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124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67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2014 FLO data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93259"/>
              </p:ext>
            </p:extLst>
          </p:nvPr>
        </p:nvGraphicFramePr>
        <p:xfrm>
          <a:off x="971600" y="1628801"/>
          <a:ext cx="6768752" cy="4320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9194"/>
                <a:gridCol w="2152408"/>
                <a:gridCol w="2747150"/>
              </a:tblGrid>
              <a:tr h="332345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2014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New Patients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Active Patients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Jan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Feb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Apr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Jun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Jul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Aug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Sep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Oct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Nov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234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Dec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10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0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2014 Flo data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52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2015 FLO data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94147"/>
              </p:ext>
            </p:extLst>
          </p:nvPr>
        </p:nvGraphicFramePr>
        <p:xfrm>
          <a:off x="1475657" y="1772809"/>
          <a:ext cx="6264694" cy="4248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9999"/>
                <a:gridCol w="1992120"/>
                <a:gridCol w="2542575"/>
              </a:tblGrid>
              <a:tr h="326806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2015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New Patients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Active Patients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80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Jan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80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Feb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80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80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Apr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80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80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Jun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80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Jul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80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Aug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40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80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Sep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47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80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Oct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43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80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Nov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680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Dec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42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6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 FLORENCE telehealth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>
                <a:solidFill>
                  <a:srgbClr val="0070C0"/>
                </a:solidFill>
              </a:rPr>
              <a:t>I</a:t>
            </a:r>
            <a:r>
              <a:rPr lang="en-GB" sz="3000" dirty="0" smtClean="0">
                <a:solidFill>
                  <a:srgbClr val="0070C0"/>
                </a:solidFill>
              </a:rPr>
              <a:t>nnovative and practical tool to help patients help themselves by:</a:t>
            </a:r>
          </a:p>
          <a:p>
            <a:r>
              <a:rPr lang="en-GB" sz="2400" b="1" dirty="0" smtClean="0"/>
              <a:t>Improving adherence </a:t>
            </a:r>
            <a:r>
              <a:rPr lang="en-GB" sz="2400" dirty="0" smtClean="0"/>
              <a:t>to treatment plans through encouragement, reminders and regular contact;</a:t>
            </a:r>
          </a:p>
          <a:p>
            <a:r>
              <a:rPr lang="en-GB" sz="2400" dirty="0" smtClean="0"/>
              <a:t>Regularly collecting self-reported data and providing </a:t>
            </a:r>
            <a:r>
              <a:rPr lang="en-GB" sz="2400" b="1" dirty="0" smtClean="0"/>
              <a:t>instant feedback</a:t>
            </a:r>
            <a:r>
              <a:rPr lang="en-GB" sz="2400" dirty="0" smtClean="0"/>
              <a:t>;</a:t>
            </a:r>
          </a:p>
          <a:p>
            <a:r>
              <a:rPr lang="en-GB" sz="2400" dirty="0" smtClean="0"/>
              <a:t>Enabling improvements in </a:t>
            </a:r>
            <a:r>
              <a:rPr lang="en-GB" sz="2400" b="1" dirty="0" smtClean="0"/>
              <a:t>clinical team productivity </a:t>
            </a:r>
            <a:r>
              <a:rPr lang="en-GB" sz="2400" dirty="0" smtClean="0"/>
              <a:t>and outcome quality;</a:t>
            </a:r>
          </a:p>
          <a:p>
            <a:r>
              <a:rPr lang="en-GB" sz="2400" b="1" dirty="0" smtClean="0"/>
              <a:t>Engaging patients </a:t>
            </a:r>
            <a:r>
              <a:rPr lang="en-GB" sz="2400" dirty="0" smtClean="0"/>
              <a:t>in their own health and social care plans.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0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2015 FLO data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8372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2016 Flo data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89538"/>
              </p:ext>
            </p:extLst>
          </p:nvPr>
        </p:nvGraphicFramePr>
        <p:xfrm>
          <a:off x="1403648" y="1700806"/>
          <a:ext cx="6408711" cy="4104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9769"/>
                <a:gridCol w="2037917"/>
                <a:gridCol w="2601025"/>
              </a:tblGrid>
              <a:tr h="315728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2016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New Patients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Active Patients</a:t>
                      </a:r>
                      <a:endParaRPr lang="en-GB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Jan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45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Feb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50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46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Apr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42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May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Jun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Jul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Aug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Sep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Oct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Nov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Dec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 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0746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2016 FLO data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1448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48878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Quotes from 3 patients:</a:t>
            </a:r>
            <a:r>
              <a:rPr lang="en-GB" sz="3600" dirty="0">
                <a:solidFill>
                  <a:srgbClr val="C00000"/>
                </a:solidFill>
              </a:rPr>
              <a:t/>
            </a:r>
            <a:br>
              <a:rPr lang="en-GB" sz="3600" dirty="0">
                <a:solidFill>
                  <a:srgbClr val="C00000"/>
                </a:solidFill>
              </a:rPr>
            </a:br>
            <a:r>
              <a:rPr lang="en-GB" sz="3600" dirty="0">
                <a:solidFill>
                  <a:srgbClr val="C00000"/>
                </a:solidFill>
              </a:rPr>
              <a:t> </a:t>
            </a:r>
            <a:br>
              <a:rPr lang="en-GB" sz="3600" dirty="0">
                <a:solidFill>
                  <a:srgbClr val="C00000"/>
                </a:solidFill>
              </a:rPr>
            </a:b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i="1" dirty="0" smtClean="0">
                <a:solidFill>
                  <a:srgbClr val="0070C0"/>
                </a:solidFill>
              </a:rPr>
              <a:t>“</a:t>
            </a:r>
            <a:r>
              <a:rPr lang="en-GB" b="1" i="1" dirty="0">
                <a:solidFill>
                  <a:srgbClr val="0070C0"/>
                </a:solidFill>
              </a:rPr>
              <a:t>Flo messages for Blood Pressure were very motivational and helped me increase my activity levels and improve my diet”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r>
              <a:rPr lang="en-GB" b="1" i="1" dirty="0" smtClean="0">
                <a:solidFill>
                  <a:srgbClr val="0070C0"/>
                </a:solidFill>
              </a:rPr>
              <a:t>“Using </a:t>
            </a:r>
            <a:r>
              <a:rPr lang="en-GB" b="1" i="1" dirty="0">
                <a:solidFill>
                  <a:srgbClr val="0070C0"/>
                </a:solidFill>
              </a:rPr>
              <a:t>Flo on my tablet is so easy &amp; convenient, I am partially sighted and can enlarge the text. I use Flo for BP and periodic BG testing which I have found very helpful recently changing from basal insulin”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r>
              <a:rPr lang="en-GB" b="1" i="1" dirty="0">
                <a:solidFill>
                  <a:srgbClr val="0070C0"/>
                </a:solidFill>
              </a:rPr>
              <a:t>“I have used Flo which has allowed me to send in both BP &amp; BG readings without having to attend so many clinics – I have difficulty taking time off work and have found this service extremely useful.”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475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2 examples Recognizing Excellent Practice involving FLORENCE at </a:t>
            </a:r>
            <a:r>
              <a:rPr lang="en-US" sz="2800" b="1" dirty="0" smtClean="0">
                <a:solidFill>
                  <a:srgbClr val="C00000"/>
                </a:solidFill>
              </a:rPr>
              <a:t>SWBHT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r>
              <a:rPr lang="en-GB" sz="3200" dirty="0">
                <a:solidFill>
                  <a:srgbClr val="C00000"/>
                </a:solidFill>
              </a:rPr>
              <a:t/>
            </a:r>
            <a:br>
              <a:rPr lang="en-GB" sz="3200" dirty="0">
                <a:solidFill>
                  <a:srgbClr val="C00000"/>
                </a:solidFill>
              </a:rPr>
            </a:b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100" dirty="0"/>
              <a:t>In the last few </a:t>
            </a:r>
            <a:r>
              <a:rPr lang="en-US" sz="3100" dirty="0" smtClean="0"/>
              <a:t>months </a:t>
            </a:r>
            <a:r>
              <a:rPr lang="en-US" sz="3100" dirty="0"/>
              <a:t>we have also published a new patient case study from one of our colleagues on FLORENCE website, which I’m sure will further increase engagement in SWBH  - link to the story can be found at </a:t>
            </a:r>
            <a:r>
              <a:rPr lang="en-US" sz="3100" u="sng" dirty="0">
                <a:hlinkClick r:id="rId2"/>
              </a:rPr>
              <a:t>http://www.simple.uk.net/home/casestudies/casestudiescontent/florencehelpsdomesticviolenceandabusedisclosure</a:t>
            </a:r>
            <a:r>
              <a:rPr lang="en-US" sz="3100" dirty="0"/>
              <a:t> </a:t>
            </a:r>
            <a:endParaRPr lang="en-GB" sz="3100" dirty="0"/>
          </a:p>
          <a:p>
            <a:pPr marL="0" indent="0">
              <a:buNone/>
            </a:pPr>
            <a:r>
              <a:rPr lang="en-GB" sz="3100" dirty="0"/>
              <a:t> </a:t>
            </a:r>
          </a:p>
          <a:p>
            <a:pPr lvl="0"/>
            <a:r>
              <a:rPr lang="en-GB" sz="3100" dirty="0"/>
              <a:t>In October 2015, we won the best initiative for prevention and early detection of diabetes and complications Quality in Care (</a:t>
            </a:r>
            <a:r>
              <a:rPr lang="en-GB" sz="3100" dirty="0" err="1"/>
              <a:t>QiC</a:t>
            </a:r>
            <a:r>
              <a:rPr lang="en-GB" sz="3100" dirty="0"/>
              <a:t>) national award, where FLORENCE played a big part in the nurse led diabetes renal clinic BP assessments (see screen shot </a:t>
            </a:r>
            <a:r>
              <a:rPr lang="en-GB" sz="3100" dirty="0" smtClean="0"/>
              <a:t>next slide</a:t>
            </a:r>
            <a:r>
              <a:rPr lang="en-GB" sz="3100" dirty="0" smtClean="0"/>
              <a:t>)</a:t>
            </a:r>
            <a:endParaRPr lang="en-GB" sz="3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953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3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en-GB" b="1" i="1" dirty="0">
                <a:solidFill>
                  <a:srgbClr val="0070C0"/>
                </a:solidFill>
              </a:rPr>
              <a:t>“Florence feels more like a friend you can trust than a computer system” </a:t>
            </a:r>
            <a:r>
              <a:rPr lang="en-GB" dirty="0"/>
              <a:t>was the quote patient used in the case </a:t>
            </a:r>
            <a:r>
              <a:rPr lang="en-GB" dirty="0" smtClean="0"/>
              <a:t>study.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336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Current usage, impact and uptake by other specialities in SWBH:</a:t>
            </a:r>
            <a:r>
              <a:rPr lang="en-GB" sz="2800" dirty="0">
                <a:solidFill>
                  <a:srgbClr val="C00000"/>
                </a:solidFill>
              </a:rPr>
              <a:t/>
            </a:r>
            <a:br>
              <a:rPr lang="en-GB" sz="2800" dirty="0">
                <a:solidFill>
                  <a:srgbClr val="C00000"/>
                </a:solidFill>
              </a:rPr>
            </a:b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Although the diabetes team has been using FLORENCE since 2014, there has recently been an increase in our local clinical engagement with Flo and as a result uptake in SWBH is continuing to grow, with new user accounts already set up and protocols in various stages of development to support pathways for the following new teams - </a:t>
            </a:r>
            <a:r>
              <a:rPr lang="en-US" b="1" i="1" dirty="0"/>
              <a:t>Pharmacy, Respiratory, </a:t>
            </a:r>
            <a:r>
              <a:rPr lang="en-US" b="1" i="1" dirty="0" err="1" smtClean="0"/>
              <a:t>Paediatric</a:t>
            </a:r>
            <a:r>
              <a:rPr lang="en-US" b="1" i="1" dirty="0" err="1" smtClean="0"/>
              <a:t>s</a:t>
            </a:r>
            <a:r>
              <a:rPr lang="en-US" b="1" i="1" dirty="0" smtClean="0"/>
              <a:t>, </a:t>
            </a:r>
            <a:r>
              <a:rPr lang="en-US" b="1" i="1" dirty="0" smtClean="0"/>
              <a:t>Diabetes</a:t>
            </a:r>
            <a:r>
              <a:rPr lang="en-US" b="1" i="1" dirty="0"/>
              <a:t>, </a:t>
            </a:r>
            <a:r>
              <a:rPr lang="en-US" b="1" i="1" dirty="0" err="1"/>
              <a:t>Haematology</a:t>
            </a:r>
            <a:r>
              <a:rPr lang="en-US" b="1" i="1" dirty="0"/>
              <a:t> and Occupational Therapy. </a:t>
            </a:r>
            <a:endParaRPr lang="en-US" b="1" i="1" dirty="0" smtClean="0"/>
          </a:p>
          <a:p>
            <a:pPr marL="0" indent="0">
              <a:buNone/>
            </a:pPr>
            <a:endParaRPr lang="en-GB" dirty="0"/>
          </a:p>
          <a:p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the increase in clinical engagement and the addition of five new teams in </a:t>
            </a:r>
            <a:r>
              <a:rPr lang="en-US" dirty="0" smtClean="0"/>
              <a:t>April 2016, </a:t>
            </a:r>
            <a:r>
              <a:rPr lang="en-US" dirty="0"/>
              <a:t>we expect that your patient numbers will likely increase significantly in the coming months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US" dirty="0"/>
              <a:t>Several teams have now requested training sessions which have been scheduled for in the coming weeks. Thus there is significant interest from other </a:t>
            </a:r>
            <a:r>
              <a:rPr lang="en-US" dirty="0" err="1"/>
              <a:t>specialities</a:t>
            </a:r>
            <a:r>
              <a:rPr lang="en-US" dirty="0"/>
              <a:t> to replicate our work and use this technology in managing various aspects of other long term conditions.  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0553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Quantitative outcome measures – cost savings:</a:t>
            </a:r>
            <a:r>
              <a:rPr lang="en-GB" sz="3200" dirty="0">
                <a:solidFill>
                  <a:srgbClr val="C00000"/>
                </a:solidFill>
              </a:rPr>
              <a:t/>
            </a:r>
            <a:br>
              <a:rPr lang="en-GB" sz="3200" dirty="0">
                <a:solidFill>
                  <a:srgbClr val="C00000"/>
                </a:solidFill>
              </a:rPr>
            </a:b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Of </a:t>
            </a:r>
            <a:r>
              <a:rPr lang="en-GB" dirty="0"/>
              <a:t>the </a:t>
            </a:r>
            <a:r>
              <a:rPr lang="en-GB" b="1" dirty="0"/>
              <a:t>100 patients </a:t>
            </a:r>
            <a:r>
              <a:rPr lang="en-GB" dirty="0"/>
              <a:t>enrolled so far (since April 2014) for BP management, we have adjusted BP medications (added new agent or increased dose of existing agent) in 27/100 (27%) who continue to have follow up with FLO.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We </a:t>
            </a:r>
            <a:r>
              <a:rPr lang="en-GB" dirty="0"/>
              <a:t>have also </a:t>
            </a:r>
            <a:r>
              <a:rPr lang="en-GB" b="1" dirty="0"/>
              <a:t>discharged 46/100 (46%) patients </a:t>
            </a:r>
            <a:r>
              <a:rPr lang="en-GB" dirty="0"/>
              <a:t>with good BP control either having just monitored their BP or following adjustment of their medications.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 total this has </a:t>
            </a:r>
            <a:r>
              <a:rPr lang="en-GB" b="1" dirty="0"/>
              <a:t>prevented</a:t>
            </a:r>
            <a:r>
              <a:rPr lang="en-GB" dirty="0"/>
              <a:t> 45 (for those we continue to follow up) and 62 ( for those that we have discharged) respectively totalling </a:t>
            </a:r>
            <a:r>
              <a:rPr lang="en-GB" b="1" dirty="0"/>
              <a:t>107 </a:t>
            </a:r>
            <a:r>
              <a:rPr lang="en-GB" b="1" dirty="0" smtClean="0"/>
              <a:t>out patient</a:t>
            </a:r>
            <a:r>
              <a:rPr lang="en-GB" b="1" dirty="0" smtClean="0"/>
              <a:t> </a:t>
            </a:r>
            <a:r>
              <a:rPr lang="en-GB" b="1" dirty="0"/>
              <a:t>attendances or face to face consults </a:t>
            </a:r>
            <a:r>
              <a:rPr lang="en-GB" dirty="0"/>
              <a:t>thus saving us £11,663 (national average £109 per OP attendance) simply from BP management for our patients with difficult diabetes renal disease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This is against a total cost of £2,329 assuming 75% of the 107 patients (not all have used the full protocol – some only have weekly text reminders thus needing fewer text messages) have used the WMAHSN Hypertension CKD/diabetes protocol for the full 12 weeks (equates to 364 texts/patient, cost per patient being £29.12 for the service which equates to </a:t>
            </a:r>
            <a:r>
              <a:rPr lang="en-GB" b="1" dirty="0"/>
              <a:t>8p per text</a:t>
            </a:r>
            <a:r>
              <a:rPr lang="en-GB" dirty="0" smtClean="0"/>
              <a:t>).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have thus managed to </a:t>
            </a:r>
            <a:r>
              <a:rPr lang="en-GB" b="1" dirty="0"/>
              <a:t>save £9,334 using FLORENCE simple </a:t>
            </a:r>
            <a:r>
              <a:rPr lang="en-GB" b="1" dirty="0" err="1"/>
              <a:t>Telehealth</a:t>
            </a:r>
            <a:r>
              <a:rPr lang="en-GB" b="1" dirty="0"/>
              <a:t> </a:t>
            </a:r>
            <a:r>
              <a:rPr lang="en-GB" dirty="0"/>
              <a:t>service and at the same time have provided a very cost- effective and efficient service.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9715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Measures of success and evidence:</a:t>
            </a:r>
            <a:r>
              <a:rPr lang="en-GB" sz="3600" dirty="0">
                <a:solidFill>
                  <a:srgbClr val="C00000"/>
                </a:solidFill>
              </a:rPr>
              <a:t/>
            </a:r>
            <a:br>
              <a:rPr lang="en-GB" sz="3600" dirty="0">
                <a:solidFill>
                  <a:srgbClr val="C00000"/>
                </a:solidFill>
              </a:rPr>
            </a:b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GB" dirty="0" smtClean="0"/>
              <a:t>Significant </a:t>
            </a:r>
            <a:r>
              <a:rPr lang="en-GB" b="1" dirty="0"/>
              <a:t>ease of enrolment</a:t>
            </a:r>
            <a:r>
              <a:rPr lang="en-GB" dirty="0"/>
              <a:t> into FLO from OP clinics directly by Consultant and nurse alike (evidenced by month on month increase in FLO enrolment</a:t>
            </a:r>
            <a:r>
              <a:rPr lang="en-GB" dirty="0" smtClean="0"/>
              <a:t>).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b="1" dirty="0"/>
              <a:t>Increase in understanding of disease process</a:t>
            </a:r>
            <a:r>
              <a:rPr lang="en-GB" dirty="0"/>
              <a:t>, self-confidence and compliance with medications (evidence from patient survey and BP improvements</a:t>
            </a:r>
            <a:r>
              <a:rPr lang="en-GB" dirty="0" smtClean="0"/>
              <a:t>).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b="1" dirty="0"/>
              <a:t>Improvements in BP</a:t>
            </a:r>
            <a:r>
              <a:rPr lang="en-GB" dirty="0"/>
              <a:t> – as a result of increase in scope of BP medication dose adjustment and addition of new BP agents as a result of remote FLO monitoring (as per evidence in 27% patients who continue to have follow up with FLO</a:t>
            </a:r>
            <a:r>
              <a:rPr lang="en-GB" dirty="0" smtClean="0"/>
              <a:t>).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Readily able to </a:t>
            </a:r>
            <a:r>
              <a:rPr lang="en-GB" b="1" dirty="0"/>
              <a:t>diagnose “white coat hypertension” and reassure patients and GP</a:t>
            </a:r>
            <a:r>
              <a:rPr lang="en-GB" dirty="0"/>
              <a:t> and thereby discharge patients back without unnecessary follow up and exposure to BP medications (as seen in 46% of our patients</a:t>
            </a:r>
            <a:r>
              <a:rPr lang="en-GB" dirty="0" smtClean="0"/>
              <a:t>).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Significant </a:t>
            </a:r>
            <a:r>
              <a:rPr lang="en-GB" b="1" dirty="0"/>
              <a:t>patient satisfaction</a:t>
            </a:r>
            <a:r>
              <a:rPr lang="en-GB" dirty="0"/>
              <a:t> with the FLO service (from survey and patient comments</a:t>
            </a:r>
            <a:r>
              <a:rPr lang="en-GB" dirty="0" smtClean="0"/>
              <a:t>).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b="1" dirty="0"/>
              <a:t>Reduced clinic and hospital visits</a:t>
            </a:r>
            <a:r>
              <a:rPr lang="en-GB" dirty="0"/>
              <a:t> saving patient’s crucial time and freeing health professionals to devote to other activities (evidence as below). </a:t>
            </a: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lvl="0"/>
            <a:r>
              <a:rPr lang="en-GB" b="1" dirty="0"/>
              <a:t>Cost savings</a:t>
            </a:r>
            <a:r>
              <a:rPr lang="en-GB" dirty="0"/>
              <a:t> from a lean, virtual service (nearly £10K as per outcome measures below) which is simple and costs very little (8p per text</a:t>
            </a:r>
            <a:r>
              <a:rPr lang="en-GB" dirty="0" smtClean="0"/>
              <a:t>).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Apart from the above success measures and evidence, what we don’t have, and we hope to provide data in due course, is the significant impact </a:t>
            </a:r>
            <a:r>
              <a:rPr lang="en-GB" b="1" dirty="0"/>
              <a:t>BP improvements will have on future renal outcomes</a:t>
            </a:r>
            <a:r>
              <a:rPr lang="en-GB" dirty="0"/>
              <a:t> (decrease in proteinuria and progression towards ESRD) and cardiovascular morbidity &amp; mortality.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77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 dirty="0" smtClean="0"/>
              <a:t>Digital delivery via Simple Telehealth/Flo (STH/Flo) mobile phone service was developed by </a:t>
            </a:r>
            <a:r>
              <a:rPr lang="en-GB" altLang="en-US" sz="2400" b="1" dirty="0" smtClean="0"/>
              <a:t>Stoke-on-Trent Clinical Commissioning Group </a:t>
            </a:r>
            <a:r>
              <a:rPr lang="en-GB" altLang="en-US" sz="2400" dirty="0" smtClean="0"/>
              <a:t>(</a:t>
            </a:r>
            <a:r>
              <a:rPr lang="en-GB" altLang="en-US" sz="2400" dirty="0" smtClean="0">
                <a:solidFill>
                  <a:srgbClr val="0070C0"/>
                </a:solidFill>
              </a:rPr>
              <a:t>Stoke-on-Trent CCG</a:t>
            </a:r>
            <a:r>
              <a:rPr lang="en-GB" altLang="en-US" sz="2400" dirty="0" smtClean="0"/>
              <a:t>) and has been evaluated as part of the Health Foundation SHINE project.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/>
              <a:t>Further to the conclusion of the Health Foundation SHINE project and subsequent British Medical Journal (BMJ) open access publications, Stoke-on-Trent CCG has been encouraged to disseminate learning of the STH/Flo model to frontline practitioners to empower patients to use telehealth as an </a:t>
            </a:r>
            <a:r>
              <a:rPr lang="en-GB" altLang="en-US" sz="2400" b="1" dirty="0" smtClean="0"/>
              <a:t>enabling tool </a:t>
            </a:r>
            <a:r>
              <a:rPr lang="en-GB" altLang="en-US" sz="2400" dirty="0" smtClean="0"/>
              <a:t>to take more responsibility for their health and well-being</a:t>
            </a:r>
            <a:r>
              <a:rPr lang="en-GB" altLang="en-US" sz="1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32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Impact on patients:</a:t>
            </a:r>
            <a:r>
              <a:rPr lang="en-GB" sz="4000" dirty="0">
                <a:solidFill>
                  <a:srgbClr val="C00000"/>
                </a:solidFill>
              </a:rPr>
              <a:t/>
            </a:r>
            <a:br>
              <a:rPr lang="en-GB" sz="4000" dirty="0">
                <a:solidFill>
                  <a:srgbClr val="C00000"/>
                </a:solidFill>
              </a:rPr>
            </a:b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GB" dirty="0" smtClean="0"/>
              <a:t>Significantly </a:t>
            </a:r>
            <a:r>
              <a:rPr lang="en-GB" b="1" dirty="0"/>
              <a:t>engaged patients</a:t>
            </a:r>
            <a:r>
              <a:rPr lang="en-GB" dirty="0"/>
              <a:t> with improved medication compliance and patient satisfaction as a result of better understanding of BP control and its impact on their own health</a:t>
            </a:r>
            <a:r>
              <a:rPr lang="en-GB" dirty="0" smtClean="0"/>
              <a:t>.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b="1" dirty="0"/>
              <a:t>Improved health outcomes</a:t>
            </a:r>
            <a:r>
              <a:rPr lang="en-GB" dirty="0"/>
              <a:t> from lifestyle advice sent as inter active text messages on a regular basis through </a:t>
            </a:r>
            <a:r>
              <a:rPr lang="en-GB" dirty="0" smtClean="0"/>
              <a:t>FLO.</a:t>
            </a:r>
          </a:p>
          <a:p>
            <a:pPr marL="0" lv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lvl="0"/>
            <a:r>
              <a:rPr lang="en-GB" b="1" dirty="0"/>
              <a:t>Reduction in BP</a:t>
            </a:r>
            <a:r>
              <a:rPr lang="en-GB" dirty="0"/>
              <a:t> will hopefully translate into better long term cardio-renal outcomes - less progression to renal replacement therapy, improved CV benefits and hopefully longer survival</a:t>
            </a:r>
            <a:r>
              <a:rPr lang="en-GB" dirty="0" smtClean="0"/>
              <a:t>.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b="1" dirty="0"/>
              <a:t>Convenient service</a:t>
            </a:r>
            <a:r>
              <a:rPr lang="en-GB" dirty="0"/>
              <a:t> - care closer to home and not needing to go to hospital or see a doctor/nurse – less hospital DNAs</a:t>
            </a:r>
            <a:r>
              <a:rPr lang="en-GB" dirty="0" smtClean="0"/>
              <a:t>.</a:t>
            </a:r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Close </a:t>
            </a:r>
            <a:r>
              <a:rPr lang="en-GB" b="1" dirty="0"/>
              <a:t>rapport with doctor/nurse</a:t>
            </a:r>
            <a:r>
              <a:rPr lang="en-GB" dirty="0"/>
              <a:t> as a result of frequent text exchanges.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2003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Impact on my </a:t>
            </a:r>
            <a:r>
              <a:rPr lang="en-GB" sz="3600" b="1" dirty="0" smtClean="0">
                <a:solidFill>
                  <a:srgbClr val="C00000"/>
                </a:solidFill>
              </a:rPr>
              <a:t>Trust/Organisation</a:t>
            </a:r>
            <a:r>
              <a:rPr lang="en-GB" sz="3600" b="1" dirty="0">
                <a:solidFill>
                  <a:srgbClr val="C00000"/>
                </a:solidFill>
              </a:rPr>
              <a:t>:</a:t>
            </a:r>
            <a:r>
              <a:rPr lang="en-GB" sz="3600" dirty="0">
                <a:solidFill>
                  <a:srgbClr val="C00000"/>
                </a:solidFill>
              </a:rPr>
              <a:t/>
            </a:r>
            <a:br>
              <a:rPr lang="en-GB" sz="3600" dirty="0">
                <a:solidFill>
                  <a:srgbClr val="C00000"/>
                </a:solidFill>
              </a:rPr>
            </a:b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600" dirty="0" smtClean="0"/>
              <a:t>Significant </a:t>
            </a:r>
            <a:r>
              <a:rPr lang="en-GB" sz="2600" b="1" dirty="0"/>
              <a:t>reputation </a:t>
            </a:r>
            <a:r>
              <a:rPr lang="en-GB" sz="2600" dirty="0"/>
              <a:t>for our Trust - development of a niche and a novel specialist service leading to better patient outcomes.</a:t>
            </a:r>
          </a:p>
          <a:p>
            <a:pPr lvl="0"/>
            <a:r>
              <a:rPr lang="en-GB" sz="2600" b="1" dirty="0"/>
              <a:t>Effective utilisation of Consultant/Specialist Nurse time</a:t>
            </a:r>
            <a:r>
              <a:rPr lang="en-GB" sz="2600" dirty="0"/>
              <a:t> with improved New: Follow up ratio as a result of less need for OP attendances, freeing up time to see more new and complex referrals.  </a:t>
            </a:r>
          </a:p>
          <a:p>
            <a:pPr lvl="0"/>
            <a:r>
              <a:rPr lang="en-GB" sz="2600" b="1" dirty="0"/>
              <a:t>Cost effective service</a:t>
            </a:r>
            <a:r>
              <a:rPr lang="en-GB" sz="2600" dirty="0"/>
              <a:t> for the Trust – less routine OP appointments, reduction in DNAs, increase in number of patients managed.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4995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Further Potential Pathways to Support Patients </a:t>
            </a:r>
            <a:r>
              <a:rPr lang="en-GB" sz="3200" dirty="0">
                <a:solidFill>
                  <a:srgbClr val="C00000"/>
                </a:solidFill>
              </a:rPr>
              <a:t/>
            </a:r>
            <a:br>
              <a:rPr lang="en-GB" sz="3200" dirty="0">
                <a:solidFill>
                  <a:srgbClr val="C00000"/>
                </a:solidFill>
              </a:rPr>
            </a:b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543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Conclusion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/>
              <a:t>Thus, this simple </a:t>
            </a:r>
            <a:r>
              <a:rPr lang="en-GB" sz="2400" dirty="0" err="1"/>
              <a:t>Teleheath</a:t>
            </a:r>
            <a:r>
              <a:rPr lang="en-GB" sz="2400" dirty="0"/>
              <a:t> text messaging technology can be </a:t>
            </a:r>
            <a:r>
              <a:rPr lang="en-GB" sz="2400" b="1" dirty="0"/>
              <a:t>easily replicated in any NHS Trust or CCG</a:t>
            </a:r>
            <a:r>
              <a:rPr lang="en-GB" sz="2400" dirty="0"/>
              <a:t>, as has been shown within our own Trust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All </a:t>
            </a:r>
            <a:r>
              <a:rPr lang="en-GB" sz="2400" dirty="0"/>
              <a:t>that is required is </a:t>
            </a:r>
            <a:r>
              <a:rPr lang="en-GB" sz="2400" b="1" dirty="0"/>
              <a:t>basic funding, motivated &amp; interested staff</a:t>
            </a:r>
            <a:r>
              <a:rPr lang="en-GB" sz="2400" dirty="0"/>
              <a:t>, willing patients who can use a mobile to text messages and most importantly, </a:t>
            </a:r>
            <a:r>
              <a:rPr lang="en-GB" sz="2400" b="1" dirty="0"/>
              <a:t>organisations ready to innovate and experiment </a:t>
            </a:r>
            <a:r>
              <a:rPr lang="en-GB" sz="2400" dirty="0"/>
              <a:t>with newer &amp; smarter ways of working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</a:p>
          <a:p>
            <a:r>
              <a:rPr lang="en-US" sz="2400" dirty="0"/>
              <a:t>Given the momentum now gaining pace at </a:t>
            </a:r>
            <a:r>
              <a:rPr lang="en-US" sz="2400" dirty="0" smtClean="0"/>
              <a:t>SWBHT </a:t>
            </a:r>
            <a:r>
              <a:rPr lang="en-US" sz="2400" dirty="0"/>
              <a:t>and the wider possibilities where Flo can support SWBH in the achievement of its objectives, </a:t>
            </a:r>
            <a:r>
              <a:rPr lang="en-US" sz="2400" b="1" dirty="0"/>
              <a:t>we plan to involve the acute sector</a:t>
            </a:r>
            <a:r>
              <a:rPr lang="en-US" sz="2400" dirty="0"/>
              <a:t> as well, recognizing the need to support patients outside of traditional face to face care typically to improve self-management resulting in achievement of faster clinical outcomes or to improve team productivity and release non-urgent capacity.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252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00000"/>
                </a:solidFill>
              </a:rPr>
              <a:t>Questions?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Flo Protocols</a:t>
            </a: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GB" altLang="en-US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GB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 clinical protocols on offer include</a:t>
            </a:r>
            <a:r>
              <a:rPr lang="en-GB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GB" altLang="en-US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en-GB" altLang="en-US" sz="2800" dirty="0" smtClean="0"/>
              <a:t>Blood pressure reminders – once weekly, once monthly, CKD &amp; diabetes, high initial BP result</a:t>
            </a:r>
          </a:p>
          <a:p>
            <a:pPr eaLnBrk="1" hangingPunct="1">
              <a:defRPr/>
            </a:pPr>
            <a:r>
              <a:rPr lang="en-GB" altLang="en-US" sz="2800" dirty="0" smtClean="0"/>
              <a:t>Weight management </a:t>
            </a:r>
          </a:p>
          <a:p>
            <a:pPr eaLnBrk="1" hangingPunct="1">
              <a:defRPr/>
            </a:pPr>
            <a:r>
              <a:rPr lang="en-GB" altLang="en-US" sz="2800" dirty="0"/>
              <a:t>M</a:t>
            </a:r>
            <a:r>
              <a:rPr lang="en-GB" altLang="en-US" sz="2800" dirty="0" smtClean="0"/>
              <a:t>edication reminder adults &amp; teenagers </a:t>
            </a:r>
          </a:p>
          <a:p>
            <a:pPr eaLnBrk="1" hangingPunct="1">
              <a:defRPr/>
            </a:pPr>
            <a:r>
              <a:rPr lang="en-GB" altLang="en-US" sz="2800" dirty="0" smtClean="0"/>
              <a:t>Managing mood &amp; anxiety</a:t>
            </a:r>
          </a:p>
          <a:p>
            <a:pPr eaLnBrk="1" hangingPunct="1">
              <a:defRPr/>
            </a:pPr>
            <a:r>
              <a:rPr lang="en-GB" altLang="en-US" sz="2800" dirty="0" smtClean="0"/>
              <a:t>Blood glucose testing</a:t>
            </a:r>
          </a:p>
          <a:p>
            <a:pPr eaLnBrk="1" hangingPunct="1">
              <a:defRPr/>
            </a:pPr>
            <a:r>
              <a:rPr lang="en-GB" altLang="en-US" sz="2800" dirty="0" smtClean="0"/>
              <a:t>rescue medication initiation for </a:t>
            </a:r>
            <a:r>
              <a:rPr lang="en-GB" altLang="en-US" sz="2800" dirty="0" smtClean="0"/>
              <a:t>COPD</a:t>
            </a:r>
          </a:p>
          <a:p>
            <a:pPr marL="0" indent="0" eaLnBrk="1" hangingPunct="1">
              <a:buNone/>
              <a:defRPr/>
            </a:pPr>
            <a:r>
              <a:rPr lang="en-GB" altLang="en-US" sz="2800" dirty="0" smtClean="0"/>
              <a:t> </a:t>
            </a:r>
            <a:endParaRPr lang="en-GB" altLang="en-US" sz="2800" dirty="0" smtClean="0"/>
          </a:p>
          <a:p>
            <a:pPr marL="0" indent="0" eaLnBrk="1" hangingPunct="1">
              <a:buNone/>
              <a:defRPr/>
            </a:pPr>
            <a:r>
              <a:rPr lang="en-GB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Teams can </a:t>
            </a:r>
            <a:r>
              <a:rPr lang="en-GB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also devise </a:t>
            </a:r>
            <a:r>
              <a:rPr lang="en-GB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their own protocols</a:t>
            </a:r>
          </a:p>
        </p:txBody>
      </p:sp>
    </p:spTree>
    <p:extLst>
      <p:ext uri="{BB962C8B-B14F-4D97-AF65-F5344CB8AC3E}">
        <p14:creationId xmlns:p14="http://schemas.microsoft.com/office/powerpoint/2010/main" val="42600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solidFill>
                  <a:srgbClr val="C00000"/>
                </a:solidFill>
              </a:rPr>
              <a:t>Simple but effective!</a:t>
            </a:r>
            <a:endParaRPr lang="en-GB" alt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en-US" sz="2000" b="1" dirty="0" smtClean="0"/>
              <a:t>Patients don’t have to rush from work</a:t>
            </a:r>
            <a:r>
              <a:rPr lang="en-GB" altLang="en-US" sz="2000" dirty="0" smtClean="0"/>
              <a:t>, or find a parking space, so their blood pressure (BP) isn’t unduly raised – saves time yet patient is monitored! 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2000" dirty="0" smtClean="0"/>
          </a:p>
          <a:p>
            <a:pPr eaLnBrk="1" hangingPunct="1">
              <a:defRPr/>
            </a:pPr>
            <a:r>
              <a:rPr lang="en-GB" altLang="en-US" sz="2000" b="1" dirty="0" smtClean="0"/>
              <a:t>Clinician/PN can look at the readings sent in by a relaxed patient from home </a:t>
            </a:r>
            <a:r>
              <a:rPr lang="en-GB" altLang="en-US" sz="2000" dirty="0" smtClean="0"/>
              <a:t>or wherever they are, rather than the erratic readings that can result from attending surgery, (it takes no longer than a minute or two to do this).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2000" dirty="0" smtClean="0"/>
          </a:p>
          <a:p>
            <a:pPr eaLnBrk="1" hangingPunct="1">
              <a:defRPr/>
            </a:pPr>
            <a:r>
              <a:rPr lang="en-GB" altLang="en-US" sz="2000" dirty="0" smtClean="0"/>
              <a:t>And when you give advice to hypertensive patients to lose weight, stop smoking, cut down on salt, do more exercise…… they don’t always listen. Flo is a great opportunity to send these advice messages a couple of times a week, and patients may be more able to understand the </a:t>
            </a:r>
            <a:r>
              <a:rPr lang="en-GB" altLang="en-US" sz="2000" b="1" dirty="0" smtClean="0"/>
              <a:t>drip-feed of such lifestyle.</a:t>
            </a:r>
          </a:p>
        </p:txBody>
      </p:sp>
    </p:spTree>
    <p:extLst>
      <p:ext uri="{BB962C8B-B14F-4D97-AF65-F5344CB8AC3E}">
        <p14:creationId xmlns:p14="http://schemas.microsoft.com/office/powerpoint/2010/main" val="41526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solidFill>
                  <a:srgbClr val="C00000"/>
                </a:solidFill>
              </a:rPr>
              <a:t>Perceived benefits of Florence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/>
              <a:t>Better self-management of conditions by patients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/>
              <a:t>Better compliance with medication and care regimes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/>
              <a:t>Improved concordance in managing conditions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/>
              <a:t>Improved adjustments of medication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/>
              <a:t>Higher satisfaction of patients with health service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0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000" b="1" dirty="0" smtClean="0"/>
              <a:t>Where additional resource for the project is provided (?respiratory):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/>
              <a:t>Reduced numbers of hospitalisations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/>
              <a:t>Shorter lengths of stay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/>
              <a:t>Fewer A&amp;E visits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/>
              <a:t>Reduced numbers of clinician home visits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 smtClean="0"/>
              <a:t>Integrated or collaborative care working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3551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Florence Telehealth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Collect patient readings</a:t>
            </a:r>
          </a:p>
          <a:p>
            <a:r>
              <a:rPr lang="en-GB" dirty="0" smtClean="0"/>
              <a:t>Florence reminds patients to take their own readings. </a:t>
            </a:r>
          </a:p>
          <a:p>
            <a:r>
              <a:rPr lang="en-GB" dirty="0" smtClean="0"/>
              <a:t>They use their own mobile phone from the comfort of their own home.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View Readings on Charts</a:t>
            </a:r>
          </a:p>
          <a:p>
            <a:r>
              <a:rPr lang="en-GB" dirty="0" smtClean="0"/>
              <a:t>Clinicians manage patients from the simple web interface. </a:t>
            </a:r>
          </a:p>
          <a:p>
            <a:r>
              <a:rPr lang="en-GB" dirty="0" smtClean="0"/>
              <a:t>Florence presents all of the readings on easy-to-read charts.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6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2744</Words>
  <Application>Microsoft Office PowerPoint</Application>
  <PresentationFormat>On-screen Show (4:3)</PresentationFormat>
  <Paragraphs>468</Paragraphs>
  <Slides>54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Chart</vt:lpstr>
      <vt:lpstr>Use of an innovative Technology Enabled Care service (TECS) “FLORENCE” in diabetes  </vt:lpstr>
      <vt:lpstr>FLORENCE telehealth</vt:lpstr>
      <vt:lpstr>PowerPoint Presentation</vt:lpstr>
      <vt:lpstr> FLORENCE telehealth</vt:lpstr>
      <vt:lpstr>Introduction</vt:lpstr>
      <vt:lpstr>Flo Protocols</vt:lpstr>
      <vt:lpstr>Simple but effective!</vt:lpstr>
      <vt:lpstr>Perceived benefits of Florence </vt:lpstr>
      <vt:lpstr>Florence Telehealth</vt:lpstr>
      <vt:lpstr>Florence Telehealth</vt:lpstr>
      <vt:lpstr>Florence telehealth</vt:lpstr>
      <vt:lpstr>Examples of Flo usage</vt:lpstr>
      <vt:lpstr>Blood glucose protocols</vt:lpstr>
      <vt:lpstr>Blood Glucose Monitoring </vt:lpstr>
      <vt:lpstr>Messages &amp; reminders</vt:lpstr>
      <vt:lpstr>Medication reminder</vt:lpstr>
      <vt:lpstr>Patient satisfaction measures</vt:lpstr>
      <vt:lpstr>Florence Telehealth</vt:lpstr>
      <vt:lpstr>What we’ve learnt so far?</vt:lpstr>
      <vt:lpstr>Evidence of benefits:</vt:lpstr>
      <vt:lpstr>PowerPoint Presentation</vt:lpstr>
      <vt:lpstr>FLO activity 2014 - SWBHT</vt:lpstr>
      <vt:lpstr>PowerPoint Presentation</vt:lpstr>
      <vt:lpstr>Some FLO virtual consultation examples</vt:lpstr>
      <vt:lpstr>T2DM &amp; diabetic nephropathy – high BP in clinic/surgery ?real ?white coat effect</vt:lpstr>
      <vt:lpstr>High BP confirmed through FLO at home!</vt:lpstr>
      <vt:lpstr>Anti-hypertensive dose adjustments made via FLO texting without clinic appointment</vt:lpstr>
      <vt:lpstr>T1DM, renal transplant patient – high BP in clinic ? white-coat effect</vt:lpstr>
      <vt:lpstr>FLO home BP readings generally good!</vt:lpstr>
      <vt:lpstr>FLO text advice given &amp; discharged!</vt:lpstr>
      <vt:lpstr>Once daily blood glucose reminder through FLO</vt:lpstr>
      <vt:lpstr>QDS blood glucose reminders via FLO</vt:lpstr>
      <vt:lpstr>PowerPoint Presentation</vt:lpstr>
      <vt:lpstr>PowerPoint Presentation</vt:lpstr>
      <vt:lpstr>PowerPoint Presentation</vt:lpstr>
      <vt:lpstr>PowerPoint Presentation</vt:lpstr>
      <vt:lpstr>2014 FLO data</vt:lpstr>
      <vt:lpstr>2014 Flo data</vt:lpstr>
      <vt:lpstr>2015 FLO data</vt:lpstr>
      <vt:lpstr>2015 FLO data</vt:lpstr>
      <vt:lpstr>2016 Flo data</vt:lpstr>
      <vt:lpstr>2016 FLO data</vt:lpstr>
      <vt:lpstr>Quotes from 3 patients:   </vt:lpstr>
      <vt:lpstr>2 examples Recognizing Excellent Practice involving FLORENCE at SWBHT: </vt:lpstr>
      <vt:lpstr>PowerPoint Presentation</vt:lpstr>
      <vt:lpstr>PowerPoint Presentation</vt:lpstr>
      <vt:lpstr>Current usage, impact and uptake by other specialities in SWBH: </vt:lpstr>
      <vt:lpstr>Quantitative outcome measures – cost savings: </vt:lpstr>
      <vt:lpstr>Measures of success and evidence: </vt:lpstr>
      <vt:lpstr>Impact on patients: </vt:lpstr>
      <vt:lpstr>Impact on my Trust/Organisation: </vt:lpstr>
      <vt:lpstr>Further Potential Pathways to Support Patients  </vt:lpstr>
      <vt:lpstr>Conclusion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Florence telehealthcare</dc:title>
  <dc:creator>Irwin.Susan</dc:creator>
  <cp:lastModifiedBy>De.Parijat</cp:lastModifiedBy>
  <cp:revision>48</cp:revision>
  <dcterms:created xsi:type="dcterms:W3CDTF">2016-01-14T11:30:00Z</dcterms:created>
  <dcterms:modified xsi:type="dcterms:W3CDTF">2016-09-09T16:27:57Z</dcterms:modified>
</cp:coreProperties>
</file>