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2" r:id="rId9"/>
    <p:sldId id="263" r:id="rId10"/>
    <p:sldId id="265" r:id="rId11"/>
    <p:sldId id="295" r:id="rId12"/>
    <p:sldId id="287" r:id="rId13"/>
    <p:sldId id="269" r:id="rId14"/>
    <p:sldId id="270" r:id="rId15"/>
    <p:sldId id="288" r:id="rId16"/>
    <p:sldId id="271" r:id="rId17"/>
    <p:sldId id="273" r:id="rId18"/>
    <p:sldId id="272" r:id="rId19"/>
    <p:sldId id="289" r:id="rId20"/>
    <p:sldId id="274" r:id="rId21"/>
    <p:sldId id="290" r:id="rId22"/>
    <p:sldId id="275" r:id="rId23"/>
    <p:sldId id="276" r:id="rId24"/>
    <p:sldId id="277" r:id="rId25"/>
    <p:sldId id="278" r:id="rId26"/>
    <p:sldId id="279" r:id="rId27"/>
    <p:sldId id="291" r:id="rId28"/>
    <p:sldId id="292" r:id="rId29"/>
    <p:sldId id="293" r:id="rId30"/>
    <p:sldId id="294" r:id="rId31"/>
    <p:sldId id="284" r:id="rId32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9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o-RO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Sheet1!$A$1:$A$3</c:f>
              <c:strCache>
                <c:ptCount val="3"/>
                <c:pt idx="0">
                  <c:v> Periumbilical bruits</c:v>
                </c:pt>
                <c:pt idx="1">
                  <c:v>Paradoxical hypertension after ACEI</c:v>
                </c:pt>
                <c:pt idx="2">
                  <c:v>Dificult control of hypertension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41</c:v>
                </c:pt>
                <c:pt idx="1">
                  <c:v>26</c:v>
                </c:pt>
                <c:pt idx="2">
                  <c:v>32</c:v>
                </c:pt>
              </c:numCache>
            </c:numRef>
          </c:val>
        </c:ser>
        <c:shape val="box"/>
        <c:axId val="49763072"/>
        <c:axId val="49764608"/>
        <c:axId val="0"/>
      </c:bar3DChart>
      <c:catAx>
        <c:axId val="49763072"/>
        <c:scaling>
          <c:orientation val="minMax"/>
        </c:scaling>
        <c:axPos val="b"/>
        <c:tickLblPos val="nextTo"/>
        <c:crossAx val="49764608"/>
        <c:crosses val="autoZero"/>
        <c:auto val="1"/>
        <c:lblAlgn val="ctr"/>
        <c:lblOffset val="100"/>
      </c:catAx>
      <c:valAx>
        <c:axId val="49764608"/>
        <c:scaling>
          <c:orientation val="minMax"/>
        </c:scaling>
        <c:axPos val="l"/>
        <c:majorGridlines/>
        <c:numFmt formatCode="General" sourceLinked="1"/>
        <c:tickLblPos val="nextTo"/>
        <c:crossAx val="4976307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o-RO"/>
  <c:chart>
    <c:view3D>
      <c:perspective val="30"/>
    </c:view3D>
    <c:plotArea>
      <c:layout/>
      <c:line3DChart>
        <c:grouping val="standard"/>
        <c:ser>
          <c:idx val="0"/>
          <c:order val="0"/>
          <c:cat>
            <c:strRef>
              <c:f>Sheet1!$A$1:$A$7</c:f>
              <c:strCache>
                <c:ptCount val="7"/>
                <c:pt idx="0">
                  <c:v> 3 m</c:v>
                </c:pt>
                <c:pt idx="1">
                  <c:v>6 m</c:v>
                </c:pt>
                <c:pt idx="2">
                  <c:v>12 m</c:v>
                </c:pt>
                <c:pt idx="3">
                  <c:v>15 m</c:v>
                </c:pt>
                <c:pt idx="4">
                  <c:v>18 m</c:v>
                </c:pt>
                <c:pt idx="5">
                  <c:v>21 m </c:v>
                </c:pt>
                <c:pt idx="6">
                  <c:v>24 m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71</c:v>
                </c:pt>
                <c:pt idx="1">
                  <c:v>71</c:v>
                </c:pt>
                <c:pt idx="2">
                  <c:v>57</c:v>
                </c:pt>
                <c:pt idx="3">
                  <c:v>56</c:v>
                </c:pt>
                <c:pt idx="4">
                  <c:v>56</c:v>
                </c:pt>
                <c:pt idx="5">
                  <c:v>56</c:v>
                </c:pt>
                <c:pt idx="6">
                  <c:v>56</c:v>
                </c:pt>
              </c:numCache>
            </c:numRef>
          </c:val>
        </c:ser>
        <c:axId val="51062656"/>
        <c:axId val="51064192"/>
        <c:axId val="50530048"/>
      </c:line3DChart>
      <c:catAx>
        <c:axId val="51062656"/>
        <c:scaling>
          <c:orientation val="minMax"/>
        </c:scaling>
        <c:axPos val="b"/>
        <c:tickLblPos val="nextTo"/>
        <c:crossAx val="51064192"/>
        <c:crosses val="autoZero"/>
        <c:auto val="1"/>
        <c:lblAlgn val="ctr"/>
        <c:lblOffset val="100"/>
      </c:catAx>
      <c:valAx>
        <c:axId val="51064192"/>
        <c:scaling>
          <c:orientation val="minMax"/>
        </c:scaling>
        <c:axPos val="l"/>
        <c:majorGridlines/>
        <c:numFmt formatCode="General" sourceLinked="1"/>
        <c:tickLblPos val="nextTo"/>
        <c:crossAx val="51062656"/>
        <c:crosses val="autoZero"/>
        <c:crossBetween val="between"/>
      </c:valAx>
      <c:serAx>
        <c:axId val="50530048"/>
        <c:scaling>
          <c:orientation val="minMax"/>
        </c:scaling>
        <c:delete val="1"/>
        <c:axPos val="b"/>
        <c:tickLblPos val="none"/>
        <c:crossAx val="51064192"/>
        <c:crosses val="autoZero"/>
      </c:ser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Sheet1!$A$1:$A$4</c:f>
              <c:strCache>
                <c:ptCount val="4"/>
                <c:pt idx="0">
                  <c:v>type 1</c:v>
                </c:pt>
                <c:pt idx="1">
                  <c:v>type 2</c:v>
                </c:pt>
                <c:pt idx="2">
                  <c:v>type 3</c:v>
                </c:pt>
                <c:pt idx="3">
                  <c:v>type 4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57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shape val="box"/>
        <c:axId val="52902912"/>
        <c:axId val="52912896"/>
        <c:axId val="0"/>
      </c:bar3DChart>
      <c:catAx>
        <c:axId val="52902912"/>
        <c:scaling>
          <c:orientation val="minMax"/>
        </c:scaling>
        <c:axPos val="b"/>
        <c:tickLblPos val="nextTo"/>
        <c:crossAx val="52912896"/>
        <c:crosses val="autoZero"/>
        <c:auto val="1"/>
        <c:lblAlgn val="ctr"/>
        <c:lblOffset val="100"/>
      </c:catAx>
      <c:valAx>
        <c:axId val="52912896"/>
        <c:scaling>
          <c:orientation val="minMax"/>
        </c:scaling>
        <c:axPos val="l"/>
        <c:majorGridlines/>
        <c:numFmt formatCode="General" sourceLinked="1"/>
        <c:tickLblPos val="nextTo"/>
        <c:crossAx val="5290291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o-RO"/>
  <c:chart>
    <c:view3D>
      <c:perspective val="30"/>
    </c:view3D>
    <c:plotArea>
      <c:layout>
        <c:manualLayout>
          <c:layoutTarget val="inner"/>
          <c:xMode val="edge"/>
          <c:yMode val="edge"/>
          <c:x val="5.0571182054808497E-2"/>
          <c:y val="4.2568337817537306E-2"/>
          <c:w val="0.94175626011876745"/>
          <c:h val="0.86138074030421741"/>
        </c:manualLayout>
      </c:layout>
      <c:line3DChart>
        <c:grouping val="standard"/>
        <c:ser>
          <c:idx val="0"/>
          <c:order val="0"/>
          <c:cat>
            <c:strRef>
              <c:f>Sheet1!$A$1:$A$8</c:f>
              <c:strCache>
                <c:ptCount val="8"/>
                <c:pt idx="0">
                  <c:v> 3 m</c:v>
                </c:pt>
                <c:pt idx="1">
                  <c:v>6 m</c:v>
                </c:pt>
                <c:pt idx="2">
                  <c:v>9 m</c:v>
                </c:pt>
                <c:pt idx="3">
                  <c:v>12 m</c:v>
                </c:pt>
                <c:pt idx="4">
                  <c:v>15 m</c:v>
                </c:pt>
                <c:pt idx="5">
                  <c:v>18 m</c:v>
                </c:pt>
                <c:pt idx="6">
                  <c:v>21 m</c:v>
                </c:pt>
                <c:pt idx="7">
                  <c:v>24 m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69</c:v>
                </c:pt>
                <c:pt idx="1">
                  <c:v>51</c:v>
                </c:pt>
                <c:pt idx="2">
                  <c:v>51</c:v>
                </c:pt>
                <c:pt idx="3">
                  <c:v>55</c:v>
                </c:pt>
                <c:pt idx="4">
                  <c:v>55</c:v>
                </c:pt>
                <c:pt idx="5">
                  <c:v>51</c:v>
                </c:pt>
                <c:pt idx="6">
                  <c:v>51</c:v>
                </c:pt>
                <c:pt idx="7">
                  <c:v>51</c:v>
                </c:pt>
              </c:numCache>
            </c:numRef>
          </c:val>
        </c:ser>
        <c:axId val="52937088"/>
        <c:axId val="52938624"/>
        <c:axId val="52884352"/>
      </c:line3DChart>
      <c:catAx>
        <c:axId val="52937088"/>
        <c:scaling>
          <c:orientation val="minMax"/>
        </c:scaling>
        <c:axPos val="b"/>
        <c:tickLblPos val="nextTo"/>
        <c:crossAx val="52938624"/>
        <c:crosses val="autoZero"/>
        <c:auto val="1"/>
        <c:lblAlgn val="ctr"/>
        <c:lblOffset val="100"/>
      </c:catAx>
      <c:valAx>
        <c:axId val="52938624"/>
        <c:scaling>
          <c:orientation val="minMax"/>
        </c:scaling>
        <c:axPos val="l"/>
        <c:majorGridlines/>
        <c:numFmt formatCode="General" sourceLinked="1"/>
        <c:tickLblPos val="nextTo"/>
        <c:crossAx val="52937088"/>
        <c:crosses val="autoZero"/>
        <c:crossBetween val="between"/>
      </c:valAx>
      <c:serAx>
        <c:axId val="52884352"/>
        <c:scaling>
          <c:orientation val="minMax"/>
        </c:scaling>
        <c:delete val="1"/>
        <c:axPos val="b"/>
        <c:tickLblPos val="none"/>
        <c:crossAx val="52938624"/>
        <c:crosses val="autoZero"/>
      </c:ser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view3D>
      <c:perspective val="30"/>
    </c:view3D>
    <c:plotArea>
      <c:layout/>
      <c:line3DChart>
        <c:grouping val="standard"/>
        <c:ser>
          <c:idx val="0"/>
          <c:order val="0"/>
          <c:cat>
            <c:strRef>
              <c:f>Sheet1!$A$1:$A$8</c:f>
              <c:strCache>
                <c:ptCount val="8"/>
                <c:pt idx="0">
                  <c:v> 3 m </c:v>
                </c:pt>
                <c:pt idx="1">
                  <c:v>6 m</c:v>
                </c:pt>
                <c:pt idx="2">
                  <c:v>9 m</c:v>
                </c:pt>
                <c:pt idx="3">
                  <c:v>12 m</c:v>
                </c:pt>
                <c:pt idx="4">
                  <c:v>15 m</c:v>
                </c:pt>
                <c:pt idx="5">
                  <c:v>18 m</c:v>
                </c:pt>
                <c:pt idx="6">
                  <c:v>21 m</c:v>
                </c:pt>
                <c:pt idx="7">
                  <c:v>24 m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39</c:v>
                </c:pt>
                <c:pt idx="1">
                  <c:v>21</c:v>
                </c:pt>
                <c:pt idx="2">
                  <c:v>20</c:v>
                </c:pt>
                <c:pt idx="3">
                  <c:v>24</c:v>
                </c:pt>
                <c:pt idx="4">
                  <c:v>24</c:v>
                </c:pt>
                <c:pt idx="5">
                  <c:v>22</c:v>
                </c:pt>
                <c:pt idx="6">
                  <c:v>22</c:v>
                </c:pt>
                <c:pt idx="7">
                  <c:v>22</c:v>
                </c:pt>
              </c:numCache>
            </c:numRef>
          </c:val>
        </c:ser>
        <c:axId val="53058176"/>
        <c:axId val="53064064"/>
        <c:axId val="52887040"/>
      </c:line3DChart>
      <c:catAx>
        <c:axId val="53058176"/>
        <c:scaling>
          <c:orientation val="minMax"/>
        </c:scaling>
        <c:axPos val="b"/>
        <c:tickLblPos val="nextTo"/>
        <c:crossAx val="53064064"/>
        <c:crosses val="autoZero"/>
        <c:auto val="1"/>
        <c:lblAlgn val="ctr"/>
        <c:lblOffset val="100"/>
      </c:catAx>
      <c:valAx>
        <c:axId val="53064064"/>
        <c:scaling>
          <c:orientation val="minMax"/>
        </c:scaling>
        <c:axPos val="l"/>
        <c:majorGridlines/>
        <c:numFmt formatCode="General" sourceLinked="1"/>
        <c:tickLblPos val="nextTo"/>
        <c:crossAx val="53058176"/>
        <c:crosses val="autoZero"/>
        <c:crossBetween val="between"/>
      </c:valAx>
      <c:serAx>
        <c:axId val="52887040"/>
        <c:scaling>
          <c:orientation val="minMax"/>
        </c:scaling>
        <c:delete val="1"/>
        <c:axPos val="b"/>
        <c:tickLblPos val="none"/>
        <c:crossAx val="53064064"/>
        <c:crosses val="autoZero"/>
      </c:ser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o-RO"/>
  <c:chart>
    <c:view3D>
      <c:perspective val="30"/>
    </c:view3D>
    <c:plotArea>
      <c:layout>
        <c:manualLayout>
          <c:layoutTarget val="inner"/>
          <c:xMode val="edge"/>
          <c:yMode val="edge"/>
          <c:x val="5.6429086754420966E-2"/>
          <c:y val="0.17673096787328293"/>
          <c:w val="0.91961952787138879"/>
          <c:h val="0.75253909358379611"/>
        </c:manualLayout>
      </c:layout>
      <c:line3DChart>
        <c:grouping val="standard"/>
        <c:ser>
          <c:idx val="0"/>
          <c:order val="0"/>
          <c:cat>
            <c:strRef>
              <c:f>Sheet1!$A$1:$A$8</c:f>
              <c:strCache>
                <c:ptCount val="8"/>
                <c:pt idx="0">
                  <c:v> 3 m </c:v>
                </c:pt>
                <c:pt idx="1">
                  <c:v>6 m</c:v>
                </c:pt>
                <c:pt idx="2">
                  <c:v>9 m</c:v>
                </c:pt>
                <c:pt idx="3">
                  <c:v>12 m</c:v>
                </c:pt>
                <c:pt idx="4">
                  <c:v>15 m</c:v>
                </c:pt>
                <c:pt idx="5">
                  <c:v>18 m</c:v>
                </c:pt>
                <c:pt idx="6">
                  <c:v>21 m</c:v>
                </c:pt>
                <c:pt idx="7">
                  <c:v>24 m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41</c:v>
                </c:pt>
                <c:pt idx="1">
                  <c:v>28</c:v>
                </c:pt>
                <c:pt idx="2">
                  <c:v>20</c:v>
                </c:pt>
                <c:pt idx="3">
                  <c:v>24</c:v>
                </c:pt>
                <c:pt idx="4">
                  <c:v>24</c:v>
                </c:pt>
                <c:pt idx="5">
                  <c:v>22</c:v>
                </c:pt>
                <c:pt idx="6">
                  <c:v>22</c:v>
                </c:pt>
                <c:pt idx="7">
                  <c:v>22</c:v>
                </c:pt>
              </c:numCache>
            </c:numRef>
          </c:val>
        </c:ser>
        <c:axId val="53085312"/>
        <c:axId val="53086848"/>
        <c:axId val="53028160"/>
      </c:line3DChart>
      <c:catAx>
        <c:axId val="53085312"/>
        <c:scaling>
          <c:orientation val="minMax"/>
        </c:scaling>
        <c:axPos val="b"/>
        <c:tickLblPos val="nextTo"/>
        <c:crossAx val="53086848"/>
        <c:crosses val="autoZero"/>
        <c:auto val="1"/>
        <c:lblAlgn val="ctr"/>
        <c:lblOffset val="100"/>
      </c:catAx>
      <c:valAx>
        <c:axId val="53086848"/>
        <c:scaling>
          <c:orientation val="minMax"/>
        </c:scaling>
        <c:axPos val="l"/>
        <c:majorGridlines/>
        <c:numFmt formatCode="General" sourceLinked="1"/>
        <c:tickLblPos val="nextTo"/>
        <c:crossAx val="53085312"/>
        <c:crosses val="autoZero"/>
        <c:crossBetween val="between"/>
      </c:valAx>
      <c:serAx>
        <c:axId val="53028160"/>
        <c:scaling>
          <c:orientation val="minMax"/>
        </c:scaling>
        <c:delete val="1"/>
        <c:axPos val="b"/>
        <c:tickLblPos val="none"/>
        <c:crossAx val="53086848"/>
        <c:crosses val="autoZero"/>
      </c:ser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o-RO"/>
  <c:chart>
    <c:view3D>
      <c:perspective val="30"/>
    </c:view3D>
    <c:plotArea>
      <c:layout/>
      <c:line3DChart>
        <c:grouping val="standard"/>
        <c:ser>
          <c:idx val="0"/>
          <c:order val="0"/>
          <c:cat>
            <c:strRef>
              <c:f>Sheet1!$A$1:$A$8</c:f>
              <c:strCache>
                <c:ptCount val="8"/>
                <c:pt idx="0">
                  <c:v> 3 m</c:v>
                </c:pt>
                <c:pt idx="1">
                  <c:v>6 m</c:v>
                </c:pt>
                <c:pt idx="2">
                  <c:v>9 m</c:v>
                </c:pt>
                <c:pt idx="3">
                  <c:v>12 m</c:v>
                </c:pt>
                <c:pt idx="4">
                  <c:v>15 m</c:v>
                </c:pt>
                <c:pt idx="5">
                  <c:v>18 m</c:v>
                </c:pt>
                <c:pt idx="6">
                  <c:v>21 m</c:v>
                </c:pt>
                <c:pt idx="7">
                  <c:v>24 m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69</c:v>
                </c:pt>
                <c:pt idx="1">
                  <c:v>28</c:v>
                </c:pt>
                <c:pt idx="2">
                  <c:v>28</c:v>
                </c:pt>
                <c:pt idx="3">
                  <c:v>32</c:v>
                </c:pt>
                <c:pt idx="4">
                  <c:v>32</c:v>
                </c:pt>
                <c:pt idx="5">
                  <c:v>28</c:v>
                </c:pt>
                <c:pt idx="6">
                  <c:v>28</c:v>
                </c:pt>
                <c:pt idx="7">
                  <c:v>28</c:v>
                </c:pt>
              </c:numCache>
            </c:numRef>
          </c:val>
        </c:ser>
        <c:axId val="53140864"/>
        <c:axId val="53142656"/>
        <c:axId val="53030400"/>
      </c:line3DChart>
      <c:catAx>
        <c:axId val="53140864"/>
        <c:scaling>
          <c:orientation val="minMax"/>
        </c:scaling>
        <c:axPos val="b"/>
        <c:tickLblPos val="nextTo"/>
        <c:crossAx val="53142656"/>
        <c:crosses val="autoZero"/>
        <c:auto val="1"/>
        <c:lblAlgn val="ctr"/>
        <c:lblOffset val="100"/>
      </c:catAx>
      <c:valAx>
        <c:axId val="53142656"/>
        <c:scaling>
          <c:orientation val="minMax"/>
        </c:scaling>
        <c:axPos val="l"/>
        <c:majorGridlines/>
        <c:numFmt formatCode="General" sourceLinked="1"/>
        <c:tickLblPos val="nextTo"/>
        <c:crossAx val="53140864"/>
        <c:crosses val="autoZero"/>
        <c:crossBetween val="between"/>
      </c:valAx>
      <c:serAx>
        <c:axId val="53030400"/>
        <c:scaling>
          <c:orientation val="minMax"/>
        </c:scaling>
        <c:delete val="1"/>
        <c:axPos val="b"/>
        <c:tickLblPos val="none"/>
        <c:crossAx val="53142656"/>
        <c:crosses val="autoZero"/>
      </c:ser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view3D>
      <c:perspective val="30"/>
    </c:view3D>
    <c:plotArea>
      <c:layout>
        <c:manualLayout>
          <c:layoutTarget val="inner"/>
          <c:xMode val="edge"/>
          <c:yMode val="edge"/>
          <c:x val="5.3148325896605807E-2"/>
          <c:y val="0.15375767426807643"/>
          <c:w val="0.92429281113468031"/>
          <c:h val="0.75019140385367855"/>
        </c:manualLayout>
      </c:layout>
      <c:line3DChart>
        <c:grouping val="standard"/>
        <c:ser>
          <c:idx val="0"/>
          <c:order val="0"/>
          <c:cat>
            <c:strRef>
              <c:f>Sheet1!$A$1:$A$8</c:f>
              <c:strCache>
                <c:ptCount val="8"/>
                <c:pt idx="0">
                  <c:v> 3 m</c:v>
                </c:pt>
                <c:pt idx="1">
                  <c:v>6 m</c:v>
                </c:pt>
                <c:pt idx="2">
                  <c:v>9 m</c:v>
                </c:pt>
                <c:pt idx="3">
                  <c:v>12 m</c:v>
                </c:pt>
                <c:pt idx="4">
                  <c:v>15 m</c:v>
                </c:pt>
                <c:pt idx="5">
                  <c:v>18 m</c:v>
                </c:pt>
                <c:pt idx="6">
                  <c:v>21 m</c:v>
                </c:pt>
                <c:pt idx="7">
                  <c:v>24 m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45</c:v>
                </c:pt>
                <c:pt idx="1">
                  <c:v>34</c:v>
                </c:pt>
                <c:pt idx="2">
                  <c:v>32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</c:numCache>
            </c:numRef>
          </c:val>
        </c:ser>
        <c:axId val="54302592"/>
        <c:axId val="54304128"/>
        <c:axId val="54266496"/>
      </c:line3DChart>
      <c:catAx>
        <c:axId val="54302592"/>
        <c:scaling>
          <c:orientation val="minMax"/>
        </c:scaling>
        <c:axPos val="b"/>
        <c:tickLblPos val="nextTo"/>
        <c:crossAx val="54304128"/>
        <c:crosses val="autoZero"/>
        <c:auto val="1"/>
        <c:lblAlgn val="ctr"/>
        <c:lblOffset val="100"/>
      </c:catAx>
      <c:valAx>
        <c:axId val="54304128"/>
        <c:scaling>
          <c:orientation val="minMax"/>
        </c:scaling>
        <c:axPos val="l"/>
        <c:majorGridlines/>
        <c:numFmt formatCode="General" sourceLinked="1"/>
        <c:tickLblPos val="nextTo"/>
        <c:crossAx val="54302592"/>
        <c:crosses val="autoZero"/>
        <c:crossBetween val="between"/>
      </c:valAx>
      <c:serAx>
        <c:axId val="54266496"/>
        <c:scaling>
          <c:orientation val="minMax"/>
        </c:scaling>
        <c:delete val="1"/>
        <c:axPos val="b"/>
        <c:tickLblPos val="none"/>
        <c:crossAx val="54304128"/>
        <c:crosses val="autoZero"/>
      </c:ser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4E3C-5C0F-4B98-A8FB-219F3E3AECBF}" type="datetimeFigureOut">
              <a:rPr lang="ro-RO" smtClean="0"/>
              <a:pPr/>
              <a:t>21.09.2014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C699-B001-4AE0-8A30-6117A0CC849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4E3C-5C0F-4B98-A8FB-219F3E3AECBF}" type="datetimeFigureOut">
              <a:rPr lang="ro-RO" smtClean="0"/>
              <a:pPr/>
              <a:t>21.09.2014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C699-B001-4AE0-8A30-6117A0CC849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4E3C-5C0F-4B98-A8FB-219F3E3AECBF}" type="datetimeFigureOut">
              <a:rPr lang="ro-RO" smtClean="0"/>
              <a:pPr/>
              <a:t>21.09.2014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C699-B001-4AE0-8A30-6117A0CC849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4E3C-5C0F-4B98-A8FB-219F3E3AECBF}" type="datetimeFigureOut">
              <a:rPr lang="ro-RO" smtClean="0"/>
              <a:pPr/>
              <a:t>21.09.2014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C699-B001-4AE0-8A30-6117A0CC849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4E3C-5C0F-4B98-A8FB-219F3E3AECBF}" type="datetimeFigureOut">
              <a:rPr lang="ro-RO" smtClean="0"/>
              <a:pPr/>
              <a:t>21.09.2014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C699-B001-4AE0-8A30-6117A0CC849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4E3C-5C0F-4B98-A8FB-219F3E3AECBF}" type="datetimeFigureOut">
              <a:rPr lang="ro-RO" smtClean="0"/>
              <a:pPr/>
              <a:t>21.09.2014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C699-B001-4AE0-8A30-6117A0CC849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4E3C-5C0F-4B98-A8FB-219F3E3AECBF}" type="datetimeFigureOut">
              <a:rPr lang="ro-RO" smtClean="0"/>
              <a:pPr/>
              <a:t>21.09.2014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C699-B001-4AE0-8A30-6117A0CC849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4E3C-5C0F-4B98-A8FB-219F3E3AECBF}" type="datetimeFigureOut">
              <a:rPr lang="ro-RO" smtClean="0"/>
              <a:pPr/>
              <a:t>21.09.2014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C699-B001-4AE0-8A30-6117A0CC849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4E3C-5C0F-4B98-A8FB-219F3E3AECBF}" type="datetimeFigureOut">
              <a:rPr lang="ro-RO" smtClean="0"/>
              <a:pPr/>
              <a:t>21.09.2014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C699-B001-4AE0-8A30-6117A0CC849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4E3C-5C0F-4B98-A8FB-219F3E3AECBF}" type="datetimeFigureOut">
              <a:rPr lang="ro-RO" smtClean="0"/>
              <a:pPr/>
              <a:t>21.09.2014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C699-B001-4AE0-8A30-6117A0CC849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4E3C-5C0F-4B98-A8FB-219F3E3AECBF}" type="datetimeFigureOut">
              <a:rPr lang="ro-RO" smtClean="0"/>
              <a:pPr/>
              <a:t>21.09.2014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C699-B001-4AE0-8A30-6117A0CC8492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94E3C-5C0F-4B98-A8FB-219F3E3AECBF}" type="datetimeFigureOut">
              <a:rPr lang="ro-RO" smtClean="0"/>
              <a:pPr/>
              <a:t>21.09.2014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8C699-B001-4AE0-8A30-6117A0CC8492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630616" cy="2160239"/>
          </a:xfrm>
        </p:spPr>
        <p:txBody>
          <a:bodyPr>
            <a:noAutofit/>
          </a:bodyPr>
          <a:lstStyle/>
          <a:p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COMPARISON BETWEEN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HS-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C REACTIVE PROTEIN AND MICROALBUMINURIA LEVELS FOR THE PROGNOSIS OF RENOVASCULAR HYPERTENSION</a:t>
            </a:r>
            <a:endParaRPr lang="ro-RO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txBody>
          <a:bodyPr>
            <a:normAutofit fontScale="92500"/>
          </a:bodyPr>
          <a:lstStyle/>
          <a:p>
            <a:r>
              <a:rPr lang="ro-RO" b="1" i="1" dirty="0" smtClean="0"/>
              <a:t>Paloma Manea, MD,</a:t>
            </a:r>
            <a:r>
              <a:rPr lang="en-US" b="1" i="1" dirty="0" smtClean="0"/>
              <a:t> </a:t>
            </a:r>
            <a:r>
              <a:rPr lang="ro-RO" b="1" i="1" dirty="0" smtClean="0"/>
              <a:t>PhD,</a:t>
            </a:r>
            <a:r>
              <a:rPr lang="en-US" b="1" i="1" dirty="0" smtClean="0"/>
              <a:t> </a:t>
            </a:r>
            <a:r>
              <a:rPr lang="ro-RO" b="1" i="1" dirty="0" smtClean="0"/>
              <a:t>FACCP,</a:t>
            </a:r>
          </a:p>
          <a:p>
            <a:r>
              <a:rPr lang="ro-RO" b="1" i="1" dirty="0" smtClean="0"/>
              <a:t>Lecturer, </a:t>
            </a:r>
            <a:r>
              <a:rPr lang="en-US" b="1" i="1" dirty="0" smtClean="0"/>
              <a:t>“</a:t>
            </a:r>
            <a:r>
              <a:rPr lang="en-US" b="1" i="1" dirty="0" err="1" smtClean="0"/>
              <a:t>GrigoreT.Popa</a:t>
            </a:r>
            <a:r>
              <a:rPr lang="en-US" b="1" i="1" dirty="0" smtClean="0"/>
              <a:t>”</a:t>
            </a:r>
            <a:r>
              <a:rPr lang="ro-RO" b="1" i="1" dirty="0" smtClean="0"/>
              <a:t> University of Medicine and Pharmacy</a:t>
            </a:r>
            <a:r>
              <a:rPr lang="en-US" b="1" i="1" dirty="0" smtClean="0"/>
              <a:t>, Iasi, Romania</a:t>
            </a:r>
          </a:p>
          <a:p>
            <a:r>
              <a:rPr lang="en-US" b="1" i="1" dirty="0" smtClean="0"/>
              <a:t>“</a:t>
            </a:r>
            <a:r>
              <a:rPr lang="en-US" b="1" i="1" dirty="0" err="1" smtClean="0"/>
              <a:t>Promedicanon</a:t>
            </a:r>
            <a:r>
              <a:rPr lang="en-US" b="1" i="1" dirty="0" smtClean="0"/>
              <a:t>” Private Office, Iasi</a:t>
            </a:r>
          </a:p>
          <a:p>
            <a:endParaRPr lang="ro-RO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1227" y="0"/>
            <a:ext cx="2112773" cy="197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Paloma\Desktop\sigla um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677" y="0"/>
            <a:ext cx="1666811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MATERIALS  AND  METHODS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Renal artery sonogram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peak velocity 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resistiv</a:t>
            </a:r>
            <a:r>
              <a:rPr lang="ro-RO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index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5. Abdominal computed tomography angiogram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if sonogram  ≠  clear 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6. Laboratory findings : quarterly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clearance,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  Reactive Protein,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microAuria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7.M 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Indapamide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1.5 mg,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Amlodipine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5-10mg,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Nebivolol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5-10 mg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Atorvastatin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10-40 mg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, Rilmenidine 1-2 mg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-Aspirin 100 mg/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Clopidogrel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75 mg/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Acenocumarol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1-4 mg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8. Interventional 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percutaneous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angioplasty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stenting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(RI &lt; 0.8)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9.Dental treatment: scaling of dental plaque(biannual)</a:t>
            </a:r>
          </a:p>
          <a:p>
            <a:pPr>
              <a:buNone/>
            </a:pP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339752" y="1124744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Down Arrow 5"/>
          <p:cNvSpPr/>
          <p:nvPr/>
        </p:nvSpPr>
        <p:spPr>
          <a:xfrm>
            <a:off x="2339752" y="2348880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Down Arrow 6"/>
          <p:cNvSpPr/>
          <p:nvPr/>
        </p:nvSpPr>
        <p:spPr>
          <a:xfrm>
            <a:off x="2339752" y="3573016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612068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</a:t>
            </a:r>
            <a:r>
              <a:rPr lang="ro-RO" b="1" dirty="0" smtClean="0">
                <a:solidFill>
                  <a:srgbClr val="FF0000"/>
                </a:solidFill>
              </a:rPr>
              <a:t> </a:t>
            </a:r>
            <a:r>
              <a:rPr lang="ro-RO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Dental plaque bacteria    (Por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o-RO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hyromonis gingivalis)</a:t>
            </a:r>
          </a:p>
          <a:p>
            <a:pPr>
              <a:buNone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o-RO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Interleukin 1                     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atheromatous  plaque  formation </a:t>
            </a:r>
          </a:p>
          <a:p>
            <a:pPr>
              <a:buNone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o-RO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Interleukin 6       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CRP       atheromatous  plaque  disruption</a:t>
            </a:r>
          </a:p>
          <a:p>
            <a:pPr>
              <a:buNone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o-RO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Repeated bacteriemia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      atheromatous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plaque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inflamation</a:t>
            </a:r>
          </a:p>
          <a:p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915816" y="1124744"/>
            <a:ext cx="9784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Right Arrow 4"/>
          <p:cNvSpPr/>
          <p:nvPr/>
        </p:nvSpPr>
        <p:spPr>
          <a:xfrm>
            <a:off x="2627784" y="1556792"/>
            <a:ext cx="432048" cy="216024"/>
          </a:xfrm>
          <a:prstGeom prst="rightArrow">
            <a:avLst>
              <a:gd name="adj1" fmla="val 50000"/>
              <a:gd name="adj2" fmla="val 52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Right Arrow 6"/>
          <p:cNvSpPr/>
          <p:nvPr/>
        </p:nvSpPr>
        <p:spPr>
          <a:xfrm>
            <a:off x="3779912" y="155679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Right Arrow 7"/>
          <p:cNvSpPr/>
          <p:nvPr/>
        </p:nvSpPr>
        <p:spPr>
          <a:xfrm>
            <a:off x="3707904" y="198884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9" name="Picture 8" descr="C:\Users\Paloma\Desktop\J3DYF00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4904"/>
            <a:ext cx="20162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Paloma\Desktop\imag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92896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Paloma\Desktop\Renal-Artery-Stenosis-Imag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581128"/>
            <a:ext cx="21602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Paloma\Desktop\graf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581128"/>
            <a:ext cx="230505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>
              <a:buNone/>
            </a:pPr>
            <a:r>
              <a:rPr lang="ro-RO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Clinical examination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403648" y="1484784"/>
          <a:ext cx="6480719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EKG- LVH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68 patients (89%)</a:t>
            </a:r>
          </a:p>
          <a:p>
            <a:pPr marL="457200" indent="-457200"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                 Dr.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Paloma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Manea’s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collection</a:t>
            </a:r>
          </a:p>
          <a:p>
            <a:pPr marL="457200" indent="-457200"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88840"/>
            <a:ext cx="47525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32656"/>
            <a:ext cx="8075240" cy="652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3.Echocardiography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                       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-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LVH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(wall thickness, mass)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Paloma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Manea’s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collection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D:\FFS\ID@N\20120726S0001\20120726154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72816"/>
            <a:ext cx="6096000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8640"/>
            <a:ext cx="8147248" cy="61926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Echocardiography: -  19% diminished LVH (mass) 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-  94%(1m)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75%(24m)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19%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Evolution of  LVH mass during 24 months observation</a:t>
            </a:r>
          </a:p>
          <a:p>
            <a:pPr>
              <a:buNone/>
            </a:pP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475656" y="1700808"/>
          <a:ext cx="6264696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rved Up Arrow 4"/>
          <p:cNvSpPr/>
          <p:nvPr/>
        </p:nvSpPr>
        <p:spPr>
          <a:xfrm>
            <a:off x="4860032" y="1412776"/>
            <a:ext cx="648072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RESULTS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3.Echocardiography: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LV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diastolic dysfunction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Paloma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Manea’s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collection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FFS\ID@N\20130130S0001\2013013018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95128"/>
            <a:ext cx="6096000" cy="37261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976664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Dr.Paloma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Manea’s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collection</a:t>
            </a:r>
          </a:p>
        </p:txBody>
      </p:sp>
      <p:pic>
        <p:nvPicPr>
          <p:cNvPr id="30723" name="Picture 3" descr="C:\Users\Paloma\Desktop\MYOCARD,PERICARDew folder\20130604153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67744" y="4848835"/>
            <a:ext cx="50245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Types of diastolic dysfunction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(LV)</a:t>
            </a:r>
            <a:endParaRPr kumimoji="0" lang="ro-RO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619268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</a:t>
            </a:r>
          </a:p>
          <a:p>
            <a:pPr>
              <a:buNone/>
            </a:pPr>
            <a:r>
              <a:rPr lang="en-US" dirty="0" smtClean="0"/>
              <a:t>      </a:t>
            </a:r>
            <a:endParaRPr lang="ro-RO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195736" y="1340768"/>
          <a:ext cx="4608511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219256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RESULTS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3.Echocardiography:  -34% improved LV diastolic function</a:t>
            </a:r>
          </a:p>
          <a:p>
            <a:pPr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80% (1m )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54%(24m )</a:t>
            </a: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34%</a:t>
            </a: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Evolution  of LV diastolic dysfunction</a:t>
            </a:r>
            <a:endParaRPr lang="ro-RO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763688" y="2420888"/>
          <a:ext cx="54006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rved Up Arrow 4"/>
          <p:cNvSpPr/>
          <p:nvPr/>
        </p:nvSpPr>
        <p:spPr>
          <a:xfrm>
            <a:off x="4788024" y="1556792"/>
            <a:ext cx="720080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HISTORY   OF  RAA   SYSTEM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1.   1898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Tigerstedt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RENIN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discovery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kidney extract                        rabbits                  hypertension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Paloma\Desktop\220px-Robert_Tigerstedt_B08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068960"/>
            <a:ext cx="3384376" cy="259524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3131840" y="21328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Right Arrow 6"/>
          <p:cNvSpPr/>
          <p:nvPr/>
        </p:nvSpPr>
        <p:spPr>
          <a:xfrm>
            <a:off x="5652120" y="21328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640871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>
              <a:buNone/>
            </a:pP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Echocardiography:</a:t>
            </a:r>
          </a:p>
          <a:p>
            <a:pPr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LV systolic dysfunction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segmentary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 kinetics   </a:t>
            </a:r>
          </a:p>
          <a:p>
            <a:pPr>
              <a:buNone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9600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9600" i="1" dirty="0" err="1" smtClean="0">
                <a:latin typeface="Times New Roman" pitchFamily="18" charset="0"/>
                <a:cs typeface="Times New Roman" pitchFamily="18" charset="0"/>
              </a:rPr>
              <a:t>Dr.Paloma</a:t>
            </a:r>
            <a:r>
              <a:rPr lang="en-US" sz="9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i="1" dirty="0" err="1" smtClean="0">
                <a:latin typeface="Times New Roman" pitchFamily="18" charset="0"/>
                <a:cs typeface="Times New Roman" pitchFamily="18" charset="0"/>
              </a:rPr>
              <a:t>Manea</a:t>
            </a:r>
            <a:r>
              <a:rPr lang="en-US" sz="9600" i="1" dirty="0" smtClean="0">
                <a:latin typeface="Times New Roman" pitchFamily="18" charset="0"/>
                <a:cs typeface="Times New Roman" pitchFamily="18" charset="0"/>
              </a:rPr>
              <a:t>’ s collection          </a:t>
            </a:r>
          </a:p>
          <a:p>
            <a:pPr>
              <a:buNone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C:\Users\Paloma\Desktop\MYOCARD,PERICARDew folder\20140318205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16832"/>
            <a:ext cx="6096000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1926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RESULTS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Echocardiography 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28% improved  LV EF (EF&gt;30%)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-51%(1m ) low EF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23% (24m)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28%</a:t>
            </a: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Evolution of significant LV systolic dysfunction  (EF&lt; 30%)</a:t>
            </a:r>
            <a:endParaRPr lang="ro-RO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187624" y="1844824"/>
          <a:ext cx="60486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rved Up Arrow 4"/>
          <p:cNvSpPr/>
          <p:nvPr/>
        </p:nvSpPr>
        <p:spPr>
          <a:xfrm>
            <a:off x="5796136" y="1412776"/>
            <a:ext cx="720080" cy="5154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8640"/>
            <a:ext cx="8147248" cy="64807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o-RO" sz="9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RESULTS</a:t>
            </a:r>
          </a:p>
          <a:p>
            <a:pPr>
              <a:buNone/>
            </a:pP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Renal arteries sonogram:    </a:t>
            </a: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9600" i="1" dirty="0" err="1" smtClean="0">
                <a:latin typeface="Times New Roman" pitchFamily="18" charset="0"/>
                <a:cs typeface="Times New Roman" pitchFamily="18" charset="0"/>
              </a:rPr>
              <a:t>Dr.Corina</a:t>
            </a:r>
            <a:r>
              <a:rPr lang="en-US" sz="9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i="1" dirty="0" err="1" smtClean="0">
                <a:latin typeface="Times New Roman" pitchFamily="18" charset="0"/>
                <a:cs typeface="Times New Roman" pitchFamily="18" charset="0"/>
              </a:rPr>
              <a:t>Ursulescu</a:t>
            </a:r>
            <a:r>
              <a:rPr lang="en-US" sz="9600" i="1" dirty="0" smtClean="0">
                <a:latin typeface="Times New Roman" pitchFamily="18" charset="0"/>
                <a:cs typeface="Times New Roman" pitchFamily="18" charset="0"/>
              </a:rPr>
              <a:t>’ s and </a:t>
            </a:r>
            <a:r>
              <a:rPr lang="en-US" sz="9600" i="1" dirty="0" err="1" smtClean="0">
                <a:latin typeface="Times New Roman" pitchFamily="18" charset="0"/>
                <a:cs typeface="Times New Roman" pitchFamily="18" charset="0"/>
              </a:rPr>
              <a:t>Dr.Dragos</a:t>
            </a:r>
            <a:r>
              <a:rPr lang="en-US" sz="9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i="1" dirty="0" err="1" smtClean="0">
                <a:latin typeface="Times New Roman" pitchFamily="18" charset="0"/>
                <a:cs typeface="Times New Roman" pitchFamily="18" charset="0"/>
              </a:rPr>
              <a:t>Negru</a:t>
            </a:r>
            <a:r>
              <a:rPr lang="en-US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i="1" dirty="0" smtClean="0">
                <a:latin typeface="Times New Roman" pitchFamily="18" charset="0"/>
                <a:cs typeface="Times New Roman" pitchFamily="18" charset="0"/>
              </a:rPr>
              <a:t>‘s collection</a:t>
            </a:r>
            <a:r>
              <a:rPr lang="en-US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7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7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7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7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7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7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7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7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7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7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7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7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7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7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7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7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7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7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7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005" y="1196752"/>
            <a:ext cx="5761990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8"/>
            <a:ext cx="8147248" cy="612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RESULTS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Renal arteries sonogram:    </a:t>
            </a: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Dr.Corina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Ursulescu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’ s and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Dr.Dragos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Negru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‘s collection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761990" cy="402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8640"/>
            <a:ext cx="8147248" cy="6480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RESULTS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Renal arteries sonogram:    </a:t>
            </a: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Dr.Corina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Ursulescu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’ s and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Dr.Dragos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Negru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‘s collection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1428750"/>
            <a:ext cx="5753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RESULTS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5.Abdominal computed tomography angiogram: 16 pts(21%) 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Dr.Corina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Ursulescu’s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and Dr.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Dragos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Negru’s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collection</a:t>
            </a:r>
            <a:endParaRPr lang="ro-RO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Paloma\AppData\Local\Temp\Rar$DIa0.148\ATS_REN1_1.CT.0005.0124.2014.04.17.12.30.19.437500.52055181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12776"/>
            <a:ext cx="4876800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RESULTS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5.Abdominal computed tomography angiogram 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Dr.Corina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Ursulescu’s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and Dr.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Dragos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Negru’s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collection</a:t>
            </a:r>
            <a:endParaRPr lang="ro-RO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sz="2400" dirty="0"/>
          </a:p>
        </p:txBody>
      </p:sp>
      <p:pic>
        <p:nvPicPr>
          <p:cNvPr id="33794" name="Picture 2" descr="C:\Users\Paloma\AppData\Local\Temp\Rar$DIa0.112\ATR_REN2_1.CT.0005.0114.2014.04.17.12.30.56.406250.52055139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40768"/>
            <a:ext cx="4876800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9766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RESULTS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Laboratory findings:- 25% improved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clearance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53%  (1m) low Cr clearance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28% (24m)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25%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Evolution  of  reduced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clearance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619672" y="2204864"/>
          <a:ext cx="583264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rved Up Arrow 4"/>
          <p:cNvSpPr/>
          <p:nvPr/>
        </p:nvSpPr>
        <p:spPr>
          <a:xfrm>
            <a:off x="6588224" y="1412776"/>
            <a:ext cx="928120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008"/>
            <a:ext cx="9144000" cy="6785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6. Laboratory findings:-48% diminished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CRP (24m)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-high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hsCRP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78%( 1m)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30% (24 m)</a:t>
            </a: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48%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-30% high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CRP/ 28% low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clearance(p=0.006)</a:t>
            </a: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                  Evolution of pathological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-CRP values </a:t>
            </a:r>
          </a:p>
        </p:txBody>
      </p:sp>
      <p:sp>
        <p:nvSpPr>
          <p:cNvPr id="4" name="Curved Up Arrow 3"/>
          <p:cNvSpPr/>
          <p:nvPr/>
        </p:nvSpPr>
        <p:spPr>
          <a:xfrm>
            <a:off x="5796136" y="1412776"/>
            <a:ext cx="1216152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979712" y="3212976"/>
          <a:ext cx="561662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964488" cy="61926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RESULTS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6.Laboratory findings :-12% diminished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uria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(24m)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micro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uria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58%(1m)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46%(24 m)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12%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-46% micro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Auria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/   28% low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clearance (p=0.004)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          Evolution  of  pathological  micro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Auria</a:t>
            </a:r>
            <a:endParaRPr lang="ro-RO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rved Up Arrow 4"/>
          <p:cNvSpPr/>
          <p:nvPr/>
        </p:nvSpPr>
        <p:spPr>
          <a:xfrm>
            <a:off x="6156176" y="1484784"/>
            <a:ext cx="1008112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259632" y="2708920"/>
          <a:ext cx="619268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HISTORY  OF  RAA  SYSTEM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2.  1934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Goldblatt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experimental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renovascular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hypertension</a:t>
            </a:r>
          </a:p>
          <a:p>
            <a:pPr marL="457200" indent="-457200">
              <a:buAutoNum type="arabicPeriod" startAt="2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clampation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of  renal arteries                           hypertension</a:t>
            </a:r>
          </a:p>
          <a:p>
            <a:pPr marL="457200" indent="-45720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(dogs)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Paloma\Desktop\GOLDBLATT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56992"/>
            <a:ext cx="2160240" cy="2376264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860032" y="22048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After 24 m: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-improved  LV EF                            28%                         </a:t>
            </a:r>
          </a:p>
          <a:p>
            <a:pPr marL="457200" indent="-45720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-improved LV diastolic function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34%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-diminished  LVH (mass)                 19%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-improved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clearance      25%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-diminished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CRP                          48%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-diminished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uria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12%</a:t>
            </a: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CRP = a better prognosis marker  then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microAuria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30% high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CRP / 46%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microAuria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/ 28% low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clearance </a:t>
            </a: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Originality : dental treatment   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renovascular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hypertension prognosis</a:t>
            </a: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Future direction: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analysis of the renal artery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atheromatous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plaque( biopsy)</a:t>
            </a:r>
          </a:p>
          <a:p>
            <a:pPr marL="514350" indent="-51435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923928" y="4005064"/>
            <a:ext cx="864096" cy="288032"/>
          </a:xfrm>
          <a:prstGeom prst="rightArrow">
            <a:avLst>
              <a:gd name="adj1" fmla="val 579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7992888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>
              <a:buNone/>
            </a:pP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                         ACKNOWLEDGEMENTS</a:t>
            </a:r>
          </a:p>
          <a:p>
            <a:pPr>
              <a:buNone/>
            </a:pPr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1. Dr. Corina Ursulescu, Lecturer, Specialist in Radiology</a:t>
            </a:r>
          </a:p>
          <a:p>
            <a:pPr>
              <a:buNone/>
            </a:pPr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2. Dr. Dragos Negru, Professor, Senior in Radiology</a:t>
            </a:r>
          </a:p>
          <a:p>
            <a:pPr>
              <a:buNone/>
            </a:pPr>
            <a:r>
              <a:rPr lang="ro-RO" sz="2400" b="1" i="1" dirty="0" smtClean="0">
                <a:latin typeface="Times New Roman" pitchFamily="18" charset="0"/>
                <a:cs typeface="Times New Roman" pitchFamily="18" charset="0"/>
              </a:rPr>
              <a:t>3. Dr. Irina  Asandei, Specialist in Laboratory Medicine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4. Dr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 Igor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Nedelciuc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, Specialist in Interventional Cardiology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Paloma\Desktop\flowers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861048"/>
            <a:ext cx="2516329" cy="2364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HISTORY  OF  RAA  SYSTEM</a:t>
            </a: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1939   Braun- Menendez                    ANGIOTENSIN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				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renin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angiotensinogen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angiotensin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139952" y="19168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3075" name="Picture 3" descr="C:\Users\Paloma\Desktop\230px-Eduardo_Braun_Menénd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996952"/>
            <a:ext cx="2304256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HISTORY  OF  RAA  SYSTEM</a:t>
            </a: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4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1993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Skeggs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ANGIOTENSIN </a:t>
            </a:r>
            <a:r>
              <a:rPr lang="ro-RO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 , II</a:t>
            </a: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ACE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angiotensin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          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angiotensin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II</a:t>
            </a:r>
          </a:p>
          <a:p>
            <a:pPr marL="457200" indent="-45720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hypertension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51920" y="20608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Down Arrow 4"/>
          <p:cNvSpPr/>
          <p:nvPr/>
        </p:nvSpPr>
        <p:spPr>
          <a:xfrm>
            <a:off x="6300192" y="25649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4099" name="Picture 3" descr="C:\Users\Paloma\Desktop\leonard-sk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068960"/>
            <a:ext cx="2592288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Renovascular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hypertension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 trap</a:t>
            </a: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Life  threatening  complications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( after ACEI !)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                   Dr.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Paloma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Manea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‘s collection</a:t>
            </a:r>
          </a:p>
        </p:txBody>
      </p:sp>
      <p:pic>
        <p:nvPicPr>
          <p:cNvPr id="5123" name="Picture 3" descr="C:\Users\Paloma\Desktop\epa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574" y="2996952"/>
            <a:ext cx="2698601" cy="2232248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716016" y="7647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3.M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odern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therapy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DISCORDANCE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ractical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reality                       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o-RO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Paloma\Desktop\renal stenting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2808312" cy="2088232"/>
          </a:xfrm>
          <a:prstGeom prst="rect">
            <a:avLst/>
          </a:prstGeom>
          <a:noFill/>
        </p:spPr>
      </p:pic>
      <p:pic>
        <p:nvPicPr>
          <p:cNvPr id="5" name="Picture 5" descr="C:\Users\Paloma\Desktop\renal sten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060848"/>
            <a:ext cx="2733675" cy="2088232"/>
          </a:xfrm>
          <a:prstGeom prst="rect">
            <a:avLst/>
          </a:prstGeom>
          <a:noFill/>
        </p:spPr>
      </p:pic>
      <p:pic>
        <p:nvPicPr>
          <p:cNvPr id="6" name="Picture 5" descr="C:\Users\Paloma\Desktop\thinking-ma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077072"/>
            <a:ext cx="2520280" cy="249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6012160" y="1340768"/>
            <a:ext cx="360040" cy="189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Left Arrow 7"/>
          <p:cNvSpPr/>
          <p:nvPr/>
        </p:nvSpPr>
        <p:spPr>
          <a:xfrm>
            <a:off x="2987824" y="1340768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                        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PURPOSES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hsCRP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microAuria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prognosis markers </a:t>
            </a:r>
            <a:r>
              <a:rPr lang="en-US" dirty="0" smtClean="0"/>
              <a:t> +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therapeutic implications</a:t>
            </a:r>
            <a:r>
              <a:rPr lang="en-US" dirty="0" smtClean="0"/>
              <a:t>                          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MATERIALS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AND    METHODS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76 patients ,43- 86 years ,  67% males ,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renovascular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hypertension, 24 months 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 Clinical  examination : quarterly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exclusion criteria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- actually smoker/ alcohol drinker 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evolutive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neoplasia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- autoimmune disorders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-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diabetes mellitus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-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obesity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-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active  infection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inclusion criteria: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-difficult control of hypertension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-paradoxical hypertension after ACEI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periumbilical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bruits 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clipartbest.com</a:t>
            </a:r>
            <a:endParaRPr lang="ro-RO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Paloma\Desktop\stethosc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77072"/>
            <a:ext cx="2143125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8"/>
            <a:ext cx="8147248" cy="6597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MATERIALS   AND     METHODS</a:t>
            </a:r>
            <a:endParaRPr lang="ro-RO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. 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KG , quarterly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standard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leads  EKG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LVH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Ecocardiogram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transthoracic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M mode, 2D mode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-color Doppler; continuo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 Doppler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LVH, LV mass, LV performance</a:t>
            </a:r>
          </a:p>
        </p:txBody>
      </p:sp>
      <p:sp>
        <p:nvSpPr>
          <p:cNvPr id="4" name="Down Arrow 3"/>
          <p:cNvSpPr/>
          <p:nvPr/>
        </p:nvSpPr>
        <p:spPr>
          <a:xfrm>
            <a:off x="1619672" y="2060848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026" name="Picture 2" descr="C:\Users\Paloma\Downloads\IMG_20140918_144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113582"/>
            <a:ext cx="2664296" cy="355239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1021</Words>
  <Application>Microsoft Office PowerPoint</Application>
  <PresentationFormat>On-screen Show (4:3)</PresentationFormat>
  <Paragraphs>503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COMPARISON BETWEEN  HS-C REACTIVE PROTEIN AND MICROALBUMINURIA LEVELS FOR THE PROGNOSIS OF RENOVASCULAR HYPERTENSION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BETWEEN C REACTIVE PROTEIN AND MICROALBUMINURIA LEVELS FOR THE PROGNOSIS OF RENOVASCULAR HYPERTENSION</dc:title>
  <dc:creator>Paloma Manea</dc:creator>
  <cp:lastModifiedBy>Paloma Manea</cp:lastModifiedBy>
  <cp:revision>152</cp:revision>
  <dcterms:created xsi:type="dcterms:W3CDTF">2014-08-01T08:44:35Z</dcterms:created>
  <dcterms:modified xsi:type="dcterms:W3CDTF">2014-09-21T16:24:11Z</dcterms:modified>
</cp:coreProperties>
</file>