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drawings/drawing2.xml" ContentType="application/vnd.openxmlformats-officedocument.drawingml.chartshapes+xml"/>
  <Override PartName="/ppt/charts/chart17.xml" ContentType="application/vnd.openxmlformats-officedocument.drawingml.chart+xml"/>
  <Override PartName="/ppt/charts/chart1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88" r:id="rId2"/>
    <p:sldId id="272" r:id="rId3"/>
    <p:sldId id="277" r:id="rId4"/>
    <p:sldId id="273" r:id="rId5"/>
    <p:sldId id="274" r:id="rId6"/>
    <p:sldId id="275" r:id="rId7"/>
    <p:sldId id="279" r:id="rId8"/>
    <p:sldId id="289" r:id="rId9"/>
    <p:sldId id="291" r:id="rId10"/>
    <p:sldId id="292" r:id="rId11"/>
    <p:sldId id="280" r:id="rId12"/>
    <p:sldId id="281" r:id="rId13"/>
    <p:sldId id="283" r:id="rId14"/>
    <p:sldId id="285" r:id="rId15"/>
    <p:sldId id="286" r:id="rId16"/>
    <p:sldId id="287" r:id="rId17"/>
    <p:sldId id="284" r:id="rId18"/>
    <p:sldId id="282" r:id="rId19"/>
    <p:sldId id="290" r:id="rId20"/>
    <p:sldId id="293" r:id="rId21"/>
    <p:sldId id="29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FF"/>
    <a:srgbClr val="FF3300"/>
    <a:srgbClr val="FF0000"/>
    <a:srgbClr val="CCFF33"/>
    <a:srgbClr val="FFCC00"/>
    <a:srgbClr val="FF00FF"/>
    <a:srgbClr val="FFFFCC"/>
    <a:srgbClr val="9900CC"/>
    <a:srgbClr val="9900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admin19\Desktop\Cbean-Sthyavathi\BWeather%20data-Cbean.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G:\Cbean-Sthyavathi\Omics-Poster%20data%202014.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G:\Cbean-Sthyavathi\Omics-Poster%20data%202014.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G:\Cbean-Sthyavathi\Omics-Poster%20data%202014.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G:\Cbean-Sthyavathi\Omics-Poster%20data%202014.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G:\Cbean-Sthyavathi\Omics-Poster%20data%202014.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G:\Cbean-Sthyavathi\Omics-Poster%20data%202014.xlsx" TargetMode="External"/></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G:\Cbean-Sthyavathi\Omics-Poster%20data%202014.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G:\Cbean-Sthyavathi\Omics-Poster%20data%202014.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admin19\Desktop\Cbean-Sthyavathi\Omics-Poster%20data%202014.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dmin19\Desktop\Cbean-Sthyavathi\BWeather%20data-Cbean.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dmin19\Desktop\Cbean-Sthyavathi\BWeather%20data-Cbean.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admin19\Desktop\Cbean-Sthyavathi\BWeather%20data-Cbean.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admin19\Desktop\Cbean-Sthyavathi\BWeather%20data-Cbean.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admin19\Desktop\Cbean-Sthyavathi\BWeather%20data-Cbean.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admin19\Desktop\Cbean-Sthyavathi\Omics-Poster%20data%202014.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admin19\Desktop\Cbean-Sthyavathi\Omics-Poster%20data%202014.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G:\Cbean-Sthyavathi\Omics-Poster%20data%20201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smtClean="0"/>
              <a:t>Temperatures-</a:t>
            </a:r>
            <a:r>
              <a:rPr lang="en-US" sz="1600" dirty="0" smtClean="0">
                <a:solidFill>
                  <a:srgbClr val="9900CC"/>
                </a:solidFill>
              </a:rPr>
              <a:t>Kharif</a:t>
            </a:r>
            <a:endParaRPr lang="en-US" sz="1600" dirty="0">
              <a:solidFill>
                <a:srgbClr val="9900CC"/>
              </a:solidFill>
            </a:endParaRPr>
          </a:p>
        </c:rich>
      </c:tx>
      <c:layout/>
      <c:overlay val="1"/>
      <c:spPr>
        <a:solidFill>
          <a:srgbClr val="FFFFCC"/>
        </a:solidFill>
      </c:spPr>
    </c:title>
    <c:autoTitleDeleted val="0"/>
    <c:plotArea>
      <c:layout>
        <c:manualLayout>
          <c:layoutTarget val="inner"/>
          <c:xMode val="edge"/>
          <c:yMode val="edge"/>
          <c:x val="6.1978515572151387E-2"/>
          <c:y val="5.1400554097404488E-2"/>
          <c:w val="0.89439172551884705"/>
          <c:h val="0.8326195683872849"/>
        </c:manualLayout>
      </c:layout>
      <c:scatterChart>
        <c:scatterStyle val="smoothMarker"/>
        <c:varyColors val="0"/>
        <c:ser>
          <c:idx val="0"/>
          <c:order val="0"/>
          <c:tx>
            <c:strRef>
              <c:f>Sheet1!$B$5</c:f>
              <c:strCache>
                <c:ptCount val="1"/>
                <c:pt idx="0">
                  <c:v>Max T</c:v>
                </c:pt>
              </c:strCache>
            </c:strRef>
          </c:tx>
          <c:xVal>
            <c:numRef>
              <c:f>Sheet1!$A$6:$A$91</c:f>
              <c:numCache>
                <c:formatCode>d\-mmm\-yy</c:formatCode>
                <c:ptCount val="86"/>
                <c:pt idx="0">
                  <c:v>41481</c:v>
                </c:pt>
                <c:pt idx="1">
                  <c:v>41482</c:v>
                </c:pt>
                <c:pt idx="2">
                  <c:v>41483</c:v>
                </c:pt>
                <c:pt idx="3">
                  <c:v>41484</c:v>
                </c:pt>
                <c:pt idx="4">
                  <c:v>41485</c:v>
                </c:pt>
                <c:pt idx="5">
                  <c:v>41486</c:v>
                </c:pt>
                <c:pt idx="6">
                  <c:v>41487</c:v>
                </c:pt>
                <c:pt idx="7">
                  <c:v>41488</c:v>
                </c:pt>
                <c:pt idx="8">
                  <c:v>41489</c:v>
                </c:pt>
                <c:pt idx="9">
                  <c:v>41490</c:v>
                </c:pt>
                <c:pt idx="10">
                  <c:v>41491</c:v>
                </c:pt>
                <c:pt idx="11">
                  <c:v>41492</c:v>
                </c:pt>
                <c:pt idx="12">
                  <c:v>41493</c:v>
                </c:pt>
                <c:pt idx="13">
                  <c:v>41494</c:v>
                </c:pt>
                <c:pt idx="14">
                  <c:v>41495</c:v>
                </c:pt>
                <c:pt idx="15">
                  <c:v>41496</c:v>
                </c:pt>
                <c:pt idx="16">
                  <c:v>41497</c:v>
                </c:pt>
                <c:pt idx="17">
                  <c:v>41498</c:v>
                </c:pt>
                <c:pt idx="18">
                  <c:v>41499</c:v>
                </c:pt>
                <c:pt idx="19">
                  <c:v>41500</c:v>
                </c:pt>
                <c:pt idx="20">
                  <c:v>41501</c:v>
                </c:pt>
                <c:pt idx="21">
                  <c:v>41502</c:v>
                </c:pt>
                <c:pt idx="22">
                  <c:v>41503</c:v>
                </c:pt>
                <c:pt idx="23">
                  <c:v>41504</c:v>
                </c:pt>
                <c:pt idx="24">
                  <c:v>41505</c:v>
                </c:pt>
                <c:pt idx="25">
                  <c:v>41506</c:v>
                </c:pt>
                <c:pt idx="26">
                  <c:v>41507</c:v>
                </c:pt>
                <c:pt idx="27">
                  <c:v>41508</c:v>
                </c:pt>
                <c:pt idx="28">
                  <c:v>41509</c:v>
                </c:pt>
                <c:pt idx="29">
                  <c:v>41510</c:v>
                </c:pt>
                <c:pt idx="30">
                  <c:v>41511</c:v>
                </c:pt>
                <c:pt idx="31">
                  <c:v>41512</c:v>
                </c:pt>
                <c:pt idx="32">
                  <c:v>41513</c:v>
                </c:pt>
                <c:pt idx="33">
                  <c:v>41514</c:v>
                </c:pt>
                <c:pt idx="34">
                  <c:v>41515</c:v>
                </c:pt>
                <c:pt idx="35">
                  <c:v>41516</c:v>
                </c:pt>
                <c:pt idx="36">
                  <c:v>41517</c:v>
                </c:pt>
                <c:pt idx="37">
                  <c:v>41518</c:v>
                </c:pt>
                <c:pt idx="38">
                  <c:v>41519</c:v>
                </c:pt>
                <c:pt idx="39">
                  <c:v>41520</c:v>
                </c:pt>
                <c:pt idx="40">
                  <c:v>41521</c:v>
                </c:pt>
                <c:pt idx="41">
                  <c:v>41522</c:v>
                </c:pt>
                <c:pt idx="42">
                  <c:v>41523</c:v>
                </c:pt>
                <c:pt idx="43">
                  <c:v>41524</c:v>
                </c:pt>
                <c:pt idx="44">
                  <c:v>41525</c:v>
                </c:pt>
                <c:pt idx="45">
                  <c:v>41526</c:v>
                </c:pt>
                <c:pt idx="46">
                  <c:v>41527</c:v>
                </c:pt>
                <c:pt idx="47">
                  <c:v>41528</c:v>
                </c:pt>
                <c:pt idx="48">
                  <c:v>41529</c:v>
                </c:pt>
                <c:pt idx="49">
                  <c:v>41530</c:v>
                </c:pt>
                <c:pt idx="50">
                  <c:v>41531</c:v>
                </c:pt>
                <c:pt idx="51">
                  <c:v>41532</c:v>
                </c:pt>
                <c:pt idx="52">
                  <c:v>41533</c:v>
                </c:pt>
                <c:pt idx="53">
                  <c:v>41534</c:v>
                </c:pt>
                <c:pt idx="54">
                  <c:v>41535</c:v>
                </c:pt>
                <c:pt idx="55">
                  <c:v>41536</c:v>
                </c:pt>
                <c:pt idx="56">
                  <c:v>41537</c:v>
                </c:pt>
                <c:pt idx="57">
                  <c:v>41538</c:v>
                </c:pt>
                <c:pt idx="58">
                  <c:v>41539</c:v>
                </c:pt>
                <c:pt idx="59">
                  <c:v>41540</c:v>
                </c:pt>
                <c:pt idx="60">
                  <c:v>41541</c:v>
                </c:pt>
                <c:pt idx="61">
                  <c:v>41542</c:v>
                </c:pt>
                <c:pt idx="62">
                  <c:v>41543</c:v>
                </c:pt>
                <c:pt idx="63">
                  <c:v>41544</c:v>
                </c:pt>
                <c:pt idx="64">
                  <c:v>41545</c:v>
                </c:pt>
                <c:pt idx="65">
                  <c:v>41546</c:v>
                </c:pt>
                <c:pt idx="66">
                  <c:v>41547</c:v>
                </c:pt>
                <c:pt idx="67">
                  <c:v>41548</c:v>
                </c:pt>
                <c:pt idx="68">
                  <c:v>41549</c:v>
                </c:pt>
                <c:pt idx="69">
                  <c:v>41550</c:v>
                </c:pt>
                <c:pt idx="70">
                  <c:v>41551</c:v>
                </c:pt>
                <c:pt idx="71">
                  <c:v>41552</c:v>
                </c:pt>
                <c:pt idx="72">
                  <c:v>41553</c:v>
                </c:pt>
                <c:pt idx="73">
                  <c:v>41554</c:v>
                </c:pt>
                <c:pt idx="74">
                  <c:v>41555</c:v>
                </c:pt>
                <c:pt idx="75">
                  <c:v>41556</c:v>
                </c:pt>
                <c:pt idx="76">
                  <c:v>41557</c:v>
                </c:pt>
                <c:pt idx="77">
                  <c:v>41558</c:v>
                </c:pt>
                <c:pt idx="78">
                  <c:v>41559</c:v>
                </c:pt>
                <c:pt idx="79">
                  <c:v>41560</c:v>
                </c:pt>
                <c:pt idx="80">
                  <c:v>41561</c:v>
                </c:pt>
                <c:pt idx="81">
                  <c:v>41562</c:v>
                </c:pt>
                <c:pt idx="82">
                  <c:v>41563</c:v>
                </c:pt>
                <c:pt idx="83">
                  <c:v>41564</c:v>
                </c:pt>
                <c:pt idx="84">
                  <c:v>41565</c:v>
                </c:pt>
                <c:pt idx="85">
                  <c:v>41566</c:v>
                </c:pt>
              </c:numCache>
            </c:numRef>
          </c:xVal>
          <c:yVal>
            <c:numRef>
              <c:f>Sheet1!$B$6:$B$91</c:f>
              <c:numCache>
                <c:formatCode>0.0</c:formatCode>
                <c:ptCount val="86"/>
                <c:pt idx="0">
                  <c:v>28.4</c:v>
                </c:pt>
                <c:pt idx="1">
                  <c:v>29.6</c:v>
                </c:pt>
                <c:pt idx="2">
                  <c:v>30.4</c:v>
                </c:pt>
                <c:pt idx="3">
                  <c:v>29.4</c:v>
                </c:pt>
                <c:pt idx="4">
                  <c:v>29.4</c:v>
                </c:pt>
                <c:pt idx="5">
                  <c:v>30.1</c:v>
                </c:pt>
                <c:pt idx="6">
                  <c:v>23.2</c:v>
                </c:pt>
                <c:pt idx="7">
                  <c:v>25.8</c:v>
                </c:pt>
                <c:pt idx="8">
                  <c:v>28.3</c:v>
                </c:pt>
                <c:pt idx="9">
                  <c:v>30.6</c:v>
                </c:pt>
                <c:pt idx="10">
                  <c:v>30.8</c:v>
                </c:pt>
                <c:pt idx="11">
                  <c:v>25.5</c:v>
                </c:pt>
                <c:pt idx="12">
                  <c:v>27</c:v>
                </c:pt>
                <c:pt idx="13">
                  <c:v>29.6</c:v>
                </c:pt>
                <c:pt idx="14">
                  <c:v>30.4</c:v>
                </c:pt>
                <c:pt idx="15">
                  <c:v>30</c:v>
                </c:pt>
                <c:pt idx="16">
                  <c:v>30</c:v>
                </c:pt>
                <c:pt idx="17">
                  <c:v>31</c:v>
                </c:pt>
                <c:pt idx="18">
                  <c:v>27.5</c:v>
                </c:pt>
                <c:pt idx="19">
                  <c:v>28</c:v>
                </c:pt>
                <c:pt idx="20">
                  <c:v>30</c:v>
                </c:pt>
                <c:pt idx="21">
                  <c:v>25.6</c:v>
                </c:pt>
                <c:pt idx="22">
                  <c:v>27.4</c:v>
                </c:pt>
                <c:pt idx="23">
                  <c:v>27.6</c:v>
                </c:pt>
                <c:pt idx="24">
                  <c:v>29.4</c:v>
                </c:pt>
                <c:pt idx="25">
                  <c:v>30</c:v>
                </c:pt>
                <c:pt idx="26">
                  <c:v>23.1</c:v>
                </c:pt>
                <c:pt idx="27">
                  <c:v>28.6</c:v>
                </c:pt>
                <c:pt idx="28">
                  <c:v>28</c:v>
                </c:pt>
                <c:pt idx="29">
                  <c:v>28</c:v>
                </c:pt>
                <c:pt idx="30">
                  <c:v>29.8</c:v>
                </c:pt>
                <c:pt idx="31">
                  <c:v>29</c:v>
                </c:pt>
                <c:pt idx="32">
                  <c:v>25</c:v>
                </c:pt>
                <c:pt idx="33">
                  <c:v>29.2</c:v>
                </c:pt>
                <c:pt idx="34">
                  <c:v>29.4</c:v>
                </c:pt>
                <c:pt idx="35">
                  <c:v>31</c:v>
                </c:pt>
                <c:pt idx="36">
                  <c:v>31.2</c:v>
                </c:pt>
                <c:pt idx="37">
                  <c:v>25</c:v>
                </c:pt>
                <c:pt idx="38">
                  <c:v>31.8</c:v>
                </c:pt>
                <c:pt idx="39">
                  <c:v>30</c:v>
                </c:pt>
                <c:pt idx="40">
                  <c:v>30.8</c:v>
                </c:pt>
                <c:pt idx="41">
                  <c:v>29.4</c:v>
                </c:pt>
                <c:pt idx="42">
                  <c:v>31</c:v>
                </c:pt>
                <c:pt idx="43">
                  <c:v>31.4</c:v>
                </c:pt>
                <c:pt idx="44">
                  <c:v>31.8</c:v>
                </c:pt>
                <c:pt idx="45">
                  <c:v>25.8</c:v>
                </c:pt>
                <c:pt idx="46">
                  <c:v>24</c:v>
                </c:pt>
                <c:pt idx="47">
                  <c:v>25.2</c:v>
                </c:pt>
                <c:pt idx="48">
                  <c:v>29.8</c:v>
                </c:pt>
                <c:pt idx="49">
                  <c:v>29.9</c:v>
                </c:pt>
                <c:pt idx="50">
                  <c:v>30.8</c:v>
                </c:pt>
                <c:pt idx="51">
                  <c:v>31.8</c:v>
                </c:pt>
                <c:pt idx="52">
                  <c:v>31.8</c:v>
                </c:pt>
                <c:pt idx="53">
                  <c:v>31</c:v>
                </c:pt>
                <c:pt idx="54">
                  <c:v>27</c:v>
                </c:pt>
                <c:pt idx="55">
                  <c:v>29.8</c:v>
                </c:pt>
                <c:pt idx="56">
                  <c:v>27</c:v>
                </c:pt>
                <c:pt idx="57">
                  <c:v>29.2</c:v>
                </c:pt>
                <c:pt idx="58">
                  <c:v>29.4</c:v>
                </c:pt>
                <c:pt idx="59">
                  <c:v>29.6</c:v>
                </c:pt>
                <c:pt idx="60">
                  <c:v>30.2</c:v>
                </c:pt>
                <c:pt idx="61">
                  <c:v>32</c:v>
                </c:pt>
                <c:pt idx="62">
                  <c:v>31.4</c:v>
                </c:pt>
                <c:pt idx="63">
                  <c:v>31.8</c:v>
                </c:pt>
                <c:pt idx="64">
                  <c:v>32.200000000000003</c:v>
                </c:pt>
                <c:pt idx="65">
                  <c:v>31.2</c:v>
                </c:pt>
                <c:pt idx="66">
                  <c:v>30.4</c:v>
                </c:pt>
                <c:pt idx="67">
                  <c:v>27.5</c:v>
                </c:pt>
                <c:pt idx="68">
                  <c:v>31.6</c:v>
                </c:pt>
                <c:pt idx="69">
                  <c:v>27.9</c:v>
                </c:pt>
                <c:pt idx="70">
                  <c:v>29</c:v>
                </c:pt>
                <c:pt idx="71">
                  <c:v>30.4</c:v>
                </c:pt>
                <c:pt idx="72">
                  <c:v>29.6</c:v>
                </c:pt>
                <c:pt idx="73">
                  <c:v>31</c:v>
                </c:pt>
                <c:pt idx="74">
                  <c:v>31</c:v>
                </c:pt>
                <c:pt idx="75">
                  <c:v>32</c:v>
                </c:pt>
                <c:pt idx="76">
                  <c:v>31.4</c:v>
                </c:pt>
                <c:pt idx="77">
                  <c:v>30</c:v>
                </c:pt>
                <c:pt idx="78">
                  <c:v>29.8</c:v>
                </c:pt>
                <c:pt idx="79">
                  <c:v>29</c:v>
                </c:pt>
                <c:pt idx="80">
                  <c:v>31</c:v>
                </c:pt>
                <c:pt idx="81">
                  <c:v>30.2</c:v>
                </c:pt>
                <c:pt idx="82">
                  <c:v>31</c:v>
                </c:pt>
                <c:pt idx="83">
                  <c:v>31</c:v>
                </c:pt>
                <c:pt idx="84">
                  <c:v>32</c:v>
                </c:pt>
                <c:pt idx="85">
                  <c:v>30.4</c:v>
                </c:pt>
              </c:numCache>
            </c:numRef>
          </c:yVal>
          <c:smooth val="1"/>
        </c:ser>
        <c:ser>
          <c:idx val="1"/>
          <c:order val="1"/>
          <c:tx>
            <c:strRef>
              <c:f>Sheet1!$C$5</c:f>
              <c:strCache>
                <c:ptCount val="1"/>
                <c:pt idx="0">
                  <c:v>Min T</c:v>
                </c:pt>
              </c:strCache>
            </c:strRef>
          </c:tx>
          <c:spPr>
            <a:ln>
              <a:solidFill>
                <a:schemeClr val="accent6"/>
              </a:solidFill>
            </a:ln>
          </c:spPr>
          <c:marker>
            <c:spPr>
              <a:solidFill>
                <a:schemeClr val="accent6"/>
              </a:solidFill>
              <a:ln>
                <a:solidFill>
                  <a:schemeClr val="accent6"/>
                </a:solidFill>
              </a:ln>
            </c:spPr>
          </c:marker>
          <c:xVal>
            <c:numRef>
              <c:f>Sheet1!$A$6:$A$91</c:f>
              <c:numCache>
                <c:formatCode>d\-mmm\-yy</c:formatCode>
                <c:ptCount val="86"/>
                <c:pt idx="0">
                  <c:v>41481</c:v>
                </c:pt>
                <c:pt idx="1">
                  <c:v>41482</c:v>
                </c:pt>
                <c:pt idx="2">
                  <c:v>41483</c:v>
                </c:pt>
                <c:pt idx="3">
                  <c:v>41484</c:v>
                </c:pt>
                <c:pt idx="4">
                  <c:v>41485</c:v>
                </c:pt>
                <c:pt idx="5">
                  <c:v>41486</c:v>
                </c:pt>
                <c:pt idx="6">
                  <c:v>41487</c:v>
                </c:pt>
                <c:pt idx="7">
                  <c:v>41488</c:v>
                </c:pt>
                <c:pt idx="8">
                  <c:v>41489</c:v>
                </c:pt>
                <c:pt idx="9">
                  <c:v>41490</c:v>
                </c:pt>
                <c:pt idx="10">
                  <c:v>41491</c:v>
                </c:pt>
                <c:pt idx="11">
                  <c:v>41492</c:v>
                </c:pt>
                <c:pt idx="12">
                  <c:v>41493</c:v>
                </c:pt>
                <c:pt idx="13">
                  <c:v>41494</c:v>
                </c:pt>
                <c:pt idx="14">
                  <c:v>41495</c:v>
                </c:pt>
                <c:pt idx="15">
                  <c:v>41496</c:v>
                </c:pt>
                <c:pt idx="16">
                  <c:v>41497</c:v>
                </c:pt>
                <c:pt idx="17">
                  <c:v>41498</c:v>
                </c:pt>
                <c:pt idx="18">
                  <c:v>41499</c:v>
                </c:pt>
                <c:pt idx="19">
                  <c:v>41500</c:v>
                </c:pt>
                <c:pt idx="20">
                  <c:v>41501</c:v>
                </c:pt>
                <c:pt idx="21">
                  <c:v>41502</c:v>
                </c:pt>
                <c:pt idx="22">
                  <c:v>41503</c:v>
                </c:pt>
                <c:pt idx="23">
                  <c:v>41504</c:v>
                </c:pt>
                <c:pt idx="24">
                  <c:v>41505</c:v>
                </c:pt>
                <c:pt idx="25">
                  <c:v>41506</c:v>
                </c:pt>
                <c:pt idx="26">
                  <c:v>41507</c:v>
                </c:pt>
                <c:pt idx="27">
                  <c:v>41508</c:v>
                </c:pt>
                <c:pt idx="28">
                  <c:v>41509</c:v>
                </c:pt>
                <c:pt idx="29">
                  <c:v>41510</c:v>
                </c:pt>
                <c:pt idx="30">
                  <c:v>41511</c:v>
                </c:pt>
                <c:pt idx="31">
                  <c:v>41512</c:v>
                </c:pt>
                <c:pt idx="32">
                  <c:v>41513</c:v>
                </c:pt>
                <c:pt idx="33">
                  <c:v>41514</c:v>
                </c:pt>
                <c:pt idx="34">
                  <c:v>41515</c:v>
                </c:pt>
                <c:pt idx="35">
                  <c:v>41516</c:v>
                </c:pt>
                <c:pt idx="36">
                  <c:v>41517</c:v>
                </c:pt>
                <c:pt idx="37">
                  <c:v>41518</c:v>
                </c:pt>
                <c:pt idx="38">
                  <c:v>41519</c:v>
                </c:pt>
                <c:pt idx="39">
                  <c:v>41520</c:v>
                </c:pt>
                <c:pt idx="40">
                  <c:v>41521</c:v>
                </c:pt>
                <c:pt idx="41">
                  <c:v>41522</c:v>
                </c:pt>
                <c:pt idx="42">
                  <c:v>41523</c:v>
                </c:pt>
                <c:pt idx="43">
                  <c:v>41524</c:v>
                </c:pt>
                <c:pt idx="44">
                  <c:v>41525</c:v>
                </c:pt>
                <c:pt idx="45">
                  <c:v>41526</c:v>
                </c:pt>
                <c:pt idx="46">
                  <c:v>41527</c:v>
                </c:pt>
                <c:pt idx="47">
                  <c:v>41528</c:v>
                </c:pt>
                <c:pt idx="48">
                  <c:v>41529</c:v>
                </c:pt>
                <c:pt idx="49">
                  <c:v>41530</c:v>
                </c:pt>
                <c:pt idx="50">
                  <c:v>41531</c:v>
                </c:pt>
                <c:pt idx="51">
                  <c:v>41532</c:v>
                </c:pt>
                <c:pt idx="52">
                  <c:v>41533</c:v>
                </c:pt>
                <c:pt idx="53">
                  <c:v>41534</c:v>
                </c:pt>
                <c:pt idx="54">
                  <c:v>41535</c:v>
                </c:pt>
                <c:pt idx="55">
                  <c:v>41536</c:v>
                </c:pt>
                <c:pt idx="56">
                  <c:v>41537</c:v>
                </c:pt>
                <c:pt idx="57">
                  <c:v>41538</c:v>
                </c:pt>
                <c:pt idx="58">
                  <c:v>41539</c:v>
                </c:pt>
                <c:pt idx="59">
                  <c:v>41540</c:v>
                </c:pt>
                <c:pt idx="60">
                  <c:v>41541</c:v>
                </c:pt>
                <c:pt idx="61">
                  <c:v>41542</c:v>
                </c:pt>
                <c:pt idx="62">
                  <c:v>41543</c:v>
                </c:pt>
                <c:pt idx="63">
                  <c:v>41544</c:v>
                </c:pt>
                <c:pt idx="64">
                  <c:v>41545</c:v>
                </c:pt>
                <c:pt idx="65">
                  <c:v>41546</c:v>
                </c:pt>
                <c:pt idx="66">
                  <c:v>41547</c:v>
                </c:pt>
                <c:pt idx="67">
                  <c:v>41548</c:v>
                </c:pt>
                <c:pt idx="68">
                  <c:v>41549</c:v>
                </c:pt>
                <c:pt idx="69">
                  <c:v>41550</c:v>
                </c:pt>
                <c:pt idx="70">
                  <c:v>41551</c:v>
                </c:pt>
                <c:pt idx="71">
                  <c:v>41552</c:v>
                </c:pt>
                <c:pt idx="72">
                  <c:v>41553</c:v>
                </c:pt>
                <c:pt idx="73">
                  <c:v>41554</c:v>
                </c:pt>
                <c:pt idx="74">
                  <c:v>41555</c:v>
                </c:pt>
                <c:pt idx="75">
                  <c:v>41556</c:v>
                </c:pt>
                <c:pt idx="76">
                  <c:v>41557</c:v>
                </c:pt>
                <c:pt idx="77">
                  <c:v>41558</c:v>
                </c:pt>
                <c:pt idx="78">
                  <c:v>41559</c:v>
                </c:pt>
                <c:pt idx="79">
                  <c:v>41560</c:v>
                </c:pt>
                <c:pt idx="80">
                  <c:v>41561</c:v>
                </c:pt>
                <c:pt idx="81">
                  <c:v>41562</c:v>
                </c:pt>
                <c:pt idx="82">
                  <c:v>41563</c:v>
                </c:pt>
                <c:pt idx="83">
                  <c:v>41564</c:v>
                </c:pt>
                <c:pt idx="84">
                  <c:v>41565</c:v>
                </c:pt>
                <c:pt idx="85">
                  <c:v>41566</c:v>
                </c:pt>
              </c:numCache>
            </c:numRef>
          </c:xVal>
          <c:yVal>
            <c:numRef>
              <c:f>Sheet1!$C$6:$C$91</c:f>
              <c:numCache>
                <c:formatCode>0.0</c:formatCode>
                <c:ptCount val="86"/>
                <c:pt idx="0">
                  <c:v>21.8</c:v>
                </c:pt>
                <c:pt idx="1">
                  <c:v>21.9</c:v>
                </c:pt>
                <c:pt idx="2">
                  <c:v>22.1</c:v>
                </c:pt>
                <c:pt idx="3">
                  <c:v>21.5</c:v>
                </c:pt>
                <c:pt idx="4">
                  <c:v>21.1</c:v>
                </c:pt>
                <c:pt idx="5">
                  <c:v>20.8</c:v>
                </c:pt>
                <c:pt idx="6">
                  <c:v>20.3</c:v>
                </c:pt>
                <c:pt idx="7">
                  <c:v>21.2</c:v>
                </c:pt>
                <c:pt idx="8">
                  <c:v>21.5</c:v>
                </c:pt>
                <c:pt idx="9">
                  <c:v>21.7</c:v>
                </c:pt>
                <c:pt idx="10">
                  <c:v>20.6</c:v>
                </c:pt>
                <c:pt idx="11">
                  <c:v>21.5</c:v>
                </c:pt>
                <c:pt idx="12">
                  <c:v>20.3</c:v>
                </c:pt>
                <c:pt idx="13">
                  <c:v>22.5</c:v>
                </c:pt>
                <c:pt idx="14">
                  <c:v>21.9</c:v>
                </c:pt>
                <c:pt idx="15">
                  <c:v>22.9</c:v>
                </c:pt>
                <c:pt idx="16">
                  <c:v>22.3</c:v>
                </c:pt>
                <c:pt idx="17">
                  <c:v>21.9</c:v>
                </c:pt>
                <c:pt idx="18">
                  <c:v>22.3</c:v>
                </c:pt>
                <c:pt idx="19">
                  <c:v>21.5</c:v>
                </c:pt>
                <c:pt idx="20">
                  <c:v>22</c:v>
                </c:pt>
                <c:pt idx="21">
                  <c:v>21.6</c:v>
                </c:pt>
                <c:pt idx="22">
                  <c:v>20.9</c:v>
                </c:pt>
                <c:pt idx="23">
                  <c:v>21.4</c:v>
                </c:pt>
                <c:pt idx="24">
                  <c:v>20.9</c:v>
                </c:pt>
                <c:pt idx="25">
                  <c:v>21</c:v>
                </c:pt>
                <c:pt idx="26">
                  <c:v>20.2</c:v>
                </c:pt>
                <c:pt idx="27">
                  <c:v>21</c:v>
                </c:pt>
                <c:pt idx="28">
                  <c:v>21.2</c:v>
                </c:pt>
                <c:pt idx="29">
                  <c:v>20.5</c:v>
                </c:pt>
                <c:pt idx="30">
                  <c:v>21.8</c:v>
                </c:pt>
                <c:pt idx="31">
                  <c:v>21.3</c:v>
                </c:pt>
                <c:pt idx="32">
                  <c:v>22</c:v>
                </c:pt>
                <c:pt idx="33">
                  <c:v>22.5</c:v>
                </c:pt>
                <c:pt idx="34">
                  <c:v>20.9</c:v>
                </c:pt>
                <c:pt idx="35">
                  <c:v>21.3</c:v>
                </c:pt>
                <c:pt idx="36">
                  <c:v>22.5</c:v>
                </c:pt>
                <c:pt idx="37">
                  <c:v>21.4</c:v>
                </c:pt>
                <c:pt idx="38">
                  <c:v>22</c:v>
                </c:pt>
                <c:pt idx="39">
                  <c:v>22</c:v>
                </c:pt>
                <c:pt idx="40">
                  <c:v>20.8</c:v>
                </c:pt>
                <c:pt idx="41">
                  <c:v>21.5</c:v>
                </c:pt>
                <c:pt idx="42">
                  <c:v>21.9</c:v>
                </c:pt>
                <c:pt idx="43">
                  <c:v>22.3</c:v>
                </c:pt>
                <c:pt idx="44">
                  <c:v>21.8</c:v>
                </c:pt>
                <c:pt idx="45">
                  <c:v>19.5</c:v>
                </c:pt>
                <c:pt idx="46">
                  <c:v>21.6</c:v>
                </c:pt>
                <c:pt idx="47">
                  <c:v>20.5</c:v>
                </c:pt>
                <c:pt idx="48">
                  <c:v>20.6</c:v>
                </c:pt>
                <c:pt idx="49">
                  <c:v>21</c:v>
                </c:pt>
                <c:pt idx="50">
                  <c:v>22.2</c:v>
                </c:pt>
                <c:pt idx="51">
                  <c:v>21.4</c:v>
                </c:pt>
                <c:pt idx="52">
                  <c:v>21.4</c:v>
                </c:pt>
                <c:pt idx="53">
                  <c:v>23.1</c:v>
                </c:pt>
                <c:pt idx="54">
                  <c:v>23</c:v>
                </c:pt>
                <c:pt idx="55">
                  <c:v>21.2</c:v>
                </c:pt>
                <c:pt idx="56">
                  <c:v>21.2</c:v>
                </c:pt>
                <c:pt idx="57">
                  <c:v>21.8</c:v>
                </c:pt>
                <c:pt idx="58">
                  <c:v>20.5</c:v>
                </c:pt>
                <c:pt idx="59">
                  <c:v>20.6</c:v>
                </c:pt>
                <c:pt idx="60">
                  <c:v>19.5</c:v>
                </c:pt>
                <c:pt idx="61">
                  <c:v>21.3</c:v>
                </c:pt>
                <c:pt idx="62">
                  <c:v>21.5</c:v>
                </c:pt>
                <c:pt idx="63">
                  <c:v>22.6</c:v>
                </c:pt>
                <c:pt idx="64">
                  <c:v>21.9</c:v>
                </c:pt>
                <c:pt idx="65">
                  <c:v>22</c:v>
                </c:pt>
                <c:pt idx="66">
                  <c:v>21.5</c:v>
                </c:pt>
                <c:pt idx="67">
                  <c:v>22</c:v>
                </c:pt>
                <c:pt idx="68">
                  <c:v>22.5</c:v>
                </c:pt>
                <c:pt idx="69">
                  <c:v>20.399999999999999</c:v>
                </c:pt>
                <c:pt idx="70">
                  <c:v>21.7</c:v>
                </c:pt>
                <c:pt idx="71">
                  <c:v>19.899999999999999</c:v>
                </c:pt>
                <c:pt idx="72">
                  <c:v>22.2</c:v>
                </c:pt>
                <c:pt idx="73">
                  <c:v>21.6</c:v>
                </c:pt>
                <c:pt idx="74">
                  <c:v>22</c:v>
                </c:pt>
                <c:pt idx="75">
                  <c:v>21.5</c:v>
                </c:pt>
                <c:pt idx="76">
                  <c:v>19.600000000000001</c:v>
                </c:pt>
                <c:pt idx="77">
                  <c:v>20.5</c:v>
                </c:pt>
                <c:pt idx="78">
                  <c:v>21.7</c:v>
                </c:pt>
                <c:pt idx="79">
                  <c:v>21</c:v>
                </c:pt>
                <c:pt idx="80">
                  <c:v>21.5</c:v>
                </c:pt>
                <c:pt idx="81">
                  <c:v>20.3</c:v>
                </c:pt>
                <c:pt idx="82">
                  <c:v>19.3</c:v>
                </c:pt>
                <c:pt idx="83">
                  <c:v>19.3</c:v>
                </c:pt>
                <c:pt idx="84">
                  <c:v>20.6</c:v>
                </c:pt>
                <c:pt idx="85">
                  <c:v>17.3</c:v>
                </c:pt>
              </c:numCache>
            </c:numRef>
          </c:yVal>
          <c:smooth val="1"/>
        </c:ser>
        <c:dLbls>
          <c:showLegendKey val="0"/>
          <c:showVal val="0"/>
          <c:showCatName val="0"/>
          <c:showSerName val="0"/>
          <c:showPercent val="0"/>
          <c:showBubbleSize val="0"/>
        </c:dLbls>
        <c:axId val="117140288"/>
        <c:axId val="117137984"/>
      </c:scatterChart>
      <c:valAx>
        <c:axId val="117140288"/>
        <c:scaling>
          <c:orientation val="minMax"/>
        </c:scaling>
        <c:delete val="0"/>
        <c:axPos val="b"/>
        <c:numFmt formatCode="d\-mmm\-yy" sourceLinked="1"/>
        <c:majorTickMark val="out"/>
        <c:minorTickMark val="none"/>
        <c:tickLblPos val="nextTo"/>
        <c:txPr>
          <a:bodyPr/>
          <a:lstStyle/>
          <a:p>
            <a:pPr>
              <a:defRPr b="1"/>
            </a:pPr>
            <a:endParaRPr lang="en-US"/>
          </a:p>
        </c:txPr>
        <c:crossAx val="117137984"/>
        <c:crosses val="autoZero"/>
        <c:crossBetween val="midCat"/>
      </c:valAx>
      <c:valAx>
        <c:axId val="117137984"/>
        <c:scaling>
          <c:orientation val="minMax"/>
          <c:min val="15"/>
        </c:scaling>
        <c:delete val="0"/>
        <c:axPos val="l"/>
        <c:majorGridlines/>
        <c:title>
          <c:tx>
            <c:rich>
              <a:bodyPr rot="-5400000" vert="horz"/>
              <a:lstStyle/>
              <a:p>
                <a:pPr>
                  <a:defRPr/>
                </a:pPr>
                <a:r>
                  <a:rPr lang="en-US" dirty="0" smtClean="0"/>
                  <a:t>Temperature</a:t>
                </a:r>
                <a:r>
                  <a:rPr lang="en-US" baseline="0" dirty="0" smtClean="0"/>
                  <a:t> (°C)</a:t>
                </a:r>
                <a:endParaRPr lang="en-US" dirty="0"/>
              </a:p>
            </c:rich>
          </c:tx>
          <c:layout/>
          <c:overlay val="0"/>
        </c:title>
        <c:numFmt formatCode="0" sourceLinked="0"/>
        <c:majorTickMark val="out"/>
        <c:minorTickMark val="none"/>
        <c:tickLblPos val="nextTo"/>
        <c:txPr>
          <a:bodyPr/>
          <a:lstStyle/>
          <a:p>
            <a:pPr>
              <a:defRPr b="1"/>
            </a:pPr>
            <a:endParaRPr lang="en-US"/>
          </a:p>
        </c:txPr>
        <c:crossAx val="117140288"/>
        <c:crosses val="autoZero"/>
        <c:crossBetween val="midCat"/>
      </c:valAx>
      <c:spPr>
        <a:ln>
          <a:solidFill>
            <a:srgbClr val="002060"/>
          </a:solidFill>
        </a:ln>
      </c:spPr>
    </c:plotArea>
    <c:legend>
      <c:legendPos val="r"/>
      <c:layout>
        <c:manualLayout>
          <c:xMode val="edge"/>
          <c:yMode val="edge"/>
          <c:x val="0.73713876526303779"/>
          <c:y val="0.36072725284339424"/>
          <c:w val="0.21048917992393809"/>
          <c:h val="0.13965660542432196"/>
        </c:manualLayout>
      </c:layout>
      <c:overlay val="0"/>
    </c:legend>
    <c:plotVisOnly val="1"/>
    <c:dispBlanksAs val="gap"/>
    <c:showDLblsOverMax val="0"/>
  </c:chart>
  <c:spPr>
    <a:noFill/>
    <a:ln>
      <a:noFill/>
    </a:ln>
  </c:sp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Pod </a:t>
            </a:r>
            <a:r>
              <a:rPr lang="en-US" dirty="0" smtClean="0"/>
              <a:t>Weight</a:t>
            </a:r>
            <a:endParaRPr lang="en-US" dirty="0"/>
          </a:p>
        </c:rich>
      </c:tx>
      <c:layout>
        <c:manualLayout>
          <c:xMode val="edge"/>
          <c:yMode val="edge"/>
          <c:x val="0.45858555637229331"/>
          <c:y val="2.5712023981692478E-2"/>
        </c:manualLayout>
      </c:layout>
      <c:overlay val="1"/>
    </c:title>
    <c:autoTitleDeleted val="0"/>
    <c:plotArea>
      <c:layout>
        <c:manualLayout>
          <c:layoutTarget val="inner"/>
          <c:xMode val="edge"/>
          <c:yMode val="edge"/>
          <c:x val="0.11542934508287496"/>
          <c:y val="2.6151355415080492E-2"/>
          <c:w val="0.8845706549171245"/>
          <c:h val="0.76405405058857834"/>
        </c:manualLayout>
      </c:layout>
      <c:barChart>
        <c:barDir val="col"/>
        <c:grouping val="clustered"/>
        <c:varyColors val="0"/>
        <c:ser>
          <c:idx val="0"/>
          <c:order val="0"/>
          <c:tx>
            <c:strRef>
              <c:f>Sheet4!$A$7</c:f>
              <c:strCache>
                <c:ptCount val="1"/>
                <c:pt idx="0">
                  <c:v>RGC1017</c:v>
                </c:pt>
              </c:strCache>
            </c:strRef>
          </c:tx>
          <c:spPr>
            <a:solidFill>
              <a:srgbClr val="FF9900"/>
            </a:solidFill>
          </c:spPr>
          <c:invertIfNegative val="0"/>
          <c:cat>
            <c:strRef>
              <c:f>Sheet4!$B$6:$C$6</c:f>
              <c:strCache>
                <c:ptCount val="2"/>
                <c:pt idx="0">
                  <c:v>Summer</c:v>
                </c:pt>
                <c:pt idx="1">
                  <c:v>Kharif</c:v>
                </c:pt>
              </c:strCache>
            </c:strRef>
          </c:cat>
          <c:val>
            <c:numRef>
              <c:f>Sheet4!$B$7:$C$7</c:f>
              <c:numCache>
                <c:formatCode>General</c:formatCode>
                <c:ptCount val="2"/>
                <c:pt idx="0">
                  <c:v>20.82</c:v>
                </c:pt>
                <c:pt idx="1">
                  <c:v>16.55</c:v>
                </c:pt>
              </c:numCache>
            </c:numRef>
          </c:val>
        </c:ser>
        <c:ser>
          <c:idx val="1"/>
          <c:order val="1"/>
          <c:tx>
            <c:strRef>
              <c:f>Sheet4!$A$8</c:f>
              <c:strCache>
                <c:ptCount val="1"/>
                <c:pt idx="0">
                  <c:v>RGC986</c:v>
                </c:pt>
              </c:strCache>
            </c:strRef>
          </c:tx>
          <c:spPr>
            <a:solidFill>
              <a:srgbClr val="7030A0"/>
            </a:solidFill>
          </c:spPr>
          <c:invertIfNegative val="0"/>
          <c:cat>
            <c:strRef>
              <c:f>Sheet4!$B$6:$C$6</c:f>
              <c:strCache>
                <c:ptCount val="2"/>
                <c:pt idx="0">
                  <c:v>Summer</c:v>
                </c:pt>
                <c:pt idx="1">
                  <c:v>Kharif</c:v>
                </c:pt>
              </c:strCache>
            </c:strRef>
          </c:cat>
          <c:val>
            <c:numRef>
              <c:f>Sheet4!$B$8:$C$8</c:f>
              <c:numCache>
                <c:formatCode>General</c:formatCode>
                <c:ptCount val="2"/>
                <c:pt idx="0">
                  <c:v>21.02</c:v>
                </c:pt>
                <c:pt idx="1">
                  <c:v>4.67</c:v>
                </c:pt>
              </c:numCache>
            </c:numRef>
          </c:val>
        </c:ser>
        <c:ser>
          <c:idx val="2"/>
          <c:order val="2"/>
          <c:tx>
            <c:strRef>
              <c:f>Sheet4!$A$9</c:f>
              <c:strCache>
                <c:ptCount val="1"/>
                <c:pt idx="0">
                  <c:v>RGC936</c:v>
                </c:pt>
              </c:strCache>
            </c:strRef>
          </c:tx>
          <c:invertIfNegative val="0"/>
          <c:cat>
            <c:strRef>
              <c:f>Sheet4!$B$6:$C$6</c:f>
              <c:strCache>
                <c:ptCount val="2"/>
                <c:pt idx="0">
                  <c:v>Summer</c:v>
                </c:pt>
                <c:pt idx="1">
                  <c:v>Kharif</c:v>
                </c:pt>
              </c:strCache>
            </c:strRef>
          </c:cat>
          <c:val>
            <c:numRef>
              <c:f>Sheet4!$B$9:$C$9</c:f>
              <c:numCache>
                <c:formatCode>General</c:formatCode>
                <c:ptCount val="2"/>
                <c:pt idx="0">
                  <c:v>27.419999999999987</c:v>
                </c:pt>
                <c:pt idx="1">
                  <c:v>12.53</c:v>
                </c:pt>
              </c:numCache>
            </c:numRef>
          </c:val>
        </c:ser>
        <c:ser>
          <c:idx val="3"/>
          <c:order val="3"/>
          <c:tx>
            <c:strRef>
              <c:f>Sheet4!$A$10</c:f>
              <c:strCache>
                <c:ptCount val="1"/>
                <c:pt idx="0">
                  <c:v>RGC1025</c:v>
                </c:pt>
              </c:strCache>
            </c:strRef>
          </c:tx>
          <c:spPr>
            <a:solidFill>
              <a:srgbClr val="92D050"/>
            </a:solidFill>
          </c:spPr>
          <c:invertIfNegative val="0"/>
          <c:cat>
            <c:strRef>
              <c:f>Sheet4!$B$6:$C$6</c:f>
              <c:strCache>
                <c:ptCount val="2"/>
                <c:pt idx="0">
                  <c:v>Summer</c:v>
                </c:pt>
                <c:pt idx="1">
                  <c:v>Kharif</c:v>
                </c:pt>
              </c:strCache>
            </c:strRef>
          </c:cat>
          <c:val>
            <c:numRef>
              <c:f>Sheet4!$B$10:$C$10</c:f>
              <c:numCache>
                <c:formatCode>General</c:formatCode>
                <c:ptCount val="2"/>
                <c:pt idx="0">
                  <c:v>27.04</c:v>
                </c:pt>
                <c:pt idx="1">
                  <c:v>17.670000000000005</c:v>
                </c:pt>
              </c:numCache>
            </c:numRef>
          </c:val>
        </c:ser>
        <c:ser>
          <c:idx val="4"/>
          <c:order val="4"/>
          <c:tx>
            <c:strRef>
              <c:f>Sheet4!$A$11</c:f>
              <c:strCache>
                <c:ptCount val="1"/>
                <c:pt idx="0">
                  <c:v>HGS365</c:v>
                </c:pt>
              </c:strCache>
            </c:strRef>
          </c:tx>
          <c:spPr>
            <a:solidFill>
              <a:srgbClr val="CC0066"/>
            </a:solidFill>
          </c:spPr>
          <c:invertIfNegative val="0"/>
          <c:cat>
            <c:strRef>
              <c:f>Sheet4!$B$6:$C$6</c:f>
              <c:strCache>
                <c:ptCount val="2"/>
                <c:pt idx="0">
                  <c:v>Summer</c:v>
                </c:pt>
                <c:pt idx="1">
                  <c:v>Kharif</c:v>
                </c:pt>
              </c:strCache>
            </c:strRef>
          </c:cat>
          <c:val>
            <c:numRef>
              <c:f>Sheet4!$B$11:$C$11</c:f>
              <c:numCache>
                <c:formatCode>General</c:formatCode>
                <c:ptCount val="2"/>
                <c:pt idx="0">
                  <c:v>21.959999999999987</c:v>
                </c:pt>
                <c:pt idx="1">
                  <c:v>25.23</c:v>
                </c:pt>
              </c:numCache>
            </c:numRef>
          </c:val>
        </c:ser>
        <c:dLbls>
          <c:showLegendKey val="0"/>
          <c:showVal val="0"/>
          <c:showCatName val="0"/>
          <c:showSerName val="0"/>
          <c:showPercent val="0"/>
          <c:showBubbleSize val="0"/>
        </c:dLbls>
        <c:gapWidth val="150"/>
        <c:axId val="38068736"/>
        <c:axId val="117615424"/>
      </c:barChart>
      <c:catAx>
        <c:axId val="38068736"/>
        <c:scaling>
          <c:orientation val="minMax"/>
        </c:scaling>
        <c:delete val="0"/>
        <c:axPos val="b"/>
        <c:majorTickMark val="out"/>
        <c:minorTickMark val="none"/>
        <c:tickLblPos val="nextTo"/>
        <c:txPr>
          <a:bodyPr/>
          <a:lstStyle/>
          <a:p>
            <a:pPr>
              <a:defRPr sz="1200" b="1"/>
            </a:pPr>
            <a:endParaRPr lang="en-US"/>
          </a:p>
        </c:txPr>
        <c:crossAx val="117615424"/>
        <c:crosses val="autoZero"/>
        <c:auto val="1"/>
        <c:lblAlgn val="ctr"/>
        <c:lblOffset val="100"/>
        <c:noMultiLvlLbl val="0"/>
      </c:catAx>
      <c:valAx>
        <c:axId val="117615424"/>
        <c:scaling>
          <c:orientation val="minMax"/>
        </c:scaling>
        <c:delete val="0"/>
        <c:axPos val="l"/>
        <c:majorGridlines/>
        <c:title>
          <c:tx>
            <c:rich>
              <a:bodyPr rot="-5400000" vert="horz"/>
              <a:lstStyle/>
              <a:p>
                <a:pPr>
                  <a:defRPr sz="1100"/>
                </a:pPr>
                <a:r>
                  <a:rPr lang="en-US" sz="1100" dirty="0" smtClean="0"/>
                  <a:t>Pod wt. (g/pl)</a:t>
                </a:r>
                <a:endParaRPr lang="en-US" sz="1100" dirty="0"/>
              </a:p>
            </c:rich>
          </c:tx>
          <c:overlay val="0"/>
        </c:title>
        <c:numFmt formatCode="General" sourceLinked="1"/>
        <c:majorTickMark val="out"/>
        <c:minorTickMark val="none"/>
        <c:tickLblPos val="nextTo"/>
        <c:txPr>
          <a:bodyPr/>
          <a:lstStyle/>
          <a:p>
            <a:pPr>
              <a:defRPr sz="1200" b="1"/>
            </a:pPr>
            <a:endParaRPr lang="en-US"/>
          </a:p>
        </c:txPr>
        <c:crossAx val="38068736"/>
        <c:crosses val="autoZero"/>
        <c:crossBetween val="between"/>
      </c:valAx>
    </c:plotArea>
    <c:legend>
      <c:legendPos val="r"/>
      <c:layout>
        <c:manualLayout>
          <c:xMode val="edge"/>
          <c:yMode val="edge"/>
          <c:x val="1.5306977940551273E-2"/>
          <c:y val="0.90022553696626451"/>
          <c:w val="0.96554778399239749"/>
          <c:h val="8.432970238163541E-2"/>
        </c:manualLayout>
      </c:layout>
      <c:overlay val="0"/>
      <c:txPr>
        <a:bodyPr/>
        <a:lstStyle/>
        <a:p>
          <a:pPr>
            <a:defRPr b="1"/>
          </a:pPr>
          <a:endParaRPr lang="en-US"/>
        </a:p>
      </c:txPr>
    </c:legend>
    <c:plotVisOnly val="1"/>
    <c:dispBlanksAs val="gap"/>
    <c:showDLblsOverMax val="0"/>
  </c:chart>
  <c:spPr>
    <a:ln>
      <a:solidFill>
        <a:srgbClr val="0F6FC6"/>
      </a:solidFill>
    </a:ln>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Seed </a:t>
            </a:r>
            <a:r>
              <a:rPr lang="en-US" dirty="0" smtClean="0"/>
              <a:t>Yield</a:t>
            </a:r>
            <a:endParaRPr lang="en-US" dirty="0"/>
          </a:p>
        </c:rich>
      </c:tx>
      <c:layout>
        <c:manualLayout>
          <c:xMode val="edge"/>
          <c:yMode val="edge"/>
          <c:x val="0.38425699912510985"/>
          <c:y val="0"/>
        </c:manualLayout>
      </c:layout>
      <c:overlay val="1"/>
    </c:title>
    <c:autoTitleDeleted val="0"/>
    <c:plotArea>
      <c:layout>
        <c:manualLayout>
          <c:layoutTarget val="inner"/>
          <c:xMode val="edge"/>
          <c:yMode val="edge"/>
          <c:x val="9.9766185476815525E-2"/>
          <c:y val="0.10933354614456976"/>
          <c:w val="0.89669356955380575"/>
          <c:h val="0.77468681279704965"/>
        </c:manualLayout>
      </c:layout>
      <c:barChart>
        <c:barDir val="col"/>
        <c:grouping val="clustered"/>
        <c:varyColors val="0"/>
        <c:ser>
          <c:idx val="0"/>
          <c:order val="0"/>
          <c:tx>
            <c:strRef>
              <c:f>Sheet4!$G$6</c:f>
              <c:strCache>
                <c:ptCount val="1"/>
                <c:pt idx="0">
                  <c:v>Summer</c:v>
                </c:pt>
              </c:strCache>
            </c:strRef>
          </c:tx>
          <c:spPr>
            <a:solidFill>
              <a:srgbClr val="C00000"/>
            </a:solidFill>
          </c:spPr>
          <c:invertIfNegative val="0"/>
          <c:cat>
            <c:strRef>
              <c:f>Sheet4!$F$7:$F$11</c:f>
              <c:strCache>
                <c:ptCount val="5"/>
                <c:pt idx="0">
                  <c:v>RGC1017</c:v>
                </c:pt>
                <c:pt idx="1">
                  <c:v>RGC986</c:v>
                </c:pt>
                <c:pt idx="2">
                  <c:v>RGC936</c:v>
                </c:pt>
                <c:pt idx="3">
                  <c:v>RGC1025</c:v>
                </c:pt>
                <c:pt idx="4">
                  <c:v>HGS365</c:v>
                </c:pt>
              </c:strCache>
            </c:strRef>
          </c:cat>
          <c:val>
            <c:numRef>
              <c:f>Sheet4!$G$7:$G$11</c:f>
              <c:numCache>
                <c:formatCode>General</c:formatCode>
                <c:ptCount val="5"/>
                <c:pt idx="0">
                  <c:v>12.01</c:v>
                </c:pt>
                <c:pt idx="1">
                  <c:v>12.6</c:v>
                </c:pt>
                <c:pt idx="2">
                  <c:v>15.11</c:v>
                </c:pt>
                <c:pt idx="3">
                  <c:v>14.78</c:v>
                </c:pt>
                <c:pt idx="4">
                  <c:v>11.239999999999998</c:v>
                </c:pt>
              </c:numCache>
            </c:numRef>
          </c:val>
        </c:ser>
        <c:ser>
          <c:idx val="1"/>
          <c:order val="1"/>
          <c:tx>
            <c:strRef>
              <c:f>Sheet4!$H$6</c:f>
              <c:strCache>
                <c:ptCount val="1"/>
                <c:pt idx="0">
                  <c:v>Kharif</c:v>
                </c:pt>
              </c:strCache>
            </c:strRef>
          </c:tx>
          <c:invertIfNegative val="0"/>
          <c:cat>
            <c:strRef>
              <c:f>Sheet4!$F$7:$F$11</c:f>
              <c:strCache>
                <c:ptCount val="5"/>
                <c:pt idx="0">
                  <c:v>RGC1017</c:v>
                </c:pt>
                <c:pt idx="1">
                  <c:v>RGC986</c:v>
                </c:pt>
                <c:pt idx="2">
                  <c:v>RGC936</c:v>
                </c:pt>
                <c:pt idx="3">
                  <c:v>RGC1025</c:v>
                </c:pt>
                <c:pt idx="4">
                  <c:v>HGS365</c:v>
                </c:pt>
              </c:strCache>
            </c:strRef>
          </c:cat>
          <c:val>
            <c:numRef>
              <c:f>Sheet4!$H$7:$H$11</c:f>
              <c:numCache>
                <c:formatCode>General</c:formatCode>
                <c:ptCount val="5"/>
                <c:pt idx="0">
                  <c:v>7.25</c:v>
                </c:pt>
                <c:pt idx="1">
                  <c:v>2.4699999999999998</c:v>
                </c:pt>
                <c:pt idx="2">
                  <c:v>6.4300000000000024</c:v>
                </c:pt>
                <c:pt idx="3">
                  <c:v>9.5300000000000011</c:v>
                </c:pt>
                <c:pt idx="4">
                  <c:v>7.37</c:v>
                </c:pt>
              </c:numCache>
            </c:numRef>
          </c:val>
        </c:ser>
        <c:dLbls>
          <c:showLegendKey val="0"/>
          <c:showVal val="0"/>
          <c:showCatName val="0"/>
          <c:showSerName val="0"/>
          <c:showPercent val="0"/>
          <c:showBubbleSize val="0"/>
        </c:dLbls>
        <c:gapWidth val="150"/>
        <c:axId val="38071296"/>
        <c:axId val="117617728"/>
      </c:barChart>
      <c:catAx>
        <c:axId val="38071296"/>
        <c:scaling>
          <c:orientation val="minMax"/>
        </c:scaling>
        <c:delete val="0"/>
        <c:axPos val="b"/>
        <c:majorTickMark val="out"/>
        <c:minorTickMark val="none"/>
        <c:tickLblPos val="nextTo"/>
        <c:txPr>
          <a:bodyPr/>
          <a:lstStyle/>
          <a:p>
            <a:pPr>
              <a:defRPr b="1" i="0" baseline="0"/>
            </a:pPr>
            <a:endParaRPr lang="en-US"/>
          </a:p>
        </c:txPr>
        <c:crossAx val="117617728"/>
        <c:crosses val="autoZero"/>
        <c:auto val="1"/>
        <c:lblAlgn val="ctr"/>
        <c:lblOffset val="100"/>
        <c:noMultiLvlLbl val="0"/>
      </c:catAx>
      <c:valAx>
        <c:axId val="117617728"/>
        <c:scaling>
          <c:orientation val="minMax"/>
        </c:scaling>
        <c:delete val="0"/>
        <c:axPos val="l"/>
        <c:majorGridlines/>
        <c:title>
          <c:tx>
            <c:rich>
              <a:bodyPr rot="-5400000" vert="horz"/>
              <a:lstStyle/>
              <a:p>
                <a:pPr>
                  <a:defRPr/>
                </a:pPr>
                <a:r>
                  <a:rPr lang="en-US" dirty="0" smtClean="0"/>
                  <a:t>Seed</a:t>
                </a:r>
                <a:r>
                  <a:rPr lang="en-US" baseline="0" dirty="0" smtClean="0"/>
                  <a:t> wt. (g/pl)</a:t>
                </a:r>
                <a:endParaRPr lang="en-US" dirty="0"/>
              </a:p>
            </c:rich>
          </c:tx>
          <c:overlay val="0"/>
        </c:title>
        <c:numFmt formatCode="General" sourceLinked="1"/>
        <c:majorTickMark val="out"/>
        <c:minorTickMark val="none"/>
        <c:tickLblPos val="nextTo"/>
        <c:txPr>
          <a:bodyPr/>
          <a:lstStyle/>
          <a:p>
            <a:pPr>
              <a:defRPr sz="1100" b="1" i="0" baseline="0"/>
            </a:pPr>
            <a:endParaRPr lang="en-US"/>
          </a:p>
        </c:txPr>
        <c:crossAx val="38071296"/>
        <c:crosses val="autoZero"/>
        <c:crossBetween val="between"/>
      </c:valAx>
    </c:plotArea>
    <c:legend>
      <c:legendPos val="r"/>
      <c:layout>
        <c:manualLayout>
          <c:xMode val="edge"/>
          <c:yMode val="edge"/>
          <c:x val="0.79923753280839893"/>
          <c:y val="3.665317876932072E-2"/>
          <c:w val="0.16742913385826799"/>
          <c:h val="0.12689402000425618"/>
        </c:manualLayout>
      </c:layout>
      <c:overlay val="0"/>
      <c:txPr>
        <a:bodyPr/>
        <a:lstStyle/>
        <a:p>
          <a:pPr>
            <a:defRPr b="1"/>
          </a:pPr>
          <a:endParaRPr lang="en-US"/>
        </a:p>
      </c:txPr>
    </c:legend>
    <c:plotVisOnly val="1"/>
    <c:dispBlanksAs val="gap"/>
    <c:showDLblsOverMax val="0"/>
  </c:chart>
  <c:spPr>
    <a:ln>
      <a:solidFill>
        <a:srgbClr val="0F6FC6"/>
      </a:solidFill>
    </a:ln>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Seed </a:t>
            </a:r>
            <a:r>
              <a:rPr lang="en-US" dirty="0" smtClean="0"/>
              <a:t>Yield</a:t>
            </a:r>
            <a:endParaRPr lang="en-US" dirty="0"/>
          </a:p>
        </c:rich>
      </c:tx>
      <c:layout>
        <c:manualLayout>
          <c:xMode val="edge"/>
          <c:yMode val="edge"/>
          <c:x val="0.46425699912510937"/>
          <c:y val="2.6315789473684216E-2"/>
        </c:manualLayout>
      </c:layout>
      <c:overlay val="1"/>
    </c:title>
    <c:autoTitleDeleted val="0"/>
    <c:plotArea>
      <c:layout>
        <c:manualLayout>
          <c:layoutTarget val="inner"/>
          <c:xMode val="edge"/>
          <c:yMode val="edge"/>
          <c:x val="0.11643285214348206"/>
          <c:y val="5.1400554097404488E-2"/>
          <c:w val="0.88280468066491691"/>
          <c:h val="0.76244405304600182"/>
        </c:manualLayout>
      </c:layout>
      <c:barChart>
        <c:barDir val="col"/>
        <c:grouping val="clustered"/>
        <c:varyColors val="0"/>
        <c:ser>
          <c:idx val="0"/>
          <c:order val="0"/>
          <c:tx>
            <c:strRef>
              <c:f>Sheet4!$F$7</c:f>
              <c:strCache>
                <c:ptCount val="1"/>
                <c:pt idx="0">
                  <c:v>RGC1017</c:v>
                </c:pt>
              </c:strCache>
            </c:strRef>
          </c:tx>
          <c:spPr>
            <a:solidFill>
              <a:srgbClr val="FFC000"/>
            </a:solidFill>
          </c:spPr>
          <c:invertIfNegative val="0"/>
          <c:cat>
            <c:strRef>
              <c:f>Sheet4!$G$6:$H$6</c:f>
              <c:strCache>
                <c:ptCount val="2"/>
                <c:pt idx="0">
                  <c:v>Summer</c:v>
                </c:pt>
                <c:pt idx="1">
                  <c:v>Kharif</c:v>
                </c:pt>
              </c:strCache>
            </c:strRef>
          </c:cat>
          <c:val>
            <c:numRef>
              <c:f>Sheet4!$G$7:$H$7</c:f>
              <c:numCache>
                <c:formatCode>General</c:formatCode>
                <c:ptCount val="2"/>
                <c:pt idx="0">
                  <c:v>12.01</c:v>
                </c:pt>
                <c:pt idx="1">
                  <c:v>7.25</c:v>
                </c:pt>
              </c:numCache>
            </c:numRef>
          </c:val>
        </c:ser>
        <c:ser>
          <c:idx val="1"/>
          <c:order val="1"/>
          <c:tx>
            <c:strRef>
              <c:f>Sheet4!$F$8</c:f>
              <c:strCache>
                <c:ptCount val="1"/>
                <c:pt idx="0">
                  <c:v>RGC986</c:v>
                </c:pt>
              </c:strCache>
            </c:strRef>
          </c:tx>
          <c:spPr>
            <a:solidFill>
              <a:srgbClr val="0070C0"/>
            </a:solidFill>
          </c:spPr>
          <c:invertIfNegative val="0"/>
          <c:cat>
            <c:strRef>
              <c:f>Sheet4!$G$6:$H$6</c:f>
              <c:strCache>
                <c:ptCount val="2"/>
                <c:pt idx="0">
                  <c:v>Summer</c:v>
                </c:pt>
                <c:pt idx="1">
                  <c:v>Kharif</c:v>
                </c:pt>
              </c:strCache>
            </c:strRef>
          </c:cat>
          <c:val>
            <c:numRef>
              <c:f>Sheet4!$G$8:$H$8</c:f>
              <c:numCache>
                <c:formatCode>General</c:formatCode>
                <c:ptCount val="2"/>
                <c:pt idx="0">
                  <c:v>12.6</c:v>
                </c:pt>
                <c:pt idx="1">
                  <c:v>2.4699999999999998</c:v>
                </c:pt>
              </c:numCache>
            </c:numRef>
          </c:val>
        </c:ser>
        <c:ser>
          <c:idx val="2"/>
          <c:order val="2"/>
          <c:tx>
            <c:strRef>
              <c:f>Sheet4!$F$9</c:f>
              <c:strCache>
                <c:ptCount val="1"/>
                <c:pt idx="0">
                  <c:v>RGC936</c:v>
                </c:pt>
              </c:strCache>
            </c:strRef>
          </c:tx>
          <c:invertIfNegative val="0"/>
          <c:cat>
            <c:strRef>
              <c:f>Sheet4!$G$6:$H$6</c:f>
              <c:strCache>
                <c:ptCount val="2"/>
                <c:pt idx="0">
                  <c:v>Summer</c:v>
                </c:pt>
                <c:pt idx="1">
                  <c:v>Kharif</c:v>
                </c:pt>
              </c:strCache>
            </c:strRef>
          </c:cat>
          <c:val>
            <c:numRef>
              <c:f>Sheet4!$G$9:$H$9</c:f>
              <c:numCache>
                <c:formatCode>General</c:formatCode>
                <c:ptCount val="2"/>
                <c:pt idx="0">
                  <c:v>15.11</c:v>
                </c:pt>
                <c:pt idx="1">
                  <c:v>6.4300000000000024</c:v>
                </c:pt>
              </c:numCache>
            </c:numRef>
          </c:val>
        </c:ser>
        <c:ser>
          <c:idx val="3"/>
          <c:order val="3"/>
          <c:tx>
            <c:strRef>
              <c:f>Sheet4!$F$10</c:f>
              <c:strCache>
                <c:ptCount val="1"/>
                <c:pt idx="0">
                  <c:v>RGC1025</c:v>
                </c:pt>
              </c:strCache>
            </c:strRef>
          </c:tx>
          <c:spPr>
            <a:solidFill>
              <a:srgbClr val="00B050"/>
            </a:solidFill>
          </c:spPr>
          <c:invertIfNegative val="0"/>
          <c:cat>
            <c:strRef>
              <c:f>Sheet4!$G$6:$H$6</c:f>
              <c:strCache>
                <c:ptCount val="2"/>
                <c:pt idx="0">
                  <c:v>Summer</c:v>
                </c:pt>
                <c:pt idx="1">
                  <c:v>Kharif</c:v>
                </c:pt>
              </c:strCache>
            </c:strRef>
          </c:cat>
          <c:val>
            <c:numRef>
              <c:f>Sheet4!$G$10:$H$10</c:f>
              <c:numCache>
                <c:formatCode>General</c:formatCode>
                <c:ptCount val="2"/>
                <c:pt idx="0">
                  <c:v>14.78</c:v>
                </c:pt>
                <c:pt idx="1">
                  <c:v>9.5300000000000011</c:v>
                </c:pt>
              </c:numCache>
            </c:numRef>
          </c:val>
        </c:ser>
        <c:ser>
          <c:idx val="4"/>
          <c:order val="4"/>
          <c:tx>
            <c:strRef>
              <c:f>Sheet4!$F$11</c:f>
              <c:strCache>
                <c:ptCount val="1"/>
                <c:pt idx="0">
                  <c:v>HGS365</c:v>
                </c:pt>
              </c:strCache>
            </c:strRef>
          </c:tx>
          <c:spPr>
            <a:solidFill>
              <a:srgbClr val="7030A0"/>
            </a:solidFill>
          </c:spPr>
          <c:invertIfNegative val="0"/>
          <c:cat>
            <c:strRef>
              <c:f>Sheet4!$G$6:$H$6</c:f>
              <c:strCache>
                <c:ptCount val="2"/>
                <c:pt idx="0">
                  <c:v>Summer</c:v>
                </c:pt>
                <c:pt idx="1">
                  <c:v>Kharif</c:v>
                </c:pt>
              </c:strCache>
            </c:strRef>
          </c:cat>
          <c:val>
            <c:numRef>
              <c:f>Sheet4!$G$11:$H$11</c:f>
              <c:numCache>
                <c:formatCode>General</c:formatCode>
                <c:ptCount val="2"/>
                <c:pt idx="0">
                  <c:v>11.24</c:v>
                </c:pt>
                <c:pt idx="1">
                  <c:v>7.37</c:v>
                </c:pt>
              </c:numCache>
            </c:numRef>
          </c:val>
        </c:ser>
        <c:dLbls>
          <c:showLegendKey val="0"/>
          <c:showVal val="0"/>
          <c:showCatName val="0"/>
          <c:showSerName val="0"/>
          <c:showPercent val="0"/>
          <c:showBubbleSize val="0"/>
        </c:dLbls>
        <c:gapWidth val="150"/>
        <c:axId val="38071808"/>
        <c:axId val="132151488"/>
      </c:barChart>
      <c:catAx>
        <c:axId val="38071808"/>
        <c:scaling>
          <c:orientation val="minMax"/>
        </c:scaling>
        <c:delete val="0"/>
        <c:axPos val="b"/>
        <c:majorTickMark val="out"/>
        <c:minorTickMark val="none"/>
        <c:tickLblPos val="nextTo"/>
        <c:txPr>
          <a:bodyPr/>
          <a:lstStyle/>
          <a:p>
            <a:pPr>
              <a:defRPr b="1"/>
            </a:pPr>
            <a:endParaRPr lang="en-US"/>
          </a:p>
        </c:txPr>
        <c:crossAx val="132151488"/>
        <c:crosses val="autoZero"/>
        <c:auto val="1"/>
        <c:lblAlgn val="ctr"/>
        <c:lblOffset val="100"/>
        <c:noMultiLvlLbl val="0"/>
      </c:catAx>
      <c:valAx>
        <c:axId val="132151488"/>
        <c:scaling>
          <c:orientation val="minMax"/>
        </c:scaling>
        <c:delete val="0"/>
        <c:axPos val="l"/>
        <c:majorGridlines/>
        <c:title>
          <c:tx>
            <c:rich>
              <a:bodyPr rot="-5400000" vert="horz"/>
              <a:lstStyle/>
              <a:p>
                <a:pPr>
                  <a:defRPr b="1"/>
                </a:pPr>
                <a:r>
                  <a:rPr lang="en-US" b="1" dirty="0" smtClean="0"/>
                  <a:t>Seed wt.(</a:t>
                </a:r>
                <a:r>
                  <a:rPr lang="en-US" b="1" dirty="0"/>
                  <a:t>g/pl)</a:t>
                </a:r>
              </a:p>
            </c:rich>
          </c:tx>
          <c:layout>
            <c:manualLayout>
              <c:xMode val="edge"/>
              <c:yMode val="edge"/>
              <c:x val="1.3761373578302729E-2"/>
              <c:y val="0.27120803978450081"/>
            </c:manualLayout>
          </c:layout>
          <c:overlay val="0"/>
        </c:title>
        <c:numFmt formatCode="General" sourceLinked="1"/>
        <c:majorTickMark val="out"/>
        <c:minorTickMark val="none"/>
        <c:tickLblPos val="nextTo"/>
        <c:txPr>
          <a:bodyPr/>
          <a:lstStyle/>
          <a:p>
            <a:pPr>
              <a:defRPr sz="1100" b="1"/>
            </a:pPr>
            <a:endParaRPr lang="en-US"/>
          </a:p>
        </c:txPr>
        <c:crossAx val="38071808"/>
        <c:crosses val="autoZero"/>
        <c:crossBetween val="between"/>
      </c:valAx>
    </c:plotArea>
    <c:legend>
      <c:legendPos val="r"/>
      <c:layout>
        <c:manualLayout>
          <c:xMode val="edge"/>
          <c:yMode val="edge"/>
          <c:x val="0"/>
          <c:y val="0.89574146981627301"/>
          <c:w val="0.96481802274715667"/>
          <c:h val="0.10425853018372704"/>
        </c:manualLayout>
      </c:layout>
      <c:overlay val="0"/>
      <c:txPr>
        <a:bodyPr/>
        <a:lstStyle/>
        <a:p>
          <a:pPr>
            <a:defRPr b="1"/>
          </a:pPr>
          <a:endParaRPr lang="en-US"/>
        </a:p>
      </c:txPr>
    </c:legend>
    <c:plotVisOnly val="1"/>
    <c:dispBlanksAs val="gap"/>
    <c:showDLblsOverMax val="0"/>
  </c:chart>
  <c:spPr>
    <a:ln>
      <a:solidFill>
        <a:schemeClr val="accent1"/>
      </a:solidFill>
    </a:ln>
  </c:sp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Test weight</a:t>
            </a:r>
            <a:endParaRPr lang="en-US" dirty="0"/>
          </a:p>
        </c:rich>
      </c:tx>
      <c:overlay val="1"/>
    </c:title>
    <c:autoTitleDeleted val="0"/>
    <c:plotArea>
      <c:layout>
        <c:manualLayout>
          <c:layoutTarget val="inner"/>
          <c:xMode val="edge"/>
          <c:yMode val="edge"/>
          <c:x val="0.11753058410071621"/>
          <c:y val="5.1400554097404488E-2"/>
          <c:w val="0.88246941589928352"/>
          <c:h val="0.8326195683872849"/>
        </c:manualLayout>
      </c:layout>
      <c:barChart>
        <c:barDir val="col"/>
        <c:grouping val="clustered"/>
        <c:varyColors val="0"/>
        <c:ser>
          <c:idx val="0"/>
          <c:order val="0"/>
          <c:tx>
            <c:strRef>
              <c:f>Sheet4!$G$25</c:f>
              <c:strCache>
                <c:ptCount val="1"/>
                <c:pt idx="0">
                  <c:v>Summer</c:v>
                </c:pt>
              </c:strCache>
            </c:strRef>
          </c:tx>
          <c:spPr>
            <a:solidFill>
              <a:srgbClr val="C00000"/>
            </a:solidFill>
          </c:spPr>
          <c:invertIfNegative val="0"/>
          <c:cat>
            <c:strRef>
              <c:f>Sheet4!$F$26:$F$30</c:f>
              <c:strCache>
                <c:ptCount val="5"/>
                <c:pt idx="0">
                  <c:v>RGC1017</c:v>
                </c:pt>
                <c:pt idx="1">
                  <c:v>RGC986</c:v>
                </c:pt>
                <c:pt idx="2">
                  <c:v>RGC936</c:v>
                </c:pt>
                <c:pt idx="3">
                  <c:v>RGC1025</c:v>
                </c:pt>
                <c:pt idx="4">
                  <c:v>HGS365</c:v>
                </c:pt>
              </c:strCache>
            </c:strRef>
          </c:cat>
          <c:val>
            <c:numRef>
              <c:f>Sheet4!$G$26:$G$30</c:f>
              <c:numCache>
                <c:formatCode>0.00</c:formatCode>
                <c:ptCount val="5"/>
                <c:pt idx="0" formatCode="General">
                  <c:v>3.29</c:v>
                </c:pt>
                <c:pt idx="1">
                  <c:v>3.22</c:v>
                </c:pt>
                <c:pt idx="2" formatCode="General">
                  <c:v>3.3</c:v>
                </c:pt>
                <c:pt idx="3" formatCode="General">
                  <c:v>3.3699999999999997</c:v>
                </c:pt>
                <c:pt idx="4">
                  <c:v>3.12</c:v>
                </c:pt>
              </c:numCache>
            </c:numRef>
          </c:val>
        </c:ser>
        <c:ser>
          <c:idx val="1"/>
          <c:order val="1"/>
          <c:tx>
            <c:strRef>
              <c:f>Sheet4!$H$25</c:f>
              <c:strCache>
                <c:ptCount val="1"/>
                <c:pt idx="0">
                  <c:v>Kharif</c:v>
                </c:pt>
              </c:strCache>
            </c:strRef>
          </c:tx>
          <c:invertIfNegative val="0"/>
          <c:cat>
            <c:strRef>
              <c:f>Sheet4!$F$26:$F$30</c:f>
              <c:strCache>
                <c:ptCount val="5"/>
                <c:pt idx="0">
                  <c:v>RGC1017</c:v>
                </c:pt>
                <c:pt idx="1">
                  <c:v>RGC986</c:v>
                </c:pt>
                <c:pt idx="2">
                  <c:v>RGC936</c:v>
                </c:pt>
                <c:pt idx="3">
                  <c:v>RGC1025</c:v>
                </c:pt>
                <c:pt idx="4">
                  <c:v>HGS365</c:v>
                </c:pt>
              </c:strCache>
            </c:strRef>
          </c:cat>
          <c:val>
            <c:numRef>
              <c:f>Sheet4!$H$26:$H$30</c:f>
              <c:numCache>
                <c:formatCode>0.00</c:formatCode>
                <c:ptCount val="5"/>
                <c:pt idx="0" formatCode="General">
                  <c:v>3.22</c:v>
                </c:pt>
                <c:pt idx="1">
                  <c:v>2.46</c:v>
                </c:pt>
                <c:pt idx="2" formatCode="General">
                  <c:v>3.03</c:v>
                </c:pt>
                <c:pt idx="3" formatCode="General">
                  <c:v>2.56</c:v>
                </c:pt>
                <c:pt idx="4">
                  <c:v>2.9299999999999997</c:v>
                </c:pt>
              </c:numCache>
            </c:numRef>
          </c:val>
        </c:ser>
        <c:dLbls>
          <c:showLegendKey val="0"/>
          <c:showVal val="0"/>
          <c:showCatName val="0"/>
          <c:showSerName val="0"/>
          <c:showPercent val="0"/>
          <c:showBubbleSize val="0"/>
        </c:dLbls>
        <c:gapWidth val="150"/>
        <c:axId val="38295040"/>
        <c:axId val="142814016"/>
      </c:barChart>
      <c:catAx>
        <c:axId val="38295040"/>
        <c:scaling>
          <c:orientation val="minMax"/>
        </c:scaling>
        <c:delete val="0"/>
        <c:axPos val="b"/>
        <c:majorTickMark val="out"/>
        <c:minorTickMark val="none"/>
        <c:tickLblPos val="nextTo"/>
        <c:txPr>
          <a:bodyPr/>
          <a:lstStyle/>
          <a:p>
            <a:pPr>
              <a:defRPr b="1"/>
            </a:pPr>
            <a:endParaRPr lang="en-US"/>
          </a:p>
        </c:txPr>
        <c:crossAx val="142814016"/>
        <c:crosses val="autoZero"/>
        <c:auto val="1"/>
        <c:lblAlgn val="ctr"/>
        <c:lblOffset val="100"/>
        <c:noMultiLvlLbl val="0"/>
      </c:catAx>
      <c:valAx>
        <c:axId val="142814016"/>
        <c:scaling>
          <c:orientation val="minMax"/>
        </c:scaling>
        <c:delete val="0"/>
        <c:axPos val="l"/>
        <c:majorGridlines/>
        <c:title>
          <c:tx>
            <c:rich>
              <a:bodyPr rot="-5400000" vert="horz"/>
              <a:lstStyle/>
              <a:p>
                <a:pPr>
                  <a:defRPr/>
                </a:pPr>
                <a:r>
                  <a:rPr lang="en-US" dirty="0" smtClean="0"/>
                  <a:t>100 seed wt. (g)</a:t>
                </a:r>
                <a:endParaRPr lang="en-US" dirty="0"/>
              </a:p>
            </c:rich>
          </c:tx>
          <c:overlay val="0"/>
        </c:title>
        <c:numFmt formatCode="#,##0.0" sourceLinked="0"/>
        <c:majorTickMark val="out"/>
        <c:minorTickMark val="none"/>
        <c:tickLblPos val="nextTo"/>
        <c:txPr>
          <a:bodyPr/>
          <a:lstStyle/>
          <a:p>
            <a:pPr>
              <a:defRPr b="1"/>
            </a:pPr>
            <a:endParaRPr lang="en-US"/>
          </a:p>
        </c:txPr>
        <c:crossAx val="38295040"/>
        <c:crosses val="autoZero"/>
        <c:crossBetween val="between"/>
      </c:valAx>
    </c:plotArea>
    <c:legend>
      <c:legendPos val="r"/>
      <c:layout>
        <c:manualLayout>
          <c:xMode val="edge"/>
          <c:yMode val="edge"/>
          <c:x val="0.78975472893474508"/>
          <c:y val="3.6653178769320761E-2"/>
          <c:w val="0.17691193773192196"/>
          <c:h val="0.13502697579469233"/>
        </c:manualLayout>
      </c:layout>
      <c:overlay val="0"/>
      <c:txPr>
        <a:bodyPr/>
        <a:lstStyle/>
        <a:p>
          <a:pPr>
            <a:defRPr b="1"/>
          </a:pPr>
          <a:endParaRPr lang="en-US"/>
        </a:p>
      </c:txPr>
    </c:legend>
    <c:plotVisOnly val="1"/>
    <c:dispBlanksAs val="gap"/>
    <c:showDLblsOverMax val="0"/>
  </c:chart>
  <c:spPr>
    <a:ln>
      <a:solidFill>
        <a:srgbClr val="0F6FC6"/>
      </a:solidFill>
    </a:ln>
  </c:sp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Test weight</a:t>
            </a:r>
            <a:endParaRPr lang="en-US" dirty="0"/>
          </a:p>
        </c:rich>
      </c:tx>
      <c:layout>
        <c:manualLayout>
          <c:xMode val="edge"/>
          <c:yMode val="edge"/>
          <c:x val="0.38571225975785361"/>
          <c:y val="5.128205128205128E-2"/>
        </c:manualLayout>
      </c:layout>
      <c:overlay val="1"/>
    </c:title>
    <c:autoTitleDeleted val="0"/>
    <c:plotArea>
      <c:layout>
        <c:manualLayout>
          <c:layoutTarget val="inner"/>
          <c:xMode val="edge"/>
          <c:yMode val="edge"/>
          <c:x val="0.11094663167104112"/>
          <c:y val="5.1400554097404488E-2"/>
          <c:w val="0.88905336832895676"/>
          <c:h val="0.7941580860084807"/>
        </c:manualLayout>
      </c:layout>
      <c:barChart>
        <c:barDir val="col"/>
        <c:grouping val="clustered"/>
        <c:varyColors val="0"/>
        <c:ser>
          <c:idx val="0"/>
          <c:order val="0"/>
          <c:tx>
            <c:strRef>
              <c:f>Sheet4!$F$26</c:f>
              <c:strCache>
                <c:ptCount val="1"/>
                <c:pt idx="0">
                  <c:v>RGC1017</c:v>
                </c:pt>
              </c:strCache>
            </c:strRef>
          </c:tx>
          <c:invertIfNegative val="0"/>
          <c:cat>
            <c:strRef>
              <c:f>Sheet4!$G$25:$H$25</c:f>
              <c:strCache>
                <c:ptCount val="2"/>
                <c:pt idx="0">
                  <c:v>Summer</c:v>
                </c:pt>
                <c:pt idx="1">
                  <c:v>Kharif</c:v>
                </c:pt>
              </c:strCache>
            </c:strRef>
          </c:cat>
          <c:val>
            <c:numRef>
              <c:f>Sheet4!$G$26:$H$26</c:f>
              <c:numCache>
                <c:formatCode>General</c:formatCode>
                <c:ptCount val="2"/>
                <c:pt idx="0">
                  <c:v>3.29</c:v>
                </c:pt>
                <c:pt idx="1">
                  <c:v>3.22</c:v>
                </c:pt>
              </c:numCache>
            </c:numRef>
          </c:val>
        </c:ser>
        <c:ser>
          <c:idx val="1"/>
          <c:order val="1"/>
          <c:tx>
            <c:strRef>
              <c:f>Sheet4!$F$27</c:f>
              <c:strCache>
                <c:ptCount val="1"/>
                <c:pt idx="0">
                  <c:v>RGC986</c:v>
                </c:pt>
              </c:strCache>
            </c:strRef>
          </c:tx>
          <c:spPr>
            <a:solidFill>
              <a:srgbClr val="CC00CC"/>
            </a:solidFill>
          </c:spPr>
          <c:invertIfNegative val="0"/>
          <c:cat>
            <c:strRef>
              <c:f>Sheet4!$G$25:$H$25</c:f>
              <c:strCache>
                <c:ptCount val="2"/>
                <c:pt idx="0">
                  <c:v>Summer</c:v>
                </c:pt>
                <c:pt idx="1">
                  <c:v>Kharif</c:v>
                </c:pt>
              </c:strCache>
            </c:strRef>
          </c:cat>
          <c:val>
            <c:numRef>
              <c:f>Sheet4!$G$27:$H$27</c:f>
              <c:numCache>
                <c:formatCode>0.00</c:formatCode>
                <c:ptCount val="2"/>
                <c:pt idx="0">
                  <c:v>3.22</c:v>
                </c:pt>
                <c:pt idx="1">
                  <c:v>2.46</c:v>
                </c:pt>
              </c:numCache>
            </c:numRef>
          </c:val>
        </c:ser>
        <c:ser>
          <c:idx val="2"/>
          <c:order val="2"/>
          <c:tx>
            <c:strRef>
              <c:f>Sheet4!$F$28</c:f>
              <c:strCache>
                <c:ptCount val="1"/>
                <c:pt idx="0">
                  <c:v>RGC936</c:v>
                </c:pt>
              </c:strCache>
            </c:strRef>
          </c:tx>
          <c:invertIfNegative val="0"/>
          <c:cat>
            <c:strRef>
              <c:f>Sheet4!$G$25:$H$25</c:f>
              <c:strCache>
                <c:ptCount val="2"/>
                <c:pt idx="0">
                  <c:v>Summer</c:v>
                </c:pt>
                <c:pt idx="1">
                  <c:v>Kharif</c:v>
                </c:pt>
              </c:strCache>
            </c:strRef>
          </c:cat>
          <c:val>
            <c:numRef>
              <c:f>Sheet4!$G$28:$H$28</c:f>
              <c:numCache>
                <c:formatCode>General</c:formatCode>
                <c:ptCount val="2"/>
                <c:pt idx="0">
                  <c:v>3.3</c:v>
                </c:pt>
                <c:pt idx="1">
                  <c:v>3.03</c:v>
                </c:pt>
              </c:numCache>
            </c:numRef>
          </c:val>
        </c:ser>
        <c:ser>
          <c:idx val="3"/>
          <c:order val="3"/>
          <c:tx>
            <c:strRef>
              <c:f>Sheet4!$F$29</c:f>
              <c:strCache>
                <c:ptCount val="1"/>
                <c:pt idx="0">
                  <c:v>RGC1025</c:v>
                </c:pt>
              </c:strCache>
            </c:strRef>
          </c:tx>
          <c:spPr>
            <a:solidFill>
              <a:srgbClr val="FFC000"/>
            </a:solidFill>
          </c:spPr>
          <c:invertIfNegative val="0"/>
          <c:cat>
            <c:strRef>
              <c:f>Sheet4!$G$25:$H$25</c:f>
              <c:strCache>
                <c:ptCount val="2"/>
                <c:pt idx="0">
                  <c:v>Summer</c:v>
                </c:pt>
                <c:pt idx="1">
                  <c:v>Kharif</c:v>
                </c:pt>
              </c:strCache>
            </c:strRef>
          </c:cat>
          <c:val>
            <c:numRef>
              <c:f>Sheet4!$G$29:$H$29</c:f>
              <c:numCache>
                <c:formatCode>General</c:formatCode>
                <c:ptCount val="2"/>
                <c:pt idx="0">
                  <c:v>3.3699999999999997</c:v>
                </c:pt>
                <c:pt idx="1">
                  <c:v>2.56</c:v>
                </c:pt>
              </c:numCache>
            </c:numRef>
          </c:val>
        </c:ser>
        <c:ser>
          <c:idx val="4"/>
          <c:order val="4"/>
          <c:tx>
            <c:strRef>
              <c:f>Sheet4!$F$30</c:f>
              <c:strCache>
                <c:ptCount val="1"/>
                <c:pt idx="0">
                  <c:v>HGS365</c:v>
                </c:pt>
              </c:strCache>
            </c:strRef>
          </c:tx>
          <c:spPr>
            <a:solidFill>
              <a:srgbClr val="00B050"/>
            </a:solidFill>
          </c:spPr>
          <c:invertIfNegative val="0"/>
          <c:cat>
            <c:strRef>
              <c:f>Sheet4!$G$25:$H$25</c:f>
              <c:strCache>
                <c:ptCount val="2"/>
                <c:pt idx="0">
                  <c:v>Summer</c:v>
                </c:pt>
                <c:pt idx="1">
                  <c:v>Kharif</c:v>
                </c:pt>
              </c:strCache>
            </c:strRef>
          </c:cat>
          <c:val>
            <c:numRef>
              <c:f>Sheet4!$G$30:$H$30</c:f>
              <c:numCache>
                <c:formatCode>0.00</c:formatCode>
                <c:ptCount val="2"/>
                <c:pt idx="0">
                  <c:v>3.12</c:v>
                </c:pt>
                <c:pt idx="1">
                  <c:v>2.9299999999999997</c:v>
                </c:pt>
              </c:numCache>
            </c:numRef>
          </c:val>
        </c:ser>
        <c:dLbls>
          <c:showLegendKey val="0"/>
          <c:showVal val="0"/>
          <c:showCatName val="0"/>
          <c:showSerName val="0"/>
          <c:showPercent val="0"/>
          <c:showBubbleSize val="0"/>
        </c:dLbls>
        <c:gapWidth val="150"/>
        <c:axId val="38295552"/>
        <c:axId val="142816896"/>
      </c:barChart>
      <c:catAx>
        <c:axId val="38295552"/>
        <c:scaling>
          <c:orientation val="minMax"/>
        </c:scaling>
        <c:delete val="0"/>
        <c:axPos val="b"/>
        <c:majorTickMark val="out"/>
        <c:minorTickMark val="none"/>
        <c:tickLblPos val="nextTo"/>
        <c:txPr>
          <a:bodyPr/>
          <a:lstStyle/>
          <a:p>
            <a:pPr>
              <a:defRPr b="1"/>
            </a:pPr>
            <a:endParaRPr lang="en-US"/>
          </a:p>
        </c:txPr>
        <c:crossAx val="142816896"/>
        <c:crosses val="autoZero"/>
        <c:auto val="1"/>
        <c:lblAlgn val="ctr"/>
        <c:lblOffset val="100"/>
        <c:noMultiLvlLbl val="0"/>
      </c:catAx>
      <c:valAx>
        <c:axId val="142816896"/>
        <c:scaling>
          <c:orientation val="minMax"/>
        </c:scaling>
        <c:delete val="0"/>
        <c:axPos val="l"/>
        <c:majorGridlines/>
        <c:title>
          <c:tx>
            <c:rich>
              <a:bodyPr rot="-5400000" vert="horz"/>
              <a:lstStyle/>
              <a:p>
                <a:pPr>
                  <a:defRPr/>
                </a:pPr>
                <a:r>
                  <a:rPr lang="en-US" dirty="0"/>
                  <a:t>100 seed </a:t>
                </a:r>
                <a:r>
                  <a:rPr lang="en-US" dirty="0" smtClean="0"/>
                  <a:t>wt. (g)</a:t>
                </a:r>
                <a:endParaRPr lang="en-US" dirty="0"/>
              </a:p>
            </c:rich>
          </c:tx>
          <c:layout>
            <c:manualLayout>
              <c:xMode val="edge"/>
              <c:yMode val="edge"/>
              <c:x val="0"/>
              <c:y val="0.29368606363229055"/>
            </c:manualLayout>
          </c:layout>
          <c:overlay val="0"/>
        </c:title>
        <c:numFmt formatCode="#,##0.0" sourceLinked="0"/>
        <c:majorTickMark val="out"/>
        <c:minorTickMark val="none"/>
        <c:tickLblPos val="nextTo"/>
        <c:txPr>
          <a:bodyPr/>
          <a:lstStyle/>
          <a:p>
            <a:pPr>
              <a:defRPr b="1"/>
            </a:pPr>
            <a:endParaRPr lang="en-US"/>
          </a:p>
        </c:txPr>
        <c:crossAx val="38295552"/>
        <c:crosses val="autoZero"/>
        <c:crossBetween val="between"/>
      </c:valAx>
    </c:plotArea>
    <c:legend>
      <c:legendPos val="r"/>
      <c:layout>
        <c:manualLayout>
          <c:xMode val="edge"/>
          <c:yMode val="edge"/>
          <c:x val="3.0958005249343831E-2"/>
          <c:y val="0.92307692307692257"/>
          <c:w val="0.94958513250359988"/>
          <c:h val="7.0295443838750915E-2"/>
        </c:manualLayout>
      </c:layout>
      <c:overlay val="0"/>
      <c:txPr>
        <a:bodyPr/>
        <a:lstStyle/>
        <a:p>
          <a:pPr>
            <a:defRPr b="1"/>
          </a:pPr>
          <a:endParaRPr lang="en-US"/>
        </a:p>
      </c:txPr>
    </c:legend>
    <c:plotVisOnly val="1"/>
    <c:dispBlanksAs val="gap"/>
    <c:showDLblsOverMax val="0"/>
  </c:chart>
  <c:spPr>
    <a:ln>
      <a:solidFill>
        <a:srgbClr val="0000FF"/>
      </a:solidFill>
    </a:ln>
  </c:sp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HI</a:t>
            </a:r>
          </a:p>
        </c:rich>
      </c:tx>
      <c:overlay val="1"/>
    </c:title>
    <c:autoTitleDeleted val="0"/>
    <c:plotArea>
      <c:layout>
        <c:manualLayout>
          <c:layoutTarget val="inner"/>
          <c:xMode val="edge"/>
          <c:yMode val="edge"/>
          <c:x val="0.10532174103237117"/>
          <c:y val="5.1400554097404488E-2"/>
          <c:w val="0.89113801399825021"/>
          <c:h val="0.8326195683872849"/>
        </c:manualLayout>
      </c:layout>
      <c:barChart>
        <c:barDir val="col"/>
        <c:grouping val="clustered"/>
        <c:varyColors val="0"/>
        <c:ser>
          <c:idx val="0"/>
          <c:order val="0"/>
          <c:tx>
            <c:strRef>
              <c:f>Sheet4!$B$33</c:f>
              <c:strCache>
                <c:ptCount val="1"/>
                <c:pt idx="0">
                  <c:v>Summer</c:v>
                </c:pt>
              </c:strCache>
            </c:strRef>
          </c:tx>
          <c:spPr>
            <a:solidFill>
              <a:srgbClr val="C00000"/>
            </a:solidFill>
          </c:spPr>
          <c:invertIfNegative val="0"/>
          <c:cat>
            <c:strRef>
              <c:f>Sheet4!$A$34:$A$38</c:f>
              <c:strCache>
                <c:ptCount val="5"/>
                <c:pt idx="0">
                  <c:v>RGC1017</c:v>
                </c:pt>
                <c:pt idx="1">
                  <c:v>RGC986</c:v>
                </c:pt>
                <c:pt idx="2">
                  <c:v>RGC936</c:v>
                </c:pt>
                <c:pt idx="3">
                  <c:v>RGC1025</c:v>
                </c:pt>
                <c:pt idx="4">
                  <c:v>HGS365</c:v>
                </c:pt>
              </c:strCache>
            </c:strRef>
          </c:cat>
          <c:val>
            <c:numRef>
              <c:f>Sheet4!$B$34:$B$38</c:f>
              <c:numCache>
                <c:formatCode>General</c:formatCode>
                <c:ptCount val="5"/>
                <c:pt idx="0">
                  <c:v>22.06</c:v>
                </c:pt>
                <c:pt idx="1">
                  <c:v>20.399999999999999</c:v>
                </c:pt>
                <c:pt idx="2">
                  <c:v>20.830000000000005</c:v>
                </c:pt>
                <c:pt idx="3">
                  <c:v>21.62</c:v>
                </c:pt>
                <c:pt idx="4">
                  <c:v>20.399999999999999</c:v>
                </c:pt>
              </c:numCache>
            </c:numRef>
          </c:val>
        </c:ser>
        <c:ser>
          <c:idx val="1"/>
          <c:order val="1"/>
          <c:tx>
            <c:strRef>
              <c:f>Sheet4!$C$33</c:f>
              <c:strCache>
                <c:ptCount val="1"/>
                <c:pt idx="0">
                  <c:v>Kharif</c:v>
                </c:pt>
              </c:strCache>
            </c:strRef>
          </c:tx>
          <c:invertIfNegative val="0"/>
          <c:cat>
            <c:strRef>
              <c:f>Sheet4!$A$34:$A$38</c:f>
              <c:strCache>
                <c:ptCount val="5"/>
                <c:pt idx="0">
                  <c:v>RGC1017</c:v>
                </c:pt>
                <c:pt idx="1">
                  <c:v>RGC986</c:v>
                </c:pt>
                <c:pt idx="2">
                  <c:v>RGC936</c:v>
                </c:pt>
                <c:pt idx="3">
                  <c:v>RGC1025</c:v>
                </c:pt>
                <c:pt idx="4">
                  <c:v>HGS365</c:v>
                </c:pt>
              </c:strCache>
            </c:strRef>
          </c:cat>
          <c:val>
            <c:numRef>
              <c:f>Sheet4!$C$34:$C$38</c:f>
              <c:numCache>
                <c:formatCode>General</c:formatCode>
                <c:ptCount val="5"/>
                <c:pt idx="0">
                  <c:v>24.32</c:v>
                </c:pt>
                <c:pt idx="1">
                  <c:v>13.25</c:v>
                </c:pt>
                <c:pt idx="2">
                  <c:v>22.08</c:v>
                </c:pt>
                <c:pt idx="3">
                  <c:v>24.9</c:v>
                </c:pt>
                <c:pt idx="4">
                  <c:v>13.52</c:v>
                </c:pt>
              </c:numCache>
            </c:numRef>
          </c:val>
        </c:ser>
        <c:dLbls>
          <c:showLegendKey val="0"/>
          <c:showVal val="0"/>
          <c:showCatName val="0"/>
          <c:showSerName val="0"/>
          <c:showPercent val="0"/>
          <c:showBubbleSize val="0"/>
        </c:dLbls>
        <c:gapWidth val="150"/>
        <c:axId val="38297088"/>
        <c:axId val="142818624"/>
      </c:barChart>
      <c:catAx>
        <c:axId val="38297088"/>
        <c:scaling>
          <c:orientation val="minMax"/>
        </c:scaling>
        <c:delete val="0"/>
        <c:axPos val="b"/>
        <c:majorTickMark val="out"/>
        <c:minorTickMark val="none"/>
        <c:tickLblPos val="nextTo"/>
        <c:txPr>
          <a:bodyPr/>
          <a:lstStyle/>
          <a:p>
            <a:pPr>
              <a:defRPr b="1"/>
            </a:pPr>
            <a:endParaRPr lang="en-US"/>
          </a:p>
        </c:txPr>
        <c:crossAx val="142818624"/>
        <c:crosses val="autoZero"/>
        <c:auto val="1"/>
        <c:lblAlgn val="ctr"/>
        <c:lblOffset val="100"/>
        <c:noMultiLvlLbl val="0"/>
      </c:catAx>
      <c:valAx>
        <c:axId val="142818624"/>
        <c:scaling>
          <c:orientation val="minMax"/>
        </c:scaling>
        <c:delete val="0"/>
        <c:axPos val="l"/>
        <c:majorGridlines/>
        <c:title>
          <c:tx>
            <c:rich>
              <a:bodyPr rot="-5400000" vert="horz"/>
              <a:lstStyle/>
              <a:p>
                <a:pPr>
                  <a:defRPr b="1"/>
                </a:pPr>
                <a:r>
                  <a:rPr lang="en-US" b="1" dirty="0"/>
                  <a:t>Harvest </a:t>
                </a:r>
                <a:r>
                  <a:rPr lang="en-US" b="1" dirty="0" smtClean="0"/>
                  <a:t>Index (%)</a:t>
                </a:r>
                <a:endParaRPr lang="en-US" b="1" dirty="0"/>
              </a:p>
            </c:rich>
          </c:tx>
          <c:overlay val="0"/>
        </c:title>
        <c:numFmt formatCode="General" sourceLinked="1"/>
        <c:majorTickMark val="out"/>
        <c:minorTickMark val="none"/>
        <c:tickLblPos val="nextTo"/>
        <c:txPr>
          <a:bodyPr/>
          <a:lstStyle/>
          <a:p>
            <a:pPr>
              <a:defRPr b="1" i="0" baseline="0"/>
            </a:pPr>
            <a:endParaRPr lang="en-US"/>
          </a:p>
        </c:txPr>
        <c:crossAx val="38297088"/>
        <c:crosses val="autoZero"/>
        <c:crossBetween val="between"/>
      </c:valAx>
    </c:plotArea>
    <c:legend>
      <c:legendPos val="r"/>
      <c:layout>
        <c:manualLayout>
          <c:xMode val="edge"/>
          <c:yMode val="edge"/>
          <c:x val="0.78622576783165199"/>
          <c:y val="3.6653178769320789E-2"/>
          <c:w val="0.18044089883501438"/>
          <c:h val="0.11052397413737919"/>
        </c:manualLayout>
      </c:layout>
      <c:overlay val="0"/>
      <c:txPr>
        <a:bodyPr/>
        <a:lstStyle/>
        <a:p>
          <a:pPr>
            <a:defRPr b="1"/>
          </a:pPr>
          <a:endParaRPr lang="en-US"/>
        </a:p>
      </c:txPr>
    </c:legend>
    <c:plotVisOnly val="1"/>
    <c:dispBlanksAs val="gap"/>
    <c:showDLblsOverMax val="0"/>
  </c:chart>
  <c:spPr>
    <a:ln>
      <a:solidFill>
        <a:schemeClr val="accent1"/>
      </a:solidFill>
    </a:ln>
  </c:sp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HI</a:t>
            </a:r>
          </a:p>
        </c:rich>
      </c:tx>
      <c:overlay val="1"/>
    </c:title>
    <c:autoTitleDeleted val="0"/>
    <c:plotArea>
      <c:layout>
        <c:manualLayout>
          <c:layoutTarget val="inner"/>
          <c:xMode val="edge"/>
          <c:yMode val="edge"/>
          <c:x val="0.10532174103237125"/>
          <c:y val="5.1400554097404488E-2"/>
          <c:w val="0.89113801399825021"/>
          <c:h val="0.77428608923884512"/>
        </c:manualLayout>
      </c:layout>
      <c:barChart>
        <c:barDir val="col"/>
        <c:grouping val="clustered"/>
        <c:varyColors val="0"/>
        <c:ser>
          <c:idx val="0"/>
          <c:order val="0"/>
          <c:tx>
            <c:strRef>
              <c:f>Sheet4!$A$34</c:f>
              <c:strCache>
                <c:ptCount val="1"/>
                <c:pt idx="0">
                  <c:v>RGC1017</c:v>
                </c:pt>
              </c:strCache>
            </c:strRef>
          </c:tx>
          <c:spPr>
            <a:solidFill>
              <a:srgbClr val="FFC000"/>
            </a:solidFill>
          </c:spPr>
          <c:invertIfNegative val="0"/>
          <c:cat>
            <c:strRef>
              <c:f>Sheet4!$B$33:$C$33</c:f>
              <c:strCache>
                <c:ptCount val="2"/>
                <c:pt idx="0">
                  <c:v>Summer</c:v>
                </c:pt>
                <c:pt idx="1">
                  <c:v>Kharif</c:v>
                </c:pt>
              </c:strCache>
            </c:strRef>
          </c:cat>
          <c:val>
            <c:numRef>
              <c:f>Sheet4!$B$34:$C$34</c:f>
              <c:numCache>
                <c:formatCode>General</c:formatCode>
                <c:ptCount val="2"/>
                <c:pt idx="0">
                  <c:v>22.06</c:v>
                </c:pt>
                <c:pt idx="1">
                  <c:v>24.32</c:v>
                </c:pt>
              </c:numCache>
            </c:numRef>
          </c:val>
        </c:ser>
        <c:ser>
          <c:idx val="1"/>
          <c:order val="1"/>
          <c:tx>
            <c:strRef>
              <c:f>Sheet4!$A$35</c:f>
              <c:strCache>
                <c:ptCount val="1"/>
                <c:pt idx="0">
                  <c:v>RGC986</c:v>
                </c:pt>
              </c:strCache>
            </c:strRef>
          </c:tx>
          <c:invertIfNegative val="0"/>
          <c:cat>
            <c:strRef>
              <c:f>Sheet4!$B$33:$C$33</c:f>
              <c:strCache>
                <c:ptCount val="2"/>
                <c:pt idx="0">
                  <c:v>Summer</c:v>
                </c:pt>
                <c:pt idx="1">
                  <c:v>Kharif</c:v>
                </c:pt>
              </c:strCache>
            </c:strRef>
          </c:cat>
          <c:val>
            <c:numRef>
              <c:f>Sheet4!$B$35:$C$35</c:f>
              <c:numCache>
                <c:formatCode>General</c:formatCode>
                <c:ptCount val="2"/>
                <c:pt idx="0">
                  <c:v>20.399999999999999</c:v>
                </c:pt>
                <c:pt idx="1">
                  <c:v>13.25</c:v>
                </c:pt>
              </c:numCache>
            </c:numRef>
          </c:val>
        </c:ser>
        <c:ser>
          <c:idx val="2"/>
          <c:order val="2"/>
          <c:tx>
            <c:strRef>
              <c:f>Sheet4!$A$36</c:f>
              <c:strCache>
                <c:ptCount val="1"/>
                <c:pt idx="0">
                  <c:v>RGC936</c:v>
                </c:pt>
              </c:strCache>
            </c:strRef>
          </c:tx>
          <c:spPr>
            <a:solidFill>
              <a:srgbClr val="00B050"/>
            </a:solidFill>
          </c:spPr>
          <c:invertIfNegative val="0"/>
          <c:cat>
            <c:strRef>
              <c:f>Sheet4!$B$33:$C$33</c:f>
              <c:strCache>
                <c:ptCount val="2"/>
                <c:pt idx="0">
                  <c:v>Summer</c:v>
                </c:pt>
                <c:pt idx="1">
                  <c:v>Kharif</c:v>
                </c:pt>
              </c:strCache>
            </c:strRef>
          </c:cat>
          <c:val>
            <c:numRef>
              <c:f>Sheet4!$B$36:$C$36</c:f>
              <c:numCache>
                <c:formatCode>General</c:formatCode>
                <c:ptCount val="2"/>
                <c:pt idx="0">
                  <c:v>20.830000000000005</c:v>
                </c:pt>
                <c:pt idx="1">
                  <c:v>22.08</c:v>
                </c:pt>
              </c:numCache>
            </c:numRef>
          </c:val>
        </c:ser>
        <c:ser>
          <c:idx val="3"/>
          <c:order val="3"/>
          <c:tx>
            <c:strRef>
              <c:f>Sheet4!$A$37</c:f>
              <c:strCache>
                <c:ptCount val="1"/>
                <c:pt idx="0">
                  <c:v>RGC1025</c:v>
                </c:pt>
              </c:strCache>
            </c:strRef>
          </c:tx>
          <c:spPr>
            <a:solidFill>
              <a:srgbClr val="CC00CC"/>
            </a:solidFill>
          </c:spPr>
          <c:invertIfNegative val="0"/>
          <c:cat>
            <c:strRef>
              <c:f>Sheet4!$B$33:$C$33</c:f>
              <c:strCache>
                <c:ptCount val="2"/>
                <c:pt idx="0">
                  <c:v>Summer</c:v>
                </c:pt>
                <c:pt idx="1">
                  <c:v>Kharif</c:v>
                </c:pt>
              </c:strCache>
            </c:strRef>
          </c:cat>
          <c:val>
            <c:numRef>
              <c:f>Sheet4!$B$37:$C$37</c:f>
              <c:numCache>
                <c:formatCode>General</c:formatCode>
                <c:ptCount val="2"/>
                <c:pt idx="0">
                  <c:v>21.62</c:v>
                </c:pt>
                <c:pt idx="1">
                  <c:v>24.9</c:v>
                </c:pt>
              </c:numCache>
            </c:numRef>
          </c:val>
        </c:ser>
        <c:ser>
          <c:idx val="4"/>
          <c:order val="4"/>
          <c:tx>
            <c:strRef>
              <c:f>Sheet4!$A$38</c:f>
              <c:strCache>
                <c:ptCount val="1"/>
                <c:pt idx="0">
                  <c:v>HGS365</c:v>
                </c:pt>
              </c:strCache>
            </c:strRef>
          </c:tx>
          <c:spPr>
            <a:solidFill>
              <a:srgbClr val="002060"/>
            </a:solidFill>
          </c:spPr>
          <c:invertIfNegative val="0"/>
          <c:cat>
            <c:strRef>
              <c:f>Sheet4!$B$33:$C$33</c:f>
              <c:strCache>
                <c:ptCount val="2"/>
                <c:pt idx="0">
                  <c:v>Summer</c:v>
                </c:pt>
                <c:pt idx="1">
                  <c:v>Kharif</c:v>
                </c:pt>
              </c:strCache>
            </c:strRef>
          </c:cat>
          <c:val>
            <c:numRef>
              <c:f>Sheet4!$B$38:$C$38</c:f>
              <c:numCache>
                <c:formatCode>General</c:formatCode>
                <c:ptCount val="2"/>
                <c:pt idx="0">
                  <c:v>20.399999999999999</c:v>
                </c:pt>
                <c:pt idx="1">
                  <c:v>13.52</c:v>
                </c:pt>
              </c:numCache>
            </c:numRef>
          </c:val>
        </c:ser>
        <c:dLbls>
          <c:showLegendKey val="0"/>
          <c:showVal val="0"/>
          <c:showCatName val="0"/>
          <c:showSerName val="0"/>
          <c:showPercent val="0"/>
          <c:showBubbleSize val="0"/>
        </c:dLbls>
        <c:gapWidth val="150"/>
        <c:axId val="38580224"/>
        <c:axId val="38715392"/>
      </c:barChart>
      <c:catAx>
        <c:axId val="38580224"/>
        <c:scaling>
          <c:orientation val="minMax"/>
        </c:scaling>
        <c:delete val="0"/>
        <c:axPos val="b"/>
        <c:majorTickMark val="out"/>
        <c:minorTickMark val="none"/>
        <c:tickLblPos val="nextTo"/>
        <c:txPr>
          <a:bodyPr/>
          <a:lstStyle/>
          <a:p>
            <a:pPr>
              <a:defRPr sz="1200" b="1"/>
            </a:pPr>
            <a:endParaRPr lang="en-US"/>
          </a:p>
        </c:txPr>
        <c:crossAx val="38715392"/>
        <c:crosses val="autoZero"/>
        <c:auto val="1"/>
        <c:lblAlgn val="ctr"/>
        <c:lblOffset val="100"/>
        <c:noMultiLvlLbl val="0"/>
      </c:catAx>
      <c:valAx>
        <c:axId val="38715392"/>
        <c:scaling>
          <c:orientation val="minMax"/>
        </c:scaling>
        <c:delete val="0"/>
        <c:axPos val="l"/>
        <c:majorGridlines/>
        <c:title>
          <c:tx>
            <c:rich>
              <a:bodyPr rot="-5400000" vert="horz"/>
              <a:lstStyle/>
              <a:p>
                <a:pPr>
                  <a:defRPr/>
                </a:pPr>
                <a:r>
                  <a:rPr lang="en-US" dirty="0"/>
                  <a:t>Harvest </a:t>
                </a:r>
                <a:r>
                  <a:rPr lang="en-US" dirty="0" smtClean="0"/>
                  <a:t>Index (%)</a:t>
                </a:r>
                <a:endParaRPr lang="en-US" dirty="0"/>
              </a:p>
            </c:rich>
          </c:tx>
          <c:overlay val="0"/>
        </c:title>
        <c:numFmt formatCode="General" sourceLinked="1"/>
        <c:majorTickMark val="out"/>
        <c:minorTickMark val="none"/>
        <c:tickLblPos val="nextTo"/>
        <c:txPr>
          <a:bodyPr/>
          <a:lstStyle/>
          <a:p>
            <a:pPr>
              <a:defRPr b="1"/>
            </a:pPr>
            <a:endParaRPr lang="en-US"/>
          </a:p>
        </c:txPr>
        <c:crossAx val="38580224"/>
        <c:crosses val="autoZero"/>
        <c:crossBetween val="between"/>
      </c:valAx>
    </c:plotArea>
    <c:legend>
      <c:legendPos val="r"/>
      <c:layout>
        <c:manualLayout>
          <c:xMode val="edge"/>
          <c:yMode val="edge"/>
          <c:x val="0"/>
          <c:y val="0.92500000000000004"/>
          <c:w val="0.9988884284201317"/>
          <c:h val="7.4175196850393796E-2"/>
        </c:manualLayout>
      </c:layout>
      <c:overlay val="0"/>
      <c:txPr>
        <a:bodyPr/>
        <a:lstStyle/>
        <a:p>
          <a:pPr>
            <a:defRPr b="1"/>
          </a:pPr>
          <a:endParaRPr lang="en-US"/>
        </a:p>
      </c:txPr>
    </c:legend>
    <c:plotVisOnly val="1"/>
    <c:dispBlanksAs val="gap"/>
    <c:showDLblsOverMax val="0"/>
  </c:chart>
  <c:spPr>
    <a:ln>
      <a:solidFill>
        <a:srgbClr val="0000FF"/>
      </a:solidFill>
    </a:ln>
  </c:spPr>
  <c:externalData r:id="rId1">
    <c:autoUpdate val="0"/>
  </c:externalData>
  <c:userShapes r:id="rId2"/>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736353930334979"/>
          <c:y val="9.5045682580816748E-2"/>
          <c:w val="0.9273402158063575"/>
          <c:h val="0.77061663178178674"/>
        </c:manualLayout>
      </c:layout>
      <c:barChart>
        <c:barDir val="bar"/>
        <c:grouping val="clustered"/>
        <c:varyColors val="0"/>
        <c:ser>
          <c:idx val="0"/>
          <c:order val="0"/>
          <c:tx>
            <c:strRef>
              <c:f>Sheet4!$B$40</c:f>
              <c:strCache>
                <c:ptCount val="1"/>
                <c:pt idx="0">
                  <c:v>T.biomass</c:v>
                </c:pt>
              </c:strCache>
            </c:strRef>
          </c:tx>
          <c:spPr>
            <a:solidFill>
              <a:srgbClr val="008000"/>
            </a:solidFill>
          </c:spPr>
          <c:invertIfNegative val="0"/>
          <c:cat>
            <c:strRef>
              <c:f>Sheet4!$A$41:$A$45</c:f>
              <c:strCache>
                <c:ptCount val="5"/>
                <c:pt idx="0">
                  <c:v>RGC1017</c:v>
                </c:pt>
                <c:pt idx="1">
                  <c:v>RGC986</c:v>
                </c:pt>
                <c:pt idx="2">
                  <c:v>RGC936</c:v>
                </c:pt>
                <c:pt idx="3">
                  <c:v>RGC1025</c:v>
                </c:pt>
                <c:pt idx="4">
                  <c:v>HGS365</c:v>
                </c:pt>
              </c:strCache>
            </c:strRef>
          </c:cat>
          <c:val>
            <c:numRef>
              <c:f>Sheet4!$B$41:$B$45</c:f>
              <c:numCache>
                <c:formatCode>0.00</c:formatCode>
                <c:ptCount val="5"/>
                <c:pt idx="0">
                  <c:v>11.279761904761912</c:v>
                </c:pt>
                <c:pt idx="1">
                  <c:v>54.00937577103381</c:v>
                </c:pt>
                <c:pt idx="2">
                  <c:v>35.446685878962434</c:v>
                </c:pt>
                <c:pt idx="3">
                  <c:v>7.3589929799079998</c:v>
                </c:pt>
                <c:pt idx="4">
                  <c:v>-65.533980582524023</c:v>
                </c:pt>
              </c:numCache>
            </c:numRef>
          </c:val>
        </c:ser>
        <c:ser>
          <c:idx val="1"/>
          <c:order val="1"/>
          <c:tx>
            <c:strRef>
              <c:f>Sheet4!$C$40</c:f>
              <c:strCache>
                <c:ptCount val="1"/>
                <c:pt idx="0">
                  <c:v>Veg biomass</c:v>
                </c:pt>
              </c:strCache>
            </c:strRef>
          </c:tx>
          <c:spPr>
            <a:solidFill>
              <a:srgbClr val="FF00FF"/>
            </a:solidFill>
          </c:spPr>
          <c:invertIfNegative val="0"/>
          <c:cat>
            <c:strRef>
              <c:f>Sheet4!$A$41:$A$45</c:f>
              <c:strCache>
                <c:ptCount val="5"/>
                <c:pt idx="0">
                  <c:v>RGC1017</c:v>
                </c:pt>
                <c:pt idx="1">
                  <c:v>RGC986</c:v>
                </c:pt>
                <c:pt idx="2">
                  <c:v>RGC936</c:v>
                </c:pt>
                <c:pt idx="3">
                  <c:v>RGC1025</c:v>
                </c:pt>
                <c:pt idx="4">
                  <c:v>HGS365</c:v>
                </c:pt>
              </c:strCache>
            </c:strRef>
          </c:cat>
          <c:val>
            <c:numRef>
              <c:f>Sheet4!$C$41:$C$45</c:f>
              <c:numCache>
                <c:formatCode>0.00</c:formatCode>
                <c:ptCount val="5"/>
                <c:pt idx="0">
                  <c:v>-3.7558685446009141</c:v>
                </c:pt>
                <c:pt idx="1">
                  <c:v>28.395694515632989</c:v>
                </c:pt>
                <c:pt idx="2">
                  <c:v>6.2182023742227024</c:v>
                </c:pt>
                <c:pt idx="3">
                  <c:v>-44.358794674141457</c:v>
                </c:pt>
                <c:pt idx="4">
                  <c:v>-166.63636363636334</c:v>
                </c:pt>
              </c:numCache>
            </c:numRef>
          </c:val>
        </c:ser>
        <c:ser>
          <c:idx val="2"/>
          <c:order val="2"/>
          <c:tx>
            <c:strRef>
              <c:f>Sheet4!$D$40</c:f>
              <c:strCache>
                <c:ptCount val="1"/>
                <c:pt idx="0">
                  <c:v>Fodder biomass</c:v>
                </c:pt>
              </c:strCache>
            </c:strRef>
          </c:tx>
          <c:spPr>
            <a:solidFill>
              <a:srgbClr val="00FFCC"/>
            </a:solidFill>
          </c:spPr>
          <c:invertIfNegative val="0"/>
          <c:cat>
            <c:strRef>
              <c:f>Sheet4!$A$41:$A$45</c:f>
              <c:strCache>
                <c:ptCount val="5"/>
                <c:pt idx="0">
                  <c:v>RGC1017</c:v>
                </c:pt>
                <c:pt idx="1">
                  <c:v>RGC986</c:v>
                </c:pt>
                <c:pt idx="2">
                  <c:v>RGC936</c:v>
                </c:pt>
                <c:pt idx="3">
                  <c:v>RGC1025</c:v>
                </c:pt>
                <c:pt idx="4">
                  <c:v>HGS365</c:v>
                </c:pt>
              </c:strCache>
            </c:strRef>
          </c:cat>
          <c:val>
            <c:numRef>
              <c:f>Sheet4!$D$41:$D$45</c:f>
              <c:numCache>
                <c:formatCode>0.00</c:formatCode>
                <c:ptCount val="5"/>
                <c:pt idx="0">
                  <c:v>-4.4928207503473612</c:v>
                </c:pt>
                <c:pt idx="1">
                  <c:v>42.105263157894726</c:v>
                </c:pt>
                <c:pt idx="2">
                  <c:v>24.36666666666666</c:v>
                </c:pt>
                <c:pt idx="3">
                  <c:v>-8.3301922352054536</c:v>
                </c:pt>
                <c:pt idx="4">
                  <c:v>-117.26519337016579</c:v>
                </c:pt>
              </c:numCache>
            </c:numRef>
          </c:val>
        </c:ser>
        <c:ser>
          <c:idx val="3"/>
          <c:order val="3"/>
          <c:tx>
            <c:strRef>
              <c:f>Sheet4!$E$40</c:f>
              <c:strCache>
                <c:ptCount val="1"/>
                <c:pt idx="0">
                  <c:v>Pod.wt</c:v>
                </c:pt>
              </c:strCache>
            </c:strRef>
          </c:tx>
          <c:spPr>
            <a:solidFill>
              <a:srgbClr val="9900FF"/>
            </a:solidFill>
          </c:spPr>
          <c:invertIfNegative val="0"/>
          <c:cat>
            <c:strRef>
              <c:f>Sheet4!$A$41:$A$45</c:f>
              <c:strCache>
                <c:ptCount val="5"/>
                <c:pt idx="0">
                  <c:v>RGC1017</c:v>
                </c:pt>
                <c:pt idx="1">
                  <c:v>RGC986</c:v>
                </c:pt>
                <c:pt idx="2">
                  <c:v>RGC936</c:v>
                </c:pt>
                <c:pt idx="3">
                  <c:v>RGC1025</c:v>
                </c:pt>
                <c:pt idx="4">
                  <c:v>HGS365</c:v>
                </c:pt>
              </c:strCache>
            </c:strRef>
          </c:cat>
          <c:val>
            <c:numRef>
              <c:f>Sheet4!$E$41:$E$45</c:f>
              <c:numCache>
                <c:formatCode>0.00</c:formatCode>
                <c:ptCount val="5"/>
                <c:pt idx="0">
                  <c:v>20.509125840537884</c:v>
                </c:pt>
                <c:pt idx="1">
                  <c:v>77.783063748810847</c:v>
                </c:pt>
                <c:pt idx="2">
                  <c:v>54.303428154631547</c:v>
                </c:pt>
                <c:pt idx="3">
                  <c:v>34.652366863905314</c:v>
                </c:pt>
                <c:pt idx="4">
                  <c:v>-14.890710382513658</c:v>
                </c:pt>
              </c:numCache>
            </c:numRef>
          </c:val>
        </c:ser>
        <c:ser>
          <c:idx val="4"/>
          <c:order val="4"/>
          <c:tx>
            <c:strRef>
              <c:f>Sheet4!$F$40</c:f>
              <c:strCache>
                <c:ptCount val="1"/>
                <c:pt idx="0">
                  <c:v>seed wt</c:v>
                </c:pt>
              </c:strCache>
            </c:strRef>
          </c:tx>
          <c:spPr>
            <a:solidFill>
              <a:srgbClr val="99FF66"/>
            </a:solidFill>
          </c:spPr>
          <c:invertIfNegative val="0"/>
          <c:cat>
            <c:strRef>
              <c:f>Sheet4!$A$41:$A$45</c:f>
              <c:strCache>
                <c:ptCount val="5"/>
                <c:pt idx="0">
                  <c:v>RGC1017</c:v>
                </c:pt>
                <c:pt idx="1">
                  <c:v>RGC986</c:v>
                </c:pt>
                <c:pt idx="2">
                  <c:v>RGC936</c:v>
                </c:pt>
                <c:pt idx="3">
                  <c:v>RGC1025</c:v>
                </c:pt>
                <c:pt idx="4">
                  <c:v>HGS365</c:v>
                </c:pt>
              </c:strCache>
            </c:strRef>
          </c:cat>
          <c:val>
            <c:numRef>
              <c:f>Sheet4!$F$41:$F$45</c:f>
              <c:numCache>
                <c:formatCode>0.00</c:formatCode>
                <c:ptCount val="5"/>
                <c:pt idx="0">
                  <c:v>39.633638634471389</c:v>
                </c:pt>
                <c:pt idx="1">
                  <c:v>80.396825396825378</c:v>
                </c:pt>
                <c:pt idx="2">
                  <c:v>57.445400397088022</c:v>
                </c:pt>
                <c:pt idx="3">
                  <c:v>35.520974289580515</c:v>
                </c:pt>
                <c:pt idx="4">
                  <c:v>34.430604982206297</c:v>
                </c:pt>
              </c:numCache>
            </c:numRef>
          </c:val>
        </c:ser>
        <c:ser>
          <c:idx val="5"/>
          <c:order val="5"/>
          <c:tx>
            <c:strRef>
              <c:f>Sheet4!$G$40</c:f>
              <c:strCache>
                <c:ptCount val="1"/>
                <c:pt idx="0">
                  <c:v>100 seed wt</c:v>
                </c:pt>
              </c:strCache>
            </c:strRef>
          </c:tx>
          <c:spPr>
            <a:solidFill>
              <a:srgbClr val="0000FF"/>
            </a:solidFill>
          </c:spPr>
          <c:invertIfNegative val="0"/>
          <c:cat>
            <c:strRef>
              <c:f>Sheet4!$A$41:$A$45</c:f>
              <c:strCache>
                <c:ptCount val="5"/>
                <c:pt idx="0">
                  <c:v>RGC1017</c:v>
                </c:pt>
                <c:pt idx="1">
                  <c:v>RGC986</c:v>
                </c:pt>
                <c:pt idx="2">
                  <c:v>RGC936</c:v>
                </c:pt>
                <c:pt idx="3">
                  <c:v>RGC1025</c:v>
                </c:pt>
                <c:pt idx="4">
                  <c:v>HGS365</c:v>
                </c:pt>
              </c:strCache>
            </c:strRef>
          </c:cat>
          <c:val>
            <c:numRef>
              <c:f>Sheet4!$G$41:$G$45</c:f>
              <c:numCache>
                <c:formatCode>0.00</c:formatCode>
                <c:ptCount val="5"/>
                <c:pt idx="0">
                  <c:v>2.1276595744680797</c:v>
                </c:pt>
                <c:pt idx="1">
                  <c:v>23.602484472049696</c:v>
                </c:pt>
                <c:pt idx="2">
                  <c:v>8.1818181818181461</c:v>
                </c:pt>
                <c:pt idx="3">
                  <c:v>24.035608308605326</c:v>
                </c:pt>
                <c:pt idx="4">
                  <c:v>6.0897435897436001</c:v>
                </c:pt>
              </c:numCache>
            </c:numRef>
          </c:val>
        </c:ser>
        <c:ser>
          <c:idx val="6"/>
          <c:order val="6"/>
          <c:tx>
            <c:strRef>
              <c:f>Sheet4!$H$40</c:f>
              <c:strCache>
                <c:ptCount val="1"/>
                <c:pt idx="0">
                  <c:v>HI</c:v>
                </c:pt>
              </c:strCache>
            </c:strRef>
          </c:tx>
          <c:spPr>
            <a:solidFill>
              <a:srgbClr val="FF9900"/>
            </a:solidFill>
          </c:spPr>
          <c:invertIfNegative val="0"/>
          <c:cat>
            <c:strRef>
              <c:f>Sheet4!$A$41:$A$45</c:f>
              <c:strCache>
                <c:ptCount val="5"/>
                <c:pt idx="0">
                  <c:v>RGC1017</c:v>
                </c:pt>
                <c:pt idx="1">
                  <c:v>RGC986</c:v>
                </c:pt>
                <c:pt idx="2">
                  <c:v>RGC936</c:v>
                </c:pt>
                <c:pt idx="3">
                  <c:v>RGC1025</c:v>
                </c:pt>
                <c:pt idx="4">
                  <c:v>HGS365</c:v>
                </c:pt>
              </c:strCache>
            </c:strRef>
          </c:cat>
          <c:val>
            <c:numRef>
              <c:f>Sheet4!$H$41:$H$45</c:f>
              <c:numCache>
                <c:formatCode>0.00</c:formatCode>
                <c:ptCount val="5"/>
                <c:pt idx="0">
                  <c:v>-10.24478694469629</c:v>
                </c:pt>
                <c:pt idx="1">
                  <c:v>35.049019607843057</c:v>
                </c:pt>
                <c:pt idx="2">
                  <c:v>-6.0009601536245833</c:v>
                </c:pt>
                <c:pt idx="3">
                  <c:v>-15.171137835337662</c:v>
                </c:pt>
                <c:pt idx="4">
                  <c:v>33.725490196078539</c:v>
                </c:pt>
              </c:numCache>
            </c:numRef>
          </c:val>
        </c:ser>
        <c:dLbls>
          <c:showLegendKey val="0"/>
          <c:showVal val="0"/>
          <c:showCatName val="0"/>
          <c:showSerName val="0"/>
          <c:showPercent val="0"/>
          <c:showBubbleSize val="0"/>
        </c:dLbls>
        <c:gapWidth val="150"/>
        <c:axId val="113246720"/>
        <c:axId val="38717120"/>
      </c:barChart>
      <c:catAx>
        <c:axId val="113246720"/>
        <c:scaling>
          <c:orientation val="maxMin"/>
        </c:scaling>
        <c:delete val="0"/>
        <c:axPos val="l"/>
        <c:majorTickMark val="out"/>
        <c:minorTickMark val="none"/>
        <c:tickLblPos val="nextTo"/>
        <c:txPr>
          <a:bodyPr anchor="b" anchorCtr="1"/>
          <a:lstStyle/>
          <a:p>
            <a:pPr>
              <a:defRPr sz="1100" b="1">
                <a:solidFill>
                  <a:srgbClr val="C00000"/>
                </a:solidFill>
              </a:defRPr>
            </a:pPr>
            <a:endParaRPr lang="en-US"/>
          </a:p>
        </c:txPr>
        <c:crossAx val="38717120"/>
        <c:crosses val="autoZero"/>
        <c:auto val="0"/>
        <c:lblAlgn val="ctr"/>
        <c:lblOffset val="100"/>
        <c:noMultiLvlLbl val="0"/>
      </c:catAx>
      <c:valAx>
        <c:axId val="38717120"/>
        <c:scaling>
          <c:orientation val="minMax"/>
        </c:scaling>
        <c:delete val="0"/>
        <c:axPos val="t"/>
        <c:majorGridlines/>
        <c:title>
          <c:tx>
            <c:rich>
              <a:bodyPr/>
              <a:lstStyle/>
              <a:p>
                <a:pPr>
                  <a:defRPr sz="1400"/>
                </a:pPr>
                <a:r>
                  <a:rPr lang="en-US" sz="1400" dirty="0" smtClean="0"/>
                  <a:t>Reduction (%) in Kharif over Summer</a:t>
                </a:r>
                <a:r>
                  <a:rPr lang="en-US" sz="1400" baseline="0" dirty="0" smtClean="0"/>
                  <a:t> </a:t>
                </a:r>
                <a:endParaRPr lang="en-US" sz="1400" dirty="0"/>
              </a:p>
            </c:rich>
          </c:tx>
          <c:layout>
            <c:manualLayout>
              <c:xMode val="edge"/>
              <c:yMode val="edge"/>
              <c:x val="0.18898305084745806"/>
              <c:y val="1.4167912555234365E-2"/>
            </c:manualLayout>
          </c:layout>
          <c:overlay val="0"/>
        </c:title>
        <c:numFmt formatCode="0" sourceLinked="0"/>
        <c:majorTickMark val="out"/>
        <c:minorTickMark val="none"/>
        <c:tickLblPos val="nextTo"/>
        <c:txPr>
          <a:bodyPr/>
          <a:lstStyle/>
          <a:p>
            <a:pPr>
              <a:defRPr b="1"/>
            </a:pPr>
            <a:endParaRPr lang="en-US"/>
          </a:p>
        </c:txPr>
        <c:crossAx val="113246720"/>
        <c:crosses val="autoZero"/>
        <c:crossBetween val="between"/>
      </c:valAx>
      <c:spPr>
        <a:ln>
          <a:solidFill>
            <a:schemeClr val="accent1"/>
          </a:solidFill>
        </a:ln>
      </c:spPr>
    </c:plotArea>
    <c:legend>
      <c:legendPos val="r"/>
      <c:layout>
        <c:manualLayout>
          <c:xMode val="edge"/>
          <c:yMode val="edge"/>
          <c:x val="0"/>
          <c:y val="0.91049121233263564"/>
          <c:w val="0.99907624894345837"/>
          <c:h val="7.7726004186185693E-2"/>
        </c:manualLayout>
      </c:layout>
      <c:overlay val="0"/>
      <c:txPr>
        <a:bodyPr/>
        <a:lstStyle/>
        <a:p>
          <a:pPr>
            <a:defRPr sz="1050" b="1"/>
          </a:pPr>
          <a:endParaRPr lang="en-US"/>
        </a:p>
      </c:txPr>
    </c:legend>
    <c:plotVisOnly val="1"/>
    <c:dispBlanksAs val="gap"/>
    <c:showDLblsOverMax val="0"/>
  </c:chart>
  <c:spPr>
    <a:ln>
      <a:solidFill>
        <a:srgbClr val="0F6FC6"/>
      </a:solidFill>
    </a:ln>
  </c:sp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024772588357885E-2"/>
          <c:y val="0.11915924160795692"/>
          <c:w val="0.9273402158063575"/>
          <c:h val="0.80265696228760852"/>
        </c:manualLayout>
      </c:layout>
      <c:barChart>
        <c:barDir val="bar"/>
        <c:grouping val="clustered"/>
        <c:varyColors val="0"/>
        <c:ser>
          <c:idx val="0"/>
          <c:order val="0"/>
          <c:tx>
            <c:strRef>
              <c:f>Sheet4!$A$41</c:f>
              <c:strCache>
                <c:ptCount val="1"/>
                <c:pt idx="0">
                  <c:v>RGC1017</c:v>
                </c:pt>
              </c:strCache>
            </c:strRef>
          </c:tx>
          <c:spPr>
            <a:solidFill>
              <a:srgbClr val="92D050"/>
            </a:solidFill>
          </c:spPr>
          <c:invertIfNegative val="0"/>
          <c:cat>
            <c:strRef>
              <c:f>Sheet4!$B$40:$H$40</c:f>
              <c:strCache>
                <c:ptCount val="7"/>
                <c:pt idx="0">
                  <c:v>T.biomass</c:v>
                </c:pt>
                <c:pt idx="1">
                  <c:v>Veg biomass</c:v>
                </c:pt>
                <c:pt idx="2">
                  <c:v>Fodder biomass</c:v>
                </c:pt>
                <c:pt idx="3">
                  <c:v>Pod.wt</c:v>
                </c:pt>
                <c:pt idx="4">
                  <c:v>seed wt</c:v>
                </c:pt>
                <c:pt idx="5">
                  <c:v>100 seed wt</c:v>
                </c:pt>
                <c:pt idx="6">
                  <c:v>HI</c:v>
                </c:pt>
              </c:strCache>
            </c:strRef>
          </c:cat>
          <c:val>
            <c:numRef>
              <c:f>Sheet4!$B$41:$H$41</c:f>
              <c:numCache>
                <c:formatCode>0.00</c:formatCode>
                <c:ptCount val="7"/>
                <c:pt idx="0">
                  <c:v>11.279761904761912</c:v>
                </c:pt>
                <c:pt idx="1">
                  <c:v>-3.7558685446009141</c:v>
                </c:pt>
                <c:pt idx="2">
                  <c:v>-4.4928207503473612</c:v>
                </c:pt>
                <c:pt idx="3">
                  <c:v>20.50912584053788</c:v>
                </c:pt>
                <c:pt idx="4">
                  <c:v>39.633638634471396</c:v>
                </c:pt>
                <c:pt idx="5">
                  <c:v>2.1276595744680797</c:v>
                </c:pt>
                <c:pt idx="6">
                  <c:v>-10.24478694469629</c:v>
                </c:pt>
              </c:numCache>
            </c:numRef>
          </c:val>
        </c:ser>
        <c:ser>
          <c:idx val="1"/>
          <c:order val="1"/>
          <c:tx>
            <c:strRef>
              <c:f>Sheet4!$A$42</c:f>
              <c:strCache>
                <c:ptCount val="1"/>
                <c:pt idx="0">
                  <c:v>RGC986</c:v>
                </c:pt>
              </c:strCache>
            </c:strRef>
          </c:tx>
          <c:invertIfNegative val="0"/>
          <c:cat>
            <c:strRef>
              <c:f>Sheet4!$B$40:$H$40</c:f>
              <c:strCache>
                <c:ptCount val="7"/>
                <c:pt idx="0">
                  <c:v>T.biomass</c:v>
                </c:pt>
                <c:pt idx="1">
                  <c:v>Veg biomass</c:v>
                </c:pt>
                <c:pt idx="2">
                  <c:v>Fodder biomass</c:v>
                </c:pt>
                <c:pt idx="3">
                  <c:v>Pod.wt</c:v>
                </c:pt>
                <c:pt idx="4">
                  <c:v>seed wt</c:v>
                </c:pt>
                <c:pt idx="5">
                  <c:v>100 seed wt</c:v>
                </c:pt>
                <c:pt idx="6">
                  <c:v>HI</c:v>
                </c:pt>
              </c:strCache>
            </c:strRef>
          </c:cat>
          <c:val>
            <c:numRef>
              <c:f>Sheet4!$B$42:$H$42</c:f>
              <c:numCache>
                <c:formatCode>0.00</c:formatCode>
                <c:ptCount val="7"/>
                <c:pt idx="0">
                  <c:v>54.00937577103381</c:v>
                </c:pt>
                <c:pt idx="1">
                  <c:v>28.395694515632989</c:v>
                </c:pt>
                <c:pt idx="2">
                  <c:v>42.105263157894726</c:v>
                </c:pt>
                <c:pt idx="3">
                  <c:v>77.783063748810861</c:v>
                </c:pt>
                <c:pt idx="4">
                  <c:v>80.396825396825378</c:v>
                </c:pt>
                <c:pt idx="5">
                  <c:v>23.602484472049696</c:v>
                </c:pt>
                <c:pt idx="6">
                  <c:v>35.04901960784305</c:v>
                </c:pt>
              </c:numCache>
            </c:numRef>
          </c:val>
        </c:ser>
        <c:ser>
          <c:idx val="2"/>
          <c:order val="2"/>
          <c:tx>
            <c:strRef>
              <c:f>Sheet4!$A$43</c:f>
              <c:strCache>
                <c:ptCount val="1"/>
                <c:pt idx="0">
                  <c:v>RGC936</c:v>
                </c:pt>
              </c:strCache>
            </c:strRef>
          </c:tx>
          <c:invertIfNegative val="0"/>
          <c:cat>
            <c:strRef>
              <c:f>Sheet4!$B$40:$H$40</c:f>
              <c:strCache>
                <c:ptCount val="7"/>
                <c:pt idx="0">
                  <c:v>T.biomass</c:v>
                </c:pt>
                <c:pt idx="1">
                  <c:v>Veg biomass</c:v>
                </c:pt>
                <c:pt idx="2">
                  <c:v>Fodder biomass</c:v>
                </c:pt>
                <c:pt idx="3">
                  <c:v>Pod.wt</c:v>
                </c:pt>
                <c:pt idx="4">
                  <c:v>seed wt</c:v>
                </c:pt>
                <c:pt idx="5">
                  <c:v>100 seed wt</c:v>
                </c:pt>
                <c:pt idx="6">
                  <c:v>HI</c:v>
                </c:pt>
              </c:strCache>
            </c:strRef>
          </c:cat>
          <c:val>
            <c:numRef>
              <c:f>Sheet4!$B$43:$H$43</c:f>
              <c:numCache>
                <c:formatCode>0.00</c:formatCode>
                <c:ptCount val="7"/>
                <c:pt idx="0">
                  <c:v>35.446685878962427</c:v>
                </c:pt>
                <c:pt idx="1">
                  <c:v>6.2182023742227024</c:v>
                </c:pt>
                <c:pt idx="2">
                  <c:v>24.36666666666666</c:v>
                </c:pt>
                <c:pt idx="3">
                  <c:v>54.30342815463154</c:v>
                </c:pt>
                <c:pt idx="4">
                  <c:v>57.445400397088022</c:v>
                </c:pt>
                <c:pt idx="5">
                  <c:v>8.1818181818181426</c:v>
                </c:pt>
                <c:pt idx="6">
                  <c:v>-6.0009601536245833</c:v>
                </c:pt>
              </c:numCache>
            </c:numRef>
          </c:val>
        </c:ser>
        <c:ser>
          <c:idx val="3"/>
          <c:order val="3"/>
          <c:tx>
            <c:strRef>
              <c:f>Sheet4!$A$44</c:f>
              <c:strCache>
                <c:ptCount val="1"/>
                <c:pt idx="0">
                  <c:v>RGC1025</c:v>
                </c:pt>
              </c:strCache>
            </c:strRef>
          </c:tx>
          <c:spPr>
            <a:solidFill>
              <a:srgbClr val="CC00CC"/>
            </a:solidFill>
          </c:spPr>
          <c:invertIfNegative val="0"/>
          <c:cat>
            <c:strRef>
              <c:f>Sheet4!$B$40:$H$40</c:f>
              <c:strCache>
                <c:ptCount val="7"/>
                <c:pt idx="0">
                  <c:v>T.biomass</c:v>
                </c:pt>
                <c:pt idx="1">
                  <c:v>Veg biomass</c:v>
                </c:pt>
                <c:pt idx="2">
                  <c:v>Fodder biomass</c:v>
                </c:pt>
                <c:pt idx="3">
                  <c:v>Pod.wt</c:v>
                </c:pt>
                <c:pt idx="4">
                  <c:v>seed wt</c:v>
                </c:pt>
                <c:pt idx="5">
                  <c:v>100 seed wt</c:v>
                </c:pt>
                <c:pt idx="6">
                  <c:v>HI</c:v>
                </c:pt>
              </c:strCache>
            </c:strRef>
          </c:cat>
          <c:val>
            <c:numRef>
              <c:f>Sheet4!$B$44:$H$44</c:f>
              <c:numCache>
                <c:formatCode>0.00</c:formatCode>
                <c:ptCount val="7"/>
                <c:pt idx="0">
                  <c:v>7.3589929799079981</c:v>
                </c:pt>
                <c:pt idx="1">
                  <c:v>-44.35879467414145</c:v>
                </c:pt>
                <c:pt idx="2">
                  <c:v>-8.3301922352054554</c:v>
                </c:pt>
                <c:pt idx="3">
                  <c:v>34.652366863905314</c:v>
                </c:pt>
                <c:pt idx="4">
                  <c:v>35.520974289580515</c:v>
                </c:pt>
                <c:pt idx="5">
                  <c:v>24.035608308605326</c:v>
                </c:pt>
                <c:pt idx="6">
                  <c:v>-15.171137835337664</c:v>
                </c:pt>
              </c:numCache>
            </c:numRef>
          </c:val>
        </c:ser>
        <c:ser>
          <c:idx val="4"/>
          <c:order val="4"/>
          <c:tx>
            <c:strRef>
              <c:f>Sheet4!$A$45</c:f>
              <c:strCache>
                <c:ptCount val="1"/>
                <c:pt idx="0">
                  <c:v>HGS365</c:v>
                </c:pt>
              </c:strCache>
            </c:strRef>
          </c:tx>
          <c:spPr>
            <a:solidFill>
              <a:srgbClr val="FFC000"/>
            </a:solidFill>
          </c:spPr>
          <c:invertIfNegative val="0"/>
          <c:cat>
            <c:strRef>
              <c:f>Sheet4!$B$40:$H$40</c:f>
              <c:strCache>
                <c:ptCount val="7"/>
                <c:pt idx="0">
                  <c:v>T.biomass</c:v>
                </c:pt>
                <c:pt idx="1">
                  <c:v>Veg biomass</c:v>
                </c:pt>
                <c:pt idx="2">
                  <c:v>Fodder biomass</c:v>
                </c:pt>
                <c:pt idx="3">
                  <c:v>Pod.wt</c:v>
                </c:pt>
                <c:pt idx="4">
                  <c:v>seed wt</c:v>
                </c:pt>
                <c:pt idx="5">
                  <c:v>100 seed wt</c:v>
                </c:pt>
                <c:pt idx="6">
                  <c:v>HI</c:v>
                </c:pt>
              </c:strCache>
            </c:strRef>
          </c:cat>
          <c:val>
            <c:numRef>
              <c:f>Sheet4!$B$45:$H$45</c:f>
              <c:numCache>
                <c:formatCode>0.00</c:formatCode>
                <c:ptCount val="7"/>
                <c:pt idx="0">
                  <c:v>-65.533980582523995</c:v>
                </c:pt>
                <c:pt idx="1">
                  <c:v>-166.63636363636331</c:v>
                </c:pt>
                <c:pt idx="2">
                  <c:v>-117.26519337016579</c:v>
                </c:pt>
                <c:pt idx="3">
                  <c:v>-14.890710382513658</c:v>
                </c:pt>
                <c:pt idx="4">
                  <c:v>34.43060498220629</c:v>
                </c:pt>
                <c:pt idx="5">
                  <c:v>6.0897435897436019</c:v>
                </c:pt>
                <c:pt idx="6">
                  <c:v>33.725490196078546</c:v>
                </c:pt>
              </c:numCache>
            </c:numRef>
          </c:val>
        </c:ser>
        <c:dLbls>
          <c:showLegendKey val="0"/>
          <c:showVal val="0"/>
          <c:showCatName val="0"/>
          <c:showSerName val="0"/>
          <c:showPercent val="0"/>
          <c:showBubbleSize val="0"/>
        </c:dLbls>
        <c:gapWidth val="150"/>
        <c:axId val="113248768"/>
        <c:axId val="38719424"/>
      </c:barChart>
      <c:catAx>
        <c:axId val="113248768"/>
        <c:scaling>
          <c:orientation val="maxMin"/>
        </c:scaling>
        <c:delete val="0"/>
        <c:axPos val="l"/>
        <c:majorTickMark val="out"/>
        <c:minorTickMark val="none"/>
        <c:tickLblPos val="nextTo"/>
        <c:txPr>
          <a:bodyPr/>
          <a:lstStyle/>
          <a:p>
            <a:pPr>
              <a:defRPr sz="1200" b="1"/>
            </a:pPr>
            <a:endParaRPr lang="en-US"/>
          </a:p>
        </c:txPr>
        <c:crossAx val="38719424"/>
        <c:crosses val="autoZero"/>
        <c:auto val="1"/>
        <c:lblAlgn val="ctr"/>
        <c:lblOffset val="100"/>
        <c:noMultiLvlLbl val="0"/>
      </c:catAx>
      <c:valAx>
        <c:axId val="38719424"/>
        <c:scaling>
          <c:orientation val="minMax"/>
        </c:scaling>
        <c:delete val="0"/>
        <c:axPos val="t"/>
        <c:majorGridlines/>
        <c:title>
          <c:tx>
            <c:rich>
              <a:bodyPr/>
              <a:lstStyle/>
              <a:p>
                <a:pPr>
                  <a:defRPr sz="1400"/>
                </a:pPr>
                <a:r>
                  <a:rPr lang="en-US" sz="1400" b="1" i="0" baseline="0" dirty="0" smtClean="0"/>
                  <a:t>Reduction (%) in Kharif over Summer </a:t>
                </a:r>
                <a:endParaRPr lang="en-US" sz="1400" b="1" i="0" baseline="0" dirty="0"/>
              </a:p>
            </c:rich>
          </c:tx>
          <c:overlay val="0"/>
        </c:title>
        <c:numFmt formatCode="0" sourceLinked="0"/>
        <c:majorTickMark val="out"/>
        <c:minorTickMark val="none"/>
        <c:tickLblPos val="nextTo"/>
        <c:txPr>
          <a:bodyPr/>
          <a:lstStyle/>
          <a:p>
            <a:pPr>
              <a:defRPr b="1"/>
            </a:pPr>
            <a:endParaRPr lang="en-US"/>
          </a:p>
        </c:txPr>
        <c:crossAx val="113248768"/>
        <c:crosses val="autoZero"/>
        <c:crossBetween val="between"/>
      </c:valAx>
      <c:spPr>
        <a:ln>
          <a:solidFill>
            <a:schemeClr val="accent1"/>
          </a:solidFill>
        </a:ln>
      </c:spPr>
    </c:plotArea>
    <c:legend>
      <c:legendPos val="r"/>
      <c:layout>
        <c:manualLayout>
          <c:xMode val="edge"/>
          <c:yMode val="edge"/>
          <c:x val="0"/>
          <c:y val="0.92959554534849864"/>
          <c:w val="1"/>
          <c:h val="7.0404454651501996E-2"/>
        </c:manualLayout>
      </c:layout>
      <c:overlay val="0"/>
      <c:txPr>
        <a:bodyPr/>
        <a:lstStyle/>
        <a:p>
          <a:pPr>
            <a:defRPr b="1"/>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smtClean="0"/>
              <a:t>Temperatures- </a:t>
            </a:r>
            <a:r>
              <a:rPr lang="en-US" sz="1600" dirty="0" smtClean="0">
                <a:solidFill>
                  <a:srgbClr val="9900CC"/>
                </a:solidFill>
              </a:rPr>
              <a:t>Summer</a:t>
            </a:r>
            <a:endParaRPr lang="en-US" sz="1600" dirty="0">
              <a:solidFill>
                <a:srgbClr val="9900CC"/>
              </a:solidFill>
            </a:endParaRPr>
          </a:p>
        </c:rich>
      </c:tx>
      <c:layout/>
      <c:overlay val="1"/>
      <c:spPr>
        <a:solidFill>
          <a:srgbClr val="FFFFCC"/>
        </a:solidFill>
      </c:spPr>
    </c:title>
    <c:autoTitleDeleted val="0"/>
    <c:plotArea>
      <c:layout>
        <c:manualLayout>
          <c:layoutTarget val="inner"/>
          <c:xMode val="edge"/>
          <c:yMode val="edge"/>
          <c:x val="5.8483186983825992E-2"/>
          <c:y val="5.1400554097404488E-2"/>
          <c:w val="0.89546865275861132"/>
          <c:h val="0.8326195683872849"/>
        </c:manualLayout>
      </c:layout>
      <c:scatterChart>
        <c:scatterStyle val="smoothMarker"/>
        <c:varyColors val="0"/>
        <c:ser>
          <c:idx val="0"/>
          <c:order val="0"/>
          <c:tx>
            <c:strRef>
              <c:f>Sheet1!$B$95</c:f>
              <c:strCache>
                <c:ptCount val="1"/>
                <c:pt idx="0">
                  <c:v>Max T</c:v>
                </c:pt>
              </c:strCache>
            </c:strRef>
          </c:tx>
          <c:xVal>
            <c:numRef>
              <c:f>Sheet1!$A$96:$A$192</c:f>
              <c:numCache>
                <c:formatCode>d\-mmm\-yy</c:formatCode>
                <c:ptCount val="97"/>
                <c:pt idx="0">
                  <c:v>41682</c:v>
                </c:pt>
                <c:pt idx="1">
                  <c:v>41683</c:v>
                </c:pt>
                <c:pt idx="2">
                  <c:v>41684</c:v>
                </c:pt>
                <c:pt idx="3">
                  <c:v>41685</c:v>
                </c:pt>
                <c:pt idx="4">
                  <c:v>41686</c:v>
                </c:pt>
                <c:pt idx="5">
                  <c:v>41687</c:v>
                </c:pt>
                <c:pt idx="6">
                  <c:v>41688</c:v>
                </c:pt>
                <c:pt idx="7">
                  <c:v>41689</c:v>
                </c:pt>
                <c:pt idx="8">
                  <c:v>41690</c:v>
                </c:pt>
                <c:pt idx="9">
                  <c:v>41691</c:v>
                </c:pt>
                <c:pt idx="10">
                  <c:v>41692</c:v>
                </c:pt>
                <c:pt idx="11">
                  <c:v>41693</c:v>
                </c:pt>
                <c:pt idx="12">
                  <c:v>41694</c:v>
                </c:pt>
                <c:pt idx="13">
                  <c:v>41695</c:v>
                </c:pt>
                <c:pt idx="14">
                  <c:v>41696</c:v>
                </c:pt>
                <c:pt idx="15">
                  <c:v>41697</c:v>
                </c:pt>
                <c:pt idx="16">
                  <c:v>41698</c:v>
                </c:pt>
                <c:pt idx="17">
                  <c:v>41699</c:v>
                </c:pt>
                <c:pt idx="18">
                  <c:v>41700</c:v>
                </c:pt>
                <c:pt idx="19">
                  <c:v>41701</c:v>
                </c:pt>
                <c:pt idx="20">
                  <c:v>41702</c:v>
                </c:pt>
                <c:pt idx="21">
                  <c:v>41703</c:v>
                </c:pt>
                <c:pt idx="22">
                  <c:v>41704</c:v>
                </c:pt>
                <c:pt idx="23">
                  <c:v>41705</c:v>
                </c:pt>
                <c:pt idx="24">
                  <c:v>41706</c:v>
                </c:pt>
                <c:pt idx="25">
                  <c:v>41707</c:v>
                </c:pt>
                <c:pt idx="26">
                  <c:v>41708</c:v>
                </c:pt>
                <c:pt idx="27">
                  <c:v>41709</c:v>
                </c:pt>
                <c:pt idx="28">
                  <c:v>41710</c:v>
                </c:pt>
                <c:pt idx="29">
                  <c:v>41711</c:v>
                </c:pt>
                <c:pt idx="30">
                  <c:v>41712</c:v>
                </c:pt>
                <c:pt idx="31">
                  <c:v>41713</c:v>
                </c:pt>
                <c:pt idx="32">
                  <c:v>41714</c:v>
                </c:pt>
                <c:pt idx="33">
                  <c:v>41715</c:v>
                </c:pt>
                <c:pt idx="34">
                  <c:v>41716</c:v>
                </c:pt>
                <c:pt idx="35">
                  <c:v>41717</c:v>
                </c:pt>
                <c:pt idx="36">
                  <c:v>41718</c:v>
                </c:pt>
                <c:pt idx="37">
                  <c:v>41719</c:v>
                </c:pt>
                <c:pt idx="38">
                  <c:v>41720</c:v>
                </c:pt>
                <c:pt idx="39">
                  <c:v>41721</c:v>
                </c:pt>
                <c:pt idx="40">
                  <c:v>41722</c:v>
                </c:pt>
                <c:pt idx="41">
                  <c:v>41723</c:v>
                </c:pt>
                <c:pt idx="42">
                  <c:v>41724</c:v>
                </c:pt>
                <c:pt idx="43">
                  <c:v>41725</c:v>
                </c:pt>
                <c:pt idx="44">
                  <c:v>41726</c:v>
                </c:pt>
                <c:pt idx="45">
                  <c:v>41727</c:v>
                </c:pt>
                <c:pt idx="46">
                  <c:v>41728</c:v>
                </c:pt>
                <c:pt idx="47">
                  <c:v>41729</c:v>
                </c:pt>
                <c:pt idx="48">
                  <c:v>41730</c:v>
                </c:pt>
                <c:pt idx="49">
                  <c:v>41731</c:v>
                </c:pt>
                <c:pt idx="50">
                  <c:v>41732</c:v>
                </c:pt>
                <c:pt idx="51">
                  <c:v>41733</c:v>
                </c:pt>
                <c:pt idx="52">
                  <c:v>41734</c:v>
                </c:pt>
                <c:pt idx="53">
                  <c:v>41735</c:v>
                </c:pt>
                <c:pt idx="54">
                  <c:v>41736</c:v>
                </c:pt>
                <c:pt idx="55">
                  <c:v>41737</c:v>
                </c:pt>
                <c:pt idx="56">
                  <c:v>41738</c:v>
                </c:pt>
                <c:pt idx="57">
                  <c:v>41739</c:v>
                </c:pt>
                <c:pt idx="58">
                  <c:v>41740</c:v>
                </c:pt>
                <c:pt idx="59">
                  <c:v>41741</c:v>
                </c:pt>
                <c:pt idx="60">
                  <c:v>41742</c:v>
                </c:pt>
                <c:pt idx="61">
                  <c:v>41743</c:v>
                </c:pt>
                <c:pt idx="62">
                  <c:v>41744</c:v>
                </c:pt>
                <c:pt idx="63">
                  <c:v>41745</c:v>
                </c:pt>
                <c:pt idx="64">
                  <c:v>41746</c:v>
                </c:pt>
                <c:pt idx="65">
                  <c:v>41747</c:v>
                </c:pt>
                <c:pt idx="66">
                  <c:v>41748</c:v>
                </c:pt>
                <c:pt idx="67">
                  <c:v>41749</c:v>
                </c:pt>
                <c:pt idx="68">
                  <c:v>41750</c:v>
                </c:pt>
                <c:pt idx="69">
                  <c:v>41751</c:v>
                </c:pt>
                <c:pt idx="70">
                  <c:v>41752</c:v>
                </c:pt>
                <c:pt idx="71">
                  <c:v>41753</c:v>
                </c:pt>
                <c:pt idx="72">
                  <c:v>41754</c:v>
                </c:pt>
                <c:pt idx="73">
                  <c:v>41755</c:v>
                </c:pt>
                <c:pt idx="74">
                  <c:v>41756</c:v>
                </c:pt>
                <c:pt idx="75">
                  <c:v>41757</c:v>
                </c:pt>
                <c:pt idx="76">
                  <c:v>41758</c:v>
                </c:pt>
                <c:pt idx="77">
                  <c:v>41759</c:v>
                </c:pt>
                <c:pt idx="78">
                  <c:v>41760</c:v>
                </c:pt>
                <c:pt idx="79">
                  <c:v>41761</c:v>
                </c:pt>
                <c:pt idx="80">
                  <c:v>41762</c:v>
                </c:pt>
                <c:pt idx="81">
                  <c:v>41763</c:v>
                </c:pt>
                <c:pt idx="82">
                  <c:v>41764</c:v>
                </c:pt>
                <c:pt idx="83">
                  <c:v>41765</c:v>
                </c:pt>
                <c:pt idx="84">
                  <c:v>41766</c:v>
                </c:pt>
                <c:pt idx="85">
                  <c:v>41767</c:v>
                </c:pt>
                <c:pt idx="86">
                  <c:v>41768</c:v>
                </c:pt>
                <c:pt idx="87">
                  <c:v>41769</c:v>
                </c:pt>
                <c:pt idx="88">
                  <c:v>41770</c:v>
                </c:pt>
                <c:pt idx="89">
                  <c:v>41771</c:v>
                </c:pt>
                <c:pt idx="90">
                  <c:v>41772</c:v>
                </c:pt>
                <c:pt idx="91">
                  <c:v>41773</c:v>
                </c:pt>
                <c:pt idx="92">
                  <c:v>41774</c:v>
                </c:pt>
                <c:pt idx="93">
                  <c:v>41775</c:v>
                </c:pt>
                <c:pt idx="94">
                  <c:v>41776</c:v>
                </c:pt>
                <c:pt idx="95">
                  <c:v>41777</c:v>
                </c:pt>
                <c:pt idx="96">
                  <c:v>41778</c:v>
                </c:pt>
              </c:numCache>
            </c:numRef>
          </c:xVal>
          <c:yVal>
            <c:numRef>
              <c:f>Sheet1!$B$96:$B$192</c:f>
              <c:numCache>
                <c:formatCode>0.0</c:formatCode>
                <c:ptCount val="97"/>
                <c:pt idx="0">
                  <c:v>32</c:v>
                </c:pt>
                <c:pt idx="1">
                  <c:v>31.8</c:v>
                </c:pt>
                <c:pt idx="2">
                  <c:v>30.6</c:v>
                </c:pt>
                <c:pt idx="3">
                  <c:v>28</c:v>
                </c:pt>
                <c:pt idx="4">
                  <c:v>27.5</c:v>
                </c:pt>
                <c:pt idx="5">
                  <c:v>29</c:v>
                </c:pt>
                <c:pt idx="6">
                  <c:v>26.2</c:v>
                </c:pt>
                <c:pt idx="7">
                  <c:v>27.6</c:v>
                </c:pt>
                <c:pt idx="8">
                  <c:v>28.6</c:v>
                </c:pt>
                <c:pt idx="9">
                  <c:v>30.4</c:v>
                </c:pt>
                <c:pt idx="10">
                  <c:v>29.6</c:v>
                </c:pt>
                <c:pt idx="11">
                  <c:v>31.8</c:v>
                </c:pt>
                <c:pt idx="12">
                  <c:v>28.5</c:v>
                </c:pt>
                <c:pt idx="13">
                  <c:v>29.5</c:v>
                </c:pt>
                <c:pt idx="14">
                  <c:v>29.5</c:v>
                </c:pt>
                <c:pt idx="15">
                  <c:v>30.2</c:v>
                </c:pt>
                <c:pt idx="16">
                  <c:v>31.4</c:v>
                </c:pt>
                <c:pt idx="17">
                  <c:v>29.8</c:v>
                </c:pt>
                <c:pt idx="18">
                  <c:v>29.4</c:v>
                </c:pt>
                <c:pt idx="19">
                  <c:v>28</c:v>
                </c:pt>
                <c:pt idx="20">
                  <c:v>27.4</c:v>
                </c:pt>
                <c:pt idx="21">
                  <c:v>27</c:v>
                </c:pt>
                <c:pt idx="22">
                  <c:v>27</c:v>
                </c:pt>
                <c:pt idx="23">
                  <c:v>25.4</c:v>
                </c:pt>
                <c:pt idx="24">
                  <c:v>27.6</c:v>
                </c:pt>
                <c:pt idx="25">
                  <c:v>28.6</c:v>
                </c:pt>
                <c:pt idx="26">
                  <c:v>27.6</c:v>
                </c:pt>
                <c:pt idx="27">
                  <c:v>27.4</c:v>
                </c:pt>
                <c:pt idx="28">
                  <c:v>31</c:v>
                </c:pt>
                <c:pt idx="29">
                  <c:v>31.2</c:v>
                </c:pt>
                <c:pt idx="30">
                  <c:v>31.6</c:v>
                </c:pt>
                <c:pt idx="31">
                  <c:v>33.200000000000003</c:v>
                </c:pt>
                <c:pt idx="32">
                  <c:v>34.6</c:v>
                </c:pt>
                <c:pt idx="33">
                  <c:v>33.6</c:v>
                </c:pt>
                <c:pt idx="34">
                  <c:v>35</c:v>
                </c:pt>
                <c:pt idx="35">
                  <c:v>35.5</c:v>
                </c:pt>
                <c:pt idx="36">
                  <c:v>35.6</c:v>
                </c:pt>
                <c:pt idx="37">
                  <c:v>37</c:v>
                </c:pt>
                <c:pt idx="38">
                  <c:v>36.800000000000004</c:v>
                </c:pt>
                <c:pt idx="39">
                  <c:v>36.6</c:v>
                </c:pt>
                <c:pt idx="40">
                  <c:v>35.800000000000004</c:v>
                </c:pt>
                <c:pt idx="41">
                  <c:v>36.4</c:v>
                </c:pt>
                <c:pt idx="42">
                  <c:v>36.700000000000003</c:v>
                </c:pt>
                <c:pt idx="43">
                  <c:v>37.200000000000003</c:v>
                </c:pt>
                <c:pt idx="44">
                  <c:v>37.4</c:v>
                </c:pt>
                <c:pt idx="45">
                  <c:v>37.800000000000004</c:v>
                </c:pt>
                <c:pt idx="46">
                  <c:v>38.4</c:v>
                </c:pt>
                <c:pt idx="47">
                  <c:v>38.6</c:v>
                </c:pt>
                <c:pt idx="48">
                  <c:v>38.4</c:v>
                </c:pt>
                <c:pt idx="49">
                  <c:v>38.200000000000003</c:v>
                </c:pt>
                <c:pt idx="50">
                  <c:v>37.200000000000003</c:v>
                </c:pt>
                <c:pt idx="51">
                  <c:v>36.4</c:v>
                </c:pt>
                <c:pt idx="52">
                  <c:v>36.6</c:v>
                </c:pt>
                <c:pt idx="53">
                  <c:v>38.200000000000003</c:v>
                </c:pt>
                <c:pt idx="54">
                  <c:v>38.800000000000004</c:v>
                </c:pt>
                <c:pt idx="55">
                  <c:v>39</c:v>
                </c:pt>
                <c:pt idx="56">
                  <c:v>39.200000000000003</c:v>
                </c:pt>
                <c:pt idx="57">
                  <c:v>34</c:v>
                </c:pt>
                <c:pt idx="58">
                  <c:v>36.800000000000004</c:v>
                </c:pt>
                <c:pt idx="59">
                  <c:v>37.4</c:v>
                </c:pt>
                <c:pt idx="60">
                  <c:v>37</c:v>
                </c:pt>
                <c:pt idx="61">
                  <c:v>36.4</c:v>
                </c:pt>
                <c:pt idx="62">
                  <c:v>34.4</c:v>
                </c:pt>
                <c:pt idx="63">
                  <c:v>34.4</c:v>
                </c:pt>
                <c:pt idx="64">
                  <c:v>36.800000000000004</c:v>
                </c:pt>
                <c:pt idx="65">
                  <c:v>37</c:v>
                </c:pt>
                <c:pt idx="66">
                  <c:v>37</c:v>
                </c:pt>
                <c:pt idx="67">
                  <c:v>36.6</c:v>
                </c:pt>
                <c:pt idx="68">
                  <c:v>37</c:v>
                </c:pt>
                <c:pt idx="69">
                  <c:v>36.800000000000004</c:v>
                </c:pt>
                <c:pt idx="70">
                  <c:v>37</c:v>
                </c:pt>
                <c:pt idx="71">
                  <c:v>37.9</c:v>
                </c:pt>
                <c:pt idx="72">
                  <c:v>37.800000000000004</c:v>
                </c:pt>
                <c:pt idx="73">
                  <c:v>38.6</c:v>
                </c:pt>
                <c:pt idx="74">
                  <c:v>39.4</c:v>
                </c:pt>
                <c:pt idx="75">
                  <c:v>35</c:v>
                </c:pt>
                <c:pt idx="76">
                  <c:v>39.5</c:v>
                </c:pt>
                <c:pt idx="77">
                  <c:v>39.5</c:v>
                </c:pt>
                <c:pt idx="78">
                  <c:v>33.6</c:v>
                </c:pt>
                <c:pt idx="79">
                  <c:v>38.6</c:v>
                </c:pt>
                <c:pt idx="80">
                  <c:v>39.200000000000003</c:v>
                </c:pt>
                <c:pt idx="81">
                  <c:v>35.200000000000003</c:v>
                </c:pt>
                <c:pt idx="82">
                  <c:v>36.4</c:v>
                </c:pt>
                <c:pt idx="83">
                  <c:v>36.4</c:v>
                </c:pt>
                <c:pt idx="84">
                  <c:v>33.800000000000004</c:v>
                </c:pt>
                <c:pt idx="85">
                  <c:v>37</c:v>
                </c:pt>
                <c:pt idx="86">
                  <c:v>36.200000000000003</c:v>
                </c:pt>
                <c:pt idx="87">
                  <c:v>36.4</c:v>
                </c:pt>
                <c:pt idx="88">
                  <c:v>33.5</c:v>
                </c:pt>
                <c:pt idx="89">
                  <c:v>36</c:v>
                </c:pt>
                <c:pt idx="90">
                  <c:v>37</c:v>
                </c:pt>
                <c:pt idx="91">
                  <c:v>38</c:v>
                </c:pt>
                <c:pt idx="92">
                  <c:v>37.5</c:v>
                </c:pt>
                <c:pt idx="93">
                  <c:v>38.5</c:v>
                </c:pt>
                <c:pt idx="94">
                  <c:v>38.5</c:v>
                </c:pt>
                <c:pt idx="95">
                  <c:v>38.5</c:v>
                </c:pt>
                <c:pt idx="96">
                  <c:v>39</c:v>
                </c:pt>
              </c:numCache>
            </c:numRef>
          </c:yVal>
          <c:smooth val="1"/>
        </c:ser>
        <c:ser>
          <c:idx val="1"/>
          <c:order val="1"/>
          <c:tx>
            <c:strRef>
              <c:f>Sheet1!$C$95</c:f>
              <c:strCache>
                <c:ptCount val="1"/>
                <c:pt idx="0">
                  <c:v>Min T</c:v>
                </c:pt>
              </c:strCache>
            </c:strRef>
          </c:tx>
          <c:spPr>
            <a:ln>
              <a:solidFill>
                <a:schemeClr val="accent6"/>
              </a:solidFill>
            </a:ln>
          </c:spPr>
          <c:marker>
            <c:spPr>
              <a:solidFill>
                <a:schemeClr val="accent6"/>
              </a:solidFill>
              <a:ln>
                <a:solidFill>
                  <a:schemeClr val="accent6"/>
                </a:solidFill>
              </a:ln>
            </c:spPr>
          </c:marker>
          <c:xVal>
            <c:numRef>
              <c:f>Sheet1!$A$96:$A$192</c:f>
              <c:numCache>
                <c:formatCode>d\-mmm\-yy</c:formatCode>
                <c:ptCount val="97"/>
                <c:pt idx="0">
                  <c:v>41682</c:v>
                </c:pt>
                <c:pt idx="1">
                  <c:v>41683</c:v>
                </c:pt>
                <c:pt idx="2">
                  <c:v>41684</c:v>
                </c:pt>
                <c:pt idx="3">
                  <c:v>41685</c:v>
                </c:pt>
                <c:pt idx="4">
                  <c:v>41686</c:v>
                </c:pt>
                <c:pt idx="5">
                  <c:v>41687</c:v>
                </c:pt>
                <c:pt idx="6">
                  <c:v>41688</c:v>
                </c:pt>
                <c:pt idx="7">
                  <c:v>41689</c:v>
                </c:pt>
                <c:pt idx="8">
                  <c:v>41690</c:v>
                </c:pt>
                <c:pt idx="9">
                  <c:v>41691</c:v>
                </c:pt>
                <c:pt idx="10">
                  <c:v>41692</c:v>
                </c:pt>
                <c:pt idx="11">
                  <c:v>41693</c:v>
                </c:pt>
                <c:pt idx="12">
                  <c:v>41694</c:v>
                </c:pt>
                <c:pt idx="13">
                  <c:v>41695</c:v>
                </c:pt>
                <c:pt idx="14">
                  <c:v>41696</c:v>
                </c:pt>
                <c:pt idx="15">
                  <c:v>41697</c:v>
                </c:pt>
                <c:pt idx="16">
                  <c:v>41698</c:v>
                </c:pt>
                <c:pt idx="17">
                  <c:v>41699</c:v>
                </c:pt>
                <c:pt idx="18">
                  <c:v>41700</c:v>
                </c:pt>
                <c:pt idx="19">
                  <c:v>41701</c:v>
                </c:pt>
                <c:pt idx="20">
                  <c:v>41702</c:v>
                </c:pt>
                <c:pt idx="21">
                  <c:v>41703</c:v>
                </c:pt>
                <c:pt idx="22">
                  <c:v>41704</c:v>
                </c:pt>
                <c:pt idx="23">
                  <c:v>41705</c:v>
                </c:pt>
                <c:pt idx="24">
                  <c:v>41706</c:v>
                </c:pt>
                <c:pt idx="25">
                  <c:v>41707</c:v>
                </c:pt>
                <c:pt idx="26">
                  <c:v>41708</c:v>
                </c:pt>
                <c:pt idx="27">
                  <c:v>41709</c:v>
                </c:pt>
                <c:pt idx="28">
                  <c:v>41710</c:v>
                </c:pt>
                <c:pt idx="29">
                  <c:v>41711</c:v>
                </c:pt>
                <c:pt idx="30">
                  <c:v>41712</c:v>
                </c:pt>
                <c:pt idx="31">
                  <c:v>41713</c:v>
                </c:pt>
                <c:pt idx="32">
                  <c:v>41714</c:v>
                </c:pt>
                <c:pt idx="33">
                  <c:v>41715</c:v>
                </c:pt>
                <c:pt idx="34">
                  <c:v>41716</c:v>
                </c:pt>
                <c:pt idx="35">
                  <c:v>41717</c:v>
                </c:pt>
                <c:pt idx="36">
                  <c:v>41718</c:v>
                </c:pt>
                <c:pt idx="37">
                  <c:v>41719</c:v>
                </c:pt>
                <c:pt idx="38">
                  <c:v>41720</c:v>
                </c:pt>
                <c:pt idx="39">
                  <c:v>41721</c:v>
                </c:pt>
                <c:pt idx="40">
                  <c:v>41722</c:v>
                </c:pt>
                <c:pt idx="41">
                  <c:v>41723</c:v>
                </c:pt>
                <c:pt idx="42">
                  <c:v>41724</c:v>
                </c:pt>
                <c:pt idx="43">
                  <c:v>41725</c:v>
                </c:pt>
                <c:pt idx="44">
                  <c:v>41726</c:v>
                </c:pt>
                <c:pt idx="45">
                  <c:v>41727</c:v>
                </c:pt>
                <c:pt idx="46">
                  <c:v>41728</c:v>
                </c:pt>
                <c:pt idx="47">
                  <c:v>41729</c:v>
                </c:pt>
                <c:pt idx="48">
                  <c:v>41730</c:v>
                </c:pt>
                <c:pt idx="49">
                  <c:v>41731</c:v>
                </c:pt>
                <c:pt idx="50">
                  <c:v>41732</c:v>
                </c:pt>
                <c:pt idx="51">
                  <c:v>41733</c:v>
                </c:pt>
                <c:pt idx="52">
                  <c:v>41734</c:v>
                </c:pt>
                <c:pt idx="53">
                  <c:v>41735</c:v>
                </c:pt>
                <c:pt idx="54">
                  <c:v>41736</c:v>
                </c:pt>
                <c:pt idx="55">
                  <c:v>41737</c:v>
                </c:pt>
                <c:pt idx="56">
                  <c:v>41738</c:v>
                </c:pt>
                <c:pt idx="57">
                  <c:v>41739</c:v>
                </c:pt>
                <c:pt idx="58">
                  <c:v>41740</c:v>
                </c:pt>
                <c:pt idx="59">
                  <c:v>41741</c:v>
                </c:pt>
                <c:pt idx="60">
                  <c:v>41742</c:v>
                </c:pt>
                <c:pt idx="61">
                  <c:v>41743</c:v>
                </c:pt>
                <c:pt idx="62">
                  <c:v>41744</c:v>
                </c:pt>
                <c:pt idx="63">
                  <c:v>41745</c:v>
                </c:pt>
                <c:pt idx="64">
                  <c:v>41746</c:v>
                </c:pt>
                <c:pt idx="65">
                  <c:v>41747</c:v>
                </c:pt>
                <c:pt idx="66">
                  <c:v>41748</c:v>
                </c:pt>
                <c:pt idx="67">
                  <c:v>41749</c:v>
                </c:pt>
                <c:pt idx="68">
                  <c:v>41750</c:v>
                </c:pt>
                <c:pt idx="69">
                  <c:v>41751</c:v>
                </c:pt>
                <c:pt idx="70">
                  <c:v>41752</c:v>
                </c:pt>
                <c:pt idx="71">
                  <c:v>41753</c:v>
                </c:pt>
                <c:pt idx="72">
                  <c:v>41754</c:v>
                </c:pt>
                <c:pt idx="73">
                  <c:v>41755</c:v>
                </c:pt>
                <c:pt idx="74">
                  <c:v>41756</c:v>
                </c:pt>
                <c:pt idx="75">
                  <c:v>41757</c:v>
                </c:pt>
                <c:pt idx="76">
                  <c:v>41758</c:v>
                </c:pt>
                <c:pt idx="77">
                  <c:v>41759</c:v>
                </c:pt>
                <c:pt idx="78">
                  <c:v>41760</c:v>
                </c:pt>
                <c:pt idx="79">
                  <c:v>41761</c:v>
                </c:pt>
                <c:pt idx="80">
                  <c:v>41762</c:v>
                </c:pt>
                <c:pt idx="81">
                  <c:v>41763</c:v>
                </c:pt>
                <c:pt idx="82">
                  <c:v>41764</c:v>
                </c:pt>
                <c:pt idx="83">
                  <c:v>41765</c:v>
                </c:pt>
                <c:pt idx="84">
                  <c:v>41766</c:v>
                </c:pt>
                <c:pt idx="85">
                  <c:v>41767</c:v>
                </c:pt>
                <c:pt idx="86">
                  <c:v>41768</c:v>
                </c:pt>
                <c:pt idx="87">
                  <c:v>41769</c:v>
                </c:pt>
                <c:pt idx="88">
                  <c:v>41770</c:v>
                </c:pt>
                <c:pt idx="89">
                  <c:v>41771</c:v>
                </c:pt>
                <c:pt idx="90">
                  <c:v>41772</c:v>
                </c:pt>
                <c:pt idx="91">
                  <c:v>41773</c:v>
                </c:pt>
                <c:pt idx="92">
                  <c:v>41774</c:v>
                </c:pt>
                <c:pt idx="93">
                  <c:v>41775</c:v>
                </c:pt>
                <c:pt idx="94">
                  <c:v>41776</c:v>
                </c:pt>
                <c:pt idx="95">
                  <c:v>41777</c:v>
                </c:pt>
                <c:pt idx="96">
                  <c:v>41778</c:v>
                </c:pt>
              </c:numCache>
            </c:numRef>
          </c:xVal>
          <c:yVal>
            <c:numRef>
              <c:f>Sheet1!$C$96:$C$192</c:f>
              <c:numCache>
                <c:formatCode>0.0</c:formatCode>
                <c:ptCount val="97"/>
                <c:pt idx="0">
                  <c:v>16</c:v>
                </c:pt>
                <c:pt idx="1">
                  <c:v>16.899999999999999</c:v>
                </c:pt>
                <c:pt idx="2">
                  <c:v>18.3</c:v>
                </c:pt>
                <c:pt idx="3">
                  <c:v>18.3</c:v>
                </c:pt>
                <c:pt idx="4">
                  <c:v>18.2</c:v>
                </c:pt>
                <c:pt idx="5">
                  <c:v>15.6</c:v>
                </c:pt>
                <c:pt idx="6">
                  <c:v>14.6</c:v>
                </c:pt>
                <c:pt idx="7">
                  <c:v>14.2</c:v>
                </c:pt>
                <c:pt idx="8">
                  <c:v>17.600000000000001</c:v>
                </c:pt>
                <c:pt idx="9">
                  <c:v>17.399999999999999</c:v>
                </c:pt>
                <c:pt idx="10">
                  <c:v>18</c:v>
                </c:pt>
                <c:pt idx="11">
                  <c:v>18.399999999999999</c:v>
                </c:pt>
                <c:pt idx="12">
                  <c:v>18.5</c:v>
                </c:pt>
                <c:pt idx="13">
                  <c:v>17.5</c:v>
                </c:pt>
                <c:pt idx="14">
                  <c:v>15.2</c:v>
                </c:pt>
                <c:pt idx="15">
                  <c:v>15.6</c:v>
                </c:pt>
                <c:pt idx="16">
                  <c:v>18.2</c:v>
                </c:pt>
                <c:pt idx="17">
                  <c:v>20.399999999999999</c:v>
                </c:pt>
                <c:pt idx="18">
                  <c:v>18.600000000000001</c:v>
                </c:pt>
                <c:pt idx="19">
                  <c:v>19.899999999999999</c:v>
                </c:pt>
                <c:pt idx="20">
                  <c:v>18.899999999999999</c:v>
                </c:pt>
                <c:pt idx="21">
                  <c:v>17.600000000000001</c:v>
                </c:pt>
                <c:pt idx="22">
                  <c:v>19.5</c:v>
                </c:pt>
                <c:pt idx="23">
                  <c:v>18.5</c:v>
                </c:pt>
                <c:pt idx="24">
                  <c:v>20.3</c:v>
                </c:pt>
                <c:pt idx="25">
                  <c:v>18.600000000000001</c:v>
                </c:pt>
                <c:pt idx="26">
                  <c:v>19.3</c:v>
                </c:pt>
                <c:pt idx="27">
                  <c:v>18.5</c:v>
                </c:pt>
                <c:pt idx="28">
                  <c:v>20</c:v>
                </c:pt>
                <c:pt idx="29">
                  <c:v>20.3</c:v>
                </c:pt>
                <c:pt idx="30">
                  <c:v>18.5</c:v>
                </c:pt>
                <c:pt idx="31">
                  <c:v>19</c:v>
                </c:pt>
                <c:pt idx="32">
                  <c:v>19.399999999999999</c:v>
                </c:pt>
                <c:pt idx="33">
                  <c:v>19.899999999999999</c:v>
                </c:pt>
                <c:pt idx="34">
                  <c:v>21</c:v>
                </c:pt>
                <c:pt idx="35">
                  <c:v>18.899999999999999</c:v>
                </c:pt>
                <c:pt idx="36">
                  <c:v>20.6</c:v>
                </c:pt>
                <c:pt idx="37">
                  <c:v>22.4</c:v>
                </c:pt>
                <c:pt idx="38">
                  <c:v>22</c:v>
                </c:pt>
                <c:pt idx="39">
                  <c:v>19.8</c:v>
                </c:pt>
                <c:pt idx="40">
                  <c:v>21.3</c:v>
                </c:pt>
                <c:pt idx="41">
                  <c:v>20.8</c:v>
                </c:pt>
                <c:pt idx="42">
                  <c:v>20.2</c:v>
                </c:pt>
                <c:pt idx="43">
                  <c:v>19.5</c:v>
                </c:pt>
                <c:pt idx="44">
                  <c:v>19.899999999999999</c:v>
                </c:pt>
                <c:pt idx="45">
                  <c:v>20.7</c:v>
                </c:pt>
                <c:pt idx="46">
                  <c:v>21.7</c:v>
                </c:pt>
                <c:pt idx="47">
                  <c:v>22.9</c:v>
                </c:pt>
                <c:pt idx="48">
                  <c:v>23.5</c:v>
                </c:pt>
                <c:pt idx="49">
                  <c:v>23.6</c:v>
                </c:pt>
                <c:pt idx="50">
                  <c:v>21.6</c:v>
                </c:pt>
                <c:pt idx="51">
                  <c:v>21.3</c:v>
                </c:pt>
                <c:pt idx="52">
                  <c:v>21.8</c:v>
                </c:pt>
                <c:pt idx="53">
                  <c:v>22</c:v>
                </c:pt>
                <c:pt idx="54">
                  <c:v>22</c:v>
                </c:pt>
                <c:pt idx="55">
                  <c:v>22</c:v>
                </c:pt>
                <c:pt idx="56">
                  <c:v>23.2</c:v>
                </c:pt>
                <c:pt idx="57">
                  <c:v>24.2</c:v>
                </c:pt>
                <c:pt idx="58">
                  <c:v>22.4</c:v>
                </c:pt>
                <c:pt idx="59">
                  <c:v>23.6</c:v>
                </c:pt>
                <c:pt idx="60">
                  <c:v>22.9</c:v>
                </c:pt>
                <c:pt idx="61">
                  <c:v>22.6</c:v>
                </c:pt>
                <c:pt idx="62">
                  <c:v>24.5</c:v>
                </c:pt>
                <c:pt idx="63">
                  <c:v>22.4</c:v>
                </c:pt>
                <c:pt idx="64">
                  <c:v>25</c:v>
                </c:pt>
                <c:pt idx="65">
                  <c:v>25</c:v>
                </c:pt>
                <c:pt idx="66">
                  <c:v>24.9</c:v>
                </c:pt>
                <c:pt idx="67">
                  <c:v>23.2</c:v>
                </c:pt>
                <c:pt idx="68">
                  <c:v>24.2</c:v>
                </c:pt>
                <c:pt idx="69">
                  <c:v>22</c:v>
                </c:pt>
                <c:pt idx="70">
                  <c:v>23</c:v>
                </c:pt>
                <c:pt idx="71">
                  <c:v>25.6</c:v>
                </c:pt>
                <c:pt idx="72">
                  <c:v>26.4</c:v>
                </c:pt>
                <c:pt idx="73">
                  <c:v>25.3</c:v>
                </c:pt>
                <c:pt idx="74">
                  <c:v>24.6</c:v>
                </c:pt>
                <c:pt idx="75">
                  <c:v>24.4</c:v>
                </c:pt>
                <c:pt idx="76">
                  <c:v>24.8</c:v>
                </c:pt>
                <c:pt idx="77">
                  <c:v>24.4</c:v>
                </c:pt>
                <c:pt idx="78">
                  <c:v>23.6</c:v>
                </c:pt>
                <c:pt idx="79">
                  <c:v>24.5</c:v>
                </c:pt>
                <c:pt idx="80">
                  <c:v>24.4</c:v>
                </c:pt>
                <c:pt idx="81">
                  <c:v>21.9</c:v>
                </c:pt>
                <c:pt idx="82">
                  <c:v>22.2</c:v>
                </c:pt>
                <c:pt idx="83">
                  <c:v>24.5</c:v>
                </c:pt>
                <c:pt idx="84">
                  <c:v>26.5</c:v>
                </c:pt>
                <c:pt idx="85">
                  <c:v>25</c:v>
                </c:pt>
                <c:pt idx="86">
                  <c:v>24.5</c:v>
                </c:pt>
                <c:pt idx="87">
                  <c:v>24</c:v>
                </c:pt>
                <c:pt idx="88">
                  <c:v>25</c:v>
                </c:pt>
                <c:pt idx="89">
                  <c:v>22.5</c:v>
                </c:pt>
                <c:pt idx="90">
                  <c:v>25.8</c:v>
                </c:pt>
                <c:pt idx="91">
                  <c:v>24</c:v>
                </c:pt>
                <c:pt idx="92">
                  <c:v>21.5</c:v>
                </c:pt>
                <c:pt idx="93">
                  <c:v>20</c:v>
                </c:pt>
                <c:pt idx="94">
                  <c:v>20.2</c:v>
                </c:pt>
                <c:pt idx="95">
                  <c:v>22</c:v>
                </c:pt>
                <c:pt idx="96">
                  <c:v>28</c:v>
                </c:pt>
              </c:numCache>
            </c:numRef>
          </c:yVal>
          <c:smooth val="1"/>
        </c:ser>
        <c:dLbls>
          <c:showLegendKey val="0"/>
          <c:showVal val="0"/>
          <c:showCatName val="0"/>
          <c:showSerName val="0"/>
          <c:showPercent val="0"/>
          <c:showBubbleSize val="0"/>
        </c:dLbls>
        <c:axId val="85041152"/>
        <c:axId val="85041728"/>
      </c:scatterChart>
      <c:valAx>
        <c:axId val="85041152"/>
        <c:scaling>
          <c:orientation val="minMax"/>
        </c:scaling>
        <c:delete val="0"/>
        <c:axPos val="b"/>
        <c:numFmt formatCode="d\-mmm\-yy" sourceLinked="1"/>
        <c:majorTickMark val="out"/>
        <c:minorTickMark val="none"/>
        <c:tickLblPos val="nextTo"/>
        <c:txPr>
          <a:bodyPr/>
          <a:lstStyle/>
          <a:p>
            <a:pPr>
              <a:defRPr b="1"/>
            </a:pPr>
            <a:endParaRPr lang="en-US"/>
          </a:p>
        </c:txPr>
        <c:crossAx val="85041728"/>
        <c:crosses val="autoZero"/>
        <c:crossBetween val="midCat"/>
      </c:valAx>
      <c:valAx>
        <c:axId val="85041728"/>
        <c:scaling>
          <c:orientation val="minMax"/>
          <c:min val="0"/>
        </c:scaling>
        <c:delete val="0"/>
        <c:axPos val="l"/>
        <c:majorGridlines/>
        <c:title>
          <c:tx>
            <c:rich>
              <a:bodyPr rot="-5400000" vert="horz"/>
              <a:lstStyle/>
              <a:p>
                <a:pPr>
                  <a:defRPr/>
                </a:pPr>
                <a:r>
                  <a:rPr lang="en-US" dirty="0" smtClean="0"/>
                  <a:t>Temperature (°C)</a:t>
                </a:r>
                <a:endParaRPr lang="en-US" dirty="0"/>
              </a:p>
            </c:rich>
          </c:tx>
          <c:layout/>
          <c:overlay val="0"/>
        </c:title>
        <c:numFmt formatCode="0" sourceLinked="0"/>
        <c:majorTickMark val="out"/>
        <c:minorTickMark val="none"/>
        <c:tickLblPos val="nextTo"/>
        <c:txPr>
          <a:bodyPr/>
          <a:lstStyle/>
          <a:p>
            <a:pPr>
              <a:defRPr b="1"/>
            </a:pPr>
            <a:endParaRPr lang="en-US"/>
          </a:p>
        </c:txPr>
        <c:crossAx val="85041152"/>
        <c:crosses val="autoZero"/>
        <c:crossBetween val="midCat"/>
      </c:valAx>
      <c:spPr>
        <a:ln>
          <a:solidFill>
            <a:srgbClr val="002060"/>
          </a:solidFill>
        </a:ln>
      </c:spPr>
    </c:plotArea>
    <c:legend>
      <c:legendPos val="r"/>
      <c:layout>
        <c:manualLayout>
          <c:xMode val="edge"/>
          <c:yMode val="edge"/>
          <c:x val="0.47460232243696804"/>
          <c:y val="0.68877530447102464"/>
          <c:w val="0.25198891805191032"/>
          <c:h val="0.16685502547475667"/>
        </c:manualLayout>
      </c:layout>
      <c:overlay val="0"/>
      <c:txPr>
        <a:bodyPr/>
        <a:lstStyle/>
        <a:p>
          <a:pPr>
            <a:defRPr b="1"/>
          </a:pPr>
          <a:endParaRPr lang="en-US"/>
        </a:p>
      </c:txPr>
    </c:legend>
    <c:plotVisOnly val="1"/>
    <c:dispBlanksAs val="gap"/>
    <c:showDLblsOverMax val="0"/>
  </c:chart>
  <c:spPr>
    <a:noFill/>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a:t>Relative </a:t>
            </a:r>
            <a:r>
              <a:rPr lang="en-US" sz="1600" dirty="0" smtClean="0"/>
              <a:t>humidity- </a:t>
            </a:r>
            <a:r>
              <a:rPr lang="en-US" sz="1600" dirty="0" smtClean="0">
                <a:solidFill>
                  <a:srgbClr val="9900CC"/>
                </a:solidFill>
              </a:rPr>
              <a:t>Kharif</a:t>
            </a:r>
            <a:endParaRPr lang="en-US" sz="1600" dirty="0">
              <a:solidFill>
                <a:srgbClr val="9900CC"/>
              </a:solidFill>
            </a:endParaRPr>
          </a:p>
        </c:rich>
      </c:tx>
      <c:layout/>
      <c:overlay val="0"/>
      <c:spPr>
        <a:solidFill>
          <a:srgbClr val="FFFFCC"/>
        </a:solidFill>
      </c:spPr>
    </c:title>
    <c:autoTitleDeleted val="0"/>
    <c:plotArea>
      <c:layout>
        <c:manualLayout>
          <c:layoutTarget val="inner"/>
          <c:xMode val="edge"/>
          <c:yMode val="edge"/>
          <c:x val="6.3228625677109476E-2"/>
          <c:y val="5.1400554097404488E-2"/>
          <c:w val="0.89293279164572459"/>
          <c:h val="0.8326195683872849"/>
        </c:manualLayout>
      </c:layout>
      <c:scatterChart>
        <c:scatterStyle val="smoothMarker"/>
        <c:varyColors val="0"/>
        <c:ser>
          <c:idx val="1"/>
          <c:order val="0"/>
          <c:tx>
            <c:strRef>
              <c:f>Sheet1!$E$5</c:f>
              <c:strCache>
                <c:ptCount val="1"/>
                <c:pt idx="0">
                  <c:v>RH</c:v>
                </c:pt>
              </c:strCache>
            </c:strRef>
          </c:tx>
          <c:xVal>
            <c:numRef>
              <c:f>Sheet1!$A$6:$A$91</c:f>
              <c:numCache>
                <c:formatCode>d\-mmm\-yy</c:formatCode>
                <c:ptCount val="86"/>
                <c:pt idx="0">
                  <c:v>41481</c:v>
                </c:pt>
                <c:pt idx="1">
                  <c:v>41482</c:v>
                </c:pt>
                <c:pt idx="2">
                  <c:v>41483</c:v>
                </c:pt>
                <c:pt idx="3">
                  <c:v>41484</c:v>
                </c:pt>
                <c:pt idx="4">
                  <c:v>41485</c:v>
                </c:pt>
                <c:pt idx="5">
                  <c:v>41486</c:v>
                </c:pt>
                <c:pt idx="6">
                  <c:v>41487</c:v>
                </c:pt>
                <c:pt idx="7">
                  <c:v>41488</c:v>
                </c:pt>
                <c:pt idx="8">
                  <c:v>41489</c:v>
                </c:pt>
                <c:pt idx="9">
                  <c:v>41490</c:v>
                </c:pt>
                <c:pt idx="10">
                  <c:v>41491</c:v>
                </c:pt>
                <c:pt idx="11">
                  <c:v>41492</c:v>
                </c:pt>
                <c:pt idx="12">
                  <c:v>41493</c:v>
                </c:pt>
                <c:pt idx="13">
                  <c:v>41494</c:v>
                </c:pt>
                <c:pt idx="14">
                  <c:v>41495</c:v>
                </c:pt>
                <c:pt idx="15">
                  <c:v>41496</c:v>
                </c:pt>
                <c:pt idx="16">
                  <c:v>41497</c:v>
                </c:pt>
                <c:pt idx="17">
                  <c:v>41498</c:v>
                </c:pt>
                <c:pt idx="18">
                  <c:v>41499</c:v>
                </c:pt>
                <c:pt idx="19">
                  <c:v>41500</c:v>
                </c:pt>
                <c:pt idx="20">
                  <c:v>41501</c:v>
                </c:pt>
                <c:pt idx="21">
                  <c:v>41502</c:v>
                </c:pt>
                <c:pt idx="22">
                  <c:v>41503</c:v>
                </c:pt>
                <c:pt idx="23">
                  <c:v>41504</c:v>
                </c:pt>
                <c:pt idx="24">
                  <c:v>41505</c:v>
                </c:pt>
                <c:pt idx="25">
                  <c:v>41506</c:v>
                </c:pt>
                <c:pt idx="26">
                  <c:v>41507</c:v>
                </c:pt>
                <c:pt idx="27">
                  <c:v>41508</c:v>
                </c:pt>
                <c:pt idx="28">
                  <c:v>41509</c:v>
                </c:pt>
                <c:pt idx="29">
                  <c:v>41510</c:v>
                </c:pt>
                <c:pt idx="30">
                  <c:v>41511</c:v>
                </c:pt>
                <c:pt idx="31">
                  <c:v>41512</c:v>
                </c:pt>
                <c:pt idx="32">
                  <c:v>41513</c:v>
                </c:pt>
                <c:pt idx="33">
                  <c:v>41514</c:v>
                </c:pt>
                <c:pt idx="34">
                  <c:v>41515</c:v>
                </c:pt>
                <c:pt idx="35">
                  <c:v>41516</c:v>
                </c:pt>
                <c:pt idx="36">
                  <c:v>41517</c:v>
                </c:pt>
                <c:pt idx="37">
                  <c:v>41518</c:v>
                </c:pt>
                <c:pt idx="38">
                  <c:v>41519</c:v>
                </c:pt>
                <c:pt idx="39">
                  <c:v>41520</c:v>
                </c:pt>
                <c:pt idx="40">
                  <c:v>41521</c:v>
                </c:pt>
                <c:pt idx="41">
                  <c:v>41522</c:v>
                </c:pt>
                <c:pt idx="42">
                  <c:v>41523</c:v>
                </c:pt>
                <c:pt idx="43">
                  <c:v>41524</c:v>
                </c:pt>
                <c:pt idx="44">
                  <c:v>41525</c:v>
                </c:pt>
                <c:pt idx="45">
                  <c:v>41526</c:v>
                </c:pt>
                <c:pt idx="46">
                  <c:v>41527</c:v>
                </c:pt>
                <c:pt idx="47">
                  <c:v>41528</c:v>
                </c:pt>
                <c:pt idx="48">
                  <c:v>41529</c:v>
                </c:pt>
                <c:pt idx="49">
                  <c:v>41530</c:v>
                </c:pt>
                <c:pt idx="50">
                  <c:v>41531</c:v>
                </c:pt>
                <c:pt idx="51">
                  <c:v>41532</c:v>
                </c:pt>
                <c:pt idx="52">
                  <c:v>41533</c:v>
                </c:pt>
                <c:pt idx="53">
                  <c:v>41534</c:v>
                </c:pt>
                <c:pt idx="54">
                  <c:v>41535</c:v>
                </c:pt>
                <c:pt idx="55">
                  <c:v>41536</c:v>
                </c:pt>
                <c:pt idx="56">
                  <c:v>41537</c:v>
                </c:pt>
                <c:pt idx="57">
                  <c:v>41538</c:v>
                </c:pt>
                <c:pt idx="58">
                  <c:v>41539</c:v>
                </c:pt>
                <c:pt idx="59">
                  <c:v>41540</c:v>
                </c:pt>
                <c:pt idx="60">
                  <c:v>41541</c:v>
                </c:pt>
                <c:pt idx="61">
                  <c:v>41542</c:v>
                </c:pt>
                <c:pt idx="62">
                  <c:v>41543</c:v>
                </c:pt>
                <c:pt idx="63">
                  <c:v>41544</c:v>
                </c:pt>
                <c:pt idx="64">
                  <c:v>41545</c:v>
                </c:pt>
                <c:pt idx="65">
                  <c:v>41546</c:v>
                </c:pt>
                <c:pt idx="66">
                  <c:v>41547</c:v>
                </c:pt>
                <c:pt idx="67">
                  <c:v>41548</c:v>
                </c:pt>
                <c:pt idx="68">
                  <c:v>41549</c:v>
                </c:pt>
                <c:pt idx="69">
                  <c:v>41550</c:v>
                </c:pt>
                <c:pt idx="70">
                  <c:v>41551</c:v>
                </c:pt>
                <c:pt idx="71">
                  <c:v>41552</c:v>
                </c:pt>
                <c:pt idx="72">
                  <c:v>41553</c:v>
                </c:pt>
                <c:pt idx="73">
                  <c:v>41554</c:v>
                </c:pt>
                <c:pt idx="74">
                  <c:v>41555</c:v>
                </c:pt>
                <c:pt idx="75">
                  <c:v>41556</c:v>
                </c:pt>
                <c:pt idx="76">
                  <c:v>41557</c:v>
                </c:pt>
                <c:pt idx="77">
                  <c:v>41558</c:v>
                </c:pt>
                <c:pt idx="78">
                  <c:v>41559</c:v>
                </c:pt>
                <c:pt idx="79">
                  <c:v>41560</c:v>
                </c:pt>
                <c:pt idx="80">
                  <c:v>41561</c:v>
                </c:pt>
                <c:pt idx="81">
                  <c:v>41562</c:v>
                </c:pt>
                <c:pt idx="82">
                  <c:v>41563</c:v>
                </c:pt>
                <c:pt idx="83">
                  <c:v>41564</c:v>
                </c:pt>
                <c:pt idx="84">
                  <c:v>41565</c:v>
                </c:pt>
                <c:pt idx="85">
                  <c:v>41566</c:v>
                </c:pt>
              </c:numCache>
            </c:numRef>
          </c:xVal>
          <c:yVal>
            <c:numRef>
              <c:f>Sheet1!$E$6:$E$91</c:f>
              <c:numCache>
                <c:formatCode>General</c:formatCode>
                <c:ptCount val="86"/>
                <c:pt idx="0">
                  <c:v>66</c:v>
                </c:pt>
                <c:pt idx="1">
                  <c:v>61</c:v>
                </c:pt>
                <c:pt idx="2">
                  <c:v>60</c:v>
                </c:pt>
                <c:pt idx="3">
                  <c:v>62</c:v>
                </c:pt>
                <c:pt idx="4">
                  <c:v>54</c:v>
                </c:pt>
                <c:pt idx="5" formatCode="0.0">
                  <c:v>52</c:v>
                </c:pt>
                <c:pt idx="6" formatCode="0">
                  <c:v>91</c:v>
                </c:pt>
                <c:pt idx="7" formatCode="0">
                  <c:v>78</c:v>
                </c:pt>
                <c:pt idx="8" formatCode="0">
                  <c:v>66</c:v>
                </c:pt>
                <c:pt idx="9" formatCode="0">
                  <c:v>58</c:v>
                </c:pt>
                <c:pt idx="10" formatCode="0">
                  <c:v>58</c:v>
                </c:pt>
                <c:pt idx="11" formatCode="0">
                  <c:v>92</c:v>
                </c:pt>
                <c:pt idx="12" formatCode="0">
                  <c:v>71</c:v>
                </c:pt>
                <c:pt idx="13" formatCode="0">
                  <c:v>63</c:v>
                </c:pt>
                <c:pt idx="14" formatCode="0">
                  <c:v>59</c:v>
                </c:pt>
                <c:pt idx="15" formatCode="0">
                  <c:v>64</c:v>
                </c:pt>
                <c:pt idx="16" formatCode="0">
                  <c:v>64</c:v>
                </c:pt>
                <c:pt idx="17" formatCode="0">
                  <c:v>59</c:v>
                </c:pt>
                <c:pt idx="18" formatCode="0">
                  <c:v>80</c:v>
                </c:pt>
                <c:pt idx="19" formatCode="0">
                  <c:v>71</c:v>
                </c:pt>
                <c:pt idx="20" formatCode="0">
                  <c:v>63</c:v>
                </c:pt>
                <c:pt idx="21" formatCode="0">
                  <c:v>92</c:v>
                </c:pt>
                <c:pt idx="22" formatCode="0">
                  <c:v>75</c:v>
                </c:pt>
                <c:pt idx="23" formatCode="0">
                  <c:v>63</c:v>
                </c:pt>
                <c:pt idx="24" formatCode="0">
                  <c:v>69</c:v>
                </c:pt>
                <c:pt idx="25" formatCode="0">
                  <c:v>70</c:v>
                </c:pt>
                <c:pt idx="26" formatCode="0">
                  <c:v>69</c:v>
                </c:pt>
                <c:pt idx="27" formatCode="0">
                  <c:v>59</c:v>
                </c:pt>
                <c:pt idx="28" formatCode="0">
                  <c:v>59</c:v>
                </c:pt>
                <c:pt idx="29" formatCode="0">
                  <c:v>64</c:v>
                </c:pt>
                <c:pt idx="30" formatCode="0">
                  <c:v>57</c:v>
                </c:pt>
                <c:pt idx="31" formatCode="0">
                  <c:v>65</c:v>
                </c:pt>
                <c:pt idx="32" formatCode="0">
                  <c:v>61</c:v>
                </c:pt>
                <c:pt idx="33" formatCode="0">
                  <c:v>59</c:v>
                </c:pt>
                <c:pt idx="34" formatCode="0">
                  <c:v>63</c:v>
                </c:pt>
                <c:pt idx="35" formatCode="0">
                  <c:v>56</c:v>
                </c:pt>
                <c:pt idx="36" formatCode="0">
                  <c:v>57</c:v>
                </c:pt>
                <c:pt idx="37" formatCode="0">
                  <c:v>98</c:v>
                </c:pt>
                <c:pt idx="38" formatCode="0">
                  <c:v>57</c:v>
                </c:pt>
                <c:pt idx="39" formatCode="0">
                  <c:v>58</c:v>
                </c:pt>
                <c:pt idx="40" formatCode="0">
                  <c:v>54</c:v>
                </c:pt>
                <c:pt idx="41" formatCode="0">
                  <c:v>62</c:v>
                </c:pt>
                <c:pt idx="42" formatCode="0">
                  <c:v>55</c:v>
                </c:pt>
                <c:pt idx="43" formatCode="0">
                  <c:v>53</c:v>
                </c:pt>
                <c:pt idx="44" formatCode="0">
                  <c:v>52</c:v>
                </c:pt>
                <c:pt idx="45" formatCode="0">
                  <c:v>90</c:v>
                </c:pt>
                <c:pt idx="46" formatCode="0">
                  <c:v>78</c:v>
                </c:pt>
                <c:pt idx="47" formatCode="0">
                  <c:v>68</c:v>
                </c:pt>
                <c:pt idx="48" formatCode="0">
                  <c:v>69</c:v>
                </c:pt>
                <c:pt idx="49" formatCode="0">
                  <c:v>67</c:v>
                </c:pt>
                <c:pt idx="50" formatCode="0">
                  <c:v>65</c:v>
                </c:pt>
                <c:pt idx="51" formatCode="0">
                  <c:v>62</c:v>
                </c:pt>
                <c:pt idx="52" formatCode="0">
                  <c:v>62</c:v>
                </c:pt>
                <c:pt idx="53" formatCode="0">
                  <c:v>76</c:v>
                </c:pt>
                <c:pt idx="54" formatCode="0">
                  <c:v>75</c:v>
                </c:pt>
                <c:pt idx="55" formatCode="0">
                  <c:v>88</c:v>
                </c:pt>
                <c:pt idx="56" formatCode="0">
                  <c:v>83</c:v>
                </c:pt>
                <c:pt idx="57" formatCode="0">
                  <c:v>75</c:v>
                </c:pt>
                <c:pt idx="58" formatCode="0">
                  <c:v>65</c:v>
                </c:pt>
                <c:pt idx="59" formatCode="0">
                  <c:v>56</c:v>
                </c:pt>
                <c:pt idx="60" formatCode="0">
                  <c:v>54</c:v>
                </c:pt>
                <c:pt idx="61" formatCode="0">
                  <c:v>59</c:v>
                </c:pt>
                <c:pt idx="62" formatCode="0">
                  <c:v>50</c:v>
                </c:pt>
                <c:pt idx="63" formatCode="0">
                  <c:v>52</c:v>
                </c:pt>
                <c:pt idx="64" formatCode="0">
                  <c:v>53</c:v>
                </c:pt>
                <c:pt idx="65" formatCode="0">
                  <c:v>58</c:v>
                </c:pt>
                <c:pt idx="66" formatCode="0">
                  <c:v>55</c:v>
                </c:pt>
                <c:pt idx="67" formatCode="0">
                  <c:v>61</c:v>
                </c:pt>
                <c:pt idx="68" formatCode="0">
                  <c:v>60</c:v>
                </c:pt>
                <c:pt idx="69" formatCode="0">
                  <c:v>83</c:v>
                </c:pt>
                <c:pt idx="70" formatCode="0">
                  <c:v>69</c:v>
                </c:pt>
                <c:pt idx="71" formatCode="0">
                  <c:v>56</c:v>
                </c:pt>
                <c:pt idx="72" formatCode="0">
                  <c:v>59</c:v>
                </c:pt>
                <c:pt idx="73" formatCode="0">
                  <c:v>58</c:v>
                </c:pt>
                <c:pt idx="74" formatCode="0">
                  <c:v>54</c:v>
                </c:pt>
                <c:pt idx="75" formatCode="0">
                  <c:v>57</c:v>
                </c:pt>
                <c:pt idx="76" formatCode="0">
                  <c:v>62</c:v>
                </c:pt>
                <c:pt idx="77" formatCode="0">
                  <c:v>62</c:v>
                </c:pt>
                <c:pt idx="78" formatCode="0">
                  <c:v>64</c:v>
                </c:pt>
                <c:pt idx="79" formatCode="0">
                  <c:v>64</c:v>
                </c:pt>
                <c:pt idx="80" formatCode="0">
                  <c:v>56</c:v>
                </c:pt>
                <c:pt idx="81" formatCode="0.0">
                  <c:v>52</c:v>
                </c:pt>
                <c:pt idx="82" formatCode="0">
                  <c:v>45</c:v>
                </c:pt>
                <c:pt idx="83" formatCode="0">
                  <c:v>56</c:v>
                </c:pt>
                <c:pt idx="84" formatCode="0">
                  <c:v>53</c:v>
                </c:pt>
                <c:pt idx="85" formatCode="0">
                  <c:v>43</c:v>
                </c:pt>
              </c:numCache>
            </c:numRef>
          </c:yVal>
          <c:smooth val="1"/>
        </c:ser>
        <c:dLbls>
          <c:showLegendKey val="0"/>
          <c:showVal val="0"/>
          <c:showCatName val="0"/>
          <c:showSerName val="0"/>
          <c:showPercent val="0"/>
          <c:showBubbleSize val="0"/>
        </c:dLbls>
        <c:axId val="85044608"/>
        <c:axId val="85045184"/>
      </c:scatterChart>
      <c:valAx>
        <c:axId val="85044608"/>
        <c:scaling>
          <c:orientation val="minMax"/>
        </c:scaling>
        <c:delete val="0"/>
        <c:axPos val="b"/>
        <c:numFmt formatCode="d\-mmm\-yy" sourceLinked="1"/>
        <c:majorTickMark val="out"/>
        <c:minorTickMark val="none"/>
        <c:tickLblPos val="nextTo"/>
        <c:txPr>
          <a:bodyPr/>
          <a:lstStyle/>
          <a:p>
            <a:pPr>
              <a:defRPr b="1"/>
            </a:pPr>
            <a:endParaRPr lang="en-US"/>
          </a:p>
        </c:txPr>
        <c:crossAx val="85045184"/>
        <c:crosses val="autoZero"/>
        <c:crossBetween val="midCat"/>
      </c:valAx>
      <c:valAx>
        <c:axId val="85045184"/>
        <c:scaling>
          <c:orientation val="minMax"/>
          <c:min val="20"/>
        </c:scaling>
        <c:delete val="0"/>
        <c:axPos val="l"/>
        <c:majorGridlines/>
        <c:title>
          <c:tx>
            <c:rich>
              <a:bodyPr rot="-5400000" vert="horz"/>
              <a:lstStyle/>
              <a:p>
                <a:pPr>
                  <a:defRPr/>
                </a:pPr>
                <a:r>
                  <a:rPr lang="en-US" dirty="0" smtClean="0"/>
                  <a:t>RH (%)</a:t>
                </a:r>
                <a:endParaRPr lang="en-US" dirty="0"/>
              </a:p>
            </c:rich>
          </c:tx>
          <c:layout/>
          <c:overlay val="0"/>
        </c:title>
        <c:numFmt formatCode="General" sourceLinked="1"/>
        <c:majorTickMark val="out"/>
        <c:minorTickMark val="none"/>
        <c:tickLblPos val="nextTo"/>
        <c:txPr>
          <a:bodyPr/>
          <a:lstStyle/>
          <a:p>
            <a:pPr>
              <a:defRPr b="1"/>
            </a:pPr>
            <a:endParaRPr lang="en-US"/>
          </a:p>
        </c:txPr>
        <c:crossAx val="85044608"/>
        <c:crosses val="autoZero"/>
        <c:crossBetween val="midCat"/>
      </c:valAx>
      <c:spPr>
        <a:ln>
          <a:solidFill>
            <a:srgbClr val="002060"/>
          </a:solidFill>
        </a:ln>
      </c:spPr>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a:t>Relative </a:t>
            </a:r>
            <a:r>
              <a:rPr lang="en-US" sz="1600" dirty="0" smtClean="0"/>
              <a:t>humidity- </a:t>
            </a:r>
            <a:r>
              <a:rPr lang="en-US" sz="1600" dirty="0" smtClean="0">
                <a:solidFill>
                  <a:srgbClr val="9900CC"/>
                </a:solidFill>
              </a:rPr>
              <a:t>Summer</a:t>
            </a:r>
            <a:endParaRPr lang="en-US" sz="1600" dirty="0">
              <a:solidFill>
                <a:srgbClr val="9900CC"/>
              </a:solidFill>
            </a:endParaRPr>
          </a:p>
        </c:rich>
      </c:tx>
      <c:layout/>
      <c:overlay val="0"/>
      <c:spPr>
        <a:solidFill>
          <a:srgbClr val="FFFFCC"/>
        </a:solidFill>
      </c:spPr>
    </c:title>
    <c:autoTitleDeleted val="0"/>
    <c:plotArea>
      <c:layout>
        <c:manualLayout>
          <c:layoutTarget val="inner"/>
          <c:xMode val="edge"/>
          <c:yMode val="edge"/>
          <c:x val="7.2444792568468211E-2"/>
          <c:y val="5.1400554097404488E-2"/>
          <c:w val="0.88209712660263018"/>
          <c:h val="0.8326195683872849"/>
        </c:manualLayout>
      </c:layout>
      <c:scatterChart>
        <c:scatterStyle val="smoothMarker"/>
        <c:varyColors val="0"/>
        <c:ser>
          <c:idx val="0"/>
          <c:order val="0"/>
          <c:tx>
            <c:strRef>
              <c:f>Sheet1!$E$95</c:f>
              <c:strCache>
                <c:ptCount val="1"/>
                <c:pt idx="0">
                  <c:v>RH</c:v>
                </c:pt>
              </c:strCache>
            </c:strRef>
          </c:tx>
          <c:xVal>
            <c:numRef>
              <c:f>Sheet1!$A$96:$A$192</c:f>
              <c:numCache>
                <c:formatCode>d\-mmm\-yy</c:formatCode>
                <c:ptCount val="97"/>
                <c:pt idx="0">
                  <c:v>41682</c:v>
                </c:pt>
                <c:pt idx="1">
                  <c:v>41683</c:v>
                </c:pt>
                <c:pt idx="2">
                  <c:v>41684</c:v>
                </c:pt>
                <c:pt idx="3">
                  <c:v>41685</c:v>
                </c:pt>
                <c:pt idx="4">
                  <c:v>41686</c:v>
                </c:pt>
                <c:pt idx="5">
                  <c:v>41687</c:v>
                </c:pt>
                <c:pt idx="6">
                  <c:v>41688</c:v>
                </c:pt>
                <c:pt idx="7">
                  <c:v>41689</c:v>
                </c:pt>
                <c:pt idx="8">
                  <c:v>41690</c:v>
                </c:pt>
                <c:pt idx="9">
                  <c:v>41691</c:v>
                </c:pt>
                <c:pt idx="10">
                  <c:v>41692</c:v>
                </c:pt>
                <c:pt idx="11">
                  <c:v>41693</c:v>
                </c:pt>
                <c:pt idx="12">
                  <c:v>41694</c:v>
                </c:pt>
                <c:pt idx="13">
                  <c:v>41695</c:v>
                </c:pt>
                <c:pt idx="14">
                  <c:v>41696</c:v>
                </c:pt>
                <c:pt idx="15">
                  <c:v>41697</c:v>
                </c:pt>
                <c:pt idx="16">
                  <c:v>41698</c:v>
                </c:pt>
                <c:pt idx="17">
                  <c:v>41699</c:v>
                </c:pt>
                <c:pt idx="18">
                  <c:v>41700</c:v>
                </c:pt>
                <c:pt idx="19">
                  <c:v>41701</c:v>
                </c:pt>
                <c:pt idx="20">
                  <c:v>41702</c:v>
                </c:pt>
                <c:pt idx="21">
                  <c:v>41703</c:v>
                </c:pt>
                <c:pt idx="22">
                  <c:v>41704</c:v>
                </c:pt>
                <c:pt idx="23">
                  <c:v>41705</c:v>
                </c:pt>
                <c:pt idx="24">
                  <c:v>41706</c:v>
                </c:pt>
                <c:pt idx="25">
                  <c:v>41707</c:v>
                </c:pt>
                <c:pt idx="26">
                  <c:v>41708</c:v>
                </c:pt>
                <c:pt idx="27">
                  <c:v>41709</c:v>
                </c:pt>
                <c:pt idx="28">
                  <c:v>41710</c:v>
                </c:pt>
                <c:pt idx="29">
                  <c:v>41711</c:v>
                </c:pt>
                <c:pt idx="30">
                  <c:v>41712</c:v>
                </c:pt>
                <c:pt idx="31">
                  <c:v>41713</c:v>
                </c:pt>
                <c:pt idx="32">
                  <c:v>41714</c:v>
                </c:pt>
                <c:pt idx="33">
                  <c:v>41715</c:v>
                </c:pt>
                <c:pt idx="34">
                  <c:v>41716</c:v>
                </c:pt>
                <c:pt idx="35">
                  <c:v>41717</c:v>
                </c:pt>
                <c:pt idx="36">
                  <c:v>41718</c:v>
                </c:pt>
                <c:pt idx="37">
                  <c:v>41719</c:v>
                </c:pt>
                <c:pt idx="38">
                  <c:v>41720</c:v>
                </c:pt>
                <c:pt idx="39">
                  <c:v>41721</c:v>
                </c:pt>
                <c:pt idx="40">
                  <c:v>41722</c:v>
                </c:pt>
                <c:pt idx="41">
                  <c:v>41723</c:v>
                </c:pt>
                <c:pt idx="42">
                  <c:v>41724</c:v>
                </c:pt>
                <c:pt idx="43">
                  <c:v>41725</c:v>
                </c:pt>
                <c:pt idx="44">
                  <c:v>41726</c:v>
                </c:pt>
                <c:pt idx="45">
                  <c:v>41727</c:v>
                </c:pt>
                <c:pt idx="46">
                  <c:v>41728</c:v>
                </c:pt>
                <c:pt idx="47">
                  <c:v>41729</c:v>
                </c:pt>
                <c:pt idx="48">
                  <c:v>41730</c:v>
                </c:pt>
                <c:pt idx="49">
                  <c:v>41731</c:v>
                </c:pt>
                <c:pt idx="50">
                  <c:v>41732</c:v>
                </c:pt>
                <c:pt idx="51">
                  <c:v>41733</c:v>
                </c:pt>
                <c:pt idx="52">
                  <c:v>41734</c:v>
                </c:pt>
                <c:pt idx="53">
                  <c:v>41735</c:v>
                </c:pt>
                <c:pt idx="54">
                  <c:v>41736</c:v>
                </c:pt>
                <c:pt idx="55">
                  <c:v>41737</c:v>
                </c:pt>
                <c:pt idx="56">
                  <c:v>41738</c:v>
                </c:pt>
                <c:pt idx="57">
                  <c:v>41739</c:v>
                </c:pt>
                <c:pt idx="58">
                  <c:v>41740</c:v>
                </c:pt>
                <c:pt idx="59">
                  <c:v>41741</c:v>
                </c:pt>
                <c:pt idx="60">
                  <c:v>41742</c:v>
                </c:pt>
                <c:pt idx="61">
                  <c:v>41743</c:v>
                </c:pt>
                <c:pt idx="62">
                  <c:v>41744</c:v>
                </c:pt>
                <c:pt idx="63">
                  <c:v>41745</c:v>
                </c:pt>
                <c:pt idx="64">
                  <c:v>41746</c:v>
                </c:pt>
                <c:pt idx="65">
                  <c:v>41747</c:v>
                </c:pt>
                <c:pt idx="66">
                  <c:v>41748</c:v>
                </c:pt>
                <c:pt idx="67">
                  <c:v>41749</c:v>
                </c:pt>
                <c:pt idx="68">
                  <c:v>41750</c:v>
                </c:pt>
                <c:pt idx="69">
                  <c:v>41751</c:v>
                </c:pt>
                <c:pt idx="70">
                  <c:v>41752</c:v>
                </c:pt>
                <c:pt idx="71">
                  <c:v>41753</c:v>
                </c:pt>
                <c:pt idx="72">
                  <c:v>41754</c:v>
                </c:pt>
                <c:pt idx="73">
                  <c:v>41755</c:v>
                </c:pt>
                <c:pt idx="74">
                  <c:v>41756</c:v>
                </c:pt>
                <c:pt idx="75">
                  <c:v>41757</c:v>
                </c:pt>
                <c:pt idx="76">
                  <c:v>41758</c:v>
                </c:pt>
                <c:pt idx="77">
                  <c:v>41759</c:v>
                </c:pt>
                <c:pt idx="78">
                  <c:v>41760</c:v>
                </c:pt>
                <c:pt idx="79">
                  <c:v>41761</c:v>
                </c:pt>
                <c:pt idx="80">
                  <c:v>41762</c:v>
                </c:pt>
                <c:pt idx="81">
                  <c:v>41763</c:v>
                </c:pt>
                <c:pt idx="82">
                  <c:v>41764</c:v>
                </c:pt>
                <c:pt idx="83">
                  <c:v>41765</c:v>
                </c:pt>
                <c:pt idx="84">
                  <c:v>41766</c:v>
                </c:pt>
                <c:pt idx="85">
                  <c:v>41767</c:v>
                </c:pt>
                <c:pt idx="86">
                  <c:v>41768</c:v>
                </c:pt>
                <c:pt idx="87">
                  <c:v>41769</c:v>
                </c:pt>
                <c:pt idx="88">
                  <c:v>41770</c:v>
                </c:pt>
                <c:pt idx="89">
                  <c:v>41771</c:v>
                </c:pt>
                <c:pt idx="90">
                  <c:v>41772</c:v>
                </c:pt>
                <c:pt idx="91">
                  <c:v>41773</c:v>
                </c:pt>
                <c:pt idx="92">
                  <c:v>41774</c:v>
                </c:pt>
                <c:pt idx="93">
                  <c:v>41775</c:v>
                </c:pt>
                <c:pt idx="94">
                  <c:v>41776</c:v>
                </c:pt>
                <c:pt idx="95">
                  <c:v>41777</c:v>
                </c:pt>
                <c:pt idx="96">
                  <c:v>41778</c:v>
                </c:pt>
              </c:numCache>
            </c:numRef>
          </c:xVal>
          <c:yVal>
            <c:numRef>
              <c:f>Sheet1!$E$96:$E$192</c:f>
              <c:numCache>
                <c:formatCode>0</c:formatCode>
                <c:ptCount val="97"/>
                <c:pt idx="0">
                  <c:v>49</c:v>
                </c:pt>
                <c:pt idx="1">
                  <c:v>49</c:v>
                </c:pt>
                <c:pt idx="2">
                  <c:v>58</c:v>
                </c:pt>
                <c:pt idx="3">
                  <c:v>67</c:v>
                </c:pt>
                <c:pt idx="4">
                  <c:v>67</c:v>
                </c:pt>
                <c:pt idx="5">
                  <c:v>54</c:v>
                </c:pt>
                <c:pt idx="6">
                  <c:v>63</c:v>
                </c:pt>
                <c:pt idx="7">
                  <c:v>56</c:v>
                </c:pt>
                <c:pt idx="8">
                  <c:v>42</c:v>
                </c:pt>
                <c:pt idx="9">
                  <c:v>39</c:v>
                </c:pt>
                <c:pt idx="10">
                  <c:v>41</c:v>
                </c:pt>
                <c:pt idx="11">
                  <c:v>31</c:v>
                </c:pt>
                <c:pt idx="12">
                  <c:v>47</c:v>
                </c:pt>
                <c:pt idx="13">
                  <c:v>53</c:v>
                </c:pt>
                <c:pt idx="14">
                  <c:v>47</c:v>
                </c:pt>
                <c:pt idx="15">
                  <c:v>34</c:v>
                </c:pt>
                <c:pt idx="16">
                  <c:v>36</c:v>
                </c:pt>
                <c:pt idx="17">
                  <c:v>46</c:v>
                </c:pt>
                <c:pt idx="18">
                  <c:v>54</c:v>
                </c:pt>
                <c:pt idx="19">
                  <c:v>67</c:v>
                </c:pt>
                <c:pt idx="20">
                  <c:v>65</c:v>
                </c:pt>
                <c:pt idx="21">
                  <c:v>75</c:v>
                </c:pt>
                <c:pt idx="22">
                  <c:v>58</c:v>
                </c:pt>
                <c:pt idx="23">
                  <c:v>68</c:v>
                </c:pt>
                <c:pt idx="24">
                  <c:v>61</c:v>
                </c:pt>
                <c:pt idx="25">
                  <c:v>56</c:v>
                </c:pt>
                <c:pt idx="26">
                  <c:v>54</c:v>
                </c:pt>
                <c:pt idx="27">
                  <c:v>56</c:v>
                </c:pt>
                <c:pt idx="28">
                  <c:v>42</c:v>
                </c:pt>
                <c:pt idx="29">
                  <c:v>45</c:v>
                </c:pt>
                <c:pt idx="30">
                  <c:v>32</c:v>
                </c:pt>
                <c:pt idx="31">
                  <c:v>40</c:v>
                </c:pt>
                <c:pt idx="32">
                  <c:v>30</c:v>
                </c:pt>
                <c:pt idx="33">
                  <c:v>32</c:v>
                </c:pt>
                <c:pt idx="34">
                  <c:v>31</c:v>
                </c:pt>
                <c:pt idx="35">
                  <c:v>29</c:v>
                </c:pt>
                <c:pt idx="36">
                  <c:v>31</c:v>
                </c:pt>
                <c:pt idx="37">
                  <c:v>32</c:v>
                </c:pt>
                <c:pt idx="38">
                  <c:v>32</c:v>
                </c:pt>
                <c:pt idx="39">
                  <c:v>30</c:v>
                </c:pt>
                <c:pt idx="40">
                  <c:v>20</c:v>
                </c:pt>
                <c:pt idx="41">
                  <c:v>36</c:v>
                </c:pt>
                <c:pt idx="42">
                  <c:v>33</c:v>
                </c:pt>
                <c:pt idx="43">
                  <c:v>34</c:v>
                </c:pt>
                <c:pt idx="44">
                  <c:v>34</c:v>
                </c:pt>
                <c:pt idx="45">
                  <c:v>36</c:v>
                </c:pt>
                <c:pt idx="46">
                  <c:v>32</c:v>
                </c:pt>
                <c:pt idx="47">
                  <c:v>23</c:v>
                </c:pt>
                <c:pt idx="48">
                  <c:v>22</c:v>
                </c:pt>
                <c:pt idx="49">
                  <c:v>32</c:v>
                </c:pt>
                <c:pt idx="50">
                  <c:v>29</c:v>
                </c:pt>
                <c:pt idx="51">
                  <c:v>27</c:v>
                </c:pt>
                <c:pt idx="52">
                  <c:v>25</c:v>
                </c:pt>
                <c:pt idx="53">
                  <c:v>17</c:v>
                </c:pt>
                <c:pt idx="54">
                  <c:v>16</c:v>
                </c:pt>
                <c:pt idx="55">
                  <c:v>19</c:v>
                </c:pt>
                <c:pt idx="56">
                  <c:v>18</c:v>
                </c:pt>
                <c:pt idx="57">
                  <c:v>36</c:v>
                </c:pt>
                <c:pt idx="58">
                  <c:v>25</c:v>
                </c:pt>
                <c:pt idx="59">
                  <c:v>24</c:v>
                </c:pt>
                <c:pt idx="60">
                  <c:v>23</c:v>
                </c:pt>
                <c:pt idx="61">
                  <c:v>32</c:v>
                </c:pt>
                <c:pt idx="62">
                  <c:v>42</c:v>
                </c:pt>
                <c:pt idx="63">
                  <c:v>42</c:v>
                </c:pt>
                <c:pt idx="64">
                  <c:v>36</c:v>
                </c:pt>
                <c:pt idx="65">
                  <c:v>36</c:v>
                </c:pt>
                <c:pt idx="66">
                  <c:v>43</c:v>
                </c:pt>
                <c:pt idx="67">
                  <c:v>34</c:v>
                </c:pt>
                <c:pt idx="68">
                  <c:v>32</c:v>
                </c:pt>
                <c:pt idx="69">
                  <c:v>39</c:v>
                </c:pt>
                <c:pt idx="70">
                  <c:v>33</c:v>
                </c:pt>
                <c:pt idx="71">
                  <c:v>28</c:v>
                </c:pt>
                <c:pt idx="72">
                  <c:v>29</c:v>
                </c:pt>
                <c:pt idx="73">
                  <c:v>28</c:v>
                </c:pt>
                <c:pt idx="74">
                  <c:v>29</c:v>
                </c:pt>
                <c:pt idx="75">
                  <c:v>44</c:v>
                </c:pt>
                <c:pt idx="76">
                  <c:v>30</c:v>
                </c:pt>
                <c:pt idx="77">
                  <c:v>35</c:v>
                </c:pt>
                <c:pt idx="78">
                  <c:v>38</c:v>
                </c:pt>
                <c:pt idx="79">
                  <c:v>28</c:v>
                </c:pt>
                <c:pt idx="80">
                  <c:v>30</c:v>
                </c:pt>
                <c:pt idx="81">
                  <c:v>45</c:v>
                </c:pt>
                <c:pt idx="82">
                  <c:v>30</c:v>
                </c:pt>
                <c:pt idx="83">
                  <c:v>42</c:v>
                </c:pt>
                <c:pt idx="84">
                  <c:v>42</c:v>
                </c:pt>
                <c:pt idx="85">
                  <c:v>20</c:v>
                </c:pt>
                <c:pt idx="86">
                  <c:v>75</c:v>
                </c:pt>
                <c:pt idx="87">
                  <c:v>86</c:v>
                </c:pt>
                <c:pt idx="88">
                  <c:v>46</c:v>
                </c:pt>
                <c:pt idx="89">
                  <c:v>23</c:v>
                </c:pt>
                <c:pt idx="90">
                  <c:v>23</c:v>
                </c:pt>
                <c:pt idx="91">
                  <c:v>23</c:v>
                </c:pt>
                <c:pt idx="92">
                  <c:v>19</c:v>
                </c:pt>
                <c:pt idx="93">
                  <c:v>20</c:v>
                </c:pt>
                <c:pt idx="94">
                  <c:v>28</c:v>
                </c:pt>
                <c:pt idx="95">
                  <c:v>26</c:v>
                </c:pt>
                <c:pt idx="96">
                  <c:v>29</c:v>
                </c:pt>
              </c:numCache>
            </c:numRef>
          </c:yVal>
          <c:smooth val="1"/>
        </c:ser>
        <c:dLbls>
          <c:showLegendKey val="0"/>
          <c:showVal val="0"/>
          <c:showCatName val="0"/>
          <c:showSerName val="0"/>
          <c:showPercent val="0"/>
          <c:showBubbleSize val="0"/>
        </c:dLbls>
        <c:axId val="85046912"/>
        <c:axId val="85047488"/>
      </c:scatterChart>
      <c:valAx>
        <c:axId val="85046912"/>
        <c:scaling>
          <c:orientation val="minMax"/>
        </c:scaling>
        <c:delete val="0"/>
        <c:axPos val="b"/>
        <c:numFmt formatCode="d\-mmm\-yy" sourceLinked="1"/>
        <c:majorTickMark val="out"/>
        <c:minorTickMark val="none"/>
        <c:tickLblPos val="nextTo"/>
        <c:txPr>
          <a:bodyPr/>
          <a:lstStyle/>
          <a:p>
            <a:pPr>
              <a:defRPr b="1"/>
            </a:pPr>
            <a:endParaRPr lang="en-US"/>
          </a:p>
        </c:txPr>
        <c:crossAx val="85047488"/>
        <c:crosses val="autoZero"/>
        <c:crossBetween val="midCat"/>
      </c:valAx>
      <c:valAx>
        <c:axId val="85047488"/>
        <c:scaling>
          <c:orientation val="minMax"/>
          <c:min val="0"/>
        </c:scaling>
        <c:delete val="0"/>
        <c:axPos val="l"/>
        <c:majorGridlines/>
        <c:title>
          <c:tx>
            <c:rich>
              <a:bodyPr rot="-5400000" vert="horz"/>
              <a:lstStyle/>
              <a:p>
                <a:pPr>
                  <a:defRPr/>
                </a:pPr>
                <a:r>
                  <a:rPr lang="en-US" dirty="0" smtClean="0"/>
                  <a:t>RH (%)</a:t>
                </a:r>
                <a:endParaRPr lang="en-US" dirty="0"/>
              </a:p>
            </c:rich>
          </c:tx>
          <c:layout/>
          <c:overlay val="0"/>
        </c:title>
        <c:numFmt formatCode="0" sourceLinked="1"/>
        <c:majorTickMark val="out"/>
        <c:minorTickMark val="none"/>
        <c:tickLblPos val="nextTo"/>
        <c:txPr>
          <a:bodyPr/>
          <a:lstStyle/>
          <a:p>
            <a:pPr>
              <a:defRPr b="1"/>
            </a:pPr>
            <a:endParaRPr lang="en-US"/>
          </a:p>
        </c:txPr>
        <c:crossAx val="85046912"/>
        <c:crosses val="autoZero"/>
        <c:crossBetween val="midCat"/>
      </c:valAx>
      <c:spPr>
        <a:ln>
          <a:solidFill>
            <a:srgbClr val="002060"/>
          </a:solidFill>
        </a:ln>
      </c:spPr>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smtClean="0"/>
              <a:t>Rainfall-</a:t>
            </a:r>
            <a:r>
              <a:rPr lang="en-US" sz="1600" dirty="0" smtClean="0">
                <a:solidFill>
                  <a:srgbClr val="C00000"/>
                </a:solidFill>
              </a:rPr>
              <a:t>Kharif</a:t>
            </a:r>
            <a:endParaRPr lang="en-US" sz="1600" dirty="0">
              <a:solidFill>
                <a:srgbClr val="C00000"/>
              </a:solidFill>
            </a:endParaRPr>
          </a:p>
        </c:rich>
      </c:tx>
      <c:layout>
        <c:manualLayout>
          <c:xMode val="edge"/>
          <c:yMode val="edge"/>
          <c:x val="0.15214630429260878"/>
          <c:y val="5.5555555555555483E-2"/>
        </c:manualLayout>
      </c:layout>
      <c:overlay val="0"/>
      <c:spPr>
        <a:solidFill>
          <a:srgbClr val="FFFFCC"/>
        </a:solidFill>
      </c:spPr>
    </c:title>
    <c:autoTitleDeleted val="0"/>
    <c:plotArea>
      <c:layout>
        <c:manualLayout>
          <c:layoutTarget val="inner"/>
          <c:xMode val="edge"/>
          <c:yMode val="edge"/>
          <c:x val="6.5154234752914014E-2"/>
          <c:y val="5.1400554097404488E-2"/>
          <c:w val="0.88041246860271405"/>
          <c:h val="0.8326195683872849"/>
        </c:manualLayout>
      </c:layout>
      <c:scatterChart>
        <c:scatterStyle val="smoothMarker"/>
        <c:varyColors val="0"/>
        <c:ser>
          <c:idx val="1"/>
          <c:order val="0"/>
          <c:tx>
            <c:strRef>
              <c:f>Sheet1!$G$5</c:f>
              <c:strCache>
                <c:ptCount val="1"/>
                <c:pt idx="0">
                  <c:v>RF</c:v>
                </c:pt>
              </c:strCache>
            </c:strRef>
          </c:tx>
          <c:xVal>
            <c:numRef>
              <c:f>Sheet1!$A$6:$A$91</c:f>
              <c:numCache>
                <c:formatCode>d\-mmm\-yy</c:formatCode>
                <c:ptCount val="86"/>
                <c:pt idx="0">
                  <c:v>41481</c:v>
                </c:pt>
                <c:pt idx="1">
                  <c:v>41482</c:v>
                </c:pt>
                <c:pt idx="2">
                  <c:v>41483</c:v>
                </c:pt>
                <c:pt idx="3">
                  <c:v>41484</c:v>
                </c:pt>
                <c:pt idx="4">
                  <c:v>41485</c:v>
                </c:pt>
                <c:pt idx="5">
                  <c:v>41486</c:v>
                </c:pt>
                <c:pt idx="6">
                  <c:v>41487</c:v>
                </c:pt>
                <c:pt idx="7">
                  <c:v>41488</c:v>
                </c:pt>
                <c:pt idx="8">
                  <c:v>41489</c:v>
                </c:pt>
                <c:pt idx="9">
                  <c:v>41490</c:v>
                </c:pt>
                <c:pt idx="10">
                  <c:v>41491</c:v>
                </c:pt>
                <c:pt idx="11">
                  <c:v>41492</c:v>
                </c:pt>
                <c:pt idx="12">
                  <c:v>41493</c:v>
                </c:pt>
                <c:pt idx="13">
                  <c:v>41494</c:v>
                </c:pt>
                <c:pt idx="14">
                  <c:v>41495</c:v>
                </c:pt>
                <c:pt idx="15">
                  <c:v>41496</c:v>
                </c:pt>
                <c:pt idx="16">
                  <c:v>41497</c:v>
                </c:pt>
                <c:pt idx="17">
                  <c:v>41498</c:v>
                </c:pt>
                <c:pt idx="18">
                  <c:v>41499</c:v>
                </c:pt>
                <c:pt idx="19">
                  <c:v>41500</c:v>
                </c:pt>
                <c:pt idx="20">
                  <c:v>41501</c:v>
                </c:pt>
                <c:pt idx="21">
                  <c:v>41502</c:v>
                </c:pt>
                <c:pt idx="22">
                  <c:v>41503</c:v>
                </c:pt>
                <c:pt idx="23">
                  <c:v>41504</c:v>
                </c:pt>
                <c:pt idx="24">
                  <c:v>41505</c:v>
                </c:pt>
                <c:pt idx="25">
                  <c:v>41506</c:v>
                </c:pt>
                <c:pt idx="26">
                  <c:v>41507</c:v>
                </c:pt>
                <c:pt idx="27">
                  <c:v>41508</c:v>
                </c:pt>
                <c:pt idx="28">
                  <c:v>41509</c:v>
                </c:pt>
                <c:pt idx="29">
                  <c:v>41510</c:v>
                </c:pt>
                <c:pt idx="30">
                  <c:v>41511</c:v>
                </c:pt>
                <c:pt idx="31">
                  <c:v>41512</c:v>
                </c:pt>
                <c:pt idx="32">
                  <c:v>41513</c:v>
                </c:pt>
                <c:pt idx="33">
                  <c:v>41514</c:v>
                </c:pt>
                <c:pt idx="34">
                  <c:v>41515</c:v>
                </c:pt>
                <c:pt idx="35">
                  <c:v>41516</c:v>
                </c:pt>
                <c:pt idx="36">
                  <c:v>41517</c:v>
                </c:pt>
                <c:pt idx="37">
                  <c:v>41518</c:v>
                </c:pt>
                <c:pt idx="38">
                  <c:v>41519</c:v>
                </c:pt>
                <c:pt idx="39">
                  <c:v>41520</c:v>
                </c:pt>
                <c:pt idx="40">
                  <c:v>41521</c:v>
                </c:pt>
                <c:pt idx="41">
                  <c:v>41522</c:v>
                </c:pt>
                <c:pt idx="42">
                  <c:v>41523</c:v>
                </c:pt>
                <c:pt idx="43">
                  <c:v>41524</c:v>
                </c:pt>
                <c:pt idx="44">
                  <c:v>41525</c:v>
                </c:pt>
                <c:pt idx="45">
                  <c:v>41526</c:v>
                </c:pt>
                <c:pt idx="46">
                  <c:v>41527</c:v>
                </c:pt>
                <c:pt idx="47">
                  <c:v>41528</c:v>
                </c:pt>
                <c:pt idx="48">
                  <c:v>41529</c:v>
                </c:pt>
                <c:pt idx="49">
                  <c:v>41530</c:v>
                </c:pt>
                <c:pt idx="50">
                  <c:v>41531</c:v>
                </c:pt>
                <c:pt idx="51">
                  <c:v>41532</c:v>
                </c:pt>
                <c:pt idx="52">
                  <c:v>41533</c:v>
                </c:pt>
                <c:pt idx="53">
                  <c:v>41534</c:v>
                </c:pt>
                <c:pt idx="54">
                  <c:v>41535</c:v>
                </c:pt>
                <c:pt idx="55">
                  <c:v>41536</c:v>
                </c:pt>
                <c:pt idx="56">
                  <c:v>41537</c:v>
                </c:pt>
                <c:pt idx="57">
                  <c:v>41538</c:v>
                </c:pt>
                <c:pt idx="58">
                  <c:v>41539</c:v>
                </c:pt>
                <c:pt idx="59">
                  <c:v>41540</c:v>
                </c:pt>
                <c:pt idx="60">
                  <c:v>41541</c:v>
                </c:pt>
                <c:pt idx="61">
                  <c:v>41542</c:v>
                </c:pt>
                <c:pt idx="62">
                  <c:v>41543</c:v>
                </c:pt>
                <c:pt idx="63">
                  <c:v>41544</c:v>
                </c:pt>
                <c:pt idx="64">
                  <c:v>41545</c:v>
                </c:pt>
                <c:pt idx="65">
                  <c:v>41546</c:v>
                </c:pt>
                <c:pt idx="66">
                  <c:v>41547</c:v>
                </c:pt>
                <c:pt idx="67">
                  <c:v>41548</c:v>
                </c:pt>
                <c:pt idx="68">
                  <c:v>41549</c:v>
                </c:pt>
                <c:pt idx="69">
                  <c:v>41550</c:v>
                </c:pt>
                <c:pt idx="70">
                  <c:v>41551</c:v>
                </c:pt>
                <c:pt idx="71">
                  <c:v>41552</c:v>
                </c:pt>
                <c:pt idx="72">
                  <c:v>41553</c:v>
                </c:pt>
                <c:pt idx="73">
                  <c:v>41554</c:v>
                </c:pt>
                <c:pt idx="74">
                  <c:v>41555</c:v>
                </c:pt>
                <c:pt idx="75">
                  <c:v>41556</c:v>
                </c:pt>
                <c:pt idx="76">
                  <c:v>41557</c:v>
                </c:pt>
                <c:pt idx="77">
                  <c:v>41558</c:v>
                </c:pt>
                <c:pt idx="78">
                  <c:v>41559</c:v>
                </c:pt>
                <c:pt idx="79">
                  <c:v>41560</c:v>
                </c:pt>
                <c:pt idx="80">
                  <c:v>41561</c:v>
                </c:pt>
                <c:pt idx="81">
                  <c:v>41562</c:v>
                </c:pt>
                <c:pt idx="82">
                  <c:v>41563</c:v>
                </c:pt>
                <c:pt idx="83">
                  <c:v>41564</c:v>
                </c:pt>
                <c:pt idx="84">
                  <c:v>41565</c:v>
                </c:pt>
                <c:pt idx="85">
                  <c:v>41566</c:v>
                </c:pt>
              </c:numCache>
            </c:numRef>
          </c:xVal>
          <c:yVal>
            <c:numRef>
              <c:f>Sheet1!$G$6:$G$91</c:f>
              <c:numCache>
                <c:formatCode>0.0</c:formatCode>
                <c:ptCount val="86"/>
                <c:pt idx="0">
                  <c:v>0</c:v>
                </c:pt>
                <c:pt idx="1">
                  <c:v>0</c:v>
                </c:pt>
                <c:pt idx="2">
                  <c:v>0</c:v>
                </c:pt>
                <c:pt idx="3">
                  <c:v>0</c:v>
                </c:pt>
                <c:pt idx="4">
                  <c:v>0</c:v>
                </c:pt>
                <c:pt idx="5">
                  <c:v>2.2999999999999998</c:v>
                </c:pt>
                <c:pt idx="6">
                  <c:v>14.8</c:v>
                </c:pt>
                <c:pt idx="7">
                  <c:v>0</c:v>
                </c:pt>
                <c:pt idx="8">
                  <c:v>0</c:v>
                </c:pt>
                <c:pt idx="9">
                  <c:v>0</c:v>
                </c:pt>
                <c:pt idx="10">
                  <c:v>6.2</c:v>
                </c:pt>
                <c:pt idx="11">
                  <c:v>19.2</c:v>
                </c:pt>
                <c:pt idx="12">
                  <c:v>0.5</c:v>
                </c:pt>
                <c:pt idx="13">
                  <c:v>0</c:v>
                </c:pt>
                <c:pt idx="14">
                  <c:v>0</c:v>
                </c:pt>
                <c:pt idx="15">
                  <c:v>0</c:v>
                </c:pt>
                <c:pt idx="16">
                  <c:v>0</c:v>
                </c:pt>
                <c:pt idx="17">
                  <c:v>2.2999999999999998</c:v>
                </c:pt>
                <c:pt idx="18">
                  <c:v>8.8000000000000007</c:v>
                </c:pt>
                <c:pt idx="19">
                  <c:v>0</c:v>
                </c:pt>
                <c:pt idx="20">
                  <c:v>0</c:v>
                </c:pt>
                <c:pt idx="21">
                  <c:v>9.8000000000000007</c:v>
                </c:pt>
                <c:pt idx="22">
                  <c:v>8.3000000000000007</c:v>
                </c:pt>
                <c:pt idx="23">
                  <c:v>0</c:v>
                </c:pt>
                <c:pt idx="24">
                  <c:v>18.5</c:v>
                </c:pt>
                <c:pt idx="25">
                  <c:v>3.2</c:v>
                </c:pt>
                <c:pt idx="26">
                  <c:v>0</c:v>
                </c:pt>
                <c:pt idx="27">
                  <c:v>0</c:v>
                </c:pt>
                <c:pt idx="28">
                  <c:v>0</c:v>
                </c:pt>
                <c:pt idx="29">
                  <c:v>0</c:v>
                </c:pt>
                <c:pt idx="30">
                  <c:v>0</c:v>
                </c:pt>
                <c:pt idx="31">
                  <c:v>0</c:v>
                </c:pt>
                <c:pt idx="32">
                  <c:v>0</c:v>
                </c:pt>
                <c:pt idx="33">
                  <c:v>0</c:v>
                </c:pt>
                <c:pt idx="34">
                  <c:v>0</c:v>
                </c:pt>
                <c:pt idx="35">
                  <c:v>9</c:v>
                </c:pt>
                <c:pt idx="36">
                  <c:v>0</c:v>
                </c:pt>
                <c:pt idx="37">
                  <c:v>6.4</c:v>
                </c:pt>
                <c:pt idx="38">
                  <c:v>0</c:v>
                </c:pt>
                <c:pt idx="39">
                  <c:v>0</c:v>
                </c:pt>
                <c:pt idx="40">
                  <c:v>5.6</c:v>
                </c:pt>
                <c:pt idx="41">
                  <c:v>0</c:v>
                </c:pt>
                <c:pt idx="42">
                  <c:v>0</c:v>
                </c:pt>
                <c:pt idx="43">
                  <c:v>0</c:v>
                </c:pt>
                <c:pt idx="44">
                  <c:v>1.6</c:v>
                </c:pt>
                <c:pt idx="45">
                  <c:v>64.5</c:v>
                </c:pt>
                <c:pt idx="46">
                  <c:v>15</c:v>
                </c:pt>
                <c:pt idx="47">
                  <c:v>26.6</c:v>
                </c:pt>
                <c:pt idx="48">
                  <c:v>0</c:v>
                </c:pt>
                <c:pt idx="49">
                  <c:v>0</c:v>
                </c:pt>
                <c:pt idx="50">
                  <c:v>0</c:v>
                </c:pt>
                <c:pt idx="51">
                  <c:v>7</c:v>
                </c:pt>
                <c:pt idx="52">
                  <c:v>2.6</c:v>
                </c:pt>
                <c:pt idx="53">
                  <c:v>8</c:v>
                </c:pt>
                <c:pt idx="54">
                  <c:v>2.5</c:v>
                </c:pt>
                <c:pt idx="55">
                  <c:v>33</c:v>
                </c:pt>
                <c:pt idx="56">
                  <c:v>2</c:v>
                </c:pt>
                <c:pt idx="57">
                  <c:v>4.5999999999999996</c:v>
                </c:pt>
                <c:pt idx="58">
                  <c:v>0</c:v>
                </c:pt>
                <c:pt idx="59">
                  <c:v>0</c:v>
                </c:pt>
                <c:pt idx="60">
                  <c:v>0</c:v>
                </c:pt>
                <c:pt idx="61">
                  <c:v>0</c:v>
                </c:pt>
                <c:pt idx="62">
                  <c:v>0</c:v>
                </c:pt>
                <c:pt idx="63">
                  <c:v>0</c:v>
                </c:pt>
                <c:pt idx="64">
                  <c:v>0</c:v>
                </c:pt>
                <c:pt idx="65">
                  <c:v>0</c:v>
                </c:pt>
                <c:pt idx="66">
                  <c:v>0</c:v>
                </c:pt>
                <c:pt idx="67">
                  <c:v>1.5</c:v>
                </c:pt>
                <c:pt idx="68">
                  <c:v>9.6</c:v>
                </c:pt>
                <c:pt idx="69">
                  <c:v>8.3000000000000007</c:v>
                </c:pt>
                <c:pt idx="70">
                  <c:v>0</c:v>
                </c:pt>
                <c:pt idx="71">
                  <c:v>0</c:v>
                </c:pt>
                <c:pt idx="72">
                  <c:v>0</c:v>
                </c:pt>
                <c:pt idx="73">
                  <c:v>0</c:v>
                </c:pt>
                <c:pt idx="74">
                  <c:v>0</c:v>
                </c:pt>
                <c:pt idx="75">
                  <c:v>0</c:v>
                </c:pt>
                <c:pt idx="76">
                  <c:v>15.6</c:v>
                </c:pt>
                <c:pt idx="77">
                  <c:v>8.4</c:v>
                </c:pt>
                <c:pt idx="78">
                  <c:v>0</c:v>
                </c:pt>
                <c:pt idx="79">
                  <c:v>0</c:v>
                </c:pt>
                <c:pt idx="80">
                  <c:v>0</c:v>
                </c:pt>
                <c:pt idx="81">
                  <c:v>0</c:v>
                </c:pt>
                <c:pt idx="82">
                  <c:v>0</c:v>
                </c:pt>
                <c:pt idx="83">
                  <c:v>0</c:v>
                </c:pt>
                <c:pt idx="84">
                  <c:v>15.8</c:v>
                </c:pt>
                <c:pt idx="85">
                  <c:v>0</c:v>
                </c:pt>
              </c:numCache>
            </c:numRef>
          </c:yVal>
          <c:smooth val="1"/>
        </c:ser>
        <c:dLbls>
          <c:showLegendKey val="0"/>
          <c:showVal val="0"/>
          <c:showCatName val="0"/>
          <c:showSerName val="0"/>
          <c:showPercent val="0"/>
          <c:showBubbleSize val="0"/>
        </c:dLbls>
        <c:axId val="117122176"/>
        <c:axId val="117122752"/>
      </c:scatterChart>
      <c:valAx>
        <c:axId val="117122176"/>
        <c:scaling>
          <c:orientation val="minMax"/>
        </c:scaling>
        <c:delete val="0"/>
        <c:axPos val="b"/>
        <c:numFmt formatCode="d\-mmm\-yy" sourceLinked="1"/>
        <c:majorTickMark val="out"/>
        <c:minorTickMark val="none"/>
        <c:tickLblPos val="nextTo"/>
        <c:crossAx val="117122752"/>
        <c:crosses val="autoZero"/>
        <c:crossBetween val="midCat"/>
      </c:valAx>
      <c:valAx>
        <c:axId val="117122752"/>
        <c:scaling>
          <c:orientation val="minMax"/>
          <c:min val="0"/>
        </c:scaling>
        <c:delete val="0"/>
        <c:axPos val="l"/>
        <c:majorGridlines/>
        <c:title>
          <c:tx>
            <c:rich>
              <a:bodyPr rot="-5400000" vert="horz"/>
              <a:lstStyle/>
              <a:p>
                <a:pPr>
                  <a:defRPr/>
                </a:pPr>
                <a:r>
                  <a:rPr lang="en-US" dirty="0" smtClean="0"/>
                  <a:t>RF (mm)</a:t>
                </a:r>
                <a:endParaRPr lang="en-US" dirty="0"/>
              </a:p>
            </c:rich>
          </c:tx>
          <c:layout/>
          <c:overlay val="0"/>
        </c:title>
        <c:numFmt formatCode="0" sourceLinked="0"/>
        <c:majorTickMark val="out"/>
        <c:minorTickMark val="none"/>
        <c:tickLblPos val="nextTo"/>
        <c:txPr>
          <a:bodyPr/>
          <a:lstStyle/>
          <a:p>
            <a:pPr>
              <a:defRPr b="1"/>
            </a:pPr>
            <a:endParaRPr lang="en-US"/>
          </a:p>
        </c:txPr>
        <c:crossAx val="117122176"/>
        <c:crosses val="autoZero"/>
        <c:crossBetween val="midCat"/>
      </c:valAx>
      <c:spPr>
        <a:ln>
          <a:solidFill>
            <a:srgbClr val="002060"/>
          </a:solidFill>
        </a:ln>
      </c:spPr>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smtClean="0"/>
              <a:t>Rainfall- </a:t>
            </a:r>
            <a:r>
              <a:rPr lang="en-US" sz="1600" dirty="0" smtClean="0">
                <a:solidFill>
                  <a:srgbClr val="C00000"/>
                </a:solidFill>
              </a:rPr>
              <a:t>Summer</a:t>
            </a:r>
            <a:endParaRPr lang="en-US" sz="1600" dirty="0">
              <a:solidFill>
                <a:srgbClr val="C00000"/>
              </a:solidFill>
            </a:endParaRPr>
          </a:p>
        </c:rich>
      </c:tx>
      <c:layout>
        <c:manualLayout>
          <c:xMode val="edge"/>
          <c:yMode val="edge"/>
          <c:x val="0.14903677362910281"/>
          <c:y val="5.5555555555555483E-2"/>
        </c:manualLayout>
      </c:layout>
      <c:overlay val="0"/>
      <c:spPr>
        <a:solidFill>
          <a:srgbClr val="FFFFCC"/>
        </a:solidFill>
      </c:spPr>
    </c:title>
    <c:autoTitleDeleted val="0"/>
    <c:plotArea>
      <c:layout>
        <c:manualLayout>
          <c:layoutTarget val="inner"/>
          <c:xMode val="edge"/>
          <c:yMode val="edge"/>
          <c:x val="6.4873140857392833E-2"/>
          <c:y val="5.1400554097404488E-2"/>
          <c:w val="0.88709818530748152"/>
          <c:h val="0.8326195683872849"/>
        </c:manualLayout>
      </c:layout>
      <c:scatterChart>
        <c:scatterStyle val="smoothMarker"/>
        <c:varyColors val="0"/>
        <c:ser>
          <c:idx val="0"/>
          <c:order val="0"/>
          <c:tx>
            <c:strRef>
              <c:f>Sheet1!$G$95</c:f>
              <c:strCache>
                <c:ptCount val="1"/>
                <c:pt idx="0">
                  <c:v>RF</c:v>
                </c:pt>
              </c:strCache>
            </c:strRef>
          </c:tx>
          <c:xVal>
            <c:numRef>
              <c:f>Sheet1!$A$96:$A$192</c:f>
              <c:numCache>
                <c:formatCode>d\-mmm\-yy</c:formatCode>
                <c:ptCount val="97"/>
                <c:pt idx="0">
                  <c:v>41682</c:v>
                </c:pt>
                <c:pt idx="1">
                  <c:v>41683</c:v>
                </c:pt>
                <c:pt idx="2">
                  <c:v>41684</c:v>
                </c:pt>
                <c:pt idx="3">
                  <c:v>41685</c:v>
                </c:pt>
                <c:pt idx="4">
                  <c:v>41686</c:v>
                </c:pt>
                <c:pt idx="5">
                  <c:v>41687</c:v>
                </c:pt>
                <c:pt idx="6">
                  <c:v>41688</c:v>
                </c:pt>
                <c:pt idx="7">
                  <c:v>41689</c:v>
                </c:pt>
                <c:pt idx="8">
                  <c:v>41690</c:v>
                </c:pt>
                <c:pt idx="9">
                  <c:v>41691</c:v>
                </c:pt>
                <c:pt idx="10">
                  <c:v>41692</c:v>
                </c:pt>
                <c:pt idx="11">
                  <c:v>41693</c:v>
                </c:pt>
                <c:pt idx="12">
                  <c:v>41694</c:v>
                </c:pt>
                <c:pt idx="13">
                  <c:v>41695</c:v>
                </c:pt>
                <c:pt idx="14">
                  <c:v>41696</c:v>
                </c:pt>
                <c:pt idx="15">
                  <c:v>41697</c:v>
                </c:pt>
                <c:pt idx="16">
                  <c:v>41698</c:v>
                </c:pt>
                <c:pt idx="17">
                  <c:v>41699</c:v>
                </c:pt>
                <c:pt idx="18">
                  <c:v>41700</c:v>
                </c:pt>
                <c:pt idx="19">
                  <c:v>41701</c:v>
                </c:pt>
                <c:pt idx="20">
                  <c:v>41702</c:v>
                </c:pt>
                <c:pt idx="21">
                  <c:v>41703</c:v>
                </c:pt>
                <c:pt idx="22">
                  <c:v>41704</c:v>
                </c:pt>
                <c:pt idx="23">
                  <c:v>41705</c:v>
                </c:pt>
                <c:pt idx="24">
                  <c:v>41706</c:v>
                </c:pt>
                <c:pt idx="25">
                  <c:v>41707</c:v>
                </c:pt>
                <c:pt idx="26">
                  <c:v>41708</c:v>
                </c:pt>
                <c:pt idx="27">
                  <c:v>41709</c:v>
                </c:pt>
                <c:pt idx="28">
                  <c:v>41710</c:v>
                </c:pt>
                <c:pt idx="29">
                  <c:v>41711</c:v>
                </c:pt>
                <c:pt idx="30">
                  <c:v>41712</c:v>
                </c:pt>
                <c:pt idx="31">
                  <c:v>41713</c:v>
                </c:pt>
                <c:pt idx="32">
                  <c:v>41714</c:v>
                </c:pt>
                <c:pt idx="33">
                  <c:v>41715</c:v>
                </c:pt>
                <c:pt idx="34">
                  <c:v>41716</c:v>
                </c:pt>
                <c:pt idx="35">
                  <c:v>41717</c:v>
                </c:pt>
                <c:pt idx="36">
                  <c:v>41718</c:v>
                </c:pt>
                <c:pt idx="37">
                  <c:v>41719</c:v>
                </c:pt>
                <c:pt idx="38">
                  <c:v>41720</c:v>
                </c:pt>
                <c:pt idx="39">
                  <c:v>41721</c:v>
                </c:pt>
                <c:pt idx="40">
                  <c:v>41722</c:v>
                </c:pt>
                <c:pt idx="41">
                  <c:v>41723</c:v>
                </c:pt>
                <c:pt idx="42">
                  <c:v>41724</c:v>
                </c:pt>
                <c:pt idx="43">
                  <c:v>41725</c:v>
                </c:pt>
                <c:pt idx="44">
                  <c:v>41726</c:v>
                </c:pt>
                <c:pt idx="45">
                  <c:v>41727</c:v>
                </c:pt>
                <c:pt idx="46">
                  <c:v>41728</c:v>
                </c:pt>
                <c:pt idx="47">
                  <c:v>41729</c:v>
                </c:pt>
                <c:pt idx="48">
                  <c:v>41730</c:v>
                </c:pt>
                <c:pt idx="49">
                  <c:v>41731</c:v>
                </c:pt>
                <c:pt idx="50">
                  <c:v>41732</c:v>
                </c:pt>
                <c:pt idx="51">
                  <c:v>41733</c:v>
                </c:pt>
                <c:pt idx="52">
                  <c:v>41734</c:v>
                </c:pt>
                <c:pt idx="53">
                  <c:v>41735</c:v>
                </c:pt>
                <c:pt idx="54">
                  <c:v>41736</c:v>
                </c:pt>
                <c:pt idx="55">
                  <c:v>41737</c:v>
                </c:pt>
                <c:pt idx="56">
                  <c:v>41738</c:v>
                </c:pt>
                <c:pt idx="57">
                  <c:v>41739</c:v>
                </c:pt>
                <c:pt idx="58">
                  <c:v>41740</c:v>
                </c:pt>
                <c:pt idx="59">
                  <c:v>41741</c:v>
                </c:pt>
                <c:pt idx="60">
                  <c:v>41742</c:v>
                </c:pt>
                <c:pt idx="61">
                  <c:v>41743</c:v>
                </c:pt>
                <c:pt idx="62">
                  <c:v>41744</c:v>
                </c:pt>
                <c:pt idx="63">
                  <c:v>41745</c:v>
                </c:pt>
                <c:pt idx="64">
                  <c:v>41746</c:v>
                </c:pt>
                <c:pt idx="65">
                  <c:v>41747</c:v>
                </c:pt>
                <c:pt idx="66">
                  <c:v>41748</c:v>
                </c:pt>
                <c:pt idx="67">
                  <c:v>41749</c:v>
                </c:pt>
                <c:pt idx="68">
                  <c:v>41750</c:v>
                </c:pt>
                <c:pt idx="69">
                  <c:v>41751</c:v>
                </c:pt>
                <c:pt idx="70">
                  <c:v>41752</c:v>
                </c:pt>
                <c:pt idx="71">
                  <c:v>41753</c:v>
                </c:pt>
                <c:pt idx="72">
                  <c:v>41754</c:v>
                </c:pt>
                <c:pt idx="73">
                  <c:v>41755</c:v>
                </c:pt>
                <c:pt idx="74">
                  <c:v>41756</c:v>
                </c:pt>
                <c:pt idx="75">
                  <c:v>41757</c:v>
                </c:pt>
                <c:pt idx="76">
                  <c:v>41758</c:v>
                </c:pt>
                <c:pt idx="77">
                  <c:v>41759</c:v>
                </c:pt>
                <c:pt idx="78">
                  <c:v>41760</c:v>
                </c:pt>
                <c:pt idx="79">
                  <c:v>41761</c:v>
                </c:pt>
                <c:pt idx="80">
                  <c:v>41762</c:v>
                </c:pt>
                <c:pt idx="81">
                  <c:v>41763</c:v>
                </c:pt>
                <c:pt idx="82">
                  <c:v>41764</c:v>
                </c:pt>
                <c:pt idx="83">
                  <c:v>41765</c:v>
                </c:pt>
                <c:pt idx="84">
                  <c:v>41766</c:v>
                </c:pt>
                <c:pt idx="85">
                  <c:v>41767</c:v>
                </c:pt>
                <c:pt idx="86">
                  <c:v>41768</c:v>
                </c:pt>
                <c:pt idx="87">
                  <c:v>41769</c:v>
                </c:pt>
                <c:pt idx="88">
                  <c:v>41770</c:v>
                </c:pt>
                <c:pt idx="89">
                  <c:v>41771</c:v>
                </c:pt>
                <c:pt idx="90">
                  <c:v>41772</c:v>
                </c:pt>
                <c:pt idx="91">
                  <c:v>41773</c:v>
                </c:pt>
                <c:pt idx="92">
                  <c:v>41774</c:v>
                </c:pt>
                <c:pt idx="93">
                  <c:v>41775</c:v>
                </c:pt>
                <c:pt idx="94">
                  <c:v>41776</c:v>
                </c:pt>
                <c:pt idx="95">
                  <c:v>41777</c:v>
                </c:pt>
                <c:pt idx="96">
                  <c:v>41778</c:v>
                </c:pt>
              </c:numCache>
            </c:numRef>
          </c:xVal>
          <c:yVal>
            <c:numRef>
              <c:f>Sheet1!$G$96:$G$192</c:f>
              <c:numCache>
                <c:formatCode>0.0</c:formatCode>
                <c:ptCount val="97"/>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22.6</c:v>
                </c:pt>
                <c:pt idx="19">
                  <c:v>23.2</c:v>
                </c:pt>
                <c:pt idx="20">
                  <c:v>0</c:v>
                </c:pt>
                <c:pt idx="21">
                  <c:v>3.2</c:v>
                </c:pt>
                <c:pt idx="22">
                  <c:v>0</c:v>
                </c:pt>
                <c:pt idx="23">
                  <c:v>0</c:v>
                </c:pt>
                <c:pt idx="24">
                  <c:v>2.4</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4</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1.8</c:v>
                </c:pt>
                <c:pt idx="77">
                  <c:v>3.6</c:v>
                </c:pt>
                <c:pt idx="78">
                  <c:v>0</c:v>
                </c:pt>
                <c:pt idx="79">
                  <c:v>0</c:v>
                </c:pt>
                <c:pt idx="80">
                  <c:v>0</c:v>
                </c:pt>
                <c:pt idx="81">
                  <c:v>11</c:v>
                </c:pt>
                <c:pt idx="82">
                  <c:v>15.8</c:v>
                </c:pt>
                <c:pt idx="83">
                  <c:v>0</c:v>
                </c:pt>
                <c:pt idx="84">
                  <c:v>0</c:v>
                </c:pt>
                <c:pt idx="85">
                  <c:v>0</c:v>
                </c:pt>
                <c:pt idx="86">
                  <c:v>10</c:v>
                </c:pt>
                <c:pt idx="87">
                  <c:v>9</c:v>
                </c:pt>
                <c:pt idx="88">
                  <c:v>0</c:v>
                </c:pt>
                <c:pt idx="89">
                  <c:v>0</c:v>
                </c:pt>
                <c:pt idx="90">
                  <c:v>0</c:v>
                </c:pt>
                <c:pt idx="91">
                  <c:v>0</c:v>
                </c:pt>
                <c:pt idx="92">
                  <c:v>0</c:v>
                </c:pt>
                <c:pt idx="93">
                  <c:v>0</c:v>
                </c:pt>
                <c:pt idx="94">
                  <c:v>0</c:v>
                </c:pt>
                <c:pt idx="95">
                  <c:v>0</c:v>
                </c:pt>
                <c:pt idx="96">
                  <c:v>0</c:v>
                </c:pt>
              </c:numCache>
            </c:numRef>
          </c:yVal>
          <c:smooth val="1"/>
        </c:ser>
        <c:dLbls>
          <c:showLegendKey val="0"/>
          <c:showVal val="0"/>
          <c:showCatName val="0"/>
          <c:showSerName val="0"/>
          <c:showPercent val="0"/>
          <c:showBubbleSize val="0"/>
        </c:dLbls>
        <c:axId val="117125632"/>
        <c:axId val="117126208"/>
      </c:scatterChart>
      <c:valAx>
        <c:axId val="117125632"/>
        <c:scaling>
          <c:orientation val="minMax"/>
        </c:scaling>
        <c:delete val="0"/>
        <c:axPos val="b"/>
        <c:numFmt formatCode="d\-mmm\-yy" sourceLinked="1"/>
        <c:majorTickMark val="out"/>
        <c:minorTickMark val="none"/>
        <c:tickLblPos val="nextTo"/>
        <c:txPr>
          <a:bodyPr/>
          <a:lstStyle/>
          <a:p>
            <a:pPr>
              <a:defRPr b="1"/>
            </a:pPr>
            <a:endParaRPr lang="en-US"/>
          </a:p>
        </c:txPr>
        <c:crossAx val="117126208"/>
        <c:crosses val="autoZero"/>
        <c:crossBetween val="midCat"/>
      </c:valAx>
      <c:valAx>
        <c:axId val="117126208"/>
        <c:scaling>
          <c:orientation val="minMax"/>
          <c:min val="0"/>
        </c:scaling>
        <c:delete val="0"/>
        <c:axPos val="l"/>
        <c:majorGridlines/>
        <c:title>
          <c:tx>
            <c:rich>
              <a:bodyPr rot="-5400000" vert="horz"/>
              <a:lstStyle/>
              <a:p>
                <a:pPr>
                  <a:defRPr/>
                </a:pPr>
                <a:r>
                  <a:rPr lang="en-US" dirty="0" smtClean="0"/>
                  <a:t>RF (mm)</a:t>
                </a:r>
              </a:p>
            </c:rich>
          </c:tx>
          <c:layout>
            <c:manualLayout>
              <c:xMode val="edge"/>
              <c:yMode val="edge"/>
              <c:x val="0"/>
              <c:y val="0.34385608048993882"/>
            </c:manualLayout>
          </c:layout>
          <c:overlay val="0"/>
        </c:title>
        <c:numFmt formatCode="0" sourceLinked="0"/>
        <c:majorTickMark val="out"/>
        <c:minorTickMark val="none"/>
        <c:tickLblPos val="nextTo"/>
        <c:txPr>
          <a:bodyPr/>
          <a:lstStyle/>
          <a:p>
            <a:pPr>
              <a:defRPr b="1"/>
            </a:pPr>
            <a:endParaRPr lang="en-US"/>
          </a:p>
        </c:txPr>
        <c:crossAx val="117125632"/>
        <c:crosses val="autoZero"/>
        <c:crossBetween val="midCat"/>
      </c:valAx>
      <c:spPr>
        <a:ln>
          <a:solidFill>
            <a:srgbClr val="002060"/>
          </a:solidFill>
        </a:ln>
      </c:spPr>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Total Biomass</a:t>
            </a:r>
          </a:p>
        </c:rich>
      </c:tx>
      <c:layout>
        <c:manualLayout>
          <c:xMode val="edge"/>
          <c:yMode val="edge"/>
          <c:x val="0.33758741850817037"/>
          <c:y val="0.05"/>
        </c:manualLayout>
      </c:layout>
      <c:overlay val="1"/>
    </c:title>
    <c:autoTitleDeleted val="0"/>
    <c:plotArea>
      <c:layout>
        <c:manualLayout>
          <c:layoutTarget val="inner"/>
          <c:xMode val="edge"/>
          <c:yMode val="edge"/>
          <c:x val="9.9766185476815442E-2"/>
          <c:y val="6.8505619489871453E-2"/>
          <c:w val="0.89669356955380664"/>
          <c:h val="0.75484186351706073"/>
        </c:manualLayout>
      </c:layout>
      <c:barChart>
        <c:barDir val="col"/>
        <c:grouping val="clustered"/>
        <c:varyColors val="0"/>
        <c:ser>
          <c:idx val="0"/>
          <c:order val="0"/>
          <c:tx>
            <c:strRef>
              <c:f>Sheet4!$AH$5</c:f>
              <c:strCache>
                <c:ptCount val="1"/>
                <c:pt idx="0">
                  <c:v>RGC1017</c:v>
                </c:pt>
              </c:strCache>
            </c:strRef>
          </c:tx>
          <c:spPr>
            <a:solidFill>
              <a:srgbClr val="FFC000"/>
            </a:solidFill>
          </c:spPr>
          <c:invertIfNegative val="0"/>
          <c:cat>
            <c:strRef>
              <c:f>Sheet4!$AI$4:$AJ$4</c:f>
              <c:strCache>
                <c:ptCount val="2"/>
                <c:pt idx="0">
                  <c:v>Summer</c:v>
                </c:pt>
                <c:pt idx="1">
                  <c:v>Kharif</c:v>
                </c:pt>
              </c:strCache>
            </c:strRef>
          </c:cat>
          <c:val>
            <c:numRef>
              <c:f>Sheet4!$AI$5:$AJ$5</c:f>
              <c:numCache>
                <c:formatCode>General</c:formatCode>
                <c:ptCount val="2"/>
                <c:pt idx="0">
                  <c:v>33.6</c:v>
                </c:pt>
                <c:pt idx="1">
                  <c:v>29.810000000000031</c:v>
                </c:pt>
              </c:numCache>
            </c:numRef>
          </c:val>
        </c:ser>
        <c:ser>
          <c:idx val="1"/>
          <c:order val="1"/>
          <c:tx>
            <c:strRef>
              <c:f>Sheet4!$AH$6</c:f>
              <c:strCache>
                <c:ptCount val="1"/>
                <c:pt idx="0">
                  <c:v>RGC986</c:v>
                </c:pt>
              </c:strCache>
            </c:strRef>
          </c:tx>
          <c:spPr>
            <a:solidFill>
              <a:srgbClr val="CC0066"/>
            </a:solidFill>
          </c:spPr>
          <c:invertIfNegative val="0"/>
          <c:cat>
            <c:strRef>
              <c:f>Sheet4!$AI$4:$AJ$4</c:f>
              <c:strCache>
                <c:ptCount val="2"/>
                <c:pt idx="0">
                  <c:v>Summer</c:v>
                </c:pt>
                <c:pt idx="1">
                  <c:v>Kharif</c:v>
                </c:pt>
              </c:strCache>
            </c:strRef>
          </c:cat>
          <c:val>
            <c:numRef>
              <c:f>Sheet4!$AI$6:$AJ$6</c:f>
              <c:numCache>
                <c:formatCode>General</c:formatCode>
                <c:ptCount val="2"/>
                <c:pt idx="0">
                  <c:v>40.53</c:v>
                </c:pt>
                <c:pt idx="1">
                  <c:v>18.64</c:v>
                </c:pt>
              </c:numCache>
            </c:numRef>
          </c:val>
        </c:ser>
        <c:ser>
          <c:idx val="2"/>
          <c:order val="2"/>
          <c:tx>
            <c:strRef>
              <c:f>Sheet4!$AH$7</c:f>
              <c:strCache>
                <c:ptCount val="1"/>
                <c:pt idx="0">
                  <c:v>RGC936</c:v>
                </c:pt>
              </c:strCache>
            </c:strRef>
          </c:tx>
          <c:invertIfNegative val="0"/>
          <c:cat>
            <c:strRef>
              <c:f>Sheet4!$AI$4:$AJ$4</c:f>
              <c:strCache>
                <c:ptCount val="2"/>
                <c:pt idx="0">
                  <c:v>Summer</c:v>
                </c:pt>
                <c:pt idx="1">
                  <c:v>Kharif</c:v>
                </c:pt>
              </c:strCache>
            </c:strRef>
          </c:cat>
          <c:val>
            <c:numRef>
              <c:f>Sheet4!$AI$7:$AJ$7</c:f>
              <c:numCache>
                <c:formatCode>General</c:formatCode>
                <c:ptCount val="2"/>
                <c:pt idx="0">
                  <c:v>45.11</c:v>
                </c:pt>
                <c:pt idx="1">
                  <c:v>29.12</c:v>
                </c:pt>
              </c:numCache>
            </c:numRef>
          </c:val>
        </c:ser>
        <c:ser>
          <c:idx val="3"/>
          <c:order val="3"/>
          <c:tx>
            <c:strRef>
              <c:f>Sheet4!$AH$8</c:f>
              <c:strCache>
                <c:ptCount val="1"/>
                <c:pt idx="0">
                  <c:v>RGC1025</c:v>
                </c:pt>
              </c:strCache>
            </c:strRef>
          </c:tx>
          <c:spPr>
            <a:solidFill>
              <a:srgbClr val="7030A0"/>
            </a:solidFill>
          </c:spPr>
          <c:invertIfNegative val="0"/>
          <c:cat>
            <c:strRef>
              <c:f>Sheet4!$AI$4:$AJ$4</c:f>
              <c:strCache>
                <c:ptCount val="2"/>
                <c:pt idx="0">
                  <c:v>Summer</c:v>
                </c:pt>
                <c:pt idx="1">
                  <c:v>Kharif</c:v>
                </c:pt>
              </c:strCache>
            </c:strRef>
          </c:cat>
          <c:val>
            <c:numRef>
              <c:f>Sheet4!$AI$8:$AJ$8</c:f>
              <c:numCache>
                <c:formatCode>General</c:formatCode>
                <c:ptCount val="2"/>
                <c:pt idx="0">
                  <c:v>41.31</c:v>
                </c:pt>
                <c:pt idx="1">
                  <c:v>38.270000000000003</c:v>
                </c:pt>
              </c:numCache>
            </c:numRef>
          </c:val>
        </c:ser>
        <c:ser>
          <c:idx val="4"/>
          <c:order val="4"/>
          <c:tx>
            <c:strRef>
              <c:f>Sheet4!$AH$9</c:f>
              <c:strCache>
                <c:ptCount val="1"/>
                <c:pt idx="0">
                  <c:v>HGS365</c:v>
                </c:pt>
              </c:strCache>
            </c:strRef>
          </c:tx>
          <c:spPr>
            <a:solidFill>
              <a:srgbClr val="00B050"/>
            </a:solidFill>
          </c:spPr>
          <c:invertIfNegative val="0"/>
          <c:cat>
            <c:strRef>
              <c:f>Sheet4!$AI$4:$AJ$4</c:f>
              <c:strCache>
                <c:ptCount val="2"/>
                <c:pt idx="0">
                  <c:v>Summer</c:v>
                </c:pt>
                <c:pt idx="1">
                  <c:v>Kharif</c:v>
                </c:pt>
              </c:strCache>
            </c:strRef>
          </c:cat>
          <c:val>
            <c:numRef>
              <c:f>Sheet4!$AI$9:$AJ$9</c:f>
              <c:numCache>
                <c:formatCode>General</c:formatCode>
                <c:ptCount val="2"/>
                <c:pt idx="0">
                  <c:v>32.96</c:v>
                </c:pt>
                <c:pt idx="1">
                  <c:v>54.56</c:v>
                </c:pt>
              </c:numCache>
            </c:numRef>
          </c:val>
        </c:ser>
        <c:dLbls>
          <c:showLegendKey val="0"/>
          <c:showVal val="0"/>
          <c:showCatName val="0"/>
          <c:showSerName val="0"/>
          <c:showPercent val="0"/>
          <c:showBubbleSize val="0"/>
        </c:dLbls>
        <c:gapWidth val="150"/>
        <c:axId val="37447168"/>
        <c:axId val="117128512"/>
      </c:barChart>
      <c:catAx>
        <c:axId val="37447168"/>
        <c:scaling>
          <c:orientation val="minMax"/>
        </c:scaling>
        <c:delete val="0"/>
        <c:axPos val="b"/>
        <c:majorTickMark val="out"/>
        <c:minorTickMark val="none"/>
        <c:tickLblPos val="nextTo"/>
        <c:txPr>
          <a:bodyPr/>
          <a:lstStyle/>
          <a:p>
            <a:pPr>
              <a:defRPr sz="1100" b="1"/>
            </a:pPr>
            <a:endParaRPr lang="en-US"/>
          </a:p>
        </c:txPr>
        <c:crossAx val="117128512"/>
        <c:crosses val="autoZero"/>
        <c:auto val="1"/>
        <c:lblAlgn val="ctr"/>
        <c:lblOffset val="100"/>
        <c:noMultiLvlLbl val="0"/>
      </c:catAx>
      <c:valAx>
        <c:axId val="117128512"/>
        <c:scaling>
          <c:orientation val="minMax"/>
        </c:scaling>
        <c:delete val="0"/>
        <c:axPos val="l"/>
        <c:majorGridlines/>
        <c:title>
          <c:tx>
            <c:rich>
              <a:bodyPr rot="-5400000" vert="horz"/>
              <a:lstStyle/>
              <a:p>
                <a:pPr>
                  <a:defRPr/>
                </a:pPr>
                <a:r>
                  <a:rPr lang="en-US" dirty="0" smtClean="0"/>
                  <a:t>Total Biomass (g/pl)</a:t>
                </a:r>
                <a:endParaRPr lang="en-US" dirty="0"/>
              </a:p>
            </c:rich>
          </c:tx>
          <c:overlay val="0"/>
        </c:title>
        <c:numFmt formatCode="General" sourceLinked="1"/>
        <c:majorTickMark val="out"/>
        <c:minorTickMark val="none"/>
        <c:tickLblPos val="nextTo"/>
        <c:txPr>
          <a:bodyPr/>
          <a:lstStyle/>
          <a:p>
            <a:pPr>
              <a:defRPr b="1"/>
            </a:pPr>
            <a:endParaRPr lang="en-US"/>
          </a:p>
        </c:txPr>
        <c:crossAx val="37447168"/>
        <c:crosses val="autoZero"/>
        <c:crossBetween val="between"/>
      </c:valAx>
    </c:plotArea>
    <c:legend>
      <c:legendPos val="r"/>
      <c:layout>
        <c:manualLayout>
          <c:xMode val="edge"/>
          <c:yMode val="edge"/>
          <c:x val="4.9237532808399091E-2"/>
          <c:y val="0.92547080052493458"/>
          <c:w val="0.95076246719160107"/>
          <c:h val="6.6805446194225723E-2"/>
        </c:manualLayout>
      </c:layout>
      <c:overlay val="0"/>
      <c:txPr>
        <a:bodyPr/>
        <a:lstStyle/>
        <a:p>
          <a:pPr>
            <a:defRPr sz="1050" b="1"/>
          </a:pPr>
          <a:endParaRPr lang="en-US"/>
        </a:p>
      </c:txPr>
    </c:legend>
    <c:plotVisOnly val="1"/>
    <c:dispBlanksAs val="gap"/>
    <c:showDLblsOverMax val="0"/>
  </c:chart>
  <c:spPr>
    <a:ln>
      <a:solidFill>
        <a:srgbClr val="0F6FC6"/>
      </a:solid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Total Biomass</a:t>
            </a:r>
          </a:p>
        </c:rich>
      </c:tx>
      <c:overlay val="1"/>
    </c:title>
    <c:autoTitleDeleted val="0"/>
    <c:plotArea>
      <c:layout>
        <c:manualLayout>
          <c:layoutTarget val="inner"/>
          <c:xMode val="edge"/>
          <c:yMode val="edge"/>
          <c:x val="0.11643285214348206"/>
          <c:y val="5.1400554097404488E-2"/>
          <c:w val="0.88002690288713858"/>
          <c:h val="0.8326195683872849"/>
        </c:manualLayout>
      </c:layout>
      <c:barChart>
        <c:barDir val="col"/>
        <c:grouping val="clustered"/>
        <c:varyColors val="0"/>
        <c:ser>
          <c:idx val="0"/>
          <c:order val="0"/>
          <c:tx>
            <c:strRef>
              <c:f>Sheet4!$B$15</c:f>
              <c:strCache>
                <c:ptCount val="1"/>
                <c:pt idx="0">
                  <c:v>Summer</c:v>
                </c:pt>
              </c:strCache>
            </c:strRef>
          </c:tx>
          <c:spPr>
            <a:solidFill>
              <a:srgbClr val="C00000"/>
            </a:solidFill>
          </c:spPr>
          <c:invertIfNegative val="0"/>
          <c:cat>
            <c:strRef>
              <c:f>Sheet4!$A$16:$A$20</c:f>
              <c:strCache>
                <c:ptCount val="5"/>
                <c:pt idx="0">
                  <c:v>RGC1017</c:v>
                </c:pt>
                <c:pt idx="1">
                  <c:v>RGC986</c:v>
                </c:pt>
                <c:pt idx="2">
                  <c:v>RGC936</c:v>
                </c:pt>
                <c:pt idx="3">
                  <c:v>RGC1025</c:v>
                </c:pt>
                <c:pt idx="4">
                  <c:v>HGS365</c:v>
                </c:pt>
              </c:strCache>
            </c:strRef>
          </c:cat>
          <c:val>
            <c:numRef>
              <c:f>Sheet4!$B$16:$B$20</c:f>
              <c:numCache>
                <c:formatCode>General</c:formatCode>
                <c:ptCount val="5"/>
                <c:pt idx="0">
                  <c:v>33.6</c:v>
                </c:pt>
                <c:pt idx="1">
                  <c:v>40.53</c:v>
                </c:pt>
                <c:pt idx="2">
                  <c:v>45.11</c:v>
                </c:pt>
                <c:pt idx="3">
                  <c:v>41.31</c:v>
                </c:pt>
                <c:pt idx="4">
                  <c:v>32.96</c:v>
                </c:pt>
              </c:numCache>
            </c:numRef>
          </c:val>
        </c:ser>
        <c:ser>
          <c:idx val="1"/>
          <c:order val="1"/>
          <c:tx>
            <c:strRef>
              <c:f>Sheet4!$C$15</c:f>
              <c:strCache>
                <c:ptCount val="1"/>
                <c:pt idx="0">
                  <c:v>Kharif</c:v>
                </c:pt>
              </c:strCache>
            </c:strRef>
          </c:tx>
          <c:invertIfNegative val="0"/>
          <c:cat>
            <c:strRef>
              <c:f>Sheet4!$A$16:$A$20</c:f>
              <c:strCache>
                <c:ptCount val="5"/>
                <c:pt idx="0">
                  <c:v>RGC1017</c:v>
                </c:pt>
                <c:pt idx="1">
                  <c:v>RGC986</c:v>
                </c:pt>
                <c:pt idx="2">
                  <c:v>RGC936</c:v>
                </c:pt>
                <c:pt idx="3">
                  <c:v>RGC1025</c:v>
                </c:pt>
                <c:pt idx="4">
                  <c:v>HGS365</c:v>
                </c:pt>
              </c:strCache>
            </c:strRef>
          </c:cat>
          <c:val>
            <c:numRef>
              <c:f>Sheet4!$C$16:$C$20</c:f>
              <c:numCache>
                <c:formatCode>General</c:formatCode>
                <c:ptCount val="5"/>
                <c:pt idx="0">
                  <c:v>29.810000000000031</c:v>
                </c:pt>
                <c:pt idx="1">
                  <c:v>18.64</c:v>
                </c:pt>
                <c:pt idx="2">
                  <c:v>29.12</c:v>
                </c:pt>
                <c:pt idx="3">
                  <c:v>38.270000000000003</c:v>
                </c:pt>
                <c:pt idx="4">
                  <c:v>54.56</c:v>
                </c:pt>
              </c:numCache>
            </c:numRef>
          </c:val>
        </c:ser>
        <c:dLbls>
          <c:showLegendKey val="0"/>
          <c:showVal val="0"/>
          <c:showCatName val="0"/>
          <c:showSerName val="0"/>
          <c:showPercent val="0"/>
          <c:showBubbleSize val="0"/>
        </c:dLbls>
        <c:gapWidth val="150"/>
        <c:axId val="37447680"/>
        <c:axId val="117139136"/>
      </c:barChart>
      <c:catAx>
        <c:axId val="37447680"/>
        <c:scaling>
          <c:orientation val="minMax"/>
        </c:scaling>
        <c:delete val="0"/>
        <c:axPos val="b"/>
        <c:majorTickMark val="out"/>
        <c:minorTickMark val="none"/>
        <c:tickLblPos val="nextTo"/>
        <c:txPr>
          <a:bodyPr/>
          <a:lstStyle/>
          <a:p>
            <a:pPr>
              <a:defRPr sz="1050" b="1"/>
            </a:pPr>
            <a:endParaRPr lang="en-US"/>
          </a:p>
        </c:txPr>
        <c:crossAx val="117139136"/>
        <c:crosses val="autoZero"/>
        <c:auto val="1"/>
        <c:lblAlgn val="ctr"/>
        <c:lblOffset val="100"/>
        <c:noMultiLvlLbl val="0"/>
      </c:catAx>
      <c:valAx>
        <c:axId val="117139136"/>
        <c:scaling>
          <c:orientation val="minMax"/>
        </c:scaling>
        <c:delete val="0"/>
        <c:axPos val="l"/>
        <c:majorGridlines/>
        <c:title>
          <c:tx>
            <c:rich>
              <a:bodyPr rot="-5400000" vert="horz"/>
              <a:lstStyle/>
              <a:p>
                <a:pPr>
                  <a:defRPr sz="1100">
                    <a:latin typeface="Times New Roman" pitchFamily="18" charset="0"/>
                    <a:cs typeface="Times New Roman" pitchFamily="18" charset="0"/>
                  </a:defRPr>
                </a:pPr>
                <a:r>
                  <a:rPr lang="en-US" sz="1100" b="1" i="0" u="none" strike="noStrike" kern="1200" baseline="0" dirty="0" smtClean="0">
                    <a:solidFill>
                      <a:prstClr val="black"/>
                    </a:solidFill>
                    <a:latin typeface="+mn-lt"/>
                    <a:ea typeface="+mn-ea"/>
                    <a:cs typeface="+mn-cs"/>
                  </a:rPr>
                  <a:t>Total Biomass (g/pl</a:t>
                </a:r>
                <a:r>
                  <a:rPr lang="en-US" sz="1100" b="1" i="0" baseline="0" dirty="0" smtClean="0">
                    <a:latin typeface="Times New Roman" pitchFamily="18" charset="0"/>
                    <a:cs typeface="Times New Roman" pitchFamily="18" charset="0"/>
                  </a:rPr>
                  <a:t>)</a:t>
                </a:r>
                <a:endParaRPr lang="en-US" sz="1100" b="1" i="0" baseline="0" dirty="0">
                  <a:latin typeface="Times New Roman" pitchFamily="18" charset="0"/>
                  <a:cs typeface="Times New Roman" pitchFamily="18" charset="0"/>
                </a:endParaRPr>
              </a:p>
            </c:rich>
          </c:tx>
          <c:layout>
            <c:manualLayout>
              <c:xMode val="edge"/>
              <c:yMode val="edge"/>
              <c:x val="2.763779527559062E-3"/>
              <c:y val="0.2222936716243803"/>
            </c:manualLayout>
          </c:layout>
          <c:overlay val="0"/>
        </c:title>
        <c:numFmt formatCode="General" sourceLinked="1"/>
        <c:majorTickMark val="out"/>
        <c:minorTickMark val="none"/>
        <c:tickLblPos val="nextTo"/>
        <c:txPr>
          <a:bodyPr/>
          <a:lstStyle/>
          <a:p>
            <a:pPr>
              <a:defRPr b="1"/>
            </a:pPr>
            <a:endParaRPr lang="en-US"/>
          </a:p>
        </c:txPr>
        <c:crossAx val="37447680"/>
        <c:crosses val="autoZero"/>
        <c:crossBetween val="between"/>
      </c:valAx>
    </c:plotArea>
    <c:legend>
      <c:legendPos val="r"/>
      <c:layout>
        <c:manualLayout>
          <c:xMode val="edge"/>
          <c:yMode val="edge"/>
          <c:x val="0.76590419947506561"/>
          <c:y val="5.5171697287839022E-2"/>
          <c:w val="0.18131802274715667"/>
          <c:h val="0.13965660542432196"/>
        </c:manualLayout>
      </c:layout>
      <c:overlay val="0"/>
    </c:legend>
    <c:plotVisOnly val="1"/>
    <c:dispBlanksAs val="gap"/>
    <c:showDLblsOverMax val="0"/>
  </c:chart>
  <c:spPr>
    <a:ln>
      <a:solidFill>
        <a:srgbClr val="0F6FC6"/>
      </a:solidFill>
    </a:ln>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Pod </a:t>
            </a:r>
            <a:r>
              <a:rPr lang="en-US" dirty="0" smtClean="0"/>
              <a:t>Weight</a:t>
            </a:r>
            <a:endParaRPr lang="en-US" dirty="0"/>
          </a:p>
        </c:rich>
      </c:tx>
      <c:layout>
        <c:manualLayout>
          <c:xMode val="edge"/>
          <c:yMode val="edge"/>
          <c:x val="0.38173600174978167"/>
          <c:y val="0"/>
        </c:manualLayout>
      </c:layout>
      <c:overlay val="1"/>
    </c:title>
    <c:autoTitleDeleted val="0"/>
    <c:plotArea>
      <c:layout>
        <c:manualLayout>
          <c:layoutTarget val="inner"/>
          <c:xMode val="edge"/>
          <c:yMode val="edge"/>
          <c:x val="0.11643285214348206"/>
          <c:y val="0.1115857392825898"/>
          <c:w val="0.88356714785651647"/>
          <c:h val="0.77243438320209978"/>
        </c:manualLayout>
      </c:layout>
      <c:barChart>
        <c:barDir val="col"/>
        <c:grouping val="clustered"/>
        <c:varyColors val="0"/>
        <c:ser>
          <c:idx val="0"/>
          <c:order val="0"/>
          <c:tx>
            <c:strRef>
              <c:f>Sheet4!$B$6</c:f>
              <c:strCache>
                <c:ptCount val="1"/>
                <c:pt idx="0">
                  <c:v>Summer</c:v>
                </c:pt>
              </c:strCache>
            </c:strRef>
          </c:tx>
          <c:spPr>
            <a:solidFill>
              <a:srgbClr val="C00000"/>
            </a:solidFill>
          </c:spPr>
          <c:invertIfNegative val="0"/>
          <c:cat>
            <c:strRef>
              <c:f>Sheet4!$A$7:$A$11</c:f>
              <c:strCache>
                <c:ptCount val="5"/>
                <c:pt idx="0">
                  <c:v>RGC1017</c:v>
                </c:pt>
                <c:pt idx="1">
                  <c:v>RGC986</c:v>
                </c:pt>
                <c:pt idx="2">
                  <c:v>RGC936</c:v>
                </c:pt>
                <c:pt idx="3">
                  <c:v>RGC1025</c:v>
                </c:pt>
                <c:pt idx="4">
                  <c:v>HGS365</c:v>
                </c:pt>
              </c:strCache>
            </c:strRef>
          </c:cat>
          <c:val>
            <c:numRef>
              <c:f>Sheet4!$B$7:$B$11</c:f>
              <c:numCache>
                <c:formatCode>General</c:formatCode>
                <c:ptCount val="5"/>
                <c:pt idx="0">
                  <c:v>20.82</c:v>
                </c:pt>
                <c:pt idx="1">
                  <c:v>21.02</c:v>
                </c:pt>
                <c:pt idx="2">
                  <c:v>27.419999999999987</c:v>
                </c:pt>
                <c:pt idx="3">
                  <c:v>27.04</c:v>
                </c:pt>
                <c:pt idx="4">
                  <c:v>21.959999999999987</c:v>
                </c:pt>
              </c:numCache>
            </c:numRef>
          </c:val>
        </c:ser>
        <c:ser>
          <c:idx val="1"/>
          <c:order val="1"/>
          <c:tx>
            <c:strRef>
              <c:f>Sheet4!$C$6</c:f>
              <c:strCache>
                <c:ptCount val="1"/>
                <c:pt idx="0">
                  <c:v>Kharif</c:v>
                </c:pt>
              </c:strCache>
            </c:strRef>
          </c:tx>
          <c:invertIfNegative val="0"/>
          <c:cat>
            <c:strRef>
              <c:f>Sheet4!$A$7:$A$11</c:f>
              <c:strCache>
                <c:ptCount val="5"/>
                <c:pt idx="0">
                  <c:v>RGC1017</c:v>
                </c:pt>
                <c:pt idx="1">
                  <c:v>RGC986</c:v>
                </c:pt>
                <c:pt idx="2">
                  <c:v>RGC936</c:v>
                </c:pt>
                <c:pt idx="3">
                  <c:v>RGC1025</c:v>
                </c:pt>
                <c:pt idx="4">
                  <c:v>HGS365</c:v>
                </c:pt>
              </c:strCache>
            </c:strRef>
          </c:cat>
          <c:val>
            <c:numRef>
              <c:f>Sheet4!$C$7:$C$11</c:f>
              <c:numCache>
                <c:formatCode>General</c:formatCode>
                <c:ptCount val="5"/>
                <c:pt idx="0">
                  <c:v>16.55</c:v>
                </c:pt>
                <c:pt idx="1">
                  <c:v>4.67</c:v>
                </c:pt>
                <c:pt idx="2">
                  <c:v>12.53</c:v>
                </c:pt>
                <c:pt idx="3">
                  <c:v>17.670000000000005</c:v>
                </c:pt>
                <c:pt idx="4">
                  <c:v>25.23</c:v>
                </c:pt>
              </c:numCache>
            </c:numRef>
          </c:val>
        </c:ser>
        <c:dLbls>
          <c:showLegendKey val="0"/>
          <c:showVal val="0"/>
          <c:showCatName val="0"/>
          <c:showSerName val="0"/>
          <c:showPercent val="0"/>
          <c:showBubbleSize val="0"/>
        </c:dLbls>
        <c:gapWidth val="150"/>
        <c:axId val="38068224"/>
        <c:axId val="117613696"/>
      </c:barChart>
      <c:catAx>
        <c:axId val="38068224"/>
        <c:scaling>
          <c:orientation val="minMax"/>
        </c:scaling>
        <c:delete val="0"/>
        <c:axPos val="b"/>
        <c:majorTickMark val="out"/>
        <c:minorTickMark val="none"/>
        <c:tickLblPos val="nextTo"/>
        <c:txPr>
          <a:bodyPr/>
          <a:lstStyle/>
          <a:p>
            <a:pPr>
              <a:defRPr b="1"/>
            </a:pPr>
            <a:endParaRPr lang="en-US"/>
          </a:p>
        </c:txPr>
        <c:crossAx val="117613696"/>
        <c:crosses val="autoZero"/>
        <c:auto val="1"/>
        <c:lblAlgn val="ctr"/>
        <c:lblOffset val="100"/>
        <c:noMultiLvlLbl val="0"/>
      </c:catAx>
      <c:valAx>
        <c:axId val="117613696"/>
        <c:scaling>
          <c:orientation val="minMax"/>
        </c:scaling>
        <c:delete val="0"/>
        <c:axPos val="l"/>
        <c:majorGridlines/>
        <c:title>
          <c:tx>
            <c:rich>
              <a:bodyPr rot="-5400000" vert="horz"/>
              <a:lstStyle/>
              <a:p>
                <a:pPr>
                  <a:defRPr sz="1100" b="1"/>
                </a:pPr>
                <a:r>
                  <a:rPr lang="en-US" sz="1100" b="1" dirty="0" smtClean="0"/>
                  <a:t>Pod wt. (g/pl)</a:t>
                </a:r>
                <a:endParaRPr lang="en-US" sz="1100" b="1" dirty="0"/>
              </a:p>
            </c:rich>
          </c:tx>
          <c:layout>
            <c:manualLayout>
              <c:xMode val="edge"/>
              <c:yMode val="edge"/>
              <c:x val="0"/>
              <c:y val="0.29901793525809345"/>
            </c:manualLayout>
          </c:layout>
          <c:overlay val="0"/>
        </c:title>
        <c:numFmt formatCode="General" sourceLinked="1"/>
        <c:majorTickMark val="out"/>
        <c:minorTickMark val="none"/>
        <c:tickLblPos val="nextTo"/>
        <c:txPr>
          <a:bodyPr/>
          <a:lstStyle/>
          <a:p>
            <a:pPr>
              <a:defRPr sz="1200" b="1"/>
            </a:pPr>
            <a:endParaRPr lang="en-US"/>
          </a:p>
        </c:txPr>
        <c:crossAx val="38068224"/>
        <c:crosses val="autoZero"/>
        <c:crossBetween val="between"/>
      </c:valAx>
    </c:plotArea>
    <c:legend>
      <c:legendPos val="r"/>
      <c:layout>
        <c:manualLayout>
          <c:xMode val="edge"/>
          <c:yMode val="edge"/>
          <c:x val="0.81590419947506554"/>
          <c:y val="8.8754009915428048E-3"/>
          <c:w val="0.16465135608048995"/>
          <c:h val="0.15817512394284047"/>
        </c:manualLayout>
      </c:layout>
      <c:overlay val="0"/>
      <c:txPr>
        <a:bodyPr/>
        <a:lstStyle/>
        <a:p>
          <a:pPr>
            <a:defRPr b="1"/>
          </a:pPr>
          <a:endParaRPr lang="en-US"/>
        </a:p>
      </c:txPr>
    </c:legend>
    <c:plotVisOnly val="1"/>
    <c:dispBlanksAs val="gap"/>
    <c:showDLblsOverMax val="0"/>
  </c:chart>
  <c:spPr>
    <a:ln>
      <a:solidFill>
        <a:schemeClr val="accent1"/>
      </a:solidFill>
    </a:ln>
  </c:sp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0.83478</cdr:x>
      <cdr:y>0.22222</cdr:y>
    </cdr:from>
    <cdr:to>
      <cdr:x>0.97391</cdr:x>
      <cdr:y>0.91667</cdr:y>
    </cdr:to>
    <cdr:sp macro="" textlink="">
      <cdr:nvSpPr>
        <cdr:cNvPr id="2" name="TextBox 1"/>
        <cdr:cNvSpPr txBox="1"/>
      </cdr:nvSpPr>
      <cdr:spPr>
        <a:xfrm xmlns:a="http://schemas.openxmlformats.org/drawingml/2006/main">
          <a:off x="7315200" y="609600"/>
          <a:ext cx="1219200" cy="1905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0.17544</cdr:x>
      <cdr:y>0.225</cdr:y>
    </cdr:from>
    <cdr:to>
      <cdr:x>0.38596</cdr:x>
      <cdr:y>0.45</cdr:y>
    </cdr:to>
    <cdr:sp macro="" textlink="">
      <cdr:nvSpPr>
        <cdr:cNvPr id="2" name="TextBox 1"/>
        <cdr:cNvSpPr txBox="1"/>
      </cdr:nvSpPr>
      <cdr:spPr>
        <a:xfrm xmlns:a="http://schemas.openxmlformats.org/drawingml/2006/main">
          <a:off x="762000" y="685800"/>
          <a:ext cx="914400" cy="6858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DDF200-CD20-479F-8BCD-C286F6EF901A}" type="datetimeFigureOut">
              <a:rPr lang="en-US" smtClean="0"/>
              <a:pPr/>
              <a:t>10/27/2014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793CC5-F139-4F6D-A909-731922177041}" type="slidenum">
              <a:rPr lang="en-US" smtClean="0"/>
              <a:pPr/>
              <a:t>‹#›</a:t>
            </a:fld>
            <a:endParaRPr lang="en-US"/>
          </a:p>
        </p:txBody>
      </p:sp>
    </p:spTree>
    <p:extLst>
      <p:ext uri="{BB962C8B-B14F-4D97-AF65-F5344CB8AC3E}">
        <p14:creationId xmlns:p14="http://schemas.microsoft.com/office/powerpoint/2010/main" val="3591785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24EEBF9-9ED2-4039-844F-DBB57FDCB1E2}" type="datetimeFigureOut">
              <a:rPr lang="en-GB" smtClean="0"/>
              <a:pPr/>
              <a:t>27/10/2014</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E7D323BA-5CED-4C01-BA5F-711EC9B0B0A5}"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4EEBF9-9ED2-4039-844F-DBB57FDCB1E2}" type="datetimeFigureOut">
              <a:rPr lang="en-GB" smtClean="0"/>
              <a:pPr/>
              <a:t>27/10/2014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D323BA-5CED-4C01-BA5F-711EC9B0B0A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4EEBF9-9ED2-4039-844F-DBB57FDCB1E2}" type="datetimeFigureOut">
              <a:rPr lang="en-GB" smtClean="0"/>
              <a:pPr/>
              <a:t>27/10/2014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D323BA-5CED-4C01-BA5F-711EC9B0B0A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4EEBF9-9ED2-4039-844F-DBB57FDCB1E2}" type="datetimeFigureOut">
              <a:rPr lang="en-GB" smtClean="0"/>
              <a:pPr/>
              <a:t>27/10/2014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D323BA-5CED-4C01-BA5F-711EC9B0B0A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24EEBF9-9ED2-4039-844F-DBB57FDCB1E2}" type="datetimeFigureOut">
              <a:rPr lang="en-GB" smtClean="0"/>
              <a:pPr/>
              <a:t>27/10/2014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D323BA-5CED-4C01-BA5F-711EC9B0B0A5}"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24EEBF9-9ED2-4039-844F-DBB57FDCB1E2}" type="datetimeFigureOut">
              <a:rPr lang="en-GB" smtClean="0"/>
              <a:pPr/>
              <a:t>27/10/2014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D323BA-5CED-4C01-BA5F-711EC9B0B0A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24EEBF9-9ED2-4039-844F-DBB57FDCB1E2}" type="datetimeFigureOut">
              <a:rPr lang="en-GB" smtClean="0"/>
              <a:pPr/>
              <a:t>27/10/2014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7D323BA-5CED-4C01-BA5F-711EC9B0B0A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24EEBF9-9ED2-4039-844F-DBB57FDCB1E2}" type="datetimeFigureOut">
              <a:rPr lang="en-GB" smtClean="0"/>
              <a:pPr/>
              <a:t>27/10/2014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7D323BA-5CED-4C01-BA5F-711EC9B0B0A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4EEBF9-9ED2-4039-844F-DBB57FDCB1E2}" type="datetimeFigureOut">
              <a:rPr lang="en-GB" smtClean="0"/>
              <a:pPr/>
              <a:t>27/10/2014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7D323BA-5CED-4C01-BA5F-711EC9B0B0A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24EEBF9-9ED2-4039-844F-DBB57FDCB1E2}" type="datetimeFigureOut">
              <a:rPr lang="en-GB" smtClean="0"/>
              <a:pPr/>
              <a:t>27/10/2014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D323BA-5CED-4C01-BA5F-711EC9B0B0A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24EEBF9-9ED2-4039-844F-DBB57FDCB1E2}" type="datetimeFigureOut">
              <a:rPr lang="en-GB" smtClean="0"/>
              <a:pPr/>
              <a:t>27/10/2014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E7D323BA-5CED-4C01-BA5F-711EC9B0B0A5}"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24EEBF9-9ED2-4039-844F-DBB57FDCB1E2}" type="datetimeFigureOut">
              <a:rPr lang="en-GB" smtClean="0"/>
              <a:pPr/>
              <a:t>27/10/2014</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7D323BA-5CED-4C01-BA5F-711EC9B0B0A5}"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en.wikipedia.org/wiki/File:Cluster_bean-guar-Cyamopsis_psoralioides-Cyamopsis_tetragonolobus-TAMIL_NADU73.jpg"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762000"/>
            <a:ext cx="7172000" cy="1981200"/>
          </a:xfrm>
        </p:spPr>
        <p:txBody>
          <a:bodyPr>
            <a:noAutofit/>
          </a:bodyPr>
          <a:lstStyle/>
          <a:p>
            <a:pPr algn="ctr"/>
            <a:r>
              <a:rPr lang="en-US" sz="3200" dirty="0" smtClean="0">
                <a:solidFill>
                  <a:srgbClr val="FFFF00"/>
                </a:solidFill>
                <a:latin typeface="Aharoni" pitchFamily="2" charset="-79"/>
                <a:ea typeface="Tahoma" pitchFamily="34" charset="0"/>
                <a:cs typeface="Aharoni" pitchFamily="2" charset="-79"/>
              </a:rPr>
              <a:t/>
            </a:r>
            <a:br>
              <a:rPr lang="en-US" sz="3200" dirty="0" smtClean="0">
                <a:solidFill>
                  <a:srgbClr val="FFFF00"/>
                </a:solidFill>
                <a:latin typeface="Aharoni" pitchFamily="2" charset="-79"/>
                <a:ea typeface="Tahoma" pitchFamily="34" charset="0"/>
                <a:cs typeface="Aharoni" pitchFamily="2" charset="-79"/>
              </a:rPr>
            </a:br>
            <a:r>
              <a:rPr lang="en-US" sz="3200" dirty="0">
                <a:solidFill>
                  <a:srgbClr val="FFFF00"/>
                </a:solidFill>
                <a:latin typeface="Aharoni" pitchFamily="2" charset="-79"/>
                <a:ea typeface="Tahoma" pitchFamily="34" charset="0"/>
                <a:cs typeface="Aharoni" pitchFamily="2" charset="-79"/>
              </a:rPr>
              <a:t/>
            </a:r>
            <a:br>
              <a:rPr lang="en-US" sz="3200" dirty="0">
                <a:solidFill>
                  <a:srgbClr val="FFFF00"/>
                </a:solidFill>
                <a:latin typeface="Aharoni" pitchFamily="2" charset="-79"/>
                <a:ea typeface="Tahoma" pitchFamily="34" charset="0"/>
                <a:cs typeface="Aharoni" pitchFamily="2" charset="-79"/>
              </a:rPr>
            </a:br>
            <a:r>
              <a:rPr lang="en-US" sz="3200" dirty="0" smtClean="0">
                <a:solidFill>
                  <a:srgbClr val="FFFF00"/>
                </a:solidFill>
                <a:latin typeface="Aharoni" pitchFamily="2" charset="-79"/>
                <a:ea typeface="Tahoma" pitchFamily="34" charset="0"/>
                <a:cs typeface="Aharoni" pitchFamily="2" charset="-79"/>
              </a:rPr>
              <a:t/>
            </a:r>
            <a:br>
              <a:rPr lang="en-US" sz="3200" dirty="0" smtClean="0">
                <a:solidFill>
                  <a:srgbClr val="FFFF00"/>
                </a:solidFill>
                <a:latin typeface="Aharoni" pitchFamily="2" charset="-79"/>
                <a:ea typeface="Tahoma" pitchFamily="34" charset="0"/>
                <a:cs typeface="Aharoni" pitchFamily="2" charset="-79"/>
              </a:rPr>
            </a:br>
            <a:r>
              <a:rPr lang="en-US" sz="3200" dirty="0" smtClean="0">
                <a:solidFill>
                  <a:srgbClr val="FFFF00"/>
                </a:solidFill>
                <a:latin typeface="Aharoni" pitchFamily="2" charset="-79"/>
                <a:ea typeface="Tahoma" pitchFamily="34" charset="0"/>
                <a:cs typeface="Aharoni" pitchFamily="2" charset="-79"/>
              </a:rPr>
              <a:t/>
            </a:r>
            <a:br>
              <a:rPr lang="en-US" sz="3200" dirty="0" smtClean="0">
                <a:solidFill>
                  <a:srgbClr val="FFFF00"/>
                </a:solidFill>
                <a:latin typeface="Aharoni" pitchFamily="2" charset="-79"/>
                <a:ea typeface="Tahoma" pitchFamily="34" charset="0"/>
                <a:cs typeface="Aharoni" pitchFamily="2" charset="-79"/>
              </a:rPr>
            </a:br>
            <a:r>
              <a:rPr lang="en-US" sz="3200" dirty="0" smtClean="0">
                <a:solidFill>
                  <a:srgbClr val="FFFF00"/>
                </a:solidFill>
                <a:latin typeface="Aharoni" pitchFamily="2" charset="-79"/>
                <a:ea typeface="Tahoma" pitchFamily="34" charset="0"/>
                <a:cs typeface="Aharoni" pitchFamily="2" charset="-79"/>
              </a:rPr>
              <a:t/>
            </a:r>
            <a:br>
              <a:rPr lang="en-US" sz="3200" dirty="0" smtClean="0">
                <a:solidFill>
                  <a:srgbClr val="FFFF00"/>
                </a:solidFill>
                <a:latin typeface="Aharoni" pitchFamily="2" charset="-79"/>
                <a:ea typeface="Tahoma" pitchFamily="34" charset="0"/>
                <a:cs typeface="Aharoni" pitchFamily="2" charset="-79"/>
              </a:rPr>
            </a:br>
            <a:r>
              <a:rPr lang="en-US" sz="3200" dirty="0" smtClean="0">
                <a:solidFill>
                  <a:srgbClr val="FFFF00"/>
                </a:solidFill>
                <a:latin typeface="Aharoni" pitchFamily="2" charset="-79"/>
                <a:ea typeface="Tahoma" pitchFamily="34" charset="0"/>
                <a:cs typeface="Aharoni" pitchFamily="2" charset="-79"/>
              </a:rPr>
              <a:t/>
            </a:r>
            <a:br>
              <a:rPr lang="en-US" sz="3200" dirty="0" smtClean="0">
                <a:solidFill>
                  <a:srgbClr val="FFFF00"/>
                </a:solidFill>
                <a:latin typeface="Aharoni" pitchFamily="2" charset="-79"/>
                <a:ea typeface="Tahoma" pitchFamily="34" charset="0"/>
                <a:cs typeface="Aharoni" pitchFamily="2" charset="-79"/>
              </a:rPr>
            </a:br>
            <a:r>
              <a:rPr lang="en-US" sz="3200" dirty="0" smtClean="0">
                <a:solidFill>
                  <a:srgbClr val="FFFF00"/>
                </a:solidFill>
                <a:latin typeface="Aharoni" pitchFamily="2" charset="-79"/>
                <a:ea typeface="Tahoma" pitchFamily="34" charset="0"/>
                <a:cs typeface="Aharoni" pitchFamily="2" charset="-79"/>
              </a:rPr>
              <a:t/>
            </a:r>
            <a:br>
              <a:rPr lang="en-US" sz="3200" dirty="0" smtClean="0">
                <a:solidFill>
                  <a:srgbClr val="FFFF00"/>
                </a:solidFill>
                <a:latin typeface="Aharoni" pitchFamily="2" charset="-79"/>
                <a:ea typeface="Tahoma" pitchFamily="34" charset="0"/>
                <a:cs typeface="Aharoni" pitchFamily="2" charset="-79"/>
              </a:rPr>
            </a:br>
            <a:r>
              <a:rPr lang="en-US" sz="3200" dirty="0" smtClean="0">
                <a:solidFill>
                  <a:srgbClr val="FFFF00"/>
                </a:solidFill>
                <a:latin typeface="Aharoni" pitchFamily="2" charset="-79"/>
                <a:ea typeface="Tahoma" pitchFamily="34" charset="0"/>
                <a:cs typeface="Aharoni" pitchFamily="2" charset="-79"/>
              </a:rPr>
              <a:t/>
            </a:r>
            <a:br>
              <a:rPr lang="en-US" sz="3200" dirty="0" smtClean="0">
                <a:solidFill>
                  <a:srgbClr val="FFFF00"/>
                </a:solidFill>
                <a:latin typeface="Aharoni" pitchFamily="2" charset="-79"/>
                <a:ea typeface="Tahoma" pitchFamily="34" charset="0"/>
                <a:cs typeface="Aharoni" pitchFamily="2" charset="-79"/>
              </a:rPr>
            </a:br>
            <a:r>
              <a:rPr lang="en-US" sz="3200" dirty="0" smtClean="0">
                <a:solidFill>
                  <a:srgbClr val="FFFF00"/>
                </a:solidFill>
                <a:latin typeface="Aharoni" pitchFamily="2" charset="-79"/>
                <a:ea typeface="Tahoma" pitchFamily="34" charset="0"/>
                <a:cs typeface="Aharoni" pitchFamily="2" charset="-79"/>
              </a:rPr>
              <a:t/>
            </a:r>
            <a:br>
              <a:rPr lang="en-US" sz="3200" dirty="0" smtClean="0">
                <a:solidFill>
                  <a:srgbClr val="FFFF00"/>
                </a:solidFill>
                <a:latin typeface="Aharoni" pitchFamily="2" charset="-79"/>
                <a:ea typeface="Tahoma" pitchFamily="34" charset="0"/>
                <a:cs typeface="Aharoni" pitchFamily="2" charset="-79"/>
              </a:rPr>
            </a:br>
            <a:r>
              <a:rPr lang="en-US" sz="3200" dirty="0" smtClean="0">
                <a:solidFill>
                  <a:srgbClr val="FFFF00"/>
                </a:solidFill>
                <a:latin typeface="Aharoni" pitchFamily="2" charset="-79"/>
                <a:ea typeface="Tahoma" pitchFamily="34" charset="0"/>
                <a:cs typeface="Aharoni" pitchFamily="2" charset="-79"/>
              </a:rPr>
              <a:t/>
            </a:r>
            <a:br>
              <a:rPr lang="en-US" sz="3200" dirty="0" smtClean="0">
                <a:solidFill>
                  <a:srgbClr val="FFFF00"/>
                </a:solidFill>
                <a:latin typeface="Aharoni" pitchFamily="2" charset="-79"/>
                <a:ea typeface="Tahoma" pitchFamily="34" charset="0"/>
                <a:cs typeface="Aharoni" pitchFamily="2" charset="-79"/>
              </a:rPr>
            </a:br>
            <a:r>
              <a:rPr lang="en-US" sz="3200" dirty="0" smtClean="0">
                <a:solidFill>
                  <a:srgbClr val="FFFF00"/>
                </a:solidFill>
                <a:latin typeface="Aharoni" pitchFamily="2" charset="-79"/>
                <a:ea typeface="Tahoma" pitchFamily="34" charset="0"/>
                <a:cs typeface="Aharoni" pitchFamily="2" charset="-79"/>
              </a:rPr>
              <a:t/>
            </a:r>
            <a:br>
              <a:rPr lang="en-US" sz="3200" dirty="0" smtClean="0">
                <a:solidFill>
                  <a:srgbClr val="FFFF00"/>
                </a:solidFill>
                <a:latin typeface="Aharoni" pitchFamily="2" charset="-79"/>
                <a:ea typeface="Tahoma" pitchFamily="34" charset="0"/>
                <a:cs typeface="Aharoni" pitchFamily="2" charset="-79"/>
              </a:rPr>
            </a:br>
            <a:r>
              <a:rPr lang="en-US" sz="3200" dirty="0" smtClean="0">
                <a:solidFill>
                  <a:srgbClr val="FFFF00"/>
                </a:solidFill>
                <a:latin typeface="Aharoni" pitchFamily="2" charset="-79"/>
                <a:ea typeface="Tahoma" pitchFamily="34" charset="0"/>
                <a:cs typeface="Aharoni" pitchFamily="2" charset="-79"/>
              </a:rPr>
              <a:t/>
            </a:r>
            <a:br>
              <a:rPr lang="en-US" sz="3200" dirty="0" smtClean="0">
                <a:solidFill>
                  <a:srgbClr val="FFFF00"/>
                </a:solidFill>
                <a:latin typeface="Aharoni" pitchFamily="2" charset="-79"/>
                <a:ea typeface="Tahoma" pitchFamily="34" charset="0"/>
                <a:cs typeface="Aharoni" pitchFamily="2" charset="-79"/>
              </a:rPr>
            </a:br>
            <a:r>
              <a:rPr lang="en-US" sz="3200" dirty="0" smtClean="0">
                <a:solidFill>
                  <a:srgbClr val="FFFF00"/>
                </a:solidFill>
                <a:latin typeface="Aharoni" pitchFamily="2" charset="-79"/>
                <a:ea typeface="Tahoma" pitchFamily="34" charset="0"/>
                <a:cs typeface="Aharoni" pitchFamily="2" charset="-79"/>
              </a:rPr>
              <a:t>                                                                                                      </a:t>
            </a:r>
            <a:br>
              <a:rPr lang="en-US" sz="3200" dirty="0" smtClean="0">
                <a:solidFill>
                  <a:srgbClr val="FFFF00"/>
                </a:solidFill>
                <a:latin typeface="Aharoni" pitchFamily="2" charset="-79"/>
                <a:ea typeface="Tahoma" pitchFamily="34" charset="0"/>
                <a:cs typeface="Aharoni" pitchFamily="2" charset="-79"/>
              </a:rPr>
            </a:br>
            <a:r>
              <a:rPr lang="en-US" sz="3200" dirty="0" smtClean="0">
                <a:solidFill>
                  <a:srgbClr val="FFFF00"/>
                </a:solidFill>
                <a:latin typeface="Aharoni" pitchFamily="2" charset="-79"/>
                <a:ea typeface="Tahoma" pitchFamily="34" charset="0"/>
                <a:cs typeface="Aharoni" pitchFamily="2" charset="-79"/>
              </a:rPr>
              <a:t/>
            </a:r>
            <a:br>
              <a:rPr lang="en-US" sz="3200" dirty="0" smtClean="0">
                <a:solidFill>
                  <a:srgbClr val="FFFF00"/>
                </a:solidFill>
                <a:latin typeface="Aharoni" pitchFamily="2" charset="-79"/>
                <a:ea typeface="Tahoma" pitchFamily="34" charset="0"/>
                <a:cs typeface="Aharoni" pitchFamily="2" charset="-79"/>
              </a:rPr>
            </a:br>
            <a:r>
              <a:rPr lang="en-US" sz="3200" dirty="0" smtClean="0">
                <a:solidFill>
                  <a:srgbClr val="FFFF00"/>
                </a:solidFill>
                <a:latin typeface="Aharoni" pitchFamily="2" charset="-79"/>
                <a:ea typeface="Tahoma" pitchFamily="34" charset="0"/>
                <a:cs typeface="Aharoni" pitchFamily="2" charset="-79"/>
              </a:rPr>
              <a:t/>
            </a:r>
            <a:br>
              <a:rPr lang="en-US" sz="3200" dirty="0" smtClean="0">
                <a:solidFill>
                  <a:srgbClr val="FFFF00"/>
                </a:solidFill>
                <a:latin typeface="Aharoni" pitchFamily="2" charset="-79"/>
                <a:ea typeface="Tahoma" pitchFamily="34" charset="0"/>
                <a:cs typeface="Aharoni" pitchFamily="2" charset="-79"/>
              </a:rPr>
            </a:br>
            <a:r>
              <a:rPr lang="en-US" sz="3200" dirty="0" smtClean="0">
                <a:solidFill>
                  <a:srgbClr val="FFFF00"/>
                </a:solidFill>
                <a:latin typeface="Aharoni" pitchFamily="2" charset="-79"/>
                <a:ea typeface="Tahoma" pitchFamily="34" charset="0"/>
                <a:cs typeface="Aharoni" pitchFamily="2" charset="-79"/>
              </a:rPr>
              <a:t/>
            </a:r>
            <a:br>
              <a:rPr lang="en-US" sz="3200" dirty="0" smtClean="0">
                <a:solidFill>
                  <a:srgbClr val="FFFF00"/>
                </a:solidFill>
                <a:latin typeface="Aharoni" pitchFamily="2" charset="-79"/>
                <a:ea typeface="Tahoma" pitchFamily="34" charset="0"/>
                <a:cs typeface="Aharoni" pitchFamily="2" charset="-79"/>
              </a:rPr>
            </a:br>
            <a:r>
              <a:rPr lang="en-US" sz="3200" dirty="0" smtClean="0">
                <a:solidFill>
                  <a:srgbClr val="FFFF00"/>
                </a:solidFill>
                <a:latin typeface="Aharoni" pitchFamily="2" charset="-79"/>
                <a:ea typeface="Tahoma" pitchFamily="34" charset="0"/>
                <a:cs typeface="Aharoni" pitchFamily="2" charset="-79"/>
              </a:rPr>
              <a:t/>
            </a:r>
            <a:br>
              <a:rPr lang="en-US" sz="3200" dirty="0" smtClean="0">
                <a:solidFill>
                  <a:srgbClr val="FFFF00"/>
                </a:solidFill>
                <a:latin typeface="Aharoni" pitchFamily="2" charset="-79"/>
                <a:ea typeface="Tahoma" pitchFamily="34" charset="0"/>
                <a:cs typeface="Aharoni" pitchFamily="2" charset="-79"/>
              </a:rPr>
            </a:br>
            <a:r>
              <a:rPr lang="en-US" sz="3200" dirty="0" smtClean="0">
                <a:solidFill>
                  <a:srgbClr val="FFFF00"/>
                </a:solidFill>
                <a:latin typeface="Aharoni" pitchFamily="2" charset="-79"/>
                <a:ea typeface="Tahoma" pitchFamily="34" charset="0"/>
                <a:cs typeface="Aharoni" pitchFamily="2" charset="-79"/>
              </a:rPr>
              <a:t/>
            </a:r>
            <a:br>
              <a:rPr lang="en-US" sz="3200" dirty="0" smtClean="0">
                <a:solidFill>
                  <a:srgbClr val="FFFF00"/>
                </a:solidFill>
                <a:latin typeface="Aharoni" pitchFamily="2" charset="-79"/>
                <a:ea typeface="Tahoma" pitchFamily="34" charset="0"/>
                <a:cs typeface="Aharoni" pitchFamily="2" charset="-79"/>
              </a:rPr>
            </a:br>
            <a:r>
              <a:rPr lang="en-US" sz="3200" dirty="0" smtClean="0">
                <a:solidFill>
                  <a:srgbClr val="FFFF00"/>
                </a:solidFill>
                <a:latin typeface="Aharoni" pitchFamily="2" charset="-79"/>
                <a:ea typeface="Tahoma" pitchFamily="34" charset="0"/>
                <a:cs typeface="Aharoni" pitchFamily="2" charset="-79"/>
              </a:rPr>
              <a:t/>
            </a:r>
            <a:br>
              <a:rPr lang="en-US" sz="3200" dirty="0" smtClean="0">
                <a:solidFill>
                  <a:srgbClr val="FFFF00"/>
                </a:solidFill>
                <a:latin typeface="Aharoni" pitchFamily="2" charset="-79"/>
                <a:ea typeface="Tahoma" pitchFamily="34" charset="0"/>
                <a:cs typeface="Aharoni" pitchFamily="2" charset="-79"/>
              </a:rPr>
            </a:br>
            <a:r>
              <a:rPr lang="en-US" sz="3200" dirty="0" smtClean="0">
                <a:solidFill>
                  <a:srgbClr val="FFFF00"/>
                </a:solidFill>
                <a:latin typeface="Aharoni" pitchFamily="2" charset="-79"/>
                <a:ea typeface="Tahoma" pitchFamily="34" charset="0"/>
                <a:cs typeface="Aharoni" pitchFamily="2" charset="-79"/>
              </a:rPr>
              <a:t/>
            </a:r>
            <a:br>
              <a:rPr lang="en-US" sz="3200" dirty="0" smtClean="0">
                <a:solidFill>
                  <a:srgbClr val="FFFF00"/>
                </a:solidFill>
                <a:latin typeface="Aharoni" pitchFamily="2" charset="-79"/>
                <a:ea typeface="Tahoma" pitchFamily="34" charset="0"/>
                <a:cs typeface="Aharoni" pitchFamily="2" charset="-79"/>
              </a:rPr>
            </a:br>
            <a:r>
              <a:rPr lang="en-US" sz="3200" dirty="0" smtClean="0">
                <a:solidFill>
                  <a:srgbClr val="FFFF00"/>
                </a:solidFill>
                <a:latin typeface="Aharoni" pitchFamily="2" charset="-79"/>
                <a:ea typeface="Tahoma" pitchFamily="34" charset="0"/>
                <a:cs typeface="Aharoni" pitchFamily="2" charset="-79"/>
              </a:rPr>
              <a:t/>
            </a:r>
            <a:br>
              <a:rPr lang="en-US" sz="3200" dirty="0" smtClean="0">
                <a:solidFill>
                  <a:srgbClr val="FFFF00"/>
                </a:solidFill>
                <a:latin typeface="Aharoni" pitchFamily="2" charset="-79"/>
                <a:ea typeface="Tahoma" pitchFamily="34" charset="0"/>
                <a:cs typeface="Aharoni" pitchFamily="2" charset="-79"/>
              </a:rPr>
            </a:br>
            <a:r>
              <a:rPr lang="en-US" sz="3200" dirty="0" smtClean="0">
                <a:solidFill>
                  <a:srgbClr val="FFFF00"/>
                </a:solidFill>
                <a:latin typeface="Aharoni" pitchFamily="2" charset="-79"/>
                <a:ea typeface="Tahoma" pitchFamily="34" charset="0"/>
                <a:cs typeface="Aharoni" pitchFamily="2" charset="-79"/>
              </a:rPr>
              <a:t/>
            </a:r>
            <a:br>
              <a:rPr lang="en-US" sz="3200" dirty="0" smtClean="0">
                <a:solidFill>
                  <a:srgbClr val="FFFF00"/>
                </a:solidFill>
                <a:latin typeface="Aharoni" pitchFamily="2" charset="-79"/>
                <a:ea typeface="Tahoma" pitchFamily="34" charset="0"/>
                <a:cs typeface="Aharoni" pitchFamily="2" charset="-79"/>
              </a:rPr>
            </a:br>
            <a:r>
              <a:rPr lang="en-US" sz="3200" dirty="0" smtClean="0">
                <a:solidFill>
                  <a:srgbClr val="FFFF00"/>
                </a:solidFill>
                <a:latin typeface="Aharoni" pitchFamily="2" charset="-79"/>
                <a:ea typeface="Tahoma" pitchFamily="34" charset="0"/>
                <a:cs typeface="Aharoni" pitchFamily="2" charset="-79"/>
              </a:rPr>
              <a:t/>
            </a:r>
            <a:br>
              <a:rPr lang="en-US" sz="3200" dirty="0" smtClean="0">
                <a:solidFill>
                  <a:srgbClr val="FFFF00"/>
                </a:solidFill>
                <a:latin typeface="Aharoni" pitchFamily="2" charset="-79"/>
                <a:ea typeface="Tahoma" pitchFamily="34" charset="0"/>
                <a:cs typeface="Aharoni" pitchFamily="2" charset="-79"/>
              </a:rPr>
            </a:br>
            <a:r>
              <a:rPr lang="en-US" sz="3200" dirty="0" smtClean="0">
                <a:solidFill>
                  <a:srgbClr val="FFFF00"/>
                </a:solidFill>
                <a:latin typeface="Aharoni" pitchFamily="2" charset="-79"/>
                <a:ea typeface="Tahoma" pitchFamily="34" charset="0"/>
                <a:cs typeface="Aharoni" pitchFamily="2" charset="-79"/>
              </a:rPr>
              <a:t/>
            </a:r>
            <a:br>
              <a:rPr lang="en-US" sz="3200" dirty="0" smtClean="0">
                <a:solidFill>
                  <a:srgbClr val="FFFF00"/>
                </a:solidFill>
                <a:latin typeface="Aharoni" pitchFamily="2" charset="-79"/>
                <a:ea typeface="Tahoma" pitchFamily="34" charset="0"/>
                <a:cs typeface="Aharoni" pitchFamily="2" charset="-79"/>
              </a:rPr>
            </a:br>
            <a:r>
              <a:rPr lang="en-US" sz="3200" dirty="0" smtClean="0">
                <a:solidFill>
                  <a:srgbClr val="FFFF00"/>
                </a:solidFill>
                <a:latin typeface="Aharoni" pitchFamily="2" charset="-79"/>
                <a:ea typeface="Tahoma" pitchFamily="34" charset="0"/>
                <a:cs typeface="Aharoni" pitchFamily="2" charset="-79"/>
              </a:rPr>
              <a:t/>
            </a:r>
            <a:br>
              <a:rPr lang="en-US" sz="3200" dirty="0" smtClean="0">
                <a:solidFill>
                  <a:srgbClr val="FFFF00"/>
                </a:solidFill>
                <a:latin typeface="Aharoni" pitchFamily="2" charset="-79"/>
                <a:ea typeface="Tahoma" pitchFamily="34" charset="0"/>
                <a:cs typeface="Aharoni" pitchFamily="2" charset="-79"/>
              </a:rPr>
            </a:br>
            <a:r>
              <a:rPr lang="en-US" sz="3200" dirty="0" smtClean="0">
                <a:solidFill>
                  <a:srgbClr val="CCFF33"/>
                </a:solidFill>
                <a:latin typeface="Aharoni" pitchFamily="2" charset="-79"/>
                <a:ea typeface="Tahoma" pitchFamily="34" charset="0"/>
                <a:cs typeface="Aharoni" pitchFamily="2" charset="-79"/>
              </a:rPr>
              <a:t>Influence of Environmental Conditions on the Performance of Cluster Bean Genotypes</a:t>
            </a:r>
            <a:endParaRPr lang="en-GB" sz="3200" dirty="0">
              <a:solidFill>
                <a:srgbClr val="CCFF33"/>
              </a:solidFill>
              <a:latin typeface="Aharoni" pitchFamily="2" charset="-79"/>
              <a:ea typeface="Tahoma" pitchFamily="34" charset="0"/>
              <a:cs typeface="Aharoni" pitchFamily="2" charset="-79"/>
            </a:endParaRPr>
          </a:p>
        </p:txBody>
      </p:sp>
      <p:sp>
        <p:nvSpPr>
          <p:cNvPr id="3" name="Subtitle 2"/>
          <p:cNvSpPr>
            <a:spLocks noGrp="1"/>
          </p:cNvSpPr>
          <p:nvPr>
            <p:ph type="subTitle" idx="1"/>
          </p:nvPr>
        </p:nvSpPr>
        <p:spPr>
          <a:xfrm>
            <a:off x="683568" y="3212976"/>
            <a:ext cx="7854696" cy="3140968"/>
          </a:xfrm>
        </p:spPr>
        <p:txBody>
          <a:bodyPr>
            <a:normAutofit/>
          </a:bodyPr>
          <a:lstStyle/>
          <a:p>
            <a:pPr algn="ctr"/>
            <a:r>
              <a:rPr lang="en-US" sz="2400" b="1" i="1" u="sng" dirty="0">
                <a:solidFill>
                  <a:srgbClr val="FFC000"/>
                </a:solidFill>
              </a:rPr>
              <a:t>P. </a:t>
            </a:r>
            <a:r>
              <a:rPr lang="en-US" sz="2400" b="1" i="1" u="sng" dirty="0" err="1" smtClean="0">
                <a:solidFill>
                  <a:srgbClr val="FFC000"/>
                </a:solidFill>
              </a:rPr>
              <a:t>Satyavathi</a:t>
            </a:r>
            <a:r>
              <a:rPr lang="en-US" sz="2400" b="1" i="1" u="sng" dirty="0" smtClean="0"/>
              <a:t>*</a:t>
            </a:r>
            <a:r>
              <a:rPr lang="en-US" sz="2400" b="1" i="1" dirty="0" smtClean="0"/>
              <a:t>, </a:t>
            </a:r>
            <a:r>
              <a:rPr lang="en-US" sz="2400" b="1" dirty="0" smtClean="0"/>
              <a:t>Vanaja M., </a:t>
            </a:r>
            <a:r>
              <a:rPr lang="en-US" sz="2400" b="1" dirty="0" err="1" smtClean="0"/>
              <a:t>Gopala</a:t>
            </a:r>
            <a:r>
              <a:rPr lang="en-US" sz="2400" b="1" dirty="0" smtClean="0"/>
              <a:t> Krishna Reddy A.,</a:t>
            </a:r>
            <a:r>
              <a:rPr lang="en-US" sz="2400" dirty="0" smtClean="0"/>
              <a:t> </a:t>
            </a:r>
            <a:r>
              <a:rPr lang="en-US" sz="2400" b="1" dirty="0" smtClean="0"/>
              <a:t>Vijay Kumar G., </a:t>
            </a:r>
            <a:r>
              <a:rPr lang="en-US" sz="2400" b="1" dirty="0" err="1" smtClean="0"/>
              <a:t>Manohar</a:t>
            </a:r>
            <a:r>
              <a:rPr lang="en-US" sz="2400" b="1" dirty="0" smtClean="0"/>
              <a:t> G.</a:t>
            </a:r>
            <a:endParaRPr lang="en-US" sz="2400" b="1" i="1" dirty="0"/>
          </a:p>
          <a:p>
            <a:pPr algn="ctr"/>
            <a:r>
              <a:rPr lang="en-US" sz="2400" i="1" dirty="0" err="1" smtClean="0"/>
              <a:t>Matrusri</a:t>
            </a:r>
            <a:r>
              <a:rPr lang="en-US" sz="2400" i="1" dirty="0" smtClean="0"/>
              <a:t> Engineering College, </a:t>
            </a:r>
            <a:r>
              <a:rPr lang="en-US" sz="2400" i="1" dirty="0" err="1" smtClean="0"/>
              <a:t>Saidabad</a:t>
            </a:r>
            <a:r>
              <a:rPr lang="en-US" sz="2400" i="1" dirty="0" smtClean="0"/>
              <a:t>, Hyderabad- 500059</a:t>
            </a:r>
            <a:endParaRPr lang="en-US" sz="2400" dirty="0" smtClean="0"/>
          </a:p>
          <a:p>
            <a:pPr algn="ctr"/>
            <a:r>
              <a:rPr lang="en-US" sz="2400" b="1" dirty="0" smtClean="0"/>
              <a:t>E-mail: </a:t>
            </a:r>
            <a:r>
              <a:rPr lang="en-US" sz="2400" i="1" dirty="0" smtClean="0"/>
              <a:t>ganisetti.satyavathi@gmail.com</a:t>
            </a:r>
            <a:endParaRPr lang="en-US" sz="2400" b="1" dirty="0" smtClean="0"/>
          </a:p>
          <a:p>
            <a:pPr algn="ctr">
              <a:lnSpc>
                <a:spcPct val="90000"/>
              </a:lnSpc>
            </a:pPr>
            <a:endParaRPr lang="en-US" sz="2400" b="1" i="1" dirty="0" smtClean="0"/>
          </a:p>
          <a:p>
            <a:pPr algn="l">
              <a:lnSpc>
                <a:spcPct val="90000"/>
              </a:lnSpc>
            </a:pPr>
            <a:endParaRPr lang="en-US" sz="2400" b="1" i="1" dirty="0" smtClean="0"/>
          </a:p>
          <a:p>
            <a:pPr algn="ctr">
              <a:lnSpc>
                <a:spcPct val="90000"/>
              </a:lnSpc>
            </a:pPr>
            <a:endParaRPr lang="en-US" sz="2400" b="1" i="1" dirty="0"/>
          </a:p>
          <a:p>
            <a:pPr algn="ctr"/>
            <a:endParaRPr lang="en-US" sz="2400" b="1" dirty="0"/>
          </a:p>
          <a:p>
            <a:endParaRPr lang="en-GB" dirty="0"/>
          </a:p>
        </p:txBody>
      </p:sp>
    </p:spTree>
    <p:extLst>
      <p:ext uri="{BB962C8B-B14F-4D97-AF65-F5344CB8AC3E}">
        <p14:creationId xmlns:p14="http://schemas.microsoft.com/office/powerpoint/2010/main" val="19310428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609600" y="838200"/>
          <a:ext cx="7619999"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p:cNvGraphicFramePr/>
          <p:nvPr/>
        </p:nvGraphicFramePr>
        <p:xfrm>
          <a:off x="609600" y="3733800"/>
          <a:ext cx="7620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Table 3"/>
          <p:cNvGraphicFramePr>
            <a:graphicFrameLocks noGrp="1"/>
          </p:cNvGraphicFramePr>
          <p:nvPr/>
        </p:nvGraphicFramePr>
        <p:xfrm>
          <a:off x="5105400" y="1295400"/>
          <a:ext cx="1714500" cy="609600"/>
        </p:xfrm>
        <a:graphic>
          <a:graphicData uri="http://schemas.openxmlformats.org/drawingml/2006/table">
            <a:tbl>
              <a:tblPr/>
              <a:tblGrid>
                <a:gridCol w="1714500"/>
              </a:tblGrid>
              <a:tr h="304800">
                <a:tc>
                  <a:txBody>
                    <a:bodyPr/>
                    <a:lstStyle/>
                    <a:p>
                      <a:pPr marL="0" marR="0" indent="0">
                        <a:spcBef>
                          <a:spcPts val="0"/>
                        </a:spcBef>
                        <a:spcAft>
                          <a:spcPts val="0"/>
                        </a:spcAft>
                      </a:pPr>
                      <a:r>
                        <a:rPr lang="en-US" sz="1400" b="1" dirty="0">
                          <a:solidFill>
                            <a:srgbClr val="000000"/>
                          </a:solidFill>
                          <a:latin typeface="Calibri"/>
                          <a:ea typeface="Times New Roman"/>
                          <a:cs typeface="Times New Roman"/>
                        </a:rPr>
                        <a:t>No. of Rainy days=28</a:t>
                      </a:r>
                      <a:endParaRPr lang="en-US" sz="1400" b="1" dirty="0">
                        <a:latin typeface="Calibri"/>
                        <a:ea typeface="Calibri"/>
                        <a:cs typeface="Times New Roman"/>
                      </a:endParaRPr>
                    </a:p>
                  </a:txBody>
                  <a:tcPr marL="68580" marR="68580" marT="0" marB="0" anchor="b">
                    <a:lnL>
                      <a:noFill/>
                    </a:lnL>
                    <a:lnR>
                      <a:noFill/>
                    </a:lnR>
                    <a:lnT>
                      <a:noFill/>
                    </a:lnT>
                    <a:lnB>
                      <a:noFill/>
                    </a:lnB>
                    <a:solidFill>
                      <a:schemeClr val="accent5">
                        <a:lumMod val="20000"/>
                        <a:lumOff val="80000"/>
                      </a:schemeClr>
                    </a:solidFill>
                  </a:tcPr>
                </a:tc>
              </a:tr>
              <a:tr h="304800">
                <a:tc>
                  <a:txBody>
                    <a:bodyPr/>
                    <a:lstStyle/>
                    <a:p>
                      <a:pPr marL="0" marR="0" indent="0">
                        <a:spcBef>
                          <a:spcPts val="0"/>
                        </a:spcBef>
                        <a:spcAft>
                          <a:spcPts val="0"/>
                        </a:spcAft>
                      </a:pPr>
                      <a:r>
                        <a:rPr lang="en-US" sz="1400" b="1" dirty="0">
                          <a:solidFill>
                            <a:srgbClr val="000000"/>
                          </a:solidFill>
                          <a:latin typeface="Calibri"/>
                          <a:ea typeface="Times New Roman"/>
                          <a:cs typeface="Times New Roman"/>
                        </a:rPr>
                        <a:t>Total RF= 341.5 mm</a:t>
                      </a:r>
                      <a:endParaRPr lang="en-US" sz="1400" b="1" dirty="0">
                        <a:latin typeface="Calibri"/>
                        <a:ea typeface="Calibri"/>
                        <a:cs typeface="Times New Roman"/>
                      </a:endParaRPr>
                    </a:p>
                  </a:txBody>
                  <a:tcPr marL="68580" marR="68580" marT="0" marB="0" anchor="b">
                    <a:lnL>
                      <a:noFill/>
                    </a:lnL>
                    <a:lnR>
                      <a:noFill/>
                    </a:lnR>
                    <a:lnT>
                      <a:noFill/>
                    </a:lnT>
                    <a:lnB>
                      <a:noFill/>
                    </a:lnB>
                    <a:solidFill>
                      <a:schemeClr val="accent5">
                        <a:lumMod val="20000"/>
                        <a:lumOff val="80000"/>
                      </a:schemeClr>
                    </a:solidFill>
                  </a:tcPr>
                </a:tc>
              </a:tr>
            </a:tbl>
          </a:graphicData>
        </a:graphic>
      </p:graphicFrame>
      <p:graphicFrame>
        <p:nvGraphicFramePr>
          <p:cNvPr id="5" name="Table 4"/>
          <p:cNvGraphicFramePr>
            <a:graphicFrameLocks noGrp="1"/>
          </p:cNvGraphicFramePr>
          <p:nvPr/>
        </p:nvGraphicFramePr>
        <p:xfrm>
          <a:off x="4953000" y="4038600"/>
          <a:ext cx="1894840" cy="579120"/>
        </p:xfrm>
        <a:graphic>
          <a:graphicData uri="http://schemas.openxmlformats.org/drawingml/2006/table">
            <a:tbl>
              <a:tblPr/>
              <a:tblGrid>
                <a:gridCol w="1894840"/>
              </a:tblGrid>
              <a:tr h="289560">
                <a:tc>
                  <a:txBody>
                    <a:bodyPr/>
                    <a:lstStyle/>
                    <a:p>
                      <a:pPr marL="0" marR="0" indent="0">
                        <a:spcBef>
                          <a:spcPts val="0"/>
                        </a:spcBef>
                        <a:spcAft>
                          <a:spcPts val="0"/>
                        </a:spcAft>
                      </a:pPr>
                      <a:r>
                        <a:rPr lang="en-US" sz="1400" b="1" dirty="0">
                          <a:solidFill>
                            <a:srgbClr val="000000"/>
                          </a:solidFill>
                          <a:latin typeface="Calibri"/>
                          <a:ea typeface="Times New Roman"/>
                          <a:cs typeface="Times New Roman"/>
                        </a:rPr>
                        <a:t>No. of Rainy days=11</a:t>
                      </a:r>
                      <a:endParaRPr lang="en-US" sz="1400" b="1" dirty="0">
                        <a:latin typeface="Calibri"/>
                        <a:ea typeface="Calibri"/>
                        <a:cs typeface="Times New Roman"/>
                      </a:endParaRPr>
                    </a:p>
                  </a:txBody>
                  <a:tcPr marL="68580" marR="68580" marT="0" marB="0" anchor="b">
                    <a:lnL>
                      <a:noFill/>
                    </a:lnL>
                    <a:lnR>
                      <a:noFill/>
                    </a:lnR>
                    <a:lnT>
                      <a:noFill/>
                    </a:lnT>
                    <a:lnB>
                      <a:noFill/>
                    </a:lnB>
                    <a:solidFill>
                      <a:schemeClr val="accent5">
                        <a:lumMod val="20000"/>
                        <a:lumOff val="80000"/>
                      </a:schemeClr>
                    </a:solidFill>
                  </a:tcPr>
                </a:tc>
              </a:tr>
              <a:tr h="289560">
                <a:tc>
                  <a:txBody>
                    <a:bodyPr/>
                    <a:lstStyle/>
                    <a:p>
                      <a:pPr marL="0" marR="0" indent="0">
                        <a:spcBef>
                          <a:spcPts val="0"/>
                        </a:spcBef>
                        <a:spcAft>
                          <a:spcPts val="0"/>
                        </a:spcAft>
                      </a:pPr>
                      <a:r>
                        <a:rPr lang="en-US" sz="1400" b="1" dirty="0">
                          <a:solidFill>
                            <a:srgbClr val="000000"/>
                          </a:solidFill>
                          <a:latin typeface="Calibri"/>
                          <a:ea typeface="Times New Roman"/>
                          <a:cs typeface="Times New Roman"/>
                        </a:rPr>
                        <a:t>Total RF= 106.6 mm</a:t>
                      </a:r>
                      <a:endParaRPr lang="en-US" sz="1400" b="1" dirty="0">
                        <a:latin typeface="Calibri"/>
                        <a:ea typeface="Calibri"/>
                        <a:cs typeface="Times New Roman"/>
                      </a:endParaRPr>
                    </a:p>
                  </a:txBody>
                  <a:tcPr marL="68580" marR="68580" marT="0" marB="0" anchor="b">
                    <a:lnL>
                      <a:noFill/>
                    </a:lnL>
                    <a:lnR>
                      <a:noFill/>
                    </a:lnR>
                    <a:lnT>
                      <a:noFill/>
                    </a:lnT>
                    <a:lnB>
                      <a:noFill/>
                    </a:lnB>
                    <a:solidFill>
                      <a:schemeClr val="accent5">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95700" y="457200"/>
            <a:ext cx="1752599" cy="584775"/>
          </a:xfrm>
          <a:prstGeom prst="rect">
            <a:avLst/>
          </a:prstGeom>
        </p:spPr>
        <p:txBody>
          <a:bodyPr wrap="square">
            <a:spAutoFit/>
          </a:bodyPr>
          <a:lstStyle/>
          <a:p>
            <a:r>
              <a:rPr lang="en-US" sz="3200" b="1" dirty="0" smtClean="0"/>
              <a:t>Results</a:t>
            </a:r>
            <a:endParaRPr lang="en-US" sz="3200" dirty="0"/>
          </a:p>
        </p:txBody>
      </p:sp>
      <p:sp>
        <p:nvSpPr>
          <p:cNvPr id="3" name="Rectangle 2"/>
          <p:cNvSpPr/>
          <p:nvPr/>
        </p:nvSpPr>
        <p:spPr>
          <a:xfrm>
            <a:off x="1066800" y="990600"/>
            <a:ext cx="6477000" cy="1200329"/>
          </a:xfrm>
          <a:prstGeom prst="rect">
            <a:avLst/>
          </a:prstGeom>
        </p:spPr>
        <p:txBody>
          <a:bodyPr wrap="square">
            <a:spAutoFit/>
          </a:bodyPr>
          <a:lstStyle/>
          <a:p>
            <a:pPr marL="342900" indent="-342900">
              <a:lnSpc>
                <a:spcPct val="150000"/>
              </a:lnSpc>
              <a:buFont typeface="Wingdings" pitchFamily="2" charset="2"/>
              <a:buChar char="Ø"/>
            </a:pPr>
            <a:r>
              <a:rPr lang="en-US" sz="2400" b="1" dirty="0" smtClean="0">
                <a:latin typeface="Times New Roman" pitchFamily="18" charset="0"/>
                <a:cs typeface="Times New Roman" pitchFamily="18" charset="0"/>
              </a:rPr>
              <a:t>Summer Crop- March to June 2014</a:t>
            </a:r>
          </a:p>
          <a:p>
            <a:pPr marL="342900" indent="-342900">
              <a:lnSpc>
                <a:spcPct val="150000"/>
              </a:lnSpc>
              <a:buFont typeface="Wingdings" pitchFamily="2" charset="2"/>
              <a:buChar char="Ø"/>
            </a:pPr>
            <a:r>
              <a:rPr lang="en-US" sz="2400" b="1" dirty="0" smtClean="0">
                <a:latin typeface="Times New Roman" pitchFamily="18" charset="0"/>
                <a:cs typeface="Times New Roman" pitchFamily="18" charset="0"/>
              </a:rPr>
              <a:t>Rainy (Kharif) Crop- July to October 2013</a:t>
            </a:r>
            <a:endParaRPr lang="en-US" sz="2400" dirty="0"/>
          </a:p>
        </p:txBody>
      </p:sp>
      <p:graphicFrame>
        <p:nvGraphicFramePr>
          <p:cNvPr id="4" name="Table 3"/>
          <p:cNvGraphicFramePr>
            <a:graphicFrameLocks noGrp="1"/>
          </p:cNvGraphicFramePr>
          <p:nvPr/>
        </p:nvGraphicFramePr>
        <p:xfrm>
          <a:off x="990600" y="3243580"/>
          <a:ext cx="6096000" cy="370840"/>
        </p:xfrm>
        <a:graphic>
          <a:graphicData uri="http://schemas.openxmlformats.org/drawingml/2006/table">
            <a:tbl>
              <a:tblPr firstRow="1" bandRow="1">
                <a:tableStyleId>{5C22544A-7EE6-4342-B048-85BDC9FD1C3A}</a:tableStyleId>
              </a:tblPr>
              <a:tblGrid>
                <a:gridCol w="3048000"/>
                <a:gridCol w="3048000"/>
              </a:tblGrid>
              <a:tr h="370840">
                <a:tc>
                  <a:txBody>
                    <a:bodyPr/>
                    <a:lstStyle/>
                    <a:p>
                      <a:endParaRPr lang="en-US" dirty="0"/>
                    </a:p>
                  </a:txBody>
                  <a:tcPr>
                    <a:noFill/>
                  </a:tcPr>
                </a:tc>
                <a:tc>
                  <a:txBody>
                    <a:bodyPr/>
                    <a:lstStyle/>
                    <a:p>
                      <a:endParaRPr lang="en-US" dirty="0"/>
                    </a:p>
                  </a:txBody>
                  <a:tcPr>
                    <a:noFill/>
                  </a:tcPr>
                </a:tc>
              </a:tr>
            </a:tbl>
          </a:graphicData>
        </a:graphic>
      </p:graphicFrame>
      <p:graphicFrame>
        <p:nvGraphicFramePr>
          <p:cNvPr id="5" name="Table 4"/>
          <p:cNvGraphicFramePr>
            <a:graphicFrameLocks noGrp="1"/>
          </p:cNvGraphicFramePr>
          <p:nvPr/>
        </p:nvGraphicFramePr>
        <p:xfrm>
          <a:off x="1066800" y="2286000"/>
          <a:ext cx="6096000" cy="4114800"/>
        </p:xfrm>
        <a:graphic>
          <a:graphicData uri="http://schemas.openxmlformats.org/drawingml/2006/table">
            <a:tbl>
              <a:tblPr firstRow="1" bandRow="1">
                <a:tableStyleId>{F5AB1C69-6EDB-4FF4-983F-18BD219EF322}</a:tableStyleId>
              </a:tblPr>
              <a:tblGrid>
                <a:gridCol w="3581400"/>
                <a:gridCol w="2514600"/>
              </a:tblGrid>
              <a:tr h="370840">
                <a:tc gridSpan="2">
                  <a:txBody>
                    <a:bodyPr/>
                    <a:lstStyle/>
                    <a:p>
                      <a:pPr algn="ctr"/>
                      <a:r>
                        <a:rPr lang="en-US" sz="2400" dirty="0" smtClean="0"/>
                        <a:t>Observations recorded on</a:t>
                      </a:r>
                      <a:endParaRPr lang="en-US" sz="2400" dirty="0"/>
                    </a:p>
                  </a:txBody>
                  <a:tcPr>
                    <a:solidFill>
                      <a:schemeClr val="accent3">
                        <a:lumMod val="75000"/>
                      </a:schemeClr>
                    </a:solidFill>
                  </a:tcPr>
                </a:tc>
                <a:tc hMerge="1">
                  <a:txBody>
                    <a:bodyPr/>
                    <a:lstStyle/>
                    <a:p>
                      <a:endParaRPr lang="en-US" dirty="0"/>
                    </a:p>
                  </a:txBody>
                  <a:tcPr/>
                </a:tc>
              </a:tr>
              <a:tr h="457200">
                <a:tc>
                  <a:txBody>
                    <a:bodyPr/>
                    <a:lstStyle/>
                    <a:p>
                      <a:r>
                        <a:rPr lang="en-US" sz="2400" b="1" dirty="0" smtClean="0"/>
                        <a:t>Days to 50% flowering</a:t>
                      </a:r>
                      <a:endParaRPr lang="en-US" sz="2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t>Root biomass</a:t>
                      </a:r>
                    </a:p>
                  </a:txBody>
                  <a:tcPr/>
                </a:tc>
              </a:tr>
              <a:tr h="370840">
                <a:tc>
                  <a:txBody>
                    <a:bodyPr/>
                    <a:lstStyle/>
                    <a:p>
                      <a:r>
                        <a:rPr lang="en-US" sz="2400" b="1" dirty="0" smtClean="0"/>
                        <a:t>Plant height</a:t>
                      </a:r>
                      <a:endParaRPr lang="en-US" sz="2400" b="1" dirty="0"/>
                    </a:p>
                  </a:txBody>
                  <a:tcPr/>
                </a:tc>
                <a:tc>
                  <a:txBody>
                    <a:bodyPr/>
                    <a:lstStyle/>
                    <a:p>
                      <a:r>
                        <a:rPr lang="en-US" sz="2400" b="1" dirty="0" smtClean="0"/>
                        <a:t>Total biomass</a:t>
                      </a:r>
                      <a:endParaRPr lang="en-US" sz="2400" b="1" dirty="0"/>
                    </a:p>
                  </a:txBody>
                  <a:tcPr/>
                </a:tc>
              </a:tr>
              <a:tr h="370840">
                <a:tc>
                  <a:txBody>
                    <a:bodyPr/>
                    <a:lstStyle/>
                    <a:p>
                      <a:r>
                        <a:rPr lang="en-US" sz="2400" b="1" dirty="0" smtClean="0"/>
                        <a:t>No. of Branches</a:t>
                      </a:r>
                      <a:endParaRPr lang="en-US" sz="2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t>No. of Pods</a:t>
                      </a:r>
                    </a:p>
                  </a:txBody>
                  <a:tcPr/>
                </a:tc>
              </a:tr>
              <a:tr h="370840">
                <a:tc>
                  <a:txBody>
                    <a:bodyPr/>
                    <a:lstStyle/>
                    <a:p>
                      <a:r>
                        <a:rPr lang="en-US" sz="2400" b="1" dirty="0" smtClean="0"/>
                        <a:t>Leaf area</a:t>
                      </a:r>
                      <a:endParaRPr lang="en-US" sz="2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t>Pod</a:t>
                      </a:r>
                      <a:r>
                        <a:rPr lang="en-US" sz="2400" b="1" baseline="0" dirty="0" smtClean="0"/>
                        <a:t> weight</a:t>
                      </a:r>
                      <a:endParaRPr lang="en-US" sz="2400" b="1" dirty="0" smtClean="0"/>
                    </a:p>
                  </a:txBody>
                  <a:tcPr/>
                </a:tc>
              </a:tr>
              <a:tr h="370840">
                <a:tc>
                  <a:txBody>
                    <a:bodyPr/>
                    <a:lstStyle/>
                    <a:p>
                      <a:r>
                        <a:rPr lang="en-US" sz="2400" b="1" dirty="0" smtClean="0"/>
                        <a:t>Leaf biomass</a:t>
                      </a:r>
                      <a:endParaRPr lang="en-US" sz="2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t>Seed number</a:t>
                      </a:r>
                    </a:p>
                  </a:txBody>
                  <a:tcPr/>
                </a:tc>
              </a:tr>
              <a:tr h="370840">
                <a:tc>
                  <a:txBody>
                    <a:bodyPr/>
                    <a:lstStyle/>
                    <a:p>
                      <a:r>
                        <a:rPr lang="en-US" sz="2400" b="1" dirty="0" smtClean="0"/>
                        <a:t>Stem biomass</a:t>
                      </a:r>
                      <a:endParaRPr lang="en-US" sz="2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t>Seed Yield</a:t>
                      </a:r>
                    </a:p>
                  </a:txBody>
                  <a:tcPr/>
                </a:tc>
              </a:tr>
              <a:tr h="370840">
                <a:tc>
                  <a:txBody>
                    <a:bodyPr/>
                    <a:lstStyle/>
                    <a:p>
                      <a:r>
                        <a:rPr lang="en-US" sz="2400" b="1" dirty="0" smtClean="0"/>
                        <a:t>Root length</a:t>
                      </a:r>
                      <a:endParaRPr lang="en-US" sz="2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t>100 seed weight</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t>Root volume</a:t>
                      </a:r>
                      <a:endParaRPr lang="en-US" sz="2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t>HI</a:t>
                      </a:r>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nvGraphicFramePr>
        <p:xfrm>
          <a:off x="228600" y="3657600"/>
          <a:ext cx="4724400" cy="3048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p:nvPr/>
        </p:nvGraphicFramePr>
        <p:xfrm>
          <a:off x="304800" y="838200"/>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5105400" y="1295400"/>
            <a:ext cx="3886200" cy="4708981"/>
          </a:xfrm>
          <a:prstGeom prst="rect">
            <a:avLst/>
          </a:prstGeom>
          <a:noFill/>
        </p:spPr>
        <p:txBody>
          <a:bodyPr wrap="square" rtlCol="0">
            <a:spAutoFit/>
          </a:bodyPr>
          <a:lstStyle/>
          <a:p>
            <a:r>
              <a:rPr lang="en-US" sz="2000" b="1" dirty="0" smtClean="0"/>
              <a:t>The selected genotypes varied in their response to seasons. </a:t>
            </a:r>
          </a:p>
          <a:p>
            <a:endParaRPr lang="en-US" sz="2000" b="1" dirty="0" smtClean="0"/>
          </a:p>
          <a:p>
            <a:r>
              <a:rPr lang="en-US" sz="2000" b="1" dirty="0" smtClean="0"/>
              <a:t>Majority of the genotypes produced higher biomass during summer season as compared with kharif except HGS-365</a:t>
            </a:r>
          </a:p>
          <a:p>
            <a:endParaRPr lang="en-US" sz="2000" b="1" dirty="0" smtClean="0"/>
          </a:p>
          <a:p>
            <a:r>
              <a:rPr lang="en-US" sz="2000" b="1" dirty="0" smtClean="0"/>
              <a:t>RGC 1017 and RGC 1025 registered less reduction in total biomass during kharif</a:t>
            </a:r>
          </a:p>
          <a:p>
            <a:endParaRPr lang="en-US" sz="2000" b="1" dirty="0" smtClean="0"/>
          </a:p>
          <a:p>
            <a:r>
              <a:rPr lang="en-US" sz="2000" b="1" dirty="0" smtClean="0"/>
              <a:t>Reduction was high in RGC 986 and RGC 936 during kharif</a:t>
            </a:r>
            <a:endParaRPr lang="en-US" sz="20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52400" y="76200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p:cNvGraphicFramePr/>
          <p:nvPr/>
        </p:nvGraphicFramePr>
        <p:xfrm>
          <a:off x="152400" y="3733800"/>
          <a:ext cx="4645855" cy="2963594"/>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5181600" y="1143000"/>
            <a:ext cx="3733800" cy="4801314"/>
          </a:xfrm>
          <a:prstGeom prst="rect">
            <a:avLst/>
          </a:prstGeom>
        </p:spPr>
        <p:txBody>
          <a:bodyPr wrap="square">
            <a:spAutoFit/>
          </a:bodyPr>
          <a:lstStyle/>
          <a:p>
            <a:r>
              <a:rPr lang="en-US" b="1" dirty="0" smtClean="0"/>
              <a:t>Majority of the genotypes produced more pod weight during summer season as compared with kharif.  </a:t>
            </a:r>
          </a:p>
          <a:p>
            <a:endParaRPr lang="en-US" b="1" dirty="0" smtClean="0"/>
          </a:p>
          <a:p>
            <a:r>
              <a:rPr lang="en-US" b="1" dirty="0" smtClean="0"/>
              <a:t>The genotype HGS 365  produced more pod weight in kharif season than in summer and RGC986 recorded lowest pod weight </a:t>
            </a:r>
          </a:p>
          <a:p>
            <a:endParaRPr lang="en-US" b="1" dirty="0" smtClean="0"/>
          </a:p>
          <a:p>
            <a:r>
              <a:rPr lang="en-US" b="1" dirty="0" smtClean="0"/>
              <a:t>In summer  season the genotypes RGC936 and RGC1025 recorded highest pod weight</a:t>
            </a:r>
          </a:p>
          <a:p>
            <a:endParaRPr lang="en-US" b="1" dirty="0" smtClean="0"/>
          </a:p>
          <a:p>
            <a:r>
              <a:rPr lang="en-US" b="1" dirty="0" smtClean="0"/>
              <a:t>During Kharif there was lot of variation in pod weight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52400" y="914400"/>
          <a:ext cx="4572000" cy="28194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4953000" y="1028343"/>
            <a:ext cx="3962400" cy="4801314"/>
          </a:xfrm>
          <a:prstGeom prst="rect">
            <a:avLst/>
          </a:prstGeom>
          <a:noFill/>
        </p:spPr>
        <p:txBody>
          <a:bodyPr wrap="square" rtlCol="0">
            <a:spAutoFit/>
          </a:bodyPr>
          <a:lstStyle/>
          <a:p>
            <a:r>
              <a:rPr lang="en-US" b="1" dirty="0" smtClean="0"/>
              <a:t>All the genotypes showed improved performance in seed weight in Summer season than Kharif</a:t>
            </a:r>
          </a:p>
          <a:p>
            <a:endParaRPr lang="en-US" b="1" dirty="0" smtClean="0"/>
          </a:p>
          <a:p>
            <a:r>
              <a:rPr lang="en-US" b="1" dirty="0" smtClean="0"/>
              <a:t>In summer, RGC 936 recorded highest seed weight (15.11 g/pl) followed by RGC1025  (14.78 g/pl)</a:t>
            </a:r>
          </a:p>
          <a:p>
            <a:endParaRPr lang="en-US" b="1" dirty="0" smtClean="0"/>
          </a:p>
          <a:p>
            <a:r>
              <a:rPr lang="en-US" b="1" dirty="0" smtClean="0"/>
              <a:t>In Kharif, RGC 1025 recorded highest seed weight </a:t>
            </a:r>
            <a:r>
              <a:rPr lang="en-US" b="1" dirty="0" smtClean="0">
                <a:solidFill>
                  <a:schemeClr val="tx1">
                    <a:lumMod val="95000"/>
                    <a:lumOff val="5000"/>
                  </a:schemeClr>
                </a:solidFill>
              </a:rPr>
              <a:t>(9.53 </a:t>
            </a:r>
            <a:r>
              <a:rPr lang="en-US" b="1" dirty="0" smtClean="0"/>
              <a:t>g/pl) followed by HGS 365 </a:t>
            </a:r>
            <a:r>
              <a:rPr lang="en-US" b="1" dirty="0" smtClean="0">
                <a:solidFill>
                  <a:schemeClr val="tx1">
                    <a:lumMod val="95000"/>
                    <a:lumOff val="5000"/>
                  </a:schemeClr>
                </a:solidFill>
              </a:rPr>
              <a:t>(7.3 </a:t>
            </a:r>
            <a:r>
              <a:rPr lang="en-US" b="1" dirty="0" smtClean="0"/>
              <a:t>g/pl)</a:t>
            </a:r>
          </a:p>
          <a:p>
            <a:endParaRPr lang="en-US" b="1" dirty="0" smtClean="0"/>
          </a:p>
          <a:p>
            <a:r>
              <a:rPr lang="en-US" b="1" dirty="0" smtClean="0"/>
              <a:t>Though HGS365 recorded improved total biomass and pod weight in kharif, its seed yield was reduced in kharif</a:t>
            </a:r>
          </a:p>
        </p:txBody>
      </p:sp>
      <p:graphicFrame>
        <p:nvGraphicFramePr>
          <p:cNvPr id="5" name="Chart 4"/>
          <p:cNvGraphicFramePr/>
          <p:nvPr/>
        </p:nvGraphicFramePr>
        <p:xfrm>
          <a:off x="152400" y="3886200"/>
          <a:ext cx="4572000" cy="2895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52400" y="609599"/>
          <a:ext cx="4724400" cy="281538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5105400" y="1143000"/>
            <a:ext cx="3810000" cy="4524315"/>
          </a:xfrm>
          <a:prstGeom prst="rect">
            <a:avLst/>
          </a:prstGeom>
          <a:noFill/>
        </p:spPr>
        <p:txBody>
          <a:bodyPr wrap="square" rtlCol="0">
            <a:spAutoFit/>
          </a:bodyPr>
          <a:lstStyle/>
          <a:p>
            <a:r>
              <a:rPr lang="en-US" b="1" dirty="0" smtClean="0"/>
              <a:t>There was non significant difference for 100 seed weight during summer season  </a:t>
            </a:r>
          </a:p>
          <a:p>
            <a:endParaRPr lang="en-US" b="1" dirty="0" smtClean="0"/>
          </a:p>
          <a:p>
            <a:r>
              <a:rPr lang="en-US" b="1" dirty="0" smtClean="0"/>
              <a:t>The seeds of RGC936(3.3 g) and RGC1025 (3.4 g) were bold than all the genotypes in summer season</a:t>
            </a:r>
          </a:p>
          <a:p>
            <a:endParaRPr lang="en-US" b="1" dirty="0" smtClean="0"/>
          </a:p>
          <a:p>
            <a:r>
              <a:rPr lang="en-US" b="1" dirty="0" smtClean="0"/>
              <a:t>RGC1017 and HGS365 maintained 100 seed weight in both seasons with least reduction</a:t>
            </a:r>
          </a:p>
          <a:p>
            <a:endParaRPr lang="en-US" b="1" dirty="0" smtClean="0"/>
          </a:p>
          <a:p>
            <a:r>
              <a:rPr lang="en-US" b="1" dirty="0" smtClean="0"/>
              <a:t>RGC986 and RGC1025 showed lowest test weight  than the other genotypes  in Kharif</a:t>
            </a:r>
          </a:p>
          <a:p>
            <a:endParaRPr lang="en-US" b="1" dirty="0"/>
          </a:p>
        </p:txBody>
      </p:sp>
      <p:graphicFrame>
        <p:nvGraphicFramePr>
          <p:cNvPr id="7" name="Chart 6"/>
          <p:cNvGraphicFramePr/>
          <p:nvPr/>
        </p:nvGraphicFramePr>
        <p:xfrm>
          <a:off x="152400" y="3581400"/>
          <a:ext cx="4724400" cy="2971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228600" y="533400"/>
          <a:ext cx="4343400" cy="31242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5105400" y="914400"/>
            <a:ext cx="3810000" cy="4801314"/>
          </a:xfrm>
          <a:prstGeom prst="rect">
            <a:avLst/>
          </a:prstGeom>
          <a:noFill/>
        </p:spPr>
        <p:txBody>
          <a:bodyPr wrap="square" rtlCol="0">
            <a:spAutoFit/>
          </a:bodyPr>
          <a:lstStyle/>
          <a:p>
            <a:r>
              <a:rPr lang="en-US" b="1" dirty="0" smtClean="0"/>
              <a:t>In summer season, the variation between genotypes was meager for Harvest Index, however it is significant in kharif</a:t>
            </a:r>
          </a:p>
          <a:p>
            <a:endParaRPr lang="en-US" b="1" dirty="0" smtClean="0"/>
          </a:p>
          <a:p>
            <a:r>
              <a:rPr lang="en-US" b="1" dirty="0" smtClean="0"/>
              <a:t>RGC1017, RGC936 and RGC1025 recorded better HI in kharif than summer season</a:t>
            </a:r>
          </a:p>
          <a:p>
            <a:endParaRPr lang="en-US" b="1" dirty="0" smtClean="0"/>
          </a:p>
          <a:p>
            <a:r>
              <a:rPr lang="en-US" b="1" dirty="0" smtClean="0"/>
              <a:t>RGC1017 recorded highest HI (22%) and RGC986 and HGS 365 (20%) recorded  lower HI in summer season</a:t>
            </a:r>
          </a:p>
          <a:p>
            <a:endParaRPr lang="en-US" b="1" dirty="0" smtClean="0"/>
          </a:p>
          <a:p>
            <a:r>
              <a:rPr lang="en-US" b="1" dirty="0" smtClean="0"/>
              <a:t>RGC1025 recorded highest HI (25%) and RGC986 (13%) recorded lowest HI in Kharif </a:t>
            </a:r>
          </a:p>
        </p:txBody>
      </p:sp>
      <p:graphicFrame>
        <p:nvGraphicFramePr>
          <p:cNvPr id="5" name="Chart 4"/>
          <p:cNvGraphicFramePr/>
          <p:nvPr/>
        </p:nvGraphicFramePr>
        <p:xfrm>
          <a:off x="228600" y="3733800"/>
          <a:ext cx="4343400" cy="3048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228600" y="533400"/>
          <a:ext cx="4495800" cy="60198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4800600" y="1066800"/>
            <a:ext cx="4114800" cy="4247317"/>
          </a:xfrm>
          <a:prstGeom prst="rect">
            <a:avLst/>
          </a:prstGeom>
          <a:noFill/>
        </p:spPr>
        <p:txBody>
          <a:bodyPr wrap="square" rtlCol="0">
            <a:spAutoFit/>
          </a:bodyPr>
          <a:lstStyle/>
          <a:p>
            <a:r>
              <a:rPr lang="en-US" b="1" dirty="0" smtClean="0"/>
              <a:t>All the genotypes except HGS-365 recorded reduction in majority of the parameters in Kharif season</a:t>
            </a:r>
          </a:p>
          <a:p>
            <a:endParaRPr lang="en-US" b="1" dirty="0" smtClean="0"/>
          </a:p>
          <a:p>
            <a:r>
              <a:rPr lang="en-US" b="1" dirty="0" smtClean="0"/>
              <a:t>Kharif season was favoring the improvement in Total  biomass, Vegetative biomass, Fodder biomass and pod wt. of HGS 365</a:t>
            </a:r>
          </a:p>
          <a:p>
            <a:endParaRPr lang="en-US" b="1" dirty="0" smtClean="0"/>
          </a:p>
          <a:p>
            <a:r>
              <a:rPr lang="en-US" b="1" dirty="0" smtClean="0"/>
              <a:t>All parameters of RGC986 reduced in kharif season</a:t>
            </a:r>
          </a:p>
          <a:p>
            <a:endParaRPr lang="en-US" b="1" dirty="0" smtClean="0"/>
          </a:p>
          <a:p>
            <a:r>
              <a:rPr lang="en-US" b="1" dirty="0" smtClean="0"/>
              <a:t>The impact of seasons was minimum on different parameters of RGC 1017 followed by RGC 1025</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228600" y="838200"/>
          <a:ext cx="4114800" cy="57912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4572000" y="914400"/>
            <a:ext cx="4038600" cy="5355312"/>
          </a:xfrm>
          <a:prstGeom prst="rect">
            <a:avLst/>
          </a:prstGeom>
          <a:noFill/>
        </p:spPr>
        <p:txBody>
          <a:bodyPr wrap="square" rtlCol="0">
            <a:spAutoFit/>
          </a:bodyPr>
          <a:lstStyle/>
          <a:p>
            <a:r>
              <a:rPr lang="en-US" b="1" dirty="0" smtClean="0"/>
              <a:t>Seed weight  and Test weight reduced in kharif season in all the genotypes</a:t>
            </a:r>
          </a:p>
          <a:p>
            <a:endParaRPr lang="en-US" b="1" dirty="0" smtClean="0"/>
          </a:p>
          <a:p>
            <a:r>
              <a:rPr lang="en-US" b="1" dirty="0" smtClean="0"/>
              <a:t>Total biomass, vegetative biomass, fodder biomass of HGS365 improved from 65 to 167% during Kharif than Summer season.</a:t>
            </a:r>
          </a:p>
          <a:p>
            <a:r>
              <a:rPr lang="en-US" b="1" dirty="0" smtClean="0"/>
              <a:t> </a:t>
            </a:r>
          </a:p>
          <a:p>
            <a:r>
              <a:rPr lang="en-US" b="1" dirty="0" smtClean="0"/>
              <a:t>The reduction in pod and seed weight was higher than biomass parameters of all the genotypes except HGS365 in kharif season</a:t>
            </a:r>
          </a:p>
          <a:p>
            <a:endParaRPr lang="en-US" b="1" dirty="0" smtClean="0"/>
          </a:p>
          <a:p>
            <a:r>
              <a:rPr lang="en-US" b="1" dirty="0" smtClean="0"/>
              <a:t>The seasonal response of HI differed in different genotypes due to differential response of seed yield and total biomass of individual genotype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09600"/>
            <a:ext cx="7772400" cy="5970865"/>
          </a:xfrm>
          <a:prstGeom prst="rect">
            <a:avLst/>
          </a:prstGeom>
          <a:noFill/>
        </p:spPr>
        <p:txBody>
          <a:bodyPr wrap="square" rtlCol="0">
            <a:spAutoFit/>
          </a:bodyPr>
          <a:lstStyle/>
          <a:p>
            <a:pPr algn="ctr"/>
            <a:r>
              <a:rPr lang="en-US" sz="3600" b="1" dirty="0" smtClean="0"/>
              <a:t>Conclusions</a:t>
            </a:r>
          </a:p>
          <a:p>
            <a:endParaRPr lang="en-US" b="1" dirty="0" smtClean="0"/>
          </a:p>
          <a:p>
            <a:pPr marL="227013" indent="-227013">
              <a:spcAft>
                <a:spcPts val="1200"/>
              </a:spcAft>
              <a:buFont typeface="Wingdings" pitchFamily="2" charset="2"/>
              <a:buChar char="Ø"/>
            </a:pPr>
            <a:r>
              <a:rPr lang="en-US" sz="2400" b="1" dirty="0" smtClean="0"/>
              <a:t>Performance of all the selected five cluster bean genotypes reduced in kharif season as compared with summer season</a:t>
            </a:r>
          </a:p>
          <a:p>
            <a:pPr marL="227013" indent="-227013">
              <a:spcAft>
                <a:spcPts val="1200"/>
              </a:spcAft>
              <a:buFont typeface="Wingdings" pitchFamily="2" charset="2"/>
              <a:buChar char="Ø"/>
            </a:pPr>
            <a:r>
              <a:rPr lang="en-US" sz="2400" b="1" dirty="0" smtClean="0"/>
              <a:t>There is variation in genotype as well as parameter response to different seasons </a:t>
            </a:r>
          </a:p>
          <a:p>
            <a:pPr marL="227013" indent="-227013">
              <a:spcAft>
                <a:spcPts val="1200"/>
              </a:spcAft>
              <a:buFont typeface="Wingdings" pitchFamily="2" charset="2"/>
              <a:buChar char="Ø"/>
            </a:pPr>
            <a:r>
              <a:rPr lang="en-US" sz="2400" b="1" dirty="0" smtClean="0"/>
              <a:t>The reduction in yield and yield parameters was more than biomass parameters in kharif season </a:t>
            </a:r>
          </a:p>
          <a:p>
            <a:pPr marL="227013" indent="-227013">
              <a:spcAft>
                <a:spcPts val="1200"/>
              </a:spcAft>
              <a:buFont typeface="Wingdings" pitchFamily="2" charset="2"/>
              <a:buChar char="Ø"/>
            </a:pPr>
            <a:r>
              <a:rPr lang="en-US" sz="2400" b="1" dirty="0" smtClean="0"/>
              <a:t>The genotypes RGC 1017 and RGC 1025 maintained total biomass with better seed yield during kharif</a:t>
            </a:r>
          </a:p>
          <a:p>
            <a:pPr marL="227013" indent="-227013">
              <a:spcAft>
                <a:spcPts val="1200"/>
              </a:spcAft>
              <a:buFont typeface="Wingdings" pitchFamily="2" charset="2"/>
              <a:buChar char="Ø"/>
            </a:pPr>
            <a:r>
              <a:rPr lang="en-US" sz="2400" b="1" dirty="0" smtClean="0"/>
              <a:t>The genotype HGS365 with improved biomass and moderate seed yield during kharif may serve as dual purpose crop with better fodder biomass</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data:image/jpeg;base64,/9j/4AAQSkZJRgABAQAAAQABAAD/2wCEAAkGBhQSERUUExQVFRUWGB8aGRcYGBobGhsgHSAdHiIhHBgaISgfGh4kHh4cHy8hJCcpLS4tHiAxNTAqNSYrLCsBCQoKDgwOGg8PGiwkHyQsKSosKSwsLCwvLCwsLSwsLCwsLSwsLCwsLCwsLCwsLCwsLCwsKiwsLCwsLCwsLCwsLP/AABEIAOwA1QMBIgACEQEDEQH/xAAbAAADAQADAQAAAAAAAAAAAAAEBQYDAAIHAf/EAEIQAAIBAgQEBQEGAwcCBgMBAAECEQMhAAQSMQUiQVEGE2FxgTIUI0KRobEHUsFicoLR4fDxM7IVJENUktIWU5MX/8QAGwEAAwEBAQEBAAAAAAAAAAAAAAECAwQFBgf/xAA1EQABAwIEAggFBAIDAAAAAAABAAIRAyEEEjFBUaETImFxgZHR8BUyU8HhBSNDsVLxFDOy/9oADAMBAAIRAxEAPwCf8OcHp1vNqV3ZKFBAzlAC5LEKqrNpJO57YL4h4boLSzFWjWNRKYotT+mYqlgVqAfS66dsZ+FszSKZnLVqgojMIumowJVWptqGqNgbicN8vTyPl5rLJmlpqy0PvnVytR0LlyqgSFuAP648toBC/RK9WoyqbusW2AkZZbJ0118EoyHhpKi5El2H2qs1NojlCsiyvrzHfBtTwplkoA1a1VKtRajUmKjyfu2ZQjvvrbT02kfLHglbKBcuHzaL9hzD1J0t98pKMCg7ysR/s9+CcdorQZmzf3LLV87J1F1FnYtp8q1gZU72IM+lBrd/ei5quIrk9XNY8DxdA0O0f0SEvbw1kTRoOlbMk16nloGRAJDIGnsIa2ND4RybZtMslTNavMdHL01AhFckoeplR8HC/K8UpChw9S41Usy71BflUtSIJt2U7dsU9bxAgz1Ku/ElrUlq1GWnoceWGSpBki8cq/OAZTy96pVHYhhIDnaPjwJA0b/cKP4/waglGlXy1So9OozpFRQrBk0npYghsNeKeDsulGqadWv5tGilZg6DyiGCGFcdecR7HAPiTxCc3lcs1Vw1dGqq0ALynQV5VAX+a4+cUnGvEdJsvWBzgqo+WSnTyoRuSoFQatREDSys3zhANv72Wj6mJa2mLzJnfRwjbhvbikPizw9lcrrRHzLVkKjmpqKZkAmHHocE5vwEtPNZOiajFcwIqERKOPrUdLSu/fDfxFxSjmKyluJI2W82m32fQ/KoKhrx0Go45T8YZStVpVI8g084ap1uz6lqKQzC3KJCcuKyslc4xGK6NsZiYM23ItqBoeAPepPjPhn7PSdmYl1zLUYtpKhFcMPcEH2IwfkvC2XCM+YqVVFPL06z6ApM1WhQAeyFCb7k9sdON8ep1+G5enP36VIqC8kKmhG7fSFX/DhxX8QjLtmKqlNVbKZU0lZdQaAgYaSItpbfqMSA2V0uq4k0w2+aTyIHDSCTzSXjvhFMvTZ1qM8V0pqYAlKlIVQSNw14wwfwVlaRq+fWrKv2h6FN1VSiaQOasTsCWiBGxPtnw3iiZ2lVTN5laNU5hK+t1swCFCo02BAiBhtwrxJSOYrVkznkI2ZdqtGqpZKtIxBRNJ5yAQRvt2jFAMN1jUq4poykmRrA10iDB7duwwpjhvhQVclmcxr5qJhFEQ4XSXM7wFYG2MvD3hr7VRzThiHoIGRbQ/1EjvOlTEdcU/DPE2RprRolDpcVtVQOwFIVyw0sgHOQgQenTE74c40MrRzBDDzA9BqYvz+W5LfEbz0OJhoIXQK2Jc2pAIMtyyNpjytJ7+CM4V4KSrnEomqy0zl6dZntINRUgDpGtwMA5Lwr5lNOYip9sGWdbQuoWYddww+MU+e8UZGm9eoi+crrl6dOmrtTYLTXUTqi0MqCOsdsY5XxLlqecztQOClQDMUbH/rKCQu2+p3Ha2KysWAxGLIJh2gi29p/9crbpBwjgFCrmcyjPV8mglRwyBS7BGCi21wZwS3g+kc7QpLVfya1LzizqFdEActqXYHkJ+RjDwJxFaNasWrjLlsu6JVIJ0sWSLAE9DigzHiTKrUepUqfanXKCgzDVSNZqjnVDRI007ajviWhpF1riKmIZVLWSbQLbka6Rr2+EKer+Eiv24DWz5WoiqFE6gzsJIF/pANu+DuH+BUqZ45dqjIgopUZyBIZ1SFiP53AwfxLxbTC5mtlqppVa9LLEKC2tWQsrrqi5ChST1nGlfxbllNes85h6oyy6Vdkb7pA7MX0/wD7QojqR2xWVnvxWRr4wtMA3EaXmGT2W60X4pFwjw7lvIarm6lamRmPIApqrX0zcG/fbAviHw19mUkMW0V6lBzaJUBlIHTUpNr3U4p814zTL+c2UrLNXOrVI0zyNTBb6ltDytr2thV4jzFM5bMGmwZK3EGemb3VUJJvf/1FGJLWxZaUa2INUOdIBOnl2WiTuZjsWI8GjUL1NByX2nXptq8svpmIibd8DeHvC4zdIlGbzVrU0ZYECnUOnX35W36Rh4vjADTS88+R/wCHeWUvp83yisRH1aoE7euFXh/PU8pXr6cwCrZV1DgFZdkBCxcyHtPpghkhMVcSabpnNAIseN5tr2JBxGmi1ai0iWphiFYxJAMAmLX3xzH2tlkFKm4qBnYtqpwQU0kRJ2OqSbbRjmMSvYY4Ry8leZD+EJq0XcZgaxqCqq6gYmJaZAaO2xBxOcP8KanisatFDEVDTJWf7RmF9594x7JwfK1jRhD5KkWYiTtAhTYCOvXpaCYtUcVqlJmDmi5LagJOjaARIBHwQcbV2NY0HRfnB/Wsdb9zkPRIT4Bp62X7Q0KYnQOw/tesY+1PAFMMIrVCskE+WvTqoD836W/LHqvFeB5RqLVHQBQmrUvKYibAWn43xIUM6lRUNLVp+iG3syC/Q2BuLYwrMdRFyCg/rOOH8nIeinM5/D+ilMv59Ux08kT/AN8R6nGNLwCjorrXMNsCgn/u6dcX1OkCpBEjaN5B/ex/ftiZ4hmRSpKqoXps7htalQrEKVXVO+nVaeuILnEaKfjWO+pyHolifw7Qx/5hriZCKQPnX3tj7X/hyuyVnZpiDTUD455N7bYovDFA+UVINp9+nwMU3A8sNZUndTI77bdjN8OielMaSmP1rHfU5D0Xlw8BiDNR1YGCDTP6Gbz0xrlf4fK5INZlI3lABHcEvBH7Y9O45ly70lUDzixB6BgqzJ+CCPW2JXjVEtFJPqar5bSYgiJUnbeJM995wqtGrTfYyEH9axw/k5D0UQ/hulrCrVciY1FAB6H6jb9fTDZfBlNmWnXznlBacoGpzykloF43JMTvOPtOhzMG3UkHHfjFQ1czHMyqF0A7ldIEgepk98ZMrGSXDTb1U/Gsaf5OQ9Fg/gWhrhcxUZI/6nlKq+41PcYDq+EqRYLSrO096cE97BjEdz64u6XDi+XKDlDLAPbbvuPb1GJ/iPBBl6av5rGs7FdI5Qq6ea4uZMD21WucVTqF4JdbfwVfGsd9TkPRKMz4HCwQ7uOoFOGgRcBjcD3GNeF+AFriErgVInQygW9ebf0Exji5irEan07wSYPxh/wjKqKT1DIqAgKfRgpFo6gm/aNsVRdmMTPJHxvHfU5D0QWU/hGamWaqMwC4DEIFkGNpYGRqF9tiMT/DfCWt9NY1aKmNLmkSpnoxmFJ9/THo6Z9iIp1NEA2BNv8AD+Qk/phHkKjM5DMHFJizSBJC22I2g+2N6hp2jzR8bxv1OQ9EkXwDT1Eee0BtM6B0ifxd7fBx9qeAEDCKtTTeT5azbaAHMj16Y9S8QcFygovUqJpAG6WN7CALTJG4xLUc8lUU2pzpIAuIP1CZ+B7RjOsx1HUgpn9Zxw/k5D0Uwn8OBBJrGwJACSTF+pEfrjKh4Ep1FDU8zrBMCFEzBP8AN6f1xf0khTuY7STET09MTXAqOmoygMysdQkEGRI2Ekm5EdfnEOfDJU/G8d9TkPRLF/hyhIHntcTPliP+/HzM+BmBWm9apoUHyz5Ri5k2BsSf2xdNR6N7W6fM4KfJGnRqeYCqhGYA/wAwEyp6H98XSa6qCB77EfGcdu/kPReZr4EWQDVYTYMEGmZjfVb3w8yH8HRU3zBA76FP5gPbFV/4DVhQywTy2Mi+3t8+u+DeI00y4OmsVqQN46+vbfBQY9pJqiw8FXxrHfU5D0Ur/wD4cv8A7tv/AOQ/++PmHtLirKLVGI76iZ/PH3HSKlH/ABPvxR8cxn+fIeip+IcXo0FLVaiqAY7mT6C+JPjvjLJVFMU1rVAOQ1KXKD/eI1ADe0bYjuEcMNYVCSeWGmd99ye0fmffArcKAGpHZtiBaIPc7eth22nGVTHOiwEFeSXkp23iWtVQ0ajBaWnZUUDlaQFIG0AW9+2OnCXQFaTtpFOkDN41FiWJPuVWfTAKZUhdRgbyD7X9v+cORSHk6wAHekEBLfXDM0hfSdpuBttOZmqL7DdRKL4ZRC1mLNrpBGBXVNyLKSNpB6envggVcp9mOWqA0y9M88EqzDmEnqwa4n2BwJlqJpQp2N4/eAdxg4UKTKQz01IH0OygEHtJxdBxb1QO8FAMKf4BlzRqg0a3miq0MrwJtuGmQdwOWDtbfBXHc7XyZlxpdizAyCAB/LHW4H/OCctw3S4agutp5dLLykEN1IHToZvik8cVlXLByoNSYp6gDpJBk9rLPcTB6DFMpB4LtCN1QEhQ2V8XMX82pVfWCVSFB5JF9UwQbj4xlxHiSOxanUZgx1VE2Rj3ggEEmJIsf1wDnKTs4NQjUQtwABZQLDvjvk+EMzhVBJg7eoMfJ/32xyvruLsoUp5SpjMBC9JVcmSRIJW+0/hJERf8jjTxbwpNQV6pSBylY1QwMiLRNt4+Jw34XkHzFRdXKtNQGMSSxgkA3Ei2/wCu2HnG/DaVcu1OmqK8crMJgyDc/UZ2Jmb49EUMzCRr/aoMnRRnActW8t8vSYVQqcjGFYT03IYC/YgiNrgbP5QlmSpIYHY7r2/z9ZPTFN4Y4PXoVhrpQIYM4dWUzEHcN06r1wD/ABBzZOYoUqYXWSuoxfmNlJF4gE79RjA0B0Ze4QUy2yRZbhE2YiJ6De5Fx0Egi07Yp+E8Jp1KukgAKuoxuWghT8CT8D1xP5jPFUd0GomNM2BGpiSD+0+mFGfzbu3mFiG6aSQBHb/fzjlpPbT6xHgoBAVfUp0qVSqazCmKcBbEhiQdgAT0k/HfCPMcYouIlGcGz1KWoC/tO3/GFvCuFmqlVifpgm/QgyST2iPn3kVuFaRqR2baAYiDe57xe36YDVDYIEaoVfxTxIlXKrQ1NKkan0hVYLJGkLsJC9BGFXCXSRSZtIpU0AN4klixnpJOn4wup0YkmAQCSD0A3v0PWDh42WmgzqsM1NEJmdWksQdPS5NpuBNsbOca9zsnMpj4fHlV2qNU1U0BEAydXQdtjO/bCDiPD0TMmpSqvTu1SmpQFR1Kglhc3tNwRG1nX2B8uQjiARIG47mx3HcdMbmhSZSC9NSN6buo3/l1GcOmTGTLpqEuxdK2VzLqlXy9S6NqZDSZ3ixiB+p7XxqZupWpw5dV1BNB6EGPcdfj3xTcA4oi0tBYQgJDTIgSSJ7gfpiJp8Zq5hqz1DK+YoQRcEqWgHsFHXtgqsbTZmYTfZURaVRZDjVYi7lhaQbSDfcXFu2D+OZJXo+dTXUQuw3/AE2YHriey3EkUqpkGAtwewj+uLLJU3o8rLqU/jUkx/eQ7e6yPQY1w01WlrjI+6GiUpo8AYU0NMg6hqMgdb45ioxzHWMNT4K+jC8O8QA06lPL06oJYw0QLkgC/SQb2tG98BLlKrZr7KtUMxqeWCGhSQxEz2j/ACvhY1MsGcyzE3JuTPWTcnDfwnxBMrmadZxqCzAG8MCJHsCbd+2PLGQm4t9lnZWfFfDtTLgKTqUwFcbmIJBm82n1HzhLmvE75Wq9FKNF9J0k1FJnRaQJEAwY3OPRfEuaptlQdS82l6ckc1wbDrY4g/E3CS7LmEXQK0xzGQ2qdTE2TcQOkdJjHZVphrpYqcI0Q2Y8dM/mzlklwBIZl09ZW0iTfftvthDxHJL5rFfMIbmGtYYHqrRZvQjpuBg+llR5hJ2F7dB877RgvIVkp6ef7wvKgN2vYgyD1B9/TGDpdZygGUJwTNVaFSUvLAAG4M3Hzioz3ir7TpWqop6A5JHMC0co03jmEbn9cTnGatMMS3K73hVteQTA222Eb4pM/wABy+XyKEE1KrtyvBW9tQK/hAANjefnFsJDHBp0TEoSvRKahUpzpAkGynVYc4tN5EdRg7hmaRKbEIqtB3JJCAQbEfVe59Rc4I4flqNceXWqqrSvKziWgXEEyBpsLfnuVnjPhiU8yAgP0Bt7XJi3pBM+uJcws/cbpzRECV34Z468hju1ODNPSAdW8q2++4b47Y7cX/iXWn7pVRTH1DU0ke8fp+eJivQ1GJtODMzxqgq06YIJVYfYqRFtt5PfuT2xiMRVywDogOKacK/iLmib6KvoU0n40x+xxnxPiVTM1taUyGe9OBqMgaLG3Lu0x6jvjDheV8yojatCPClpixFyALBYm/8AQYdcdy6UczTp0tYNNeaDp0gg6VQxaFkT6j1xu1zzTBebSnJhLM6DToClyuihSHClYAj8LGSAREgWMTE4CymU86Ahlt/QDqSen/GLnJ+F6VYK1QyfL06Zus7GZPS198SHFclUo+YUOkKtRfMJ6qNvXVOx2OnfCq0Lh2yC2bpNxtCK9PLU6wOs6Wiwktp37EaSbSMAUqFZ8x9nWprbWV5TZtJIkd7Akflhc1ElSxlmLXJub9ZNyTfDrwbxOnlcylaoNQAIEbgMIkfE29fTGIyEjMP9JWVjmeCaaFMMjLUdhpYzqImCrjuCFcTuCfWUGY8UPQrGnTpUz5dTdgRq0WmARAtIFztj0XxBm6VbLFkdHCsp5WBi8Ha4scebZ7h81C1ORLQJMFZM8zE2jpfp3x1VWBrurrZNwjRMuIfxKqVqbU3y6xI5g7qRtcWse3vcHYy+fyKiq2nzCCZGtYYdw0WJHdTERYbA/L0VWoWcgKpk9gLH5vb3jBeS4zTerNMkHWSokgwNr94n4xlUJdAcpmdUJwetVpMQtw506TsZ/r/v0w7FAtVo1aIim1UiSJhvLOrVFhcED3tjdPC6V6VWt5q03EsyaOUDqQAZj6rDrbGnhHKyFpsW06iZ1QACBJjoTbqYv7nQMEBjt9EwF2yOeWpVVnprycwuY1A2iBsIkgnfocMq/Gs1utQAzIDAFGHawmPaCMHv4OVaKikZcSSdg8yemx/364ksx40TL1NBpNUtzq3L7dCZ/L9cQG1KVnGBxH3QQQvSOGcSFZNUaWFmUm6n+o7Hr+mOY8xXxzTP/pFew1T+sXxzHR/zANQr6RTnHuEVshWNOoJU/Q/4WE2I9bXU+vvjGjlPNR3AgKpKjoTcmJvHr/rj1bj+Rp52krIUqVackrIY6TcqR0b6Y9RgDgHhxhVVatMhWSSpFiACAD2MmY6WxzvoHpA1osd1Jbey85yi1KRSrcoCOYglYsZHbYmR2MYocvUq0mqNS+h21IHlhI3ITYjcexXfbFF4m4UMnSqpTk0sy86TtTaQTEXggQB0tjfwvw1XraWQaFpAqpH88XPqfq73wzSLXhgN0QZhTOTzNEO1SsBS5Z0gkoxBm03G86DPp6T+Z44lTNpWalNKmQNAsSoYmL9569LYsOI8COisUTzCFdtG2nSe46kfSOvrfEjmODgDRqCsCCFO4kxf5t1+MJwdY7o0TLwZlft3EVNRAUVS5HSFsoPcSRPe/tit8S5sVK5pUyseYNZ+oBgpDGDaSDo080mJiDPnvDeIvlqgILJ3KnmEgi02Mb/liryXEaSjyk/6lQq6NIgATeSdTEmbCf0xTKnULUA2St8y1CsUemrxMCqpIBeIYKN2Ii/tEY+U6msjQIaYZTcC8WI2Bv3iO2zfMJl80Uakx1C1TzeQu4EiWJj0AFrAWxjwXhDE1zBTyhzAiDLWj9J/5nA6mXNyi4SM6LKpxejQpGo4DVTIVYjaGEEehF+lxiPTNr96XQFqhlSIAUlgSY9pWB3xV+OuDimodUin5zjVJNyosP7PKfm3TEy+X1EMLggA/nFvY4xdLTCDay9C/hNwvVReo4sHKKJkEaeaQR/a797dyfEXCn1V0WWcUlFIgS8FwLXnUAWSd9OJLwh4zOTqc+o0SOZVgmbwQDF59dj1xSZnxjRzDiuBVSkgC1ANOsiSYgNKiYk2MbY6WVGGmBurEQoCjlTDGSGg3E7d5tF+56iMXWT4Y9ZVCMAfIDMGjmGnSRLAgatUTaO43wNV4HTqF6lL/pN9No0LBMaOsGJ7RhvwvidKkAt9ZpqFJEDSpM+xlRY9MSwNYesVLQZXmmao1Ms+iosXgFhGx9eo2I9T740TKeZSqOBAUSo7xJO9469Mej+JOGpXirTKVDEVFWGIMDeLAmF36qO+Gvhrwsq02NdATUjkI+kDaf7V/j88QcOTUyt04oyXXlGRSpRdKhumoSzAlYmZB6WkyOk4e5WpVol2p/SzakFTmtseXYjcfI+KDxLwoZOi9FJalXqawDtTMqSoi8EKQO2MqGQBDrpYaUTQFJDczL+ZPb+0cDqZY7KDdEGYUdx2tKELSClyCwDal5ZPKTcAk3BuIG4OF+YzK1HpeRT0MqopvdnEy/ySPyHthzxSqVrvlzThlcqRMzvGkx1kGe2AjwvyjysA42U2P59xf9Nt8Sc10l7JnOEBctCABqaGOsyOYHaQ37wemPMPF3D2iiVB8soo25Sxkn3aIm2wGH/BP4npTorSzKVGqjlkaACOksSI7Tt1nA5zVGpT8moX86A1I6ZRVgTBBgk3BPsAcdNRzKgEcFboKjhRZdIV2AIgBSR/UTcb+lsUGc8OV/slCqW1LpOkwCUBJGgvvpbsZANrde44EfPo0kAh+VXU6lNpJDDeIkjpcY9TXhieR5JEpo0/6+/X3wU6EggqWNJleN53w66aYVqikWZFMexH4WE3B9CJBnH3HoXAOC16TVVDaQCBJBhom4+CP26Y5hDCtN7p5FA5DMVaDpWU8yHU25BLHmnup+kHsBj2DhfEVr0UqrYMJjsdiPgyMJeBcOoJlwH0sKwO/wDKNhe8evc454fzFKiayhgtHXqpzygSBIvuJgj3wYYGl8zhBvHBW2yH8c1f+mOsNAmLypAP5T8YmuPccq08uEpkq9axdbHSgAgHe7HvsD3w98Yw9anpIutmWCfx9feDib4nNRARdabmBABgTPrEwf8AYxjVrAVXeShxUvT8wMIeoGXsxBEGe94N4HvbBL8PaqvmBia0yST9XW/r67yMEMsL5lp1RI6sxuPWEAHzg7gVEMxVSAZG/bvAvEyf2xi92TtWYkrOpwKtUTRpBNQCOg1AjvsNvgnA1LgMUVzKEaqdUI1JgQVM7GCe/wCx3xc8NUCqB9VtxqgEGNzefy6dMdPHWXl6ekwSJbqDFgSB1Bjfv6Y2a0OpGo7UK8tpSCl4aatqCqWcjW+qJkmNpj1+Tg3w1xCqitShqlEwCSZNIn6bndTER0tHbDnJ8Qo5Fa9aq3KzBVi7sQLx+hvAwPm+KBhTNMBQ9XSwC/VzBrx1F1/5xYa2mM0wb24qgN03reH6FagtGsC2tAdZPMptGjotz036zJx5LX8MVqdZ6c2ViNR399PqLi8YrMv4mq0k1/Wwcok/ighQpvYSIttAw94fUy3EqmuStRfrT/8AYo2IPVek7+2CoW125WWd2oIlRnFPC1RcvSr+WTSVJYi7AEqJ02kzfoIk47t4eNCsFVxUSvS1FlH4eu9ojV129cewhABAAiIjpGPO8xk//OVOYhBqAHUAauUHbTN/ZiMVVoNptHGwSc2ENQpmgqwD5b+Yi/AAB9z/AF9MB5s6BTcqWjLsIvJYPG3U7D5nFBxUKuVo0CBqQK8jpMkz7iMLM+sUgReC6zt9RpkH2BOr4xwVIa8t7J7tJTSXhmaq5apTrLJKnm3htX1T6N0J6AdsewcOzy1qSVF2cT7dwfUG2JJMr5FFNKLXp1hNSmYBC9CpN7A9bWm0zhl4czVOiKq6gtLzC1PVywG3W/Y/oRj0MN+1Zx1v3Km2QfjirzIJE6TF4vKkz8QfzxK+J+J1BTQISGqSdSyLDlifU6uv74o/Fyh8wgWLqDqWD/ON/nE5xJjVRXF1RzAgAxv76Zv8n0xhVqt6V3kocpeiHVgQ7hl6hiCv6yY3t3w54Rw7zqiEmahMEswgsf5ul9vc4wZIUPaSdNurNdrdYUqMMOA0QzFVIBkG52EWMC8dZ9R3xk5wZrdZi66Zrw0z1vKcCmWB0k3uOkj1j85xzhfDTUSnqB1CKdPoL2J/Ynpf4w9ziDQwBvA0uoaA0x1vfr8++NfDuTVTRdmAFPU7TYKoHr2/y7YtsVIEa9quLpVkcvXyWYC0lIckfdE8rz0gEgGLBh/pj0vhnEVr0lqLIB3B3UixUjoQZBxI1/4m5LWG8uo5Uka/LXUBG6yZjpeDfbeNOD52hnK1R6eYekWKkU0YodUXLKwhzAA+D7n0KWVnVa6exaCytMcxJ1fGhyzvSzNNiymFdI5h0JBIAJEbW3sIxzG3Ss3KeYJVTzRXXGxBCzuJsLj13wsrZsaGbmApxMoTNlBYKD3mOw7nHetVES7BUAvJCjbqTYb46ZOqrFlAsCD8ixAPUddvzx8i1xLYdpqoW9WgAkmxEQdjcWn8zbA2dzXlHQQDpANtVjBa5WdI2Xbr2xqucFRQYb6ARIgzfftEGfb1ws4hVDa5kyVstibhRJ/lE7dYxbY+VJY18spZajvToqxhdPOC4iYkCDvuIkA3i7yhQpyr01W4Yqwsx5QJJG45hv3xP5jg5qU18xEXnSDTBHQ6iLRJ0xBFrE3wRTqmmrVMspQ0gV0sC5aWsAWiwYmew22xvlBAAKFV8Dp/egw66o5dVlgC0KY6+35Y++MapNYKRbSAb/VFx+p0mfTCjw1xKpTpmo5Sq0zKkze8EECCPyg2nB3FeJipWFXSQukWsbjT16bRjpbXa2l0ZN5T2SLxNQ1tRXWCsGw6MSSx/LTf09DjXh1U8tzAIcdpHKT6XH+5xtXyRammq7TuBvPcDYEDp3GCKoBBa34hHbbb5v3ucZVKuZs7/ZSBdLs/w77zTJhKlSB6lmv8Cflwe2N8lRbJ5hKo+lILjaAbH3Gkz8emGLKDmDUsU3M7S8NYdfpE+3rbbNUFgNCksCAoA0mATMRv6TaTvgDodmB0/pOFevVAXVIiJnp+ePN6leazlhAk8szAY6jtaRqA/wBnB1bjZKpSBPlpaCfqgmzSZiOXf+mFZrwSCCCWHSbEKP8ATHRica2oIZsqcZXetmX8yTAUzqJlrE9P8IEewkWwXlcsTqLfSrhhIt9NrH2X8sCsTqEkFG+hl6AADbrB3M3keuOZ+p5WXUBQ01DqvY8tv6CB/rjz2Pzgk66pIoZlgrgHcEJO4kED/XvfC7M5waWbmVVMEFCSZgSFB9/juTGO9eoImowVIvJCjYC5Pzjpk6ytqEWVpHQ2sQO4Edt+++MWklsO092Qt6+Xhexm3e4ETG++Bc7m/KOiASsbao1RquyzpEmBbGwzYqKDB+lSLEGYkz2gD+nXCvP1NWrclnWwtJJgav7A1Ax6DFtj5UllWyy6lqPUSirfRp5gSInTIsYNpG9xsMPaVBAQ9NVurFSOVjMC8W9BPfE9X4Oai0/MRR94seWCJGkExYiWjqIHvjdK7U0arllKGmAmlgWLS1uZosCTJ6ACNsb5Q6AChOq0qrMFYTB0lrLpAkQDG07d/TA2cEZSoFYAmAb3K6ub82C/n2x04dUc5bnK1GmdaSSZmzKwBBE/ltgkr5mubppCgQAZ6/JMiMaMq5LcLIKlDkIjtAJ732A9dz8YO4YCrkAnvqFtogiOoP640zaeTJZSdQlDtLQNx6Cbd9uuO3DqDjSwXzEiDpK9TFgLsdXsLdZtoarQA5qzAKquN1UzQpMyOCqwSIubE9Lgf1x9wFxDi9OhAKAAyAVSZ0xMyG6n0/bHMZmu9xku5fhapFxvPqaqrIG8DpPU+vYdJJOFlLzIFXnWTKId4EGW/vXEdb9sO24dTDIxAqVQzTBBAJ/mO8CIjuZPoq4lmitdWGp1YAONMCfw6WiLkiI2+b8zTmsEiE7o09SuQYVoI/xss/vjDKoWdZG3MSPQ29yYH5HHfgTxSqs3MqrqUm0gshX2iYg7EEY0yyEQRAJBYavmJi5AH6z3xlUYWgBCBzKp91Sr1NZQM7KZ3e31fg0bC8CCbnbbJ8Hp01NKpH1FlfcMhiQexE2v23Eg9uJvRbMpThDUqFUJLQ6IIMmLyYgARJMTggVqa1oAGkcvlqF5QnYCYgHt1vtGNsziwZVS+aSEVU2TSodgp1D+4NrH46YOzAFhcgsJ9jpP9f0wEnEAbc6vHKWEEBhaRFthY9sdUzR0EsbkKCIi4gfAkFo9BjMmNVJRIOp3gwkkWMCFFjNrcsR6x7Z0qYWREhxBMSx3Igkm3Mxv/njDK14bS+iKh06SPqnpbewNv+MGNFJtLSVPMGa8XudRvIMyPXCa5wfKaOzLaQKQEcqh/hVt+g/L8l2cqypCmIBGoQYBHN9VriB7Y0zWVZsw7yYKgn3KqNvZfe+Feb4tGoIAqgnmk7jewEQBImTt84p2Y1C5pSlM6dEmqJKgaIPKJLG4hhsI6Y+1oYmSVtyn1t/uPbC3KcWDKvlk/dlS1vqXmHxBJNtojHM/S8xFp6wJEf8AHqT+gGFmgwUI2kzfd0KksGW1ZT9LCylltE9dxc9MF06MqVMnRUJ9lUWj5AHxiWq8OqZdwyNZoPmO0Ab6kK3Gki4PpE9MUnD806ow+p4iBvLG1vW4xZyxbdNIuM59TVAkAwYUfqfU7Bfk4AomoAtU6lkhlQ9FB6/3oNvU9hh0eH01ZGgVKi6tRBBUHrq6kCIA/rfCniOaK1553QgauWIYAxpMQdrR37G405rBIhPKdGUeDCkrHqHYf5jA+VUswMfSNVup6W6zH6HG3BX00KjPzBdOk7BgXBBHblIEHaIx2yiFYIIBiRPx2uYuB6z3xlVYWgD3qiEDmUpzTpVqnmGmh1Az9TgXD/h07C8AD1xtleD00Q0akCGJD7hkPvswkAX7biZ7Z40XzS0wqF6hAfm5lRApAMXloAAET8HG6ZimKpsNNx5aqp0BAQYAkAAQu3VcbZnFoyqlvRbSoABIQBAZXmsIOkbD06QRgbPtyIBynSzMxEkf4dyYUjvjWjnJudSuv8wgwwtIjpEx0wHVrSQw2EwbSOk+8df8ziJg3CkoTzCEap5OtxzICxYEggsGpsZEA7C4Hxg3hfGzUpKz0ii6lCmCKaqbyDadiLbW2nAi5SklKoTzVVRVafxNUCgXYxqJBNrwPTH3K5lmqOHRylJRqR1ECLDrGkEdLACdsb9VwTTl8whZlWoKhBk31KNV4Unp8nHMJeC8FQq2qkjMHIYszo07nVoEG5kDp+WPmMnsaHfMiVvlqz1KlVpRWU6ALrqZSQC++qB62EQLzjLiGXDZUoWCEMreYb7RJmJmLXPXAvAS0GrqDsxnSLmbRI6GNUYeuG0S0WbRUgWBsyNE9JCke99jhuDgZGgQFnVBGWqoZlvLiOkvAj4AOB8zmxRpuQQ1QKdA6AmYgDt1PWABvcunltVi1qnkq0Xi3c97n2wp4rTp6qgYkeUVqsIYyCx06nF7gAmQQJ6ScINz5QdvVMKVyWRNfMJRQsHCnU7qZB3NtWxJ3ndpw3yGrJ12SqEqeWjHUWJ3UWXqpK/hP+uKDIcbpGp5tClz1WPmMqzyqYkkWHSbfnGO/Eaf2qlUNIqdRCzAsLXU7kFZ9TFjjpqVpMEQELR8959LWhMb3ixABBgHcdZ/XHfKxUpMVEyyn/vH72+MJs/w4Ul8yk5SSqkCIkrILJ3+mx6TtOGlMeVlXKn6qqKI/CdRMD0BNvQYwyNNweKmEE/F6VIAVF1CARA2iPUQZ2ODOGZ1WpVELPzcyo5GpA8gR1KkbT/XAbcWpU2EU2cwI0qGbYA2NoA/rjtkeG0gRUpnUm6yX1rfVEN0mTe/vNobZskJ6J7xepppeYDLMem/QCP8u5xJUuH1KgfzfukV4MbsFB5B3+OszikNVTpgq1RVlaeqF1erEWkzpkdT0GA3zc86sSzHlBBIErstgCJG4tf1GA5th4ppZl666hUBARuW2wnYfB0+8z1w14nkDURdJ08lj6h3m/zhCuQ8uu9BnF11mAAIIIlANirRA9CNjinzWbFOrlwbgU5JG3Mx3HWZGNC0CXA7KQEBwzJjLpZnuYZJJUT1AaSCbTfc9ox2zmYqg00p281gGM9GhYEX1Envt26kcRoFXbQTBUMI2IiJ99gfjAtXLutanVsUoU2ZVJu1UgqN7WEn8++MWPl0uKpdMnXeqajyitOkKJWWEyX/AJuWBM2gAAb4z4jlw2XCFghV1YVCJJi28bmQLnrOB+AagvmAioWvpFzPt0OnpPbDqqpCS2kwfLcgWDrdWjoCCAe072nGjswMjQJBdMwCMu6GZL0viWO3pCjAudzgo0n0kNV0wnpO0AXsI9WMWwfTy2ogFrVHpBo3ELO59JPzhNnlphnLEjyHSo4hj9TFlDODuQASSCJIFr4TW58oOyYUvw/h5zGYFGmWDKh1O6mQRM21WBMXnc+uG/DKrZOtUWqEfy1PNqJJmDC9pVfpPph/wzjVLX5lCmA1UlqrhZEAkSWFhfe3c+uPvE6H2qk5paTqYAmBYCCYO5BA9Cehx0vrAmCICE04bnvN0sslSTa3p0B/fCnyOaD0Ckj4Efm1vz7YI4VwsJV10mIAYFkBtYA3WPq9Og7bYH4dmNag3LEgx6QLntEfvjkqtGSxShbcVoVF0ClTVtbsahYei3IsCBt12PfHKNQjy6hUpVcEHUw+8TfmUxE3AkTI7RhL4k8RhQ9Cmp5TodgSukE6mCkddwSYMn0wQPEwrsqUUYQFUC3LcLKnawMjqSPXGjabyzT32ppzmaLvAFQ0ytitMwI6SNDDb2t8Y5jmay9SZNUSSbNaBaBAB6bz/THMZaWkJJWM2EpahpVqWoEDbUq6mAYWJm3r84acC4qlY1aZUrCqzzeZsTEnYacKuJ5Wlqy9AD7sVAXImYYsC0+p1GD+FcFcMy5y/nPoBqUQFcyedUNxBMfRBBEbQcawMsj33pojL5Z6SshvFZYNtl1Xv05hGBMtxQ1KroFnXTdSWHKfqiDGkqLrcjp3OG/EAops7E6VUssRJCDf4DaY9MQ2X8bq80FGik0Bmg8gHwdbN9IkRJ6C2Ko0nVOsB+EQnVfhWWLq1OqKRQhGFypKw1xMK1yJG8i2+NM/nEo+c41CABZwJIAIIibXEkibnfrNU0WqQ4IH3hLWVQ0Ac2mACWltv3xU5XIJmUlaYRAwJGkQQpGqRtcACd7YTxlIzElEpV4e41Tq0mp2NVTr5p5r3M9WAtfpHY4eV2GgoDyrWQR1MKTYb7kHEoOEpSzLeVOkCACAQRpE33ne9zIJ6YtchmA3l1BAmofmE6+sn9sVUDQZZoQgoOnl9ayaYBRrD51D0W4/O5x2+16mnUTqi0HoO3T6j8g465HOGlUqD66RiABLBSILT1kwbE/GCPsoRlkzBIBGxkDSRHdY+RjkdDdEJBmUQrm6gMxUSnqN9TC5X2VQF9536tcnl1qImlVGmFW5F+tidy37W2wBxHhw+6oIgs5qEFuVi06ibTINge0iMH08sCCQOdQdCgTzDmBBImQTb3Hc43JFUAAwluu4pA1VdgpGidUcx0yYPS2lgfXGGeqyEf6ooIYHbczYjY9e2GHFKYpOHiUckxH0sVIPsrSJ9usYG4nmjSVtJAMUmjvA1RE3BJAjt+eJZw7k19pZlUIpRNNwWot0KsLrfa8WOxiNzAvGcwDRVBBqMVEnYG0knpuBPc+mM63EeSm8Tl6oBS0tTfqLbxI91II9dzlSx1J+JoExvNj8C57nGbqZa6XIWL54JS8xYU0wwgbSq8wUixOqdt/nDbgvEUredSKldMF5vMypMEmI0r/vdRxDJ0mqZegARSDQxE2DKw1Ttc85B6R8l8KpmgtV9A1oVWrc84UsrWJiynXaJ2O2N4GW3vvQiMrQekuht1remwGnr7/tgLKcSNV6tMKSHpMJZYBgtBFtJF/zG2+G3FQopu7kwqkrpiSF5dX6gfE32xEZbxutQGgv3dIkS4U8sbACDrZo0y3c+gxVGk6oMwH4RCd1OGZY1VenVWmAQjLcodEesK2liLb72vj7xHPLRWu41C8ABgLgKARE2vvAJxOUaaVNNQEAa2JEKoa2+mADqBJt64qaHDkzKavLCUw2orpEEAQwIFrxuL2wn9UjMSUSg/CfH6b0yit96oZr/ikNeepvBnpHrG4zjUqalF2WSxBkwDsIliLsOg9TOEeS4YlHNuKcgKp06gCLLG4je/fFZm6WutRhk0kBX1KH2pnQAptYgudpgdsVVbTkRoboUn/+JV6poAWoVIquSANBMkhhuWg9d56dHnHfCqCrSaitNSOYgNpDQZHKBFpmfQYXVc3mKKstaRSL+VrpqGA06pEEwk/SBO4PbDvL5ssQHEo6HQQL2iGNuWfQxeL7C6r3juuhJsj4gqogJDMrElCrIOWTA5wZgR69+mOYZU3maeXp61p7yzU41bDuxsSSf3nHMZS03hCUJVKirmnElqtNUX+yCswOohQojuD1xVirz6lA5gA/dljkPY8srPcYQcWysUUWmhY0wSqruPwA+pv+q9cM6Od1UxUSDu3sFINVP7yHnUGOUkdMJ4NUZmoXbOj7lUH/ALd73iC0fviCrUEoM5jVXMibaaYFjubub/3b9bL6Nls0BUh5IpUySe6q4I/PT+uPOczRWpUbUYqF5F4B139Cpvv846MKYGqAiPDuWSsrBWQaFlRJGqJssXkxY3jcg4c8GzypSYioC34Qx0EkGQCJhQwKh+nK4vIOJ/PNRKkU6Qy6vZoDXCxss7nr36nc4XZNSqsQsr0BYD0uPnt0ttjZzA4EjjumICrOB+YmZ8uukPGoyQxYnmMsJEmfjFJXorRUBZIBZhHqAR7WAA9RiK4BmGd25ucEMu/4YPN0JIBH/OLbjmdKZZ9EqxpB56yzf0FvTHLWbL8qRQGSy7B9TurSumrT6hG7QY5Wi8Ai0nGtKo1MQWFRV5qTdGHTV6g/sdpxD8F4rWpVPMPMaZOoQIZYIKkWs0gekz0xW+WKJU0mmjWGqmsSbwTzbahYED+WcLEYfLums6qPUqa1Gp2hKcEjTNjPeBJPYkY6cQzbfaNNOQySAwAGolVKiNujfnhq+ap0g9UzCqd9yN2j+05hZ9umA+DUTVp1p+qqEqrIAh11aYE/ihl3209zjOmeqeAsknWQomrk6aVQQ2kAhvqVh9MzcEix98IvEpkQsydIBNxZbD9Apw7oJBo6dQDp5LCbi8qfQrzCf8sTvj7OMVp6DpUM9u2loHpbFUhmqdiF98O0yDUol4p5hFqUyG5gSsSOthyn2OGSUfLoqxOwbVHQzJjtOBxk6dZsudWkM2uiw7Pdkn31Ef3YwdW4aauTWmWKkrULHqNJINvy/PEVuu6x70KfoVCgbM1BqapmFCg25QbwP/iBHQDpiqNTnJEc1qnduTlb5Tr6HCDjNGKaeWhY0hKqu6zZSB16/wDy74a0s2GRalOCp5v8GrnX+9SYmx/A3phvBqDM1C+cTWaIQf8Atd73l7fr++IGtSp0C8Q1ZpDNbSi7EC92PXsLCTMej5fOhXYuCfJpAn10sSPzYD88ecVMsjOQx+81bTCtME9mUm4nscdOFdA1sgIzgGXSsjFWQeWshZgtEyEH81rEgxIkYb8IzwSgSlUNUjkBbTqYFtxMKrSjMNpV19cT2faiykU6QoI/1AAmQthCzuYuLCdzbC/KBlRjplTYAsOtrj/T2xs6mHCRxQLKn4UrJWanWUq4UzcOSTzGWuC0n+mHi5N6tRYqCmqFYB3bQLlYIMzIm474QeFM4Wqks0sXtvsTuf7RHUf1wn4xmszUzRQMxDsQAtjAMQTaFHW4tiBRz1NkRdVmc8WBNWlFelpLKZV+bUGgr07iQdxHXBX21yi1RT0U1QkBWXRykGQAJHKO4B9cS6Z93eprAYGFCpZTEGV6gdLiSO3R/wCH8+pqEOTAkBbQtiWBmItB9RjmqUw3QIlRec4hmKLHUSpczJg6pAMz1Fxf/XHMVviL7+rppkgUgOgUc1wIaLgRI6G3THMdrKzcozNTS3hfGi2adnOlUGmd4AMAkdVI39x1AxXHPqlQBhAqMGDjZiP5iO6yof8AECQb2xI5TK/Z8quofe1W81rTC6WAB6QRNvfDHg1ZGQBYiBroyYUnrSJMpfpMHblNscVVo+Zmgt+fdiha8WzrChUBlbgP/dWbe2qDbthLwjgVMJ59clKUkiTLP2CL7dd79BfFDVyCu5RrpYkdSABA07zIiPfpiP8AEObd8wVIcBeVQVIv1idx6joBisOHuGVthuexJFcWJINbytNMwKYUgiIssjY7zqi84X8OyTVNpFjtzc0EgQL32t8DpgLzR+Z7b4sPBvFaWWV6lUHqsxPQE2B3g2t/N6jHVUmmzqi6oDilvA6TrmnLoVBmCFIFh2/p64u81kfOlJEGlSXuAOYsfgKT8YmuEcaWpmampSpNQ1UFuQtDMr9SCB6wcNs5n/Jo1iGnWBSpgb7NqPwp/Nsc1WekEjZIqV4XUFSsFKxTUEkD+RuVjIHMRqDTsI6AYoeF1ggOWdIajVXQdwQTYg+oP7YluDcX0V1bSfKlgyxujcpA+Dt6XxbKdLVEYA6DSqI/8yBj17An8mHbDxNuqRsiEJ4lTXWGXE/eElvQCCd/Vo+Rj7lap+11IOimtNaY9l0gMBtClgYP9vthzxhkSHYAS9QknfSNIiegOj9sIckjVWXM0mBa+qk9lcMSD7ahK9pkWInHOyA3IdOKSf5MRUUtCk1AXHYiZj5DR6EYm/E2VBoqznYtB/tM7QD6Qpn4w8egFOqTsASZkgGac9NYAam3fSp64lfGue00KVImWA1vHQvJH6Gf8WNMOwCplHmhduD5txOWqLpqo3nUPVlOrSPeOnUMOuKylmVFGoUuDyoekVCr/oov64meDgV8tQJICpT1BtnpVKRFweoIhtJ6D1jDDiWaCZeswEFQSANgzctv1PoB7YiqZdEXmPsmkXBONlsy7uwVQNMk2UTA1R+E9T0MHcDFb9uVKgVljW2pW6MQPxEbErI1bMs9bCRpZX7NlUUj71yar2mAUYKp6QRNvfDThFVHQBYK21UpJ0E3mkxMqP7JJB2EGVxVUD52aC35QvnGM832dtUrzDX7LIA9RqM/lhTwrgVNKfn5iVpySATLv2CL0t13v0F8UT8ODuVbmUc396I0iPcQQe3bERxriJrZhhLHRKgXtFj8TOKwxLwWN8e5II3i8waxp6UaBTCkFYiwBG0DeYM4C4bkWqbTsdhq5gLCBe8xaT/QHzhb1Pbf/f8Aniz8HcYpZVHqVQbyJAmYgkAA2MMvT87466k02dUXVAcUt8OUXGaOtSoNQXCkLboO2NPEhahUZEEM4UuR9R182gE/SLie/tbB/AONI2YfWCgDvUO3IG52U2kmbA3vOE3FeNM+YdkU6mBLWtBIiekCwk9hhCXPkhIi66cGpVabrUqUJoNJBaNLAC+rtMjcCbd8E5DxSBWcpS5SeRWAsBMLC9FVmUD+UgHYRnnKDpTGqVVwNNM/yrcmOg1Ext17YUkjWS8zECLADsANv9kzi5a8GeSEy4lTotpK+YHJY1NT6hJPSe8auu/pjmEmfQLpLAPqFiSSYk9j3nHMatpkiQShPV4i9YPVJ+s6e0hQxsOgAgexHUnDfg/CFpL59VXrV3Q1FosxEIZ+8rFeYq34aY5n2wHwBqdbPU6GgMlMPyLzF/KDOUAj8RWLCTJPoGGayGZzeaWg61qa1vvazvTqU2IAGoBX5eVmVFgG2i5CgYGhtFhqOED7BQ6SQ1upX3/8od2ZFzOaaCYp5CmUVb7kUxcHcEsTBE3EH5l/EjmpUpVMxUAJ5KGeptUVli+oVBqBmw0sMP8AxcjZPIquSb7Ppa2lFaQqO5nUDLEJE7kkSd8E8My9DP5ILUd8ypLAtUVEqowJH0p/0nHTrETM4874sQwVcvVmNTPfpHhK6P8Ah7Zr+/FRHHPDtLS9emjU2pgNWy069AMfeUzYtTmAwPMh3GOcLyVRFKg0zBLgsJEAFpa/0hSH7TEzbDTguSzVCrVpeVVr/ZmmmyIWDhh9Lj6dL02g26RPIi4U8eCUaubow1SotbRTLFuVBBhiPqOkqCDvBx6dUdKwPbcGPwsWE6O1CW8EzRd1Y3mQT+KOt/kn0nD/AIlRdqYRJLaoUmwvEk+wW/aMTHBsyq1EIkdjtpB/f+vpi9pVKahnJhSs6ugkgHeNMmBG4nHnYuWPBATKlTSpGqmVYs0/j6qxE7H8PWN/fDvhXmIvlOA5pofLcHlqUnsQD3Ryjx0E9sRVWpVp5nzD9aVomIEqdvy398XhzqLSVkHKzMwieUteOwMllP8Api8S1zAN5HNND+Ps99wJLfhUHq34mPyxGM+EO+XUUnQsNMuF5nTUA0hfxrBhlFwRbYYI4nkddak1WfKy41NeNVQmyqOp6ewGEXEOJEsK5Yap1gQbEgACw6AneLDoYxjT67Azx8dklStUYoQW1U/qpVAZsv4WPWLi9x8E4mfE6MzTeAvMT32AHwP0w54Vx6lUkEaWf6x0JsNXvtzbj8U/UeccVBQAP1glr/i0xMRvYgdr+mJpTTrAEJJL4VzBSmo/BWZ6Y3+tQI/MNpPxh5TzVKnQHmQ2klyrbFgbA9wsA/8AOBcxwcUqFRUBPlOuYowYJUgAkew0k9yrd8duLcPWuUgk6mJVREEGLmfgAbE72U40r5X1ZmxKEpTPvVVqpN3PsTpDXA6Rb9PXC2jWOpmRzrvOo8xmdz+Keo/PBFbiKszKoULTQgReykzHYdehNycCZKujOdSLEqFMQV6E79rkdTjtYyJgQqhWGcz7DKLVpHWzoVUkiQxgQWJgkSQJvtv0x4rwmklFqsS+ZcVOvJTABIjpNQ37wMD+GUFXL1KNSQhfSoMSsSQQRbUBf1v6S18Q5ipFSDSNFNARSDy6OU3F7kExMbbY42kUnlgsZ80lBMqo58wOBMrymI7yYEne3bFPkMpVp02UGnKankiRCidTGdgGDL0J3FxhZW4pWrgAFOQEjSgBEX+qSSOsY+nOr5DBg1SszLDnVAQbgxYzax7TjrfL4B14e4TBXTg9YOQT1BE9YB2J9O+GuVZMsnnZgF6jfRSkhR2LewvHT3uFXh5VaqgEn09JmI6nYHB/ibLVK+aRaR1qVZpAsuhmDknsukfpvjOo3NVyaDf0QdUNX40Kut6pc1DOkgroA2AKEWA6Qet5vjPw/wANatWCAsSSDMzBsRPSIB/yOFNYkGL32BF/6xb8sPPDWYam7Mp0sqjfaZG46yJFryR0nGj2ljOqhEeJ/CapX0vVVDpDTpgHUWsBJNo79Rj5gTjpr1ap11UNRTDSRC7Qq9IWIMdZxzBTLw0df35KkkXgWZq1RTyqvUqiW5LMAIBMzYXj5x6v4Q4dWSlTo5gOtYZSCHOphrr5gm8noKfxGIXwhm6Yq6ajBUrUny7sfw+YIDewYIT6T2w54RmF4e6VXQ0zSZstm13+o6lqRAJgiYGrl29enGvfVwRotF/uDMKWvDKgnRP+K8CfiOXQee6PT1K6QulyQVOq0qSCVDCYBNicDcA4TXyOT+zuUFSrU5Fp3KggA6ngazuZIMCADblfVy1Kp9oojzKVRZYIZ6WZY3BttPzjmXUqXzWaIpqoMBiIRe5IJEm1r9sfIdO/o8lssyBF54efJdUE9XfSezikPjzglXMU69HLoalTy8swVYnlfMCQJH4SRb0x5zkuD1svqp5hGpOGBKsCGgix9vXFTmaDcQrtWKH/AMw3lZYMdOlUuajeiiXYG3Od9OFnH86uYzDvRY+SulEjrTpqtMNPcgavQNOPsMM57ME2g7aPPWFyF/SPMaIKpBpwESNwQDqW0aS25Hv1nbFDnqv2nJI4BkaVqhDzeh+m/NAIjfr1wmpHQ0SCVUXVt9tIJghoF4A+cPPB7mnSA3GtiZ3sQN/XUccNcw0PGoKZS3xpkX1kKLrdwP5mgk/mQPkYbUkK1q1NRyKy1qUixDQT6X1Ax6zjtlcylSq1RlASqCKhiGOq2r/CQD8TjXPU9D02axphqL7QViVaOvYRjOrUzMDI09/hJJuM56pmKgorsrnUx2m2o/v6xA3OBM/McgiLRI2UAc19zEkesYYeI89opF5io5ARQfpUG5t1/dix6CEVDKNUphQVU3sx3kAqB+cY1ot6gMQPcoCIyGbak9KqUC8wBM8jKwgmwMWMG1tvag4jlwc3ScAmmyFluIi8gqBZgdPX47R6VT5JS4BAAuOhntsWP6DFlnM1FEC1tKj1+kx78xHwMKuMrgR2hCKoZsONJWdOqD3pvykEdgTI98A5mtopHyzLMv1j8CmBA7ETE9JPecY5SqS51QjqhJpse+obyJBBH6Y6V/LGWJ1XjQ0GfqK309YE29MYOpw4dsIhI+HUFQtJGoMIkbggg+liQb9AcdHfzKhLgBtIBIkA9e5vEfpbrjpl7qGUwQLzPTr+2PlVirMxMgaiCLiQthe4v3x6FyTxVKj8O1QtMT1d7f3RjLiVY+UmXRperNV5vYtyrvaxO20epOMMqjCjSgH6HdrGRJAxk1cUzOhzVa+x5QNrdoG2OLJ+5m1/EqV1z+WajVGkkCAAYi4FyPQEGCO2MHTqdp+f0/yx0q5wuxLEkxN4Nt9ulsdVUsd2Am4ESAbb/wC43746mNdAlMAprwpgxCAICbqQIb0Usbkdp6z7YoOBZcJkSCQj1fMRPMYatMhqoBgajIMbYRcHXTWN1JRIlWsewJ/EItb0vihzGYp1X0uo+4SdR2GrVN9rwPyOOStUymPH35oKmM7wdtHm+bTRgPpYqSRv1PwbY24OEbRA82rB16FJsCCTBgHk1AjY/Nk/LqBKgIT7m0XuLT63wWlY0mbymjUpEgAmG3HQzciR646SDlykoFrIeqVNaqQoVJ5FJ1ELeP8AX1nHMZ0qDdGUDprIWR6Sb3nHMbE9qqEuLDoL98WnAOJ082ESrUSlnKQ0U6tQHRWSNISqRfUASocXiJmJxEA47ZunAWJuAf1x3QBYpOaCIK9H/wDC8xlWikM3lEYtIpqMxlxIGkoQrC7EzsYHQnHWnwfMZph5y5rMhWJVqo8igOVNJKsFX6i4MAtAEC+FfDuP5in5dNKrqrLNjcR/KTsPTbB1Hilar56Var1AiWLG5sxvEA7DpjgmlmzZetxgf2ssrojMY4LbjjijRqBagqVWpxVqKsJ5YMeVRn6EJ+o7tBFhOJHLVoJWBDNqki91K9NpB9emHfGswVyciLVNPcR2IO4xOZNtaKWAJ2v+WM21XVWFx4wtGtAFl2oEByJ5ZiO2kf6z/nh3wzNFKNPpK1D63Kx+oH54nc6+lWZeXUGsJgXG036Ydx93T/s0Vj/Exn9hhV2gtBO6CEXlsxrZlUcigKPUj6v1wcM9KKT95DBCDcbHTfrYkf4cJKEu0SRoCkEWn8V+4nDKk05anUgAydtvx/8A1GMHMBb3JIHjzSQWks5Zbgfh2sfS1towuNbVThgo0KOn8uqJ6GJjpYDB3jbOMtWnEXVW+ZJkdpm+F9RVhjpUnT69bdDjal/1tPFVCzpGUiZMqAepkg/1xUVeIhWbXdUqSQOyqv6yB+eJalbMUk6eb+f07/lhvW+oHq1RifcNH7DE12AkSlC0yLcz1sxy1GDXibP2B3IFgOncdFaqoLR9PTuB/v8ApgcZ56j8x3JHtAm2PoJhbm5g/p2xqKRBvulC3WorMAsEdd+gP9e/UD1xrWy50BukkML8pB2J7GN53xplaIKsxE/dlo6SpIG2O+XzRp0NQ6D6TdSGJkFdo/XA63yqiICcUs6RoqEkAiD3IIMj1MT+QxrUrmXSD9QUuNyDAg+hufm+FeXpBKlMCSHcSDcCAY09sOMqdNWqoFoZvkQR+uOKqABnClSb1QtSQoOksjSAQZGk7XuMY5txqVpuRqPrAA/z+Yxjk8yXZg0EQOm8CJMdbfnONa6CLKBCzaby3WfbHoRlMFVCZ8MfSazCLIq+xLYL4lxBmDJTWWqOGe3/AKa9Plp9798LOCnXTq6r6qyg+0k4+Z7OsiMVMFmgn8zbHM6nNSN/9KYRfEadIUUpqeZQSLbE7knvba+AWqKAJ7WB23/3+uBlckST+Ijp0jp842y6am0nYtp9h6du+Nm04sSmBK3ylMuCQNV+gvHTci28fO1scxzOOESkdKkskkmehI6EAWGOYIlXkX//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data:image/jpeg;base64,/9j/4AAQSkZJRgABAQAAAQABAAD/2wCEAAkGBxQTEhQUEhQWFhUXGBcVFxgYFxUYGBcYFxQYFhYVFxcYHCggGBolHBcVITEhJSkrLi4uFx8zODMsNygtLiwBCgoKDg0OGxAQGywkICQsLCwsLCwsLCwsLCwsLCwsLCwsLCwsLCwsLCwsLCwsLCwsLCwsLCwsLCwsLCwsLCwsLP/AABEIANgAsAMBEQACEQEDEQH/xAAbAAACAgMBAAAAAAAAAAAAAAAFBgMEAQIHAP/EAD0QAAEDAgQDBQYEBQQCAwAAAAECAxEABAUSITEGQVETImFxgTJCkaGxwVJi0fAHFCNy4TOCktIk8RWisv/EABoBAAMBAQEBAAAAAAAAAAAAAAIDBAEFAAb/xAAsEQACAgICAgIBAwQCAwAAAAAAAQIRAyEEEjFBE1EiBTJhFDNxgSOhQlKx/9oADAMBAAIRAxEAPwBDaBXpNcqUuo9zbRLcFTadaPHPsZCVFRjE9Y2priOjlvSIr10mh0Ky2yqyqDrRuNoCE6D1pfhI1+tTyxsb8tllzEUq2O9bHGKlOgfc4d2uoryzddGKPcrfySkUxSseoOGyG5lVNjoRkm5GrM9a9Ji0bWzKiuZ2j9+NBKca8CM9RWxsw+zBUSvXqNpqWMl2Oa1bJ2rIOvDs05UJGpE6z41snvR5x9Dy5c29vbZnUiYhIiVK+NUJ6KccHJUhHTxKt9XfTlQDCUjYefjW1R0MOHoE0WiFHMRITCo6nkPU1NObukL5Gan19lyyt9m4761AnzJ+gpMnevbOZOcpvZLxLi4ClMDee96aAfKqoutF/GxW+zAeH9xZUFlCo5apUOhHKKempLzsrnhU9rTGJq1HYl9yAClQmOnT15UU0njbkT5EnjcslX7AWH4Up1aQYAjOroB0rl8XA5Zd+PJw+Jw55MqXrz/oSLZZSZFVOKZ9fHEX7hedOtbGKXgZGEUheQMq6a9oTiajMJulJTSkmHyJxa0B3nKpijnNkKklWxono1RsvWLcaTQOQXUO2OYaE6VJkSbK8GP2XLlsR416Fjc0lQGeZPKqkyCRVZZVNa0mjYxsOYdZ53UNgakj5n9KmyeUkQc1/l1DmNOpLzwaMJTCcw/KIURQSSctEjdvrEhwjFFAhthsLISpaioxoOYHOijD7LY8VwjciHFsXTcOSmcsADXTbcdKa2dPj41GIWwGwQoKRA7wEnoJnTxpDm29EHK5T+SsfoYMSs0spTk5SpXw7v3oZR67OfL79kHBVz21znVsk5j4ACsxpOdmYtzRzi4vyq4cMkytRnqMxj5VSls7mNpJIKyYBFekNq0EGnVuIShSjlBJidI56VJNOTqzi8/H2yRgvfk0fu1ZVJ6kExptOniNasjGto7MMSjJNelQsJtzFeoam6J2mDBiT5fWhbGxjrYHUwVK0p8fBFOD7FlNqU70M1fgBwaIry2SRQRk0A0Dhan3ad2vyak/R5OdJr34nvysM4feKVA8QPiYpU4ryH8kophbiFYZuHWxslRAHhAP3rYxtC45XKOyHC7hK96VmteB+OmiPEXQlYyjnWYJP2DJ9WEMIt1KV2kTJgDw2oZbejjZpdpuRfxFlKOzSg5cslSQCSSREE7RRY1S2U8fG4x7NB3gHheQtwrErQUhMbAjrRwXd2FLN8rVehbw/CQlwt80kp8NNJpE3cqQWfna6wGews+yUPw6DzNeS6s5u72SY88oNuLnQ9xPmd/hWSf2a2aYURb2DzqtFrGRHmZE/P5V7ClVjeLHsznVs2CvSq4o7aSbsYmwAKyRZjjaJ0aBRAnTLoJ86RFXI4arLzW/UUDQ9J/fwp9nViwDY3RAg1h7HryErLElMuIcTqUmSOShzSfMUEt+B2aKnjcS7jmHpZcS61qw93m/ynctk9R9KZCSaIOPmc9PygTiiiU7VtqynLB0A82utayRL7CmFrSTG9LdjoNeAjiNqmNKGx3VEmE4eJHWRQTk0mZnhFYnJ/TCv8QuHXFuKfRGVTXaq80AJWB47H1p2Gf4pHIwzXRJinhCNN4r2Rs6WOOggq2k9Sf3+tTKTbA5TUMbkP3CuHhKAsjeI8v/AFTYfZxIL2CHbH/yVpHeGcxPiZoZSvSOhyMv/DGK9jnit6LW2ASIWe6g/wD6PpT5vpAik+sKFq0w85cwPeJk9Y6VNGD8iVHVllp7te6nZBgfmUdz6Csb7aPS34KnEmrjVuD/AKWqv7lcvhQZW0kgcmtF/HbbtkNIHdabB/3H8R9J+NeWXqqSKMHIWNaiL4w9SJFqwSVaKdVG3RIO3nTIT3c3/opx5l27ZJf6WydnDwgf1lhJ3yjU+p5edOU+7pHRhzHJfgtfb0EcEvDbW61ZYcKz0KjOqYNEsixwa9nGjNwjJ+2RLwntB2p0UqJB5nmomk4skpL8h/G5sutTRzUNzrTKo7USw0g1jCfgcOEzmStlwZmyQcp+o6EcjU7bU7RxuT2xZlOJV4nwksEa5kK9hX1SfzCnr7Ozx+THPjr2It7bmTFURmqI8uJxei3g9nBmkZclh4YWF3fGkW0VPGkFuGnAXBPI16W6TOT+oZ3Sxo6TfMhy3yzotBR5ZwUz8xT9RpnO/azg1tautKKF6FBykdCNDT8jTOxiuS0NeA2pcWPOP1+1SdSP9QnclAfw+luEnQRFO0kSaRQ4fRmfccBBMnL6UGNXI9FuT/wUsWve2eKiD2ae6lM851jzP0oMku8hU5dpHri7LSIR7TkpHh1PoDXnPqg1+OyG3ushSGQSpIgcwOp8TSU96FXuyaxaUFlSzKzqSevXxrVtmryE7dtRJU5qOROnwFHGO9mqLvZLj+NIYZCUR2qxp+UfiP2FMUV6LuPx/kZzu2QpxyJJKjrrvrrJrzq0in9RyKGNY4+6HjiV1FsWmGYzlIWvYgDTL/u3qmeNJUBh48XH8kCbp7uypRJ8TSeo+OOK0kc3bUoVrQ6HZ6Lds8ZoGUdWhrwO5yLHiI9aT1pnM/UcbXWQ3FhNw0tlzQK2J91YHdUKc9EWHK8clI5hiLRQVJWIUklKh4ihR3Z5VOKkinaXuUxR/HYjHk6sMuwpE0qWmVzyJoK8GtQUyN1H6V7zM+f5LvKdAywzod49O9TZLQifg5vxwnLeuwPayq9SKxyvR1eNPrjtjHw5admieYA/5GvUcuUnOTkzbGb3I2sESRt4HwpctsCT9ArD73uFCQc+09B7xmvKVIy6Wgq0tJbCY12H617sqPWqMLsO+nPO0QOQpbTvYNP2Xm7LIcydEjb/ANUXWthda8F0MpKSqe91P2FGo34DpPwTI1ACv3+lWY+Pe5DYwvyCeMGB2AypEzqY1260zNFKNIv40qkK2Egssuvn2gMqJ/GqY+5qOC3ZLvkcnfhA61WvMpxZKlKMk9TROVs7fxLro3XdF1WUetELhC2BbhQoUHHUjOHW+ZVAxk5bDik9nFLkrJeS/lxOI1WGIFeUnaAk+Y2NHF9jg+QB/EezIUh9I9sZHPBQ9kkeI+lGkdHiZH1cGJKV6iaYkP8AexgtgIAqeadjNeho4WUApIjqaCH7jk53/wAzHN1CQ2I55Z/5U7IKkxDxxIdxBwfhIn0SI+dYkVzmo4EvbsYkudmlPWCQOqjomtuiGwNjRK8iEkEySo9VcqS3QLdE7NiW4G5O8c6GSfk80wo3aZ9RAjkPCtpeQkl5JW3UwQqArw1Px5V7ujHJFHF8QebSlDCFLUvmElUdAOpo8dS1ZTgxxyP8n/o9hryi0jOf6hgkHeeenKrYZsWNUjJThF0hgtbZS9Zgbya1cqL8GrImV8WCOyUVq0TroJ+GtbPJJxtoNZOqtiZxLaKDTLadhLivEq2nyFTtpKir9PwtY3MGWo0ykQaW5HShL0zDdtkVNC5j44wI/byJFGmSKSs2s7jIaCbKGk0E3Cpwb1M8tMmnEMcP3mUFB5iP0NNxypnEzRcJh16z7dBQobjKZ67pNPa1YWDJ0kmc/wARw9KTG0GDQwmzvZYRlTj7MJOUUbdi3BIbOD1AqTPQn50mH7zh56+aQ5qZgJgzJHy1p0/IqS2KOH2ue6fX+N0+iUd0fQmsk/Rjd0jdy97QrWgyPZSeQTtPiTH0pDe9AWWLK0CoCtPqT9q9FJnuqL3a9kDnAjYa7/Gtv0FYMexDSE6CgYPkhsrkFQB/f60Oj1DELUZklQIO8zGUefWihiXa2HGFOzZtxtCxliCY0135k1TDA27SGLFTCd3ZOOKCUqTkgE6xqTr5xV2PAo7KVhadAW/tip1FvMyuVx+FGtZmbdRQjkLxBeyjjejyidlajw5AfCpc+PqzucWSeKkL9ytIVNSxtnvZRvb0HQU7oMc2jFoUhOtLlFpinGhfxR9IWIp0YtoB5N0F7R3uVJLHsp00ZsbohwdDp6zIoulI5nMxvrf0PFheFZCoidPIinR/I5nkWeNmcj4UPZcTPkpOivqKxr6Otw8vaPV+im5YgFH5kJV6nejxO0Mw5vku/sYOFsqXEpjSDS1/cOTma+aQ2uAJiDPM/Cmz0xcxOv7ooQUo9t2RpuEk6nz1j1pMmKT2Yw5HZpEiBynb0pabXk9+0vOYnroANNzRG+QW7clwnUk9T9JrGzWYS1MZjr8v81sYSn+08k2E2Xko1SBnHvKj5JG1VQ4sY7kNUEjLz63knOTPI+7ry05U5xg14H4svR2UUYgWoQSAAI2lJ9fChjPsv8G44zytuOw3Z4ishAC9ZGo/DtBHTx8KTkk5S06E5Ozkt0HX7RDKnH80oKUoCjsCSc2vSreq7dhrxNzTQhY1inauqjbYR0HOpss1Jnd4mJxhTBF0gkUqIWXGgeyjXWnaEKTC92w0of0lxPun7UiWSL8HOx/qClqTFq5w85td6L5NFSj22ghZugCKF09jozrRKojNSpSVE3J5OJasasGvDlyxBMH1G9exy9HHjIn4ntu3tzA7yYWPPZXxps2o7HQy/E+wJxa3LaLZfJTZST4pV/mlQbUUyv8ATpJ2n9hPhdKVkdQCa3Cu0iLKrzS/yFMUeDQUFGNJJPLlRTf5UJyadClarU6tbkwJhPgkaAJ/fOgUt6MgWmlADIkHTrtPUk1no2q8lO8uUJjOqVDkKFNy8A2Vf/klLPd7oHIaqP6U2EEncjUFbJhZjuken3NVLJGtsapJeS4m0VmEwAPGSTSv6nGvALyxRNpqAr0AoZct+ke+Z3aRFaYW2QT3j1BOh9KR3k9h/NPt2jp/wXVYEkIORakaECe8n9aF56/cHk5Upu5kuIuKFs1bocSGwJXmMZlb7fhqmPKXRRVj+DyFjW02xUVCVlIUlY/Enah7Jncx5XRVvHDTAsjKuUkV5Jkl7Kbd2D0pDxNHz8+HJeGmWWbsc6FxaA65YeLLzWQjQCvWY8s2qbZ42okQCNR5b1lC1HY14hb9isKG2nxFMmurTHvTLlo6FhQP7Bpr/KIX7iO9tC5YCB3m3DHkTBH0rMK/A9BtRtAzh63WmVoGw1HkdRS8bak2eTbbbK97edsVFeoBkjr0EdKDtcrYvy7ZAEle2g89PU/ahcq8Hr+jLjClEDMUjqPaP/UVib+gN2bsYcyhWqcx5lRk1v5PybTLzTgB7qQB4ACvdfs91MqUuZivdUbR7slAkkjWiVI2j38gR3tdayjaRIXW2hKlADfUyfgKOKY6GGT8IxhuPfzb6GWwQjMJJ3Vrr5CieOpILkY+kY/bYica4tnv31DYLKR5J7unwq3raLsL6pF7h58LOtSyg0zoYpdgrjqAE6V5PY7JF0C7C4BGopylRIogdWFj3VGplyH7R86uU/aJLexKferJ5k/Qf9dJeCUIUDodaHsj0uY5LaRZslq7RGZRjMn6iscl6FfJbOoYxayhwnlBH3p+RWrHTVg2xe1SI6g/avYnao2DsuXTiRYXCSYJUQD4mCK2D6xZsGorYr22IKShaUrJMQSBprz11pUpU3QLkjVtCEtzGZZ21gD+7rQWqoG11Ng0VJASPsBWKHsGiwxaFW5k/vnXjUjV24ab9taQek5ifQUSTfgOMJS8Iq3HEjSRspXT3RRKDY+PDm/OiG24oSsQGjPiR9aZ8DXljI8Jt+TDuOqkJnKnoP1ofjtli4WOK3sIKY7RM5ifU1jSTKMfHgvQPeSlIgjWjvRRCCTCnAqE/wAxnT7iVqPoKCF99nK/UkvkxxX8iBi2HlbiiPeJUfMmaphka2x/xVorWbimFCKO1NGRbgxkcfLiKU4FizdlTMYY33gDQ1sVKX0VGXBUkos+UlFkyVDegq9ARi26MFXOtqtBSj1dHmV95J6EH5iveD0aTOsvpJSsHYpkf8dKua0XvwLmF3B2/MKXhAg/RZxxEWz6tYDjceEyCfpXssWkzZLQn27UjSe9JJ8uVSyfsTVh23twkDN5xy8yacqGJJHnL5CT/T7x+QNbRZg4c8m/CAuM3DqgZUQOg0rFVly4WKC1sp4NbJmVUvNOSdIZFeiPHW0nRNMwyfs88dkOH2uUTVMsgcMVbNLvvV6OzJNoYeGbqE5VUE4WzVlZFxI6AZFao0M7aLPBtzltb14j2WykeatBRJLszkZpuXIV+kDrKFpkDb5dK1rVnai1MG3lsM9bF0A4IK2yUhMV6wetGrQAVIrEgejF1DlTtHzkohSytC4FQdQkqA3zRuKX7AUfNmgMigfkR7NkVjPezq7TpUkdC2PpVqei+9ADCVCCk/iA8taXh8AwLWIsh9QYCoBVmVzBKR3R4Ucl2vYbh30WOHbJClud0FpsZP7yPaPpQ4Yrb9IXi23/AAIuLXZc1HdSpRKUzoANh9KXj3bK/wBLXySnJkFpcBvejas7dUiviGLBWgooY68kvbZtbuSIG5rJxS2PtJWyXGcNLDimyoEgAkjxSDHpWQfbZ7HL5MfdBfhu1YcbkBSlgwtKlezPskAbg9apxQTdMgzZssJ9V4Ddrg1vH+kDO8kmq1jj9Cnmm/LM3vDbeqmSWz03Sf0oZYU/AcczXkXcZwxaEysSDpIqbJjcToYMkZqg/wAN4KHsMuEtmHCRIVASoJOaAesUMUpRbTOc1F8ibXpmmGKQzaLs4IedhWoG5OkHmBHzry5Cx4qkF/WLFHs/so8R4MGFJEzmQlc+OxHlNbpq0dDFm+WHYXJ1gUD0FHyZVpFEmOSVAfsCneltnzOfHLG6YZ4euMrzY5E5T5K0pM0Ie9HsSsy06pB5E/DkaW/onkqdESdaCgPDOkWVwezb6dmKrT0Xp6BCHEodGYd1Rk/f60mTcZaARavR2KSBqtZhB6hXP0EUc5VGl7CyT6w17CbrotmmmeasylmYgJEqV6kgUyUljgkeVQpChxDaJzNBCcoKSqOkkb+NFNqMVR1f06NQdAm+sciZNIhl7Mt/yBroJjSqE23sXNIPcC4Mt99Jg5EkEn7UjPK11Xsj5eWodPb/AOg1xFYE3Tyd1Z1eg5T0EUz9qobDIoQSYtOrNq7naIUR3TzSocx/mm45tOzckO6HXBMUQ+mRofeB3H61bCakiGUerphps0w8aPspWkpUAQdxWNJrYUZOLuIC4gtFJtuzbACErznckyIjyqPkYusbiFjlU3KrbLXCbDcpcuHkw20VIJ0g5tZ67ARU2HGpP8/QlYZZJ/kq/gximI2V4z2i31MOoBhBM/7QnpV945Qs7EIdY0hHGgnrUNbGR0tmjxkUyguxJbEKRB1qdsV0jOPVljBbIG5ag6Zp+FY3aOZyeCsS7JjT/EG0SGg+BJRvHNJ/SieLs0iCeHu0kc3GMAcoiiXGKsXCjF/kzreAXSTatDmUkTRQS6iFVC7cuH+YaAj2zP8AbKZpXmYuH9wYMIfS44UK91WZPhrtrQ4pfm0zL/LYs8TYl2z5A9kEI+Bj4TQZJd5k2Wfaej3F9wUPJAHstpAqnOldH0vE1Fi3dXDjoilY4RjsOcgjhHDaspW7AA1jcnw8K9kyPyiWXOjC+qs6lwKwlIywAdCfDwr3GSb/ACIccnKfaRz/AIvxUuPPZDCStW26oMamgUvzsvxYEl2fkVw0VEA1RGZY4NocLGzyICkmFD9+tGpNO0LcU1TQQsuIUE5Xe6eo9k/9aqhnT0/IifFlFWg80gEAj0I1mnrasmMFIPdPOslFNUzwicTWRZX1SdUn61zs+LrI6HHnaBAaB1NLKif+WkUXazYuzKGqKxbWys2Qmprs9iaT2F8I/wBRs/mA+OleT2e/Ukp4LXpoeMSt8zC0rH5fRQ3+NUvaPn5PV/RxS4s4JSeRI+GlEsmjpR2kzqPDrwFo0Dyza/Cgg9M5z03/AJYGddCXpOpBPwMfpSG2noSnTsuKe7G6Ct0qynfkRBoLp2BRX4xtstwVjZwZ/wDd736+tDPUrEZtSN8VYVcOpUkbtonw051Rnl2aPoMGeMMPZlvCcOSnYZlcj+nSlRic/Lnnlf8AAVFnlKE77uKHgnl6k/Ktkq0K67oK4pdptrJx46LUDA6qOgHzo4x0U4Yd5KJx0kqGprFHqd9wiiRlcUIPf0FV4ivLAqmERaqyq2VETQ5HRRN0hg4exNTTalKkoJyobnpuqeXSKdhm4o4rl8mVpUkGrfiVhRCVkoP5tv8AlVMc0Wa8de7NeJGkuMTIOXvJVpr1HwrMyTjYzBLrPYppsioVz5UdFyRuGylNeWzIA9T0GnxhoFyoGC7BqT4mhCbYQtLuCCDsQfhrWdaHyg5Y2v4OqpJWgnkpOYHy1FVLcTg+Vs5dj9sA8rTfWp1o6fAanj36Y0YMwP5ZvMesD60cNqznZac5NfZjh21DjqlnbMdfAbVkP3CEtlvijDszfbpgJSrL5zzHqKHLD2elE1S2Lm2bKt2zr9IPpFB17IVOPYuWbBCQNEgc/wBKdGFjYxRYxENtJC82UdOZrJNRGLG26RrgqlOjtAIzkJA/KmZPqTSlJy2DTsD/AMV8SzFm2RskdovzOiB6d40+0jo8SH/kJCkZU0Cds6N2jXDmCozRZNAdGFXEAVmPIwO3VmW3kL7ozbQQnf8AfjTYxU/JDPnOUXENYTha47qCB4kA/CrIR+iaMRgtMHSfbRM8iAZpvVexsbQJvWWWXFIRJQ7CcoJhvXUjxJjSos8KknE85Scu69HrpsMnKeVSZ8bhKi+FzVoGm5SqjxoogCb9oTVCdDJJMX7C0z7UnJk6i4pVYUXhpQJqeOZSdDYzrR0fha/z2rc+73D9PpVWN2jg5Y9JuIs8YW8ODw0+4pGRUwuNk+OUkYefKG067I0HirQUXhElhnA2uytySdY1+5rVpGeERupU+j+ookkQkck9IFA02Dtm3CRjtG1QZAMeWh+1DB02jyKmO8QoRCR33PDZPnTHbLMPGllf0gH2jj6hJ1OngJOwpDXssyrHxoWjqGGWYZSSSMraMvrBJ+9NhGjmKLOZ4yFXD63SDKzIHhyFHTekdjFFQgrBN1bK5UMU4+jZZox8v/su2iAlOp1oXJsJ87FWt/6NMwUdNRz/AEpuLHuyLPyVLUU/9hywaSnROmuw+9XxSXgljFDVaJQkAnnsNyTTUxqLSipRSk90KnQHX1NeqwmUnbAFGX8J+9Y4pmFXjFn+mlzpoaTyIXGyriyqdfYoWzWs7VHuJc/JpiLdFGVhC5aullVbkxqZLbjphdeLZ9KmXH67Ccm0NPB1xk7RvkoZh5jf5GtxP8qIeXFpp/ZNxanOM3MwfKN6PIt2QT0xbbc7V5CRqJBPknb50L2jH4HC/QAkIA1OlMa0YzzI7IAzoNzyFD4RqVAPAbmLjMNUqUdfA0rwwWqewLjFlFy6lP45jz1qlv8AE73HaWFTf0M/DtkkHX3N/wC8+ykeVSuKumcnkZXlyJ+vQV40uFsWqWkGVOkgnnlEZj9KYk0rMi+i7MSMPuClxKlE5QcvqelM4zansXiy5JS/JkmJtE5nE6/iSPqBV84qrZQ6Ka+1UIQhXiMqp8IqOeLH5sdHmOEKSL+G4Q6lMrQoDyjfnRYpxerI4tzl2YbstFZUiVfJPn18qqT3SGoPWaYXO8CCfGmLyGgk0qVeX33rQjCm5CvI1pgI4xH/AI+nJQn9+dJzfsKeJ/d2JbB1qPVHQrZteIPOsQxrWgBf2xOtKhlV0SZHcii09B1pzVjMbSWw7gmL5HEK6HXy2NIcXF2ZyoLJif8AA68UMpDBIOhBUPUaU2fo4M/QvcF2u61eA+GppflgPyNNygRmJjSZ6DmKZYSjfgTOIcQW4MqJDY5c1eJoNHQwYVH8pGcEf9iT5ec0trZByV/yMMXSAl1x0xmIGQHqBv8AGic9bC/qJfEoelYx4DbiAlW6e+s/m6elDFWKgAcWxRTzhgzqQkeAq6KUYhWVMTwIBKCpegAKhzmZypI68zUcsiT7IDxsYeHYKYabSPHkkdVKpTyznqz3Zy0gdimMFSv6K5QCRnPNQ6DYJolxYv8Ac7McUmCDeurEZzyGbxPJI+9WY8UY6ihkX6Qaw9oNgAfvxqxKvA1aC9orTxokGiZt7KdfU1tpHrKj+Lf1m0MkKUTqd0geXM0mc+zUYjfj/FzZji9w9gfFYBrcv7KG8f8AfYlapNRNHRTsleXmFeoalYNWCdKj61sRKCuwJfMZTrVmN2hbkkE8LtAoVPlk0xva0HL3Fs1sWie+mEgc1SdKNPtE4OSLTaYYwVsNNDNEAanwG9FD7FRTlKkYDocaKp7ucx66/akpvsyzi4+mZwkCr1SII0rJNnVklRXw8aaAQNZNerVnz+fc5MLYanOsLickE+Ko7qR5Vl3X8CFbSX0MOIPBLOQqhaxBPidyacmlsenSFlt4AFLae9+L3j5UGTK5C7DVlhhKAbiQPwjdR8TyFAouX7jev2EnrAZMg9k7pGmlOWGg+uqBV1YCAjKEo3kaGdqzrT8gPHZVOD5O92ifAZdPXWnLK0FTRq9fNI1DwKtoSnMNOW9E+RJeijHink/aVn+IiB3BB/e1E805F2Phf+zFbF8TuXPacVlHKt7a2MeBR8DJwI1Ki4r3RA8zv8qPjx3YHKmqURn4jbKrdQSJIIPwp+RXFiMDqaEC8enaoLo6nVoxbIUd68mge7RPZgRUWVjGtFG/sw4oUWLI4ol6dmWbVjswYoZS7DarRXtGe0uAOmp+1Oj+05HNdzGvEx/RyT7Zy+g1V9qZ4ie4MV37P0XmMLyYcsnfVY9P8UlJ1YEszeb5P5OYm6W65lTOvyHWqnBRjZflzUrGR+2yoEECRGpqVbOQ1KTsKYY4ptGYDbYHr1oFa2LWie0sXLgg/EnbXoOZrVcvAVN+Bjt8MbZEg9/mo6q9BypvxxirbDSUSLEMfZSO+RI2n/qKJ5VLwje6YFVxlPdabK5O57o/WsTl4AeQqYtjTmbIDEDvZevQeVecTocfj3G5i3dILntrJPImT8aYpqvB6fFl/wCJctLcAgEzA3GxnWlSbZVxYShjqWtmuIaERXozryOXk1uhKNuVFGSbKJtOI28EMp/lwUKEgntPA108TVaONkT7uw8+6AlaiYASST6UbdIyN3o5h24NcyaO3Gdqiww7FKsGWNspIJSKGSUmE5eiVCp1r3VDIY01ZKFmDO1ZRJnuNtG3DKcynHPQU2vRwc03OVsK3Dhcug17rSQFf3K7yhXsukkP/t4deWOnEVwP5MgaDKof/WBWzSUUJa8HLcPwspT0UoSrwTQ5JN6N5GXs+qCbFuCU5u8rl4f5pSaQhaGfB8Ny6vAkb5eZ6T4VsYdvJsY2W8YxB1pIUGQlJOUQRp0n8IpzjLxQUuy8IVry4dVuvKDuE/Qnet+KKFMFvWyBqTHnv/minS8BRi5uoIIYO1lQp4iBs2OZPU/Wg/kZgwd50ihenLMnXc+fOhW2dtOtG+FNBRE0GVtF2LGmhmucNbDelRrLJSEZo0xYaR3tdqom35FQL9yEhFZjuyjros8HkJdUU7KQQfGNvqa6XGbcqI+VFKNhbiR/+gRzUcvpuafyJ9YE/GjcrE1m3TXPbZ0oLZGpwA6VjQ5tM9duDLS+tMDJVFG1fMxTa0KhmaL9yYaUfD60C/cI5GT8Wwxw2yEtonmcx8hrTYnDS7OiTgSHXLl9e6j9TP6Vk9y2WclU1H6Qy8Toi3CRzgDxJocmkkR5PAts2iiSBB/FP0oE34AgHLDDUoVm0J0MjYSK8sSvyNcEVcf4uYYISg9oscge6P7lfaqafodCFvboWb/G3bsQpeg1yp0A9OdKnJ+y2EYJUtkTV+pKChScytMqidusj3uVecm0KfDg5Wa2TYcXDne05mPWeVBknSTA5mb4opQ8v/4F76+TnCEwEITAHnufWvN2UcGMVjtA++Yz7VsZ0VdG2U2m1N0TfYoxzcCyvFFERNLljXmj0pd2Qh00TpmOHVFK/u1EQDRwSEynL0MvBLSsri1csqR66mrOOvLIeTJ3X0T8XXEkAe6nUeJpHLk+6iVcSH4WLVjmO9JkUxZfu2UgTQW2NaAuJOQaZBWS5J2ewwEqka+FFLqv3E/XL5iy7idyVpS2U5VFQkdRSowjH8k7Jc+VtUwy87kQR0Rl+NbdIm4se2VIMfw5sQ409y74+QryVso5a/5S1jD5W8QD3GtD0zc/QDn40mU23SIJO3oR8X4pWSUMd1GxV7yvEdBVMMSW2PhjS8gV7FXlggurg7iYB+FNUYr0M0iqhFeZjZat1FJCkmD+9DQNXpgqbi7QUcudRIoenU6kMsXDu/XkL2rBTbqdUAD3YKhoAo6EddjpSlDvLfg5CX9RmuXj0Be0ClE+PrTHGjuYopJJBqzdgUFFcKNblSVaV7wBNWD7mygSKzvYMYdXZCHoEUXX2bky2etmMxk15ugIqxiwvEW2mbifaSErQPxbiKdgy9ItEvLwuU1XsBG4UuSoyTqaU1b7Mqi1BdUWEJAE0NMO0yhdpUeelNiLbYOuTJoo6RK5fZuwsoEUuf5EGbO5ajqi9haC4+gdKGkkTegxigTnhcgK2I5RzNFHq3UgY1e3Qc4JvA0y9l1JUYOw6ZvKltNNjXJuNt2K+N48e80ye5qFq5qPODyG9Mx4uqs2MUhbydKeHZK1bk8q1RZnklUgDz6DX49Kx+TGixb5Non0okYFbJCe6FgKSCCATB8jzjbWvSVqjHVNE3E9w6m3Sl3RxxwqI5JSgQlI8NfnS41RbhSc/wAfSFuxUZ1r0yyLdjLbREmp29leN6BF8+c2lMrQlzpkbt6oiJoFFB/LaNrJorr05UepNBN5nImsi7CTSBzOp1o5KgqTRh5yDpXkJlElQ6a1HqoIWaQqmRqwJJn/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 name="Rectangle 3"/>
          <p:cNvSpPr/>
          <p:nvPr/>
        </p:nvSpPr>
        <p:spPr>
          <a:xfrm>
            <a:off x="685800" y="685801"/>
            <a:ext cx="8001000" cy="523220"/>
          </a:xfrm>
          <a:prstGeom prst="rect">
            <a:avLst/>
          </a:prstGeom>
        </p:spPr>
        <p:txBody>
          <a:bodyPr wrap="square">
            <a:spAutoFit/>
          </a:bodyPr>
          <a:lstStyle/>
          <a:p>
            <a:r>
              <a:rPr lang="en-US" sz="2800" b="1" dirty="0" smtClean="0">
                <a:latin typeface="Arial" pitchFamily="34" charset="0"/>
                <a:cs typeface="Arial" pitchFamily="34" charset="0"/>
              </a:rPr>
              <a:t>Cluster Bean </a:t>
            </a:r>
            <a:r>
              <a:rPr lang="en-US" sz="2800" i="1" dirty="0" smtClean="0"/>
              <a:t>(</a:t>
            </a:r>
            <a:r>
              <a:rPr lang="en-US" sz="2800" i="1" dirty="0" err="1" smtClean="0"/>
              <a:t>Cyamopsis</a:t>
            </a:r>
            <a:r>
              <a:rPr lang="en-US" sz="2800" i="1" dirty="0" smtClean="0"/>
              <a:t> </a:t>
            </a:r>
            <a:r>
              <a:rPr lang="en-US" sz="2800" i="1" dirty="0" err="1" smtClean="0"/>
              <a:t>tetragonoloba</a:t>
            </a:r>
            <a:r>
              <a:rPr lang="en-US" sz="2800" i="1" dirty="0" smtClean="0"/>
              <a:t> L. </a:t>
            </a:r>
            <a:r>
              <a:rPr lang="en-US" sz="2800" i="1" dirty="0" err="1" smtClean="0"/>
              <a:t>Taub</a:t>
            </a:r>
            <a:r>
              <a:rPr lang="en-US" sz="2800" i="1" dirty="0" smtClean="0"/>
              <a:t>)</a:t>
            </a:r>
            <a:endParaRPr lang="en-US" sz="2800" dirty="0"/>
          </a:p>
        </p:txBody>
      </p:sp>
      <p:sp>
        <p:nvSpPr>
          <p:cNvPr id="6" name="Rectangle 5"/>
          <p:cNvSpPr/>
          <p:nvPr/>
        </p:nvSpPr>
        <p:spPr>
          <a:xfrm>
            <a:off x="3962400" y="1600200"/>
            <a:ext cx="4953000" cy="4524315"/>
          </a:xfrm>
          <a:prstGeom prst="rect">
            <a:avLst/>
          </a:prstGeom>
        </p:spPr>
        <p:txBody>
          <a:bodyPr wrap="square">
            <a:spAutoFit/>
          </a:bodyPr>
          <a:lstStyle/>
          <a:p>
            <a:r>
              <a:rPr lang="en-US" sz="3200" b="1" dirty="0" smtClean="0"/>
              <a:t>India produces 10.0-12.5 </a:t>
            </a:r>
            <a:r>
              <a:rPr lang="en-US" sz="3200" b="1" dirty="0" err="1" smtClean="0"/>
              <a:t>lakh</a:t>
            </a:r>
            <a:r>
              <a:rPr lang="en-US" sz="3200" b="1" dirty="0" smtClean="0"/>
              <a:t> tons of guar and world leader in production of guar with 80% of world production</a:t>
            </a:r>
          </a:p>
          <a:p>
            <a:r>
              <a:rPr lang="en-US" sz="3200" b="1" dirty="0" smtClean="0"/>
              <a:t>It is grown in arid zones of Rajasthan, some parts of Gujarat, Haryana, and Madhya Pradesh</a:t>
            </a:r>
            <a:endParaRPr lang="en-US" sz="3200" b="1" dirty="0"/>
          </a:p>
        </p:txBody>
      </p:sp>
      <p:pic>
        <p:nvPicPr>
          <p:cNvPr id="7" name="Picture 3" descr="C:\Documents and Settings\Administrator.HOME\Desktop\satyaeshvar\12 -6-2013 Dr Vanaja Clusterbean exp\IMG_1208.JPG"/>
          <p:cNvPicPr>
            <a:picLocks noChangeAspect="1" noChangeArrowheads="1"/>
          </p:cNvPicPr>
          <p:nvPr/>
        </p:nvPicPr>
        <p:blipFill>
          <a:blip r:embed="rId2" cstate="print"/>
          <a:srcRect/>
          <a:stretch>
            <a:fillRect/>
          </a:stretch>
        </p:blipFill>
        <p:spPr bwMode="auto">
          <a:xfrm>
            <a:off x="228601" y="1752600"/>
            <a:ext cx="3657600" cy="4652941"/>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67000" y="2743200"/>
            <a:ext cx="5638800" cy="1015663"/>
          </a:xfrm>
          <a:prstGeom prst="rect">
            <a:avLst/>
          </a:prstGeom>
          <a:noFill/>
        </p:spPr>
        <p:txBody>
          <a:bodyPr wrap="square" rtlCol="0">
            <a:spAutoFit/>
          </a:bodyPr>
          <a:lstStyle/>
          <a:p>
            <a:r>
              <a:rPr lang="en-US" sz="6000" dirty="0" smtClean="0"/>
              <a:t>Thank You</a:t>
            </a:r>
            <a:endParaRPr lang="en-US" sz="6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14600"/>
            <a:ext cx="8382000" cy="1143000"/>
          </a:xfrm>
        </p:spPr>
        <p:txBody>
          <a:bodyPr>
            <a:noAutofit/>
          </a:bodyPr>
          <a:lstStyle/>
          <a:p>
            <a:r>
              <a:rPr lang="en-US" sz="4400" dirty="0" smtClean="0">
                <a:solidFill>
                  <a:schemeClr val="tx1"/>
                </a:solidFill>
                <a:latin typeface="+mn-lt"/>
                <a:ea typeface="+mn-ea"/>
                <a:cs typeface="+mn-cs"/>
              </a:rPr>
              <a:t>Any Queries are most welcomed!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81000"/>
            <a:ext cx="7315200" cy="646331"/>
          </a:xfrm>
          <a:prstGeom prst="rect">
            <a:avLst/>
          </a:prstGeom>
        </p:spPr>
        <p:txBody>
          <a:bodyPr wrap="square">
            <a:spAutoFit/>
          </a:bodyPr>
          <a:lstStyle/>
          <a:p>
            <a:pPr algn="ctr"/>
            <a:r>
              <a:rPr lang="en-US" sz="3600" b="1" dirty="0" smtClean="0"/>
              <a:t>Guar gum from guar seeds</a:t>
            </a:r>
            <a:endParaRPr lang="en-US" sz="3600" dirty="0"/>
          </a:p>
        </p:txBody>
      </p:sp>
      <p:sp>
        <p:nvSpPr>
          <p:cNvPr id="3" name="Rectangle 2"/>
          <p:cNvSpPr/>
          <p:nvPr/>
        </p:nvSpPr>
        <p:spPr>
          <a:xfrm>
            <a:off x="457200" y="1524000"/>
            <a:ext cx="5486400" cy="4401205"/>
          </a:xfrm>
          <a:prstGeom prst="rect">
            <a:avLst/>
          </a:prstGeom>
        </p:spPr>
        <p:txBody>
          <a:bodyPr wrap="square">
            <a:spAutoFit/>
          </a:bodyPr>
          <a:lstStyle/>
          <a:p>
            <a:pPr marL="341313" indent="-341313">
              <a:buFont typeface="Wingdings" pitchFamily="2" charset="2"/>
              <a:buChar char="v"/>
            </a:pPr>
            <a:r>
              <a:rPr lang="en-US" sz="2800" b="1" dirty="0" smtClean="0"/>
              <a:t>Guar gum, also called </a:t>
            </a:r>
            <a:r>
              <a:rPr lang="en-US" sz="2800" b="1" dirty="0" err="1" smtClean="0"/>
              <a:t>guaran</a:t>
            </a:r>
            <a:r>
              <a:rPr lang="en-US" sz="2800" b="1" dirty="0" smtClean="0"/>
              <a:t>, is a </a:t>
            </a:r>
            <a:r>
              <a:rPr lang="en-US" sz="2800" b="1" dirty="0" err="1" smtClean="0"/>
              <a:t>galactomannan</a:t>
            </a:r>
            <a:endParaRPr lang="en-US" sz="2800" b="1" dirty="0" smtClean="0"/>
          </a:p>
          <a:p>
            <a:pPr marL="341313" indent="-341313"/>
            <a:r>
              <a:rPr lang="en-US" sz="2800" b="1" dirty="0" smtClean="0"/>
              <a:t> </a:t>
            </a:r>
          </a:p>
          <a:p>
            <a:pPr marL="341313" indent="-341313">
              <a:buFont typeface="Wingdings" pitchFamily="2" charset="2"/>
              <a:buChar char="v"/>
            </a:pPr>
            <a:r>
              <a:rPr lang="en-US" sz="2800" b="1" dirty="0" smtClean="0"/>
              <a:t>Guar gum is an extract of the guar bean</a:t>
            </a:r>
          </a:p>
          <a:p>
            <a:pPr marL="341313" indent="-341313"/>
            <a:endParaRPr lang="en-US" sz="2800" b="1" dirty="0" smtClean="0"/>
          </a:p>
          <a:p>
            <a:pPr marL="341313" indent="-341313">
              <a:buFont typeface="Wingdings" pitchFamily="2" charset="2"/>
              <a:buChar char="v"/>
            </a:pPr>
            <a:r>
              <a:rPr lang="en-US" sz="2800" b="1" dirty="0" smtClean="0"/>
              <a:t>It is used in paper, textile, oil drilling, mining, explosives, </a:t>
            </a:r>
          </a:p>
          <a:p>
            <a:pPr marL="341313" indent="-341313"/>
            <a:r>
              <a:rPr lang="en-US" sz="2800" b="1" dirty="0" smtClean="0"/>
              <a:t>ore flotation, and other various industrial applications</a:t>
            </a:r>
          </a:p>
        </p:txBody>
      </p:sp>
      <p:pic>
        <p:nvPicPr>
          <p:cNvPr id="4" name="Image17_img" descr="Guar Seeds"/>
          <p:cNvPicPr/>
          <p:nvPr/>
        </p:nvPicPr>
        <p:blipFill>
          <a:blip r:embed="rId2" cstate="print"/>
          <a:srcRect/>
          <a:stretch>
            <a:fillRect/>
          </a:stretch>
        </p:blipFill>
        <p:spPr bwMode="auto">
          <a:xfrm>
            <a:off x="6324600" y="1143000"/>
            <a:ext cx="2286000" cy="1466850"/>
          </a:xfrm>
          <a:prstGeom prst="rect">
            <a:avLst/>
          </a:prstGeom>
          <a:noFill/>
          <a:ln w="9525">
            <a:noFill/>
            <a:miter lim="800000"/>
            <a:headEnd/>
            <a:tailEnd/>
          </a:ln>
        </p:spPr>
      </p:pic>
      <p:pic>
        <p:nvPicPr>
          <p:cNvPr id="5" name="Image16_img" descr="Guar Split"/>
          <p:cNvPicPr/>
          <p:nvPr/>
        </p:nvPicPr>
        <p:blipFill>
          <a:blip r:embed="rId3" cstate="print"/>
          <a:srcRect/>
          <a:stretch>
            <a:fillRect/>
          </a:stretch>
        </p:blipFill>
        <p:spPr bwMode="auto">
          <a:xfrm>
            <a:off x="6400800" y="2743200"/>
            <a:ext cx="2286000" cy="2314575"/>
          </a:xfrm>
          <a:prstGeom prst="rect">
            <a:avLst/>
          </a:prstGeom>
          <a:noFill/>
          <a:ln w="9525">
            <a:noFill/>
            <a:miter lim="800000"/>
            <a:headEnd/>
            <a:tailEnd/>
          </a:ln>
        </p:spPr>
      </p:pic>
      <p:pic>
        <p:nvPicPr>
          <p:cNvPr id="6" name="Image3_img" descr="Guar Gum Powder"/>
          <p:cNvPicPr/>
          <p:nvPr/>
        </p:nvPicPr>
        <p:blipFill>
          <a:blip r:embed="rId4" cstate="print"/>
          <a:srcRect/>
          <a:stretch>
            <a:fillRect/>
          </a:stretch>
        </p:blipFill>
        <p:spPr bwMode="auto">
          <a:xfrm>
            <a:off x="6324600" y="5029200"/>
            <a:ext cx="2286000" cy="1657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609600"/>
            <a:ext cx="6858000" cy="646331"/>
          </a:xfrm>
          <a:prstGeom prst="rect">
            <a:avLst/>
          </a:prstGeom>
        </p:spPr>
        <p:txBody>
          <a:bodyPr wrap="square">
            <a:spAutoFit/>
          </a:bodyPr>
          <a:lstStyle/>
          <a:p>
            <a:r>
              <a:rPr lang="en-US" sz="3600" b="1" dirty="0" smtClean="0"/>
              <a:t>Demand Development</a:t>
            </a:r>
            <a:endParaRPr lang="en-US" sz="3600" dirty="0"/>
          </a:p>
        </p:txBody>
      </p:sp>
      <p:sp>
        <p:nvSpPr>
          <p:cNvPr id="3" name="Rectangle 2"/>
          <p:cNvSpPr/>
          <p:nvPr/>
        </p:nvSpPr>
        <p:spPr>
          <a:xfrm>
            <a:off x="228600" y="1524000"/>
            <a:ext cx="8763000" cy="3970318"/>
          </a:xfrm>
          <a:prstGeom prst="rect">
            <a:avLst/>
          </a:prstGeom>
        </p:spPr>
        <p:txBody>
          <a:bodyPr wrap="square">
            <a:spAutoFit/>
          </a:bodyPr>
          <a:lstStyle/>
          <a:p>
            <a:pPr marL="514350" indent="-514350">
              <a:buFont typeface="Wingdings" pitchFamily="2" charset="2"/>
              <a:buChar char="q"/>
            </a:pPr>
            <a:r>
              <a:rPr lang="en-US" sz="2800" b="1" dirty="0" smtClean="0"/>
              <a:t>The demand of this gum is high in international market as in recent past due to its application in crude oil drilling and shell gas industry, which resulted in hike in price up to Rs. 32,000/quintal of seed</a:t>
            </a:r>
          </a:p>
          <a:p>
            <a:pPr marL="514350" indent="-514350">
              <a:buFont typeface="Wingdings" pitchFamily="2" charset="2"/>
              <a:buChar char="q"/>
            </a:pPr>
            <a:endParaRPr lang="en-US" sz="2800" b="1" dirty="0" smtClean="0"/>
          </a:p>
          <a:p>
            <a:pPr marL="514350" indent="-514350">
              <a:buFont typeface="Wingdings" pitchFamily="2" charset="2"/>
              <a:buChar char="q"/>
            </a:pPr>
            <a:r>
              <a:rPr lang="en-US" sz="2800" b="1" dirty="0" smtClean="0"/>
              <a:t>The production zones are expanding to new areas where identification of suitable variety is the need of the hour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762000"/>
            <a:ext cx="5943600" cy="646331"/>
          </a:xfrm>
          <a:prstGeom prst="rect">
            <a:avLst/>
          </a:prstGeom>
        </p:spPr>
        <p:txBody>
          <a:bodyPr wrap="square">
            <a:spAutoFit/>
          </a:bodyPr>
          <a:lstStyle/>
          <a:p>
            <a:pPr algn="ctr"/>
            <a:r>
              <a:rPr lang="en-US" sz="3600" b="1" dirty="0" smtClean="0"/>
              <a:t>Growth conditions of Guar</a:t>
            </a:r>
            <a:endParaRPr lang="en-US" sz="3600" b="1" dirty="0"/>
          </a:p>
        </p:txBody>
      </p:sp>
      <p:pic>
        <p:nvPicPr>
          <p:cNvPr id="3" name="Image2_img" descr="Guar Green Plant"/>
          <p:cNvPicPr/>
          <p:nvPr/>
        </p:nvPicPr>
        <p:blipFill>
          <a:blip r:embed="rId2" cstate="print"/>
          <a:srcRect/>
          <a:stretch>
            <a:fillRect/>
          </a:stretch>
        </p:blipFill>
        <p:spPr bwMode="auto">
          <a:xfrm>
            <a:off x="6629400" y="1600200"/>
            <a:ext cx="2209800" cy="2971800"/>
          </a:xfrm>
          <a:prstGeom prst="rect">
            <a:avLst/>
          </a:prstGeom>
          <a:noFill/>
          <a:ln w="9525">
            <a:noFill/>
            <a:miter lim="800000"/>
            <a:headEnd/>
            <a:tailEnd/>
          </a:ln>
        </p:spPr>
      </p:pic>
      <p:pic>
        <p:nvPicPr>
          <p:cNvPr id="4" name="Image4_img" descr="Guar ( Guar Gum ) Seed"/>
          <p:cNvPicPr/>
          <p:nvPr/>
        </p:nvPicPr>
        <p:blipFill>
          <a:blip r:embed="rId3" cstate="print"/>
          <a:srcRect/>
          <a:stretch>
            <a:fillRect/>
          </a:stretch>
        </p:blipFill>
        <p:spPr bwMode="auto">
          <a:xfrm>
            <a:off x="6629400" y="4724400"/>
            <a:ext cx="2209800" cy="1752600"/>
          </a:xfrm>
          <a:prstGeom prst="rect">
            <a:avLst/>
          </a:prstGeom>
          <a:noFill/>
          <a:ln w="9525">
            <a:noFill/>
            <a:miter lim="800000"/>
            <a:headEnd/>
            <a:tailEnd/>
          </a:ln>
        </p:spPr>
      </p:pic>
      <p:sp>
        <p:nvSpPr>
          <p:cNvPr id="5" name="Rectangle 4"/>
          <p:cNvSpPr/>
          <p:nvPr/>
        </p:nvSpPr>
        <p:spPr>
          <a:xfrm>
            <a:off x="381000" y="1600200"/>
            <a:ext cx="6096000" cy="4755148"/>
          </a:xfrm>
          <a:prstGeom prst="rect">
            <a:avLst/>
          </a:prstGeom>
        </p:spPr>
        <p:txBody>
          <a:bodyPr wrap="square">
            <a:spAutoFit/>
          </a:bodyPr>
          <a:lstStyle/>
          <a:p>
            <a:pPr marL="287338" indent="-287338">
              <a:spcAft>
                <a:spcPts val="600"/>
              </a:spcAft>
              <a:buFont typeface="Wingdings" pitchFamily="2" charset="2"/>
              <a:buChar char="Ø"/>
            </a:pPr>
            <a:r>
              <a:rPr lang="en-US" sz="2400" b="1" dirty="0" smtClean="0"/>
              <a:t>Guar basically grown under arid rain fed conditions</a:t>
            </a:r>
          </a:p>
          <a:p>
            <a:pPr marL="287338" indent="-287338">
              <a:spcAft>
                <a:spcPts val="600"/>
              </a:spcAft>
              <a:buFont typeface="Wingdings" pitchFamily="2" charset="2"/>
              <a:buChar char="Ø"/>
            </a:pPr>
            <a:r>
              <a:rPr lang="en-US" sz="2400" b="1" dirty="0" smtClean="0"/>
              <a:t>Guar grows well under a wide range of soil conditions and has good capabilities to fix atmospheric nitrogen.</a:t>
            </a:r>
          </a:p>
          <a:p>
            <a:pPr marL="287338" indent="-287338">
              <a:spcAft>
                <a:spcPts val="600"/>
              </a:spcAft>
              <a:buFont typeface="Wingdings" pitchFamily="2" charset="2"/>
              <a:buChar char="Ø"/>
            </a:pPr>
            <a:r>
              <a:rPr lang="en-US" sz="2400" b="1" dirty="0" smtClean="0"/>
              <a:t>Guar tolerates high temperatures and dry conditions and is adapted to arid and semi-arid climates</a:t>
            </a:r>
          </a:p>
          <a:p>
            <a:pPr marL="287338" indent="-287338">
              <a:spcAft>
                <a:spcPts val="600"/>
              </a:spcAft>
              <a:buFont typeface="Wingdings" pitchFamily="2" charset="2"/>
              <a:buChar char="Ø"/>
            </a:pPr>
            <a:r>
              <a:rPr lang="en-US" sz="2400" b="1" dirty="0" smtClean="0"/>
              <a:t>Guar is susceptible to water logging. Guar is considered to be tolerant of both soil salinity and alkalinity</a:t>
            </a:r>
            <a:endParaRPr lang="en-US"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500" y="457200"/>
            <a:ext cx="8001000" cy="461665"/>
          </a:xfrm>
          <a:prstGeom prst="rect">
            <a:avLst/>
          </a:prstGeom>
        </p:spPr>
        <p:txBody>
          <a:bodyPr wrap="square">
            <a:spAutoFit/>
          </a:bodyPr>
          <a:lstStyle/>
          <a:p>
            <a:r>
              <a:rPr lang="en-US" sz="2400" b="1" dirty="0" smtClean="0"/>
              <a:t>Cluster Bean (</a:t>
            </a:r>
            <a:r>
              <a:rPr lang="en-US" sz="2400" b="1" i="1" dirty="0" err="1" smtClean="0"/>
              <a:t>Cyamopsis</a:t>
            </a:r>
            <a:r>
              <a:rPr lang="en-US" sz="2400" b="1" i="1" dirty="0" smtClean="0"/>
              <a:t> </a:t>
            </a:r>
            <a:r>
              <a:rPr lang="en-US" sz="2400" b="1" i="1" dirty="0" err="1" smtClean="0"/>
              <a:t>tetragonoloba</a:t>
            </a:r>
            <a:r>
              <a:rPr lang="en-US" sz="2400" b="1" i="1" dirty="0" smtClean="0"/>
              <a:t> (L.) </a:t>
            </a:r>
            <a:r>
              <a:rPr lang="en-US" sz="2400" b="1" i="1" dirty="0" err="1" smtClean="0"/>
              <a:t>Taub</a:t>
            </a:r>
            <a:r>
              <a:rPr lang="en-US" sz="2400" b="1" i="1" dirty="0" smtClean="0"/>
              <a:t>)</a:t>
            </a:r>
            <a:endParaRPr lang="en-US" sz="2400" dirty="0"/>
          </a:p>
        </p:txBody>
      </p:sp>
      <p:sp>
        <p:nvSpPr>
          <p:cNvPr id="5" name="Rectangle 4"/>
          <p:cNvSpPr/>
          <p:nvPr/>
        </p:nvSpPr>
        <p:spPr>
          <a:xfrm>
            <a:off x="228600" y="1295400"/>
            <a:ext cx="4876800" cy="4893647"/>
          </a:xfrm>
          <a:prstGeom prst="rect">
            <a:avLst/>
          </a:prstGeom>
          <a:ln>
            <a:noFill/>
          </a:ln>
        </p:spPr>
        <p:txBody>
          <a:bodyPr wrap="square">
            <a:spAutoFit/>
          </a:bodyPr>
          <a:lstStyle/>
          <a:p>
            <a:pPr marL="287338" indent="-287338">
              <a:buClrTx/>
              <a:buFont typeface="Wingdings" pitchFamily="2" charset="2"/>
              <a:buChar char="Ø"/>
            </a:pPr>
            <a:r>
              <a:rPr lang="en-US" sz="2400" b="1" dirty="0" smtClean="0"/>
              <a:t>The present research work aimed at addressing the issues to optimize the environmental conditions </a:t>
            </a:r>
            <a:r>
              <a:rPr lang="en-US" sz="2400" b="1" i="1" dirty="0" smtClean="0"/>
              <a:t>visa </a:t>
            </a:r>
            <a:r>
              <a:rPr lang="en-US" sz="2400" b="1" i="1" dirty="0" err="1" smtClean="0"/>
              <a:t>vis</a:t>
            </a:r>
            <a:r>
              <a:rPr lang="en-US" sz="2400" b="1" i="1" dirty="0" smtClean="0"/>
              <a:t> </a:t>
            </a:r>
            <a:r>
              <a:rPr lang="en-US" sz="2400" b="1" dirty="0" smtClean="0"/>
              <a:t>identification of suitable varieties for different locations</a:t>
            </a:r>
          </a:p>
          <a:p>
            <a:pPr marL="287338" indent="-287338">
              <a:buClrTx/>
              <a:buFont typeface="Wingdings" pitchFamily="2" charset="2"/>
              <a:buChar char="Ø"/>
            </a:pPr>
            <a:r>
              <a:rPr lang="en-US" sz="2400" b="1" dirty="0" smtClean="0"/>
              <a:t>This will help to expand the areas of cultivation as well as improving the productivity there by enhancing the livelihood opportunities to the poor farmers</a:t>
            </a:r>
          </a:p>
        </p:txBody>
      </p:sp>
      <p:pic>
        <p:nvPicPr>
          <p:cNvPr id="6" name="Content Placeholder 4" descr="http://upload.wikimedia.org/wikipedia/commons/thumb/9/9b/Cluster_bean-guar-Cyamopsis_psoralioides-Cyamopsis_tetragonolobus-TAMIL_NADU73.jpg/220px-Cluster_bean-guar-Cyamopsis_psoralioides-Cyamopsis_tetragonolobus-TAMIL_NADU73.jpg">
            <a:hlinkClick r:id="rId2"/>
          </p:cNvPr>
          <p:cNvPicPr>
            <a:picLocks/>
          </p:cNvPicPr>
          <p:nvPr/>
        </p:nvPicPr>
        <p:blipFill>
          <a:blip r:embed="rId3" cstate="print"/>
          <a:srcRect/>
          <a:stretch>
            <a:fillRect/>
          </a:stretch>
        </p:blipFill>
        <p:spPr bwMode="auto">
          <a:xfrm>
            <a:off x="5562600" y="990600"/>
            <a:ext cx="3581399" cy="541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1447800"/>
            <a:ext cx="8229600" cy="6093976"/>
          </a:xfrm>
          <a:prstGeom prst="rect">
            <a:avLst/>
          </a:prstGeom>
        </p:spPr>
        <p:txBody>
          <a:bodyPr wrap="square">
            <a:spAutoFit/>
          </a:bodyPr>
          <a:lstStyle/>
          <a:p>
            <a:pPr marL="1998663" indent="-1998663">
              <a:buNone/>
            </a:pPr>
            <a:r>
              <a:rPr lang="en-US" sz="2400" b="1" dirty="0" smtClean="0">
                <a:solidFill>
                  <a:srgbClr val="C00000"/>
                </a:solidFill>
                <a:latin typeface="Times New Roman" pitchFamily="18" charset="0"/>
                <a:cs typeface="Times New Roman" pitchFamily="18" charset="0"/>
              </a:rPr>
              <a:t>Five genotypes </a:t>
            </a:r>
            <a:r>
              <a:rPr lang="en-US" sz="2400" b="1" dirty="0" smtClean="0">
                <a:latin typeface="Times New Roman" pitchFamily="18" charset="0"/>
                <a:cs typeface="Times New Roman" pitchFamily="18" charset="0"/>
              </a:rPr>
              <a:t>of cluster bean were obtained from Rajasthan Agricultural University (RAU)</a:t>
            </a:r>
          </a:p>
          <a:p>
            <a:pPr marL="287338" indent="-287338">
              <a:buFont typeface="Wingdings" pitchFamily="2" charset="2"/>
              <a:buChar char="§"/>
            </a:pPr>
            <a:r>
              <a:rPr lang="en-US" sz="2400" b="1" dirty="0" smtClean="0">
                <a:latin typeface="Times New Roman" pitchFamily="18" charset="0"/>
                <a:cs typeface="Times New Roman" pitchFamily="18" charset="0"/>
              </a:rPr>
              <a:t>RGC-1017</a:t>
            </a:r>
          </a:p>
          <a:p>
            <a:pPr marL="287338" indent="-287338">
              <a:buFont typeface="Wingdings" pitchFamily="2" charset="2"/>
              <a:buChar char="§"/>
            </a:pPr>
            <a:r>
              <a:rPr lang="en-US" sz="2400" b="1" dirty="0" smtClean="0">
                <a:latin typeface="Times New Roman" pitchFamily="18" charset="0"/>
                <a:cs typeface="Times New Roman" pitchFamily="18" charset="0"/>
              </a:rPr>
              <a:t>RGC-1025</a:t>
            </a:r>
          </a:p>
          <a:p>
            <a:pPr marL="287338" indent="-287338">
              <a:buFont typeface="Wingdings" pitchFamily="2" charset="2"/>
              <a:buChar char="§"/>
            </a:pPr>
            <a:r>
              <a:rPr lang="en-US" sz="2400" b="1" dirty="0" smtClean="0">
                <a:latin typeface="Times New Roman" pitchFamily="18" charset="0"/>
                <a:cs typeface="Times New Roman" pitchFamily="18" charset="0"/>
              </a:rPr>
              <a:t>RGC-936</a:t>
            </a:r>
          </a:p>
          <a:p>
            <a:pPr marL="287338" indent="-287338">
              <a:buFont typeface="Wingdings" pitchFamily="2" charset="2"/>
              <a:buChar char="§"/>
            </a:pPr>
            <a:r>
              <a:rPr lang="en-US" sz="2400" b="1" dirty="0" smtClean="0">
                <a:latin typeface="Times New Roman" pitchFamily="18" charset="0"/>
                <a:cs typeface="Times New Roman" pitchFamily="18" charset="0"/>
              </a:rPr>
              <a:t>RGC-986  </a:t>
            </a:r>
          </a:p>
          <a:p>
            <a:pPr marL="287338" indent="-287338">
              <a:buFont typeface="Wingdings" pitchFamily="2" charset="2"/>
              <a:buChar char="§"/>
            </a:pPr>
            <a:r>
              <a:rPr lang="en-US" sz="2400" b="1" dirty="0" smtClean="0">
                <a:latin typeface="Times New Roman" pitchFamily="18" charset="0"/>
                <a:cs typeface="Times New Roman" pitchFamily="18" charset="0"/>
              </a:rPr>
              <a:t>HGS- 365</a:t>
            </a:r>
          </a:p>
          <a:p>
            <a:pPr>
              <a:buNone/>
            </a:pPr>
            <a:r>
              <a:rPr lang="en-US" sz="2400" b="1" dirty="0" smtClean="0">
                <a:solidFill>
                  <a:srgbClr val="C00000"/>
                </a:solidFill>
                <a:latin typeface="Times New Roman" pitchFamily="18" charset="0"/>
                <a:cs typeface="Times New Roman" pitchFamily="18" charset="0"/>
              </a:rPr>
              <a:t>Growth conditions</a:t>
            </a:r>
            <a:r>
              <a:rPr lang="en-US" sz="2400" b="1" dirty="0" smtClean="0">
                <a:latin typeface="Times New Roman" pitchFamily="18" charset="0"/>
                <a:cs typeface="Times New Roman" pitchFamily="18" charset="0"/>
              </a:rPr>
              <a:t>:</a:t>
            </a:r>
          </a:p>
          <a:p>
            <a:pPr marL="1828800" indent="-1828800">
              <a:buNone/>
            </a:pPr>
            <a:r>
              <a:rPr lang="en-US" sz="2400" b="1" dirty="0" smtClean="0">
                <a:latin typeface="Times New Roman" pitchFamily="18" charset="0"/>
                <a:cs typeface="Times New Roman" pitchFamily="18" charset="0"/>
              </a:rPr>
              <a:t>Two seasons- Summer and Kharif (rainy) season to have variable temperature, RH &amp; photoperiod</a:t>
            </a:r>
          </a:p>
          <a:p>
            <a:pPr marL="1774825" indent="-403225">
              <a:lnSpc>
                <a:spcPct val="150000"/>
              </a:lnSpc>
              <a:buFont typeface="Wingdings" pitchFamily="2" charset="2"/>
              <a:buChar char="Ø"/>
            </a:pPr>
            <a:r>
              <a:rPr lang="en-US" sz="2400" b="1" dirty="0" smtClean="0">
                <a:latin typeface="Times New Roman" pitchFamily="18" charset="0"/>
                <a:cs typeface="Times New Roman" pitchFamily="18" charset="0"/>
              </a:rPr>
              <a:t>Rainy (Kharif) Crop- July to October 2013</a:t>
            </a:r>
          </a:p>
          <a:p>
            <a:pPr marL="1774825" indent="-403225">
              <a:lnSpc>
                <a:spcPct val="150000"/>
              </a:lnSpc>
              <a:buFont typeface="Wingdings" pitchFamily="2" charset="2"/>
              <a:buChar char="Ø"/>
            </a:pPr>
            <a:r>
              <a:rPr lang="en-US" sz="2400" b="1" dirty="0" smtClean="0">
                <a:latin typeface="Times New Roman" pitchFamily="18" charset="0"/>
                <a:cs typeface="Times New Roman" pitchFamily="18" charset="0"/>
              </a:rPr>
              <a:t>Summer Crop- March to June 2014</a:t>
            </a:r>
          </a:p>
          <a:p>
            <a:pPr marL="1774825" indent="-403225">
              <a:lnSpc>
                <a:spcPct val="150000"/>
              </a:lnSpc>
              <a:buFont typeface="Wingdings" pitchFamily="2" charset="2"/>
              <a:buChar char="Ø"/>
            </a:pPr>
            <a:endParaRPr lang="en-US" sz="2400" dirty="0" smtClean="0"/>
          </a:p>
          <a:p>
            <a:pPr marL="1828800" indent="-1828800">
              <a:buNone/>
            </a:pPr>
            <a:endParaRPr lang="en-US" sz="2400" b="1" dirty="0" smtClean="0">
              <a:latin typeface="Times New Roman" pitchFamily="18" charset="0"/>
              <a:cs typeface="Times New Roman" pitchFamily="18" charset="0"/>
            </a:endParaRP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52400" y="685800"/>
          <a:ext cx="74676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p:cNvGraphicFramePr/>
          <p:nvPr/>
        </p:nvGraphicFramePr>
        <p:xfrm>
          <a:off x="228600" y="3657600"/>
          <a:ext cx="7391400" cy="27527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Table 3"/>
          <p:cNvGraphicFramePr>
            <a:graphicFrameLocks noGrp="1"/>
          </p:cNvGraphicFramePr>
          <p:nvPr/>
        </p:nvGraphicFramePr>
        <p:xfrm>
          <a:off x="6934200" y="2057400"/>
          <a:ext cx="1800225" cy="762000"/>
        </p:xfrm>
        <a:graphic>
          <a:graphicData uri="http://schemas.openxmlformats.org/drawingml/2006/table">
            <a:tbl>
              <a:tblPr/>
              <a:tblGrid>
                <a:gridCol w="1800225"/>
              </a:tblGrid>
              <a:tr h="762000">
                <a:tc>
                  <a:txBody>
                    <a:bodyPr/>
                    <a:lstStyle/>
                    <a:p>
                      <a:pPr marL="0" marR="0" indent="0" algn="l">
                        <a:spcBef>
                          <a:spcPts val="0"/>
                        </a:spcBef>
                        <a:spcAft>
                          <a:spcPts val="0"/>
                        </a:spcAft>
                        <a:tabLst>
                          <a:tab pos="609600" algn="l"/>
                          <a:tab pos="1229360" algn="l"/>
                        </a:tabLst>
                      </a:pPr>
                      <a:r>
                        <a:rPr lang="en-US" sz="1100" b="1" dirty="0">
                          <a:solidFill>
                            <a:schemeClr val="tx2">
                              <a:lumMod val="50000"/>
                            </a:schemeClr>
                          </a:solidFill>
                          <a:latin typeface="Calibri"/>
                          <a:ea typeface="Times New Roman"/>
                          <a:cs typeface="Times New Roman"/>
                        </a:rPr>
                        <a:t>	</a:t>
                      </a:r>
                      <a:r>
                        <a:rPr lang="en-US" sz="1100" b="1" dirty="0" smtClean="0">
                          <a:solidFill>
                            <a:schemeClr val="tx2">
                              <a:lumMod val="50000"/>
                            </a:schemeClr>
                          </a:solidFill>
                          <a:latin typeface="Calibri"/>
                          <a:ea typeface="Times New Roman"/>
                          <a:cs typeface="Times New Roman"/>
                        </a:rPr>
                        <a:t>Min T        Max T</a:t>
                      </a:r>
                      <a:endParaRPr lang="en-US" sz="1100" b="1" dirty="0">
                        <a:solidFill>
                          <a:schemeClr val="tx2">
                            <a:lumMod val="50000"/>
                          </a:schemeClr>
                        </a:solidFill>
                        <a:latin typeface="Calibri"/>
                        <a:ea typeface="Calibri"/>
                        <a:cs typeface="Times New Roman"/>
                      </a:endParaRPr>
                    </a:p>
                    <a:p>
                      <a:pPr marL="0" marR="0" indent="0" algn="l">
                        <a:spcBef>
                          <a:spcPts val="0"/>
                        </a:spcBef>
                        <a:spcAft>
                          <a:spcPts val="0"/>
                        </a:spcAft>
                        <a:tabLst>
                          <a:tab pos="609600" algn="l"/>
                          <a:tab pos="1229360" algn="l"/>
                        </a:tabLst>
                      </a:pPr>
                      <a:r>
                        <a:rPr lang="en-US" sz="1100" b="1" dirty="0">
                          <a:solidFill>
                            <a:schemeClr val="tx2">
                              <a:lumMod val="50000"/>
                            </a:schemeClr>
                          </a:solidFill>
                          <a:latin typeface="Calibri"/>
                          <a:ea typeface="Times New Roman"/>
                          <a:cs typeface="Times New Roman"/>
                        </a:rPr>
                        <a:t>MIN	</a:t>
                      </a:r>
                      <a:r>
                        <a:rPr lang="en-US" sz="1100" b="1" dirty="0" smtClean="0">
                          <a:solidFill>
                            <a:schemeClr val="tx2">
                              <a:lumMod val="50000"/>
                            </a:schemeClr>
                          </a:solidFill>
                          <a:latin typeface="Calibri"/>
                          <a:ea typeface="Times New Roman"/>
                          <a:cs typeface="Times New Roman"/>
                        </a:rPr>
                        <a:t>17.3            23.1</a:t>
                      </a:r>
                      <a:endParaRPr lang="en-US" sz="1100" b="1" dirty="0">
                        <a:solidFill>
                          <a:schemeClr val="tx2">
                            <a:lumMod val="50000"/>
                          </a:schemeClr>
                        </a:solidFill>
                        <a:latin typeface="Calibri"/>
                        <a:ea typeface="Calibri"/>
                        <a:cs typeface="Times New Roman"/>
                      </a:endParaRPr>
                    </a:p>
                    <a:p>
                      <a:pPr marL="0" marR="0" indent="0" algn="l">
                        <a:spcBef>
                          <a:spcPts val="0"/>
                        </a:spcBef>
                        <a:spcAft>
                          <a:spcPts val="0"/>
                        </a:spcAft>
                        <a:tabLst>
                          <a:tab pos="609600" algn="l"/>
                          <a:tab pos="1229360" algn="l"/>
                        </a:tabLst>
                      </a:pPr>
                      <a:r>
                        <a:rPr lang="en-US" sz="1100" b="1" dirty="0">
                          <a:solidFill>
                            <a:schemeClr val="tx2">
                              <a:lumMod val="50000"/>
                            </a:schemeClr>
                          </a:solidFill>
                          <a:latin typeface="Calibri"/>
                          <a:ea typeface="Times New Roman"/>
                          <a:cs typeface="Times New Roman"/>
                        </a:rPr>
                        <a:t>MAX	</a:t>
                      </a:r>
                      <a:r>
                        <a:rPr lang="en-US" sz="1100" b="1" dirty="0" smtClean="0">
                          <a:solidFill>
                            <a:schemeClr val="tx2">
                              <a:lumMod val="50000"/>
                            </a:schemeClr>
                          </a:solidFill>
                          <a:latin typeface="Calibri"/>
                          <a:ea typeface="Times New Roman"/>
                          <a:cs typeface="Times New Roman"/>
                        </a:rPr>
                        <a:t>23.1            32.2</a:t>
                      </a:r>
                      <a:endParaRPr lang="en-US" sz="1100" b="1" dirty="0">
                        <a:solidFill>
                          <a:schemeClr val="tx2">
                            <a:lumMod val="50000"/>
                          </a:schemeClr>
                        </a:solidFill>
                        <a:latin typeface="Calibri"/>
                        <a:ea typeface="Calibri"/>
                        <a:cs typeface="Times New Roman"/>
                      </a:endParaRPr>
                    </a:p>
                    <a:p>
                      <a:pPr marL="0" marR="0" indent="0" algn="l">
                        <a:spcBef>
                          <a:spcPts val="0"/>
                        </a:spcBef>
                        <a:spcAft>
                          <a:spcPts val="0"/>
                        </a:spcAft>
                        <a:tabLst>
                          <a:tab pos="609600" algn="l"/>
                          <a:tab pos="1229360" algn="l"/>
                        </a:tabLst>
                      </a:pPr>
                      <a:r>
                        <a:rPr lang="en-US" sz="1100" b="1" dirty="0">
                          <a:solidFill>
                            <a:srgbClr val="C00000"/>
                          </a:solidFill>
                          <a:latin typeface="Calibri"/>
                          <a:ea typeface="Times New Roman"/>
                          <a:cs typeface="Times New Roman"/>
                        </a:rPr>
                        <a:t>Average	</a:t>
                      </a:r>
                      <a:r>
                        <a:rPr lang="en-US" sz="1100" b="1" dirty="0" smtClean="0">
                          <a:solidFill>
                            <a:srgbClr val="C00000"/>
                          </a:solidFill>
                          <a:latin typeface="Calibri"/>
                          <a:ea typeface="Times New Roman"/>
                          <a:cs typeface="Times New Roman"/>
                        </a:rPr>
                        <a:t>21.32         29.37</a:t>
                      </a:r>
                      <a:endParaRPr lang="en-US" sz="1100" b="1" dirty="0">
                        <a:solidFill>
                          <a:srgbClr val="C00000"/>
                        </a:solidFill>
                        <a:latin typeface="Calibri"/>
                        <a:ea typeface="Calibri"/>
                        <a:cs typeface="Times New Roman"/>
                      </a:endParaRPr>
                    </a:p>
                  </a:txBody>
                  <a:tcPr marL="114300" marR="114300" marT="0" marB="0">
                    <a:lnL>
                      <a:noFill/>
                    </a:lnL>
                    <a:lnR>
                      <a:noFill/>
                    </a:lnR>
                    <a:lnT>
                      <a:noFill/>
                    </a:lnT>
                    <a:lnB>
                      <a:noFill/>
                    </a:lnB>
                    <a:solidFill>
                      <a:schemeClr val="accent5">
                        <a:lumMod val="20000"/>
                        <a:lumOff val="80000"/>
                      </a:schemeClr>
                    </a:solidFill>
                  </a:tcPr>
                </a:tc>
              </a:tr>
            </a:tbl>
          </a:graphicData>
        </a:graphic>
      </p:graphicFrame>
      <p:graphicFrame>
        <p:nvGraphicFramePr>
          <p:cNvPr id="7" name="Table 6"/>
          <p:cNvGraphicFramePr>
            <a:graphicFrameLocks noGrp="1"/>
          </p:cNvGraphicFramePr>
          <p:nvPr/>
        </p:nvGraphicFramePr>
        <p:xfrm>
          <a:off x="6858000" y="5029200"/>
          <a:ext cx="1905000" cy="762000"/>
        </p:xfrm>
        <a:graphic>
          <a:graphicData uri="http://schemas.openxmlformats.org/drawingml/2006/table">
            <a:tbl>
              <a:tblPr/>
              <a:tblGrid>
                <a:gridCol w="1905000"/>
              </a:tblGrid>
              <a:tr h="762000">
                <a:tc>
                  <a:txBody>
                    <a:bodyPr/>
                    <a:lstStyle/>
                    <a:p>
                      <a:pPr marL="68580" marR="0" indent="0" algn="l">
                        <a:spcBef>
                          <a:spcPts val="0"/>
                        </a:spcBef>
                        <a:spcAft>
                          <a:spcPts val="0"/>
                        </a:spcAft>
                        <a:tabLst>
                          <a:tab pos="683260" algn="l"/>
                          <a:tab pos="1303020" algn="l"/>
                        </a:tabLst>
                      </a:pPr>
                      <a:r>
                        <a:rPr lang="en-US" sz="1100" b="1" dirty="0">
                          <a:solidFill>
                            <a:schemeClr val="tx2">
                              <a:lumMod val="50000"/>
                            </a:schemeClr>
                          </a:solidFill>
                          <a:latin typeface="Calibri"/>
                          <a:ea typeface="Times New Roman"/>
                          <a:cs typeface="Times New Roman"/>
                        </a:rPr>
                        <a:t>	</a:t>
                      </a:r>
                      <a:r>
                        <a:rPr lang="en-US" sz="1100" b="1" dirty="0" smtClean="0">
                          <a:solidFill>
                            <a:schemeClr val="tx2">
                              <a:lumMod val="50000"/>
                            </a:schemeClr>
                          </a:solidFill>
                          <a:latin typeface="Calibri"/>
                          <a:ea typeface="Times New Roman"/>
                          <a:cs typeface="Times New Roman"/>
                        </a:rPr>
                        <a:t>Min T         Max T</a:t>
                      </a:r>
                      <a:endParaRPr lang="en-US" sz="1100" b="1" dirty="0">
                        <a:solidFill>
                          <a:schemeClr val="tx2">
                            <a:lumMod val="50000"/>
                          </a:schemeClr>
                        </a:solidFill>
                        <a:latin typeface="Calibri"/>
                        <a:ea typeface="Calibri"/>
                        <a:cs typeface="Times New Roman"/>
                      </a:endParaRPr>
                    </a:p>
                    <a:p>
                      <a:pPr marL="68580" marR="0" indent="0" algn="l">
                        <a:spcBef>
                          <a:spcPts val="0"/>
                        </a:spcBef>
                        <a:spcAft>
                          <a:spcPts val="0"/>
                        </a:spcAft>
                        <a:tabLst>
                          <a:tab pos="683260" algn="l"/>
                          <a:tab pos="1303020" algn="l"/>
                        </a:tabLst>
                      </a:pPr>
                      <a:r>
                        <a:rPr lang="en-US" sz="1100" b="1" dirty="0">
                          <a:solidFill>
                            <a:schemeClr val="tx2">
                              <a:lumMod val="50000"/>
                            </a:schemeClr>
                          </a:solidFill>
                          <a:latin typeface="Calibri"/>
                          <a:ea typeface="Times New Roman"/>
                          <a:cs typeface="Times New Roman"/>
                        </a:rPr>
                        <a:t>MIN	</a:t>
                      </a:r>
                      <a:r>
                        <a:rPr lang="en-US" sz="1100" b="1" dirty="0" smtClean="0">
                          <a:solidFill>
                            <a:schemeClr val="tx2">
                              <a:lumMod val="50000"/>
                            </a:schemeClr>
                          </a:solidFill>
                          <a:latin typeface="Calibri"/>
                          <a:ea typeface="Times New Roman"/>
                          <a:cs typeface="Times New Roman"/>
                        </a:rPr>
                        <a:t>14.2             25.4</a:t>
                      </a:r>
                      <a:endParaRPr lang="en-US" sz="1100" b="1" dirty="0">
                        <a:solidFill>
                          <a:schemeClr val="tx2">
                            <a:lumMod val="50000"/>
                          </a:schemeClr>
                        </a:solidFill>
                        <a:latin typeface="Calibri"/>
                        <a:ea typeface="Calibri"/>
                        <a:cs typeface="Times New Roman"/>
                      </a:endParaRPr>
                    </a:p>
                    <a:p>
                      <a:pPr marL="68580" marR="0" indent="0" algn="l">
                        <a:spcBef>
                          <a:spcPts val="0"/>
                        </a:spcBef>
                        <a:spcAft>
                          <a:spcPts val="0"/>
                        </a:spcAft>
                        <a:tabLst>
                          <a:tab pos="683260" algn="l"/>
                          <a:tab pos="1303020" algn="l"/>
                        </a:tabLst>
                      </a:pPr>
                      <a:r>
                        <a:rPr lang="en-US" sz="1100" b="1" dirty="0">
                          <a:solidFill>
                            <a:schemeClr val="tx2">
                              <a:lumMod val="50000"/>
                            </a:schemeClr>
                          </a:solidFill>
                          <a:latin typeface="Calibri"/>
                          <a:ea typeface="Times New Roman"/>
                          <a:cs typeface="Times New Roman"/>
                        </a:rPr>
                        <a:t>MAX	</a:t>
                      </a:r>
                      <a:r>
                        <a:rPr lang="en-US" sz="1100" b="1" dirty="0" smtClean="0">
                          <a:solidFill>
                            <a:schemeClr val="tx2">
                              <a:lumMod val="50000"/>
                            </a:schemeClr>
                          </a:solidFill>
                          <a:latin typeface="Calibri"/>
                          <a:ea typeface="Times New Roman"/>
                          <a:cs typeface="Times New Roman"/>
                        </a:rPr>
                        <a:t>28                39.5</a:t>
                      </a:r>
                      <a:endParaRPr lang="en-US" sz="1100" b="1" dirty="0">
                        <a:solidFill>
                          <a:schemeClr val="tx2">
                            <a:lumMod val="50000"/>
                          </a:schemeClr>
                        </a:solidFill>
                        <a:latin typeface="Calibri"/>
                        <a:ea typeface="Calibri"/>
                        <a:cs typeface="Times New Roman"/>
                      </a:endParaRPr>
                    </a:p>
                    <a:p>
                      <a:pPr marL="68580" marR="0" indent="0" algn="l" defTabSz="914400" rtl="0" eaLnBrk="1" fontAlgn="auto" latinLnBrk="0" hangingPunct="1">
                        <a:lnSpc>
                          <a:spcPct val="100000"/>
                        </a:lnSpc>
                        <a:spcBef>
                          <a:spcPts val="0"/>
                        </a:spcBef>
                        <a:spcAft>
                          <a:spcPts val="0"/>
                        </a:spcAft>
                        <a:buClrTx/>
                        <a:buSzTx/>
                        <a:buFontTx/>
                        <a:buNone/>
                        <a:tabLst>
                          <a:tab pos="683260" algn="l"/>
                          <a:tab pos="1303020" algn="l"/>
                        </a:tabLst>
                        <a:defRPr/>
                      </a:pPr>
                      <a:r>
                        <a:rPr lang="en-US" sz="1100" b="1" dirty="0">
                          <a:solidFill>
                            <a:srgbClr val="C00000"/>
                          </a:solidFill>
                          <a:latin typeface="Calibri"/>
                          <a:ea typeface="Times New Roman"/>
                          <a:cs typeface="Times New Roman"/>
                        </a:rPr>
                        <a:t>Average	</a:t>
                      </a:r>
                      <a:r>
                        <a:rPr lang="en-US" sz="1100" b="1" dirty="0" smtClean="0">
                          <a:solidFill>
                            <a:srgbClr val="C00000"/>
                          </a:solidFill>
                          <a:latin typeface="Calibri"/>
                          <a:ea typeface="Times New Roman"/>
                          <a:cs typeface="Times New Roman"/>
                        </a:rPr>
                        <a:t>21.28          34.38</a:t>
                      </a:r>
                      <a:endParaRPr lang="en-US" sz="1100" b="1" dirty="0">
                        <a:solidFill>
                          <a:srgbClr val="C00000"/>
                        </a:solidFill>
                        <a:latin typeface="Calibri"/>
                        <a:ea typeface="Calibri"/>
                        <a:cs typeface="Times New Roman"/>
                      </a:endParaRPr>
                    </a:p>
                  </a:txBody>
                  <a:tcPr marL="114300" marR="114300" marT="0" marB="0">
                    <a:lnL>
                      <a:noFill/>
                    </a:lnL>
                    <a:lnR>
                      <a:noFill/>
                    </a:lnR>
                    <a:lnT>
                      <a:noFill/>
                    </a:lnT>
                    <a:lnB>
                      <a:noFill/>
                    </a:lnB>
                    <a:solidFill>
                      <a:schemeClr val="accent5">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52400" y="685800"/>
          <a:ext cx="71628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p:cNvGraphicFramePr/>
          <p:nvPr/>
        </p:nvGraphicFramePr>
        <p:xfrm>
          <a:off x="152400" y="3581400"/>
          <a:ext cx="72771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Table 3"/>
          <p:cNvGraphicFramePr>
            <a:graphicFrameLocks noGrp="1"/>
          </p:cNvGraphicFramePr>
          <p:nvPr/>
        </p:nvGraphicFramePr>
        <p:xfrm>
          <a:off x="7086600" y="2057400"/>
          <a:ext cx="1905000" cy="838200"/>
        </p:xfrm>
        <a:graphic>
          <a:graphicData uri="http://schemas.openxmlformats.org/drawingml/2006/table">
            <a:tbl>
              <a:tblPr/>
              <a:tblGrid>
                <a:gridCol w="635000"/>
                <a:gridCol w="635000"/>
                <a:gridCol w="635000"/>
              </a:tblGrid>
              <a:tr h="209550">
                <a:tc>
                  <a:txBody>
                    <a:bodyPr/>
                    <a:lstStyle/>
                    <a:p>
                      <a:pPr indent="-228600"/>
                      <a:endParaRPr lang="en-US" sz="1100" b="1" dirty="0">
                        <a:latin typeface="Calibri"/>
                        <a:ea typeface="Times New Roman"/>
                      </a:endParaRPr>
                    </a:p>
                  </a:txBody>
                  <a:tcPr marL="68580" marR="68580" marT="0" marB="0" anchor="b">
                    <a:lnL>
                      <a:noFill/>
                    </a:lnL>
                    <a:lnR>
                      <a:noFill/>
                    </a:lnR>
                    <a:lnT>
                      <a:noFill/>
                    </a:lnT>
                    <a:lnB>
                      <a:noFill/>
                    </a:lnB>
                    <a:solidFill>
                      <a:schemeClr val="accent6">
                        <a:lumMod val="20000"/>
                        <a:lumOff val="80000"/>
                      </a:schemeClr>
                    </a:solidFill>
                  </a:tcPr>
                </a:tc>
                <a:tc>
                  <a:txBody>
                    <a:bodyPr/>
                    <a:lstStyle/>
                    <a:p>
                      <a:pPr marL="0" marR="0" indent="0">
                        <a:spcBef>
                          <a:spcPts val="0"/>
                        </a:spcBef>
                        <a:spcAft>
                          <a:spcPts val="0"/>
                        </a:spcAft>
                      </a:pPr>
                      <a:r>
                        <a:rPr lang="en-US" sz="1100" b="1" dirty="0">
                          <a:solidFill>
                            <a:srgbClr val="000000"/>
                          </a:solidFill>
                          <a:latin typeface="Calibri"/>
                          <a:ea typeface="Times New Roman"/>
                          <a:cs typeface="Times New Roman"/>
                        </a:rPr>
                        <a:t>Kharif</a:t>
                      </a:r>
                      <a:endParaRPr lang="en-US" sz="1100" b="1" dirty="0">
                        <a:latin typeface="Calibri"/>
                        <a:ea typeface="Calibri"/>
                        <a:cs typeface="Times New Roman"/>
                      </a:endParaRPr>
                    </a:p>
                  </a:txBody>
                  <a:tcPr marL="68580" marR="68580" marT="0" marB="0" anchor="b">
                    <a:lnL>
                      <a:noFill/>
                    </a:lnL>
                    <a:lnR>
                      <a:noFill/>
                    </a:lnR>
                    <a:lnT>
                      <a:noFill/>
                    </a:lnT>
                    <a:lnB>
                      <a:noFill/>
                    </a:lnB>
                    <a:solidFill>
                      <a:schemeClr val="accent6">
                        <a:lumMod val="20000"/>
                        <a:lumOff val="80000"/>
                      </a:schemeClr>
                    </a:solidFill>
                  </a:tcPr>
                </a:tc>
                <a:tc>
                  <a:txBody>
                    <a:bodyPr/>
                    <a:lstStyle/>
                    <a:p>
                      <a:pPr marL="0" marR="0" indent="0">
                        <a:spcBef>
                          <a:spcPts val="0"/>
                        </a:spcBef>
                        <a:spcAft>
                          <a:spcPts val="0"/>
                        </a:spcAft>
                      </a:pPr>
                      <a:r>
                        <a:rPr lang="en-US" sz="1100" b="1">
                          <a:solidFill>
                            <a:srgbClr val="000000"/>
                          </a:solidFill>
                          <a:latin typeface="Calibri"/>
                          <a:ea typeface="Times New Roman"/>
                          <a:cs typeface="Times New Roman"/>
                        </a:rPr>
                        <a:t>Summer</a:t>
                      </a:r>
                      <a:endParaRPr lang="en-US" sz="1100" b="1">
                        <a:latin typeface="Calibri"/>
                        <a:ea typeface="Calibri"/>
                        <a:cs typeface="Times New Roman"/>
                      </a:endParaRPr>
                    </a:p>
                  </a:txBody>
                  <a:tcPr marL="68580" marR="68580" marT="0" marB="0" anchor="b">
                    <a:lnL>
                      <a:noFill/>
                    </a:lnL>
                    <a:lnR>
                      <a:noFill/>
                    </a:lnR>
                    <a:lnT>
                      <a:noFill/>
                    </a:lnT>
                    <a:lnB>
                      <a:noFill/>
                    </a:lnB>
                    <a:solidFill>
                      <a:schemeClr val="accent6">
                        <a:lumMod val="20000"/>
                        <a:lumOff val="80000"/>
                      </a:schemeClr>
                    </a:solidFill>
                  </a:tcPr>
                </a:tc>
              </a:tr>
              <a:tr h="209550">
                <a:tc>
                  <a:txBody>
                    <a:bodyPr/>
                    <a:lstStyle/>
                    <a:p>
                      <a:pPr marL="0" marR="0" indent="0">
                        <a:spcBef>
                          <a:spcPts val="0"/>
                        </a:spcBef>
                        <a:spcAft>
                          <a:spcPts val="0"/>
                        </a:spcAft>
                      </a:pPr>
                      <a:r>
                        <a:rPr lang="en-US" sz="1100" b="1" dirty="0">
                          <a:solidFill>
                            <a:srgbClr val="000000"/>
                          </a:solidFill>
                          <a:latin typeface="Calibri"/>
                          <a:ea typeface="Times New Roman"/>
                          <a:cs typeface="Times New Roman"/>
                        </a:rPr>
                        <a:t>MIN</a:t>
                      </a:r>
                      <a:endParaRPr lang="en-US" sz="1100" b="1" dirty="0">
                        <a:latin typeface="Calibri"/>
                        <a:ea typeface="Calibri"/>
                        <a:cs typeface="Times New Roman"/>
                      </a:endParaRPr>
                    </a:p>
                  </a:txBody>
                  <a:tcPr marL="68580" marR="68580" marT="0" marB="0" anchor="b">
                    <a:lnL>
                      <a:noFill/>
                    </a:lnL>
                    <a:lnR>
                      <a:noFill/>
                    </a:lnR>
                    <a:lnT>
                      <a:noFill/>
                    </a:lnT>
                    <a:lnB>
                      <a:noFill/>
                    </a:lnB>
                    <a:solidFill>
                      <a:schemeClr val="accent6">
                        <a:lumMod val="20000"/>
                        <a:lumOff val="80000"/>
                      </a:schemeClr>
                    </a:solidFill>
                  </a:tcPr>
                </a:tc>
                <a:tc>
                  <a:txBody>
                    <a:bodyPr/>
                    <a:lstStyle/>
                    <a:p>
                      <a:pPr marL="0" marR="0" indent="0" algn="r">
                        <a:spcBef>
                          <a:spcPts val="0"/>
                        </a:spcBef>
                        <a:spcAft>
                          <a:spcPts val="0"/>
                        </a:spcAft>
                      </a:pPr>
                      <a:r>
                        <a:rPr lang="en-US" sz="1100" b="1">
                          <a:solidFill>
                            <a:srgbClr val="000000"/>
                          </a:solidFill>
                          <a:latin typeface="Calibri"/>
                          <a:ea typeface="Times New Roman"/>
                          <a:cs typeface="Times New Roman"/>
                        </a:rPr>
                        <a:t>43</a:t>
                      </a:r>
                      <a:endParaRPr lang="en-US" sz="1100" b="1">
                        <a:latin typeface="Calibri"/>
                        <a:ea typeface="Calibri"/>
                        <a:cs typeface="Times New Roman"/>
                      </a:endParaRPr>
                    </a:p>
                  </a:txBody>
                  <a:tcPr marL="68580" marR="68580" marT="0" marB="0" anchor="b">
                    <a:lnL>
                      <a:noFill/>
                    </a:lnL>
                    <a:lnR>
                      <a:noFill/>
                    </a:lnR>
                    <a:lnT>
                      <a:noFill/>
                    </a:lnT>
                    <a:lnB>
                      <a:noFill/>
                    </a:lnB>
                    <a:solidFill>
                      <a:schemeClr val="accent6">
                        <a:lumMod val="20000"/>
                        <a:lumOff val="80000"/>
                      </a:schemeClr>
                    </a:solidFill>
                  </a:tcPr>
                </a:tc>
                <a:tc>
                  <a:txBody>
                    <a:bodyPr/>
                    <a:lstStyle/>
                    <a:p>
                      <a:pPr marL="0" marR="0" indent="0" algn="r">
                        <a:spcBef>
                          <a:spcPts val="0"/>
                        </a:spcBef>
                        <a:spcAft>
                          <a:spcPts val="0"/>
                        </a:spcAft>
                      </a:pPr>
                      <a:r>
                        <a:rPr lang="en-US" sz="1100" b="1">
                          <a:solidFill>
                            <a:srgbClr val="000000"/>
                          </a:solidFill>
                          <a:latin typeface="Calibri"/>
                          <a:ea typeface="Times New Roman"/>
                          <a:cs typeface="Times New Roman"/>
                        </a:rPr>
                        <a:t>16</a:t>
                      </a:r>
                      <a:endParaRPr lang="en-US" sz="1100" b="1">
                        <a:latin typeface="Calibri"/>
                        <a:ea typeface="Calibri"/>
                        <a:cs typeface="Times New Roman"/>
                      </a:endParaRPr>
                    </a:p>
                  </a:txBody>
                  <a:tcPr marL="68580" marR="68580" marT="0" marB="0" anchor="b">
                    <a:lnL>
                      <a:noFill/>
                    </a:lnL>
                    <a:lnR>
                      <a:noFill/>
                    </a:lnR>
                    <a:lnT>
                      <a:noFill/>
                    </a:lnT>
                    <a:lnB>
                      <a:noFill/>
                    </a:lnB>
                    <a:solidFill>
                      <a:schemeClr val="accent6">
                        <a:lumMod val="20000"/>
                        <a:lumOff val="80000"/>
                      </a:schemeClr>
                    </a:solidFill>
                  </a:tcPr>
                </a:tc>
              </a:tr>
              <a:tr h="209550">
                <a:tc>
                  <a:txBody>
                    <a:bodyPr/>
                    <a:lstStyle/>
                    <a:p>
                      <a:pPr marL="0" marR="0" indent="0">
                        <a:spcBef>
                          <a:spcPts val="0"/>
                        </a:spcBef>
                        <a:spcAft>
                          <a:spcPts val="0"/>
                        </a:spcAft>
                      </a:pPr>
                      <a:r>
                        <a:rPr lang="en-US" sz="1100" b="1">
                          <a:solidFill>
                            <a:srgbClr val="000000"/>
                          </a:solidFill>
                          <a:latin typeface="Calibri"/>
                          <a:ea typeface="Times New Roman"/>
                          <a:cs typeface="Times New Roman"/>
                        </a:rPr>
                        <a:t>MAX</a:t>
                      </a:r>
                      <a:endParaRPr lang="en-US" sz="1100" b="1">
                        <a:latin typeface="Calibri"/>
                        <a:ea typeface="Calibri"/>
                        <a:cs typeface="Times New Roman"/>
                      </a:endParaRPr>
                    </a:p>
                  </a:txBody>
                  <a:tcPr marL="68580" marR="68580" marT="0" marB="0" anchor="b">
                    <a:lnL>
                      <a:noFill/>
                    </a:lnL>
                    <a:lnR>
                      <a:noFill/>
                    </a:lnR>
                    <a:lnT>
                      <a:noFill/>
                    </a:lnT>
                    <a:lnB>
                      <a:noFill/>
                    </a:lnB>
                    <a:solidFill>
                      <a:schemeClr val="accent6">
                        <a:lumMod val="20000"/>
                        <a:lumOff val="80000"/>
                      </a:schemeClr>
                    </a:solidFill>
                  </a:tcPr>
                </a:tc>
                <a:tc>
                  <a:txBody>
                    <a:bodyPr/>
                    <a:lstStyle/>
                    <a:p>
                      <a:pPr marL="0" marR="0" indent="0" algn="r">
                        <a:spcBef>
                          <a:spcPts val="0"/>
                        </a:spcBef>
                        <a:spcAft>
                          <a:spcPts val="0"/>
                        </a:spcAft>
                      </a:pPr>
                      <a:r>
                        <a:rPr lang="en-US" sz="1100" b="1" dirty="0">
                          <a:solidFill>
                            <a:srgbClr val="000000"/>
                          </a:solidFill>
                          <a:latin typeface="Calibri"/>
                          <a:ea typeface="Times New Roman"/>
                          <a:cs typeface="Times New Roman"/>
                        </a:rPr>
                        <a:t>98</a:t>
                      </a:r>
                      <a:endParaRPr lang="en-US" sz="1100" b="1" dirty="0">
                        <a:latin typeface="Calibri"/>
                        <a:ea typeface="Calibri"/>
                        <a:cs typeface="Times New Roman"/>
                      </a:endParaRPr>
                    </a:p>
                  </a:txBody>
                  <a:tcPr marL="68580" marR="68580" marT="0" marB="0" anchor="b">
                    <a:lnL>
                      <a:noFill/>
                    </a:lnL>
                    <a:lnR>
                      <a:noFill/>
                    </a:lnR>
                    <a:lnT>
                      <a:noFill/>
                    </a:lnT>
                    <a:lnB>
                      <a:noFill/>
                    </a:lnB>
                    <a:solidFill>
                      <a:schemeClr val="accent6">
                        <a:lumMod val="20000"/>
                        <a:lumOff val="80000"/>
                      </a:schemeClr>
                    </a:solidFill>
                  </a:tcPr>
                </a:tc>
                <a:tc>
                  <a:txBody>
                    <a:bodyPr/>
                    <a:lstStyle/>
                    <a:p>
                      <a:pPr marL="0" marR="0" indent="0" algn="r">
                        <a:spcBef>
                          <a:spcPts val="0"/>
                        </a:spcBef>
                        <a:spcAft>
                          <a:spcPts val="0"/>
                        </a:spcAft>
                      </a:pPr>
                      <a:r>
                        <a:rPr lang="en-US" sz="1100" b="1" dirty="0">
                          <a:solidFill>
                            <a:srgbClr val="000000"/>
                          </a:solidFill>
                          <a:latin typeface="Calibri"/>
                          <a:ea typeface="Times New Roman"/>
                          <a:cs typeface="Times New Roman"/>
                        </a:rPr>
                        <a:t>86</a:t>
                      </a:r>
                      <a:endParaRPr lang="en-US" sz="1100" b="1" dirty="0">
                        <a:latin typeface="Calibri"/>
                        <a:ea typeface="Calibri"/>
                        <a:cs typeface="Times New Roman"/>
                      </a:endParaRPr>
                    </a:p>
                  </a:txBody>
                  <a:tcPr marL="68580" marR="68580" marT="0" marB="0" anchor="b">
                    <a:lnL>
                      <a:noFill/>
                    </a:lnL>
                    <a:lnR>
                      <a:noFill/>
                    </a:lnR>
                    <a:lnT>
                      <a:noFill/>
                    </a:lnT>
                    <a:lnB>
                      <a:noFill/>
                    </a:lnB>
                    <a:solidFill>
                      <a:schemeClr val="accent6">
                        <a:lumMod val="20000"/>
                        <a:lumOff val="80000"/>
                      </a:schemeClr>
                    </a:solidFill>
                  </a:tcPr>
                </a:tc>
              </a:tr>
              <a:tr h="209550">
                <a:tc>
                  <a:txBody>
                    <a:bodyPr/>
                    <a:lstStyle/>
                    <a:p>
                      <a:pPr marL="0" marR="0" indent="0">
                        <a:spcBef>
                          <a:spcPts val="0"/>
                        </a:spcBef>
                        <a:spcAft>
                          <a:spcPts val="0"/>
                        </a:spcAft>
                      </a:pPr>
                      <a:r>
                        <a:rPr lang="en-US" sz="1100" b="1" dirty="0">
                          <a:solidFill>
                            <a:srgbClr val="C00000"/>
                          </a:solidFill>
                          <a:latin typeface="Calibri"/>
                          <a:ea typeface="Times New Roman"/>
                          <a:cs typeface="Times New Roman"/>
                        </a:rPr>
                        <a:t>Average</a:t>
                      </a:r>
                      <a:endParaRPr lang="en-US" sz="1100" b="1" dirty="0">
                        <a:solidFill>
                          <a:srgbClr val="C00000"/>
                        </a:solidFill>
                        <a:latin typeface="Calibri"/>
                        <a:ea typeface="Calibri"/>
                        <a:cs typeface="Times New Roman"/>
                      </a:endParaRPr>
                    </a:p>
                  </a:txBody>
                  <a:tcPr marL="68580" marR="68580" marT="0" marB="0" anchor="b">
                    <a:lnL>
                      <a:noFill/>
                    </a:lnL>
                    <a:lnR>
                      <a:noFill/>
                    </a:lnR>
                    <a:lnT>
                      <a:noFill/>
                    </a:lnT>
                    <a:lnB>
                      <a:noFill/>
                    </a:lnB>
                    <a:solidFill>
                      <a:schemeClr val="accent6">
                        <a:lumMod val="20000"/>
                        <a:lumOff val="80000"/>
                      </a:schemeClr>
                    </a:solidFill>
                  </a:tcPr>
                </a:tc>
                <a:tc>
                  <a:txBody>
                    <a:bodyPr/>
                    <a:lstStyle/>
                    <a:p>
                      <a:pPr marL="0" marR="0" indent="0" algn="r">
                        <a:spcBef>
                          <a:spcPts val="0"/>
                        </a:spcBef>
                        <a:spcAft>
                          <a:spcPts val="0"/>
                        </a:spcAft>
                      </a:pPr>
                      <a:r>
                        <a:rPr lang="en-US" sz="1100" b="1" dirty="0">
                          <a:solidFill>
                            <a:srgbClr val="C00000"/>
                          </a:solidFill>
                          <a:latin typeface="Calibri"/>
                          <a:ea typeface="Times New Roman"/>
                          <a:cs typeface="Times New Roman"/>
                        </a:rPr>
                        <a:t>63.87</a:t>
                      </a:r>
                      <a:endParaRPr lang="en-US" sz="1100" b="1" dirty="0">
                        <a:solidFill>
                          <a:srgbClr val="C00000"/>
                        </a:solidFill>
                        <a:latin typeface="Calibri"/>
                        <a:ea typeface="Calibri"/>
                        <a:cs typeface="Times New Roman"/>
                      </a:endParaRPr>
                    </a:p>
                  </a:txBody>
                  <a:tcPr marL="68580" marR="68580" marT="0" marB="0" anchor="b">
                    <a:lnL>
                      <a:noFill/>
                    </a:lnL>
                    <a:lnR>
                      <a:noFill/>
                    </a:lnR>
                    <a:lnT>
                      <a:noFill/>
                    </a:lnT>
                    <a:lnB>
                      <a:noFill/>
                    </a:lnB>
                    <a:solidFill>
                      <a:schemeClr val="accent6">
                        <a:lumMod val="20000"/>
                        <a:lumOff val="80000"/>
                      </a:schemeClr>
                    </a:solidFill>
                  </a:tcPr>
                </a:tc>
                <a:tc>
                  <a:txBody>
                    <a:bodyPr/>
                    <a:lstStyle/>
                    <a:p>
                      <a:pPr marL="0" marR="0" indent="0" algn="r">
                        <a:spcBef>
                          <a:spcPts val="0"/>
                        </a:spcBef>
                        <a:spcAft>
                          <a:spcPts val="0"/>
                        </a:spcAft>
                      </a:pPr>
                      <a:r>
                        <a:rPr lang="en-US" sz="1100" b="1" dirty="0">
                          <a:solidFill>
                            <a:srgbClr val="C00000"/>
                          </a:solidFill>
                          <a:latin typeface="Calibri"/>
                          <a:ea typeface="Times New Roman"/>
                          <a:cs typeface="Times New Roman"/>
                        </a:rPr>
                        <a:t>38.40</a:t>
                      </a:r>
                      <a:endParaRPr lang="en-US" sz="1100" b="1" dirty="0">
                        <a:solidFill>
                          <a:srgbClr val="C00000"/>
                        </a:solidFill>
                        <a:latin typeface="Calibri"/>
                        <a:ea typeface="Calibri"/>
                        <a:cs typeface="Times New Roman"/>
                      </a:endParaRPr>
                    </a:p>
                  </a:txBody>
                  <a:tcPr marL="68580" marR="68580" marT="0" marB="0" anchor="b">
                    <a:lnL>
                      <a:noFill/>
                    </a:lnL>
                    <a:lnR>
                      <a:noFill/>
                    </a:lnR>
                    <a:lnT>
                      <a:noFill/>
                    </a:lnT>
                    <a:lnB>
                      <a:noFill/>
                    </a:lnB>
                    <a:solidFill>
                      <a:schemeClr val="accent6">
                        <a:lumMod val="20000"/>
                        <a:lumOff val="80000"/>
                      </a:schemeClr>
                    </a:solidFill>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1202</TotalTime>
  <Words>1114</Words>
  <Application>Microsoft Office PowerPoint</Application>
  <PresentationFormat>On-screen Show (4:3)</PresentationFormat>
  <Paragraphs>175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                                                                                                                               Influence of Environmental Conditions on the Performance of Cluster Bean Genotypes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Any Queries are most welcomed!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 Sai Ram Evaluation of environmental impacts on yield and quality of Guar Gum</dc:title>
  <dc:creator>Deepa Ganisetti</dc:creator>
  <cp:lastModifiedBy>\</cp:lastModifiedBy>
  <cp:revision>147</cp:revision>
  <dcterms:created xsi:type="dcterms:W3CDTF">2014-03-30T18:04:08Z</dcterms:created>
  <dcterms:modified xsi:type="dcterms:W3CDTF">2014-10-27T08:43:58Z</dcterms:modified>
</cp:coreProperties>
</file>