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6" r:id="rId2"/>
    <p:sldId id="257" r:id="rId3"/>
    <p:sldId id="258" r:id="rId4"/>
    <p:sldId id="268" r:id="rId5"/>
    <p:sldId id="267" r:id="rId6"/>
    <p:sldId id="259" r:id="rId7"/>
    <p:sldId id="260" r:id="rId8"/>
    <p:sldId id="272" r:id="rId9"/>
    <p:sldId id="273" r:id="rId10"/>
    <p:sldId id="274" r:id="rId11"/>
    <p:sldId id="269" r:id="rId12"/>
    <p:sldId id="261" r:id="rId13"/>
    <p:sldId id="271" r:id="rId14"/>
    <p:sldId id="262" r:id="rId15"/>
    <p:sldId id="270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OMICS%20conference%202014\result%20analysi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OMICS%20conference%202014\result%20analysi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E:\OMICS%20conference%202014\result%20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sz="2800">
                <a:solidFill>
                  <a:srgbClr val="FF0000"/>
                </a:solidFill>
              </a:defRPr>
            </a:pPr>
            <a:r>
              <a:rPr lang="en-IN" sz="2800">
                <a:solidFill>
                  <a:srgbClr val="FF0000"/>
                </a:solidFill>
              </a:rPr>
              <a:t>Percentage positivitiy of Brucellosis and IBR antibodies in Organized dairy farms</a:t>
            </a:r>
          </a:p>
        </c:rich>
      </c:tx>
      <c:layout/>
      <c:overlay val="1"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Sheet1!$B$8</c:f>
              <c:strCache>
                <c:ptCount val="1"/>
                <c:pt idx="0">
                  <c:v>Brucella % Positivity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Sheet1!$A$9:$A$12</c:f>
              <c:strCache>
                <c:ptCount val="4"/>
                <c:pt idx="0">
                  <c:v>Dharwad</c:v>
                </c:pt>
                <c:pt idx="1">
                  <c:v>Bijapur</c:v>
                </c:pt>
                <c:pt idx="2">
                  <c:v>Chennai</c:v>
                </c:pt>
                <c:pt idx="3">
                  <c:v>Pondicherry</c:v>
                </c:pt>
              </c:strCache>
            </c:strRef>
          </c:cat>
          <c:val>
            <c:numRef>
              <c:f>Sheet1!$B$9:$B$12</c:f>
              <c:numCache>
                <c:formatCode>General</c:formatCode>
                <c:ptCount val="4"/>
                <c:pt idx="0">
                  <c:v>40.625000000000014</c:v>
                </c:pt>
                <c:pt idx="1">
                  <c:v>60.512820512820504</c:v>
                </c:pt>
                <c:pt idx="2">
                  <c:v>33.027522935779849</c:v>
                </c:pt>
                <c:pt idx="3">
                  <c:v>34.782608695652158</c:v>
                </c:pt>
              </c:numCache>
            </c:numRef>
          </c:val>
        </c:ser>
        <c:ser>
          <c:idx val="1"/>
          <c:order val="1"/>
          <c:tx>
            <c:strRef>
              <c:f>Sheet1!$C$8</c:f>
              <c:strCache>
                <c:ptCount val="1"/>
                <c:pt idx="0">
                  <c:v>IBR % Positivity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Sheet1!$A$9:$A$12</c:f>
              <c:strCache>
                <c:ptCount val="4"/>
                <c:pt idx="0">
                  <c:v>Dharwad</c:v>
                </c:pt>
                <c:pt idx="1">
                  <c:v>Bijapur</c:v>
                </c:pt>
                <c:pt idx="2">
                  <c:v>Chennai</c:v>
                </c:pt>
                <c:pt idx="3">
                  <c:v>Pondicherry</c:v>
                </c:pt>
              </c:strCache>
            </c:strRef>
          </c:cat>
          <c:val>
            <c:numRef>
              <c:f>Sheet1!$C$9:$C$12</c:f>
              <c:numCache>
                <c:formatCode>General</c:formatCode>
                <c:ptCount val="4"/>
                <c:pt idx="0">
                  <c:v>27.34375</c:v>
                </c:pt>
                <c:pt idx="1">
                  <c:v>36.923076923076941</c:v>
                </c:pt>
                <c:pt idx="2">
                  <c:v>21.10091743119267</c:v>
                </c:pt>
                <c:pt idx="3">
                  <c:v>20.289855072463769</c:v>
                </c:pt>
              </c:numCache>
            </c:numRef>
          </c:val>
        </c:ser>
        <c:axId val="44330368"/>
        <c:axId val="44524672"/>
      </c:barChart>
      <c:catAx>
        <c:axId val="44330368"/>
        <c:scaling>
          <c:orientation val="minMax"/>
        </c:scaling>
        <c:axPos val="b"/>
        <c:tickLblPos val="nextTo"/>
        <c:crossAx val="44524672"/>
        <c:crosses val="autoZero"/>
        <c:auto val="1"/>
        <c:lblAlgn val="ctr"/>
        <c:lblOffset val="100"/>
      </c:catAx>
      <c:valAx>
        <c:axId val="44524672"/>
        <c:scaling>
          <c:orientation val="minMax"/>
        </c:scaling>
        <c:axPos val="l"/>
        <c:numFmt formatCode="General" sourceLinked="1"/>
        <c:tickLblPos val="nextTo"/>
        <c:crossAx val="443303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6115024053495004E-2"/>
          <c:y val="0.92366068824730241"/>
          <c:w val="0.89172266740993689"/>
          <c:h val="5.5968941382327234E-2"/>
        </c:manualLayout>
      </c:layout>
      <c:spPr>
        <a:ln>
          <a:solidFill>
            <a:srgbClr val="0000FF"/>
          </a:solidFill>
        </a:ln>
      </c:spPr>
    </c:legend>
    <c:plotVisOnly val="1"/>
  </c:chart>
  <c:txPr>
    <a:bodyPr/>
    <a:lstStyle/>
    <a:p>
      <a:pPr>
        <a:defRPr sz="2000">
          <a:solidFill>
            <a:srgbClr val="0000FF"/>
          </a:solidFill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plotArea>
      <c:layout/>
      <c:barChart>
        <c:barDir val="col"/>
        <c:grouping val="clustered"/>
        <c:ser>
          <c:idx val="0"/>
          <c:order val="0"/>
          <c:tx>
            <c:strRef>
              <c:f>Sheet1!$B$25</c:f>
              <c:strCache>
                <c:ptCount val="1"/>
                <c:pt idx="0">
                  <c:v>Reproductive disorders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Sheet1!$A$26:$A$29</c:f>
              <c:strCache>
                <c:ptCount val="4"/>
                <c:pt idx="0">
                  <c:v>Dharwad</c:v>
                </c:pt>
                <c:pt idx="1">
                  <c:v>Bijapur</c:v>
                </c:pt>
                <c:pt idx="2">
                  <c:v>Chennai</c:v>
                </c:pt>
                <c:pt idx="3">
                  <c:v>Pondicherry</c:v>
                </c:pt>
              </c:strCache>
            </c:strRef>
          </c:cat>
          <c:val>
            <c:numRef>
              <c:f>Sheet1!$B$26:$B$29</c:f>
              <c:numCache>
                <c:formatCode>General</c:formatCode>
                <c:ptCount val="4"/>
                <c:pt idx="0">
                  <c:v>78.84615384615384</c:v>
                </c:pt>
                <c:pt idx="1">
                  <c:v>71.18644067796609</c:v>
                </c:pt>
                <c:pt idx="2">
                  <c:v>61.111111111111114</c:v>
                </c:pt>
                <c:pt idx="3">
                  <c:v>60.416666666666643</c:v>
                </c:pt>
              </c:numCache>
            </c:numRef>
          </c:val>
        </c:ser>
        <c:ser>
          <c:idx val="1"/>
          <c:order val="1"/>
          <c:tx>
            <c:strRef>
              <c:f>Sheet1!$C$25</c:f>
              <c:strCache>
                <c:ptCount val="1"/>
                <c:pt idx="0">
                  <c:v>Apparently healthy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Sheet1!$A$26:$A$29</c:f>
              <c:strCache>
                <c:ptCount val="4"/>
                <c:pt idx="0">
                  <c:v>Dharwad</c:v>
                </c:pt>
                <c:pt idx="1">
                  <c:v>Bijapur</c:v>
                </c:pt>
                <c:pt idx="2">
                  <c:v>Chennai</c:v>
                </c:pt>
                <c:pt idx="3">
                  <c:v>Pondicherry</c:v>
                </c:pt>
              </c:strCache>
            </c:strRef>
          </c:cat>
          <c:val>
            <c:numRef>
              <c:f>Sheet1!$C$26:$C$29</c:f>
              <c:numCache>
                <c:formatCode>General</c:formatCode>
                <c:ptCount val="4"/>
                <c:pt idx="0">
                  <c:v>21.153846153846157</c:v>
                </c:pt>
                <c:pt idx="1">
                  <c:v>28.8135593220339</c:v>
                </c:pt>
                <c:pt idx="2">
                  <c:v>38.888888888888893</c:v>
                </c:pt>
                <c:pt idx="3">
                  <c:v>39.583333333333329</c:v>
                </c:pt>
              </c:numCache>
            </c:numRef>
          </c:val>
        </c:ser>
        <c:axId val="44554112"/>
        <c:axId val="44555648"/>
      </c:barChart>
      <c:catAx>
        <c:axId val="4455411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>
                <a:solidFill>
                  <a:srgbClr val="0000FF"/>
                </a:solidFill>
              </a:defRPr>
            </a:pPr>
            <a:endParaRPr lang="en-US"/>
          </a:p>
        </c:txPr>
        <c:crossAx val="44555648"/>
        <c:crosses val="autoZero"/>
        <c:auto val="1"/>
        <c:lblAlgn val="ctr"/>
        <c:lblOffset val="100"/>
      </c:catAx>
      <c:valAx>
        <c:axId val="4455564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000">
                <a:solidFill>
                  <a:srgbClr val="0000FF"/>
                </a:solidFill>
              </a:defRPr>
            </a:pPr>
            <a:endParaRPr lang="en-US"/>
          </a:p>
        </c:txPr>
        <c:crossAx val="44554112"/>
        <c:crosses val="autoZero"/>
        <c:crossBetween val="between"/>
      </c:valAx>
    </c:plotArea>
    <c:legend>
      <c:legendPos val="b"/>
      <c:layout/>
      <c:spPr>
        <a:ln>
          <a:solidFill>
            <a:srgbClr val="0000FF"/>
          </a:solidFill>
        </a:ln>
      </c:spPr>
      <c:txPr>
        <a:bodyPr/>
        <a:lstStyle/>
        <a:p>
          <a:pPr>
            <a:defRPr sz="2000">
              <a:solidFill>
                <a:srgbClr val="0000FF"/>
              </a:solidFill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plotArea>
      <c:layout>
        <c:manualLayout>
          <c:layoutTarget val="inner"/>
          <c:xMode val="edge"/>
          <c:yMode val="edge"/>
          <c:x val="6.6265836241865383E-2"/>
          <c:y val="7.9938409687425438E-2"/>
          <c:w val="0.91765229056180542"/>
          <c:h val="0.76895833333333352"/>
        </c:manualLayout>
      </c:layout>
      <c:barChart>
        <c:barDir val="col"/>
        <c:grouping val="clustered"/>
        <c:ser>
          <c:idx val="0"/>
          <c:order val="0"/>
          <c:tx>
            <c:strRef>
              <c:f>Sheet1!$B$36</c:f>
              <c:strCache>
                <c:ptCount val="1"/>
                <c:pt idx="0">
                  <c:v>Reproductive disorders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Sheet1!$A$37:$A$40</c:f>
              <c:strCache>
                <c:ptCount val="4"/>
                <c:pt idx="0">
                  <c:v>Dharwad</c:v>
                </c:pt>
                <c:pt idx="1">
                  <c:v>Bijapur</c:v>
                </c:pt>
                <c:pt idx="2">
                  <c:v>Chennai</c:v>
                </c:pt>
                <c:pt idx="3">
                  <c:v>Pondicherry</c:v>
                </c:pt>
              </c:strCache>
            </c:strRef>
          </c:cat>
          <c:val>
            <c:numRef>
              <c:f>Sheet1!$B$37:$B$40</c:f>
              <c:numCache>
                <c:formatCode>General</c:formatCode>
                <c:ptCount val="4"/>
                <c:pt idx="0">
                  <c:v>77.142857142857139</c:v>
                </c:pt>
                <c:pt idx="1">
                  <c:v>80.555555555555543</c:v>
                </c:pt>
                <c:pt idx="2">
                  <c:v>52.173913043478265</c:v>
                </c:pt>
                <c:pt idx="3">
                  <c:v>53.571428571428555</c:v>
                </c:pt>
              </c:numCache>
            </c:numRef>
          </c:val>
        </c:ser>
        <c:ser>
          <c:idx val="1"/>
          <c:order val="1"/>
          <c:tx>
            <c:strRef>
              <c:f>Sheet1!$C$36</c:f>
              <c:strCache>
                <c:ptCount val="1"/>
                <c:pt idx="0">
                  <c:v>Apparently healthy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Sheet1!$A$37:$A$40</c:f>
              <c:strCache>
                <c:ptCount val="4"/>
                <c:pt idx="0">
                  <c:v>Dharwad</c:v>
                </c:pt>
                <c:pt idx="1">
                  <c:v>Bijapur</c:v>
                </c:pt>
                <c:pt idx="2">
                  <c:v>Chennai</c:v>
                </c:pt>
                <c:pt idx="3">
                  <c:v>Pondicherry</c:v>
                </c:pt>
              </c:strCache>
            </c:strRef>
          </c:cat>
          <c:val>
            <c:numRef>
              <c:f>Sheet1!$C$37:$C$40</c:f>
              <c:numCache>
                <c:formatCode>General</c:formatCode>
                <c:ptCount val="4"/>
                <c:pt idx="0">
                  <c:v>22.857142857142854</c:v>
                </c:pt>
                <c:pt idx="1">
                  <c:v>19.444444444444446</c:v>
                </c:pt>
                <c:pt idx="2">
                  <c:v>47.826086956521749</c:v>
                </c:pt>
                <c:pt idx="3">
                  <c:v>46.428571428571438</c:v>
                </c:pt>
              </c:numCache>
            </c:numRef>
          </c:val>
        </c:ser>
        <c:axId val="44593152"/>
        <c:axId val="44594688"/>
      </c:barChart>
      <c:catAx>
        <c:axId val="4459315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>
                <a:solidFill>
                  <a:srgbClr val="0000FF"/>
                </a:solidFill>
              </a:defRPr>
            </a:pPr>
            <a:endParaRPr lang="en-US"/>
          </a:p>
        </c:txPr>
        <c:crossAx val="44594688"/>
        <c:crosses val="autoZero"/>
        <c:auto val="1"/>
        <c:lblAlgn val="ctr"/>
        <c:lblOffset val="100"/>
      </c:catAx>
      <c:valAx>
        <c:axId val="4459468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000">
                <a:solidFill>
                  <a:srgbClr val="0000FF"/>
                </a:solidFill>
              </a:defRPr>
            </a:pPr>
            <a:endParaRPr lang="en-US"/>
          </a:p>
        </c:txPr>
        <c:crossAx val="44593152"/>
        <c:crosses val="autoZero"/>
        <c:crossBetween val="between"/>
      </c:valAx>
    </c:plotArea>
    <c:legend>
      <c:legendPos val="b"/>
      <c:layout/>
      <c:spPr>
        <a:ln>
          <a:solidFill>
            <a:srgbClr val="0000FF"/>
          </a:solidFill>
        </a:ln>
      </c:spPr>
      <c:txPr>
        <a:bodyPr/>
        <a:lstStyle/>
        <a:p>
          <a:pPr>
            <a:defRPr sz="2000">
              <a:solidFill>
                <a:srgbClr val="0000FF"/>
              </a:solidFill>
            </a:defRPr>
          </a:pPr>
          <a:endParaRPr lang="en-US"/>
        </a:p>
      </c:txPr>
    </c:legend>
    <c:plotVisOnly val="1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0.11607</cdr:x>
      <cdr:y>0</cdr:y>
    </cdr:from>
    <cdr:to>
      <cdr:x>0.99107</cdr:x>
      <cdr:y>0.19048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0600" y="0"/>
          <a:ext cx="7467600" cy="1219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3200" b="1" dirty="0" smtClean="0">
              <a:solidFill>
                <a:srgbClr val="FF0000"/>
              </a:solidFill>
            </a:rPr>
            <a:t>Percentage positivity of </a:t>
          </a:r>
          <a:r>
            <a:rPr lang="en-US" sz="3200" b="1" dirty="0" err="1" smtClean="0">
              <a:solidFill>
                <a:srgbClr val="FF0000"/>
              </a:solidFill>
            </a:rPr>
            <a:t>Brucella</a:t>
          </a:r>
          <a:r>
            <a:rPr lang="en-US" sz="3200" b="1" dirty="0" smtClean="0">
              <a:solidFill>
                <a:srgbClr val="FF0000"/>
              </a:solidFill>
            </a:rPr>
            <a:t> antibodies </a:t>
          </a:r>
        </a:p>
        <a:p xmlns:a="http://schemas.openxmlformats.org/drawingml/2006/main">
          <a:pPr algn="ctr"/>
          <a:r>
            <a:rPr lang="en-US" sz="3200" b="1" dirty="0" smtClean="0">
              <a:solidFill>
                <a:srgbClr val="FF0000"/>
              </a:solidFill>
            </a:rPr>
            <a:t>in bovines in organized dairy farms</a:t>
          </a:r>
          <a:endParaRPr lang="en-IN" sz="32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0.09649</cdr:x>
      <cdr:y>0</cdr:y>
    </cdr:from>
    <cdr:to>
      <cdr:x>0.95614</cdr:x>
      <cdr:y>0.18824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8200" y="-1219200"/>
          <a:ext cx="7467600" cy="1219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3200" b="1" dirty="0" smtClean="0">
              <a:solidFill>
                <a:srgbClr val="FF0000"/>
              </a:solidFill>
            </a:rPr>
            <a:t>Percentage positivity of IBR antibodies </a:t>
          </a:r>
        </a:p>
        <a:p xmlns:a="http://schemas.openxmlformats.org/drawingml/2006/main">
          <a:pPr algn="ctr"/>
          <a:r>
            <a:rPr lang="en-US" sz="3200" b="1" dirty="0" smtClean="0">
              <a:solidFill>
                <a:srgbClr val="FF0000"/>
              </a:solidFill>
            </a:rPr>
            <a:t>in bovines in organized dairy farms</a:t>
          </a:r>
          <a:endParaRPr lang="en-IN" sz="32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3D0F2-7D0C-48DA-86D6-4EF4D79D4080}" type="datetimeFigureOut">
              <a:rPr lang="en-US" smtClean="0"/>
              <a:pPr/>
              <a:t>9/15/2014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B0592-CB18-4975-A992-2B134F16B33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8163A-2F49-4D93-A767-3EE25E1E46D6}" type="slidenum">
              <a:rPr lang="en-US"/>
              <a:pPr/>
              <a:t>2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61D80-078D-43A4-879A-DDF33353A7DF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819C2D-9FCD-446E-8230-EAD4F6FC1E77}" type="slidenum">
              <a:rPr lang="en-US"/>
              <a:pPr/>
              <a:t>6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89DF51-2460-4933-BA21-37AE2D6BCB13}" type="slidenum">
              <a:rPr lang="en-US"/>
              <a:pPr/>
              <a:t>7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C6B773-61D8-4CED-8089-1F7D18A5022E}" type="slidenum">
              <a:rPr lang="en-US"/>
              <a:pPr/>
              <a:t>12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C603C3-7147-4189-AD8F-2F988E3B36EF}" type="slidenum">
              <a:rPr lang="en-US"/>
              <a:pPr/>
              <a:t>14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45FCC-73C1-4CD0-8A06-0E7BF3E75E48}" type="slidenum">
              <a:rPr lang="en-US"/>
              <a:pPr/>
              <a:t>16</a:t>
            </a:fld>
            <a:endParaRPr lang="en-US"/>
          </a:p>
        </p:txBody>
      </p:sp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 anchor="b"/>
          <a:lstStyle/>
          <a:p>
            <a:pPr algn="r" eaLnBrk="1" hangingPunct="1"/>
            <a:fld id="{92A04CA2-0F74-4C52-BF6E-207F4DAA8588}" type="slidenum">
              <a:rPr lang="en-US" sz="1200"/>
              <a:pPr algn="r" eaLnBrk="1" hangingPunct="1"/>
              <a:t>16</a:t>
            </a:fld>
            <a:endParaRPr lang="en-US" sz="1200"/>
          </a:p>
        </p:txBody>
      </p:sp>
      <p:sp>
        <p:nvSpPr>
          <p:cNvPr id="81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 anchor="b"/>
          <a:lstStyle/>
          <a:p>
            <a:pPr algn="r" eaLnBrk="1" hangingPunct="1"/>
            <a:fld id="{9D6B7DAA-20B1-4597-85B1-7CC24120476F}" type="slidenum">
              <a:rPr lang="en-US" sz="1200"/>
              <a:pPr algn="r" eaLnBrk="1" hangingPunct="1"/>
              <a:t>16</a:t>
            </a:fld>
            <a:endParaRPr lang="en-US" sz="1200"/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6" rIns="91413" bIns="45706" anchor="b"/>
          <a:lstStyle/>
          <a:p>
            <a:pPr algn="r" eaLnBrk="1" hangingPunct="1"/>
            <a:fld id="{54114532-76C5-404B-B0B8-61BB2D5E0217}" type="slidenum">
              <a:rPr lang="en-US" sz="1200"/>
              <a:pPr algn="r" eaLnBrk="1" hangingPunct="1"/>
              <a:t>16</a:t>
            </a:fld>
            <a:endParaRPr lang="en-US" sz="1200"/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13" tIns="45706" rIns="91413" bIns="4570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81000"/>
            <a:ext cx="853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Relationship of mineral and hormone profile of bovines with reproductive disorders in organized dairy farms in Karnataka and Tamilnadu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6482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Dr. P. Krishnamoorthy, Ph. D.</a:t>
            </a:r>
          </a:p>
          <a:p>
            <a:pPr algn="ctr"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Scientist,</a:t>
            </a:r>
          </a:p>
          <a:p>
            <a:pPr algn="ctr"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National Institute of Veterinary Epidemiology and Disease Informatics,</a:t>
            </a:r>
          </a:p>
          <a:p>
            <a:pPr algn="ctr"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Formerly PD_ADMAS,</a:t>
            </a:r>
          </a:p>
          <a:p>
            <a:pPr algn="ctr"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Hebbal, Bengaluru-560024, Karnataka</a:t>
            </a:r>
          </a:p>
        </p:txBody>
      </p:sp>
      <p:pic>
        <p:nvPicPr>
          <p:cNvPr id="8" name="Picture 1" descr="E:\MYDOCUMENTS8910\My Pictures\icar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971800"/>
            <a:ext cx="1219200" cy="1459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C:\krishnamoorthy files\NIVEDI\NIVEDI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895600"/>
            <a:ext cx="1439671" cy="1471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2400" y="0"/>
          <a:ext cx="8686799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Serum copper, zinc, calcium, magnesium and phosphorus were 1.35 </a:t>
            </a:r>
            <a:r>
              <a:rPr lang="en-US" dirty="0" err="1" smtClean="0">
                <a:solidFill>
                  <a:srgbClr val="0000FF"/>
                </a:solidFill>
              </a:rPr>
              <a:t>ppm</a:t>
            </a:r>
            <a:r>
              <a:rPr lang="en-US" dirty="0" smtClean="0">
                <a:solidFill>
                  <a:srgbClr val="0000FF"/>
                </a:solidFill>
              </a:rPr>
              <a:t>, 1.40 </a:t>
            </a:r>
            <a:r>
              <a:rPr lang="en-US" dirty="0" err="1" smtClean="0">
                <a:solidFill>
                  <a:srgbClr val="0000FF"/>
                </a:solidFill>
              </a:rPr>
              <a:t>ppm</a:t>
            </a:r>
            <a:r>
              <a:rPr lang="en-US" dirty="0" smtClean="0">
                <a:solidFill>
                  <a:srgbClr val="0000FF"/>
                </a:solidFill>
              </a:rPr>
              <a:t>, 9.01 mg%, 1.64 mg% and 3.42% in apparently healthy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Bovines with reproductive problems – 1.24 %, 1.02 </a:t>
            </a:r>
            <a:r>
              <a:rPr lang="en-US" dirty="0" err="1" smtClean="0">
                <a:solidFill>
                  <a:srgbClr val="0000FF"/>
                </a:solidFill>
              </a:rPr>
              <a:t>ppm</a:t>
            </a:r>
            <a:r>
              <a:rPr lang="en-US" dirty="0" smtClean="0">
                <a:solidFill>
                  <a:srgbClr val="0000FF"/>
                </a:solidFill>
              </a:rPr>
              <a:t>, 9.70 mg%, 1.65 mg% and 3.08 mg%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Serum zinc and phosphorus showed significant (P&lt;0.05) decrease in animals with reproductive problems</a:t>
            </a:r>
            <a:endParaRPr lang="en-IN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4" name="Chart" r:id="rId4" imgW="6419774" imgH="363851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3.50 pg/ml and 2.94 IU/ml of </a:t>
            </a:r>
            <a:r>
              <a:rPr lang="en-US" dirty="0" err="1" smtClean="0">
                <a:solidFill>
                  <a:srgbClr val="0000FF"/>
                </a:solidFill>
              </a:rPr>
              <a:t>estradiol</a:t>
            </a:r>
            <a:r>
              <a:rPr lang="en-US" dirty="0" smtClean="0">
                <a:solidFill>
                  <a:srgbClr val="0000FF"/>
                </a:solidFill>
              </a:rPr>
              <a:t> and progesterone in apparently healthy bovines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2.18 pg/ml and 2.46 IU/ml of </a:t>
            </a:r>
            <a:r>
              <a:rPr lang="en-US" dirty="0" err="1" smtClean="0">
                <a:solidFill>
                  <a:srgbClr val="0000FF"/>
                </a:solidFill>
              </a:rPr>
              <a:t>estradioland</a:t>
            </a:r>
            <a:r>
              <a:rPr lang="en-US" dirty="0" smtClean="0">
                <a:solidFill>
                  <a:srgbClr val="0000FF"/>
                </a:solidFill>
              </a:rPr>
              <a:t> progesterone in bovines with reproductive problems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Decrease in hormone levels in bovines with reproductive problems</a:t>
            </a:r>
            <a:endParaRPr lang="en-IN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4098" name="Chart" r:id="rId4" imgW="4657611" imgH="311456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Conclusion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Brucella</a:t>
            </a:r>
            <a:r>
              <a:rPr lang="en-US" dirty="0" smtClean="0">
                <a:solidFill>
                  <a:srgbClr val="0000FF"/>
                </a:solidFill>
              </a:rPr>
              <a:t> and IBR antibodies showed no </a:t>
            </a:r>
            <a:r>
              <a:rPr lang="en-US" dirty="0" smtClean="0">
                <a:solidFill>
                  <a:srgbClr val="0000FF"/>
                </a:solidFill>
              </a:rPr>
              <a:t>significant relationship </a:t>
            </a:r>
            <a:r>
              <a:rPr lang="en-US" dirty="0" smtClean="0">
                <a:solidFill>
                  <a:srgbClr val="0000FF"/>
                </a:solidFill>
              </a:rPr>
              <a:t>in bovines with reproductive disorders and apparently healthy 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Mineral and hormones have relationship with reproductive disorders in bovines of organized dairy farms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Regular estimation of minerals and hormones in bovines may aid in early detection of reproductive disorders</a:t>
            </a:r>
            <a:endParaRPr lang="en-IN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1219200" y="2590800"/>
            <a:ext cx="6781800" cy="28384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I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en-US" dirty="0" smtClean="0">
                <a:solidFill>
                  <a:srgbClr val="0000FF"/>
                </a:solidFill>
              </a:rPr>
              <a:t>Reproductive disorders, important factors causing economic loss in bovine of organized farms</a:t>
            </a:r>
          </a:p>
          <a:p>
            <a:pPr marL="609600" indent="-609600"/>
            <a:endParaRPr lang="en-US" dirty="0" smtClean="0">
              <a:solidFill>
                <a:srgbClr val="0000FF"/>
              </a:solidFill>
            </a:endParaRPr>
          </a:p>
          <a:p>
            <a:pPr marL="609600" indent="-609600"/>
            <a:r>
              <a:rPr lang="en-US" dirty="0" smtClean="0">
                <a:solidFill>
                  <a:srgbClr val="0000FF"/>
                </a:solidFill>
              </a:rPr>
              <a:t>To </a:t>
            </a:r>
            <a:r>
              <a:rPr lang="en-US" dirty="0">
                <a:solidFill>
                  <a:srgbClr val="0000FF"/>
                </a:solidFill>
              </a:rPr>
              <a:t>know the </a:t>
            </a:r>
            <a:r>
              <a:rPr lang="en-US" dirty="0" smtClean="0">
                <a:solidFill>
                  <a:srgbClr val="0000FF"/>
                </a:solidFill>
              </a:rPr>
              <a:t>relationship </a:t>
            </a:r>
            <a:r>
              <a:rPr lang="en-US" dirty="0">
                <a:solidFill>
                  <a:srgbClr val="0000FF"/>
                </a:solidFill>
              </a:rPr>
              <a:t>of reproductive disorders </a:t>
            </a:r>
            <a:r>
              <a:rPr lang="en-US" dirty="0" smtClean="0">
                <a:solidFill>
                  <a:srgbClr val="0000FF"/>
                </a:solidFill>
              </a:rPr>
              <a:t>with </a:t>
            </a:r>
            <a:r>
              <a:rPr lang="en-US" dirty="0">
                <a:solidFill>
                  <a:srgbClr val="0000FF"/>
                </a:solidFill>
              </a:rPr>
              <a:t>minerals </a:t>
            </a:r>
            <a:r>
              <a:rPr lang="en-US" dirty="0" smtClean="0">
                <a:solidFill>
                  <a:srgbClr val="0000FF"/>
                </a:solidFill>
              </a:rPr>
              <a:t>and hormone </a:t>
            </a:r>
            <a:r>
              <a:rPr lang="en-US" dirty="0">
                <a:solidFill>
                  <a:srgbClr val="0000FF"/>
                </a:solidFill>
              </a:rPr>
              <a:t>status in cattle</a:t>
            </a:r>
          </a:p>
          <a:p>
            <a:pPr marL="609600" indent="-609600"/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Materials and Methods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458200" cy="5791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3333FF"/>
                </a:solidFill>
              </a:rPr>
              <a:t>570 Paired </a:t>
            </a:r>
            <a:r>
              <a:rPr lang="en-US" sz="2800" dirty="0">
                <a:solidFill>
                  <a:srgbClr val="0000FF"/>
                </a:solidFill>
              </a:rPr>
              <a:t>sera</a:t>
            </a:r>
            <a:r>
              <a:rPr lang="en-US" sz="2800" dirty="0">
                <a:solidFill>
                  <a:srgbClr val="3333FF"/>
                </a:solidFill>
              </a:rPr>
              <a:t> </a:t>
            </a:r>
            <a:r>
              <a:rPr lang="en-US" sz="2800" dirty="0" smtClean="0">
                <a:solidFill>
                  <a:srgbClr val="3333FF"/>
                </a:solidFill>
              </a:rPr>
              <a:t>samples were collected at one month interval </a:t>
            </a:r>
            <a:r>
              <a:rPr lang="en-US" sz="2800" dirty="0">
                <a:solidFill>
                  <a:srgbClr val="3333FF"/>
                </a:solidFill>
              </a:rPr>
              <a:t>from organized </a:t>
            </a:r>
            <a:r>
              <a:rPr lang="en-US" sz="2800" dirty="0" smtClean="0">
                <a:solidFill>
                  <a:srgbClr val="3333FF"/>
                </a:solidFill>
              </a:rPr>
              <a:t>dairy farms </a:t>
            </a:r>
            <a:r>
              <a:rPr lang="en-US" sz="2800" dirty="0">
                <a:solidFill>
                  <a:srgbClr val="3333FF"/>
                </a:solidFill>
              </a:rPr>
              <a:t>in </a:t>
            </a:r>
            <a:r>
              <a:rPr lang="en-US" sz="2800" dirty="0" err="1" smtClean="0">
                <a:solidFill>
                  <a:srgbClr val="3333FF"/>
                </a:solidFill>
              </a:rPr>
              <a:t>Dharwad</a:t>
            </a:r>
            <a:r>
              <a:rPr lang="en-US" sz="2800" dirty="0" smtClean="0">
                <a:solidFill>
                  <a:srgbClr val="3333FF"/>
                </a:solidFill>
              </a:rPr>
              <a:t> (128), </a:t>
            </a:r>
            <a:r>
              <a:rPr lang="en-US" sz="2800" dirty="0" err="1" smtClean="0">
                <a:solidFill>
                  <a:srgbClr val="3333FF"/>
                </a:solidFill>
              </a:rPr>
              <a:t>Bijapur</a:t>
            </a:r>
            <a:r>
              <a:rPr lang="en-US" sz="2800" dirty="0" smtClean="0">
                <a:solidFill>
                  <a:srgbClr val="3333FF"/>
                </a:solidFill>
              </a:rPr>
              <a:t> (195) </a:t>
            </a:r>
            <a:r>
              <a:rPr lang="en-US" sz="2800" dirty="0">
                <a:solidFill>
                  <a:srgbClr val="3333FF"/>
                </a:solidFill>
              </a:rPr>
              <a:t>in Karnataka and </a:t>
            </a:r>
            <a:r>
              <a:rPr lang="en-US" sz="2800" dirty="0" smtClean="0">
                <a:solidFill>
                  <a:srgbClr val="3333FF"/>
                </a:solidFill>
              </a:rPr>
              <a:t>Chennai (109), Pondicherry (138) </a:t>
            </a:r>
            <a:r>
              <a:rPr lang="en-US" sz="2800" dirty="0">
                <a:solidFill>
                  <a:srgbClr val="3333FF"/>
                </a:solidFill>
              </a:rPr>
              <a:t>in </a:t>
            </a:r>
            <a:r>
              <a:rPr lang="en-US" sz="2800" dirty="0" smtClean="0">
                <a:solidFill>
                  <a:srgbClr val="3333FF"/>
                </a:solidFill>
              </a:rPr>
              <a:t>Tamilnadu</a:t>
            </a:r>
          </a:p>
          <a:p>
            <a:endParaRPr lang="en-US" sz="2800" dirty="0" smtClean="0">
              <a:solidFill>
                <a:srgbClr val="3333FF"/>
              </a:solidFill>
            </a:endParaRPr>
          </a:p>
          <a:p>
            <a:r>
              <a:rPr lang="en-US" sz="2800" dirty="0" smtClean="0">
                <a:solidFill>
                  <a:srgbClr val="3333FF"/>
                </a:solidFill>
              </a:rPr>
              <a:t>Collected reproductive history from the organized dairy farms</a:t>
            </a:r>
          </a:p>
          <a:p>
            <a:endParaRPr lang="en-US" sz="2800" dirty="0" smtClean="0">
              <a:solidFill>
                <a:srgbClr val="3333FF"/>
              </a:solidFill>
            </a:endParaRPr>
          </a:p>
          <a:p>
            <a:r>
              <a:rPr lang="en-US" sz="2800" dirty="0" smtClean="0">
                <a:solidFill>
                  <a:srgbClr val="3333FF"/>
                </a:solidFill>
              </a:rPr>
              <a:t>Serum samples were screened for antibodies against brucellosis and infectious bovine rhinotracheitis by using Avidin-Biotin ELISA Kit developed by </a:t>
            </a:r>
            <a:r>
              <a:rPr lang="en-US" sz="2800" dirty="0" smtClean="0">
                <a:solidFill>
                  <a:srgbClr val="3333FF"/>
                </a:solidFill>
              </a:rPr>
              <a:t>PD_ADMAS, Bangalore</a:t>
            </a:r>
            <a:endParaRPr lang="en-US" sz="2800" dirty="0">
              <a:solidFill>
                <a:srgbClr val="3333FF"/>
              </a:solidFill>
            </a:endParaRPr>
          </a:p>
          <a:p>
            <a:endParaRPr lang="en-US" sz="2800" dirty="0">
              <a:solidFill>
                <a:srgbClr val="0000FF"/>
              </a:solidFill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Serum samples were  used for estimation of minerals – copper, zinc, calcium, phosphorus and magnesium by using atomic absorption spectrometry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Serum </a:t>
            </a:r>
            <a:r>
              <a:rPr lang="en-US" dirty="0" err="1" smtClean="0">
                <a:solidFill>
                  <a:srgbClr val="0000FF"/>
                </a:solidFill>
              </a:rPr>
              <a:t>estradiol</a:t>
            </a:r>
            <a:r>
              <a:rPr lang="en-US" dirty="0" smtClean="0">
                <a:solidFill>
                  <a:srgbClr val="0000FF"/>
                </a:solidFill>
              </a:rPr>
              <a:t> and progesterone were estimated in paired serum samples by using  </a:t>
            </a:r>
            <a:r>
              <a:rPr lang="en-US" dirty="0" err="1" smtClean="0">
                <a:solidFill>
                  <a:srgbClr val="0000FF"/>
                </a:solidFill>
              </a:rPr>
              <a:t>radioimmunoassasy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kits</a:t>
            </a:r>
            <a:endParaRPr lang="en-IN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Results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Organized farms have 39-46 % (42%)of animals with reproductive problems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Reproductive problem most common was repeat breeding (29.3%) in all the farms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Out of 570 samples, 254 (44.6%) and 158 (27.7%) positive for Brucella and IBR antibodies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0" y="0"/>
          <a:ext cx="9155113" cy="6858000"/>
        </p:xfrm>
        <a:graphic>
          <a:graphicData uri="http://schemas.openxmlformats.org/presentationml/2006/ole">
            <p:oleObj spid="_x0000_s1026" name="Chart" r:id="rId4" imgW="4981651" imgH="330521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0" y="152400"/>
          <a:ext cx="9144000" cy="6705600"/>
        </p:xfrm>
        <a:graphic>
          <a:graphicData uri="http://schemas.openxmlformats.org/presentationml/2006/ole">
            <p:oleObj spid="_x0000_s2050" name="Chart" r:id="rId4" imgW="5629389" imgH="287658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04800" y="0"/>
          <a:ext cx="86105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81000" y="228600"/>
          <a:ext cx="85344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421</Words>
  <Application>Microsoft Office PowerPoint</Application>
  <PresentationFormat>On-screen Show (4:3)</PresentationFormat>
  <Paragraphs>57</Paragraphs>
  <Slides>16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Chart</vt:lpstr>
      <vt:lpstr>Slide 1</vt:lpstr>
      <vt:lpstr>Introduction </vt:lpstr>
      <vt:lpstr>Materials and Methods </vt:lpstr>
      <vt:lpstr>Slide 4</vt:lpstr>
      <vt:lpstr>Results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Conclusion 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on reproductive disorders in bovines of organized farms vis-à-vis to nutritional status</dc:title>
  <dc:creator>Dr.P.Krishnamoorthy</dc:creator>
  <cp:lastModifiedBy>krishnamoorthy</cp:lastModifiedBy>
  <cp:revision>32</cp:revision>
  <dcterms:created xsi:type="dcterms:W3CDTF">2006-08-16T00:00:00Z</dcterms:created>
  <dcterms:modified xsi:type="dcterms:W3CDTF">2014-09-15T03:25:04Z</dcterms:modified>
</cp:coreProperties>
</file>