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3" r:id="rId3"/>
    <p:sldId id="284" r:id="rId4"/>
    <p:sldId id="285" r:id="rId5"/>
    <p:sldId id="286" r:id="rId6"/>
    <p:sldId id="287" r:id="rId7"/>
    <p:sldId id="288" r:id="rId8"/>
    <p:sldId id="290" r:id="rId9"/>
    <p:sldId id="291" r:id="rId10"/>
    <p:sldId id="294" r:id="rId11"/>
    <p:sldId id="295" r:id="rId12"/>
    <p:sldId id="297" r:id="rId13"/>
    <p:sldId id="298" r:id="rId14"/>
    <p:sldId id="296" r:id="rId15"/>
    <p:sldId id="257" r:id="rId16"/>
    <p:sldId id="279" r:id="rId17"/>
    <p:sldId id="264" r:id="rId18"/>
    <p:sldId id="281" r:id="rId19"/>
    <p:sldId id="280" r:id="rId20"/>
    <p:sldId id="265" r:id="rId21"/>
    <p:sldId id="267" r:id="rId22"/>
    <p:sldId id="268" r:id="rId23"/>
    <p:sldId id="259" r:id="rId24"/>
    <p:sldId id="299" r:id="rId25"/>
    <p:sldId id="262" r:id="rId26"/>
    <p:sldId id="263" r:id="rId27"/>
    <p:sldId id="269" r:id="rId28"/>
    <p:sldId id="300" r:id="rId29"/>
    <p:sldId id="301" r:id="rId30"/>
    <p:sldId id="302" r:id="rId31"/>
    <p:sldId id="303" r:id="rId32"/>
    <p:sldId id="274" r:id="rId33"/>
    <p:sldId id="277" r:id="rId34"/>
    <p:sldId id="304" r:id="rId35"/>
    <p:sldId id="278"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86724-5D22-4066-9F5D-154668A628DF}" type="datetimeFigureOut">
              <a:rPr lang="tr-TR" smtClean="0"/>
              <a:pPr/>
              <a:t>05.12.2016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2199F-BB8B-4482-BB36-9455E3F6142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EF52927-9A76-45FB-8725-91C8CE0E2C52}" type="slidenum">
              <a:rPr lang="en-US" smtClean="0"/>
              <a:pPr/>
              <a:t>9</a:t>
            </a:fld>
            <a:endParaRPr lang="en-US" smtClean="0"/>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r>
              <a:rPr lang="en-US" smtClean="0"/>
              <a:t>Once you have introduced these definitions of quality, ask students to provide example of products that use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ED2199F-BB8B-4482-BB36-9455E3F61421}"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05.12.2016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05.12.2016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209.85.135.132/wiki/Law" TargetMode="External"/><Relationship Id="rId2" Type="http://schemas.openxmlformats.org/officeDocument/2006/relationships/hyperlink" Target="http://209.85.135.132/wiki/Babylon" TargetMode="Externa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hyperlink" Target="http://209.85.135.132/wiki/Code_of_Hammurab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772816"/>
            <a:ext cx="7851648" cy="1427584"/>
          </a:xfrm>
        </p:spPr>
        <p:txBody>
          <a:bodyPr>
            <a:normAutofit fontScale="90000"/>
          </a:bodyPr>
          <a:lstStyle/>
          <a:p>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tr-TR" sz="4000" dirty="0" smtClean="0"/>
              <a:t/>
            </a:r>
            <a:br>
              <a:rPr lang="tr-TR" sz="4000" dirty="0" smtClean="0"/>
            </a:br>
            <a:r>
              <a:rPr lang="en-US" sz="3600" dirty="0" smtClean="0"/>
              <a:t>THE </a:t>
            </a:r>
            <a:r>
              <a:rPr lang="en-US" sz="3600" dirty="0" smtClean="0"/>
              <a:t>ROLE OF DEVELOPMENT CULTURE IN TOTAL QUALITY MANAGEMENT </a:t>
            </a:r>
            <a:r>
              <a:rPr lang="en-US" sz="3600" dirty="0" smtClean="0"/>
              <a:t>IN </a:t>
            </a:r>
            <a:r>
              <a:rPr lang="en-US" sz="3600" dirty="0" smtClean="0"/>
              <a:t>PUBLIC VS. PRIVATE HOSPITALS: THE MEDIATING EFFECT OF EMPLOYEE EMPOWERMENT</a:t>
            </a:r>
            <a:r>
              <a:rPr lang="tr-TR" sz="3600" dirty="0" smtClean="0"/>
              <a:t/>
            </a:r>
            <a:br>
              <a:rPr lang="tr-TR" sz="3600" dirty="0" smtClean="0"/>
            </a:br>
            <a:r>
              <a:rPr lang="tr-TR" sz="3600" dirty="0" smtClean="0"/>
              <a:t/>
            </a:r>
            <a:br>
              <a:rPr lang="tr-TR" sz="3600" dirty="0" smtClean="0"/>
            </a:br>
            <a:endParaRPr lang="tr-TR" sz="3600" dirty="0"/>
          </a:p>
        </p:txBody>
      </p:sp>
      <p:sp>
        <p:nvSpPr>
          <p:cNvPr id="3" name="2 Alt Başlık"/>
          <p:cNvSpPr>
            <a:spLocks noGrp="1"/>
          </p:cNvSpPr>
          <p:nvPr>
            <p:ph type="subTitle" idx="1"/>
          </p:nvPr>
        </p:nvSpPr>
        <p:spPr/>
        <p:txBody>
          <a:bodyPr>
            <a:normAutofit fontScale="62500" lnSpcReduction="20000"/>
          </a:bodyPr>
          <a:lstStyle/>
          <a:p>
            <a:r>
              <a:rPr lang="en-US" dirty="0" err="1" smtClean="0"/>
              <a:t>İzlem</a:t>
            </a:r>
            <a:r>
              <a:rPr lang="en-US" dirty="0" smtClean="0"/>
              <a:t> </a:t>
            </a:r>
            <a:r>
              <a:rPr lang="en-US" dirty="0" err="1" smtClean="0"/>
              <a:t>Gözükara</a:t>
            </a:r>
            <a:r>
              <a:rPr lang="en-US" baseline="30000" dirty="0" smtClean="0"/>
              <a:t>*</a:t>
            </a:r>
            <a:r>
              <a:rPr lang="en-US" dirty="0" smtClean="0"/>
              <a:t>,</a:t>
            </a:r>
            <a:r>
              <a:rPr lang="en-US" baseline="30000" dirty="0" smtClean="0"/>
              <a:t> </a:t>
            </a:r>
            <a:r>
              <a:rPr lang="en-US" dirty="0" err="1" smtClean="0"/>
              <a:t>Nurdan</a:t>
            </a:r>
            <a:r>
              <a:rPr lang="en-US" dirty="0" smtClean="0"/>
              <a:t> </a:t>
            </a:r>
            <a:r>
              <a:rPr lang="en-US" dirty="0" err="1" smtClean="0"/>
              <a:t>Çolakoğlu</a:t>
            </a:r>
            <a:endParaRPr lang="tr-TR" dirty="0" smtClean="0"/>
          </a:p>
          <a:p>
            <a:r>
              <a:rPr lang="x-none" smtClean="0"/>
              <a:t>Assistant Professor, Department of Business Administration, Istanbul Arel University</a:t>
            </a:r>
            <a:endParaRPr lang="tr-TR" dirty="0" smtClean="0"/>
          </a:p>
          <a:p>
            <a:r>
              <a:rPr lang="tr-TR" dirty="0" smtClean="0"/>
              <a:t> </a:t>
            </a:r>
          </a:p>
          <a:p>
            <a:r>
              <a:rPr lang="en-US" dirty="0" err="1" smtClean="0"/>
              <a:t>Özlem</a:t>
            </a:r>
            <a:r>
              <a:rPr lang="en-US" dirty="0" smtClean="0"/>
              <a:t> </a:t>
            </a:r>
            <a:r>
              <a:rPr lang="en-US" dirty="0" err="1" smtClean="0"/>
              <a:t>Akçay</a:t>
            </a:r>
            <a:r>
              <a:rPr lang="en-US" dirty="0" smtClean="0"/>
              <a:t> Kasapoğlu</a:t>
            </a:r>
            <a:r>
              <a:rPr lang="tr-TR" dirty="0" smtClean="0"/>
              <a:t> </a:t>
            </a:r>
          </a:p>
          <a:p>
            <a:r>
              <a:rPr lang="tr-TR" dirty="0" err="1" smtClean="0"/>
              <a:t>Associate</a:t>
            </a:r>
            <a:r>
              <a:rPr lang="tr-TR" dirty="0" smtClean="0"/>
              <a:t> </a:t>
            </a:r>
            <a:r>
              <a:rPr lang="tr-TR" dirty="0" err="1" smtClean="0"/>
              <a:t>Professor</a:t>
            </a:r>
            <a:r>
              <a:rPr lang="tr-TR" dirty="0" smtClean="0"/>
              <a:t>, </a:t>
            </a:r>
            <a:r>
              <a:rPr lang="tr-TR" dirty="0" err="1" smtClean="0"/>
              <a:t>Faculty</a:t>
            </a:r>
            <a:r>
              <a:rPr lang="tr-TR" dirty="0" smtClean="0"/>
              <a:t> of </a:t>
            </a:r>
            <a:r>
              <a:rPr lang="tr-TR" dirty="0" err="1" smtClean="0"/>
              <a:t>Business</a:t>
            </a:r>
            <a:r>
              <a:rPr lang="tr-TR" dirty="0" smtClean="0"/>
              <a:t> </a:t>
            </a:r>
            <a:r>
              <a:rPr lang="tr-TR" dirty="0" err="1" smtClean="0"/>
              <a:t>Administration</a:t>
            </a:r>
            <a:r>
              <a:rPr lang="tr-TR" dirty="0" smtClean="0"/>
              <a:t>,</a:t>
            </a:r>
          </a:p>
          <a:p>
            <a:r>
              <a:rPr lang="tr-TR" dirty="0" err="1" smtClean="0"/>
              <a:t>Department</a:t>
            </a:r>
            <a:r>
              <a:rPr lang="tr-TR" dirty="0" smtClean="0"/>
              <a:t> of </a:t>
            </a:r>
            <a:r>
              <a:rPr lang="tr-TR" dirty="0" err="1" smtClean="0"/>
              <a:t>Prodcution</a:t>
            </a:r>
            <a:r>
              <a:rPr lang="tr-TR" dirty="0" smtClean="0"/>
              <a:t> </a:t>
            </a:r>
            <a:r>
              <a:rPr lang="tr-TR" dirty="0" err="1" smtClean="0"/>
              <a:t>Management</a:t>
            </a:r>
            <a:r>
              <a:rPr lang="tr-TR" dirty="0" smtClean="0"/>
              <a:t>, </a:t>
            </a:r>
            <a:r>
              <a:rPr lang="tr-TR" dirty="0" err="1" smtClean="0"/>
              <a:t>Istanbul</a:t>
            </a:r>
            <a:r>
              <a:rPr lang="tr-TR" dirty="0" smtClean="0"/>
              <a:t> </a:t>
            </a:r>
            <a:r>
              <a:rPr lang="tr-TR" dirty="0" err="1" smtClean="0"/>
              <a:t>University</a:t>
            </a:r>
            <a:endParaRPr lang="tr-TR" dirty="0" smtClean="0"/>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tr-TR" dirty="0" err="1" smtClean="0"/>
              <a:t>History</a:t>
            </a:r>
            <a:r>
              <a:rPr lang="tr-TR" dirty="0" smtClean="0"/>
              <a:t> of </a:t>
            </a:r>
            <a:r>
              <a:rPr lang="tr-TR" dirty="0" err="1" smtClean="0"/>
              <a:t>Quality</a:t>
            </a:r>
            <a:r>
              <a:rPr lang="tr-TR" dirty="0" smtClean="0"/>
              <a:t>…</a:t>
            </a:r>
          </a:p>
        </p:txBody>
      </p:sp>
      <p:sp>
        <p:nvSpPr>
          <p:cNvPr id="35843" name="Rectangle 3"/>
          <p:cNvSpPr>
            <a:spLocks noGrp="1" noChangeArrowheads="1"/>
          </p:cNvSpPr>
          <p:nvPr>
            <p:ph idx="1"/>
          </p:nvPr>
        </p:nvSpPr>
        <p:spPr>
          <a:xfrm>
            <a:off x="1066800" y="1981200"/>
            <a:ext cx="3921125" cy="4044950"/>
          </a:xfrm>
        </p:spPr>
        <p:txBody>
          <a:bodyPr>
            <a:normAutofit fontScale="77500" lnSpcReduction="20000"/>
          </a:bodyPr>
          <a:lstStyle/>
          <a:p>
            <a:pPr marL="0" indent="0" eaLnBrk="1" hangingPunct="1">
              <a:lnSpc>
                <a:spcPct val="90000"/>
              </a:lnSpc>
              <a:buFont typeface="Wingdings" pitchFamily="2" charset="2"/>
              <a:buNone/>
              <a:defRPr/>
            </a:pPr>
            <a:endParaRPr lang="tr-TR" sz="2800" dirty="0" smtClean="0"/>
          </a:p>
          <a:p>
            <a:pPr marL="0" indent="0">
              <a:lnSpc>
                <a:spcPct val="90000"/>
              </a:lnSpc>
              <a:buNone/>
              <a:defRPr/>
            </a:pPr>
            <a:r>
              <a:rPr lang="en-US" sz="2800" b="1" dirty="0" smtClean="0"/>
              <a:t>Hammurabi</a:t>
            </a:r>
            <a:r>
              <a:rPr lang="en-US" sz="2800" baseline="30000" dirty="0" smtClean="0">
                <a:hlinkClick r:id="" action="ppaction://hlinkfile"/>
              </a:rPr>
              <a:t>[1]</a:t>
            </a:r>
            <a:r>
              <a:rPr lang="en-US" sz="2800" dirty="0" smtClean="0"/>
              <a:t> (</a:t>
            </a:r>
            <a:r>
              <a:rPr lang="en-US" sz="2800" i="1" dirty="0" smtClean="0"/>
              <a:t>ca.</a:t>
            </a:r>
            <a:r>
              <a:rPr lang="en-US" sz="2800" dirty="0" smtClean="0"/>
              <a:t> 1810 BCE – 1750 BCE), was the sixth king of </a:t>
            </a:r>
            <a:r>
              <a:rPr lang="en-US" sz="2800" dirty="0" smtClean="0">
                <a:hlinkClick r:id="rId2" action="ppaction://hlinkfile" tooltip="Babylon"/>
              </a:rPr>
              <a:t>Babylon</a:t>
            </a:r>
            <a:r>
              <a:rPr lang="en-US" sz="2800" dirty="0" smtClean="0"/>
              <a:t>. Hammurabi is known for the </a:t>
            </a:r>
            <a:r>
              <a:rPr lang="en-US" sz="2800" dirty="0" smtClean="0">
                <a:hlinkClick r:id="rId3" action="ppaction://hlinkfile" tooltip="Law"/>
              </a:rPr>
              <a:t>laws</a:t>
            </a:r>
            <a:r>
              <a:rPr lang="en-US" sz="2800" dirty="0" smtClean="0"/>
              <a:t> called </a:t>
            </a:r>
            <a:r>
              <a:rPr lang="en-US" sz="2800" dirty="0" smtClean="0">
                <a:hlinkClick r:id="rId4" action="ppaction://hlinkfile" tooltip="Code of Hammurabi"/>
              </a:rPr>
              <a:t>Hammurabi's Code</a:t>
            </a:r>
            <a:r>
              <a:rPr lang="en-US" sz="2800" dirty="0" smtClean="0"/>
              <a:t>, one of the first written codes of law in history</a:t>
            </a:r>
            <a:endParaRPr lang="tr-TR" sz="2800" dirty="0" smtClean="0"/>
          </a:p>
          <a:p>
            <a:pPr marL="0" indent="0" eaLnBrk="1" hangingPunct="1">
              <a:lnSpc>
                <a:spcPct val="90000"/>
              </a:lnSpc>
              <a:buFont typeface="Wingdings" pitchFamily="2" charset="2"/>
              <a:buNone/>
              <a:defRPr/>
            </a:pPr>
            <a:r>
              <a:rPr lang="tr-TR" sz="2800" dirty="0" err="1" smtClean="0"/>
              <a:t>Says</a:t>
            </a:r>
            <a:r>
              <a:rPr lang="tr-TR" sz="2800" dirty="0" smtClean="0"/>
              <a:t> </a:t>
            </a:r>
            <a:r>
              <a:rPr lang="tr-TR" sz="2800" dirty="0" err="1" smtClean="0"/>
              <a:t>that</a:t>
            </a:r>
            <a:r>
              <a:rPr lang="tr-TR" sz="2800" dirty="0" smtClean="0"/>
              <a:t> :</a:t>
            </a:r>
          </a:p>
          <a:p>
            <a:pPr marL="0" indent="0">
              <a:lnSpc>
                <a:spcPct val="90000"/>
              </a:lnSpc>
              <a:buNone/>
              <a:defRPr/>
            </a:pPr>
            <a:r>
              <a:rPr lang="tr-TR" sz="2800" dirty="0" smtClean="0"/>
              <a:t>“</a:t>
            </a:r>
            <a:r>
              <a:rPr lang="tr-TR" sz="2800" dirty="0" err="1" smtClean="0"/>
              <a:t>if</a:t>
            </a:r>
            <a:r>
              <a:rPr lang="tr-TR" sz="2800" dirty="0" smtClean="0"/>
              <a:t> a </a:t>
            </a:r>
            <a:r>
              <a:rPr lang="tr-TR" sz="2800" dirty="0" err="1" smtClean="0"/>
              <a:t>construction</a:t>
            </a:r>
            <a:r>
              <a:rPr lang="tr-TR" sz="2800" dirty="0" smtClean="0"/>
              <a:t> </a:t>
            </a:r>
            <a:r>
              <a:rPr lang="tr-TR" sz="2800" dirty="0" err="1" smtClean="0"/>
              <a:t>worker</a:t>
            </a:r>
            <a:r>
              <a:rPr lang="tr-TR" sz="2800" dirty="0" smtClean="0"/>
              <a:t> </a:t>
            </a:r>
            <a:r>
              <a:rPr lang="tr-TR" sz="2800" dirty="0" err="1" smtClean="0"/>
              <a:t>builds</a:t>
            </a:r>
            <a:r>
              <a:rPr lang="tr-TR" sz="2800" dirty="0" smtClean="0"/>
              <a:t> a </a:t>
            </a:r>
            <a:r>
              <a:rPr lang="tr-TR" sz="2800" dirty="0" err="1" smtClean="0"/>
              <a:t>house</a:t>
            </a:r>
            <a:r>
              <a:rPr lang="tr-TR" sz="2800" dirty="0" smtClean="0"/>
              <a:t> </a:t>
            </a:r>
            <a:r>
              <a:rPr lang="tr-TR" sz="2800" dirty="0" err="1" smtClean="0"/>
              <a:t>and</a:t>
            </a:r>
            <a:r>
              <a:rPr lang="tr-TR" sz="2800" dirty="0" smtClean="0"/>
              <a:t> </a:t>
            </a:r>
            <a:r>
              <a:rPr lang="tr-TR" sz="2800" dirty="0" err="1" smtClean="0"/>
              <a:t>if</a:t>
            </a:r>
            <a:r>
              <a:rPr lang="tr-TR" sz="2800" dirty="0" smtClean="0"/>
              <a:t> </a:t>
            </a:r>
            <a:r>
              <a:rPr lang="tr-TR" sz="2800" dirty="0" err="1" smtClean="0"/>
              <a:t>the</a:t>
            </a:r>
            <a:r>
              <a:rPr lang="tr-TR" sz="2800" dirty="0" smtClean="0"/>
              <a:t> </a:t>
            </a:r>
            <a:r>
              <a:rPr lang="tr-TR" sz="2800" dirty="0" err="1" smtClean="0"/>
              <a:t>house</a:t>
            </a:r>
            <a:r>
              <a:rPr lang="tr-TR" sz="2800" dirty="0" smtClean="0"/>
              <a:t> </a:t>
            </a:r>
            <a:r>
              <a:rPr lang="tr-TR" sz="2800" dirty="0" err="1" smtClean="0"/>
              <a:t>collapses</a:t>
            </a:r>
            <a:r>
              <a:rPr lang="tr-TR" sz="2800" dirty="0" smtClean="0"/>
              <a:t> </a:t>
            </a:r>
            <a:r>
              <a:rPr lang="tr-TR" sz="2800" dirty="0" err="1" smtClean="0"/>
              <a:t>and</a:t>
            </a:r>
            <a:r>
              <a:rPr lang="tr-TR" sz="2800" dirty="0" smtClean="0"/>
              <a:t> </a:t>
            </a:r>
            <a:r>
              <a:rPr lang="tr-TR" sz="2800" dirty="0" err="1" smtClean="0"/>
              <a:t>if</a:t>
            </a:r>
            <a:r>
              <a:rPr lang="tr-TR" sz="2800" dirty="0" smtClean="0"/>
              <a:t> a </a:t>
            </a:r>
            <a:r>
              <a:rPr lang="tr-TR" sz="2800" dirty="0" err="1" smtClean="0"/>
              <a:t>person</a:t>
            </a:r>
            <a:r>
              <a:rPr lang="tr-TR" sz="2800" dirty="0" smtClean="0"/>
              <a:t> </a:t>
            </a:r>
            <a:r>
              <a:rPr lang="tr-TR" sz="2800" dirty="0" err="1" smtClean="0"/>
              <a:t>dies</a:t>
            </a:r>
            <a:r>
              <a:rPr lang="tr-TR" sz="2800" dirty="0" smtClean="0"/>
              <a:t> </a:t>
            </a:r>
            <a:r>
              <a:rPr lang="tr-TR" sz="2800" dirty="0" err="1" smtClean="0"/>
              <a:t>then</a:t>
            </a:r>
            <a:r>
              <a:rPr lang="tr-TR" sz="2800" dirty="0" smtClean="0"/>
              <a:t> </a:t>
            </a:r>
            <a:r>
              <a:rPr lang="tr-TR" sz="2800" dirty="0" err="1" smtClean="0"/>
              <a:t>the</a:t>
            </a:r>
            <a:r>
              <a:rPr lang="tr-TR" sz="2800" dirty="0" smtClean="0"/>
              <a:t> </a:t>
            </a:r>
            <a:r>
              <a:rPr lang="tr-TR" sz="2800" dirty="0" err="1" smtClean="0"/>
              <a:t>worker’s</a:t>
            </a:r>
            <a:r>
              <a:rPr lang="tr-TR" sz="2800" dirty="0" smtClean="0"/>
              <a:t> </a:t>
            </a:r>
            <a:r>
              <a:rPr lang="tr-TR" sz="2800" dirty="0" err="1" smtClean="0"/>
              <a:t>head</a:t>
            </a:r>
            <a:r>
              <a:rPr lang="tr-TR" sz="2800" dirty="0" smtClean="0"/>
              <a:t> </a:t>
            </a:r>
            <a:r>
              <a:rPr lang="tr-TR" sz="2800" dirty="0" err="1" smtClean="0"/>
              <a:t>will</a:t>
            </a:r>
            <a:r>
              <a:rPr lang="tr-TR" sz="2800" dirty="0" smtClean="0"/>
              <a:t> be </a:t>
            </a:r>
            <a:r>
              <a:rPr lang="tr-TR" sz="2800" dirty="0" err="1" smtClean="0"/>
              <a:t>cut</a:t>
            </a:r>
            <a:r>
              <a:rPr lang="tr-TR" sz="2800" dirty="0" smtClean="0"/>
              <a:t> </a:t>
            </a:r>
            <a:r>
              <a:rPr lang="tr-TR" sz="2800" dirty="0" err="1" smtClean="0"/>
              <a:t>off</a:t>
            </a:r>
            <a:r>
              <a:rPr lang="tr-TR" sz="2800" dirty="0" smtClean="0"/>
              <a:t>” (</a:t>
            </a:r>
            <a:r>
              <a:rPr lang="tr-TR" sz="2800" dirty="0" err="1" smtClean="0"/>
              <a:t>m.ö</a:t>
            </a:r>
            <a:r>
              <a:rPr lang="tr-TR" sz="2800" dirty="0" smtClean="0"/>
              <a:t>. 2150)</a:t>
            </a:r>
          </a:p>
        </p:txBody>
      </p:sp>
      <p:pic>
        <p:nvPicPr>
          <p:cNvPr id="50180" name="Picture 4" descr="bd05015_"/>
          <p:cNvPicPr>
            <a:picLocks noChangeAspect="1" noChangeArrowheads="1"/>
          </p:cNvPicPr>
          <p:nvPr/>
        </p:nvPicPr>
        <p:blipFill>
          <a:blip r:embed="rId5" cstate="print"/>
          <a:srcRect/>
          <a:stretch>
            <a:fillRect/>
          </a:stretch>
        </p:blipFill>
        <p:spPr bwMode="auto">
          <a:xfrm>
            <a:off x="5562600" y="1752600"/>
            <a:ext cx="32512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tr-TR" dirty="0" err="1" smtClean="0"/>
              <a:t>History</a:t>
            </a:r>
            <a:r>
              <a:rPr lang="tr-TR" dirty="0" smtClean="0"/>
              <a:t> of </a:t>
            </a:r>
            <a:r>
              <a:rPr lang="tr-TR" dirty="0" err="1" smtClean="0"/>
              <a:t>Quality</a:t>
            </a:r>
            <a:r>
              <a:rPr lang="tr-TR" dirty="0" smtClean="0"/>
              <a:t>…</a:t>
            </a:r>
          </a:p>
        </p:txBody>
      </p:sp>
      <p:grpSp>
        <p:nvGrpSpPr>
          <p:cNvPr id="2" name="Group 22"/>
          <p:cNvGrpSpPr>
            <a:grpSpLocks/>
          </p:cNvGrpSpPr>
          <p:nvPr/>
        </p:nvGrpSpPr>
        <p:grpSpPr bwMode="auto">
          <a:xfrm>
            <a:off x="1371600" y="914400"/>
            <a:ext cx="9326563" cy="5867400"/>
            <a:chOff x="864" y="576"/>
            <a:chExt cx="5875" cy="3696"/>
          </a:xfrm>
        </p:grpSpPr>
        <p:sp>
          <p:nvSpPr>
            <p:cNvPr id="51207" name="Line 4"/>
            <p:cNvSpPr>
              <a:spLocks noChangeShapeType="1"/>
            </p:cNvSpPr>
            <p:nvPr/>
          </p:nvSpPr>
          <p:spPr bwMode="auto">
            <a:xfrm>
              <a:off x="864" y="3984"/>
              <a:ext cx="4656" cy="0"/>
            </a:xfrm>
            <a:prstGeom prst="line">
              <a:avLst/>
            </a:prstGeom>
            <a:noFill/>
            <a:ln w="19050" cap="sq">
              <a:solidFill>
                <a:schemeClr val="tx1"/>
              </a:solidFill>
              <a:round/>
              <a:headEnd type="none" w="sm" len="sm"/>
              <a:tailEnd type="triangle" w="sm" len="sm"/>
            </a:ln>
          </p:spPr>
          <p:txBody>
            <a:bodyPr wrap="none"/>
            <a:lstStyle/>
            <a:p>
              <a:endParaRPr lang="tr-TR"/>
            </a:p>
          </p:txBody>
        </p:sp>
        <p:sp>
          <p:nvSpPr>
            <p:cNvPr id="51208" name="Line 5"/>
            <p:cNvSpPr>
              <a:spLocks noChangeShapeType="1"/>
            </p:cNvSpPr>
            <p:nvPr/>
          </p:nvSpPr>
          <p:spPr bwMode="auto">
            <a:xfrm flipV="1">
              <a:off x="864" y="768"/>
              <a:ext cx="0" cy="3216"/>
            </a:xfrm>
            <a:prstGeom prst="line">
              <a:avLst/>
            </a:prstGeom>
            <a:noFill/>
            <a:ln w="19050" cap="sq">
              <a:solidFill>
                <a:schemeClr val="tx1"/>
              </a:solidFill>
              <a:round/>
              <a:headEnd type="none" w="sm" len="sm"/>
              <a:tailEnd type="triangle" w="sm" len="sm"/>
            </a:ln>
          </p:spPr>
          <p:txBody>
            <a:bodyPr wrap="none"/>
            <a:lstStyle/>
            <a:p>
              <a:endParaRPr lang="tr-TR"/>
            </a:p>
          </p:txBody>
        </p:sp>
        <p:sp>
          <p:nvSpPr>
            <p:cNvPr id="36870" name="Text Box 6"/>
            <p:cNvSpPr txBox="1">
              <a:spLocks noChangeArrowheads="1"/>
            </p:cNvSpPr>
            <p:nvPr/>
          </p:nvSpPr>
          <p:spPr bwMode="auto">
            <a:xfrm>
              <a:off x="1008" y="3464"/>
              <a:ext cx="576" cy="407"/>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defRPr/>
              </a:pPr>
              <a:r>
                <a:rPr lang="tr-TR" b="1" dirty="0" err="1" smtClean="0">
                  <a:effectLst>
                    <a:outerShdw blurRad="38100" dist="38100" dir="2700000" algn="tl">
                      <a:srgbClr val="000000"/>
                    </a:outerShdw>
                  </a:effectLst>
                  <a:latin typeface="Times New Roman" pitchFamily="18" charset="0"/>
                </a:rPr>
                <a:t>Worker</a:t>
              </a:r>
              <a:endParaRPr lang="tr-TR" b="1" dirty="0">
                <a:effectLst>
                  <a:outerShdw blurRad="38100" dist="38100" dir="2700000" algn="tl">
                    <a:srgbClr val="000000"/>
                  </a:outerShdw>
                </a:effectLst>
                <a:latin typeface="Times New Roman" pitchFamily="18" charset="0"/>
              </a:endParaRPr>
            </a:p>
          </p:txBody>
        </p:sp>
        <p:sp>
          <p:nvSpPr>
            <p:cNvPr id="36871" name="Text Box 7"/>
            <p:cNvSpPr txBox="1">
              <a:spLocks noChangeArrowheads="1"/>
            </p:cNvSpPr>
            <p:nvPr/>
          </p:nvSpPr>
          <p:spPr bwMode="auto">
            <a:xfrm>
              <a:off x="1392" y="3128"/>
              <a:ext cx="1094" cy="239"/>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defRPr/>
              </a:pPr>
              <a:r>
                <a:rPr lang="tr-TR" b="1" dirty="0" err="1" smtClean="0">
                  <a:effectLst>
                    <a:outerShdw blurRad="38100" dist="38100" dir="2700000" algn="tl">
                      <a:srgbClr val="000000"/>
                    </a:outerShdw>
                  </a:effectLst>
                  <a:latin typeface="Times New Roman" pitchFamily="18" charset="0"/>
                </a:rPr>
                <a:t>Foreman</a:t>
              </a:r>
              <a:endParaRPr lang="tr-TR" b="1" dirty="0">
                <a:effectLst>
                  <a:outerShdw blurRad="38100" dist="38100" dir="2700000" algn="tl">
                    <a:srgbClr val="000000"/>
                  </a:outerShdw>
                </a:effectLst>
                <a:latin typeface="Times New Roman" pitchFamily="18" charset="0"/>
              </a:endParaRPr>
            </a:p>
          </p:txBody>
        </p:sp>
        <p:sp>
          <p:nvSpPr>
            <p:cNvPr id="36872" name="Text Box 8"/>
            <p:cNvSpPr txBox="1">
              <a:spLocks noChangeArrowheads="1"/>
            </p:cNvSpPr>
            <p:nvPr/>
          </p:nvSpPr>
          <p:spPr bwMode="auto">
            <a:xfrm>
              <a:off x="2205" y="2610"/>
              <a:ext cx="1037" cy="407"/>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defRPr/>
              </a:pPr>
              <a:r>
                <a:rPr lang="tr-TR" b="1" dirty="0" err="1" smtClean="0">
                  <a:effectLst>
                    <a:outerShdw blurRad="38100" dist="38100" dir="2700000" algn="tl">
                      <a:srgbClr val="000000"/>
                    </a:outerShdw>
                  </a:effectLst>
                  <a:latin typeface="Times New Roman" pitchFamily="18" charset="0"/>
                </a:rPr>
                <a:t>Control</a:t>
              </a:r>
              <a:r>
                <a:rPr lang="tr-TR" b="1" dirty="0" smtClean="0">
                  <a:effectLst>
                    <a:outerShdw blurRad="38100" dist="38100" dir="2700000" algn="tl">
                      <a:srgbClr val="000000"/>
                    </a:outerShdw>
                  </a:effectLst>
                  <a:latin typeface="Times New Roman" pitchFamily="18" charset="0"/>
                </a:rPr>
                <a:t> </a:t>
              </a:r>
              <a:r>
                <a:rPr lang="tr-TR" b="1" dirty="0" err="1" smtClean="0">
                  <a:effectLst>
                    <a:outerShdw blurRad="38100" dist="38100" dir="2700000" algn="tl">
                      <a:srgbClr val="000000"/>
                    </a:outerShdw>
                  </a:effectLst>
                  <a:latin typeface="Times New Roman" pitchFamily="18" charset="0"/>
                </a:rPr>
                <a:t>person</a:t>
              </a:r>
              <a:endParaRPr lang="tr-TR" b="1" dirty="0">
                <a:effectLst>
                  <a:outerShdw blurRad="38100" dist="38100" dir="2700000" algn="tl">
                    <a:srgbClr val="000000"/>
                  </a:outerShdw>
                </a:effectLst>
                <a:latin typeface="Times New Roman" pitchFamily="18" charset="0"/>
              </a:endParaRPr>
            </a:p>
          </p:txBody>
        </p:sp>
        <p:sp>
          <p:nvSpPr>
            <p:cNvPr id="36873" name="Text Box 9"/>
            <p:cNvSpPr txBox="1">
              <a:spLocks noChangeArrowheads="1"/>
            </p:cNvSpPr>
            <p:nvPr/>
          </p:nvSpPr>
          <p:spPr bwMode="auto">
            <a:xfrm>
              <a:off x="2928" y="1918"/>
              <a:ext cx="1210" cy="407"/>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defRPr/>
              </a:pPr>
              <a:r>
                <a:rPr lang="tr-TR" b="1" dirty="0" err="1" smtClean="0">
                  <a:effectLst>
                    <a:outerShdw blurRad="38100" dist="38100" dir="2700000" algn="tl">
                      <a:srgbClr val="000000"/>
                    </a:outerShdw>
                  </a:effectLst>
                  <a:latin typeface="Times New Roman" pitchFamily="18" charset="0"/>
                </a:rPr>
                <a:t>Statistical</a:t>
              </a:r>
              <a:r>
                <a:rPr lang="tr-TR" b="1" dirty="0" smtClean="0">
                  <a:effectLst>
                    <a:outerShdw blurRad="38100" dist="38100" dir="2700000" algn="tl">
                      <a:srgbClr val="000000"/>
                    </a:outerShdw>
                  </a:effectLst>
                  <a:latin typeface="Times New Roman" pitchFamily="18" charset="0"/>
                </a:rPr>
                <a:t> </a:t>
              </a:r>
              <a:r>
                <a:rPr lang="tr-TR" b="1" dirty="0" err="1" smtClean="0">
                  <a:effectLst>
                    <a:outerShdw blurRad="38100" dist="38100" dir="2700000" algn="tl">
                      <a:srgbClr val="000000"/>
                    </a:outerShdw>
                  </a:effectLst>
                  <a:latin typeface="Times New Roman" pitchFamily="18" charset="0"/>
                </a:rPr>
                <a:t>Quality</a:t>
              </a:r>
              <a:r>
                <a:rPr lang="tr-TR" b="1" dirty="0" smtClean="0">
                  <a:effectLst>
                    <a:outerShdw blurRad="38100" dist="38100" dir="2700000" algn="tl">
                      <a:srgbClr val="000000"/>
                    </a:outerShdw>
                  </a:effectLst>
                  <a:latin typeface="Times New Roman" pitchFamily="18" charset="0"/>
                </a:rPr>
                <a:t> </a:t>
              </a:r>
              <a:r>
                <a:rPr lang="tr-TR" b="1" dirty="0" err="1" smtClean="0">
                  <a:effectLst>
                    <a:outerShdw blurRad="38100" dist="38100" dir="2700000" algn="tl">
                      <a:srgbClr val="000000"/>
                    </a:outerShdw>
                  </a:effectLst>
                  <a:latin typeface="Times New Roman" pitchFamily="18" charset="0"/>
                </a:rPr>
                <a:t>Control</a:t>
              </a:r>
              <a:endParaRPr lang="tr-TR" b="1" dirty="0">
                <a:effectLst>
                  <a:outerShdw blurRad="38100" dist="38100" dir="2700000" algn="tl">
                    <a:srgbClr val="000000"/>
                  </a:outerShdw>
                </a:effectLst>
                <a:latin typeface="Times New Roman" pitchFamily="18" charset="0"/>
              </a:endParaRPr>
            </a:p>
          </p:txBody>
        </p:sp>
        <p:sp>
          <p:nvSpPr>
            <p:cNvPr id="36874" name="Text Box 10"/>
            <p:cNvSpPr txBox="1">
              <a:spLocks noChangeArrowheads="1"/>
            </p:cNvSpPr>
            <p:nvPr/>
          </p:nvSpPr>
          <p:spPr bwMode="auto">
            <a:xfrm>
              <a:off x="3792" y="1246"/>
              <a:ext cx="1037" cy="407"/>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defRPr/>
              </a:pPr>
              <a:r>
                <a:rPr lang="tr-TR" b="1" dirty="0" smtClean="0">
                  <a:effectLst>
                    <a:outerShdw blurRad="38100" dist="38100" dir="2700000" algn="tl">
                      <a:srgbClr val="000000"/>
                    </a:outerShdw>
                  </a:effectLst>
                  <a:latin typeface="Times New Roman" pitchFamily="18" charset="0"/>
                </a:rPr>
                <a:t>Total </a:t>
              </a:r>
              <a:r>
                <a:rPr lang="tr-TR" b="1" dirty="0" err="1" smtClean="0">
                  <a:effectLst>
                    <a:outerShdw blurRad="38100" dist="38100" dir="2700000" algn="tl">
                      <a:srgbClr val="000000"/>
                    </a:outerShdw>
                  </a:effectLst>
                  <a:latin typeface="Times New Roman" pitchFamily="18" charset="0"/>
                </a:rPr>
                <a:t>Quality</a:t>
              </a:r>
              <a:r>
                <a:rPr lang="tr-TR" b="1" dirty="0" smtClean="0">
                  <a:effectLst>
                    <a:outerShdw blurRad="38100" dist="38100" dir="2700000" algn="tl">
                      <a:srgbClr val="000000"/>
                    </a:outerShdw>
                  </a:effectLst>
                  <a:latin typeface="Times New Roman" pitchFamily="18" charset="0"/>
                </a:rPr>
                <a:t> </a:t>
              </a:r>
              <a:r>
                <a:rPr lang="tr-TR" b="1" dirty="0" err="1" smtClean="0">
                  <a:effectLst>
                    <a:outerShdw blurRad="38100" dist="38100" dir="2700000" algn="tl">
                      <a:srgbClr val="000000"/>
                    </a:outerShdw>
                  </a:effectLst>
                  <a:latin typeface="Times New Roman" pitchFamily="18" charset="0"/>
                </a:rPr>
                <a:t>Control</a:t>
              </a:r>
              <a:endParaRPr lang="tr-TR" b="1" dirty="0">
                <a:effectLst>
                  <a:outerShdw blurRad="38100" dist="38100" dir="2700000" algn="tl">
                    <a:srgbClr val="000000"/>
                  </a:outerShdw>
                </a:effectLst>
                <a:latin typeface="Times New Roman" pitchFamily="18" charset="0"/>
              </a:endParaRPr>
            </a:p>
          </p:txBody>
        </p:sp>
        <p:sp>
          <p:nvSpPr>
            <p:cNvPr id="36875" name="Text Box 11"/>
            <p:cNvSpPr txBox="1">
              <a:spLocks noChangeArrowheads="1"/>
            </p:cNvSpPr>
            <p:nvPr/>
          </p:nvSpPr>
          <p:spPr bwMode="auto">
            <a:xfrm>
              <a:off x="4512" y="576"/>
              <a:ext cx="1094" cy="407"/>
            </a:xfrm>
            <a:prstGeom prst="rect">
              <a:avLst/>
            </a:prstGeom>
            <a:noFill/>
            <a:ln w="12700" cap="sq">
              <a:solidFill>
                <a:schemeClr val="tx1"/>
              </a:solidFill>
              <a:miter lim="800000"/>
              <a:headEnd type="none" w="sm" len="sm"/>
              <a:tailEnd type="none" w="sm" len="sm"/>
            </a:ln>
            <a:effectLst/>
          </p:spPr>
          <p:txBody>
            <a:bodyPr>
              <a:spAutoFit/>
            </a:bodyPr>
            <a:lstStyle/>
            <a:p>
              <a:pPr algn="ctr">
                <a:spcBef>
                  <a:spcPct val="50000"/>
                </a:spcBef>
                <a:defRPr/>
              </a:pPr>
              <a:r>
                <a:rPr lang="tr-TR" b="1" dirty="0" smtClean="0">
                  <a:effectLst>
                    <a:outerShdw blurRad="38100" dist="38100" dir="2700000" algn="tl">
                      <a:srgbClr val="000000"/>
                    </a:outerShdw>
                  </a:effectLst>
                  <a:latin typeface="Times New Roman" pitchFamily="18" charset="0"/>
                </a:rPr>
                <a:t>Total </a:t>
              </a:r>
              <a:r>
                <a:rPr lang="tr-TR" b="1" dirty="0" err="1" smtClean="0">
                  <a:effectLst>
                    <a:outerShdw blurRad="38100" dist="38100" dir="2700000" algn="tl">
                      <a:srgbClr val="000000"/>
                    </a:outerShdw>
                  </a:effectLst>
                  <a:latin typeface="Times New Roman" pitchFamily="18" charset="0"/>
                </a:rPr>
                <a:t>Quality</a:t>
              </a:r>
              <a:r>
                <a:rPr lang="tr-TR" b="1" dirty="0" smtClean="0">
                  <a:effectLst>
                    <a:outerShdw blurRad="38100" dist="38100" dir="2700000" algn="tl">
                      <a:srgbClr val="000000"/>
                    </a:outerShdw>
                  </a:effectLst>
                  <a:latin typeface="Times New Roman" pitchFamily="18" charset="0"/>
                </a:rPr>
                <a:t> </a:t>
              </a:r>
              <a:r>
                <a:rPr lang="tr-TR" b="1" dirty="0" err="1" smtClean="0">
                  <a:effectLst>
                    <a:outerShdw blurRad="38100" dist="38100" dir="2700000" algn="tl">
                      <a:srgbClr val="000000"/>
                    </a:outerShdw>
                  </a:effectLst>
                  <a:latin typeface="Times New Roman" pitchFamily="18" charset="0"/>
                </a:rPr>
                <a:t>management</a:t>
              </a:r>
              <a:endParaRPr lang="tr-TR" b="1" dirty="0">
                <a:effectLst>
                  <a:outerShdw blurRad="38100" dist="38100" dir="2700000" algn="tl">
                    <a:srgbClr val="000000"/>
                  </a:outerShdw>
                </a:effectLst>
                <a:latin typeface="Times New Roman" pitchFamily="18" charset="0"/>
              </a:endParaRPr>
            </a:p>
          </p:txBody>
        </p:sp>
        <p:sp>
          <p:nvSpPr>
            <p:cNvPr id="51215" name="Line 12"/>
            <p:cNvSpPr>
              <a:spLocks noChangeShapeType="1"/>
            </p:cNvSpPr>
            <p:nvPr/>
          </p:nvSpPr>
          <p:spPr bwMode="auto">
            <a:xfrm>
              <a:off x="1248" y="3704"/>
              <a:ext cx="1" cy="280"/>
            </a:xfrm>
            <a:prstGeom prst="line">
              <a:avLst/>
            </a:prstGeom>
            <a:noFill/>
            <a:ln w="6350">
              <a:solidFill>
                <a:schemeClr val="tx1"/>
              </a:solidFill>
              <a:prstDash val="sysDot"/>
              <a:round/>
              <a:headEnd type="none" w="sm" len="sm"/>
              <a:tailEnd type="none" w="sm" len="sm"/>
            </a:ln>
          </p:spPr>
          <p:txBody>
            <a:bodyPr wrap="none"/>
            <a:lstStyle/>
            <a:p>
              <a:endParaRPr lang="tr-TR"/>
            </a:p>
          </p:txBody>
        </p:sp>
        <p:sp>
          <p:nvSpPr>
            <p:cNvPr id="51216" name="Line 13"/>
            <p:cNvSpPr>
              <a:spLocks noChangeShapeType="1"/>
            </p:cNvSpPr>
            <p:nvPr/>
          </p:nvSpPr>
          <p:spPr bwMode="auto">
            <a:xfrm>
              <a:off x="1824" y="3360"/>
              <a:ext cx="1" cy="624"/>
            </a:xfrm>
            <a:prstGeom prst="line">
              <a:avLst/>
            </a:prstGeom>
            <a:noFill/>
            <a:ln w="6350">
              <a:solidFill>
                <a:schemeClr val="tx1"/>
              </a:solidFill>
              <a:prstDash val="sysDot"/>
              <a:round/>
              <a:headEnd type="none" w="sm" len="sm"/>
              <a:tailEnd type="none" w="sm" len="sm"/>
            </a:ln>
          </p:spPr>
          <p:txBody>
            <a:bodyPr wrap="none"/>
            <a:lstStyle/>
            <a:p>
              <a:endParaRPr lang="tr-TR"/>
            </a:p>
          </p:txBody>
        </p:sp>
        <p:sp>
          <p:nvSpPr>
            <p:cNvPr id="51217" name="Line 14"/>
            <p:cNvSpPr>
              <a:spLocks noChangeShapeType="1"/>
            </p:cNvSpPr>
            <p:nvPr/>
          </p:nvSpPr>
          <p:spPr bwMode="auto">
            <a:xfrm>
              <a:off x="2640" y="3024"/>
              <a:ext cx="1" cy="960"/>
            </a:xfrm>
            <a:prstGeom prst="line">
              <a:avLst/>
            </a:prstGeom>
            <a:noFill/>
            <a:ln w="6350">
              <a:solidFill>
                <a:schemeClr val="tx1"/>
              </a:solidFill>
              <a:prstDash val="sysDot"/>
              <a:round/>
              <a:headEnd type="none" w="sm" len="sm"/>
              <a:tailEnd type="none" w="sm" len="sm"/>
            </a:ln>
          </p:spPr>
          <p:txBody>
            <a:bodyPr wrap="none"/>
            <a:lstStyle/>
            <a:p>
              <a:endParaRPr lang="tr-TR"/>
            </a:p>
          </p:txBody>
        </p:sp>
        <p:sp>
          <p:nvSpPr>
            <p:cNvPr id="51218" name="Line 15"/>
            <p:cNvSpPr>
              <a:spLocks noChangeShapeType="1"/>
            </p:cNvSpPr>
            <p:nvPr/>
          </p:nvSpPr>
          <p:spPr bwMode="auto">
            <a:xfrm>
              <a:off x="3408" y="2496"/>
              <a:ext cx="1" cy="1488"/>
            </a:xfrm>
            <a:prstGeom prst="line">
              <a:avLst/>
            </a:prstGeom>
            <a:noFill/>
            <a:ln w="6350">
              <a:solidFill>
                <a:schemeClr val="tx1"/>
              </a:solidFill>
              <a:prstDash val="sysDot"/>
              <a:round/>
              <a:headEnd type="none" w="sm" len="sm"/>
              <a:tailEnd type="none" w="sm" len="sm"/>
            </a:ln>
          </p:spPr>
          <p:txBody>
            <a:bodyPr wrap="none"/>
            <a:lstStyle/>
            <a:p>
              <a:endParaRPr lang="tr-TR"/>
            </a:p>
          </p:txBody>
        </p:sp>
        <p:sp>
          <p:nvSpPr>
            <p:cNvPr id="51219" name="Line 16"/>
            <p:cNvSpPr>
              <a:spLocks noChangeShapeType="1"/>
            </p:cNvSpPr>
            <p:nvPr/>
          </p:nvSpPr>
          <p:spPr bwMode="auto">
            <a:xfrm>
              <a:off x="4224" y="1824"/>
              <a:ext cx="1" cy="2160"/>
            </a:xfrm>
            <a:prstGeom prst="line">
              <a:avLst/>
            </a:prstGeom>
            <a:noFill/>
            <a:ln w="6350">
              <a:solidFill>
                <a:schemeClr val="tx1"/>
              </a:solidFill>
              <a:prstDash val="sysDot"/>
              <a:round/>
              <a:headEnd type="none" w="sm" len="sm"/>
              <a:tailEnd type="none" w="sm" len="sm"/>
            </a:ln>
          </p:spPr>
          <p:txBody>
            <a:bodyPr wrap="none"/>
            <a:lstStyle/>
            <a:p>
              <a:endParaRPr lang="tr-TR"/>
            </a:p>
          </p:txBody>
        </p:sp>
        <p:sp>
          <p:nvSpPr>
            <p:cNvPr id="51220" name="Line 17"/>
            <p:cNvSpPr>
              <a:spLocks noChangeShapeType="1"/>
            </p:cNvSpPr>
            <p:nvPr/>
          </p:nvSpPr>
          <p:spPr bwMode="auto">
            <a:xfrm>
              <a:off x="4944" y="1152"/>
              <a:ext cx="1" cy="2832"/>
            </a:xfrm>
            <a:prstGeom prst="line">
              <a:avLst/>
            </a:prstGeom>
            <a:noFill/>
            <a:ln w="6350">
              <a:solidFill>
                <a:schemeClr val="tx1"/>
              </a:solidFill>
              <a:prstDash val="sysDot"/>
              <a:round/>
              <a:headEnd type="none" w="sm" len="sm"/>
              <a:tailEnd type="none" w="sm" len="sm"/>
            </a:ln>
          </p:spPr>
          <p:txBody>
            <a:bodyPr wrap="none"/>
            <a:lstStyle/>
            <a:p>
              <a:endParaRPr lang="tr-TR"/>
            </a:p>
          </p:txBody>
        </p:sp>
        <p:sp>
          <p:nvSpPr>
            <p:cNvPr id="51221" name="Text Box 18"/>
            <p:cNvSpPr txBox="1">
              <a:spLocks noChangeArrowheads="1"/>
            </p:cNvSpPr>
            <p:nvPr/>
          </p:nvSpPr>
          <p:spPr bwMode="auto">
            <a:xfrm>
              <a:off x="864" y="3984"/>
              <a:ext cx="5875" cy="288"/>
            </a:xfrm>
            <a:prstGeom prst="rect">
              <a:avLst/>
            </a:prstGeom>
            <a:noFill/>
            <a:ln w="12700" cap="sq">
              <a:noFill/>
              <a:miter lim="800000"/>
              <a:headEnd type="none" w="sm" len="sm"/>
              <a:tailEnd type="none" w="sm" len="sm"/>
            </a:ln>
          </p:spPr>
          <p:txBody>
            <a:bodyPr>
              <a:spAutoFit/>
            </a:bodyPr>
            <a:lstStyle/>
            <a:p>
              <a:pPr>
                <a:spcBef>
                  <a:spcPct val="50000"/>
                </a:spcBef>
              </a:pPr>
              <a:r>
                <a:rPr lang="tr-TR" sz="2400">
                  <a:latin typeface="Times New Roman" pitchFamily="18" charset="0"/>
                </a:rPr>
                <a:t>               1900        1918         1937        1960         1980</a:t>
              </a:r>
            </a:p>
          </p:txBody>
        </p:sp>
      </p:grpSp>
      <p:grpSp>
        <p:nvGrpSpPr>
          <p:cNvPr id="3" name="Group 25"/>
          <p:cNvGrpSpPr>
            <a:grpSpLocks/>
          </p:cNvGrpSpPr>
          <p:nvPr/>
        </p:nvGrpSpPr>
        <p:grpSpPr bwMode="auto">
          <a:xfrm>
            <a:off x="8077200" y="5791200"/>
            <a:ext cx="1066800" cy="387350"/>
            <a:chOff x="1008" y="1056"/>
            <a:chExt cx="1152" cy="528"/>
          </a:xfrm>
        </p:grpSpPr>
        <p:sp>
          <p:nvSpPr>
            <p:cNvPr id="51205" name="AutoShape 23"/>
            <p:cNvSpPr>
              <a:spLocks noChangeArrowheads="1"/>
            </p:cNvSpPr>
            <p:nvPr/>
          </p:nvSpPr>
          <p:spPr bwMode="auto">
            <a:xfrm>
              <a:off x="1008" y="1056"/>
              <a:ext cx="1152" cy="528"/>
            </a:xfrm>
            <a:prstGeom prst="chevron">
              <a:avLst>
                <a:gd name="adj" fmla="val 54545"/>
              </a:avLst>
            </a:prstGeom>
            <a:solidFill>
              <a:schemeClr val="accent1"/>
            </a:solidFill>
            <a:ln w="12700" cap="sq">
              <a:solidFill>
                <a:schemeClr val="tx1"/>
              </a:solidFill>
              <a:miter lim="800000"/>
              <a:headEnd type="none" w="sm" len="sm"/>
              <a:tailEnd type="none" w="sm" len="sm"/>
            </a:ln>
          </p:spPr>
          <p:txBody>
            <a:bodyPr wrap="none" anchor="ctr"/>
            <a:lstStyle/>
            <a:p>
              <a:endParaRPr lang="tr-TR"/>
            </a:p>
          </p:txBody>
        </p:sp>
        <p:sp>
          <p:nvSpPr>
            <p:cNvPr id="51206" name="Text Box 24"/>
            <p:cNvSpPr txBox="1">
              <a:spLocks noChangeArrowheads="1"/>
            </p:cNvSpPr>
            <p:nvPr/>
          </p:nvSpPr>
          <p:spPr bwMode="auto">
            <a:xfrm>
              <a:off x="1344" y="1151"/>
              <a:ext cx="624" cy="375"/>
            </a:xfrm>
            <a:prstGeom prst="rect">
              <a:avLst/>
            </a:prstGeom>
            <a:noFill/>
            <a:ln w="12700" cap="sq">
              <a:noFill/>
              <a:miter lim="800000"/>
              <a:headEnd type="none" w="sm" len="sm"/>
              <a:tailEnd type="none" w="sm" len="sm"/>
            </a:ln>
          </p:spPr>
          <p:txBody>
            <a:bodyPr>
              <a:spAutoFit/>
            </a:bodyPr>
            <a:lstStyle/>
            <a:p>
              <a:pPr algn="ctr">
                <a:spcBef>
                  <a:spcPct val="50000"/>
                </a:spcBef>
              </a:pPr>
              <a:r>
                <a:rPr lang="tr-TR" sz="1200">
                  <a:solidFill>
                    <a:schemeClr val="bg1"/>
                  </a:solidFill>
                  <a:latin typeface="Times New Roman" pitchFamily="18" charset="0"/>
                  <a:hlinkClick r:id="" action="ppaction://noaction"/>
                </a:rPr>
                <a:t>İLERİ</a:t>
              </a:r>
              <a:endParaRPr lang="tr-TR" sz="1200">
                <a:solidFill>
                  <a:schemeClr val="bg1"/>
                </a:solidFill>
                <a:latin typeface="Times New Roman" pitchFamily="18"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5" name="Rectangle 27"/>
          <p:cNvSpPr>
            <a:spLocks noChangeArrowheads="1"/>
          </p:cNvSpPr>
          <p:nvPr/>
        </p:nvSpPr>
        <p:spPr bwMode="auto">
          <a:xfrm>
            <a:off x="76200" y="5257800"/>
            <a:ext cx="1905000" cy="609600"/>
          </a:xfrm>
          <a:prstGeom prst="rect">
            <a:avLst/>
          </a:prstGeom>
          <a:solidFill>
            <a:srgbClr val="FF9900"/>
          </a:solidFill>
          <a:ln w="9525">
            <a:solidFill>
              <a:srgbClr val="FFFF00"/>
            </a:solidFill>
            <a:miter lim="800000"/>
            <a:headEnd/>
            <a:tailEnd/>
          </a:ln>
          <a:effectLst/>
        </p:spPr>
        <p:txBody>
          <a:bodyPr wrap="none" anchor="ctr">
            <a:spAutoFit/>
          </a:bodyPr>
          <a:lstStyle/>
          <a:p>
            <a:endParaRPr lang="tr-TR"/>
          </a:p>
        </p:txBody>
      </p:sp>
      <p:sp>
        <p:nvSpPr>
          <p:cNvPr id="73754" name="Rectangle 26"/>
          <p:cNvSpPr>
            <a:spLocks noChangeArrowheads="1"/>
          </p:cNvSpPr>
          <p:nvPr/>
        </p:nvSpPr>
        <p:spPr bwMode="auto">
          <a:xfrm>
            <a:off x="76200" y="3733800"/>
            <a:ext cx="1905000" cy="914400"/>
          </a:xfrm>
          <a:prstGeom prst="rect">
            <a:avLst/>
          </a:prstGeom>
          <a:solidFill>
            <a:srgbClr val="FF9900"/>
          </a:solidFill>
          <a:ln w="9525">
            <a:solidFill>
              <a:srgbClr val="FFFF00"/>
            </a:solidFill>
            <a:miter lim="800000"/>
            <a:headEnd/>
            <a:tailEnd/>
          </a:ln>
          <a:effectLst/>
        </p:spPr>
        <p:txBody>
          <a:bodyPr anchor="ctr">
            <a:spAutoFit/>
          </a:bodyPr>
          <a:lstStyle/>
          <a:p>
            <a:endParaRPr lang="tr-TR"/>
          </a:p>
        </p:txBody>
      </p:sp>
      <p:sp>
        <p:nvSpPr>
          <p:cNvPr id="73753" name="Rectangle 25"/>
          <p:cNvSpPr>
            <a:spLocks noChangeArrowheads="1"/>
          </p:cNvSpPr>
          <p:nvPr/>
        </p:nvSpPr>
        <p:spPr bwMode="auto">
          <a:xfrm>
            <a:off x="76200" y="2209800"/>
            <a:ext cx="1905000" cy="838200"/>
          </a:xfrm>
          <a:prstGeom prst="rect">
            <a:avLst/>
          </a:prstGeom>
          <a:solidFill>
            <a:srgbClr val="FF9900"/>
          </a:solidFill>
          <a:ln w="9525">
            <a:solidFill>
              <a:srgbClr val="FFFF00"/>
            </a:solidFill>
            <a:miter lim="800000"/>
            <a:headEnd/>
            <a:tailEnd/>
          </a:ln>
          <a:effectLst/>
        </p:spPr>
        <p:txBody>
          <a:bodyPr anchor="ctr">
            <a:spAutoFit/>
          </a:bodyPr>
          <a:lstStyle/>
          <a:p>
            <a:endParaRPr lang="tr-TR"/>
          </a:p>
        </p:txBody>
      </p:sp>
      <p:sp>
        <p:nvSpPr>
          <p:cNvPr id="73752" name="Rectangle 24"/>
          <p:cNvSpPr>
            <a:spLocks noChangeArrowheads="1"/>
          </p:cNvSpPr>
          <p:nvPr/>
        </p:nvSpPr>
        <p:spPr bwMode="auto">
          <a:xfrm>
            <a:off x="76200" y="1143000"/>
            <a:ext cx="1905000" cy="609600"/>
          </a:xfrm>
          <a:prstGeom prst="rect">
            <a:avLst/>
          </a:prstGeom>
          <a:solidFill>
            <a:srgbClr val="FF9900"/>
          </a:solidFill>
          <a:ln w="9525">
            <a:solidFill>
              <a:srgbClr val="FFFF00"/>
            </a:solidFill>
            <a:miter lim="800000"/>
            <a:headEnd/>
            <a:tailEnd/>
          </a:ln>
          <a:effectLst/>
        </p:spPr>
        <p:txBody>
          <a:bodyPr wrap="none" anchor="ctr">
            <a:spAutoFit/>
          </a:bodyPr>
          <a:lstStyle/>
          <a:p>
            <a:endParaRPr lang="tr-TR"/>
          </a:p>
        </p:txBody>
      </p:sp>
      <p:sp>
        <p:nvSpPr>
          <p:cNvPr id="73730" name="Text Box 2"/>
          <p:cNvSpPr txBox="1">
            <a:spLocks noChangeArrowheads="1"/>
          </p:cNvSpPr>
          <p:nvPr/>
        </p:nvSpPr>
        <p:spPr bwMode="auto">
          <a:xfrm>
            <a:off x="0" y="152400"/>
            <a:ext cx="9144000" cy="579438"/>
          </a:xfrm>
          <a:prstGeom prst="rect">
            <a:avLst/>
          </a:prstGeom>
          <a:noFill/>
          <a:ln w="9525">
            <a:noFill/>
            <a:miter lim="800000"/>
            <a:headEnd/>
            <a:tailEnd/>
          </a:ln>
          <a:effectLst/>
        </p:spPr>
        <p:txBody>
          <a:bodyPr>
            <a:spAutoFit/>
          </a:bodyPr>
          <a:lstStyle/>
          <a:p>
            <a:pPr algn="ctr"/>
            <a:r>
              <a:rPr lang="en-GB"/>
              <a:t>Evolution of Quality Management</a:t>
            </a:r>
            <a:endParaRPr lang="en-GB" sz="2400" b="0">
              <a:solidFill>
                <a:schemeClr val="tx1"/>
              </a:solidFill>
            </a:endParaRPr>
          </a:p>
        </p:txBody>
      </p:sp>
      <p:sp>
        <p:nvSpPr>
          <p:cNvPr id="73731" name="Text Box 3"/>
          <p:cNvSpPr txBox="1">
            <a:spLocks noChangeArrowheads="1"/>
          </p:cNvSpPr>
          <p:nvPr/>
        </p:nvSpPr>
        <p:spPr bwMode="auto">
          <a:xfrm>
            <a:off x="76200" y="1143000"/>
            <a:ext cx="2590800" cy="519113"/>
          </a:xfrm>
          <a:prstGeom prst="rect">
            <a:avLst/>
          </a:prstGeom>
          <a:noFill/>
          <a:ln w="9525">
            <a:noFill/>
            <a:miter lim="800000"/>
            <a:headEnd/>
            <a:tailEnd/>
          </a:ln>
          <a:effectLst/>
        </p:spPr>
        <p:txBody>
          <a:bodyPr>
            <a:spAutoFit/>
          </a:bodyPr>
          <a:lstStyle/>
          <a:p>
            <a:r>
              <a:rPr lang="en-GB" sz="2800">
                <a:solidFill>
                  <a:schemeClr val="tx1"/>
                </a:solidFill>
              </a:rPr>
              <a:t>Inspection</a:t>
            </a:r>
            <a:endParaRPr lang="en-GB" sz="2800" b="0">
              <a:solidFill>
                <a:schemeClr val="tx1"/>
              </a:solidFill>
            </a:endParaRPr>
          </a:p>
        </p:txBody>
      </p:sp>
      <p:sp>
        <p:nvSpPr>
          <p:cNvPr id="73732" name="Line 4"/>
          <p:cNvSpPr>
            <a:spLocks noChangeShapeType="1"/>
          </p:cNvSpPr>
          <p:nvPr/>
        </p:nvSpPr>
        <p:spPr bwMode="auto">
          <a:xfrm>
            <a:off x="685800" y="838200"/>
            <a:ext cx="7543800" cy="0"/>
          </a:xfrm>
          <a:prstGeom prst="line">
            <a:avLst/>
          </a:prstGeom>
          <a:noFill/>
          <a:ln w="9525">
            <a:solidFill>
              <a:srgbClr val="FF0000"/>
            </a:solidFill>
            <a:round/>
            <a:headEnd/>
            <a:tailEnd/>
          </a:ln>
          <a:effectLst/>
        </p:spPr>
        <p:txBody>
          <a:bodyPr wrap="none" anchor="ctr"/>
          <a:lstStyle/>
          <a:p>
            <a:endParaRPr lang="tr-TR"/>
          </a:p>
        </p:txBody>
      </p:sp>
      <p:sp>
        <p:nvSpPr>
          <p:cNvPr id="73745" name="Text Box 17"/>
          <p:cNvSpPr txBox="1">
            <a:spLocks noChangeArrowheads="1"/>
          </p:cNvSpPr>
          <p:nvPr/>
        </p:nvSpPr>
        <p:spPr bwMode="auto">
          <a:xfrm>
            <a:off x="76200" y="2133600"/>
            <a:ext cx="1447800" cy="946150"/>
          </a:xfrm>
          <a:prstGeom prst="rect">
            <a:avLst/>
          </a:prstGeom>
          <a:noFill/>
          <a:ln w="9525">
            <a:noFill/>
            <a:miter lim="800000"/>
            <a:headEnd/>
            <a:tailEnd/>
          </a:ln>
          <a:effectLst/>
        </p:spPr>
        <p:txBody>
          <a:bodyPr>
            <a:spAutoFit/>
          </a:bodyPr>
          <a:lstStyle/>
          <a:p>
            <a:r>
              <a:rPr lang="en-GB" sz="2800">
                <a:solidFill>
                  <a:schemeClr val="tx1"/>
                </a:solidFill>
              </a:rPr>
              <a:t>Quality Control</a:t>
            </a:r>
            <a:endParaRPr lang="en-GB" sz="2800" b="0">
              <a:solidFill>
                <a:schemeClr val="tx1"/>
              </a:solidFill>
            </a:endParaRPr>
          </a:p>
        </p:txBody>
      </p:sp>
      <p:sp>
        <p:nvSpPr>
          <p:cNvPr id="73746" name="Text Box 18"/>
          <p:cNvSpPr txBox="1">
            <a:spLocks noChangeArrowheads="1"/>
          </p:cNvSpPr>
          <p:nvPr/>
        </p:nvSpPr>
        <p:spPr bwMode="auto">
          <a:xfrm>
            <a:off x="76200" y="3702050"/>
            <a:ext cx="1905000" cy="946150"/>
          </a:xfrm>
          <a:prstGeom prst="rect">
            <a:avLst/>
          </a:prstGeom>
          <a:noFill/>
          <a:ln w="9525">
            <a:noFill/>
            <a:miter lim="800000"/>
            <a:headEnd/>
            <a:tailEnd/>
          </a:ln>
          <a:effectLst/>
        </p:spPr>
        <p:txBody>
          <a:bodyPr>
            <a:spAutoFit/>
          </a:bodyPr>
          <a:lstStyle/>
          <a:p>
            <a:r>
              <a:rPr lang="en-GB" sz="2800">
                <a:solidFill>
                  <a:schemeClr val="tx1"/>
                </a:solidFill>
              </a:rPr>
              <a:t>Quality Assurance</a:t>
            </a:r>
            <a:endParaRPr lang="en-GB" sz="2800" b="0">
              <a:solidFill>
                <a:schemeClr val="tx1"/>
              </a:solidFill>
            </a:endParaRPr>
          </a:p>
        </p:txBody>
      </p:sp>
      <p:sp>
        <p:nvSpPr>
          <p:cNvPr id="73747" name="Text Box 19"/>
          <p:cNvSpPr txBox="1">
            <a:spLocks noChangeArrowheads="1"/>
          </p:cNvSpPr>
          <p:nvPr/>
        </p:nvSpPr>
        <p:spPr bwMode="auto">
          <a:xfrm>
            <a:off x="381000" y="5272088"/>
            <a:ext cx="1295400" cy="519112"/>
          </a:xfrm>
          <a:prstGeom prst="rect">
            <a:avLst/>
          </a:prstGeom>
          <a:noFill/>
          <a:ln w="9525">
            <a:noFill/>
            <a:miter lim="800000"/>
            <a:headEnd/>
            <a:tailEnd/>
          </a:ln>
          <a:effectLst/>
        </p:spPr>
        <p:txBody>
          <a:bodyPr>
            <a:spAutoFit/>
          </a:bodyPr>
          <a:lstStyle/>
          <a:p>
            <a:r>
              <a:rPr lang="en-GB" sz="2800">
                <a:solidFill>
                  <a:schemeClr val="tx1"/>
                </a:solidFill>
              </a:rPr>
              <a:t>TQM</a:t>
            </a:r>
            <a:endParaRPr lang="en-GB" sz="2800" b="0">
              <a:solidFill>
                <a:schemeClr val="tx1"/>
              </a:solidFill>
            </a:endParaRPr>
          </a:p>
        </p:txBody>
      </p:sp>
      <p:sp>
        <p:nvSpPr>
          <p:cNvPr id="73748" name="Text Box 20"/>
          <p:cNvSpPr txBox="1">
            <a:spLocks noChangeArrowheads="1"/>
          </p:cNvSpPr>
          <p:nvPr/>
        </p:nvSpPr>
        <p:spPr bwMode="auto">
          <a:xfrm>
            <a:off x="2286000" y="1066800"/>
            <a:ext cx="6553200" cy="822325"/>
          </a:xfrm>
          <a:prstGeom prst="rect">
            <a:avLst/>
          </a:prstGeom>
          <a:noFill/>
          <a:ln w="9525">
            <a:noFill/>
            <a:miter lim="800000"/>
            <a:headEnd/>
            <a:tailEnd/>
          </a:ln>
          <a:effectLst/>
        </p:spPr>
        <p:txBody>
          <a:bodyPr>
            <a:spAutoFit/>
          </a:bodyPr>
          <a:lstStyle/>
          <a:p>
            <a:r>
              <a:rPr lang="en-GB" sz="2400" dirty="0"/>
              <a:t>Salvage, sorting, grading, blending, corrective actions, identify sources of non-conformance</a:t>
            </a:r>
            <a:r>
              <a:rPr lang="en-GB" sz="2800" dirty="0"/>
              <a:t> </a:t>
            </a:r>
            <a:endParaRPr lang="en-GB" sz="2800" b="0" dirty="0">
              <a:solidFill>
                <a:schemeClr val="tx1"/>
              </a:solidFill>
            </a:endParaRPr>
          </a:p>
        </p:txBody>
      </p:sp>
      <p:sp>
        <p:nvSpPr>
          <p:cNvPr id="73749" name="Text Box 21"/>
          <p:cNvSpPr txBox="1">
            <a:spLocks noChangeArrowheads="1"/>
          </p:cNvSpPr>
          <p:nvPr/>
        </p:nvSpPr>
        <p:spPr bwMode="auto">
          <a:xfrm>
            <a:off x="2286000" y="1981200"/>
            <a:ext cx="6553200" cy="1552575"/>
          </a:xfrm>
          <a:prstGeom prst="rect">
            <a:avLst/>
          </a:prstGeom>
          <a:noFill/>
          <a:ln w="9525">
            <a:noFill/>
            <a:miter lim="800000"/>
            <a:headEnd/>
            <a:tailEnd/>
          </a:ln>
          <a:effectLst/>
        </p:spPr>
        <p:txBody>
          <a:bodyPr>
            <a:spAutoFit/>
          </a:bodyPr>
          <a:lstStyle/>
          <a:p>
            <a:r>
              <a:rPr lang="en-GB" sz="2400"/>
              <a:t>Develop quality manual, process performance data, self-inspection, product testing, basic quality planning, use of basic statistics, paperwork control.</a:t>
            </a:r>
            <a:endParaRPr lang="en-GB" sz="2800" b="0">
              <a:solidFill>
                <a:schemeClr val="tx1"/>
              </a:solidFill>
            </a:endParaRPr>
          </a:p>
        </p:txBody>
      </p:sp>
      <p:sp>
        <p:nvSpPr>
          <p:cNvPr id="73750" name="Text Box 22"/>
          <p:cNvSpPr txBox="1">
            <a:spLocks noChangeArrowheads="1"/>
          </p:cNvSpPr>
          <p:nvPr/>
        </p:nvSpPr>
        <p:spPr bwMode="auto">
          <a:xfrm>
            <a:off x="2286000" y="3581400"/>
            <a:ext cx="6858000" cy="1552575"/>
          </a:xfrm>
          <a:prstGeom prst="rect">
            <a:avLst/>
          </a:prstGeom>
          <a:noFill/>
          <a:ln w="9525">
            <a:noFill/>
            <a:miter lim="800000"/>
            <a:headEnd/>
            <a:tailEnd/>
          </a:ln>
          <a:effectLst/>
        </p:spPr>
        <p:txBody>
          <a:bodyPr>
            <a:spAutoFit/>
          </a:bodyPr>
          <a:lstStyle/>
          <a:p>
            <a:r>
              <a:rPr lang="en-GB" sz="2400" dirty="0"/>
              <a:t>Quality systems development, advanced quality planning, comprehensive quality manuals, use of quality costs, involvement of non-production operations, failure mode and effects analysis, SPC.</a:t>
            </a:r>
            <a:endParaRPr lang="en-GB" sz="2800" b="0" dirty="0">
              <a:solidFill>
                <a:schemeClr val="tx1"/>
              </a:solidFill>
            </a:endParaRPr>
          </a:p>
        </p:txBody>
      </p:sp>
      <p:sp>
        <p:nvSpPr>
          <p:cNvPr id="73751" name="Text Box 23"/>
          <p:cNvSpPr txBox="1">
            <a:spLocks noChangeArrowheads="1"/>
          </p:cNvSpPr>
          <p:nvPr/>
        </p:nvSpPr>
        <p:spPr bwMode="auto">
          <a:xfrm>
            <a:off x="2286000" y="5181600"/>
            <a:ext cx="6858000" cy="1552575"/>
          </a:xfrm>
          <a:prstGeom prst="rect">
            <a:avLst/>
          </a:prstGeom>
          <a:noFill/>
          <a:ln w="9525">
            <a:noFill/>
            <a:miter lim="800000"/>
            <a:headEnd/>
            <a:tailEnd/>
          </a:ln>
          <a:effectLst/>
        </p:spPr>
        <p:txBody>
          <a:bodyPr>
            <a:spAutoFit/>
          </a:bodyPr>
          <a:lstStyle/>
          <a:p>
            <a:r>
              <a:rPr lang="en-GB" sz="2400"/>
              <a:t>Policy deployment, involve supplier &amp; customers, involve all operations, process management, performance measurement, teamwork, employee involvement.</a:t>
            </a:r>
            <a:r>
              <a:rPr lang="en-GB" sz="2800"/>
              <a:t> </a:t>
            </a:r>
            <a:endParaRPr lang="en-GB" sz="2800" b="0">
              <a:solidFill>
                <a:schemeClr val="tx1"/>
              </a:solidFill>
            </a:endParaRPr>
          </a:p>
        </p:txBody>
      </p:sp>
      <p:sp>
        <p:nvSpPr>
          <p:cNvPr id="73756" name="AutoShape 28"/>
          <p:cNvSpPr>
            <a:spLocks noChangeArrowheads="1"/>
          </p:cNvSpPr>
          <p:nvPr/>
        </p:nvSpPr>
        <p:spPr bwMode="auto">
          <a:xfrm>
            <a:off x="762000" y="1828800"/>
            <a:ext cx="457200" cy="304800"/>
          </a:xfrm>
          <a:prstGeom prst="downArrow">
            <a:avLst>
              <a:gd name="adj1" fmla="val 50000"/>
              <a:gd name="adj2" fmla="val 25000"/>
            </a:avLst>
          </a:prstGeom>
          <a:solidFill>
            <a:srgbClr val="FF0000"/>
          </a:solidFill>
          <a:ln w="9525">
            <a:solidFill>
              <a:srgbClr val="FFFF00"/>
            </a:solidFill>
            <a:miter lim="800000"/>
            <a:headEnd/>
            <a:tailEnd/>
          </a:ln>
          <a:effectLst/>
        </p:spPr>
        <p:txBody>
          <a:bodyPr wrap="none" anchor="ctr">
            <a:spAutoFit/>
          </a:bodyPr>
          <a:lstStyle/>
          <a:p>
            <a:endParaRPr lang="tr-TR"/>
          </a:p>
        </p:txBody>
      </p:sp>
      <p:sp>
        <p:nvSpPr>
          <p:cNvPr id="73757" name="AutoShape 29"/>
          <p:cNvSpPr>
            <a:spLocks noChangeArrowheads="1"/>
          </p:cNvSpPr>
          <p:nvPr/>
        </p:nvSpPr>
        <p:spPr bwMode="auto">
          <a:xfrm>
            <a:off x="762000" y="4724400"/>
            <a:ext cx="457200" cy="457200"/>
          </a:xfrm>
          <a:prstGeom prst="downArrow">
            <a:avLst>
              <a:gd name="adj1" fmla="val 50000"/>
              <a:gd name="adj2" fmla="val 25000"/>
            </a:avLst>
          </a:prstGeom>
          <a:solidFill>
            <a:srgbClr val="FF0000"/>
          </a:solidFill>
          <a:ln w="9525">
            <a:solidFill>
              <a:srgbClr val="FFFF00"/>
            </a:solidFill>
            <a:miter lim="800000"/>
            <a:headEnd/>
            <a:tailEnd/>
          </a:ln>
          <a:effectLst/>
        </p:spPr>
        <p:txBody>
          <a:bodyPr anchor="ctr">
            <a:spAutoFit/>
          </a:bodyPr>
          <a:lstStyle/>
          <a:p>
            <a:endParaRPr lang="tr-TR"/>
          </a:p>
        </p:txBody>
      </p:sp>
      <p:sp>
        <p:nvSpPr>
          <p:cNvPr id="73758" name="AutoShape 30"/>
          <p:cNvSpPr>
            <a:spLocks noChangeArrowheads="1"/>
          </p:cNvSpPr>
          <p:nvPr/>
        </p:nvSpPr>
        <p:spPr bwMode="auto">
          <a:xfrm>
            <a:off x="762000" y="3124200"/>
            <a:ext cx="457200" cy="533400"/>
          </a:xfrm>
          <a:prstGeom prst="downArrow">
            <a:avLst>
              <a:gd name="adj1" fmla="val 50000"/>
              <a:gd name="adj2" fmla="val 29167"/>
            </a:avLst>
          </a:prstGeom>
          <a:solidFill>
            <a:srgbClr val="FF0000"/>
          </a:solidFill>
          <a:ln w="9525">
            <a:solidFill>
              <a:srgbClr val="FFFF00"/>
            </a:solidFill>
            <a:miter lim="800000"/>
            <a:headEnd/>
            <a:tailEnd/>
          </a:ln>
          <a:effectLst/>
        </p:spPr>
        <p:txBody>
          <a:bodyPr anchor="ctr">
            <a:spAutoFit/>
          </a:bodyPr>
          <a:lstStyle/>
          <a:p>
            <a:endParaRPr lang="tr-TR"/>
          </a:p>
        </p:txBody>
      </p:sp>
      <p:sp>
        <p:nvSpPr>
          <p:cNvPr id="73759" name="Line 31"/>
          <p:cNvSpPr>
            <a:spLocks noChangeShapeType="1"/>
          </p:cNvSpPr>
          <p:nvPr/>
        </p:nvSpPr>
        <p:spPr bwMode="auto">
          <a:xfrm>
            <a:off x="2362200" y="1905000"/>
            <a:ext cx="5257800" cy="0"/>
          </a:xfrm>
          <a:prstGeom prst="line">
            <a:avLst/>
          </a:prstGeom>
          <a:noFill/>
          <a:ln w="9525">
            <a:solidFill>
              <a:srgbClr val="FF0000"/>
            </a:solidFill>
            <a:round/>
            <a:headEnd/>
            <a:tailEnd/>
          </a:ln>
          <a:effectLst/>
        </p:spPr>
        <p:txBody>
          <a:bodyPr wrap="none" anchor="ctr">
            <a:spAutoFit/>
          </a:bodyPr>
          <a:lstStyle/>
          <a:p>
            <a:endParaRPr lang="tr-TR"/>
          </a:p>
        </p:txBody>
      </p:sp>
      <p:sp>
        <p:nvSpPr>
          <p:cNvPr id="73760" name="Line 32"/>
          <p:cNvSpPr>
            <a:spLocks noChangeShapeType="1"/>
          </p:cNvSpPr>
          <p:nvPr/>
        </p:nvSpPr>
        <p:spPr bwMode="auto">
          <a:xfrm>
            <a:off x="2362200" y="5181600"/>
            <a:ext cx="5257800" cy="0"/>
          </a:xfrm>
          <a:prstGeom prst="line">
            <a:avLst/>
          </a:prstGeom>
          <a:noFill/>
          <a:ln w="9525">
            <a:solidFill>
              <a:srgbClr val="FF0000"/>
            </a:solidFill>
            <a:round/>
            <a:headEnd/>
            <a:tailEnd/>
          </a:ln>
          <a:effectLst/>
        </p:spPr>
        <p:txBody>
          <a:bodyPr wrap="none" anchor="ctr">
            <a:spAutoFit/>
          </a:bodyPr>
          <a:lstStyle/>
          <a:p>
            <a:endParaRPr lang="tr-TR"/>
          </a:p>
        </p:txBody>
      </p:sp>
      <p:sp>
        <p:nvSpPr>
          <p:cNvPr id="73761" name="Line 33"/>
          <p:cNvSpPr>
            <a:spLocks noChangeShapeType="1"/>
          </p:cNvSpPr>
          <p:nvPr/>
        </p:nvSpPr>
        <p:spPr bwMode="auto">
          <a:xfrm>
            <a:off x="2362200" y="3581400"/>
            <a:ext cx="5257800" cy="0"/>
          </a:xfrm>
          <a:prstGeom prst="line">
            <a:avLst/>
          </a:prstGeom>
          <a:noFill/>
          <a:ln w="9525">
            <a:solidFill>
              <a:srgbClr val="FF0000"/>
            </a:solidFill>
            <a:round/>
            <a:headEnd/>
            <a:tailEnd/>
          </a:ln>
          <a:effectLst/>
        </p:spPr>
        <p:txBody>
          <a:bodyPr wrap="none" anchor="ctr">
            <a:spAutoFit/>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14" name="AutoShape 38"/>
          <p:cNvSpPr>
            <a:spLocks noChangeArrowheads="1"/>
          </p:cNvSpPr>
          <p:nvPr/>
        </p:nvSpPr>
        <p:spPr bwMode="auto">
          <a:xfrm>
            <a:off x="3657600" y="4876800"/>
            <a:ext cx="1905000" cy="1066800"/>
          </a:xfrm>
          <a:prstGeom prst="flowChartDocument">
            <a:avLst/>
          </a:prstGeom>
          <a:gradFill rotWithShape="0">
            <a:gsLst>
              <a:gs pos="0">
                <a:srgbClr val="00FFFF"/>
              </a:gs>
              <a:gs pos="100000">
                <a:srgbClr val="00FFFF">
                  <a:gamma/>
                  <a:shade val="46275"/>
                  <a:invGamma/>
                </a:srgbClr>
              </a:gs>
            </a:gsLst>
            <a:lin ang="5400000" scaled="1"/>
          </a:gradFill>
          <a:ln w="0">
            <a:solidFill>
              <a:srgbClr val="00FFFF"/>
            </a:solidFill>
            <a:miter lim="800000"/>
            <a:headEnd/>
            <a:tailEnd/>
          </a:ln>
          <a:effectLst/>
        </p:spPr>
        <p:txBody>
          <a:bodyPr wrap="none" anchor="ctr">
            <a:spAutoFit/>
          </a:bodyPr>
          <a:lstStyle/>
          <a:p>
            <a:endParaRPr lang="tr-TR"/>
          </a:p>
        </p:txBody>
      </p:sp>
      <p:sp>
        <p:nvSpPr>
          <p:cNvPr id="101413" name="AutoShape 37"/>
          <p:cNvSpPr>
            <a:spLocks noChangeArrowheads="1"/>
          </p:cNvSpPr>
          <p:nvPr/>
        </p:nvSpPr>
        <p:spPr bwMode="auto">
          <a:xfrm>
            <a:off x="304800" y="1066800"/>
            <a:ext cx="2438400" cy="1600200"/>
          </a:xfrm>
          <a:prstGeom prst="flowChartDocument">
            <a:avLst/>
          </a:prstGeom>
          <a:gradFill rotWithShape="0">
            <a:gsLst>
              <a:gs pos="0">
                <a:srgbClr val="00FFFF">
                  <a:gamma/>
                  <a:shade val="46275"/>
                  <a:invGamma/>
                </a:srgbClr>
              </a:gs>
              <a:gs pos="50000">
                <a:srgbClr val="00FFFF"/>
              </a:gs>
              <a:gs pos="100000">
                <a:srgbClr val="00FFFF">
                  <a:gamma/>
                  <a:shade val="46275"/>
                  <a:invGamma/>
                </a:srgbClr>
              </a:gs>
            </a:gsLst>
            <a:lin ang="5400000" scaled="1"/>
          </a:gradFill>
          <a:ln w="0">
            <a:solidFill>
              <a:srgbClr val="00FFFF"/>
            </a:solidFill>
            <a:miter lim="800000"/>
            <a:headEnd/>
            <a:tailEnd/>
          </a:ln>
          <a:effectLst/>
        </p:spPr>
        <p:txBody>
          <a:bodyPr wrap="none" anchor="ctr">
            <a:spAutoFit/>
          </a:bodyPr>
          <a:lstStyle/>
          <a:p>
            <a:endParaRPr lang="tr-TR"/>
          </a:p>
        </p:txBody>
      </p:sp>
      <p:sp>
        <p:nvSpPr>
          <p:cNvPr id="101412" name="Rectangle 36"/>
          <p:cNvSpPr>
            <a:spLocks noChangeArrowheads="1"/>
          </p:cNvSpPr>
          <p:nvPr/>
        </p:nvSpPr>
        <p:spPr bwMode="auto">
          <a:xfrm>
            <a:off x="3200400" y="914400"/>
            <a:ext cx="2133600" cy="990600"/>
          </a:xfrm>
          <a:prstGeom prst="rect">
            <a:avLst/>
          </a:prstGeom>
          <a:gradFill rotWithShape="0">
            <a:gsLst>
              <a:gs pos="0">
                <a:srgbClr val="FFFF00">
                  <a:gamma/>
                  <a:shade val="46275"/>
                  <a:invGamma/>
                </a:srgbClr>
              </a:gs>
              <a:gs pos="100000">
                <a:srgbClr val="FFFF00"/>
              </a:gs>
            </a:gsLst>
            <a:lin ang="5400000" scaled="1"/>
          </a:gradFill>
          <a:ln w="22225">
            <a:solidFill>
              <a:srgbClr val="FFFF00"/>
            </a:solidFill>
            <a:miter lim="800000"/>
            <a:headEnd/>
            <a:tailEnd/>
          </a:ln>
          <a:effectLst/>
        </p:spPr>
        <p:txBody>
          <a:bodyPr wrap="none" anchor="ctr">
            <a:spAutoFit/>
          </a:bodyPr>
          <a:lstStyle/>
          <a:p>
            <a:endParaRPr lang="tr-TR"/>
          </a:p>
        </p:txBody>
      </p:sp>
      <p:sp>
        <p:nvSpPr>
          <p:cNvPr id="101411" name="Rectangle 35"/>
          <p:cNvSpPr>
            <a:spLocks noChangeArrowheads="1"/>
          </p:cNvSpPr>
          <p:nvPr/>
        </p:nvSpPr>
        <p:spPr bwMode="auto">
          <a:xfrm>
            <a:off x="5867400" y="838200"/>
            <a:ext cx="2209800" cy="1371600"/>
          </a:xfrm>
          <a:prstGeom prst="rect">
            <a:avLst/>
          </a:prstGeom>
          <a:gradFill rotWithShape="0">
            <a:gsLst>
              <a:gs pos="0">
                <a:srgbClr val="FFFF00">
                  <a:gamma/>
                  <a:shade val="46275"/>
                  <a:invGamma/>
                </a:srgbClr>
              </a:gs>
              <a:gs pos="100000">
                <a:srgbClr val="FFFF00"/>
              </a:gs>
            </a:gsLst>
            <a:lin ang="5400000" scaled="1"/>
          </a:gradFill>
          <a:ln w="22225">
            <a:solidFill>
              <a:srgbClr val="FFFF00"/>
            </a:solidFill>
            <a:miter lim="800000"/>
            <a:headEnd/>
            <a:tailEnd/>
          </a:ln>
          <a:effectLst/>
        </p:spPr>
        <p:txBody>
          <a:bodyPr wrap="none" anchor="ctr">
            <a:spAutoFit/>
          </a:bodyPr>
          <a:lstStyle/>
          <a:p>
            <a:endParaRPr lang="tr-TR"/>
          </a:p>
        </p:txBody>
      </p:sp>
      <p:sp>
        <p:nvSpPr>
          <p:cNvPr id="101410" name="Rectangle 34"/>
          <p:cNvSpPr>
            <a:spLocks noChangeArrowheads="1"/>
          </p:cNvSpPr>
          <p:nvPr/>
        </p:nvSpPr>
        <p:spPr bwMode="auto">
          <a:xfrm>
            <a:off x="6629400" y="2514600"/>
            <a:ext cx="1981200" cy="12954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22225">
            <a:solidFill>
              <a:srgbClr val="FFFF00"/>
            </a:solidFill>
            <a:miter lim="800000"/>
            <a:headEnd/>
            <a:tailEnd/>
          </a:ln>
          <a:effectLst/>
        </p:spPr>
        <p:txBody>
          <a:bodyPr wrap="none" anchor="ctr">
            <a:spAutoFit/>
          </a:bodyPr>
          <a:lstStyle/>
          <a:p>
            <a:endParaRPr lang="tr-TR"/>
          </a:p>
        </p:txBody>
      </p:sp>
      <p:sp>
        <p:nvSpPr>
          <p:cNvPr id="101409" name="Rectangle 33"/>
          <p:cNvSpPr>
            <a:spLocks noChangeArrowheads="1"/>
          </p:cNvSpPr>
          <p:nvPr/>
        </p:nvSpPr>
        <p:spPr bwMode="auto">
          <a:xfrm>
            <a:off x="6400800" y="4191000"/>
            <a:ext cx="2057400" cy="1447800"/>
          </a:xfrm>
          <a:prstGeom prst="rect">
            <a:avLst/>
          </a:prstGeom>
          <a:gradFill rotWithShape="0">
            <a:gsLst>
              <a:gs pos="0">
                <a:srgbClr val="FFFF00"/>
              </a:gs>
              <a:gs pos="100000">
                <a:srgbClr val="FFFF00">
                  <a:gamma/>
                  <a:shade val="46275"/>
                  <a:invGamma/>
                </a:srgbClr>
              </a:gs>
            </a:gsLst>
            <a:lin ang="5400000" scaled="1"/>
          </a:gradFill>
          <a:ln w="22225">
            <a:solidFill>
              <a:srgbClr val="FFFF00"/>
            </a:solidFill>
            <a:miter lim="800000"/>
            <a:headEnd/>
            <a:tailEnd/>
          </a:ln>
          <a:effectLst/>
        </p:spPr>
        <p:txBody>
          <a:bodyPr wrap="none" anchor="ctr">
            <a:spAutoFit/>
          </a:bodyPr>
          <a:lstStyle/>
          <a:p>
            <a:endParaRPr lang="tr-TR"/>
          </a:p>
        </p:txBody>
      </p:sp>
      <p:sp>
        <p:nvSpPr>
          <p:cNvPr id="101407" name="Rectangle 31"/>
          <p:cNvSpPr>
            <a:spLocks noChangeArrowheads="1"/>
          </p:cNvSpPr>
          <p:nvPr/>
        </p:nvSpPr>
        <p:spPr bwMode="auto">
          <a:xfrm>
            <a:off x="228600" y="4267200"/>
            <a:ext cx="2438400" cy="1295400"/>
          </a:xfrm>
          <a:prstGeom prst="rect">
            <a:avLst/>
          </a:prstGeom>
          <a:gradFill rotWithShape="0">
            <a:gsLst>
              <a:gs pos="0">
                <a:srgbClr val="FFFF00"/>
              </a:gs>
              <a:gs pos="100000">
                <a:srgbClr val="FFFF00">
                  <a:gamma/>
                  <a:shade val="46275"/>
                  <a:invGamma/>
                </a:srgbClr>
              </a:gs>
            </a:gsLst>
            <a:lin ang="5400000" scaled="1"/>
          </a:gradFill>
          <a:ln w="22225">
            <a:solidFill>
              <a:srgbClr val="FFFF00"/>
            </a:solidFill>
            <a:miter lim="800000"/>
            <a:headEnd/>
            <a:tailEnd/>
          </a:ln>
          <a:effectLst/>
        </p:spPr>
        <p:txBody>
          <a:bodyPr wrap="none" anchor="ctr">
            <a:spAutoFit/>
          </a:bodyPr>
          <a:lstStyle/>
          <a:p>
            <a:endParaRPr lang="tr-TR"/>
          </a:p>
        </p:txBody>
      </p:sp>
      <p:sp>
        <p:nvSpPr>
          <p:cNvPr id="101405" name="Rectangle 29"/>
          <p:cNvSpPr>
            <a:spLocks noChangeArrowheads="1"/>
          </p:cNvSpPr>
          <p:nvPr/>
        </p:nvSpPr>
        <p:spPr bwMode="auto">
          <a:xfrm>
            <a:off x="381000" y="3122613"/>
            <a:ext cx="2057400" cy="5334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22225">
            <a:solidFill>
              <a:srgbClr val="FFFF00"/>
            </a:solidFill>
            <a:miter lim="800000"/>
            <a:headEnd/>
            <a:tailEnd/>
          </a:ln>
          <a:effectLst/>
        </p:spPr>
        <p:txBody>
          <a:bodyPr wrap="none" anchor="ctr">
            <a:spAutoFit/>
          </a:bodyPr>
          <a:lstStyle/>
          <a:p>
            <a:endParaRPr lang="tr-TR"/>
          </a:p>
        </p:txBody>
      </p:sp>
      <p:sp>
        <p:nvSpPr>
          <p:cNvPr id="101403" name="Oval 27"/>
          <p:cNvSpPr>
            <a:spLocks noChangeArrowheads="1"/>
          </p:cNvSpPr>
          <p:nvPr/>
        </p:nvSpPr>
        <p:spPr bwMode="auto">
          <a:xfrm>
            <a:off x="2895600" y="2514600"/>
            <a:ext cx="3200400" cy="1676400"/>
          </a:xfrm>
          <a:prstGeom prst="ellipse">
            <a:avLst/>
          </a:prstGeom>
          <a:gradFill rotWithShape="0">
            <a:gsLst>
              <a:gs pos="0">
                <a:srgbClr val="FF9900"/>
              </a:gs>
              <a:gs pos="100000">
                <a:srgbClr val="FF9900">
                  <a:gamma/>
                  <a:shade val="46275"/>
                  <a:invGamma/>
                </a:srgbClr>
              </a:gs>
            </a:gsLst>
            <a:path path="shape">
              <a:fillToRect l="50000" t="50000" r="50000" b="50000"/>
            </a:path>
          </a:gradFill>
          <a:ln w="22225">
            <a:solidFill>
              <a:srgbClr val="FF9900"/>
            </a:solidFill>
            <a:round/>
            <a:headEnd/>
            <a:tailEnd/>
          </a:ln>
          <a:effectLst/>
        </p:spPr>
        <p:txBody>
          <a:bodyPr wrap="none" anchor="ctr">
            <a:spAutoFit/>
          </a:bodyPr>
          <a:lstStyle/>
          <a:p>
            <a:endParaRPr lang="tr-TR"/>
          </a:p>
        </p:txBody>
      </p:sp>
      <p:sp>
        <p:nvSpPr>
          <p:cNvPr id="101378" name="Text Box 2"/>
          <p:cNvSpPr txBox="1">
            <a:spLocks noChangeArrowheads="1"/>
          </p:cNvSpPr>
          <p:nvPr/>
        </p:nvSpPr>
        <p:spPr bwMode="auto">
          <a:xfrm>
            <a:off x="990600" y="0"/>
            <a:ext cx="7010400" cy="579438"/>
          </a:xfrm>
          <a:prstGeom prst="rect">
            <a:avLst/>
          </a:prstGeom>
          <a:noFill/>
          <a:ln w="9525">
            <a:noFill/>
            <a:miter lim="800000"/>
            <a:headEnd/>
            <a:tailEnd/>
          </a:ln>
          <a:effectLst/>
        </p:spPr>
        <p:txBody>
          <a:bodyPr>
            <a:spAutoFit/>
          </a:bodyPr>
          <a:lstStyle/>
          <a:p>
            <a:r>
              <a:rPr lang="en-GB"/>
              <a:t>What is TQM?</a:t>
            </a:r>
            <a:endParaRPr lang="en-GB" sz="2400" b="0">
              <a:solidFill>
                <a:schemeClr val="tx1"/>
              </a:solidFill>
            </a:endParaRPr>
          </a:p>
        </p:txBody>
      </p:sp>
      <p:sp>
        <p:nvSpPr>
          <p:cNvPr id="101379" name="Text Box 3"/>
          <p:cNvSpPr txBox="1">
            <a:spLocks noChangeArrowheads="1"/>
          </p:cNvSpPr>
          <p:nvPr/>
        </p:nvSpPr>
        <p:spPr bwMode="auto">
          <a:xfrm>
            <a:off x="457200" y="1143000"/>
            <a:ext cx="2133600" cy="1311275"/>
          </a:xfrm>
          <a:prstGeom prst="rect">
            <a:avLst/>
          </a:prstGeom>
          <a:noFill/>
          <a:ln w="9525">
            <a:noFill/>
            <a:miter lim="800000"/>
            <a:headEnd/>
            <a:tailEnd/>
          </a:ln>
          <a:effectLst/>
        </p:spPr>
        <p:txBody>
          <a:bodyPr>
            <a:spAutoFit/>
          </a:bodyPr>
          <a:lstStyle/>
          <a:p>
            <a:pPr algn="ctr"/>
            <a:r>
              <a:rPr lang="en-GB" sz="2000">
                <a:solidFill>
                  <a:schemeClr val="tx1"/>
                </a:solidFill>
              </a:rPr>
              <a:t>Constant drive for continuous improvement and learning.</a:t>
            </a:r>
            <a:endParaRPr lang="en-GB" sz="2800" b="0">
              <a:solidFill>
                <a:schemeClr val="tx1"/>
              </a:solidFill>
            </a:endParaRPr>
          </a:p>
        </p:txBody>
      </p:sp>
      <p:sp>
        <p:nvSpPr>
          <p:cNvPr id="101380" name="Line 4"/>
          <p:cNvSpPr>
            <a:spLocks noChangeShapeType="1"/>
          </p:cNvSpPr>
          <p:nvPr/>
        </p:nvSpPr>
        <p:spPr bwMode="auto">
          <a:xfrm>
            <a:off x="1066800" y="609600"/>
            <a:ext cx="3200400" cy="0"/>
          </a:xfrm>
          <a:prstGeom prst="line">
            <a:avLst/>
          </a:prstGeom>
          <a:noFill/>
          <a:ln w="9525">
            <a:solidFill>
              <a:srgbClr val="FF0000"/>
            </a:solidFill>
            <a:round/>
            <a:headEnd/>
            <a:tailEnd/>
          </a:ln>
          <a:effectLst/>
        </p:spPr>
        <p:txBody>
          <a:bodyPr wrap="none" anchor="ctr"/>
          <a:lstStyle/>
          <a:p>
            <a:endParaRPr lang="tr-TR"/>
          </a:p>
        </p:txBody>
      </p:sp>
      <p:sp>
        <p:nvSpPr>
          <p:cNvPr id="101394" name="Text Box 18"/>
          <p:cNvSpPr txBox="1">
            <a:spLocks noChangeArrowheads="1"/>
          </p:cNvSpPr>
          <p:nvPr/>
        </p:nvSpPr>
        <p:spPr bwMode="auto">
          <a:xfrm>
            <a:off x="5867400" y="838200"/>
            <a:ext cx="2133600" cy="1311275"/>
          </a:xfrm>
          <a:prstGeom prst="rect">
            <a:avLst/>
          </a:prstGeom>
          <a:noFill/>
          <a:ln w="9525">
            <a:noFill/>
            <a:miter lim="800000"/>
            <a:headEnd/>
            <a:tailEnd/>
          </a:ln>
          <a:effectLst/>
        </p:spPr>
        <p:txBody>
          <a:bodyPr>
            <a:spAutoFit/>
          </a:bodyPr>
          <a:lstStyle/>
          <a:p>
            <a:pPr algn="ctr"/>
            <a:r>
              <a:rPr lang="en-GB" sz="2000">
                <a:solidFill>
                  <a:schemeClr val="bg1"/>
                </a:solidFill>
              </a:rPr>
              <a:t>Concern for employee involvement and development</a:t>
            </a:r>
            <a:endParaRPr lang="en-GB" sz="2800" b="0">
              <a:solidFill>
                <a:schemeClr val="tx1"/>
              </a:solidFill>
            </a:endParaRPr>
          </a:p>
        </p:txBody>
      </p:sp>
      <p:sp>
        <p:nvSpPr>
          <p:cNvPr id="101395" name="Text Box 19"/>
          <p:cNvSpPr txBox="1">
            <a:spLocks noChangeArrowheads="1"/>
          </p:cNvSpPr>
          <p:nvPr/>
        </p:nvSpPr>
        <p:spPr bwMode="auto">
          <a:xfrm>
            <a:off x="3200400" y="990600"/>
            <a:ext cx="2133600" cy="822325"/>
          </a:xfrm>
          <a:prstGeom prst="rect">
            <a:avLst/>
          </a:prstGeom>
          <a:noFill/>
          <a:ln w="9525">
            <a:noFill/>
            <a:miter lim="800000"/>
            <a:headEnd/>
            <a:tailEnd/>
          </a:ln>
          <a:effectLst/>
        </p:spPr>
        <p:txBody>
          <a:bodyPr>
            <a:spAutoFit/>
          </a:bodyPr>
          <a:lstStyle/>
          <a:p>
            <a:pPr algn="ctr"/>
            <a:r>
              <a:rPr lang="en-GB" sz="2400">
                <a:solidFill>
                  <a:schemeClr val="bg1"/>
                </a:solidFill>
              </a:rPr>
              <a:t>Management by Fact</a:t>
            </a:r>
            <a:endParaRPr lang="en-GB" sz="2800" b="0">
              <a:solidFill>
                <a:schemeClr val="tx1"/>
              </a:solidFill>
            </a:endParaRPr>
          </a:p>
        </p:txBody>
      </p:sp>
      <p:sp>
        <p:nvSpPr>
          <p:cNvPr id="101396" name="Text Box 20"/>
          <p:cNvSpPr txBox="1">
            <a:spLocks noChangeArrowheads="1"/>
          </p:cNvSpPr>
          <p:nvPr/>
        </p:nvSpPr>
        <p:spPr bwMode="auto">
          <a:xfrm>
            <a:off x="457200" y="3124200"/>
            <a:ext cx="2133600" cy="457200"/>
          </a:xfrm>
          <a:prstGeom prst="rect">
            <a:avLst/>
          </a:prstGeom>
          <a:noFill/>
          <a:ln w="9525">
            <a:noFill/>
            <a:miter lim="800000"/>
            <a:headEnd/>
            <a:tailEnd/>
          </a:ln>
          <a:effectLst/>
        </p:spPr>
        <p:txBody>
          <a:bodyPr>
            <a:spAutoFit/>
          </a:bodyPr>
          <a:lstStyle/>
          <a:p>
            <a:r>
              <a:rPr lang="en-GB" sz="2400">
                <a:solidFill>
                  <a:schemeClr val="bg1"/>
                </a:solidFill>
              </a:rPr>
              <a:t>Result Focus</a:t>
            </a:r>
            <a:endParaRPr lang="en-GB" sz="2800" b="0">
              <a:solidFill>
                <a:schemeClr val="bg1"/>
              </a:solidFill>
            </a:endParaRPr>
          </a:p>
        </p:txBody>
      </p:sp>
      <p:sp>
        <p:nvSpPr>
          <p:cNvPr id="101397" name="Text Box 21"/>
          <p:cNvSpPr txBox="1">
            <a:spLocks noChangeArrowheads="1"/>
          </p:cNvSpPr>
          <p:nvPr/>
        </p:nvSpPr>
        <p:spPr bwMode="auto">
          <a:xfrm>
            <a:off x="3200400" y="2819400"/>
            <a:ext cx="2590800" cy="1187450"/>
          </a:xfrm>
          <a:prstGeom prst="rect">
            <a:avLst/>
          </a:prstGeom>
          <a:noFill/>
          <a:ln w="9525">
            <a:noFill/>
            <a:miter lim="800000"/>
            <a:headEnd/>
            <a:tailEnd/>
          </a:ln>
          <a:effectLst/>
        </p:spPr>
        <p:txBody>
          <a:bodyPr>
            <a:spAutoFit/>
          </a:bodyPr>
          <a:lstStyle/>
          <a:p>
            <a:pPr algn="ctr"/>
            <a:r>
              <a:rPr lang="en-GB" sz="2400"/>
              <a:t>Passion to deliver customer value / excellence</a:t>
            </a:r>
            <a:endParaRPr lang="en-GB" sz="2800" b="0"/>
          </a:p>
        </p:txBody>
      </p:sp>
      <p:sp>
        <p:nvSpPr>
          <p:cNvPr id="101398" name="Text Box 22"/>
          <p:cNvSpPr txBox="1">
            <a:spLocks noChangeArrowheads="1"/>
          </p:cNvSpPr>
          <p:nvPr/>
        </p:nvSpPr>
        <p:spPr bwMode="auto">
          <a:xfrm>
            <a:off x="6629400" y="2514600"/>
            <a:ext cx="2133600" cy="1187450"/>
          </a:xfrm>
          <a:prstGeom prst="rect">
            <a:avLst/>
          </a:prstGeom>
          <a:noFill/>
          <a:ln w="9525">
            <a:noFill/>
            <a:miter lim="800000"/>
            <a:headEnd/>
            <a:tailEnd/>
          </a:ln>
          <a:effectLst/>
        </p:spPr>
        <p:txBody>
          <a:bodyPr>
            <a:spAutoFit/>
          </a:bodyPr>
          <a:lstStyle/>
          <a:p>
            <a:pPr algn="ctr"/>
            <a:r>
              <a:rPr lang="en-GB" sz="2400">
                <a:solidFill>
                  <a:schemeClr val="bg1"/>
                </a:solidFill>
              </a:rPr>
              <a:t>Organisation response ability</a:t>
            </a:r>
            <a:endParaRPr lang="en-GB" sz="2800" b="0">
              <a:solidFill>
                <a:schemeClr val="tx1"/>
              </a:solidFill>
            </a:endParaRPr>
          </a:p>
        </p:txBody>
      </p:sp>
      <p:sp>
        <p:nvSpPr>
          <p:cNvPr id="101399" name="Text Box 23"/>
          <p:cNvSpPr txBox="1">
            <a:spLocks noChangeArrowheads="1"/>
          </p:cNvSpPr>
          <p:nvPr/>
        </p:nvSpPr>
        <p:spPr bwMode="auto">
          <a:xfrm>
            <a:off x="76200" y="4267200"/>
            <a:ext cx="2743200" cy="1187450"/>
          </a:xfrm>
          <a:prstGeom prst="rect">
            <a:avLst/>
          </a:prstGeom>
          <a:noFill/>
          <a:ln w="9525">
            <a:noFill/>
            <a:miter lim="800000"/>
            <a:headEnd/>
            <a:tailEnd/>
          </a:ln>
          <a:effectLst/>
        </p:spPr>
        <p:txBody>
          <a:bodyPr>
            <a:spAutoFit/>
          </a:bodyPr>
          <a:lstStyle/>
          <a:p>
            <a:pPr algn="ctr"/>
            <a:r>
              <a:rPr lang="en-GB" sz="2400">
                <a:solidFill>
                  <a:schemeClr val="bg1"/>
                </a:solidFill>
              </a:rPr>
              <a:t>Actions not just words (implementation)</a:t>
            </a:r>
            <a:endParaRPr lang="en-GB" sz="2800" b="0">
              <a:solidFill>
                <a:schemeClr val="tx1"/>
              </a:solidFill>
            </a:endParaRPr>
          </a:p>
        </p:txBody>
      </p:sp>
      <p:sp>
        <p:nvSpPr>
          <p:cNvPr id="101401" name="Text Box 25"/>
          <p:cNvSpPr txBox="1">
            <a:spLocks noChangeArrowheads="1"/>
          </p:cNvSpPr>
          <p:nvPr/>
        </p:nvSpPr>
        <p:spPr bwMode="auto">
          <a:xfrm>
            <a:off x="3505200" y="4816475"/>
            <a:ext cx="2133600" cy="822325"/>
          </a:xfrm>
          <a:prstGeom prst="rect">
            <a:avLst/>
          </a:prstGeom>
          <a:noFill/>
          <a:ln w="9525">
            <a:noFill/>
            <a:miter lim="800000"/>
            <a:headEnd/>
            <a:tailEnd/>
          </a:ln>
          <a:effectLst/>
        </p:spPr>
        <p:txBody>
          <a:bodyPr>
            <a:spAutoFit/>
          </a:bodyPr>
          <a:lstStyle/>
          <a:p>
            <a:pPr algn="ctr"/>
            <a:r>
              <a:rPr lang="en-GB" sz="2400">
                <a:solidFill>
                  <a:schemeClr val="tx1"/>
                </a:solidFill>
              </a:rPr>
              <a:t>Process Management</a:t>
            </a:r>
            <a:endParaRPr lang="en-GB" sz="2800" b="0">
              <a:solidFill>
                <a:schemeClr val="tx1"/>
              </a:solidFill>
            </a:endParaRPr>
          </a:p>
        </p:txBody>
      </p:sp>
      <p:sp>
        <p:nvSpPr>
          <p:cNvPr id="101402" name="Text Box 26"/>
          <p:cNvSpPr txBox="1">
            <a:spLocks noChangeArrowheads="1"/>
          </p:cNvSpPr>
          <p:nvPr/>
        </p:nvSpPr>
        <p:spPr bwMode="auto">
          <a:xfrm>
            <a:off x="6477000" y="4191000"/>
            <a:ext cx="1981200" cy="1311275"/>
          </a:xfrm>
          <a:prstGeom prst="rect">
            <a:avLst/>
          </a:prstGeom>
          <a:noFill/>
          <a:ln w="9525">
            <a:noFill/>
            <a:miter lim="800000"/>
            <a:headEnd/>
            <a:tailEnd/>
          </a:ln>
          <a:effectLst/>
        </p:spPr>
        <p:txBody>
          <a:bodyPr>
            <a:spAutoFit/>
          </a:bodyPr>
          <a:lstStyle/>
          <a:p>
            <a:pPr algn="ctr"/>
            <a:r>
              <a:rPr lang="en-GB" sz="2000">
                <a:solidFill>
                  <a:schemeClr val="bg1"/>
                </a:solidFill>
              </a:rPr>
              <a:t>Partnership perspective (internal / external)</a:t>
            </a:r>
            <a:endParaRPr lang="en-GB" sz="2800" b="0">
              <a:solidFill>
                <a:schemeClr val="tx1"/>
              </a:solidFill>
            </a:endParaRPr>
          </a:p>
        </p:txBody>
      </p:sp>
      <p:sp>
        <p:nvSpPr>
          <p:cNvPr id="101415" name="Line 39"/>
          <p:cNvSpPr>
            <a:spLocks noChangeShapeType="1"/>
          </p:cNvSpPr>
          <p:nvPr/>
        </p:nvSpPr>
        <p:spPr bwMode="auto">
          <a:xfrm>
            <a:off x="4343400" y="1982788"/>
            <a:ext cx="0" cy="457200"/>
          </a:xfrm>
          <a:prstGeom prst="line">
            <a:avLst/>
          </a:prstGeom>
          <a:noFill/>
          <a:ln w="25400">
            <a:solidFill>
              <a:srgbClr val="FF6600"/>
            </a:solidFill>
            <a:round/>
            <a:headEnd type="triangle" w="med" len="med"/>
            <a:tailEnd type="triangle" w="med" len="med"/>
          </a:ln>
          <a:effectLst/>
        </p:spPr>
        <p:txBody>
          <a:bodyPr anchor="ctr">
            <a:spAutoFit/>
          </a:bodyPr>
          <a:lstStyle/>
          <a:p>
            <a:endParaRPr lang="tr-TR"/>
          </a:p>
        </p:txBody>
      </p:sp>
      <p:sp>
        <p:nvSpPr>
          <p:cNvPr id="101416" name="Line 40"/>
          <p:cNvSpPr>
            <a:spLocks noChangeShapeType="1"/>
          </p:cNvSpPr>
          <p:nvPr/>
        </p:nvSpPr>
        <p:spPr bwMode="auto">
          <a:xfrm flipH="1">
            <a:off x="5483225" y="2208213"/>
            <a:ext cx="304800" cy="381000"/>
          </a:xfrm>
          <a:prstGeom prst="line">
            <a:avLst/>
          </a:prstGeom>
          <a:noFill/>
          <a:ln w="25400">
            <a:solidFill>
              <a:srgbClr val="FF6600"/>
            </a:solidFill>
            <a:round/>
            <a:headEnd type="triangle" w="med" len="med"/>
            <a:tailEnd type="triangle" w="med" len="med"/>
          </a:ln>
          <a:effectLst/>
        </p:spPr>
        <p:txBody>
          <a:bodyPr wrap="none" anchor="ctr">
            <a:spAutoFit/>
          </a:bodyPr>
          <a:lstStyle/>
          <a:p>
            <a:endParaRPr lang="tr-TR"/>
          </a:p>
        </p:txBody>
      </p:sp>
      <p:sp>
        <p:nvSpPr>
          <p:cNvPr id="101417" name="Line 41"/>
          <p:cNvSpPr>
            <a:spLocks noChangeShapeType="1"/>
          </p:cNvSpPr>
          <p:nvPr/>
        </p:nvSpPr>
        <p:spPr bwMode="auto">
          <a:xfrm>
            <a:off x="6172200" y="3276600"/>
            <a:ext cx="381000" cy="0"/>
          </a:xfrm>
          <a:prstGeom prst="line">
            <a:avLst/>
          </a:prstGeom>
          <a:noFill/>
          <a:ln w="25400">
            <a:solidFill>
              <a:srgbClr val="FF6600"/>
            </a:solidFill>
            <a:round/>
            <a:headEnd type="triangle" w="med" len="med"/>
            <a:tailEnd type="triangle" w="med" len="med"/>
          </a:ln>
          <a:effectLst/>
        </p:spPr>
        <p:txBody>
          <a:bodyPr wrap="none" anchor="ctr">
            <a:spAutoFit/>
          </a:bodyPr>
          <a:lstStyle/>
          <a:p>
            <a:endParaRPr lang="tr-TR"/>
          </a:p>
        </p:txBody>
      </p:sp>
      <p:sp>
        <p:nvSpPr>
          <p:cNvPr id="101418" name="Line 42"/>
          <p:cNvSpPr>
            <a:spLocks noChangeShapeType="1"/>
          </p:cNvSpPr>
          <p:nvPr/>
        </p:nvSpPr>
        <p:spPr bwMode="auto">
          <a:xfrm>
            <a:off x="5791200" y="3962400"/>
            <a:ext cx="533400" cy="304800"/>
          </a:xfrm>
          <a:prstGeom prst="line">
            <a:avLst/>
          </a:prstGeom>
          <a:noFill/>
          <a:ln w="25400">
            <a:solidFill>
              <a:srgbClr val="FF6600"/>
            </a:solidFill>
            <a:round/>
            <a:headEnd type="triangle" w="med" len="med"/>
            <a:tailEnd type="triangle" w="med" len="med"/>
          </a:ln>
          <a:effectLst/>
        </p:spPr>
        <p:txBody>
          <a:bodyPr wrap="none" anchor="ctr">
            <a:spAutoFit/>
          </a:bodyPr>
          <a:lstStyle/>
          <a:p>
            <a:endParaRPr lang="tr-TR"/>
          </a:p>
        </p:txBody>
      </p:sp>
      <p:sp>
        <p:nvSpPr>
          <p:cNvPr id="101419" name="Line 43"/>
          <p:cNvSpPr>
            <a:spLocks noChangeShapeType="1"/>
          </p:cNvSpPr>
          <p:nvPr/>
        </p:nvSpPr>
        <p:spPr bwMode="auto">
          <a:xfrm>
            <a:off x="4419600" y="4267200"/>
            <a:ext cx="0" cy="533400"/>
          </a:xfrm>
          <a:prstGeom prst="line">
            <a:avLst/>
          </a:prstGeom>
          <a:noFill/>
          <a:ln w="25400">
            <a:solidFill>
              <a:srgbClr val="FF6600"/>
            </a:solidFill>
            <a:round/>
            <a:headEnd type="triangle" w="med" len="med"/>
            <a:tailEnd type="triangle" w="med" len="med"/>
          </a:ln>
          <a:effectLst/>
        </p:spPr>
        <p:txBody>
          <a:bodyPr anchor="ctr">
            <a:spAutoFit/>
          </a:bodyPr>
          <a:lstStyle/>
          <a:p>
            <a:endParaRPr lang="tr-TR"/>
          </a:p>
        </p:txBody>
      </p:sp>
      <p:sp>
        <p:nvSpPr>
          <p:cNvPr id="101420" name="Line 44"/>
          <p:cNvSpPr>
            <a:spLocks noChangeShapeType="1"/>
          </p:cNvSpPr>
          <p:nvPr/>
        </p:nvSpPr>
        <p:spPr bwMode="auto">
          <a:xfrm flipH="1">
            <a:off x="2743200" y="3962400"/>
            <a:ext cx="457200" cy="304800"/>
          </a:xfrm>
          <a:prstGeom prst="line">
            <a:avLst/>
          </a:prstGeom>
          <a:noFill/>
          <a:ln w="25400">
            <a:solidFill>
              <a:srgbClr val="FF6600"/>
            </a:solidFill>
            <a:round/>
            <a:headEnd type="triangle" w="med" len="med"/>
            <a:tailEnd type="triangle" w="med" len="med"/>
          </a:ln>
          <a:effectLst/>
        </p:spPr>
        <p:txBody>
          <a:bodyPr wrap="none" anchor="ctr">
            <a:spAutoFit/>
          </a:bodyPr>
          <a:lstStyle/>
          <a:p>
            <a:endParaRPr lang="tr-TR"/>
          </a:p>
        </p:txBody>
      </p:sp>
      <p:sp>
        <p:nvSpPr>
          <p:cNvPr id="101421" name="Line 45"/>
          <p:cNvSpPr>
            <a:spLocks noChangeShapeType="1"/>
          </p:cNvSpPr>
          <p:nvPr/>
        </p:nvSpPr>
        <p:spPr bwMode="auto">
          <a:xfrm flipH="1">
            <a:off x="2438400" y="3352800"/>
            <a:ext cx="381000" cy="0"/>
          </a:xfrm>
          <a:prstGeom prst="line">
            <a:avLst/>
          </a:prstGeom>
          <a:noFill/>
          <a:ln w="25400">
            <a:solidFill>
              <a:srgbClr val="FF6600"/>
            </a:solidFill>
            <a:round/>
            <a:headEnd type="triangle" w="med" len="med"/>
            <a:tailEnd type="triangle" w="med" len="med"/>
          </a:ln>
          <a:effectLst/>
        </p:spPr>
        <p:txBody>
          <a:bodyPr wrap="none" anchor="ctr">
            <a:spAutoFit/>
          </a:bodyPr>
          <a:lstStyle/>
          <a:p>
            <a:endParaRPr lang="tr-TR"/>
          </a:p>
        </p:txBody>
      </p:sp>
      <p:sp>
        <p:nvSpPr>
          <p:cNvPr id="101422" name="Line 46"/>
          <p:cNvSpPr>
            <a:spLocks noChangeShapeType="1"/>
          </p:cNvSpPr>
          <p:nvPr/>
        </p:nvSpPr>
        <p:spPr bwMode="auto">
          <a:xfrm>
            <a:off x="2743200" y="2438400"/>
            <a:ext cx="457200" cy="304800"/>
          </a:xfrm>
          <a:prstGeom prst="line">
            <a:avLst/>
          </a:prstGeom>
          <a:noFill/>
          <a:ln w="25400">
            <a:solidFill>
              <a:srgbClr val="FF6600"/>
            </a:solidFill>
            <a:round/>
            <a:headEnd type="triangle" w="med" len="med"/>
            <a:tailEnd type="triangle" w="med" len="med"/>
          </a:ln>
          <a:effectLst/>
        </p:spPr>
        <p:txBody>
          <a:bodyPr wrap="none" anchor="ctr">
            <a:spAutoFit/>
          </a:bodyPr>
          <a:lstStyle/>
          <a:p>
            <a:endParaRPr lang="tr-TR"/>
          </a:p>
        </p:txBody>
      </p:sp>
      <p:sp>
        <p:nvSpPr>
          <p:cNvPr id="101423" name="Line 47"/>
          <p:cNvSpPr>
            <a:spLocks noChangeShapeType="1"/>
          </p:cNvSpPr>
          <p:nvPr/>
        </p:nvSpPr>
        <p:spPr bwMode="auto">
          <a:xfrm>
            <a:off x="2667000" y="5181600"/>
            <a:ext cx="990600" cy="0"/>
          </a:xfrm>
          <a:prstGeom prst="line">
            <a:avLst/>
          </a:prstGeom>
          <a:noFill/>
          <a:ln w="50800">
            <a:solidFill>
              <a:srgbClr val="FFFF00"/>
            </a:solidFill>
            <a:round/>
            <a:headEnd/>
            <a:tailEnd/>
          </a:ln>
          <a:effectLst/>
        </p:spPr>
        <p:txBody>
          <a:bodyPr wrap="none" anchor="ctr">
            <a:spAutoFit/>
          </a:bodyPr>
          <a:lstStyle/>
          <a:p>
            <a:endParaRPr lang="tr-TR"/>
          </a:p>
        </p:txBody>
      </p:sp>
      <p:sp>
        <p:nvSpPr>
          <p:cNvPr id="101424" name="Line 48"/>
          <p:cNvSpPr>
            <a:spLocks noChangeShapeType="1"/>
          </p:cNvSpPr>
          <p:nvPr/>
        </p:nvSpPr>
        <p:spPr bwMode="auto">
          <a:xfrm>
            <a:off x="5562600" y="5181600"/>
            <a:ext cx="838200" cy="0"/>
          </a:xfrm>
          <a:prstGeom prst="line">
            <a:avLst/>
          </a:prstGeom>
          <a:noFill/>
          <a:ln w="50800">
            <a:solidFill>
              <a:srgbClr val="FFFF00"/>
            </a:solidFill>
            <a:round/>
            <a:headEnd/>
            <a:tailEnd/>
          </a:ln>
          <a:effectLst/>
        </p:spPr>
        <p:txBody>
          <a:bodyPr anchor="ctr">
            <a:spAutoFit/>
          </a:bodyPr>
          <a:lstStyle/>
          <a:p>
            <a:endParaRPr lang="tr-TR"/>
          </a:p>
        </p:txBody>
      </p:sp>
      <p:sp>
        <p:nvSpPr>
          <p:cNvPr id="101425" name="Line 49"/>
          <p:cNvSpPr>
            <a:spLocks noChangeShapeType="1"/>
          </p:cNvSpPr>
          <p:nvPr/>
        </p:nvSpPr>
        <p:spPr bwMode="auto">
          <a:xfrm>
            <a:off x="1370013" y="3656013"/>
            <a:ext cx="0" cy="609600"/>
          </a:xfrm>
          <a:prstGeom prst="line">
            <a:avLst/>
          </a:prstGeom>
          <a:noFill/>
          <a:ln w="50800">
            <a:solidFill>
              <a:srgbClr val="FFFF00"/>
            </a:solidFill>
            <a:round/>
            <a:headEnd/>
            <a:tailEnd/>
          </a:ln>
          <a:effectLst/>
        </p:spPr>
        <p:txBody>
          <a:bodyPr wrap="none" anchor="ctr">
            <a:spAutoFit/>
          </a:bodyPr>
          <a:lstStyle/>
          <a:p>
            <a:endParaRPr lang="tr-TR"/>
          </a:p>
        </p:txBody>
      </p:sp>
      <p:sp>
        <p:nvSpPr>
          <p:cNvPr id="101426" name="Line 50"/>
          <p:cNvSpPr>
            <a:spLocks noChangeShapeType="1"/>
          </p:cNvSpPr>
          <p:nvPr/>
        </p:nvSpPr>
        <p:spPr bwMode="auto">
          <a:xfrm>
            <a:off x="1371600" y="2667000"/>
            <a:ext cx="0" cy="457200"/>
          </a:xfrm>
          <a:prstGeom prst="line">
            <a:avLst/>
          </a:prstGeom>
          <a:noFill/>
          <a:ln w="50800">
            <a:solidFill>
              <a:srgbClr val="FFFF00"/>
            </a:solidFill>
            <a:round/>
            <a:headEnd/>
            <a:tailEnd/>
          </a:ln>
          <a:effectLst/>
        </p:spPr>
        <p:txBody>
          <a:bodyPr wrap="none" anchor="ctr">
            <a:spAutoFit/>
          </a:bodyPr>
          <a:lstStyle/>
          <a:p>
            <a:endParaRPr lang="tr-TR"/>
          </a:p>
        </p:txBody>
      </p:sp>
      <p:sp>
        <p:nvSpPr>
          <p:cNvPr id="101427" name="Line 51"/>
          <p:cNvSpPr>
            <a:spLocks noChangeShapeType="1"/>
          </p:cNvSpPr>
          <p:nvPr/>
        </p:nvSpPr>
        <p:spPr bwMode="auto">
          <a:xfrm>
            <a:off x="2743200" y="1371600"/>
            <a:ext cx="533400" cy="0"/>
          </a:xfrm>
          <a:prstGeom prst="line">
            <a:avLst/>
          </a:prstGeom>
          <a:noFill/>
          <a:ln w="50800">
            <a:solidFill>
              <a:srgbClr val="FFFF00"/>
            </a:solidFill>
            <a:round/>
            <a:headEnd/>
            <a:tailEnd/>
          </a:ln>
          <a:effectLst/>
        </p:spPr>
        <p:txBody>
          <a:bodyPr wrap="none" anchor="ctr">
            <a:spAutoFit/>
          </a:bodyPr>
          <a:lstStyle/>
          <a:p>
            <a:endParaRPr lang="tr-TR"/>
          </a:p>
        </p:txBody>
      </p:sp>
      <p:sp>
        <p:nvSpPr>
          <p:cNvPr id="101428" name="Line 52"/>
          <p:cNvSpPr>
            <a:spLocks noChangeShapeType="1"/>
          </p:cNvSpPr>
          <p:nvPr/>
        </p:nvSpPr>
        <p:spPr bwMode="auto">
          <a:xfrm>
            <a:off x="5334000" y="1371600"/>
            <a:ext cx="533400" cy="0"/>
          </a:xfrm>
          <a:prstGeom prst="line">
            <a:avLst/>
          </a:prstGeom>
          <a:noFill/>
          <a:ln w="50800">
            <a:solidFill>
              <a:srgbClr val="FFFF00"/>
            </a:solidFill>
            <a:round/>
            <a:headEnd/>
            <a:tailEnd/>
          </a:ln>
          <a:effectLst/>
        </p:spPr>
        <p:txBody>
          <a:bodyPr wrap="none" anchor="ctr">
            <a:spAutoFit/>
          </a:bodyPr>
          <a:lstStyle/>
          <a:p>
            <a:endParaRPr lang="tr-TR"/>
          </a:p>
        </p:txBody>
      </p:sp>
      <p:sp>
        <p:nvSpPr>
          <p:cNvPr id="101429" name="Line 53"/>
          <p:cNvSpPr>
            <a:spLocks noChangeShapeType="1"/>
          </p:cNvSpPr>
          <p:nvPr/>
        </p:nvSpPr>
        <p:spPr bwMode="auto">
          <a:xfrm>
            <a:off x="7391400" y="2209800"/>
            <a:ext cx="0" cy="304800"/>
          </a:xfrm>
          <a:prstGeom prst="line">
            <a:avLst/>
          </a:prstGeom>
          <a:noFill/>
          <a:ln w="50800">
            <a:solidFill>
              <a:srgbClr val="FFFF00"/>
            </a:solidFill>
            <a:round/>
            <a:headEnd/>
            <a:tailEnd/>
          </a:ln>
          <a:effectLst/>
        </p:spPr>
        <p:txBody>
          <a:bodyPr wrap="none" anchor="ctr">
            <a:spAutoFit/>
          </a:bodyPr>
          <a:lstStyle/>
          <a:p>
            <a:endParaRPr lang="tr-TR"/>
          </a:p>
        </p:txBody>
      </p:sp>
      <p:sp>
        <p:nvSpPr>
          <p:cNvPr id="101430" name="Line 54"/>
          <p:cNvSpPr>
            <a:spLocks noChangeShapeType="1"/>
          </p:cNvSpPr>
          <p:nvPr/>
        </p:nvSpPr>
        <p:spPr bwMode="auto">
          <a:xfrm>
            <a:off x="7467600" y="3810000"/>
            <a:ext cx="0" cy="381000"/>
          </a:xfrm>
          <a:prstGeom prst="line">
            <a:avLst/>
          </a:prstGeom>
          <a:noFill/>
          <a:ln w="50800">
            <a:solidFill>
              <a:srgbClr val="FFFF00"/>
            </a:solidFill>
            <a:round/>
            <a:headEnd/>
            <a:tailEnd/>
          </a:ln>
          <a:effectLst/>
        </p:spPr>
        <p:txBody>
          <a:bodyPr wrap="none" anchor="ctr">
            <a:spAutoFit/>
          </a:bodyPr>
          <a:lstStyle/>
          <a:p>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4403725" y="166688"/>
            <a:ext cx="184150" cy="519112"/>
          </a:xfrm>
          <a:prstGeom prst="rect">
            <a:avLst/>
          </a:prstGeom>
          <a:noFill/>
          <a:ln w="9525">
            <a:noFill/>
            <a:miter lim="800000"/>
            <a:headEnd/>
            <a:tailEnd/>
          </a:ln>
          <a:effectLst/>
        </p:spPr>
        <p:txBody>
          <a:bodyPr wrap="none" lIns="92075" tIns="46038" rIns="92075" bIns="46038">
            <a:spAutoFit/>
          </a:bodyPr>
          <a:lstStyle/>
          <a:p>
            <a:pPr defTabSz="762000">
              <a:spcBef>
                <a:spcPct val="0"/>
              </a:spcBef>
            </a:pPr>
            <a:endParaRPr lang="en-US" sz="2400" b="0">
              <a:solidFill>
                <a:schemeClr val="tx1"/>
              </a:solidFill>
            </a:endParaRPr>
          </a:p>
        </p:txBody>
      </p:sp>
      <p:sp>
        <p:nvSpPr>
          <p:cNvPr id="114691" name="Rectangle 3"/>
          <p:cNvSpPr>
            <a:spLocks noChangeArrowheads="1"/>
          </p:cNvSpPr>
          <p:nvPr/>
        </p:nvSpPr>
        <p:spPr bwMode="auto">
          <a:xfrm>
            <a:off x="0" y="160338"/>
            <a:ext cx="9144000" cy="592137"/>
          </a:xfrm>
          <a:prstGeom prst="rect">
            <a:avLst/>
          </a:prstGeom>
          <a:solidFill>
            <a:schemeClr val="accent2"/>
          </a:solidFill>
          <a:ln w="12700">
            <a:solidFill>
              <a:schemeClr val="bg1"/>
            </a:solidFill>
            <a:miter lim="800000"/>
            <a:headEnd/>
            <a:tailEnd/>
          </a:ln>
          <a:effectLst/>
        </p:spPr>
        <p:txBody>
          <a:bodyPr lIns="92075" tIns="46038" rIns="92075" bIns="46038">
            <a:spAutoFit/>
          </a:bodyPr>
          <a:lstStyle/>
          <a:p>
            <a:pPr algn="ctr" defTabSz="762000">
              <a:spcBef>
                <a:spcPct val="0"/>
              </a:spcBef>
            </a:pPr>
            <a:r>
              <a:rPr lang="en-US">
                <a:solidFill>
                  <a:srgbClr val="F2F200"/>
                </a:solidFill>
              </a:rPr>
              <a:t>BASIC PRINCIPLES OF TQM</a:t>
            </a:r>
          </a:p>
        </p:txBody>
      </p:sp>
      <p:grpSp>
        <p:nvGrpSpPr>
          <p:cNvPr id="2" name="Group 4"/>
          <p:cNvGrpSpPr>
            <a:grpSpLocks/>
          </p:cNvGrpSpPr>
          <p:nvPr/>
        </p:nvGrpSpPr>
        <p:grpSpPr bwMode="auto">
          <a:xfrm>
            <a:off x="300038" y="1333500"/>
            <a:ext cx="8521700" cy="604838"/>
            <a:chOff x="189" y="840"/>
            <a:chExt cx="5368" cy="381"/>
          </a:xfrm>
        </p:grpSpPr>
        <p:sp>
          <p:nvSpPr>
            <p:cNvPr id="114693" name="Rectangle 5"/>
            <p:cNvSpPr>
              <a:spLocks noChangeArrowheads="1"/>
            </p:cNvSpPr>
            <p:nvPr/>
          </p:nvSpPr>
          <p:spPr bwMode="auto">
            <a:xfrm>
              <a:off x="2589" y="894"/>
              <a:ext cx="2968" cy="327"/>
            </a:xfrm>
            <a:prstGeom prst="rect">
              <a:avLst/>
            </a:prstGeom>
            <a:solidFill>
              <a:srgbClr val="660066"/>
            </a:solidFill>
            <a:ln w="12700">
              <a:solidFill>
                <a:srgbClr val="FFFF00"/>
              </a:solidFill>
              <a:miter lim="800000"/>
              <a:headEnd/>
              <a:tailEnd/>
            </a:ln>
            <a:effectLst/>
          </p:spPr>
          <p:txBody>
            <a:bodyPr wrap="none" anchor="ctr"/>
            <a:lstStyle/>
            <a:p>
              <a:endParaRPr lang="tr-TR"/>
            </a:p>
          </p:txBody>
        </p:sp>
        <p:sp>
          <p:nvSpPr>
            <p:cNvPr id="114694" name="Rectangle 6"/>
            <p:cNvSpPr>
              <a:spLocks noChangeArrowheads="1"/>
            </p:cNvSpPr>
            <p:nvPr/>
          </p:nvSpPr>
          <p:spPr bwMode="auto">
            <a:xfrm>
              <a:off x="189" y="894"/>
              <a:ext cx="1048" cy="327"/>
            </a:xfrm>
            <a:prstGeom prst="rect">
              <a:avLst/>
            </a:prstGeom>
            <a:solidFill>
              <a:srgbClr val="660066"/>
            </a:solidFill>
            <a:ln w="12700">
              <a:solidFill>
                <a:srgbClr val="F2F200"/>
              </a:solidFill>
              <a:miter lim="800000"/>
              <a:headEnd/>
              <a:tailEnd/>
            </a:ln>
            <a:effectLst/>
          </p:spPr>
          <p:txBody>
            <a:bodyPr wrap="none" anchor="ctr"/>
            <a:lstStyle/>
            <a:p>
              <a:endParaRPr lang="tr-TR"/>
            </a:p>
          </p:txBody>
        </p:sp>
        <p:sp>
          <p:nvSpPr>
            <p:cNvPr id="114695" name="Rectangle 7"/>
            <p:cNvSpPr>
              <a:spLocks noChangeArrowheads="1"/>
            </p:cNvSpPr>
            <p:nvPr/>
          </p:nvSpPr>
          <p:spPr bwMode="auto">
            <a:xfrm>
              <a:off x="895" y="840"/>
              <a:ext cx="116"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endParaRPr lang="en-US" sz="2400" b="0">
                <a:solidFill>
                  <a:schemeClr val="tx1"/>
                </a:solidFill>
              </a:endParaRPr>
            </a:p>
          </p:txBody>
        </p:sp>
        <p:sp>
          <p:nvSpPr>
            <p:cNvPr id="114696" name="Rectangle 8"/>
            <p:cNvSpPr>
              <a:spLocks noChangeArrowheads="1"/>
            </p:cNvSpPr>
            <p:nvPr/>
          </p:nvSpPr>
          <p:spPr bwMode="auto">
            <a:xfrm>
              <a:off x="655" y="840"/>
              <a:ext cx="116" cy="251"/>
            </a:xfrm>
            <a:prstGeom prst="rect">
              <a:avLst/>
            </a:prstGeom>
            <a:noFill/>
            <a:ln w="9525">
              <a:noFill/>
              <a:miter lim="800000"/>
              <a:headEnd/>
              <a:tailEnd/>
            </a:ln>
            <a:effectLst/>
          </p:spPr>
          <p:txBody>
            <a:bodyPr wrap="none" anchor="ctr"/>
            <a:lstStyle/>
            <a:p>
              <a:endParaRPr lang="tr-TR"/>
            </a:p>
          </p:txBody>
        </p:sp>
        <p:sp>
          <p:nvSpPr>
            <p:cNvPr id="114697" name="Freeform 9"/>
            <p:cNvSpPr>
              <a:spLocks/>
            </p:cNvSpPr>
            <p:nvPr/>
          </p:nvSpPr>
          <p:spPr bwMode="auto">
            <a:xfrm>
              <a:off x="1913" y="929"/>
              <a:ext cx="29" cy="101"/>
            </a:xfrm>
            <a:custGeom>
              <a:avLst/>
              <a:gdLst/>
              <a:ahLst/>
              <a:cxnLst>
                <a:cxn ang="0">
                  <a:pos x="0" y="0"/>
                </a:cxn>
                <a:cxn ang="0">
                  <a:pos x="28" y="49"/>
                </a:cxn>
                <a:cxn ang="0">
                  <a:pos x="28" y="100"/>
                </a:cxn>
                <a:cxn ang="0">
                  <a:pos x="0" y="38"/>
                </a:cxn>
                <a:cxn ang="0">
                  <a:pos x="0" y="0"/>
                </a:cxn>
              </a:cxnLst>
              <a:rect l="0" t="0" r="r" b="b"/>
              <a:pathLst>
                <a:path w="29" h="101">
                  <a:moveTo>
                    <a:pt x="0" y="0"/>
                  </a:moveTo>
                  <a:lnTo>
                    <a:pt x="28" y="49"/>
                  </a:lnTo>
                  <a:lnTo>
                    <a:pt x="28" y="100"/>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698" name="Freeform 10"/>
            <p:cNvSpPr>
              <a:spLocks/>
            </p:cNvSpPr>
            <p:nvPr/>
          </p:nvSpPr>
          <p:spPr bwMode="auto">
            <a:xfrm>
              <a:off x="1625" y="929"/>
              <a:ext cx="653" cy="235"/>
            </a:xfrm>
            <a:custGeom>
              <a:avLst/>
              <a:gdLst/>
              <a:ahLst/>
              <a:cxnLst>
                <a:cxn ang="0">
                  <a:pos x="287" y="0"/>
                </a:cxn>
                <a:cxn ang="0">
                  <a:pos x="652" y="117"/>
                </a:cxn>
                <a:cxn ang="0">
                  <a:pos x="431" y="234"/>
                </a:cxn>
                <a:cxn ang="0">
                  <a:pos x="402" y="183"/>
                </a:cxn>
                <a:cxn ang="0">
                  <a:pos x="38" y="183"/>
                </a:cxn>
                <a:cxn ang="0">
                  <a:pos x="0" y="49"/>
                </a:cxn>
                <a:cxn ang="0">
                  <a:pos x="316" y="49"/>
                </a:cxn>
                <a:cxn ang="0">
                  <a:pos x="287" y="0"/>
                </a:cxn>
              </a:cxnLst>
              <a:rect l="0" t="0" r="r" b="b"/>
              <a:pathLst>
                <a:path w="653" h="235">
                  <a:moveTo>
                    <a:pt x="287" y="0"/>
                  </a:moveTo>
                  <a:lnTo>
                    <a:pt x="652" y="117"/>
                  </a:lnTo>
                  <a:lnTo>
                    <a:pt x="431" y="234"/>
                  </a:lnTo>
                  <a:lnTo>
                    <a:pt x="402" y="183"/>
                  </a:lnTo>
                  <a:lnTo>
                    <a:pt x="38" y="183"/>
                  </a:lnTo>
                  <a:lnTo>
                    <a:pt x="0" y="49"/>
                  </a:lnTo>
                  <a:lnTo>
                    <a:pt x="316" y="49"/>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699" name="Freeform 11"/>
            <p:cNvSpPr>
              <a:spLocks/>
            </p:cNvSpPr>
            <p:nvPr/>
          </p:nvSpPr>
          <p:spPr bwMode="auto">
            <a:xfrm>
              <a:off x="2055" y="1045"/>
              <a:ext cx="222" cy="169"/>
            </a:xfrm>
            <a:custGeom>
              <a:avLst/>
              <a:gdLst/>
              <a:ahLst/>
              <a:cxnLst>
                <a:cxn ang="0">
                  <a:pos x="221" y="0"/>
                </a:cxn>
                <a:cxn ang="0">
                  <a:pos x="0" y="117"/>
                </a:cxn>
                <a:cxn ang="0">
                  <a:pos x="0" y="168"/>
                </a:cxn>
                <a:cxn ang="0">
                  <a:pos x="221" y="49"/>
                </a:cxn>
                <a:cxn ang="0">
                  <a:pos x="221" y="0"/>
                </a:cxn>
              </a:cxnLst>
              <a:rect l="0" t="0" r="r" b="b"/>
              <a:pathLst>
                <a:path w="222" h="169">
                  <a:moveTo>
                    <a:pt x="221" y="0"/>
                  </a:moveTo>
                  <a:lnTo>
                    <a:pt x="0" y="117"/>
                  </a:lnTo>
                  <a:lnTo>
                    <a:pt x="0" y="168"/>
                  </a:lnTo>
                  <a:lnTo>
                    <a:pt x="221" y="49"/>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00" name="Freeform 12"/>
            <p:cNvSpPr>
              <a:spLocks/>
            </p:cNvSpPr>
            <p:nvPr/>
          </p:nvSpPr>
          <p:spPr bwMode="auto">
            <a:xfrm>
              <a:off x="2027" y="1113"/>
              <a:ext cx="30" cy="101"/>
            </a:xfrm>
            <a:custGeom>
              <a:avLst/>
              <a:gdLst/>
              <a:ahLst/>
              <a:cxnLst>
                <a:cxn ang="0">
                  <a:pos x="29" y="51"/>
                </a:cxn>
                <a:cxn ang="0">
                  <a:pos x="0" y="0"/>
                </a:cxn>
                <a:cxn ang="0">
                  <a:pos x="0" y="51"/>
                </a:cxn>
                <a:cxn ang="0">
                  <a:pos x="28" y="100"/>
                </a:cxn>
                <a:cxn ang="0">
                  <a:pos x="29" y="51"/>
                </a:cxn>
              </a:cxnLst>
              <a:rect l="0" t="0" r="r" b="b"/>
              <a:pathLst>
                <a:path w="30" h="101">
                  <a:moveTo>
                    <a:pt x="29" y="51"/>
                  </a:moveTo>
                  <a:lnTo>
                    <a:pt x="0" y="0"/>
                  </a:lnTo>
                  <a:lnTo>
                    <a:pt x="0" y="51"/>
                  </a:lnTo>
                  <a:lnTo>
                    <a:pt x="28" y="100"/>
                  </a:lnTo>
                  <a:lnTo>
                    <a:pt x="29" y="51"/>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01" name="Freeform 13"/>
            <p:cNvSpPr>
              <a:spLocks/>
            </p:cNvSpPr>
            <p:nvPr/>
          </p:nvSpPr>
          <p:spPr bwMode="auto">
            <a:xfrm>
              <a:off x="1662" y="1113"/>
              <a:ext cx="366" cy="53"/>
            </a:xfrm>
            <a:custGeom>
              <a:avLst/>
              <a:gdLst/>
              <a:ahLst/>
              <a:cxnLst>
                <a:cxn ang="0">
                  <a:pos x="365" y="0"/>
                </a:cxn>
                <a:cxn ang="0">
                  <a:pos x="365" y="52"/>
                </a:cxn>
                <a:cxn ang="0">
                  <a:pos x="0" y="52"/>
                </a:cxn>
                <a:cxn ang="0">
                  <a:pos x="0" y="0"/>
                </a:cxn>
                <a:cxn ang="0">
                  <a:pos x="365" y="0"/>
                </a:cxn>
              </a:cxnLst>
              <a:rect l="0" t="0" r="r" b="b"/>
              <a:pathLst>
                <a:path w="366" h="53">
                  <a:moveTo>
                    <a:pt x="365" y="0"/>
                  </a:moveTo>
                  <a:lnTo>
                    <a:pt x="365" y="52"/>
                  </a:lnTo>
                  <a:lnTo>
                    <a:pt x="0" y="52"/>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02" name="Freeform 14"/>
            <p:cNvSpPr>
              <a:spLocks/>
            </p:cNvSpPr>
            <p:nvPr/>
          </p:nvSpPr>
          <p:spPr bwMode="auto">
            <a:xfrm>
              <a:off x="1625" y="979"/>
              <a:ext cx="39" cy="185"/>
            </a:xfrm>
            <a:custGeom>
              <a:avLst/>
              <a:gdLst/>
              <a:ahLst/>
              <a:cxnLst>
                <a:cxn ang="0">
                  <a:pos x="0" y="0"/>
                </a:cxn>
                <a:cxn ang="0">
                  <a:pos x="38" y="133"/>
                </a:cxn>
                <a:cxn ang="0">
                  <a:pos x="38" y="184"/>
                </a:cxn>
                <a:cxn ang="0">
                  <a:pos x="0" y="50"/>
                </a:cxn>
                <a:cxn ang="0">
                  <a:pos x="0" y="0"/>
                </a:cxn>
              </a:cxnLst>
              <a:rect l="0" t="0" r="r" b="b"/>
              <a:pathLst>
                <a:path w="39" h="185">
                  <a:moveTo>
                    <a:pt x="0" y="0"/>
                  </a:moveTo>
                  <a:lnTo>
                    <a:pt x="38" y="133"/>
                  </a:lnTo>
                  <a:lnTo>
                    <a:pt x="38" y="184"/>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03" name="Rectangle 15"/>
            <p:cNvSpPr>
              <a:spLocks noChangeArrowheads="1"/>
            </p:cNvSpPr>
            <p:nvPr/>
          </p:nvSpPr>
          <p:spPr bwMode="auto">
            <a:xfrm>
              <a:off x="223" y="924"/>
              <a:ext cx="4687"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Approach                                                Management Led</a:t>
              </a:r>
            </a:p>
          </p:txBody>
        </p:sp>
      </p:grpSp>
      <p:grpSp>
        <p:nvGrpSpPr>
          <p:cNvPr id="3" name="Group 16"/>
          <p:cNvGrpSpPr>
            <a:grpSpLocks/>
          </p:cNvGrpSpPr>
          <p:nvPr/>
        </p:nvGrpSpPr>
        <p:grpSpPr bwMode="auto">
          <a:xfrm>
            <a:off x="300038" y="2078038"/>
            <a:ext cx="8521700" cy="525462"/>
            <a:chOff x="189" y="1309"/>
            <a:chExt cx="5368" cy="331"/>
          </a:xfrm>
        </p:grpSpPr>
        <p:sp>
          <p:nvSpPr>
            <p:cNvPr id="114705" name="Rectangle 17"/>
            <p:cNvSpPr>
              <a:spLocks noChangeArrowheads="1"/>
            </p:cNvSpPr>
            <p:nvPr/>
          </p:nvSpPr>
          <p:spPr bwMode="auto">
            <a:xfrm>
              <a:off x="2589" y="1313"/>
              <a:ext cx="2968" cy="327"/>
            </a:xfrm>
            <a:prstGeom prst="rect">
              <a:avLst/>
            </a:prstGeom>
            <a:solidFill>
              <a:srgbClr val="003300"/>
            </a:solidFill>
            <a:ln w="12700">
              <a:solidFill>
                <a:srgbClr val="FFFF00"/>
              </a:solidFill>
              <a:miter lim="800000"/>
              <a:headEnd/>
              <a:tailEnd/>
            </a:ln>
            <a:effectLst/>
          </p:spPr>
          <p:txBody>
            <a:bodyPr wrap="none" anchor="ctr"/>
            <a:lstStyle/>
            <a:p>
              <a:endParaRPr lang="tr-TR"/>
            </a:p>
          </p:txBody>
        </p:sp>
        <p:sp>
          <p:nvSpPr>
            <p:cNvPr id="114706" name="Rectangle 18"/>
            <p:cNvSpPr>
              <a:spLocks noChangeArrowheads="1"/>
            </p:cNvSpPr>
            <p:nvPr/>
          </p:nvSpPr>
          <p:spPr bwMode="auto">
            <a:xfrm>
              <a:off x="189" y="1313"/>
              <a:ext cx="1048" cy="327"/>
            </a:xfrm>
            <a:prstGeom prst="rect">
              <a:avLst/>
            </a:prstGeom>
            <a:solidFill>
              <a:srgbClr val="003300"/>
            </a:solidFill>
            <a:ln w="12700">
              <a:solidFill>
                <a:srgbClr val="F2F200"/>
              </a:solidFill>
              <a:miter lim="800000"/>
              <a:headEnd/>
              <a:tailEnd/>
            </a:ln>
            <a:effectLst/>
          </p:spPr>
          <p:txBody>
            <a:bodyPr wrap="none" anchor="ctr"/>
            <a:lstStyle/>
            <a:p>
              <a:endParaRPr lang="tr-TR"/>
            </a:p>
          </p:txBody>
        </p:sp>
        <p:sp>
          <p:nvSpPr>
            <p:cNvPr id="114707" name="Rectangle 19"/>
            <p:cNvSpPr>
              <a:spLocks noChangeArrowheads="1"/>
            </p:cNvSpPr>
            <p:nvPr/>
          </p:nvSpPr>
          <p:spPr bwMode="auto">
            <a:xfrm>
              <a:off x="377" y="1342"/>
              <a:ext cx="4570"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Scope                                                        Company Wide</a:t>
              </a:r>
            </a:p>
          </p:txBody>
        </p:sp>
        <p:sp>
          <p:nvSpPr>
            <p:cNvPr id="114708" name="Freeform 20"/>
            <p:cNvSpPr>
              <a:spLocks/>
            </p:cNvSpPr>
            <p:nvPr/>
          </p:nvSpPr>
          <p:spPr bwMode="auto">
            <a:xfrm>
              <a:off x="1913" y="1310"/>
              <a:ext cx="29" cy="101"/>
            </a:xfrm>
            <a:custGeom>
              <a:avLst/>
              <a:gdLst/>
              <a:ahLst/>
              <a:cxnLst>
                <a:cxn ang="0">
                  <a:pos x="0" y="0"/>
                </a:cxn>
                <a:cxn ang="0">
                  <a:pos x="28" y="49"/>
                </a:cxn>
                <a:cxn ang="0">
                  <a:pos x="28" y="100"/>
                </a:cxn>
                <a:cxn ang="0">
                  <a:pos x="0" y="38"/>
                </a:cxn>
                <a:cxn ang="0">
                  <a:pos x="0" y="0"/>
                </a:cxn>
              </a:cxnLst>
              <a:rect l="0" t="0" r="r" b="b"/>
              <a:pathLst>
                <a:path w="29" h="101">
                  <a:moveTo>
                    <a:pt x="0" y="0"/>
                  </a:moveTo>
                  <a:lnTo>
                    <a:pt x="28" y="49"/>
                  </a:lnTo>
                  <a:lnTo>
                    <a:pt x="28" y="100"/>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09" name="Freeform 21"/>
            <p:cNvSpPr>
              <a:spLocks/>
            </p:cNvSpPr>
            <p:nvPr/>
          </p:nvSpPr>
          <p:spPr bwMode="auto">
            <a:xfrm>
              <a:off x="1625" y="1309"/>
              <a:ext cx="653" cy="235"/>
            </a:xfrm>
            <a:custGeom>
              <a:avLst/>
              <a:gdLst/>
              <a:ahLst/>
              <a:cxnLst>
                <a:cxn ang="0">
                  <a:pos x="287" y="0"/>
                </a:cxn>
                <a:cxn ang="0">
                  <a:pos x="652" y="117"/>
                </a:cxn>
                <a:cxn ang="0">
                  <a:pos x="431" y="234"/>
                </a:cxn>
                <a:cxn ang="0">
                  <a:pos x="402" y="183"/>
                </a:cxn>
                <a:cxn ang="0">
                  <a:pos x="38" y="183"/>
                </a:cxn>
                <a:cxn ang="0">
                  <a:pos x="0" y="49"/>
                </a:cxn>
                <a:cxn ang="0">
                  <a:pos x="316" y="49"/>
                </a:cxn>
                <a:cxn ang="0">
                  <a:pos x="287" y="0"/>
                </a:cxn>
              </a:cxnLst>
              <a:rect l="0" t="0" r="r" b="b"/>
              <a:pathLst>
                <a:path w="653" h="235">
                  <a:moveTo>
                    <a:pt x="287" y="0"/>
                  </a:moveTo>
                  <a:lnTo>
                    <a:pt x="652" y="117"/>
                  </a:lnTo>
                  <a:lnTo>
                    <a:pt x="431" y="234"/>
                  </a:lnTo>
                  <a:lnTo>
                    <a:pt x="402" y="183"/>
                  </a:lnTo>
                  <a:lnTo>
                    <a:pt x="38" y="183"/>
                  </a:lnTo>
                  <a:lnTo>
                    <a:pt x="0" y="49"/>
                  </a:lnTo>
                  <a:lnTo>
                    <a:pt x="316" y="49"/>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10" name="Freeform 22"/>
            <p:cNvSpPr>
              <a:spLocks/>
            </p:cNvSpPr>
            <p:nvPr/>
          </p:nvSpPr>
          <p:spPr bwMode="auto">
            <a:xfrm>
              <a:off x="2055" y="1425"/>
              <a:ext cx="222" cy="170"/>
            </a:xfrm>
            <a:custGeom>
              <a:avLst/>
              <a:gdLst/>
              <a:ahLst/>
              <a:cxnLst>
                <a:cxn ang="0">
                  <a:pos x="221" y="0"/>
                </a:cxn>
                <a:cxn ang="0">
                  <a:pos x="0" y="117"/>
                </a:cxn>
                <a:cxn ang="0">
                  <a:pos x="0" y="169"/>
                </a:cxn>
                <a:cxn ang="0">
                  <a:pos x="221" y="50"/>
                </a:cxn>
                <a:cxn ang="0">
                  <a:pos x="221" y="0"/>
                </a:cxn>
              </a:cxnLst>
              <a:rect l="0" t="0" r="r" b="b"/>
              <a:pathLst>
                <a:path w="222" h="170">
                  <a:moveTo>
                    <a:pt x="221" y="0"/>
                  </a:moveTo>
                  <a:lnTo>
                    <a:pt x="0" y="117"/>
                  </a:lnTo>
                  <a:lnTo>
                    <a:pt x="0" y="169"/>
                  </a:lnTo>
                  <a:lnTo>
                    <a:pt x="221" y="50"/>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11" name="Freeform 23"/>
            <p:cNvSpPr>
              <a:spLocks/>
            </p:cNvSpPr>
            <p:nvPr/>
          </p:nvSpPr>
          <p:spPr bwMode="auto">
            <a:xfrm>
              <a:off x="2027" y="1494"/>
              <a:ext cx="30" cy="101"/>
            </a:xfrm>
            <a:custGeom>
              <a:avLst/>
              <a:gdLst/>
              <a:ahLst/>
              <a:cxnLst>
                <a:cxn ang="0">
                  <a:pos x="29" y="51"/>
                </a:cxn>
                <a:cxn ang="0">
                  <a:pos x="0" y="0"/>
                </a:cxn>
                <a:cxn ang="0">
                  <a:pos x="0" y="51"/>
                </a:cxn>
                <a:cxn ang="0">
                  <a:pos x="28" y="100"/>
                </a:cxn>
                <a:cxn ang="0">
                  <a:pos x="29" y="51"/>
                </a:cxn>
              </a:cxnLst>
              <a:rect l="0" t="0" r="r" b="b"/>
              <a:pathLst>
                <a:path w="30" h="101">
                  <a:moveTo>
                    <a:pt x="29" y="51"/>
                  </a:moveTo>
                  <a:lnTo>
                    <a:pt x="0" y="0"/>
                  </a:lnTo>
                  <a:lnTo>
                    <a:pt x="0" y="51"/>
                  </a:lnTo>
                  <a:lnTo>
                    <a:pt x="28" y="100"/>
                  </a:lnTo>
                  <a:lnTo>
                    <a:pt x="29" y="51"/>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12" name="Freeform 24"/>
            <p:cNvSpPr>
              <a:spLocks/>
            </p:cNvSpPr>
            <p:nvPr/>
          </p:nvSpPr>
          <p:spPr bwMode="auto">
            <a:xfrm>
              <a:off x="1662" y="1494"/>
              <a:ext cx="366" cy="53"/>
            </a:xfrm>
            <a:custGeom>
              <a:avLst/>
              <a:gdLst/>
              <a:ahLst/>
              <a:cxnLst>
                <a:cxn ang="0">
                  <a:pos x="365" y="0"/>
                </a:cxn>
                <a:cxn ang="0">
                  <a:pos x="365" y="52"/>
                </a:cxn>
                <a:cxn ang="0">
                  <a:pos x="0" y="52"/>
                </a:cxn>
                <a:cxn ang="0">
                  <a:pos x="0" y="0"/>
                </a:cxn>
                <a:cxn ang="0">
                  <a:pos x="365" y="0"/>
                </a:cxn>
              </a:cxnLst>
              <a:rect l="0" t="0" r="r" b="b"/>
              <a:pathLst>
                <a:path w="366" h="53">
                  <a:moveTo>
                    <a:pt x="365" y="0"/>
                  </a:moveTo>
                  <a:lnTo>
                    <a:pt x="365" y="52"/>
                  </a:lnTo>
                  <a:lnTo>
                    <a:pt x="0" y="52"/>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13" name="Freeform 25"/>
            <p:cNvSpPr>
              <a:spLocks/>
            </p:cNvSpPr>
            <p:nvPr/>
          </p:nvSpPr>
          <p:spPr bwMode="auto">
            <a:xfrm>
              <a:off x="1625" y="1360"/>
              <a:ext cx="39" cy="184"/>
            </a:xfrm>
            <a:custGeom>
              <a:avLst/>
              <a:gdLst/>
              <a:ahLst/>
              <a:cxnLst>
                <a:cxn ang="0">
                  <a:pos x="0" y="0"/>
                </a:cxn>
                <a:cxn ang="0">
                  <a:pos x="38" y="132"/>
                </a:cxn>
                <a:cxn ang="0">
                  <a:pos x="38" y="183"/>
                </a:cxn>
                <a:cxn ang="0">
                  <a:pos x="0" y="50"/>
                </a:cxn>
                <a:cxn ang="0">
                  <a:pos x="0" y="0"/>
                </a:cxn>
              </a:cxnLst>
              <a:rect l="0" t="0" r="r" b="b"/>
              <a:pathLst>
                <a:path w="39" h="184">
                  <a:moveTo>
                    <a:pt x="0" y="0"/>
                  </a:moveTo>
                  <a:lnTo>
                    <a:pt x="38" y="132"/>
                  </a:lnTo>
                  <a:lnTo>
                    <a:pt x="38" y="183"/>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grpSp>
      <p:grpSp>
        <p:nvGrpSpPr>
          <p:cNvPr id="4" name="Group 26"/>
          <p:cNvGrpSpPr>
            <a:grpSpLocks/>
          </p:cNvGrpSpPr>
          <p:nvPr/>
        </p:nvGrpSpPr>
        <p:grpSpPr bwMode="auto">
          <a:xfrm>
            <a:off x="300038" y="2749550"/>
            <a:ext cx="8551862" cy="519113"/>
            <a:chOff x="189" y="1732"/>
            <a:chExt cx="5387" cy="327"/>
          </a:xfrm>
        </p:grpSpPr>
        <p:sp>
          <p:nvSpPr>
            <p:cNvPr id="114715" name="Rectangle 27"/>
            <p:cNvSpPr>
              <a:spLocks noChangeArrowheads="1"/>
            </p:cNvSpPr>
            <p:nvPr/>
          </p:nvSpPr>
          <p:spPr bwMode="auto">
            <a:xfrm>
              <a:off x="2589" y="1732"/>
              <a:ext cx="2968" cy="327"/>
            </a:xfrm>
            <a:prstGeom prst="rect">
              <a:avLst/>
            </a:prstGeom>
            <a:solidFill>
              <a:srgbClr val="9900FF"/>
            </a:solidFill>
            <a:ln w="12700">
              <a:solidFill>
                <a:srgbClr val="FFFF00"/>
              </a:solidFill>
              <a:miter lim="800000"/>
              <a:headEnd/>
              <a:tailEnd/>
            </a:ln>
            <a:effectLst/>
          </p:spPr>
          <p:txBody>
            <a:bodyPr wrap="none" anchor="ctr"/>
            <a:lstStyle/>
            <a:p>
              <a:endParaRPr lang="tr-TR"/>
            </a:p>
          </p:txBody>
        </p:sp>
        <p:sp>
          <p:nvSpPr>
            <p:cNvPr id="114716" name="Rectangle 28"/>
            <p:cNvSpPr>
              <a:spLocks noChangeArrowheads="1"/>
            </p:cNvSpPr>
            <p:nvPr/>
          </p:nvSpPr>
          <p:spPr bwMode="auto">
            <a:xfrm>
              <a:off x="189" y="1732"/>
              <a:ext cx="1048" cy="327"/>
            </a:xfrm>
            <a:prstGeom prst="rect">
              <a:avLst/>
            </a:prstGeom>
            <a:solidFill>
              <a:srgbClr val="9900FF"/>
            </a:solidFill>
            <a:ln w="12700">
              <a:solidFill>
                <a:srgbClr val="F2F200"/>
              </a:solidFill>
              <a:miter lim="800000"/>
              <a:headEnd/>
              <a:tailEnd/>
            </a:ln>
            <a:effectLst/>
          </p:spPr>
          <p:txBody>
            <a:bodyPr wrap="none" anchor="ctr"/>
            <a:lstStyle/>
            <a:p>
              <a:endParaRPr lang="tr-TR"/>
            </a:p>
          </p:txBody>
        </p:sp>
        <p:sp>
          <p:nvSpPr>
            <p:cNvPr id="114717" name="Rectangle 29"/>
            <p:cNvSpPr>
              <a:spLocks noChangeArrowheads="1"/>
            </p:cNvSpPr>
            <p:nvPr/>
          </p:nvSpPr>
          <p:spPr bwMode="auto">
            <a:xfrm>
              <a:off x="463" y="1761"/>
              <a:ext cx="5113"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Scale                                   Everyone is responsible for Quality</a:t>
              </a:r>
            </a:p>
          </p:txBody>
        </p:sp>
        <p:sp>
          <p:nvSpPr>
            <p:cNvPr id="114718" name="Freeform 30"/>
            <p:cNvSpPr>
              <a:spLocks/>
            </p:cNvSpPr>
            <p:nvPr/>
          </p:nvSpPr>
          <p:spPr bwMode="auto">
            <a:xfrm>
              <a:off x="1913" y="1768"/>
              <a:ext cx="29" cy="100"/>
            </a:xfrm>
            <a:custGeom>
              <a:avLst/>
              <a:gdLst/>
              <a:ahLst/>
              <a:cxnLst>
                <a:cxn ang="0">
                  <a:pos x="0" y="0"/>
                </a:cxn>
                <a:cxn ang="0">
                  <a:pos x="28" y="49"/>
                </a:cxn>
                <a:cxn ang="0">
                  <a:pos x="28" y="99"/>
                </a:cxn>
                <a:cxn ang="0">
                  <a:pos x="0" y="38"/>
                </a:cxn>
                <a:cxn ang="0">
                  <a:pos x="0" y="0"/>
                </a:cxn>
              </a:cxnLst>
              <a:rect l="0" t="0" r="r" b="b"/>
              <a:pathLst>
                <a:path w="29" h="100">
                  <a:moveTo>
                    <a:pt x="0" y="0"/>
                  </a:moveTo>
                  <a:lnTo>
                    <a:pt x="28" y="49"/>
                  </a:lnTo>
                  <a:lnTo>
                    <a:pt x="28" y="99"/>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19" name="Freeform 31"/>
            <p:cNvSpPr>
              <a:spLocks/>
            </p:cNvSpPr>
            <p:nvPr/>
          </p:nvSpPr>
          <p:spPr bwMode="auto">
            <a:xfrm>
              <a:off x="1625" y="1767"/>
              <a:ext cx="653" cy="234"/>
            </a:xfrm>
            <a:custGeom>
              <a:avLst/>
              <a:gdLst/>
              <a:ahLst/>
              <a:cxnLst>
                <a:cxn ang="0">
                  <a:pos x="287" y="0"/>
                </a:cxn>
                <a:cxn ang="0">
                  <a:pos x="652" y="116"/>
                </a:cxn>
                <a:cxn ang="0">
                  <a:pos x="431" y="233"/>
                </a:cxn>
                <a:cxn ang="0">
                  <a:pos x="402" y="182"/>
                </a:cxn>
                <a:cxn ang="0">
                  <a:pos x="38" y="182"/>
                </a:cxn>
                <a:cxn ang="0">
                  <a:pos x="0" y="49"/>
                </a:cxn>
                <a:cxn ang="0">
                  <a:pos x="316" y="49"/>
                </a:cxn>
                <a:cxn ang="0">
                  <a:pos x="287" y="0"/>
                </a:cxn>
              </a:cxnLst>
              <a:rect l="0" t="0" r="r" b="b"/>
              <a:pathLst>
                <a:path w="653" h="234">
                  <a:moveTo>
                    <a:pt x="287" y="0"/>
                  </a:moveTo>
                  <a:lnTo>
                    <a:pt x="652" y="116"/>
                  </a:lnTo>
                  <a:lnTo>
                    <a:pt x="431" y="233"/>
                  </a:lnTo>
                  <a:lnTo>
                    <a:pt x="402" y="182"/>
                  </a:lnTo>
                  <a:lnTo>
                    <a:pt x="38" y="182"/>
                  </a:lnTo>
                  <a:lnTo>
                    <a:pt x="0" y="49"/>
                  </a:lnTo>
                  <a:lnTo>
                    <a:pt x="316" y="49"/>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20" name="Freeform 32"/>
            <p:cNvSpPr>
              <a:spLocks/>
            </p:cNvSpPr>
            <p:nvPr/>
          </p:nvSpPr>
          <p:spPr bwMode="auto">
            <a:xfrm>
              <a:off x="2055" y="1883"/>
              <a:ext cx="222" cy="169"/>
            </a:xfrm>
            <a:custGeom>
              <a:avLst/>
              <a:gdLst/>
              <a:ahLst/>
              <a:cxnLst>
                <a:cxn ang="0">
                  <a:pos x="221" y="0"/>
                </a:cxn>
                <a:cxn ang="0">
                  <a:pos x="0" y="117"/>
                </a:cxn>
                <a:cxn ang="0">
                  <a:pos x="0" y="168"/>
                </a:cxn>
                <a:cxn ang="0">
                  <a:pos x="221" y="49"/>
                </a:cxn>
                <a:cxn ang="0">
                  <a:pos x="221" y="0"/>
                </a:cxn>
              </a:cxnLst>
              <a:rect l="0" t="0" r="r" b="b"/>
              <a:pathLst>
                <a:path w="222" h="169">
                  <a:moveTo>
                    <a:pt x="221" y="0"/>
                  </a:moveTo>
                  <a:lnTo>
                    <a:pt x="0" y="117"/>
                  </a:lnTo>
                  <a:lnTo>
                    <a:pt x="0" y="168"/>
                  </a:lnTo>
                  <a:lnTo>
                    <a:pt x="221" y="49"/>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21" name="Freeform 33"/>
            <p:cNvSpPr>
              <a:spLocks/>
            </p:cNvSpPr>
            <p:nvPr/>
          </p:nvSpPr>
          <p:spPr bwMode="auto">
            <a:xfrm>
              <a:off x="2027" y="1950"/>
              <a:ext cx="30" cy="102"/>
            </a:xfrm>
            <a:custGeom>
              <a:avLst/>
              <a:gdLst/>
              <a:ahLst/>
              <a:cxnLst>
                <a:cxn ang="0">
                  <a:pos x="29" y="52"/>
                </a:cxn>
                <a:cxn ang="0">
                  <a:pos x="0" y="0"/>
                </a:cxn>
                <a:cxn ang="0">
                  <a:pos x="0" y="52"/>
                </a:cxn>
                <a:cxn ang="0">
                  <a:pos x="28" y="101"/>
                </a:cxn>
                <a:cxn ang="0">
                  <a:pos x="29" y="52"/>
                </a:cxn>
              </a:cxnLst>
              <a:rect l="0" t="0" r="r" b="b"/>
              <a:pathLst>
                <a:path w="30" h="102">
                  <a:moveTo>
                    <a:pt x="29" y="52"/>
                  </a:moveTo>
                  <a:lnTo>
                    <a:pt x="0" y="0"/>
                  </a:lnTo>
                  <a:lnTo>
                    <a:pt x="0" y="52"/>
                  </a:lnTo>
                  <a:lnTo>
                    <a:pt x="28" y="101"/>
                  </a:lnTo>
                  <a:lnTo>
                    <a:pt x="29" y="52"/>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22" name="Freeform 34"/>
            <p:cNvSpPr>
              <a:spLocks/>
            </p:cNvSpPr>
            <p:nvPr/>
          </p:nvSpPr>
          <p:spPr bwMode="auto">
            <a:xfrm>
              <a:off x="1662" y="1950"/>
              <a:ext cx="366" cy="54"/>
            </a:xfrm>
            <a:custGeom>
              <a:avLst/>
              <a:gdLst/>
              <a:ahLst/>
              <a:cxnLst>
                <a:cxn ang="0">
                  <a:pos x="365" y="0"/>
                </a:cxn>
                <a:cxn ang="0">
                  <a:pos x="365" y="53"/>
                </a:cxn>
                <a:cxn ang="0">
                  <a:pos x="0" y="53"/>
                </a:cxn>
                <a:cxn ang="0">
                  <a:pos x="0" y="0"/>
                </a:cxn>
                <a:cxn ang="0">
                  <a:pos x="365" y="0"/>
                </a:cxn>
              </a:cxnLst>
              <a:rect l="0" t="0" r="r" b="b"/>
              <a:pathLst>
                <a:path w="366" h="54">
                  <a:moveTo>
                    <a:pt x="365" y="0"/>
                  </a:moveTo>
                  <a:lnTo>
                    <a:pt x="365" y="53"/>
                  </a:lnTo>
                  <a:lnTo>
                    <a:pt x="0" y="53"/>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23" name="Freeform 35"/>
            <p:cNvSpPr>
              <a:spLocks/>
            </p:cNvSpPr>
            <p:nvPr/>
          </p:nvSpPr>
          <p:spPr bwMode="auto">
            <a:xfrm>
              <a:off x="1625" y="1816"/>
              <a:ext cx="39" cy="185"/>
            </a:xfrm>
            <a:custGeom>
              <a:avLst/>
              <a:gdLst/>
              <a:ahLst/>
              <a:cxnLst>
                <a:cxn ang="0">
                  <a:pos x="0" y="0"/>
                </a:cxn>
                <a:cxn ang="0">
                  <a:pos x="38" y="133"/>
                </a:cxn>
                <a:cxn ang="0">
                  <a:pos x="38" y="184"/>
                </a:cxn>
                <a:cxn ang="0">
                  <a:pos x="0" y="50"/>
                </a:cxn>
                <a:cxn ang="0">
                  <a:pos x="0" y="0"/>
                </a:cxn>
              </a:cxnLst>
              <a:rect l="0" t="0" r="r" b="b"/>
              <a:pathLst>
                <a:path w="39" h="185">
                  <a:moveTo>
                    <a:pt x="0" y="0"/>
                  </a:moveTo>
                  <a:lnTo>
                    <a:pt x="38" y="133"/>
                  </a:lnTo>
                  <a:lnTo>
                    <a:pt x="38" y="184"/>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grpSp>
      <p:grpSp>
        <p:nvGrpSpPr>
          <p:cNvPr id="5" name="Group 36"/>
          <p:cNvGrpSpPr>
            <a:grpSpLocks/>
          </p:cNvGrpSpPr>
          <p:nvPr/>
        </p:nvGrpSpPr>
        <p:grpSpPr bwMode="auto">
          <a:xfrm>
            <a:off x="293688" y="3414713"/>
            <a:ext cx="8528050" cy="519112"/>
            <a:chOff x="185" y="2151"/>
            <a:chExt cx="5372" cy="327"/>
          </a:xfrm>
        </p:grpSpPr>
        <p:sp>
          <p:nvSpPr>
            <p:cNvPr id="114725" name="Rectangle 37"/>
            <p:cNvSpPr>
              <a:spLocks noChangeArrowheads="1"/>
            </p:cNvSpPr>
            <p:nvPr/>
          </p:nvSpPr>
          <p:spPr bwMode="auto">
            <a:xfrm>
              <a:off x="2589" y="2151"/>
              <a:ext cx="2968" cy="327"/>
            </a:xfrm>
            <a:prstGeom prst="rect">
              <a:avLst/>
            </a:prstGeom>
            <a:solidFill>
              <a:srgbClr val="3D0099"/>
            </a:solidFill>
            <a:ln w="12700">
              <a:solidFill>
                <a:srgbClr val="FFFF00"/>
              </a:solidFill>
              <a:miter lim="800000"/>
              <a:headEnd/>
              <a:tailEnd/>
            </a:ln>
            <a:effectLst/>
          </p:spPr>
          <p:txBody>
            <a:bodyPr wrap="none" anchor="ctr"/>
            <a:lstStyle/>
            <a:p>
              <a:endParaRPr lang="tr-TR"/>
            </a:p>
          </p:txBody>
        </p:sp>
        <p:sp>
          <p:nvSpPr>
            <p:cNvPr id="114726" name="Rectangle 38"/>
            <p:cNvSpPr>
              <a:spLocks noChangeArrowheads="1"/>
            </p:cNvSpPr>
            <p:nvPr/>
          </p:nvSpPr>
          <p:spPr bwMode="auto">
            <a:xfrm>
              <a:off x="189" y="2151"/>
              <a:ext cx="1048" cy="327"/>
            </a:xfrm>
            <a:prstGeom prst="rect">
              <a:avLst/>
            </a:prstGeom>
            <a:solidFill>
              <a:srgbClr val="3D0099"/>
            </a:solidFill>
            <a:ln w="12700">
              <a:solidFill>
                <a:srgbClr val="F2F200"/>
              </a:solidFill>
              <a:miter lim="800000"/>
              <a:headEnd/>
              <a:tailEnd/>
            </a:ln>
            <a:effectLst/>
          </p:spPr>
          <p:txBody>
            <a:bodyPr wrap="none" anchor="ctr"/>
            <a:lstStyle/>
            <a:p>
              <a:endParaRPr lang="tr-TR"/>
            </a:p>
          </p:txBody>
        </p:sp>
        <p:sp>
          <p:nvSpPr>
            <p:cNvPr id="114727" name="Rectangle 39"/>
            <p:cNvSpPr>
              <a:spLocks noChangeArrowheads="1"/>
            </p:cNvSpPr>
            <p:nvPr/>
          </p:nvSpPr>
          <p:spPr bwMode="auto">
            <a:xfrm>
              <a:off x="185" y="2180"/>
              <a:ext cx="5124"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Philosophy                                           Prevention not Detection</a:t>
              </a:r>
            </a:p>
          </p:txBody>
        </p:sp>
        <p:sp>
          <p:nvSpPr>
            <p:cNvPr id="114728" name="Freeform 40"/>
            <p:cNvSpPr>
              <a:spLocks/>
            </p:cNvSpPr>
            <p:nvPr/>
          </p:nvSpPr>
          <p:spPr bwMode="auto">
            <a:xfrm>
              <a:off x="1913" y="2186"/>
              <a:ext cx="29" cy="100"/>
            </a:xfrm>
            <a:custGeom>
              <a:avLst/>
              <a:gdLst/>
              <a:ahLst/>
              <a:cxnLst>
                <a:cxn ang="0">
                  <a:pos x="0" y="0"/>
                </a:cxn>
                <a:cxn ang="0">
                  <a:pos x="28" y="49"/>
                </a:cxn>
                <a:cxn ang="0">
                  <a:pos x="28" y="99"/>
                </a:cxn>
                <a:cxn ang="0">
                  <a:pos x="0" y="38"/>
                </a:cxn>
                <a:cxn ang="0">
                  <a:pos x="0" y="0"/>
                </a:cxn>
              </a:cxnLst>
              <a:rect l="0" t="0" r="r" b="b"/>
              <a:pathLst>
                <a:path w="29" h="100">
                  <a:moveTo>
                    <a:pt x="0" y="0"/>
                  </a:moveTo>
                  <a:lnTo>
                    <a:pt x="28" y="49"/>
                  </a:lnTo>
                  <a:lnTo>
                    <a:pt x="28" y="99"/>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29" name="Freeform 41"/>
            <p:cNvSpPr>
              <a:spLocks/>
            </p:cNvSpPr>
            <p:nvPr/>
          </p:nvSpPr>
          <p:spPr bwMode="auto">
            <a:xfrm>
              <a:off x="1625" y="2185"/>
              <a:ext cx="653" cy="236"/>
            </a:xfrm>
            <a:custGeom>
              <a:avLst/>
              <a:gdLst/>
              <a:ahLst/>
              <a:cxnLst>
                <a:cxn ang="0">
                  <a:pos x="287" y="0"/>
                </a:cxn>
                <a:cxn ang="0">
                  <a:pos x="652" y="117"/>
                </a:cxn>
                <a:cxn ang="0">
                  <a:pos x="431" y="235"/>
                </a:cxn>
                <a:cxn ang="0">
                  <a:pos x="402" y="184"/>
                </a:cxn>
                <a:cxn ang="0">
                  <a:pos x="38" y="184"/>
                </a:cxn>
                <a:cxn ang="0">
                  <a:pos x="0" y="50"/>
                </a:cxn>
                <a:cxn ang="0">
                  <a:pos x="316" y="50"/>
                </a:cxn>
                <a:cxn ang="0">
                  <a:pos x="287" y="0"/>
                </a:cxn>
              </a:cxnLst>
              <a:rect l="0" t="0" r="r" b="b"/>
              <a:pathLst>
                <a:path w="653" h="236">
                  <a:moveTo>
                    <a:pt x="287" y="0"/>
                  </a:moveTo>
                  <a:lnTo>
                    <a:pt x="652" y="117"/>
                  </a:lnTo>
                  <a:lnTo>
                    <a:pt x="431" y="235"/>
                  </a:lnTo>
                  <a:lnTo>
                    <a:pt x="402" y="184"/>
                  </a:lnTo>
                  <a:lnTo>
                    <a:pt x="38" y="184"/>
                  </a:lnTo>
                  <a:lnTo>
                    <a:pt x="0" y="50"/>
                  </a:lnTo>
                  <a:lnTo>
                    <a:pt x="316" y="50"/>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30" name="Freeform 42"/>
            <p:cNvSpPr>
              <a:spLocks/>
            </p:cNvSpPr>
            <p:nvPr/>
          </p:nvSpPr>
          <p:spPr bwMode="auto">
            <a:xfrm>
              <a:off x="2055" y="2302"/>
              <a:ext cx="222" cy="169"/>
            </a:xfrm>
            <a:custGeom>
              <a:avLst/>
              <a:gdLst/>
              <a:ahLst/>
              <a:cxnLst>
                <a:cxn ang="0">
                  <a:pos x="221" y="0"/>
                </a:cxn>
                <a:cxn ang="0">
                  <a:pos x="0" y="117"/>
                </a:cxn>
                <a:cxn ang="0">
                  <a:pos x="0" y="168"/>
                </a:cxn>
                <a:cxn ang="0">
                  <a:pos x="221" y="49"/>
                </a:cxn>
                <a:cxn ang="0">
                  <a:pos x="221" y="0"/>
                </a:cxn>
              </a:cxnLst>
              <a:rect l="0" t="0" r="r" b="b"/>
              <a:pathLst>
                <a:path w="222" h="169">
                  <a:moveTo>
                    <a:pt x="221" y="0"/>
                  </a:moveTo>
                  <a:lnTo>
                    <a:pt x="0" y="117"/>
                  </a:lnTo>
                  <a:lnTo>
                    <a:pt x="0" y="168"/>
                  </a:lnTo>
                  <a:lnTo>
                    <a:pt x="221" y="49"/>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31" name="Freeform 43"/>
            <p:cNvSpPr>
              <a:spLocks/>
            </p:cNvSpPr>
            <p:nvPr/>
          </p:nvSpPr>
          <p:spPr bwMode="auto">
            <a:xfrm>
              <a:off x="2027" y="2369"/>
              <a:ext cx="30" cy="102"/>
            </a:xfrm>
            <a:custGeom>
              <a:avLst/>
              <a:gdLst/>
              <a:ahLst/>
              <a:cxnLst>
                <a:cxn ang="0">
                  <a:pos x="29" y="52"/>
                </a:cxn>
                <a:cxn ang="0">
                  <a:pos x="0" y="0"/>
                </a:cxn>
                <a:cxn ang="0">
                  <a:pos x="0" y="52"/>
                </a:cxn>
                <a:cxn ang="0">
                  <a:pos x="28" y="101"/>
                </a:cxn>
                <a:cxn ang="0">
                  <a:pos x="29" y="52"/>
                </a:cxn>
              </a:cxnLst>
              <a:rect l="0" t="0" r="r" b="b"/>
              <a:pathLst>
                <a:path w="30" h="102">
                  <a:moveTo>
                    <a:pt x="29" y="52"/>
                  </a:moveTo>
                  <a:lnTo>
                    <a:pt x="0" y="0"/>
                  </a:lnTo>
                  <a:lnTo>
                    <a:pt x="0" y="52"/>
                  </a:lnTo>
                  <a:lnTo>
                    <a:pt x="28" y="101"/>
                  </a:lnTo>
                  <a:lnTo>
                    <a:pt x="29" y="52"/>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32" name="Freeform 44"/>
            <p:cNvSpPr>
              <a:spLocks/>
            </p:cNvSpPr>
            <p:nvPr/>
          </p:nvSpPr>
          <p:spPr bwMode="auto">
            <a:xfrm>
              <a:off x="1662" y="2369"/>
              <a:ext cx="366" cy="53"/>
            </a:xfrm>
            <a:custGeom>
              <a:avLst/>
              <a:gdLst/>
              <a:ahLst/>
              <a:cxnLst>
                <a:cxn ang="0">
                  <a:pos x="365" y="0"/>
                </a:cxn>
                <a:cxn ang="0">
                  <a:pos x="365" y="52"/>
                </a:cxn>
                <a:cxn ang="0">
                  <a:pos x="0" y="52"/>
                </a:cxn>
                <a:cxn ang="0">
                  <a:pos x="0" y="0"/>
                </a:cxn>
                <a:cxn ang="0">
                  <a:pos x="365" y="0"/>
                </a:cxn>
              </a:cxnLst>
              <a:rect l="0" t="0" r="r" b="b"/>
              <a:pathLst>
                <a:path w="366" h="53">
                  <a:moveTo>
                    <a:pt x="365" y="0"/>
                  </a:moveTo>
                  <a:lnTo>
                    <a:pt x="365" y="52"/>
                  </a:lnTo>
                  <a:lnTo>
                    <a:pt x="0" y="52"/>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33" name="Freeform 45"/>
            <p:cNvSpPr>
              <a:spLocks/>
            </p:cNvSpPr>
            <p:nvPr/>
          </p:nvSpPr>
          <p:spPr bwMode="auto">
            <a:xfrm>
              <a:off x="1625" y="2235"/>
              <a:ext cx="39" cy="186"/>
            </a:xfrm>
            <a:custGeom>
              <a:avLst/>
              <a:gdLst/>
              <a:ahLst/>
              <a:cxnLst>
                <a:cxn ang="0">
                  <a:pos x="0" y="0"/>
                </a:cxn>
                <a:cxn ang="0">
                  <a:pos x="38" y="134"/>
                </a:cxn>
                <a:cxn ang="0">
                  <a:pos x="38" y="185"/>
                </a:cxn>
                <a:cxn ang="0">
                  <a:pos x="0" y="50"/>
                </a:cxn>
                <a:cxn ang="0">
                  <a:pos x="0" y="0"/>
                </a:cxn>
              </a:cxnLst>
              <a:rect l="0" t="0" r="r" b="b"/>
              <a:pathLst>
                <a:path w="39" h="186">
                  <a:moveTo>
                    <a:pt x="0" y="0"/>
                  </a:moveTo>
                  <a:lnTo>
                    <a:pt x="38" y="134"/>
                  </a:lnTo>
                  <a:lnTo>
                    <a:pt x="38" y="185"/>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grpSp>
      <p:grpSp>
        <p:nvGrpSpPr>
          <p:cNvPr id="6" name="Group 46"/>
          <p:cNvGrpSpPr>
            <a:grpSpLocks/>
          </p:cNvGrpSpPr>
          <p:nvPr/>
        </p:nvGrpSpPr>
        <p:grpSpPr bwMode="auto">
          <a:xfrm>
            <a:off x="300038" y="4146550"/>
            <a:ext cx="8521700" cy="519113"/>
            <a:chOff x="189" y="2612"/>
            <a:chExt cx="5368" cy="327"/>
          </a:xfrm>
        </p:grpSpPr>
        <p:sp>
          <p:nvSpPr>
            <p:cNvPr id="114735" name="Rectangle 47"/>
            <p:cNvSpPr>
              <a:spLocks noChangeArrowheads="1"/>
            </p:cNvSpPr>
            <p:nvPr/>
          </p:nvSpPr>
          <p:spPr bwMode="auto">
            <a:xfrm>
              <a:off x="2589" y="2612"/>
              <a:ext cx="2968" cy="327"/>
            </a:xfrm>
            <a:prstGeom prst="rect">
              <a:avLst/>
            </a:prstGeom>
            <a:solidFill>
              <a:srgbClr val="A50021"/>
            </a:solidFill>
            <a:ln w="12700">
              <a:solidFill>
                <a:srgbClr val="FFFF00"/>
              </a:solidFill>
              <a:miter lim="800000"/>
              <a:headEnd/>
              <a:tailEnd/>
            </a:ln>
            <a:effectLst/>
          </p:spPr>
          <p:txBody>
            <a:bodyPr wrap="none" anchor="ctr"/>
            <a:lstStyle/>
            <a:p>
              <a:endParaRPr lang="tr-TR"/>
            </a:p>
          </p:txBody>
        </p:sp>
        <p:sp>
          <p:nvSpPr>
            <p:cNvPr id="114736" name="Rectangle 48"/>
            <p:cNvSpPr>
              <a:spLocks noChangeArrowheads="1"/>
            </p:cNvSpPr>
            <p:nvPr/>
          </p:nvSpPr>
          <p:spPr bwMode="auto">
            <a:xfrm>
              <a:off x="189" y="2612"/>
              <a:ext cx="1048" cy="327"/>
            </a:xfrm>
            <a:prstGeom prst="rect">
              <a:avLst/>
            </a:prstGeom>
            <a:solidFill>
              <a:srgbClr val="A50021"/>
            </a:solidFill>
            <a:ln w="12700">
              <a:solidFill>
                <a:srgbClr val="F2F200"/>
              </a:solidFill>
              <a:miter lim="800000"/>
              <a:headEnd/>
              <a:tailEnd/>
            </a:ln>
            <a:effectLst/>
          </p:spPr>
          <p:txBody>
            <a:bodyPr wrap="none" anchor="ctr"/>
            <a:lstStyle/>
            <a:p>
              <a:endParaRPr lang="tr-TR"/>
            </a:p>
          </p:txBody>
        </p:sp>
        <p:sp>
          <p:nvSpPr>
            <p:cNvPr id="114737" name="Rectangle 49"/>
            <p:cNvSpPr>
              <a:spLocks noChangeArrowheads="1"/>
            </p:cNvSpPr>
            <p:nvPr/>
          </p:nvSpPr>
          <p:spPr bwMode="auto">
            <a:xfrm>
              <a:off x="271" y="2635"/>
              <a:ext cx="4660"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Standard                                                  Right First Time</a:t>
              </a:r>
            </a:p>
          </p:txBody>
        </p:sp>
        <p:sp>
          <p:nvSpPr>
            <p:cNvPr id="114738" name="Freeform 50"/>
            <p:cNvSpPr>
              <a:spLocks/>
            </p:cNvSpPr>
            <p:nvPr/>
          </p:nvSpPr>
          <p:spPr bwMode="auto">
            <a:xfrm>
              <a:off x="1913" y="2647"/>
              <a:ext cx="29" cy="100"/>
            </a:xfrm>
            <a:custGeom>
              <a:avLst/>
              <a:gdLst/>
              <a:ahLst/>
              <a:cxnLst>
                <a:cxn ang="0">
                  <a:pos x="0" y="0"/>
                </a:cxn>
                <a:cxn ang="0">
                  <a:pos x="28" y="49"/>
                </a:cxn>
                <a:cxn ang="0">
                  <a:pos x="28" y="99"/>
                </a:cxn>
                <a:cxn ang="0">
                  <a:pos x="0" y="38"/>
                </a:cxn>
                <a:cxn ang="0">
                  <a:pos x="0" y="0"/>
                </a:cxn>
              </a:cxnLst>
              <a:rect l="0" t="0" r="r" b="b"/>
              <a:pathLst>
                <a:path w="29" h="100">
                  <a:moveTo>
                    <a:pt x="0" y="0"/>
                  </a:moveTo>
                  <a:lnTo>
                    <a:pt x="28" y="49"/>
                  </a:lnTo>
                  <a:lnTo>
                    <a:pt x="28" y="99"/>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39" name="Freeform 51"/>
            <p:cNvSpPr>
              <a:spLocks/>
            </p:cNvSpPr>
            <p:nvPr/>
          </p:nvSpPr>
          <p:spPr bwMode="auto">
            <a:xfrm>
              <a:off x="1625" y="2646"/>
              <a:ext cx="653" cy="235"/>
            </a:xfrm>
            <a:custGeom>
              <a:avLst/>
              <a:gdLst/>
              <a:ahLst/>
              <a:cxnLst>
                <a:cxn ang="0">
                  <a:pos x="287" y="0"/>
                </a:cxn>
                <a:cxn ang="0">
                  <a:pos x="652" y="117"/>
                </a:cxn>
                <a:cxn ang="0">
                  <a:pos x="431" y="234"/>
                </a:cxn>
                <a:cxn ang="0">
                  <a:pos x="402" y="183"/>
                </a:cxn>
                <a:cxn ang="0">
                  <a:pos x="38" y="183"/>
                </a:cxn>
                <a:cxn ang="0">
                  <a:pos x="0" y="49"/>
                </a:cxn>
                <a:cxn ang="0">
                  <a:pos x="316" y="49"/>
                </a:cxn>
                <a:cxn ang="0">
                  <a:pos x="287" y="0"/>
                </a:cxn>
              </a:cxnLst>
              <a:rect l="0" t="0" r="r" b="b"/>
              <a:pathLst>
                <a:path w="653" h="235">
                  <a:moveTo>
                    <a:pt x="287" y="0"/>
                  </a:moveTo>
                  <a:lnTo>
                    <a:pt x="652" y="117"/>
                  </a:lnTo>
                  <a:lnTo>
                    <a:pt x="431" y="234"/>
                  </a:lnTo>
                  <a:lnTo>
                    <a:pt x="402" y="183"/>
                  </a:lnTo>
                  <a:lnTo>
                    <a:pt x="38" y="183"/>
                  </a:lnTo>
                  <a:lnTo>
                    <a:pt x="0" y="49"/>
                  </a:lnTo>
                  <a:lnTo>
                    <a:pt x="316" y="49"/>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40" name="Freeform 52"/>
            <p:cNvSpPr>
              <a:spLocks/>
            </p:cNvSpPr>
            <p:nvPr/>
          </p:nvSpPr>
          <p:spPr bwMode="auto">
            <a:xfrm>
              <a:off x="2055" y="2762"/>
              <a:ext cx="222" cy="170"/>
            </a:xfrm>
            <a:custGeom>
              <a:avLst/>
              <a:gdLst/>
              <a:ahLst/>
              <a:cxnLst>
                <a:cxn ang="0">
                  <a:pos x="221" y="0"/>
                </a:cxn>
                <a:cxn ang="0">
                  <a:pos x="0" y="117"/>
                </a:cxn>
                <a:cxn ang="0">
                  <a:pos x="0" y="169"/>
                </a:cxn>
                <a:cxn ang="0">
                  <a:pos x="221" y="50"/>
                </a:cxn>
                <a:cxn ang="0">
                  <a:pos x="221" y="0"/>
                </a:cxn>
              </a:cxnLst>
              <a:rect l="0" t="0" r="r" b="b"/>
              <a:pathLst>
                <a:path w="222" h="170">
                  <a:moveTo>
                    <a:pt x="221" y="0"/>
                  </a:moveTo>
                  <a:lnTo>
                    <a:pt x="0" y="117"/>
                  </a:lnTo>
                  <a:lnTo>
                    <a:pt x="0" y="169"/>
                  </a:lnTo>
                  <a:lnTo>
                    <a:pt x="221" y="50"/>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41" name="Freeform 53"/>
            <p:cNvSpPr>
              <a:spLocks/>
            </p:cNvSpPr>
            <p:nvPr/>
          </p:nvSpPr>
          <p:spPr bwMode="auto">
            <a:xfrm>
              <a:off x="2027" y="2830"/>
              <a:ext cx="30" cy="102"/>
            </a:xfrm>
            <a:custGeom>
              <a:avLst/>
              <a:gdLst/>
              <a:ahLst/>
              <a:cxnLst>
                <a:cxn ang="0">
                  <a:pos x="29" y="52"/>
                </a:cxn>
                <a:cxn ang="0">
                  <a:pos x="0" y="0"/>
                </a:cxn>
                <a:cxn ang="0">
                  <a:pos x="0" y="52"/>
                </a:cxn>
                <a:cxn ang="0">
                  <a:pos x="28" y="101"/>
                </a:cxn>
                <a:cxn ang="0">
                  <a:pos x="29" y="52"/>
                </a:cxn>
              </a:cxnLst>
              <a:rect l="0" t="0" r="r" b="b"/>
              <a:pathLst>
                <a:path w="30" h="102">
                  <a:moveTo>
                    <a:pt x="29" y="52"/>
                  </a:moveTo>
                  <a:lnTo>
                    <a:pt x="0" y="0"/>
                  </a:lnTo>
                  <a:lnTo>
                    <a:pt x="0" y="52"/>
                  </a:lnTo>
                  <a:lnTo>
                    <a:pt x="28" y="101"/>
                  </a:lnTo>
                  <a:lnTo>
                    <a:pt x="29" y="52"/>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42" name="Freeform 54"/>
            <p:cNvSpPr>
              <a:spLocks/>
            </p:cNvSpPr>
            <p:nvPr/>
          </p:nvSpPr>
          <p:spPr bwMode="auto">
            <a:xfrm>
              <a:off x="1662" y="2830"/>
              <a:ext cx="366" cy="53"/>
            </a:xfrm>
            <a:custGeom>
              <a:avLst/>
              <a:gdLst/>
              <a:ahLst/>
              <a:cxnLst>
                <a:cxn ang="0">
                  <a:pos x="365" y="0"/>
                </a:cxn>
                <a:cxn ang="0">
                  <a:pos x="365" y="52"/>
                </a:cxn>
                <a:cxn ang="0">
                  <a:pos x="0" y="52"/>
                </a:cxn>
                <a:cxn ang="0">
                  <a:pos x="0" y="0"/>
                </a:cxn>
                <a:cxn ang="0">
                  <a:pos x="365" y="0"/>
                </a:cxn>
              </a:cxnLst>
              <a:rect l="0" t="0" r="r" b="b"/>
              <a:pathLst>
                <a:path w="366" h="53">
                  <a:moveTo>
                    <a:pt x="365" y="0"/>
                  </a:moveTo>
                  <a:lnTo>
                    <a:pt x="365" y="52"/>
                  </a:lnTo>
                  <a:lnTo>
                    <a:pt x="0" y="52"/>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43" name="Freeform 55"/>
            <p:cNvSpPr>
              <a:spLocks/>
            </p:cNvSpPr>
            <p:nvPr/>
          </p:nvSpPr>
          <p:spPr bwMode="auto">
            <a:xfrm>
              <a:off x="1625" y="2695"/>
              <a:ext cx="39" cy="186"/>
            </a:xfrm>
            <a:custGeom>
              <a:avLst/>
              <a:gdLst/>
              <a:ahLst/>
              <a:cxnLst>
                <a:cxn ang="0">
                  <a:pos x="0" y="0"/>
                </a:cxn>
                <a:cxn ang="0">
                  <a:pos x="38" y="134"/>
                </a:cxn>
                <a:cxn ang="0">
                  <a:pos x="38" y="185"/>
                </a:cxn>
                <a:cxn ang="0">
                  <a:pos x="0" y="50"/>
                </a:cxn>
                <a:cxn ang="0">
                  <a:pos x="0" y="0"/>
                </a:cxn>
              </a:cxnLst>
              <a:rect l="0" t="0" r="r" b="b"/>
              <a:pathLst>
                <a:path w="39" h="186">
                  <a:moveTo>
                    <a:pt x="0" y="0"/>
                  </a:moveTo>
                  <a:lnTo>
                    <a:pt x="38" y="134"/>
                  </a:lnTo>
                  <a:lnTo>
                    <a:pt x="38" y="185"/>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grpSp>
      <p:grpSp>
        <p:nvGrpSpPr>
          <p:cNvPr id="7" name="Group 56"/>
          <p:cNvGrpSpPr>
            <a:grpSpLocks/>
          </p:cNvGrpSpPr>
          <p:nvPr/>
        </p:nvGrpSpPr>
        <p:grpSpPr bwMode="auto">
          <a:xfrm>
            <a:off x="300038" y="4878388"/>
            <a:ext cx="8521700" cy="517525"/>
            <a:chOff x="189" y="3073"/>
            <a:chExt cx="5368" cy="326"/>
          </a:xfrm>
        </p:grpSpPr>
        <p:sp>
          <p:nvSpPr>
            <p:cNvPr id="114745" name="Rectangle 57"/>
            <p:cNvSpPr>
              <a:spLocks noChangeArrowheads="1"/>
            </p:cNvSpPr>
            <p:nvPr/>
          </p:nvSpPr>
          <p:spPr bwMode="auto">
            <a:xfrm>
              <a:off x="2589" y="3073"/>
              <a:ext cx="2968" cy="326"/>
            </a:xfrm>
            <a:prstGeom prst="rect">
              <a:avLst/>
            </a:prstGeom>
            <a:solidFill>
              <a:srgbClr val="000000"/>
            </a:solidFill>
            <a:ln w="12700">
              <a:solidFill>
                <a:srgbClr val="FFFF00"/>
              </a:solidFill>
              <a:miter lim="800000"/>
              <a:headEnd/>
              <a:tailEnd/>
            </a:ln>
            <a:effectLst/>
          </p:spPr>
          <p:txBody>
            <a:bodyPr wrap="none" anchor="ctr"/>
            <a:lstStyle/>
            <a:p>
              <a:endParaRPr lang="tr-TR"/>
            </a:p>
          </p:txBody>
        </p:sp>
        <p:sp>
          <p:nvSpPr>
            <p:cNvPr id="114746" name="Rectangle 58"/>
            <p:cNvSpPr>
              <a:spLocks noChangeArrowheads="1"/>
            </p:cNvSpPr>
            <p:nvPr/>
          </p:nvSpPr>
          <p:spPr bwMode="auto">
            <a:xfrm>
              <a:off x="189" y="3073"/>
              <a:ext cx="1048" cy="326"/>
            </a:xfrm>
            <a:prstGeom prst="rect">
              <a:avLst/>
            </a:prstGeom>
            <a:solidFill>
              <a:srgbClr val="000000"/>
            </a:solidFill>
            <a:ln w="12700">
              <a:solidFill>
                <a:srgbClr val="F2F200"/>
              </a:solidFill>
              <a:miter lim="800000"/>
              <a:headEnd/>
              <a:tailEnd/>
            </a:ln>
            <a:effectLst/>
          </p:spPr>
          <p:txBody>
            <a:bodyPr wrap="none" anchor="ctr"/>
            <a:lstStyle/>
            <a:p>
              <a:endParaRPr lang="tr-TR"/>
            </a:p>
          </p:txBody>
        </p:sp>
        <p:sp>
          <p:nvSpPr>
            <p:cNvPr id="114747" name="Rectangle 59"/>
            <p:cNvSpPr>
              <a:spLocks noChangeArrowheads="1"/>
            </p:cNvSpPr>
            <p:nvPr/>
          </p:nvSpPr>
          <p:spPr bwMode="auto">
            <a:xfrm>
              <a:off x="329" y="3102"/>
              <a:ext cx="4548"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Control                                                     Cost of Quality</a:t>
              </a:r>
            </a:p>
          </p:txBody>
        </p:sp>
        <p:sp>
          <p:nvSpPr>
            <p:cNvPr id="114748" name="Freeform 60"/>
            <p:cNvSpPr>
              <a:spLocks/>
            </p:cNvSpPr>
            <p:nvPr/>
          </p:nvSpPr>
          <p:spPr bwMode="auto">
            <a:xfrm>
              <a:off x="1913" y="3108"/>
              <a:ext cx="29" cy="100"/>
            </a:xfrm>
            <a:custGeom>
              <a:avLst/>
              <a:gdLst/>
              <a:ahLst/>
              <a:cxnLst>
                <a:cxn ang="0">
                  <a:pos x="0" y="0"/>
                </a:cxn>
                <a:cxn ang="0">
                  <a:pos x="28" y="49"/>
                </a:cxn>
                <a:cxn ang="0">
                  <a:pos x="28" y="99"/>
                </a:cxn>
                <a:cxn ang="0">
                  <a:pos x="0" y="38"/>
                </a:cxn>
                <a:cxn ang="0">
                  <a:pos x="0" y="0"/>
                </a:cxn>
              </a:cxnLst>
              <a:rect l="0" t="0" r="r" b="b"/>
              <a:pathLst>
                <a:path w="29" h="100">
                  <a:moveTo>
                    <a:pt x="0" y="0"/>
                  </a:moveTo>
                  <a:lnTo>
                    <a:pt x="28" y="49"/>
                  </a:lnTo>
                  <a:lnTo>
                    <a:pt x="28" y="99"/>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49" name="Freeform 61"/>
            <p:cNvSpPr>
              <a:spLocks/>
            </p:cNvSpPr>
            <p:nvPr/>
          </p:nvSpPr>
          <p:spPr bwMode="auto">
            <a:xfrm>
              <a:off x="1625" y="3107"/>
              <a:ext cx="653" cy="235"/>
            </a:xfrm>
            <a:custGeom>
              <a:avLst/>
              <a:gdLst/>
              <a:ahLst/>
              <a:cxnLst>
                <a:cxn ang="0">
                  <a:pos x="287" y="0"/>
                </a:cxn>
                <a:cxn ang="0">
                  <a:pos x="652" y="117"/>
                </a:cxn>
                <a:cxn ang="0">
                  <a:pos x="431" y="234"/>
                </a:cxn>
                <a:cxn ang="0">
                  <a:pos x="402" y="183"/>
                </a:cxn>
                <a:cxn ang="0">
                  <a:pos x="38" y="183"/>
                </a:cxn>
                <a:cxn ang="0">
                  <a:pos x="0" y="49"/>
                </a:cxn>
                <a:cxn ang="0">
                  <a:pos x="316" y="49"/>
                </a:cxn>
                <a:cxn ang="0">
                  <a:pos x="287" y="0"/>
                </a:cxn>
              </a:cxnLst>
              <a:rect l="0" t="0" r="r" b="b"/>
              <a:pathLst>
                <a:path w="653" h="235">
                  <a:moveTo>
                    <a:pt x="287" y="0"/>
                  </a:moveTo>
                  <a:lnTo>
                    <a:pt x="652" y="117"/>
                  </a:lnTo>
                  <a:lnTo>
                    <a:pt x="431" y="234"/>
                  </a:lnTo>
                  <a:lnTo>
                    <a:pt x="402" y="183"/>
                  </a:lnTo>
                  <a:lnTo>
                    <a:pt x="38" y="183"/>
                  </a:lnTo>
                  <a:lnTo>
                    <a:pt x="0" y="49"/>
                  </a:lnTo>
                  <a:lnTo>
                    <a:pt x="316" y="49"/>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50" name="Freeform 62"/>
            <p:cNvSpPr>
              <a:spLocks/>
            </p:cNvSpPr>
            <p:nvPr/>
          </p:nvSpPr>
          <p:spPr bwMode="auto">
            <a:xfrm>
              <a:off x="2055" y="3223"/>
              <a:ext cx="222" cy="169"/>
            </a:xfrm>
            <a:custGeom>
              <a:avLst/>
              <a:gdLst/>
              <a:ahLst/>
              <a:cxnLst>
                <a:cxn ang="0">
                  <a:pos x="221" y="0"/>
                </a:cxn>
                <a:cxn ang="0">
                  <a:pos x="0" y="117"/>
                </a:cxn>
                <a:cxn ang="0">
                  <a:pos x="0" y="168"/>
                </a:cxn>
                <a:cxn ang="0">
                  <a:pos x="221" y="49"/>
                </a:cxn>
                <a:cxn ang="0">
                  <a:pos x="221" y="0"/>
                </a:cxn>
              </a:cxnLst>
              <a:rect l="0" t="0" r="r" b="b"/>
              <a:pathLst>
                <a:path w="222" h="169">
                  <a:moveTo>
                    <a:pt x="221" y="0"/>
                  </a:moveTo>
                  <a:lnTo>
                    <a:pt x="0" y="117"/>
                  </a:lnTo>
                  <a:lnTo>
                    <a:pt x="0" y="168"/>
                  </a:lnTo>
                  <a:lnTo>
                    <a:pt x="221" y="49"/>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51" name="Freeform 63"/>
            <p:cNvSpPr>
              <a:spLocks/>
            </p:cNvSpPr>
            <p:nvPr/>
          </p:nvSpPr>
          <p:spPr bwMode="auto">
            <a:xfrm>
              <a:off x="2027" y="3291"/>
              <a:ext cx="30" cy="101"/>
            </a:xfrm>
            <a:custGeom>
              <a:avLst/>
              <a:gdLst/>
              <a:ahLst/>
              <a:cxnLst>
                <a:cxn ang="0">
                  <a:pos x="29" y="51"/>
                </a:cxn>
                <a:cxn ang="0">
                  <a:pos x="0" y="0"/>
                </a:cxn>
                <a:cxn ang="0">
                  <a:pos x="0" y="51"/>
                </a:cxn>
                <a:cxn ang="0">
                  <a:pos x="28" y="100"/>
                </a:cxn>
                <a:cxn ang="0">
                  <a:pos x="29" y="51"/>
                </a:cxn>
              </a:cxnLst>
              <a:rect l="0" t="0" r="r" b="b"/>
              <a:pathLst>
                <a:path w="30" h="101">
                  <a:moveTo>
                    <a:pt x="29" y="51"/>
                  </a:moveTo>
                  <a:lnTo>
                    <a:pt x="0" y="0"/>
                  </a:lnTo>
                  <a:lnTo>
                    <a:pt x="0" y="51"/>
                  </a:lnTo>
                  <a:lnTo>
                    <a:pt x="28" y="100"/>
                  </a:lnTo>
                  <a:lnTo>
                    <a:pt x="29" y="51"/>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52" name="Freeform 64"/>
            <p:cNvSpPr>
              <a:spLocks/>
            </p:cNvSpPr>
            <p:nvPr/>
          </p:nvSpPr>
          <p:spPr bwMode="auto">
            <a:xfrm>
              <a:off x="1662" y="3291"/>
              <a:ext cx="366" cy="54"/>
            </a:xfrm>
            <a:custGeom>
              <a:avLst/>
              <a:gdLst/>
              <a:ahLst/>
              <a:cxnLst>
                <a:cxn ang="0">
                  <a:pos x="365" y="0"/>
                </a:cxn>
                <a:cxn ang="0">
                  <a:pos x="365" y="53"/>
                </a:cxn>
                <a:cxn ang="0">
                  <a:pos x="0" y="53"/>
                </a:cxn>
                <a:cxn ang="0">
                  <a:pos x="0" y="0"/>
                </a:cxn>
                <a:cxn ang="0">
                  <a:pos x="365" y="0"/>
                </a:cxn>
              </a:cxnLst>
              <a:rect l="0" t="0" r="r" b="b"/>
              <a:pathLst>
                <a:path w="366" h="54">
                  <a:moveTo>
                    <a:pt x="365" y="0"/>
                  </a:moveTo>
                  <a:lnTo>
                    <a:pt x="365" y="53"/>
                  </a:lnTo>
                  <a:lnTo>
                    <a:pt x="0" y="53"/>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53" name="Freeform 65"/>
            <p:cNvSpPr>
              <a:spLocks/>
            </p:cNvSpPr>
            <p:nvPr/>
          </p:nvSpPr>
          <p:spPr bwMode="auto">
            <a:xfrm>
              <a:off x="1625" y="3156"/>
              <a:ext cx="39" cy="186"/>
            </a:xfrm>
            <a:custGeom>
              <a:avLst/>
              <a:gdLst/>
              <a:ahLst/>
              <a:cxnLst>
                <a:cxn ang="0">
                  <a:pos x="0" y="0"/>
                </a:cxn>
                <a:cxn ang="0">
                  <a:pos x="38" y="134"/>
                </a:cxn>
                <a:cxn ang="0">
                  <a:pos x="38" y="185"/>
                </a:cxn>
                <a:cxn ang="0">
                  <a:pos x="0" y="50"/>
                </a:cxn>
                <a:cxn ang="0">
                  <a:pos x="0" y="0"/>
                </a:cxn>
              </a:cxnLst>
              <a:rect l="0" t="0" r="r" b="b"/>
              <a:pathLst>
                <a:path w="39" h="186">
                  <a:moveTo>
                    <a:pt x="0" y="0"/>
                  </a:moveTo>
                  <a:lnTo>
                    <a:pt x="38" y="134"/>
                  </a:lnTo>
                  <a:lnTo>
                    <a:pt x="38" y="185"/>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grpSp>
      <p:grpSp>
        <p:nvGrpSpPr>
          <p:cNvPr id="8" name="Group 66"/>
          <p:cNvGrpSpPr>
            <a:grpSpLocks/>
          </p:cNvGrpSpPr>
          <p:nvPr/>
        </p:nvGrpSpPr>
        <p:grpSpPr bwMode="auto">
          <a:xfrm>
            <a:off x="300038" y="5595938"/>
            <a:ext cx="8521700" cy="531812"/>
            <a:chOff x="189" y="3525"/>
            <a:chExt cx="5368" cy="335"/>
          </a:xfrm>
        </p:grpSpPr>
        <p:sp>
          <p:nvSpPr>
            <p:cNvPr id="114755" name="Rectangle 67"/>
            <p:cNvSpPr>
              <a:spLocks noChangeArrowheads="1"/>
            </p:cNvSpPr>
            <p:nvPr/>
          </p:nvSpPr>
          <p:spPr bwMode="auto">
            <a:xfrm>
              <a:off x="2589" y="3533"/>
              <a:ext cx="2968" cy="327"/>
            </a:xfrm>
            <a:prstGeom prst="rect">
              <a:avLst/>
            </a:prstGeom>
            <a:solidFill>
              <a:srgbClr val="663300"/>
            </a:solidFill>
            <a:ln w="12700">
              <a:solidFill>
                <a:srgbClr val="FFFF00"/>
              </a:solidFill>
              <a:miter lim="800000"/>
              <a:headEnd/>
              <a:tailEnd/>
            </a:ln>
            <a:effectLst/>
          </p:spPr>
          <p:txBody>
            <a:bodyPr wrap="none" anchor="ctr"/>
            <a:lstStyle/>
            <a:p>
              <a:endParaRPr lang="tr-TR"/>
            </a:p>
          </p:txBody>
        </p:sp>
        <p:sp>
          <p:nvSpPr>
            <p:cNvPr id="114756" name="Rectangle 68"/>
            <p:cNvSpPr>
              <a:spLocks noChangeArrowheads="1"/>
            </p:cNvSpPr>
            <p:nvPr/>
          </p:nvSpPr>
          <p:spPr bwMode="auto">
            <a:xfrm>
              <a:off x="189" y="3533"/>
              <a:ext cx="1048" cy="327"/>
            </a:xfrm>
            <a:prstGeom prst="rect">
              <a:avLst/>
            </a:prstGeom>
            <a:solidFill>
              <a:srgbClr val="663300"/>
            </a:solidFill>
            <a:ln w="12700">
              <a:solidFill>
                <a:srgbClr val="F2F200"/>
              </a:solidFill>
              <a:miter lim="800000"/>
              <a:headEnd/>
              <a:tailEnd/>
            </a:ln>
            <a:effectLst/>
          </p:spPr>
          <p:txBody>
            <a:bodyPr wrap="none" anchor="ctr"/>
            <a:lstStyle/>
            <a:p>
              <a:endParaRPr lang="tr-TR"/>
            </a:p>
          </p:txBody>
        </p:sp>
        <p:sp>
          <p:nvSpPr>
            <p:cNvPr id="114757" name="Rectangle 69"/>
            <p:cNvSpPr>
              <a:spLocks noChangeArrowheads="1"/>
            </p:cNvSpPr>
            <p:nvPr/>
          </p:nvSpPr>
          <p:spPr bwMode="auto">
            <a:xfrm>
              <a:off x="329" y="3562"/>
              <a:ext cx="4761" cy="288"/>
            </a:xfrm>
            <a:prstGeom prst="rect">
              <a:avLst/>
            </a:prstGeom>
            <a:noFill/>
            <a:ln w="9525">
              <a:noFill/>
              <a:miter lim="800000"/>
              <a:headEnd/>
              <a:tailEnd/>
            </a:ln>
            <a:effectLst/>
          </p:spPr>
          <p:txBody>
            <a:bodyPr wrap="none" lIns="92075" tIns="46038" rIns="92075" bIns="46038">
              <a:spAutoFit/>
            </a:bodyPr>
            <a:lstStyle/>
            <a:p>
              <a:pPr defTabSz="762000">
                <a:spcBef>
                  <a:spcPct val="0"/>
                </a:spcBef>
              </a:pPr>
              <a:r>
                <a:rPr lang="en-US" sz="2400">
                  <a:solidFill>
                    <a:srgbClr val="F2F200"/>
                  </a:solidFill>
                </a:rPr>
                <a:t>Theme                                             On going Improvement</a:t>
              </a:r>
            </a:p>
          </p:txBody>
        </p:sp>
        <p:sp>
          <p:nvSpPr>
            <p:cNvPr id="114758" name="Freeform 70"/>
            <p:cNvSpPr>
              <a:spLocks/>
            </p:cNvSpPr>
            <p:nvPr/>
          </p:nvSpPr>
          <p:spPr bwMode="auto">
            <a:xfrm>
              <a:off x="1913" y="3526"/>
              <a:ext cx="29" cy="101"/>
            </a:xfrm>
            <a:custGeom>
              <a:avLst/>
              <a:gdLst/>
              <a:ahLst/>
              <a:cxnLst>
                <a:cxn ang="0">
                  <a:pos x="0" y="0"/>
                </a:cxn>
                <a:cxn ang="0">
                  <a:pos x="28" y="49"/>
                </a:cxn>
                <a:cxn ang="0">
                  <a:pos x="28" y="100"/>
                </a:cxn>
                <a:cxn ang="0">
                  <a:pos x="0" y="38"/>
                </a:cxn>
                <a:cxn ang="0">
                  <a:pos x="0" y="0"/>
                </a:cxn>
              </a:cxnLst>
              <a:rect l="0" t="0" r="r" b="b"/>
              <a:pathLst>
                <a:path w="29" h="101">
                  <a:moveTo>
                    <a:pt x="0" y="0"/>
                  </a:moveTo>
                  <a:lnTo>
                    <a:pt x="28" y="49"/>
                  </a:lnTo>
                  <a:lnTo>
                    <a:pt x="28" y="100"/>
                  </a:lnTo>
                  <a:lnTo>
                    <a:pt x="0" y="38"/>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59" name="Freeform 71"/>
            <p:cNvSpPr>
              <a:spLocks/>
            </p:cNvSpPr>
            <p:nvPr/>
          </p:nvSpPr>
          <p:spPr bwMode="auto">
            <a:xfrm>
              <a:off x="1625" y="3525"/>
              <a:ext cx="653" cy="235"/>
            </a:xfrm>
            <a:custGeom>
              <a:avLst/>
              <a:gdLst/>
              <a:ahLst/>
              <a:cxnLst>
                <a:cxn ang="0">
                  <a:pos x="287" y="0"/>
                </a:cxn>
                <a:cxn ang="0">
                  <a:pos x="652" y="117"/>
                </a:cxn>
                <a:cxn ang="0">
                  <a:pos x="431" y="234"/>
                </a:cxn>
                <a:cxn ang="0">
                  <a:pos x="402" y="183"/>
                </a:cxn>
                <a:cxn ang="0">
                  <a:pos x="38" y="183"/>
                </a:cxn>
                <a:cxn ang="0">
                  <a:pos x="0" y="49"/>
                </a:cxn>
                <a:cxn ang="0">
                  <a:pos x="316" y="49"/>
                </a:cxn>
                <a:cxn ang="0">
                  <a:pos x="287" y="0"/>
                </a:cxn>
              </a:cxnLst>
              <a:rect l="0" t="0" r="r" b="b"/>
              <a:pathLst>
                <a:path w="653" h="235">
                  <a:moveTo>
                    <a:pt x="287" y="0"/>
                  </a:moveTo>
                  <a:lnTo>
                    <a:pt x="652" y="117"/>
                  </a:lnTo>
                  <a:lnTo>
                    <a:pt x="431" y="234"/>
                  </a:lnTo>
                  <a:lnTo>
                    <a:pt x="402" y="183"/>
                  </a:lnTo>
                  <a:lnTo>
                    <a:pt x="38" y="183"/>
                  </a:lnTo>
                  <a:lnTo>
                    <a:pt x="0" y="49"/>
                  </a:lnTo>
                  <a:lnTo>
                    <a:pt x="316" y="49"/>
                  </a:lnTo>
                  <a:lnTo>
                    <a:pt x="287"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60" name="Freeform 72"/>
            <p:cNvSpPr>
              <a:spLocks/>
            </p:cNvSpPr>
            <p:nvPr/>
          </p:nvSpPr>
          <p:spPr bwMode="auto">
            <a:xfrm>
              <a:off x="2055" y="3641"/>
              <a:ext cx="222" cy="170"/>
            </a:xfrm>
            <a:custGeom>
              <a:avLst/>
              <a:gdLst/>
              <a:ahLst/>
              <a:cxnLst>
                <a:cxn ang="0">
                  <a:pos x="221" y="0"/>
                </a:cxn>
                <a:cxn ang="0">
                  <a:pos x="0" y="117"/>
                </a:cxn>
                <a:cxn ang="0">
                  <a:pos x="0" y="169"/>
                </a:cxn>
                <a:cxn ang="0">
                  <a:pos x="221" y="50"/>
                </a:cxn>
                <a:cxn ang="0">
                  <a:pos x="221" y="0"/>
                </a:cxn>
              </a:cxnLst>
              <a:rect l="0" t="0" r="r" b="b"/>
              <a:pathLst>
                <a:path w="222" h="170">
                  <a:moveTo>
                    <a:pt x="221" y="0"/>
                  </a:moveTo>
                  <a:lnTo>
                    <a:pt x="0" y="117"/>
                  </a:lnTo>
                  <a:lnTo>
                    <a:pt x="0" y="169"/>
                  </a:lnTo>
                  <a:lnTo>
                    <a:pt x="221" y="50"/>
                  </a:lnTo>
                  <a:lnTo>
                    <a:pt x="221"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61" name="Freeform 73"/>
            <p:cNvSpPr>
              <a:spLocks/>
            </p:cNvSpPr>
            <p:nvPr/>
          </p:nvSpPr>
          <p:spPr bwMode="auto">
            <a:xfrm>
              <a:off x="2027" y="3710"/>
              <a:ext cx="30" cy="101"/>
            </a:xfrm>
            <a:custGeom>
              <a:avLst/>
              <a:gdLst/>
              <a:ahLst/>
              <a:cxnLst>
                <a:cxn ang="0">
                  <a:pos x="29" y="51"/>
                </a:cxn>
                <a:cxn ang="0">
                  <a:pos x="0" y="0"/>
                </a:cxn>
                <a:cxn ang="0">
                  <a:pos x="0" y="51"/>
                </a:cxn>
                <a:cxn ang="0">
                  <a:pos x="28" y="100"/>
                </a:cxn>
                <a:cxn ang="0">
                  <a:pos x="29" y="51"/>
                </a:cxn>
              </a:cxnLst>
              <a:rect l="0" t="0" r="r" b="b"/>
              <a:pathLst>
                <a:path w="30" h="101">
                  <a:moveTo>
                    <a:pt x="29" y="51"/>
                  </a:moveTo>
                  <a:lnTo>
                    <a:pt x="0" y="0"/>
                  </a:lnTo>
                  <a:lnTo>
                    <a:pt x="0" y="51"/>
                  </a:lnTo>
                  <a:lnTo>
                    <a:pt x="28" y="100"/>
                  </a:lnTo>
                  <a:lnTo>
                    <a:pt x="29" y="51"/>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62" name="Freeform 74"/>
            <p:cNvSpPr>
              <a:spLocks/>
            </p:cNvSpPr>
            <p:nvPr/>
          </p:nvSpPr>
          <p:spPr bwMode="auto">
            <a:xfrm>
              <a:off x="1662" y="3710"/>
              <a:ext cx="366" cy="53"/>
            </a:xfrm>
            <a:custGeom>
              <a:avLst/>
              <a:gdLst/>
              <a:ahLst/>
              <a:cxnLst>
                <a:cxn ang="0">
                  <a:pos x="365" y="0"/>
                </a:cxn>
                <a:cxn ang="0">
                  <a:pos x="365" y="52"/>
                </a:cxn>
                <a:cxn ang="0">
                  <a:pos x="0" y="52"/>
                </a:cxn>
                <a:cxn ang="0">
                  <a:pos x="0" y="0"/>
                </a:cxn>
                <a:cxn ang="0">
                  <a:pos x="365" y="0"/>
                </a:cxn>
              </a:cxnLst>
              <a:rect l="0" t="0" r="r" b="b"/>
              <a:pathLst>
                <a:path w="366" h="53">
                  <a:moveTo>
                    <a:pt x="365" y="0"/>
                  </a:moveTo>
                  <a:lnTo>
                    <a:pt x="365" y="52"/>
                  </a:lnTo>
                  <a:lnTo>
                    <a:pt x="0" y="52"/>
                  </a:lnTo>
                  <a:lnTo>
                    <a:pt x="0" y="0"/>
                  </a:lnTo>
                  <a:lnTo>
                    <a:pt x="365" y="0"/>
                  </a:lnTo>
                </a:path>
              </a:pathLst>
            </a:custGeom>
            <a:solidFill>
              <a:srgbClr val="FF0066"/>
            </a:solidFill>
            <a:ln w="12700" cap="rnd" cmpd="sng">
              <a:solidFill>
                <a:srgbClr val="000000"/>
              </a:solidFill>
              <a:prstDash val="solid"/>
              <a:round/>
              <a:headEnd/>
              <a:tailEnd/>
            </a:ln>
            <a:effectLst/>
          </p:spPr>
          <p:txBody>
            <a:bodyPr/>
            <a:lstStyle/>
            <a:p>
              <a:endParaRPr lang="tr-TR"/>
            </a:p>
          </p:txBody>
        </p:sp>
        <p:sp>
          <p:nvSpPr>
            <p:cNvPr id="114763" name="Freeform 75"/>
            <p:cNvSpPr>
              <a:spLocks/>
            </p:cNvSpPr>
            <p:nvPr/>
          </p:nvSpPr>
          <p:spPr bwMode="auto">
            <a:xfrm>
              <a:off x="1625" y="3575"/>
              <a:ext cx="39" cy="185"/>
            </a:xfrm>
            <a:custGeom>
              <a:avLst/>
              <a:gdLst/>
              <a:ahLst/>
              <a:cxnLst>
                <a:cxn ang="0">
                  <a:pos x="0" y="0"/>
                </a:cxn>
                <a:cxn ang="0">
                  <a:pos x="38" y="133"/>
                </a:cxn>
                <a:cxn ang="0">
                  <a:pos x="38" y="184"/>
                </a:cxn>
                <a:cxn ang="0">
                  <a:pos x="0" y="50"/>
                </a:cxn>
                <a:cxn ang="0">
                  <a:pos x="0" y="0"/>
                </a:cxn>
              </a:cxnLst>
              <a:rect l="0" t="0" r="r" b="b"/>
              <a:pathLst>
                <a:path w="39" h="185">
                  <a:moveTo>
                    <a:pt x="0" y="0"/>
                  </a:moveTo>
                  <a:lnTo>
                    <a:pt x="38" y="133"/>
                  </a:lnTo>
                  <a:lnTo>
                    <a:pt x="38" y="184"/>
                  </a:lnTo>
                  <a:lnTo>
                    <a:pt x="0" y="50"/>
                  </a:lnTo>
                  <a:lnTo>
                    <a:pt x="0" y="0"/>
                  </a:lnTo>
                </a:path>
              </a:pathLst>
            </a:custGeom>
            <a:solidFill>
              <a:srgbClr val="FF0066"/>
            </a:solidFill>
            <a:ln w="12700" cap="rnd" cmpd="sng">
              <a:solidFill>
                <a:srgbClr val="000000"/>
              </a:solidFill>
              <a:prstDash val="solid"/>
              <a:round/>
              <a:headEnd/>
              <a:tailEnd/>
            </a:ln>
            <a:effectLst/>
          </p:spPr>
          <p:txBody>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fontScale="90000"/>
          </a:bodyPr>
          <a:lstStyle/>
          <a:p>
            <a:r>
              <a:rPr lang="tr-TR" b="1" dirty="0" smtClean="0"/>
              <a:t/>
            </a:r>
            <a:br>
              <a:rPr lang="tr-TR" b="1" dirty="0" smtClean="0"/>
            </a:br>
            <a:r>
              <a:rPr lang="en-US" b="1" dirty="0" smtClean="0"/>
              <a:t>Abstract</a:t>
            </a:r>
            <a:r>
              <a:rPr lang="tr-TR" b="1" dirty="0" smtClean="0"/>
              <a:t/>
            </a:r>
            <a:br>
              <a:rPr lang="tr-TR" b="1" dirty="0" smtClean="0"/>
            </a:br>
            <a:endParaRPr lang="tr-TR" dirty="0"/>
          </a:p>
        </p:txBody>
      </p:sp>
      <p:sp>
        <p:nvSpPr>
          <p:cNvPr id="3" name="2 İçerik Yer Tutucusu"/>
          <p:cNvSpPr>
            <a:spLocks noGrp="1"/>
          </p:cNvSpPr>
          <p:nvPr>
            <p:ph idx="1"/>
          </p:nvPr>
        </p:nvSpPr>
        <p:spPr>
          <a:xfrm>
            <a:off x="457200" y="836712"/>
            <a:ext cx="8229600" cy="5487888"/>
          </a:xfrm>
        </p:spPr>
        <p:txBody>
          <a:bodyPr>
            <a:normAutofit fontScale="77500" lnSpcReduction="20000"/>
          </a:bodyPr>
          <a:lstStyle/>
          <a:p>
            <a:r>
              <a:rPr lang="en-US" dirty="0" smtClean="0"/>
              <a:t>Total quality management practices have gained importance in the healthcare field with the adoption of a customer-oriented approach due to increasing global competition</a:t>
            </a:r>
            <a:r>
              <a:rPr lang="en-US" dirty="0" smtClean="0"/>
              <a:t>.</a:t>
            </a:r>
            <a:endParaRPr lang="tr-TR" dirty="0" smtClean="0"/>
          </a:p>
          <a:p>
            <a:r>
              <a:rPr lang="en-US" dirty="0" smtClean="0"/>
              <a:t> </a:t>
            </a:r>
            <a:r>
              <a:rPr lang="en-US" dirty="0" smtClean="0"/>
              <a:t>Such practices require several factors in order to achieve success. Among others, employee empowerment is known as a critical success factor in the implementation of a total quality management practice since such practice requires changes in attitudes and actions. </a:t>
            </a:r>
            <a:endParaRPr lang="tr-TR" dirty="0" smtClean="0"/>
          </a:p>
          <a:p>
            <a:r>
              <a:rPr lang="en-US" dirty="0" smtClean="0"/>
              <a:t>Total quality management is an organization-wide strategy, which is closely associated with an appropriate culture to adapt to both internal and external changes. </a:t>
            </a:r>
            <a:endParaRPr lang="tr-TR" dirty="0" smtClean="0"/>
          </a:p>
          <a:p>
            <a:r>
              <a:rPr lang="en-US" dirty="0" smtClean="0"/>
              <a:t>In </a:t>
            </a:r>
            <a:r>
              <a:rPr lang="en-US" dirty="0" smtClean="0"/>
              <a:t>this context, development culture that focuses especially on innovation and adaptation is likely to increase the success of a total quality management program. </a:t>
            </a:r>
            <a:endParaRPr lang="tr-TR" dirty="0" smtClean="0"/>
          </a:p>
          <a:p>
            <a:r>
              <a:rPr lang="en-US" dirty="0" smtClean="0"/>
              <a:t>In </a:t>
            </a:r>
            <a:r>
              <a:rPr lang="en-US" dirty="0" smtClean="0"/>
              <a:t>light of this background, the present paper aims to explore the role of development culture in total quality management and to reveal the mediating effect of employee empowerment on the development culture and total quality management relationship. </a:t>
            </a:r>
            <a:endParaRPr lang="tr-TR" dirty="0" smtClean="0"/>
          </a:p>
          <a:p>
            <a:r>
              <a:rPr lang="en-US" dirty="0" smtClean="0"/>
              <a:t>For </a:t>
            </a:r>
            <a:r>
              <a:rPr lang="en-US" dirty="0" smtClean="0"/>
              <a:t>this purpose, the study sample included 510 participants who were working at public and private hospitals within Istanbul, Turkey. </a:t>
            </a:r>
            <a:endParaRPr lang="tr-TR" dirty="0" smtClean="0"/>
          </a:p>
          <a:p>
            <a:endParaRPr lang="tr-T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t>Abstract</a:t>
            </a:r>
            <a:r>
              <a:rPr lang="tr-TR" b="1" dirty="0" smtClean="0"/>
              <a:t/>
            </a:r>
            <a:br>
              <a:rPr lang="tr-TR" b="1" dirty="0" smtClean="0"/>
            </a:br>
            <a:endParaRPr lang="en-CA" dirty="0"/>
          </a:p>
        </p:txBody>
      </p:sp>
      <p:sp>
        <p:nvSpPr>
          <p:cNvPr id="3" name="2 İçerik Yer Tutucusu"/>
          <p:cNvSpPr>
            <a:spLocks noGrp="1"/>
          </p:cNvSpPr>
          <p:nvPr>
            <p:ph idx="1"/>
          </p:nvPr>
        </p:nvSpPr>
        <p:spPr>
          <a:xfrm>
            <a:off x="457200" y="1196752"/>
            <a:ext cx="8229600" cy="5127848"/>
          </a:xfrm>
        </p:spPr>
        <p:txBody>
          <a:bodyPr>
            <a:normAutofit fontScale="77500" lnSpcReduction="20000"/>
          </a:bodyPr>
          <a:lstStyle/>
          <a:p>
            <a:r>
              <a:rPr lang="en-US" dirty="0" smtClean="0"/>
              <a:t>The study data were collected using Total Quality Management Scale, Development Culture Scale and Employee Empowerment </a:t>
            </a:r>
            <a:r>
              <a:rPr lang="en-US" dirty="0" smtClean="0"/>
              <a:t>Scale.</a:t>
            </a:r>
            <a:endParaRPr lang="tr-TR" dirty="0" smtClean="0"/>
          </a:p>
          <a:p>
            <a:r>
              <a:rPr lang="en-US" dirty="0" smtClean="0"/>
              <a:t>Frequency </a:t>
            </a:r>
            <a:r>
              <a:rPr lang="en-US" dirty="0" smtClean="0"/>
              <a:t>distributions were used to analyze the study data, while factor analyses were performed using SPSS 17.0 software program and structural equation model was analyzed using 16.0 software program. </a:t>
            </a:r>
            <a:endParaRPr lang="tr-TR" dirty="0" smtClean="0"/>
          </a:p>
          <a:p>
            <a:r>
              <a:rPr lang="en-US" dirty="0" smtClean="0"/>
              <a:t>The </a:t>
            </a:r>
            <a:r>
              <a:rPr lang="en-US" dirty="0" smtClean="0"/>
              <a:t>study results indicated that </a:t>
            </a:r>
            <a:r>
              <a:rPr lang="en-US" b="1" dirty="0" smtClean="0"/>
              <a:t>development culture has a positive effect on total quality management</a:t>
            </a:r>
            <a:r>
              <a:rPr lang="en-US" dirty="0" smtClean="0"/>
              <a:t> both in public and private hospitals and employee empowerment partially mediates this relationship in both types of hospitals. </a:t>
            </a:r>
            <a:endParaRPr lang="tr-TR" dirty="0" smtClean="0"/>
          </a:p>
          <a:p>
            <a:r>
              <a:rPr lang="en-US" dirty="0" smtClean="0"/>
              <a:t>Additionally</a:t>
            </a:r>
            <a:r>
              <a:rPr lang="en-US" dirty="0" smtClean="0"/>
              <a:t>, our study also revealed that the positive effect of a development culture on employee empowerment was stronger in public hospitals compared to private hospitals. </a:t>
            </a:r>
            <a:endParaRPr lang="tr-TR" dirty="0" smtClean="0"/>
          </a:p>
          <a:p>
            <a:r>
              <a:rPr lang="en-US" dirty="0" smtClean="0"/>
              <a:t>Besides</a:t>
            </a:r>
            <a:r>
              <a:rPr lang="en-US" dirty="0" smtClean="0"/>
              <a:t>, employee empowerment was found to have a greater impact on total quality management in public hospitals compared to private hospitals</a:t>
            </a:r>
            <a:r>
              <a:rPr lang="en-US" dirty="0" smtClean="0"/>
              <a:t>.</a:t>
            </a:r>
            <a:r>
              <a:rPr lang="en-US" dirty="0" smtClean="0"/>
              <a:t> </a:t>
            </a:r>
            <a:endParaRPr lang="tr-TR" dirty="0" smtClean="0"/>
          </a:p>
          <a:p>
            <a:r>
              <a:rPr lang="en-US" i="1" dirty="0" smtClean="0"/>
              <a:t>Keywords:</a:t>
            </a:r>
            <a:r>
              <a:rPr lang="en-US" dirty="0" smtClean="0"/>
              <a:t> Development culture, Total Quality Management, TQM, employee empowerment, healthcare organizations, public and private hospitals</a:t>
            </a:r>
            <a:endParaRPr lang="tr-TR" dirty="0" smtClean="0"/>
          </a:p>
          <a:p>
            <a:endParaRPr lang="tr-TR" dirty="0" smtClean="0"/>
          </a:p>
          <a:p>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64672"/>
          </a:xfrm>
        </p:spPr>
        <p:txBody>
          <a:bodyPr>
            <a:normAutofit fontScale="90000"/>
          </a:bodyPr>
          <a:lstStyle/>
          <a:p>
            <a:r>
              <a:rPr lang="tr-TR" dirty="0" err="1" smtClean="0"/>
              <a:t>Introduction</a:t>
            </a:r>
            <a:endParaRPr lang="tr-TR" dirty="0"/>
          </a:p>
        </p:txBody>
      </p:sp>
      <p:sp>
        <p:nvSpPr>
          <p:cNvPr id="3" name="2 İçerik Yer Tutucusu"/>
          <p:cNvSpPr>
            <a:spLocks noGrp="1"/>
          </p:cNvSpPr>
          <p:nvPr>
            <p:ph idx="1"/>
          </p:nvPr>
        </p:nvSpPr>
        <p:spPr>
          <a:xfrm>
            <a:off x="457200" y="1196752"/>
            <a:ext cx="8229600" cy="5127848"/>
          </a:xfrm>
        </p:spPr>
        <p:txBody>
          <a:bodyPr>
            <a:normAutofit fontScale="92500" lnSpcReduction="20000"/>
          </a:bodyPr>
          <a:lstStyle/>
          <a:p>
            <a:r>
              <a:rPr lang="en-US" dirty="0" smtClean="0"/>
              <a:t>In the prevailing century, management has been shaped by </a:t>
            </a:r>
            <a:r>
              <a:rPr lang="en-US" b="1" dirty="0" smtClean="0"/>
              <a:t>globalization</a:t>
            </a:r>
            <a:r>
              <a:rPr lang="en-US" dirty="0" smtClean="0"/>
              <a:t>, leading to a severe competition among business </a:t>
            </a:r>
            <a:r>
              <a:rPr lang="en-US" dirty="0" smtClean="0"/>
              <a:t>enterprises. </a:t>
            </a:r>
            <a:endParaRPr lang="tr-TR" dirty="0" smtClean="0"/>
          </a:p>
          <a:p>
            <a:r>
              <a:rPr lang="en-US" dirty="0" smtClean="0"/>
              <a:t>A greater </a:t>
            </a:r>
            <a:r>
              <a:rPr lang="en-US" b="1" dirty="0" smtClean="0"/>
              <a:t>competitive advantage </a:t>
            </a:r>
            <a:r>
              <a:rPr lang="en-US" dirty="0" smtClean="0"/>
              <a:t>has evolved into a primary organizational goal for both public and private enterprises. </a:t>
            </a:r>
            <a:endParaRPr lang="tr-TR" dirty="0" smtClean="0"/>
          </a:p>
          <a:p>
            <a:r>
              <a:rPr lang="en-US" dirty="0" smtClean="0"/>
              <a:t>In </a:t>
            </a:r>
            <a:r>
              <a:rPr lang="en-US" dirty="0" smtClean="0"/>
              <a:t>achieving such advantage, innovative behaviors of employees play a critical role, which can be developed only if organizations </a:t>
            </a:r>
            <a:r>
              <a:rPr lang="en-US" b="1" dirty="0" smtClean="0"/>
              <a:t>create a culture that supports innovation and creativity.</a:t>
            </a:r>
            <a:endParaRPr lang="tr-TR" b="1" dirty="0" smtClean="0"/>
          </a:p>
          <a:p>
            <a:r>
              <a:rPr lang="en-US" dirty="0" smtClean="0"/>
              <a:t>Organizations also try to achieve a competitive edge by aiming at targets such as increased quality, employee and customer satisfaction, effectiveness, performance assessment and strategic planning, all of which can be achieved by implementing a </a:t>
            </a:r>
            <a:r>
              <a:rPr lang="en-US" b="1" dirty="0" smtClean="0"/>
              <a:t>Total Quality Management (TQM) program. </a:t>
            </a:r>
            <a:endParaRPr lang="tr-TR"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8229600" cy="864096"/>
          </a:xfrm>
        </p:spPr>
        <p:txBody>
          <a:bodyPr>
            <a:normAutofit fontScale="90000"/>
          </a:bodyPr>
          <a:lstStyle/>
          <a:p>
            <a:r>
              <a:rPr lang="en-US" dirty="0" smtClean="0"/>
              <a:t>TQM</a:t>
            </a:r>
            <a:r>
              <a:rPr lang="tr-TR" dirty="0" smtClean="0"/>
              <a:t>-Total </a:t>
            </a:r>
            <a:r>
              <a:rPr lang="tr-TR" dirty="0" err="1" smtClean="0"/>
              <a:t>Quality</a:t>
            </a:r>
            <a:r>
              <a:rPr lang="tr-TR" dirty="0" smtClean="0"/>
              <a:t> </a:t>
            </a:r>
            <a:r>
              <a:rPr lang="tr-TR" dirty="0" err="1" smtClean="0"/>
              <a:t>Management</a:t>
            </a:r>
            <a:r>
              <a:rPr lang="en-US" dirty="0" smtClean="0"/>
              <a:t> </a:t>
            </a:r>
            <a:endParaRPr lang="en-CA" dirty="0"/>
          </a:p>
        </p:txBody>
      </p:sp>
      <p:sp>
        <p:nvSpPr>
          <p:cNvPr id="3" name="2 İçerik Yer Tutucusu"/>
          <p:cNvSpPr>
            <a:spLocks noGrp="1"/>
          </p:cNvSpPr>
          <p:nvPr>
            <p:ph idx="1"/>
          </p:nvPr>
        </p:nvSpPr>
        <p:spPr>
          <a:xfrm>
            <a:off x="457200" y="1484784"/>
            <a:ext cx="8229600" cy="4839816"/>
          </a:xfrm>
        </p:spPr>
        <p:txBody>
          <a:bodyPr>
            <a:normAutofit fontScale="77500" lnSpcReduction="20000"/>
          </a:bodyPr>
          <a:lstStyle/>
          <a:p>
            <a:r>
              <a:rPr lang="tr-TR" dirty="0" smtClean="0"/>
              <a:t>TQM </a:t>
            </a:r>
            <a:r>
              <a:rPr lang="en-US" dirty="0" smtClean="0"/>
              <a:t>is </a:t>
            </a:r>
            <a:r>
              <a:rPr lang="en-US" dirty="0" smtClean="0"/>
              <a:t>a set of management principles aimed at enhanced performance and effectiveness to accomplish a prime quality status, and it has been in use over the past twenty years (</a:t>
            </a:r>
            <a:r>
              <a:rPr lang="en-US" dirty="0" err="1" smtClean="0"/>
              <a:t>Konecny</a:t>
            </a:r>
            <a:r>
              <a:rPr lang="en-US" dirty="0" smtClean="0"/>
              <a:t> and </a:t>
            </a:r>
            <a:r>
              <a:rPr lang="en-US" dirty="0" err="1" smtClean="0"/>
              <a:t>Thun</a:t>
            </a:r>
            <a:r>
              <a:rPr lang="en-US" dirty="0" smtClean="0"/>
              <a:t>, 2011). </a:t>
            </a:r>
            <a:endParaRPr lang="tr-TR" dirty="0" smtClean="0"/>
          </a:p>
          <a:p>
            <a:r>
              <a:rPr lang="en-US" dirty="0" smtClean="0"/>
              <a:t>In </a:t>
            </a:r>
            <a:r>
              <a:rPr lang="en-US" dirty="0" smtClean="0"/>
              <a:t>general, the main concepts underlying TQM are </a:t>
            </a:r>
            <a:r>
              <a:rPr lang="en-US" b="1" dirty="0" smtClean="0"/>
              <a:t>continuous improvement and better organizational performance </a:t>
            </a:r>
            <a:r>
              <a:rPr lang="en-US" dirty="0" smtClean="0"/>
              <a:t>(</a:t>
            </a:r>
            <a:r>
              <a:rPr lang="en-US" dirty="0" err="1" smtClean="0"/>
              <a:t>Agus</a:t>
            </a:r>
            <a:r>
              <a:rPr lang="en-US" dirty="0" smtClean="0"/>
              <a:t>, 2005</a:t>
            </a:r>
            <a:r>
              <a:rPr lang="en-US" dirty="0" smtClean="0"/>
              <a:t>).</a:t>
            </a:r>
            <a:endParaRPr lang="tr-TR" dirty="0" smtClean="0"/>
          </a:p>
          <a:p>
            <a:r>
              <a:rPr lang="en-US" dirty="0" smtClean="0"/>
              <a:t> </a:t>
            </a:r>
            <a:r>
              <a:rPr lang="en-US" dirty="0" smtClean="0"/>
              <a:t>On the other hand, the current understanding is that TQM is not just a simple practice of certain methods, but a complicated </a:t>
            </a:r>
            <a:r>
              <a:rPr lang="en-US" sz="2900" b="1" dirty="0" smtClean="0"/>
              <a:t>cultural transformation </a:t>
            </a:r>
            <a:r>
              <a:rPr lang="en-US" dirty="0" smtClean="0"/>
              <a:t>from a conventional management toward a quality-oriented approach (</a:t>
            </a:r>
            <a:r>
              <a:rPr lang="en-US" dirty="0" err="1" smtClean="0"/>
              <a:t>Lukasova</a:t>
            </a:r>
            <a:r>
              <a:rPr lang="en-US" dirty="0" smtClean="0"/>
              <a:t> et al., 2004, cited in </a:t>
            </a:r>
            <a:r>
              <a:rPr lang="en-US" dirty="0" err="1" smtClean="0"/>
              <a:t>Jancikova</a:t>
            </a:r>
            <a:r>
              <a:rPr lang="en-US" dirty="0" smtClean="0"/>
              <a:t> and </a:t>
            </a:r>
            <a:r>
              <a:rPr lang="en-US" dirty="0" err="1" smtClean="0"/>
              <a:t>Brychta</a:t>
            </a:r>
            <a:r>
              <a:rPr lang="en-US" dirty="0" smtClean="0"/>
              <a:t>, 2009). </a:t>
            </a:r>
            <a:endParaRPr lang="tr-TR" dirty="0" smtClean="0"/>
          </a:p>
          <a:p>
            <a:r>
              <a:rPr lang="en-US" dirty="0" smtClean="0"/>
              <a:t>Accordingly</a:t>
            </a:r>
            <a:r>
              <a:rPr lang="en-US" dirty="0" smtClean="0"/>
              <a:t>, the culture of an organization, which is described as the whole values that determine employees’ code of conduct and shape their perceptions of work processes (Schein, 1984), should be entirely changed for a successful TQM practice toward continuous improvement (Deming, 1986).</a:t>
            </a:r>
            <a:endParaRPr lang="tr-TR" dirty="0" smtClean="0"/>
          </a:p>
          <a:p>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TQM efforts may result in failure</a:t>
            </a:r>
            <a:endParaRPr lang="en-CA" dirty="0"/>
          </a:p>
        </p:txBody>
      </p:sp>
      <p:sp>
        <p:nvSpPr>
          <p:cNvPr id="3" name="2 İçerik Yer Tutucusu"/>
          <p:cNvSpPr>
            <a:spLocks noGrp="1"/>
          </p:cNvSpPr>
          <p:nvPr>
            <p:ph idx="1"/>
          </p:nvPr>
        </p:nvSpPr>
        <p:spPr/>
        <p:txBody>
          <a:bodyPr>
            <a:normAutofit fontScale="70000" lnSpcReduction="20000"/>
          </a:bodyPr>
          <a:lstStyle/>
          <a:p>
            <a:r>
              <a:rPr lang="en-US" dirty="0" smtClean="0"/>
              <a:t>Even though TQM has been proven to be successful in various organizations, there is a high probability that TQM efforts may result in failure or not provide the expected </a:t>
            </a:r>
            <a:r>
              <a:rPr lang="en-US" dirty="0" smtClean="0"/>
              <a:t>outcomes</a:t>
            </a:r>
            <a:endParaRPr lang="tr-TR" dirty="0" smtClean="0"/>
          </a:p>
          <a:p>
            <a:r>
              <a:rPr lang="en-US" dirty="0" smtClean="0"/>
              <a:t>Such </a:t>
            </a:r>
            <a:r>
              <a:rPr lang="en-US" dirty="0" smtClean="0"/>
              <a:t>failure has been reported to </a:t>
            </a:r>
            <a:r>
              <a:rPr lang="en-US" b="1" dirty="0" smtClean="0"/>
              <a:t>result from ignoring cultural characteristics </a:t>
            </a:r>
            <a:r>
              <a:rPr lang="en-US" dirty="0" smtClean="0"/>
              <a:t>of the organization </a:t>
            </a:r>
            <a:r>
              <a:rPr lang="tr-TR" dirty="0" smtClean="0"/>
              <a:t>.</a:t>
            </a:r>
          </a:p>
          <a:p>
            <a:r>
              <a:rPr lang="en-US" dirty="0" smtClean="0"/>
              <a:t>In </a:t>
            </a:r>
            <a:r>
              <a:rPr lang="en-US" dirty="0" smtClean="0"/>
              <a:t>this sense, Deal and Kennedy (1999) suggest that an organizational transformation in beliefs, attitudes and culture is required for a successful TQM practice. </a:t>
            </a:r>
            <a:endParaRPr lang="tr-TR" dirty="0" smtClean="0"/>
          </a:p>
          <a:p>
            <a:r>
              <a:rPr lang="en-US" dirty="0" smtClean="0"/>
              <a:t>Another key concept of TQM is </a:t>
            </a:r>
            <a:r>
              <a:rPr lang="en-US" b="1" dirty="0" smtClean="0"/>
              <a:t>employee empowerment </a:t>
            </a:r>
            <a:r>
              <a:rPr lang="en-US" dirty="0" smtClean="0"/>
              <a:t>as TQM is a concept focusing on a culture that includes all organizational members in the process and contributes to improve job performance (Lawler, 1992). </a:t>
            </a:r>
            <a:endParaRPr lang="tr-TR" dirty="0" smtClean="0"/>
          </a:p>
          <a:p>
            <a:r>
              <a:rPr lang="en-US" dirty="0" smtClean="0"/>
              <a:t>Employee </a:t>
            </a:r>
            <a:r>
              <a:rPr lang="en-US" dirty="0" smtClean="0"/>
              <a:t>empowerment has also been demonstrated to relate with the quality culture of an organization (Howard and Foster, 1999). Therefore, it can be argued that employee empowerment is essential to get the most benefit from a TQM practice. In light of this background, we aim to discover the effect of development culture on TQM and the mediating effect of employee empowerment on the development culture-TQM relationship.</a:t>
            </a:r>
            <a:endParaRPr lang="tr-TR" dirty="0" smtClean="0"/>
          </a:p>
          <a:p>
            <a:endParaRPr lang="tr-TR" dirty="0" smtClean="0"/>
          </a:p>
          <a:p>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Altbilgi Yer Tutucusu"/>
          <p:cNvSpPr>
            <a:spLocks noGrp="1"/>
          </p:cNvSpPr>
          <p:nvPr>
            <p:ph type="ftr" sz="quarter" idx="11"/>
          </p:nvPr>
        </p:nvSpPr>
        <p:spPr>
          <a:xfrm>
            <a:off x="1066800" y="6248400"/>
            <a:ext cx="1905000" cy="457200"/>
          </a:xfrm>
        </p:spPr>
        <p:txBody>
          <a:bodyPr/>
          <a:lstStyle/>
          <a:p>
            <a:pPr algn="l">
              <a:defRPr/>
            </a:pPr>
            <a:r>
              <a:rPr lang="en-US"/>
              <a:t>/ 61</a:t>
            </a:r>
          </a:p>
        </p:txBody>
      </p:sp>
      <p:sp>
        <p:nvSpPr>
          <p:cNvPr id="3075" name="2 Slayt Numarası Yer Tutucusu"/>
          <p:cNvSpPr>
            <a:spLocks noGrp="1"/>
          </p:cNvSpPr>
          <p:nvPr>
            <p:ph type="sldNum" sz="quarter" idx="12"/>
          </p:nvPr>
        </p:nvSpPr>
        <p:spPr>
          <a:xfrm>
            <a:off x="3429000" y="6248400"/>
            <a:ext cx="2895600" cy="457200"/>
          </a:xfrm>
        </p:spPr>
        <p:txBody>
          <a:bodyPr/>
          <a:lstStyle/>
          <a:p>
            <a:pPr algn="ctr">
              <a:defRPr/>
            </a:pPr>
            <a:fld id="{057B97AA-6BA6-46F3-B8D4-11D433126A40}" type="slidenum">
              <a:rPr lang="en-US"/>
              <a:pPr algn="ctr">
                <a:defRPr/>
              </a:pPr>
              <a:t>2</a:t>
            </a:fld>
            <a:endParaRPr lang="en-US"/>
          </a:p>
        </p:txBody>
      </p:sp>
      <p:sp>
        <p:nvSpPr>
          <p:cNvPr id="3077" name="Rectangle 3"/>
          <p:cNvSpPr>
            <a:spLocks noGrp="1" noChangeArrowheads="1"/>
          </p:cNvSpPr>
          <p:nvPr>
            <p:ph type="title" idx="4294967295"/>
          </p:nvPr>
        </p:nvSpPr>
        <p:spPr>
          <a:xfrm>
            <a:off x="0" y="609600"/>
            <a:ext cx="8458200" cy="1143000"/>
          </a:xfrm>
        </p:spPr>
        <p:txBody>
          <a:bodyPr/>
          <a:lstStyle/>
          <a:p>
            <a:pPr eaLnBrk="1" hangingPunct="1">
              <a:defRPr/>
            </a:pPr>
            <a:r>
              <a:rPr lang="tr-TR" dirty="0" err="1" smtClean="0"/>
              <a:t>What</a:t>
            </a:r>
            <a:r>
              <a:rPr lang="tr-TR" dirty="0" smtClean="0"/>
              <a:t> is </a:t>
            </a:r>
            <a:r>
              <a:rPr lang="tr-TR" dirty="0" err="1" smtClean="0"/>
              <a:t>Quality</a:t>
            </a:r>
            <a:r>
              <a:rPr lang="tr-TR" dirty="0" smtClean="0"/>
              <a:t>?</a:t>
            </a:r>
            <a:endParaRPr lang="en-US" dirty="0" smtClean="0"/>
          </a:p>
        </p:txBody>
      </p:sp>
      <p:pic>
        <p:nvPicPr>
          <p:cNvPr id="6148" name="Picture 2"/>
          <p:cNvPicPr>
            <a:picLocks noChangeAspect="1" noChangeArrowheads="1"/>
          </p:cNvPicPr>
          <p:nvPr/>
        </p:nvPicPr>
        <p:blipFill>
          <a:blip r:embed="rId2" cstate="print"/>
          <a:srcRect/>
          <a:stretch>
            <a:fillRect/>
          </a:stretch>
        </p:blipFill>
        <p:spPr bwMode="auto">
          <a:xfrm>
            <a:off x="2233613" y="2019300"/>
            <a:ext cx="4676775" cy="48387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64672"/>
          </a:xfrm>
        </p:spPr>
        <p:txBody>
          <a:bodyPr>
            <a:normAutofit fontScale="90000"/>
          </a:bodyPr>
          <a:lstStyle/>
          <a:p>
            <a:r>
              <a:rPr lang="tr-TR" sz="2200" b="1" dirty="0" err="1" smtClean="0"/>
              <a:t>Literature</a:t>
            </a:r>
            <a:r>
              <a:rPr lang="tr-TR" sz="2200" b="1" dirty="0" smtClean="0"/>
              <a:t> </a:t>
            </a:r>
            <a:r>
              <a:rPr lang="tr-TR" sz="2200" b="1" dirty="0" err="1" smtClean="0"/>
              <a:t>Review</a:t>
            </a:r>
            <a:r>
              <a:rPr lang="tr-TR" sz="2200" b="1" dirty="0" smtClean="0"/>
              <a:t>-</a:t>
            </a:r>
            <a:r>
              <a:rPr lang="en-US" sz="2200" b="1" i="1" dirty="0" smtClean="0"/>
              <a:t>Total </a:t>
            </a:r>
            <a:r>
              <a:rPr lang="en-US" sz="2200" b="1" i="1" dirty="0" smtClean="0"/>
              <a:t>Quality Management (TQM)</a:t>
            </a:r>
            <a:r>
              <a:rPr lang="tr-TR" i="1" dirty="0" smtClean="0"/>
              <a:t/>
            </a:r>
            <a:br>
              <a:rPr lang="tr-TR" i="1" dirty="0" smtClean="0"/>
            </a:br>
            <a:endParaRPr lang="tr-TR" dirty="0"/>
          </a:p>
        </p:txBody>
      </p:sp>
      <p:sp>
        <p:nvSpPr>
          <p:cNvPr id="3" name="2 İçerik Yer Tutucusu"/>
          <p:cNvSpPr>
            <a:spLocks noGrp="1"/>
          </p:cNvSpPr>
          <p:nvPr>
            <p:ph idx="1"/>
          </p:nvPr>
        </p:nvSpPr>
        <p:spPr>
          <a:xfrm>
            <a:off x="457200" y="692696"/>
            <a:ext cx="8229600" cy="5631904"/>
          </a:xfrm>
        </p:spPr>
        <p:txBody>
          <a:bodyPr>
            <a:normAutofit fontScale="62500" lnSpcReduction="20000"/>
          </a:bodyPr>
          <a:lstStyle/>
          <a:p>
            <a:r>
              <a:rPr lang="en-US" dirty="0" smtClean="0"/>
              <a:t>TQM </a:t>
            </a:r>
            <a:r>
              <a:rPr lang="en-US" dirty="0" smtClean="0"/>
              <a:t>is likely to be one of the greatest contributions of the last decades to the management field. This management concept has received wide acceptance and remarkable interest due to the transformations and developments across the globe. TQM concerns with process improvement on a continuous basis for the purpose of increased effectiveness and profitability by ensuring higher customer value and satisfying customer needs (Wang et al., 2012).</a:t>
            </a:r>
            <a:endParaRPr lang="tr-TR" dirty="0" smtClean="0"/>
          </a:p>
          <a:p>
            <a:r>
              <a:rPr lang="en-US" dirty="0" smtClean="0"/>
              <a:t>TQM delivers an efficient change of organizational processes by changing the organizational culture, applying participatory management based on organizational goals, providing training, achieving continuous improvement with a focus on overall organizational goals, enhancing communication that would help improvement, determining and satisfying customers (both internal and external) and encouraging employees in all fields related to quality (Franz and Foster, 1992; </a:t>
            </a:r>
            <a:r>
              <a:rPr lang="en-US" dirty="0" err="1" smtClean="0"/>
              <a:t>Ittner</a:t>
            </a:r>
            <a:r>
              <a:rPr lang="en-US" dirty="0" smtClean="0"/>
              <a:t> and </a:t>
            </a:r>
            <a:r>
              <a:rPr lang="en-US" dirty="0" err="1" smtClean="0"/>
              <a:t>Larcker</a:t>
            </a:r>
            <a:r>
              <a:rPr lang="en-US" dirty="0" smtClean="0"/>
              <a:t>, 1995).</a:t>
            </a:r>
            <a:endParaRPr lang="tr-TR" dirty="0" smtClean="0"/>
          </a:p>
          <a:p>
            <a:r>
              <a:rPr lang="en-US" dirty="0" smtClean="0"/>
              <a:t>Among several definitions of TQM, the present study discusses this concept as 'the efforts to meet and preferably exceed the needs and expectations of customers with the lowest cost through continuous improvement of labor, to which all those involved have a commitment, focusing on the processes of the organization' (</a:t>
            </a:r>
            <a:r>
              <a:rPr lang="en-US" dirty="0" err="1" smtClean="0"/>
              <a:t>Isaksson</a:t>
            </a:r>
            <a:r>
              <a:rPr lang="en-US" dirty="0" smtClean="0"/>
              <a:t>, 2006).</a:t>
            </a:r>
            <a:endParaRPr lang="tr-TR" dirty="0" smtClean="0"/>
          </a:p>
          <a:p>
            <a:r>
              <a:rPr lang="en-US" dirty="0" smtClean="0"/>
              <a:t>It is known that superior organizations place importance on their employees and support an encouraging culture with mutual benefits from accomplishing both organizational and individual goals (EFQM, 2010). Accordingly, a successful TQM implementation necessitates organizations to invest in developing the skills of their employees through training programs and inducing empowerment and teamwork toward creativity and participation in such activities (Oakland, 2011).</a:t>
            </a:r>
            <a:endParaRPr lang="tr-TR"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200" b="1" dirty="0" err="1" smtClean="0"/>
              <a:t>Literature</a:t>
            </a:r>
            <a:r>
              <a:rPr lang="tr-TR" sz="2200" b="1" dirty="0" smtClean="0"/>
              <a:t> </a:t>
            </a:r>
            <a:r>
              <a:rPr lang="tr-TR" sz="2200" b="1" dirty="0" err="1" smtClean="0"/>
              <a:t>Review</a:t>
            </a:r>
            <a:r>
              <a:rPr lang="tr-TR" sz="2200" b="1" dirty="0" smtClean="0"/>
              <a:t>- </a:t>
            </a:r>
            <a:r>
              <a:rPr lang="en-US" sz="2200" b="1" dirty="0" smtClean="0"/>
              <a:t>Development Culture</a:t>
            </a:r>
            <a:r>
              <a:rPr lang="tr-TR" i="1" dirty="0" smtClean="0"/>
              <a:t/>
            </a:r>
            <a:br>
              <a:rPr lang="tr-TR" i="1" dirty="0" smtClean="0"/>
            </a:br>
            <a:endParaRPr lang="tr-TR" dirty="0"/>
          </a:p>
        </p:txBody>
      </p:sp>
      <p:sp>
        <p:nvSpPr>
          <p:cNvPr id="3" name="2 İçerik Yer Tutucusu"/>
          <p:cNvSpPr>
            <a:spLocks noGrp="1"/>
          </p:cNvSpPr>
          <p:nvPr>
            <p:ph idx="1"/>
          </p:nvPr>
        </p:nvSpPr>
        <p:spPr>
          <a:xfrm>
            <a:off x="395536" y="1196752"/>
            <a:ext cx="8229600" cy="5109200"/>
          </a:xfrm>
        </p:spPr>
        <p:txBody>
          <a:bodyPr>
            <a:normAutofit fontScale="55000" lnSpcReduction="20000"/>
          </a:bodyPr>
          <a:lstStyle/>
          <a:p>
            <a:r>
              <a:rPr lang="en-US" dirty="0" smtClean="0"/>
              <a:t>It has been long acknowledged that the culture of an organization has impact on organizational strategies (</a:t>
            </a:r>
            <a:r>
              <a:rPr lang="en-US" dirty="0" err="1" smtClean="0"/>
              <a:t>Hofstede</a:t>
            </a:r>
            <a:r>
              <a:rPr lang="en-US" dirty="0" smtClean="0"/>
              <a:t>, 1991). One of the unique characteristics differentiating successful organizations from others is their culture (Keller and Richey, 2006). Culture is an important factor to ensure success in the business environment as it has influence on productivity, adopting new systems, and future changes to the organization (van den Bosch et al., 1999).</a:t>
            </a:r>
            <a:endParaRPr lang="tr-TR" dirty="0" smtClean="0"/>
          </a:p>
          <a:p>
            <a:r>
              <a:rPr lang="en-US" dirty="0" smtClean="0"/>
              <a:t>The Competing Values Framework (CVF) is a way of organizational culture analysis, which is also discussed in terms of organizational changes (Denison and </a:t>
            </a:r>
            <a:r>
              <a:rPr lang="en-US" dirty="0" err="1" smtClean="0"/>
              <a:t>Spreitzer</a:t>
            </a:r>
            <a:r>
              <a:rPr lang="en-US" dirty="0" smtClean="0"/>
              <a:t>, 1991). In recent years, quality management studies (e.g., </a:t>
            </a:r>
            <a:r>
              <a:rPr lang="en-US" dirty="0" err="1" smtClean="0"/>
              <a:t>Detert</a:t>
            </a:r>
            <a:r>
              <a:rPr lang="en-US" dirty="0" smtClean="0"/>
              <a:t> et al., 2000; Wu et al., 2011; </a:t>
            </a:r>
            <a:r>
              <a:rPr lang="en-US" dirty="0" err="1" smtClean="0"/>
              <a:t>Zu</a:t>
            </a:r>
            <a:r>
              <a:rPr lang="en-US" dirty="0" smtClean="0"/>
              <a:t> et al., 2010) have also started to employ this framework. CVF consists of four cultural subtypes; group culture, development culture, hierarchical culture and rational culture (Cameron and Quinn, 2006; Denison and </a:t>
            </a:r>
            <a:r>
              <a:rPr lang="en-US" dirty="0" err="1" smtClean="0"/>
              <a:t>Spreitzer</a:t>
            </a:r>
            <a:r>
              <a:rPr lang="en-US" dirty="0" smtClean="0"/>
              <a:t>, 1991). Only development culture is addressed for the purposes of this paper.</a:t>
            </a:r>
            <a:endParaRPr lang="tr-TR" dirty="0" smtClean="0"/>
          </a:p>
          <a:p>
            <a:r>
              <a:rPr lang="en-US" dirty="0" smtClean="0"/>
              <a:t>The basic characteristics of development culture include growth, expansion to new markets and resource acquisition. Development culture also focuses on flexibility and creativity. This type of culture is oriented at development, stimulation, innovation and continuous adaptation to the external environment. Organizations with a development culture make constant efforts to expand to new markets and try to realize innovations according to customer needs. Such culture enables organizations to react to issues related to changing preferences of customers with creative solutions.</a:t>
            </a:r>
            <a:endParaRPr lang="tr-TR" dirty="0" smtClean="0"/>
          </a:p>
          <a:p>
            <a:r>
              <a:rPr lang="en-US" dirty="0" smtClean="0"/>
              <a:t>In order to be effectively respond to changes of the marketplace, an organization has to possess a flexible and adaptive culture (</a:t>
            </a:r>
            <a:r>
              <a:rPr lang="en-US" dirty="0" err="1" smtClean="0"/>
              <a:t>Elashmawi</a:t>
            </a:r>
            <a:r>
              <a:rPr lang="en-US" dirty="0" smtClean="0"/>
              <a:t>, 2000). When a TQM practice succeeds, it affects the culture of the organization. The culture of the organization, in turn, affects the implementation and operation of TQM (</a:t>
            </a:r>
            <a:r>
              <a:rPr lang="en-US" dirty="0" err="1" smtClean="0"/>
              <a:t>Lukasova</a:t>
            </a:r>
            <a:r>
              <a:rPr lang="en-US" dirty="0" smtClean="0"/>
              <a:t> et al., 2004, cited in </a:t>
            </a:r>
            <a:r>
              <a:rPr lang="en-US" dirty="0" err="1" smtClean="0"/>
              <a:t>Jancikova</a:t>
            </a:r>
            <a:r>
              <a:rPr lang="en-US" dirty="0" smtClean="0"/>
              <a:t> and </a:t>
            </a:r>
            <a:r>
              <a:rPr lang="en-US" dirty="0" err="1" smtClean="0"/>
              <a:t>Brychta</a:t>
            </a:r>
            <a:r>
              <a:rPr lang="en-US" dirty="0" smtClean="0"/>
              <a:t>, 2009). Accordingly, culture and TQM are related with each other (e.g., Sousa-Poza et al., 2001). Therefore, an organization with an intent to adopt TQM has to create a suitable culture which can produce effective responses to the changes both related to the external environment and internal processes. </a:t>
            </a:r>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200" b="1" dirty="0" err="1" smtClean="0"/>
              <a:t>Literature</a:t>
            </a:r>
            <a:r>
              <a:rPr lang="tr-TR" sz="2200" b="1" dirty="0" smtClean="0"/>
              <a:t> </a:t>
            </a:r>
            <a:r>
              <a:rPr lang="tr-TR" sz="2200" b="1" dirty="0" err="1" smtClean="0"/>
              <a:t>Review</a:t>
            </a:r>
            <a:r>
              <a:rPr lang="tr-TR" sz="2200" b="1" dirty="0" smtClean="0"/>
              <a:t>- </a:t>
            </a:r>
            <a:r>
              <a:rPr lang="en-US" sz="2200" b="1" dirty="0" smtClean="0"/>
              <a:t>Employee Empowerment</a:t>
            </a:r>
            <a:r>
              <a:rPr lang="tr-TR" i="1" dirty="0" smtClean="0"/>
              <a:t/>
            </a:r>
            <a:br>
              <a:rPr lang="tr-TR" i="1" dirty="0" smtClean="0"/>
            </a:br>
            <a:endParaRPr lang="tr-TR" dirty="0"/>
          </a:p>
        </p:txBody>
      </p:sp>
      <p:sp>
        <p:nvSpPr>
          <p:cNvPr id="3" name="2 İçerik Yer Tutucusu"/>
          <p:cNvSpPr>
            <a:spLocks noGrp="1"/>
          </p:cNvSpPr>
          <p:nvPr>
            <p:ph idx="1"/>
          </p:nvPr>
        </p:nvSpPr>
        <p:spPr>
          <a:xfrm>
            <a:off x="457200" y="1340768"/>
            <a:ext cx="8229600" cy="4983832"/>
          </a:xfrm>
        </p:spPr>
        <p:txBody>
          <a:bodyPr>
            <a:normAutofit fontScale="55000" lnSpcReduction="20000"/>
          </a:bodyPr>
          <a:lstStyle/>
          <a:p>
            <a:r>
              <a:rPr lang="en-US" dirty="0" smtClean="0"/>
              <a:t>Employee empowerment and involvement are considered as closely related constructs (</a:t>
            </a:r>
            <a:r>
              <a:rPr lang="en-US" dirty="0" err="1" smtClean="0"/>
              <a:t>Goetsch</a:t>
            </a:r>
            <a:r>
              <a:rPr lang="en-US" dirty="0" smtClean="0"/>
              <a:t> and Davis, 2010). However, there are significant differences in between. Involved employees are not granted the ownership of the job. Empowered employees, in turn, have such ownership with responsibility for the services and products produced as a result of their jobs. Empowerment enables employees to utilize their resources when encountered a quality problem, which increases quality and enhances effectiveness. Besides, empowerment has a critical part in cultural change that allows the low level where issues are most recognizable to access the process of decision making (</a:t>
            </a:r>
            <a:r>
              <a:rPr lang="en-US" dirty="0" err="1" smtClean="0"/>
              <a:t>Hradesky</a:t>
            </a:r>
            <a:r>
              <a:rPr lang="en-US" dirty="0" smtClean="0"/>
              <a:t>, 1995).</a:t>
            </a:r>
            <a:endParaRPr lang="tr-TR" dirty="0" smtClean="0"/>
          </a:p>
          <a:p>
            <a:r>
              <a:rPr lang="en-US" dirty="0" smtClean="0"/>
              <a:t>Consequently, empowerment is an essential and significant concept for any organization in terms of achievement, effectiveness and development (</a:t>
            </a:r>
            <a:r>
              <a:rPr lang="en-US" dirty="0" err="1" smtClean="0"/>
              <a:t>Hunjra</a:t>
            </a:r>
            <a:r>
              <a:rPr lang="en-US" dirty="0" smtClean="0"/>
              <a:t> et al., 2011). Employee empowerment is a practice of motivation that focuses on better performance through enhanced participation and engagement in decision-making processes (</a:t>
            </a:r>
            <a:r>
              <a:rPr lang="en-US" dirty="0" err="1" smtClean="0"/>
              <a:t>Hanaysha</a:t>
            </a:r>
            <a:r>
              <a:rPr lang="en-US" dirty="0" smtClean="0"/>
              <a:t>, 2016). Aiming at trust-building, motivation and participation, empowerment eliminates the boundaries between top management and employees (</a:t>
            </a:r>
            <a:r>
              <a:rPr lang="en-US" dirty="0" err="1" smtClean="0"/>
              <a:t>Meyerson</a:t>
            </a:r>
            <a:r>
              <a:rPr lang="en-US" dirty="0" smtClean="0"/>
              <a:t> and </a:t>
            </a:r>
            <a:r>
              <a:rPr lang="en-US" dirty="0" err="1" smtClean="0"/>
              <a:t>Dewettinck</a:t>
            </a:r>
            <a:r>
              <a:rPr lang="en-US" dirty="0" smtClean="0"/>
              <a:t>, 2012). Accordingly, empowerment refers to grant employees the authority to make decisions, and it involves responsibility allocation from managers to other employees (</a:t>
            </a:r>
            <a:r>
              <a:rPr lang="en-US" dirty="0" err="1" smtClean="0"/>
              <a:t>Saif</a:t>
            </a:r>
            <a:r>
              <a:rPr lang="en-US" dirty="0" smtClean="0"/>
              <a:t> and </a:t>
            </a:r>
            <a:r>
              <a:rPr lang="en-US" dirty="0" err="1" smtClean="0"/>
              <a:t>Saleh</a:t>
            </a:r>
            <a:r>
              <a:rPr lang="en-US" dirty="0" smtClean="0"/>
              <a:t>, 2013). </a:t>
            </a:r>
            <a:r>
              <a:rPr lang="en-US" dirty="0" err="1" smtClean="0"/>
              <a:t>Huxtable</a:t>
            </a:r>
            <a:r>
              <a:rPr lang="en-US" dirty="0" smtClean="0"/>
              <a:t> (1994) describes empowerment as giving an employee the authority to solve the problems experienced during their daily tasks. </a:t>
            </a:r>
            <a:r>
              <a:rPr lang="en-US" dirty="0" err="1" smtClean="0"/>
              <a:t>Spreitzer</a:t>
            </a:r>
            <a:r>
              <a:rPr lang="en-US" dirty="0" smtClean="0"/>
              <a:t> (1995), on the other hand, defines empowerment as a cognitive adjustment to the employee's own role of job, which is characterized by an employee's perception of meaning, competence, autonomy and impact. </a:t>
            </a:r>
            <a:endParaRPr lang="tr-TR" dirty="0" smtClean="0"/>
          </a:p>
          <a:p>
            <a:r>
              <a:rPr lang="en-US" dirty="0" smtClean="0"/>
              <a:t>Employee empowerment is also one of the critical elements of TQM since changing attitudes and actions constitute the basis of a successful TQM implementation. Empowerment has a considerable impact on enhancing quality of service (Ueno, 2010). Furthermore, empowerment is related with the culture of organizations (</a:t>
            </a:r>
            <a:r>
              <a:rPr lang="en-US" dirty="0" err="1" smtClean="0"/>
              <a:t>Shakibaei</a:t>
            </a:r>
            <a:r>
              <a:rPr lang="en-US" dirty="0" smtClean="0"/>
              <a:t> et al., 2012) and it is likely to be effective in organizations with a change-oriented culture (Jung et al., 2003). Based on this literature, we formulate the following hypotheses:</a:t>
            </a:r>
            <a:endParaRPr lang="tr-TR" dirty="0" smtClean="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492664"/>
          </a:xfrm>
        </p:spPr>
        <p:txBody>
          <a:bodyPr>
            <a:normAutofit fontScale="90000"/>
          </a:bodyPr>
          <a:lstStyle/>
          <a:p>
            <a:r>
              <a:rPr lang="en-US" b="1" dirty="0" smtClean="0"/>
              <a:t>Methodology</a:t>
            </a:r>
            <a:r>
              <a:rPr lang="tr-TR" b="1" dirty="0" smtClean="0"/>
              <a:t/>
            </a:r>
            <a:br>
              <a:rPr lang="tr-TR" b="1" dirty="0" smtClean="0"/>
            </a:br>
            <a:endParaRPr lang="tr-TR" dirty="0"/>
          </a:p>
        </p:txBody>
      </p:sp>
      <p:sp>
        <p:nvSpPr>
          <p:cNvPr id="3" name="2 İçerik Yer Tutucusu"/>
          <p:cNvSpPr>
            <a:spLocks noGrp="1"/>
          </p:cNvSpPr>
          <p:nvPr>
            <p:ph idx="1"/>
          </p:nvPr>
        </p:nvSpPr>
        <p:spPr>
          <a:xfrm>
            <a:off x="457200" y="764704"/>
            <a:ext cx="4114800" cy="5559896"/>
          </a:xfrm>
        </p:spPr>
        <p:txBody>
          <a:bodyPr>
            <a:normAutofit fontScale="70000" lnSpcReduction="20000"/>
          </a:bodyPr>
          <a:lstStyle/>
          <a:p>
            <a:r>
              <a:rPr lang="en-US" i="1" dirty="0" smtClean="0"/>
              <a:t>Research Goal</a:t>
            </a:r>
            <a:endParaRPr lang="tr-TR" i="1" dirty="0" smtClean="0"/>
          </a:p>
          <a:p>
            <a:r>
              <a:rPr lang="en-US" dirty="0" smtClean="0"/>
              <a:t>The goal of the present study is to explore the relationship between development culture and TQM, and the mediating role of employee empowerment in such relationship.</a:t>
            </a:r>
            <a:endParaRPr lang="tr-TR" dirty="0" smtClean="0"/>
          </a:p>
          <a:p>
            <a:r>
              <a:rPr lang="en-US" i="1" dirty="0" smtClean="0"/>
              <a:t>Sample and Data Collection</a:t>
            </a:r>
            <a:endParaRPr lang="tr-TR" i="1" dirty="0" smtClean="0"/>
          </a:p>
          <a:p>
            <a:r>
              <a:rPr lang="en-US" dirty="0" smtClean="0"/>
              <a:t>The study sample included 510 people randomly selected among public and private hospital employees within the provincial borders of Istanbul, who agreed to participate in the study on a volunteer basis. Patient demographics are presented in Table 1. Among participants, 53.7% were public hospital employee and 46.3% were private hospital employee, 66.7% were female, 61.2% were from Generation Y consisting of people aged 36 and below, 69.8% were university graduate and 61.1% were middle-level employees.</a:t>
            </a:r>
            <a:endParaRPr lang="tr-TR" dirty="0" smtClean="0"/>
          </a:p>
          <a:p>
            <a:endParaRPr lang="tr-TR" dirty="0"/>
          </a:p>
        </p:txBody>
      </p:sp>
      <p:pic>
        <p:nvPicPr>
          <p:cNvPr id="4" name="3 İçerik Yer Tutucusu"/>
          <p:cNvPicPr>
            <a:picLocks/>
          </p:cNvPicPr>
          <p:nvPr/>
        </p:nvPicPr>
        <p:blipFill>
          <a:blip r:embed="rId2" cstate="print"/>
          <a:srcRect l="33748" t="45854" r="33444" b="18613"/>
          <a:stretch>
            <a:fillRect/>
          </a:stretch>
        </p:blipFill>
        <p:spPr bwMode="auto">
          <a:xfrm>
            <a:off x="4644055" y="2060848"/>
            <a:ext cx="4499945" cy="41764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H</a:t>
            </a:r>
            <a:r>
              <a:rPr lang="en-US" dirty="0" err="1" smtClean="0"/>
              <a:t>ypotheses</a:t>
            </a:r>
            <a:r>
              <a:rPr lang="en-US" dirty="0" smtClean="0"/>
              <a:t>:</a:t>
            </a:r>
            <a:endParaRPr lang="tr-TR" dirty="0"/>
          </a:p>
        </p:txBody>
      </p:sp>
      <p:sp>
        <p:nvSpPr>
          <p:cNvPr id="3" name="2 İçerik Yer Tutucusu"/>
          <p:cNvSpPr>
            <a:spLocks noGrp="1"/>
          </p:cNvSpPr>
          <p:nvPr>
            <p:ph idx="1"/>
          </p:nvPr>
        </p:nvSpPr>
        <p:spPr/>
        <p:txBody>
          <a:bodyPr>
            <a:normAutofit fontScale="70000" lnSpcReduction="20000"/>
          </a:bodyPr>
          <a:lstStyle/>
          <a:p>
            <a:r>
              <a:rPr lang="en-US" i="1" dirty="0" smtClean="0"/>
              <a:t>H</a:t>
            </a:r>
            <a:r>
              <a:rPr lang="en-US" i="1" baseline="-25000" dirty="0" smtClean="0"/>
              <a:t>1a</a:t>
            </a:r>
            <a:r>
              <a:rPr lang="en-US" b="1" i="1" dirty="0" smtClean="0"/>
              <a:t>: </a:t>
            </a:r>
            <a:r>
              <a:rPr lang="en-US" i="1" dirty="0" smtClean="0"/>
              <a:t>Development culture has a positive impact on TQM in public hospitals.</a:t>
            </a:r>
            <a:r>
              <a:rPr lang="en-US" b="1" i="1" dirty="0" smtClean="0"/>
              <a:t> </a:t>
            </a:r>
            <a:endParaRPr lang="tr-TR" dirty="0" smtClean="0"/>
          </a:p>
          <a:p>
            <a:r>
              <a:rPr lang="en-US" i="1" dirty="0" smtClean="0"/>
              <a:t>H</a:t>
            </a:r>
            <a:r>
              <a:rPr lang="en-US" i="1" baseline="-25000" dirty="0" smtClean="0"/>
              <a:t>1b</a:t>
            </a:r>
            <a:r>
              <a:rPr lang="en-US" i="1" dirty="0" smtClean="0"/>
              <a:t>:</a:t>
            </a:r>
            <a:r>
              <a:rPr lang="en-US" b="1" i="1" dirty="0" smtClean="0"/>
              <a:t> </a:t>
            </a:r>
            <a:r>
              <a:rPr lang="en-US" i="1" dirty="0" smtClean="0"/>
              <a:t>Development culture has a positive impact on TQM in private hospitals.</a:t>
            </a:r>
            <a:r>
              <a:rPr lang="en-US" b="1" i="1" dirty="0" smtClean="0"/>
              <a:t> </a:t>
            </a:r>
            <a:endParaRPr lang="tr-TR" dirty="0" smtClean="0"/>
          </a:p>
          <a:p>
            <a:r>
              <a:rPr lang="en-US" i="1" dirty="0" smtClean="0"/>
              <a:t>H</a:t>
            </a:r>
            <a:r>
              <a:rPr lang="en-US" i="1" baseline="-25000" dirty="0" smtClean="0"/>
              <a:t>2a</a:t>
            </a:r>
            <a:r>
              <a:rPr lang="en-US" b="1" i="1" dirty="0" smtClean="0"/>
              <a:t>: </a:t>
            </a:r>
            <a:r>
              <a:rPr lang="en-US" i="1" dirty="0" smtClean="0"/>
              <a:t>Development culture has a positive impact on employee empowerment in public hospitals.</a:t>
            </a:r>
            <a:endParaRPr lang="tr-TR" dirty="0" smtClean="0"/>
          </a:p>
          <a:p>
            <a:r>
              <a:rPr lang="en-US" i="1" dirty="0" smtClean="0"/>
              <a:t>H</a:t>
            </a:r>
            <a:r>
              <a:rPr lang="en-US" i="1" baseline="-25000" dirty="0" smtClean="0"/>
              <a:t>2b</a:t>
            </a:r>
            <a:r>
              <a:rPr lang="en-US" b="1" i="1" dirty="0" smtClean="0"/>
              <a:t>: </a:t>
            </a:r>
            <a:r>
              <a:rPr lang="en-US" i="1" dirty="0" smtClean="0"/>
              <a:t>Development culture has a positive impact on employee empowerment in private hospitals.</a:t>
            </a:r>
            <a:endParaRPr lang="tr-TR" dirty="0" smtClean="0"/>
          </a:p>
          <a:p>
            <a:r>
              <a:rPr lang="en-US" i="1" dirty="0" smtClean="0"/>
              <a:t>H</a:t>
            </a:r>
            <a:r>
              <a:rPr lang="en-US" i="1" baseline="-25000" dirty="0" smtClean="0"/>
              <a:t>3a</a:t>
            </a:r>
            <a:r>
              <a:rPr lang="en-US" i="1" dirty="0" smtClean="0"/>
              <a:t>: Employee empowerment has a positive impact on TQM in public hospitals.</a:t>
            </a:r>
            <a:endParaRPr lang="tr-TR" dirty="0" smtClean="0"/>
          </a:p>
          <a:p>
            <a:r>
              <a:rPr lang="en-US" i="1" dirty="0" smtClean="0"/>
              <a:t>H</a:t>
            </a:r>
            <a:r>
              <a:rPr lang="en-US" i="1" baseline="-25000" dirty="0" smtClean="0"/>
              <a:t>3b</a:t>
            </a:r>
            <a:r>
              <a:rPr lang="en-US" i="1" dirty="0" smtClean="0"/>
              <a:t>: Employee empowerment has a positive impact on TQM in public hospitals.</a:t>
            </a:r>
            <a:endParaRPr lang="tr-TR" dirty="0" smtClean="0"/>
          </a:p>
          <a:p>
            <a:r>
              <a:rPr lang="en-US" i="1" dirty="0" smtClean="0"/>
              <a:t>H</a:t>
            </a:r>
            <a:r>
              <a:rPr lang="en-US" i="1" baseline="-25000" dirty="0" smtClean="0"/>
              <a:t>4a</a:t>
            </a:r>
            <a:r>
              <a:rPr lang="en-US" i="1" dirty="0" smtClean="0"/>
              <a:t>: Employee empowerment mediates the development culture-TQM relationship in public        hospitals.</a:t>
            </a:r>
            <a:endParaRPr lang="tr-TR" dirty="0" smtClean="0"/>
          </a:p>
          <a:p>
            <a:r>
              <a:rPr lang="en-US" i="1" dirty="0" smtClean="0"/>
              <a:t>H</a:t>
            </a:r>
            <a:r>
              <a:rPr lang="en-US" i="1" baseline="-25000" dirty="0" smtClean="0"/>
              <a:t>4b</a:t>
            </a:r>
            <a:r>
              <a:rPr lang="en-US" i="1" dirty="0" smtClean="0"/>
              <a:t>:</a:t>
            </a:r>
            <a:r>
              <a:rPr lang="en-US" b="1" i="1" dirty="0" smtClean="0"/>
              <a:t> </a:t>
            </a:r>
            <a:r>
              <a:rPr lang="en-US" i="1" dirty="0" smtClean="0"/>
              <a:t>Employee empowerment mediates the development culture-TQM relationship in private        hospitals.</a:t>
            </a:r>
            <a:endParaRPr lang="tr-TR" dirty="0" smtClean="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i="1" dirty="0" smtClean="0"/>
              <a:t>Strategy of Analysis</a:t>
            </a:r>
            <a:r>
              <a:rPr lang="tr-TR" i="1" dirty="0" smtClean="0"/>
              <a:t/>
            </a:r>
            <a:br>
              <a:rPr lang="tr-TR" i="1" dirty="0" smtClean="0"/>
            </a:br>
            <a:endParaRPr lang="tr-TR" dirty="0"/>
          </a:p>
        </p:txBody>
      </p:sp>
      <p:sp>
        <p:nvSpPr>
          <p:cNvPr id="3" name="2 İçerik Yer Tutucusu"/>
          <p:cNvSpPr>
            <a:spLocks noGrp="1"/>
          </p:cNvSpPr>
          <p:nvPr>
            <p:ph idx="1"/>
          </p:nvPr>
        </p:nvSpPr>
        <p:spPr/>
        <p:txBody>
          <a:bodyPr>
            <a:normAutofit fontScale="77500" lnSpcReduction="20000"/>
          </a:bodyPr>
          <a:lstStyle/>
          <a:p>
            <a:r>
              <a:rPr lang="en-US" dirty="0" smtClean="0"/>
              <a:t>Frequency distributions were used for study data analysis, SPSS 17.00 for factor analyses and AMOS 18.0 for structural equation model.</a:t>
            </a:r>
            <a:endParaRPr lang="tr-TR" b="1" dirty="0" smtClean="0"/>
          </a:p>
          <a:p>
            <a:r>
              <a:rPr lang="en-US" b="1" i="1" dirty="0" smtClean="0"/>
              <a:t>Instruments</a:t>
            </a:r>
            <a:endParaRPr lang="tr-TR" b="1" i="1" dirty="0" smtClean="0"/>
          </a:p>
          <a:p>
            <a:r>
              <a:rPr lang="en-US" b="1" dirty="0" smtClean="0"/>
              <a:t>The instrument for Total Quality Management </a:t>
            </a:r>
            <a:r>
              <a:rPr lang="en-US" dirty="0" smtClean="0"/>
              <a:t>was a scale adapted from prior research by Coyle-Shapiro (2002) and </a:t>
            </a:r>
            <a:r>
              <a:rPr lang="en-US" dirty="0" err="1" smtClean="0"/>
              <a:t>Zeitz</a:t>
            </a:r>
            <a:r>
              <a:rPr lang="en-US" dirty="0" smtClean="0"/>
              <a:t> et al. (1997). This 5-point </a:t>
            </a:r>
            <a:r>
              <a:rPr lang="en-US" dirty="0" err="1" smtClean="0"/>
              <a:t>Likert</a:t>
            </a:r>
            <a:r>
              <a:rPr lang="en-US" dirty="0" smtClean="0"/>
              <a:t> scale includes 16 items covering 4 dimensions; top management support (e.g., Top managers in this organization allocate resources to improve quality”), employee involvement (e.g., “People are encouraged to verbalize how things could improve supervisory reinforcement”), continuous improvement (e.g., “Continuous quality improvement is an important goal of this organization”) and customer focus (e.g., “This company encourages people to listen to customer when they need to make decisions”). The reliability coefficient of the scale varied from 0.73 to 0.84.</a:t>
            </a:r>
            <a:endParaRPr lang="tr-TR"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i="1" dirty="0" smtClean="0"/>
              <a:t>Instruments</a:t>
            </a:r>
            <a:r>
              <a:rPr lang="tr-TR" b="1" i="1" dirty="0" smtClean="0"/>
              <a:t/>
            </a:r>
            <a:br>
              <a:rPr lang="tr-TR" b="1" i="1" dirty="0" smtClean="0"/>
            </a:br>
            <a:endParaRPr lang="tr-TR" dirty="0"/>
          </a:p>
        </p:txBody>
      </p:sp>
      <p:sp>
        <p:nvSpPr>
          <p:cNvPr id="3" name="2 İçerik Yer Tutucusu"/>
          <p:cNvSpPr>
            <a:spLocks noGrp="1"/>
          </p:cNvSpPr>
          <p:nvPr>
            <p:ph idx="1"/>
          </p:nvPr>
        </p:nvSpPr>
        <p:spPr/>
        <p:txBody>
          <a:bodyPr>
            <a:normAutofit fontScale="77500" lnSpcReduction="20000"/>
          </a:bodyPr>
          <a:lstStyle/>
          <a:p>
            <a:r>
              <a:rPr lang="en-US" b="1" dirty="0" smtClean="0"/>
              <a:t>The instrument for development culture </a:t>
            </a:r>
            <a:r>
              <a:rPr lang="en-US" dirty="0" smtClean="0"/>
              <a:t>was a scale introduced by Tseng and Lee (2009). This 5-point </a:t>
            </a:r>
            <a:r>
              <a:rPr lang="en-US" dirty="0" err="1" smtClean="0"/>
              <a:t>Likert</a:t>
            </a:r>
            <a:r>
              <a:rPr lang="en-US" dirty="0" smtClean="0"/>
              <a:t> scale includes 8 items (e.g., “Our company adopts the creative idea to make the decision”). The reliability coefficient of the scale was 0.73.</a:t>
            </a:r>
            <a:endParaRPr lang="tr-TR" dirty="0" smtClean="0"/>
          </a:p>
          <a:p>
            <a:endParaRPr lang="tr-TR" dirty="0" smtClean="0"/>
          </a:p>
          <a:p>
            <a:r>
              <a:rPr lang="en-US" b="1" dirty="0" smtClean="0"/>
              <a:t>The </a:t>
            </a:r>
            <a:r>
              <a:rPr lang="en-US" b="1" dirty="0" smtClean="0"/>
              <a:t>instrument for employee empowerment </a:t>
            </a:r>
            <a:r>
              <a:rPr lang="en-US" dirty="0" smtClean="0"/>
              <a:t>was a scale introduced by </a:t>
            </a:r>
            <a:r>
              <a:rPr lang="en-US" dirty="0" err="1" smtClean="0"/>
              <a:t>Ugboro</a:t>
            </a:r>
            <a:r>
              <a:rPr lang="en-US" dirty="0" smtClean="0"/>
              <a:t> and </a:t>
            </a:r>
            <a:r>
              <a:rPr lang="en-US" dirty="0" err="1" smtClean="0"/>
              <a:t>Obeng</a:t>
            </a:r>
            <a:r>
              <a:rPr lang="en-US" dirty="0" smtClean="0"/>
              <a:t> (2000). This 5-point </a:t>
            </a:r>
            <a:r>
              <a:rPr lang="en-US" dirty="0" err="1" smtClean="0"/>
              <a:t>Likert</a:t>
            </a:r>
            <a:r>
              <a:rPr lang="en-US" dirty="0" smtClean="0"/>
              <a:t> scale includes 9 items covering three measures; authority delegation of decision making with 4 items (e.g., Employees only have authority to reject or accept the quality of their own work”), participation with 4 items (e.g., “Employees were actively involved in the definition of our quality mission and objectives”) and employee access to information of job requirements with 1 item (“Information about job requirement is made available to employees”). The reliability coefficient of the scale was 0.77.</a:t>
            </a:r>
            <a:endParaRPr lang="tr-TR" dirty="0" smtClean="0"/>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i="1" dirty="0" smtClean="0"/>
              <a:t>Analysis</a:t>
            </a:r>
            <a:r>
              <a:rPr lang="tr-TR" b="1" i="1" dirty="0" smtClean="0"/>
              <a:t/>
            </a:r>
            <a:br>
              <a:rPr lang="tr-TR" b="1" i="1" dirty="0" smtClean="0"/>
            </a:br>
            <a:endParaRPr lang="tr-TR" b="1" dirty="0"/>
          </a:p>
        </p:txBody>
      </p:sp>
      <p:sp>
        <p:nvSpPr>
          <p:cNvPr id="3" name="2 İçerik Yer Tutucusu"/>
          <p:cNvSpPr>
            <a:spLocks noGrp="1"/>
          </p:cNvSpPr>
          <p:nvPr>
            <p:ph idx="1"/>
          </p:nvPr>
        </p:nvSpPr>
        <p:spPr/>
        <p:txBody>
          <a:bodyPr/>
          <a:lstStyle/>
          <a:p>
            <a:r>
              <a:rPr lang="en-US" dirty="0" smtClean="0"/>
              <a:t>The research model (Figure 1) was analyzed based on the data from 510 participants (274 public hospital and 236 private hospital employees) and approached for public and private hospitals together to conduct multiple group comparison</a:t>
            </a:r>
            <a:endParaRPr lang="tr-TR" dirty="0"/>
          </a:p>
        </p:txBody>
      </p:sp>
      <p:pic>
        <p:nvPicPr>
          <p:cNvPr id="1026" name="Resim 2"/>
          <p:cNvPicPr>
            <a:picLocks noChangeAspect="1" noChangeArrowheads="1"/>
          </p:cNvPicPr>
          <p:nvPr/>
        </p:nvPicPr>
        <p:blipFill>
          <a:blip r:embed="rId2" cstate="print"/>
          <a:srcRect/>
          <a:stretch>
            <a:fillRect/>
          </a:stretch>
        </p:blipFill>
        <p:spPr bwMode="auto">
          <a:xfrm>
            <a:off x="4355976" y="4581128"/>
            <a:ext cx="3260725" cy="1828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 </a:t>
            </a:r>
            <a:r>
              <a:rPr lang="tr-TR" dirty="0" smtClean="0"/>
              <a:t/>
            </a:r>
            <a:br>
              <a:rPr lang="tr-TR" dirty="0" smtClean="0"/>
            </a:br>
            <a:r>
              <a:rPr lang="tr-TR" b="1" dirty="0" smtClean="0"/>
              <a:t>PUBLIC HOSPITALS</a:t>
            </a:r>
            <a:r>
              <a:rPr lang="tr-TR" dirty="0" smtClean="0"/>
              <a:t/>
            </a:r>
            <a:br>
              <a:rPr lang="tr-TR" dirty="0" smtClean="0"/>
            </a:br>
            <a:endParaRPr lang="tr-TR" dirty="0"/>
          </a:p>
        </p:txBody>
      </p:sp>
      <p:pic>
        <p:nvPicPr>
          <p:cNvPr id="4" name="3 İçerik Yer Tutucusu"/>
          <p:cNvPicPr>
            <a:picLocks noGrp="1"/>
          </p:cNvPicPr>
          <p:nvPr>
            <p:ph idx="1"/>
          </p:nvPr>
        </p:nvPicPr>
        <p:blipFill>
          <a:blip r:embed="rId2" cstate="print"/>
          <a:srcRect/>
          <a:stretch>
            <a:fillRect/>
          </a:stretch>
        </p:blipFill>
        <p:spPr bwMode="auto">
          <a:xfrm>
            <a:off x="2106562" y="1935163"/>
            <a:ext cx="4930875"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sz="2700" b="1" dirty="0" smtClean="0"/>
              <a:t>Figure 2: </a:t>
            </a:r>
            <a:r>
              <a:rPr lang="en-US" sz="2700" dirty="0" smtClean="0"/>
              <a:t>Research Model for Public vs. Private Hospitals</a:t>
            </a:r>
            <a:r>
              <a:rPr lang="tr-TR" dirty="0" smtClean="0"/>
              <a:t/>
            </a:r>
            <a:br>
              <a:rPr lang="tr-TR" dirty="0" smtClean="0"/>
            </a:br>
            <a:endParaRPr lang="tr-TR" dirty="0"/>
          </a:p>
        </p:txBody>
      </p:sp>
      <p:pic>
        <p:nvPicPr>
          <p:cNvPr id="4" name="3 İçerik Yer Tutucusu"/>
          <p:cNvPicPr>
            <a:picLocks noGrp="1"/>
          </p:cNvPicPr>
          <p:nvPr>
            <p:ph idx="1"/>
          </p:nvPr>
        </p:nvPicPr>
        <p:blipFill>
          <a:blip r:embed="rId2" cstate="print"/>
          <a:srcRect/>
          <a:stretch>
            <a:fillRect/>
          </a:stretch>
        </p:blipFill>
        <p:spPr bwMode="auto">
          <a:xfrm>
            <a:off x="2334153" y="1935163"/>
            <a:ext cx="4475693"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066800" y="571500"/>
            <a:ext cx="7862888" cy="5524500"/>
          </a:xfrm>
        </p:spPr>
        <p:txBody>
          <a:bodyPr/>
          <a:lstStyle/>
          <a:p>
            <a:pPr>
              <a:defRPr/>
            </a:pPr>
            <a:r>
              <a:rPr lang="en-US" dirty="0" smtClean="0"/>
              <a:t>It is  simple but enough for my needs</a:t>
            </a:r>
            <a:endParaRPr lang="en-US" sz="1200" dirty="0" smtClean="0"/>
          </a:p>
          <a:p>
            <a:pPr>
              <a:defRPr/>
            </a:pPr>
            <a:r>
              <a:rPr lang="en-US" dirty="0" smtClean="0"/>
              <a:t>I have been using it since three years but I </a:t>
            </a:r>
            <a:r>
              <a:rPr lang="en-US" dirty="0" err="1" smtClean="0"/>
              <a:t>havent</a:t>
            </a:r>
            <a:r>
              <a:rPr lang="en-US" dirty="0" smtClean="0"/>
              <a:t> gone to  maintenance yet</a:t>
            </a:r>
          </a:p>
          <a:p>
            <a:pPr>
              <a:defRPr/>
            </a:pPr>
            <a:r>
              <a:rPr lang="en-US" dirty="0" smtClean="0"/>
              <a:t>It works properly between the </a:t>
            </a:r>
            <a:r>
              <a:rPr lang="en-US" dirty="0" err="1" smtClean="0"/>
              <a:t>spesifications</a:t>
            </a:r>
            <a:r>
              <a:rPr lang="en-US" dirty="0" smtClean="0"/>
              <a:t> written in the catalogue</a:t>
            </a:r>
          </a:p>
          <a:p>
            <a:pPr>
              <a:defRPr/>
            </a:pPr>
            <a:r>
              <a:rPr lang="en-US" dirty="0" smtClean="0"/>
              <a:t>It is twice durable than the other brand</a:t>
            </a:r>
          </a:p>
          <a:p>
            <a:pPr>
              <a:defRPr/>
            </a:pPr>
            <a:r>
              <a:rPr lang="en-US" dirty="0" smtClean="0"/>
              <a:t>It is so accurate  that it can weight the 10 % of  1 gram</a:t>
            </a:r>
          </a:p>
          <a:p>
            <a:pPr>
              <a:defRPr/>
            </a:pPr>
            <a:r>
              <a:rPr lang="en-US" dirty="0" smtClean="0"/>
              <a:t>It is a little bit expensive but it maintenance costs are less.</a:t>
            </a:r>
          </a:p>
          <a:p>
            <a:pPr>
              <a:defRPr/>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t>Factor Analysis Results</a:t>
            </a:r>
            <a:r>
              <a:rPr lang="tr-TR" b="1" dirty="0" smtClean="0"/>
              <a:t/>
            </a:r>
            <a:br>
              <a:rPr lang="tr-TR" b="1" dirty="0" smtClean="0"/>
            </a:br>
            <a:endParaRPr lang="tr-TR" b="1" dirty="0"/>
          </a:p>
        </p:txBody>
      </p:sp>
      <p:sp>
        <p:nvSpPr>
          <p:cNvPr id="3" name="2 İçerik Yer Tutucusu"/>
          <p:cNvSpPr>
            <a:spLocks noGrp="1"/>
          </p:cNvSpPr>
          <p:nvPr>
            <p:ph idx="1"/>
          </p:nvPr>
        </p:nvSpPr>
        <p:spPr>
          <a:xfrm>
            <a:off x="457200" y="1268760"/>
            <a:ext cx="8229600" cy="5055840"/>
          </a:xfrm>
        </p:spPr>
        <p:txBody>
          <a:bodyPr>
            <a:normAutofit fontScale="92500" lnSpcReduction="10000"/>
          </a:bodyPr>
          <a:lstStyle/>
          <a:p>
            <a:r>
              <a:rPr lang="en-US" dirty="0" smtClean="0"/>
              <a:t>The adequacy of the data on development culture for factor analysis was determined using the KMO, and the KMO value was 0.90 and Bartlett’s Test of </a:t>
            </a:r>
            <a:r>
              <a:rPr lang="en-US" dirty="0" err="1" smtClean="0"/>
              <a:t>Sphericity</a:t>
            </a:r>
            <a:r>
              <a:rPr lang="en-US" dirty="0" smtClean="0"/>
              <a:t> (Chi-Square: 3133.847 </a:t>
            </a:r>
            <a:r>
              <a:rPr lang="en-US" dirty="0" err="1" smtClean="0"/>
              <a:t>df</a:t>
            </a:r>
            <a:r>
              <a:rPr lang="en-US" dirty="0" smtClean="0"/>
              <a:t>: 21 p=0.00) was significant. The results revealed adequate data for factor analysis.</a:t>
            </a:r>
            <a:endParaRPr lang="tr-TR" dirty="0" smtClean="0"/>
          </a:p>
          <a:p>
            <a:r>
              <a:rPr lang="en-US" dirty="0" smtClean="0"/>
              <a:t>The KMO value for the TQM scale was 0.94. Bartlett’s Test of </a:t>
            </a:r>
            <a:r>
              <a:rPr lang="en-US" dirty="0" err="1" smtClean="0"/>
              <a:t>Sphericity</a:t>
            </a:r>
            <a:r>
              <a:rPr lang="en-US" dirty="0" smtClean="0"/>
              <a:t> (Chi-Square: 4374.193 </a:t>
            </a:r>
            <a:r>
              <a:rPr lang="en-US" dirty="0" err="1" smtClean="0"/>
              <a:t>df</a:t>
            </a:r>
            <a:r>
              <a:rPr lang="en-US" dirty="0" smtClean="0"/>
              <a:t>: 55 p=0.00) was significant.</a:t>
            </a:r>
            <a:endParaRPr lang="tr-TR" dirty="0" smtClean="0"/>
          </a:p>
          <a:p>
            <a:r>
              <a:rPr lang="en-US" dirty="0" smtClean="0"/>
              <a:t>The KMO value for the employee empowerment scale was 0.88. Bartlett’s Test of </a:t>
            </a:r>
            <a:r>
              <a:rPr lang="en-US" dirty="0" err="1" smtClean="0"/>
              <a:t>Sphericity</a:t>
            </a:r>
            <a:r>
              <a:rPr lang="en-US" dirty="0" smtClean="0"/>
              <a:t> (Chi-Square: 2442.857 </a:t>
            </a:r>
            <a:r>
              <a:rPr lang="en-US" dirty="0" err="1" smtClean="0"/>
              <a:t>df</a:t>
            </a:r>
            <a:r>
              <a:rPr lang="en-US" dirty="0" smtClean="0"/>
              <a:t>: 28 </a:t>
            </a:r>
            <a:r>
              <a:rPr lang="en-US" dirty="0" err="1" smtClean="0"/>
              <a:t>df</a:t>
            </a:r>
            <a:r>
              <a:rPr lang="en-US" dirty="0" smtClean="0"/>
              <a:t>=6 p=0.00) was significant.</a:t>
            </a:r>
            <a:endParaRPr lang="tr-TR" dirty="0" smtClean="0"/>
          </a:p>
          <a:p>
            <a:r>
              <a:rPr lang="en-US" dirty="0" smtClean="0"/>
              <a:t>The items from each scale gathered under one each factor and Table 3 shows the results of factor analysis of the scales.</a:t>
            </a:r>
            <a:endParaRPr lang="tr-TR" dirty="0" smtClean="0"/>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19256" cy="1082384"/>
          </a:xfrm>
        </p:spPr>
        <p:txBody>
          <a:bodyPr>
            <a:normAutofit fontScale="90000"/>
          </a:bodyPr>
          <a:lstStyle/>
          <a:p>
            <a:r>
              <a:rPr lang="en-US" b="1" dirty="0" smtClean="0"/>
              <a:t>Results</a:t>
            </a:r>
            <a:r>
              <a:rPr lang="tr-TR" i="1" dirty="0" smtClean="0"/>
              <a:t/>
            </a:r>
            <a:br>
              <a:rPr lang="tr-TR" i="1" dirty="0" smtClean="0"/>
            </a:br>
            <a:endParaRPr lang="tr-TR" dirty="0"/>
          </a:p>
        </p:txBody>
      </p:sp>
      <p:sp>
        <p:nvSpPr>
          <p:cNvPr id="3" name="2 İçerik Yer Tutucusu"/>
          <p:cNvSpPr>
            <a:spLocks noGrp="1"/>
          </p:cNvSpPr>
          <p:nvPr>
            <p:ph idx="1"/>
          </p:nvPr>
        </p:nvSpPr>
        <p:spPr/>
        <p:txBody>
          <a:bodyPr/>
          <a:lstStyle/>
          <a:p>
            <a:r>
              <a:rPr lang="en-US" dirty="0" smtClean="0"/>
              <a:t>Table 2 presents the correlations among the study variables. The results revealed significantly and positively strong (p&lt;0.01) correlations among variables.</a:t>
            </a:r>
            <a:endParaRPr lang="tr-TR" dirty="0" smtClean="0"/>
          </a:p>
          <a:p>
            <a:r>
              <a:rPr lang="en-US" dirty="0" smtClean="0"/>
              <a:t> </a:t>
            </a:r>
            <a:endParaRPr lang="tr-TR" dirty="0"/>
          </a:p>
        </p:txBody>
      </p:sp>
      <p:pic>
        <p:nvPicPr>
          <p:cNvPr id="4" name="3 Resim"/>
          <p:cNvPicPr/>
          <p:nvPr/>
        </p:nvPicPr>
        <p:blipFill>
          <a:blip r:embed="rId2" cstate="print"/>
          <a:srcRect l="28350" t="56684" r="27834" b="24365"/>
          <a:stretch>
            <a:fillRect/>
          </a:stretch>
        </p:blipFill>
        <p:spPr bwMode="auto">
          <a:xfrm>
            <a:off x="1259632" y="4149080"/>
            <a:ext cx="6192688" cy="1474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i="1" dirty="0" smtClean="0"/>
              <a:t>Research Model Results</a:t>
            </a:r>
            <a:r>
              <a:rPr lang="tr-TR" i="1" dirty="0" smtClean="0"/>
              <a:t/>
            </a:r>
            <a:br>
              <a:rPr lang="tr-TR" i="1" dirty="0" smtClean="0"/>
            </a:br>
            <a:endParaRPr lang="tr-TR" dirty="0"/>
          </a:p>
        </p:txBody>
      </p:sp>
      <p:sp>
        <p:nvSpPr>
          <p:cNvPr id="3" name="2 İçerik Yer Tutucusu"/>
          <p:cNvSpPr>
            <a:spLocks noGrp="1"/>
          </p:cNvSpPr>
          <p:nvPr>
            <p:ph idx="1"/>
          </p:nvPr>
        </p:nvSpPr>
        <p:spPr>
          <a:xfrm>
            <a:off x="467544" y="1340768"/>
            <a:ext cx="8229600" cy="5109200"/>
          </a:xfrm>
        </p:spPr>
        <p:txBody>
          <a:bodyPr>
            <a:normAutofit fontScale="77500" lnSpcReduction="20000"/>
          </a:bodyPr>
          <a:lstStyle/>
          <a:p>
            <a:r>
              <a:rPr lang="en-US" dirty="0" smtClean="0"/>
              <a:t>The structural equation model created was analyzed using AMOS 16.0 and Figure 2 presents the difference between public and private hospitals. According to the model created based on public hospital employees; development culture had a positive effect (0.34) on TQM, while it had a strongly positive effect (0.85) on employee empowerment. </a:t>
            </a:r>
            <a:endParaRPr lang="tr-TR" dirty="0" smtClean="0"/>
          </a:p>
          <a:p>
            <a:r>
              <a:rPr lang="en-US" dirty="0" smtClean="0"/>
              <a:t>TQM was also positively affected (0.47) by employee empowerment. Employee empowerment was found to partially mediate the development culture-TQM relationship. When considered private hospitals; development culture had a positive effect (0.59) on TQM and had a positive effect (0.53) on employee empowerment.  </a:t>
            </a:r>
            <a:endParaRPr lang="tr-TR" dirty="0" smtClean="0"/>
          </a:p>
          <a:p>
            <a:r>
              <a:rPr lang="en-US" dirty="0" smtClean="0"/>
              <a:t>TQM was also positively affected (0.26) by employee empowerment. As such in public hospitals, employee empowerment was found to have a partially mediating effect on the development culture-TQM relationship in private hospitals. </a:t>
            </a:r>
            <a:endParaRPr lang="tr-TR" dirty="0" smtClean="0"/>
          </a:p>
          <a:p>
            <a:r>
              <a:rPr lang="en-US" dirty="0" smtClean="0"/>
              <a:t>Thus, all hypotheses were affirmed. The model-related results of goodness of fit indices revealed that the data and the model were compatible (χ2/</a:t>
            </a:r>
            <a:r>
              <a:rPr lang="en-US" dirty="0" err="1" smtClean="0"/>
              <a:t>df</a:t>
            </a:r>
            <a:r>
              <a:rPr lang="en-US" dirty="0" smtClean="0"/>
              <a:t>=1.997; RMSEA=0.044; GFI=0.877; AGFI=0.824; CFI=0.956).</a:t>
            </a:r>
            <a:endParaRPr lang="tr-TR" dirty="0" smtClean="0"/>
          </a:p>
          <a:p>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t>Conclusion</a:t>
            </a:r>
            <a:r>
              <a:rPr lang="tr-TR" b="1" dirty="0" smtClean="0"/>
              <a:t/>
            </a:r>
            <a:br>
              <a:rPr lang="tr-TR" b="1" dirty="0" smtClean="0"/>
            </a:br>
            <a:endParaRPr lang="tr-TR" dirty="0"/>
          </a:p>
        </p:txBody>
      </p:sp>
      <p:sp>
        <p:nvSpPr>
          <p:cNvPr id="3" name="2 İçerik Yer Tutucusu"/>
          <p:cNvSpPr>
            <a:spLocks noGrp="1"/>
          </p:cNvSpPr>
          <p:nvPr>
            <p:ph idx="1"/>
          </p:nvPr>
        </p:nvSpPr>
        <p:spPr>
          <a:xfrm>
            <a:off x="457200" y="1196752"/>
            <a:ext cx="8229600" cy="5127848"/>
          </a:xfrm>
        </p:spPr>
        <p:txBody>
          <a:bodyPr>
            <a:normAutofit fontScale="92500" lnSpcReduction="10000"/>
          </a:bodyPr>
          <a:lstStyle/>
          <a:p>
            <a:r>
              <a:rPr lang="en-US" dirty="0" smtClean="0"/>
              <a:t>The present research was conducted to discover the effect of development culture on total quality management as well as the mediating role of employee empowerment in public vs. private hospitals. </a:t>
            </a:r>
            <a:endParaRPr lang="tr-TR" dirty="0" smtClean="0"/>
          </a:p>
          <a:p>
            <a:r>
              <a:rPr lang="en-US" dirty="0" smtClean="0"/>
              <a:t>Our </a:t>
            </a:r>
            <a:r>
              <a:rPr lang="en-US" dirty="0" smtClean="0"/>
              <a:t>findings revealed a </a:t>
            </a:r>
            <a:r>
              <a:rPr lang="en-US" b="1" dirty="0" smtClean="0"/>
              <a:t>significantly positive relationship between development culture and TQM,</a:t>
            </a:r>
            <a:r>
              <a:rPr lang="en-US" dirty="0" smtClean="0"/>
              <a:t> and a </a:t>
            </a:r>
            <a:r>
              <a:rPr lang="en-US" b="1" dirty="0" smtClean="0"/>
              <a:t>partially mediating effect of employee empowerment on this relationship in both public and private hospitals.</a:t>
            </a:r>
            <a:endParaRPr lang="tr-TR" b="1" dirty="0" smtClean="0"/>
          </a:p>
          <a:p>
            <a:r>
              <a:rPr lang="en-US" dirty="0" smtClean="0"/>
              <a:t>The results of our research demonstrated remarkable differences between public and private hospitals</a:t>
            </a:r>
            <a:r>
              <a:rPr lang="en-US" dirty="0" smtClean="0"/>
              <a:t>.</a:t>
            </a:r>
            <a:endParaRPr lang="tr-TR" dirty="0" smtClean="0"/>
          </a:p>
          <a:p>
            <a:r>
              <a:rPr lang="en-US" dirty="0" smtClean="0"/>
              <a:t> </a:t>
            </a:r>
            <a:r>
              <a:rPr lang="en-US" dirty="0" smtClean="0"/>
              <a:t>The presence of a development culture has a considerably positive effect on employee empowerment in public hospitals, while such effect is weaker in private hospitals. </a:t>
            </a:r>
            <a:endParaRPr lang="tr-T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88640"/>
            <a:ext cx="8229600" cy="936104"/>
          </a:xfrm>
        </p:spPr>
        <p:txBody>
          <a:bodyPr/>
          <a:lstStyle/>
          <a:p>
            <a:r>
              <a:rPr lang="en-US" b="1" dirty="0" smtClean="0"/>
              <a:t>Conclusion</a:t>
            </a:r>
            <a:endParaRPr lang="en-CA" dirty="0"/>
          </a:p>
        </p:txBody>
      </p:sp>
      <p:sp>
        <p:nvSpPr>
          <p:cNvPr id="3" name="2 İçerik Yer Tutucusu"/>
          <p:cNvSpPr>
            <a:spLocks noGrp="1"/>
          </p:cNvSpPr>
          <p:nvPr>
            <p:ph idx="1"/>
          </p:nvPr>
        </p:nvSpPr>
        <p:spPr>
          <a:xfrm>
            <a:off x="457200" y="1052736"/>
            <a:ext cx="8229600" cy="5271864"/>
          </a:xfrm>
        </p:spPr>
        <p:txBody>
          <a:bodyPr>
            <a:normAutofit fontScale="77500" lnSpcReduction="20000"/>
          </a:bodyPr>
          <a:lstStyle/>
          <a:p>
            <a:r>
              <a:rPr lang="en-US" dirty="0" smtClean="0"/>
              <a:t>Besides, employee empowerment was found to have a greater impact on TQM in public hospitals compared to private hospitals. </a:t>
            </a:r>
            <a:endParaRPr lang="tr-TR" dirty="0" smtClean="0"/>
          </a:p>
          <a:p>
            <a:r>
              <a:rPr lang="en-US" dirty="0" smtClean="0"/>
              <a:t>This suggests that </a:t>
            </a:r>
            <a:r>
              <a:rPr lang="en-US" b="1" dirty="0" smtClean="0"/>
              <a:t>private hospitals empower their employees but it leads to a weaker effect on TQM, which we believe it results from a managerial perspective. </a:t>
            </a:r>
            <a:endParaRPr lang="tr-TR" b="1" dirty="0" smtClean="0"/>
          </a:p>
          <a:p>
            <a:r>
              <a:rPr lang="en-US" dirty="0" smtClean="0"/>
              <a:t>As </a:t>
            </a:r>
            <a:r>
              <a:rPr lang="en-US" dirty="0" smtClean="0"/>
              <a:t>well, the direct effect of development culture on TQM is greater in private hospitals compared to public hospitals. </a:t>
            </a:r>
            <a:endParaRPr lang="tr-TR" dirty="0" smtClean="0"/>
          </a:p>
          <a:p>
            <a:r>
              <a:rPr lang="en-US" dirty="0" smtClean="0"/>
              <a:t>It </a:t>
            </a:r>
            <a:r>
              <a:rPr lang="en-US" dirty="0" smtClean="0"/>
              <a:t>may be possible that public hospitals do not strongly emphasize a culture of development by promoting innovation and creativity or the private hospitals place more importance on development culture.</a:t>
            </a:r>
            <a:endParaRPr lang="tr-TR" dirty="0" smtClean="0"/>
          </a:p>
          <a:p>
            <a:r>
              <a:rPr lang="en-US" dirty="0" smtClean="0"/>
              <a:t>We believe that our research would contribute to the TQM literature in healthcare organizations, especially about the factors influencing the implementation of a TQM program</a:t>
            </a:r>
            <a:r>
              <a:rPr lang="en-US" dirty="0" smtClean="0"/>
              <a:t>.</a:t>
            </a:r>
            <a:endParaRPr lang="tr-TR" dirty="0" smtClean="0"/>
          </a:p>
          <a:p>
            <a:r>
              <a:rPr lang="en-US" dirty="0" smtClean="0"/>
              <a:t> </a:t>
            </a:r>
            <a:r>
              <a:rPr lang="en-US" dirty="0" smtClean="0"/>
              <a:t>Therefore, both public and private healthcare organizations may benefit the findings of the present study to create an organization culture supporting innovation, flexibility and growth as well as granting their employees authority to make decisions.</a:t>
            </a:r>
            <a:endParaRPr lang="tr-TR" dirty="0" smtClean="0"/>
          </a:p>
          <a:p>
            <a:endParaRPr lang="tr-TR" dirty="0" smtClean="0"/>
          </a:p>
          <a:p>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listenning</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Altbilgi Yer Tutucusu"/>
          <p:cNvSpPr>
            <a:spLocks noGrp="1"/>
          </p:cNvSpPr>
          <p:nvPr>
            <p:ph type="ftr" sz="quarter" idx="11"/>
          </p:nvPr>
        </p:nvSpPr>
        <p:spPr>
          <a:xfrm>
            <a:off x="1066800" y="6248400"/>
            <a:ext cx="1905000" cy="457200"/>
          </a:xfrm>
        </p:spPr>
        <p:txBody>
          <a:bodyPr/>
          <a:lstStyle/>
          <a:p>
            <a:pPr algn="l">
              <a:defRPr/>
            </a:pPr>
            <a:r>
              <a:rPr lang="en-US"/>
              <a:t>/ 61</a:t>
            </a:r>
          </a:p>
        </p:txBody>
      </p:sp>
      <p:sp>
        <p:nvSpPr>
          <p:cNvPr id="4099" name="2 Slayt Numarası Yer Tutucusu"/>
          <p:cNvSpPr>
            <a:spLocks noGrp="1"/>
          </p:cNvSpPr>
          <p:nvPr>
            <p:ph type="sldNum" sz="quarter" idx="12"/>
          </p:nvPr>
        </p:nvSpPr>
        <p:spPr>
          <a:xfrm>
            <a:off x="3429000" y="6248400"/>
            <a:ext cx="2895600" cy="457200"/>
          </a:xfrm>
        </p:spPr>
        <p:txBody>
          <a:bodyPr/>
          <a:lstStyle/>
          <a:p>
            <a:pPr algn="ctr">
              <a:defRPr/>
            </a:pPr>
            <a:fld id="{3F4BE0CD-2DB1-40C9-A805-A6F1B98BD3DB}" type="slidenum">
              <a:rPr lang="en-US"/>
              <a:pPr algn="ctr">
                <a:defRPr/>
              </a:pPr>
              <a:t>4</a:t>
            </a:fld>
            <a:endParaRPr lang="en-US"/>
          </a:p>
        </p:txBody>
      </p:sp>
      <p:sp>
        <p:nvSpPr>
          <p:cNvPr id="4101" name="Rectangle 4"/>
          <p:cNvSpPr>
            <a:spLocks noGrp="1" noChangeArrowheads="1"/>
          </p:cNvSpPr>
          <p:nvPr>
            <p:ph type="title" idx="4294967295"/>
          </p:nvPr>
        </p:nvSpPr>
        <p:spPr>
          <a:xfrm>
            <a:off x="0" y="609600"/>
            <a:ext cx="7772400" cy="1143000"/>
          </a:xfrm>
        </p:spPr>
        <p:txBody>
          <a:bodyPr>
            <a:normAutofit/>
          </a:bodyPr>
          <a:lstStyle/>
          <a:p>
            <a:pPr eaLnBrk="1" hangingPunct="1">
              <a:defRPr/>
            </a:pPr>
            <a:r>
              <a:rPr lang="en-US" sz="6000" dirty="0" smtClean="0">
                <a:solidFill>
                  <a:srgbClr val="FF0000"/>
                </a:solidFill>
              </a:rPr>
              <a:t>           </a:t>
            </a:r>
            <a:r>
              <a:rPr lang="tr-TR" sz="6000" dirty="0" err="1" smtClean="0">
                <a:solidFill>
                  <a:srgbClr val="FF0000"/>
                </a:solidFill>
              </a:rPr>
              <a:t>Quality</a:t>
            </a:r>
            <a:endParaRPr lang="en-US" sz="6000" dirty="0" smtClean="0"/>
          </a:p>
        </p:txBody>
      </p:sp>
      <p:sp>
        <p:nvSpPr>
          <p:cNvPr id="7172" name="Text Box 3"/>
          <p:cNvSpPr txBox="1">
            <a:spLocks noChangeArrowheads="1"/>
          </p:cNvSpPr>
          <p:nvPr/>
        </p:nvSpPr>
        <p:spPr bwMode="auto">
          <a:xfrm>
            <a:off x="500034" y="3000372"/>
            <a:ext cx="8382000" cy="584775"/>
          </a:xfrm>
          <a:prstGeom prst="rect">
            <a:avLst/>
          </a:prstGeom>
          <a:noFill/>
          <a:ln w="9525">
            <a:noFill/>
            <a:miter lim="800000"/>
            <a:headEnd/>
            <a:tailEnd/>
          </a:ln>
        </p:spPr>
        <p:txBody>
          <a:bodyPr wrap="square">
            <a:spAutoFit/>
          </a:bodyPr>
          <a:lstStyle/>
          <a:p>
            <a:pPr marL="457200" indent="-457200">
              <a:buFontTx/>
              <a:buChar char="•"/>
            </a:pPr>
            <a:r>
              <a:rPr lang="tr-TR" sz="3200" dirty="0" err="1" smtClean="0"/>
              <a:t>Comes</a:t>
            </a:r>
            <a:r>
              <a:rPr lang="tr-TR" sz="3200" dirty="0" smtClean="0"/>
              <a:t> </a:t>
            </a:r>
            <a:r>
              <a:rPr lang="tr-TR" sz="3200" dirty="0" err="1" smtClean="0"/>
              <a:t>from</a:t>
            </a:r>
            <a:r>
              <a:rPr lang="tr-TR" sz="3200" dirty="0" smtClean="0"/>
              <a:t> Latin </a:t>
            </a:r>
            <a:r>
              <a:rPr lang="en-US" sz="3200" dirty="0" smtClean="0"/>
              <a:t>=</a:t>
            </a:r>
            <a:r>
              <a:rPr lang="tr-TR" sz="3200" i="1" dirty="0" err="1" smtClean="0"/>
              <a:t>qualis</a:t>
            </a:r>
            <a:endParaRPr lang="tr-TR" sz="3200" i="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Altbilgi Yer Tutucusu"/>
          <p:cNvSpPr>
            <a:spLocks noGrp="1"/>
          </p:cNvSpPr>
          <p:nvPr>
            <p:ph type="ftr" sz="quarter" idx="11"/>
          </p:nvPr>
        </p:nvSpPr>
        <p:spPr>
          <a:xfrm>
            <a:off x="1066800" y="6248400"/>
            <a:ext cx="1905000" cy="457200"/>
          </a:xfrm>
        </p:spPr>
        <p:txBody>
          <a:bodyPr/>
          <a:lstStyle/>
          <a:p>
            <a:pPr algn="l">
              <a:defRPr/>
            </a:pPr>
            <a:r>
              <a:rPr lang="en-US"/>
              <a:t>/ 61</a:t>
            </a:r>
          </a:p>
        </p:txBody>
      </p:sp>
      <p:sp>
        <p:nvSpPr>
          <p:cNvPr id="5123" name="2 Slayt Numarası Yer Tutucusu"/>
          <p:cNvSpPr>
            <a:spLocks noGrp="1"/>
          </p:cNvSpPr>
          <p:nvPr>
            <p:ph type="sldNum" sz="quarter" idx="12"/>
          </p:nvPr>
        </p:nvSpPr>
        <p:spPr>
          <a:xfrm>
            <a:off x="3429000" y="6248400"/>
            <a:ext cx="2895600" cy="457200"/>
          </a:xfrm>
        </p:spPr>
        <p:txBody>
          <a:bodyPr/>
          <a:lstStyle/>
          <a:p>
            <a:pPr algn="ctr">
              <a:defRPr/>
            </a:pPr>
            <a:fld id="{F03AF401-CC84-4935-BE79-AA60769EA9F3}" type="slidenum">
              <a:rPr lang="en-US"/>
              <a:pPr algn="ctr">
                <a:defRPr/>
              </a:pPr>
              <a:t>5</a:t>
            </a:fld>
            <a:endParaRPr lang="en-US"/>
          </a:p>
        </p:txBody>
      </p:sp>
      <p:sp>
        <p:nvSpPr>
          <p:cNvPr id="5126" name="Rectangle 5"/>
          <p:cNvSpPr>
            <a:spLocks noGrp="1" noChangeArrowheads="1"/>
          </p:cNvSpPr>
          <p:nvPr>
            <p:ph type="title" idx="4294967295"/>
          </p:nvPr>
        </p:nvSpPr>
        <p:spPr>
          <a:xfrm>
            <a:off x="0" y="609600"/>
            <a:ext cx="7772400" cy="319070"/>
          </a:xfrm>
        </p:spPr>
        <p:txBody>
          <a:bodyPr>
            <a:noAutofit/>
          </a:bodyPr>
          <a:lstStyle/>
          <a:p>
            <a:pPr eaLnBrk="1" hangingPunct="1">
              <a:defRPr/>
            </a:pPr>
            <a:r>
              <a:rPr lang="tr-TR" sz="4000" dirty="0" err="1" smtClean="0">
                <a:solidFill>
                  <a:srgbClr val="FF0000"/>
                </a:solidFill>
              </a:rPr>
              <a:t>Quality</a:t>
            </a:r>
            <a:endParaRPr lang="en-US" sz="4000" dirty="0" smtClean="0"/>
          </a:p>
        </p:txBody>
      </p:sp>
      <p:sp>
        <p:nvSpPr>
          <p:cNvPr id="8196" name="Text Box 3"/>
          <p:cNvSpPr txBox="1">
            <a:spLocks noChangeArrowheads="1"/>
          </p:cNvSpPr>
          <p:nvPr/>
        </p:nvSpPr>
        <p:spPr bwMode="auto">
          <a:xfrm>
            <a:off x="304800" y="1463675"/>
            <a:ext cx="8382000" cy="800219"/>
          </a:xfrm>
          <a:prstGeom prst="rect">
            <a:avLst/>
          </a:prstGeom>
          <a:noFill/>
          <a:ln w="9525">
            <a:noFill/>
            <a:miter lim="800000"/>
            <a:headEnd/>
            <a:tailEnd/>
          </a:ln>
        </p:spPr>
        <p:txBody>
          <a:bodyPr>
            <a:spAutoFit/>
          </a:bodyPr>
          <a:lstStyle/>
          <a:p>
            <a:pPr lvl="1" indent="-457200"/>
            <a:r>
              <a:rPr lang="en-US" sz="3200" b="1" dirty="0" smtClean="0"/>
              <a:t>Fitness for purpose</a:t>
            </a:r>
            <a:endParaRPr lang="tr-TR" sz="3200" b="1" dirty="0"/>
          </a:p>
          <a:p>
            <a:pPr marL="457200" indent="-457200" algn="r"/>
            <a:r>
              <a:rPr lang="tr-TR" sz="1400" dirty="0"/>
              <a:t>(Dr. J.M. </a:t>
            </a:r>
            <a:r>
              <a:rPr lang="tr-TR" sz="1400" dirty="0" err="1"/>
              <a:t>Juran</a:t>
            </a:r>
            <a:r>
              <a:rPr lang="tr-TR" sz="1400" dirty="0"/>
              <a:t>)</a:t>
            </a:r>
            <a:endParaRPr lang="en-US" sz="1400" dirty="0"/>
          </a:p>
        </p:txBody>
      </p:sp>
      <p:pic>
        <p:nvPicPr>
          <p:cNvPr id="22532" name="Picture 4"/>
          <p:cNvPicPr>
            <a:picLocks noChangeAspect="1" noChangeArrowheads="1"/>
          </p:cNvPicPr>
          <p:nvPr/>
        </p:nvPicPr>
        <p:blipFill>
          <a:blip r:embed="rId2" cstate="print"/>
          <a:srcRect/>
          <a:stretch>
            <a:fillRect/>
          </a:stretch>
        </p:blipFill>
        <p:spPr bwMode="auto">
          <a:xfrm>
            <a:off x="1857356" y="2171700"/>
            <a:ext cx="4676775" cy="4686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Altbilgi Yer Tutucusu"/>
          <p:cNvSpPr>
            <a:spLocks noGrp="1"/>
          </p:cNvSpPr>
          <p:nvPr>
            <p:ph type="ftr" sz="quarter" idx="11"/>
          </p:nvPr>
        </p:nvSpPr>
        <p:spPr>
          <a:xfrm>
            <a:off x="1066800" y="6248400"/>
            <a:ext cx="1905000" cy="457200"/>
          </a:xfrm>
        </p:spPr>
        <p:txBody>
          <a:bodyPr/>
          <a:lstStyle/>
          <a:p>
            <a:pPr algn="l">
              <a:defRPr/>
            </a:pPr>
            <a:r>
              <a:rPr lang="en-US"/>
              <a:t>/ 61</a:t>
            </a:r>
          </a:p>
        </p:txBody>
      </p:sp>
      <p:sp>
        <p:nvSpPr>
          <p:cNvPr id="6147" name="2 Slayt Numarası Yer Tutucusu"/>
          <p:cNvSpPr>
            <a:spLocks noGrp="1"/>
          </p:cNvSpPr>
          <p:nvPr>
            <p:ph type="sldNum" sz="quarter" idx="12"/>
          </p:nvPr>
        </p:nvSpPr>
        <p:spPr>
          <a:xfrm>
            <a:off x="3429000" y="6248400"/>
            <a:ext cx="2895600" cy="457200"/>
          </a:xfrm>
        </p:spPr>
        <p:txBody>
          <a:bodyPr/>
          <a:lstStyle/>
          <a:p>
            <a:pPr algn="ctr">
              <a:defRPr/>
            </a:pPr>
            <a:fld id="{C416447A-BB6C-4FD6-92CA-F7FA572D1876}" type="slidenum">
              <a:rPr lang="en-US"/>
              <a:pPr algn="ctr">
                <a:defRPr/>
              </a:pPr>
              <a:t>6</a:t>
            </a:fld>
            <a:endParaRPr lang="en-US"/>
          </a:p>
        </p:txBody>
      </p:sp>
      <p:sp>
        <p:nvSpPr>
          <p:cNvPr id="6150" name="Rectangle 6"/>
          <p:cNvSpPr>
            <a:spLocks noGrp="1" noChangeArrowheads="1"/>
          </p:cNvSpPr>
          <p:nvPr>
            <p:ph type="title" idx="4294967295"/>
          </p:nvPr>
        </p:nvSpPr>
        <p:spPr>
          <a:xfrm>
            <a:off x="0" y="609600"/>
            <a:ext cx="7772400" cy="604822"/>
          </a:xfrm>
        </p:spPr>
        <p:txBody>
          <a:bodyPr/>
          <a:lstStyle/>
          <a:p>
            <a:pPr eaLnBrk="1" hangingPunct="1">
              <a:defRPr/>
            </a:pPr>
            <a:r>
              <a:rPr lang="tr-TR" sz="3200" dirty="0" err="1" smtClean="0">
                <a:solidFill>
                  <a:srgbClr val="FF0000"/>
                </a:solidFill>
              </a:rPr>
              <a:t>Quality</a:t>
            </a:r>
            <a:endParaRPr lang="en-US" dirty="0" smtClean="0"/>
          </a:p>
        </p:txBody>
      </p:sp>
      <p:sp>
        <p:nvSpPr>
          <p:cNvPr id="9220" name="Text Box 3"/>
          <p:cNvSpPr txBox="1">
            <a:spLocks noChangeArrowheads="1"/>
          </p:cNvSpPr>
          <p:nvPr/>
        </p:nvSpPr>
        <p:spPr bwMode="auto">
          <a:xfrm>
            <a:off x="304800" y="1600200"/>
            <a:ext cx="8382000" cy="757130"/>
          </a:xfrm>
          <a:prstGeom prst="rect">
            <a:avLst/>
          </a:prstGeom>
          <a:noFill/>
          <a:ln w="9525">
            <a:noFill/>
            <a:miter lim="800000"/>
            <a:headEnd/>
            <a:tailEnd/>
          </a:ln>
        </p:spPr>
        <p:txBody>
          <a:bodyPr>
            <a:spAutoFit/>
          </a:bodyPr>
          <a:lstStyle/>
          <a:p>
            <a:pPr lvl="1">
              <a:lnSpc>
                <a:spcPct val="90000"/>
              </a:lnSpc>
            </a:pPr>
            <a:r>
              <a:rPr lang="en-US" sz="2800" dirty="0" smtClean="0"/>
              <a:t> </a:t>
            </a:r>
            <a:r>
              <a:rPr lang="en-US" sz="2800" b="1" dirty="0" smtClean="0"/>
              <a:t>Meeting </a:t>
            </a:r>
            <a:r>
              <a:rPr lang="en-US" sz="2800" b="1" i="1" dirty="0" smtClean="0"/>
              <a:t>goals</a:t>
            </a:r>
          </a:p>
          <a:p>
            <a:pPr marL="457200" indent="-457200" algn="r"/>
            <a:r>
              <a:rPr lang="tr-TR" dirty="0" smtClean="0"/>
              <a:t>(</a:t>
            </a:r>
            <a:r>
              <a:rPr lang="tr-TR" dirty="0"/>
              <a:t>P.B.</a:t>
            </a:r>
            <a:r>
              <a:rPr lang="tr-TR" dirty="0" err="1"/>
              <a:t>Crosby</a:t>
            </a:r>
            <a:r>
              <a:rPr lang="tr-TR" dirty="0"/>
              <a:t>)</a:t>
            </a:r>
            <a:endParaRPr lang="en-US" dirty="0"/>
          </a:p>
        </p:txBody>
      </p:sp>
      <p:pic>
        <p:nvPicPr>
          <p:cNvPr id="23557" name="Picture 5"/>
          <p:cNvPicPr>
            <a:picLocks noChangeAspect="1" noChangeArrowheads="1"/>
          </p:cNvPicPr>
          <p:nvPr/>
        </p:nvPicPr>
        <p:blipFill>
          <a:blip r:embed="rId2" cstate="print"/>
          <a:srcRect/>
          <a:stretch>
            <a:fillRect/>
          </a:stretch>
        </p:blipFill>
        <p:spPr bwMode="auto">
          <a:xfrm>
            <a:off x="2233613" y="2438400"/>
            <a:ext cx="4676775" cy="441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dissolve">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Altbilgi Yer Tutucusu"/>
          <p:cNvSpPr>
            <a:spLocks noGrp="1"/>
          </p:cNvSpPr>
          <p:nvPr>
            <p:ph type="ftr" sz="quarter" idx="11"/>
          </p:nvPr>
        </p:nvSpPr>
        <p:spPr>
          <a:xfrm>
            <a:off x="1066800" y="6248400"/>
            <a:ext cx="1905000" cy="457200"/>
          </a:xfrm>
        </p:spPr>
        <p:txBody>
          <a:bodyPr/>
          <a:lstStyle/>
          <a:p>
            <a:pPr algn="l">
              <a:defRPr/>
            </a:pPr>
            <a:r>
              <a:rPr lang="en-US"/>
              <a:t>/ 61</a:t>
            </a:r>
          </a:p>
        </p:txBody>
      </p:sp>
      <p:sp>
        <p:nvSpPr>
          <p:cNvPr id="7171" name="2 Slayt Numarası Yer Tutucusu"/>
          <p:cNvSpPr>
            <a:spLocks noGrp="1"/>
          </p:cNvSpPr>
          <p:nvPr>
            <p:ph type="sldNum" sz="quarter" idx="12"/>
          </p:nvPr>
        </p:nvSpPr>
        <p:spPr>
          <a:xfrm>
            <a:off x="3429000" y="6248400"/>
            <a:ext cx="2895600" cy="457200"/>
          </a:xfrm>
        </p:spPr>
        <p:txBody>
          <a:bodyPr/>
          <a:lstStyle/>
          <a:p>
            <a:pPr algn="ctr">
              <a:defRPr/>
            </a:pPr>
            <a:fld id="{8E3AC3BE-48FE-4249-84FD-96EEB940F457}" type="slidenum">
              <a:rPr lang="en-US"/>
              <a:pPr algn="ctr">
                <a:defRPr/>
              </a:pPr>
              <a:t>7</a:t>
            </a:fld>
            <a:endParaRPr lang="en-US"/>
          </a:p>
        </p:txBody>
      </p:sp>
      <p:sp>
        <p:nvSpPr>
          <p:cNvPr id="7174" name="Rectangle 5"/>
          <p:cNvSpPr>
            <a:spLocks noGrp="1" noChangeArrowheads="1"/>
          </p:cNvSpPr>
          <p:nvPr>
            <p:ph type="title" idx="4294967295"/>
          </p:nvPr>
        </p:nvSpPr>
        <p:spPr>
          <a:xfrm>
            <a:off x="0" y="609600"/>
            <a:ext cx="7772400" cy="1143000"/>
          </a:xfrm>
        </p:spPr>
        <p:txBody>
          <a:bodyPr/>
          <a:lstStyle/>
          <a:p>
            <a:pPr eaLnBrk="1" hangingPunct="1">
              <a:defRPr/>
            </a:pPr>
            <a:r>
              <a:rPr lang="tr-TR" sz="3200" dirty="0" err="1" smtClean="0">
                <a:solidFill>
                  <a:srgbClr val="FF0000"/>
                </a:solidFill>
              </a:rPr>
              <a:t>Quality</a:t>
            </a:r>
            <a:endParaRPr lang="en-US" dirty="0" smtClean="0"/>
          </a:p>
        </p:txBody>
      </p:sp>
      <p:sp>
        <p:nvSpPr>
          <p:cNvPr id="10244" name="Text Box 3"/>
          <p:cNvSpPr txBox="1">
            <a:spLocks noChangeArrowheads="1"/>
          </p:cNvSpPr>
          <p:nvPr/>
        </p:nvSpPr>
        <p:spPr bwMode="auto">
          <a:xfrm>
            <a:off x="304800" y="1936750"/>
            <a:ext cx="8382000" cy="523220"/>
          </a:xfrm>
          <a:prstGeom prst="rect">
            <a:avLst/>
          </a:prstGeom>
          <a:noFill/>
          <a:ln w="9525">
            <a:noFill/>
            <a:miter lim="800000"/>
            <a:headEnd/>
            <a:tailEnd/>
          </a:ln>
        </p:spPr>
        <p:txBody>
          <a:bodyPr>
            <a:spAutoFit/>
          </a:bodyPr>
          <a:lstStyle/>
          <a:p>
            <a:pPr lvl="1" indent="-457200">
              <a:buFontTx/>
              <a:buChar char="•"/>
            </a:pPr>
            <a:r>
              <a:rPr lang="en-US" sz="2800" b="1" dirty="0" smtClean="0"/>
              <a:t>Meeting requirements</a:t>
            </a:r>
            <a:endParaRPr lang="en-US" sz="2800" dirty="0" smtClean="0"/>
          </a:p>
        </p:txBody>
      </p:sp>
      <p:pic>
        <p:nvPicPr>
          <p:cNvPr id="24580" name="Picture 4"/>
          <p:cNvPicPr>
            <a:picLocks noChangeAspect="1" noChangeArrowheads="1"/>
          </p:cNvPicPr>
          <p:nvPr/>
        </p:nvPicPr>
        <p:blipFill>
          <a:blip r:embed="rId2" cstate="print"/>
          <a:srcRect/>
          <a:stretch>
            <a:fillRect/>
          </a:stretch>
        </p:blipFill>
        <p:spPr bwMode="auto">
          <a:xfrm>
            <a:off x="2233613" y="2743200"/>
            <a:ext cx="4676775" cy="3486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Altbilgi Yer Tutucusu"/>
          <p:cNvSpPr>
            <a:spLocks noGrp="1"/>
          </p:cNvSpPr>
          <p:nvPr>
            <p:ph type="ftr" sz="quarter" idx="11"/>
          </p:nvPr>
        </p:nvSpPr>
        <p:spPr>
          <a:xfrm>
            <a:off x="1066800" y="6248400"/>
            <a:ext cx="1905000" cy="457200"/>
          </a:xfrm>
        </p:spPr>
        <p:txBody>
          <a:bodyPr/>
          <a:lstStyle/>
          <a:p>
            <a:pPr algn="l">
              <a:defRPr/>
            </a:pPr>
            <a:r>
              <a:rPr lang="en-US"/>
              <a:t>/ 61</a:t>
            </a:r>
          </a:p>
        </p:txBody>
      </p:sp>
      <p:sp>
        <p:nvSpPr>
          <p:cNvPr id="9219" name="2 Slayt Numarası Yer Tutucusu"/>
          <p:cNvSpPr>
            <a:spLocks noGrp="1"/>
          </p:cNvSpPr>
          <p:nvPr>
            <p:ph type="sldNum" sz="quarter" idx="12"/>
          </p:nvPr>
        </p:nvSpPr>
        <p:spPr>
          <a:xfrm>
            <a:off x="3429000" y="6248400"/>
            <a:ext cx="2895600" cy="457200"/>
          </a:xfrm>
        </p:spPr>
        <p:txBody>
          <a:bodyPr/>
          <a:lstStyle/>
          <a:p>
            <a:pPr algn="ctr">
              <a:defRPr/>
            </a:pPr>
            <a:fld id="{99531A0F-B90B-4051-9FF0-AA8B752A34F6}" type="slidenum">
              <a:rPr lang="en-US"/>
              <a:pPr algn="ctr">
                <a:defRPr/>
              </a:pPr>
              <a:t>8</a:t>
            </a:fld>
            <a:endParaRPr lang="en-US"/>
          </a:p>
        </p:txBody>
      </p:sp>
      <p:sp>
        <p:nvSpPr>
          <p:cNvPr id="9222" name="Rectangle 1029"/>
          <p:cNvSpPr>
            <a:spLocks noGrp="1" noChangeArrowheads="1"/>
          </p:cNvSpPr>
          <p:nvPr>
            <p:ph type="title" idx="4294967295"/>
          </p:nvPr>
        </p:nvSpPr>
        <p:spPr>
          <a:xfrm>
            <a:off x="428596" y="0"/>
            <a:ext cx="7772400" cy="1143000"/>
          </a:xfrm>
        </p:spPr>
        <p:txBody>
          <a:bodyPr>
            <a:normAutofit/>
          </a:bodyPr>
          <a:lstStyle/>
          <a:p>
            <a:pPr eaLnBrk="1" hangingPunct="1">
              <a:defRPr/>
            </a:pPr>
            <a:r>
              <a:rPr lang="tr-TR" sz="4000" dirty="0" err="1" smtClean="0">
                <a:solidFill>
                  <a:srgbClr val="FF0000"/>
                </a:solidFill>
              </a:rPr>
              <a:t>Quality</a:t>
            </a:r>
            <a:endParaRPr lang="en-US" sz="4000" dirty="0" smtClean="0"/>
          </a:p>
        </p:txBody>
      </p:sp>
      <p:sp>
        <p:nvSpPr>
          <p:cNvPr id="12292" name="Text Box 1027"/>
          <p:cNvSpPr txBox="1">
            <a:spLocks noChangeArrowheads="1"/>
          </p:cNvSpPr>
          <p:nvPr/>
        </p:nvSpPr>
        <p:spPr bwMode="auto">
          <a:xfrm>
            <a:off x="304800" y="1447800"/>
            <a:ext cx="8382000" cy="584775"/>
          </a:xfrm>
          <a:prstGeom prst="rect">
            <a:avLst/>
          </a:prstGeom>
          <a:noFill/>
          <a:ln w="9525">
            <a:noFill/>
            <a:miter lim="800000"/>
            <a:headEnd/>
            <a:tailEnd/>
          </a:ln>
        </p:spPr>
        <p:txBody>
          <a:bodyPr>
            <a:spAutoFit/>
          </a:bodyPr>
          <a:lstStyle/>
          <a:p>
            <a:pPr marL="457200" indent="-457200">
              <a:buFontTx/>
              <a:buChar char="•"/>
            </a:pPr>
            <a:r>
              <a:rPr lang="tr-TR" sz="3200" dirty="0" err="1" smtClean="0"/>
              <a:t>Customer</a:t>
            </a:r>
            <a:r>
              <a:rPr lang="tr-TR" sz="3200" dirty="0" smtClean="0"/>
              <a:t> </a:t>
            </a:r>
            <a:r>
              <a:rPr lang="tr-TR" sz="3200" dirty="0" err="1" smtClean="0"/>
              <a:t>Satisfaction</a:t>
            </a:r>
            <a:endParaRPr lang="tr-TR" sz="3200" dirty="0"/>
          </a:p>
        </p:txBody>
      </p:sp>
      <p:pic>
        <p:nvPicPr>
          <p:cNvPr id="25604" name="Picture 1028"/>
          <p:cNvPicPr>
            <a:picLocks noChangeAspect="1" noChangeArrowheads="1"/>
          </p:cNvPicPr>
          <p:nvPr/>
        </p:nvPicPr>
        <p:blipFill>
          <a:blip r:embed="rId2" cstate="print"/>
          <a:srcRect/>
          <a:stretch>
            <a:fillRect/>
          </a:stretch>
        </p:blipFill>
        <p:spPr bwMode="auto">
          <a:xfrm>
            <a:off x="2233613" y="2209800"/>
            <a:ext cx="4676775" cy="4619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lIns="100008" tIns="50004" rIns="100008" bIns="50004"/>
          <a:lstStyle/>
          <a:p>
            <a:pPr>
              <a:defRPr/>
            </a:pPr>
            <a:r>
              <a:rPr lang="en-US" smtClean="0"/>
              <a:t>Definitions of Quality</a:t>
            </a:r>
          </a:p>
        </p:txBody>
      </p:sp>
      <p:sp>
        <p:nvSpPr>
          <p:cNvPr id="151555" name="Rectangle 3"/>
          <p:cNvSpPr>
            <a:spLocks noGrp="1" noChangeArrowheads="1"/>
          </p:cNvSpPr>
          <p:nvPr>
            <p:ph idx="1"/>
          </p:nvPr>
        </p:nvSpPr>
        <p:spPr>
          <a:xfrm>
            <a:off x="686154" y="1632858"/>
            <a:ext cx="7771694" cy="4114460"/>
          </a:xfrm>
          <a:noFill/>
        </p:spPr>
        <p:txBody>
          <a:bodyPr lIns="100008" tIns="50004" rIns="100008" bIns="50004"/>
          <a:lstStyle/>
          <a:p>
            <a:pPr marL="375030" indent="-375030" defTabSz="1000079"/>
            <a:r>
              <a:rPr lang="en-US" dirty="0" smtClean="0">
                <a:solidFill>
                  <a:srgbClr val="D60093"/>
                </a:solidFill>
              </a:rPr>
              <a:t>ASC</a:t>
            </a:r>
            <a:r>
              <a:rPr lang="en-US" dirty="0" smtClean="0"/>
              <a:t>: Product characteristics &amp; features that affect customer satisfaction</a:t>
            </a:r>
          </a:p>
          <a:p>
            <a:pPr marL="375030" indent="-375030" defTabSz="1000079"/>
            <a:r>
              <a:rPr lang="en-US" dirty="0" smtClean="0">
                <a:solidFill>
                  <a:srgbClr val="D60093"/>
                </a:solidFill>
              </a:rPr>
              <a:t>User-Based</a:t>
            </a:r>
            <a:r>
              <a:rPr lang="en-US" dirty="0" smtClean="0"/>
              <a:t>: What consumer says it is</a:t>
            </a:r>
          </a:p>
          <a:p>
            <a:pPr marL="375030" indent="-375030" defTabSz="1000079"/>
            <a:r>
              <a:rPr lang="en-US" dirty="0" smtClean="0">
                <a:solidFill>
                  <a:srgbClr val="D60093"/>
                </a:solidFill>
              </a:rPr>
              <a:t>Manufacturing-Based</a:t>
            </a:r>
            <a:r>
              <a:rPr lang="en-US" dirty="0" smtClean="0"/>
              <a:t>: Degree to which a product conforms to </a:t>
            </a:r>
            <a:r>
              <a:rPr lang="en-US" i="1" dirty="0" smtClean="0">
                <a:solidFill>
                  <a:schemeClr val="accent2"/>
                </a:solidFill>
              </a:rPr>
              <a:t>design</a:t>
            </a:r>
            <a:r>
              <a:rPr lang="en-US" dirty="0" smtClean="0"/>
              <a:t> specification</a:t>
            </a:r>
          </a:p>
          <a:p>
            <a:pPr marL="375030" indent="-375030" defTabSz="1000079"/>
            <a:r>
              <a:rPr lang="en-US" dirty="0" smtClean="0">
                <a:solidFill>
                  <a:srgbClr val="D60093"/>
                </a:solidFill>
              </a:rPr>
              <a:t>Product-Based</a:t>
            </a:r>
            <a:r>
              <a:rPr lang="en-US" dirty="0" smtClean="0"/>
              <a:t>: Level of measurable product characteristic</a:t>
            </a:r>
          </a:p>
        </p:txBody>
      </p:sp>
      <p:sp>
        <p:nvSpPr>
          <p:cNvPr id="15362" name="3 Veri Yer Tutucusu"/>
          <p:cNvSpPr>
            <a:spLocks noGrp="1"/>
          </p:cNvSpPr>
          <p:nvPr>
            <p:ph type="dt" sz="half" idx="10"/>
          </p:nvPr>
        </p:nvSpPr>
        <p:spPr>
          <a:noFill/>
        </p:spPr>
        <p:txBody>
          <a:bodyPr lIns="100008" tIns="50004" rIns="100008" bIns="50004"/>
          <a:lstStyle/>
          <a:p>
            <a:pPr defTabSz="915004"/>
            <a:endParaRPr lang="en-US" sz="1400" dirty="0"/>
          </a:p>
        </p:txBody>
      </p:sp>
      <p:sp>
        <p:nvSpPr>
          <p:cNvPr id="15364" name="5 Slayt Numarası Yer Tutucusu"/>
          <p:cNvSpPr>
            <a:spLocks noGrp="1"/>
          </p:cNvSpPr>
          <p:nvPr>
            <p:ph type="sldNum" sz="quarter" idx="12"/>
          </p:nvPr>
        </p:nvSpPr>
        <p:spPr>
          <a:noFill/>
        </p:spPr>
        <p:txBody>
          <a:bodyPr lIns="100008" tIns="50004" rIns="100008" bIns="50004"/>
          <a:lstStyle/>
          <a:p>
            <a:pPr defTabSz="915004"/>
            <a:r>
              <a:rPr lang="en-US" dirty="0" smtClean="0"/>
              <a:t>6-</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left)">
                                      <p:cBhvr>
                                        <p:cTn id="7" dur="500"/>
                                        <p:tgtEl>
                                          <p:spTgt spid="151555">
                                            <p:txEl>
                                              <p:pRg st="0" end="0"/>
                                            </p:txEl>
                                          </p:spTgt>
                                        </p:tgtEl>
                                      </p:cBhvr>
                                    </p:animEffect>
                                  </p:childTnLst>
                                  <p:subTnLst>
                                    <p:animClr>
                                      <p:cBhvr override="childStyle">
                                        <p:cTn dur="1" fill="hold" display="0" masterRel="nextClick" afterEffect="1"/>
                                        <p:tgtEl>
                                          <p:spTgt spid="151555">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wipe(left)">
                                      <p:cBhvr>
                                        <p:cTn id="12" dur="500"/>
                                        <p:tgtEl>
                                          <p:spTgt spid="151555">
                                            <p:txEl>
                                              <p:pRg st="1" end="1"/>
                                            </p:txEl>
                                          </p:spTgt>
                                        </p:tgtEl>
                                      </p:cBhvr>
                                    </p:animEffect>
                                  </p:childTnLst>
                                  <p:subTnLst>
                                    <p:animClr>
                                      <p:cBhvr override="childStyle">
                                        <p:cTn dur="1" fill="hold" display="0" masterRel="nextClick" afterEffect="1"/>
                                        <p:tgtEl>
                                          <p:spTgt spid="151555">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wipe(left)">
                                      <p:cBhvr>
                                        <p:cTn id="17" dur="500"/>
                                        <p:tgtEl>
                                          <p:spTgt spid="151555">
                                            <p:txEl>
                                              <p:pRg st="2" end="2"/>
                                            </p:txEl>
                                          </p:spTgt>
                                        </p:tgtEl>
                                      </p:cBhvr>
                                    </p:animEffect>
                                  </p:childTnLst>
                                  <p:subTnLst>
                                    <p:animClr>
                                      <p:cBhvr override="childStyle">
                                        <p:cTn dur="1" fill="hold" display="0" masterRel="nextClick" afterEffect="1"/>
                                        <p:tgtEl>
                                          <p:spTgt spid="151555">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1555">
                                            <p:txEl>
                                              <p:pRg st="3" end="3"/>
                                            </p:txEl>
                                          </p:spTgt>
                                        </p:tgtEl>
                                        <p:attrNameLst>
                                          <p:attrName>style.visibility</p:attrName>
                                        </p:attrNameLst>
                                      </p:cBhvr>
                                      <p:to>
                                        <p:strVal val="visible"/>
                                      </p:to>
                                    </p:set>
                                    <p:animEffect transition="in" filter="wipe(left)">
                                      <p:cBhvr>
                                        <p:cTn id="22" dur="500"/>
                                        <p:tgtEl>
                                          <p:spTgt spid="151555">
                                            <p:txEl>
                                              <p:pRg st="3" end="3"/>
                                            </p:txEl>
                                          </p:spTgt>
                                        </p:tgtEl>
                                      </p:cBhvr>
                                    </p:animEffect>
                                  </p:childTnLst>
                                  <p:subTnLst>
                                    <p:animClr>
                                      <p:cBhvr override="childStyle">
                                        <p:cTn dur="1" fill="hold" display="0" masterRel="nextClick" afterEffect="1"/>
                                        <p:tgtEl>
                                          <p:spTgt spid="151555">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TotalTime>
  <Words>3535</Words>
  <Application>Microsoft Office PowerPoint</Application>
  <PresentationFormat>Ekran Gösterisi (4:3)</PresentationFormat>
  <Paragraphs>184</Paragraphs>
  <Slides>35</Slides>
  <Notes>2</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Akış</vt:lpstr>
      <vt:lpstr>         THE ROLE OF DEVELOPMENT CULTURE IN TOTAL QUALITY MANAGEMENT IN PUBLIC VS. PRIVATE HOSPITALS: THE MEDIATING EFFECT OF EMPLOYEE EMPOWERMENT  </vt:lpstr>
      <vt:lpstr>What is Quality?</vt:lpstr>
      <vt:lpstr>Slayt 3</vt:lpstr>
      <vt:lpstr>           Quality</vt:lpstr>
      <vt:lpstr>Quality</vt:lpstr>
      <vt:lpstr>Quality</vt:lpstr>
      <vt:lpstr>Quality</vt:lpstr>
      <vt:lpstr>Quality</vt:lpstr>
      <vt:lpstr>Definitions of Quality</vt:lpstr>
      <vt:lpstr>History of Quality…</vt:lpstr>
      <vt:lpstr>History of Quality…</vt:lpstr>
      <vt:lpstr>Slayt 12</vt:lpstr>
      <vt:lpstr>Slayt 13</vt:lpstr>
      <vt:lpstr>Slayt 14</vt:lpstr>
      <vt:lpstr> Abstract </vt:lpstr>
      <vt:lpstr>Abstract </vt:lpstr>
      <vt:lpstr>Introduction</vt:lpstr>
      <vt:lpstr>TQM-Total Quality Management </vt:lpstr>
      <vt:lpstr>TQM efforts may result in failure</vt:lpstr>
      <vt:lpstr>Literature Review-Total Quality Management (TQM) </vt:lpstr>
      <vt:lpstr>Literature Review- Development Culture </vt:lpstr>
      <vt:lpstr>Literature Review- Employee Empowerment </vt:lpstr>
      <vt:lpstr>Methodology </vt:lpstr>
      <vt:lpstr>   Hypotheses:</vt:lpstr>
      <vt:lpstr>Strategy of Analysis </vt:lpstr>
      <vt:lpstr>Instruments </vt:lpstr>
      <vt:lpstr>Analysis </vt:lpstr>
      <vt:lpstr>  PUBLIC HOSPITALS </vt:lpstr>
      <vt:lpstr>Figure 2: Research Model for Public vs. Private Hospitals </vt:lpstr>
      <vt:lpstr>Factor Analysis Results </vt:lpstr>
      <vt:lpstr>Results </vt:lpstr>
      <vt:lpstr>Research Model Results </vt:lpstr>
      <vt:lpstr>Conclusion </vt:lpstr>
      <vt:lpstr>Conclusion</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Özlem</dc:creator>
  <cp:lastModifiedBy>VAIO</cp:lastModifiedBy>
  <cp:revision>15</cp:revision>
  <dcterms:created xsi:type="dcterms:W3CDTF">2016-11-29T16:01:42Z</dcterms:created>
  <dcterms:modified xsi:type="dcterms:W3CDTF">2016-12-05T12:11:20Z</dcterms:modified>
</cp:coreProperties>
</file>