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3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07179818887452"/>
          <c:y val="6.3982396484432311E-2"/>
          <c:w val="0.72380129034398155"/>
          <c:h val="0.503838732869677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Unsafe</c:v>
                </c:pt>
                <c:pt idx="1">
                  <c:v>Weak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32.300000000000004</c:v>
                </c:pt>
                <c:pt idx="2">
                  <c:v>65</c:v>
                </c:pt>
              </c:numCache>
            </c:numRef>
          </c:val>
        </c:ser>
        <c:axId val="58137216"/>
        <c:axId val="58147200"/>
      </c:barChart>
      <c:catAx>
        <c:axId val="58137216"/>
        <c:scaling>
          <c:orientation val="minMax"/>
        </c:scaling>
        <c:axPos val="b"/>
        <c:tickLblPos val="nextTo"/>
        <c:crossAx val="58147200"/>
        <c:crosses val="autoZero"/>
        <c:auto val="1"/>
        <c:lblAlgn val="ctr"/>
        <c:lblOffset val="100"/>
      </c:catAx>
      <c:valAx>
        <c:axId val="58147200"/>
        <c:scaling>
          <c:orientation val="minMax"/>
        </c:scaling>
        <c:axPos val="l"/>
        <c:majorGridlines/>
        <c:numFmt formatCode="General" sourceLinked="0"/>
        <c:tickLblPos val="nextTo"/>
        <c:crossAx val="58137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61BC-C63F-4870-A300-9343E7D785A4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264F-B836-4A66-AE75-381DD610B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8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264F-B836-4A66-AE75-381DD610B8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22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264F-B836-4A66-AE75-381DD610B8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22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264F-B836-4A66-AE75-381DD610B8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22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FC619C-2623-41AA-A881-1F7AABBD11FE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810C-B3CF-40F3-BFDA-2F6182741EDA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7497A-BD8A-40CB-A072-C2540EA15E53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85A41-64F6-4D00-A3DA-C3C09BA50043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CBCBE-E497-44B6-99BA-EB3078C318C3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B96C6-CEC7-4682-9B54-F1F730E60C22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04578-45B2-4744-83D4-4669EAB15D14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0F0E9-9869-4F9C-B76F-0D42605411EC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630F8-6C71-469D-BB35-D6DDD15B20A8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C72947-E740-48C0-BF68-775EB47E7528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827A3-8A94-4651-A895-9004380327CA}" type="datetime1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43E611-65D6-45A1-A89B-63B544C77721}" type="datetime1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657" y="1556792"/>
            <a:ext cx="8686799" cy="161058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Algerian" pitchFamily="82" charset="0"/>
              </a:rPr>
              <a:t>Jordanian </a:t>
            </a:r>
            <a:r>
              <a:rPr lang="en-US" sz="3200" dirty="0" err="1" smtClean="0">
                <a:effectLst/>
                <a:latin typeface="Algerian" pitchFamily="82" charset="0"/>
              </a:rPr>
              <a:t>icu</a:t>
            </a:r>
            <a:r>
              <a:rPr lang="en-US" sz="3200" dirty="0" smtClean="0">
                <a:effectLst/>
                <a:latin typeface="Algerian" pitchFamily="82" charset="0"/>
              </a:rPr>
              <a:t> registered nurses: are they compliant with standard infection control practices?</a:t>
            </a:r>
            <a:endParaRPr lang="en-US" sz="3200" dirty="0">
              <a:effectLst/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733256"/>
            <a:ext cx="5680720" cy="936104"/>
          </a:xfrm>
        </p:spPr>
        <p:txBody>
          <a:bodyPr>
            <a:norm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3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Omar M. AL-</a:t>
            </a:r>
            <a:r>
              <a:rPr lang="en-US" sz="3200" b="1" dirty="0" err="1">
                <a:solidFill>
                  <a:schemeClr val="bg1"/>
                </a:solidFill>
                <a:latin typeface="Edwardian Script ITC" panose="030303020407070D0804" pitchFamily="66" charset="0"/>
              </a:rPr>
              <a:t>Rawajfah</a:t>
            </a:r>
            <a:r>
              <a:rPr lang="en-US" sz="3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, PhD, RN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5" y="3284984"/>
            <a:ext cx="2047994" cy="17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1" name="Oval 10"/>
          <p:cNvSpPr/>
          <p:nvPr/>
        </p:nvSpPr>
        <p:spPr>
          <a:xfrm>
            <a:off x="6588224" y="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6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data:image/jpeg;base64,/9j/4AAQSkZJRgABAQAAAQABAAD/2wCEAAkGBhIRERUUEhQWExUUFRQZFRcYEhgaFRgZFBcYFRYYFRUXGyYfFyAjGRYSHzAjIycpLywsFR4xNzAqNSYrLSkBCQoKDgwOGg8PGi0kHCU1LDQtKSkqNSwsKSwqLywqKSwsKSkpKSksKSwpKiksLCwsLCwpKSwsKSwsLCwsLCwsLP/AABEIAOEA4QMBIgACEQEDEQH/xAAcAAEAAwADAQEAAAAAAAAAAAAABQYHAgMEAQj/xABKEAABAwIBBwcHCAgFBQEAAAABAAIDBBEFBgcSITFBURMiYXGBkaEUMlJikrHBCCNCcnOCosIVMzRDU2Oy0Rckg6PSFpOz4fBE/8QAGgEBAAMBAQEAAAAAAAAAAAAAAAIEBQMBBv/EADARAAIBAgQEBQMDBQAAAAAAAAABAgMRBBIhMRMiQVEyYXGBsRSR8EKh0SNDweHx/9oADAMBAAIRAxEAPwDcUREAREQBERAEXGSQNBLiAALkk2AA2kk7Fl+WOfqkprx0Y8rl1jSBtA0/XGt/3dR4oDUXOA1nUqZlDnfwujJa6flXjayEcoe1w5g6i66zCPJ/KHHgH1Ehp6d2sB9447btGFvOf0F3HarbhmZbCaBgfWycu7jI7Qjv6sTTc9RLl6k3ogQmI/KFqJnaGH0V3HYZNKRx/wBKK1vaK8gxDK2t81kkDT6kUFu2Szj4q+/9e4dRt0KOAWG6OJsTO+wPgVD1edmpdfk4o4+vScfeB4KxHC1ZdPucnViupXm5p8oZtctfa+0Gsnd4NFu5fHfJ4rH65K5hP1ZHeJIXsnzg17v35b0NYwflJXjflbWnbUzdkhH9Nl2WAn1aIcePYD5PNaPNrmezIPcUOZ/HoP2evBA2BtVOz8JFkGVtaP8A9M3/AHD8V6qfL6vZ+/LvrNY7x0b+K9eAn0aHHj2PE9mVtFzvnZ2jgYp7/d1v8F20nygK2nIbXUIvvsHwu6ebJpAnuU7R51qpv6xkcg6i094JHgpuLOVRVDeTqoCGu1EOa2WPtFr/AIVxlhKsel/QmqsWcsns9eF1Vg6U0zz9GYaI7JBdneR1K8wTte0OY4OadjmkEHqI1FZlXZo8FxAF9K4QuP8AAk1D60Lr6PUA1U6bILHcEcZKCV08N7kRgm49emde56W6R17VWaa0Z13P0EiyDI/P/FI4RYjH5O/ZyrQTHf12HnR+I6lrVNVMkYHxua9jhdrmuDmkHeHDUV4DtREQBERAEREAREQBERAEREAVfyxy3pcMh5SodrN+TjbYySEbmjhxJ1BQmczOjFhUegzRlqnjmR31NB+nLbYOA2noFyKBkbmwqsXm8vxd7+TfYtYTZ8jdrRYfqo+AFiRste6A8M+J4xlPKWQt8now7nayIh9o+15nbOaOjUNqv+CZBYTgjGyTESz7RJINJ5P8mLWG9e3iV35QZew0jBTUDGcwaIcAOSjtuY0anHw61nFZWyTPL5HF7jtc43P/AK6leo4Nz1nojhOsloi5Y9nSmku2mHIs9I2Mh+DfHrVMqap8ji6RznuO1znEnvK6kWpClCmrRRVlJy3CIi6EAiIgCIiAIiIDlFKWkOaS0jYQbEdRCt+CZzqmGzZrTs4nVIPvDzu0dqpyKE6cZq0kSjJx2NMxbJrCcfYXW0JwPPbZk7frt2SDrv0ELOKnDcXyXl5SN3L0hOvUTC652SM2wu9Yd51hcYZnMcHNJa4G4IJBB6CNi0LJrOQ17eQrwHNcNHlC0FpB1Wlbs7dnEb1mVsG46w1RahWT0kTuQucukxRnzZ5OYC74HEaY4lp+m3pHaArasOy/zQPp3CvwcuaWc8xMcdJu/TpyNot9DuvsVjzXZ4WV+jTVdo6oamnYya3AfRfxbv3cBnlg05ERAEREAREQBERAFRM6ecpmFQaMdn1UoPJMOsNGwyPHAbhvPQCpzLjK+LDKR9RJYkc2Jl9b5D5rR4kncAVkebLIqXF6p2KYjz49MljSObK5uoc3+Gy1gN5FtgNwPbmzzYPnf+k8VJeXnlGMk+lvEs191tYbsta+qwUtltl+6cmGmcWwjU541GTq4N9/UmcDLTl3Gngd8y02e4fvCN31R4nosqQtXC4W3PPfsVKtW+iCIi0SsEREAREQBEVtwzJKBkAnr5TC2T9Uxo5536RFidltVt4161Cc1BaklFsqSkqXJuqlZykcEj2HY4MNj1cexWaXNxpSwOp5OXppnDSfqu1u0kkbQQCAdx1Luy3y0kjnEFI8xMhGi4tA1uG4atjRYW43XHjZmlT/AH6E8lleRQ5Iy0kOBaQbEEWIPSDsXFajjWTBxE0U1gwSQh1Q8ADVoscO03eBw7F4W4hhBmbStpg5jnBnL7DpE2BDvOIvbXcbeC8WJTWiu+tuh66dupniKbyvye8iqTGDpMLQ9hO3RcSLHpBaQoRWIyUldHJqzswiIpHha8jsun0ZEcl3wE7NrmX3s6PV7unszo5r21jP0hhluWsHubHq5YDXpx22SDb61vS21BWrIjLN1G/k5CTA884egT9NvxHbt20MThc/NDf5LFKrbR7EpmizreXAUlWbVTAdFx1csGjX1PAGsb7X421FYlnjyAdG4YtQc1zS2Sbk9xGttQy3Zpe16SvWbDOCzFaW7rNqIrCdg47ntHouseogjhfILhc0REAREQBfHvABJNgBck7ABxX1Zbn4y0NLSCkiNpaoEOttbCNT/bPN6tNAUnEZpcqMYETCW0dPexG6IEB0mv6chAA4C3olaLl5jrKOBlDSgM5ga4N/dxgWDR0uHh1rpyBwFmB4SZph8/KBJIN+k4Wii7L6+kuWf1lW+WR0jzpOe4ucekq9g6OeWd7I4Vp2VkdKIi2CkEREAREQBERAS+SWEipq4oyLt0tJ/wBVg0iO2wHavVl3izp62S/mxExsG4Bhse91/BS2auICaeY7IoT+I3PgxUuaYvcXHa4kn7xv8VwXNVfkvk6PSHqahkXiRp8IfK792Ziy+zdYe2SsullJJc43JJJPEnWT3q941U8jglLENRnIcfq3Mp8SzvVLw2Nrpow8hrTIzSJNgBpC5JO611Cgks8+7f7Eqj2RpmWOImkwuGFps+SOOPp0WsHKHusPvLMsOjLpowNpkjA6y4AKcy9x0VVWdAgxxDQYQbg21ucOs7+AC68gqHla+EbmEvP3ASPHRSlHh0nJ77ibzTsjScsq6kpQ2eaJs0ttCJpAJOu523AAve9uCrGKNpcQoJaiGAQzQW0gABqGs622Dho3OsX1KAy+xrymsfY3ZF82zhzTzj2uv3BTGRbdHDMQedha9vbyR+LwuEaXDpxn10/4dHLNJroUREKLRKoREQGhZtsqb/5OYgtcDyROzpjN9oIvbtG8Kh5R0EmTWMMqYGk0sxJDdxjJHKw34t1Ft/V22K645C0hzSQQQQRtBGsELTsQomY/hD43aInaOafRnYLtd0BwOvoeVk4yjlede5cozvysu2G4jHURMmicHxyNDmOG8OFwvSsUzAZVuaZcNnu18Ze+EO2ix+ejtxDudbpetrWeWAiIgOL3gAkmwGsk7Bbivz9gA/T+UTp3DSpqc6YB2cnCbQtI9Z9nEdLlqGd7KHyPCp3A2fKBCzrl1OI6mcoewKuZlMNbQ4PJVvFjMXyniWRAtjb2kPI+uvUr6A+Z08c5SdtO082EXdwL3D4NI9oqjrsqah0j3Pebue4ucelxuV1r6GlBU4KJnSlmdwiIuhAIiIAiKz5vcDjqqotlbpMYwuLb6ibgNvbaNZ1KM5qEXJkoq7sVhc2wuILg0lo2mxsOs7AtHzk5KwR04nhYInMc1rg0WDmu1axxB39avOFUrGQRsYAGhjQABqtb4qnLGJQUktzsqLu02ZdktVNhwyufpDTcGsAuNLnDRBttteQ9xVNVuymydZ+lRAy0bJnR7Bqbp+dojdrB1K2V+a6lMLhFptkA5rjITcgatJp1WPQApcenT5n+rX0PMkpaLoZbUYhJI1jHvc5sYswE3DQbahw2DuXnX1zbGx1EbexfFcStscQpbJrHTSSveNropGDiC4XaR1ODfFT+S+bd1TEJZnmJjvMAaNIj0jfzQd3FeHKzIWWiAeHcrESBpWsWk7A4dPH3Lg6tOb4dyeSSWYrCvU7/ACbA2N2OqpL9NidL+lje9UqlpnSPaxvnPc1o63Gw96tucypAlhpmebTxNFulwA/paxKvNOMff7f7EdE2U1ERdzmEREAVpzdY95PVBjj83PZjuAd9B3ebfeVWQG2saioTgpxcWSi8rue/O/hzsLxeDEacWErg8gagZIyBI08A9hF+ty3jDq9k8UcsZuyRjXtPFrgHDwKz7LijGLYC6S15YmcqOiSAESDtbyneF0fJ+yiM+HOgcbupZNEfZyc9nc7lB1AL52ScXZmindXNQREXh6Yb8oeudLUUVGw6zd5HrSu5KP8Apk71c8vy2kw2Glj1NPJxgepC0fEM71Qqxvl2V7WnzYJG9gpouU8ZB+JWXOxW6VTHHujjv2yHX4NarOFjmqo5VXaLKOiIt0oBERAERAgLlk/m2kqoBMZWx6YJjboF19oGkbjR2dK9ma6F0VbPG8aL2xkEcC14BV3yLbagpvsmHvF/ioJkIix421ctTk9uoH/xFZTrynng/O3sW1BRytElnFj0sOm6Aw/jaPipjBJdKmhdxijP4QvHllDp0NQP5Tj7PO+C+5HyaVDTH+Swdwt8FV/te/8Ag7fr9io5WstjVIePIf8AleP7LRVQMuGWxOgdxc0ezKD+ZaApVtYQ9CMN5GBZSwhlZUNGoCaS3tEqxZB5Hib/ADNQLQR3IDtQeW7SfVFtfE9RXHFcANTjEsOxpeHvPBha1zjfpuAOlwXZl3lc2QeSU1mwR2Di3Y/R2Nb6ot2no26TlKcYwh1Su+yKySTcmR+WuV7qyXRjJbBGbMGzS3abh7huHWVN0dY79AS8oS67ixl9dgXtAA6jcrPle8qG+T4TSU51OkOm4d7yD96RvclSEYqEF3+BGTd5Mj822HCSs5R3mwMc8k7L+a33k/dUDjeImoqJZT9N7iOrY0djQ0ditWEv8kweaXY+qfybOOiObfu5U9ypC6U+acpe38/uRlpFIIiLucwiIgCIiA0rNNXB0c9O7WAQ8A7w8aLh4DvVFzTOOHY/UULr6MnKxt6TETLGT1xh3tKZzaVehXsG6Rj2Hu0h4tChc4Q8iyop59gkdSyHqJ5B/gx3esTGRy1fUvUXeJ+gEXHRRVDsYTmoHL5R1020N8qcD9eYNb+G69ecGo08Qm9Usb7LG/EleP5PZvXVzvUHjKSmVpvXVP2z/A2V/ALnb8ivX8KIlERa5TCIiAIEQIem75Hm9BTfYx+DQFCYw0jG6M+lDIO5sp/MpbId18Pp/swO4kfBeuswcSVME99cIlHXyjQPDX3rBzKNSV/Mv2vFex6MUg04JWelG9vtNI+Kisg3Xw+n+p+YqeIuvJhOGtp4WRNJLWCwJtfaTrsOlc1LkcfP+SVtblUzhxWqKB/CfR73MP5Vd1HYxgjKnktO9opWyC28tBsL7hcg9ikV7KacIrtcJWbZkGdCEsriRskijJ4Etu3Xx81qp60PO9Tc+nk4te3uLXfErPFtYZ3pRKNVWkyWyVwjyqqii+iXaT/qN1u79naprOZX8rWiNmsQsawAek7nEDvYOwqYzd0jaWlmrZdVwQ36jNtvrP1fdCpWHSOnrY3O1ukqGF33pAT8VBPNVcukfnqStaKXcsmcVogipKQfuotJ3WeYD3iRUhWnOXUaVe8egyNo9nS97iqsulBWpr831I1PEwiIuxzCIiAIiICTyZm0KyndwmjHtODfiu75ScGjNRSDUSyZt/qOY5v9TlG0D9GWM8JGHucCrF8pSMchSO3iSUd7Wn4LKx61iy3h9mXT/qxnpeKL8/f9WTcD3os4sl5+TsNGsrWnzuTb+GRwPiQmVjbVtTf+NIe91x4ELlmfPJZQV8WwWqh7FQ23gV6cvodHEJ+lzXDtY343WhgHzteRXr+FFfREWsUwiIgCIiA2nNxLpYfF6pkH+44+4hWZUvNTNejcPRmf4hp/urovn66tUl6mjT8KCIi4kwiIgKZnVpNKja/+HK09jgWHxLe5ZZhuHvnlZFGLuebD4k9AFyepbbljScrQzt38m5w62c/4KkZDNio6SWvl1k3ZGN5sbWHS52roDbrTw1XLRdt76e5VqQvM5Zw8RbBBDQRHzGsMnU0c0HpJu49nFVfI1t6+m+1HgCfgo7EK588r5ZDdz3Fx7dw6ALAdAUlkX+3032n5Srap8Ok11s/ucs2adzllxJfEKjoeB3NaoNTeWw/z9R9p+VqhF1peCPoiEvEwiIpkQiIgCIiA76AXljHrs/qCsXylD8xRj+bL4Mb/AHUPk5Bp1dO3jNH4ODj7l6vlJ1V5KKIejM63S4sa33OWXj3rFFvD7MoX6N6EW1/4cRcEWaWSkl3kWWHBs0vf5TFYf7jh3KxZ16TRq2P/AIkQ72Ej3Fqg8/tG6mr6Ovj22A+/Tv5Rt+sPt9xXbORE2poYKqPWBoOB9SdoN+/k1awkstVHKqrxMwREW4UAiIgCIiA0zNBNzKhnBzHd4I/KtDWWZop7VEzfSiafYfb861NYeLVqrL9F8iCIiqnUIiIDjIwOBB1ggg9R1FYFidTI0eTOPMp5JQBxcXm7j8P/AGt/WJ5waLkq+Xg/RePvDX+IOWhgXzNP8/LleutLlcUtklJo11Of5rPHV8VEr14RLoTwu9GWI9z2krUmrxaKq3JfODFo4hN0lh72NKrqt+dGn0a6/pxRu7tJn5VUFCg704+h7PxMIiLqQCIiAIiICzZuaLlK+M7ow957Bojxc1Q+dR/lmUdLTN+h5NGeF3PMrj7Lx7KvOaPD/wBfOdnNjaernO/J3KjZuLYjlLPVecyM1ErTusfmYvwuv91YuMlerbsXqKtE/QFwi+2RUzsUHPbk+arCpS0XfTlszeNmXEn4HPP3QozNNXtxHBDSuPPhDoTr1gefC7qAIH3Fp00Qe0tcLhwIIOwgixB7FgGQExwXH5qKR1opncm0nYbnTpnHpIdo9byvU7O6G55Zoixxa4Wc0kEcCDYjvXBXHObgXI1PLNHMn19Tx5w7dTu0qnL6KnNTipIzZRyuwREUyIREQFszYT6NeB6Ucg8A78q2NYhkDNo4hB0lw9pjgtvWPjl/UXoXaHhCIioncIiIAs5zqYO+SSnfGwvc4Pjs0XJ0fnBYDo5QrRlXcu+UbSOlicWSQua9rhtA81231XO7l3w8nGomiFRXizGamhkj/WRvZ9ZhHvC6AVcqLOlVNFpWxzDpbou726vBeqTLfD5v19ALnaW6BPtWaVscSot4/ZlPLF7M450Of5JMP3kJ/K8f1lUVXDLXKelq4IWQNewxHU1zbAN0dGwIJ4BU9MOmqaTR5UacroIiLucwiIgCIrFkFgnlNWzSF2RfOP4c080drrdgKjOShFyZJK7sWfKSq/RWT7/oyvj0Bx5So1G3S1pd2MUZ8nfJ7kqKSpcOdUSWb9nDdo73mT2Qq7nwxh9fiFPhtOdIsc3SG4zTWAv9VhBvu03LbMBwdlJTRU8fmwsawHebDWT0k3PavnZScm2zRSsrHvREUT0LIPlAZIcpCyviFpKezZbbTGTzXfdee5/QtfXTWUjJY3xyNDmPa5r2nYWuFiD1glAUPJvFG49g4uRy7Bov9WaMandAeNfU8jcs1nhcxxa4FrmkhwO0EaiCuWHzy5MYyY5CTST2ufSiceY/60ZuD970gtBzk5Mh4FbBZzSByujrBFubILbRawJ4WPFaGDrZXkezK9aF1mRnKIi1imEREBMZHOtX032rfG4W7rBclP22n+2Z71vSycf416FzD7MIiLPLAREQBefEaQSxSRnY9jm+0CPivQi9TsD84vYWkg7QSD1jUV8U9l1h/I10w3Odyg6pOcfxaSgV9HCWaKkZrVnYIiKREIiIAiIgAC1KCWPA8KkqJgOVLQ4t3ukcLRRdl9fDnFQ2bbJXlX+Uyj5uM/Ng7HPG/qb7+oqnZw8oJcfxOKgojpQxvIDvoucNUkzvVaLgdF7ecsvG1r/017luhC3MySzF5NyVdXNilTzjpPEZI86WTXI8dDQbDpf6q3VR+A4LHR00VPELMiYGjid5cekkknpJUgs0shERAEREBUc5WQbMVpCzU2aO7oHnc62trvVdYA9QO5Z9mdy7fBIcJxAFpa4sh0/ou2GB99oP0eu29q29ZhnezWeXt8qpRaqjbraNXLNbsF9zxuO/ZwsBFZc5GupJDJGLwPOr1CfoO6OB7Nu2qK4Zrc5zaxv6OxL9dYsa6QW5YDVoSX2SD8VvS29OWOQ76Nxkju+AnUd7L7n/AAd/8dfDYnPyy3+SnVpW1WxVURFfK5LZJPArqcuIAEoJJNgLAnWStjnyso2edUxdkgce5t1gyKtWwyqtNs6wqOCsjaZs49A396XfVjefeAvK/OpRDZyp6o/7lZAi5rA0/Mlx5GrvztUo2RTHsYPe9cP8Xab+DN/t/wDNZWil9HS7HnGkaoM7tP8AwZv9v/mu1udmk3xzD7rfg5ZMifR0uw40i0ZeZQU9bJHJCHhzWlr9JttV7ttYm+13gquiKzCChHKjnJ5ndhERSIhERAFP5H5KPrpbG7YmW5R35W9J8Br4JkpkhLWv3siaefJb8LOLvdvU9nEzjQYNB5HRBpqdHUNohDh58npPO0A9Z1WBpYnEqmssd/g70qWbV7Hgzv5wmUkX6ModUrmhkhZ+6Y7Vybba9NwPWAeJFp3M7m7/AEbTcrM21VOBp8Y2bWx9e93TYfRVdzO5sXh/6RrwXSuJfCx+twLtZmkvr0jfUDsvfba2zLGLoREQBERAEREAREQGXZ080Da69VR2jqhrc29mzW2a/ov4O2HfxEHm+zwOjcaDGLtc27BLI3WN2hUg92me3ittVMy+zXUuKt0nfNVAFmTNGvVsEjfpt8RuKAhcqM2urlqLnNI0uSvfUdd4nbx0dxOxZ89haSCCCDYgixB4Ebl2YdlFiuTMwgqmGalJOiNImMjeaeW3MO8sI36wL3Wl0OI4Tj7LxuDZwNY1MqGfWbskA46x0haFHGOOk9fMrzo31iZeitOOZuqqnuWN5dg+kwc63THt7rqrEW27lpwnGavF3Kri47hERTIhERAEREAREQBEViwLISqqrHQ5KP05AQLeq3a73dKjKcYK8mSSb2K6Ar1kpm1klIkqgY49oj2SO+t6A8erapl9LheBsEtTK0yW5pdYyOP8qIbOF919ZWa45nDxPHpTS4dE+KE+cGmzy06tKeUamNPog77Xcs2tjb6U/uWYUesiy5wM8UVI3yLCw18o5hka0GOM7NGMDVI+/YDxOpdea7NA8PFdiYLpnHTjiebkOJvyk99rr6w07Np16hYc3GZ6DDbTTaM9VudbmR9EQO/1jr4WWiLNLIREQBERAEREAREQBERAEREB5sQw6KojMc0bZWO2te0Fp7CseytzBuY/l8KlMT2nSETnkEH+VNtHU72ltSIDAMPzuYthTxDikDpWjUC8aEpA3tlA0ZevX1q7UmXGA4pblHMjkO6YclIP9UHRPtFaBiOGRVEZjnjZKw7WvaHN7jv6VnOUPyf8Pnuad0lK7g06cfax+vucF6pOLujxpPc9VfmmY7nU85AOsB40hr4Pbb3FV6tza10exjZRxY8e51iob/CfHsP/AGGp02g6mx1Bjv1xyWZ4lcW5xspKHVU0xlGy8tK62rhJCWg9dyrUcZVjvqcnRiztnyYq2edTyj/TJ/puvGcPlG2N4/03f2UlT/KQmbqmom336Mzmn2XNPvUgPlKQb6OT/vN/4rsse+sSH067lcbQyHUI3k9DHH3BeuHJyqf5tPMf9Jw94CmH/KUgtqo5SemVgHfYrwT/AClXn9XRNHDSqCfAM+K9ePfSI+nXc9lJm5r5NsYjHF72jwFz4Kw4dmjA11E/W2Nur23f2CoxzoZRVn7LSlg4xUj3d75dIdupfP8ADjKLE/22cxsO0Sz3FuiGG477LjLGVZbaE1Rii+VWUeBYSL6ccko3MPLTXG64NmbOLQqVjGfOvrnmDC6ZzC7UHBvKz22XDQNFnWb24qw5P/J2o4iHVUslSR9EfNx9truPtBaZhOB09KzQp4mQt4MaBfpJGtx6SqspOTu2dUktjF8msxNTVP8AKMWncC7WYw/Tmd9pKbhvUL9i2XA8n6eiiEVNE2Jg3AayeLnHW49JJKkUUT0IiIAiIgCIiAIiIAiIgCIiAIiIAiIgCIiAL41EQFKy+/UvWC4jvREB4sD/AF633I3zB2IiAv27uX0L6iAIiIAiIgCIiAIiIAiIgCIiA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9359197"/>
              </p:ext>
            </p:extLst>
          </p:nvPr>
        </p:nvGraphicFramePr>
        <p:xfrm>
          <a:off x="-1" y="1916833"/>
          <a:ext cx="9144001" cy="494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5443"/>
                <a:gridCol w="1454498"/>
                <a:gridCol w="1357350"/>
                <a:gridCol w="1067272"/>
                <a:gridCol w="969438"/>
              </a:tblGrid>
              <a:tr h="766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 or not sure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</a:tr>
              <a:tr h="643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 (SD)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 </a:t>
                      </a:r>
                      <a:r>
                        <a:rPr lang="en-US" sz="1600" b="1" dirty="0">
                          <a:effectLst/>
                        </a:rPr>
                        <a:t>(SD)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 (</a:t>
                      </a:r>
                      <a:r>
                        <a:rPr lang="en-US" sz="1600" b="1" dirty="0" err="1">
                          <a:effectLst/>
                        </a:rPr>
                        <a:t>df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p</a:t>
                      </a:r>
                      <a:r>
                        <a:rPr lang="en-US" sz="1600" b="1" dirty="0">
                          <a:effectLst/>
                        </a:rPr>
                        <a:t> value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420" marR="67420" marT="0" marB="0"/>
                </a:tc>
              </a:tr>
              <a:tr h="882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Receive infection control training inside the hospital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124.3 (12.3)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117.3 (14.6)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 (245)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</a:p>
                  </a:txBody>
                  <a:tcPr marL="68580" marR="68580" marT="0" marB="0"/>
                </a:tc>
              </a:tr>
              <a:tr h="882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Receive infection control training outside the hospital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126.2 (11.7)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121.8 (13.4)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(244)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</a:tr>
              <a:tr h="882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offer IC education for new nurses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123.6 (12.3)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115.6 (16.8)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(244)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68580" marR="68580" marT="0" marB="0"/>
                </a:tc>
              </a:tr>
              <a:tr h="882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hepatitis B vaccine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123.2 (12.5)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119.4 (15.8)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 (245)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3753" y="1254489"/>
            <a:ext cx="903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compared means compliance score in relation to selected factors</a:t>
            </a:r>
            <a:endParaRPr lang="en-US" b="1" cap="all" dirty="0">
              <a:ln w="6350">
                <a:noFill/>
              </a:ln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7" name="Oval 16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Results</a:t>
            </a:r>
          </a:p>
          <a:p>
            <a:r>
              <a:rPr lang="en-US" sz="2400" dirty="0"/>
              <a:t>One-way </a:t>
            </a:r>
            <a:r>
              <a:rPr lang="en-US" sz="2400" dirty="0" smtClean="0"/>
              <a:t>ANOVA</a:t>
            </a:r>
          </a:p>
          <a:p>
            <a:pPr lvl="1"/>
            <a:r>
              <a:rPr lang="en-US" sz="2400" dirty="0" smtClean="0"/>
              <a:t> Total compliance scores were </a:t>
            </a:r>
            <a:r>
              <a:rPr lang="en-US" sz="2400" b="1" dirty="0" smtClean="0"/>
              <a:t>NOT</a:t>
            </a:r>
            <a:r>
              <a:rPr lang="en-US" sz="2400" dirty="0" smtClean="0"/>
              <a:t> significantly different across all types of healthcare sectors, </a:t>
            </a:r>
            <a:r>
              <a:rPr lang="en-US" sz="2400" i="1" dirty="0" smtClean="0"/>
              <a:t>F</a:t>
            </a:r>
            <a:r>
              <a:rPr lang="en-US" sz="2400" dirty="0" smtClean="0"/>
              <a:t> (3, 246) = 0.60, </a:t>
            </a:r>
            <a:r>
              <a:rPr lang="en-US" sz="2400" i="1" dirty="0" smtClean="0"/>
              <a:t>p</a:t>
            </a:r>
            <a:r>
              <a:rPr lang="en-US" sz="2400" dirty="0" smtClean="0"/>
              <a:t> &lt; 0.70.</a:t>
            </a:r>
          </a:p>
          <a:p>
            <a:pPr lvl="1">
              <a:buNone/>
            </a:pPr>
            <a:endParaRPr lang="en-US" sz="2000" dirty="0"/>
          </a:p>
          <a:p>
            <a:pPr lvl="1"/>
            <a:r>
              <a:rPr lang="en-US" sz="2400" dirty="0" smtClean="0"/>
              <a:t>The mean total IC practice score was not statistically different across all types of critical care units,</a:t>
            </a:r>
            <a:r>
              <a:rPr lang="en-US" sz="2400" i="1" dirty="0" smtClean="0"/>
              <a:t> F</a:t>
            </a:r>
            <a:r>
              <a:rPr lang="en-US" sz="2400" dirty="0" smtClean="0"/>
              <a:t> (6, 246) = 0.80, </a:t>
            </a:r>
            <a:r>
              <a:rPr lang="en-US" sz="2400" i="1" dirty="0" smtClean="0"/>
              <a:t>p</a:t>
            </a:r>
            <a:r>
              <a:rPr lang="en-US" sz="2400" dirty="0" smtClean="0"/>
              <a:t> &lt; </a:t>
            </a:r>
            <a:r>
              <a:rPr lang="en-US" sz="2400" dirty="0" smtClean="0"/>
              <a:t>0.90.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7" name="Oval 16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1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Discussion</a:t>
            </a:r>
          </a:p>
          <a:p>
            <a:r>
              <a:rPr lang="en-US" dirty="0" smtClean="0"/>
              <a:t>Strengths of the study</a:t>
            </a:r>
          </a:p>
          <a:p>
            <a:pPr lvl="1"/>
            <a:r>
              <a:rPr lang="en-US" dirty="0" smtClean="0"/>
              <a:t>This is </a:t>
            </a:r>
            <a:r>
              <a:rPr lang="en-US" dirty="0"/>
              <a:t>the first Jordanian national study that evaluated IC practices among </a:t>
            </a:r>
            <a:r>
              <a:rPr lang="en-US" dirty="0" smtClean="0"/>
              <a:t>ICU RNs.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Inclusion </a:t>
            </a:r>
            <a:r>
              <a:rPr lang="en-US" dirty="0"/>
              <a:t>of hospitals representing all health care sectors in </a:t>
            </a:r>
            <a:r>
              <a:rPr lang="en-US" dirty="0" smtClean="0"/>
              <a:t>Jordan from all geographical areas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Proportional </a:t>
            </a:r>
            <a:r>
              <a:rPr lang="en-US" dirty="0"/>
              <a:t>probability </a:t>
            </a:r>
            <a:r>
              <a:rPr lang="en-US" dirty="0" smtClean="0"/>
              <a:t>sample, results are </a:t>
            </a:r>
            <a:r>
              <a:rPr lang="en-US" dirty="0"/>
              <a:t>very likely </a:t>
            </a:r>
            <a:r>
              <a:rPr lang="en-US" dirty="0" smtClean="0"/>
              <a:t>generalizable</a:t>
            </a:r>
          </a:p>
          <a:p>
            <a:pPr marL="585216" lvl="1" indent="0">
              <a:lnSpc>
                <a:spcPct val="130000"/>
              </a:lnSpc>
              <a:buNone/>
            </a:pPr>
            <a:endParaRPr lang="en-US" sz="18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" y="1340768"/>
            <a:ext cx="223628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8" y="3141799"/>
            <a:ext cx="2241009" cy="233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6" name="Oval 15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Discussion</a:t>
            </a:r>
          </a:p>
          <a:p>
            <a:r>
              <a:rPr lang="en-US" dirty="0" smtClean="0"/>
              <a:t>Limitations of the study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a self-report method</a:t>
            </a:r>
            <a:r>
              <a:rPr lang="en-US" dirty="0" smtClean="0"/>
              <a:t>.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Self-report </a:t>
            </a:r>
            <a:r>
              <a:rPr lang="en-US" dirty="0"/>
              <a:t>method overestimates the compliance rate with IC practices in comparison with the </a:t>
            </a:r>
            <a:r>
              <a:rPr lang="en-US" dirty="0" smtClean="0"/>
              <a:t>observation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/>
              <a:t>The use of observation would give greater insight regarding level of compliance with these guidelines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8" y="1340769"/>
            <a:ext cx="22410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" y="3356992"/>
            <a:ext cx="1835695" cy="23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6" name="Oval 15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3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Discussion</a:t>
            </a:r>
          </a:p>
          <a:p>
            <a:r>
              <a:rPr lang="en-US" dirty="0" smtClean="0"/>
              <a:t>Massages to healthcare sectors</a:t>
            </a:r>
          </a:p>
          <a:p>
            <a:pPr lvl="1"/>
            <a:r>
              <a:rPr lang="en-US" dirty="0" smtClean="0"/>
              <a:t>63.7% of </a:t>
            </a:r>
            <a:r>
              <a:rPr lang="en-US" dirty="0"/>
              <a:t>untrained nurses </a:t>
            </a:r>
            <a:r>
              <a:rPr lang="en-US" dirty="0" smtClean="0"/>
              <a:t> </a:t>
            </a:r>
            <a:r>
              <a:rPr lang="en-US" dirty="0"/>
              <a:t>worked in governmental and military </a:t>
            </a:r>
            <a:r>
              <a:rPr lang="en-US" dirty="0" smtClean="0"/>
              <a:t>hospitals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74</a:t>
            </a:r>
            <a:r>
              <a:rPr lang="en-US" dirty="0"/>
              <a:t>% of nurses with weak compliance </a:t>
            </a:r>
            <a:r>
              <a:rPr lang="en-US" dirty="0" smtClean="0"/>
              <a:t>worked </a:t>
            </a:r>
            <a:r>
              <a:rPr lang="en-US" dirty="0"/>
              <a:t>in governmental and military </a:t>
            </a:r>
            <a:r>
              <a:rPr lang="en-US" dirty="0" smtClean="0"/>
              <a:t>hospitals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Orientation </a:t>
            </a:r>
            <a:r>
              <a:rPr lang="en-US" dirty="0"/>
              <a:t>and teaching programs conducted in hospitals for newly employed 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225649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0" y="3093369"/>
            <a:ext cx="2276933" cy="2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6" name="Oval 15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Discussion</a:t>
            </a:r>
          </a:p>
          <a:p>
            <a:r>
              <a:rPr lang="en-US" dirty="0" smtClean="0"/>
              <a:t>Massages to healthcare sectors</a:t>
            </a:r>
          </a:p>
          <a:p>
            <a:pPr lvl="1"/>
            <a:r>
              <a:rPr lang="en-US" sz="2400" dirty="0" smtClean="0"/>
              <a:t>24.3 </a:t>
            </a:r>
            <a:r>
              <a:rPr lang="en-US" dirty="0" smtClean="0"/>
              <a:t>% </a:t>
            </a:r>
            <a:r>
              <a:rPr lang="en-US" dirty="0" smtClean="0"/>
              <a:t>always </a:t>
            </a:r>
            <a:r>
              <a:rPr lang="en-US" dirty="0"/>
              <a:t>or most of the time shared equipment between </a:t>
            </a:r>
            <a:r>
              <a:rPr lang="en-US" dirty="0" smtClean="0"/>
              <a:t>patients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availability of IC resources such as hand washing facilities and personal protective equipment in health care facilities in Jordan represents a real challenge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Recent standard recommended </a:t>
            </a:r>
            <a:r>
              <a:rPr lang="en-US" dirty="0"/>
              <a:t>a ratio of 0.8 to 1.0 IC-nurses per 100 occupied acute care beds as an appropriate level of </a:t>
            </a:r>
            <a:r>
              <a:rPr lang="en-US" dirty="0" smtClean="0"/>
              <a:t>IC staffing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9" y="1988840"/>
            <a:ext cx="248376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0" y="3717031"/>
            <a:ext cx="1447329" cy="5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6" name="Oval 15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5400601" cy="551723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n-US" sz="32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endParaRPr lang="en-US" sz="32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endParaRPr lang="en-US" sz="32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Thank you……</a:t>
            </a:r>
          </a:p>
          <a:p>
            <a:pPr marL="137160" indent="0" algn="ctr">
              <a:buNone/>
            </a:pPr>
            <a:endParaRPr lang="en-US" sz="32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endParaRPr lang="en-US" sz="32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endParaRPr lang="en-US" sz="32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We are ready for your important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data:image/jpeg;base64,/9j/4AAQSkZJRgABAQAAAQABAAD/2wCEAAkGBhQSEBQUExMWFBQUGBUUFBcUFBYWGA8QFhUVFBYQFRYZGyceFxkkGRUWIC8gJCcpLCwsFR4yNTAqNSYrLCoBCQoKDgwOGg8PGiwkHSQsLCwpLCksLCksLSktKSkpLCwsKSwqLCwsLCkpLCkqKSwsLCwsLCwsNSwtKSkpLCwsKv/AABEIAMIBAwMBIgACEQEDEQH/xAAcAAACAgMBAQAAAAAAAAAAAAAAAgEGBAUHAwj/xABBEAACAQIDBQYFAwMDAwEJAAABAgMAEQQSIQUTMVFhBiJBcZGxBzKBodEUI0JSweEzYnKS8PGyFRckJkNEVGOC/8QAGgEBAQADAQEAAAAAAAAAAAAAAAECAwQFBv/EADERAAIBAwIDBwMEAgMAAAAAAAABAgMRIQQxEkHwE1FhcYGRsSKhwTLR4fEFYhQzQ//aAAwDAQACEQMRAD8A7ZL8p9fTWnFJuz4k/SwpYoxlF9fDXXUaeNQchzKOYqN5yB9Le9MBapqYILc8reZ/FRlPP0H5pi4HEil3o8LnyB96oDdcyT9fxUrGBwA9KjMeXqfxeix5gfSmQPQTSbvmSft7VIiHL+9QEb4c7+WvtU5+h9vemooBNeg+9TkPP0AqHlAFyQAOJJ4edYK9ocOWyrMjG2YBWBuL2JFjrbxtw051kk3sgZ26Hn5kmmC24Vj/AKsn5UY/TL/6rVOaQ/xVfM6+gBH3qWYMiozCsWSB+JfgR8q26HiT4E+FT+iGbUsbjxYjgeS2HiaWRQxW044yBI6pmvYsbAkC5Fzpwqv4/wCKOzYjZsWjG9rR5pTfl+2GrC+KmCjXZ7TbqN9y8bFZFLIULqjFlBAYgMdTqOYrmf6uHCRMI7Qzi93KqjRkgoHRTYiUlnA0GRc/yMzbvu0+mhUjxO5C9wfGuFwBHhsTK5JFkiAVm0soLPe/eUcLksNNQK120Piti7HJh4oirMbvLvQYgcua0ai9r5rhrGyAX3iB6xs+VBHkiFzwGUMx0Riw01UFRJpcG2e5/wBVomw8auSyR7xRYoXCqmIlBN53zkWw8YDsFKgNlLNlHdTsWnpRf6fcGZju0+0ZomLYrdK65kEMaRNkKl87OxZkBXvXzgBcz3y7sS9P7EzxYnAwSg7wsibwu7SlZgoDocxOUg+Glcv2HgZ8XiJMPDJDEwDSGWRXZpW3gLPCAqj9uSzWNjmdSQN2ix9L7DdmJMDAIGnMigsy2RVALNmcEHM2jE273A1z6rgUeFYfcu4FnVQNALDpQXA4mo3Y6nzJqVUDgK8wou86E/SpzHl6n8XpqgtQhFjzH0FG76n1t7UbwefkKMx5etquQAjHKmpdenvRk6moUail3Y/7JqKYAbzofb3pIydRYDU+N+Ov969q8i4DG5A0H2v/AIqgbKefoB/e9Tux1PmTXi20E/queQ1PpXliNqBRfI9uA7p1PG1rXPCrZkwZgUDgKmuabW+OOGjJWFGmcEgBe6psNWLtwHHw8PCqfi/iftTF2aAR4ZBmOYMTZVsXZy5KWUEZmK6ZgOLAHrhoassvC8Rc72TXlJiVXiwH1r52xXbvaJmyx4uVwoUSM0capnLW7sW7ut+AUgu1r5R8o3EPxUxWFchminyHvK8CI+W4ASSWFskcvHSzAWsTmuK2P/HVFzTFztv69T8oZv8AipI9RUfqHJsI7f8AIgexJ+1VTsd8WMJtBxEA0M1r5JSlmPisbA989LA9KuDSAMNfAj2P5rjnTlTfDJWYPJVkb+Sr5At046VrO0u01weGeeQvJlsqotgZZWIVI10uLkjW+gufCtwj8dDx8uOvj9a5x8coXfCYYcIzPZrAsSxikyCy2uScwAva5FyOIzoQ46ii9gcs7Q7Wkxs7SYiS0UekhiN4x4rBBfWR9CAzEg6toq3p8NsqHK5jI3jBGDRk2wC5roA4sXnfRQupyhi1if24x+xiIVQkZwhKAMuREZQzMWI4kWLSG2YZbFYwhkuG0sds+TAYaHDYYLiIXid99EwbBhWVpDMQoMu84BBfMGuAMunvSnwqKiseHLrrxhuvh18Rm3iYLGMSWVThZGAzvHbuxzAcGygEOQA3G5BVm6jvB1PkDXC8JGyYnCyMBEpxGFeNBGGlxmacIcVIdTBCBI4Vbm5fjIWaRu7V42shFSUorcp5sSRa3HTUikJJCnQajrx0/vWs2n20wWHOWbFQo2vdMiltP9ouafY/aGDFxFsOzSJ3srCOVVJB4BmUA2PLka5uCSV7YB7bc2SmJgeKW5RwQwBK3B01ykXGt7dKpvbnsbgcPs2bd4WFZJDFErhBnEksqJnVmNxa5b5hw1NX8tmXQHUe4rnvxkxAOFwqMoZJMQrOhfIHSOKSQqz/AMVva5GtuGtbtM5OcYp4uChyTtIh3DqkK3QOW0xLLkzopFgkKBVZ5dB3Y1UACOMYvZiBkjYyswjYie2XLJi0uREY31YRXizM2XuFFsGfd2jaU7iKWTMEKxgiwEdm1ESIgH7YGpSOxK2ZjZ87w2LtPt/ADC4JMNI02LwqxRxCFWZZQVjDwGQCwbRWBUllYKRY17LbVopb/Yhqtr7Rkw0yYlTu5sMwKJlFiNEbDNZu5EFDpl/iVKgFxO69p2RtuPEwQ4mK5SUA/wDFj3Sp6hu6eq1wzHOJEZrFIIzllJYKZJBlYYODLmAKxgB2taNVVeCje2P4YbRlw8owk77lMWDiIkUA7iRma0DGTMULIquAe8QyniSa5tTRU6fFzXx/G5Tstzy9TRY8/Qfmkhmuuuh8fOn3g8/KvGAZPP1qQg5VGY8vU0a9BUA1FLk6n29qN2OVChvBz9NaM/Q+3vTUUAtzyHr/AIopr1FALuh46+ZJrzmw6krdQeI1ANrj/FelzyH1P4pJVNr34EHQdetXIW48Iso8PLnXGfiL8QTic8ULlMJGWjkYXH6uQaFAQRmj6AgGxLEKBm6D8QNqHDbMxUgJz5TGmvB5iIwRbkXv9K4KuDeFkGIXPIgRMPBJYrFc5hHJGOL94MYyLAsC9ycj+noaEZXqP0IY+zNmCwZla0hASFD+7ir95QSBeOHgc1rv/EWF0yn2izZkDk5EDvu1JCBASI4VUEWUk942RLsQSTneI8NNi8b+niLPNO2WZgTmVR/qBmJtlAW58NLafIvfuynYXC4CJVjiUycXlZQXduPzEXAHgB7136nUxpWcst7IhxPZ+xsVkvDgsSdL50htkDr3xDckBj8pexe39I7h08mymAXehRZrnDjumJSSm8mF1yG44MQ1gPkXKT9SGQc7/eqr2/7Frj4CUUrio1YwSCynNx3TEkd0n/pJuOvJT/yF5fUrLvBwrH7P3WVXJaYkZI0sjRn+LO2Ubq2lkID68Is3e6r8I+2LyoMHiL76Fc8bG1pIARHYWHFb2JNze99QQOZYIqFMhjJku11Ze5CVOUqdBdrroo00Pz33Q88JtrEw4yOWJsrIbFjGLspWzqbAl1KWIUEqAAVygadlal20HF79/iD6c/l5j2P+a03bHZBxWEeJDHnurx70XXexsHTN0zKL6G4uLa1s42VwjqQytqCDcMpGhHMcKpvxB7cnDFcJhO9i5RclQrfo4f5TuCQt8tyMxAFrsQOPg0YylNKO5kc5dmaaQZSMXvGbEF+GBkZu9Jm1XOXP7KrmCAgjPKRbOaCGCNbiwViqEjPbEEgFd3q2JxBIF4CbDTeuO7HHi4jEJDu0hDSTuS2HijLGbESSAhsRNLYPle5JfRnB/b3Kd912pDPgpr4xN3OUIhZD+1uf/wAbDsttyqgkFVKtYnvAaS+1a9l111nJibvsLGuI2m4xcgjlgYSxwMys+JxOWzYmaQaSSR6gRjSM3AC5Te0/GHaog2Y6/NJOywxjjYt8zgDxC3t1YVx/aYQ5BbM/dEaxlhlc6BwFAJYXWygd0+C23NNtLtJPidyce28SBXSJlteeW65r/wAJCB3S+id25z/K8lpnKpGd8Ll+3mBZMPGsP7n7KM11SJVM2IJuoQELZTfQvbKveCgtnQ9j+FMTRYeWEoyIkueEPHLHeGRVY5RL3yokEgDGxNr2F7Vzv4a7NkxW1lLhQmGvOUAJyOBkhzMQCXJYHXW0QFlAUDuzJqNTy5cR/gVza+r/AOfqVDQ8Lcrj0On2rk/xSAbF4eFpHIEWIkBzJ+wS6KHVbAEiNZACTpfMWVVLDqyxi58eB116f2rjHxExTHazkIQyQRKqGUIWTPLI0hy3CoCqkszLlAFu8VZebRq9S/gCv4xI+93VVcpT5QVWMcb3sXYHxIXVP4ZbYbGw7pET3hAyKTI1xmwMDcYUGmfGynQkWyXt3Qrbv2w3Z5pcXhY5mBGIxCxuq/t5olAEiog1VECZOC5e6vzKyx9v2Z2CwGHsY8JEGH8nXeN55nua9KtqIUUk8366x+wOL7BxcU8iP3QI7R4bDqrSph4wd4HkUaSyEgsFv33VnkKqlh5dqccZCixBt4XWZDfM6yuwtICoJLMSpzgAyErbLGsStePi7h4VEeMhkhE0d4ZUZ0/fgzWyiM/6jJIActiDY3DAWqkQSqkTzB3sSGlnyk7neA2hQMwLzsGa5DXAZwG1klOVKamlUXt49e/mQ692A7VDGQFnsuIibd4lApBie5FzqQbsrHThc6aVbq+a+zfbWbAYmWaHDqIHQRGEta9riJnYDvS3DX01u4AUCy9q+HvahsfhS8mUTRuY5UQ6RkAFdQxvdSNedx4V5ur0rptzX6SlqJpd4P8Axr7UBBypq4Ci5uh9qNeg+9NUFxzoCMp5+lG7H/k3oz9D6fmi55eppkhOUchRUWPT0/zRQElrUjMCCNddOBpwoHAVNMFOf/FaeX9NhzFGzk4iFrK+Ul1D7sAjUHeMhv4ZOIrkeBBCsI2u5Db3FMxACEFXSG40BLMDIe85ZlX5isnYvisrpgP1EZKyYaWNwQASE3qHQHQkEI2undPOue7JjXIDGwVIhvCxbIuFDX77yhbqdbb228c92FY079e3pJWo+pHuZPwfVY9piNgyMMPOpDAKd7vIWKgAArZFF1JJBBuF0Wu4iIcv71wf/wBqpgdoYSY6LC2WQMuSQYeVCpcx3tAgz51gF3tmeQ3au7I+YAgrYgEEHMCDqCOlcmuTclPk0Q9KKXIefpYUbsefnrXnmR8/dqcMYdp4rDLHmMk++RiAwiWVBKzpGSAW0bvMQi5btwDLqMZikQhFvK5BPdAdMlzmylgN4M3F2Aj4kJIe/W7+I86TbWxJY5IohFhyVYJvSgDuLgEuwZx3ACe6P6bVoE3UZYKM+VGkEWRmjG7UtvsVlvvWB0CE5QSM5UAofpqWYRb7l8GJ2TsFjpDsKFrkmNXXMupEMMzrdBlOYiJNNNSBpXLMT2hiKPLnLT4qQzFLArDGjssEVmBM76Bu/cAtexfUdq7EbFGH2ZBh3A/0gZFYCxeUZ5FI8RmZhXHsHsaDD4rFRGzskhRfnv8ApnIyIpUZkBzBGy3lYtkQLdnrh00oOdR253Xlf+il3+CmxY2w8mNdt7iZpJFkZiS0QVv9O5JNzoxN9QVHhV/2tsSHExGKeNZEbiCOB8GU8VYeBBuK4fs7bWIwssk8MyxKygOgjXdPbuxkxqSqhVQAbvVshClwry15YrtjtPGqRJi/08N8shiTdlVtcL3e8zstyIw/AEsVXvVKulqVKjmpWXrjw9AavtNsCPBYyfDYebeCyqZB/wDbK7WaCdgp8SoJWxN8tiSUJs/Z67u9nfTKtwQ0tr5FIBuiXU5QONjlzMC8Xrs/ZBlAATdYZSXCuUvOF0eeaQjLpoC57iZ8oBYlJN7B2dxkmGaaCAHC5tFKs00+FYjeGGMlSYyqqNWV5FULcJZB3SqcKs36kPfsD2tj2aZzPG8izGNt7h13iRgXRcORfgGZlDgkMwcAtlLHcbZ+PUKKu6w0xJKkGbJGCiuM5srM3AMAbcediK5ziO02ZSzdxCWEUXdzymwjLvawuR3D3VVVXIgKgofHA9lsZibtFhZiJAykiIqiKQvyyS2UA8NG4Dl3a1y0tJy46vyDv3artYcGkTiAy71liU7xI03kgJTNI57o7p1tpcVx9Nry47GzYkxiMzsiRIGZzK0SqjLGwAbLpfOPlN8gL2ZL5t2NsTsOCN4s2IQ4VXiZl1kilSKQOwOisA2o17wrQr2H2gd4sUEMCu8gzSPc7hjligVEQARhMoKn5yozd0ZTyafgpxd7J5V78ilYxsWdwxlZXjveTDlESEGMKkMRBsVWPNazBLA2OXPO1h7DGdtqRRzySTJKMQWSd5JQjRIMobOAokGYErYEBlzBScq7fB/CfGZgzY2KGxJAigLFSbahnYnMGGcMSTmAa91UiwbH+GKQvFI+LxMrQqyRgsqJGrizBUQC19CddSNazq6ilwuN+XXIhzHaUUWHxmP3zBGimkAkHekEEvfSKFW7okKvl04BSe6FbPXp9r/qpUOXJHHpDh4UMm6DAFpO7bNI2XVjYklR3QO59Dp2IwgmMpgjZyoBLIrEkEnMTbU62+g5VuIMIiaIir/xUD2rWtfGKwrstj582Z2Ux+IIcYFhGobdLK+7CNawZhlzNey5tFuFCjKthV67C9isfgneZmhzSqqyJrkIUXElgLmS5PIWYgAALbp1QBYeVaKmtlNONlYWMdVlI1ZB5Kx+ouwt6Gp/SE/NI58iF/8ASAfvXtvBz/vRn6H2964rsokeGVeA48yWv9STXqBS69B96Mp5+gqeYGqC4HjUbsdT5k1IUUBG8H/YNFNRQC2PMfQVG75kn629qneDz8tajOeR+ulXJDGxWCR1dHQOpAJDC4ItYjXy+9cOZ5cJJJs+2sEzSQsQAu7e27xWgJlnIYKpsxTTIjvbL3gg5hwFwRz5Hp1qpdq/h1HjVUq+5lXPZwNLsMrXUEaMQA1iLgte967NLWjBtT2fyVnJZIt5E6qcquJC7BhnnW9yGcuVjhD/ADEsRm+Yzyd1LF2L+LceCg/T4gPNFFZYZowMxFgdzu5CGKqSVDaaZbgVW+0DfpCUxMKvMdAVZTDPYlQQRbdRqoUbvR+9YGNBlbxweCDRxlywaUWW0YklYDTdYaJbXIFxcWA170WqN68qcKkPryuuusYnVv8A327O4XmzcMm4bNfxXja/1rQ7Z+M7zRN+ihMKG6fqcSQAkh/jFGubeSW1Ci54Ei1VCPZQYZd2oUHd5c7OpkC3CzzxjNiZRx/T4cBRxNrG8y7Uiw1/3RvEAV2GUmNT/wDTiaHSFb5rxQG/HNODoNEdLRT+lXfiLmvj2fIxJnkZbEqbm0xLkuc7d4QMzG5TvysSe4wre9mex0mJxAwrRMiLupcSXJTcxqQ6xtCh/wBRwCo3rFgt2yILCsvs/wDD/G4mVJTvMHAoBjZDGJmU968QUhcOpv8Ax111znWur7C2T+li3MKKqjvFncu8sjFi0kjWGZyRqb/a1TUarhVotX+AbcIA3DiPY/5qp9rfh5FjpN6G3U6qUEgBOcGxCSrezx2LqV8Q1r+BszYdza8lv+KgaWP9VzQNnrc5izcPmdiL6+F7favIhNwfEnkp8+Y/sxj42Anw8rIjd6SLXem4GdFIzKpCr/EnugcAgTYYfs9iJ5xHHgp2hjVSn6hDh0Zz3i01mZt3mF92pzPozsW1PeI8Ki/KqjyAFetdr/yErbIWOc7E+GriRZMY5xLAh92csUCsukaiNb5kQE5VIsPADXNfJIZGBBZVB07ua/0YMCKyqUyDmK4p1ZVHdg0+z+yOHhdnjQKz6sUVVLN4tmUZrnxN9fHXWtkMAnEqGPNrsfVr167zofS3vU3PIfU1g5Se7Aoi0I4DW31H5vTstx6eo1qMp5+go3fmfrWIJJtUbwefkKkIB4VNALmPL1o16D7016Xejn6a+1AGTqfajdjl66+9Gfofb3qLnoPvQD0UmQ8/S1G6Hn5kmgJLjnRvPP0/NSFtU0AuY8vU/iix5+gqSwHGl3o8/IE0BOTqft+KKM/+0/b81FAPRS5Op9vajdDl66+9AJLINNeBHXjp/evETOcwVPHizAcfECx61kSr3T5fei+t/Aj2/wDNW6LyNVtQAxN+q3IiAJYugZSoBJvmuL2vpbyriWK2TFJJLiUj/S4aQARIp3bT4cG5leEOAUYqfmMcYtqxbSu9YzcyI0cmSRWFmRgHDDkV1vXPIfhwhxSmVXkwETFoMO3d3b696YkfupfRczEhSAdARXfpaygnfHXyQ5s21FkIQtu4LFc+SQIyhj3WdIycluEaIqEk91T3qzZpomjZIQsqABj3lCi6gEscxWFACAWzM+uUzR3y19BJmAAVAoGgBa1gNAAFBFq0e0OwGEnJL4aBWJvnij3cga984kQg5r63rctdG+Vb1uLHGNnY7aWGVkgxTRRKAxF7xwox+cGZf2Iz/G9i2mUPe5u/w3xOLbFTRYvFTEvHHOmaNYjNmLozIHXeBBk5ITqbcCd/h/hLhFGUyYpl3hmynFSAb86b+yW/c/3ca3WyuyWFwrXhhAZ7h3YtI8nj35HJZtR4msK2ppTi0ll87IGzSVEAXNe3NixPmSbmp/VcgT9D717KgHAAeQqa83APJXY/xt52P96fJ1P2FG8HP+9RvOh9vegJ3Q5X89femApLnkB9aMp5+g/N6AeoLgeNLux1PmTTBAOAqYKRvB1PkKjMeXqaegmgEseYFG75k+3tU7weflr7UZ+h+woQN0OXrrTUuvQep/FRkPM/SwoB6UyDnUboefnr704FCi5+QPpb3qLnkB5mnqC4HjQC5Tz9B+b1O753P1o3g6n6GjMeXqfxerkhIQDwFTSWPMD6VOTqfb2qAail3Q5VFMFJz9D7Ua9B6n8U1KZBzoCMh5+lhSRxAqARe2muvDTx8q9N50Ppb3rzjJuRbx8TzAP5q5AYjEJFGzsQqICzHwCgXJsKXAYwTRLIoYBxcBxZh0YeBqu7axzzbJeY5VLJnAHDKJAUvfjdQL+ZrOxG0Rh5IIMpdSFR3zW3eYiKMlf5Zn06Vv7H6f8Aa7Xsv5NHa58LL7m6UBRyHU8Og6Vj4fHh3lWx/bZVvxzgxo+bhp81vpWuwW3lkxKRKAA0UshuO8Ckwh8Da3zelabtHipI8ehjvlRExUire8kcZeCRQBxISTNb/bztVp0HKTi97XE6yS4ltcuJc8vUgVi4naiRh8zhciCRtCbRksA2nG5UgAa1V8TjHbHLiWv+kiIhVjqkizx236+BXOVUtwsw5Gpi7PzNHi4C+RQII8LIO9+1CzyorAa3UsFJ6XrYtPFWcn3fOfVLLMHWb/Su/wCMe7LRszHLiIUlQtlcXGYZTa9tR4cKyt0OXrr71g7IikSIK6oMtlRYgwWNFUALdzduHGw8vE5ve6D1P4rlnZSdtjfHZX3HtRSZD/V6ACtHPtll2nFhSgMUuHklV7sWEscihlOtsuVh4XvUjHi2Mjes4HiKje8gT9PzTBQOFTesSiZjy9T+Kmx5+g/NSWA4m1RvB5+QJoQN31J+tvagRjlRmPL1sK8I8cjSNGskZkSxdAwZ0B4FlvcfUVbMGTRS5Op9qN2OXrr71CgZBzoz9D6W96YCihBbnkB9aMp5+g/N6kuBxIFLvOVz5CqCd2PPzJqQoHAUuY8vU/i9FjzH0FQD0E0m75k+tvapEY5ChQ3o8/LX2oznkfsKaigFueQ9f8VFTvBzHrRQgbscr+evvTAUl25AfW9GQ/1egH971QPXkXAbU2uPY/5pt0PG58yaVkAK2AGttOo/IFMFRVcPg3xGHTCPHIiRxskzMhCySAGONYzwdb/uZhp3E5kD1wmzmxa4TEFyhRUE62FpnicNl5rlmRtfGrVWv2Ns04eNkMmcGSWQEi2VZHL5OOtix1rq/wCRhtYd8et7/jpHN2OUnlfta35MGbYMELNiWYxmMtMz5id3HZ2ePXhEc7sVtxa/gLcz2f8AGhmxzSzYd/0ZV0hZIryxqCrGRn0zCwuyg2GnG2ty+J0xmjwuBRrHG4hI5MvH9LH+5MRbyWrjEgVAipZQAoXQAKBYLblbpWcaijHiqLibws2sjaoRWx47JxUM0KSwZWikGdGUWBBJJNuIN73B1ve9ZtUD4fq2Gx+0sAv+jDJHPCOIiTEKXMS8gLiw6HnV5nkCKzu+VVBZibKFUC5YnwAArmqw4ZWv5euTNHtSmUcxWMuLiMO+zqYsm83ha67rLm3lzply63qs9j/iXh9o4maCCOQCJc6uwAWVAwQkC911IsD4X4cKipyabSwtwW7e9D6W96q/aS67S2ZJawL4qC9/GWDOo9YarmyUxuJ2zi2GNaL9LiI0OGJJR8DlJzbvhdxls2lizG/AVh/GDA4+eRFskeBjkgKyqw3m9kYQ5yL5hlaQ8ABYg3Ph006KVRRusr5X33Bd+023XEUsODkhkx+QmKHOmYajM5Vm8FJOtgbCsfsf2JGGAnxDNPjpF/emd2YjNYmFNbBBYDQa28gM3s12SwuAUjDx94/PIbvJKebyHjrrYWHSsLsPtjETNjkxBDNBi5YktlULDZWRNBc2B4nXXXhWu74Wobc+Tf8AAwOe3uFG0/0Gu9I+ewyCaxb9OT/XlseWtuOlWNsUgdULKHYMyqWGZlWwZgvEgZlufC4riuOkvgGxAIEw20zhrXIkz5QvkFtp0qx/Fjan6LFYDGd47v8AVxm3jnh7i6f7tfoa2y0yclGPj7pfkXNz2G7dnH4nHxkKEw8irDbi8N3TO1zrcpf/APoVWuw+wcONp4n9QXXaEOJnnU3I/U4WQWR1/qTvMSB4kX00rHg2KNlSbNx8a5cPJBDh8fYcHkRSMSw6uVJPNR/VW9+IGLhkknW5w+LwGHGNw2IuATcspiH9SEgIVNwc/DTXZZKTVPaS9rY/vzuDoG85A+3vRc8gPresPYOMeXCwSypkkkijd1/odkDFdeGp4VmmQc685qzsCMp5+g/NG6Hjc+ZNTvOh9PzUXPL1P4pkYGCAcBU0uU8/Qfmjd+Z+tQElgONRvR1PkDUhAOAFTQC5jy9TRY9B96al3g5+mvtQEbvqfb2qd0OXrrRm6H2o16e9XIGtRSZTz+1FSxSTIBxIqN7yBP0/NMFA4C1TTAEzHl6n8XpJQbXuNLHQcjfxr2JpGcEEXvflr7VUNtw3fU+tvapEQ5CkSUlRZSdB096bvdB6n8UyQpAQYjtISTpgcIMq/wD7Z2OZ/wDoa3pWwwPxEw77QlwDh4ZkbLHvBZcR3c10PgSNQDxFrX4VVsXtlMB2lkOJ7kWMgiRJScqqy5R3jwAzIVJ8LrfS5rXfG6bBOkLROHxwZViMDh23d72kykkC/wAvjm4eNegqKnKMWnZxVmuXTvcFn7BY1Z9obWxIN1aaLDoRrmGHjKEjmDcH6144/tU7bJ2s8pu0UuNwy90LkW+6iQ/1G0i6+NYvwM2mowkuDdd1iIJHZ0YFXZXsd4ynW4PdPKy8xUbY7E4ubGS4XKDs7E4mPHSyFgGFlG9woUa3ZlWxtoBe/GkoxVVqWLW9lbbzQMLbG2P/AJTgscokjw+HZvEKJBG5sOkbetb/AOHGyFjjnxzgQjFkGNSAu4wMYyYdTfhdAG63Wsfs32UeNcXsvFRF8CxaXCy30WN3vuc3FZFazDqGPC1ZOy/hVh492JMRisTFCweKGWW8MbA3U5FABt6dNaTnBRlG+7v33TyQfthshGxQkwsgj2pDC06Ag5cVhlbI0M1rKyk90a3Bt4DT3xUw2rsN3iQq2IgYovisyXsoPj+4mh8jWV2q7GDGyRyLNLh5ER4meIqGkw8ls8RuDbhofC5rebP2esESRRgJHGqoigfKqiwFydfOud1Eoxs8r7dcu4pq+w3aVMdgYpVbMwVUmuLFcQqrnBHmb+TCtRsfBy4XbWLUQucNjFTECUD9uHEKCsiseF2OtuOo0tci2YLZccIKxoEDMzsEAUNIxuzkLa5JrIEY5CsO0ScuFYYOW4r4USnam+TEKME2ITGPD3yd+pLEBAMpuSRmuLByLaa3rtR2Yh2hCIcQjFA6yDK2Uhlv48bEFgeh8ONbqvGHGI7uisC0ZAcDihZQwB8wQasq9SbT7gC4cBAgVQoAUC1wFGgFvoK1u1+yOFxUkcmIhWV4vkLD5db2IHzC+tjcVtyw51jYDH72NXykXvpxsQxUi/DiK1xcl9SJi9j33Q8/PX3pgLUuc8reZrW7S7QwwRtJJJ3VfdkIpJ3lrlAPEga+QqRhKTsshyjHLNrUFqjJ5+pqQgHhWJkRvB5+QozHl6mmooBbHpRk6n29qC450Z+QJ+3vQgbscqal16D70ZDzP2FCjUpkHOjdDz89fepAoCN55+h/FRT0UAmU8/Qfmjd8yT9fxU7wdT5A0Zjy9T+L1ckwQIhyHpT0uvT7mjJ1P2FQERcLciff8VJkHOkWMZj48Drr0/tXqBTBWaPtR2Vw20IhHiIy2U3Rl7rxE8SreF/Eag2FxoK1PZj4WYLAuJI4i8oN1knfOydVAAVT1Av1q5VBYDibVtVaajwJu3cQrnaDsauImjxMT7jFwkZJlW+ZPGGVbjeIRcWuCL6HwNh3fUn61O8HU+QNGY8vU1i5SaSfIYARgeFNS2PMD6UZOp9vasANS70c/TX2oEY5f3pqFFz9D7e9Fz0H3pqUuOdCFT7Y7YxEJyRN35Ny0ACgF2WXLLESeNw0fqabY214mxE0yk5JsNDidfAxmWKQEf1DKoPlWb2o2O85wzxW3kE6SjNcAx3763tysfpWLh+x272g86W3MsciSRsT87sC2UWIym1yL8b89PRjKk6Nnh2fysfZW9TjlGp2l1lXX5/f4Nj2W2pJiIDLIipd3EYQk3jFgCSeJvmFxobaVoNm7SeLaEgdrQK74YgkhUmkkkxMUh8BcOEvzKirLsnYSYcWRnIACqHdn3aDgiBjYAeV9BqbV7YnDxIkruFykFpiQLOqrYl9O9ZR4+ArT2sFKSSw9jZ2c2o3eUVDZsck0k36gtEccubDh7gwPh2ZkUKbWIzK4HE5CfE1kRbExE0EDyKgmSeaWWJywSQNIxAzKGIFgpGhuNDxrcdke0sO0MKuIhUqpLKVcDMjKbFTYkcLHyIrd1lU1Moyta39W+Le1wtOrZd/7v8APyeOGL5Fz2L27xUZVzdASTbzr016D701LvBzrj3OjYMvU0bsf+dfejP0Pt71DPbjYeGp8ToBUyUcCivKeUIrO7hVUFmY2AVQLliTwAHjWs7P9p8LjldsNNvRG2V9GXKeI0YDQ+B4GslFtX5A25YDxqN55n6GqT2l+KEGExODiQLKuJKlpFcZYoWfdrICAQ/eDHjwQ860/b/ZpxO2cNDLiXw0bYeT9K6MVH6/ORxBHesUNrgmwF9a3Q07bXFhNN+3gQ6dmPL1P4oselJhoyiKrOXKqoLta7kAAubaXPH60+8Hn5a1oKGXqft+KKM/Q/b81FQg9BNIU6k/W3tUiMch70Ab0cx9NajecgfS3vT0UKeJJzDQC4I4+R/NemU8/Qfm9LKwFteBH30/vTbzzP0qhhux1P1NSEA4CozHl6n8XoseY9KhBqCaXJ1Prb2oEY5UKG9HO/lr7UZ+h9qaihBdeg+9GU8/SgyDmKN50Ppb3q5AbsefnrUgVFzyH1NGU8/QfmoBqgtUbvzP1qQgHgKFI3g8/IE1WPiZjGTZOLyg3dBEOFyZnWKw/wCurTVP+I7EjARg/wCpj8NmHOOPPK1+gyA/SttH/sQKl8E5nw2Ix2zpSA8T7wDwJU7qRl6Ebojoa63l6n2riHbXtVhcLtyDG4WVZTqmMWPUZQBGTm+VmKE6A8YRXQe2PaGTD4jZro9sPLOYZhYWkWVP22JOoAILV16inKpNTtbiV/VLJDc7P7RQTYrEYZCTLht3vbjS8gJAU31tbXkTVO2JtDaWJ2piWSeNcPh8V+nfDOo0wwViZgQMwY2XLzLHwW1VvsxNJgtoYbHuc0O2DKHuNIJZJi8QJ4cCn0L8quXanY5ixZxeBkUY9I95Nh72G0MIpykOvEMLAK/MAcjR0405OKzdYbznn5Z58gb3F9pN1tBMNIoVJYHmjkv80sTfuxW6RlW9a5XF2vxGI2bjRi77xHwu0MOrWUnBtiI2/bt/BQuh/wB9Wftxjhi9kwbTwqlmgO+CsCTuXDQYiJgPAXN7eCE8Kre0ezEuJ7P4LE4YFp4oGhkCC7TYRmZHjta5K2uAPDNbW1bKEIRScsZS8mrv74BbfixtSM4fCxO5WDEzoZ2BtmwkSmZ1B62W1ZHwl7PHD4AuYwjYtziMlzaKJwN1EL66JY6/1Vj7R7Dnaex8EkhMOJiiiZWdT3ZN2qskiHWxsOoIHUHP2P2d2gZIZMfjlZYdRFhkMazPbRpn0zAccoUC9aXKKpdmpc3f8W8wU3sh2WXaMGPwuI7rYc4bCIw1aFsIsqLMoNvmLOSPEMwvV77XYHCnCwYfG55BNJDho5P5piWUhJg38Gup1142Nwaz9l9nIcPisTiYs+bFZDKvFM6Zu+otoTmN9fevbtBsOPGwGGVWykqwZWyPG6EMrowuVYEcawnW4qid2l8YVwafsFtOZxicPiCJJMHLuN+AP/iEyhkduUgUjN9PG9WytX2f7Px4OERRXtdnZnJd5ZGN2lkc2zMT49BWxydT7e1aKjUpNoD0Uu7H/ZNRWsEhuh+1MaKXejn6a+1ChlPP2o3Y8/qaN50Pp+aMx5ep/FXJBZE7psPD7jWvQGkseY+g/NLCndFydNOPLTw8qF5HoTbjS70eGvlr7VIjHIU1TBMiZzyP1sKnXoPv+KalMo5+mvtQEZDzP00o3Q8/PWpz9D7e9GvQferkDAUUmU8/QCp3Q8/MmoCS4HiKjecrn6GpCgcBapoUXMeXqfxeix5geQpiaXejz8tfahCN31Prb2rk/wATsDJi9rbPwcq7rCyM2SRGu8zZVMo/2WGVRcfyJ14DrGc8j9bUjwZmViq5lvlJFytxY2Phccq3UarpS4vMFd2r8P8ACvs6TBRRJErL3CBqsyjuSs3FiDa5JuQSPGudbEgm2zsWXBNYYrASRCNnNgwAdAjmx7wQSL9Fv412rIeZrziwKKWKooLHMxAALtwzNzPU1shqHFO+Xe6fc/5BoU7HwvsuLAYgh1SKOMsuhEiAfuoeKkMLj7+IrG7TdjpMRJFLhsS+HlSJ8M77veGXDPYkXYizggkNzNW0CprUq0k7p9PwFjXbN2PHDhkwyIN0iCIK2uZLWObSxJ1vzua9Nl7KTDwpDCojjQWVVBsoJJOpJ8ST9azGcDiaXejqfIGsHJsE7vqT9fxQIwPCozHl6n8XqbHmB9KxA1BNLk5k+tvagRjlQob0c7+WvtRn6H7CmooBbnkPX/FRUmUcx61FUh54db3vr5170UUe4WwUUUViUKSLx8zRRVKPXliGsKKKLdEFwwuNdfOveiirLcIKKKKxAUUUUAVjYpyCNTUUVsiYy2PaNBbgK9KKKwZkFFFFQBRRRQBWIWOa19KKK2Q5mMjKCgcBU0UVrMgooooAooooBJToa8cPrx189aKK2L9LMHuZGUcqKKK1mw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51401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2514010" cy="141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7" name="Oval 16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7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tech-jo.com/sites/default/files/images/AABU_0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863825" cy="2158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42" y="1556792"/>
            <a:ext cx="5194920" cy="468052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Acknowledgements</a:t>
            </a:r>
          </a:p>
          <a:p>
            <a:pPr marL="137160" indent="0" algn="ctr">
              <a:buNone/>
            </a:pPr>
            <a:endParaRPr lang="en-US" sz="32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r>
              <a:rPr lang="en-US" sz="2000" dirty="0"/>
              <a:t>Authors would like to </a:t>
            </a:r>
            <a:r>
              <a:rPr lang="en-US" sz="2000" dirty="0" smtClean="0"/>
              <a:t>acknowledge: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Scientific Research Support Fund at the Jordanian Ministry of Higher Education and Scientific Research for funding this project (Grant ID: 2010/03/1</a:t>
            </a:r>
            <a:r>
              <a:rPr lang="en-US" sz="1600" dirty="0" smtClean="0"/>
              <a:t>).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Deanship of Research at Al AL-Bayt University- Jordan for funding this presentation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AutoShape 2" descr="data:image/jpeg;base64,/9j/4AAQSkZJRgABAQAAAQABAAD/2wCEAAkGBhQSEBQUEhQSFBQVFxcYFBcVFhQVFhUXFBUVFRQXFRQXHCcfGBokHBQUIC8gIycqLCwsFR4xNTAqNSYrLCkBCQoKDgwOGg8PGSwkHyQ1LCwpLCwqLCwsLCwsLC8sLCwsLCkpLCwsLCwsLCwsLCwsLCwsLCwsLCksLCwsKSwsLP/AABEIAPYAzQMBIgACEQEDEQH/xAAcAAABBQEBAQAAAAAAAAAAAAAHAAMEBQYCAQj/xABUEAACAQMABQYHCQ0GBQMFAAABAgMABBEFBhIhMQcTQVFhcRQiMlKBkaE0QlRic5Kxs9EVFhcjJDM1coKDk7LBJVN0w9LwQ2NkwuFEovEmNrTi4//EABkBAAIDAQAAAAAAAAAAAAAAAAAEAQIDBf/EACwRAAIBAwIGAgIBBQEAAAAAAAABAgMREiExBBQiMkFRE2FxgTNCkaGxwSP/2gAMAwEAAhEDEQA/AKXXfW+7gvpo4pmRF2NlQsZxmJGO8qTxJPpqlTXy/wDhDfMi/wBFOcog/tKf939THTuomprX8+zvWGPBlcdAPBV+M2D3YJ6N+yStdi7bvZFloPSulbt9iCR3I8o7MQVe1nK4H00RdEan3QAN1fSMelIUiVe7bZCT6hWm0boyO3iWKFAiLwA9pJ4knpJ31KqjlfY0jC27IlvoxEGN7drnaNO+Bp5q+qnqgTaet0OGuIFPUZY8+rNV3L7Ds+jkYYwV7VOyfXVFpLVCVs8xfXER6AyQSr/Ire2rqDTUDnCTwMepZEJ9Wam4o1QaME+mdD6ZtwWEpnQe+iWMnHbGU2vUDT/Jjpie5uZUuHLqsWQCqDDc4g96oOcE0UaiLZRCcyBEEzIQWAwzIGUnax5WDs7z11bLTYphZ3TO/AE82s3rxKYI7cwnYL3cEbbgco5baXeDxwK1lZLlGH4m1/xtv9L1VblpbGoNmnmL6q88ETzF9VPHjSqCwz4InmL6qXgieYvqp6lQAz4InmL6qXgieYvqp6lQAz4InmL6qXgieYvqp6lQBHksEYY2cfq7j6xVTfaql/zd1cxHs5lx6njz7avqVAWBlprVfS8QLQXQuFHQEijk+ay4Pob0VhLrXLSMbFHmkRlOGVo41YHtBTIr6Iqk1m1Rgvo9mZcOB4kqgc4ncelfind3caupezOUH4YCvv8AL/4Q3zIv9FErULSktxZiSZy7844yQo3DGBhQBQx1o1alspzFKO1GHkyLncy/1HQd1ETkx/R4+Vk+kVMrWKU276mG5QR/aU/7v6mOjTqLoAWljFHjDsBJL1l3AJB7hhf2aEmtUAfTRQ8Gkt1PcyQg/TR7bjRLZFoLqbFVLrRrMlnEGI2pG3RpnG0RxJPQoyM94FXNCDXi+Mt/JnhGebXsCeV62LGrUaectSK1TCN0QdMafnuSTLIxHQg3IO5Bu9JyapBFVlJHuqPzddBQS2OZk3uQTD43oqfY6wXNs34maRB5udpD3o2V9lNmPxvRTUyb6hwT3LqTT0CLq/ypbWFu0C/8yMHH7UfEd6+qrnRWm1uNKSiNg0cduFUg5BLSIzkH0gfs0J0TdW15LVxcy/Jf5iUvUoqKbQxTrSlJRYTKx/KdPsWsLkZCXULYHTsh2x7K2FYvlYH5CvyyfySUrDWSG6mkWRF5YYSfc83zo65/DHD8Hm+dHQygjojat6IsDoiOW+TA5105xdsONpzsglN5HfnFMSpxir2Fo1ZSdrj/AOGKH4PN86OrPRGvz3WfB7G5kA4kNGFB6izYGezNU41c0Gp2zdsy8djnOPZhU2/RUTTvKVsKsGjFEEKbtrYXab9VTnZHafGOeiqYJ9qL5tdzL+65RGjmEL2F2sreSniEt+rjyvRT2kdeZIF25tH3aL5xKFR3sMgemnNSdZJbiwmnn2Hlt+c5tyq53RB9+MdxxjIrCWfKhfq2WkSVT5SOibJB4gbIBA9NQqd3a232S6lle+/0aUcr0J/9PN85KduuVWOJtmW1uEbAJBKZAYBhkHhuIPpqLq/rtavcxKmjoY5JJEUuCnilmA2l/F9vZWj0vY2ElxdeIr3iwu7lg7bGzEApG14oOCvDfQ4xTs0ClJq6kVtpyq2b+UJ4/wBZAw/9jE+ytFozT1vcfmZY5D5oOGHehw3soAQL9FSUyrBhkEbwRuI7j0Vq+HT2MlxDW59DUqHupmvjMyw3LZ2sBJDxBPBZD056G9eeIIVLTg4OzGoTU1dGa1/1YF7ZsoH42MF4T07QHjJ3MBjv2T0VleTMfkA+Vk+kUT6xWiLAQm5jUYUXUxUdSvsuPY1VvoTbquDbXC45vSzv5jQt82OJv6UfEkDAMN4YZHcd49hr5+17H9pT/u/qY6KPJjrGLi0ETH8bAAp62j4Rt6PJPcOutZR6EzKEupo2NBvWe2KXs4P94zDuc7Q9jCjLWP161YMwE8Qy6jDqOLKOBHWRv3dI7qvw01GevkjiIOUNPAP5l8Wo+xU2dfF9IqORXUscpMYKeN6P60zOu+pYHjegf1pmcb6houmexrurZcmI/KZfkv8AMSskg3Cthyaj8ol+S/70rCt2M1o/yIItY3lVH5CvyyfySVsqx3KmPyJflk/kkrnUu9HRq9jBTbrW2kX/AOm1/wAT/wB7VjbdeNbab/7cT/EH6xqeqf0/kRp/1fgwOzS2a7xSxWljMJ3Jyv8AZF73zf8A460LQtFbk8X+x7ztM/1C0LQtY0+6RtU7Ylnqjuvrb5aL+daIeP7W0l/hX+rioease7bb5aL+daI2z/a2kf8ACt9XFUVN/wBf9Jp7fv8A4CJOipYFNMmDT0O8UwhdnGCOFGzVTSZuLOGRjliuy/ayEqT6cZ9NBd1orcmwPgC5/vJMd2R/XNL8SukY4Z9VjU1n7tAJpcdLAnv5uMf0q/rLR3O3LcHzZ3T+GkaH2g0gPgn17/SU/wC7+pjpnQWlJLeZJYjssp9BB4qw6Qeqnte/0lP+7+pjqvt+iuhSV0IVHZsO+rmtUV2o2fElA8aMnf2lfOX/AGau6BujbaR3AhV2fiNjO0O3dw76KWrqXwAFyYivxjmUelPFPp39tY1qChqn+jajWctGv2d6b1PhuMtvjfjtJjBPxl4Hv3Gslecnlwp8QxyDsbZPqbd7aJVKqQrzhomXnQhLVoEf3n3YY/iH9BU/Qaj3OqV2MsbeTABJPi7gN56aMdR9I/mZfk3/AJGrXm5PwjLlYryBROArYcm3uiT5L/MSsgnAd1a7k290yfJH6xKar9jFKH8iCLWP5UvcS/LJ/JJWwrHcqXuJflk/kkrm0u9HSq9jBfb9Nb2LR0kuryrEjOwmZiFGTsrK2SBxPorBW/A1v9QtE6QWITW0kAikZsxylyCVYqTshfFO7iDT1XSKYjS1k0YCO0dm2VRy2cbIVi2f1QM1stHcnaJGJNIXC2u15KZTbx2lunsAPb1VvbkaUZcILBGPvtqZj6AVx681i73ktvppDJLPC7nizPIT3eRuHYN1ZfLlu7GvxY+Lmx1X0Jbx2UsUE/OxSGTMgKErtoFYEjdkAZ34rHDUKxmzHaXwaZeCuUKsR1bIBI7VzVINJz6PW6snjQmXxWbxs4K7IZOsEHduqfaclN26K5aFNoBtl2cMuRnDAKcGoUcW25b/AOSW8rJR2HtB8nN3FdxPKI0jidXZ9tSMIwbcM5346QKu7GcT3+kZ4vHh8HZRIPILBEGA3T5Deqpei9CaVhj5szWcqYwBNzj4HVtbIJHYc01pPVbSVwnNvPapH/dxB0Q94C5PpOKq53erRONlomCmVdwPVXEb4PZUl03kVFZMbqeYkiQd9GvVzRvg9rFEfKVfG/WYlm9pI9FYfk91VZ2W5mGEXfED79hwcjzR0dZ7t5KpHiKibxQ9w9OyyZF0npFbeGSZ/JjUse3A3DvJwPTWB1BuWktGkfezzzM3ezAn2moPKvrYHPgkRyqHMxHS48lO5eJ7cdVSOTb3APlZP6Vg42ibKV52MXr3+kpv3f1MdXOo+oz3n4yQmOAHyh5UhHFUz7W6O08Fe6vG905JDvCfi2lYe9jWGPa9JyFHawoyW1usaKiKFRQFVRwAG4AVt8mMUkZqnlJtjWj9GxwJsRIqL2cT2seLHtNSqVYnS+sUl1Mba0bYQZ5yXOBsr5bbXvYwOkbz6d+UIOo/9s0lNQRodJazwQHZZ9p/MjG2+erA3A95qDJrFcsMxWMuOgysI8+g4+mlqhopdnnIRsxbwHIBmuMZUuWBzCmeCrvPSa71rfnFSKIQ7Wd8ksazblBDBFKszkZ8Y4wuN7A1olFSxtf8mbcnG9/7FVPrTpBF2mtFVRxIWRwO9lYiqa85SZyrJzcOGUgnD++BBx41X1nokKFJntgehhAId/ZNbuuPXS0xqaLhSSFEmMpMpDK2P7xlA21+MVDD4+/GqdNbr/Zm1Uez/wBA8TyR3VreTb3VJ8ifrErLz2rRsUdSrLuIP9Osdo41qOTb3VL8j/mJTFZ3psWo/wAiCNWR5TYi1miqMlp4wB1krIAPXWurM69/mrf/ABcH0tXNp9yOlU1izAw6j3o427fOj/1U/Bq5pRBsotwijOFWYKoyc7gHxRdPGvK25iT8Ix5eK8sE/wBxNLf9V/H/AP6V1HojS6kEeFZBBGZgd437wXwe40VqVR879It8C9so7PSsjqj3ejnM8Y8V0Fu2/rUs4Kd2+s5py40xPKXjjmgTgqJIgwOtiG3seut/SrNTs72LundWuC02Wmj767/jL/rpJovS+Tk3f8f/APeilSq/zv0inwL2wTW+oN453xhO13QfQSfZWo0JybRRsHuCJmHBQMRjvB3v6cDsNbGvaJV5y0CNCEdTwkAdAA9AAH0Ch5rtykqqtDZuC53PMDuXrEZ6W+NwHRniCGRTEmjom8qKI98aH6RWUWk9TWSbVkz5ouGJ4nNFDkz9wD5WT6RW9l1atW8q2tj3wx/6agS6OigOxDGkacdlAFXJ4nA6TVpzyKQp4sa1V0Xs3N7ORvkeJFPxY4IyfWzH5taaoWigObOPOOe/A/8AFTaozRKxQ666TMNm5U4ZyI1PVtZ2iP2Q3rrG6MMcNonObQF1IQ5TZ2uYhOCBtbhtSHBPUpq95Tc8zD1c42fmbv61XQapTXdtbyK8SosWwAS5O6RyzHC4yWY7uynqOMaabdrsSq5OpZLZGr0hpqJCEjbOImlYpsgLCg2tpCoA2mKqo6g2e+r0G0ctyY598pVJHBKCN2cZSEq29lQOuyg3ZDE78Vk7S18Flu4JHXa8HkTO8AuUSRV39Jxs99Q9ZJ9u7aSMkhipUrnyiieKCPfDhUxorZP9kOs73f8AY32ndZ444mRC+wkmwgiYxbTqNp49pQMImRkjjtKB0mmNVtOLcl1ddh0w5O0zBhncdk52nB6Tno3HoxmiYg4mVhnZgldc58Vk2WyOonZx6am3ek/ANIytCi4KgBckBRKschAx6vTRKiknBbhGs21J7F3yl6LA5uYADPiMcks2BlS3R0MP9gCDyan8ql+R/wAxK50rrLLeWbl1jRY3ixshsszBwBvO7ADGuuTU/lc3yX/elDTVFp+CLp1k15CPWZ18/NW/+Lg+lq01ZDlOkK2aEEgieMgjiCFkIIpKnrJDtTSLNeeNeUF4dbbw8bmb51NHXC8z7pm6ffVvy0vZjzMfQbaVBE64Xnwmb51L78Lz4TN86o5aXsOYj6DdSoJfffefCZvnUvvwvPhM3zqOWl7DmY+g20qCX34Xnwmb51effhefCZvnUctL2HMx9BupUFodbrw/+pm+dTn313fwmb51TysvZHMx9BlpUGTrdefCJfnf+KjXGu98pyLmXH7J/pUPhpLySuJi/Ab6qNJ/nPQKDzcpGkF4XDelIj9KVudTdOS3dqJZ2DPtuuQqruXGNyjHTWMoOO5rGopbF9qvpINNeQ53xSRsB8WWCM/zK3rrRUIY9Y/A9PSsxxFII45ewNFFst+ywB7s0XaiSsWi7lFrto0zWb7Iy0ZEgHXs5DD5pb1VB5OtJhrVoSd8ZYhRnaKuc5zuAGdrf7RurWVg9O6vy2cpubMbSZy8YBOBnLAqPKj7t6+gGt6bUoOm/wBGNROMlNfsd1k1dW5l52NwrMAGUJI4IXcGTYXMnUSBjcO82+hNARQLBK+QqBubMoEZWRz40jqxwCyqFAPkhR0ndFsNaVuUzHsv0vDIvOMpHTsr4zD46Bu1AckxJ9MgjZSCA4348MjwDnP5uZQynPYDVnm1gyqwTckd39hHLcSGEMOeUIwCKAsKuDLIoXiH2FVM73LNjdirSXRUCRXUtwuTKC0p8QhVUZjVAxxtICo7WA6t0jVqEc1zrlC7MSVibnAhzsg5UszvjixJIBwMDNUmuWnEDgThSsbbUduCrPK48h5yB+KjHHYzk1S7k8UWsorJma0wghtoYFBBdjO4bG0oYbMCtj32xkntap3Jl7qm+S/zErOz3Mk8hdsvJIcnAyST1AdHQB2Vs9QtXZrd5JplEashADEbXlBske9GF6d9N1bRptN6sVpXlUTWxt6x3Kl7iX5ZP5JK0p0vB/fQfxY/9VZPlL0hE9moSSNzzyHCujHGzJvwD3UjSTzQ7VawYN4Dupo/1p2DhTRrps5vk8NLFKlUAKnYLdnYKis7HgFBY+ob62Wq3Jy0oEt1tRod6xjc7DoLH3g9vdRF0fo2KBdiFFjX4oxn9Y8WPeaXnXUdFqMQoOWr0BPZ8nt7Jv5oRj/mMqn5u8+yrFOSq46ZYB6ZD/20UaVYPiJjC4eALvwW3K7xJA37Tj6UqFd6kXce8wlh1xlX9gOfZRepVK4maKvhoMAc8ZUkMCCOIIII7wahzruo+aT0PDcLszRq/UTuYfquN49dDPW3k+kt1aWAmWIb2H/EjHWceUvaOHSOmto11PR6GEqEo6rUHFwKKHJn7gHysn0ihleDpom8mfuAfKyfSKwqm1Hcxevf6Sn/AHf1Mdbjk719AVba5bGMCGRjux0RuejqB9B6KxGvY/tKf939THVdB0VtCCnGzKSm4SbR9J0qGuoWss3PR27NtxtkDa3lMKWGy3HG7gcjqxRKpWpTdN2YzTqKauio0jqpbTNtNGFfz4yUbPXkbie0iow1YkXcl7cYHASiObHpYZrQYryoVSS8kuEX4M/Jq3O4w99Ps9IRFj/lNR7fk5tVOX5yQ/GbA9SAfTWor3FT8stkyPij6I1lo2KEYijRB8UAH0nifTUjFQr7TkEP5yWNezaBb5q5PsqNoPWaK7aQQh8R7OWYbIO1tcBnPvenHGoxk1ctlFaGUuuSjaYlZ1VcnZBjJwCdwztb8CslrRq34FMsZcSbSB8hdnGWYYxk+bRvoV8q3uuP5EfzyUxSqylKzYtVpRjG6Rk7emadt+FM06Jntb3k61TD/lUwyoP4lTwYji5HSAdw7QT0VitH2RmmjjXjIyqOzaIGfRx9FHm1tljRUQYVFCqOxRgUtXnirIZoQyd2O1xLKFUsxCqOJYgAd5O4VD01phLWFpZOA3ADizHgq9p9m80HdP6yzXb5kbCA+LGM7C+jpPad/wBFK06Tn+BmpVUAkaQ5R7SM4VnmP/LXxfnMQPVmqeXlaHvbY/tSgfQhodZrV6p6ki+gmZZgsqEBExu3jOXPQp3gEcCD3Uy6NOKuxZVak3ZF7Fyp+LtNaPsA4LK+QCeAyUAz2Zq50fr/AG0oBbnIgd2ZF8TPSNtcjPfip+iNSwNG+B3DbWSSxTdskvtjZJHQenHopaT1P2dGNaWpA3hhzh3sdvbOWA4nhnFYf+bdrG6+RK5ZxShlDKQyngVIIPcRuNd0NrnRtzoiOKUSoecJEkOfFzjPD327iwxg44g1uNBabS6hEsfcynijDip+3pBqs6eOqd0XhUvo9GDPlQ1LEP5TAuInOJFHCNzwYDoVj6j3jE7kzH5APlZPpFEe/sUmieKQZSRSrDsI6O0cR2gVg9SdHtBbvC/lRzzIe3ZYDPp4+mquV1qCjaV0YDXv9JT/ALv6mOq+36PRVjr1+kp/3f1MdV9txHfT1HZClXdmz1F93wd7fVvRfoQaje74O9vq3ov1jxfcvwa8L2syfKTcMlojIzKeeTepKnyZOkVh7XWW6A90TelyfpracqPuJPlk/lkodweTTHDRTp6ow4mTUtGW7a03R/48vobH0VU3mlJpCduWVuxnYj1E10ahvxNb4xXgXUpPdj214norb8lQ33HdH9MlYdvI9Vbjkr43HdH9MlY8R2M14fvQQKFfKt7rj+RH88lFShXyre64/kR9ZJSVDvHa/YZK34Gmqcg4Gmxwro+Dnmj5PIdrSMWfeh29IRsfTRioN8n02zpCHPvttfSyNj24oyUhxHcP8P2gs5UNKl7pYQfFiUEj48gDE+hdkeusbV5rwD90bjPnj1bC49lVUNhI6O6I7ImNtgCQuc42iOHA01TsoIUqXcmKxiV5UV2CIzqHY8FUkBj6Bmjdqjqjb2m3JA7SiUABiVYBRvwrKACCensFDZNQ82dtcGbYM8kaYKZCCVmVW2s79wBx20WNWtEra2yQo/OBM5bdvLMWO4cPKpevNNaMYoQs9UTb2/jhQvK6og4sxwN/CurW6SRFeNldGGVZSCCOwiqLXrVl722EcbBXVw67WQrYDKQSOG5uPZT2pugGs7RYXYO20zNjOyCxzhc9H9SaWssb31GbvK1tCFrjqSL543Mpi2FIPi7QIJyDjaAHTk9O7qofagaSMF/zJOUlLRnG8ba52GHpBGfjUT9cdAveWpijcI20rb87J2c+KccAc9vDhQU0IpW9twMEieMZHDdIBuPVTNLqg02LVemaaQc6obq0CSyEe/bb9JVVPtU1f1T6TcGQ9gAP0/QRSg2BXXr9JT/u/qY6r7XiO8VYa9/pKf8Ad/Ux1X2p3iujR2QhV3Zs9Rvd8He31b0X6D+ovu+Dvb6t6MFY8X3L8GvC9rMdyp+4l+WT+WSh7FwHdRC5UR+RL8sn8slD5OApnhf4xfiu49aobcamGoR40yxaI4x8Ud9bnkr43HdF9MlYVuA9Nbrkq43HdH9MlLV+xm9DvQQaFfKt7rj+RH88lFShXyq+64/kR/PJSVDvHa/YZCE7jXArqI7j3VyK6Bzx6yu2ikSRfKRlYd6kH+lHmyu1ljSRDlXUMvcRnHeOHooA1tNQdcBAeYnOImOUY8I2PEH4p6+g9hNL16eSuhihPF2Z7yo6IKzpOB4sihWPU6DG/vXHzTVnyRT3GZE5vNsckuRjEmAMKff5A3jox0dOy0no2O4haKQbSOOjiOlWU9Y4g0P7240hoqIxREGDaLLKEDYzjxTnIThnBHEnBrKMs4YeTWUcJ5+Db6L0s11c3NtPagQwsNgsuVbZbC5DDBJxtDHRTOh9ZbbFxcsywIrLE0Z3MDGW2WaMDc7ZIAXO5R0g4g62covg4tzbmGbby0o2trcAvi5U+KSWPzaG+s+nPC7lphGIw2yAoxncMZYgeMx37+rHVUQpOW+iJnVUdndh9tbpJEV42V0YZVlOQR2GuL7SEcKF5XWNBxZjgf8Ak9lBebXp/AIrWINEYyMyI5BZRk43YKkk5O/orzTmupurGG2dGMkZBaUtna2QyjdjOSGGSTxFR8Erk/PGxpOVK5kWWCWOc7DIQgjcgjfkv4p8ZWBXf2VnOT7RRmvkfHiQ+Ox6M7wg787/ANk1X6H0LNdsqxKWwACxzsIOO9ugbzuG/fwotavaAS0hEabyd7sdxduvsHQB0eutZtU4Y+TKEXUnn4LSsXonSguOflU5U3EgQ9aoFRT6lz6aa5StdBbwtbwt+PkGGI/4SMN+epyNwHQDnqzVcm3uAfKyf0pTGyuNZXlYxevf6Sn/AHf1MdQLTiKna9/pKf8Ad/Ux1Bs+I/30U/R2QlV3ZstRvd8He31b0X6DGqc+xeW5PDnFHzjs/wDdRmrLi+5G3C9rMlynJmyXsmT+VxQ6iO4UVdeLPnLCYDeVCuP2GBP/ALdqhVDwFb8I+iwvxa6jomoVTW4VCzTTFonrdH++mt5yVcbjuj+mSsEDRM5MbArbySEfnHAXtWMEZ9bN6qV4h9DGaC60bKqfTGqdvdOHmVmYLsjDsu4EngO0mrelXNTa2Oi0nozNDk5sv7t/4r/bS/BxZf3b/wAR/trS0qt8kvZX44+jNfg4sv7t/wCI/wBtefg4sv7t/wCI/wBtaalR8kvYfHH0Q9F6JS3TYjMmwOCs7OF/V2uA7OFTCKVKqXL2KW91Ls5SS0CAniU2o/YhA9lRPwc2X93J/Ff7a0tKr5y9lMIvwZn8HFl/dv8AxX+2nrfUGyQ55na/Xd2HqJxWgpUfJL2GEfRxBAqKFRVVRwVQFA7gN1N31s0iFVkeIn36BSw7toEDv40/SzVLl7GBueR+FySbm4yTkkhGJJ4knpNT9E6uLYx8wrtINottMAp8fG7APZWvzVRpP856BVnJvcqoJbAU16/SU/7v6mOoNnxFTtev0lP+7+pjqDZ8RT9HZCNXdlokpXDDirAjvByPoo7WN4JYkkXg6hh+0M49HD0UB3G4Vv8Ak21lGPBZDg72hJ6c72Tvzlh3mrcVDKOS8Bw07O3s3zoCCCMgggjrB3EUItPaBa0lKHJQkmNvOXO70jgR9tF6mbyxSVCkiq6noP0g8Qe0UnRrfG/oarUvkX2BRuBqFmipc8nFu2dl5U7MqwHdkZ9te2XJxaoctzkvY7AL6lAz66cfFQE1w0zB6rasyXkm7KxBvxkmNw7F627OjiaLM0sVrbk+TFEm4DqG4AdZJwO81JhhVFCqFVVG4AAADsA3Chpr1rULhuZiOYkOWYcJHG7I+KN+Ovj1UteVeVvAzZUY38lXda43TyMwmlQMSQqsQqjoAHZUSXWy8B90z8PPNQKYn4jupzCNthPOV9yyOt158Jn+ea6++28+Ez/PNUrnh305UYx9E5S9lsNbbz4TP880jrbefCZ/nmqmkaMY+gyl7Lb77bz4TP8APNL77bz4TP8APNVNI0Yx9BnL2W3323nwmf55r377bz4TP881U0qMY+iMpey2++28+Ez/ADzS++28+Ez/ADzVRXtGMfQZS9lwmtl3j3TP881xJrheDhczfOqsi4HvpuahxjbYM5X3Jsmvl+vC6l9JU/SK3GpWl5bm0Ek7mR9t12iADhcYG4AdNCm4olcm3uAfKyf0pKskhui23qYnXr9JT/u/qY6h2PGvpM6Bh8z2t9tL7gweZ7W+2iFfFbFp0cvJ8+SHhTTOQwIJBGCCNxB4ggjga+iPuFD5ntb7a4fQ9uCAVALHCgsckgFiBv37gT6K35z6M1wtvIPdW+UrxQl2CSNwlUZJ/XTr7R6q2lppuCUZjmib9oA/NOD7KsfuFD5ntb7a5l0PbqpZlAVQSxLEAADJJJO4AUrOUJapWGIqS3dxp7hQMlkA6yyge01UaS1ztIQdqVXI97H+Mb2bh6SKujoi28XxV8fcnjHxvFLeLv37gTu6Aac+4UPme1vtqit5LO/gEWsGvst0CiDmoulQcs/67dXxRu681nBR10db2c4YwlJAjsj7Dk7LocMp37jUv7hQ+Z7W+2mY8QoqyiLyoOTu5Hz/AEzcDeK+hvuFD5ntb7aX3Ch8z2t9tW5r6K8r9nzhL0U8K+hZtEWyDLhVGQMsxAyxCqMk8SSB6a6+49vtBdkbRBIG0c4BAJxnhkj11Xmfonl/s+eKWK+ifuFD5ntb7aX3Ch8z2t9tTzP0Ry32fO2K9Ir6I+4MHme1vtpfcGHzPa320cz9By32fO2K9r6I+4UPme1vtqvZ7AT+DmSIT5A5rnPHyV2gNnOeG+jmfoOW+wDUhX0T9wofM9rfbS+4UPme1vto5n6Dlvs+eohu9P2U1MK+ivuFD5ntb7aX3Bh8z2t9tD4n6Dlvs+ZLkUSuTb3APlZP6UUfuDB5ntP216ugoehT85vtpedTI2hTwe5NLjrFc8+vnL6xQn1l1jZ47rR1zaX0kjTytHzAAWVGlaSHLYPigFeCnyB2in9WORK3NtG14JRORtOquFVcnKocA7wMZ38c0YpK7ZbNt2SNEOUcNdxRpbyNbyTGBbosqxmRQ20EXGWUFSM5GcHFMaZuR98FgNrxRb3B47gSCCerO4eqoU/IlbGbxZZltmyzW4Y45zGFZXOdwBYbwTv44p78B+jsYxP387x4fFx/81PQR1nnKdrzd2HNG2jiMTbnlfxwHOdlAquCu5SckYOd3A1bPdPd6Fc3KokstrIXQHgSjFcKTkHyTg8M46Kq05ENHDonO4j87wz07l4iufwHaO/6j+KP9NF42ItO7KbVi3An0Bs7QQ21w+zk45wxku2O0sfRgUTbzS8cUsUTsFebb2MkDPNgFt56fGG77Kah1fhR4HVd9tE0UI6FVxGD6cRqM9p66ia1al2+kERbgMebJKFG2SNoAMOkEHA6OgVVtN6l0nFaEGwtzo9bme4vTPFhnK81ErKQzEtmMZdiuyvDfjuAu5NMKbfnohzuUDxorIrPtAFQCxAHEcTWPTkQ0cCDic9hl3H1LmvPwHaO/wCo/iD/AE1PS/JHUvH+RzQ/K/bOxjvFeymU4ZZQSnocKMftAd5rWaS1ghgt2uHcc0ibZK+MSN2NkDeScj11QQ8k+j1t2g5nO1vMhOZgQcjZkx4o3YwN3HIOTVHpTkfsIImlWG8nKDPNxyAu2/B2RgZwDnAOd3TR0NkdaWpbcqhjm0NOwKthY5E3jokQ5H7JPrqNq/bhNOyKAwRNHQiIEkhE20GzvPWue8E15aciujwUfZuNxVtl5B0YOGGz6CK2kWiY1uHuAPxsiJGT1JGWKgdW9yT6Oqi6SsibNu7KrWzXq20eF58sXcEpHGNpyBuLbyAq53ZJFRNWdemurh4ZbWS1IiWZDK6nbRm2AcYGN/aeBpi51dFxpS8WdOct5bO3XJJGCJZTsqw3jehbd1Cqm35DLXabnZZ5I9whXaCmJckspOCG3nO4Dp680LG2oPO+hbXutVzLfSQWQtNm22DN4Q7K8pcBtmIL5IAIG2QRk+u31r1gktbUzxRCcqQzoHCkRjfIwPSQAeGfUKzX4DtH/wDUfxR/pqdpPkmsp1hVxKFgiEUYVwo2QSxJ8XexLEk9NHToHXqauwvllhjlXISRFdc7jsuoYZ9BrBac1wiTSyLzNoyxyxQyyNseFCSVTsNEOOwm2ATv3uRuxWr1mtZVsJFtFBkRU5pOAYRMjc2O9VK+mh6dGtpK+hlGipbQiWOS5uJWdSREQdlEOyrE7IXawT3caIpbhNvZGvh1/VtIeDc0RCXkhW42hg3EK7ckexxCgZG0eJU1KutcFj0hBbMF5q4iLRTBgVaVTnm924eJgg9JIrFQ6jCbTJcWc9vGjySTyvJmOUuG2Rb4HBi20TnI3jC8KuF5D9HAEYn3jH53hvByPF7Mb+s0NRITm9jQaZurdbyyLzSpKzSpEiORHJ+L2mEy+TgYXHTkjtxI1l1mjsrczsC6qyBghBKq7qpc9gBz/vNZcch+jsEYn34387wxn4v+8V7HyIaOBBxOcdBk3H1KDR0+yev0XWkdcgWaKyjF3Mo8bDqkMeRkc5O27a+IuW68cac1K1ra9jkEkRhngfm5kJ2lDYyCrdII/wBkYJz/AOA7R/8A1H8Uf6a1mrGrENjBzNuCE2ixLHaZmbG8nuAHcKh420BZX1GdIaKu2ukkiu+bgGxtwGFHDbJbbxJuI2g3oIHdV3QsW0Ntpfb0jHcMZrr8juklYwqGP4qB4gcL1bx7ATViNaLm8tL2fmrcWKJdIFZpefk5qNhklCAoJ49I3466HEFIIVKhXccpD20VvDbxwjm7KCUrILh9ouilIYimSDs+/c43ipeleUe7DXDW8FvzdvBb3Dc6ZBJsTxq5TZXcWBY792AvSTRgyfkQSa5eQAZJAHWTgeuhudYbuTSFwMxm1FgJuaZpBiN4ywI2cfjS24nONngc1mJo5Lr7mRrFbGEWckscEr3BiymQ5fBLEgAbO/rzRgQ5hxBpUNtCa7XM0Vjb2cNskstu0p5wyCGKKJ2hRVCkux8QdJ+yTypk7Gj1kWSQNcqJY4CytKObbaRPGB3nhkiox1sTnpcIFKhDoHXF7OxZkJImvnit0uGllNoigF1mCguSOOwufKznjVlNyoXHgkUoihTM8sMs7pcG3QRqrRvsKOcCybYxnhsn0TgyPkQTKVDXT/KnJDMyRLBIIY4WfdOxnaZVkIt2QFUUKwIL8c1I0xykyQ3iogglhMsMbqqXHOxCYL+clxzSuCT4mSd3fgwZOaCFSJoeT8otzGL+VoITb2cssIIZhJJKJESEY3gLhsse0YG6oetUt8W0Y062vhBvAYljaQRjMW4SM2TkEnOzncN1GDDNBPpVmNUdYJ7y2uOcWOO4hlmgJj2jHtxgYdQ2TjLDj1duKxeq03gEky3UNwmkVt7iQSSTPLBdBAZCRvwCNgejO8E4qMQz2C3SrCLr/Ni0/Fxfj7GW6by9zxx7YVd/k569/bUbQ/KBds9mbiG3WK9jkaExtIXV4o9v8YG3bLY4DgGG/dvMWGaCJSocaE5Rbt/AZbiG3W3vC6KYmkMqOmfGYNu2SVO4ZOOnoLmh+UO5kezllhgW1vpXih2GczRkEqhkz4rZKnOAMfTODDNBDpUJ9Ja76Qn0RPdqsFugZEV42fnTiYxyFQcheKKM/HPm1c8pU0w0ITKVWbah2+ZZwuTKPIZsNwxxowDNG/pUOdFaSNj4MkVrPALq7SF1u5GlfZKZ24yHOOrf1cK7ueUO5wwjigZ/uk1kgYuoKhcozEE4OcZ3cOioxYZoIdeo1Dgcot1zJjMNv4Z4d4EMF+Y2sA84cnax0Yz29lS+TUyG70rz4QS+ER7YjJKZEZGVLb8Hcd+/fRi0gU03oWycn1v4SJ2e5kKyGVI5JneJJGYttrGdwIJyOquV5O7ZXnZGuEScSCSJJWEJMylHYRYwGwTg9BpUqjJk4o9uOT23bmij3MLxQrAHgmaJ3iQYVZCvlY6//FP3WpEEhuSxlJuokilO3v2Y12VKkjc3Wd+aVKi7JxRxLqHbmVJQZlZYPBzsyECSLYZAJFxhiA2e8A9Ar2z1Et4jAV5z8nhkgjywPiS+Vtbt538aVKi7CyIsnJnamK3RWuI2tlZYpY5SkoVyWZS6jeMsejp7TVvpDVyOY2xcyE20iyRna3llXZG2ceNur2lRdhiitueT21cTZ50GWfwjaWQq0U2MF4mAyhOe2vbvUSOWFYXub8qOcDE3LlpFl2dpZCR4y+LuHRk9dKlRkyMUeXHJ9bl1eJ7m3YRpEfB53i20iAWMPjysAYzxpq95NrWWZ5S1wC8qTMiykR86hGJObxjaOOnrOMUqVTkwxRPTU235q6iZWdLuR5Zgze/fGdkjBXBUEdRFRbTk/gjEAMl1J4PKJYudlL7LBAgUZHkYHkilSqLsnFFjozVqKBJ0TbxcSSSyZbftSjD7JAGyN27qqt0Zyd20Ls5M87GNogbiV5diNwQyJnyQQcddKlRdhiiubk2traKSSJpy6W88ac5KXVUkjbxQCNyg5Ix5x41E1H1Gijs4LljI8y27hA0jNFEZFYOYkPk5yfWaVKrZOxXFXOeTXUWFba0uZDI8savsKZGaGNmdlLRxkYViAM9Gd+M76vtG8nVpBOkqCU82zNDG0jNDC0nlNFGfJPrpUqhydwUVYfj1HtxYNY4cwNtE5bx8s/OZDAdDYI3dFd3up8MtktnI0zxrs+M0mZDsNtrlyN+/s4UqVRdlsUPayarxXsaJKZF5txJG8bbDo65wVbo4mq615OrWNUVeewlyLoZkLHnVULvYjJBxk5356aVKi7DFbnt3yd2siTK3O/jrjwksHw6TedGwHi7sjG/jU/VzVOGyMphMpMxVpDI5kJZRja2m35OSTnpNeUqLsMV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BQUEhQSFBQVFxcYFBcVFhQVFhUXFBUVFRQXFRQXHCcfGBokHBQUIC8gIycqLCwsFR4xNTAqNSYrLCkBCQoKDgwOGg8PGSwkHyQ1LCwpLCwqLCwsLCwsLC8sLCwsLCkpLCwsLCwsLCwsLCwsLCwsLCwsLCksLCwsKSwsLP/AABEIAPYAzQMBIgACEQEDEQH/xAAcAAABBQEBAQAAAAAAAAAAAAAHAAMEBQYCAQj/xABUEAACAQMABQYHCQ0GBQMFAAABAgMABBEFBhIhMQcTQVFhcRQiMlKBkaE0QlRic5Kxs9EVFhcjJDM1coKDk7LBJVN0w9LwQ2NkwuFEovEmNrTi4//EABkBAAIDAQAAAAAAAAAAAAAAAAAEAQIDBf/EACwRAAIBAwIGAgIBBQEAAAAAAAABAgMREiExBBQiMkFRE2FxgTNCkaGxwSP/2gAMAwEAAhEDEQA/AKXXfW+7gvpo4pmRF2NlQsZxmJGO8qTxJPpqlTXy/wDhDfMi/wBFOcog/tKf939THTuomprX8+zvWGPBlcdAPBV+M2D3YJ6N+yStdi7bvZFloPSulbt9iCR3I8o7MQVe1nK4H00RdEan3QAN1fSMelIUiVe7bZCT6hWm0boyO3iWKFAiLwA9pJ4knpJ31KqjlfY0jC27IlvoxEGN7drnaNO+Bp5q+qnqgTaet0OGuIFPUZY8+rNV3L7Ds+jkYYwV7VOyfXVFpLVCVs8xfXER6AyQSr/Ire2rqDTUDnCTwMepZEJ9Wam4o1QaME+mdD6ZtwWEpnQe+iWMnHbGU2vUDT/Jjpie5uZUuHLqsWQCqDDc4g96oOcE0UaiLZRCcyBEEzIQWAwzIGUnax5WDs7z11bLTYphZ3TO/AE82s3rxKYI7cwnYL3cEbbgco5baXeDxwK1lZLlGH4m1/xtv9L1VblpbGoNmnmL6q88ETzF9VPHjSqCwz4InmL6qXgieYvqp6lQAz4InmL6qXgieYvqp6lQAz4InmL6qXgieYvqp6lQBHksEYY2cfq7j6xVTfaql/zd1cxHs5lx6njz7avqVAWBlprVfS8QLQXQuFHQEijk+ay4Pob0VhLrXLSMbFHmkRlOGVo41YHtBTIr6Iqk1m1Rgvo9mZcOB4kqgc4ncelfind3caupezOUH4YCvv8AL/4Q3zIv9FErULSktxZiSZy7844yQo3DGBhQBQx1o1alspzFKO1GHkyLncy/1HQd1ETkx/R4+Vk+kVMrWKU276mG5QR/aU/7v6mOjTqLoAWljFHjDsBJL1l3AJB7hhf2aEmtUAfTRQ8Gkt1PcyQg/TR7bjRLZFoLqbFVLrRrMlnEGI2pG3RpnG0RxJPQoyM94FXNCDXi+Mt/JnhGebXsCeV62LGrUaectSK1TCN0QdMafnuSTLIxHQg3IO5Bu9JyapBFVlJHuqPzddBQS2OZk3uQTD43oqfY6wXNs34maRB5udpD3o2V9lNmPxvRTUyb6hwT3LqTT0CLq/ypbWFu0C/8yMHH7UfEd6+qrnRWm1uNKSiNg0cduFUg5BLSIzkH0gfs0J0TdW15LVxcy/Jf5iUvUoqKbQxTrSlJRYTKx/KdPsWsLkZCXULYHTsh2x7K2FYvlYH5CvyyfySUrDWSG6mkWRF5YYSfc83zo65/DHD8Hm+dHQygjojat6IsDoiOW+TA5105xdsONpzsglN5HfnFMSpxir2Fo1ZSdrj/AOGKH4PN86OrPRGvz3WfB7G5kA4kNGFB6izYGezNU41c0Gp2zdsy8djnOPZhU2/RUTTvKVsKsGjFEEKbtrYXab9VTnZHafGOeiqYJ9qL5tdzL+65RGjmEL2F2sreSniEt+rjyvRT2kdeZIF25tH3aL5xKFR3sMgemnNSdZJbiwmnn2Hlt+c5tyq53RB9+MdxxjIrCWfKhfq2WkSVT5SOibJB4gbIBA9NQqd3a232S6lle+/0aUcr0J/9PN85KduuVWOJtmW1uEbAJBKZAYBhkHhuIPpqLq/rtavcxKmjoY5JJEUuCnilmA2l/F9vZWj0vY2ElxdeIr3iwu7lg7bGzEApG14oOCvDfQ4xTs0ClJq6kVtpyq2b+UJ4/wBZAw/9jE+ytFozT1vcfmZY5D5oOGHehw3soAQL9FSUyrBhkEbwRuI7j0Vq+HT2MlxDW59DUqHupmvjMyw3LZ2sBJDxBPBZD056G9eeIIVLTg4OzGoTU1dGa1/1YF7ZsoH42MF4T07QHjJ3MBjv2T0VleTMfkA+Vk+kUT6xWiLAQm5jUYUXUxUdSvsuPY1VvoTbquDbXC45vSzv5jQt82OJv6UfEkDAMN4YZHcd49hr5+17H9pT/u/qY6KPJjrGLi0ETH8bAAp62j4Rt6PJPcOutZR6EzKEupo2NBvWe2KXs4P94zDuc7Q9jCjLWP161YMwE8Qy6jDqOLKOBHWRv3dI7qvw01GevkjiIOUNPAP5l8Wo+xU2dfF9IqORXUscpMYKeN6P60zOu+pYHjegf1pmcb6houmexrurZcmI/KZfkv8AMSskg3Cthyaj8ol+S/70rCt2M1o/yIItY3lVH5CvyyfySVsqx3KmPyJflk/kkrnUu9HRq9jBTbrW2kX/AOm1/wAT/wB7VjbdeNbab/7cT/EH6xqeqf0/kRp/1fgwOzS2a7xSxWljMJ3Jyv8AZF73zf8A460LQtFbk8X+x7ztM/1C0LQtY0+6RtU7Ylnqjuvrb5aL+daIeP7W0l/hX+rioease7bb5aL+daI2z/a2kf8ACt9XFUVN/wBf9Jp7fv8A4CJOipYFNMmDT0O8UwhdnGCOFGzVTSZuLOGRjliuy/ayEqT6cZ9NBd1orcmwPgC5/vJMd2R/XNL8SukY4Z9VjU1n7tAJpcdLAnv5uMf0q/rLR3O3LcHzZ3T+GkaH2g0gPgn17/SU/wC7+pjpnQWlJLeZJYjssp9BB4qw6Qeqnte/0lP+7+pjqvt+iuhSV0IVHZsO+rmtUV2o2fElA8aMnf2lfOX/AGau6BujbaR3AhV2fiNjO0O3dw76KWrqXwAFyYivxjmUelPFPp39tY1qChqn+jajWctGv2d6b1PhuMtvjfjtJjBPxl4Hv3Gslecnlwp8QxyDsbZPqbd7aJVKqQrzhomXnQhLVoEf3n3YY/iH9BU/Qaj3OqV2MsbeTABJPi7gN56aMdR9I/mZfk3/AJGrXm5PwjLlYryBROArYcm3uiT5L/MSsgnAd1a7k290yfJH6xKar9jFKH8iCLWP5UvcS/LJ/JJWwrHcqXuJflk/kkrm0u9HSq9jBfb9Nb2LR0kuryrEjOwmZiFGTsrK2SBxPorBW/A1v9QtE6QWITW0kAikZsxylyCVYqTshfFO7iDT1XSKYjS1k0YCO0dm2VRy2cbIVi2f1QM1stHcnaJGJNIXC2u15KZTbx2lunsAPb1VvbkaUZcILBGPvtqZj6AVx681i73ktvppDJLPC7nizPIT3eRuHYN1ZfLlu7GvxY+Lmx1X0Jbx2UsUE/OxSGTMgKErtoFYEjdkAZ34rHDUKxmzHaXwaZeCuUKsR1bIBI7VzVINJz6PW6snjQmXxWbxs4K7IZOsEHduqfaclN26K5aFNoBtl2cMuRnDAKcGoUcW25b/AOSW8rJR2HtB8nN3FdxPKI0jidXZ9tSMIwbcM5346QKu7GcT3+kZ4vHh8HZRIPILBEGA3T5Deqpei9CaVhj5szWcqYwBNzj4HVtbIJHYc01pPVbSVwnNvPapH/dxB0Q94C5PpOKq53erRONlomCmVdwPVXEb4PZUl03kVFZMbqeYkiQd9GvVzRvg9rFEfKVfG/WYlm9pI9FYfk91VZ2W5mGEXfED79hwcjzR0dZ7t5KpHiKibxQ9w9OyyZF0npFbeGSZ/JjUse3A3DvJwPTWB1BuWktGkfezzzM3ezAn2moPKvrYHPgkRyqHMxHS48lO5eJ7cdVSOTb3APlZP6Vg42ibKV52MXr3+kpv3f1MdXOo+oz3n4yQmOAHyh5UhHFUz7W6O08Fe6vG905JDvCfi2lYe9jWGPa9JyFHawoyW1usaKiKFRQFVRwAG4AVt8mMUkZqnlJtjWj9GxwJsRIqL2cT2seLHtNSqVYnS+sUl1Mba0bYQZ5yXOBsr5bbXvYwOkbz6d+UIOo/9s0lNQRodJazwQHZZ9p/MjG2+erA3A95qDJrFcsMxWMuOgysI8+g4+mlqhopdnnIRsxbwHIBmuMZUuWBzCmeCrvPSa71rfnFSKIQ7Wd8ksazblBDBFKszkZ8Y4wuN7A1olFSxtf8mbcnG9/7FVPrTpBF2mtFVRxIWRwO9lYiqa85SZyrJzcOGUgnD++BBx41X1nokKFJntgehhAId/ZNbuuPXS0xqaLhSSFEmMpMpDK2P7xlA21+MVDD4+/GqdNbr/Zm1Uez/wBA8TyR3VreTb3VJ8ifrErLz2rRsUdSrLuIP9Osdo41qOTb3VL8j/mJTFZ3psWo/wAiCNWR5TYi1miqMlp4wB1krIAPXWurM69/mrf/ABcH0tXNp9yOlU1izAw6j3o427fOj/1U/Bq5pRBsotwijOFWYKoyc7gHxRdPGvK25iT8Ix5eK8sE/wBxNLf9V/H/AP6V1HojS6kEeFZBBGZgd437wXwe40VqVR879It8C9so7PSsjqj3ejnM8Y8V0Fu2/rUs4Kd2+s5py40xPKXjjmgTgqJIgwOtiG3seut/SrNTs72LundWuC02Wmj767/jL/rpJovS+Tk3f8f/APeilSq/zv0inwL2wTW+oN453xhO13QfQSfZWo0JybRRsHuCJmHBQMRjvB3v6cDsNbGvaJV5y0CNCEdTwkAdAA9AAH0Ch5rtykqqtDZuC53PMDuXrEZ6W+NwHRniCGRTEmjom8qKI98aH6RWUWk9TWSbVkz5ouGJ4nNFDkz9wD5WT6RW9l1atW8q2tj3wx/6agS6OigOxDGkacdlAFXJ4nA6TVpzyKQp4sa1V0Xs3N7ORvkeJFPxY4IyfWzH5taaoWigObOPOOe/A/8AFTaozRKxQ666TMNm5U4ZyI1PVtZ2iP2Q3rrG6MMcNonObQF1IQ5TZ2uYhOCBtbhtSHBPUpq95Tc8zD1c42fmbv61XQapTXdtbyK8SosWwAS5O6RyzHC4yWY7uynqOMaabdrsSq5OpZLZGr0hpqJCEjbOImlYpsgLCg2tpCoA2mKqo6g2e+r0G0ctyY598pVJHBKCN2cZSEq29lQOuyg3ZDE78Vk7S18Flu4JHXa8HkTO8AuUSRV39Jxs99Q9ZJ9u7aSMkhipUrnyiieKCPfDhUxorZP9kOs73f8AY32ndZ444mRC+wkmwgiYxbTqNp49pQMImRkjjtKB0mmNVtOLcl1ddh0w5O0zBhncdk52nB6Tno3HoxmiYg4mVhnZgldc58Vk2WyOonZx6am3ek/ANIytCi4KgBckBRKschAx6vTRKiknBbhGs21J7F3yl6LA5uYADPiMcks2BlS3R0MP9gCDyan8ql+R/wAxK50rrLLeWbl1jRY3ixshsszBwBvO7ADGuuTU/lc3yX/elDTVFp+CLp1k15CPWZ18/NW/+Lg+lq01ZDlOkK2aEEgieMgjiCFkIIpKnrJDtTSLNeeNeUF4dbbw8bmb51NHXC8z7pm6ffVvy0vZjzMfQbaVBE64Xnwmb51L78Lz4TN86o5aXsOYj6DdSoJfffefCZvnUvvwvPhM3zqOWl7DmY+g20qCX34Xnwmb51effhefCZvnUctL2HMx9BupUFodbrw/+pm+dTn313fwmb51TysvZHMx9BlpUGTrdefCJfnf+KjXGu98pyLmXH7J/pUPhpLySuJi/Ab6qNJ/nPQKDzcpGkF4XDelIj9KVudTdOS3dqJZ2DPtuuQqruXGNyjHTWMoOO5rGopbF9qvpINNeQ53xSRsB8WWCM/zK3rrRUIY9Y/A9PSsxxFII45ewNFFst+ywB7s0XaiSsWi7lFrto0zWb7Iy0ZEgHXs5DD5pb1VB5OtJhrVoSd8ZYhRnaKuc5zuAGdrf7RurWVg9O6vy2cpubMbSZy8YBOBnLAqPKj7t6+gGt6bUoOm/wBGNROMlNfsd1k1dW5l52NwrMAGUJI4IXcGTYXMnUSBjcO82+hNARQLBK+QqBubMoEZWRz40jqxwCyqFAPkhR0ndFsNaVuUzHsv0vDIvOMpHTsr4zD46Bu1AckxJ9MgjZSCA4348MjwDnP5uZQynPYDVnm1gyqwTckd39hHLcSGEMOeUIwCKAsKuDLIoXiH2FVM73LNjdirSXRUCRXUtwuTKC0p8QhVUZjVAxxtICo7WA6t0jVqEc1zrlC7MSVibnAhzsg5UszvjixJIBwMDNUmuWnEDgThSsbbUduCrPK48h5yB+KjHHYzk1S7k8UWsorJma0wghtoYFBBdjO4bG0oYbMCtj32xkntap3Jl7qm+S/zErOz3Mk8hdsvJIcnAyST1AdHQB2Vs9QtXZrd5JplEashADEbXlBske9GF6d9N1bRptN6sVpXlUTWxt6x3Kl7iX5ZP5JK0p0vB/fQfxY/9VZPlL0hE9moSSNzzyHCujHGzJvwD3UjSTzQ7VawYN4Dupo/1p2DhTRrps5vk8NLFKlUAKnYLdnYKis7HgFBY+ob62Wq3Jy0oEt1tRod6xjc7DoLH3g9vdRF0fo2KBdiFFjX4oxn9Y8WPeaXnXUdFqMQoOWr0BPZ8nt7Jv5oRj/mMqn5u8+yrFOSq46ZYB6ZD/20UaVYPiJjC4eALvwW3K7xJA37Tj6UqFd6kXce8wlh1xlX9gOfZRepVK4maKvhoMAc8ZUkMCCOIIII7wahzruo+aT0PDcLszRq/UTuYfquN49dDPW3k+kt1aWAmWIb2H/EjHWceUvaOHSOmto11PR6GEqEo6rUHFwKKHJn7gHysn0ihleDpom8mfuAfKyfSKwqm1Hcxevf6Sn/AHf1Mdbjk719AVba5bGMCGRjux0RuejqB9B6KxGvY/tKf939THVdB0VtCCnGzKSm4SbR9J0qGuoWss3PR27NtxtkDa3lMKWGy3HG7gcjqxRKpWpTdN2YzTqKauio0jqpbTNtNGFfz4yUbPXkbie0iow1YkXcl7cYHASiObHpYZrQYryoVSS8kuEX4M/Jq3O4w99Ps9IRFj/lNR7fk5tVOX5yQ/GbA9SAfTWor3FT8stkyPij6I1lo2KEYijRB8UAH0nifTUjFQr7TkEP5yWNezaBb5q5PsqNoPWaK7aQQh8R7OWYbIO1tcBnPvenHGoxk1ctlFaGUuuSjaYlZ1VcnZBjJwCdwztb8CslrRq34FMsZcSbSB8hdnGWYYxk+bRvoV8q3uuP5EfzyUxSqylKzYtVpRjG6Rk7emadt+FM06Jntb3k61TD/lUwyoP4lTwYji5HSAdw7QT0VitH2RmmjjXjIyqOzaIGfRx9FHm1tljRUQYVFCqOxRgUtXnirIZoQyd2O1xLKFUsxCqOJYgAd5O4VD01phLWFpZOA3ADizHgq9p9m80HdP6yzXb5kbCA+LGM7C+jpPad/wBFK06Tn+BmpVUAkaQ5R7SM4VnmP/LXxfnMQPVmqeXlaHvbY/tSgfQhodZrV6p6ki+gmZZgsqEBExu3jOXPQp3gEcCD3Uy6NOKuxZVak3ZF7Fyp+LtNaPsA4LK+QCeAyUAz2Zq50fr/AG0oBbnIgd2ZF8TPSNtcjPfip+iNSwNG+B3DbWSSxTdskvtjZJHQenHopaT1P2dGNaWpA3hhzh3sdvbOWA4nhnFYf+bdrG6+RK5ZxShlDKQyngVIIPcRuNd0NrnRtzoiOKUSoecJEkOfFzjPD327iwxg44g1uNBabS6hEsfcynijDip+3pBqs6eOqd0XhUvo9GDPlQ1LEP5TAuInOJFHCNzwYDoVj6j3jE7kzH5APlZPpFEe/sUmieKQZSRSrDsI6O0cR2gVg9SdHtBbvC/lRzzIe3ZYDPp4+mquV1qCjaV0YDXv9JT/ALv6mOq+36PRVjr1+kp/3f1MdV9txHfT1HZClXdmz1F93wd7fVvRfoQaje74O9vq3ov1jxfcvwa8L2syfKTcMlojIzKeeTepKnyZOkVh7XWW6A90TelyfpracqPuJPlk/lkodweTTHDRTp6ow4mTUtGW7a03R/48vobH0VU3mlJpCduWVuxnYj1E10ahvxNb4xXgXUpPdj214norb8lQ33HdH9MlYdvI9Vbjkr43HdH9MlY8R2M14fvQQKFfKt7rj+RH88lFShXyre64/kR9ZJSVDvHa/YZK34Gmqcg4Gmxwro+Dnmj5PIdrSMWfeh29IRsfTRioN8n02zpCHPvttfSyNj24oyUhxHcP8P2gs5UNKl7pYQfFiUEj48gDE+hdkeusbV5rwD90bjPnj1bC49lVUNhI6O6I7ImNtgCQuc42iOHA01TsoIUqXcmKxiV5UV2CIzqHY8FUkBj6Bmjdqjqjb2m3JA7SiUABiVYBRvwrKACCensFDZNQ82dtcGbYM8kaYKZCCVmVW2s79wBx20WNWtEra2yQo/OBM5bdvLMWO4cPKpevNNaMYoQs9UTb2/jhQvK6og4sxwN/CurW6SRFeNldGGVZSCCOwiqLXrVl722EcbBXVw67WQrYDKQSOG5uPZT2pugGs7RYXYO20zNjOyCxzhc9H9SaWssb31GbvK1tCFrjqSL543Mpi2FIPi7QIJyDjaAHTk9O7qofagaSMF/zJOUlLRnG8ba52GHpBGfjUT9cdAveWpijcI20rb87J2c+KccAc9vDhQU0IpW9twMEieMZHDdIBuPVTNLqg02LVemaaQc6obq0CSyEe/bb9JVVPtU1f1T6TcGQ9gAP0/QRSg2BXXr9JT/u/qY6r7XiO8VYa9/pKf8Ad/Ux1X2p3iujR2QhV3Zs9Rvd8He31b0X6D+ovu+Dvb6t6MFY8X3L8GvC9rMdyp+4l+WT+WSh7FwHdRC5UR+RL8sn8slD5OApnhf4xfiu49aobcamGoR40yxaI4x8Ud9bnkr43HdF9MlYVuA9Nbrkq43HdH9MlLV+xm9DvQQaFfKt7rj+RH88lFShXyq+64/kR/PJSVDvHa/YZCE7jXArqI7j3VyK6Bzx6yu2ikSRfKRlYd6kH+lHmyu1ljSRDlXUMvcRnHeOHooA1tNQdcBAeYnOImOUY8I2PEH4p6+g9hNL16eSuhihPF2Z7yo6IKzpOB4sihWPU6DG/vXHzTVnyRT3GZE5vNsckuRjEmAMKff5A3jox0dOy0no2O4haKQbSOOjiOlWU9Y4g0P7240hoqIxREGDaLLKEDYzjxTnIThnBHEnBrKMs4YeTWUcJ5+Db6L0s11c3NtPagQwsNgsuVbZbC5DDBJxtDHRTOh9ZbbFxcsywIrLE0Z3MDGW2WaMDc7ZIAXO5R0g4g62covg4tzbmGbby0o2trcAvi5U+KSWPzaG+s+nPC7lphGIw2yAoxncMZYgeMx37+rHVUQpOW+iJnVUdndh9tbpJEV42V0YZVlOQR2GuL7SEcKF5XWNBxZjgf8Ak9lBebXp/AIrWINEYyMyI5BZRk43YKkk5O/orzTmupurGG2dGMkZBaUtna2QyjdjOSGGSTxFR8Erk/PGxpOVK5kWWCWOc7DIQgjcgjfkv4p8ZWBXf2VnOT7RRmvkfHiQ+Ox6M7wg787/ANk1X6H0LNdsqxKWwACxzsIOO9ugbzuG/fwotavaAS0hEabyd7sdxduvsHQB0eutZtU4Y+TKEXUnn4LSsXonSguOflU5U3EgQ9aoFRT6lz6aa5StdBbwtbwt+PkGGI/4SMN+epyNwHQDnqzVcm3uAfKyf0pTGyuNZXlYxevf6Sn/AHf1MdQLTiKna9/pKf8Ad/Ux1Bs+I/30U/R2QlV3ZstRvd8He31b0X6DGqc+xeW5PDnFHzjs/wDdRmrLi+5G3C9rMlynJmyXsmT+VxQ6iO4UVdeLPnLCYDeVCuP2GBP/ALdqhVDwFb8I+iwvxa6jomoVTW4VCzTTFonrdH++mt5yVcbjuj+mSsEDRM5MbArbySEfnHAXtWMEZ9bN6qV4h9DGaC60bKqfTGqdvdOHmVmYLsjDsu4EngO0mrelXNTa2Oi0nozNDk5sv7t/4r/bS/BxZf3b/wAR/trS0qt8kvZX44+jNfg4sv7t/wCI/wBtefg4sv7t/wCI/wBtaalR8kvYfHH0Q9F6JS3TYjMmwOCs7OF/V2uA7OFTCKVKqXL2KW91Ls5SS0CAniU2o/YhA9lRPwc2X93J/Ff7a0tKr5y9lMIvwZn8HFl/dv8AxX+2nrfUGyQ55na/Xd2HqJxWgpUfJL2GEfRxBAqKFRVVRwVQFA7gN1N31s0iFVkeIn36BSw7toEDv40/SzVLl7GBueR+FySbm4yTkkhGJJ4knpNT9E6uLYx8wrtINottMAp8fG7APZWvzVRpP856BVnJvcqoJbAU16/SU/7v6mOoNnxFTtev0lP+7+pjqDZ8RT9HZCNXdlokpXDDirAjvByPoo7WN4JYkkXg6hh+0M49HD0UB3G4Vv8Ak21lGPBZDg72hJ6c72Tvzlh3mrcVDKOS8Bw07O3s3zoCCCMgggjrB3EUItPaBa0lKHJQkmNvOXO70jgR9tF6mbyxSVCkiq6noP0g8Qe0UnRrfG/oarUvkX2BRuBqFmipc8nFu2dl5U7MqwHdkZ9te2XJxaoctzkvY7AL6lAz66cfFQE1w0zB6rasyXkm7KxBvxkmNw7F627OjiaLM0sVrbk+TFEm4DqG4AdZJwO81JhhVFCqFVVG4AAADsA3Chpr1rULhuZiOYkOWYcJHG7I+KN+Ovj1UteVeVvAzZUY38lXda43TyMwmlQMSQqsQqjoAHZUSXWy8B90z8PPNQKYn4jupzCNthPOV9yyOt158Jn+ea6++28+Ez/PNUrnh305UYx9E5S9lsNbbz4TP880jrbefCZ/nmqmkaMY+gyl7Lb77bz4TP8APNL77bz4TP8APNVNI0Yx9BnL2W3323nwmf55r377bz4TP881U0qMY+iMpey2++28+Ez/ADzS++28+Ez/ADzVRXtGMfQZS9lwmtl3j3TP881xJrheDhczfOqsi4HvpuahxjbYM5X3Jsmvl+vC6l9JU/SK3GpWl5bm0Ek7mR9t12iADhcYG4AdNCm4olcm3uAfKyf0pKskhui23qYnXr9JT/u/qY6h2PGvpM6Bh8z2t9tL7gweZ7W+2iFfFbFp0cvJ8+SHhTTOQwIJBGCCNxB4ggjga+iPuFD5ntb7a4fQ9uCAVALHCgsckgFiBv37gT6K35z6M1wtvIPdW+UrxQl2CSNwlUZJ/XTr7R6q2lppuCUZjmib9oA/NOD7KsfuFD5ntb7a5l0PbqpZlAVQSxLEAADJJJO4AUrOUJapWGIqS3dxp7hQMlkA6yyge01UaS1ztIQdqVXI97H+Mb2bh6SKujoi28XxV8fcnjHxvFLeLv37gTu6Aac+4UPme1vtqit5LO/gEWsGvst0CiDmoulQcs/67dXxRu681nBR10db2c4YwlJAjsj7Dk7LocMp37jUv7hQ+Z7W+2mY8QoqyiLyoOTu5Hz/AEzcDeK+hvuFD5ntb7aX3Ch8z2t9tW5r6K8r9nzhL0U8K+hZtEWyDLhVGQMsxAyxCqMk8SSB6a6+49vtBdkbRBIG0c4BAJxnhkj11Xmfonl/s+eKWK+ifuFD5ntb7aX3Ch8z2t9tTzP0Ry32fO2K9Ir6I+4MHme1vtpfcGHzPa320cz9By32fO2K9r6I+4UPme1vtqvZ7AT+DmSIT5A5rnPHyV2gNnOeG+jmfoOW+wDUhX0T9wofM9rfbS+4UPme1vto5n6Dlvs+eohu9P2U1MK+ivuFD5ntb7aX3Bh8z2t9tD4n6Dlvs+ZLkUSuTb3APlZP6UUfuDB5ntP216ugoehT85vtpedTI2hTwe5NLjrFc8+vnL6xQn1l1jZ47rR1zaX0kjTytHzAAWVGlaSHLYPigFeCnyB2in9WORK3NtG14JRORtOquFVcnKocA7wMZ38c0YpK7ZbNt2SNEOUcNdxRpbyNbyTGBbosqxmRQ20EXGWUFSM5GcHFMaZuR98FgNrxRb3B47gSCCerO4eqoU/IlbGbxZZltmyzW4Y45zGFZXOdwBYbwTv44p78B+jsYxP387x4fFx/81PQR1nnKdrzd2HNG2jiMTbnlfxwHOdlAquCu5SckYOd3A1bPdPd6Fc3KokstrIXQHgSjFcKTkHyTg8M46Kq05ENHDonO4j87wz07l4iufwHaO/6j+KP9NF42ItO7KbVi3An0Bs7QQ21w+zk45wxku2O0sfRgUTbzS8cUsUTsFebb2MkDPNgFt56fGG77Kah1fhR4HVd9tE0UI6FVxGD6cRqM9p66ia1al2+kERbgMebJKFG2SNoAMOkEHA6OgVVtN6l0nFaEGwtzo9bme4vTPFhnK81ErKQzEtmMZdiuyvDfjuAu5NMKbfnohzuUDxorIrPtAFQCxAHEcTWPTkQ0cCDic9hl3H1LmvPwHaO/wCo/iD/AE1PS/JHUvH+RzQ/K/bOxjvFeymU4ZZQSnocKMftAd5rWaS1ghgt2uHcc0ibZK+MSN2NkDeScj11QQ8k+j1t2g5nO1vMhOZgQcjZkx4o3YwN3HIOTVHpTkfsIImlWG8nKDPNxyAu2/B2RgZwDnAOd3TR0NkdaWpbcqhjm0NOwKthY5E3jokQ5H7JPrqNq/bhNOyKAwRNHQiIEkhE20GzvPWue8E15aciujwUfZuNxVtl5B0YOGGz6CK2kWiY1uHuAPxsiJGT1JGWKgdW9yT6Oqi6SsibNu7KrWzXq20eF58sXcEpHGNpyBuLbyAq53ZJFRNWdemurh4ZbWS1IiWZDK6nbRm2AcYGN/aeBpi51dFxpS8WdOct5bO3XJJGCJZTsqw3jehbd1Cqm35DLXabnZZ5I9whXaCmJckspOCG3nO4Dp680LG2oPO+hbXutVzLfSQWQtNm22DN4Q7K8pcBtmIL5IAIG2QRk+u31r1gktbUzxRCcqQzoHCkRjfIwPSQAeGfUKzX4DtH/wDUfxR/pqdpPkmsp1hVxKFgiEUYVwo2QSxJ8XexLEk9NHToHXqauwvllhjlXISRFdc7jsuoYZ9BrBac1wiTSyLzNoyxyxQyyNseFCSVTsNEOOwm2ATv3uRuxWr1mtZVsJFtFBkRU5pOAYRMjc2O9VK+mh6dGtpK+hlGipbQiWOS5uJWdSREQdlEOyrE7IXawT3caIpbhNvZGvh1/VtIeDc0RCXkhW42hg3EK7ckexxCgZG0eJU1KutcFj0hBbMF5q4iLRTBgVaVTnm924eJgg9JIrFQ6jCbTJcWc9vGjySTyvJmOUuG2Rb4HBi20TnI3jC8KuF5D9HAEYn3jH53hvByPF7Mb+s0NRITm9jQaZurdbyyLzSpKzSpEiORHJ+L2mEy+TgYXHTkjtxI1l1mjsrczsC6qyBghBKq7qpc9gBz/vNZcch+jsEYn34387wxn4v+8V7HyIaOBBxOcdBk3H1KDR0+yev0XWkdcgWaKyjF3Mo8bDqkMeRkc5O27a+IuW68cac1K1ra9jkEkRhngfm5kJ2lDYyCrdII/wBkYJz/AOA7R/8A1H8Uf6a1mrGrENjBzNuCE2ixLHaZmbG8nuAHcKh420BZX1GdIaKu2ukkiu+bgGxtwGFHDbJbbxJuI2g3oIHdV3QsW0Ntpfb0jHcMZrr8juklYwqGP4qB4gcL1bx7ATViNaLm8tL2fmrcWKJdIFZpefk5qNhklCAoJ49I3466HEFIIVKhXccpD20VvDbxwjm7KCUrILh9ouilIYimSDs+/c43ipeleUe7DXDW8FvzdvBb3Dc6ZBJsTxq5TZXcWBY792AvSTRgyfkQSa5eQAZJAHWTgeuhudYbuTSFwMxm1FgJuaZpBiN4ywI2cfjS24nONngc1mJo5Lr7mRrFbGEWckscEr3BiymQ5fBLEgAbO/rzRgQ5hxBpUNtCa7XM0Vjb2cNskstu0p5wyCGKKJ2hRVCkux8QdJ+yTypk7Gj1kWSQNcqJY4CytKObbaRPGB3nhkiox1sTnpcIFKhDoHXF7OxZkJImvnit0uGllNoigF1mCguSOOwufKznjVlNyoXHgkUoihTM8sMs7pcG3QRqrRvsKOcCybYxnhsn0TgyPkQTKVDXT/KnJDMyRLBIIY4WfdOxnaZVkIt2QFUUKwIL8c1I0xykyQ3iogglhMsMbqqXHOxCYL+clxzSuCT4mSd3fgwZOaCFSJoeT8otzGL+VoITb2cssIIZhJJKJESEY3gLhsse0YG6oetUt8W0Y062vhBvAYljaQRjMW4SM2TkEnOzncN1GDDNBPpVmNUdYJ7y2uOcWOO4hlmgJj2jHtxgYdQ2TjLDj1duKxeq03gEky3UNwmkVt7iQSSTPLBdBAZCRvwCNgejO8E4qMQz2C3SrCLr/Ni0/Fxfj7GW6by9zxx7YVd/k569/bUbQ/KBds9mbiG3WK9jkaExtIXV4o9v8YG3bLY4DgGG/dvMWGaCJSocaE5Rbt/AZbiG3W3vC6KYmkMqOmfGYNu2SVO4ZOOnoLmh+UO5kezllhgW1vpXih2GczRkEqhkz4rZKnOAMfTODDNBDpUJ9Ja76Qn0RPdqsFugZEV42fnTiYxyFQcheKKM/HPm1c8pU0w0ITKVWbah2+ZZwuTKPIZsNwxxowDNG/pUOdFaSNj4MkVrPALq7SF1u5GlfZKZ24yHOOrf1cK7ueUO5wwjigZ/uk1kgYuoKhcozEE4OcZ3cOioxYZoIdeo1Dgcot1zJjMNv4Z4d4EMF+Y2sA84cnax0Yz29lS+TUyG70rz4QS+ER7YjJKZEZGVLb8Hcd+/fRi0gU03oWycn1v4SJ2e5kKyGVI5JneJJGYttrGdwIJyOquV5O7ZXnZGuEScSCSJJWEJMylHYRYwGwTg9BpUqjJk4o9uOT23bmij3MLxQrAHgmaJ3iQYVZCvlY6//FP3WpEEhuSxlJuokilO3v2Y12VKkjc3Wd+aVKi7JxRxLqHbmVJQZlZYPBzsyECSLYZAJFxhiA2e8A9Ar2z1Et4jAV5z8nhkgjywPiS+Vtbt538aVKi7CyIsnJnamK3RWuI2tlZYpY5SkoVyWZS6jeMsejp7TVvpDVyOY2xcyE20iyRna3llXZG2ceNur2lRdhiitueT21cTZ50GWfwjaWQq0U2MF4mAyhOe2vbvUSOWFYXub8qOcDE3LlpFl2dpZCR4y+LuHRk9dKlRkyMUeXHJ9bl1eJ7m3YRpEfB53i20iAWMPjysAYzxpq95NrWWZ5S1wC8qTMiykR86hGJObxjaOOnrOMUqVTkwxRPTU235q6iZWdLuR5Zgze/fGdkjBXBUEdRFRbTk/gjEAMl1J4PKJYudlL7LBAgUZHkYHkilSqLsnFFjozVqKBJ0TbxcSSSyZbftSjD7JAGyN27qqt0Zyd20Ls5M87GNogbiV5diNwQyJnyQQcddKlRdhiiubk2traKSSJpy6W88ac5KXVUkjbxQCNyg5Ix5x41E1H1Gijs4LljI8y27hA0jNFEZFYOYkPk5yfWaVKrZOxXFXOeTXUWFba0uZDI8savsKZGaGNmdlLRxkYViAM9Gd+M76vtG8nVpBOkqCU82zNDG0jNDC0nlNFGfJPrpUqhydwUVYfj1HtxYNY4cwNtE5bx8s/OZDAdDYI3dFd3up8MtktnI0zxrs+M0mZDsNtrlyN+/s4UqVRdlsUPayarxXsaJKZF5txJG8bbDo65wVbo4mq615OrWNUVeewlyLoZkLHnVULvYjJBxk5356aVKi7DFbnt3yd2siTK3O/jrjwksHw6TedGwHi7sjG/jU/VzVOGyMphMpMxVpDI5kJZRja2m35OSTnpNeUqLsMV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15318" cy="18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1" name="Oval 10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1030" name="Picture 6" descr="http://s3.amazonaws.com/churchplantmedia-cms/lakewood_baptist/aedwards_thankyo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2233821" cy="1379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01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6859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Background and </a:t>
            </a: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Significance</a:t>
            </a:r>
            <a:endParaRPr lang="en-US" sz="32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r>
              <a:rPr lang="en-US" sz="2400" dirty="0" smtClean="0"/>
              <a:t>Prevalence </a:t>
            </a:r>
            <a:r>
              <a:rPr lang="en-US" sz="2400" dirty="0"/>
              <a:t>of Healthcare Associated Infections (HCAIs) in intensive care units (ICUs) are much higher than other </a:t>
            </a:r>
            <a:r>
              <a:rPr lang="en-US" sz="2400" dirty="0" smtClean="0"/>
              <a:t>units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Assessment </a:t>
            </a:r>
            <a:r>
              <a:rPr lang="en-US" sz="2400" dirty="0"/>
              <a:t>of </a:t>
            </a:r>
            <a:r>
              <a:rPr lang="en-US" sz="2400" dirty="0" smtClean="0"/>
              <a:t>adherence </a:t>
            </a:r>
            <a:r>
              <a:rPr lang="en-US" sz="2400" dirty="0"/>
              <a:t>to infection control guidelines periodically is a high priority measure to reduce the incidence of HCRIs (CDC, 2002</a:t>
            </a:r>
            <a:r>
              <a:rPr lang="en-US" sz="2400" dirty="0" smtClean="0"/>
              <a:t>)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No Jordanian Studies that assess IC practice among ICU nurses at the national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9" name="Oval 8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560" y="1340769"/>
            <a:ext cx="6216240" cy="4968591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Study Objectives</a:t>
            </a:r>
            <a:endParaRPr lang="en-US" sz="32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lgerian" pitchFamily="82" charset="0"/>
              <a:ea typeface="+mj-ea"/>
              <a:cs typeface="+mj-cs"/>
            </a:endParaRPr>
          </a:p>
          <a:p>
            <a:r>
              <a:rPr lang="en-US" sz="2400" dirty="0"/>
              <a:t>The purpose of this national study was to assess the compliance of Jordanian </a:t>
            </a:r>
            <a:r>
              <a:rPr lang="en-US" sz="2400" dirty="0" smtClean="0"/>
              <a:t>ICU RNs </a:t>
            </a:r>
            <a:r>
              <a:rPr lang="en-US" sz="2400" dirty="0"/>
              <a:t>with standard IC </a:t>
            </a:r>
            <a:r>
              <a:rPr lang="en-US" sz="2400" dirty="0" smtClean="0"/>
              <a:t>guidelines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Identify possible factors that affect Jordanian ICU RN compliance with IC guidelines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Identify possible differences in IC practices among RNs in different healthcare sectors in Jordan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618711"/>
            <a:ext cx="2466975" cy="19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9" name="Oval 8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1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1" y="1340769"/>
            <a:ext cx="6635080" cy="5184575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latin typeface="Algerian" pitchFamily="82" charset="0"/>
                <a:ea typeface="+mj-ea"/>
                <a:cs typeface="+mj-cs"/>
              </a:rPr>
              <a:t>Methodology </a:t>
            </a:r>
          </a:p>
          <a:p>
            <a:r>
              <a:rPr lang="en-US" sz="2400" dirty="0"/>
              <a:t>This study used a descriptive cross-sectional </a:t>
            </a:r>
            <a:r>
              <a:rPr lang="en-US" sz="2400" dirty="0" smtClean="0"/>
              <a:t>design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Proportional</a:t>
            </a:r>
            <a:r>
              <a:rPr lang="en-US" sz="2400" dirty="0"/>
              <a:t>, multistage, probability sampling was </a:t>
            </a:r>
            <a:r>
              <a:rPr lang="en-US" sz="2400" dirty="0" smtClean="0"/>
              <a:t>used</a:t>
            </a:r>
          </a:p>
          <a:p>
            <a:endParaRPr lang="en-US" sz="2400" dirty="0" smtClean="0"/>
          </a:p>
          <a:p>
            <a:r>
              <a:rPr lang="en-US" sz="2400" dirty="0"/>
              <a:t>The sampling frame consisted of all Jordanian hospitals listed by the Ministry of Health annual statistical </a:t>
            </a:r>
            <a:r>
              <a:rPr lang="en-US" sz="2400" dirty="0" smtClean="0"/>
              <a:t>report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The total sampling frame consisted of 103 hospitals </a:t>
            </a:r>
            <a:r>
              <a:rPr lang="en-US" sz="2400" dirty="0" smtClean="0"/>
              <a:t>(29.1</a:t>
            </a:r>
            <a:r>
              <a:rPr lang="en-US" sz="2400" dirty="0"/>
              <a:t>% were governmental, 10.7% military, 58.3% private and 1.9% university affiliated hospitals)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" y="1844824"/>
            <a:ext cx="21237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" y="3886303"/>
            <a:ext cx="2123727" cy="17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0" name="Oval 9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0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184575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Study Instrument </a:t>
            </a:r>
          </a:p>
          <a:p>
            <a:r>
              <a:rPr lang="en-US" sz="2400" dirty="0"/>
              <a:t>The Infection Control Practices Tool (ICPT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29 items and uses a 5-point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</a:t>
            </a:r>
          </a:p>
          <a:p>
            <a:pPr lvl="1"/>
            <a:r>
              <a:rPr lang="en-US" sz="2000" dirty="0" smtClean="0"/>
              <a:t>Score ranged from 29 to 145</a:t>
            </a:r>
          </a:p>
          <a:p>
            <a:pPr marL="585216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Reliability </a:t>
            </a:r>
            <a:r>
              <a:rPr lang="en-US" sz="2400" dirty="0"/>
              <a:t>coefficient of the Arabic version </a:t>
            </a:r>
            <a:r>
              <a:rPr lang="en-US" sz="2400" dirty="0" smtClean="0"/>
              <a:t>in this study was 0.88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Three level of compliance:</a:t>
            </a:r>
          </a:p>
          <a:p>
            <a:pPr lvl="1"/>
            <a:r>
              <a:rPr lang="en-US" sz="1800" dirty="0" smtClean="0"/>
              <a:t>Unsafe compliance (</a:t>
            </a:r>
            <a:r>
              <a:rPr lang="en-US" sz="1800" dirty="0"/>
              <a:t>less than the </a:t>
            </a:r>
            <a:r>
              <a:rPr lang="en-US" sz="1800" dirty="0" smtClean="0"/>
              <a:t>50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 )</a:t>
            </a:r>
          </a:p>
          <a:p>
            <a:pPr lvl="1"/>
            <a:r>
              <a:rPr lang="en-US" sz="1800" dirty="0" smtClean="0"/>
              <a:t>Weak compliance (between </a:t>
            </a:r>
            <a:r>
              <a:rPr lang="en-US" sz="1800" dirty="0"/>
              <a:t>the </a:t>
            </a:r>
            <a:r>
              <a:rPr lang="en-US" sz="1800" dirty="0" smtClean="0"/>
              <a:t>50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to 75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percentiles) </a:t>
            </a:r>
          </a:p>
          <a:p>
            <a:pPr lvl="1"/>
            <a:r>
              <a:rPr lang="en-US" sz="1800" dirty="0" smtClean="0"/>
              <a:t>High compliance (more than 75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2267743" cy="15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0153"/>
            <a:ext cx="2267743" cy="17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4293096"/>
            <a:ext cx="2123720" cy="160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1" name="Oval 10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184575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Data Analysis</a:t>
            </a:r>
          </a:p>
          <a:p>
            <a:r>
              <a:rPr lang="en-US" sz="2400" dirty="0" smtClean="0"/>
              <a:t>We used SPSS</a:t>
            </a:r>
            <a:r>
              <a:rPr lang="en-US" sz="2400" dirty="0"/>
              <a:t>®-PC Version 20. 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Reliability </a:t>
            </a:r>
            <a:r>
              <a:rPr lang="en-US" sz="2400" dirty="0"/>
              <a:t>coefficient of the Arabic version </a:t>
            </a:r>
            <a:r>
              <a:rPr lang="en-US" sz="2400" dirty="0" smtClean="0"/>
              <a:t>in this study was 0.88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/>
              <a:t>Missing data for the 29 practice items ranged from 1% to 3%.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expectation-maximization (EM) maximum likelihood algorithm was used to impute missing data for all practice items.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Cases </a:t>
            </a:r>
            <a:r>
              <a:rPr lang="en-US" sz="2400" dirty="0"/>
              <a:t>of missing data of 20% or greater were </a:t>
            </a:r>
            <a:r>
              <a:rPr lang="en-US" sz="2400" dirty="0" smtClean="0"/>
              <a:t>excluded from </a:t>
            </a:r>
            <a:r>
              <a:rPr lang="en-US" sz="2400" dirty="0"/>
              <a:t>the final analysis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" y="1340770"/>
            <a:ext cx="2241395" cy="14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3" y="2826899"/>
            <a:ext cx="2327466" cy="15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2" y="4405942"/>
            <a:ext cx="2324746" cy="213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2" name="Oval 11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7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340769"/>
            <a:ext cx="7092281" cy="5517231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Results</a:t>
            </a:r>
          </a:p>
          <a:p>
            <a:r>
              <a:rPr lang="en-US" sz="2400" b="1" dirty="0" smtClean="0"/>
              <a:t>21 Hospitals </a:t>
            </a:r>
            <a:r>
              <a:rPr lang="en-US" sz="2400" b="1" dirty="0"/>
              <a:t>participated in the </a:t>
            </a:r>
            <a:r>
              <a:rPr lang="en-US" sz="2400" b="1" dirty="0" smtClean="0"/>
              <a:t>study</a:t>
            </a:r>
          </a:p>
          <a:p>
            <a:pPr lvl="1">
              <a:lnSpc>
                <a:spcPct val="130000"/>
              </a:lnSpc>
            </a:pPr>
            <a:r>
              <a:rPr lang="en-US" sz="1900" dirty="0" smtClean="0"/>
              <a:t>8 Governmental</a:t>
            </a:r>
            <a:r>
              <a:rPr lang="en-US" sz="1900" dirty="0"/>
              <a:t>, </a:t>
            </a:r>
            <a:r>
              <a:rPr lang="en-US" sz="1900" dirty="0" smtClean="0"/>
              <a:t>7 Military, 4 Private</a:t>
            </a:r>
            <a:r>
              <a:rPr lang="en-US" sz="1900" dirty="0"/>
              <a:t>, </a:t>
            </a:r>
            <a:r>
              <a:rPr lang="en-US" sz="1900" dirty="0" smtClean="0"/>
              <a:t>&amp; 2 </a:t>
            </a:r>
            <a:r>
              <a:rPr lang="en-US" sz="1900" dirty="0"/>
              <a:t>university affiliated. </a:t>
            </a:r>
            <a:endParaRPr lang="en-US" sz="1900" dirty="0" smtClean="0"/>
          </a:p>
          <a:p>
            <a:pPr lvl="1">
              <a:lnSpc>
                <a:spcPct val="130000"/>
              </a:lnSpc>
            </a:pPr>
            <a:r>
              <a:rPr lang="en-US" sz="2000" dirty="0"/>
              <a:t>The final sample consisted of 247 RNs from 56 critical care units. </a:t>
            </a:r>
            <a:endParaRPr lang="en-US" sz="2000" dirty="0" smtClean="0"/>
          </a:p>
          <a:p>
            <a:r>
              <a:rPr lang="en-US" dirty="0" smtClean="0"/>
              <a:t>Sample characteristics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51% </a:t>
            </a:r>
            <a:r>
              <a:rPr lang="en-US" sz="1800" dirty="0" smtClean="0"/>
              <a:t>female </a:t>
            </a:r>
            <a:r>
              <a:rPr lang="en-US" sz="1800" dirty="0"/>
              <a:t>with a mean age of 28.5 years (</a:t>
            </a:r>
            <a:r>
              <a:rPr lang="en-US" sz="1800" i="1" dirty="0"/>
              <a:t>SD</a:t>
            </a:r>
            <a:r>
              <a:rPr lang="en-US" sz="1800" dirty="0"/>
              <a:t> = 5.2). </a:t>
            </a:r>
            <a:endParaRPr lang="en-US" sz="1800" dirty="0" smtClean="0"/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84.6% </a:t>
            </a:r>
            <a:r>
              <a:rPr lang="en-US" sz="1800" dirty="0"/>
              <a:t>held a </a:t>
            </a:r>
            <a:r>
              <a:rPr lang="en-US" sz="1800" dirty="0" smtClean="0"/>
              <a:t>BSN degree </a:t>
            </a:r>
            <a:r>
              <a:rPr lang="en-US" sz="1800" dirty="0"/>
              <a:t>with mean years of experience of 6.2 years (</a:t>
            </a:r>
            <a:r>
              <a:rPr lang="en-US" sz="1800" i="1" dirty="0"/>
              <a:t>SD</a:t>
            </a:r>
            <a:r>
              <a:rPr lang="en-US" sz="1800" dirty="0"/>
              <a:t> = 5.1</a:t>
            </a:r>
            <a:r>
              <a:rPr lang="en-US" sz="18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1700" dirty="0" smtClean="0"/>
              <a:t>37.6</a:t>
            </a:r>
            <a:r>
              <a:rPr lang="en-US" sz="1700" dirty="0"/>
              <a:t>% worked in medical and surgical floors and </a:t>
            </a:r>
            <a:r>
              <a:rPr lang="en-US" sz="1700" dirty="0" smtClean="0"/>
              <a:t>20</a:t>
            </a:r>
            <a:r>
              <a:rPr lang="en-US" sz="1700" dirty="0"/>
              <a:t>% worked in critical care </a:t>
            </a:r>
            <a:r>
              <a:rPr lang="en-US" sz="1700" dirty="0" smtClean="0"/>
              <a:t>units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54.7% </a:t>
            </a:r>
            <a:r>
              <a:rPr lang="en-US" sz="1800" smtClean="0"/>
              <a:t>of RNs </a:t>
            </a:r>
            <a:r>
              <a:rPr lang="en-US" sz="1800" dirty="0"/>
              <a:t>were working in general ICUs; 17.8 % worked in NICUs; only about 2.8% were working in cardiac catheterization units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33975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339749" cy="18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5" name="Oval 14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3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9" y="1196752"/>
            <a:ext cx="7092281" cy="5400599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lgerian" pitchFamily="82" charset="0"/>
                <a:ea typeface="+mj-ea"/>
                <a:cs typeface="+mj-cs"/>
              </a:rPr>
              <a:t>Results</a:t>
            </a:r>
          </a:p>
          <a:p>
            <a:r>
              <a:rPr lang="en-US" sz="2400" b="1" dirty="0" smtClean="0"/>
              <a:t>The mean overall compliance level was </a:t>
            </a:r>
            <a:r>
              <a:rPr lang="en-US" sz="2400" dirty="0" smtClean="0"/>
              <a:t>122.6 (</a:t>
            </a:r>
            <a:r>
              <a:rPr lang="en-US" sz="2400" i="1" dirty="0" smtClean="0"/>
              <a:t>SD</a:t>
            </a:r>
            <a:r>
              <a:rPr lang="en-US" sz="2400" dirty="0" smtClean="0"/>
              <a:t> = 13.2)</a:t>
            </a:r>
            <a:endParaRPr lang="en-US" sz="2400" b="1" dirty="0" smtClean="0"/>
          </a:p>
          <a:p>
            <a:pPr lvl="1"/>
            <a:r>
              <a:rPr lang="en-US" sz="2000" dirty="0"/>
              <a:t>Unsafe compliance </a:t>
            </a:r>
            <a:r>
              <a:rPr lang="en-US" sz="2000" dirty="0" smtClean="0"/>
              <a:t>(2.7%)</a:t>
            </a:r>
            <a:endParaRPr lang="en-US" sz="2000" dirty="0"/>
          </a:p>
          <a:p>
            <a:pPr lvl="1"/>
            <a:r>
              <a:rPr lang="en-US" sz="2000" dirty="0"/>
              <a:t>Weak compliance </a:t>
            </a:r>
            <a:r>
              <a:rPr lang="en-US" sz="2000" dirty="0" smtClean="0"/>
              <a:t>(22.8%) </a:t>
            </a:r>
            <a:endParaRPr lang="en-US" sz="2000" dirty="0"/>
          </a:p>
          <a:p>
            <a:pPr lvl="1"/>
            <a:r>
              <a:rPr lang="en-US" sz="2000" dirty="0"/>
              <a:t>High compliance </a:t>
            </a:r>
            <a:r>
              <a:rPr lang="en-US" sz="2000" dirty="0" smtClean="0"/>
              <a:t>(74.5% )</a:t>
            </a:r>
            <a:endParaRPr lang="en-US" sz="2000" dirty="0"/>
          </a:p>
          <a:p>
            <a:pPr marL="585216" lvl="1" indent="0">
              <a:buNone/>
            </a:pPr>
            <a:endParaRPr lang="en-US" sz="2000" dirty="0" smtClean="0"/>
          </a:p>
          <a:p>
            <a:r>
              <a:rPr lang="en-US" dirty="0" smtClean="0"/>
              <a:t>Important Infection Control Practices</a:t>
            </a:r>
          </a:p>
          <a:p>
            <a:pPr lvl="1">
              <a:lnSpc>
                <a:spcPct val="130000"/>
              </a:lnSpc>
            </a:pPr>
            <a:r>
              <a:rPr lang="en-US" sz="1700" dirty="0" smtClean="0"/>
              <a:t>78.9% always </a:t>
            </a:r>
            <a:r>
              <a:rPr lang="en-US" sz="1700" dirty="0"/>
              <a:t>washed their hands before giving care to </a:t>
            </a:r>
            <a:r>
              <a:rPr lang="en-US" sz="1700" dirty="0" smtClean="0"/>
              <a:t>patients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/>
              <a:t>63.2% always wash their hands before and after gloving</a:t>
            </a:r>
          </a:p>
          <a:p>
            <a:pPr lvl="1">
              <a:lnSpc>
                <a:spcPct val="130000"/>
              </a:lnSpc>
            </a:pPr>
            <a:r>
              <a:rPr lang="en-US" sz="1700" dirty="0" smtClean="0"/>
              <a:t>24.3% </a:t>
            </a:r>
            <a:r>
              <a:rPr lang="en-US" sz="1700" dirty="0"/>
              <a:t>always </a:t>
            </a:r>
            <a:r>
              <a:rPr lang="en-US" sz="1700" dirty="0" smtClean="0"/>
              <a:t>share equipments between patients without sterilization </a:t>
            </a:r>
          </a:p>
          <a:p>
            <a:pPr lvl="1">
              <a:lnSpc>
                <a:spcPct val="130000"/>
              </a:lnSpc>
            </a:pPr>
            <a:r>
              <a:rPr lang="en-US" sz="1800" smtClean="0"/>
              <a:t>52.4</a:t>
            </a:r>
            <a:r>
              <a:rPr lang="en-US" sz="1800" smtClean="0"/>
              <a:t>% perform recapping always or most of the time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919" y="995129"/>
            <a:ext cx="762000" cy="365125"/>
          </a:xfrm>
        </p:spPr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UFBUUGBwYGBcYGBwcFxcYGxwcGBcYGBcXHSYeGB0kGRQVHy8gIycpLCwsHB4xNTAqNSYrLCkBCQoKDgwOFw8PGiwcHBwpKSkpKSksLCwpKSkpLCkpLCwpKSkpKSksKSwsKSksKSkpKSksKSwsKSwsKSkpLCwsLP/AABEIAMABAAMBIgACEQEDEQH/xAAcAAABBQEBAQAAAAAAAAAAAAAGAgMEBQcBAAj/xABJEAABAgMDCAYFCQYGAgMAAAABAhEAAyEEEjEFBiJBUWFxgQcTMpGhsSNywdHTJEJSYoKisuHwFBYzU3OSFSU0Q2PSg/EXo8L/xAAZAQADAQEBAAAAAAAAAAAAAAABAgMABAX/xAAqEQACAgEEAQMEAQUAAAAAAAAAAQIRAxITITEyBEFRImFxgTMjQpGx8f/aAAwDAQACEQMRAD8AemJGqG0o1PDl6kcbCOomEGbCWUv1R5xY2qY65QBGJJ16qecCq+v6hSrN1ZWFpJC2a6ynIejg3TXfFZmvnraFWtFnm3FBd4C6ACCATiMRQxxZJVKjogriG+VFtLVXFh47uEPS1Xkk7AceG+EWnLibPLXNmXUpQHJYXtgAOLl2AgCV0wKK36hHVjaSVNX52D8mhHJDaWzQLIk9WhgouAzCm3HCFSBdvXgQ6icOerDCOSMqJmSUTUF0LSFJo1DqpriHaLeCoi8kKxuXtK79K7sfXGAS0KT1ii4DhLPR8Xxhwp9JKZmZZ8BgYo7ZaQlC1qUAlCSo6TlTAk6N0XcG7Rd4DM3coTUSuslrUiZMWVvqY6IF1TipBJps3Q8IuTpCydKzT8pJYD1kfiEOWoejVwMAn7yWohlLSq6QXMtNSMOy0SV54zykpKZJcNgtJ8FHyijwyJ7iDKQjRTwHkPfESx9n7SvxGKOTn6lASJklQZqoUFCn1VBJ1bYdyZndZyllLUgue0gtUkiqQRhCPHJewVJFtJHpJvFP4YaWPSo9RXnCLHlSUpcwpmyy5S2kA9G1trh1QeeltctWHGFoaxu3J/h+un2w1lFXo1U1Vh+3J7H9RPthFvR6NfqmFoNiEBwH2D2RGshZA5+cTUIoOUR7JLeWOfmY1Gsjyu1M9YeX5RHnJ0/s+2JcpGlM4j8MNTpemPUPgYwUQLRMYpG+Oz06J4Q3bbN6SWr6KudYlz06CuEAIi5DVl7CaaonJQGHKI1lToDn5wTGeZ6S/lat6UnzHsiiKIJ8+JXyr7CfAqigSiOiPRJ9kdCYkJEK6qFpTWGSFEplw/Jsrw5Ik1idJsp1GHSNYYODHb4xhCTTVCH1Q4gTZt2cKkzL1Q7NyiGMiyJNpVMlywlYF0qq+kxOJxYAd8W2av8Ap1HapUVy1utb/TV50jgzOmdWNAT0iZTM2bLsyMKKUPrHDuT+IxLsWY0nqdIaRFC5FeA1a4g5KsvX5QnTVBx1l0cj7gINZxZZGpIA4HE+YEIuFY75dC7DZkyLOiWApSJaQkBIdR4A0JqcYZylbOrlTJjFkJK2wJaoo5bvLcoUico6gkDXee9yAdPN3iFlq0pTInE3gEylOVJASTdLXSFF6sKgVgp80AE5dntdrBEyd1SFUKAkENsqRBMMjBEtKUEshISOQxOrGrU1x3J6eztYcqRcFIoXHfh3CsetHFGPR50sjfYPSLCp2YgYv+UMJl0UFGoPe+FIIyi8CElndiPaIjpybQm9gAVKdqj9CG0gsFrfLALa/CGrOhy363xa5SsaUlyaqNNfdhESUkoOtzhCVyGzl19dImJSEswbg4PeGMITZxTWS7/o4Q8uWAhycTTDlGo1jM7KU0Gk2YyS4dTh9VFPEiz5enLBBmu4aqEnxABiHawjAFzxhuQvZX9bYm4R+B9TLdOc08EBpRbalSSwpqVEdeei5KbqpCFCtUzFDE7FIO3bHVyQdJwNp8or8sWNKkPswIhXjj8BU2PSOkaWFKKpE0ORgpBZg2u7Dy+kGzlYNycNEjspOJfUuAUymoYQlw+4RPaiU1sOJ+e1kJDmYGUDWWfZD689rEUkdczjWhf/AFjNLUQcKxXrVCPEhtbNjRnjYi3ymWKAVCh5phFlzosd0PaZILmhU2veIxsqjyX3wu2g6g/zzUlU6WpJBSuW6VCoIvFiDsrFEEbos7QxstiOySpPdMb3xDRKqIpFcCSfI2EQtNmhwSaQ8iWwiiQLESJUTUK1QiSDDt1+MMAIUzDCb22OCElVYwAqyJlNKJAQQSXJpvNPKKu0ZWkyyStaEkklrwxO4ViLlTIHX2WWpKFGYEsCCQCLxLEOx11gfsuYNpXikI9ZW3hHn5FKUmdkGkgjstpkXzMlrQHLllJZ9rEvrivynllUxQk2VQVMNVLxTLGsvgT5cSIjK6M59BekuX1qo3KLDN7JRs16UpitJL3TiHdJcscDD4sWp1LpCZMmlcDKch2lOFtnEipeUFI5OfaYiT8h2ifMSm0Wi/KSxupRcBI2h/Hi0Fy6h4jhKjh+cdywwu0jkeWXVjJUAoAYfrXEkTlNRqU5ba4xX2mUp4kSrOtgdwOIDvhQmOgkSlrDu26g/OkNy7UEhjVtbDxaGpq2TWZKSd60e+ohEq0yA9+fJFNSyaj1QYzlFe5qbIWUsouTx5RUpt1cBvi5tkmUsMhalkfQlLL/AHW1xFkZDUS6ZU0/YI/EREnOPyOov4O2Kc7ux2bYnKs6FBiGh+x5GmapC+a0JHmdUWSMlzSoDqpSdE9qapXglA84G7D5NokDtosQS5CW36miBZp1YNp2RZhDEyQCWohamD7VL9ndDZzTSA5mF8aISOG2JvLEZQkUyELZmJBpTzhM2ykgpAO5g/lBRIySwA6yY1NaR5J3wuRktH1zjitXixhd5B22ZhlbIS0EEo7WtsYpv2BZ+bU6o2eVkuW59Gh6Yhz484fMkAhgBjgG8oTd+w6gYerN6eoUkrO8JLd7Q2Oj62k/wFcykeZjc5wp3QkjGEeQZRMVk9F9tUAbstIP0pg8g8TZXRLaS96bISxbFZ8kiNYSKAbo6lFDxhNbGozDK2QzZZNnlqUFlPW1AIDFSFMHriYrUy3gzz7kUk01qH3RAl1bc4vj5ROXZwo1DHdEhCNsJMpoUJZigp0BuG2FAg4R67HQGP6Z4xi2JjyTDd+OpMawmg5Gkg2eUMHSPfEyVIF5XLy/OGMkJ9FK9QeUTZOKvW90cpYQqzi+mmAJgYzgzcmmZ1lnKEqURVRdnpQMdkFqu39n2xyars71iDYoEJzPtx7VsAYPooPuETJGYUxQF+2Ty4q1MeZgvmqZJO4w7JXojgPKNb+QUByMwZVSuZPWXOMzHuEU2XrNk6wsq0Jdxop0lrU2JAcBt5YRoKlhjxPnGF9Ltq/zIAi8EyUBIfB7xPiTGXLCavZcgWW7LWiTLurZQdIdlJvDHAsYtZuTpaZZASgU1JA17hGRZkdKc1KpVnnCWqWkslZv3wlmCdEG+2qj6o0T97kLVdCZjH5ypcxCBxVMQlI5kQdLBYSIkNDUiWLiafqsOWa1JmIStCgpKqgguN+G8NHJI0U8IVmI4FVcY8kaY9Uw8hFVcfYITgscD5wgRFoThxEJnsxc7YpM9Msizy0LIWR1qAbimVU41Sbw+q1cHGMCsvOSVOmzZUybaEaZSAVrS4xCwJEq+j1bysNhpVQtWK5UaCJ6QKqAprMJsk0EUUDU+cBtiy/Z2F1UuWU3g7z1qU4S6lGahyo3RiODViFlrLqAL8tUyZMvBuoUuVMFGdzLVLIal0pY44tD7P03YqnzVGhp7R4COTcU738oFskZyT1ywtaZQUQzTJqEqoSAVMWvEMSwA1sMIctWc8wFNLPxE5JCaGqmNRwrURGigRWkMDu/IQm7AlOzxmkEXZNMSFUXr0K6NNuumFY8rPGdqlJL7HdGsuK3zgNVd1YFBCiUnQBjxxUN8Qs3LZMmyUmam4urp/QbxMTvnHl5QGFAtnyNCU4wUfwq90CQQOcGefKPRS/XH4VQHCnGOjH4kZ9nMDi8OJTSGiYXKf8AOKiirg5w0RWHVcY6ExgomKMICjV4U2Edu6oUc06whkoH1R5Q5Zzj63ugLzyz9NgXJlJlpUVpvFS1FKAASlgwLmh3Cm2E5L6T7OQOuvSr1X7SA9aqQKDeRyEc6TqyjYcEm+fV9senL7Hre+I1ktqZpvoUlSVJF1SSCDXURSHZitJHH2GAAXaFUI1Q6lRYDcIZtJ0FcIUfcIABpKtHvjJulrNmZMmptEpKl3UhCwKkNVKgBUipB2UjWUDQHOK+02O9epsjJ0YyjMWSZN1YkpKyXClJ0hqF16p5RpVoy9OMo35LpLA4lwSzEbC7c4WMkhKksnaTTdE6ZJJlkEbKc41sJX5iWkos3UKDGzzFyTuCFaL/APjVLgoknQTTVAjksmVbrTLP+6iXPHGsmZ4old8FdinuhPCGkKhSfnHf7IYmnTHD2xIT87j7BDKkgr+yfOECDOe+SRaJcuWVFIVNlAqGIBWASORMBtjzPnIVMlkpWqXMmBShQKUCzgHCgwg8zrQTZphFCkEg7wCR4iKnMqWVWWUolyqUkkkuSSHJJNSSdcM39NGXZUnNGeoJdINPpA+ZiTY80ljFKRqxDdzwayQLo4CEyw9474mMVmTshy0ljLlmmtIOveImrydLvIZCAx+iPdD6SAv7Ptj1oVVHrewwQDU+ypCVUGGwQ4mVQcIVPOirgY6hVBwEYIxZRo8z5wlL31cjC5GBwxPnHhRR4CMYH89h6FJ2LHkffAVerB1ngn5PwUnzEBBTHRifBKfYhKaYCFIltWFJAp+nhQlYmKiCCKw4BHEQu6IIRd+FyjpJG0jzENFMSLEh5svetPmIm+h0EmeWbSbVKurS7VSfnJO1J1e2Mkt+bNokqvIJ11ZjsLtSPoch6KpEKXkxKkB0jmN8QTaKUYLkHOC1WJd6XeSFHSAAVLOwqRhzDHfGvWXPKWUJmqmSly0kXlovIUgkAacqZVnPzVKNcMYfteZsiYV+iQ9KikDdv6OiSySm6qpSSq6WqHAxrDak+0Cvg0WZNF04H9eMOA1jJ7dZ7TYZV0I6ySaKl3ipIGIuhwoBx80wuX0jiWE9StTvWTOPWJHqzS01HBV7nDbd8piuVPk1WRgI6k1VygPyH0l2dYCZwVIVtVpS+S04cwILrLOSsXkqCkqZiCCDTURQxJxa7DZ5XaTzhNoVRt484eUKjgYRMQ45iAYGM4R1dtsk3UpUyQrhMTfR/wDZJHfBBk+anq08NVT4RBzisiZiA7goWmYlQxStCgpJ7w3AmAzO3Kp/w5csIHW3gQEFRBAWC1GLMTSvEwmTJo08Xbr8X7moOjlySgrC5qEsr5y0p1DUojdEE542PrB8pkYH/cRi/GPnsLm4GRTYJQBrvKTDsuzTVHRkK5hI8bgi7ivkxv2XrQmZZllCgoLBCSmoU4IDEY12RXdH6HsEg/8AEnyMUOatonCwSrMbqSl0kuOytSnSDqdKyHFRBzkuxiXLCQAAAwAwAAYDujnxzlJPUq5f+PZ/sJLlJ0RwjkqW171j7IVL7IhclL3uMOEj3dP7PtiNlS1CUkLUCQCCWBJ2UAck6mEQJ2etiSovaZdAQe1RjwhjOtSl2e9KLmiklyAaOMK7DDV8gseTnXZ1JUCpaCxotC0HlfSIdsuWUr7JCQAKzHQFP9C8BfbWRQOKxlNrs1onrvzJl0hLaN8lg5qSrftiuXbZkldSSpLMou7HVpE74rCMJOrEk5JG4We0s4JQ7k0UDjzeHQRefW0Y2jO60Ka4JbprgzjY7U/WEaNmpnAi1JOKZiBpyziK4g6xv8oM8cV4vo0ZP+4kZ2J+TK4pP3hAMDWD3OUPZpj7B4EGAYJgYujT7GwqHBClJhKosIIwjp4x5QhN2MjD8S8mVnSvXEQ2idkVL2iV63sMJLoouzSiulY9ZjojhDSjQ8DC5PZTwEcxQVKFVnePKETE6aeBhcml7j7IT84cD5wQDdss6VJZSQajzigy50e2W0O6AFVYihHdBFPFOY84cKsYwDIModGdqk6VnX1ifoKx74qLLly0WNbETLOp6tRCuI7Ku6N2lYDhES05KlzQpMxCVAnAjdDrI13yBxQF5H6UwW69IV9eXQ80EseRHCDOwZdkz0+imJUaaOCxxQa+yAzLPRLJUp7OoySQS2KH4aoG7dmxa7KHULyQaKFQDtChVHhDVCX2F5X3NltEkKBffFDb81pc1IJKhTU3tEAeSuk60SSETfTJwZZZf2Zox+0Dyg9yJnhZrSEpSu7MI/hroo+qeyv7JfdE5QaGTKyRmHJdTrmFjtT7olWfNOQhdElVDid+6L6RLDqLVf3R1fbB+qfOECVmUZUuVKKiAlKCFktgElyd9BFL+/6bzCTMYlqlAVXA3SWGOs90W2X7P1slSFBwvRI3Gh84ySYJ6JhlXklQWEhZGlUi6TqJwq0ZjRjZtuT7QJktChgQDgx3gjUQXESJZYkfWHsilzXSUyUJqWGJqTVySdZL1i0wJ4j2RrBR88ZRJE2YPrrH3jG+WJIVIkkgVRLOH1RGD5dl/KJ39SYPvKjdMjl7JZz/AMUr8KY6M3SJw7Y5abGmrJAocBGVdJMq4qSoa3B3sx98bDORomMr6VUDq5B1X2psuq90b0qTyxTGl0ylzGsSZypxUKi42wA3sP7RBPasizJM1E2zm7ORUNgrVdUMCCKVxwOpoXR3Zkpnz0pcC5KVXeVMRyUObxpP7MLwO4w/qvpzPTx/wEOYldlhRVZFlQCFXHKUqKkg4sCQHHGvnAWRB9lmW9nmj6h8oACInj9wTPPCFq2x1Q8IRdiwgoKjhIAePARDtyqgboJicBFlm8h7VK4k+BivEuLXNpPylG4KPhEp+LKrsO1GkOyFUjM+kPL06VPQlClBAQ5SCQC6iCSxfANFN/ikxaQpM2aAdV9TjxrCxwuSuzSnTo2SW+ljVR1cI456weqdR2tGLft0w16yaz19Iv3wqWpSq35mGN9Xm8HZfyDUbTPBpQ4jVsjwqDQxi0wKFSVn7Z98RjNYg3iAdpNDqhXioOqzcZMxiE62oNw/9iHJJ7VPne6MPK3FMdVdmrfqhLA9oa+UZYvuZyNyPaHAxycAQOI84EujNLSJg/5VfhTBfNwHERNqnQSny3mZZLUD1slN76adFfF0s/N4ocidGibPPlzkz1rQnSEtaQ4VqIWCAQPV5wczMDwhErsjhGtgGpOKuPujqu0OBhUk9rj7oSvtjgYUIzbZdOYjPMs5PAykiidMoVvcFYfwT3CNFth0eafOBTLtnP7dZi4ZXWPQYpF5NWfEmGiYJrBKZCeEPI+dx9kcsvZTwjiVVVy8oUJgOcga1zx/zTPxGNsyCp7FZq/7Mv8ACIxbOotbrSP+ZdOZjZc2T8gsv9FHgGjoy+KEh2y2mmkZj0rI9BLOxY8lRpq4znpNkldnQEgk3wW74Hp3/Vj+RpdMhdHMz5VMZq2eWaEGoUkHDXXXXbGnTMU84yTozsq5drVfSUhcogO1SFJU2OwGNanIe7x9m2Ket/mf6/0Li8RnKgeTMG1J8ozsxpduHo1DaDGaIw5DyieL3NM6kxxJEJaHAmLCCYqLVMLn9Ui5u1iut6RepBAWgMW2a9bQNyFez3xTqLBzqi6zTT6ZTfy/NSYjPxZWPYK9J88i1pYsRKFftK2xAzPycu1TLpmM14uQDqRRnH0of6Uv9WP6afNUO9E6fTH1VHxRDJtQ4+AUnIKLN0bJKSTPXV8EhvFUS5fRlLdjOm0GxI98Fck0G8xFn5SuTCLpLsA3BzqoN5aIxc5cIaVLspP/AI2k0edPLnan/rHT0WWQAm9ONPpjyCYupmVVUNzXrJ2boiWrL04CktFdZve08IfbyCa4keT0a2QAfxaD+YfdDkno+sdXTMNf5ivZEe0Z0zxRIRh9HwqYsc28oTJvWXyHBSQwAZ7z4bwIEoTirbCpxbom5MyPLs4KJIug6Rckm9QO5OwYRWTs6pMxPopsuYsGiAq6okarqmONNsWNrtSkknd+vKMiz4YWtM1KQFzAoru0cgpCV0+cXIJ1txiSfux0rdGsIywOrvLCkFtIKDXHcBSgcE3g17Da0OotYLI6xIUpPZCgFgEEOEu4bF21RitjzynSGSVrmSxQJJdSXoyCd1LpcEUaCiZnHLKEyZhukgqkq+fKWkOm6cQxYBjtSXEN30ZquDRsmBQQyzeUKKLM5AAepPnEhY0hwMUuQMtJmpNXVroz4aTDU/dFtf0hwMBqgdirSNHmPOKTLMv5VZD9aYO+WfdFzakXh9oHuMQcpyXm2c/RmKfnLWPNoCYSfKDAcIS3a5eUelmgj3zjChMJzyS2ULT/AFVGNczRrk+zV/2wO4mMoz7H+Y2j1/YI1HM1X+XSPUPgox05fBE49sv5pYGALPpJuSzsXyq49sHMxTjDjGd9KFqUmQhix6wYczE8Pmhpq4sjZuj5TKL6yeOiafrZGmSzRL7Yx3ImU1ftFhNB1i2U2ul1uGlGvS5lE8RF/VKp/ongX0kiegFJjMwQwrGmqwMZjOoSNhI7ifdEsb7HmcaHEGkMiZvEeeLWTHVENv4w2tAOMJKtUcCtbxrCP3aRbZmdqZ9VAFPW/KKkqi5zOS655bUj/wDXuieR/SykewL6Sy9r/wDGnEsGdWMSuitJE44dlX4kQR50ZpKnTL6bjkBJvGjDZTeYezWzWVZllRu1DaL0qNw+iITcWig6XqsL04CIEyW87SJCUqBocaMytodi1KgRNQrRERrTawhSn2g+AApB9P5foXN4irYvRIYgg9/5tFMuzKUq8aDYByIAYxJn5aDhq8u6p4Qz/iIcEUPd+UdvBykKeUpLB6UqGPOLbNO0C9NA+ik+JHtgatCpi1FkKNdST7BFnmjLnpmTTMQUoKNGhFQoUqBviWWS0ND407suM4sqIkoWtZZKEOdpqwA3kkDnGJZRygqfNXMW4KtQwSkdlPADxc64NelC2k9VL1KUSd4lgN95YPKM8tKXKUM141O7Zzji74OyKpWTMl2JUxXWAaKOzvP0okZTE2ZLwe4oMQKucBSrmLawzVBDaIAGAA5Q3aspGXLKboVeuqcigKdbjA7IePYjHM0s6CFBKyQtJ7Rxu/OChsHhGuTLR1c0S1G9R0qGC00IUNtFDbjwf50s5WuaVo0TedxgCTqd9uFYO8mZ4WiXKTKNxaUl0hTugsxCFO4SWGjq1GHktSFXBq06ZSm2K7K2XEyQ61hCcH2nYBr1wO2DPQKASsCWt9roPBR7PA95ig6RbatYlzAP4Si49ZgC20FLc4hTHVB1kDOiTaCUImBS0hyGIURtZQD72wpF3LVUxjmYdsmTralY0Uy0up2ckghIBZ6kvwBjW5Myp3tGaCY3n+P8xtGrSH4Exo+Ykx8mya1AUO5aoz/pDQ1vnb7h+4mDzo7rk2XuKx94x0ZPBEoeTCRa6RmnSkXkI3TfYpo0uYKRnvSbZ3sxP0VJPi3tieF1OP5KSXAH5NWyrAdk5I+8BG2SuyH2iMLsi2lWZX0Z6fxRuKFaNRr9sdPrfJEsPTJasC2yM2tSGWvXpKH3jGikRneUQ06b66vMmObG+Sk0Mx27DeuFGLEjtyPAQ277YUHjBHXgjzPYdadpR5K98DiVQS5ojRmH6w8vzhMniPDsIFEUfbHTrhKsRxjqsI5SwpAw4wyuzS1KJUgE4OYel4DdHE6+MFcdAZwWZAIZCMD80Q4tDDRAG5hDZLGkOKmUjWCh4k64jhbp74cv/r2xFQrRjAALpAyLOnTJRlS7wQld7SSC6rrAAkHBHjAavN5Y7SVPTZTgQY1jKDknhArlGyF97w2qjfYG5cuckN6QjlCbVZVrDFMxQ3u3dFwQQWIjyZuHCNrZqKZNnWzdWqlOzEiTKOtKhyMTpdoqRvhwTaiCpg0jMmzP2hqq++FWrI61IKRMNymiS7MXYPUCmqHlB0kHCh8XETJcpzWG3PsDSQM2Jf7PaapUETGSLiVLAUCWc1IDKIfANGoWVNTAtktN0UpBNYpmrdCN2xqMp6S6ZQmerLP3BBz0arvZOTuXMHiPfAl0h2UKygb18JMtNUJc3rhuirBnABrQPBZ0bJKbCQXfrF4g6wnbHRP+NfonHyCdeHKArpCSBZJu8eLiDQmkB+ectSkaIdlVD6t3OI4/JFJdMzuXYlJsyPpJWJja2eNrkroePtjIxYCuYlSETirAC6AnY5UTh4a41qzp0dT+EdXrJRk46XZHAmrsltGf5YHp5vrn3xoBeAPLSfTzN6n8BHNi7Kz6K4LeHE4R67HVJoMY6CIltcdvR4mEiMEVFtkXLibOlSTLWu8oEFN2lGreUIp48KRnHUuQp0FBzzl09FPpul/Ejhzzl4dVO7kfEgZeEkVie1EfWwqTnnL/AJU/uR8SPfvjLD+in47JfxIF0mHSYO1EXWwlTnlLf+FP7kfEjy89JR/2p/8Aajz6yBpMcOyNsxBrYUHPOV/Kn/2o+JCEZ4yW/gz+5HxIGlIhpRZnaNtRNrYRzM7JDl5M7+1HxIizM4ZBY9RNNdiPiVikKk7QYQs4QNqINbL2ZlizEf6eY/qo+JDJypZcDZ5mDdlHxIpSaxxY4xtuJtbLiXb7IH+TzMScEfEharbZCQf2eb3I+JFJDhjbSNrZcm32Uikib3J+JEhOVLMK9TO7k/EihAh3hG24m1svZWXJCR/CndyPiRMk50SQSeqnM2xHxIGRDiE7YO0jbjCn975ZZpc+hfBHxIXMzxlkH0c/+1HxIGUw4RB2om1suv3rltWXOw2I+JEWfluQt70qeXrQI/7xVKRCFJaNtRDrZNRlKzJUCJM6nqf94njOyWAQJU7uR8SKEyhCCmsDaibcYS/vrK/lT+6X8SB7KFpE2YpYBSFaiz7A7ONUNKFYQamMoKPRnJs9ujzQpKaw4lIEUoUaaOBGs4Q7djrao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UUExQWFRQWGBgXGBgYGBscHBwfICEgHR4cGxgfHyYgHBwkHRodHy8gIycpLCwuHh4xNTAqNSYrLCkBCQoKDgwOFw8PGikcHRwsKSwpLCksKSwsLCksLCwsKSwpLCwsKSwsKSksLCksLCwsKSkpLCkpKSkpKSwpKSksLP/AABEIALcBEwMBIgACEQEDEQH/xAAcAAABBQEBAQAAAAAAAAAAAAADAAIEBQYBBwj/xABEEAACAQIEBAQDBgQEBAUFAQABAhEDIQAEEjEFE0FRIjJhcQaBkQcUI0JSoRUzYoJykrHBJEOi0TRT0uHwFmODssIX/8QAGQEBAQEBAQEAAAAAAAAAAAAAAAECBAMF/8QAJBEBAAICAgMAAgIDAAAAAAAAAAECAxEhMQQSQRNhQlEUIjL/2gAMAwEAAhEDEQA/APTs1l6gQKuoxlgtOJ/m2EnsRYyf6vXFjlyefVmdIWkBvE+Mkjp1G3YYiZb4gDqGC+GaKtfrUIAA7galPscSTxUDVI2qrRW/mLBSOlvNffynGW1emYcUaJJcA0ark31F4Uos7z4mt1IHbBqucqqHO9RMqHKdOZ4ug9VjEylxQNogHxVHpG+xTXPuPAfqMHpZoM7pBlNMm19Qm3064Iqk4g4rCnqPLkA1LdKZdgDEb6T9RgOW47VKK7LeaS6IudVIVGPcG59tJ9cWq59DSpvpOmqUCiB+faRt1x2pxKkGJYgaSyliLSq6mE+iyfkexwED+LuKVQ2LLQp1QYsGfV4Y6jwj1viyrZkitTQRDLUJ7+HTEf5sDatR0MCo0yqspXq2nSCseq+3ywVqtPmCY1iVHpqGrTO0kKDHoMBF/ihkiBJr8ld4iAxJ9hq/bD8txPXyoHnaqp9NBIkehI/fBDydDNYLrJY3EODBM9DIjD1oU1ZAIDKG0Celg1uvS/r64CLQ40GWdPmpNVW+6qYv2JkH5+mJRzv8rw/zPXbwlvntGBLk6OloIA0FCQ3lUzIB6CZ+npg7ZZZp38klbi/hK/OxwQhmxNQQfw99r+ENb6xfAX4pTABM+Raht5VNgT8527HBfug/EufxN/TwhbfIdcAq8IVhBJgotNvVVMgenX6nEUV82impNtJVWtuWjSB33Aww5ykIFhokxHk0+En+mJj29Mdq8NDa5Pnam4tsU0ke91GI78CB1+IzVDB7dGabdoBIwEtK1OWiJMz66fCfeDa2Gq9KKdxAAZN9o0g+0NF++BUeF6WBmyitp/8AyMGM+0RgVXg5KadQvRFFj7dR+/7YCWyUzzJjdS99iACvsdj9MMOUpGNvESN/NcuQe/iBMe/rhuY4ezGobeJ6Tj+wqYPvpjDEyRUoZFqz1DfYMHEDv5h++AL9wpenhuL+Xxa7dvEAflGHpk1BQg+UuwuLlpLE9/MTbESjw5haQQErruPFrYMPoAZnqcGXKtGXkXTzbW/DZf8AUgWwCHCECsoJANM0h/St7D69ewxJfLS6tPlDD3mP+2IVXKPNSBANak/+JQE1f/qfeMcoZdwaUg2et8lbUVB+WkYA9Xh0pVTV/MLGY2mOk32wPNcHVy0k6XYMw9Quix6Wj6euGVaTy0Axz0Y+qaUmPTVv7HHMqtQGlqnasDM7TKavXSBv64Dp4UYbxeJuSJi34ZBn3N/2w9eGxU1Tbmmr6yafL0+35v2xC11RRedUighO880atUe8Db074k169QVSBMcynpHQoQdZ+Rk/Je+CnJkGFKmlpR1bcxAae2+nHM7w9nNXSQNQpEepRixB9CIH1wNcy/hGoxzqyM3UAaynyso+g64Jw7OOzU9di9BHKxs0+L1/MLemAauQcMh3iu9SJ8qsriPq027nHauRYrmli1WdO15phD+69cNTPPyEYt4uaqMYFxzeWfb5Yi53jtRA50gw9VIjYKoZX9QVufcfMLE0WNSg+m4V1fa2oA/PxKBbETM5F+RmVVTJdnpi1z4XEX/XIwHM8dqK1ZdI/BWs4P69ApsF9PDUIPqJ9MdqfELDT4RDvUT/AAaay0pb+19Xy7HFRenCxUUuPgag6tqV3U6RY6WKg/MAHCwVLThtIMAABGg6QbeEQh0+gsPYdsd/h6EG5vU5syLMI2ttaI98Ny+XIruxBjl0kB7wXJ/1GIX3RvumgodTPJWLgNW1Gw7KScBYU+GqvLgnwM7e5adRPzYm3fBKWU0tUab1IO20LpEd9pxW5jL1DWYgGTWolW6CmoBe/qdYjrqGOVEYZfNmGlmrFd58ukR1uRIjBE0cM/DopqtRKHbfSIHW3fEbNfDwdWUsQpNVwIuGqAgknqBqa3r6XHxLmB2CkyEoilG2oudZPeAFnsJ74dmsw4+8FSbVKKd9Knl6yO0KxPynpgJNThhOsyNT1KTneAEK2HyU/M44eFHmap8POFY95CBNPtImfliOuafw3IBzJRT3QAkj1Ehh7AYfls65qqD+arWUrGyIIU/M6TP9ftggr5B+QyW1M7NvaGqF94/ScSK+XLVVYWASos9QWKRb2U4rqPEXNOlLeanVqM5A/LGkdvzT/biXks67ukiNVFahWNmJ779xgIg4U4pOsX+7LRAkXYBpPtcRPrifXok1aRAsoeT2kAD64C+ecUKj21K1QC1rOVFp7DCzHFiruI8KPSQ9yXi49tQ/fAcqZdtGaGk+MtpEeb8NVt8wRgtWkddCx8JaT28BF/niNR44SaS6RNVabL6B9RIPeAh9zjtHjwYE6bKUVr9Wc07egKz7HBR1B/4jfe2//lr5fnO3WcN1EDLSSLjVc/8Alt5vnG/WMQOIfGdGhR51ZlRCoZST32EbliIMAHfGCb4yz/Fnanw+ly6Q81arAj1CmQvz1N6DERsuIfEQooGq1lpgl9ZZgP8AmDTpn/7YYCO4OM3nPtcpyFoCrWMmAiwDeQJaCY2kA4JwL7JKLO1TO1amZrK2lpYhZgG35o8X9PtjT8IoU8vRoCjSp02q1OWSqAbayT6mEO/U4DGpx/i2Z/lZJlG81S8fvoH0x3+DcbP5cuv+X/1nG9bizctmEakrik0jccxVn0OlgcPz3FyhrQBFCmtRv6p1GB28KH5kYDzt+CccUSFoNHTwf+sYH/E+N0LvkiwH/llp/wCln/0x6gM4eeqW0tTLg9ZDKPpDYhf/AFEBTWqwhHWq694QFv3UE4DzzK/bG1N4zNKtSMRpZA497Ban7Y2XAvtBoZoqKdSm1zrhrgQY8BhgZiZEXOLWporE0a1Om55a1AGUMtyQRediN/XGE4v9lmSzKZepSDZavWAK8skqp0lyYJkREeEjpije0OMaxIA8SVXX+wgQffUDiSM5PJt/N9dvCW+e0Y8eo5/ivC5Lr98ywL0zUF3EHSfHEi67OLwPFj0L4R+Mcnn6aGi8PSj8NjDpYrdT0gkTceuBtbJxkFdQU/y3qqJ3CmCCehuv19MFq8UVTEWApFj25jFV97i+HDJ0/EBHlZTfyhvER/TJv9McORpnT1kIBfzBDqX3g3+vTBoJONIdAgzUCFB3DTHtGmT8sdpcZpttO6qTGxYlQD/cI+mOjhNMERumnTfygHUAPS/XpbHE4PTG03Ksb+YqxqA/5iTb0xA988gpuxU6UYgiBuGiYnvecEq5hFeGEHQzkxbSpAN/SRbA6nDQUqpqMVSxm1tQAt9JwTMZIO4Y7aHQjuH0zfp5f3xQD7/S0zFgadtO3MgKY7Gd/Q9sENekXKQNTEobbnSHKk9Togx2HpgB4GNDLqMslJNRHSmSVMdTJM4I3CRzNcmOaK0f1BOXv2Ig+4PfBEnJOroGTymekdTNu8zjmG5DLmkmmQfE7bfqYtHy1R8sdwOVUvxCYpnSPxlV0F7anVF1H2qBrdmGJacVJgQCeeaJ3i0mR8ht3nDlylDQSNOkQNWqy6GkAGYGlunQ4N9xpjQNirtUUTcsQ2onv52J98FDzPFRTNXUPDSpLUJBuZLiI/s79cNqcY0ipK+Km1NSAf16QIMdNX7euDVeHo5qar8xQjCegmI7HxE/TDH4WpDSTLulRmtJKFSo2iPABA9e+CO1OLKHKwYV0pk9NTiQPXdZ/wAQ9cObiahKrkGKRcHaTpEmL9u+GvwpS+qTBdapHTWq6QfoAY7gY4/C5pVaer+bzJMba56TeAcA+vxJFMNNlVjbyhjpUn5g/Q4c+eRTUm2jSGMb6ogDvuB74Dm+ECoWMwHFNXHcIxYR2mSD6YVbhZbmeIeOpTqC22jQQD3BKfvgjrZ2jpgxC6pXT5dNmJHQCR9cSDWph2mAyoCxPRZMS3aQ374ravACeYdQmqtVW9NZF19lEettsHznCy/OEgCpSWmvpGvf08Y/fAFLUdBUxpJMi+/nNt5/N++CFKZcHwl4Dj1AsG9Y1b+uITcMfnGtbUS3hmwBRVF43lfofTBclw9qbUxutOiKc9yCvT2XAEXL0QuoaQFIGqfLoJAEzbSSRHqcYz46+NKGRC0qSczMNpCUlO+kkqW7AMZncnadwvjr4y+4UDRVRUzVepU5dPzWZyQzAflgi3U27kQPhT4BbKoM5mmL52pVoszH8up1Uj3gxGw2GAF8N/ZlVzVQZrizF23TLiyqOxA8o/pFz1PTHpGW4clNpQBRoVAigBQASRAAt5jis4lxJ1OZIMcinTdR0PmYz3nTp+uJwzDfedMnSaOoC2+qJ77HEEjL5XSXMk621e1gsD/KMAThYFNU1XR9amOsk7doYr7Y5kcwxqV1JkI6hbCwKK0etycCymbdqDsW8amsAYH5WcC3sowDqnCZpFA0FqgqsY3OsPtO3hA9sdzvChUNSDHNpinU9hNx6w7D6dsBzHEXGVSqCNRWkxtbxFQbf3HEnPZlkeiBEPU0NIvGl2t2uoxUPOV/GVwRCoyR7lT/APzHzxBPw8rItNjNNFqqoG8VAVv/AIVJAxLfNMK6U7aWpu3rKlBv2h8CfiZRsxrjRRRXtvBVmM/5cAXLZAh+YxBblrTEbWJJPuSflGA0OFFUy4ka6AA6wfCUPqN5+WBZjjZSAwBdkpMoG0u4pwfQFhfqJwQ8XPM5UDXzNE9I0czVHtaO+Ad/CSKSoCCebzXnYy5dhHzi+Ml8W/ZWlV/vGSb7rmluGSwJ7EbX+mNanFiaaMAJNbksL2IcoY+Ym+Fm+MaOaY8NHRr7+K5j2Ug+uCsh8FfHDtmGyvEF5OcYKqmIStpkSvZyD5fS3bGvo5NhSywI8VMpquLQjIfffpig+OPhJeIFqRAV0prURwSG1SQL9I02OKv4K+Oa0jI5wj72jIFci1emWCkj/wC4oN/ae+A2OayTk1tI8xoOLjxaSCy/MLF++IlXh1b8UifEH5V/IeZqB9JmfZY9MTqXEyagUixqvS9RpTXPzg/UY7T4g3KpuQss6o28XbQYv374jQWZy7zW0gwatF/8SjRrA+SG3XbrhuXoVAaRIMCtXje1Ng5Sew8oE7WwelxWagWLNUqUh3lBqk+hAb9u+A/xs8tG0eJqNSqRNvBp1KD3Ja3tio7VosUzajV4tRTfrSUeE/4gduuBZpqxbUuq65YpvY6zzQe3gImentiRX40FFRolUp06imfMHLAT2uv74ceLQdJW4rCi19pUMGFryGW3r6XDI8fz+Zp5motMVikyCoci4BsQO5xzGxocQZwSijSGdLtBlGKG0d1OFg1tEqZNzlGTT43ZiVts1UseseUk4m16JOYpNHhVat+xOgAfMavpiAePGaqgAtSFZmN4IpxEdpmPTSd8S6nFwpcsPw0oCuT+b81o22U4IbSpkfem0nxMSojzRTRRA6yQRiuzGUqCkihWMZQpTAG1WFF+xFoJ2hvXFhU4yVSqWQa6VNaumbEMGhZjcFCNu2C5rjARmESE5esztzG0rA6xufSN8EU+bXMBXKaucGzJJH6dLCkB035ZA7g+uJGthW3Iy2veTeKU77wW+rL33sqnFwvN1KfwmROh1FwsAD3YC+O/xURsZFUUWAizGIPSRDA/PbBEPIVqk5cOTr+7uzqTu34cah3uf3xFo5+pyXYs0/dBUY/pqEMbdjbbpAxejNjmmnB1BA89IJI+tsBXiCFRY+J3phYEsylg1tvyMZPQYKbmKzB8uuo+JmDeoFNjf+6Dh2VrM1WsCbKUAFrSsn/Xrh1PO03NOL61LIY6CJv0NxbHfvdMcw2Glgr23JCwNvFIZQPeMEVq8VqcqkSbnLPWZiBcqEgRtHjkx2GIXGPjL7rl3zNYQiOUKdfJIA7sakD2Ppi85lEqghdOo01GnYiQViLeUiNrY80+KR/FeMJk0/8AD5Uh6xGzVY699CiPeRgC/Z98Itm6j8Tz41Va08tTICKbQB0gWHrJ3vj0mvk1ZAhnSNJFzPhIIvvYgYoUqMmWpqJ0jNclvROcVj2jSvscdzeYYUc2AWApVRoIJBiKbkT2BZhHa2Auczw9HJLDzAK39SgyA3cST9T3w85Uc3mSdWkpFogkHbvIxF4rVKvQgkA1wpANiCj2I63APywnqn71TXUdLUqhK9JDU4PvDHEEijlQr1HkzUKki1oAW3yGGUMloRkDE6jUaSBbWSx/djigf4gqJQp1vMai5klTsCiu6gDpAp6T3nBs3xapSZaerUaiZchjHhL1BTc9ohgQOhwFpV4Xqy4oaiAFRdUX8MRbafCMFzmV1tTMxofXtvZlje3mOKunxZjmPu8/81112nSKS1QO2qXAnsMCynHKlQMBAanRqOTFmZaj0wPRTyiTHcdsNi5fKk1lqT5UdYjfUVMz6aP3wJuGhnrFjK1kVCsbABgb+obA6PEGepQiAlWk1SIvI5ZF/ZzgGU4yzcljGmtUq0wO2nXpM9ZFMz7jthtNCvwXVdnlglNFIG2htYYjuWAn2wQcJ/E5sjmczmekaOXp7xp698AbizLSqsQCy1uStoF2VVm/9Un2w7M8UZUzMQXoCQSLEFA4kA+4t2xoGXhRFNEDCRVFViep1l2gdJJgY7muEazVEwtbRrHXw2t7qAPTBc/m2QIRHiqU0M9mMGPXHa2aYVaSCIcPPfwgER9cFOGVPOaoSINMJHWxYz/1YwP2gfA7fdkrZcxXyulkcbwuxPyAB9p6RjeJmmNdqdtIpo43mSzAz/lxzKZg1GrKwWEfQPUFFa/+YjA0pfgf4pp56gtUqEzAOiqpF1qAQY9wsjrEjpi7C0tAAjQHMXPmVix9ZDAmPQ9MeYcLoDK8WAUsKNaoq7bsrHln6q9KfQd8ekpw9gVa3gr1KoE7q4YfI+Ofl64TBEpKU6esEadZ8Yv6BdQHtAnAjlaJQC2ka1B1d5DrM95BHp6YFkOHNT5AMEJSemxnqShEenhI+mGpw9wVMeTMVakSLq4cfUcyYPY98RpLfJ0mLAwS9MIVndBMW7eIifXDGylIqTq/5i1C2oXZdMSfZVEdsQ8rwp1FFSfLl6lJmB2J0aY6mNJ+nrgGX4TVWpScgaUWiroCPEVSrTZh3/mJE7hT6YCfV4JTLEy6ySSFcgSbkwO5v7nHcZLMfAeYqFW+8afBTXTJtpRV3G+2+FgrX1OGUvKRGoOpE3YMdTA9TJufc98EqZBHapN+Ygpus20+K0dJ1tiuzuUqNUqQDLNl9DdFVW1PfoRDH1lcQTk62hLMCEIrnqxatTLgfq8C1Dbow74MrupwhWR1JY8wKGaxJC7DaIt26nvh9fhSuxYzDGmWHQlDK/vE94HrNZWUhSSIVs3TZBtCgpJ9ASjN7H1xEzHFtNRm1SRX1CNjSCadM+pJPvftjNrRXuW60tb/AJhe1eEhhUlvPUSoDGxTRp9xNMH645/CdvFfnc5jHmPbewAgDfyjGbX4hNxDaTVLt4rxM6ATsNvlI64Ll+KVHSpDEsiryhNyzVXABHWEFMH0J7nGa5K26lq+G9OZhplysVmqSLoqRG0FjM+ur9sRafCSopkMC1OpVqCxg8zXIPtr/b1wTKVScxXEkheWAJsJBJjtMjFbRz78qhqcgNRq1GebkqFK39mLeun3x6PJYZPhPLNGDK0qbpfclipnt+U/XDKvC2bXcSa9Osu/5NFjbroPfcYHT4hUlS0z915jJH57fOdxGALxKpy6h1SRlUrBoFnIc2G0eEEDEEX4kzH3LKVMy0HlVKmYYTuSHVFHfxMg6dcUf2P8H5eWatUM165L1CfMSx1En5kD+3EP7bs6Wo5TKSf+Iq6qg7pTEn/qI+mL2lSfkZalTBStTNVCOoHLqXP9LMabA9yuHxPrTpl6ZVlAUqSSwERJuZ9Zv3w18nTamUIBRpLCTebkkzJv1nGTzbty6fLnT90pc4DoFqU5DeujnA9bNidVqMM2V/5BzFOf06jQYx2guKZj9RHfCUaCvlVfTqBOhg63IgiQD67nfvhNlFLrUvqUMovaGgm39o+mKGmxNCncwmd0IZPkFYoPcR4R6AYsc4xGay9zda4IkwYVSLbdMZ2o68KpgzpkeOFPlGvzwP6uvue5wz+D04IMnwogJNwEOpAD0hrzvMTOIz12XMZjTJjL0nVZJGqa2w6TpAtgPB82xqUFLFhVyoqsST5pQah21cw7dh2wFgOFJOq+vWamu06iug9IjT4Y7AYF/AqYXSsr4GpkiJZWOppPfUSZ6Se+K/JZ9zRyILMeaYdpMnTTdoJ3klRf0OO0uIVDRpksQVzfJJ/Woqmne3VQJ9RgLf7iNdNgY5asiqNoOn520CMDo8IVWUg+FGqOi9AzzJnt4mgdNR9MNzNdhmKChjpZasi0EgKQe9pPXEHLcWcmk5NquYq0SvQBeYFj1HKEn+o+mCrA8JBSohaeZUNSY8rSCI9ioOOVeFBkrDVDVwQzRt4QggT0A77zjvDKzMaoZp01mQGBYQpA29cRMrxJzSysnxVjDNA6KzGBsCdIHzONQLHN5QuEExpdH2mdJmN7TjtbK6qlN58mu0b6gBv0iMV68Sc01MiRmOS1hcCoUJ9JF7YWd4sy89htQ5Yj9WqGb/pYAevfFFgmVIrNUndFSI7FjMz/AFdumHZTK6GqNM8x9e23hVY9fLPzxVnjJAWofI1arS0x0TXBneZp/v6YNw/iLs1ENH41E1bflI0SPURUG/b1xUZv464AVyi1Eb8Si5IcCI1vqU/21NB+vfFhwf4ubMUaFQCOcF1i34bColNx7S8Ce04LxPNtVyIQgM+YL0ewB8cNHoE+uMl9k3FEWpnaNSAsU8wJ7MNLf9Qn3OCfXoGX4i7NSBi9atSa2+jXpI7eT/XAcvxeoy7AM9KtUW3lamwXSe/mHzB72nmrS8O1n0rbZzNvRiCd+/rgiLT1sABrgFh6MT/qQTbcjEbR/wCIE/diI01t/nTZxBn+nCGdc/eAI1Uz4LG801YTe/iJFow5XoaKRBXQvipmTAAUiR6BSRfYHBkSnreI1kKXE3i4UkdNiPkcAspmNdNH/Uqt9QD/AL4WFkkTloKcGmFAWDIgWEHrthYKrq3xIoYgDUJgGd/X26fviHX+JH/KAv7n/tirC3wKoQDjhnNaX06+PSP2kZjOu/mYn54ishw4VRjlSsBjynnt0Vj16Bqp2xEFZ0YFSQRsdjg1XNDFbUzJPXGWp54bHhXxeNqqierKL/Mdfli7HEqBQQQVALRpnSBuSI8IE48uNWOuJmX4haJsQQfUGxn5Y9655jiXDk8WJ5rw9LOcpazJUMJUsfQaiNXoLkT37HA1rUShELpaFK6TeRIGmJMr6bT2xjlz61afKZtF6zat5aorLf0Gsm3oMaSnk2aquYEHxKdIYGwpum+06nPy9bY6q3i3TitS1O3m3xvm1zHHKKAhkp0qCDtNV9RP+SMetHNrzDTnxhdUQfKTEztvjwnIpHH9BIYjN0kJG0oq2HoGnHtLUz98VoOk0GUtBidakCdpiT8sbl5f2l0MwjFwpBKtDx0MAwfWCD88MSrSNOQUNK9xGmxj28wj3xG4cpFfMyCAXpsCQYP4aqYPWCsWxUrSb7vTIBilnWdxB8grVDMdhqV/YTjIvqvKKLq0aJBWY0yLiOkiJ9I9MEqUULKzAalnQTuJF4+W+Mzk6bLmuY//AIc1M3pJ8viFIg+zFK8HrJ/Vd3D6bLT4ZzbVBqU6vNejUgGbzAWfXEGjWigqFwBzCoBM30gmLTsCT9ThtDJIh8CgGALdBcgDsJJMC18Z0aw6787+INPfllT/ANHJj0sOoxacFQCtmxb+epI96NL/AN8BMThlNUWmFhUIKCTKkbEEmZufqRtjh4ahRUghUZXABPmB1Ak9fFczud8UlBQeFVB2pZkC/wCk1AL+kYk1/HXoo5/DOWqv28QNMTPdVZiO0k4pta1MorOjmdSatN7eIQZHWwwxOHIG1QbMzgdAzCGYDuQT9T3xUcPzLuOHu5Ot6bF7kSTSBkjaZviwpMfvdQSY5NIxJiddQEgbCwG3bAS8tlQhcgmXYuZjcgC1toUWwKlwxVREBP4ZlGMSDf0jZiPY4FwliXzAJJiuQJJMApTMDsJY4hpmG/hzPrbWKVQhpOqRqgzvNsVVkeGLoVASAripNpLBtcmR1YknHa/DUcsTMNo1jo2gys/sD3AAwDilVgtIhiJrUQYO4LAEHuCDh+ZqkZiiAxhhVkTYwFIJHcTgCLwtNQNyA7VAvQMwIY/9TW/qOHZThq0ypBJ0Jy0n8q2Meuwuf0jEZsyy161yQtFHC9JmpMe+kYrMzxaoiUyGk1curkm+li9JdQ7CKptt4RjSLqnwlRTRJJ0NrVrSDJPt+Yj2OPIvh7KRxl6AMCrTzdH25b61n20jHplfPOMxyATpNWmuqbgGm7ldXqaYvv4j6R5hk8wV4+rIJK1c9A7kU2MfMjAeuvw1zra2p69KrE2AXlgiYuSEP1GJKZdhXZ7aTTRfWVZzt2h8VdHi1Q1aVKZFQUm1wJGunVaO3mpD5GO2JHDuJvUNAmAKlF2Ij8ylBIO8eJre2ChLwhwlOwJRcxTKzYrUMqZ7jSoPue15ORyL06iT4gKCU2ad2Qm8b3knAv4k9lMScy1EtGywzi20wFX547keKtUNCQAKi1gwj81NgtjOxhre2AlcIRqdLQymQ9Qi42LsV6/pIwsD4ZXetRp1S0a0V4Ci0iYk9tsLDa6Y05mdjfAqjg74hvmYnviO+ex8t91OfNxiDmc/gNbMgjFZmM4BucTsiYHzHEPXFPX+IQKgWfU4q+NccCA+vTGMPEWZyx649aYptyxfNWsxEvTP4uDtiRRz/bGCyHGo6Yt8txoYxOOYai8S2dPPxiVS+PGydOpUBkKjHSdiYtb3jGEzPHOkye2KvjfFQ1FlmSY/1GNUrO4eWXXrOz/gfiLffqFVySxzdJ2bqSzAE/Mtj6ebiAFVKUGXR3DW0wpUEbzPjB2x8h8JzBXVBgiHHuLj9wMfVWQq/ePumZpxyzRcm/8A5gQiB1ut8fRs+LCxXiSa6qGVNIKzFrCGDEEGdvCZ9scy3FUeY1AhFqQRco06WAEkgwfW0EDELMcJapUzQNkr0EpBrbgVQbb7VB9DhcNyFTnJVddOjLLRIBB1NqDMRH5RpET+o9sYVNTilNkp1ASVqgGnY6mkahC7+UE+kYd/EKR5Z1A80xTO+owWsY7KTftio4fwyolPIMynVl1KVF3ImnokAbwQNuhOOZbhtSnRyqlTqXMtUYC+hWNY3i3hFQDF0i6+90+Zpldfl9bjUFnvA1aZmLxhUatMs+kpqUgVIiQYnxesXv0xR1+HVNVRADL52jXVugQcosSdhApskeo747xHJPUXiKIDqqU1CWI1HlaYB2Nxp+eAtkaiabRy+VB1eUJBEnUNoIM33Bnrh9WnSKLqCaLBZiL2AE2uDEDeY64qaiF3zdQA8pssiiQRLgVSbHqFdFPrbphZ/wD8BRJ6HJn6VKU/SD++LpNrirRQshYLqWdE7i19Py39MIUk5ha3MKgG99INrdpJ+uIXFQPvGUNp5lUfWk/+8YqglTUAv8/7/UY9+WVeCf6OVoHaYG+GlaOhQRSxWJZpeDu0ASb2MAD5DA1yNPlGmAOUQQRJiDMiZmLnr3xj6oqfdqQp6tQyR58TqnXS1auuv+f6+bFnXLfeyF/8P94ozHlnkvbtGvk+kxiLDQVsqrBQwkKVYXO4upnrfDnyyllcjxLOkybTvba8YzGSYlyKv8gJnOXO0CrAI9qfl/pmMTsoWL5E1P5hovrnedFMmfWZxFXS5ZQ5cDxEBSZOwmBG25P1OGLwymARoEFdEGT4eijsL7D/AGGKPKVH1UT/AMxszmBU76BzbH+kAUo/t74dXYihmtMj/iYaDspakHv08Jb2vii7+4JG27ByZM6hYNq3kAR7Y8Y+BH5/HadTpOcq/WQP/wBsejcf4p93y/EKg8lMAUx01lFkD+4gx3Jx559ieQd89UqgSlGkKTGerybdz4BjUMz29k1UQrnwhUPjtGkqA3boCDb5YeRSDU/KGgrT6WiSF9IUH5YAuUb/AIgEWqGVvvNNUPtdThv3Z9OVt4qZUvcW/DZD73YbYjY00fHdfNre/wCYEDVPcFQJGxHfHAtEcs+EadXLvEflaL+sGep74psx8P1CqqI/DNVgZ8+qslZF9PJBnY++FmeCVScwwEismYRVkeHXo0ntdlYmNpGKLc1aKErrCQT4Q5EE3Nptc4WKxMrmKWpVpLUGuo4csonWxfY3tqj5YWA8yzWf3vjON8QySAdjiIeMSL77HGKzGcOtipgEnHDTFNn2MuauKI39bev8QaeuKbP/ABPc6bk4zL1idyThox71wRHbiv5czxWFnJqGWMnBhwycRqFQLu2DtxyPKJ98WYt8b/JTX+xlPKaWGqdMiYiY9J64k/EWWbL1AKdTXRdQ9J7SVP6gPK4IKkdx2jFXX4i77mPQYHySbsY98elaT9c180dV4dGbYbG/fDhl2YEme98IVVXYSe5wOpmWPXHpqIeE3tJ+SqQ47Gx+ePfPsa+KGfLUsqQDynqIxMyFgunpBut+2PnvG6+zX4q+552nVY/h1ByqvYTs3yP+pxJjbL6Hp8clh4RoNdsuD11Cb9tJZSvfY9YE7I5su1UaQDTqaN5nwqwOwjz7emINHhSkhlaaZrfeAB+ojoZ8uo64jf0xNyWUKPVYkEVHDgXtCKkH/JPzxiGgKPGg1Ki+mGrNoVJ6+ImWjYBGMxhw4ypRG0t4qvJIt4W1FDN9gwi09DgNHgjCnRErro1WqLvB1awV2keCoRPcDCHBWFJVBUt95GYa5AvU5hAt0HhExPpjUMpVTiyK7KQYVqaM1oVnjSD/AJlv01D1ji8bpbkwp5kMfKeX54M9IO4uASMRc3wRmNVQRorVKNUmbro0ahHWRSWOxJnYTFq/C7PSWiSAifeYfeRVV1W3oKhn/CN5tdItf4xTgk6lIFM6SPEeYYSB/UZHoZmMOfilMIXJIAfltYkhiQsEDa5F9oIO2K3M8FqVHFUgBkGXhZHiNNy732ghoWeovGH1+FVOVmIWWq1lqBZEgA0xe8TFPVv1wFrWzKqyKxguSFsbkAsRMQLKTfthDMLzDTnxhQ0QfKTG8Rv0wHiNBmqZchSQtRmY9gadRZPzYDDTl2+9FoOk0dOrpOuY94viECZfOU3PgIJjVYbiY1A/mE2kenphiZyk1MOCDTYwLWJJiAsSSTNoxA4Pw11bLal0/d6DUmPRieWBp7j8MtPqMBy/D6go5UlSOVXd3WLweaoMdY5it7TiNLV83S0oSV0syqkixadIAEWM29MOq16YcBiuu0SLjUYF+moiB3jrin+41BRWVaWzgraQCSqGtruBtC+I9pw3ifDqjfeUAM1ny7Iw2AXQGk7DToZvWRFziKvKdRC7AFdYA1RGoAzpn0Ok/TCoPTIYrpiSGiIkbz695xFoIfvddoOk06IBgwYNWQDsY1D64Flc2KNPMVKkqBWqt4rSLQRPQxviKwP2z8fQZahQpMpFVhVOmIKi4+rEHDvsoY5fh9SooGpxVzTSPMEIVVHpoWZ7uPn53y34rxFKVOQjkU1/opLdm+SyfcgY+h6PCsutJEVVFMDQsGxDRKzPiDQLdbY30kczszKcXZ3QEDTUevTW1waZIE95CsT8sCp8ZqGnRgLrejUqGxiUCyoE2kt6wBixTJ0xU1ADXdt9tUAsF6EwL+/cyL+H0uWFnwrqg6rjVOoap6zEe3YYjSO/HYVn0ygywzCj8x8xIJ2209Opw2rxllWpIXVTFFjvBWoQCYmxEP8AQYn/AHGmGBiIpmmF6abW09rDAW4RS0Ol4dVVjqvpUQBPQAf6k4opuN/HSZau9E0mYrpuDa4DdvXCxoamTRjLIrE9SBOFgr48z2dglRv1P+wxW46TjmFaxWDJkm87ksLE/IcFq1fKpjudsarJfZ4IBdiT22xm2Ste28fj3v0xVHLs5hVLH0E40HDPgevV80Ux63P0H/fG/wCF/Dq010hQI7DFrRohTEDHNfyJ+cO/H4Vf5TtlMj9mdIDx1HJ9IH+xxNb7LcsetT/N/wC2NMXjDMxxbTjx/Lefro/xscfxhkMx9lVL8tSoPfSf9hioq/ZuVa9Xw99B/eDP0BxvqXFHqn8NC3r0+pwR8jWYSdI9JP8Arti/myfGLeNi/rTIf/5XzKBNOtTLgEppBhj+ksYif2OMCiGm7U6gKmSrAiCCO4x6yczUoFjTOliCCCJAMWMdxv64ifE3w5SzYzDkkVaTUVSrbxB1S1S3igvIO4BAuAMdOHLvt8/ycM0lcfZf8eVGCZd3LOjU1CmPEhYKzA7yA0n1UfqbHpHCuMu/3dm2zAq+GPIVllg7+UEGesG22PmrPcNzGQrw3hqU28LrdTYGx6+E3B6HHsn2W/GdLMgK4iourSskinrMtp/oY7NfTJU2IJ6HF+m3Ti7ikkwXfMtQnTAAFR1mO+hPrGH/AMZflsYXVTzKUGkGCC6LIvY6agPUTOJa8KTQU8UGoaoM3Dltci36rx8tsdbg6mmUlhqqCqzWksGDybRuoG2wjCA/M5xlr0acDTUFSTeQVAIjp1OHUc4TXqUiBCJTcETJ1FwZ9tH74dmMiHqU6kkGnqgRvqEXx1MlFZqs+ZESI/SWIM/3nFEI8aIpuxUahW5CgHclgikmLeYE2tffHV41NTlBRzdbJE+GyCpqneCrLbufScObgspUUt5qvOBA8rAqw63gqO03xxeCxU5ob8XmGoTHhMoKemJmNKrfuPXAOo8ZDLQYLas5QybqQrkgjrBplcL+MrqIjwiqKBafzxO0bSQszv0i+G0+DaFoKrCKTlyT+YkOD7SahOEeCeI38BrCvHXUALe2oBp9x64CVls3raqukjlsF3F5VWkfJoviMOLj7s1fQ0KrsVkT4CZEzH5TiTk8oUqVmJBFR1YekIq3/wAs/PEReEsMo9CV1MtVQbx4y0dJtq/bGVEzPEwpChSzGm1XSIsqxJv1lgAOt9owl4kpekqyRVRqitaIGk95khx0wLM8MbWKiFQ3JaiZmLwQwt0INuoPTDafC+W2Xgjl0KT0ySYNwgB2j8l79cRUmnngalSnBBphGJMQQ2qIM9NBmYx459rnx6Kp+60SQB/MP/8APuevYW/McS/tE+0lKdStTyr6qlRaaMRcIE1XnqfF5fST2OS+zr4VObzHOrLropzKhBP85k0kpPaXWSd5jvi6Ttv/ALFvhNqCvmayEPWRDTJBtTJJI/xNpVj6FPXGzp0GGTprobUj0oXSZ8NUHaJ8on2w4fElPTrj8LVp1dZ5fN8vaDp33wRuORTqMU8SU0q6dW6sCReNxpYG3T1xmXpEH5ygxrnTI15eomuLBtS6Zbvcn5HFbRyj8yi+hhTQZfmLH5lSqjW66dVOSOw7YtszxdUdlIsnK1t25jFVt1EiT2B647U4sFFSVINOolICfMX0afYE1APSDiiiyuSrKtw2s/d+VbyhKrSp7RSIJnoT2OJ2Yy7fjhVMDM0apAHmWKReP1eViY3iMTxxYeEaTeqaLXHhYAn5gwI/xDEinm5qvTggqqNNoIbULexQ74oo6S5sahSjl66mjVvBdiN+nb0jCxe8Pr82mHA0zNjcggkEWtuMdwNvi/LZVnaFEnG14D8F7M4k+v8Ati2+HfhlU6Y2FDKCMcmTNM8Q+ji8eKczzKBkuCqoEAYsqeU74l0KODVFtjndO0LlRbAVoAzOD1fMfUDEWtnQBPbpjEy3HAVelHXFRXq+IA7E4fnuJ3kbYps7nJYRjURs9mpfiBpgBY09Ixz+OlrYpecxSD12w3LZViRM39D+56Y95rMvGL1iOUniFTV69v8Ati3ydOnyVDadJKz4ol5ESQRLagBHcAdMUlTL1WHgRgFClpF7VFlV6GaYc2mZWN8Wf8PbRUJVofNUXUaTOlWpAtESAdDNfpfrjdcc15cebN78Qt+I8Ny+ZBpVgCXA/NDWmGAndZaDHf1x5Xxn4fr8Orh0eQGinWSN/wBLDZXjdTYjuMej1chU5riDqbM0KitBgU0VNV9hGmosd3/qx3NZMvTzKlNSNmqTOuk+KmOTrgdRCtt2OPes6clo2f8AZ79qtN1+75oim7Ey0kBidyDNif0/Q9MbupVYcMQ6mDpTo6iGMyCsgsDfYz3x4T8Q/AdRGZ8ujPRLOEU3YBYAgnzavFpBuQtpkSH4f+Ps1kjoMVaYs1KqNvSSJHswIx6xz08uYe/ccztRXzRDFeTQSpSjYtNSZH5pKqsHofXFlSrN97ZSTpNFG0zYHUwPziB8sYDg/wBs+UzDUxWRaZsDzLaTvKmCpFhaQZAx6Bls9l6jc1GRm0xqBExvE9uuAgZjiFRKeZIYyuYSmpMHSr8oW6eEVCROO5viFRaedAYg0IKNYm6K8GReCT6wRiypJRbmBdDayTUAIM20yw9lj5emOGhRak3lNJwSzarNNiS83sImekYKicW4g6vVVTpFLLmsLbtLQD6DRsP1egwehnmavTGyPQNTTAsdSdd9mjB83lKTRri4K3MSDupv4gYFsR85nstTqcypVRXVSl3vBIJGie4HScQRuF8Wdzly1xmKbvEDwEaSAO4hoM9QMcy/FnNKhJGurWemWgWCmoZA2nTTj5ziFmvinJZbxlisBgCfCoBOohdcQCYNh0HYY85499s9FE5WUTXpYsrSYDSTOs3Nydh1ImMB6PxP4tWhQ5tWoicuu1OpMeJEcqxUTYkDp1kDHi/x19sOYzxNLLzQy+1vO/qT+UegxleJ8ZzOeqDmM1RiZWmoMT6INz6mT643Xwj9lgAoZjN6StSpT00QZBVgSDUYb9PCLdz0w6I5VX2d/Zq+eIqVdVPKg3bZqh7U/Tu+3aTt7hlPh6nSUClFMjUBpUABSippC9BpRCPUSZkjETMuyNXFKxGWVqajYEc0DSuw2WwHQYbXrsKeY0M2hEo1EYMZkiWGqZIIUNH9R74xM7ekRpZJwGmAF/5YKto7lU5Yv20gSO4nvgn8FBp1F1yXoihqjZVDAWm7eMkm022xE4hmXWrVIJ8DZUIvQq76Xt1mSPTSMTMsWJzKams8KZMrqpIRpPTxEke+CiZvhAqEktGsUxUEebltqWL23IO9j6Y7W4TrNaW/mNTcQLqyadJ3vdFPTtiOmZY0co+o+I0dV/MHQgz38RB98LiGaqI2Z0EkjLCoi7gMOaLD1hbdYxUSP4TbzDUa4rsYtIiwE28ICz7nElcrFY1JsUVIjszEGf7iIjFRmc6wXMBXYrTFCorTJhrsCeoIUn2b2wXOZ2otapBMJUyyqvRlqEKx95LX6aB64oschRakmkFT4qjbEeZmaN+mqPlhYj8HU1aFOoxfUyAtDMAG/MIBgQZEemFgaeYZWhBxZoLYDTXBzVAFzj5b7UyMDGGPmBBxV5zjYHWMZ/MceJmMaZlf8R4kFAM9MZriHEpcgfmE4p+IcZCghiSew3/9sUVfitRz4fANh1P1xuMUzzLH5YjiGhq5wCzGOgHU/LDRXjX4ZKJr33F/p5Tis4Lw0s07k/8AzfG3yfwozJVJID1KfLBgwogjaZJlifpj2x1jbxy3mIV6tp/KWIpmswnZR8rneBbY3GNBlFHM0Rblc3X00zG2/ribV+GNcwwXXRNBrT4Sd1/qALb9wel7anwAGoxty2oijpEyBJJv7GPlj305Jsq+HZpWE6CDyhXUSJZDMezWuOki++LalWHLpPpMVTTAFra4ib9J6YJlPh1lUywLfd1y6m8QJ8R9SSDA2jriw/hZ0UVBH4Zpk730iLW64umNowcc3lQZ0cybREhY3mb9sDTNhlqtpb8JnUi0kqATF4uDaSPli1/h553MtHL0evm1dtvniOnCWFOuvhmq1VluY8QgTbpF4nE0m1bUz4CUnhorGmqxFuZBGq+17xOKrjvAsrmqnLrU4qCnzBVWFIWdPn6wejAjF/mODOaWWQaZpPQZrmIpiDFrkxaYwLNcGLVyxjQaDUjBvJado2j1xB49xP4DPmy9UOrCmyLUGh2WodKFYlTJ76SOoGKE5fN5UnSatIgsDpJAsdLXHhs1t8eyn4UqfhMSuqgmXRQDZuUxLE28OoGAOh3wKp8NVRzSCNVenmEa9k5j6lIP5goJBjcgR6a9mPV5blPtD4jTiKzNG2pVb94xIH2rZ3QaZ5ZQ2KlDH0BGPRT8HIXAelTZBWerqKqWZSpApm02dp7Qq9dow+A6JWTl01CuzQGjVSLNCSGgEKwI2uoE3nD3g9WEzP2sZ59zT6/kJ36eInsPpirzPxrnXH85kB/QAn7qBj1Kh8CUQKM5dGPNdqsmQEIqaUufFpLUxbfST73PDPh+lSzFRkoU0QpSCwiWYGpqjqJDJfrHph7nq8Lo8FzNcGpy6tQDeowYgXi7m25742vCPsnOsLm6wpeWUpjWw1EqoZ40JqYEDzSRj0FuHVTkalEL4yaulZX81VnW8wPCR7YlZ/g7vUrFR4a5yxmR4eU8mf7YIibztie0tervw1wXJ5YFMsigwdTEFmcKdLeMiWAaxAtPS4xcLmaWhGtoI1J4egGrUFiwAvMCMQOEcIam1GdqK1lm3i1upWP7Vkz1wbKcOdUoHQS1OlUpMsifEFg7xEoB7NPQ4NLem6cyBGvTq2vpmJ1dpPfrhCtR5bnw8tSwfw2GnzSIvHtiLkMg1N6ANwmXNNmtGoGn876W6YIuUY0s0pU+Nquna4ZABF+8i+GhNq1qYZdRWd1kbCQJmLCSBNrkYLRamWcLp1CNcC9xbV3sP2xTZ7htR0aFM1cqKMfpcTBPp4zf+n1GLWhTYZmo0HSyUoboSpqSPoy4qEtWgaSN4OVK6LDTMwunsZsIxIlOb+Xmlf7tIP1gEj5nFT90cZMppOtWJC9TFbWv/SAcT69M/eKTAEqErKT0EmmRPvpOKO/gcup/L5YkVNtIgXDdLCP2wWpy9SFtOo2SYk21W72BP1xFoZc/8UpUgO5KmNwaSKY7+IEYHy35WVJVtSNSLCLjwFWn21HASarUFYhiincjVG99p6zOFiUQP/gOFiNPJKvEAgxQZ/jbEwMLCx82H2FRWzRNziCczr1BCQBIJ6zvb/vjmFjpxxEuXLaQ8hw4vyVJ86M7HrYD/dp+WLjgvARVOVLf82mzsLdAn+7YWFjolxxK++GsmNWXMWrisSLQoUjRHrFj3n0xfZZqn3Dma/xIJDQv6yBaI29MLCxWdr/MUytWioMBncEQLgIxF9xcDBauYNNq53WnSVwtt/xJvvfSMLCxYZEfMOi1hMtTorVDQNyHkRtEpI9+uC57OMuvTA5dA1jaZN4X28J2vcdsdwsVA6nGSo5kSnMqJp6wiM0z3LIR2gjtgv3xwHBK6hQFYGLAkNIibgFRF5ucLCwAs7xB1HhiVy7VzI3I2X0Bhr+2E2e/EO3L+78/bxb3vMeX03wsLGVV44lU0PITX91GZWxgEhpQiZIBC3kEycDz/E3UeELK5Vsy0ixiIQXtPi8V4gYWFiaEijXLV9EDQaCVVP5vEzCDeIgDp3xHOaf7vmKkJrpHMAC+k8vVE3m4F8dwsZUzPcTKTpUHRlzmXmbifKt7E6WuZiBa9p+XrFq7JA0CnTqKbydRcGRsPIPrhYWA5Rz7aUkKHeu9ERJUaWfxdz4aZMWucGyvEi/JIURUepTa/lZA8x3GqmR7EYWFjUIPlOJanUQNLvVRT1mmSDPodLH0gbzYmX4kWWlCrrqs6xJ0jRqkzEnyR8/TCwsUGyfFOYaEL4ayM1zcFdNoi/mN56euO5Hi3MKwoHMR6lO+4VgsNaxOpT13Pa6wsAROKE0aNXT/ADTRBE+XmQLWvBb0wds9pqlCIApGrqnoDBER898dwsURE495AUh6gpMgm0VNUSYsV0NPe0b25/8AUIhjoP4alql/LDtTMfqgo56SAO+FhYIdW+IFQMzKdI5wBG5NKQwIi06TB9L74NV4rpFSU8VJkVgDaH0wwMXgNt6H0wsLALOcdpUnKMTqETA7if8AfCwsLB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BUSEBMQFBUWFBUVFRIVFBQXFBQVFBUVFBQUFBUXGyYfFxkjGRQUHy8gIycpLCwsFR4xNTAqNSYrLCkBCQoKDgwOGg8PGiwdHyQpKi8qNC0sLCwtKSwsKSkqKTItLCksLS0xKiovKi0sLCkxLCwpLS0pKiwsLC8sLCo0Kf/AABEIAMwAzAMBIgACEQEDEQH/xAAcAAACAgMBAQAAAAAAAAAAAAAABQQGAQIDBwj/xABIEAABAgMGAgYHBQYEBQUBAAABAgMABBEFEiFhgfAGMRMiMkFRcUJScpGhscEVI5LR4QcUQ2KCshYzosIkJXOD8TRUk7O0F//EABsBAQADAQEBAQAAAAAAAAAAAAABAgMEBQYH/8QAMREAAgIBAgMFBgcBAQAAAAAAAAECEQMEMRIhQQUTUWFxIpGhseHwFBUyQoHB0SMG/9oADAMBAAIRAxEAPwD267kN6QXchvSC7kN6QXchvSBIXchvSC7kN6QXchvSNFGncnekAb3chvSC7kN6QvctNAJGHu/SNPtVHgPd+kKZFoZ3chvSC7kN6Qs+1UeA936QfaqPAe79IUxaGd3Ib0gu5DekLPtVHgPd+kH2sjL3fpCmLQzu5DekF3Ib0hZ9rIy936Rj7WRl7v0hTFoaXchvSC7kN6Qr+10Ze79IPthGXu/SFMWhpdyG9ILuQ3pCo2yjL3fpGPttGXu/SFMWhtdyG9ILuQ3pCkWwk8k18kn8o6JnyeTavwn8oUTYyu5DekF3Ib0iCl5Z9CnnSOS7USlRSoCo54fpChYzu5DekF3Ib0he3aaCQMMcj+UTkmvcnekBZtdyG9ILuQ3pBdyG9ILuQ3pABdyG9ILuQ3pBdyG9ILuQ3pABdyG9ILuQ3pBdyG9ILuQ3pAkwRkN6RAnnqDknekdptynIJ3pC9xoK7QB35Qoixeo1xoN6RqSMt6QxTKJHop3pG4ZHqo936RpZnQr8gN6RkMqPJB936Q0SoVoLlfCor7oiTVty7RKXXpdBHNKnEhQ8084q5Jbl445SdRVnESiz6A+EbCzl+CBr+kZmOIZdtkPqda6NRolYqbxFRRIAqTgYjy3GMs4w6+2SpDVCvqEEV5UBGMVeWK5WbR0eaS4lB1dbPfavWyULJV3lHx/KNxY/ir3CI83xI2iS/fAgqbKUqCRQKopV0c8BiYjL4vSHpRsNYTSApKyodSvcRTE8u/viHliuv2y8NFmmm1Ha1/MVb69ENU2Onvqdf0jomym/VB8yYrnFfEs3K31olmiym798pXMqp6IIPM0iHOcUzrEiuafaluv0XQ3KkDpKkqWKnuphXmYo88U2ufLyOjH2ZlnCM04+00l7Su3XxV81ui6JkED0Ee79I6pYA5JQNB+UVng9U04elem5aYbUitxtKaoWaEVIT3Coi1BOSd6ReMuJWcmbD3M3C068L/ugCck70jN3JO9IyE5J3pGbuSd6RYyAJyTvSENptUfOAxAP08MofhOSd6QptlrroNBiCPcfLOJRWWxDQmhBoMN+EPJNdRyTvSE6kYHAct90T7L5DBO9ISERqE5DekF3Ib0jATknekZu5DekVLhdyG9ILuQ3pBdyG9ILuQ3pABdyTvSC7knekF3JO9ILuSd6QBAnU48k70iPdyG9IkzyeWCee+6OF3IRKKsAnIb0hTxa0TITIGB6BwgjnUJrh7obhOQjhPyvSNON0T10LT+JJHhnBq0Wxy4Zp+Z4UwuXLEqJYuoni6At0rUlsdYgVKjT1eWcWm3GLttOAyqZtS2UENVoL1xNV/6T74bM/s5cVZQk3VNJeQ6XEOCqgmprStK8ifhEye4CfdfamBNhp1DCGlLQgkqKQQpQqRSoMcfdSrbwPoo63EsjfF0mud9Wmua51y2WxztXhd6ZlZdbTLUs6ypShLEgooVAjGlMaA4+Jjii23Hm5uRmJdtp9MutX3YAC7qQRgK44gjGHH+CVKY6J2cmVqDnSB0EJUOrdu9+HfE7h/hFqUKlpK3HF4KdcVeUR4csIt3Um+XLx9xl+NwxxtSak07hSap8V7t815O2VOXtJtXD6kqWi8lBRdJF68HLyRTniKGIloudE1ZD7lEhIF4n1QpBqcPVi6K4Dki50hYRWtaXlXK+xyhtNWW06Eh1ppYT2QpIIT3YCmEV7ibXOtkvc7NPzTTwncFJpylJ3Srii40ub8d/gVbie3ZebkJpEu4lZQhKzQKFAFpIOIFeUS5CdQLHacdZLyOhbCmgm8pQqEcqd1K6RYWLPaQCENMprgbqEiuRoMYkJAHIJHl/4jZY3fE30o82WqxrGsUIulPi5vnsk1yS8Nzyzhyzr9qNPWfLzEuwkHpulqEHA1SK864YY444R6sE5J3pGtfZ3pGdBvSLY4cCoy1eqeokpNVSre3/AC3ubBOSd6Rm7knekcVzCU9otjzIHziG9xDLI7T8sPNxEXOQZ3ck70iBbLXVSaJwV8x5ZR2kLQbeTfZU2tNSLyTUVHMcozaTdWjgnCh+PlEkMW3OqcByjvZQwGCd6Rq2jDkOUZsoYck70gwhwE5J3pGbuSd6RhKck70jN3JO9IgsF3JO9ILuSd6QXck70gu5J3pABTJMFMkwUyTBTJMAQp4ZJjhTJMSJ9OHJMRyPZiUVYaCCuSYrtoy3SzoaUtwIEvfuocUgFXSlNTd54H4Rt/haX9Jsr9tx1XzVEgdOz7ae0tpPmtI+cQ3OJ5VPN+X0WD8qxFRYMunsy8v53AT8REbhRoCWTRKKhTgrQVwcUPCIBO/xfL+ipS/YadV8kRyd4wQClIl5olZIT91dqQK0F8juBhpdOUJbfFFS6sMJlA/GFJ+sAS/tx89iSX5rdaT8iTAZ6cPJiVR7Tylf2ohg035R0LPswBXpi0JwPNtFcmjpAshSW3FUKADTFQrUH4RLFnzSu1OU/wCmw0n+6scbcRddlV4YTF0+TqFJ+dIfNNezEATmwVHtzc2rycSgf6ECFtv8OoTLOrSp9S0oKgVPuq7OJwrQ4AxcOh9mIc9KhSFJN3rJUn3giBIslOHJUpSoS7JqAaqBVzFfSrDFqzGkdllhPkhI+kReFHL0oyTSobCT5o6h+KYavupAxKB5wApsE3JqbaomhW26Bk4gA0/qQYsDyKoUKJ5GKg5azbc+HLyLq5coUQagKQu8mtPEKVDpviqW5dK38fyhTItHaWThyTHOyvJMc7PtBtWCVNnHuIjezDiezzPziWEO0jJMZpkmNUjJMbUyTEFgpkmCmSYKZJgpkmACnswU9mCnswU9mBBEnx1fRiOBh6MSZ4dU9mIzfZHZ5CJRDEy0f8xHLGUV8HhDbo/ZhBa8stc+0EOqaP7u51kBJJAcRUdYEDnHQ2CT25mbV/3Qkf6EiAGzjeQhHwy8lLKgpTYo8+MSB/FUe/zgc4YZ9IOL9t51X+6IHD1hsHpbzLKimYdSLya0SCCBj5wBYnbflk9p+WH/AHE/KK9xJxHLraHRuJWUusr6qVnsuJJxu05Vixs2e2kdVtlPkhI+kLeKGj+6PUpggqw/lIV9IA7NcTo9BiaX5MLA96qR0Vbzp7Ek/wD1qZR81GJcr1kg4YgH3isSui9mIBUOJJ2ZLN5Uu02ELbcqXgogoWDySn6w2bXOq5GRR/S6v6iOnEEnflnk4YtLp5hJI+MFm2mgttEkdZtCie4VSDjGeXLDEuKbSXmG0twMlNntTbSfYl0/NajESbsxYFXJyZIHgW0D/SiH8w4lKbxKaUrWKPa1pF5Xgkch45mNYriIboUpaCUqQFOnrrunpnALhUSnqggVxxjDMqT1Ugk+GKiYZS1n1IvAkqxS2MFKHrKPoJzMY4hk1tqlkqcutOvBtxtnqAA0p1+0o88T7o24eFWYd6pS4bIyrNUntlpv23EJPuJrHPoE8g9Kk+HTI+piztcCSKebV72nFn5ERNZ4akk8paX1FfnEe0OOPiU1dnrSL12o9ZJCh+JNREuzrbdZOBCh6qsfjzEJuP8AjBlpfQWehttaT94+0LtKfw03cDmTXwhVZXHaV0TOpSD/AO4QmhH/AFEDBQzFD5xi88L4WenHs3UPF3qX8da8foezWJxK2+KYJX3oPPTxh2P6Y8l6MpKVJKSCApC0moUO5SSOYi7cNcQ9ILjl2+O/1h4+cWlHqjjUujLLT2YKezGB/TGaezFSwfhg/DB+GD8MQSRpwdU9mIrA6o7PKJc52fRiHKdgdnv+cSirFM0j/mLPLGXf/vaMNei9mEdtpcM7L9CppCuifF5aSpNKtk4AjHWNzIzR7U2gexLoHxUTEgaOt+zCfh9H3k0MMJlXxQg/WMOWM4e3NzJ8i2j+1EKbMsFCn5lK1PKuuI5vOCt5tJqq6RU5wBdsAMbg84pH7ROM2pdlTKLjjrqFJug1CEqBBUqmtBEDjadk5Fu6llpx9Y6qVFSwgeuu8Th4Dvjx2bm8T6xNTlXKOfLkr2Y7nraLRKa73L+np5/Q9P4E/ah0d1idNUckv0qUjuCwOYz5jOPRE8ZS6hVvpHAeRbYdUD5G7SPmRh8pPfHpP7P+KZhpKkJIUzQ0C60Qo8rn1HKMVn7v9extr9Pg7qWoi1Ct14+nn5Ho07xOlQUlLTiTSn3iLmB7wCamEn74lFE4DIdw7oVzdqUqpRBUrH9TGbKs1cwFrvBKU81c+tSoFI+c1Xe67LSXoj4mWonmnUUM3J1Sk3Qer4dxjaTlx21AEDkPWV+Uc2pe6kAUwFIJmdSFdHgLopkScTHu5Zfl+iUY77L1e/uO7JPuoc9yfJzYSVE0qo1Ku8+A8hC/jVy9KhYpVDiFinnT6xgr8ojzqOkbU2TQKFPLvqI4tF2xOK4NR7S8eq9fH5+p58J8Mk/MtDU7eSDhiAfeKxSOOeOykKl5ZQvcnHE+j4oSfHxPdEfiO3nWJZDTYNSgJU8BgKClE+BIjzxxfjHt59ZGarE7vqfWdidlrIvxWbmv2r06v/PeaqV3mILz145Rl96pyjVlkrUEpBKiaADmSY5YxPfz575LYvH7N7dN4yjpq2rFsn+GvL+U941i+N3m11FApJ+IihSPDv7oltxRq4VgK8Eg+iPjjHoKVX0JVhWl0+acK+6kerDFKEPa+7Pjc+rx58//AD2a97Tp/wBF9sefDrYV1cR7j3iGP4Yp3C8xdUUYeI+sXBP9MYtUzRMz+GD8MH4YPwxBJHm+z6MQpHsejzPzidNdn0YX2ceqrs9o/SJRDF1op/46W5diYHwQYa9D7MVzjG0lMPS7yEIWUh/qlV0UuJrjQxXnP2mTB7LUunzvq/KKynGO5z5dTiwupyo9BcZ9mPPuJeLUyD0yAAp1wMltNMB1CCtWQww74hv8ezahgtpPhRof7iYp07ZhecU486ta1GqlUHP6eUYZM6r2SdP2loFK80+S6JPn8CuWnaa3FqW4orcUaqUedd90OeBOBlz7t5ZKGEEdI4cK99xFeaj8I2Tww13lZ1H5Q5YUEJCEIaCRyF2uvWJxjGMorc6dV/6fTyVY0/Llt8SXbnB8mqVBSoNvNvOtgIx6RCXDS+MkkUV844IeQw2EpAAAolP5xFmJgIBUaCvcABU5AR14asB2ffupN1IxW4R1UDuAHeT3CMM95XSPms2rza6Sir4Vsvv7RCmbVumqusT6PLD6CLfYHEzbq3EsNLSlfRG6LtGyEXFEknEYA1Eee8X8MTEi+UzAqFHqPJ7Cxl4H+UxG4ctG5NsKJp96gHyJANffF9Pj7iXrufa6XsrT49Jyd5N78fL0+PyPaAjyiq2g4ekXXvUfnFyLflFYc4fCnFLLjmKiaVFBU1pjHZq9E9XDhi6a5nzOuScU26IbFpFOBxG+UTm5kKFQR9YQ2m6208Wg4CfkfVJ5Vjkl8g1BoY+Vnp5Y5OMlzR5k4ZMVcaatWr6ryLC7QgghJB5g8jFQt7hGtVS5zLZP9p+hh4xaoOCqA+PcfyiQpflG+Fyxu4mum1+bSyvFKvFdH6o8q/dV3+juqv1pdob1fCkXjhmx3JYXzLqU6fSUQAgeAB7/ABMNlAXr1E3vWpj740WuPYw6zgd8PP1+h3azt2WeHBwUuvN8/dXI1tR55bZCkNpAIOCwVYeABi02Ou80DhjQ+9IiorV5RauFsWBywqPcSBHpYdU83EpeRx6HL3s0lFKr2819EO7LN10cou7KsB2Ypkojrjlzi4sDqjsxMtz347Hb8MH4YK+zBX2YqScJo4ejC2yj2x1e18x+kMpo4ejCqyFddwdXmk/OJBX/ANomCWzhgiY/+sH6R5QbWT3A/CPXP2gWl+7hl4IS4UF43DSh+5V2q+j3nyjwK17WW64pxw1Ws1NAABkAMAB3COTUK2qK/kq7QfeSlwqPLa/7Q9VbSR3DUiO9nvuzBKZdouECpCKqoPE05Qk4T4RetB4obolKcVuqrdT4DMnuEetWTYTss+0wy5Lt0l1gKQ0TUJWm8VXldZRJrWKQwcW7OPN2Hp8XLibf35lWa4UtFXKVI9opHzVEpHAFonmhlPm439Kx6Kiynz2p13yQ2yn43SYw5w6D25icX5vkf2ARr+Hj4syXZmBHm0v+zmZdfU046ykthBUaki6utLtAK8jHq1iyUtJMJZQtlIHMqWkKUrvUok8zFZa4dY/flIUi+CwlYvrcViFqSakqxwpFhl+HJZPZl5b/AONJ+caQxRhzR2YtPjxfpRzty07PfaUzMOyq0KGKb4JyIu4gjxEeBcYcNJlXb8q6XmSapXdUFIPMJUSAD5iPo9MohI6qGk+SUj5RXuMmfuUqN0hD7SiO6hVcNR4UVFpRTO7Fmlj22IdhT4mJZp4U66Ek5KpRQ94MIONp1yWaKmgOsaX/AFAe8DxrhlWHNiyqJVZl0gJbUpSkDuSo4qSnwB5gQztKzEvNlCgnEHnn3HKNrdcnTMEsfeJzjxJO6Z8/rWTUknxJMdpW3ig0VVSfiPKJvF3DLkqs4Et1wPhkr8++K2hJUQACSTQAYkk8gBHlyw3ymj6bVPBrcXC1xR+X+FwZnErFUkEfLzESWLQKMOY8Pyidw/wKZZ6VM2ATMXkqbr/l1GAJB7WIOUNLf/Zy82ay33qCezUBafPuIzjCehnBWufzPzzWaJY5tYnxR+/uxW3OJUKgjyPMRo5NJHpJ98dEcBzh5tJT7TiB8jHT/wDnkwBVa2Ejvqon5CLQ0+V/tZ5r0sn4kNp8LWEJIJJoBHo1kyXRtJGHKEPCPCAbUXFlKu4GhAI/lB7s4ts28G0FaqUHd3k9wEejp8Tgue57Wh0awJye7N5BuroGGH1i2NjD0YrvDcuaXlXanE+ZiyD+mNWeqjNfZgr7MFfZgr7MAR5o4ejCiyD9852eyn5mG82cPRhRY/8AnOcuQ+ZgCv8A7VU/8Knl/H//ADu/lHinCHCLtozHRt4JGLjp7KE/UnuEe7ftHYC2GkE0vOLRVKStQ6RlxFQlOJpXlHPhx5mSl0sSspOEDEqLISpxXetRUoYn4RnKHFKzsw6jusTit7G1icOtSjCWGAkJTzPpKV3qUe8mIM03SfY5Ysvj4tmJK7dmD2ZJz+t1lH+4wltCdmjNSyuhl0K++SkF4qBqgE3ilOGAi5yNtu2XJpr2Y3ca9mEba54+nIo8kurPxIjLkpNntTjafYl0/wC5RiSDjMJu2iycOsw8nVK0KH1ixNJH8sUe07McExLX5p9RUtxF4BtBTVsq6t1PfdhwjhtB7b02vzmHB/aRAFjUB/LFa4wdQZR5N9qtwkC8mtUkKFMfER0VwnK81NBWa3HFfNcK5yyZcq6JmXl7xwJCE4A+JggcrRuTCElopUSARdxIOHhnDyVk3EtJLxbvcjT4E5xMsqy0SzY7ANIrPFdsqX1EEY4GkWRVjO0LKQ8m64Enur3/AKjKKrIcBtycz+8Nspdp2QFdg96koPfvCJ9icQLSAh2igO89oa98WhiYSsVBT5HAxITdNJ1e5T+KJ7pAwpKFpW0+lZSpNOr6VDyPIQ2e44b9Bl5WiB/uMWAt+zGAyP5fdE8Rn3aqivM24672JYjNSsNcI7N2QpZvTCkq8G04IHn4w6WQMVFA84TWlxKhsG4As+5Pv74nib5BY4x5k2YdS2gqWUpSN0A+kV9h1U28FUo2k9RPifWMQEh2bWFOHq9yRgB5D6xeLDskISOzFW6NErGdny91I7MTK+zGB/TGa+zFCwVzTBXNMFc0wVzTAkjTasOaYVWQfvV9mGk4rDmnesKrJP3hxGKv9vnAg04l7cocP/VJ+KHBDMp9mFnF8wlCZda1JSlM20VKPJIoupOUZPGcr6LhX7DTqvkmAGKm/ZhBbSKTEocP85Y97K/yiWrixJ7DE4vyYUn+8iFNrT77q2FIk3h0bwX11NJqLqk0NFGna5wBamW80x0U1mmEbdpTp7MvKp9uYJ+CERupc8r05FHkh1Z+KhAEfiNFFSysMJpsaLCkH5w9bAA5pitz9jTDoAdm00CkrHRsITRSDeSalR74iTMq6VBAm5laicQChCQM7qYAeWnaBKuiaoVnv7kjxMSpCRTLovLKSo4knmTGJGSRLovrKSo4knmT74q/EXExUaJIryAEWSvYq2dOJeKQAeskDzoBCOybRlySpx5ClHuAUqmQCQYkWVYpcVecoa9xxEXaQkQgAC6PIQb6IJdWU2dmmji0mYUfFLDvzIERmuIphsiko6sV5qCWzT389I9GUiveN6xEds4K53YqWEln8YJI+9ZdbOdxXxSqJExxUyR1b/4D+cS1WGk+rGosFP8ALEkFembWU4qiGzT1lEc/CgiM/Y61AKUR2hUDOLizZKU+rHScYHRml3Ch9xhbBysOyQlI7MPkinqxEs5XVGKYm1zTEFgrmmCuaYK5pgrmmAC9mnesF7NO9YL2ad6wXs071gCJOKw5p3rCqzVdfmO39POGk8rDmnesKJJdFJxH+Z+Q8YIhjx0V9XescfIp3rEw+ad6xrdzTvWAIhSfEb1jQs5p3rE+mad6wUzTvWAIaWs071jbo8071iXqnesYXy5p3rAFW4htYNUSCLyjQUFaeJ5xLstLTLXSlSSTzJ5k+HOIHEDIJxpUGqT3Zg498IJ+2D0ZbHM4AZxdK0VbpnbiHiZS1UTiTgEiNbCsAqN9dCT8Mozw7YBJvroVH4ZCL5JSgQPR3rEN9EEurOclZ4QPR3rEu5mnesdL2ad6xgqzTvWKljWmad6ximad6xsVZp3rGpXmnesAanzTvWNSc071gK8071jmpzNO9YkgFKzTvWOD6qpIqnkd842U5mnescVu5jesSQSLKX1RinesMb2ad6wrspWFKp3rDS9mnesVLBezTvWC9mnesF7NO9YL2ad6wJC9mN6wXsxvWC9mN6wXsxvWAIU+rDmN6wibcoRiO2D8RnDyeOHMb1iszMwE8ykY/XziUVkXS9mN6wXsxvWMBeY3rGb2Y3rEFgvZjesF7Mb1gvZjesF7Mb1gAvZjesFcxvWC9mN6wXsxvWAF9oSAWPR3rCRPDQvV6u9Ysrk2hPaW2PNQHzMRXLel0832PxA/IwIN5KTCBhd3rEu9mnesKV8WSw/jIPkCY4L40l+5VdKfMwA8Ks071jUrzTvWK8vjZvuA1UkfUxxXxlXkGh5qrE0RZZSvNO9Y0K8071isK4qWeSmRvMxyVb6z/GQPK7E0RZaFOZp3rHJbmY3rFYNpk83x+KnyMaF9J5uJPmr9YmiLLC5MjvUn3j84iuzyfXRvWFIW367fvH5x2bbSqlCk493/AJgQP7JXmN6w3CsxvWF9nIoOad6wwCsxvWKGgXsxvWC9mN6wXsxvWC9mN6wJC9mN6wXsxvWOfTHKDpjlEE8LOcymo5p3rFbtWzL3hvWLMp45RxcVXuECKICuI7oADajQAcwPqY4L4md9FpA81E/KJ5QPARkNjwEBQoXb00eQaT/ST8zHBdoziv4oHklIh/cHgIzdHgICiruJmlc33NFU+URnLGcV2nFq81qPzMXGg8BGcPAQsUUn/DPjTesbDhoZRdMPAQaCFiimjhwZRt/h4Zb1i4VyEFchCxRUBw+Moz9geW9Yt1chBXIQsUVL7B8t6wfYXlvWLbXIQVyELFFT+w/LesH2H5b1i2VyEFchCxTKqixPLesNJGzrvhvWG1chHRK8hCxR0l00HMb1jvezG9Y5JeOUZ6Y5QFM6XsxvWC9mN6xz6Y5QdMcoE8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data:image/jpeg;base64,/9j/4AAQSkZJRgABAQAAAQABAAD/2wCEAAkGBhQSEBIUEBQVFBQRFBgXFBYWFRMSGhgXFRcVFhgaGxgXHCgeFxkkGRQYIC8gJCcpLCwsFR4xNTEqNSYrOCkBCQoKDgwOGg8PGjEkHyMvKjQ1NTUyNTQ1LTU1My81NTQxNTY1LC41KSwqLCksLSwsLCwxKSw1KS41LCw1LCwsNP/AABEIAMMBAgMBIgACEQEDEQH/xAAcAAEAAwEAAwEAAAAAAAAAAAAABQYHBAEDCAL/xABFEAACAQMCAwUEBgcGBAcAAAABAgADBBESIQUGMQcTQVFhIjJxgRRSkaGxwQgjQnKSosIVJDNik/BDY9HjFhdkc7LD4f/EABsBAQACAwEBAAAAAAAAAAAAAAAEBQIDBgEH/8QALhEBAAICAQEGBAUFAAAAAAAAAAECAwQREgUTITFBUQYyYXGBkbHB0RUiM0NS/9oADAMBAAIRAxEAPwDcYiICIiAiIgIiICIiAiIgIiICInqua2hGbrpUtj4DP5QOXi/HKNqge4qCmpOBnJJPkAASZBv2nWA/4xPwpVT/AEzKua+NVLqqKlU+J0r4KPIf73nnkngyXV7SpVfc9pmHTIQE4+ZxIF9m/edFYdZq9ia86k7Ge0+HPPHHo05u1WxxkNVbHlRqfmMT8/8AmxY/Wq/6TSP5r56PD64t7e2phFRWOcoDq+qF2wMYz558pQebOO07ustWlRFE6AKgGnBfLHOQBnYjcjO0ZdmaeETHMfQ0OxsezNbWx2ilvKeqJ/OOPVt3AeYaN5TNS3YsqtpbKlSCADgg+hB+ck5mnYtW9i7Xyem38SsP6Jpcl4r9dItKg39eNbZvhr5RJERNiEREQEREBERAREQEREBERAREQEREBERAREQEREBERAT0Xv8AhsD0bCn4MQp+4z3znvz+qcjqFJHy3/KBkPOXDAllRbTgpWKj1R0JH81MyrcF4s9tXp1qWNVM5wehB2IPoQSJbOfeMq1JaKg51U6hO2FwKw0+ef1gPylY5e4Ytxc06NR+7WoSNe2x0kjrtuQB85UbMT30dPn4PonYlq/06/ffL/dz9uGnUOZOHcUVadyoSp0VanskE/Uqj8MjPlKdz3yJ9B01KTF6Ltp9rGpGwSASNiCAcH0nY/Y/da8CpRKH9vLg4/d09fTMl+1Hi9NLWlaB9dXKF98lVpjq3kxONvjNt4m+OZy14mPVA1clNfbx00Ms2pafGvtDh7GKn94uh50qZ/hZx/VNYmP9jh/vtb1t/wAKif8AWbBJOr/ihS9vRxv5Pw/SCIiSVIREQEREBERAREQEREBERAREQEREBERAREQEREBERATwRPMQPnrmVdNeuijLCq4x8GI6n4YkVaWVao2AlNfMvWRFHxLbTdeN8Isg5apQptVqsPDBJJxqbH+zK/zdy7a2VFrqtVqUqSFRpo0LZ/fYADFVGPU+cjW1qWnmy5xds7GCvRhniPspttwe8NP2Lylo8luLp128P1dMiQFxw2qH0q1GpnxRqjZOcYwyA5kldc6cJc5etxJsfVpWVL/4BfvnVwztN4Xbur0v7RJTpqW0I6Eb+fWezrY583le29uszNZiPtEfwvHZlyRWtWa4uSFapT0LTA3CkqxLE9D7I28N8+mhSOpXJzRIculb6wUYyhdT7IHl98kZupSKRxVXbGxk2Mk5Ms8zJERMmgiIgIiICIiAiIgIiICIiAiIgIiICIiAiIgIiICIiAiIgZbz9xOpRvKBRsB7ykj7A5VgNt+m80bivCKNzSalcU1q03xqVhkHSQR94ExHtG5garesMaUt7umMdSWp1BT1E+GcHA9ZvCHIB8xAxLtz5NtLSxoVLS3p0W+kBGKLgkGnUOCfLKyxdk3KdjX4RaVatpb1KhDhnejTdiVq1F3JGTsAPlPP6QVHVwkH6lzSP2iov9U6ewivq4NSH1KtZf5y39UCz80OUp27IdOi6txtt7LVVpsNvAq5EmxIPnbAsnY9Eek/8NWmfyk7AREQEREBERAREQEREBERAREQEREBERAREQEREBERARE/FSsq7sQo9SB+MD9xOP8AtejnHfUs+XeJn8Z2ZgZh2k8tioaiUAlNqjU6rHGAzK+ok4G5OJpFg+aVM+aL+Alc5w4PXqsrW6BvZwfaVcYJP7XxlJ41w7iFCll7w2oyApavR0j0Ck77ZgXLtU5drXvDKtC2UNVLU2VSyrnS6k7sQBtmcfY7yxcWHD2o3aBHNd3Ch1f2WWmBkqSM5U7TPeXLXit2oc39YUySASyUwcHG5PTfyz6Tu4py1eUypuOK1Rr6CmatXp/lo020j4wNY5othUtKqE4DgLkdRllGR6yWlN5S4Jb01p1HuDXqkAqarOMHz7upuG9WGfQS4PUCjLEAesD9ROf6cnr/AAOfynovuK92mpKVaqfBKaYY/OoVX74HfEj7DixqJqehWonJGl1Un45psy4+eZ1U7tS2ncHGcMCu3TIz1/8A2B7onG/EQQ/cjvWTOykAasZALHYffiQj8fvVOGtbZP3r/B+zuIFniVB+aLrByOHIR9a+Y/8A1CTPCuMmsgI7io6gd53Ndaihj5HGfDxxAlonrt6wdFYdGAI+YzPZAREQEREDk4pxNLek9WofZQE48SfIepmbJ2u3FWoqULVCzthFLsxJPQbAby485WIrU9BYjSlR9vRGx94mOcoVMX1of+dT+8gfnIWxkvW1YieOXTdjaWvnwZcmSvVNY59fr7fZpH/iDjLdLKkvxb/uCRXGOduLW4zXt6dNTsG7t2GT/mFQjPxnd2o8fuLZ7f6PVamHV9QULuVK46g+ck+S+KPfcOqfTAGGXpsxAAdAoOTjbIyRkfViZmbzji08/g8rSuPXpt3w0mkzxxHVz+v0VDh/a3d99TFVaJRnVXARlOlmAJB17EA5+U1O74kFdKY95yB8M/nPm92wMjfG4+W/5TWb/mlKnE7alTGRUqKrNn3X0Z0jzxpbPwxGpkteJ6pe/EOnh1smPua8RMSsvMr01tqr1q1fRSU1G7lxRYhATgOuk/zY85k1z2mcPXd6PFGHgTfVSPtWvia5zPQD8Pu1OAr21UHGS2DTb7TMl7K6nD6b3Ird1TDqmnvwrBipckDXn2gMHHX02k1zKe7OO0O0urv6Nb0bqk1VWctUuXrg92M/tsSNiek0e6rdzUpZY6H1htRz7qFwRnx9k/bI/gHGrCo5W0ag1REDYpKobQ2MHAA2JxPTzvxFqNuKwQHum3GQchwUI9DhjvvA7uHcU+kVainIVVBABIO5IySD6dJE8/3VjZWxuryglcr7FJXUVGZ2yQoL50jYknyU9ZDdmXFq1Wvc96qgKqaFBAYKcHcHqQSd547beXKt7Y0zbjJt6veFTsWXSysQOpxkH4ZgZ/b88X1wGrWnBrVqIJyVsqlYbdc1FI1EeOAJrXZzzAvEbLvnt0oulRqToBkBkC9MjIGGGx6YlA7K+0w21stpd0CqW5ZVrKRj2mLYZepILe8ucgjbz1/h/F6dZNdAh1O+QRj5nz9DvAhONcwCzWvuEUPkE9EHdoTgfHJwPWezh/ENfCzc0sM5oVaiMV1EkBypOdz0G0qHaFwk3N/RosCoq03YvqBIC5U4XxOGUfL4y1cn22nhiW/vFEekNwcj2hkkbDY7wKd2Lc/3PEK10l66P3dNGTFOnTxliG90DI6dZe+f+IVaHDLutbNoqU6RZGAU4wRk4YEdMzI+wvhlShf1Q+krUt+qnUMrUpnB8upmsc7JnhV+hA3tq4G+cHQ7LkeHhAqPY5zPcX9jfC7qmqyNpUsFBCvTO3sgeIM7bDmN7irZ1GJ01KlPC9ANQz085Xv0e7WpTS9Dr/idyyjIDYxWBOPmJF8H4LX+m2lfLd3QrlQhbSoAZlwi43fzgbnxIN3FXQSG7t9JHUHScEeuZiXYBzBcVr25SvXq1R9HDgVKj1MEVFGQGJwcNNvNY75Xbx3BIHqPKYP2H8Le34o5fAD0KiYzuP1lMgkeHun/AHnAb/Kpzw7KaJUkag6tjbI9g4PpkS1yldqvEhb2iVmUsKdToCBnKNjc9NxA9HZLxn6Tb3DgFQK5UAkEgKMeHwkNzX2Epe3te5N21Pv2DaO5D4wqqfaLjPTPTxno/R6vddveeGa+rHXGrJ/Oa5A+TuT+SUu+KtY1ajIFNZdaquSaOfA9M6TPoHs/7N6XCRX7qrUqmvo1awgx3erGAo/zmZHyr+q5vcf+rul/jWtj8Z9GQIzl6uWob7FKlWnt5U6roPtVQfnJOQ/Lu30kfVuqn82l/wCqTEBERAREQI7ilspOSdyjKOmNwd/POCftmBcAfTdWx+rWpfc6zaOd+LmgtLSMs5ZV3xuQNz6TELZtNZSf2ag+5h/0ldu+dXY/DVZnHnj3iP3/AJbRz1xe1t+4N3bd+GLhTpRtGNBPveeR/DOTmvXX4YKnDXVaHdkvTRApan+0AR7uMHK43wd/OH7W+I0atK37qrTdlqNkI6uQCvUgHpkCcvZhzbTorVoXNRUpn26Zc4XJ2ZfnsftmdssTlnHPlMeaNg0bV0abdImbVt41nxiY59mdVx7Dfun8DJnh1+x47TDEAJeIygdNJV9XxOKwOfJZ6eZraklzWW3dalLJKFTkYYZ0/LOPlLJZclaaq3lYqTUS3r0AjOCh7qkH1eB90+cw0o6ZtCV8TXjJTBkj1if2apxa312jr1zSYED/ADU2X858/wDZJyTTuruqlcuVWkrroJTdaie9keRxjruZ9D1bE4YDTggjcecwThfZ3xy0dms6ZpsQUNRri3qErkHADHCg6QemfWWLjWvcF5GtrO5e4oBw7J3TMzl8IdLbD4gbzk7R6q0+G1mOn2AuynJf2lx9/wCMqfLfAOYhd273VwO5WqpqqatIgpn2hpRdyRmaPzTZJVtmpOBpq1KSsNt9VRB8zvn5QM67MNP0u8ZGU98pLuW3GlyoUDwAwTjr+Wm311Tp/wCJUpprwql3VMEg4Az1OxIHpKLyXwGnZ10QNnV3wZ2CqSX9r8QcfGTnPXKNHiVoaFSutNhUWojjSwDKrKMqW3GGPiIHFz12eWl7QqMR9HdQzioMUwSBszL7rDz6HB6jaVHsWvWWs9stRKirb6qoJyNQdAuD6KzD7PKRT9i9yR3VTilHuAfdL1iAP/bJ0/fNG5G5d4fwqiyU69OpUqYNWqzJltPQADZVGTgb9epgR/PF5SocQ4e5YBAtcFic6cgHf0z0kt2d1VezbBGAzb52wzs2/lkdZGc/8MpcQ0NTqApSUqzKNQOs+7nbfAz6fZPxybxC04fbvRqVhTRXBXWS2VwCd/D2sj7IFG5Euk4NxSpTuqi4qVHpEA5CKTlXPocKfhiaTzHzvYi1qqLmhUavTqIqJVRyWOrSSFPsjc5JkJzWOA8UbNSsO+Vcd5QJ16R4MApDAZ8Rt4SqryPwGgQ1xdXTrn3WU0wfiRTBPyIgWLsd4eTUvLnWDTqilTU591qeouAPMah82M/f0pWbWNIFtf1dQOxwGYZA653/ANmWLljnnhzItDhqM60gFVKVJvZzk+PnuST8SZXuP0QjVUcBGZ2fGxwXbvB08cEQNMVgMHK7EnIOWbOdsee/3TC+GcfpWHEqlzdaSKdSqiml7TsGZxp0kjOCfPwztNErdq9tSC95TfUQNhpJJ9ADkjMqFzzPwSpXepW4boqVCXZ66iiHYn2j7TYJJOdh5wLby9202V5dUrailwHrEhS6Iq5Clt8OSNl8pJ9pPD1rWaq4BUV6RIPiATt8+krnC7yypVFe04XTWop9hkRNQJGNiASNiRt5yw8YqXVxasXoCmqlW05L1Dg/VA28999ukCqdjNqaN3xKmUKKamqntpBXOAVHluJrJmWcJuLihXNWlb1GLJoIZHAxnOdh6T0cS7Wb+lXaj9BTUMEaqjKSD0OkrkA+sCm3Sd1ziMeN8h/1VUk/zz6LEzOlzTxt8MnD6IyOrO3T+GTPA6vGKpP0pba3XbGnNVj1zt9njAsPCKJWpdk9Gr6l/wBGiD8NwZJznsrUopyxdmOWYgDJwB0GwGANvSdEBERAREQIXm3h7VbZhTXW6kFRtnrvjPpmZJd8jV1bVVD01Y7+wrYycnAzkn0m6xNdsdb/ADQl4N3PrxxitwyGx7MEqJrFS6CnpmlSQn1AydpwXvIPtaKAu2YsFDPSCpk/WOkFR6mbbEx7jH/y3z2ruz/tn82WcJ7HsuDcuwQdVV8lvTIGw9ZcuO8vPUSmltoRUTRg5ACjAUDAPQbSwxNlaVr8scImbZy5+O9tM8e8s24vy7xQaRSrM2rOplqZK4xjAfAJOfXpK1ecn8dLYSvcMPrNXt0z8ADmbdEyaGV8udmt+wFS9va6uGP6rvO9UrjALaSMnJO2fAS8cD5Up251EmrU+u+Tj90EnHx6yciBV+I8iJVdmNVwGJOnCkDO8o932LXVSqxqXVJ6WptC6atMhSdge7IycY65mwRAyCn2AqxJq11HkKdM7Dy/WM2fj1lv4H2XWdtTVFVnxuxY41N4khQPLoNpcIgctxwum9LumQd39UeyBjfbHSVLi3JFnW9mnTd3pHVhKgAydgGNTI8/A9JMc78cW1tGdtWXYIoXqWOWxnwGlW3lb7KOPtdNe6lC906BQCT7JUtvnx39IFX4z2ZK1Qk91QYYGg8Qp0hjA3007YYJ69fnPPAOz1EqDuTw2pUP1rqvcNn006fulL5x4OK/M9Wg7Mor3dNSwxqUVBT3GfEatpc+Y/0eB3bPZV2NZRnRUVAHI8mXGhj8MZ8vANL5f4fc0VYVUs98ae4FWj8dWrWWPrtJKjSStk1KSa1YochX93yJGSMEH5zH+xHtDrtcHh96zPs3cM5JdWp5LUyTuRpBIz00keIxr/D3He3C+IqA/JqdPH3gwOa55RtKlTvHoIXwF1AFdhnHukDxM5T2d8OLFjZ0GYnJLUw5PzbMsUQPAE8xEBPyaYznAz54n6iAiIgIiICIiAiIgIiICIiAiIgIiICIiAiIgIiIFB7agf7NUjbTc0c/BiUP3PIvsmRUvuJogwM0WAHQDQuPzlo7UOGd/wAKukGchVfbw0MrE/IAn5Sk9jFVmvL12/bCLnzKKufxgVDn093zWrDb+82bfaKOZ9HGfOHbie544lT/AJVCpjz0Mw/ok7xL9IirVQpZWemqwwrM/fEE+IpovtH4nHoYELYqp5s/U+yy8QqZA6MMuHI9d2yPmJuNi2OI3S/WoW7j46rhT+CzMexrs1uEuTxC/VkbDGij7VC9TIao4O67MwAO5LE7YGdRS2P9os4Hs/RVUnbr3rFfHy1eHhAmYiICIiAiIgIiICIiAiIgIiICIiAiIgIiICIiAiIgIiICIiB67ilqRl+spH2jEzN7+pw3FX6MwUHTjQVDM+emkYzt19JqEhW5hVqq0qQyWbGo9BjPh1PT0gZrxjtVq6larwum5xhS7I7YO/TSWA+6eeH9qHEHOm24UF3xstUL/EKYXHzlh7QuILZ93Wu729pJUOhUtUphNSjO+QSCRk7tvg+UkuBLT4lapXo314ab5GzU6DAqcEN3aBg23n4g+MD0cB4lxivq7+3oWoGMEkvnOc7ZyPD7ZarCyZSWqv3jsACQoQAKSQAN/FjuTMw4nzVZ2HE1tkbiVe4DIm1y1VdVUABdNV9LHDD9nbPnNOQslZELswdHPtadihTpgDwY/ZA7oiICIiAiIgIiICIiAiIgIiICIiAiIgIiICIiAiIgIiICIiAmSpxRl49aUVYhdVXWo6EkHTn4bfxTV6pOk6euDj4+EwnlK/ZuMipdZFWrp0ZXR7WoFxjwONOB5CBr3OPLCcQsqtvUwNYyjfUqLujfI9fMEjxmJdkfNx4Xd3Vne5RMVGIP7FagpLAZ+uikepVPOfREwX9IjlhKdWheJs1fNOqMdWRcq/x0+yf3VgcvYzwpuIcXr39cZFFmqnxHfVi2gfBV1H00rNr4zbFrixZf+HWcn900KoP4iVvsS4UlHg9Bk964L1ah82LFAPgFQD5S2cXuFptbs5wO/VM79aitTUfNmA+cCRiIgIiICIiAiIgIiICIiAiIgIiICIiAiIgIiICIiAiIgIiICZVzfwUtxKjWTGqhcqzZJGUwTkbbkajt45mqyvcX5WNaqXWro1YyNGrcDHXI8oFhmc9uHLFe9sqC2lJqr07gMVUqCFNOoCfaI8SPtk5xXl+/ani3v9Dg/tUFYEYO3XY5xvv8JDLyhxhsa+Kqo8SLdWPy3AgTPZfwmtbcKtqNynd1aYfUpKkgGo7LkqSM4YSU5jtBUp0lJIxc0GyOuUqq4+9cStJ2eXZ/xeL3beehKNL8jLXY8DpUsEBmZR77szt0xnc4B+AHWB3ieY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AQDxARERAREBQRFBAUEBAQFRAPFRIVFhIVFRQXFBQXHCYeFxkjGRUUHy8gJCcpLCwvFR4yNTIqNSY3LSoBCQoKDgwOGg8PGi8kHyQvLDArLCosLCotKjQpKSwsLywpLCk0LCksLy8sLC8sLywtLykpNiw0NSw0LCwpLCwpLP/AABEIAMkA+wMBIgACEQEDEQH/xAAcAAEAAgMBAQEAAAAAAAAAAAAABgcCAwUBBAj/xABFEAABAwICBgUGCwgCAwEAAAABAAIDBBEhMQUGEkFRYQcTcYGhIjJSkbHRI0JTYnKCk7PBwvAUFTM0dJKiskNUY3PSJP/EABsBAQACAwEBAAAAAAAAAAAAAAAFBgIDBAEH/8QANBEAAgEDAQUECAYDAAAAAAAAAAECAwQRMQUSIUFRFXGRoRMiUmGBsdHhBhQyMzTBI2Lw/9oADAMBAAIRAxEAPwC8UREAREQBERAEREAREQBERAEREAREQBERAEREAREQBERAEREAWDnHcL99lmiA0SPd9HsLcfWFgZT6XC2LePYvqRAfKJT6R9bfcvojNwFkiAIiIAiIgCIiAIiIAiIgCIiAIiIAiIgCIiAIiIAii2v1Q9kUJY9zLvNyxzm38k8FC/3lP8vN9pJ71J2+z3Wpqalg4K16qU9zBbqKo/3jP8tN9pJ716NIz/LTfaSe9b+yZe15GrtKPsltoql/eM/y0v2knvXo0jP8tL9pJ7152TL2vIdpR9ktlFVA0hP8tL9pJ716NITfLS/aSe9edlS9ryHaUfZLWRRzUfSEksEokO11UpY0m5Jb1cb/ACiTibvPdZSNRdWm6c3B8iRpz34qS5hERazMIiIAiIgCIiAIiIAiIgCLnaU1gpqYfDStYdzPOeexoxUXrelKIYQwPf8AOkcIx6hc+xe4Z10bOvW4wi8eC8WTlFWb+k+qOUUA7esd+YLKPpOqfjRQns6xv5ivd1nX2PddF4llIoTRdJ0Rwlgez5zCJB6jY+1SfRunaepHwMrXne3zXDtacV400clazr0eM4tLxXij70RF4cgREQET6QR8FD/7D/oVCAFPte6R76drmMdJ1bwSyNrnvId5PktAxzueQUD6uf8A6dZ9hJ7lZdn1IqglnqQV7CTrNpdDzZWQamxN/wBOs+wkS8gIDqeojvk6WN0Y9bl3b6ejOJwktUehq9DVmGrINTJiYBqyDVkGrINXmQSvo9/g1X9QfuIVK1E+jt94aoj/ALJ+4hCliq95+/Islt+1HuCIi5ToCIiAIiIAiIgCIsJZWsaXOIa1oJc44AAC5JKA8qKhkbHPe4Ma0Xc5xsAOZVb6ydI8khMdJeNmRlOD3fRHxB49i5WuGtz62TZYS2Bh8huW2R8d34Dd2qOhZpFrsNlRglUrLL6cl9zY55cSSSScSSSSTxJOaBeBZBZk8j0LILwLIL09Mgs43lpBBIIxBBIIPIjJYBZBenpM9Xtf3sIjqrvbkJR57fpD4w559qsCGZr2hzHBzXC7XNNwRyKo4Lr6F1lqKUFrH+Q43LXDaAPEXyWPo958OBX9o7KjKLq0FxXJc+73luooLDrvUDNsTx2Ob4grq0eu8TsJI3R82+WPwPgVvnY1o8cZ7ikxvKTeG8d5JUWmlrI5W7Ub2vHFpvbt4LVpLSTIIy95+i0ZuPALkUJOW7jidLlFLezwGktJMp4y95+i0ZuPAKvdJ6RkqJC955NaMmjgPes9JaRfUSF7z9FoyaOAXzBqsFraqisv9XyIK6uXVeFoYBq9DVmGrS2rBl6poLi0EvIyZwBPElduTjNoavnr5tltt7sB2byvre4NBJwAzXCqJy9xce4cAtlKO88gnvRl/LVH9QfuYVMFDujL+WqP6g/cwqYqr338ifeWO2/aj3BERch0BERAEREAREQBV90m6xEWo4zmA6cjhmxn5j9VT2pqGxse9xs1jXOceAaLnwCobSFc6eaSZ/nSOc48rnAdwsO5ZImtj2yqVXUlpH5mgLILEL69G6PkqJWRRi7nmw4DiTwAFz3LMtspKKcnohQ0MkzxHExz3HJrce88BzKnOiejDAOqZSP/ABxWw7Xkewd6ler2rsVHEGMF3G3WSEeU8/gOAXVWDkVK72tUqPdpcI+bI/DqJQNFuo2ubnyOPtsuTrHoHRkDbdURIR5LY3vB7XXJAHcpDrBpsU0eFjI64Y32uPIKvZpXPcXPJc5xuScyVIWdn6X156fMrl1tKrSe7CT3u/Q5MujXDFpvyOfrXzDhkRmCu6GrRV0QeLjBwyPHkV2V7JY3qfgd2y/xLVpyVO6eY9eaOWF6F4PUciOBWxsTuBUUfRYyTWVofbo+b4p7vcvuDVyoonNIOGBXZaFMWdbehuvkfNPxPYqhcqtDSfzWvjr35MqWofG7aY4sI3j8eI5LdX18k7tqQ3NrADAAcgtIasg1dTUc72OJV9543c8DANXoasw1fKetnmFLSi8h/iP+LC3e5x4/rNHLmzyMXJ4R5aWeYU1MLyH+I8+bC3e5x4/rNSqq1eioqHq48SXsMsrvOkdjcuPDgN3iuzq9q9FRQ9XHiTjJI7zpHcT+A3eK53SC8ihNja74wey5UX+ZdevGEf05XxJdWypUZN64K+0lXbZ2W+aN/pHj2L4ljdLq0RiorCIcsTox/lqj+oP3MKmKh3Rh/LVH9QfuYVMVTL7+RPvLHbftRCIi4zoCIiAIiIAiIgI30g1vV6PmAzkLIx9Z3lf4hyp4KzeleW1PA3jKT6o3f/SrILOJcNjQ3bfPVv6GQVk9GGhw2J9S4eVISyPkxp8ojtdh9RVsFdWpsYbo+lA3xg97iXHxKS0G2ajhb7q5v7nZWE0oY1znGwaCSeAAuVmo/rlWbMLYxnIcfotxPjsrKjT9JNQ6lLq1PRwcuhEtJ17p5XSO3+aPRaMh+uJXzBqzDVkGq0pKKwisyk5PLNdlr0fTVFa8spGgNabPqX+Y3k30j+ua20ei311R+zNJbGwB1VIMwD5rGn0j+srGzaKijhjbHEwMYwWa1uQ955riurtUfVjxl8jutbT0vrS0+ZXGmdVzQ9UetdN1u0HvcALPGIsBkC2+8+auYVYWu8G1Rk+g+Nw73bB8HFV6VCbzm3J6n0vY8962UfZ4GK7uj9AzSU7ZonCUXcHQmzXNsbfBuydhY7Lrdu5cJT/UI/8A5XcpXf6sWyFaVJ70TTt63hWtvW5Nf2RhveLEgggggjMEHEEcCsg1TDTughKDIwWkAxt/yAbjz4Hu7ImGqYo11VjlHzOvQdGWHpyMNlSnUzR8ENNaEWcSeuc47T3P4uPCxw7eN1FqidsbdpxsPbyA3rLVLWY/trYyNmOYFgBz2hiwnxFvnLy5ozq0W48uPgbLOahVWefAsZRzX+BzqF5aL7Dmvdlg1ty4qRooOjUdKamuTJypDfi49Sg/2tnHwKftbOPgVfeyE2Qpvtt+x5/Yjezv9vIhvRa4GlnI31DvuYlM0siha9X0tRzxjJI0obkFHoERFpNgREQBERAEREBBuleK9PTu4Sketh9yrRXB0g0XW6PlIzjLJB3Gzv8AFxVPhZxLfsae9b7vRs9CuLUKrEmj4eMe1GeWy42/xLfWqeCmvRtpwRTOp3mzZrFl90gFrfWHi0cV7LQ27WoOrbtrVcfqWaoXrdLtVAb6DGjvNyfaFNFBtYsaqXtb/o1dez1/lz7j55fvFL4nKDVjM8Ma5xyaC49wutwavm0pHtQvb6Wy3+5wb+KnM8SESJnqNorqKNjnD4Sf4aU77vxA7m2HrUgXjGgAAYAYAL1VepNzm5PmWiEVCKiuRw9c5QKN49J0YH9wd7GlV0VJtddKCSURNN2xX2ubzn6hh3lRkrKOhdNlUXSoLPPiYqwtRorUl/SkeR3Wb+VV6rV0HS9VTQsOYY2/afKd4kryWho21PFFR6v5H3Ku9cK4Us7mNbcvAe2+DQHX9eIdgrEVb9KLR+0QHeY3D1Pw9pUhspKVdRejTKNfRTpZ6ERqKp8jtp5JPgOwblhFUGNzZG5xlr29rSHDxC13RXDdWMciEXAvqGUPa1wycAR2EXCzXM1Yk2qGkPGCH7sLpr57Nbsmi0ReUmERFiehERAEREAREQBEXB1s1sjoY9z5Xg9VF+Z3Bo8chyGynTlVkoQWWzPWTWyCha3bu97yNmNltrZv5TjfIDHtOHZ06CvjnjbLE4PY8Xa4ew8COCoaurpJ5HSyuL3vN3OPgANwG4Lsap61yUMm98TyOsj/ADM4O9uR4jLBP1di4o+o8zWvR+5f99rlqIGvY5jhdr2ua4cQRY+CorSujnU88kLs2OIvxG494se9XjQ18c8bZYnB7Hi4cPx4EcFVnSBpanqKkdSLmMbEkoPkvIOGzxtiNrffgEiadjSqRrOGOHP3YIwF0KOHZs7fu5dnNfPTRbz3L7Y1sLfu8OJY+rGtjZg2KYhsowDjgJPc7lv3cF8WskVql59IMPhb8FDo1r03USO6t5e47I2ASTcDMC+ds/Wu2winXUc4yUb8QbKUaMq1LRcWvLh4kiDVrrIyY3gZ2JHaMR4gKIt0jMMpZP7nL396TfKyf3FWL8lLqUPBekMoc1rgbhwBB5EXC4GsWs7YgY4SHSHAuGIZ73exQ/Rus08lMyHrCBGAw7OBc0ebc55Ydy0uVSq0XSqOEuR9D2ZYwrQjXm8p8Uvr9DU8rWVsctTzZYlqR0NAaO6+pjZa7Qdp/wBFtifWbD6ytJR/VDQZp4i94tJLYuBzY0ea3txueZ5KQLXJ5KbtK6Vet6ui4L6hVX0k1gfWhg/4o2NPa4l58C1WTpXSTKaF80h8lgvbe47mjmTYd6pCtrHTSySv86RznO7Sb2HIZdynNi0HKo6r0XD4v7Fcv6iUVDqarrxzrAngCl1nTUpmkjhbnK9jB9ZwBPqurPNqMW2RKWXguvVuLYoqVpzEEIPb1bbrpLFjAAAMAAAByGSyXzyT3pNlmisLAREWJ6EREAREQBERAFRes8c4q5jOHB5cT5Z2rNv5IBAALbWsQAMFei4us+rEdbFY2bI0Hq5OHI8Wlepkjs+7VtUzJcH5FIr0L6tJ6Mkp5XRyNLXNOI9hB3g8V8wWZdYTU4qUdD7qTTE8UUkMcjmslt1jRv7OFxgbZjBfPCy55LWAvsjZYWXqNlOmstpd/vNjFvjWqFhcQ1oLnOIDWtFyScgApgejmbqGvErRNiXRHzLbmhw+Nzy7M163g03d5St2lUepHY1smg22FvEYdu5YVMMlO7YnjdEdxcLtP0XDA9y3QvByIPZisoTcWpR1RoqejuKbjqmseJG3AgkHAjAheXXV0zRf8jR9P8CuTdXi1uI3FNTj8fcz5PfWc7Ss6Uvg+q5M3U1S6N203vHEcCu9T1jZBcHHe05hRu69a8g3BsRvGC0XlhC5WdJdfqdmzNrVLF41i9V/aJJK8AXJsFKdU9VnFzaiduzaxhidnfc943HgN2Zxyg2iNYDBKJXRMnLfNEm0Nk8W2wvzIKlrelkWxpMeUuH+ir1TZV0nhRz3Nf3gnrr8Q060NynmKeudfLJYK+bSGkoqeMySvDGjed54AZk8gq5relKocCIoo4uZLpSOzIeBUU0hpSaoftzSOkduLjlyaMgOxbbfYtWTzVeF4v6EBUvoJepxOxrbrY+tkAALIWH4NhzJy2n8+W5R+68ul1aKVKNKChBYSIqc3N70j26l/Rnocy1Tqhw8inBDDxkeLeDb/wBwUUpKSSeVkMTdp8hs0cOJPAAXJPJXboDQrKOnjgZjsi7nZF7zi5x7T4WG5RG17pU6folq/kddnR357z0R0URFUSaCIiAIiIAiIgCIiAIirTXvXkvL6WmdZou2aUYbe4safR4nflln6kdVrazuZ7kPi+h8vSHrJDUyNiha13VE7U+9x3tYd7b795GHEw4LwLILMu9vQjQpqnHkbqdmN+C+lYRNsAs1mSMFhHV1a0wKWobKWB4sWuwG0Acyw7j7cQrbo6xkzGyRuDmuFwR+sDyVItXf1Z1ifSP3ujcfLZ+ZvB3t9mMo5ILauzfzC9JT/UvP7lpTQte0te1rgc2uAcD2grg1modDIbiIxHjE5zPDLwXcpapkrGyMO01wu0hbVqKdGc6bwm0RCTo3iybU1AHAljvwUS1r1Gkox1kZdLD8Z1htRn54HxfnevibcXjmgixxBzBXZaXlS2nvR05rqarreuopVHpo+h+e0VmaxdGcchMlIRC44mJ1+rP0bYs8RyCr/SmhqilNp4Xx8HEXYex48k+tXC2v6NwvVeH0epAVaE6eq+J8aLwFLruNB6i8uvA65AGJOQGJPYF42lqDJbKamklkbFEwyPebNY3E9/Ac1INCdH1ZUkF7f2aPe6UeWR82PP12Vl6v6sU9EzZib5R8+V2L39p3DkMFD3m1qdJbtPi/I7KNpOfF8Ec/UzU5tCwvfZ88g+EeMmjPYZy4nfbsUmRFUqlSVWTnN8WTEIKC3YhERazMIiIAiIgCIiAIiIAqi121RkppHStLpIpHE7Zu5zXE3s87zwO/tzt1a6inbIxzHtDmuBDmnEEFep4Ou0upW096OnM/PgW6mgc97WNaXFxADWi5JO4BSbWvUiSnlBha6SORwDLAuc1xODHc+B39qmepupraNokkAdO4YnMRg/Fbz4nuyzyyWittSlCiqkeLei+pzaTo3aaU9Y61Q6xa4G7Y+DbfG5n1ZYwmtopIJHRStLXtzHHgQd4PFXguLrNqzHWx2NmSNv1cnDk7i0rxSIiy2vUp1W6rynr7u4qVq6+gdByVcmwzyWtt1spFwwcuLjuCy0XqnUy1DoHNMfVkdbIRcNG4t9IncrR0bo2OnibFE3Za3vJO8uO8nisnLoS20trRpx3aLy3z6fc20lMIo2RtuQxrWjaNzYCwud62oi1lObzxYREQ8C8cwEEEAg5g4gr1EBxKzUqglN3UsYJ3x3iP+BC5r+jDR5ybKOQlf+KlqLfG5rR4Kb8TU6NN6xRF4OjbRzc4XP8ApySnwBC7dBoanp/4MEcXNjWtJ7TmV9qLGdapP9Um/iZRpwjokERFqMw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SEBQUEhQVFRQVFRQaFRYXFBQVFhgXFhgWFRQWGBcXHCceGBojGxYXIC8gIycpLi0tFR8yNTAqNSYrLCsBCQoKDgwOGg8PGi8kHyQuLCwuLikpLCw0LCwsKSwsLCwsKSktLCwtKSopLC0sLCkpLCwsLCwpLCwsLCkpLCksLP/AABEIAOMA3gMBIgACEQEDEQH/xAAbAAEAAgMBAQAAAAAAAAAAAAAAAwUCBAYBB//EAD8QAAEDAwMCBAMGAwYFBQAAAAEAAgMEESEFEjETQQYiUWEycYEHFCNCkaFSscEzQ2JygvAVc5LR8SQlNFTh/8QAGQEBAAMBAQAAAAAAAAAAAAAAAAIDBAUB/8QALREAAgIBAwIFAgYDAAAAAAAAAAECAxEEEiExQRNRYXGxIpEFFDKB8PEzocH/2gAMAwEAAhEDEQA/APuKIiAIiIAiIgCIiAIiIAiLxrr8ID1ERAEREAREQBERAEREAREQBERAEREAREQBERAEREARFg56AyuvNyhfKsXy/upbSDkbN1TeFtSE0L3tO5onna02tcCR1sX9D39FlRaruqpoLf2bIXD36m6/0u3+a5X7MtREcErJHMLn19SBtcHN3OLXWuP82Payj34JZWMs+gF+R7rJUOt6gG1FG3cRunLTbgkwyENPzI/ZXwQ9CIiAIiIAiIgCIiAIiIAiIgCIiAIiIAiIgCIsXFAePctd71m9yhcrIoqkyN5JURce6ldlYOCuRQymo3bNWl489JBwDfyySNuTweQB8iuK0kdIzl7st1kbjixO+JuPYkfsfddZEf8A3kkkeajFm3NwBMLkjjPquRq/K2uNj5dVDiQAcdaJzjn0N8f1VUFiX3+CVjzBe6+TrPFQvWaeLA/+uYbHnEUpxf0yT8gu2LwBckAe+F858f6nHDLSyyvLGRVsbnOAcSA2OS4sPW1v9XzTwzQ1mp1BrK3qwUrHtdS0nwbtvEko5cPY87sYAvGziX2LaXmP7s+kovLoCoFp6iLwlAeotSmr2yk9M7mtJBcB5SRiwPf6ei20AREQBERAEREAREQBERAERYkoD0la881l656158qyMSqcuODHq3K9e/HzWgdQBkMbGuke0AvDQLMB+Hc5xABPIHNgsxUBxI7ttuaeW3yLhWrDZQ20sm0sHusgKie++FJIi3wc1O8s12C5NpaJ4tcWuyXde3PH81zPiiboxamZJNt609Np84vaGRoDbfmuSfmV1eru26xQEk2dT1bbXwNojfut8sfouM8ZaGHT6jNJvBY/8EEeVt44bvYDgudYDd2AwqoZ3PHr8ErcKCz5r5LTxZp/Vr6OR5I3VtO1sTrBoA3PcXC9nONvpx3Xf63rJYdkZ835jzYH+q4zxNUD7xQyjIFdCQRg2ex4GB7cqwDtxJcbk5J5yVh/ELHW9se6Ru/DoKacn2b+SUVLu7nEC/f15V1p/iABgDwSRi49PdUSlgpi42aL2yeAAB6k8LlV2Ti/pOrZCMlydo14tcccrlH627UJjBSlzaeN1qipB23tcGCE8l1/id+WxHK5+fWZdWkdp9KC2ljcG1dY11w4Ns4xQEY3OON2bC5t6/QtL0qKmiZDCwMjYLNaB9ST6knJPJJXbi20snJfDJqOkbFG2OMbWMADRnAHAypkRSPAiIgCIiAIoqmqbG0ueQ1o5JSB5cLkWvwDzb39/ZASoiIAiIgPCoXFTOWu9SiQkYOKgkfdZPcoTyroozyZwumeJW6dNVxVjug59TLNHK9rjHNHJawDgDYt2gWJv2VpoFY+pnnqdrmxPbDHEXN2mQM3udKGkAhpL7C/Zq6GaDdyA7PBAP8ANUGvePKSjf05Hukn7QQt6kt+wIGG/Ug+yLEepF5k+C/a0lQ6lqcFHE6aoeGRtGSeSf4QOST6L57r3ijUphT7oXabSz1DYzIZPx7PaS3cbfgtPF7A37rf1T7OBUzRfeKqrlpmkgxSSNc+KVxG1xdsIfGeLni/NiQoysbXBONaUlnqV8msT12o6bWOh6NMah8VMyT43tMZeZi30cWgA5A2+nO94upi7/iebFzrAkk8QxEcdvb291c6v4PhpRRvjfL+DUwi75HyHa60dmtNwPLYXAGLqbV6PqS1MY5educi74mji+Oy90/V58mQ1n6VjzRTeJgQ6nPZtZE09uWybbA2ta3FuL8KxCw1ilf0NodZ7aqmuTexsHAjm5vf91LwuV+J/wCRey+Dq/hfFT938sziYXGw57BUer1z66b/AIbp0nlteuqm2LGx/CYmOF7km4tjj0vanqvEs1fUO0/Twy7w5s1QTvaGHDtm3A8vJvnjHf6n4b8OwadStiis1rRdz3WDnuPL3nGST9OAvNLRtW6XUnqLtz2robXh/QYqOnZBCLMYO+XE93OPclWN1BBXRvvse11sHa5psfQ2OFI6Rb0jG2ZFyNcoHlexyKW3gju5NhFF1lICvMEk8nq09U1eKnZvle1g7XIBcebNB5PstDxH4rjpAG2Ms7yBFTsI6sjje2PytwbuOBZaWn+HpZ5W1NeQXNsYqZrt0MLttnOvb8R+SL8DNr3UT0k0WCWpl+9T3ay1qeG5sG3B6r78vJFxjAt3XSKOOZpJAIJHIBBt81IiPWERF6eBERAeFQSPspHFRuHZSRCRqSOVbrOtwUkJlqZGsaL2BPmcf4Wjlx9govE3ihtLtigYJ6yQHpQBwBtYkySE/BGLG5JHFguYo9JtUGqqnirrLANcWWp4M3Iga65PPxG3F1GzURrXIr08rGRPq6/VIy5jv+GUDuJD/wDJmbj4QD5W47EX/wAQVnoGnUWnttSw7pbeaeQXe45BJdznOBblY1VUXeaRxNu7jgf0AVPTeJ6eSo6Mb+o/N9jS5rQPiJf8NhjglcueqnL9KOpDSwh+oudcqjVwvimIMT/ibtAHtnnBzyqmj1aoobB5fU0rRbefNPEw2u1wA/Hj+m4D1WvX2mroKWQyNicyWSTpuLXSbGmzNw4byXWzxwuil0iOHb0S4RyMc/ZI9z3Nc1zGkN3G+1wcccAsuLXKsq8aMPGT49Su10zn4DXPodS2eOrpmyRODmksexwNxdpDh/K31VdWx2qwR6sPPcD/APFSaRXMoJXF8jGQVBNojuLusAPNCxoJcHfmAFgbHvZX0OsQVDwIn/iNILmua6N4bxfY8B1srpaa5S+rzRzNXS8bX2ZhUUZkjmFgfx2OGL2LLOuB8wP6Ll5GzVNxA4MjvYzAdR0g/OKdliHDt1HeW9wL2XT7S6SSNzd0b3Hc0/m7bT/hI7d/1VP4f1WSfUq+ZsYdHB06WEB4aBsJfKQMjLrZ9GtCjqaFKxTke6W7FTgvX5Kmg+zrp+WlppYXeXbUSVAYWEfnDI3Ekj02gG9jhdZqmpW1KOGQgNNO50Adts+bf5rAj42tGM93LDUPFskYPVaKYG9pXt6sQ9N743+S/wDiDRjlRS6vHUH7tVMhmcY+owgAtIDmtddhJ2m7gQQSCPkvUnJ8I9bjBPk16urvqEOwNEu2Xq2ADjCGgDqW7dTZtv6OsujjquP3VJp+kxU7CIY2x3Nzbk+lycmw9StsPW5Vo53ivzLIVNyVn1FpwsPO11vYEqg137QKOlJZNIS/gRRjfJuN7XthvHfPsq5JIuhKUjqdxPp+uAPU+y4/U/Hs9Q99JpkRlmGHVIfF0Y7kXINzcAHBIyRgFVOneF63V5BJXdSlohbZTNeWPkAHMgbzc9z24A5XesNNp8TYYI2sAAtGwAE4sHOPc4y45KyW2pLL4Rsqqk36mt4b8HxUg68zzPVEAy1Mrtzr7dpawn4Gc2A9T6qTU/EW4FsPHd+Qf9P/AHVPXalLMfObN7MHwj/ufmsWR+tly7tU5cQ6HUr0yjzLqXPhf4nX7jH63uukXMaU0mRtvXPyHK6dadI814M+pX15CIi1mYLwlerwhARErINUL32KidKT3Vm3JU5JHz2GhqoXTGWlnllle4ySsbHJ1Glx6bA7qeWNrQAGYAyTyszo2pyu2x08VO3N5J5Wvda3IZCT+5XemVw7qHxDr7KSjlqH2tGwkD+J3DGj3LrD6rLPSwzulyaYaqWNseD5BUeD5KvWjSTTvmgha183DI2ghpMYa08m4Fyb5Ppc2eu6XBTalTy07AyJzTTuAFmtNnFm0A9zi/qO91e+BNNdSae6om81TWO3yOJuTu3GPnsAb297dl5Xae2aJ7HfDbJ3bNpGQ/dcbSDYg37LJfNRxCKNVEXLM5MwqNOZJYuFy25Y4FzXsJtcte0gjjss6OhEYNi4km7i9znuNuLucScKwotPc+LdG+Kaw8xie1/7A827XWpNM2NjnyODWi13E4ybD98WWOSnFbXk1RcG9ywQ6I133/UJtodJDJDExjs7aYxhzC3+EONybdxlTeNdQfJA2VjCJopYvu5GXCV72ssD3DgSCPQ+tluw6bHVhk1PPJT1cbNhka0tLmgktbLFI38Rmbi49bFZVeifdopKytnkrHUzHysBa2NjCxu67Y2YLsckn5Lu1TXh428+Zw7apOzcpceRh461sUFLNUA+fLYgO8j7hn0HJ9mlct4X1qn02hZE+dpmeTLIxl5JC+TzbQ1tzgWGbXtdSt0J+oRxT6nIZWlvUZTQnpQR723F3jzSO2nJvjOfW/02OOnbamghgGfgjbu+rjk8BVy10IvnknHQzkuOCOPxbVT+Wl02d4t8dQW0sZBuLgPu5wIBPHpxdacHhrUW9QMOl0Ik3bjFC+SS17tu5wa1xHrb6K0dVPdfc9xvzk2/ThVGua7DTBvUO57sRxNs6R5OAGt/qcLI9c5PiJrWiUVyz0eDagberrcgdz+HFG0Zx3cfdSyeE2O29TWK9+3I2Sta0ZOSGxkE5IyoKSGaTzTgRNIFoWOu7kk9R4tc224bgZybrefELWGPa39FXLWz8kWx0dZXt+zzTnH8WqrZc8vnfYm5N/KwdySrfQfC+lUDupBGDIRYPfvlfb2L8N47WWu0LLpqH5yfkif5SHqWeoeJXyDbGCwHk9z8vRUzI88/XlTtjWVlmnOU3mTNMIxgsRQY1Stj4uvI41hqWqw0sfVndYE2YwZfI70a3uPfhIQcnhEZyUVlnQaS3bm2TgfJXipfDUExYZagbXvy2MG4jZ+UHHx2tu91dLs0w2RwcqyW6WQiIrisIiICCeLuFpteptS1WOEDe7zONmMALnvNr2axuXY/TvZVcVRJLIWsYI7fFvduLR23BmASOBuv3VkJLoymcXngsWM3G3Zcl46iNXVUuntJaw3nnIJH4cZAawYyST9MLtKeLYDdcR4Xdf71qLwepVPDYgRlsTWjptB/hOCT3t3Vds0vYsqg/wByy1ioDpNow1gsPT3/AGsPouZ0WljqqyqdUNEraZ0TIYHWLOo9peZXMIsTiwv6HHBW5VamxskTJHDfM8tY3N3HkmwHA7n3C1NV0uZk7qikLN74w2aF9wyXabteHNy14FwDwuXRZHxt9nRnR1EJeFsr6mxrmnwxwSVcFqWrp7va5kYiD2ts58UjGgCRrhfnNzgroPE8EZhiqS6NojkilJfu2Ot8IIaCcki1gckGxXB6trZlc2nqnQ0seHTMZJJPK8NcC1r3NbaKIi17n1PAXeV9O6Wmi6TmB8MsUkW6/Tdsvtadow3acEXyAujZOuyzEF6/0c6qNlVebGsmfh2tNTNJOZIyAwRtjj6t25Ly6QSsa7cfLbFrA+q1vtJ8SMpNPmJI3yMdGwc+Z4IuR6Af09U02mfDPLVVLoxLO2Ngji3FjY47lt3Otvfdxu6w7ALgtT8Q08tVXOqad87GljaeQBgYwsY4GN7nHyNL3F1ze5GQSAFcoSUc4KpWx3YyQ+FfB5FFEXVNXBMbuLWSbY2hxG1pj4uBYn52W3rdBUUgMkmtDpWO3fTh7ib8BtyXG1uO5PC1dL1eqnYyKgiNVIxgbLUO8sAdYDDnW3G5B+S6DSfs3iDmzapKaudtiI7hsDM3HlAG7gc/KxXuojpopeZVpZaqcnnhfz+cnHeGG6zqLndCXbC0kGd7GMYbkfCGtJcQDewv819D0rwjT0DXFx69XJfqVD8vJPYAk7R7e6uJdVJbsjAYwABobgBoxYAcCy0rfVcey6CWII7cKpN5myJsd8+ixc03UxYvC1YTZkjDFltWVl6xqDJ4I/Re7QpCP0VNqWvWk+70zDNVOsAwfCy/eV3DcZtzjspwg5vCK5TUVlk2ta6ymaLgukd/ZxN+Jxvbjs33W74Z8Cl0orK8bqk5ZHe8cAGWgDu4f7ucrf8ACnggU5607utVO+KQ/C3/AAsHYY/8Lql1qaFWvU59tzn7BERaSgIiIAiIgOF02CoL3bYXtqpXv+8VUrfJFED5Y4M3cNttrRi5JJXYafp7IWBjBYfqSTy4nuStpeWXgOb8e1Tvuhgi/tqoiGPJFt+HuNhewbe/zWvrRazpwsA2xMHAtzjtgYF/qsZmGp1hhGI6CN1zuIJlna2wsMEBl1R+LtZ6cM89rk3DG5N3O8jBj9foseql9O1dzVplzufYrvCtquvq6ki7KUfd4BbG95JlkB7mwtjs73V6/Um/em04vv6ZkdkWawODQffcSR9CvPDGi/cqGGFwDXhpkn7Dqvy7/pG1v+lUnh7UQ+WpqWwyP60wZEWMLyY4mhgcXYaxhcHHJHdZLIpvC7cF8JPGX3MtDtS/emPhmfPJUSOa5sL5WzxyD8Nm9uGkZFnFoFz7roLil06IS7ISwO3APbtZdxc1m/ANgbY9FoVDq2VzAwto2NdckyCaZ49DHGdg5vZziLgc2spo9ChDxLPvqpQBaSqf1A0ixuyMAMjyOy6NWrVUVu6o592kdrlt7nP1dfVVrNlBDNJvabVDx0omgkguY6S284PA9DnCl0T7LqeEN++zOqS256Ed2wBx5LiDd5xyTdWWu+OYo8Ol6jjhscZvfiwxgdlrQDU6lm6OCKijPElQXOkta9xEBj/Vb5Ly3V3XcxWEKdFTQsPl/c6Oo1hsMJA6dPC0E4sBbuSf9lVGma5HU7uhuewf3mxwjJvkNeQA498Xwo6fwJTA76uSSulvf8QlsIIFgWxN8v67lZ6pq8UW3qvZGLWYzjHFmsA+QwFz7MPrLLOjDjosIy2491KyNeQuDmhwvY8XFjb5HhTtCz4LskfTWOwrZDFE44+X7LzB5kgDFFWV0cLC+V7WMH5nEAfL3PsqDVvGo6raeij+91LiPKw/htBtdz3jFhcdwM5IW5oH2YyTv+8au4SSbrsp2O/BY0X2h1uTcm4BzYXJytNWmlPl8IqsvUfc06KvqtUftog6GmBs+pcLHi5EYPfjseeQu+8NeEoKKO0bQXnL5SLve7uSTx3x7q3p6drGhrGhrQLBrQGgD0AGAFIupXXGCwjBObm8sIiKwgEREAREQBERAF4V6oqppLHAckWH1wgKLS6MtgqJdv4k7pH283GQznvt/mFx1TS/eK+kp9u5kd6ifgjaywia4e7jx3X1A2a32AXGaJSDp1VW1paamXy+Wx6Mflj+hO4j/MFlthypvsmX1z4cPM0vGMxdA+Fu4y1BMbA2xy65JPs1ocT7Ar0xsoqHF+nTxE83vYX9uXd/de0lK2SodM7+4Doo7n+8kt1X8c7AW88HjKi1phnmipmbrB7JZyDtAjb8DSe+51sD+En54GuifuzUn1x7GdH95kY03jju0E3aSQcEjbe17XHPuo2eHmTi8tTJPGRkBzGxkXBt+EBfj19ls+N90NCRFcz1DmwwMALrukNnmwHZm8qx0DwEyCkjp3SSHa3zbHmO7nEuedzbOtc4z2VsKJtZRXK2OcGqx9LQtJjZBT3AHUIY1zuBl7su7Krm8YOmc5tNDPVuGLsaWxX/AOa7ygfIK8n8OUVObmCLdwHy3ldY2/NISfRQVniRxFo4Z5QbhuxgbGLernEADjOfqkl2m2/9IRfeKwVjNFrJwfvNSykaRbpU4EsvPeZ2Abd2jkrYpdEoqEGVrWtI5nnfud3udzzYc+yifDqE1vNDSt9GjryH/U4Bg/6fqq2t8N0kJEuozmVwyOvJfn+CIfI4a1ebu0Vj25JY7s23+NYnvDaVj6pxNi6Ntom+5lcA22O110FLvLAZGhru4DtwH1sP5LnYdbnmYW6dRO2jDZJvwYh2uGW8zcg4IuLrGo+zuSoMbtSrnOAy6CH8KI8eW4zbnIFz7KUNLKb4WCEtRGC5ZlrP2i00TunCHVU/aKDz8YO5wuG/utFvhCv1Lpur3tpae5Jpotxe7zDbvcTa5F/ljGTbsNH02lo4+nSxNaB3AsT7lxy76qcue85J+XAXTp0MY8yObbrm+ImOl6bS0TOnTRNjx+UXceB5nnJOO5VjRVRJz+i1oqb2W1SU5ButbjCMcIzRlZKWWWrSvVizhZLIbwiIgCIiAIiIAiIgC8IXqIDU1ONzonMYSHPBaCO1xbd9OfojYmwwgNF2xss0ZJ8ox9VtogKSn0m0bWvsHWe9xAIbveS99vQXPdR6NorYxJI7+9kMjtxyGgbWC/ptF7drnAuVfFqxey4t2VXhRzknveMFDQ6f1qg1b3FwYHspoywNbG0kB8jb5Ln7fi/h4wc3AlUkgxZaNRHfhXwjkonLHQm++RtJ4BPJtz+nK0ayZjgTv2m/IYTb055WEsHvn1WtNCe+Vd+Xrl1Mz1Nkehqy0cTsvlnfyLNcYxn/AJYaf3WdPDCxwdHAzcMB7vM8D/MbuH6rN0B7D5rYhp/ZXKmqC4RQ7rpvlkdVqLvLudYOcGi38R+Ef0SOhc69x878laviqmvTHb5XdSn2uHId14wCFeUTy5jSAfQ3wbglrv3BUfF28Ikqd3Mma7KSwClEC2nDNiFm2K+SoOxlyqRDDGtuNq8ESkaxUylkvjHBkF6iKBaEREAREQBERAEREAREQBERAEREBG4KNzVOQsC1STItGoYv94WHRuttzVhZWKRS4Gv92HpdTMhuVlZSMwvHJnsYIpfGLgIYR/FV0TeD/wDYjdi3+Xv6KLwTUOdHMHXxNubd247ZWMk5/wAzn4K3PE+mPngAiLRKySKWPdfbuie14a62bEAg24vde+HdNdEHlwDdxbtYHbtoaO7rAE3JzbgBQ42+v9k8PesdMP78Y/6WhhBN1nZeoo5J4PLL1EQ9CIiAIiIAiIgCIiAIiIAiIgCIiAIiIAvCF6iAwLFG5qnXm1e5ItEIaswFntTamRg8svQEsvV4S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484784"/>
            <a:ext cx="21957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" y="4780868"/>
            <a:ext cx="219573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" y="2924944"/>
            <a:ext cx="21957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="" xmlns:p14="http://schemas.microsoft.com/office/powerpoint/2010/main" val="516328094"/>
              </p:ext>
            </p:extLst>
          </p:nvPr>
        </p:nvGraphicFramePr>
        <p:xfrm>
          <a:off x="6156176" y="2060848"/>
          <a:ext cx="2411760" cy="21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ounded Rectangle 9"/>
          <p:cNvSpPr/>
          <p:nvPr/>
        </p:nvSpPr>
        <p:spPr>
          <a:xfrm>
            <a:off x="3146" y="-22034"/>
            <a:ext cx="9140854" cy="1115337"/>
          </a:xfrm>
          <a:custGeom>
            <a:avLst/>
            <a:gdLst>
              <a:gd name="connsiteX0" fmla="*/ 0 w 6710837"/>
              <a:gd name="connsiteY0" fmla="*/ 180385 h 1082286"/>
              <a:gd name="connsiteX1" fmla="*/ 180385 w 6710837"/>
              <a:gd name="connsiteY1" fmla="*/ 0 h 1082286"/>
              <a:gd name="connsiteX2" fmla="*/ 6530452 w 6710837"/>
              <a:gd name="connsiteY2" fmla="*/ 0 h 1082286"/>
              <a:gd name="connsiteX3" fmla="*/ 6710837 w 6710837"/>
              <a:gd name="connsiteY3" fmla="*/ 180385 h 1082286"/>
              <a:gd name="connsiteX4" fmla="*/ 6710837 w 6710837"/>
              <a:gd name="connsiteY4" fmla="*/ 901901 h 1082286"/>
              <a:gd name="connsiteX5" fmla="*/ 6530452 w 6710837"/>
              <a:gd name="connsiteY5" fmla="*/ 1082286 h 1082286"/>
              <a:gd name="connsiteX6" fmla="*/ 180385 w 6710837"/>
              <a:gd name="connsiteY6" fmla="*/ 1082286 h 1082286"/>
              <a:gd name="connsiteX7" fmla="*/ 0 w 6710837"/>
              <a:gd name="connsiteY7" fmla="*/ 901901 h 1082286"/>
              <a:gd name="connsiteX8" fmla="*/ 0 w 6710837"/>
              <a:gd name="connsiteY8" fmla="*/ 180385 h 1082286"/>
              <a:gd name="connsiteX0" fmla="*/ 122 w 6710959"/>
              <a:gd name="connsiteY0" fmla="*/ 213436 h 1115337"/>
              <a:gd name="connsiteX1" fmla="*/ 92372 w 6710959"/>
              <a:gd name="connsiteY1" fmla="*/ 0 h 1115337"/>
              <a:gd name="connsiteX2" fmla="*/ 6530574 w 6710959"/>
              <a:gd name="connsiteY2" fmla="*/ 33051 h 1115337"/>
              <a:gd name="connsiteX3" fmla="*/ 6710959 w 6710959"/>
              <a:gd name="connsiteY3" fmla="*/ 213436 h 1115337"/>
              <a:gd name="connsiteX4" fmla="*/ 6710959 w 6710959"/>
              <a:gd name="connsiteY4" fmla="*/ 934952 h 1115337"/>
              <a:gd name="connsiteX5" fmla="*/ 6530574 w 6710959"/>
              <a:gd name="connsiteY5" fmla="*/ 1115337 h 1115337"/>
              <a:gd name="connsiteX6" fmla="*/ 180507 w 6710959"/>
              <a:gd name="connsiteY6" fmla="*/ 1115337 h 1115337"/>
              <a:gd name="connsiteX7" fmla="*/ 122 w 6710959"/>
              <a:gd name="connsiteY7" fmla="*/ 934952 h 1115337"/>
              <a:gd name="connsiteX8" fmla="*/ 122 w 6710959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12530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  <a:gd name="connsiteX0" fmla="*/ 122 w 6727097"/>
              <a:gd name="connsiteY0" fmla="*/ 213436 h 1115337"/>
              <a:gd name="connsiteX1" fmla="*/ 92372 w 6727097"/>
              <a:gd name="connsiteY1" fmla="*/ 0 h 1115337"/>
              <a:gd name="connsiteX2" fmla="*/ 6530574 w 6727097"/>
              <a:gd name="connsiteY2" fmla="*/ 33051 h 1115337"/>
              <a:gd name="connsiteX3" fmla="*/ 6727097 w 6727097"/>
              <a:gd name="connsiteY3" fmla="*/ 92251 h 1115337"/>
              <a:gd name="connsiteX4" fmla="*/ 6710959 w 6727097"/>
              <a:gd name="connsiteY4" fmla="*/ 934952 h 1115337"/>
              <a:gd name="connsiteX5" fmla="*/ 6530574 w 6727097"/>
              <a:gd name="connsiteY5" fmla="*/ 1115337 h 1115337"/>
              <a:gd name="connsiteX6" fmla="*/ 180507 w 6727097"/>
              <a:gd name="connsiteY6" fmla="*/ 1115337 h 1115337"/>
              <a:gd name="connsiteX7" fmla="*/ 122 w 6727097"/>
              <a:gd name="connsiteY7" fmla="*/ 934952 h 1115337"/>
              <a:gd name="connsiteX8" fmla="*/ 122 w 6727097"/>
              <a:gd name="connsiteY8" fmla="*/ 213436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7097" h="1115337">
                <a:moveTo>
                  <a:pt x="122" y="213436"/>
                </a:moveTo>
                <a:cubicBezTo>
                  <a:pt x="122" y="113812"/>
                  <a:pt x="-7252" y="0"/>
                  <a:pt x="92372" y="0"/>
                </a:cubicBezTo>
                <a:lnTo>
                  <a:pt x="6530574" y="33051"/>
                </a:lnTo>
                <a:cubicBezTo>
                  <a:pt x="6630198" y="33051"/>
                  <a:pt x="6727097" y="-7373"/>
                  <a:pt x="6727097" y="92251"/>
                </a:cubicBezTo>
                <a:lnTo>
                  <a:pt x="6710959" y="934952"/>
                </a:lnTo>
                <a:cubicBezTo>
                  <a:pt x="6710959" y="1034576"/>
                  <a:pt x="6630198" y="1115337"/>
                  <a:pt x="6530574" y="1115337"/>
                </a:cubicBezTo>
                <a:lnTo>
                  <a:pt x="180507" y="1115337"/>
                </a:lnTo>
                <a:cubicBezTo>
                  <a:pt x="80883" y="1115337"/>
                  <a:pt x="122" y="1034576"/>
                  <a:pt x="122" y="934952"/>
                </a:cubicBezTo>
                <a:lnTo>
                  <a:pt x="122" y="2134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International Conference on </a:t>
            </a:r>
          </a:p>
          <a:p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Nursing</a:t>
            </a:r>
            <a:r>
              <a:rPr lang="en-US" sz="3200" dirty="0">
                <a:solidFill>
                  <a:schemeClr val="bg2"/>
                </a:solidFill>
                <a:latin typeface="Impact" panose="020B0806030902050204" pitchFamily="34" charset="0"/>
              </a:rPr>
              <a:t> &amp; Healthcare </a:t>
            </a:r>
          </a:p>
        </p:txBody>
      </p:sp>
      <p:sp>
        <p:nvSpPr>
          <p:cNvPr id="18" name="Oval 17"/>
          <p:cNvSpPr/>
          <p:nvPr/>
        </p:nvSpPr>
        <p:spPr>
          <a:xfrm>
            <a:off x="6588224" y="45270"/>
            <a:ext cx="2448272" cy="980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2"/>
                </a:solidFill>
              </a:rPr>
              <a:t>November </a:t>
            </a:r>
            <a:r>
              <a:rPr lang="en-US" sz="1400" b="1" dirty="0" smtClean="0">
                <a:solidFill>
                  <a:schemeClr val="bg2"/>
                </a:solidFill>
              </a:rPr>
              <a:t> 17-19 2014, </a:t>
            </a:r>
            <a:r>
              <a:rPr lang="en-US" sz="1400" b="1" dirty="0">
                <a:solidFill>
                  <a:schemeClr val="bg2"/>
                </a:solidFill>
              </a:rPr>
              <a:t> </a:t>
            </a:r>
            <a:r>
              <a:rPr lang="en-US" sz="1400" b="1" dirty="0" smtClean="0">
                <a:solidFill>
                  <a:schemeClr val="bg2"/>
                </a:solidFill>
              </a:rPr>
              <a:t>Chicago USA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3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2528</TotalTime>
  <Words>1055</Words>
  <Application>Microsoft Office PowerPoint</Application>
  <PresentationFormat>عرض على الشاشة (3:4)‏</PresentationFormat>
  <Paragraphs>210</Paragraphs>
  <Slides>16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Concourse</vt:lpstr>
      <vt:lpstr>Jordanian icu registered nurses: are they compliant with standard infection control practices?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of Jordanian registered nurses with infection control guidelines: a national population-based study</dc:title>
  <dc:creator>Computer Center</dc:creator>
  <cp:lastModifiedBy>TheSmile-PC</cp:lastModifiedBy>
  <cp:revision>101</cp:revision>
  <dcterms:created xsi:type="dcterms:W3CDTF">2013-04-04T09:51:55Z</dcterms:created>
  <dcterms:modified xsi:type="dcterms:W3CDTF">2014-11-15T16:34:44Z</dcterms:modified>
</cp:coreProperties>
</file>