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84" r:id="rId4"/>
    <p:sldId id="258" r:id="rId5"/>
    <p:sldId id="278" r:id="rId6"/>
    <p:sldId id="259" r:id="rId7"/>
    <p:sldId id="27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80" r:id="rId17"/>
    <p:sldId id="268" r:id="rId18"/>
    <p:sldId id="269" r:id="rId19"/>
    <p:sldId id="281" r:id="rId20"/>
    <p:sldId id="270" r:id="rId21"/>
    <p:sldId id="282" r:id="rId22"/>
    <p:sldId id="271" r:id="rId23"/>
    <p:sldId id="272" r:id="rId24"/>
    <p:sldId id="283" r:id="rId25"/>
    <p:sldId id="273" r:id="rId26"/>
    <p:sldId id="274" r:id="rId27"/>
    <p:sldId id="275" r:id="rId28"/>
    <p:sldId id="276" r:id="rId29"/>
    <p:sldId id="27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A8F16"/>
    <a:srgbClr val="E1AA1F"/>
    <a:srgbClr val="DF8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A07A9-0112-4003-B689-D47C21A76E5F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2927E-B390-4820-B9AA-633DD3A7F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99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2927E-B390-4820-B9AA-633DD3A7FA0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16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F43A-F591-4BA5-8488-55A8DBBC0C64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D8ED-2079-4069-BA01-C7080F831D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F43A-F591-4BA5-8488-55A8DBBC0C64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D8ED-2079-4069-BA01-C7080F831D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F43A-F591-4BA5-8488-55A8DBBC0C64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D8ED-2079-4069-BA01-C7080F831D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F43A-F591-4BA5-8488-55A8DBBC0C64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D8ED-2079-4069-BA01-C7080F831D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F43A-F591-4BA5-8488-55A8DBBC0C64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D8ED-2079-4069-BA01-C7080F831D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F43A-F591-4BA5-8488-55A8DBBC0C64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D8ED-2079-4069-BA01-C7080F831D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F43A-F591-4BA5-8488-55A8DBBC0C64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D8ED-2079-4069-BA01-C7080F831D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F43A-F591-4BA5-8488-55A8DBBC0C64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D8ED-2079-4069-BA01-C7080F831D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F43A-F591-4BA5-8488-55A8DBBC0C64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D8ED-2079-4069-BA01-C7080F831D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F43A-F591-4BA5-8488-55A8DBBC0C64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D8ED-2079-4069-BA01-C7080F831D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F43A-F591-4BA5-8488-55A8DBBC0C64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D8ED-2079-4069-BA01-C7080F831DA5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chemeClr val="bg1"/>
            </a:gs>
            <a:gs pos="100000">
              <a:schemeClr val="bg2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3F43A-F591-4BA5-8488-55A8DBBC0C64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3D8ED-2079-4069-BA01-C7080F831DA5}" type="slidenum">
              <a:rPr lang="en-US" smtClean="0"/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8077200" cy="1981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EA8F16"/>
                </a:solidFill>
              </a:rPr>
              <a:t>Diagnostic And Therapeutic Challenges in IgG4-Related disease in the Sphenoid Sinus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828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accent6">
                    <a:lumMod val="10000"/>
                  </a:schemeClr>
                </a:solidFill>
              </a:rPr>
              <a:t>Omar Abu Suliman, MBBS, SB-ORL</a:t>
            </a:r>
          </a:p>
          <a:p>
            <a:r>
              <a:rPr lang="en-US" b="1" dirty="0">
                <a:solidFill>
                  <a:schemeClr val="accent6">
                    <a:lumMod val="10000"/>
                  </a:schemeClr>
                </a:solidFill>
              </a:rPr>
              <a:t>Senior Registrar, otolaryngology Head &amp; neck surgery</a:t>
            </a:r>
          </a:p>
          <a:p>
            <a:r>
              <a:rPr lang="en-US" b="1" dirty="0" smtClean="0">
                <a:solidFill>
                  <a:schemeClr val="accent6">
                    <a:lumMod val="10000"/>
                  </a:schemeClr>
                </a:solidFill>
              </a:rPr>
              <a:t>King 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</a:rPr>
              <a:t>Abdullah Medical City, </a:t>
            </a:r>
            <a:endParaRPr lang="en-US" b="1" dirty="0" smtClean="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6">
                    <a:lumMod val="10000"/>
                  </a:schemeClr>
                </a:solidFill>
              </a:rPr>
              <a:t>Makkah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</a:rPr>
              <a:t>, Saudi Arabia</a:t>
            </a:r>
          </a:p>
        </p:txBody>
      </p:sp>
    </p:spTree>
    <p:extLst>
      <p:ext uri="{BB962C8B-B14F-4D97-AF65-F5344CB8AC3E}">
        <p14:creationId xmlns:p14="http://schemas.microsoft.com/office/powerpoint/2010/main" val="180573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4800599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</a:rPr>
              <a:t>One day later patient developed blurry vision and left 6</a:t>
            </a:r>
            <a:r>
              <a:rPr lang="en-US" sz="2000" b="1" baseline="30000" dirty="0" smtClean="0">
                <a:solidFill>
                  <a:schemeClr val="accent6">
                    <a:lumMod val="10000"/>
                  </a:schemeClr>
                </a:solidFill>
              </a:rPr>
              <a:t>th</a:t>
            </a:r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</a:rPr>
              <a:t>cranial nerve(CN</a:t>
            </a:r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</a:rPr>
              <a:t>).</a:t>
            </a:r>
          </a:p>
          <a:p>
            <a:endParaRPr lang="en-US" sz="2000" b="1" dirty="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</a:rPr>
              <a:t>She was admitted as a case of complicated sphenoditis and intravenous antibiotics, i.e., </a:t>
            </a:r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</a:rPr>
              <a:t>ceftriaxone </a:t>
            </a:r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</a:rPr>
              <a:t>and </a:t>
            </a:r>
            <a:r>
              <a:rPr lang="en-US" sz="2000" b="1" dirty="0" err="1" smtClean="0">
                <a:solidFill>
                  <a:schemeClr val="accent6">
                    <a:lumMod val="10000"/>
                  </a:schemeClr>
                </a:solidFill>
              </a:rPr>
              <a:t>vancomycin</a:t>
            </a:r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</a:rPr>
              <a:t> were started</a:t>
            </a:r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</a:rPr>
              <a:t>.</a:t>
            </a:r>
          </a:p>
          <a:p>
            <a:endParaRPr lang="en-US" sz="2000" b="1" dirty="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</a:rPr>
              <a:t>CT PNS Done</a:t>
            </a:r>
          </a:p>
        </p:txBody>
      </p:sp>
    </p:spTree>
    <p:extLst>
      <p:ext uri="{BB962C8B-B14F-4D97-AF65-F5344CB8AC3E}">
        <p14:creationId xmlns:p14="http://schemas.microsoft.com/office/powerpoint/2010/main" val="126380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037" y="1406236"/>
            <a:ext cx="4525963" cy="464127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9309"/>
            <a:ext cx="46482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9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7848600" cy="4258598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6">
                    <a:lumMod val="10000"/>
                  </a:schemeClr>
                </a:solidFill>
              </a:rPr>
              <a:t>Magnetic resonance imaging (MRI) PNS </a:t>
            </a:r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</a:rPr>
              <a:t>done</a:t>
            </a:r>
            <a:endParaRPr lang="en-US" sz="2000" b="1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33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3801"/>
            <a:ext cx="6834981" cy="6834981"/>
          </a:xfrm>
        </p:spPr>
      </p:pic>
    </p:spTree>
    <p:extLst>
      <p:ext uri="{BB962C8B-B14F-4D97-AF65-F5344CB8AC3E}">
        <p14:creationId xmlns:p14="http://schemas.microsoft.com/office/powerpoint/2010/main" val="178844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4715798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6">
                    <a:lumMod val="10000"/>
                  </a:schemeClr>
                </a:solidFill>
              </a:rPr>
              <a:t>Functional endoscopic sinus surgery (FESS) was done under general anesthesia. </a:t>
            </a:r>
            <a:endParaRPr lang="en-US" sz="2000" b="1" dirty="0" smtClean="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</a:rPr>
              <a:t>Intraoperative</a:t>
            </a:r>
            <a:r>
              <a:rPr lang="en-US" sz="2000" b="1" dirty="0">
                <a:solidFill>
                  <a:schemeClr val="accent6">
                    <a:lumMod val="10000"/>
                  </a:schemeClr>
                </a:solidFill>
              </a:rPr>
              <a:t>, gritty whitish hard mass with minimal bleeding was noticed occupying the left sphenoid sinus extending to right sphenoid. </a:t>
            </a:r>
            <a:endParaRPr lang="en-US" sz="2000" b="1" dirty="0" smtClean="0">
              <a:solidFill>
                <a:schemeClr val="accent6">
                  <a:lumMod val="10000"/>
                </a:schemeClr>
              </a:solidFill>
            </a:endParaRPr>
          </a:p>
          <a:p>
            <a:endParaRPr lang="en-US" sz="2000" b="1" dirty="0" smtClean="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</a:rPr>
              <a:t>Mass </a:t>
            </a:r>
            <a:r>
              <a:rPr lang="en-US" sz="2000" b="1" dirty="0">
                <a:solidFill>
                  <a:schemeClr val="accent6">
                    <a:lumMod val="10000"/>
                  </a:schemeClr>
                </a:solidFill>
              </a:rPr>
              <a:t>was excised partially and sent for histopathology. </a:t>
            </a:r>
            <a:endParaRPr lang="en-US" sz="2000" b="1" dirty="0" smtClean="0">
              <a:solidFill>
                <a:schemeClr val="accent6">
                  <a:lumMod val="10000"/>
                </a:schemeClr>
              </a:solidFill>
            </a:endParaRPr>
          </a:p>
          <a:p>
            <a:endParaRPr lang="en-US" sz="2000" b="1" dirty="0" smtClean="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</a:rPr>
              <a:t>Histopathology </a:t>
            </a:r>
            <a:r>
              <a:rPr lang="en-US" sz="2000" b="1" dirty="0">
                <a:solidFill>
                  <a:schemeClr val="accent6">
                    <a:lumMod val="10000"/>
                  </a:schemeClr>
                </a:solidFill>
              </a:rPr>
              <a:t>report showed non specific inflammation</a:t>
            </a:r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</a:rPr>
              <a:t>.</a:t>
            </a:r>
            <a:endParaRPr lang="en-US" sz="2000" b="1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68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4952999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</a:rPr>
              <a:t>The patient had uneventful post-operative period and was discharged. </a:t>
            </a:r>
          </a:p>
          <a:p>
            <a:endParaRPr lang="en-US" sz="2000" b="1" dirty="0" smtClean="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</a:rPr>
              <a:t>But 1 week later she presented with difficulty in left eye movement which revealed 3</a:t>
            </a:r>
            <a:r>
              <a:rPr lang="en-US" sz="2000" b="1" baseline="30000" dirty="0" smtClean="0">
                <a:solidFill>
                  <a:schemeClr val="accent6">
                    <a:lumMod val="10000"/>
                  </a:schemeClr>
                </a:solidFill>
              </a:rPr>
              <a:t>rd</a:t>
            </a:r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</a:rPr>
              <a:t>&amp; 4</a:t>
            </a:r>
            <a:r>
              <a:rPr lang="en-US" sz="2000" b="1" baseline="30000" dirty="0" smtClean="0">
                <a:solidFill>
                  <a:schemeClr val="accent6">
                    <a:lumMod val="10000"/>
                  </a:schemeClr>
                </a:solidFill>
              </a:rPr>
              <a:t>th</a:t>
            </a:r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</a:rPr>
              <a:t> CN </a:t>
            </a:r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</a:rPr>
              <a:t>palsy in addition of 6</a:t>
            </a:r>
            <a:r>
              <a:rPr lang="en-US" sz="2000" b="1" baseline="30000" dirty="0" smtClean="0">
                <a:solidFill>
                  <a:schemeClr val="accent6">
                    <a:lumMod val="10000"/>
                  </a:schemeClr>
                </a:solidFill>
              </a:rPr>
              <a:t>th</a:t>
            </a:r>
            <a:r>
              <a:rPr lang="en-US" sz="2000" b="1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</a:rPr>
              <a:t>CN</a:t>
            </a:r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</a:rPr>
              <a:t>. </a:t>
            </a:r>
            <a:endParaRPr lang="en-US" sz="2000" b="1" dirty="0" smtClean="0">
              <a:solidFill>
                <a:schemeClr val="accent6">
                  <a:lumMod val="10000"/>
                </a:schemeClr>
              </a:solidFill>
            </a:endParaRPr>
          </a:p>
          <a:p>
            <a:endParaRPr lang="en-US" sz="2000" b="1" dirty="0" smtClean="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</a:rPr>
              <a:t>Another biopsy was taken from deeper tissue.</a:t>
            </a:r>
          </a:p>
          <a:p>
            <a:endParaRPr lang="en-US" sz="2000" b="1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0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4868198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</a:rPr>
              <a:t>The Slides showed in </a:t>
            </a:r>
            <a:r>
              <a:rPr lang="en-US" sz="2000" b="1" dirty="0" err="1" smtClean="0">
                <a:solidFill>
                  <a:schemeClr val="accent6">
                    <a:lumMod val="10000"/>
                  </a:schemeClr>
                </a:solidFill>
              </a:rPr>
              <a:t>Haematoxylin</a:t>
            </a:r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</a:rPr>
              <a:t> and Eosin (H&amp;E) stain a moderately dense </a:t>
            </a:r>
            <a:r>
              <a:rPr lang="en-US" sz="2000" b="1" dirty="0" err="1" smtClean="0">
                <a:solidFill>
                  <a:schemeClr val="accent6">
                    <a:lumMod val="10000"/>
                  </a:schemeClr>
                </a:solidFill>
              </a:rPr>
              <a:t>lymphoplasmacytic</a:t>
            </a:r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</a:rPr>
              <a:t> infiltration accompanied with fibrosis.</a:t>
            </a:r>
          </a:p>
          <a:p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</a:p>
          <a:p>
            <a:r>
              <a:rPr lang="en-US" sz="2000" b="1" dirty="0" err="1" smtClean="0">
                <a:solidFill>
                  <a:schemeClr val="accent6">
                    <a:lumMod val="10000"/>
                  </a:schemeClr>
                </a:solidFill>
              </a:rPr>
              <a:t>Immunostaining</a:t>
            </a:r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</a:rPr>
              <a:t> for IgG4 show significant increase in IgG4-positive plasma cells with IgG4-IgG ratio &gt; 40% and &gt;100 IgG4 positive plasma cells per High Field Focus (HPF). </a:t>
            </a:r>
            <a:endParaRPr lang="en-US" sz="2000" b="1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93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chemeClr val="bg1"/>
            </a:gs>
            <a:gs pos="100000">
              <a:schemeClr val="bg2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4290591" cy="3657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0" y="1981200"/>
            <a:ext cx="485775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077200" cy="5029199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6">
                    <a:lumMod val="10000"/>
                  </a:schemeClr>
                </a:solidFill>
              </a:rPr>
              <a:t>IgG4 serum level was elevated 0.53g/l that gave the diagnosis of IgG4-RD</a:t>
            </a:r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</a:rPr>
              <a:t>.</a:t>
            </a:r>
          </a:p>
          <a:p>
            <a:endParaRPr lang="en-US" sz="2000" b="1" dirty="0" smtClean="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</a:rPr>
              <a:t>Patient </a:t>
            </a:r>
            <a:r>
              <a:rPr lang="en-US" sz="2000" b="1" dirty="0">
                <a:solidFill>
                  <a:schemeClr val="accent6">
                    <a:lumMod val="10000"/>
                  </a:schemeClr>
                </a:solidFill>
              </a:rPr>
              <a:t>was started on steroid </a:t>
            </a:r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</a:rPr>
              <a:t>therapy dexamethasone </a:t>
            </a:r>
            <a:r>
              <a:rPr lang="en-US" sz="2000" b="1" dirty="0">
                <a:solidFill>
                  <a:schemeClr val="accent6">
                    <a:lumMod val="10000"/>
                  </a:schemeClr>
                </a:solidFill>
              </a:rPr>
              <a:t>4mg IV(divided </a:t>
            </a:r>
            <a:r>
              <a:rPr lang="en-US" sz="2000" b="1" dirty="0" err="1">
                <a:solidFill>
                  <a:schemeClr val="accent6">
                    <a:lumMod val="10000"/>
                  </a:schemeClr>
                </a:solidFill>
              </a:rPr>
              <a:t>t.i.d</a:t>
            </a:r>
            <a:r>
              <a:rPr lang="en-US" sz="2000" b="1" dirty="0">
                <a:solidFill>
                  <a:schemeClr val="accent6">
                    <a:lumMod val="10000"/>
                  </a:schemeClr>
                </a:solidFill>
              </a:rPr>
              <a:t> for 3 weeks) then tapered over two weeks and then stopped. </a:t>
            </a:r>
            <a:endParaRPr lang="en-US" sz="2000" b="1" dirty="0" smtClean="0">
              <a:solidFill>
                <a:schemeClr val="accent6">
                  <a:lumMod val="10000"/>
                </a:schemeClr>
              </a:solidFill>
            </a:endParaRPr>
          </a:p>
          <a:p>
            <a:endParaRPr lang="en-US" sz="2000" b="1" dirty="0" smtClean="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</a:rPr>
              <a:t>Afterwards</a:t>
            </a:r>
            <a:r>
              <a:rPr lang="en-US" sz="2000" b="1" dirty="0">
                <a:solidFill>
                  <a:schemeClr val="accent6">
                    <a:lumMod val="10000"/>
                  </a:schemeClr>
                </a:solidFill>
              </a:rPr>
              <a:t>, normal saline nasal irrigation and nasal steroid spray were started. </a:t>
            </a:r>
            <a:endParaRPr lang="en-US" sz="2000" b="1" dirty="0" smtClean="0">
              <a:solidFill>
                <a:schemeClr val="accent6">
                  <a:lumMod val="10000"/>
                </a:schemeClr>
              </a:solidFill>
            </a:endParaRPr>
          </a:p>
          <a:p>
            <a:endParaRPr lang="en-US" sz="2000" b="1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30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487198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6">
                    <a:lumMod val="10000"/>
                  </a:schemeClr>
                </a:solidFill>
              </a:rPr>
              <a:t>Patient markedly improved with restored eye movement and vision, with no more headache or pain and was followed regularly for 9 months with no relapse.</a:t>
            </a:r>
          </a:p>
          <a:p>
            <a:endParaRPr lang="en-US" sz="2400" b="1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1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4752"/>
            <a:ext cx="9144000" cy="5385539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0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EA8F16"/>
                </a:solidFill>
              </a:rPr>
              <a:t>Discussion</a:t>
            </a:r>
            <a:endParaRPr lang="en-US" dirty="0">
              <a:solidFill>
                <a:srgbClr val="EA8F1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153400" cy="4495799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6">
                    <a:lumMod val="10000"/>
                  </a:schemeClr>
                </a:solidFill>
              </a:rPr>
              <a:t>In our case the histological diagnosis is the main stay of diagnosing the disease. </a:t>
            </a:r>
            <a:endParaRPr lang="en-US" sz="2000" b="1" dirty="0" smtClean="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</a:rPr>
              <a:t>Unawareness </a:t>
            </a:r>
            <a:r>
              <a:rPr lang="en-US" sz="2000" b="1" dirty="0">
                <a:solidFill>
                  <a:schemeClr val="accent6">
                    <a:lumMod val="10000"/>
                  </a:schemeClr>
                </a:solidFill>
              </a:rPr>
              <a:t>of such disease can lead to delay diagnosis. </a:t>
            </a:r>
            <a:endParaRPr lang="en-US" sz="2000" b="1" dirty="0" smtClean="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</a:rPr>
              <a:t>The </a:t>
            </a:r>
            <a:r>
              <a:rPr lang="en-US" sz="2000" b="1" dirty="0">
                <a:solidFill>
                  <a:schemeClr val="accent6">
                    <a:lumMod val="10000"/>
                  </a:schemeClr>
                </a:solidFill>
              </a:rPr>
              <a:t>diagnosis is made by histological and </a:t>
            </a:r>
            <a:r>
              <a:rPr lang="en-US" sz="2000" b="1" dirty="0" err="1">
                <a:solidFill>
                  <a:schemeClr val="accent6">
                    <a:lumMod val="10000"/>
                  </a:schemeClr>
                </a:solidFill>
              </a:rPr>
              <a:t>immunohistological</a:t>
            </a:r>
            <a:r>
              <a:rPr lang="en-US" sz="2000" b="1" dirty="0">
                <a:solidFill>
                  <a:schemeClr val="accent6">
                    <a:lumMod val="10000"/>
                  </a:schemeClr>
                </a:solidFill>
              </a:rPr>
              <a:t> findings. </a:t>
            </a:r>
            <a:endParaRPr lang="en-US" sz="2000" b="1" dirty="0" smtClean="0">
              <a:solidFill>
                <a:schemeClr val="accent6">
                  <a:lumMod val="10000"/>
                </a:schemeClr>
              </a:solidFill>
            </a:endParaRPr>
          </a:p>
          <a:p>
            <a:endParaRPr lang="en-US" sz="2000" b="1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4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153400" cy="4791998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</a:rPr>
              <a:t>There are varying criteria for the diagnosis of IgG4-RD; however, increased numbers of IgG4 plasma cells are required for the diagnosis and in cases with 50 IgG4cells/HPF the reported specificity and sensitivity are 100%.</a:t>
            </a:r>
          </a:p>
          <a:p>
            <a:endParaRPr lang="en-US" sz="2000" b="1" dirty="0" smtClean="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</a:rPr>
              <a:t>The serum IgG4 titer can also be used to aid in diagnosis but is elevated in only 30% of patients with IgG4-RD and therefore not necessary for diagnosis. </a:t>
            </a:r>
          </a:p>
          <a:p>
            <a:endParaRPr lang="en-US" sz="2000" b="1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49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05800" cy="5333999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</a:rPr>
              <a:t>Glucocorticoids </a:t>
            </a:r>
            <a:r>
              <a:rPr lang="en-US" sz="2000" b="1" dirty="0">
                <a:solidFill>
                  <a:schemeClr val="accent6">
                    <a:lumMod val="10000"/>
                  </a:schemeClr>
                </a:solidFill>
              </a:rPr>
              <a:t>are typically the first line of therapy. </a:t>
            </a:r>
            <a:endParaRPr lang="en-US" sz="2000" b="1" dirty="0" smtClean="0">
              <a:solidFill>
                <a:schemeClr val="accent6">
                  <a:lumMod val="10000"/>
                </a:schemeClr>
              </a:solidFill>
            </a:endParaRPr>
          </a:p>
          <a:p>
            <a:endParaRPr lang="en-US" sz="2000" b="1" dirty="0" smtClean="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</a:rPr>
              <a:t>A </a:t>
            </a:r>
            <a:r>
              <a:rPr lang="en-US" sz="2000" b="1" dirty="0">
                <a:solidFill>
                  <a:schemeClr val="accent6">
                    <a:lumMod val="10000"/>
                  </a:schemeClr>
                </a:solidFill>
              </a:rPr>
              <a:t>consensus statement from 17 referral centers in Japan suggested treating patients initially with prednisolone at a dose of 0.6 mg per kilogram of body weight per day for 2 to 4 weeks. </a:t>
            </a:r>
            <a:endParaRPr lang="en-US" sz="2000" b="1" dirty="0" smtClean="0">
              <a:solidFill>
                <a:schemeClr val="accent6">
                  <a:lumMod val="10000"/>
                </a:schemeClr>
              </a:solidFill>
            </a:endParaRPr>
          </a:p>
          <a:p>
            <a:endParaRPr lang="en-US" sz="2000" b="1" dirty="0" smtClean="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</a:rPr>
              <a:t>The </a:t>
            </a:r>
            <a:r>
              <a:rPr lang="en-US" sz="2000" b="1" dirty="0">
                <a:solidFill>
                  <a:schemeClr val="accent6">
                    <a:lumMod val="10000"/>
                  </a:schemeClr>
                </a:solidFill>
              </a:rPr>
              <a:t>authors suggested further that the prednisolone be tapered over a period of 3 to 6 months to 5.0 mg per day, and then continued at a dose between 2.5 and 5.0 mg per day for up to 3 years. </a:t>
            </a:r>
          </a:p>
        </p:txBody>
      </p:sp>
    </p:spTree>
    <p:extLst>
      <p:ext uri="{BB962C8B-B14F-4D97-AF65-F5344CB8AC3E}">
        <p14:creationId xmlns:p14="http://schemas.microsoft.com/office/powerpoint/2010/main" val="45571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153400" cy="5410199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6">
                    <a:lumMod val="10000"/>
                  </a:schemeClr>
                </a:solidFill>
              </a:rPr>
              <a:t>Another approach has been to discontinue glucocorticoids entirely within 3 months. </a:t>
            </a:r>
            <a:endParaRPr lang="en-US" sz="2000" b="1" dirty="0" smtClean="0">
              <a:solidFill>
                <a:schemeClr val="accent6">
                  <a:lumMod val="10000"/>
                </a:schemeClr>
              </a:solidFill>
            </a:endParaRPr>
          </a:p>
          <a:p>
            <a:endParaRPr lang="en-US" sz="2000" b="1" dirty="0" smtClean="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</a:rPr>
              <a:t>Glucocorticoids </a:t>
            </a:r>
            <a:r>
              <a:rPr lang="en-US" sz="2000" b="1" dirty="0">
                <a:solidFill>
                  <a:schemeClr val="accent6">
                    <a:lumMod val="10000"/>
                  </a:schemeClr>
                </a:solidFill>
              </a:rPr>
              <a:t>appear to be effective but disease flares are common. </a:t>
            </a:r>
            <a:endParaRPr lang="en-US" sz="2000" b="1" dirty="0" smtClean="0">
              <a:solidFill>
                <a:schemeClr val="accent6">
                  <a:lumMod val="10000"/>
                </a:schemeClr>
              </a:solidFill>
            </a:endParaRPr>
          </a:p>
          <a:p>
            <a:endParaRPr lang="en-US" sz="2000" b="1" dirty="0" smtClean="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</a:rPr>
              <a:t>Azathioprine</a:t>
            </a:r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</a:rPr>
              <a:t>, </a:t>
            </a:r>
            <a:r>
              <a:rPr lang="en-US" sz="2000" b="1" dirty="0">
                <a:solidFill>
                  <a:schemeClr val="accent6">
                    <a:lumMod val="10000"/>
                  </a:schemeClr>
                </a:solidFill>
              </a:rPr>
              <a:t>and methotrexate are used frequently as glucocorticoid-sparing agents or remission-maintenance drugs after glucocorticoid- induced remissions, but their efficacy has never been tested in clinical trials</a:t>
            </a:r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</a:rPr>
              <a:t>.</a:t>
            </a:r>
            <a:endParaRPr lang="en-US" sz="2000" b="1" dirty="0">
              <a:solidFill>
                <a:schemeClr val="accent6">
                  <a:lumMod val="10000"/>
                </a:schemeClr>
              </a:solidFill>
            </a:endParaRPr>
          </a:p>
          <a:p>
            <a:endParaRPr lang="en-US" sz="2000" b="1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1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4800599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</a:rPr>
              <a:t>Jeremiah </a:t>
            </a:r>
            <a:r>
              <a:rPr lang="en-US" sz="2000" b="1" i="1" dirty="0" smtClean="0">
                <a:solidFill>
                  <a:schemeClr val="accent6">
                    <a:lumMod val="10000"/>
                  </a:schemeClr>
                </a:solidFill>
              </a:rPr>
              <a:t>et al</a:t>
            </a:r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</a:rPr>
              <a:t>. reported the use of nasal steroid spray after </a:t>
            </a:r>
            <a:r>
              <a:rPr lang="en-US" sz="2000" b="1" dirty="0" err="1" smtClean="0">
                <a:solidFill>
                  <a:schemeClr val="accent6">
                    <a:lumMod val="10000"/>
                  </a:schemeClr>
                </a:solidFill>
              </a:rPr>
              <a:t>sphenoidotomy</a:t>
            </a:r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</a:rPr>
              <a:t> with promising results</a:t>
            </a:r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</a:rPr>
              <a:t>.</a:t>
            </a:r>
            <a:endParaRPr lang="en-US" sz="2000" b="1" dirty="0" smtClean="0">
              <a:solidFill>
                <a:schemeClr val="accent6">
                  <a:lumMod val="10000"/>
                </a:schemeClr>
              </a:solidFill>
            </a:endParaRPr>
          </a:p>
          <a:p>
            <a:endParaRPr lang="en-US" sz="2000" b="1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51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153400" cy="4715798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6">
                    <a:lumMod val="10000"/>
                  </a:schemeClr>
                </a:solidFill>
              </a:rPr>
              <a:t>In our case we used nasal steroid spray along with normal saline nasal irrigation, which was efficient with marked results. </a:t>
            </a:r>
            <a:endParaRPr lang="en-US" sz="2000" b="1" dirty="0" smtClean="0">
              <a:solidFill>
                <a:schemeClr val="accent6">
                  <a:lumMod val="10000"/>
                </a:schemeClr>
              </a:solidFill>
            </a:endParaRPr>
          </a:p>
          <a:p>
            <a:endParaRPr lang="en-US" sz="2000" b="1" dirty="0" smtClean="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</a:rPr>
              <a:t>The </a:t>
            </a:r>
            <a:r>
              <a:rPr lang="en-US" sz="2000" b="1" dirty="0">
                <a:solidFill>
                  <a:schemeClr val="accent6">
                    <a:lumMod val="10000"/>
                  </a:schemeClr>
                </a:solidFill>
              </a:rPr>
              <a:t>aim of surgery is now mainly devoted to achieve a diagnostic biopsy and an adequate airway passage to pass local steroid.</a:t>
            </a:r>
          </a:p>
        </p:txBody>
      </p:sp>
    </p:spTree>
    <p:extLst>
      <p:ext uri="{BB962C8B-B14F-4D97-AF65-F5344CB8AC3E}">
        <p14:creationId xmlns:p14="http://schemas.microsoft.com/office/powerpoint/2010/main" val="356206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EA8F16"/>
                </a:solidFill>
              </a:rPr>
              <a:t>Conclusion</a:t>
            </a:r>
            <a:endParaRPr lang="en-US" dirty="0">
              <a:solidFill>
                <a:srgbClr val="EA8F1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648199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6">
                    <a:lumMod val="10000"/>
                  </a:schemeClr>
                </a:solidFill>
              </a:rPr>
              <a:t>Although, IgG4-related disease of the sphenoid is extremely rare condition that rising diagnostic and therapeutic challenges. </a:t>
            </a:r>
            <a:endParaRPr lang="en-US" sz="2000" b="1" dirty="0" smtClean="0">
              <a:solidFill>
                <a:schemeClr val="accent6">
                  <a:lumMod val="10000"/>
                </a:schemeClr>
              </a:solidFill>
            </a:endParaRPr>
          </a:p>
          <a:p>
            <a:endParaRPr lang="en-US" sz="2000" b="1" dirty="0" smtClean="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</a:rPr>
              <a:t>It </a:t>
            </a:r>
            <a:r>
              <a:rPr lang="en-US" sz="2000" b="1" dirty="0">
                <a:solidFill>
                  <a:schemeClr val="accent6">
                    <a:lumMod val="10000"/>
                  </a:schemeClr>
                </a:solidFill>
              </a:rPr>
              <a:t>should be considered in the differential diagnosis of isolated sphenoid lesion with bone destruction.</a:t>
            </a:r>
          </a:p>
          <a:p>
            <a:endParaRPr lang="en-US" sz="2000" b="1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1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EA8F16"/>
                </a:solidFill>
              </a:rPr>
              <a:t>Acknowledgment</a:t>
            </a:r>
            <a:endParaRPr lang="en-US" dirty="0">
              <a:solidFill>
                <a:srgbClr val="EA8F1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07361"/>
            <a:ext cx="8305800" cy="4051437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6">
                    <a:lumMod val="10000"/>
                  </a:schemeClr>
                </a:solidFill>
              </a:rPr>
              <a:t>We are thankful to </a:t>
            </a:r>
            <a:r>
              <a:rPr lang="en-US" sz="2000" b="1" dirty="0" err="1">
                <a:solidFill>
                  <a:schemeClr val="accent6">
                    <a:lumMod val="10000"/>
                  </a:schemeClr>
                </a:solidFill>
              </a:rPr>
              <a:t>Dr.Tariq</a:t>
            </a:r>
            <a:r>
              <a:rPr lang="en-US" sz="2000" b="1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10000"/>
                  </a:schemeClr>
                </a:solidFill>
              </a:rPr>
              <a:t>Abdulfattah</a:t>
            </a:r>
            <a:r>
              <a:rPr lang="en-US" sz="2000" b="1" dirty="0">
                <a:solidFill>
                  <a:schemeClr val="accent6">
                    <a:lumMod val="10000"/>
                  </a:schemeClr>
                </a:solidFill>
              </a:rPr>
              <a:t>, </a:t>
            </a:r>
            <a:r>
              <a:rPr lang="en-US" sz="2000" b="1" dirty="0" err="1">
                <a:solidFill>
                  <a:schemeClr val="accent6">
                    <a:lumMod val="10000"/>
                  </a:schemeClr>
                </a:solidFill>
              </a:rPr>
              <a:t>Dr.Abdulrashid</a:t>
            </a:r>
            <a:r>
              <a:rPr lang="en-US" sz="2000" b="1" dirty="0">
                <a:solidFill>
                  <a:schemeClr val="accent6">
                    <a:lumMod val="10000"/>
                  </a:schemeClr>
                </a:solidFill>
              </a:rPr>
              <a:t> Bhutto from </a:t>
            </a:r>
            <a:r>
              <a:rPr lang="en-US" sz="2000" b="1" dirty="0" err="1">
                <a:solidFill>
                  <a:schemeClr val="accent6">
                    <a:lumMod val="10000"/>
                  </a:schemeClr>
                </a:solidFill>
              </a:rPr>
              <a:t>Alnoor</a:t>
            </a:r>
            <a:r>
              <a:rPr lang="en-US" sz="2000" b="1" dirty="0">
                <a:solidFill>
                  <a:schemeClr val="accent6">
                    <a:lumMod val="10000"/>
                  </a:schemeClr>
                </a:solidFill>
              </a:rPr>
              <a:t> Specialist Hospital, Makkah; </a:t>
            </a:r>
            <a:r>
              <a:rPr lang="en-US" sz="2000" b="1" dirty="0" err="1">
                <a:solidFill>
                  <a:schemeClr val="accent6">
                    <a:lumMod val="10000"/>
                  </a:schemeClr>
                </a:solidFill>
              </a:rPr>
              <a:t>Dr.Islam</a:t>
            </a:r>
            <a:r>
              <a:rPr lang="en-US" sz="2000" b="1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10000"/>
                  </a:schemeClr>
                </a:solidFill>
              </a:rPr>
              <a:t>Herzallah</a:t>
            </a:r>
            <a:r>
              <a:rPr lang="en-US" sz="2000" b="1" dirty="0">
                <a:solidFill>
                  <a:schemeClr val="accent6">
                    <a:lumMod val="10000"/>
                  </a:schemeClr>
                </a:solidFill>
              </a:rPr>
              <a:t>, </a:t>
            </a:r>
            <a:r>
              <a:rPr lang="en-US" sz="2000" b="1" dirty="0" err="1">
                <a:solidFill>
                  <a:schemeClr val="accent6">
                    <a:lumMod val="10000"/>
                  </a:schemeClr>
                </a:solidFill>
              </a:rPr>
              <a:t>Dr.Faris</a:t>
            </a:r>
            <a:r>
              <a:rPr lang="en-US" sz="2000" b="1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10000"/>
                  </a:schemeClr>
                </a:solidFill>
              </a:rPr>
              <a:t>AlGhamdi</a:t>
            </a:r>
            <a:r>
              <a:rPr lang="en-US" sz="2000" b="1" dirty="0">
                <a:solidFill>
                  <a:schemeClr val="accent6">
                    <a:lumMod val="10000"/>
                  </a:schemeClr>
                </a:solidFill>
              </a:rPr>
              <a:t>, </a:t>
            </a:r>
            <a:r>
              <a:rPr lang="en-US" sz="2000" b="1" dirty="0" err="1">
                <a:solidFill>
                  <a:schemeClr val="accent6">
                    <a:lumMod val="10000"/>
                  </a:schemeClr>
                </a:solidFill>
              </a:rPr>
              <a:t>Dr.Mohammad</a:t>
            </a:r>
            <a:r>
              <a:rPr lang="en-US" sz="2000" b="1" dirty="0">
                <a:solidFill>
                  <a:schemeClr val="accent6">
                    <a:lumMod val="10000"/>
                  </a:schemeClr>
                </a:solidFill>
              </a:rPr>
              <a:t> Abbas from King Abdullah Medical City, Makkah; and </a:t>
            </a:r>
            <a:r>
              <a:rPr lang="en-US" sz="2000" b="1" dirty="0" err="1">
                <a:solidFill>
                  <a:schemeClr val="accent6">
                    <a:lumMod val="10000"/>
                  </a:schemeClr>
                </a:solidFill>
              </a:rPr>
              <a:t>Dr.Jean</a:t>
            </a:r>
            <a:r>
              <a:rPr lang="en-US" sz="2000" b="1" dirty="0">
                <a:solidFill>
                  <a:schemeClr val="accent6">
                    <a:lumMod val="10000"/>
                  </a:schemeClr>
                </a:solidFill>
              </a:rPr>
              <a:t> E. Lewis from Mayo Clinic, USA, for their support in conception, acquisition of data and drafting the manuscript. </a:t>
            </a:r>
          </a:p>
          <a:p>
            <a:endParaRPr lang="en-US" sz="2000" b="1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EA8F16"/>
                </a:solidFill>
              </a:rPr>
              <a:t>References</a:t>
            </a:r>
            <a:endParaRPr lang="en-US" dirty="0">
              <a:solidFill>
                <a:srgbClr val="EA8F1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1"/>
            <a:ext cx="8382000" cy="4410998"/>
          </a:xfrm>
        </p:spPr>
        <p:txBody>
          <a:bodyPr>
            <a:noAutofit/>
          </a:bodyPr>
          <a:lstStyle/>
          <a:p>
            <a:pPr fontAlgn="base"/>
            <a:r>
              <a:rPr lang="en-US" sz="2000" dirty="0">
                <a:solidFill>
                  <a:srgbClr val="000000"/>
                </a:solidFill>
              </a:rPr>
              <a:t>1. Stone JH, Zen Y, Deshpande V. IgG4-Related </a:t>
            </a:r>
            <a:r>
              <a:rPr lang="en-US" sz="2000" dirty="0" err="1">
                <a:solidFill>
                  <a:srgbClr val="000000"/>
                </a:solidFill>
              </a:rPr>
              <a:t>Disease.N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Engl</a:t>
            </a:r>
            <a:r>
              <a:rPr lang="en-US" sz="2000" dirty="0">
                <a:solidFill>
                  <a:srgbClr val="000000"/>
                </a:solidFill>
              </a:rPr>
              <a:t> J Med. 2012;366(6):539-551.</a:t>
            </a:r>
          </a:p>
          <a:p>
            <a:pPr fontAlgn="base"/>
            <a:r>
              <a:rPr lang="en-US" sz="2000" dirty="0">
                <a:solidFill>
                  <a:srgbClr val="000000"/>
                </a:solidFill>
              </a:rPr>
              <a:t>2 Sasaki T, Takahashi K, </a:t>
            </a:r>
            <a:r>
              <a:rPr lang="en-US" sz="2000" dirty="0" err="1">
                <a:solidFill>
                  <a:srgbClr val="000000"/>
                </a:solidFill>
              </a:rPr>
              <a:t>Mineta</a:t>
            </a:r>
            <a:r>
              <a:rPr lang="en-US" sz="2000" dirty="0">
                <a:solidFill>
                  <a:srgbClr val="000000"/>
                </a:solidFill>
              </a:rPr>
              <a:t> M, </a:t>
            </a:r>
            <a:r>
              <a:rPr lang="en-US" sz="2000" dirty="0" smtClean="0">
                <a:solidFill>
                  <a:srgbClr val="000000"/>
                </a:solidFill>
              </a:rPr>
              <a:t>Fujita T</a:t>
            </a:r>
            <a:r>
              <a:rPr lang="en-US" sz="2000" dirty="0">
                <a:solidFill>
                  <a:srgbClr val="000000"/>
                </a:solidFill>
              </a:rPr>
              <a:t>, </a:t>
            </a:r>
            <a:r>
              <a:rPr lang="en-US" sz="2000" dirty="0" err="1">
                <a:solidFill>
                  <a:srgbClr val="000000"/>
                </a:solidFill>
              </a:rPr>
              <a:t>Aburano</a:t>
            </a:r>
            <a:r>
              <a:rPr lang="en-US" sz="2000" dirty="0">
                <a:solidFill>
                  <a:srgbClr val="000000"/>
                </a:solidFill>
              </a:rPr>
              <a:t> T.  Immunoglobulin G4-related </a:t>
            </a:r>
            <a:r>
              <a:rPr lang="en-US" sz="2000" dirty="0" err="1">
                <a:solidFill>
                  <a:srgbClr val="000000"/>
                </a:solidFill>
              </a:rPr>
              <a:t>sclerosing</a:t>
            </a:r>
            <a:r>
              <a:rPr lang="en-US" sz="2000" dirty="0">
                <a:solidFill>
                  <a:srgbClr val="000000"/>
                </a:solidFill>
              </a:rPr>
              <a:t> disease mimicking invasive tumor in the nasal cavity and paranasal sinuses. Am J </a:t>
            </a:r>
            <a:r>
              <a:rPr lang="en-US" sz="2000" dirty="0" err="1">
                <a:solidFill>
                  <a:srgbClr val="000000"/>
                </a:solidFill>
              </a:rPr>
              <a:t>Neuroradiol</a:t>
            </a:r>
            <a:r>
              <a:rPr lang="en-US" sz="2000" dirty="0">
                <a:solidFill>
                  <a:srgbClr val="000000"/>
                </a:solidFill>
              </a:rPr>
              <a:t>. 2012;33(2):E19-20.</a:t>
            </a:r>
          </a:p>
          <a:p>
            <a:r>
              <a:rPr lang="en-US" sz="2000" dirty="0">
                <a:solidFill>
                  <a:srgbClr val="000000"/>
                </a:solidFill>
              </a:rPr>
              <a:t>3. Alt JA, Whitaker GT, Allan RW, </a:t>
            </a:r>
            <a:r>
              <a:rPr lang="en-US" sz="2000" dirty="0" err="1">
                <a:solidFill>
                  <a:srgbClr val="000000"/>
                </a:solidFill>
              </a:rPr>
              <a:t>Vaysberg</a:t>
            </a:r>
            <a:r>
              <a:rPr lang="en-US" sz="2000" dirty="0">
                <a:solidFill>
                  <a:srgbClr val="000000"/>
                </a:solidFill>
              </a:rPr>
              <a:t> M. Locally destructive skull base lesion: IgG4-related </a:t>
            </a:r>
            <a:r>
              <a:rPr lang="en-US" sz="2000" dirty="0" err="1">
                <a:solidFill>
                  <a:srgbClr val="000000"/>
                </a:solidFill>
              </a:rPr>
              <a:t>sclerosing</a:t>
            </a:r>
            <a:r>
              <a:rPr lang="en-US" sz="2000" dirty="0">
                <a:solidFill>
                  <a:srgbClr val="000000"/>
                </a:solidFill>
              </a:rPr>
              <a:t> disease. Allergy </a:t>
            </a:r>
            <a:r>
              <a:rPr lang="en-US" sz="2000" dirty="0" err="1">
                <a:solidFill>
                  <a:srgbClr val="000000"/>
                </a:solidFill>
              </a:rPr>
              <a:t>Rhinol</a:t>
            </a:r>
            <a:r>
              <a:rPr lang="en-US" sz="2000" dirty="0">
                <a:solidFill>
                  <a:srgbClr val="000000"/>
                </a:solidFill>
              </a:rPr>
              <a:t> (Providence). 2012;3(1):e41-5. </a:t>
            </a:r>
          </a:p>
          <a:p>
            <a:pPr fontAlgn="base"/>
            <a:r>
              <a:rPr lang="en-US" sz="2000" dirty="0">
                <a:solidFill>
                  <a:srgbClr val="000000"/>
                </a:solidFill>
              </a:rPr>
              <a:t>4 Ikeda R, </a:t>
            </a:r>
            <a:r>
              <a:rPr lang="en-US" sz="2000" dirty="0" err="1">
                <a:solidFill>
                  <a:srgbClr val="000000"/>
                </a:solidFill>
              </a:rPr>
              <a:t>Awataguchi</a:t>
            </a:r>
            <a:r>
              <a:rPr lang="en-US" sz="2000" dirty="0">
                <a:solidFill>
                  <a:srgbClr val="000000"/>
                </a:solidFill>
              </a:rPr>
              <a:t> T, Shoji F, </a:t>
            </a:r>
            <a:r>
              <a:rPr lang="en-US" sz="2000" dirty="0" err="1">
                <a:solidFill>
                  <a:srgbClr val="000000"/>
                </a:solidFill>
              </a:rPr>
              <a:t>Oshima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T .</a:t>
            </a:r>
            <a:r>
              <a:rPr lang="en-US" sz="2000" dirty="0">
                <a:solidFill>
                  <a:srgbClr val="000000"/>
                </a:solidFill>
              </a:rPr>
              <a:t>A case of paranasal sinus lesions in IgG4-related </a:t>
            </a:r>
            <a:r>
              <a:rPr lang="en-US" sz="2000" dirty="0" err="1">
                <a:solidFill>
                  <a:srgbClr val="000000"/>
                </a:solidFill>
              </a:rPr>
              <a:t>sclerosing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disease.Otolaryngol</a:t>
            </a:r>
            <a:r>
              <a:rPr lang="en-US" sz="2000" dirty="0">
                <a:solidFill>
                  <a:srgbClr val="000000"/>
                </a:solidFill>
              </a:rPr>
              <a:t> Head Neck Surg.2010;142(3):458-9.</a:t>
            </a:r>
          </a:p>
        </p:txBody>
      </p:sp>
    </p:spTree>
    <p:extLst>
      <p:ext uri="{BB962C8B-B14F-4D97-AF65-F5344CB8AC3E}">
        <p14:creationId xmlns:p14="http://schemas.microsoft.com/office/powerpoint/2010/main" val="53641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320708"/>
            <a:ext cx="3689488" cy="2272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2881745" cy="472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1" y="-1"/>
            <a:ext cx="6248400" cy="264490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6019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344" y="2644908"/>
            <a:ext cx="3128656" cy="4213092"/>
          </a:xfrm>
        </p:spPr>
      </p:pic>
    </p:spTree>
    <p:extLst>
      <p:ext uri="{BB962C8B-B14F-4D97-AF65-F5344CB8AC3E}">
        <p14:creationId xmlns:p14="http://schemas.microsoft.com/office/powerpoint/2010/main" val="147029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28795"/>
            <a:ext cx="9116291" cy="542920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9" y="0"/>
            <a:ext cx="9144000" cy="170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20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EA8F16"/>
                </a:solidFill>
              </a:rPr>
              <a:t>Introduction</a:t>
            </a:r>
            <a:endParaRPr lang="en-US" dirty="0">
              <a:solidFill>
                <a:srgbClr val="EA8F1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4051437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6">
                    <a:lumMod val="10000"/>
                  </a:schemeClr>
                </a:solidFill>
              </a:rPr>
              <a:t>IgG4-related disease (IgG4-RD) is a newly recognized </a:t>
            </a:r>
            <a:r>
              <a:rPr lang="en-US" sz="2000" b="1" dirty="0" err="1">
                <a:solidFill>
                  <a:schemeClr val="accent6">
                    <a:lumMod val="10000"/>
                  </a:schemeClr>
                </a:solidFill>
              </a:rPr>
              <a:t>fibroinflammatory</a:t>
            </a:r>
            <a:r>
              <a:rPr lang="en-US" sz="2000" b="1" dirty="0">
                <a:solidFill>
                  <a:schemeClr val="accent6">
                    <a:lumMod val="10000"/>
                  </a:schemeClr>
                </a:solidFill>
              </a:rPr>
              <a:t> condition characterized by </a:t>
            </a:r>
            <a:r>
              <a:rPr lang="en-US" sz="2000" b="1" dirty="0" err="1">
                <a:solidFill>
                  <a:schemeClr val="accent6">
                    <a:lumMod val="10000"/>
                  </a:schemeClr>
                </a:solidFill>
              </a:rPr>
              <a:t>tumefactive</a:t>
            </a:r>
            <a:r>
              <a:rPr lang="en-US" sz="2000" b="1" dirty="0">
                <a:solidFill>
                  <a:schemeClr val="accent6">
                    <a:lumMod val="10000"/>
                  </a:schemeClr>
                </a:solidFill>
              </a:rPr>
              <a:t> lesions, a dense </a:t>
            </a:r>
            <a:r>
              <a:rPr lang="en-US" sz="2000" b="1" dirty="0" err="1">
                <a:solidFill>
                  <a:schemeClr val="accent6">
                    <a:lumMod val="10000"/>
                  </a:schemeClr>
                </a:solidFill>
              </a:rPr>
              <a:t>lymphoplasmacytic</a:t>
            </a:r>
            <a:r>
              <a:rPr lang="en-US" sz="2000" b="1" dirty="0">
                <a:solidFill>
                  <a:schemeClr val="accent6">
                    <a:lumMod val="10000"/>
                  </a:schemeClr>
                </a:solidFill>
              </a:rPr>
              <a:t> infiltrate rich in IgG4-positive plasma cells, </a:t>
            </a:r>
            <a:r>
              <a:rPr lang="en-US" sz="2000" b="1" dirty="0" err="1">
                <a:solidFill>
                  <a:schemeClr val="accent6">
                    <a:lumMod val="10000"/>
                  </a:schemeClr>
                </a:solidFill>
              </a:rPr>
              <a:t>storiform</a:t>
            </a:r>
            <a:r>
              <a:rPr lang="en-US" sz="2000" b="1" dirty="0">
                <a:solidFill>
                  <a:schemeClr val="accent6">
                    <a:lumMod val="10000"/>
                  </a:schemeClr>
                </a:solidFill>
              </a:rPr>
              <a:t> fibrosis, and often but not always, elevated serum IgG4 concentrations. </a:t>
            </a:r>
            <a:endParaRPr lang="en-US" sz="2000" b="1" dirty="0" smtClean="0">
              <a:solidFill>
                <a:schemeClr val="accent6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19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051437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</a:rPr>
              <a:t>The disease was not recognized as a systemic condition until 2003, when </a:t>
            </a:r>
            <a:r>
              <a:rPr lang="en-US" sz="2000" b="1" dirty="0" err="1" smtClean="0">
                <a:solidFill>
                  <a:schemeClr val="accent6">
                    <a:lumMod val="10000"/>
                  </a:schemeClr>
                </a:solidFill>
              </a:rPr>
              <a:t>extrapancreatic</a:t>
            </a:r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</a:rPr>
              <a:t> manifestations were identified in patients with autoimmune pancreatitis.</a:t>
            </a:r>
          </a:p>
          <a:p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</a:rPr>
              <a:t> Autoimmune pancreatitis had been linked to elevated serum IgG4 concentrations as early as 2001.</a:t>
            </a:r>
          </a:p>
          <a:p>
            <a:endParaRPr lang="en-US" sz="2000" b="1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72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051437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6">
                    <a:lumMod val="10000"/>
                  </a:schemeClr>
                </a:solidFill>
              </a:rPr>
              <a:t>IgG4-RD involves multiple organs, particularly exocrine </a:t>
            </a:r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</a:rPr>
              <a:t>organs. </a:t>
            </a:r>
          </a:p>
          <a:p>
            <a:endParaRPr lang="en-US" sz="2000" b="1" dirty="0" smtClean="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</a:rPr>
              <a:t>When </a:t>
            </a:r>
            <a:r>
              <a:rPr lang="en-US" sz="2000" b="1" dirty="0">
                <a:solidFill>
                  <a:schemeClr val="accent6">
                    <a:lumMod val="10000"/>
                  </a:schemeClr>
                </a:solidFill>
              </a:rPr>
              <a:t>it affects the head and neck, it commonly involves the salivary, lachrymal, and pituitary </a:t>
            </a:r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</a:rPr>
              <a:t>glands.</a:t>
            </a:r>
            <a:endParaRPr lang="en-US" sz="2000" b="1" dirty="0">
              <a:solidFill>
                <a:schemeClr val="accent6">
                  <a:lumMod val="10000"/>
                </a:schemeClr>
              </a:solidFill>
            </a:endParaRPr>
          </a:p>
          <a:p>
            <a:endParaRPr lang="en-US" sz="2000" b="1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1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7753555" cy="4639598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6">
                    <a:lumMod val="10000"/>
                  </a:schemeClr>
                </a:solidFill>
              </a:rPr>
              <a:t>It’s quite rare to find such a lesion in the paranasal sinuses.</a:t>
            </a:r>
          </a:p>
          <a:p>
            <a:r>
              <a:rPr lang="en-US" sz="2400" b="1" dirty="0" smtClean="0">
                <a:solidFill>
                  <a:schemeClr val="accent6">
                    <a:lumMod val="10000"/>
                  </a:schemeClr>
                </a:solidFill>
              </a:rPr>
              <a:t>We present a case of IgG4-RD in the sphenoid sinus.</a:t>
            </a:r>
          </a:p>
          <a:p>
            <a:endParaRPr lang="en-US" sz="2400" b="1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03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EA8F16"/>
                </a:solidFill>
              </a:rPr>
              <a:t>Case </a:t>
            </a:r>
            <a:r>
              <a:rPr lang="en-US" b="1" dirty="0">
                <a:solidFill>
                  <a:srgbClr val="EA8F16"/>
                </a:solidFill>
              </a:rPr>
              <a:t>Presentation</a:t>
            </a:r>
            <a:endParaRPr lang="en-US" dirty="0">
              <a:solidFill>
                <a:srgbClr val="EA8F1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07361"/>
            <a:ext cx="8229600" cy="4051437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6">
                    <a:lumMod val="10000"/>
                  </a:schemeClr>
                </a:solidFill>
              </a:rPr>
              <a:t>A 38 years old female 3 months post delivery who started to have headache since 42</a:t>
            </a:r>
            <a:r>
              <a:rPr lang="en-US" sz="2000" b="1" baseline="30000" dirty="0">
                <a:solidFill>
                  <a:schemeClr val="accent6">
                    <a:lumMod val="10000"/>
                  </a:schemeClr>
                </a:solidFill>
              </a:rPr>
              <a:t>nd</a:t>
            </a:r>
            <a:r>
              <a:rPr lang="en-US" sz="2000" b="1" dirty="0">
                <a:solidFill>
                  <a:schemeClr val="accent6">
                    <a:lumMod val="10000"/>
                  </a:schemeClr>
                </a:solidFill>
              </a:rPr>
              <a:t> day of post-delivery. </a:t>
            </a:r>
            <a:endParaRPr lang="en-US" sz="2000" b="1" dirty="0" smtClean="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</a:rPr>
              <a:t>The </a:t>
            </a:r>
            <a:r>
              <a:rPr lang="en-US" sz="2000" b="1" dirty="0">
                <a:solidFill>
                  <a:schemeClr val="accent6">
                    <a:lumMod val="10000"/>
                  </a:schemeClr>
                </a:solidFill>
              </a:rPr>
              <a:t>headache was progressive and unilateral involving the whole left half of the head and resistant to analgesics.</a:t>
            </a:r>
          </a:p>
          <a:p>
            <a:r>
              <a:rPr lang="en-US" sz="2000" b="1" dirty="0">
                <a:solidFill>
                  <a:schemeClr val="accent6">
                    <a:lumMod val="10000"/>
                  </a:schemeClr>
                </a:solidFill>
              </a:rPr>
              <a:t>She was seen by neurologist who diagnosed her as a case of migraine and started anti migraine treatment. </a:t>
            </a:r>
            <a:endParaRPr lang="en-US" sz="2000" b="1" dirty="0" smtClean="0">
              <a:solidFill>
                <a:schemeClr val="accent6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83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280037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</a:rPr>
              <a:t>After getting anti migraine treatment for two weeks she experienced no benefit and headache became worse. </a:t>
            </a:r>
          </a:p>
          <a:p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</a:rPr>
              <a:t>Computed </a:t>
            </a:r>
            <a:r>
              <a:rPr lang="en-US" sz="2000" b="1" dirty="0">
                <a:solidFill>
                  <a:schemeClr val="accent6">
                    <a:lumMod val="10000"/>
                  </a:schemeClr>
                </a:solidFill>
              </a:rPr>
              <a:t>tomography (CT) brain scan done for her that showed normal brain study, but showed opacity in left sphenoid sinus. </a:t>
            </a:r>
            <a:endParaRPr lang="en-US" sz="2000" b="1" dirty="0" smtClean="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</a:rPr>
              <a:t>She </a:t>
            </a:r>
            <a:r>
              <a:rPr lang="en-US" sz="2000" b="1" dirty="0">
                <a:solidFill>
                  <a:schemeClr val="accent6">
                    <a:lumMod val="10000"/>
                  </a:schemeClr>
                </a:solidFill>
              </a:rPr>
              <a:t>approached the ENT clinic for further consultation where her examination was unremarkable and CT paranasal sinuses (PNS) was requested for her.</a:t>
            </a:r>
          </a:p>
          <a:p>
            <a:endParaRPr lang="en-US" sz="2000" b="1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70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Custom 2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BF9C8"/>
      </a:accent6>
      <a:hlink>
        <a:srgbClr val="FFFFFF"/>
      </a:hlink>
      <a:folHlink>
        <a:srgbClr val="FFFFFF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</Template>
  <TotalTime>218</TotalTime>
  <Words>981</Words>
  <Application>Microsoft Office PowerPoint</Application>
  <PresentationFormat>On-screen Show (4:3)</PresentationFormat>
  <Paragraphs>80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Summer</vt:lpstr>
      <vt:lpstr>Diagnostic And Therapeutic Challenges in IgG4-Related disease in the Sphenoid Sinus</vt:lpstr>
      <vt:lpstr>PowerPoint Presentation</vt:lpstr>
      <vt:lpstr>PowerPoint Presentation</vt:lpstr>
      <vt:lpstr>Introduction</vt:lpstr>
      <vt:lpstr>PowerPoint Presentation</vt:lpstr>
      <vt:lpstr>PowerPoint Presentation</vt:lpstr>
      <vt:lpstr>PowerPoint Presentation</vt:lpstr>
      <vt:lpstr>Case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Acknowledgment</vt:lpstr>
      <vt:lpstr>References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Diagnostic And Therapeutic Challenges in IgG4-Related disease in the Sphenoid Sinus</dc:title>
  <dc:creator>Dr.omar</dc:creator>
  <cp:lastModifiedBy>Dr.omar</cp:lastModifiedBy>
  <cp:revision>18</cp:revision>
  <dcterms:created xsi:type="dcterms:W3CDTF">2015-03-09T17:02:04Z</dcterms:created>
  <dcterms:modified xsi:type="dcterms:W3CDTF">2015-03-16T14:25:37Z</dcterms:modified>
</cp:coreProperties>
</file>