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322" r:id="rId3"/>
    <p:sldId id="318" r:id="rId4"/>
    <p:sldId id="285" r:id="rId5"/>
    <p:sldId id="262" r:id="rId6"/>
    <p:sldId id="286" r:id="rId7"/>
    <p:sldId id="313" r:id="rId8"/>
    <p:sldId id="326" r:id="rId9"/>
    <p:sldId id="324" r:id="rId10"/>
    <p:sldId id="290" r:id="rId11"/>
    <p:sldId id="301" r:id="rId12"/>
    <p:sldId id="299" r:id="rId13"/>
    <p:sldId id="303" r:id="rId14"/>
    <p:sldId id="302" r:id="rId15"/>
    <p:sldId id="295" r:id="rId16"/>
    <p:sldId id="319" r:id="rId17"/>
    <p:sldId id="320" r:id="rId18"/>
    <p:sldId id="31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yond Tomorrow" initials="BT" lastIdx="14" clrIdx="0"/>
  <p:cmAuthor id="1" name="University of the Witwatersrand" initials="Uot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99"/>
    <a:srgbClr val="006699"/>
    <a:srgbClr val="FF0000"/>
    <a:srgbClr val="F71A09"/>
    <a:srgbClr val="FB3615"/>
    <a:srgbClr val="990033"/>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548" autoAdjust="0"/>
  </p:normalViewPr>
  <p:slideViewPr>
    <p:cSldViewPr>
      <p:cViewPr>
        <p:scale>
          <a:sx n="77" d="100"/>
          <a:sy n="77" d="100"/>
        </p:scale>
        <p:origin x="-7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oyobabs\Documents\Mummy\DESKTOP%20DOC\My%20Research%20Report\MINE\Result%20draft\GSD%20180320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oyobabs\Documents\Mummy\DESKTOP%20DOC\My%20Research%20Report\MINE\Result%20draft\GSD%201803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lang="en-ZA"/>
            </a:pPr>
            <a:r>
              <a:rPr lang="en-US" dirty="0"/>
              <a:t>Prevalence of </a:t>
            </a:r>
            <a:r>
              <a:rPr lang="en-US" dirty="0" smtClean="0"/>
              <a:t>MSP and CSP </a:t>
            </a:r>
            <a:r>
              <a:rPr lang="en-US" dirty="0"/>
              <a:t>is </a:t>
            </a:r>
            <a:r>
              <a:rPr lang="en-US" dirty="0" smtClean="0"/>
              <a:t>higher </a:t>
            </a:r>
            <a:r>
              <a:rPr lang="en-US" dirty="0"/>
              <a:t>among males</a:t>
            </a:r>
          </a:p>
        </c:rich>
      </c:tx>
      <c:layout/>
    </c:title>
    <c:plotArea>
      <c:layout/>
      <c:barChart>
        <c:barDir val="col"/>
        <c:grouping val="clustered"/>
        <c:ser>
          <c:idx val="0"/>
          <c:order val="0"/>
          <c:tx>
            <c:strRef>
              <c:f>Sheet2!$K$1</c:f>
              <c:strCache>
                <c:ptCount val="1"/>
                <c:pt idx="0">
                  <c:v>12-Month MSP***(p&lt;0.001)</c:v>
                </c:pt>
              </c:strCache>
            </c:strRef>
          </c:tx>
          <c:dLbls>
            <c:txPr>
              <a:bodyPr/>
              <a:lstStyle/>
              <a:p>
                <a:pPr>
                  <a:defRPr lang="en-ZA"/>
                </a:pPr>
                <a:endParaRPr lang="en-US"/>
              </a:p>
            </c:txPr>
            <c:dLblPos val="outEnd"/>
            <c:showVal val="1"/>
          </c:dLbls>
          <c:cat>
            <c:strRef>
              <c:f>Sheet2!$J$2:$J$4</c:f>
              <c:strCache>
                <c:ptCount val="3"/>
                <c:pt idx="0">
                  <c:v>Male</c:v>
                </c:pt>
                <c:pt idx="1">
                  <c:v>Female</c:v>
                </c:pt>
                <c:pt idx="2">
                  <c:v>Total</c:v>
                </c:pt>
              </c:strCache>
            </c:strRef>
          </c:cat>
          <c:val>
            <c:numRef>
              <c:f>Sheet2!$K$2:$K$4</c:f>
              <c:numCache>
                <c:formatCode>0</c:formatCode>
                <c:ptCount val="3"/>
                <c:pt idx="0" formatCode="General">
                  <c:v>44</c:v>
                </c:pt>
                <c:pt idx="1">
                  <c:v>10.709999999999999</c:v>
                </c:pt>
                <c:pt idx="2">
                  <c:v>21.959999999999997</c:v>
                </c:pt>
              </c:numCache>
            </c:numRef>
          </c:val>
        </c:ser>
        <c:ser>
          <c:idx val="1"/>
          <c:order val="1"/>
          <c:tx>
            <c:strRef>
              <c:f>Sheet2!$L$1</c:f>
              <c:strCache>
                <c:ptCount val="1"/>
              </c:strCache>
            </c:strRef>
          </c:tx>
          <c:dLbls>
            <c:txPr>
              <a:bodyPr/>
              <a:lstStyle/>
              <a:p>
                <a:pPr>
                  <a:defRPr lang="en-ZA"/>
                </a:pPr>
                <a:endParaRPr lang="en-US"/>
              </a:p>
            </c:txPr>
            <c:dLblPos val="outEnd"/>
            <c:showVal val="1"/>
          </c:dLbls>
          <c:cat>
            <c:strRef>
              <c:f>Sheet2!$J$2:$J$4</c:f>
              <c:strCache>
                <c:ptCount val="3"/>
                <c:pt idx="0">
                  <c:v>Male</c:v>
                </c:pt>
                <c:pt idx="1">
                  <c:v>Female</c:v>
                </c:pt>
                <c:pt idx="2">
                  <c:v>Total</c:v>
                </c:pt>
              </c:strCache>
            </c:strRef>
          </c:cat>
          <c:val>
            <c:numRef>
              <c:f>Sheet2!$L$2:$L$4</c:f>
              <c:numCache>
                <c:formatCode>General</c:formatCode>
                <c:ptCount val="3"/>
              </c:numCache>
            </c:numRef>
          </c:val>
        </c:ser>
        <c:ser>
          <c:idx val="2"/>
          <c:order val="2"/>
          <c:tx>
            <c:strRef>
              <c:f>Sheet2!$N$1</c:f>
              <c:strCache>
                <c:ptCount val="1"/>
                <c:pt idx="0">
                  <c:v>CSP***(p&lt;0.001)</c:v>
                </c:pt>
              </c:strCache>
            </c:strRef>
          </c:tx>
          <c:dLbls>
            <c:txPr>
              <a:bodyPr/>
              <a:lstStyle/>
              <a:p>
                <a:pPr>
                  <a:defRPr lang="en-ZA"/>
                </a:pPr>
                <a:endParaRPr lang="en-US"/>
              </a:p>
            </c:txPr>
            <c:dLblPos val="outEnd"/>
            <c:showVal val="1"/>
          </c:dLbls>
          <c:cat>
            <c:strRef>
              <c:f>Sheet2!$J$2:$J$4</c:f>
              <c:strCache>
                <c:ptCount val="3"/>
                <c:pt idx="0">
                  <c:v>Male</c:v>
                </c:pt>
                <c:pt idx="1">
                  <c:v>Female</c:v>
                </c:pt>
                <c:pt idx="2">
                  <c:v>Total</c:v>
                </c:pt>
              </c:strCache>
            </c:strRef>
          </c:cat>
          <c:val>
            <c:numRef>
              <c:f>Sheet2!$N$2:$N$4</c:f>
              <c:numCache>
                <c:formatCode>0</c:formatCode>
                <c:ptCount val="3"/>
                <c:pt idx="0">
                  <c:v>19.5</c:v>
                </c:pt>
                <c:pt idx="1">
                  <c:v>2.5499999999999998</c:v>
                </c:pt>
                <c:pt idx="2">
                  <c:v>8.2800000000000011</c:v>
                </c:pt>
              </c:numCache>
            </c:numRef>
          </c:val>
        </c:ser>
        <c:dLbls>
          <c:showVal val="1"/>
        </c:dLbls>
        <c:overlap val="50"/>
        <c:axId val="72248704"/>
        <c:axId val="72258688"/>
      </c:barChart>
      <c:catAx>
        <c:axId val="72248704"/>
        <c:scaling>
          <c:orientation val="minMax"/>
        </c:scaling>
        <c:axPos val="b"/>
        <c:tickLblPos val="nextTo"/>
        <c:txPr>
          <a:bodyPr/>
          <a:lstStyle/>
          <a:p>
            <a:pPr>
              <a:defRPr lang="en-ZA"/>
            </a:pPr>
            <a:endParaRPr lang="en-US"/>
          </a:p>
        </c:txPr>
        <c:crossAx val="72258688"/>
        <c:crosses val="autoZero"/>
        <c:auto val="1"/>
        <c:lblAlgn val="ctr"/>
        <c:lblOffset val="100"/>
      </c:catAx>
      <c:valAx>
        <c:axId val="72258688"/>
        <c:scaling>
          <c:orientation val="minMax"/>
        </c:scaling>
        <c:axPos val="l"/>
        <c:title>
          <c:tx>
            <c:rich>
              <a:bodyPr rot="-5400000" vert="horz"/>
              <a:lstStyle/>
              <a:p>
                <a:pPr>
                  <a:defRPr lang="en-ZA"/>
                </a:pPr>
                <a:r>
                  <a:rPr lang="en-US"/>
                  <a:t>Percentage</a:t>
                </a:r>
              </a:p>
            </c:rich>
          </c:tx>
          <c:layout/>
        </c:title>
        <c:numFmt formatCode="General" sourceLinked="1"/>
        <c:tickLblPos val="nextTo"/>
        <c:txPr>
          <a:bodyPr/>
          <a:lstStyle/>
          <a:p>
            <a:pPr>
              <a:defRPr lang="en-ZA"/>
            </a:pPr>
            <a:endParaRPr lang="en-US"/>
          </a:p>
        </c:txPr>
        <c:crossAx val="72248704"/>
        <c:crosses val="autoZero"/>
        <c:crossBetween val="between"/>
      </c:valAx>
    </c:plotArea>
    <c:legend>
      <c:legendPos val="b"/>
      <c:legendEntry>
        <c:idx val="1"/>
        <c:delete val="1"/>
      </c:legendEntry>
      <c:layout/>
      <c:txPr>
        <a:bodyPr/>
        <a:lstStyle/>
        <a:p>
          <a:pPr>
            <a:defRPr lang="en-ZA"/>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lang="en-ZA"/>
            </a:pPr>
            <a:r>
              <a:rPr lang="en-US"/>
              <a:t>Prevalence of MSP and CSP is highest among young people </a:t>
            </a:r>
          </a:p>
        </c:rich>
      </c:tx>
      <c:layout/>
    </c:title>
    <c:plotArea>
      <c:layout/>
      <c:barChart>
        <c:barDir val="col"/>
        <c:grouping val="clustered"/>
        <c:ser>
          <c:idx val="0"/>
          <c:order val="0"/>
          <c:tx>
            <c:strRef>
              <c:f>Sheet6!$B$1</c:f>
              <c:strCache>
                <c:ptCount val="1"/>
                <c:pt idx="0">
                  <c:v>Male MSP* (p&lt;0.05)</c:v>
                </c:pt>
              </c:strCache>
            </c:strRef>
          </c:tx>
          <c:dLbls>
            <c:txPr>
              <a:bodyPr/>
              <a:lstStyle/>
              <a:p>
                <a:pPr>
                  <a:defRPr lang="en-ZA"/>
                </a:pPr>
                <a:endParaRPr lang="en-US"/>
              </a:p>
            </c:txPr>
            <c:showVal val="1"/>
          </c:dLbls>
          <c:cat>
            <c:strRef>
              <c:f>Sheet6!$A$2:$A$7</c:f>
              <c:strCache>
                <c:ptCount val="6"/>
                <c:pt idx="0">
                  <c:v>16-19</c:v>
                </c:pt>
                <c:pt idx="1">
                  <c:v>20-24</c:v>
                </c:pt>
                <c:pt idx="2">
                  <c:v>25-29</c:v>
                </c:pt>
                <c:pt idx="3">
                  <c:v>30-34</c:v>
                </c:pt>
                <c:pt idx="4">
                  <c:v>35-44</c:v>
                </c:pt>
                <c:pt idx="5">
                  <c:v>45-55</c:v>
                </c:pt>
              </c:strCache>
            </c:strRef>
          </c:cat>
          <c:val>
            <c:numRef>
              <c:f>Sheet6!$B$2:$B$7</c:f>
              <c:numCache>
                <c:formatCode>0</c:formatCode>
                <c:ptCount val="6"/>
                <c:pt idx="0">
                  <c:v>43.48</c:v>
                </c:pt>
                <c:pt idx="1">
                  <c:v>57.38</c:v>
                </c:pt>
                <c:pt idx="2">
                  <c:v>46.51</c:v>
                </c:pt>
                <c:pt idx="3">
                  <c:v>42.86</c:v>
                </c:pt>
                <c:pt idx="4">
                  <c:v>33.33</c:v>
                </c:pt>
                <c:pt idx="5" formatCode="General">
                  <c:v>20</c:v>
                </c:pt>
              </c:numCache>
            </c:numRef>
          </c:val>
        </c:ser>
        <c:ser>
          <c:idx val="1"/>
          <c:order val="1"/>
          <c:tx>
            <c:strRef>
              <c:f>Sheet6!$C$1</c:f>
              <c:strCache>
                <c:ptCount val="1"/>
                <c:pt idx="0">
                  <c:v>Female MSP</c:v>
                </c:pt>
              </c:strCache>
            </c:strRef>
          </c:tx>
          <c:dLbls>
            <c:txPr>
              <a:bodyPr/>
              <a:lstStyle/>
              <a:p>
                <a:pPr>
                  <a:defRPr lang="en-ZA"/>
                </a:pPr>
                <a:endParaRPr lang="en-US"/>
              </a:p>
            </c:txPr>
            <c:showVal val="1"/>
          </c:dLbls>
          <c:cat>
            <c:strRef>
              <c:f>Sheet6!$A$2:$A$7</c:f>
              <c:strCache>
                <c:ptCount val="6"/>
                <c:pt idx="0">
                  <c:v>16-19</c:v>
                </c:pt>
                <c:pt idx="1">
                  <c:v>20-24</c:v>
                </c:pt>
                <c:pt idx="2">
                  <c:v>25-29</c:v>
                </c:pt>
                <c:pt idx="3">
                  <c:v>30-34</c:v>
                </c:pt>
                <c:pt idx="4">
                  <c:v>35-44</c:v>
                </c:pt>
                <c:pt idx="5">
                  <c:v>45-55</c:v>
                </c:pt>
              </c:strCache>
            </c:strRef>
          </c:cat>
          <c:val>
            <c:numRef>
              <c:f>Sheet6!$C$2:$C$7</c:f>
              <c:numCache>
                <c:formatCode>0</c:formatCode>
                <c:ptCount val="6"/>
                <c:pt idx="0">
                  <c:v>16.22</c:v>
                </c:pt>
                <c:pt idx="1">
                  <c:v>13.98</c:v>
                </c:pt>
                <c:pt idx="2">
                  <c:v>11.69</c:v>
                </c:pt>
                <c:pt idx="3">
                  <c:v>9.43</c:v>
                </c:pt>
                <c:pt idx="4">
                  <c:v>9.43</c:v>
                </c:pt>
                <c:pt idx="5">
                  <c:v>5.0599999999999996</c:v>
                </c:pt>
              </c:numCache>
            </c:numRef>
          </c:val>
        </c:ser>
        <c:ser>
          <c:idx val="2"/>
          <c:order val="2"/>
          <c:tx>
            <c:strRef>
              <c:f>Sheet6!$D$1</c:f>
              <c:strCache>
                <c:ptCount val="1"/>
                <c:pt idx="0">
                  <c:v>CSP* (p&lt;0.05)</c:v>
                </c:pt>
              </c:strCache>
            </c:strRef>
          </c:tx>
          <c:dLbls>
            <c:txPr>
              <a:bodyPr/>
              <a:lstStyle/>
              <a:p>
                <a:pPr>
                  <a:defRPr lang="en-ZA"/>
                </a:pPr>
                <a:endParaRPr lang="en-US"/>
              </a:p>
            </c:txPr>
            <c:showVal val="1"/>
          </c:dLbls>
          <c:cat>
            <c:strRef>
              <c:f>Sheet6!$A$2:$A$7</c:f>
              <c:strCache>
                <c:ptCount val="6"/>
                <c:pt idx="0">
                  <c:v>16-19</c:v>
                </c:pt>
                <c:pt idx="1">
                  <c:v>20-24</c:v>
                </c:pt>
                <c:pt idx="2">
                  <c:v>25-29</c:v>
                </c:pt>
                <c:pt idx="3">
                  <c:v>30-34</c:v>
                </c:pt>
                <c:pt idx="4">
                  <c:v>35-44</c:v>
                </c:pt>
                <c:pt idx="5">
                  <c:v>45-55</c:v>
                </c:pt>
              </c:strCache>
            </c:strRef>
          </c:cat>
          <c:val>
            <c:numRef>
              <c:f>Sheet6!$D$2:$D$7</c:f>
              <c:numCache>
                <c:formatCode>0</c:formatCode>
                <c:ptCount val="6"/>
                <c:pt idx="0">
                  <c:v>13.3</c:v>
                </c:pt>
                <c:pt idx="1">
                  <c:v>10.4</c:v>
                </c:pt>
                <c:pt idx="2">
                  <c:v>11.7</c:v>
                </c:pt>
                <c:pt idx="3">
                  <c:v>7.4</c:v>
                </c:pt>
                <c:pt idx="4">
                  <c:v>5.9</c:v>
                </c:pt>
                <c:pt idx="5">
                  <c:v>0.9</c:v>
                </c:pt>
              </c:numCache>
            </c:numRef>
          </c:val>
        </c:ser>
        <c:dLbls>
          <c:showVal val="1"/>
        </c:dLbls>
        <c:axId val="72169344"/>
        <c:axId val="72187904"/>
      </c:barChart>
      <c:catAx>
        <c:axId val="72169344"/>
        <c:scaling>
          <c:orientation val="minMax"/>
        </c:scaling>
        <c:axPos val="b"/>
        <c:title>
          <c:tx>
            <c:rich>
              <a:bodyPr/>
              <a:lstStyle/>
              <a:p>
                <a:pPr>
                  <a:defRPr lang="en-ZA" sz="1100"/>
                </a:pPr>
                <a:r>
                  <a:rPr lang="en-US" sz="1100" dirty="0"/>
                  <a:t>Age group</a:t>
                </a:r>
              </a:p>
            </c:rich>
          </c:tx>
          <c:layout>
            <c:manualLayout>
              <c:xMode val="edge"/>
              <c:yMode val="edge"/>
              <c:x val="0.48247652292021614"/>
              <c:y val="0.85951381219080303"/>
            </c:manualLayout>
          </c:layout>
        </c:title>
        <c:tickLblPos val="nextTo"/>
        <c:txPr>
          <a:bodyPr/>
          <a:lstStyle/>
          <a:p>
            <a:pPr>
              <a:defRPr lang="en-ZA"/>
            </a:pPr>
            <a:endParaRPr lang="en-US"/>
          </a:p>
        </c:txPr>
        <c:crossAx val="72187904"/>
        <c:crosses val="autoZero"/>
        <c:auto val="1"/>
        <c:lblAlgn val="ctr"/>
        <c:lblOffset val="100"/>
      </c:catAx>
      <c:valAx>
        <c:axId val="72187904"/>
        <c:scaling>
          <c:orientation val="minMax"/>
        </c:scaling>
        <c:axPos val="l"/>
        <c:title>
          <c:tx>
            <c:rich>
              <a:bodyPr rot="-5400000" vert="horz"/>
              <a:lstStyle/>
              <a:p>
                <a:pPr>
                  <a:defRPr lang="en-ZA"/>
                </a:pPr>
                <a:r>
                  <a:rPr lang="en-US"/>
                  <a:t>Percentage</a:t>
                </a:r>
              </a:p>
            </c:rich>
          </c:tx>
          <c:layout/>
        </c:title>
        <c:numFmt formatCode="0" sourceLinked="1"/>
        <c:tickLblPos val="nextTo"/>
        <c:txPr>
          <a:bodyPr/>
          <a:lstStyle/>
          <a:p>
            <a:pPr>
              <a:defRPr lang="en-ZA"/>
            </a:pPr>
            <a:endParaRPr lang="en-US"/>
          </a:p>
        </c:txPr>
        <c:crossAx val="72169344"/>
        <c:crosses val="autoZero"/>
        <c:crossBetween val="between"/>
      </c:valAx>
    </c:plotArea>
    <c:legend>
      <c:legendPos val="b"/>
      <c:layout>
        <c:manualLayout>
          <c:xMode val="edge"/>
          <c:yMode val="edge"/>
          <c:x val="0.24967638977262299"/>
          <c:y val="0.91804309325107714"/>
          <c:w val="0.49781370670583786"/>
          <c:h val="3.8639901434172771E-2"/>
        </c:manualLayout>
      </c:layout>
      <c:txPr>
        <a:bodyPr/>
        <a:lstStyle/>
        <a:p>
          <a:pPr>
            <a:defRPr lang="en-ZA" sz="1200"/>
          </a:pPr>
          <a:endParaRPr lang="en-US"/>
        </a:p>
      </c:txPr>
    </c:legend>
    <c:plotVisOnly val="1"/>
    <c:dispBlanksAs val="gap"/>
  </c:chart>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0" dt="2014-10-22T00:41:31.048" idx="6">
    <p:pos x="701" y="1993"/>
    <p:text>In this table, the line spacing can be reduced and the text increased. </p:text>
  </p:cm>
</p:cmLst>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AA763D-ECB0-4B8B-8564-2742BD327FDB}" type="doc">
      <dgm:prSet loTypeId="urn:microsoft.com/office/officeart/2005/8/layout/process2" loCatId="process" qsTypeId="urn:microsoft.com/office/officeart/2005/8/quickstyle/simple1" qsCatId="simple" csTypeId="urn:microsoft.com/office/officeart/2005/8/colors/accent0_1" csCatId="mainScheme" phldr="1"/>
      <dgm:spPr/>
    </dgm:pt>
    <dgm:pt modelId="{47F31AD0-A672-44D8-AB2A-5F595422586B}">
      <dgm:prSet phldrT="[Text]"/>
      <dgm:spPr/>
      <dgm:t>
        <a:bodyPr/>
        <a:lstStyle/>
        <a:p>
          <a:r>
            <a:rPr lang="en-GB" dirty="0" err="1"/>
            <a:t>Gert</a:t>
          </a:r>
          <a:r>
            <a:rPr lang="en-GB" dirty="0"/>
            <a:t> </a:t>
          </a:r>
          <a:r>
            <a:rPr lang="en-GB" dirty="0" err="1"/>
            <a:t>Sibande</a:t>
          </a:r>
          <a:r>
            <a:rPr lang="en-GB" dirty="0"/>
            <a:t> District</a:t>
          </a:r>
        </a:p>
      </dgm:t>
    </dgm:pt>
    <dgm:pt modelId="{432F2C22-AA5D-4734-A6CE-66D3D729ED91}" type="parTrans" cxnId="{165DE0A7-5E2F-4801-92E8-A7D0DC6AFA04}">
      <dgm:prSet/>
      <dgm:spPr/>
      <dgm:t>
        <a:bodyPr/>
        <a:lstStyle/>
        <a:p>
          <a:endParaRPr lang="en-GB"/>
        </a:p>
      </dgm:t>
    </dgm:pt>
    <dgm:pt modelId="{1A1A7B61-AC7C-4D89-8AC0-66396E8B5BE8}" type="sibTrans" cxnId="{165DE0A7-5E2F-4801-92E8-A7D0DC6AFA04}">
      <dgm:prSet/>
      <dgm:spPr/>
      <dgm:t>
        <a:bodyPr/>
        <a:lstStyle/>
        <a:p>
          <a:endParaRPr lang="en-GB"/>
        </a:p>
      </dgm:t>
    </dgm:pt>
    <dgm:pt modelId="{4576BF8B-9E08-4197-B7E5-44A009235DC6}">
      <dgm:prSet phldrT="[Text]"/>
      <dgm:spPr/>
      <dgm:t>
        <a:bodyPr/>
        <a:lstStyle/>
        <a:p>
          <a:r>
            <a:rPr lang="en-GB" dirty="0" smtClean="0"/>
            <a:t>7 Municipalities: 30 Enumeration Areas (</a:t>
          </a:r>
          <a:r>
            <a:rPr lang="en-GB" dirty="0" err="1" smtClean="0"/>
            <a:t>EAs</a:t>
          </a:r>
          <a:r>
            <a:rPr lang="en-GB" dirty="0" smtClean="0"/>
            <a:t>)/Primary Sampling Unit (PSU)</a:t>
          </a:r>
          <a:endParaRPr lang="en-GB" dirty="0"/>
        </a:p>
      </dgm:t>
    </dgm:pt>
    <dgm:pt modelId="{E656C32F-0EAB-422D-B379-381CC242EE87}" type="parTrans" cxnId="{4C6AA649-105D-4F00-923E-6C3E59BA4C52}">
      <dgm:prSet/>
      <dgm:spPr/>
      <dgm:t>
        <a:bodyPr/>
        <a:lstStyle/>
        <a:p>
          <a:endParaRPr lang="en-GB"/>
        </a:p>
      </dgm:t>
    </dgm:pt>
    <dgm:pt modelId="{B9CDADC6-0F6B-4280-AEE2-88BE5B755F8D}" type="sibTrans" cxnId="{4C6AA649-105D-4F00-923E-6C3E59BA4C52}">
      <dgm:prSet/>
      <dgm:spPr/>
      <dgm:t>
        <a:bodyPr/>
        <a:lstStyle/>
        <a:p>
          <a:endParaRPr lang="en-GB"/>
        </a:p>
      </dgm:t>
    </dgm:pt>
    <dgm:pt modelId="{6CA3E182-9CBB-4E28-AA2A-F0DD33B7E768}">
      <dgm:prSet phldrT="[Text]"/>
      <dgm:spPr/>
      <dgm:t>
        <a:bodyPr/>
        <a:lstStyle/>
        <a:p>
          <a:r>
            <a:rPr lang="en-GB" dirty="0"/>
            <a:t>25 </a:t>
          </a:r>
          <a:r>
            <a:rPr lang="en-GB" dirty="0" smtClean="0"/>
            <a:t>Households/Secondary Sampling Units (SSU) from each EA  </a:t>
          </a:r>
          <a:endParaRPr lang="en-GB" dirty="0"/>
        </a:p>
      </dgm:t>
    </dgm:pt>
    <dgm:pt modelId="{BE99C936-EB54-48B4-8515-89F2F1C0790B}" type="parTrans" cxnId="{BA068A72-DB45-4030-972B-C4ABCC43BBA2}">
      <dgm:prSet/>
      <dgm:spPr/>
      <dgm:t>
        <a:bodyPr/>
        <a:lstStyle/>
        <a:p>
          <a:endParaRPr lang="en-GB"/>
        </a:p>
      </dgm:t>
    </dgm:pt>
    <dgm:pt modelId="{4ADA6849-A3BE-4297-A172-ACFB0CF10CF8}" type="sibTrans" cxnId="{BA068A72-DB45-4030-972B-C4ABCC43BBA2}">
      <dgm:prSet/>
      <dgm:spPr/>
      <dgm:t>
        <a:bodyPr/>
        <a:lstStyle/>
        <a:p>
          <a:endParaRPr lang="en-GB"/>
        </a:p>
      </dgm:t>
    </dgm:pt>
    <dgm:pt modelId="{68BFEA61-16A9-4EB3-A49B-48D1D97045E8}">
      <dgm:prSet/>
      <dgm:spPr/>
      <dgm:t>
        <a:bodyPr/>
        <a:lstStyle/>
        <a:p>
          <a:r>
            <a:rPr lang="en-GB" dirty="0" smtClean="0"/>
            <a:t>From 750 households: 750 </a:t>
          </a:r>
          <a:r>
            <a:rPr lang="en-GB" dirty="0"/>
            <a:t>Respondents </a:t>
          </a:r>
          <a:r>
            <a:rPr lang="en-GB" dirty="0" smtClean="0"/>
            <a:t>(Female=500</a:t>
          </a:r>
          <a:r>
            <a:rPr lang="en-GB" dirty="0"/>
            <a:t>)</a:t>
          </a:r>
        </a:p>
      </dgm:t>
    </dgm:pt>
    <dgm:pt modelId="{DEFE6247-D129-4EEF-92C0-DC36C3883B24}" type="parTrans" cxnId="{BB8D18AC-E5C1-4F90-B16A-1D45BB57671E}">
      <dgm:prSet/>
      <dgm:spPr/>
      <dgm:t>
        <a:bodyPr/>
        <a:lstStyle/>
        <a:p>
          <a:endParaRPr lang="en-GB"/>
        </a:p>
      </dgm:t>
    </dgm:pt>
    <dgm:pt modelId="{E35D1A38-93F8-4B4C-A7AC-8B0EC58B7B38}" type="sibTrans" cxnId="{BB8D18AC-E5C1-4F90-B16A-1D45BB57671E}">
      <dgm:prSet/>
      <dgm:spPr/>
      <dgm:t>
        <a:bodyPr/>
        <a:lstStyle/>
        <a:p>
          <a:endParaRPr lang="en-GB"/>
        </a:p>
      </dgm:t>
    </dgm:pt>
    <dgm:pt modelId="{6D8480BA-CC71-4938-82F7-BB69261515C5}">
      <dgm:prSet/>
      <dgm:spPr/>
      <dgm:t>
        <a:bodyPr/>
        <a:lstStyle/>
        <a:p>
          <a:r>
            <a:rPr lang="en-GB" dirty="0"/>
            <a:t>592 sexually </a:t>
          </a:r>
          <a:r>
            <a:rPr lang="en-GB" dirty="0" smtClean="0"/>
            <a:t>active adults, aged 16 – 55  (Female=392</a:t>
          </a:r>
          <a:r>
            <a:rPr lang="en-GB" dirty="0"/>
            <a:t>)</a:t>
          </a:r>
        </a:p>
      </dgm:t>
    </dgm:pt>
    <dgm:pt modelId="{3A8EBA15-80E9-4C85-BB92-D2443B4F410B}" type="parTrans" cxnId="{7D9E0B6F-4C76-4727-8F20-FBBB365CAFC0}">
      <dgm:prSet/>
      <dgm:spPr/>
      <dgm:t>
        <a:bodyPr/>
        <a:lstStyle/>
        <a:p>
          <a:endParaRPr lang="en-GB"/>
        </a:p>
      </dgm:t>
    </dgm:pt>
    <dgm:pt modelId="{E748B80E-6C54-4A87-A13C-238C652B0B1A}" type="sibTrans" cxnId="{7D9E0B6F-4C76-4727-8F20-FBBB365CAFC0}">
      <dgm:prSet/>
      <dgm:spPr/>
      <dgm:t>
        <a:bodyPr/>
        <a:lstStyle/>
        <a:p>
          <a:endParaRPr lang="en-GB"/>
        </a:p>
      </dgm:t>
    </dgm:pt>
    <dgm:pt modelId="{41E5BAD1-77DF-4C0C-8740-D5A494B114B3}" type="pres">
      <dgm:prSet presAssocID="{EDAA763D-ECB0-4B8B-8564-2742BD327FDB}" presName="linearFlow" presStyleCnt="0">
        <dgm:presLayoutVars>
          <dgm:resizeHandles val="exact"/>
        </dgm:presLayoutVars>
      </dgm:prSet>
      <dgm:spPr/>
    </dgm:pt>
    <dgm:pt modelId="{1C7D1688-82CE-45DD-9671-62B908E032DA}" type="pres">
      <dgm:prSet presAssocID="{47F31AD0-A672-44D8-AB2A-5F595422586B}" presName="node" presStyleLbl="node1" presStyleIdx="0" presStyleCnt="5" custScaleX="191514">
        <dgm:presLayoutVars>
          <dgm:bulletEnabled val="1"/>
        </dgm:presLayoutVars>
      </dgm:prSet>
      <dgm:spPr/>
      <dgm:t>
        <a:bodyPr/>
        <a:lstStyle/>
        <a:p>
          <a:endParaRPr lang="en-GB"/>
        </a:p>
      </dgm:t>
    </dgm:pt>
    <dgm:pt modelId="{D5A6832D-D2C0-4E92-99F7-2A4DC1D42A66}" type="pres">
      <dgm:prSet presAssocID="{1A1A7B61-AC7C-4D89-8AC0-66396E8B5BE8}" presName="sibTrans" presStyleLbl="sibTrans2D1" presStyleIdx="0" presStyleCnt="4"/>
      <dgm:spPr/>
      <dgm:t>
        <a:bodyPr/>
        <a:lstStyle/>
        <a:p>
          <a:endParaRPr lang="en-GB"/>
        </a:p>
      </dgm:t>
    </dgm:pt>
    <dgm:pt modelId="{E72F85B4-C9D4-4942-B4A4-4D5AE8998463}" type="pres">
      <dgm:prSet presAssocID="{1A1A7B61-AC7C-4D89-8AC0-66396E8B5BE8}" presName="connectorText" presStyleLbl="sibTrans2D1" presStyleIdx="0" presStyleCnt="4"/>
      <dgm:spPr/>
      <dgm:t>
        <a:bodyPr/>
        <a:lstStyle/>
        <a:p>
          <a:endParaRPr lang="en-GB"/>
        </a:p>
      </dgm:t>
    </dgm:pt>
    <dgm:pt modelId="{BF10B296-4530-4480-AF55-CBA9562EAE9E}" type="pres">
      <dgm:prSet presAssocID="{4576BF8B-9E08-4197-B7E5-44A009235DC6}" presName="node" presStyleLbl="node1" presStyleIdx="1" presStyleCnt="5" custScaleX="191702">
        <dgm:presLayoutVars>
          <dgm:bulletEnabled val="1"/>
        </dgm:presLayoutVars>
      </dgm:prSet>
      <dgm:spPr/>
      <dgm:t>
        <a:bodyPr/>
        <a:lstStyle/>
        <a:p>
          <a:endParaRPr lang="en-GB"/>
        </a:p>
      </dgm:t>
    </dgm:pt>
    <dgm:pt modelId="{680020AC-FDF0-4A58-96FD-9788ABE615A5}" type="pres">
      <dgm:prSet presAssocID="{B9CDADC6-0F6B-4280-AEE2-88BE5B755F8D}" presName="sibTrans" presStyleLbl="sibTrans2D1" presStyleIdx="1" presStyleCnt="4"/>
      <dgm:spPr/>
      <dgm:t>
        <a:bodyPr/>
        <a:lstStyle/>
        <a:p>
          <a:endParaRPr lang="en-GB"/>
        </a:p>
      </dgm:t>
    </dgm:pt>
    <dgm:pt modelId="{84E69580-091D-4CE1-9FB6-836DCD232FE4}" type="pres">
      <dgm:prSet presAssocID="{B9CDADC6-0F6B-4280-AEE2-88BE5B755F8D}" presName="connectorText" presStyleLbl="sibTrans2D1" presStyleIdx="1" presStyleCnt="4"/>
      <dgm:spPr/>
      <dgm:t>
        <a:bodyPr/>
        <a:lstStyle/>
        <a:p>
          <a:endParaRPr lang="en-GB"/>
        </a:p>
      </dgm:t>
    </dgm:pt>
    <dgm:pt modelId="{EB5180F6-448E-455F-A9C1-8A5FE3EE3DD5}" type="pres">
      <dgm:prSet presAssocID="{6CA3E182-9CBB-4E28-AA2A-F0DD33B7E768}" presName="node" presStyleLbl="node1" presStyleIdx="2" presStyleCnt="5" custScaleX="181544">
        <dgm:presLayoutVars>
          <dgm:bulletEnabled val="1"/>
        </dgm:presLayoutVars>
      </dgm:prSet>
      <dgm:spPr/>
      <dgm:t>
        <a:bodyPr/>
        <a:lstStyle/>
        <a:p>
          <a:endParaRPr lang="en-GB"/>
        </a:p>
      </dgm:t>
    </dgm:pt>
    <dgm:pt modelId="{A50DF48A-D6C8-47EB-9DE4-8E277F0B9485}" type="pres">
      <dgm:prSet presAssocID="{4ADA6849-A3BE-4297-A172-ACFB0CF10CF8}" presName="sibTrans" presStyleLbl="sibTrans2D1" presStyleIdx="2" presStyleCnt="4"/>
      <dgm:spPr/>
      <dgm:t>
        <a:bodyPr/>
        <a:lstStyle/>
        <a:p>
          <a:endParaRPr lang="en-GB"/>
        </a:p>
      </dgm:t>
    </dgm:pt>
    <dgm:pt modelId="{E1077541-EC9E-4586-868C-9E059C02E144}" type="pres">
      <dgm:prSet presAssocID="{4ADA6849-A3BE-4297-A172-ACFB0CF10CF8}" presName="connectorText" presStyleLbl="sibTrans2D1" presStyleIdx="2" presStyleCnt="4"/>
      <dgm:spPr/>
      <dgm:t>
        <a:bodyPr/>
        <a:lstStyle/>
        <a:p>
          <a:endParaRPr lang="en-GB"/>
        </a:p>
      </dgm:t>
    </dgm:pt>
    <dgm:pt modelId="{EE4C7398-3C47-42F2-9934-A7846589CC47}" type="pres">
      <dgm:prSet presAssocID="{68BFEA61-16A9-4EB3-A49B-48D1D97045E8}" presName="node" presStyleLbl="node1" presStyleIdx="3" presStyleCnt="5" custScaleX="176466">
        <dgm:presLayoutVars>
          <dgm:bulletEnabled val="1"/>
        </dgm:presLayoutVars>
      </dgm:prSet>
      <dgm:spPr/>
      <dgm:t>
        <a:bodyPr/>
        <a:lstStyle/>
        <a:p>
          <a:endParaRPr lang="en-GB"/>
        </a:p>
      </dgm:t>
    </dgm:pt>
    <dgm:pt modelId="{027BFB05-1BDA-4F78-9772-5410FEE3C28D}" type="pres">
      <dgm:prSet presAssocID="{E35D1A38-93F8-4B4C-A7AC-8B0EC58B7B38}" presName="sibTrans" presStyleLbl="sibTrans2D1" presStyleIdx="3" presStyleCnt="4"/>
      <dgm:spPr/>
      <dgm:t>
        <a:bodyPr/>
        <a:lstStyle/>
        <a:p>
          <a:endParaRPr lang="en-GB"/>
        </a:p>
      </dgm:t>
    </dgm:pt>
    <dgm:pt modelId="{20693168-A942-4E08-9942-2E229A7852DA}" type="pres">
      <dgm:prSet presAssocID="{E35D1A38-93F8-4B4C-A7AC-8B0EC58B7B38}" presName="connectorText" presStyleLbl="sibTrans2D1" presStyleIdx="3" presStyleCnt="4"/>
      <dgm:spPr/>
      <dgm:t>
        <a:bodyPr/>
        <a:lstStyle/>
        <a:p>
          <a:endParaRPr lang="en-GB"/>
        </a:p>
      </dgm:t>
    </dgm:pt>
    <dgm:pt modelId="{E70028F3-4D89-4590-8B1A-544FD05BEDD4}" type="pres">
      <dgm:prSet presAssocID="{6D8480BA-CC71-4938-82F7-BB69261515C5}" presName="node" presStyleLbl="node1" presStyleIdx="4" presStyleCnt="5" custScaleX="171219">
        <dgm:presLayoutVars>
          <dgm:bulletEnabled val="1"/>
        </dgm:presLayoutVars>
      </dgm:prSet>
      <dgm:spPr/>
      <dgm:t>
        <a:bodyPr/>
        <a:lstStyle/>
        <a:p>
          <a:endParaRPr lang="en-GB"/>
        </a:p>
      </dgm:t>
    </dgm:pt>
  </dgm:ptLst>
  <dgm:cxnLst>
    <dgm:cxn modelId="{74AE32D4-9DA2-48B3-91E1-97ECDB823163}" type="presOf" srcId="{68BFEA61-16A9-4EB3-A49B-48D1D97045E8}" destId="{EE4C7398-3C47-42F2-9934-A7846589CC47}" srcOrd="0" destOrd="0" presId="urn:microsoft.com/office/officeart/2005/8/layout/process2"/>
    <dgm:cxn modelId="{90174696-05A9-4F7C-8D49-687CEB362083}" type="presOf" srcId="{6D8480BA-CC71-4938-82F7-BB69261515C5}" destId="{E70028F3-4D89-4590-8B1A-544FD05BEDD4}" srcOrd="0" destOrd="0" presId="urn:microsoft.com/office/officeart/2005/8/layout/process2"/>
    <dgm:cxn modelId="{835E0B29-31AE-4248-9AB3-AA4624FE9DF3}" type="presOf" srcId="{B9CDADC6-0F6B-4280-AEE2-88BE5B755F8D}" destId="{680020AC-FDF0-4A58-96FD-9788ABE615A5}" srcOrd="0" destOrd="0" presId="urn:microsoft.com/office/officeart/2005/8/layout/process2"/>
    <dgm:cxn modelId="{165DE0A7-5E2F-4801-92E8-A7D0DC6AFA04}" srcId="{EDAA763D-ECB0-4B8B-8564-2742BD327FDB}" destId="{47F31AD0-A672-44D8-AB2A-5F595422586B}" srcOrd="0" destOrd="0" parTransId="{432F2C22-AA5D-4734-A6CE-66D3D729ED91}" sibTransId="{1A1A7B61-AC7C-4D89-8AC0-66396E8B5BE8}"/>
    <dgm:cxn modelId="{8CDFA5B5-166C-40D5-8F38-DB3611061C9D}" type="presOf" srcId="{47F31AD0-A672-44D8-AB2A-5F595422586B}" destId="{1C7D1688-82CE-45DD-9671-62B908E032DA}" srcOrd="0" destOrd="0" presId="urn:microsoft.com/office/officeart/2005/8/layout/process2"/>
    <dgm:cxn modelId="{3813C0FD-8084-4306-9D93-23CCC04812DD}" type="presOf" srcId="{E35D1A38-93F8-4B4C-A7AC-8B0EC58B7B38}" destId="{20693168-A942-4E08-9942-2E229A7852DA}" srcOrd="1" destOrd="0" presId="urn:microsoft.com/office/officeart/2005/8/layout/process2"/>
    <dgm:cxn modelId="{A8B37852-09B4-4114-8C1D-BEDDA2D163D0}" type="presOf" srcId="{1A1A7B61-AC7C-4D89-8AC0-66396E8B5BE8}" destId="{D5A6832D-D2C0-4E92-99F7-2A4DC1D42A66}" srcOrd="0" destOrd="0" presId="urn:microsoft.com/office/officeart/2005/8/layout/process2"/>
    <dgm:cxn modelId="{5FBFCE0B-0518-4FA4-9A1A-86004EBA237D}" type="presOf" srcId="{B9CDADC6-0F6B-4280-AEE2-88BE5B755F8D}" destId="{84E69580-091D-4CE1-9FB6-836DCD232FE4}" srcOrd="1" destOrd="0" presId="urn:microsoft.com/office/officeart/2005/8/layout/process2"/>
    <dgm:cxn modelId="{4C6AA649-105D-4F00-923E-6C3E59BA4C52}" srcId="{EDAA763D-ECB0-4B8B-8564-2742BD327FDB}" destId="{4576BF8B-9E08-4197-B7E5-44A009235DC6}" srcOrd="1" destOrd="0" parTransId="{E656C32F-0EAB-422D-B379-381CC242EE87}" sibTransId="{B9CDADC6-0F6B-4280-AEE2-88BE5B755F8D}"/>
    <dgm:cxn modelId="{5FD2362A-A4BA-49E4-AE8B-9F476D27C04B}" type="presOf" srcId="{EDAA763D-ECB0-4B8B-8564-2742BD327FDB}" destId="{41E5BAD1-77DF-4C0C-8740-D5A494B114B3}" srcOrd="0" destOrd="0" presId="urn:microsoft.com/office/officeart/2005/8/layout/process2"/>
    <dgm:cxn modelId="{6738093E-3B87-4386-9B50-4C67D8B5CF8C}" type="presOf" srcId="{4ADA6849-A3BE-4297-A172-ACFB0CF10CF8}" destId="{A50DF48A-D6C8-47EB-9DE4-8E277F0B9485}" srcOrd="0" destOrd="0" presId="urn:microsoft.com/office/officeart/2005/8/layout/process2"/>
    <dgm:cxn modelId="{7D9E0B6F-4C76-4727-8F20-FBBB365CAFC0}" srcId="{EDAA763D-ECB0-4B8B-8564-2742BD327FDB}" destId="{6D8480BA-CC71-4938-82F7-BB69261515C5}" srcOrd="4" destOrd="0" parTransId="{3A8EBA15-80E9-4C85-BB92-D2443B4F410B}" sibTransId="{E748B80E-6C54-4A87-A13C-238C652B0B1A}"/>
    <dgm:cxn modelId="{EAD3F0A7-385E-4C19-A393-FFF5101C6451}" type="presOf" srcId="{4ADA6849-A3BE-4297-A172-ACFB0CF10CF8}" destId="{E1077541-EC9E-4586-868C-9E059C02E144}" srcOrd="1" destOrd="0" presId="urn:microsoft.com/office/officeart/2005/8/layout/process2"/>
    <dgm:cxn modelId="{BA068A72-DB45-4030-972B-C4ABCC43BBA2}" srcId="{EDAA763D-ECB0-4B8B-8564-2742BD327FDB}" destId="{6CA3E182-9CBB-4E28-AA2A-F0DD33B7E768}" srcOrd="2" destOrd="0" parTransId="{BE99C936-EB54-48B4-8515-89F2F1C0790B}" sibTransId="{4ADA6849-A3BE-4297-A172-ACFB0CF10CF8}"/>
    <dgm:cxn modelId="{C01610AC-B3E5-44FC-BDDA-75B010C81CF1}" type="presOf" srcId="{E35D1A38-93F8-4B4C-A7AC-8B0EC58B7B38}" destId="{027BFB05-1BDA-4F78-9772-5410FEE3C28D}" srcOrd="0" destOrd="0" presId="urn:microsoft.com/office/officeart/2005/8/layout/process2"/>
    <dgm:cxn modelId="{32E7ED2E-07DD-440B-82FB-3F0545D41886}" type="presOf" srcId="{4576BF8B-9E08-4197-B7E5-44A009235DC6}" destId="{BF10B296-4530-4480-AF55-CBA9562EAE9E}" srcOrd="0" destOrd="0" presId="urn:microsoft.com/office/officeart/2005/8/layout/process2"/>
    <dgm:cxn modelId="{809E575F-A4EA-4B31-9578-F9FB50C41E82}" type="presOf" srcId="{1A1A7B61-AC7C-4D89-8AC0-66396E8B5BE8}" destId="{E72F85B4-C9D4-4942-B4A4-4D5AE8998463}" srcOrd="1" destOrd="0" presId="urn:microsoft.com/office/officeart/2005/8/layout/process2"/>
    <dgm:cxn modelId="{A0A943A1-17D4-4408-BB9B-2069C2EA0AEA}" type="presOf" srcId="{6CA3E182-9CBB-4E28-AA2A-F0DD33B7E768}" destId="{EB5180F6-448E-455F-A9C1-8A5FE3EE3DD5}" srcOrd="0" destOrd="0" presId="urn:microsoft.com/office/officeart/2005/8/layout/process2"/>
    <dgm:cxn modelId="{BB8D18AC-E5C1-4F90-B16A-1D45BB57671E}" srcId="{EDAA763D-ECB0-4B8B-8564-2742BD327FDB}" destId="{68BFEA61-16A9-4EB3-A49B-48D1D97045E8}" srcOrd="3" destOrd="0" parTransId="{DEFE6247-D129-4EEF-92C0-DC36C3883B24}" sibTransId="{E35D1A38-93F8-4B4C-A7AC-8B0EC58B7B38}"/>
    <dgm:cxn modelId="{7424B14A-125D-40A7-91FD-C0A7D1B87E11}" type="presParOf" srcId="{41E5BAD1-77DF-4C0C-8740-D5A494B114B3}" destId="{1C7D1688-82CE-45DD-9671-62B908E032DA}" srcOrd="0" destOrd="0" presId="urn:microsoft.com/office/officeart/2005/8/layout/process2"/>
    <dgm:cxn modelId="{743719B3-748F-485E-AD50-B22C2BA701E2}" type="presParOf" srcId="{41E5BAD1-77DF-4C0C-8740-D5A494B114B3}" destId="{D5A6832D-D2C0-4E92-99F7-2A4DC1D42A66}" srcOrd="1" destOrd="0" presId="urn:microsoft.com/office/officeart/2005/8/layout/process2"/>
    <dgm:cxn modelId="{1866CFE1-46FB-4B98-A5F7-BD3EAA40CF19}" type="presParOf" srcId="{D5A6832D-D2C0-4E92-99F7-2A4DC1D42A66}" destId="{E72F85B4-C9D4-4942-B4A4-4D5AE8998463}" srcOrd="0" destOrd="0" presId="urn:microsoft.com/office/officeart/2005/8/layout/process2"/>
    <dgm:cxn modelId="{2BAB3209-4C9F-40BE-8140-03C9331F1D1E}" type="presParOf" srcId="{41E5BAD1-77DF-4C0C-8740-D5A494B114B3}" destId="{BF10B296-4530-4480-AF55-CBA9562EAE9E}" srcOrd="2" destOrd="0" presId="urn:microsoft.com/office/officeart/2005/8/layout/process2"/>
    <dgm:cxn modelId="{DC53D287-F74A-4AEC-B3E7-A2042EB87025}" type="presParOf" srcId="{41E5BAD1-77DF-4C0C-8740-D5A494B114B3}" destId="{680020AC-FDF0-4A58-96FD-9788ABE615A5}" srcOrd="3" destOrd="0" presId="urn:microsoft.com/office/officeart/2005/8/layout/process2"/>
    <dgm:cxn modelId="{8158EFCB-F922-49F5-9571-8ACA9975BD59}" type="presParOf" srcId="{680020AC-FDF0-4A58-96FD-9788ABE615A5}" destId="{84E69580-091D-4CE1-9FB6-836DCD232FE4}" srcOrd="0" destOrd="0" presId="urn:microsoft.com/office/officeart/2005/8/layout/process2"/>
    <dgm:cxn modelId="{1E03A6AD-27AA-4597-BEAE-8113F461A0C2}" type="presParOf" srcId="{41E5BAD1-77DF-4C0C-8740-D5A494B114B3}" destId="{EB5180F6-448E-455F-A9C1-8A5FE3EE3DD5}" srcOrd="4" destOrd="0" presId="urn:microsoft.com/office/officeart/2005/8/layout/process2"/>
    <dgm:cxn modelId="{7CEE25C9-9E39-4AD9-8A0C-7B2B9429695F}" type="presParOf" srcId="{41E5BAD1-77DF-4C0C-8740-D5A494B114B3}" destId="{A50DF48A-D6C8-47EB-9DE4-8E277F0B9485}" srcOrd="5" destOrd="0" presId="urn:microsoft.com/office/officeart/2005/8/layout/process2"/>
    <dgm:cxn modelId="{1291D259-8433-4400-A45C-F153B905099C}" type="presParOf" srcId="{A50DF48A-D6C8-47EB-9DE4-8E277F0B9485}" destId="{E1077541-EC9E-4586-868C-9E059C02E144}" srcOrd="0" destOrd="0" presId="urn:microsoft.com/office/officeart/2005/8/layout/process2"/>
    <dgm:cxn modelId="{3D938D9D-6E74-4F25-A08D-48B75003A72E}" type="presParOf" srcId="{41E5BAD1-77DF-4C0C-8740-D5A494B114B3}" destId="{EE4C7398-3C47-42F2-9934-A7846589CC47}" srcOrd="6" destOrd="0" presId="urn:microsoft.com/office/officeart/2005/8/layout/process2"/>
    <dgm:cxn modelId="{C0CA71CC-EE97-49CB-B475-3325885AF27F}" type="presParOf" srcId="{41E5BAD1-77DF-4C0C-8740-D5A494B114B3}" destId="{027BFB05-1BDA-4F78-9772-5410FEE3C28D}" srcOrd="7" destOrd="0" presId="urn:microsoft.com/office/officeart/2005/8/layout/process2"/>
    <dgm:cxn modelId="{D2ACB94D-6174-4199-9250-22D2FF3AC7E0}" type="presParOf" srcId="{027BFB05-1BDA-4F78-9772-5410FEE3C28D}" destId="{20693168-A942-4E08-9942-2E229A7852DA}" srcOrd="0" destOrd="0" presId="urn:microsoft.com/office/officeart/2005/8/layout/process2"/>
    <dgm:cxn modelId="{ACC917D6-894E-4116-974F-D4D2B4061E5F}" type="presParOf" srcId="{41E5BAD1-77DF-4C0C-8740-D5A494B114B3}" destId="{E70028F3-4D89-4590-8B1A-544FD05BEDD4}" srcOrd="8"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7D1688-82CE-45DD-9671-62B908E032DA}">
      <dsp:nvSpPr>
        <dsp:cNvPr id="0" name=""/>
        <dsp:cNvSpPr/>
      </dsp:nvSpPr>
      <dsp:spPr>
        <a:xfrm>
          <a:off x="144021" y="606"/>
          <a:ext cx="5436085" cy="709619"/>
        </a:xfrm>
        <a:prstGeom prst="roundRect">
          <a:avLst>
            <a:gd name="adj" fmla="val 10000"/>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err="1"/>
            <a:t>Gert</a:t>
          </a:r>
          <a:r>
            <a:rPr lang="en-GB" sz="1600" kern="1200" dirty="0"/>
            <a:t> </a:t>
          </a:r>
          <a:r>
            <a:rPr lang="en-GB" sz="1600" kern="1200" dirty="0" err="1"/>
            <a:t>Sibande</a:t>
          </a:r>
          <a:r>
            <a:rPr lang="en-GB" sz="1600" kern="1200" dirty="0"/>
            <a:t> District</a:t>
          </a:r>
        </a:p>
      </dsp:txBody>
      <dsp:txXfrm>
        <a:off x="164805" y="21390"/>
        <a:ext cx="5394517" cy="668051"/>
      </dsp:txXfrm>
    </dsp:sp>
    <dsp:sp modelId="{D5A6832D-D2C0-4E92-99F7-2A4DC1D42A66}">
      <dsp:nvSpPr>
        <dsp:cNvPr id="0" name=""/>
        <dsp:cNvSpPr/>
      </dsp:nvSpPr>
      <dsp:spPr>
        <a:xfrm rot="5400000">
          <a:off x="2729010" y="727966"/>
          <a:ext cx="266107" cy="319328"/>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2766266" y="754576"/>
        <a:ext cx="191596" cy="186275"/>
      </dsp:txXfrm>
    </dsp:sp>
    <dsp:sp modelId="{BF10B296-4530-4480-AF55-CBA9562EAE9E}">
      <dsp:nvSpPr>
        <dsp:cNvPr id="0" name=""/>
        <dsp:cNvSpPr/>
      </dsp:nvSpPr>
      <dsp:spPr>
        <a:xfrm>
          <a:off x="141353" y="1065036"/>
          <a:ext cx="5441421" cy="709619"/>
        </a:xfrm>
        <a:prstGeom prst="roundRect">
          <a:avLst>
            <a:gd name="adj" fmla="val 10000"/>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7 Municipalities: 30 Enumeration Areas (</a:t>
          </a:r>
          <a:r>
            <a:rPr lang="en-GB" sz="1600" kern="1200" dirty="0" err="1" smtClean="0"/>
            <a:t>EAs</a:t>
          </a:r>
          <a:r>
            <a:rPr lang="en-GB" sz="1600" kern="1200" dirty="0" smtClean="0"/>
            <a:t>)/Primary Sampling Unit (PSU)</a:t>
          </a:r>
          <a:endParaRPr lang="en-GB" sz="1600" kern="1200" dirty="0"/>
        </a:p>
      </dsp:txBody>
      <dsp:txXfrm>
        <a:off x="162137" y="1085820"/>
        <a:ext cx="5399853" cy="668051"/>
      </dsp:txXfrm>
    </dsp:sp>
    <dsp:sp modelId="{680020AC-FDF0-4A58-96FD-9788ABE615A5}">
      <dsp:nvSpPr>
        <dsp:cNvPr id="0" name=""/>
        <dsp:cNvSpPr/>
      </dsp:nvSpPr>
      <dsp:spPr>
        <a:xfrm rot="5400000">
          <a:off x="2729010" y="1792396"/>
          <a:ext cx="266107" cy="319328"/>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2766266" y="1819006"/>
        <a:ext cx="191596" cy="186275"/>
      </dsp:txXfrm>
    </dsp:sp>
    <dsp:sp modelId="{EB5180F6-448E-455F-A9C1-8A5FE3EE3DD5}">
      <dsp:nvSpPr>
        <dsp:cNvPr id="0" name=""/>
        <dsp:cNvSpPr/>
      </dsp:nvSpPr>
      <dsp:spPr>
        <a:xfrm>
          <a:off x="285519" y="2129466"/>
          <a:ext cx="5153089" cy="709619"/>
        </a:xfrm>
        <a:prstGeom prst="roundRect">
          <a:avLst>
            <a:gd name="adj" fmla="val 10000"/>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25 </a:t>
          </a:r>
          <a:r>
            <a:rPr lang="en-GB" sz="1600" kern="1200" dirty="0" smtClean="0"/>
            <a:t>Households/Secondary Sampling Units (SSU) from each EA  </a:t>
          </a:r>
          <a:endParaRPr lang="en-GB" sz="1600" kern="1200" dirty="0"/>
        </a:p>
      </dsp:txBody>
      <dsp:txXfrm>
        <a:off x="306303" y="2150250"/>
        <a:ext cx="5111521" cy="668051"/>
      </dsp:txXfrm>
    </dsp:sp>
    <dsp:sp modelId="{A50DF48A-D6C8-47EB-9DE4-8E277F0B9485}">
      <dsp:nvSpPr>
        <dsp:cNvPr id="0" name=""/>
        <dsp:cNvSpPr/>
      </dsp:nvSpPr>
      <dsp:spPr>
        <a:xfrm rot="5400000">
          <a:off x="2729010" y="2856826"/>
          <a:ext cx="266107" cy="319328"/>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2766266" y="2883436"/>
        <a:ext cx="191596" cy="186275"/>
      </dsp:txXfrm>
    </dsp:sp>
    <dsp:sp modelId="{EE4C7398-3C47-42F2-9934-A7846589CC47}">
      <dsp:nvSpPr>
        <dsp:cNvPr id="0" name=""/>
        <dsp:cNvSpPr/>
      </dsp:nvSpPr>
      <dsp:spPr>
        <a:xfrm>
          <a:off x="357588" y="3193895"/>
          <a:ext cx="5008951" cy="709619"/>
        </a:xfrm>
        <a:prstGeom prst="roundRect">
          <a:avLst>
            <a:gd name="adj" fmla="val 10000"/>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From 750 households: 750 </a:t>
          </a:r>
          <a:r>
            <a:rPr lang="en-GB" sz="1600" kern="1200" dirty="0"/>
            <a:t>Respondents </a:t>
          </a:r>
          <a:r>
            <a:rPr lang="en-GB" sz="1600" kern="1200" dirty="0" smtClean="0"/>
            <a:t>(Female=500</a:t>
          </a:r>
          <a:r>
            <a:rPr lang="en-GB" sz="1600" kern="1200" dirty="0"/>
            <a:t>)</a:t>
          </a:r>
        </a:p>
      </dsp:txBody>
      <dsp:txXfrm>
        <a:off x="378372" y="3214679"/>
        <a:ext cx="4967383" cy="668051"/>
      </dsp:txXfrm>
    </dsp:sp>
    <dsp:sp modelId="{027BFB05-1BDA-4F78-9772-5410FEE3C28D}">
      <dsp:nvSpPr>
        <dsp:cNvPr id="0" name=""/>
        <dsp:cNvSpPr/>
      </dsp:nvSpPr>
      <dsp:spPr>
        <a:xfrm rot="5400000">
          <a:off x="2729010" y="3921256"/>
          <a:ext cx="266107" cy="319328"/>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2766266" y="3947866"/>
        <a:ext cx="191596" cy="186275"/>
      </dsp:txXfrm>
    </dsp:sp>
    <dsp:sp modelId="{E70028F3-4D89-4590-8B1A-544FD05BEDD4}">
      <dsp:nvSpPr>
        <dsp:cNvPr id="0" name=""/>
        <dsp:cNvSpPr/>
      </dsp:nvSpPr>
      <dsp:spPr>
        <a:xfrm>
          <a:off x="432055" y="4258325"/>
          <a:ext cx="4860016" cy="709619"/>
        </a:xfrm>
        <a:prstGeom prst="roundRect">
          <a:avLst>
            <a:gd name="adj" fmla="val 10000"/>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592 sexually </a:t>
          </a:r>
          <a:r>
            <a:rPr lang="en-GB" sz="1600" kern="1200" dirty="0" smtClean="0"/>
            <a:t>active adults, aged 16 – 55  (Female=392</a:t>
          </a:r>
          <a:r>
            <a:rPr lang="en-GB" sz="1600" kern="1200" dirty="0"/>
            <a:t>)</a:t>
          </a:r>
        </a:p>
      </dsp:txBody>
      <dsp:txXfrm>
        <a:off x="452839" y="4279109"/>
        <a:ext cx="4818448" cy="66805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DE7061-3090-4C13-8118-EDCB84F8B4A4}" type="datetimeFigureOut">
              <a:rPr lang="en-ZA" smtClean="0"/>
              <a:pPr/>
              <a:t>2014/10/31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63883C-AA89-42EE-A96F-C449AD8685DA}" type="slidenum">
              <a:rPr lang="en-ZA" smtClean="0"/>
              <a:pPr/>
              <a:t>‹#›</a:t>
            </a:fld>
            <a:endParaRPr lang="en-ZA"/>
          </a:p>
        </p:txBody>
      </p:sp>
    </p:spTree>
    <p:extLst>
      <p:ext uri="{BB962C8B-B14F-4D97-AF65-F5344CB8AC3E}">
        <p14:creationId xmlns:p14="http://schemas.microsoft.com/office/powerpoint/2010/main" xmlns="" val="2757035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000" dirty="0" smtClean="0"/>
              <a:t>GSD: one of three districts in </a:t>
            </a:r>
            <a:r>
              <a:rPr lang="en-ZA" sz="1000" dirty="0" err="1" smtClean="0"/>
              <a:t>Mpumalanga</a:t>
            </a:r>
            <a:r>
              <a:rPr lang="en-ZA" sz="1000" dirty="0" smtClean="0"/>
              <a:t> Province, South Africa; </a:t>
            </a:r>
            <a:r>
              <a:rPr lang="en-US" sz="900" dirty="0" smtClean="0">
                <a:solidFill>
                  <a:srgbClr val="FF0000"/>
                </a:solidFill>
              </a:rPr>
              <a:t>African population sub-group mostly affected; </a:t>
            </a:r>
            <a:endParaRPr lang="en-ZA" sz="1000" dirty="0" smtClean="0"/>
          </a:p>
          <a:p>
            <a:r>
              <a:rPr lang="en-GB" sz="700" dirty="0" smtClean="0"/>
              <a:t>Many factors in GSD fuel high MSP Prevalence (Low levels of education, poverty, unemployment, gender inequality, gender-based violence)</a:t>
            </a:r>
          </a:p>
          <a:p>
            <a:r>
              <a:rPr lang="en-ZA" sz="800" dirty="0" smtClean="0"/>
              <a:t>Location: </a:t>
            </a:r>
            <a:r>
              <a:rPr lang="en-US" sz="800" dirty="0" smtClean="0"/>
              <a:t>along major trucking routes; </a:t>
            </a:r>
            <a:r>
              <a:rPr lang="en-US" sz="900" dirty="0" smtClean="0"/>
              <a:t>Home to 890 699 people (2007);</a:t>
            </a:r>
            <a:r>
              <a:rPr lang="en-US" sz="900" baseline="0" dirty="0" smtClean="0"/>
              <a:t> </a:t>
            </a:r>
            <a:r>
              <a:rPr lang="en-US" sz="900" dirty="0" smtClean="0"/>
              <a:t>Unemployment rate: 33%; Health system: largely curative care</a:t>
            </a:r>
            <a:endParaRPr lang="en-ZA" sz="90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963883C-AA89-42EE-A96F-C449AD8685DA}" type="slidenum">
              <a:rPr lang="en-ZA" smtClean="0"/>
              <a:pPr/>
              <a:t>2</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 camp sees that multiple sexual partnerships drive infection in generalised epidemics in eastern and southern Africa, dispersed through the broad population.2 The other emphasises the large number of already infected individuals, particularly the many existing discordant couples, and stresses widespread HIV testing.3</a:t>
            </a:r>
          </a:p>
          <a:p>
            <a:endParaRPr lang="en-US" dirty="0" smtClean="0"/>
          </a:p>
          <a:p>
            <a:r>
              <a:rPr lang="en-GB" dirty="0" smtClean="0"/>
              <a:t>2 </a:t>
            </a:r>
            <a:r>
              <a:rPr lang="en-GB" dirty="0" err="1" smtClean="0"/>
              <a:t>Halperin</a:t>
            </a:r>
            <a:r>
              <a:rPr lang="en-GB" dirty="0" smtClean="0"/>
              <a:t> D, Epstein H. Concurrent sexual partnerships help explain Africa’s high HIV prevalence: implications for prevention. Lancet 2004; 364: 4–6. </a:t>
            </a:r>
          </a:p>
          <a:p>
            <a:r>
              <a:rPr lang="en-GB" dirty="0" smtClean="0"/>
              <a:t>3 </a:t>
            </a:r>
            <a:r>
              <a:rPr lang="en-GB" dirty="0" err="1" smtClean="0"/>
              <a:t>Bunnell</a:t>
            </a:r>
            <a:r>
              <a:rPr lang="en-GB" dirty="0" smtClean="0"/>
              <a:t> RB, </a:t>
            </a:r>
            <a:r>
              <a:rPr lang="en-GB" dirty="0" err="1" smtClean="0"/>
              <a:t>Cherutich</a:t>
            </a:r>
            <a:r>
              <a:rPr lang="en-GB" dirty="0" smtClean="0"/>
              <a:t> P. Universal HIV testing and counselling in Africa. Lancet 2008; 371: 2148–50. </a:t>
            </a:r>
            <a:endParaRPr lang="en-GB" dirty="0"/>
          </a:p>
        </p:txBody>
      </p:sp>
      <p:sp>
        <p:nvSpPr>
          <p:cNvPr id="4" name="Slide Number Placeholder 3"/>
          <p:cNvSpPr>
            <a:spLocks noGrp="1"/>
          </p:cNvSpPr>
          <p:nvPr>
            <p:ph type="sldNum" sz="quarter" idx="10"/>
          </p:nvPr>
        </p:nvSpPr>
        <p:spPr/>
        <p:txBody>
          <a:bodyPr/>
          <a:lstStyle/>
          <a:p>
            <a:fld id="{B963883C-AA89-42EE-A96F-C449AD8685DA}" type="slidenum">
              <a:rPr lang="en-ZA" smtClean="0"/>
              <a:pPr/>
              <a:t>3</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smtClean="0"/>
              <a:t>Joint United Nations Programme on HIV/AIDS (UNAIDS)</a:t>
            </a:r>
            <a:endParaRPr lang="en-GB" dirty="0"/>
          </a:p>
        </p:txBody>
      </p:sp>
      <p:sp>
        <p:nvSpPr>
          <p:cNvPr id="4" name="Slide Number Placeholder 3"/>
          <p:cNvSpPr>
            <a:spLocks noGrp="1"/>
          </p:cNvSpPr>
          <p:nvPr>
            <p:ph type="sldNum" sz="quarter" idx="10"/>
          </p:nvPr>
        </p:nvSpPr>
        <p:spPr/>
        <p:txBody>
          <a:bodyPr/>
          <a:lstStyle/>
          <a:p>
            <a:fld id="{B963883C-AA89-42EE-A96F-C449AD8685DA}" type="slidenum">
              <a:rPr lang="en-ZA" smtClean="0"/>
              <a:pPr/>
              <a:t>6</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63883C-AA89-42EE-A96F-C449AD8685DA}" type="slidenum">
              <a:rPr lang="en-ZA" smtClean="0"/>
              <a:pPr/>
              <a:t>10</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63883C-AA89-42EE-A96F-C449AD8685DA}" type="slidenum">
              <a:rPr lang="en-ZA" smtClean="0"/>
              <a:pPr/>
              <a:t>12</a:t>
            </a:fld>
            <a:endParaRPr lang="en-Z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963883C-AA89-42EE-A96F-C449AD8685DA}" type="slidenum">
              <a:rPr lang="en-ZA" smtClean="0"/>
              <a:pPr/>
              <a:t>13</a:t>
            </a:fld>
            <a:endParaRPr lang="en-ZA"/>
          </a:p>
        </p:txBody>
      </p:sp>
    </p:spTree>
    <p:extLst>
      <p:ext uri="{BB962C8B-B14F-4D97-AF65-F5344CB8AC3E}">
        <p14:creationId xmlns:p14="http://schemas.microsoft.com/office/powerpoint/2010/main" xmlns="" val="39639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63883C-AA89-42EE-A96F-C449AD8685DA}" type="slidenum">
              <a:rPr lang="en-ZA" smtClean="0"/>
              <a:pPr/>
              <a:t>14</a:t>
            </a:fld>
            <a:endParaRPr lang="en-Z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Reverse causation ordinarily refers to the situation in which the outcome precedes and causes the exposure instead of the other way around </a:t>
            </a:r>
            <a:endParaRPr lang="en-ZA" dirty="0"/>
          </a:p>
        </p:txBody>
      </p:sp>
      <p:sp>
        <p:nvSpPr>
          <p:cNvPr id="4" name="Slide Number Placeholder 3"/>
          <p:cNvSpPr>
            <a:spLocks noGrp="1"/>
          </p:cNvSpPr>
          <p:nvPr>
            <p:ph type="sldNum" sz="quarter" idx="10"/>
          </p:nvPr>
        </p:nvSpPr>
        <p:spPr/>
        <p:txBody>
          <a:bodyPr/>
          <a:lstStyle/>
          <a:p>
            <a:fld id="{B963883C-AA89-42EE-A96F-C449AD8685DA}" type="slidenum">
              <a:rPr lang="en-ZA" smtClean="0"/>
              <a:pPr/>
              <a:t>15</a:t>
            </a:fld>
            <a:endParaRPr lang="en-ZA"/>
          </a:p>
        </p:txBody>
      </p:sp>
    </p:spTree>
    <p:extLst>
      <p:ext uri="{BB962C8B-B14F-4D97-AF65-F5344CB8AC3E}">
        <p14:creationId xmlns:p14="http://schemas.microsoft.com/office/powerpoint/2010/main" xmlns="" val="4010208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5FB75AA-4FB8-4023-BE64-734E843C394A}" type="datetimeFigureOut">
              <a:rPr lang="en-US" smtClean="0"/>
              <a:pPr/>
              <a:t>10/31/2014</a:t>
            </a:fld>
            <a:endParaRPr lang="en-ZA"/>
          </a:p>
        </p:txBody>
      </p:sp>
      <p:sp>
        <p:nvSpPr>
          <p:cNvPr id="17" name="Footer Placeholder 16"/>
          <p:cNvSpPr>
            <a:spLocks noGrp="1"/>
          </p:cNvSpPr>
          <p:nvPr>
            <p:ph type="ftr" sz="quarter" idx="11"/>
          </p:nvPr>
        </p:nvSpPr>
        <p:spPr/>
        <p:txBody>
          <a:bodyPr/>
          <a:lstStyle/>
          <a:p>
            <a:endParaRPr lang="en-Z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CBB91C-5F86-4D00-BF2D-88B3DA9901FA}" type="slidenum">
              <a:rPr lang="en-ZA" smtClean="0"/>
              <a:pPr/>
              <a:t>‹#›</a:t>
            </a:fld>
            <a:endParaRPr lang="en-Z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FB75AA-4FB8-4023-BE64-734E843C394A}" type="datetimeFigureOut">
              <a:rPr lang="en-US" smtClean="0"/>
              <a:pPr/>
              <a:t>10/31/2014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0CBB91C-5F86-4D00-BF2D-88B3DA9901FA}" type="slidenum">
              <a:rPr lang="en-ZA" smtClean="0"/>
              <a:pPr/>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CBB91C-5F86-4D00-BF2D-88B3DA9901FA}" type="slidenum">
              <a:rPr lang="en-ZA" smtClean="0"/>
              <a:pPr/>
              <a:t>‹#›</a:t>
            </a:fld>
            <a:endParaRPr lang="en-Z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FB75AA-4FB8-4023-BE64-734E843C394A}" type="datetimeFigureOut">
              <a:rPr lang="en-US" smtClean="0"/>
              <a:pPr/>
              <a:t>10/31/2014</a:t>
            </a:fld>
            <a:endParaRPr lang="en-ZA"/>
          </a:p>
        </p:txBody>
      </p:sp>
      <p:sp>
        <p:nvSpPr>
          <p:cNvPr id="5" name="Footer Placeholder 4"/>
          <p:cNvSpPr>
            <a:spLocks noGrp="1"/>
          </p:cNvSpPr>
          <p:nvPr>
            <p:ph type="ftr" sz="quarter" idx="11"/>
          </p:nvPr>
        </p:nvSpPr>
        <p:spPr/>
        <p:txBody>
          <a:bodyPr/>
          <a:lstStyle/>
          <a:p>
            <a:endParaRPr lang="en-Z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FB75AA-4FB8-4023-BE64-734E843C394A}" type="datetimeFigureOut">
              <a:rPr lang="en-US" smtClean="0"/>
              <a:pPr/>
              <a:t>10/31/2014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a:xfrm>
            <a:off x="4361688" y="1026372"/>
            <a:ext cx="457200" cy="441325"/>
          </a:xfrm>
        </p:spPr>
        <p:txBody>
          <a:bodyPr/>
          <a:lstStyle/>
          <a:p>
            <a:fld id="{40CBB91C-5F86-4D00-BF2D-88B3DA9901FA}" type="slidenum">
              <a:rPr lang="en-ZA" smtClean="0"/>
              <a:pPr/>
              <a:t>‹#›</a:t>
            </a:fld>
            <a:endParaRPr lang="en-Z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ZA"/>
          </a:p>
        </p:txBody>
      </p:sp>
      <p:sp>
        <p:nvSpPr>
          <p:cNvPr id="4" name="Date Placeholder 3"/>
          <p:cNvSpPr>
            <a:spLocks noGrp="1"/>
          </p:cNvSpPr>
          <p:nvPr>
            <p:ph type="dt" sz="half" idx="10"/>
          </p:nvPr>
        </p:nvSpPr>
        <p:spPr/>
        <p:txBody>
          <a:bodyPr/>
          <a:lstStyle/>
          <a:p>
            <a:fld id="{55FB75AA-4FB8-4023-BE64-734E843C394A}" type="datetimeFigureOut">
              <a:rPr lang="en-US" smtClean="0"/>
              <a:pPr/>
              <a:t>10/31/2014</a:t>
            </a:fld>
            <a:endParaRPr lang="en-Z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CBB91C-5F86-4D00-BF2D-88B3DA9901FA}" type="slidenum">
              <a:rPr lang="en-ZA" smtClean="0"/>
              <a:pPr/>
              <a:t>‹#›</a:t>
            </a:fld>
            <a:endParaRPr lang="en-Z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5FB75AA-4FB8-4023-BE64-734E843C394A}" type="datetimeFigureOut">
              <a:rPr lang="en-US" smtClean="0"/>
              <a:pPr/>
              <a:t>10/31/2014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0CBB91C-5F86-4D00-BF2D-88B3DA9901FA}" type="slidenum">
              <a:rPr lang="en-ZA" smtClean="0"/>
              <a:pPr/>
              <a:t>‹#›</a:t>
            </a:fld>
            <a:endParaRPr lang="en-Z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5FB75AA-4FB8-4023-BE64-734E843C394A}" type="datetimeFigureOut">
              <a:rPr lang="en-US" smtClean="0"/>
              <a:pPr/>
              <a:t>10/31/2014</a:t>
            </a:fld>
            <a:endParaRPr lang="en-ZA"/>
          </a:p>
        </p:txBody>
      </p:sp>
      <p:sp>
        <p:nvSpPr>
          <p:cNvPr id="8" name="Footer Placeholder 7"/>
          <p:cNvSpPr>
            <a:spLocks noGrp="1"/>
          </p:cNvSpPr>
          <p:nvPr>
            <p:ph type="ftr" sz="quarter" idx="11"/>
          </p:nvPr>
        </p:nvSpPr>
        <p:spPr>
          <a:xfrm>
            <a:off x="304800" y="6409944"/>
            <a:ext cx="3581400" cy="365760"/>
          </a:xfrm>
        </p:spPr>
        <p:txBody>
          <a:bodyPr/>
          <a:lstStyle/>
          <a:p>
            <a:endParaRPr lang="en-Z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CBB91C-5F86-4D00-BF2D-88B3DA9901FA}" type="slidenum">
              <a:rPr lang="en-ZA" smtClean="0"/>
              <a:pPr/>
              <a:t>‹#›</a:t>
            </a:fld>
            <a:endParaRPr lang="en-Z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FB75AA-4FB8-4023-BE64-734E843C394A}" type="datetimeFigureOut">
              <a:rPr lang="en-US" smtClean="0"/>
              <a:pPr/>
              <a:t>10/31/2014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a:xfrm>
            <a:off x="4343400" y="1036020"/>
            <a:ext cx="457200" cy="441325"/>
          </a:xfrm>
        </p:spPr>
        <p:txBody>
          <a:bodyPr/>
          <a:lstStyle/>
          <a:p>
            <a:fld id="{40CBB91C-5F86-4D00-BF2D-88B3DA9901FA}"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5FB75AA-4FB8-4023-BE64-734E843C394A}" type="datetimeFigureOut">
              <a:rPr lang="en-US" smtClean="0"/>
              <a:pPr/>
              <a:t>10/31/2014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CBB91C-5F86-4D00-BF2D-88B3DA9901FA}"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CBB91C-5F86-4D00-BF2D-88B3DA9901FA}" type="slidenum">
              <a:rPr lang="en-ZA" smtClean="0"/>
              <a:pPr/>
              <a:t>‹#›</a:t>
            </a:fld>
            <a:endParaRPr lang="en-Z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5FB75AA-4FB8-4023-BE64-734E843C394A}" type="datetimeFigureOut">
              <a:rPr lang="en-US" smtClean="0"/>
              <a:pPr/>
              <a:t>10/31/2014</a:t>
            </a:fld>
            <a:endParaRPr lang="en-ZA"/>
          </a:p>
        </p:txBody>
      </p:sp>
      <p:sp>
        <p:nvSpPr>
          <p:cNvPr id="6" name="Footer Placeholder 5"/>
          <p:cNvSpPr>
            <a:spLocks noGrp="1"/>
          </p:cNvSpPr>
          <p:nvPr>
            <p:ph type="ftr" sz="quarter" idx="11"/>
          </p:nvPr>
        </p:nvSpPr>
        <p:spPr>
          <a:xfrm>
            <a:off x="301752" y="6410848"/>
            <a:ext cx="3383280" cy="365760"/>
          </a:xfrm>
        </p:spPr>
        <p:txBody>
          <a:bodyPr/>
          <a:lstStyle/>
          <a:p>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CBB91C-5F86-4D00-BF2D-88B3DA9901FA}" type="slidenum">
              <a:rPr lang="en-ZA" smtClean="0"/>
              <a:pPr/>
              <a:t>‹#›</a:t>
            </a:fld>
            <a:endParaRPr lang="en-Z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5FB75AA-4FB8-4023-BE64-734E843C394A}" type="datetimeFigureOut">
              <a:rPr lang="en-US" smtClean="0"/>
              <a:pPr/>
              <a:t>10/31/2014</a:t>
            </a:fld>
            <a:endParaRPr lang="en-ZA"/>
          </a:p>
        </p:txBody>
      </p:sp>
      <p:sp>
        <p:nvSpPr>
          <p:cNvPr id="6" name="Footer Placeholder 5"/>
          <p:cNvSpPr>
            <a:spLocks noGrp="1"/>
          </p:cNvSpPr>
          <p:nvPr>
            <p:ph type="ftr" sz="quarter" idx="11"/>
          </p:nvPr>
        </p:nvSpPr>
        <p:spPr>
          <a:xfrm>
            <a:off x="301752" y="6410848"/>
            <a:ext cx="3584448" cy="365760"/>
          </a:xfrm>
        </p:spPr>
        <p:txBody>
          <a:bodyPr/>
          <a:lstStyle/>
          <a:p>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5FB75AA-4FB8-4023-BE64-734E843C394A}" type="datetimeFigureOut">
              <a:rPr lang="en-US" smtClean="0"/>
              <a:pPr/>
              <a:t>10/31/2014</a:t>
            </a:fld>
            <a:endParaRPr lang="en-Z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Z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CBB91C-5F86-4D00-BF2D-88B3DA9901FA}" type="slidenum">
              <a:rPr lang="en-ZA" smtClean="0"/>
              <a:pPr/>
              <a:t>‹#›</a:t>
            </a:fld>
            <a:endParaRPr lang="en-Z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2819400"/>
            <a:ext cx="8136904" cy="1752600"/>
          </a:xfrm>
        </p:spPr>
        <p:txBody>
          <a:bodyPr>
            <a:normAutofit/>
          </a:bodyPr>
          <a:lstStyle/>
          <a:p>
            <a:r>
              <a:rPr lang="en-US" sz="2400" baseline="30000" smtClean="0">
                <a:solidFill>
                  <a:srgbClr val="000099"/>
                </a:solidFill>
              </a:rPr>
              <a:t>1,2</a:t>
            </a:r>
            <a:r>
              <a:rPr lang="en-US" sz="2400" smtClean="0">
                <a:solidFill>
                  <a:srgbClr val="000099"/>
                </a:solidFill>
              </a:rPr>
              <a:t>BABALOLA </a:t>
            </a:r>
            <a:r>
              <a:rPr lang="en-US" sz="2400" dirty="0" smtClean="0">
                <a:solidFill>
                  <a:srgbClr val="000099"/>
                </a:solidFill>
              </a:rPr>
              <a:t>OS, </a:t>
            </a:r>
            <a:r>
              <a:rPr lang="en-US" sz="2400" baseline="30000" dirty="0" smtClean="0">
                <a:solidFill>
                  <a:srgbClr val="000099"/>
                </a:solidFill>
              </a:rPr>
              <a:t>1,2</a:t>
            </a:r>
            <a:r>
              <a:rPr lang="en-US" sz="2400" dirty="0" smtClean="0">
                <a:solidFill>
                  <a:srgbClr val="000099"/>
                </a:solidFill>
              </a:rPr>
              <a:t>Bello B, </a:t>
            </a:r>
            <a:r>
              <a:rPr lang="en-US" sz="2400" baseline="30000" dirty="0" smtClean="0">
                <a:solidFill>
                  <a:srgbClr val="000099"/>
                </a:solidFill>
              </a:rPr>
              <a:t>1</a:t>
            </a:r>
            <a:r>
              <a:rPr lang="en-US" sz="2400" dirty="0" smtClean="0">
                <a:solidFill>
                  <a:srgbClr val="000099"/>
                </a:solidFill>
              </a:rPr>
              <a:t>Ndlovu n </a:t>
            </a:r>
            <a:endParaRPr lang="en-GB" sz="2400" dirty="0" smtClean="0">
              <a:solidFill>
                <a:srgbClr val="000099"/>
              </a:solidFill>
            </a:endParaRPr>
          </a:p>
          <a:p>
            <a:endParaRPr lang="en-ZA" sz="1200" baseline="30000" dirty="0" smtClean="0">
              <a:solidFill>
                <a:srgbClr val="000099"/>
              </a:solidFill>
            </a:endParaRPr>
          </a:p>
          <a:p>
            <a:endParaRPr lang="en-ZA" sz="1200" baseline="30000" dirty="0" smtClean="0">
              <a:solidFill>
                <a:srgbClr val="000099"/>
              </a:solidFill>
            </a:endParaRPr>
          </a:p>
          <a:p>
            <a:r>
              <a:rPr lang="en-ZA" sz="1200" baseline="30000" dirty="0" smtClean="0">
                <a:solidFill>
                  <a:srgbClr val="000099"/>
                </a:solidFill>
              </a:rPr>
              <a:t>1</a:t>
            </a:r>
            <a:r>
              <a:rPr lang="en-ZA" sz="1200" dirty="0" smtClean="0">
                <a:solidFill>
                  <a:srgbClr val="000099"/>
                </a:solidFill>
              </a:rPr>
              <a:t>University of the Witwatersrand, </a:t>
            </a:r>
            <a:endParaRPr lang="en-GB" sz="1200" dirty="0" smtClean="0">
              <a:solidFill>
                <a:srgbClr val="000099"/>
              </a:solidFill>
            </a:endParaRPr>
          </a:p>
          <a:p>
            <a:r>
              <a:rPr lang="en-ZA" sz="1200" dirty="0" smtClean="0">
                <a:solidFill>
                  <a:srgbClr val="000099"/>
                </a:solidFill>
              </a:rPr>
              <a:t>&amp;</a:t>
            </a:r>
            <a:endParaRPr lang="en-GB" sz="1200" dirty="0" smtClean="0">
              <a:solidFill>
                <a:srgbClr val="000099"/>
              </a:solidFill>
            </a:endParaRPr>
          </a:p>
          <a:p>
            <a:r>
              <a:rPr lang="en-ZA" sz="1200" baseline="30000" dirty="0" smtClean="0">
                <a:solidFill>
                  <a:srgbClr val="000099"/>
                </a:solidFill>
              </a:rPr>
              <a:t>2</a:t>
            </a:r>
            <a:r>
              <a:rPr lang="en-ZA" sz="1200" dirty="0" smtClean="0">
                <a:solidFill>
                  <a:srgbClr val="000099"/>
                </a:solidFill>
              </a:rPr>
              <a:t>Centre for statistical analysis &amp; research (</a:t>
            </a:r>
            <a:r>
              <a:rPr lang="en-ZA" sz="1200" dirty="0" err="1" smtClean="0">
                <a:solidFill>
                  <a:srgbClr val="000099"/>
                </a:solidFill>
              </a:rPr>
              <a:t>CEsar</a:t>
            </a:r>
            <a:r>
              <a:rPr lang="en-ZA" sz="1200" dirty="0" smtClean="0">
                <a:solidFill>
                  <a:srgbClr val="000099"/>
                </a:solidFill>
              </a:rPr>
              <a:t>), Johannesburg, South Africa </a:t>
            </a:r>
          </a:p>
        </p:txBody>
      </p:sp>
      <p:sp>
        <p:nvSpPr>
          <p:cNvPr id="2" name="Title 1"/>
          <p:cNvSpPr>
            <a:spLocks noGrp="1"/>
          </p:cNvSpPr>
          <p:nvPr>
            <p:ph type="ctrTitle"/>
          </p:nvPr>
        </p:nvSpPr>
        <p:spPr/>
        <p:txBody>
          <a:bodyPr>
            <a:noAutofit/>
          </a:bodyPr>
          <a:lstStyle/>
          <a:p>
            <a:r>
              <a:rPr lang="en-ZA" sz="3100" dirty="0">
                <a:solidFill>
                  <a:schemeClr val="accent6"/>
                </a:solidFill>
              </a:rPr>
              <a:t>Is the high HIV prevalence in </a:t>
            </a:r>
            <a:r>
              <a:rPr lang="en-ZA" sz="3100" dirty="0" err="1">
                <a:solidFill>
                  <a:schemeClr val="accent6"/>
                </a:solidFill>
              </a:rPr>
              <a:t>Gert</a:t>
            </a:r>
            <a:r>
              <a:rPr lang="en-ZA" sz="3100" dirty="0">
                <a:solidFill>
                  <a:schemeClr val="accent6"/>
                </a:solidFill>
              </a:rPr>
              <a:t> </a:t>
            </a:r>
            <a:r>
              <a:rPr lang="en-ZA" sz="3100" dirty="0" err="1">
                <a:solidFill>
                  <a:schemeClr val="accent6"/>
                </a:solidFill>
              </a:rPr>
              <a:t>Sibande</a:t>
            </a:r>
            <a:r>
              <a:rPr lang="en-ZA" sz="3100" dirty="0">
                <a:solidFill>
                  <a:schemeClr val="accent6"/>
                </a:solidFill>
              </a:rPr>
              <a:t>, South Africa driven by a high </a:t>
            </a:r>
            <a:r>
              <a:rPr lang="en-ZA" sz="3100" dirty="0" smtClean="0">
                <a:solidFill>
                  <a:schemeClr val="accent6"/>
                </a:solidFill>
              </a:rPr>
              <a:t>multiple </a:t>
            </a:r>
            <a:r>
              <a:rPr lang="en-ZA" sz="3100" dirty="0">
                <a:solidFill>
                  <a:schemeClr val="accent6"/>
                </a:solidFill>
              </a:rPr>
              <a:t>s</a:t>
            </a:r>
            <a:r>
              <a:rPr lang="en-ZA" sz="3100" dirty="0" smtClean="0">
                <a:solidFill>
                  <a:schemeClr val="accent6"/>
                </a:solidFill>
              </a:rPr>
              <a:t>exual partnership (MSP) </a:t>
            </a:r>
            <a:r>
              <a:rPr lang="en-ZA" sz="3100" dirty="0">
                <a:solidFill>
                  <a:schemeClr val="accent6"/>
                </a:solidFill>
              </a:rPr>
              <a:t>p</a:t>
            </a:r>
            <a:r>
              <a:rPr lang="en-ZA" sz="3100" dirty="0" smtClean="0">
                <a:solidFill>
                  <a:schemeClr val="accent6"/>
                </a:solidFill>
              </a:rPr>
              <a:t>revalence</a:t>
            </a:r>
            <a:r>
              <a:rPr lang="en-ZA" sz="3100" dirty="0">
                <a:solidFill>
                  <a:schemeClr val="accent6"/>
                </a:solidFill>
              </a:rPr>
              <a:t>?</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5032741"/>
            <a:ext cx="1429933" cy="1348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4" descr="CESAR Logo"/>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5609168"/>
            <a:ext cx="1656184" cy="772160"/>
          </a:xfrm>
          <a:prstGeom prst="rect">
            <a:avLst/>
          </a:prstGeom>
          <a:noFill/>
          <a:ln>
            <a:noFill/>
          </a:ln>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79512" y="188640"/>
          <a:ext cx="8964488" cy="64087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Models (MSP only)</a:t>
            </a:r>
            <a:endParaRPr lang="en-GB" dirty="0"/>
          </a:p>
        </p:txBody>
      </p:sp>
      <p:sp>
        <p:nvSpPr>
          <p:cNvPr id="3" name="Content Placeholder 2"/>
          <p:cNvSpPr>
            <a:spLocks noGrp="1"/>
          </p:cNvSpPr>
          <p:nvPr>
            <p:ph sz="quarter" idx="1"/>
          </p:nvPr>
        </p:nvSpPr>
        <p:spPr>
          <a:solidFill>
            <a:schemeClr val="bg1"/>
          </a:solidFill>
        </p:spPr>
        <p:txBody>
          <a:bodyPr>
            <a:normAutofit/>
          </a:bodyPr>
          <a:lstStyle/>
          <a:p>
            <a:pPr lvl="0"/>
            <a:r>
              <a:rPr lang="en-ZA" sz="2800" dirty="0" smtClean="0"/>
              <a:t>Three multivariate sex-differentiated models were built.</a:t>
            </a:r>
          </a:p>
          <a:p>
            <a:pPr lvl="0"/>
            <a:r>
              <a:rPr lang="en-ZA" sz="2800" dirty="0" smtClean="0"/>
              <a:t>Variables significant at p&lt;0.05 were retained in the final models which contained:</a:t>
            </a:r>
          </a:p>
          <a:p>
            <a:pPr lvl="1"/>
            <a:r>
              <a:rPr lang="en-US" sz="2800" dirty="0" smtClean="0">
                <a:solidFill>
                  <a:srgbClr val="FF0000"/>
                </a:solidFill>
              </a:rPr>
              <a:t>Two socio-demographic and three sexual </a:t>
            </a:r>
            <a:r>
              <a:rPr lang="en-US" sz="2800" dirty="0" err="1" smtClean="0">
                <a:solidFill>
                  <a:srgbClr val="FF0000"/>
                </a:solidFill>
              </a:rPr>
              <a:t>behavioural</a:t>
            </a:r>
            <a:r>
              <a:rPr lang="en-US" sz="2800" dirty="0" smtClean="0">
                <a:solidFill>
                  <a:srgbClr val="FF0000"/>
                </a:solidFill>
              </a:rPr>
              <a:t> factors in males</a:t>
            </a:r>
          </a:p>
          <a:p>
            <a:pPr marL="274320" lvl="1" indent="0">
              <a:buNone/>
            </a:pPr>
            <a:endParaRPr lang="en-US" sz="2800" dirty="0">
              <a:solidFill>
                <a:srgbClr val="FF0000"/>
              </a:solidFill>
            </a:endParaRPr>
          </a:p>
          <a:p>
            <a:pPr lvl="1"/>
            <a:r>
              <a:rPr lang="en-US" sz="2800" dirty="0" smtClean="0">
                <a:solidFill>
                  <a:srgbClr val="FF0000"/>
                </a:solidFill>
              </a:rPr>
              <a:t>One socio-demographic and three sexual </a:t>
            </a:r>
            <a:r>
              <a:rPr lang="en-US" sz="2800" dirty="0" err="1" smtClean="0">
                <a:solidFill>
                  <a:srgbClr val="FF0000"/>
                </a:solidFill>
              </a:rPr>
              <a:t>behavioural</a:t>
            </a:r>
            <a:r>
              <a:rPr lang="en-US" sz="2800" dirty="0" smtClean="0">
                <a:solidFill>
                  <a:srgbClr val="FF0000"/>
                </a:solidFill>
              </a:rPr>
              <a:t> factors in females</a:t>
            </a:r>
            <a:endParaRPr lang="en-ZA" sz="2800" dirty="0" smtClean="0">
              <a:solidFill>
                <a:srgbClr val="FF0000"/>
              </a:solidFill>
            </a:endParaRPr>
          </a:p>
          <a:p>
            <a:pPr lvl="1"/>
            <a:endParaRPr lang="en-ZA" dirty="0" smtClean="0">
              <a:solidFill>
                <a:srgbClr val="FF0000"/>
              </a:solidFill>
            </a:endParaRPr>
          </a:p>
          <a:p>
            <a:endParaRPr lang="en-US"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23528" y="1484784"/>
            <a:ext cx="4040188" cy="732974"/>
          </a:xfrm>
        </p:spPr>
        <p:txBody>
          <a:bodyPr/>
          <a:lstStyle/>
          <a:p>
            <a:r>
              <a:rPr lang="en-US" dirty="0" smtClean="0"/>
              <a:t>Socio-demographic </a:t>
            </a:r>
          </a:p>
          <a:p>
            <a:r>
              <a:rPr lang="en-US" dirty="0" smtClean="0"/>
              <a:t>(Males: </a:t>
            </a:r>
            <a:r>
              <a:rPr lang="en-US" dirty="0"/>
              <a:t>N=200</a:t>
            </a:r>
            <a:r>
              <a:rPr lang="en-US" dirty="0" smtClean="0"/>
              <a:t>)</a:t>
            </a:r>
            <a:endParaRPr lang="en-GB" dirty="0"/>
          </a:p>
        </p:txBody>
      </p:sp>
      <p:sp>
        <p:nvSpPr>
          <p:cNvPr id="3" name="Text Placeholder 2"/>
          <p:cNvSpPr>
            <a:spLocks noGrp="1"/>
          </p:cNvSpPr>
          <p:nvPr>
            <p:ph type="body" sz="half" idx="3"/>
          </p:nvPr>
        </p:nvSpPr>
        <p:spPr/>
        <p:txBody>
          <a:bodyPr/>
          <a:lstStyle/>
          <a:p>
            <a:r>
              <a:rPr lang="en-US" dirty="0" smtClean="0"/>
              <a:t>Socio-demographic (Females: </a:t>
            </a:r>
            <a:r>
              <a:rPr lang="en-US" dirty="0"/>
              <a:t>N=392</a:t>
            </a:r>
            <a:r>
              <a:rPr lang="en-US" dirty="0" smtClean="0"/>
              <a:t>)</a:t>
            </a:r>
            <a:endParaRPr lang="en-GB" dirty="0" smtClean="0"/>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xmlns="" val="1869519190"/>
              </p:ext>
            </p:extLst>
          </p:nvPr>
        </p:nvGraphicFramePr>
        <p:xfrm>
          <a:off x="179512" y="2471738"/>
          <a:ext cx="4392488" cy="4098056"/>
        </p:xfrm>
        <a:graphic>
          <a:graphicData uri="http://schemas.openxmlformats.org/drawingml/2006/table">
            <a:tbl>
              <a:tblPr firstRow="1" bandRow="1">
                <a:tableStyleId>{2A488322-F2BA-4B5B-9748-0D474271808F}</a:tableStyleId>
              </a:tblPr>
              <a:tblGrid>
                <a:gridCol w="2143001"/>
                <a:gridCol w="2249487"/>
              </a:tblGrid>
              <a:tr h="643910">
                <a:tc>
                  <a:txBody>
                    <a:bodyPr/>
                    <a:lstStyle/>
                    <a:p>
                      <a:pPr algn="ctr">
                        <a:lnSpc>
                          <a:spcPct val="150000"/>
                        </a:lnSpc>
                        <a:spcAft>
                          <a:spcPts val="0"/>
                        </a:spcAft>
                      </a:pPr>
                      <a:endParaRPr lang="en-GB" sz="1100" dirty="0"/>
                    </a:p>
                    <a:p>
                      <a:pPr algn="ctr">
                        <a:lnSpc>
                          <a:spcPct val="150000"/>
                        </a:lnSpc>
                        <a:spcAft>
                          <a:spcPts val="0"/>
                        </a:spcAft>
                      </a:pPr>
                      <a:r>
                        <a:rPr lang="en-ZA" sz="1100" dirty="0"/>
                        <a:t>VARIABLES</a:t>
                      </a:r>
                      <a:endParaRPr lang="en-GB" sz="1800" dirty="0">
                        <a:latin typeface="Calibri"/>
                        <a:ea typeface="Calibri"/>
                        <a:cs typeface="Times New Roman"/>
                      </a:endParaRPr>
                    </a:p>
                  </a:txBody>
                  <a:tcPr marL="68580" marR="68580" marT="0" marB="0"/>
                </a:tc>
                <a:tc>
                  <a:txBody>
                    <a:bodyPr/>
                    <a:lstStyle/>
                    <a:p>
                      <a:pPr algn="ctr">
                        <a:lnSpc>
                          <a:spcPct val="150000"/>
                        </a:lnSpc>
                        <a:spcAft>
                          <a:spcPts val="0"/>
                        </a:spcAft>
                      </a:pPr>
                      <a:r>
                        <a:rPr lang="en-ZA" sz="1100" dirty="0"/>
                        <a:t>MULTIVARIATE </a:t>
                      </a:r>
                      <a:endParaRPr lang="en-GB" sz="1100" dirty="0"/>
                    </a:p>
                    <a:p>
                      <a:pPr algn="ctr">
                        <a:lnSpc>
                          <a:spcPct val="150000"/>
                        </a:lnSpc>
                        <a:spcAft>
                          <a:spcPts val="0"/>
                        </a:spcAft>
                      </a:pPr>
                      <a:r>
                        <a:rPr lang="en-ZA" sz="1100" dirty="0"/>
                        <a:t>AOR      ( 95% CI)</a:t>
                      </a:r>
                      <a:endParaRPr lang="en-GB" sz="1100" dirty="0">
                        <a:latin typeface="Calibri"/>
                        <a:ea typeface="Calibri"/>
                        <a:cs typeface="Times New Roman"/>
                      </a:endParaRPr>
                    </a:p>
                  </a:txBody>
                  <a:tcPr marL="68580" marR="68580" marT="0" marB="0"/>
                </a:tc>
              </a:tr>
              <a:tr h="2052000">
                <a:tc>
                  <a:txBody>
                    <a:bodyPr/>
                    <a:lstStyle/>
                    <a:p>
                      <a:pPr>
                        <a:lnSpc>
                          <a:spcPct val="115000"/>
                        </a:lnSpc>
                        <a:spcAft>
                          <a:spcPts val="0"/>
                        </a:spcAft>
                      </a:pPr>
                      <a:r>
                        <a:rPr lang="en-ZA" sz="1400" i="1" dirty="0">
                          <a:effectLst/>
                          <a:latin typeface="+mn-lt"/>
                          <a:ea typeface="Calibri"/>
                          <a:cs typeface="Times New Roman"/>
                        </a:rPr>
                        <a:t>Age group </a:t>
                      </a:r>
                    </a:p>
                    <a:p>
                      <a:pPr>
                        <a:lnSpc>
                          <a:spcPct val="115000"/>
                        </a:lnSpc>
                        <a:spcAft>
                          <a:spcPts val="0"/>
                        </a:spcAft>
                      </a:pPr>
                      <a:r>
                        <a:rPr lang="en-ZA" sz="1800" dirty="0">
                          <a:effectLst/>
                          <a:latin typeface="+mn-lt"/>
                          <a:ea typeface="Calibri"/>
                          <a:cs typeface="Times New Roman"/>
                        </a:rPr>
                        <a:t>16 – 19</a:t>
                      </a:r>
                    </a:p>
                    <a:p>
                      <a:pPr>
                        <a:lnSpc>
                          <a:spcPct val="115000"/>
                        </a:lnSpc>
                        <a:spcAft>
                          <a:spcPts val="0"/>
                        </a:spcAft>
                      </a:pPr>
                      <a:r>
                        <a:rPr lang="en-ZA" sz="1800" dirty="0">
                          <a:effectLst/>
                          <a:latin typeface="+mn-lt"/>
                          <a:ea typeface="Calibri"/>
                          <a:cs typeface="Times New Roman"/>
                        </a:rPr>
                        <a:t>20 – 24</a:t>
                      </a:r>
                    </a:p>
                    <a:p>
                      <a:pPr>
                        <a:lnSpc>
                          <a:spcPct val="115000"/>
                        </a:lnSpc>
                        <a:spcAft>
                          <a:spcPts val="0"/>
                        </a:spcAft>
                      </a:pPr>
                      <a:r>
                        <a:rPr lang="en-ZA" sz="1800" dirty="0">
                          <a:effectLst/>
                          <a:latin typeface="+mn-lt"/>
                          <a:ea typeface="Calibri"/>
                          <a:cs typeface="Times New Roman"/>
                        </a:rPr>
                        <a:t>25 – 29</a:t>
                      </a:r>
                    </a:p>
                    <a:p>
                      <a:pPr>
                        <a:lnSpc>
                          <a:spcPct val="115000"/>
                        </a:lnSpc>
                        <a:spcAft>
                          <a:spcPts val="0"/>
                        </a:spcAft>
                      </a:pPr>
                      <a:r>
                        <a:rPr lang="en-ZA" sz="1800" dirty="0">
                          <a:effectLst/>
                          <a:latin typeface="+mn-lt"/>
                          <a:ea typeface="Calibri"/>
                          <a:cs typeface="Times New Roman"/>
                        </a:rPr>
                        <a:t>30 – 34</a:t>
                      </a:r>
                    </a:p>
                    <a:p>
                      <a:pPr>
                        <a:lnSpc>
                          <a:spcPct val="115000"/>
                        </a:lnSpc>
                        <a:spcAft>
                          <a:spcPts val="0"/>
                        </a:spcAft>
                      </a:pPr>
                      <a:r>
                        <a:rPr lang="en-ZA" sz="1800" dirty="0">
                          <a:effectLst/>
                          <a:latin typeface="+mn-lt"/>
                          <a:ea typeface="Calibri"/>
                          <a:cs typeface="Times New Roman"/>
                        </a:rPr>
                        <a:t>35 – 44</a:t>
                      </a:r>
                    </a:p>
                    <a:p>
                      <a:pPr>
                        <a:lnSpc>
                          <a:spcPct val="115000"/>
                        </a:lnSpc>
                        <a:spcAft>
                          <a:spcPts val="0"/>
                        </a:spcAft>
                      </a:pPr>
                      <a:r>
                        <a:rPr lang="en-ZA" sz="1800" dirty="0">
                          <a:effectLst/>
                          <a:latin typeface="+mn-lt"/>
                          <a:ea typeface="Calibri"/>
                          <a:cs typeface="Times New Roman"/>
                        </a:rPr>
                        <a:t>45 – 55</a:t>
                      </a:r>
                    </a:p>
                  </a:txBody>
                  <a:tcPr marL="68580" marR="68580" marT="9525" marB="0"/>
                </a:tc>
                <a:tc>
                  <a:txBody>
                    <a:bodyPr/>
                    <a:lstStyle/>
                    <a:p>
                      <a:pPr>
                        <a:lnSpc>
                          <a:spcPct val="115000"/>
                        </a:lnSpc>
                        <a:spcAft>
                          <a:spcPts val="0"/>
                        </a:spcAft>
                      </a:pPr>
                      <a:endParaRPr lang="en-ZA" sz="1600" dirty="0" smtClean="0">
                        <a:effectLst/>
                        <a:latin typeface="+mn-lt"/>
                        <a:ea typeface="Calibri"/>
                        <a:cs typeface="Times New Roman"/>
                      </a:endParaRPr>
                    </a:p>
                    <a:p>
                      <a:pPr>
                        <a:lnSpc>
                          <a:spcPct val="115000"/>
                        </a:lnSpc>
                        <a:spcAft>
                          <a:spcPts val="0"/>
                        </a:spcAft>
                      </a:pPr>
                      <a:r>
                        <a:rPr lang="en-ZA" sz="1800" dirty="0" smtClean="0">
                          <a:solidFill>
                            <a:srgbClr val="FF0000"/>
                          </a:solidFill>
                          <a:effectLst/>
                          <a:latin typeface="+mn-lt"/>
                          <a:ea typeface="Calibri"/>
                          <a:cs typeface="Times New Roman"/>
                        </a:rPr>
                        <a:t>3.8 </a:t>
                      </a:r>
                      <a:r>
                        <a:rPr lang="en-ZA" sz="1800" dirty="0">
                          <a:solidFill>
                            <a:srgbClr val="FF0000"/>
                          </a:solidFill>
                          <a:effectLst/>
                          <a:latin typeface="+mn-lt"/>
                          <a:ea typeface="Calibri"/>
                          <a:cs typeface="Times New Roman"/>
                        </a:rPr>
                        <a:t>(1.2 – 12.2)*</a:t>
                      </a:r>
                    </a:p>
                    <a:p>
                      <a:pPr>
                        <a:lnSpc>
                          <a:spcPct val="115000"/>
                        </a:lnSpc>
                        <a:spcAft>
                          <a:spcPts val="0"/>
                        </a:spcAft>
                      </a:pPr>
                      <a:r>
                        <a:rPr lang="en-ZA" sz="1800" dirty="0">
                          <a:solidFill>
                            <a:srgbClr val="FF0000"/>
                          </a:solidFill>
                          <a:effectLst/>
                          <a:latin typeface="+mn-lt"/>
                          <a:ea typeface="Calibri"/>
                          <a:cs typeface="Times New Roman"/>
                        </a:rPr>
                        <a:t>5.2 (2.0 - 13.5)***</a:t>
                      </a:r>
                    </a:p>
                    <a:p>
                      <a:pPr>
                        <a:lnSpc>
                          <a:spcPct val="115000"/>
                        </a:lnSpc>
                        <a:spcAft>
                          <a:spcPts val="0"/>
                        </a:spcAft>
                      </a:pPr>
                      <a:r>
                        <a:rPr lang="en-ZA" sz="1800" dirty="0">
                          <a:solidFill>
                            <a:srgbClr val="FF0000"/>
                          </a:solidFill>
                          <a:effectLst/>
                          <a:latin typeface="+mn-lt"/>
                          <a:ea typeface="Calibri"/>
                          <a:cs typeface="Times New Roman"/>
                        </a:rPr>
                        <a:t>3.5 (1.2 – 10.2)*</a:t>
                      </a:r>
                    </a:p>
                    <a:p>
                      <a:pPr>
                        <a:lnSpc>
                          <a:spcPct val="115000"/>
                        </a:lnSpc>
                        <a:spcAft>
                          <a:spcPts val="0"/>
                        </a:spcAft>
                      </a:pPr>
                      <a:r>
                        <a:rPr lang="en-ZA" sz="1800" dirty="0">
                          <a:solidFill>
                            <a:srgbClr val="FF0000"/>
                          </a:solidFill>
                          <a:effectLst/>
                          <a:latin typeface="+mn-lt"/>
                          <a:ea typeface="Calibri"/>
                          <a:cs typeface="Times New Roman"/>
                        </a:rPr>
                        <a:t>3.2 (1.3 – 7.2)*</a:t>
                      </a:r>
                    </a:p>
                    <a:p>
                      <a:pPr>
                        <a:lnSpc>
                          <a:spcPct val="115000"/>
                        </a:lnSpc>
                        <a:spcAft>
                          <a:spcPts val="0"/>
                        </a:spcAft>
                      </a:pPr>
                      <a:r>
                        <a:rPr lang="en-ZA" sz="1800" dirty="0">
                          <a:effectLst/>
                          <a:latin typeface="+mn-lt"/>
                          <a:ea typeface="Calibri"/>
                          <a:cs typeface="Times New Roman"/>
                        </a:rPr>
                        <a:t>2.4 (0.6 – 2.7)</a:t>
                      </a:r>
                    </a:p>
                    <a:p>
                      <a:pPr>
                        <a:lnSpc>
                          <a:spcPct val="115000"/>
                        </a:lnSpc>
                        <a:spcAft>
                          <a:spcPts val="0"/>
                        </a:spcAft>
                      </a:pPr>
                      <a:r>
                        <a:rPr lang="en-ZA" sz="1800" dirty="0">
                          <a:effectLst/>
                          <a:latin typeface="+mn-lt"/>
                          <a:ea typeface="Calibri"/>
                          <a:cs typeface="Times New Roman"/>
                        </a:rPr>
                        <a:t>Ref</a:t>
                      </a:r>
                    </a:p>
                  </a:txBody>
                  <a:tcPr marL="68580" marR="68580" marT="9525" marB="0"/>
                </a:tc>
              </a:tr>
              <a:tr h="1183867">
                <a:tc>
                  <a:txBody>
                    <a:bodyPr/>
                    <a:lstStyle/>
                    <a:p>
                      <a:pPr>
                        <a:lnSpc>
                          <a:spcPct val="115000"/>
                        </a:lnSpc>
                        <a:spcAft>
                          <a:spcPts val="0"/>
                        </a:spcAft>
                      </a:pPr>
                      <a:r>
                        <a:rPr lang="en-ZA" sz="1400" i="1" dirty="0">
                          <a:effectLst/>
                          <a:latin typeface="+mn-lt"/>
                          <a:ea typeface="Calibri"/>
                          <a:cs typeface="Times New Roman"/>
                        </a:rPr>
                        <a:t>Socio-economic status</a:t>
                      </a:r>
                    </a:p>
                    <a:p>
                      <a:pPr>
                        <a:lnSpc>
                          <a:spcPct val="115000"/>
                        </a:lnSpc>
                        <a:spcAft>
                          <a:spcPts val="0"/>
                        </a:spcAft>
                      </a:pPr>
                      <a:r>
                        <a:rPr lang="en-ZA" sz="1800" dirty="0">
                          <a:effectLst/>
                          <a:latin typeface="+mn-lt"/>
                          <a:ea typeface="Calibri"/>
                          <a:cs typeface="Times New Roman"/>
                        </a:rPr>
                        <a:t>High </a:t>
                      </a:r>
                    </a:p>
                    <a:p>
                      <a:pPr>
                        <a:lnSpc>
                          <a:spcPct val="115000"/>
                        </a:lnSpc>
                        <a:spcAft>
                          <a:spcPts val="0"/>
                        </a:spcAft>
                      </a:pPr>
                      <a:r>
                        <a:rPr lang="en-ZA" sz="1800" dirty="0">
                          <a:effectLst/>
                          <a:latin typeface="+mn-lt"/>
                          <a:ea typeface="Calibri"/>
                          <a:cs typeface="Times New Roman"/>
                        </a:rPr>
                        <a:t>Intermediate</a:t>
                      </a:r>
                    </a:p>
                    <a:p>
                      <a:pPr>
                        <a:lnSpc>
                          <a:spcPct val="115000"/>
                        </a:lnSpc>
                        <a:spcAft>
                          <a:spcPts val="0"/>
                        </a:spcAft>
                      </a:pPr>
                      <a:r>
                        <a:rPr lang="en-ZA" sz="1800" dirty="0">
                          <a:effectLst/>
                          <a:latin typeface="+mn-lt"/>
                          <a:ea typeface="Calibri"/>
                          <a:cs typeface="Times New Roman"/>
                        </a:rPr>
                        <a:t>Low</a:t>
                      </a:r>
                    </a:p>
                  </a:txBody>
                  <a:tcPr marL="68580" marR="68580" marT="9525" marB="0"/>
                </a:tc>
                <a:tc>
                  <a:txBody>
                    <a:bodyPr/>
                    <a:lstStyle/>
                    <a:p>
                      <a:pPr>
                        <a:lnSpc>
                          <a:spcPct val="115000"/>
                        </a:lnSpc>
                        <a:spcAft>
                          <a:spcPts val="0"/>
                        </a:spcAft>
                      </a:pPr>
                      <a:endParaRPr lang="en-ZA" sz="1800" dirty="0" smtClean="0">
                        <a:effectLst/>
                        <a:latin typeface="+mn-lt"/>
                        <a:ea typeface="Calibri"/>
                        <a:cs typeface="Times New Roman"/>
                      </a:endParaRPr>
                    </a:p>
                    <a:p>
                      <a:pPr>
                        <a:lnSpc>
                          <a:spcPct val="115000"/>
                        </a:lnSpc>
                        <a:spcAft>
                          <a:spcPts val="0"/>
                        </a:spcAft>
                      </a:pPr>
                      <a:r>
                        <a:rPr lang="en-ZA" sz="1800" dirty="0" smtClean="0">
                          <a:effectLst/>
                          <a:latin typeface="+mn-lt"/>
                          <a:ea typeface="Calibri"/>
                          <a:cs typeface="Times New Roman"/>
                        </a:rPr>
                        <a:t>Ref</a:t>
                      </a:r>
                      <a:endParaRPr lang="en-ZA" sz="1800" dirty="0">
                        <a:effectLst/>
                        <a:latin typeface="+mn-lt"/>
                        <a:ea typeface="Calibri"/>
                        <a:cs typeface="Times New Roman"/>
                      </a:endParaRPr>
                    </a:p>
                    <a:p>
                      <a:pPr>
                        <a:lnSpc>
                          <a:spcPct val="115000"/>
                        </a:lnSpc>
                        <a:spcAft>
                          <a:spcPts val="0"/>
                        </a:spcAft>
                      </a:pPr>
                      <a:r>
                        <a:rPr lang="en-ZA" sz="1800" dirty="0">
                          <a:solidFill>
                            <a:srgbClr val="FF0000"/>
                          </a:solidFill>
                          <a:effectLst/>
                          <a:latin typeface="+mn-lt"/>
                          <a:ea typeface="Calibri"/>
                          <a:cs typeface="Times New Roman"/>
                        </a:rPr>
                        <a:t>2.6 (1.5 – 4.6)***</a:t>
                      </a:r>
                    </a:p>
                    <a:p>
                      <a:pPr>
                        <a:lnSpc>
                          <a:spcPct val="115000"/>
                        </a:lnSpc>
                        <a:spcAft>
                          <a:spcPts val="0"/>
                        </a:spcAft>
                      </a:pPr>
                      <a:r>
                        <a:rPr lang="en-ZA" sz="1800" dirty="0">
                          <a:effectLst/>
                          <a:latin typeface="+mn-lt"/>
                          <a:ea typeface="Calibri"/>
                          <a:cs typeface="Times New Roman"/>
                        </a:rPr>
                        <a:t>1.3 (0.6 – 2.7)</a:t>
                      </a:r>
                    </a:p>
                  </a:txBody>
                  <a:tcPr marL="68580" marR="68580" marT="9525" marB="0"/>
                </a:tc>
              </a:tr>
            </a:tbl>
          </a:graphicData>
        </a:graphic>
      </p:graphicFrame>
      <p:sp>
        <p:nvSpPr>
          <p:cNvPr id="6" name="Title 5"/>
          <p:cNvSpPr>
            <a:spLocks noGrp="1"/>
          </p:cNvSpPr>
          <p:nvPr>
            <p:ph type="title"/>
          </p:nvPr>
        </p:nvSpPr>
        <p:spPr/>
        <p:txBody>
          <a:bodyPr/>
          <a:lstStyle/>
          <a:p>
            <a:r>
              <a:rPr lang="en-US" dirty="0" smtClean="0"/>
              <a:t>Multivariate Models 1</a:t>
            </a:r>
            <a:endParaRPr lang="en-GB" sz="2000" dirty="0"/>
          </a:p>
        </p:txBody>
      </p:sp>
      <p:sp>
        <p:nvSpPr>
          <p:cNvPr id="45057" name="Rectangle 1"/>
          <p:cNvSpPr>
            <a:spLocks noChangeArrowheads="1"/>
          </p:cNvSpPr>
          <p:nvPr/>
        </p:nvSpPr>
        <p:spPr bwMode="auto">
          <a:xfrm>
            <a:off x="5076056" y="5023919"/>
            <a:ext cx="3967825"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chemeClr val="tx1"/>
                </a:solidFill>
                <a:effectLst/>
                <a:ea typeface="SimSun" pitchFamily="2" charset="-122"/>
                <a:cs typeface="Times New Roman" pitchFamily="18" charset="0"/>
              </a:rPr>
              <a:t>*p≤ 0.05   **p≤ 0.01   ***p≤ 0.001   AOR: Adjusted odds ratios, adjusting for other variables in the model</a:t>
            </a:r>
            <a:endParaRPr kumimoji="0" lang="en-US" altLang="zh-CN" sz="2400" b="0" i="0" u="none" strike="noStrike" cap="none" normalizeH="0" baseline="0" dirty="0" smtClean="0">
              <a:ln>
                <a:noFill/>
              </a:ln>
              <a:solidFill>
                <a:schemeClr val="tx1"/>
              </a:solidFill>
              <a:effectLst/>
              <a:cs typeface="Arial" pitchFamily="34" charset="0"/>
            </a:endParaRPr>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xmlns="" val="4178426426"/>
              </p:ext>
            </p:extLst>
          </p:nvPr>
        </p:nvGraphicFramePr>
        <p:xfrm>
          <a:off x="4651394" y="2420888"/>
          <a:ext cx="4392487" cy="2391152"/>
        </p:xfrm>
        <a:graphic>
          <a:graphicData uri="http://schemas.openxmlformats.org/drawingml/2006/table">
            <a:tbl>
              <a:tblPr firstRow="1" bandRow="1">
                <a:tableStyleId>{2A488322-F2BA-4B5B-9748-0D474271808F}</a:tableStyleId>
              </a:tblPr>
              <a:tblGrid>
                <a:gridCol w="2175892"/>
                <a:gridCol w="2216595"/>
              </a:tblGrid>
              <a:tr h="1019552">
                <a:tc>
                  <a:txBody>
                    <a:bodyPr/>
                    <a:lstStyle/>
                    <a:p>
                      <a:pPr algn="ctr">
                        <a:lnSpc>
                          <a:spcPct val="150000"/>
                        </a:lnSpc>
                        <a:spcAft>
                          <a:spcPts val="0"/>
                        </a:spcAft>
                      </a:pPr>
                      <a:r>
                        <a:rPr lang="en-ZA" sz="1800" dirty="0" smtClean="0"/>
                        <a:t>VARIABLES</a:t>
                      </a:r>
                      <a:endParaRPr lang="en-GB" sz="3200" dirty="0">
                        <a:latin typeface="+mn-lt"/>
                        <a:ea typeface="Calibri"/>
                        <a:cs typeface="Times New Roman"/>
                      </a:endParaRPr>
                    </a:p>
                  </a:txBody>
                  <a:tcPr marL="68580" marR="68580" marT="0" marB="0"/>
                </a:tc>
                <a:tc>
                  <a:txBody>
                    <a:bodyPr/>
                    <a:lstStyle/>
                    <a:p>
                      <a:pPr algn="ctr">
                        <a:lnSpc>
                          <a:spcPct val="150000"/>
                        </a:lnSpc>
                        <a:spcAft>
                          <a:spcPts val="0"/>
                        </a:spcAft>
                      </a:pPr>
                      <a:r>
                        <a:rPr lang="en-ZA" sz="1600" dirty="0"/>
                        <a:t>MULTIVARIATE </a:t>
                      </a:r>
                      <a:endParaRPr lang="en-GB" sz="2800" dirty="0"/>
                    </a:p>
                    <a:p>
                      <a:pPr algn="ctr">
                        <a:lnSpc>
                          <a:spcPct val="150000"/>
                        </a:lnSpc>
                        <a:spcAft>
                          <a:spcPts val="0"/>
                        </a:spcAft>
                      </a:pPr>
                      <a:r>
                        <a:rPr lang="en-ZA" sz="1600" dirty="0"/>
                        <a:t>AOR     ( 95% CI)</a:t>
                      </a:r>
                      <a:endParaRPr lang="en-GB" sz="2800" dirty="0">
                        <a:latin typeface="+mn-lt"/>
                        <a:ea typeface="Calibri"/>
                        <a:cs typeface="Times New Roman"/>
                      </a:endParaRPr>
                    </a:p>
                  </a:txBody>
                  <a:tcPr marL="68580" marR="68580" marT="0" marB="0"/>
                </a:tc>
              </a:tr>
              <a:tr h="370840">
                <a:tc>
                  <a:txBody>
                    <a:bodyPr/>
                    <a:lstStyle/>
                    <a:p>
                      <a:pPr algn="just">
                        <a:lnSpc>
                          <a:spcPct val="150000"/>
                        </a:lnSpc>
                        <a:spcAft>
                          <a:spcPts val="0"/>
                        </a:spcAft>
                      </a:pPr>
                      <a:r>
                        <a:rPr lang="en-ZA" sz="2000" i="1" dirty="0"/>
                        <a:t>Marital status</a:t>
                      </a:r>
                      <a:endParaRPr lang="en-GB" sz="3600" i="1" dirty="0"/>
                    </a:p>
                    <a:p>
                      <a:pPr marL="228600" algn="just">
                        <a:lnSpc>
                          <a:spcPct val="150000"/>
                        </a:lnSpc>
                        <a:spcAft>
                          <a:spcPts val="0"/>
                        </a:spcAft>
                      </a:pPr>
                      <a:r>
                        <a:rPr lang="en-ZA" sz="2000" dirty="0"/>
                        <a:t>Ever married</a:t>
                      </a:r>
                      <a:endParaRPr lang="en-GB" sz="3600" dirty="0"/>
                    </a:p>
                    <a:p>
                      <a:pPr marL="228600" algn="just">
                        <a:lnSpc>
                          <a:spcPct val="150000"/>
                        </a:lnSpc>
                        <a:spcAft>
                          <a:spcPts val="0"/>
                        </a:spcAft>
                      </a:pPr>
                      <a:r>
                        <a:rPr lang="en-ZA" sz="2000" dirty="0"/>
                        <a:t>Never married</a:t>
                      </a:r>
                      <a:endParaRPr lang="en-GB" sz="3600" dirty="0">
                        <a:latin typeface="+mn-lt"/>
                        <a:ea typeface="Calibri"/>
                        <a:cs typeface="Times New Roman"/>
                      </a:endParaRPr>
                    </a:p>
                  </a:txBody>
                  <a:tcPr marL="68580" marR="68580" marT="0" marB="0"/>
                </a:tc>
                <a:tc>
                  <a:txBody>
                    <a:bodyPr/>
                    <a:lstStyle/>
                    <a:p>
                      <a:pPr>
                        <a:lnSpc>
                          <a:spcPct val="150000"/>
                        </a:lnSpc>
                        <a:spcAft>
                          <a:spcPts val="0"/>
                        </a:spcAft>
                      </a:pPr>
                      <a:endParaRPr lang="en-ZA" sz="2000" dirty="0"/>
                    </a:p>
                    <a:p>
                      <a:pPr>
                        <a:lnSpc>
                          <a:spcPct val="150000"/>
                        </a:lnSpc>
                        <a:spcAft>
                          <a:spcPts val="0"/>
                        </a:spcAft>
                      </a:pPr>
                      <a:r>
                        <a:rPr lang="en-ZA" sz="2000" dirty="0"/>
                        <a:t>Ref</a:t>
                      </a:r>
                      <a:endParaRPr lang="en-GB" sz="3600" dirty="0"/>
                    </a:p>
                    <a:p>
                      <a:pPr>
                        <a:lnSpc>
                          <a:spcPct val="150000"/>
                        </a:lnSpc>
                        <a:spcAft>
                          <a:spcPts val="0"/>
                        </a:spcAft>
                      </a:pPr>
                      <a:r>
                        <a:rPr lang="en-ZA" sz="2000" dirty="0">
                          <a:solidFill>
                            <a:srgbClr val="FF0000"/>
                          </a:solidFill>
                        </a:rPr>
                        <a:t>8.5 (1.1 –64.0)*</a:t>
                      </a:r>
                      <a:endParaRPr lang="en-GB" sz="3600" dirty="0">
                        <a:solidFill>
                          <a:srgbClr val="FF0000"/>
                        </a:solidFill>
                        <a:latin typeface="+mn-lt"/>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Sexual </a:t>
            </a:r>
            <a:r>
              <a:rPr lang="en-US" dirty="0" err="1"/>
              <a:t>behavioural</a:t>
            </a:r>
            <a:r>
              <a:rPr lang="en-US" dirty="0"/>
              <a:t> (Males: N=200)</a:t>
            </a:r>
            <a:endParaRPr lang="en-GB" dirty="0"/>
          </a:p>
        </p:txBody>
      </p:sp>
      <p:sp>
        <p:nvSpPr>
          <p:cNvPr id="3" name="Text Placeholder 2"/>
          <p:cNvSpPr>
            <a:spLocks noGrp="1"/>
          </p:cNvSpPr>
          <p:nvPr>
            <p:ph type="body" sz="half" idx="3"/>
          </p:nvPr>
        </p:nvSpPr>
        <p:spPr/>
        <p:txBody>
          <a:bodyPr/>
          <a:lstStyle/>
          <a:p>
            <a:r>
              <a:rPr lang="en-US" dirty="0" smtClean="0"/>
              <a:t>Sexual </a:t>
            </a:r>
            <a:r>
              <a:rPr lang="en-US" dirty="0" err="1" smtClean="0"/>
              <a:t>behavioural</a:t>
            </a:r>
            <a:r>
              <a:rPr lang="en-US" dirty="0" smtClean="0"/>
              <a:t> </a:t>
            </a:r>
            <a:r>
              <a:rPr lang="en-US" dirty="0"/>
              <a:t>(Females: N=392)</a:t>
            </a:r>
            <a:endParaRPr lang="en-GB" dirty="0"/>
          </a:p>
        </p:txBody>
      </p:sp>
      <p:graphicFrame>
        <p:nvGraphicFramePr>
          <p:cNvPr id="8" name="Content Placeholder 7"/>
          <p:cNvGraphicFramePr>
            <a:graphicFrameLocks noGrp="1"/>
          </p:cNvGraphicFramePr>
          <p:nvPr>
            <p:ph sz="quarter" idx="2"/>
            <p:extLst>
              <p:ext uri="{D42A27DB-BD31-4B8C-83A1-F6EECF244321}">
                <p14:modId xmlns:p14="http://schemas.microsoft.com/office/powerpoint/2010/main" xmlns="" val="414390861"/>
              </p:ext>
            </p:extLst>
          </p:nvPr>
        </p:nvGraphicFramePr>
        <p:xfrm>
          <a:off x="179512" y="2471738"/>
          <a:ext cx="4320480" cy="4124131"/>
        </p:xfrm>
        <a:graphic>
          <a:graphicData uri="http://schemas.openxmlformats.org/drawingml/2006/table">
            <a:tbl>
              <a:tblPr firstRow="1" bandRow="1">
                <a:tableStyleId>{2A488322-F2BA-4B5B-9748-0D474271808F}</a:tableStyleId>
              </a:tblPr>
              <a:tblGrid>
                <a:gridCol w="2143001"/>
                <a:gridCol w="2177479"/>
              </a:tblGrid>
              <a:tr h="461986">
                <a:tc>
                  <a:txBody>
                    <a:bodyPr/>
                    <a:lstStyle/>
                    <a:p>
                      <a:pPr algn="ctr">
                        <a:lnSpc>
                          <a:spcPct val="150000"/>
                        </a:lnSpc>
                        <a:spcAft>
                          <a:spcPts val="0"/>
                        </a:spcAft>
                      </a:pPr>
                      <a:r>
                        <a:rPr lang="en-ZA" sz="1200" dirty="0" smtClean="0"/>
                        <a:t>VARIABLES</a:t>
                      </a:r>
                      <a:endParaRPr lang="en-GB" sz="2000" dirty="0">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a:t>MULTIVARIATE </a:t>
                      </a:r>
                      <a:endParaRPr lang="en-GB" sz="1200" dirty="0"/>
                    </a:p>
                    <a:p>
                      <a:pPr algn="ctr">
                        <a:lnSpc>
                          <a:spcPct val="150000"/>
                        </a:lnSpc>
                        <a:spcAft>
                          <a:spcPts val="0"/>
                        </a:spcAft>
                      </a:pPr>
                      <a:r>
                        <a:rPr lang="en-ZA" sz="1200" dirty="0"/>
                        <a:t>AOR      ( 95% CI)</a:t>
                      </a:r>
                      <a:endParaRPr lang="en-GB" sz="1200" dirty="0">
                        <a:latin typeface="Calibri"/>
                        <a:ea typeface="Calibri"/>
                        <a:cs typeface="Times New Roman"/>
                      </a:endParaRPr>
                    </a:p>
                  </a:txBody>
                  <a:tcPr marL="68580" marR="68580" marT="0" marB="0"/>
                </a:tc>
              </a:tr>
              <a:tr h="1036450">
                <a:tc>
                  <a:txBody>
                    <a:bodyPr/>
                    <a:lstStyle/>
                    <a:p>
                      <a:pPr>
                        <a:lnSpc>
                          <a:spcPct val="115000"/>
                        </a:lnSpc>
                        <a:spcAft>
                          <a:spcPts val="0"/>
                        </a:spcAft>
                      </a:pPr>
                      <a:r>
                        <a:rPr lang="en-ZA" sz="1300" i="1" dirty="0" smtClean="0">
                          <a:effectLst/>
                          <a:latin typeface="+mn-lt"/>
                          <a:ea typeface="Calibri"/>
                          <a:cs typeface="Times New Roman"/>
                        </a:rPr>
                        <a:t>Age </a:t>
                      </a:r>
                      <a:r>
                        <a:rPr lang="en-ZA" sz="1300" i="1" dirty="0">
                          <a:effectLst/>
                          <a:latin typeface="+mn-lt"/>
                          <a:ea typeface="Calibri"/>
                          <a:cs typeface="Times New Roman"/>
                        </a:rPr>
                        <a:t>at first sex </a:t>
                      </a:r>
                    </a:p>
                    <a:p>
                      <a:pPr>
                        <a:lnSpc>
                          <a:spcPct val="115000"/>
                        </a:lnSpc>
                        <a:spcAft>
                          <a:spcPts val="0"/>
                        </a:spcAft>
                      </a:pPr>
                      <a:r>
                        <a:rPr lang="en-ZA" sz="1800" dirty="0">
                          <a:effectLst/>
                          <a:latin typeface="+mn-lt"/>
                          <a:ea typeface="Calibri"/>
                          <a:cs typeface="Times New Roman"/>
                        </a:rPr>
                        <a:t>&lt;</a:t>
                      </a:r>
                      <a:r>
                        <a:rPr lang="en-ZA" sz="1800" dirty="0" smtClean="0">
                          <a:effectLst/>
                          <a:latin typeface="+mn-lt"/>
                          <a:ea typeface="Calibri"/>
                          <a:cs typeface="Times New Roman"/>
                        </a:rPr>
                        <a:t>16</a:t>
                      </a:r>
                      <a:endParaRPr lang="en-ZA" sz="1800" dirty="0">
                        <a:effectLst/>
                        <a:latin typeface="+mn-lt"/>
                        <a:ea typeface="Calibri"/>
                        <a:cs typeface="Times New Roman"/>
                      </a:endParaRPr>
                    </a:p>
                    <a:p>
                      <a:pPr>
                        <a:lnSpc>
                          <a:spcPct val="115000"/>
                        </a:lnSpc>
                        <a:spcAft>
                          <a:spcPts val="0"/>
                        </a:spcAft>
                      </a:pPr>
                      <a:r>
                        <a:rPr lang="en-ZA" sz="1800" dirty="0">
                          <a:effectLst/>
                          <a:latin typeface="+mn-lt"/>
                          <a:ea typeface="Calibri"/>
                          <a:cs typeface="Times New Roman"/>
                        </a:rPr>
                        <a:t>16 – 19</a:t>
                      </a:r>
                    </a:p>
                    <a:p>
                      <a:pPr>
                        <a:lnSpc>
                          <a:spcPct val="115000"/>
                        </a:lnSpc>
                        <a:spcAft>
                          <a:spcPts val="0"/>
                        </a:spcAft>
                      </a:pPr>
                      <a:r>
                        <a:rPr lang="en-ZA" sz="1800" dirty="0">
                          <a:effectLst/>
                          <a:latin typeface="+mn-lt"/>
                          <a:ea typeface="Calibri"/>
                          <a:cs typeface="Times New Roman"/>
                        </a:rPr>
                        <a:t>20+</a:t>
                      </a:r>
                    </a:p>
                  </a:txBody>
                  <a:tcPr marL="68580" marR="68580" marT="9525" marB="0"/>
                </a:tc>
                <a:tc>
                  <a:txBody>
                    <a:bodyPr/>
                    <a:lstStyle/>
                    <a:p>
                      <a:pPr>
                        <a:lnSpc>
                          <a:spcPct val="115000"/>
                        </a:lnSpc>
                        <a:spcAft>
                          <a:spcPts val="0"/>
                        </a:spcAft>
                      </a:pPr>
                      <a:endParaRPr lang="en-ZA" sz="1600" dirty="0" smtClean="0">
                        <a:solidFill>
                          <a:srgbClr val="FF0000"/>
                        </a:solidFill>
                        <a:effectLst/>
                        <a:latin typeface="+mn-lt"/>
                        <a:ea typeface="Calibri"/>
                        <a:cs typeface="Times New Roman"/>
                      </a:endParaRPr>
                    </a:p>
                    <a:p>
                      <a:pPr>
                        <a:lnSpc>
                          <a:spcPct val="115000"/>
                        </a:lnSpc>
                        <a:spcAft>
                          <a:spcPts val="0"/>
                        </a:spcAft>
                      </a:pPr>
                      <a:r>
                        <a:rPr lang="en-ZA" sz="1800" dirty="0" smtClean="0">
                          <a:solidFill>
                            <a:srgbClr val="FF0000"/>
                          </a:solidFill>
                          <a:effectLst/>
                          <a:latin typeface="+mn-lt"/>
                          <a:ea typeface="Calibri"/>
                          <a:cs typeface="Times New Roman"/>
                        </a:rPr>
                        <a:t>10.7</a:t>
                      </a:r>
                      <a:r>
                        <a:rPr lang="en-ZA" sz="1600" dirty="0" smtClean="0">
                          <a:solidFill>
                            <a:srgbClr val="FF0000"/>
                          </a:solidFill>
                          <a:effectLst/>
                          <a:latin typeface="+mn-lt"/>
                          <a:ea typeface="Calibri"/>
                          <a:cs typeface="Times New Roman"/>
                        </a:rPr>
                        <a:t> </a:t>
                      </a:r>
                      <a:r>
                        <a:rPr lang="en-ZA" sz="1600" dirty="0">
                          <a:solidFill>
                            <a:srgbClr val="FF0000"/>
                          </a:solidFill>
                          <a:effectLst/>
                          <a:latin typeface="+mn-lt"/>
                          <a:ea typeface="Calibri"/>
                          <a:cs typeface="Times New Roman"/>
                        </a:rPr>
                        <a:t>(2.4 – 33.8)***</a:t>
                      </a:r>
                      <a:endParaRPr lang="en-ZA" sz="1600" dirty="0">
                        <a:effectLst/>
                        <a:latin typeface="+mn-lt"/>
                        <a:ea typeface="Calibri"/>
                        <a:cs typeface="Times New Roman"/>
                      </a:endParaRPr>
                    </a:p>
                    <a:p>
                      <a:pPr>
                        <a:lnSpc>
                          <a:spcPct val="115000"/>
                        </a:lnSpc>
                        <a:spcAft>
                          <a:spcPts val="0"/>
                        </a:spcAft>
                      </a:pPr>
                      <a:r>
                        <a:rPr lang="en-ZA" sz="1800" dirty="0">
                          <a:solidFill>
                            <a:srgbClr val="FF0000"/>
                          </a:solidFill>
                          <a:effectLst/>
                          <a:latin typeface="+mn-lt"/>
                          <a:ea typeface="Calibri"/>
                          <a:cs typeface="Times New Roman"/>
                        </a:rPr>
                        <a:t>11.8</a:t>
                      </a:r>
                      <a:r>
                        <a:rPr lang="en-ZA" sz="1600" dirty="0">
                          <a:solidFill>
                            <a:srgbClr val="FF0000"/>
                          </a:solidFill>
                          <a:effectLst/>
                          <a:latin typeface="+mn-lt"/>
                          <a:ea typeface="Calibri"/>
                          <a:cs typeface="Times New Roman"/>
                        </a:rPr>
                        <a:t> (3.4 – 40.3)***</a:t>
                      </a:r>
                      <a:endParaRPr lang="en-ZA" sz="1600" dirty="0">
                        <a:effectLst/>
                        <a:latin typeface="+mn-lt"/>
                        <a:ea typeface="Calibri"/>
                        <a:cs typeface="Times New Roman"/>
                      </a:endParaRPr>
                    </a:p>
                    <a:p>
                      <a:pPr>
                        <a:lnSpc>
                          <a:spcPct val="115000"/>
                        </a:lnSpc>
                        <a:spcAft>
                          <a:spcPts val="0"/>
                        </a:spcAft>
                      </a:pPr>
                      <a:r>
                        <a:rPr lang="en-ZA" sz="1800" dirty="0">
                          <a:effectLst/>
                          <a:latin typeface="+mn-lt"/>
                          <a:ea typeface="Calibri"/>
                          <a:cs typeface="Times New Roman"/>
                        </a:rPr>
                        <a:t>Ref</a:t>
                      </a:r>
                    </a:p>
                  </a:txBody>
                  <a:tcPr marL="68580" marR="68580" marT="9525" marB="0"/>
                </a:tc>
              </a:tr>
              <a:tr h="1036450">
                <a:tc>
                  <a:txBody>
                    <a:bodyPr/>
                    <a:lstStyle/>
                    <a:p>
                      <a:pPr algn="just">
                        <a:lnSpc>
                          <a:spcPct val="115000"/>
                        </a:lnSpc>
                        <a:spcAft>
                          <a:spcPts val="0"/>
                        </a:spcAft>
                      </a:pPr>
                      <a:r>
                        <a:rPr lang="en-ZA" sz="1300" i="1" dirty="0" smtClean="0">
                          <a:solidFill>
                            <a:srgbClr val="000000"/>
                          </a:solidFill>
                          <a:effectLst/>
                          <a:latin typeface="+mn-lt"/>
                          <a:ea typeface="Calibri"/>
                          <a:cs typeface="Times New Roman"/>
                        </a:rPr>
                        <a:t>Recent Transactional sex </a:t>
                      </a:r>
                      <a:endParaRPr lang="en-ZA" sz="1300" i="1" dirty="0" smtClean="0">
                        <a:effectLst/>
                        <a:latin typeface="+mn-lt"/>
                        <a:ea typeface="Calibri"/>
                        <a:cs typeface="Times New Roman"/>
                      </a:endParaRPr>
                    </a:p>
                    <a:p>
                      <a:pPr>
                        <a:lnSpc>
                          <a:spcPct val="115000"/>
                        </a:lnSpc>
                        <a:spcAft>
                          <a:spcPts val="0"/>
                        </a:spcAft>
                      </a:pPr>
                      <a:r>
                        <a:rPr lang="en-ZA" sz="1800" dirty="0" smtClean="0">
                          <a:solidFill>
                            <a:srgbClr val="000000"/>
                          </a:solidFill>
                          <a:effectLst/>
                          <a:latin typeface="+mn-lt"/>
                          <a:ea typeface="Calibri"/>
                          <a:cs typeface="Times New Roman"/>
                        </a:rPr>
                        <a:t>No</a:t>
                      </a:r>
                      <a:endParaRPr lang="en-ZA" sz="1800" dirty="0">
                        <a:effectLst/>
                        <a:latin typeface="+mn-lt"/>
                        <a:ea typeface="Calibri"/>
                        <a:cs typeface="Times New Roman"/>
                      </a:endParaRPr>
                    </a:p>
                    <a:p>
                      <a:pPr>
                        <a:lnSpc>
                          <a:spcPct val="115000"/>
                        </a:lnSpc>
                        <a:spcAft>
                          <a:spcPts val="0"/>
                        </a:spcAft>
                      </a:pPr>
                      <a:r>
                        <a:rPr lang="en-ZA" sz="1800" dirty="0">
                          <a:solidFill>
                            <a:srgbClr val="000000"/>
                          </a:solidFill>
                          <a:effectLst/>
                          <a:latin typeface="+mn-lt"/>
                          <a:ea typeface="Calibri"/>
                          <a:cs typeface="Times New Roman"/>
                        </a:rPr>
                        <a:t>Yes</a:t>
                      </a:r>
                      <a:endParaRPr lang="en-ZA" sz="1800" dirty="0">
                        <a:effectLst/>
                        <a:latin typeface="+mn-lt"/>
                        <a:ea typeface="Calibri"/>
                        <a:cs typeface="Times New Roman"/>
                      </a:endParaRPr>
                    </a:p>
                  </a:txBody>
                  <a:tcPr marL="68580" marR="68580" marT="9525" marB="0"/>
                </a:tc>
                <a:tc>
                  <a:txBody>
                    <a:bodyPr/>
                    <a:lstStyle/>
                    <a:p>
                      <a:pPr>
                        <a:lnSpc>
                          <a:spcPct val="115000"/>
                        </a:lnSpc>
                        <a:spcAft>
                          <a:spcPts val="0"/>
                        </a:spcAft>
                      </a:pPr>
                      <a:endParaRPr lang="en-ZA" sz="1600" dirty="0" smtClean="0">
                        <a:solidFill>
                          <a:srgbClr val="000000"/>
                        </a:solidFill>
                        <a:effectLst/>
                        <a:latin typeface="+mn-lt"/>
                        <a:ea typeface="Calibri"/>
                        <a:cs typeface="Times New Roman"/>
                      </a:endParaRPr>
                    </a:p>
                    <a:p>
                      <a:pPr>
                        <a:lnSpc>
                          <a:spcPct val="115000"/>
                        </a:lnSpc>
                        <a:spcAft>
                          <a:spcPts val="0"/>
                        </a:spcAft>
                      </a:pPr>
                      <a:r>
                        <a:rPr lang="en-ZA" sz="1800" dirty="0" smtClean="0">
                          <a:solidFill>
                            <a:srgbClr val="000000"/>
                          </a:solidFill>
                          <a:effectLst/>
                          <a:latin typeface="+mn-lt"/>
                          <a:ea typeface="Calibri"/>
                          <a:cs typeface="Times New Roman"/>
                        </a:rPr>
                        <a:t>Ref</a:t>
                      </a:r>
                      <a:endParaRPr lang="en-ZA" sz="1800" dirty="0">
                        <a:effectLst/>
                        <a:latin typeface="+mn-lt"/>
                        <a:ea typeface="Calibri"/>
                        <a:cs typeface="Times New Roman"/>
                      </a:endParaRPr>
                    </a:p>
                    <a:p>
                      <a:pPr>
                        <a:lnSpc>
                          <a:spcPct val="115000"/>
                        </a:lnSpc>
                        <a:spcAft>
                          <a:spcPts val="0"/>
                        </a:spcAft>
                      </a:pPr>
                      <a:r>
                        <a:rPr lang="en-ZA" sz="1800" dirty="0">
                          <a:solidFill>
                            <a:srgbClr val="FF0000"/>
                          </a:solidFill>
                          <a:effectLst/>
                          <a:latin typeface="+mn-lt"/>
                          <a:ea typeface="Calibri"/>
                          <a:cs typeface="Times New Roman"/>
                        </a:rPr>
                        <a:t>4.9 (1.3 – 18.2)*</a:t>
                      </a:r>
                      <a:endParaRPr lang="en-ZA" sz="1800" dirty="0">
                        <a:effectLst/>
                        <a:latin typeface="+mn-lt"/>
                        <a:ea typeface="Calibri"/>
                        <a:cs typeface="Times New Roman"/>
                      </a:endParaRPr>
                    </a:p>
                  </a:txBody>
                  <a:tcPr marL="68580" marR="68580" marT="9525" marB="0"/>
                </a:tc>
              </a:tr>
              <a:tr h="1302696">
                <a:tc>
                  <a:txBody>
                    <a:bodyPr/>
                    <a:lstStyle/>
                    <a:p>
                      <a:pPr>
                        <a:lnSpc>
                          <a:spcPct val="115000"/>
                        </a:lnSpc>
                        <a:spcAft>
                          <a:spcPts val="0"/>
                        </a:spcAft>
                      </a:pPr>
                      <a:r>
                        <a:rPr lang="en-ZA" sz="1300" i="1" dirty="0">
                          <a:solidFill>
                            <a:srgbClr val="000000"/>
                          </a:solidFill>
                          <a:effectLst/>
                          <a:latin typeface="+mn-lt"/>
                          <a:ea typeface="Calibri"/>
                          <a:cs typeface="Times New Roman"/>
                        </a:rPr>
                        <a:t>Sex while drunk</a:t>
                      </a:r>
                      <a:endParaRPr lang="en-ZA" sz="1300" i="1" dirty="0">
                        <a:effectLst/>
                        <a:latin typeface="+mn-lt"/>
                        <a:ea typeface="Calibri"/>
                        <a:cs typeface="Times New Roman"/>
                      </a:endParaRPr>
                    </a:p>
                    <a:p>
                      <a:pPr>
                        <a:lnSpc>
                          <a:spcPct val="115000"/>
                        </a:lnSpc>
                        <a:spcAft>
                          <a:spcPts val="0"/>
                        </a:spcAft>
                      </a:pPr>
                      <a:r>
                        <a:rPr lang="en-ZA" sz="1800" dirty="0">
                          <a:solidFill>
                            <a:srgbClr val="000000"/>
                          </a:solidFill>
                          <a:effectLst/>
                          <a:latin typeface="+mn-lt"/>
                          <a:ea typeface="Calibri"/>
                          <a:cs typeface="Times New Roman"/>
                        </a:rPr>
                        <a:t>Non drinkers</a:t>
                      </a:r>
                      <a:endParaRPr lang="en-ZA" sz="1800" dirty="0">
                        <a:effectLst/>
                        <a:latin typeface="+mn-lt"/>
                        <a:ea typeface="Calibri"/>
                        <a:cs typeface="Times New Roman"/>
                      </a:endParaRPr>
                    </a:p>
                    <a:p>
                      <a:pPr>
                        <a:lnSpc>
                          <a:spcPct val="115000"/>
                        </a:lnSpc>
                        <a:spcAft>
                          <a:spcPts val="0"/>
                        </a:spcAft>
                      </a:pPr>
                      <a:r>
                        <a:rPr lang="en-ZA" sz="1800" dirty="0">
                          <a:solidFill>
                            <a:srgbClr val="000000"/>
                          </a:solidFill>
                          <a:effectLst/>
                          <a:latin typeface="+mn-lt"/>
                          <a:ea typeface="Calibri"/>
                          <a:cs typeface="Times New Roman"/>
                        </a:rPr>
                        <a:t>No</a:t>
                      </a:r>
                      <a:endParaRPr lang="en-ZA" sz="1800" dirty="0">
                        <a:effectLst/>
                        <a:latin typeface="+mn-lt"/>
                        <a:ea typeface="Calibri"/>
                        <a:cs typeface="Times New Roman"/>
                      </a:endParaRPr>
                    </a:p>
                    <a:p>
                      <a:pPr>
                        <a:lnSpc>
                          <a:spcPct val="115000"/>
                        </a:lnSpc>
                        <a:spcAft>
                          <a:spcPts val="0"/>
                        </a:spcAft>
                      </a:pPr>
                      <a:r>
                        <a:rPr lang="en-ZA" sz="1800" dirty="0">
                          <a:solidFill>
                            <a:srgbClr val="000000"/>
                          </a:solidFill>
                          <a:effectLst/>
                          <a:latin typeface="+mn-lt"/>
                          <a:ea typeface="Calibri"/>
                          <a:cs typeface="Times New Roman"/>
                        </a:rPr>
                        <a:t>Yes</a:t>
                      </a:r>
                      <a:endParaRPr lang="en-ZA" sz="1800" dirty="0">
                        <a:effectLst/>
                        <a:latin typeface="+mn-lt"/>
                        <a:ea typeface="Calibri"/>
                        <a:cs typeface="Times New Roman"/>
                      </a:endParaRPr>
                    </a:p>
                  </a:txBody>
                  <a:tcPr marL="68580" marR="68580" marT="9525" marB="0"/>
                </a:tc>
                <a:tc>
                  <a:txBody>
                    <a:bodyPr/>
                    <a:lstStyle/>
                    <a:p>
                      <a:pPr>
                        <a:lnSpc>
                          <a:spcPct val="115000"/>
                        </a:lnSpc>
                        <a:spcAft>
                          <a:spcPts val="0"/>
                        </a:spcAft>
                      </a:pPr>
                      <a:endParaRPr lang="en-ZA" sz="1600" dirty="0" smtClean="0">
                        <a:solidFill>
                          <a:srgbClr val="000000"/>
                        </a:solidFill>
                        <a:effectLst/>
                        <a:latin typeface="+mn-lt"/>
                        <a:ea typeface="Calibri"/>
                        <a:cs typeface="Times New Roman"/>
                      </a:endParaRPr>
                    </a:p>
                    <a:p>
                      <a:pPr>
                        <a:lnSpc>
                          <a:spcPct val="115000"/>
                        </a:lnSpc>
                        <a:spcAft>
                          <a:spcPts val="0"/>
                        </a:spcAft>
                      </a:pPr>
                      <a:r>
                        <a:rPr lang="en-ZA" sz="1800" dirty="0" smtClean="0">
                          <a:solidFill>
                            <a:srgbClr val="000000"/>
                          </a:solidFill>
                          <a:effectLst/>
                          <a:latin typeface="+mn-lt"/>
                          <a:ea typeface="Calibri"/>
                          <a:cs typeface="Times New Roman"/>
                        </a:rPr>
                        <a:t>Ref</a:t>
                      </a:r>
                      <a:endParaRPr lang="en-ZA" sz="1800" dirty="0">
                        <a:effectLst/>
                        <a:latin typeface="+mn-lt"/>
                        <a:ea typeface="Calibri"/>
                        <a:cs typeface="Times New Roman"/>
                      </a:endParaRPr>
                    </a:p>
                    <a:p>
                      <a:pPr>
                        <a:lnSpc>
                          <a:spcPct val="115000"/>
                        </a:lnSpc>
                        <a:spcAft>
                          <a:spcPts val="0"/>
                        </a:spcAft>
                      </a:pPr>
                      <a:r>
                        <a:rPr lang="en-ZA" sz="1800" dirty="0">
                          <a:solidFill>
                            <a:srgbClr val="000000"/>
                          </a:solidFill>
                          <a:effectLst/>
                          <a:latin typeface="+mn-lt"/>
                          <a:ea typeface="Calibri"/>
                          <a:cs typeface="Times New Roman"/>
                        </a:rPr>
                        <a:t>1.3 (0.6 – 2.8)</a:t>
                      </a:r>
                      <a:endParaRPr lang="en-ZA" sz="1800" dirty="0">
                        <a:effectLst/>
                        <a:latin typeface="+mn-lt"/>
                        <a:ea typeface="Calibri"/>
                        <a:cs typeface="Times New Roman"/>
                      </a:endParaRPr>
                    </a:p>
                    <a:p>
                      <a:pPr>
                        <a:lnSpc>
                          <a:spcPct val="115000"/>
                        </a:lnSpc>
                        <a:spcAft>
                          <a:spcPts val="0"/>
                        </a:spcAft>
                      </a:pPr>
                      <a:r>
                        <a:rPr lang="en-ZA" sz="1800" dirty="0">
                          <a:solidFill>
                            <a:srgbClr val="FF0000"/>
                          </a:solidFill>
                          <a:effectLst/>
                          <a:latin typeface="+mn-lt"/>
                          <a:ea typeface="Calibri"/>
                          <a:cs typeface="Times New Roman"/>
                        </a:rPr>
                        <a:t>4.6</a:t>
                      </a:r>
                      <a:r>
                        <a:rPr lang="en-ZA" sz="1600" dirty="0">
                          <a:solidFill>
                            <a:srgbClr val="FF0000"/>
                          </a:solidFill>
                          <a:effectLst/>
                          <a:latin typeface="+mn-lt"/>
                          <a:ea typeface="Calibri"/>
                          <a:cs typeface="Times New Roman"/>
                        </a:rPr>
                        <a:t> (2.1 – 10.0) ***</a:t>
                      </a:r>
                      <a:endParaRPr lang="en-ZA" sz="1600" dirty="0">
                        <a:effectLst/>
                        <a:latin typeface="+mn-lt"/>
                        <a:ea typeface="Calibri"/>
                        <a:cs typeface="Times New Roman"/>
                      </a:endParaRPr>
                    </a:p>
                  </a:txBody>
                  <a:tcPr marL="68580" marR="68580" marT="9525" marB="0"/>
                </a:tc>
              </a:tr>
            </a:tbl>
          </a:graphicData>
        </a:graphic>
      </p:graphicFrame>
      <p:graphicFrame>
        <p:nvGraphicFramePr>
          <p:cNvPr id="9" name="Content Placeholder 8"/>
          <p:cNvGraphicFramePr>
            <a:graphicFrameLocks noGrp="1"/>
          </p:cNvGraphicFramePr>
          <p:nvPr>
            <p:ph sz="quarter" idx="4"/>
            <p:extLst>
              <p:ext uri="{D42A27DB-BD31-4B8C-83A1-F6EECF244321}">
                <p14:modId xmlns:p14="http://schemas.microsoft.com/office/powerpoint/2010/main" xmlns="" val="2078054949"/>
              </p:ext>
            </p:extLst>
          </p:nvPr>
        </p:nvGraphicFramePr>
        <p:xfrm>
          <a:off x="4644009" y="2471738"/>
          <a:ext cx="4248471" cy="3801999"/>
        </p:xfrm>
        <a:graphic>
          <a:graphicData uri="http://schemas.openxmlformats.org/drawingml/2006/table">
            <a:tbl>
              <a:tblPr firstRow="1" bandRow="1">
                <a:tableStyleId>{2A488322-F2BA-4B5B-9748-0D474271808F}</a:tableStyleId>
              </a:tblPr>
              <a:tblGrid>
                <a:gridCol w="2175892"/>
                <a:gridCol w="2072579"/>
              </a:tblGrid>
              <a:tr h="525214">
                <a:tc>
                  <a:txBody>
                    <a:bodyPr/>
                    <a:lstStyle/>
                    <a:p>
                      <a:pPr algn="ctr">
                        <a:lnSpc>
                          <a:spcPct val="150000"/>
                        </a:lnSpc>
                        <a:spcAft>
                          <a:spcPts val="0"/>
                        </a:spcAft>
                      </a:pPr>
                      <a:r>
                        <a:rPr lang="en-ZA" sz="1200" dirty="0" smtClean="0"/>
                        <a:t>VARIABLES</a:t>
                      </a:r>
                      <a:endParaRPr lang="en-GB" sz="2000" dirty="0">
                        <a:latin typeface="Calibri"/>
                        <a:ea typeface="Calibri"/>
                        <a:cs typeface="Times New Roman"/>
                      </a:endParaRPr>
                    </a:p>
                  </a:txBody>
                  <a:tcPr marL="68580" marR="68580" marT="0" marB="0"/>
                </a:tc>
                <a:tc>
                  <a:txBody>
                    <a:bodyPr/>
                    <a:lstStyle/>
                    <a:p>
                      <a:pPr algn="ctr">
                        <a:lnSpc>
                          <a:spcPct val="150000"/>
                        </a:lnSpc>
                        <a:spcAft>
                          <a:spcPts val="0"/>
                        </a:spcAft>
                      </a:pPr>
                      <a:r>
                        <a:rPr lang="en-ZA" sz="1200" dirty="0"/>
                        <a:t>MULTIVARIATE </a:t>
                      </a:r>
                      <a:endParaRPr lang="en-GB" sz="2000" dirty="0"/>
                    </a:p>
                    <a:p>
                      <a:pPr algn="ctr">
                        <a:lnSpc>
                          <a:spcPct val="150000"/>
                        </a:lnSpc>
                        <a:spcAft>
                          <a:spcPts val="0"/>
                        </a:spcAft>
                      </a:pPr>
                      <a:r>
                        <a:rPr lang="en-ZA" sz="1200" dirty="0"/>
                        <a:t>AOR     ( 95% CI)</a:t>
                      </a:r>
                      <a:endParaRPr lang="en-GB" sz="2000" dirty="0">
                        <a:latin typeface="Calibri"/>
                        <a:ea typeface="Calibri"/>
                        <a:cs typeface="Times New Roman"/>
                      </a:endParaRPr>
                    </a:p>
                  </a:txBody>
                  <a:tcPr marL="68580" marR="68580" marT="0" marB="0"/>
                </a:tc>
              </a:tr>
              <a:tr h="370840">
                <a:tc>
                  <a:txBody>
                    <a:bodyPr/>
                    <a:lstStyle/>
                    <a:p>
                      <a:pPr>
                        <a:lnSpc>
                          <a:spcPct val="115000"/>
                        </a:lnSpc>
                        <a:spcAft>
                          <a:spcPts val="0"/>
                        </a:spcAft>
                      </a:pPr>
                      <a:r>
                        <a:rPr lang="en-ZA" sz="1200" i="1" dirty="0">
                          <a:effectLst/>
                          <a:latin typeface="+mn-lt"/>
                          <a:ea typeface="Calibri"/>
                          <a:cs typeface="Times New Roman"/>
                        </a:rPr>
                        <a:t>Condom use at last sex </a:t>
                      </a:r>
                    </a:p>
                    <a:p>
                      <a:pPr>
                        <a:lnSpc>
                          <a:spcPct val="115000"/>
                        </a:lnSpc>
                        <a:spcAft>
                          <a:spcPts val="0"/>
                        </a:spcAft>
                      </a:pPr>
                      <a:r>
                        <a:rPr lang="en-ZA" sz="2000" dirty="0" smtClean="0">
                          <a:effectLst/>
                          <a:latin typeface="+mn-lt"/>
                          <a:ea typeface="Calibri"/>
                          <a:cs typeface="Times New Roman"/>
                        </a:rPr>
                        <a:t>No</a:t>
                      </a:r>
                      <a:endParaRPr lang="en-ZA" sz="2000" dirty="0">
                        <a:effectLst/>
                        <a:latin typeface="+mn-lt"/>
                        <a:ea typeface="Calibri"/>
                        <a:cs typeface="Times New Roman"/>
                      </a:endParaRPr>
                    </a:p>
                    <a:p>
                      <a:pPr>
                        <a:lnSpc>
                          <a:spcPct val="115000"/>
                        </a:lnSpc>
                        <a:spcAft>
                          <a:spcPts val="0"/>
                        </a:spcAft>
                      </a:pPr>
                      <a:r>
                        <a:rPr lang="en-ZA" sz="2000" dirty="0" smtClean="0">
                          <a:effectLst/>
                          <a:latin typeface="+mn-lt"/>
                          <a:ea typeface="Calibri"/>
                          <a:cs typeface="Times New Roman"/>
                        </a:rPr>
                        <a:t>Yes</a:t>
                      </a:r>
                      <a:endParaRPr lang="en-ZA" sz="2000" dirty="0">
                        <a:effectLst/>
                        <a:latin typeface="+mn-lt"/>
                        <a:ea typeface="Calibri"/>
                        <a:cs typeface="Times New Roman"/>
                      </a:endParaRPr>
                    </a:p>
                  </a:txBody>
                  <a:tcPr marL="68580" marR="68580" marT="9525" marB="0"/>
                </a:tc>
                <a:tc>
                  <a:txBody>
                    <a:bodyPr/>
                    <a:lstStyle/>
                    <a:p>
                      <a:pPr>
                        <a:lnSpc>
                          <a:spcPct val="115000"/>
                        </a:lnSpc>
                        <a:spcAft>
                          <a:spcPts val="0"/>
                        </a:spcAft>
                      </a:pPr>
                      <a:endParaRPr lang="en-ZA" sz="1600" dirty="0" smtClean="0">
                        <a:effectLst/>
                        <a:latin typeface="+mn-lt"/>
                        <a:ea typeface="Calibri"/>
                        <a:cs typeface="Times New Roman"/>
                      </a:endParaRPr>
                    </a:p>
                    <a:p>
                      <a:pPr>
                        <a:lnSpc>
                          <a:spcPct val="115000"/>
                        </a:lnSpc>
                        <a:spcAft>
                          <a:spcPts val="0"/>
                        </a:spcAft>
                      </a:pPr>
                      <a:r>
                        <a:rPr lang="en-ZA" sz="2000" dirty="0" smtClean="0">
                          <a:effectLst/>
                          <a:latin typeface="+mn-lt"/>
                          <a:ea typeface="Calibri"/>
                          <a:cs typeface="Times New Roman"/>
                        </a:rPr>
                        <a:t>Ref</a:t>
                      </a:r>
                      <a:endParaRPr lang="en-ZA" sz="2000" dirty="0">
                        <a:effectLst/>
                        <a:latin typeface="+mn-lt"/>
                        <a:ea typeface="Calibri"/>
                        <a:cs typeface="Times New Roman"/>
                      </a:endParaRPr>
                    </a:p>
                    <a:p>
                      <a:pPr>
                        <a:lnSpc>
                          <a:spcPct val="115000"/>
                        </a:lnSpc>
                        <a:spcAft>
                          <a:spcPts val="0"/>
                        </a:spcAft>
                      </a:pPr>
                      <a:r>
                        <a:rPr lang="en-ZA" sz="2000" dirty="0">
                          <a:solidFill>
                            <a:srgbClr val="FF0000"/>
                          </a:solidFill>
                          <a:effectLst/>
                          <a:latin typeface="+mn-lt"/>
                          <a:ea typeface="Calibri"/>
                          <a:cs typeface="Times New Roman"/>
                        </a:rPr>
                        <a:t>2.1 (1.1– 3.9)*</a:t>
                      </a:r>
                      <a:endParaRPr lang="en-ZA" sz="2000" dirty="0">
                        <a:effectLst/>
                        <a:latin typeface="+mn-lt"/>
                        <a:ea typeface="Calibri"/>
                        <a:cs typeface="Times New Roman"/>
                      </a:endParaRPr>
                    </a:p>
                  </a:txBody>
                  <a:tcPr marL="68580" marR="68580" marT="9525" marB="0"/>
                </a:tc>
              </a:tr>
              <a:tr h="370840">
                <a:tc>
                  <a:txBody>
                    <a:bodyPr/>
                    <a:lstStyle/>
                    <a:p>
                      <a:pPr>
                        <a:lnSpc>
                          <a:spcPct val="115000"/>
                        </a:lnSpc>
                        <a:spcAft>
                          <a:spcPts val="0"/>
                        </a:spcAft>
                      </a:pPr>
                      <a:r>
                        <a:rPr lang="en-ZA" sz="1200" i="1" dirty="0">
                          <a:solidFill>
                            <a:srgbClr val="000000"/>
                          </a:solidFill>
                          <a:effectLst/>
                          <a:latin typeface="+mn-lt"/>
                          <a:ea typeface="Calibri"/>
                          <a:cs typeface="Times New Roman"/>
                        </a:rPr>
                        <a:t>Recent Transactional sex </a:t>
                      </a:r>
                      <a:endParaRPr lang="en-ZA" sz="1200" i="1" dirty="0">
                        <a:effectLst/>
                        <a:latin typeface="+mn-lt"/>
                        <a:ea typeface="Calibri"/>
                        <a:cs typeface="Times New Roman"/>
                      </a:endParaRPr>
                    </a:p>
                    <a:p>
                      <a:pPr>
                        <a:lnSpc>
                          <a:spcPct val="115000"/>
                        </a:lnSpc>
                        <a:spcAft>
                          <a:spcPts val="0"/>
                        </a:spcAft>
                      </a:pPr>
                      <a:r>
                        <a:rPr lang="en-ZA" sz="2000" dirty="0">
                          <a:solidFill>
                            <a:srgbClr val="000000"/>
                          </a:solidFill>
                          <a:effectLst/>
                          <a:latin typeface="+mn-lt"/>
                          <a:ea typeface="Calibri"/>
                          <a:cs typeface="Times New Roman"/>
                        </a:rPr>
                        <a:t>No</a:t>
                      </a:r>
                      <a:endParaRPr lang="en-ZA" sz="2000" dirty="0">
                        <a:effectLst/>
                        <a:latin typeface="+mn-lt"/>
                        <a:ea typeface="Calibri"/>
                        <a:cs typeface="Times New Roman"/>
                      </a:endParaRPr>
                    </a:p>
                    <a:p>
                      <a:pPr>
                        <a:lnSpc>
                          <a:spcPct val="115000"/>
                        </a:lnSpc>
                        <a:spcAft>
                          <a:spcPts val="0"/>
                        </a:spcAft>
                      </a:pPr>
                      <a:r>
                        <a:rPr lang="en-ZA" sz="2000" dirty="0">
                          <a:solidFill>
                            <a:srgbClr val="000000"/>
                          </a:solidFill>
                          <a:effectLst/>
                          <a:latin typeface="+mn-lt"/>
                          <a:ea typeface="Calibri"/>
                          <a:cs typeface="Times New Roman"/>
                        </a:rPr>
                        <a:t>Yes</a:t>
                      </a:r>
                      <a:endParaRPr lang="en-ZA" sz="2000" dirty="0">
                        <a:effectLst/>
                        <a:latin typeface="+mn-lt"/>
                        <a:ea typeface="Calibri"/>
                        <a:cs typeface="Times New Roman"/>
                      </a:endParaRPr>
                    </a:p>
                  </a:txBody>
                  <a:tcPr marL="68580" marR="68580" marT="9525" marB="0"/>
                </a:tc>
                <a:tc>
                  <a:txBody>
                    <a:bodyPr/>
                    <a:lstStyle/>
                    <a:p>
                      <a:pPr>
                        <a:lnSpc>
                          <a:spcPct val="115000"/>
                        </a:lnSpc>
                        <a:spcAft>
                          <a:spcPts val="0"/>
                        </a:spcAft>
                      </a:pPr>
                      <a:endParaRPr lang="en-ZA" sz="1600" dirty="0" smtClean="0">
                        <a:solidFill>
                          <a:srgbClr val="000000"/>
                        </a:solidFill>
                        <a:effectLst/>
                        <a:latin typeface="+mn-lt"/>
                        <a:ea typeface="Calibri"/>
                        <a:cs typeface="Times New Roman"/>
                      </a:endParaRPr>
                    </a:p>
                    <a:p>
                      <a:pPr>
                        <a:lnSpc>
                          <a:spcPct val="115000"/>
                        </a:lnSpc>
                        <a:spcAft>
                          <a:spcPts val="0"/>
                        </a:spcAft>
                      </a:pPr>
                      <a:r>
                        <a:rPr lang="en-ZA" sz="2000" dirty="0" smtClean="0">
                          <a:solidFill>
                            <a:srgbClr val="000000"/>
                          </a:solidFill>
                          <a:effectLst/>
                          <a:latin typeface="+mn-lt"/>
                          <a:ea typeface="Calibri"/>
                          <a:cs typeface="Times New Roman"/>
                        </a:rPr>
                        <a:t>Ref</a:t>
                      </a:r>
                      <a:endParaRPr lang="en-ZA" sz="2000" dirty="0">
                        <a:effectLst/>
                        <a:latin typeface="+mn-lt"/>
                        <a:ea typeface="Calibri"/>
                        <a:cs typeface="Times New Roman"/>
                      </a:endParaRPr>
                    </a:p>
                    <a:p>
                      <a:pPr>
                        <a:lnSpc>
                          <a:spcPct val="115000"/>
                        </a:lnSpc>
                        <a:spcAft>
                          <a:spcPts val="0"/>
                        </a:spcAft>
                      </a:pPr>
                      <a:r>
                        <a:rPr lang="en-ZA" sz="2000" dirty="0">
                          <a:solidFill>
                            <a:srgbClr val="FF0000"/>
                          </a:solidFill>
                          <a:effectLst/>
                          <a:latin typeface="+mn-lt"/>
                          <a:ea typeface="Calibri"/>
                          <a:cs typeface="Times New Roman"/>
                        </a:rPr>
                        <a:t>3.2 (1.0 – 9.5)*</a:t>
                      </a:r>
                      <a:endParaRPr lang="en-ZA" sz="2000" dirty="0">
                        <a:effectLst/>
                        <a:latin typeface="+mn-lt"/>
                        <a:ea typeface="Calibri"/>
                        <a:cs typeface="Times New Roman"/>
                      </a:endParaRPr>
                    </a:p>
                  </a:txBody>
                  <a:tcPr marL="68580" marR="68580" marT="9525" marB="0"/>
                </a:tc>
              </a:tr>
              <a:tr h="370840">
                <a:tc>
                  <a:txBody>
                    <a:bodyPr/>
                    <a:lstStyle/>
                    <a:p>
                      <a:pPr>
                        <a:lnSpc>
                          <a:spcPct val="115000"/>
                        </a:lnSpc>
                        <a:spcAft>
                          <a:spcPts val="0"/>
                        </a:spcAft>
                      </a:pPr>
                      <a:r>
                        <a:rPr lang="en-ZA" sz="1200" i="1" dirty="0">
                          <a:solidFill>
                            <a:srgbClr val="000000"/>
                          </a:solidFill>
                          <a:effectLst/>
                          <a:latin typeface="+mn-lt"/>
                          <a:ea typeface="Calibri"/>
                          <a:cs typeface="Times New Roman"/>
                        </a:rPr>
                        <a:t>Sex while drunk</a:t>
                      </a:r>
                      <a:endParaRPr lang="en-ZA" sz="1200" i="1" dirty="0">
                        <a:effectLst/>
                        <a:latin typeface="+mn-lt"/>
                        <a:ea typeface="Calibri"/>
                        <a:cs typeface="Times New Roman"/>
                      </a:endParaRPr>
                    </a:p>
                    <a:p>
                      <a:pPr>
                        <a:lnSpc>
                          <a:spcPct val="115000"/>
                        </a:lnSpc>
                        <a:spcAft>
                          <a:spcPts val="0"/>
                        </a:spcAft>
                      </a:pPr>
                      <a:r>
                        <a:rPr lang="en-ZA" sz="2000" dirty="0">
                          <a:solidFill>
                            <a:srgbClr val="000000"/>
                          </a:solidFill>
                          <a:effectLst/>
                          <a:latin typeface="+mn-lt"/>
                          <a:ea typeface="Calibri"/>
                          <a:cs typeface="Times New Roman"/>
                        </a:rPr>
                        <a:t>Non drinkers</a:t>
                      </a:r>
                      <a:endParaRPr lang="en-ZA" sz="2000" dirty="0">
                        <a:effectLst/>
                        <a:latin typeface="+mn-lt"/>
                        <a:ea typeface="Calibri"/>
                        <a:cs typeface="Times New Roman"/>
                      </a:endParaRPr>
                    </a:p>
                    <a:p>
                      <a:pPr>
                        <a:lnSpc>
                          <a:spcPct val="115000"/>
                        </a:lnSpc>
                        <a:spcAft>
                          <a:spcPts val="0"/>
                        </a:spcAft>
                      </a:pPr>
                      <a:r>
                        <a:rPr lang="en-ZA" sz="2000" dirty="0">
                          <a:solidFill>
                            <a:srgbClr val="000000"/>
                          </a:solidFill>
                          <a:effectLst/>
                          <a:latin typeface="+mn-lt"/>
                          <a:ea typeface="Calibri"/>
                          <a:cs typeface="Times New Roman"/>
                        </a:rPr>
                        <a:t>No</a:t>
                      </a:r>
                      <a:endParaRPr lang="en-ZA" sz="2000" dirty="0">
                        <a:effectLst/>
                        <a:latin typeface="+mn-lt"/>
                        <a:ea typeface="Calibri"/>
                        <a:cs typeface="Times New Roman"/>
                      </a:endParaRPr>
                    </a:p>
                    <a:p>
                      <a:pPr>
                        <a:lnSpc>
                          <a:spcPct val="115000"/>
                        </a:lnSpc>
                        <a:spcAft>
                          <a:spcPts val="0"/>
                        </a:spcAft>
                      </a:pPr>
                      <a:r>
                        <a:rPr lang="en-ZA" sz="2000" dirty="0">
                          <a:solidFill>
                            <a:srgbClr val="000000"/>
                          </a:solidFill>
                          <a:effectLst/>
                          <a:latin typeface="+mn-lt"/>
                          <a:ea typeface="Calibri"/>
                          <a:cs typeface="Times New Roman"/>
                        </a:rPr>
                        <a:t>Yes</a:t>
                      </a:r>
                      <a:endParaRPr lang="en-ZA" sz="2000" dirty="0">
                        <a:effectLst/>
                        <a:latin typeface="+mn-lt"/>
                        <a:ea typeface="Calibri"/>
                        <a:cs typeface="Times New Roman"/>
                      </a:endParaRPr>
                    </a:p>
                  </a:txBody>
                  <a:tcPr marL="68580" marR="68580" marT="9525" marB="0"/>
                </a:tc>
                <a:tc>
                  <a:txBody>
                    <a:bodyPr/>
                    <a:lstStyle/>
                    <a:p>
                      <a:pPr>
                        <a:lnSpc>
                          <a:spcPct val="115000"/>
                        </a:lnSpc>
                        <a:spcAft>
                          <a:spcPts val="0"/>
                        </a:spcAft>
                      </a:pPr>
                      <a:endParaRPr lang="en-ZA" sz="1600" dirty="0" smtClean="0">
                        <a:solidFill>
                          <a:srgbClr val="000000"/>
                        </a:solidFill>
                        <a:effectLst/>
                        <a:latin typeface="+mn-lt"/>
                        <a:ea typeface="Calibri"/>
                        <a:cs typeface="Times New Roman"/>
                      </a:endParaRPr>
                    </a:p>
                    <a:p>
                      <a:pPr>
                        <a:lnSpc>
                          <a:spcPct val="115000"/>
                        </a:lnSpc>
                        <a:spcAft>
                          <a:spcPts val="0"/>
                        </a:spcAft>
                      </a:pPr>
                      <a:r>
                        <a:rPr lang="en-ZA" sz="1800" dirty="0" smtClean="0">
                          <a:solidFill>
                            <a:srgbClr val="000000"/>
                          </a:solidFill>
                          <a:effectLst/>
                          <a:latin typeface="+mn-lt"/>
                          <a:ea typeface="Calibri"/>
                          <a:cs typeface="Times New Roman"/>
                        </a:rPr>
                        <a:t>Ref</a:t>
                      </a:r>
                      <a:endParaRPr lang="en-ZA" sz="1800" dirty="0">
                        <a:effectLst/>
                        <a:latin typeface="+mn-lt"/>
                        <a:ea typeface="Calibri"/>
                        <a:cs typeface="Times New Roman"/>
                      </a:endParaRPr>
                    </a:p>
                    <a:p>
                      <a:pPr>
                        <a:lnSpc>
                          <a:spcPct val="115000"/>
                        </a:lnSpc>
                        <a:spcAft>
                          <a:spcPts val="0"/>
                        </a:spcAft>
                      </a:pPr>
                      <a:r>
                        <a:rPr lang="en-ZA" sz="2000" dirty="0">
                          <a:solidFill>
                            <a:srgbClr val="000000"/>
                          </a:solidFill>
                          <a:effectLst/>
                          <a:latin typeface="+mn-lt"/>
                          <a:ea typeface="Calibri"/>
                          <a:cs typeface="Times New Roman"/>
                        </a:rPr>
                        <a:t>1.3 (0.6 -3.0)</a:t>
                      </a:r>
                      <a:endParaRPr lang="en-ZA" sz="2000" dirty="0">
                        <a:effectLst/>
                        <a:latin typeface="+mn-lt"/>
                        <a:ea typeface="Calibri"/>
                        <a:cs typeface="Times New Roman"/>
                      </a:endParaRPr>
                    </a:p>
                    <a:p>
                      <a:pPr>
                        <a:lnSpc>
                          <a:spcPct val="115000"/>
                        </a:lnSpc>
                        <a:spcAft>
                          <a:spcPts val="0"/>
                        </a:spcAft>
                      </a:pPr>
                      <a:r>
                        <a:rPr lang="en-ZA" sz="1800" dirty="0">
                          <a:solidFill>
                            <a:srgbClr val="FF0000"/>
                          </a:solidFill>
                          <a:effectLst/>
                          <a:latin typeface="+mn-lt"/>
                          <a:ea typeface="Calibri"/>
                          <a:cs typeface="Times New Roman"/>
                        </a:rPr>
                        <a:t>4.8 (2.3 – 9.8)***</a:t>
                      </a:r>
                      <a:endParaRPr lang="en-ZA" sz="1800" dirty="0">
                        <a:effectLst/>
                        <a:latin typeface="+mn-lt"/>
                        <a:ea typeface="Calibri"/>
                        <a:cs typeface="Times New Roman"/>
                      </a:endParaRPr>
                    </a:p>
                  </a:txBody>
                  <a:tcPr marL="68580" marR="68580" marT="9525" marB="0"/>
                </a:tc>
              </a:tr>
            </a:tbl>
          </a:graphicData>
        </a:graphic>
      </p:graphicFrame>
      <p:sp>
        <p:nvSpPr>
          <p:cNvPr id="6" name="Title 5"/>
          <p:cNvSpPr>
            <a:spLocks noGrp="1"/>
          </p:cNvSpPr>
          <p:nvPr>
            <p:ph type="title"/>
          </p:nvPr>
        </p:nvSpPr>
        <p:spPr/>
        <p:txBody>
          <a:bodyPr>
            <a:normAutofit/>
          </a:bodyPr>
          <a:lstStyle/>
          <a:p>
            <a:r>
              <a:rPr lang="en-US" dirty="0" smtClean="0"/>
              <a:t>Multivariate Models 2</a:t>
            </a:r>
            <a:endParaRPr lang="en-GB" dirty="0"/>
          </a:p>
        </p:txBody>
      </p:sp>
      <p:sp>
        <p:nvSpPr>
          <p:cNvPr id="10" name="Rectangle 9"/>
          <p:cNvSpPr/>
          <p:nvPr/>
        </p:nvSpPr>
        <p:spPr>
          <a:xfrm>
            <a:off x="4716016" y="6237312"/>
            <a:ext cx="4283968" cy="430887"/>
          </a:xfrm>
          <a:prstGeom prst="rect">
            <a:avLst/>
          </a:prstGeom>
        </p:spPr>
        <p:txBody>
          <a:bodyPr wrap="square">
            <a:spAutoFit/>
          </a:bodyPr>
          <a:lstStyle/>
          <a:p>
            <a:pPr lvl="0" algn="ctr" fontAlgn="base">
              <a:spcBef>
                <a:spcPct val="0"/>
              </a:spcBef>
              <a:spcAft>
                <a:spcPct val="0"/>
              </a:spcAft>
            </a:pPr>
            <a:r>
              <a:rPr lang="en-US" altLang="zh-CN" sz="1100" b="1" dirty="0" smtClean="0">
                <a:ea typeface="SimSun" pitchFamily="2" charset="-122"/>
                <a:cs typeface="Times New Roman" pitchFamily="18" charset="0"/>
              </a:rPr>
              <a:t>*p≤ 0.05   **p≤ 0.01   ***p≤ 0.001   AOR: Adjusted odds </a:t>
            </a:r>
          </a:p>
          <a:p>
            <a:pPr lvl="0" algn="ctr" fontAlgn="base">
              <a:spcBef>
                <a:spcPct val="0"/>
              </a:spcBef>
              <a:spcAft>
                <a:spcPct val="0"/>
              </a:spcAft>
            </a:pPr>
            <a:r>
              <a:rPr lang="en-US" altLang="zh-CN" sz="1100" b="1" dirty="0" smtClean="0">
                <a:ea typeface="SimSun" pitchFamily="2" charset="-122"/>
                <a:cs typeface="Times New Roman" pitchFamily="18" charset="0"/>
              </a:rPr>
              <a:t>ratios, adjusting for other variables in the model</a:t>
            </a:r>
            <a:endParaRPr lang="en-US" altLang="zh-CN" sz="2400" dirty="0" smtClean="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smtClean="0"/>
              <a:t>Males</a:t>
            </a:r>
            <a:r>
              <a:rPr lang="en-US" dirty="0"/>
              <a:t>: </a:t>
            </a:r>
            <a:r>
              <a:rPr lang="en-US" dirty="0" smtClean="0"/>
              <a:t>N=200</a:t>
            </a:r>
            <a:endParaRPr lang="en-US" dirty="0"/>
          </a:p>
        </p:txBody>
      </p:sp>
      <p:sp>
        <p:nvSpPr>
          <p:cNvPr id="3" name="Text Placeholder 2"/>
          <p:cNvSpPr>
            <a:spLocks noGrp="1"/>
          </p:cNvSpPr>
          <p:nvPr>
            <p:ph type="body" sz="half" idx="3"/>
          </p:nvPr>
        </p:nvSpPr>
        <p:spPr/>
        <p:txBody>
          <a:bodyPr/>
          <a:lstStyle/>
          <a:p>
            <a:pPr algn="ctr"/>
            <a:r>
              <a:rPr lang="en-US" dirty="0" smtClean="0"/>
              <a:t>Females</a:t>
            </a:r>
            <a:r>
              <a:rPr lang="en-US" dirty="0"/>
              <a:t>: </a:t>
            </a:r>
            <a:r>
              <a:rPr lang="en-US" dirty="0" smtClean="0"/>
              <a:t>N=392</a:t>
            </a:r>
            <a:endParaRPr lang="en-GB" dirty="0"/>
          </a:p>
        </p:txBody>
      </p:sp>
      <p:sp>
        <p:nvSpPr>
          <p:cNvPr id="6" name="Title 5"/>
          <p:cNvSpPr>
            <a:spLocks noGrp="1"/>
          </p:cNvSpPr>
          <p:nvPr>
            <p:ph type="title"/>
          </p:nvPr>
        </p:nvSpPr>
        <p:spPr>
          <a:xfrm>
            <a:off x="301752" y="228600"/>
            <a:ext cx="8534400" cy="824136"/>
          </a:xfrm>
        </p:spPr>
        <p:txBody>
          <a:bodyPr>
            <a:noAutofit/>
          </a:bodyPr>
          <a:lstStyle/>
          <a:p>
            <a:r>
              <a:rPr lang="en-US" sz="2800" dirty="0" smtClean="0"/>
              <a:t>Full Multivariate </a:t>
            </a:r>
            <a:r>
              <a:rPr lang="en-US" sz="2800" dirty="0"/>
              <a:t>Model (Adjusted for socio-demographic and sexual </a:t>
            </a:r>
            <a:r>
              <a:rPr lang="en-US" sz="2800" dirty="0" err="1"/>
              <a:t>behavioural</a:t>
            </a:r>
            <a:r>
              <a:rPr lang="en-US" sz="2800" dirty="0"/>
              <a:t>)</a:t>
            </a:r>
            <a:endParaRPr lang="en-GB" sz="2800" dirty="0"/>
          </a:p>
        </p:txBody>
      </p:sp>
      <p:sp>
        <p:nvSpPr>
          <p:cNvPr id="43009" name="Rectangle 1"/>
          <p:cNvSpPr>
            <a:spLocks noChangeArrowheads="1"/>
          </p:cNvSpPr>
          <p:nvPr/>
        </p:nvSpPr>
        <p:spPr bwMode="auto">
          <a:xfrm>
            <a:off x="4539854" y="6413956"/>
            <a:ext cx="4604146"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chemeClr val="tx1"/>
                </a:solidFill>
                <a:effectLst/>
                <a:ea typeface="SimSun" pitchFamily="2" charset="-122"/>
                <a:cs typeface="Times New Roman" pitchFamily="18" charset="0"/>
              </a:rPr>
              <a:t>*p≤ 0.05   **p≤ 0.01   ***p≤ 0.001   AOR: Adjusted odds ratios,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chemeClr val="tx1"/>
                </a:solidFill>
                <a:effectLst/>
                <a:ea typeface="SimSun" pitchFamily="2" charset="-122"/>
                <a:cs typeface="Times New Roman" pitchFamily="18" charset="0"/>
              </a:rPr>
              <a:t> adjusting for other variables in the model</a:t>
            </a:r>
            <a:endParaRPr kumimoji="0" lang="en-US" altLang="zh-CN" sz="2400" b="0" i="0" u="none" strike="noStrike" cap="none" normalizeH="0" baseline="0" dirty="0" smtClean="0">
              <a:ln>
                <a:noFill/>
              </a:ln>
              <a:solidFill>
                <a:schemeClr val="tx1"/>
              </a:solidFill>
              <a:effectLst/>
              <a:cs typeface="Arial" pitchFamily="34" charset="0"/>
            </a:endParaRPr>
          </a:p>
        </p:txBody>
      </p:sp>
      <p:graphicFrame>
        <p:nvGraphicFramePr>
          <p:cNvPr id="11" name="Content Placeholder 10"/>
          <p:cNvGraphicFramePr>
            <a:graphicFrameLocks noGrp="1"/>
          </p:cNvGraphicFramePr>
          <p:nvPr>
            <p:ph sz="quarter" idx="2"/>
            <p:extLst>
              <p:ext uri="{D42A27DB-BD31-4B8C-83A1-F6EECF244321}">
                <p14:modId xmlns:p14="http://schemas.microsoft.com/office/powerpoint/2010/main" xmlns="" val="4228939305"/>
              </p:ext>
            </p:extLst>
          </p:nvPr>
        </p:nvGraphicFramePr>
        <p:xfrm>
          <a:off x="179513" y="2471738"/>
          <a:ext cx="4320479" cy="4244721"/>
        </p:xfrm>
        <a:graphic>
          <a:graphicData uri="http://schemas.openxmlformats.org/drawingml/2006/table">
            <a:tbl>
              <a:tblPr firstRow="1" bandRow="1">
                <a:tableStyleId>{2A488322-F2BA-4B5B-9748-0D474271808F}</a:tableStyleId>
              </a:tblPr>
              <a:tblGrid>
                <a:gridCol w="2143001"/>
                <a:gridCol w="2177478"/>
              </a:tblGrid>
              <a:tr h="370840">
                <a:tc>
                  <a:txBody>
                    <a:bodyPr/>
                    <a:lstStyle/>
                    <a:p>
                      <a:pPr algn="ctr">
                        <a:lnSpc>
                          <a:spcPct val="150000"/>
                        </a:lnSpc>
                        <a:spcAft>
                          <a:spcPts val="0"/>
                        </a:spcAft>
                      </a:pPr>
                      <a:r>
                        <a:rPr lang="en-ZA" sz="900" b="1" dirty="0" smtClean="0">
                          <a:latin typeface="+mn-lt"/>
                          <a:ea typeface="Calibri"/>
                          <a:cs typeface="Times New Roman"/>
                        </a:rPr>
                        <a:t>VARIABLES</a:t>
                      </a:r>
                      <a:endParaRPr lang="en-GB" sz="900" dirty="0">
                        <a:latin typeface="+mn-lt"/>
                        <a:ea typeface="Calibri"/>
                        <a:cs typeface="Times New Roman"/>
                      </a:endParaRPr>
                    </a:p>
                  </a:txBody>
                  <a:tcPr marL="68580" marR="68580" marT="0" marB="0"/>
                </a:tc>
                <a:tc>
                  <a:txBody>
                    <a:bodyPr/>
                    <a:lstStyle/>
                    <a:p>
                      <a:pPr algn="ctr">
                        <a:lnSpc>
                          <a:spcPct val="150000"/>
                        </a:lnSpc>
                        <a:spcAft>
                          <a:spcPts val="0"/>
                        </a:spcAft>
                      </a:pPr>
                      <a:r>
                        <a:rPr lang="en-ZA" sz="900" b="1" dirty="0">
                          <a:latin typeface="+mn-lt"/>
                          <a:ea typeface="Calibri"/>
                          <a:cs typeface="Times New Roman"/>
                        </a:rPr>
                        <a:t>MULTIVARIATE </a:t>
                      </a:r>
                      <a:endParaRPr lang="en-GB" sz="900" dirty="0">
                        <a:latin typeface="+mn-lt"/>
                        <a:ea typeface="Calibri"/>
                        <a:cs typeface="Times New Roman"/>
                      </a:endParaRPr>
                    </a:p>
                    <a:p>
                      <a:pPr algn="ctr">
                        <a:lnSpc>
                          <a:spcPct val="150000"/>
                        </a:lnSpc>
                        <a:spcAft>
                          <a:spcPts val="0"/>
                        </a:spcAft>
                      </a:pPr>
                      <a:r>
                        <a:rPr lang="en-ZA" sz="900" b="1" dirty="0">
                          <a:latin typeface="+mn-lt"/>
                          <a:ea typeface="Calibri"/>
                          <a:cs typeface="Times New Roman"/>
                        </a:rPr>
                        <a:t>AOR      ( 95% CI)</a:t>
                      </a:r>
                      <a:endParaRPr lang="en-GB" sz="900" dirty="0">
                        <a:latin typeface="+mn-lt"/>
                        <a:ea typeface="Calibri"/>
                        <a:cs typeface="Times New Roman"/>
                      </a:endParaRPr>
                    </a:p>
                  </a:txBody>
                  <a:tcPr marL="68580" marR="68580" marT="0" marB="0"/>
                </a:tc>
              </a:tr>
              <a:tr h="370840">
                <a:tc>
                  <a:txBody>
                    <a:bodyPr/>
                    <a:lstStyle/>
                    <a:p>
                      <a:pPr>
                        <a:lnSpc>
                          <a:spcPct val="115000"/>
                        </a:lnSpc>
                        <a:spcAft>
                          <a:spcPts val="0"/>
                        </a:spcAft>
                      </a:pPr>
                      <a:r>
                        <a:rPr lang="en-ZA" sz="1200" i="1" dirty="0">
                          <a:effectLst/>
                          <a:latin typeface="+mn-lt"/>
                          <a:ea typeface="Calibri"/>
                          <a:cs typeface="Times New Roman"/>
                        </a:rPr>
                        <a:t>Age group </a:t>
                      </a:r>
                    </a:p>
                    <a:p>
                      <a:pPr>
                        <a:lnSpc>
                          <a:spcPct val="115000"/>
                        </a:lnSpc>
                        <a:spcAft>
                          <a:spcPts val="0"/>
                        </a:spcAft>
                      </a:pPr>
                      <a:r>
                        <a:rPr lang="en-ZA" sz="1600" dirty="0">
                          <a:effectLst/>
                          <a:latin typeface="+mn-lt"/>
                          <a:ea typeface="Calibri"/>
                          <a:cs typeface="Times New Roman"/>
                        </a:rPr>
                        <a:t>20 – 24</a:t>
                      </a:r>
                    </a:p>
                    <a:p>
                      <a:pPr>
                        <a:lnSpc>
                          <a:spcPct val="115000"/>
                        </a:lnSpc>
                        <a:spcAft>
                          <a:spcPts val="0"/>
                        </a:spcAft>
                      </a:pPr>
                      <a:r>
                        <a:rPr lang="en-ZA" sz="1200" dirty="0">
                          <a:effectLst/>
                          <a:latin typeface="+mn-lt"/>
                          <a:ea typeface="Calibri"/>
                          <a:cs typeface="Times New Roman"/>
                        </a:rPr>
                        <a:t>45 – 55</a:t>
                      </a:r>
                    </a:p>
                  </a:txBody>
                  <a:tcPr marL="68580" marR="68580" marT="9525" marB="0"/>
                </a:tc>
                <a:tc>
                  <a:txBody>
                    <a:bodyPr/>
                    <a:lstStyle/>
                    <a:p>
                      <a:pPr>
                        <a:lnSpc>
                          <a:spcPct val="115000"/>
                        </a:lnSpc>
                        <a:spcAft>
                          <a:spcPts val="0"/>
                        </a:spcAft>
                      </a:pPr>
                      <a:endParaRPr lang="en-ZA" sz="1200" dirty="0" smtClean="0">
                        <a:solidFill>
                          <a:srgbClr val="FF0000"/>
                        </a:solidFill>
                        <a:effectLst/>
                        <a:latin typeface="+mn-lt"/>
                        <a:ea typeface="Calibri"/>
                        <a:cs typeface="Times New Roman"/>
                      </a:endParaRPr>
                    </a:p>
                    <a:p>
                      <a:pPr>
                        <a:lnSpc>
                          <a:spcPct val="115000"/>
                        </a:lnSpc>
                        <a:spcAft>
                          <a:spcPts val="0"/>
                        </a:spcAft>
                      </a:pPr>
                      <a:r>
                        <a:rPr lang="en-ZA" sz="1600" dirty="0" smtClean="0">
                          <a:solidFill>
                            <a:srgbClr val="FF0000"/>
                          </a:solidFill>
                          <a:effectLst/>
                          <a:latin typeface="+mn-lt"/>
                          <a:ea typeface="Calibri"/>
                          <a:cs typeface="Times New Roman"/>
                        </a:rPr>
                        <a:t>3.0 </a:t>
                      </a:r>
                      <a:r>
                        <a:rPr lang="en-ZA" sz="1600" dirty="0">
                          <a:solidFill>
                            <a:srgbClr val="FF0000"/>
                          </a:solidFill>
                          <a:effectLst/>
                          <a:latin typeface="+mn-lt"/>
                          <a:ea typeface="Calibri"/>
                          <a:cs typeface="Times New Roman"/>
                        </a:rPr>
                        <a:t>(1.0 -9.3)*</a:t>
                      </a:r>
                      <a:endParaRPr lang="en-ZA" sz="1600" dirty="0">
                        <a:effectLst/>
                        <a:latin typeface="+mn-lt"/>
                        <a:ea typeface="Calibri"/>
                        <a:cs typeface="Times New Roman"/>
                      </a:endParaRPr>
                    </a:p>
                    <a:p>
                      <a:pPr>
                        <a:lnSpc>
                          <a:spcPct val="115000"/>
                        </a:lnSpc>
                        <a:spcAft>
                          <a:spcPts val="0"/>
                        </a:spcAft>
                      </a:pPr>
                      <a:r>
                        <a:rPr lang="en-ZA" sz="1200" dirty="0">
                          <a:effectLst/>
                          <a:latin typeface="+mn-lt"/>
                          <a:ea typeface="Calibri"/>
                          <a:cs typeface="Times New Roman"/>
                        </a:rPr>
                        <a:t>Ref</a:t>
                      </a:r>
                    </a:p>
                  </a:txBody>
                  <a:tcPr marL="68580" marR="68580" marT="9525" marB="0"/>
                </a:tc>
              </a:tr>
              <a:tr h="370840">
                <a:tc>
                  <a:txBody>
                    <a:bodyPr/>
                    <a:lstStyle/>
                    <a:p>
                      <a:pPr>
                        <a:lnSpc>
                          <a:spcPct val="115000"/>
                        </a:lnSpc>
                        <a:spcAft>
                          <a:spcPts val="0"/>
                        </a:spcAft>
                      </a:pPr>
                      <a:r>
                        <a:rPr lang="en-ZA" sz="1200" i="1" dirty="0">
                          <a:solidFill>
                            <a:srgbClr val="000000"/>
                          </a:solidFill>
                          <a:effectLst/>
                          <a:latin typeface="+mn-lt"/>
                          <a:ea typeface="Calibri"/>
                          <a:cs typeface="Times New Roman"/>
                        </a:rPr>
                        <a:t>Socio-economic status</a:t>
                      </a:r>
                      <a:endParaRPr lang="en-ZA" sz="1200" i="1" dirty="0">
                        <a:effectLst/>
                        <a:latin typeface="+mn-lt"/>
                        <a:ea typeface="Calibri"/>
                        <a:cs typeface="Times New Roman"/>
                      </a:endParaRPr>
                    </a:p>
                    <a:p>
                      <a:pPr>
                        <a:lnSpc>
                          <a:spcPct val="115000"/>
                        </a:lnSpc>
                        <a:spcAft>
                          <a:spcPts val="0"/>
                        </a:spcAft>
                      </a:pPr>
                      <a:r>
                        <a:rPr lang="en-ZA" sz="1200" dirty="0">
                          <a:solidFill>
                            <a:srgbClr val="000000"/>
                          </a:solidFill>
                          <a:effectLst/>
                          <a:latin typeface="+mn-lt"/>
                          <a:ea typeface="Calibri"/>
                          <a:cs typeface="Times New Roman"/>
                        </a:rPr>
                        <a:t>High </a:t>
                      </a:r>
                      <a:endParaRPr lang="en-ZA" sz="1200" dirty="0">
                        <a:effectLst/>
                        <a:latin typeface="+mn-lt"/>
                        <a:ea typeface="Calibri"/>
                        <a:cs typeface="Times New Roman"/>
                      </a:endParaRPr>
                    </a:p>
                    <a:p>
                      <a:pPr>
                        <a:lnSpc>
                          <a:spcPct val="115000"/>
                        </a:lnSpc>
                        <a:spcAft>
                          <a:spcPts val="0"/>
                        </a:spcAft>
                      </a:pPr>
                      <a:r>
                        <a:rPr lang="en-ZA" sz="1600" dirty="0" smtClean="0">
                          <a:solidFill>
                            <a:srgbClr val="000000"/>
                          </a:solidFill>
                          <a:effectLst/>
                          <a:latin typeface="+mn-lt"/>
                          <a:ea typeface="Calibri"/>
                          <a:cs typeface="Times New Roman"/>
                        </a:rPr>
                        <a:t>Intermediate</a:t>
                      </a:r>
                    </a:p>
                  </a:txBody>
                  <a:tcPr marL="68580" marR="68580" marT="9525" marB="0"/>
                </a:tc>
                <a:tc>
                  <a:txBody>
                    <a:bodyPr/>
                    <a:lstStyle/>
                    <a:p>
                      <a:pPr>
                        <a:lnSpc>
                          <a:spcPct val="115000"/>
                        </a:lnSpc>
                        <a:spcAft>
                          <a:spcPts val="0"/>
                        </a:spcAft>
                      </a:pPr>
                      <a:endParaRPr lang="en-ZA" sz="1200" dirty="0" smtClean="0">
                        <a:solidFill>
                          <a:srgbClr val="000000"/>
                        </a:solidFill>
                        <a:effectLst/>
                        <a:latin typeface="+mn-lt"/>
                        <a:ea typeface="Calibri"/>
                        <a:cs typeface="Times New Roman"/>
                      </a:endParaRPr>
                    </a:p>
                    <a:p>
                      <a:pPr>
                        <a:lnSpc>
                          <a:spcPct val="115000"/>
                        </a:lnSpc>
                        <a:spcAft>
                          <a:spcPts val="0"/>
                        </a:spcAft>
                      </a:pPr>
                      <a:r>
                        <a:rPr lang="en-ZA" sz="1200" dirty="0" smtClean="0">
                          <a:solidFill>
                            <a:srgbClr val="000000"/>
                          </a:solidFill>
                          <a:effectLst/>
                          <a:latin typeface="+mn-lt"/>
                          <a:ea typeface="Calibri"/>
                          <a:cs typeface="Times New Roman"/>
                        </a:rPr>
                        <a:t>Ref</a:t>
                      </a:r>
                      <a:endParaRPr lang="en-ZA" sz="1200" dirty="0">
                        <a:effectLst/>
                        <a:latin typeface="+mn-lt"/>
                        <a:ea typeface="Calibri"/>
                        <a:cs typeface="Times New Roman"/>
                      </a:endParaRPr>
                    </a:p>
                    <a:p>
                      <a:pPr>
                        <a:lnSpc>
                          <a:spcPct val="115000"/>
                        </a:lnSpc>
                        <a:spcAft>
                          <a:spcPts val="0"/>
                        </a:spcAft>
                      </a:pPr>
                      <a:r>
                        <a:rPr lang="en-ZA" sz="1600" dirty="0">
                          <a:solidFill>
                            <a:srgbClr val="FF0000"/>
                          </a:solidFill>
                          <a:effectLst/>
                          <a:latin typeface="+mn-lt"/>
                          <a:ea typeface="Calibri"/>
                          <a:cs typeface="Times New Roman"/>
                        </a:rPr>
                        <a:t>3.1 (1.7 – 5.6</a:t>
                      </a:r>
                      <a:r>
                        <a:rPr lang="en-ZA" sz="1600" dirty="0" smtClean="0">
                          <a:solidFill>
                            <a:srgbClr val="FF0000"/>
                          </a:solidFill>
                          <a:effectLst/>
                          <a:latin typeface="+mn-lt"/>
                          <a:ea typeface="Calibri"/>
                          <a:cs typeface="Times New Roman"/>
                        </a:rPr>
                        <a:t>)***</a:t>
                      </a:r>
                    </a:p>
                  </a:txBody>
                  <a:tcPr marL="68580" marR="68580" marT="9525" marB="0"/>
                </a:tc>
              </a:tr>
              <a:tr h="836527">
                <a:tc>
                  <a:txBody>
                    <a:bodyPr/>
                    <a:lstStyle/>
                    <a:p>
                      <a:pPr>
                        <a:lnSpc>
                          <a:spcPct val="115000"/>
                        </a:lnSpc>
                        <a:spcAft>
                          <a:spcPts val="0"/>
                        </a:spcAft>
                      </a:pPr>
                      <a:r>
                        <a:rPr lang="en-ZA" sz="1200" i="1" dirty="0">
                          <a:solidFill>
                            <a:srgbClr val="000000"/>
                          </a:solidFill>
                          <a:effectLst/>
                          <a:latin typeface="+mn-lt"/>
                          <a:ea typeface="Calibri"/>
                          <a:cs typeface="Times New Roman"/>
                        </a:rPr>
                        <a:t>Age at first sex </a:t>
                      </a:r>
                      <a:endParaRPr lang="en-ZA" sz="1200" i="1" dirty="0">
                        <a:effectLst/>
                        <a:latin typeface="+mn-lt"/>
                        <a:ea typeface="Calibri"/>
                        <a:cs typeface="Times New Roman"/>
                      </a:endParaRPr>
                    </a:p>
                    <a:p>
                      <a:pPr>
                        <a:lnSpc>
                          <a:spcPct val="115000"/>
                        </a:lnSpc>
                        <a:spcAft>
                          <a:spcPts val="0"/>
                        </a:spcAft>
                      </a:pPr>
                      <a:r>
                        <a:rPr lang="en-ZA" sz="1600" dirty="0">
                          <a:solidFill>
                            <a:srgbClr val="000000"/>
                          </a:solidFill>
                          <a:effectLst/>
                          <a:latin typeface="+mn-lt"/>
                          <a:ea typeface="Calibri"/>
                          <a:cs typeface="Times New Roman"/>
                        </a:rPr>
                        <a:t>&lt;16</a:t>
                      </a:r>
                      <a:endParaRPr lang="en-ZA" sz="1600" dirty="0">
                        <a:effectLst/>
                        <a:latin typeface="+mn-lt"/>
                        <a:ea typeface="Calibri"/>
                        <a:cs typeface="Times New Roman"/>
                      </a:endParaRPr>
                    </a:p>
                    <a:p>
                      <a:pPr>
                        <a:lnSpc>
                          <a:spcPct val="115000"/>
                        </a:lnSpc>
                        <a:spcAft>
                          <a:spcPts val="0"/>
                        </a:spcAft>
                      </a:pPr>
                      <a:r>
                        <a:rPr lang="en-ZA" sz="1600" dirty="0">
                          <a:solidFill>
                            <a:srgbClr val="000000"/>
                          </a:solidFill>
                          <a:effectLst/>
                          <a:latin typeface="+mn-lt"/>
                          <a:ea typeface="Calibri"/>
                          <a:cs typeface="Times New Roman"/>
                        </a:rPr>
                        <a:t>16 – 19</a:t>
                      </a:r>
                      <a:endParaRPr lang="en-ZA" sz="1600" dirty="0">
                        <a:effectLst/>
                        <a:latin typeface="+mn-lt"/>
                        <a:ea typeface="Calibri"/>
                        <a:cs typeface="Times New Roman"/>
                      </a:endParaRPr>
                    </a:p>
                    <a:p>
                      <a:pPr>
                        <a:lnSpc>
                          <a:spcPct val="115000"/>
                        </a:lnSpc>
                        <a:spcAft>
                          <a:spcPts val="0"/>
                        </a:spcAft>
                      </a:pPr>
                      <a:r>
                        <a:rPr lang="en-ZA" sz="1200" dirty="0">
                          <a:solidFill>
                            <a:srgbClr val="000000"/>
                          </a:solidFill>
                          <a:effectLst/>
                          <a:latin typeface="+mn-lt"/>
                          <a:ea typeface="Calibri"/>
                          <a:cs typeface="Times New Roman"/>
                        </a:rPr>
                        <a:t>20+</a:t>
                      </a:r>
                      <a:endParaRPr lang="en-ZA" sz="1200" dirty="0">
                        <a:effectLst/>
                        <a:latin typeface="+mn-lt"/>
                        <a:ea typeface="Calibri"/>
                        <a:cs typeface="Times New Roman"/>
                      </a:endParaRPr>
                    </a:p>
                  </a:txBody>
                  <a:tcPr marL="68580" marR="68580" marT="9525" marB="0"/>
                </a:tc>
                <a:tc>
                  <a:txBody>
                    <a:bodyPr/>
                    <a:lstStyle/>
                    <a:p>
                      <a:pPr>
                        <a:lnSpc>
                          <a:spcPct val="115000"/>
                        </a:lnSpc>
                        <a:spcAft>
                          <a:spcPts val="0"/>
                        </a:spcAft>
                      </a:pPr>
                      <a:endParaRPr lang="en-ZA" sz="1200" dirty="0" smtClean="0">
                        <a:solidFill>
                          <a:srgbClr val="FF0000"/>
                        </a:solidFill>
                        <a:effectLst/>
                        <a:latin typeface="+mn-lt"/>
                        <a:ea typeface="Calibri"/>
                        <a:cs typeface="Times New Roman"/>
                      </a:endParaRPr>
                    </a:p>
                    <a:p>
                      <a:pPr>
                        <a:lnSpc>
                          <a:spcPct val="115000"/>
                        </a:lnSpc>
                        <a:spcAft>
                          <a:spcPts val="0"/>
                        </a:spcAft>
                      </a:pPr>
                      <a:r>
                        <a:rPr lang="en-ZA" sz="1600" dirty="0" smtClean="0">
                          <a:solidFill>
                            <a:srgbClr val="FF0000"/>
                          </a:solidFill>
                          <a:effectLst/>
                          <a:latin typeface="+mn-lt"/>
                          <a:ea typeface="Calibri"/>
                          <a:cs typeface="Times New Roman"/>
                        </a:rPr>
                        <a:t>9.0 </a:t>
                      </a:r>
                      <a:r>
                        <a:rPr lang="en-ZA" sz="1600" dirty="0">
                          <a:solidFill>
                            <a:srgbClr val="FF0000"/>
                          </a:solidFill>
                          <a:effectLst/>
                          <a:latin typeface="+mn-lt"/>
                          <a:ea typeface="Calibri"/>
                          <a:cs typeface="Times New Roman"/>
                        </a:rPr>
                        <a:t>(2.7 – 30.1)***</a:t>
                      </a:r>
                      <a:endParaRPr lang="en-ZA" sz="1600" dirty="0">
                        <a:effectLst/>
                        <a:latin typeface="+mn-lt"/>
                        <a:ea typeface="Calibri"/>
                        <a:cs typeface="Times New Roman"/>
                      </a:endParaRPr>
                    </a:p>
                    <a:p>
                      <a:pPr>
                        <a:lnSpc>
                          <a:spcPct val="115000"/>
                        </a:lnSpc>
                        <a:spcAft>
                          <a:spcPts val="0"/>
                        </a:spcAft>
                      </a:pPr>
                      <a:r>
                        <a:rPr lang="en-ZA" sz="1600" dirty="0">
                          <a:solidFill>
                            <a:srgbClr val="FF0000"/>
                          </a:solidFill>
                          <a:effectLst/>
                          <a:latin typeface="+mn-lt"/>
                          <a:ea typeface="Calibri"/>
                          <a:cs typeface="Times New Roman"/>
                        </a:rPr>
                        <a:t>9.7 (2.3 – 41.4)**</a:t>
                      </a:r>
                    </a:p>
                    <a:p>
                      <a:pPr>
                        <a:lnSpc>
                          <a:spcPct val="115000"/>
                        </a:lnSpc>
                        <a:spcAft>
                          <a:spcPts val="0"/>
                        </a:spcAft>
                      </a:pPr>
                      <a:r>
                        <a:rPr lang="en-ZA" sz="1200" dirty="0">
                          <a:solidFill>
                            <a:srgbClr val="000000"/>
                          </a:solidFill>
                          <a:effectLst/>
                          <a:latin typeface="+mn-lt"/>
                          <a:ea typeface="Calibri"/>
                          <a:cs typeface="Times New Roman"/>
                        </a:rPr>
                        <a:t>Ref</a:t>
                      </a:r>
                      <a:endParaRPr lang="en-ZA" sz="1200" dirty="0">
                        <a:effectLst/>
                        <a:latin typeface="+mn-lt"/>
                        <a:ea typeface="Calibri"/>
                        <a:cs typeface="Times New Roman"/>
                      </a:endParaRPr>
                    </a:p>
                  </a:txBody>
                  <a:tcPr marL="68580" marR="68580" marT="9525" marB="0"/>
                </a:tc>
              </a:tr>
              <a:tr h="370840">
                <a:tc>
                  <a:txBody>
                    <a:bodyPr/>
                    <a:lstStyle/>
                    <a:p>
                      <a:pPr>
                        <a:lnSpc>
                          <a:spcPct val="115000"/>
                        </a:lnSpc>
                        <a:spcAft>
                          <a:spcPts val="0"/>
                        </a:spcAft>
                      </a:pPr>
                      <a:r>
                        <a:rPr lang="en-ZA" sz="1200" i="1" dirty="0" smtClean="0">
                          <a:solidFill>
                            <a:srgbClr val="000000"/>
                          </a:solidFill>
                          <a:effectLst/>
                          <a:latin typeface="+mn-lt"/>
                          <a:ea typeface="Calibri"/>
                          <a:cs typeface="Times New Roman"/>
                        </a:rPr>
                        <a:t>Recent Transactional sex</a:t>
                      </a:r>
                      <a:endParaRPr lang="en-ZA" sz="1200" i="1" dirty="0">
                        <a:effectLst/>
                        <a:latin typeface="+mn-lt"/>
                        <a:ea typeface="Calibri"/>
                        <a:cs typeface="Times New Roman"/>
                      </a:endParaRPr>
                    </a:p>
                    <a:p>
                      <a:pPr>
                        <a:lnSpc>
                          <a:spcPct val="115000"/>
                        </a:lnSpc>
                        <a:spcAft>
                          <a:spcPts val="0"/>
                        </a:spcAft>
                      </a:pPr>
                      <a:r>
                        <a:rPr lang="en-ZA" sz="1200" dirty="0">
                          <a:solidFill>
                            <a:srgbClr val="000000"/>
                          </a:solidFill>
                          <a:effectLst/>
                          <a:latin typeface="+mn-lt"/>
                          <a:ea typeface="Calibri"/>
                          <a:cs typeface="Times New Roman"/>
                        </a:rPr>
                        <a:t>No</a:t>
                      </a:r>
                      <a:endParaRPr lang="en-ZA" sz="1200" dirty="0">
                        <a:effectLst/>
                        <a:latin typeface="+mn-lt"/>
                        <a:ea typeface="Calibri"/>
                        <a:cs typeface="Times New Roman"/>
                      </a:endParaRPr>
                    </a:p>
                    <a:p>
                      <a:pPr>
                        <a:lnSpc>
                          <a:spcPct val="115000"/>
                        </a:lnSpc>
                        <a:spcAft>
                          <a:spcPts val="0"/>
                        </a:spcAft>
                      </a:pPr>
                      <a:r>
                        <a:rPr lang="en-ZA" sz="1600" dirty="0">
                          <a:solidFill>
                            <a:srgbClr val="000000"/>
                          </a:solidFill>
                          <a:effectLst/>
                          <a:latin typeface="+mn-lt"/>
                          <a:ea typeface="Calibri"/>
                          <a:cs typeface="Times New Roman"/>
                        </a:rPr>
                        <a:t>Yes</a:t>
                      </a:r>
                      <a:endParaRPr lang="en-ZA" sz="1600" dirty="0">
                        <a:effectLst/>
                        <a:latin typeface="+mn-lt"/>
                        <a:ea typeface="Calibri"/>
                        <a:cs typeface="Times New Roman"/>
                      </a:endParaRPr>
                    </a:p>
                  </a:txBody>
                  <a:tcPr marL="68580" marR="68580" marT="9525" marB="0"/>
                </a:tc>
                <a:tc>
                  <a:txBody>
                    <a:bodyPr/>
                    <a:lstStyle/>
                    <a:p>
                      <a:pPr>
                        <a:lnSpc>
                          <a:spcPct val="115000"/>
                        </a:lnSpc>
                        <a:spcAft>
                          <a:spcPts val="0"/>
                        </a:spcAft>
                      </a:pPr>
                      <a:endParaRPr lang="en-ZA" sz="1200" dirty="0" smtClean="0">
                        <a:solidFill>
                          <a:srgbClr val="000000"/>
                        </a:solidFill>
                        <a:effectLst/>
                        <a:latin typeface="+mn-lt"/>
                        <a:ea typeface="Calibri"/>
                        <a:cs typeface="Times New Roman"/>
                      </a:endParaRPr>
                    </a:p>
                    <a:p>
                      <a:pPr>
                        <a:lnSpc>
                          <a:spcPct val="115000"/>
                        </a:lnSpc>
                        <a:spcAft>
                          <a:spcPts val="0"/>
                        </a:spcAft>
                      </a:pPr>
                      <a:r>
                        <a:rPr lang="en-ZA" sz="1200" dirty="0" smtClean="0">
                          <a:solidFill>
                            <a:srgbClr val="000000"/>
                          </a:solidFill>
                          <a:effectLst/>
                          <a:latin typeface="+mn-lt"/>
                          <a:ea typeface="Calibri"/>
                          <a:cs typeface="Times New Roman"/>
                        </a:rPr>
                        <a:t>Ref</a:t>
                      </a:r>
                      <a:endParaRPr lang="en-ZA" sz="1200" dirty="0">
                        <a:effectLst/>
                        <a:latin typeface="+mn-lt"/>
                        <a:ea typeface="Calibri"/>
                        <a:cs typeface="Times New Roman"/>
                      </a:endParaRPr>
                    </a:p>
                    <a:p>
                      <a:pPr>
                        <a:lnSpc>
                          <a:spcPct val="115000"/>
                        </a:lnSpc>
                        <a:spcAft>
                          <a:spcPts val="0"/>
                        </a:spcAft>
                      </a:pPr>
                      <a:r>
                        <a:rPr lang="en-ZA" sz="1600" dirty="0">
                          <a:solidFill>
                            <a:srgbClr val="FF0000"/>
                          </a:solidFill>
                          <a:effectLst/>
                          <a:latin typeface="+mn-lt"/>
                          <a:ea typeface="Calibri"/>
                          <a:cs typeface="Times New Roman"/>
                        </a:rPr>
                        <a:t>4.5 (1.3 – 15.2)*</a:t>
                      </a:r>
                      <a:endParaRPr lang="en-ZA" sz="1600" dirty="0">
                        <a:effectLst/>
                        <a:latin typeface="+mn-lt"/>
                        <a:ea typeface="Calibri"/>
                        <a:cs typeface="Times New Roman"/>
                      </a:endParaRPr>
                    </a:p>
                  </a:txBody>
                  <a:tcPr marL="68580" marR="68580" marT="9525" marB="0"/>
                </a:tc>
              </a:tr>
              <a:tr h="370840">
                <a:tc>
                  <a:txBody>
                    <a:bodyPr/>
                    <a:lstStyle/>
                    <a:p>
                      <a:pPr>
                        <a:lnSpc>
                          <a:spcPct val="115000"/>
                        </a:lnSpc>
                        <a:spcAft>
                          <a:spcPts val="0"/>
                        </a:spcAft>
                      </a:pPr>
                      <a:r>
                        <a:rPr lang="en-ZA" sz="1200" i="1" dirty="0">
                          <a:solidFill>
                            <a:srgbClr val="000000"/>
                          </a:solidFill>
                          <a:effectLst/>
                          <a:latin typeface="+mn-lt"/>
                          <a:ea typeface="Calibri"/>
                          <a:cs typeface="Times New Roman"/>
                        </a:rPr>
                        <a:t>Sex </a:t>
                      </a:r>
                      <a:r>
                        <a:rPr lang="en-ZA" sz="1200" i="1" dirty="0" smtClean="0">
                          <a:solidFill>
                            <a:srgbClr val="000000"/>
                          </a:solidFill>
                          <a:effectLst/>
                          <a:latin typeface="+mn-lt"/>
                          <a:ea typeface="Calibri"/>
                          <a:cs typeface="Times New Roman"/>
                        </a:rPr>
                        <a:t>while</a:t>
                      </a:r>
                      <a:r>
                        <a:rPr lang="en-ZA" sz="1200" i="1" baseline="0" dirty="0" smtClean="0">
                          <a:solidFill>
                            <a:srgbClr val="000000"/>
                          </a:solidFill>
                          <a:effectLst/>
                          <a:latin typeface="+mn-lt"/>
                          <a:ea typeface="Calibri"/>
                          <a:cs typeface="Times New Roman"/>
                        </a:rPr>
                        <a:t> drunk</a:t>
                      </a:r>
                      <a:endParaRPr lang="en-ZA" sz="1200" i="1" dirty="0" smtClean="0">
                        <a:solidFill>
                          <a:srgbClr val="000000"/>
                        </a:solidFill>
                        <a:effectLst/>
                        <a:latin typeface="+mn-lt"/>
                        <a:ea typeface="Calibri"/>
                        <a:cs typeface="Times New Roman"/>
                      </a:endParaRPr>
                    </a:p>
                    <a:p>
                      <a:pPr>
                        <a:lnSpc>
                          <a:spcPct val="115000"/>
                        </a:lnSpc>
                        <a:spcAft>
                          <a:spcPts val="0"/>
                        </a:spcAft>
                      </a:pPr>
                      <a:r>
                        <a:rPr lang="en-ZA" sz="1200" dirty="0" smtClean="0">
                          <a:solidFill>
                            <a:srgbClr val="000000"/>
                          </a:solidFill>
                          <a:effectLst/>
                          <a:latin typeface="+mn-lt"/>
                          <a:ea typeface="Calibri"/>
                          <a:cs typeface="Times New Roman"/>
                        </a:rPr>
                        <a:t>Non </a:t>
                      </a:r>
                      <a:r>
                        <a:rPr lang="en-ZA" sz="1200" dirty="0">
                          <a:solidFill>
                            <a:srgbClr val="000000"/>
                          </a:solidFill>
                          <a:effectLst/>
                          <a:latin typeface="+mn-lt"/>
                          <a:ea typeface="Calibri"/>
                          <a:cs typeface="Times New Roman"/>
                        </a:rPr>
                        <a:t>drinkers</a:t>
                      </a:r>
                      <a:endParaRPr lang="en-ZA" sz="1200" dirty="0">
                        <a:effectLst/>
                        <a:latin typeface="+mn-lt"/>
                        <a:ea typeface="Calibri"/>
                        <a:cs typeface="Times New Roman"/>
                      </a:endParaRPr>
                    </a:p>
                    <a:p>
                      <a:pPr>
                        <a:lnSpc>
                          <a:spcPct val="115000"/>
                        </a:lnSpc>
                        <a:spcAft>
                          <a:spcPts val="0"/>
                        </a:spcAft>
                      </a:pPr>
                      <a:r>
                        <a:rPr lang="en-ZA" sz="1600" dirty="0">
                          <a:solidFill>
                            <a:srgbClr val="000000"/>
                          </a:solidFill>
                          <a:effectLst/>
                          <a:latin typeface="+mn-lt"/>
                          <a:ea typeface="Calibri"/>
                          <a:cs typeface="Times New Roman"/>
                        </a:rPr>
                        <a:t>Yes</a:t>
                      </a:r>
                      <a:endParaRPr lang="en-ZA" sz="1600" dirty="0">
                        <a:effectLst/>
                        <a:latin typeface="+mn-lt"/>
                        <a:ea typeface="Calibri"/>
                        <a:cs typeface="Times New Roman"/>
                      </a:endParaRPr>
                    </a:p>
                  </a:txBody>
                  <a:tcPr marL="68580" marR="68580" marT="9525" marB="0"/>
                </a:tc>
                <a:tc>
                  <a:txBody>
                    <a:bodyPr/>
                    <a:lstStyle/>
                    <a:p>
                      <a:pPr>
                        <a:lnSpc>
                          <a:spcPct val="115000"/>
                        </a:lnSpc>
                        <a:spcAft>
                          <a:spcPts val="0"/>
                        </a:spcAft>
                      </a:pPr>
                      <a:endParaRPr lang="en-ZA" sz="1200" dirty="0" smtClean="0">
                        <a:solidFill>
                          <a:srgbClr val="000000"/>
                        </a:solidFill>
                        <a:effectLst/>
                        <a:latin typeface="+mn-lt"/>
                        <a:ea typeface="Calibri"/>
                        <a:cs typeface="Times New Roman"/>
                      </a:endParaRPr>
                    </a:p>
                    <a:p>
                      <a:pPr>
                        <a:lnSpc>
                          <a:spcPct val="115000"/>
                        </a:lnSpc>
                        <a:spcAft>
                          <a:spcPts val="0"/>
                        </a:spcAft>
                      </a:pPr>
                      <a:r>
                        <a:rPr lang="en-ZA" sz="1200" dirty="0" smtClean="0">
                          <a:solidFill>
                            <a:srgbClr val="000000"/>
                          </a:solidFill>
                          <a:effectLst/>
                          <a:latin typeface="+mn-lt"/>
                          <a:ea typeface="Calibri"/>
                          <a:cs typeface="Times New Roman"/>
                        </a:rPr>
                        <a:t>Ref</a:t>
                      </a:r>
                      <a:endParaRPr lang="en-ZA" sz="1200" dirty="0">
                        <a:effectLst/>
                        <a:latin typeface="+mn-lt"/>
                        <a:ea typeface="Calibri"/>
                        <a:cs typeface="Times New Roman"/>
                      </a:endParaRPr>
                    </a:p>
                    <a:p>
                      <a:pPr>
                        <a:lnSpc>
                          <a:spcPct val="115000"/>
                        </a:lnSpc>
                        <a:spcAft>
                          <a:spcPts val="0"/>
                        </a:spcAft>
                      </a:pPr>
                      <a:r>
                        <a:rPr lang="en-ZA" sz="1600" dirty="0">
                          <a:solidFill>
                            <a:srgbClr val="FF0000"/>
                          </a:solidFill>
                          <a:effectLst/>
                          <a:latin typeface="+mn-lt"/>
                          <a:ea typeface="Calibri"/>
                          <a:cs typeface="Times New Roman"/>
                        </a:rPr>
                        <a:t>4.5 (1.9 – 9.7) ***</a:t>
                      </a:r>
                      <a:endParaRPr lang="en-ZA" sz="1600" dirty="0">
                        <a:effectLst/>
                        <a:latin typeface="+mn-lt"/>
                        <a:ea typeface="Calibri"/>
                        <a:cs typeface="Times New Roman"/>
                      </a:endParaRPr>
                    </a:p>
                  </a:txBody>
                  <a:tcPr marL="68580" marR="68580" marT="9525" marB="0"/>
                </a:tc>
              </a:tr>
            </a:tbl>
          </a:graphicData>
        </a:graphic>
      </p:graphicFrame>
      <p:graphicFrame>
        <p:nvGraphicFramePr>
          <p:cNvPr id="13" name="Content Placeholder 12"/>
          <p:cNvGraphicFramePr>
            <a:graphicFrameLocks noGrp="1"/>
          </p:cNvGraphicFramePr>
          <p:nvPr>
            <p:ph sz="quarter" idx="4"/>
            <p:extLst>
              <p:ext uri="{D42A27DB-BD31-4B8C-83A1-F6EECF244321}">
                <p14:modId xmlns:p14="http://schemas.microsoft.com/office/powerpoint/2010/main" xmlns="" val="2554310121"/>
              </p:ext>
            </p:extLst>
          </p:nvPr>
        </p:nvGraphicFramePr>
        <p:xfrm>
          <a:off x="4644008" y="2471738"/>
          <a:ext cx="4320480" cy="3860292"/>
        </p:xfrm>
        <a:graphic>
          <a:graphicData uri="http://schemas.openxmlformats.org/drawingml/2006/table">
            <a:tbl>
              <a:tblPr firstRow="1" bandRow="1">
                <a:tableStyleId>{2A488322-F2BA-4B5B-9748-0D474271808F}</a:tableStyleId>
              </a:tblPr>
              <a:tblGrid>
                <a:gridCol w="2175892"/>
                <a:gridCol w="2144588"/>
              </a:tblGrid>
              <a:tr h="370840">
                <a:tc>
                  <a:txBody>
                    <a:bodyPr/>
                    <a:lstStyle/>
                    <a:p>
                      <a:pPr algn="ctr">
                        <a:lnSpc>
                          <a:spcPct val="150000"/>
                        </a:lnSpc>
                        <a:spcAft>
                          <a:spcPts val="0"/>
                        </a:spcAft>
                      </a:pPr>
                      <a:r>
                        <a:rPr lang="en-ZA" sz="1000" b="1" dirty="0" smtClean="0">
                          <a:latin typeface="+mn-lt"/>
                          <a:ea typeface="Calibri"/>
                          <a:cs typeface="Times New Roman"/>
                        </a:rPr>
                        <a:t>VARIABLES</a:t>
                      </a:r>
                      <a:endParaRPr lang="en-GB" sz="1400" dirty="0">
                        <a:latin typeface="+mn-lt"/>
                        <a:ea typeface="Calibri"/>
                        <a:cs typeface="Times New Roman"/>
                      </a:endParaRPr>
                    </a:p>
                  </a:txBody>
                  <a:tcPr marL="68580" marR="68580" marT="0" marB="0"/>
                </a:tc>
                <a:tc>
                  <a:txBody>
                    <a:bodyPr/>
                    <a:lstStyle/>
                    <a:p>
                      <a:pPr algn="ctr">
                        <a:lnSpc>
                          <a:spcPct val="150000"/>
                        </a:lnSpc>
                        <a:spcAft>
                          <a:spcPts val="0"/>
                        </a:spcAft>
                      </a:pPr>
                      <a:r>
                        <a:rPr lang="en-ZA" sz="1000" b="1" dirty="0">
                          <a:latin typeface="+mn-lt"/>
                          <a:ea typeface="Calibri"/>
                          <a:cs typeface="Times New Roman"/>
                        </a:rPr>
                        <a:t>MULTIVARIATE </a:t>
                      </a:r>
                      <a:endParaRPr lang="en-GB" sz="1400" dirty="0">
                        <a:latin typeface="+mn-lt"/>
                        <a:ea typeface="Calibri"/>
                        <a:cs typeface="Times New Roman"/>
                      </a:endParaRPr>
                    </a:p>
                    <a:p>
                      <a:pPr algn="ctr">
                        <a:lnSpc>
                          <a:spcPct val="150000"/>
                        </a:lnSpc>
                        <a:spcAft>
                          <a:spcPts val="0"/>
                        </a:spcAft>
                      </a:pPr>
                      <a:r>
                        <a:rPr lang="en-ZA" sz="1000" b="1" dirty="0">
                          <a:latin typeface="+mn-lt"/>
                          <a:ea typeface="Calibri"/>
                          <a:cs typeface="Times New Roman"/>
                        </a:rPr>
                        <a:t>AOR     ( 95% CI)</a:t>
                      </a:r>
                      <a:endParaRPr lang="en-GB" sz="1400" dirty="0">
                        <a:latin typeface="+mn-lt"/>
                        <a:ea typeface="Calibri"/>
                        <a:cs typeface="Times New Roman"/>
                      </a:endParaRPr>
                    </a:p>
                  </a:txBody>
                  <a:tcPr marL="68580" marR="68580" marT="0" marB="0"/>
                </a:tc>
              </a:tr>
              <a:tr h="370840">
                <a:tc>
                  <a:txBody>
                    <a:bodyPr/>
                    <a:lstStyle/>
                    <a:p>
                      <a:pPr>
                        <a:lnSpc>
                          <a:spcPct val="115000"/>
                        </a:lnSpc>
                        <a:spcAft>
                          <a:spcPts val="0"/>
                        </a:spcAft>
                      </a:pPr>
                      <a:r>
                        <a:rPr lang="en-ZA" sz="1200" i="1" dirty="0">
                          <a:effectLst/>
                          <a:latin typeface="+mn-lt"/>
                          <a:ea typeface="Calibri"/>
                          <a:cs typeface="Times New Roman"/>
                        </a:rPr>
                        <a:t>Marital status</a:t>
                      </a:r>
                    </a:p>
                    <a:p>
                      <a:pPr>
                        <a:lnSpc>
                          <a:spcPct val="115000"/>
                        </a:lnSpc>
                        <a:spcAft>
                          <a:spcPts val="0"/>
                        </a:spcAft>
                      </a:pPr>
                      <a:r>
                        <a:rPr lang="en-ZA" sz="1400" dirty="0">
                          <a:effectLst/>
                          <a:latin typeface="+mn-lt"/>
                          <a:ea typeface="Calibri"/>
                          <a:cs typeface="Times New Roman"/>
                        </a:rPr>
                        <a:t>Ever married</a:t>
                      </a:r>
                    </a:p>
                    <a:p>
                      <a:pPr>
                        <a:lnSpc>
                          <a:spcPct val="115000"/>
                        </a:lnSpc>
                        <a:spcAft>
                          <a:spcPts val="0"/>
                        </a:spcAft>
                      </a:pPr>
                      <a:r>
                        <a:rPr lang="en-ZA" sz="1600" dirty="0">
                          <a:effectLst/>
                          <a:latin typeface="+mn-lt"/>
                          <a:ea typeface="Calibri"/>
                          <a:cs typeface="Times New Roman"/>
                        </a:rPr>
                        <a:t>Never married</a:t>
                      </a:r>
                    </a:p>
                  </a:txBody>
                  <a:tcPr marL="68580" marR="68580" marT="9525" marB="0"/>
                </a:tc>
                <a:tc>
                  <a:txBody>
                    <a:bodyPr/>
                    <a:lstStyle/>
                    <a:p>
                      <a:pPr>
                        <a:lnSpc>
                          <a:spcPct val="115000"/>
                        </a:lnSpc>
                        <a:spcAft>
                          <a:spcPts val="0"/>
                        </a:spcAft>
                      </a:pPr>
                      <a:endParaRPr lang="en-ZA" sz="1400" dirty="0" smtClean="0">
                        <a:effectLst/>
                        <a:latin typeface="+mn-lt"/>
                        <a:ea typeface="Calibri"/>
                        <a:cs typeface="Times New Roman"/>
                      </a:endParaRPr>
                    </a:p>
                    <a:p>
                      <a:pPr>
                        <a:lnSpc>
                          <a:spcPct val="115000"/>
                        </a:lnSpc>
                        <a:spcAft>
                          <a:spcPts val="0"/>
                        </a:spcAft>
                      </a:pPr>
                      <a:r>
                        <a:rPr lang="en-ZA" sz="1400" dirty="0" smtClean="0">
                          <a:effectLst/>
                          <a:latin typeface="+mn-lt"/>
                          <a:ea typeface="Calibri"/>
                          <a:cs typeface="Times New Roman"/>
                        </a:rPr>
                        <a:t>Ref</a:t>
                      </a:r>
                      <a:endParaRPr lang="en-ZA" sz="1400" dirty="0">
                        <a:effectLst/>
                        <a:latin typeface="+mn-lt"/>
                        <a:ea typeface="Calibri"/>
                        <a:cs typeface="Times New Roman"/>
                      </a:endParaRPr>
                    </a:p>
                    <a:p>
                      <a:pPr>
                        <a:lnSpc>
                          <a:spcPct val="115000"/>
                        </a:lnSpc>
                        <a:spcAft>
                          <a:spcPts val="0"/>
                        </a:spcAft>
                      </a:pPr>
                      <a:r>
                        <a:rPr lang="en-ZA" sz="1600" dirty="0">
                          <a:solidFill>
                            <a:srgbClr val="FF0000"/>
                          </a:solidFill>
                          <a:effectLst/>
                          <a:latin typeface="+mn-lt"/>
                          <a:ea typeface="Calibri"/>
                          <a:cs typeface="Times New Roman"/>
                        </a:rPr>
                        <a:t>10.9 (1.3 –90.3)*</a:t>
                      </a:r>
                      <a:endParaRPr lang="en-ZA" sz="1600" dirty="0">
                        <a:effectLst/>
                        <a:latin typeface="+mn-lt"/>
                        <a:ea typeface="Calibri"/>
                        <a:cs typeface="Times New Roman"/>
                      </a:endParaRPr>
                    </a:p>
                  </a:txBody>
                  <a:tcPr marL="68580" marR="68580" marT="9525" marB="0"/>
                </a:tc>
              </a:tr>
              <a:tr h="370840">
                <a:tc>
                  <a:txBody>
                    <a:bodyPr/>
                    <a:lstStyle/>
                    <a:p>
                      <a:pPr>
                        <a:lnSpc>
                          <a:spcPct val="115000"/>
                        </a:lnSpc>
                        <a:spcAft>
                          <a:spcPts val="0"/>
                        </a:spcAft>
                      </a:pPr>
                      <a:r>
                        <a:rPr lang="en-ZA" sz="1200" i="1" dirty="0">
                          <a:solidFill>
                            <a:srgbClr val="000000"/>
                          </a:solidFill>
                          <a:effectLst/>
                          <a:latin typeface="+mn-lt"/>
                          <a:ea typeface="Calibri"/>
                          <a:cs typeface="Times New Roman"/>
                        </a:rPr>
                        <a:t>Condom use at last sex </a:t>
                      </a:r>
                      <a:endParaRPr lang="en-ZA" sz="1200" i="1" dirty="0">
                        <a:effectLst/>
                        <a:latin typeface="+mn-lt"/>
                        <a:ea typeface="Calibri"/>
                        <a:cs typeface="Times New Roman"/>
                      </a:endParaRPr>
                    </a:p>
                    <a:p>
                      <a:pPr>
                        <a:lnSpc>
                          <a:spcPct val="115000"/>
                        </a:lnSpc>
                        <a:spcAft>
                          <a:spcPts val="0"/>
                        </a:spcAft>
                      </a:pPr>
                      <a:r>
                        <a:rPr lang="en-ZA" sz="1400" dirty="0">
                          <a:solidFill>
                            <a:srgbClr val="000000"/>
                          </a:solidFill>
                          <a:effectLst/>
                          <a:latin typeface="+mn-lt"/>
                          <a:ea typeface="Calibri"/>
                          <a:cs typeface="Times New Roman"/>
                        </a:rPr>
                        <a:t>No</a:t>
                      </a:r>
                      <a:endParaRPr lang="en-ZA" sz="1400" dirty="0">
                        <a:effectLst/>
                        <a:latin typeface="+mn-lt"/>
                        <a:ea typeface="Calibri"/>
                        <a:cs typeface="Times New Roman"/>
                      </a:endParaRPr>
                    </a:p>
                    <a:p>
                      <a:pPr>
                        <a:lnSpc>
                          <a:spcPct val="115000"/>
                        </a:lnSpc>
                        <a:spcAft>
                          <a:spcPts val="0"/>
                        </a:spcAft>
                      </a:pPr>
                      <a:r>
                        <a:rPr lang="en-ZA" sz="1600" dirty="0">
                          <a:solidFill>
                            <a:srgbClr val="000000"/>
                          </a:solidFill>
                          <a:effectLst/>
                          <a:latin typeface="+mn-lt"/>
                          <a:ea typeface="Calibri"/>
                          <a:cs typeface="Times New Roman"/>
                        </a:rPr>
                        <a:t>Yes</a:t>
                      </a:r>
                      <a:endParaRPr lang="en-ZA" sz="1600" dirty="0">
                        <a:effectLst/>
                        <a:latin typeface="+mn-lt"/>
                        <a:ea typeface="Calibri"/>
                        <a:cs typeface="Times New Roman"/>
                      </a:endParaRPr>
                    </a:p>
                  </a:txBody>
                  <a:tcPr marL="68580" marR="68580" marT="9525" marB="0"/>
                </a:tc>
                <a:tc>
                  <a:txBody>
                    <a:bodyPr/>
                    <a:lstStyle/>
                    <a:p>
                      <a:pPr>
                        <a:lnSpc>
                          <a:spcPct val="115000"/>
                        </a:lnSpc>
                        <a:spcAft>
                          <a:spcPts val="0"/>
                        </a:spcAft>
                      </a:pPr>
                      <a:endParaRPr lang="en-ZA" sz="1400" dirty="0" smtClean="0">
                        <a:solidFill>
                          <a:srgbClr val="000000"/>
                        </a:solidFill>
                        <a:effectLst/>
                        <a:latin typeface="+mn-lt"/>
                        <a:ea typeface="Calibri"/>
                        <a:cs typeface="Times New Roman"/>
                      </a:endParaRPr>
                    </a:p>
                    <a:p>
                      <a:pPr>
                        <a:lnSpc>
                          <a:spcPct val="115000"/>
                        </a:lnSpc>
                        <a:spcAft>
                          <a:spcPts val="0"/>
                        </a:spcAft>
                      </a:pPr>
                      <a:r>
                        <a:rPr lang="en-ZA" sz="1400" dirty="0" smtClean="0">
                          <a:solidFill>
                            <a:srgbClr val="000000"/>
                          </a:solidFill>
                          <a:effectLst/>
                          <a:latin typeface="+mn-lt"/>
                          <a:ea typeface="Calibri"/>
                          <a:cs typeface="Times New Roman"/>
                        </a:rPr>
                        <a:t>Ref</a:t>
                      </a:r>
                      <a:endParaRPr lang="en-ZA" sz="1400" dirty="0">
                        <a:effectLst/>
                        <a:latin typeface="+mn-lt"/>
                        <a:ea typeface="Calibri"/>
                        <a:cs typeface="Times New Roman"/>
                      </a:endParaRPr>
                    </a:p>
                    <a:p>
                      <a:pPr>
                        <a:lnSpc>
                          <a:spcPct val="115000"/>
                        </a:lnSpc>
                        <a:spcAft>
                          <a:spcPts val="0"/>
                        </a:spcAft>
                      </a:pPr>
                      <a:r>
                        <a:rPr lang="en-ZA" sz="1600" dirty="0">
                          <a:solidFill>
                            <a:srgbClr val="FF0000"/>
                          </a:solidFill>
                          <a:effectLst/>
                          <a:latin typeface="+mn-lt"/>
                          <a:ea typeface="Calibri"/>
                          <a:cs typeface="Times New Roman"/>
                        </a:rPr>
                        <a:t>2.4 (1.1– 5.6)*</a:t>
                      </a:r>
                      <a:endParaRPr lang="en-ZA" sz="1600" dirty="0">
                        <a:effectLst/>
                        <a:latin typeface="+mn-lt"/>
                        <a:ea typeface="Calibri"/>
                        <a:cs typeface="Times New Roman"/>
                      </a:endParaRPr>
                    </a:p>
                  </a:txBody>
                  <a:tcPr marL="68580" marR="68580" marT="9525" marB="0"/>
                </a:tc>
              </a:tr>
              <a:tr h="370840">
                <a:tc>
                  <a:txBody>
                    <a:bodyPr/>
                    <a:lstStyle/>
                    <a:p>
                      <a:pPr>
                        <a:lnSpc>
                          <a:spcPct val="115000"/>
                        </a:lnSpc>
                        <a:spcAft>
                          <a:spcPts val="0"/>
                        </a:spcAft>
                      </a:pPr>
                      <a:r>
                        <a:rPr lang="en-ZA" sz="1200" i="1" dirty="0" smtClean="0">
                          <a:solidFill>
                            <a:srgbClr val="000000"/>
                          </a:solidFill>
                          <a:effectLst/>
                          <a:latin typeface="+mn-lt"/>
                          <a:ea typeface="Calibri"/>
                          <a:cs typeface="Times New Roman"/>
                        </a:rPr>
                        <a:t>Recent Transactional sex</a:t>
                      </a:r>
                    </a:p>
                    <a:p>
                      <a:pPr>
                        <a:lnSpc>
                          <a:spcPct val="115000"/>
                        </a:lnSpc>
                        <a:spcAft>
                          <a:spcPts val="0"/>
                        </a:spcAft>
                      </a:pPr>
                      <a:r>
                        <a:rPr lang="en-ZA" sz="1400" dirty="0" smtClean="0">
                          <a:solidFill>
                            <a:srgbClr val="000000"/>
                          </a:solidFill>
                          <a:effectLst/>
                          <a:latin typeface="+mn-lt"/>
                          <a:ea typeface="Calibri"/>
                          <a:cs typeface="Times New Roman"/>
                        </a:rPr>
                        <a:t>No</a:t>
                      </a:r>
                      <a:endParaRPr lang="en-ZA" sz="1400" dirty="0">
                        <a:effectLst/>
                        <a:latin typeface="+mn-lt"/>
                        <a:ea typeface="Calibri"/>
                        <a:cs typeface="Times New Roman"/>
                      </a:endParaRPr>
                    </a:p>
                    <a:p>
                      <a:pPr>
                        <a:lnSpc>
                          <a:spcPct val="115000"/>
                        </a:lnSpc>
                        <a:spcAft>
                          <a:spcPts val="0"/>
                        </a:spcAft>
                      </a:pPr>
                      <a:r>
                        <a:rPr lang="en-ZA" sz="1600" dirty="0">
                          <a:solidFill>
                            <a:srgbClr val="000000"/>
                          </a:solidFill>
                          <a:effectLst/>
                          <a:latin typeface="+mn-lt"/>
                          <a:ea typeface="Calibri"/>
                          <a:cs typeface="Times New Roman"/>
                        </a:rPr>
                        <a:t>Yes</a:t>
                      </a:r>
                      <a:endParaRPr lang="en-ZA" sz="1600" dirty="0">
                        <a:effectLst/>
                        <a:latin typeface="+mn-lt"/>
                        <a:ea typeface="Calibri"/>
                        <a:cs typeface="Times New Roman"/>
                      </a:endParaRPr>
                    </a:p>
                  </a:txBody>
                  <a:tcPr marL="68580" marR="68580" marT="9525" marB="0"/>
                </a:tc>
                <a:tc>
                  <a:txBody>
                    <a:bodyPr/>
                    <a:lstStyle/>
                    <a:p>
                      <a:pPr>
                        <a:lnSpc>
                          <a:spcPct val="115000"/>
                        </a:lnSpc>
                        <a:spcAft>
                          <a:spcPts val="0"/>
                        </a:spcAft>
                      </a:pPr>
                      <a:endParaRPr lang="en-ZA" sz="1400" dirty="0" smtClean="0">
                        <a:solidFill>
                          <a:srgbClr val="000000"/>
                        </a:solidFill>
                        <a:effectLst/>
                        <a:latin typeface="+mn-lt"/>
                        <a:ea typeface="Calibri"/>
                        <a:cs typeface="Times New Roman"/>
                      </a:endParaRPr>
                    </a:p>
                    <a:p>
                      <a:pPr>
                        <a:lnSpc>
                          <a:spcPct val="115000"/>
                        </a:lnSpc>
                        <a:spcAft>
                          <a:spcPts val="0"/>
                        </a:spcAft>
                      </a:pPr>
                      <a:r>
                        <a:rPr lang="en-ZA" sz="1400" dirty="0" smtClean="0">
                          <a:solidFill>
                            <a:srgbClr val="000000"/>
                          </a:solidFill>
                          <a:effectLst/>
                          <a:latin typeface="+mn-lt"/>
                          <a:ea typeface="Calibri"/>
                          <a:cs typeface="Times New Roman"/>
                        </a:rPr>
                        <a:t>Ref</a:t>
                      </a:r>
                      <a:endParaRPr lang="en-ZA" sz="1400" dirty="0">
                        <a:effectLst/>
                        <a:latin typeface="+mn-lt"/>
                        <a:ea typeface="Calibri"/>
                        <a:cs typeface="Times New Roman"/>
                      </a:endParaRPr>
                    </a:p>
                    <a:p>
                      <a:pPr>
                        <a:lnSpc>
                          <a:spcPct val="115000"/>
                        </a:lnSpc>
                        <a:spcAft>
                          <a:spcPts val="0"/>
                        </a:spcAft>
                      </a:pPr>
                      <a:r>
                        <a:rPr lang="en-ZA" sz="1600" dirty="0">
                          <a:solidFill>
                            <a:srgbClr val="FF0000"/>
                          </a:solidFill>
                          <a:effectLst/>
                          <a:latin typeface="+mn-lt"/>
                          <a:ea typeface="Calibri"/>
                          <a:cs typeface="Times New Roman"/>
                        </a:rPr>
                        <a:t>12.0 (3.9 – 37.1)***</a:t>
                      </a:r>
                      <a:endParaRPr lang="en-ZA" sz="1600" dirty="0">
                        <a:effectLst/>
                        <a:latin typeface="+mn-lt"/>
                        <a:ea typeface="Calibri"/>
                        <a:cs typeface="Times New Roman"/>
                      </a:endParaRPr>
                    </a:p>
                  </a:txBody>
                  <a:tcPr marL="68580" marR="68580" marT="9525" marB="0"/>
                </a:tc>
              </a:tr>
              <a:tr h="370840">
                <a:tc>
                  <a:txBody>
                    <a:bodyPr/>
                    <a:lstStyle/>
                    <a:p>
                      <a:pPr>
                        <a:lnSpc>
                          <a:spcPct val="115000"/>
                        </a:lnSpc>
                        <a:spcAft>
                          <a:spcPts val="0"/>
                        </a:spcAft>
                      </a:pPr>
                      <a:r>
                        <a:rPr lang="en-ZA" sz="1200" i="1" dirty="0" smtClean="0">
                          <a:solidFill>
                            <a:srgbClr val="000000"/>
                          </a:solidFill>
                          <a:effectLst/>
                          <a:latin typeface="+mn-lt"/>
                          <a:ea typeface="Calibri"/>
                          <a:cs typeface="Times New Roman"/>
                        </a:rPr>
                        <a:t>Sex while drunk</a:t>
                      </a:r>
                    </a:p>
                    <a:p>
                      <a:pPr>
                        <a:lnSpc>
                          <a:spcPct val="115000"/>
                        </a:lnSpc>
                        <a:spcAft>
                          <a:spcPts val="0"/>
                        </a:spcAft>
                      </a:pPr>
                      <a:r>
                        <a:rPr lang="en-ZA" sz="1400" dirty="0" smtClean="0">
                          <a:solidFill>
                            <a:srgbClr val="000000"/>
                          </a:solidFill>
                          <a:effectLst/>
                          <a:latin typeface="+mn-lt"/>
                          <a:ea typeface="Calibri"/>
                          <a:cs typeface="Times New Roman"/>
                        </a:rPr>
                        <a:t>Non </a:t>
                      </a:r>
                      <a:r>
                        <a:rPr lang="en-ZA" sz="1400" dirty="0">
                          <a:solidFill>
                            <a:srgbClr val="000000"/>
                          </a:solidFill>
                          <a:effectLst/>
                          <a:latin typeface="+mn-lt"/>
                          <a:ea typeface="Calibri"/>
                          <a:cs typeface="Times New Roman"/>
                        </a:rPr>
                        <a:t>drinkers</a:t>
                      </a:r>
                      <a:endParaRPr lang="en-ZA" sz="1400" dirty="0">
                        <a:effectLst/>
                        <a:latin typeface="+mn-lt"/>
                        <a:ea typeface="Calibri"/>
                        <a:cs typeface="Times New Roman"/>
                      </a:endParaRPr>
                    </a:p>
                    <a:p>
                      <a:pPr>
                        <a:lnSpc>
                          <a:spcPct val="115000"/>
                        </a:lnSpc>
                        <a:spcAft>
                          <a:spcPts val="0"/>
                        </a:spcAft>
                      </a:pPr>
                      <a:r>
                        <a:rPr lang="en-ZA" sz="1600" dirty="0">
                          <a:solidFill>
                            <a:srgbClr val="000000"/>
                          </a:solidFill>
                          <a:effectLst/>
                          <a:latin typeface="+mn-lt"/>
                          <a:ea typeface="Calibri"/>
                          <a:cs typeface="Times New Roman"/>
                        </a:rPr>
                        <a:t>No</a:t>
                      </a:r>
                      <a:endParaRPr lang="en-ZA" sz="1600" dirty="0">
                        <a:effectLst/>
                        <a:latin typeface="+mn-lt"/>
                        <a:ea typeface="Calibri"/>
                        <a:cs typeface="Times New Roman"/>
                      </a:endParaRPr>
                    </a:p>
                    <a:p>
                      <a:pPr>
                        <a:lnSpc>
                          <a:spcPct val="115000"/>
                        </a:lnSpc>
                        <a:spcAft>
                          <a:spcPts val="0"/>
                        </a:spcAft>
                      </a:pPr>
                      <a:r>
                        <a:rPr lang="en-ZA" sz="1600" dirty="0">
                          <a:solidFill>
                            <a:srgbClr val="000000"/>
                          </a:solidFill>
                          <a:effectLst/>
                          <a:latin typeface="+mn-lt"/>
                          <a:ea typeface="Calibri"/>
                          <a:cs typeface="Times New Roman"/>
                        </a:rPr>
                        <a:t>Yes</a:t>
                      </a:r>
                      <a:endParaRPr lang="en-ZA" sz="1600" dirty="0">
                        <a:effectLst/>
                        <a:latin typeface="+mn-lt"/>
                        <a:ea typeface="Calibri"/>
                        <a:cs typeface="Times New Roman"/>
                      </a:endParaRPr>
                    </a:p>
                  </a:txBody>
                  <a:tcPr marL="68580" marR="68580" marT="9525" marB="0"/>
                </a:tc>
                <a:tc>
                  <a:txBody>
                    <a:bodyPr/>
                    <a:lstStyle/>
                    <a:p>
                      <a:pPr>
                        <a:lnSpc>
                          <a:spcPct val="115000"/>
                        </a:lnSpc>
                        <a:spcAft>
                          <a:spcPts val="0"/>
                        </a:spcAft>
                      </a:pPr>
                      <a:endParaRPr lang="en-ZA" sz="1400" dirty="0" smtClean="0">
                        <a:solidFill>
                          <a:srgbClr val="000000"/>
                        </a:solidFill>
                        <a:effectLst/>
                        <a:latin typeface="+mn-lt"/>
                        <a:ea typeface="Calibri"/>
                        <a:cs typeface="Times New Roman"/>
                      </a:endParaRPr>
                    </a:p>
                    <a:p>
                      <a:pPr>
                        <a:lnSpc>
                          <a:spcPct val="115000"/>
                        </a:lnSpc>
                        <a:spcAft>
                          <a:spcPts val="0"/>
                        </a:spcAft>
                      </a:pPr>
                      <a:r>
                        <a:rPr lang="en-ZA" sz="1400" dirty="0" smtClean="0">
                          <a:solidFill>
                            <a:srgbClr val="000000"/>
                          </a:solidFill>
                          <a:effectLst/>
                          <a:latin typeface="+mn-lt"/>
                          <a:ea typeface="Calibri"/>
                          <a:cs typeface="Times New Roman"/>
                        </a:rPr>
                        <a:t>Ref</a:t>
                      </a:r>
                      <a:endParaRPr lang="en-ZA" sz="1400" dirty="0">
                        <a:effectLst/>
                        <a:latin typeface="+mn-lt"/>
                        <a:ea typeface="Calibri"/>
                        <a:cs typeface="Times New Roman"/>
                      </a:endParaRPr>
                    </a:p>
                    <a:p>
                      <a:pPr>
                        <a:lnSpc>
                          <a:spcPct val="115000"/>
                        </a:lnSpc>
                        <a:spcAft>
                          <a:spcPts val="0"/>
                        </a:spcAft>
                      </a:pPr>
                      <a:r>
                        <a:rPr lang="en-ZA" sz="1600" dirty="0">
                          <a:solidFill>
                            <a:srgbClr val="FF0000"/>
                          </a:solidFill>
                          <a:effectLst/>
                          <a:latin typeface="+mn-lt"/>
                          <a:ea typeface="Calibri"/>
                          <a:cs typeface="Times New Roman"/>
                        </a:rPr>
                        <a:t>2.1 (1.0 -4.2)*</a:t>
                      </a:r>
                    </a:p>
                    <a:p>
                      <a:pPr>
                        <a:lnSpc>
                          <a:spcPct val="115000"/>
                        </a:lnSpc>
                        <a:spcAft>
                          <a:spcPts val="0"/>
                        </a:spcAft>
                      </a:pPr>
                      <a:r>
                        <a:rPr lang="en-ZA" sz="1600" dirty="0">
                          <a:solidFill>
                            <a:srgbClr val="FF0000"/>
                          </a:solidFill>
                          <a:effectLst/>
                          <a:latin typeface="+mn-lt"/>
                          <a:ea typeface="Calibri"/>
                          <a:cs typeface="Times New Roman"/>
                        </a:rPr>
                        <a:t>9.3 (4.4 – 19.6)***</a:t>
                      </a:r>
                      <a:endParaRPr lang="en-ZA" sz="1600" dirty="0">
                        <a:effectLst/>
                        <a:latin typeface="+mn-lt"/>
                        <a:ea typeface="Calibri"/>
                        <a:cs typeface="Times New Roman"/>
                      </a:endParaRPr>
                    </a:p>
                  </a:txBody>
                  <a:tcPr marL="68580" marR="68580" marT="9525"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research tell us? </a:t>
            </a:r>
            <a:endParaRPr lang="en-GB" dirty="0"/>
          </a:p>
        </p:txBody>
      </p:sp>
      <p:sp>
        <p:nvSpPr>
          <p:cNvPr id="3" name="Content Placeholder 2"/>
          <p:cNvSpPr>
            <a:spLocks noGrp="1"/>
          </p:cNvSpPr>
          <p:nvPr>
            <p:ph sz="quarter" idx="1"/>
          </p:nvPr>
        </p:nvSpPr>
        <p:spPr>
          <a:solidFill>
            <a:schemeClr val="bg1"/>
          </a:solidFill>
        </p:spPr>
        <p:txBody>
          <a:bodyPr>
            <a:normAutofit fontScale="85000" lnSpcReduction="10000"/>
          </a:bodyPr>
          <a:lstStyle/>
          <a:p>
            <a:r>
              <a:rPr lang="en-US" dirty="0" smtClean="0"/>
              <a:t>There is a high prevalence of MSP and CSP among adults of </a:t>
            </a:r>
            <a:r>
              <a:rPr lang="en-US" dirty="0" err="1" smtClean="0"/>
              <a:t>Gert</a:t>
            </a:r>
            <a:r>
              <a:rPr lang="en-US" dirty="0" smtClean="0"/>
              <a:t> </a:t>
            </a:r>
            <a:r>
              <a:rPr lang="en-US" dirty="0" err="1" smtClean="0"/>
              <a:t>Sibande</a:t>
            </a:r>
            <a:r>
              <a:rPr lang="en-US" dirty="0" smtClean="0"/>
              <a:t> District compared to levels reported in the SABSSM surveys in South Africa</a:t>
            </a:r>
          </a:p>
          <a:p>
            <a:r>
              <a:rPr lang="en-US" dirty="0" smtClean="0">
                <a:solidFill>
                  <a:srgbClr val="FF0000"/>
                </a:solidFill>
              </a:rPr>
              <a:t>Similar high levels of MSP and CSP were associated with high HIV prevalence in various studies</a:t>
            </a:r>
          </a:p>
          <a:p>
            <a:r>
              <a:rPr lang="en-US" dirty="0" smtClean="0"/>
              <a:t>Age, socio-economic factors among males and having never been married among females remained as significant underlying correlates of MSP after adjusting for proximate sexual </a:t>
            </a:r>
            <a:r>
              <a:rPr lang="en-US" dirty="0" err="1" smtClean="0"/>
              <a:t>behavioural</a:t>
            </a:r>
            <a:r>
              <a:rPr lang="en-US" dirty="0" smtClean="0"/>
              <a:t> factors</a:t>
            </a:r>
          </a:p>
          <a:p>
            <a:r>
              <a:rPr lang="en-US" dirty="0" smtClean="0">
                <a:solidFill>
                  <a:srgbClr val="FF0000"/>
                </a:solidFill>
              </a:rPr>
              <a:t>Age at first sex in males, condom use at last sex among females as well as sex under the influence of alcohol and transactional sex in both males and females remained  as significant independent sexual </a:t>
            </a:r>
            <a:r>
              <a:rPr lang="en-US" dirty="0" err="1" smtClean="0">
                <a:solidFill>
                  <a:srgbClr val="FF0000"/>
                </a:solidFill>
              </a:rPr>
              <a:t>behavioural</a:t>
            </a:r>
            <a:r>
              <a:rPr lang="en-US" dirty="0" smtClean="0">
                <a:solidFill>
                  <a:srgbClr val="FF0000"/>
                </a:solidFill>
              </a:rPr>
              <a:t> factors of MSP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How does the findings influence policies and interventions?</a:t>
            </a:r>
            <a:endParaRPr lang="en-GB" sz="2800" dirty="0"/>
          </a:p>
        </p:txBody>
      </p:sp>
      <p:sp>
        <p:nvSpPr>
          <p:cNvPr id="3" name="Content Placeholder 2"/>
          <p:cNvSpPr>
            <a:spLocks noGrp="1"/>
          </p:cNvSpPr>
          <p:nvPr>
            <p:ph sz="quarter" idx="1"/>
          </p:nvPr>
        </p:nvSpPr>
        <p:spPr>
          <a:solidFill>
            <a:schemeClr val="bg1"/>
          </a:solidFill>
        </p:spPr>
        <p:txBody>
          <a:bodyPr>
            <a:normAutofit lnSpcReduction="10000"/>
          </a:bodyPr>
          <a:lstStyle/>
          <a:p>
            <a:r>
              <a:rPr lang="en-US" dirty="0" smtClean="0">
                <a:solidFill>
                  <a:srgbClr val="FF0000"/>
                </a:solidFill>
              </a:rPr>
              <a:t>More work is needed in </a:t>
            </a:r>
            <a:r>
              <a:rPr lang="en-US" dirty="0" err="1" smtClean="0">
                <a:solidFill>
                  <a:srgbClr val="FF0000"/>
                </a:solidFill>
              </a:rPr>
              <a:t>Gert</a:t>
            </a:r>
            <a:r>
              <a:rPr lang="en-US" dirty="0" smtClean="0">
                <a:solidFill>
                  <a:srgbClr val="FF0000"/>
                </a:solidFill>
              </a:rPr>
              <a:t> </a:t>
            </a:r>
            <a:r>
              <a:rPr lang="en-US" dirty="0" err="1">
                <a:solidFill>
                  <a:srgbClr val="FF0000"/>
                </a:solidFill>
              </a:rPr>
              <a:t>Sibande</a:t>
            </a:r>
            <a:r>
              <a:rPr lang="en-US" dirty="0">
                <a:solidFill>
                  <a:srgbClr val="FF0000"/>
                </a:solidFill>
              </a:rPr>
              <a:t> to address MSP and </a:t>
            </a:r>
            <a:r>
              <a:rPr lang="en-US" dirty="0" smtClean="0">
                <a:solidFill>
                  <a:srgbClr val="FF0000"/>
                </a:solidFill>
              </a:rPr>
              <a:t>CSP.</a:t>
            </a:r>
          </a:p>
          <a:p>
            <a:r>
              <a:rPr lang="en-US" dirty="0" smtClean="0"/>
              <a:t>Emphasis on the need for a </a:t>
            </a:r>
            <a:r>
              <a:rPr lang="en-US" dirty="0" smtClean="0">
                <a:solidFill>
                  <a:srgbClr val="FF0000"/>
                </a:solidFill>
              </a:rPr>
              <a:t>multi-</a:t>
            </a:r>
            <a:r>
              <a:rPr lang="en-US" dirty="0" err="1" smtClean="0">
                <a:solidFill>
                  <a:srgbClr val="FF0000"/>
                </a:solidFill>
              </a:rPr>
              <a:t>sectoral</a:t>
            </a:r>
            <a:r>
              <a:rPr lang="en-US" dirty="0" smtClean="0">
                <a:solidFill>
                  <a:srgbClr val="FF0000"/>
                </a:solidFill>
              </a:rPr>
              <a:t> approach </a:t>
            </a:r>
            <a:r>
              <a:rPr lang="en-US" dirty="0" smtClean="0"/>
              <a:t>to address both the structural and contextual risk factors.</a:t>
            </a:r>
          </a:p>
          <a:p>
            <a:r>
              <a:rPr lang="en-US" dirty="0" smtClean="0">
                <a:solidFill>
                  <a:srgbClr val="FF0000"/>
                </a:solidFill>
              </a:rPr>
              <a:t>Sexually active adults, young people and the unmarried</a:t>
            </a:r>
            <a:r>
              <a:rPr lang="en-US" dirty="0" smtClean="0"/>
              <a:t>, should be strategically targeted.</a:t>
            </a:r>
          </a:p>
          <a:p>
            <a:r>
              <a:rPr lang="en-US" dirty="0" smtClean="0"/>
              <a:t>Interventions targeting places where alcohol is served must be built into HIV prevention </a:t>
            </a:r>
            <a:r>
              <a:rPr lang="en-US" dirty="0" err="1" smtClean="0"/>
              <a:t>programmes</a:t>
            </a:r>
            <a:r>
              <a:rPr lang="en-US" dirty="0" smtClean="0"/>
              <a:t> to address the HIV risk related to </a:t>
            </a:r>
            <a:r>
              <a:rPr lang="en-US" dirty="0" smtClean="0">
                <a:solidFill>
                  <a:srgbClr val="FF0000"/>
                </a:solidFill>
              </a:rPr>
              <a:t>alcohol use</a:t>
            </a:r>
            <a:r>
              <a:rPr lang="en-US" dirty="0" smtClean="0"/>
              <a:t>.</a:t>
            </a:r>
            <a:endParaRPr lang="en-GB" dirty="0" smtClean="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reflections</a:t>
            </a:r>
            <a:endParaRPr lang="en-GB" dirty="0"/>
          </a:p>
        </p:txBody>
      </p:sp>
      <p:sp>
        <p:nvSpPr>
          <p:cNvPr id="3" name="Content Placeholder 2"/>
          <p:cNvSpPr>
            <a:spLocks noGrp="1"/>
          </p:cNvSpPr>
          <p:nvPr>
            <p:ph sz="quarter" idx="1"/>
          </p:nvPr>
        </p:nvSpPr>
        <p:spPr>
          <a:solidFill>
            <a:schemeClr val="bg1"/>
          </a:solidFill>
        </p:spPr>
        <p:txBody>
          <a:bodyPr>
            <a:noAutofit/>
          </a:bodyPr>
          <a:lstStyle/>
          <a:p>
            <a:r>
              <a:rPr lang="en-US" sz="3600" dirty="0" smtClean="0"/>
              <a:t>MSP is high in </a:t>
            </a:r>
            <a:r>
              <a:rPr lang="en-US" sz="3600" dirty="0" err="1" smtClean="0"/>
              <a:t>Gert</a:t>
            </a:r>
            <a:r>
              <a:rPr lang="en-US" sz="3600" dirty="0" smtClean="0"/>
              <a:t> </a:t>
            </a:r>
            <a:r>
              <a:rPr lang="en-US" sz="3600" dirty="0" err="1" smtClean="0"/>
              <a:t>Sibande</a:t>
            </a:r>
            <a:r>
              <a:rPr lang="en-US" sz="3600" dirty="0" smtClean="0"/>
              <a:t> District</a:t>
            </a:r>
          </a:p>
          <a:p>
            <a:pPr lvl="1"/>
            <a:r>
              <a:rPr lang="en-US" sz="3200" dirty="0" smtClean="0"/>
              <a:t>High MSP might explain the high HIV prevalence in GSD.</a:t>
            </a:r>
          </a:p>
          <a:p>
            <a:pPr lvl="1"/>
            <a:r>
              <a:rPr lang="en-US" sz="3200" dirty="0" smtClean="0"/>
              <a:t>Well tailored interventions are needed in </a:t>
            </a:r>
            <a:r>
              <a:rPr lang="en-US" sz="3200" dirty="0" err="1" smtClean="0"/>
              <a:t>Gert</a:t>
            </a:r>
            <a:r>
              <a:rPr lang="en-US" sz="3200" dirty="0" smtClean="0"/>
              <a:t> </a:t>
            </a:r>
            <a:r>
              <a:rPr lang="en-US" sz="3200" dirty="0" err="1" smtClean="0"/>
              <a:t>Sibande</a:t>
            </a:r>
            <a:r>
              <a:rPr lang="en-US" sz="3200" dirty="0" smtClean="0"/>
              <a:t> to address enabling factors</a:t>
            </a:r>
          </a:p>
          <a:p>
            <a:pPr lvl="1"/>
            <a:r>
              <a:rPr lang="en-US" sz="3200" dirty="0" smtClean="0"/>
              <a:t>Understanding of the factors at work in GSD might be a good point in helping to address the  epidemic in similarly affected areas</a:t>
            </a:r>
            <a:endParaRPr lang="en-GB"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newspaper ads3.jpg"/>
          <p:cNvPicPr>
            <a:picLocks noChangeAspect="1"/>
          </p:cNvPicPr>
          <p:nvPr/>
        </p:nvPicPr>
        <p:blipFill>
          <a:blip r:embed="rId2" cstate="print"/>
          <a:srcRect/>
          <a:stretch>
            <a:fillRect/>
          </a:stretch>
        </p:blipFill>
        <p:spPr bwMode="auto">
          <a:xfrm>
            <a:off x="323528" y="260648"/>
            <a:ext cx="4032447" cy="6192688"/>
          </a:xfrm>
          <a:prstGeom prst="rect">
            <a:avLst/>
          </a:prstGeom>
          <a:noFill/>
          <a:ln w="9525">
            <a:solidFill>
              <a:schemeClr val="tx1"/>
            </a:solidFill>
            <a:miter lim="800000"/>
            <a:headEnd/>
            <a:tailEnd/>
          </a:ln>
          <a:effectLst>
            <a:outerShdw blurRad="50800" dist="38100" algn="l" rotWithShape="0">
              <a:prstClr val="black">
                <a:alpha val="40000"/>
              </a:prstClr>
            </a:outerShdw>
          </a:effectLst>
        </p:spPr>
      </p:pic>
      <p:sp>
        <p:nvSpPr>
          <p:cNvPr id="3" name="Rectangle 2"/>
          <p:cNvSpPr/>
          <p:nvPr/>
        </p:nvSpPr>
        <p:spPr>
          <a:xfrm>
            <a:off x="4355976" y="260648"/>
            <a:ext cx="4572000" cy="5832366"/>
          </a:xfrm>
          <a:prstGeom prst="rect">
            <a:avLst/>
          </a:prstGeom>
        </p:spPr>
        <p:txBody>
          <a:bodyPr wrap="square">
            <a:spAutoFit/>
          </a:bodyPr>
          <a:lstStyle/>
          <a:p>
            <a:pPr algn="ctr">
              <a:buNone/>
            </a:pPr>
            <a:r>
              <a:rPr lang="en-ZA" sz="8600" b="1" dirty="0" smtClean="0"/>
              <a:t>THANK </a:t>
            </a:r>
          </a:p>
          <a:p>
            <a:pPr algn="ctr">
              <a:buNone/>
            </a:pPr>
            <a:r>
              <a:rPr lang="en-ZA" sz="8600" b="1" dirty="0" smtClean="0"/>
              <a:t>YOU</a:t>
            </a:r>
          </a:p>
          <a:p>
            <a:pPr algn="ctr">
              <a:buNone/>
            </a:pPr>
            <a:endParaRPr lang="en-ZA" sz="8600" b="1" dirty="0" smtClean="0"/>
          </a:p>
          <a:p>
            <a:pPr algn="ctr">
              <a:buNone/>
            </a:pPr>
            <a:r>
              <a:rPr lang="en-ZA" sz="11500" b="1" dirty="0" smtClean="0"/>
              <a:t>Q &amp; 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Gert</a:t>
            </a:r>
            <a:r>
              <a:rPr lang="en-US" dirty="0" smtClean="0"/>
              <a:t> </a:t>
            </a:r>
            <a:r>
              <a:rPr lang="en-US" dirty="0" err="1" smtClean="0"/>
              <a:t>Sibande</a:t>
            </a:r>
            <a:r>
              <a:rPr lang="en-US" dirty="0" smtClean="0"/>
              <a:t> District (GSD)</a:t>
            </a:r>
            <a:endParaRPr lang="en-GB" dirty="0"/>
          </a:p>
        </p:txBody>
      </p:sp>
      <p:sp>
        <p:nvSpPr>
          <p:cNvPr id="5" name="Rectangle 4"/>
          <p:cNvSpPr/>
          <p:nvPr/>
        </p:nvSpPr>
        <p:spPr>
          <a:xfrm>
            <a:off x="251520" y="1484784"/>
            <a:ext cx="8892480" cy="346249"/>
          </a:xfrm>
          <a:prstGeom prst="rect">
            <a:avLst/>
          </a:prstGeom>
          <a:solidFill>
            <a:schemeClr val="bg1">
              <a:lumMod val="95000"/>
            </a:schemeClr>
          </a:solidFill>
        </p:spPr>
        <p:txBody>
          <a:bodyPr wrap="square">
            <a:spAutoFit/>
          </a:bodyPr>
          <a:lstStyle/>
          <a:p>
            <a:endParaRPr lang="en-ZA" sz="1650" dirty="0" smtClean="0"/>
          </a:p>
        </p:txBody>
      </p:sp>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1412776"/>
            <a:ext cx="3600400" cy="2016224"/>
          </a:xfrm>
          <a:prstGeom prst="rect">
            <a:avLst/>
          </a:prstGeom>
          <a:noFill/>
          <a:ln>
            <a:noFill/>
          </a:ln>
        </p:spPr>
      </p:pic>
      <p:pic>
        <p:nvPicPr>
          <p:cNvPr id="8" name="Content Placeholder 7"/>
          <p:cNvPicPr>
            <a:picLocks noGrp="1"/>
          </p:cNvPicPr>
          <p:nvPr>
            <p:ph sz="quarter" idx="1"/>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64088" y="3861048"/>
            <a:ext cx="3587906" cy="2448272"/>
          </a:xfrm>
          <a:prstGeom prst="rect">
            <a:avLst/>
          </a:prstGeom>
          <a:noFill/>
          <a:ln>
            <a:noFill/>
          </a:ln>
        </p:spPr>
      </p:pic>
      <p:cxnSp>
        <p:nvCxnSpPr>
          <p:cNvPr id="10" name="Straight Arrow Connector 9"/>
          <p:cNvCxnSpPr/>
          <p:nvPr/>
        </p:nvCxnSpPr>
        <p:spPr>
          <a:xfrm flipH="1">
            <a:off x="3059832" y="2204864"/>
            <a:ext cx="72008" cy="1728192"/>
          </a:xfrm>
          <a:prstGeom prst="straightConnector1">
            <a:avLst/>
          </a:prstGeom>
          <a:ln w="76200">
            <a:tailEnd type="arrow"/>
          </a:ln>
        </p:spPr>
        <p:style>
          <a:lnRef idx="3">
            <a:schemeClr val="accent1"/>
          </a:lnRef>
          <a:fillRef idx="0">
            <a:schemeClr val="accent1"/>
          </a:fillRef>
          <a:effectRef idx="2">
            <a:schemeClr val="accent1"/>
          </a:effectRef>
          <a:fontRef idx="minor">
            <a:schemeClr val="tx1"/>
          </a:fontRef>
        </p:style>
      </p:cxnSp>
      <p:sp>
        <p:nvSpPr>
          <p:cNvPr id="11" name="TextBox 10"/>
          <p:cNvSpPr txBox="1"/>
          <p:nvPr/>
        </p:nvSpPr>
        <p:spPr>
          <a:xfrm>
            <a:off x="999614" y="1504019"/>
            <a:ext cx="1569660" cy="307777"/>
          </a:xfrm>
          <a:prstGeom prst="rect">
            <a:avLst/>
          </a:prstGeom>
          <a:noFill/>
        </p:spPr>
        <p:txBody>
          <a:bodyPr wrap="none" rtlCol="0">
            <a:spAutoFit/>
          </a:bodyPr>
          <a:lstStyle/>
          <a:p>
            <a:r>
              <a:rPr lang="en-US" sz="1400" dirty="0" smtClean="0">
                <a:solidFill>
                  <a:srgbClr val="FF0000"/>
                </a:solidFill>
              </a:rPr>
              <a:t>South Africa (SA)</a:t>
            </a:r>
            <a:endParaRPr lang="en-GB" sz="1400" dirty="0">
              <a:solidFill>
                <a:srgbClr val="FF0000"/>
              </a:solidFill>
            </a:endParaRPr>
          </a:p>
        </p:txBody>
      </p:sp>
      <p:sp>
        <p:nvSpPr>
          <p:cNvPr id="12" name="TextBox 11"/>
          <p:cNvSpPr txBox="1"/>
          <p:nvPr/>
        </p:nvSpPr>
        <p:spPr>
          <a:xfrm>
            <a:off x="5652120" y="4077072"/>
            <a:ext cx="1519968" cy="369332"/>
          </a:xfrm>
          <a:prstGeom prst="rect">
            <a:avLst/>
          </a:prstGeom>
          <a:noFill/>
        </p:spPr>
        <p:txBody>
          <a:bodyPr wrap="none" rtlCol="0">
            <a:spAutoFit/>
          </a:bodyPr>
          <a:lstStyle/>
          <a:p>
            <a:r>
              <a:rPr lang="en-US" dirty="0" err="1" smtClean="0"/>
              <a:t>Gert</a:t>
            </a:r>
            <a:r>
              <a:rPr lang="en-US" dirty="0" smtClean="0"/>
              <a:t> </a:t>
            </a:r>
            <a:r>
              <a:rPr lang="en-US" dirty="0" err="1" smtClean="0"/>
              <a:t>Sibande</a:t>
            </a:r>
            <a:endParaRPr lang="en-GB" dirty="0"/>
          </a:p>
        </p:txBody>
      </p:sp>
      <p:pic>
        <p:nvPicPr>
          <p:cNvPr id="9" name="Picture 8"/>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95536" y="3933056"/>
            <a:ext cx="3456384" cy="2448272"/>
          </a:xfrm>
          <a:prstGeom prst="rect">
            <a:avLst/>
          </a:prstGeom>
          <a:noFill/>
          <a:ln>
            <a:noFill/>
          </a:ln>
        </p:spPr>
      </p:pic>
      <p:cxnSp>
        <p:nvCxnSpPr>
          <p:cNvPr id="15" name="Straight Arrow Connector 14"/>
          <p:cNvCxnSpPr>
            <a:endCxn id="8" idx="1"/>
          </p:cNvCxnSpPr>
          <p:nvPr/>
        </p:nvCxnSpPr>
        <p:spPr>
          <a:xfrm flipV="1">
            <a:off x="2987824" y="5085184"/>
            <a:ext cx="2376264" cy="7200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39552" y="3573016"/>
            <a:ext cx="2489784" cy="369332"/>
          </a:xfrm>
          <a:prstGeom prst="rect">
            <a:avLst/>
          </a:prstGeom>
        </p:spPr>
        <p:txBody>
          <a:bodyPr wrap="none">
            <a:spAutoFit/>
          </a:bodyPr>
          <a:lstStyle/>
          <a:p>
            <a:r>
              <a:rPr lang="en-GB" dirty="0" err="1" smtClean="0"/>
              <a:t>Mpumalanga</a:t>
            </a:r>
            <a:r>
              <a:rPr lang="en-GB" dirty="0" smtClean="0"/>
              <a:t> Province</a:t>
            </a:r>
            <a:endParaRPr lang="en-GB" dirty="0"/>
          </a:p>
        </p:txBody>
      </p:sp>
      <p:sp>
        <p:nvSpPr>
          <p:cNvPr id="17" name="Rectangle 16"/>
          <p:cNvSpPr/>
          <p:nvPr/>
        </p:nvSpPr>
        <p:spPr>
          <a:xfrm>
            <a:off x="4516614" y="1312086"/>
            <a:ext cx="4572000" cy="2631490"/>
          </a:xfrm>
          <a:prstGeom prst="rect">
            <a:avLst/>
          </a:prstGeom>
        </p:spPr>
        <p:txBody>
          <a:bodyPr wrap="square">
            <a:spAutoFit/>
          </a:bodyPr>
          <a:lstStyle/>
          <a:p>
            <a:r>
              <a:rPr lang="en-ZA" sz="1500" dirty="0" smtClean="0"/>
              <a:t>According to the annual HIV prevalence, GSD HIV </a:t>
            </a:r>
            <a:r>
              <a:rPr lang="en-ZA" sz="1500" dirty="0"/>
              <a:t>prevalence  ranked  from 3rd (40.5% - 2008) to 1st </a:t>
            </a:r>
            <a:r>
              <a:rPr lang="en-ZA" sz="1500" dirty="0" smtClean="0"/>
              <a:t> (</a:t>
            </a:r>
            <a:r>
              <a:rPr lang="en-ZA" sz="1500" dirty="0"/>
              <a:t>46.1% - 2011) of 52 Districts in SA</a:t>
            </a:r>
          </a:p>
          <a:p>
            <a:endParaRPr lang="en-ZA" sz="1500" dirty="0"/>
          </a:p>
          <a:p>
            <a:r>
              <a:rPr lang="en-ZA" sz="1500" dirty="0"/>
              <a:t>Consistently higher HIV prevalence  </a:t>
            </a:r>
          </a:p>
          <a:p>
            <a:r>
              <a:rPr lang="en-ZA" sz="1500" dirty="0"/>
              <a:t>in GSD than  national and provincial HIV </a:t>
            </a:r>
            <a:r>
              <a:rPr lang="en-ZA" sz="1500" dirty="0" smtClean="0"/>
              <a:t>averages</a:t>
            </a:r>
          </a:p>
          <a:p>
            <a:endParaRPr lang="en-ZA" sz="1500" dirty="0"/>
          </a:p>
          <a:p>
            <a:r>
              <a:rPr lang="en-GB" sz="1500" dirty="0">
                <a:solidFill>
                  <a:srgbClr val="FF0000"/>
                </a:solidFill>
              </a:rPr>
              <a:t>MSP and Concurrent Partnerships (CSP) </a:t>
            </a:r>
            <a:r>
              <a:rPr lang="en-GB" sz="1500" dirty="0"/>
              <a:t>are major determinants of HIV epidemic</a:t>
            </a:r>
          </a:p>
          <a:p>
            <a:endParaRPr lang="en-ZA" sz="1500" dirty="0" smtClean="0"/>
          </a:p>
          <a:p>
            <a:r>
              <a:rPr lang="en-US" sz="1500" dirty="0">
                <a:solidFill>
                  <a:srgbClr val="FF0000"/>
                </a:solidFill>
              </a:rPr>
              <a:t>No study on MSP and CSP carried out in </a:t>
            </a:r>
            <a:r>
              <a:rPr lang="en-US" sz="1500" dirty="0" smtClean="0">
                <a:solidFill>
                  <a:srgbClr val="FF0000"/>
                </a:solidFill>
              </a:rPr>
              <a:t>GSD</a:t>
            </a:r>
            <a:endParaRPr lang="en-US" sz="1500" dirty="0">
              <a:solidFill>
                <a:srgbClr val="FF0000"/>
              </a:solidFill>
            </a:endParaRPr>
          </a:p>
        </p:txBody>
      </p:sp>
    </p:spTree>
    <p:extLst>
      <p:ext uri="{BB962C8B-B14F-4D97-AF65-F5344CB8AC3E}">
        <p14:creationId xmlns:p14="http://schemas.microsoft.com/office/powerpoint/2010/main" xmlns="" val="1551184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51520" y="692050"/>
            <a:ext cx="8494171" cy="5400762"/>
            <a:chOff x="1825" y="9104"/>
            <a:chExt cx="9190" cy="3931"/>
          </a:xfrm>
        </p:grpSpPr>
        <p:sp>
          <p:nvSpPr>
            <p:cNvPr id="1027" name="AutoShape 3"/>
            <p:cNvSpPr>
              <a:spLocks noChangeArrowheads="1"/>
            </p:cNvSpPr>
            <p:nvPr/>
          </p:nvSpPr>
          <p:spPr bwMode="auto">
            <a:xfrm>
              <a:off x="1825" y="9104"/>
              <a:ext cx="2662" cy="3449"/>
            </a:xfrm>
            <a:prstGeom prst="flowChartMagneticDisk">
              <a:avLst/>
            </a:prstGeom>
            <a:solidFill>
              <a:srgbClr val="BFBFB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28" name="AutoShape 4"/>
            <p:cNvSpPr>
              <a:spLocks noChangeArrowheads="1"/>
            </p:cNvSpPr>
            <p:nvPr/>
          </p:nvSpPr>
          <p:spPr bwMode="auto">
            <a:xfrm>
              <a:off x="8369" y="9157"/>
              <a:ext cx="2646" cy="3433"/>
            </a:xfrm>
            <a:prstGeom prst="flowChartMagneticDisk">
              <a:avLst/>
            </a:prstGeom>
            <a:solidFill>
              <a:srgbClr val="BFBFB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29" name="Text Box 5"/>
            <p:cNvSpPr txBox="1">
              <a:spLocks noChangeArrowheads="1"/>
            </p:cNvSpPr>
            <p:nvPr/>
          </p:nvSpPr>
          <p:spPr bwMode="auto">
            <a:xfrm>
              <a:off x="2292" y="10415"/>
              <a:ext cx="1580" cy="3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dirty="0" smtClean="0">
                  <a:ln>
                    <a:noFill/>
                  </a:ln>
                  <a:solidFill>
                    <a:schemeClr val="tx1"/>
                  </a:solidFill>
                  <a:effectLst/>
                  <a:cs typeface="Arial" pitchFamily="34" charset="0"/>
                </a:rPr>
                <a:t>Component 1: Rapid</a:t>
              </a:r>
              <a:endParaRPr kumimoji="0" lang="en-US" sz="4000" b="0" i="0" u="none" strike="noStrike" cap="none" normalizeH="0" baseline="0" dirty="0" smtClean="0">
                <a:ln>
                  <a:noFill/>
                </a:ln>
                <a:solidFill>
                  <a:schemeClr val="tx1"/>
                </a:solidFill>
                <a:effectLst/>
                <a:cs typeface="Arial" pitchFamily="34" charset="0"/>
              </a:endParaRPr>
            </a:p>
          </p:txBody>
        </p:sp>
        <p:sp>
          <p:nvSpPr>
            <p:cNvPr id="1030" name="Text Box 6"/>
            <p:cNvSpPr txBox="1">
              <a:spLocks noChangeArrowheads="1"/>
            </p:cNvSpPr>
            <p:nvPr/>
          </p:nvSpPr>
          <p:spPr bwMode="auto">
            <a:xfrm>
              <a:off x="2292" y="11515"/>
              <a:ext cx="1842" cy="6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dirty="0" smtClean="0">
                  <a:ln>
                    <a:noFill/>
                  </a:ln>
                  <a:solidFill>
                    <a:schemeClr val="tx1"/>
                  </a:solidFill>
                  <a:effectLst/>
                  <a:cs typeface="Arial" pitchFamily="34" charset="0"/>
                </a:rPr>
                <a:t>Multiple partnering (especially concurrency and largely acute infection)</a:t>
              </a:r>
              <a:endParaRPr kumimoji="0" lang="en-US" sz="3200" b="0" i="0" u="none" strike="noStrike" cap="none" normalizeH="0" baseline="0" dirty="0" smtClean="0">
                <a:ln>
                  <a:noFill/>
                </a:ln>
                <a:solidFill>
                  <a:schemeClr val="tx1"/>
                </a:solidFill>
                <a:effectLst/>
                <a:cs typeface="Arial" pitchFamily="34" charset="0"/>
              </a:endParaRPr>
            </a:p>
          </p:txBody>
        </p:sp>
        <p:grpSp>
          <p:nvGrpSpPr>
            <p:cNvPr id="3" name="Group 7"/>
            <p:cNvGrpSpPr>
              <a:grpSpLocks/>
            </p:cNvGrpSpPr>
            <p:nvPr/>
          </p:nvGrpSpPr>
          <p:grpSpPr bwMode="auto">
            <a:xfrm>
              <a:off x="1825" y="10549"/>
              <a:ext cx="5626" cy="2486"/>
              <a:chOff x="1825" y="10549"/>
              <a:chExt cx="5626" cy="2486"/>
            </a:xfrm>
          </p:grpSpPr>
          <p:sp>
            <p:nvSpPr>
              <p:cNvPr id="1032" name="AutoShape 8"/>
              <p:cNvSpPr>
                <a:spLocks noChangeArrowheads="1"/>
              </p:cNvSpPr>
              <p:nvPr/>
            </p:nvSpPr>
            <p:spPr bwMode="auto">
              <a:xfrm>
                <a:off x="5308" y="10549"/>
                <a:ext cx="2143" cy="619"/>
              </a:xfrm>
              <a:prstGeom prst="rightArrow">
                <a:avLst>
                  <a:gd name="adj1" fmla="val 50000"/>
                  <a:gd name="adj2" fmla="val 86551"/>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33" name="Text Box 9"/>
              <p:cNvSpPr txBox="1">
                <a:spLocks noChangeArrowheads="1"/>
              </p:cNvSpPr>
              <p:nvPr/>
            </p:nvSpPr>
            <p:spPr bwMode="auto">
              <a:xfrm>
                <a:off x="1825" y="12668"/>
                <a:ext cx="2649" cy="36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dirty="0" smtClean="0">
                    <a:ln>
                      <a:noFill/>
                    </a:ln>
                    <a:solidFill>
                      <a:schemeClr val="tx1"/>
                    </a:solidFill>
                    <a:effectLst/>
                    <a:cs typeface="Arial" pitchFamily="34" charset="0"/>
                  </a:rPr>
                  <a:t>~2/3 of new infections</a:t>
                </a:r>
                <a:endParaRPr kumimoji="0" lang="en-US" sz="2800" b="0" i="0" u="none" strike="noStrike" cap="none" normalizeH="0" baseline="0" dirty="0" smtClean="0">
                  <a:ln>
                    <a:noFill/>
                  </a:ln>
                  <a:solidFill>
                    <a:schemeClr val="tx1"/>
                  </a:solidFill>
                  <a:effectLst/>
                  <a:cs typeface="Arial" pitchFamily="34" charset="0"/>
                </a:endParaRPr>
              </a:p>
            </p:txBody>
          </p:sp>
        </p:grpSp>
      </p:grpSp>
      <p:grpSp>
        <p:nvGrpSpPr>
          <p:cNvPr id="4" name="Group 10"/>
          <p:cNvGrpSpPr>
            <a:grpSpLocks/>
          </p:cNvGrpSpPr>
          <p:nvPr/>
        </p:nvGrpSpPr>
        <p:grpSpPr bwMode="auto">
          <a:xfrm>
            <a:off x="6659926" y="2492500"/>
            <a:ext cx="1787486" cy="2232642"/>
            <a:chOff x="8610" y="10325"/>
            <a:chExt cx="2818" cy="2251"/>
          </a:xfrm>
        </p:grpSpPr>
        <p:sp>
          <p:nvSpPr>
            <p:cNvPr id="1035" name="Text Box 11"/>
            <p:cNvSpPr txBox="1">
              <a:spLocks noChangeArrowheads="1"/>
            </p:cNvSpPr>
            <p:nvPr/>
          </p:nvSpPr>
          <p:spPr bwMode="auto">
            <a:xfrm>
              <a:off x="8951" y="10325"/>
              <a:ext cx="2384" cy="4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dirty="0" smtClean="0">
                  <a:ln>
                    <a:noFill/>
                  </a:ln>
                  <a:solidFill>
                    <a:schemeClr val="tx1"/>
                  </a:solidFill>
                  <a:effectLst/>
                  <a:cs typeface="Arial" pitchFamily="34" charset="0"/>
                </a:rPr>
                <a:t>Component 2: Slow</a:t>
              </a:r>
              <a:endParaRPr kumimoji="0" lang="en-US" sz="4000" b="0" i="0" u="none" strike="noStrike" cap="none" normalizeH="0" baseline="0" dirty="0" smtClean="0">
                <a:ln>
                  <a:noFill/>
                </a:ln>
                <a:solidFill>
                  <a:schemeClr val="tx1"/>
                </a:solidFill>
                <a:effectLst/>
                <a:cs typeface="Arial" pitchFamily="34" charset="0"/>
              </a:endParaRPr>
            </a:p>
          </p:txBody>
        </p:sp>
        <p:sp>
          <p:nvSpPr>
            <p:cNvPr id="1036" name="Text Box 12"/>
            <p:cNvSpPr txBox="1">
              <a:spLocks noChangeArrowheads="1"/>
            </p:cNvSpPr>
            <p:nvPr/>
          </p:nvSpPr>
          <p:spPr bwMode="auto">
            <a:xfrm>
              <a:off x="8610" y="11923"/>
              <a:ext cx="2818" cy="6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dirty="0" smtClean="0">
                  <a:ln>
                    <a:noFill/>
                  </a:ln>
                  <a:solidFill>
                    <a:schemeClr val="tx1"/>
                  </a:solidFill>
                  <a:effectLst/>
                  <a:cs typeface="Arial" pitchFamily="34" charset="0"/>
                </a:rPr>
                <a:t>Long-term discordant partnerships</a:t>
              </a:r>
              <a:endParaRPr kumimoji="0" lang="en-US" sz="3200" b="0" i="0" u="none" strike="noStrike" cap="none" normalizeH="0" baseline="0" dirty="0" smtClean="0">
                <a:ln>
                  <a:noFill/>
                </a:ln>
                <a:solidFill>
                  <a:schemeClr val="tx1"/>
                </a:solidFill>
                <a:effectLst/>
                <a:cs typeface="Arial" pitchFamily="34" charset="0"/>
              </a:endParaRPr>
            </a:p>
          </p:txBody>
        </p:sp>
      </p:grpSp>
      <p:sp>
        <p:nvSpPr>
          <p:cNvPr id="1037" name="Text Box 13"/>
          <p:cNvSpPr txBox="1">
            <a:spLocks noChangeArrowheads="1"/>
          </p:cNvSpPr>
          <p:nvPr/>
        </p:nvSpPr>
        <p:spPr bwMode="auto">
          <a:xfrm>
            <a:off x="6372200" y="5661248"/>
            <a:ext cx="2376264" cy="5040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dirty="0" smtClean="0">
                <a:ln>
                  <a:noFill/>
                </a:ln>
                <a:solidFill>
                  <a:schemeClr val="tx1"/>
                </a:solidFill>
                <a:effectLst/>
                <a:cs typeface="Arial" pitchFamily="34" charset="0"/>
              </a:rPr>
              <a:t>~1/3 of new infections</a:t>
            </a:r>
            <a:endParaRPr kumimoji="0" lang="en-US" sz="2800" b="0" i="0" u="none" strike="noStrike" cap="none" normalizeH="0" baseline="0" dirty="0" smtClean="0">
              <a:ln>
                <a:noFill/>
              </a:ln>
              <a:solidFill>
                <a:schemeClr val="tx1"/>
              </a:solidFill>
              <a:effectLst/>
              <a:cs typeface="Arial" pitchFamily="34" charset="0"/>
            </a:endParaRPr>
          </a:p>
        </p:txBody>
      </p:sp>
      <p:sp>
        <p:nvSpPr>
          <p:cNvPr id="14" name="Rectangle 13"/>
          <p:cNvSpPr/>
          <p:nvPr/>
        </p:nvSpPr>
        <p:spPr>
          <a:xfrm>
            <a:off x="683568" y="260648"/>
            <a:ext cx="8020045" cy="523220"/>
          </a:xfrm>
          <a:prstGeom prst="rect">
            <a:avLst/>
          </a:prstGeom>
        </p:spPr>
        <p:txBody>
          <a:bodyPr wrap="square">
            <a:spAutoFit/>
          </a:bodyPr>
          <a:lstStyle/>
          <a:p>
            <a:pPr algn="ctr"/>
            <a:r>
              <a:rPr lang="en-GB" sz="2800" dirty="0" smtClean="0">
                <a:solidFill>
                  <a:srgbClr val="FF0000"/>
                </a:solidFill>
              </a:rPr>
              <a:t>Two-component generalised HIV epidemics</a:t>
            </a:r>
            <a:endParaRPr lang="en-GB" sz="2800" dirty="0">
              <a:solidFill>
                <a:srgbClr val="FF0000"/>
              </a:solidFill>
            </a:endParaRPr>
          </a:p>
        </p:txBody>
      </p:sp>
      <p:sp>
        <p:nvSpPr>
          <p:cNvPr id="15" name="Rectangle 14"/>
          <p:cNvSpPr/>
          <p:nvPr/>
        </p:nvSpPr>
        <p:spPr>
          <a:xfrm>
            <a:off x="3419872" y="6309320"/>
            <a:ext cx="5445722" cy="430887"/>
          </a:xfrm>
          <a:prstGeom prst="rect">
            <a:avLst/>
          </a:prstGeom>
        </p:spPr>
        <p:txBody>
          <a:bodyPr wrap="none">
            <a:spAutoFit/>
          </a:bodyPr>
          <a:lstStyle/>
          <a:p>
            <a:r>
              <a:rPr lang="en-GB" sz="1100" dirty="0" smtClean="0"/>
              <a:t>From: Shelton JD. A tale of two-component generalised HIV epidemics. The Lancet. </a:t>
            </a:r>
          </a:p>
          <a:p>
            <a:r>
              <a:rPr lang="en-GB" sz="1100" dirty="0" smtClean="0"/>
              <a:t>2010; 375:964-966</a:t>
            </a:r>
            <a:endParaRPr lang="en-GB" sz="1100" dirty="0"/>
          </a:p>
        </p:txBody>
      </p:sp>
      <p:sp>
        <p:nvSpPr>
          <p:cNvPr id="16" name="Rectangle 15"/>
          <p:cNvSpPr/>
          <p:nvPr/>
        </p:nvSpPr>
        <p:spPr>
          <a:xfrm>
            <a:off x="2915816" y="1484784"/>
            <a:ext cx="3528392" cy="646331"/>
          </a:xfrm>
          <a:prstGeom prst="rect">
            <a:avLst/>
          </a:prstGeom>
        </p:spPr>
        <p:txBody>
          <a:bodyPr wrap="square">
            <a:spAutoFit/>
          </a:bodyPr>
          <a:lstStyle/>
          <a:p>
            <a:r>
              <a:rPr lang="en-GB" dirty="0" smtClean="0"/>
              <a:t>A sexual epidemic necessarily depends on multiple partnering. </a:t>
            </a:r>
            <a:endParaRPr lang="en-GB" dirty="0"/>
          </a:p>
        </p:txBody>
      </p:sp>
      <p:sp>
        <p:nvSpPr>
          <p:cNvPr id="17" name="Rectangle 16"/>
          <p:cNvSpPr/>
          <p:nvPr/>
        </p:nvSpPr>
        <p:spPr>
          <a:xfrm>
            <a:off x="2915816" y="4149080"/>
            <a:ext cx="3312368" cy="923330"/>
          </a:xfrm>
          <a:prstGeom prst="rect">
            <a:avLst/>
          </a:prstGeom>
        </p:spPr>
        <p:txBody>
          <a:bodyPr wrap="square">
            <a:spAutoFit/>
          </a:bodyPr>
          <a:lstStyle/>
          <a:p>
            <a:r>
              <a:rPr lang="en-GB" dirty="0" smtClean="0">
                <a:solidFill>
                  <a:srgbClr val="FF0000"/>
                </a:solidFill>
              </a:rPr>
              <a:t>MSP and Concurrent Partnerships (CSP) </a:t>
            </a:r>
            <a:r>
              <a:rPr lang="en-GB" dirty="0" smtClean="0"/>
              <a:t>are major determinants of HIV epidemic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Objectives</a:t>
            </a:r>
            <a:endParaRPr lang="en-GB" dirty="0"/>
          </a:p>
        </p:txBody>
      </p:sp>
      <p:sp>
        <p:nvSpPr>
          <p:cNvPr id="3" name="Content Placeholder 2"/>
          <p:cNvSpPr>
            <a:spLocks noGrp="1"/>
          </p:cNvSpPr>
          <p:nvPr>
            <p:ph sz="quarter" idx="1"/>
          </p:nvPr>
        </p:nvSpPr>
        <p:spPr>
          <a:xfrm>
            <a:off x="301752" y="1527048"/>
            <a:ext cx="8503920" cy="4782272"/>
          </a:xfrm>
          <a:solidFill>
            <a:schemeClr val="accent3">
              <a:lumMod val="20000"/>
              <a:lumOff val="80000"/>
            </a:schemeClr>
          </a:solidFill>
        </p:spPr>
        <p:txBody>
          <a:bodyPr>
            <a:noAutofit/>
          </a:bodyPr>
          <a:lstStyle/>
          <a:p>
            <a:r>
              <a:rPr lang="en-ZA" sz="4400" dirty="0" smtClean="0"/>
              <a:t>To estimate the prevalence of multiple and concurrent sexual partnerships (past 12 months) </a:t>
            </a:r>
          </a:p>
          <a:p>
            <a:endParaRPr lang="en-ZA" sz="2400" dirty="0" smtClean="0"/>
          </a:p>
          <a:p>
            <a:r>
              <a:rPr lang="en-ZA" sz="4400" dirty="0" smtClean="0"/>
              <a:t>To identify the factors associated with MSP among adults (16-55 years) of GSD</a:t>
            </a:r>
            <a:endParaRPr lang="en-GB"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Study Design</a:t>
            </a:r>
            <a:endParaRPr lang="en-ZA" dirty="0"/>
          </a:p>
        </p:txBody>
      </p:sp>
      <p:sp>
        <p:nvSpPr>
          <p:cNvPr id="3" name="Content Placeholder 2"/>
          <p:cNvSpPr>
            <a:spLocks noGrp="1"/>
          </p:cNvSpPr>
          <p:nvPr>
            <p:ph sz="quarter" idx="1"/>
          </p:nvPr>
        </p:nvSpPr>
        <p:spPr/>
        <p:txBody>
          <a:bodyPr>
            <a:normAutofit/>
          </a:bodyPr>
          <a:lstStyle/>
          <a:p>
            <a:pPr>
              <a:buNone/>
            </a:pPr>
            <a:endParaRPr lang="en-ZA" dirty="0" smtClean="0"/>
          </a:p>
          <a:p>
            <a:endParaRPr lang="en-ZA" dirty="0"/>
          </a:p>
        </p:txBody>
      </p:sp>
      <p:graphicFrame>
        <p:nvGraphicFramePr>
          <p:cNvPr id="4" name="Diagram 3"/>
          <p:cNvGraphicFramePr/>
          <p:nvPr/>
        </p:nvGraphicFramePr>
        <p:xfrm>
          <a:off x="3419872" y="1484784"/>
          <a:ext cx="572412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51520" y="1484785"/>
            <a:ext cx="3312368" cy="4985980"/>
          </a:xfrm>
          <a:prstGeom prst="rect">
            <a:avLst/>
          </a:prstGeom>
          <a:solidFill>
            <a:schemeClr val="bg1"/>
          </a:solidFill>
        </p:spPr>
        <p:txBody>
          <a:bodyPr wrap="square">
            <a:spAutoFit/>
          </a:bodyPr>
          <a:lstStyle/>
          <a:p>
            <a:r>
              <a:rPr lang="en-GB" sz="2000" dirty="0" smtClean="0">
                <a:solidFill>
                  <a:srgbClr val="FF0000"/>
                </a:solidFill>
              </a:rPr>
              <a:t>Secondary data analysis</a:t>
            </a:r>
          </a:p>
          <a:p>
            <a:endParaRPr lang="en-GB" sz="2000" dirty="0" smtClean="0">
              <a:solidFill>
                <a:srgbClr val="FF0000"/>
              </a:solidFill>
            </a:endParaRPr>
          </a:p>
          <a:p>
            <a:r>
              <a:rPr lang="en-GB" sz="2000" dirty="0" smtClean="0">
                <a:solidFill>
                  <a:srgbClr val="FF0000"/>
                </a:solidFill>
              </a:rPr>
              <a:t>Cross-sectional, multi-staged cluster sampling method</a:t>
            </a:r>
          </a:p>
          <a:p>
            <a:endParaRPr lang="en-US" sz="2000" dirty="0" smtClean="0">
              <a:solidFill>
                <a:srgbClr val="FF0000"/>
              </a:solidFill>
            </a:endParaRPr>
          </a:p>
          <a:p>
            <a:r>
              <a:rPr lang="en-GB" sz="2000" dirty="0" smtClean="0">
                <a:solidFill>
                  <a:srgbClr val="FF0000"/>
                </a:solidFill>
              </a:rPr>
              <a:t>Probability proportionate to size (PPS); that is, self-weighted sampling</a:t>
            </a:r>
          </a:p>
          <a:p>
            <a:endParaRPr lang="en-GB" dirty="0">
              <a:solidFill>
                <a:srgbClr val="FF0000"/>
              </a:solidFill>
            </a:endParaRPr>
          </a:p>
          <a:p>
            <a:r>
              <a:rPr lang="en-ZA" sz="2000" dirty="0" smtClean="0">
                <a:solidFill>
                  <a:srgbClr val="FF0000"/>
                </a:solidFill>
              </a:rPr>
              <a:t>Multivariate </a:t>
            </a:r>
            <a:r>
              <a:rPr lang="en-ZA" sz="2000" dirty="0">
                <a:solidFill>
                  <a:srgbClr val="FF0000"/>
                </a:solidFill>
              </a:rPr>
              <a:t>logistic regression of a binomial distribution </a:t>
            </a:r>
            <a:r>
              <a:rPr lang="en-ZA" sz="2000" dirty="0" smtClean="0">
                <a:solidFill>
                  <a:srgbClr val="FF0000"/>
                </a:solidFill>
              </a:rPr>
              <a:t>with results reported </a:t>
            </a:r>
            <a:r>
              <a:rPr lang="en-ZA" sz="2000" dirty="0">
                <a:solidFill>
                  <a:srgbClr val="FF0000"/>
                </a:solidFill>
              </a:rPr>
              <a:t>as adjusted odds ratios (AOR) </a:t>
            </a:r>
            <a:r>
              <a:rPr lang="en-ZA" sz="2000" dirty="0" smtClean="0">
                <a:solidFill>
                  <a:srgbClr val="FF0000"/>
                </a:solidFill>
              </a:rPr>
              <a:t>and 95</a:t>
            </a:r>
            <a:r>
              <a:rPr lang="en-ZA" sz="2000" dirty="0">
                <a:solidFill>
                  <a:srgbClr val="FF0000"/>
                </a:solidFill>
              </a:rPr>
              <a:t>% conﬁdence intervals (CI). </a:t>
            </a:r>
            <a:endParaRPr lang="en-GB" sz="20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and analysis</a:t>
            </a:r>
            <a:endParaRPr lang="en-GB" dirty="0"/>
          </a:p>
        </p:txBody>
      </p:sp>
      <p:sp>
        <p:nvSpPr>
          <p:cNvPr id="3" name="Content Placeholder 2"/>
          <p:cNvSpPr>
            <a:spLocks noGrp="1"/>
          </p:cNvSpPr>
          <p:nvPr>
            <p:ph sz="quarter" idx="1"/>
          </p:nvPr>
        </p:nvSpPr>
        <p:spPr>
          <a:solidFill>
            <a:schemeClr val="bg1"/>
          </a:solidFill>
        </p:spPr>
        <p:txBody>
          <a:bodyPr>
            <a:normAutofit lnSpcReduction="10000"/>
          </a:bodyPr>
          <a:lstStyle/>
          <a:p>
            <a:r>
              <a:rPr lang="en-US" dirty="0" smtClean="0"/>
              <a:t>Standardized scale of measurement</a:t>
            </a:r>
          </a:p>
          <a:p>
            <a:r>
              <a:rPr lang="en-US" dirty="0" smtClean="0"/>
              <a:t>Outcome measures</a:t>
            </a:r>
          </a:p>
          <a:p>
            <a:pPr marL="731520" lvl="1" indent="-457200">
              <a:buFont typeface="+mj-lt"/>
              <a:buAutoNum type="arabicParenR"/>
            </a:pPr>
            <a:r>
              <a:rPr lang="en-US" dirty="0" smtClean="0">
                <a:solidFill>
                  <a:srgbClr val="FB3615"/>
                </a:solidFill>
              </a:rPr>
              <a:t>MSP (past 12 months): two or more sexual partners, past 12 months</a:t>
            </a:r>
          </a:p>
          <a:p>
            <a:pPr marL="731520" lvl="1" indent="-457200">
              <a:buFont typeface="+mj-lt"/>
              <a:buAutoNum type="arabicParenR"/>
            </a:pPr>
            <a:r>
              <a:rPr lang="en-US" dirty="0" smtClean="0">
                <a:solidFill>
                  <a:schemeClr val="tx1"/>
                </a:solidFill>
              </a:rPr>
              <a:t>CSP: occurs when sexual intercourse with one partner occurs between two acts of intercourse with another partner </a:t>
            </a:r>
            <a:r>
              <a:rPr lang="en-US" sz="1900" dirty="0" smtClean="0">
                <a:solidFill>
                  <a:schemeClr val="tx1"/>
                </a:solidFill>
              </a:rPr>
              <a:t>(UNAIDS 2009)</a:t>
            </a:r>
            <a:r>
              <a:rPr lang="en-US" dirty="0" smtClean="0">
                <a:solidFill>
                  <a:schemeClr val="tx1"/>
                </a:solidFill>
              </a:rPr>
              <a:t>. </a:t>
            </a:r>
          </a:p>
          <a:p>
            <a:r>
              <a:rPr lang="en-US" dirty="0" smtClean="0"/>
              <a:t>Exposure variables</a:t>
            </a:r>
          </a:p>
          <a:p>
            <a:pPr lvl="1"/>
            <a:r>
              <a:rPr lang="en-US" dirty="0" smtClean="0">
                <a:solidFill>
                  <a:srgbClr val="F71A09"/>
                </a:solidFill>
              </a:rPr>
              <a:t>Socio-demographics </a:t>
            </a:r>
            <a:r>
              <a:rPr lang="en-US" dirty="0" smtClean="0">
                <a:solidFill>
                  <a:schemeClr val="tx1"/>
                </a:solidFill>
              </a:rPr>
              <a:t>(age, education, employment status, socio-economic and marital status)</a:t>
            </a:r>
          </a:p>
          <a:p>
            <a:pPr lvl="1"/>
            <a:r>
              <a:rPr lang="en-US" dirty="0" smtClean="0">
                <a:solidFill>
                  <a:srgbClr val="F71A09"/>
                </a:solidFill>
              </a:rPr>
              <a:t>Sexual </a:t>
            </a:r>
            <a:r>
              <a:rPr lang="en-US" dirty="0" err="1" smtClean="0">
                <a:solidFill>
                  <a:srgbClr val="F71A09"/>
                </a:solidFill>
              </a:rPr>
              <a:t>behavioural</a:t>
            </a:r>
            <a:r>
              <a:rPr lang="en-US" dirty="0" smtClean="0">
                <a:solidFill>
                  <a:srgbClr val="F71A09"/>
                </a:solidFill>
              </a:rPr>
              <a:t> </a:t>
            </a:r>
            <a:r>
              <a:rPr lang="en-US" dirty="0" smtClean="0">
                <a:solidFill>
                  <a:schemeClr val="tx1"/>
                </a:solidFill>
              </a:rPr>
              <a:t>(age at first sex, condom use at last sex, transactional sex, sex under influence of alcohol)</a:t>
            </a:r>
          </a:p>
          <a:p>
            <a:endParaRPr lang="en-US" dirty="0" smtClean="0"/>
          </a:p>
          <a:p>
            <a:pPr lvl="8"/>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23528" y="188913"/>
            <a:ext cx="8820472" cy="6486525"/>
            <a:chOff x="323528" y="188913"/>
            <a:chExt cx="8820472" cy="6486525"/>
          </a:xfrm>
        </p:grpSpPr>
        <p:sp>
          <p:nvSpPr>
            <p:cNvPr id="3" name="Text Box 4"/>
            <p:cNvSpPr txBox="1">
              <a:spLocks noChangeArrowheads="1"/>
            </p:cNvSpPr>
            <p:nvPr/>
          </p:nvSpPr>
          <p:spPr bwMode="auto">
            <a:xfrm>
              <a:off x="1042988" y="188913"/>
              <a:ext cx="6842125" cy="553998"/>
            </a:xfrm>
            <a:prstGeom prst="rect">
              <a:avLst/>
            </a:prstGeom>
            <a:noFill/>
            <a:ln w="9525">
              <a:noFill/>
              <a:miter lim="800000"/>
              <a:headEnd/>
              <a:tailEnd/>
            </a:ln>
            <a:effectLst/>
          </p:spPr>
          <p:txBody>
            <a:bodyPr>
              <a:spAutoFit/>
            </a:bodyPr>
            <a:lstStyle/>
            <a:p>
              <a:pPr algn="ctr">
                <a:spcBef>
                  <a:spcPct val="50000"/>
                </a:spcBef>
              </a:pPr>
              <a:r>
                <a:rPr lang="en-US" sz="3000" b="1" i="0" dirty="0"/>
                <a:t>Types of Concurrent Partnerships</a:t>
              </a:r>
            </a:p>
          </p:txBody>
        </p:sp>
        <p:sp>
          <p:nvSpPr>
            <p:cNvPr id="4" name="Line 6"/>
            <p:cNvSpPr>
              <a:spLocks noChangeShapeType="1"/>
            </p:cNvSpPr>
            <p:nvPr/>
          </p:nvSpPr>
          <p:spPr bwMode="auto">
            <a:xfrm flipV="1">
              <a:off x="2771775" y="1196975"/>
              <a:ext cx="0" cy="4103688"/>
            </a:xfrm>
            <a:prstGeom prst="line">
              <a:avLst/>
            </a:prstGeom>
            <a:noFill/>
            <a:ln w="9525">
              <a:solidFill>
                <a:schemeClr val="tx1"/>
              </a:solidFill>
              <a:round/>
              <a:headEnd/>
              <a:tailEnd type="triangle" w="med" len="med"/>
            </a:ln>
            <a:effectLst/>
          </p:spPr>
          <p:txBody>
            <a:bodyPr/>
            <a:lstStyle/>
            <a:p>
              <a:endParaRPr lang="en-GB"/>
            </a:p>
          </p:txBody>
        </p:sp>
        <p:sp>
          <p:nvSpPr>
            <p:cNvPr id="5" name="Text Box 12"/>
            <p:cNvSpPr txBox="1">
              <a:spLocks noChangeArrowheads="1"/>
            </p:cNvSpPr>
            <p:nvPr/>
          </p:nvSpPr>
          <p:spPr bwMode="auto">
            <a:xfrm>
              <a:off x="467544" y="1340768"/>
              <a:ext cx="2339975" cy="738664"/>
            </a:xfrm>
            <a:prstGeom prst="rect">
              <a:avLst/>
            </a:prstGeom>
            <a:noFill/>
            <a:ln w="9525">
              <a:noFill/>
              <a:miter lim="800000"/>
              <a:headEnd/>
              <a:tailEnd/>
            </a:ln>
            <a:effectLst/>
          </p:spPr>
          <p:txBody>
            <a:bodyPr>
              <a:spAutoFit/>
            </a:bodyPr>
            <a:lstStyle/>
            <a:p>
              <a:pPr>
                <a:spcBef>
                  <a:spcPct val="50000"/>
                </a:spcBef>
                <a:buClr>
                  <a:srgbClr val="99FF33"/>
                </a:buClr>
                <a:buFont typeface="Wingdings" pitchFamily="2" charset="2"/>
                <a:buChar char="v"/>
              </a:pPr>
              <a:r>
                <a:rPr lang="en-US" sz="1400" b="1" i="0" dirty="0">
                  <a:solidFill>
                    <a:srgbClr val="FF0000"/>
                  </a:solidFill>
                </a:rPr>
                <a:t>Ongoing</a:t>
              </a:r>
              <a:r>
                <a:rPr lang="en-US" sz="1400" b="1" i="0" dirty="0"/>
                <a:t> </a:t>
              </a:r>
              <a:r>
                <a:rPr lang="en-US" sz="1400" i="0" dirty="0"/>
                <a:t>(main partner), (co-wife, mistress, ‘small house’)</a:t>
              </a:r>
            </a:p>
          </p:txBody>
        </p:sp>
        <p:sp>
          <p:nvSpPr>
            <p:cNvPr id="6" name="Text Box 15"/>
            <p:cNvSpPr txBox="1">
              <a:spLocks noChangeArrowheads="1"/>
            </p:cNvSpPr>
            <p:nvPr/>
          </p:nvSpPr>
          <p:spPr bwMode="auto">
            <a:xfrm>
              <a:off x="395536" y="2420888"/>
              <a:ext cx="2268538" cy="1169551"/>
            </a:xfrm>
            <a:prstGeom prst="rect">
              <a:avLst/>
            </a:prstGeom>
            <a:noFill/>
            <a:ln w="9525">
              <a:noFill/>
              <a:miter lim="800000"/>
              <a:headEnd/>
              <a:tailEnd/>
            </a:ln>
            <a:effectLst/>
          </p:spPr>
          <p:txBody>
            <a:bodyPr>
              <a:spAutoFit/>
            </a:bodyPr>
            <a:lstStyle/>
            <a:p>
              <a:pPr>
                <a:buClr>
                  <a:srgbClr val="CC0099"/>
                </a:buClr>
                <a:buFont typeface="Wingdings" pitchFamily="2" charset="2"/>
                <a:buChar char="v"/>
              </a:pPr>
              <a:r>
                <a:rPr lang="en-US" sz="1400" b="1" i="0" dirty="0">
                  <a:solidFill>
                    <a:srgbClr val="FF0000"/>
                  </a:solidFill>
                </a:rPr>
                <a:t>Intermittent or occasional</a:t>
              </a:r>
              <a:r>
                <a:rPr lang="en-US" sz="1400" i="0" dirty="0">
                  <a:solidFill>
                    <a:srgbClr val="FF0000"/>
                  </a:solidFill>
                </a:rPr>
                <a:t> </a:t>
              </a:r>
              <a:r>
                <a:rPr lang="en-US" sz="1400" i="0" dirty="0"/>
                <a:t>(co-parents, location dependent relationships, ‘little girlfriends’)</a:t>
              </a:r>
            </a:p>
          </p:txBody>
        </p:sp>
        <p:sp>
          <p:nvSpPr>
            <p:cNvPr id="7" name="Text Box 9"/>
            <p:cNvSpPr txBox="1">
              <a:spLocks noChangeArrowheads="1"/>
            </p:cNvSpPr>
            <p:nvPr/>
          </p:nvSpPr>
          <p:spPr bwMode="auto">
            <a:xfrm>
              <a:off x="2916238" y="5240338"/>
              <a:ext cx="5327650" cy="1435100"/>
            </a:xfrm>
            <a:prstGeom prst="rect">
              <a:avLst/>
            </a:prstGeom>
            <a:noFill/>
            <a:ln w="9525">
              <a:noFill/>
              <a:miter lim="800000"/>
              <a:headEnd/>
              <a:tailEnd/>
            </a:ln>
            <a:effectLst/>
          </p:spPr>
          <p:txBody>
            <a:bodyPr>
              <a:spAutoFit/>
            </a:bodyPr>
            <a:lstStyle/>
            <a:p>
              <a:pPr>
                <a:spcBef>
                  <a:spcPct val="50000"/>
                </a:spcBef>
              </a:pPr>
              <a:r>
                <a:rPr lang="en-US" sz="1600" b="1" i="0" dirty="0"/>
                <a:t>             </a:t>
              </a:r>
              <a:r>
                <a:rPr lang="en-US" sz="1600" b="1" i="0" dirty="0">
                  <a:solidFill>
                    <a:srgbClr val="FF0000"/>
                  </a:solidFill>
                </a:rPr>
                <a:t>Duration of partnership</a:t>
              </a:r>
            </a:p>
            <a:p>
              <a:pPr>
                <a:spcBef>
                  <a:spcPct val="50000"/>
                </a:spcBef>
              </a:pPr>
              <a:endParaRPr lang="en-US" sz="1600" b="1" i="0" dirty="0"/>
            </a:p>
            <a:p>
              <a:pPr>
                <a:spcBef>
                  <a:spcPct val="50000"/>
                </a:spcBef>
              </a:pPr>
              <a:r>
                <a:rPr lang="en-US" sz="1200" i="0" dirty="0"/>
                <a:t>From: S. </a:t>
              </a:r>
              <a:r>
                <a:rPr lang="en-US" sz="1200" i="0" dirty="0" err="1"/>
                <a:t>Leclerc-Madlala</a:t>
              </a:r>
              <a:r>
                <a:rPr lang="en-US" sz="1200" i="0" dirty="0"/>
                <a:t> (2008) Age-disparate and intergeneration sex in southern Africa: the dynamics of </a:t>
              </a:r>
              <a:r>
                <a:rPr lang="en-US" sz="1200" i="0" dirty="0" err="1"/>
                <a:t>hypervulnerability</a:t>
              </a:r>
              <a:r>
                <a:rPr lang="en-US" sz="1200" i="0" dirty="0"/>
                <a:t>. </a:t>
              </a:r>
              <a:r>
                <a:rPr lang="en-US" sz="1200" dirty="0"/>
                <a:t>AIDS,</a:t>
              </a:r>
              <a:r>
                <a:rPr lang="en-US" sz="1200" i="0" dirty="0"/>
                <a:t> 22 (supp 4): 1-9.</a:t>
              </a:r>
            </a:p>
            <a:p>
              <a:pPr>
                <a:spcBef>
                  <a:spcPct val="50000"/>
                </a:spcBef>
              </a:pPr>
              <a:endParaRPr lang="en-US" sz="1200" i="0" dirty="0"/>
            </a:p>
          </p:txBody>
        </p:sp>
        <p:sp>
          <p:nvSpPr>
            <p:cNvPr id="8" name="Text Box 10"/>
            <p:cNvSpPr txBox="1">
              <a:spLocks noChangeArrowheads="1"/>
            </p:cNvSpPr>
            <p:nvPr/>
          </p:nvSpPr>
          <p:spPr bwMode="auto">
            <a:xfrm>
              <a:off x="2736850" y="5300663"/>
              <a:ext cx="647700" cy="304800"/>
            </a:xfrm>
            <a:prstGeom prst="rect">
              <a:avLst/>
            </a:prstGeom>
            <a:noFill/>
            <a:ln w="9525">
              <a:noFill/>
              <a:miter lim="800000"/>
              <a:headEnd/>
              <a:tailEnd/>
            </a:ln>
            <a:effectLst/>
          </p:spPr>
          <p:txBody>
            <a:bodyPr>
              <a:spAutoFit/>
            </a:bodyPr>
            <a:lstStyle/>
            <a:p>
              <a:pPr>
                <a:spcBef>
                  <a:spcPct val="50000"/>
                </a:spcBef>
              </a:pPr>
              <a:r>
                <a:rPr lang="en-US" sz="1400" i="0"/>
                <a:t>Jan</a:t>
              </a:r>
            </a:p>
          </p:txBody>
        </p:sp>
        <p:sp>
          <p:nvSpPr>
            <p:cNvPr id="9" name="Text Box 11"/>
            <p:cNvSpPr txBox="1">
              <a:spLocks noChangeArrowheads="1"/>
            </p:cNvSpPr>
            <p:nvPr/>
          </p:nvSpPr>
          <p:spPr bwMode="auto">
            <a:xfrm>
              <a:off x="8208963" y="5300663"/>
              <a:ext cx="935037" cy="304800"/>
            </a:xfrm>
            <a:prstGeom prst="rect">
              <a:avLst/>
            </a:prstGeom>
            <a:noFill/>
            <a:ln w="9525">
              <a:noFill/>
              <a:miter lim="800000"/>
              <a:headEnd/>
              <a:tailEnd/>
            </a:ln>
            <a:effectLst/>
          </p:spPr>
          <p:txBody>
            <a:bodyPr>
              <a:spAutoFit/>
            </a:bodyPr>
            <a:lstStyle/>
            <a:p>
              <a:pPr>
                <a:spcBef>
                  <a:spcPct val="50000"/>
                </a:spcBef>
              </a:pPr>
              <a:r>
                <a:rPr lang="en-US" sz="1400" i="0"/>
                <a:t>Dec</a:t>
              </a:r>
            </a:p>
          </p:txBody>
        </p:sp>
        <p:sp>
          <p:nvSpPr>
            <p:cNvPr id="10" name="Rectangle 17"/>
            <p:cNvSpPr>
              <a:spLocks noChangeArrowheads="1"/>
            </p:cNvSpPr>
            <p:nvPr/>
          </p:nvSpPr>
          <p:spPr bwMode="auto">
            <a:xfrm>
              <a:off x="2843213" y="2636838"/>
              <a:ext cx="1298575" cy="215900"/>
            </a:xfrm>
            <a:prstGeom prst="rect">
              <a:avLst/>
            </a:prstGeom>
            <a:solidFill>
              <a:srgbClr val="CC0099"/>
            </a:solidFill>
            <a:ln w="9525">
              <a:solidFill>
                <a:schemeClr val="tx1"/>
              </a:solidFill>
              <a:miter lim="800000"/>
              <a:headEnd/>
              <a:tailEnd/>
            </a:ln>
            <a:effectLst/>
          </p:spPr>
          <p:txBody>
            <a:bodyPr wrap="none" anchor="ctr"/>
            <a:lstStyle/>
            <a:p>
              <a:endParaRPr lang="en-GB"/>
            </a:p>
          </p:txBody>
        </p:sp>
        <p:sp>
          <p:nvSpPr>
            <p:cNvPr id="11" name="Rectangle 19"/>
            <p:cNvSpPr>
              <a:spLocks noChangeArrowheads="1"/>
            </p:cNvSpPr>
            <p:nvPr/>
          </p:nvSpPr>
          <p:spPr bwMode="auto">
            <a:xfrm>
              <a:off x="5003800" y="2636838"/>
              <a:ext cx="1225550" cy="215900"/>
            </a:xfrm>
            <a:prstGeom prst="rect">
              <a:avLst/>
            </a:prstGeom>
            <a:solidFill>
              <a:srgbClr val="CC0099"/>
            </a:solidFill>
            <a:ln w="9525">
              <a:solidFill>
                <a:schemeClr val="tx1"/>
              </a:solidFill>
              <a:miter lim="800000"/>
              <a:headEnd/>
              <a:tailEnd/>
            </a:ln>
            <a:effectLst/>
          </p:spPr>
          <p:txBody>
            <a:bodyPr wrap="none" anchor="ctr"/>
            <a:lstStyle/>
            <a:p>
              <a:endParaRPr lang="en-GB"/>
            </a:p>
          </p:txBody>
        </p:sp>
        <p:sp>
          <p:nvSpPr>
            <p:cNvPr id="12" name="AutoShape 20"/>
            <p:cNvSpPr>
              <a:spLocks noChangeArrowheads="1"/>
            </p:cNvSpPr>
            <p:nvPr/>
          </p:nvSpPr>
          <p:spPr bwMode="auto">
            <a:xfrm>
              <a:off x="7235825" y="2565400"/>
              <a:ext cx="1439863" cy="358775"/>
            </a:xfrm>
            <a:prstGeom prst="rightArrow">
              <a:avLst>
                <a:gd name="adj1" fmla="val 63713"/>
                <a:gd name="adj2" fmla="val 100443"/>
              </a:avLst>
            </a:prstGeom>
            <a:solidFill>
              <a:srgbClr val="CC0099"/>
            </a:solidFill>
            <a:ln w="9525">
              <a:solidFill>
                <a:schemeClr val="tx1"/>
              </a:solidFill>
              <a:miter lim="800000"/>
              <a:headEnd/>
              <a:tailEnd/>
            </a:ln>
            <a:effectLst/>
          </p:spPr>
          <p:txBody>
            <a:bodyPr wrap="none" anchor="ctr"/>
            <a:lstStyle/>
            <a:p>
              <a:endParaRPr lang="en-GB"/>
            </a:p>
          </p:txBody>
        </p:sp>
        <p:sp>
          <p:nvSpPr>
            <p:cNvPr id="13" name="Rectangle 22"/>
            <p:cNvSpPr>
              <a:spLocks noChangeArrowheads="1"/>
            </p:cNvSpPr>
            <p:nvPr/>
          </p:nvSpPr>
          <p:spPr bwMode="auto">
            <a:xfrm>
              <a:off x="2843213" y="3213100"/>
              <a:ext cx="577850" cy="215900"/>
            </a:xfrm>
            <a:prstGeom prst="rect">
              <a:avLst/>
            </a:prstGeom>
            <a:solidFill>
              <a:srgbClr val="CC0099"/>
            </a:solidFill>
            <a:ln w="9525">
              <a:solidFill>
                <a:schemeClr val="tx1"/>
              </a:solidFill>
              <a:miter lim="800000"/>
              <a:headEnd/>
              <a:tailEnd/>
            </a:ln>
            <a:effectLst/>
          </p:spPr>
          <p:txBody>
            <a:bodyPr wrap="none" anchor="ctr"/>
            <a:lstStyle/>
            <a:p>
              <a:endParaRPr lang="en-GB"/>
            </a:p>
          </p:txBody>
        </p:sp>
        <p:sp>
          <p:nvSpPr>
            <p:cNvPr id="14" name="Rectangle 24"/>
            <p:cNvSpPr>
              <a:spLocks noChangeArrowheads="1"/>
            </p:cNvSpPr>
            <p:nvPr/>
          </p:nvSpPr>
          <p:spPr bwMode="auto">
            <a:xfrm>
              <a:off x="4140200" y="3213100"/>
              <a:ext cx="215900" cy="215900"/>
            </a:xfrm>
            <a:prstGeom prst="rect">
              <a:avLst/>
            </a:prstGeom>
            <a:solidFill>
              <a:srgbClr val="CC0099"/>
            </a:solidFill>
            <a:ln w="9525">
              <a:solidFill>
                <a:schemeClr val="tx1"/>
              </a:solidFill>
              <a:miter lim="800000"/>
              <a:headEnd/>
              <a:tailEnd/>
            </a:ln>
            <a:effectLst/>
          </p:spPr>
          <p:txBody>
            <a:bodyPr wrap="none" anchor="ctr"/>
            <a:lstStyle/>
            <a:p>
              <a:endParaRPr lang="en-GB"/>
            </a:p>
          </p:txBody>
        </p:sp>
        <p:sp>
          <p:nvSpPr>
            <p:cNvPr id="15" name="Rectangle 25"/>
            <p:cNvSpPr>
              <a:spLocks noChangeArrowheads="1"/>
            </p:cNvSpPr>
            <p:nvPr/>
          </p:nvSpPr>
          <p:spPr bwMode="auto">
            <a:xfrm>
              <a:off x="5435600" y="3213100"/>
              <a:ext cx="576263" cy="215900"/>
            </a:xfrm>
            <a:prstGeom prst="rect">
              <a:avLst/>
            </a:prstGeom>
            <a:solidFill>
              <a:srgbClr val="CC0099"/>
            </a:solidFill>
            <a:ln w="9525">
              <a:solidFill>
                <a:schemeClr val="tx1"/>
              </a:solidFill>
              <a:miter lim="800000"/>
              <a:headEnd/>
              <a:tailEnd/>
            </a:ln>
            <a:effectLst/>
          </p:spPr>
          <p:txBody>
            <a:bodyPr wrap="none" anchor="ctr"/>
            <a:lstStyle/>
            <a:p>
              <a:endParaRPr lang="en-GB"/>
            </a:p>
          </p:txBody>
        </p:sp>
        <p:sp>
          <p:nvSpPr>
            <p:cNvPr id="16" name="AutoShape 27"/>
            <p:cNvSpPr>
              <a:spLocks noChangeArrowheads="1"/>
            </p:cNvSpPr>
            <p:nvPr/>
          </p:nvSpPr>
          <p:spPr bwMode="auto">
            <a:xfrm>
              <a:off x="7235825" y="3068638"/>
              <a:ext cx="1512888" cy="431800"/>
            </a:xfrm>
            <a:prstGeom prst="rightArrow">
              <a:avLst>
                <a:gd name="adj1" fmla="val 50000"/>
                <a:gd name="adj2" fmla="val 87495"/>
              </a:avLst>
            </a:prstGeom>
            <a:solidFill>
              <a:srgbClr val="CC0099"/>
            </a:solidFill>
            <a:ln w="9525">
              <a:solidFill>
                <a:schemeClr val="tx1"/>
              </a:solidFill>
              <a:miter lim="800000"/>
              <a:headEnd/>
              <a:tailEnd/>
            </a:ln>
            <a:effectLst/>
          </p:spPr>
          <p:txBody>
            <a:bodyPr wrap="none" anchor="ctr"/>
            <a:lstStyle/>
            <a:p>
              <a:endParaRPr lang="en-GB"/>
            </a:p>
          </p:txBody>
        </p:sp>
        <p:sp>
          <p:nvSpPr>
            <p:cNvPr id="17" name="Text Box 28"/>
            <p:cNvSpPr txBox="1">
              <a:spLocks noChangeArrowheads="1"/>
            </p:cNvSpPr>
            <p:nvPr/>
          </p:nvSpPr>
          <p:spPr bwMode="auto">
            <a:xfrm>
              <a:off x="323528" y="4293096"/>
              <a:ext cx="2339975" cy="738664"/>
            </a:xfrm>
            <a:prstGeom prst="rect">
              <a:avLst/>
            </a:prstGeom>
            <a:noFill/>
            <a:ln w="9525">
              <a:noFill/>
              <a:miter lim="800000"/>
              <a:headEnd/>
              <a:tailEnd/>
            </a:ln>
            <a:effectLst/>
          </p:spPr>
          <p:txBody>
            <a:bodyPr>
              <a:spAutoFit/>
            </a:bodyPr>
            <a:lstStyle/>
            <a:p>
              <a:pPr>
                <a:spcBef>
                  <a:spcPct val="50000"/>
                </a:spcBef>
                <a:buClr>
                  <a:srgbClr val="FF0000"/>
                </a:buClr>
                <a:buFont typeface="Wingdings" pitchFamily="2" charset="2"/>
                <a:buChar char="v"/>
              </a:pPr>
              <a:r>
                <a:rPr lang="en-US" sz="1400" b="1" i="0" dirty="0">
                  <a:solidFill>
                    <a:srgbClr val="FF0000"/>
                  </a:solidFill>
                </a:rPr>
                <a:t>One-off </a:t>
              </a:r>
              <a:r>
                <a:rPr lang="en-US" sz="1400" i="0" dirty="0"/>
                <a:t>(sex-worker,  casual encounter, ‘take-</a:t>
              </a:r>
              <a:r>
                <a:rPr lang="en-US" sz="1400" i="0" dirty="0" err="1"/>
                <a:t>aways</a:t>
              </a:r>
              <a:r>
                <a:rPr lang="en-US" sz="1400" i="0" dirty="0"/>
                <a:t>’, ‘local bicycles’)</a:t>
              </a:r>
            </a:p>
          </p:txBody>
        </p:sp>
        <p:sp>
          <p:nvSpPr>
            <p:cNvPr id="18" name="AutoShape 35"/>
            <p:cNvSpPr>
              <a:spLocks noChangeArrowheads="1"/>
            </p:cNvSpPr>
            <p:nvPr/>
          </p:nvSpPr>
          <p:spPr bwMode="auto">
            <a:xfrm>
              <a:off x="2843808" y="1196752"/>
              <a:ext cx="5832475" cy="431800"/>
            </a:xfrm>
            <a:prstGeom prst="rightArrow">
              <a:avLst>
                <a:gd name="adj1" fmla="val 49778"/>
                <a:gd name="adj2" fmla="val 86297"/>
              </a:avLst>
            </a:prstGeom>
            <a:solidFill>
              <a:srgbClr val="99FF33"/>
            </a:solidFill>
            <a:ln w="9525">
              <a:solidFill>
                <a:schemeClr val="tx1"/>
              </a:solidFill>
              <a:miter lim="800000"/>
              <a:headEnd/>
              <a:tailEnd/>
            </a:ln>
            <a:effectLst/>
          </p:spPr>
          <p:txBody>
            <a:bodyPr wrap="none" anchor="ctr"/>
            <a:lstStyle/>
            <a:p>
              <a:endParaRPr lang="en-GB"/>
            </a:p>
          </p:txBody>
        </p:sp>
        <p:sp>
          <p:nvSpPr>
            <p:cNvPr id="19" name="AutoShape 36"/>
            <p:cNvSpPr>
              <a:spLocks noChangeArrowheads="1"/>
            </p:cNvSpPr>
            <p:nvPr/>
          </p:nvSpPr>
          <p:spPr bwMode="auto">
            <a:xfrm>
              <a:off x="2843213" y="1700213"/>
              <a:ext cx="5832475" cy="431800"/>
            </a:xfrm>
            <a:prstGeom prst="rightArrow">
              <a:avLst>
                <a:gd name="adj1" fmla="val 49778"/>
                <a:gd name="adj2" fmla="val 86297"/>
              </a:avLst>
            </a:prstGeom>
            <a:solidFill>
              <a:srgbClr val="99FF33"/>
            </a:solidFill>
            <a:ln w="9525">
              <a:solidFill>
                <a:schemeClr val="tx1"/>
              </a:solidFill>
              <a:miter lim="800000"/>
              <a:headEnd/>
              <a:tailEnd/>
            </a:ln>
            <a:effectLst/>
          </p:spPr>
          <p:txBody>
            <a:bodyPr wrap="none" anchor="ctr"/>
            <a:lstStyle/>
            <a:p>
              <a:endParaRPr lang="en-GB"/>
            </a:p>
          </p:txBody>
        </p:sp>
        <p:sp>
          <p:nvSpPr>
            <p:cNvPr id="20" name="Rectangle 37"/>
            <p:cNvSpPr>
              <a:spLocks noChangeArrowheads="1"/>
            </p:cNvSpPr>
            <p:nvPr/>
          </p:nvSpPr>
          <p:spPr bwMode="auto">
            <a:xfrm>
              <a:off x="7451725" y="4365625"/>
              <a:ext cx="215900" cy="215900"/>
            </a:xfrm>
            <a:prstGeom prst="rect">
              <a:avLst/>
            </a:prstGeom>
            <a:solidFill>
              <a:srgbClr val="FF3300"/>
            </a:solidFill>
            <a:ln w="9525">
              <a:solidFill>
                <a:schemeClr val="tx1"/>
              </a:solidFill>
              <a:miter lim="800000"/>
              <a:headEnd/>
              <a:tailEnd/>
            </a:ln>
            <a:effectLst/>
          </p:spPr>
          <p:txBody>
            <a:bodyPr wrap="none" anchor="ctr"/>
            <a:lstStyle/>
            <a:p>
              <a:endParaRPr lang="en-GB"/>
            </a:p>
          </p:txBody>
        </p:sp>
        <p:sp>
          <p:nvSpPr>
            <p:cNvPr id="21" name="Rectangle 38"/>
            <p:cNvSpPr>
              <a:spLocks noChangeArrowheads="1"/>
            </p:cNvSpPr>
            <p:nvPr/>
          </p:nvSpPr>
          <p:spPr bwMode="auto">
            <a:xfrm>
              <a:off x="4716463" y="4365625"/>
              <a:ext cx="215900" cy="215900"/>
            </a:xfrm>
            <a:prstGeom prst="rect">
              <a:avLst/>
            </a:prstGeom>
            <a:solidFill>
              <a:srgbClr val="FF3300"/>
            </a:solidFill>
            <a:ln w="9525">
              <a:solidFill>
                <a:schemeClr val="tx1"/>
              </a:solidFill>
              <a:miter lim="800000"/>
              <a:headEnd/>
              <a:tailEnd/>
            </a:ln>
            <a:effectLst/>
          </p:spPr>
          <p:txBody>
            <a:bodyPr wrap="none" anchor="ctr"/>
            <a:lstStyle/>
            <a:p>
              <a:endParaRPr lang="en-GB"/>
            </a:p>
          </p:txBody>
        </p:sp>
        <p:sp>
          <p:nvSpPr>
            <p:cNvPr id="22" name="Rectangle 39"/>
            <p:cNvSpPr>
              <a:spLocks noChangeArrowheads="1"/>
            </p:cNvSpPr>
            <p:nvPr/>
          </p:nvSpPr>
          <p:spPr bwMode="auto">
            <a:xfrm>
              <a:off x="2916238" y="4365625"/>
              <a:ext cx="215900" cy="215900"/>
            </a:xfrm>
            <a:prstGeom prst="rect">
              <a:avLst/>
            </a:prstGeom>
            <a:solidFill>
              <a:srgbClr val="FF3300"/>
            </a:solidFill>
            <a:ln w="9525">
              <a:solidFill>
                <a:schemeClr val="tx1"/>
              </a:solidFill>
              <a:miter lim="800000"/>
              <a:headEnd/>
              <a:tailEnd/>
            </a:ln>
            <a:effectLst/>
          </p:spPr>
          <p:txBody>
            <a:bodyPr wrap="none" anchor="ctr"/>
            <a:lstStyle/>
            <a:p>
              <a:endParaRPr lang="en-GB"/>
            </a:p>
          </p:txBody>
        </p:sp>
      </p:grpSp>
      <p:cxnSp>
        <p:nvCxnSpPr>
          <p:cNvPr id="24" name="Straight Arrow Connector 23"/>
          <p:cNvCxnSpPr>
            <a:endCxn id="9" idx="0"/>
          </p:cNvCxnSpPr>
          <p:nvPr/>
        </p:nvCxnSpPr>
        <p:spPr>
          <a:xfrm flipV="1">
            <a:off x="2771800" y="5300663"/>
            <a:ext cx="5904682" cy="54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Rectangle 25"/>
          <p:cNvSpPr/>
          <p:nvPr/>
        </p:nvSpPr>
        <p:spPr>
          <a:xfrm rot="16200000">
            <a:off x="376919" y="3120533"/>
            <a:ext cx="4572000" cy="292388"/>
          </a:xfrm>
          <a:prstGeom prst="rect">
            <a:avLst/>
          </a:prstGeom>
        </p:spPr>
        <p:txBody>
          <a:bodyPr>
            <a:spAutoFit/>
          </a:bodyPr>
          <a:lstStyle/>
          <a:p>
            <a:pPr>
              <a:spcBef>
                <a:spcPct val="50000"/>
              </a:spcBef>
            </a:pPr>
            <a:r>
              <a:rPr lang="en-US" sz="1300" b="1" dirty="0" smtClean="0">
                <a:solidFill>
                  <a:srgbClr val="FF0000"/>
                </a:solidFill>
              </a:rPr>
              <a:t>Expectation of affection, commitment and support</a:t>
            </a:r>
            <a:endParaRPr lang="en-US" sz="13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1206831974"/>
              </p:ext>
            </p:extLst>
          </p:nvPr>
        </p:nvGraphicFramePr>
        <p:xfrm>
          <a:off x="179512" y="188640"/>
          <a:ext cx="8784976" cy="61926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ZA" dirty="0" smtClean="0"/>
              <a:t>Males</a:t>
            </a:r>
            <a:endParaRPr lang="en-ZA" dirty="0"/>
          </a:p>
        </p:txBody>
      </p:sp>
      <p:sp>
        <p:nvSpPr>
          <p:cNvPr id="3" name="Text Placeholder 2"/>
          <p:cNvSpPr>
            <a:spLocks noGrp="1"/>
          </p:cNvSpPr>
          <p:nvPr>
            <p:ph type="body" sz="half" idx="3"/>
          </p:nvPr>
        </p:nvSpPr>
        <p:spPr/>
        <p:txBody>
          <a:bodyPr/>
          <a:lstStyle/>
          <a:p>
            <a:r>
              <a:rPr lang="en-ZA" dirty="0" smtClean="0"/>
              <a:t>Females</a:t>
            </a:r>
            <a:endParaRPr lang="en-ZA" dirty="0"/>
          </a:p>
        </p:txBody>
      </p:sp>
      <p:sp>
        <p:nvSpPr>
          <p:cNvPr id="4" name="Content Placeholder 3"/>
          <p:cNvSpPr>
            <a:spLocks noGrp="1"/>
          </p:cNvSpPr>
          <p:nvPr>
            <p:ph sz="quarter" idx="2"/>
          </p:nvPr>
        </p:nvSpPr>
        <p:spPr/>
        <p:txBody>
          <a:bodyPr/>
          <a:lstStyle/>
          <a:p>
            <a:r>
              <a:rPr lang="en-ZA" dirty="0" smtClean="0"/>
              <a:t>Young people</a:t>
            </a:r>
          </a:p>
          <a:p>
            <a:r>
              <a:rPr lang="en-ZA" dirty="0" smtClean="0"/>
              <a:t>Socio-economic status</a:t>
            </a:r>
          </a:p>
          <a:p>
            <a:r>
              <a:rPr lang="en-ZA" dirty="0" smtClean="0"/>
              <a:t>Never married</a:t>
            </a:r>
          </a:p>
          <a:p>
            <a:r>
              <a:rPr lang="en-ZA" dirty="0" smtClean="0"/>
              <a:t>Age at first sex (&lt;16)</a:t>
            </a:r>
          </a:p>
          <a:p>
            <a:r>
              <a:rPr lang="en-ZA" dirty="0" smtClean="0"/>
              <a:t>Condom use at last sex</a:t>
            </a:r>
          </a:p>
          <a:p>
            <a:r>
              <a:rPr lang="en-ZA" dirty="0" smtClean="0"/>
              <a:t>Sex under the influence of alcohol</a:t>
            </a:r>
          </a:p>
          <a:p>
            <a:endParaRPr lang="en-ZA" dirty="0"/>
          </a:p>
        </p:txBody>
      </p:sp>
      <p:sp>
        <p:nvSpPr>
          <p:cNvPr id="5" name="Content Placeholder 4"/>
          <p:cNvSpPr>
            <a:spLocks noGrp="1"/>
          </p:cNvSpPr>
          <p:nvPr>
            <p:ph sz="quarter" idx="4"/>
          </p:nvPr>
        </p:nvSpPr>
        <p:spPr/>
        <p:txBody>
          <a:bodyPr/>
          <a:lstStyle/>
          <a:p>
            <a:r>
              <a:rPr lang="en-ZA" dirty="0" smtClean="0"/>
              <a:t>Never married</a:t>
            </a:r>
          </a:p>
          <a:p>
            <a:r>
              <a:rPr lang="en-ZA" dirty="0" smtClean="0"/>
              <a:t>Transactional sex</a:t>
            </a:r>
          </a:p>
          <a:p>
            <a:r>
              <a:rPr lang="en-ZA" dirty="0"/>
              <a:t>Condom use at last sex</a:t>
            </a:r>
          </a:p>
          <a:p>
            <a:r>
              <a:rPr lang="en-ZA" dirty="0"/>
              <a:t>Sex under the influence of </a:t>
            </a:r>
            <a:r>
              <a:rPr lang="en-ZA" dirty="0" smtClean="0"/>
              <a:t>alcohol</a:t>
            </a:r>
            <a:endParaRPr lang="en-ZA" dirty="0"/>
          </a:p>
        </p:txBody>
      </p:sp>
      <p:sp>
        <p:nvSpPr>
          <p:cNvPr id="6" name="Title 5"/>
          <p:cNvSpPr>
            <a:spLocks noGrp="1"/>
          </p:cNvSpPr>
          <p:nvPr>
            <p:ph type="title"/>
          </p:nvPr>
        </p:nvSpPr>
        <p:spPr/>
        <p:txBody>
          <a:bodyPr/>
          <a:lstStyle/>
          <a:p>
            <a:r>
              <a:rPr lang="en-ZA" dirty="0" smtClean="0"/>
              <a:t>Factors of MSP and CSP </a:t>
            </a:r>
            <a:endParaRPr lang="en-ZA" dirty="0"/>
          </a:p>
        </p:txBody>
      </p:sp>
    </p:spTree>
    <p:extLst>
      <p:ext uri="{BB962C8B-B14F-4D97-AF65-F5344CB8AC3E}">
        <p14:creationId xmlns:p14="http://schemas.microsoft.com/office/powerpoint/2010/main" xmlns="" val="22646855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7033</TotalTime>
  <Words>1577</Words>
  <Application>Microsoft Office PowerPoint</Application>
  <PresentationFormat>On-screen Show (4:3)</PresentationFormat>
  <Paragraphs>288</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Is the high HIV prevalence in Gert Sibande, South Africa driven by a high multiple sexual partnership (MSP) prevalence?</vt:lpstr>
      <vt:lpstr>Gert Sibande District (GSD)</vt:lpstr>
      <vt:lpstr>Slide 3</vt:lpstr>
      <vt:lpstr>Main Objectives</vt:lpstr>
      <vt:lpstr>Study Design</vt:lpstr>
      <vt:lpstr>Measures and analysis</vt:lpstr>
      <vt:lpstr>Slide 7</vt:lpstr>
      <vt:lpstr>Slide 8</vt:lpstr>
      <vt:lpstr>Factors of MSP and CSP </vt:lpstr>
      <vt:lpstr>Slide 10</vt:lpstr>
      <vt:lpstr>Multivariate Models (MSP only)</vt:lpstr>
      <vt:lpstr>Multivariate Models 1</vt:lpstr>
      <vt:lpstr>Multivariate Models 2</vt:lpstr>
      <vt:lpstr>Full Multivariate Model (Adjusted for socio-demographic and sexual behavioural)</vt:lpstr>
      <vt:lpstr>What does this research tell us? </vt:lpstr>
      <vt:lpstr>How does the findings influence policies and interventions?</vt:lpstr>
      <vt:lpstr>Conclusions and reflections</vt:lpstr>
      <vt:lpstr>Slide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STRUCTURE AND OPERATION OF THE MEDICAL CENTRE</dc:title>
  <dc:creator>DIR MEDICAL CENTER</dc:creator>
  <cp:lastModifiedBy>sahoo</cp:lastModifiedBy>
  <cp:revision>70</cp:revision>
  <dcterms:created xsi:type="dcterms:W3CDTF">2012-07-13T00:53:23Z</dcterms:created>
  <dcterms:modified xsi:type="dcterms:W3CDTF">2014-10-31T10:23:35Z</dcterms:modified>
</cp:coreProperties>
</file>