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7"/>
  </p:notesMasterIdLst>
  <p:sldIdLst>
    <p:sldId id="256" r:id="rId2"/>
    <p:sldId id="265" r:id="rId3"/>
    <p:sldId id="273" r:id="rId4"/>
    <p:sldId id="264" r:id="rId5"/>
    <p:sldId id="276" r:id="rId6"/>
    <p:sldId id="284" r:id="rId7"/>
    <p:sldId id="296" r:id="rId8"/>
    <p:sldId id="293" r:id="rId9"/>
    <p:sldId id="297" r:id="rId10"/>
    <p:sldId id="298" r:id="rId11"/>
    <p:sldId id="291" r:id="rId12"/>
    <p:sldId id="288" r:id="rId13"/>
    <p:sldId id="290" r:id="rId14"/>
    <p:sldId id="28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9E31CE-82D8-4F94-B0CD-CDEEBB1A722F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6ED29E5-28E5-4666-B85A-741DB8F80B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-NAARHS, 2011  Survey.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9463AA-AA41-404D-879D-790980B83BF4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E8628C-E29C-4C58-B980-FA9CB4BB2EAE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E11148D-DFF1-4752-B23F-D12AD58681D1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ED500A5-3221-46F5-8017-B7AB3BE7F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5735-1C54-4A86-8818-9EE77887FC21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16D67-278D-4347-ABBF-9EA989F74F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3447-4FEE-4569-81B5-8B3496E5FC89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F6BA-F8E8-4CED-BFC3-BCBB3AC106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CBF1C-D71F-4850-904C-4196A96123EB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01F08-5C47-4A65-8479-ECA21F7866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68EDD7-BC2F-489D-8E94-35AF20B31770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228F01-3968-4451-BB79-47520F5BD5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48E632-8D09-4B7C-ADC7-2217315232D2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029D9E-D1B1-4FEF-A842-01E352634B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6E53E8-6554-4F12-B564-1D385CFA914A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FA7CDA-8256-4288-AA89-1573070B2B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E648DC-EAD7-4915-B75C-100F1415DED7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782BA5-355F-4190-AA4F-C7AFFDF00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23377-F796-4FD3-B25C-7825D9EB68E4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BC460-23C6-4843-B4AF-7D0ED395DF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95D35-19BE-4C60-A502-9E3957D66082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C6A4F-8345-4E9A-89F3-D22BE40229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FFEAF8-1CFE-4E1B-96A2-E1543ACC9661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42C9ED-91AD-4D3C-A29F-F10C591CDB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9942CD-F2ED-42D3-9216-20AFA46F7CAE}" type="datetimeFigureOut">
              <a:rPr lang="en-GB"/>
              <a:pPr>
                <a:defRPr/>
              </a:pPr>
              <a:t>31/10/2014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6CF6EB0-C53A-4062-A6F8-2C320A358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9" r:id="rId2"/>
    <p:sldLayoutId id="2147483784" r:id="rId3"/>
    <p:sldLayoutId id="2147483785" r:id="rId4"/>
    <p:sldLayoutId id="2147483786" r:id="rId5"/>
    <p:sldLayoutId id="2147483787" r:id="rId6"/>
    <p:sldLayoutId id="2147483780" r:id="rId7"/>
    <p:sldLayoutId id="2147483788" r:id="rId8"/>
    <p:sldLayoutId id="2147483789" r:id="rId9"/>
    <p:sldLayoutId id="2147483781" r:id="rId10"/>
    <p:sldLayoutId id="21474837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ZMlqIX0fATw/T1c9U4T_TFI/AAAAAAAAAn4/gFefw5690F0/s1600/biz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3429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Misconceptions about HIV/AIDs and stigma associated beliefs in an urban Community, Southwest, Nigeria: Implication for intervention programs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547813" y="3214688"/>
            <a:ext cx="6400800" cy="1438275"/>
          </a:xfrm>
        </p:spPr>
        <p:txBody>
          <a:bodyPr/>
          <a:lstStyle/>
          <a:p>
            <a:pPr marR="0" algn="ctr">
              <a:buFont typeface="Arial" charset="0"/>
              <a:buNone/>
            </a:pPr>
            <a:r>
              <a:rPr lang="en-GB" smtClean="0"/>
              <a:t>Dr. Olugbenga-Bello A.I</a:t>
            </a:r>
          </a:p>
          <a:p>
            <a:pPr marR="0" algn="ctr">
              <a:buFont typeface="Arial" charset="0"/>
              <a:buNone/>
            </a:pPr>
            <a:r>
              <a:rPr lang="en-GB" smtClean="0"/>
              <a:t>Department of Community Medicine, LAUTECH Teaching Hospital, Ogbomoso</a:t>
            </a:r>
          </a:p>
        </p:txBody>
      </p:sp>
      <p:pic>
        <p:nvPicPr>
          <p:cNvPr id="5" name="Picture 8" descr="C:\Users\LeyeADEOMI\Pictures\SDC122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152"/>
            <a:ext cx="9144000" cy="20608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~PP2735.WAV">
            <a:hlinkClick r:id="" action="ppaction://media"/>
          </p:cNvPr>
          <p:cNvPicPr>
            <a:picLocks noRot="1" noChangeAspect="1"/>
          </p:cNvPicPr>
          <p:nvPr>
            <a:wavAudioFile r:embed="rId1" name="~PP2735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9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830263"/>
          <a:ext cx="8858312" cy="5967015"/>
        </p:xfrm>
        <a:graphic>
          <a:graphicData uri="http://schemas.openxmlformats.org/drawingml/2006/table">
            <a:tbl>
              <a:tblPr/>
              <a:tblGrid>
                <a:gridCol w="2445165"/>
                <a:gridCol w="1959453"/>
                <a:gridCol w="1746546"/>
                <a:gridCol w="1222585"/>
                <a:gridCol w="1484563"/>
              </a:tblGrid>
              <a:tr h="64080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N=449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VARIABLE 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FREQUENCY 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PERCENTAGE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Statistics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11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WRONG </a:t>
                      </a: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PERCEPTION 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RIGHT</a:t>
                      </a:r>
                      <a:r>
                        <a:rPr lang="en-GB" sz="1200" b="0" baseline="0" dirty="0" smtClean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PERCEPTION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GB" sz="1200" b="0" baseline="300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             P </a:t>
                      </a: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values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+mn-lt"/>
                          <a:ea typeface="Calibri"/>
                          <a:cs typeface="Times New Roman"/>
                        </a:rPr>
                        <a:t>Age group ( in years</a:t>
                      </a:r>
                      <a:r>
                        <a:rPr lang="en-GB" sz="12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Less </a:t>
                      </a: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than 20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13(9.5</a:t>
                      </a: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%) 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10(6.6%)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4.657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=0.142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21-30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58 (</a:t>
                      </a: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42.4%)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82(53.9%)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31-40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34(24.8%) 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39(25.7%) 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41-50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24(17.5%)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10(6.6%) 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51-60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5(3.6%)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10(6.6</a:t>
                      </a: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61 and above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3(2.2%)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1(0.2.366%)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8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+mn-lt"/>
                          <a:ea typeface="Calibri"/>
                          <a:cs typeface="Times New Roman"/>
                        </a:rPr>
                        <a:t>Gender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55(40.1%)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76(42.7%)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6.207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=0.253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82(59.9%)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102(57.3%)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8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+mn-lt"/>
                          <a:ea typeface="Calibri"/>
                          <a:cs typeface="Times New Roman"/>
                        </a:rPr>
                        <a:t>Occupation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Professional 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63(46.0%)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100(56.4%)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	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27.256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=0.142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Unskilled 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13(9.5%)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2(1.1%)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1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Artisan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11(8.0%)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8(4.5%)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1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Trader 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11(8.0%)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4(2.2%)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Farmer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3(2.2%)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1(0.3%) 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1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Schooling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33(24.1%)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53(29.8%)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1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Unemployment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3(2.2%)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10(5.6%)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2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+mn-lt"/>
                          <a:ea typeface="Calibri"/>
                          <a:cs typeface="Times New Roman"/>
                        </a:rPr>
                        <a:t>Educational Status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Primary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11(8.0%)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5 (2.8%)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16.987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=0.001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Secondary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33 (24.1%)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23 (12.9%)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688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Tertiary 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  <a:ea typeface="Calibri"/>
                          <a:cs typeface="Times New Roman"/>
                        </a:rPr>
                        <a:t>90(65.7%)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149(84.0%)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688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507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  <a:ea typeface="Calibri"/>
                          <a:cs typeface="Times New Roman"/>
                        </a:rPr>
                        <a:t>Uneducated</a:t>
                      </a: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3(2.2%) 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  <a:ea typeface="Calibri"/>
                          <a:cs typeface="Times New Roman"/>
                        </a:rPr>
                        <a:t>1(0.3%)</a:t>
                      </a: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768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581" marR="30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1435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200" dirty="0" smtClean="0"/>
              <a:t>TABLE 5: Effect of socio-demographic status on perception of respondents towards PLHIV</a:t>
            </a:r>
            <a:br>
              <a:rPr lang="en-GB" sz="2200" dirty="0" smtClean="0"/>
            </a:b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14375"/>
          <a:ext cx="9144000" cy="5929353"/>
        </p:xfrm>
        <a:graphic>
          <a:graphicData uri="http://schemas.openxmlformats.org/drawingml/2006/table">
            <a:tbl>
              <a:tblPr/>
              <a:tblGrid>
                <a:gridCol w="2674189"/>
                <a:gridCol w="3105509"/>
                <a:gridCol w="3364302"/>
              </a:tblGrid>
              <a:tr h="1643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occupation</a:t>
                      </a:r>
                      <a:endParaRPr lang="en-GB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(constant=professionals group)</a:t>
                      </a:r>
                      <a:endParaRPr lang="en-GB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education </a:t>
                      </a:r>
                      <a:r>
                        <a:rPr lang="en-US" sz="20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(constant= uneducated)</a:t>
                      </a:r>
                      <a:endParaRPr lang="en-GB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07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Knowledge</a:t>
                      </a:r>
                      <a:r>
                        <a:rPr lang="en-US" sz="2000" baseline="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en-US" sz="20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any </a:t>
                      </a:r>
                      <a:r>
                        <a:rPr lang="en-US" sz="20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symptoms of HIV/AIDS</a:t>
                      </a:r>
                      <a:endParaRPr lang="en-GB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OR=0.66, </a:t>
                      </a:r>
                      <a:r>
                        <a:rPr lang="en-US" sz="20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95%CI=0.5010-0.8660, p=0.012</a:t>
                      </a:r>
                      <a:endParaRPr lang="en-GB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OR= </a:t>
                      </a:r>
                      <a:r>
                        <a:rPr lang="en-US" sz="20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1.85, </a:t>
                      </a:r>
                      <a:r>
                        <a:rPr lang="en-US" sz="20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95%CI=1.3804-2.4910, p=0.013</a:t>
                      </a:r>
                      <a:endParaRPr lang="en-GB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3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Agreed that the use of condom prevent HIV/AIDS</a:t>
                      </a:r>
                      <a:endParaRPr lang="en-GB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OR=0.31, </a:t>
                      </a:r>
                      <a:r>
                        <a:rPr lang="en-US" sz="20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95%CI=0.2244-0.4164, p=0.001</a:t>
                      </a:r>
                      <a:endParaRPr lang="en-GB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OR=0.96, </a:t>
                      </a:r>
                      <a:r>
                        <a:rPr lang="en-US" sz="20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95%CI=0.6185-1.1947, p=0.6105</a:t>
                      </a:r>
                      <a:endParaRPr lang="en-GB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7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Have done HIV testing before</a:t>
                      </a:r>
                      <a:endParaRPr lang="en-GB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OR=0.96,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95%CI=0.7424-1.2540, p=0.7360</a:t>
                      </a:r>
                      <a:endParaRPr lang="en-GB" sz="2000" dirty="0">
                        <a:solidFill>
                          <a:schemeClr val="tx1"/>
                        </a:solidFill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OR=2.72,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95%CI=2.0438-3.6102, p=0.2024</a:t>
                      </a:r>
                      <a:endParaRPr lang="en-GB" sz="2000" dirty="0">
                        <a:solidFill>
                          <a:schemeClr val="tx1"/>
                        </a:solidFill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7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Said that PLHIV should be secluded from society</a:t>
                      </a:r>
                      <a:endParaRPr lang="en-GB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OR=4.99,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95%CI=3.6471-6.8161, p=0.119</a:t>
                      </a:r>
                      <a:endParaRPr lang="en-GB" sz="2000" dirty="0">
                        <a:solidFill>
                          <a:schemeClr val="tx1"/>
                        </a:solidFill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OR=0.66,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95%CI=3.3670-5.1516, p=0.4971</a:t>
                      </a:r>
                      <a:endParaRPr lang="en-GB" sz="2000" dirty="0">
                        <a:solidFill>
                          <a:schemeClr val="tx1"/>
                        </a:solidFill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1435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en-GB" sz="2000" dirty="0" smtClean="0">
                <a:latin typeface="Times New Roman"/>
                <a:ea typeface="Calibri"/>
                <a:cs typeface="Times New Roman"/>
              </a:rPr>
            </a:br>
            <a:r>
              <a:rPr lang="en-GB" sz="2000" dirty="0" smtClean="0">
                <a:latin typeface="Times New Roman"/>
                <a:ea typeface="Calibri"/>
                <a:cs typeface="Times New Roman"/>
              </a:rPr>
              <a:t>Table  6:  Regression of education, occupation and some selected knowledge and perception variables </a:t>
            </a:r>
            <a:r>
              <a:rPr lang="en-GB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en-GB" sz="3200" dirty="0" smtClean="0">
                <a:latin typeface="Calibri"/>
                <a:ea typeface="Calibri"/>
                <a:cs typeface="Times New Roman"/>
              </a:rPr>
            </a:br>
            <a:endParaRPr lang="en-GB" dirty="0"/>
          </a:p>
        </p:txBody>
      </p:sp>
    </p:spTree>
  </p:cSld>
  <p:clrMapOvr>
    <a:masterClrMapping/>
  </p:clrMapOvr>
  <p:transition advTm="78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6021387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800" dirty="0" smtClean="0"/>
              <a:t>High level of awareness due to mass media campaigns on HIV/AIDs globally, similar to </a:t>
            </a:r>
            <a:r>
              <a:rPr lang="en-GB" sz="2800" dirty="0" err="1" smtClean="0"/>
              <a:t>myler</a:t>
            </a:r>
            <a:r>
              <a:rPr lang="en-GB" sz="2800" dirty="0" smtClean="0"/>
              <a:t> et al in South- Africa,2006.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800" dirty="0" smtClean="0"/>
              <a:t>Misconceptions about HIV transmission are high as significant proportions said HIV could be transmitted through kissing, hugging </a:t>
            </a:r>
            <a:r>
              <a:rPr lang="en-GB" sz="2800" dirty="0" err="1" smtClean="0"/>
              <a:t>e.t.c</a:t>
            </a: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800" dirty="0" smtClean="0"/>
              <a:t>Similar misconceptions was reported by  </a:t>
            </a:r>
            <a:r>
              <a:rPr lang="en-GB" sz="2800" dirty="0" err="1" smtClean="0"/>
              <a:t>Unnikrishnan</a:t>
            </a:r>
            <a:r>
              <a:rPr lang="en-GB" sz="2800" dirty="0" smtClean="0"/>
              <a:t> et al in </a:t>
            </a:r>
            <a:r>
              <a:rPr lang="en-GB" sz="2800" dirty="0" err="1" smtClean="0"/>
              <a:t>india</a:t>
            </a:r>
            <a:r>
              <a:rPr lang="en-GB" sz="2800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800" dirty="0" smtClean="0"/>
              <a:t>This if unchecked can serve as a barrier to uptake of HIV services.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Discussion</a:t>
            </a:r>
            <a:endParaRPr lang="en-GB" dirty="0"/>
          </a:p>
        </p:txBody>
      </p:sp>
    </p:spTree>
  </p:cSld>
  <p:clrMapOvr>
    <a:masterClrMapping/>
  </p:clrMapOvr>
  <p:transition advTm="68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r>
              <a:rPr lang="en-GB" sz="2800" smtClean="0"/>
              <a:t>There was significant association between the level of education and positive perception about PLHIVs</a:t>
            </a:r>
          </a:p>
          <a:p>
            <a:endParaRPr lang="en-GB" sz="2800" smtClean="0"/>
          </a:p>
          <a:p>
            <a:r>
              <a:rPr lang="en-GB" sz="2800" smtClean="0"/>
              <a:t>This implies  that education is important in provision of care and support to PLWHA especially at the community level</a:t>
            </a:r>
          </a:p>
          <a:p>
            <a:pPr>
              <a:buFont typeface="Wingdings 2" pitchFamily="18" charset="2"/>
              <a:buNone/>
            </a:pPr>
            <a:endParaRPr lang="en-GB" sz="2800" smtClean="0"/>
          </a:p>
          <a:p>
            <a:r>
              <a:rPr lang="en-GB" sz="2800" smtClean="0"/>
              <a:t>This is similar to reports from other study in Ethiopia by lifeson et al.</a:t>
            </a:r>
          </a:p>
          <a:p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Discussion</a:t>
            </a:r>
            <a:endParaRPr lang="en-GB" dirty="0"/>
          </a:p>
        </p:txBody>
      </p:sp>
    </p:spTree>
  </p:cSld>
  <p:clrMapOvr>
    <a:masterClrMapping/>
  </p:clrMapOvr>
  <p:transition advTm="65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543925" cy="5519737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800" dirty="0" smtClean="0"/>
              <a:t> There is high awareness about HIV in Nigeria, with education being a predictor of correct perception about HIV and PLWHA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800" dirty="0" smtClean="0"/>
              <a:t>However, there is a an appreciable proportion of the population with misconception, discriminating and stigmatizing beliefs about people living with HIV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800" dirty="0" smtClean="0"/>
              <a:t>There is urgent need to improve the contents of information aired on the mass media to ensure that correct information is given out to the people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Conclusion</a:t>
            </a:r>
            <a:endParaRPr lang="en-GB" dirty="0"/>
          </a:p>
        </p:txBody>
      </p:sp>
    </p:spTree>
  </p:cSld>
  <p:clrMapOvr>
    <a:masterClrMapping/>
  </p:clrMapOvr>
  <p:transition advTm="387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sz="2800" b="1" i="1" smtClean="0"/>
          </a:p>
          <a:p>
            <a:pPr marL="0" indent="0" algn="ctr">
              <a:buFont typeface="Arial" charset="0"/>
              <a:buNone/>
            </a:pPr>
            <a:endParaRPr lang="en-US" sz="2800" b="1" i="1" smtClean="0"/>
          </a:p>
          <a:p>
            <a:pPr marL="0" indent="0" algn="ctr">
              <a:buFont typeface="Arial" charset="0"/>
              <a:buNone/>
            </a:pPr>
            <a:endParaRPr lang="en-US" sz="2800" b="1" i="1" smtClean="0"/>
          </a:p>
          <a:p>
            <a:pPr marL="0" indent="0" algn="ctr">
              <a:buFont typeface="Arial" charset="0"/>
              <a:buNone/>
            </a:pPr>
            <a:endParaRPr lang="en-US" sz="2800" b="1" i="1" smtClean="0"/>
          </a:p>
          <a:p>
            <a:pPr marL="0" indent="0" algn="ctr">
              <a:buFont typeface="Arial" charset="0"/>
              <a:buNone/>
            </a:pPr>
            <a:r>
              <a:rPr lang="en-US" sz="2800" b="1" i="1" smtClean="0"/>
              <a:t>Comments and contributions. 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9847386-AE74-4AC4-8412-558046D2CC9A}" type="slidenum">
              <a:rPr lang="en-US"/>
              <a:pPr/>
              <a:t>15</a:t>
            </a:fld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Thank You for Listening </a:t>
            </a:r>
          </a:p>
        </p:txBody>
      </p:sp>
    </p:spTree>
  </p:cSld>
  <p:clrMapOvr>
    <a:masterClrMapping/>
  </p:clrMapOvr>
  <p:transition advTm="129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03350" y="981075"/>
            <a:ext cx="7283450" cy="5616575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800" dirty="0" smtClean="0"/>
              <a:t>Nigeria is located in West Africa, with an estimated 3.7 percent of the population  living with HIV (VERT, 2012)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800" dirty="0" smtClean="0"/>
              <a:t>The prevalence rate varies across the country, ranges from 0.2-15.2%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800" dirty="0" smtClean="0"/>
              <a:t>Osun state has a prevalence of 2.7% as at 2012 survey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800" dirty="0" smtClean="0"/>
              <a:t>Worldwide, Nigeria has the second highest number of new infections reported each year,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GB" sz="2800" dirty="0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Background information</a:t>
            </a:r>
          </a:p>
        </p:txBody>
      </p:sp>
      <p:pic>
        <p:nvPicPr>
          <p:cNvPr id="11268" name="BLOGGER_PHOTO_ID_5717105680893037650" descr="http://4.bp.blogspot.com/-ZMlqIX0fATw/T1c9U4T_TFI/AAAAAAAAAn4/gFefw5690F0/s400/biz1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81075"/>
            <a:ext cx="1403350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865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9388" y="642938"/>
            <a:ext cx="8964612" cy="6072187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800" dirty="0" smtClean="0"/>
              <a:t>Stigma and discrimination against PLWHA are obstacles in the way of effective responses to the HIV epidemic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sz="2800" dirty="0" smtClean="0"/>
              <a:t>It complicates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800" dirty="0" smtClean="0"/>
              <a:t>decisions about testing, 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800" dirty="0" smtClean="0"/>
              <a:t>Unwilling disclosure of HIV status, 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2800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800" dirty="0" smtClean="0"/>
              <a:t>ability to negotiate prevention behaviours, including use of family planning services, PMTCT etc</a:t>
            </a:r>
            <a:endParaRPr lang="en-GB" sz="2800" b="1" dirty="0" smtClean="0"/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2800" b="1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800" dirty="0" smtClean="0"/>
              <a:t>With the associated social issues-loss of marriages, livelihood etc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7147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Statement of problem</a:t>
            </a:r>
          </a:p>
        </p:txBody>
      </p:sp>
    </p:spTree>
  </p:cSld>
  <p:clrMapOvr>
    <a:masterClrMapping/>
  </p:clrMapOvr>
  <p:transition advTm="4368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214313" y="1268413"/>
            <a:ext cx="8715375" cy="5589587"/>
          </a:xfrm>
        </p:spPr>
        <p:txBody>
          <a:bodyPr/>
          <a:lstStyle/>
          <a:p>
            <a:r>
              <a:rPr lang="en-US" sz="2800" smtClean="0"/>
              <a:t>To identify misconceptions about HIV/AIDs and stigma associated beliefs in an urban Community, in  Southwest, Nigeria</a:t>
            </a:r>
            <a:endParaRPr lang="en-GB" sz="2800" smtClean="0"/>
          </a:p>
          <a:p>
            <a:endParaRPr lang="en-GB" sz="2800" smtClean="0"/>
          </a:p>
          <a:p>
            <a:r>
              <a:rPr lang="en-GB" sz="2800" smtClean="0"/>
              <a:t>To determine  respondent awareness and knowledge on HIV/AIDs.</a:t>
            </a:r>
          </a:p>
          <a:p>
            <a:endParaRPr lang="en-GB" sz="2800" smtClean="0"/>
          </a:p>
          <a:p>
            <a:r>
              <a:rPr lang="en-GB" sz="2800" smtClean="0"/>
              <a:t>To assess the beliefs of the respondents about HIV/AIDs</a:t>
            </a:r>
          </a:p>
          <a:p>
            <a:endParaRPr lang="en-GB" sz="2800" smtClean="0"/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42853"/>
            <a:ext cx="8229600" cy="7143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Study Objective</a:t>
            </a:r>
          </a:p>
        </p:txBody>
      </p:sp>
    </p:spTree>
  </p:cSld>
  <p:clrMapOvr>
    <a:masterClrMapping/>
  </p:clrMapOvr>
  <p:transition advTm="354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19250" y="908050"/>
            <a:ext cx="7524750" cy="5949950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GB" sz="2800" b="1" dirty="0" smtClean="0"/>
              <a:t>Study Area</a:t>
            </a:r>
            <a:r>
              <a:rPr lang="en-GB" sz="2800" dirty="0" smtClean="0"/>
              <a:t>: Osogbo metropolis in Nigeria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GB" sz="2800" b="1" dirty="0" smtClean="0"/>
              <a:t>Study design</a:t>
            </a:r>
            <a:r>
              <a:rPr lang="en-GB" sz="2800" dirty="0" smtClean="0"/>
              <a:t>: Cross sectional descriptive survey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GB" sz="2800" b="1" dirty="0" smtClean="0"/>
              <a:t>Study population</a:t>
            </a:r>
            <a:r>
              <a:rPr lang="en-GB" sz="2800" dirty="0" smtClean="0"/>
              <a:t>: Adult men and women in Osogbo Local Government Area of Osun state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GB" sz="2800" b="1" dirty="0" smtClean="0"/>
              <a:t>Sampling technique</a:t>
            </a:r>
            <a:r>
              <a:rPr lang="en-GB" sz="2800" dirty="0" smtClean="0"/>
              <a:t> : Multi stage sampling technique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GB" sz="2800" b="1" dirty="0" smtClean="0"/>
              <a:t>Calculated Sample size </a:t>
            </a:r>
            <a:r>
              <a:rPr lang="en-GB" sz="2800" dirty="0" smtClean="0"/>
              <a:t>: 501 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GB" sz="2800" b="1" dirty="0" smtClean="0"/>
              <a:t>Data collection: quantitative</a:t>
            </a:r>
            <a:endParaRPr lang="en-GB" sz="2800" dirty="0" smtClean="0"/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GB" sz="2800" b="1" dirty="0" smtClean="0"/>
              <a:t>Data management: Using SPSS version 17,0</a:t>
            </a:r>
            <a:endParaRPr lang="en-GB" sz="2800" dirty="0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6786563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Methodology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75656" cy="237626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>
            <a:noFill/>
            <a:miter lim="800000"/>
            <a:headEnd/>
            <a:tailEnd/>
          </a:ln>
        </p:spPr>
      </p:pic>
      <p:pic>
        <p:nvPicPr>
          <p:cNvPr id="5" name="Picture 5" descr="C:\Users\NFELTP\Desktop\Naija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1547813" cy="352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advTm="12132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143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/>
              <a:t>Table 1: SOCIO-DEMOGRAPHIC CHARATERISTICS </a:t>
            </a:r>
            <a:endParaRPr lang="en-GB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785813"/>
          <a:ext cx="9429750" cy="5857875"/>
        </p:xfrm>
        <a:graphic>
          <a:graphicData uri="http://schemas.openxmlformats.org/presentationml/2006/ole">
            <p:oleObj spid="_x0000_s1026" name="Document" r:id="rId3" imgW="5873421" imgH="6469057" progId="Word.Document.12">
              <p:link updateAutomatic="1"/>
            </p:oleObj>
          </a:graphicData>
        </a:graphic>
      </p:graphicFrame>
    </p:spTree>
  </p:cSld>
  <p:clrMapOvr>
    <a:masterClrMapping/>
  </p:clrMapOvr>
  <p:transition advTm="4151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14375"/>
          <a:ext cx="9143999" cy="6457344"/>
        </p:xfrm>
        <a:graphic>
          <a:graphicData uri="http://schemas.openxmlformats.org/drawingml/2006/table">
            <a:tbl>
              <a:tblPr/>
              <a:tblGrid>
                <a:gridCol w="2136776"/>
                <a:gridCol w="2335741"/>
                <a:gridCol w="2335741"/>
                <a:gridCol w="2335741"/>
              </a:tblGrid>
              <a:tr h="2363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N = 449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VARIABLES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  <a:ea typeface="Calibri"/>
                          <a:cs typeface="Times New Roman"/>
                        </a:rPr>
                        <a:t>FREQUENCY (PERCENTAGE)</a:t>
                      </a: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78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                  YES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                 NO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  <a:ea typeface="Calibri"/>
                          <a:cs typeface="Times New Roman"/>
                        </a:rPr>
                        <a:t>         NOT SURE</a:t>
                      </a: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Ever  heard of HIV/AIDS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438(97.6%)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10(2.2%)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1(0.2%)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2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HIV/AIDS can be transmitted through; kissing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208(46.3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204(45.4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37(8.3  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4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Hugging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114(25.4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295(65.7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40(8.9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4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Toilet 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sharing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129(28.7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271(60.4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49(10.9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4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Sharing 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of cup and spoon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132(29.4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272(60.6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45(10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2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Know 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any symptoms of HIV/AIDS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254(56.6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151(33.6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26(5.8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2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Know 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anyone with HIV/AIDS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46(10.2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376(83.7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19(4.2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4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HIV/AIDS 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is curable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102(22.7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219(48.8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128(28.5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4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It 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is a spiritual attack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40(8.9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332(73.9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78(17.4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4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It 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is inheritable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88(19.6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291(64.8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70(15.6</a:t>
                      </a: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7084" marR="670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1435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 smtClean="0"/>
              <a:t>TABLE 2: Awareness and knowledge of respondent of  HIV/AIDS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785813"/>
          <a:ext cx="8786904" cy="5929337"/>
        </p:xfrm>
        <a:graphic>
          <a:graphicData uri="http://schemas.openxmlformats.org/drawingml/2006/table">
            <a:tbl>
              <a:tblPr/>
              <a:tblGrid>
                <a:gridCol w="2134222"/>
                <a:gridCol w="2285012"/>
                <a:gridCol w="2272599"/>
                <a:gridCol w="2095071"/>
              </a:tblGrid>
              <a:tr h="3996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N=449</a:t>
                      </a:r>
                      <a:endParaRPr lang="en-GB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VARIABLES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FREQUENCY(PERCENTAGE)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27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Times New Roman"/>
                          <a:ea typeface="Calibri"/>
                          <a:cs typeface="Times New Roman"/>
                        </a:rPr>
                        <a:t>              YES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              NO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Times New Roman"/>
                          <a:ea typeface="Calibri"/>
                          <a:cs typeface="Times New Roman"/>
                        </a:rPr>
                        <a:t>            NOT SURE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70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Perception about HIV/AIDS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05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HIVAIDS is an act of God’s punishment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111(24.7%)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245(54.6%)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68(15.1%)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5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Sex Education help prevent HIV/AIDS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397(88.4%)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32(7.1%)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20(4.5%)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5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The use of condom prevent HIV/AIDS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290(64.6%)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80(17.8%)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79(17.6%)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5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Abstinence is the best means of prevention 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310(69%)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70(15.6%)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69(15.4%)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2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Done HIV testing before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240(53.5%)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209(46.5%)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0 (0%)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9" marR="352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96356" cy="35719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Table 3:	Perception of the respondents about HIV/AIDS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ransition advTm="2321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357188"/>
          <a:ext cx="9001155" cy="6052968"/>
        </p:xfrm>
        <a:graphic>
          <a:graphicData uri="http://schemas.openxmlformats.org/drawingml/2006/table">
            <a:tbl>
              <a:tblPr/>
              <a:tblGrid>
                <a:gridCol w="2271633"/>
                <a:gridCol w="2243174"/>
                <a:gridCol w="2243174"/>
                <a:gridCol w="2243174"/>
              </a:tblGrid>
              <a:tr h="612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Times New Roman"/>
                        </a:rPr>
                        <a:t>VARIABLES (N=449)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Times New Roman"/>
                        </a:rPr>
                        <a:t>(PERCENT)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Times New Roman"/>
                        </a:rPr>
                        <a:t>NOT SURE 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PLWHA are 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promiscuous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130(29.0%)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172(38.3%)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147(32.7%)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can 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still live a normal life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357(79.5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57(12.7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35(7.8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can 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live with </a:t>
                      </a: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PLWHA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380(84.6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40(8.9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29(6.5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Suicide 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is the best option for </a:t>
                      </a: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PLWHA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50(11.1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370(82.4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29(6.5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can be</a:t>
                      </a:r>
                      <a:r>
                        <a:rPr lang="en-GB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a friend </a:t>
                      </a: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with PLWHA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340(75.7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67(14.9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42(9.4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can 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employ </a:t>
                      </a: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PLWHA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315(70.2%)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Calibri"/>
                          <a:cs typeface="Times New Roman"/>
                        </a:rPr>
                        <a:t>76 (16.9%)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52(11.6%)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0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can 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allow </a:t>
                      </a: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PLWHA 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to treat you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162(36.1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215(47.9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72(16.0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PLWHA 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can get married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245(54.6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140(31.2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64(14.2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0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PLWHA 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should be secluded from </a:t>
                      </a: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the society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74(16.5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333(74.2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Calibri"/>
                          <a:cs typeface="Times New Roman"/>
                        </a:rPr>
                        <a:t>42(9.3</a:t>
                      </a: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2860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>TABLE 4: Perception about PLWHA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2832</TotalTime>
  <Words>996</Words>
  <Application>Microsoft Office PowerPoint</Application>
  <PresentationFormat>On-screen Show (4:3)</PresentationFormat>
  <Paragraphs>360</Paragraphs>
  <Slides>15</Slides>
  <Notes>2</Notes>
  <HiddenSlides>0</HiddenSlides>
  <MMClips>1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Times New Roman</vt:lpstr>
      <vt:lpstr>Franklin Gothic Book</vt:lpstr>
      <vt:lpstr>Concourse</vt:lpstr>
      <vt:lpstr>???</vt:lpstr>
      <vt:lpstr>Misconceptions about HIV/AIDs and stigma associated beliefs in an urban Community, Southwest, Nigeria: Implication for intervention programs </vt:lpstr>
      <vt:lpstr>Background information</vt:lpstr>
      <vt:lpstr>Statement of problem</vt:lpstr>
      <vt:lpstr>Study Objective</vt:lpstr>
      <vt:lpstr>Methodology</vt:lpstr>
      <vt:lpstr>Table 1: SOCIO-DEMOGRAPHIC CHARATERISTICS </vt:lpstr>
      <vt:lpstr>TABLE 2: Awareness and knowledge of respondent of  HIV/AIDS</vt:lpstr>
      <vt:lpstr> Table 3: Perception of the respondents about HIV/AIDS </vt:lpstr>
      <vt:lpstr>TABLE 4: Perception about PLWHA</vt:lpstr>
      <vt:lpstr> TABLE 5: Effect of socio-demographic status on perception of respondents towards PLHIV </vt:lpstr>
      <vt:lpstr> Table  6:  Regression of education, occupation and some selected knowledge and perception variables  </vt:lpstr>
      <vt:lpstr>Discussion</vt:lpstr>
      <vt:lpstr>Discussion</vt:lpstr>
      <vt:lpstr>Conclusion</vt:lpstr>
      <vt:lpstr>Thank You for Listening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Misconceptions about HIV/AIDs and stigma associated beliefs in an urban Community, Southwest, Nigeria: Implication for intervention programs</dc:title>
  <dc:creator>Shop</dc:creator>
  <cp:lastModifiedBy>sahoo</cp:lastModifiedBy>
  <cp:revision>145</cp:revision>
  <dcterms:created xsi:type="dcterms:W3CDTF">2014-08-31T20:55:08Z</dcterms:created>
  <dcterms:modified xsi:type="dcterms:W3CDTF">2014-10-31T10:37:29Z</dcterms:modified>
</cp:coreProperties>
</file>