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300" r:id="rId4"/>
    <p:sldId id="261" r:id="rId5"/>
    <p:sldId id="263" r:id="rId6"/>
    <p:sldId id="264" r:id="rId7"/>
    <p:sldId id="265" r:id="rId8"/>
    <p:sldId id="266" r:id="rId9"/>
    <p:sldId id="268" r:id="rId10"/>
    <p:sldId id="269" r:id="rId11"/>
    <p:sldId id="271" r:id="rId12"/>
    <p:sldId id="277" r:id="rId13"/>
    <p:sldId id="279" r:id="rId14"/>
    <p:sldId id="281" r:id="rId15"/>
    <p:sldId id="283" r:id="rId16"/>
    <p:sldId id="285" r:id="rId17"/>
    <p:sldId id="2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688081-34AB-4566-9367-A6CA02124D6B}">
          <p14:sldIdLst>
            <p14:sldId id="256"/>
          </p14:sldIdLst>
        </p14:section>
        <p14:section name="Untitled Section" id="{1D79D97C-0A2D-46C1-A602-660B3BB779FC}">
          <p14:sldIdLst>
            <p14:sldId id="257"/>
            <p14:sldId id="300"/>
            <p14:sldId id="261"/>
            <p14:sldId id="263"/>
            <p14:sldId id="264"/>
            <p14:sldId id="265"/>
            <p14:sldId id="266"/>
            <p14:sldId id="268"/>
            <p14:sldId id="269"/>
            <p14:sldId id="271"/>
            <p14:sldId id="277"/>
            <p14:sldId id="279"/>
            <p14:sldId id="281"/>
            <p14:sldId id="283"/>
            <p14:sldId id="285"/>
            <p14:sldId id="29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YODELE%20TIMOTHY\Documents\project%20pdf\analysis\newdev.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YODELE%20TIMOTHY\Documents\project%20pdf\analysis\newdev.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AYODELE%20TIMOTHY\Documents\project%20pdf\analysis\newd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68285214348205"/>
          <c:y val="6.0659813356663747E-2"/>
          <c:w val="0.73124912510936135"/>
          <c:h val="0.72877697579469236"/>
        </c:manualLayout>
      </c:layout>
      <c:barChart>
        <c:barDir val="col"/>
        <c:grouping val="clustered"/>
        <c:varyColors val="0"/>
        <c:ser>
          <c:idx val="0"/>
          <c:order val="0"/>
          <c:tx>
            <c:strRef>
              <c:f>Sheet2!$B$96</c:f>
              <c:strCache>
                <c:ptCount val="1"/>
                <c:pt idx="0">
                  <c:v>-75</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Sheet2!$A$97:$A$102</c:f>
              <c:numCache>
                <c:formatCode>General</c:formatCode>
                <c:ptCount val="6"/>
                <c:pt idx="0">
                  <c:v>0</c:v>
                </c:pt>
                <c:pt idx="1">
                  <c:v>2</c:v>
                </c:pt>
                <c:pt idx="2">
                  <c:v>4</c:v>
                </c:pt>
                <c:pt idx="3">
                  <c:v>6</c:v>
                </c:pt>
                <c:pt idx="4">
                  <c:v>8</c:v>
                </c:pt>
                <c:pt idx="5">
                  <c:v>10</c:v>
                </c:pt>
              </c:numCache>
            </c:numRef>
          </c:cat>
          <c:val>
            <c:numRef>
              <c:f>Sheet2!$B$97:$B$102</c:f>
              <c:numCache>
                <c:formatCode>General</c:formatCode>
                <c:ptCount val="6"/>
                <c:pt idx="1">
                  <c:v>18.135000000000005</c:v>
                </c:pt>
                <c:pt idx="2">
                  <c:v>16.234999999999999</c:v>
                </c:pt>
                <c:pt idx="3">
                  <c:v>9.9270000000000014</c:v>
                </c:pt>
                <c:pt idx="4">
                  <c:v>12.565000000000024</c:v>
                </c:pt>
                <c:pt idx="5">
                  <c:v>10.943</c:v>
                </c:pt>
              </c:numCache>
            </c:numRef>
          </c:val>
          <c:extLst xmlns:c16r2="http://schemas.microsoft.com/office/drawing/2015/06/chart">
            <c:ext xmlns:c16="http://schemas.microsoft.com/office/drawing/2014/chart" uri="{C3380CC4-5D6E-409C-BE32-E72D297353CC}">
              <c16:uniqueId val="{00000000-28E1-4F86-83AC-BF0779E2A2AC}"/>
            </c:ext>
          </c:extLst>
        </c:ser>
        <c:ser>
          <c:idx val="1"/>
          <c:order val="1"/>
          <c:tx>
            <c:strRef>
              <c:f>Sheet2!$C$96</c:f>
              <c:strCache>
                <c:ptCount val="1"/>
                <c:pt idx="0">
                  <c:v>75</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Sheet2!$A$97:$A$102</c:f>
              <c:numCache>
                <c:formatCode>General</c:formatCode>
                <c:ptCount val="6"/>
                <c:pt idx="0">
                  <c:v>0</c:v>
                </c:pt>
                <c:pt idx="1">
                  <c:v>2</c:v>
                </c:pt>
                <c:pt idx="2">
                  <c:v>4</c:v>
                </c:pt>
                <c:pt idx="3">
                  <c:v>6</c:v>
                </c:pt>
                <c:pt idx="4">
                  <c:v>8</c:v>
                </c:pt>
                <c:pt idx="5">
                  <c:v>10</c:v>
                </c:pt>
              </c:numCache>
            </c:numRef>
          </c:cat>
          <c:val>
            <c:numRef>
              <c:f>Sheet2!$C$97:$C$102</c:f>
              <c:numCache>
                <c:formatCode>General</c:formatCode>
                <c:ptCount val="6"/>
                <c:pt idx="1">
                  <c:v>17.431000000000001</c:v>
                </c:pt>
                <c:pt idx="2">
                  <c:v>14.978</c:v>
                </c:pt>
                <c:pt idx="3">
                  <c:v>11.155000000000006</c:v>
                </c:pt>
                <c:pt idx="4">
                  <c:v>17.698</c:v>
                </c:pt>
                <c:pt idx="5">
                  <c:v>8.918000000000001</c:v>
                </c:pt>
              </c:numCache>
            </c:numRef>
          </c:val>
          <c:extLst xmlns:c16r2="http://schemas.microsoft.com/office/drawing/2015/06/chart">
            <c:ext xmlns:c16="http://schemas.microsoft.com/office/drawing/2014/chart" uri="{C3380CC4-5D6E-409C-BE32-E72D297353CC}">
              <c16:uniqueId val="{00000001-28E1-4F86-83AC-BF0779E2A2AC}"/>
            </c:ext>
          </c:extLst>
        </c:ser>
        <c:ser>
          <c:idx val="2"/>
          <c:order val="2"/>
          <c:tx>
            <c:strRef>
              <c:f>Sheet2!$D$96</c:f>
              <c:strCache>
                <c:ptCount val="1"/>
                <c:pt idx="0">
                  <c:v>CS</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Sheet2!$A$97:$A$102</c:f>
              <c:numCache>
                <c:formatCode>General</c:formatCode>
                <c:ptCount val="6"/>
                <c:pt idx="0">
                  <c:v>0</c:v>
                </c:pt>
                <c:pt idx="1">
                  <c:v>2</c:v>
                </c:pt>
                <c:pt idx="2">
                  <c:v>4</c:v>
                </c:pt>
                <c:pt idx="3">
                  <c:v>6</c:v>
                </c:pt>
                <c:pt idx="4">
                  <c:v>8</c:v>
                </c:pt>
                <c:pt idx="5">
                  <c:v>10</c:v>
                </c:pt>
              </c:numCache>
            </c:numRef>
          </c:cat>
          <c:val>
            <c:numRef>
              <c:f>Sheet2!$D$97:$D$102</c:f>
              <c:numCache>
                <c:formatCode>General</c:formatCode>
                <c:ptCount val="6"/>
                <c:pt idx="0">
                  <c:v>11.407</c:v>
                </c:pt>
              </c:numCache>
            </c:numRef>
          </c:val>
          <c:extLst xmlns:c16r2="http://schemas.microsoft.com/office/drawing/2015/06/chart">
            <c:ext xmlns:c16="http://schemas.microsoft.com/office/drawing/2014/chart" uri="{C3380CC4-5D6E-409C-BE32-E72D297353CC}">
              <c16:uniqueId val="{00000002-28E1-4F86-83AC-BF0779E2A2AC}"/>
            </c:ext>
          </c:extLst>
        </c:ser>
        <c:dLbls>
          <c:showLegendKey val="0"/>
          <c:showVal val="0"/>
          <c:showCatName val="0"/>
          <c:showSerName val="0"/>
          <c:showPercent val="0"/>
          <c:showBubbleSize val="0"/>
        </c:dLbls>
        <c:gapWidth val="267"/>
        <c:overlap val="-43"/>
        <c:axId val="85915136"/>
        <c:axId val="85917056"/>
      </c:barChart>
      <c:catAx>
        <c:axId val="8591513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b="1" dirty="0">
                    <a:latin typeface="Times New Roman" panose="02020603050405020304" pitchFamily="18" charset="0"/>
                    <a:cs typeface="Times New Roman" panose="02020603050405020304" pitchFamily="18" charset="0"/>
                  </a:rPr>
                  <a:t>samples</a:t>
                </a:r>
              </a:p>
            </c:rich>
          </c:tx>
          <c:layout>
            <c:manualLayout>
              <c:xMode val="edge"/>
              <c:yMode val="edge"/>
              <c:x val="0.79716163604549428"/>
              <c:y val="0.87300925925925921"/>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85917056"/>
        <c:crosses val="autoZero"/>
        <c:auto val="1"/>
        <c:lblAlgn val="ctr"/>
        <c:lblOffset val="100"/>
        <c:noMultiLvlLbl val="0"/>
      </c:catAx>
      <c:valAx>
        <c:axId val="85917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Deflection at peak (mm)</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59151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90023527259541403"/>
          <c:y val="0.2757727177193865"/>
          <c:w val="8.4052359749504271E-2"/>
          <c:h val="0.195976553000584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3772965879265"/>
          <c:y val="5.1400554097404488E-2"/>
          <c:w val="0.72944356955380585"/>
          <c:h val="0.73444808982210552"/>
        </c:manualLayout>
      </c:layout>
      <c:barChart>
        <c:barDir val="col"/>
        <c:grouping val="clustered"/>
        <c:varyColors val="0"/>
        <c:ser>
          <c:idx val="0"/>
          <c:order val="0"/>
          <c:tx>
            <c:strRef>
              <c:f>Sheet2!$B$114</c:f>
              <c:strCache>
                <c:ptCount val="1"/>
                <c:pt idx="0">
                  <c:v>-75</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Sheet2!$A$115:$A$120</c:f>
              <c:numCache>
                <c:formatCode>General</c:formatCode>
                <c:ptCount val="6"/>
                <c:pt idx="0">
                  <c:v>0</c:v>
                </c:pt>
                <c:pt idx="1">
                  <c:v>2</c:v>
                </c:pt>
                <c:pt idx="2">
                  <c:v>4</c:v>
                </c:pt>
                <c:pt idx="3">
                  <c:v>6</c:v>
                </c:pt>
                <c:pt idx="4">
                  <c:v>8</c:v>
                </c:pt>
                <c:pt idx="5">
                  <c:v>10</c:v>
                </c:pt>
              </c:numCache>
            </c:numRef>
          </c:cat>
          <c:val>
            <c:numRef>
              <c:f>Sheet2!$B$115:$B$120</c:f>
              <c:numCache>
                <c:formatCode>General</c:formatCode>
                <c:ptCount val="6"/>
                <c:pt idx="1">
                  <c:v>11.975000000000026</c:v>
                </c:pt>
                <c:pt idx="2">
                  <c:v>52.325000000000003</c:v>
                </c:pt>
                <c:pt idx="3">
                  <c:v>37.903999999999996</c:v>
                </c:pt>
                <c:pt idx="4">
                  <c:v>72.283000000000001</c:v>
                </c:pt>
                <c:pt idx="5">
                  <c:v>63.089000000000006</c:v>
                </c:pt>
              </c:numCache>
            </c:numRef>
          </c:val>
          <c:extLst xmlns:c16r2="http://schemas.microsoft.com/office/drawing/2015/06/chart">
            <c:ext xmlns:c16="http://schemas.microsoft.com/office/drawing/2014/chart" uri="{C3380CC4-5D6E-409C-BE32-E72D297353CC}">
              <c16:uniqueId val="{00000000-D5D1-4865-AC00-1074779C0BD9}"/>
            </c:ext>
          </c:extLst>
        </c:ser>
        <c:ser>
          <c:idx val="1"/>
          <c:order val="1"/>
          <c:tx>
            <c:strRef>
              <c:f>Sheet2!$C$114</c:f>
              <c:strCache>
                <c:ptCount val="1"/>
                <c:pt idx="0">
                  <c:v>75</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Sheet2!$A$115:$A$120</c:f>
              <c:numCache>
                <c:formatCode>General</c:formatCode>
                <c:ptCount val="6"/>
                <c:pt idx="0">
                  <c:v>0</c:v>
                </c:pt>
                <c:pt idx="1">
                  <c:v>2</c:v>
                </c:pt>
                <c:pt idx="2">
                  <c:v>4</c:v>
                </c:pt>
                <c:pt idx="3">
                  <c:v>6</c:v>
                </c:pt>
                <c:pt idx="4">
                  <c:v>8</c:v>
                </c:pt>
                <c:pt idx="5">
                  <c:v>10</c:v>
                </c:pt>
              </c:numCache>
            </c:numRef>
          </c:cat>
          <c:val>
            <c:numRef>
              <c:f>Sheet2!$C$115:$C$120</c:f>
              <c:numCache>
                <c:formatCode>General</c:formatCode>
                <c:ptCount val="6"/>
                <c:pt idx="1">
                  <c:v>4.3388999999999998</c:v>
                </c:pt>
                <c:pt idx="2">
                  <c:v>48.814999999999998</c:v>
                </c:pt>
                <c:pt idx="3">
                  <c:v>37.349999999999994</c:v>
                </c:pt>
                <c:pt idx="4">
                  <c:v>22.284999999999989</c:v>
                </c:pt>
                <c:pt idx="5">
                  <c:v>66.206000000000003</c:v>
                </c:pt>
              </c:numCache>
            </c:numRef>
          </c:val>
          <c:extLst xmlns:c16r2="http://schemas.microsoft.com/office/drawing/2015/06/chart">
            <c:ext xmlns:c16="http://schemas.microsoft.com/office/drawing/2014/chart" uri="{C3380CC4-5D6E-409C-BE32-E72D297353CC}">
              <c16:uniqueId val="{00000001-D5D1-4865-AC00-1074779C0BD9}"/>
            </c:ext>
          </c:extLst>
        </c:ser>
        <c:ser>
          <c:idx val="2"/>
          <c:order val="2"/>
          <c:tx>
            <c:strRef>
              <c:f>Sheet2!$D$114</c:f>
              <c:strCache>
                <c:ptCount val="1"/>
                <c:pt idx="0">
                  <c:v>CS</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Sheet2!$A$115:$A$120</c:f>
              <c:numCache>
                <c:formatCode>General</c:formatCode>
                <c:ptCount val="6"/>
                <c:pt idx="0">
                  <c:v>0</c:v>
                </c:pt>
                <c:pt idx="1">
                  <c:v>2</c:v>
                </c:pt>
                <c:pt idx="2">
                  <c:v>4</c:v>
                </c:pt>
                <c:pt idx="3">
                  <c:v>6</c:v>
                </c:pt>
                <c:pt idx="4">
                  <c:v>8</c:v>
                </c:pt>
                <c:pt idx="5">
                  <c:v>10</c:v>
                </c:pt>
              </c:numCache>
            </c:numRef>
          </c:cat>
          <c:val>
            <c:numRef>
              <c:f>Sheet2!$D$115:$D$120</c:f>
              <c:numCache>
                <c:formatCode>General</c:formatCode>
                <c:ptCount val="6"/>
                <c:pt idx="0">
                  <c:v>38.689</c:v>
                </c:pt>
              </c:numCache>
            </c:numRef>
          </c:val>
          <c:extLst xmlns:c16r2="http://schemas.microsoft.com/office/drawing/2015/06/chart">
            <c:ext xmlns:c16="http://schemas.microsoft.com/office/drawing/2014/chart" uri="{C3380CC4-5D6E-409C-BE32-E72D297353CC}">
              <c16:uniqueId val="{00000002-D5D1-4865-AC00-1074779C0BD9}"/>
            </c:ext>
          </c:extLst>
        </c:ser>
        <c:dLbls>
          <c:showLegendKey val="0"/>
          <c:showVal val="0"/>
          <c:showCatName val="0"/>
          <c:showSerName val="0"/>
          <c:showPercent val="0"/>
          <c:showBubbleSize val="0"/>
        </c:dLbls>
        <c:gapWidth val="267"/>
        <c:overlap val="-43"/>
        <c:axId val="95155328"/>
        <c:axId val="95157248"/>
      </c:barChart>
      <c:catAx>
        <c:axId val="9515532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Samples</a:t>
                </a:r>
              </a:p>
            </c:rich>
          </c:tx>
          <c:layout>
            <c:manualLayout>
              <c:xMode val="edge"/>
              <c:yMode val="edge"/>
              <c:x val="0.79624496937882761"/>
              <c:y val="0.88331000291630213"/>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95157248"/>
        <c:crosses val="autoZero"/>
        <c:auto val="1"/>
        <c:lblAlgn val="ctr"/>
        <c:lblOffset val="100"/>
        <c:noMultiLvlLbl val="0"/>
      </c:catAx>
      <c:valAx>
        <c:axId val="951572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Flexural Strength at Peak (N/mm2)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51553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91127542724426491"/>
          <c:y val="0.29719490268260923"/>
          <c:w val="7.6999716790652678E-2"/>
          <c:h val="0.22038327177828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4326623583918"/>
          <c:y val="5.5782938606576224E-2"/>
          <c:w val="0.78646098183253887"/>
          <c:h val="0.77165371602169353"/>
        </c:manualLayout>
      </c:layout>
      <c:barChart>
        <c:barDir val="col"/>
        <c:grouping val="clustered"/>
        <c:varyColors val="0"/>
        <c:ser>
          <c:idx val="0"/>
          <c:order val="0"/>
          <c:tx>
            <c:strRef>
              <c:f>Sheet3!$C$32</c:f>
              <c:strCache>
                <c:ptCount val="1"/>
                <c:pt idx="0">
                  <c:v>-75</c:v>
                </c:pt>
              </c:strCache>
            </c:strRef>
          </c:tx>
          <c:spPr>
            <a:solidFill>
              <a:schemeClr val="accent1"/>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Sheet3!$B$33:$B$38</c:f>
              <c:numCache>
                <c:formatCode>General</c:formatCode>
                <c:ptCount val="6"/>
                <c:pt idx="1">
                  <c:v>2</c:v>
                </c:pt>
                <c:pt idx="2">
                  <c:v>4</c:v>
                </c:pt>
                <c:pt idx="3">
                  <c:v>6</c:v>
                </c:pt>
                <c:pt idx="4">
                  <c:v>8</c:v>
                </c:pt>
                <c:pt idx="5">
                  <c:v>10</c:v>
                </c:pt>
              </c:numCache>
            </c:numRef>
          </c:cat>
          <c:val>
            <c:numRef>
              <c:f>Sheet3!$C$33:$C$38</c:f>
              <c:numCache>
                <c:formatCode>General</c:formatCode>
                <c:ptCount val="6"/>
                <c:pt idx="1">
                  <c:v>5.8000000000000395E-3</c:v>
                </c:pt>
                <c:pt idx="2">
                  <c:v>7.500000000000063E-3</c:v>
                </c:pt>
                <c:pt idx="3">
                  <c:v>1.8599999999999998E-2</c:v>
                </c:pt>
                <c:pt idx="4">
                  <c:v>8.4000000000000567E-3</c:v>
                </c:pt>
                <c:pt idx="5">
                  <c:v>5.1000000000000125E-3</c:v>
                </c:pt>
              </c:numCache>
            </c:numRef>
          </c:val>
          <c:extLst xmlns:c16r2="http://schemas.microsoft.com/office/drawing/2015/06/chart">
            <c:ext xmlns:c16="http://schemas.microsoft.com/office/drawing/2014/chart" uri="{C3380CC4-5D6E-409C-BE32-E72D297353CC}">
              <c16:uniqueId val="{00000000-36C7-4E6F-8D01-CB5BA3939AC9}"/>
            </c:ext>
          </c:extLst>
        </c:ser>
        <c:ser>
          <c:idx val="1"/>
          <c:order val="1"/>
          <c:tx>
            <c:strRef>
              <c:f>Sheet3!$D$32</c:f>
              <c:strCache>
                <c:ptCount val="1"/>
                <c:pt idx="0">
                  <c:v>75</c:v>
                </c:pt>
              </c:strCache>
            </c:strRef>
          </c:tx>
          <c:spPr>
            <a:solidFill>
              <a:schemeClr val="accent2"/>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Sheet3!$B$33:$B$38</c:f>
              <c:numCache>
                <c:formatCode>General</c:formatCode>
                <c:ptCount val="6"/>
                <c:pt idx="1">
                  <c:v>2</c:v>
                </c:pt>
                <c:pt idx="2">
                  <c:v>4</c:v>
                </c:pt>
                <c:pt idx="3">
                  <c:v>6</c:v>
                </c:pt>
                <c:pt idx="4">
                  <c:v>8</c:v>
                </c:pt>
                <c:pt idx="5">
                  <c:v>10</c:v>
                </c:pt>
              </c:numCache>
            </c:numRef>
          </c:cat>
          <c:val>
            <c:numRef>
              <c:f>Sheet3!$D$33:$D$38</c:f>
              <c:numCache>
                <c:formatCode>General</c:formatCode>
                <c:ptCount val="6"/>
                <c:pt idx="1">
                  <c:v>1.4900000000000097E-2</c:v>
                </c:pt>
                <c:pt idx="2">
                  <c:v>1.4800000000000087E-2</c:v>
                </c:pt>
                <c:pt idx="3">
                  <c:v>2.0900000000000002E-2</c:v>
                </c:pt>
                <c:pt idx="4">
                  <c:v>2.5100000000000011E-2</c:v>
                </c:pt>
                <c:pt idx="5">
                  <c:v>8.6000000000000208E-3</c:v>
                </c:pt>
              </c:numCache>
            </c:numRef>
          </c:val>
          <c:extLst xmlns:c16r2="http://schemas.microsoft.com/office/drawing/2015/06/chart">
            <c:ext xmlns:c16="http://schemas.microsoft.com/office/drawing/2014/chart" uri="{C3380CC4-5D6E-409C-BE32-E72D297353CC}">
              <c16:uniqueId val="{00000001-36C7-4E6F-8D01-CB5BA3939AC9}"/>
            </c:ext>
          </c:extLst>
        </c:ser>
        <c:ser>
          <c:idx val="2"/>
          <c:order val="2"/>
          <c:tx>
            <c:strRef>
              <c:f>Sheet3!$E$32</c:f>
              <c:strCache>
                <c:ptCount val="1"/>
                <c:pt idx="0">
                  <c:v>CS</c:v>
                </c:pt>
              </c:strCache>
            </c:strRef>
          </c:tx>
          <c:spPr>
            <a:solidFill>
              <a:schemeClr val="accent3"/>
            </a:solidFill>
            <a:ln>
              <a:noFill/>
            </a:ln>
            <a:effectLst/>
          </c:spPr>
          <c:invertIfNegative val="0"/>
          <c:errBars>
            <c:errBarType val="both"/>
            <c:errValType val="percentage"/>
            <c:noEndCap val="0"/>
            <c:val val="5"/>
            <c:spPr>
              <a:noFill/>
              <a:ln w="9525" cap="flat" cmpd="sng" algn="ctr">
                <a:solidFill>
                  <a:schemeClr val="dk1">
                    <a:lumMod val="50000"/>
                    <a:lumOff val="50000"/>
                  </a:schemeClr>
                </a:solidFill>
                <a:round/>
              </a:ln>
              <a:effectLst/>
            </c:spPr>
          </c:errBars>
          <c:cat>
            <c:numRef>
              <c:f>Sheet3!$B$33:$B$38</c:f>
              <c:numCache>
                <c:formatCode>General</c:formatCode>
                <c:ptCount val="6"/>
                <c:pt idx="1">
                  <c:v>2</c:v>
                </c:pt>
                <c:pt idx="2">
                  <c:v>4</c:v>
                </c:pt>
                <c:pt idx="3">
                  <c:v>6</c:v>
                </c:pt>
                <c:pt idx="4">
                  <c:v>8</c:v>
                </c:pt>
                <c:pt idx="5">
                  <c:v>10</c:v>
                </c:pt>
              </c:numCache>
            </c:numRef>
          </c:cat>
          <c:val>
            <c:numRef>
              <c:f>Sheet3!$E$33:$E$38</c:f>
              <c:numCache>
                <c:formatCode>General</c:formatCode>
                <c:ptCount val="6"/>
                <c:pt idx="0">
                  <c:v>0.15190000000000145</c:v>
                </c:pt>
              </c:numCache>
            </c:numRef>
          </c:val>
          <c:extLst xmlns:c16r2="http://schemas.microsoft.com/office/drawing/2015/06/chart">
            <c:ext xmlns:c16="http://schemas.microsoft.com/office/drawing/2014/chart" uri="{C3380CC4-5D6E-409C-BE32-E72D297353CC}">
              <c16:uniqueId val="{00000002-36C7-4E6F-8D01-CB5BA3939AC9}"/>
            </c:ext>
          </c:extLst>
        </c:ser>
        <c:dLbls>
          <c:showLegendKey val="0"/>
          <c:showVal val="0"/>
          <c:showCatName val="0"/>
          <c:showSerName val="0"/>
          <c:showPercent val="0"/>
          <c:showBubbleSize val="0"/>
        </c:dLbls>
        <c:gapWidth val="267"/>
        <c:overlap val="-43"/>
        <c:axId val="95158656"/>
        <c:axId val="95160576"/>
      </c:barChart>
      <c:catAx>
        <c:axId val="951586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Samples</a:t>
                </a:r>
              </a:p>
            </c:rich>
          </c:tx>
          <c:layout>
            <c:manualLayout>
              <c:xMode val="edge"/>
              <c:yMode val="edge"/>
              <c:x val="0.82180988246034459"/>
              <c:y val="0.87948935677130957"/>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95160576"/>
        <c:crosses val="autoZero"/>
        <c:auto val="1"/>
        <c:lblAlgn val="ctr"/>
        <c:lblOffset val="100"/>
        <c:noMultiLvlLbl val="0"/>
      </c:catAx>
      <c:valAx>
        <c:axId val="951605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Abrasion (g)</a:t>
                </a:r>
              </a:p>
            </c:rich>
          </c:tx>
          <c:layout>
            <c:manualLayout>
              <c:xMode val="edge"/>
              <c:yMode val="edge"/>
              <c:x val="1.5031871642383418E-2"/>
              <c:y val="0.2668799618497741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51586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91996130325712222"/>
          <c:y val="0.29358177881296726"/>
          <c:w val="6.6719483859881426E-2"/>
          <c:h val="0.219137301960980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2A1B95-ADC7-45C0-B7E0-3788A2B2B3ED}" type="datetime1">
              <a:rPr lang="en-US" smtClean="0"/>
              <a:t>7/19/2016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47ABD-7890-4F79-8EC8-75B31464B416}" type="slidenum">
              <a:rPr lang="en-US" smtClean="0"/>
              <a:t>‹#›</a:t>
            </a:fld>
            <a:endParaRPr lang="en-US"/>
          </a:p>
        </p:txBody>
      </p:sp>
    </p:spTree>
    <p:extLst>
      <p:ext uri="{BB962C8B-B14F-4D97-AF65-F5344CB8AC3E}">
        <p14:creationId xmlns:p14="http://schemas.microsoft.com/office/powerpoint/2010/main" val="304716700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CBE9C-C5C7-4D17-87B0-FD7D15C36767}" type="datetime1">
              <a:rPr lang="en-US" smtClean="0"/>
              <a:t>7/19/2016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07927-7146-45A8-BE58-5DA05028B85A}" type="slidenum">
              <a:rPr lang="en-US" smtClean="0"/>
              <a:t>‹#›</a:t>
            </a:fld>
            <a:endParaRPr lang="en-US"/>
          </a:p>
        </p:txBody>
      </p:sp>
    </p:spTree>
    <p:extLst>
      <p:ext uri="{BB962C8B-B14F-4D97-AF65-F5344CB8AC3E}">
        <p14:creationId xmlns:p14="http://schemas.microsoft.com/office/powerpoint/2010/main" val="30500141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07927-7146-45A8-BE58-5DA05028B85A}" type="slidenum">
              <a:rPr lang="en-US" smtClean="0"/>
              <a:t>1</a:t>
            </a:fld>
            <a:endParaRPr lang="en-US"/>
          </a:p>
        </p:txBody>
      </p:sp>
      <p:sp>
        <p:nvSpPr>
          <p:cNvPr id="5" name="Date Placeholder 4"/>
          <p:cNvSpPr>
            <a:spLocks noGrp="1"/>
          </p:cNvSpPr>
          <p:nvPr>
            <p:ph type="dt" idx="11"/>
          </p:nvPr>
        </p:nvSpPr>
        <p:spPr/>
        <p:txBody>
          <a:bodyPr/>
          <a:lstStyle/>
          <a:p>
            <a:fld id="{6E39A17E-2AB3-4961-AC5D-56ED8DEB8ACD}" type="datetime1">
              <a:rPr lang="en-US" smtClean="0"/>
              <a:t>7/19/2016</a:t>
            </a:fld>
            <a:endParaRPr lang="en-US"/>
          </a:p>
        </p:txBody>
      </p:sp>
    </p:spTree>
    <p:extLst>
      <p:ext uri="{BB962C8B-B14F-4D97-AF65-F5344CB8AC3E}">
        <p14:creationId xmlns:p14="http://schemas.microsoft.com/office/powerpoint/2010/main" val="296115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79D537-694E-4176-801B-3D3DBBF80EE3}"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6DED9B61-8D1E-4D41-B17A-5AB11E60FCEA}" type="datetime1">
              <a:rPr lang="en-US" smtClean="0"/>
              <a:t>7/19/2016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191BC-B79D-417A-A628-C32424A4E818}"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348D6-3621-411D-B1B5-F0BF4464FA16}"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DAAC2-0D46-4EF5-A5D4-5BD98DC3709D}"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8AAE1-F932-4E41-98C0-F233A73D5B32}"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9E329-4AD2-476E-8EA4-3787E312D18E}"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FF7E59-E380-4C1A-90EF-304248A4C6BD}"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CB75B-E7AD-4BE2-9A2E-2FCC062587C9}"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74088-CDDE-4EA1-B97E-0706FF986967}"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B0A2D-5900-458B-97A2-169A6E96FD0B}" type="datetime1">
              <a:rPr lang="en-US" smtClean="0"/>
              <a:t>7/19/2016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F6AC95-A7A0-4213-90D6-89CD2B8B0C2C}" type="datetime1">
              <a:rPr lang="en-US" smtClean="0"/>
              <a:t>7/19/2016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5E3BA6-2732-4C33-8171-FADA7FE8371D}" type="datetime1">
              <a:rPr lang="en-US" smtClean="0"/>
              <a:t>7/19/2016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7A06AB-19C6-4900-91CF-901C03772ACC}" type="datetime1">
              <a:rPr lang="en-US" smtClean="0"/>
              <a:t>7/19/2016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FC1FD-B732-4C95-953E-3B936CF6BF7A}" type="datetime1">
              <a:rPr lang="en-US" smtClean="0"/>
              <a:t>7/19/2016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2DE98-05CF-48DF-9F46-DF0CAF6FC6EE}" type="datetime1">
              <a:rPr lang="en-US" smtClean="0"/>
              <a:t>7/19/2016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71A86-F711-463F-A2A5-BB5CA854F246}" type="datetime1">
              <a:rPr lang="en-US" smtClean="0"/>
              <a:t>7/19/2016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01231A3-3922-4A2C-96A0-A5266582329B}" type="datetime1">
              <a:rPr lang="en-US" smtClean="0"/>
              <a:t>7/19/2016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352281"/>
          </a:xfrm>
          <a:solidFill>
            <a:schemeClr val="bg1">
              <a:lumMod val="65000"/>
              <a:lumOff val="35000"/>
            </a:schemeClr>
          </a:solidFill>
        </p:spPr>
        <p:txBody>
          <a:bodyPr>
            <a:noAutofit/>
          </a:bodyPr>
          <a:lstStyle/>
          <a:p>
            <a:pPr algn="ctr"/>
            <a:r>
              <a:rPr lang="en-GB" sz="2800" dirty="0">
                <a:latin typeface="Times New Roman" panose="02020603050405020304" pitchFamily="18" charset="0"/>
                <a:cs typeface="Times New Roman" panose="02020603050405020304" pitchFamily="18" charset="0"/>
              </a:rPr>
              <a:t/>
            </a:r>
            <a:br>
              <a:rPr lang="en-GB" sz="2800" dirty="0">
                <a:latin typeface="Times New Roman" panose="02020603050405020304" pitchFamily="18" charset="0"/>
                <a:cs typeface="Times New Roman" panose="02020603050405020304" pitchFamily="18" charset="0"/>
              </a:rPr>
            </a:br>
            <a:r>
              <a:rPr lang="en-GB" sz="2800" b="1" dirty="0" smtClean="0">
                <a:latin typeface="Times New Roman" panose="02020603050405020304" pitchFamily="18" charset="0"/>
                <a:cs typeface="Times New Roman" panose="02020603050405020304" pitchFamily="18" charset="0"/>
              </a:rPr>
              <a:t>A</a:t>
            </a:r>
            <a:r>
              <a:rPr lang="en-GB" sz="2800" b="1" dirty="0">
                <a:latin typeface="Times New Roman" panose="02020603050405020304" pitchFamily="18" charset="0"/>
                <a:cs typeface="Times New Roman" panose="02020603050405020304" pitchFamily="18" charset="0"/>
              </a:rPr>
              <a:t/>
            </a:r>
            <a:br>
              <a:rPr lang="en-GB" sz="2800" b="1" dirty="0">
                <a:latin typeface="Times New Roman" panose="02020603050405020304" pitchFamily="18" charset="0"/>
                <a:cs typeface="Times New Roman" panose="02020603050405020304" pitchFamily="18" charset="0"/>
              </a:rPr>
            </a:br>
            <a:r>
              <a:rPr lang="en-GB" sz="2800" b="1" dirty="0" smtClean="0">
                <a:latin typeface="Times New Roman" panose="02020603050405020304" pitchFamily="18" charset="0"/>
                <a:cs typeface="Times New Roman" panose="02020603050405020304" pitchFamily="18" charset="0"/>
              </a:rPr>
              <a:t>  CONFERENCE PRESENTATION</a:t>
            </a:r>
            <a:endParaRPr lang="en-US" sz="2800" b="1" dirty="0"/>
          </a:p>
        </p:txBody>
      </p:sp>
      <p:sp>
        <p:nvSpPr>
          <p:cNvPr id="3" name="Subtitle 2"/>
          <p:cNvSpPr>
            <a:spLocks noGrp="1"/>
          </p:cNvSpPr>
          <p:nvPr>
            <p:ph type="subTitle" idx="1"/>
          </p:nvPr>
        </p:nvSpPr>
        <p:spPr>
          <a:xfrm>
            <a:off x="0" y="1352281"/>
            <a:ext cx="12192000" cy="5505719"/>
          </a:xfrm>
          <a:solidFill>
            <a:schemeClr val="accent5">
              <a:lumMod val="20000"/>
              <a:lumOff val="80000"/>
            </a:schemeClr>
          </a:solidFill>
        </p:spPr>
        <p:txBody>
          <a:bodyPr>
            <a:noAutofit/>
          </a:bodyPr>
          <a:lstStyle/>
          <a:p>
            <a:pPr algn="ctr"/>
            <a:r>
              <a:rPr lang="en-GB" sz="2600" b="1" dirty="0" smtClean="0">
                <a:solidFill>
                  <a:schemeClr val="bg1"/>
                </a:solidFill>
                <a:latin typeface="Times New Roman" panose="02020603050405020304" pitchFamily="18" charset="0"/>
                <a:cs typeface="Times New Roman" panose="02020603050405020304" pitchFamily="18" charset="0"/>
              </a:rPr>
              <a:t>ON</a:t>
            </a:r>
            <a:endParaRPr lang="en-US" sz="2600" b="1" dirty="0">
              <a:solidFill>
                <a:schemeClr val="bg1"/>
              </a:solidFill>
              <a:latin typeface="Times New Roman" panose="02020603050405020304" pitchFamily="18" charset="0"/>
              <a:cs typeface="Times New Roman" panose="02020603050405020304" pitchFamily="18" charset="0"/>
            </a:endParaRPr>
          </a:p>
          <a:p>
            <a:pPr algn="ctr"/>
            <a:r>
              <a:rPr lang="en-US" sz="2800" b="1" dirty="0" smtClean="0">
                <a:solidFill>
                  <a:schemeClr val="bg1"/>
                </a:solidFill>
                <a:latin typeface="Times New Roman" panose="02020603050405020304" pitchFamily="18" charset="0"/>
                <a:cs typeface="Times New Roman" panose="02020603050405020304" pitchFamily="18" charset="0"/>
              </a:rPr>
              <a:t>DEVELOPMENT OF COW BONE PARTICULATE REINFORCED EPOXY COMPOSITES FOR BIOMEDICAL APPLICATIONS</a:t>
            </a:r>
          </a:p>
          <a:p>
            <a:pPr algn="ctr"/>
            <a:r>
              <a:rPr lang="en-GB" sz="2800" b="1" dirty="0" smtClean="0">
                <a:solidFill>
                  <a:schemeClr val="bg1"/>
                </a:solidFill>
                <a:latin typeface="Times New Roman" panose="02020603050405020304" pitchFamily="18" charset="0"/>
                <a:cs typeface="Times New Roman" panose="02020603050405020304" pitchFamily="18" charset="0"/>
              </a:rPr>
              <a:t>BY</a:t>
            </a:r>
          </a:p>
          <a:p>
            <a:pPr algn="ctr"/>
            <a:r>
              <a:rPr lang="en-US" sz="2800" dirty="0" err="1"/>
              <a:t>Oladele</a:t>
            </a:r>
            <a:r>
              <a:rPr lang="en-US" sz="2800" dirty="0"/>
              <a:t> I.O.,</a:t>
            </a:r>
            <a:r>
              <a:rPr lang="en-US" sz="2800" dirty="0" smtClean="0"/>
              <a:t> </a:t>
            </a:r>
            <a:r>
              <a:rPr lang="en-US" sz="2800" dirty="0" err="1"/>
              <a:t>Omotoyinbo</a:t>
            </a:r>
            <a:r>
              <a:rPr lang="en-US" sz="2800" dirty="0"/>
              <a:t> J.A., </a:t>
            </a:r>
            <a:r>
              <a:rPr lang="en-US" sz="2800" dirty="0" err="1"/>
              <a:t>Okoro</a:t>
            </a:r>
            <a:r>
              <a:rPr lang="en-US" sz="2800" dirty="0"/>
              <a:t> A.M., </a:t>
            </a:r>
            <a:r>
              <a:rPr lang="en-US" sz="2800" dirty="0" err="1"/>
              <a:t>Okikiola</a:t>
            </a:r>
            <a:r>
              <a:rPr lang="en-US" sz="2800" dirty="0"/>
              <a:t> </a:t>
            </a:r>
            <a:r>
              <a:rPr lang="en-US" sz="2800" dirty="0" smtClean="0"/>
              <a:t>G.A </a:t>
            </a:r>
            <a:r>
              <a:rPr lang="en-US" sz="2800" dirty="0"/>
              <a:t>and </a:t>
            </a:r>
            <a:r>
              <a:rPr lang="en-US" sz="2800" dirty="0" err="1"/>
              <a:t>Ayodele</a:t>
            </a:r>
            <a:r>
              <a:rPr lang="en-US" sz="2800" dirty="0"/>
              <a:t> </a:t>
            </a:r>
            <a:r>
              <a:rPr lang="en-US" sz="2800" dirty="0" smtClean="0"/>
              <a:t>T. T.</a:t>
            </a:r>
            <a:r>
              <a:rPr lang="en-GB" sz="2800" b="1" dirty="0">
                <a:solidFill>
                  <a:schemeClr val="bg1"/>
                </a:solidFill>
                <a:latin typeface="Times New Roman" panose="02020603050405020304" pitchFamily="18" charset="0"/>
                <a:cs typeface="Times New Roman" panose="02020603050405020304" pitchFamily="18" charset="0"/>
              </a:rPr>
              <a:t>	</a:t>
            </a:r>
            <a:endParaRPr lang="en-GB" sz="2800" b="1" dirty="0" smtClean="0">
              <a:solidFill>
                <a:schemeClr val="bg1"/>
              </a:solidFill>
              <a:latin typeface="Times New Roman" panose="02020603050405020304" pitchFamily="18" charset="0"/>
              <a:cs typeface="Times New Roman" panose="02020603050405020304" pitchFamily="18" charset="0"/>
            </a:endParaRPr>
          </a:p>
          <a:p>
            <a:pPr algn="ctr"/>
            <a:r>
              <a:rPr lang="en-GB" sz="2400" b="1" dirty="0" smtClean="0">
                <a:solidFill>
                  <a:schemeClr val="bg1"/>
                </a:solidFill>
                <a:latin typeface="Times New Roman" panose="02020603050405020304" pitchFamily="18" charset="0"/>
                <a:cs typeface="Times New Roman" panose="02020603050405020304" pitchFamily="18" charset="0"/>
              </a:rPr>
              <a:t>METALLURGICAL AND MATERIALS ENGINEERING DEPARTMENT,</a:t>
            </a:r>
          </a:p>
          <a:p>
            <a:pPr algn="ctr"/>
            <a:r>
              <a:rPr lang="en-GB" sz="2400" b="1" dirty="0" smtClean="0">
                <a:solidFill>
                  <a:schemeClr val="bg1"/>
                </a:solidFill>
                <a:latin typeface="Times New Roman" panose="02020603050405020304" pitchFamily="18" charset="0"/>
                <a:cs typeface="Times New Roman" panose="02020603050405020304" pitchFamily="18" charset="0"/>
              </a:rPr>
              <a:t> FEDERAL UNIVERSITY OF TECHNOLOGY, AKURE. </a:t>
            </a:r>
          </a:p>
          <a:p>
            <a:pPr algn="ctr"/>
            <a:r>
              <a:rPr lang="en-GB" sz="2400" b="1" dirty="0" smtClean="0">
                <a:solidFill>
                  <a:schemeClr val="bg1"/>
                </a:solidFill>
                <a:latin typeface="Times New Roman" panose="02020603050405020304" pitchFamily="18" charset="0"/>
                <a:cs typeface="Times New Roman" panose="02020603050405020304" pitchFamily="18" charset="0"/>
              </a:rPr>
              <a:t>NIGERIA</a:t>
            </a:r>
          </a:p>
          <a:p>
            <a:pPr algn="ctr"/>
            <a:r>
              <a:rPr lang="en-GB" sz="2400" b="1" dirty="0">
                <a:solidFill>
                  <a:schemeClr val="bg1"/>
                </a:solidFill>
                <a:latin typeface="Times New Roman" panose="02020603050405020304" pitchFamily="18" charset="0"/>
                <a:cs typeface="Times New Roman" panose="02020603050405020304" pitchFamily="18" charset="0"/>
              </a:rPr>
              <a:t>	</a:t>
            </a:r>
            <a:r>
              <a:rPr lang="en-GB" sz="2400" b="1" dirty="0" smtClean="0">
                <a:solidFill>
                  <a:schemeClr val="bg1"/>
                </a:solidFill>
                <a:latin typeface="Times New Roman" panose="02020603050405020304" pitchFamily="18" charset="0"/>
                <a:cs typeface="Times New Roman" panose="02020603050405020304" pitchFamily="18" charset="0"/>
              </a:rPr>
              <a:t>																 			JULY</a:t>
            </a:r>
            <a:r>
              <a:rPr lang="en-GB" sz="2400" b="1" dirty="0">
                <a:solidFill>
                  <a:schemeClr val="bg1"/>
                </a:solidFill>
                <a:latin typeface="Times New Roman" panose="02020603050405020304" pitchFamily="18" charset="0"/>
                <a:cs typeface="Times New Roman" panose="02020603050405020304" pitchFamily="18" charset="0"/>
              </a:rPr>
              <a:t>, 2016</a:t>
            </a:r>
          </a:p>
          <a:p>
            <a:pPr algn="ctr"/>
            <a:endParaRPr lang="en-GB" sz="2400" b="1" dirty="0" smtClean="0">
              <a:solidFill>
                <a:schemeClr val="tx1"/>
              </a:solidFill>
              <a:latin typeface="Times New Roman" panose="02020603050405020304" pitchFamily="18" charset="0"/>
              <a:cs typeface="Times New Roman" panose="02020603050405020304" pitchFamily="18" charset="0"/>
            </a:endParaRPr>
          </a:p>
          <a:p>
            <a:pPr algn="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smtClean="0">
                <a:solidFill>
                  <a:schemeClr val="tx1"/>
                </a:solidFill>
                <a:latin typeface="Times New Roman" panose="02020603050405020304" pitchFamily="18" charset="0"/>
                <a:cs typeface="Times New Roman" panose="02020603050405020304" pitchFamily="18" charset="0"/>
              </a:rPr>
              <a:t>	</a:t>
            </a:r>
          </a:p>
          <a:p>
            <a:pPr algn="ctr"/>
            <a:endParaRPr lang="en-GB" sz="2400" b="1" dirty="0">
              <a:solidFill>
                <a:schemeClr val="tx1"/>
              </a:solidFill>
              <a:latin typeface="Times New Roman" panose="02020603050405020304" pitchFamily="18" charset="0"/>
              <a:cs typeface="Times New Roman" panose="02020603050405020304" pitchFamily="18" charset="0"/>
            </a:endParaRPr>
          </a:p>
          <a:p>
            <a:pPr lvl="8" algn="r"/>
            <a:endParaRPr lang="en-GB" sz="2400" b="1" dirty="0">
              <a:latin typeface="Times New Roman" panose="02020603050405020304" pitchFamily="18" charset="0"/>
              <a:cs typeface="Times New Roman" panose="02020603050405020304" pitchFamily="18" charset="0"/>
            </a:endParaRP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9318"/>
            <a:ext cx="1905000" cy="1313644"/>
          </a:xfrm>
          <a:prstGeom prst="rect">
            <a:avLst/>
          </a:prstGeom>
        </p:spPr>
      </p:pic>
      <p:sp>
        <p:nvSpPr>
          <p:cNvPr id="6" name="Slide Number Placeholder 5"/>
          <p:cNvSpPr>
            <a:spLocks noGrp="1"/>
          </p:cNvSpPr>
          <p:nvPr>
            <p:ph type="sldNum" sz="quarter" idx="12"/>
          </p:nvPr>
        </p:nvSpPr>
        <p:spPr>
          <a:xfrm>
            <a:off x="11898190" y="6492875"/>
            <a:ext cx="293810" cy="365125"/>
          </a:xfrm>
          <a:solidFill>
            <a:schemeClr val="tx1"/>
          </a:solidFill>
        </p:spPr>
        <p:txBody>
          <a:bodyPr/>
          <a:lstStyle/>
          <a:p>
            <a:fld id="{D57F1E4F-1CFF-5643-939E-217C01CDF565}" type="slidenum">
              <a:rPr lang="en-US" sz="1600" b="1" smtClean="0">
                <a:solidFill>
                  <a:schemeClr val="bg2"/>
                </a:solidFill>
              </a:rPr>
              <a:pPr/>
              <a:t>1</a:t>
            </a:fld>
            <a:endParaRPr lang="en-US" sz="1600" b="1" dirty="0">
              <a:solidFill>
                <a:schemeClr val="bg2"/>
              </a:solidFill>
            </a:endParaRPr>
          </a:p>
        </p:txBody>
      </p:sp>
    </p:spTree>
    <p:extLst>
      <p:ext uri="{BB962C8B-B14F-4D97-AF65-F5344CB8AC3E}">
        <p14:creationId xmlns:p14="http://schemas.microsoft.com/office/powerpoint/2010/main" val="260929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0498" y="4393855"/>
            <a:ext cx="2980363"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Cow bone particles</a:t>
            </a:r>
            <a:endParaRPr lang="en-US" sz="2400" dirty="0">
              <a:solidFill>
                <a:schemeClr val="bg1"/>
              </a:solidFill>
              <a:latin typeface="Times New Roman" pitchFamily="18" charset="0"/>
              <a:cs typeface="Times New Roman" pitchFamily="18" charset="0"/>
            </a:endParaRPr>
          </a:p>
        </p:txBody>
      </p:sp>
      <p:sp>
        <p:nvSpPr>
          <p:cNvPr id="10" name="TextBox 9"/>
          <p:cNvSpPr txBox="1"/>
          <p:nvPr/>
        </p:nvSpPr>
        <p:spPr>
          <a:xfrm>
            <a:off x="6898341" y="4544976"/>
            <a:ext cx="3467479" cy="461665"/>
          </a:xfrm>
          <a:prstGeom prst="rect">
            <a:avLst/>
          </a:prstGeom>
          <a:noFill/>
        </p:spPr>
        <p:txBody>
          <a:bodyPr wrap="square" rtlCol="0">
            <a:spAutoFit/>
          </a:bodyPr>
          <a:lstStyle/>
          <a:p>
            <a:pPr algn="ctr"/>
            <a:r>
              <a:rPr lang="en-US" sz="2400" dirty="0" smtClean="0">
                <a:solidFill>
                  <a:schemeClr val="bg1"/>
                </a:solidFill>
                <a:latin typeface="Times New Roman" pitchFamily="18" charset="0"/>
                <a:cs typeface="Times New Roman" pitchFamily="18" charset="0"/>
              </a:rPr>
              <a:t>Composite</a:t>
            </a:r>
            <a:r>
              <a:rPr lang="en-US"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Samples</a:t>
            </a:r>
            <a:endParaRPr lang="en-US" sz="2400" dirty="0">
              <a:solidFill>
                <a:schemeClr val="bg1"/>
              </a:solidFill>
              <a:latin typeface="Times New Roman" pitchFamily="18" charset="0"/>
              <a:cs typeface="Times New Roman" pitchFamily="18" charset="0"/>
            </a:endParaRPr>
          </a:p>
        </p:txBody>
      </p:sp>
      <p:sp>
        <p:nvSpPr>
          <p:cNvPr id="11" name="TextBox 10"/>
          <p:cNvSpPr txBox="1"/>
          <p:nvPr/>
        </p:nvSpPr>
        <p:spPr>
          <a:xfrm>
            <a:off x="682580" y="5408507"/>
            <a:ext cx="11092078" cy="523220"/>
          </a:xfrm>
          <a:prstGeom prst="rect">
            <a:avLst/>
          </a:prstGeom>
          <a:noFill/>
        </p:spPr>
        <p:txBody>
          <a:bodyPr wrap="square" rtlCol="0">
            <a:spAutoFit/>
          </a:bodyPr>
          <a:lstStyle/>
          <a:p>
            <a:r>
              <a:rPr lang="en-GB" sz="2800" b="1" dirty="0" smtClean="0">
                <a:solidFill>
                  <a:schemeClr val="bg1"/>
                </a:solidFill>
                <a:latin typeface="Times New Roman" panose="02020603050405020304" pitchFamily="18" charset="0"/>
                <a:cs typeface="Times New Roman" panose="02020603050405020304" pitchFamily="18" charset="0"/>
              </a:rPr>
              <a:t>Figure 2: Cow bone particles (left) and the developed composites (right)</a:t>
            </a:r>
            <a:endParaRPr lang="en-US" sz="2800" b="1" dirty="0">
              <a:solidFill>
                <a:schemeClr val="bg1"/>
              </a:solidFill>
            </a:endParaRPr>
          </a:p>
        </p:txBody>
      </p:sp>
      <p:sp>
        <p:nvSpPr>
          <p:cNvPr id="14"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13</a:t>
            </a:r>
            <a:endParaRPr lang="en-US" sz="1600" b="1" dirty="0">
              <a:solidFill>
                <a:schemeClr val="bg2"/>
              </a:solidFill>
            </a:endParaRPr>
          </a:p>
        </p:txBody>
      </p:sp>
      <p:pic>
        <p:nvPicPr>
          <p:cNvPr id="12" name="Picture 11"/>
          <p:cNvPicPr/>
          <p:nvPr/>
        </p:nvPicPr>
        <p:blipFill>
          <a:blip r:embed="rId2" cstate="print"/>
          <a:stretch>
            <a:fillRect/>
          </a:stretch>
        </p:blipFill>
        <p:spPr>
          <a:xfrm>
            <a:off x="829994" y="591669"/>
            <a:ext cx="4811151" cy="3774647"/>
          </a:xfrm>
          <a:prstGeom prst="rect">
            <a:avLst/>
          </a:prstGeom>
        </p:spPr>
      </p:pic>
      <p:pic>
        <p:nvPicPr>
          <p:cNvPr id="15" name="Picture 14"/>
          <p:cNvPicPr/>
          <p:nvPr/>
        </p:nvPicPr>
        <p:blipFill>
          <a:blip r:embed="rId3" cstate="print"/>
          <a:stretch>
            <a:fillRect/>
          </a:stretch>
        </p:blipFill>
        <p:spPr>
          <a:xfrm>
            <a:off x="6372664" y="591670"/>
            <a:ext cx="4811151" cy="3774646"/>
          </a:xfrm>
          <a:prstGeom prst="rect">
            <a:avLst/>
          </a:prstGeom>
        </p:spPr>
      </p:pic>
    </p:spTree>
    <p:extLst>
      <p:ext uri="{BB962C8B-B14F-4D97-AF65-F5344CB8AC3E}">
        <p14:creationId xmlns:p14="http://schemas.microsoft.com/office/powerpoint/2010/main" val="351012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14</a:t>
            </a:r>
            <a:endParaRPr lang="en-US" sz="1600" b="1"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63698047"/>
              </p:ext>
            </p:extLst>
          </p:nvPr>
        </p:nvGraphicFramePr>
        <p:xfrm>
          <a:off x="590842" y="773724"/>
          <a:ext cx="10185009" cy="6379464"/>
        </p:xfrm>
        <a:graphic>
          <a:graphicData uri="http://schemas.openxmlformats.org/drawingml/2006/table">
            <a:tbl>
              <a:tblPr firstRow="1" firstCol="1" bandRow="1">
                <a:tableStyleId>{5C22544A-7EE6-4342-B048-85BDC9FD1C3A}</a:tableStyleId>
              </a:tblPr>
              <a:tblGrid>
                <a:gridCol w="1927275"/>
                <a:gridCol w="4862731"/>
                <a:gridCol w="3395003"/>
              </a:tblGrid>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 Elements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Conc. Value (</a:t>
                      </a:r>
                      <a:r>
                        <a:rPr lang="en-US" sz="2800" dirty="0" err="1">
                          <a:effectLst/>
                          <a:latin typeface="Times New Roman" panose="02020603050405020304" pitchFamily="18" charset="0"/>
                          <a:cs typeface="Times New Roman" panose="02020603050405020304" pitchFamily="18" charset="0"/>
                        </a:rPr>
                        <a:t>wt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Conc.  Error</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tabLst>
                          <a:tab pos="691515" algn="ctr"/>
                        </a:tabLst>
                      </a:pPr>
                      <a:r>
                        <a:rPr lang="en-US" sz="2800" dirty="0" smtClean="0">
                          <a:effectLst/>
                          <a:latin typeface="Times New Roman" panose="02020603050405020304" pitchFamily="18" charset="0"/>
                          <a:cs typeface="Times New Roman" panose="02020603050405020304" pitchFamily="18" charset="0"/>
                        </a:rPr>
                        <a:t>  K</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2.115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 ±0.11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err="1">
                          <a:effectLst/>
                          <a:latin typeface="Times New Roman" panose="02020603050405020304" pitchFamily="18" charset="0"/>
                          <a:cs typeface="Times New Roman" panose="02020603050405020304" pitchFamily="18" charset="0"/>
                        </a:rPr>
                        <a:t>Ca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55.752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±3.80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a:effectLst/>
                          <a:latin typeface="Times New Roman" panose="02020603050405020304" pitchFamily="18" charset="0"/>
                          <a:cs typeface="Times New Roman" panose="02020603050405020304" pitchFamily="18" charset="0"/>
                        </a:rPr>
                        <a:t>Ti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0.549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a:effectLst/>
                          <a:latin typeface="Times New Roman" panose="02020603050405020304" pitchFamily="18" charset="0"/>
                          <a:cs typeface="Times New Roman" panose="02020603050405020304" pitchFamily="18" charset="0"/>
                        </a:rPr>
                        <a:t>Cr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0.070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a:effectLst/>
                          <a:latin typeface="Times New Roman" panose="02020603050405020304" pitchFamily="18" charset="0"/>
                          <a:cs typeface="Times New Roman" panose="02020603050405020304" pitchFamily="18" charset="0"/>
                        </a:rPr>
                        <a:t>Mn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0.180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±0.03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a:effectLst/>
                          <a:latin typeface="Times New Roman" panose="02020603050405020304" pitchFamily="18" charset="0"/>
                          <a:cs typeface="Times New Roman" panose="02020603050405020304" pitchFamily="18" charset="0"/>
                        </a:rPr>
                        <a:t>Fe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16.932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 1.04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Ni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0.012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Cu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1.432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cs typeface="Times New Roman" panose="02020603050405020304" pitchFamily="18" charset="0"/>
                        </a:rPr>
                        <a:t>0.20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Zn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0.090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±0.02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Mg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2.901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cs typeface="Times New Roman" panose="02020603050405020304" pitchFamily="18" charset="0"/>
                        </a:rPr>
                        <a:t>0.50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err="1">
                          <a:effectLst/>
                          <a:latin typeface="Times New Roman" panose="02020603050405020304" pitchFamily="18" charset="0"/>
                          <a:cs typeface="Times New Roman" panose="02020603050405020304" pitchFamily="18" charset="0"/>
                        </a:rPr>
                        <a:t>Zr</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20.100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cs typeface="Times New Roman" panose="02020603050405020304" pitchFamily="18" charset="0"/>
                        </a:rPr>
                        <a:t>2.10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8021">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Na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smtClean="0">
                          <a:effectLst/>
                          <a:latin typeface="Times New Roman" panose="02020603050405020304" pitchFamily="18" charset="0"/>
                          <a:cs typeface="Times New Roman" panose="02020603050405020304" pitchFamily="18" charset="0"/>
                        </a:rPr>
                        <a:t>  1.320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2800" dirty="0">
                          <a:effectLst/>
                          <a:latin typeface="Times New Roman" panose="02020603050405020304" pitchFamily="18" charset="0"/>
                          <a:cs typeface="Times New Roman" panose="02020603050405020304" pitchFamily="18" charset="0"/>
                        </a:rPr>
                        <a:t>±0.21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1057355" y="258446"/>
            <a:ext cx="9648159"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Table </a:t>
            </a:r>
            <a:r>
              <a:rPr lang="en-US" sz="2800" b="1" dirty="0" smtClean="0">
                <a:solidFill>
                  <a:schemeClr val="bg1"/>
                </a:solidFill>
                <a:latin typeface="Times New Roman" panose="02020603050405020304" pitchFamily="18" charset="0"/>
                <a:cs typeface="Times New Roman" panose="02020603050405020304" pitchFamily="18" charset="0"/>
              </a:rPr>
              <a:t>2: </a:t>
            </a:r>
            <a:r>
              <a:rPr lang="en-US" sz="2800" b="1" dirty="0">
                <a:solidFill>
                  <a:schemeClr val="bg1"/>
                </a:solidFill>
                <a:latin typeface="Times New Roman" panose="02020603050405020304" pitchFamily="18" charset="0"/>
                <a:cs typeface="Times New Roman" panose="02020603050405020304" pitchFamily="18" charset="0"/>
              </a:rPr>
              <a:t>Shows the </a:t>
            </a:r>
            <a:r>
              <a:rPr lang="en-US" sz="2800" b="1" dirty="0" smtClean="0">
                <a:solidFill>
                  <a:schemeClr val="bg1"/>
                </a:solidFill>
                <a:latin typeface="Times New Roman" panose="02020603050405020304" pitchFamily="18" charset="0"/>
                <a:cs typeface="Times New Roman" panose="02020603050405020304" pitchFamily="18" charset="0"/>
              </a:rPr>
              <a:t>XRF </a:t>
            </a:r>
            <a:r>
              <a:rPr lang="en-US" sz="2800" b="1" dirty="0">
                <a:solidFill>
                  <a:schemeClr val="bg1"/>
                </a:solidFill>
                <a:latin typeface="Times New Roman" panose="02020603050405020304" pitchFamily="18" charset="0"/>
                <a:cs typeface="Times New Roman" panose="02020603050405020304" pitchFamily="18" charset="0"/>
              </a:rPr>
              <a:t>Analysis of </a:t>
            </a:r>
            <a:r>
              <a:rPr lang="en-US" sz="2800" b="1" dirty="0" smtClean="0">
                <a:solidFill>
                  <a:schemeClr val="bg1"/>
                </a:solidFill>
                <a:latin typeface="Times New Roman" panose="02020603050405020304" pitchFamily="18" charset="0"/>
                <a:cs typeface="Times New Roman" panose="02020603050405020304" pitchFamily="18" charset="0"/>
              </a:rPr>
              <a:t>the Cow Bone Particles</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44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5801791"/>
            <a:ext cx="11451130" cy="707886"/>
          </a:xfrm>
          <a:prstGeom prst="rect">
            <a:avLst/>
          </a:prstGeom>
        </p:spPr>
        <p:txBody>
          <a:bodyPr wrap="square">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Figure 3: Plot </a:t>
            </a:r>
            <a:r>
              <a:rPr lang="en-US" sz="2000" b="1" dirty="0">
                <a:solidFill>
                  <a:schemeClr val="bg1"/>
                </a:solidFill>
                <a:latin typeface="Times New Roman" panose="02020603050405020304" pitchFamily="18" charset="0"/>
                <a:cs typeface="Times New Roman" panose="02020603050405020304" pitchFamily="18" charset="0"/>
              </a:rPr>
              <a:t>of Deflection at peak against composite samples developed from -75 µm and 75 µm </a:t>
            </a:r>
            <a:r>
              <a:rPr lang="en-US" sz="2000" b="1" dirty="0" smtClean="0">
                <a:solidFill>
                  <a:schemeClr val="bg1"/>
                </a:solidFill>
                <a:latin typeface="Times New Roman" panose="02020603050405020304" pitchFamily="18" charset="0"/>
                <a:cs typeface="Times New Roman" panose="02020603050405020304" pitchFamily="18" charset="0"/>
              </a:rPr>
              <a:t>    </a:t>
            </a:r>
          </a:p>
          <a:p>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                Particle </a:t>
            </a:r>
            <a:r>
              <a:rPr lang="en-US" sz="2000" b="1" dirty="0">
                <a:solidFill>
                  <a:schemeClr val="bg1"/>
                </a:solidFill>
                <a:latin typeface="Times New Roman" panose="02020603050405020304" pitchFamily="18" charset="0"/>
                <a:cs typeface="Times New Roman" panose="02020603050405020304" pitchFamily="18" charset="0"/>
              </a:rPr>
              <a:t>Sizes and the Neat Sample (CS</a:t>
            </a:r>
            <a:r>
              <a:rPr lang="en-US" sz="2000" b="1" dirty="0" smtClean="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15</a:t>
            </a:r>
            <a:endParaRPr lang="en-US" sz="1600" b="1" dirty="0">
              <a:solidFill>
                <a:schemeClr val="bg2"/>
              </a:solidFill>
            </a:endParaRPr>
          </a:p>
        </p:txBody>
      </p:sp>
      <p:graphicFrame>
        <p:nvGraphicFramePr>
          <p:cNvPr id="6" name="Chart 5"/>
          <p:cNvGraphicFramePr/>
          <p:nvPr>
            <p:extLst>
              <p:ext uri="{D42A27DB-BD31-4B8C-83A1-F6EECF244321}">
                <p14:modId xmlns:p14="http://schemas.microsoft.com/office/powerpoint/2010/main" val="1017068500"/>
              </p:ext>
            </p:extLst>
          </p:nvPr>
        </p:nvGraphicFramePr>
        <p:xfrm>
          <a:off x="492368" y="731519"/>
          <a:ext cx="9298746" cy="4543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575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995941"/>
            <a:ext cx="11595146" cy="707886"/>
          </a:xfrm>
          <a:prstGeom prst="rect">
            <a:avLst/>
          </a:prstGeom>
        </p:spPr>
        <p:txBody>
          <a:bodyPr wrap="square">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Figure 4: Plot </a:t>
            </a:r>
            <a:r>
              <a:rPr lang="en-US" sz="2000" b="1" dirty="0">
                <a:solidFill>
                  <a:schemeClr val="bg1"/>
                </a:solidFill>
                <a:latin typeface="Times New Roman" panose="02020603050405020304" pitchFamily="18" charset="0"/>
                <a:cs typeface="Times New Roman" panose="02020603050405020304" pitchFamily="18" charset="0"/>
              </a:rPr>
              <a:t>of Flexural Strength at Peak against composite samples developed from -75 µm and 75 µm Particle Sizes and the Neat Sample (CS).</a:t>
            </a:r>
          </a:p>
        </p:txBody>
      </p:sp>
      <p:sp>
        <p:nvSpPr>
          <p:cNvPr id="7"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16</a:t>
            </a:r>
            <a:endParaRPr lang="en-US" sz="1600" b="1" dirty="0">
              <a:solidFill>
                <a:schemeClr val="bg2"/>
              </a:solidFill>
            </a:endParaRPr>
          </a:p>
        </p:txBody>
      </p:sp>
      <p:graphicFrame>
        <p:nvGraphicFramePr>
          <p:cNvPr id="6" name="Chart 5"/>
          <p:cNvGraphicFramePr/>
          <p:nvPr>
            <p:extLst>
              <p:ext uri="{D42A27DB-BD31-4B8C-83A1-F6EECF244321}">
                <p14:modId xmlns:p14="http://schemas.microsoft.com/office/powerpoint/2010/main" val="3072658656"/>
              </p:ext>
            </p:extLst>
          </p:nvPr>
        </p:nvGraphicFramePr>
        <p:xfrm>
          <a:off x="1012873" y="407962"/>
          <a:ext cx="9284677" cy="5190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19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2" y="5905407"/>
            <a:ext cx="11830930" cy="707886"/>
          </a:xfrm>
          <a:prstGeom prst="rect">
            <a:avLst/>
          </a:prstGeom>
        </p:spPr>
        <p:txBody>
          <a:bodyPr wrap="square">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Figure 6: Plot </a:t>
            </a:r>
            <a:r>
              <a:rPr lang="en-US" sz="2000" b="1" dirty="0">
                <a:solidFill>
                  <a:schemeClr val="bg1"/>
                </a:solidFill>
                <a:latin typeface="Times New Roman" panose="02020603050405020304" pitchFamily="18" charset="0"/>
                <a:cs typeface="Times New Roman" panose="02020603050405020304" pitchFamily="18" charset="0"/>
              </a:rPr>
              <a:t>of abrasion result against composite samples developed from -75 µm and 75 µm particle Sizes and the Neat Sample (CS).</a:t>
            </a:r>
          </a:p>
        </p:txBody>
      </p:sp>
      <p:sp>
        <p:nvSpPr>
          <p:cNvPr id="7"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18</a:t>
            </a:r>
            <a:endParaRPr lang="en-US" sz="1600" b="1" dirty="0">
              <a:solidFill>
                <a:schemeClr val="bg2"/>
              </a:solidFill>
            </a:endParaRPr>
          </a:p>
        </p:txBody>
      </p:sp>
      <p:graphicFrame>
        <p:nvGraphicFramePr>
          <p:cNvPr id="8" name="Chart 7"/>
          <p:cNvGraphicFramePr/>
          <p:nvPr>
            <p:extLst>
              <p:ext uri="{D42A27DB-BD31-4B8C-83A1-F6EECF244321}">
                <p14:modId xmlns:p14="http://schemas.microsoft.com/office/powerpoint/2010/main" val="130838047"/>
              </p:ext>
            </p:extLst>
          </p:nvPr>
        </p:nvGraphicFramePr>
        <p:xfrm>
          <a:off x="1167618" y="379827"/>
          <a:ext cx="8834511" cy="4923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585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677" y="5934670"/>
            <a:ext cx="11633981" cy="707886"/>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Figure 7: SEM </a:t>
            </a:r>
            <a:r>
              <a:rPr lang="en-US" sz="2000" b="1" dirty="0">
                <a:solidFill>
                  <a:schemeClr val="bg1"/>
                </a:solidFill>
                <a:latin typeface="Times New Roman" panose="02020603050405020304" pitchFamily="18" charset="0"/>
                <a:cs typeface="Times New Roman" panose="02020603050405020304" pitchFamily="18" charset="0"/>
              </a:rPr>
              <a:t>of the Surface Morphology of the C</a:t>
            </a:r>
            <a:r>
              <a:rPr lang="en-GB" sz="2000" b="1" dirty="0" err="1">
                <a:solidFill>
                  <a:schemeClr val="bg1"/>
                </a:solidFill>
                <a:latin typeface="Times New Roman" panose="02020603050405020304" pitchFamily="18" charset="0"/>
                <a:cs typeface="Times New Roman" panose="02020603050405020304" pitchFamily="18" charset="0"/>
              </a:rPr>
              <a:t>ryofractured</a:t>
            </a:r>
            <a:r>
              <a:rPr lang="en-GB" sz="2000" b="1" dirty="0">
                <a:solidFill>
                  <a:schemeClr val="bg1"/>
                </a:solidFill>
                <a:latin typeface="Times New Roman" panose="02020603050405020304" pitchFamily="18" charset="0"/>
                <a:cs typeface="Times New Roman" panose="02020603050405020304" pitchFamily="18" charset="0"/>
              </a:rPr>
              <a:t> Surfaces of </a:t>
            </a:r>
            <a:r>
              <a:rPr lang="en-US" sz="2000" b="1" dirty="0">
                <a:solidFill>
                  <a:schemeClr val="bg1"/>
                </a:solidFill>
                <a:latin typeface="Times New Roman" panose="02020603050405020304" pitchFamily="18" charset="0"/>
                <a:cs typeface="Times New Roman" panose="02020603050405020304" pitchFamily="18" charset="0"/>
              </a:rPr>
              <a:t>(a) </a:t>
            </a:r>
            <a:r>
              <a:rPr lang="en-GB" sz="2000" b="1" dirty="0">
                <a:solidFill>
                  <a:schemeClr val="bg1"/>
                </a:solidFill>
                <a:latin typeface="Times New Roman" panose="02020603050405020304" pitchFamily="18" charset="0"/>
                <a:cs typeface="Times New Roman" panose="02020603050405020304" pitchFamily="18" charset="0"/>
              </a:rPr>
              <a:t>-</a:t>
            </a:r>
            <a:r>
              <a:rPr lang="en-US" sz="2000" b="1" dirty="0">
                <a:solidFill>
                  <a:schemeClr val="bg1"/>
                </a:solidFill>
                <a:latin typeface="Times New Roman" panose="02020603050405020304" pitchFamily="18" charset="0"/>
                <a:cs typeface="Times New Roman" panose="02020603050405020304" pitchFamily="18" charset="0"/>
              </a:rPr>
              <a:t>75 (b) 75 µm </a:t>
            </a:r>
            <a:r>
              <a:rPr lang="en-US" sz="2000" b="1" dirty="0" err="1">
                <a:solidFill>
                  <a:schemeClr val="bg1"/>
                </a:solidFill>
                <a:latin typeface="Times New Roman" panose="02020603050405020304" pitchFamily="18" charset="0"/>
                <a:cs typeface="Times New Roman" panose="02020603050405020304" pitchFamily="18" charset="0"/>
              </a:rPr>
              <a:t>Calcined</a:t>
            </a:r>
            <a:r>
              <a:rPr lang="en-US" sz="2000" b="1" dirty="0">
                <a:solidFill>
                  <a:schemeClr val="bg1"/>
                </a:solidFill>
                <a:latin typeface="Times New Roman" panose="02020603050405020304" pitchFamily="18" charset="0"/>
                <a:cs typeface="Times New Roman" panose="02020603050405020304" pitchFamily="18" charset="0"/>
              </a:rPr>
              <a:t> Bone Reinforced Epoxy Composites</a:t>
            </a:r>
          </a:p>
        </p:txBody>
      </p:sp>
      <p:sp>
        <p:nvSpPr>
          <p:cNvPr id="8"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19</a:t>
            </a:r>
            <a:endParaRPr lang="en-US" sz="1600" b="1" dirty="0">
              <a:solidFill>
                <a:schemeClr val="bg2"/>
              </a:solidFill>
            </a:endParaRPr>
          </a:p>
        </p:txBody>
      </p:sp>
      <p:pic>
        <p:nvPicPr>
          <p:cNvPr id="11" name="Picture 10" descr="C:\Users\DR OLADELE\Desktop\0003.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08" y="918868"/>
            <a:ext cx="4979963" cy="3850079"/>
          </a:xfrm>
          <a:prstGeom prst="rect">
            <a:avLst/>
          </a:prstGeom>
          <a:noFill/>
          <a:ln>
            <a:noFill/>
          </a:ln>
        </p:spPr>
      </p:pic>
      <p:pic>
        <p:nvPicPr>
          <p:cNvPr id="12" name="Picture 11" descr="C:\Users\DR OLADELE\Desktop\0004.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310" y="918868"/>
            <a:ext cx="5078437" cy="3850079"/>
          </a:xfrm>
          <a:prstGeom prst="rect">
            <a:avLst/>
          </a:prstGeom>
          <a:noFill/>
          <a:ln>
            <a:noFill/>
          </a:ln>
        </p:spPr>
      </p:pic>
      <p:sp>
        <p:nvSpPr>
          <p:cNvPr id="4" name="TextBox 3"/>
          <p:cNvSpPr txBox="1"/>
          <p:nvPr/>
        </p:nvSpPr>
        <p:spPr>
          <a:xfrm>
            <a:off x="2461846" y="4965895"/>
            <a:ext cx="1313180"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 </a:t>
            </a:r>
            <a:r>
              <a:rPr lang="en-US" sz="2000" b="1" dirty="0" smtClean="0">
                <a:solidFill>
                  <a:schemeClr val="bg1"/>
                </a:solidFill>
                <a:latin typeface="Times New Roman" panose="02020603050405020304" pitchFamily="18" charset="0"/>
                <a:cs typeface="Times New Roman" panose="02020603050405020304" pitchFamily="18" charset="0"/>
              </a:rPr>
              <a:t>-75 µm</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47352" y="4965895"/>
            <a:ext cx="1242649" cy="400110"/>
          </a:xfrm>
          <a:prstGeom prst="rect">
            <a:avLst/>
          </a:prstGeom>
          <a:noFill/>
        </p:spPr>
        <p:txBody>
          <a:bodyPr wrap="non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(b) </a:t>
            </a:r>
            <a:r>
              <a:rPr lang="en-US" sz="2000" b="1" dirty="0" smtClean="0">
                <a:solidFill>
                  <a:schemeClr val="bg1"/>
                </a:solidFill>
                <a:latin typeface="Times New Roman" panose="02020603050405020304" pitchFamily="18" charset="0"/>
                <a:cs typeface="Times New Roman" panose="02020603050405020304" pitchFamily="18" charset="0"/>
              </a:rPr>
              <a:t>75 </a:t>
            </a:r>
            <a:r>
              <a:rPr lang="en-US" sz="2000" b="1" dirty="0">
                <a:solidFill>
                  <a:schemeClr val="bg1"/>
                </a:solidFill>
                <a:latin typeface="Times New Roman" panose="02020603050405020304" pitchFamily="18" charset="0"/>
                <a:cs typeface="Times New Roman" panose="02020603050405020304" pitchFamily="18" charset="0"/>
              </a:rPr>
              <a:t>µm</a:t>
            </a:r>
          </a:p>
        </p:txBody>
      </p:sp>
    </p:spTree>
    <p:extLst>
      <p:ext uri="{BB962C8B-B14F-4D97-AF65-F5344CB8AC3E}">
        <p14:creationId xmlns:p14="http://schemas.microsoft.com/office/powerpoint/2010/main" val="269361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153551"/>
          </a:xfrm>
          <a:solidFill>
            <a:schemeClr val="bg1">
              <a:lumMod val="65000"/>
              <a:lumOff val="35000"/>
            </a:schemeClr>
          </a:solidFill>
        </p:spPr>
        <p:txBody>
          <a:bodyPr>
            <a:normAutofit/>
          </a:bodyPr>
          <a:lstStyle/>
          <a:p>
            <a:r>
              <a:rPr lang="en-US" sz="4400" b="1" dirty="0" smtClean="0">
                <a:latin typeface="Times New Roman" panose="02020603050405020304" pitchFamily="18" charset="0"/>
                <a:cs typeface="Times New Roman" panose="02020603050405020304" pitchFamily="18" charset="0"/>
              </a:rPr>
              <a:t>CONCLUSION</a:t>
            </a:r>
            <a:endParaRPr lang="en-US" sz="4400" b="1" dirty="0">
              <a:latin typeface="Times New Roman" panose="02020603050405020304" pitchFamily="18" charset="0"/>
              <a:cs typeface="Times New Roman" panose="02020603050405020304" pitchFamily="18" charset="0"/>
            </a:endParaRPr>
          </a:p>
        </p:txBody>
      </p:sp>
      <p:sp>
        <p:nvSpPr>
          <p:cNvPr id="13" name="Text Placeholder 12"/>
          <p:cNvSpPr>
            <a:spLocks noGrp="1"/>
          </p:cNvSpPr>
          <p:nvPr>
            <p:ph type="body" idx="1"/>
          </p:nvPr>
        </p:nvSpPr>
        <p:spPr>
          <a:xfrm>
            <a:off x="0" y="1153553"/>
            <a:ext cx="12192000" cy="5704447"/>
          </a:xfrm>
        </p:spPr>
        <p:txBody>
          <a:bodyPr>
            <a:noAutofit/>
          </a:bodyPr>
          <a:lstStyle/>
          <a:p>
            <a:pPr algn="just">
              <a:lnSpc>
                <a:spcPct val="200000"/>
              </a:lnSpc>
            </a:pPr>
            <a:r>
              <a:rPr lang="en-US" b="1" dirty="0" smtClean="0">
                <a:solidFill>
                  <a:schemeClr val="bg1"/>
                </a:solidFill>
                <a:latin typeface="Times New Roman" panose="02020603050405020304" pitchFamily="18" charset="0"/>
                <a:cs typeface="Times New Roman" panose="02020603050405020304" pitchFamily="18" charset="0"/>
              </a:rPr>
              <a:t>The </a:t>
            </a:r>
            <a:r>
              <a:rPr lang="en-US" b="1" dirty="0">
                <a:solidFill>
                  <a:schemeClr val="bg1"/>
                </a:solidFill>
                <a:latin typeface="Times New Roman" panose="02020603050405020304" pitchFamily="18" charset="0"/>
                <a:cs typeface="Times New Roman" panose="02020603050405020304" pitchFamily="18" charset="0"/>
              </a:rPr>
              <a:t>XRF analysis of the </a:t>
            </a:r>
            <a:r>
              <a:rPr lang="en-US" b="1" dirty="0" err="1">
                <a:solidFill>
                  <a:schemeClr val="bg1"/>
                </a:solidFill>
                <a:latin typeface="Times New Roman" panose="02020603050405020304" pitchFamily="18" charset="0"/>
                <a:cs typeface="Times New Roman" panose="02020603050405020304" pitchFamily="18" charset="0"/>
              </a:rPr>
              <a:t>calcined</a:t>
            </a: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bone revealed the presence of elements that are contained in human body which justify their use as biomedical material.  </a:t>
            </a:r>
          </a:p>
          <a:p>
            <a:pPr algn="just">
              <a:lnSpc>
                <a:spcPct val="200000"/>
              </a:lnSpc>
            </a:pPr>
            <a:r>
              <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From </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results, </a:t>
            </a:r>
            <a:r>
              <a:rPr lang="en-US"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it was observed that the developed composites possessed better flexural and wear properties than the epoxy that made them to </a:t>
            </a:r>
            <a:r>
              <a:rPr lang="en-US" b="1" dirty="0" smtClean="0">
                <a:solidFill>
                  <a:schemeClr val="bg1"/>
                </a:solidFill>
                <a:latin typeface="Times New Roman" panose="02020603050405020304" pitchFamily="18" charset="0"/>
                <a:cs typeface="Times New Roman" panose="02020603050405020304" pitchFamily="18" charset="0"/>
              </a:rPr>
              <a:t>meet </a:t>
            </a:r>
            <a:r>
              <a:rPr lang="en-US" b="1" dirty="0">
                <a:solidFill>
                  <a:schemeClr val="bg1"/>
                </a:solidFill>
                <a:latin typeface="Times New Roman" panose="02020603050405020304" pitchFamily="18" charset="0"/>
                <a:cs typeface="Times New Roman" panose="02020603050405020304" pitchFamily="18" charset="0"/>
              </a:rPr>
              <a:t>the structural conditions </a:t>
            </a:r>
            <a:r>
              <a:rPr lang="en-US" b="1" dirty="0" smtClean="0">
                <a:solidFill>
                  <a:schemeClr val="bg1"/>
                </a:solidFill>
                <a:latin typeface="Times New Roman" panose="02020603050405020304" pitchFamily="18" charset="0"/>
                <a:cs typeface="Times New Roman" panose="02020603050405020304" pitchFamily="18" charset="0"/>
              </a:rPr>
              <a:t>necessary for biomedical materials. However, -75 µm </a:t>
            </a:r>
            <a:r>
              <a:rPr lang="en-US" b="1" dirty="0">
                <a:solidFill>
                  <a:schemeClr val="bg1"/>
                </a:solidFill>
                <a:latin typeface="Times New Roman" panose="02020603050405020304" pitchFamily="18" charset="0"/>
                <a:cs typeface="Times New Roman" panose="02020603050405020304" pitchFamily="18" charset="0"/>
              </a:rPr>
              <a:t>particle sizes </a:t>
            </a:r>
            <a:r>
              <a:rPr lang="en-US" b="1" dirty="0" smtClean="0">
                <a:solidFill>
                  <a:schemeClr val="bg1"/>
                </a:solidFill>
                <a:latin typeface="Times New Roman" panose="02020603050405020304" pitchFamily="18" charset="0"/>
                <a:cs typeface="Times New Roman" panose="02020603050405020304" pitchFamily="18" charset="0"/>
              </a:rPr>
              <a:t>gave the optimum </a:t>
            </a:r>
            <a:r>
              <a:rPr lang="en-US" b="1" dirty="0">
                <a:solidFill>
                  <a:schemeClr val="bg1"/>
                </a:solidFill>
                <a:latin typeface="Times New Roman" panose="02020603050405020304" pitchFamily="18" charset="0"/>
                <a:cs typeface="Times New Roman" panose="02020603050405020304" pitchFamily="18" charset="0"/>
              </a:rPr>
              <a:t>enhancement of epoxy resin for the development of suitable bio-composites as an implant material</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1" y="1"/>
            <a:ext cx="1905000" cy="1153552"/>
          </a:xfrm>
          <a:prstGeom prst="rect">
            <a:avLst/>
          </a:prstGeom>
        </p:spPr>
      </p:pic>
      <p:sp>
        <p:nvSpPr>
          <p:cNvPr id="7"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20</a:t>
            </a:r>
            <a:endParaRPr lang="en-US" sz="1600" b="1" dirty="0">
              <a:solidFill>
                <a:schemeClr val="bg2"/>
              </a:solidFill>
            </a:endParaRPr>
          </a:p>
        </p:txBody>
      </p:sp>
    </p:spTree>
    <p:extLst>
      <p:ext uri="{BB962C8B-B14F-4D97-AF65-F5344CB8AC3E}">
        <p14:creationId xmlns:p14="http://schemas.microsoft.com/office/powerpoint/2010/main" val="883784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305" y="1280160"/>
            <a:ext cx="8534400" cy="3742005"/>
          </a:xfrm>
        </p:spPr>
        <p:txBody>
          <a:bodyPr>
            <a:normAutofit/>
          </a:bodyPr>
          <a:lstStyle/>
          <a:p>
            <a:pPr algn="ctr"/>
            <a:r>
              <a:rPr lang="en-US" sz="4400" b="1" dirty="0" smtClean="0">
                <a:solidFill>
                  <a:schemeClr val="bg1"/>
                </a:solidFill>
                <a:latin typeface="Times New Roman" panose="02020603050405020304" pitchFamily="18" charset="0"/>
                <a:cs typeface="Times New Roman" panose="02020603050405020304" pitchFamily="18" charset="0"/>
              </a:rPr>
              <a:t>THANKS  </a:t>
            </a:r>
            <a:br>
              <a:rPr lang="en-US" sz="4400" b="1" dirty="0" smtClean="0">
                <a:solidFill>
                  <a:schemeClr val="bg1"/>
                </a:solidFill>
                <a:latin typeface="Times New Roman" panose="02020603050405020304" pitchFamily="18" charset="0"/>
                <a:cs typeface="Times New Roman" panose="02020603050405020304" pitchFamily="18" charset="0"/>
              </a:rPr>
            </a:br>
            <a:r>
              <a:rPr lang="en-US" sz="4400" b="1" dirty="0">
                <a:solidFill>
                  <a:schemeClr val="bg1"/>
                </a:solidFill>
                <a:latin typeface="Times New Roman" panose="02020603050405020304" pitchFamily="18" charset="0"/>
                <a:cs typeface="Times New Roman" panose="02020603050405020304" pitchFamily="18" charset="0"/>
              </a:rPr>
              <a:t/>
            </a:r>
            <a:br>
              <a:rPr lang="en-US" sz="4400" b="1" dirty="0">
                <a:solidFill>
                  <a:schemeClr val="bg1"/>
                </a:solidFill>
                <a:latin typeface="Times New Roman" panose="02020603050405020304" pitchFamily="18" charset="0"/>
                <a:cs typeface="Times New Roman" panose="02020603050405020304" pitchFamily="18" charset="0"/>
              </a:rPr>
            </a:br>
            <a:r>
              <a:rPr lang="en-US" sz="4400" b="1" dirty="0" smtClean="0">
                <a:solidFill>
                  <a:schemeClr val="bg1"/>
                </a:solidFill>
                <a:latin typeface="Times New Roman" panose="02020603050405020304" pitchFamily="18" charset="0"/>
                <a:cs typeface="Times New Roman" panose="02020603050405020304" pitchFamily="18" charset="0"/>
              </a:rPr>
              <a:t>FOR </a:t>
            </a:r>
            <a:br>
              <a:rPr lang="en-US" sz="4400" b="1" dirty="0" smtClean="0">
                <a:solidFill>
                  <a:schemeClr val="bg1"/>
                </a:solidFill>
                <a:latin typeface="Times New Roman" panose="02020603050405020304" pitchFamily="18" charset="0"/>
                <a:cs typeface="Times New Roman" panose="02020603050405020304" pitchFamily="18" charset="0"/>
              </a:rPr>
            </a:br>
            <a:r>
              <a:rPr lang="en-US" sz="4400" b="1" dirty="0" smtClean="0">
                <a:solidFill>
                  <a:schemeClr val="bg1"/>
                </a:solidFill>
                <a:latin typeface="Times New Roman" panose="02020603050405020304" pitchFamily="18" charset="0"/>
                <a:cs typeface="Times New Roman" panose="02020603050405020304" pitchFamily="18" charset="0"/>
              </a:rPr>
              <a:t/>
            </a:r>
            <a:br>
              <a:rPr lang="en-US" sz="4400" b="1" dirty="0" smtClean="0">
                <a:solidFill>
                  <a:schemeClr val="bg1"/>
                </a:solidFill>
                <a:latin typeface="Times New Roman" panose="02020603050405020304" pitchFamily="18" charset="0"/>
                <a:cs typeface="Times New Roman" panose="02020603050405020304" pitchFamily="18" charset="0"/>
              </a:rPr>
            </a:br>
            <a:r>
              <a:rPr lang="en-US" sz="4400" b="1" dirty="0" smtClean="0">
                <a:solidFill>
                  <a:schemeClr val="bg1"/>
                </a:solidFill>
                <a:latin typeface="Times New Roman" panose="02020603050405020304" pitchFamily="18" charset="0"/>
                <a:cs typeface="Times New Roman" panose="02020603050405020304" pitchFamily="18" charset="0"/>
              </a:rPr>
              <a:t>LISTENING</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22</a:t>
            </a:r>
            <a:endParaRPr lang="en-US" sz="1600" b="1" dirty="0">
              <a:solidFill>
                <a:schemeClr val="bg2"/>
              </a:solidFill>
            </a:endParaRPr>
          </a:p>
        </p:txBody>
      </p:sp>
    </p:spTree>
    <p:extLst>
      <p:ext uri="{BB962C8B-B14F-4D97-AF65-F5344CB8AC3E}">
        <p14:creationId xmlns:p14="http://schemas.microsoft.com/office/powerpoint/2010/main" val="145064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0304"/>
            <a:ext cx="12192000" cy="669701"/>
          </a:xfrm>
          <a:solidFill>
            <a:schemeClr val="bg1">
              <a:lumMod val="65000"/>
              <a:lumOff val="35000"/>
            </a:schemeClr>
          </a:solidFill>
        </p:spPr>
        <p:txBody>
          <a:bodyPr>
            <a:normAutofit/>
          </a:bodyPr>
          <a:lstStyle/>
          <a:p>
            <a:r>
              <a:rPr lang="en-GB" sz="3400" b="1" dirty="0">
                <a:cs typeface="Times New Roman" panose="02020603050405020304" pitchFamily="18" charset="0"/>
              </a:rPr>
              <a:t>OUTLINE</a:t>
            </a:r>
            <a:endParaRPr lang="en-US" sz="3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80305"/>
            <a:ext cx="1905000" cy="1179111"/>
          </a:xfrm>
          <a:prstGeom prst="rect">
            <a:avLst/>
          </a:prstGeom>
        </p:spPr>
      </p:pic>
      <p:sp>
        <p:nvSpPr>
          <p:cNvPr id="7" name="Slide Number Placeholder 6"/>
          <p:cNvSpPr>
            <a:spLocks noGrp="1"/>
          </p:cNvSpPr>
          <p:nvPr>
            <p:ph type="sldNum" sz="quarter" idx="12"/>
          </p:nvPr>
        </p:nvSpPr>
        <p:spPr>
          <a:xfrm>
            <a:off x="11775265" y="6465195"/>
            <a:ext cx="416735" cy="392806"/>
          </a:xfrm>
          <a:solidFill>
            <a:schemeClr val="tx1"/>
          </a:solidFill>
          <a:ln>
            <a:solidFill>
              <a:schemeClr val="accent1"/>
            </a:solidFill>
          </a:ln>
        </p:spPr>
        <p:txBody>
          <a:bodyPr/>
          <a:lstStyle/>
          <a:p>
            <a:fld id="{D57F1E4F-1CFF-5643-939E-217C01CDF565}" type="slidenum">
              <a:rPr lang="en-US" sz="1600" b="1" smtClean="0">
                <a:solidFill>
                  <a:schemeClr val="bg2"/>
                </a:solidFill>
              </a:rPr>
              <a:pPr/>
              <a:t>2</a:t>
            </a:fld>
            <a:endParaRPr lang="en-US" sz="1600" b="1" dirty="0">
              <a:solidFill>
                <a:schemeClr val="bg2"/>
              </a:solidFill>
            </a:endParaRPr>
          </a:p>
        </p:txBody>
      </p:sp>
      <p:sp>
        <p:nvSpPr>
          <p:cNvPr id="3" name="Text Placeholder 2"/>
          <p:cNvSpPr>
            <a:spLocks noGrp="1"/>
          </p:cNvSpPr>
          <p:nvPr>
            <p:ph type="body" idx="1"/>
          </p:nvPr>
        </p:nvSpPr>
        <p:spPr>
          <a:xfrm>
            <a:off x="0" y="489397"/>
            <a:ext cx="12192000" cy="6368603"/>
          </a:xfrm>
        </p:spPr>
        <p:txBody>
          <a:bodyPr>
            <a:normAutofit lnSpcReduction="10000"/>
          </a:bodyPr>
          <a:lstStyle/>
          <a:p>
            <a:pPr>
              <a:lnSpc>
                <a:spcPct val="150000"/>
              </a:lnSpc>
            </a:pPr>
            <a:r>
              <a:rPr lang="en-GB" sz="2800" b="1" dirty="0">
                <a:solidFill>
                  <a:schemeClr val="bg1"/>
                </a:solidFill>
                <a:latin typeface="Times New Roman" pitchFamily="18" charset="0"/>
                <a:cs typeface="Times New Roman" pitchFamily="18" charset="0"/>
              </a:rPr>
              <a:t>INTRODUCTION</a:t>
            </a:r>
          </a:p>
          <a:p>
            <a:pPr>
              <a:lnSpc>
                <a:spcPct val="150000"/>
              </a:lnSpc>
            </a:pPr>
            <a:r>
              <a:rPr lang="en-GB" sz="2800" b="1" dirty="0">
                <a:solidFill>
                  <a:schemeClr val="bg1"/>
                </a:solidFill>
                <a:latin typeface="Times New Roman" pitchFamily="18" charset="0"/>
                <a:cs typeface="Times New Roman" pitchFamily="18" charset="0"/>
              </a:rPr>
              <a:t>STATEMENT OF PROBLEMS</a:t>
            </a:r>
          </a:p>
          <a:p>
            <a:pPr>
              <a:lnSpc>
                <a:spcPct val="150000"/>
              </a:lnSpc>
            </a:pPr>
            <a:r>
              <a:rPr lang="en-GB" sz="2800" b="1" dirty="0" smtClean="0">
                <a:solidFill>
                  <a:schemeClr val="bg1"/>
                </a:solidFill>
                <a:latin typeface="Times New Roman" pitchFamily="18" charset="0"/>
                <a:cs typeface="Times New Roman" pitchFamily="18" charset="0"/>
              </a:rPr>
              <a:t>JUSTIFICATION</a:t>
            </a:r>
            <a:endParaRPr lang="en-GB" sz="2800" b="1" dirty="0">
              <a:solidFill>
                <a:schemeClr val="bg1"/>
              </a:solidFill>
              <a:latin typeface="Times New Roman" pitchFamily="18" charset="0"/>
              <a:cs typeface="Times New Roman" pitchFamily="18" charset="0"/>
            </a:endParaRPr>
          </a:p>
          <a:p>
            <a:pPr>
              <a:lnSpc>
                <a:spcPct val="150000"/>
              </a:lnSpc>
            </a:pPr>
            <a:r>
              <a:rPr lang="en-GB" sz="2800" b="1" dirty="0">
                <a:solidFill>
                  <a:schemeClr val="bg1"/>
                </a:solidFill>
                <a:latin typeface="Times New Roman" pitchFamily="18" charset="0"/>
                <a:cs typeface="Times New Roman" pitchFamily="18" charset="0"/>
              </a:rPr>
              <a:t>AIM</a:t>
            </a:r>
          </a:p>
          <a:p>
            <a:pPr>
              <a:lnSpc>
                <a:spcPct val="150000"/>
              </a:lnSpc>
            </a:pPr>
            <a:r>
              <a:rPr lang="en-GB" sz="2800" b="1" dirty="0">
                <a:solidFill>
                  <a:schemeClr val="bg1"/>
                </a:solidFill>
                <a:latin typeface="Times New Roman" pitchFamily="18" charset="0"/>
                <a:cs typeface="Times New Roman" pitchFamily="18" charset="0"/>
              </a:rPr>
              <a:t>OBJECTIVES</a:t>
            </a:r>
          </a:p>
          <a:p>
            <a:pPr>
              <a:lnSpc>
                <a:spcPct val="150000"/>
              </a:lnSpc>
            </a:pPr>
            <a:r>
              <a:rPr lang="en-GB" sz="2800" b="1" dirty="0" smtClean="0">
                <a:solidFill>
                  <a:schemeClr val="bg1"/>
                </a:solidFill>
                <a:latin typeface="Times New Roman" pitchFamily="18" charset="0"/>
                <a:cs typeface="Times New Roman" pitchFamily="18" charset="0"/>
              </a:rPr>
              <a:t>METHODOLOGY</a:t>
            </a:r>
            <a:endParaRPr lang="en-GB" sz="2800" b="1" dirty="0">
              <a:solidFill>
                <a:schemeClr val="bg1"/>
              </a:solidFill>
              <a:latin typeface="Times New Roman" pitchFamily="18" charset="0"/>
              <a:cs typeface="Times New Roman" pitchFamily="18" charset="0"/>
            </a:endParaRPr>
          </a:p>
          <a:p>
            <a:pPr>
              <a:lnSpc>
                <a:spcPct val="150000"/>
              </a:lnSpc>
            </a:pPr>
            <a:r>
              <a:rPr lang="en-GB" sz="2800" b="1" dirty="0">
                <a:solidFill>
                  <a:schemeClr val="bg1"/>
                </a:solidFill>
                <a:latin typeface="Times New Roman" pitchFamily="18" charset="0"/>
                <a:cs typeface="Times New Roman" pitchFamily="18" charset="0"/>
              </a:rPr>
              <a:t>RESULTS AND DISCUSSION</a:t>
            </a:r>
          </a:p>
          <a:p>
            <a:pPr>
              <a:lnSpc>
                <a:spcPct val="150000"/>
              </a:lnSpc>
            </a:pPr>
            <a:r>
              <a:rPr lang="en-GB" sz="2800" b="1" dirty="0" smtClean="0">
                <a:solidFill>
                  <a:schemeClr val="bg1"/>
                </a:solidFill>
                <a:latin typeface="Times New Roman" pitchFamily="18" charset="0"/>
                <a:cs typeface="Times New Roman" pitchFamily="18" charset="0"/>
              </a:rPr>
              <a:t>CONCLUSION</a:t>
            </a:r>
            <a:endParaRPr lang="en-GB" sz="2800" b="1" dirty="0">
              <a:solidFill>
                <a:schemeClr val="bg1"/>
              </a:solidFill>
              <a:latin typeface="Times New Roman" pitchFamily="18" charset="0"/>
              <a:cs typeface="Times New Roman" pitchFamily="18" charset="0"/>
            </a:endParaRPr>
          </a:p>
          <a:p>
            <a:endParaRPr lang="en-US" dirty="0">
              <a:solidFill>
                <a:schemeClr val="bg1"/>
              </a:solidFill>
            </a:endParaRPr>
          </a:p>
        </p:txBody>
      </p:sp>
    </p:spTree>
    <p:extLst>
      <p:ext uri="{BB962C8B-B14F-4D97-AF65-F5344CB8AC3E}">
        <p14:creationId xmlns:p14="http://schemas.microsoft.com/office/powerpoint/2010/main" val="3042834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045520" cy="991672"/>
          </a:xfrm>
          <a:solidFill>
            <a:schemeClr val="bg1">
              <a:lumMod val="50000"/>
              <a:lumOff val="50000"/>
            </a:schemeClr>
          </a:solidFill>
        </p:spPr>
        <p:txBody>
          <a:bodyPr/>
          <a:lstStyle/>
          <a:p>
            <a:r>
              <a:rPr lang="en-US" b="1" dirty="0" smtClean="0">
                <a:cs typeface="Times New Roman" panose="02020603050405020304" pitchFamily="18" charset="0"/>
              </a:rPr>
              <a:t>INTRODUCTION</a:t>
            </a:r>
            <a:endParaRPr lang="en-GB" dirty="0"/>
          </a:p>
        </p:txBody>
      </p:sp>
      <p:sp>
        <p:nvSpPr>
          <p:cNvPr id="3" name="Text Placeholder 2"/>
          <p:cNvSpPr>
            <a:spLocks noGrp="1"/>
          </p:cNvSpPr>
          <p:nvPr>
            <p:ph type="body" idx="1"/>
          </p:nvPr>
        </p:nvSpPr>
        <p:spPr>
          <a:xfrm>
            <a:off x="0" y="1004552"/>
            <a:ext cx="12192000" cy="5853449"/>
          </a:xfrm>
        </p:spPr>
        <p:txBody>
          <a:bodyPr>
            <a:normAutofit lnSpcReduction="10000"/>
          </a:bodyPr>
          <a:lstStyle/>
          <a:p>
            <a:r>
              <a:rPr lang="en-GB" sz="2400" dirty="0"/>
              <a:t>Researchers have coined the words biomaterials and biocompatibility </a:t>
            </a:r>
            <a:r>
              <a:rPr lang="en-GB" sz="2400" dirty="0" smtClean="0"/>
              <a:t>to indicate biological </a:t>
            </a:r>
            <a:r>
              <a:rPr lang="en-GB" sz="2400" dirty="0"/>
              <a:t>performance of materials. </a:t>
            </a:r>
            <a:endParaRPr lang="en-GB" sz="2400" dirty="0" smtClean="0"/>
          </a:p>
          <a:p>
            <a:r>
              <a:rPr lang="en-GB" sz="2400" dirty="0" smtClean="0"/>
              <a:t>Materials </a:t>
            </a:r>
            <a:r>
              <a:rPr lang="en-GB" sz="2400" dirty="0"/>
              <a:t>that are biocompatible are </a:t>
            </a:r>
            <a:r>
              <a:rPr lang="en-GB" sz="2400" dirty="0" smtClean="0"/>
              <a:t>called biomaterials</a:t>
            </a:r>
            <a:r>
              <a:rPr lang="en-GB" sz="2400" dirty="0"/>
              <a:t>, and the biocompatibility is a descriptive term which indicates the ability of </a:t>
            </a:r>
            <a:r>
              <a:rPr lang="en-GB" sz="2400" dirty="0" smtClean="0"/>
              <a:t>a material </a:t>
            </a:r>
            <a:r>
              <a:rPr lang="en-GB" sz="2400" dirty="0"/>
              <a:t>to perform with an appropriate host response in a specific application</a:t>
            </a:r>
            <a:r>
              <a:rPr lang="en-GB" sz="2400" dirty="0" smtClean="0"/>
              <a:t>.</a:t>
            </a:r>
          </a:p>
          <a:p>
            <a:r>
              <a:rPr lang="en-GB" sz="2400" dirty="0"/>
              <a:t>This definition has been further extended by Wintermantel </a:t>
            </a:r>
            <a:r>
              <a:rPr lang="en-GB" sz="2400" i="1" dirty="0" smtClean="0"/>
              <a:t>et al.</a:t>
            </a:r>
            <a:r>
              <a:rPr lang="en-GB" sz="2400" dirty="0" smtClean="0"/>
              <a:t> (1995), </a:t>
            </a:r>
            <a:r>
              <a:rPr lang="en-GB" sz="2400" dirty="0"/>
              <a:t>and they distinguished between surface and structural compatibility of an </a:t>
            </a:r>
            <a:r>
              <a:rPr lang="en-GB" sz="2400" dirty="0" smtClean="0"/>
              <a:t>implant (Wintermantel and Ha, 1998). </a:t>
            </a:r>
          </a:p>
          <a:p>
            <a:r>
              <a:rPr lang="en-GB" sz="2400" dirty="0" smtClean="0"/>
              <a:t>Surface </a:t>
            </a:r>
            <a:r>
              <a:rPr lang="en-GB" sz="2400" dirty="0"/>
              <a:t>compatibility means the chemical, biological, and physical suitability of an implant surface to the host tissues while structural compatibility is the optimal adaptation to the mechanical behaviour of the host tissues.</a:t>
            </a:r>
          </a:p>
          <a:p>
            <a:r>
              <a:rPr lang="en-GB" sz="2400" dirty="0" smtClean="0"/>
              <a:t>This work has as a focus the development of composites </a:t>
            </a:r>
            <a:r>
              <a:rPr lang="en-GB" sz="2400" dirty="0"/>
              <a:t>for </a:t>
            </a:r>
            <a:r>
              <a:rPr lang="en-GB" sz="2400" dirty="0" smtClean="0"/>
              <a:t> optimum adaptation to </a:t>
            </a:r>
            <a:r>
              <a:rPr lang="en-GB" sz="2400" dirty="0"/>
              <a:t>the mechanical behaviour of the host tissues </a:t>
            </a:r>
            <a:r>
              <a:rPr lang="en-GB" sz="2400" dirty="0" smtClean="0"/>
              <a:t>based on structural compatibility of the biomaterial.</a:t>
            </a:r>
            <a:endParaRPr lang="en-GB" sz="2400" dirty="0"/>
          </a:p>
          <a:p>
            <a:endParaRPr lang="en-GB" dirty="0"/>
          </a:p>
        </p:txBody>
      </p:sp>
      <p:sp>
        <p:nvSpPr>
          <p:cNvPr id="4" name="Slide Number Placeholder 3"/>
          <p:cNvSpPr>
            <a:spLocks noGrp="1"/>
          </p:cNvSpPr>
          <p:nvPr>
            <p:ph type="sldNum" sz="quarter" idx="12"/>
          </p:nvPr>
        </p:nvSpPr>
        <p:spPr>
          <a:xfrm>
            <a:off x="10414715" y="6016357"/>
            <a:ext cx="1142245" cy="669925"/>
          </a:xfrm>
        </p:spPr>
        <p:txBody>
          <a:bodyPr/>
          <a:lstStyle/>
          <a:p>
            <a:fld id="{D57F1E4F-1CFF-5643-939E-217C01CDF565}"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21" y="0"/>
            <a:ext cx="2146480" cy="1004552"/>
          </a:xfrm>
          <a:prstGeom prst="rect">
            <a:avLst/>
          </a:prstGeom>
        </p:spPr>
      </p:pic>
    </p:spTree>
    <p:extLst>
      <p:ext uri="{BB962C8B-B14F-4D97-AF65-F5344CB8AC3E}">
        <p14:creationId xmlns:p14="http://schemas.microsoft.com/office/powerpoint/2010/main" val="10905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85610"/>
          </a:xfrm>
          <a:solidFill>
            <a:schemeClr val="bg1">
              <a:lumMod val="65000"/>
              <a:lumOff val="35000"/>
            </a:schemeClr>
          </a:solidFill>
        </p:spPr>
        <p:txBody>
          <a:bodyPr>
            <a:normAutofit/>
          </a:bodyPr>
          <a:lstStyle/>
          <a:p>
            <a:r>
              <a:rPr lang="en-US" sz="4400" b="1" dirty="0" smtClean="0"/>
              <a:t>Statement of the PROBLEMS</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1" y="0"/>
            <a:ext cx="1905000" cy="772733"/>
          </a:xfrm>
          <a:prstGeom prst="rect">
            <a:avLst/>
          </a:prstGeom>
        </p:spPr>
      </p:pic>
      <p:sp>
        <p:nvSpPr>
          <p:cNvPr id="17" name="Slide Number Placeholder 11"/>
          <p:cNvSpPr>
            <a:spLocks noGrp="1"/>
          </p:cNvSpPr>
          <p:nvPr>
            <p:ph type="sldNum" sz="quarter" idx="12"/>
          </p:nvPr>
        </p:nvSpPr>
        <p:spPr>
          <a:xfrm>
            <a:off x="11792755" y="6388359"/>
            <a:ext cx="399245" cy="463639"/>
          </a:xfrm>
          <a:solidFill>
            <a:schemeClr val="tx1"/>
          </a:solidFill>
        </p:spPr>
        <p:txBody>
          <a:bodyPr/>
          <a:lstStyle/>
          <a:p>
            <a:r>
              <a:rPr lang="en-US" sz="1600" b="1" dirty="0">
                <a:solidFill>
                  <a:schemeClr val="bg2"/>
                </a:solidFill>
              </a:rPr>
              <a:t>4</a:t>
            </a:r>
          </a:p>
        </p:txBody>
      </p:sp>
      <p:pic>
        <p:nvPicPr>
          <p:cNvPr id="15" name="Picture 14" descr="C:\Users\DR OLADELE\Desktop\Conference paper\Cow Pictures\IMG_20160622_124530.jpg"/>
          <p:cNvPicPr/>
          <p:nvPr/>
        </p:nvPicPr>
        <p:blipFill>
          <a:blip r:embed="rId3">
            <a:extLst>
              <a:ext uri="{28A0092B-C50C-407E-A947-70E740481C1C}">
                <a14:useLocalDpi xmlns:a14="http://schemas.microsoft.com/office/drawing/2010/main" val="0"/>
              </a:ext>
            </a:extLst>
          </a:blip>
          <a:srcRect/>
          <a:stretch>
            <a:fillRect/>
          </a:stretch>
        </p:blipFill>
        <p:spPr bwMode="auto">
          <a:xfrm>
            <a:off x="5924282" y="3747751"/>
            <a:ext cx="6267718" cy="3161971"/>
          </a:xfrm>
          <a:prstGeom prst="rect">
            <a:avLst/>
          </a:prstGeom>
          <a:noFill/>
          <a:ln>
            <a:noFill/>
          </a:ln>
        </p:spPr>
      </p:pic>
      <p:pic>
        <p:nvPicPr>
          <p:cNvPr id="19" name="Picture 18" descr="Image result for pictures of motorcycle accident victims in Nigeria"/>
          <p:cNvPicPr/>
          <p:nvPr/>
        </p:nvPicPr>
        <p:blipFill>
          <a:blip r:embed="rId4">
            <a:extLst>
              <a:ext uri="{28A0092B-C50C-407E-A947-70E740481C1C}">
                <a14:useLocalDpi xmlns:a14="http://schemas.microsoft.com/office/drawing/2010/main" val="0"/>
              </a:ext>
            </a:extLst>
          </a:blip>
          <a:srcRect/>
          <a:stretch>
            <a:fillRect/>
          </a:stretch>
        </p:blipFill>
        <p:spPr bwMode="auto">
          <a:xfrm>
            <a:off x="0" y="772732"/>
            <a:ext cx="5924282" cy="2975019"/>
          </a:xfrm>
          <a:prstGeom prst="rect">
            <a:avLst/>
          </a:prstGeom>
          <a:noFill/>
          <a:ln>
            <a:noFill/>
          </a:ln>
        </p:spPr>
      </p:pic>
      <p:pic>
        <p:nvPicPr>
          <p:cNvPr id="1026" name="Picture 2" descr="C:\Users\DR OLADELE\Desktop\Agboo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282" y="772733"/>
            <a:ext cx="6267718" cy="29750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747750"/>
            <a:ext cx="5924283" cy="316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34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a:solidFill>
            <a:schemeClr val="bg1">
              <a:lumMod val="65000"/>
              <a:lumOff val="35000"/>
            </a:schemeClr>
          </a:solidFill>
        </p:spPr>
        <p:txBody>
          <a:bodyPr/>
          <a:lstStyle/>
          <a:p>
            <a:r>
              <a:rPr lang="en-US" sz="4400" b="1" dirty="0" smtClean="0"/>
              <a:t>JUSTIFICATION</a:t>
            </a:r>
            <a:r>
              <a:rPr lang="en-US" sz="4400" b="1" dirty="0" smtClean="0">
                <a:solidFill>
                  <a:srgbClr val="FFFF00"/>
                </a:solidFill>
              </a:rPr>
              <a:t> </a:t>
            </a:r>
            <a:endParaRPr lang="en-US" sz="4400" b="1" dirty="0">
              <a:solidFill>
                <a:srgbClr val="FFFF00"/>
              </a:solidFill>
            </a:endParaRPr>
          </a:p>
        </p:txBody>
      </p:sp>
      <p:grpSp>
        <p:nvGrpSpPr>
          <p:cNvPr id="4" name="Group 3"/>
          <p:cNvGrpSpPr/>
          <p:nvPr/>
        </p:nvGrpSpPr>
        <p:grpSpPr>
          <a:xfrm>
            <a:off x="0" y="1667450"/>
            <a:ext cx="12191999" cy="5046265"/>
            <a:chOff x="1187624" y="1340768"/>
            <a:chExt cx="6417865" cy="5046265"/>
          </a:xfrm>
        </p:grpSpPr>
        <p:grpSp>
          <p:nvGrpSpPr>
            <p:cNvPr id="5" name="Group 4"/>
            <p:cNvGrpSpPr/>
            <p:nvPr/>
          </p:nvGrpSpPr>
          <p:grpSpPr>
            <a:xfrm>
              <a:off x="1187624" y="1340768"/>
              <a:ext cx="6417865" cy="5046265"/>
              <a:chOff x="1187624" y="1340768"/>
              <a:chExt cx="6417865" cy="5046265"/>
            </a:xfrm>
          </p:grpSpPr>
          <p:sp>
            <p:nvSpPr>
              <p:cNvPr id="8" name="Oval 7"/>
              <p:cNvSpPr/>
              <p:nvPr/>
            </p:nvSpPr>
            <p:spPr>
              <a:xfrm>
                <a:off x="1187624" y="1340768"/>
                <a:ext cx="5832648" cy="127444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Epoxy Resin: </a:t>
                </a:r>
                <a:r>
                  <a:rPr lang="en-US" sz="2400" b="1" dirty="0"/>
                  <a:t>a</a:t>
                </a:r>
                <a:r>
                  <a:rPr lang="en-US" sz="2400" b="1" dirty="0" smtClean="0"/>
                  <a:t>re </a:t>
                </a:r>
                <a:r>
                  <a:rPr lang="en-US" sz="2400" b="1" dirty="0"/>
                  <a:t>a</a:t>
                </a:r>
                <a:r>
                  <a:rPr lang="en-US" sz="2400" b="1" dirty="0" smtClean="0"/>
                  <a:t>vailable at low cost and </a:t>
                </a:r>
                <a:r>
                  <a:rPr lang="en-US" sz="2400" b="1" dirty="0"/>
                  <a:t>p</a:t>
                </a:r>
                <a:r>
                  <a:rPr lang="en-US" sz="2400" b="1" dirty="0" smtClean="0"/>
                  <a:t>ossessed good biocompatibility with  human tissues</a:t>
                </a:r>
                <a:endParaRPr lang="en-US" sz="2400" b="1" dirty="0"/>
              </a:p>
            </p:txBody>
          </p:sp>
          <p:sp>
            <p:nvSpPr>
              <p:cNvPr id="9" name="Oval 8"/>
              <p:cNvSpPr/>
              <p:nvPr/>
            </p:nvSpPr>
            <p:spPr>
              <a:xfrm>
                <a:off x="1209638" y="3189670"/>
                <a:ext cx="6150929" cy="118985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Cow bones: are richly available in our environment as waste and are also biodegradable</a:t>
                </a:r>
                <a:endParaRPr lang="en-US" sz="2400" b="1" dirty="0"/>
              </a:p>
            </p:txBody>
          </p:sp>
          <p:grpSp>
            <p:nvGrpSpPr>
              <p:cNvPr id="10" name="Group 9"/>
              <p:cNvGrpSpPr/>
              <p:nvPr/>
            </p:nvGrpSpPr>
            <p:grpSpPr>
              <a:xfrm>
                <a:off x="1196777" y="2060848"/>
                <a:ext cx="6408712" cy="4326185"/>
                <a:chOff x="1196777" y="2060848"/>
                <a:chExt cx="6408712" cy="4326185"/>
              </a:xfrm>
            </p:grpSpPr>
            <p:cxnSp>
              <p:nvCxnSpPr>
                <p:cNvPr id="11" name="Straight Connector 10"/>
                <p:cNvCxnSpPr/>
                <p:nvPr/>
              </p:nvCxnSpPr>
              <p:spPr>
                <a:xfrm>
                  <a:off x="1196777" y="2060848"/>
                  <a:ext cx="0" cy="36849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196777" y="4889731"/>
                  <a:ext cx="6408712" cy="149730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These two materials can be effectively utilize to produce composites for biomedical applications</a:t>
                  </a:r>
                  <a:endParaRPr lang="en-US" sz="2400" b="1" dirty="0"/>
                </a:p>
              </p:txBody>
            </p:sp>
          </p:grpSp>
        </p:grpSp>
        <p:sp>
          <p:nvSpPr>
            <p:cNvPr id="6" name="5-Point Star 5"/>
            <p:cNvSpPr/>
            <p:nvPr/>
          </p:nvSpPr>
          <p:spPr>
            <a:xfrm>
              <a:off x="1389423" y="2403639"/>
              <a:ext cx="914400" cy="967653"/>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389423" y="4197904"/>
              <a:ext cx="914400" cy="9144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0"/>
            <a:ext cx="1905000" cy="1507067"/>
          </a:xfrm>
          <a:prstGeom prst="rect">
            <a:avLst/>
          </a:prstGeom>
        </p:spPr>
      </p:pic>
      <p:sp>
        <p:nvSpPr>
          <p:cNvPr id="17" name="Slide Number Placeholder 11"/>
          <p:cNvSpPr>
            <a:spLocks noGrp="1"/>
          </p:cNvSpPr>
          <p:nvPr>
            <p:ph idx="1"/>
          </p:nvPr>
        </p:nvSpPr>
        <p:spPr>
          <a:xfrm>
            <a:off x="11837324" y="6400800"/>
            <a:ext cx="354676" cy="457200"/>
          </a:xfrm>
          <a:solidFill>
            <a:schemeClr val="tx1"/>
          </a:solidFill>
        </p:spPr>
        <p:txBody>
          <a:bodyPr/>
          <a:lstStyle/>
          <a:p>
            <a:pPr marL="0" indent="0">
              <a:buNone/>
            </a:pPr>
            <a:r>
              <a:rPr lang="en-US" sz="1600" b="1" dirty="0" smtClean="0">
                <a:solidFill>
                  <a:schemeClr val="bg2"/>
                </a:solidFill>
              </a:rPr>
              <a:t>6</a:t>
            </a:r>
            <a:endParaRPr lang="en-US" sz="1600" b="1" dirty="0">
              <a:solidFill>
                <a:schemeClr val="bg2"/>
              </a:solidFill>
            </a:endParaRPr>
          </a:p>
        </p:txBody>
      </p:sp>
    </p:spTree>
    <p:extLst>
      <p:ext uri="{BB962C8B-B14F-4D97-AF65-F5344CB8AC3E}">
        <p14:creationId xmlns:p14="http://schemas.microsoft.com/office/powerpoint/2010/main" val="119102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80160"/>
          </a:xfrm>
          <a:solidFill>
            <a:schemeClr val="bg1">
              <a:lumMod val="65000"/>
              <a:lumOff val="35000"/>
            </a:schemeClr>
          </a:solidFill>
        </p:spPr>
        <p:txBody>
          <a:bodyPr>
            <a:normAutofit/>
          </a:bodyPr>
          <a:lstStyle/>
          <a:p>
            <a:r>
              <a:rPr lang="en-US" sz="4400" b="1" dirty="0" smtClean="0">
                <a:cs typeface="Times New Roman" panose="02020603050405020304" pitchFamily="18" charset="0"/>
              </a:rPr>
              <a:t>AIM</a:t>
            </a:r>
            <a:endParaRPr lang="en-US" sz="4400" b="1" dirty="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0"/>
            <a:ext cx="1905000" cy="1280161"/>
          </a:xfrm>
          <a:prstGeom prst="rect">
            <a:avLst/>
          </a:prstGeom>
        </p:spPr>
      </p:pic>
      <p:sp>
        <p:nvSpPr>
          <p:cNvPr id="6" name="Oval 5"/>
          <p:cNvSpPr/>
          <p:nvPr/>
        </p:nvSpPr>
        <p:spPr>
          <a:xfrm>
            <a:off x="154745" y="1507067"/>
            <a:ext cx="11830929" cy="478615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en-US" sz="3600" b="1" dirty="0">
                <a:latin typeface="Times New Roman" panose="02020603050405020304" pitchFamily="18" charset="0"/>
                <a:cs typeface="Times New Roman" panose="02020603050405020304" pitchFamily="18" charset="0"/>
              </a:rPr>
              <a:t>The aim of this work was to utilized </a:t>
            </a:r>
            <a:r>
              <a:rPr lang="en-US" sz="3600" b="1" dirty="0" err="1">
                <a:latin typeface="Times New Roman" panose="02020603050405020304" pitchFamily="18" charset="0"/>
                <a:cs typeface="Times New Roman" panose="02020603050405020304" pitchFamily="18" charset="0"/>
              </a:rPr>
              <a:t>calcined</a:t>
            </a:r>
            <a:r>
              <a:rPr lang="en-US" sz="3600" b="1" dirty="0">
                <a:latin typeface="Times New Roman" panose="02020603050405020304" pitchFamily="18" charset="0"/>
                <a:cs typeface="Times New Roman" panose="02020603050405020304" pitchFamily="18" charset="0"/>
              </a:rPr>
              <a:t> cow bone to reinforce epoxy material in other to develop composites that are suitable for biomedical applications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11"/>
          <p:cNvSpPr>
            <a:spLocks noGrp="1"/>
          </p:cNvSpPr>
          <p:nvPr>
            <p:ph idx="1"/>
          </p:nvPr>
        </p:nvSpPr>
        <p:spPr>
          <a:xfrm>
            <a:off x="11837324" y="6400800"/>
            <a:ext cx="354676" cy="457200"/>
          </a:xfrm>
          <a:solidFill>
            <a:schemeClr val="tx1"/>
          </a:solidFill>
        </p:spPr>
        <p:txBody>
          <a:bodyPr/>
          <a:lstStyle/>
          <a:p>
            <a:pPr marL="0" indent="0">
              <a:buNone/>
            </a:pPr>
            <a:r>
              <a:rPr lang="en-US" sz="1600" b="1" dirty="0">
                <a:solidFill>
                  <a:schemeClr val="bg2"/>
                </a:solidFill>
              </a:rPr>
              <a:t>7</a:t>
            </a:r>
          </a:p>
        </p:txBody>
      </p:sp>
    </p:spTree>
    <p:extLst>
      <p:ext uri="{BB962C8B-B14F-4D97-AF65-F5344CB8AC3E}">
        <p14:creationId xmlns:p14="http://schemas.microsoft.com/office/powerpoint/2010/main" val="31038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7067"/>
          </a:xfrm>
          <a:solidFill>
            <a:schemeClr val="bg1">
              <a:lumMod val="65000"/>
              <a:lumOff val="35000"/>
            </a:schemeClr>
          </a:solidFill>
        </p:spPr>
        <p:txBody>
          <a:bodyPr>
            <a:normAutofit/>
          </a:bodyPr>
          <a:lstStyle/>
          <a:p>
            <a:r>
              <a:rPr lang="en-US" sz="4400" b="1" dirty="0" smtClean="0"/>
              <a:t>OBJECTIVES</a:t>
            </a:r>
            <a:endParaRPr lang="en-US" sz="4400" b="1" dirty="0"/>
          </a:p>
        </p:txBody>
      </p:sp>
      <p:grpSp>
        <p:nvGrpSpPr>
          <p:cNvPr id="8" name="Group 7"/>
          <p:cNvGrpSpPr/>
          <p:nvPr/>
        </p:nvGrpSpPr>
        <p:grpSpPr>
          <a:xfrm>
            <a:off x="193490" y="1507067"/>
            <a:ext cx="11998509" cy="4843792"/>
            <a:chOff x="812925" y="1874968"/>
            <a:chExt cx="10863260" cy="4499260"/>
          </a:xfrm>
        </p:grpSpPr>
        <p:sp>
          <p:nvSpPr>
            <p:cNvPr id="23" name="Round Same Side Corner Rectangle 22"/>
            <p:cNvSpPr/>
            <p:nvPr/>
          </p:nvSpPr>
          <p:spPr>
            <a:xfrm>
              <a:off x="1364566" y="1874968"/>
              <a:ext cx="10311619" cy="1008112"/>
            </a:xfrm>
            <a:prstGeom prst="round2Same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GB" sz="2400" b="1" dirty="0" smtClean="0">
                  <a:solidFill>
                    <a:schemeClr val="tx1"/>
                  </a:solidFill>
                  <a:latin typeface="Times New Roman" panose="02020603050405020304" pitchFamily="18" charset="0"/>
                  <a:cs typeface="Times New Roman" panose="02020603050405020304" pitchFamily="18" charset="0"/>
                </a:rPr>
                <a:t>(a)   Cleaning and calcination of the cow bones;     </a:t>
              </a:r>
              <a:endParaRPr lang="en-GB" sz="2200" b="1" dirty="0">
                <a:solidFill>
                  <a:schemeClr val="tx1"/>
                </a:solidFill>
                <a:latin typeface="Andalus" panose="02020603050405020304" pitchFamily="18" charset="-78"/>
                <a:cs typeface="Andalus" panose="02020603050405020304" pitchFamily="18" charset="-78"/>
              </a:endParaRPr>
            </a:p>
          </p:txBody>
        </p:sp>
        <p:sp>
          <p:nvSpPr>
            <p:cNvPr id="24" name="Round Same Side Corner Rectangle 23"/>
            <p:cNvSpPr/>
            <p:nvPr/>
          </p:nvSpPr>
          <p:spPr>
            <a:xfrm>
              <a:off x="1364566" y="3144559"/>
              <a:ext cx="10311619" cy="1224136"/>
            </a:xfrm>
            <a:prstGeom prst="round2Same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566928" lvl="0" indent="-457200">
                <a:lnSpc>
                  <a:spcPct val="170000"/>
                </a:lnSpc>
                <a:buAutoNum type="alphaLcParenBoth" startAt="2"/>
              </a:pPr>
              <a:r>
                <a:rPr lang="en-GB" sz="2400" b="1" dirty="0" smtClean="0">
                  <a:solidFill>
                    <a:schemeClr val="tx1"/>
                  </a:solidFill>
                  <a:latin typeface="Times New Roman" panose="02020603050405020304" pitchFamily="18" charset="0"/>
                  <a:cs typeface="Times New Roman" panose="02020603050405020304" pitchFamily="18" charset="0"/>
                </a:rPr>
                <a:t>develop </a:t>
              </a:r>
              <a:r>
                <a:rPr lang="en-GB" sz="2400" b="1" dirty="0" err="1" smtClean="0">
                  <a:solidFill>
                    <a:schemeClr val="tx1"/>
                  </a:solidFill>
                  <a:latin typeface="Times New Roman" panose="02020603050405020304" pitchFamily="18" charset="0"/>
                  <a:cs typeface="Times New Roman" panose="02020603050405020304" pitchFamily="18" charset="0"/>
                </a:rPr>
                <a:t>calcined</a:t>
              </a:r>
              <a:r>
                <a:rPr lang="en-GB" sz="2400" b="1" dirty="0" smtClean="0">
                  <a:solidFill>
                    <a:schemeClr val="tx1"/>
                  </a:solidFill>
                  <a:latin typeface="Times New Roman" panose="02020603050405020304" pitchFamily="18" charset="0"/>
                  <a:cs typeface="Times New Roman" panose="02020603050405020304" pitchFamily="18" charset="0"/>
                </a:rPr>
                <a:t> cow bone particulate reinforced epoxy resin composites using the particles in (a);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6" name="Round Same Side Corner Rectangle 25"/>
            <p:cNvSpPr/>
            <p:nvPr/>
          </p:nvSpPr>
          <p:spPr>
            <a:xfrm>
              <a:off x="1180322" y="4680012"/>
              <a:ext cx="10495863" cy="1694216"/>
            </a:xfrm>
            <a:prstGeom prst="round2Same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109728" lvl="0">
                <a:lnSpc>
                  <a:spcPct val="170000"/>
                </a:lnSpc>
              </a:pPr>
              <a:r>
                <a:rPr lang="en-GB" sz="2400" b="1" dirty="0" smtClean="0">
                  <a:solidFill>
                    <a:schemeClr val="tx1"/>
                  </a:solidFill>
                  <a:latin typeface="Times New Roman" panose="02020603050405020304" pitchFamily="18" charset="0"/>
                  <a:cs typeface="Times New Roman" panose="02020603050405020304" pitchFamily="18" charset="0"/>
                </a:rPr>
                <a:t>(c) investigate </a:t>
              </a:r>
              <a:r>
                <a:rPr lang="en-GB" sz="2400" b="1" dirty="0">
                  <a:solidFill>
                    <a:schemeClr val="tx1"/>
                  </a:solidFill>
                  <a:latin typeface="Times New Roman" panose="02020603050405020304" pitchFamily="18" charset="0"/>
                  <a:cs typeface="Times New Roman" panose="02020603050405020304" pitchFamily="18" charset="0"/>
                </a:rPr>
                <a:t>the effect of </a:t>
              </a:r>
              <a:r>
                <a:rPr lang="en-GB" sz="2400" b="1" dirty="0" smtClean="0">
                  <a:solidFill>
                    <a:schemeClr val="tx1"/>
                  </a:solidFill>
                  <a:latin typeface="Times New Roman" panose="02020603050405020304" pitchFamily="18" charset="0"/>
                  <a:cs typeface="Times New Roman" panose="02020603050405020304" pitchFamily="18" charset="0"/>
                </a:rPr>
                <a:t>cow bone particulates on the flexural and wear properties     </a:t>
              </a:r>
            </a:p>
            <a:p>
              <a:pPr marL="109728" lvl="0">
                <a:lnSpc>
                  <a:spcPct val="170000"/>
                </a:lnSpc>
              </a:pP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smtClean="0">
                  <a:solidFill>
                    <a:schemeClr val="tx1"/>
                  </a:solidFill>
                  <a:latin typeface="Times New Roman" panose="02020603050405020304" pitchFamily="18" charset="0"/>
                  <a:cs typeface="Times New Roman" panose="02020603050405020304" pitchFamily="18" charset="0"/>
                </a:rPr>
                <a:t>     of the developed composites.</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812925" y="2272601"/>
              <a:ext cx="568695" cy="3374147"/>
              <a:chOff x="812925" y="2272601"/>
              <a:chExt cx="568695" cy="3374147"/>
            </a:xfrm>
          </p:grpSpPr>
          <p:cxnSp>
            <p:nvCxnSpPr>
              <p:cNvPr id="28" name="Straight Connector 27"/>
              <p:cNvCxnSpPr/>
              <p:nvPr/>
            </p:nvCxnSpPr>
            <p:spPr>
              <a:xfrm>
                <a:off x="812925" y="2272601"/>
                <a:ext cx="0" cy="3374147"/>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12925" y="2272601"/>
                <a:ext cx="568695" cy="3374147"/>
                <a:chOff x="812925" y="2272601"/>
                <a:chExt cx="568695" cy="3374147"/>
              </a:xfrm>
            </p:grpSpPr>
            <p:cxnSp>
              <p:nvCxnSpPr>
                <p:cNvPr id="29" name="Straight Arrow Connector 28"/>
                <p:cNvCxnSpPr/>
                <p:nvPr/>
              </p:nvCxnSpPr>
              <p:spPr>
                <a:xfrm>
                  <a:off x="812925" y="2272601"/>
                  <a:ext cx="551641" cy="0"/>
                </a:xfrm>
                <a:prstGeom prst="straightConnector1">
                  <a:avLst/>
                </a:prstGeom>
                <a:ln w="34925">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9979" y="3756626"/>
                  <a:ext cx="551641" cy="1150"/>
                </a:xfrm>
                <a:prstGeom prst="straightConnector1">
                  <a:avLst/>
                </a:prstGeom>
                <a:ln w="34925">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9979" y="5646748"/>
                  <a:ext cx="360040" cy="0"/>
                </a:xfrm>
                <a:prstGeom prst="straightConnector1">
                  <a:avLst/>
                </a:prstGeom>
                <a:ln w="34925">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grpSp>
      </p:gr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0"/>
            <a:ext cx="1905000" cy="1507067"/>
          </a:xfrm>
          <a:prstGeom prst="rect">
            <a:avLst/>
          </a:prstGeom>
        </p:spPr>
      </p:pic>
      <p:sp>
        <p:nvSpPr>
          <p:cNvPr id="18" name="Slide Number Placeholder 11"/>
          <p:cNvSpPr>
            <a:spLocks noGrp="1"/>
          </p:cNvSpPr>
          <p:nvPr>
            <p:ph idx="1"/>
          </p:nvPr>
        </p:nvSpPr>
        <p:spPr>
          <a:xfrm>
            <a:off x="11837324" y="6400800"/>
            <a:ext cx="354676" cy="457200"/>
          </a:xfrm>
          <a:solidFill>
            <a:schemeClr val="tx1"/>
          </a:solidFill>
        </p:spPr>
        <p:txBody>
          <a:bodyPr/>
          <a:lstStyle/>
          <a:p>
            <a:pPr marL="0" indent="0">
              <a:buNone/>
            </a:pPr>
            <a:r>
              <a:rPr lang="en-US" sz="1600" b="1" dirty="0" smtClean="0">
                <a:solidFill>
                  <a:schemeClr val="bg2"/>
                </a:solidFill>
              </a:rPr>
              <a:t>8</a:t>
            </a:r>
            <a:endParaRPr lang="en-US" sz="1600" b="1" dirty="0">
              <a:solidFill>
                <a:schemeClr val="bg2"/>
              </a:solidFill>
            </a:endParaRPr>
          </a:p>
        </p:txBody>
      </p:sp>
    </p:spTree>
    <p:extLst>
      <p:ext uri="{BB962C8B-B14F-4D97-AF65-F5344CB8AC3E}">
        <p14:creationId xmlns:p14="http://schemas.microsoft.com/office/powerpoint/2010/main" val="16611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631065" y="1519707"/>
            <a:ext cx="8925059" cy="398829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smtClean="0">
                <a:latin typeface="Times New Roman" panose="02020603050405020304" pitchFamily="18" charset="0"/>
                <a:cs typeface="Times New Roman" panose="02020603050405020304" pitchFamily="18" charset="0"/>
              </a:rPr>
              <a:t> </a:t>
            </a:r>
            <a:r>
              <a:rPr lang="en-GB" sz="3600" dirty="0" smtClean="0">
                <a:latin typeface="Times New Roman" panose="02020603050405020304" pitchFamily="18" charset="0"/>
                <a:cs typeface="Times New Roman" panose="02020603050405020304" pitchFamily="18" charset="0"/>
              </a:rPr>
              <a:t>Strengthen </a:t>
            </a:r>
            <a:r>
              <a:rPr lang="en-GB" sz="3600" dirty="0">
                <a:latin typeface="Times New Roman" panose="02020603050405020304" pitchFamily="18" charset="0"/>
                <a:cs typeface="Times New Roman" panose="02020603050405020304" pitchFamily="18" charset="0"/>
              </a:rPr>
              <a:t>the application of low cost processing technology </a:t>
            </a:r>
            <a:r>
              <a:rPr lang="en-GB" sz="3600" dirty="0" smtClean="0">
                <a:latin typeface="Times New Roman" panose="02020603050405020304" pitchFamily="18" charset="0"/>
                <a:cs typeface="Times New Roman" panose="02020603050405020304" pitchFamily="18" charset="0"/>
              </a:rPr>
              <a:t>in building-up </a:t>
            </a:r>
            <a:r>
              <a:rPr lang="en-GB" sz="3600" dirty="0">
                <a:latin typeface="Times New Roman" panose="02020603050405020304" pitchFamily="18" charset="0"/>
                <a:cs typeface="Times New Roman" panose="02020603050405020304" pitchFamily="18" charset="0"/>
              </a:rPr>
              <a:t>engineering materials for </a:t>
            </a:r>
            <a:r>
              <a:rPr lang="en-GB" sz="3600" dirty="0" smtClean="0">
                <a:latin typeface="Times New Roman" panose="02020603050405020304" pitchFamily="18" charset="0"/>
                <a:cs typeface="Times New Roman" panose="02020603050405020304" pitchFamily="18" charset="0"/>
              </a:rPr>
              <a:t>biomedical </a:t>
            </a:r>
            <a:r>
              <a:rPr lang="en-GB" sz="3600" dirty="0">
                <a:latin typeface="Times New Roman" panose="02020603050405020304" pitchFamily="18" charset="0"/>
                <a:cs typeface="Times New Roman" panose="02020603050405020304" pitchFamily="18" charset="0"/>
              </a:rPr>
              <a:t>applications</a:t>
            </a:r>
            <a:r>
              <a:rPr lang="en-GB" sz="2400" dirty="0">
                <a:latin typeface="Times New Roman" panose="02020603050405020304" pitchFamily="18" charset="0"/>
                <a:cs typeface="Times New Roman" panose="02020603050405020304" pitchFamily="18" charset="0"/>
              </a:rPr>
              <a:t>.</a:t>
            </a:r>
          </a:p>
          <a:p>
            <a:pPr algn="ctr"/>
            <a:endParaRPr lang="en-GB" sz="24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7792" y="0"/>
            <a:ext cx="2494209" cy="991673"/>
          </a:xfrm>
          <a:prstGeom prst="rect">
            <a:avLst/>
          </a:prstGeom>
        </p:spPr>
      </p:pic>
      <p:sp>
        <p:nvSpPr>
          <p:cNvPr id="10" name="Slide Number Placeholder 11"/>
          <p:cNvSpPr txBox="1">
            <a:spLocks/>
          </p:cNvSpPr>
          <p:nvPr/>
        </p:nvSpPr>
        <p:spPr>
          <a:xfrm>
            <a:off x="11704320" y="6400800"/>
            <a:ext cx="487680"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10</a:t>
            </a:r>
            <a:endParaRPr lang="en-US" sz="1600" b="1" dirty="0">
              <a:solidFill>
                <a:schemeClr val="bg2"/>
              </a:solidFill>
            </a:endParaRPr>
          </a:p>
        </p:txBody>
      </p:sp>
      <p:sp>
        <p:nvSpPr>
          <p:cNvPr id="2" name="Rectangle 1"/>
          <p:cNvSpPr/>
          <p:nvPr/>
        </p:nvSpPr>
        <p:spPr>
          <a:xfrm>
            <a:off x="0" y="102824"/>
            <a:ext cx="9697791" cy="707886"/>
          </a:xfrm>
          <a:prstGeom prst="rect">
            <a:avLst/>
          </a:prstGeom>
          <a:solidFill>
            <a:schemeClr val="tx1">
              <a:lumMod val="65000"/>
            </a:schemeClr>
          </a:solidFill>
        </p:spPr>
        <p:txBody>
          <a:bodyPr wrap="square">
            <a:spAutoFit/>
          </a:bodyPr>
          <a:lstStyle/>
          <a:p>
            <a:pPr algn="ctr"/>
            <a:r>
              <a:rPr lang="en-US" sz="4000" b="1" dirty="0"/>
              <a:t>Contributions to Knowledge</a:t>
            </a:r>
          </a:p>
        </p:txBody>
      </p:sp>
    </p:spTree>
    <p:extLst>
      <p:ext uri="{BB962C8B-B14F-4D97-AF65-F5344CB8AC3E}">
        <p14:creationId xmlns:p14="http://schemas.microsoft.com/office/powerpoint/2010/main" val="35317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50344"/>
          </a:xfrm>
          <a:solidFill>
            <a:schemeClr val="bg1">
              <a:lumMod val="65000"/>
              <a:lumOff val="35000"/>
            </a:schemeClr>
          </a:solidFill>
        </p:spPr>
        <p:txBody>
          <a:bodyPr>
            <a:normAutofit/>
          </a:bodyPr>
          <a:lstStyle/>
          <a:p>
            <a:r>
              <a:rPr lang="en-US" sz="4400" b="1" dirty="0" smtClean="0">
                <a:latin typeface="Times New Roman" panose="02020603050405020304" pitchFamily="18" charset="0"/>
                <a:cs typeface="Times New Roman" panose="02020603050405020304" pitchFamily="18" charset="0"/>
              </a:rPr>
              <a:t>                            METHODOLOGY </a:t>
            </a:r>
            <a:endParaRPr lang="en-US" sz="4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1" y="0"/>
            <a:ext cx="1905000" cy="1250345"/>
          </a:xfrm>
          <a:prstGeom prst="rect">
            <a:avLst/>
          </a:prstGeom>
        </p:spPr>
      </p:pic>
      <p:grpSp>
        <p:nvGrpSpPr>
          <p:cNvPr id="5" name="Group 4"/>
          <p:cNvGrpSpPr/>
          <p:nvPr/>
        </p:nvGrpSpPr>
        <p:grpSpPr>
          <a:xfrm>
            <a:off x="1275009" y="1335544"/>
            <a:ext cx="10752867" cy="4999991"/>
            <a:chOff x="1246299" y="691627"/>
            <a:chExt cx="7574173" cy="5335396"/>
          </a:xfrm>
        </p:grpSpPr>
        <p:sp>
          <p:nvSpPr>
            <p:cNvPr id="6" name="TextBox 5"/>
            <p:cNvSpPr txBox="1"/>
            <p:nvPr/>
          </p:nvSpPr>
          <p:spPr>
            <a:xfrm>
              <a:off x="3691566" y="691627"/>
              <a:ext cx="1901145" cy="492634"/>
            </a:xfrm>
            <a:prstGeom prst="rect">
              <a:avLst/>
            </a:prstGeom>
            <a:solidFill>
              <a:schemeClr val="accent2">
                <a:lumMod val="75000"/>
              </a:schemeClr>
            </a:solid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Materials Sourcing</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96714" y="1589739"/>
              <a:ext cx="4046652"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Washing and Cleaning of Cow Bones</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353045" y="2355281"/>
              <a:ext cx="4890320"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Calcination and Pulverization of the Cow Bone</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96713" y="3068961"/>
              <a:ext cx="4046652"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Sieving to obtained desired particle sizes</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09166" y="3839437"/>
              <a:ext cx="5634199"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Chemical Analysis of the </a:t>
              </a:r>
              <a:r>
                <a:rPr lang="en-US" sz="2400" b="1" dirty="0" err="1" smtClean="0">
                  <a:latin typeface="Times New Roman" panose="02020603050405020304" pitchFamily="18" charset="0"/>
                  <a:cs typeface="Times New Roman" panose="02020603050405020304" pitchFamily="18" charset="0"/>
                </a:rPr>
                <a:t>Calcined</a:t>
              </a:r>
              <a:r>
                <a:rPr lang="en-US" sz="2400" b="1" dirty="0" smtClean="0">
                  <a:latin typeface="Times New Roman" panose="02020603050405020304" pitchFamily="18" charset="0"/>
                  <a:cs typeface="Times New Roman" panose="02020603050405020304" pitchFamily="18" charset="0"/>
                </a:rPr>
                <a:t> Cow bone Particles </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96713" y="4709498"/>
              <a:ext cx="4063990"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Production of the Composites</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46299" y="5534389"/>
              <a:ext cx="5997067" cy="492634"/>
            </a:xfrm>
            <a:prstGeom prst="rect">
              <a:avLst/>
            </a:prstGeom>
            <a:solidFill>
              <a:schemeClr val="accent2">
                <a:lumMod val="75000"/>
              </a:schemeClr>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Assessment of Flexural and Wear of the </a:t>
              </a: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eveloped Composites</a:t>
              </a:r>
              <a:endParaRPr lang="en-US" sz="2400" b="1" dirty="0">
                <a:latin typeface="Times New Roman" panose="02020603050405020304" pitchFamily="18" charset="0"/>
                <a:cs typeface="Times New Roman" panose="02020603050405020304" pitchFamily="18" charset="0"/>
              </a:endParaRPr>
            </a:p>
          </p:txBody>
        </p:sp>
        <p:sp>
          <p:nvSpPr>
            <p:cNvPr id="13" name="Down Arrow 12"/>
            <p:cNvSpPr/>
            <p:nvPr/>
          </p:nvSpPr>
          <p:spPr>
            <a:xfrm>
              <a:off x="4393102" y="1188204"/>
              <a:ext cx="484632" cy="401535"/>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
          <p:nvSpPr>
            <p:cNvPr id="14" name="Down Arrow 13"/>
            <p:cNvSpPr/>
            <p:nvPr/>
          </p:nvSpPr>
          <p:spPr>
            <a:xfrm>
              <a:off x="4401101" y="2023260"/>
              <a:ext cx="484632" cy="362832"/>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401101" y="2794556"/>
              <a:ext cx="484632" cy="238731"/>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401101" y="3559873"/>
              <a:ext cx="484632" cy="275623"/>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427983" y="4299015"/>
              <a:ext cx="484632" cy="400686"/>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437696" y="5133705"/>
              <a:ext cx="484632" cy="368203"/>
            </a:xfrm>
            <a:prstGeom prst="downArrow">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0" idx="3"/>
              <a:endCxn id="21" idx="1"/>
            </p:cNvCxnSpPr>
            <p:nvPr/>
          </p:nvCxnSpPr>
          <p:spPr>
            <a:xfrm flipV="1">
              <a:off x="7243366" y="3455702"/>
              <a:ext cx="991104" cy="6300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8234470" y="3258649"/>
              <a:ext cx="586002" cy="394107"/>
            </a:xfrm>
            <a:prstGeom prst="rect">
              <a:avLst/>
            </a:prstGeom>
            <a:solidFill>
              <a:schemeClr val="accent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chemeClr val="tx1"/>
                  </a:solidFill>
                </a:rPr>
                <a:t>XRF</a:t>
              </a:r>
              <a:endParaRPr lang="en-US" b="1" dirty="0">
                <a:solidFill>
                  <a:schemeClr val="tx1"/>
                </a:solidFill>
              </a:endParaRPr>
            </a:p>
          </p:txBody>
        </p:sp>
      </p:grpSp>
      <p:sp>
        <p:nvSpPr>
          <p:cNvPr id="24" name="Slide Number Placeholder 11"/>
          <p:cNvSpPr txBox="1">
            <a:spLocks/>
          </p:cNvSpPr>
          <p:nvPr/>
        </p:nvSpPr>
        <p:spPr>
          <a:xfrm>
            <a:off x="11774658" y="6400800"/>
            <a:ext cx="417342" cy="457200"/>
          </a:xfrm>
          <a:prstGeom prst="rect">
            <a:avLst/>
          </a:prstGeom>
          <a:solidFill>
            <a:schemeClr val="tx1"/>
          </a:soli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smtClean="0">
                <a:solidFill>
                  <a:schemeClr val="bg2"/>
                </a:solidFill>
              </a:rPr>
              <a:t>12</a:t>
            </a:r>
            <a:endParaRPr lang="en-US" sz="1600" b="1" dirty="0">
              <a:solidFill>
                <a:schemeClr val="bg2"/>
              </a:solidFill>
            </a:endParaRPr>
          </a:p>
        </p:txBody>
      </p:sp>
    </p:spTree>
    <p:extLst>
      <p:ext uri="{BB962C8B-B14F-4D97-AF65-F5344CB8AC3E}">
        <p14:creationId xmlns:p14="http://schemas.microsoft.com/office/powerpoint/2010/main" val="152159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2224</TotalTime>
  <Words>732</Words>
  <Application>Microsoft Office PowerPoint</Application>
  <PresentationFormat>Custom</PresentationFormat>
  <Paragraphs>129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Slice</vt:lpstr>
      <vt:lpstr> A   CONFERENCE PRESENTATION</vt:lpstr>
      <vt:lpstr>OUTLINE</vt:lpstr>
      <vt:lpstr>INTRODUCTION</vt:lpstr>
      <vt:lpstr>Statement of the PROBLEMS</vt:lpstr>
      <vt:lpstr>JUSTIFICATION </vt:lpstr>
      <vt:lpstr>AIM</vt:lpstr>
      <vt:lpstr>OBJECTIVES</vt:lpstr>
      <vt:lpstr>PowerPoint Presentation</vt:lpstr>
      <vt:lpstr>                            METHODOLOGY </vt:lpstr>
      <vt:lpstr>PowerPoint Presentation</vt:lpstr>
      <vt:lpstr>PowerPoint Presentation</vt:lpstr>
      <vt:lpstr>PowerPoint Presentation</vt:lpstr>
      <vt:lpstr>PowerPoint Presentation</vt:lpstr>
      <vt:lpstr>PowerPoint Presentation</vt:lpstr>
      <vt:lpstr>PowerPoint Presentation</vt:lpstr>
      <vt:lpstr>CONCLUSION</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ORAL M.ENG SEMINAR ON</dc:title>
  <dc:creator>Moses</dc:creator>
  <cp:lastModifiedBy>DR OLADELE</cp:lastModifiedBy>
  <cp:revision>222</cp:revision>
  <dcterms:created xsi:type="dcterms:W3CDTF">2016-01-11T14:20:24Z</dcterms:created>
  <dcterms:modified xsi:type="dcterms:W3CDTF">2016-07-19T12:45:19Z</dcterms:modified>
</cp:coreProperties>
</file>