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7" r:id="rId2"/>
    <p:sldId id="342" r:id="rId3"/>
    <p:sldId id="331" r:id="rId4"/>
    <p:sldId id="332" r:id="rId5"/>
    <p:sldId id="334" r:id="rId6"/>
    <p:sldId id="325" r:id="rId7"/>
    <p:sldId id="333" r:id="rId8"/>
    <p:sldId id="327" r:id="rId9"/>
    <p:sldId id="329" r:id="rId10"/>
    <p:sldId id="330" r:id="rId11"/>
    <p:sldId id="328" r:id="rId12"/>
    <p:sldId id="261" r:id="rId13"/>
    <p:sldId id="323" r:id="rId14"/>
    <p:sldId id="343" r:id="rId15"/>
    <p:sldId id="264" r:id="rId16"/>
    <p:sldId id="258" r:id="rId17"/>
    <p:sldId id="259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5" r:id="rId27"/>
    <p:sldId id="274" r:id="rId28"/>
    <p:sldId id="318" r:id="rId29"/>
    <p:sldId id="309" r:id="rId30"/>
    <p:sldId id="283" r:id="rId31"/>
    <p:sldId id="286" r:id="rId32"/>
    <p:sldId id="284" r:id="rId33"/>
    <p:sldId id="324" r:id="rId34"/>
    <p:sldId id="344" r:id="rId35"/>
    <p:sldId id="287" r:id="rId36"/>
    <p:sldId id="320" r:id="rId37"/>
    <p:sldId id="290" r:id="rId38"/>
    <p:sldId id="291" r:id="rId39"/>
    <p:sldId id="292" r:id="rId40"/>
    <p:sldId id="321" r:id="rId41"/>
    <p:sldId id="294" r:id="rId42"/>
    <p:sldId id="296" r:id="rId43"/>
    <p:sldId id="299" r:id="rId44"/>
    <p:sldId id="301" r:id="rId45"/>
    <p:sldId id="297" r:id="rId46"/>
    <p:sldId id="298" r:id="rId47"/>
    <p:sldId id="312" r:id="rId48"/>
    <p:sldId id="317" r:id="rId49"/>
    <p:sldId id="314" r:id="rId50"/>
    <p:sldId id="347" r:id="rId51"/>
    <p:sldId id="346" r:id="rId52"/>
    <p:sldId id="302" r:id="rId53"/>
    <p:sldId id="303" r:id="rId54"/>
    <p:sldId id="345" r:id="rId55"/>
    <p:sldId id="305" r:id="rId56"/>
    <p:sldId id="335" r:id="rId57"/>
    <p:sldId id="341" r:id="rId58"/>
    <p:sldId id="339" r:id="rId59"/>
    <p:sldId id="340" r:id="rId60"/>
    <p:sldId id="316" r:id="rId61"/>
    <p:sldId id="336" r:id="rId62"/>
    <p:sldId id="338" r:id="rId63"/>
    <p:sldId id="337" r:id="rId64"/>
    <p:sldId id="285" r:id="rId65"/>
    <p:sldId id="31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224B2-D163-4FA6-9CE6-832BE79B7153}" type="datetimeFigureOut">
              <a:rPr lang="en-US" smtClean="0"/>
              <a:pPr/>
              <a:t>7/16/16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75291-BAFC-4773-ABF3-D1F91967B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5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1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9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7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6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10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1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50BB5-4A21-1740-A759-2636EBE4E967}" type="slidenum">
              <a:rPr lang="en-US"/>
              <a:pPr/>
              <a:t>54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7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0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1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8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75291-BAFC-4773-ABF3-D1F91967B3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ajrccm.atsjournals.org/content/vol168/issue5/images/large/200210-1245OCf2.jpeg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 interstitial pneumonia:</a:t>
            </a:r>
            <a:br>
              <a:rPr lang="en-US" dirty="0" smtClean="0"/>
            </a:br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Ola El-</a:t>
            </a:r>
            <a:r>
              <a:rPr lang="en-US" dirty="0" err="1" smtClean="0"/>
              <a:t>Zammar</a:t>
            </a:r>
            <a:r>
              <a:rPr lang="en-US" dirty="0" smtClean="0"/>
              <a:t>, M.D.</a:t>
            </a:r>
          </a:p>
          <a:p>
            <a:r>
              <a:rPr lang="en-US" dirty="0" smtClean="0"/>
              <a:t>Assistant professor of pathology</a:t>
            </a:r>
          </a:p>
          <a:p>
            <a:r>
              <a:rPr lang="en-US" dirty="0" err="1" smtClean="0"/>
              <a:t>SUNY</a:t>
            </a:r>
            <a:r>
              <a:rPr lang="en-US" dirty="0" smtClean="0"/>
              <a:t> Upstate </a:t>
            </a:r>
            <a:r>
              <a:rPr lang="en-US" smtClean="0"/>
              <a:t>Medical University, Syracuse</a:t>
            </a:r>
            <a:r>
              <a:rPr lang="en-US" dirty="0" smtClean="0"/>
              <a:t>, 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b="0" dirty="0"/>
              <a:t>Interstitial Pneumonia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Idiopathic Interstitial Pneumonias </a:t>
            </a:r>
          </a:p>
          <a:p>
            <a:pPr>
              <a:buFontTx/>
              <a:buChar char="•"/>
            </a:pPr>
            <a:r>
              <a:rPr lang="en-US"/>
              <a:t>Drug Reactions</a:t>
            </a:r>
          </a:p>
          <a:p>
            <a:pPr>
              <a:buFontTx/>
              <a:buChar char="•"/>
            </a:pPr>
            <a:r>
              <a:rPr lang="en-US"/>
              <a:t>Collagen Vascular Diseases</a:t>
            </a:r>
          </a:p>
          <a:p>
            <a:pPr>
              <a:buFontTx/>
              <a:buChar char="•"/>
            </a:pPr>
            <a:r>
              <a:rPr lang="en-US"/>
              <a:t>Hypersensitivity Pneumonia</a:t>
            </a:r>
          </a:p>
          <a:p>
            <a:pPr>
              <a:buFontTx/>
              <a:buChar char="•"/>
            </a:pPr>
            <a:r>
              <a:rPr lang="en-US"/>
              <a:t>Lymphoid Interstitial Pneumonia</a:t>
            </a:r>
          </a:p>
          <a:p>
            <a:pPr>
              <a:buFontTx/>
              <a:buChar char="•"/>
            </a:pPr>
            <a:r>
              <a:rPr lang="en-US"/>
              <a:t>Giant Cell Interstitial Pneumonia</a:t>
            </a:r>
          </a:p>
          <a:p>
            <a:pPr>
              <a:buFontTx/>
              <a:buChar char="•"/>
            </a:pPr>
            <a:r>
              <a:rPr lang="en-US"/>
              <a:t>Asbestosis</a:t>
            </a:r>
          </a:p>
        </p:txBody>
      </p:sp>
    </p:spTree>
    <p:extLst>
      <p:ext uri="{BB962C8B-B14F-4D97-AF65-F5344CB8AC3E}">
        <p14:creationId xmlns:p14="http://schemas.microsoft.com/office/powerpoint/2010/main" val="219089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b="0" dirty="0"/>
              <a:t>Interstitial Pneumonia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i="1" dirty="0">
                <a:solidFill>
                  <a:srgbClr val="FFFF00"/>
                </a:solidFill>
              </a:rPr>
              <a:t>Idiopathic Interstitial Pneumonias </a:t>
            </a:r>
          </a:p>
          <a:p>
            <a:pPr>
              <a:buFontTx/>
              <a:buChar char="•"/>
            </a:pPr>
            <a:r>
              <a:rPr lang="en-US" dirty="0"/>
              <a:t>Drug Reactions</a:t>
            </a:r>
          </a:p>
          <a:p>
            <a:pPr>
              <a:buFontTx/>
              <a:buChar char="•"/>
            </a:pPr>
            <a:r>
              <a:rPr lang="en-US" dirty="0"/>
              <a:t>Collagen Vascular Diseases</a:t>
            </a:r>
          </a:p>
          <a:p>
            <a:pPr>
              <a:buFontTx/>
              <a:buChar char="•"/>
            </a:pPr>
            <a:r>
              <a:rPr lang="en-US" dirty="0"/>
              <a:t>Hypersensitivity Pneumonia</a:t>
            </a:r>
          </a:p>
          <a:p>
            <a:pPr>
              <a:buFontTx/>
              <a:buChar char="•"/>
            </a:pPr>
            <a:r>
              <a:rPr lang="en-US" dirty="0"/>
              <a:t>Lymphoid Interstitial Pneumonia</a:t>
            </a:r>
          </a:p>
          <a:p>
            <a:pPr>
              <a:buFontTx/>
              <a:buChar char="•"/>
            </a:pPr>
            <a:r>
              <a:rPr lang="en-US" dirty="0"/>
              <a:t>Giant Cell Interstitial Pneumonia</a:t>
            </a:r>
          </a:p>
          <a:p>
            <a:pPr>
              <a:buFontTx/>
              <a:buChar char="•"/>
            </a:pPr>
            <a:r>
              <a:rPr lang="en-US" dirty="0"/>
              <a:t>Asbestosis</a:t>
            </a:r>
          </a:p>
        </p:txBody>
      </p:sp>
    </p:spTree>
    <p:extLst>
      <p:ext uri="{BB962C8B-B14F-4D97-AF65-F5344CB8AC3E}">
        <p14:creationId xmlns:p14="http://schemas.microsoft.com/office/powerpoint/2010/main" val="224649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Idiopathic interstitial pneumonias</a:t>
            </a:r>
            <a:endParaRPr lang="en-US" b="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114800"/>
          </a:xfrm>
        </p:spPr>
        <p:txBody>
          <a:bodyPr/>
          <a:lstStyle/>
          <a:p>
            <a:r>
              <a:rPr lang="en-US" sz="3600" dirty="0" smtClean="0"/>
              <a:t>Heterogeneous group of diffuse parenchymal diseases of unknown etiology</a:t>
            </a:r>
          </a:p>
          <a:p>
            <a:r>
              <a:rPr lang="en-US" sz="3600" dirty="0" smtClean="0"/>
              <a:t>Prolonged, not acute, clinical course </a:t>
            </a:r>
          </a:p>
          <a:p>
            <a:r>
              <a:rPr lang="en-US" sz="3600" dirty="0" smtClean="0"/>
              <a:t>Varying patterns of inflammation and fibrosis</a:t>
            </a:r>
          </a:p>
          <a:p>
            <a:r>
              <a:rPr lang="en-US" sz="3600" dirty="0" smtClean="0"/>
              <a:t>Progressive scarring of lung parenchyma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280"/>
            <a:ext cx="7772400" cy="1219200"/>
          </a:xfrm>
        </p:spPr>
        <p:txBody>
          <a:bodyPr/>
          <a:lstStyle/>
          <a:p>
            <a:r>
              <a:rPr lang="en-US" b="0" dirty="0"/>
              <a:t>Idiopathic Interstitial Pneumonias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4090988"/>
          </a:xfrm>
        </p:spPr>
        <p:txBody>
          <a:bodyPr/>
          <a:lstStyle/>
          <a:p>
            <a:r>
              <a:rPr lang="en-US" i="1" dirty="0"/>
              <a:t>Usual interstitial pneumonia</a:t>
            </a:r>
            <a:r>
              <a:rPr lang="en-US" dirty="0"/>
              <a:t> is most common (60%), also known as </a:t>
            </a:r>
            <a:r>
              <a:rPr lang="en-US" i="1" dirty="0"/>
              <a:t>Idiopathic Pulmonary Fibrosis (IPF)</a:t>
            </a:r>
          </a:p>
          <a:p>
            <a:r>
              <a:rPr lang="en-US" dirty="0"/>
              <a:t>Non-specific interstitial pneumonia is next most common (15%</a:t>
            </a:r>
            <a:r>
              <a:rPr lang="en-US" dirty="0" smtClean="0"/>
              <a:t>)(NSIP)</a:t>
            </a:r>
            <a:endParaRPr lang="en-US" dirty="0"/>
          </a:p>
          <a:p>
            <a:r>
              <a:rPr lang="en-US" dirty="0" err="1" smtClean="0"/>
              <a:t>Desquamative</a:t>
            </a:r>
            <a:r>
              <a:rPr lang="en-US" dirty="0" smtClean="0"/>
              <a:t> interstitial pneumonia/Respiratory bronchiolitis interstitial lung disease (DIP/RBILD)</a:t>
            </a:r>
          </a:p>
          <a:p>
            <a:r>
              <a:rPr lang="en-US" dirty="0" smtClean="0"/>
              <a:t>Acute </a:t>
            </a:r>
            <a:r>
              <a:rPr lang="en-US" dirty="0"/>
              <a:t>interstitial </a:t>
            </a:r>
            <a:r>
              <a:rPr lang="en-US" dirty="0" smtClean="0"/>
              <a:t>pneumonia (AIP)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1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280"/>
            <a:ext cx="7772400" cy="1219200"/>
          </a:xfrm>
        </p:spPr>
        <p:txBody>
          <a:bodyPr/>
          <a:lstStyle/>
          <a:p>
            <a:r>
              <a:rPr lang="en-US" b="0" dirty="0"/>
              <a:t>Idiopathic Interstitial Pneumonias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4090988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Usual interstitial pneumonia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most common (60%), also known as </a:t>
            </a:r>
            <a:r>
              <a:rPr lang="en-US" i="1" dirty="0"/>
              <a:t>Idiopathic Pulmonary Fibrosis (IPF)</a:t>
            </a:r>
          </a:p>
          <a:p>
            <a:r>
              <a:rPr lang="en-US" dirty="0"/>
              <a:t>Non-specific interstitial pneumonia is next most common (15%</a:t>
            </a:r>
            <a:r>
              <a:rPr lang="en-US" dirty="0" smtClean="0"/>
              <a:t>)(NSIP)</a:t>
            </a:r>
            <a:endParaRPr lang="en-US" dirty="0"/>
          </a:p>
          <a:p>
            <a:r>
              <a:rPr lang="en-US" dirty="0" err="1" smtClean="0"/>
              <a:t>Desquamative</a:t>
            </a:r>
            <a:r>
              <a:rPr lang="en-US" dirty="0" smtClean="0"/>
              <a:t> interstitial pneumonia/Respiratory bronchiolitis interstitial lung disease (DIP/RBILD)</a:t>
            </a:r>
          </a:p>
          <a:p>
            <a:r>
              <a:rPr lang="en-US" dirty="0" smtClean="0"/>
              <a:t>Acute </a:t>
            </a:r>
            <a:r>
              <a:rPr lang="en-US" dirty="0"/>
              <a:t>interstitial </a:t>
            </a:r>
            <a:r>
              <a:rPr lang="en-US" dirty="0" smtClean="0"/>
              <a:t>pneumonia (AIP)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1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Usual Interstitial Pneumonia (</a:t>
            </a:r>
            <a:r>
              <a:rPr lang="en-US" b="0" dirty="0" smtClean="0"/>
              <a:t>UIP/IPF/CFA)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84250" y="4329113"/>
            <a:ext cx="693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7791450" cy="3767138"/>
          </a:xfrm>
        </p:spPr>
        <p:txBody>
          <a:bodyPr/>
          <a:lstStyle/>
          <a:p>
            <a:pPr eaLnBrk="1" hangingPunct="1"/>
            <a:r>
              <a:rPr lang="en-US" dirty="0" smtClean="0"/>
              <a:t>Most common IIP</a:t>
            </a:r>
          </a:p>
          <a:p>
            <a:pPr eaLnBrk="1" hangingPunct="1"/>
            <a:r>
              <a:rPr lang="en-US" dirty="0" smtClean="0"/>
              <a:t>Affects adults, usually &gt;50, M&gt;F</a:t>
            </a:r>
          </a:p>
          <a:p>
            <a:pPr eaLnBrk="1" hangingPunct="1"/>
            <a:r>
              <a:rPr lang="en-US" dirty="0" smtClean="0"/>
              <a:t>Insidious onset, slowly progressive course, occasional acute exacerbation</a:t>
            </a:r>
          </a:p>
          <a:p>
            <a:pPr eaLnBrk="1" hangingPunct="1"/>
            <a:r>
              <a:rPr lang="en-US" dirty="0" smtClean="0"/>
              <a:t>Poor prognosis (median survival 3 -5 yrs), no effective therapy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0" dirty="0" smtClean="0"/>
              <a:t>Usual Interstitial Pneumonia  (UIP)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ja-JP" altLang="en-US" sz="3600" dirty="0" smtClean="0"/>
              <a:t>“</a:t>
            </a:r>
            <a:r>
              <a:rPr lang="en-US" altLang="ja-JP" sz="3600" dirty="0" smtClean="0"/>
              <a:t>Pneumonia</a:t>
            </a:r>
            <a:r>
              <a:rPr lang="ja-JP" altLang="en-US" sz="3600" dirty="0" smtClean="0"/>
              <a:t>”</a:t>
            </a:r>
            <a:r>
              <a:rPr lang="en-US" altLang="ja-JP" sz="3600" dirty="0" smtClean="0"/>
              <a:t> in this context refers to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abnormal lung, i.e. fibrosis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“</a:t>
            </a:r>
            <a:r>
              <a:rPr lang="en-US" altLang="ja-JP" sz="3600" dirty="0" smtClean="0"/>
              <a:t>Usual</a:t>
            </a:r>
            <a:r>
              <a:rPr lang="ja-JP" altLang="en-US" sz="3600" dirty="0" smtClean="0"/>
              <a:t>”</a:t>
            </a:r>
            <a:r>
              <a:rPr lang="en-US" altLang="ja-JP" sz="3600" dirty="0" smtClean="0"/>
              <a:t> refers to the fact that UIP is the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classic, typical form of lung fibrosis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UIP can be associated with an identifiable underlying disease, or…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the cause may be unknown (</a:t>
            </a:r>
            <a:r>
              <a:rPr lang="en-US" sz="3600" u="sng" dirty="0" smtClean="0"/>
              <a:t>idiopathic</a:t>
            </a:r>
            <a:r>
              <a:rPr lang="en-US" sz="3600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1143000"/>
          </a:xfrm>
        </p:spPr>
        <p:txBody>
          <a:bodyPr/>
          <a:lstStyle/>
          <a:p>
            <a:r>
              <a:rPr lang="en-US" b="0" dirty="0" smtClean="0"/>
              <a:t>Usual Interstitial Pneumonia 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9725" y="1600200"/>
            <a:ext cx="88392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UIP = pathologist</a:t>
            </a:r>
            <a:r>
              <a:rPr lang="ja-JP" altLang="en-US" sz="3600" dirty="0" smtClean="0"/>
              <a:t>’</a:t>
            </a:r>
            <a:r>
              <a:rPr lang="en-US" altLang="ja-JP" sz="3600" dirty="0" smtClean="0"/>
              <a:t>s diagnosis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IPF/CFA = pulmonologist</a:t>
            </a:r>
            <a:r>
              <a:rPr lang="ja-JP" altLang="en-US" sz="3600" dirty="0" smtClean="0"/>
              <a:t>’</a:t>
            </a:r>
            <a:r>
              <a:rPr lang="en-US" altLang="ja-JP" sz="3600" dirty="0" smtClean="0"/>
              <a:t>s diagnosis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36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When the pathologic diagnosis is UIP,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and no underlying disease can be found,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dirty="0" smtClean="0"/>
              <a:t>the clinical term used is </a:t>
            </a:r>
            <a:r>
              <a:rPr lang="en-US" sz="3600" u="sng" dirty="0" smtClean="0"/>
              <a:t>idiopathic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u="sng" dirty="0" smtClean="0"/>
              <a:t>pulmonary fibrosis/cryptogenic </a:t>
            </a:r>
            <a:r>
              <a:rPr lang="en-US" sz="3600" u="sng" dirty="0" err="1" smtClean="0"/>
              <a:t>fibrosing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alveolitis</a:t>
            </a:r>
            <a:endParaRPr lang="en-US" sz="3600" b="1" u="sng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Diagnosis of UIP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1587500"/>
            <a:ext cx="8229600" cy="1698625"/>
          </a:xfrm>
        </p:spPr>
        <p:txBody>
          <a:bodyPr/>
          <a:lstStyle/>
          <a:p>
            <a:pPr eaLnBrk="1" hangingPunct="1"/>
            <a:r>
              <a:rPr lang="en-US" dirty="0" smtClean="0"/>
              <a:t>HRCT findings are diagnostic in about 50% without                                           biopsy </a:t>
            </a:r>
          </a:p>
        </p:txBody>
      </p:sp>
      <p:pic>
        <p:nvPicPr>
          <p:cNvPr id="25604" name="Picture 4" descr="CO-08-1794UIP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288" y="2308225"/>
            <a:ext cx="4333875" cy="41640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22288" y="3338513"/>
            <a:ext cx="3581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r>
              <a:rPr lang="en-US" sz="2800" dirty="0" smtClean="0"/>
              <a:t>Peripheral </a:t>
            </a:r>
            <a:r>
              <a:rPr lang="en-US" sz="2800" dirty="0"/>
              <a:t>reticular opacities and honey-comb change, mainly lower lobe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Diagnosis of UIP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7213" y="1587500"/>
            <a:ext cx="6604000" cy="1228725"/>
          </a:xfrm>
        </p:spPr>
        <p:txBody>
          <a:bodyPr/>
          <a:lstStyle/>
          <a:p>
            <a:pPr eaLnBrk="1" hangingPunct="1"/>
            <a:r>
              <a:rPr lang="en-US" dirty="0" smtClean="0"/>
              <a:t>HRCT findings are diagnostic in about 50% without biopsy 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33400" y="3657600"/>
            <a:ext cx="7826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Bx taken mainly in pts with non-diagnostic HRCT and/or atypical clinical findings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0200" y="5791200"/>
            <a:ext cx="6551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Pathology is the </a:t>
            </a:r>
            <a:r>
              <a:rPr lang="en-US" sz="3600" i="1" dirty="0"/>
              <a:t>gold standard</a:t>
            </a:r>
            <a:r>
              <a:rPr lang="en-US" sz="3600" dirty="0"/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2048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ebow articl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814575"/>
            <a:ext cx="7086600" cy="55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83575" cy="18605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chemeClr val="tx1"/>
                </a:solidFill>
              </a:rPr>
              <a:t>Diagnostic Pathologic Features of UIP/IPF (</a:t>
            </a:r>
            <a:r>
              <a:rPr lang="en-US" sz="4000" b="0" i="1" dirty="0" smtClean="0">
                <a:solidFill>
                  <a:schemeClr val="tx1"/>
                </a:solidFill>
              </a:rPr>
              <a:t>UIP Pattern</a:t>
            </a:r>
            <a:r>
              <a:rPr lang="en-US" sz="4000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1200"/>
            <a:ext cx="6384925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Interstitial fibrosis with: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i="1" dirty="0" smtClean="0"/>
              <a:t>Patchwork pattern</a:t>
            </a:r>
            <a:r>
              <a:rPr lang="en-US" sz="3200" dirty="0" smtClean="0"/>
              <a:t> of lung involvement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i="1" dirty="0" smtClean="0"/>
              <a:t>Architectural distortion</a:t>
            </a:r>
            <a:r>
              <a:rPr lang="en-US" sz="3200" dirty="0" smtClean="0"/>
              <a:t> (scars and/or honeycomb change)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sz="3200" i="1" dirty="0" smtClean="0"/>
              <a:t>Temporal variegation</a:t>
            </a:r>
          </a:p>
          <a:p>
            <a:pPr eaLnBrk="1" hangingPunct="1"/>
            <a:r>
              <a:rPr lang="en-US" dirty="0" smtClean="0"/>
              <a:t>And, minimal inflammation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5" name="Picture 3" descr="CO-08-1049-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76200"/>
            <a:ext cx="43370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O-08-1049-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3370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O-08-1049-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O-08-1049-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563" y="122238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8200" y="32004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Patchwork Pattern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197475" y="3205163"/>
            <a:ext cx="32654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Architectural Distortion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921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Honey-Comb Change</a:t>
            </a:r>
          </a:p>
        </p:txBody>
      </p:sp>
      <p:pic>
        <p:nvPicPr>
          <p:cNvPr id="29699" name="Picture 3" descr="HCL_17_1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614738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9" descr="UIPJLM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1292225"/>
            <a:ext cx="4170363" cy="5345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O-06-1289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63500"/>
            <a:ext cx="434657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3" descr="CO-06-1289-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3524250"/>
            <a:ext cx="43513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O-07-926-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3509963"/>
            <a:ext cx="4343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O-07-926-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2550"/>
            <a:ext cx="4343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23938" y="3222625"/>
            <a:ext cx="2384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Honey-comb Change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356225" y="3224213"/>
            <a:ext cx="29051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Peribronchiolar Metaplasia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747" name="Picture 3" descr="CO-08-1049-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52388"/>
            <a:ext cx="428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O-08-1049-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3370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O-08-1049-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49213"/>
            <a:ext cx="43370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O-08-1049-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1676400" y="0"/>
            <a:ext cx="1143000" cy="1143000"/>
          </a:xfrm>
          <a:prstGeom prst="ellipse">
            <a:avLst/>
          </a:prstGeom>
          <a:noFill/>
          <a:ln w="28575">
            <a:solidFill>
              <a:srgbClr val="DD09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6032500" y="1600200"/>
            <a:ext cx="1981200" cy="1295400"/>
          </a:xfrm>
          <a:prstGeom prst="rect">
            <a:avLst/>
          </a:prstGeom>
          <a:noFill/>
          <a:ln w="28575">
            <a:solidFill>
              <a:srgbClr val="DD092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76600" y="6491288"/>
            <a:ext cx="29051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Temporal variegation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4" grpId="0" animBg="1"/>
      <p:bldP spid="301065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0" dirty="0" smtClean="0"/>
              <a:t>Fibroblast Foci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4648200"/>
          </a:xfrm>
        </p:spPr>
        <p:txBody>
          <a:bodyPr/>
          <a:lstStyle/>
          <a:p>
            <a:r>
              <a:rPr lang="en-US" dirty="0"/>
              <a:t>Microscopic foci of acute lung injury</a:t>
            </a:r>
          </a:p>
          <a:p>
            <a:r>
              <a:rPr lang="en-US" dirty="0"/>
              <a:t>Sites of active fibrosis and collagen synthesis</a:t>
            </a:r>
          </a:p>
          <a:p>
            <a:r>
              <a:rPr lang="en-US" dirty="0"/>
              <a:t>Earliest histologic manifestation of UIP</a:t>
            </a:r>
          </a:p>
          <a:p>
            <a:r>
              <a:rPr lang="en-US" dirty="0"/>
              <a:t>Number related to </a:t>
            </a:r>
            <a:r>
              <a:rPr lang="en-US" dirty="0" smtClean="0"/>
              <a:t>prognosis in some studies</a:t>
            </a:r>
            <a:endParaRPr lang="en-US" dirty="0"/>
          </a:p>
          <a:p>
            <a:r>
              <a:rPr lang="en-US" dirty="0"/>
              <a:t>Important in pathogenesis of UIP, but </a:t>
            </a:r>
            <a:r>
              <a:rPr lang="en-US" i="1" dirty="0"/>
              <a:t>not specific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35272"/>
            <a:ext cx="7772400" cy="1143001"/>
          </a:xfrm>
        </p:spPr>
        <p:txBody>
          <a:bodyPr/>
          <a:lstStyle/>
          <a:p>
            <a:pPr eaLnBrk="1" hangingPunct="1"/>
            <a:r>
              <a:rPr lang="en-US" b="0" dirty="0" smtClean="0"/>
              <a:t>UIP - Pathogenesis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828800"/>
            <a:ext cx="8534400" cy="4552950"/>
          </a:xfrm>
        </p:spPr>
        <p:txBody>
          <a:bodyPr/>
          <a:lstStyle/>
          <a:p>
            <a:pPr marL="0" indent="0"/>
            <a:r>
              <a:rPr lang="en-US" dirty="0" smtClean="0"/>
              <a:t>Related to </a:t>
            </a:r>
            <a:r>
              <a:rPr lang="en-US" i="1" dirty="0" smtClean="0"/>
              <a:t>microscopic foci of acute lung injury</a:t>
            </a:r>
            <a:r>
              <a:rPr lang="en-US" dirty="0" smtClean="0"/>
              <a:t> (fibroblast foci) occurring and recurring in widely separated parts of the lung over many years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Inflammation is </a:t>
            </a:r>
            <a:r>
              <a:rPr lang="en-US" i="1" dirty="0"/>
              <a:t>secondary</a:t>
            </a:r>
            <a:endParaRPr lang="en-US" dirty="0"/>
          </a:p>
          <a:p>
            <a:pPr marL="0" indent="0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 descr="uip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1736725"/>
            <a:ext cx="44878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4724400" y="53340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Fibroblast focus</a:t>
            </a:r>
          </a:p>
        </p:txBody>
      </p: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76200" y="53340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Old fibrosis (collagen)</a:t>
            </a:r>
          </a:p>
        </p:txBody>
      </p:sp>
      <p:sp>
        <p:nvSpPr>
          <p:cNvPr id="81924" name="Line 8"/>
          <p:cNvSpPr>
            <a:spLocks noChangeShapeType="1"/>
          </p:cNvSpPr>
          <p:nvPr/>
        </p:nvSpPr>
        <p:spPr bwMode="auto">
          <a:xfrm>
            <a:off x="5638800" y="3429000"/>
            <a:ext cx="5334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1925" name="Picture 9" descr="plch-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1749425"/>
            <a:ext cx="4487862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Line 10"/>
          <p:cNvSpPr>
            <a:spLocks noChangeShapeType="1"/>
          </p:cNvSpPr>
          <p:nvPr/>
        </p:nvSpPr>
        <p:spPr bwMode="auto">
          <a:xfrm>
            <a:off x="1600200" y="2819400"/>
            <a:ext cx="5334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43748"/>
            <a:ext cx="7772400" cy="1143000"/>
          </a:xfrm>
        </p:spPr>
        <p:txBody>
          <a:bodyPr/>
          <a:lstStyle/>
          <a:p>
            <a:pPr eaLnBrk="1" hangingPunct="1"/>
            <a:r>
              <a:rPr lang="en-US" b="0" dirty="0" smtClean="0"/>
              <a:t>UIP - Treatment and Prognosis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762000"/>
            <a:ext cx="8534400" cy="5334000"/>
          </a:xfrm>
        </p:spPr>
        <p:txBody>
          <a:bodyPr/>
          <a:lstStyle/>
          <a:p>
            <a:pPr marL="0" indent="0" eaLnBrk="1" hangingPunct="1"/>
            <a:r>
              <a:rPr lang="en-US" sz="3600" dirty="0" smtClean="0"/>
              <a:t>Prognosis: Poor; progressive dyspnea and death </a:t>
            </a:r>
          </a:p>
          <a:p>
            <a:pPr marL="0" indent="0" eaLnBrk="1" hangingPunct="1"/>
            <a:r>
              <a:rPr lang="en-US" sz="3600" dirty="0" smtClean="0"/>
              <a:t>Death rate worse than that of many cancers (3-year survival, 50%) </a:t>
            </a:r>
          </a:p>
          <a:p>
            <a:pPr marL="0" indent="0" eaLnBrk="1" hangingPunct="1"/>
            <a:endParaRPr lang="en-US" sz="3600" dirty="0" smtClean="0"/>
          </a:p>
          <a:p>
            <a:pPr marL="0" indent="0" eaLnBrk="1" hangingPunct="1"/>
            <a:r>
              <a:rPr lang="en-US" sz="3600" dirty="0" smtClean="0"/>
              <a:t>Treatment</a:t>
            </a:r>
            <a:r>
              <a:rPr lang="en-US" sz="3600" dirty="0"/>
              <a:t>: up until may 2014:</a:t>
            </a:r>
          </a:p>
          <a:p>
            <a:pPr marL="0" indent="0" eaLnBrk="1" hangingPunct="1"/>
            <a:r>
              <a:rPr lang="en-US" sz="3600" dirty="0"/>
              <a:t>	No effective therapy</a:t>
            </a:r>
          </a:p>
          <a:p>
            <a:pPr marL="0" indent="0" eaLnBrk="1" hangingPunct="1"/>
            <a:r>
              <a:rPr lang="en-US" sz="3600" dirty="0"/>
              <a:t>	</a:t>
            </a:r>
            <a:r>
              <a:rPr lang="en-US" sz="3600" dirty="0" smtClean="0"/>
              <a:t>Lung transplant may be offered</a:t>
            </a:r>
          </a:p>
          <a:p>
            <a:pPr marL="0" indent="0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9005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err="1"/>
              <a:t>Nintedanib</a:t>
            </a:r>
            <a:r>
              <a:rPr lang="en-US" dirty="0"/>
              <a:t> &amp; </a:t>
            </a:r>
            <a:r>
              <a:rPr lang="en-US" dirty="0" err="1"/>
              <a:t>pirfenidone</a:t>
            </a:r>
            <a:r>
              <a:rPr lang="en-US" dirty="0"/>
              <a:t> are FDA-approved drugs for treatment of patients with IPF (N </a:t>
            </a:r>
            <a:r>
              <a:rPr lang="en-US" dirty="0" err="1"/>
              <a:t>Engl</a:t>
            </a:r>
            <a:r>
              <a:rPr lang="en-US" dirty="0"/>
              <a:t> J Med 370: 2142, 2014)</a:t>
            </a:r>
          </a:p>
        </p:txBody>
      </p:sp>
    </p:spTree>
    <p:extLst>
      <p:ext uri="{BB962C8B-B14F-4D97-AF65-F5344CB8AC3E}">
        <p14:creationId xmlns:p14="http://schemas.microsoft.com/office/powerpoint/2010/main" val="153735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b="0" dirty="0"/>
              <a:t>Interstitial Lung Disease </a:t>
            </a:r>
            <a:r>
              <a:rPr lang="en-US" b="0" dirty="0" smtClean="0"/>
              <a:t>(ILD)- </a:t>
            </a:r>
            <a:r>
              <a:rPr lang="en-US" b="0" dirty="0"/>
              <a:t>Clinical 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/>
              <a:t>Bilateral lung involvement</a:t>
            </a:r>
          </a:p>
          <a:p>
            <a:r>
              <a:rPr lang="en-US"/>
              <a:t>CXR - Interstitial opacities (reticular/ reticular-nodular)</a:t>
            </a:r>
          </a:p>
          <a:p>
            <a:r>
              <a:rPr lang="en-US"/>
              <a:t>CT - Ground glass opacities, reticular infiltrates, honey-comb change</a:t>
            </a:r>
          </a:p>
          <a:p>
            <a:r>
              <a:rPr lang="en-US"/>
              <a:t>Dyspnea, cough</a:t>
            </a:r>
          </a:p>
          <a:p>
            <a:r>
              <a:rPr lang="en-US"/>
              <a:t>Restrictive pulmonary function tests</a:t>
            </a:r>
          </a:p>
        </p:txBody>
      </p:sp>
    </p:spTree>
    <p:extLst>
      <p:ext uri="{BB962C8B-B14F-4D97-AF65-F5344CB8AC3E}">
        <p14:creationId xmlns:p14="http://schemas.microsoft.com/office/powerpoint/2010/main" val="19637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0" dirty="0" smtClean="0"/>
              <a:t>Difficulty in diagnosing UIP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-Whether or not a process should be considered patchy</a:t>
            </a:r>
          </a:p>
          <a:p>
            <a:r>
              <a:rPr lang="en-US" dirty="0" smtClean="0"/>
              <a:t>-Whether convincing features of chronicity are present</a:t>
            </a:r>
          </a:p>
          <a:p>
            <a:r>
              <a:rPr lang="en-US" dirty="0" smtClean="0"/>
              <a:t>-The fact that fibroblast foci are not unique to or diagnostic of UIP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Difficulty in diagnosing UIP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UIP?</a:t>
            </a:r>
          </a:p>
          <a:p>
            <a:endParaRPr lang="en-US" dirty="0"/>
          </a:p>
          <a:p>
            <a:r>
              <a:rPr lang="en-US" dirty="0" smtClean="0"/>
              <a:t>Is it idiopathic UIP/IPF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9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Histologic clues that may point toward some of those possibilities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i="1" dirty="0" smtClean="0"/>
              <a:t>marked interstitial chronic inflammation</a:t>
            </a:r>
          </a:p>
          <a:p>
            <a:r>
              <a:rPr lang="en-US" i="1" dirty="0" smtClean="0"/>
              <a:t>ill-formed granulomas</a:t>
            </a:r>
          </a:p>
          <a:p>
            <a:r>
              <a:rPr lang="en-US" i="1" dirty="0" smtClean="0"/>
              <a:t>prominent lymphoid aggregates</a:t>
            </a:r>
          </a:p>
          <a:p>
            <a:r>
              <a:rPr lang="en-US" i="1" dirty="0"/>
              <a:t>a</a:t>
            </a:r>
            <a:r>
              <a:rPr lang="en-US" i="1" dirty="0" smtClean="0"/>
              <a:t>sbestos bodies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0" dirty="0"/>
              <a:t>UIP - Differential Diagnosis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04" y="1447800"/>
            <a:ext cx="87630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Non-specific interstitial pneumonia</a:t>
            </a:r>
          </a:p>
          <a:p>
            <a:pPr>
              <a:buFontTx/>
              <a:buChar char="•"/>
            </a:pPr>
            <a:r>
              <a:rPr lang="en-US" dirty="0"/>
              <a:t>Hypersensitivity pneumonia</a:t>
            </a:r>
          </a:p>
          <a:p>
            <a:pPr>
              <a:buFontTx/>
              <a:buChar char="•"/>
            </a:pPr>
            <a:r>
              <a:rPr lang="en-US" dirty="0"/>
              <a:t>Scarred </a:t>
            </a:r>
            <a:r>
              <a:rPr lang="en-US" dirty="0" smtClean="0"/>
              <a:t>Langerhans cell </a:t>
            </a:r>
            <a:r>
              <a:rPr lang="en-US" dirty="0" err="1" smtClean="0"/>
              <a:t>histiocytosis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Asbestosis </a:t>
            </a:r>
          </a:p>
          <a:p>
            <a:pPr>
              <a:buFontTx/>
              <a:buChar char="•"/>
            </a:pPr>
            <a:r>
              <a:rPr lang="en-US" dirty="0"/>
              <a:t>BOOP</a:t>
            </a:r>
          </a:p>
          <a:p>
            <a:pPr>
              <a:buFontTx/>
              <a:buChar char="•"/>
            </a:pPr>
            <a:r>
              <a:rPr lang="en-US" dirty="0"/>
              <a:t>Non-specific scarring</a:t>
            </a:r>
          </a:p>
        </p:txBody>
      </p:sp>
    </p:spTree>
    <p:extLst>
      <p:ext uri="{BB962C8B-B14F-4D97-AF65-F5344CB8AC3E}">
        <p14:creationId xmlns:p14="http://schemas.microsoft.com/office/powerpoint/2010/main" val="1843142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0" dirty="0"/>
              <a:t>UIP - Differential Diagnosis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04" y="1447800"/>
            <a:ext cx="87630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i="1" dirty="0">
                <a:solidFill>
                  <a:srgbClr val="FFFF00"/>
                </a:solidFill>
              </a:rPr>
              <a:t>Non-specific interstitial pneumonia</a:t>
            </a:r>
          </a:p>
          <a:p>
            <a:pPr>
              <a:buFontTx/>
              <a:buChar char="•"/>
            </a:pPr>
            <a:r>
              <a:rPr lang="en-US" dirty="0"/>
              <a:t>Hypersensitivity pneumonia</a:t>
            </a:r>
          </a:p>
          <a:p>
            <a:pPr>
              <a:buFontTx/>
              <a:buChar char="•"/>
            </a:pPr>
            <a:r>
              <a:rPr lang="en-US" dirty="0"/>
              <a:t>Scarred </a:t>
            </a:r>
            <a:r>
              <a:rPr lang="en-US" dirty="0" smtClean="0"/>
              <a:t>Langerhans cell </a:t>
            </a:r>
            <a:r>
              <a:rPr lang="en-US" dirty="0" err="1" smtClean="0"/>
              <a:t>histiocytosis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Asbestosis </a:t>
            </a:r>
          </a:p>
          <a:p>
            <a:pPr>
              <a:buFontTx/>
              <a:buChar char="•"/>
            </a:pPr>
            <a:r>
              <a:rPr lang="en-US" dirty="0"/>
              <a:t>BOOP</a:t>
            </a:r>
          </a:p>
          <a:p>
            <a:pPr>
              <a:buFontTx/>
              <a:buChar char="•"/>
            </a:pPr>
            <a:r>
              <a:rPr lang="en-US" dirty="0"/>
              <a:t>Non-specific scarring</a:t>
            </a:r>
          </a:p>
        </p:txBody>
      </p:sp>
    </p:spTree>
    <p:extLst>
      <p:ext uri="{BB962C8B-B14F-4D97-AF65-F5344CB8AC3E}">
        <p14:creationId xmlns:p14="http://schemas.microsoft.com/office/powerpoint/2010/main" val="1070450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kern="1200" dirty="0" smtClean="0">
                <a:solidFill>
                  <a:schemeClr val="tx1"/>
                </a:solidFill>
              </a:rPr>
              <a:t>UIP </a:t>
            </a:r>
            <a:r>
              <a:rPr lang="en-US" b="0" kern="1200" dirty="0" err="1" smtClean="0">
                <a:solidFill>
                  <a:schemeClr val="tx1"/>
                </a:solidFill>
              </a:rPr>
              <a:t>vs</a:t>
            </a:r>
            <a:r>
              <a:rPr lang="en-US" b="0" kern="1200" dirty="0" smtClean="0">
                <a:solidFill>
                  <a:schemeClr val="tx1"/>
                </a:solidFill>
              </a:rPr>
              <a:t> fibrotic NSIP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58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114800"/>
          </a:xfrm>
        </p:spPr>
        <p:txBody>
          <a:bodyPr/>
          <a:lstStyle/>
          <a:p>
            <a:r>
              <a:rPr lang="en-US" dirty="0"/>
              <a:t>Middle aged adults (mean, 52), wide age range including children, M/F 1/1</a:t>
            </a:r>
          </a:p>
          <a:p>
            <a:r>
              <a:rPr lang="en-US" dirty="0"/>
              <a:t>Onset is insidious to </a:t>
            </a:r>
            <a:r>
              <a:rPr lang="en-US" dirty="0" err="1"/>
              <a:t>subacute</a:t>
            </a:r>
            <a:endParaRPr lang="en-US" dirty="0"/>
          </a:p>
          <a:p>
            <a:r>
              <a:rPr lang="en-US" dirty="0"/>
              <a:t>CT- ground glass opacities</a:t>
            </a:r>
          </a:p>
          <a:p>
            <a:r>
              <a:rPr lang="en-US" dirty="0"/>
              <a:t>Prognosis relatively good, usually responds to steroids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>
                <a:latin typeface="Arial" charset="0"/>
              </a:rPr>
              <a:t>NSIP – Clinical Features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tx023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5052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19400" y="5486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latin typeface="Times New Roman" charset="0"/>
              </a:rPr>
              <a:t>Flaherty</a:t>
            </a:r>
            <a:r>
              <a:rPr lang="en-US" sz="1600" i="1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1600" i="1">
                <a:latin typeface="Times New Roman" charset="0"/>
              </a:rPr>
              <a:t>et al, Thorax:2003;58:143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295400" y="5029200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Med survival NSIP – &gt;9 </a:t>
            </a:r>
            <a:r>
              <a:rPr lang="en-US" sz="2400" dirty="0" err="1">
                <a:latin typeface="Times New Roman" charset="0"/>
              </a:rPr>
              <a:t>yrs</a:t>
            </a:r>
            <a:r>
              <a:rPr lang="en-US" sz="2400" dirty="0">
                <a:latin typeface="Times New Roman" charset="0"/>
              </a:rPr>
              <a:t>, 3.98 </a:t>
            </a:r>
            <a:r>
              <a:rPr lang="en-US" sz="2400" dirty="0" err="1">
                <a:latin typeface="Times New Roman" charset="0"/>
              </a:rPr>
              <a:t>yrs</a:t>
            </a:r>
            <a:r>
              <a:rPr lang="en-US" sz="2400" dirty="0">
                <a:latin typeface="Times New Roman" charset="0"/>
              </a:rPr>
              <a:t> for UIP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469900" y="517525"/>
            <a:ext cx="8382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Survival in NSIP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vs</a:t>
            </a:r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 UIP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9530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NSIP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257800" y="36576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UIP</a:t>
            </a:r>
          </a:p>
        </p:txBody>
      </p:sp>
    </p:spTree>
    <p:extLst>
      <p:ext uri="{BB962C8B-B14F-4D97-AF65-F5344CB8AC3E}">
        <p14:creationId xmlns:p14="http://schemas.microsoft.com/office/powerpoint/2010/main" val="200720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Diagnosis of NSIP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651000"/>
            <a:ext cx="6508750" cy="863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HRCT findings are non-</a:t>
            </a:r>
            <a:r>
              <a:rPr lang="en-US" dirty="0" smtClean="0">
                <a:latin typeface="Arial" charset="0"/>
              </a:rPr>
              <a:t>specific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36868" name="Picture 6" descr="CO-08-1856ggo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763" y="2470150"/>
            <a:ext cx="4278312" cy="3568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85800" y="3200400"/>
            <a:ext cx="335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</a:rPr>
              <a:t>Reticular pattern, ground glass opacities, </a:t>
            </a:r>
            <a:r>
              <a:rPr lang="en-US" sz="3200" i="1" dirty="0">
                <a:solidFill>
                  <a:srgbClr val="FFFFFF"/>
                </a:solidFill>
              </a:rPr>
              <a:t>absent honey-comb change</a:t>
            </a:r>
          </a:p>
        </p:txBody>
      </p:sp>
    </p:spTree>
    <p:extLst>
      <p:ext uri="{BB962C8B-B14F-4D97-AF65-F5344CB8AC3E}">
        <p14:creationId xmlns:p14="http://schemas.microsoft.com/office/powerpoint/2010/main" val="75458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651000"/>
            <a:ext cx="6846888" cy="10033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HRCT findings are non-specific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6465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Biopsy required in most cases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 smtClean="0">
                <a:latin typeface="Arial" charset="0"/>
              </a:rPr>
              <a:t>Diagnosis of </a:t>
            </a:r>
            <a:r>
              <a:rPr lang="en-US" b="0" dirty="0" err="1" smtClean="0">
                <a:latin typeface="Arial" charset="0"/>
              </a:rPr>
              <a:t>NSIP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4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b="0" dirty="0" smtClean="0"/>
              <a:t>ILD- </a:t>
            </a:r>
            <a:r>
              <a:rPr lang="en-US" b="0" dirty="0"/>
              <a:t>Clinical Classification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r>
              <a:rPr lang="en-US" dirty="0"/>
              <a:t>Connective Tissue Diseases</a:t>
            </a:r>
          </a:p>
          <a:p>
            <a:r>
              <a:rPr lang="en-US" dirty="0"/>
              <a:t>Treatment/Drug-Related Diseases</a:t>
            </a:r>
          </a:p>
          <a:p>
            <a:r>
              <a:rPr lang="en-US" dirty="0"/>
              <a:t>Primary (Unclassified) Diseases (</a:t>
            </a:r>
            <a:r>
              <a:rPr lang="en-US" sz="3200" dirty="0" err="1"/>
              <a:t>sarcoid</a:t>
            </a:r>
            <a:r>
              <a:rPr lang="en-US" sz="3200" dirty="0"/>
              <a:t>, </a:t>
            </a:r>
            <a:r>
              <a:rPr lang="en-US" sz="3200" dirty="0" smtClean="0"/>
              <a:t>LCH, </a:t>
            </a:r>
            <a:r>
              <a:rPr lang="en-US" sz="3200" dirty="0"/>
              <a:t>pulmonary </a:t>
            </a:r>
            <a:r>
              <a:rPr lang="en-US" sz="3200" dirty="0" err="1"/>
              <a:t>vasculitis</a:t>
            </a:r>
            <a:r>
              <a:rPr lang="en-US" sz="3200" dirty="0"/>
              <a:t>, lipoid pneumonia, </a:t>
            </a:r>
            <a:r>
              <a:rPr lang="en-US" sz="3200" dirty="0" err="1"/>
              <a:t>eosinophilic</a:t>
            </a:r>
            <a:r>
              <a:rPr lang="en-US" sz="3200" dirty="0"/>
              <a:t> pneumonia, alveolar </a:t>
            </a:r>
            <a:r>
              <a:rPr lang="en-US" sz="3200" dirty="0" err="1"/>
              <a:t>proteinosis</a:t>
            </a:r>
            <a:r>
              <a:rPr lang="en-US" sz="3200" dirty="0"/>
              <a:t>, alveolar hemorrhage…)</a:t>
            </a:r>
            <a:endParaRPr lang="en-US" dirty="0"/>
          </a:p>
          <a:p>
            <a:r>
              <a:rPr lang="en-US" dirty="0"/>
              <a:t>Occupational and Environmental</a:t>
            </a:r>
          </a:p>
          <a:p>
            <a:r>
              <a:rPr lang="en-US" dirty="0"/>
              <a:t>Idiopathic Fibrotic Disorders</a:t>
            </a:r>
          </a:p>
        </p:txBody>
      </p:sp>
    </p:spTree>
    <p:extLst>
      <p:ext uri="{BB962C8B-B14F-4D97-AF65-F5344CB8AC3E}">
        <p14:creationId xmlns:p14="http://schemas.microsoft.com/office/powerpoint/2010/main" val="10351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114800"/>
          </a:xfrm>
        </p:spPr>
        <p:txBody>
          <a:bodyPr/>
          <a:lstStyle/>
          <a:p>
            <a:r>
              <a:rPr lang="en-US" dirty="0"/>
              <a:t>Relatively </a:t>
            </a:r>
            <a:r>
              <a:rPr lang="en-US" i="1" dirty="0"/>
              <a:t>uniform</a:t>
            </a:r>
            <a:r>
              <a:rPr lang="en-US" dirty="0"/>
              <a:t>, </a:t>
            </a:r>
            <a:r>
              <a:rPr lang="en-US" i="1" dirty="0"/>
              <a:t>cellular</a:t>
            </a:r>
            <a:r>
              <a:rPr lang="en-US" dirty="0"/>
              <a:t> interstitial process</a:t>
            </a:r>
          </a:p>
          <a:p>
            <a:r>
              <a:rPr lang="en-US" dirty="0"/>
              <a:t>Variable mixture of chronic inflammation and collagen </a:t>
            </a:r>
            <a:endParaRPr lang="en-US" dirty="0" smtClean="0"/>
          </a:p>
          <a:p>
            <a:r>
              <a:rPr lang="en-US" dirty="0" smtClean="0"/>
              <a:t>Temporally </a:t>
            </a:r>
            <a:r>
              <a:rPr lang="en-US" dirty="0"/>
              <a:t>uniform (absent/rare fibroblast foci)</a:t>
            </a:r>
          </a:p>
          <a:p>
            <a:pPr eaLnBrk="1" hangingPunct="1"/>
            <a:r>
              <a:rPr lang="en-US" dirty="0"/>
              <a:t>No/minimal architectural distortion (scarring, honey-comb change)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Pathologic Features of NSIP</a:t>
            </a:r>
          </a:p>
        </p:txBody>
      </p:sp>
    </p:spTree>
    <p:extLst>
      <p:ext uri="{BB962C8B-B14F-4D97-AF65-F5344CB8AC3E}">
        <p14:creationId xmlns:p14="http://schemas.microsoft.com/office/powerpoint/2010/main" val="28010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dirty="0" err="1">
                <a:latin typeface="Arial" charset="0"/>
              </a:rPr>
              <a:t>NSIP</a:t>
            </a:r>
            <a:r>
              <a:rPr lang="en-US" b="0" dirty="0">
                <a:latin typeface="Arial" charset="0"/>
              </a:rPr>
              <a:t> </a:t>
            </a:r>
            <a:r>
              <a:rPr lang="en-US" b="0" i="1" dirty="0">
                <a:latin typeface="Arial" charset="0"/>
              </a:rPr>
              <a:t>Cellular</a:t>
            </a:r>
            <a:r>
              <a:rPr lang="en-US" b="0" dirty="0">
                <a:latin typeface="Arial" charset="0"/>
              </a:rPr>
              <a:t> vs. </a:t>
            </a:r>
            <a:r>
              <a:rPr lang="en-US" b="0" i="1" dirty="0">
                <a:latin typeface="Arial" charset="0"/>
              </a:rPr>
              <a:t>Fibrotic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2475" y="1600200"/>
            <a:ext cx="7796213" cy="4983163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Fibrotic NSIP is more common than cellular NSIP (about 5:1) 	</a:t>
            </a:r>
          </a:p>
          <a:p>
            <a:pPr eaLnBrk="1" hangingPunct="1"/>
            <a:r>
              <a:rPr lang="en-US" sz="4000">
                <a:latin typeface="Arial" charset="0"/>
              </a:rPr>
              <a:t>Nearly 100% 5-yr survival in cellular NSIP</a:t>
            </a:r>
          </a:p>
          <a:p>
            <a:pPr eaLnBrk="1" hangingPunct="1"/>
            <a:r>
              <a:rPr lang="en-US" sz="4000">
                <a:latin typeface="Arial" charset="0"/>
              </a:rPr>
              <a:t>Mortality is significant with fibrotic NSIP, with about 75% 5-yr survival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271463" y="3646488"/>
            <a:ext cx="410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4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CO10-1677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7963"/>
            <a:ext cx="44243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3" descr="CO10-1677-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223838"/>
            <a:ext cx="441325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982913" y="3530600"/>
            <a:ext cx="33162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Fibrosing</a:t>
            </a:r>
            <a:r>
              <a:rPr lang="en-US" dirty="0">
                <a:solidFill>
                  <a:srgbClr val="FFFFFF"/>
                </a:solidFill>
              </a:rPr>
              <a:t> NSIP</a:t>
            </a:r>
          </a:p>
        </p:txBody>
      </p:sp>
    </p:spTree>
    <p:extLst>
      <p:ext uri="{BB962C8B-B14F-4D97-AF65-F5344CB8AC3E}">
        <p14:creationId xmlns:p14="http://schemas.microsoft.com/office/powerpoint/2010/main" val="248075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4675"/>
            <a:ext cx="7772400" cy="1371600"/>
          </a:xfrm>
        </p:spPr>
        <p:txBody>
          <a:bodyPr/>
          <a:lstStyle/>
          <a:p>
            <a:pPr eaLnBrk="1" hangingPunct="1"/>
            <a:r>
              <a:rPr lang="en-US" sz="4000" b="0" dirty="0">
                <a:latin typeface="Arial" charset="0"/>
              </a:rPr>
              <a:t>Fibrosing </a:t>
            </a:r>
            <a:r>
              <a:rPr lang="en-US" sz="4000" b="0" dirty="0" err="1">
                <a:latin typeface="Arial" charset="0"/>
              </a:rPr>
              <a:t>NSIP</a:t>
            </a:r>
            <a:r>
              <a:rPr lang="en-US" sz="4000" b="0" dirty="0">
                <a:latin typeface="Arial" charset="0"/>
              </a:rPr>
              <a:t> vs. UIP - Pathologic Features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2" y="2279650"/>
            <a:ext cx="8599487" cy="3821113"/>
          </a:xfrm>
        </p:spPr>
        <p:txBody>
          <a:bodyPr/>
          <a:lstStyle/>
          <a:p>
            <a:pPr marL="0" indent="0" eaLnBrk="1" hangingPunct="1">
              <a:buClr>
                <a:srgbClr val="FFFF00"/>
              </a:buClr>
            </a:pPr>
            <a:r>
              <a:rPr lang="en-US">
                <a:latin typeface="Arial" charset="0"/>
              </a:rPr>
              <a:t>Mostly uniform distribution, absent 	patchwork pattern</a:t>
            </a:r>
          </a:p>
          <a:p>
            <a:pPr marL="0" indent="0" eaLnBrk="1" hangingPunct="1">
              <a:buClr>
                <a:srgbClr val="FFFF00"/>
              </a:buClr>
            </a:pPr>
            <a:r>
              <a:rPr lang="en-US">
                <a:latin typeface="Arial" charset="0"/>
              </a:rPr>
              <a:t>Prominent cellularity</a:t>
            </a:r>
          </a:p>
          <a:p>
            <a:pPr marL="0" indent="0" eaLnBrk="1" hangingPunct="1">
              <a:buClr>
                <a:srgbClr val="FFFF00"/>
              </a:buClr>
            </a:pPr>
            <a:r>
              <a:rPr lang="en-US">
                <a:latin typeface="Arial" charset="0"/>
              </a:rPr>
              <a:t>Minimal, focal architectural distortion</a:t>
            </a:r>
          </a:p>
          <a:p>
            <a:pPr marL="0" indent="0" eaLnBrk="1" hangingPunct="1">
              <a:buClr>
                <a:srgbClr val="FFFF00"/>
              </a:buClr>
            </a:pPr>
            <a:r>
              <a:rPr lang="en-US">
                <a:latin typeface="Arial" charset="0"/>
              </a:rPr>
              <a:t>Rare fibroblast foci</a:t>
            </a:r>
          </a:p>
        </p:txBody>
      </p:sp>
    </p:spTree>
    <p:extLst>
      <p:ext uri="{BB962C8B-B14F-4D97-AF65-F5344CB8AC3E}">
        <p14:creationId xmlns:p14="http://schemas.microsoft.com/office/powerpoint/2010/main" val="33342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accent1">
                  <a:lumMod val="50000"/>
                </a:schemeClr>
              </a:solidFill>
              <a:ea typeface="+mj-ea"/>
            </a:endParaRPr>
          </a:p>
        </p:txBody>
      </p:sp>
      <p:pic>
        <p:nvPicPr>
          <p:cNvPr id="47107" name="Picture 3" descr="CO12-285-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76200"/>
            <a:ext cx="4379912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O12-285-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013" y="3486150"/>
            <a:ext cx="4379912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CO12-285-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3484563"/>
            <a:ext cx="437991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O12-285-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84138"/>
            <a:ext cx="437991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24250" y="6400800"/>
            <a:ext cx="22669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FF"/>
                </a:solidFill>
              </a:rPr>
              <a:t>Fibrosing</a:t>
            </a:r>
            <a:r>
              <a:rPr lang="en-US" sz="2400" dirty="0">
                <a:solidFill>
                  <a:srgbClr val="FFFFFF"/>
                </a:solidFill>
              </a:rPr>
              <a:t> NSIP</a:t>
            </a:r>
          </a:p>
        </p:txBody>
      </p:sp>
    </p:spTree>
    <p:extLst>
      <p:ext uri="{BB962C8B-B14F-4D97-AF65-F5344CB8AC3E}">
        <p14:creationId xmlns:p14="http://schemas.microsoft.com/office/powerpoint/2010/main" val="325669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Diagnosis of </a:t>
            </a:r>
            <a:r>
              <a:rPr lang="en-US" b="0" dirty="0" err="1">
                <a:latin typeface="Arial" charset="0"/>
              </a:rPr>
              <a:t>NSIP</a:t>
            </a:r>
            <a:r>
              <a:rPr lang="en-US" b="0" dirty="0">
                <a:latin typeface="Arial" charset="0"/>
              </a:rPr>
              <a:t> </a:t>
            </a:r>
            <a:r>
              <a:rPr lang="en-US" b="0" i="1" dirty="0">
                <a:latin typeface="Arial" charset="0"/>
              </a:rPr>
              <a:t>vs</a:t>
            </a:r>
            <a:r>
              <a:rPr lang="en-US" b="0" dirty="0">
                <a:latin typeface="Arial" charset="0"/>
              </a:rPr>
              <a:t> UIP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6150" y="1981200"/>
            <a:ext cx="7358063" cy="17081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Easy with cellular NSIP, but can be difficult with fibrosing NSIP, especially when </a:t>
            </a:r>
          </a:p>
          <a:p>
            <a:pPr eaLnBrk="1" hangingPunct="1"/>
            <a:r>
              <a:rPr lang="en-US">
                <a:latin typeface="Arial" charset="0"/>
              </a:rPr>
              <a:t>		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25513" y="3951288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charset="0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 fibrosis is extensive</a:t>
            </a:r>
          </a:p>
          <a:p>
            <a:pPr eaLnBrk="1" hangingPunct="1">
              <a:buClr>
                <a:schemeClr val="bg2"/>
              </a:buClr>
              <a:buFont typeface="Wingdings" charset="0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 there is some architectural distortion</a:t>
            </a:r>
          </a:p>
          <a:p>
            <a:pPr eaLnBrk="1" hangingPunct="1">
              <a:buClr>
                <a:schemeClr val="bg2"/>
              </a:buClr>
              <a:buFont typeface="Wingdings" charset="0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 occasional fibroblast foci are present</a:t>
            </a:r>
          </a:p>
        </p:txBody>
      </p:sp>
    </p:spTree>
    <p:extLst>
      <p:ext uri="{BB962C8B-B14F-4D97-AF65-F5344CB8AC3E}">
        <p14:creationId xmlns:p14="http://schemas.microsoft.com/office/powerpoint/2010/main" val="389221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-08-448-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01600"/>
            <a:ext cx="4419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CO-08-448-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02025"/>
            <a:ext cx="4419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O-08-30-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9213"/>
            <a:ext cx="448945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CO-08-30-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78213"/>
            <a:ext cx="448945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477000" y="6400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UIP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371600" y="6400800"/>
            <a:ext cx="2282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FF"/>
                </a:solidFill>
              </a:rPr>
              <a:t>Fibrosing</a:t>
            </a:r>
            <a:r>
              <a:rPr lang="en-US" sz="2400" dirty="0">
                <a:solidFill>
                  <a:srgbClr val="FFFFFF"/>
                </a:solidFill>
              </a:rPr>
              <a:t> NSIP</a:t>
            </a:r>
          </a:p>
        </p:txBody>
      </p:sp>
    </p:spTree>
    <p:extLst>
      <p:ext uri="{BB962C8B-B14F-4D97-AF65-F5344CB8AC3E}">
        <p14:creationId xmlns:p14="http://schemas.microsoft.com/office/powerpoint/2010/main" val="398265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Areas typical of </a:t>
            </a:r>
            <a:r>
              <a:rPr lang="en-US" dirty="0" err="1" smtClean="0"/>
              <a:t>NSIP</a:t>
            </a:r>
            <a:r>
              <a:rPr lang="en-US" dirty="0" smtClean="0"/>
              <a:t> can occur focally in other conditions </a:t>
            </a:r>
          </a:p>
          <a:p>
            <a:r>
              <a:rPr lang="en-US" dirty="0" smtClean="0"/>
              <a:t>In a review of 20 explanted lungs with UIP, all but 3 showed isolated areas that were indistinguishable from </a:t>
            </a:r>
            <a:r>
              <a:rPr lang="en-US" dirty="0" err="1" smtClean="0"/>
              <a:t>NSIP</a:t>
            </a:r>
            <a:r>
              <a:rPr lang="en-US" dirty="0" smtClean="0"/>
              <a:t> (“</a:t>
            </a:r>
            <a:r>
              <a:rPr lang="en-US" dirty="0" err="1" smtClean="0"/>
              <a:t>NSIP</a:t>
            </a:r>
            <a:r>
              <a:rPr lang="en-US" dirty="0" smtClean="0"/>
              <a:t>-like areas”)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dirty="0"/>
              <a:t>NSIP-like Areas in UIP</a:t>
            </a:r>
            <a:endParaRPr lang="en-US" b="0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8674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(Katzenstein et al. Am J </a:t>
            </a:r>
            <a:r>
              <a:rPr lang="en-US" i="1" dirty="0" err="1" smtClean="0"/>
              <a:t>Surg</a:t>
            </a:r>
            <a:r>
              <a:rPr lang="en-US" i="1" dirty="0" smtClean="0"/>
              <a:t> </a:t>
            </a:r>
            <a:r>
              <a:rPr lang="en-US" i="1" dirty="0" err="1" smtClean="0"/>
              <a:t>Pathol</a:t>
            </a:r>
            <a:r>
              <a:rPr lang="en-US" i="1" dirty="0" smtClean="0"/>
              <a:t> 2002; 26: 1567)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988736"/>
            <a:ext cx="6248400" cy="4968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6019800"/>
            <a:ext cx="3581400" cy="254000"/>
          </a:xfrm>
          <a:prstGeom prst="rect">
            <a:avLst/>
          </a:prstGeom>
        </p:spPr>
        <p:txBody>
          <a:bodyPr/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(Monaghan et al. Chest 2004;125:522)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endParaRPr lang="en-US" sz="1000" dirty="0">
              <a:latin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MS PGothic" charset="0"/>
              </a:rPr>
              <a:t>Diagnosis of NSIP </a:t>
            </a:r>
            <a:r>
              <a:rPr kumimoji="0" lang="en-US" sz="4000" b="0" i="1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MS PGothic" charset="0"/>
              </a:rPr>
              <a:t>vs</a:t>
            </a:r>
            <a:r>
              <a:rPr kumimoji="0" lang="en-US" sz="4000" b="0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MS PGothic" charset="0"/>
              </a:rPr>
              <a:t> UIP</a:t>
            </a:r>
            <a:endParaRPr kumimoji="0" lang="en-US" sz="4000" b="0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MS PGothic" pitchFamily="34" charset="-128"/>
              <a:cs typeface="MS PGothic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of clinical, radiological or pathological findings to suggest an alternative </a:t>
            </a:r>
          </a:p>
          <a:p>
            <a:r>
              <a:rPr lang="en-US" dirty="0" smtClean="0"/>
              <a:t>generous sampling of multiple sites for surgical lung biopsy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Diagnosis of NSIP </a:t>
            </a:r>
            <a:r>
              <a:rPr lang="en-US" b="0" dirty="0" smtClean="0">
                <a:latin typeface="Arial" charset="0"/>
              </a:rPr>
              <a:t>(</a:t>
            </a:r>
            <a:r>
              <a:rPr lang="en-US" b="0" i="1" dirty="0" err="1" smtClean="0">
                <a:latin typeface="Arial" charset="0"/>
              </a:rPr>
              <a:t>vs</a:t>
            </a:r>
            <a:r>
              <a:rPr lang="en-US" b="0" dirty="0" smtClean="0">
                <a:latin typeface="Arial" charset="0"/>
              </a:rPr>
              <a:t> UIP)</a:t>
            </a:r>
            <a:endParaRPr lang="en-US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828800"/>
          </a:xfrm>
        </p:spPr>
        <p:txBody>
          <a:bodyPr/>
          <a:lstStyle/>
          <a:p>
            <a:r>
              <a:rPr lang="en-US" b="0" dirty="0" smtClean="0"/>
              <a:t>ILD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i="1" dirty="0"/>
              <a:t>Clinical</a:t>
            </a:r>
            <a:r>
              <a:rPr lang="en-US" b="0" dirty="0"/>
              <a:t> vs. </a:t>
            </a:r>
            <a:r>
              <a:rPr lang="en-US" b="0" i="1" dirty="0"/>
              <a:t>Pathologic</a:t>
            </a:r>
            <a:r>
              <a:rPr lang="en-US" b="0" dirty="0"/>
              <a:t> 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610600" cy="3505200"/>
          </a:xfrm>
        </p:spPr>
        <p:txBody>
          <a:bodyPr/>
          <a:lstStyle/>
          <a:p>
            <a:r>
              <a:rPr lang="en-US" i="1"/>
              <a:t>Clinical classification</a:t>
            </a:r>
            <a:r>
              <a:rPr lang="en-US"/>
              <a:t> of ILD includes a wide spectrum of different diseases  </a:t>
            </a:r>
          </a:p>
          <a:p>
            <a:r>
              <a:rPr lang="en-US" i="1"/>
              <a:t>Morphologically</a:t>
            </a:r>
            <a:r>
              <a:rPr lang="en-US"/>
              <a:t> many have minimal or even no interstitial involvement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6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of clinical, radiological or pathological findings to suggest an alternative 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generous sampling of multiple sites for surgical lung biopsy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Diagnosis of NSIP </a:t>
            </a:r>
            <a:r>
              <a:rPr lang="en-US" b="0" dirty="0" smtClean="0">
                <a:latin typeface="Arial" charset="0"/>
              </a:rPr>
              <a:t>(</a:t>
            </a:r>
            <a:r>
              <a:rPr lang="en-US" b="0" i="1" dirty="0" err="1" smtClean="0">
                <a:latin typeface="Arial" charset="0"/>
              </a:rPr>
              <a:t>vs</a:t>
            </a:r>
            <a:r>
              <a:rPr lang="en-US" b="0" dirty="0" smtClean="0">
                <a:latin typeface="Arial" charset="0"/>
              </a:rPr>
              <a:t> UIP)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7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848600" cy="549715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smtClean="0">
                <a:latin typeface="Arial" charset="0"/>
              </a:rPr>
              <a:t>Diagnosis of NSIP (</a:t>
            </a:r>
            <a:r>
              <a:rPr lang="en-US" b="0" i="1" smtClean="0">
                <a:latin typeface="Arial" charset="0"/>
              </a:rPr>
              <a:t>vs</a:t>
            </a:r>
            <a:r>
              <a:rPr lang="en-US" b="0" smtClean="0">
                <a:latin typeface="Arial" charset="0"/>
              </a:rPr>
              <a:t> UIP)</a:t>
            </a: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5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4675"/>
            <a:ext cx="7772400" cy="1371600"/>
          </a:xfrm>
        </p:spPr>
        <p:txBody>
          <a:bodyPr/>
          <a:lstStyle/>
          <a:p>
            <a:pPr eaLnBrk="1" hangingPunct="1"/>
            <a:r>
              <a:rPr lang="en-US" sz="4000" b="0" dirty="0">
                <a:latin typeface="Arial" charset="0"/>
              </a:rPr>
              <a:t>Fibrosing </a:t>
            </a:r>
            <a:r>
              <a:rPr lang="en-US" sz="4000" b="0" dirty="0" err="1">
                <a:latin typeface="Arial" charset="0"/>
              </a:rPr>
              <a:t>NSIP</a:t>
            </a:r>
            <a:r>
              <a:rPr lang="en-US" sz="4000" b="0" dirty="0">
                <a:latin typeface="Arial" charset="0"/>
              </a:rPr>
              <a:t> vs. UIP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8012" cy="3821113"/>
          </a:xfrm>
        </p:spPr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n-US" dirty="0">
                <a:latin typeface="Arial" charset="0"/>
              </a:rPr>
              <a:t>Diagnosis can be difficult when there are overlapping histologic features</a:t>
            </a:r>
          </a:p>
          <a:p>
            <a:pPr eaLnBrk="1" hangingPunct="1">
              <a:buClr>
                <a:srgbClr val="FFFF00"/>
              </a:buClr>
            </a:pPr>
            <a:r>
              <a:rPr lang="en-US" dirty="0">
                <a:latin typeface="Arial" charset="0"/>
              </a:rPr>
              <a:t>HRCT findings can be helpful – mainly presence or absence of </a:t>
            </a:r>
            <a:r>
              <a:rPr lang="en-US" dirty="0" err="1">
                <a:latin typeface="Arial" charset="0"/>
              </a:rPr>
              <a:t>HCC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25525"/>
            <a:ext cx="8229600" cy="1947863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How Important is it to Differentiate Fibrosing </a:t>
            </a:r>
            <a:r>
              <a:rPr lang="en-US" b="0" dirty="0" err="1">
                <a:latin typeface="Arial" charset="0"/>
              </a:rPr>
              <a:t>NSIP</a:t>
            </a:r>
            <a:r>
              <a:rPr lang="en-US" b="0" dirty="0">
                <a:latin typeface="Arial" charset="0"/>
              </a:rPr>
              <a:t> from UIP?</a:t>
            </a:r>
          </a:p>
        </p:txBody>
      </p:sp>
    </p:spTree>
    <p:extLst>
      <p:ext uri="{BB962C8B-B14F-4D97-AF65-F5344CB8AC3E}">
        <p14:creationId xmlns:p14="http://schemas.microsoft.com/office/powerpoint/2010/main" val="272154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91200" cy="46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900803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3600" dirty="0">
                <a:latin typeface="Arial" charset="0"/>
              </a:rPr>
              <a:t>Medium survival 56 </a:t>
            </a:r>
            <a:r>
              <a:rPr lang="en-US" sz="3600" dirty="0" err="1">
                <a:latin typeface="Arial" charset="0"/>
              </a:rPr>
              <a:t>mos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vs</a:t>
            </a:r>
            <a:r>
              <a:rPr lang="en-US" sz="3600" dirty="0">
                <a:latin typeface="Arial" charset="0"/>
              </a:rPr>
              <a:t> 33 </a:t>
            </a:r>
            <a:r>
              <a:rPr lang="en-US" sz="3600" dirty="0" err="1">
                <a:latin typeface="Arial" charset="0"/>
              </a:rPr>
              <a:t>mos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i="1" dirty="0" err="1">
                <a:solidFill>
                  <a:srgbClr val="FFFFFF"/>
                </a:solidFill>
                <a:latin typeface="Times New Roman" charset="0"/>
                <a:cs typeface="Arial" charset="0"/>
              </a:rPr>
              <a:t>Latsi</a:t>
            </a:r>
            <a:r>
              <a:rPr lang="en-US" i="1" dirty="0">
                <a:solidFill>
                  <a:srgbClr val="FFFFFF"/>
                </a:solidFill>
                <a:latin typeface="Times New Roman" charset="0"/>
                <a:cs typeface="Arial" charset="0"/>
              </a:rPr>
              <a:t> et al. AJRCCM 2003; 168:531)</a:t>
            </a:r>
            <a:r>
              <a:rPr lang="en-US" dirty="0">
                <a:solidFill>
                  <a:srgbClr val="FFFFFF"/>
                </a:solidFill>
                <a:latin typeface="Times New Roman" charset="0"/>
                <a:cs typeface="Arial" charset="0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0" dirty="0" err="1">
                <a:latin typeface="Arial" charset="0"/>
              </a:rPr>
              <a:t>Fibrosing</a:t>
            </a:r>
            <a:r>
              <a:rPr lang="en-US" b="0" dirty="0">
                <a:latin typeface="Arial" charset="0"/>
              </a:rPr>
              <a:t> NSIP </a:t>
            </a:r>
            <a:r>
              <a:rPr lang="en-US" b="0" dirty="0" err="1">
                <a:latin typeface="Arial" charset="0"/>
              </a:rPr>
              <a:t>vs</a:t>
            </a:r>
            <a:r>
              <a:rPr lang="en-US" b="0" dirty="0">
                <a:latin typeface="Arial" charset="0"/>
              </a:rPr>
              <a:t> UIP-Prognosis</a:t>
            </a:r>
          </a:p>
        </p:txBody>
      </p:sp>
    </p:spTree>
    <p:extLst>
      <p:ext uri="{BB962C8B-B14F-4D97-AF65-F5344CB8AC3E}">
        <p14:creationId xmlns:p14="http://schemas.microsoft.com/office/powerpoint/2010/main" val="297339569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363" y="1487488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5843588" y="6132513"/>
            <a:ext cx="3189287" cy="34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latin typeface="Times New Roman" charset="0"/>
              </a:rPr>
              <a:t>Latsi et al. AJRCCM 2003; 168:531</a:t>
            </a: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534988" y="4876800"/>
            <a:ext cx="8609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 dirty="0"/>
              <a:t>If disease is well advanced, the outcome appears to be no different between UIP and NSIP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4500" y="431800"/>
            <a:ext cx="8318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FFFF"/>
                </a:solidFill>
              </a:rPr>
              <a:t>Prognosis in Advanced F-NSIP</a:t>
            </a:r>
          </a:p>
        </p:txBody>
      </p:sp>
    </p:spTree>
    <p:extLst>
      <p:ext uri="{BB962C8B-B14F-4D97-AF65-F5344CB8AC3E}">
        <p14:creationId xmlns:p14="http://schemas.microsoft.com/office/powerpoint/2010/main" val="371734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dirty="0" err="1"/>
              <a:t>T</a:t>
            </a:r>
            <a:r>
              <a:rPr lang="en-US" b="0" dirty="0" err="1" smtClean="0"/>
              <a:t>ransbronchial</a:t>
            </a:r>
            <a:r>
              <a:rPr lang="en-US" b="0" dirty="0" smtClean="0"/>
              <a:t> lung biopsy in the diagnosis of UIP</a:t>
            </a:r>
            <a:endParaRPr lang="en-US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324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6705600" y="4953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705600" y="4800600"/>
            <a:ext cx="304800" cy="152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04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dirty="0" err="1"/>
              <a:t>T</a:t>
            </a:r>
            <a:r>
              <a:rPr lang="en-US" b="0" dirty="0" err="1" smtClean="0"/>
              <a:t>ransbronchial</a:t>
            </a:r>
            <a:r>
              <a:rPr lang="en-US" b="0" dirty="0" smtClean="0"/>
              <a:t> lung biopsy in the diagnosis of UIP</a:t>
            </a:r>
            <a:endParaRPr lang="en-US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324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6705600" y="4953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705600" y="4800600"/>
            <a:ext cx="304800" cy="152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19788"/>
            <a:ext cx="6248400" cy="96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447800" y="4343400"/>
            <a:ext cx="6324600" cy="9906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04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dirty="0" err="1"/>
              <a:t>T</a:t>
            </a:r>
            <a:r>
              <a:rPr lang="en-US" b="0" dirty="0" err="1" smtClean="0"/>
              <a:t>ransbronchial</a:t>
            </a:r>
            <a:r>
              <a:rPr lang="en-US" b="0" dirty="0" smtClean="0"/>
              <a:t> lung biopsy in the diagnosis of UIP</a:t>
            </a:r>
            <a:endParaRPr lang="en-US" b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05600" y="4953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705600" y="4800600"/>
            <a:ext cx="304800" cy="152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03293" cy="51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4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dirty="0" err="1"/>
              <a:t>T</a:t>
            </a:r>
            <a:r>
              <a:rPr lang="en-US" b="0" dirty="0" err="1" smtClean="0"/>
              <a:t>ransbronchial</a:t>
            </a:r>
            <a:r>
              <a:rPr lang="en-US" b="0" dirty="0" smtClean="0"/>
              <a:t> lung biopsy in the diagnosis of UIP</a:t>
            </a:r>
            <a:endParaRPr lang="en-US" b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05600" y="4953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705600" y="4800600"/>
            <a:ext cx="304800" cy="152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03293" cy="51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325"/>
            <a:ext cx="9172575" cy="165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6934200" y="3048000"/>
            <a:ext cx="914400" cy="3048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90600" y="3200400"/>
            <a:ext cx="2133600" cy="3810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10200" y="32766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686800" y="32766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14400" y="35052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62400" y="35052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04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0" dirty="0" smtClean="0"/>
              <a:t>ILD- Pathologic Definition</a:t>
            </a:r>
            <a:endParaRPr lang="en-US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953000"/>
          </a:xfrm>
        </p:spPr>
        <p:txBody>
          <a:bodyPr/>
          <a:lstStyle/>
          <a:p>
            <a:r>
              <a:rPr lang="en-US" dirty="0"/>
              <a:t>Defined pathologically as </a:t>
            </a:r>
            <a:r>
              <a:rPr lang="en-US" i="1" dirty="0"/>
              <a:t>diseases involving</a:t>
            </a:r>
            <a:r>
              <a:rPr lang="en-US" dirty="0"/>
              <a:t> </a:t>
            </a:r>
            <a:r>
              <a:rPr lang="en-US" i="1" dirty="0"/>
              <a:t>predominantly the </a:t>
            </a:r>
            <a:r>
              <a:rPr lang="en-US" i="1" dirty="0" err="1"/>
              <a:t>interstitium</a:t>
            </a:r>
            <a:endParaRPr lang="en-US" dirty="0"/>
          </a:p>
          <a:p>
            <a:r>
              <a:rPr lang="en-US" dirty="0" err="1"/>
              <a:t>Interstitium</a:t>
            </a:r>
            <a:r>
              <a:rPr lang="en-US" dirty="0"/>
              <a:t> includes all non-airspace lung parenchyma (</a:t>
            </a:r>
            <a:r>
              <a:rPr lang="en-US" dirty="0" err="1"/>
              <a:t>ie</a:t>
            </a:r>
            <a:r>
              <a:rPr lang="en-US" dirty="0"/>
              <a:t>, supporting structures of lung)</a:t>
            </a:r>
          </a:p>
          <a:p>
            <a:r>
              <a:rPr lang="en-US" dirty="0"/>
              <a:t>(Infections excluded)</a:t>
            </a:r>
          </a:p>
        </p:txBody>
      </p:sp>
    </p:spTree>
    <p:extLst>
      <p:ext uri="{BB962C8B-B14F-4D97-AF65-F5344CB8AC3E}">
        <p14:creationId xmlns:p14="http://schemas.microsoft.com/office/powerpoint/2010/main" val="98703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0" dirty="0"/>
              <a:t>Should </a:t>
            </a:r>
            <a:r>
              <a:rPr lang="en-US" b="0" dirty="0" err="1"/>
              <a:t>transbronchial</a:t>
            </a:r>
            <a:r>
              <a:rPr lang="en-US" b="0" dirty="0"/>
              <a:t> lung biopsy be used in the evaluation of suspected IPF?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114800"/>
          </a:xfrm>
        </p:spPr>
        <p:txBody>
          <a:bodyPr/>
          <a:lstStyle/>
          <a:p>
            <a:r>
              <a:rPr lang="en-US" dirty="0" smtClean="0"/>
              <a:t>Low Sensitivity  (30% for Expert  Pathologists)</a:t>
            </a:r>
          </a:p>
          <a:p>
            <a:r>
              <a:rPr lang="en-US" dirty="0" smtClean="0"/>
              <a:t>Low negative predictive value (50%): the presence of </a:t>
            </a:r>
            <a:r>
              <a:rPr lang="en-US" dirty="0" err="1" smtClean="0"/>
              <a:t>TBB</a:t>
            </a:r>
            <a:r>
              <a:rPr lang="en-US" dirty="0" smtClean="0"/>
              <a:t> findings consistent with alternative diagnosis (</a:t>
            </a:r>
            <a:r>
              <a:rPr lang="en-US" dirty="0" err="1" smtClean="0"/>
              <a:t>ie</a:t>
            </a:r>
            <a:r>
              <a:rPr lang="en-US" dirty="0" smtClean="0"/>
              <a:t>. DIP, </a:t>
            </a:r>
            <a:r>
              <a:rPr lang="en-US" dirty="0" err="1" smtClean="0"/>
              <a:t>NSIP</a:t>
            </a:r>
            <a:r>
              <a:rPr lang="en-US" dirty="0" smtClean="0"/>
              <a:t>, ALI) does not rule out UIP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0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467600" cy="459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505200" cy="22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77000" y="4826675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 flexible cryoprobe. The metal tip, which can be visualized under fluoroscopic control, is enlarged.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8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67400" cy="231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304656"/>
            <a:ext cx="5638800" cy="45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857250"/>
            <a:ext cx="6543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0" dirty="0" smtClean="0"/>
              <a:t>Future directions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i="1" dirty="0" smtClean="0"/>
              <a:t>Transbronchial </a:t>
            </a:r>
            <a:r>
              <a:rPr lang="en-US" i="1" dirty="0" err="1" smtClean="0"/>
              <a:t>cryobiopsy</a:t>
            </a:r>
            <a:endParaRPr lang="en-US" i="1" dirty="0" smtClean="0"/>
          </a:p>
          <a:p>
            <a:endParaRPr lang="en-US" sz="2000" dirty="0" smtClean="0"/>
          </a:p>
          <a:p>
            <a:r>
              <a:rPr lang="en-US" sz="2000" dirty="0" smtClean="0"/>
              <a:t>Safety and Diagnostic Yield of Transbronchial Lung </a:t>
            </a:r>
            <a:r>
              <a:rPr lang="en-US" sz="2000" dirty="0" err="1" smtClean="0"/>
              <a:t>Cryobiopsy</a:t>
            </a:r>
            <a:r>
              <a:rPr lang="en-US" sz="2000" dirty="0" smtClean="0"/>
              <a:t> in Diffuse Parenchymal Lung Diseases: A Comparative Study versus Video-Assisted Thoracoscopic Lung Biopsy and a Systematic Review of the Literature</a:t>
            </a:r>
          </a:p>
          <a:p>
            <a:r>
              <a:rPr lang="en-US" sz="1600" i="1" dirty="0" smtClean="0"/>
              <a:t>				(</a:t>
            </a:r>
            <a:r>
              <a:rPr lang="en-US" sz="1600" i="1" dirty="0" err="1" smtClean="0"/>
              <a:t>Ravaglia</a:t>
            </a:r>
            <a:r>
              <a:rPr lang="en-US" sz="1600" i="1" dirty="0" smtClean="0"/>
              <a:t> et al. Respiration </a:t>
            </a:r>
            <a:r>
              <a:rPr lang="en-US" sz="1600" dirty="0" smtClean="0"/>
              <a:t>2016;91:215)</a:t>
            </a:r>
          </a:p>
          <a:p>
            <a:endParaRPr lang="en-US" sz="1600" i="1" dirty="0" smtClean="0"/>
          </a:p>
          <a:p>
            <a:r>
              <a:rPr lang="en-US" sz="2400" dirty="0" smtClean="0"/>
              <a:t>	-</a:t>
            </a:r>
            <a:r>
              <a:rPr lang="en-US" sz="2400" dirty="0" err="1" smtClean="0"/>
              <a:t>Cryobiopsy</a:t>
            </a:r>
            <a:r>
              <a:rPr lang="en-US" sz="2400" dirty="0" smtClean="0"/>
              <a:t> is safe and has lower complication and mortality rates compared to surgical lung biopsy.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Cryobiopsy</a:t>
            </a:r>
            <a:r>
              <a:rPr lang="en-US" sz="2400" dirty="0" smtClean="0"/>
              <a:t> was diagnostic for 246 patients (82.8%), </a:t>
            </a:r>
            <a:r>
              <a:rPr lang="en-US" sz="2400" dirty="0" err="1" smtClean="0"/>
              <a:t>SLB</a:t>
            </a:r>
            <a:r>
              <a:rPr lang="en-US" sz="2400" dirty="0" smtClean="0"/>
              <a:t> for 148 patients (98.7%, p = 0.013)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705830" y="2515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3962400"/>
          </a:xfrm>
        </p:spPr>
        <p:txBody>
          <a:bodyPr/>
          <a:lstStyle/>
          <a:p>
            <a:r>
              <a:rPr lang="en-US" dirty="0"/>
              <a:t>Diseases that microscopically affect predominantly the alveolar septa</a:t>
            </a:r>
          </a:p>
          <a:p>
            <a:r>
              <a:rPr lang="en-US" dirty="0"/>
              <a:t>Relatively small number of diseases are encompassed by pathologic definition, and they tend to have similar clinical manifestations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0" dirty="0"/>
              <a:t>ILD - Pathologic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108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0" dirty="0"/>
              <a:t>ILD - Pathologic 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20000" cy="4648200"/>
          </a:xfrm>
        </p:spPr>
        <p:txBody>
          <a:bodyPr/>
          <a:lstStyle/>
          <a:p>
            <a:pPr marL="457200" indent="-404813" defTabSz="457200">
              <a:buFontTx/>
              <a:buChar char="•"/>
            </a:pPr>
            <a:r>
              <a:rPr lang="en-US" dirty="0"/>
              <a:t>Diffuse Alveolar Damage</a:t>
            </a:r>
          </a:p>
          <a:p>
            <a:pPr marL="457200" indent="-404813" defTabSz="457200">
              <a:buFontTx/>
              <a:buChar char="•"/>
            </a:pPr>
            <a:r>
              <a:rPr lang="en-US" dirty="0"/>
              <a:t>Interstitial Pneumonias</a:t>
            </a:r>
          </a:p>
          <a:p>
            <a:pPr marL="457200" indent="-404813" defTabSz="457200">
              <a:buFontTx/>
              <a:buChar char="•"/>
            </a:pPr>
            <a:r>
              <a:rPr lang="en-US" dirty="0" err="1"/>
              <a:t>Sarcoidosis</a:t>
            </a:r>
            <a:endParaRPr lang="en-US" dirty="0"/>
          </a:p>
          <a:p>
            <a:pPr marL="457200" indent="-404813" defTabSz="457200">
              <a:buFontTx/>
              <a:buChar char="•"/>
            </a:pPr>
            <a:r>
              <a:rPr lang="en-US" dirty="0" smtClean="0"/>
              <a:t>Langerhans cell </a:t>
            </a:r>
            <a:r>
              <a:rPr lang="en-US" dirty="0" err="1" smtClean="0"/>
              <a:t>histiocytosis</a:t>
            </a:r>
            <a:endParaRPr lang="en-US" dirty="0"/>
          </a:p>
          <a:p>
            <a:pPr marL="457200" indent="-404813" defTabSz="457200">
              <a:buFontTx/>
              <a:buChar char="•"/>
            </a:pPr>
            <a:r>
              <a:rPr lang="en-US" dirty="0" err="1"/>
              <a:t>Lymphangiomyomatosis</a:t>
            </a:r>
            <a:endParaRPr lang="en-US" dirty="0"/>
          </a:p>
          <a:p>
            <a:pPr marL="457200" indent="-404813" defTabSz="457200">
              <a:buFontTx/>
              <a:buChar char="•"/>
            </a:pPr>
            <a:r>
              <a:rPr lang="en-US" dirty="0"/>
              <a:t>Miscellaneous </a:t>
            </a:r>
          </a:p>
          <a:p>
            <a:pPr marL="457200" indent="-404813" defTabSz="457200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6112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0" dirty="0"/>
              <a:t>ILD - Pathologic 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20000" cy="4648200"/>
          </a:xfrm>
        </p:spPr>
        <p:txBody>
          <a:bodyPr/>
          <a:lstStyle/>
          <a:p>
            <a:pPr marL="457200" indent="-404813" defTabSz="457200">
              <a:buFontTx/>
              <a:buChar char="•"/>
            </a:pPr>
            <a:r>
              <a:rPr lang="en-US" dirty="0"/>
              <a:t>Diffuse Alveolar Damage</a:t>
            </a:r>
          </a:p>
          <a:p>
            <a:pPr marL="457200" indent="-404813" defTabSz="457200">
              <a:buFontTx/>
              <a:buChar char="•"/>
            </a:pPr>
            <a:r>
              <a:rPr lang="en-US" i="1" dirty="0">
                <a:solidFill>
                  <a:srgbClr val="FFFF00"/>
                </a:solidFill>
              </a:rPr>
              <a:t>Interstitial Pneumonias</a:t>
            </a:r>
          </a:p>
          <a:p>
            <a:pPr marL="457200" indent="-404813" defTabSz="457200">
              <a:buFontTx/>
              <a:buChar char="•"/>
            </a:pPr>
            <a:r>
              <a:rPr lang="en-US" dirty="0" err="1"/>
              <a:t>Sarcoidosis</a:t>
            </a:r>
            <a:endParaRPr lang="en-US" dirty="0"/>
          </a:p>
          <a:p>
            <a:pPr marL="457200" indent="-404813" defTabSz="457200">
              <a:buFontTx/>
              <a:buChar char="•"/>
            </a:pPr>
            <a:r>
              <a:rPr lang="en-US" dirty="0" smtClean="0"/>
              <a:t>Langerhans cell </a:t>
            </a:r>
            <a:r>
              <a:rPr lang="en-US" dirty="0" err="1" smtClean="0"/>
              <a:t>histiocytosis</a:t>
            </a:r>
            <a:endParaRPr lang="en-US" dirty="0"/>
          </a:p>
          <a:p>
            <a:pPr marL="457200" indent="-404813" defTabSz="457200">
              <a:buFontTx/>
              <a:buChar char="•"/>
            </a:pPr>
            <a:r>
              <a:rPr lang="en-US" dirty="0" err="1"/>
              <a:t>Lymphangiomyomatosis</a:t>
            </a:r>
            <a:endParaRPr lang="en-US" dirty="0"/>
          </a:p>
          <a:p>
            <a:pPr marL="457200" indent="-404813" defTabSz="457200">
              <a:buFontTx/>
              <a:buChar char="•"/>
            </a:pPr>
            <a:r>
              <a:rPr lang="en-US" dirty="0"/>
              <a:t>Miscellaneous </a:t>
            </a:r>
          </a:p>
          <a:p>
            <a:pPr marL="457200" indent="-404813" defTabSz="457200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02607991"/>
      </p:ext>
    </p:extLst>
  </p:cSld>
  <p:clrMapOvr>
    <a:masterClrMapping/>
  </p:clrMapOvr>
</p:sld>
</file>

<file path=ppt/theme/theme1.xml><?xml version="1.0" encoding="utf-8"?>
<a:theme xmlns:a="http://schemas.openxmlformats.org/drawingml/2006/main" name="akdec99">
  <a:themeElements>
    <a:clrScheme name="">
      <a:dk1>
        <a:srgbClr val="0000CC"/>
      </a:dk1>
      <a:lt1>
        <a:srgbClr val="FFFFFF"/>
      </a:lt1>
      <a:dk2>
        <a:srgbClr val="0000CC"/>
      </a:dk2>
      <a:lt2>
        <a:srgbClr val="FFFFFF"/>
      </a:lt2>
      <a:accent1>
        <a:srgbClr val="0000CC"/>
      </a:accent1>
      <a:accent2>
        <a:srgbClr val="0000CC"/>
      </a:accent2>
      <a:accent3>
        <a:srgbClr val="AAAAE2"/>
      </a:accent3>
      <a:accent4>
        <a:srgbClr val="DADADA"/>
      </a:accent4>
      <a:accent5>
        <a:srgbClr val="AAAAE2"/>
      </a:accent5>
      <a:accent6>
        <a:srgbClr val="0000B9"/>
      </a:accent6>
      <a:hlink>
        <a:srgbClr val="0000CC"/>
      </a:hlink>
      <a:folHlink>
        <a:srgbClr val="0000CC"/>
      </a:folHlink>
    </a:clrScheme>
    <a:fontScheme name="akdec9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kdec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dec9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dec9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dec9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dec9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dec9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dec9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20528</TotalTime>
  <Words>1516</Words>
  <Application>Microsoft Macintosh PowerPoint</Application>
  <PresentationFormat>On-screen Show (4:3)</PresentationFormat>
  <Paragraphs>275</Paragraphs>
  <Slides>65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akdec99</vt:lpstr>
      <vt:lpstr>Usual interstitial pneumonia: an overview</vt:lpstr>
      <vt:lpstr>PowerPoint Presentation</vt:lpstr>
      <vt:lpstr>Interstitial Lung Disease (ILD)- Clinical Features</vt:lpstr>
      <vt:lpstr>ILD- Clinical Classification</vt:lpstr>
      <vt:lpstr>ILD Clinical vs. Pathologic </vt:lpstr>
      <vt:lpstr>ILD- Pathologic Definition</vt:lpstr>
      <vt:lpstr>ILD - Pathologic Classification</vt:lpstr>
      <vt:lpstr>ILD - Pathologic Classification</vt:lpstr>
      <vt:lpstr>ILD - Pathologic Classification</vt:lpstr>
      <vt:lpstr>Interstitial Pneumonia</vt:lpstr>
      <vt:lpstr>Interstitial Pneumonia</vt:lpstr>
      <vt:lpstr>Idiopathic interstitial pneumonias</vt:lpstr>
      <vt:lpstr>Idiopathic Interstitial Pneumonias</vt:lpstr>
      <vt:lpstr>Idiopathic Interstitial Pneumonias</vt:lpstr>
      <vt:lpstr>Usual Interstitial Pneumonia (UIP/IPF/CFA)</vt:lpstr>
      <vt:lpstr>Usual Interstitial Pneumonia  (UIP)</vt:lpstr>
      <vt:lpstr>Usual Interstitial Pneumonia </vt:lpstr>
      <vt:lpstr>Diagnosis of UIP</vt:lpstr>
      <vt:lpstr>Diagnosis of UIP</vt:lpstr>
      <vt:lpstr>Diagnostic Pathologic Features of UIP/IPF (UIP Pattern)</vt:lpstr>
      <vt:lpstr>PowerPoint Presentation</vt:lpstr>
      <vt:lpstr>Honey-Comb Change</vt:lpstr>
      <vt:lpstr>PowerPoint Presentation</vt:lpstr>
      <vt:lpstr>PowerPoint Presentation</vt:lpstr>
      <vt:lpstr>Fibroblast Foci</vt:lpstr>
      <vt:lpstr>UIP - Pathogenesis</vt:lpstr>
      <vt:lpstr>PowerPoint Presentation</vt:lpstr>
      <vt:lpstr>UIP - Treatment and Prognosis</vt:lpstr>
      <vt:lpstr>PowerPoint Presentation</vt:lpstr>
      <vt:lpstr>Difficulty in diagnosing UIP</vt:lpstr>
      <vt:lpstr>Difficulty in diagnosing UIP</vt:lpstr>
      <vt:lpstr>Histologic clues that may point toward some of those possibilities</vt:lpstr>
      <vt:lpstr>UIP - Differential Diagnosis</vt:lpstr>
      <vt:lpstr>UIP - Differential Diagnosis</vt:lpstr>
      <vt:lpstr>UIP vs fibrotic NSIP</vt:lpstr>
      <vt:lpstr>PowerPoint Presentation</vt:lpstr>
      <vt:lpstr>PowerPoint Presentation</vt:lpstr>
      <vt:lpstr>Diagnosis of NSIP</vt:lpstr>
      <vt:lpstr>PowerPoint Presentation</vt:lpstr>
      <vt:lpstr>Pathologic Features of NSIP</vt:lpstr>
      <vt:lpstr>NSIP Cellular vs. Fibrotic</vt:lpstr>
      <vt:lpstr>PowerPoint Presentation</vt:lpstr>
      <vt:lpstr>Fibrosing NSIP vs. UIP - Pathologic Features</vt:lpstr>
      <vt:lpstr>PowerPoint Presentation</vt:lpstr>
      <vt:lpstr>Diagnosis of NSIP vs UIP</vt:lpstr>
      <vt:lpstr>PowerPoint Presentation</vt:lpstr>
      <vt:lpstr>NSIP-like Areas in UIP</vt:lpstr>
      <vt:lpstr>PowerPoint Presentation</vt:lpstr>
      <vt:lpstr>Diagnosis of NSIP (vs UIP)</vt:lpstr>
      <vt:lpstr>Diagnosis of NSIP (vs UIP)</vt:lpstr>
      <vt:lpstr>PowerPoint Presentation</vt:lpstr>
      <vt:lpstr>Fibrosing NSIP vs. UIP </vt:lpstr>
      <vt:lpstr>How Important is it to Differentiate Fibrosing NSIP from UIP?</vt:lpstr>
      <vt:lpstr>Fibrosing NSIP vs UIP-Prognosis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Should transbronchial lung biopsy be used in the evaluation of suspected IPF? </vt:lpstr>
      <vt:lpstr>PowerPoint Presentation</vt:lpstr>
      <vt:lpstr>PowerPoint Presentation</vt:lpstr>
      <vt:lpstr>PowerPoint Presentation</vt:lpstr>
      <vt:lpstr>Future directions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Ola El-Zammar</dc:creator>
  <cp:keywords/>
  <dc:description/>
  <cp:lastModifiedBy>Ola El-Zammar</cp:lastModifiedBy>
  <cp:revision>83</cp:revision>
  <dcterms:created xsi:type="dcterms:W3CDTF">2016-05-27T14:43:56Z</dcterms:created>
  <dcterms:modified xsi:type="dcterms:W3CDTF">2016-07-16T12:31:13Z</dcterms:modified>
  <cp:category/>
</cp:coreProperties>
</file>