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2"/>
  </p:notesMasterIdLst>
  <p:sldIdLst>
    <p:sldId id="256" r:id="rId2"/>
    <p:sldId id="273" r:id="rId3"/>
    <p:sldId id="280" r:id="rId4"/>
    <p:sldId id="275" r:id="rId5"/>
    <p:sldId id="277" r:id="rId6"/>
    <p:sldId id="279" r:id="rId7"/>
    <p:sldId id="258" r:id="rId8"/>
    <p:sldId id="260" r:id="rId9"/>
    <p:sldId id="300" r:id="rId10"/>
    <p:sldId id="261" r:id="rId11"/>
    <p:sldId id="264" r:id="rId12"/>
    <p:sldId id="265" r:id="rId13"/>
    <p:sldId id="302" r:id="rId14"/>
    <p:sldId id="303" r:id="rId15"/>
    <p:sldId id="293" r:id="rId16"/>
    <p:sldId id="272" r:id="rId17"/>
    <p:sldId id="294" r:id="rId18"/>
    <p:sldId id="295" r:id="rId19"/>
    <p:sldId id="296" r:id="rId20"/>
    <p:sldId id="282" r:id="rId21"/>
    <p:sldId id="269" r:id="rId22"/>
    <p:sldId id="283" r:id="rId23"/>
    <p:sldId id="284" r:id="rId24"/>
    <p:sldId id="288" r:id="rId25"/>
    <p:sldId id="289" r:id="rId26"/>
    <p:sldId id="286" r:id="rId27"/>
    <p:sldId id="290" r:id="rId28"/>
    <p:sldId id="291" r:id="rId29"/>
    <p:sldId id="292" r:id="rId30"/>
    <p:sldId id="297" r:id="rId3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634" autoAdjust="0"/>
  </p:normalViewPr>
  <p:slideViewPr>
    <p:cSldViewPr>
      <p:cViewPr>
        <p:scale>
          <a:sx n="65" d="100"/>
          <a:sy n="65" d="100"/>
        </p:scale>
        <p:origin x="-66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C028C89-65F7-46C9-9D15-4E9840C63891}" type="datetimeFigureOut">
              <a:rPr lang="ar-EG" smtClean="0"/>
              <a:pPr/>
              <a:t>05/10/1436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6DB0DE-4C19-4578-9336-CC7284C3D3C7}" type="slidenum">
              <a:rPr lang="ar-EG" smtClean="0"/>
              <a:pPr/>
              <a:t>‹#›</a:t>
            </a:fld>
            <a:endParaRPr lang="ar-EG"/>
          </a:p>
        </p:txBody>
      </p:sp>
    </p:spTree>
    <p:extLst>
      <p:ext uri="{BB962C8B-B14F-4D97-AF65-F5344CB8AC3E}">
        <p14:creationId xmlns:p14="http://schemas.microsoft.com/office/powerpoint/2010/main" val="32039797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Leather is made from a natural hide or skin and becomes a dry, stable materials after tanning, </a:t>
            </a:r>
            <a:r>
              <a:rPr lang="en-US" sz="1200" dirty="0" err="1" smtClean="0"/>
              <a:t>retanning</a:t>
            </a:r>
            <a:r>
              <a:rPr lang="en-US" sz="1200" dirty="0" smtClean="0"/>
              <a:t>, dyeing, </a:t>
            </a:r>
            <a:r>
              <a:rPr lang="en-US" sz="1200" dirty="0" err="1" smtClean="0"/>
              <a:t>fatliquoring</a:t>
            </a:r>
            <a:r>
              <a:rPr lang="en-US" sz="1200" dirty="0" smtClean="0"/>
              <a:t> and finishing</a:t>
            </a:r>
            <a:r>
              <a:rPr lang="de-DE" sz="1200" i="1" dirty="0" smtClean="0"/>
              <a:t> </a:t>
            </a:r>
          </a:p>
          <a:p>
            <a:endParaRPr lang="de-DE" dirty="0"/>
          </a:p>
        </p:txBody>
      </p:sp>
      <p:sp>
        <p:nvSpPr>
          <p:cNvPr id="4" name="Slide Number Placeholder 3"/>
          <p:cNvSpPr>
            <a:spLocks noGrp="1"/>
          </p:cNvSpPr>
          <p:nvPr>
            <p:ph type="sldNum" sz="quarter" idx="10"/>
          </p:nvPr>
        </p:nvSpPr>
        <p:spPr/>
        <p:txBody>
          <a:bodyPr/>
          <a:lstStyle/>
          <a:p>
            <a:fld id="{E82C923F-72C9-4C0B-ABAD-22E9D9702E19}" type="slidenum">
              <a:rPr lang="de-DE" smtClean="0"/>
              <a:pPr/>
              <a:t>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4BE9E-057E-4087-833F-78A97CBF9390}" type="slidenum">
              <a:rPr lang="en-US"/>
              <a:pPr/>
              <a:t>13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marL="228600" indent="-228600"/>
            <a:r>
              <a:rPr lang="en-US"/>
              <a:t>The pulp and paper industry is divided into the following sections:</a:t>
            </a:r>
          </a:p>
          <a:p>
            <a:pPr marL="228600" indent="-228600">
              <a:buFontTx/>
              <a:buAutoNum type="arabicPeriod"/>
            </a:pPr>
            <a:r>
              <a:rPr lang="en-US"/>
              <a:t>Newspaper and newsprint: They include magazines and inserts.</a:t>
            </a:r>
          </a:p>
          <a:p>
            <a:pPr marL="228600" indent="-228600">
              <a:buFontTx/>
              <a:buAutoNum type="arabicPeriod"/>
            </a:pPr>
            <a:r>
              <a:rPr lang="en-US"/>
              <a:t>Tissue products: Toilet tissue, facial tissue, wrapping papers and inserts.</a:t>
            </a:r>
          </a:p>
          <a:p>
            <a:pPr marL="228600" indent="-228600">
              <a:buFontTx/>
              <a:buAutoNum type="arabicPeriod"/>
            </a:pPr>
            <a:r>
              <a:rPr lang="en-US"/>
              <a:t>Printing and Writing paper.  This is comprised of coated and uncoated papers.  There are many grades and mixtures from copy paper, kraft paper  to fine heavy bond mixtures with silk fibers.</a:t>
            </a:r>
          </a:p>
          <a:p>
            <a:pPr marL="228600" indent="-228600">
              <a:buFontTx/>
              <a:buAutoNum type="arabicPeriod"/>
            </a:pPr>
            <a:r>
              <a:rPr lang="en-US"/>
              <a:t>Packaging material are further broken down into Boxboard, which is single layer foldable boxing material.</a:t>
            </a:r>
          </a:p>
          <a:p>
            <a:pPr marL="228600" indent="-228600">
              <a:buFontTx/>
              <a:buAutoNum type="arabicPeriod"/>
            </a:pPr>
            <a:r>
              <a:rPr lang="en-US"/>
              <a:t>The other component of packaging material is containerboard:  This is any material that has multiple layers geometrically tied together.</a:t>
            </a:r>
          </a:p>
          <a:p>
            <a:pPr marL="228600" indent="-228600">
              <a:buFontTx/>
              <a:buAutoNum type="arabicPeriod"/>
            </a:pPr>
            <a:r>
              <a:rPr lang="en-US"/>
              <a:t>The final section is market pulp wood.  This is the raw material is used for the following:</a:t>
            </a:r>
          </a:p>
          <a:p>
            <a:pPr marL="685800" lvl="1" indent="-228600">
              <a:buFontTx/>
              <a:buChar char="•"/>
            </a:pPr>
            <a:r>
              <a:rPr lang="en-US"/>
              <a:t>Supplying smaller firms in the industry.</a:t>
            </a:r>
          </a:p>
          <a:p>
            <a:pPr marL="685800" lvl="1" indent="-228600">
              <a:buFontTx/>
              <a:buChar char="•"/>
            </a:pPr>
            <a:r>
              <a:rPr lang="en-US"/>
              <a:t>Fuel for power generation</a:t>
            </a:r>
          </a:p>
          <a:p>
            <a:pPr marL="685800" lvl="1" indent="-228600">
              <a:buFontTx/>
              <a:buChar char="•"/>
            </a:pPr>
            <a:r>
              <a:rPr lang="en-US"/>
              <a:t>Mixed with recycled material to make new products.</a:t>
            </a:r>
          </a:p>
          <a:p>
            <a:pPr marL="685800" lvl="1" indent="-228600">
              <a:buFontTx/>
              <a:buChar char="•"/>
            </a:pPr>
            <a:r>
              <a:rPr lang="en-US"/>
              <a:t>Chemicals are leached out of the material – pine chemicals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6470A-92F0-4D8F-9ECE-0CC839327D8B}" type="slidenum">
              <a:rPr lang="en-US"/>
              <a:pPr/>
              <a:t>14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sz="900"/>
              <a:t>Some historians speculate that paper was the key element in global cultural advancement. According to this theory, Chinese culture was less developed than the West in ancient times because bamboo, while abundant, was a clumsier writing material than papyrus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C364BD-5F5D-4C43-85AB-AD417429FFC6}" type="datetimeFigureOut">
              <a:rPr lang="ar-EG" smtClean="0"/>
              <a:pPr/>
              <a:t>05/10/1436</a:t>
            </a:fld>
            <a:endParaRPr lang="ar-E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E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D733F1E-FBEE-4158-9793-6E93EE6C864C}"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D733F1E-FBEE-4158-9793-6E93EE6C864C}"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D733F1E-FBEE-4158-9793-6E93EE6C864C}"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D733F1E-FBEE-4158-9793-6E93EE6C864C}" type="slidenum">
              <a:rPr lang="ar-EG" smtClean="0"/>
              <a:pPr/>
              <a:t>‹#›</a:t>
            </a:fld>
            <a:endParaRPr lang="ar-E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D733F1E-FBEE-4158-9793-6E93EE6C864C}" type="slidenum">
              <a:rPr lang="ar-EG" smtClean="0"/>
              <a:pPr/>
              <a:t>‹#›</a:t>
            </a:fld>
            <a:endParaRPr lang="ar-E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CD733F1E-FBEE-4158-9793-6E93EE6C864C}" type="slidenum">
              <a:rPr lang="ar-EG" smtClean="0"/>
              <a:pPr/>
              <a:t>‹#›</a:t>
            </a:fld>
            <a:endParaRPr lang="ar-E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CD733F1E-FBEE-4158-9793-6E93EE6C864C}"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CD733F1E-FBEE-4158-9793-6E93EE6C864C}" type="slidenum">
              <a:rPr lang="ar-EG" smtClean="0"/>
              <a:pPr/>
              <a:t>‹#›</a:t>
            </a:fld>
            <a:endParaRPr lang="ar-E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DC364BD-5F5D-4C43-85AB-AD417429FFC6}" type="datetimeFigureOut">
              <a:rPr lang="ar-EG" smtClean="0"/>
              <a:pPr/>
              <a:t>05/10/1436</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CD733F1E-FBEE-4158-9793-6E93EE6C864C}"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DC364BD-5F5D-4C43-85AB-AD417429FFC6}" type="datetimeFigureOut">
              <a:rPr lang="ar-EG" smtClean="0"/>
              <a:pPr/>
              <a:t>05/10/1436</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CD733F1E-FBEE-4158-9793-6E93EE6C864C}"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C364BD-5F5D-4C43-85AB-AD417429FFC6}" type="datetimeFigureOut">
              <a:rPr lang="ar-EG" smtClean="0"/>
              <a:pPr/>
              <a:t>05/10/1436</a:t>
            </a:fld>
            <a:endParaRPr lang="ar-E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E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D733F1E-FBEE-4158-9793-6E93EE6C864C}" type="slidenum">
              <a:rPr lang="ar-EG" smtClean="0"/>
              <a:pPr/>
              <a:t>‹#›</a:t>
            </a:fld>
            <a:endParaRPr lang="ar-E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C364BD-5F5D-4C43-85AB-AD417429FFC6}" type="datetimeFigureOut">
              <a:rPr lang="ar-EG" smtClean="0"/>
              <a:pPr/>
              <a:t>05/10/1436</a:t>
            </a:fld>
            <a:endParaRPr lang="ar-E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E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733F1E-FBEE-4158-9793-6E93EE6C864C}"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United_States" TargetMode="External"/><Relationship Id="rId13" Type="http://schemas.openxmlformats.org/officeDocument/2006/relationships/hyperlink" Target="http://en.wikipedia.org/wiki/Japan" TargetMode="External"/><Relationship Id="rId3" Type="http://schemas.openxmlformats.org/officeDocument/2006/relationships/hyperlink" Target="http://en.wikipedia.org/wiki/Egypt" TargetMode="External"/><Relationship Id="rId7" Type="http://schemas.openxmlformats.org/officeDocument/2006/relationships/hyperlink" Target="http://en.wikipedia.org/wiki/Rome" TargetMode="External"/><Relationship Id="rId12" Type="http://schemas.openxmlformats.org/officeDocument/2006/relationships/hyperlink" Target="http://en.wikipedia.org/wiki/East_Asia" TargetMode="External"/><Relationship Id="rId17" Type="http://schemas.openxmlformats.org/officeDocument/2006/relationships/hyperlink" Target="http://en.wikipedia.org/wiki/China" TargetMode="External"/><Relationship Id="rId2" Type="http://schemas.openxmlformats.org/officeDocument/2006/relationships/notesSlide" Target="../notesSlides/notesSlide3.xml"/><Relationship Id="rId16" Type="http://schemas.openxmlformats.org/officeDocument/2006/relationships/hyperlink" Target="http://en.wikipedia.org/wiki/Russia" TargetMode="External"/><Relationship Id="rId1" Type="http://schemas.openxmlformats.org/officeDocument/2006/relationships/slideLayout" Target="../slideLayouts/slideLayout2.xml"/><Relationship Id="rId6" Type="http://schemas.openxmlformats.org/officeDocument/2006/relationships/hyperlink" Target="http://en.wikipedia.org/wiki/Greece" TargetMode="External"/><Relationship Id="rId11" Type="http://schemas.openxmlformats.org/officeDocument/2006/relationships/hyperlink" Target="http://en.wikipedia.org/wiki/Finland" TargetMode="External"/><Relationship Id="rId5" Type="http://schemas.openxmlformats.org/officeDocument/2006/relationships/hyperlink" Target="http://en.wikipedia.org/wiki/Cyperus_papyrus" TargetMode="External"/><Relationship Id="rId15" Type="http://schemas.openxmlformats.org/officeDocument/2006/relationships/hyperlink" Target="http://en.wikipedia.org/wiki/Latin_America" TargetMode="External"/><Relationship Id="rId10" Type="http://schemas.openxmlformats.org/officeDocument/2006/relationships/hyperlink" Target="http://en.wikipedia.org/wiki/Sweden" TargetMode="External"/><Relationship Id="rId4" Type="http://schemas.openxmlformats.org/officeDocument/2006/relationships/hyperlink" Target="http://en.wikipedia.org/wiki/Papyrus" TargetMode="External"/><Relationship Id="rId9" Type="http://schemas.openxmlformats.org/officeDocument/2006/relationships/hyperlink" Target="http://en.wikipedia.org/wiki/Canada" TargetMode="External"/><Relationship Id="rId14" Type="http://schemas.openxmlformats.org/officeDocument/2006/relationships/hyperlink" Target="http://en.wikipedia.org/wiki/Australasi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8868"/>
            <a:ext cx="7772400" cy="1153494"/>
          </a:xfrm>
        </p:spPr>
        <p:txBody>
          <a:bodyPr>
            <a:normAutofit fontScale="90000"/>
          </a:bodyPr>
          <a:lstStyle/>
          <a:p>
            <a:r>
              <a:rPr lang="en-US" b="1" dirty="0" smtClean="0">
                <a:solidFill>
                  <a:srgbClr val="0070C0"/>
                </a:solidFill>
              </a:rPr>
              <a:t/>
            </a:r>
            <a:br>
              <a:rPr lang="en-US" b="1"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b="1" dirty="0" smtClean="0">
                <a:solidFill>
                  <a:srgbClr val="0070C0"/>
                </a:solidFill>
              </a:rPr>
              <a:t>Recycling</a:t>
            </a:r>
            <a:r>
              <a:rPr lang="en-US" b="1" dirty="0" smtClean="0"/>
              <a:t> </a:t>
            </a:r>
            <a:r>
              <a:rPr lang="en-US" b="1" dirty="0">
                <a:solidFill>
                  <a:srgbClr val="0070C0"/>
                </a:solidFill>
              </a:rPr>
              <a:t>Leather Wastes in carton Industry </a:t>
            </a:r>
            <a:r>
              <a:rPr lang="en-US" dirty="0">
                <a:solidFill>
                  <a:srgbClr val="0070C0"/>
                </a:solidFill>
              </a:rPr>
              <a:t/>
            </a:r>
            <a:br>
              <a:rPr lang="en-US" dirty="0">
                <a:solidFill>
                  <a:srgbClr val="0070C0"/>
                </a:solidFill>
              </a:rPr>
            </a:br>
            <a:endParaRPr lang="ar-EG" dirty="0">
              <a:solidFill>
                <a:srgbClr val="0070C0"/>
              </a:solidFill>
            </a:endParaRPr>
          </a:p>
        </p:txBody>
      </p:sp>
      <p:sp>
        <p:nvSpPr>
          <p:cNvPr id="3" name="Subtitle 2"/>
          <p:cNvSpPr>
            <a:spLocks noGrp="1"/>
          </p:cNvSpPr>
          <p:nvPr>
            <p:ph type="subTitle" idx="1"/>
          </p:nvPr>
        </p:nvSpPr>
        <p:spPr/>
        <p:txBody>
          <a:bodyPr>
            <a:normAutofit fontScale="92500" lnSpcReduction="20000"/>
          </a:bodyPr>
          <a:lstStyle/>
          <a:p>
            <a:pPr algn="l" rtl="0"/>
            <a:r>
              <a:rPr lang="en-US" dirty="0" smtClean="0">
                <a:solidFill>
                  <a:srgbClr val="C00000"/>
                </a:solidFill>
              </a:rPr>
              <a:t> Prof. : </a:t>
            </a:r>
            <a:r>
              <a:rPr lang="en-US" dirty="0">
                <a:solidFill>
                  <a:srgbClr val="C00000"/>
                </a:solidFill>
              </a:rPr>
              <a:t>Ola A. </a:t>
            </a:r>
            <a:r>
              <a:rPr lang="en-US" dirty="0" smtClean="0">
                <a:solidFill>
                  <a:srgbClr val="C00000"/>
                </a:solidFill>
              </a:rPr>
              <a:t>Mohamed</a:t>
            </a:r>
          </a:p>
          <a:p>
            <a:pPr algn="l" rtl="0"/>
            <a:r>
              <a:rPr lang="en-US" dirty="0" smtClean="0">
                <a:solidFill>
                  <a:srgbClr val="C00000"/>
                </a:solidFill>
              </a:rPr>
              <a:t>Tanning materials and leather technology</a:t>
            </a:r>
          </a:p>
          <a:p>
            <a:pPr algn="l" rtl="0"/>
            <a:r>
              <a:rPr lang="en-US" dirty="0" smtClean="0">
                <a:solidFill>
                  <a:srgbClr val="C00000"/>
                </a:solidFill>
              </a:rPr>
              <a:t>National research center</a:t>
            </a:r>
            <a:endParaRPr lang="ar-EG" dirty="0">
              <a:solidFill>
                <a:srgbClr val="C00000"/>
              </a:solidFill>
            </a:endParaRPr>
          </a:p>
        </p:txBody>
      </p:sp>
      <p:pic>
        <p:nvPicPr>
          <p:cNvPr id="1026" name="Picture 1" descr="C:\Documents and Settings\gm.taha\My Documents\My Pictures\2014-11-17\Scan10004.JPG"/>
          <p:cNvPicPr>
            <a:picLocks noChangeAspect="1" noChangeArrowheads="1"/>
          </p:cNvPicPr>
          <p:nvPr/>
        </p:nvPicPr>
        <p:blipFill>
          <a:blip r:embed="rId2"/>
          <a:srcRect/>
          <a:stretch>
            <a:fillRect/>
          </a:stretch>
        </p:blipFill>
        <p:spPr bwMode="auto">
          <a:xfrm>
            <a:off x="0" y="0"/>
            <a:ext cx="3000364" cy="16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1397000"/>
          <a:ext cx="6096000" cy="448056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a:txBody>
                    <a:bodyPr/>
                    <a:lstStyle/>
                    <a:p>
                      <a:pPr algn="l" rtl="1"/>
                      <a:r>
                        <a:rPr lang="en-US" dirty="0" smtClean="0"/>
                        <a:t>ratio for sheep and goat </a:t>
                      </a:r>
                      <a:endParaRPr lang="ar-EG" dirty="0"/>
                    </a:p>
                  </a:txBody>
                  <a:tcPr/>
                </a:tc>
                <a:tc>
                  <a:txBody>
                    <a:bodyPr/>
                    <a:lstStyle/>
                    <a:p>
                      <a:pPr algn="l" rtl="1"/>
                      <a:r>
                        <a:rPr lang="en-US" dirty="0" smtClean="0"/>
                        <a:t>ratio for light bovine leather</a:t>
                      </a:r>
                      <a:endParaRPr lang="ar-EG" dirty="0"/>
                    </a:p>
                  </a:txBody>
                  <a:tcPr/>
                </a:tc>
                <a:tc>
                  <a:txBody>
                    <a:bodyPr/>
                    <a:lstStyle/>
                    <a:p>
                      <a:pPr algn="l" rtl="1"/>
                      <a:r>
                        <a:rPr lang="en-US" dirty="0" smtClean="0"/>
                        <a:t>ratio for heavy bovine</a:t>
                      </a:r>
                      <a:endParaRPr lang="ar-EG" dirty="0"/>
                    </a:p>
                  </a:txBody>
                  <a:tcPr/>
                </a:tc>
                <a:tc>
                  <a:txBody>
                    <a:bodyPr/>
                    <a:lstStyle/>
                    <a:p>
                      <a:pPr rtl="1"/>
                      <a:endParaRPr lang="ar-EG" dirty="0"/>
                    </a:p>
                  </a:txBody>
                  <a:tcPr/>
                </a:tc>
              </a:tr>
              <a:tr h="370840">
                <a:tc>
                  <a:txBody>
                    <a:bodyPr/>
                    <a:lstStyle/>
                    <a:p>
                      <a:pPr rtl="1"/>
                      <a:r>
                        <a:rPr lang="en-US" dirty="0" smtClean="0"/>
                        <a:t>(t / million m² finished </a:t>
                      </a:r>
                      <a:endParaRPr lang="ar-EG" dirty="0"/>
                    </a:p>
                  </a:txBody>
                  <a:tcPr/>
                </a:tc>
                <a:tc>
                  <a:txBody>
                    <a:bodyPr/>
                    <a:lstStyle/>
                    <a:p>
                      <a:pPr rtl="1"/>
                      <a:r>
                        <a:rPr lang="en-US" dirty="0" smtClean="0"/>
                        <a:t>(t / million m² finished leather) </a:t>
                      </a:r>
                      <a:endParaRPr lang="ar-EG" dirty="0"/>
                    </a:p>
                  </a:txBody>
                  <a:tcPr/>
                </a:tc>
                <a:tc>
                  <a:txBody>
                    <a:bodyPr/>
                    <a:lstStyle/>
                    <a:p>
                      <a:pPr rtl="1"/>
                      <a:r>
                        <a:rPr lang="en-US" dirty="0" smtClean="0"/>
                        <a:t>(t / million finished leather)</a:t>
                      </a:r>
                      <a:endParaRPr lang="ar-EG" dirty="0"/>
                    </a:p>
                  </a:txBody>
                  <a:tcPr/>
                </a:tc>
                <a:tc>
                  <a:txBody>
                    <a:bodyPr/>
                    <a:lstStyle/>
                    <a:p>
                      <a:pPr rtl="1"/>
                      <a:endParaRPr lang="ar-EG" dirty="0"/>
                    </a:p>
                  </a:txBody>
                  <a:tcPr/>
                </a:tc>
              </a:tr>
              <a:tr h="370840">
                <a:tc>
                  <a:txBody>
                    <a:bodyPr/>
                    <a:lstStyle/>
                    <a:p>
                      <a:pPr algn="ctr" rtl="1"/>
                      <a:r>
                        <a:rPr lang="en-GB" dirty="0" smtClean="0"/>
                        <a:t>180</a:t>
                      </a:r>
                      <a:endParaRPr lang="ar-EG" dirty="0"/>
                    </a:p>
                  </a:txBody>
                  <a:tcPr/>
                </a:tc>
                <a:tc>
                  <a:txBody>
                    <a:bodyPr/>
                    <a:lstStyle/>
                    <a:p>
                      <a:pPr algn="ctr" rtl="1"/>
                      <a:r>
                        <a:rPr lang="en-GB" dirty="0" smtClean="0"/>
                        <a:t>513</a:t>
                      </a:r>
                      <a:endParaRPr lang="ar-EG" dirty="0"/>
                    </a:p>
                  </a:txBody>
                  <a:tcPr/>
                </a:tc>
                <a:tc>
                  <a:txBody>
                    <a:bodyPr/>
                    <a:lstStyle/>
                    <a:p>
                      <a:pPr algn="ctr" rtl="1"/>
                      <a:r>
                        <a:rPr lang="en-GB" dirty="0" smtClean="0"/>
                        <a:t>171</a:t>
                      </a:r>
                      <a:endParaRPr lang="ar-EG" dirty="0"/>
                    </a:p>
                  </a:txBody>
                  <a:tcPr/>
                </a:tc>
                <a:tc>
                  <a:txBody>
                    <a:bodyPr/>
                    <a:lstStyle/>
                    <a:p>
                      <a:pPr algn="l" rtl="1"/>
                      <a:r>
                        <a:rPr lang="en-US" dirty="0" smtClean="0"/>
                        <a:t>Unusable WB splits, WB shavings and WB trimmings</a:t>
                      </a:r>
                      <a:endParaRPr lang="ar-EG" dirty="0"/>
                    </a:p>
                  </a:txBody>
                  <a:tcPr/>
                </a:tc>
              </a:tr>
              <a:tr h="370840">
                <a:tc>
                  <a:txBody>
                    <a:bodyPr/>
                    <a:lstStyle/>
                    <a:p>
                      <a:pPr algn="ctr" rtl="1"/>
                      <a:r>
                        <a:rPr lang="en-GB" dirty="0" smtClean="0"/>
                        <a:t>151.3</a:t>
                      </a:r>
                      <a:endParaRPr lang="ar-EG" dirty="0"/>
                    </a:p>
                  </a:txBody>
                  <a:tcPr/>
                </a:tc>
                <a:tc>
                  <a:txBody>
                    <a:bodyPr/>
                    <a:lstStyle/>
                    <a:p>
                      <a:pPr algn="ctr" rtl="1"/>
                      <a:r>
                        <a:rPr lang="en-GB" dirty="0" smtClean="0"/>
                        <a:t>83.2</a:t>
                      </a:r>
                      <a:endParaRPr lang="ar-EG" dirty="0"/>
                    </a:p>
                  </a:txBody>
                  <a:tcPr/>
                </a:tc>
                <a:tc>
                  <a:txBody>
                    <a:bodyPr/>
                    <a:lstStyle/>
                    <a:p>
                      <a:pPr algn="ctr" rtl="0"/>
                      <a:r>
                        <a:rPr lang="en-GB" dirty="0" smtClean="0"/>
                        <a:t>27.7</a:t>
                      </a:r>
                      <a:endParaRPr lang="ar-EG" dirty="0"/>
                    </a:p>
                  </a:txBody>
                  <a:tcPr/>
                </a:tc>
                <a:tc>
                  <a:txBody>
                    <a:bodyPr/>
                    <a:lstStyle/>
                    <a:p>
                      <a:pPr algn="l" rtl="1"/>
                      <a:r>
                        <a:rPr lang="en-US" dirty="0" smtClean="0"/>
                        <a:t>Dry leather wastes (trimmings, </a:t>
                      </a:r>
                      <a:endParaRPr lang="ar-EG" dirty="0"/>
                    </a:p>
                  </a:txBody>
                  <a:tcPr/>
                </a:tc>
              </a:tr>
            </a:tbl>
          </a:graphicData>
        </a:graphic>
      </p:graphicFrame>
      <p:sp>
        <p:nvSpPr>
          <p:cNvPr id="4" name="Rectangle 3"/>
          <p:cNvSpPr/>
          <p:nvPr/>
        </p:nvSpPr>
        <p:spPr>
          <a:xfrm>
            <a:off x="2286000" y="642919"/>
            <a:ext cx="4572000" cy="646331"/>
          </a:xfrm>
          <a:prstGeom prst="rect">
            <a:avLst/>
          </a:prstGeom>
        </p:spPr>
        <p:txBody>
          <a:bodyPr wrap="square">
            <a:spAutoFit/>
          </a:bodyPr>
          <a:lstStyle/>
          <a:p>
            <a:pPr algn="ctr"/>
            <a:r>
              <a:rPr lang="en-US" dirty="0" smtClean="0">
                <a:solidFill>
                  <a:srgbClr val="0070C0"/>
                </a:solidFill>
              </a:rPr>
              <a:t>Table 1: waste ratios regarding the leather manufacturing process</a:t>
            </a:r>
            <a:endParaRPr lang="ar-EG"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57290" y="2100263"/>
            <a:ext cx="6715172" cy="3971943"/>
          </a:xfrm>
          <a:prstGeom prst="rect">
            <a:avLst/>
          </a:prstGeom>
          <a:noFill/>
          <a:ln w="9525">
            <a:noFill/>
            <a:miter lim="800000"/>
            <a:headEnd/>
            <a:tailEnd/>
          </a:ln>
          <a:effectLst/>
        </p:spPr>
      </p:pic>
      <p:sp>
        <p:nvSpPr>
          <p:cNvPr id="3" name="Rectangle 2"/>
          <p:cNvSpPr/>
          <p:nvPr/>
        </p:nvSpPr>
        <p:spPr>
          <a:xfrm>
            <a:off x="2286000" y="928671"/>
            <a:ext cx="4572000" cy="923330"/>
          </a:xfrm>
          <a:prstGeom prst="rect">
            <a:avLst/>
          </a:prstGeom>
        </p:spPr>
        <p:txBody>
          <a:bodyPr wrap="square">
            <a:spAutoFit/>
          </a:bodyPr>
          <a:lstStyle/>
          <a:p>
            <a:pPr algn="ctr"/>
            <a:r>
              <a:rPr lang="en-US" dirty="0" smtClean="0">
                <a:solidFill>
                  <a:srgbClr val="0070C0"/>
                </a:solidFill>
              </a:rPr>
              <a:t>Figure 1 : wastes generated by the leather manufacturing - % of world </a:t>
            </a:r>
            <a:r>
              <a:rPr lang="en-US" dirty="0" smtClean="0"/>
              <a:t>areas</a:t>
            </a:r>
            <a:endParaRPr lang="ar-E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 name="Rectangle 47"/>
          <p:cNvSpPr>
            <a:spLocks noChangeArrowheads="1"/>
          </p:cNvSpPr>
          <p:nvPr/>
        </p:nvSpPr>
        <p:spPr bwMode="auto">
          <a:xfrm>
            <a:off x="0" y="0"/>
            <a:ext cx="9144000" cy="2200275"/>
          </a:xfrm>
          <a:prstGeom prst="rect">
            <a:avLst/>
          </a:prstGeom>
          <a:solidFill>
            <a:schemeClr val="bg1"/>
          </a:solidFill>
          <a:ln w="9525">
            <a:noFill/>
            <a:miter lim="800000"/>
            <a:headEnd/>
            <a:tailEnd/>
          </a:ln>
          <a:effectLst/>
        </p:spPr>
        <p:txBody>
          <a:bodyPr wrap="none" anchor="ctr"/>
          <a:lstStyle/>
          <a:p>
            <a:endParaRPr lang="ar-EG"/>
          </a:p>
        </p:txBody>
      </p:sp>
      <p:grpSp>
        <p:nvGrpSpPr>
          <p:cNvPr id="2" name="Group 57"/>
          <p:cNvGrpSpPr>
            <a:grpSpLocks/>
          </p:cNvGrpSpPr>
          <p:nvPr/>
        </p:nvGrpSpPr>
        <p:grpSpPr bwMode="auto">
          <a:xfrm>
            <a:off x="5718175" y="503238"/>
            <a:ext cx="3284538" cy="2884487"/>
            <a:chOff x="3602" y="317"/>
            <a:chExt cx="2069" cy="1817"/>
          </a:xfrm>
        </p:grpSpPr>
        <p:pic>
          <p:nvPicPr>
            <p:cNvPr id="2077" name="Picture 29" descr="container1"/>
            <p:cNvPicPr>
              <a:picLocks noChangeAspect="1" noChangeArrowheads="1"/>
            </p:cNvPicPr>
            <p:nvPr/>
          </p:nvPicPr>
          <p:blipFill>
            <a:blip r:embed="rId3"/>
            <a:srcRect/>
            <a:stretch>
              <a:fillRect/>
            </a:stretch>
          </p:blipFill>
          <p:spPr bwMode="auto">
            <a:xfrm>
              <a:off x="4991" y="317"/>
              <a:ext cx="680" cy="864"/>
            </a:xfrm>
            <a:prstGeom prst="rect">
              <a:avLst/>
            </a:prstGeom>
            <a:noFill/>
          </p:spPr>
        </p:pic>
        <p:grpSp>
          <p:nvGrpSpPr>
            <p:cNvPr id="3" name="Group 50"/>
            <p:cNvGrpSpPr>
              <a:grpSpLocks/>
            </p:cNvGrpSpPr>
            <p:nvPr/>
          </p:nvGrpSpPr>
          <p:grpSpPr bwMode="auto">
            <a:xfrm>
              <a:off x="3602" y="323"/>
              <a:ext cx="2066" cy="1811"/>
              <a:chOff x="3602" y="323"/>
              <a:chExt cx="2066" cy="1811"/>
            </a:xfrm>
          </p:grpSpPr>
          <p:pic>
            <p:nvPicPr>
              <p:cNvPr id="2076" name="Picture 28" descr="contain_img1"/>
              <p:cNvPicPr>
                <a:picLocks noChangeAspect="1" noChangeArrowheads="1"/>
              </p:cNvPicPr>
              <p:nvPr/>
            </p:nvPicPr>
            <p:blipFill>
              <a:blip r:embed="rId4"/>
              <a:srcRect/>
              <a:stretch>
                <a:fillRect/>
              </a:stretch>
            </p:blipFill>
            <p:spPr bwMode="auto">
              <a:xfrm>
                <a:off x="4516" y="597"/>
                <a:ext cx="1152" cy="1035"/>
              </a:xfrm>
              <a:prstGeom prst="rect">
                <a:avLst/>
              </a:prstGeom>
              <a:noFill/>
            </p:spPr>
          </p:pic>
          <p:pic>
            <p:nvPicPr>
              <p:cNvPr id="2075" name="Picture 27" descr="container2"/>
              <p:cNvPicPr>
                <a:picLocks noChangeAspect="1" noChangeArrowheads="1"/>
              </p:cNvPicPr>
              <p:nvPr/>
            </p:nvPicPr>
            <p:blipFill>
              <a:blip r:embed="rId5"/>
              <a:srcRect/>
              <a:stretch>
                <a:fillRect/>
              </a:stretch>
            </p:blipFill>
            <p:spPr bwMode="auto">
              <a:xfrm>
                <a:off x="4032" y="323"/>
                <a:ext cx="1344" cy="793"/>
              </a:xfrm>
              <a:prstGeom prst="rect">
                <a:avLst/>
              </a:prstGeom>
              <a:noFill/>
            </p:spPr>
          </p:pic>
          <p:sp>
            <p:nvSpPr>
              <p:cNvPr id="2078" name="Line 30"/>
              <p:cNvSpPr>
                <a:spLocks noChangeShapeType="1"/>
              </p:cNvSpPr>
              <p:nvPr/>
            </p:nvSpPr>
            <p:spPr bwMode="auto">
              <a:xfrm flipV="1">
                <a:off x="3688" y="1418"/>
                <a:ext cx="805" cy="716"/>
              </a:xfrm>
              <a:prstGeom prst="line">
                <a:avLst/>
              </a:prstGeom>
              <a:noFill/>
              <a:ln w="9525">
                <a:solidFill>
                  <a:schemeClr val="tx1"/>
                </a:solidFill>
                <a:round/>
                <a:headEnd/>
                <a:tailEnd type="triangle" w="med" len="med"/>
              </a:ln>
              <a:effectLst/>
            </p:spPr>
            <p:txBody>
              <a:bodyPr/>
              <a:lstStyle/>
              <a:p>
                <a:endParaRPr lang="ar-EG"/>
              </a:p>
            </p:txBody>
          </p:sp>
          <p:sp>
            <p:nvSpPr>
              <p:cNvPr id="2079" name="Text Box 31"/>
              <p:cNvSpPr txBox="1">
                <a:spLocks noChangeArrowheads="1"/>
              </p:cNvSpPr>
              <p:nvPr/>
            </p:nvSpPr>
            <p:spPr bwMode="auto">
              <a:xfrm>
                <a:off x="3602" y="1707"/>
                <a:ext cx="885" cy="192"/>
              </a:xfrm>
              <a:prstGeom prst="rect">
                <a:avLst/>
              </a:prstGeom>
              <a:solidFill>
                <a:srgbClr val="FFFFFF"/>
              </a:solidFill>
              <a:ln w="9525">
                <a:noFill/>
                <a:miter lim="800000"/>
                <a:headEnd/>
                <a:tailEnd/>
              </a:ln>
              <a:effectLst/>
            </p:spPr>
            <p:txBody>
              <a:bodyPr wrap="none">
                <a:spAutoFit/>
              </a:bodyPr>
              <a:lstStyle/>
              <a:p>
                <a:r>
                  <a:rPr lang="en-US" sz="1400"/>
                  <a:t>Containerboard</a:t>
                </a:r>
              </a:p>
            </p:txBody>
          </p:sp>
        </p:grpSp>
      </p:grpSp>
      <p:sp>
        <p:nvSpPr>
          <p:cNvPr id="2055" name="Text Box 7"/>
          <p:cNvSpPr txBox="1">
            <a:spLocks noChangeArrowheads="1"/>
          </p:cNvSpPr>
          <p:nvPr/>
        </p:nvSpPr>
        <p:spPr bwMode="auto">
          <a:xfrm>
            <a:off x="3200400" y="3438525"/>
            <a:ext cx="3041650" cy="366713"/>
          </a:xfrm>
          <a:prstGeom prst="rect">
            <a:avLst/>
          </a:prstGeom>
          <a:noFill/>
          <a:ln w="9525">
            <a:noFill/>
            <a:miter lim="800000"/>
            <a:headEnd/>
            <a:tailEnd/>
          </a:ln>
          <a:effectLst/>
        </p:spPr>
        <p:txBody>
          <a:bodyPr wrap="none">
            <a:spAutoFit/>
          </a:bodyPr>
          <a:lstStyle/>
          <a:p>
            <a:r>
              <a:rPr lang="en-US" sz="1800" b="1"/>
              <a:t>The Pulp &amp; Paper Industry</a:t>
            </a:r>
          </a:p>
        </p:txBody>
      </p:sp>
      <p:grpSp>
        <p:nvGrpSpPr>
          <p:cNvPr id="4" name="Group 53"/>
          <p:cNvGrpSpPr>
            <a:grpSpLocks/>
          </p:cNvGrpSpPr>
          <p:nvPr/>
        </p:nvGrpSpPr>
        <p:grpSpPr bwMode="auto">
          <a:xfrm>
            <a:off x="271463" y="442913"/>
            <a:ext cx="3749675" cy="2935287"/>
            <a:chOff x="171" y="279"/>
            <a:chExt cx="2362" cy="1849"/>
          </a:xfrm>
        </p:grpSpPr>
        <p:grpSp>
          <p:nvGrpSpPr>
            <p:cNvPr id="5" name="Group 48"/>
            <p:cNvGrpSpPr>
              <a:grpSpLocks/>
            </p:cNvGrpSpPr>
            <p:nvPr/>
          </p:nvGrpSpPr>
          <p:grpSpPr bwMode="auto">
            <a:xfrm>
              <a:off x="171" y="279"/>
              <a:ext cx="1352" cy="1536"/>
              <a:chOff x="171" y="279"/>
              <a:chExt cx="1352" cy="1536"/>
            </a:xfrm>
          </p:grpSpPr>
          <p:pic>
            <p:nvPicPr>
              <p:cNvPr id="2053" name="Picture 5"/>
              <p:cNvPicPr>
                <a:picLocks noChangeAspect="1" noChangeArrowheads="1"/>
              </p:cNvPicPr>
              <p:nvPr/>
            </p:nvPicPr>
            <p:blipFill>
              <a:blip r:embed="rId6"/>
              <a:srcRect/>
              <a:stretch>
                <a:fillRect/>
              </a:stretch>
            </p:blipFill>
            <p:spPr bwMode="auto">
              <a:xfrm>
                <a:off x="480" y="423"/>
                <a:ext cx="1043" cy="1392"/>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171" y="279"/>
                <a:ext cx="898" cy="1104"/>
              </a:xfrm>
              <a:prstGeom prst="rect">
                <a:avLst/>
              </a:prstGeom>
              <a:noFill/>
              <a:ln w="9525">
                <a:noFill/>
                <a:miter lim="800000"/>
                <a:headEnd/>
                <a:tailEnd/>
              </a:ln>
              <a:effectLst/>
            </p:spPr>
          </p:pic>
        </p:grpSp>
        <p:sp>
          <p:nvSpPr>
            <p:cNvPr id="2056" name="Line 8"/>
            <p:cNvSpPr>
              <a:spLocks noChangeShapeType="1"/>
            </p:cNvSpPr>
            <p:nvPr/>
          </p:nvSpPr>
          <p:spPr bwMode="auto">
            <a:xfrm flipH="1" flipV="1">
              <a:off x="1570" y="1686"/>
              <a:ext cx="551" cy="442"/>
            </a:xfrm>
            <a:prstGeom prst="line">
              <a:avLst/>
            </a:prstGeom>
            <a:noFill/>
            <a:ln w="9525">
              <a:solidFill>
                <a:schemeClr val="tx1"/>
              </a:solidFill>
              <a:round/>
              <a:headEnd/>
              <a:tailEnd type="triangle" w="med" len="med"/>
            </a:ln>
            <a:effectLst/>
          </p:spPr>
          <p:txBody>
            <a:bodyPr/>
            <a:lstStyle/>
            <a:p>
              <a:endParaRPr lang="ar-EG"/>
            </a:p>
          </p:txBody>
        </p:sp>
        <p:sp>
          <p:nvSpPr>
            <p:cNvPr id="2058" name="Text Box 10"/>
            <p:cNvSpPr txBox="1">
              <a:spLocks noChangeArrowheads="1"/>
            </p:cNvSpPr>
            <p:nvPr/>
          </p:nvSpPr>
          <p:spPr bwMode="auto">
            <a:xfrm>
              <a:off x="1113" y="1809"/>
              <a:ext cx="1420" cy="192"/>
            </a:xfrm>
            <a:prstGeom prst="rect">
              <a:avLst/>
            </a:prstGeom>
            <a:solidFill>
              <a:srgbClr val="FFFFFF"/>
            </a:solidFill>
            <a:ln w="9525">
              <a:noFill/>
              <a:miter lim="800000"/>
              <a:headEnd/>
              <a:tailEnd/>
            </a:ln>
            <a:effectLst/>
          </p:spPr>
          <p:txBody>
            <a:bodyPr wrap="none">
              <a:spAutoFit/>
            </a:bodyPr>
            <a:lstStyle/>
            <a:p>
              <a:r>
                <a:rPr lang="en-US" sz="1400"/>
                <a:t>Printing and Writing Paper</a:t>
              </a:r>
            </a:p>
          </p:txBody>
        </p:sp>
      </p:grpSp>
      <p:grpSp>
        <p:nvGrpSpPr>
          <p:cNvPr id="6" name="Group 54"/>
          <p:cNvGrpSpPr>
            <a:grpSpLocks/>
          </p:cNvGrpSpPr>
          <p:nvPr/>
        </p:nvGrpSpPr>
        <p:grpSpPr bwMode="auto">
          <a:xfrm>
            <a:off x="184150" y="3922713"/>
            <a:ext cx="3252788" cy="2935287"/>
            <a:chOff x="116" y="2471"/>
            <a:chExt cx="2049" cy="1849"/>
          </a:xfrm>
        </p:grpSpPr>
        <p:pic>
          <p:nvPicPr>
            <p:cNvPr id="2063" name="Picture 15" descr="newspapers2"/>
            <p:cNvPicPr>
              <a:picLocks noChangeAspect="1" noChangeArrowheads="1"/>
            </p:cNvPicPr>
            <p:nvPr/>
          </p:nvPicPr>
          <p:blipFill>
            <a:blip r:embed="rId8" cstate="print"/>
            <a:srcRect/>
            <a:stretch>
              <a:fillRect/>
            </a:stretch>
          </p:blipFill>
          <p:spPr bwMode="auto">
            <a:xfrm>
              <a:off x="240" y="3279"/>
              <a:ext cx="1152" cy="1041"/>
            </a:xfrm>
            <a:prstGeom prst="rect">
              <a:avLst/>
            </a:prstGeom>
            <a:solidFill>
              <a:srgbClr val="FFFFFF">
                <a:alpha val="25000"/>
              </a:srgbClr>
            </a:solidFill>
          </p:spPr>
        </p:pic>
        <p:sp>
          <p:nvSpPr>
            <p:cNvPr id="2066" name="Line 18"/>
            <p:cNvSpPr>
              <a:spLocks noChangeShapeType="1"/>
            </p:cNvSpPr>
            <p:nvPr/>
          </p:nvSpPr>
          <p:spPr bwMode="auto">
            <a:xfrm flipH="1">
              <a:off x="1344" y="2471"/>
              <a:ext cx="821" cy="799"/>
            </a:xfrm>
            <a:prstGeom prst="line">
              <a:avLst/>
            </a:prstGeom>
            <a:noFill/>
            <a:ln w="9525">
              <a:solidFill>
                <a:schemeClr val="tx1"/>
              </a:solidFill>
              <a:round/>
              <a:headEnd/>
              <a:tailEnd type="triangle" w="med" len="med"/>
            </a:ln>
            <a:effectLst/>
          </p:spPr>
          <p:txBody>
            <a:bodyPr/>
            <a:lstStyle/>
            <a:p>
              <a:endParaRPr lang="ar-EG"/>
            </a:p>
          </p:txBody>
        </p:sp>
        <p:sp>
          <p:nvSpPr>
            <p:cNvPr id="2065" name="Text Box 17"/>
            <p:cNvSpPr txBox="1">
              <a:spLocks noChangeArrowheads="1"/>
            </p:cNvSpPr>
            <p:nvPr/>
          </p:nvSpPr>
          <p:spPr bwMode="auto">
            <a:xfrm>
              <a:off x="1440" y="2790"/>
              <a:ext cx="613" cy="192"/>
            </a:xfrm>
            <a:prstGeom prst="rect">
              <a:avLst/>
            </a:prstGeom>
            <a:solidFill>
              <a:srgbClr val="FFFFFF"/>
            </a:solidFill>
            <a:ln w="9525">
              <a:noFill/>
              <a:miter lim="800000"/>
              <a:headEnd/>
              <a:tailEnd/>
            </a:ln>
            <a:effectLst/>
          </p:spPr>
          <p:txBody>
            <a:bodyPr wrap="none">
              <a:spAutoFit/>
            </a:bodyPr>
            <a:lstStyle/>
            <a:p>
              <a:r>
                <a:rPr lang="en-US" sz="1400"/>
                <a:t>Newsprint</a:t>
              </a:r>
            </a:p>
          </p:txBody>
        </p:sp>
        <p:pic>
          <p:nvPicPr>
            <p:cNvPr id="2064" name="Picture 16" descr="Newspapers4"/>
            <p:cNvPicPr>
              <a:picLocks noChangeAspect="1" noChangeArrowheads="1"/>
            </p:cNvPicPr>
            <p:nvPr/>
          </p:nvPicPr>
          <p:blipFill>
            <a:blip r:embed="rId9" cstate="print"/>
            <a:srcRect/>
            <a:stretch>
              <a:fillRect/>
            </a:stretch>
          </p:blipFill>
          <p:spPr bwMode="auto">
            <a:xfrm>
              <a:off x="116" y="2649"/>
              <a:ext cx="1025" cy="1056"/>
            </a:xfrm>
            <a:prstGeom prst="rect">
              <a:avLst/>
            </a:prstGeom>
            <a:solidFill>
              <a:srgbClr val="FFFFFF">
                <a:alpha val="0"/>
              </a:srgbClr>
            </a:solidFill>
          </p:spPr>
        </p:pic>
      </p:grpSp>
      <p:grpSp>
        <p:nvGrpSpPr>
          <p:cNvPr id="7" name="Group 55"/>
          <p:cNvGrpSpPr>
            <a:grpSpLocks/>
          </p:cNvGrpSpPr>
          <p:nvPr/>
        </p:nvGrpSpPr>
        <p:grpSpPr bwMode="auto">
          <a:xfrm>
            <a:off x="3314700" y="4059238"/>
            <a:ext cx="2133600" cy="2798762"/>
            <a:chOff x="2088" y="2557"/>
            <a:chExt cx="1344" cy="1763"/>
          </a:xfrm>
        </p:grpSpPr>
        <p:pic>
          <p:nvPicPr>
            <p:cNvPr id="2067" name="Picture 19" descr="TissueProdSA"/>
            <p:cNvPicPr>
              <a:picLocks noChangeAspect="1" noChangeArrowheads="1"/>
            </p:cNvPicPr>
            <p:nvPr/>
          </p:nvPicPr>
          <p:blipFill>
            <a:blip r:embed="rId10"/>
            <a:srcRect/>
            <a:stretch>
              <a:fillRect/>
            </a:stretch>
          </p:blipFill>
          <p:spPr bwMode="auto">
            <a:xfrm>
              <a:off x="2088" y="3291"/>
              <a:ext cx="1344" cy="1029"/>
            </a:xfrm>
            <a:prstGeom prst="rect">
              <a:avLst/>
            </a:prstGeom>
            <a:noFill/>
          </p:spPr>
        </p:pic>
        <p:sp>
          <p:nvSpPr>
            <p:cNvPr id="2068" name="Line 20"/>
            <p:cNvSpPr>
              <a:spLocks noChangeShapeType="1"/>
            </p:cNvSpPr>
            <p:nvPr/>
          </p:nvSpPr>
          <p:spPr bwMode="auto">
            <a:xfrm flipH="1">
              <a:off x="2801" y="2557"/>
              <a:ext cx="58" cy="808"/>
            </a:xfrm>
            <a:prstGeom prst="line">
              <a:avLst/>
            </a:prstGeom>
            <a:noFill/>
            <a:ln w="9525">
              <a:solidFill>
                <a:schemeClr val="tx1"/>
              </a:solidFill>
              <a:round/>
              <a:headEnd/>
              <a:tailEnd type="triangle" w="med" len="med"/>
            </a:ln>
            <a:effectLst/>
          </p:spPr>
          <p:txBody>
            <a:bodyPr/>
            <a:lstStyle/>
            <a:p>
              <a:endParaRPr lang="ar-EG"/>
            </a:p>
          </p:txBody>
        </p:sp>
        <p:sp>
          <p:nvSpPr>
            <p:cNvPr id="2069" name="Text Box 21"/>
            <p:cNvSpPr txBox="1">
              <a:spLocks noChangeArrowheads="1"/>
            </p:cNvSpPr>
            <p:nvPr/>
          </p:nvSpPr>
          <p:spPr bwMode="auto">
            <a:xfrm>
              <a:off x="2388" y="2852"/>
              <a:ext cx="917" cy="192"/>
            </a:xfrm>
            <a:prstGeom prst="rect">
              <a:avLst/>
            </a:prstGeom>
            <a:solidFill>
              <a:srgbClr val="FFFFFF"/>
            </a:solidFill>
            <a:ln w="9525">
              <a:noFill/>
              <a:miter lim="800000"/>
              <a:headEnd/>
              <a:tailEnd/>
            </a:ln>
            <a:effectLst/>
          </p:spPr>
          <p:txBody>
            <a:bodyPr wrap="none">
              <a:spAutoFit/>
            </a:bodyPr>
            <a:lstStyle/>
            <a:p>
              <a:r>
                <a:rPr lang="en-US" sz="1400"/>
                <a:t>Tissue Products</a:t>
              </a:r>
            </a:p>
          </p:txBody>
        </p:sp>
      </p:grpSp>
      <p:grpSp>
        <p:nvGrpSpPr>
          <p:cNvPr id="8" name="Group 52"/>
          <p:cNvGrpSpPr>
            <a:grpSpLocks/>
          </p:cNvGrpSpPr>
          <p:nvPr/>
        </p:nvGrpSpPr>
        <p:grpSpPr bwMode="auto">
          <a:xfrm>
            <a:off x="2971800" y="160338"/>
            <a:ext cx="2895600" cy="3082925"/>
            <a:chOff x="1872" y="45"/>
            <a:chExt cx="1824" cy="1942"/>
          </a:xfrm>
        </p:grpSpPr>
        <p:sp>
          <p:nvSpPr>
            <p:cNvPr id="2070" name="Line 22"/>
            <p:cNvSpPr>
              <a:spLocks noChangeShapeType="1"/>
            </p:cNvSpPr>
            <p:nvPr/>
          </p:nvSpPr>
          <p:spPr bwMode="auto">
            <a:xfrm flipV="1">
              <a:off x="2920" y="1248"/>
              <a:ext cx="8" cy="739"/>
            </a:xfrm>
            <a:prstGeom prst="line">
              <a:avLst/>
            </a:prstGeom>
            <a:noFill/>
            <a:ln w="9525">
              <a:solidFill>
                <a:schemeClr val="tx1"/>
              </a:solidFill>
              <a:round/>
              <a:headEnd/>
              <a:tailEnd type="triangle" w="med" len="med"/>
            </a:ln>
            <a:effectLst/>
          </p:spPr>
          <p:txBody>
            <a:bodyPr/>
            <a:lstStyle/>
            <a:p>
              <a:endParaRPr lang="ar-EG"/>
            </a:p>
          </p:txBody>
        </p:sp>
        <p:sp>
          <p:nvSpPr>
            <p:cNvPr id="2071" name="Text Box 23"/>
            <p:cNvSpPr txBox="1">
              <a:spLocks noChangeArrowheads="1"/>
            </p:cNvSpPr>
            <p:nvPr/>
          </p:nvSpPr>
          <p:spPr bwMode="auto">
            <a:xfrm>
              <a:off x="2626" y="1468"/>
              <a:ext cx="594" cy="192"/>
            </a:xfrm>
            <a:prstGeom prst="rect">
              <a:avLst/>
            </a:prstGeom>
            <a:solidFill>
              <a:srgbClr val="FFFFFF"/>
            </a:solidFill>
            <a:ln w="9525">
              <a:noFill/>
              <a:miter lim="800000"/>
              <a:headEnd/>
              <a:tailEnd/>
            </a:ln>
            <a:effectLst/>
          </p:spPr>
          <p:txBody>
            <a:bodyPr wrap="none">
              <a:spAutoFit/>
            </a:bodyPr>
            <a:lstStyle/>
            <a:p>
              <a:r>
                <a:rPr lang="en-US" sz="1400"/>
                <a:t>Boxboard</a:t>
              </a:r>
            </a:p>
          </p:txBody>
        </p:sp>
        <p:grpSp>
          <p:nvGrpSpPr>
            <p:cNvPr id="9" name="Group 49"/>
            <p:cNvGrpSpPr>
              <a:grpSpLocks/>
            </p:cNvGrpSpPr>
            <p:nvPr/>
          </p:nvGrpSpPr>
          <p:grpSpPr bwMode="auto">
            <a:xfrm>
              <a:off x="1872" y="45"/>
              <a:ext cx="1824" cy="1120"/>
              <a:chOff x="1872" y="45"/>
              <a:chExt cx="1824" cy="1120"/>
            </a:xfrm>
          </p:grpSpPr>
          <p:pic>
            <p:nvPicPr>
              <p:cNvPr id="2073" name="Picture 25" descr="boxboard1"/>
              <p:cNvPicPr>
                <a:picLocks noChangeAspect="1" noChangeArrowheads="1"/>
              </p:cNvPicPr>
              <p:nvPr/>
            </p:nvPicPr>
            <p:blipFill>
              <a:blip r:embed="rId11" cstate="print"/>
              <a:srcRect/>
              <a:stretch>
                <a:fillRect/>
              </a:stretch>
            </p:blipFill>
            <p:spPr bwMode="auto">
              <a:xfrm>
                <a:off x="2736" y="45"/>
                <a:ext cx="960" cy="639"/>
              </a:xfrm>
              <a:prstGeom prst="rect">
                <a:avLst/>
              </a:prstGeom>
              <a:noFill/>
            </p:spPr>
          </p:pic>
          <p:pic>
            <p:nvPicPr>
              <p:cNvPr id="2052" name="Picture 4"/>
              <p:cNvPicPr>
                <a:picLocks noChangeAspect="1" noChangeArrowheads="1"/>
              </p:cNvPicPr>
              <p:nvPr/>
            </p:nvPicPr>
            <p:blipFill>
              <a:blip r:embed="rId12"/>
              <a:srcRect/>
              <a:stretch>
                <a:fillRect/>
              </a:stretch>
            </p:blipFill>
            <p:spPr bwMode="auto">
              <a:xfrm>
                <a:off x="1872" y="45"/>
                <a:ext cx="1104" cy="985"/>
              </a:xfrm>
              <a:prstGeom prst="rect">
                <a:avLst/>
              </a:prstGeom>
              <a:noFill/>
              <a:ln w="9525">
                <a:noFill/>
                <a:miter lim="800000"/>
                <a:headEnd/>
                <a:tailEnd/>
              </a:ln>
              <a:effectLst/>
            </p:spPr>
          </p:pic>
          <p:pic>
            <p:nvPicPr>
              <p:cNvPr id="2072" name="Picture 24" descr="boxboard3"/>
              <p:cNvPicPr>
                <a:picLocks noChangeAspect="1" noChangeArrowheads="1"/>
              </p:cNvPicPr>
              <p:nvPr/>
            </p:nvPicPr>
            <p:blipFill>
              <a:blip r:embed="rId13" cstate="print"/>
              <a:srcRect/>
              <a:stretch>
                <a:fillRect/>
              </a:stretch>
            </p:blipFill>
            <p:spPr bwMode="auto">
              <a:xfrm>
                <a:off x="2592" y="525"/>
                <a:ext cx="672" cy="640"/>
              </a:xfrm>
              <a:prstGeom prst="rect">
                <a:avLst/>
              </a:prstGeom>
              <a:noFill/>
            </p:spPr>
          </p:pic>
        </p:grpSp>
      </p:grpSp>
      <p:grpSp>
        <p:nvGrpSpPr>
          <p:cNvPr id="10" name="Group 56"/>
          <p:cNvGrpSpPr>
            <a:grpSpLocks/>
          </p:cNvGrpSpPr>
          <p:nvPr/>
        </p:nvGrpSpPr>
        <p:grpSpPr bwMode="auto">
          <a:xfrm>
            <a:off x="5427663" y="3535363"/>
            <a:ext cx="3644900" cy="2862262"/>
            <a:chOff x="3419" y="2227"/>
            <a:chExt cx="2296" cy="1803"/>
          </a:xfrm>
        </p:grpSpPr>
        <p:sp>
          <p:nvSpPr>
            <p:cNvPr id="2084" name="Line 36"/>
            <p:cNvSpPr>
              <a:spLocks noChangeShapeType="1"/>
            </p:cNvSpPr>
            <p:nvPr/>
          </p:nvSpPr>
          <p:spPr bwMode="auto">
            <a:xfrm>
              <a:off x="3680" y="2461"/>
              <a:ext cx="895" cy="473"/>
            </a:xfrm>
            <a:prstGeom prst="line">
              <a:avLst/>
            </a:prstGeom>
            <a:noFill/>
            <a:ln w="9525">
              <a:solidFill>
                <a:schemeClr val="tx1"/>
              </a:solidFill>
              <a:round/>
              <a:headEnd/>
              <a:tailEnd type="triangle" w="med" len="med"/>
            </a:ln>
            <a:effectLst/>
          </p:spPr>
          <p:txBody>
            <a:bodyPr/>
            <a:lstStyle/>
            <a:p>
              <a:endParaRPr lang="ar-EG"/>
            </a:p>
          </p:txBody>
        </p:sp>
        <p:pic>
          <p:nvPicPr>
            <p:cNvPr id="2087" name="Picture 39" descr="oliver_wood"/>
            <p:cNvPicPr>
              <a:picLocks noChangeAspect="1" noChangeArrowheads="1"/>
            </p:cNvPicPr>
            <p:nvPr/>
          </p:nvPicPr>
          <p:blipFill>
            <a:blip r:embed="rId14" cstate="print"/>
            <a:srcRect/>
            <a:stretch>
              <a:fillRect/>
            </a:stretch>
          </p:blipFill>
          <p:spPr bwMode="auto">
            <a:xfrm>
              <a:off x="4654" y="2227"/>
              <a:ext cx="797" cy="667"/>
            </a:xfrm>
            <a:prstGeom prst="rect">
              <a:avLst/>
            </a:prstGeom>
            <a:noFill/>
          </p:spPr>
        </p:pic>
        <p:pic>
          <p:nvPicPr>
            <p:cNvPr id="2080" name="Picture 32" descr="woodpulp"/>
            <p:cNvPicPr>
              <a:picLocks noChangeAspect="1" noChangeArrowheads="1"/>
            </p:cNvPicPr>
            <p:nvPr/>
          </p:nvPicPr>
          <p:blipFill>
            <a:blip r:embed="rId15"/>
            <a:srcRect/>
            <a:stretch>
              <a:fillRect/>
            </a:stretch>
          </p:blipFill>
          <p:spPr bwMode="auto">
            <a:xfrm>
              <a:off x="4996" y="2747"/>
              <a:ext cx="719" cy="539"/>
            </a:xfrm>
            <a:prstGeom prst="rect">
              <a:avLst/>
            </a:prstGeom>
            <a:noFill/>
          </p:spPr>
        </p:pic>
        <p:pic>
          <p:nvPicPr>
            <p:cNvPr id="2081" name="Picture 33" descr="recycle3"/>
            <p:cNvPicPr>
              <a:picLocks noChangeAspect="1" noChangeArrowheads="1"/>
            </p:cNvPicPr>
            <p:nvPr/>
          </p:nvPicPr>
          <p:blipFill>
            <a:blip r:embed="rId16"/>
            <a:srcRect/>
            <a:stretch>
              <a:fillRect/>
            </a:stretch>
          </p:blipFill>
          <p:spPr bwMode="auto">
            <a:xfrm>
              <a:off x="3806" y="2715"/>
              <a:ext cx="1753" cy="1315"/>
            </a:xfrm>
            <a:prstGeom prst="rect">
              <a:avLst/>
            </a:prstGeom>
            <a:noFill/>
          </p:spPr>
        </p:pic>
        <p:sp>
          <p:nvSpPr>
            <p:cNvPr id="2088" name="Text Box 40"/>
            <p:cNvSpPr txBox="1">
              <a:spLocks noChangeArrowheads="1"/>
            </p:cNvSpPr>
            <p:nvPr/>
          </p:nvSpPr>
          <p:spPr bwMode="auto">
            <a:xfrm>
              <a:off x="3419" y="2622"/>
              <a:ext cx="1035" cy="192"/>
            </a:xfrm>
            <a:prstGeom prst="rect">
              <a:avLst/>
            </a:prstGeom>
            <a:solidFill>
              <a:srgbClr val="FFFFFF"/>
            </a:solidFill>
            <a:ln w="9525">
              <a:noFill/>
              <a:miter lim="800000"/>
              <a:headEnd/>
              <a:tailEnd/>
            </a:ln>
            <a:effectLst/>
          </p:spPr>
          <p:txBody>
            <a:bodyPr wrap="none">
              <a:spAutoFit/>
            </a:bodyPr>
            <a:lstStyle/>
            <a:p>
              <a:r>
                <a:rPr lang="en-US" sz="1400"/>
                <a:t>Market Wood Pulp</a:t>
              </a:r>
            </a:p>
          </p:txBody>
        </p:sp>
      </p:grpSp>
      <p:sp>
        <p:nvSpPr>
          <p:cNvPr id="2057" name="Oval 9"/>
          <p:cNvSpPr>
            <a:spLocks noChangeArrowheads="1"/>
          </p:cNvSpPr>
          <p:nvPr/>
        </p:nvSpPr>
        <p:spPr bwMode="auto">
          <a:xfrm>
            <a:off x="2947988" y="3255963"/>
            <a:ext cx="3287712" cy="804862"/>
          </a:xfrm>
          <a:prstGeom prst="ellipse">
            <a:avLst/>
          </a:prstGeom>
          <a:solidFill>
            <a:schemeClr val="accent1">
              <a:alpha val="22000"/>
            </a:schemeClr>
          </a:solidFill>
          <a:ln w="9525">
            <a:solidFill>
              <a:schemeClr val="tx1"/>
            </a:solidFill>
            <a:round/>
            <a:headEnd/>
            <a:tailEnd/>
          </a:ln>
          <a:effectLst/>
        </p:spPr>
        <p:txBody>
          <a:bodyPr wrap="none" anchor="ctr"/>
          <a:lstStyle/>
          <a:p>
            <a:endParaRPr lang="ar-EG"/>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0034" y="0"/>
            <a:ext cx="8229600" cy="1143000"/>
          </a:xfrm>
        </p:spPr>
        <p:txBody>
          <a:bodyPr/>
          <a:lstStyle/>
          <a:p>
            <a:endParaRPr lang="en-US" dirty="0">
              <a:solidFill>
                <a:srgbClr val="0070C0"/>
              </a:solidFill>
            </a:endParaRPr>
          </a:p>
        </p:txBody>
      </p:sp>
      <p:sp>
        <p:nvSpPr>
          <p:cNvPr id="37891" name="Rectangle 3"/>
          <p:cNvSpPr>
            <a:spLocks noGrp="1" noChangeArrowheads="1"/>
          </p:cNvSpPr>
          <p:nvPr>
            <p:ph type="body" idx="1"/>
          </p:nvPr>
        </p:nvSpPr>
        <p:spPr/>
        <p:txBody>
          <a:bodyPr>
            <a:normAutofit lnSpcReduction="10000"/>
          </a:bodyPr>
          <a:lstStyle/>
          <a:p>
            <a:pPr lvl="1" algn="l"/>
            <a:r>
              <a:rPr lang="en-US" sz="2000" dirty="0" smtClean="0">
                <a:solidFill>
                  <a:srgbClr val="0070C0"/>
                </a:solidFill>
              </a:rPr>
              <a:t>  - The </a:t>
            </a:r>
            <a:r>
              <a:rPr lang="en-US" sz="2000" dirty="0">
                <a:solidFill>
                  <a:srgbClr val="0070C0"/>
                </a:solidFill>
              </a:rPr>
              <a:t>word </a:t>
            </a:r>
            <a:r>
              <a:rPr lang="en-US" sz="2000" i="1" dirty="0">
                <a:solidFill>
                  <a:srgbClr val="0070C0"/>
                </a:solidFill>
              </a:rPr>
              <a:t>paper</a:t>
            </a:r>
            <a:r>
              <a:rPr lang="en-US" sz="2000" dirty="0">
                <a:solidFill>
                  <a:srgbClr val="0070C0"/>
                </a:solidFill>
              </a:rPr>
              <a:t> comes from the ancient </a:t>
            </a:r>
            <a:r>
              <a:rPr lang="en-US" sz="2000" dirty="0">
                <a:solidFill>
                  <a:srgbClr val="0070C0"/>
                </a:solidFill>
                <a:hlinkClick r:id="rId3" tooltip="Egypt"/>
              </a:rPr>
              <a:t>Egyptian</a:t>
            </a:r>
            <a:r>
              <a:rPr lang="en-US" sz="2000" dirty="0">
                <a:solidFill>
                  <a:srgbClr val="0070C0"/>
                </a:solidFill>
              </a:rPr>
              <a:t> writing material called </a:t>
            </a:r>
            <a:r>
              <a:rPr lang="en-US" sz="2000" dirty="0">
                <a:solidFill>
                  <a:srgbClr val="0070C0"/>
                </a:solidFill>
                <a:hlinkClick r:id="rId4" tooltip="Papyrus"/>
              </a:rPr>
              <a:t>papyrus</a:t>
            </a:r>
            <a:r>
              <a:rPr lang="en-US" sz="2000" dirty="0">
                <a:solidFill>
                  <a:srgbClr val="0070C0"/>
                </a:solidFill>
              </a:rPr>
              <a:t>, which was woven from </a:t>
            </a:r>
            <a:r>
              <a:rPr lang="en-US" sz="2000" dirty="0">
                <a:solidFill>
                  <a:srgbClr val="0070C0"/>
                </a:solidFill>
                <a:hlinkClick r:id="rId5" tooltip="Cyperus papyrus"/>
              </a:rPr>
              <a:t>papyrus plants</a:t>
            </a:r>
            <a:r>
              <a:rPr lang="en-US" sz="2000" dirty="0">
                <a:solidFill>
                  <a:srgbClr val="0070C0"/>
                </a:solidFill>
              </a:rPr>
              <a:t>. Papyrus was produced as early as 3000 BC in Egypt, and in ancient </a:t>
            </a:r>
            <a:r>
              <a:rPr lang="en-US" sz="2000" dirty="0">
                <a:solidFill>
                  <a:srgbClr val="0070C0"/>
                </a:solidFill>
                <a:hlinkClick r:id="rId6" tooltip="Greece"/>
              </a:rPr>
              <a:t>Greece</a:t>
            </a:r>
            <a:r>
              <a:rPr lang="en-US" sz="2000" dirty="0">
                <a:solidFill>
                  <a:srgbClr val="0070C0"/>
                </a:solidFill>
              </a:rPr>
              <a:t> and </a:t>
            </a:r>
            <a:r>
              <a:rPr lang="en-US" sz="2000" dirty="0">
                <a:solidFill>
                  <a:srgbClr val="0070C0"/>
                </a:solidFill>
                <a:hlinkClick r:id="rId7" tooltip="Rome"/>
              </a:rPr>
              <a:t>Rome</a:t>
            </a:r>
            <a:r>
              <a:rPr lang="en-US" sz="2000" dirty="0">
                <a:solidFill>
                  <a:srgbClr val="0070C0"/>
                </a:solidFill>
              </a:rPr>
              <a:t>. </a:t>
            </a:r>
          </a:p>
          <a:p>
            <a:pPr lvl="1" algn="l"/>
            <a:endParaRPr lang="en-US" sz="2000" dirty="0" smtClean="0">
              <a:solidFill>
                <a:srgbClr val="0070C0"/>
              </a:solidFill>
            </a:endParaRPr>
          </a:p>
          <a:p>
            <a:pPr lvl="1" algn="l"/>
            <a:r>
              <a:rPr lang="en-US" sz="2000" dirty="0" smtClean="0">
                <a:solidFill>
                  <a:srgbClr val="0070C0"/>
                </a:solidFill>
              </a:rPr>
              <a:t>- Paper </a:t>
            </a:r>
            <a:r>
              <a:rPr lang="en-US" sz="2000" dirty="0">
                <a:solidFill>
                  <a:srgbClr val="0070C0"/>
                </a:solidFill>
              </a:rPr>
              <a:t>was invented in Ancient China by </a:t>
            </a:r>
            <a:r>
              <a:rPr lang="en-US" sz="2000" dirty="0" err="1">
                <a:solidFill>
                  <a:srgbClr val="0070C0"/>
                </a:solidFill>
              </a:rPr>
              <a:t>Ts'ai</a:t>
            </a:r>
            <a:r>
              <a:rPr lang="en-US" sz="2000" dirty="0">
                <a:solidFill>
                  <a:srgbClr val="0070C0"/>
                </a:solidFill>
              </a:rPr>
              <a:t> </a:t>
            </a:r>
            <a:r>
              <a:rPr lang="en-US" sz="2000" dirty="0" err="1">
                <a:solidFill>
                  <a:srgbClr val="0070C0"/>
                </a:solidFill>
              </a:rPr>
              <a:t>Lun</a:t>
            </a:r>
            <a:r>
              <a:rPr lang="en-US" sz="2000" dirty="0">
                <a:solidFill>
                  <a:srgbClr val="0070C0"/>
                </a:solidFill>
              </a:rPr>
              <a:t> in AD 105 </a:t>
            </a:r>
            <a:r>
              <a:rPr lang="en-US" sz="2000" dirty="0" smtClean="0">
                <a:solidFill>
                  <a:srgbClr val="0070C0"/>
                </a:solidFill>
              </a:rPr>
              <a:t>.</a:t>
            </a:r>
          </a:p>
          <a:p>
            <a:pPr lvl="1" algn="l"/>
            <a:endParaRPr lang="en-US" sz="2000" dirty="0" smtClean="0">
              <a:solidFill>
                <a:srgbClr val="0070C0"/>
              </a:solidFill>
            </a:endParaRPr>
          </a:p>
          <a:p>
            <a:pPr lvl="1" algn="l"/>
            <a:r>
              <a:rPr lang="en-US" sz="2000" dirty="0" smtClean="0">
                <a:solidFill>
                  <a:srgbClr val="0070C0"/>
                </a:solidFill>
              </a:rPr>
              <a:t> - Global </a:t>
            </a:r>
            <a:r>
              <a:rPr lang="en-US" sz="2000" dirty="0">
                <a:solidFill>
                  <a:srgbClr val="0070C0"/>
                </a:solidFill>
              </a:rPr>
              <a:t>pulp and paper industry dominated by </a:t>
            </a:r>
            <a:r>
              <a:rPr lang="en-US" sz="2000" dirty="0">
                <a:solidFill>
                  <a:srgbClr val="0070C0"/>
                </a:solidFill>
                <a:hlinkClick r:id="rId8" tooltip="United States"/>
              </a:rPr>
              <a:t>United States</a:t>
            </a:r>
            <a:r>
              <a:rPr lang="en-US" sz="2000" dirty="0">
                <a:solidFill>
                  <a:srgbClr val="0070C0"/>
                </a:solidFill>
              </a:rPr>
              <a:t>, </a:t>
            </a:r>
            <a:r>
              <a:rPr lang="en-US" sz="2000" dirty="0">
                <a:solidFill>
                  <a:srgbClr val="0070C0"/>
                </a:solidFill>
                <a:hlinkClick r:id="rId9" tooltip="Canada"/>
              </a:rPr>
              <a:t>Canada</a:t>
            </a:r>
            <a:r>
              <a:rPr lang="en-US" sz="2000" dirty="0">
                <a:solidFill>
                  <a:srgbClr val="0070C0"/>
                </a:solidFill>
              </a:rPr>
              <a:t>, </a:t>
            </a:r>
            <a:r>
              <a:rPr lang="en-US" sz="2000" dirty="0">
                <a:solidFill>
                  <a:srgbClr val="0070C0"/>
                </a:solidFill>
                <a:hlinkClick r:id="rId10" tooltip="Sweden"/>
              </a:rPr>
              <a:t>Sweden</a:t>
            </a:r>
            <a:r>
              <a:rPr lang="en-US" sz="2000" dirty="0">
                <a:solidFill>
                  <a:srgbClr val="0070C0"/>
                </a:solidFill>
              </a:rPr>
              <a:t>, </a:t>
            </a:r>
            <a:r>
              <a:rPr lang="en-US" sz="2000" dirty="0">
                <a:solidFill>
                  <a:srgbClr val="0070C0"/>
                </a:solidFill>
                <a:hlinkClick r:id="rId11" tooltip="Finland"/>
              </a:rPr>
              <a:t>Finland</a:t>
            </a:r>
            <a:r>
              <a:rPr lang="en-US" sz="2000" dirty="0">
                <a:solidFill>
                  <a:srgbClr val="0070C0"/>
                </a:solidFill>
              </a:rPr>
              <a:t> and </a:t>
            </a:r>
            <a:r>
              <a:rPr lang="en-US" sz="2000" dirty="0">
                <a:solidFill>
                  <a:srgbClr val="0070C0"/>
                </a:solidFill>
                <a:hlinkClick r:id="rId12" tooltip="East Asia"/>
              </a:rPr>
              <a:t>East Asian</a:t>
            </a:r>
            <a:r>
              <a:rPr lang="en-US" sz="2000" dirty="0">
                <a:solidFill>
                  <a:srgbClr val="0070C0"/>
                </a:solidFill>
              </a:rPr>
              <a:t> </a:t>
            </a:r>
            <a:r>
              <a:rPr lang="en-US" sz="2000" dirty="0" smtClean="0">
                <a:solidFill>
                  <a:srgbClr val="0070C0"/>
                </a:solidFill>
              </a:rPr>
              <a:t>countries (such </a:t>
            </a:r>
            <a:r>
              <a:rPr lang="en-US" sz="2000" dirty="0">
                <a:solidFill>
                  <a:srgbClr val="0070C0"/>
                </a:solidFill>
              </a:rPr>
              <a:t>as </a:t>
            </a:r>
            <a:r>
              <a:rPr lang="en-US" sz="2000" dirty="0">
                <a:solidFill>
                  <a:srgbClr val="0070C0"/>
                </a:solidFill>
                <a:hlinkClick r:id="rId13" tooltip="Japan"/>
              </a:rPr>
              <a:t>Japan</a:t>
            </a:r>
            <a:r>
              <a:rPr lang="en-US" sz="2000" dirty="0">
                <a:solidFill>
                  <a:srgbClr val="0070C0"/>
                </a:solidFill>
              </a:rPr>
              <a:t>)</a:t>
            </a:r>
          </a:p>
          <a:p>
            <a:pPr lvl="1" algn="l"/>
            <a:r>
              <a:rPr lang="en-US" sz="2000" dirty="0">
                <a:solidFill>
                  <a:srgbClr val="0070C0"/>
                </a:solidFill>
                <a:hlinkClick r:id="rId14" tooltip="Australasia"/>
              </a:rPr>
              <a:t>Australasia</a:t>
            </a:r>
            <a:r>
              <a:rPr lang="en-US" sz="2000" dirty="0">
                <a:solidFill>
                  <a:srgbClr val="0070C0"/>
                </a:solidFill>
              </a:rPr>
              <a:t> and </a:t>
            </a:r>
            <a:r>
              <a:rPr lang="en-US" sz="2000" dirty="0">
                <a:solidFill>
                  <a:srgbClr val="0070C0"/>
                </a:solidFill>
                <a:hlinkClick r:id="rId15" tooltip="Latin America"/>
              </a:rPr>
              <a:t>Latin America</a:t>
            </a:r>
            <a:r>
              <a:rPr lang="en-US" sz="2000" dirty="0">
                <a:solidFill>
                  <a:srgbClr val="0070C0"/>
                </a:solidFill>
              </a:rPr>
              <a:t> also have significant pulp and paper industries</a:t>
            </a:r>
          </a:p>
          <a:p>
            <a:pPr lvl="1" algn="l"/>
            <a:r>
              <a:rPr lang="en-US" sz="2000" dirty="0">
                <a:solidFill>
                  <a:srgbClr val="0070C0"/>
                </a:solidFill>
                <a:hlinkClick r:id="rId16" tooltip="Russia"/>
              </a:rPr>
              <a:t>Russia</a:t>
            </a:r>
            <a:r>
              <a:rPr lang="en-US" sz="2000" dirty="0">
                <a:solidFill>
                  <a:srgbClr val="0070C0"/>
                </a:solidFill>
              </a:rPr>
              <a:t> and </a:t>
            </a:r>
            <a:r>
              <a:rPr lang="en-US" sz="2000" dirty="0">
                <a:solidFill>
                  <a:srgbClr val="0070C0"/>
                </a:solidFill>
                <a:hlinkClick r:id="rId17" tooltip="China"/>
              </a:rPr>
              <a:t>China</a:t>
            </a:r>
            <a:r>
              <a:rPr lang="en-US" sz="2000" dirty="0">
                <a:solidFill>
                  <a:srgbClr val="0070C0"/>
                </a:solidFill>
              </a:rPr>
              <a:t> expected to be key in the industry's growth over the next few years for both demand and supply</a:t>
            </a:r>
          </a:p>
          <a:p>
            <a:pPr lvl="1"/>
            <a:endParaRPr lang="en-US" sz="2000" dirty="0"/>
          </a:p>
          <a:p>
            <a:pPr lvl="1"/>
            <a:endParaRPr lang="en-US"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85728"/>
            <a:ext cx="5286412" cy="523220"/>
          </a:xfrm>
          <a:prstGeom prst="rect">
            <a:avLst/>
          </a:prstGeom>
        </p:spPr>
        <p:txBody>
          <a:bodyPr wrap="square">
            <a:spAutoFit/>
          </a:bodyPr>
          <a:lstStyle/>
          <a:p>
            <a:pPr algn="ctr"/>
            <a:r>
              <a:rPr lang="en-US" sz="2800" b="1" dirty="0" smtClean="0">
                <a:solidFill>
                  <a:schemeClr val="accent2"/>
                </a:solidFill>
              </a:rPr>
              <a:t>Paper production process</a:t>
            </a:r>
            <a:endParaRPr lang="ar-EG" sz="2800" b="1" dirty="0">
              <a:solidFill>
                <a:schemeClr val="accent2"/>
              </a:solidFill>
            </a:endParaRPr>
          </a:p>
        </p:txBody>
      </p:sp>
      <p:sp>
        <p:nvSpPr>
          <p:cNvPr id="3" name="Rectangle 2"/>
          <p:cNvSpPr/>
          <p:nvPr/>
        </p:nvSpPr>
        <p:spPr>
          <a:xfrm>
            <a:off x="285720" y="1142984"/>
            <a:ext cx="8429684" cy="5410712"/>
          </a:xfrm>
          <a:prstGeom prst="rect">
            <a:avLst/>
          </a:prstGeom>
        </p:spPr>
        <p:txBody>
          <a:bodyPr wrap="square">
            <a:spAutoFit/>
          </a:bodyPr>
          <a:lstStyle/>
          <a:p>
            <a:pPr algn="just" rtl="0">
              <a:lnSpc>
                <a:spcPct val="90000"/>
              </a:lnSpc>
              <a:buFont typeface="Wingdings" pitchFamily="2" charset="2"/>
              <a:buNone/>
            </a:pPr>
            <a:r>
              <a:rPr lang="lt-LT" altLang="zh-CN" sz="2400" dirty="0" smtClean="0">
                <a:solidFill>
                  <a:srgbClr val="00B0F0"/>
                </a:solidFill>
              </a:rPr>
              <a:t>T</a:t>
            </a:r>
            <a:r>
              <a:rPr lang="en-GB" altLang="zh-CN" sz="2400" dirty="0" smtClean="0">
                <a:solidFill>
                  <a:srgbClr val="00B0F0"/>
                </a:solidFill>
                <a:ea typeface="SimSun" pitchFamily="2" charset="-122"/>
              </a:rPr>
              <a:t>he production process can be divided into </a:t>
            </a:r>
            <a:r>
              <a:rPr lang="lt-LT" altLang="zh-CN" sz="2400" dirty="0" smtClean="0">
                <a:solidFill>
                  <a:srgbClr val="00B0F0"/>
                </a:solidFill>
              </a:rPr>
              <a:t>7 </a:t>
            </a:r>
            <a:r>
              <a:rPr lang="en-GB" altLang="zh-CN" sz="2400" dirty="0" smtClean="0">
                <a:solidFill>
                  <a:srgbClr val="00B0F0"/>
                </a:solidFill>
                <a:ea typeface="SimSun" pitchFamily="2" charset="-122"/>
              </a:rPr>
              <a:t>sub-processes</a:t>
            </a:r>
            <a:r>
              <a:rPr lang="en-GB" altLang="zh-CN" sz="2400" b="1" dirty="0" smtClean="0">
                <a:solidFill>
                  <a:srgbClr val="00B0F0"/>
                </a:solidFill>
                <a:ea typeface="SimSun" pitchFamily="2" charset="-122"/>
              </a:rPr>
              <a:t>: </a:t>
            </a:r>
          </a:p>
          <a:p>
            <a:pPr algn="just" rtl="0">
              <a:lnSpc>
                <a:spcPct val="90000"/>
              </a:lnSpc>
              <a:buFont typeface="Wingdings" pitchFamily="2" charset="2"/>
              <a:buNone/>
            </a:pPr>
            <a:endParaRPr lang="lt-LT" altLang="zh-CN" sz="2400" dirty="0" smtClean="0">
              <a:solidFill>
                <a:srgbClr val="00B0F0"/>
              </a:solidFill>
            </a:endParaRPr>
          </a:p>
          <a:p>
            <a:pPr algn="l" rtl="0">
              <a:lnSpc>
                <a:spcPct val="90000"/>
              </a:lnSpc>
            </a:pPr>
            <a:r>
              <a:rPr lang="fr-FR" altLang="zh-CN" sz="2400" dirty="0" smtClean="0">
                <a:solidFill>
                  <a:srgbClr val="00B0F0"/>
                </a:solidFill>
                <a:ea typeface="SimSun" pitchFamily="2" charset="-122"/>
              </a:rPr>
              <a:t>-</a:t>
            </a:r>
            <a:r>
              <a:rPr lang="fr-FR" altLang="zh-CN" sz="2400" dirty="0" err="1" smtClean="0">
                <a:solidFill>
                  <a:srgbClr val="00B0F0"/>
                </a:solidFill>
                <a:ea typeface="SimSun" pitchFamily="2" charset="-122"/>
              </a:rPr>
              <a:t>Raw</a:t>
            </a:r>
            <a:r>
              <a:rPr lang="fr-FR" altLang="zh-CN" sz="2400" dirty="0" smtClean="0">
                <a:solidFill>
                  <a:srgbClr val="00B0F0"/>
                </a:solidFill>
                <a:ea typeface="SimSun" pitchFamily="2" charset="-122"/>
              </a:rPr>
              <a:t> </a:t>
            </a:r>
            <a:r>
              <a:rPr lang="fr-FR" altLang="zh-CN" sz="2400" dirty="0" err="1" smtClean="0">
                <a:solidFill>
                  <a:srgbClr val="00B0F0"/>
                </a:solidFill>
                <a:ea typeface="SimSun" pitchFamily="2" charset="-122"/>
              </a:rPr>
              <a:t>materials</a:t>
            </a:r>
            <a:r>
              <a:rPr lang="fr-FR" altLang="zh-CN" sz="2400" dirty="0" smtClean="0">
                <a:solidFill>
                  <a:srgbClr val="00B0F0"/>
                </a:solidFill>
                <a:ea typeface="SimSun" pitchFamily="2" charset="-122"/>
              </a:rPr>
              <a:t> </a:t>
            </a:r>
            <a:r>
              <a:rPr lang="fr-FR" altLang="zh-CN" sz="2400" dirty="0" err="1" smtClean="0">
                <a:solidFill>
                  <a:srgbClr val="00B0F0"/>
                </a:solidFill>
                <a:ea typeface="SimSun" pitchFamily="2" charset="-122"/>
              </a:rPr>
              <a:t>processes</a:t>
            </a:r>
            <a:r>
              <a:rPr lang="fr-FR" altLang="zh-CN" sz="2400" dirty="0" smtClean="0">
                <a:solidFill>
                  <a:srgbClr val="00B0F0"/>
                </a:solidFill>
                <a:ea typeface="SimSun" pitchFamily="2" charset="-122"/>
              </a:rPr>
              <a:t>. </a:t>
            </a:r>
          </a:p>
          <a:p>
            <a:pPr algn="l" rtl="0">
              <a:lnSpc>
                <a:spcPct val="90000"/>
              </a:lnSpc>
            </a:pPr>
            <a:endParaRPr lang="fr-FR" altLang="zh-CN" sz="2400" dirty="0" smtClean="0">
              <a:solidFill>
                <a:srgbClr val="00B0F0"/>
              </a:solidFill>
              <a:ea typeface="SimSun" pitchFamily="2" charset="-122"/>
            </a:endParaRPr>
          </a:p>
          <a:p>
            <a:pPr algn="l" rtl="0">
              <a:lnSpc>
                <a:spcPct val="90000"/>
              </a:lnSpc>
            </a:pPr>
            <a:r>
              <a:rPr lang="fr-FR" altLang="zh-CN" sz="2400" dirty="0" smtClean="0">
                <a:solidFill>
                  <a:srgbClr val="00B0F0"/>
                </a:solidFill>
                <a:ea typeface="SimSun" pitchFamily="2" charset="-122"/>
              </a:rPr>
              <a:t>-Wood-yard.</a:t>
            </a:r>
          </a:p>
          <a:p>
            <a:pPr algn="l" rtl="0">
              <a:lnSpc>
                <a:spcPct val="90000"/>
              </a:lnSpc>
            </a:pPr>
            <a:endParaRPr lang="fr-FR" altLang="zh-CN" sz="2400" dirty="0" smtClean="0">
              <a:solidFill>
                <a:srgbClr val="00B0F0"/>
              </a:solidFill>
              <a:ea typeface="SimSun" pitchFamily="2" charset="-122"/>
            </a:endParaRPr>
          </a:p>
          <a:p>
            <a:pPr algn="l" rtl="0">
              <a:lnSpc>
                <a:spcPct val="90000"/>
              </a:lnSpc>
            </a:pPr>
            <a:r>
              <a:rPr lang="fr-FR" altLang="zh-CN" sz="2400" dirty="0" smtClean="0">
                <a:solidFill>
                  <a:srgbClr val="00B0F0"/>
                </a:solidFill>
                <a:ea typeface="SimSun" pitchFamily="2" charset="-122"/>
              </a:rPr>
              <a:t>-Fibre line.</a:t>
            </a:r>
          </a:p>
          <a:p>
            <a:pPr algn="l" rtl="0">
              <a:lnSpc>
                <a:spcPct val="90000"/>
              </a:lnSpc>
            </a:pPr>
            <a:endParaRPr lang="fr-FR" altLang="zh-CN" sz="2400" dirty="0" smtClean="0">
              <a:solidFill>
                <a:srgbClr val="00B0F0"/>
              </a:solidFill>
              <a:ea typeface="SimSun" pitchFamily="2" charset="-122"/>
            </a:endParaRPr>
          </a:p>
          <a:p>
            <a:pPr algn="l" rtl="0">
              <a:lnSpc>
                <a:spcPct val="90000"/>
              </a:lnSpc>
            </a:pPr>
            <a:r>
              <a:rPr lang="fr-FR" altLang="zh-CN" sz="2400" dirty="0" smtClean="0">
                <a:solidFill>
                  <a:srgbClr val="00B0F0"/>
                </a:solidFill>
                <a:ea typeface="SimSun" pitchFamily="2" charset="-122"/>
              </a:rPr>
              <a:t>-</a:t>
            </a:r>
            <a:r>
              <a:rPr lang="fr-FR" altLang="zh-CN" sz="2400" dirty="0" err="1" smtClean="0">
                <a:solidFill>
                  <a:srgbClr val="00B0F0"/>
                </a:solidFill>
                <a:ea typeface="SimSun" pitchFamily="2" charset="-122"/>
              </a:rPr>
              <a:t>Chemical</a:t>
            </a:r>
            <a:r>
              <a:rPr lang="fr-FR" altLang="zh-CN" sz="2400" dirty="0" smtClean="0">
                <a:solidFill>
                  <a:srgbClr val="00B0F0"/>
                </a:solidFill>
                <a:ea typeface="SimSun" pitchFamily="2" charset="-122"/>
              </a:rPr>
              <a:t> </a:t>
            </a:r>
            <a:r>
              <a:rPr lang="fr-FR" altLang="zh-CN" sz="2400" dirty="0" err="1" smtClean="0">
                <a:solidFill>
                  <a:srgbClr val="00B0F0"/>
                </a:solidFill>
                <a:ea typeface="SimSun" pitchFamily="2" charset="-122"/>
              </a:rPr>
              <a:t>recovery</a:t>
            </a:r>
            <a:r>
              <a:rPr lang="fr-FR" altLang="zh-CN" sz="2400" dirty="0" smtClean="0">
                <a:solidFill>
                  <a:srgbClr val="00B0F0"/>
                </a:solidFill>
                <a:ea typeface="SimSun" pitchFamily="2" charset="-122"/>
              </a:rPr>
              <a:t>.</a:t>
            </a:r>
          </a:p>
          <a:p>
            <a:pPr algn="l" rtl="0">
              <a:lnSpc>
                <a:spcPct val="90000"/>
              </a:lnSpc>
            </a:pPr>
            <a:endParaRPr lang="fr-FR" altLang="zh-CN" sz="2400" dirty="0" smtClean="0">
              <a:solidFill>
                <a:srgbClr val="00B0F0"/>
              </a:solidFill>
              <a:ea typeface="SimSun" pitchFamily="2" charset="-122"/>
            </a:endParaRPr>
          </a:p>
          <a:p>
            <a:pPr algn="l" rtl="0">
              <a:lnSpc>
                <a:spcPct val="90000"/>
              </a:lnSpc>
            </a:pPr>
            <a:r>
              <a:rPr lang="fr-FR" altLang="zh-CN" sz="2400" dirty="0" smtClean="0">
                <a:solidFill>
                  <a:srgbClr val="00B0F0"/>
                </a:solidFill>
                <a:ea typeface="SimSun" pitchFamily="2" charset="-122"/>
              </a:rPr>
              <a:t>-</a:t>
            </a:r>
            <a:r>
              <a:rPr lang="fr-FR" altLang="zh-CN" sz="2400" dirty="0" err="1" smtClean="0">
                <a:solidFill>
                  <a:srgbClr val="00B0F0"/>
                </a:solidFill>
                <a:ea typeface="SimSun" pitchFamily="2" charset="-122"/>
              </a:rPr>
              <a:t>Bleaching</a:t>
            </a:r>
            <a:r>
              <a:rPr lang="fr-FR" altLang="zh-CN" sz="2400" dirty="0" smtClean="0">
                <a:solidFill>
                  <a:srgbClr val="00B0F0"/>
                </a:solidFill>
                <a:ea typeface="SimSun" pitchFamily="2" charset="-122"/>
              </a:rPr>
              <a:t>.</a:t>
            </a:r>
          </a:p>
          <a:p>
            <a:pPr algn="l" rtl="0">
              <a:lnSpc>
                <a:spcPct val="90000"/>
              </a:lnSpc>
            </a:pPr>
            <a:endParaRPr lang="fr-FR" altLang="zh-CN" sz="2400" dirty="0" smtClean="0">
              <a:solidFill>
                <a:srgbClr val="00B0F0"/>
              </a:solidFill>
              <a:ea typeface="SimSun" pitchFamily="2" charset="-122"/>
            </a:endParaRPr>
          </a:p>
          <a:p>
            <a:pPr algn="l" rtl="0">
              <a:lnSpc>
                <a:spcPct val="90000"/>
              </a:lnSpc>
            </a:pPr>
            <a:r>
              <a:rPr lang="fr-FR" altLang="zh-CN" sz="2400" dirty="0" smtClean="0">
                <a:solidFill>
                  <a:srgbClr val="00B0F0"/>
                </a:solidFill>
                <a:ea typeface="SimSun" pitchFamily="2" charset="-122"/>
              </a:rPr>
              <a:t>-</a:t>
            </a:r>
            <a:r>
              <a:rPr lang="fr-FR" altLang="zh-CN" sz="2400" dirty="0" err="1" smtClean="0">
                <a:solidFill>
                  <a:srgbClr val="00B0F0"/>
                </a:solidFill>
                <a:ea typeface="SimSun" pitchFamily="2" charset="-122"/>
              </a:rPr>
              <a:t>Paper</a:t>
            </a:r>
            <a:r>
              <a:rPr lang="fr-FR" altLang="zh-CN" sz="2400" dirty="0" smtClean="0">
                <a:solidFill>
                  <a:srgbClr val="00B0F0"/>
                </a:solidFill>
                <a:ea typeface="SimSun" pitchFamily="2" charset="-122"/>
              </a:rPr>
              <a:t> production.</a:t>
            </a:r>
          </a:p>
          <a:p>
            <a:pPr algn="l" rtl="0">
              <a:lnSpc>
                <a:spcPct val="90000"/>
              </a:lnSpc>
            </a:pPr>
            <a:r>
              <a:rPr lang="fr-FR" altLang="zh-CN" sz="2400" dirty="0" smtClean="0">
                <a:solidFill>
                  <a:srgbClr val="00B0F0"/>
                </a:solidFill>
                <a:ea typeface="SimSun" pitchFamily="2" charset="-122"/>
              </a:rPr>
              <a:t> </a:t>
            </a:r>
          </a:p>
          <a:p>
            <a:pPr algn="l" rtl="0">
              <a:lnSpc>
                <a:spcPct val="90000"/>
              </a:lnSpc>
            </a:pPr>
            <a:r>
              <a:rPr lang="fr-FR" altLang="zh-CN" sz="2400" dirty="0" smtClean="0">
                <a:solidFill>
                  <a:srgbClr val="00B0F0"/>
                </a:solidFill>
                <a:ea typeface="SimSun" pitchFamily="2" charset="-122"/>
              </a:rPr>
              <a:t>- </a:t>
            </a:r>
            <a:r>
              <a:rPr lang="fr-FR" altLang="zh-CN" sz="2400" dirty="0" err="1" smtClean="0">
                <a:solidFill>
                  <a:srgbClr val="00B0F0"/>
                </a:solidFill>
                <a:ea typeface="SimSun" pitchFamily="2" charset="-122"/>
              </a:rPr>
              <a:t>products</a:t>
            </a:r>
            <a:r>
              <a:rPr lang="fr-FR" altLang="zh-CN" sz="2400" dirty="0" smtClean="0">
                <a:solidFill>
                  <a:srgbClr val="00B0F0"/>
                </a:solidFill>
                <a:ea typeface="SimSun" pitchFamily="2" charset="-122"/>
              </a:rPr>
              <a:t> and </a:t>
            </a:r>
            <a:r>
              <a:rPr lang="fr-FR" altLang="zh-CN" sz="2400" dirty="0" err="1" smtClean="0">
                <a:solidFill>
                  <a:srgbClr val="00B0F0"/>
                </a:solidFill>
                <a:ea typeface="SimSun" pitchFamily="2" charset="-122"/>
              </a:rPr>
              <a:t>recycling</a:t>
            </a:r>
            <a:r>
              <a:rPr lang="lt-LT" altLang="zh-CN" sz="2400" dirty="0" smtClean="0">
                <a:solidFill>
                  <a:srgbClr val="00B0F0"/>
                </a:solidFill>
              </a:rPr>
              <a:t>.</a:t>
            </a:r>
            <a:endParaRPr lang="lt-LT" altLang="zh-CN" sz="2400" dirty="0">
              <a:solidFill>
                <a:srgbClr val="00B0F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alifaxcc.edu/studntre/ppt/pptpowerpt/img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642918"/>
            <a:ext cx="7858180" cy="3416320"/>
          </a:xfrm>
          <a:prstGeom prst="rect">
            <a:avLst/>
          </a:prstGeom>
        </p:spPr>
        <p:txBody>
          <a:bodyPr wrap="square">
            <a:spAutoFit/>
          </a:bodyPr>
          <a:lstStyle/>
          <a:p>
            <a:pPr algn="l"/>
            <a:r>
              <a:rPr lang="en-US" sz="2400" dirty="0" smtClean="0">
                <a:solidFill>
                  <a:schemeClr val="accent2"/>
                </a:solidFill>
              </a:rPr>
              <a:t>Dangers of Fire (United States statistic) </a:t>
            </a:r>
          </a:p>
          <a:p>
            <a:pPr algn="l"/>
            <a:endParaRPr lang="en-US" sz="2400" dirty="0" smtClean="0">
              <a:solidFill>
                <a:srgbClr val="0070C0"/>
              </a:solidFill>
            </a:endParaRPr>
          </a:p>
          <a:p>
            <a:pPr algn="l"/>
            <a:r>
              <a:rPr lang="en-US" sz="2400" dirty="0" smtClean="0">
                <a:solidFill>
                  <a:srgbClr val="0070C0"/>
                </a:solidFill>
              </a:rPr>
              <a:t>-Someone died in a fire every 3 hrs and someone was injured every 37 minutes.</a:t>
            </a:r>
          </a:p>
          <a:p>
            <a:pPr algn="l"/>
            <a:endParaRPr lang="en-US" sz="2400" dirty="0" smtClean="0">
              <a:solidFill>
                <a:srgbClr val="0070C0"/>
              </a:solidFill>
            </a:endParaRPr>
          </a:p>
          <a:p>
            <a:pPr algn="l"/>
            <a:r>
              <a:rPr lang="en-US" sz="2400" dirty="0" smtClean="0">
                <a:solidFill>
                  <a:srgbClr val="0070C0"/>
                </a:solidFill>
              </a:rPr>
              <a:t>- 401,000 home fires.  </a:t>
            </a:r>
          </a:p>
          <a:p>
            <a:pPr algn="l"/>
            <a:endParaRPr lang="en-US" sz="2400" dirty="0" smtClean="0">
              <a:solidFill>
                <a:srgbClr val="0070C0"/>
              </a:solidFill>
            </a:endParaRPr>
          </a:p>
          <a:p>
            <a:pPr algn="l"/>
            <a:r>
              <a:rPr lang="en-US" sz="2400" dirty="0" smtClean="0">
                <a:solidFill>
                  <a:srgbClr val="0070C0"/>
                </a:solidFill>
              </a:rPr>
              <a:t>-Residential fires caused more than $6.1billion in property damage.</a:t>
            </a:r>
            <a:endParaRPr lang="ar-EG" sz="2400"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8643966" cy="3046988"/>
          </a:xfrm>
          <a:prstGeom prst="rect">
            <a:avLst/>
          </a:prstGeom>
        </p:spPr>
        <p:txBody>
          <a:bodyPr wrap="square">
            <a:spAutoFit/>
          </a:bodyPr>
          <a:lstStyle/>
          <a:p>
            <a:pPr algn="l" rtl="0"/>
            <a:r>
              <a:rPr lang="en-US" sz="2400" dirty="0" smtClean="0">
                <a:solidFill>
                  <a:srgbClr val="0070C0"/>
                </a:solidFill>
              </a:rPr>
              <a:t>   </a:t>
            </a:r>
            <a:r>
              <a:rPr lang="en-US" sz="2400" dirty="0" smtClean="0">
                <a:solidFill>
                  <a:schemeClr val="accent2"/>
                </a:solidFill>
              </a:rPr>
              <a:t>What is a Flame Retardant? </a:t>
            </a:r>
          </a:p>
          <a:p>
            <a:pPr algn="r" rtl="0"/>
            <a:endParaRPr lang="en-US" sz="2400" dirty="0" smtClean="0">
              <a:solidFill>
                <a:srgbClr val="0070C0"/>
              </a:solidFill>
            </a:endParaRPr>
          </a:p>
          <a:p>
            <a:pPr algn="ctr" rtl="0"/>
            <a:r>
              <a:rPr lang="en-US" sz="2400" dirty="0" smtClean="0">
                <a:solidFill>
                  <a:srgbClr val="0070C0"/>
                </a:solidFill>
              </a:rPr>
              <a:t>        - A chemical added to combustible materials to             render them more resistant to ignition.</a:t>
            </a:r>
          </a:p>
          <a:p>
            <a:pPr algn="ctr" rtl="0"/>
            <a:endParaRPr lang="en-US" sz="2400" dirty="0" smtClean="0">
              <a:solidFill>
                <a:srgbClr val="0070C0"/>
              </a:solidFill>
            </a:endParaRPr>
          </a:p>
          <a:p>
            <a:pPr algn="l" rtl="0"/>
            <a:r>
              <a:rPr lang="en-US" sz="2400" dirty="0" smtClean="0">
                <a:solidFill>
                  <a:srgbClr val="0070C0"/>
                </a:solidFill>
              </a:rPr>
              <a:t>           - Minimizes the risk of fire starting.</a:t>
            </a:r>
          </a:p>
          <a:p>
            <a:pPr algn="l" rtl="0"/>
            <a:endParaRPr lang="en-US" sz="2400" dirty="0" smtClean="0">
              <a:solidFill>
                <a:srgbClr val="0070C0"/>
              </a:solidFill>
            </a:endParaRPr>
          </a:p>
          <a:p>
            <a:pPr algn="l" rtl="0"/>
            <a:r>
              <a:rPr lang="en-US" sz="2400" dirty="0" smtClean="0">
                <a:solidFill>
                  <a:srgbClr val="0070C0"/>
                </a:solidFill>
              </a:rPr>
              <a:t>           - increases the safety of lives and property.  </a:t>
            </a:r>
            <a:endParaRPr lang="ar-EG" sz="2400"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29718" cy="5109091"/>
          </a:xfrm>
          <a:prstGeom prst="rect">
            <a:avLst/>
          </a:prstGeom>
        </p:spPr>
        <p:txBody>
          <a:bodyPr wrap="square">
            <a:spAutoFit/>
          </a:bodyPr>
          <a:lstStyle/>
          <a:p>
            <a:pPr algn="l"/>
            <a:endParaRPr lang="ar-EG" dirty="0" smtClean="0">
              <a:solidFill>
                <a:srgbClr val="0070C0"/>
              </a:solidFill>
            </a:endParaRPr>
          </a:p>
          <a:p>
            <a:pPr algn="l"/>
            <a:r>
              <a:rPr lang="en-US" sz="2800" dirty="0" smtClean="0">
                <a:solidFill>
                  <a:schemeClr val="accent2"/>
                </a:solidFill>
              </a:rPr>
              <a:t>The main families of flame retardants are based on compounds containing: </a:t>
            </a:r>
          </a:p>
          <a:p>
            <a:pPr algn="l" rtl="0"/>
            <a:endParaRPr lang="en-GB" dirty="0" smtClean="0">
              <a:solidFill>
                <a:srgbClr val="0070C0"/>
              </a:solidFill>
            </a:endParaRPr>
          </a:p>
          <a:p>
            <a:pPr algn="l" rtl="0"/>
            <a:endParaRPr lang="en-GB" dirty="0" smtClean="0">
              <a:solidFill>
                <a:srgbClr val="0070C0"/>
              </a:solidFill>
            </a:endParaRPr>
          </a:p>
          <a:p>
            <a:pPr algn="l" rtl="0"/>
            <a:r>
              <a:rPr lang="en-US" sz="2400" dirty="0" smtClean="0">
                <a:solidFill>
                  <a:srgbClr val="0070C0"/>
                </a:solidFill>
              </a:rPr>
              <a:t>-Halogens (Bromine and Chlorine) .</a:t>
            </a:r>
          </a:p>
          <a:p>
            <a:pPr algn="l" rtl="0"/>
            <a:endParaRPr lang="en-US" sz="2400" dirty="0" smtClean="0">
              <a:solidFill>
                <a:srgbClr val="0070C0"/>
              </a:solidFill>
            </a:endParaRPr>
          </a:p>
          <a:p>
            <a:pPr algn="l"/>
            <a:r>
              <a:rPr lang="en-US" sz="2400" dirty="0" smtClean="0">
                <a:solidFill>
                  <a:srgbClr val="0070C0"/>
                </a:solidFill>
              </a:rPr>
              <a:t>-Phosphorus</a:t>
            </a:r>
          </a:p>
          <a:p>
            <a:pPr algn="l"/>
            <a:r>
              <a:rPr lang="en-US" sz="2400" dirty="0" smtClean="0">
                <a:solidFill>
                  <a:srgbClr val="0070C0"/>
                </a:solidFill>
              </a:rPr>
              <a:t> </a:t>
            </a:r>
          </a:p>
          <a:p>
            <a:pPr algn="l"/>
            <a:r>
              <a:rPr lang="en-US" sz="2400" dirty="0" smtClean="0">
                <a:solidFill>
                  <a:srgbClr val="0070C0"/>
                </a:solidFill>
              </a:rPr>
              <a:t>-Nitrogen </a:t>
            </a:r>
          </a:p>
          <a:p>
            <a:pPr algn="l"/>
            <a:r>
              <a:rPr lang="en-US" sz="2400" dirty="0" smtClean="0">
                <a:solidFill>
                  <a:srgbClr val="0070C0"/>
                </a:solidFill>
              </a:rPr>
              <a:t> </a:t>
            </a:r>
          </a:p>
          <a:p>
            <a:pPr algn="l"/>
            <a:r>
              <a:rPr lang="en-US" sz="2400" dirty="0" smtClean="0">
                <a:solidFill>
                  <a:srgbClr val="0070C0"/>
                </a:solidFill>
              </a:rPr>
              <a:t>- Minerals (based on </a:t>
            </a:r>
            <a:r>
              <a:rPr lang="en-US" sz="2400" dirty="0" err="1" smtClean="0">
                <a:solidFill>
                  <a:srgbClr val="0070C0"/>
                </a:solidFill>
              </a:rPr>
              <a:t>aluminium</a:t>
            </a:r>
            <a:r>
              <a:rPr lang="en-US" sz="2400" dirty="0" smtClean="0">
                <a:solidFill>
                  <a:srgbClr val="0070C0"/>
                </a:solidFill>
              </a:rPr>
              <a:t> and magnesium) </a:t>
            </a:r>
          </a:p>
          <a:p>
            <a:pPr algn="l"/>
            <a:endParaRPr lang="en-US" sz="2400" dirty="0" smtClean="0">
              <a:solidFill>
                <a:srgbClr val="0070C0"/>
              </a:solidFill>
            </a:endParaRPr>
          </a:p>
          <a:p>
            <a:pPr algn="l"/>
            <a:r>
              <a:rPr lang="en-US" sz="2400" dirty="0" smtClean="0">
                <a:solidFill>
                  <a:srgbClr val="0070C0"/>
                </a:solidFill>
              </a:rPr>
              <a:t> - Others (like Borax, Sb</a:t>
            </a:r>
            <a:r>
              <a:rPr lang="en-US" sz="2400" dirty="0" smtClean="0">
                <a:solidFill>
                  <a:srgbClr val="0070C0"/>
                </a:solidFill>
                <a:effectLst>
                  <a:outerShdw blurRad="38100" dist="38100" dir="2700000" algn="tl">
                    <a:srgbClr val="000000">
                      <a:alpha val="43137"/>
                    </a:srgbClr>
                  </a:outerShdw>
                </a:effectLst>
              </a:rPr>
              <a:t>2</a:t>
            </a:r>
            <a:r>
              <a:rPr lang="en-US" sz="2400" dirty="0" smtClean="0">
                <a:solidFill>
                  <a:srgbClr val="0070C0"/>
                </a:solidFill>
              </a:rPr>
              <a:t>O3 , </a:t>
            </a:r>
            <a:r>
              <a:rPr lang="en-US" sz="2400" dirty="0" err="1" smtClean="0">
                <a:solidFill>
                  <a:srgbClr val="0070C0"/>
                </a:solidFill>
              </a:rPr>
              <a:t>nanocomposites</a:t>
            </a:r>
            <a:r>
              <a:rPr lang="en-US" dirty="0" smtClean="0">
                <a:solidFill>
                  <a:srgbClr val="0070C0"/>
                </a:solidFill>
              </a:rPr>
              <a:t>) </a:t>
            </a:r>
            <a:endParaRPr lang="ar-EG"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5750"/>
            <a:ext cx="8229600" cy="5721350"/>
          </a:xfrm>
        </p:spPr>
        <p:txBody>
          <a:bodyPr/>
          <a:lstStyle/>
          <a:p>
            <a:pPr algn="l" rtl="0"/>
            <a:r>
              <a:rPr lang="en-US" sz="2800" b="1" dirty="0" smtClean="0">
                <a:solidFill>
                  <a:srgbClr val="0070C0"/>
                </a:solidFill>
              </a:rPr>
              <a:t>-</a:t>
            </a:r>
            <a:r>
              <a:rPr lang="x-none" sz="2400" b="1" smtClean="0">
                <a:solidFill>
                  <a:srgbClr val="0070C0"/>
                </a:solidFill>
              </a:rPr>
              <a:t>Leather industry is one of the oldest industries </a:t>
            </a:r>
            <a:r>
              <a:rPr lang="en-US" sz="2400" b="1" dirty="0" smtClean="0">
                <a:solidFill>
                  <a:srgbClr val="0070C0"/>
                </a:solidFill>
              </a:rPr>
              <a:t>all </a:t>
            </a:r>
            <a:r>
              <a:rPr lang="x-none" sz="2400" b="1" smtClean="0">
                <a:solidFill>
                  <a:srgbClr val="0070C0"/>
                </a:solidFill>
              </a:rPr>
              <a:t>over the world. Leather is a natural material that, has been used by man </a:t>
            </a:r>
            <a:r>
              <a:rPr lang="en-US" sz="2400" b="1" dirty="0" smtClean="0">
                <a:solidFill>
                  <a:srgbClr val="0070C0"/>
                </a:solidFill>
              </a:rPr>
              <a:t> </a:t>
            </a:r>
            <a:r>
              <a:rPr lang="x-none" sz="2400" b="1" smtClean="0">
                <a:solidFill>
                  <a:srgbClr val="0070C0"/>
                </a:solidFill>
              </a:rPr>
              <a:t>for thousands of years.</a:t>
            </a:r>
            <a:endParaRPr lang="en-US" sz="2400" b="1" dirty="0" smtClean="0">
              <a:solidFill>
                <a:srgbClr val="0070C0"/>
              </a:solidFill>
            </a:endParaRPr>
          </a:p>
          <a:p>
            <a:pPr algn="l" rtl="0">
              <a:buNone/>
            </a:pPr>
            <a:endParaRPr lang="en-GB" sz="2400" b="1" dirty="0" smtClean="0">
              <a:solidFill>
                <a:srgbClr val="0070C0"/>
              </a:solidFill>
            </a:endParaRPr>
          </a:p>
          <a:p>
            <a:pPr algn="l" rtl="0">
              <a:buNone/>
            </a:pPr>
            <a:r>
              <a:rPr lang="en-US" sz="2400" b="1" dirty="0" smtClean="0">
                <a:solidFill>
                  <a:srgbClr val="FFFF00"/>
                </a:solidFill>
              </a:rPr>
              <a:t>.</a:t>
            </a:r>
            <a:r>
              <a:rPr lang="en-US" sz="2400" b="1" dirty="0" smtClean="0">
                <a:solidFill>
                  <a:srgbClr val="0070C0"/>
                </a:solidFill>
              </a:rPr>
              <a:t> - Leather industry is one of the polluting industries </a:t>
            </a:r>
            <a:r>
              <a:rPr lang="en-US" sz="2400" b="1" smtClean="0">
                <a:solidFill>
                  <a:srgbClr val="0070C0"/>
                </a:solidFill>
              </a:rPr>
              <a:t>because ; </a:t>
            </a:r>
            <a:r>
              <a:rPr lang="en-US" sz="2400" b="1" dirty="0" smtClean="0">
                <a:solidFill>
                  <a:srgbClr val="0070C0"/>
                </a:solidFill>
              </a:rPr>
              <a:t>generation of huge amount of liquid and solid wastes, also emits obnoxious smell.</a:t>
            </a:r>
          </a:p>
          <a:p>
            <a:pPr algn="l" rtl="0">
              <a:buNone/>
            </a:pPr>
            <a:endParaRPr lang="en-US" sz="2400" b="1" dirty="0" smtClean="0">
              <a:solidFill>
                <a:srgbClr val="0070C0"/>
              </a:solidFill>
            </a:endParaRPr>
          </a:p>
          <a:p>
            <a:pPr algn="l" rtl="0">
              <a:buNone/>
            </a:pPr>
            <a:r>
              <a:rPr lang="en-US" sz="2400" b="1" dirty="0" smtClean="0">
                <a:solidFill>
                  <a:srgbClr val="0070C0"/>
                </a:solidFill>
              </a:rPr>
              <a:t>- So research must be direct towards investigate the production of useful materials from different kinds of leather wastes.</a:t>
            </a:r>
            <a:endParaRPr lang="ar-EG" sz="2400"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 y="0"/>
            <a:ext cx="87868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70C0"/>
              </a:solidFill>
              <a:effectLst/>
              <a:latin typeface="Times New Roman" pitchFamily="18" charset="0"/>
              <a:ea typeface="AdvP7C2E"/>
              <a:cs typeface="Times New Roman" pitchFamily="18" charset="0"/>
            </a:endParaRPr>
          </a:p>
          <a:p>
            <a:pPr marL="0" marR="0" lvl="0" indent="457200" algn="justLow" defTabSz="914400" rtl="0" eaLnBrk="1" fontAlgn="base" latinLnBrk="0" hangingPunct="1">
              <a:lnSpc>
                <a:spcPct val="100000"/>
              </a:lnSpc>
              <a:spcBef>
                <a:spcPct val="0"/>
              </a:spcBef>
              <a:spcAft>
                <a:spcPct val="0"/>
              </a:spcAft>
              <a:buClrTx/>
              <a:buSzTx/>
              <a:buFontTx/>
              <a:buNone/>
              <a:tabLst/>
            </a:pPr>
            <a:endParaRPr lang="en-US" sz="3200" dirty="0" smtClean="0">
              <a:solidFill>
                <a:srgbClr val="0070C0"/>
              </a:solidFill>
              <a:latin typeface="Times New Roman" pitchFamily="18" charset="0"/>
              <a:ea typeface="AdvP7C2E"/>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Times New Roman" pitchFamily="18" charset="0"/>
                <a:ea typeface="AdvP7C2E"/>
                <a:cs typeface="Times New Roman" pitchFamily="18" charset="0"/>
              </a:rPr>
              <a:t>-In this study, leather wastes were grinded to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70C0"/>
                </a:solidFill>
                <a:effectLst/>
                <a:latin typeface="Times New Roman" pitchFamily="18" charset="0"/>
                <a:ea typeface="AdvP7C2E"/>
                <a:cs typeface="Times New Roman" pitchFamily="18" charset="0"/>
              </a:rPr>
              <a:t>nanosize</a:t>
            </a:r>
            <a:r>
              <a:rPr kumimoji="0" lang="en-US" sz="3200" b="0" i="0" u="none" strike="noStrike" cap="none" normalizeH="0" baseline="0" dirty="0" smtClean="0">
                <a:ln>
                  <a:noFill/>
                </a:ln>
                <a:solidFill>
                  <a:srgbClr val="0070C0"/>
                </a:solidFill>
                <a:effectLst/>
                <a:latin typeface="Times New Roman" pitchFamily="18" charset="0"/>
                <a:ea typeface="AdvP7C2E"/>
                <a:cs typeface="Times New Roman" pitchFamily="18" charset="0"/>
              </a:rPr>
              <a:t>, treated with flame retardants, and then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Times New Roman" pitchFamily="18" charset="0"/>
                <a:ea typeface="AdvP7C2E"/>
                <a:cs typeface="Times New Roman" pitchFamily="18" charset="0"/>
              </a:rPr>
              <a:t>added as filler during the paper sheets formation.</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70C0"/>
              </a:solidFill>
              <a:effectLst/>
              <a:latin typeface="Times New Roman" pitchFamily="18" charset="0"/>
              <a:ea typeface="AdvP7C2E"/>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Times New Roman" pitchFamily="18" charset="0"/>
                <a:ea typeface="AdvP7C2E"/>
                <a:cs typeface="Times New Roman" pitchFamily="18" charset="0"/>
              </a:rPr>
              <a:t> -Using of these wastes</a:t>
            </a:r>
            <a:r>
              <a:rPr kumimoji="0" lang="en-US" sz="3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help in reduce their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hazards and give an economical benefit to paper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making and  an effective solution for paper firing.</a:t>
            </a:r>
            <a:endParaRPr kumimoji="0" lang="en-US" sz="32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1500177"/>
          <a:ext cx="8501122" cy="5143532"/>
        </p:xfrm>
        <a:graphic>
          <a:graphicData uri="http://schemas.openxmlformats.org/drawingml/2006/table">
            <a:tbl>
              <a:tblPr/>
              <a:tblGrid>
                <a:gridCol w="1968323"/>
                <a:gridCol w="1442306"/>
                <a:gridCol w="1696831"/>
                <a:gridCol w="1696831"/>
                <a:gridCol w="1696831"/>
              </a:tblGrid>
              <a:tr h="786001">
                <a:tc>
                  <a:txBody>
                    <a:bodyPr/>
                    <a:lstStyle/>
                    <a:p>
                      <a:pPr algn="l" rtl="0">
                        <a:lnSpc>
                          <a:spcPct val="115000"/>
                        </a:lnSpc>
                        <a:spcAft>
                          <a:spcPts val="0"/>
                        </a:spcAft>
                      </a:pPr>
                      <a:r>
                        <a:rPr lang="en-US" sz="1100" b="1" dirty="0">
                          <a:solidFill>
                            <a:schemeClr val="accent5"/>
                          </a:solidFill>
                          <a:latin typeface="Calibri"/>
                          <a:ea typeface="Calibri"/>
                          <a:cs typeface="Arial"/>
                        </a:rPr>
                        <a:t>Type of Tests</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Blank</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Paper sheet with</a:t>
                      </a:r>
                      <a:endParaRPr lang="en-US" sz="1100" b="1" dirty="0">
                        <a:solidFill>
                          <a:schemeClr val="accent5"/>
                        </a:solidFill>
                        <a:latin typeface="Calibri"/>
                        <a:ea typeface="Times New Roman"/>
                        <a:cs typeface="Arial"/>
                      </a:endParaRPr>
                    </a:p>
                    <a:p>
                      <a:pPr algn="ctr" rtl="0">
                        <a:lnSpc>
                          <a:spcPct val="115000"/>
                        </a:lnSpc>
                        <a:spcAft>
                          <a:spcPts val="0"/>
                        </a:spcAft>
                      </a:pPr>
                      <a:r>
                        <a:rPr lang="en-US" sz="1100" b="1" dirty="0">
                          <a:solidFill>
                            <a:schemeClr val="accent5"/>
                          </a:solidFill>
                          <a:latin typeface="Calibri"/>
                          <a:ea typeface="Calibri"/>
                          <a:cs typeface="Arial"/>
                        </a:rPr>
                        <a:t>6%UML</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Paper sheet with</a:t>
                      </a:r>
                      <a:endParaRPr lang="en-US" sz="1100" b="1">
                        <a:solidFill>
                          <a:schemeClr val="accent5"/>
                        </a:solidFill>
                        <a:latin typeface="Calibri"/>
                        <a:ea typeface="Times New Roman"/>
                        <a:cs typeface="Arial"/>
                      </a:endParaRPr>
                    </a:p>
                    <a:p>
                      <a:pPr algn="ctr" rtl="0">
                        <a:lnSpc>
                          <a:spcPct val="115000"/>
                        </a:lnSpc>
                        <a:spcAft>
                          <a:spcPts val="0"/>
                        </a:spcAft>
                      </a:pPr>
                      <a:r>
                        <a:rPr lang="en-US" sz="1100" b="1">
                          <a:solidFill>
                            <a:schemeClr val="accent5"/>
                          </a:solidFill>
                          <a:latin typeface="Calibri"/>
                          <a:ea typeface="Calibri"/>
                          <a:cs typeface="Arial"/>
                        </a:rPr>
                        <a:t>9% UML</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Paper sheet with</a:t>
                      </a:r>
                      <a:endParaRPr lang="en-US" sz="1100" b="1">
                        <a:solidFill>
                          <a:schemeClr val="accent5"/>
                        </a:solidFill>
                        <a:latin typeface="Calibri"/>
                        <a:ea typeface="Times New Roman"/>
                        <a:cs typeface="Arial"/>
                      </a:endParaRPr>
                    </a:p>
                    <a:p>
                      <a:pPr algn="ctr" rtl="0">
                        <a:lnSpc>
                          <a:spcPct val="115000"/>
                        </a:lnSpc>
                        <a:spcAft>
                          <a:spcPts val="0"/>
                        </a:spcAft>
                      </a:pPr>
                      <a:r>
                        <a:rPr lang="en-US" sz="1100" b="1">
                          <a:solidFill>
                            <a:schemeClr val="accent5"/>
                          </a:solidFill>
                          <a:latin typeface="Calibri"/>
                          <a:ea typeface="Calibri"/>
                          <a:cs typeface="Arial"/>
                        </a:rPr>
                        <a:t>12% UML</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a:solidFill>
                            <a:schemeClr val="accent5"/>
                          </a:solidFill>
                          <a:latin typeface="Calibri"/>
                          <a:ea typeface="Calibri"/>
                          <a:cs typeface="Arial"/>
                        </a:rPr>
                        <a:t>Basis weight( g/m</a:t>
                      </a:r>
                      <a:r>
                        <a:rPr lang="en-US" sz="1100" b="1" baseline="30000">
                          <a:solidFill>
                            <a:schemeClr val="accent5"/>
                          </a:solidFill>
                          <a:latin typeface="Calibri"/>
                          <a:ea typeface="Calibri"/>
                          <a:cs typeface="Arial"/>
                        </a:rPr>
                        <a:t>2</a:t>
                      </a:r>
                      <a:r>
                        <a:rPr lang="en-US" sz="1100" b="1">
                          <a:solidFill>
                            <a:schemeClr val="accent5"/>
                          </a:solidFill>
                          <a:latin typeface="Calibri"/>
                          <a:ea typeface="Calibri"/>
                          <a:cs typeface="Arial"/>
                        </a:rPr>
                        <a:t>)</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195.55± 4.56</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201± 3.97</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201.16± 5.4</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200.7± 5.09</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a:solidFill>
                            <a:schemeClr val="accent5"/>
                          </a:solidFill>
                          <a:latin typeface="Calibri"/>
                          <a:ea typeface="Calibri"/>
                          <a:cs typeface="Arial"/>
                        </a:rPr>
                        <a:t>Tear (mN.m</a:t>
                      </a:r>
                      <a:r>
                        <a:rPr lang="en-US" sz="1100" b="1" baseline="30000">
                          <a:solidFill>
                            <a:schemeClr val="accent5"/>
                          </a:solidFill>
                          <a:latin typeface="Calibri"/>
                          <a:ea typeface="Calibri"/>
                          <a:cs typeface="Arial"/>
                        </a:rPr>
                        <a:t>2</a:t>
                      </a:r>
                      <a:r>
                        <a:rPr lang="en-US" sz="1100" b="1">
                          <a:solidFill>
                            <a:schemeClr val="accent5"/>
                          </a:solidFill>
                          <a:latin typeface="Calibri"/>
                          <a:ea typeface="Calibri"/>
                          <a:cs typeface="Arial"/>
                        </a:rPr>
                        <a:t>/g)</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5"/>
                          </a:solidFill>
                          <a:latin typeface="Calibri"/>
                          <a:ea typeface="Calibri"/>
                          <a:cs typeface="Arial"/>
                        </a:rPr>
                        <a:t>0.24</a:t>
                      </a:r>
                      <a:r>
                        <a:rPr lang="en-US" sz="1100" b="1" dirty="0">
                          <a:solidFill>
                            <a:schemeClr val="accent5"/>
                          </a:solidFill>
                          <a:latin typeface="Calibri"/>
                          <a:ea typeface="Calibri"/>
                          <a:cs typeface="Arial"/>
                        </a:rPr>
                        <a:t>± 0.59</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0.64± 0.055</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0.70± 0.12</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0.75± 0.17</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a:solidFill>
                            <a:schemeClr val="accent5"/>
                          </a:solidFill>
                          <a:latin typeface="Calibri"/>
                          <a:ea typeface="Calibri"/>
                          <a:cs typeface="Arial"/>
                        </a:rPr>
                        <a:t>Burst (kPa.m²/g)</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3.40± 0.22</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3.14± 0.44</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5"/>
                          </a:solidFill>
                          <a:latin typeface="Calibri"/>
                          <a:ea typeface="Calibri"/>
                          <a:cs typeface="Arial"/>
                        </a:rPr>
                        <a:t>3.48</a:t>
                      </a:r>
                      <a:r>
                        <a:rPr lang="en-US" sz="1100" b="1" dirty="0">
                          <a:solidFill>
                            <a:schemeClr val="accent5"/>
                          </a:solidFill>
                          <a:latin typeface="Calibri"/>
                          <a:ea typeface="Calibri"/>
                          <a:cs typeface="Arial"/>
                        </a:rPr>
                        <a:t>± 1.49</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2.98± 0.26</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dirty="0">
                          <a:solidFill>
                            <a:schemeClr val="accent5"/>
                          </a:solidFill>
                          <a:latin typeface="Calibri"/>
                          <a:ea typeface="Calibri"/>
                          <a:cs typeface="Arial"/>
                        </a:rPr>
                        <a:t>Thickness  (µm)</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240± 7.83</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238.8± 5.87</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281± 28.88</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261.8± 8.88</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686">
                <a:tc>
                  <a:txBody>
                    <a:bodyPr/>
                    <a:lstStyle/>
                    <a:p>
                      <a:pPr algn="l" rtl="0">
                        <a:lnSpc>
                          <a:spcPct val="115000"/>
                        </a:lnSpc>
                        <a:spcAft>
                          <a:spcPts val="0"/>
                        </a:spcAft>
                      </a:pPr>
                      <a:r>
                        <a:rPr lang="en-US" sz="1100" b="1">
                          <a:solidFill>
                            <a:schemeClr val="accent5"/>
                          </a:solidFill>
                          <a:latin typeface="Calibri"/>
                          <a:ea typeface="Calibri"/>
                          <a:cs typeface="Arial"/>
                        </a:rPr>
                        <a:t>Air permeability</a:t>
                      </a:r>
                      <a:endParaRPr lang="en-US" sz="1100" b="1">
                        <a:solidFill>
                          <a:schemeClr val="accent5"/>
                        </a:solidFill>
                        <a:latin typeface="Calibri"/>
                        <a:ea typeface="Times New Roman"/>
                        <a:cs typeface="Arial"/>
                      </a:endParaRPr>
                    </a:p>
                    <a:p>
                      <a:pPr algn="l" rtl="0">
                        <a:lnSpc>
                          <a:spcPct val="115000"/>
                        </a:lnSpc>
                        <a:spcAft>
                          <a:spcPts val="0"/>
                        </a:spcAft>
                      </a:pPr>
                      <a:r>
                        <a:rPr lang="en-US" sz="1100" b="1">
                          <a:solidFill>
                            <a:schemeClr val="accent5"/>
                          </a:solidFill>
                          <a:latin typeface="Calibri"/>
                          <a:ea typeface="Calibri"/>
                          <a:cs typeface="Arial"/>
                        </a:rPr>
                        <a:t>(ml/S.cm</a:t>
                      </a:r>
                      <a:r>
                        <a:rPr lang="en-US" sz="1100" b="1" baseline="30000">
                          <a:solidFill>
                            <a:schemeClr val="accent5"/>
                          </a:solidFill>
                          <a:latin typeface="Calibri"/>
                          <a:ea typeface="Calibri"/>
                          <a:cs typeface="Arial"/>
                        </a:rPr>
                        <a:t>2</a:t>
                      </a:r>
                      <a:r>
                        <a:rPr lang="en-US" sz="1100" b="1">
                          <a:solidFill>
                            <a:schemeClr val="accent5"/>
                          </a:solidFill>
                          <a:latin typeface="Calibri"/>
                          <a:ea typeface="Calibri"/>
                          <a:cs typeface="Arial"/>
                        </a:rPr>
                        <a:t>.Pa)</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5"/>
                          </a:solidFill>
                          <a:latin typeface="Calibri"/>
                          <a:ea typeface="Calibri"/>
                          <a:cs typeface="Arial"/>
                        </a:rPr>
                        <a:t>0.12± </a:t>
                      </a:r>
                      <a:r>
                        <a:rPr lang="en-US" sz="1100" b="1" dirty="0">
                          <a:solidFill>
                            <a:schemeClr val="accent5"/>
                          </a:solidFill>
                          <a:latin typeface="Calibri"/>
                          <a:ea typeface="Calibri"/>
                          <a:cs typeface="Arial"/>
                        </a:rPr>
                        <a:t>0.015c</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0.19± 0.027</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0.24± 0.029</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0.25± 0.014</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a:solidFill>
                            <a:schemeClr val="accent5"/>
                          </a:solidFill>
                          <a:latin typeface="Calibri"/>
                          <a:ea typeface="Calibri"/>
                          <a:cs typeface="Arial"/>
                        </a:rPr>
                        <a:t>Opacity (%)</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99.41± 0.16</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99.31± 1.03</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99.62± 0.199</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99.2± 0.88</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a:solidFill>
                            <a:schemeClr val="accent5"/>
                          </a:solidFill>
                          <a:latin typeface="Calibri"/>
                          <a:ea typeface="Calibri"/>
                          <a:cs typeface="Arial"/>
                        </a:rPr>
                        <a:t>Brightness </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43.61± 0.01</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44.87± 0.65</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45.24± 1.1</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44.35± 2.40</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686">
                <a:tc>
                  <a:txBody>
                    <a:bodyPr/>
                    <a:lstStyle/>
                    <a:p>
                      <a:pPr algn="l" rtl="0">
                        <a:lnSpc>
                          <a:spcPct val="115000"/>
                        </a:lnSpc>
                        <a:spcAft>
                          <a:spcPts val="0"/>
                        </a:spcAft>
                      </a:pPr>
                      <a:r>
                        <a:rPr lang="en-US" sz="1100" b="1">
                          <a:solidFill>
                            <a:schemeClr val="accent5"/>
                          </a:solidFill>
                          <a:latin typeface="Calibri"/>
                          <a:ea typeface="Calibri"/>
                          <a:cs typeface="Arial"/>
                        </a:rPr>
                        <a:t>Breaking length (km)</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4.35± 3.6</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5.37± 8.63</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5.20± 6.71</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5.2± 9.5</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272">
                <a:tc>
                  <a:txBody>
                    <a:bodyPr/>
                    <a:lstStyle/>
                    <a:p>
                      <a:pPr algn="l" rtl="0">
                        <a:lnSpc>
                          <a:spcPct val="115000"/>
                        </a:lnSpc>
                        <a:spcAft>
                          <a:spcPts val="0"/>
                        </a:spcAft>
                      </a:pPr>
                      <a:r>
                        <a:rPr lang="en-US" sz="1100" b="1">
                          <a:solidFill>
                            <a:schemeClr val="accent5"/>
                          </a:solidFill>
                          <a:latin typeface="Calibri"/>
                          <a:ea typeface="Calibri"/>
                          <a:cs typeface="Arial"/>
                        </a:rPr>
                        <a:t>Elongation  (mm)</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1.87± 13.16</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2.67± 14.70</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2.39± 12.12</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2.47± 17.36</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41">
                <a:tc>
                  <a:txBody>
                    <a:bodyPr/>
                    <a:lstStyle/>
                    <a:p>
                      <a:pPr algn="l" rtl="0">
                        <a:lnSpc>
                          <a:spcPct val="115000"/>
                        </a:lnSpc>
                        <a:spcAft>
                          <a:spcPts val="0"/>
                        </a:spcAft>
                      </a:pPr>
                      <a:r>
                        <a:rPr lang="en-US" sz="1100" b="1">
                          <a:solidFill>
                            <a:schemeClr val="accent5"/>
                          </a:solidFill>
                          <a:latin typeface="Calibri"/>
                          <a:ea typeface="Calibri"/>
                          <a:cs typeface="Arial"/>
                        </a:rPr>
                        <a:t>E-modules (Gpa)</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6.2±3.61</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5.44± 7.93</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4.66± 4.1</a:t>
                      </a:r>
                      <a:endParaRPr lang="en-US" sz="1100" b="1">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4.94± 5.5</a:t>
                      </a:r>
                      <a:endParaRPr lang="en-US" sz="1100" b="1"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0" y="0"/>
            <a:ext cx="8428269"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Table 2; Physical and mechanical properties of blank paper sheet as well as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 prepared paper  sheet containing different concentrations of unmodified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 leather, 6, 9, and 12 %.</a:t>
            </a:r>
            <a:endParaRPr kumimoji="0" lang="en-US" sz="20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1214422"/>
          <a:ext cx="8358245" cy="5357848"/>
        </p:xfrm>
        <a:graphic>
          <a:graphicData uri="http://schemas.openxmlformats.org/drawingml/2006/table">
            <a:tbl>
              <a:tblPr/>
              <a:tblGrid>
                <a:gridCol w="1953251"/>
                <a:gridCol w="1403898"/>
                <a:gridCol w="1665798"/>
                <a:gridCol w="1696338"/>
                <a:gridCol w="1638960"/>
              </a:tblGrid>
              <a:tr h="824285">
                <a:tc>
                  <a:txBody>
                    <a:bodyPr/>
                    <a:lstStyle/>
                    <a:p>
                      <a:pPr algn="l" rtl="0">
                        <a:lnSpc>
                          <a:spcPct val="115000"/>
                        </a:lnSpc>
                        <a:spcAft>
                          <a:spcPts val="0"/>
                        </a:spcAft>
                      </a:pPr>
                      <a:r>
                        <a:rPr lang="en-US" sz="1100" b="1" dirty="0">
                          <a:solidFill>
                            <a:schemeClr val="accent5"/>
                          </a:solidFill>
                          <a:latin typeface="Calibri"/>
                          <a:ea typeface="Calibri"/>
                          <a:cs typeface="Arial"/>
                        </a:rPr>
                        <a:t>Type of Tests</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Blank</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5"/>
                          </a:solidFill>
                          <a:latin typeface="Calibri"/>
                          <a:ea typeface="Calibri"/>
                          <a:cs typeface="Arial"/>
                        </a:rPr>
                        <a:t>Paper sheet with</a:t>
                      </a:r>
                      <a:endParaRPr lang="en-US" sz="1100" dirty="0">
                        <a:solidFill>
                          <a:schemeClr val="accent5"/>
                        </a:solidFill>
                        <a:latin typeface="Calibri"/>
                        <a:ea typeface="Times New Roman"/>
                        <a:cs typeface="Arial"/>
                      </a:endParaRPr>
                    </a:p>
                    <a:p>
                      <a:pPr algn="ctr" rtl="0">
                        <a:lnSpc>
                          <a:spcPct val="115000"/>
                        </a:lnSpc>
                        <a:spcAft>
                          <a:spcPts val="0"/>
                        </a:spcAft>
                      </a:pPr>
                      <a:r>
                        <a:rPr lang="en-US" sz="1100" b="1" dirty="0">
                          <a:solidFill>
                            <a:schemeClr val="accent5"/>
                          </a:solidFill>
                          <a:latin typeface="Calibri"/>
                          <a:ea typeface="Calibri"/>
                          <a:cs typeface="Arial"/>
                        </a:rPr>
                        <a:t>6%MLI</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Paper sheet with</a:t>
                      </a:r>
                      <a:endParaRPr lang="en-US" sz="1100">
                        <a:solidFill>
                          <a:schemeClr val="accent5"/>
                        </a:solidFill>
                        <a:latin typeface="Calibri"/>
                        <a:ea typeface="Times New Roman"/>
                        <a:cs typeface="Arial"/>
                      </a:endParaRPr>
                    </a:p>
                    <a:p>
                      <a:pPr algn="ctr" rtl="0">
                        <a:lnSpc>
                          <a:spcPct val="115000"/>
                        </a:lnSpc>
                        <a:spcAft>
                          <a:spcPts val="0"/>
                        </a:spcAft>
                      </a:pPr>
                      <a:r>
                        <a:rPr lang="en-US" sz="1100" b="1">
                          <a:solidFill>
                            <a:schemeClr val="accent5"/>
                          </a:solidFill>
                          <a:latin typeface="Calibri"/>
                          <a:ea typeface="Calibri"/>
                          <a:cs typeface="Arial"/>
                        </a:rPr>
                        <a:t>9% ML</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5"/>
                          </a:solidFill>
                          <a:latin typeface="Calibri"/>
                          <a:ea typeface="Calibri"/>
                          <a:cs typeface="Arial"/>
                        </a:rPr>
                        <a:t>Paper sheet with</a:t>
                      </a:r>
                      <a:endParaRPr lang="en-US" sz="1100">
                        <a:solidFill>
                          <a:schemeClr val="accent5"/>
                        </a:solidFill>
                        <a:latin typeface="Calibri"/>
                        <a:ea typeface="Times New Roman"/>
                        <a:cs typeface="Arial"/>
                      </a:endParaRPr>
                    </a:p>
                    <a:p>
                      <a:pPr algn="ctr" rtl="0">
                        <a:lnSpc>
                          <a:spcPct val="115000"/>
                        </a:lnSpc>
                        <a:spcAft>
                          <a:spcPts val="0"/>
                        </a:spcAft>
                      </a:pPr>
                      <a:r>
                        <a:rPr lang="en-US" sz="1100" b="1">
                          <a:solidFill>
                            <a:schemeClr val="accent5"/>
                          </a:solidFill>
                          <a:latin typeface="Calibri"/>
                          <a:ea typeface="Calibri"/>
                          <a:cs typeface="Arial"/>
                        </a:rPr>
                        <a:t>12% MLI</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dirty="0">
                          <a:solidFill>
                            <a:schemeClr val="accent5"/>
                          </a:solidFill>
                          <a:latin typeface="Calibri"/>
                          <a:ea typeface="Calibri"/>
                          <a:cs typeface="Arial"/>
                        </a:rPr>
                        <a:t>Basis weight( g/m</a:t>
                      </a:r>
                      <a:r>
                        <a:rPr lang="en-US" sz="1100" b="1" baseline="30000" dirty="0">
                          <a:solidFill>
                            <a:schemeClr val="accent5"/>
                          </a:solidFill>
                          <a:latin typeface="Calibri"/>
                          <a:ea typeface="Calibri"/>
                          <a:cs typeface="Arial"/>
                        </a:rPr>
                        <a:t>2</a:t>
                      </a:r>
                      <a:r>
                        <a:rPr lang="en-US" sz="1100" b="1" dirty="0">
                          <a:solidFill>
                            <a:schemeClr val="accent5"/>
                          </a:solidFill>
                          <a:latin typeface="Calibri"/>
                          <a:ea typeface="Calibri"/>
                          <a:cs typeface="Arial"/>
                        </a:rPr>
                        <a:t>)</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195.55± 4.56</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198.4± 3.84</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193.97± 2.63</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199.37± 2.54</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dirty="0">
                          <a:solidFill>
                            <a:schemeClr val="accent5"/>
                          </a:solidFill>
                          <a:latin typeface="Calibri"/>
                          <a:ea typeface="Calibri"/>
                          <a:cs typeface="Arial"/>
                        </a:rPr>
                        <a:t>Tear (mN.m</a:t>
                      </a:r>
                      <a:r>
                        <a:rPr lang="en-US" sz="1100" b="1" baseline="30000" dirty="0">
                          <a:solidFill>
                            <a:schemeClr val="accent5"/>
                          </a:solidFill>
                          <a:latin typeface="Calibri"/>
                          <a:ea typeface="Calibri"/>
                          <a:cs typeface="Arial"/>
                        </a:rPr>
                        <a:t>2</a:t>
                      </a:r>
                      <a:r>
                        <a:rPr lang="en-US" sz="1100" b="1" dirty="0">
                          <a:solidFill>
                            <a:schemeClr val="accent5"/>
                          </a:solidFill>
                          <a:latin typeface="Calibri"/>
                          <a:ea typeface="Calibri"/>
                          <a:cs typeface="Arial"/>
                        </a:rPr>
                        <a:t>/g)</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smtClean="0">
                          <a:solidFill>
                            <a:schemeClr val="accent5"/>
                          </a:solidFill>
                          <a:latin typeface="Calibri"/>
                          <a:ea typeface="Calibri"/>
                          <a:cs typeface="Arial"/>
                        </a:rPr>
                        <a:t>0.24</a:t>
                      </a:r>
                      <a:r>
                        <a:rPr lang="en-US" sz="1100" dirty="0">
                          <a:solidFill>
                            <a:schemeClr val="accent5"/>
                          </a:solidFill>
                          <a:latin typeface="Calibri"/>
                          <a:ea typeface="Calibri"/>
                          <a:cs typeface="Arial"/>
                        </a:rPr>
                        <a:t>± 0.59</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0.71± 0.06</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0.65± 0.042</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0.79± 0.11</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dirty="0">
                          <a:solidFill>
                            <a:schemeClr val="accent5"/>
                          </a:solidFill>
                          <a:latin typeface="Calibri"/>
                          <a:ea typeface="Calibri"/>
                          <a:cs typeface="Arial"/>
                        </a:rPr>
                        <a:t>Burst (kPa.m²/g)</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3.40± 0.22</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3.28± 0.21</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2.93± 0.27</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2.89± 0.18</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a:solidFill>
                            <a:schemeClr val="accent5"/>
                          </a:solidFill>
                          <a:latin typeface="Calibri"/>
                          <a:ea typeface="Calibri"/>
                          <a:cs typeface="Arial"/>
                        </a:rPr>
                        <a:t>Thickness  (µm)</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240± 7.83</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259.8± 4.1</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261.8± 3.29</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273.4± 5.10</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285">
                <a:tc>
                  <a:txBody>
                    <a:bodyPr/>
                    <a:lstStyle/>
                    <a:p>
                      <a:pPr algn="l" rtl="0">
                        <a:lnSpc>
                          <a:spcPct val="115000"/>
                        </a:lnSpc>
                        <a:spcAft>
                          <a:spcPts val="0"/>
                        </a:spcAft>
                      </a:pPr>
                      <a:r>
                        <a:rPr lang="en-US" sz="1100" b="1">
                          <a:solidFill>
                            <a:schemeClr val="accent5"/>
                          </a:solidFill>
                          <a:latin typeface="Calibri"/>
                          <a:ea typeface="Calibri"/>
                          <a:cs typeface="Arial"/>
                        </a:rPr>
                        <a:t>Air permeability</a:t>
                      </a:r>
                      <a:endParaRPr lang="en-US" sz="1100">
                        <a:solidFill>
                          <a:schemeClr val="accent5"/>
                        </a:solidFill>
                        <a:latin typeface="Calibri"/>
                        <a:ea typeface="Times New Roman"/>
                        <a:cs typeface="Arial"/>
                      </a:endParaRPr>
                    </a:p>
                    <a:p>
                      <a:pPr algn="l" rtl="0">
                        <a:lnSpc>
                          <a:spcPct val="115000"/>
                        </a:lnSpc>
                        <a:spcAft>
                          <a:spcPts val="0"/>
                        </a:spcAft>
                      </a:pPr>
                      <a:r>
                        <a:rPr lang="en-US" sz="1100" b="1">
                          <a:solidFill>
                            <a:schemeClr val="accent5"/>
                          </a:solidFill>
                          <a:latin typeface="Calibri"/>
                          <a:ea typeface="Calibri"/>
                          <a:cs typeface="Arial"/>
                        </a:rPr>
                        <a:t>(ml/S.cm</a:t>
                      </a:r>
                      <a:r>
                        <a:rPr lang="en-US" sz="1100" b="1" baseline="30000">
                          <a:solidFill>
                            <a:schemeClr val="accent5"/>
                          </a:solidFill>
                          <a:latin typeface="Calibri"/>
                          <a:ea typeface="Calibri"/>
                          <a:cs typeface="Arial"/>
                        </a:rPr>
                        <a:t>2</a:t>
                      </a:r>
                      <a:r>
                        <a:rPr lang="en-US" sz="1100" b="1">
                          <a:solidFill>
                            <a:schemeClr val="accent5"/>
                          </a:solidFill>
                          <a:latin typeface="Calibri"/>
                          <a:ea typeface="Calibri"/>
                          <a:cs typeface="Arial"/>
                        </a:rPr>
                        <a:t>.Pa)</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0.123± 0.015</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0.243± 0.013</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0.293± 0.013</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2.8± 8.9</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a:solidFill>
                            <a:schemeClr val="accent5"/>
                          </a:solidFill>
                          <a:latin typeface="Calibri"/>
                          <a:ea typeface="Calibri"/>
                          <a:cs typeface="Arial"/>
                        </a:rPr>
                        <a:t>Opacity (%)</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99.41± 0.16</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97.88± 0.143</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99.73± 0.12</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99.69± 025</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a:solidFill>
                            <a:schemeClr val="accent5"/>
                          </a:solidFill>
                          <a:latin typeface="Calibri"/>
                          <a:ea typeface="Calibri"/>
                          <a:cs typeface="Arial"/>
                        </a:rPr>
                        <a:t>Brightness </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43.61± 0.01</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44.79± 0.91</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44.68± 0.72</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44.99± 1.08</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a:solidFill>
                            <a:schemeClr val="accent5"/>
                          </a:solidFill>
                          <a:latin typeface="Calibri"/>
                          <a:ea typeface="Calibri"/>
                          <a:cs typeface="Arial"/>
                        </a:rPr>
                        <a:t>Breaking length (km)</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4.35± 3.6</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5.61± 0.48</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4.5± 0.47</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4.77± 0.48</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a:solidFill>
                            <a:schemeClr val="accent5"/>
                          </a:solidFill>
                          <a:latin typeface="Calibri"/>
                          <a:ea typeface="Calibri"/>
                          <a:cs typeface="Arial"/>
                        </a:rPr>
                        <a:t>Elongation  (mm)</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1.87± 13.16</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2.61± 0.086</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2.46± 0.46</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2.68± 0.69</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2">
                <a:tc>
                  <a:txBody>
                    <a:bodyPr/>
                    <a:lstStyle/>
                    <a:p>
                      <a:pPr algn="l" rtl="0">
                        <a:lnSpc>
                          <a:spcPct val="115000"/>
                        </a:lnSpc>
                        <a:spcAft>
                          <a:spcPts val="0"/>
                        </a:spcAft>
                      </a:pPr>
                      <a:r>
                        <a:rPr lang="en-US" sz="1100" b="1">
                          <a:solidFill>
                            <a:schemeClr val="accent5"/>
                          </a:solidFill>
                          <a:latin typeface="Calibri"/>
                          <a:ea typeface="Calibri"/>
                          <a:cs typeface="Arial"/>
                        </a:rPr>
                        <a:t>E-modules (Gpa)</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6.2±3.61</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5.23± 0.36</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chemeClr val="accent5"/>
                          </a:solidFill>
                          <a:latin typeface="Calibri"/>
                          <a:ea typeface="Calibri"/>
                          <a:cs typeface="Arial"/>
                        </a:rPr>
                        <a:t>4.78± 0.25</a:t>
                      </a:r>
                      <a:endParaRPr lang="en-US" sz="110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chemeClr val="accent5"/>
                          </a:solidFill>
                          <a:latin typeface="Calibri"/>
                          <a:ea typeface="Calibri"/>
                          <a:cs typeface="Arial"/>
                        </a:rPr>
                        <a:t>4.3± 0.49</a:t>
                      </a:r>
                      <a:endParaRPr lang="en-US" sz="1100" dirty="0">
                        <a:solidFill>
                          <a:schemeClr val="accent5"/>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5" name="Rectangle 1"/>
          <p:cNvSpPr>
            <a:spLocks noChangeArrowheads="1"/>
          </p:cNvSpPr>
          <p:nvPr/>
        </p:nvSpPr>
        <p:spPr bwMode="auto">
          <a:xfrm>
            <a:off x="0" y="0"/>
            <a:ext cx="7963398"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Table 3; Physical and mechanical properties of blank paper sheet as well 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 the prepared paper sheet containing  different concentrations of modified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 leather (MI), 6, 9, and 12 %.</a:t>
            </a:r>
            <a:endParaRPr kumimoji="0" lang="en-US" sz="20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4"/>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4" y="1000106"/>
          <a:ext cx="8215370" cy="5500729"/>
        </p:xfrm>
        <a:graphic>
          <a:graphicData uri="http://schemas.openxmlformats.org/drawingml/2006/table">
            <a:tbl>
              <a:tblPr/>
              <a:tblGrid>
                <a:gridCol w="1971846"/>
                <a:gridCol w="1368506"/>
                <a:gridCol w="1623803"/>
                <a:gridCol w="1653573"/>
                <a:gridCol w="1597642"/>
              </a:tblGrid>
              <a:tr h="846266">
                <a:tc>
                  <a:txBody>
                    <a:bodyPr/>
                    <a:lstStyle/>
                    <a:p>
                      <a:pPr algn="l" rtl="0">
                        <a:lnSpc>
                          <a:spcPct val="115000"/>
                        </a:lnSpc>
                        <a:spcAft>
                          <a:spcPts val="0"/>
                        </a:spcAft>
                      </a:pPr>
                      <a:r>
                        <a:rPr lang="en-US" sz="1100" b="1" dirty="0">
                          <a:solidFill>
                            <a:schemeClr val="accent4"/>
                          </a:solidFill>
                          <a:latin typeface="Calibri"/>
                          <a:ea typeface="Calibri"/>
                          <a:cs typeface="Arial"/>
                        </a:rPr>
                        <a:t>Type of Tests</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Blank</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Paper sheet with</a:t>
                      </a:r>
                      <a:endParaRPr lang="en-US" sz="1100" b="1">
                        <a:solidFill>
                          <a:schemeClr val="accent4"/>
                        </a:solidFill>
                        <a:latin typeface="Calibri"/>
                        <a:ea typeface="Times New Roman"/>
                        <a:cs typeface="Arial"/>
                      </a:endParaRPr>
                    </a:p>
                    <a:p>
                      <a:pPr algn="ctr" rtl="0">
                        <a:lnSpc>
                          <a:spcPct val="115000"/>
                        </a:lnSpc>
                        <a:spcAft>
                          <a:spcPts val="0"/>
                        </a:spcAft>
                      </a:pPr>
                      <a:r>
                        <a:rPr lang="en-US" sz="1100" b="1">
                          <a:solidFill>
                            <a:schemeClr val="accent4"/>
                          </a:solidFill>
                          <a:latin typeface="Calibri"/>
                          <a:ea typeface="Calibri"/>
                          <a:cs typeface="Arial"/>
                        </a:rPr>
                        <a:t>6%MLII</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Paper sheet with</a:t>
                      </a:r>
                      <a:endParaRPr lang="en-US" sz="1100" b="1">
                        <a:solidFill>
                          <a:schemeClr val="accent4"/>
                        </a:solidFill>
                        <a:latin typeface="Calibri"/>
                        <a:ea typeface="Times New Roman"/>
                        <a:cs typeface="Arial"/>
                      </a:endParaRPr>
                    </a:p>
                    <a:p>
                      <a:pPr algn="ctr" rtl="0">
                        <a:lnSpc>
                          <a:spcPct val="115000"/>
                        </a:lnSpc>
                        <a:spcAft>
                          <a:spcPts val="0"/>
                        </a:spcAft>
                      </a:pPr>
                      <a:r>
                        <a:rPr lang="en-US" sz="1100" b="1">
                          <a:solidFill>
                            <a:schemeClr val="accent4"/>
                          </a:solidFill>
                          <a:latin typeface="Calibri"/>
                          <a:ea typeface="Calibri"/>
                          <a:cs typeface="Arial"/>
                        </a:rPr>
                        <a:t>9% MLII</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Paper sheet with</a:t>
                      </a:r>
                      <a:endParaRPr lang="en-US" sz="1100" b="1">
                        <a:solidFill>
                          <a:schemeClr val="accent4"/>
                        </a:solidFill>
                        <a:latin typeface="Calibri"/>
                        <a:ea typeface="Times New Roman"/>
                        <a:cs typeface="Arial"/>
                      </a:endParaRPr>
                    </a:p>
                    <a:p>
                      <a:pPr algn="ctr" rtl="0">
                        <a:lnSpc>
                          <a:spcPct val="115000"/>
                        </a:lnSpc>
                        <a:spcAft>
                          <a:spcPts val="0"/>
                        </a:spcAft>
                      </a:pPr>
                      <a:r>
                        <a:rPr lang="en-US" sz="1100" b="1">
                          <a:solidFill>
                            <a:schemeClr val="accent4"/>
                          </a:solidFill>
                          <a:latin typeface="Calibri"/>
                          <a:ea typeface="Calibri"/>
                          <a:cs typeface="Arial"/>
                        </a:rPr>
                        <a:t>12% MLII</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dirty="0">
                          <a:solidFill>
                            <a:schemeClr val="accent4"/>
                          </a:solidFill>
                          <a:latin typeface="Calibri"/>
                          <a:ea typeface="Calibri"/>
                          <a:cs typeface="Arial"/>
                        </a:rPr>
                        <a:t>Basis weight( g/m</a:t>
                      </a:r>
                      <a:r>
                        <a:rPr lang="en-US" sz="1100" b="1" baseline="30000" dirty="0">
                          <a:solidFill>
                            <a:schemeClr val="accent4"/>
                          </a:solidFill>
                          <a:latin typeface="Calibri"/>
                          <a:ea typeface="Calibri"/>
                          <a:cs typeface="Arial"/>
                        </a:rPr>
                        <a:t>2</a:t>
                      </a:r>
                      <a:r>
                        <a:rPr lang="en-US" sz="1100" b="1" dirty="0">
                          <a:solidFill>
                            <a:schemeClr val="accent4"/>
                          </a:solidFill>
                          <a:latin typeface="Calibri"/>
                          <a:ea typeface="Calibri"/>
                          <a:cs typeface="Arial"/>
                        </a:rPr>
                        <a:t>)</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195.55± 4.56</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200.28± 4.22</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203.38± 3.54</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199.37± 2.54</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Tear (mN.m</a:t>
                      </a:r>
                      <a:r>
                        <a:rPr lang="en-US" sz="1100" b="1" baseline="30000">
                          <a:solidFill>
                            <a:schemeClr val="accent4"/>
                          </a:solidFill>
                          <a:latin typeface="Calibri"/>
                          <a:ea typeface="Calibri"/>
                          <a:cs typeface="Arial"/>
                        </a:rPr>
                        <a:t>2</a:t>
                      </a:r>
                      <a:r>
                        <a:rPr lang="en-US" sz="1100" b="1">
                          <a:solidFill>
                            <a:schemeClr val="accent4"/>
                          </a:solidFill>
                          <a:latin typeface="Calibri"/>
                          <a:ea typeface="Calibri"/>
                          <a:cs typeface="Arial"/>
                        </a:rPr>
                        <a:t>/g)</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0</a:t>
                      </a:r>
                      <a:r>
                        <a:rPr lang="en-US" sz="1100" b="1" dirty="0" smtClean="0">
                          <a:solidFill>
                            <a:schemeClr val="accent4"/>
                          </a:solidFill>
                          <a:latin typeface="Calibri"/>
                          <a:ea typeface="Calibri"/>
                          <a:cs typeface="Arial"/>
                        </a:rPr>
                        <a:t>.24</a:t>
                      </a:r>
                      <a:r>
                        <a:rPr lang="en-US" sz="1100" b="1" dirty="0">
                          <a:solidFill>
                            <a:schemeClr val="accent4"/>
                          </a:solidFill>
                          <a:latin typeface="Calibri"/>
                          <a:ea typeface="Calibri"/>
                          <a:cs typeface="Arial"/>
                        </a:rPr>
                        <a:t>± 0.59</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0.80± 0.145</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0.76± 0.10</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0.712± 0.69</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Burst (kPa.m²/g)</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3.40± 0.22</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3.27± 0.16</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3.09± 0.178</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2.48± 1.11</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Thickness  (µm)</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240± 7.83</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259.8± 4.1</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261.8± 3.29</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273.4± 5.10</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266">
                <a:tc>
                  <a:txBody>
                    <a:bodyPr/>
                    <a:lstStyle/>
                    <a:p>
                      <a:pPr algn="l" rtl="0">
                        <a:lnSpc>
                          <a:spcPct val="115000"/>
                        </a:lnSpc>
                        <a:spcAft>
                          <a:spcPts val="0"/>
                        </a:spcAft>
                      </a:pPr>
                      <a:r>
                        <a:rPr lang="en-US" sz="1100" b="1">
                          <a:solidFill>
                            <a:schemeClr val="accent4"/>
                          </a:solidFill>
                          <a:latin typeface="Calibri"/>
                          <a:ea typeface="Calibri"/>
                          <a:cs typeface="Arial"/>
                        </a:rPr>
                        <a:t>Air permeability</a:t>
                      </a:r>
                      <a:endParaRPr lang="en-US" sz="1100" b="1">
                        <a:solidFill>
                          <a:schemeClr val="accent4"/>
                        </a:solidFill>
                        <a:latin typeface="Calibri"/>
                        <a:ea typeface="Times New Roman"/>
                        <a:cs typeface="Arial"/>
                      </a:endParaRPr>
                    </a:p>
                    <a:p>
                      <a:pPr algn="l" rtl="0">
                        <a:lnSpc>
                          <a:spcPct val="115000"/>
                        </a:lnSpc>
                        <a:spcAft>
                          <a:spcPts val="0"/>
                        </a:spcAft>
                      </a:pPr>
                      <a:r>
                        <a:rPr lang="en-US" sz="1100" b="1">
                          <a:solidFill>
                            <a:schemeClr val="accent4"/>
                          </a:solidFill>
                          <a:latin typeface="Calibri"/>
                          <a:ea typeface="Calibri"/>
                          <a:cs typeface="Arial"/>
                        </a:rPr>
                        <a:t>(ml/S.cm</a:t>
                      </a:r>
                      <a:r>
                        <a:rPr lang="en-US" sz="1100" b="1" baseline="30000">
                          <a:solidFill>
                            <a:schemeClr val="accent4"/>
                          </a:solidFill>
                          <a:latin typeface="Calibri"/>
                          <a:ea typeface="Calibri"/>
                          <a:cs typeface="Arial"/>
                        </a:rPr>
                        <a:t>2</a:t>
                      </a:r>
                      <a:r>
                        <a:rPr lang="en-US" sz="1100" b="1">
                          <a:solidFill>
                            <a:schemeClr val="accent4"/>
                          </a:solidFill>
                          <a:latin typeface="Calibri"/>
                          <a:ea typeface="Calibri"/>
                          <a:cs typeface="Arial"/>
                        </a:rPr>
                        <a:t>.Pa)</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4"/>
                          </a:solidFill>
                          <a:latin typeface="Calibri"/>
                          <a:ea typeface="Calibri"/>
                          <a:cs typeface="Arial"/>
                        </a:rPr>
                        <a:t>0.123</a:t>
                      </a:r>
                      <a:r>
                        <a:rPr lang="en-US" sz="1100" b="1" dirty="0">
                          <a:solidFill>
                            <a:schemeClr val="accent4"/>
                          </a:solidFill>
                          <a:latin typeface="Calibri"/>
                          <a:ea typeface="Calibri"/>
                          <a:cs typeface="Arial"/>
                        </a:rPr>
                        <a:t>± 0.015</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4"/>
                          </a:solidFill>
                          <a:latin typeface="Calibri"/>
                          <a:ea typeface="Calibri"/>
                          <a:cs typeface="Arial"/>
                        </a:rPr>
                        <a:t>0.218</a:t>
                      </a:r>
                      <a:r>
                        <a:rPr lang="en-US" sz="1100" b="1" dirty="0">
                          <a:solidFill>
                            <a:schemeClr val="accent4"/>
                          </a:solidFill>
                          <a:latin typeface="Calibri"/>
                          <a:ea typeface="Calibri"/>
                          <a:cs typeface="Arial"/>
                        </a:rPr>
                        <a:t>± 0.18</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4"/>
                          </a:solidFill>
                          <a:latin typeface="Calibri"/>
                          <a:ea typeface="Calibri"/>
                          <a:cs typeface="Arial"/>
                        </a:rPr>
                        <a:t>0.212</a:t>
                      </a:r>
                      <a:r>
                        <a:rPr lang="en-US" sz="1100" b="1" dirty="0">
                          <a:solidFill>
                            <a:schemeClr val="accent4"/>
                          </a:solidFill>
                          <a:latin typeface="Calibri"/>
                          <a:ea typeface="Calibri"/>
                          <a:cs typeface="Arial"/>
                        </a:rPr>
                        <a:t>± 0.098</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smtClean="0">
                          <a:solidFill>
                            <a:schemeClr val="accent4"/>
                          </a:solidFill>
                          <a:latin typeface="Calibri"/>
                          <a:ea typeface="Calibri"/>
                          <a:cs typeface="Arial"/>
                        </a:rPr>
                        <a:t>0.25</a:t>
                      </a:r>
                      <a:r>
                        <a:rPr lang="en-US" sz="1100" b="1" dirty="0">
                          <a:solidFill>
                            <a:schemeClr val="accent4"/>
                          </a:solidFill>
                          <a:latin typeface="Calibri"/>
                          <a:ea typeface="Calibri"/>
                          <a:cs typeface="Arial"/>
                        </a:rPr>
                        <a:t>± 0.168</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Opacity (%)</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99.41± 0.16</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99.71± 0.112</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98.96± 0.86</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98.91± 0.17</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Brightness </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43.61± 0.01</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45.83± 0.733</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46.69± 0.425</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46.65± 0.504</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Breaking length (km)</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4.35± 3.6</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5.27±8.85</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5.41± 7.72</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5.8± 0.48</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Elongation  (mm)</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1.87± 13.16</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2.16±14.92</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2.6± 19.13</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2.21± 0.435</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33">
                <a:tc>
                  <a:txBody>
                    <a:bodyPr/>
                    <a:lstStyle/>
                    <a:p>
                      <a:pPr algn="l" rtl="0">
                        <a:lnSpc>
                          <a:spcPct val="115000"/>
                        </a:lnSpc>
                        <a:spcAft>
                          <a:spcPts val="0"/>
                        </a:spcAft>
                      </a:pPr>
                      <a:r>
                        <a:rPr lang="en-US" sz="1100" b="1">
                          <a:solidFill>
                            <a:schemeClr val="accent4"/>
                          </a:solidFill>
                          <a:latin typeface="Calibri"/>
                          <a:ea typeface="Calibri"/>
                          <a:cs typeface="Arial"/>
                        </a:rPr>
                        <a:t>E-modules (Gpa)</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6.2±3.61</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5.38±5.19</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chemeClr val="accent4"/>
                          </a:solidFill>
                          <a:latin typeface="Calibri"/>
                          <a:ea typeface="Calibri"/>
                          <a:cs typeface="Arial"/>
                        </a:rPr>
                        <a:t>5.33± 4.26</a:t>
                      </a:r>
                      <a:endParaRPr lang="en-US" sz="1100" b="1">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chemeClr val="accent4"/>
                          </a:solidFill>
                          <a:latin typeface="Calibri"/>
                          <a:ea typeface="Calibri"/>
                          <a:cs typeface="Arial"/>
                        </a:rPr>
                        <a:t>4.77± 0.269</a:t>
                      </a:r>
                      <a:endParaRPr lang="en-US" sz="1100" b="1" dirty="0">
                        <a:solidFill>
                          <a:schemeClr val="accent4"/>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7" name="Rectangle 1"/>
          <p:cNvSpPr>
            <a:spLocks noChangeArrowheads="1"/>
          </p:cNvSpPr>
          <p:nvPr/>
        </p:nvSpPr>
        <p:spPr bwMode="auto">
          <a:xfrm>
            <a:off x="0" y="0"/>
            <a:ext cx="878684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Calibri" pitchFamily="34" charset="0"/>
                <a:ea typeface="Times New Roman" pitchFamily="18" charset="0"/>
                <a:cs typeface="Arial" pitchFamily="34" charset="0"/>
              </a:rPr>
              <a:t>      </a:t>
            </a:r>
            <a:r>
              <a:rPr kumimoji="0" lang="en-US" sz="2000" b="0"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Table 4; Physical and mechanical properties of blank paper sheet as well as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        prepared  paper sheet containing different concentrations of modified leather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       (MII), 6, 9, and 12 %.</a:t>
            </a: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 y="500041"/>
          <a:ext cx="9143996" cy="6380550"/>
        </p:xfrm>
        <a:graphic>
          <a:graphicData uri="http://schemas.openxmlformats.org/drawingml/2006/table">
            <a:tbl>
              <a:tblPr/>
              <a:tblGrid>
                <a:gridCol w="2998138"/>
                <a:gridCol w="3072929"/>
                <a:gridCol w="3072929"/>
              </a:tblGrid>
              <a:tr h="346237">
                <a:tc>
                  <a:txBody>
                    <a:bodyPr/>
                    <a:lstStyle/>
                    <a:p>
                      <a:pPr algn="ctr" rtl="0">
                        <a:lnSpc>
                          <a:spcPct val="150000"/>
                        </a:lnSpc>
                        <a:spcAft>
                          <a:spcPts val="1000"/>
                        </a:spcAft>
                      </a:pPr>
                      <a:r>
                        <a:rPr lang="en-US" sz="1800" b="1" dirty="0">
                          <a:solidFill>
                            <a:srgbClr val="0070C0"/>
                          </a:solidFill>
                          <a:latin typeface="Times New Roman"/>
                          <a:ea typeface="Calibri"/>
                          <a:cs typeface="Arial"/>
                        </a:rPr>
                        <a:t>Sample</a:t>
                      </a:r>
                      <a:endParaRPr lang="en-US" sz="1800"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a:solidFill>
                            <a:srgbClr val="0070C0"/>
                          </a:solidFill>
                          <a:latin typeface="Times New Roman"/>
                          <a:ea typeface="Calibri"/>
                          <a:cs typeface="Arial"/>
                        </a:rPr>
                        <a:t>Flame time (s)</a:t>
                      </a:r>
                      <a:endParaRPr lang="en-US" sz="180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a:solidFill>
                            <a:srgbClr val="0070C0"/>
                          </a:solidFill>
                          <a:latin typeface="Times New Roman"/>
                          <a:ea typeface="Calibri"/>
                          <a:cs typeface="Arial"/>
                        </a:rPr>
                        <a:t>Burning Length (mm)</a:t>
                      </a:r>
                      <a:endParaRPr lang="en-US" sz="180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dirty="0">
                          <a:solidFill>
                            <a:srgbClr val="0070C0"/>
                          </a:solidFill>
                          <a:latin typeface="Times New Roman"/>
                          <a:ea typeface="Calibri"/>
                          <a:cs typeface="Arial"/>
                        </a:rPr>
                        <a:t>Blank</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4</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a:solidFill>
                            <a:srgbClr val="0070C0"/>
                          </a:solidFill>
                          <a:latin typeface="Times New Roman"/>
                          <a:ea typeface="Calibri"/>
                          <a:cs typeface="Arial"/>
                        </a:rPr>
                        <a:t>150</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93">
                <a:tc>
                  <a:txBody>
                    <a:bodyPr/>
                    <a:lstStyle/>
                    <a:p>
                      <a:pPr algn="ctr" rtl="0">
                        <a:lnSpc>
                          <a:spcPct val="150000"/>
                        </a:lnSpc>
                        <a:spcAft>
                          <a:spcPts val="1000"/>
                        </a:spcAft>
                      </a:pPr>
                      <a:r>
                        <a:rPr lang="en-US" sz="1800" b="1">
                          <a:solidFill>
                            <a:srgbClr val="0070C0"/>
                          </a:solidFill>
                          <a:latin typeface="Times New Roman"/>
                          <a:ea typeface="Calibri"/>
                          <a:cs typeface="Arial"/>
                        </a:rPr>
                        <a:t>Untreated</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lnSpc>
                          <a:spcPct val="150000"/>
                        </a:lnSpc>
                        <a:spcAft>
                          <a:spcPts val="1000"/>
                        </a:spcAft>
                      </a:pPr>
                      <a:endParaRPr lang="en-US" sz="1800" b="1" dirty="0">
                        <a:solidFill>
                          <a:srgbClr val="0070C0"/>
                        </a:solidFill>
                        <a:latin typeface="Times New Roman"/>
                        <a:ea typeface="Calibri"/>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r>
              <a:tr h="346237">
                <a:tc>
                  <a:txBody>
                    <a:bodyPr/>
                    <a:lstStyle/>
                    <a:p>
                      <a:pPr algn="ctr" rtl="0">
                        <a:lnSpc>
                          <a:spcPct val="150000"/>
                        </a:lnSpc>
                        <a:spcAft>
                          <a:spcPts val="1000"/>
                        </a:spcAft>
                      </a:pPr>
                      <a:r>
                        <a:rPr lang="en-US" sz="1800" b="1" dirty="0">
                          <a:solidFill>
                            <a:srgbClr val="0070C0"/>
                          </a:solidFill>
                          <a:latin typeface="Times New Roman"/>
                          <a:ea typeface="Calibri"/>
                          <a:cs typeface="Arial"/>
                        </a:rPr>
                        <a:t>3%</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6</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150</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6%</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7</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150</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9%</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Not ignited</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12%</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a:solidFill>
                            <a:srgbClr val="0070C0"/>
                          </a:solidFill>
                          <a:latin typeface="Times New Roman"/>
                          <a:ea typeface="Calibri"/>
                          <a:cs typeface="Arial"/>
                        </a:rPr>
                        <a:t>Not ignited</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93">
                <a:tc>
                  <a:txBody>
                    <a:bodyPr/>
                    <a:lstStyle/>
                    <a:p>
                      <a:pPr algn="ctr" rtl="0">
                        <a:lnSpc>
                          <a:spcPct val="150000"/>
                        </a:lnSpc>
                        <a:spcAft>
                          <a:spcPts val="1000"/>
                        </a:spcAft>
                      </a:pPr>
                      <a:r>
                        <a:rPr lang="en-US" sz="1800" b="1">
                          <a:solidFill>
                            <a:srgbClr val="0070C0"/>
                          </a:solidFill>
                          <a:latin typeface="Times New Roman"/>
                          <a:ea typeface="Calibri"/>
                          <a:cs typeface="Arial"/>
                        </a:rPr>
                        <a:t>Treated I </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lnSpc>
                          <a:spcPct val="150000"/>
                        </a:lnSpc>
                        <a:spcAft>
                          <a:spcPts val="1000"/>
                        </a:spcAft>
                      </a:pPr>
                      <a:endParaRPr lang="en-US" sz="1800" b="1" dirty="0">
                        <a:solidFill>
                          <a:srgbClr val="0070C0"/>
                        </a:solidFill>
                        <a:latin typeface="Times New Roman"/>
                        <a:ea typeface="Calibri"/>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3%</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6.5</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150</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6%</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7</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150</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9%</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Not ignited</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                     -</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12%</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Not ignited</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93">
                <a:tc>
                  <a:txBody>
                    <a:bodyPr/>
                    <a:lstStyle/>
                    <a:p>
                      <a:pPr algn="ctr" rtl="0">
                        <a:lnSpc>
                          <a:spcPct val="150000"/>
                        </a:lnSpc>
                        <a:spcAft>
                          <a:spcPts val="1000"/>
                        </a:spcAft>
                      </a:pPr>
                      <a:r>
                        <a:rPr lang="en-US" sz="1800" b="1">
                          <a:solidFill>
                            <a:srgbClr val="0070C0"/>
                          </a:solidFill>
                          <a:latin typeface="Times New Roman"/>
                          <a:ea typeface="Calibri"/>
                          <a:cs typeface="Arial"/>
                        </a:rPr>
                        <a:t>Treated II</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lnSpc>
                          <a:spcPct val="150000"/>
                        </a:lnSpc>
                        <a:spcAft>
                          <a:spcPts val="1000"/>
                        </a:spcAft>
                      </a:pPr>
                      <a:endParaRPr lang="en-US" sz="1800" b="1" dirty="0">
                        <a:solidFill>
                          <a:srgbClr val="0070C0"/>
                        </a:solidFill>
                        <a:latin typeface="Times New Roman"/>
                        <a:ea typeface="Calibri"/>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3%</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a:solidFill>
                            <a:srgbClr val="0070C0"/>
                          </a:solidFill>
                          <a:latin typeface="Times New Roman"/>
                          <a:ea typeface="Calibri"/>
                          <a:cs typeface="Arial"/>
                        </a:rPr>
                        <a:t>6</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150</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6%</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smtClean="0">
                          <a:solidFill>
                            <a:srgbClr val="0070C0"/>
                          </a:solidFill>
                          <a:latin typeface="Calibri"/>
                          <a:ea typeface="Times New Roman"/>
                          <a:cs typeface="Arial"/>
                        </a:rPr>
                        <a:t>8</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9%</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a:solidFill>
                            <a:srgbClr val="0070C0"/>
                          </a:solidFill>
                          <a:latin typeface="Times New Roman"/>
                          <a:ea typeface="Calibri"/>
                          <a:cs typeface="Arial"/>
                        </a:rPr>
                        <a:t>Not ignited</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37">
                <a:tc>
                  <a:txBody>
                    <a:bodyPr/>
                    <a:lstStyle/>
                    <a:p>
                      <a:pPr algn="ctr" rtl="0">
                        <a:lnSpc>
                          <a:spcPct val="150000"/>
                        </a:lnSpc>
                        <a:spcAft>
                          <a:spcPts val="1000"/>
                        </a:spcAft>
                      </a:pPr>
                      <a:r>
                        <a:rPr lang="en-US" sz="1800" b="1">
                          <a:solidFill>
                            <a:srgbClr val="0070C0"/>
                          </a:solidFill>
                          <a:latin typeface="Times New Roman"/>
                          <a:ea typeface="Calibri"/>
                          <a:cs typeface="Arial"/>
                        </a:rPr>
                        <a:t>12%</a:t>
                      </a:r>
                      <a:endParaRPr lang="en-US" sz="1800" b="1">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Not ignited</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en-US" sz="1800" b="1" dirty="0">
                          <a:solidFill>
                            <a:srgbClr val="0070C0"/>
                          </a:solidFill>
                          <a:latin typeface="Times New Roman"/>
                          <a:ea typeface="Calibri"/>
                          <a:cs typeface="Arial"/>
                        </a:rPr>
                        <a:t>-</a:t>
                      </a:r>
                      <a:endParaRPr lang="en-US" sz="1800" b="1" dirty="0">
                        <a:solidFill>
                          <a:srgbClr val="0070C0"/>
                        </a:solidFill>
                        <a:latin typeface="Calibri"/>
                        <a:ea typeface="Times New Roman"/>
                        <a:cs typeface="Arial"/>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1137" name="Rectangle 1"/>
          <p:cNvSpPr>
            <a:spLocks noChangeArrowheads="1"/>
          </p:cNvSpPr>
          <p:nvPr/>
        </p:nvSpPr>
        <p:spPr bwMode="auto">
          <a:xfrm>
            <a:off x="1285852" y="1"/>
            <a:ext cx="757242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Table,</a:t>
            </a:r>
            <a:r>
              <a:rPr kumimoji="0" lang="en-US" sz="2000" b="0" i="0" u="none" strike="noStrike" cap="none" normalizeH="0" dirty="0" smtClean="0">
                <a:ln>
                  <a:noFill/>
                </a:ln>
                <a:solidFill>
                  <a:schemeClr val="accent2"/>
                </a:solidFill>
                <a:effectLst/>
                <a:latin typeface="Times New Roman" pitchFamily="18" charset="0"/>
                <a:ea typeface="Times New Roman" pitchFamily="18" charset="0"/>
                <a:cs typeface="Times New Roman" pitchFamily="18" charset="0"/>
              </a:rPr>
              <a:t> (5) : </a:t>
            </a: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Flame retardant and burning length of the paper sheets</a:t>
            </a:r>
            <a:endParaRPr kumimoji="0" lang="en-US" sz="20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71472" y="55883"/>
            <a:ext cx="85725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TGA of a) blank, b) 3% untreated leather, c) 6% untreated leather, 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9% untreated leather, e) 12% untreated leather</a:t>
            </a:r>
            <a:endParaRPr kumimoji="0" lang="en-US" sz="20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214282" y="1000108"/>
            <a:ext cx="8358246"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28596" y="1785926"/>
            <a:ext cx="8143932" cy="4572032"/>
          </a:xfrm>
          <a:prstGeom prst="rect">
            <a:avLst/>
          </a:prstGeom>
          <a:noFill/>
          <a:ln w="9525">
            <a:noFill/>
            <a:miter lim="800000"/>
            <a:headEnd/>
            <a:tailEnd/>
          </a:ln>
        </p:spPr>
      </p:pic>
      <p:sp>
        <p:nvSpPr>
          <p:cNvPr id="48129" name="Rectangle 1"/>
          <p:cNvSpPr>
            <a:spLocks noChangeArrowheads="1"/>
          </p:cNvSpPr>
          <p:nvPr/>
        </p:nvSpPr>
        <p:spPr bwMode="auto">
          <a:xfrm>
            <a:off x="357158" y="571480"/>
            <a:ext cx="878684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TGA of a) blank, b) 6% treated I, c) 9% treated I, d) </a:t>
            </a:r>
            <a:r>
              <a:rPr kumimoji="0" lang="en-US" sz="2000" b="0"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12% treated I</a:t>
            </a:r>
          </a:p>
          <a:p>
            <a:pPr marL="0" marR="0" lvl="0" indent="0" algn="ctr" defTabSz="914400" rtl="1" eaLnBrk="1" fontAlgn="base" latinLnBrk="0" hangingPunct="1">
              <a:lnSpc>
                <a:spcPct val="100000"/>
              </a:lnSpc>
              <a:spcBef>
                <a:spcPct val="0"/>
              </a:spcBef>
              <a:spcAft>
                <a:spcPct val="0"/>
              </a:spcAft>
              <a:buClrTx/>
              <a:buSzTx/>
              <a:buFontTx/>
              <a:buNone/>
              <a:tabLst/>
            </a:pPr>
            <a:endParaRPr lang="en-US" sz="1200" dirty="0" smtClean="0">
              <a:solidFill>
                <a:schemeClr val="accent4"/>
              </a:solidFill>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892930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TGA of a) paper sheet as well as, b) 3% treated II, c) 6% treated II, d) 12% treated II</a:t>
            </a:r>
            <a:endParaRPr kumimoji="0" lang="en-US" sz="20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500034" y="1071546"/>
            <a:ext cx="8143932"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ption: Description: C:\Users\a\AppData\Local\Temp\Rar$DI22.097\0-150x.jpg"/>
          <p:cNvPicPr/>
          <p:nvPr/>
        </p:nvPicPr>
        <p:blipFill>
          <a:blip r:embed="rId2"/>
          <a:srcRect/>
          <a:stretch>
            <a:fillRect/>
          </a:stretch>
        </p:blipFill>
        <p:spPr bwMode="auto">
          <a:xfrm>
            <a:off x="1714480" y="1500174"/>
            <a:ext cx="2590800" cy="2266950"/>
          </a:xfrm>
          <a:prstGeom prst="rect">
            <a:avLst/>
          </a:prstGeom>
          <a:noFill/>
          <a:ln w="9525">
            <a:noFill/>
            <a:miter lim="800000"/>
            <a:headEnd/>
            <a:tailEnd/>
          </a:ln>
        </p:spPr>
      </p:pic>
      <p:pic>
        <p:nvPicPr>
          <p:cNvPr id="3" name="Picture 2" descr="Description: Description: C:\Users\a\AppData\Local\Temp\Rar$DI19.1746\10-150x.jpg"/>
          <p:cNvPicPr/>
          <p:nvPr/>
        </p:nvPicPr>
        <p:blipFill>
          <a:blip r:embed="rId3"/>
          <a:srcRect/>
          <a:stretch>
            <a:fillRect/>
          </a:stretch>
        </p:blipFill>
        <p:spPr bwMode="auto">
          <a:xfrm>
            <a:off x="5929322" y="1571612"/>
            <a:ext cx="2581275" cy="2257425"/>
          </a:xfrm>
          <a:prstGeom prst="rect">
            <a:avLst/>
          </a:prstGeom>
          <a:noFill/>
          <a:ln w="9525">
            <a:noFill/>
            <a:miter lim="800000"/>
            <a:headEnd/>
            <a:tailEnd/>
          </a:ln>
        </p:spPr>
      </p:pic>
      <p:pic>
        <p:nvPicPr>
          <p:cNvPr id="4" name="Picture 3" descr="Description: Description: C:\Users\a\AppData\Local\Temp\Rar$DI19.9980\11-150x.jpg"/>
          <p:cNvPicPr/>
          <p:nvPr/>
        </p:nvPicPr>
        <p:blipFill>
          <a:blip r:embed="rId4"/>
          <a:srcRect/>
          <a:stretch>
            <a:fillRect/>
          </a:stretch>
        </p:blipFill>
        <p:spPr bwMode="auto">
          <a:xfrm>
            <a:off x="1714480" y="4286256"/>
            <a:ext cx="2581275" cy="2357430"/>
          </a:xfrm>
          <a:prstGeom prst="rect">
            <a:avLst/>
          </a:prstGeom>
          <a:noFill/>
          <a:ln w="9525">
            <a:noFill/>
            <a:miter lim="800000"/>
            <a:headEnd/>
            <a:tailEnd/>
          </a:ln>
        </p:spPr>
      </p:pic>
      <p:pic>
        <p:nvPicPr>
          <p:cNvPr id="5" name="Picture 4" descr="Description: Description: C:\Users\a\AppData\Local\Temp\Rar$DI21.5624\12-150x.jpg"/>
          <p:cNvPicPr/>
          <p:nvPr/>
        </p:nvPicPr>
        <p:blipFill>
          <a:blip r:embed="rId5"/>
          <a:srcRect/>
          <a:stretch>
            <a:fillRect/>
          </a:stretch>
        </p:blipFill>
        <p:spPr bwMode="auto">
          <a:xfrm>
            <a:off x="5929322" y="4286256"/>
            <a:ext cx="2571750" cy="2257425"/>
          </a:xfrm>
          <a:prstGeom prst="rect">
            <a:avLst/>
          </a:prstGeom>
          <a:noFill/>
          <a:ln w="9525">
            <a:noFill/>
            <a:miter lim="800000"/>
            <a:headEnd/>
            <a:tailEnd/>
          </a:ln>
        </p:spPr>
      </p:pic>
      <p:sp>
        <p:nvSpPr>
          <p:cNvPr id="6" name="Rectangle 5"/>
          <p:cNvSpPr/>
          <p:nvPr/>
        </p:nvSpPr>
        <p:spPr>
          <a:xfrm rot="10800000" flipV="1">
            <a:off x="500034" y="427732"/>
            <a:ext cx="7572428" cy="646331"/>
          </a:xfrm>
          <a:prstGeom prst="rect">
            <a:avLst/>
          </a:prstGeom>
        </p:spPr>
        <p:txBody>
          <a:bodyPr wrap="square">
            <a:spAutoFit/>
          </a:bodyPr>
          <a:lstStyle/>
          <a:p>
            <a:pPr algn="ctr" rtl="0"/>
            <a:r>
              <a:rPr lang="en-US" dirty="0" smtClean="0">
                <a:solidFill>
                  <a:schemeClr val="accent2"/>
                </a:solidFill>
              </a:rPr>
              <a:t>SEM images of : a) Blank paper sheet as well as paper sheet with untreated and  treated      </a:t>
            </a:r>
            <a:endParaRPr lang="en-US" dirty="0">
              <a:solidFill>
                <a:schemeClr val="accent2"/>
              </a:solidFill>
            </a:endParaRPr>
          </a:p>
        </p:txBody>
      </p:sp>
      <p:sp>
        <p:nvSpPr>
          <p:cNvPr id="7" name="Rectangle 6"/>
          <p:cNvSpPr/>
          <p:nvPr/>
        </p:nvSpPr>
        <p:spPr>
          <a:xfrm>
            <a:off x="4369060" y="1643050"/>
            <a:ext cx="1488824" cy="369332"/>
          </a:xfrm>
          <a:prstGeom prst="rect">
            <a:avLst/>
          </a:prstGeom>
        </p:spPr>
        <p:txBody>
          <a:bodyPr wrap="square">
            <a:spAutoFit/>
          </a:bodyPr>
          <a:lstStyle/>
          <a:p>
            <a:r>
              <a:rPr lang="en-US" dirty="0" smtClean="0"/>
              <a:t>  b)</a:t>
            </a:r>
            <a:endParaRPr lang="ar-EG" dirty="0"/>
          </a:p>
        </p:txBody>
      </p:sp>
      <p:sp>
        <p:nvSpPr>
          <p:cNvPr id="8" name="Rectangle 7"/>
          <p:cNvSpPr/>
          <p:nvPr/>
        </p:nvSpPr>
        <p:spPr>
          <a:xfrm>
            <a:off x="642910" y="4214818"/>
            <a:ext cx="2357454" cy="369332"/>
          </a:xfrm>
          <a:prstGeom prst="rect">
            <a:avLst/>
          </a:prstGeom>
        </p:spPr>
        <p:txBody>
          <a:bodyPr wrap="square">
            <a:spAutoFit/>
          </a:bodyPr>
          <a:lstStyle/>
          <a:p>
            <a:pPr algn="l"/>
            <a:r>
              <a:rPr lang="en-US" dirty="0" smtClean="0"/>
              <a:t>       c)</a:t>
            </a:r>
            <a:endParaRPr lang="ar-EG" dirty="0"/>
          </a:p>
        </p:txBody>
      </p:sp>
      <p:sp>
        <p:nvSpPr>
          <p:cNvPr id="9" name="Rectangle 8"/>
          <p:cNvSpPr/>
          <p:nvPr/>
        </p:nvSpPr>
        <p:spPr>
          <a:xfrm>
            <a:off x="4929190" y="4429132"/>
            <a:ext cx="1214446" cy="369332"/>
          </a:xfrm>
          <a:prstGeom prst="rect">
            <a:avLst/>
          </a:prstGeom>
        </p:spPr>
        <p:txBody>
          <a:bodyPr wrap="square">
            <a:spAutoFit/>
          </a:bodyPr>
          <a:lstStyle/>
          <a:p>
            <a:r>
              <a:rPr lang="en-US" dirty="0" smtClean="0"/>
              <a:t>      d)   </a:t>
            </a:r>
            <a:endParaRPr lang="ar-EG" dirty="0"/>
          </a:p>
        </p:txBody>
      </p:sp>
      <p:sp>
        <p:nvSpPr>
          <p:cNvPr id="10" name="Rectangle 9"/>
          <p:cNvSpPr/>
          <p:nvPr/>
        </p:nvSpPr>
        <p:spPr>
          <a:xfrm>
            <a:off x="785786" y="1428736"/>
            <a:ext cx="845882" cy="369332"/>
          </a:xfrm>
          <a:prstGeom prst="rect">
            <a:avLst/>
          </a:prstGeom>
        </p:spPr>
        <p:txBody>
          <a:bodyPr wrap="square">
            <a:spAutoFit/>
          </a:bodyPr>
          <a:lstStyle/>
          <a:p>
            <a:r>
              <a:rPr lang="en-US" dirty="0" smtClean="0"/>
              <a:t>a)</a:t>
            </a:r>
            <a:endParaRPr lang="ar-E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9144000" cy="5262979"/>
          </a:xfrm>
          <a:prstGeom prst="rect">
            <a:avLst/>
          </a:prstGeom>
        </p:spPr>
        <p:txBody>
          <a:bodyPr wrap="square">
            <a:spAutoFit/>
          </a:bodyPr>
          <a:lstStyle/>
          <a:p>
            <a:pPr algn="l">
              <a:lnSpc>
                <a:spcPct val="200000"/>
              </a:lnSpc>
            </a:pPr>
            <a:r>
              <a:rPr lang="en-US" sz="2400" dirty="0" smtClean="0">
                <a:solidFill>
                  <a:schemeClr val="accent2"/>
                </a:solidFill>
                <a:latin typeface="Times New Roman" pitchFamily="18" charset="0"/>
                <a:cs typeface="Times New Roman" pitchFamily="18" charset="0"/>
              </a:rPr>
              <a:t>Conclusion:</a:t>
            </a:r>
          </a:p>
          <a:p>
            <a:pPr algn="l" rtl="0">
              <a:lnSpc>
                <a:spcPct val="200000"/>
              </a:lnSpc>
            </a:pPr>
            <a:r>
              <a:rPr lang="en-US" sz="2400" dirty="0" smtClean="0">
                <a:solidFill>
                  <a:srgbClr val="0070C0"/>
                </a:solidFill>
                <a:latin typeface="Times New Roman" pitchFamily="18" charset="0"/>
                <a:cs typeface="Times New Roman" pitchFamily="18" charset="0"/>
              </a:rPr>
              <a:t>    -  These results showed that the addition  of leather wastes has improved significantly the flammability properties, in the same time didn’t have a bad effect on the </a:t>
            </a:r>
            <a:r>
              <a:rPr lang="ar-EG"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visual, physical  and mechanical properties.</a:t>
            </a:r>
          </a:p>
          <a:p>
            <a:pPr algn="l">
              <a:lnSpc>
                <a:spcPct val="200000"/>
              </a:lnSpc>
            </a:pPr>
            <a:r>
              <a:rPr lang="ar-EG"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     -This approach can be also extended to various fields of chemistry such as </a:t>
            </a:r>
            <a:r>
              <a:rPr lang="en-US" dirty="0" smtClean="0">
                <a:solidFill>
                  <a:srgbClr val="0070C0"/>
                </a:solidFill>
              </a:rPr>
              <a:t>polymers and rubbers. </a:t>
            </a:r>
            <a:endParaRPr lang="ar-EG"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de-DE"/>
          </a:p>
        </p:txBody>
      </p:sp>
      <p:sp>
        <p:nvSpPr>
          <p:cNvPr id="2" name="Title 1"/>
          <p:cNvSpPr>
            <a:spLocks noGrp="1"/>
          </p:cNvSpPr>
          <p:nvPr>
            <p:ph type="title"/>
          </p:nvPr>
        </p:nvSpPr>
        <p:spPr/>
        <p:txBody>
          <a:bodyPr/>
          <a:lstStyle/>
          <a:p>
            <a:endParaRPr lang="de-DE"/>
          </a:p>
        </p:txBody>
      </p:sp>
      <p:sp>
        <p:nvSpPr>
          <p:cNvPr id="9" name="Text Box 8"/>
          <p:cNvSpPr txBox="1">
            <a:spLocks noChangeArrowheads="1"/>
          </p:cNvSpPr>
          <p:nvPr/>
        </p:nvSpPr>
        <p:spPr bwMode="auto">
          <a:xfrm>
            <a:off x="1643042" y="148630"/>
            <a:ext cx="6357982" cy="461665"/>
          </a:xfrm>
          <a:prstGeom prst="rect">
            <a:avLst/>
          </a:prstGeom>
          <a:noFill/>
          <a:ln w="9525">
            <a:noFill/>
            <a:miter lim="800000"/>
            <a:headEnd/>
            <a:tailEnd/>
          </a:ln>
        </p:spPr>
        <p:txBody>
          <a:bodyPr wrap="square">
            <a:spAutoFit/>
          </a:bodyPr>
          <a:lstStyle/>
          <a:p>
            <a:r>
              <a:rPr lang="de-DE" sz="2400" dirty="0">
                <a:solidFill>
                  <a:srgbClr val="FF0000"/>
                </a:solidFill>
                <a:latin typeface="Arial" pitchFamily="34" charset="0"/>
                <a:cs typeface="Arial" pitchFamily="34" charset="0"/>
              </a:rPr>
              <a:t>Process Flow of Leather Production</a:t>
            </a:r>
          </a:p>
        </p:txBody>
      </p:sp>
      <p:pic>
        <p:nvPicPr>
          <p:cNvPr id="14" name="Picture 5" descr="1-s2"/>
          <p:cNvPicPr>
            <a:picLocks noChangeAspect="1" noChangeArrowheads="1"/>
          </p:cNvPicPr>
          <p:nvPr/>
        </p:nvPicPr>
        <p:blipFill>
          <a:blip r:embed="rId3" cstate="print"/>
          <a:srcRect/>
          <a:stretch>
            <a:fillRect/>
          </a:stretch>
        </p:blipFill>
        <p:spPr bwMode="auto">
          <a:xfrm>
            <a:off x="1357290" y="809329"/>
            <a:ext cx="6660232" cy="6048671"/>
          </a:xfrm>
          <a:prstGeom prst="rect">
            <a:avLst/>
          </a:prstGeom>
          <a:noFill/>
          <a:ln w="9525">
            <a:noFill/>
            <a:miter lim="800000"/>
            <a:headEnd/>
            <a:tailEnd/>
          </a:ln>
        </p:spPr>
      </p:pic>
      <p:pic>
        <p:nvPicPr>
          <p:cNvPr id="7" name="Picture 5" descr="1-s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re prevention.ppt"/>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 y="-232173"/>
            <a:ext cx="9453562" cy="70901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0285-29425-30"/>
          <p:cNvPicPr>
            <a:picLocks noGrp="1" noChangeArrowheads="1"/>
          </p:cNvPicPr>
          <p:nvPr>
            <p:ph idx="1"/>
          </p:nvPr>
        </p:nvPicPr>
        <p:blipFill>
          <a:blip r:embed="rId2" cstate="print"/>
          <a:srcRect/>
          <a:stretch>
            <a:fillRect/>
          </a:stretch>
        </p:blipFill>
        <p:spPr bwMode="auto">
          <a:xfrm>
            <a:off x="0" y="0"/>
            <a:ext cx="9144000" cy="6715148"/>
          </a:xfrm>
          <a:prstGeom prst="rect">
            <a:avLst/>
          </a:prstGeom>
          <a:noFill/>
          <a:ln w="9525">
            <a:noFill/>
            <a:miter lim="800000"/>
            <a:headEnd/>
            <a:tailEnd/>
          </a:ln>
        </p:spPr>
      </p:pic>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t blue leather processing"/>
          <p:cNvPicPr>
            <a:picLocks noGrp="1" noChangeArrowheads="1"/>
          </p:cNvPicPr>
          <p:nvPr>
            <p:ph idx="1"/>
          </p:nvPr>
        </p:nvPicPr>
        <p:blipFill>
          <a:blip r:embed="rId2" cstate="print"/>
          <a:srcRect/>
          <a:stretch>
            <a:fillRect/>
          </a:stretch>
        </p:blipFill>
        <p:spPr bwMode="auto">
          <a:xfrm>
            <a:off x="0" y="0"/>
            <a:ext cx="9144000" cy="6643710"/>
          </a:xfrm>
          <a:prstGeom prst="rect">
            <a:avLst/>
          </a:prstGeom>
          <a:noFill/>
          <a:ln w="9525">
            <a:noFill/>
            <a:miter lim="800000"/>
            <a:headEnd/>
            <a:tailEnd/>
          </a:ln>
        </p:spPr>
      </p:pic>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B. Foot leathers"/>
          <p:cNvPicPr>
            <a:picLocks noGrp="1" noChangeArrowheads="1"/>
          </p:cNvPicPr>
          <p:nvPr>
            <p:ph idx="1"/>
          </p:nvPr>
        </p:nvPicPr>
        <p:blipFill>
          <a:blip r:embed="rId2" cstate="print"/>
          <a:srcRect/>
          <a:stretch>
            <a:fillRect/>
          </a:stretch>
        </p:blipFill>
        <p:spPr bwMode="auto">
          <a:xfrm>
            <a:off x="0" y="-214290"/>
            <a:ext cx="9144000" cy="7715256"/>
          </a:xfrm>
          <a:prstGeom prst="rect">
            <a:avLst/>
          </a:prstGeom>
          <a:noFill/>
          <a:ln w="9525">
            <a:noFill/>
            <a:miter lim="800000"/>
            <a:headEnd/>
            <a:tailEnd/>
          </a:ln>
        </p:spPr>
      </p:pic>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642918"/>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Solid wastes generated by the leather industry of may be classified as follows: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70C0"/>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800" b="0"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Wastes from untanned hides/skins (trimmings, fleshing wastes).</a:t>
            </a:r>
          </a:p>
          <a:p>
            <a:pPr marL="457200" marR="0" lvl="0" indent="-45720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2. Wastes from tanned leather (shaving wastes, buffing dust).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3. Wastes from dyed and finished leather (trimmings from leather).</a:t>
            </a:r>
            <a:endParaRPr kumimoji="0" lang="en-US" sz="2800" b="0"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0" y="357166"/>
            <a:ext cx="9144000" cy="646331"/>
          </a:xfrm>
          <a:prstGeom prst="rect">
            <a:avLst/>
          </a:prstGeom>
          <a:noFill/>
        </p:spPr>
        <p:txBody>
          <a:bodyPr wrap="square" lIns="91440" tIns="45720" rIns="91440" bIns="45720">
            <a:spAutoFit/>
          </a:bodyPr>
          <a:lstStyle/>
          <a:p>
            <a:pPr algn="l" rtl="0">
              <a:buFont typeface="Wingdings" pitchFamily="2" charset="2"/>
              <a:buChar char="Ø"/>
            </a:pPr>
            <a:r>
              <a:rPr kumimoji="0" lang="en-US" sz="3600" b="1" i="0" u="none" strike="noStrike" cap="none" spc="0" normalizeH="0" baseline="0" dirty="0" smtClean="0">
                <a:ln w="10541" cmpd="sng">
                  <a:solidFill>
                    <a:srgbClr val="7D7D7D">
                      <a:tint val="100000"/>
                      <a:shade val="100000"/>
                      <a:satMod val="110000"/>
                    </a:srgbClr>
                  </a:solidFill>
                  <a:prstDash val="solid"/>
                </a:ln>
                <a:solidFill>
                  <a:srgbClr val="FF0000"/>
                </a:solidFill>
                <a:effectLst>
                  <a:outerShdw blurRad="38100" dist="38100" dir="2700000" algn="tl">
                    <a:srgbClr val="000000">
                      <a:alpha val="43137"/>
                    </a:srgbClr>
                  </a:outerShdw>
                </a:effectLst>
                <a:latin typeface="Times New Roman" pitchFamily="18" charset="0"/>
                <a:ea typeface="TimesNewRomanPSMT"/>
                <a:cs typeface="Times New Roman" pitchFamily="18" charset="0"/>
              </a:rPr>
              <a:t>Solid wastes</a:t>
            </a:r>
            <a:endParaRPr lang="ar-EG" sz="3600" b="1" cap="none" spc="0" dirty="0">
              <a:ln w="10541" cmpd="sng">
                <a:solidFill>
                  <a:srgbClr val="7D7D7D">
                    <a:tint val="100000"/>
                    <a:shade val="100000"/>
                    <a:satMod val="110000"/>
                  </a:srgbClr>
                </a:solidFill>
                <a:prstDash val="solid"/>
              </a:ln>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0721">
                                            <p:txEl>
                                              <p:pRg st="1" end="1"/>
                                            </p:txEl>
                                          </p:spTgt>
                                        </p:tgtEl>
                                        <p:attrNameLst>
                                          <p:attrName>style.visibility</p:attrName>
                                        </p:attrNameLst>
                                      </p:cBhvr>
                                      <p:to>
                                        <p:strVal val="visible"/>
                                      </p:to>
                                    </p:set>
                                    <p:anim calcmode="lin" valueType="num">
                                      <p:cBhvr>
                                        <p:cTn id="15" dur="1000" fill="hold"/>
                                        <p:tgtEl>
                                          <p:spTgt spid="3072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072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072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072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nodeType="clickEffect">
                                  <p:stCondLst>
                                    <p:cond delay="0"/>
                                  </p:stCondLst>
                                  <p:iterate type="lt">
                                    <p:tmPct val="10000"/>
                                  </p:iterate>
                                  <p:childTnLst>
                                    <p:set>
                                      <p:cBhvr>
                                        <p:cTn id="22" dur="1" fill="hold">
                                          <p:stCondLst>
                                            <p:cond delay="0"/>
                                          </p:stCondLst>
                                        </p:cTn>
                                        <p:tgtEl>
                                          <p:spTgt spid="30721">
                                            <p:txEl>
                                              <p:pRg st="3" end="3"/>
                                            </p:txEl>
                                          </p:spTgt>
                                        </p:tgtEl>
                                        <p:attrNameLst>
                                          <p:attrName>style.visibility</p:attrName>
                                        </p:attrNameLst>
                                      </p:cBhvr>
                                      <p:to>
                                        <p:strVal val="visible"/>
                                      </p:to>
                                    </p:set>
                                    <p:animEffect transition="in" filter="fade">
                                      <p:cBhvr>
                                        <p:cTn id="23" dur="1000"/>
                                        <p:tgtEl>
                                          <p:spTgt spid="30721">
                                            <p:txEl>
                                              <p:pRg st="3" end="3"/>
                                            </p:txEl>
                                          </p:spTgt>
                                        </p:tgtEl>
                                      </p:cBhvr>
                                    </p:animEffect>
                                    <p:anim calcmode="lin" valueType="num">
                                      <p:cBhvr>
                                        <p:cTn id="24" dur="1000" fill="hold"/>
                                        <p:tgtEl>
                                          <p:spTgt spid="30721">
                                            <p:txEl>
                                              <p:pRg st="3" end="3"/>
                                            </p:txEl>
                                          </p:spTgt>
                                        </p:tgtEl>
                                        <p:attrNameLst>
                                          <p:attrName>ppt_x</p:attrName>
                                        </p:attrNameLst>
                                      </p:cBhvr>
                                      <p:tavLst>
                                        <p:tav tm="0">
                                          <p:val>
                                            <p:strVal val="#ppt_x-.1"/>
                                          </p:val>
                                        </p:tav>
                                        <p:tav tm="100000">
                                          <p:val>
                                            <p:strVal val="#ppt_x"/>
                                          </p:val>
                                        </p:tav>
                                      </p:tavLst>
                                    </p:anim>
                                    <p:anim calcmode="lin" valueType="num">
                                      <p:cBhvr>
                                        <p:cTn id="25" dur="1000" fill="hold"/>
                                        <p:tgtEl>
                                          <p:spTgt spid="307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30721">
                                            <p:txEl>
                                              <p:pRg st="5" end="5"/>
                                            </p:txEl>
                                          </p:spTgt>
                                        </p:tgtEl>
                                        <p:attrNameLst>
                                          <p:attrName>style.visibility</p:attrName>
                                        </p:attrNameLst>
                                      </p:cBhvr>
                                      <p:to>
                                        <p:strVal val="visible"/>
                                      </p:to>
                                    </p:set>
                                    <p:animEffect transition="in" filter="fade">
                                      <p:cBhvr>
                                        <p:cTn id="30" dur="1000"/>
                                        <p:tgtEl>
                                          <p:spTgt spid="30721">
                                            <p:txEl>
                                              <p:pRg st="5" end="5"/>
                                            </p:txEl>
                                          </p:spTgt>
                                        </p:tgtEl>
                                      </p:cBhvr>
                                    </p:animEffect>
                                    <p:anim calcmode="lin" valueType="num">
                                      <p:cBhvr>
                                        <p:cTn id="31" dur="1000" fill="hold"/>
                                        <p:tgtEl>
                                          <p:spTgt spid="30721">
                                            <p:txEl>
                                              <p:pRg st="5" end="5"/>
                                            </p:txEl>
                                          </p:spTgt>
                                        </p:tgtEl>
                                        <p:attrNameLst>
                                          <p:attrName>ppt_x</p:attrName>
                                        </p:attrNameLst>
                                      </p:cBhvr>
                                      <p:tavLst>
                                        <p:tav tm="0">
                                          <p:val>
                                            <p:strVal val="#ppt_x-.1"/>
                                          </p:val>
                                        </p:tav>
                                        <p:tav tm="100000">
                                          <p:val>
                                            <p:strVal val="#ppt_x"/>
                                          </p:val>
                                        </p:tav>
                                      </p:tavLst>
                                    </p:anim>
                                    <p:anim calcmode="lin" valueType="num">
                                      <p:cBhvr>
                                        <p:cTn id="32" dur="1000" fill="hold"/>
                                        <p:tgtEl>
                                          <p:spTgt spid="307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30721">
                                            <p:txEl>
                                              <p:pRg st="7" end="7"/>
                                            </p:txEl>
                                          </p:spTgt>
                                        </p:tgtEl>
                                        <p:attrNameLst>
                                          <p:attrName>style.visibility</p:attrName>
                                        </p:attrNameLst>
                                      </p:cBhvr>
                                      <p:to>
                                        <p:strVal val="visible"/>
                                      </p:to>
                                    </p:set>
                                    <p:animEffect transition="in" filter="fade">
                                      <p:cBhvr>
                                        <p:cTn id="37" dur="1000"/>
                                        <p:tgtEl>
                                          <p:spTgt spid="30721">
                                            <p:txEl>
                                              <p:pRg st="7" end="7"/>
                                            </p:txEl>
                                          </p:spTgt>
                                        </p:tgtEl>
                                      </p:cBhvr>
                                    </p:animEffect>
                                    <p:anim calcmode="lin" valueType="num">
                                      <p:cBhvr>
                                        <p:cTn id="38" dur="1000" fill="hold"/>
                                        <p:tgtEl>
                                          <p:spTgt spid="30721">
                                            <p:txEl>
                                              <p:pRg st="7" end="7"/>
                                            </p:txEl>
                                          </p:spTgt>
                                        </p:tgtEl>
                                        <p:attrNameLst>
                                          <p:attrName>ppt_x</p:attrName>
                                        </p:attrNameLst>
                                      </p:cBhvr>
                                      <p:tavLst>
                                        <p:tav tm="0">
                                          <p:val>
                                            <p:strVal val="#ppt_x-.1"/>
                                          </p:val>
                                        </p:tav>
                                        <p:tav tm="100000">
                                          <p:val>
                                            <p:strVal val="#ppt_x"/>
                                          </p:val>
                                        </p:tav>
                                      </p:tavLst>
                                    </p:anim>
                                    <p:anim calcmode="lin" valueType="num">
                                      <p:cBhvr>
                                        <p:cTn id="39" dur="1000" fill="hold"/>
                                        <p:tgtEl>
                                          <p:spTgt spid="3072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5925</TotalTime>
  <Words>1714</Words>
  <Application>Microsoft Office PowerPoint</Application>
  <PresentationFormat>On-screen Show (4:3)</PresentationFormat>
  <Paragraphs>363</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            Recycling Leather Wastes in carton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Leather Wastes in carton Industry</dc:title>
  <dc:creator>a</dc:creator>
  <cp:lastModifiedBy>omics</cp:lastModifiedBy>
  <cp:revision>155</cp:revision>
  <dcterms:created xsi:type="dcterms:W3CDTF">2015-06-09T15:21:44Z</dcterms:created>
  <dcterms:modified xsi:type="dcterms:W3CDTF">2015-07-21T06:55:41Z</dcterms:modified>
</cp:coreProperties>
</file>