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sldIdLst>
    <p:sldId id="268" r:id="rId2"/>
    <p:sldId id="269" r:id="rId3"/>
    <p:sldId id="285" r:id="rId4"/>
    <p:sldId id="284" r:id="rId5"/>
    <p:sldId id="270" r:id="rId6"/>
    <p:sldId id="271" r:id="rId7"/>
    <p:sldId id="272" r:id="rId8"/>
    <p:sldId id="259" r:id="rId9"/>
    <p:sldId id="260" r:id="rId10"/>
    <p:sldId id="258" r:id="rId11"/>
    <p:sldId id="273" r:id="rId12"/>
    <p:sldId id="266" r:id="rId13"/>
    <p:sldId id="267" r:id="rId14"/>
    <p:sldId id="274" r:id="rId15"/>
    <p:sldId id="261" r:id="rId16"/>
    <p:sldId id="275" r:id="rId17"/>
    <p:sldId id="276" r:id="rId18"/>
    <p:sldId id="277" r:id="rId19"/>
    <p:sldId id="280" r:id="rId20"/>
    <p:sldId id="264" r:id="rId21"/>
    <p:sldId id="281" r:id="rId22"/>
    <p:sldId id="263" r:id="rId23"/>
    <p:sldId id="265" r:id="rId24"/>
    <p:sldId id="279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660"/>
  </p:normalViewPr>
  <p:slideViewPr>
    <p:cSldViewPr>
      <p:cViewPr>
        <p:scale>
          <a:sx n="75" d="100"/>
          <a:sy n="75" d="100"/>
        </p:scale>
        <p:origin x="-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CCFE58-B3DE-4631-A8FA-12ECF2417C2B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64B2E3-577B-406F-B41F-0F2C3BE64B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CCFE58-B3DE-4631-A8FA-12ECF2417C2B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4B2E3-577B-406F-B41F-0F2C3BE64B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CCFE58-B3DE-4631-A8FA-12ECF2417C2B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4B2E3-577B-406F-B41F-0F2C3BE64B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CCFE58-B3DE-4631-A8FA-12ECF2417C2B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4B2E3-577B-406F-B41F-0F2C3BE64B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CCFE58-B3DE-4631-A8FA-12ECF2417C2B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4B2E3-577B-406F-B41F-0F2C3BE64B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CCFE58-B3DE-4631-A8FA-12ECF2417C2B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4B2E3-577B-406F-B41F-0F2C3BE64B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CCFE58-B3DE-4631-A8FA-12ECF2417C2B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4B2E3-577B-406F-B41F-0F2C3BE64B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CCFE58-B3DE-4631-A8FA-12ECF2417C2B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4B2E3-577B-406F-B41F-0F2C3BE64B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CCFE58-B3DE-4631-A8FA-12ECF2417C2B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4B2E3-577B-406F-B41F-0F2C3BE64B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4CCFE58-B3DE-4631-A8FA-12ECF2417C2B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4B2E3-577B-406F-B41F-0F2C3BE64B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CCFE58-B3DE-4631-A8FA-12ECF2417C2B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64B2E3-577B-406F-B41F-0F2C3BE64B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4CCFE58-B3DE-4631-A8FA-12ECF2417C2B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64B2E3-577B-406F-B41F-0F2C3BE64B6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4632" cy="165861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Britannic Bold" pitchFamily="34" charset="0"/>
              </a:rPr>
              <a:t>Knowledge And </a:t>
            </a:r>
            <a:r>
              <a:rPr lang="en-GB" sz="5300" dirty="0" smtClean="0">
                <a:solidFill>
                  <a:schemeClr val="accent3">
                    <a:lumMod val="75000"/>
                  </a:schemeClr>
                </a:solidFill>
                <a:latin typeface="Britannic Bold" pitchFamily="34" charset="0"/>
              </a:rPr>
              <a:t>Perceptions</a:t>
            </a:r>
            <a:r>
              <a:rPr lang="en-GB" dirty="0" smtClean="0">
                <a:latin typeface="Britannic Bold" pitchFamily="34" charset="0"/>
              </a:rPr>
              <a:t> of Young People Towards </a:t>
            </a:r>
            <a:r>
              <a:rPr lang="en-GB" dirty="0" smtClean="0">
                <a:solidFill>
                  <a:srgbClr val="FF0000"/>
                </a:solidFill>
                <a:latin typeface="Britannic Bold" pitchFamily="34" charset="0"/>
              </a:rPr>
              <a:t>HIV/AIDS</a:t>
            </a:r>
            <a:r>
              <a:rPr lang="en-GB" dirty="0" smtClean="0">
                <a:latin typeface="Britannic Bold" pitchFamily="34" charset="0"/>
              </a:rPr>
              <a:t> in Southern Nigeria. </a:t>
            </a:r>
            <a:endParaRPr lang="en-GB" dirty="0"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3968" y="5902424"/>
            <a:ext cx="3960440" cy="838944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  <a:latin typeface="Cooper Black" pitchFamily="18" charset="0"/>
              </a:rPr>
              <a:t>Oguogho</a:t>
            </a:r>
            <a:r>
              <a:rPr lang="en-GB" dirty="0" smtClean="0">
                <a:solidFill>
                  <a:schemeClr val="tx1"/>
                </a:solidFill>
                <a:latin typeface="Cooper Black" pitchFamily="18" charset="0"/>
              </a:rPr>
              <a:t> Cletus</a:t>
            </a:r>
            <a:endParaRPr lang="en-GB" dirty="0">
              <a:solidFill>
                <a:schemeClr val="tx1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307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4" y="260648"/>
            <a:ext cx="900112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36012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Gender Difference</a:t>
            </a:r>
          </a:p>
          <a:p>
            <a:endParaRPr lang="en-GB" dirty="0" smtClean="0"/>
          </a:p>
          <a:p>
            <a:r>
              <a:rPr lang="en-GB" dirty="0" smtClean="0"/>
              <a:t>Socio-economic conditions</a:t>
            </a:r>
          </a:p>
          <a:p>
            <a:endParaRPr lang="en-GB" dirty="0" smtClean="0"/>
          </a:p>
          <a:p>
            <a:r>
              <a:rPr lang="en-GB" dirty="0" smtClean="0"/>
              <a:t>Religion</a:t>
            </a:r>
          </a:p>
          <a:p>
            <a:endParaRPr lang="en-GB" dirty="0" smtClean="0"/>
          </a:p>
          <a:p>
            <a:r>
              <a:rPr lang="en-GB" dirty="0" smtClean="0"/>
              <a:t>Early Marriage, </a:t>
            </a:r>
            <a:r>
              <a:rPr lang="en-GB" dirty="0" err="1" smtClean="0"/>
              <a:t>e.t.c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Factors Affecting HIV Spread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04196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r>
              <a:rPr lang="en-GB" dirty="0"/>
              <a:t>What </a:t>
            </a:r>
            <a:r>
              <a:rPr lang="en-GB" dirty="0" smtClean="0"/>
              <a:t>perceptions </a:t>
            </a:r>
            <a:r>
              <a:rPr lang="en-GB" dirty="0"/>
              <a:t>and attitude towards HIV/AIDS exist among </a:t>
            </a:r>
            <a:r>
              <a:rPr lang="en-GB" dirty="0" smtClean="0"/>
              <a:t>YP in </a:t>
            </a:r>
            <a:r>
              <a:rPr lang="en-GB" dirty="0"/>
              <a:t>southern Nigeria?</a:t>
            </a:r>
          </a:p>
          <a:p>
            <a:endParaRPr lang="en-GB" dirty="0" smtClean="0"/>
          </a:p>
          <a:p>
            <a:r>
              <a:rPr lang="en-GB" dirty="0" smtClean="0"/>
              <a:t>To </a:t>
            </a:r>
            <a:r>
              <a:rPr lang="en-GB" dirty="0"/>
              <a:t>what level are </a:t>
            </a:r>
            <a:r>
              <a:rPr lang="en-GB" dirty="0" smtClean="0"/>
              <a:t>YP </a:t>
            </a:r>
            <a:r>
              <a:rPr lang="en-GB" dirty="0"/>
              <a:t>in Nigeria aware of HIV/AIDS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Is </a:t>
            </a:r>
            <a:r>
              <a:rPr lang="en-GB" dirty="0"/>
              <a:t>there any relationship between the level of knowledge of HIV/AIDS and their sexual behaviour?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368" y="-243408"/>
            <a:ext cx="4546848" cy="1143000"/>
          </a:xfrm>
        </p:spPr>
        <p:txBody>
          <a:bodyPr/>
          <a:lstStyle/>
          <a:p>
            <a:pPr algn="ctr"/>
            <a:r>
              <a:rPr lang="en-GB" sz="4000" dirty="0" smtClean="0">
                <a:latin typeface="Elephant" pitchFamily="18" charset="0"/>
              </a:rPr>
              <a:t>Aims/Objectives</a:t>
            </a:r>
            <a:endParaRPr lang="en-GB" sz="4000" dirty="0">
              <a:latin typeface="Elephan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268760"/>
            <a:ext cx="2566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Elephant" pitchFamily="18" charset="0"/>
              </a:rPr>
              <a:t>Objectives</a:t>
            </a:r>
            <a:endParaRPr lang="en-GB" sz="3600" dirty="0">
              <a:latin typeface="Elephan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247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748464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rial Black" pitchFamily="34" charset="0"/>
              </a:rPr>
              <a:t>The aim of this study was to determine the Knowledge, perception and attitudes concerning HIV/AIDS of </a:t>
            </a:r>
            <a:r>
              <a:rPr lang="en-GB" dirty="0" smtClean="0">
                <a:latin typeface="Arial Black" pitchFamily="34" charset="0"/>
              </a:rPr>
              <a:t>students in </a:t>
            </a:r>
            <a:r>
              <a:rPr lang="en-GB" dirty="0">
                <a:latin typeface="Arial Black" pitchFamily="34" charset="0"/>
              </a:rPr>
              <a:t>Southern Nigeria and also to assess the Needs for HIV/AIDS prevention programs at </a:t>
            </a:r>
            <a:r>
              <a:rPr lang="en-GB" dirty="0" smtClean="0">
                <a:latin typeface="Arial Black" pitchFamily="34" charset="0"/>
              </a:rPr>
              <a:t>schools.</a:t>
            </a:r>
          </a:p>
          <a:p>
            <a:pPr marL="0" indent="0" algn="ctr">
              <a:buNone/>
            </a:pPr>
            <a:endParaRPr lang="en-GB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Arial Black" pitchFamily="34" charset="0"/>
              </a:rPr>
              <a:t>To come up with findings that would help to formulate </a:t>
            </a:r>
            <a:r>
              <a:rPr lang="en-GB" dirty="0">
                <a:latin typeface="Arial Black" pitchFamily="34" charset="0"/>
              </a:rPr>
              <a:t>or design proper strategy that </a:t>
            </a:r>
            <a:r>
              <a:rPr lang="en-GB" dirty="0" smtClean="0">
                <a:latin typeface="Arial Black" pitchFamily="34" charset="0"/>
              </a:rPr>
              <a:t>will suit </a:t>
            </a:r>
            <a:r>
              <a:rPr lang="en-GB" dirty="0">
                <a:latin typeface="Arial Black" pitchFamily="34" charset="0"/>
              </a:rPr>
              <a:t>HIV/AIDS Prevention </a:t>
            </a:r>
            <a:r>
              <a:rPr lang="en-GB" dirty="0" smtClean="0">
                <a:latin typeface="Arial Black" pitchFamily="34" charset="0"/>
              </a:rPr>
              <a:t>Programs.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1378496" cy="86409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Elephant" pitchFamily="18" charset="0"/>
              </a:rPr>
              <a:t>Aims</a:t>
            </a:r>
            <a:endParaRPr lang="en-GB" dirty="0">
              <a:latin typeface="Elephan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5399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Elephant" pitchFamily="18" charset="0"/>
              </a:rPr>
              <a:t>Distribution of New HIV cases in Nigeria.</a:t>
            </a:r>
            <a:endParaRPr lang="en-GB" dirty="0">
              <a:latin typeface="Elephant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8" y="1480212"/>
            <a:ext cx="8738830" cy="446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13562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601216" y="1844824"/>
            <a:ext cx="7859216" cy="2739759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GB" sz="3600" dirty="0" smtClean="0"/>
              <a:t>Several reports has shown that Low Risk Perception contributes the highest new HIV cases in developing countries, including Nigeria.</a:t>
            </a:r>
            <a:endParaRPr lang="en-GB" sz="3600" dirty="0"/>
          </a:p>
        </p:txBody>
      </p:sp>
    </p:spTree>
    <p:extLst>
      <p:ext uri="{BB962C8B-B14F-4D97-AF65-F5344CB8AC3E}">
        <p14:creationId xmlns="" xmlns:p14="http://schemas.microsoft.com/office/powerpoint/2010/main" val="3298697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5530619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The design was a descriptive mix method research.</a:t>
            </a:r>
          </a:p>
          <a:p>
            <a:endParaRPr lang="en-GB" dirty="0" smtClean="0"/>
          </a:p>
          <a:p>
            <a:r>
              <a:rPr lang="en-GB" dirty="0" smtClean="0"/>
              <a:t> Quantitative descriptive method (Questionnaire)-</a:t>
            </a:r>
            <a:r>
              <a:rPr lang="en-GB" sz="2400" dirty="0" smtClean="0">
                <a:latin typeface="Comic Sans MS" pitchFamily="66" charset="0"/>
                <a:ea typeface="Batang" pitchFamily="18" charset="-127"/>
              </a:rPr>
              <a:t>used to quantify the factor of Knowledge and attitude</a:t>
            </a:r>
          </a:p>
          <a:p>
            <a:pPr marL="109728" indent="0">
              <a:buNone/>
            </a:pPr>
            <a:endParaRPr lang="en-GB" sz="28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GB" dirty="0" smtClean="0"/>
              <a:t>Qualitative descriptive method (FGD)- </a:t>
            </a:r>
            <a:r>
              <a:rPr lang="en-GB" sz="2400" dirty="0" smtClean="0">
                <a:latin typeface="Comic Sans MS" pitchFamily="66" charset="0"/>
              </a:rPr>
              <a:t>used to explore the perception of the same sample.</a:t>
            </a:r>
          </a:p>
          <a:p>
            <a:endParaRPr lang="en-GB" sz="2800" dirty="0" smtClean="0"/>
          </a:p>
          <a:p>
            <a:r>
              <a:rPr lang="en-GB" sz="2800" dirty="0" smtClean="0"/>
              <a:t>The </a:t>
            </a:r>
            <a:r>
              <a:rPr lang="en-GB" sz="2800" dirty="0"/>
              <a:t>data were collected using both quantitative and qualitative data collection instruments</a:t>
            </a:r>
            <a:r>
              <a:rPr lang="en-GB" sz="2800" dirty="0" smtClean="0"/>
              <a:t>.</a:t>
            </a:r>
          </a:p>
          <a:p>
            <a:endParaRPr lang="en-GB" sz="2800" dirty="0" smtClean="0"/>
          </a:p>
          <a:p>
            <a:r>
              <a:rPr lang="en-GB" sz="2800" dirty="0" smtClean="0"/>
              <a:t>Statistical </a:t>
            </a:r>
            <a:r>
              <a:rPr lang="en-GB" sz="2800" dirty="0"/>
              <a:t>Package for the Social Sciences (SPSS version 19</a:t>
            </a:r>
            <a:r>
              <a:rPr lang="en-GB" sz="2800" dirty="0" smtClean="0"/>
              <a:t>) was used for result analysis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57400" y="202630"/>
            <a:ext cx="389877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Methodology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0764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22374442"/>
              </p:ext>
            </p:extLst>
          </p:nvPr>
        </p:nvGraphicFramePr>
        <p:xfrm>
          <a:off x="1043608" y="1412776"/>
          <a:ext cx="6912768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631"/>
                <a:gridCol w="1728379"/>
                <a:gridCol w="1728379"/>
                <a:gridCol w="1728379"/>
              </a:tblGrid>
              <a:tr h="49849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u="sng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u="sng">
                          <a:effectLst/>
                        </a:rPr>
                        <a:t>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151">
                <a:tc row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Gender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Male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402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58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Female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151">
                <a:tc row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Marital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Single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628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96.9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1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Married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2.5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1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Separated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151">
                <a:tc row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Religion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Christian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616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95.1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1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Muslim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1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Traditional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3.1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5552" y="274638"/>
            <a:ext cx="195456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99592" y="980728"/>
            <a:ext cx="48795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Demographic background of participants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5620598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 smtClean="0">
                <a:latin typeface="Arial Black" pitchFamily="34" charset="0"/>
              </a:rPr>
              <a:t>Age limit: 18 to 24</a:t>
            </a:r>
            <a:endParaRPr lang="en-GB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6677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25192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 </a:t>
            </a: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average knowledge level was quite high (73.9%) among </a:t>
            </a:r>
            <a:r>
              <a:rPr lang="en-GB" dirty="0" smtClean="0"/>
              <a:t>young males </a:t>
            </a:r>
            <a:r>
              <a:rPr lang="en-GB" dirty="0"/>
              <a:t>and females </a:t>
            </a:r>
            <a:r>
              <a:rPr lang="en-GB" dirty="0" smtClean="0"/>
              <a:t>students </a:t>
            </a:r>
            <a:r>
              <a:rPr lang="en-GB" dirty="0"/>
              <a:t>that were recruited in this study.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47.9</a:t>
            </a:r>
            <a:r>
              <a:rPr lang="en-GB" dirty="0"/>
              <a:t>% of students </a:t>
            </a:r>
            <a:r>
              <a:rPr lang="en-GB" dirty="0" smtClean="0"/>
              <a:t>do </a:t>
            </a:r>
            <a:r>
              <a:rPr lang="en-GB" dirty="0"/>
              <a:t>not know that AIDS virus can be transmitted via oral sex. Particularly, </a:t>
            </a:r>
            <a:r>
              <a:rPr lang="en-GB" dirty="0" smtClean="0"/>
              <a:t>regarding </a:t>
            </a:r>
            <a:r>
              <a:rPr lang="en-GB" dirty="0"/>
              <a:t>the specific modes of </a:t>
            </a:r>
            <a:r>
              <a:rPr lang="en-GB" dirty="0" smtClean="0"/>
              <a:t>HIV transmission. </a:t>
            </a:r>
          </a:p>
          <a:p>
            <a:endParaRPr lang="en-GB" dirty="0" smtClean="0"/>
          </a:p>
          <a:p>
            <a:r>
              <a:rPr lang="en-GB" dirty="0" smtClean="0"/>
              <a:t>However</a:t>
            </a:r>
            <a:r>
              <a:rPr lang="en-GB" dirty="0"/>
              <a:t>, the FGD shows a very Low risk perception among the respondents.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27616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Comparing the findings of this study with other government and NGOs report on HIV/AIDs among young people in Nigeria</a:t>
            </a:r>
          </a:p>
          <a:p>
            <a:pPr lvl="3"/>
            <a:r>
              <a:rPr lang="en-GB" sz="1800" dirty="0" smtClean="0">
                <a:latin typeface="Arial Black" pitchFamily="34" charset="0"/>
              </a:rPr>
              <a:t>Negligence</a:t>
            </a:r>
          </a:p>
          <a:p>
            <a:pPr lvl="3"/>
            <a:r>
              <a:rPr lang="en-GB" sz="1800" dirty="0" smtClean="0">
                <a:latin typeface="Arial Black" pitchFamily="34" charset="0"/>
              </a:rPr>
              <a:t>Lack of proper evaluation of information</a:t>
            </a:r>
          </a:p>
          <a:p>
            <a:pPr lvl="3"/>
            <a:endParaRPr lang="en-GB" dirty="0"/>
          </a:p>
          <a:p>
            <a:r>
              <a:rPr lang="en-GB" sz="2800" b="1" dirty="0" smtClean="0"/>
              <a:t>Relationship between the findings and the AARM theoretical framework</a:t>
            </a:r>
          </a:p>
          <a:p>
            <a:pPr lvl="3"/>
            <a:r>
              <a:rPr lang="en-GB" sz="1800" b="1" dirty="0" err="1" smtClean="0">
                <a:latin typeface="Arial Black" pitchFamily="34" charset="0"/>
              </a:rPr>
              <a:t>Recongnising</a:t>
            </a:r>
            <a:r>
              <a:rPr lang="en-GB" sz="1800" b="1" dirty="0" smtClean="0">
                <a:latin typeface="Arial Black" pitchFamily="34" charset="0"/>
              </a:rPr>
              <a:t> and </a:t>
            </a:r>
            <a:r>
              <a:rPr lang="en-GB" sz="1800" b="1" dirty="0" err="1" smtClean="0">
                <a:latin typeface="Arial Black" pitchFamily="34" charset="0"/>
              </a:rPr>
              <a:t>lebelling</a:t>
            </a:r>
            <a:r>
              <a:rPr lang="en-GB" sz="1800" b="1" dirty="0" smtClean="0">
                <a:latin typeface="Arial Black" pitchFamily="34" charset="0"/>
              </a:rPr>
              <a:t> action as risk</a:t>
            </a:r>
            <a:endParaRPr lang="en-GB" sz="1800" b="1" dirty="0">
              <a:latin typeface="Arial Black" pitchFamily="34" charset="0"/>
            </a:endParaRPr>
          </a:p>
          <a:p>
            <a:pPr marL="914400" lvl="3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88246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16224"/>
            <a:ext cx="8579296" cy="3701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>
                <a:latin typeface="Arial Black" pitchFamily="34" charset="0"/>
              </a:rPr>
              <a:t>“We do not believe in all those kind of disease here, we have heard about it, but it could be spiritual sickness they call AIDS in the </a:t>
            </a:r>
            <a:r>
              <a:rPr lang="en-GB" sz="4000" dirty="0" err="1" smtClean="0">
                <a:latin typeface="Arial Black" pitchFamily="34" charset="0"/>
              </a:rPr>
              <a:t>hostital</a:t>
            </a:r>
            <a:r>
              <a:rPr lang="en-GB" sz="4000" dirty="0" smtClean="0">
                <a:latin typeface="Arial Black" pitchFamily="34" charset="0"/>
              </a:rPr>
              <a:t>” </a:t>
            </a:r>
            <a:r>
              <a:rPr lang="en-GB" sz="2800" dirty="0" smtClean="0">
                <a:latin typeface="Arial Narrow" pitchFamily="34" charset="0"/>
              </a:rPr>
              <a:t>(Respondent, 2013).</a:t>
            </a:r>
            <a:endParaRPr lang="en-GB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1538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5" y="260648"/>
            <a:ext cx="7304218" cy="328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85" y="3541839"/>
            <a:ext cx="8280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 smtClean="0">
                <a:latin typeface="Arial Black" pitchFamily="34" charset="0"/>
              </a:rPr>
              <a:t>“No one has ever got close to us to discuss such a sensitive  Issue. We were really at risk, but our perception towards HIV  And AIDS has changed….” </a:t>
            </a:r>
          </a:p>
          <a:p>
            <a:pPr algn="just"/>
            <a:r>
              <a:rPr lang="en-GB" b="1" dirty="0" smtClean="0">
                <a:latin typeface="Arial Black" pitchFamily="34" charset="0"/>
              </a:rPr>
              <a:t>(FGD respondents, 2013)</a:t>
            </a:r>
          </a:p>
        </p:txBody>
      </p:sp>
    </p:spTree>
    <p:extLst>
      <p:ext uri="{BB962C8B-B14F-4D97-AF65-F5344CB8AC3E}">
        <p14:creationId xmlns="" xmlns:p14="http://schemas.microsoft.com/office/powerpoint/2010/main" val="738432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questionnaire was derived from a more comprehensive one</a:t>
            </a:r>
          </a:p>
          <a:p>
            <a:endParaRPr lang="en-GB" dirty="0" smtClean="0"/>
          </a:p>
          <a:p>
            <a:r>
              <a:rPr lang="en-GB" dirty="0" smtClean="0"/>
              <a:t>Self-report questions was used</a:t>
            </a:r>
          </a:p>
          <a:p>
            <a:endParaRPr lang="en-GB" dirty="0" smtClean="0"/>
          </a:p>
          <a:p>
            <a:r>
              <a:rPr lang="en-GB" dirty="0" smtClean="0"/>
              <a:t>The sample did not represent the whole Nigeria youths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Limitations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24713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564545" cy="423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48680"/>
            <a:ext cx="6449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need to make young people change their perception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95528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28575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1"/>
            <a:ext cx="33337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052736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Increase awareness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4668588"/>
            <a:ext cx="3547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Talk about HIV/AIDS to those </a:t>
            </a:r>
          </a:p>
          <a:p>
            <a:r>
              <a:rPr lang="en-GB" dirty="0" smtClean="0"/>
              <a:t>most at risk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58467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3986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References</a:t>
            </a:r>
          </a:p>
          <a:p>
            <a:r>
              <a:rPr lang="en-GB" sz="1400" dirty="0"/>
              <a:t> </a:t>
            </a:r>
          </a:p>
          <a:p>
            <a:r>
              <a:rPr lang="en-US" sz="1400" dirty="0"/>
              <a:t> </a:t>
            </a:r>
            <a:endParaRPr lang="en-GB" sz="1400" dirty="0"/>
          </a:p>
          <a:p>
            <a:r>
              <a:rPr lang="en-GB" sz="1400" dirty="0" err="1" smtClean="0"/>
              <a:t>Abdool</a:t>
            </a:r>
            <a:r>
              <a:rPr lang="en-GB" sz="1400" dirty="0"/>
              <a:t>, Q. (2001). Barriers to preventing human immunodeficiency virus in women: </a:t>
            </a:r>
            <a:r>
              <a:rPr lang="en-GB" sz="1400" dirty="0" smtClean="0"/>
              <a:t> experiences </a:t>
            </a:r>
            <a:r>
              <a:rPr lang="en-GB" sz="1400" dirty="0"/>
              <a:t>from KwaZulu-Natal, South Africa. </a:t>
            </a:r>
            <a:r>
              <a:rPr lang="en-GB" sz="1400" i="1" dirty="0"/>
              <a:t>Journal of the American Medical Women's Association</a:t>
            </a:r>
            <a:r>
              <a:rPr lang="en-GB" sz="1400" dirty="0"/>
              <a:t>; 56(4), 193-196.</a:t>
            </a:r>
          </a:p>
          <a:p>
            <a:r>
              <a:rPr lang="en-GB" sz="1400" dirty="0" err="1"/>
              <a:t>Abdulraheem</a:t>
            </a:r>
            <a:r>
              <a:rPr lang="en-GB" sz="1400" dirty="0"/>
              <a:t>, I.S., &amp; </a:t>
            </a:r>
            <a:r>
              <a:rPr lang="en-GB" sz="1400" dirty="0" err="1"/>
              <a:t>Fawole</a:t>
            </a:r>
            <a:r>
              <a:rPr lang="en-GB" sz="1400" dirty="0"/>
              <a:t>, O.I. (2009). Young people's sexual risk behaviours in Nigeria. </a:t>
            </a:r>
          </a:p>
          <a:p>
            <a:r>
              <a:rPr lang="en-GB" sz="1400" i="1" dirty="0"/>
              <a:t>Journal of Adolescent Research</a:t>
            </a:r>
            <a:r>
              <a:rPr lang="en-GB" sz="1400" dirty="0"/>
              <a:t>; 24(4), 505-527.</a:t>
            </a:r>
          </a:p>
          <a:p>
            <a:r>
              <a:rPr lang="en-GB" sz="1400" dirty="0" err="1"/>
              <a:t>Abdulraheem</a:t>
            </a:r>
            <a:r>
              <a:rPr lang="en-GB" sz="1400" dirty="0"/>
              <a:t>, I.S., &amp; </a:t>
            </a:r>
            <a:r>
              <a:rPr lang="en-GB" sz="1400" dirty="0" err="1"/>
              <a:t>Fawole</a:t>
            </a:r>
            <a:r>
              <a:rPr lang="en-GB" sz="1400" dirty="0"/>
              <a:t>, O.I. (2009). Young people's sexual risk behaviours in Nigeria. </a:t>
            </a:r>
          </a:p>
          <a:p>
            <a:r>
              <a:rPr lang="en-GB" sz="1400" i="1" dirty="0"/>
              <a:t>Journal of Adolescent Research, 24</a:t>
            </a:r>
            <a:r>
              <a:rPr lang="en-GB" sz="1400" dirty="0"/>
              <a:t>(4), 505-527.</a:t>
            </a:r>
          </a:p>
          <a:p>
            <a:r>
              <a:rPr lang="en-GB" sz="1400" dirty="0"/>
              <a:t>Adebayo, D.O., </a:t>
            </a:r>
            <a:r>
              <a:rPr lang="en-GB" sz="1400" dirty="0" err="1"/>
              <a:t>Udegbe</a:t>
            </a:r>
            <a:r>
              <a:rPr lang="en-GB" sz="1400" dirty="0"/>
              <a:t>, I.B., &amp; </a:t>
            </a:r>
            <a:r>
              <a:rPr lang="en-GB" sz="1400" dirty="0" err="1"/>
              <a:t>Sunmola</a:t>
            </a:r>
            <a:r>
              <a:rPr lang="en-GB" sz="1400" dirty="0"/>
              <a:t>, A.M. (2006). Gender, internet use, and sexual </a:t>
            </a:r>
          </a:p>
          <a:p>
            <a:r>
              <a:rPr lang="en-GB" sz="1400" dirty="0"/>
              <a:t>behaviour orientation among young Nigerians. </a:t>
            </a:r>
            <a:r>
              <a:rPr lang="en-GB" sz="1400" i="1" dirty="0" err="1"/>
              <a:t>Cyberpsychology</a:t>
            </a:r>
            <a:r>
              <a:rPr lang="en-GB" sz="1400" i="1" dirty="0"/>
              <a:t> &amp; Behaviour,</a:t>
            </a:r>
            <a:r>
              <a:rPr lang="en-GB" sz="1400" dirty="0"/>
              <a:t> 9(6), 742-752.</a:t>
            </a:r>
          </a:p>
          <a:p>
            <a:r>
              <a:rPr lang="en-GB" sz="1400" dirty="0" err="1"/>
              <a:t>Adebiyi</a:t>
            </a:r>
            <a:r>
              <a:rPr lang="en-GB" sz="1400" dirty="0"/>
              <a:t>, A.O., </a:t>
            </a:r>
            <a:r>
              <a:rPr lang="en-GB" sz="1400" dirty="0" err="1"/>
              <a:t>Owoaje</a:t>
            </a:r>
            <a:r>
              <a:rPr lang="en-GB" sz="1400" dirty="0"/>
              <a:t>, O., &amp; </a:t>
            </a:r>
            <a:r>
              <a:rPr lang="en-GB" sz="1400" dirty="0" err="1"/>
              <a:t>Asuzu</a:t>
            </a:r>
            <a:r>
              <a:rPr lang="en-GB" sz="1400" dirty="0"/>
              <a:t>, M.C. (2008). Relationships as determinants of </a:t>
            </a:r>
          </a:p>
          <a:p>
            <a:r>
              <a:rPr lang="en-GB" sz="1400" dirty="0"/>
              <a:t>substance use amongst street children in a local government area in south-western Nigeria. </a:t>
            </a:r>
            <a:r>
              <a:rPr lang="en-GB" sz="1400" i="1" dirty="0"/>
              <a:t>South African Family Practice</a:t>
            </a:r>
            <a:r>
              <a:rPr lang="en-GB" sz="1400" dirty="0"/>
              <a:t>, 50(5), 47-47d.</a:t>
            </a:r>
          </a:p>
          <a:p>
            <a:r>
              <a:rPr lang="en-GB" sz="1400" dirty="0" err="1"/>
              <a:t>Adedimeji</a:t>
            </a:r>
            <a:r>
              <a:rPr lang="en-GB" sz="1400" dirty="0"/>
              <a:t>, A. (2003): “Perception of HIV/</a:t>
            </a:r>
            <a:r>
              <a:rPr lang="en-GB" sz="1400" dirty="0" err="1"/>
              <a:t>AIDSinfection</a:t>
            </a:r>
            <a:r>
              <a:rPr lang="en-GB" sz="1400" dirty="0"/>
              <a:t> and condom use </a:t>
            </a:r>
          </a:p>
          <a:p>
            <a:r>
              <a:rPr lang="en-GB" sz="1400" dirty="0" err="1"/>
              <a:t>amongundergraduates</a:t>
            </a:r>
            <a:r>
              <a:rPr lang="en-GB" sz="1400" dirty="0"/>
              <a:t> in Nigerian </a:t>
            </a:r>
            <a:r>
              <a:rPr lang="en-GB" sz="1400" dirty="0" err="1"/>
              <a:t>universities”.</a:t>
            </a:r>
            <a:r>
              <a:rPr lang="en-GB" sz="1400" i="1" dirty="0" err="1"/>
              <a:t>Department</a:t>
            </a:r>
            <a:r>
              <a:rPr lang="en-GB" sz="1400" i="1" dirty="0"/>
              <a:t> of Sociology</a:t>
            </a:r>
            <a:r>
              <a:rPr lang="en-GB" sz="1400" dirty="0"/>
              <a:t>, University of   Ibadan.</a:t>
            </a:r>
          </a:p>
          <a:p>
            <a:r>
              <a:rPr lang="en-GB" sz="1400" dirty="0" err="1"/>
              <a:t>Adegoke</a:t>
            </a:r>
            <a:r>
              <a:rPr lang="en-GB" sz="1400" dirty="0"/>
              <a:t>, S.O. (2010) “Effect of HIV/AIDS Awareness on Sexual Behaviour of students in </a:t>
            </a:r>
          </a:p>
          <a:p>
            <a:r>
              <a:rPr lang="en-GB" sz="1400" dirty="0"/>
              <a:t>Tertiary Institutions in Nigeria”. Ilorin: University press</a:t>
            </a:r>
          </a:p>
          <a:p>
            <a:r>
              <a:rPr lang="en-GB" sz="1400" dirty="0" err="1"/>
              <a:t>Ademokoya</a:t>
            </a:r>
            <a:r>
              <a:rPr lang="en-GB" sz="1400" dirty="0"/>
              <a:t>, J.A., &amp; Ben-Stowe, J.N. (2007). Experiences of Mothers of Children with </a:t>
            </a:r>
          </a:p>
          <a:p>
            <a:r>
              <a:rPr lang="en-GB" sz="1400" dirty="0"/>
              <a:t>Hearing Disability in Oyo State, Nigeria. The Social Sciences, 20(3), 293-297.</a:t>
            </a:r>
          </a:p>
          <a:p>
            <a:r>
              <a:rPr lang="en-GB" sz="1400" dirty="0" err="1"/>
              <a:t>Adinma</a:t>
            </a:r>
            <a:r>
              <a:rPr lang="en-GB" sz="1400" dirty="0"/>
              <a:t>, J.I.B., </a:t>
            </a:r>
            <a:r>
              <a:rPr lang="en-GB" sz="1400" dirty="0" err="1"/>
              <a:t>Agbai</a:t>
            </a:r>
            <a:r>
              <a:rPr lang="en-GB" sz="1400" dirty="0"/>
              <a:t>, A.O., </a:t>
            </a:r>
            <a:r>
              <a:rPr lang="en-GB" sz="1400" dirty="0" err="1"/>
              <a:t>Okeke</a:t>
            </a:r>
            <a:r>
              <a:rPr lang="en-GB" sz="1400" dirty="0"/>
              <a:t>, A.O., &amp; </a:t>
            </a:r>
            <a:r>
              <a:rPr lang="en-GB" sz="1400" dirty="0" err="1"/>
              <a:t>Okaro</a:t>
            </a:r>
            <a:r>
              <a:rPr lang="en-GB" sz="1400" dirty="0"/>
              <a:t>, J.M. (1999). </a:t>
            </a:r>
            <a:r>
              <a:rPr lang="en-GB" sz="1400" i="1" dirty="0"/>
              <a:t>Contraception in Teenage </a:t>
            </a:r>
            <a:endParaRPr lang="en-GB" sz="1400" dirty="0"/>
          </a:p>
          <a:p>
            <a:r>
              <a:rPr lang="en-GB" sz="1400" i="1" dirty="0"/>
              <a:t>Nigerian School girls.</a:t>
            </a:r>
            <a:r>
              <a:rPr lang="en-GB" sz="1400" dirty="0"/>
              <a:t> Advances in Contraception, 15(4), 283-291.</a:t>
            </a:r>
          </a:p>
          <a:p>
            <a:r>
              <a:rPr lang="en-GB" sz="1400" dirty="0" err="1"/>
              <a:t>Adjibolosoo</a:t>
            </a:r>
            <a:r>
              <a:rPr lang="en-GB" sz="1400" dirty="0"/>
              <a:t>, S.B. (2006). Developing Civil Society: </a:t>
            </a:r>
            <a:r>
              <a:rPr lang="en-GB" sz="1400" i="1" dirty="0"/>
              <a:t>Social Order and the Human Factor </a:t>
            </a:r>
            <a:endParaRPr lang="en-GB" sz="1400" dirty="0"/>
          </a:p>
          <a:p>
            <a:r>
              <a:rPr lang="en-GB" sz="1400" i="1" dirty="0"/>
              <a:t>Hampshire</a:t>
            </a:r>
            <a:r>
              <a:rPr lang="en-GB" sz="1400" dirty="0"/>
              <a:t> . Burlington: </a:t>
            </a:r>
            <a:r>
              <a:rPr lang="en-GB" sz="1400" dirty="0" err="1"/>
              <a:t>Ashgate</a:t>
            </a:r>
            <a:r>
              <a:rPr lang="en-GB" sz="1400" dirty="0"/>
              <a:t> Publishing Limited.</a:t>
            </a:r>
          </a:p>
          <a:p>
            <a:r>
              <a:rPr lang="en-GB" sz="1400" dirty="0" err="1"/>
              <a:t>Adu-Mireku</a:t>
            </a:r>
            <a:r>
              <a:rPr lang="en-GB" sz="1400" dirty="0"/>
              <a:t> S. (2003). Family Communication about HIV/AIDS and Sexual Behaviour </a:t>
            </a:r>
          </a:p>
          <a:p>
            <a:r>
              <a:rPr lang="en-GB" sz="1400" dirty="0"/>
              <a:t>Among Senior Secondary School Students in Accra</a:t>
            </a:r>
          </a:p>
        </p:txBody>
      </p:sp>
    </p:spTree>
    <p:extLst>
      <p:ext uri="{BB962C8B-B14F-4D97-AF65-F5344CB8AC3E}">
        <p14:creationId xmlns="" xmlns:p14="http://schemas.microsoft.com/office/powerpoint/2010/main" val="1168695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36165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Aharoni" pitchFamily="2" charset="-79"/>
                <a:cs typeface="Aharoni" pitchFamily="2" charset="-79"/>
              </a:rPr>
              <a:t>Thank You</a:t>
            </a:r>
            <a:endParaRPr lang="en-GB" sz="5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2197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19" t="14781" r="35328" b="43778"/>
          <a:stretch/>
        </p:blipFill>
        <p:spPr bwMode="auto">
          <a:xfrm>
            <a:off x="0" y="1052736"/>
            <a:ext cx="91567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691680" y="2204864"/>
            <a:ext cx="5040560" cy="2376264"/>
          </a:xfrm>
          <a:prstGeom prst="straightConnector1">
            <a:avLst/>
          </a:prstGeom>
          <a:ln w="60325" cmpd="sng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rot="1559250">
            <a:off x="3108221" y="3410401"/>
            <a:ext cx="2037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Arial Black" pitchFamily="34" charset="0"/>
              </a:rPr>
              <a:t>7479.6 Miles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548680"/>
            <a:ext cx="3847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Las Vega and Nigeria</a:t>
            </a:r>
            <a:endParaRPr lang="en-GB" sz="2800" b="1" dirty="0"/>
          </a:p>
        </p:txBody>
      </p:sp>
    </p:spTree>
    <p:extLst>
      <p:ext uri="{BB962C8B-B14F-4D97-AF65-F5344CB8AC3E}">
        <p14:creationId xmlns="" xmlns:p14="http://schemas.microsoft.com/office/powerpoint/2010/main" val="275987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01" y="692696"/>
            <a:ext cx="6561815" cy="557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88640"/>
            <a:ext cx="148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Nigeria</a:t>
            </a:r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163674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39960"/>
          </a:xfrm>
        </p:spPr>
        <p:txBody>
          <a:bodyPr/>
          <a:lstStyle/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Nigeria have the largest population in Africa with over174million.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/>
              <a:t>The first case of HIV in Nigeria was diagnose in 1986</a:t>
            </a:r>
          </a:p>
          <a:p>
            <a:endParaRPr lang="en-GB" dirty="0" smtClean="0"/>
          </a:p>
          <a:p>
            <a:r>
              <a:rPr lang="en-GB" dirty="0" smtClean="0"/>
              <a:t>Over 210,000 Nigerians have died of AIDS.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5688632" cy="1143000"/>
          </a:xfrm>
        </p:spPr>
        <p:txBody>
          <a:bodyPr/>
          <a:lstStyle/>
          <a:p>
            <a:r>
              <a:rPr lang="en-GB" dirty="0" smtClean="0">
                <a:latin typeface="Elephant" pitchFamily="18" charset="0"/>
              </a:rPr>
              <a:t>Introduction</a:t>
            </a:r>
            <a:endParaRPr lang="en-GB" dirty="0">
              <a:latin typeface="Elephan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7779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4683976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 Black" pitchFamily="34" charset="0"/>
              </a:rPr>
              <a:t>Africa have 24.5million cases of HIV around the world.</a:t>
            </a:r>
          </a:p>
          <a:p>
            <a:endParaRPr lang="en-GB" sz="2800" dirty="0" smtClean="0">
              <a:latin typeface="Arial Black" pitchFamily="34" charset="0"/>
            </a:endParaRPr>
          </a:p>
          <a:p>
            <a:r>
              <a:rPr lang="en-GB" sz="2800" dirty="0" smtClean="0">
                <a:latin typeface="Arial Black" pitchFamily="34" charset="0"/>
              </a:rPr>
              <a:t>Nigeria occupies second place in the highest number of HIV cases around the globe (over 3.1million).</a:t>
            </a:r>
          </a:p>
          <a:p>
            <a:pPr marL="109728" indent="0">
              <a:buNone/>
            </a:pPr>
            <a:endParaRPr lang="en-GB" sz="2800" dirty="0" smtClean="0">
              <a:latin typeface="Arial Black" pitchFamily="34" charset="0"/>
            </a:endParaRPr>
          </a:p>
          <a:p>
            <a:r>
              <a:rPr lang="en-GB" sz="2800" dirty="0">
                <a:latin typeface="Arial Black" pitchFamily="34" charset="0"/>
              </a:rPr>
              <a:t>Southern Nigeria is presently hosting the highest number of HIV cases in Nigeria</a:t>
            </a:r>
            <a:r>
              <a:rPr lang="en-GB" sz="2800" dirty="0" smtClean="0">
                <a:latin typeface="Arial Black" pitchFamily="34" charset="0"/>
              </a:rPr>
              <a:t>.</a:t>
            </a:r>
            <a:endParaRPr lang="en-GB" sz="2800" dirty="0">
              <a:latin typeface="Arial Black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Elephant" pitchFamily="18" charset="0"/>
              </a:rPr>
              <a:t>Rationale.</a:t>
            </a:r>
            <a:endParaRPr lang="en-GB" dirty="0">
              <a:solidFill>
                <a:schemeClr val="tx1"/>
              </a:solidFill>
              <a:latin typeface="Elephan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026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484784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>
              <a:latin typeface="Arial Black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latin typeface="Arial Black" pitchFamily="34" charset="0"/>
              </a:rPr>
              <a:t>Young people represent over 60% of New cases in Nigeria</a:t>
            </a:r>
          </a:p>
          <a:p>
            <a:endParaRPr lang="en-GB" sz="2400" dirty="0"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2400" dirty="0" smtClean="0">
                <a:latin typeface="Arial Black" pitchFamily="34" charset="0"/>
              </a:rPr>
              <a:t>Over 82% of people aged between 18-24 are students in Nigeria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981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752475"/>
            <a:ext cx="912495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09350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6406" y="0"/>
            <a:ext cx="6701858" cy="6857999"/>
            <a:chOff x="246406" y="101010"/>
            <a:chExt cx="4757642" cy="675698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06" y="101010"/>
              <a:ext cx="4752528" cy="3559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06" y="3650434"/>
              <a:ext cx="4757642" cy="3207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637312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1892</TotalTime>
  <Words>593</Words>
  <Application>Microsoft Office PowerPoint</Application>
  <PresentationFormat>On-screen Show (4:3)</PresentationFormat>
  <Paragraphs>142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Knowledge And Perceptions of Young People Towards HIV/AIDS in Southern Nigeria. </vt:lpstr>
      <vt:lpstr>Slide 2</vt:lpstr>
      <vt:lpstr>Slide 3</vt:lpstr>
      <vt:lpstr>Slide 4</vt:lpstr>
      <vt:lpstr>Introduction</vt:lpstr>
      <vt:lpstr>Rationale.</vt:lpstr>
      <vt:lpstr>Slide 7</vt:lpstr>
      <vt:lpstr>Slide 8</vt:lpstr>
      <vt:lpstr>Slide 9</vt:lpstr>
      <vt:lpstr>Slide 10</vt:lpstr>
      <vt:lpstr>Factors Affecting HIV Spread</vt:lpstr>
      <vt:lpstr>Aims/Objectives</vt:lpstr>
      <vt:lpstr>Aims</vt:lpstr>
      <vt:lpstr>Distribution of New HIV cases in Nigeria.</vt:lpstr>
      <vt:lpstr>Slide 15</vt:lpstr>
      <vt:lpstr>Methodology</vt:lpstr>
      <vt:lpstr>Results</vt:lpstr>
      <vt:lpstr>Slide 18</vt:lpstr>
      <vt:lpstr>Discussion</vt:lpstr>
      <vt:lpstr>Slide 20</vt:lpstr>
      <vt:lpstr>Limitations</vt:lpstr>
      <vt:lpstr>Slide 22</vt:lpstr>
      <vt:lpstr>Slide 23</vt:lpstr>
      <vt:lpstr>Slide 24</vt:lpstr>
      <vt:lpstr>Slide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clet</dc:creator>
  <cp:lastModifiedBy>sahoo</cp:lastModifiedBy>
  <cp:revision>51</cp:revision>
  <dcterms:created xsi:type="dcterms:W3CDTF">2014-10-08T06:48:01Z</dcterms:created>
  <dcterms:modified xsi:type="dcterms:W3CDTF">2014-10-31T10:37:00Z</dcterms:modified>
</cp:coreProperties>
</file>