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  <p:sldMasterId id="2147483674" r:id="rId4"/>
    <p:sldMasterId id="2147483661" r:id="rId5"/>
  </p:sldMasterIdLst>
  <p:notesMasterIdLst>
    <p:notesMasterId r:id="rId29"/>
  </p:notesMasterIdLst>
  <p:sldIdLst>
    <p:sldId id="256" r:id="rId6"/>
    <p:sldId id="279" r:id="rId7"/>
    <p:sldId id="258" r:id="rId8"/>
    <p:sldId id="282" r:id="rId9"/>
    <p:sldId id="257" r:id="rId10"/>
    <p:sldId id="259" r:id="rId11"/>
    <p:sldId id="260" r:id="rId12"/>
    <p:sldId id="261" r:id="rId13"/>
    <p:sldId id="262" r:id="rId14"/>
    <p:sldId id="263" r:id="rId15"/>
    <p:sldId id="266" r:id="rId16"/>
    <p:sldId id="264" r:id="rId17"/>
    <p:sldId id="265" r:id="rId18"/>
    <p:sldId id="267" r:id="rId19"/>
    <p:sldId id="280" r:id="rId20"/>
    <p:sldId id="268" r:id="rId21"/>
    <p:sldId id="269" r:id="rId22"/>
    <p:sldId id="270" r:id="rId23"/>
    <p:sldId id="272" r:id="rId24"/>
    <p:sldId id="273" r:id="rId25"/>
    <p:sldId id="274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fir%20Menashe\Desktop\Life%20Secince%20&amp;%20CleanTech%20Informational%20Services\&#1497;&#1494;&#1502;&#1493;&#1497;&#1493;&#1514;\&#1497;&#1497;&#1494;&#1502;&#1493;&#1514;%20-%20&#1488;&#1512;&#1497;&#1494;&#1492;%20&#1513;&#1500;%20&#1495;&#1497;&#1497;&#1491;&#1511;&#1497;&#1501;%20&#1500;&#1496;&#1497;&#1508;&#1493;&#1500;\&#1489;&#1491;&#1497;&#1511;&#1514;%20&#1497;&#1514;&#1499;&#1504;&#1493;&#1514;%20&#1502;&#1506;&#1489;&#1491;&#1514;&#1497;&#1514;\&#1505;&#1508;&#1497;&#1512;&#1493;&#1514;%20&#1495;&#1497;&#1493;&#1514;%20&#1500;&#1495;&#1497;&#1497;&#1491;&#1511;&#1497;&#1501;%20&#1502;&#1497;&#1493;&#1489;&#1513;&#1497;&#150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fir%20Menashe\Desktop\Life%20Secince%20&amp;%20CleanTech%20Informational%20Services\&#1497;&#1494;&#1502;&#1493;&#1497;&#1493;&#1514;\&#1497;&#1497;&#1494;&#1502;&#1493;&#1514;%20-%20&#1488;&#1512;&#1497;&#1494;&#1492;%20&#1513;&#1500;%20&#1495;&#1497;&#1497;&#1491;&#1511;&#1497;&#1501;%20&#1500;&#1496;&#1497;&#1508;&#1493;&#1500;\&#1489;&#1491;&#1497;&#1511;&#1514;%20&#1497;&#1514;&#1499;&#1504;&#1493;&#1514;%20&#1502;&#1506;&#1489;&#1491;&#1514;&#1497;&#1514;\&#1505;&#1508;&#1497;&#1512;&#1493;&#1514;%20&#1495;&#1497;&#1493;&#1514;%20&#1500;&#1495;&#1497;&#1497;&#1491;&#1511;&#1497;&#1501;%20&#1502;&#1497;&#1493;&#1489;&#1513;&#1497;&#150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fir_Life%20Sceince\Customers\Educational%20centers\&#1502;&#1499;&#1500;&#1500;&#1514;%20&#1499;&#1504;&#1512;&#1514;\Research\&#1508;&#1512;&#1493;&#1496;&#1493;&#1511;&#1493;&#1500;&#1497;&#1501;%20&#1493;&#1514;&#1493;&#1510;&#1488;&#1493;&#1514;%20-%20&#1513;&#1497;%20&#1490;&#1508;&#1503;\&#1512;&#1497;&#1499;&#1493;&#1494;%20&#1495;&#1500;&#1489;&#1493;&#1503;\&#1512;&#1497;&#1499;&#1493;&#1494;%20&#1495;&#1500;&#1489;&#1493;&#1503;-&#1488;&#1493;&#1490;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/>
          <a:lstStyle/>
          <a:p>
            <a:pPr>
              <a:defRPr/>
            </a:pPr>
            <a:r>
              <a:rPr lang="en-US" dirty="0"/>
              <a:t>Viable counts (log10 CFU</a:t>
            </a:r>
            <a:r>
              <a:rPr lang="en-US" dirty="0" smtClean="0"/>
              <a:t>) </a:t>
            </a:r>
            <a:r>
              <a:rPr lang="en-US" dirty="0"/>
              <a:t>inside the activated capsule </a:t>
            </a:r>
            <a:r>
              <a:rPr lang="en-US" dirty="0" smtClean="0"/>
              <a:t>(Cellulose Acetate)</a:t>
            </a:r>
            <a:endParaRPr lang="he-IL" dirty="0"/>
          </a:p>
        </c:rich>
      </c:tx>
      <c:layout>
        <c:manualLayout>
          <c:xMode val="edge"/>
          <c:yMode val="edge"/>
          <c:x val="0.12841827144112614"/>
          <c:y val="0"/>
        </c:manualLayout>
      </c:layout>
    </c:title>
    <c:plotArea>
      <c:layout>
        <c:manualLayout>
          <c:layoutTarget val="inner"/>
          <c:xMode val="edge"/>
          <c:yMode val="edge"/>
          <c:x val="0.1487037037037037"/>
          <c:y val="0.16094273930044561"/>
          <c:w val="0.8050228443666767"/>
          <c:h val="0.69286581364829714"/>
        </c:manualLayout>
      </c:layout>
      <c:scatterChart>
        <c:scatterStyle val="smoothMarker"/>
        <c:ser>
          <c:idx val="0"/>
          <c:order val="0"/>
          <c:tx>
            <c:strRef>
              <c:f>'ספירות חיות במשופעלות'!$B$20:$E$20</c:f>
              <c:strCache>
                <c:ptCount val="1"/>
                <c:pt idx="0">
                  <c:v>TG1</c:v>
                </c:pt>
              </c:strCache>
            </c:strRef>
          </c:tx>
          <c:spPr>
            <a:ln w="25400"/>
          </c:spPr>
          <c:marker>
            <c:symbol val="diamond"/>
            <c:size val="4"/>
          </c:marker>
          <c:dLbls>
            <c:dLblPos val="t"/>
            <c:showVal val="1"/>
          </c:dLbls>
          <c:errBars>
            <c:errDir val="y"/>
            <c:errBarType val="both"/>
            <c:errValType val="cust"/>
            <c:plus>
              <c:numRef>
                <c:f>'ספירות חיות במשופעלות'!$D$22:$D$27</c:f>
                <c:numCache>
                  <c:formatCode>General</c:formatCode>
                  <c:ptCount val="6"/>
                  <c:pt idx="0">
                    <c:v>6.0000000000000081E-2</c:v>
                  </c:pt>
                  <c:pt idx="1">
                    <c:v>0.13</c:v>
                  </c:pt>
                  <c:pt idx="2">
                    <c:v>0.37000000000000038</c:v>
                  </c:pt>
                  <c:pt idx="3">
                    <c:v>0.55000000000000004</c:v>
                  </c:pt>
                  <c:pt idx="4">
                    <c:v>0.24000000000000021</c:v>
                  </c:pt>
                </c:numCache>
              </c:numRef>
            </c:plus>
            <c:minus>
              <c:numRef>
                <c:f>'ספירות חיות במשופעלות'!$D$22:$D$27</c:f>
                <c:numCache>
                  <c:formatCode>General</c:formatCode>
                  <c:ptCount val="6"/>
                  <c:pt idx="0">
                    <c:v>6.0000000000000081E-2</c:v>
                  </c:pt>
                  <c:pt idx="1">
                    <c:v>0.13</c:v>
                  </c:pt>
                  <c:pt idx="2">
                    <c:v>0.37000000000000038</c:v>
                  </c:pt>
                  <c:pt idx="3">
                    <c:v>0.55000000000000004</c:v>
                  </c:pt>
                  <c:pt idx="4">
                    <c:v>0.24000000000000021</c:v>
                  </c:pt>
                </c:numCache>
              </c:numRef>
            </c:minus>
          </c:errBars>
          <c:xVal>
            <c:numRef>
              <c:f>'ספירות חיות במשופעלות'!$B$22:$B$27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'ספירות חיות במשופעלות'!$C$22:$C$27</c:f>
              <c:numCache>
                <c:formatCode>General</c:formatCode>
                <c:ptCount val="6"/>
                <c:pt idx="0">
                  <c:v>9.6</c:v>
                </c:pt>
                <c:pt idx="1">
                  <c:v>9.4</c:v>
                </c:pt>
                <c:pt idx="2">
                  <c:v>10.4</c:v>
                </c:pt>
                <c:pt idx="3">
                  <c:v>8.6</c:v>
                </c:pt>
                <c:pt idx="4">
                  <c:v>7.6</c:v>
                </c:pt>
                <c:pt idx="5">
                  <c:v>7.8</c:v>
                </c:pt>
              </c:numCache>
            </c:numRef>
          </c:yVal>
          <c:smooth val="1"/>
        </c:ser>
        <c:axId val="54361088"/>
        <c:axId val="54527104"/>
      </c:scatterChart>
      <c:valAx>
        <c:axId val="54361088"/>
        <c:scaling>
          <c:orientation val="minMax"/>
          <c:max val="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(Weeks)</a:t>
                </a:r>
                <a:endParaRPr lang="he-IL" dirty="0"/>
              </a:p>
            </c:rich>
          </c:tx>
          <c:layout>
            <c:manualLayout>
              <c:xMode val="edge"/>
              <c:yMode val="edge"/>
              <c:x val="0.41038446583066202"/>
              <c:y val="0.93606517935258104"/>
            </c:manualLayout>
          </c:layout>
        </c:title>
        <c:numFmt formatCode="General" sourceLinked="1"/>
        <c:tickLblPos val="nextTo"/>
        <c:crossAx val="54527104"/>
        <c:crosses val="autoZero"/>
        <c:crossBetween val="midCat"/>
        <c:majorUnit val="1"/>
        <c:minorUnit val="1"/>
      </c:valAx>
      <c:valAx>
        <c:axId val="54527104"/>
        <c:scaling>
          <c:orientation val="minMax"/>
          <c:max val="12"/>
          <c:min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Log10</a:t>
                </a:r>
              </a:p>
            </c:rich>
          </c:tx>
          <c:layout/>
        </c:title>
        <c:numFmt formatCode="General" sourceLinked="1"/>
        <c:tickLblPos val="nextTo"/>
        <c:crossAx val="54361088"/>
        <c:crosses val="autoZero"/>
        <c:crossBetween val="midCat"/>
        <c:majorUnit val="1"/>
      </c:valAx>
    </c:plotArea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he-I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/>
          <a:lstStyle/>
          <a:p>
            <a:pPr algn="just">
              <a:defRPr/>
            </a:pPr>
            <a:r>
              <a:rPr lang="en-US" dirty="0"/>
              <a:t>Viable counts (log10 CFU) inside the activated capsule </a:t>
            </a:r>
            <a:r>
              <a:rPr lang="en-US" dirty="0" smtClean="0"/>
              <a:t>(Ethyl Cellulose)</a:t>
            </a:r>
            <a:endParaRPr lang="he-IL" dirty="0"/>
          </a:p>
        </c:rich>
      </c:tx>
      <c:layout>
        <c:manualLayout>
          <c:xMode val="edge"/>
          <c:yMode val="edge"/>
          <c:x val="0.16220827420368167"/>
          <c:y val="8.574693002071504E-4"/>
        </c:manualLayout>
      </c:layout>
    </c:title>
    <c:plotArea>
      <c:layout>
        <c:manualLayout>
          <c:layoutTarget val="inner"/>
          <c:xMode val="edge"/>
          <c:yMode val="edge"/>
          <c:x val="0.12549804395432368"/>
          <c:y val="0.16094273930044534"/>
          <c:w val="0.82822878006579714"/>
          <c:h val="0.71867135924598391"/>
        </c:manualLayout>
      </c:layout>
      <c:scatterChart>
        <c:scatterStyle val="smoothMarker"/>
        <c:ser>
          <c:idx val="0"/>
          <c:order val="0"/>
          <c:dLbls>
            <c:dLblPos val="t"/>
            <c:showVal val="1"/>
          </c:dLbls>
          <c:errBars>
            <c:errDir val="y"/>
            <c:errBarType val="both"/>
            <c:errValType val="cust"/>
            <c:plus>
              <c:numRef>
                <c:f>'ספירות חיות במשופעלות'!$V$22:$V$26</c:f>
                <c:numCache>
                  <c:formatCode>General</c:formatCode>
                  <c:ptCount val="5"/>
                  <c:pt idx="0">
                    <c:v>6.0000000000000032E-2</c:v>
                  </c:pt>
                  <c:pt idx="1">
                    <c:v>0.1</c:v>
                  </c:pt>
                  <c:pt idx="2">
                    <c:v>0.2</c:v>
                  </c:pt>
                </c:numCache>
              </c:numRef>
            </c:plus>
            <c:minus>
              <c:numRef>
                <c:f>'ספירות חיות במשופעלות'!$V$22:$V$26</c:f>
                <c:numCache>
                  <c:formatCode>General</c:formatCode>
                  <c:ptCount val="5"/>
                  <c:pt idx="0">
                    <c:v>6.0000000000000032E-2</c:v>
                  </c:pt>
                  <c:pt idx="1">
                    <c:v>0.1</c:v>
                  </c:pt>
                  <c:pt idx="2">
                    <c:v>0.2</c:v>
                  </c:pt>
                </c:numCache>
              </c:numRef>
            </c:minus>
          </c:errBars>
          <c:xVal>
            <c:numRef>
              <c:f>'ספירות חיות במשופעלות'!$T$22:$T$26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'ספירות חיות במשופעלות'!$U$22:$U$26</c:f>
              <c:numCache>
                <c:formatCode>General</c:formatCode>
                <c:ptCount val="5"/>
                <c:pt idx="0">
                  <c:v>9.6</c:v>
                </c:pt>
                <c:pt idx="1">
                  <c:v>8.7200000000000024</c:v>
                </c:pt>
                <c:pt idx="2">
                  <c:v>11.5</c:v>
                </c:pt>
                <c:pt idx="3">
                  <c:v>10.3</c:v>
                </c:pt>
                <c:pt idx="4">
                  <c:v>7</c:v>
                </c:pt>
              </c:numCache>
            </c:numRef>
          </c:yVal>
          <c:smooth val="1"/>
        </c:ser>
        <c:axId val="54544256"/>
        <c:axId val="54550528"/>
      </c:scatterChart>
      <c:valAx>
        <c:axId val="54544256"/>
        <c:scaling>
          <c:orientation val="minMax"/>
          <c:max val="4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(Weeks)</a:t>
                </a:r>
                <a:endParaRPr lang="he-IL" dirty="0"/>
              </a:p>
            </c:rich>
          </c:tx>
          <c:layout>
            <c:manualLayout>
              <c:xMode val="edge"/>
              <c:yMode val="edge"/>
              <c:x val="0.39765134012713776"/>
              <c:y val="0.93784112426101363"/>
            </c:manualLayout>
          </c:layout>
        </c:title>
        <c:numFmt formatCode="General" sourceLinked="1"/>
        <c:tickLblPos val="nextTo"/>
        <c:crossAx val="54550528"/>
        <c:crosses val="autoZero"/>
        <c:crossBetween val="midCat"/>
        <c:majorUnit val="1"/>
        <c:minorUnit val="1"/>
      </c:valAx>
      <c:valAx>
        <c:axId val="54550528"/>
        <c:scaling>
          <c:orientation val="minMax"/>
          <c:max val="12"/>
          <c:min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Log10</a:t>
                </a:r>
              </a:p>
            </c:rich>
          </c:tx>
          <c:layout/>
        </c:title>
        <c:numFmt formatCode="General" sourceLinked="1"/>
        <c:tickLblPos val="nextTo"/>
        <c:crossAx val="54544256"/>
        <c:crosses val="autoZero"/>
        <c:crossBetween val="midCat"/>
        <c:majorUnit val="1"/>
      </c:valAx>
    </c:plotArea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he-I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Narkisim" pitchFamily="34" charset="-79"/>
                <a:ea typeface="+mn-ea"/>
                <a:cs typeface="Narkisim" pitchFamily="34" charset="-79"/>
              </a:defRPr>
            </a:pPr>
            <a:r>
              <a:rPr lang="en-US" sz="1800" b="1" i="0" baseline="0" dirty="0">
                <a:latin typeface="Narkisim" pitchFamily="34" charset="-79"/>
                <a:cs typeface="Narkisim" pitchFamily="34" charset="-79"/>
              </a:rPr>
              <a:t>Extracellular protein concentration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Narkisim" pitchFamily="34" charset="-79"/>
                <a:ea typeface="+mn-ea"/>
                <a:cs typeface="Narkisim" pitchFamily="34" charset="-79"/>
              </a:defRPr>
            </a:pPr>
            <a:endParaRPr lang="he-IL" sz="1800" b="1" i="0" baseline="0" dirty="0">
              <a:latin typeface="Narkisim" pitchFamily="34" charset="-79"/>
              <a:cs typeface="Narkisim" pitchFamily="34" charset="-79"/>
            </a:endParaRPr>
          </a:p>
        </c:rich>
      </c:tx>
      <c:layout>
        <c:manualLayout>
          <c:xMode val="edge"/>
          <c:yMode val="edge"/>
          <c:x val="0.21829133273708301"/>
          <c:y val="0"/>
        </c:manualLayout>
      </c:layout>
    </c:title>
    <c:plotArea>
      <c:layout>
        <c:manualLayout>
          <c:layoutTarget val="inner"/>
          <c:xMode val="edge"/>
          <c:yMode val="edge"/>
          <c:x val="0.20130894551321396"/>
          <c:y val="0.1577664771070286"/>
          <c:w val="0.55603341341797763"/>
          <c:h val="0.70664114902303932"/>
        </c:manualLayout>
      </c:layout>
      <c:scatterChart>
        <c:scatterStyle val="smoothMarker"/>
        <c:ser>
          <c:idx val="0"/>
          <c:order val="0"/>
          <c:tx>
            <c:strRef>
              <c:f>'14.8.14'!$A$15</c:f>
              <c:strCache>
                <c:ptCount val="1"/>
                <c:pt idx="0">
                  <c:v>Control</c:v>
                </c:pt>
              </c:strCache>
            </c:strRef>
          </c:tx>
          <c:spPr>
            <a:ln w="19050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'14.8.14'!$B$10:$G$10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21</c:v>
                </c:pt>
              </c:numCache>
            </c:numRef>
          </c:xVal>
          <c:yVal>
            <c:numRef>
              <c:f>'14.8.14'!$B$15:$G$15</c:f>
              <c:numCache>
                <c:formatCode>General</c:formatCode>
                <c:ptCount val="6"/>
                <c:pt idx="0">
                  <c:v>-4.2253521126760583E-2</c:v>
                </c:pt>
                <c:pt idx="1">
                  <c:v>9.2535211267605479</c:v>
                </c:pt>
                <c:pt idx="2">
                  <c:v>6.295774647887324</c:v>
                </c:pt>
                <c:pt idx="3">
                  <c:v>5.873239436619718</c:v>
                </c:pt>
                <c:pt idx="4">
                  <c:v>6.295774647887324</c:v>
                </c:pt>
                <c:pt idx="5">
                  <c:v>6.5774647887323994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'14.8.14'!$A$17</c:f>
              <c:strCache>
                <c:ptCount val="1"/>
                <c:pt idx="0">
                  <c:v>Test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prstClr val="black"/>
                </a:solidFill>
              </a:ln>
            </c:spPr>
          </c:marker>
          <c:xVal>
            <c:numRef>
              <c:f>'14.8.14'!$B$10:$G$10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21</c:v>
                </c:pt>
              </c:numCache>
            </c:numRef>
          </c:xVal>
          <c:yVal>
            <c:numRef>
              <c:f>'14.8.14'!$B$17:$G$17</c:f>
              <c:numCache>
                <c:formatCode>General</c:formatCode>
                <c:ptCount val="6"/>
                <c:pt idx="0">
                  <c:v>1.0845070422535221</c:v>
                </c:pt>
                <c:pt idx="1">
                  <c:v>1.2253521126760563</c:v>
                </c:pt>
                <c:pt idx="2">
                  <c:v>5.3098591549295824</c:v>
                </c:pt>
                <c:pt idx="3">
                  <c:v>10.380281690140844</c:v>
                </c:pt>
                <c:pt idx="4">
                  <c:v>15.450704225352126</c:v>
                </c:pt>
                <c:pt idx="5">
                  <c:v>40.098591549295783</c:v>
                </c:pt>
              </c:numCache>
            </c:numRef>
          </c:yVal>
          <c:smooth val="1"/>
        </c:ser>
        <c:axId val="56250752"/>
        <c:axId val="56253056"/>
      </c:scatterChart>
      <c:valAx>
        <c:axId val="56250752"/>
        <c:scaling>
          <c:orientation val="minMax"/>
          <c:max val="21"/>
          <c:min val="0"/>
        </c:scaling>
        <c:axPos val="b"/>
        <c:title>
          <c:tx>
            <c:rich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Time (Days)</a:t>
                </a:r>
                <a:endParaRPr lang="he-IL" sz="1000" b="1" i="0" baseline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0138938089309018"/>
              <c:y val="0.91898148148148162"/>
            </c:manualLayout>
          </c:layout>
        </c:title>
        <c:numFmt formatCode="General" sourceLinked="1"/>
        <c:minorTickMark val="out"/>
        <c:tickLblPos val="nextTo"/>
        <c:crossAx val="56253056"/>
        <c:crosses val="autoZero"/>
        <c:crossBetween val="midCat"/>
        <c:majorUnit val="5"/>
        <c:minorUnit val="1"/>
      </c:valAx>
      <c:valAx>
        <c:axId val="56253056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Protein concentration (µg/ml)</a:t>
                </a:r>
                <a:endParaRPr lang="he-IL" sz="1000" b="1" i="0" baseline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spPr>
          <a:ln w="9525">
            <a:solidFill>
              <a:prstClr val="black"/>
            </a:solidFill>
          </a:ln>
        </c:spPr>
        <c:crossAx val="5625075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8706538414000315"/>
          <c:y val="0.18480132691746931"/>
          <c:w val="0.23805730654859336"/>
          <c:h val="0.18093941382327319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84567-73FB-4C13-B1AD-9681F5C03378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F92E-0C8A-48D3-B9BC-14D1471551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0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" y="0"/>
            <a:ext cx="914184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086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817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441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07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395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370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220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861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8415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6213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959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115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727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374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9161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9476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9202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8473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2620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6245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4441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532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392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5877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888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4907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154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9797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1765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0910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5321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506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945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5763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0661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6849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4528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6762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1461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3212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9418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0759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8475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750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1667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5218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510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4088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73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1918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0818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568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934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576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57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897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442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" y="0"/>
            <a:ext cx="9141849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48A1-02A6-4286-874E-07BE6C349846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F908-7CB5-44CA-ACD8-82FD127D52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133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B1320-07A7-40AD-8C5B-CBB4E65A842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3DAA-F40F-4997-AF80-8981F1EEB9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0"/>
            <a:ext cx="9169687" cy="6878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15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B835F-5EF3-4584-A3D0-1D872E340A33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A3EF-0370-48C2-9F23-34E958BCB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715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7971-782A-4BFF-9224-41ABA95BE235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AEB7-C9DA-4C1B-8EEB-A5006FFA06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846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C5A6-D7C5-40D7-9855-62EDACE323FF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9CF4-0DD4-44AD-A796-AC539E867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36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0"/>
            <a:ext cx="9169687" cy="687888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308824"/>
            <a:ext cx="79563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arkisim" pitchFamily="34" charset="-79"/>
                <a:ea typeface="Calibri" pitchFamily="34" charset="0"/>
                <a:cs typeface="Narkisim" pitchFamily="34" charset="-79"/>
              </a:rPr>
              <a:t>The use of structural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arkisim" pitchFamily="34" charset="-79"/>
                <a:ea typeface="Calibri" pitchFamily="34" charset="0"/>
                <a:cs typeface="Narkisim" pitchFamily="34" charset="-79"/>
              </a:rPr>
              <a:t>nano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arkisim" pitchFamily="34" charset="-79"/>
                <a:ea typeface="Calibri" pitchFamily="34" charset="0"/>
                <a:cs typeface="Narkisim" pitchFamily="34" charset="-79"/>
              </a:rPr>
              <a:t> and micro-filtration membrane as a confine bioreactor for microbial growth and extracellular digestive enzymes secretion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latin typeface="Narkisim" pitchFamily="34" charset="-79"/>
              <a:cs typeface="Narkisim" pitchFamily="34" charset="-79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3717032"/>
            <a:ext cx="23042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latin typeface="Narkisim" pitchFamily="34" charset="-79"/>
                <a:cs typeface="Narkisim" pitchFamily="34" charset="-79"/>
              </a:rPr>
              <a:t>By</a:t>
            </a:r>
          </a:p>
          <a:p>
            <a:pPr algn="l" rtl="0"/>
            <a:r>
              <a:rPr lang="en-US" sz="2000" dirty="0" smtClean="0">
                <a:latin typeface="Narkisim" pitchFamily="34" charset="-79"/>
                <a:cs typeface="Narkisim" pitchFamily="34" charset="-79"/>
              </a:rPr>
              <a:t>Ofir Menashe</a:t>
            </a:r>
            <a:endParaRPr lang="en-US" sz="20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879013"/>
            <a:ext cx="48965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4</a:t>
            </a:r>
            <a:r>
              <a:rPr lang="en-US" baseline="30000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th</a:t>
            </a:r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International Conference on </a:t>
            </a:r>
            <a:r>
              <a:rPr lang="en-US" dirty="0" err="1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Nanotek</a:t>
            </a:r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and </a:t>
            </a:r>
            <a:r>
              <a:rPr lang="en-US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Expo</a:t>
            </a:r>
            <a:r>
              <a:rPr lang="en-IN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San Francisco, December 2014.</a:t>
            </a:r>
            <a:endParaRPr lang="en-US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0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507606d-96c7-47fa-bac9-a6764eee40a2" descr="0271A088-6EE3-415F-9703-4F16A3895E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" y="-1"/>
            <a:ext cx="9144000" cy="5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496" y="5877272"/>
            <a:ext cx="39604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Stage number 1: </a:t>
            </a:r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Inactivated SBP Capsule</a:t>
            </a:r>
            <a:endParaRPr lang="en-US" sz="2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7629" y="2721114"/>
            <a:ext cx="25202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Narkisim" pitchFamily="34" charset="-79"/>
                <a:cs typeface="Narkisim" pitchFamily="34" charset="-79"/>
              </a:rPr>
              <a:t>Cellulose Acetate membrane</a:t>
            </a:r>
            <a:endParaRPr lang="en-US" sz="2000" dirty="0"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V="1">
            <a:off x="3131840" y="285217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942942">
            <a:off x="2737691" y="2533994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1-10µm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V="1">
            <a:off x="4019686" y="3188468"/>
            <a:ext cx="216024" cy="144016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942942">
            <a:off x="4159921" y="2666893"/>
            <a:ext cx="1152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0.2-0.8µm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19753001">
            <a:off x="5628563" y="2467647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Water dissolve polymer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6632"/>
            <a:ext cx="51845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u="sng" dirty="0" smtClean="0">
                <a:latin typeface="Narkisim" pitchFamily="34" charset="-79"/>
                <a:cs typeface="Narkisim" pitchFamily="34" charset="-79"/>
              </a:rPr>
              <a:t>Structural membrane (particle) construction</a:t>
            </a:r>
            <a:r>
              <a:rPr lang="en-US" sz="2000" dirty="0" smtClean="0">
                <a:latin typeface="Narkisim" pitchFamily="34" charset="-79"/>
                <a:cs typeface="Narkisim" pitchFamily="34" charset="-79"/>
              </a:rPr>
              <a:t>:</a:t>
            </a:r>
          </a:p>
          <a:p>
            <a:r>
              <a:rPr lang="en-US" sz="2000" dirty="0" smtClean="0">
                <a:latin typeface="Narkisim" pitchFamily="34" charset="-79"/>
                <a:cs typeface="Narkisim" pitchFamily="34" charset="-79"/>
              </a:rPr>
              <a:t>Cellulose Acetate polymerization activity on a solid scaffold (water dissolved polymer - Gelatin) </a:t>
            </a:r>
            <a:endParaRPr lang="en-US" sz="20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513b021-5f2c-41cb-b62f-0d1e3eb83681" descr="386B99D1-8D0B-4E54-A7BB-D36D05CE29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496" y="5877272"/>
            <a:ext cx="54726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Stage number 2: </a:t>
            </a:r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Activation by the exposure to aquatic medium</a:t>
            </a:r>
            <a:endParaRPr lang="en-US" sz="2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8431"/>
            <a:ext cx="45365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u="sng" dirty="0" smtClean="0">
                <a:latin typeface="Narkisim" pitchFamily="34" charset="-79"/>
                <a:cs typeface="Narkisim" pitchFamily="34" charset="-79"/>
              </a:rPr>
              <a:t>Particle activation</a:t>
            </a:r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Membrane functionality induction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Microorganism culture activation </a:t>
            </a:r>
            <a:endParaRPr lang="en-US" sz="2400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e0e97c3d-eb3d-429e-b572-74ad32b44480" descr="3F6855A3-651A-4B08-832E-72CD5DF1A2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6512" y="5877272"/>
            <a:ext cx="64087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Stage number 3: </a:t>
            </a:r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Water (medium) penetration through the pores of the membrane </a:t>
            </a:r>
            <a:endParaRPr lang="en-US" sz="2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2a6c421-39ba-4a58-809f-833ed8ee814e" descr="6F82EC1A-0BBD-41FC-8420-C51CDDC37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6512" y="5877272"/>
            <a:ext cx="64087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Stage number 3: </a:t>
            </a:r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The</a:t>
            </a:r>
            <a:r>
              <a:rPr lang="en-US" sz="2800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introduced</a:t>
            </a:r>
            <a:r>
              <a:rPr lang="en-US" sz="2800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water molecules are dissolving the Gelatin scaffold </a:t>
            </a:r>
            <a:endParaRPr lang="en-US" sz="2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5877272"/>
            <a:ext cx="64087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Narkisim" pitchFamily="34" charset="-79"/>
                <a:cs typeface="Narkisim" pitchFamily="34" charset="-79"/>
              </a:rPr>
              <a:t>Stage number 4: </a:t>
            </a:r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The presence of microfiltration membrane (Activated particle)</a:t>
            </a:r>
            <a:endParaRPr lang="en-US" sz="2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5122" name="31cb18cd-c59a-40f7-87b5-56366e551796" descr="487AF569-69BB-4AA3-9642-AAD6CCCA3D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5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Structural membrane stand along</a:t>
            </a:r>
            <a:endParaRPr lang="en-US" sz="24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OfirMembran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531"/>
            <a:ext cx="7848872" cy="5547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540982"/>
            <a:ext cx="511256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Functional SBP capsule within a wastewater treatment plant bioreactor medium (mix liquor)</a:t>
            </a:r>
            <a:endParaRPr lang="en-US" sz="2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581128"/>
            <a:ext cx="23042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Restricted area for the introduced bacteria culture.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4580370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Bacteria culture growth in a suspended state.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179512" y="1239143"/>
            <a:ext cx="87849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latin typeface="Narkisim" pitchFamily="34" charset="-79"/>
                <a:cs typeface="Narkisim" pitchFamily="34" charset="-79"/>
              </a:rPr>
              <a:t>SBP capsule membrane surface – SEM (scanning electron microscope)</a:t>
            </a:r>
            <a:endParaRPr lang="en-US" sz="2400" b="1" dirty="0"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30" name="מחבר חץ ישר 29"/>
          <p:cNvCxnSpPr/>
          <p:nvPr/>
        </p:nvCxnSpPr>
        <p:spPr bwMode="auto">
          <a:xfrm>
            <a:off x="5112895" y="3501008"/>
            <a:ext cx="504056" cy="72008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533220" y="3403884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מחבר חץ ישר 31"/>
          <p:cNvCxnSpPr/>
          <p:nvPr/>
        </p:nvCxnSpPr>
        <p:spPr bwMode="auto">
          <a:xfrm flipV="1">
            <a:off x="3180402" y="3812486"/>
            <a:ext cx="72008" cy="288032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083278" y="3487615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Pores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מחבר חץ ישר 33"/>
          <p:cNvCxnSpPr/>
          <p:nvPr/>
        </p:nvCxnSpPr>
        <p:spPr bwMode="auto">
          <a:xfrm flipH="1" flipV="1">
            <a:off x="3635896" y="3789040"/>
            <a:ext cx="288032" cy="72008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36" name="מלבן 35"/>
          <p:cNvSpPr/>
          <p:nvPr/>
        </p:nvSpPr>
        <p:spPr>
          <a:xfrm>
            <a:off x="8221977" y="4365104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X3000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3860073" y="4365104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X500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מחבר חץ ישר 37"/>
          <p:cNvCxnSpPr/>
          <p:nvPr/>
        </p:nvCxnSpPr>
        <p:spPr bwMode="auto">
          <a:xfrm>
            <a:off x="6876256" y="3356992"/>
            <a:ext cx="504056" cy="72008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308304" y="3284984"/>
            <a:ext cx="10466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28" y="116632"/>
            <a:ext cx="85689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Membrane characterization after long term incubation within microorganisms saturated environment (fouling membrane) </a:t>
            </a:r>
            <a:endParaRPr lang="en-US" sz="2800" dirty="0">
              <a:solidFill>
                <a:srgbClr val="A50021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1" y="5445224"/>
            <a:ext cx="5724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endParaRPr lang="en-US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* SEM and pore size analysis made by Prof. Dosoretz, Technion – Israel Institute of Technology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23528" y="548680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Narkisim" pitchFamily="34" charset="-79"/>
                <a:cs typeface="Narkisim" pitchFamily="34" charset="-79"/>
              </a:rPr>
              <a:t>Membrane pore size (determined by latex beds study)</a:t>
            </a:r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After activation (saline, disinfection environment): 0.8 µm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After  a month incubation within a sanitary medium: 0.2 µm</a:t>
            </a:r>
          </a:p>
          <a:p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r>
              <a:rPr lang="en-US" sz="2800" u="sng" dirty="0" smtClean="0">
                <a:latin typeface="Narkisim" pitchFamily="34" charset="-79"/>
                <a:cs typeface="Narkisim" pitchFamily="34" charset="-79"/>
              </a:rPr>
              <a:t>Membrane width</a:t>
            </a:r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Membrane width: 500µm-800µm (average 650µm)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Increasing membrane width will reduced the membrane pore size. </a:t>
            </a:r>
            <a:r>
              <a:rPr lang="en-US" sz="2800" u="sng" dirty="0" smtClean="0">
                <a:latin typeface="Narkisim" pitchFamily="34" charset="-79"/>
                <a:cs typeface="Narkisim" pitchFamily="34" charset="-79"/>
              </a:rPr>
              <a:t> </a:t>
            </a:r>
            <a:endParaRPr lang="en-US" sz="2800" u="sng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7468"/>
            <a:ext cx="7560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Structural membrane characterization</a:t>
            </a:r>
            <a:endParaRPr lang="en-US" sz="2800" u="sng" dirty="0">
              <a:solidFill>
                <a:srgbClr val="A50021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725144"/>
            <a:ext cx="84249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u="sng" dirty="0" smtClean="0">
                <a:latin typeface="Narkisim" pitchFamily="34" charset="-79"/>
                <a:cs typeface="Narkisim" pitchFamily="34" charset="-79"/>
              </a:rPr>
              <a:t>Average time of membrane stability (particle prolong) </a:t>
            </a:r>
          </a:p>
          <a:p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Over 2 months within wastewater</a:t>
            </a:r>
            <a:endParaRPr lang="en-US" sz="28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187624" y="1628800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Part C</a:t>
            </a:r>
            <a:r>
              <a:rPr lang="en-US" sz="2800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 </a:t>
            </a:r>
          </a:p>
          <a:p>
            <a:pPr algn="just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Biocompatibility and the effect of confine environment on the secretion of extracellular enzymes.</a:t>
            </a: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Bio- compatibility study of the structural membrane to the host microbial culture </a:t>
            </a:r>
            <a:endParaRPr lang="en-US" sz="2800" dirty="0">
              <a:solidFill>
                <a:srgbClr val="A50021"/>
              </a:solidFill>
              <a:latin typeface="Narkisim" pitchFamily="34" charset="-79"/>
              <a:cs typeface="Narkisim" pitchFamily="34" charset="-79"/>
            </a:endParaRPr>
          </a:p>
        </p:txBody>
      </p:sp>
      <p:graphicFrame>
        <p:nvGraphicFramePr>
          <p:cNvPr id="5" name="תרשים 4"/>
          <p:cNvGraphicFramePr/>
          <p:nvPr/>
        </p:nvGraphicFramePr>
        <p:xfrm>
          <a:off x="395536" y="1412776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תרשים 5"/>
          <p:cNvGraphicFramePr/>
          <p:nvPr/>
        </p:nvGraphicFramePr>
        <p:xfrm>
          <a:off x="4499992" y="1412776"/>
          <a:ext cx="3985592" cy="3595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-27384"/>
            <a:ext cx="799288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ctr" rtl="0"/>
            <a:r>
              <a:rPr lang="en-US" sz="2800" u="sng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The term of structural membrane</a:t>
            </a:r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just" rtl="0"/>
            <a:endParaRPr lang="en-US" sz="28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799288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Structural</a:t>
            </a: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2800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membrane</a:t>
            </a: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: It is a semi preamble membrane that can be designed and constructed according to defined need (macro-encapsulation structures).</a:t>
            </a:r>
            <a:endParaRPr lang="he-IL" sz="28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174067"/>
            <a:ext cx="799288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The aim of the lecture is to provide applicable tools for the method preparation of  structural semi permeable membrane.</a:t>
            </a:r>
            <a:endParaRPr lang="he-IL" sz="28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8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Extracellular protein secretion </a:t>
            </a:r>
            <a:endParaRPr lang="en-US" sz="2800" dirty="0">
              <a:solidFill>
                <a:srgbClr val="A50021"/>
              </a:solidFill>
              <a:latin typeface="Narkisim" pitchFamily="34" charset="-79"/>
              <a:cs typeface="Narkisim" pitchFamily="34" charset="-79"/>
            </a:endParaRPr>
          </a:p>
        </p:txBody>
      </p:sp>
      <p:graphicFrame>
        <p:nvGraphicFramePr>
          <p:cNvPr id="5" name="תרשים 4"/>
          <p:cNvGraphicFramePr/>
          <p:nvPr/>
        </p:nvGraphicFramePr>
        <p:xfrm>
          <a:off x="4435227" y="1196752"/>
          <a:ext cx="470877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16833" y="4113359"/>
            <a:ext cx="83410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arkisim" pitchFamily="34" charset="-79"/>
                <a:ea typeface="Times New Roman" pitchFamily="18" charset="0"/>
                <a:cs typeface="Narkisim" pitchFamily="34" charset="-79"/>
              </a:rPr>
              <a:t>The control system presents a constant protein concentration over time (average 5.7±3 µg/ml), while the test system present a continuous increase of extracellular protein concentration over time (R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Narkisim" pitchFamily="34" charset="-79"/>
                <a:ea typeface="Times New Roman" pitchFamily="18" charset="0"/>
                <a:cs typeface="Narkisim" pitchFamily="34" charset="-79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arkisim" pitchFamily="34" charset="-79"/>
                <a:ea typeface="Times New Roman" pitchFamily="18" charset="0"/>
                <a:cs typeface="Narkisim" pitchFamily="34" charset="-79"/>
              </a:rPr>
              <a:t>= 0.98).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152" y="692696"/>
            <a:ext cx="450088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Control system – suspended microbial blend </a:t>
            </a:r>
          </a:p>
          <a:p>
            <a:pPr algn="just"/>
            <a:endParaRPr lang="en-US" sz="2400" dirty="0" smtClean="0">
              <a:latin typeface="Narkisim" pitchFamily="34" charset="-79"/>
              <a:cs typeface="Narkisim" pitchFamily="34" charset="-79"/>
            </a:endParaRPr>
          </a:p>
          <a:p>
            <a:pPr algn="just"/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Test system – SBP encapsulated microbial blend</a:t>
            </a:r>
          </a:p>
          <a:p>
            <a:pPr algn="just"/>
            <a:endParaRPr lang="en-US" sz="2400" dirty="0" smtClean="0">
              <a:latin typeface="Narkisim" pitchFamily="34" charset="-79"/>
              <a:cs typeface="Narkisim" pitchFamily="34" charset="-79"/>
            </a:endParaRPr>
          </a:p>
          <a:p>
            <a:pPr algn="just"/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Incubation medium: saline and substrate bland of 0.25% Glycerol and 0.25% Canola oil.</a:t>
            </a:r>
            <a:endParaRPr lang="en-US" sz="24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4624"/>
            <a:ext cx="8712968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Summary</a:t>
            </a:r>
          </a:p>
          <a:p>
            <a:endParaRPr lang="en-US" sz="2400" dirty="0" smtClean="0">
              <a:latin typeface="Narkisim" pitchFamily="34" charset="-79"/>
              <a:cs typeface="Narkisim" pitchFamily="34" charset="-79"/>
            </a:endParaRPr>
          </a:p>
          <a:p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The use of structural membrane to construct a particle (SBP capsule) that can provide a confine environment for the introduced microorganisms culture.</a:t>
            </a:r>
          </a:p>
          <a:p>
            <a:endParaRPr lang="en-US" sz="2400" dirty="0" smtClean="0">
              <a:latin typeface="Narkisim" pitchFamily="34" charset="-79"/>
              <a:cs typeface="Narkisim" pitchFamily="34" charset="-79"/>
            </a:endParaRPr>
          </a:p>
          <a:p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The postulated particle significant reduced natural selection forces (grazing, shear forces), resulting in culture long term prosperity (over 2 months). </a:t>
            </a:r>
          </a:p>
          <a:p>
            <a:endParaRPr lang="en-US" sz="2400" dirty="0" smtClean="0">
              <a:latin typeface="Narkisim" pitchFamily="34" charset="-79"/>
              <a:cs typeface="Narkisim" pitchFamily="34" charset="-79"/>
            </a:endParaRPr>
          </a:p>
          <a:p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The postulated particle allowing us to enjoy the benefit of the bio-augmentation treatment approach.</a:t>
            </a:r>
          </a:p>
          <a:p>
            <a:endParaRPr lang="en-US" sz="2400" dirty="0" smtClean="0">
              <a:latin typeface="Narkisim" pitchFamily="34" charset="-79"/>
              <a:cs typeface="Narkisim" pitchFamily="34" charset="-79"/>
            </a:endParaRPr>
          </a:p>
          <a:p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Confine environment can induce extracellular proteins (enzymes?) over expression, suggesting the benefit of bio-chemical process amplification.</a:t>
            </a:r>
          </a:p>
          <a:p>
            <a:endParaRPr lang="en-US" sz="2400" dirty="0" smtClean="0">
              <a:latin typeface="Narkisim" pitchFamily="34" charset="-79"/>
              <a:cs typeface="Narkisim" pitchFamily="34" charset="-79"/>
            </a:endParaRPr>
          </a:p>
          <a:p>
            <a:endParaRPr lang="en-US" sz="2400" dirty="0" smtClean="0">
              <a:latin typeface="Narkisim" pitchFamily="34" charset="-79"/>
              <a:cs typeface="Narkisim" pitchFamily="34" charset="-79"/>
            </a:endParaRPr>
          </a:p>
          <a:p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  </a:t>
            </a:r>
            <a:endParaRPr lang="en-US" sz="24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733256"/>
            <a:ext cx="55446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Structural semi-permeable membrane - other utilities?</a:t>
            </a:r>
            <a:endParaRPr lang="en-US" sz="2800" dirty="0">
              <a:solidFill>
                <a:srgbClr val="FFFF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Thank you</a:t>
            </a:r>
            <a:endParaRPr lang="en-US" sz="3200" dirty="0">
              <a:solidFill>
                <a:srgbClr val="A50021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-27384"/>
            <a:ext cx="7992888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just" rtl="0"/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just" rtl="0"/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>Part A </a:t>
            </a: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– Introduction: Confine environment and</a:t>
            </a:r>
          </a:p>
          <a:p>
            <a:pPr algn="just" rtl="0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             utilities in wastewater treatment process</a:t>
            </a:r>
          </a:p>
          <a:p>
            <a:pPr algn="just" rtl="0"/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just" rtl="0"/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>Part B </a:t>
            </a: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– Structural membrane characterization and</a:t>
            </a:r>
          </a:p>
          <a:p>
            <a:pPr algn="just" rtl="0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             mechanism</a:t>
            </a:r>
          </a:p>
          <a:p>
            <a:pPr algn="just" rtl="0"/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just" rtl="0"/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>Part C</a:t>
            </a: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 – Biocompatibility and the effect of confine</a:t>
            </a:r>
          </a:p>
          <a:p>
            <a:pPr algn="just" rtl="0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             environment on the secretion of   extracellular</a:t>
            </a:r>
          </a:p>
          <a:p>
            <a:pPr algn="just" rtl="0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             enzymes.</a:t>
            </a:r>
          </a:p>
          <a:p>
            <a:pPr algn="just" rtl="0"/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just" rtl="0"/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>Part D</a:t>
            </a: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 - Summary</a:t>
            </a:r>
            <a:endParaRPr lang="en-US" sz="28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872847" y="116632"/>
            <a:ext cx="1563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600" b="1" dirty="0" smtClean="0">
                <a:solidFill>
                  <a:srgbClr val="C00000"/>
                </a:solidFill>
                <a:latin typeface="Narkisim" pitchFamily="34" charset="-79"/>
                <a:cs typeface="Narkisim" pitchFamily="34" charset="-79"/>
              </a:rPr>
              <a:t>Agenda</a:t>
            </a:r>
          </a:p>
        </p:txBody>
      </p:sp>
    </p:spTree>
    <p:extLst>
      <p:ext uri="{BB962C8B-B14F-4D97-AF65-F5344CB8AC3E}">
        <p14:creationId xmlns="" xmlns:p14="http://schemas.microsoft.com/office/powerpoint/2010/main" val="42938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-288636"/>
            <a:ext cx="799288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ctr" rtl="0"/>
            <a:r>
              <a:rPr lang="en-US" sz="2800" u="sng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Original design of structural membrane</a:t>
            </a:r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just" rtl="0"/>
            <a:endParaRPr lang="en-US" sz="28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7992888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Structural</a:t>
            </a: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2800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membrane design utilities</a:t>
            </a: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: </a:t>
            </a:r>
          </a:p>
          <a:p>
            <a:pPr algn="just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It was design to provide a confined* environment to support microorganism growth, in order to allowing a successful culture implementation within host bioreactor of wastewater treatment plant.</a:t>
            </a:r>
          </a:p>
          <a:p>
            <a:pPr algn="just"/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just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To induced a successful bio-augmentation treatment approach.  </a:t>
            </a:r>
            <a:endParaRPr lang="he-IL" sz="28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23528" y="5589240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*A </a:t>
            </a:r>
            <a:r>
              <a:rPr lang="en-US" sz="2400" i="1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confined</a:t>
            </a: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 environment is a space which is substantially enclosed (though not always entirely). </a:t>
            </a:r>
            <a:endParaRPr lang="he-IL" sz="2400" dirty="0">
              <a:solidFill>
                <a:srgbClr val="FFFF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11560" y="4232711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Bio-augmentation treatment approach: is the use of external selective microorganism culture to induce a specific biological or biochemical process.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2938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b="1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The needs for exogenous bacterial culture implementation in </a:t>
            </a:r>
            <a:r>
              <a:rPr lang="en-US" sz="2800" b="1" u="sng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wastewater treatment facilities  </a:t>
            </a:r>
            <a:endParaRPr lang="en-US" sz="2800" b="1" u="sng" dirty="0">
              <a:solidFill>
                <a:srgbClr val="A50021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7488832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Bio-augmentation treatment approach is use to reduce specific contaminants concentration into safe environmental level.</a:t>
            </a:r>
            <a:r>
              <a:rPr lang="en-US" sz="2800" b="1" u="sng" dirty="0" smtClean="0">
                <a:latin typeface="Narkisim" pitchFamily="34" charset="-79"/>
                <a:cs typeface="Narkisim" pitchFamily="34" charset="-79"/>
              </a:rPr>
              <a:t> </a:t>
            </a:r>
          </a:p>
          <a:p>
            <a:pPr algn="just" rtl="0"/>
            <a:endParaRPr lang="en-US" sz="2800" b="1" u="sng" dirty="0" smtClean="0">
              <a:latin typeface="Narkisim" pitchFamily="34" charset="-79"/>
              <a:cs typeface="Narkisim" pitchFamily="34" charset="-79"/>
            </a:endParaRPr>
          </a:p>
          <a:p>
            <a:pPr algn="just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Bio-augmentation can elevate the biological stabilization process over time , thus elevating the treatment yield..</a:t>
            </a:r>
          </a:p>
          <a:p>
            <a:pPr algn="just" rtl="0"/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 algn="just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Bio-augmentation can accelerate the bio-digestion process, thus elevating the treatment yield.</a:t>
            </a:r>
          </a:p>
          <a:p>
            <a:pPr algn="ctr" rtl="0"/>
            <a:endParaRPr lang="en-US" sz="2800" dirty="0" smtClean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95536" y="2906941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Consequently :</a:t>
            </a:r>
          </a:p>
          <a:p>
            <a:pPr algn="ctr" rtl="0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Elevate the probability for adaptation and prosperity</a:t>
            </a:r>
            <a:endParaRPr lang="en-US" sz="2800" dirty="0" smtClean="0"/>
          </a:p>
        </p:txBody>
      </p:sp>
      <p:sp>
        <p:nvSpPr>
          <p:cNvPr id="7" name="מלבן 6"/>
          <p:cNvSpPr/>
          <p:nvPr/>
        </p:nvSpPr>
        <p:spPr>
          <a:xfrm>
            <a:off x="683568" y="62068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The most successful cases of bio-augmentation occur in confined systems, such as bioreactors in which the conditions can be controlled to favor survival and prolonged activity of the exogenous microbial population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365104"/>
            <a:ext cx="77768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Sample for a particle that can defined as a confine environment: </a:t>
            </a:r>
            <a:r>
              <a:rPr lang="en-US" sz="2800" b="1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The SBP capsule</a:t>
            </a:r>
            <a:endParaRPr lang="en-US" sz="2800" b="1" dirty="0">
              <a:solidFill>
                <a:srgbClr val="A50021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22"/>
          <p:cNvGrpSpPr/>
          <p:nvPr/>
        </p:nvGrpSpPr>
        <p:grpSpPr>
          <a:xfrm>
            <a:off x="323528" y="296273"/>
            <a:ext cx="4608512" cy="5112569"/>
            <a:chOff x="3059832" y="2060848"/>
            <a:chExt cx="3096344" cy="3240360"/>
          </a:xfrm>
        </p:grpSpPr>
        <p:pic>
          <p:nvPicPr>
            <p:cNvPr id="5" name="תמונה 4" descr="capsule_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6877" y="2132098"/>
              <a:ext cx="3011041" cy="21602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03848" y="4077072"/>
              <a:ext cx="2880320" cy="7270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b="1" u="sng" dirty="0" smtClean="0">
                  <a:solidFill>
                    <a:srgbClr val="800000"/>
                  </a:solidFill>
                </a:rPr>
                <a:t>SBP capsule outline design</a:t>
              </a:r>
            </a:p>
            <a:p>
              <a:pPr algn="ctr" rtl="0"/>
              <a:r>
                <a:rPr lang="en-US" sz="1400" dirty="0" smtClean="0"/>
                <a:t>Aimed to protect the introduced culture , and provide favorable micro-cosmos conditions – Confine environment.   </a:t>
              </a:r>
              <a:endParaRPr lang="en-US" sz="1400" dirty="0"/>
            </a:p>
          </p:txBody>
        </p:sp>
        <p:sp>
          <p:nvSpPr>
            <p:cNvPr id="7" name="מלבן 6"/>
            <p:cNvSpPr/>
            <p:nvPr/>
          </p:nvSpPr>
          <p:spPr>
            <a:xfrm>
              <a:off x="3059832" y="2060848"/>
              <a:ext cx="3096344" cy="324036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/>
            </a:p>
          </p:txBody>
        </p:sp>
      </p:grpSp>
      <p:pic>
        <p:nvPicPr>
          <p:cNvPr id="8" name="תמונה 7" descr="IMG_0809.JPG"/>
          <p:cNvPicPr>
            <a:picLocks noChangeAspect="1"/>
          </p:cNvPicPr>
          <p:nvPr/>
        </p:nvPicPr>
        <p:blipFill>
          <a:blip r:embed="rId3" cstate="print"/>
          <a:srcRect r="27588"/>
          <a:stretch>
            <a:fillRect/>
          </a:stretch>
        </p:blipFill>
        <p:spPr>
          <a:xfrm>
            <a:off x="5501589" y="332656"/>
            <a:ext cx="3174867" cy="2236363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496" y="5644405"/>
            <a:ext cx="84249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The constructed particle:</a:t>
            </a:r>
          </a:p>
          <a:p>
            <a:pPr algn="l" rtl="0"/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Small Bioreactor Platform (SBP) technology</a:t>
            </a:r>
          </a:p>
          <a:p>
            <a:pPr algn="l" rtl="0"/>
            <a:endParaRPr lang="en-US" sz="2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5508104" y="3068960"/>
            <a:ext cx="3168352" cy="2232248"/>
            <a:chOff x="5503263" y="4497397"/>
            <a:chExt cx="2669137" cy="1816026"/>
          </a:xfrm>
        </p:grpSpPr>
        <p:pic>
          <p:nvPicPr>
            <p:cNvPr id="11" name="Picture 3" descr="D:\Ofir_Life Sceince\Biocastle\Marketing\Pictures\SBP capsu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3263" y="4497397"/>
              <a:ext cx="2669137" cy="181602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724128" y="4509120"/>
              <a:ext cx="2088232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SBP Capsules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מחבר חץ ישר 12"/>
            <p:cNvCxnSpPr/>
            <p:nvPr/>
          </p:nvCxnSpPr>
          <p:spPr bwMode="auto">
            <a:xfrm flipV="1">
              <a:off x="5903313" y="5073461"/>
              <a:ext cx="792088" cy="360040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 rot="20210380">
              <a:off x="5863134" y="4942838"/>
              <a:ext cx="1008112" cy="307777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bg1"/>
                  </a:solidFill>
                </a:rPr>
                <a:t>2.5 cm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OfirMembran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531"/>
            <a:ext cx="7848872" cy="5547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805264"/>
            <a:ext cx="54726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Confine environment (SBP capsule)</a:t>
            </a:r>
            <a:endParaRPr lang="en-US" sz="2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581128"/>
            <a:ext cx="23042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Restricted area for the introduced bacteria culture.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4580370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Bacteria culture growth in a suspended state.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83568" y="170080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 smtClean="0">
                <a:solidFill>
                  <a:srgbClr val="A50021"/>
                </a:solidFill>
                <a:latin typeface="Narkisim" pitchFamily="34" charset="-79"/>
                <a:cs typeface="Narkisim" pitchFamily="34" charset="-79"/>
              </a:rPr>
              <a:t>Part B </a:t>
            </a:r>
          </a:p>
          <a:p>
            <a:pPr algn="just" rtl="0"/>
            <a:r>
              <a:rPr lang="en-US" sz="3600" dirty="0" smtClean="0">
                <a:latin typeface="Narkisim" pitchFamily="34" charset="-79"/>
                <a:cs typeface="Narkisim" pitchFamily="34" charset="-79"/>
              </a:rPr>
              <a:t>Structural membrane characterization and mechanism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3717032"/>
            <a:ext cx="61206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Structural membrane structure and forming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Structural membrane activation and viability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Narkisim" pitchFamily="34" charset="-79"/>
                <a:cs typeface="Narkisim" pitchFamily="34" charset="-79"/>
              </a:rPr>
              <a:t>Structural membrane characterization  </a:t>
            </a:r>
            <a:endParaRPr lang="en-US" sz="24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894</Words>
  <Application>Microsoft Office PowerPoint</Application>
  <PresentationFormat>‫הצגה על המסך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23</vt:i4>
      </vt:variant>
    </vt:vector>
  </HeadingPairs>
  <TitlesOfParts>
    <vt:vector size="28" baseType="lpstr">
      <vt:lpstr>ערכת נושא Office</vt:lpstr>
      <vt:lpstr>2_עיצוב מותאם אישית</vt:lpstr>
      <vt:lpstr>3_עיצוב מותאם אישית</vt:lpstr>
      <vt:lpstr>1_עיצוב מותאם אישית</vt:lpstr>
      <vt:lpstr>עיצוב מותאם אישית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Ziv Abuhasira</dc:creator>
  <cp:lastModifiedBy>Ofir Menashe-M</cp:lastModifiedBy>
  <cp:revision>138</cp:revision>
  <dcterms:created xsi:type="dcterms:W3CDTF">2013-05-22T11:31:07Z</dcterms:created>
  <dcterms:modified xsi:type="dcterms:W3CDTF">2014-12-02T16:04:55Z</dcterms:modified>
</cp:coreProperties>
</file>