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32"/>
  </p:notesMasterIdLst>
  <p:sldIdLst>
    <p:sldId id="256" r:id="rId2"/>
    <p:sldId id="257" r:id="rId3"/>
    <p:sldId id="258" r:id="rId4"/>
    <p:sldId id="259" r:id="rId5"/>
    <p:sldId id="265" r:id="rId6"/>
    <p:sldId id="260" r:id="rId7"/>
    <p:sldId id="261" r:id="rId8"/>
    <p:sldId id="263" r:id="rId9"/>
    <p:sldId id="262" r:id="rId10"/>
    <p:sldId id="264" r:id="rId11"/>
    <p:sldId id="266" r:id="rId12"/>
    <p:sldId id="267" r:id="rId13"/>
    <p:sldId id="268" r:id="rId14"/>
    <p:sldId id="269" r:id="rId15"/>
    <p:sldId id="270" r:id="rId16"/>
    <p:sldId id="280" r:id="rId17"/>
    <p:sldId id="281" r:id="rId18"/>
    <p:sldId id="271" r:id="rId19"/>
    <p:sldId id="283" r:id="rId20"/>
    <p:sldId id="272" r:id="rId21"/>
    <p:sldId id="284" r:id="rId22"/>
    <p:sldId id="273" r:id="rId23"/>
    <p:sldId id="274" r:id="rId24"/>
    <p:sldId id="285" r:id="rId25"/>
    <p:sldId id="275" r:id="rId26"/>
    <p:sldId id="276" r:id="rId27"/>
    <p:sldId id="277" r:id="rId28"/>
    <p:sldId id="278" r:id="rId29"/>
    <p:sldId id="279" r:id="rId30"/>
    <p:sldId id="28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756" autoAdjust="0"/>
    <p:restoredTop sz="93806" autoAdjust="0"/>
  </p:normalViewPr>
  <p:slideViewPr>
    <p:cSldViewPr snapToGrid="0">
      <p:cViewPr varScale="1">
        <p:scale>
          <a:sx n="70" d="100"/>
          <a:sy n="70" d="100"/>
        </p:scale>
        <p:origin x="-960"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F698F3-E4E3-465B-A1FC-55AEB72814F0}" type="datetimeFigureOut">
              <a:rPr lang="en-US" smtClean="0"/>
              <a:pPr/>
              <a:t>9/30/2014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D65354-D2CE-421C-AEDF-4B92909628CE}" type="slidenum">
              <a:rPr lang="en-US" smtClean="0"/>
              <a:pPr/>
              <a:t>‹#›</a:t>
            </a:fld>
            <a:endParaRPr lang="en-US"/>
          </a:p>
        </p:txBody>
      </p:sp>
    </p:spTree>
    <p:extLst>
      <p:ext uri="{BB962C8B-B14F-4D97-AF65-F5344CB8AC3E}">
        <p14:creationId xmlns:p14="http://schemas.microsoft.com/office/powerpoint/2010/main" xmlns="" val="4962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D65354-D2CE-421C-AEDF-4B92909628CE}" type="slidenum">
              <a:rPr lang="en-US" smtClean="0"/>
              <a:pPr/>
              <a:t>1</a:t>
            </a:fld>
            <a:endParaRPr lang="en-US"/>
          </a:p>
        </p:txBody>
      </p:sp>
    </p:spTree>
    <p:extLst>
      <p:ext uri="{BB962C8B-B14F-4D97-AF65-F5344CB8AC3E}">
        <p14:creationId xmlns:p14="http://schemas.microsoft.com/office/powerpoint/2010/main" xmlns="" val="1828096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D65354-D2CE-421C-AEDF-4B92909628CE}" type="slidenum">
              <a:rPr lang="en-US" smtClean="0"/>
              <a:pPr/>
              <a:t>4</a:t>
            </a:fld>
            <a:endParaRPr lang="en-US"/>
          </a:p>
        </p:txBody>
      </p:sp>
    </p:spTree>
    <p:extLst>
      <p:ext uri="{BB962C8B-B14F-4D97-AF65-F5344CB8AC3E}">
        <p14:creationId xmlns:p14="http://schemas.microsoft.com/office/powerpoint/2010/main" xmlns="" val="1072980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D65354-D2CE-421C-AEDF-4B92909628CE}" type="slidenum">
              <a:rPr lang="en-US" smtClean="0"/>
              <a:pPr/>
              <a:t>7</a:t>
            </a:fld>
            <a:endParaRPr lang="en-US"/>
          </a:p>
        </p:txBody>
      </p:sp>
    </p:spTree>
    <p:extLst>
      <p:ext uri="{BB962C8B-B14F-4D97-AF65-F5344CB8AC3E}">
        <p14:creationId xmlns:p14="http://schemas.microsoft.com/office/powerpoint/2010/main" xmlns="" val="2080791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D65354-D2CE-421C-AEDF-4B92909628CE}" type="slidenum">
              <a:rPr lang="en-US" smtClean="0"/>
              <a:pPr/>
              <a:t>9</a:t>
            </a:fld>
            <a:endParaRPr lang="en-US"/>
          </a:p>
        </p:txBody>
      </p:sp>
    </p:spTree>
    <p:extLst>
      <p:ext uri="{BB962C8B-B14F-4D97-AF65-F5344CB8AC3E}">
        <p14:creationId xmlns:p14="http://schemas.microsoft.com/office/powerpoint/2010/main" xmlns="" val="3101780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D65354-D2CE-421C-AEDF-4B92909628CE}" type="slidenum">
              <a:rPr lang="en-US" smtClean="0"/>
              <a:pPr/>
              <a:t>13</a:t>
            </a:fld>
            <a:endParaRPr lang="en-US"/>
          </a:p>
        </p:txBody>
      </p:sp>
    </p:spTree>
    <p:extLst>
      <p:ext uri="{BB962C8B-B14F-4D97-AF65-F5344CB8AC3E}">
        <p14:creationId xmlns:p14="http://schemas.microsoft.com/office/powerpoint/2010/main" xmlns="" val="1956050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D65354-D2CE-421C-AEDF-4B92909628CE}" type="slidenum">
              <a:rPr lang="en-US" smtClean="0"/>
              <a:pPr/>
              <a:t>20</a:t>
            </a:fld>
            <a:endParaRPr lang="en-US"/>
          </a:p>
        </p:txBody>
      </p:sp>
    </p:spTree>
    <p:extLst>
      <p:ext uri="{BB962C8B-B14F-4D97-AF65-F5344CB8AC3E}">
        <p14:creationId xmlns:p14="http://schemas.microsoft.com/office/powerpoint/2010/main" xmlns="" val="3039213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D65354-D2CE-421C-AEDF-4B92909628CE}" type="slidenum">
              <a:rPr lang="en-US" smtClean="0"/>
              <a:pPr/>
              <a:t>23</a:t>
            </a:fld>
            <a:endParaRPr lang="en-US"/>
          </a:p>
        </p:txBody>
      </p:sp>
    </p:spTree>
    <p:extLst>
      <p:ext uri="{BB962C8B-B14F-4D97-AF65-F5344CB8AC3E}">
        <p14:creationId xmlns:p14="http://schemas.microsoft.com/office/powerpoint/2010/main" xmlns="" val="81685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B684F7C-619F-42A7-93C4-652B86E53C11}" type="datetimeFigureOut">
              <a:rPr lang="en-US" smtClean="0"/>
              <a:pPr/>
              <a:t>9/30/2014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AE7BA47-7E85-4606-B1EA-F8C600A04A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684F7C-619F-42A7-93C4-652B86E53C11}"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7BA47-7E85-4606-B1EA-F8C600A04A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684F7C-619F-42A7-93C4-652B86E53C11}"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7BA47-7E85-4606-B1EA-F8C600A04A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684F7C-619F-42A7-93C4-652B86E53C11}"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7BA47-7E85-4606-B1EA-F8C600A04A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B684F7C-619F-42A7-93C4-652B86E53C11}"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7BA47-7E85-4606-B1EA-F8C600A04A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B684F7C-619F-42A7-93C4-652B86E53C11}" type="datetimeFigureOut">
              <a:rPr lang="en-US" smtClean="0"/>
              <a:pPr/>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7BA47-7E85-4606-B1EA-F8C600A04A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B684F7C-619F-42A7-93C4-652B86E53C11}" type="datetimeFigureOut">
              <a:rPr lang="en-US" smtClean="0"/>
              <a:pPr/>
              <a:t>9/30/2014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E7BA47-7E85-4606-B1EA-F8C600A04A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684F7C-619F-42A7-93C4-652B86E53C11}" type="datetimeFigureOut">
              <a:rPr lang="en-US" smtClean="0"/>
              <a:pPr/>
              <a:t>9/30/2014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E7BA47-7E85-4606-B1EA-F8C600A04A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84F7C-619F-42A7-93C4-652B86E53C11}" type="datetimeFigureOut">
              <a:rPr lang="en-US" smtClean="0"/>
              <a:pPr/>
              <a:t>9/30/2014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E7BA47-7E85-4606-B1EA-F8C600A04A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B684F7C-619F-42A7-93C4-652B86E53C11}" type="datetimeFigureOut">
              <a:rPr lang="en-US" smtClean="0"/>
              <a:pPr/>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7BA47-7E85-4606-B1EA-F8C600A04A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B684F7C-619F-42A7-93C4-652B86E53C11}" type="datetimeFigureOut">
              <a:rPr lang="en-US" smtClean="0"/>
              <a:pPr/>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6AE7BA47-7E85-4606-B1EA-F8C600A04A4F}"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B684F7C-619F-42A7-93C4-652B86E53C11}" type="datetimeFigureOut">
              <a:rPr lang="en-US" smtClean="0"/>
              <a:pPr/>
              <a:t>9/30/2014</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AE7BA47-7E85-4606-B1EA-F8C600A04A4F}"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flipV="1">
            <a:off x="689157" y="1246480"/>
            <a:ext cx="10639515" cy="2191015"/>
          </a:xfrm>
        </p:spPr>
        <p:txBody>
          <a:bodyPr>
            <a:normAutofit/>
          </a:bodyPr>
          <a:lstStyle/>
          <a:p>
            <a:r>
              <a:rPr lang="en-US" sz="4000" b="1" dirty="0" smtClean="0"/>
              <a:t>Cell Mediated and Humoral Immune responses to parasites in patients with Cutaneous lesions caused by </a:t>
            </a:r>
            <a:r>
              <a:rPr lang="en-US" sz="4000" b="1" i="1" dirty="0" smtClean="0"/>
              <a:t>L. </a:t>
            </a:r>
            <a:r>
              <a:rPr lang="en-US" sz="4000" b="1" i="1" dirty="0" err="1" smtClean="0"/>
              <a:t>donovani</a:t>
            </a:r>
            <a:r>
              <a:rPr lang="en-US" sz="4000" b="1" i="1" dirty="0" smtClean="0"/>
              <a:t> </a:t>
            </a:r>
            <a:r>
              <a:rPr lang="en-US" sz="4000" b="1" i="1" dirty="0" err="1" smtClean="0"/>
              <a:t>senso</a:t>
            </a:r>
            <a:r>
              <a:rPr lang="en-US" sz="4000" b="1" i="1" dirty="0" smtClean="0"/>
              <a:t> </a:t>
            </a:r>
            <a:r>
              <a:rPr lang="en-US" sz="4000" b="1" i="1" dirty="0" err="1" smtClean="0"/>
              <a:t>lato</a:t>
            </a:r>
            <a:r>
              <a:rPr lang="en-US" sz="4000" b="1" i="1" dirty="0" smtClean="0"/>
              <a:t> </a:t>
            </a:r>
            <a:r>
              <a:rPr lang="en-US" sz="4000" b="1" dirty="0" smtClean="0"/>
              <a:t>in Lebanon </a:t>
            </a:r>
            <a:endParaRPr lang="en-US" sz="4000" dirty="0"/>
          </a:p>
        </p:txBody>
      </p:sp>
      <p:sp>
        <p:nvSpPr>
          <p:cNvPr id="3" name="Subtitle 2"/>
          <p:cNvSpPr>
            <a:spLocks noGrp="1"/>
          </p:cNvSpPr>
          <p:nvPr>
            <p:ph type="subTitle" idx="1"/>
          </p:nvPr>
        </p:nvSpPr>
        <p:spPr>
          <a:xfrm>
            <a:off x="1268748" y="3503568"/>
            <a:ext cx="9891623" cy="3023049"/>
          </a:xfrm>
        </p:spPr>
        <p:txBody>
          <a:bodyPr>
            <a:normAutofit fontScale="25000" lnSpcReduction="20000"/>
          </a:bodyPr>
          <a:lstStyle/>
          <a:p>
            <a:r>
              <a:rPr lang="en-US" sz="3600" dirty="0"/>
              <a:t> </a:t>
            </a:r>
            <a:endParaRPr lang="en-US" sz="3600" dirty="0" smtClean="0"/>
          </a:p>
          <a:p>
            <a:endParaRPr lang="en-US" sz="3600" dirty="0" smtClean="0"/>
          </a:p>
          <a:p>
            <a:r>
              <a:rPr lang="en-US" sz="7200" b="1" i="1" dirty="0" smtClean="0"/>
              <a:t>Nuha  </a:t>
            </a:r>
            <a:r>
              <a:rPr lang="en-US" sz="7200" b="1" i="1" dirty="0" err="1"/>
              <a:t>Nuwayri</a:t>
            </a:r>
            <a:r>
              <a:rPr lang="en-US" sz="7200" b="1" i="1" dirty="0"/>
              <a:t> </a:t>
            </a:r>
            <a:r>
              <a:rPr lang="en-US" sz="7200" b="1" i="1" dirty="0" err="1"/>
              <a:t>Salti,</a:t>
            </a:r>
            <a:r>
              <a:rPr lang="en-US" sz="7200" b="1" i="1" baseline="30000" dirty="0" err="1"/>
              <a:t>a</a:t>
            </a:r>
            <a:r>
              <a:rPr lang="en-US" sz="7200" b="1" i="1" baseline="30000" dirty="0"/>
              <a:t>#*</a:t>
            </a:r>
            <a:r>
              <a:rPr lang="en-US" sz="7200" b="1" i="1" dirty="0"/>
              <a:t> </a:t>
            </a:r>
            <a:r>
              <a:rPr lang="en-US" sz="7200" b="1" i="1" dirty="0" err="1"/>
              <a:t>Yasir</a:t>
            </a:r>
            <a:r>
              <a:rPr lang="en-US" sz="7200" b="1" i="1" dirty="0"/>
              <a:t> AW </a:t>
            </a:r>
            <a:r>
              <a:rPr lang="en-US" sz="7200" b="1" i="1" dirty="0" err="1"/>
              <a:t>Skeiky,</a:t>
            </a:r>
            <a:r>
              <a:rPr lang="en-US" sz="7200" b="1" i="1" baseline="30000" dirty="0" err="1"/>
              <a:t>b</a:t>
            </a:r>
            <a:r>
              <a:rPr lang="en-US" sz="7200" b="1" i="1" dirty="0"/>
              <a:t>†</a:t>
            </a:r>
            <a:r>
              <a:rPr lang="en-US" sz="7200" b="1" i="1" baseline="30000" dirty="0"/>
              <a:t>  </a:t>
            </a:r>
            <a:r>
              <a:rPr lang="en-US" sz="7200" b="1" i="1" dirty="0"/>
              <a:t> </a:t>
            </a:r>
            <a:r>
              <a:rPr lang="en-US" sz="7200" b="1" i="1" dirty="0" err="1"/>
              <a:t>Khouzama</a:t>
            </a:r>
            <a:r>
              <a:rPr lang="en-US" sz="7200" b="1" i="1" dirty="0"/>
              <a:t> </a:t>
            </a:r>
            <a:r>
              <a:rPr lang="en-US" sz="7200" b="1" i="1" dirty="0" err="1"/>
              <a:t>Knio</a:t>
            </a:r>
            <a:r>
              <a:rPr lang="en-US" sz="7200" b="1" i="1" baseline="30000" dirty="0" err="1"/>
              <a:t>c</a:t>
            </a:r>
            <a:r>
              <a:rPr lang="en-US" sz="7200" b="1" i="1" dirty="0"/>
              <a:t>  </a:t>
            </a:r>
            <a:endParaRPr lang="en-US" sz="7200" b="1" i="1" dirty="0" smtClean="0"/>
          </a:p>
          <a:p>
            <a:endParaRPr lang="en-US" sz="7200" b="1" i="1" baseline="30000" dirty="0" smtClean="0"/>
          </a:p>
          <a:p>
            <a:endParaRPr lang="en-US" sz="7200" b="1" i="1" baseline="30000" dirty="0"/>
          </a:p>
          <a:p>
            <a:r>
              <a:rPr lang="en-US" sz="7200" b="1" i="1" baseline="30000" dirty="0" smtClean="0"/>
              <a:t>#</a:t>
            </a:r>
            <a:r>
              <a:rPr lang="en-US" sz="7200" b="1" i="1" dirty="0" smtClean="0"/>
              <a:t>  </a:t>
            </a:r>
            <a:r>
              <a:rPr lang="en-US" sz="7200" b="1" i="1" dirty="0"/>
              <a:t>Address: Nuha </a:t>
            </a:r>
            <a:r>
              <a:rPr lang="en-US" sz="7200" b="1" i="1" dirty="0" err="1"/>
              <a:t>Nuwayri</a:t>
            </a:r>
            <a:r>
              <a:rPr lang="en-US" sz="7200" b="1" i="1" dirty="0"/>
              <a:t> </a:t>
            </a:r>
            <a:r>
              <a:rPr lang="en-US" sz="7200" b="1" i="1" dirty="0" err="1"/>
              <a:t>Salti</a:t>
            </a:r>
            <a:r>
              <a:rPr lang="en-US" sz="7200" b="1" i="1" dirty="0"/>
              <a:t>, MD.,</a:t>
            </a:r>
          </a:p>
          <a:p>
            <a:r>
              <a:rPr lang="en-US" sz="7200" b="1" i="1" dirty="0"/>
              <a:t>This work was performed while the first author (corresponding) was at the American University of Beirut, Beirut </a:t>
            </a:r>
            <a:r>
              <a:rPr lang="en-US" sz="7200" b="1" i="1" dirty="0" smtClean="0"/>
              <a:t>Lebanon; </a:t>
            </a:r>
            <a:r>
              <a:rPr lang="en-US" sz="7200" b="1" i="1" dirty="0"/>
              <a:t>850 third Ave. New York, New York 10022 USA.</a:t>
            </a:r>
          </a:p>
          <a:p>
            <a:endParaRPr lang="en-US" sz="7200" b="1" i="1" dirty="0" smtClean="0"/>
          </a:p>
          <a:p>
            <a:r>
              <a:rPr lang="en-US" sz="7200" b="1" i="1" dirty="0" smtClean="0"/>
              <a:t>Presently </a:t>
            </a:r>
            <a:r>
              <a:rPr lang="en-US" sz="7200" b="1" i="1" dirty="0"/>
              <a:t>at the Chronic Care Center  </a:t>
            </a:r>
            <a:r>
              <a:rPr lang="en-US" sz="7200" b="1" i="1" dirty="0" err="1"/>
              <a:t>Hazmiyeh</a:t>
            </a:r>
            <a:r>
              <a:rPr lang="en-US" sz="7200" b="1" i="1" dirty="0"/>
              <a:t>, Lebanon Tel: 961- 05456862; </a:t>
            </a:r>
            <a:endParaRPr lang="en-US" sz="7200" b="1" i="1" dirty="0" smtClean="0"/>
          </a:p>
          <a:p>
            <a:r>
              <a:rPr lang="en-US" sz="7200" b="1" i="1" dirty="0" smtClean="0"/>
              <a:t>Lebanese </a:t>
            </a:r>
            <a:r>
              <a:rPr lang="en-US" sz="7200" b="1" i="1" dirty="0"/>
              <a:t>University Hariri Hospital, Beirut Lebanon.</a:t>
            </a:r>
          </a:p>
          <a:p>
            <a:r>
              <a:rPr lang="en-US" sz="7200" b="1" i="1" dirty="0"/>
              <a:t> </a:t>
            </a:r>
          </a:p>
          <a:p>
            <a:r>
              <a:rPr lang="en-US" sz="7200" b="1" i="1" dirty="0" smtClean="0"/>
              <a:t>    </a:t>
            </a:r>
            <a:r>
              <a:rPr lang="en-US" sz="2900" dirty="0" smtClean="0"/>
              <a:t>                                                                                                                                                           </a:t>
            </a:r>
            <a:endParaRPr lang="en-US" sz="2900" dirty="0"/>
          </a:p>
        </p:txBody>
      </p:sp>
    </p:spTree>
    <p:extLst>
      <p:ext uri="{BB962C8B-B14F-4D97-AF65-F5344CB8AC3E}">
        <p14:creationId xmlns:p14="http://schemas.microsoft.com/office/powerpoint/2010/main" xmlns="" val="295684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0115" y="1416062"/>
            <a:ext cx="10558732" cy="4247317"/>
          </a:xfrm>
          <a:prstGeom prst="rect">
            <a:avLst/>
          </a:prstGeom>
        </p:spPr>
        <p:txBody>
          <a:bodyPr wrap="square">
            <a:spAutoFit/>
          </a:bodyPr>
          <a:lstStyle/>
          <a:p>
            <a:pPr marL="457200" indent="-457200" algn="just">
              <a:lnSpc>
                <a:spcPct val="150000"/>
              </a:lnSpc>
              <a:buFont typeface="Wingdings" pitchFamily="2" charset="2"/>
              <a:buChar char="Ø"/>
            </a:pPr>
            <a:r>
              <a:rPr lang="en-US" sz="2000" b="1" dirty="0">
                <a:latin typeface="Times New Roman" panose="02020603050405020304" pitchFamily="18" charset="0"/>
                <a:ea typeface="Times New Roman" panose="02020603050405020304" pitchFamily="18" charset="0"/>
              </a:rPr>
              <a:t>There were no isolates from the other 10 cases (group B). To verify whether this peculiar </a:t>
            </a:r>
            <a:r>
              <a:rPr lang="en-US" sz="2000" b="1" dirty="0" err="1">
                <a:latin typeface="Times New Roman" panose="02020603050405020304" pitchFamily="18" charset="0"/>
                <a:ea typeface="Times New Roman" panose="02020603050405020304" pitchFamily="18" charset="0"/>
              </a:rPr>
              <a:t>dermotropic</a:t>
            </a:r>
            <a:r>
              <a:rPr lang="en-US" sz="2000" b="1" dirty="0">
                <a:latin typeface="Times New Roman" panose="02020603050405020304" pitchFamily="18" charset="0"/>
                <a:ea typeface="Times New Roman" panose="02020603050405020304" pitchFamily="18" charset="0"/>
              </a:rPr>
              <a:t> strain exhibits clinically distinguishing features, we devised a questionnaire to record the detailed biographic data on each patient. </a:t>
            </a:r>
            <a:endParaRPr lang="en-US" sz="2000" b="1" dirty="0" smtClean="0">
              <a:latin typeface="Times New Roman" panose="02020603050405020304" pitchFamily="18" charset="0"/>
              <a:ea typeface="Times New Roman" panose="02020603050405020304" pitchFamily="18" charset="0"/>
            </a:endParaRPr>
          </a:p>
          <a:p>
            <a:pPr marL="457200" indent="-457200" algn="just">
              <a:lnSpc>
                <a:spcPct val="150000"/>
              </a:lnSpc>
              <a:buFont typeface="Wingdings" pitchFamily="2" charset="2"/>
              <a:buChar char="Ø"/>
            </a:pPr>
            <a:endParaRPr lang="en-US" sz="2000" b="1" dirty="0" smtClean="0">
              <a:latin typeface="Times New Roman" panose="02020603050405020304" pitchFamily="18" charset="0"/>
              <a:ea typeface="Times New Roman" panose="02020603050405020304" pitchFamily="18" charset="0"/>
            </a:endParaRPr>
          </a:p>
          <a:p>
            <a:pPr marL="457200" indent="-457200" algn="just">
              <a:lnSpc>
                <a:spcPct val="150000"/>
              </a:lnSpc>
              <a:buFont typeface="Wingdings" pitchFamily="2" charset="2"/>
              <a:buChar char="Ø"/>
            </a:pPr>
            <a:r>
              <a:rPr lang="en-US" sz="2000" b="1" dirty="0" smtClean="0">
                <a:latin typeface="Times New Roman" panose="02020603050405020304" pitchFamily="18" charset="0"/>
                <a:ea typeface="Times New Roman" panose="02020603050405020304" pitchFamily="18" charset="0"/>
              </a:rPr>
              <a:t>Subject </a:t>
            </a:r>
            <a:r>
              <a:rPr lang="en-US" sz="2000" b="1" dirty="0">
                <a:latin typeface="Times New Roman" panose="02020603050405020304" pitchFamily="18" charset="0"/>
                <a:ea typeface="Times New Roman" panose="02020603050405020304" pitchFamily="18" charset="0"/>
              </a:rPr>
              <a:t>19 had recovered about two months before she entered the study from a disorder suspected to have been visceral </a:t>
            </a:r>
            <a:r>
              <a:rPr lang="en-US" sz="2000" b="1" dirty="0" err="1">
                <a:latin typeface="Times New Roman" panose="02020603050405020304" pitchFamily="18" charset="0"/>
                <a:ea typeface="Times New Roman" panose="02020603050405020304" pitchFamily="18" charset="0"/>
              </a:rPr>
              <a:t>leishmaniasis</a:t>
            </a:r>
            <a:r>
              <a:rPr lang="en-US" sz="2000" b="1" dirty="0">
                <a:latin typeface="Times New Roman" panose="02020603050405020304" pitchFamily="18" charset="0"/>
                <a:ea typeface="Times New Roman" panose="02020603050405020304" pitchFamily="18" charset="0"/>
              </a:rPr>
              <a:t>. She had been bed ridden in a community hospital for close to three months at the end of which she returned home undiagnosed. Her symptoms had mildly improved. She complained from the outset of low-grade fever and </a:t>
            </a:r>
            <a:r>
              <a:rPr lang="en-US" sz="2000" b="1" dirty="0" err="1">
                <a:latin typeface="Times New Roman" panose="02020603050405020304" pitchFamily="18" charset="0"/>
                <a:ea typeface="Times New Roman" panose="02020603050405020304" pitchFamily="18" charset="0"/>
              </a:rPr>
              <a:t>hepato</a:t>
            </a:r>
            <a:r>
              <a:rPr lang="en-US" sz="2000" b="1" dirty="0">
                <a:latin typeface="Times New Roman" panose="02020603050405020304" pitchFamily="18" charset="0"/>
                <a:ea typeface="Times New Roman" panose="02020603050405020304" pitchFamily="18" charset="0"/>
              </a:rPr>
              <a:t>-splenomegaly (documented by history physical exam and ultrasound). </a:t>
            </a:r>
            <a:endParaRPr lang="en-US" sz="2000" b="1" dirty="0"/>
          </a:p>
        </p:txBody>
      </p:sp>
    </p:spTree>
    <p:extLst>
      <p:ext uri="{BB962C8B-B14F-4D97-AF65-F5344CB8AC3E}">
        <p14:creationId xmlns:p14="http://schemas.microsoft.com/office/powerpoint/2010/main" xmlns="" val="1283495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3255" y="1720842"/>
            <a:ext cx="9747849" cy="3785652"/>
          </a:xfrm>
          <a:prstGeom prst="rect">
            <a:avLst/>
          </a:prstGeom>
        </p:spPr>
        <p:txBody>
          <a:bodyPr wrap="square">
            <a:spAutoFit/>
          </a:bodyPr>
          <a:lstStyle/>
          <a:p>
            <a:pPr marL="548640" marR="0" algn="just">
              <a:lnSpc>
                <a:spcPct val="200000"/>
              </a:lnSpc>
              <a:spcBef>
                <a:spcPts val="0"/>
              </a:spcBef>
              <a:spcAft>
                <a:spcPts val="0"/>
              </a:spcAft>
              <a:tabLst>
                <a:tab pos="-457200" algn="l"/>
              </a:tabLs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Finally we included in this study three subjects (20-22) who were symptom free and had a negative past history. They had a strongly positive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leishmanin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Skin Test (ST) defined by an induration of 1.2-1.4 cm in diameter at 48 hours using antigens obtained from one of our isolates (supplied by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Corixa</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inc.</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Seatle</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Washington State). </a:t>
            </a:r>
            <a:endParaRPr lang="en-US" sz="2400" b="1" dirty="0">
              <a:effectLst/>
              <a:latin typeface="CG 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87263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542" y="984742"/>
            <a:ext cx="11731924" cy="5170646"/>
          </a:xfrm>
          <a:prstGeom prst="rect">
            <a:avLst/>
          </a:prstGeom>
        </p:spPr>
        <p:txBody>
          <a:bodyPr wrap="square">
            <a:spAutoFit/>
          </a:bodyPr>
          <a:lstStyle/>
          <a:p>
            <a:pPr marL="342900" marR="0" indent="-342900" algn="just">
              <a:lnSpc>
                <a:spcPct val="150000"/>
              </a:lnSpc>
              <a:spcBef>
                <a:spcPts val="0"/>
              </a:spcBef>
              <a:spcAft>
                <a:spcPts val="0"/>
              </a:spcAft>
              <a:buFont typeface="Wingdings" pitchFamily="2" charset="2"/>
              <a:buChar char="Ø"/>
              <a:tabLst>
                <a:tab pos="-457200" algn="l"/>
              </a:tabLst>
            </a:pP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Serologic analysis.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The sera from the 22 subjects were found devoid of </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anti </a:t>
            </a:r>
            <a:r>
              <a:rPr lang="en-US" sz="2000" b="1" i="1" dirty="0" err="1" smtClean="0">
                <a:latin typeface="Times New Roman" panose="02020603050405020304" pitchFamily="18" charset="0"/>
                <a:ea typeface="Times New Roman" panose="02020603050405020304" pitchFamily="18" charset="0"/>
                <a:cs typeface="Times New Roman" panose="02020603050405020304" pitchFamily="18" charset="0"/>
              </a:rPr>
              <a:t>Leishmania</a:t>
            </a:r>
            <a:r>
              <a:rPr lang="en-US" sz="2000" b="1" i="1" dirty="0" smtClean="0">
                <a:latin typeface="Times New Roman" panose="02020603050405020304" pitchFamily="18" charset="0"/>
                <a:ea typeface="Times New Roman" panose="02020603050405020304" pitchFamily="18" charset="0"/>
                <a:cs typeface="Times New Roman" panose="02020603050405020304" pitchFamily="18" charset="0"/>
              </a:rPr>
              <a:t> major</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antibodies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when screened by ELISA. Two preparations of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Lmajor</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antigens </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were tested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namely a lysate whole un-separated, and soluble proteins fractionated from the lysate</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a:t>
            </a:r>
          </a:p>
          <a:p>
            <a:pPr marL="548640" marR="0" algn="just">
              <a:lnSpc>
                <a:spcPct val="150000"/>
              </a:lnSpc>
              <a:spcBef>
                <a:spcPts val="0"/>
              </a:spcBef>
              <a:spcAft>
                <a:spcPts val="0"/>
              </a:spcAft>
              <a:tabLst>
                <a:tab pos="-457200" algn="l"/>
              </a:tabLs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buFont typeface="Wingdings" pitchFamily="2" charset="2"/>
              <a:buChar char="Ø"/>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For the present study anti</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L.donovani</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antibodies were detected by micro-ELISA technique (22). We used for antigens whole lysate of </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L.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donovani</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parasites and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rk39</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As mentioned earlier,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rk39</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is a recombinant polypeptide. It represents the protein product of a high repeat genomic segment typical of the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donovani</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strain of parasite. Qu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J.Q</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et al</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(31) have demonstrated that it is both a sensitive and specific test with no cross-reactivity with antibodies to antigens present in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leishmaniases</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cases caused by strains that belong to other parasite complexes. This part of the study was carried out at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Corixa</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laboratories (Seattle, WA, USA). </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81879165"/>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069" y="731519"/>
            <a:ext cx="11438627" cy="6152390"/>
          </a:xfrm>
          <a:prstGeom prst="rect">
            <a:avLst/>
          </a:prstGeom>
        </p:spPr>
        <p:txBody>
          <a:bodyPr wrap="square">
            <a:spAutoFit/>
          </a:bodyPr>
          <a:lstStyle/>
          <a:p>
            <a:pPr marL="891540" indent="-342900" algn="just">
              <a:lnSpc>
                <a:spcPct val="200000"/>
              </a:lnSpc>
              <a:buFont typeface="Wingdings" pitchFamily="2" charset="2"/>
              <a:buChar char="Ø"/>
              <a:tabLst>
                <a:tab pos="-457200" algn="l"/>
              </a:tabLs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The procedure </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was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described in a previous work. In short, the plates were coated overnight at 4ºC with </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10ng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lysate protein/well and in other plates 25 ng of </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rk39/well,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in coating buffer, the sera with antibodies were used at 1:50 dilution. </a:t>
            </a:r>
            <a:endParaRPr lang="en-US" sz="20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891540" indent="-342900" algn="just">
              <a:lnSpc>
                <a:spcPct val="200000"/>
              </a:lnSpc>
              <a:buFont typeface="Wingdings" pitchFamily="2" charset="2"/>
              <a:buChar char="Ø"/>
              <a:tabLst>
                <a:tab pos="-457200" algn="l"/>
              </a:tabLst>
            </a:pP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For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both the lysate and rk39 antigens, the absorbency </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read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at 405 nm. To make sure that our finding is reliable the cutoff point was taken at five SD from the value of the mean obtained on ten Caucasian North American control subjects. </a:t>
            </a:r>
            <a:endParaRPr lang="en-US" sz="20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891540" indent="-342900" algn="just">
              <a:lnSpc>
                <a:spcPct val="200000"/>
              </a:lnSpc>
              <a:buFont typeface="Wingdings" pitchFamily="2" charset="2"/>
              <a:buChar char="Ø"/>
              <a:tabLst>
                <a:tab pos="-457200" algn="l"/>
              </a:tabLst>
            </a:pP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It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was 0.15 for the whole lysate and 0.075 for rk39</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t> </a:t>
            </a:r>
            <a:r>
              <a:rPr lang="en-US" sz="2000" b="1" dirty="0">
                <a:latin typeface="Times New Roman" panose="02020603050405020304" pitchFamily="18" charset="0"/>
                <a:cs typeface="Times New Roman" panose="02020603050405020304" pitchFamily="18" charset="0"/>
              </a:rPr>
              <a:t>All patients up to number 19 (included), were skin tested using the same product that detected the three subjects included in our study </a:t>
            </a:r>
            <a:r>
              <a:rPr lang="en-US" sz="2000" b="1" dirty="0" err="1">
                <a:latin typeface="Times New Roman" panose="02020603050405020304" pitchFamily="18" charset="0"/>
                <a:cs typeface="Times New Roman" panose="02020603050405020304" pitchFamily="18" charset="0"/>
              </a:rPr>
              <a:t>ie</a:t>
            </a:r>
            <a:r>
              <a:rPr lang="en-US" sz="2000" b="1" dirty="0">
                <a:latin typeface="Times New Roman" panose="02020603050405020304" pitchFamily="18" charset="0"/>
                <a:cs typeface="Times New Roman" panose="02020603050405020304" pitchFamily="18" charset="0"/>
              </a:rPr>
              <a:t> numbers 20-22.</a:t>
            </a:r>
          </a:p>
          <a:p>
            <a:pPr marL="548640" marR="0" algn="just">
              <a:lnSpc>
                <a:spcPct val="200000"/>
              </a:lnSpc>
              <a:spcBef>
                <a:spcPts val="0"/>
              </a:spcBef>
              <a:spcAft>
                <a:spcPts val="0"/>
              </a:spcAft>
              <a:tabLst>
                <a:tab pos="-457200" algn="l"/>
              </a:tabLst>
            </a:pPr>
            <a:endParaRPr lang="en-US" sz="2000" b="1" dirty="0">
              <a:effectLst/>
              <a:latin typeface="CG 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57703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0724"/>
            <a:ext cx="11864195" cy="6494085"/>
          </a:xfrm>
          <a:prstGeom prst="rect">
            <a:avLst/>
          </a:prstGeom>
        </p:spPr>
        <p:txBody>
          <a:bodyPr wrap="square">
            <a:spAutoFit/>
          </a:bodyPr>
          <a:lstStyle/>
          <a:p>
            <a:pPr marL="548640" marR="0">
              <a:lnSpc>
                <a:spcPct val="200000"/>
              </a:lnSpc>
              <a:spcBef>
                <a:spcPts val="0"/>
              </a:spcBef>
              <a:spcAft>
                <a:spcPts val="0"/>
              </a:spcAft>
              <a:tabLst>
                <a:tab pos="-457200" algn="l"/>
              </a:tabLst>
            </a:pPr>
            <a:endParaRPr lang="en-US" sz="24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548640" marR="0">
              <a:lnSpc>
                <a:spcPct val="200000"/>
              </a:lnSpc>
              <a:spcBef>
                <a:spcPts val="0"/>
              </a:spcBef>
              <a:spcAft>
                <a:spcPts val="0"/>
              </a:spcAft>
              <a:tabLst>
                <a:tab pos="-457200" algn="l"/>
              </a:tabLst>
            </a:pPr>
            <a:r>
              <a:rPr lang="en-US" sz="2400" b="1" dirty="0" smtClean="0">
                <a:latin typeface="Times New Roman" panose="02020603050405020304" pitchFamily="18" charset="0"/>
                <a:ea typeface="Times New Roman" panose="02020603050405020304" pitchFamily="18" charset="0"/>
                <a:cs typeface="Times New Roman" panose="02020603050405020304" pitchFamily="18" charset="0"/>
              </a:rPr>
              <a:t>Parasite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Cultures and Genomic DNA </a:t>
            </a:r>
            <a:r>
              <a:rPr lang="en-US" sz="2400" b="1" dirty="0" smtClean="0">
                <a:latin typeface="Times New Roman" panose="02020603050405020304" pitchFamily="18" charset="0"/>
                <a:ea typeface="Times New Roman" panose="02020603050405020304" pitchFamily="18" charset="0"/>
                <a:cs typeface="Times New Roman" panose="02020603050405020304" pitchFamily="18" charset="0"/>
              </a:rPr>
              <a:t>Preparation</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891540" marR="0" indent="-342900" algn="just">
              <a:lnSpc>
                <a:spcPct val="200000"/>
              </a:lnSpc>
              <a:spcBef>
                <a:spcPts val="0"/>
              </a:spcBef>
              <a:spcAft>
                <a:spcPts val="0"/>
              </a:spcAft>
              <a:buFont typeface="Wingdings" pitchFamily="2" charset="2"/>
              <a:buChar char="Ø"/>
              <a:tabLst>
                <a:tab pos="-457200" algn="l"/>
              </a:tabLs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Parasites </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from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lesion biopsies were grown to late log phase (2-7 x 10</a:t>
            </a:r>
            <a:r>
              <a:rPr lang="en-US" sz="2000" b="1" baseline="30000" dirty="0">
                <a:latin typeface="Times New Roman" panose="02020603050405020304" pitchFamily="18" charset="0"/>
                <a:ea typeface="Times New Roman" panose="02020603050405020304" pitchFamily="18" charset="0"/>
                <a:cs typeface="Times New Roman" panose="02020603050405020304" pitchFamily="18" charset="0"/>
              </a:rPr>
              <a:t>7</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ml) in medium 199 </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with 20</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HIFBS</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Genomic DNA was prepared from five (a-e) isolates, four of which belonged to patients whose sera were included among the ELISA tested samples (3, 8,9,10). </a:t>
            </a:r>
            <a:endParaRPr lang="en-US" sz="20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891540" marR="0" indent="-342900" algn="just">
              <a:lnSpc>
                <a:spcPct val="200000"/>
              </a:lnSpc>
              <a:spcBef>
                <a:spcPts val="0"/>
              </a:spcBef>
              <a:spcAft>
                <a:spcPts val="0"/>
              </a:spcAft>
              <a:buFont typeface="Wingdings" pitchFamily="2" charset="2"/>
              <a:buChar char="Ø"/>
              <a:tabLst>
                <a:tab pos="-457200" algn="l"/>
              </a:tabLst>
            </a:pP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We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had no available serum for the fifth tested isolate. We included in addition, reference strains belonging to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Leishmania</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infantum</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IPTI</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Leishmania</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chagasi</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MHOM</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/BR/82/BA-</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2,C1</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Leishmania</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tropica</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MHOM</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/SA/91/</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WR1063C</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Leishmania</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major</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Friedland</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and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Leishmania</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amazonensis</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IFLA</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/BR/67/</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PH8</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They were cultured in axenic media and genomic DNA extracted as described by Burns </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et al</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(29)</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53825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804" y="654045"/>
            <a:ext cx="11864196" cy="5755422"/>
          </a:xfrm>
          <a:prstGeom prst="rect">
            <a:avLst/>
          </a:prstGeom>
        </p:spPr>
        <p:txBody>
          <a:bodyPr wrap="square">
            <a:spAutoFit/>
          </a:bodyPr>
          <a:lstStyle/>
          <a:p>
            <a:pPr marL="1005840" lvl="1">
              <a:lnSpc>
                <a:spcPct val="200000"/>
              </a:lnSpc>
              <a:tabLst>
                <a:tab pos="-457200" algn="l"/>
              </a:tabLst>
            </a:pPr>
            <a:r>
              <a:rPr lang="en-US" sz="2400" b="1" dirty="0" smtClean="0">
                <a:latin typeface="Times New Roman" panose="02020603050405020304" pitchFamily="18" charset="0"/>
                <a:ea typeface="Times New Roman" panose="02020603050405020304" pitchFamily="18" charset="0"/>
                <a:cs typeface="Times New Roman" panose="02020603050405020304" pitchFamily="18" charset="0"/>
              </a:rPr>
              <a:t>Southern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Blot Analysis</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1348740" lvl="1" indent="-342900">
              <a:lnSpc>
                <a:spcPct val="200000"/>
              </a:lnSpc>
              <a:buFont typeface="Wingdings" pitchFamily="2" charset="2"/>
              <a:buChar char="Ø"/>
              <a:tabLst>
                <a:tab pos="-457200" algn="l"/>
              </a:tabLst>
            </a:pP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Genomic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DNA (2.5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ug</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from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Leishmania</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isolates (a, b, c, d and e) were digested with restriction enzymes Sal I and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Pst</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I or with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Pst</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I alone. The same was applied on reference strains of each of </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L</a:t>
            </a:r>
            <a:r>
              <a:rPr lang="en-US" sz="2000" b="1"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infantum</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L</a:t>
            </a:r>
            <a:r>
              <a:rPr lang="en-US" sz="2000" b="1"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chagasi</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L.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tropica</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L. major,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and </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L.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amazonensis</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DNA was</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separated by gel electrophoresis, to be analyzed by Southern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Blott</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1348740" lvl="1" indent="-342900">
              <a:lnSpc>
                <a:spcPct val="200000"/>
              </a:lnSpc>
              <a:buFont typeface="Wingdings" pitchFamily="2" charset="2"/>
              <a:buChar char="Ø"/>
              <a:tabLst>
                <a:tab pos="-457200" algn="l"/>
              </a:tabLst>
            </a:pP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Blotts</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were probed with radio-labeled [-</a:t>
            </a:r>
            <a:r>
              <a:rPr lang="en-US" sz="2000" b="1" baseline="30000" dirty="0">
                <a:latin typeface="Times New Roman" panose="02020603050405020304" pitchFamily="18" charset="0"/>
                <a:ea typeface="Times New Roman" panose="02020603050405020304" pitchFamily="18" charset="0"/>
                <a:cs typeface="Times New Roman" panose="02020603050405020304" pitchFamily="18" charset="0"/>
              </a:rPr>
              <a:t>32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P]</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dCTP</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DNA inserts containing the (1.2 kb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Pst</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1 fragment (repetitive domain) of the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k39</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clone of </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L.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chagasi</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(29) or with the full length cDNA insert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0.8kb</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of the</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L. major</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sequence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LmSP1</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The blots were washed to a final stringency of 0.2 x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SSC</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at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65</a:t>
            </a:r>
            <a:r>
              <a:rPr lang="en-US" sz="2000" b="1" baseline="30000" dirty="0" err="1">
                <a:latin typeface="Times New Roman" panose="02020603050405020304" pitchFamily="18" charset="0"/>
                <a:ea typeface="Times New Roman" panose="02020603050405020304" pitchFamily="18" charset="0"/>
                <a:cs typeface="Times New Roman" panose="02020603050405020304" pitchFamily="18" charset="0"/>
              </a:rPr>
              <a:t>0</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C</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for 30 min. and analyzed by autoradiography.</a:t>
            </a:r>
            <a:endParaRPr lang="en-US" sz="2000" b="1" dirty="0">
              <a:effectLst/>
              <a:latin typeface="CG 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296535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4140" y="880239"/>
            <a:ext cx="11189313" cy="4893647"/>
          </a:xfrm>
          <a:prstGeom prst="rect">
            <a:avLst/>
          </a:prstGeom>
        </p:spPr>
        <p:txBody>
          <a:bodyPr wrap="square">
            <a:spAutoFit/>
          </a:bodyPr>
          <a:lstStyle/>
          <a:p>
            <a:pPr>
              <a:lnSpc>
                <a:spcPct val="150000"/>
              </a:lnSpc>
            </a:pPr>
            <a:r>
              <a:rPr lang="en-US" sz="2400" b="1" dirty="0" smtClean="0">
                <a:latin typeface="Times New Roman" panose="02020603050405020304" pitchFamily="18" charset="0"/>
                <a:ea typeface="Times New Roman" panose="02020603050405020304" pitchFamily="18" charset="0"/>
                <a:cs typeface="Times New Roman" panose="02020603050405020304" pitchFamily="18" charset="0"/>
              </a:rPr>
              <a:t>RESULTS</a:t>
            </a:r>
          </a:p>
          <a:p>
            <a:pPr>
              <a:lnSpc>
                <a:spcPct val="150000"/>
              </a:lnSpc>
            </a:pPr>
            <a:endParaRPr lang="en-US" sz="24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buFont typeface="Wingdings" pitchFamily="2" charset="2"/>
              <a:buChar char="Ø"/>
            </a:pPr>
            <a:r>
              <a:rPr lang="en-US" sz="2000" b="1" dirty="0" smtClean="0">
                <a:latin typeface="Times New Roman" panose="02020603050405020304" pitchFamily="18" charset="0"/>
                <a:ea typeface="Times New Roman" panose="02020603050405020304" pitchFamily="18" charset="0"/>
              </a:rPr>
              <a:t>Table </a:t>
            </a:r>
            <a:r>
              <a:rPr lang="en-US" sz="2000" b="1" dirty="0">
                <a:latin typeface="Times New Roman" panose="02020603050405020304" pitchFamily="18" charset="0"/>
                <a:ea typeface="Times New Roman" panose="02020603050405020304" pitchFamily="18" charset="0"/>
              </a:rPr>
              <a:t>1 summarizes the pertinent biographic features of the study group</a:t>
            </a:r>
            <a:r>
              <a:rPr lang="en-US" sz="2000" b="1" dirty="0" smtClean="0">
                <a:latin typeface="Times New Roman" panose="02020603050405020304" pitchFamily="18" charset="0"/>
                <a:ea typeface="Times New Roman" panose="02020603050405020304" pitchFamily="18" charset="0"/>
              </a:rPr>
              <a:t>.</a:t>
            </a:r>
          </a:p>
          <a:p>
            <a:pPr marL="342900" indent="-342900" algn="just">
              <a:lnSpc>
                <a:spcPct val="150000"/>
              </a:lnSpc>
              <a:buFont typeface="Wingdings" pitchFamily="2" charset="2"/>
              <a:buChar char="Ø"/>
            </a:pPr>
            <a:endParaRPr lang="en-US" sz="2000" b="1" dirty="0">
              <a:latin typeface="Times New Roman" panose="02020603050405020304" pitchFamily="18" charset="0"/>
              <a:ea typeface="Times New Roman" panose="02020603050405020304" pitchFamily="18" charset="0"/>
            </a:endParaRPr>
          </a:p>
          <a:p>
            <a:pPr marL="342900" indent="-342900" algn="just">
              <a:lnSpc>
                <a:spcPct val="150000"/>
              </a:lnSpc>
              <a:buFont typeface="Wingdings" pitchFamily="2" charset="2"/>
              <a:buChar char="Ø"/>
            </a:pPr>
            <a:r>
              <a:rPr lang="en-US" sz="2000" b="1" dirty="0" smtClean="0">
                <a:latin typeface="Times New Roman" panose="02020603050405020304" pitchFamily="18" charset="0"/>
                <a:ea typeface="Times New Roman" panose="02020603050405020304" pitchFamily="18" charset="0"/>
              </a:rPr>
              <a:t>They </a:t>
            </a:r>
            <a:r>
              <a:rPr lang="en-US" sz="2000" b="1" dirty="0">
                <a:latin typeface="Times New Roman" panose="02020603050405020304" pitchFamily="18" charset="0"/>
                <a:ea typeface="Times New Roman" panose="02020603050405020304" pitchFamily="18" charset="0"/>
              </a:rPr>
              <a:t>were: 11 males and 11 females; age between seven years and seventy, occupation varied: in both genders the younger age group was students. The majority of adult females were housewives, but with partial occupation in the fields during summer, exclusively confined to daytime</a:t>
            </a:r>
            <a:r>
              <a:rPr lang="en-US" sz="2000" b="1" dirty="0" smtClean="0">
                <a:latin typeface="Times New Roman" panose="02020603050405020304" pitchFamily="18" charset="0"/>
                <a:ea typeface="Times New Roman" panose="02020603050405020304" pitchFamily="18" charset="0"/>
              </a:rPr>
              <a:t>.</a:t>
            </a:r>
          </a:p>
          <a:p>
            <a:pPr marL="342900" indent="-342900" algn="just">
              <a:lnSpc>
                <a:spcPct val="150000"/>
              </a:lnSpc>
              <a:buFont typeface="Wingdings" pitchFamily="2" charset="2"/>
              <a:buChar char="Ø"/>
            </a:pPr>
            <a:endParaRPr lang="en-US" sz="2000" b="1" dirty="0">
              <a:latin typeface="Times New Roman" panose="02020603050405020304" pitchFamily="18" charset="0"/>
              <a:ea typeface="Times New Roman" panose="02020603050405020304" pitchFamily="18" charset="0"/>
            </a:endParaRPr>
          </a:p>
          <a:p>
            <a:pPr marL="342900" indent="-342900" algn="just">
              <a:lnSpc>
                <a:spcPct val="150000"/>
              </a:lnSpc>
              <a:buFont typeface="Wingdings" pitchFamily="2" charset="2"/>
              <a:buChar char="Ø"/>
            </a:pPr>
            <a:r>
              <a:rPr lang="en-US" sz="2000" b="1" dirty="0" smtClean="0">
                <a:latin typeface="Times New Roman" panose="02020603050405020304" pitchFamily="18" charset="0"/>
                <a:ea typeface="Times New Roman" panose="02020603050405020304" pitchFamily="18" charset="0"/>
              </a:rPr>
              <a:t>The </a:t>
            </a:r>
            <a:r>
              <a:rPr lang="en-US" sz="2000" b="1" dirty="0">
                <a:latin typeface="Times New Roman" panose="02020603050405020304" pitchFamily="18" charset="0"/>
                <a:ea typeface="Times New Roman" panose="02020603050405020304" pitchFamily="18" charset="0"/>
              </a:rPr>
              <a:t>adult males were farmers, shopkeepers or teachers mostly in the same locality as their dwelling address. </a:t>
            </a:r>
            <a:endParaRPr lang="en-US" sz="2000" dirty="0"/>
          </a:p>
        </p:txBody>
      </p:sp>
    </p:spTree>
    <p:extLst>
      <p:ext uri="{BB962C8B-B14F-4D97-AF65-F5344CB8AC3E}">
        <p14:creationId xmlns:p14="http://schemas.microsoft.com/office/powerpoint/2010/main" xmlns="" val="2732368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xmlns="" val="2899767650"/>
              </p:ext>
            </p:extLst>
          </p:nvPr>
        </p:nvGraphicFramePr>
        <p:xfrm>
          <a:off x="934498" y="550557"/>
          <a:ext cx="10105208" cy="5765024"/>
        </p:xfrm>
        <a:graphic>
          <a:graphicData uri="http://schemas.openxmlformats.org/drawingml/2006/table">
            <a:tbl>
              <a:tblPr>
                <a:tableStyleId>{5C22544A-7EE6-4342-B048-85BDC9FD1C3A}</a:tableStyleId>
              </a:tblPr>
              <a:tblGrid>
                <a:gridCol w="947818"/>
                <a:gridCol w="1224875"/>
                <a:gridCol w="1166546"/>
                <a:gridCol w="1676911"/>
                <a:gridCol w="1676909"/>
                <a:gridCol w="1184662"/>
                <a:gridCol w="2227487"/>
              </a:tblGrid>
              <a:tr h="148330">
                <a:tc gridSpan="7">
                  <a:txBody>
                    <a:bodyPr/>
                    <a:lstStyle/>
                    <a:p>
                      <a:pPr marL="0" marR="0">
                        <a:spcBef>
                          <a:spcPts val="0"/>
                        </a:spcBef>
                        <a:spcAft>
                          <a:spcPts val="0"/>
                        </a:spcAft>
                        <a:tabLst>
                          <a:tab pos="-457200" algn="l"/>
                        </a:tabLst>
                      </a:pPr>
                      <a:r>
                        <a:rPr lang="en-US" sz="1100" dirty="0" smtClean="0">
                          <a:effectLst/>
                          <a:latin typeface="+mn-lt"/>
                          <a:ea typeface="Times New Roman" panose="02020603050405020304" pitchFamily="18" charset="0"/>
                          <a:cs typeface="Times New Roman" panose="02020603050405020304" pitchFamily="18" charset="0"/>
                        </a:rPr>
                        <a:t>TABLE 1: Patient’s pertinent </a:t>
                      </a:r>
                      <a:r>
                        <a:rPr lang="en-US" sz="1100" dirty="0" err="1" smtClean="0">
                          <a:effectLst/>
                          <a:latin typeface="+mn-lt"/>
                          <a:ea typeface="Times New Roman" panose="02020603050405020304" pitchFamily="18" charset="0"/>
                          <a:cs typeface="Times New Roman" panose="02020603050405020304" pitchFamily="18" charset="0"/>
                        </a:rPr>
                        <a:t>biodata</a:t>
                      </a:r>
                      <a:endParaRPr lang="en-US" sz="1100" dirty="0">
                        <a:effectLst/>
                        <a:latin typeface="+mn-lt"/>
                        <a:ea typeface="Times New Roman" panose="02020603050405020304" pitchFamily="18" charset="0"/>
                        <a:cs typeface="Times New Roman" panose="02020603050405020304" pitchFamily="18" charset="0"/>
                      </a:endParaRPr>
                    </a:p>
                  </a:txBody>
                  <a:tcPr marL="46845" marR="46845" marT="0" marB="0"/>
                </a:tc>
                <a:tc hMerge="1">
                  <a:txBody>
                    <a:bodyPr/>
                    <a:lstStyle/>
                    <a:p>
                      <a:pPr marL="0" marR="0" algn="ctr">
                        <a:spcBef>
                          <a:spcPts val="0"/>
                        </a:spcBef>
                        <a:spcAft>
                          <a:spcPts val="0"/>
                        </a:spcAft>
                        <a:tabLst>
                          <a:tab pos="-457200" algn="l"/>
                        </a:tabLst>
                      </a:pP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hMerge="1">
                  <a:txBody>
                    <a:bodyPr/>
                    <a:lstStyle/>
                    <a:p>
                      <a:pPr marL="0" marR="0" algn="ctr">
                        <a:spcBef>
                          <a:spcPts val="0"/>
                        </a:spcBef>
                        <a:spcAft>
                          <a:spcPts val="0"/>
                        </a:spcAft>
                        <a:tabLst>
                          <a:tab pos="-457200" algn="l"/>
                        </a:tabLst>
                      </a:pP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hMerge="1">
                  <a:txBody>
                    <a:bodyPr/>
                    <a:lstStyle/>
                    <a:p>
                      <a:pPr marL="0" marR="0" algn="ctr">
                        <a:spcBef>
                          <a:spcPts val="0"/>
                        </a:spcBef>
                        <a:spcAft>
                          <a:spcPts val="0"/>
                        </a:spcAft>
                        <a:tabLst>
                          <a:tab pos="-457200" algn="l"/>
                        </a:tabLst>
                      </a:pP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hMerge="1">
                  <a:txBody>
                    <a:bodyPr/>
                    <a:lstStyle/>
                    <a:p>
                      <a:pPr marL="0" marR="0" algn="ctr">
                        <a:spcBef>
                          <a:spcPts val="0"/>
                        </a:spcBef>
                        <a:spcAft>
                          <a:spcPts val="0"/>
                        </a:spcAft>
                        <a:tabLst>
                          <a:tab pos="-457200" algn="l"/>
                        </a:tabLst>
                      </a:pP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hMerge="1">
                  <a:txBody>
                    <a:bodyPr/>
                    <a:lstStyle/>
                    <a:p>
                      <a:pPr marL="0" marR="0" algn="ctr">
                        <a:spcBef>
                          <a:spcPts val="0"/>
                        </a:spcBef>
                        <a:spcAft>
                          <a:spcPts val="0"/>
                        </a:spcAft>
                        <a:tabLst>
                          <a:tab pos="-457200" algn="l"/>
                        </a:tabLst>
                      </a:pP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hMerge="1">
                  <a:txBody>
                    <a:bodyPr/>
                    <a:lstStyle/>
                    <a:p>
                      <a:pPr marL="0" marR="0" algn="ctr">
                        <a:spcBef>
                          <a:spcPts val="0"/>
                        </a:spcBef>
                        <a:spcAft>
                          <a:spcPts val="0"/>
                        </a:spcAft>
                        <a:tabLst>
                          <a:tab pos="-457200" algn="l"/>
                        </a:tabLst>
                      </a:pP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r>
              <a:tr h="450120">
                <a:tc>
                  <a:txBody>
                    <a:bodyPr/>
                    <a:lstStyle/>
                    <a:p>
                      <a:pPr marL="0" marR="0">
                        <a:spcBef>
                          <a:spcPts val="0"/>
                        </a:spcBef>
                        <a:spcAft>
                          <a:spcPts val="0"/>
                        </a:spcAft>
                        <a:tabLst>
                          <a:tab pos="-457200" algn="l"/>
                        </a:tabLst>
                      </a:pPr>
                      <a:r>
                        <a:rPr lang="en-US" sz="1100" dirty="0">
                          <a:effectLst/>
                        </a:rPr>
                        <a:t> </a:t>
                      </a:r>
                    </a:p>
                    <a:p>
                      <a:pPr marL="0" marR="0">
                        <a:spcBef>
                          <a:spcPts val="0"/>
                        </a:spcBef>
                        <a:spcAft>
                          <a:spcPts val="0"/>
                        </a:spcAft>
                        <a:tabLst>
                          <a:tab pos="-457200" algn="l"/>
                        </a:tabLst>
                      </a:pPr>
                      <a:r>
                        <a:rPr lang="en-US" sz="1100" dirty="0">
                          <a:effectLst/>
                        </a:rPr>
                        <a:t>Initials</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lgn="ctr">
                        <a:spcBef>
                          <a:spcPts val="0"/>
                        </a:spcBef>
                        <a:spcAft>
                          <a:spcPts val="0"/>
                        </a:spcAft>
                        <a:tabLst>
                          <a:tab pos="-457200" algn="l"/>
                        </a:tabLst>
                      </a:pPr>
                      <a:r>
                        <a:rPr lang="en-US" sz="1100" dirty="0">
                          <a:effectLst/>
                        </a:rPr>
                        <a:t> </a:t>
                      </a:r>
                    </a:p>
                    <a:p>
                      <a:pPr marL="0" marR="0" algn="ctr">
                        <a:spcBef>
                          <a:spcPts val="0"/>
                        </a:spcBef>
                        <a:spcAft>
                          <a:spcPts val="0"/>
                        </a:spcAft>
                        <a:tabLst>
                          <a:tab pos="-457200" algn="l"/>
                        </a:tabLst>
                      </a:pPr>
                      <a:r>
                        <a:rPr lang="en-US" sz="1100" dirty="0">
                          <a:effectLst/>
                        </a:rPr>
                        <a:t>Patients #</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lgn="ctr">
                        <a:spcBef>
                          <a:spcPts val="0"/>
                        </a:spcBef>
                        <a:spcAft>
                          <a:spcPts val="0"/>
                        </a:spcAft>
                        <a:tabLst>
                          <a:tab pos="-457200" algn="l"/>
                        </a:tabLst>
                      </a:pPr>
                      <a:r>
                        <a:rPr lang="en-US" sz="1100" dirty="0">
                          <a:effectLst/>
                        </a:rPr>
                        <a:t> </a:t>
                      </a:r>
                    </a:p>
                    <a:p>
                      <a:pPr marL="0" marR="0" algn="ctr">
                        <a:spcBef>
                          <a:spcPts val="0"/>
                        </a:spcBef>
                        <a:spcAft>
                          <a:spcPts val="0"/>
                        </a:spcAft>
                        <a:tabLst>
                          <a:tab pos="-457200" algn="l"/>
                        </a:tabLst>
                      </a:pPr>
                      <a:r>
                        <a:rPr lang="en-US" sz="1100" dirty="0">
                          <a:effectLst/>
                        </a:rPr>
                        <a:t>Sex</a:t>
                      </a:r>
                    </a:p>
                    <a:p>
                      <a:pPr marL="0" marR="0" algn="ctr">
                        <a:spcBef>
                          <a:spcPts val="0"/>
                        </a:spcBef>
                        <a:spcAft>
                          <a:spcPts val="0"/>
                        </a:spcAft>
                        <a:tabLst>
                          <a:tab pos="-457200" algn="l"/>
                        </a:tabLst>
                      </a:pPr>
                      <a:r>
                        <a:rPr lang="en-US" sz="1100" dirty="0">
                          <a:effectLst/>
                        </a:rPr>
                        <a:t>M/F</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lgn="ctr">
                        <a:spcBef>
                          <a:spcPts val="0"/>
                        </a:spcBef>
                        <a:spcAft>
                          <a:spcPts val="0"/>
                        </a:spcAft>
                        <a:tabLst>
                          <a:tab pos="-457200" algn="l"/>
                        </a:tabLst>
                      </a:pPr>
                      <a:r>
                        <a:rPr lang="en-US" sz="1100" dirty="0">
                          <a:effectLst/>
                        </a:rPr>
                        <a:t> </a:t>
                      </a:r>
                    </a:p>
                    <a:p>
                      <a:pPr marL="0" marR="0" algn="ctr">
                        <a:spcBef>
                          <a:spcPts val="0"/>
                        </a:spcBef>
                        <a:spcAft>
                          <a:spcPts val="0"/>
                        </a:spcAft>
                        <a:tabLst>
                          <a:tab pos="-457200" algn="l"/>
                        </a:tabLst>
                      </a:pPr>
                      <a:r>
                        <a:rPr lang="en-US" sz="1100" dirty="0">
                          <a:effectLst/>
                        </a:rPr>
                        <a:t>Age</a:t>
                      </a:r>
                    </a:p>
                    <a:p>
                      <a:pPr marL="0" marR="0" algn="ctr">
                        <a:spcBef>
                          <a:spcPts val="0"/>
                        </a:spcBef>
                        <a:spcAft>
                          <a:spcPts val="0"/>
                        </a:spcAft>
                        <a:tabLst>
                          <a:tab pos="-457200" algn="l"/>
                        </a:tabLst>
                      </a:pPr>
                      <a:r>
                        <a:rPr lang="en-US" sz="1100" dirty="0">
                          <a:effectLst/>
                        </a:rPr>
                        <a:t>(years)</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lgn="ctr">
                        <a:spcBef>
                          <a:spcPts val="0"/>
                        </a:spcBef>
                        <a:spcAft>
                          <a:spcPts val="0"/>
                        </a:spcAft>
                        <a:tabLst>
                          <a:tab pos="-457200" algn="l"/>
                        </a:tabLst>
                      </a:pPr>
                      <a:r>
                        <a:rPr lang="en-US" sz="1100" dirty="0">
                          <a:effectLst/>
                        </a:rPr>
                        <a:t> </a:t>
                      </a:r>
                    </a:p>
                    <a:p>
                      <a:pPr marL="0" marR="0" algn="ctr">
                        <a:spcBef>
                          <a:spcPts val="0"/>
                        </a:spcBef>
                        <a:spcAft>
                          <a:spcPts val="0"/>
                        </a:spcAft>
                        <a:tabLst>
                          <a:tab pos="-457200" algn="l"/>
                        </a:tabLst>
                      </a:pPr>
                      <a:r>
                        <a:rPr lang="en-US" sz="1100" dirty="0">
                          <a:effectLst/>
                        </a:rPr>
                        <a:t>Geographic</a:t>
                      </a:r>
                    </a:p>
                    <a:p>
                      <a:pPr marL="0" marR="0" algn="ctr">
                        <a:spcBef>
                          <a:spcPts val="0"/>
                        </a:spcBef>
                        <a:spcAft>
                          <a:spcPts val="0"/>
                        </a:spcAft>
                        <a:tabLst>
                          <a:tab pos="-457200" algn="l"/>
                        </a:tabLst>
                      </a:pPr>
                      <a:r>
                        <a:rPr lang="en-US" sz="1100" dirty="0">
                          <a:effectLst/>
                        </a:rPr>
                        <a:t>locality</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lgn="ctr">
                        <a:spcBef>
                          <a:spcPts val="0"/>
                        </a:spcBef>
                        <a:spcAft>
                          <a:spcPts val="0"/>
                        </a:spcAft>
                        <a:tabLst>
                          <a:tab pos="-457200" algn="l"/>
                        </a:tabLst>
                      </a:pPr>
                      <a:r>
                        <a:rPr lang="en-US" sz="1100" dirty="0">
                          <a:effectLst/>
                        </a:rPr>
                        <a:t> </a:t>
                      </a:r>
                    </a:p>
                    <a:p>
                      <a:pPr marL="0" marR="0" algn="ctr">
                        <a:spcBef>
                          <a:spcPts val="0"/>
                        </a:spcBef>
                        <a:spcAft>
                          <a:spcPts val="0"/>
                        </a:spcAft>
                        <a:tabLst>
                          <a:tab pos="-457200" algn="l"/>
                        </a:tabLst>
                      </a:pPr>
                      <a:r>
                        <a:rPr lang="en-US" sz="1100" dirty="0">
                          <a:effectLst/>
                        </a:rPr>
                        <a:t>Diagnosis</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lgn="ctr">
                        <a:spcBef>
                          <a:spcPts val="0"/>
                        </a:spcBef>
                        <a:spcAft>
                          <a:spcPts val="0"/>
                        </a:spcAft>
                        <a:tabLst>
                          <a:tab pos="-457200" algn="l"/>
                        </a:tabLst>
                      </a:pPr>
                      <a:r>
                        <a:rPr lang="en-US" sz="1100" dirty="0">
                          <a:effectLst/>
                        </a:rPr>
                        <a:t>Treatment</a:t>
                      </a:r>
                    </a:p>
                    <a:p>
                      <a:pPr marL="0" marR="0" algn="ctr">
                        <a:spcBef>
                          <a:spcPts val="0"/>
                        </a:spcBef>
                        <a:spcAft>
                          <a:spcPts val="0"/>
                        </a:spcAft>
                        <a:tabLst>
                          <a:tab pos="-457200" algn="l"/>
                        </a:tabLst>
                      </a:pPr>
                      <a:r>
                        <a:rPr lang="en-US" sz="1100" dirty="0">
                          <a:effectLst/>
                        </a:rPr>
                        <a:t>Before</a:t>
                      </a:r>
                    </a:p>
                    <a:p>
                      <a:pPr marL="0" marR="0" algn="ctr">
                        <a:spcBef>
                          <a:spcPts val="0"/>
                        </a:spcBef>
                        <a:spcAft>
                          <a:spcPts val="0"/>
                        </a:spcAft>
                        <a:tabLst>
                          <a:tab pos="-457200" algn="l"/>
                        </a:tabLst>
                      </a:pPr>
                      <a:r>
                        <a:rPr lang="en-US" sz="1100" dirty="0">
                          <a:effectLst/>
                        </a:rPr>
                        <a:t>Diagnosis</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r>
              <a:tr h="148330">
                <a:tc>
                  <a:txBody>
                    <a:bodyPr/>
                    <a:lstStyle/>
                    <a:p>
                      <a:pPr marL="0" marR="0">
                        <a:spcBef>
                          <a:spcPts val="0"/>
                        </a:spcBef>
                        <a:spcAft>
                          <a:spcPts val="0"/>
                        </a:spcAft>
                        <a:tabLst>
                          <a:tab pos="-457200" algn="l"/>
                        </a:tabLst>
                      </a:pPr>
                      <a:r>
                        <a:rPr lang="en-US" sz="1100">
                          <a:effectLst/>
                        </a:rPr>
                        <a:t> </a:t>
                      </a:r>
                      <a:endParaRPr lang="en-US" sz="110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lgn="ctr">
                        <a:spcBef>
                          <a:spcPts val="0"/>
                        </a:spcBef>
                        <a:spcAft>
                          <a:spcPts val="0"/>
                        </a:spcAft>
                        <a:tabLst>
                          <a:tab pos="-457200" algn="l"/>
                        </a:tabLst>
                      </a:pPr>
                      <a:r>
                        <a:rPr lang="en-US" sz="1100" dirty="0">
                          <a:effectLst/>
                        </a:rPr>
                        <a:t> </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lgn="ctr">
                        <a:spcBef>
                          <a:spcPts val="0"/>
                        </a:spcBef>
                        <a:spcAft>
                          <a:spcPts val="0"/>
                        </a:spcAft>
                        <a:tabLst>
                          <a:tab pos="-457200" algn="l"/>
                        </a:tabLst>
                      </a:pPr>
                      <a:r>
                        <a:rPr lang="en-US" sz="1100">
                          <a:effectLst/>
                        </a:rPr>
                        <a:t> </a:t>
                      </a:r>
                      <a:endParaRPr lang="en-US" sz="110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lgn="ctr">
                        <a:spcBef>
                          <a:spcPts val="0"/>
                        </a:spcBef>
                        <a:spcAft>
                          <a:spcPts val="0"/>
                        </a:spcAft>
                        <a:tabLst>
                          <a:tab pos="-457200" algn="l"/>
                        </a:tabLst>
                      </a:pPr>
                      <a:r>
                        <a:rPr lang="en-US" sz="1100">
                          <a:effectLst/>
                        </a:rPr>
                        <a:t> </a:t>
                      </a:r>
                      <a:endParaRPr lang="en-US" sz="110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lgn="ctr">
                        <a:spcBef>
                          <a:spcPts val="0"/>
                        </a:spcBef>
                        <a:spcAft>
                          <a:spcPts val="0"/>
                        </a:spcAft>
                        <a:tabLst>
                          <a:tab pos="-457200" algn="l"/>
                        </a:tabLst>
                      </a:pPr>
                      <a:r>
                        <a:rPr lang="en-US" sz="1100" dirty="0">
                          <a:effectLst/>
                        </a:rPr>
                        <a:t> </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lgn="ctr">
                        <a:spcBef>
                          <a:spcPts val="0"/>
                        </a:spcBef>
                        <a:spcAft>
                          <a:spcPts val="0"/>
                        </a:spcAft>
                        <a:tabLst>
                          <a:tab pos="-457200" algn="l"/>
                        </a:tabLst>
                      </a:pPr>
                      <a:r>
                        <a:rPr lang="en-US" sz="1100" dirty="0">
                          <a:effectLst/>
                        </a:rPr>
                        <a:t> </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lgn="ctr">
                        <a:spcBef>
                          <a:spcPts val="0"/>
                        </a:spcBef>
                        <a:spcAft>
                          <a:spcPts val="0"/>
                        </a:spcAft>
                        <a:tabLst>
                          <a:tab pos="-457200" algn="l"/>
                        </a:tabLst>
                      </a:pPr>
                      <a:r>
                        <a:rPr lang="en-US" sz="1100" dirty="0">
                          <a:effectLst/>
                        </a:rPr>
                        <a:t> </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r>
              <a:tr h="148330">
                <a:tc>
                  <a:txBody>
                    <a:bodyPr/>
                    <a:lstStyle/>
                    <a:p>
                      <a:pPr marL="0" marR="0">
                        <a:spcBef>
                          <a:spcPts val="0"/>
                        </a:spcBef>
                        <a:spcAft>
                          <a:spcPts val="0"/>
                        </a:spcAft>
                        <a:tabLst>
                          <a:tab pos="-457200" algn="l"/>
                        </a:tabLst>
                      </a:pPr>
                      <a:r>
                        <a:rPr lang="en-US" sz="1100">
                          <a:effectLst/>
                        </a:rPr>
                        <a:t> </a:t>
                      </a:r>
                      <a:endParaRPr lang="en-US" sz="110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spcBef>
                          <a:spcPts val="0"/>
                        </a:spcBef>
                        <a:spcAft>
                          <a:spcPts val="0"/>
                        </a:spcAft>
                        <a:tabLst>
                          <a:tab pos="-457200" algn="l"/>
                        </a:tabLst>
                      </a:pPr>
                      <a:r>
                        <a:rPr lang="en-US" sz="1100">
                          <a:effectLst/>
                        </a:rPr>
                        <a:t> </a:t>
                      </a:r>
                      <a:endParaRPr lang="en-US" sz="110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spcBef>
                          <a:spcPts val="0"/>
                        </a:spcBef>
                        <a:spcAft>
                          <a:spcPts val="0"/>
                        </a:spcAft>
                        <a:tabLst>
                          <a:tab pos="-457200" algn="l"/>
                        </a:tabLst>
                      </a:pPr>
                      <a:r>
                        <a:rPr lang="en-US" sz="1100">
                          <a:effectLst/>
                        </a:rPr>
                        <a:t> </a:t>
                      </a:r>
                      <a:endParaRPr lang="en-US" sz="110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spcBef>
                          <a:spcPts val="0"/>
                        </a:spcBef>
                        <a:spcAft>
                          <a:spcPts val="0"/>
                        </a:spcAft>
                        <a:tabLst>
                          <a:tab pos="-457200" algn="l"/>
                        </a:tabLst>
                      </a:pPr>
                      <a:r>
                        <a:rPr lang="en-US" sz="1100" dirty="0">
                          <a:effectLst/>
                        </a:rPr>
                        <a:t> </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spcBef>
                          <a:spcPts val="0"/>
                        </a:spcBef>
                        <a:spcAft>
                          <a:spcPts val="0"/>
                        </a:spcAft>
                        <a:tabLst>
                          <a:tab pos="-457200" algn="l"/>
                        </a:tabLst>
                      </a:pPr>
                      <a:r>
                        <a:rPr lang="en-US" sz="1100">
                          <a:effectLst/>
                        </a:rPr>
                        <a:t> </a:t>
                      </a:r>
                      <a:endParaRPr lang="en-US" sz="110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spcBef>
                          <a:spcPts val="0"/>
                        </a:spcBef>
                        <a:spcAft>
                          <a:spcPts val="0"/>
                        </a:spcAft>
                        <a:tabLst>
                          <a:tab pos="-457200" algn="l"/>
                        </a:tabLst>
                      </a:pPr>
                      <a:r>
                        <a:rPr lang="en-US" sz="1100">
                          <a:effectLst/>
                        </a:rPr>
                        <a:t> </a:t>
                      </a:r>
                      <a:endParaRPr lang="en-US" sz="110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spcBef>
                          <a:spcPts val="0"/>
                        </a:spcBef>
                        <a:spcAft>
                          <a:spcPts val="0"/>
                        </a:spcAft>
                        <a:tabLst>
                          <a:tab pos="-457200" algn="l"/>
                        </a:tabLst>
                      </a:pPr>
                      <a:r>
                        <a:rPr lang="en-US" sz="1100" dirty="0">
                          <a:effectLst/>
                        </a:rPr>
                        <a:t> </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r>
              <a:tr h="3411589">
                <a:tc>
                  <a:txBody>
                    <a:bodyPr/>
                    <a:lstStyle/>
                    <a:p>
                      <a:pPr marL="0" marR="0">
                        <a:spcBef>
                          <a:spcPts val="0"/>
                        </a:spcBef>
                        <a:spcAft>
                          <a:spcPts val="0"/>
                        </a:spcAft>
                        <a:tabLst>
                          <a:tab pos="-457200" algn="l"/>
                        </a:tabLst>
                      </a:pPr>
                      <a:r>
                        <a:rPr lang="en-US" sz="1100" dirty="0">
                          <a:effectLst/>
                        </a:rPr>
                        <a:t> </a:t>
                      </a:r>
                    </a:p>
                    <a:p>
                      <a:pPr marL="0" marR="0">
                        <a:spcBef>
                          <a:spcPts val="0"/>
                        </a:spcBef>
                        <a:spcAft>
                          <a:spcPts val="0"/>
                        </a:spcAft>
                        <a:tabLst>
                          <a:tab pos="-457200" algn="l"/>
                        </a:tabLst>
                      </a:pPr>
                      <a:r>
                        <a:rPr lang="en-US" sz="1100" dirty="0">
                          <a:effectLst/>
                        </a:rPr>
                        <a:t>Pt</a:t>
                      </a:r>
                    </a:p>
                    <a:p>
                      <a:pPr marL="0" marR="0">
                        <a:spcBef>
                          <a:spcPts val="0"/>
                        </a:spcBef>
                        <a:spcAft>
                          <a:spcPts val="0"/>
                        </a:spcAft>
                        <a:tabLst>
                          <a:tab pos="-457200" algn="l"/>
                        </a:tabLst>
                      </a:pPr>
                      <a:r>
                        <a:rPr lang="en-US" sz="1100" dirty="0" err="1" smtClean="0">
                          <a:effectLst/>
                        </a:rPr>
                        <a:t>HaFa</a:t>
                      </a:r>
                      <a:endParaRPr lang="en-US" sz="1100" dirty="0">
                        <a:effectLst/>
                      </a:endParaRPr>
                    </a:p>
                    <a:p>
                      <a:pPr marL="0" marR="0">
                        <a:spcBef>
                          <a:spcPts val="0"/>
                        </a:spcBef>
                        <a:spcAft>
                          <a:spcPts val="0"/>
                        </a:spcAft>
                        <a:tabLst>
                          <a:tab pos="-457200" algn="l"/>
                        </a:tabLst>
                      </a:pPr>
                      <a:r>
                        <a:rPr lang="en-US" sz="1100" dirty="0" err="1">
                          <a:effectLst/>
                        </a:rPr>
                        <a:t>FaYa</a:t>
                      </a:r>
                      <a:endParaRPr lang="en-US" sz="1100" dirty="0">
                        <a:effectLst/>
                      </a:endParaRPr>
                    </a:p>
                    <a:p>
                      <a:pPr marL="0" marR="0">
                        <a:spcBef>
                          <a:spcPts val="0"/>
                        </a:spcBef>
                        <a:spcAft>
                          <a:spcPts val="0"/>
                        </a:spcAft>
                        <a:tabLst>
                          <a:tab pos="-457200" algn="l"/>
                        </a:tabLst>
                      </a:pPr>
                      <a:r>
                        <a:rPr lang="en-US" sz="1100" dirty="0" err="1" smtClean="0">
                          <a:effectLst/>
                        </a:rPr>
                        <a:t>JaAm</a:t>
                      </a:r>
                      <a:endParaRPr lang="en-US" sz="1100" dirty="0">
                        <a:effectLst/>
                      </a:endParaRPr>
                    </a:p>
                    <a:p>
                      <a:pPr marL="0" marR="0">
                        <a:spcBef>
                          <a:spcPts val="0"/>
                        </a:spcBef>
                        <a:spcAft>
                          <a:spcPts val="0"/>
                        </a:spcAft>
                        <a:tabLst>
                          <a:tab pos="-457200" algn="l"/>
                        </a:tabLst>
                      </a:pPr>
                      <a:r>
                        <a:rPr lang="en-US" sz="1100" dirty="0" err="1">
                          <a:effectLst/>
                        </a:rPr>
                        <a:t>KhAK</a:t>
                      </a:r>
                      <a:endParaRPr lang="en-US" sz="1100" dirty="0">
                        <a:effectLst/>
                      </a:endParaRPr>
                    </a:p>
                    <a:p>
                      <a:pPr marL="0" marR="0">
                        <a:spcBef>
                          <a:spcPts val="0"/>
                        </a:spcBef>
                        <a:spcAft>
                          <a:spcPts val="0"/>
                        </a:spcAft>
                        <a:tabLst>
                          <a:tab pos="-457200" algn="l"/>
                        </a:tabLst>
                      </a:pPr>
                      <a:r>
                        <a:rPr lang="en-US" sz="1100" dirty="0" err="1">
                          <a:effectLst/>
                        </a:rPr>
                        <a:t>MaAw</a:t>
                      </a:r>
                      <a:endParaRPr lang="en-US" sz="1100" dirty="0">
                        <a:effectLst/>
                      </a:endParaRPr>
                    </a:p>
                    <a:p>
                      <a:pPr marL="0" marR="0">
                        <a:spcBef>
                          <a:spcPts val="0"/>
                        </a:spcBef>
                        <a:spcAft>
                          <a:spcPts val="0"/>
                        </a:spcAft>
                        <a:tabLst>
                          <a:tab pos="-457200" algn="l"/>
                        </a:tabLst>
                      </a:pPr>
                      <a:r>
                        <a:rPr lang="en-US" sz="1100" dirty="0" err="1">
                          <a:effectLst/>
                        </a:rPr>
                        <a:t>NaMr</a:t>
                      </a:r>
                      <a:endParaRPr lang="en-US" sz="1100" dirty="0">
                        <a:effectLst/>
                      </a:endParaRPr>
                    </a:p>
                    <a:p>
                      <a:pPr marL="0" marR="0">
                        <a:spcBef>
                          <a:spcPts val="0"/>
                        </a:spcBef>
                        <a:spcAft>
                          <a:spcPts val="0"/>
                        </a:spcAft>
                        <a:tabLst>
                          <a:tab pos="-457200" algn="l"/>
                        </a:tabLst>
                      </a:pPr>
                      <a:r>
                        <a:rPr lang="en-US" sz="1100" dirty="0" err="1">
                          <a:effectLst/>
                        </a:rPr>
                        <a:t>YaAb</a:t>
                      </a:r>
                      <a:endParaRPr lang="en-US" sz="1100" dirty="0">
                        <a:effectLst/>
                      </a:endParaRPr>
                    </a:p>
                    <a:p>
                      <a:pPr marL="0" marR="0">
                        <a:spcBef>
                          <a:spcPts val="0"/>
                        </a:spcBef>
                        <a:spcAft>
                          <a:spcPts val="0"/>
                        </a:spcAft>
                        <a:tabLst>
                          <a:tab pos="-457200" algn="l"/>
                        </a:tabLst>
                      </a:pPr>
                      <a:r>
                        <a:rPr lang="en-US" sz="1100" dirty="0" err="1">
                          <a:effectLst/>
                        </a:rPr>
                        <a:t>AlYa</a:t>
                      </a:r>
                      <a:endParaRPr lang="en-US" sz="1100" dirty="0">
                        <a:effectLst/>
                      </a:endParaRPr>
                    </a:p>
                    <a:p>
                      <a:pPr marL="0" marR="0">
                        <a:spcBef>
                          <a:spcPts val="0"/>
                        </a:spcBef>
                        <a:spcAft>
                          <a:spcPts val="0"/>
                        </a:spcAft>
                        <a:tabLst>
                          <a:tab pos="-457200" algn="l"/>
                        </a:tabLst>
                      </a:pPr>
                      <a:r>
                        <a:rPr lang="en-US" sz="1100" dirty="0" err="1">
                          <a:effectLst/>
                        </a:rPr>
                        <a:t>MaFa</a:t>
                      </a:r>
                      <a:endParaRPr lang="en-US" sz="1100" dirty="0">
                        <a:effectLst/>
                      </a:endParaRPr>
                    </a:p>
                    <a:p>
                      <a:pPr marL="0" marR="0">
                        <a:spcBef>
                          <a:spcPts val="0"/>
                        </a:spcBef>
                        <a:spcAft>
                          <a:spcPts val="0"/>
                        </a:spcAft>
                        <a:tabLst>
                          <a:tab pos="-457200" algn="l"/>
                        </a:tabLst>
                      </a:pPr>
                      <a:r>
                        <a:rPr lang="en-US" sz="1100" dirty="0" err="1" smtClean="0">
                          <a:effectLst/>
                        </a:rPr>
                        <a:t>BaAl</a:t>
                      </a:r>
                      <a:endParaRPr lang="en-US" sz="1100" dirty="0">
                        <a:effectLst/>
                      </a:endParaRPr>
                    </a:p>
                    <a:p>
                      <a:pPr marL="0" marR="0">
                        <a:spcBef>
                          <a:spcPts val="0"/>
                        </a:spcBef>
                        <a:spcAft>
                          <a:spcPts val="0"/>
                        </a:spcAft>
                        <a:tabLst>
                          <a:tab pos="-457200" algn="l"/>
                        </a:tabLst>
                      </a:pPr>
                      <a:r>
                        <a:rPr lang="en-US" sz="1100" dirty="0" err="1">
                          <a:effectLst/>
                        </a:rPr>
                        <a:t>FaBa</a:t>
                      </a:r>
                      <a:endParaRPr lang="en-US" sz="1100" dirty="0">
                        <a:effectLst/>
                      </a:endParaRPr>
                    </a:p>
                    <a:p>
                      <a:pPr marL="0" marR="0">
                        <a:spcBef>
                          <a:spcPts val="0"/>
                        </a:spcBef>
                        <a:spcAft>
                          <a:spcPts val="0"/>
                        </a:spcAft>
                        <a:tabLst>
                          <a:tab pos="-457200" algn="l"/>
                        </a:tabLst>
                      </a:pPr>
                      <a:r>
                        <a:rPr lang="en-US" sz="1100" dirty="0" err="1">
                          <a:effectLst/>
                        </a:rPr>
                        <a:t>HaDi</a:t>
                      </a:r>
                      <a:endParaRPr lang="en-US" sz="1100" dirty="0">
                        <a:effectLst/>
                      </a:endParaRPr>
                    </a:p>
                    <a:p>
                      <a:pPr marL="0" marR="0">
                        <a:spcBef>
                          <a:spcPts val="0"/>
                        </a:spcBef>
                        <a:spcAft>
                          <a:spcPts val="0"/>
                        </a:spcAft>
                        <a:tabLst>
                          <a:tab pos="-457200" algn="l"/>
                        </a:tabLst>
                      </a:pPr>
                      <a:r>
                        <a:rPr lang="en-US" sz="1100" dirty="0" err="1">
                          <a:effectLst/>
                        </a:rPr>
                        <a:t>MoBa</a:t>
                      </a:r>
                      <a:endParaRPr lang="en-US" sz="1100" dirty="0">
                        <a:effectLst/>
                      </a:endParaRPr>
                    </a:p>
                    <a:p>
                      <a:pPr marL="0" marR="0">
                        <a:spcBef>
                          <a:spcPts val="0"/>
                        </a:spcBef>
                        <a:spcAft>
                          <a:spcPts val="0"/>
                        </a:spcAft>
                        <a:tabLst>
                          <a:tab pos="-457200" algn="l"/>
                        </a:tabLst>
                      </a:pPr>
                      <a:r>
                        <a:rPr lang="en-US" sz="1100" dirty="0" err="1">
                          <a:effectLst/>
                        </a:rPr>
                        <a:t>HaHS</a:t>
                      </a:r>
                      <a:endParaRPr lang="en-US" sz="1100" dirty="0">
                        <a:effectLst/>
                      </a:endParaRPr>
                    </a:p>
                    <a:p>
                      <a:pPr marL="0" marR="0">
                        <a:spcBef>
                          <a:spcPts val="0"/>
                        </a:spcBef>
                        <a:spcAft>
                          <a:spcPts val="0"/>
                        </a:spcAft>
                        <a:tabLst>
                          <a:tab pos="-457200" algn="l"/>
                        </a:tabLst>
                      </a:pPr>
                      <a:r>
                        <a:rPr lang="en-US" sz="1100" dirty="0" err="1">
                          <a:effectLst/>
                        </a:rPr>
                        <a:t>HaYe</a:t>
                      </a:r>
                      <a:endParaRPr lang="en-US" sz="1100" dirty="0">
                        <a:effectLst/>
                      </a:endParaRPr>
                    </a:p>
                    <a:p>
                      <a:pPr marL="0" marR="0">
                        <a:spcBef>
                          <a:spcPts val="0"/>
                        </a:spcBef>
                        <a:spcAft>
                          <a:spcPts val="0"/>
                        </a:spcAft>
                        <a:tabLst>
                          <a:tab pos="-457200" algn="l"/>
                        </a:tabLst>
                      </a:pPr>
                      <a:r>
                        <a:rPr lang="en-US" sz="1100" dirty="0" err="1">
                          <a:effectLst/>
                        </a:rPr>
                        <a:t>MuKa</a:t>
                      </a:r>
                      <a:endParaRPr lang="en-US" sz="1100" dirty="0">
                        <a:effectLst/>
                      </a:endParaRPr>
                    </a:p>
                    <a:p>
                      <a:pPr marL="0" marR="0">
                        <a:spcBef>
                          <a:spcPts val="0"/>
                        </a:spcBef>
                        <a:spcAft>
                          <a:spcPts val="0"/>
                        </a:spcAft>
                        <a:tabLst>
                          <a:tab pos="-457200" algn="l"/>
                        </a:tabLst>
                      </a:pPr>
                      <a:r>
                        <a:rPr lang="en-US" sz="1100" dirty="0" err="1">
                          <a:effectLst/>
                        </a:rPr>
                        <a:t>MaTa</a:t>
                      </a:r>
                      <a:endParaRPr lang="en-US" sz="1100" dirty="0">
                        <a:effectLst/>
                      </a:endParaRPr>
                    </a:p>
                    <a:p>
                      <a:pPr marL="0" marR="0">
                        <a:spcBef>
                          <a:spcPts val="0"/>
                        </a:spcBef>
                        <a:spcAft>
                          <a:spcPts val="0"/>
                        </a:spcAft>
                        <a:tabLst>
                          <a:tab pos="-457200" algn="l"/>
                        </a:tabLst>
                      </a:pPr>
                      <a:r>
                        <a:rPr lang="en-US" sz="1100" dirty="0" err="1">
                          <a:effectLst/>
                        </a:rPr>
                        <a:t>SaUY</a:t>
                      </a:r>
                      <a:endParaRPr lang="en-US" sz="1100" dirty="0">
                        <a:effectLst/>
                      </a:endParaRPr>
                    </a:p>
                    <a:p>
                      <a:pPr marL="0" marR="0">
                        <a:spcBef>
                          <a:spcPts val="0"/>
                        </a:spcBef>
                        <a:spcAft>
                          <a:spcPts val="0"/>
                        </a:spcAft>
                        <a:tabLst>
                          <a:tab pos="-457200" algn="l"/>
                        </a:tabLst>
                      </a:pPr>
                      <a:r>
                        <a:rPr lang="en-US" sz="1100" dirty="0" err="1">
                          <a:effectLst/>
                        </a:rPr>
                        <a:t>AlAt</a:t>
                      </a:r>
                      <a:endParaRPr lang="en-US" sz="1100" dirty="0">
                        <a:effectLst/>
                      </a:endParaRPr>
                    </a:p>
                    <a:p>
                      <a:pPr marL="0" marR="0">
                        <a:spcBef>
                          <a:spcPts val="0"/>
                        </a:spcBef>
                        <a:spcAft>
                          <a:spcPts val="0"/>
                        </a:spcAft>
                        <a:tabLst>
                          <a:tab pos="-457200" algn="l"/>
                        </a:tabLst>
                      </a:pPr>
                      <a:r>
                        <a:rPr lang="en-US" sz="1100" dirty="0" err="1">
                          <a:effectLst/>
                        </a:rPr>
                        <a:t>JaSh</a:t>
                      </a:r>
                      <a:endParaRPr lang="en-US" sz="1100" dirty="0">
                        <a:effectLst/>
                      </a:endParaRPr>
                    </a:p>
                    <a:p>
                      <a:pPr marL="0" marR="0">
                        <a:spcBef>
                          <a:spcPts val="0"/>
                        </a:spcBef>
                        <a:spcAft>
                          <a:spcPts val="0"/>
                        </a:spcAft>
                        <a:tabLst>
                          <a:tab pos="-457200" algn="l"/>
                        </a:tabLst>
                      </a:pPr>
                      <a:r>
                        <a:rPr lang="en-US" sz="1100" dirty="0" err="1">
                          <a:effectLst/>
                        </a:rPr>
                        <a:t>KaFa</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spcBef>
                          <a:spcPts val="0"/>
                        </a:spcBef>
                        <a:spcAft>
                          <a:spcPts val="0"/>
                        </a:spcAft>
                        <a:tabLst>
                          <a:tab pos="-457200" algn="l"/>
                        </a:tabLst>
                      </a:pPr>
                      <a:r>
                        <a:rPr lang="en-US" sz="1100" dirty="0">
                          <a:effectLst/>
                        </a:rPr>
                        <a:t> </a:t>
                      </a:r>
                    </a:p>
                    <a:p>
                      <a:pPr marL="0" marR="0">
                        <a:spcBef>
                          <a:spcPts val="0"/>
                        </a:spcBef>
                        <a:spcAft>
                          <a:spcPts val="0"/>
                        </a:spcAft>
                        <a:tabLst>
                          <a:tab pos="-457200" algn="l"/>
                        </a:tabLst>
                      </a:pPr>
                      <a:r>
                        <a:rPr lang="en-US" sz="1100" dirty="0">
                          <a:effectLst/>
                        </a:rPr>
                        <a:t>1</a:t>
                      </a:r>
                    </a:p>
                    <a:p>
                      <a:pPr marL="0" marR="0">
                        <a:spcBef>
                          <a:spcPts val="0"/>
                        </a:spcBef>
                        <a:spcAft>
                          <a:spcPts val="0"/>
                        </a:spcAft>
                        <a:tabLst>
                          <a:tab pos="-457200" algn="l"/>
                        </a:tabLst>
                      </a:pPr>
                      <a:r>
                        <a:rPr lang="en-US" sz="1100" dirty="0" smtClean="0">
                          <a:effectLst/>
                        </a:rPr>
                        <a:t>2</a:t>
                      </a:r>
                      <a:endParaRPr lang="en-US" sz="1100" dirty="0">
                        <a:effectLst/>
                      </a:endParaRPr>
                    </a:p>
                    <a:p>
                      <a:pPr marL="0" marR="0">
                        <a:spcBef>
                          <a:spcPts val="0"/>
                        </a:spcBef>
                        <a:spcAft>
                          <a:spcPts val="0"/>
                        </a:spcAft>
                        <a:tabLst>
                          <a:tab pos="-457200" algn="l"/>
                        </a:tabLst>
                      </a:pPr>
                      <a:r>
                        <a:rPr lang="en-US" sz="1100" dirty="0">
                          <a:effectLst/>
                        </a:rPr>
                        <a:t>3</a:t>
                      </a:r>
                    </a:p>
                    <a:p>
                      <a:pPr marL="0" marR="0">
                        <a:spcBef>
                          <a:spcPts val="0"/>
                        </a:spcBef>
                        <a:spcAft>
                          <a:spcPts val="0"/>
                        </a:spcAft>
                        <a:tabLst>
                          <a:tab pos="-457200" algn="l"/>
                        </a:tabLst>
                      </a:pPr>
                      <a:r>
                        <a:rPr lang="en-US" sz="1100" dirty="0" smtClean="0">
                          <a:effectLst/>
                        </a:rPr>
                        <a:t>4</a:t>
                      </a:r>
                      <a:endParaRPr lang="en-US" sz="1100" dirty="0">
                        <a:effectLst/>
                      </a:endParaRPr>
                    </a:p>
                    <a:p>
                      <a:pPr marL="0" marR="0">
                        <a:spcBef>
                          <a:spcPts val="0"/>
                        </a:spcBef>
                        <a:spcAft>
                          <a:spcPts val="0"/>
                        </a:spcAft>
                        <a:tabLst>
                          <a:tab pos="-457200" algn="l"/>
                        </a:tabLst>
                      </a:pPr>
                      <a:r>
                        <a:rPr lang="en-US" sz="1100" dirty="0">
                          <a:effectLst/>
                        </a:rPr>
                        <a:t>5</a:t>
                      </a:r>
                    </a:p>
                    <a:p>
                      <a:pPr marL="0" marR="0">
                        <a:spcBef>
                          <a:spcPts val="0"/>
                        </a:spcBef>
                        <a:spcAft>
                          <a:spcPts val="0"/>
                        </a:spcAft>
                        <a:tabLst>
                          <a:tab pos="-457200" algn="l"/>
                        </a:tabLst>
                      </a:pPr>
                      <a:r>
                        <a:rPr lang="en-US" sz="1100" dirty="0">
                          <a:effectLst/>
                        </a:rPr>
                        <a:t>6</a:t>
                      </a:r>
                    </a:p>
                    <a:p>
                      <a:pPr marL="0" marR="0">
                        <a:spcBef>
                          <a:spcPts val="0"/>
                        </a:spcBef>
                        <a:spcAft>
                          <a:spcPts val="0"/>
                        </a:spcAft>
                        <a:tabLst>
                          <a:tab pos="-457200" algn="l"/>
                        </a:tabLst>
                      </a:pPr>
                      <a:r>
                        <a:rPr lang="en-US" sz="1100" dirty="0">
                          <a:effectLst/>
                        </a:rPr>
                        <a:t>7</a:t>
                      </a:r>
                    </a:p>
                    <a:p>
                      <a:pPr marL="0" marR="0">
                        <a:spcBef>
                          <a:spcPts val="0"/>
                        </a:spcBef>
                        <a:spcAft>
                          <a:spcPts val="0"/>
                        </a:spcAft>
                        <a:tabLst>
                          <a:tab pos="-457200" algn="l"/>
                        </a:tabLst>
                      </a:pPr>
                      <a:r>
                        <a:rPr lang="en-US" sz="1100" dirty="0">
                          <a:effectLst/>
                        </a:rPr>
                        <a:t>8</a:t>
                      </a:r>
                    </a:p>
                    <a:p>
                      <a:pPr marL="0" marR="0">
                        <a:spcBef>
                          <a:spcPts val="0"/>
                        </a:spcBef>
                        <a:spcAft>
                          <a:spcPts val="0"/>
                        </a:spcAft>
                        <a:tabLst>
                          <a:tab pos="-457200" algn="l"/>
                        </a:tabLst>
                      </a:pPr>
                      <a:r>
                        <a:rPr lang="en-US" sz="1100" dirty="0">
                          <a:effectLst/>
                        </a:rPr>
                        <a:t>9</a:t>
                      </a:r>
                    </a:p>
                    <a:p>
                      <a:pPr marL="0" marR="0">
                        <a:spcBef>
                          <a:spcPts val="0"/>
                        </a:spcBef>
                        <a:spcAft>
                          <a:spcPts val="0"/>
                        </a:spcAft>
                        <a:tabLst>
                          <a:tab pos="-457200" algn="l"/>
                        </a:tabLst>
                      </a:pPr>
                      <a:r>
                        <a:rPr lang="en-US" sz="1100" dirty="0">
                          <a:effectLst/>
                        </a:rPr>
                        <a:t>10</a:t>
                      </a:r>
                    </a:p>
                    <a:p>
                      <a:pPr marL="0" marR="0">
                        <a:spcBef>
                          <a:spcPts val="0"/>
                        </a:spcBef>
                        <a:spcAft>
                          <a:spcPts val="0"/>
                        </a:spcAft>
                        <a:tabLst>
                          <a:tab pos="-457200" algn="l"/>
                        </a:tabLst>
                      </a:pPr>
                      <a:r>
                        <a:rPr lang="en-US" sz="1100" dirty="0" smtClean="0">
                          <a:effectLst/>
                        </a:rPr>
                        <a:t>11</a:t>
                      </a:r>
                      <a:endParaRPr lang="en-US" sz="1100" dirty="0">
                        <a:effectLst/>
                      </a:endParaRPr>
                    </a:p>
                    <a:p>
                      <a:pPr marL="0" marR="0">
                        <a:spcBef>
                          <a:spcPts val="0"/>
                        </a:spcBef>
                        <a:spcAft>
                          <a:spcPts val="0"/>
                        </a:spcAft>
                        <a:tabLst>
                          <a:tab pos="-457200" algn="l"/>
                        </a:tabLst>
                      </a:pPr>
                      <a:r>
                        <a:rPr lang="en-US" sz="1100" dirty="0">
                          <a:effectLst/>
                        </a:rPr>
                        <a:t>12</a:t>
                      </a:r>
                    </a:p>
                    <a:p>
                      <a:pPr marL="0" marR="0">
                        <a:spcBef>
                          <a:spcPts val="0"/>
                        </a:spcBef>
                        <a:spcAft>
                          <a:spcPts val="0"/>
                        </a:spcAft>
                        <a:tabLst>
                          <a:tab pos="-457200" algn="l"/>
                        </a:tabLst>
                      </a:pPr>
                      <a:r>
                        <a:rPr lang="en-US" sz="1100" dirty="0">
                          <a:effectLst/>
                        </a:rPr>
                        <a:t>13</a:t>
                      </a:r>
                    </a:p>
                    <a:p>
                      <a:pPr marL="0" marR="0">
                        <a:spcBef>
                          <a:spcPts val="0"/>
                        </a:spcBef>
                        <a:spcAft>
                          <a:spcPts val="0"/>
                        </a:spcAft>
                        <a:tabLst>
                          <a:tab pos="-457200" algn="l"/>
                        </a:tabLst>
                      </a:pPr>
                      <a:r>
                        <a:rPr lang="en-US" sz="1100" dirty="0">
                          <a:effectLst/>
                        </a:rPr>
                        <a:t>14</a:t>
                      </a:r>
                    </a:p>
                    <a:p>
                      <a:pPr marL="0" marR="0">
                        <a:spcBef>
                          <a:spcPts val="0"/>
                        </a:spcBef>
                        <a:spcAft>
                          <a:spcPts val="0"/>
                        </a:spcAft>
                        <a:tabLst>
                          <a:tab pos="-457200" algn="l"/>
                        </a:tabLst>
                      </a:pPr>
                      <a:r>
                        <a:rPr lang="en-US" sz="1100" dirty="0">
                          <a:effectLst/>
                        </a:rPr>
                        <a:t>15</a:t>
                      </a:r>
                    </a:p>
                    <a:p>
                      <a:pPr marL="0" marR="0">
                        <a:spcBef>
                          <a:spcPts val="0"/>
                        </a:spcBef>
                        <a:spcAft>
                          <a:spcPts val="0"/>
                        </a:spcAft>
                        <a:tabLst>
                          <a:tab pos="-457200" algn="l"/>
                        </a:tabLst>
                      </a:pPr>
                      <a:r>
                        <a:rPr lang="en-US" sz="1100" dirty="0">
                          <a:effectLst/>
                        </a:rPr>
                        <a:t>16</a:t>
                      </a:r>
                    </a:p>
                    <a:p>
                      <a:pPr marL="0" marR="0">
                        <a:spcBef>
                          <a:spcPts val="0"/>
                        </a:spcBef>
                        <a:spcAft>
                          <a:spcPts val="0"/>
                        </a:spcAft>
                        <a:tabLst>
                          <a:tab pos="-457200" algn="l"/>
                        </a:tabLst>
                      </a:pPr>
                      <a:r>
                        <a:rPr lang="en-US" sz="1100" dirty="0">
                          <a:effectLst/>
                        </a:rPr>
                        <a:t>17</a:t>
                      </a:r>
                    </a:p>
                    <a:p>
                      <a:pPr marL="0" marR="0">
                        <a:spcBef>
                          <a:spcPts val="0"/>
                        </a:spcBef>
                        <a:spcAft>
                          <a:spcPts val="0"/>
                        </a:spcAft>
                        <a:tabLst>
                          <a:tab pos="-457200" algn="l"/>
                        </a:tabLst>
                      </a:pPr>
                      <a:r>
                        <a:rPr lang="en-US" sz="1100" dirty="0">
                          <a:effectLst/>
                        </a:rPr>
                        <a:t>18</a:t>
                      </a:r>
                    </a:p>
                    <a:p>
                      <a:pPr marL="0" marR="0">
                        <a:spcBef>
                          <a:spcPts val="0"/>
                        </a:spcBef>
                        <a:spcAft>
                          <a:spcPts val="0"/>
                        </a:spcAft>
                        <a:tabLst>
                          <a:tab pos="-457200" algn="l"/>
                        </a:tabLst>
                      </a:pPr>
                      <a:r>
                        <a:rPr lang="en-US" sz="1100" dirty="0">
                          <a:effectLst/>
                        </a:rPr>
                        <a:t>19</a:t>
                      </a:r>
                    </a:p>
                    <a:p>
                      <a:pPr marL="0" marR="0">
                        <a:spcBef>
                          <a:spcPts val="0"/>
                        </a:spcBef>
                        <a:spcAft>
                          <a:spcPts val="0"/>
                        </a:spcAft>
                        <a:tabLst>
                          <a:tab pos="-457200" algn="l"/>
                        </a:tabLst>
                      </a:pPr>
                      <a:r>
                        <a:rPr lang="en-US" sz="1100" dirty="0">
                          <a:effectLst/>
                        </a:rPr>
                        <a:t>20</a:t>
                      </a:r>
                    </a:p>
                    <a:p>
                      <a:pPr marL="0" marR="0">
                        <a:spcBef>
                          <a:spcPts val="0"/>
                        </a:spcBef>
                        <a:spcAft>
                          <a:spcPts val="0"/>
                        </a:spcAft>
                        <a:tabLst>
                          <a:tab pos="-457200" algn="l"/>
                        </a:tabLst>
                      </a:pPr>
                      <a:r>
                        <a:rPr lang="en-US" sz="1100" dirty="0">
                          <a:effectLst/>
                        </a:rPr>
                        <a:t>21</a:t>
                      </a:r>
                    </a:p>
                    <a:p>
                      <a:pPr marL="0" marR="0">
                        <a:spcBef>
                          <a:spcPts val="0"/>
                        </a:spcBef>
                        <a:spcAft>
                          <a:spcPts val="0"/>
                        </a:spcAft>
                        <a:tabLst>
                          <a:tab pos="-457200" algn="l"/>
                        </a:tabLst>
                      </a:pPr>
                      <a:r>
                        <a:rPr lang="en-US" sz="1100" dirty="0">
                          <a:effectLst/>
                        </a:rPr>
                        <a:t>22</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lgn="ctr">
                        <a:spcBef>
                          <a:spcPts val="0"/>
                        </a:spcBef>
                        <a:spcAft>
                          <a:spcPts val="0"/>
                        </a:spcAft>
                        <a:tabLst>
                          <a:tab pos="-457200" algn="l"/>
                        </a:tabLst>
                      </a:pPr>
                      <a:r>
                        <a:rPr lang="en-US" sz="1100" dirty="0">
                          <a:effectLst/>
                        </a:rPr>
                        <a:t> </a:t>
                      </a:r>
                    </a:p>
                    <a:p>
                      <a:pPr marL="0" marR="0" algn="ctr">
                        <a:spcBef>
                          <a:spcPts val="0"/>
                        </a:spcBef>
                        <a:spcAft>
                          <a:spcPts val="0"/>
                        </a:spcAft>
                        <a:tabLst>
                          <a:tab pos="-457200" algn="l"/>
                        </a:tabLst>
                      </a:pPr>
                      <a:r>
                        <a:rPr lang="en-US" sz="1100" dirty="0">
                          <a:effectLst/>
                        </a:rPr>
                        <a:t>M</a:t>
                      </a:r>
                    </a:p>
                    <a:p>
                      <a:pPr marL="0" marR="0" algn="ctr">
                        <a:spcBef>
                          <a:spcPts val="0"/>
                        </a:spcBef>
                        <a:spcAft>
                          <a:spcPts val="0"/>
                        </a:spcAft>
                        <a:tabLst>
                          <a:tab pos="-457200" algn="l"/>
                        </a:tabLst>
                      </a:pPr>
                      <a:r>
                        <a:rPr lang="en-US" sz="1100" dirty="0" smtClean="0">
                          <a:effectLst/>
                        </a:rPr>
                        <a:t>M</a:t>
                      </a:r>
                      <a:endParaRPr lang="en-US" sz="1100" dirty="0">
                        <a:effectLst/>
                      </a:endParaRPr>
                    </a:p>
                    <a:p>
                      <a:pPr marL="0" marR="0" algn="ctr">
                        <a:spcBef>
                          <a:spcPts val="0"/>
                        </a:spcBef>
                        <a:spcAft>
                          <a:spcPts val="0"/>
                        </a:spcAft>
                        <a:tabLst>
                          <a:tab pos="-457200" algn="l"/>
                        </a:tabLst>
                      </a:pPr>
                      <a:r>
                        <a:rPr lang="en-US" sz="1100" dirty="0">
                          <a:effectLst/>
                        </a:rPr>
                        <a:t>M</a:t>
                      </a:r>
                    </a:p>
                    <a:p>
                      <a:pPr marL="0" marR="0" algn="ctr">
                        <a:spcBef>
                          <a:spcPts val="0"/>
                        </a:spcBef>
                        <a:spcAft>
                          <a:spcPts val="0"/>
                        </a:spcAft>
                        <a:tabLst>
                          <a:tab pos="-457200" algn="l"/>
                        </a:tabLst>
                      </a:pPr>
                      <a:r>
                        <a:rPr lang="en-US" sz="1100" dirty="0" smtClean="0">
                          <a:effectLst/>
                        </a:rPr>
                        <a:t>M</a:t>
                      </a:r>
                      <a:endParaRPr lang="en-US" sz="1100" dirty="0">
                        <a:effectLst/>
                      </a:endParaRPr>
                    </a:p>
                    <a:p>
                      <a:pPr marL="0" marR="0" algn="ctr">
                        <a:spcBef>
                          <a:spcPts val="0"/>
                        </a:spcBef>
                        <a:spcAft>
                          <a:spcPts val="0"/>
                        </a:spcAft>
                        <a:tabLst>
                          <a:tab pos="-457200" algn="l"/>
                        </a:tabLst>
                      </a:pPr>
                      <a:r>
                        <a:rPr lang="en-US" sz="1100" dirty="0">
                          <a:effectLst/>
                        </a:rPr>
                        <a:t>M</a:t>
                      </a:r>
                    </a:p>
                    <a:p>
                      <a:pPr marL="0" marR="0" algn="ctr">
                        <a:spcBef>
                          <a:spcPts val="0"/>
                        </a:spcBef>
                        <a:spcAft>
                          <a:spcPts val="0"/>
                        </a:spcAft>
                        <a:tabLst>
                          <a:tab pos="-457200" algn="l"/>
                        </a:tabLst>
                      </a:pPr>
                      <a:r>
                        <a:rPr lang="en-US" sz="1100" dirty="0">
                          <a:effectLst/>
                        </a:rPr>
                        <a:t>F</a:t>
                      </a:r>
                    </a:p>
                    <a:p>
                      <a:pPr marL="0" marR="0" algn="ctr">
                        <a:spcBef>
                          <a:spcPts val="0"/>
                        </a:spcBef>
                        <a:spcAft>
                          <a:spcPts val="0"/>
                        </a:spcAft>
                        <a:tabLst>
                          <a:tab pos="-457200" algn="l"/>
                        </a:tabLst>
                      </a:pPr>
                      <a:r>
                        <a:rPr lang="en-US" sz="1100" dirty="0">
                          <a:effectLst/>
                        </a:rPr>
                        <a:t>F</a:t>
                      </a:r>
                    </a:p>
                    <a:p>
                      <a:pPr marL="0" marR="0" algn="ctr">
                        <a:spcBef>
                          <a:spcPts val="0"/>
                        </a:spcBef>
                        <a:spcAft>
                          <a:spcPts val="0"/>
                        </a:spcAft>
                        <a:tabLst>
                          <a:tab pos="-457200" algn="l"/>
                        </a:tabLst>
                      </a:pPr>
                      <a:r>
                        <a:rPr lang="en-US" sz="1100" dirty="0">
                          <a:effectLst/>
                        </a:rPr>
                        <a:t>F</a:t>
                      </a:r>
                    </a:p>
                    <a:p>
                      <a:pPr marL="0" marR="0" algn="ctr">
                        <a:spcBef>
                          <a:spcPts val="0"/>
                        </a:spcBef>
                        <a:spcAft>
                          <a:spcPts val="0"/>
                        </a:spcAft>
                        <a:tabLst>
                          <a:tab pos="-457200" algn="l"/>
                        </a:tabLst>
                      </a:pPr>
                      <a:r>
                        <a:rPr lang="en-US" sz="1100" dirty="0">
                          <a:effectLst/>
                        </a:rPr>
                        <a:t>M</a:t>
                      </a:r>
                    </a:p>
                    <a:p>
                      <a:pPr marL="0" marR="0" algn="ctr">
                        <a:spcBef>
                          <a:spcPts val="0"/>
                        </a:spcBef>
                        <a:spcAft>
                          <a:spcPts val="0"/>
                        </a:spcAft>
                        <a:tabLst>
                          <a:tab pos="-457200" algn="l"/>
                        </a:tabLst>
                      </a:pPr>
                      <a:r>
                        <a:rPr lang="en-US" sz="1100" dirty="0">
                          <a:effectLst/>
                        </a:rPr>
                        <a:t>M</a:t>
                      </a:r>
                    </a:p>
                    <a:p>
                      <a:pPr marL="0" marR="0" algn="ctr">
                        <a:spcBef>
                          <a:spcPts val="0"/>
                        </a:spcBef>
                        <a:spcAft>
                          <a:spcPts val="0"/>
                        </a:spcAft>
                        <a:tabLst>
                          <a:tab pos="-457200" algn="l"/>
                        </a:tabLst>
                      </a:pPr>
                      <a:r>
                        <a:rPr lang="en-US" sz="1100" dirty="0" smtClean="0">
                          <a:effectLst/>
                        </a:rPr>
                        <a:t>M</a:t>
                      </a:r>
                      <a:endParaRPr lang="en-US" sz="1100" dirty="0">
                        <a:effectLst/>
                      </a:endParaRPr>
                    </a:p>
                    <a:p>
                      <a:pPr marL="0" marR="0" algn="ctr">
                        <a:spcBef>
                          <a:spcPts val="0"/>
                        </a:spcBef>
                        <a:spcAft>
                          <a:spcPts val="0"/>
                        </a:spcAft>
                        <a:tabLst>
                          <a:tab pos="-457200" algn="l"/>
                        </a:tabLst>
                      </a:pPr>
                      <a:r>
                        <a:rPr lang="en-US" sz="1100" dirty="0">
                          <a:effectLst/>
                        </a:rPr>
                        <a:t>F</a:t>
                      </a:r>
                    </a:p>
                    <a:p>
                      <a:pPr marL="0" marR="0" algn="ctr">
                        <a:spcBef>
                          <a:spcPts val="0"/>
                        </a:spcBef>
                        <a:spcAft>
                          <a:spcPts val="0"/>
                        </a:spcAft>
                        <a:tabLst>
                          <a:tab pos="-457200" algn="l"/>
                        </a:tabLst>
                      </a:pPr>
                      <a:r>
                        <a:rPr lang="en-US" sz="1100" dirty="0">
                          <a:effectLst/>
                        </a:rPr>
                        <a:t>M</a:t>
                      </a:r>
                    </a:p>
                    <a:p>
                      <a:pPr marL="0" marR="0" algn="ctr">
                        <a:spcBef>
                          <a:spcPts val="0"/>
                        </a:spcBef>
                        <a:spcAft>
                          <a:spcPts val="0"/>
                        </a:spcAft>
                        <a:tabLst>
                          <a:tab pos="-457200" algn="l"/>
                        </a:tabLst>
                      </a:pPr>
                      <a:r>
                        <a:rPr lang="en-US" sz="1100" dirty="0">
                          <a:effectLst/>
                        </a:rPr>
                        <a:t>M</a:t>
                      </a:r>
                    </a:p>
                    <a:p>
                      <a:pPr marL="0" marR="0" algn="ctr">
                        <a:spcBef>
                          <a:spcPts val="0"/>
                        </a:spcBef>
                        <a:spcAft>
                          <a:spcPts val="0"/>
                        </a:spcAft>
                        <a:tabLst>
                          <a:tab pos="-457200" algn="l"/>
                        </a:tabLst>
                      </a:pPr>
                      <a:r>
                        <a:rPr lang="en-US" sz="1100" dirty="0">
                          <a:effectLst/>
                        </a:rPr>
                        <a:t>F</a:t>
                      </a:r>
                    </a:p>
                    <a:p>
                      <a:pPr marL="0" marR="0" algn="ctr">
                        <a:spcBef>
                          <a:spcPts val="0"/>
                        </a:spcBef>
                        <a:spcAft>
                          <a:spcPts val="0"/>
                        </a:spcAft>
                        <a:tabLst>
                          <a:tab pos="-457200" algn="l"/>
                        </a:tabLst>
                      </a:pPr>
                      <a:r>
                        <a:rPr lang="en-US" sz="1100" dirty="0">
                          <a:effectLst/>
                        </a:rPr>
                        <a:t>F</a:t>
                      </a:r>
                    </a:p>
                    <a:p>
                      <a:pPr marL="0" marR="0" algn="ctr">
                        <a:spcBef>
                          <a:spcPts val="0"/>
                        </a:spcBef>
                        <a:spcAft>
                          <a:spcPts val="0"/>
                        </a:spcAft>
                        <a:tabLst>
                          <a:tab pos="-457200" algn="l"/>
                        </a:tabLst>
                      </a:pPr>
                      <a:r>
                        <a:rPr lang="en-US" sz="1100" dirty="0">
                          <a:effectLst/>
                        </a:rPr>
                        <a:t>M</a:t>
                      </a:r>
                    </a:p>
                    <a:p>
                      <a:pPr marL="0" marR="0" algn="ctr">
                        <a:spcBef>
                          <a:spcPts val="0"/>
                        </a:spcBef>
                        <a:spcAft>
                          <a:spcPts val="0"/>
                        </a:spcAft>
                        <a:tabLst>
                          <a:tab pos="-457200" algn="l"/>
                        </a:tabLst>
                      </a:pPr>
                      <a:r>
                        <a:rPr lang="en-US" sz="1100" dirty="0">
                          <a:effectLst/>
                        </a:rPr>
                        <a:t>F</a:t>
                      </a:r>
                    </a:p>
                    <a:p>
                      <a:pPr marL="0" marR="0" algn="ctr">
                        <a:spcBef>
                          <a:spcPts val="0"/>
                        </a:spcBef>
                        <a:spcAft>
                          <a:spcPts val="0"/>
                        </a:spcAft>
                        <a:tabLst>
                          <a:tab pos="-457200" algn="l"/>
                        </a:tabLst>
                      </a:pPr>
                      <a:r>
                        <a:rPr lang="en-US" sz="1100" dirty="0">
                          <a:effectLst/>
                        </a:rPr>
                        <a:t>F</a:t>
                      </a:r>
                    </a:p>
                    <a:p>
                      <a:pPr marL="0" marR="0" algn="ctr">
                        <a:spcBef>
                          <a:spcPts val="0"/>
                        </a:spcBef>
                        <a:spcAft>
                          <a:spcPts val="0"/>
                        </a:spcAft>
                        <a:tabLst>
                          <a:tab pos="-457200" algn="l"/>
                        </a:tabLst>
                      </a:pPr>
                      <a:r>
                        <a:rPr lang="en-US" sz="1100" dirty="0">
                          <a:effectLst/>
                        </a:rPr>
                        <a:t>F</a:t>
                      </a:r>
                    </a:p>
                    <a:p>
                      <a:pPr marL="0" marR="0" algn="ctr">
                        <a:spcBef>
                          <a:spcPts val="0"/>
                        </a:spcBef>
                        <a:spcAft>
                          <a:spcPts val="0"/>
                        </a:spcAft>
                        <a:tabLst>
                          <a:tab pos="-457200" algn="l"/>
                        </a:tabLst>
                      </a:pPr>
                      <a:r>
                        <a:rPr lang="en-US" sz="1100" dirty="0">
                          <a:effectLst/>
                        </a:rPr>
                        <a:t>F</a:t>
                      </a:r>
                    </a:p>
                    <a:p>
                      <a:pPr marL="0" marR="0" algn="ctr">
                        <a:spcBef>
                          <a:spcPts val="0"/>
                        </a:spcBef>
                        <a:spcAft>
                          <a:spcPts val="0"/>
                        </a:spcAft>
                        <a:tabLst>
                          <a:tab pos="-457200" algn="l"/>
                        </a:tabLst>
                      </a:pPr>
                      <a:r>
                        <a:rPr lang="en-US" sz="1100" dirty="0">
                          <a:effectLst/>
                        </a:rPr>
                        <a:t>F</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lgn="ctr">
                        <a:spcBef>
                          <a:spcPts val="0"/>
                        </a:spcBef>
                        <a:spcAft>
                          <a:spcPts val="0"/>
                        </a:spcAft>
                        <a:tabLst>
                          <a:tab pos="-457200" algn="l"/>
                        </a:tabLst>
                      </a:pPr>
                      <a:r>
                        <a:rPr lang="en-US" sz="1100" dirty="0">
                          <a:effectLst/>
                        </a:rPr>
                        <a:t> </a:t>
                      </a:r>
                    </a:p>
                    <a:p>
                      <a:pPr marL="0" marR="0" algn="ctr">
                        <a:spcBef>
                          <a:spcPts val="0"/>
                        </a:spcBef>
                        <a:spcAft>
                          <a:spcPts val="0"/>
                        </a:spcAft>
                        <a:tabLst>
                          <a:tab pos="-457200" algn="l"/>
                        </a:tabLst>
                      </a:pPr>
                      <a:r>
                        <a:rPr lang="en-US" sz="1100" dirty="0">
                          <a:effectLst/>
                        </a:rPr>
                        <a:t>N. A.</a:t>
                      </a:r>
                    </a:p>
                    <a:p>
                      <a:pPr marL="0" marR="0" algn="ctr">
                        <a:spcBef>
                          <a:spcPts val="0"/>
                        </a:spcBef>
                        <a:spcAft>
                          <a:spcPts val="0"/>
                        </a:spcAft>
                        <a:tabLst>
                          <a:tab pos="-457200" algn="l"/>
                        </a:tabLst>
                      </a:pPr>
                      <a:r>
                        <a:rPr lang="en-US" sz="1100" dirty="0" smtClean="0">
                          <a:effectLst/>
                        </a:rPr>
                        <a:t>7</a:t>
                      </a:r>
                      <a:endParaRPr lang="en-US" sz="1100" dirty="0">
                        <a:effectLst/>
                      </a:endParaRPr>
                    </a:p>
                    <a:p>
                      <a:pPr marL="0" marR="0" algn="ctr">
                        <a:spcBef>
                          <a:spcPts val="0"/>
                        </a:spcBef>
                        <a:spcAft>
                          <a:spcPts val="0"/>
                        </a:spcAft>
                        <a:tabLst>
                          <a:tab pos="-457200" algn="l"/>
                        </a:tabLst>
                      </a:pPr>
                      <a:r>
                        <a:rPr lang="en-US" sz="1100" dirty="0">
                          <a:effectLst/>
                        </a:rPr>
                        <a:t>25</a:t>
                      </a:r>
                    </a:p>
                    <a:p>
                      <a:pPr marL="0" marR="0" algn="ctr">
                        <a:spcBef>
                          <a:spcPts val="0"/>
                        </a:spcBef>
                        <a:spcAft>
                          <a:spcPts val="0"/>
                        </a:spcAft>
                        <a:tabLst>
                          <a:tab pos="-457200" algn="l"/>
                        </a:tabLst>
                      </a:pPr>
                      <a:r>
                        <a:rPr lang="en-US" sz="1100" dirty="0" smtClean="0">
                          <a:effectLst/>
                        </a:rPr>
                        <a:t>53 </a:t>
                      </a:r>
                    </a:p>
                    <a:p>
                      <a:pPr marL="0" marR="0" algn="ctr">
                        <a:spcBef>
                          <a:spcPts val="0"/>
                        </a:spcBef>
                        <a:spcAft>
                          <a:spcPts val="0"/>
                        </a:spcAft>
                        <a:tabLst>
                          <a:tab pos="-457200" algn="l"/>
                        </a:tabLst>
                      </a:pPr>
                      <a:r>
                        <a:rPr lang="en-US" sz="1100" dirty="0" smtClean="0">
                          <a:effectLst/>
                        </a:rPr>
                        <a:t>32</a:t>
                      </a:r>
                      <a:endParaRPr lang="en-US" sz="1100" dirty="0">
                        <a:effectLst/>
                      </a:endParaRPr>
                    </a:p>
                    <a:p>
                      <a:pPr marL="0" marR="0" algn="ctr">
                        <a:spcBef>
                          <a:spcPts val="0"/>
                        </a:spcBef>
                        <a:spcAft>
                          <a:spcPts val="0"/>
                        </a:spcAft>
                        <a:tabLst>
                          <a:tab pos="-457200" algn="l"/>
                        </a:tabLst>
                      </a:pPr>
                      <a:r>
                        <a:rPr lang="en-US" sz="1100" dirty="0">
                          <a:effectLst/>
                        </a:rPr>
                        <a:t>60</a:t>
                      </a:r>
                    </a:p>
                    <a:p>
                      <a:pPr marL="0" marR="0" algn="ctr">
                        <a:spcBef>
                          <a:spcPts val="0"/>
                        </a:spcBef>
                        <a:spcAft>
                          <a:spcPts val="0"/>
                        </a:spcAft>
                        <a:tabLst>
                          <a:tab pos="-457200" algn="l"/>
                        </a:tabLst>
                      </a:pPr>
                      <a:r>
                        <a:rPr lang="en-US" sz="1100" dirty="0">
                          <a:effectLst/>
                        </a:rPr>
                        <a:t>34</a:t>
                      </a:r>
                    </a:p>
                    <a:p>
                      <a:pPr marL="0" marR="0" algn="ctr">
                        <a:spcBef>
                          <a:spcPts val="0"/>
                        </a:spcBef>
                        <a:spcAft>
                          <a:spcPts val="0"/>
                        </a:spcAft>
                        <a:tabLst>
                          <a:tab pos="-457200" algn="l"/>
                        </a:tabLst>
                      </a:pPr>
                      <a:r>
                        <a:rPr lang="en-US" sz="1100" dirty="0">
                          <a:effectLst/>
                        </a:rPr>
                        <a:t>9</a:t>
                      </a:r>
                    </a:p>
                    <a:p>
                      <a:pPr marL="0" marR="0" algn="ctr">
                        <a:spcBef>
                          <a:spcPts val="0"/>
                        </a:spcBef>
                        <a:spcAft>
                          <a:spcPts val="0"/>
                        </a:spcAft>
                        <a:tabLst>
                          <a:tab pos="-457200" algn="l"/>
                        </a:tabLst>
                      </a:pPr>
                      <a:r>
                        <a:rPr lang="en-US" sz="1100" dirty="0">
                          <a:effectLst/>
                        </a:rPr>
                        <a:t>8</a:t>
                      </a:r>
                    </a:p>
                    <a:p>
                      <a:pPr marL="0" marR="0" algn="ctr">
                        <a:spcBef>
                          <a:spcPts val="0"/>
                        </a:spcBef>
                        <a:spcAft>
                          <a:spcPts val="0"/>
                        </a:spcAft>
                        <a:tabLst>
                          <a:tab pos="-457200" algn="l"/>
                        </a:tabLst>
                      </a:pPr>
                      <a:r>
                        <a:rPr lang="en-US" sz="1100" dirty="0">
                          <a:effectLst/>
                        </a:rPr>
                        <a:t>28</a:t>
                      </a:r>
                    </a:p>
                    <a:p>
                      <a:pPr marL="0" marR="0" algn="ctr">
                        <a:spcBef>
                          <a:spcPts val="0"/>
                        </a:spcBef>
                        <a:spcAft>
                          <a:spcPts val="0"/>
                        </a:spcAft>
                        <a:tabLst>
                          <a:tab pos="-457200" algn="l"/>
                        </a:tabLst>
                      </a:pPr>
                      <a:r>
                        <a:rPr lang="en-US" sz="1100" dirty="0" smtClean="0">
                          <a:effectLst/>
                        </a:rPr>
                        <a:t>21</a:t>
                      </a:r>
                    </a:p>
                    <a:p>
                      <a:pPr marL="0" marR="0" algn="ctr">
                        <a:spcBef>
                          <a:spcPts val="0"/>
                        </a:spcBef>
                        <a:spcAft>
                          <a:spcPts val="0"/>
                        </a:spcAft>
                        <a:tabLst>
                          <a:tab pos="-457200" algn="l"/>
                        </a:tabLst>
                      </a:pPr>
                      <a:r>
                        <a:rPr lang="en-US" sz="1100" dirty="0" smtClean="0">
                          <a:effectLst/>
                        </a:rPr>
                        <a:t>56</a:t>
                      </a:r>
                      <a:endParaRPr lang="en-US" sz="1100" dirty="0">
                        <a:effectLst/>
                      </a:endParaRPr>
                    </a:p>
                    <a:p>
                      <a:pPr marL="0" marR="0" algn="ctr">
                        <a:spcBef>
                          <a:spcPts val="0"/>
                        </a:spcBef>
                        <a:spcAft>
                          <a:spcPts val="0"/>
                        </a:spcAft>
                        <a:tabLst>
                          <a:tab pos="-457200" algn="l"/>
                        </a:tabLst>
                      </a:pPr>
                      <a:r>
                        <a:rPr lang="en-US" sz="1100" dirty="0">
                          <a:effectLst/>
                        </a:rPr>
                        <a:t>20</a:t>
                      </a:r>
                    </a:p>
                    <a:p>
                      <a:pPr marL="0" marR="0" algn="ctr">
                        <a:spcBef>
                          <a:spcPts val="0"/>
                        </a:spcBef>
                        <a:spcAft>
                          <a:spcPts val="0"/>
                        </a:spcAft>
                        <a:tabLst>
                          <a:tab pos="-457200" algn="l"/>
                        </a:tabLst>
                      </a:pPr>
                      <a:r>
                        <a:rPr lang="en-US" sz="1100" dirty="0">
                          <a:effectLst/>
                        </a:rPr>
                        <a:t>30</a:t>
                      </a:r>
                    </a:p>
                    <a:p>
                      <a:pPr marL="0" marR="0" algn="ctr">
                        <a:spcBef>
                          <a:spcPts val="0"/>
                        </a:spcBef>
                        <a:spcAft>
                          <a:spcPts val="0"/>
                        </a:spcAft>
                        <a:tabLst>
                          <a:tab pos="-457200" algn="l"/>
                        </a:tabLst>
                      </a:pPr>
                      <a:r>
                        <a:rPr lang="en-US" sz="1100" dirty="0">
                          <a:effectLst/>
                        </a:rPr>
                        <a:t>50</a:t>
                      </a:r>
                    </a:p>
                    <a:p>
                      <a:pPr marL="0" marR="0" algn="ctr">
                        <a:spcBef>
                          <a:spcPts val="0"/>
                        </a:spcBef>
                        <a:spcAft>
                          <a:spcPts val="0"/>
                        </a:spcAft>
                        <a:tabLst>
                          <a:tab pos="-457200" algn="l"/>
                        </a:tabLst>
                      </a:pPr>
                      <a:r>
                        <a:rPr lang="en-US" sz="1100" dirty="0">
                          <a:effectLst/>
                        </a:rPr>
                        <a:t>65</a:t>
                      </a:r>
                    </a:p>
                    <a:p>
                      <a:pPr marL="0" marR="0" algn="ctr">
                        <a:spcBef>
                          <a:spcPts val="0"/>
                        </a:spcBef>
                        <a:spcAft>
                          <a:spcPts val="0"/>
                        </a:spcAft>
                        <a:tabLst>
                          <a:tab pos="-457200" algn="l"/>
                        </a:tabLst>
                      </a:pPr>
                      <a:r>
                        <a:rPr lang="en-US" sz="1100" dirty="0">
                          <a:effectLst/>
                        </a:rPr>
                        <a:t>49</a:t>
                      </a:r>
                    </a:p>
                    <a:p>
                      <a:pPr marL="0" marR="0" algn="ctr">
                        <a:spcBef>
                          <a:spcPts val="0"/>
                        </a:spcBef>
                        <a:spcAft>
                          <a:spcPts val="0"/>
                        </a:spcAft>
                        <a:tabLst>
                          <a:tab pos="-457200" algn="l"/>
                        </a:tabLst>
                      </a:pPr>
                      <a:r>
                        <a:rPr lang="en-US" sz="1100" dirty="0">
                          <a:effectLst/>
                        </a:rPr>
                        <a:t>70</a:t>
                      </a:r>
                    </a:p>
                    <a:p>
                      <a:pPr marL="0" marR="0" algn="ctr">
                        <a:spcBef>
                          <a:spcPts val="0"/>
                        </a:spcBef>
                        <a:spcAft>
                          <a:spcPts val="0"/>
                        </a:spcAft>
                        <a:tabLst>
                          <a:tab pos="-457200" algn="l"/>
                        </a:tabLst>
                      </a:pPr>
                      <a:r>
                        <a:rPr lang="en-US" sz="1100" dirty="0">
                          <a:effectLst/>
                        </a:rPr>
                        <a:t>38</a:t>
                      </a:r>
                    </a:p>
                    <a:p>
                      <a:pPr marL="0" marR="0" algn="ctr">
                        <a:spcBef>
                          <a:spcPts val="0"/>
                        </a:spcBef>
                        <a:spcAft>
                          <a:spcPts val="0"/>
                        </a:spcAft>
                        <a:tabLst>
                          <a:tab pos="-457200" algn="l"/>
                        </a:tabLst>
                      </a:pPr>
                      <a:r>
                        <a:rPr lang="en-US" sz="1100" dirty="0">
                          <a:effectLst/>
                        </a:rPr>
                        <a:t>35</a:t>
                      </a:r>
                    </a:p>
                    <a:p>
                      <a:pPr marL="0" marR="0" algn="ctr">
                        <a:spcBef>
                          <a:spcPts val="0"/>
                        </a:spcBef>
                        <a:spcAft>
                          <a:spcPts val="0"/>
                        </a:spcAft>
                        <a:tabLst>
                          <a:tab pos="-457200" algn="l"/>
                        </a:tabLst>
                      </a:pPr>
                      <a:r>
                        <a:rPr lang="en-US" sz="1100" dirty="0">
                          <a:effectLst/>
                        </a:rPr>
                        <a:t>40</a:t>
                      </a:r>
                    </a:p>
                    <a:p>
                      <a:pPr marL="0" marR="0" algn="ctr">
                        <a:spcBef>
                          <a:spcPts val="0"/>
                        </a:spcBef>
                        <a:spcAft>
                          <a:spcPts val="0"/>
                        </a:spcAft>
                        <a:tabLst>
                          <a:tab pos="-457200" algn="l"/>
                        </a:tabLst>
                      </a:pPr>
                      <a:r>
                        <a:rPr lang="en-US" sz="1100" dirty="0">
                          <a:effectLst/>
                        </a:rPr>
                        <a:t>35</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spcBef>
                          <a:spcPts val="0"/>
                        </a:spcBef>
                        <a:spcAft>
                          <a:spcPts val="0"/>
                        </a:spcAft>
                        <a:tabLst>
                          <a:tab pos="-457200" algn="l"/>
                        </a:tabLst>
                      </a:pPr>
                      <a:r>
                        <a:rPr lang="en-US" sz="1100" dirty="0">
                          <a:effectLst/>
                        </a:rPr>
                        <a:t> </a:t>
                      </a:r>
                    </a:p>
                    <a:p>
                      <a:pPr marL="0" marR="0">
                        <a:spcBef>
                          <a:spcPts val="0"/>
                        </a:spcBef>
                        <a:spcAft>
                          <a:spcPts val="0"/>
                        </a:spcAft>
                        <a:tabLst>
                          <a:tab pos="-457200" algn="l"/>
                        </a:tabLst>
                      </a:pPr>
                      <a:r>
                        <a:rPr lang="en-US" sz="1100" dirty="0" err="1">
                          <a:effectLst/>
                        </a:rPr>
                        <a:t>N.A</a:t>
                      </a:r>
                      <a:r>
                        <a:rPr lang="en-US" sz="1100" dirty="0">
                          <a:effectLst/>
                        </a:rPr>
                        <a:t>.</a:t>
                      </a:r>
                    </a:p>
                    <a:p>
                      <a:pPr marL="0" marR="0">
                        <a:spcBef>
                          <a:spcPts val="0"/>
                        </a:spcBef>
                        <a:spcAft>
                          <a:spcPts val="0"/>
                        </a:spcAft>
                        <a:tabLst>
                          <a:tab pos="-457200" algn="l"/>
                        </a:tabLst>
                      </a:pPr>
                      <a:r>
                        <a:rPr lang="en-US" sz="1100" dirty="0" smtClean="0">
                          <a:effectLst/>
                        </a:rPr>
                        <a:t>Tripoli</a:t>
                      </a:r>
                      <a:endParaRPr lang="en-US" sz="1100" dirty="0">
                        <a:effectLst/>
                      </a:endParaRPr>
                    </a:p>
                    <a:p>
                      <a:pPr marL="0" marR="0">
                        <a:spcBef>
                          <a:spcPts val="0"/>
                        </a:spcBef>
                        <a:spcAft>
                          <a:spcPts val="0"/>
                        </a:spcAft>
                        <a:tabLst>
                          <a:tab pos="-457200" algn="l"/>
                        </a:tabLst>
                      </a:pPr>
                      <a:r>
                        <a:rPr lang="en-US" sz="1100" dirty="0">
                          <a:effectLst/>
                        </a:rPr>
                        <a:t>Beirut</a:t>
                      </a:r>
                    </a:p>
                    <a:p>
                      <a:pPr marL="0" marR="0">
                        <a:spcBef>
                          <a:spcPts val="0"/>
                        </a:spcBef>
                        <a:spcAft>
                          <a:spcPts val="0"/>
                        </a:spcAft>
                        <a:tabLst>
                          <a:tab pos="-457200" algn="l"/>
                        </a:tabLst>
                      </a:pPr>
                      <a:r>
                        <a:rPr lang="en-US" sz="1100" dirty="0" err="1" smtClean="0">
                          <a:effectLst/>
                        </a:rPr>
                        <a:t>Jbeil</a:t>
                      </a:r>
                      <a:endParaRPr lang="en-US" sz="1100" dirty="0">
                        <a:effectLst/>
                      </a:endParaRPr>
                    </a:p>
                    <a:p>
                      <a:pPr marL="0" marR="0">
                        <a:spcBef>
                          <a:spcPts val="0"/>
                        </a:spcBef>
                        <a:spcAft>
                          <a:spcPts val="0"/>
                        </a:spcAft>
                        <a:tabLst>
                          <a:tab pos="-457200" algn="l"/>
                        </a:tabLst>
                      </a:pPr>
                      <a:r>
                        <a:rPr lang="en-US" sz="1100" dirty="0" err="1">
                          <a:effectLst/>
                        </a:rPr>
                        <a:t>Bikaa</a:t>
                      </a:r>
                      <a:endParaRPr lang="en-US" sz="1100" dirty="0">
                        <a:effectLst/>
                      </a:endParaRPr>
                    </a:p>
                    <a:p>
                      <a:pPr marL="0" marR="0">
                        <a:spcBef>
                          <a:spcPts val="0"/>
                        </a:spcBef>
                        <a:spcAft>
                          <a:spcPts val="0"/>
                        </a:spcAft>
                        <a:tabLst>
                          <a:tab pos="-457200" algn="l"/>
                        </a:tabLst>
                      </a:pPr>
                      <a:r>
                        <a:rPr lang="en-US" sz="1100" dirty="0" err="1">
                          <a:effectLst/>
                        </a:rPr>
                        <a:t>Akkar</a:t>
                      </a:r>
                      <a:endParaRPr lang="en-US" sz="1100" dirty="0">
                        <a:effectLst/>
                      </a:endParaRPr>
                    </a:p>
                    <a:p>
                      <a:pPr marL="0" marR="0">
                        <a:spcBef>
                          <a:spcPts val="0"/>
                        </a:spcBef>
                        <a:spcAft>
                          <a:spcPts val="0"/>
                        </a:spcAft>
                        <a:tabLst>
                          <a:tab pos="-457200" algn="l"/>
                        </a:tabLst>
                      </a:pPr>
                      <a:r>
                        <a:rPr lang="en-US" sz="1100" dirty="0">
                          <a:effectLst/>
                        </a:rPr>
                        <a:t>Beirut</a:t>
                      </a:r>
                    </a:p>
                    <a:p>
                      <a:pPr marL="0" marR="0">
                        <a:spcBef>
                          <a:spcPts val="0"/>
                        </a:spcBef>
                        <a:spcAft>
                          <a:spcPts val="0"/>
                        </a:spcAft>
                        <a:tabLst>
                          <a:tab pos="-457200" algn="l"/>
                        </a:tabLst>
                      </a:pPr>
                      <a:r>
                        <a:rPr lang="en-US" sz="1100" dirty="0">
                          <a:effectLst/>
                        </a:rPr>
                        <a:t>Beirut</a:t>
                      </a:r>
                    </a:p>
                    <a:p>
                      <a:pPr marL="0" marR="0">
                        <a:spcBef>
                          <a:spcPts val="0"/>
                        </a:spcBef>
                        <a:spcAft>
                          <a:spcPts val="0"/>
                        </a:spcAft>
                        <a:tabLst>
                          <a:tab pos="-457200" algn="l"/>
                        </a:tabLst>
                      </a:pPr>
                      <a:r>
                        <a:rPr lang="en-US" sz="1100" dirty="0">
                          <a:effectLst/>
                        </a:rPr>
                        <a:t>Beirut</a:t>
                      </a:r>
                    </a:p>
                    <a:p>
                      <a:pPr marL="0" marR="0">
                        <a:spcBef>
                          <a:spcPts val="0"/>
                        </a:spcBef>
                        <a:spcAft>
                          <a:spcPts val="0"/>
                        </a:spcAft>
                        <a:tabLst>
                          <a:tab pos="-457200" algn="l"/>
                        </a:tabLst>
                      </a:pPr>
                      <a:r>
                        <a:rPr lang="en-US" sz="1100" dirty="0" err="1">
                          <a:effectLst/>
                        </a:rPr>
                        <a:t>Saida</a:t>
                      </a:r>
                      <a:endParaRPr lang="en-US" sz="1100" dirty="0">
                        <a:effectLst/>
                      </a:endParaRPr>
                    </a:p>
                    <a:p>
                      <a:pPr marL="0" marR="0">
                        <a:spcBef>
                          <a:spcPts val="0"/>
                        </a:spcBef>
                        <a:spcAft>
                          <a:spcPts val="0"/>
                        </a:spcAft>
                        <a:tabLst>
                          <a:tab pos="-457200" algn="l"/>
                        </a:tabLst>
                      </a:pPr>
                      <a:r>
                        <a:rPr lang="en-US" sz="1100" dirty="0" smtClean="0">
                          <a:effectLst/>
                        </a:rPr>
                        <a:t>Syria</a:t>
                      </a:r>
                      <a:endParaRPr lang="en-US" sz="1100" dirty="0">
                        <a:effectLst/>
                      </a:endParaRPr>
                    </a:p>
                    <a:p>
                      <a:pPr marL="0" marR="0">
                        <a:spcBef>
                          <a:spcPts val="0"/>
                        </a:spcBef>
                        <a:spcAft>
                          <a:spcPts val="0"/>
                        </a:spcAft>
                        <a:tabLst>
                          <a:tab pos="-457200" algn="l"/>
                        </a:tabLst>
                      </a:pPr>
                      <a:r>
                        <a:rPr lang="en-US" sz="1100" dirty="0">
                          <a:effectLst/>
                        </a:rPr>
                        <a:t>Tripoli</a:t>
                      </a:r>
                    </a:p>
                    <a:p>
                      <a:pPr marL="0" marR="0">
                        <a:spcBef>
                          <a:spcPts val="0"/>
                        </a:spcBef>
                        <a:spcAft>
                          <a:spcPts val="0"/>
                        </a:spcAft>
                        <a:tabLst>
                          <a:tab pos="-457200" algn="l"/>
                        </a:tabLst>
                      </a:pPr>
                      <a:r>
                        <a:rPr lang="en-US" sz="1100" dirty="0">
                          <a:effectLst/>
                        </a:rPr>
                        <a:t>Syria</a:t>
                      </a:r>
                    </a:p>
                    <a:p>
                      <a:pPr marL="0" marR="0">
                        <a:spcBef>
                          <a:spcPts val="0"/>
                        </a:spcBef>
                        <a:spcAft>
                          <a:spcPts val="0"/>
                        </a:spcAft>
                        <a:tabLst>
                          <a:tab pos="-457200" algn="l"/>
                        </a:tabLst>
                      </a:pPr>
                      <a:r>
                        <a:rPr lang="en-US" sz="1100" dirty="0" err="1">
                          <a:effectLst/>
                        </a:rPr>
                        <a:t>Akkar</a:t>
                      </a:r>
                      <a:endParaRPr lang="en-US" sz="1100" dirty="0">
                        <a:effectLst/>
                      </a:endParaRPr>
                    </a:p>
                    <a:p>
                      <a:pPr marL="0" marR="0">
                        <a:spcBef>
                          <a:spcPts val="0"/>
                        </a:spcBef>
                        <a:spcAft>
                          <a:spcPts val="0"/>
                        </a:spcAft>
                        <a:tabLst>
                          <a:tab pos="-457200" algn="l"/>
                        </a:tabLst>
                      </a:pPr>
                      <a:r>
                        <a:rPr lang="en-US" sz="1100" dirty="0" err="1">
                          <a:effectLst/>
                        </a:rPr>
                        <a:t>Akkar</a:t>
                      </a:r>
                      <a:endParaRPr lang="en-US" sz="1100" dirty="0">
                        <a:effectLst/>
                      </a:endParaRPr>
                    </a:p>
                    <a:p>
                      <a:pPr marL="0" marR="0">
                        <a:spcBef>
                          <a:spcPts val="0"/>
                        </a:spcBef>
                        <a:spcAft>
                          <a:spcPts val="0"/>
                        </a:spcAft>
                        <a:tabLst>
                          <a:tab pos="-457200" algn="l"/>
                        </a:tabLst>
                      </a:pPr>
                      <a:r>
                        <a:rPr lang="en-US" sz="1100" dirty="0">
                          <a:effectLst/>
                        </a:rPr>
                        <a:t>Tripoli</a:t>
                      </a:r>
                    </a:p>
                    <a:p>
                      <a:pPr marL="0" marR="0">
                        <a:spcBef>
                          <a:spcPts val="0"/>
                        </a:spcBef>
                        <a:spcAft>
                          <a:spcPts val="0"/>
                        </a:spcAft>
                        <a:tabLst>
                          <a:tab pos="-457200" algn="l"/>
                        </a:tabLst>
                      </a:pPr>
                      <a:r>
                        <a:rPr lang="en-US" sz="1100" dirty="0">
                          <a:effectLst/>
                        </a:rPr>
                        <a:t>Syria</a:t>
                      </a:r>
                    </a:p>
                    <a:p>
                      <a:pPr marL="0" marR="0">
                        <a:spcBef>
                          <a:spcPts val="0"/>
                        </a:spcBef>
                        <a:spcAft>
                          <a:spcPts val="0"/>
                        </a:spcAft>
                        <a:tabLst>
                          <a:tab pos="-457200" algn="l"/>
                        </a:tabLst>
                      </a:pPr>
                      <a:r>
                        <a:rPr lang="en-US" sz="1100" dirty="0">
                          <a:effectLst/>
                        </a:rPr>
                        <a:t>Beirut</a:t>
                      </a:r>
                    </a:p>
                    <a:p>
                      <a:pPr marL="0" marR="0">
                        <a:spcBef>
                          <a:spcPts val="0"/>
                        </a:spcBef>
                        <a:spcAft>
                          <a:spcPts val="0"/>
                        </a:spcAft>
                        <a:tabLst>
                          <a:tab pos="-457200" algn="l"/>
                        </a:tabLst>
                      </a:pPr>
                      <a:r>
                        <a:rPr lang="en-US" sz="1100" dirty="0" err="1">
                          <a:effectLst/>
                        </a:rPr>
                        <a:t>Akkar</a:t>
                      </a:r>
                      <a:endParaRPr lang="en-US" sz="1100" dirty="0">
                        <a:effectLst/>
                      </a:endParaRPr>
                    </a:p>
                    <a:p>
                      <a:pPr marL="0" marR="0">
                        <a:spcBef>
                          <a:spcPts val="0"/>
                        </a:spcBef>
                        <a:spcAft>
                          <a:spcPts val="0"/>
                        </a:spcAft>
                        <a:tabLst>
                          <a:tab pos="-457200" algn="l"/>
                        </a:tabLst>
                      </a:pPr>
                      <a:r>
                        <a:rPr lang="en-US" sz="1100" dirty="0" err="1">
                          <a:effectLst/>
                        </a:rPr>
                        <a:t>Akkar</a:t>
                      </a:r>
                      <a:endParaRPr lang="en-US" sz="1100" dirty="0">
                        <a:effectLst/>
                      </a:endParaRPr>
                    </a:p>
                    <a:p>
                      <a:pPr marL="0" marR="0">
                        <a:spcBef>
                          <a:spcPts val="0"/>
                        </a:spcBef>
                        <a:spcAft>
                          <a:spcPts val="0"/>
                        </a:spcAft>
                        <a:tabLst>
                          <a:tab pos="-457200" algn="l"/>
                        </a:tabLst>
                      </a:pPr>
                      <a:r>
                        <a:rPr lang="en-US" sz="1100" dirty="0" err="1">
                          <a:effectLst/>
                        </a:rPr>
                        <a:t>Akkar</a:t>
                      </a:r>
                      <a:endParaRPr lang="en-US" sz="1100" dirty="0">
                        <a:effectLst/>
                      </a:endParaRPr>
                    </a:p>
                    <a:p>
                      <a:pPr marL="0" marR="0">
                        <a:spcBef>
                          <a:spcPts val="0"/>
                        </a:spcBef>
                        <a:spcAft>
                          <a:spcPts val="0"/>
                        </a:spcAft>
                        <a:tabLst>
                          <a:tab pos="-457200" algn="l"/>
                        </a:tabLst>
                      </a:pPr>
                      <a:r>
                        <a:rPr lang="en-US" sz="1100" dirty="0" err="1">
                          <a:effectLst/>
                        </a:rPr>
                        <a:t>Akkar</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lgn="ctr">
                        <a:spcBef>
                          <a:spcPts val="0"/>
                        </a:spcBef>
                        <a:spcAft>
                          <a:spcPts val="0"/>
                        </a:spcAft>
                        <a:tabLst>
                          <a:tab pos="-457200" algn="l"/>
                        </a:tabLst>
                      </a:pPr>
                      <a:r>
                        <a:rPr lang="en-US" sz="1100" dirty="0">
                          <a:effectLst/>
                        </a:rPr>
                        <a:t> </a:t>
                      </a:r>
                    </a:p>
                    <a:p>
                      <a:pPr marL="0" marR="0" algn="ctr">
                        <a:spcBef>
                          <a:spcPts val="0"/>
                        </a:spcBef>
                        <a:spcAft>
                          <a:spcPts val="0"/>
                        </a:spcAft>
                        <a:tabLst>
                          <a:tab pos="-457200" algn="l"/>
                        </a:tabLst>
                      </a:pPr>
                      <a:r>
                        <a:rPr lang="en-US" sz="1100" dirty="0">
                          <a:effectLst/>
                        </a:rPr>
                        <a:t>CL</a:t>
                      </a:r>
                    </a:p>
                    <a:p>
                      <a:pPr marL="0" marR="0" algn="ctr">
                        <a:spcBef>
                          <a:spcPts val="0"/>
                        </a:spcBef>
                        <a:spcAft>
                          <a:spcPts val="0"/>
                        </a:spcAft>
                        <a:tabLst>
                          <a:tab pos="-457200" algn="l"/>
                        </a:tabLst>
                      </a:pPr>
                      <a:r>
                        <a:rPr lang="en-US" sz="1100" dirty="0" smtClean="0">
                          <a:effectLst/>
                        </a:rPr>
                        <a:t>CL</a:t>
                      </a:r>
                      <a:endParaRPr lang="en-US" sz="1100" dirty="0">
                        <a:effectLst/>
                      </a:endParaRPr>
                    </a:p>
                    <a:p>
                      <a:pPr marL="0" marR="0" algn="ctr">
                        <a:spcBef>
                          <a:spcPts val="0"/>
                        </a:spcBef>
                        <a:spcAft>
                          <a:spcPts val="0"/>
                        </a:spcAft>
                        <a:tabLst>
                          <a:tab pos="-457200" algn="l"/>
                        </a:tabLst>
                      </a:pPr>
                      <a:r>
                        <a:rPr lang="en-US" sz="1100" dirty="0">
                          <a:effectLst/>
                        </a:rPr>
                        <a:t>CL</a:t>
                      </a:r>
                    </a:p>
                    <a:p>
                      <a:pPr marL="0" marR="0" algn="ctr">
                        <a:spcBef>
                          <a:spcPts val="0"/>
                        </a:spcBef>
                        <a:spcAft>
                          <a:spcPts val="0"/>
                        </a:spcAft>
                        <a:tabLst>
                          <a:tab pos="-457200" algn="l"/>
                        </a:tabLst>
                      </a:pPr>
                      <a:r>
                        <a:rPr lang="en-US" sz="1100" dirty="0" smtClean="0">
                          <a:effectLst/>
                        </a:rPr>
                        <a:t>CL</a:t>
                      </a:r>
                      <a:r>
                        <a:rPr lang="en-US" sz="1100" dirty="0">
                          <a:effectLst/>
                        </a:rPr>
                        <a:t> </a:t>
                      </a:r>
                    </a:p>
                    <a:p>
                      <a:pPr marL="0" marR="0" algn="ctr">
                        <a:spcBef>
                          <a:spcPts val="0"/>
                        </a:spcBef>
                        <a:spcAft>
                          <a:spcPts val="0"/>
                        </a:spcAft>
                        <a:tabLst>
                          <a:tab pos="-457200" algn="l"/>
                        </a:tabLst>
                      </a:pPr>
                      <a:r>
                        <a:rPr lang="en-US" sz="1100" dirty="0">
                          <a:effectLst/>
                        </a:rPr>
                        <a:t>CL</a:t>
                      </a:r>
                    </a:p>
                    <a:p>
                      <a:pPr marL="0" marR="0" algn="ctr">
                        <a:spcBef>
                          <a:spcPts val="0"/>
                        </a:spcBef>
                        <a:spcAft>
                          <a:spcPts val="0"/>
                        </a:spcAft>
                        <a:tabLst>
                          <a:tab pos="-457200" algn="l"/>
                        </a:tabLst>
                      </a:pPr>
                      <a:r>
                        <a:rPr lang="en-US" sz="1100" dirty="0">
                          <a:effectLst/>
                        </a:rPr>
                        <a:t>CL</a:t>
                      </a:r>
                    </a:p>
                    <a:p>
                      <a:pPr marL="0" marR="0" algn="ctr">
                        <a:spcBef>
                          <a:spcPts val="0"/>
                        </a:spcBef>
                        <a:spcAft>
                          <a:spcPts val="0"/>
                        </a:spcAft>
                        <a:tabLst>
                          <a:tab pos="-457200" algn="l"/>
                        </a:tabLst>
                      </a:pPr>
                      <a:r>
                        <a:rPr lang="en-US" sz="1100" dirty="0">
                          <a:effectLst/>
                        </a:rPr>
                        <a:t>CL</a:t>
                      </a:r>
                    </a:p>
                    <a:p>
                      <a:pPr marL="0" marR="0" algn="ctr">
                        <a:spcBef>
                          <a:spcPts val="0"/>
                        </a:spcBef>
                        <a:spcAft>
                          <a:spcPts val="0"/>
                        </a:spcAft>
                        <a:tabLst>
                          <a:tab pos="-457200" algn="l"/>
                        </a:tabLst>
                      </a:pPr>
                      <a:r>
                        <a:rPr lang="en-US" sz="1100" dirty="0">
                          <a:effectLst/>
                        </a:rPr>
                        <a:t>CL</a:t>
                      </a:r>
                    </a:p>
                    <a:p>
                      <a:pPr marL="0" marR="0" algn="ctr">
                        <a:spcBef>
                          <a:spcPts val="0"/>
                        </a:spcBef>
                        <a:spcAft>
                          <a:spcPts val="0"/>
                        </a:spcAft>
                        <a:tabLst>
                          <a:tab pos="-457200" algn="l"/>
                        </a:tabLst>
                      </a:pPr>
                      <a:r>
                        <a:rPr lang="en-US" sz="1100" dirty="0">
                          <a:effectLst/>
                        </a:rPr>
                        <a:t>CL</a:t>
                      </a:r>
                    </a:p>
                    <a:p>
                      <a:pPr marL="0" marR="0" algn="ctr">
                        <a:spcBef>
                          <a:spcPts val="0"/>
                        </a:spcBef>
                        <a:spcAft>
                          <a:spcPts val="0"/>
                        </a:spcAft>
                        <a:tabLst>
                          <a:tab pos="-457200" algn="l"/>
                        </a:tabLst>
                      </a:pPr>
                      <a:r>
                        <a:rPr lang="en-US" sz="1100" dirty="0">
                          <a:effectLst/>
                        </a:rPr>
                        <a:t>CL</a:t>
                      </a:r>
                    </a:p>
                    <a:p>
                      <a:pPr marL="0" marR="0" algn="ctr">
                        <a:spcBef>
                          <a:spcPts val="0"/>
                        </a:spcBef>
                        <a:spcAft>
                          <a:spcPts val="0"/>
                        </a:spcAft>
                        <a:tabLst>
                          <a:tab pos="-457200" algn="l"/>
                        </a:tabLst>
                      </a:pPr>
                      <a:r>
                        <a:rPr lang="en-US" sz="1100" dirty="0" smtClean="0">
                          <a:effectLst/>
                        </a:rPr>
                        <a:t>CL</a:t>
                      </a:r>
                      <a:endParaRPr lang="en-US" sz="1100" dirty="0">
                        <a:effectLst/>
                      </a:endParaRPr>
                    </a:p>
                    <a:p>
                      <a:pPr marL="0" marR="0" algn="ctr">
                        <a:spcBef>
                          <a:spcPts val="0"/>
                        </a:spcBef>
                        <a:spcAft>
                          <a:spcPts val="0"/>
                        </a:spcAft>
                        <a:tabLst>
                          <a:tab pos="-457200" algn="l"/>
                        </a:tabLst>
                      </a:pPr>
                      <a:r>
                        <a:rPr lang="en-US" sz="1100" dirty="0">
                          <a:effectLst/>
                        </a:rPr>
                        <a:t>CL</a:t>
                      </a:r>
                    </a:p>
                    <a:p>
                      <a:pPr marL="0" marR="0" algn="ctr">
                        <a:spcBef>
                          <a:spcPts val="0"/>
                        </a:spcBef>
                        <a:spcAft>
                          <a:spcPts val="0"/>
                        </a:spcAft>
                        <a:tabLst>
                          <a:tab pos="-457200" algn="l"/>
                        </a:tabLst>
                      </a:pPr>
                      <a:r>
                        <a:rPr lang="en-US" sz="1100" dirty="0">
                          <a:effectLst/>
                        </a:rPr>
                        <a:t>CL</a:t>
                      </a:r>
                    </a:p>
                    <a:p>
                      <a:pPr marL="0" marR="0" algn="ctr">
                        <a:spcBef>
                          <a:spcPts val="0"/>
                        </a:spcBef>
                        <a:spcAft>
                          <a:spcPts val="0"/>
                        </a:spcAft>
                        <a:tabLst>
                          <a:tab pos="-457200" algn="l"/>
                        </a:tabLst>
                      </a:pPr>
                      <a:r>
                        <a:rPr lang="en-US" sz="1100" dirty="0">
                          <a:effectLst/>
                        </a:rPr>
                        <a:t>CL</a:t>
                      </a:r>
                    </a:p>
                    <a:p>
                      <a:pPr marL="0" marR="0" algn="ctr">
                        <a:spcBef>
                          <a:spcPts val="0"/>
                        </a:spcBef>
                        <a:spcAft>
                          <a:spcPts val="0"/>
                        </a:spcAft>
                        <a:tabLst>
                          <a:tab pos="-457200" algn="l"/>
                        </a:tabLst>
                      </a:pPr>
                      <a:r>
                        <a:rPr lang="en-US" sz="1100" dirty="0">
                          <a:effectLst/>
                        </a:rPr>
                        <a:t>CL</a:t>
                      </a:r>
                    </a:p>
                    <a:p>
                      <a:pPr marL="0" marR="0" algn="ctr">
                        <a:spcBef>
                          <a:spcPts val="0"/>
                        </a:spcBef>
                        <a:spcAft>
                          <a:spcPts val="0"/>
                        </a:spcAft>
                        <a:tabLst>
                          <a:tab pos="-457200" algn="l"/>
                        </a:tabLst>
                      </a:pPr>
                      <a:r>
                        <a:rPr lang="en-US" sz="1100" dirty="0">
                          <a:effectLst/>
                        </a:rPr>
                        <a:t>CL</a:t>
                      </a:r>
                    </a:p>
                    <a:p>
                      <a:pPr marL="0" marR="0" algn="ctr">
                        <a:spcBef>
                          <a:spcPts val="0"/>
                        </a:spcBef>
                        <a:spcAft>
                          <a:spcPts val="0"/>
                        </a:spcAft>
                        <a:tabLst>
                          <a:tab pos="-457200" algn="l"/>
                        </a:tabLst>
                      </a:pPr>
                      <a:r>
                        <a:rPr lang="en-US" sz="1100" dirty="0">
                          <a:effectLst/>
                        </a:rPr>
                        <a:t>CL</a:t>
                      </a:r>
                    </a:p>
                    <a:p>
                      <a:pPr marL="0" marR="0" algn="ctr">
                        <a:spcBef>
                          <a:spcPts val="0"/>
                        </a:spcBef>
                        <a:spcAft>
                          <a:spcPts val="0"/>
                        </a:spcAft>
                        <a:tabLst>
                          <a:tab pos="-457200" algn="l"/>
                        </a:tabLst>
                      </a:pPr>
                      <a:r>
                        <a:rPr lang="en-US" sz="1100" dirty="0">
                          <a:effectLst/>
                        </a:rPr>
                        <a:t>CL</a:t>
                      </a:r>
                    </a:p>
                    <a:p>
                      <a:pPr marL="0" marR="0" algn="ctr">
                        <a:spcBef>
                          <a:spcPts val="0"/>
                        </a:spcBef>
                        <a:spcAft>
                          <a:spcPts val="0"/>
                        </a:spcAft>
                        <a:tabLst>
                          <a:tab pos="-457200" algn="l"/>
                        </a:tabLst>
                      </a:pPr>
                      <a:r>
                        <a:rPr lang="en-US" sz="1100" dirty="0">
                          <a:effectLst/>
                        </a:rPr>
                        <a:t>KA(?)</a:t>
                      </a:r>
                    </a:p>
                    <a:p>
                      <a:pPr marL="0" marR="0" algn="ctr">
                        <a:spcBef>
                          <a:spcPts val="0"/>
                        </a:spcBef>
                        <a:spcAft>
                          <a:spcPts val="0"/>
                        </a:spcAft>
                        <a:tabLst>
                          <a:tab pos="-457200" algn="l"/>
                        </a:tabLst>
                      </a:pPr>
                      <a:r>
                        <a:rPr lang="en-US" sz="1100" dirty="0" err="1">
                          <a:effectLst/>
                        </a:rPr>
                        <a:t>LT+ve</a:t>
                      </a:r>
                      <a:endParaRPr lang="en-US" sz="1100" dirty="0">
                        <a:effectLst/>
                      </a:endParaRPr>
                    </a:p>
                    <a:p>
                      <a:pPr marL="0" marR="0" algn="ctr">
                        <a:spcBef>
                          <a:spcPts val="0"/>
                        </a:spcBef>
                        <a:spcAft>
                          <a:spcPts val="0"/>
                        </a:spcAft>
                        <a:tabLst>
                          <a:tab pos="-457200" algn="l"/>
                        </a:tabLst>
                      </a:pPr>
                      <a:r>
                        <a:rPr lang="en-US" sz="1100" dirty="0" err="1">
                          <a:effectLst/>
                        </a:rPr>
                        <a:t>LT+ve</a:t>
                      </a:r>
                      <a:endParaRPr lang="en-US" sz="1100" dirty="0">
                        <a:effectLst/>
                      </a:endParaRPr>
                    </a:p>
                    <a:p>
                      <a:pPr marL="0" marR="0" algn="ctr">
                        <a:spcBef>
                          <a:spcPts val="0"/>
                        </a:spcBef>
                        <a:spcAft>
                          <a:spcPts val="0"/>
                        </a:spcAft>
                        <a:tabLst>
                          <a:tab pos="-457200" algn="l"/>
                        </a:tabLst>
                      </a:pPr>
                      <a:r>
                        <a:rPr lang="en-US" sz="1100" dirty="0" err="1">
                          <a:effectLst/>
                        </a:rPr>
                        <a:t>LT+ve</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c>
                  <a:txBody>
                    <a:bodyPr/>
                    <a:lstStyle/>
                    <a:p>
                      <a:pPr marL="0" marR="0">
                        <a:spcBef>
                          <a:spcPts val="0"/>
                        </a:spcBef>
                        <a:spcAft>
                          <a:spcPts val="0"/>
                        </a:spcAft>
                        <a:tabLst>
                          <a:tab pos="-457200" algn="l"/>
                        </a:tabLst>
                      </a:pPr>
                      <a:r>
                        <a:rPr lang="en-US" sz="1100" dirty="0">
                          <a:effectLst/>
                        </a:rPr>
                        <a:t> </a:t>
                      </a:r>
                    </a:p>
                    <a:p>
                      <a:pPr marL="0" marR="0">
                        <a:spcBef>
                          <a:spcPts val="0"/>
                        </a:spcBef>
                        <a:spcAft>
                          <a:spcPts val="0"/>
                        </a:spcAft>
                        <a:tabLst>
                          <a:tab pos="-457200" algn="l"/>
                        </a:tabLst>
                      </a:pPr>
                      <a:r>
                        <a:rPr lang="en-US" sz="1100" dirty="0">
                          <a:effectLst/>
                        </a:rPr>
                        <a:t>    Antibiotics</a:t>
                      </a:r>
                    </a:p>
                    <a:p>
                      <a:pPr marL="0" marR="0">
                        <a:spcBef>
                          <a:spcPts val="0"/>
                        </a:spcBef>
                        <a:spcAft>
                          <a:spcPts val="0"/>
                        </a:spcAft>
                        <a:tabLst>
                          <a:tab pos="-457200" algn="l"/>
                        </a:tabLst>
                      </a:pPr>
                      <a:r>
                        <a:rPr lang="en-US" sz="1100" dirty="0">
                          <a:effectLst/>
                        </a:rPr>
                        <a:t>    Antibiotics </a:t>
                      </a:r>
                      <a:r>
                        <a:rPr lang="en-US" sz="1100" dirty="0" smtClean="0">
                          <a:effectLst/>
                        </a:rPr>
                        <a:t>&amp;</a:t>
                      </a:r>
                      <a:r>
                        <a:rPr lang="en-US" sz="1100" baseline="0" dirty="0" smtClean="0">
                          <a:effectLst/>
                        </a:rPr>
                        <a:t> </a:t>
                      </a:r>
                      <a:r>
                        <a:rPr lang="en-US" sz="1100" dirty="0" smtClean="0">
                          <a:effectLst/>
                        </a:rPr>
                        <a:t>Antifungal</a:t>
                      </a:r>
                      <a:endParaRPr lang="en-US" sz="1100" dirty="0">
                        <a:effectLst/>
                      </a:endParaRPr>
                    </a:p>
                    <a:p>
                      <a:pPr marL="0" marR="0">
                        <a:spcBef>
                          <a:spcPts val="0"/>
                        </a:spcBef>
                        <a:spcAft>
                          <a:spcPts val="0"/>
                        </a:spcAft>
                        <a:tabLst>
                          <a:tab pos="-457200" algn="l"/>
                        </a:tabLst>
                      </a:pPr>
                      <a:r>
                        <a:rPr lang="en-US" sz="1100" dirty="0">
                          <a:effectLst/>
                        </a:rPr>
                        <a:t>    Antibiotics</a:t>
                      </a:r>
                    </a:p>
                    <a:p>
                      <a:pPr marL="0" marR="0">
                        <a:spcBef>
                          <a:spcPts val="0"/>
                        </a:spcBef>
                        <a:spcAft>
                          <a:spcPts val="0"/>
                        </a:spcAft>
                        <a:tabLst>
                          <a:tab pos="-457200" algn="l"/>
                        </a:tabLst>
                      </a:pPr>
                      <a:r>
                        <a:rPr lang="en-US" sz="1100" dirty="0">
                          <a:effectLst/>
                        </a:rPr>
                        <a:t>    Antibiotics </a:t>
                      </a:r>
                      <a:r>
                        <a:rPr lang="en-US" sz="1100" dirty="0" smtClean="0">
                          <a:effectLst/>
                        </a:rPr>
                        <a:t>&amp;</a:t>
                      </a:r>
                      <a:r>
                        <a:rPr lang="en-US" sz="1100" baseline="0" dirty="0" smtClean="0">
                          <a:effectLst/>
                        </a:rPr>
                        <a:t> </a:t>
                      </a:r>
                      <a:r>
                        <a:rPr lang="en-US" sz="1100" dirty="0" err="1" smtClean="0">
                          <a:effectLst/>
                        </a:rPr>
                        <a:t>Glucantime</a:t>
                      </a:r>
                      <a:r>
                        <a:rPr lang="en-US" sz="1100" dirty="0" smtClean="0">
                          <a:effectLst/>
                        </a:rPr>
                        <a:t> </a:t>
                      </a:r>
                      <a:r>
                        <a:rPr lang="en-US" sz="1100" dirty="0" err="1">
                          <a:effectLst/>
                        </a:rPr>
                        <a:t>1.5g</a:t>
                      </a:r>
                      <a:endParaRPr lang="en-US" sz="1100" dirty="0">
                        <a:effectLst/>
                      </a:endParaRPr>
                    </a:p>
                    <a:p>
                      <a:pPr marL="0" marR="0">
                        <a:spcBef>
                          <a:spcPts val="0"/>
                        </a:spcBef>
                        <a:spcAft>
                          <a:spcPts val="0"/>
                        </a:spcAft>
                        <a:tabLst>
                          <a:tab pos="-457200" algn="l"/>
                        </a:tabLst>
                      </a:pPr>
                      <a:r>
                        <a:rPr lang="en-US" sz="1100" dirty="0">
                          <a:effectLst/>
                        </a:rPr>
                        <a:t>    Antibiotics</a:t>
                      </a:r>
                    </a:p>
                    <a:p>
                      <a:pPr marL="0" marR="0">
                        <a:spcBef>
                          <a:spcPts val="0"/>
                        </a:spcBef>
                        <a:spcAft>
                          <a:spcPts val="0"/>
                        </a:spcAft>
                        <a:tabLst>
                          <a:tab pos="-457200" algn="l"/>
                        </a:tabLst>
                      </a:pPr>
                      <a:r>
                        <a:rPr lang="en-US" sz="1100" dirty="0">
                          <a:effectLst/>
                        </a:rPr>
                        <a:t>    Antibiotics</a:t>
                      </a:r>
                    </a:p>
                    <a:p>
                      <a:pPr marL="0" marR="0">
                        <a:spcBef>
                          <a:spcPts val="0"/>
                        </a:spcBef>
                        <a:spcAft>
                          <a:spcPts val="0"/>
                        </a:spcAft>
                        <a:tabLst>
                          <a:tab pos="-457200" algn="l"/>
                        </a:tabLst>
                      </a:pPr>
                      <a:r>
                        <a:rPr lang="en-US" sz="1100" dirty="0">
                          <a:effectLst/>
                        </a:rPr>
                        <a:t>    Antibiotics</a:t>
                      </a:r>
                    </a:p>
                    <a:p>
                      <a:pPr marL="0" marR="0">
                        <a:spcBef>
                          <a:spcPts val="0"/>
                        </a:spcBef>
                        <a:spcAft>
                          <a:spcPts val="0"/>
                        </a:spcAft>
                        <a:tabLst>
                          <a:tab pos="-457200" algn="l"/>
                        </a:tabLst>
                      </a:pPr>
                      <a:r>
                        <a:rPr lang="en-US" sz="1100" dirty="0">
                          <a:effectLst/>
                        </a:rPr>
                        <a:t>    Antibiotics</a:t>
                      </a:r>
                    </a:p>
                    <a:p>
                      <a:pPr marL="0" marR="0">
                        <a:spcBef>
                          <a:spcPts val="0"/>
                        </a:spcBef>
                        <a:spcAft>
                          <a:spcPts val="0"/>
                        </a:spcAft>
                        <a:tabLst>
                          <a:tab pos="-457200" algn="l"/>
                        </a:tabLst>
                      </a:pPr>
                      <a:r>
                        <a:rPr lang="en-US" sz="1100" dirty="0">
                          <a:effectLst/>
                        </a:rPr>
                        <a:t>    Antibiotics</a:t>
                      </a:r>
                    </a:p>
                    <a:p>
                      <a:pPr marL="0" marR="0">
                        <a:spcBef>
                          <a:spcPts val="0"/>
                        </a:spcBef>
                        <a:spcAft>
                          <a:spcPts val="0"/>
                        </a:spcAft>
                        <a:tabLst>
                          <a:tab pos="-457200" algn="l"/>
                        </a:tabLst>
                      </a:pPr>
                      <a:r>
                        <a:rPr lang="en-US" sz="1100" dirty="0">
                          <a:effectLst/>
                        </a:rPr>
                        <a:t>    Antibiotics</a:t>
                      </a:r>
                    </a:p>
                    <a:p>
                      <a:pPr marL="0" marR="0">
                        <a:spcBef>
                          <a:spcPts val="0"/>
                        </a:spcBef>
                        <a:spcAft>
                          <a:spcPts val="0"/>
                        </a:spcAft>
                        <a:tabLst>
                          <a:tab pos="-457200" algn="l"/>
                        </a:tabLst>
                      </a:pPr>
                      <a:r>
                        <a:rPr lang="en-US" sz="1100" dirty="0">
                          <a:effectLst/>
                        </a:rPr>
                        <a:t>    Antibiotics </a:t>
                      </a:r>
                      <a:r>
                        <a:rPr lang="en-US" sz="1100" dirty="0" smtClean="0">
                          <a:effectLst/>
                        </a:rPr>
                        <a:t>&amp;</a:t>
                      </a:r>
                      <a:r>
                        <a:rPr lang="en-US" sz="1100" baseline="0" dirty="0" smtClean="0">
                          <a:effectLst/>
                        </a:rPr>
                        <a:t> </a:t>
                      </a:r>
                      <a:r>
                        <a:rPr lang="en-US" sz="1100" dirty="0" err="1" smtClean="0">
                          <a:effectLst/>
                        </a:rPr>
                        <a:t>Fucidin</a:t>
                      </a:r>
                      <a:r>
                        <a:rPr lang="en-US" sz="1100" dirty="0" smtClean="0">
                          <a:effectLst/>
                        </a:rPr>
                        <a:t> </a:t>
                      </a:r>
                      <a:r>
                        <a:rPr lang="en-US" sz="1100" dirty="0">
                          <a:effectLst/>
                        </a:rPr>
                        <a:t>2%</a:t>
                      </a:r>
                    </a:p>
                    <a:p>
                      <a:pPr marL="0" marR="0">
                        <a:spcBef>
                          <a:spcPts val="0"/>
                        </a:spcBef>
                        <a:spcAft>
                          <a:spcPts val="0"/>
                        </a:spcAft>
                        <a:tabLst>
                          <a:tab pos="-457200" algn="l"/>
                        </a:tabLst>
                      </a:pPr>
                      <a:r>
                        <a:rPr lang="en-US" sz="1100" dirty="0">
                          <a:effectLst/>
                        </a:rPr>
                        <a:t>    Antibiotics</a:t>
                      </a:r>
                    </a:p>
                    <a:p>
                      <a:pPr marL="0" marR="0">
                        <a:spcBef>
                          <a:spcPts val="0"/>
                        </a:spcBef>
                        <a:spcAft>
                          <a:spcPts val="0"/>
                        </a:spcAft>
                        <a:tabLst>
                          <a:tab pos="-457200" algn="l"/>
                        </a:tabLst>
                      </a:pPr>
                      <a:r>
                        <a:rPr lang="en-US" sz="1100" dirty="0">
                          <a:effectLst/>
                        </a:rPr>
                        <a:t>    Antibiotics</a:t>
                      </a:r>
                    </a:p>
                    <a:p>
                      <a:pPr marL="0" marR="0">
                        <a:spcBef>
                          <a:spcPts val="0"/>
                        </a:spcBef>
                        <a:spcAft>
                          <a:spcPts val="0"/>
                        </a:spcAft>
                        <a:tabLst>
                          <a:tab pos="-457200" algn="l"/>
                        </a:tabLst>
                      </a:pPr>
                      <a:r>
                        <a:rPr lang="en-US" sz="1100" dirty="0">
                          <a:effectLst/>
                        </a:rPr>
                        <a:t>    Antibiotics</a:t>
                      </a:r>
                    </a:p>
                    <a:p>
                      <a:pPr marL="0" marR="0">
                        <a:spcBef>
                          <a:spcPts val="0"/>
                        </a:spcBef>
                        <a:spcAft>
                          <a:spcPts val="0"/>
                        </a:spcAft>
                        <a:tabLst>
                          <a:tab pos="-457200" algn="l"/>
                        </a:tabLst>
                      </a:pPr>
                      <a:r>
                        <a:rPr lang="en-US" sz="1100" dirty="0">
                          <a:effectLst/>
                        </a:rPr>
                        <a:t>    Antibiotics</a:t>
                      </a:r>
                    </a:p>
                    <a:p>
                      <a:pPr marL="0" marR="0">
                        <a:spcBef>
                          <a:spcPts val="0"/>
                        </a:spcBef>
                        <a:spcAft>
                          <a:spcPts val="0"/>
                        </a:spcAft>
                        <a:tabLst>
                          <a:tab pos="-457200" algn="l"/>
                        </a:tabLst>
                      </a:pPr>
                      <a:r>
                        <a:rPr lang="en-US" sz="1100" dirty="0">
                          <a:effectLst/>
                        </a:rPr>
                        <a:t>    Antibiotics</a:t>
                      </a:r>
                    </a:p>
                    <a:p>
                      <a:pPr marL="0" marR="0">
                        <a:spcBef>
                          <a:spcPts val="0"/>
                        </a:spcBef>
                        <a:spcAft>
                          <a:spcPts val="0"/>
                        </a:spcAft>
                        <a:tabLst>
                          <a:tab pos="-457200" algn="l"/>
                        </a:tabLst>
                      </a:pPr>
                      <a:r>
                        <a:rPr lang="en-US" sz="1100" dirty="0">
                          <a:effectLst/>
                        </a:rPr>
                        <a:t>    Antibiotics</a:t>
                      </a:r>
                    </a:p>
                    <a:p>
                      <a:pPr marL="0" marR="0">
                        <a:spcBef>
                          <a:spcPts val="0"/>
                        </a:spcBef>
                        <a:spcAft>
                          <a:spcPts val="0"/>
                        </a:spcAft>
                        <a:tabLst>
                          <a:tab pos="-457200" algn="l"/>
                        </a:tabLst>
                      </a:pPr>
                      <a:r>
                        <a:rPr lang="en-US" sz="1100" dirty="0">
                          <a:effectLst/>
                        </a:rPr>
                        <a:t>    Antibiotics</a:t>
                      </a:r>
                    </a:p>
                    <a:p>
                      <a:pPr marL="0" marR="0">
                        <a:spcBef>
                          <a:spcPts val="0"/>
                        </a:spcBef>
                        <a:spcAft>
                          <a:spcPts val="0"/>
                        </a:spcAft>
                        <a:tabLst>
                          <a:tab pos="-457200" algn="l"/>
                        </a:tabLst>
                      </a:pPr>
                      <a:r>
                        <a:rPr lang="en-US" sz="1100" dirty="0">
                          <a:effectLst/>
                        </a:rPr>
                        <a:t>    </a:t>
                      </a:r>
                      <a:r>
                        <a:rPr lang="en-US" sz="1100" dirty="0" smtClean="0">
                          <a:effectLst/>
                        </a:rPr>
                        <a:t>Antibiotics</a:t>
                      </a:r>
                    </a:p>
                    <a:p>
                      <a:pPr marL="0" marR="0">
                        <a:spcBef>
                          <a:spcPts val="0"/>
                        </a:spcBef>
                        <a:spcAft>
                          <a:spcPts val="0"/>
                        </a:spcAft>
                        <a:tabLst>
                          <a:tab pos="-457200" algn="l"/>
                        </a:tabLst>
                      </a:pPr>
                      <a:r>
                        <a:rPr lang="en-US" sz="1100" baseline="0" dirty="0" smtClean="0">
                          <a:effectLst/>
                        </a:rPr>
                        <a:t>          </a:t>
                      </a:r>
                      <a:r>
                        <a:rPr lang="en-US" sz="1100" dirty="0" smtClean="0">
                          <a:effectLst/>
                        </a:rPr>
                        <a:t>___</a:t>
                      </a:r>
                      <a:endParaRPr lang="en-US" sz="1100" dirty="0">
                        <a:effectLst/>
                      </a:endParaRPr>
                    </a:p>
                    <a:p>
                      <a:pPr marL="0" marR="0">
                        <a:spcBef>
                          <a:spcPts val="0"/>
                        </a:spcBef>
                        <a:spcAft>
                          <a:spcPts val="0"/>
                        </a:spcAft>
                        <a:tabLst>
                          <a:tab pos="-457200" algn="l"/>
                        </a:tabLst>
                      </a:pPr>
                      <a:r>
                        <a:rPr lang="en-US" sz="1100" baseline="0" dirty="0">
                          <a:effectLst/>
                        </a:rPr>
                        <a:t> </a:t>
                      </a:r>
                      <a:r>
                        <a:rPr lang="en-US" sz="1100" baseline="0" dirty="0" smtClean="0">
                          <a:effectLst/>
                        </a:rPr>
                        <a:t>         </a:t>
                      </a:r>
                      <a:r>
                        <a:rPr lang="en-US" sz="1100" dirty="0" smtClean="0">
                          <a:effectLst/>
                        </a:rPr>
                        <a:t>___</a:t>
                      </a:r>
                      <a:endParaRPr lang="en-US" sz="1100" dirty="0">
                        <a:effectLst/>
                      </a:endParaRPr>
                    </a:p>
                    <a:p>
                      <a:pPr marL="0" marR="0">
                        <a:spcBef>
                          <a:spcPts val="0"/>
                        </a:spcBef>
                        <a:spcAft>
                          <a:spcPts val="0"/>
                        </a:spcAft>
                        <a:tabLst>
                          <a:tab pos="-457200" algn="l"/>
                        </a:tabLst>
                      </a:pPr>
                      <a:r>
                        <a:rPr lang="en-US" sz="1100" baseline="0" dirty="0">
                          <a:effectLst/>
                        </a:rPr>
                        <a:t> </a:t>
                      </a:r>
                      <a:r>
                        <a:rPr lang="en-US" sz="1100" baseline="0" dirty="0" smtClean="0">
                          <a:effectLst/>
                        </a:rPr>
                        <a:t>         </a:t>
                      </a:r>
                      <a:r>
                        <a:rPr lang="en-US" sz="1100" dirty="0" smtClean="0">
                          <a:effectLst/>
                        </a:rPr>
                        <a:t>___</a:t>
                      </a:r>
                      <a:endParaRPr lang="en-US" sz="1100" dirty="0">
                        <a:effectLst/>
                        <a:latin typeface="CG Times"/>
                        <a:ea typeface="Times New Roman" panose="02020603050405020304" pitchFamily="18" charset="0"/>
                        <a:cs typeface="Times New Roman" panose="02020603050405020304" pitchFamily="18" charset="0"/>
                      </a:endParaRPr>
                    </a:p>
                  </a:txBody>
                  <a:tcPr marL="46845" marR="46845" marT="0" marB="0"/>
                </a:tc>
              </a:tr>
              <a:tr h="903464">
                <a:tc gridSpan="7">
                  <a:txBody>
                    <a:bodyPr/>
                    <a:lstStyle/>
                    <a:p>
                      <a:pPr marL="0" marR="0">
                        <a:spcBef>
                          <a:spcPts val="0"/>
                        </a:spcBef>
                        <a:spcAft>
                          <a:spcPts val="0"/>
                        </a:spcAft>
                        <a:tabLst>
                          <a:tab pos="-457200" algn="l"/>
                        </a:tabLst>
                      </a:pPr>
                      <a:r>
                        <a:rPr lang="en-US" sz="800" dirty="0">
                          <a:effectLst/>
                        </a:rPr>
                        <a:t> </a:t>
                      </a:r>
                      <a:endParaRPr lang="en-US" sz="800" dirty="0" smtClean="0">
                        <a:effectLst/>
                      </a:endParaRPr>
                    </a:p>
                    <a:p>
                      <a:pPr marL="0" marR="0">
                        <a:spcBef>
                          <a:spcPts val="0"/>
                        </a:spcBef>
                        <a:spcAft>
                          <a:spcPts val="0"/>
                        </a:spcAft>
                        <a:tabLst>
                          <a:tab pos="-457200" algn="l"/>
                        </a:tabLst>
                      </a:pPr>
                      <a:r>
                        <a:rPr lang="en-US" sz="1100" b="1" dirty="0" smtClean="0">
                          <a:effectLst/>
                          <a:latin typeface="+mn-lt"/>
                          <a:ea typeface="Times New Roman" panose="02020603050405020304" pitchFamily="18" charset="0"/>
                          <a:cs typeface="Times New Roman" panose="02020603050405020304" pitchFamily="18" charset="0"/>
                        </a:rPr>
                        <a:t>M: Male; F: Female;</a:t>
                      </a:r>
                      <a:r>
                        <a:rPr lang="en-US" sz="1100" b="1" baseline="0" dirty="0" smtClean="0">
                          <a:effectLst/>
                          <a:latin typeface="+mn-lt"/>
                          <a:ea typeface="Times New Roman" panose="02020603050405020304" pitchFamily="18" charset="0"/>
                          <a:cs typeface="Times New Roman" panose="02020603050405020304" pitchFamily="18" charset="0"/>
                        </a:rPr>
                        <a:t> </a:t>
                      </a:r>
                      <a:r>
                        <a:rPr lang="en-US" sz="1100" b="1" baseline="0" dirty="0" err="1" smtClean="0">
                          <a:effectLst/>
                          <a:latin typeface="+mn-lt"/>
                          <a:ea typeface="Times New Roman" panose="02020603050405020304" pitchFamily="18" charset="0"/>
                          <a:cs typeface="Times New Roman" panose="02020603050405020304" pitchFamily="18" charset="0"/>
                        </a:rPr>
                        <a:t>N.A</a:t>
                      </a:r>
                      <a:r>
                        <a:rPr lang="en-US" sz="1100" b="1" baseline="0" dirty="0" smtClean="0">
                          <a:effectLst/>
                          <a:latin typeface="+mn-lt"/>
                          <a:ea typeface="Times New Roman" panose="02020603050405020304" pitchFamily="18" charset="0"/>
                          <a:cs typeface="Times New Roman" panose="02020603050405020304" pitchFamily="18" charset="0"/>
                        </a:rPr>
                        <a:t>.: not available </a:t>
                      </a:r>
                    </a:p>
                    <a:p>
                      <a:pPr marL="0" marR="0">
                        <a:spcBef>
                          <a:spcPts val="0"/>
                        </a:spcBef>
                        <a:spcAft>
                          <a:spcPts val="0"/>
                        </a:spcAft>
                        <a:tabLst>
                          <a:tab pos="-457200" algn="l"/>
                        </a:tabLst>
                      </a:pPr>
                      <a:r>
                        <a:rPr lang="en-US" sz="1100" b="1" baseline="0" dirty="0" smtClean="0">
                          <a:effectLst/>
                          <a:latin typeface="+mn-lt"/>
                          <a:ea typeface="Times New Roman" panose="02020603050405020304" pitchFamily="18" charset="0"/>
                          <a:cs typeface="Times New Roman" panose="02020603050405020304" pitchFamily="18" charset="0"/>
                        </a:rPr>
                        <a:t>CL: Cutaneous </a:t>
                      </a:r>
                      <a:r>
                        <a:rPr lang="en-US" sz="1100" b="1" baseline="0" dirty="0" err="1" smtClean="0">
                          <a:effectLst/>
                          <a:latin typeface="+mn-lt"/>
                          <a:ea typeface="Times New Roman" panose="02020603050405020304" pitchFamily="18" charset="0"/>
                          <a:cs typeface="Times New Roman" panose="02020603050405020304" pitchFamily="18" charset="0"/>
                        </a:rPr>
                        <a:t>Leishmaniasis</a:t>
                      </a:r>
                      <a:r>
                        <a:rPr lang="en-US" sz="1100" b="1" baseline="0" dirty="0" smtClean="0">
                          <a:effectLst/>
                          <a:latin typeface="+mn-lt"/>
                          <a:ea typeface="Times New Roman" panose="02020603050405020304" pitchFamily="18" charset="0"/>
                          <a:cs typeface="Times New Roman" panose="02020603050405020304" pitchFamily="18" charset="0"/>
                        </a:rPr>
                        <a:t>; KA: Kala-Azar; </a:t>
                      </a:r>
                      <a:r>
                        <a:rPr lang="en-US" sz="1100" b="1" baseline="0" dirty="0" err="1" smtClean="0">
                          <a:effectLst/>
                          <a:latin typeface="+mn-lt"/>
                          <a:ea typeface="Times New Roman" panose="02020603050405020304" pitchFamily="18" charset="0"/>
                          <a:cs typeface="Times New Roman" panose="02020603050405020304" pitchFamily="18" charset="0"/>
                        </a:rPr>
                        <a:t>LT+ve</a:t>
                      </a:r>
                      <a:r>
                        <a:rPr lang="en-US" sz="1100" b="1" baseline="0" dirty="0" smtClean="0">
                          <a:effectLst/>
                          <a:latin typeface="+mn-lt"/>
                          <a:ea typeface="Times New Roman" panose="02020603050405020304" pitchFamily="18" charset="0"/>
                          <a:cs typeface="Times New Roman" panose="02020603050405020304" pitchFamily="18" charset="0"/>
                        </a:rPr>
                        <a:t>: </a:t>
                      </a:r>
                      <a:r>
                        <a:rPr lang="en-US" sz="1100" b="1" baseline="0" dirty="0" err="1" smtClean="0">
                          <a:effectLst/>
                          <a:latin typeface="+mn-lt"/>
                          <a:ea typeface="Times New Roman" panose="02020603050405020304" pitchFamily="18" charset="0"/>
                          <a:cs typeface="Times New Roman" panose="02020603050405020304" pitchFamily="18" charset="0"/>
                        </a:rPr>
                        <a:t>Leishmanin</a:t>
                      </a:r>
                      <a:r>
                        <a:rPr lang="en-US" sz="1100" b="1" baseline="0" dirty="0" smtClean="0">
                          <a:effectLst/>
                          <a:latin typeface="+mn-lt"/>
                          <a:ea typeface="Times New Roman" panose="02020603050405020304" pitchFamily="18" charset="0"/>
                          <a:cs typeface="Times New Roman" panose="02020603050405020304" pitchFamily="18" charset="0"/>
                        </a:rPr>
                        <a:t> Test Positive</a:t>
                      </a:r>
                      <a:endParaRPr lang="en-US" sz="800" b="1" dirty="0" smtClean="0">
                        <a:effectLst/>
                      </a:endParaRPr>
                    </a:p>
                  </a:txBody>
                  <a:tcPr marL="46845" marR="46845" marT="0" marB="0"/>
                </a:tc>
                <a:tc hMerge="1">
                  <a:txBody>
                    <a:bodyPr/>
                    <a:lstStyle/>
                    <a:p>
                      <a:pPr marL="0" marR="0">
                        <a:spcBef>
                          <a:spcPts val="0"/>
                        </a:spcBef>
                        <a:spcAft>
                          <a:spcPts val="0"/>
                        </a:spcAft>
                        <a:tabLst>
                          <a:tab pos="-457200" algn="l"/>
                        </a:tabLst>
                      </a:pPr>
                      <a:endParaRPr lang="en-US" sz="800" dirty="0">
                        <a:effectLst/>
                        <a:latin typeface="CG Times"/>
                        <a:ea typeface="Times New Roman" panose="02020603050405020304" pitchFamily="18" charset="0"/>
                        <a:cs typeface="Times New Roman" panose="02020603050405020304" pitchFamily="18" charset="0"/>
                      </a:endParaRPr>
                    </a:p>
                  </a:txBody>
                  <a:tcPr marL="46845" marR="46845" marT="0" marB="0"/>
                </a:tc>
                <a:tc hMerge="1">
                  <a:txBody>
                    <a:bodyPr/>
                    <a:lstStyle/>
                    <a:p>
                      <a:pPr marL="0" marR="0">
                        <a:spcBef>
                          <a:spcPts val="0"/>
                        </a:spcBef>
                        <a:spcAft>
                          <a:spcPts val="0"/>
                        </a:spcAft>
                        <a:tabLst>
                          <a:tab pos="-457200" algn="l"/>
                        </a:tabLst>
                      </a:pPr>
                      <a:endParaRPr lang="en-US" sz="800" dirty="0">
                        <a:effectLst/>
                        <a:latin typeface="CG Times"/>
                        <a:ea typeface="Times New Roman" panose="02020603050405020304" pitchFamily="18" charset="0"/>
                        <a:cs typeface="Times New Roman" panose="02020603050405020304" pitchFamily="18" charset="0"/>
                      </a:endParaRPr>
                    </a:p>
                  </a:txBody>
                  <a:tcPr marL="46845" marR="46845" marT="0" marB="0"/>
                </a:tc>
                <a:tc hMerge="1">
                  <a:txBody>
                    <a:bodyPr/>
                    <a:lstStyle/>
                    <a:p>
                      <a:pPr marL="0" marR="0">
                        <a:spcBef>
                          <a:spcPts val="0"/>
                        </a:spcBef>
                        <a:spcAft>
                          <a:spcPts val="0"/>
                        </a:spcAft>
                        <a:tabLst>
                          <a:tab pos="-457200" algn="l"/>
                        </a:tabLst>
                      </a:pPr>
                      <a:endParaRPr lang="en-US" sz="800" dirty="0">
                        <a:effectLst/>
                        <a:latin typeface="CG Times"/>
                        <a:ea typeface="Times New Roman" panose="02020603050405020304" pitchFamily="18" charset="0"/>
                        <a:cs typeface="Times New Roman" panose="02020603050405020304" pitchFamily="18" charset="0"/>
                      </a:endParaRPr>
                    </a:p>
                  </a:txBody>
                  <a:tcPr marL="46845" marR="46845" marT="0" marB="0"/>
                </a:tc>
                <a:tc hMerge="1">
                  <a:txBody>
                    <a:bodyPr/>
                    <a:lstStyle/>
                    <a:p>
                      <a:pPr marL="0" marR="0">
                        <a:spcBef>
                          <a:spcPts val="0"/>
                        </a:spcBef>
                        <a:spcAft>
                          <a:spcPts val="0"/>
                        </a:spcAft>
                        <a:tabLst>
                          <a:tab pos="-457200" algn="l"/>
                        </a:tabLst>
                      </a:pPr>
                      <a:endParaRPr lang="en-US" sz="800" dirty="0">
                        <a:effectLst/>
                        <a:latin typeface="CG Times"/>
                        <a:ea typeface="Times New Roman" panose="02020603050405020304" pitchFamily="18" charset="0"/>
                        <a:cs typeface="Times New Roman" panose="02020603050405020304" pitchFamily="18" charset="0"/>
                      </a:endParaRPr>
                    </a:p>
                  </a:txBody>
                  <a:tcPr marL="46845" marR="46845" marT="0" marB="0"/>
                </a:tc>
                <a:tc hMerge="1">
                  <a:txBody>
                    <a:bodyPr/>
                    <a:lstStyle/>
                    <a:p>
                      <a:pPr marL="0" marR="0">
                        <a:spcBef>
                          <a:spcPts val="0"/>
                        </a:spcBef>
                        <a:spcAft>
                          <a:spcPts val="0"/>
                        </a:spcAft>
                        <a:tabLst>
                          <a:tab pos="-457200" algn="l"/>
                        </a:tabLst>
                      </a:pPr>
                      <a:endParaRPr lang="en-US" sz="800" dirty="0">
                        <a:effectLst/>
                        <a:latin typeface="CG Times"/>
                        <a:ea typeface="Times New Roman" panose="02020603050405020304" pitchFamily="18" charset="0"/>
                        <a:cs typeface="Times New Roman" panose="02020603050405020304" pitchFamily="18" charset="0"/>
                      </a:endParaRPr>
                    </a:p>
                  </a:txBody>
                  <a:tcPr marL="46845" marR="46845" marT="0" marB="0"/>
                </a:tc>
                <a:tc hMerge="1">
                  <a:txBody>
                    <a:bodyPr/>
                    <a:lstStyle/>
                    <a:p>
                      <a:pPr marL="0" marR="0">
                        <a:spcBef>
                          <a:spcPts val="0"/>
                        </a:spcBef>
                        <a:spcAft>
                          <a:spcPts val="0"/>
                        </a:spcAft>
                        <a:tabLst>
                          <a:tab pos="-457200" algn="l"/>
                        </a:tabLst>
                      </a:pPr>
                      <a:endParaRPr lang="en-US" sz="800" dirty="0">
                        <a:effectLst/>
                        <a:latin typeface="CG Times"/>
                        <a:ea typeface="Times New Roman" panose="02020603050405020304" pitchFamily="18" charset="0"/>
                        <a:cs typeface="Times New Roman" panose="02020603050405020304" pitchFamily="18" charset="0"/>
                      </a:endParaRPr>
                    </a:p>
                  </a:txBody>
                  <a:tcPr marL="46845" marR="46845" marT="0" marB="0"/>
                </a:tc>
              </a:tr>
            </a:tbl>
          </a:graphicData>
        </a:graphic>
      </p:graphicFrame>
      <p:sp>
        <p:nvSpPr>
          <p:cNvPr id="9" name="Rectangle 8"/>
          <p:cNvSpPr/>
          <p:nvPr/>
        </p:nvSpPr>
        <p:spPr>
          <a:xfrm flipH="1">
            <a:off x="552091" y="1"/>
            <a:ext cx="9244639" cy="261610"/>
          </a:xfrm>
          <a:prstGeom prst="rect">
            <a:avLst/>
          </a:prstGeom>
        </p:spPr>
        <p:txBody>
          <a:bodyPr wrap="square">
            <a:spAutoFit/>
          </a:bodyPr>
          <a:lstStyle/>
          <a:p>
            <a:r>
              <a:rPr lang="en-US" sz="1100" dirty="0"/>
              <a:t> </a:t>
            </a:r>
          </a:p>
        </p:txBody>
      </p:sp>
    </p:spTree>
    <p:extLst>
      <p:ext uri="{BB962C8B-B14F-4D97-AF65-F5344CB8AC3E}">
        <p14:creationId xmlns:p14="http://schemas.microsoft.com/office/powerpoint/2010/main" xmlns="" val="3999516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1680" y="-1994692"/>
            <a:ext cx="9045526" cy="8710077"/>
          </a:xfrm>
          <a:prstGeom prst="rect">
            <a:avLst/>
          </a:prstGeom>
        </p:spPr>
        <p:txBody>
          <a:bodyPr wrap="square">
            <a:spAutoFit/>
          </a:bodyPr>
          <a:lstStyle/>
          <a:p>
            <a:pPr algn="just">
              <a:lnSpc>
                <a:spcPct val="200000"/>
              </a:lnSpc>
              <a:tabLst>
                <a:tab pos="2971800" algn="ctr"/>
              </a:tabLs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200000"/>
              </a:lnSpc>
              <a:tabLst>
                <a:tab pos="2971800" algn="ctr"/>
              </a:tabLs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200000"/>
              </a:lnSpc>
              <a:tabLst>
                <a:tab pos="2971800" algn="ctr"/>
              </a:tabLst>
            </a:pPr>
            <a:endParaRPr lang="en-US" sz="20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200000"/>
              </a:lnSpc>
              <a:tabLst>
                <a:tab pos="2971800" algn="ctr"/>
              </a:tabLs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891540" marR="0" indent="-342900" algn="just">
              <a:lnSpc>
                <a:spcPct val="200000"/>
              </a:lnSpc>
              <a:spcBef>
                <a:spcPts val="0"/>
              </a:spcBef>
              <a:spcAft>
                <a:spcPts val="0"/>
              </a:spcAft>
              <a:buFont typeface="Wingdings" pitchFamily="2" charset="2"/>
              <a:buChar char="Ø"/>
              <a:tabLst>
                <a:tab pos="-457200" algn="l"/>
              </a:tabLst>
            </a:pP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Table 2 summarizes the features of the skin lesions in the patients (18 cases) plus the results of the cultures and of ELISA testing. Four of the positive cultures were found in a previous study to belong to</a:t>
            </a:r>
            <a:r>
              <a:rPr lang="en-US" sz="2000" b="1" i="1" dirty="0" smtClean="0">
                <a:latin typeface="Times New Roman" panose="02020603050405020304" pitchFamily="18" charset="0"/>
                <a:ea typeface="Times New Roman" panose="02020603050405020304" pitchFamily="18" charset="0"/>
                <a:cs typeface="Times New Roman" panose="02020603050405020304" pitchFamily="18" charset="0"/>
              </a:rPr>
              <a:t> L.</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ea typeface="Times New Roman" panose="02020603050405020304" pitchFamily="18" charset="0"/>
                <a:cs typeface="Times New Roman" panose="02020603050405020304" pitchFamily="18" charset="0"/>
              </a:rPr>
              <a:t>donovani</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(34). </a:t>
            </a:r>
          </a:p>
          <a:p>
            <a:pPr marL="891540" marR="0" indent="-342900" algn="just">
              <a:lnSpc>
                <a:spcPct val="200000"/>
              </a:lnSpc>
              <a:spcBef>
                <a:spcPts val="0"/>
              </a:spcBef>
              <a:spcAft>
                <a:spcPts val="0"/>
              </a:spcAft>
              <a:buFont typeface="Wingdings" pitchFamily="2" charset="2"/>
              <a:buChar char="Ø"/>
              <a:tabLst>
                <a:tab pos="-457200" algn="l"/>
              </a:tabLst>
            </a:pP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Number, size, age and clinical appearance of skin lesions in each case is correlated with the presence of antibodies detected by ELISA. </a:t>
            </a:r>
          </a:p>
          <a:p>
            <a:pPr marL="891540" marR="0" indent="-342900" algn="just">
              <a:lnSpc>
                <a:spcPct val="200000"/>
              </a:lnSpc>
              <a:spcBef>
                <a:spcPts val="0"/>
              </a:spcBef>
              <a:spcAft>
                <a:spcPts val="0"/>
              </a:spcAft>
              <a:buFont typeface="Wingdings" pitchFamily="2" charset="2"/>
              <a:buChar char="Ø"/>
              <a:tabLst>
                <a:tab pos="-457200" algn="l"/>
              </a:tabLst>
            </a:pP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Most of the skin lesions were single (only 4 had 2 or more lesions). The commonest site for lesions was the face. There was no relationship among any of the biographic data of our patients, and any of the parameters describing the lesions and the titer of anti-</a:t>
            </a:r>
            <a:r>
              <a:rPr lang="en-US" sz="2000" b="1" i="1" dirty="0" err="1" smtClean="0">
                <a:latin typeface="Times New Roman" panose="02020603050405020304" pitchFamily="18" charset="0"/>
                <a:ea typeface="Times New Roman" panose="02020603050405020304" pitchFamily="18" charset="0"/>
                <a:cs typeface="Times New Roman" panose="02020603050405020304" pitchFamily="18" charset="0"/>
              </a:rPr>
              <a:t>Leishmania</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antibody. </a:t>
            </a:r>
            <a:endParaRPr lang="en-US" sz="2000" b="1" dirty="0"/>
          </a:p>
        </p:txBody>
      </p:sp>
    </p:spTree>
    <p:extLst>
      <p:ext uri="{BB962C8B-B14F-4D97-AF65-F5344CB8AC3E}">
        <p14:creationId xmlns:p14="http://schemas.microsoft.com/office/powerpoint/2010/main" xmlns="" val="658142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6256341" y="1792758"/>
            <a:ext cx="25995085"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92046" bIns="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TABLE 2- Results of Elisa Readings (Absorbance at 405 </a:t>
            </a:r>
            <a:r>
              <a:rPr kumimoji="0" lang="en-US" altLang="en-US" sz="12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nM</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Positive results are &gt; 0.15 for Whole Lysate of </a:t>
            </a:r>
            <a:r>
              <a:rPr kumimoji="0" lang="en-US" altLang="en-US" sz="1200" b="0" i="1"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L.donovani</a:t>
            </a:r>
            <a:r>
              <a:rPr kumimoji="0" lang="en-US" altLang="en-US" sz="1200" b="0"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 </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and &gt; 0.075 for </a:t>
            </a:r>
            <a:r>
              <a:rPr kumimoji="0" lang="en-US" altLang="en-US" sz="12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rK39</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(See text for details).</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+skin test: positive Monte-Negro with extract from one of our isolates.</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 Positive Cultures; B: Negative Cultures.</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869742068"/>
              </p:ext>
            </p:extLst>
          </p:nvPr>
        </p:nvGraphicFramePr>
        <p:xfrm>
          <a:off x="1137137" y="609600"/>
          <a:ext cx="10316308" cy="6248390"/>
        </p:xfrm>
        <a:graphic>
          <a:graphicData uri="http://schemas.openxmlformats.org/drawingml/2006/table">
            <a:tbl>
              <a:tblPr>
                <a:tableStyleId>{5C22544A-7EE6-4342-B048-85BDC9FD1C3A}</a:tableStyleId>
              </a:tblPr>
              <a:tblGrid>
                <a:gridCol w="1204065"/>
                <a:gridCol w="1137210"/>
                <a:gridCol w="1137872"/>
                <a:gridCol w="1137210"/>
                <a:gridCol w="1150449"/>
                <a:gridCol w="1137210"/>
                <a:gridCol w="1137210"/>
                <a:gridCol w="1137210"/>
                <a:gridCol w="1137872"/>
              </a:tblGrid>
              <a:tr h="240587">
                <a:tc gridSpan="9">
                  <a:txBody>
                    <a:bodyPr/>
                    <a:lstStyle/>
                    <a:p>
                      <a:pPr marL="0" marR="0">
                        <a:lnSpc>
                          <a:spcPct val="107000"/>
                        </a:lnSpc>
                        <a:spcBef>
                          <a:spcPts val="0"/>
                        </a:spcBef>
                        <a:spcAft>
                          <a:spcPts val="800"/>
                        </a:spcAft>
                      </a:pPr>
                      <a:r>
                        <a:rPr lang="en-US" sz="900">
                          <a:effectLst/>
                        </a:rPr>
                        <a:t>TABLE 2 Results of Elisa Readings (Absorbance at 405 nM). Positive results are &gt; 0.15 for Whole Lysate of L.donovani (L) and &gt; 0.075 for rK39 (See text for details)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1816">
                <a:tc>
                  <a:txBody>
                    <a:bodyPr/>
                    <a:lstStyle/>
                    <a:p>
                      <a:pPr>
                        <a:lnSpc>
                          <a:spcPct val="107000"/>
                        </a:lnSpc>
                      </a:pPr>
                      <a:endParaRPr lang="en-US" sz="900">
                        <a:effectLst/>
                        <a:latin typeface="Calibri" panose="020F0502020204030204" pitchFamily="34" charset="0"/>
                      </a:endParaRPr>
                    </a:p>
                  </a:txBody>
                  <a:tcPr marL="3768" marR="3768" marT="3768" marB="0" anchor="ctr"/>
                </a:tc>
                <a:tc gridSpan="2">
                  <a:txBody>
                    <a:bodyPr/>
                    <a:lstStyle/>
                    <a:p>
                      <a:pPr marL="0" marR="0" algn="ctr">
                        <a:lnSpc>
                          <a:spcPct val="107000"/>
                        </a:lnSpc>
                        <a:spcBef>
                          <a:spcPts val="0"/>
                        </a:spcBef>
                        <a:spcAft>
                          <a:spcPts val="800"/>
                        </a:spcAft>
                      </a:pPr>
                      <a:r>
                        <a:rPr lang="en-US" sz="900">
                          <a:effectLst/>
                        </a:rPr>
                        <a:t>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hMerge="1">
                  <a:txBody>
                    <a:bodyPr/>
                    <a:lstStyle/>
                    <a:p>
                      <a:endParaRPr lang="en-US"/>
                    </a:p>
                  </a:txBody>
                  <a:tcPr/>
                </a:tc>
                <a:tc gridSpan="2">
                  <a:txBody>
                    <a:bodyPr/>
                    <a:lstStyle/>
                    <a:p>
                      <a:pPr marL="0" marR="0" algn="ctr">
                        <a:lnSpc>
                          <a:spcPct val="107000"/>
                        </a:lnSpc>
                        <a:spcBef>
                          <a:spcPts val="0"/>
                        </a:spcBef>
                        <a:spcAft>
                          <a:spcPts val="800"/>
                        </a:spcAft>
                      </a:pPr>
                      <a:r>
                        <a:rPr lang="en-US" sz="900">
                          <a:effectLst/>
                        </a:rPr>
                        <a:t>B</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hMerge="1">
                  <a:txBody>
                    <a:bodyPr/>
                    <a:lstStyle/>
                    <a:p>
                      <a:endParaRPr lang="en-US"/>
                    </a:p>
                  </a:txBody>
                  <a:tcPr/>
                </a:tc>
                <a:tc gridSpan="2">
                  <a:txBody>
                    <a:bodyPr/>
                    <a:lstStyle/>
                    <a:p>
                      <a:pPr marL="0" marR="0" algn="ctr">
                        <a:lnSpc>
                          <a:spcPct val="107000"/>
                        </a:lnSpc>
                        <a:spcBef>
                          <a:spcPts val="0"/>
                        </a:spcBef>
                        <a:spcAft>
                          <a:spcPts val="800"/>
                        </a:spcAft>
                      </a:pPr>
                      <a:r>
                        <a:rPr lang="en-US" sz="900">
                          <a:effectLst/>
                        </a:rPr>
                        <a:t>+Skin test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hMerge="1">
                  <a:txBody>
                    <a:bodyPr/>
                    <a:lstStyle/>
                    <a:p>
                      <a:endParaRPr lang="en-US"/>
                    </a:p>
                  </a:txBody>
                  <a:tcPr/>
                </a:tc>
                <a:tc gridSpan="2">
                  <a:txBody>
                    <a:bodyPr/>
                    <a:lstStyle/>
                    <a:p>
                      <a:pPr marL="0" marR="0" algn="ctr">
                        <a:lnSpc>
                          <a:spcPct val="107000"/>
                        </a:lnSpc>
                        <a:spcBef>
                          <a:spcPts val="0"/>
                        </a:spcBef>
                        <a:spcAft>
                          <a:spcPts val="800"/>
                        </a:spcAft>
                      </a:pPr>
                      <a:r>
                        <a:rPr lang="en-US" sz="900">
                          <a:effectLst/>
                        </a:rPr>
                        <a:t>Kala Azar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hMerge="1">
                  <a:txBody>
                    <a:bodyPr/>
                    <a:lstStyle/>
                    <a:p>
                      <a:endParaRPr lang="en-US"/>
                    </a:p>
                  </a:txBody>
                  <a:tcPr/>
                </a:tc>
              </a:tr>
              <a:tr h="240587">
                <a:tc>
                  <a:txBody>
                    <a:bodyPr/>
                    <a:lstStyle/>
                    <a:p>
                      <a:pPr marL="0" marR="0" algn="r">
                        <a:lnSpc>
                          <a:spcPct val="107000"/>
                        </a:lnSpc>
                        <a:spcBef>
                          <a:spcPts val="0"/>
                        </a:spcBef>
                        <a:spcAft>
                          <a:spcPts val="800"/>
                        </a:spcAft>
                      </a:pPr>
                      <a:r>
                        <a:rPr lang="en-US" sz="900">
                          <a:effectLst/>
                        </a:rPr>
                        <a:t> Patient Number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rK39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rK39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rK39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rK39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0.069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0.043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r>
              <a:tr h="221816">
                <a:tc>
                  <a:txBody>
                    <a:bodyPr/>
                    <a:lstStyle/>
                    <a:p>
                      <a:pPr marL="0" marR="0" algn="r">
                        <a:lnSpc>
                          <a:spcPct val="107000"/>
                        </a:lnSpc>
                        <a:spcBef>
                          <a:spcPts val="0"/>
                        </a:spcBef>
                        <a:spcAft>
                          <a:spcPts val="800"/>
                        </a:spcAft>
                      </a:pPr>
                      <a:r>
                        <a:rPr lang="en-US" sz="900" dirty="0">
                          <a:effectLst/>
                        </a:rPr>
                        <a:t>2</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gridSpan="7">
                  <a:txBody>
                    <a:bodyPr/>
                    <a:lstStyle/>
                    <a:p>
                      <a:pPr>
                        <a:lnSpc>
                          <a:spcPct val="107000"/>
                        </a:lnSpc>
                      </a:pPr>
                      <a:r>
                        <a:rPr lang="en-US" sz="900" b="0" baseline="0" dirty="0" smtClean="0">
                          <a:effectLst/>
                          <a:latin typeface="Calibri" panose="020F0502020204030204" pitchFamily="34" charset="0"/>
                        </a:rPr>
                        <a:t>   </a:t>
                      </a:r>
                      <a:r>
                        <a:rPr lang="en-US" sz="900" b="0" dirty="0" smtClean="0">
                          <a:latin typeface="Times New Roman" panose="02020603050405020304" pitchFamily="18" charset="0"/>
                          <a:ea typeface="Times New Roman" panose="02020603050405020304" pitchFamily="18" charset="0"/>
                          <a:cs typeface="Times New Roman" panose="02020603050405020304" pitchFamily="18" charset="0"/>
                        </a:rPr>
                        <a:t>Patient number 2 had no serum available but was found to have antibodies in a previous study although the titer was not determined.</a:t>
                      </a:r>
                      <a:endParaRPr lang="en-US" sz="900" b="0" dirty="0">
                        <a:effectLst/>
                        <a:latin typeface="Calibri" panose="020F0502020204030204" pitchFamily="34" charset="0"/>
                      </a:endParaRPr>
                    </a:p>
                  </a:txBody>
                  <a:tcPr marL="3768" marR="3768" marT="3768" marB="0" anchor="ctr"/>
                </a:tc>
                <a:tc hMerge="1">
                  <a:txBody>
                    <a:bodyPr/>
                    <a:lstStyle/>
                    <a:p>
                      <a:pPr>
                        <a:lnSpc>
                          <a:spcPct val="107000"/>
                        </a:lnSpc>
                      </a:pPr>
                      <a:endParaRPr lang="en-US" sz="900" dirty="0">
                        <a:effectLst/>
                        <a:latin typeface="Calibri" panose="020F0502020204030204" pitchFamily="34" charset="0"/>
                      </a:endParaRPr>
                    </a:p>
                  </a:txBody>
                  <a:tcPr marL="3768" marR="3768" marT="3768" marB="0" anchor="ctr"/>
                </a:tc>
                <a:tc hMerge="1">
                  <a:txBody>
                    <a:bodyPr/>
                    <a:lstStyle/>
                    <a:p>
                      <a:pPr>
                        <a:lnSpc>
                          <a:spcPct val="107000"/>
                        </a:lnSpc>
                      </a:pPr>
                      <a:endParaRPr lang="en-US" sz="900" dirty="0">
                        <a:effectLst/>
                        <a:latin typeface="Calibri" panose="020F0502020204030204" pitchFamily="34" charset="0"/>
                      </a:endParaRPr>
                    </a:p>
                  </a:txBody>
                  <a:tcPr marL="3768" marR="3768" marT="3768" marB="0" anchor="ctr"/>
                </a:tc>
                <a:tc hMerge="1">
                  <a:txBody>
                    <a:bodyPr/>
                    <a:lstStyle/>
                    <a:p>
                      <a:pPr>
                        <a:lnSpc>
                          <a:spcPct val="107000"/>
                        </a:lnSpc>
                      </a:pPr>
                      <a:endParaRPr lang="en-US" sz="900" dirty="0">
                        <a:effectLst/>
                        <a:latin typeface="Calibri" panose="020F0502020204030204" pitchFamily="34" charset="0"/>
                      </a:endParaRPr>
                    </a:p>
                  </a:txBody>
                  <a:tcPr marL="3768" marR="3768" marT="3768" marB="0" anchor="ctr"/>
                </a:tc>
                <a:tc hMerge="1">
                  <a:txBody>
                    <a:bodyPr/>
                    <a:lstStyle/>
                    <a:p>
                      <a:pPr>
                        <a:lnSpc>
                          <a:spcPct val="107000"/>
                        </a:lnSpc>
                      </a:pPr>
                      <a:endParaRPr lang="en-US" sz="900" dirty="0">
                        <a:effectLst/>
                        <a:latin typeface="Calibri" panose="020F0502020204030204" pitchFamily="34" charset="0"/>
                      </a:endParaRPr>
                    </a:p>
                  </a:txBody>
                  <a:tcPr marL="3768" marR="3768" marT="3768" marB="0" anchor="ctr"/>
                </a:tc>
                <a:tc hMerge="1">
                  <a:txBody>
                    <a:bodyPr/>
                    <a:lstStyle/>
                    <a:p>
                      <a:pPr>
                        <a:lnSpc>
                          <a:spcPct val="107000"/>
                        </a:lnSpc>
                      </a:pPr>
                      <a:endParaRPr lang="en-US" sz="900" dirty="0">
                        <a:effectLst/>
                        <a:latin typeface="Calibri" panose="020F0502020204030204" pitchFamily="34" charset="0"/>
                      </a:endParaRPr>
                    </a:p>
                  </a:txBody>
                  <a:tcPr marL="3768" marR="3768" marT="3768" marB="0" anchor="ctr"/>
                </a:tc>
                <a:tc hMerge="1">
                  <a:txBody>
                    <a:bodyPr/>
                    <a:lstStyle/>
                    <a:p>
                      <a:pPr>
                        <a:lnSpc>
                          <a:spcPct val="107000"/>
                        </a:lnSpc>
                      </a:pPr>
                      <a:endParaRPr lang="en-US" sz="900" dirty="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0.070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0.006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0.33*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0.006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0.081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0.042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0.078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0.049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0.173*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0.026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0.120*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0.014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0.264*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0.251*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10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0.530*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0.387*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11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0.347*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0.199*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dirty="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12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0.236*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0.340*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dirty="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13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0.320*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0.165*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14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0.048*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0.058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15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0.069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0.031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16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0.047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0.019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17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0.277*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0.356*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18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0.188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tc>
                <a:tc>
                  <a:txBody>
                    <a:bodyPr/>
                    <a:lstStyle/>
                    <a:p>
                      <a:pPr marL="0" marR="0" algn="ctr">
                        <a:lnSpc>
                          <a:spcPct val="107000"/>
                        </a:lnSpc>
                        <a:spcBef>
                          <a:spcPts val="0"/>
                        </a:spcBef>
                        <a:spcAft>
                          <a:spcPts val="800"/>
                        </a:spcAft>
                      </a:pPr>
                      <a:r>
                        <a:rPr lang="en-US" sz="900">
                          <a:effectLst/>
                        </a:rPr>
                        <a:t>0.206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tc>
                <a:tc>
                  <a:txBody>
                    <a:bodyPr/>
                    <a:lstStyle/>
                    <a:p>
                      <a:pPr>
                        <a:lnSpc>
                          <a:spcPct val="107000"/>
                        </a:lnSpc>
                      </a:pPr>
                      <a:endParaRPr lang="en-US" sz="900">
                        <a:effectLst/>
                        <a:latin typeface="Calibri" panose="020F0502020204030204" pitchFamily="34" charset="0"/>
                      </a:endParaRPr>
                    </a:p>
                  </a:txBody>
                  <a:tcPr marL="3768" marR="3768" marT="3768" marB="0"/>
                </a:tc>
                <a:tc>
                  <a:txBody>
                    <a:bodyPr/>
                    <a:lstStyle/>
                    <a:p>
                      <a:pPr>
                        <a:lnSpc>
                          <a:spcPct val="107000"/>
                        </a:lnSpc>
                      </a:pPr>
                      <a:endParaRPr lang="en-US" sz="900">
                        <a:effectLst/>
                        <a:latin typeface="Calibri" panose="020F0502020204030204" pitchFamily="34"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19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tc>
                <a:tc>
                  <a:txBody>
                    <a:bodyPr/>
                    <a:lstStyle/>
                    <a:p>
                      <a:pPr marL="0" marR="0" algn="ctr">
                        <a:lnSpc>
                          <a:spcPct val="107000"/>
                        </a:lnSpc>
                        <a:spcBef>
                          <a:spcPts val="0"/>
                        </a:spcBef>
                        <a:spcAft>
                          <a:spcPts val="800"/>
                        </a:spcAft>
                      </a:pPr>
                      <a:r>
                        <a:rPr lang="en-US" sz="900">
                          <a:effectLst/>
                        </a:rPr>
                        <a:t>0.140*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tc>
                <a:tc>
                  <a:txBody>
                    <a:bodyPr/>
                    <a:lstStyle/>
                    <a:p>
                      <a:pPr marL="0" marR="0" algn="ctr">
                        <a:lnSpc>
                          <a:spcPct val="107000"/>
                        </a:lnSpc>
                        <a:spcBef>
                          <a:spcPts val="0"/>
                        </a:spcBef>
                        <a:spcAft>
                          <a:spcPts val="800"/>
                        </a:spcAft>
                      </a:pPr>
                      <a:r>
                        <a:rPr lang="en-US" sz="900">
                          <a:effectLst/>
                        </a:rPr>
                        <a:t>0.041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tc>
                <a:tc>
                  <a:txBody>
                    <a:bodyPr/>
                    <a:lstStyle/>
                    <a:p>
                      <a:pPr>
                        <a:lnSpc>
                          <a:spcPct val="107000"/>
                        </a:lnSpc>
                      </a:pPr>
                      <a:endParaRPr lang="en-US" sz="900">
                        <a:effectLst/>
                        <a:latin typeface="Calibri" panose="020F0502020204030204" pitchFamily="34" charset="0"/>
                      </a:endParaRPr>
                    </a:p>
                  </a:txBody>
                  <a:tcPr marL="3768" marR="3768" marT="3768" marB="0"/>
                </a:tc>
                <a:tc>
                  <a:txBody>
                    <a:bodyPr/>
                    <a:lstStyle/>
                    <a:p>
                      <a:pPr marL="0" marR="0" algn="ctr">
                        <a:lnSpc>
                          <a:spcPct val="107000"/>
                        </a:lnSpc>
                        <a:spcBef>
                          <a:spcPts val="0"/>
                        </a:spcBef>
                        <a:spcAft>
                          <a:spcPts val="800"/>
                        </a:spcAft>
                      </a:pPr>
                      <a:r>
                        <a:rPr lang="en-US" sz="900">
                          <a:effectLst/>
                        </a:rPr>
                        <a:t>0.060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0.018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tc>
                <a:tc>
                  <a:txBody>
                    <a:bodyPr/>
                    <a:lstStyle/>
                    <a:p>
                      <a:pPr>
                        <a:lnSpc>
                          <a:spcPct val="107000"/>
                        </a:lnSpc>
                      </a:pPr>
                      <a:endParaRPr lang="en-US" sz="900">
                        <a:effectLst/>
                        <a:latin typeface="Calibri" panose="020F0502020204030204" pitchFamily="34" charset="0"/>
                      </a:endParaRPr>
                    </a:p>
                  </a:txBody>
                  <a:tcPr marL="3768" marR="3768" marT="3768" marB="0"/>
                </a:tc>
                <a:tc>
                  <a:txBody>
                    <a:bodyPr/>
                    <a:lstStyle/>
                    <a:p>
                      <a:pPr>
                        <a:lnSpc>
                          <a:spcPct val="107000"/>
                        </a:lnSpc>
                      </a:pPr>
                      <a:endParaRPr lang="en-US" sz="900">
                        <a:effectLst/>
                        <a:latin typeface="Calibri" panose="020F0502020204030204" pitchFamily="34"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21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tc>
                <a:tc>
                  <a:txBody>
                    <a:bodyPr/>
                    <a:lstStyle/>
                    <a:p>
                      <a:pPr marL="0" marR="0" algn="ctr">
                        <a:lnSpc>
                          <a:spcPct val="107000"/>
                        </a:lnSpc>
                        <a:spcBef>
                          <a:spcPts val="0"/>
                        </a:spcBef>
                        <a:spcAft>
                          <a:spcPts val="800"/>
                        </a:spcAft>
                      </a:pPr>
                      <a:r>
                        <a:rPr lang="en-US" sz="900">
                          <a:effectLst/>
                        </a:rPr>
                        <a:t>0.039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0.005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tc>
                <a:tc>
                  <a:txBody>
                    <a:bodyPr/>
                    <a:lstStyle/>
                    <a:p>
                      <a:pPr marL="0" marR="0" algn="ctr">
                        <a:lnSpc>
                          <a:spcPct val="107000"/>
                        </a:lnSpc>
                        <a:spcBef>
                          <a:spcPts val="0"/>
                        </a:spcBef>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22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a:lnSpc>
                          <a:spcPct val="107000"/>
                        </a:lnSpc>
                      </a:pPr>
                      <a:endParaRPr lang="en-US" sz="900">
                        <a:effectLst/>
                        <a:latin typeface="Calibri" panose="020F0502020204030204" pitchFamily="34" charset="0"/>
                      </a:endParaRPr>
                    </a:p>
                  </a:txBody>
                  <a:tcPr marL="3768" marR="3768" marT="3768" marB="0"/>
                </a:tc>
                <a:tc>
                  <a:txBody>
                    <a:bodyPr/>
                    <a:lstStyle/>
                    <a:p>
                      <a:pPr>
                        <a:lnSpc>
                          <a:spcPct val="107000"/>
                        </a:lnSpc>
                      </a:pPr>
                      <a:endParaRPr lang="en-US" sz="900">
                        <a:effectLst/>
                        <a:latin typeface="Calibri" panose="020F0502020204030204" pitchFamily="34" charset="0"/>
                      </a:endParaRPr>
                    </a:p>
                  </a:txBody>
                  <a:tcPr marL="3768" marR="3768" marT="3768" marB="0"/>
                </a:tc>
                <a:tc>
                  <a:txBody>
                    <a:bodyPr/>
                    <a:lstStyle/>
                    <a:p>
                      <a:pPr marL="0" marR="0" algn="ctr">
                        <a:lnSpc>
                          <a:spcPct val="107000"/>
                        </a:lnSpc>
                        <a:spcBef>
                          <a:spcPts val="0"/>
                        </a:spcBef>
                        <a:spcAft>
                          <a:spcPts val="800"/>
                        </a:spcAft>
                      </a:pPr>
                      <a:r>
                        <a:rPr lang="en-US" sz="900">
                          <a:effectLst/>
                        </a:rPr>
                        <a:t>0.077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0.085*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tc>
                <a:tc>
                  <a:txBody>
                    <a:bodyPr/>
                    <a:lstStyle/>
                    <a:p>
                      <a:pPr>
                        <a:lnSpc>
                          <a:spcPct val="107000"/>
                        </a:lnSpc>
                      </a:pPr>
                      <a:endParaRPr lang="en-US" sz="900">
                        <a:effectLst/>
                        <a:latin typeface="Calibri" panose="020F0502020204030204" pitchFamily="34" charset="0"/>
                      </a:endParaRPr>
                    </a:p>
                  </a:txBody>
                  <a:tcPr marL="3768" marR="3768" marT="3768" marB="0"/>
                </a:tc>
                <a:tc>
                  <a:txBody>
                    <a:bodyPr/>
                    <a:lstStyle/>
                    <a:p>
                      <a:pPr>
                        <a:lnSpc>
                          <a:spcPct val="107000"/>
                        </a:lnSpc>
                      </a:pPr>
                      <a:endParaRPr lang="en-US" sz="900">
                        <a:effectLst/>
                        <a:latin typeface="Calibri" panose="020F0502020204030204" pitchFamily="34" charset="0"/>
                      </a:endParaRPr>
                    </a:p>
                  </a:txBody>
                  <a:tcPr marL="3768" marR="3768" marT="3768" marB="0" anchor="ctr"/>
                </a:tc>
              </a:tr>
              <a:tr h="221816">
                <a:tc>
                  <a:txBody>
                    <a:bodyPr/>
                    <a:lstStyle/>
                    <a:p>
                      <a:pPr marL="0" marR="0" algn="r">
                        <a:lnSpc>
                          <a:spcPct val="107000"/>
                        </a:lnSpc>
                        <a:spcBef>
                          <a:spcPts val="0"/>
                        </a:spcBef>
                        <a:spcAft>
                          <a:spcPts val="800"/>
                        </a:spcAft>
                      </a:pPr>
                      <a:r>
                        <a:rPr lang="en-US" sz="900">
                          <a:effectLst/>
                        </a:rPr>
                        <a:t>TOTAL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4+ve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3+ve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6+ve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tc>
                <a:tc>
                  <a:txBody>
                    <a:bodyPr/>
                    <a:lstStyle/>
                    <a:p>
                      <a:pPr marL="0" marR="0" algn="ctr">
                        <a:lnSpc>
                          <a:spcPct val="107000"/>
                        </a:lnSpc>
                        <a:spcBef>
                          <a:spcPts val="0"/>
                        </a:spcBef>
                        <a:spcAft>
                          <a:spcPts val="800"/>
                        </a:spcAft>
                      </a:pPr>
                      <a:r>
                        <a:rPr lang="en-US" sz="900">
                          <a:effectLst/>
                        </a:rPr>
                        <a:t>4+ve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tc>
                <a:tc>
                  <a:txBody>
                    <a:bodyPr/>
                    <a:lstStyle/>
                    <a:p>
                      <a:pPr>
                        <a:lnSpc>
                          <a:spcPct val="107000"/>
                        </a:lnSpc>
                      </a:pPr>
                      <a:endParaRPr lang="en-US" sz="900">
                        <a:effectLst/>
                        <a:latin typeface="Calibri" panose="020F0502020204030204" pitchFamily="34" charset="0"/>
                      </a:endParaRPr>
                    </a:p>
                  </a:txBody>
                  <a:tcPr marL="3768" marR="3768" marT="3768" marB="0" anchor="ctr"/>
                </a:tc>
                <a:tc>
                  <a:txBody>
                    <a:bodyPr/>
                    <a:lstStyle/>
                    <a:p>
                      <a:pPr marL="0" marR="0" algn="ctr">
                        <a:lnSpc>
                          <a:spcPct val="107000"/>
                        </a:lnSpc>
                        <a:spcBef>
                          <a:spcPts val="0"/>
                        </a:spcBef>
                        <a:spcAft>
                          <a:spcPts val="800"/>
                        </a:spcAft>
                      </a:pPr>
                      <a:r>
                        <a:rPr lang="en-US" sz="900">
                          <a:effectLst/>
                        </a:rPr>
                        <a:t>1+ve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tc>
                <a:tc>
                  <a:txBody>
                    <a:bodyPr/>
                    <a:lstStyle/>
                    <a:p>
                      <a:pPr marL="0" marR="0" algn="ctr">
                        <a:lnSpc>
                          <a:spcPct val="107000"/>
                        </a:lnSpc>
                        <a:spcBef>
                          <a:spcPts val="0"/>
                        </a:spcBef>
                        <a:spcAft>
                          <a:spcPts val="800"/>
                        </a:spcAft>
                      </a:pPr>
                      <a:r>
                        <a:rPr lang="en-US" sz="900">
                          <a:effectLst/>
                        </a:rPr>
                        <a:t>1+ve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tc>
                <a:tc>
                  <a:txBody>
                    <a:bodyPr/>
                    <a:lstStyle/>
                    <a:p>
                      <a:pPr>
                        <a:lnSpc>
                          <a:spcPct val="107000"/>
                        </a:lnSpc>
                      </a:pPr>
                      <a:endParaRPr lang="en-US" sz="900">
                        <a:effectLst/>
                        <a:latin typeface="Calibri" panose="020F0502020204030204" pitchFamily="34" charset="0"/>
                      </a:endParaRPr>
                    </a:p>
                  </a:txBody>
                  <a:tcPr marL="3768" marR="3768" marT="3768" marB="0" anchor="ctr"/>
                </a:tc>
              </a:tr>
              <a:tr h="221816">
                <a:tc gridSpan="4">
                  <a:txBody>
                    <a:bodyPr/>
                    <a:lstStyle/>
                    <a:p>
                      <a:pPr marL="0" marR="0">
                        <a:lnSpc>
                          <a:spcPct val="107000"/>
                        </a:lnSpc>
                        <a:spcBef>
                          <a:spcPts val="0"/>
                        </a:spcBef>
                        <a:spcAft>
                          <a:spcPts val="800"/>
                        </a:spcAft>
                      </a:pPr>
                      <a:r>
                        <a:rPr lang="en-US" sz="900">
                          <a:effectLst/>
                        </a:rPr>
                        <a:t>+skin positive: positive Monte-Negro with extract from one of our isolates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nSpc>
                          <a:spcPct val="107000"/>
                        </a:lnSpc>
                      </a:pPr>
                      <a:endParaRPr lang="en-US" sz="900">
                        <a:effectLst/>
                        <a:latin typeface="Calibri" panose="020F0502020204030204" pitchFamily="34" charset="0"/>
                      </a:endParaRPr>
                    </a:p>
                  </a:txBody>
                  <a:tcPr marL="3768" marR="3768" marT="3768" marB="0" anchor="b"/>
                </a:tc>
                <a:tc>
                  <a:txBody>
                    <a:bodyPr/>
                    <a:lstStyle/>
                    <a:p>
                      <a:pPr>
                        <a:lnSpc>
                          <a:spcPct val="107000"/>
                        </a:lnSpc>
                      </a:pPr>
                      <a:endParaRPr lang="en-US" sz="900">
                        <a:effectLst/>
                        <a:latin typeface="Calibri" panose="020F0502020204030204" pitchFamily="34" charset="0"/>
                      </a:endParaRPr>
                    </a:p>
                  </a:txBody>
                  <a:tcPr marL="3768" marR="3768" marT="3768" marB="0" anchor="b"/>
                </a:tc>
                <a:tc>
                  <a:txBody>
                    <a:bodyPr/>
                    <a:lstStyle/>
                    <a:p>
                      <a:pPr>
                        <a:lnSpc>
                          <a:spcPct val="107000"/>
                        </a:lnSpc>
                      </a:pPr>
                      <a:endParaRPr lang="en-US" sz="900">
                        <a:effectLst/>
                        <a:latin typeface="Calibri" panose="020F0502020204030204" pitchFamily="34" charset="0"/>
                      </a:endParaRPr>
                    </a:p>
                  </a:txBody>
                  <a:tcPr marL="3768" marR="3768" marT="3768" marB="0" anchor="b"/>
                </a:tc>
                <a:tc>
                  <a:txBody>
                    <a:bodyPr/>
                    <a:lstStyle/>
                    <a:p>
                      <a:pPr>
                        <a:lnSpc>
                          <a:spcPct val="107000"/>
                        </a:lnSpc>
                      </a:pPr>
                      <a:endParaRPr lang="en-US" sz="900">
                        <a:effectLst/>
                        <a:latin typeface="Calibri" panose="020F0502020204030204" pitchFamily="34" charset="0"/>
                      </a:endParaRPr>
                    </a:p>
                  </a:txBody>
                  <a:tcPr marL="3768" marR="3768" marT="3768" marB="0" anchor="b"/>
                </a:tc>
                <a:tc>
                  <a:txBody>
                    <a:bodyPr/>
                    <a:lstStyle/>
                    <a:p>
                      <a:pPr>
                        <a:lnSpc>
                          <a:spcPct val="107000"/>
                        </a:lnSpc>
                      </a:pPr>
                      <a:endParaRPr lang="en-US" sz="900">
                        <a:effectLst/>
                        <a:latin typeface="Calibri" panose="020F0502020204030204" pitchFamily="34" charset="0"/>
                      </a:endParaRPr>
                    </a:p>
                  </a:txBody>
                  <a:tcPr marL="3768" marR="3768" marT="3768" marB="0" anchor="b"/>
                </a:tc>
              </a:tr>
              <a:tr h="221816">
                <a:tc gridSpan="3">
                  <a:txBody>
                    <a:bodyPr/>
                    <a:lstStyle/>
                    <a:p>
                      <a:pPr marL="0" marR="0">
                        <a:lnSpc>
                          <a:spcPct val="107000"/>
                        </a:lnSpc>
                        <a:spcBef>
                          <a:spcPts val="0"/>
                        </a:spcBef>
                        <a:spcAft>
                          <a:spcPts val="800"/>
                        </a:spcAft>
                      </a:pPr>
                      <a:r>
                        <a:rPr lang="en-US" sz="900">
                          <a:effectLst/>
                        </a:rPr>
                        <a:t>A: positive cultures; B: negative cultures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768" marR="3768" marT="3768" marB="0" anchor="ctr"/>
                </a:tc>
                <a:tc hMerge="1">
                  <a:txBody>
                    <a:bodyPr/>
                    <a:lstStyle/>
                    <a:p>
                      <a:endParaRPr lang="en-US"/>
                    </a:p>
                  </a:txBody>
                  <a:tcPr/>
                </a:tc>
                <a:tc hMerge="1">
                  <a:txBody>
                    <a:bodyPr/>
                    <a:lstStyle/>
                    <a:p>
                      <a:endParaRPr lang="en-US"/>
                    </a:p>
                  </a:txBody>
                  <a:tcPr/>
                </a:tc>
                <a:tc>
                  <a:txBody>
                    <a:bodyPr/>
                    <a:lstStyle/>
                    <a:p>
                      <a:pPr>
                        <a:lnSpc>
                          <a:spcPct val="107000"/>
                        </a:lnSpc>
                      </a:pPr>
                      <a:endParaRPr lang="en-US" sz="900">
                        <a:effectLst/>
                        <a:latin typeface="Calibri" panose="020F0502020204030204" pitchFamily="34" charset="0"/>
                      </a:endParaRPr>
                    </a:p>
                  </a:txBody>
                  <a:tcPr marL="3768" marR="3768" marT="3768" marB="0" anchor="b"/>
                </a:tc>
                <a:tc>
                  <a:txBody>
                    <a:bodyPr/>
                    <a:lstStyle/>
                    <a:p>
                      <a:pPr>
                        <a:lnSpc>
                          <a:spcPct val="107000"/>
                        </a:lnSpc>
                      </a:pPr>
                      <a:endParaRPr lang="en-US" sz="900">
                        <a:effectLst/>
                        <a:latin typeface="Calibri" panose="020F0502020204030204" pitchFamily="34" charset="0"/>
                      </a:endParaRPr>
                    </a:p>
                  </a:txBody>
                  <a:tcPr marL="3768" marR="3768" marT="3768" marB="0" anchor="b"/>
                </a:tc>
                <a:tc>
                  <a:txBody>
                    <a:bodyPr/>
                    <a:lstStyle/>
                    <a:p>
                      <a:pPr>
                        <a:lnSpc>
                          <a:spcPct val="107000"/>
                        </a:lnSpc>
                      </a:pPr>
                      <a:endParaRPr lang="en-US" sz="900">
                        <a:effectLst/>
                        <a:latin typeface="Calibri" panose="020F0502020204030204" pitchFamily="34" charset="0"/>
                      </a:endParaRPr>
                    </a:p>
                  </a:txBody>
                  <a:tcPr marL="3768" marR="3768" marT="3768" marB="0" anchor="b"/>
                </a:tc>
                <a:tc>
                  <a:txBody>
                    <a:bodyPr/>
                    <a:lstStyle/>
                    <a:p>
                      <a:pPr>
                        <a:lnSpc>
                          <a:spcPct val="107000"/>
                        </a:lnSpc>
                      </a:pPr>
                      <a:endParaRPr lang="en-US" sz="900">
                        <a:effectLst/>
                        <a:latin typeface="Calibri" panose="020F0502020204030204" pitchFamily="34" charset="0"/>
                      </a:endParaRPr>
                    </a:p>
                  </a:txBody>
                  <a:tcPr marL="3768" marR="3768" marT="3768" marB="0" anchor="b"/>
                </a:tc>
                <a:tc>
                  <a:txBody>
                    <a:bodyPr/>
                    <a:lstStyle/>
                    <a:p>
                      <a:pPr>
                        <a:lnSpc>
                          <a:spcPct val="107000"/>
                        </a:lnSpc>
                      </a:pPr>
                      <a:endParaRPr lang="en-US" sz="900">
                        <a:effectLst/>
                        <a:latin typeface="Calibri" panose="020F0502020204030204" pitchFamily="34" charset="0"/>
                      </a:endParaRPr>
                    </a:p>
                  </a:txBody>
                  <a:tcPr marL="3768" marR="3768" marT="3768" marB="0" anchor="b"/>
                </a:tc>
                <a:tc>
                  <a:txBody>
                    <a:bodyPr/>
                    <a:lstStyle/>
                    <a:p>
                      <a:pPr>
                        <a:lnSpc>
                          <a:spcPct val="107000"/>
                        </a:lnSpc>
                      </a:pPr>
                      <a:endParaRPr lang="en-US" sz="900" dirty="0">
                        <a:effectLst/>
                        <a:latin typeface="Calibri" panose="020F0502020204030204" pitchFamily="34" charset="0"/>
                      </a:endParaRPr>
                    </a:p>
                  </a:txBody>
                  <a:tcPr marL="3768" marR="3768" marT="3768" marB="0" anchor="b"/>
                </a:tc>
              </a:tr>
            </a:tbl>
          </a:graphicData>
        </a:graphic>
      </p:graphicFrame>
    </p:spTree>
    <p:extLst>
      <p:ext uri="{BB962C8B-B14F-4D97-AF65-F5344CB8AC3E}">
        <p14:creationId xmlns:p14="http://schemas.microsoft.com/office/powerpoint/2010/main" xmlns="" val="639412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096" y="895645"/>
            <a:ext cx="11633983" cy="5139869"/>
          </a:xfrm>
          <a:prstGeom prst="rect">
            <a:avLst/>
          </a:prstGeom>
        </p:spPr>
        <p:txBody>
          <a:bodyPr wrap="square">
            <a:spAutoFit/>
          </a:bodyPr>
          <a:lstStyle/>
          <a:p>
            <a:pPr marL="548640" marR="0">
              <a:lnSpc>
                <a:spcPct val="200000"/>
              </a:lnSpc>
              <a:spcBef>
                <a:spcPts val="0"/>
              </a:spcBef>
              <a:spcAft>
                <a:spcPts val="0"/>
              </a:spcAft>
              <a:tabLst>
                <a:tab pos="-457200" algn="l"/>
              </a:tabLst>
            </a:pP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INTRODUCTION</a:t>
            </a:r>
          </a:p>
          <a:p>
            <a:pPr marL="548640" marR="0" algn="just">
              <a:lnSpc>
                <a:spcPct val="200000"/>
              </a:lnSpc>
              <a:spcBef>
                <a:spcPts val="0"/>
              </a:spcBef>
              <a:spcAft>
                <a:spcPts val="0"/>
              </a:spcAft>
              <a:tabLst>
                <a:tab pos="-457200" algn="l"/>
              </a:tabLst>
            </a:pPr>
            <a:r>
              <a:rPr lang="en-US"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Dermal lesions caused by members of the</a:t>
            </a:r>
            <a:r>
              <a:rPr lang="en-US" sz="20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Leishmania</a:t>
            </a:r>
            <a:r>
              <a:rPr lang="en-US" sz="20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donovani</a:t>
            </a:r>
            <a:r>
              <a:rPr lang="en-US"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complex are not a frequent disorder, especially in the eastern Mediterranean region. These parasites are more </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viscerotropic, in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this part of the world, , </a:t>
            </a:r>
            <a:r>
              <a:rPr lang="en-US"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causing lethal infantile Kala-Azar, and a less severe systemic infection in adults. In the latter cases they cause variable degrees of immune suppression which in some individuals aggravates illnesses considered usually not grave or terminal. Furthermore the cutaneous infection is, in the countries forming the Mediterranean basin, caused by members of the</a:t>
            </a:r>
            <a:r>
              <a:rPr lang="en-US" sz="20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Leishmania</a:t>
            </a:r>
            <a:r>
              <a:rPr lang="en-US"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tropica</a:t>
            </a:r>
            <a:r>
              <a:rPr lang="en-US" sz="20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20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major </a:t>
            </a:r>
            <a:r>
              <a:rPr lang="en-US"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complexes. </a:t>
            </a:r>
            <a:endParaRPr lang="en-US" sz="2000" b="1" dirty="0">
              <a:effectLst/>
              <a:latin typeface="CG 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5965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74347"/>
            <a:ext cx="12192000" cy="6093976"/>
          </a:xfrm>
          <a:prstGeom prst="rect">
            <a:avLst/>
          </a:prstGeom>
        </p:spPr>
        <p:txBody>
          <a:bodyPr wrap="square">
            <a:spAutoFit/>
          </a:bodyPr>
          <a:lstStyle/>
          <a:p>
            <a:pPr marL="342900" indent="-342900">
              <a:lnSpc>
                <a:spcPct val="150000"/>
              </a:lnSpc>
              <a:spcBef>
                <a:spcPts val="0"/>
              </a:spcBef>
              <a:spcAft>
                <a:spcPts val="0"/>
              </a:spcAft>
              <a:buFont typeface="Wingdings" pitchFamily="2" charset="2"/>
              <a:buChar char="Ø"/>
              <a:tabLst>
                <a:tab pos="-457200" algn="l"/>
              </a:tabLst>
            </a:pPr>
            <a:r>
              <a:rPr lang="en-US" sz="2000" b="1" dirty="0">
                <a:latin typeface="Times New Roman" panose="02020603050405020304" pitchFamily="18" charset="0"/>
                <a:ea typeface="Times New Roman" panose="02020603050405020304" pitchFamily="18" charset="0"/>
              </a:rPr>
              <a:t>Table 3 represents the actual readings on the ELISA trays </a:t>
            </a:r>
            <a:r>
              <a:rPr lang="en-US" sz="2000" b="1" dirty="0" smtClean="0">
                <a:latin typeface="Times New Roman" panose="02020603050405020304" pitchFamily="18" charset="0"/>
                <a:ea typeface="Times New Roman" panose="02020603050405020304" pitchFamily="18" charset="0"/>
              </a:rPr>
              <a:t>with antigens </a:t>
            </a:r>
            <a:r>
              <a:rPr lang="en-US" sz="2000" b="1" dirty="0">
                <a:latin typeface="Times New Roman" panose="02020603050405020304" pitchFamily="18" charset="0"/>
                <a:ea typeface="Times New Roman" panose="02020603050405020304" pitchFamily="18" charset="0"/>
              </a:rPr>
              <a:t>from </a:t>
            </a:r>
            <a:r>
              <a:rPr lang="en-US" sz="2000" b="1" dirty="0" smtClean="0">
                <a:latin typeface="Times New Roman" panose="02020603050405020304" pitchFamily="18" charset="0"/>
                <a:ea typeface="Times New Roman" panose="02020603050405020304" pitchFamily="18" charset="0"/>
              </a:rPr>
              <a:t>lysates of whole parasites and </a:t>
            </a:r>
            <a:r>
              <a:rPr lang="en-US" sz="2000" b="1" dirty="0">
                <a:latin typeface="Times New Roman" panose="02020603050405020304" pitchFamily="18" charset="0"/>
                <a:ea typeface="Times New Roman" panose="02020603050405020304" pitchFamily="18" charset="0"/>
              </a:rPr>
              <a:t>the specific recombinant protein </a:t>
            </a:r>
            <a:r>
              <a:rPr lang="en-US" sz="2000" b="1" dirty="0" err="1">
                <a:latin typeface="Times New Roman" panose="02020603050405020304" pitchFamily="18" charset="0"/>
                <a:ea typeface="Times New Roman" panose="02020603050405020304" pitchFamily="18" charset="0"/>
              </a:rPr>
              <a:t>rK39</a:t>
            </a:r>
            <a:r>
              <a:rPr lang="en-US" sz="2000" b="1" dirty="0">
                <a:latin typeface="Times New Roman" panose="02020603050405020304" pitchFamily="18" charset="0"/>
                <a:ea typeface="Times New Roman" panose="02020603050405020304" pitchFamily="18" charset="0"/>
              </a:rPr>
              <a:t>. None of our </a:t>
            </a:r>
            <a:r>
              <a:rPr lang="en-US" sz="2000" b="1" dirty="0" err="1">
                <a:latin typeface="Times New Roman" panose="02020603050405020304" pitchFamily="18" charset="0"/>
                <a:ea typeface="Times New Roman" panose="02020603050405020304" pitchFamily="18" charset="0"/>
              </a:rPr>
              <a:t>probands</a:t>
            </a:r>
            <a:r>
              <a:rPr lang="en-US" sz="2000" b="1" dirty="0">
                <a:latin typeface="Times New Roman" panose="02020603050405020304" pitchFamily="18" charset="0"/>
                <a:ea typeface="Times New Roman" panose="02020603050405020304" pitchFamily="18" charset="0"/>
              </a:rPr>
              <a:t> had a significant skin reaction to our Monte-Negro skin testing</a:t>
            </a:r>
            <a:r>
              <a:rPr lang="en-US" sz="2000" b="1" dirty="0" smtClean="0">
                <a:latin typeface="Times New Roman" panose="02020603050405020304" pitchFamily="18" charset="0"/>
                <a:ea typeface="Times New Roman" panose="02020603050405020304" pitchFamily="18" charset="0"/>
              </a:rPr>
              <a:t>.</a:t>
            </a:r>
          </a:p>
          <a:p>
            <a:pPr marL="342900" indent="-342900">
              <a:lnSpc>
                <a:spcPct val="150000"/>
              </a:lnSpc>
              <a:spcBef>
                <a:spcPts val="0"/>
              </a:spcBef>
              <a:spcAft>
                <a:spcPts val="0"/>
              </a:spcAft>
              <a:buFont typeface="Wingdings" pitchFamily="2" charset="2"/>
              <a:buChar char="Ø"/>
              <a:tabLst>
                <a:tab pos="-457200" algn="l"/>
              </a:tabLst>
            </a:pPr>
            <a:endParaRPr lang="en-US" sz="2000" b="1" dirty="0">
              <a:latin typeface="Times New Roman" panose="02020603050405020304" pitchFamily="18" charset="0"/>
              <a:ea typeface="Times New Roman" panose="02020603050405020304" pitchFamily="18" charset="0"/>
            </a:endParaRPr>
          </a:p>
          <a:p>
            <a:pPr marL="342900" indent="-342900">
              <a:lnSpc>
                <a:spcPct val="150000"/>
              </a:lnSpc>
              <a:buFont typeface="Wingdings" pitchFamily="2" charset="2"/>
              <a:buChar char="Ø"/>
            </a:pPr>
            <a:r>
              <a:rPr lang="en-US" sz="2000" b="1" dirty="0">
                <a:latin typeface="Times New Roman" panose="02020603050405020304" pitchFamily="18" charset="0"/>
                <a:ea typeface="Times New Roman" panose="02020603050405020304" pitchFamily="18" charset="0"/>
              </a:rPr>
              <a:t>The verification of the isolates’ identity and characterization of the molecular conservation of DNA sequences between the Lebanese isolates and other </a:t>
            </a:r>
            <a:r>
              <a:rPr lang="en-US" sz="2000" b="1" i="1" dirty="0" err="1">
                <a:latin typeface="Times New Roman" panose="02020603050405020304" pitchFamily="18" charset="0"/>
                <a:ea typeface="Times New Roman" panose="02020603050405020304" pitchFamily="18" charset="0"/>
              </a:rPr>
              <a:t>Leishmania</a:t>
            </a:r>
            <a:r>
              <a:rPr lang="en-US" sz="2000" b="1" dirty="0">
                <a:latin typeface="Times New Roman" panose="02020603050405020304" pitchFamily="18" charset="0"/>
                <a:ea typeface="Times New Roman" panose="02020603050405020304" pitchFamily="18" charset="0"/>
              </a:rPr>
              <a:t> species confirmed earlier findings by one of us (34). </a:t>
            </a:r>
            <a:endParaRPr lang="en-US" sz="2000" b="1" dirty="0" smtClean="0">
              <a:latin typeface="Times New Roman" panose="02020603050405020304" pitchFamily="18" charset="0"/>
              <a:ea typeface="Times New Roman" panose="02020603050405020304" pitchFamily="18" charset="0"/>
            </a:endParaRPr>
          </a:p>
          <a:p>
            <a:pPr marL="342900" indent="-342900">
              <a:lnSpc>
                <a:spcPct val="150000"/>
              </a:lnSpc>
              <a:buFont typeface="Wingdings" pitchFamily="2" charset="2"/>
              <a:buChar char="Ø"/>
            </a:pPr>
            <a:endParaRPr lang="en-US" sz="2000" b="1" dirty="0">
              <a:latin typeface="Times New Roman" panose="02020603050405020304" pitchFamily="18" charset="0"/>
              <a:ea typeface="Times New Roman" panose="02020603050405020304" pitchFamily="18" charset="0"/>
            </a:endParaRPr>
          </a:p>
          <a:p>
            <a:pPr marL="342900" indent="-342900">
              <a:lnSpc>
                <a:spcPct val="150000"/>
              </a:lnSpc>
              <a:buFont typeface="Wingdings" pitchFamily="2" charset="2"/>
              <a:buChar char="Ø"/>
            </a:pPr>
            <a:r>
              <a:rPr lang="en-US" sz="2000" b="1" dirty="0" smtClean="0">
                <a:latin typeface="Times New Roman" panose="02020603050405020304" pitchFamily="18" charset="0"/>
                <a:ea typeface="Times New Roman" panose="02020603050405020304" pitchFamily="18" charset="0"/>
              </a:rPr>
              <a:t>The </a:t>
            </a:r>
            <a:r>
              <a:rPr lang="en-US" sz="2000" b="1" dirty="0">
                <a:latin typeface="Times New Roman" panose="02020603050405020304" pitchFamily="18" charset="0"/>
                <a:ea typeface="Times New Roman" panose="02020603050405020304" pitchFamily="18" charset="0"/>
              </a:rPr>
              <a:t>results </a:t>
            </a:r>
            <a:r>
              <a:rPr lang="en-US" sz="2000" b="1" dirty="0" smtClean="0">
                <a:latin typeface="Times New Roman" panose="02020603050405020304" pitchFamily="18" charset="0"/>
                <a:ea typeface="Times New Roman" panose="02020603050405020304" pitchFamily="18" charset="0"/>
              </a:rPr>
              <a:t>by Southern blot of </a:t>
            </a:r>
            <a:r>
              <a:rPr lang="en-US" sz="2000" b="1" dirty="0">
                <a:latin typeface="Times New Roman" panose="02020603050405020304" pitchFamily="18" charset="0"/>
                <a:ea typeface="Times New Roman" panose="02020603050405020304" pitchFamily="18" charset="0"/>
              </a:rPr>
              <a:t>the analyses of </a:t>
            </a:r>
            <a:r>
              <a:rPr lang="en-US" sz="2000" b="1" dirty="0" smtClean="0">
                <a:latin typeface="Times New Roman" panose="02020603050405020304" pitchFamily="18" charset="0"/>
                <a:ea typeface="Times New Roman" panose="02020603050405020304" pitchFamily="18" charset="0"/>
              </a:rPr>
              <a:t>isolates (a</a:t>
            </a:r>
            <a:r>
              <a:rPr lang="en-US" sz="2000" b="1" dirty="0">
                <a:latin typeface="Times New Roman" panose="02020603050405020304" pitchFamily="18" charset="0"/>
                <a:ea typeface="Times New Roman" panose="02020603050405020304" pitchFamily="18" charset="0"/>
              </a:rPr>
              <a:t>, b, c, d and e) and several reference </a:t>
            </a:r>
            <a:r>
              <a:rPr lang="en-US" sz="2000" b="1" dirty="0" err="1" smtClean="0">
                <a:latin typeface="Times New Roman" panose="02020603050405020304" pitchFamily="18" charset="0"/>
                <a:ea typeface="Times New Roman" panose="02020603050405020304" pitchFamily="18" charset="0"/>
              </a:rPr>
              <a:t>promastigote</a:t>
            </a:r>
            <a:r>
              <a:rPr lang="en-US" sz="2000" b="1" dirty="0" smtClean="0">
                <a:latin typeface="Times New Roman" panose="02020603050405020304" pitchFamily="18" charset="0"/>
                <a:ea typeface="Times New Roman" panose="02020603050405020304" pitchFamily="18" charset="0"/>
              </a:rPr>
              <a:t> strains probed </a:t>
            </a:r>
            <a:r>
              <a:rPr lang="en-US" sz="2000" b="1" dirty="0">
                <a:latin typeface="Times New Roman" panose="02020603050405020304" pitchFamily="18" charset="0"/>
                <a:ea typeface="Times New Roman" panose="02020603050405020304" pitchFamily="18" charset="0"/>
              </a:rPr>
              <a:t>with a DNA fragment comprising the repetitive domain of the </a:t>
            </a:r>
            <a:r>
              <a:rPr lang="en-US" sz="2000" b="1" i="1" dirty="0">
                <a:latin typeface="Times New Roman" panose="02020603050405020304" pitchFamily="18" charset="0"/>
                <a:ea typeface="Times New Roman" panose="02020603050405020304" pitchFamily="18" charset="0"/>
              </a:rPr>
              <a:t>L. </a:t>
            </a:r>
            <a:r>
              <a:rPr lang="en-US" sz="2000" b="1" i="1" dirty="0" err="1">
                <a:latin typeface="Times New Roman" panose="02020603050405020304" pitchFamily="18" charset="0"/>
                <a:ea typeface="Times New Roman" panose="02020603050405020304" pitchFamily="18" charset="0"/>
              </a:rPr>
              <a:t>chagasi</a:t>
            </a:r>
            <a:r>
              <a:rPr lang="en-US" sz="2000" b="1" dirty="0">
                <a:latin typeface="Times New Roman" panose="02020603050405020304" pitchFamily="18" charset="0"/>
                <a:ea typeface="Times New Roman" panose="02020603050405020304" pitchFamily="18" charset="0"/>
              </a:rPr>
              <a:t> gene sequence </a:t>
            </a:r>
            <a:r>
              <a:rPr lang="en-US" sz="2000" b="1" dirty="0" err="1">
                <a:latin typeface="Times New Roman" panose="02020603050405020304" pitchFamily="18" charset="0"/>
                <a:ea typeface="Times New Roman" panose="02020603050405020304" pitchFamily="18" charset="0"/>
              </a:rPr>
              <a:t>K39</a:t>
            </a:r>
            <a:r>
              <a:rPr lang="en-US" sz="2000" b="1" dirty="0">
                <a:latin typeface="Times New Roman" panose="02020603050405020304" pitchFamily="18" charset="0"/>
                <a:ea typeface="Times New Roman" panose="02020603050405020304" pitchFamily="18" charset="0"/>
              </a:rPr>
              <a:t>, </a:t>
            </a:r>
            <a:r>
              <a:rPr lang="en-US" sz="2000" b="1" dirty="0" smtClean="0">
                <a:latin typeface="Times New Roman" panose="02020603050405020304" pitchFamily="18" charset="0"/>
                <a:ea typeface="Times New Roman" panose="02020603050405020304" pitchFamily="18" charset="0"/>
              </a:rPr>
              <a:t> hybridized strongly</a:t>
            </a:r>
            <a:r>
              <a:rPr lang="en-US" sz="2000" b="1" dirty="0" smtClean="0">
                <a:solidFill>
                  <a:srgbClr val="3A3A3A"/>
                </a:solidFill>
                <a:latin typeface="Times New Roman" panose="02020603050405020304" pitchFamily="18" charset="0"/>
                <a:ea typeface="Times New Roman" panose="02020603050405020304" pitchFamily="18" charset="0"/>
              </a:rPr>
              <a:t> </a:t>
            </a:r>
            <a:r>
              <a:rPr lang="en-US" sz="2000" b="1" dirty="0">
                <a:solidFill>
                  <a:srgbClr val="3A3A3A"/>
                </a:solidFill>
                <a:latin typeface="Times New Roman" panose="02020603050405020304" pitchFamily="18" charset="0"/>
                <a:ea typeface="Times New Roman" panose="02020603050405020304" pitchFamily="18" charset="0"/>
              </a:rPr>
              <a:t>the </a:t>
            </a:r>
            <a:r>
              <a:rPr lang="en-US" sz="2000" b="1" dirty="0" err="1">
                <a:solidFill>
                  <a:srgbClr val="3A3A3A"/>
                </a:solidFill>
                <a:latin typeface="Times New Roman" panose="02020603050405020304" pitchFamily="18" charset="0"/>
                <a:ea typeface="Times New Roman" panose="02020603050405020304" pitchFamily="18" charset="0"/>
              </a:rPr>
              <a:t>LcKin</a:t>
            </a:r>
            <a:r>
              <a:rPr lang="en-US" sz="2000" b="1" dirty="0">
                <a:solidFill>
                  <a:srgbClr val="3A3A3A"/>
                </a:solidFill>
                <a:latin typeface="Times New Roman" panose="02020603050405020304" pitchFamily="18" charset="0"/>
                <a:ea typeface="Times New Roman" panose="02020603050405020304" pitchFamily="18" charset="0"/>
              </a:rPr>
              <a:t> gene sequences. </a:t>
            </a:r>
            <a:r>
              <a:rPr lang="en-US" sz="2000" b="1" dirty="0" smtClean="0">
                <a:solidFill>
                  <a:srgbClr val="3A3A3A"/>
                </a:solidFill>
                <a:latin typeface="Times New Roman" panose="02020603050405020304" pitchFamily="18" charset="0"/>
                <a:ea typeface="Times New Roman" panose="02020603050405020304" pitchFamily="18" charset="0"/>
              </a:rPr>
              <a:t>Using the same technique genomic </a:t>
            </a:r>
            <a:r>
              <a:rPr lang="en-US" sz="2000" b="1" dirty="0">
                <a:solidFill>
                  <a:srgbClr val="3A3A3A"/>
                </a:solidFill>
                <a:latin typeface="Times New Roman" panose="02020603050405020304" pitchFamily="18" charset="0"/>
                <a:ea typeface="Times New Roman" panose="02020603050405020304" pitchFamily="18" charset="0"/>
              </a:rPr>
              <a:t>DNA (2.5 .</a:t>
            </a:r>
            <a:r>
              <a:rPr lang="en-US" sz="2000" b="1" dirty="0" err="1">
                <a:solidFill>
                  <a:srgbClr val="3A3A3A"/>
                </a:solidFill>
                <a:latin typeface="Times New Roman" panose="02020603050405020304" pitchFamily="18" charset="0"/>
                <a:ea typeface="Times New Roman" panose="02020603050405020304" pitchFamily="18" charset="0"/>
              </a:rPr>
              <a:t>mu.g</a:t>
            </a:r>
            <a:r>
              <a:rPr lang="en-US" sz="2000" b="1" dirty="0">
                <a:solidFill>
                  <a:srgbClr val="3A3A3A"/>
                </a:solidFill>
                <a:latin typeface="Times New Roman" panose="02020603050405020304" pitchFamily="18" charset="0"/>
                <a:ea typeface="Times New Roman" panose="02020603050405020304" pitchFamily="18" charset="0"/>
              </a:rPr>
              <a:t>/lane) </a:t>
            </a:r>
            <a:r>
              <a:rPr lang="en-US" sz="2000" b="1" dirty="0" smtClean="0">
                <a:solidFill>
                  <a:srgbClr val="3A3A3A"/>
                </a:solidFill>
                <a:latin typeface="Times New Roman" panose="02020603050405020304" pitchFamily="18" charset="0"/>
                <a:ea typeface="Times New Roman" panose="02020603050405020304" pitchFamily="18" charset="0"/>
              </a:rPr>
              <a:t>from L. </a:t>
            </a:r>
            <a:r>
              <a:rPr lang="en-US" sz="2000" b="1" dirty="0" err="1" smtClean="0">
                <a:solidFill>
                  <a:srgbClr val="3A3A3A"/>
                </a:solidFill>
                <a:latin typeface="Times New Roman" panose="02020603050405020304" pitchFamily="18" charset="0"/>
                <a:ea typeface="Times New Roman" panose="02020603050405020304" pitchFamily="18" charset="0"/>
              </a:rPr>
              <a:t>chagasi</a:t>
            </a:r>
            <a:r>
              <a:rPr lang="en-US" sz="2000" b="1" dirty="0" smtClean="0">
                <a:solidFill>
                  <a:srgbClr val="3A3A3A"/>
                </a:solidFill>
                <a:latin typeface="Times New Roman" panose="02020603050405020304" pitchFamily="18" charset="0"/>
                <a:ea typeface="Times New Roman" panose="02020603050405020304" pitchFamily="18" charset="0"/>
              </a:rPr>
              <a:t> digested </a:t>
            </a:r>
            <a:r>
              <a:rPr lang="en-US" sz="2000" b="1" dirty="0">
                <a:solidFill>
                  <a:srgbClr val="3A3A3A"/>
                </a:solidFill>
                <a:latin typeface="Times New Roman" panose="02020603050405020304" pitchFamily="18" charset="0"/>
                <a:ea typeface="Times New Roman" panose="02020603050405020304" pitchFamily="18" charset="0"/>
              </a:rPr>
              <a:t>with Bam HI, Hind III and Psi I or Psi I digested DNA from L. </a:t>
            </a:r>
            <a:r>
              <a:rPr lang="en-US" sz="2000" b="1" dirty="0" err="1">
                <a:solidFill>
                  <a:srgbClr val="3A3A3A"/>
                </a:solidFill>
                <a:latin typeface="Times New Roman" panose="02020603050405020304" pitchFamily="18" charset="0"/>
                <a:ea typeface="Times New Roman" panose="02020603050405020304" pitchFamily="18" charset="0"/>
              </a:rPr>
              <a:t>amazonesis</a:t>
            </a:r>
            <a:r>
              <a:rPr lang="en-US" sz="2000" b="1" dirty="0">
                <a:solidFill>
                  <a:srgbClr val="3A3A3A"/>
                </a:solidFill>
                <a:latin typeface="Times New Roman" panose="02020603050405020304" pitchFamily="18" charset="0"/>
                <a:ea typeface="Times New Roman" panose="02020603050405020304" pitchFamily="18" charset="0"/>
              </a:rPr>
              <a:t>, L. </a:t>
            </a:r>
            <a:r>
              <a:rPr lang="en-US" sz="2000" b="1" dirty="0" err="1">
                <a:solidFill>
                  <a:srgbClr val="3A3A3A"/>
                </a:solidFill>
                <a:latin typeface="Times New Roman" panose="02020603050405020304" pitchFamily="18" charset="0"/>
                <a:ea typeface="Times New Roman" panose="02020603050405020304" pitchFamily="18" charset="0"/>
              </a:rPr>
              <a:t>braziliensis</a:t>
            </a:r>
            <a:r>
              <a:rPr lang="en-US" sz="2000" b="1" dirty="0">
                <a:solidFill>
                  <a:srgbClr val="3A3A3A"/>
                </a:solidFill>
                <a:latin typeface="Times New Roman" panose="02020603050405020304" pitchFamily="18" charset="0"/>
                <a:ea typeface="Times New Roman" panose="02020603050405020304" pitchFamily="18" charset="0"/>
              </a:rPr>
              <a:t>, L. </a:t>
            </a:r>
            <a:r>
              <a:rPr lang="en-US" sz="2000" b="1" dirty="0" err="1">
                <a:solidFill>
                  <a:srgbClr val="3A3A3A"/>
                </a:solidFill>
                <a:latin typeface="Times New Roman" panose="02020603050405020304" pitchFamily="18" charset="0"/>
                <a:ea typeface="Times New Roman" panose="02020603050405020304" pitchFamily="18" charset="0"/>
              </a:rPr>
              <a:t>guyanesis</a:t>
            </a:r>
            <a:r>
              <a:rPr lang="en-US" sz="2000" b="1" dirty="0">
                <a:solidFill>
                  <a:srgbClr val="3A3A3A"/>
                </a:solidFill>
                <a:latin typeface="Times New Roman" panose="02020603050405020304" pitchFamily="18" charset="0"/>
                <a:ea typeface="Times New Roman" panose="02020603050405020304" pitchFamily="18" charset="0"/>
              </a:rPr>
              <a:t>, L. </a:t>
            </a:r>
            <a:r>
              <a:rPr lang="en-US" sz="2000" b="1" dirty="0" err="1">
                <a:solidFill>
                  <a:srgbClr val="3A3A3A"/>
                </a:solidFill>
                <a:latin typeface="Times New Roman" panose="02020603050405020304" pitchFamily="18" charset="0"/>
                <a:ea typeface="Times New Roman" panose="02020603050405020304" pitchFamily="18" charset="0"/>
              </a:rPr>
              <a:t>donovani</a:t>
            </a:r>
            <a:r>
              <a:rPr lang="en-US" sz="2000" b="1" dirty="0">
                <a:solidFill>
                  <a:srgbClr val="3A3A3A"/>
                </a:solidFill>
                <a:latin typeface="Times New Roman" panose="02020603050405020304" pitchFamily="18" charset="0"/>
                <a:ea typeface="Times New Roman" panose="02020603050405020304" pitchFamily="18" charset="0"/>
              </a:rPr>
              <a:t>, L. </a:t>
            </a:r>
            <a:r>
              <a:rPr lang="en-US" sz="2000" b="1" dirty="0" err="1">
                <a:solidFill>
                  <a:srgbClr val="3A3A3A"/>
                </a:solidFill>
                <a:latin typeface="Times New Roman" panose="02020603050405020304" pitchFamily="18" charset="0"/>
                <a:ea typeface="Times New Roman" panose="02020603050405020304" pitchFamily="18" charset="0"/>
              </a:rPr>
              <a:t>infantum</a:t>
            </a:r>
            <a:r>
              <a:rPr lang="en-US" sz="2000" b="1" dirty="0">
                <a:solidFill>
                  <a:srgbClr val="3A3A3A"/>
                </a:solidFill>
                <a:latin typeface="Times New Roman" panose="02020603050405020304" pitchFamily="18" charset="0"/>
                <a:ea typeface="Times New Roman" panose="02020603050405020304" pitchFamily="18" charset="0"/>
              </a:rPr>
              <a:t>, L. major, </a:t>
            </a:r>
            <a:r>
              <a:rPr lang="en-US" sz="2000" b="1" dirty="0" smtClean="0">
                <a:solidFill>
                  <a:srgbClr val="3A3A3A"/>
                </a:solidFill>
                <a:latin typeface="Times New Roman" panose="02020603050405020304" pitchFamily="18" charset="0"/>
                <a:ea typeface="Times New Roman" panose="02020603050405020304" pitchFamily="18" charset="0"/>
              </a:rPr>
              <a:t>and </a:t>
            </a:r>
            <a:r>
              <a:rPr lang="en-US" sz="2000" b="1" dirty="0">
                <a:solidFill>
                  <a:srgbClr val="3A3A3A"/>
                </a:solidFill>
                <a:latin typeface="Times New Roman" panose="02020603050405020304" pitchFamily="18" charset="0"/>
                <a:ea typeface="Times New Roman" panose="02020603050405020304" pitchFamily="18" charset="0"/>
              </a:rPr>
              <a:t>T. </a:t>
            </a:r>
            <a:r>
              <a:rPr lang="en-US" sz="2000" b="1" dirty="0" err="1">
                <a:solidFill>
                  <a:srgbClr val="3A3A3A"/>
                </a:solidFill>
                <a:latin typeface="Times New Roman" panose="02020603050405020304" pitchFamily="18" charset="0"/>
                <a:ea typeface="Times New Roman" panose="02020603050405020304" pitchFamily="18" charset="0"/>
              </a:rPr>
              <a:t>cruzi</a:t>
            </a:r>
            <a:r>
              <a:rPr lang="en-US" sz="2000" b="1" dirty="0">
                <a:solidFill>
                  <a:srgbClr val="3A3A3A"/>
                </a:solidFill>
                <a:latin typeface="Times New Roman" panose="02020603050405020304" pitchFamily="18" charset="0"/>
                <a:ea typeface="Times New Roman" panose="02020603050405020304" pitchFamily="18" charset="0"/>
              </a:rPr>
              <a:t> </a:t>
            </a:r>
            <a:r>
              <a:rPr lang="en-US" sz="2000" b="1" dirty="0" smtClean="0">
                <a:solidFill>
                  <a:srgbClr val="3A3A3A"/>
                </a:solidFill>
                <a:latin typeface="Times New Roman" panose="02020603050405020304" pitchFamily="18" charset="0"/>
                <a:ea typeface="Times New Roman" panose="02020603050405020304" pitchFamily="18" charset="0"/>
              </a:rPr>
              <a:t>.</a:t>
            </a:r>
            <a:endParaRPr lang="en-US" sz="2000" b="1" dirty="0"/>
          </a:p>
        </p:txBody>
      </p:sp>
    </p:spTree>
    <p:extLst>
      <p:ext uri="{BB962C8B-B14F-4D97-AF65-F5344CB8AC3E}">
        <p14:creationId xmlns:p14="http://schemas.microsoft.com/office/powerpoint/2010/main" xmlns="" val="28439527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944970596"/>
              </p:ext>
            </p:extLst>
          </p:nvPr>
        </p:nvGraphicFramePr>
        <p:xfrm>
          <a:off x="1453661" y="682558"/>
          <a:ext cx="9298419" cy="5993229"/>
        </p:xfrm>
        <a:graphic>
          <a:graphicData uri="http://schemas.openxmlformats.org/drawingml/2006/table">
            <a:tbl>
              <a:tblPr>
                <a:tableStyleId>{5C22544A-7EE6-4342-B048-85BDC9FD1C3A}</a:tableStyleId>
              </a:tblPr>
              <a:tblGrid>
                <a:gridCol w="1375713"/>
                <a:gridCol w="720246"/>
                <a:gridCol w="720246"/>
                <a:gridCol w="720246"/>
                <a:gridCol w="720246"/>
                <a:gridCol w="720246"/>
                <a:gridCol w="720246"/>
                <a:gridCol w="720246"/>
                <a:gridCol w="720246"/>
                <a:gridCol w="720246"/>
                <a:gridCol w="720246"/>
                <a:gridCol w="720246"/>
              </a:tblGrid>
              <a:tr h="187643">
                <a:tc gridSpan="6">
                  <a:txBody>
                    <a:bodyPr/>
                    <a:lstStyle/>
                    <a:p>
                      <a:pPr algn="l" fontAlgn="ctr"/>
                      <a:r>
                        <a:rPr lang="en-US" sz="1000" b="1" u="none" strike="noStrike" dirty="0">
                          <a:effectLst/>
                        </a:rPr>
                        <a:t>TABLE 3 - Correlation between physical characteristics</a:t>
                      </a:r>
                      <a:endParaRPr lang="en-US" sz="1000" b="1" i="0" u="none" strike="noStrike" dirty="0">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r>
              <a:tr h="187643">
                <a:tc gridSpan="11">
                  <a:txBody>
                    <a:bodyPr/>
                    <a:lstStyle/>
                    <a:p>
                      <a:pPr algn="l" fontAlgn="ctr"/>
                      <a:r>
                        <a:rPr lang="en-US" sz="1000" b="1" u="none" strike="noStrike" dirty="0">
                          <a:effectLst/>
                        </a:rPr>
                        <a:t>of the lesions and Culture/ELISA results                                                                  </a:t>
                      </a:r>
                      <a:r>
                        <a:rPr lang="en-US" sz="1000" u="none" strike="noStrike" dirty="0">
                          <a:effectLst/>
                        </a:rPr>
                        <a:t>Lesions</a:t>
                      </a:r>
                      <a:endParaRPr lang="en-US" sz="1000" b="1" i="0" u="none" strike="noStrike" dirty="0">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r>
              <a:tr h="187643">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gridSpan="3">
                  <a:txBody>
                    <a:bodyPr/>
                    <a:lstStyle/>
                    <a:p>
                      <a:pPr algn="ctr" fontAlgn="ctr"/>
                      <a:r>
                        <a:rPr lang="en-US" sz="1000" u="none" strike="noStrike">
                          <a:effectLst/>
                        </a:rPr>
                        <a:t>Site</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c hMerge="1">
                  <a:txBody>
                    <a:bodyPr/>
                    <a:lstStyle/>
                    <a:p>
                      <a:endParaRPr lang="en-US"/>
                    </a:p>
                  </a:txBody>
                  <a:tcPr/>
                </a:tc>
                <a:tc gridSpan="3">
                  <a:txBody>
                    <a:bodyPr/>
                    <a:lstStyle/>
                    <a:p>
                      <a:pPr algn="ctr" fontAlgn="ctr"/>
                      <a:r>
                        <a:rPr lang="en-US" sz="1000" u="none" strike="noStrike">
                          <a:effectLst/>
                        </a:rPr>
                        <a:t>Size(cm)</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c hMerge="1">
                  <a:txBody>
                    <a:bodyPr/>
                    <a:lstStyle/>
                    <a:p>
                      <a:endParaRPr lang="en-US"/>
                    </a:p>
                  </a:txBody>
                  <a:tcP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r>
              <a:tr h="370585">
                <a:tc rowSpan="2">
                  <a:txBody>
                    <a:bodyPr/>
                    <a:lstStyle/>
                    <a:p>
                      <a:pPr algn="l" fontAlgn="ctr"/>
                      <a:r>
                        <a:rPr lang="en-US" sz="1000" u="none" strike="noStrike">
                          <a:effectLst/>
                        </a:rPr>
                        <a:t>PT#</a:t>
                      </a:r>
                      <a:endParaRPr lang="en-US" sz="1000" b="0" i="0" u="none" strike="noStrike">
                        <a:solidFill>
                          <a:srgbClr val="000000"/>
                        </a:solidFill>
                        <a:effectLst/>
                        <a:latin typeface="Times New Roman" panose="02020603050405020304" pitchFamily="18" charset="0"/>
                      </a:endParaRPr>
                    </a:p>
                  </a:txBody>
                  <a:tcPr marL="4700" marR="4700" marT="4700" marB="0" anchor="ctr"/>
                </a:tc>
                <a:tc rowSpan="2">
                  <a:txBody>
                    <a:bodyPr/>
                    <a:lstStyle/>
                    <a:p>
                      <a:pPr algn="l" fontAlgn="ctr"/>
                      <a:r>
                        <a:rPr lang="en-US" sz="1000" u="none" strike="noStrike">
                          <a:effectLst/>
                        </a:rPr>
                        <a:t>Lesions#</a:t>
                      </a:r>
                      <a:endParaRPr lang="en-US" sz="1000" b="0" i="0" u="none" strike="noStrike">
                        <a:solidFill>
                          <a:srgbClr val="000000"/>
                        </a:solidFill>
                        <a:effectLst/>
                        <a:latin typeface="Times New Roman" panose="02020603050405020304" pitchFamily="18" charset="0"/>
                      </a:endParaRPr>
                    </a:p>
                  </a:txBody>
                  <a:tcPr marL="4700" marR="4700" marT="4700" marB="0" anchor="ctr"/>
                </a:tc>
                <a:tc rowSpan="2">
                  <a:txBody>
                    <a:bodyPr/>
                    <a:lstStyle/>
                    <a:p>
                      <a:pPr algn="l" fontAlgn="ctr"/>
                      <a:r>
                        <a:rPr lang="en-US" sz="1000" u="none" strike="noStrike">
                          <a:effectLst/>
                        </a:rPr>
                        <a:t>1st</a:t>
                      </a:r>
                      <a:endParaRPr lang="en-US" sz="1000" b="0" i="0" u="none" strike="noStrike">
                        <a:solidFill>
                          <a:srgbClr val="000000"/>
                        </a:solidFill>
                        <a:effectLst/>
                        <a:latin typeface="Times New Roman" panose="02020603050405020304" pitchFamily="18" charset="0"/>
                      </a:endParaRPr>
                    </a:p>
                  </a:txBody>
                  <a:tcPr marL="4700" marR="4700" marT="4700" marB="0" anchor="ctr"/>
                </a:tc>
                <a:tc rowSpan="2">
                  <a:txBody>
                    <a:bodyPr/>
                    <a:lstStyle/>
                    <a:p>
                      <a:pPr algn="l" fontAlgn="ctr"/>
                      <a:r>
                        <a:rPr lang="en-US" sz="1000" u="none" strike="noStrike" dirty="0">
                          <a:effectLst/>
                        </a:rPr>
                        <a:t>2</a:t>
                      </a:r>
                      <a:r>
                        <a:rPr lang="en-US" sz="1000" u="none" strike="noStrike" baseline="30000" dirty="0">
                          <a:effectLst/>
                        </a:rPr>
                        <a:t>nd</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rowSpan="2">
                  <a:txBody>
                    <a:bodyPr/>
                    <a:lstStyle/>
                    <a:p>
                      <a:pPr algn="l" fontAlgn="ctr"/>
                      <a:r>
                        <a:rPr lang="en-US" sz="1000" u="none" strike="noStrike">
                          <a:effectLst/>
                        </a:rPr>
                        <a:t>3</a:t>
                      </a:r>
                      <a:r>
                        <a:rPr lang="en-US" sz="1000" u="none" strike="noStrike" baseline="30000">
                          <a:effectLst/>
                        </a:rPr>
                        <a:t>rd</a:t>
                      </a:r>
                      <a:endParaRPr lang="en-US" sz="1000" b="0" i="0" u="none" strike="noStrike">
                        <a:solidFill>
                          <a:srgbClr val="000000"/>
                        </a:solidFill>
                        <a:effectLst/>
                        <a:latin typeface="Times New Roman" panose="02020603050405020304" pitchFamily="18" charset="0"/>
                      </a:endParaRPr>
                    </a:p>
                  </a:txBody>
                  <a:tcPr marL="4700" marR="4700" marT="4700" marB="0" anchor="ctr"/>
                </a:tc>
                <a:tc rowSpan="2">
                  <a:txBody>
                    <a:bodyPr/>
                    <a:lstStyle/>
                    <a:p>
                      <a:pPr algn="l" fontAlgn="ctr"/>
                      <a:r>
                        <a:rPr lang="en-US" sz="1000" u="none" strike="noStrike">
                          <a:effectLst/>
                        </a:rPr>
                        <a:t>1st</a:t>
                      </a:r>
                      <a:endParaRPr lang="en-US" sz="1000" b="0" i="0" u="none" strike="noStrike">
                        <a:solidFill>
                          <a:srgbClr val="000000"/>
                        </a:solidFill>
                        <a:effectLst/>
                        <a:latin typeface="Times New Roman" panose="02020603050405020304" pitchFamily="18" charset="0"/>
                      </a:endParaRPr>
                    </a:p>
                  </a:txBody>
                  <a:tcPr marL="4700" marR="4700" marT="4700" marB="0" anchor="ctr"/>
                </a:tc>
                <a:tc rowSpan="2">
                  <a:txBody>
                    <a:bodyPr/>
                    <a:lstStyle/>
                    <a:p>
                      <a:pPr algn="l" fontAlgn="ctr"/>
                      <a:r>
                        <a:rPr lang="en-US" sz="1000" u="none" strike="noStrike">
                          <a:effectLst/>
                        </a:rPr>
                        <a:t>2nd</a:t>
                      </a:r>
                      <a:endParaRPr lang="en-US" sz="1000" b="0" i="0" u="none" strike="noStrike">
                        <a:solidFill>
                          <a:srgbClr val="000000"/>
                        </a:solidFill>
                        <a:effectLst/>
                        <a:latin typeface="Times New Roman" panose="02020603050405020304" pitchFamily="18" charset="0"/>
                      </a:endParaRPr>
                    </a:p>
                  </a:txBody>
                  <a:tcPr marL="4700" marR="4700" marT="4700" marB="0" anchor="ctr"/>
                </a:tc>
                <a:tc rowSpan="2">
                  <a:txBody>
                    <a:bodyPr/>
                    <a:lstStyle/>
                    <a:p>
                      <a:pPr algn="l" fontAlgn="ctr"/>
                      <a:r>
                        <a:rPr lang="en-US" sz="1000" u="none" strike="noStrike">
                          <a:effectLst/>
                        </a:rPr>
                        <a:t>3rd</a:t>
                      </a:r>
                      <a:endParaRPr lang="en-US" sz="1000" b="0" i="0" u="none" strike="noStrike">
                        <a:solidFill>
                          <a:srgbClr val="000000"/>
                        </a:solidFill>
                        <a:effectLst/>
                        <a:latin typeface="Times New Roman" panose="02020603050405020304" pitchFamily="18" charset="0"/>
                      </a:endParaRPr>
                    </a:p>
                  </a:txBody>
                  <a:tcPr marL="4700" marR="4700" marT="4700" marB="0" anchor="ctr"/>
                </a:tc>
                <a:tc rowSpan="2">
                  <a:txBody>
                    <a:bodyPr/>
                    <a:lstStyle/>
                    <a:p>
                      <a:pPr algn="l" fontAlgn="ctr"/>
                      <a:r>
                        <a:rPr lang="en-US" sz="1000" u="none" strike="noStrike">
                          <a:effectLst/>
                        </a:rPr>
                        <a:t>Description</a:t>
                      </a:r>
                      <a:endParaRPr lang="en-US" sz="1000" b="0" i="0" u="none" strike="noStrike">
                        <a:solidFill>
                          <a:srgbClr val="000000"/>
                        </a:solidFill>
                        <a:effectLst/>
                        <a:latin typeface="Times New Roman" panose="02020603050405020304" pitchFamily="18" charset="0"/>
                      </a:endParaRPr>
                    </a:p>
                  </a:txBody>
                  <a:tcPr marL="4700" marR="4700" marT="4700" marB="0" anchor="ctr"/>
                </a:tc>
                <a:tc rowSpan="2">
                  <a:txBody>
                    <a:bodyPr/>
                    <a:lstStyle/>
                    <a:p>
                      <a:pPr algn="l" fontAlgn="ctr"/>
                      <a:r>
                        <a:rPr lang="en-US" sz="1000" u="none" strike="noStrike">
                          <a:effectLst/>
                        </a:rPr>
                        <a:t>Duration</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Culture/ELISA</a:t>
                      </a:r>
                      <a:endParaRPr lang="en-US" sz="1000" b="0" i="0" u="none" strike="noStrike">
                        <a:solidFill>
                          <a:srgbClr val="000000"/>
                        </a:solidFill>
                        <a:effectLst/>
                        <a:latin typeface="Times New Roman" panose="02020603050405020304" pitchFamily="18" charset="0"/>
                      </a:endParaRPr>
                    </a:p>
                  </a:txBody>
                  <a:tcPr marL="4700" marR="4700" marT="4700" marB="0" anchor="ctr"/>
                </a:tc>
                <a:tc rowSpan="2">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r>
              <a:tr h="18764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000" u="none" strike="noStrike">
                          <a:effectLst/>
                        </a:rPr>
                        <a:t>Results</a:t>
                      </a:r>
                      <a:endParaRPr lang="en-US" sz="1000" b="0" i="0" u="none" strike="noStrike">
                        <a:solidFill>
                          <a:srgbClr val="000000"/>
                        </a:solidFill>
                        <a:effectLst/>
                        <a:latin typeface="Times New Roman" panose="02020603050405020304" pitchFamily="18" charset="0"/>
                      </a:endParaRPr>
                    </a:p>
                  </a:txBody>
                  <a:tcPr marL="4700" marR="4700" marT="4700" marB="0" anchor="ctr"/>
                </a:tc>
                <a:tc vMerge="1">
                  <a:txBody>
                    <a:bodyPr/>
                    <a:lstStyle/>
                    <a:p>
                      <a:endParaRPr lang="en-US"/>
                    </a:p>
                  </a:txBody>
                  <a:tcPr/>
                </a:tc>
              </a:tr>
              <a:tr h="187643">
                <a:tc>
                  <a:txBody>
                    <a:bodyPr/>
                    <a:lstStyle/>
                    <a:p>
                      <a:pPr algn="r" fontAlgn="ctr"/>
                      <a:r>
                        <a:rPr lang="en-US" sz="1000" u="none" strike="noStrike" dirty="0">
                          <a:effectLst/>
                        </a:rPr>
                        <a:t>1</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a:txBody>
                    <a:bodyPr/>
                    <a:lstStyle/>
                    <a:p>
                      <a:pPr algn="ctr" fontAlgn="ctr"/>
                      <a:r>
                        <a:rPr lang="en-US" sz="1000" u="none" strike="noStrike">
                          <a:effectLst/>
                        </a:rPr>
                        <a:t>1</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Face</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1x0.7</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Missing</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3 months</a:t>
                      </a:r>
                      <a:endParaRPr lang="en-US" sz="1000" b="0" i="0" u="none" strike="noStrike">
                        <a:solidFill>
                          <a:srgbClr val="000000"/>
                        </a:solidFill>
                        <a:effectLst/>
                        <a:latin typeface="Times New Roman" panose="02020603050405020304" pitchFamily="18" charset="0"/>
                      </a:endParaRPr>
                    </a:p>
                  </a:txBody>
                  <a:tcPr marL="4700" marR="4700" marT="4700" marB="0" anchor="ctr"/>
                </a:tc>
                <a:tc gridSpan="2">
                  <a:txBody>
                    <a:bodyPr/>
                    <a:lstStyle/>
                    <a:p>
                      <a:pPr algn="l" fontAlgn="ctr"/>
                      <a:r>
                        <a:rPr lang="en-US" sz="1000" u="none" strike="noStrike">
                          <a:effectLst/>
                        </a:rPr>
                        <a:t>+ve/-ve</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r>
              <a:tr h="187643">
                <a:tc>
                  <a:txBody>
                    <a:bodyPr/>
                    <a:lstStyle/>
                    <a:p>
                      <a:pPr algn="r" fontAlgn="ctr"/>
                      <a:r>
                        <a:rPr lang="en-US" sz="1000" u="none" strike="noStrike">
                          <a:effectLst/>
                        </a:rPr>
                        <a:t>2</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ctr" fontAlgn="ctr"/>
                      <a:r>
                        <a:rPr lang="en-US" sz="1000" u="none" strike="noStrike">
                          <a:effectLst/>
                        </a:rPr>
                        <a:t>1</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Face</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1.5x1.3</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DH</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4 months</a:t>
                      </a:r>
                      <a:endParaRPr lang="en-US" sz="1000" b="0" i="0" u="none" strike="noStrike">
                        <a:solidFill>
                          <a:srgbClr val="000000"/>
                        </a:solidFill>
                        <a:effectLst/>
                        <a:latin typeface="Times New Roman" panose="02020603050405020304" pitchFamily="18" charset="0"/>
                      </a:endParaRPr>
                    </a:p>
                  </a:txBody>
                  <a:tcPr marL="4700" marR="4700" marT="4700" marB="0" anchor="ctr"/>
                </a:tc>
                <a:tc gridSpan="2">
                  <a:txBody>
                    <a:bodyPr/>
                    <a:lstStyle/>
                    <a:p>
                      <a:pPr algn="l" fontAlgn="ctr"/>
                      <a:r>
                        <a:rPr lang="en-US" sz="1000" u="none" strike="noStrike">
                          <a:effectLst/>
                        </a:rPr>
                        <a:t>+ve/+ve</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r>
              <a:tr h="187643">
                <a:tc>
                  <a:txBody>
                    <a:bodyPr/>
                    <a:lstStyle/>
                    <a:p>
                      <a:pPr algn="r" fontAlgn="ctr"/>
                      <a:r>
                        <a:rPr lang="en-US" sz="1000" u="none" strike="noStrike">
                          <a:effectLst/>
                        </a:rPr>
                        <a:t>3</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ctr" fontAlgn="ctr"/>
                      <a:r>
                        <a:rPr lang="en-US" sz="1000" u="none" strike="noStrike">
                          <a:effectLst/>
                        </a:rPr>
                        <a:t>1</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L.Ear</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3x1.5</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DH</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1 month</a:t>
                      </a:r>
                      <a:endParaRPr lang="en-US" sz="1000" b="0" i="0" u="none" strike="noStrike">
                        <a:solidFill>
                          <a:srgbClr val="000000"/>
                        </a:solidFill>
                        <a:effectLst/>
                        <a:latin typeface="Times New Roman" panose="02020603050405020304" pitchFamily="18" charset="0"/>
                      </a:endParaRPr>
                    </a:p>
                  </a:txBody>
                  <a:tcPr marL="4700" marR="4700" marT="4700" marB="0" anchor="ctr"/>
                </a:tc>
                <a:tc gridSpan="2">
                  <a:txBody>
                    <a:bodyPr/>
                    <a:lstStyle/>
                    <a:p>
                      <a:pPr algn="l" fontAlgn="ctr"/>
                      <a:r>
                        <a:rPr lang="en-US" sz="1000" u="none" strike="noStrike">
                          <a:effectLst/>
                        </a:rPr>
                        <a:t>+ve/-ve</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r>
              <a:tr h="247378">
                <a:tc>
                  <a:txBody>
                    <a:bodyPr/>
                    <a:lstStyle/>
                    <a:p>
                      <a:pPr algn="r" fontAlgn="ctr"/>
                      <a:r>
                        <a:rPr lang="en-US" sz="1000" u="none" strike="noStrike">
                          <a:effectLst/>
                        </a:rPr>
                        <a:t>4</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ctr" fontAlgn="ctr"/>
                      <a:r>
                        <a:rPr lang="en-US" sz="1000" u="none" strike="noStrike">
                          <a:effectLst/>
                        </a:rPr>
                        <a:t>2</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dirty="0">
                          <a:effectLst/>
                        </a:rPr>
                        <a:t>L</a:t>
                      </a:r>
                      <a:r>
                        <a:rPr lang="en-US" sz="1000" u="none" strike="noStrike" dirty="0" smtClean="0">
                          <a:effectLst/>
                        </a:rPr>
                        <a:t>. Elbow</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dirty="0">
                          <a:effectLst/>
                        </a:rPr>
                        <a:t>R</a:t>
                      </a:r>
                      <a:r>
                        <a:rPr lang="en-US" sz="1000" u="none" strike="noStrike" dirty="0" smtClean="0">
                          <a:effectLst/>
                        </a:rPr>
                        <a:t>. Elbow</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5x6</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4x6</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WU &amp; Scab</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3-4months</a:t>
                      </a:r>
                      <a:endParaRPr lang="en-US" sz="1000" b="0" i="0" u="none" strike="noStrike">
                        <a:solidFill>
                          <a:srgbClr val="000000"/>
                        </a:solidFill>
                        <a:effectLst/>
                        <a:latin typeface="Times New Roman" panose="02020603050405020304" pitchFamily="18" charset="0"/>
                      </a:endParaRPr>
                    </a:p>
                  </a:txBody>
                  <a:tcPr marL="4700" marR="4700" marT="4700" marB="0" anchor="ctr"/>
                </a:tc>
                <a:tc gridSpan="2">
                  <a:txBody>
                    <a:bodyPr/>
                    <a:lstStyle/>
                    <a:p>
                      <a:pPr algn="l" fontAlgn="ctr"/>
                      <a:r>
                        <a:rPr lang="en-US" sz="1000" u="none" strike="noStrike">
                          <a:effectLst/>
                        </a:rPr>
                        <a:t>-ve/+ve</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r>
              <a:tr h="187643">
                <a:tc>
                  <a:txBody>
                    <a:bodyPr/>
                    <a:lstStyle/>
                    <a:p>
                      <a:pPr algn="r" fontAlgn="ctr"/>
                      <a:r>
                        <a:rPr lang="en-US" sz="1000" u="none" strike="noStrike" dirty="0">
                          <a:effectLst/>
                        </a:rPr>
                        <a:t>5</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a:txBody>
                    <a:bodyPr/>
                    <a:lstStyle/>
                    <a:p>
                      <a:pPr algn="ctr" fontAlgn="ctr"/>
                      <a:r>
                        <a:rPr lang="en-US" sz="1000" u="none" strike="noStrike">
                          <a:effectLst/>
                        </a:rPr>
                        <a:t>1</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L.Knee</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2.5x1</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WU</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13 days</a:t>
                      </a:r>
                      <a:endParaRPr lang="en-US" sz="1000" b="0" i="0" u="none" strike="noStrike">
                        <a:solidFill>
                          <a:srgbClr val="000000"/>
                        </a:solidFill>
                        <a:effectLst/>
                        <a:latin typeface="Times New Roman" panose="02020603050405020304" pitchFamily="18" charset="0"/>
                      </a:endParaRPr>
                    </a:p>
                  </a:txBody>
                  <a:tcPr marL="4700" marR="4700" marT="4700" marB="0" anchor="ctr"/>
                </a:tc>
                <a:tc gridSpan="2">
                  <a:txBody>
                    <a:bodyPr/>
                    <a:lstStyle/>
                    <a:p>
                      <a:pPr algn="l" fontAlgn="ctr"/>
                      <a:r>
                        <a:rPr lang="en-US" sz="1000" u="none" strike="noStrike">
                          <a:effectLst/>
                        </a:rPr>
                        <a:t>+ve/-ve</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r>
              <a:tr h="187643">
                <a:tc>
                  <a:txBody>
                    <a:bodyPr/>
                    <a:lstStyle/>
                    <a:p>
                      <a:pPr algn="r" fontAlgn="ctr"/>
                      <a:r>
                        <a:rPr lang="en-US" sz="1000" u="none" strike="noStrike">
                          <a:effectLst/>
                        </a:rPr>
                        <a:t>6</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ctr" fontAlgn="ctr"/>
                      <a:r>
                        <a:rPr lang="en-US" sz="1000" u="none" strike="noStrike">
                          <a:effectLst/>
                        </a:rPr>
                        <a:t>1</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L.Cheek</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5x3</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DH</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2 months</a:t>
                      </a:r>
                      <a:endParaRPr lang="en-US" sz="1000" b="0" i="0" u="none" strike="noStrike">
                        <a:solidFill>
                          <a:srgbClr val="000000"/>
                        </a:solidFill>
                        <a:effectLst/>
                        <a:latin typeface="Times New Roman" panose="02020603050405020304" pitchFamily="18" charset="0"/>
                      </a:endParaRPr>
                    </a:p>
                  </a:txBody>
                  <a:tcPr marL="4700" marR="4700" marT="4700" marB="0" anchor="ctr"/>
                </a:tc>
                <a:tc gridSpan="2">
                  <a:txBody>
                    <a:bodyPr/>
                    <a:lstStyle/>
                    <a:p>
                      <a:pPr algn="l" fontAlgn="ctr"/>
                      <a:r>
                        <a:rPr lang="en-US" sz="1000" u="none" strike="noStrike">
                          <a:effectLst/>
                        </a:rPr>
                        <a:t>-ve/-ve</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r>
              <a:tr h="247378">
                <a:tc>
                  <a:txBody>
                    <a:bodyPr/>
                    <a:lstStyle/>
                    <a:p>
                      <a:pPr algn="r" fontAlgn="ctr"/>
                      <a:r>
                        <a:rPr lang="en-US" sz="1000" u="none" strike="noStrike">
                          <a:effectLst/>
                        </a:rPr>
                        <a:t>7</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ctr" fontAlgn="ctr"/>
                      <a:r>
                        <a:rPr lang="en-US" sz="1000" u="none" strike="noStrike">
                          <a:effectLst/>
                        </a:rPr>
                        <a:t>2</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dirty="0">
                          <a:effectLst/>
                        </a:rPr>
                        <a:t>Forehead</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L.Cheek</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3x2</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Missing</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4 months</a:t>
                      </a:r>
                      <a:endParaRPr lang="en-US" sz="1000" b="0" i="0" u="none" strike="noStrike">
                        <a:solidFill>
                          <a:srgbClr val="000000"/>
                        </a:solidFill>
                        <a:effectLst/>
                        <a:latin typeface="Times New Roman" panose="02020603050405020304" pitchFamily="18" charset="0"/>
                      </a:endParaRPr>
                    </a:p>
                  </a:txBody>
                  <a:tcPr marL="4700" marR="4700" marT="4700" marB="0" anchor="ctr"/>
                </a:tc>
                <a:tc gridSpan="2">
                  <a:txBody>
                    <a:bodyPr/>
                    <a:lstStyle/>
                    <a:p>
                      <a:pPr algn="l" fontAlgn="ctr"/>
                      <a:r>
                        <a:rPr lang="en-US" sz="1000" u="none" strike="noStrike">
                          <a:effectLst/>
                        </a:rPr>
                        <a:t>-ve/-ve</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r>
              <a:tr h="187643">
                <a:tc>
                  <a:txBody>
                    <a:bodyPr/>
                    <a:lstStyle/>
                    <a:p>
                      <a:pPr algn="r" fontAlgn="ctr"/>
                      <a:r>
                        <a:rPr lang="en-US" sz="1000" u="none" strike="noStrike">
                          <a:effectLst/>
                        </a:rPr>
                        <a:t>8</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ctr" fontAlgn="ctr"/>
                      <a:r>
                        <a:rPr lang="en-US" sz="1000" u="none" strike="noStrike">
                          <a:effectLst/>
                        </a:rPr>
                        <a:t>1</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Chin</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1x0.5</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P</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3 months</a:t>
                      </a:r>
                      <a:endParaRPr lang="en-US" sz="1000" b="0" i="0" u="none" strike="noStrike">
                        <a:solidFill>
                          <a:srgbClr val="000000"/>
                        </a:solidFill>
                        <a:effectLst/>
                        <a:latin typeface="Times New Roman" panose="02020603050405020304" pitchFamily="18" charset="0"/>
                      </a:endParaRPr>
                    </a:p>
                  </a:txBody>
                  <a:tcPr marL="4700" marR="4700" marT="4700" marB="0" anchor="ctr"/>
                </a:tc>
                <a:tc gridSpan="2">
                  <a:txBody>
                    <a:bodyPr/>
                    <a:lstStyle/>
                    <a:p>
                      <a:pPr algn="l" fontAlgn="ctr"/>
                      <a:r>
                        <a:rPr lang="en-US" sz="1000" u="none" strike="noStrike">
                          <a:effectLst/>
                        </a:rPr>
                        <a:t>+ve/-ve</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r>
              <a:tr h="247378">
                <a:tc>
                  <a:txBody>
                    <a:bodyPr/>
                    <a:lstStyle/>
                    <a:p>
                      <a:pPr algn="r" fontAlgn="ctr"/>
                      <a:r>
                        <a:rPr lang="en-US" sz="1000" u="none" strike="noStrike">
                          <a:effectLst/>
                        </a:rPr>
                        <a:t>9</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ctr" fontAlgn="ctr"/>
                      <a:r>
                        <a:rPr lang="en-US" sz="1000" u="none" strike="noStrike" dirty="0">
                          <a:effectLst/>
                        </a:rPr>
                        <a:t>1</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Face</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dirty="0">
                          <a:effectLst/>
                        </a:rPr>
                        <a:t>1.5</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WU</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4-5months</a:t>
                      </a:r>
                      <a:endParaRPr lang="en-US" sz="1000" b="0" i="0" u="none" strike="noStrike">
                        <a:solidFill>
                          <a:srgbClr val="000000"/>
                        </a:solidFill>
                        <a:effectLst/>
                        <a:latin typeface="Times New Roman" panose="02020603050405020304" pitchFamily="18" charset="0"/>
                      </a:endParaRPr>
                    </a:p>
                  </a:txBody>
                  <a:tcPr marL="4700" marR="4700" marT="4700" marB="0" anchor="ctr"/>
                </a:tc>
                <a:tc gridSpan="2">
                  <a:txBody>
                    <a:bodyPr/>
                    <a:lstStyle/>
                    <a:p>
                      <a:pPr algn="l" fontAlgn="ctr"/>
                      <a:r>
                        <a:rPr lang="en-US" sz="1000" u="none" strike="noStrike">
                          <a:effectLst/>
                        </a:rPr>
                        <a:t>+ve/+ve</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r>
              <a:tr h="187643">
                <a:tc>
                  <a:txBody>
                    <a:bodyPr/>
                    <a:lstStyle/>
                    <a:p>
                      <a:pPr algn="r" fontAlgn="ctr"/>
                      <a:r>
                        <a:rPr lang="en-US" sz="1000" u="none" strike="noStrike">
                          <a:effectLst/>
                        </a:rPr>
                        <a:t>10</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ctr" fontAlgn="ctr"/>
                      <a:r>
                        <a:rPr lang="en-US" sz="1000" u="none" strike="noStrike">
                          <a:effectLst/>
                        </a:rPr>
                        <a:t>1</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Face</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1x1.2</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P</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4months</a:t>
                      </a:r>
                      <a:endParaRPr lang="en-US" sz="1000" b="0" i="0" u="none" strike="noStrike">
                        <a:solidFill>
                          <a:srgbClr val="000000"/>
                        </a:solidFill>
                        <a:effectLst/>
                        <a:latin typeface="Times New Roman" panose="02020603050405020304" pitchFamily="18" charset="0"/>
                      </a:endParaRPr>
                    </a:p>
                  </a:txBody>
                  <a:tcPr marL="4700" marR="4700" marT="4700" marB="0" anchor="ctr"/>
                </a:tc>
                <a:tc gridSpan="2">
                  <a:txBody>
                    <a:bodyPr/>
                    <a:lstStyle/>
                    <a:p>
                      <a:pPr algn="l" fontAlgn="ctr"/>
                      <a:r>
                        <a:rPr lang="en-US" sz="1000" u="none" strike="noStrike">
                          <a:effectLst/>
                        </a:rPr>
                        <a:t>+ve/+ve</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r>
              <a:tr h="372603">
                <a:tc>
                  <a:txBody>
                    <a:bodyPr/>
                    <a:lstStyle/>
                    <a:p>
                      <a:pPr algn="r" fontAlgn="ctr"/>
                      <a:r>
                        <a:rPr lang="en-US" sz="1000" u="none" strike="noStrike">
                          <a:effectLst/>
                        </a:rPr>
                        <a:t>11</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ctr" fontAlgn="ctr"/>
                      <a:r>
                        <a:rPr lang="en-US" sz="1000" u="none" strike="noStrike">
                          <a:effectLst/>
                        </a:rPr>
                        <a:t>1</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L.Temple</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4.5x2.5</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dirty="0">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WU</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dirty="0" smtClean="0">
                          <a:effectLst/>
                        </a:rPr>
                        <a:t>16</a:t>
                      </a:r>
                      <a:r>
                        <a:rPr lang="en-US" sz="1000" u="none" strike="noStrike" baseline="0" dirty="0" smtClean="0">
                          <a:effectLst/>
                        </a:rPr>
                        <a:t> </a:t>
                      </a:r>
                      <a:r>
                        <a:rPr lang="en-US" sz="1000" u="none" strike="noStrike" dirty="0" smtClean="0">
                          <a:effectLst/>
                        </a:rPr>
                        <a:t>months</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gridSpan="2">
                  <a:txBody>
                    <a:bodyPr/>
                    <a:lstStyle/>
                    <a:p>
                      <a:pPr algn="l" fontAlgn="ctr"/>
                      <a:r>
                        <a:rPr lang="en-US" sz="1000" u="none" strike="noStrike">
                          <a:effectLst/>
                        </a:rPr>
                        <a:t>-ve/+ve</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r>
              <a:tr h="187643">
                <a:tc>
                  <a:txBody>
                    <a:bodyPr/>
                    <a:lstStyle/>
                    <a:p>
                      <a:pPr algn="r" fontAlgn="ctr"/>
                      <a:r>
                        <a:rPr lang="en-US" sz="1000" u="none" strike="noStrike" dirty="0" smtClean="0">
                          <a:effectLst/>
                        </a:rPr>
                        <a:t>12</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a:txBody>
                    <a:bodyPr/>
                    <a:lstStyle/>
                    <a:p>
                      <a:pPr algn="ctr" fontAlgn="ctr"/>
                      <a:r>
                        <a:rPr lang="en-US" sz="1000" u="none" strike="noStrike">
                          <a:effectLst/>
                        </a:rPr>
                        <a:t>3</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R.Arm</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R.Arm</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R.Arm</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5x3</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3x1.5</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1x1</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P</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dirty="0" smtClean="0">
                          <a:effectLst/>
                        </a:rPr>
                        <a:t>5-9 </a:t>
                      </a:r>
                      <a:r>
                        <a:rPr lang="en-US" sz="1000" u="none" strike="noStrike" dirty="0">
                          <a:effectLst/>
                        </a:rPr>
                        <a:t>months</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gridSpan="2">
                  <a:txBody>
                    <a:bodyPr/>
                    <a:lstStyle/>
                    <a:p>
                      <a:pPr algn="l" fontAlgn="ctr"/>
                      <a:r>
                        <a:rPr lang="en-US" sz="1000" u="none" strike="noStrike">
                          <a:effectLst/>
                        </a:rPr>
                        <a:t>+ve/+ve</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r>
              <a:tr h="187643">
                <a:tc>
                  <a:txBody>
                    <a:bodyPr/>
                    <a:lstStyle/>
                    <a:p>
                      <a:pPr algn="r" fontAlgn="ctr"/>
                      <a:r>
                        <a:rPr lang="en-US" sz="1000" u="none" strike="noStrike" dirty="0">
                          <a:effectLst/>
                        </a:rPr>
                        <a:t>13</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a:txBody>
                    <a:bodyPr/>
                    <a:lstStyle/>
                    <a:p>
                      <a:pPr algn="ctr" fontAlgn="ctr"/>
                      <a:r>
                        <a:rPr lang="en-US" sz="1000" u="none" strike="noStrike">
                          <a:effectLst/>
                        </a:rPr>
                        <a:t>1</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R.Cheek</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1x1</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DH</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6 months</a:t>
                      </a:r>
                      <a:endParaRPr lang="en-US" sz="1000" b="0" i="0" u="none" strike="noStrike">
                        <a:solidFill>
                          <a:srgbClr val="000000"/>
                        </a:solidFill>
                        <a:effectLst/>
                        <a:latin typeface="Times New Roman" panose="02020603050405020304" pitchFamily="18" charset="0"/>
                      </a:endParaRPr>
                    </a:p>
                  </a:txBody>
                  <a:tcPr marL="4700" marR="4700" marT="4700" marB="0" anchor="ctr"/>
                </a:tc>
                <a:tc gridSpan="2">
                  <a:txBody>
                    <a:bodyPr/>
                    <a:lstStyle/>
                    <a:p>
                      <a:pPr algn="l" fontAlgn="ctr"/>
                      <a:r>
                        <a:rPr lang="en-US" sz="1000" u="none" strike="noStrike">
                          <a:effectLst/>
                        </a:rPr>
                        <a:t>-ve/+ve</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r>
              <a:tr h="187643">
                <a:tc>
                  <a:txBody>
                    <a:bodyPr/>
                    <a:lstStyle/>
                    <a:p>
                      <a:pPr algn="r" fontAlgn="ctr"/>
                      <a:r>
                        <a:rPr lang="en-US" sz="1000" u="none" strike="noStrike" dirty="0">
                          <a:effectLst/>
                        </a:rPr>
                        <a:t>14</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a:txBody>
                    <a:bodyPr/>
                    <a:lstStyle/>
                    <a:p>
                      <a:pPr algn="ctr" fontAlgn="ctr"/>
                      <a:r>
                        <a:rPr lang="en-US" sz="1000" u="none" strike="noStrike">
                          <a:effectLst/>
                        </a:rPr>
                        <a:t>1</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R.Hand</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2.2x1.5</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Both</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7 months</a:t>
                      </a:r>
                      <a:endParaRPr lang="en-US" sz="1000" b="0" i="0" u="none" strike="noStrike">
                        <a:solidFill>
                          <a:srgbClr val="000000"/>
                        </a:solidFill>
                        <a:effectLst/>
                        <a:latin typeface="Times New Roman" panose="02020603050405020304" pitchFamily="18" charset="0"/>
                      </a:endParaRPr>
                    </a:p>
                  </a:txBody>
                  <a:tcPr marL="4700" marR="4700" marT="4700" marB="0" anchor="ctr"/>
                </a:tc>
                <a:tc gridSpan="2">
                  <a:txBody>
                    <a:bodyPr/>
                    <a:lstStyle/>
                    <a:p>
                      <a:pPr algn="l" fontAlgn="ctr"/>
                      <a:r>
                        <a:rPr lang="en-US" sz="1000" u="none" strike="noStrike">
                          <a:effectLst/>
                        </a:rPr>
                        <a:t>-ve/-ve</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r>
              <a:tr h="187643">
                <a:tc>
                  <a:txBody>
                    <a:bodyPr/>
                    <a:lstStyle/>
                    <a:p>
                      <a:pPr algn="r" fontAlgn="ctr"/>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ctr" fontAlgn="ctr"/>
                      <a:r>
                        <a:rPr lang="en-US" sz="1000" u="none" strike="noStrike">
                          <a:effectLst/>
                        </a:rPr>
                        <a:t>1</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R.Hand</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2.8x3</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DH</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3 months</a:t>
                      </a:r>
                      <a:endParaRPr lang="en-US" sz="1000" b="0" i="0" u="none" strike="noStrike">
                        <a:solidFill>
                          <a:srgbClr val="000000"/>
                        </a:solidFill>
                        <a:effectLst/>
                        <a:latin typeface="Times New Roman" panose="02020603050405020304" pitchFamily="18" charset="0"/>
                      </a:endParaRPr>
                    </a:p>
                  </a:txBody>
                  <a:tcPr marL="4700" marR="4700" marT="4700" marB="0" anchor="ctr"/>
                </a:tc>
                <a:tc gridSpan="2">
                  <a:txBody>
                    <a:bodyPr/>
                    <a:lstStyle/>
                    <a:p>
                      <a:pPr algn="l" fontAlgn="ctr"/>
                      <a:r>
                        <a:rPr lang="en-US" sz="1000" u="none" strike="noStrike">
                          <a:effectLst/>
                        </a:rPr>
                        <a:t>-ve/-ve</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r>
              <a:tr h="553526">
                <a:tc>
                  <a:txBody>
                    <a:bodyPr/>
                    <a:lstStyle/>
                    <a:p>
                      <a:pPr algn="r" fontAlgn="ctr"/>
                      <a:r>
                        <a:rPr lang="en-US" sz="1000" u="none" strike="noStrike">
                          <a:effectLst/>
                        </a:rPr>
                        <a:t>16</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ctr" fontAlgn="ctr"/>
                      <a:r>
                        <a:rPr lang="en-US" sz="1000" u="none" strike="noStrike">
                          <a:effectLst/>
                        </a:rPr>
                        <a:t>1</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Face</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2.5x2</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DH</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Few days to Several months</a:t>
                      </a:r>
                      <a:endParaRPr lang="en-US" sz="1000" b="0" i="0" u="none" strike="noStrike">
                        <a:solidFill>
                          <a:srgbClr val="000000"/>
                        </a:solidFill>
                        <a:effectLst/>
                        <a:latin typeface="Times New Roman" panose="02020603050405020304" pitchFamily="18" charset="0"/>
                      </a:endParaRPr>
                    </a:p>
                  </a:txBody>
                  <a:tcPr marL="4700" marR="4700" marT="4700" marB="0" anchor="ctr"/>
                </a:tc>
                <a:tc gridSpan="2">
                  <a:txBody>
                    <a:bodyPr/>
                    <a:lstStyle/>
                    <a:p>
                      <a:pPr algn="l" fontAlgn="ctr"/>
                      <a:r>
                        <a:rPr lang="en-US" sz="1000" u="none" strike="noStrike">
                          <a:effectLst/>
                        </a:rPr>
                        <a:t>-ve/-ve</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r>
              <a:tr h="187643">
                <a:tc>
                  <a:txBody>
                    <a:bodyPr/>
                    <a:lstStyle/>
                    <a:p>
                      <a:pPr algn="r" fontAlgn="ctr"/>
                      <a:r>
                        <a:rPr lang="en-US" sz="1000" u="none" strike="noStrike">
                          <a:effectLst/>
                        </a:rPr>
                        <a:t>17</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ctr" fontAlgn="ctr"/>
                      <a:r>
                        <a:rPr lang="en-US" sz="1000" u="none" strike="noStrike">
                          <a:effectLst/>
                        </a:rPr>
                        <a:t>8</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dirty="0" smtClean="0">
                          <a:effectLst/>
                        </a:rPr>
                        <a:t>Face 4</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dirty="0" err="1" smtClean="0">
                          <a:effectLst/>
                        </a:rPr>
                        <a:t>R.Arm</a:t>
                      </a:r>
                      <a:r>
                        <a:rPr lang="en-US" sz="1000" u="none" strike="noStrike" dirty="0" smtClean="0">
                          <a:effectLst/>
                        </a:rPr>
                        <a:t> 3</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dirty="0" err="1" smtClean="0">
                          <a:effectLst/>
                        </a:rPr>
                        <a:t>L.Arm</a:t>
                      </a:r>
                      <a:r>
                        <a:rPr lang="en-US" sz="1000" u="none" strike="noStrike" dirty="0" smtClean="0">
                          <a:effectLst/>
                        </a:rPr>
                        <a:t> 1</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gridSpan="3">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smtClean="0">
                          <a:effectLst/>
                        </a:rPr>
                        <a:t>All between </a:t>
                      </a:r>
                      <a:r>
                        <a:rPr lang="en-US" sz="1000" u="none" strike="noStrike" dirty="0" err="1" smtClean="0">
                          <a:effectLst/>
                        </a:rPr>
                        <a:t>0.5x0.5</a:t>
                      </a:r>
                      <a:r>
                        <a:rPr lang="en-US" sz="1000" u="none" strike="noStrike" dirty="0" smtClean="0">
                          <a:effectLst/>
                        </a:rPr>
                        <a:t> and </a:t>
                      </a:r>
                      <a:r>
                        <a:rPr lang="en-US" sz="1000" u="none" strike="noStrike" dirty="0" err="1" smtClean="0">
                          <a:effectLst/>
                        </a:rPr>
                        <a:t>6x5.5</a:t>
                      </a:r>
                      <a:r>
                        <a:rPr lang="en-US" sz="1000" u="none" strike="noStrike" dirty="0" smtClean="0">
                          <a:effectLst/>
                        </a:rPr>
                        <a:t>       </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hMerge="1">
                  <a:txBody>
                    <a:bodyPr/>
                    <a:lstStyle/>
                    <a:p>
                      <a:pPr algn="l" fontAlgn="ctr"/>
                      <a:endParaRPr lang="en-US" sz="1000" b="0" i="0" u="none" strike="noStrike" dirty="0">
                        <a:solidFill>
                          <a:srgbClr val="000000"/>
                        </a:solidFill>
                        <a:effectLst/>
                        <a:latin typeface="Times New Roman" panose="02020603050405020304" pitchFamily="18" charset="0"/>
                      </a:endParaRPr>
                    </a:p>
                  </a:txBody>
                  <a:tcPr marL="4700" marR="4700" marT="4700" marB="0" anchor="ctr"/>
                </a:tc>
                <a:tc hMerge="1">
                  <a:txBody>
                    <a:bodyPr/>
                    <a:lstStyle/>
                    <a:p>
                      <a:pPr algn="l" fontAlgn="ctr"/>
                      <a:endParaRPr lang="en-US" sz="1000" b="0" i="0" u="none" strike="noStrike" dirty="0">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dirty="0" smtClean="0">
                          <a:effectLst/>
                        </a:rPr>
                        <a:t>All varieties</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6 months</a:t>
                      </a:r>
                      <a:endParaRPr lang="en-US" sz="1000" b="0" i="0" u="none" strike="noStrike">
                        <a:solidFill>
                          <a:srgbClr val="000000"/>
                        </a:solidFill>
                        <a:effectLst/>
                        <a:latin typeface="Times New Roman" panose="02020603050405020304" pitchFamily="18" charset="0"/>
                      </a:endParaRPr>
                    </a:p>
                  </a:txBody>
                  <a:tcPr marL="4700" marR="4700" marT="4700" marB="0" anchor="ctr"/>
                </a:tc>
                <a:tc gridSpan="2">
                  <a:txBody>
                    <a:bodyPr/>
                    <a:lstStyle/>
                    <a:p>
                      <a:pPr algn="l" fontAlgn="ctr"/>
                      <a:r>
                        <a:rPr lang="en-US" sz="1000" u="none" strike="noStrike">
                          <a:effectLst/>
                        </a:rPr>
                        <a:t>+ve/+ve</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r>
              <a:tr h="187643">
                <a:tc>
                  <a:txBody>
                    <a:bodyPr/>
                    <a:lstStyle/>
                    <a:p>
                      <a:pPr algn="r" fontAlgn="ctr"/>
                      <a:r>
                        <a:rPr lang="en-US" sz="1000" u="none" strike="noStrike" dirty="0">
                          <a:effectLst/>
                        </a:rPr>
                        <a:t>18</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a:txBody>
                    <a:bodyPr/>
                    <a:lstStyle/>
                    <a:p>
                      <a:pPr algn="ctr" fontAlgn="ctr"/>
                      <a:r>
                        <a:rPr lang="en-US" sz="1000" u="none" strike="noStrike">
                          <a:effectLst/>
                        </a:rPr>
                        <a:t>1</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ctr"/>
                      <a:r>
                        <a:rPr lang="en-US" sz="1000" u="none" strike="noStrike">
                          <a:effectLst/>
                        </a:rPr>
                        <a:t>Face</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t"/>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4700" marR="4700" marT="4700" marB="0"/>
                </a:tc>
                <a:tc>
                  <a:txBody>
                    <a:bodyPr/>
                    <a:lstStyle/>
                    <a:p>
                      <a:pPr algn="l" fontAlgn="t"/>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700" marR="4700" marT="4700" marB="0"/>
                </a:tc>
                <a:tc>
                  <a:txBody>
                    <a:bodyPr/>
                    <a:lstStyle/>
                    <a:p>
                      <a:pPr algn="l" fontAlgn="ctr"/>
                      <a:r>
                        <a:rPr lang="en-US" sz="1000" u="none" strike="noStrike" dirty="0" err="1" smtClean="0">
                          <a:effectLst/>
                        </a:rPr>
                        <a:t>1x1</a:t>
                      </a:r>
                      <a:endParaRPr lang="en-US" sz="1000" b="0" i="0" u="none" strike="noStrike" dirty="0">
                        <a:solidFill>
                          <a:srgbClr val="000000"/>
                        </a:solidFill>
                        <a:effectLst/>
                        <a:latin typeface="Calibri" panose="020F0502020204030204" pitchFamily="34" charset="0"/>
                      </a:endParaRPr>
                    </a:p>
                  </a:txBody>
                  <a:tcPr marL="4700" marR="4700" marT="4700" marB="0" anchor="ctr"/>
                </a:tc>
                <a:tc>
                  <a:txBody>
                    <a:bodyPr/>
                    <a:lstStyle/>
                    <a:p>
                      <a:pPr algn="l" fontAlgn="t"/>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700" marR="4700" marT="4700" marB="0"/>
                </a:tc>
                <a:tc>
                  <a:txBody>
                    <a:bodyPr/>
                    <a:lstStyle/>
                    <a:p>
                      <a:pPr algn="l" fontAlgn="t"/>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700" marR="4700" marT="4700" marB="0"/>
                </a:tc>
                <a:tc>
                  <a:txBody>
                    <a:bodyPr/>
                    <a:lstStyle/>
                    <a:p>
                      <a:pPr algn="l" fontAlgn="ctr"/>
                      <a:r>
                        <a:rPr lang="en-US" sz="1000" u="none" strike="noStrike">
                          <a:effectLst/>
                        </a:rPr>
                        <a:t>DH</a:t>
                      </a:r>
                      <a:endParaRPr lang="en-US" sz="1000" b="0" i="0" u="none" strike="noStrike">
                        <a:solidFill>
                          <a:srgbClr val="000000"/>
                        </a:solidFill>
                        <a:effectLst/>
                        <a:latin typeface="Times New Roman" panose="02020603050405020304" pitchFamily="18" charset="0"/>
                      </a:endParaRPr>
                    </a:p>
                  </a:txBody>
                  <a:tcPr marL="4700" marR="4700" marT="4700" marB="0" anchor="ctr"/>
                </a:tc>
                <a:tc>
                  <a:txBody>
                    <a:bodyPr/>
                    <a:lstStyle/>
                    <a:p>
                      <a:pPr algn="l" fontAlgn="t"/>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700" marR="4700" marT="4700" marB="0"/>
                </a:tc>
                <a:tc gridSpan="2">
                  <a:txBody>
                    <a:bodyPr/>
                    <a:lstStyle/>
                    <a:p>
                      <a:pPr algn="l" fontAlgn="ctr"/>
                      <a:r>
                        <a:rPr lang="en-US" sz="1000" u="none" strike="noStrike">
                          <a:effectLst/>
                        </a:rPr>
                        <a:t>-ve/+ve</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r>
              <a:tr h="232064">
                <a:tc gridSpan="2">
                  <a:txBody>
                    <a:bodyPr/>
                    <a:lstStyle/>
                    <a:p>
                      <a:pPr algn="l" fontAlgn="ctr"/>
                      <a:r>
                        <a:rPr lang="en-US" sz="1000" u="none" strike="noStrike" dirty="0">
                          <a:effectLst/>
                        </a:rPr>
                        <a:t>PT: Patient Number</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r>
              <a:tr h="187643">
                <a:tc gridSpan="2">
                  <a:txBody>
                    <a:bodyPr/>
                    <a:lstStyle/>
                    <a:p>
                      <a:pPr algn="l" fontAlgn="ctr"/>
                      <a:r>
                        <a:rPr lang="en-US" sz="1000" u="none" strike="noStrike" dirty="0">
                          <a:effectLst/>
                        </a:rPr>
                        <a:t>#:  </a:t>
                      </a:r>
                      <a:r>
                        <a:rPr lang="en-US" sz="1000" u="none" strike="noStrike" dirty="0" smtClean="0">
                          <a:effectLst/>
                        </a:rPr>
                        <a:t>Number of lesions</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r>
              <a:tr h="187643">
                <a:tc gridSpan="2">
                  <a:txBody>
                    <a:bodyPr/>
                    <a:lstStyle/>
                    <a:p>
                      <a:pPr algn="l" fontAlgn="ctr"/>
                      <a:r>
                        <a:rPr lang="en-US" sz="1000" u="none" strike="noStrike">
                          <a:effectLst/>
                        </a:rPr>
                        <a:t>L: Left; R:Right</a:t>
                      </a:r>
                      <a:endParaRPr lang="en-US" sz="1000" b="0" i="0" u="none" strike="noStrike">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r>
              <a:tr h="148077">
                <a:tc gridSpan="5">
                  <a:txBody>
                    <a:bodyPr/>
                    <a:lstStyle/>
                    <a:p>
                      <a:pPr algn="l" fontAlgn="ctr"/>
                      <a:r>
                        <a:rPr lang="en-US" sz="1000" u="none" strike="noStrike" dirty="0">
                          <a:effectLst/>
                        </a:rPr>
                        <a:t>DH: Dry </a:t>
                      </a:r>
                      <a:r>
                        <a:rPr lang="en-US" sz="1000" u="none" strike="noStrike" dirty="0" err="1">
                          <a:effectLst/>
                        </a:rPr>
                        <a:t>Hyperkeratotic</a:t>
                      </a:r>
                      <a:r>
                        <a:rPr lang="en-US" sz="1000" u="none" strike="noStrike" dirty="0">
                          <a:effectLst/>
                        </a:rPr>
                        <a:t>; </a:t>
                      </a:r>
                      <a:r>
                        <a:rPr lang="en-US" sz="1000" u="none" strike="noStrike" dirty="0" err="1">
                          <a:effectLst/>
                        </a:rPr>
                        <a:t>WU:Wet</a:t>
                      </a:r>
                      <a:r>
                        <a:rPr lang="en-US" sz="1000" u="none" strike="noStrike" dirty="0">
                          <a:effectLst/>
                        </a:rPr>
                        <a:t> Ulcer; P:Papule</a:t>
                      </a:r>
                      <a:endParaRPr lang="en-US" sz="1000" b="0" i="0" u="none" strike="noStrike" dirty="0">
                        <a:solidFill>
                          <a:srgbClr val="000000"/>
                        </a:solidFill>
                        <a:effectLst/>
                        <a:latin typeface="Times New Roman" panose="02020603050405020304" pitchFamily="18" charset="0"/>
                      </a:endParaRPr>
                    </a:p>
                  </a:txBody>
                  <a:tcPr marL="4700" marR="4700" marT="470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00" marR="4700" marT="4700"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700" marR="4700" marT="4700" marB="0" anchor="b"/>
                </a:tc>
              </a:tr>
            </a:tbl>
          </a:graphicData>
        </a:graphic>
      </p:graphicFrame>
    </p:spTree>
    <p:extLst>
      <p:ext uri="{BB962C8B-B14F-4D97-AF65-F5344CB8AC3E}">
        <p14:creationId xmlns:p14="http://schemas.microsoft.com/office/powerpoint/2010/main" xmlns="" val="15004485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9839" y="867105"/>
            <a:ext cx="11028783" cy="4307077"/>
          </a:xfrm>
          <a:prstGeom prst="rect">
            <a:avLst/>
          </a:prstGeom>
        </p:spPr>
        <p:txBody>
          <a:bodyPr wrap="square">
            <a:spAutoFit/>
          </a:bodyPr>
          <a:lstStyle/>
          <a:p>
            <a:pPr marL="548640" marR="0">
              <a:lnSpc>
                <a:spcPct val="200000"/>
              </a:lnSpc>
              <a:spcBef>
                <a:spcPts val="0"/>
              </a:spcBef>
              <a:spcAft>
                <a:spcPts val="0"/>
              </a:spcAft>
              <a:tabLst>
                <a:tab pos="-457200" algn="l"/>
              </a:tabLst>
            </a:pPr>
            <a:r>
              <a:rPr lang="en-US" sz="2000" b="1" dirty="0">
                <a:solidFill>
                  <a:srgbClr val="3A3A3A"/>
                </a:solidFill>
                <a:latin typeface="Times New Roman" panose="02020603050405020304" pitchFamily="18" charset="0"/>
                <a:ea typeface="Times New Roman" panose="02020603050405020304" pitchFamily="18" charset="0"/>
                <a:cs typeface="Times New Roman" panose="02020603050405020304" pitchFamily="18" charset="0"/>
              </a:rPr>
              <a:t>The blots were probed with a 2.4 kb Hind III fragment from the </a:t>
            </a:r>
            <a:r>
              <a:rPr lang="en-US" sz="2000" b="1" dirty="0" err="1">
                <a:solidFill>
                  <a:srgbClr val="3A3A3A"/>
                </a:solidFill>
                <a:latin typeface="Times New Roman" panose="02020603050405020304" pitchFamily="18" charset="0"/>
                <a:ea typeface="Times New Roman" panose="02020603050405020304" pitchFamily="18" charset="0"/>
                <a:cs typeface="Times New Roman" panose="02020603050405020304" pitchFamily="18" charset="0"/>
              </a:rPr>
              <a:t>LcKin</a:t>
            </a:r>
            <a:r>
              <a:rPr lang="en-US" sz="2000" b="1" dirty="0">
                <a:solidFill>
                  <a:srgbClr val="3A3A3A"/>
                </a:solidFill>
                <a:latin typeface="Times New Roman" panose="02020603050405020304" pitchFamily="18" charset="0"/>
                <a:ea typeface="Times New Roman" panose="02020603050405020304" pitchFamily="18" charset="0"/>
                <a:cs typeface="Times New Roman" panose="02020603050405020304" pitchFamily="18" charset="0"/>
              </a:rPr>
              <a:t> homology domain with the 915 </a:t>
            </a:r>
            <a:r>
              <a:rPr lang="en-US" sz="2000" b="1" dirty="0" err="1">
                <a:solidFill>
                  <a:srgbClr val="3A3A3A"/>
                </a:solidFill>
                <a:latin typeface="Times New Roman" panose="02020603050405020304" pitchFamily="18" charset="0"/>
                <a:ea typeface="Times New Roman" panose="02020603050405020304" pitchFamily="18" charset="0"/>
                <a:cs typeface="Times New Roman" panose="02020603050405020304" pitchFamily="18" charset="0"/>
              </a:rPr>
              <a:t>bp</a:t>
            </a:r>
            <a:r>
              <a:rPr lang="en-US" sz="2000" b="1" dirty="0">
                <a:solidFill>
                  <a:srgbClr val="3A3A3A"/>
                </a:solidFill>
                <a:latin typeface="Times New Roman" panose="02020603050405020304" pitchFamily="18" charset="0"/>
                <a:ea typeface="Times New Roman" panose="02020603050405020304" pitchFamily="18" charset="0"/>
                <a:cs typeface="Times New Roman" panose="02020603050405020304" pitchFamily="18" charset="0"/>
              </a:rPr>
              <a:t> repetitive insert of </a:t>
            </a:r>
            <a:r>
              <a:rPr lang="en-US" sz="2000" b="1" dirty="0" err="1">
                <a:solidFill>
                  <a:srgbClr val="3A3A3A"/>
                </a:solidFill>
                <a:latin typeface="Times New Roman" panose="02020603050405020304" pitchFamily="18" charset="0"/>
                <a:ea typeface="Times New Roman" panose="02020603050405020304" pitchFamily="18" charset="0"/>
                <a:cs typeface="Times New Roman" panose="02020603050405020304" pitchFamily="18" charset="0"/>
              </a:rPr>
              <a:t>K39</a:t>
            </a:r>
            <a:r>
              <a:rPr lang="en-US" sz="2000" b="1" dirty="0">
                <a:solidFill>
                  <a:srgbClr val="3A3A3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to Sal I and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Pst</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I restriction fragments in the Lebanese isolates. Since the same probe was previously shown to hybridize strongly with </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L.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donovani</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genomic sequences (28), the results would suggest that the Lebanese isolates are indeed most closely related to </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L.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chagasi</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L.</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donovani</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The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K39</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probe showed a significantly weaker hybridizing signal to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Pst</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I restriction fragments of </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L.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infantum</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L.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tropica</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L. major</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and </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L.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amazonensis</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suggesting less conservation of the repeat sequence in these species.</a:t>
            </a:r>
            <a:endParaRPr lang="en-US" sz="2000" b="1" dirty="0">
              <a:effectLst/>
              <a:latin typeface="CG 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790176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433" y="-1044572"/>
            <a:ext cx="11263015" cy="6863417"/>
          </a:xfrm>
          <a:prstGeom prst="rect">
            <a:avLst/>
          </a:prstGeom>
        </p:spPr>
        <p:txBody>
          <a:bodyPr wrap="square">
            <a:spAutoFit/>
          </a:bodyPr>
          <a:lstStyle/>
          <a:p>
            <a:pPr marL="548640" marR="0" algn="just">
              <a:lnSpc>
                <a:spcPct val="200000"/>
              </a:lnSpc>
              <a:spcBef>
                <a:spcPts val="0"/>
              </a:spcBef>
              <a:spcAft>
                <a:spcPts val="0"/>
              </a:spcAft>
              <a:tabLst>
                <a:tab pos="-457200" algn="l"/>
              </a:tabLst>
            </a:pPr>
            <a:endParaRPr lang="en-US" sz="20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548640" marR="0" algn="just">
              <a:lnSpc>
                <a:spcPct val="200000"/>
              </a:lnSpc>
              <a:spcBef>
                <a:spcPts val="0"/>
              </a:spcBef>
              <a:spcAft>
                <a:spcPts val="0"/>
              </a:spcAft>
              <a:tabLst>
                <a:tab pos="-457200" algn="l"/>
              </a:tabLs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548640" marR="0" algn="just">
              <a:lnSpc>
                <a:spcPct val="200000"/>
              </a:lnSpc>
              <a:spcBef>
                <a:spcPts val="0"/>
              </a:spcBef>
              <a:spcAft>
                <a:spcPts val="0"/>
              </a:spcAft>
              <a:tabLst>
                <a:tab pos="-457200" algn="l"/>
              </a:tabLst>
            </a:pPr>
            <a:endParaRPr lang="en-US" sz="20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891540" marR="0" indent="-342900" algn="just">
              <a:lnSpc>
                <a:spcPct val="200000"/>
              </a:lnSpc>
              <a:spcBef>
                <a:spcPts val="0"/>
              </a:spcBef>
              <a:spcAft>
                <a:spcPts val="0"/>
              </a:spcAft>
              <a:buFont typeface="Wingdings" pitchFamily="2" charset="2"/>
              <a:buChar char="Ø"/>
              <a:tabLst>
                <a:tab pos="-457200" algn="l"/>
              </a:tabLst>
            </a:pP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All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the above and following studies were carried out at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Corixa</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GSK</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 Sal I (3.7 and 6.0 kb) and three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Pst</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I (4.0, 3.0 and 0.9 kb) hybridizing bands were detected in all of the Lebanese isolates. </a:t>
            </a:r>
            <a:endParaRPr lang="en-US" sz="20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891540" marR="0" indent="-342900" algn="just">
              <a:lnSpc>
                <a:spcPct val="200000"/>
              </a:lnSpc>
              <a:spcBef>
                <a:spcPts val="0"/>
              </a:spcBef>
              <a:spcAft>
                <a:spcPts val="0"/>
              </a:spcAft>
              <a:buFont typeface="Wingdings" pitchFamily="2" charset="2"/>
              <a:buChar char="Ø"/>
              <a:tabLst>
                <a:tab pos="-457200" algn="l"/>
              </a:tabLst>
            </a:pP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By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comparison, the K39 probe hybridized to two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Pst</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I fragments, with sizes corresponding closely to the (4.0 and 3.0 kb), species detected in all of the Lebanese isolates</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a:t>
            </a:r>
          </a:p>
          <a:p>
            <a:pPr marL="891540" marR="0" indent="-342900" algn="just">
              <a:lnSpc>
                <a:spcPct val="200000"/>
              </a:lnSpc>
              <a:spcBef>
                <a:spcPts val="0"/>
              </a:spcBef>
              <a:spcAft>
                <a:spcPts val="0"/>
              </a:spcAft>
              <a:buFont typeface="Wingdings" pitchFamily="2" charset="2"/>
              <a:buChar char="Ø"/>
              <a:tabLst>
                <a:tab pos="-457200" algn="l"/>
              </a:tabLst>
            </a:pP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A major distinction between the Lebanese isolates and </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L.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chagasi</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is the absence of the (0.9 kb)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Pst</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I species in </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L.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chagasi</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indicative of the presence of a second copy or polymorphism in restriction sites of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K39</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000" b="1" dirty="0">
              <a:latin typeface="CG 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672500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4854" y="-188143"/>
            <a:ext cx="10878207" cy="6186309"/>
          </a:xfrm>
          <a:prstGeom prst="rect">
            <a:avLst/>
          </a:prstGeom>
        </p:spPr>
        <p:txBody>
          <a:bodyPr wrap="square">
            <a:spAutoFit/>
          </a:bodyPr>
          <a:lstStyle/>
          <a:p>
            <a:pPr marL="548640" marR="0" algn="just">
              <a:lnSpc>
                <a:spcPct val="200000"/>
              </a:lnSpc>
              <a:spcBef>
                <a:spcPts val="0"/>
              </a:spcBef>
              <a:spcAft>
                <a:spcPts val="0"/>
              </a:spcAft>
              <a:tabLst>
                <a:tab pos="2971800" algn="ctr"/>
              </a:tabLst>
            </a:pPr>
            <a:endParaRPr lang="en-US"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548640" marR="0" algn="just">
              <a:lnSpc>
                <a:spcPct val="200000"/>
              </a:lnSpc>
              <a:spcBef>
                <a:spcPts val="0"/>
              </a:spcBef>
              <a:spcAft>
                <a:spcPts val="0"/>
              </a:spcAft>
              <a:tabLst>
                <a:tab pos="2971800" algn="ctr"/>
              </a:tabLst>
            </a:pPr>
            <a:endParaRPr lang="en-US" b="1" dirty="0">
              <a:latin typeface="Times New Roman" panose="02020603050405020304" pitchFamily="18" charset="0"/>
              <a:ea typeface="Times New Roman" panose="02020603050405020304" pitchFamily="18" charset="0"/>
              <a:cs typeface="Times New Roman" panose="02020603050405020304" pitchFamily="18" charset="0"/>
            </a:endParaRPr>
          </a:p>
          <a:p>
            <a:pPr marL="548640" marR="0" algn="just">
              <a:lnSpc>
                <a:spcPct val="200000"/>
              </a:lnSpc>
              <a:spcBef>
                <a:spcPts val="0"/>
              </a:spcBef>
              <a:spcAft>
                <a:spcPts val="0"/>
              </a:spcAft>
              <a:tabLst>
                <a:tab pos="2971800" algn="ctr"/>
              </a:tabLst>
            </a:pPr>
            <a:endParaRPr lang="en-US"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834390" marR="0" indent="-285750" algn="just">
              <a:lnSpc>
                <a:spcPct val="200000"/>
              </a:lnSpc>
              <a:spcBef>
                <a:spcPts val="0"/>
              </a:spcBef>
              <a:spcAft>
                <a:spcPts val="0"/>
              </a:spcAft>
              <a:buFont typeface="Wingdings" pitchFamily="2" charset="2"/>
              <a:buChar char="Ø"/>
              <a:tabLst>
                <a:tab pos="2971800" algn="ctr"/>
              </a:tabLst>
            </a:pP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Duplicate </a:t>
            </a:r>
            <a:r>
              <a:rPr lang="en-US" b="1" dirty="0">
                <a:latin typeface="Times New Roman" panose="02020603050405020304" pitchFamily="18" charset="0"/>
                <a:ea typeface="Times New Roman" panose="02020603050405020304" pitchFamily="18" charset="0"/>
                <a:cs typeface="Times New Roman" panose="02020603050405020304" pitchFamily="18" charset="0"/>
              </a:rPr>
              <a:t>blot (control) probed with a </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L. major</a:t>
            </a:r>
            <a:r>
              <a:rPr lang="en-US" b="1" dirty="0">
                <a:latin typeface="Times New Roman" panose="02020603050405020304" pitchFamily="18" charset="0"/>
                <a:ea typeface="Times New Roman" panose="02020603050405020304" pitchFamily="18" charset="0"/>
                <a:cs typeface="Times New Roman" panose="02020603050405020304" pitchFamily="18" charset="0"/>
              </a:rPr>
              <a:t> derived cDNA fragment,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LmSP1</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LmSP1</a:t>
            </a:r>
            <a:r>
              <a:rPr lang="en-US" b="1" dirty="0">
                <a:latin typeface="Times New Roman" panose="02020603050405020304" pitchFamily="18" charset="0"/>
                <a:ea typeface="Times New Roman" panose="02020603050405020304" pitchFamily="18" charset="0"/>
                <a:cs typeface="Times New Roman" panose="02020603050405020304" pitchFamily="18" charset="0"/>
              </a:rPr>
              <a:t> hybridized strongly to a conserved DNA sequence of all </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Leishmania</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 spp</a:t>
            </a:r>
            <a:r>
              <a:rPr lang="en-US" b="1" dirty="0">
                <a:latin typeface="Times New Roman" panose="02020603050405020304" pitchFamily="18" charset="0"/>
                <a:ea typeface="Times New Roman" panose="02020603050405020304" pitchFamily="18" charset="0"/>
                <a:cs typeface="Times New Roman" panose="02020603050405020304" pitchFamily="18" charset="0"/>
              </a:rPr>
              <a:t>. tested. </a:t>
            </a:r>
            <a:endParaRPr lang="en-US"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834390" marR="0" indent="-285750" algn="just">
              <a:lnSpc>
                <a:spcPct val="200000"/>
              </a:lnSpc>
              <a:spcBef>
                <a:spcPts val="0"/>
              </a:spcBef>
              <a:spcAft>
                <a:spcPts val="0"/>
              </a:spcAft>
              <a:buFont typeface="Wingdings" pitchFamily="2" charset="2"/>
              <a:buChar char="Ø"/>
              <a:tabLst>
                <a:tab pos="2971800" algn="ctr"/>
              </a:tabLst>
            </a:pPr>
            <a:endParaRPr lang="en-US"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834390" marR="0" indent="-285750" algn="just">
              <a:lnSpc>
                <a:spcPct val="200000"/>
              </a:lnSpc>
              <a:spcBef>
                <a:spcPts val="0"/>
              </a:spcBef>
              <a:spcAft>
                <a:spcPts val="0"/>
              </a:spcAft>
              <a:buFont typeface="Wingdings" pitchFamily="2" charset="2"/>
              <a:buChar char="Ø"/>
              <a:tabLst>
                <a:tab pos="2971800" algn="ctr"/>
              </a:tabLst>
            </a:pP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The </a:t>
            </a:r>
            <a:r>
              <a:rPr lang="en-US" b="1" dirty="0">
                <a:latin typeface="Times New Roman" panose="02020603050405020304" pitchFamily="18" charset="0"/>
                <a:ea typeface="Times New Roman" panose="02020603050405020304" pitchFamily="18" charset="0"/>
                <a:cs typeface="Times New Roman" panose="02020603050405020304" pitchFamily="18" charset="0"/>
              </a:rPr>
              <a:t>Lebanese isolates showed identical hybridization patterns for both the Sal I and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Pst</a:t>
            </a:r>
            <a:r>
              <a:rPr lang="en-US" b="1" dirty="0">
                <a:latin typeface="Times New Roman" panose="02020603050405020304" pitchFamily="18" charset="0"/>
                <a:ea typeface="Times New Roman" panose="02020603050405020304" pitchFamily="18" charset="0"/>
                <a:cs typeface="Times New Roman" panose="02020603050405020304" pitchFamily="18" charset="0"/>
              </a:rPr>
              <a:t> I restriction fragments. </a:t>
            </a:r>
            <a:endParaRPr lang="en-US"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834390" marR="0" indent="-285750" algn="just">
              <a:lnSpc>
                <a:spcPct val="200000"/>
              </a:lnSpc>
              <a:spcBef>
                <a:spcPts val="0"/>
              </a:spcBef>
              <a:spcAft>
                <a:spcPts val="0"/>
              </a:spcAft>
              <a:buFont typeface="Wingdings" pitchFamily="2" charset="2"/>
              <a:buChar char="Ø"/>
              <a:tabLst>
                <a:tab pos="2971800" algn="ctr"/>
              </a:tabLst>
            </a:pPr>
            <a:endParaRPr lang="en-US" b="1" dirty="0">
              <a:latin typeface="Times New Roman" panose="02020603050405020304" pitchFamily="18" charset="0"/>
              <a:ea typeface="Times New Roman" panose="02020603050405020304" pitchFamily="18" charset="0"/>
              <a:cs typeface="Times New Roman" panose="02020603050405020304" pitchFamily="18" charset="0"/>
            </a:endParaRPr>
          </a:p>
          <a:p>
            <a:pPr marL="834390" marR="0" indent="-285750" algn="just">
              <a:lnSpc>
                <a:spcPct val="200000"/>
              </a:lnSpc>
              <a:spcBef>
                <a:spcPts val="0"/>
              </a:spcBef>
              <a:spcAft>
                <a:spcPts val="0"/>
              </a:spcAft>
              <a:buFont typeface="Wingdings" pitchFamily="2" charset="2"/>
              <a:buChar char="Ø"/>
              <a:tabLst>
                <a:tab pos="2971800" algn="ctr"/>
              </a:tabLst>
            </a:pP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In </a:t>
            </a:r>
            <a:r>
              <a:rPr lang="en-US" b="1" dirty="0">
                <a:latin typeface="Times New Roman" panose="02020603050405020304" pitchFamily="18" charset="0"/>
                <a:ea typeface="Times New Roman" panose="02020603050405020304" pitchFamily="18" charset="0"/>
                <a:cs typeface="Times New Roman" panose="02020603050405020304" pitchFamily="18" charset="0"/>
              </a:rPr>
              <a:t>addition, the two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Pst</a:t>
            </a:r>
            <a:r>
              <a:rPr lang="en-US" b="1" dirty="0">
                <a:latin typeface="Times New Roman" panose="02020603050405020304" pitchFamily="18" charset="0"/>
                <a:ea typeface="Times New Roman" panose="02020603050405020304" pitchFamily="18" charset="0"/>
                <a:cs typeface="Times New Roman" panose="02020603050405020304" pitchFamily="18" charset="0"/>
              </a:rPr>
              <a:t> I hybridizing fragments (1.4 and 3.0 kb) were indistinguishable between the Lebanese isolates and those of </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L </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chagasi</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b="1" dirty="0">
              <a:latin typeface="CG 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845693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9545" y="989180"/>
            <a:ext cx="11607283" cy="5878532"/>
          </a:xfrm>
          <a:prstGeom prst="rect">
            <a:avLst/>
          </a:prstGeom>
        </p:spPr>
        <p:txBody>
          <a:bodyPr wrap="square">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Discussion</a:t>
            </a:r>
          </a:p>
          <a:p>
            <a:pPr>
              <a:lnSpc>
                <a:spcPct val="150000"/>
              </a:lnSpc>
            </a:pPr>
            <a:endParaRPr lang="en-US" sz="2000" b="1" dirty="0">
              <a:latin typeface="Times New Roman" panose="02020603050405020304" pitchFamily="18" charset="0"/>
              <a:cs typeface="Times New Roman" panose="02020603050405020304" pitchFamily="18" charset="0"/>
            </a:endParaRPr>
          </a:p>
          <a:p>
            <a:pPr marL="342900" indent="-342900">
              <a:lnSpc>
                <a:spcPct val="150000"/>
              </a:lnSpc>
              <a:buFont typeface="Wingdings" pitchFamily="2" charset="2"/>
              <a:buChar char="Ø"/>
            </a:pPr>
            <a:r>
              <a:rPr lang="en-US" sz="2000" b="1" dirty="0">
                <a:latin typeface="Times New Roman" panose="02020603050405020304" pitchFamily="18" charset="0"/>
                <a:cs typeface="Times New Roman" panose="02020603050405020304" pitchFamily="18" charset="0"/>
              </a:rPr>
              <a:t>The literature is replete with studies on the immune reactions to the established Old World </a:t>
            </a:r>
            <a:r>
              <a:rPr lang="en-US" sz="2000" b="1" dirty="0" err="1">
                <a:latin typeface="Times New Roman" panose="02020603050405020304" pitchFamily="18" charset="0"/>
                <a:cs typeface="Times New Roman" panose="02020603050405020304" pitchFamily="18" charset="0"/>
              </a:rPr>
              <a:t>dermotropic</a:t>
            </a:r>
            <a:r>
              <a:rPr lang="en-US" sz="2000" b="1" dirty="0">
                <a:latin typeface="Times New Roman" panose="02020603050405020304" pitchFamily="18" charset="0"/>
                <a:cs typeface="Times New Roman" panose="02020603050405020304" pitchFamily="18" charset="0"/>
              </a:rPr>
              <a:t> strains of</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Leishmania</a:t>
            </a:r>
            <a:r>
              <a:rPr lang="en-US" sz="2000" b="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tropica</a:t>
            </a:r>
            <a:r>
              <a:rPr lang="en-US" sz="2000" b="1" dirty="0">
                <a:latin typeface="Times New Roman" panose="02020603050405020304" pitchFamily="18" charset="0"/>
                <a:cs typeface="Times New Roman" panose="02020603050405020304" pitchFamily="18" charset="0"/>
              </a:rPr>
              <a:t> and </a:t>
            </a:r>
            <a:r>
              <a:rPr lang="en-US" sz="2000" b="1" i="1" dirty="0">
                <a:latin typeface="Times New Roman" panose="02020603050405020304" pitchFamily="18" charset="0"/>
                <a:cs typeface="Times New Roman" panose="02020603050405020304" pitchFamily="18" charset="0"/>
              </a:rPr>
              <a:t>major) </a:t>
            </a:r>
            <a:r>
              <a:rPr lang="en-US" sz="2000" b="1" dirty="0">
                <a:latin typeface="Times New Roman" panose="02020603050405020304" pitchFamily="18" charset="0"/>
                <a:cs typeface="Times New Roman" panose="02020603050405020304" pitchFamily="18" charset="0"/>
              </a:rPr>
              <a:t>at different times in the course of infection. </a:t>
            </a:r>
            <a:endParaRPr lang="en-US" sz="2000" b="1"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itchFamily="2" charset="2"/>
              <a:buChar char="Ø"/>
            </a:pPr>
            <a:endParaRPr lang="en-US" sz="2000" b="1"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itchFamily="2" charset="2"/>
              <a:buChar char="Ø"/>
            </a:pPr>
            <a:r>
              <a:rPr lang="en-US" sz="2000" b="1" dirty="0" smtClean="0">
                <a:latin typeface="Times New Roman" panose="02020603050405020304" pitchFamily="18" charset="0"/>
                <a:cs typeface="Times New Roman" panose="02020603050405020304" pitchFamily="18" charset="0"/>
              </a:rPr>
              <a:t>Since </a:t>
            </a:r>
            <a:r>
              <a:rPr lang="en-US" sz="2000" b="1" dirty="0">
                <a:latin typeface="Times New Roman" panose="02020603050405020304" pitchFamily="18" charset="0"/>
                <a:cs typeface="Times New Roman" panose="02020603050405020304" pitchFamily="18" charset="0"/>
              </a:rPr>
              <a:t>little is known about how the immune system in the human reacts to an invasive parasite such as</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L.donovani</a:t>
            </a:r>
            <a:r>
              <a:rPr lang="en-US" sz="2000" b="1" i="1"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when it causes limited pathology instead of the expected devastating </a:t>
            </a:r>
            <a:r>
              <a:rPr lang="en-US" sz="2000" b="1" dirty="0" smtClean="0">
                <a:latin typeface="Times New Roman" panose="02020603050405020304" pitchFamily="18" charset="0"/>
                <a:cs typeface="Times New Roman" panose="02020603050405020304" pitchFamily="18" charset="0"/>
              </a:rPr>
              <a:t>systemic disorder</a:t>
            </a:r>
            <a:r>
              <a:rPr lang="en-US" sz="2000" b="1" dirty="0">
                <a:latin typeface="Times New Roman" panose="02020603050405020304" pitchFamily="18" charset="0"/>
                <a:cs typeface="Times New Roman" panose="02020603050405020304" pitchFamily="18" charset="0"/>
              </a:rPr>
              <a:t>, we decided to investigate the type of immunity induced in this situation. </a:t>
            </a:r>
            <a:endParaRPr lang="en-US" sz="2000" b="1"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itchFamily="2" charset="2"/>
              <a:buChar char="Ø"/>
            </a:pPr>
            <a:endParaRPr lang="en-US" sz="2000" b="1"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itchFamily="2" charset="2"/>
              <a:buChar char="Ø"/>
            </a:pPr>
            <a:r>
              <a:rPr lang="en-US" sz="2000" b="1" dirty="0" smtClean="0">
                <a:latin typeface="Times New Roman" panose="02020603050405020304" pitchFamily="18" charset="0"/>
                <a:cs typeface="Times New Roman" panose="02020603050405020304" pitchFamily="18" charset="0"/>
              </a:rPr>
              <a:t>In </a:t>
            </a:r>
            <a:r>
              <a:rPr lang="en-US" sz="2000" b="1" dirty="0">
                <a:latin typeface="Times New Roman" panose="02020603050405020304" pitchFamily="18" charset="0"/>
                <a:cs typeface="Times New Roman" panose="02020603050405020304" pitchFamily="18" charset="0"/>
              </a:rPr>
              <a:t>the present study, we used molecular probes, to confirm that the most common </a:t>
            </a:r>
            <a:r>
              <a:rPr lang="en-US" sz="2000" b="1" i="1" dirty="0" err="1">
                <a:latin typeface="Times New Roman" panose="02020603050405020304" pitchFamily="18" charset="0"/>
                <a:cs typeface="Times New Roman" panose="02020603050405020304" pitchFamily="18" charset="0"/>
              </a:rPr>
              <a:t>Leishmania</a:t>
            </a:r>
            <a:r>
              <a:rPr lang="en-US" sz="2000" b="1" dirty="0">
                <a:latin typeface="Times New Roman" panose="02020603050405020304" pitchFamily="18" charset="0"/>
                <a:cs typeface="Times New Roman" panose="02020603050405020304" pitchFamily="18" charset="0"/>
              </a:rPr>
              <a:t> parasite to cause cutaneous disease in Lebanon is a strain that belongs to the </a:t>
            </a:r>
            <a:r>
              <a:rPr lang="en-US" sz="2000" b="1" i="1" dirty="0">
                <a:latin typeface="Times New Roman" panose="02020603050405020304" pitchFamily="18" charset="0"/>
                <a:cs typeface="Times New Roman" panose="02020603050405020304" pitchFamily="18" charset="0"/>
              </a:rPr>
              <a:t>L. </a:t>
            </a:r>
            <a:r>
              <a:rPr lang="en-US" sz="2000" b="1" i="1" dirty="0" err="1">
                <a:latin typeface="Times New Roman" panose="02020603050405020304" pitchFamily="18" charset="0"/>
                <a:cs typeface="Times New Roman" panose="02020603050405020304" pitchFamily="18" charset="0"/>
              </a:rPr>
              <a:t>donovani</a:t>
            </a:r>
            <a:r>
              <a:rPr lang="en-US" sz="2000" b="1" i="1"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complex</a:t>
            </a:r>
            <a:r>
              <a:rPr lang="en-US" sz="2000" b="1" dirty="0" smtClean="0">
                <a:latin typeface="Times New Roman" panose="02020603050405020304" pitchFamily="18" charset="0"/>
                <a:cs typeface="Times New Roman" panose="02020603050405020304" pitchFamily="18" charset="0"/>
              </a:rPr>
              <a:t>.</a:t>
            </a:r>
            <a:endParaRPr lang="en-US" sz="20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548640" marR="0">
              <a:lnSpc>
                <a:spcPct val="200000"/>
              </a:lnSpc>
              <a:spcBef>
                <a:spcPts val="0"/>
              </a:spcBef>
              <a:spcAft>
                <a:spcPts val="0"/>
              </a:spcAft>
              <a:tabLst>
                <a:tab pos="2971800" algn="ctr"/>
              </a:tabLst>
            </a:pPr>
            <a:endParaRPr lang="en-US" sz="2000" b="1" dirty="0" smtClean="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94090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8416" y="765114"/>
            <a:ext cx="11333584" cy="5582939"/>
          </a:xfrm>
          <a:prstGeom prst="rect">
            <a:avLst/>
          </a:prstGeom>
        </p:spPr>
        <p:txBody>
          <a:bodyPr wrap="square">
            <a:spAutoFit/>
          </a:bodyPr>
          <a:lstStyle/>
          <a:p>
            <a:pPr marL="342900" indent="-342900" algn="just">
              <a:lnSpc>
                <a:spcPct val="150000"/>
              </a:lnSpc>
              <a:buFont typeface="Wingdings" pitchFamily="2" charset="2"/>
              <a:buChar char="Ø"/>
            </a:pPr>
            <a:r>
              <a:rPr lang="en-US" sz="2000" b="1" dirty="0">
                <a:latin typeface="Times New Roman" panose="02020603050405020304" pitchFamily="18" charset="0"/>
                <a:ea typeface="Times New Roman" panose="02020603050405020304" pitchFamily="18" charset="0"/>
              </a:rPr>
              <a:t>Hence we investigated both the humoral and the cell mediated responses in our patients. It is established that cutaneous </a:t>
            </a:r>
            <a:r>
              <a:rPr lang="en-US" sz="2000" b="1" dirty="0" err="1">
                <a:latin typeface="Times New Roman" panose="02020603050405020304" pitchFamily="18" charset="0"/>
                <a:ea typeface="Times New Roman" panose="02020603050405020304" pitchFamily="18" charset="0"/>
              </a:rPr>
              <a:t>leishmaniasis</a:t>
            </a:r>
            <a:r>
              <a:rPr lang="en-US" sz="2000" b="1" dirty="0">
                <a:latin typeface="Times New Roman" panose="02020603050405020304" pitchFamily="18" charset="0"/>
                <a:ea typeface="Times New Roman" panose="02020603050405020304" pitchFamily="18" charset="0"/>
              </a:rPr>
              <a:t> caused by either one of the </a:t>
            </a:r>
            <a:r>
              <a:rPr lang="en-US" sz="2000" b="1" dirty="0" err="1">
                <a:latin typeface="Times New Roman" panose="02020603050405020304" pitchFamily="18" charset="0"/>
                <a:ea typeface="Times New Roman" panose="02020603050405020304" pitchFamily="18" charset="0"/>
              </a:rPr>
              <a:t>dermotropic</a:t>
            </a:r>
            <a:r>
              <a:rPr lang="en-US" sz="2000" b="1" dirty="0">
                <a:latin typeface="Times New Roman" panose="02020603050405020304" pitchFamily="18" charset="0"/>
                <a:ea typeface="Times New Roman" panose="02020603050405020304" pitchFamily="18" charset="0"/>
              </a:rPr>
              <a:t> strains  occasionally induces a short lasting humoral response with moderate levels of antibodies in the active lesion stage; the appropriate response in these cases is almost invariably a long lasting cell mediated immunity</a:t>
            </a:r>
            <a:r>
              <a:rPr lang="en-US" sz="2000" b="1" dirty="0" smtClean="0">
                <a:latin typeface="Times New Roman" panose="02020603050405020304" pitchFamily="18" charset="0"/>
                <a:ea typeface="Times New Roman" panose="02020603050405020304" pitchFamily="18" charset="0"/>
              </a:rPr>
              <a:t>.</a:t>
            </a:r>
          </a:p>
          <a:p>
            <a:pPr marL="342900" indent="-342900" algn="just">
              <a:lnSpc>
                <a:spcPct val="150000"/>
              </a:lnSpc>
              <a:buFont typeface="Wingdings" pitchFamily="2" charset="2"/>
              <a:buChar char="Ø"/>
            </a:pPr>
            <a:endParaRPr lang="en-US" sz="2000" b="1" dirty="0">
              <a:latin typeface="Times New Roman" panose="02020603050405020304" pitchFamily="18" charset="0"/>
              <a:ea typeface="Times New Roman" panose="02020603050405020304" pitchFamily="18" charset="0"/>
            </a:endParaRPr>
          </a:p>
          <a:p>
            <a:pPr marL="342900" indent="-342900" algn="just">
              <a:lnSpc>
                <a:spcPct val="150000"/>
              </a:lnSpc>
              <a:buFont typeface="Wingdings" pitchFamily="2" charset="2"/>
              <a:buChar char="Ø"/>
            </a:pPr>
            <a:r>
              <a:rPr lang="en-US" sz="2000" b="1" dirty="0" smtClean="0">
                <a:latin typeface="Times New Roman" panose="02020603050405020304" pitchFamily="18" charset="0"/>
                <a:ea typeface="Times New Roman" panose="02020603050405020304" pitchFamily="18" charset="0"/>
              </a:rPr>
              <a:t> On </a:t>
            </a:r>
            <a:r>
              <a:rPr lang="en-US" sz="2000" b="1" dirty="0">
                <a:latin typeface="Times New Roman" panose="02020603050405020304" pitchFamily="18" charset="0"/>
                <a:ea typeface="Times New Roman" panose="02020603050405020304" pitchFamily="18" charset="0"/>
              </a:rPr>
              <a:t>the other hand the immune reaction elicited by the invasion of the viscerotropic strains of these parasites (causing Kala-azar</a:t>
            </a:r>
            <a:r>
              <a:rPr lang="en-US" sz="2000" b="1" i="1" dirty="0">
                <a:latin typeface="Times New Roman" panose="02020603050405020304" pitchFamily="18" charset="0"/>
                <a:ea typeface="Times New Roman" panose="02020603050405020304" pitchFamily="18" charset="0"/>
              </a:rPr>
              <a:t>)</a:t>
            </a:r>
            <a:r>
              <a:rPr lang="en-US" sz="2000" b="1" dirty="0">
                <a:latin typeface="Times New Roman" panose="02020603050405020304" pitchFamily="18" charset="0"/>
                <a:ea typeface="Times New Roman" panose="02020603050405020304" pitchFamily="18" charset="0"/>
              </a:rPr>
              <a:t> is well known to be principally humoral peaking at the height of the </a:t>
            </a:r>
            <a:r>
              <a:rPr lang="en-US" sz="2000" b="1" dirty="0" err="1">
                <a:latin typeface="Times New Roman" panose="02020603050405020304" pitchFamily="18" charset="0"/>
                <a:ea typeface="Times New Roman" panose="02020603050405020304" pitchFamily="18" charset="0"/>
              </a:rPr>
              <a:t>parasitemia</a:t>
            </a:r>
            <a:r>
              <a:rPr lang="en-US" sz="2000" b="1" dirty="0" smtClean="0">
                <a:latin typeface="Times New Roman" panose="02020603050405020304" pitchFamily="18" charset="0"/>
                <a:ea typeface="Times New Roman" panose="02020603050405020304" pitchFamily="18" charset="0"/>
              </a:rPr>
              <a:t>.</a:t>
            </a:r>
          </a:p>
          <a:p>
            <a:pPr marL="342900" indent="-342900" algn="just">
              <a:lnSpc>
                <a:spcPct val="150000"/>
              </a:lnSpc>
              <a:buFont typeface="Wingdings" pitchFamily="2" charset="2"/>
              <a:buChar char="Ø"/>
            </a:pPr>
            <a:endParaRPr lang="en-US" sz="2000" b="1" dirty="0">
              <a:latin typeface="Times New Roman" panose="02020603050405020304" pitchFamily="18" charset="0"/>
              <a:ea typeface="Times New Roman" panose="02020603050405020304" pitchFamily="18" charset="0"/>
            </a:endParaRPr>
          </a:p>
          <a:p>
            <a:pPr marL="342900" indent="-342900" algn="just">
              <a:lnSpc>
                <a:spcPct val="150000"/>
              </a:lnSpc>
              <a:buFont typeface="Wingdings" pitchFamily="2" charset="2"/>
              <a:buChar char="Ø"/>
            </a:pPr>
            <a:r>
              <a:rPr lang="en-US" sz="2000" b="1" dirty="0" smtClean="0">
                <a:latin typeface="Times New Roman" panose="02020603050405020304" pitchFamily="18" charset="0"/>
                <a:ea typeface="Times New Roman" panose="02020603050405020304" pitchFamily="18" charset="0"/>
              </a:rPr>
              <a:t> A cell </a:t>
            </a:r>
            <a:r>
              <a:rPr lang="en-US" sz="2000" b="1" dirty="0">
                <a:latin typeface="Times New Roman" panose="02020603050405020304" pitchFamily="18" charset="0"/>
                <a:ea typeface="Times New Roman" panose="02020603050405020304" pitchFamily="18" charset="0"/>
              </a:rPr>
              <a:t>mediated reaction may or may not develop in </a:t>
            </a:r>
            <a:r>
              <a:rPr lang="en-US" sz="2000" b="1" dirty="0" err="1">
                <a:latin typeface="Times New Roman" panose="02020603050405020304" pitchFamily="18" charset="0"/>
                <a:ea typeface="Times New Roman" panose="02020603050405020304" pitchFamily="18" charset="0"/>
              </a:rPr>
              <a:t>visceralized</a:t>
            </a:r>
            <a:r>
              <a:rPr lang="en-US" sz="2000" b="1" dirty="0">
                <a:latin typeface="Times New Roman" panose="02020603050405020304" pitchFamily="18" charset="0"/>
                <a:ea typeface="Times New Roman" panose="02020603050405020304" pitchFamily="18" charset="0"/>
              </a:rPr>
              <a:t> cases.  </a:t>
            </a:r>
            <a:r>
              <a:rPr lang="en-US" sz="2000" b="1" dirty="0" smtClean="0">
                <a:latin typeface="Times New Roman" panose="02020603050405020304" pitchFamily="18" charset="0"/>
                <a:ea typeface="Times New Roman" panose="02020603050405020304" pitchFamily="18" charset="0"/>
              </a:rPr>
              <a:t>When </a:t>
            </a:r>
            <a:r>
              <a:rPr lang="en-US" sz="2000" b="1" dirty="0">
                <a:latin typeface="Times New Roman" panose="02020603050405020304" pitchFamily="18" charset="0"/>
                <a:ea typeface="Times New Roman" panose="02020603050405020304" pitchFamily="18" charset="0"/>
              </a:rPr>
              <a:t>it does, it happens usually after recovery and with some delay.</a:t>
            </a:r>
            <a:endParaRPr lang="en-US" sz="2000" b="1" dirty="0"/>
          </a:p>
        </p:txBody>
      </p:sp>
    </p:spTree>
    <p:extLst>
      <p:ext uri="{BB962C8B-B14F-4D97-AF65-F5344CB8AC3E}">
        <p14:creationId xmlns:p14="http://schemas.microsoft.com/office/powerpoint/2010/main" xmlns="" val="137615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273" y="599093"/>
            <a:ext cx="11986727" cy="6093976"/>
          </a:xfrm>
          <a:prstGeom prst="rect">
            <a:avLst/>
          </a:prstGeom>
        </p:spPr>
        <p:txBody>
          <a:bodyPr wrap="square">
            <a:spAutoFit/>
          </a:bodyPr>
          <a:lstStyle/>
          <a:p>
            <a:pPr marL="342900" indent="-342900" algn="just">
              <a:lnSpc>
                <a:spcPct val="150000"/>
              </a:lnSpc>
              <a:buFont typeface="Wingdings" pitchFamily="2" charset="2"/>
              <a:buChar char="Ø"/>
            </a:pPr>
            <a:r>
              <a:rPr lang="en-US" sz="2000" b="1" dirty="0">
                <a:latin typeface="Times New Roman" panose="02020603050405020304" pitchFamily="18" charset="0"/>
                <a:ea typeface="Times New Roman" panose="02020603050405020304" pitchFamily="18" charset="0"/>
              </a:rPr>
              <a:t>These observations stood the test of time and both parameters, humoral response and cell mediated immunity constituted tools for surveillance studies. In our case 50% of our patients had elevated anti-</a:t>
            </a:r>
            <a:r>
              <a:rPr lang="en-US" sz="2000" b="1" i="1" dirty="0" err="1">
                <a:latin typeface="Times New Roman" panose="02020603050405020304" pitchFamily="18" charset="0"/>
                <a:ea typeface="Times New Roman" panose="02020603050405020304" pitchFamily="18" charset="0"/>
              </a:rPr>
              <a:t>Leishmania</a:t>
            </a:r>
            <a:r>
              <a:rPr lang="en-US" sz="2000" b="1" i="1" dirty="0">
                <a:latin typeface="Times New Roman" panose="02020603050405020304" pitchFamily="18" charset="0"/>
                <a:ea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rPr>
              <a:t>(IPTI antigen) antibodies.  </a:t>
            </a:r>
            <a:endParaRPr lang="en-US" sz="2000" b="1" dirty="0" smtClean="0">
              <a:latin typeface="Times New Roman" panose="02020603050405020304" pitchFamily="18" charset="0"/>
              <a:ea typeface="Times New Roman" panose="02020603050405020304" pitchFamily="18" charset="0"/>
            </a:endParaRPr>
          </a:p>
          <a:p>
            <a:pPr marL="342900" indent="-342900" algn="just">
              <a:lnSpc>
                <a:spcPct val="150000"/>
              </a:lnSpc>
              <a:buFont typeface="Wingdings" pitchFamily="2" charset="2"/>
              <a:buChar char="Ø"/>
            </a:pPr>
            <a:endParaRPr lang="en-US" sz="2000" b="1" dirty="0" smtClean="0">
              <a:latin typeface="Times New Roman" panose="02020603050405020304" pitchFamily="18" charset="0"/>
              <a:ea typeface="Times New Roman" panose="02020603050405020304" pitchFamily="18" charset="0"/>
            </a:endParaRPr>
          </a:p>
          <a:p>
            <a:pPr marL="342900" indent="-342900" algn="just">
              <a:lnSpc>
                <a:spcPct val="150000"/>
              </a:lnSpc>
              <a:buFont typeface="Wingdings" pitchFamily="2" charset="2"/>
              <a:buChar char="Ø"/>
            </a:pPr>
            <a:r>
              <a:rPr lang="en-US" sz="2000" b="1" dirty="0" smtClean="0">
                <a:latin typeface="Times New Roman" panose="02020603050405020304" pitchFamily="18" charset="0"/>
                <a:ea typeface="Times New Roman" panose="02020603050405020304" pitchFamily="18" charset="0"/>
              </a:rPr>
              <a:t>This </a:t>
            </a:r>
            <a:r>
              <a:rPr lang="en-US" sz="2000" b="1" dirty="0">
                <a:latin typeface="Times New Roman" panose="02020603050405020304" pitchFamily="18" charset="0"/>
                <a:ea typeface="Times New Roman" panose="02020603050405020304" pitchFamily="18" charset="0"/>
              </a:rPr>
              <a:t>was further corroborated by the presence of anti-rk39 antibodies in the sera of these patients. Hence</a:t>
            </a:r>
            <a:r>
              <a:rPr lang="en-US" sz="2000" b="1" spc="-15" dirty="0">
                <a:latin typeface="Times New Roman" panose="02020603050405020304" pitchFamily="18" charset="0"/>
                <a:ea typeface="Times New Roman" panose="02020603050405020304" pitchFamily="18" charset="0"/>
              </a:rPr>
              <a:t> we could conclude that in situations of unconventional association between </a:t>
            </a:r>
            <a:r>
              <a:rPr lang="en-US" sz="2000" b="1" dirty="0">
                <a:latin typeface="Times New Roman" panose="02020603050405020304" pitchFamily="18" charset="0"/>
                <a:ea typeface="Times New Roman" panose="02020603050405020304" pitchFamily="18" charset="0"/>
              </a:rPr>
              <a:t>parasite strain and clinical disease the immune reaction is dictated by the strain of the organism rather than by the pathological condition produced in the host. </a:t>
            </a:r>
            <a:endParaRPr lang="en-US" sz="2000" b="1" dirty="0" smtClean="0">
              <a:latin typeface="Times New Roman" panose="02020603050405020304" pitchFamily="18" charset="0"/>
              <a:ea typeface="Times New Roman" panose="02020603050405020304" pitchFamily="18" charset="0"/>
            </a:endParaRPr>
          </a:p>
          <a:p>
            <a:pPr marL="342900" indent="-342900" algn="just">
              <a:lnSpc>
                <a:spcPct val="150000"/>
              </a:lnSpc>
              <a:buFont typeface="Wingdings" pitchFamily="2" charset="2"/>
              <a:buChar char="Ø"/>
            </a:pPr>
            <a:endParaRPr lang="en-US" sz="2000" b="1" dirty="0">
              <a:latin typeface="Times New Roman" panose="02020603050405020304" pitchFamily="18" charset="0"/>
              <a:ea typeface="Times New Roman" panose="02020603050405020304" pitchFamily="18" charset="0"/>
            </a:endParaRPr>
          </a:p>
          <a:p>
            <a:pPr marL="342900" indent="-342900" algn="just">
              <a:lnSpc>
                <a:spcPct val="150000"/>
              </a:lnSpc>
              <a:buFont typeface="Wingdings" pitchFamily="2" charset="2"/>
              <a:buChar char="Ø"/>
            </a:pPr>
            <a:r>
              <a:rPr lang="en-US" sz="2000" b="1" dirty="0" smtClean="0">
                <a:latin typeface="Times New Roman" panose="02020603050405020304" pitchFamily="18" charset="0"/>
                <a:ea typeface="Times New Roman" panose="02020603050405020304" pitchFamily="18" charset="0"/>
              </a:rPr>
              <a:t>Whether </a:t>
            </a:r>
            <a:r>
              <a:rPr lang="en-US" sz="2000" b="1" dirty="0">
                <a:latin typeface="Times New Roman" panose="02020603050405020304" pitchFamily="18" charset="0"/>
                <a:ea typeface="Times New Roman" panose="02020603050405020304" pitchFamily="18" charset="0"/>
              </a:rPr>
              <a:t>this is a reflection of moderation in the virulence and the invasiveness of the parasite is not clear. Especially that we successfully isolated parasites from the blood of some of these patients who had no concomitant </a:t>
            </a:r>
            <a:r>
              <a:rPr lang="en-US" sz="2000" b="1" dirty="0" err="1">
                <a:latin typeface="Times New Roman" panose="02020603050405020304" pitchFamily="18" charset="0"/>
                <a:ea typeface="Times New Roman" panose="02020603050405020304" pitchFamily="18" charset="0"/>
              </a:rPr>
              <a:t>organo-megaly</a:t>
            </a:r>
            <a:r>
              <a:rPr lang="en-US" sz="2000" b="1" dirty="0">
                <a:latin typeface="Times New Roman" panose="02020603050405020304" pitchFamily="18" charset="0"/>
                <a:ea typeface="Times New Roman" panose="02020603050405020304" pitchFamily="18" charset="0"/>
              </a:rPr>
              <a:t>. On the other hand according to the literature </a:t>
            </a:r>
            <a:r>
              <a:rPr lang="en-US" sz="2000" b="1" dirty="0" err="1">
                <a:latin typeface="Times New Roman" panose="02020603050405020304" pitchFamily="18" charset="0"/>
                <a:ea typeface="Times New Roman" panose="02020603050405020304" pitchFamily="18" charset="0"/>
              </a:rPr>
              <a:t>rk39</a:t>
            </a:r>
            <a:r>
              <a:rPr lang="en-US" sz="2000" b="1" dirty="0">
                <a:latin typeface="Times New Roman" panose="02020603050405020304" pitchFamily="18" charset="0"/>
                <a:ea typeface="Times New Roman" panose="02020603050405020304" pitchFamily="18" charset="0"/>
              </a:rPr>
              <a:t> antibodies are only present during concurrent active visceral </a:t>
            </a:r>
            <a:r>
              <a:rPr lang="en-US" sz="2000" b="1" dirty="0" err="1">
                <a:latin typeface="Times New Roman" panose="02020603050405020304" pitchFamily="18" charset="0"/>
                <a:ea typeface="Times New Roman" panose="02020603050405020304" pitchFamily="18" charset="0"/>
              </a:rPr>
              <a:t>leishmaniasis</a:t>
            </a:r>
            <a:r>
              <a:rPr lang="en-US" sz="2000" b="1" dirty="0">
                <a:latin typeface="Times New Roman" panose="02020603050405020304" pitchFamily="18" charset="0"/>
                <a:ea typeface="Times New Roman" panose="02020603050405020304" pitchFamily="18" charset="0"/>
              </a:rPr>
              <a:t>. </a:t>
            </a:r>
            <a:endParaRPr lang="en-US" sz="2000" b="1" dirty="0"/>
          </a:p>
        </p:txBody>
      </p:sp>
    </p:spTree>
    <p:extLst>
      <p:ext uri="{BB962C8B-B14F-4D97-AF65-F5344CB8AC3E}">
        <p14:creationId xmlns:p14="http://schemas.microsoft.com/office/powerpoint/2010/main" xmlns="" val="554738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280" y="1159013"/>
            <a:ext cx="11625941" cy="4401205"/>
          </a:xfrm>
          <a:prstGeom prst="rect">
            <a:avLst/>
          </a:prstGeom>
        </p:spPr>
        <p:txBody>
          <a:bodyPr wrap="square">
            <a:spAutoFit/>
          </a:bodyPr>
          <a:lstStyle/>
          <a:p>
            <a:pPr marL="342900" marR="0" indent="-342900" algn="just">
              <a:lnSpc>
                <a:spcPct val="200000"/>
              </a:lnSpc>
              <a:spcBef>
                <a:spcPts val="0"/>
              </a:spcBef>
              <a:spcAft>
                <a:spcPts val="0"/>
              </a:spcAft>
              <a:buFont typeface="Wingdings" pitchFamily="2" charset="2"/>
              <a:buChar char="Ø"/>
              <a:tabLst>
                <a:tab pos="-457200" algn="l"/>
              </a:tabLst>
            </a:pP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A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legitimate question is whether these patients have a low degree visceral disease amounting to </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a subclinical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infection, as such occurrences are drawing </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more attention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36-37). Then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the clinical disorder is deceptively limited to the skin and the subclinical invasion may be, depressing the immune reactions. </a:t>
            </a:r>
            <a:endParaRPr lang="en-US" sz="20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gn="just">
              <a:lnSpc>
                <a:spcPct val="200000"/>
              </a:lnSpc>
              <a:spcBef>
                <a:spcPts val="0"/>
              </a:spcBef>
              <a:spcAft>
                <a:spcPts val="0"/>
              </a:spcAft>
              <a:buFont typeface="Wingdings" pitchFamily="2" charset="2"/>
              <a:buChar char="Ø"/>
              <a:tabLst>
                <a:tab pos="-457200" algn="l"/>
              </a:tabLst>
            </a:pP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To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better evaluate the response of the immune system to unconventional pathology by specific strains of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Leishmania</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parasites we recommend that in these patients blood cultures be obtained and the immune response be always determined</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000" b="1" dirty="0">
              <a:latin typeface="CG 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402827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6194" y="466381"/>
            <a:ext cx="10972800" cy="4647426"/>
          </a:xfrm>
          <a:prstGeom prst="rect">
            <a:avLst/>
          </a:prstGeom>
        </p:spPr>
        <p:txBody>
          <a:bodyPr wrap="square">
            <a:spAutoFit/>
          </a:bodyPr>
          <a:lstStyle/>
          <a:p>
            <a:pPr marL="548640" marR="0" algn="ctr">
              <a:lnSpc>
                <a:spcPct val="200000"/>
              </a:lnSpc>
              <a:spcBef>
                <a:spcPts val="0"/>
              </a:spcBef>
              <a:spcAft>
                <a:spcPts val="0"/>
              </a:spcAft>
              <a:tabLst>
                <a:tab pos="-457200" algn="l"/>
              </a:tabLst>
            </a:pPr>
            <a:r>
              <a:rPr lang="en-US" sz="4000" b="1" dirty="0" err="1" smtClean="0">
                <a:latin typeface="Times New Roman" panose="02020603050405020304" pitchFamily="18" charset="0"/>
                <a:ea typeface="Times New Roman" panose="02020603050405020304" pitchFamily="18" charset="0"/>
                <a:cs typeface="Times New Roman" panose="02020603050405020304" pitchFamily="18" charset="0"/>
              </a:rPr>
              <a:t>Ackowledgements</a:t>
            </a:r>
            <a:endParaRPr lang="en-US" sz="40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548640" marR="0" algn="ctr">
              <a:lnSpc>
                <a:spcPct val="200000"/>
              </a:lnSpc>
              <a:spcBef>
                <a:spcPts val="0"/>
              </a:spcBef>
              <a:spcAft>
                <a:spcPts val="0"/>
              </a:spcAft>
            </a:pP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The </a:t>
            </a:r>
            <a:r>
              <a:rPr lang="en-US" b="1" dirty="0">
                <a:latin typeface="Times New Roman" panose="02020603050405020304" pitchFamily="18" charset="0"/>
                <a:ea typeface="Times New Roman" panose="02020603050405020304" pitchFamily="18" charset="0"/>
                <a:cs typeface="Times New Roman" panose="02020603050405020304" pitchFamily="18" charset="0"/>
              </a:rPr>
              <a:t>authors would like to thank Mrs.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Ovendale</a:t>
            </a:r>
            <a:r>
              <a:rPr lang="en-US" b="1" dirty="0">
                <a:latin typeface="Times New Roman" panose="02020603050405020304" pitchFamily="18" charset="0"/>
                <a:ea typeface="Times New Roman" panose="02020603050405020304" pitchFamily="18" charset="0"/>
                <a:cs typeface="Times New Roman" panose="02020603050405020304" pitchFamily="18" charset="0"/>
              </a:rPr>
              <a:t> P., Mr. Benson D., Mrs.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Mroueh</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Abul</a:t>
            </a:r>
            <a:r>
              <a:rPr lang="en-US" b="1" dirty="0">
                <a:latin typeface="Times New Roman" panose="02020603050405020304" pitchFamily="18" charset="0"/>
                <a:ea typeface="Times New Roman" panose="02020603050405020304" pitchFamily="18" charset="0"/>
                <a:cs typeface="Times New Roman" panose="02020603050405020304" pitchFamily="18" charset="0"/>
              </a:rPr>
              <a:t>-Hassan S., Miss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Jaafar</a:t>
            </a:r>
            <a:r>
              <a:rPr lang="en-US" b="1" dirty="0">
                <a:latin typeface="Times New Roman" panose="02020603050405020304" pitchFamily="18" charset="0"/>
                <a:ea typeface="Times New Roman" panose="02020603050405020304" pitchFamily="18" charset="0"/>
                <a:cs typeface="Times New Roman" panose="02020603050405020304" pitchFamily="18" charset="0"/>
              </a:rPr>
              <a:t> F., and Miss Hussein A. for their technical help. </a:t>
            </a:r>
            <a:endParaRPr lang="en-US"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548640" marR="0" algn="ctr">
              <a:lnSpc>
                <a:spcPct val="200000"/>
              </a:lnSpc>
              <a:spcBef>
                <a:spcPts val="0"/>
              </a:spcBef>
              <a:spcAft>
                <a:spcPts val="0"/>
              </a:spcAft>
            </a:pPr>
            <a:endParaRPr lang="en-US" b="1" dirty="0">
              <a:latin typeface="CG Times"/>
              <a:ea typeface="Times New Roman" panose="02020603050405020304" pitchFamily="18" charset="0"/>
              <a:cs typeface="Times New Roman" panose="02020603050405020304" pitchFamily="18" charset="0"/>
            </a:endParaRPr>
          </a:p>
          <a:p>
            <a:pPr marL="548640" algn="ctr">
              <a:lnSpc>
                <a:spcPct val="200000"/>
              </a:lnSpc>
              <a:spcBef>
                <a:spcPts val="0"/>
              </a:spcBef>
              <a:spcAft>
                <a:spcPts val="0"/>
              </a:spcAft>
              <a:tabLst>
                <a:tab pos="-457200" algn="l"/>
                <a:tab pos="457200" algn="l"/>
              </a:tabLst>
            </a:pPr>
            <a:r>
              <a:rPr lang="en-US" b="1" dirty="0">
                <a:latin typeface="Times New Roman" panose="02020603050405020304" pitchFamily="18" charset="0"/>
                <a:ea typeface="Times New Roman" panose="02020603050405020304" pitchFamily="18" charset="0"/>
              </a:rPr>
              <a:t>This project was supported by two grants one is from the Lebanese National Council for Scientific Research, and a major contribution from NIH</a:t>
            </a:r>
            <a:r>
              <a:rPr lang="en-US" b="1" dirty="0" smtClean="0">
                <a:latin typeface="Times New Roman" panose="02020603050405020304" pitchFamily="18" charset="0"/>
                <a:ea typeface="Times New Roman" panose="02020603050405020304" pitchFamily="18" charset="0"/>
              </a:rPr>
              <a:t>.</a:t>
            </a:r>
          </a:p>
          <a:p>
            <a:pPr marL="548640">
              <a:lnSpc>
                <a:spcPct val="200000"/>
              </a:lnSpc>
              <a:spcBef>
                <a:spcPts val="0"/>
              </a:spcBef>
              <a:spcAft>
                <a:spcPts val="0"/>
              </a:spcAft>
              <a:tabLst>
                <a:tab pos="-457200" algn="l"/>
                <a:tab pos="457200" algn="l"/>
              </a:tabLst>
            </a:pPr>
            <a:endParaRPr lang="en-US"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3396135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8000" y="1617787"/>
            <a:ext cx="11308862" cy="2812950"/>
          </a:xfrm>
          <a:prstGeom prst="rect">
            <a:avLst/>
          </a:prstGeom>
        </p:spPr>
        <p:txBody>
          <a:bodyPr wrap="square">
            <a:spAutoFit/>
          </a:bodyPr>
          <a:lstStyle/>
          <a:p>
            <a:pPr algn="just">
              <a:lnSpc>
                <a:spcPct val="150000"/>
              </a:lnSpc>
            </a:pPr>
            <a:r>
              <a:rPr lang="en-US" sz="2000" b="1" dirty="0" smtClean="0">
                <a:effectLst/>
                <a:latin typeface="Times New Roman" panose="02020603050405020304" pitchFamily="18" charset="0"/>
                <a:ea typeface="Times New Roman" panose="02020603050405020304" pitchFamily="18" charset="0"/>
              </a:rPr>
              <a:t>The immune reactions of the host to the classically recognized Old World strains of this parasite, whether the viscerotropic or </a:t>
            </a:r>
            <a:r>
              <a:rPr lang="en-US" sz="2000" b="1" dirty="0" err="1" smtClean="0">
                <a:effectLst/>
                <a:latin typeface="Times New Roman" panose="02020603050405020304" pitchFamily="18" charset="0"/>
                <a:ea typeface="Times New Roman" panose="02020603050405020304" pitchFamily="18" charset="0"/>
              </a:rPr>
              <a:t>dermotropic</a:t>
            </a:r>
            <a:r>
              <a:rPr lang="en-US" sz="2000" b="1" dirty="0" smtClean="0">
                <a:effectLst/>
                <a:latin typeface="Times New Roman" panose="02020603050405020304" pitchFamily="18" charset="0"/>
                <a:ea typeface="Times New Roman" panose="02020603050405020304" pitchFamily="18" charset="0"/>
              </a:rPr>
              <a:t> strains, have been exhaustively studied. In short in either type of infection, systemic (by</a:t>
            </a:r>
            <a:r>
              <a:rPr lang="en-US" sz="2000" b="1" i="1" dirty="0" smtClean="0">
                <a:effectLst/>
                <a:latin typeface="Times New Roman" panose="02020603050405020304" pitchFamily="18" charset="0"/>
                <a:ea typeface="Times New Roman" panose="02020603050405020304" pitchFamily="18" charset="0"/>
              </a:rPr>
              <a:t> </a:t>
            </a:r>
            <a:r>
              <a:rPr lang="en-US" sz="2000" b="1" i="1" dirty="0" err="1" smtClean="0">
                <a:effectLst/>
                <a:latin typeface="Times New Roman" panose="02020603050405020304" pitchFamily="18" charset="0"/>
                <a:ea typeface="Times New Roman" panose="02020603050405020304" pitchFamily="18" charset="0"/>
              </a:rPr>
              <a:t>infantum</a:t>
            </a:r>
            <a:r>
              <a:rPr lang="en-US" sz="2000" b="1" i="1" dirty="0" smtClean="0">
                <a:effectLst/>
                <a:latin typeface="Times New Roman" panose="02020603050405020304" pitchFamily="18" charset="0"/>
                <a:ea typeface="Times New Roman" panose="02020603050405020304" pitchFamily="18" charset="0"/>
              </a:rPr>
              <a:t> and/ </a:t>
            </a:r>
            <a:r>
              <a:rPr lang="en-US" sz="2000" b="1" i="1" dirty="0" err="1" smtClean="0">
                <a:effectLst/>
                <a:latin typeface="Times New Roman" panose="02020603050405020304" pitchFamily="18" charset="0"/>
                <a:ea typeface="Times New Roman" panose="02020603050405020304" pitchFamily="18" charset="0"/>
              </a:rPr>
              <a:t>donnavani</a:t>
            </a:r>
            <a:r>
              <a:rPr lang="en-US" sz="2000" b="1" i="1" dirty="0" smtClean="0">
                <a:effectLst/>
                <a:latin typeface="Times New Roman" panose="02020603050405020304" pitchFamily="18" charset="0"/>
                <a:ea typeface="Times New Roman" panose="02020603050405020304" pitchFamily="18" charset="0"/>
              </a:rPr>
              <a:t> </a:t>
            </a:r>
            <a:r>
              <a:rPr lang="en-US" sz="2000" b="1" i="1" dirty="0" err="1" smtClean="0">
                <a:effectLst/>
                <a:latin typeface="Times New Roman" panose="02020603050405020304" pitchFamily="18" charset="0"/>
                <a:ea typeface="Times New Roman" panose="02020603050405020304" pitchFamily="18" charset="0"/>
              </a:rPr>
              <a:t>senso</a:t>
            </a:r>
            <a:r>
              <a:rPr lang="en-US" sz="2000" b="1" i="1" dirty="0" smtClean="0">
                <a:effectLst/>
                <a:latin typeface="Times New Roman" panose="02020603050405020304" pitchFamily="18" charset="0"/>
                <a:ea typeface="Times New Roman" panose="02020603050405020304" pitchFamily="18" charset="0"/>
              </a:rPr>
              <a:t> </a:t>
            </a:r>
            <a:r>
              <a:rPr lang="en-US" sz="2000" b="1" i="1" dirty="0" err="1" smtClean="0">
                <a:effectLst/>
                <a:latin typeface="Times New Roman" panose="02020603050405020304" pitchFamily="18" charset="0"/>
                <a:ea typeface="Times New Roman" panose="02020603050405020304" pitchFamily="18" charset="0"/>
              </a:rPr>
              <a:t>lato</a:t>
            </a:r>
            <a:r>
              <a:rPr lang="en-US" sz="2000" b="1" dirty="0" smtClean="0">
                <a:effectLst/>
                <a:latin typeface="Times New Roman" panose="02020603050405020304" pitchFamily="18" charset="0"/>
                <a:ea typeface="Times New Roman" panose="02020603050405020304" pitchFamily="18" charset="0"/>
              </a:rPr>
              <a:t>) or dermal (by </a:t>
            </a:r>
            <a:r>
              <a:rPr lang="en-US" sz="2000" b="1" i="1" dirty="0" smtClean="0">
                <a:effectLst/>
                <a:latin typeface="Times New Roman" panose="02020603050405020304" pitchFamily="18" charset="0"/>
                <a:ea typeface="Times New Roman" panose="02020603050405020304" pitchFamily="18" charset="0"/>
              </a:rPr>
              <a:t>major</a:t>
            </a:r>
            <a:r>
              <a:rPr lang="en-US" sz="2000" b="1" dirty="0" smtClean="0">
                <a:effectLst/>
                <a:latin typeface="Times New Roman" panose="02020603050405020304" pitchFamily="18" charset="0"/>
                <a:ea typeface="Times New Roman" panose="02020603050405020304" pitchFamily="18" charset="0"/>
              </a:rPr>
              <a:t> or </a:t>
            </a:r>
            <a:r>
              <a:rPr lang="en-US" sz="2000" b="1" i="1" dirty="0" err="1" smtClean="0">
                <a:effectLst/>
                <a:latin typeface="Times New Roman" panose="02020603050405020304" pitchFamily="18" charset="0"/>
                <a:ea typeface="Times New Roman" panose="02020603050405020304" pitchFamily="18" charset="0"/>
              </a:rPr>
              <a:t>tropica</a:t>
            </a:r>
            <a:r>
              <a:rPr lang="en-US" sz="2000" b="1" dirty="0" smtClean="0">
                <a:effectLst/>
                <a:latin typeface="Times New Roman" panose="02020603050405020304" pitchFamily="18" charset="0"/>
                <a:ea typeface="Times New Roman" panose="02020603050405020304" pitchFamily="18" charset="0"/>
              </a:rPr>
              <a:t>), both arms of the immune system may be evoked, although the humoral is certainly more consistently induced than the cell mediated one. Effectively antibodies to parasite antigens form in infections by any member of either the </a:t>
            </a:r>
            <a:r>
              <a:rPr lang="en-US" sz="2000" b="1" dirty="0" err="1" smtClean="0">
                <a:effectLst/>
                <a:latin typeface="Times New Roman" panose="02020603050405020304" pitchFamily="18" charset="0"/>
                <a:ea typeface="Times New Roman" panose="02020603050405020304" pitchFamily="18" charset="0"/>
              </a:rPr>
              <a:t>dermotropic</a:t>
            </a:r>
            <a:r>
              <a:rPr lang="en-US" sz="2000" b="1" dirty="0" smtClean="0">
                <a:effectLst/>
                <a:latin typeface="Times New Roman" panose="02020603050405020304" pitchFamily="18" charset="0"/>
                <a:ea typeface="Times New Roman" panose="02020603050405020304" pitchFamily="18" charset="0"/>
              </a:rPr>
              <a:t> or viscerotropic strains of </a:t>
            </a:r>
            <a:r>
              <a:rPr lang="en-US" sz="2000" b="1" i="1" dirty="0" err="1" smtClean="0">
                <a:effectLst/>
                <a:latin typeface="Times New Roman" panose="02020603050405020304" pitchFamily="18" charset="0"/>
                <a:ea typeface="Times New Roman" panose="02020603050405020304" pitchFamily="18" charset="0"/>
              </a:rPr>
              <a:t>Leishmania</a:t>
            </a:r>
            <a:r>
              <a:rPr lang="en-US" sz="2000" b="1" dirty="0" smtClean="0">
                <a:effectLst/>
                <a:latin typeface="Times New Roman" panose="02020603050405020304" pitchFamily="18" charset="0"/>
                <a:ea typeface="Times New Roman" panose="02020603050405020304" pitchFamily="18" charset="0"/>
              </a:rPr>
              <a:t> . </a:t>
            </a:r>
            <a:endParaRPr lang="en-US" sz="2000" b="1" dirty="0"/>
          </a:p>
        </p:txBody>
      </p:sp>
    </p:spTree>
    <p:extLst>
      <p:ext uri="{BB962C8B-B14F-4D97-AF65-F5344CB8AC3E}">
        <p14:creationId xmlns:p14="http://schemas.microsoft.com/office/powerpoint/2010/main" xmlns="" val="4038766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2325" y="365234"/>
            <a:ext cx="11100469" cy="6093976"/>
          </a:xfrm>
          <a:prstGeom prst="rect">
            <a:avLst/>
          </a:prstGeom>
        </p:spPr>
        <p:txBody>
          <a:bodyPr wrap="square">
            <a:spAutoFit/>
          </a:bodyPr>
          <a:lstStyle/>
          <a:p>
            <a:pPr marL="342900" indent="-342900" algn="just">
              <a:lnSpc>
                <a:spcPct val="150000"/>
              </a:lnSpc>
              <a:buFont typeface="Wingdings" pitchFamily="2" charset="2"/>
              <a:buChar char="Ø"/>
            </a:pPr>
            <a:endParaRPr lang="en-US" sz="2000" b="1" dirty="0" smtClean="0">
              <a:effectLst/>
              <a:latin typeface="Times New Roman" panose="02020603050405020304" pitchFamily="18" charset="0"/>
              <a:ea typeface="Times New Roman" panose="02020603050405020304" pitchFamily="18" charset="0"/>
            </a:endParaRPr>
          </a:p>
          <a:p>
            <a:pPr marL="342900" indent="-342900" algn="just">
              <a:lnSpc>
                <a:spcPct val="150000"/>
              </a:lnSpc>
              <a:buFont typeface="Wingdings" pitchFamily="2" charset="2"/>
              <a:buChar char="Ø"/>
            </a:pPr>
            <a:r>
              <a:rPr lang="en-US" sz="2000" b="1" dirty="0" smtClean="0">
                <a:effectLst/>
                <a:latin typeface="Times New Roman" panose="02020603050405020304" pitchFamily="18" charset="0"/>
                <a:ea typeface="Times New Roman" panose="02020603050405020304" pitchFamily="18" charset="0"/>
              </a:rPr>
              <a:t>Since the cutaneous form is self healing (with no treatment), typically the humoral response is short lasting and in moderate titers (1-6). On the other hand </a:t>
            </a:r>
            <a:r>
              <a:rPr lang="en-US" sz="2000" b="1" dirty="0" smtClean="0">
                <a:latin typeface="Times New Roman" panose="02020603050405020304" pitchFamily="18" charset="0"/>
                <a:ea typeface="Times New Roman" panose="02020603050405020304" pitchFamily="18" charset="0"/>
              </a:rPr>
              <a:t>cell </a:t>
            </a:r>
            <a:r>
              <a:rPr lang="en-US" sz="2000" b="1" dirty="0">
                <a:latin typeface="Times New Roman" panose="02020603050405020304" pitchFamily="18" charset="0"/>
                <a:ea typeface="Times New Roman" panose="02020603050405020304" pitchFamily="18" charset="0"/>
              </a:rPr>
              <a:t>mediated immunity (the delayed type response) develops within 2-3 months from </a:t>
            </a:r>
            <a:r>
              <a:rPr lang="en-US" sz="2000" b="1" dirty="0" smtClean="0">
                <a:latin typeface="Times New Roman" panose="02020603050405020304" pitchFamily="18" charset="0"/>
                <a:ea typeface="Times New Roman" panose="02020603050405020304" pitchFamily="18" charset="0"/>
              </a:rPr>
              <a:t>the appearance of the skin lesion and </a:t>
            </a:r>
            <a:r>
              <a:rPr lang="en-US" sz="2000" b="1" dirty="0">
                <a:latin typeface="Times New Roman" panose="02020603050405020304" pitchFamily="18" charset="0"/>
                <a:ea typeface="Times New Roman" panose="02020603050405020304" pitchFamily="18" charset="0"/>
              </a:rPr>
              <a:t>lasts several years </a:t>
            </a:r>
            <a:r>
              <a:rPr lang="en-US" sz="2000" b="1" dirty="0" smtClean="0">
                <a:latin typeface="Times New Roman" panose="02020603050405020304" pitchFamily="18" charset="0"/>
                <a:ea typeface="Times New Roman" panose="02020603050405020304" pitchFamily="18" charset="0"/>
              </a:rPr>
              <a:t>thereafter.</a:t>
            </a:r>
          </a:p>
          <a:p>
            <a:pPr marL="342900" indent="-342900" algn="just">
              <a:lnSpc>
                <a:spcPct val="150000"/>
              </a:lnSpc>
              <a:buFont typeface="Wingdings" pitchFamily="2" charset="2"/>
              <a:buChar char="Ø"/>
            </a:pPr>
            <a:endParaRPr lang="en-US" sz="2000" b="1" dirty="0" smtClean="0">
              <a:latin typeface="Times New Roman" panose="02020603050405020304" pitchFamily="18" charset="0"/>
              <a:ea typeface="Times New Roman" panose="02020603050405020304" pitchFamily="18" charset="0"/>
            </a:endParaRPr>
          </a:p>
          <a:p>
            <a:pPr marL="342900" indent="-342900" algn="just">
              <a:lnSpc>
                <a:spcPct val="150000"/>
              </a:lnSpc>
              <a:buFont typeface="Wingdings" pitchFamily="2" charset="2"/>
              <a:buChar char="Ø"/>
            </a:pPr>
            <a:r>
              <a:rPr lang="en-US" sz="2000" b="1" dirty="0" smtClean="0">
                <a:effectLst/>
                <a:latin typeface="Times New Roman" panose="02020603050405020304" pitchFamily="18" charset="0"/>
                <a:ea typeface="Times New Roman" panose="02020603050405020304" pitchFamily="18" charset="0"/>
              </a:rPr>
              <a:t>In the visceral form, and, even if the patient is under treatment, the parasite </a:t>
            </a:r>
            <a:r>
              <a:rPr lang="en-US" sz="2000" b="1" dirty="0" smtClean="0">
                <a:latin typeface="Times New Roman" panose="02020603050405020304" pitchFamily="18" charset="0"/>
                <a:ea typeface="Times New Roman" panose="02020603050405020304" pitchFamily="18" charset="0"/>
              </a:rPr>
              <a:t>number</a:t>
            </a:r>
            <a:r>
              <a:rPr lang="en-US" sz="2000" b="1" dirty="0" smtClean="0">
                <a:effectLst/>
                <a:latin typeface="Times New Roman" panose="02020603050405020304" pitchFamily="18" charset="0"/>
                <a:ea typeface="Times New Roman" panose="02020603050405020304" pitchFamily="18" charset="0"/>
              </a:rPr>
              <a:t> of the </a:t>
            </a:r>
            <a:r>
              <a:rPr lang="en-US" sz="2000" b="1" i="1" dirty="0" smtClean="0">
                <a:effectLst/>
                <a:latin typeface="Times New Roman" panose="02020603050405020304" pitchFamily="18" charset="0"/>
                <a:ea typeface="Times New Roman" panose="02020603050405020304" pitchFamily="18" charset="0"/>
              </a:rPr>
              <a:t> </a:t>
            </a:r>
            <a:r>
              <a:rPr lang="en-US" sz="2000" b="1" i="1" dirty="0" err="1" smtClean="0">
                <a:effectLst/>
                <a:latin typeface="Times New Roman" panose="02020603050405020304" pitchFamily="18" charset="0"/>
                <a:ea typeface="Times New Roman" panose="02020603050405020304" pitchFamily="18" charset="0"/>
              </a:rPr>
              <a:t>donnovani</a:t>
            </a:r>
            <a:r>
              <a:rPr lang="en-US" sz="2000" b="1" i="1" dirty="0" smtClean="0">
                <a:effectLst/>
                <a:latin typeface="Times New Roman" panose="02020603050405020304" pitchFamily="18" charset="0"/>
                <a:ea typeface="Times New Roman" panose="02020603050405020304" pitchFamily="18" charset="0"/>
              </a:rPr>
              <a:t> </a:t>
            </a:r>
            <a:r>
              <a:rPr lang="en-US" sz="2000" b="1" dirty="0" smtClean="0">
                <a:effectLst/>
                <a:latin typeface="Times New Roman" panose="02020603050405020304" pitchFamily="18" charset="0"/>
                <a:ea typeface="Times New Roman" panose="02020603050405020304" pitchFamily="18" charset="0"/>
              </a:rPr>
              <a:t>family rises acutely in blood after the onset of disease, remain elevated for some time and then drop gradually thereafter to disappear almost totally about a year or so after the onset of disease (7-10). </a:t>
            </a:r>
          </a:p>
          <a:p>
            <a:pPr marL="342900" indent="-342900" algn="just">
              <a:lnSpc>
                <a:spcPct val="150000"/>
              </a:lnSpc>
              <a:buFont typeface="Wingdings" pitchFamily="2" charset="2"/>
              <a:buChar char="Ø"/>
            </a:pPr>
            <a:endParaRPr lang="en-US" sz="2000" b="1" dirty="0" smtClean="0">
              <a:effectLst/>
              <a:latin typeface="Times New Roman" panose="02020603050405020304" pitchFamily="18" charset="0"/>
              <a:ea typeface="Times New Roman" panose="02020603050405020304" pitchFamily="18" charset="0"/>
            </a:endParaRPr>
          </a:p>
          <a:p>
            <a:pPr marL="342900" indent="-342900" algn="just">
              <a:lnSpc>
                <a:spcPct val="150000"/>
              </a:lnSpc>
              <a:buFont typeface="Wingdings" pitchFamily="2" charset="2"/>
              <a:buChar char="Ø"/>
            </a:pPr>
            <a:r>
              <a:rPr lang="en-US" sz="2000" b="1" dirty="0" smtClean="0">
                <a:effectLst/>
                <a:latin typeface="Times New Roman" panose="02020603050405020304" pitchFamily="18" charset="0"/>
                <a:ea typeface="Times New Roman" panose="02020603050405020304" pitchFamily="18" charset="0"/>
              </a:rPr>
              <a:t>In this type of infection delayed type hypersensitivity, if it forms,  takes much longer to appear (6-10). </a:t>
            </a:r>
            <a:endParaRPr lang="en-US" sz="2000" b="1" dirty="0"/>
          </a:p>
        </p:txBody>
      </p:sp>
    </p:spTree>
    <p:extLst>
      <p:ext uri="{BB962C8B-B14F-4D97-AF65-F5344CB8AC3E}">
        <p14:creationId xmlns:p14="http://schemas.microsoft.com/office/powerpoint/2010/main" xmlns="" val="2723494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7401" y="2523692"/>
            <a:ext cx="10506973" cy="1477328"/>
          </a:xfrm>
          <a:prstGeom prst="rect">
            <a:avLst/>
          </a:prstGeom>
        </p:spPr>
        <p:txBody>
          <a:bodyPr wrap="square">
            <a:spAutoFit/>
          </a:bodyPr>
          <a:lstStyle/>
          <a:p>
            <a:pPr algn="just">
              <a:lnSpc>
                <a:spcPct val="150000"/>
              </a:lnSpc>
            </a:pPr>
            <a:r>
              <a:rPr lang="en-US" sz="2000" b="1" dirty="0">
                <a:latin typeface="Times New Roman" panose="02020603050405020304" pitchFamily="18" charset="0"/>
                <a:ea typeface="Times New Roman" panose="02020603050405020304" pitchFamily="18" charset="0"/>
              </a:rPr>
              <a:t>These observations were consistent enough for different researchers to use them as diagnostic tools (11-13) and for tracking these disorders epidemiologically (14-21). The antigens used were from different parasite preparations and extracts (27-33</a:t>
            </a:r>
            <a:r>
              <a:rPr lang="en-US" sz="2000" b="1" dirty="0" smtClean="0">
                <a:latin typeface="Times New Roman" panose="02020603050405020304" pitchFamily="18" charset="0"/>
                <a:ea typeface="Times New Roman" panose="02020603050405020304" pitchFamily="18" charset="0"/>
              </a:rPr>
              <a:t>) and they all proved adequate.</a:t>
            </a:r>
            <a:r>
              <a:rPr lang="en-US" sz="2000" b="1" i="1" dirty="0" smtClean="0">
                <a:latin typeface="Times New Roman" panose="02020603050405020304" pitchFamily="18" charset="0"/>
                <a:ea typeface="Times New Roman" panose="02020603050405020304" pitchFamily="18" charset="0"/>
              </a:rPr>
              <a:t> </a:t>
            </a:r>
            <a:endParaRPr lang="en-US" sz="2000" b="1"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962050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9332" y="1041645"/>
            <a:ext cx="11093568" cy="4708981"/>
          </a:xfrm>
          <a:prstGeom prst="rect">
            <a:avLst/>
          </a:prstGeom>
        </p:spPr>
        <p:txBody>
          <a:bodyPr wrap="square">
            <a:spAutoFit/>
          </a:bodyPr>
          <a:lstStyle/>
          <a:p>
            <a:pPr marL="342900" indent="-342900" algn="just">
              <a:lnSpc>
                <a:spcPct val="150000"/>
              </a:lnSpc>
              <a:buFont typeface="Wingdings" pitchFamily="2" charset="2"/>
              <a:buChar char="Ø"/>
            </a:pPr>
            <a:r>
              <a:rPr lang="en-US" sz="2000" b="1" dirty="0" smtClean="0">
                <a:effectLst/>
                <a:latin typeface="Times New Roman" panose="02020603050405020304" pitchFamily="18" charset="0"/>
                <a:ea typeface="Times New Roman" panose="02020603050405020304" pitchFamily="18" charset="0"/>
              </a:rPr>
              <a:t>On the other hand </a:t>
            </a:r>
            <a:r>
              <a:rPr lang="en-US" sz="2000" b="1" i="1" dirty="0" smtClean="0">
                <a:effectLst/>
                <a:latin typeface="Times New Roman" panose="02020603050405020304" pitchFamily="18" charset="0"/>
                <a:ea typeface="Times New Roman" panose="02020603050405020304" pitchFamily="18" charset="0"/>
              </a:rPr>
              <a:t>L. </a:t>
            </a:r>
            <a:r>
              <a:rPr lang="en-US" sz="2000" b="1" i="1" dirty="0" err="1" smtClean="0">
                <a:effectLst/>
                <a:latin typeface="Times New Roman" panose="02020603050405020304" pitchFamily="18" charset="0"/>
                <a:ea typeface="Times New Roman" panose="02020603050405020304" pitchFamily="18" charset="0"/>
              </a:rPr>
              <a:t>donovani</a:t>
            </a:r>
            <a:r>
              <a:rPr lang="en-US" sz="2000" b="1" i="1" dirty="0" smtClean="0">
                <a:effectLst/>
                <a:latin typeface="Times New Roman" panose="02020603050405020304" pitchFamily="18" charset="0"/>
                <a:ea typeface="Times New Roman" panose="02020603050405020304" pitchFamily="18" charset="0"/>
              </a:rPr>
              <a:t> </a:t>
            </a:r>
            <a:r>
              <a:rPr lang="en-US" sz="2000" b="1" dirty="0" smtClean="0">
                <a:effectLst/>
                <a:latin typeface="Times New Roman" panose="02020603050405020304" pitchFamily="18" charset="0"/>
                <a:ea typeface="Times New Roman" panose="02020603050405020304" pitchFamily="18" charset="0"/>
              </a:rPr>
              <a:t>causing a cutaneous lesion is certainly not a common finding. </a:t>
            </a:r>
          </a:p>
          <a:p>
            <a:pPr marL="342900" indent="-342900" algn="just">
              <a:lnSpc>
                <a:spcPct val="150000"/>
              </a:lnSpc>
              <a:buFont typeface="Wingdings" pitchFamily="2" charset="2"/>
              <a:buChar char="Ø"/>
            </a:pPr>
            <a:endParaRPr lang="en-US" sz="2000" b="1" dirty="0" smtClean="0">
              <a:effectLst/>
              <a:latin typeface="Times New Roman" panose="02020603050405020304" pitchFamily="18" charset="0"/>
              <a:ea typeface="Times New Roman" panose="02020603050405020304" pitchFamily="18" charset="0"/>
            </a:endParaRPr>
          </a:p>
          <a:p>
            <a:pPr marL="342900" indent="-342900" algn="just">
              <a:lnSpc>
                <a:spcPct val="150000"/>
              </a:lnSpc>
              <a:buFont typeface="Wingdings" pitchFamily="2" charset="2"/>
              <a:buChar char="Ø"/>
            </a:pPr>
            <a:r>
              <a:rPr lang="en-US" sz="2000" b="1" dirty="0" smtClean="0">
                <a:latin typeface="Times New Roman" panose="02020603050405020304" pitchFamily="18" charset="0"/>
                <a:ea typeface="Times New Roman" panose="02020603050405020304" pitchFamily="18" charset="0"/>
              </a:rPr>
              <a:t>In this study t</a:t>
            </a:r>
            <a:r>
              <a:rPr lang="en-US" sz="2000" b="1" dirty="0" smtClean="0">
                <a:effectLst/>
                <a:latin typeface="Times New Roman" panose="02020603050405020304" pitchFamily="18" charset="0"/>
                <a:ea typeface="Times New Roman" panose="02020603050405020304" pitchFamily="18" charset="0"/>
              </a:rPr>
              <a:t>o better understand the way the immune system reacts to attacks by this special strain and in the absence of overt visceral invasion, we decided to study the expression of immunity in both its forms in a number of these patients with concurrent clinical disease. </a:t>
            </a:r>
          </a:p>
          <a:p>
            <a:pPr marL="342900" indent="-342900" algn="just">
              <a:lnSpc>
                <a:spcPct val="150000"/>
              </a:lnSpc>
              <a:buFont typeface="Wingdings" pitchFamily="2" charset="2"/>
              <a:buChar char="Ø"/>
            </a:pPr>
            <a:endParaRPr lang="en-US" sz="2000" b="1" dirty="0">
              <a:latin typeface="Times New Roman" panose="02020603050405020304" pitchFamily="18" charset="0"/>
              <a:ea typeface="Times New Roman" panose="02020603050405020304" pitchFamily="18" charset="0"/>
            </a:endParaRPr>
          </a:p>
          <a:p>
            <a:pPr marL="342900" indent="-342900" algn="just">
              <a:lnSpc>
                <a:spcPct val="150000"/>
              </a:lnSpc>
              <a:buFont typeface="Wingdings" pitchFamily="2" charset="2"/>
              <a:buChar char="Ø"/>
            </a:pPr>
            <a:r>
              <a:rPr lang="en-US" sz="2000" b="1" dirty="0" smtClean="0">
                <a:effectLst/>
                <a:latin typeface="Times New Roman" panose="02020603050405020304" pitchFamily="18" charset="0"/>
                <a:ea typeface="Times New Roman" panose="02020603050405020304" pitchFamily="18" charset="0"/>
              </a:rPr>
              <a:t>For detection of antibodies we used two types of antigen preparations: Whole parasite lysates of a reference strain </a:t>
            </a:r>
            <a:r>
              <a:rPr lang="en-US" sz="2000" b="1" dirty="0" err="1" smtClean="0">
                <a:effectLst/>
                <a:latin typeface="Times New Roman" panose="02020603050405020304" pitchFamily="18" charset="0"/>
                <a:ea typeface="Times New Roman" panose="02020603050405020304" pitchFamily="18" charset="0"/>
              </a:rPr>
              <a:t>IPTI</a:t>
            </a:r>
            <a:r>
              <a:rPr lang="en-US" sz="2000" b="1" dirty="0" smtClean="0">
                <a:effectLst/>
                <a:latin typeface="Times New Roman" panose="02020603050405020304" pitchFamily="18" charset="0"/>
                <a:ea typeface="Times New Roman" panose="02020603050405020304" pitchFamily="18" charset="0"/>
              </a:rPr>
              <a:t> (30), and </a:t>
            </a:r>
            <a:r>
              <a:rPr lang="en-US" sz="2000" b="1" dirty="0" err="1" smtClean="0">
                <a:effectLst/>
                <a:latin typeface="Times New Roman" panose="02020603050405020304" pitchFamily="18" charset="0"/>
                <a:ea typeface="Times New Roman" panose="02020603050405020304" pitchFamily="18" charset="0"/>
              </a:rPr>
              <a:t>rk39</a:t>
            </a:r>
            <a:r>
              <a:rPr lang="en-US" sz="2000" b="1" dirty="0" smtClean="0">
                <a:effectLst/>
                <a:latin typeface="Times New Roman" panose="02020603050405020304" pitchFamily="18" charset="0"/>
                <a:ea typeface="Times New Roman" panose="02020603050405020304" pitchFamily="18" charset="0"/>
              </a:rPr>
              <a:t>,</a:t>
            </a:r>
            <a:r>
              <a:rPr lang="en-US" sz="2000" b="1" spc="-15" dirty="0" smtClean="0">
                <a:effectLst/>
                <a:latin typeface="Times New Roman" panose="02020603050405020304" pitchFamily="18" charset="0"/>
                <a:ea typeface="Times New Roman" panose="02020603050405020304" pitchFamily="18" charset="0"/>
              </a:rPr>
              <a:t> a highly conserved sequence found in both the Old and New World parasite species all of which cause visceral </a:t>
            </a:r>
            <a:r>
              <a:rPr lang="en-US" sz="2000" b="1" spc="-15" dirty="0" err="1" smtClean="0">
                <a:effectLst/>
                <a:latin typeface="Times New Roman" panose="02020603050405020304" pitchFamily="18" charset="0"/>
                <a:ea typeface="Times New Roman" panose="02020603050405020304" pitchFamily="18" charset="0"/>
              </a:rPr>
              <a:t>leishmaniasis</a:t>
            </a:r>
            <a:r>
              <a:rPr lang="en-US" sz="2000" b="1" spc="-15" dirty="0" smtClean="0">
                <a:effectLst/>
                <a:latin typeface="Times New Roman" panose="02020603050405020304" pitchFamily="18" charset="0"/>
                <a:ea typeface="Times New Roman" panose="02020603050405020304" pitchFamily="18" charset="0"/>
              </a:rPr>
              <a:t> (</a:t>
            </a:r>
            <a:r>
              <a:rPr lang="en-US" sz="2000" b="1" i="1" spc="-15" dirty="0" smtClean="0">
                <a:effectLst/>
                <a:latin typeface="Times New Roman" panose="02020603050405020304" pitchFamily="18" charset="0"/>
                <a:ea typeface="Times New Roman" panose="02020603050405020304" pitchFamily="18" charset="0"/>
              </a:rPr>
              <a:t>L. </a:t>
            </a:r>
            <a:r>
              <a:rPr lang="en-US" sz="2000" b="1" i="1" spc="-15" dirty="0" err="1" smtClean="0">
                <a:effectLst/>
                <a:latin typeface="Times New Roman" panose="02020603050405020304" pitchFamily="18" charset="0"/>
                <a:ea typeface="Times New Roman" panose="02020603050405020304" pitchFamily="18" charset="0"/>
              </a:rPr>
              <a:t>donovani</a:t>
            </a:r>
            <a:r>
              <a:rPr lang="en-US" sz="2000" b="1" spc="-15" dirty="0" smtClean="0">
                <a:effectLst/>
                <a:latin typeface="Times New Roman" panose="02020603050405020304" pitchFamily="18" charset="0"/>
                <a:ea typeface="Times New Roman" panose="02020603050405020304" pitchFamily="18" charset="0"/>
              </a:rPr>
              <a:t>,</a:t>
            </a:r>
            <a:r>
              <a:rPr lang="en-US" sz="2000" b="1" i="1" spc="-15" dirty="0" smtClean="0">
                <a:effectLst/>
                <a:latin typeface="Times New Roman" panose="02020603050405020304" pitchFamily="18" charset="0"/>
                <a:ea typeface="Times New Roman" panose="02020603050405020304" pitchFamily="18" charset="0"/>
              </a:rPr>
              <a:t> L. </a:t>
            </a:r>
            <a:r>
              <a:rPr lang="en-US" sz="2000" b="1" i="1" spc="-15" dirty="0" err="1" smtClean="0">
                <a:effectLst/>
                <a:latin typeface="Times New Roman" panose="02020603050405020304" pitchFamily="18" charset="0"/>
                <a:ea typeface="Times New Roman" panose="02020603050405020304" pitchFamily="18" charset="0"/>
              </a:rPr>
              <a:t>infantum</a:t>
            </a:r>
            <a:r>
              <a:rPr lang="en-US" sz="2000" b="1" i="1" spc="-15" dirty="0" smtClean="0">
                <a:effectLst/>
                <a:latin typeface="Times New Roman" panose="02020603050405020304" pitchFamily="18" charset="0"/>
                <a:ea typeface="Times New Roman" panose="02020603050405020304" pitchFamily="18" charset="0"/>
              </a:rPr>
              <a:t> </a:t>
            </a:r>
            <a:r>
              <a:rPr lang="en-US" sz="2000" b="1" spc="-15" dirty="0" smtClean="0">
                <a:effectLst/>
                <a:latin typeface="Times New Roman" panose="02020603050405020304" pitchFamily="18" charset="0"/>
                <a:ea typeface="Times New Roman" panose="02020603050405020304" pitchFamily="18" charset="0"/>
              </a:rPr>
              <a:t>and </a:t>
            </a:r>
            <a:r>
              <a:rPr lang="en-US" sz="2000" b="1" i="1" spc="-15" dirty="0" smtClean="0">
                <a:effectLst/>
                <a:latin typeface="Times New Roman" panose="02020603050405020304" pitchFamily="18" charset="0"/>
                <a:ea typeface="Times New Roman" panose="02020603050405020304" pitchFamily="18" charset="0"/>
              </a:rPr>
              <a:t>L. </a:t>
            </a:r>
            <a:r>
              <a:rPr lang="en-US" sz="2000" b="1" i="1" spc="-15" dirty="0" err="1" smtClean="0">
                <a:effectLst/>
                <a:latin typeface="Times New Roman" panose="02020603050405020304" pitchFamily="18" charset="0"/>
                <a:ea typeface="Times New Roman" panose="02020603050405020304" pitchFamily="18" charset="0"/>
              </a:rPr>
              <a:t>chagasi</a:t>
            </a:r>
            <a:r>
              <a:rPr lang="en-US" sz="2000" b="1" i="1" spc="-15" dirty="0" smtClean="0">
                <a:effectLst/>
                <a:latin typeface="Times New Roman" panose="02020603050405020304" pitchFamily="18" charset="0"/>
                <a:ea typeface="Times New Roman" panose="02020603050405020304" pitchFamily="18" charset="0"/>
              </a:rPr>
              <a:t>). </a:t>
            </a:r>
            <a:endParaRPr lang="en-US" sz="2000" b="1" dirty="0"/>
          </a:p>
        </p:txBody>
      </p:sp>
    </p:spTree>
    <p:extLst>
      <p:ext uri="{BB962C8B-B14F-4D97-AF65-F5344CB8AC3E}">
        <p14:creationId xmlns:p14="http://schemas.microsoft.com/office/powerpoint/2010/main" xmlns="" val="3329643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333" y="1298024"/>
            <a:ext cx="11471274" cy="4401205"/>
          </a:xfrm>
          <a:prstGeom prst="rect">
            <a:avLst/>
          </a:prstGeom>
        </p:spPr>
        <p:txBody>
          <a:bodyPr wrap="square">
            <a:spAutoFit/>
          </a:bodyPr>
          <a:lstStyle/>
          <a:p>
            <a:pPr marL="548640" marR="0" algn="just">
              <a:lnSpc>
                <a:spcPct val="200000"/>
              </a:lnSpc>
              <a:spcBef>
                <a:spcPts val="0"/>
              </a:spcBef>
              <a:spcAft>
                <a:spcPts val="0"/>
              </a:spcAft>
              <a:tabLst>
                <a:tab pos="-457200" algn="l"/>
              </a:tabLst>
            </a:pPr>
            <a:r>
              <a:rPr lang="en-US" sz="2000" b="1" spc="-15" dirty="0" smtClean="0">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he presence of elevated levels of antibodies to both type antigens was confirmed in 7/18 of the studied patients. In addition two more sera reacted with only one of the two antigens used.  To determine delayed hypersensitivity we used an extract from one of our isolates. The identity of the used isolate had been revealed in a previous study by enzyme electrophoresis (34).  We confirmed the identity of our </a:t>
            </a:r>
            <a:r>
              <a:rPr lang="en-US"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stabilates</a:t>
            </a:r>
            <a:r>
              <a:rPr lang="en-US"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by analyzing them </a:t>
            </a:r>
            <a:r>
              <a:rPr lang="en-US"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electrophoretically</a:t>
            </a:r>
            <a:r>
              <a:rPr lang="en-US"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This method in addition to molecular identification techniques were used on different isolates obtained from the patients under study. Probes for sequences coding for </a:t>
            </a:r>
            <a:r>
              <a:rPr lang="en-US"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K39</a:t>
            </a:r>
            <a:r>
              <a:rPr lang="en-US"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gene yielded the final proof.</a:t>
            </a:r>
            <a:endParaRPr lang="en-US" sz="2000" b="1" dirty="0">
              <a:effectLst/>
              <a:latin typeface="CG 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2165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2803" y="2024111"/>
            <a:ext cx="10958287" cy="3323987"/>
          </a:xfrm>
          <a:prstGeom prst="rect">
            <a:avLst/>
          </a:prstGeom>
        </p:spPr>
        <p:txBody>
          <a:bodyPr wrap="square">
            <a:spAutoFit/>
          </a:bodyPr>
          <a:lstStyle/>
          <a:p>
            <a:pPr algn="just">
              <a:lnSpc>
                <a:spcPct val="150000"/>
              </a:lnSpc>
            </a:pPr>
            <a:r>
              <a:rPr lang="en-US" sz="2400" b="1" dirty="0" smtClean="0">
                <a:latin typeface="Times New Roman" panose="02020603050405020304" pitchFamily="18" charset="0"/>
                <a:cs typeface="Times New Roman" panose="02020603050405020304" pitchFamily="18" charset="0"/>
              </a:rPr>
              <a:t>We </a:t>
            </a:r>
            <a:r>
              <a:rPr lang="en-US" sz="2400" b="1" dirty="0">
                <a:latin typeface="Times New Roman" panose="02020603050405020304" pitchFamily="18" charset="0"/>
                <a:cs typeface="Times New Roman" panose="02020603050405020304" pitchFamily="18" charset="0"/>
              </a:rPr>
              <a:t>concluded that the immune system in patients with dermal </a:t>
            </a:r>
            <a:r>
              <a:rPr lang="en-US" sz="2400" b="1" dirty="0" err="1">
                <a:latin typeface="Times New Roman" panose="02020603050405020304" pitchFamily="18" charset="0"/>
                <a:cs typeface="Times New Roman" panose="02020603050405020304" pitchFamily="18" charset="0"/>
              </a:rPr>
              <a:t>leishmaniasis</a:t>
            </a:r>
            <a:r>
              <a:rPr lang="en-US" sz="2400" b="1" dirty="0">
                <a:latin typeface="Times New Roman" panose="02020603050405020304" pitchFamily="18" charset="0"/>
                <a:cs typeface="Times New Roman" panose="02020603050405020304" pitchFamily="18" charset="0"/>
              </a:rPr>
              <a:t> caused by a strain of parasite known to be viscerotropic responds in line with the disorder it normally causes in the host </a:t>
            </a:r>
            <a:r>
              <a:rPr lang="en-US" sz="2400" b="1" dirty="0" err="1">
                <a:latin typeface="Times New Roman" panose="02020603050405020304" pitchFamily="18" charset="0"/>
                <a:cs typeface="Times New Roman" panose="02020603050405020304" pitchFamily="18" charset="0"/>
              </a:rPr>
              <a:t>i.e.kala</a:t>
            </a:r>
            <a:r>
              <a:rPr lang="en-US" sz="2400" b="1" dirty="0">
                <a:latin typeface="Times New Roman" panose="02020603050405020304" pitchFamily="18" charset="0"/>
                <a:cs typeface="Times New Roman" panose="02020603050405020304" pitchFamily="18" charset="0"/>
              </a:rPr>
              <a:t>-azar. To reach a better understanding of the </a:t>
            </a:r>
            <a:r>
              <a:rPr lang="en-US" sz="2400" b="1" dirty="0" smtClean="0">
                <a:latin typeface="Times New Roman" panose="02020603050405020304" pitchFamily="18" charset="0"/>
                <a:cs typeface="Times New Roman" panose="02020603050405020304" pitchFamily="18" charset="0"/>
              </a:rPr>
              <a:t>pathophysiology </a:t>
            </a:r>
            <a:r>
              <a:rPr lang="en-US" sz="2400" b="1" dirty="0">
                <a:latin typeface="Times New Roman" panose="02020603050405020304" pitchFamily="18" charset="0"/>
                <a:cs typeface="Times New Roman" panose="02020603050405020304" pitchFamily="18" charset="0"/>
              </a:rPr>
              <a:t>of these parasites we recommend that in similar cases the human host immune reactions always be determined.</a:t>
            </a:r>
          </a:p>
          <a:p>
            <a:pPr algn="just">
              <a:lnSpc>
                <a:spcPct val="150000"/>
              </a:lnSpc>
            </a:pPr>
            <a:r>
              <a:rPr lang="en-US"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46420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1889" y="829996"/>
            <a:ext cx="11547071" cy="5262979"/>
          </a:xfrm>
          <a:prstGeom prst="rect">
            <a:avLst/>
          </a:prstGeom>
        </p:spPr>
        <p:txBody>
          <a:bodyPr wrap="square">
            <a:spAutoFit/>
          </a:bodyPr>
          <a:lstStyle/>
          <a:p>
            <a:pPr marL="91440">
              <a:lnSpc>
                <a:spcPct val="150000"/>
              </a:lnSpc>
              <a:spcBef>
                <a:spcPts val="0"/>
              </a:spcBef>
              <a:spcAft>
                <a:spcPts val="0"/>
              </a:spcAft>
              <a:tabLst>
                <a:tab pos="-457200" algn="l"/>
              </a:tabLst>
            </a:pPr>
            <a:r>
              <a:rPr lang="en-US" sz="2400" b="1" cap="all" dirty="0" smtClean="0">
                <a:effectLst/>
                <a:latin typeface="Times New Roman" panose="02020603050405020304" pitchFamily="18" charset="0"/>
              </a:rPr>
              <a:t>Materials and Methods</a:t>
            </a:r>
            <a:endParaRPr lang="en-US" sz="2400" b="1" dirty="0" smtClean="0">
              <a:effectLst/>
              <a:latin typeface="Times New Roman" panose="02020603050405020304" pitchFamily="18" charset="0"/>
            </a:endParaRPr>
          </a:p>
          <a:p>
            <a:pPr>
              <a:lnSpc>
                <a:spcPct val="150000"/>
              </a:lnSpc>
            </a:pPr>
            <a:r>
              <a:rPr lang="en-US" sz="2000" b="1" i="1" dirty="0" smtClean="0">
                <a:effectLst/>
                <a:latin typeface="Times New Roman" panose="02020603050405020304" pitchFamily="18" charset="0"/>
                <a:ea typeface="Times New Roman" panose="02020603050405020304" pitchFamily="18" charset="0"/>
              </a:rPr>
              <a:t>Patients and study groups</a:t>
            </a:r>
            <a:r>
              <a:rPr lang="en-US" sz="2000" i="1" dirty="0" smtClean="0">
                <a:effectLst/>
                <a:latin typeface="Times New Roman" panose="02020603050405020304" pitchFamily="18" charset="0"/>
                <a:ea typeface="Times New Roman" panose="02020603050405020304" pitchFamily="18" charset="0"/>
              </a:rPr>
              <a:t>.</a:t>
            </a:r>
            <a:r>
              <a:rPr lang="en-US" sz="2000" dirty="0" smtClean="0">
                <a:effectLst/>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marL="342900" indent="-342900">
              <a:lnSpc>
                <a:spcPct val="150000"/>
              </a:lnSpc>
              <a:buFont typeface="Wingdings" pitchFamily="2" charset="2"/>
              <a:buChar char="Ø"/>
            </a:pPr>
            <a:r>
              <a:rPr lang="en-US" sz="2000" b="1" dirty="0" smtClean="0">
                <a:effectLst/>
                <a:latin typeface="Times New Roman" panose="02020603050405020304" pitchFamily="18" charset="0"/>
                <a:ea typeface="Times New Roman" panose="02020603050405020304" pitchFamily="18" charset="0"/>
              </a:rPr>
              <a:t>This study was performed on 22 subjects, 18 patients with skin lesions, and 4 with no apparent disease. </a:t>
            </a:r>
            <a:endParaRPr lang="en-US" sz="2000" b="1" dirty="0">
              <a:latin typeface="Times New Roman" panose="02020603050405020304" pitchFamily="18" charset="0"/>
              <a:ea typeface="Times New Roman" panose="02020603050405020304" pitchFamily="18" charset="0"/>
            </a:endParaRPr>
          </a:p>
          <a:p>
            <a:pPr marL="342900" indent="-342900">
              <a:lnSpc>
                <a:spcPct val="150000"/>
              </a:lnSpc>
              <a:buFont typeface="Wingdings" pitchFamily="2" charset="2"/>
              <a:buChar char="Ø"/>
            </a:pPr>
            <a:r>
              <a:rPr lang="en-US" sz="2000" b="1" dirty="0" smtClean="0">
                <a:effectLst/>
                <a:latin typeface="Times New Roman" panose="02020603050405020304" pitchFamily="18" charset="0"/>
                <a:ea typeface="Times New Roman" panose="02020603050405020304" pitchFamily="18" charset="0"/>
              </a:rPr>
              <a:t>The patients were referred to our laboratory from the American University of Beirut Medical Center.</a:t>
            </a:r>
            <a:endParaRPr lang="en-US" sz="2000" b="1" dirty="0">
              <a:latin typeface="Times New Roman" panose="02020603050405020304" pitchFamily="18" charset="0"/>
              <a:ea typeface="Times New Roman" panose="02020603050405020304" pitchFamily="18" charset="0"/>
            </a:endParaRPr>
          </a:p>
          <a:p>
            <a:pPr marL="342900" indent="-342900">
              <a:lnSpc>
                <a:spcPct val="150000"/>
              </a:lnSpc>
              <a:buFont typeface="Wingdings" pitchFamily="2" charset="2"/>
              <a:buChar char="Ø"/>
            </a:pPr>
            <a:r>
              <a:rPr lang="en-US" sz="2000" b="1" dirty="0" smtClean="0">
                <a:effectLst/>
                <a:latin typeface="Times New Roman" panose="02020603050405020304" pitchFamily="18" charset="0"/>
                <a:ea typeface="Times New Roman" panose="02020603050405020304" pitchFamily="18" charset="0"/>
              </a:rPr>
              <a:t>They had lesions typical of cutaneous </a:t>
            </a:r>
            <a:r>
              <a:rPr lang="en-US" sz="2000" b="1" dirty="0" err="1" smtClean="0">
                <a:effectLst/>
                <a:latin typeface="Times New Roman" panose="02020603050405020304" pitchFamily="18" charset="0"/>
                <a:ea typeface="Times New Roman" panose="02020603050405020304" pitchFamily="18" charset="0"/>
              </a:rPr>
              <a:t>leishmaniasis</a:t>
            </a:r>
            <a:r>
              <a:rPr lang="en-US" sz="2000" b="1" dirty="0" smtClean="0">
                <a:effectLst/>
                <a:latin typeface="Times New Roman" panose="02020603050405020304" pitchFamily="18" charset="0"/>
                <a:ea typeface="Times New Roman" panose="02020603050405020304" pitchFamily="18" charset="0"/>
              </a:rPr>
              <a:t>. They were confirmed by histologic examination of skin biopsies stained with a modified </a:t>
            </a:r>
            <a:r>
              <a:rPr lang="en-US" sz="2000" b="1" dirty="0" err="1" smtClean="0">
                <a:effectLst/>
                <a:latin typeface="Times New Roman" panose="02020603050405020304" pitchFamily="18" charset="0"/>
                <a:ea typeface="Times New Roman" panose="02020603050405020304" pitchFamily="18" charset="0"/>
              </a:rPr>
              <a:t>Romanovsky</a:t>
            </a:r>
            <a:r>
              <a:rPr lang="en-US" sz="2000" b="1" dirty="0" smtClean="0">
                <a:effectLst/>
                <a:latin typeface="Times New Roman" panose="02020603050405020304" pitchFamily="18" charset="0"/>
                <a:ea typeface="Times New Roman" panose="02020603050405020304" pitchFamily="18" charset="0"/>
              </a:rPr>
              <a:t> (Wright-</a:t>
            </a:r>
            <a:r>
              <a:rPr lang="en-US" sz="2000" b="1" dirty="0" err="1" smtClean="0">
                <a:effectLst/>
                <a:latin typeface="Times New Roman" panose="02020603050405020304" pitchFamily="18" charset="0"/>
                <a:ea typeface="Times New Roman" panose="02020603050405020304" pitchFamily="18" charset="0"/>
              </a:rPr>
              <a:t>Giemsa</a:t>
            </a:r>
            <a:r>
              <a:rPr lang="en-US" sz="2000" b="1" dirty="0" smtClean="0">
                <a:effectLst/>
                <a:latin typeface="Times New Roman" panose="02020603050405020304" pitchFamily="18" charset="0"/>
                <a:ea typeface="Times New Roman" panose="02020603050405020304" pitchFamily="18" charset="0"/>
              </a:rPr>
              <a:t>) stain (35).  In order to isolate and characterize the parasites, a portion of the lesion biopsy was inoculated for culture on a modified NNN medium (36), supplemented with a 15-30% heat inactivated fetal bovine serum (HIFBS) and antibiotics (GIBCO laboratories, Grand Island, USA). </a:t>
            </a:r>
          </a:p>
          <a:p>
            <a:pPr marL="342900" indent="-342900">
              <a:lnSpc>
                <a:spcPct val="150000"/>
              </a:lnSpc>
              <a:buFont typeface="Wingdings" pitchFamily="2" charset="2"/>
              <a:buChar char="Ø"/>
            </a:pPr>
            <a:r>
              <a:rPr lang="en-US" sz="2000" b="1" dirty="0" smtClean="0">
                <a:effectLst/>
                <a:latin typeface="Times New Roman" panose="02020603050405020304" pitchFamily="18" charset="0"/>
                <a:ea typeface="Times New Roman" panose="02020603050405020304" pitchFamily="18" charset="0"/>
              </a:rPr>
              <a:t>Parasites from only eight of the patients (group A), were isolated and successfully propagated in-vitro. </a:t>
            </a:r>
            <a:endParaRPr lang="en-US" sz="2000" b="1" dirty="0"/>
          </a:p>
        </p:txBody>
      </p:sp>
    </p:spTree>
    <p:extLst>
      <p:ext uri="{BB962C8B-B14F-4D97-AF65-F5344CB8AC3E}">
        <p14:creationId xmlns:p14="http://schemas.microsoft.com/office/powerpoint/2010/main" xmlns="" val="29359788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840</TotalTime>
  <Words>3458</Words>
  <Application>Microsoft Office PowerPoint</Application>
  <PresentationFormat>Custom</PresentationFormat>
  <Paragraphs>600</Paragraphs>
  <Slides>30</Slides>
  <Notes>7</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Cell Mediated and Humoral Immune responses to parasites in patients with Cutaneous lesions caused by L. donovani senso lato in Lebanon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Nivedita-Pc</cp:lastModifiedBy>
  <cp:revision>75</cp:revision>
  <dcterms:created xsi:type="dcterms:W3CDTF">2014-09-08T18:30:32Z</dcterms:created>
  <dcterms:modified xsi:type="dcterms:W3CDTF">2014-09-29T18:43:54Z</dcterms:modified>
</cp:coreProperties>
</file>