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61" r:id="rId2"/>
  </p:sldMasterIdLst>
  <p:notesMasterIdLst>
    <p:notesMasterId r:id="rId36"/>
  </p:notesMasterIdLst>
  <p:handoutMasterIdLst>
    <p:handoutMasterId r:id="rId37"/>
  </p:handoutMasterIdLst>
  <p:sldIdLst>
    <p:sldId id="337" r:id="rId3"/>
    <p:sldId id="256" r:id="rId4"/>
    <p:sldId id="273" r:id="rId5"/>
    <p:sldId id="274" r:id="rId6"/>
    <p:sldId id="272" r:id="rId7"/>
    <p:sldId id="257" r:id="rId8"/>
    <p:sldId id="277" r:id="rId9"/>
    <p:sldId id="338" r:id="rId10"/>
    <p:sldId id="339" r:id="rId11"/>
    <p:sldId id="341" r:id="rId12"/>
    <p:sldId id="342" r:id="rId13"/>
    <p:sldId id="275" r:id="rId14"/>
    <p:sldId id="258" r:id="rId15"/>
    <p:sldId id="276" r:id="rId16"/>
    <p:sldId id="259" r:id="rId17"/>
    <p:sldId id="260" r:id="rId18"/>
    <p:sldId id="262" r:id="rId19"/>
    <p:sldId id="283" r:id="rId20"/>
    <p:sldId id="278" r:id="rId21"/>
    <p:sldId id="264" r:id="rId22"/>
    <p:sldId id="279" r:id="rId23"/>
    <p:sldId id="280" r:id="rId24"/>
    <p:sldId id="281" r:id="rId25"/>
    <p:sldId id="348" r:id="rId26"/>
    <p:sldId id="287" r:id="rId27"/>
    <p:sldId id="265" r:id="rId28"/>
    <p:sldId id="289" r:id="rId29"/>
    <p:sldId id="271" r:id="rId30"/>
    <p:sldId id="267" r:id="rId31"/>
    <p:sldId id="270" r:id="rId32"/>
    <p:sldId id="284" r:id="rId33"/>
    <p:sldId id="350" r:id="rId34"/>
    <p:sldId id="352" r:id="rId35"/>
  </p:sldIdLst>
  <p:sldSz cx="9144000" cy="6858000" type="screen4x3"/>
  <p:notesSz cx="9939338" cy="6805613"/>
  <p:custDataLst>
    <p:tags r:id="rId38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0000FF"/>
    <a:srgbClr val="CCECFF"/>
    <a:srgbClr val="CC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0" autoAdjust="0"/>
    <p:restoredTop sz="99055" autoAdjust="0"/>
  </p:normalViewPr>
  <p:slideViewPr>
    <p:cSldViewPr>
      <p:cViewPr varScale="1">
        <p:scale>
          <a:sx n="86" d="100"/>
          <a:sy n="86" d="100"/>
        </p:scale>
        <p:origin x="9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7C23E-7880-4A1A-BE78-4D5C36172284}" type="datetimeFigureOut">
              <a:rPr kumimoji="1" lang="ja-JP" altLang="en-US" smtClean="0"/>
              <a:t>2016/3/12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FBC1D-CEA3-4B80-9C4E-AB69DAB208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62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29278" y="0"/>
            <a:ext cx="4307742" cy="3402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3DF9F-45D0-4A8E-A4E1-C955592AE49D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94631" y="3232693"/>
            <a:ext cx="7950078" cy="3062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29278" y="6464300"/>
            <a:ext cx="4307742" cy="340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092AC-C793-4C7C-8686-4088A8622A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5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QSS2015 total 25mins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092AC-C793-4C7C-8686-4088A8622A2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9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092AC-C793-4C7C-8686-4088A8622A2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4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092AC-C793-4C7C-8686-4088A8622A2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3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092AC-C793-4C7C-8686-4088A8622A2E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52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54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95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76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3/12/2016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kawakami\home\発表\テンプレート\京都\l_751c5a82a950e80785d17601d2d16c2ab11ae37e.jpg"/>
          <p:cNvPicPr>
            <a:picLocks noChangeAspect="1" noChangeArrowheads="1"/>
          </p:cNvPicPr>
          <p:nvPr/>
        </p:nvPicPr>
        <p:blipFill>
          <a:blip r:embed="rId2" cstate="print"/>
          <a:srcRect l="102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9063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178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530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310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75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40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07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3/12/2016</a:t>
            </a:fld>
            <a:endParaRPr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7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229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3/12/2016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58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3/12/2016</a:t>
            </a:fld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1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7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60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9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37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78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64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4E0FEE-4AF4-4D42-AC60-4403AF52E2A2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FDA141-E256-47D4-B25B-9CFDA6D8BA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71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0" y="0"/>
            <a:ext cx="8675688" cy="476250"/>
            <a:chOff x="0" y="0"/>
            <a:chExt cx="5760" cy="344"/>
          </a:xfrm>
        </p:grpSpPr>
        <p:sp>
          <p:nvSpPr>
            <p:cNvPr id="8" name="Rectangle 99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FDBF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" name="Rectangle 100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B7C1EB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" name="Rectangle 101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FD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6F89F7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1" name="Rectangle 102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FD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6F89F7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2" name="Rectangle 103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3" name="Rectangle 104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FD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6F89F7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4" name="Rectangle 105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B7C1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" name="Rectangle 106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6" name="Rectangle 107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7" name="Rectangle 109"/>
          <p:cNvSpPr>
            <a:spLocks noChangeArrowheads="1"/>
          </p:cNvSpPr>
          <p:nvPr/>
        </p:nvSpPr>
        <p:spPr bwMode="auto">
          <a:xfrm>
            <a:off x="7164388" y="0"/>
            <a:ext cx="1979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2000" dirty="0">
                <a:solidFill>
                  <a:srgbClr val="A5A9CB"/>
                </a:solidFill>
                <a:latin typeface="Monotype Corsiva" pitchFamily="66" charset="0"/>
                <a:ea typeface="ＭＳ Ｐ明朝" pitchFamily="18" charset="-128"/>
              </a:rPr>
              <a:t>Kyoto University</a:t>
            </a:r>
          </a:p>
        </p:txBody>
      </p:sp>
      <p:sp>
        <p:nvSpPr>
          <p:cNvPr id="18" name="Freeform 64"/>
          <p:cNvSpPr>
            <a:spLocks/>
          </p:cNvSpPr>
          <p:nvPr/>
        </p:nvSpPr>
        <p:spPr bwMode="ltGray">
          <a:xfrm>
            <a:off x="0" y="6524625"/>
            <a:ext cx="3203575" cy="331788"/>
          </a:xfrm>
          <a:custGeom>
            <a:avLst/>
            <a:gdLst/>
            <a:ahLst/>
            <a:cxnLst>
              <a:cxn ang="0">
                <a:pos x="4312" y="616"/>
              </a:cxn>
              <a:cxn ang="0">
                <a:pos x="4312" y="1232"/>
              </a:cxn>
              <a:cxn ang="0">
                <a:pos x="0" y="1232"/>
              </a:cxn>
              <a:cxn ang="0">
                <a:pos x="0" y="0"/>
              </a:cxn>
              <a:cxn ang="0">
                <a:pos x="147" y="48"/>
              </a:cxn>
              <a:cxn ang="0">
                <a:pos x="200" y="112"/>
              </a:cxn>
              <a:cxn ang="0">
                <a:pos x="260" y="160"/>
              </a:cxn>
              <a:cxn ang="0">
                <a:pos x="425" y="120"/>
              </a:cxn>
              <a:cxn ang="0">
                <a:pos x="503" y="88"/>
              </a:cxn>
              <a:cxn ang="0">
                <a:pos x="616" y="112"/>
              </a:cxn>
              <a:cxn ang="0">
                <a:pos x="677" y="200"/>
              </a:cxn>
              <a:cxn ang="0">
                <a:pos x="703" y="216"/>
              </a:cxn>
              <a:cxn ang="0">
                <a:pos x="755" y="264"/>
              </a:cxn>
              <a:cxn ang="0">
                <a:pos x="868" y="288"/>
              </a:cxn>
              <a:cxn ang="0">
                <a:pos x="842" y="304"/>
              </a:cxn>
              <a:cxn ang="0">
                <a:pos x="850" y="328"/>
              </a:cxn>
              <a:cxn ang="0">
                <a:pos x="824" y="344"/>
              </a:cxn>
              <a:cxn ang="0">
                <a:pos x="928" y="424"/>
              </a:cxn>
              <a:cxn ang="0">
                <a:pos x="1015" y="392"/>
              </a:cxn>
              <a:cxn ang="0">
                <a:pos x="1163" y="432"/>
              </a:cxn>
              <a:cxn ang="0">
                <a:pos x="1267" y="496"/>
              </a:cxn>
              <a:cxn ang="0">
                <a:pos x="1371" y="560"/>
              </a:cxn>
              <a:cxn ang="0">
                <a:pos x="1449" y="568"/>
              </a:cxn>
              <a:cxn ang="0">
                <a:pos x="1657" y="552"/>
              </a:cxn>
              <a:cxn ang="0">
                <a:pos x="1709" y="560"/>
              </a:cxn>
              <a:cxn ang="0">
                <a:pos x="1718" y="584"/>
              </a:cxn>
              <a:cxn ang="0">
                <a:pos x="1779" y="608"/>
              </a:cxn>
              <a:cxn ang="0">
                <a:pos x="1831" y="648"/>
              </a:cxn>
              <a:cxn ang="0">
                <a:pos x="1848" y="720"/>
              </a:cxn>
              <a:cxn ang="0">
                <a:pos x="1900" y="744"/>
              </a:cxn>
              <a:cxn ang="0">
                <a:pos x="2039" y="792"/>
              </a:cxn>
              <a:cxn ang="0">
                <a:pos x="2160" y="752"/>
              </a:cxn>
              <a:cxn ang="0">
                <a:pos x="2403" y="840"/>
              </a:cxn>
              <a:cxn ang="0">
                <a:pos x="2620" y="784"/>
              </a:cxn>
              <a:cxn ang="0">
                <a:pos x="2698" y="728"/>
              </a:cxn>
              <a:cxn ang="0">
                <a:pos x="2854" y="696"/>
              </a:cxn>
              <a:cxn ang="0">
                <a:pos x="3063" y="640"/>
              </a:cxn>
              <a:cxn ang="0">
                <a:pos x="3123" y="648"/>
              </a:cxn>
              <a:cxn ang="0">
                <a:pos x="3149" y="672"/>
              </a:cxn>
              <a:cxn ang="0">
                <a:pos x="3175" y="680"/>
              </a:cxn>
              <a:cxn ang="0">
                <a:pos x="3306" y="648"/>
              </a:cxn>
              <a:cxn ang="0">
                <a:pos x="3644" y="712"/>
              </a:cxn>
              <a:cxn ang="0">
                <a:pos x="3687" y="808"/>
              </a:cxn>
              <a:cxn ang="0">
                <a:pos x="3696" y="832"/>
              </a:cxn>
              <a:cxn ang="0">
                <a:pos x="3748" y="848"/>
              </a:cxn>
              <a:cxn ang="0">
                <a:pos x="3817" y="824"/>
              </a:cxn>
              <a:cxn ang="0">
                <a:pos x="3843" y="728"/>
              </a:cxn>
              <a:cxn ang="0">
                <a:pos x="3852" y="688"/>
              </a:cxn>
              <a:cxn ang="0">
                <a:pos x="3904" y="672"/>
              </a:cxn>
              <a:cxn ang="0">
                <a:pos x="3982" y="712"/>
              </a:cxn>
              <a:cxn ang="0">
                <a:pos x="4000" y="760"/>
              </a:cxn>
              <a:cxn ang="0">
                <a:pos x="4008" y="800"/>
              </a:cxn>
              <a:cxn ang="0">
                <a:pos x="4034" y="816"/>
              </a:cxn>
              <a:cxn ang="0">
                <a:pos x="4138" y="776"/>
              </a:cxn>
              <a:cxn ang="0">
                <a:pos x="4225" y="704"/>
              </a:cxn>
              <a:cxn ang="0">
                <a:pos x="4286" y="648"/>
              </a:cxn>
              <a:cxn ang="0">
                <a:pos x="4312" y="616"/>
              </a:cxn>
            </a:cxnLst>
            <a:rect l="0" t="0" r="r" b="b"/>
            <a:pathLst>
              <a:path w="4312" h="1232">
                <a:moveTo>
                  <a:pt x="4312" y="616"/>
                </a:moveTo>
                <a:lnTo>
                  <a:pt x="4312" y="1232"/>
                </a:lnTo>
                <a:lnTo>
                  <a:pt x="0" y="1232"/>
                </a:lnTo>
                <a:lnTo>
                  <a:pt x="0" y="0"/>
                </a:lnTo>
                <a:cubicBezTo>
                  <a:pt x="50" y="15"/>
                  <a:pt x="103" y="21"/>
                  <a:pt x="147" y="48"/>
                </a:cubicBezTo>
                <a:cubicBezTo>
                  <a:pt x="168" y="76"/>
                  <a:pt x="168" y="93"/>
                  <a:pt x="200" y="112"/>
                </a:cubicBezTo>
                <a:cubicBezTo>
                  <a:pt x="213" y="149"/>
                  <a:pt x="226" y="139"/>
                  <a:pt x="260" y="160"/>
                </a:cubicBezTo>
                <a:cubicBezTo>
                  <a:pt x="317" y="143"/>
                  <a:pt x="367" y="132"/>
                  <a:pt x="425" y="120"/>
                </a:cubicBezTo>
                <a:cubicBezTo>
                  <a:pt x="454" y="114"/>
                  <a:pt x="475" y="97"/>
                  <a:pt x="503" y="88"/>
                </a:cubicBezTo>
                <a:cubicBezTo>
                  <a:pt x="540" y="99"/>
                  <a:pt x="616" y="112"/>
                  <a:pt x="616" y="112"/>
                </a:cubicBezTo>
                <a:cubicBezTo>
                  <a:pt x="665" y="142"/>
                  <a:pt x="643" y="169"/>
                  <a:pt x="677" y="200"/>
                </a:cubicBezTo>
                <a:cubicBezTo>
                  <a:pt x="684" y="207"/>
                  <a:pt x="695" y="210"/>
                  <a:pt x="703" y="216"/>
                </a:cubicBezTo>
                <a:cubicBezTo>
                  <a:pt x="721" y="231"/>
                  <a:pt x="755" y="264"/>
                  <a:pt x="755" y="264"/>
                </a:cubicBezTo>
                <a:cubicBezTo>
                  <a:pt x="801" y="253"/>
                  <a:pt x="838" y="248"/>
                  <a:pt x="868" y="288"/>
                </a:cubicBezTo>
                <a:cubicBezTo>
                  <a:pt x="859" y="293"/>
                  <a:pt x="846" y="295"/>
                  <a:pt x="842" y="304"/>
                </a:cubicBezTo>
                <a:cubicBezTo>
                  <a:pt x="838" y="312"/>
                  <a:pt x="854" y="320"/>
                  <a:pt x="850" y="328"/>
                </a:cubicBezTo>
                <a:cubicBezTo>
                  <a:pt x="846" y="337"/>
                  <a:pt x="833" y="339"/>
                  <a:pt x="824" y="344"/>
                </a:cubicBezTo>
                <a:cubicBezTo>
                  <a:pt x="843" y="394"/>
                  <a:pt x="875" y="408"/>
                  <a:pt x="928" y="424"/>
                </a:cubicBezTo>
                <a:cubicBezTo>
                  <a:pt x="960" y="414"/>
                  <a:pt x="983" y="400"/>
                  <a:pt x="1015" y="392"/>
                </a:cubicBezTo>
                <a:cubicBezTo>
                  <a:pt x="1068" y="402"/>
                  <a:pt x="1107" y="423"/>
                  <a:pt x="1163" y="432"/>
                </a:cubicBezTo>
                <a:cubicBezTo>
                  <a:pt x="1197" y="453"/>
                  <a:pt x="1232" y="475"/>
                  <a:pt x="1267" y="496"/>
                </a:cubicBezTo>
                <a:cubicBezTo>
                  <a:pt x="1297" y="515"/>
                  <a:pt x="1332" y="551"/>
                  <a:pt x="1371" y="560"/>
                </a:cubicBezTo>
                <a:cubicBezTo>
                  <a:pt x="1396" y="566"/>
                  <a:pt x="1423" y="565"/>
                  <a:pt x="1449" y="568"/>
                </a:cubicBezTo>
                <a:cubicBezTo>
                  <a:pt x="1516" y="583"/>
                  <a:pt x="1592" y="572"/>
                  <a:pt x="1657" y="552"/>
                </a:cubicBezTo>
                <a:cubicBezTo>
                  <a:pt x="1674" y="555"/>
                  <a:pt x="1694" y="552"/>
                  <a:pt x="1709" y="560"/>
                </a:cubicBezTo>
                <a:cubicBezTo>
                  <a:pt x="1717" y="564"/>
                  <a:pt x="1712" y="577"/>
                  <a:pt x="1718" y="584"/>
                </a:cubicBezTo>
                <a:cubicBezTo>
                  <a:pt x="1733" y="601"/>
                  <a:pt x="1758" y="603"/>
                  <a:pt x="1779" y="608"/>
                </a:cubicBezTo>
                <a:cubicBezTo>
                  <a:pt x="1795" y="623"/>
                  <a:pt x="1817" y="632"/>
                  <a:pt x="1831" y="648"/>
                </a:cubicBezTo>
                <a:cubicBezTo>
                  <a:pt x="1840" y="659"/>
                  <a:pt x="1847" y="719"/>
                  <a:pt x="1848" y="720"/>
                </a:cubicBezTo>
                <a:cubicBezTo>
                  <a:pt x="1855" y="732"/>
                  <a:pt x="1888" y="741"/>
                  <a:pt x="1900" y="744"/>
                </a:cubicBezTo>
                <a:cubicBezTo>
                  <a:pt x="1953" y="758"/>
                  <a:pt x="1991" y="777"/>
                  <a:pt x="2039" y="792"/>
                </a:cubicBezTo>
                <a:cubicBezTo>
                  <a:pt x="2109" y="776"/>
                  <a:pt x="2103" y="770"/>
                  <a:pt x="2160" y="752"/>
                </a:cubicBezTo>
                <a:cubicBezTo>
                  <a:pt x="2245" y="763"/>
                  <a:pt x="2332" y="796"/>
                  <a:pt x="2403" y="840"/>
                </a:cubicBezTo>
                <a:cubicBezTo>
                  <a:pt x="2476" y="823"/>
                  <a:pt x="2549" y="806"/>
                  <a:pt x="2620" y="784"/>
                </a:cubicBezTo>
                <a:cubicBezTo>
                  <a:pt x="2653" y="774"/>
                  <a:pt x="2667" y="741"/>
                  <a:pt x="2698" y="728"/>
                </a:cubicBezTo>
                <a:cubicBezTo>
                  <a:pt x="2754" y="705"/>
                  <a:pt x="2795" y="702"/>
                  <a:pt x="2854" y="696"/>
                </a:cubicBezTo>
                <a:cubicBezTo>
                  <a:pt x="2925" y="680"/>
                  <a:pt x="2991" y="653"/>
                  <a:pt x="3063" y="640"/>
                </a:cubicBezTo>
                <a:cubicBezTo>
                  <a:pt x="3083" y="643"/>
                  <a:pt x="3104" y="641"/>
                  <a:pt x="3123" y="648"/>
                </a:cubicBezTo>
                <a:cubicBezTo>
                  <a:pt x="3135" y="652"/>
                  <a:pt x="3140" y="666"/>
                  <a:pt x="3149" y="672"/>
                </a:cubicBezTo>
                <a:cubicBezTo>
                  <a:pt x="3157" y="677"/>
                  <a:pt x="3167" y="677"/>
                  <a:pt x="3175" y="680"/>
                </a:cubicBezTo>
                <a:cubicBezTo>
                  <a:pt x="3221" y="666"/>
                  <a:pt x="3265" y="673"/>
                  <a:pt x="3306" y="648"/>
                </a:cubicBezTo>
                <a:cubicBezTo>
                  <a:pt x="3415" y="682"/>
                  <a:pt x="3532" y="686"/>
                  <a:pt x="3644" y="712"/>
                </a:cubicBezTo>
                <a:cubicBezTo>
                  <a:pt x="3666" y="742"/>
                  <a:pt x="3675" y="774"/>
                  <a:pt x="3687" y="808"/>
                </a:cubicBezTo>
                <a:cubicBezTo>
                  <a:pt x="3691" y="816"/>
                  <a:pt x="3687" y="829"/>
                  <a:pt x="3696" y="832"/>
                </a:cubicBezTo>
                <a:cubicBezTo>
                  <a:pt x="3713" y="837"/>
                  <a:pt x="3748" y="848"/>
                  <a:pt x="3748" y="848"/>
                </a:cubicBezTo>
                <a:cubicBezTo>
                  <a:pt x="3798" y="833"/>
                  <a:pt x="3786" y="867"/>
                  <a:pt x="3817" y="824"/>
                </a:cubicBezTo>
                <a:cubicBezTo>
                  <a:pt x="3806" y="780"/>
                  <a:pt x="3809" y="760"/>
                  <a:pt x="3843" y="728"/>
                </a:cubicBezTo>
                <a:cubicBezTo>
                  <a:pt x="3847" y="715"/>
                  <a:pt x="3841" y="698"/>
                  <a:pt x="3852" y="688"/>
                </a:cubicBezTo>
                <a:cubicBezTo>
                  <a:pt x="3865" y="676"/>
                  <a:pt x="3904" y="672"/>
                  <a:pt x="3904" y="672"/>
                </a:cubicBezTo>
                <a:cubicBezTo>
                  <a:pt x="3932" y="681"/>
                  <a:pt x="3982" y="712"/>
                  <a:pt x="3982" y="712"/>
                </a:cubicBezTo>
                <a:cubicBezTo>
                  <a:pt x="3988" y="728"/>
                  <a:pt x="3996" y="743"/>
                  <a:pt x="4000" y="760"/>
                </a:cubicBezTo>
                <a:cubicBezTo>
                  <a:pt x="4003" y="773"/>
                  <a:pt x="4001" y="788"/>
                  <a:pt x="4008" y="800"/>
                </a:cubicBezTo>
                <a:cubicBezTo>
                  <a:pt x="4014" y="808"/>
                  <a:pt x="4026" y="811"/>
                  <a:pt x="4034" y="816"/>
                </a:cubicBezTo>
                <a:cubicBezTo>
                  <a:pt x="4072" y="804"/>
                  <a:pt x="4102" y="787"/>
                  <a:pt x="4138" y="776"/>
                </a:cubicBezTo>
                <a:cubicBezTo>
                  <a:pt x="4172" y="730"/>
                  <a:pt x="4159" y="719"/>
                  <a:pt x="4225" y="704"/>
                </a:cubicBezTo>
                <a:cubicBezTo>
                  <a:pt x="4246" y="675"/>
                  <a:pt x="4265" y="677"/>
                  <a:pt x="4286" y="648"/>
                </a:cubicBezTo>
                <a:cubicBezTo>
                  <a:pt x="4277" y="625"/>
                  <a:pt x="4312" y="616"/>
                  <a:pt x="4312" y="616"/>
                </a:cubicBezTo>
                <a:close/>
              </a:path>
            </a:pathLst>
          </a:custGeom>
          <a:gradFill rotWithShape="0">
            <a:gsLst>
              <a:gs pos="0">
                <a:srgbClr val="CFDBFD">
                  <a:gamma/>
                  <a:shade val="76078"/>
                  <a:invGamma/>
                </a:srgbClr>
              </a:gs>
              <a:gs pos="100000">
                <a:srgbClr val="CFDBF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9" name="Group 65"/>
          <p:cNvGrpSpPr>
            <a:grpSpLocks/>
          </p:cNvGrpSpPr>
          <p:nvPr/>
        </p:nvGrpSpPr>
        <p:grpSpPr bwMode="auto">
          <a:xfrm>
            <a:off x="3059113" y="6237288"/>
            <a:ext cx="358775" cy="620712"/>
            <a:chOff x="1754" y="405"/>
            <a:chExt cx="2124" cy="3627"/>
          </a:xfrm>
        </p:grpSpPr>
        <p:grpSp>
          <p:nvGrpSpPr>
            <p:cNvPr id="20" name="Group 66"/>
            <p:cNvGrpSpPr>
              <a:grpSpLocks/>
            </p:cNvGrpSpPr>
            <p:nvPr userDrawn="1"/>
          </p:nvGrpSpPr>
          <p:grpSpPr bwMode="auto">
            <a:xfrm>
              <a:off x="1929" y="405"/>
              <a:ext cx="1740" cy="1929"/>
              <a:chOff x="1929" y="405"/>
              <a:chExt cx="1740" cy="1929"/>
            </a:xfrm>
          </p:grpSpPr>
          <p:sp>
            <p:nvSpPr>
              <p:cNvPr id="36" name="Oval 67"/>
              <p:cNvSpPr>
                <a:spLocks noChangeArrowheads="1"/>
              </p:cNvSpPr>
              <p:nvPr userDrawn="1"/>
            </p:nvSpPr>
            <p:spPr bwMode="ltGray">
              <a:xfrm>
                <a:off x="2741" y="464"/>
                <a:ext cx="47" cy="58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68"/>
              <p:cNvSpPr>
                <a:spLocks/>
              </p:cNvSpPr>
              <p:nvPr userDrawn="1"/>
            </p:nvSpPr>
            <p:spPr bwMode="ltGray">
              <a:xfrm>
                <a:off x="2661" y="405"/>
                <a:ext cx="225" cy="1215"/>
              </a:xfrm>
              <a:custGeom>
                <a:avLst/>
                <a:gdLst/>
                <a:ahLst/>
                <a:cxnLst>
                  <a:cxn ang="0">
                    <a:pos x="39" y="1146"/>
                  </a:cxn>
                  <a:cxn ang="0">
                    <a:pos x="87" y="1092"/>
                  </a:cxn>
                  <a:cxn ang="0">
                    <a:pos x="99" y="0"/>
                  </a:cxn>
                  <a:cxn ang="0">
                    <a:pos x="108" y="0"/>
                  </a:cxn>
                  <a:cxn ang="0">
                    <a:pos x="138" y="1095"/>
                  </a:cxn>
                  <a:cxn ang="0">
                    <a:pos x="183" y="1146"/>
                  </a:cxn>
                  <a:cxn ang="0">
                    <a:pos x="225" y="1146"/>
                  </a:cxn>
                  <a:cxn ang="0">
                    <a:pos x="222" y="1212"/>
                  </a:cxn>
                  <a:cxn ang="0">
                    <a:pos x="0" y="1215"/>
                  </a:cxn>
                  <a:cxn ang="0">
                    <a:pos x="0" y="1149"/>
                  </a:cxn>
                  <a:cxn ang="0">
                    <a:pos x="39" y="1146"/>
                  </a:cxn>
                </a:cxnLst>
                <a:rect l="0" t="0" r="r" b="b"/>
                <a:pathLst>
                  <a:path w="225" h="1215">
                    <a:moveTo>
                      <a:pt x="39" y="1146"/>
                    </a:moveTo>
                    <a:lnTo>
                      <a:pt x="87" y="1092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38" y="1095"/>
                    </a:lnTo>
                    <a:lnTo>
                      <a:pt x="183" y="1146"/>
                    </a:lnTo>
                    <a:lnTo>
                      <a:pt x="225" y="1146"/>
                    </a:lnTo>
                    <a:lnTo>
                      <a:pt x="222" y="1212"/>
                    </a:lnTo>
                    <a:lnTo>
                      <a:pt x="0" y="1215"/>
                    </a:lnTo>
                    <a:lnTo>
                      <a:pt x="0" y="1149"/>
                    </a:lnTo>
                    <a:lnTo>
                      <a:pt x="39" y="1146"/>
                    </a:lnTo>
                    <a:close/>
                  </a:path>
                </a:pathLst>
              </a:cu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Oval 69"/>
              <p:cNvSpPr>
                <a:spLocks noChangeArrowheads="1"/>
              </p:cNvSpPr>
              <p:nvPr userDrawn="1"/>
            </p:nvSpPr>
            <p:spPr bwMode="ltGray">
              <a:xfrm>
                <a:off x="2741" y="539"/>
                <a:ext cx="47" cy="58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Oval 70"/>
              <p:cNvSpPr>
                <a:spLocks noChangeArrowheads="1"/>
              </p:cNvSpPr>
              <p:nvPr userDrawn="1"/>
            </p:nvSpPr>
            <p:spPr bwMode="ltGray">
              <a:xfrm>
                <a:off x="2728" y="804"/>
                <a:ext cx="87" cy="47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Oval 71"/>
              <p:cNvSpPr>
                <a:spLocks noChangeArrowheads="1"/>
              </p:cNvSpPr>
              <p:nvPr userDrawn="1"/>
            </p:nvSpPr>
            <p:spPr bwMode="ltGray">
              <a:xfrm>
                <a:off x="2728" y="870"/>
                <a:ext cx="87" cy="47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Oval 72"/>
              <p:cNvSpPr>
                <a:spLocks noChangeArrowheads="1"/>
              </p:cNvSpPr>
              <p:nvPr userDrawn="1"/>
            </p:nvSpPr>
            <p:spPr bwMode="ltGray">
              <a:xfrm>
                <a:off x="2728" y="936"/>
                <a:ext cx="87" cy="47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Oval 73"/>
              <p:cNvSpPr>
                <a:spLocks noChangeArrowheads="1"/>
              </p:cNvSpPr>
              <p:nvPr userDrawn="1"/>
            </p:nvSpPr>
            <p:spPr bwMode="ltGray">
              <a:xfrm>
                <a:off x="2728" y="1002"/>
                <a:ext cx="87" cy="47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Oval 74"/>
              <p:cNvSpPr>
                <a:spLocks noChangeArrowheads="1"/>
              </p:cNvSpPr>
              <p:nvPr userDrawn="1"/>
            </p:nvSpPr>
            <p:spPr bwMode="ltGray">
              <a:xfrm>
                <a:off x="2718" y="1206"/>
                <a:ext cx="108" cy="47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Oval 75"/>
              <p:cNvSpPr>
                <a:spLocks noChangeArrowheads="1"/>
              </p:cNvSpPr>
              <p:nvPr userDrawn="1"/>
            </p:nvSpPr>
            <p:spPr bwMode="ltGray">
              <a:xfrm>
                <a:off x="2723" y="1140"/>
                <a:ext cx="99" cy="47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76"/>
              <p:cNvSpPr>
                <a:spLocks noChangeArrowheads="1"/>
              </p:cNvSpPr>
              <p:nvPr userDrawn="1"/>
            </p:nvSpPr>
            <p:spPr bwMode="ltGray">
              <a:xfrm>
                <a:off x="2722" y="1068"/>
                <a:ext cx="99" cy="47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Oval 77"/>
              <p:cNvSpPr>
                <a:spLocks noChangeArrowheads="1"/>
              </p:cNvSpPr>
              <p:nvPr userDrawn="1"/>
            </p:nvSpPr>
            <p:spPr bwMode="ltGray">
              <a:xfrm>
                <a:off x="2718" y="1272"/>
                <a:ext cx="108" cy="47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Oval 78"/>
              <p:cNvSpPr>
                <a:spLocks noChangeArrowheads="1"/>
              </p:cNvSpPr>
              <p:nvPr userDrawn="1"/>
            </p:nvSpPr>
            <p:spPr bwMode="ltGray">
              <a:xfrm>
                <a:off x="2715" y="1341"/>
                <a:ext cx="114" cy="47"/>
              </a:xfrm>
              <a:prstGeom prst="ellipse">
                <a:avLst/>
              </a:pr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79"/>
              <p:cNvSpPr>
                <a:spLocks/>
              </p:cNvSpPr>
              <p:nvPr userDrawn="1"/>
            </p:nvSpPr>
            <p:spPr bwMode="ltGray">
              <a:xfrm>
                <a:off x="2697" y="1407"/>
                <a:ext cx="153" cy="93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30" y="75"/>
                  </a:cxn>
                  <a:cxn ang="0">
                    <a:pos x="12" y="48"/>
                  </a:cxn>
                  <a:cxn ang="0">
                    <a:pos x="0" y="9"/>
                  </a:cxn>
                  <a:cxn ang="0">
                    <a:pos x="24" y="30"/>
                  </a:cxn>
                  <a:cxn ang="0">
                    <a:pos x="39" y="3"/>
                  </a:cxn>
                  <a:cxn ang="0">
                    <a:pos x="60" y="27"/>
                  </a:cxn>
                  <a:cxn ang="0">
                    <a:pos x="93" y="27"/>
                  </a:cxn>
                  <a:cxn ang="0">
                    <a:pos x="114" y="0"/>
                  </a:cxn>
                  <a:cxn ang="0">
                    <a:pos x="120" y="27"/>
                  </a:cxn>
                  <a:cxn ang="0">
                    <a:pos x="153" y="9"/>
                  </a:cxn>
                  <a:cxn ang="0">
                    <a:pos x="123" y="81"/>
                  </a:cxn>
                  <a:cxn ang="0">
                    <a:pos x="69" y="93"/>
                  </a:cxn>
                </a:cxnLst>
                <a:rect l="0" t="0" r="r" b="b"/>
                <a:pathLst>
                  <a:path w="153" h="93">
                    <a:moveTo>
                      <a:pt x="69" y="93"/>
                    </a:moveTo>
                    <a:lnTo>
                      <a:pt x="30" y="75"/>
                    </a:lnTo>
                    <a:lnTo>
                      <a:pt x="12" y="48"/>
                    </a:lnTo>
                    <a:lnTo>
                      <a:pt x="0" y="9"/>
                    </a:lnTo>
                    <a:lnTo>
                      <a:pt x="24" y="30"/>
                    </a:lnTo>
                    <a:lnTo>
                      <a:pt x="39" y="3"/>
                    </a:lnTo>
                    <a:lnTo>
                      <a:pt x="60" y="27"/>
                    </a:lnTo>
                    <a:lnTo>
                      <a:pt x="93" y="27"/>
                    </a:lnTo>
                    <a:lnTo>
                      <a:pt x="114" y="0"/>
                    </a:lnTo>
                    <a:lnTo>
                      <a:pt x="120" y="27"/>
                    </a:lnTo>
                    <a:lnTo>
                      <a:pt x="153" y="9"/>
                    </a:lnTo>
                    <a:lnTo>
                      <a:pt x="123" y="81"/>
                    </a:lnTo>
                    <a:lnTo>
                      <a:pt x="69" y="93"/>
                    </a:lnTo>
                    <a:close/>
                  </a:path>
                </a:pathLst>
              </a:cu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80"/>
              <p:cNvSpPr>
                <a:spLocks/>
              </p:cNvSpPr>
              <p:nvPr userDrawn="1"/>
            </p:nvSpPr>
            <p:spPr bwMode="ltGray">
              <a:xfrm>
                <a:off x="1929" y="1614"/>
                <a:ext cx="1740" cy="720"/>
              </a:xfrm>
              <a:custGeom>
                <a:avLst/>
                <a:gdLst/>
                <a:ahLst/>
                <a:cxnLst>
                  <a:cxn ang="0">
                    <a:pos x="1086" y="105"/>
                  </a:cxn>
                  <a:cxn ang="0">
                    <a:pos x="1353" y="252"/>
                  </a:cxn>
                  <a:cxn ang="0">
                    <a:pos x="1521" y="303"/>
                  </a:cxn>
                  <a:cxn ang="0">
                    <a:pos x="1563" y="318"/>
                  </a:cxn>
                  <a:cxn ang="0">
                    <a:pos x="1620" y="357"/>
                  </a:cxn>
                  <a:cxn ang="0">
                    <a:pos x="1728" y="324"/>
                  </a:cxn>
                  <a:cxn ang="0">
                    <a:pos x="1719" y="351"/>
                  </a:cxn>
                  <a:cxn ang="0">
                    <a:pos x="1734" y="378"/>
                  </a:cxn>
                  <a:cxn ang="0">
                    <a:pos x="1686" y="441"/>
                  </a:cxn>
                  <a:cxn ang="0">
                    <a:pos x="1680" y="468"/>
                  </a:cxn>
                  <a:cxn ang="0">
                    <a:pos x="1650" y="480"/>
                  </a:cxn>
                  <a:cxn ang="0">
                    <a:pos x="1632" y="546"/>
                  </a:cxn>
                  <a:cxn ang="0">
                    <a:pos x="1617" y="561"/>
                  </a:cxn>
                  <a:cxn ang="0">
                    <a:pos x="1632" y="609"/>
                  </a:cxn>
                  <a:cxn ang="0">
                    <a:pos x="1614" y="585"/>
                  </a:cxn>
                  <a:cxn ang="0">
                    <a:pos x="1602" y="576"/>
                  </a:cxn>
                  <a:cxn ang="0">
                    <a:pos x="1569" y="540"/>
                  </a:cxn>
                  <a:cxn ang="0">
                    <a:pos x="1458" y="582"/>
                  </a:cxn>
                  <a:cxn ang="0">
                    <a:pos x="1416" y="618"/>
                  </a:cxn>
                  <a:cxn ang="0">
                    <a:pos x="1377" y="603"/>
                  </a:cxn>
                  <a:cxn ang="0">
                    <a:pos x="1353" y="624"/>
                  </a:cxn>
                  <a:cxn ang="0">
                    <a:pos x="1317" y="615"/>
                  </a:cxn>
                  <a:cxn ang="0">
                    <a:pos x="1263" y="615"/>
                  </a:cxn>
                  <a:cxn ang="0">
                    <a:pos x="1245" y="651"/>
                  </a:cxn>
                  <a:cxn ang="0">
                    <a:pos x="1188" y="693"/>
                  </a:cxn>
                  <a:cxn ang="0">
                    <a:pos x="504" y="717"/>
                  </a:cxn>
                  <a:cxn ang="0">
                    <a:pos x="471" y="690"/>
                  </a:cxn>
                  <a:cxn ang="0">
                    <a:pos x="417" y="660"/>
                  </a:cxn>
                  <a:cxn ang="0">
                    <a:pos x="333" y="681"/>
                  </a:cxn>
                  <a:cxn ang="0">
                    <a:pos x="366" y="621"/>
                  </a:cxn>
                  <a:cxn ang="0">
                    <a:pos x="258" y="657"/>
                  </a:cxn>
                  <a:cxn ang="0">
                    <a:pos x="279" y="603"/>
                  </a:cxn>
                  <a:cxn ang="0">
                    <a:pos x="123" y="660"/>
                  </a:cxn>
                  <a:cxn ang="0">
                    <a:pos x="81" y="699"/>
                  </a:cxn>
                  <a:cxn ang="0">
                    <a:pos x="87" y="651"/>
                  </a:cxn>
                  <a:cxn ang="0">
                    <a:pos x="81" y="603"/>
                  </a:cxn>
                  <a:cxn ang="0">
                    <a:pos x="12" y="513"/>
                  </a:cxn>
                  <a:cxn ang="0">
                    <a:pos x="87" y="474"/>
                  </a:cxn>
                  <a:cxn ang="0">
                    <a:pos x="144" y="414"/>
                  </a:cxn>
                  <a:cxn ang="0">
                    <a:pos x="252" y="378"/>
                  </a:cxn>
                  <a:cxn ang="0">
                    <a:pos x="258" y="318"/>
                  </a:cxn>
                  <a:cxn ang="0">
                    <a:pos x="306" y="348"/>
                  </a:cxn>
                  <a:cxn ang="0">
                    <a:pos x="360" y="300"/>
                  </a:cxn>
                  <a:cxn ang="0">
                    <a:pos x="393" y="297"/>
                  </a:cxn>
                  <a:cxn ang="0">
                    <a:pos x="723" y="3"/>
                  </a:cxn>
                </a:cxnLst>
                <a:rect l="0" t="0" r="r" b="b"/>
                <a:pathLst>
                  <a:path w="1740" h="720">
                    <a:moveTo>
                      <a:pt x="954" y="0"/>
                    </a:moveTo>
                    <a:lnTo>
                      <a:pt x="1086" y="105"/>
                    </a:lnTo>
                    <a:lnTo>
                      <a:pt x="1206" y="180"/>
                    </a:lnTo>
                    <a:lnTo>
                      <a:pt x="1353" y="252"/>
                    </a:lnTo>
                    <a:lnTo>
                      <a:pt x="1467" y="291"/>
                    </a:lnTo>
                    <a:lnTo>
                      <a:pt x="1521" y="303"/>
                    </a:lnTo>
                    <a:lnTo>
                      <a:pt x="1581" y="294"/>
                    </a:lnTo>
                    <a:lnTo>
                      <a:pt x="1563" y="318"/>
                    </a:lnTo>
                    <a:lnTo>
                      <a:pt x="1572" y="342"/>
                    </a:lnTo>
                    <a:lnTo>
                      <a:pt x="1620" y="357"/>
                    </a:lnTo>
                    <a:lnTo>
                      <a:pt x="1680" y="354"/>
                    </a:lnTo>
                    <a:lnTo>
                      <a:pt x="1728" y="324"/>
                    </a:lnTo>
                    <a:lnTo>
                      <a:pt x="1740" y="339"/>
                    </a:lnTo>
                    <a:lnTo>
                      <a:pt x="1719" y="351"/>
                    </a:lnTo>
                    <a:lnTo>
                      <a:pt x="1710" y="393"/>
                    </a:lnTo>
                    <a:lnTo>
                      <a:pt x="1734" y="378"/>
                    </a:lnTo>
                    <a:lnTo>
                      <a:pt x="1707" y="414"/>
                    </a:lnTo>
                    <a:lnTo>
                      <a:pt x="1686" y="441"/>
                    </a:lnTo>
                    <a:lnTo>
                      <a:pt x="1698" y="456"/>
                    </a:lnTo>
                    <a:lnTo>
                      <a:pt x="1680" y="468"/>
                    </a:lnTo>
                    <a:lnTo>
                      <a:pt x="1668" y="486"/>
                    </a:lnTo>
                    <a:lnTo>
                      <a:pt x="1650" y="480"/>
                    </a:lnTo>
                    <a:lnTo>
                      <a:pt x="1614" y="510"/>
                    </a:lnTo>
                    <a:lnTo>
                      <a:pt x="1632" y="546"/>
                    </a:lnTo>
                    <a:lnTo>
                      <a:pt x="1632" y="579"/>
                    </a:lnTo>
                    <a:lnTo>
                      <a:pt x="1617" y="561"/>
                    </a:lnTo>
                    <a:lnTo>
                      <a:pt x="1617" y="585"/>
                    </a:lnTo>
                    <a:lnTo>
                      <a:pt x="1632" y="609"/>
                    </a:lnTo>
                    <a:lnTo>
                      <a:pt x="1605" y="609"/>
                    </a:lnTo>
                    <a:lnTo>
                      <a:pt x="1614" y="585"/>
                    </a:lnTo>
                    <a:lnTo>
                      <a:pt x="1614" y="561"/>
                    </a:lnTo>
                    <a:lnTo>
                      <a:pt x="1602" y="576"/>
                    </a:lnTo>
                    <a:lnTo>
                      <a:pt x="1608" y="516"/>
                    </a:lnTo>
                    <a:lnTo>
                      <a:pt x="1569" y="540"/>
                    </a:lnTo>
                    <a:lnTo>
                      <a:pt x="1518" y="558"/>
                    </a:lnTo>
                    <a:lnTo>
                      <a:pt x="1458" y="582"/>
                    </a:lnTo>
                    <a:lnTo>
                      <a:pt x="1407" y="597"/>
                    </a:lnTo>
                    <a:lnTo>
                      <a:pt x="1416" y="618"/>
                    </a:lnTo>
                    <a:lnTo>
                      <a:pt x="1395" y="627"/>
                    </a:lnTo>
                    <a:lnTo>
                      <a:pt x="1377" y="603"/>
                    </a:lnTo>
                    <a:lnTo>
                      <a:pt x="1347" y="606"/>
                    </a:lnTo>
                    <a:lnTo>
                      <a:pt x="1353" y="624"/>
                    </a:lnTo>
                    <a:lnTo>
                      <a:pt x="1335" y="630"/>
                    </a:lnTo>
                    <a:lnTo>
                      <a:pt x="1317" y="615"/>
                    </a:lnTo>
                    <a:lnTo>
                      <a:pt x="1311" y="639"/>
                    </a:lnTo>
                    <a:lnTo>
                      <a:pt x="1263" y="615"/>
                    </a:lnTo>
                    <a:lnTo>
                      <a:pt x="1263" y="642"/>
                    </a:lnTo>
                    <a:lnTo>
                      <a:pt x="1245" y="651"/>
                    </a:lnTo>
                    <a:lnTo>
                      <a:pt x="1218" y="633"/>
                    </a:lnTo>
                    <a:lnTo>
                      <a:pt x="1188" y="693"/>
                    </a:lnTo>
                    <a:lnTo>
                      <a:pt x="1191" y="720"/>
                    </a:lnTo>
                    <a:lnTo>
                      <a:pt x="504" y="717"/>
                    </a:lnTo>
                    <a:lnTo>
                      <a:pt x="498" y="687"/>
                    </a:lnTo>
                    <a:lnTo>
                      <a:pt x="471" y="690"/>
                    </a:lnTo>
                    <a:lnTo>
                      <a:pt x="462" y="663"/>
                    </a:lnTo>
                    <a:lnTo>
                      <a:pt x="417" y="660"/>
                    </a:lnTo>
                    <a:lnTo>
                      <a:pt x="411" y="642"/>
                    </a:lnTo>
                    <a:lnTo>
                      <a:pt x="333" y="681"/>
                    </a:lnTo>
                    <a:lnTo>
                      <a:pt x="306" y="663"/>
                    </a:lnTo>
                    <a:lnTo>
                      <a:pt x="366" y="621"/>
                    </a:lnTo>
                    <a:lnTo>
                      <a:pt x="345" y="615"/>
                    </a:lnTo>
                    <a:lnTo>
                      <a:pt x="258" y="657"/>
                    </a:lnTo>
                    <a:lnTo>
                      <a:pt x="237" y="642"/>
                    </a:lnTo>
                    <a:lnTo>
                      <a:pt x="279" y="603"/>
                    </a:lnTo>
                    <a:lnTo>
                      <a:pt x="120" y="606"/>
                    </a:lnTo>
                    <a:lnTo>
                      <a:pt x="123" y="660"/>
                    </a:lnTo>
                    <a:lnTo>
                      <a:pt x="102" y="657"/>
                    </a:lnTo>
                    <a:lnTo>
                      <a:pt x="81" y="699"/>
                    </a:lnTo>
                    <a:lnTo>
                      <a:pt x="117" y="702"/>
                    </a:lnTo>
                    <a:lnTo>
                      <a:pt x="87" y="651"/>
                    </a:lnTo>
                    <a:lnTo>
                      <a:pt x="105" y="603"/>
                    </a:lnTo>
                    <a:lnTo>
                      <a:pt x="81" y="603"/>
                    </a:lnTo>
                    <a:lnTo>
                      <a:pt x="36" y="579"/>
                    </a:lnTo>
                    <a:lnTo>
                      <a:pt x="12" y="513"/>
                    </a:lnTo>
                    <a:lnTo>
                      <a:pt x="0" y="480"/>
                    </a:lnTo>
                    <a:lnTo>
                      <a:pt x="87" y="474"/>
                    </a:lnTo>
                    <a:lnTo>
                      <a:pt x="162" y="444"/>
                    </a:lnTo>
                    <a:lnTo>
                      <a:pt x="144" y="414"/>
                    </a:lnTo>
                    <a:lnTo>
                      <a:pt x="192" y="417"/>
                    </a:lnTo>
                    <a:lnTo>
                      <a:pt x="252" y="378"/>
                    </a:lnTo>
                    <a:lnTo>
                      <a:pt x="246" y="330"/>
                    </a:lnTo>
                    <a:lnTo>
                      <a:pt x="258" y="318"/>
                    </a:lnTo>
                    <a:lnTo>
                      <a:pt x="270" y="342"/>
                    </a:lnTo>
                    <a:lnTo>
                      <a:pt x="306" y="348"/>
                    </a:lnTo>
                    <a:lnTo>
                      <a:pt x="372" y="312"/>
                    </a:lnTo>
                    <a:lnTo>
                      <a:pt x="360" y="300"/>
                    </a:lnTo>
                    <a:lnTo>
                      <a:pt x="363" y="285"/>
                    </a:lnTo>
                    <a:lnTo>
                      <a:pt x="393" y="297"/>
                    </a:lnTo>
                    <a:lnTo>
                      <a:pt x="597" y="135"/>
                    </a:lnTo>
                    <a:lnTo>
                      <a:pt x="723" y="3"/>
                    </a:lnTo>
                    <a:lnTo>
                      <a:pt x="954" y="0"/>
                    </a:lnTo>
                    <a:close/>
                  </a:path>
                </a:pathLst>
              </a:cu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Freeform 81"/>
            <p:cNvSpPr>
              <a:spLocks/>
            </p:cNvSpPr>
            <p:nvPr userDrawn="1"/>
          </p:nvSpPr>
          <p:spPr bwMode="ltGray">
            <a:xfrm flipH="1">
              <a:off x="2718" y="626"/>
              <a:ext cx="46" cy="174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40" y="158"/>
                </a:cxn>
                <a:cxn ang="0">
                  <a:pos x="46" y="138"/>
                </a:cxn>
                <a:cxn ang="0">
                  <a:pos x="42" y="26"/>
                </a:cxn>
                <a:cxn ang="0">
                  <a:pos x="32" y="10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22" y="26"/>
                </a:cxn>
                <a:cxn ang="0">
                  <a:pos x="0" y="40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0" y="58"/>
                </a:cxn>
                <a:cxn ang="0">
                  <a:pos x="28" y="54"/>
                </a:cxn>
                <a:cxn ang="0">
                  <a:pos x="2" y="74"/>
                </a:cxn>
                <a:cxn ang="0">
                  <a:pos x="28" y="66"/>
                </a:cxn>
                <a:cxn ang="0">
                  <a:pos x="30" y="78"/>
                </a:cxn>
                <a:cxn ang="0">
                  <a:pos x="2" y="90"/>
                </a:cxn>
                <a:cxn ang="0">
                  <a:pos x="30" y="84"/>
                </a:cxn>
                <a:cxn ang="0">
                  <a:pos x="2" y="106"/>
                </a:cxn>
                <a:cxn ang="0">
                  <a:pos x="30" y="98"/>
                </a:cxn>
                <a:cxn ang="0">
                  <a:pos x="6" y="120"/>
                </a:cxn>
                <a:cxn ang="0">
                  <a:pos x="30" y="116"/>
                </a:cxn>
                <a:cxn ang="0">
                  <a:pos x="6" y="136"/>
                </a:cxn>
                <a:cxn ang="0">
                  <a:pos x="32" y="132"/>
                </a:cxn>
                <a:cxn ang="0">
                  <a:pos x="26" y="144"/>
                </a:cxn>
                <a:cxn ang="0">
                  <a:pos x="6" y="156"/>
                </a:cxn>
                <a:cxn ang="0">
                  <a:pos x="4" y="174"/>
                </a:cxn>
              </a:cxnLst>
              <a:rect l="0" t="0" r="r" b="b"/>
              <a:pathLst>
                <a:path w="46" h="174">
                  <a:moveTo>
                    <a:pt x="4" y="174"/>
                  </a:moveTo>
                  <a:lnTo>
                    <a:pt x="40" y="158"/>
                  </a:lnTo>
                  <a:lnTo>
                    <a:pt x="46" y="138"/>
                  </a:lnTo>
                  <a:lnTo>
                    <a:pt x="42" y="26"/>
                  </a:lnTo>
                  <a:lnTo>
                    <a:pt x="32" y="10"/>
                  </a:lnTo>
                  <a:lnTo>
                    <a:pt x="4" y="0"/>
                  </a:lnTo>
                  <a:lnTo>
                    <a:pt x="4" y="20"/>
                  </a:lnTo>
                  <a:lnTo>
                    <a:pt x="22" y="26"/>
                  </a:lnTo>
                  <a:lnTo>
                    <a:pt x="0" y="40"/>
                  </a:lnTo>
                  <a:lnTo>
                    <a:pt x="24" y="32"/>
                  </a:lnTo>
                  <a:lnTo>
                    <a:pt x="24" y="46"/>
                  </a:lnTo>
                  <a:lnTo>
                    <a:pt x="0" y="58"/>
                  </a:lnTo>
                  <a:lnTo>
                    <a:pt x="28" y="54"/>
                  </a:lnTo>
                  <a:lnTo>
                    <a:pt x="2" y="74"/>
                  </a:lnTo>
                  <a:lnTo>
                    <a:pt x="28" y="66"/>
                  </a:lnTo>
                  <a:lnTo>
                    <a:pt x="30" y="78"/>
                  </a:lnTo>
                  <a:lnTo>
                    <a:pt x="2" y="90"/>
                  </a:lnTo>
                  <a:lnTo>
                    <a:pt x="30" y="84"/>
                  </a:lnTo>
                  <a:lnTo>
                    <a:pt x="2" y="106"/>
                  </a:lnTo>
                  <a:lnTo>
                    <a:pt x="30" y="98"/>
                  </a:lnTo>
                  <a:lnTo>
                    <a:pt x="6" y="120"/>
                  </a:lnTo>
                  <a:lnTo>
                    <a:pt x="30" y="116"/>
                  </a:lnTo>
                  <a:lnTo>
                    <a:pt x="6" y="136"/>
                  </a:lnTo>
                  <a:lnTo>
                    <a:pt x="32" y="132"/>
                  </a:lnTo>
                  <a:lnTo>
                    <a:pt x="26" y="144"/>
                  </a:lnTo>
                  <a:lnTo>
                    <a:pt x="6" y="156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82"/>
            <p:cNvSpPr>
              <a:spLocks/>
            </p:cNvSpPr>
            <p:nvPr userDrawn="1"/>
          </p:nvSpPr>
          <p:spPr bwMode="ltGray">
            <a:xfrm>
              <a:off x="2768" y="626"/>
              <a:ext cx="46" cy="174"/>
            </a:xfrm>
            <a:custGeom>
              <a:avLst/>
              <a:gdLst/>
              <a:ahLst/>
              <a:cxnLst>
                <a:cxn ang="0">
                  <a:pos x="4" y="174"/>
                </a:cxn>
                <a:cxn ang="0">
                  <a:pos x="40" y="158"/>
                </a:cxn>
                <a:cxn ang="0">
                  <a:pos x="46" y="138"/>
                </a:cxn>
                <a:cxn ang="0">
                  <a:pos x="42" y="26"/>
                </a:cxn>
                <a:cxn ang="0">
                  <a:pos x="32" y="10"/>
                </a:cxn>
                <a:cxn ang="0">
                  <a:pos x="4" y="0"/>
                </a:cxn>
                <a:cxn ang="0">
                  <a:pos x="4" y="20"/>
                </a:cxn>
                <a:cxn ang="0">
                  <a:pos x="22" y="26"/>
                </a:cxn>
                <a:cxn ang="0">
                  <a:pos x="0" y="40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0" y="58"/>
                </a:cxn>
                <a:cxn ang="0">
                  <a:pos x="28" y="54"/>
                </a:cxn>
                <a:cxn ang="0">
                  <a:pos x="2" y="74"/>
                </a:cxn>
                <a:cxn ang="0">
                  <a:pos x="28" y="66"/>
                </a:cxn>
                <a:cxn ang="0">
                  <a:pos x="30" y="78"/>
                </a:cxn>
                <a:cxn ang="0">
                  <a:pos x="2" y="90"/>
                </a:cxn>
                <a:cxn ang="0">
                  <a:pos x="30" y="84"/>
                </a:cxn>
                <a:cxn ang="0">
                  <a:pos x="2" y="106"/>
                </a:cxn>
                <a:cxn ang="0">
                  <a:pos x="30" y="98"/>
                </a:cxn>
                <a:cxn ang="0">
                  <a:pos x="6" y="120"/>
                </a:cxn>
                <a:cxn ang="0">
                  <a:pos x="30" y="116"/>
                </a:cxn>
                <a:cxn ang="0">
                  <a:pos x="6" y="136"/>
                </a:cxn>
                <a:cxn ang="0">
                  <a:pos x="32" y="132"/>
                </a:cxn>
                <a:cxn ang="0">
                  <a:pos x="26" y="144"/>
                </a:cxn>
                <a:cxn ang="0">
                  <a:pos x="6" y="156"/>
                </a:cxn>
                <a:cxn ang="0">
                  <a:pos x="4" y="174"/>
                </a:cxn>
              </a:cxnLst>
              <a:rect l="0" t="0" r="r" b="b"/>
              <a:pathLst>
                <a:path w="46" h="174">
                  <a:moveTo>
                    <a:pt x="4" y="174"/>
                  </a:moveTo>
                  <a:lnTo>
                    <a:pt x="40" y="158"/>
                  </a:lnTo>
                  <a:lnTo>
                    <a:pt x="46" y="138"/>
                  </a:lnTo>
                  <a:lnTo>
                    <a:pt x="42" y="26"/>
                  </a:lnTo>
                  <a:lnTo>
                    <a:pt x="32" y="10"/>
                  </a:lnTo>
                  <a:lnTo>
                    <a:pt x="4" y="0"/>
                  </a:lnTo>
                  <a:lnTo>
                    <a:pt x="4" y="20"/>
                  </a:lnTo>
                  <a:lnTo>
                    <a:pt x="22" y="26"/>
                  </a:lnTo>
                  <a:lnTo>
                    <a:pt x="0" y="40"/>
                  </a:lnTo>
                  <a:lnTo>
                    <a:pt x="24" y="32"/>
                  </a:lnTo>
                  <a:lnTo>
                    <a:pt x="24" y="46"/>
                  </a:lnTo>
                  <a:lnTo>
                    <a:pt x="0" y="58"/>
                  </a:lnTo>
                  <a:lnTo>
                    <a:pt x="28" y="54"/>
                  </a:lnTo>
                  <a:lnTo>
                    <a:pt x="2" y="74"/>
                  </a:lnTo>
                  <a:lnTo>
                    <a:pt x="28" y="66"/>
                  </a:lnTo>
                  <a:lnTo>
                    <a:pt x="30" y="78"/>
                  </a:lnTo>
                  <a:lnTo>
                    <a:pt x="2" y="90"/>
                  </a:lnTo>
                  <a:lnTo>
                    <a:pt x="30" y="84"/>
                  </a:lnTo>
                  <a:lnTo>
                    <a:pt x="2" y="106"/>
                  </a:lnTo>
                  <a:lnTo>
                    <a:pt x="30" y="98"/>
                  </a:lnTo>
                  <a:lnTo>
                    <a:pt x="6" y="120"/>
                  </a:lnTo>
                  <a:lnTo>
                    <a:pt x="30" y="116"/>
                  </a:lnTo>
                  <a:lnTo>
                    <a:pt x="6" y="136"/>
                  </a:lnTo>
                  <a:lnTo>
                    <a:pt x="32" y="132"/>
                  </a:lnTo>
                  <a:lnTo>
                    <a:pt x="26" y="144"/>
                  </a:lnTo>
                  <a:lnTo>
                    <a:pt x="6" y="156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83"/>
            <p:cNvSpPr>
              <a:spLocks/>
            </p:cNvSpPr>
            <p:nvPr userDrawn="1"/>
          </p:nvSpPr>
          <p:spPr bwMode="ltGray">
            <a:xfrm>
              <a:off x="2698" y="2324"/>
              <a:ext cx="1028" cy="570"/>
            </a:xfrm>
            <a:custGeom>
              <a:avLst/>
              <a:gdLst/>
              <a:ahLst/>
              <a:cxnLst>
                <a:cxn ang="0">
                  <a:pos x="574" y="12"/>
                </a:cxn>
                <a:cxn ang="0">
                  <a:pos x="602" y="6"/>
                </a:cxn>
                <a:cxn ang="0">
                  <a:pos x="426" y="20"/>
                </a:cxn>
                <a:cxn ang="0">
                  <a:pos x="570" y="36"/>
                </a:cxn>
                <a:cxn ang="0">
                  <a:pos x="596" y="36"/>
                </a:cxn>
                <a:cxn ang="0">
                  <a:pos x="434" y="48"/>
                </a:cxn>
                <a:cxn ang="0">
                  <a:pos x="584" y="64"/>
                </a:cxn>
                <a:cxn ang="0">
                  <a:pos x="602" y="80"/>
                </a:cxn>
                <a:cxn ang="0">
                  <a:pos x="584" y="96"/>
                </a:cxn>
                <a:cxn ang="0">
                  <a:pos x="594" y="110"/>
                </a:cxn>
                <a:cxn ang="0">
                  <a:pos x="742" y="178"/>
                </a:cxn>
                <a:cxn ang="0">
                  <a:pos x="834" y="174"/>
                </a:cxn>
                <a:cxn ang="0">
                  <a:pos x="888" y="168"/>
                </a:cxn>
                <a:cxn ang="0">
                  <a:pos x="882" y="192"/>
                </a:cxn>
                <a:cxn ang="0">
                  <a:pos x="932" y="204"/>
                </a:cxn>
                <a:cxn ang="0">
                  <a:pos x="1018" y="172"/>
                </a:cxn>
                <a:cxn ang="0">
                  <a:pos x="1006" y="196"/>
                </a:cxn>
                <a:cxn ang="0">
                  <a:pos x="996" y="228"/>
                </a:cxn>
                <a:cxn ang="0">
                  <a:pos x="1010" y="242"/>
                </a:cxn>
                <a:cxn ang="0">
                  <a:pos x="1004" y="264"/>
                </a:cxn>
                <a:cxn ang="0">
                  <a:pos x="976" y="298"/>
                </a:cxn>
                <a:cxn ang="0">
                  <a:pos x="968" y="316"/>
                </a:cxn>
                <a:cxn ang="0">
                  <a:pos x="948" y="334"/>
                </a:cxn>
                <a:cxn ang="0">
                  <a:pos x="908" y="348"/>
                </a:cxn>
                <a:cxn ang="0">
                  <a:pos x="924" y="410"/>
                </a:cxn>
                <a:cxn ang="0">
                  <a:pos x="906" y="412"/>
                </a:cxn>
                <a:cxn ang="0">
                  <a:pos x="916" y="434"/>
                </a:cxn>
                <a:cxn ang="0">
                  <a:pos x="890" y="420"/>
                </a:cxn>
                <a:cxn ang="0">
                  <a:pos x="886" y="406"/>
                </a:cxn>
                <a:cxn ang="0">
                  <a:pos x="850" y="372"/>
                </a:cxn>
                <a:cxn ang="0">
                  <a:pos x="756" y="388"/>
                </a:cxn>
                <a:cxn ang="0">
                  <a:pos x="734" y="408"/>
                </a:cxn>
                <a:cxn ang="0">
                  <a:pos x="654" y="414"/>
                </a:cxn>
                <a:cxn ang="0">
                  <a:pos x="694" y="456"/>
                </a:cxn>
                <a:cxn ang="0">
                  <a:pos x="640" y="438"/>
                </a:cxn>
                <a:cxn ang="0">
                  <a:pos x="592" y="442"/>
                </a:cxn>
                <a:cxn ang="0">
                  <a:pos x="540" y="444"/>
                </a:cxn>
                <a:cxn ang="0">
                  <a:pos x="498" y="486"/>
                </a:cxn>
                <a:cxn ang="0">
                  <a:pos x="462" y="502"/>
                </a:cxn>
                <a:cxn ang="0">
                  <a:pos x="480" y="532"/>
                </a:cxn>
                <a:cxn ang="0">
                  <a:pos x="464" y="570"/>
                </a:cxn>
                <a:cxn ang="0">
                  <a:pos x="138" y="0"/>
                </a:cxn>
              </a:cxnLst>
              <a:rect l="0" t="0" r="r" b="b"/>
              <a:pathLst>
                <a:path w="1028" h="570">
                  <a:moveTo>
                    <a:pt x="408" y="8"/>
                  </a:moveTo>
                  <a:lnTo>
                    <a:pt x="574" y="12"/>
                  </a:lnTo>
                  <a:lnTo>
                    <a:pt x="592" y="0"/>
                  </a:lnTo>
                  <a:lnTo>
                    <a:pt x="602" y="6"/>
                  </a:lnTo>
                  <a:lnTo>
                    <a:pt x="576" y="20"/>
                  </a:lnTo>
                  <a:lnTo>
                    <a:pt x="426" y="20"/>
                  </a:lnTo>
                  <a:lnTo>
                    <a:pt x="430" y="38"/>
                  </a:lnTo>
                  <a:lnTo>
                    <a:pt x="570" y="36"/>
                  </a:lnTo>
                  <a:lnTo>
                    <a:pt x="596" y="24"/>
                  </a:lnTo>
                  <a:lnTo>
                    <a:pt x="596" y="36"/>
                  </a:lnTo>
                  <a:lnTo>
                    <a:pt x="570" y="48"/>
                  </a:lnTo>
                  <a:lnTo>
                    <a:pt x="434" y="48"/>
                  </a:lnTo>
                  <a:lnTo>
                    <a:pt x="452" y="64"/>
                  </a:lnTo>
                  <a:lnTo>
                    <a:pt x="584" y="64"/>
                  </a:lnTo>
                  <a:lnTo>
                    <a:pt x="592" y="74"/>
                  </a:lnTo>
                  <a:lnTo>
                    <a:pt x="602" y="80"/>
                  </a:lnTo>
                  <a:lnTo>
                    <a:pt x="610" y="96"/>
                  </a:lnTo>
                  <a:lnTo>
                    <a:pt x="584" y="96"/>
                  </a:lnTo>
                  <a:lnTo>
                    <a:pt x="580" y="108"/>
                  </a:lnTo>
                  <a:lnTo>
                    <a:pt x="594" y="110"/>
                  </a:lnTo>
                  <a:lnTo>
                    <a:pt x="594" y="130"/>
                  </a:lnTo>
                  <a:lnTo>
                    <a:pt x="742" y="178"/>
                  </a:lnTo>
                  <a:lnTo>
                    <a:pt x="792" y="182"/>
                  </a:lnTo>
                  <a:lnTo>
                    <a:pt x="834" y="174"/>
                  </a:lnTo>
                  <a:lnTo>
                    <a:pt x="882" y="158"/>
                  </a:lnTo>
                  <a:lnTo>
                    <a:pt x="888" y="168"/>
                  </a:lnTo>
                  <a:lnTo>
                    <a:pt x="874" y="176"/>
                  </a:lnTo>
                  <a:lnTo>
                    <a:pt x="882" y="192"/>
                  </a:lnTo>
                  <a:lnTo>
                    <a:pt x="878" y="206"/>
                  </a:lnTo>
                  <a:lnTo>
                    <a:pt x="932" y="204"/>
                  </a:lnTo>
                  <a:lnTo>
                    <a:pt x="982" y="190"/>
                  </a:lnTo>
                  <a:lnTo>
                    <a:pt x="1018" y="172"/>
                  </a:lnTo>
                  <a:lnTo>
                    <a:pt x="1028" y="182"/>
                  </a:lnTo>
                  <a:lnTo>
                    <a:pt x="1006" y="196"/>
                  </a:lnTo>
                  <a:lnTo>
                    <a:pt x="1012" y="206"/>
                  </a:lnTo>
                  <a:lnTo>
                    <a:pt x="996" y="228"/>
                  </a:lnTo>
                  <a:lnTo>
                    <a:pt x="1020" y="220"/>
                  </a:lnTo>
                  <a:lnTo>
                    <a:pt x="1010" y="242"/>
                  </a:lnTo>
                  <a:lnTo>
                    <a:pt x="1016" y="252"/>
                  </a:lnTo>
                  <a:lnTo>
                    <a:pt x="1004" y="264"/>
                  </a:lnTo>
                  <a:lnTo>
                    <a:pt x="966" y="282"/>
                  </a:lnTo>
                  <a:lnTo>
                    <a:pt x="976" y="298"/>
                  </a:lnTo>
                  <a:lnTo>
                    <a:pt x="994" y="298"/>
                  </a:lnTo>
                  <a:lnTo>
                    <a:pt x="968" y="316"/>
                  </a:lnTo>
                  <a:lnTo>
                    <a:pt x="962" y="332"/>
                  </a:lnTo>
                  <a:lnTo>
                    <a:pt x="948" y="334"/>
                  </a:lnTo>
                  <a:lnTo>
                    <a:pt x="934" y="326"/>
                  </a:lnTo>
                  <a:lnTo>
                    <a:pt x="908" y="348"/>
                  </a:lnTo>
                  <a:lnTo>
                    <a:pt x="920" y="372"/>
                  </a:lnTo>
                  <a:lnTo>
                    <a:pt x="924" y="410"/>
                  </a:lnTo>
                  <a:lnTo>
                    <a:pt x="906" y="398"/>
                  </a:lnTo>
                  <a:lnTo>
                    <a:pt x="906" y="412"/>
                  </a:lnTo>
                  <a:lnTo>
                    <a:pt x="918" y="422"/>
                  </a:lnTo>
                  <a:lnTo>
                    <a:pt x="916" y="434"/>
                  </a:lnTo>
                  <a:lnTo>
                    <a:pt x="892" y="434"/>
                  </a:lnTo>
                  <a:lnTo>
                    <a:pt x="890" y="420"/>
                  </a:lnTo>
                  <a:lnTo>
                    <a:pt x="900" y="400"/>
                  </a:lnTo>
                  <a:lnTo>
                    <a:pt x="886" y="406"/>
                  </a:lnTo>
                  <a:lnTo>
                    <a:pt x="892" y="358"/>
                  </a:lnTo>
                  <a:lnTo>
                    <a:pt x="850" y="372"/>
                  </a:lnTo>
                  <a:lnTo>
                    <a:pt x="804" y="384"/>
                  </a:lnTo>
                  <a:lnTo>
                    <a:pt x="756" y="388"/>
                  </a:lnTo>
                  <a:lnTo>
                    <a:pt x="754" y="412"/>
                  </a:lnTo>
                  <a:lnTo>
                    <a:pt x="734" y="408"/>
                  </a:lnTo>
                  <a:lnTo>
                    <a:pt x="696" y="390"/>
                  </a:lnTo>
                  <a:lnTo>
                    <a:pt x="654" y="414"/>
                  </a:lnTo>
                  <a:lnTo>
                    <a:pt x="698" y="438"/>
                  </a:lnTo>
                  <a:lnTo>
                    <a:pt x="694" y="456"/>
                  </a:lnTo>
                  <a:lnTo>
                    <a:pt x="684" y="462"/>
                  </a:lnTo>
                  <a:lnTo>
                    <a:pt x="640" y="438"/>
                  </a:lnTo>
                  <a:lnTo>
                    <a:pt x="620" y="468"/>
                  </a:lnTo>
                  <a:lnTo>
                    <a:pt x="592" y="442"/>
                  </a:lnTo>
                  <a:lnTo>
                    <a:pt x="574" y="468"/>
                  </a:lnTo>
                  <a:lnTo>
                    <a:pt x="540" y="444"/>
                  </a:lnTo>
                  <a:lnTo>
                    <a:pt x="520" y="476"/>
                  </a:lnTo>
                  <a:lnTo>
                    <a:pt x="498" y="486"/>
                  </a:lnTo>
                  <a:lnTo>
                    <a:pt x="466" y="482"/>
                  </a:lnTo>
                  <a:lnTo>
                    <a:pt x="462" y="502"/>
                  </a:lnTo>
                  <a:lnTo>
                    <a:pt x="486" y="514"/>
                  </a:lnTo>
                  <a:lnTo>
                    <a:pt x="480" y="532"/>
                  </a:lnTo>
                  <a:lnTo>
                    <a:pt x="460" y="540"/>
                  </a:lnTo>
                  <a:lnTo>
                    <a:pt x="464" y="570"/>
                  </a:lnTo>
                  <a:lnTo>
                    <a:pt x="0" y="562"/>
                  </a:lnTo>
                  <a:lnTo>
                    <a:pt x="138" y="0"/>
                  </a:lnTo>
                  <a:lnTo>
                    <a:pt x="408" y="8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84"/>
            <p:cNvSpPr>
              <a:spLocks/>
            </p:cNvSpPr>
            <p:nvPr userDrawn="1"/>
          </p:nvSpPr>
          <p:spPr bwMode="ltGray">
            <a:xfrm>
              <a:off x="3136" y="2336"/>
              <a:ext cx="142" cy="90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" y="4"/>
                </a:cxn>
                <a:cxn ang="0">
                  <a:pos x="14" y="2"/>
                </a:cxn>
                <a:cxn ang="0">
                  <a:pos x="12" y="74"/>
                </a:cxn>
                <a:cxn ang="0">
                  <a:pos x="40" y="68"/>
                </a:cxn>
                <a:cxn ang="0">
                  <a:pos x="34" y="2"/>
                </a:cxn>
                <a:cxn ang="0">
                  <a:pos x="50" y="4"/>
                </a:cxn>
                <a:cxn ang="0">
                  <a:pos x="52" y="70"/>
                </a:cxn>
                <a:cxn ang="0">
                  <a:pos x="90" y="28"/>
                </a:cxn>
                <a:cxn ang="0">
                  <a:pos x="104" y="28"/>
                </a:cxn>
                <a:cxn ang="0">
                  <a:pos x="72" y="64"/>
                </a:cxn>
                <a:cxn ang="0">
                  <a:pos x="102" y="62"/>
                </a:cxn>
                <a:cxn ang="0">
                  <a:pos x="92" y="0"/>
                </a:cxn>
                <a:cxn ang="0">
                  <a:pos x="106" y="2"/>
                </a:cxn>
                <a:cxn ang="0">
                  <a:pos x="112" y="60"/>
                </a:cxn>
                <a:cxn ang="0">
                  <a:pos x="128" y="62"/>
                </a:cxn>
                <a:cxn ang="0">
                  <a:pos x="124" y="16"/>
                </a:cxn>
                <a:cxn ang="0">
                  <a:pos x="114" y="28"/>
                </a:cxn>
                <a:cxn ang="0">
                  <a:pos x="120" y="4"/>
                </a:cxn>
                <a:cxn ang="0">
                  <a:pos x="136" y="0"/>
                </a:cxn>
                <a:cxn ang="0">
                  <a:pos x="142" y="60"/>
                </a:cxn>
                <a:cxn ang="0">
                  <a:pos x="116" y="78"/>
                </a:cxn>
                <a:cxn ang="0">
                  <a:pos x="0" y="90"/>
                </a:cxn>
              </a:cxnLst>
              <a:rect l="0" t="0" r="r" b="b"/>
              <a:pathLst>
                <a:path w="142" h="90">
                  <a:moveTo>
                    <a:pt x="0" y="90"/>
                  </a:moveTo>
                  <a:lnTo>
                    <a:pt x="2" y="4"/>
                  </a:lnTo>
                  <a:lnTo>
                    <a:pt x="14" y="2"/>
                  </a:lnTo>
                  <a:lnTo>
                    <a:pt x="12" y="74"/>
                  </a:lnTo>
                  <a:lnTo>
                    <a:pt x="40" y="68"/>
                  </a:lnTo>
                  <a:lnTo>
                    <a:pt x="34" y="2"/>
                  </a:lnTo>
                  <a:lnTo>
                    <a:pt x="50" y="4"/>
                  </a:lnTo>
                  <a:lnTo>
                    <a:pt x="52" y="70"/>
                  </a:lnTo>
                  <a:lnTo>
                    <a:pt x="90" y="28"/>
                  </a:lnTo>
                  <a:lnTo>
                    <a:pt x="104" y="28"/>
                  </a:lnTo>
                  <a:lnTo>
                    <a:pt x="72" y="64"/>
                  </a:lnTo>
                  <a:lnTo>
                    <a:pt x="102" y="62"/>
                  </a:lnTo>
                  <a:lnTo>
                    <a:pt x="92" y="0"/>
                  </a:lnTo>
                  <a:lnTo>
                    <a:pt x="106" y="2"/>
                  </a:lnTo>
                  <a:lnTo>
                    <a:pt x="112" y="60"/>
                  </a:lnTo>
                  <a:lnTo>
                    <a:pt x="128" y="62"/>
                  </a:lnTo>
                  <a:lnTo>
                    <a:pt x="124" y="16"/>
                  </a:lnTo>
                  <a:lnTo>
                    <a:pt x="114" y="28"/>
                  </a:lnTo>
                  <a:lnTo>
                    <a:pt x="120" y="4"/>
                  </a:lnTo>
                  <a:lnTo>
                    <a:pt x="136" y="0"/>
                  </a:lnTo>
                  <a:lnTo>
                    <a:pt x="142" y="60"/>
                  </a:lnTo>
                  <a:lnTo>
                    <a:pt x="116" y="7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85"/>
            <p:cNvSpPr>
              <a:spLocks/>
            </p:cNvSpPr>
            <p:nvPr userDrawn="1"/>
          </p:nvSpPr>
          <p:spPr bwMode="ltGray">
            <a:xfrm>
              <a:off x="1878" y="2312"/>
              <a:ext cx="990" cy="588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534" y="38"/>
                </a:cxn>
                <a:cxn ang="0">
                  <a:pos x="506" y="62"/>
                </a:cxn>
                <a:cxn ang="0">
                  <a:pos x="548" y="58"/>
                </a:cxn>
                <a:cxn ang="0">
                  <a:pos x="508" y="86"/>
                </a:cxn>
                <a:cxn ang="0">
                  <a:pos x="552" y="86"/>
                </a:cxn>
                <a:cxn ang="0">
                  <a:pos x="482" y="112"/>
                </a:cxn>
                <a:cxn ang="0">
                  <a:pos x="414" y="90"/>
                </a:cxn>
                <a:cxn ang="0">
                  <a:pos x="410" y="102"/>
                </a:cxn>
                <a:cxn ang="0">
                  <a:pos x="410" y="116"/>
                </a:cxn>
                <a:cxn ang="0">
                  <a:pos x="384" y="122"/>
                </a:cxn>
                <a:cxn ang="0">
                  <a:pos x="472" y="98"/>
                </a:cxn>
                <a:cxn ang="0">
                  <a:pos x="406" y="144"/>
                </a:cxn>
                <a:cxn ang="0">
                  <a:pos x="390" y="160"/>
                </a:cxn>
                <a:cxn ang="0">
                  <a:pos x="396" y="200"/>
                </a:cxn>
                <a:cxn ang="0">
                  <a:pos x="374" y="182"/>
                </a:cxn>
                <a:cxn ang="0">
                  <a:pos x="364" y="216"/>
                </a:cxn>
                <a:cxn ang="0">
                  <a:pos x="322" y="234"/>
                </a:cxn>
                <a:cxn ang="0">
                  <a:pos x="290" y="196"/>
                </a:cxn>
                <a:cxn ang="0">
                  <a:pos x="280" y="216"/>
                </a:cxn>
                <a:cxn ang="0">
                  <a:pos x="270" y="252"/>
                </a:cxn>
                <a:cxn ang="0">
                  <a:pos x="184" y="280"/>
                </a:cxn>
                <a:cxn ang="0">
                  <a:pos x="130" y="258"/>
                </a:cxn>
                <a:cxn ang="0">
                  <a:pos x="144" y="288"/>
                </a:cxn>
                <a:cxn ang="0">
                  <a:pos x="66" y="308"/>
                </a:cxn>
                <a:cxn ang="0">
                  <a:pos x="18" y="286"/>
                </a:cxn>
                <a:cxn ang="0">
                  <a:pos x="24" y="310"/>
                </a:cxn>
                <a:cxn ang="0">
                  <a:pos x="18" y="342"/>
                </a:cxn>
                <a:cxn ang="0">
                  <a:pos x="0" y="348"/>
                </a:cxn>
                <a:cxn ang="0">
                  <a:pos x="52" y="374"/>
                </a:cxn>
                <a:cxn ang="0">
                  <a:pos x="60" y="394"/>
                </a:cxn>
                <a:cxn ang="0">
                  <a:pos x="36" y="406"/>
                </a:cxn>
                <a:cxn ang="0">
                  <a:pos x="76" y="426"/>
                </a:cxn>
                <a:cxn ang="0">
                  <a:pos x="104" y="440"/>
                </a:cxn>
                <a:cxn ang="0">
                  <a:pos x="94" y="488"/>
                </a:cxn>
                <a:cxn ang="0">
                  <a:pos x="110" y="498"/>
                </a:cxn>
                <a:cxn ang="0">
                  <a:pos x="118" y="518"/>
                </a:cxn>
                <a:cxn ang="0">
                  <a:pos x="116" y="476"/>
                </a:cxn>
                <a:cxn ang="0">
                  <a:pos x="130" y="448"/>
                </a:cxn>
                <a:cxn ang="0">
                  <a:pos x="180" y="426"/>
                </a:cxn>
                <a:cxn ang="0">
                  <a:pos x="212" y="440"/>
                </a:cxn>
                <a:cxn ang="0">
                  <a:pos x="222" y="424"/>
                </a:cxn>
                <a:cxn ang="0">
                  <a:pos x="246" y="442"/>
                </a:cxn>
                <a:cxn ang="0">
                  <a:pos x="260" y="434"/>
                </a:cxn>
                <a:cxn ang="0">
                  <a:pos x="244" y="462"/>
                </a:cxn>
                <a:cxn ang="0">
                  <a:pos x="350" y="444"/>
                </a:cxn>
                <a:cxn ang="0">
                  <a:pos x="344" y="472"/>
                </a:cxn>
                <a:cxn ang="0">
                  <a:pos x="330" y="528"/>
                </a:cxn>
                <a:cxn ang="0">
                  <a:pos x="414" y="474"/>
                </a:cxn>
                <a:cxn ang="0">
                  <a:pos x="480" y="502"/>
                </a:cxn>
                <a:cxn ang="0">
                  <a:pos x="526" y="528"/>
                </a:cxn>
                <a:cxn ang="0">
                  <a:pos x="494" y="556"/>
                </a:cxn>
                <a:cxn ang="0">
                  <a:pos x="528" y="588"/>
                </a:cxn>
                <a:cxn ang="0">
                  <a:pos x="844" y="532"/>
                </a:cxn>
              </a:cxnLst>
              <a:rect l="0" t="0" r="r" b="b"/>
              <a:pathLst>
                <a:path w="990" h="588">
                  <a:moveTo>
                    <a:pt x="844" y="532"/>
                  </a:moveTo>
                  <a:lnTo>
                    <a:pt x="990" y="0"/>
                  </a:lnTo>
                  <a:lnTo>
                    <a:pt x="554" y="10"/>
                  </a:lnTo>
                  <a:lnTo>
                    <a:pt x="534" y="38"/>
                  </a:lnTo>
                  <a:lnTo>
                    <a:pt x="506" y="50"/>
                  </a:lnTo>
                  <a:lnTo>
                    <a:pt x="506" y="62"/>
                  </a:lnTo>
                  <a:lnTo>
                    <a:pt x="550" y="38"/>
                  </a:lnTo>
                  <a:lnTo>
                    <a:pt x="548" y="58"/>
                  </a:lnTo>
                  <a:lnTo>
                    <a:pt x="506" y="74"/>
                  </a:lnTo>
                  <a:lnTo>
                    <a:pt x="508" y="86"/>
                  </a:lnTo>
                  <a:lnTo>
                    <a:pt x="550" y="64"/>
                  </a:lnTo>
                  <a:lnTo>
                    <a:pt x="552" y="86"/>
                  </a:lnTo>
                  <a:lnTo>
                    <a:pt x="506" y="104"/>
                  </a:lnTo>
                  <a:lnTo>
                    <a:pt x="482" y="112"/>
                  </a:lnTo>
                  <a:lnTo>
                    <a:pt x="480" y="72"/>
                  </a:lnTo>
                  <a:lnTo>
                    <a:pt x="414" y="90"/>
                  </a:lnTo>
                  <a:lnTo>
                    <a:pt x="394" y="84"/>
                  </a:lnTo>
                  <a:lnTo>
                    <a:pt x="410" y="102"/>
                  </a:lnTo>
                  <a:lnTo>
                    <a:pt x="472" y="84"/>
                  </a:lnTo>
                  <a:lnTo>
                    <a:pt x="410" y="116"/>
                  </a:lnTo>
                  <a:lnTo>
                    <a:pt x="390" y="110"/>
                  </a:lnTo>
                  <a:lnTo>
                    <a:pt x="384" y="122"/>
                  </a:lnTo>
                  <a:lnTo>
                    <a:pt x="404" y="128"/>
                  </a:lnTo>
                  <a:lnTo>
                    <a:pt x="472" y="98"/>
                  </a:lnTo>
                  <a:lnTo>
                    <a:pt x="472" y="122"/>
                  </a:lnTo>
                  <a:lnTo>
                    <a:pt x="406" y="144"/>
                  </a:lnTo>
                  <a:lnTo>
                    <a:pt x="402" y="160"/>
                  </a:lnTo>
                  <a:lnTo>
                    <a:pt x="390" y="160"/>
                  </a:lnTo>
                  <a:lnTo>
                    <a:pt x="402" y="172"/>
                  </a:lnTo>
                  <a:lnTo>
                    <a:pt x="396" y="200"/>
                  </a:lnTo>
                  <a:lnTo>
                    <a:pt x="382" y="202"/>
                  </a:lnTo>
                  <a:lnTo>
                    <a:pt x="374" y="182"/>
                  </a:lnTo>
                  <a:lnTo>
                    <a:pt x="364" y="190"/>
                  </a:lnTo>
                  <a:lnTo>
                    <a:pt x="364" y="216"/>
                  </a:lnTo>
                  <a:lnTo>
                    <a:pt x="352" y="226"/>
                  </a:lnTo>
                  <a:lnTo>
                    <a:pt x="322" y="234"/>
                  </a:lnTo>
                  <a:lnTo>
                    <a:pt x="300" y="218"/>
                  </a:lnTo>
                  <a:lnTo>
                    <a:pt x="290" y="196"/>
                  </a:lnTo>
                  <a:lnTo>
                    <a:pt x="276" y="198"/>
                  </a:lnTo>
                  <a:lnTo>
                    <a:pt x="280" y="216"/>
                  </a:lnTo>
                  <a:lnTo>
                    <a:pt x="268" y="238"/>
                  </a:lnTo>
                  <a:lnTo>
                    <a:pt x="270" y="252"/>
                  </a:lnTo>
                  <a:lnTo>
                    <a:pt x="222" y="278"/>
                  </a:lnTo>
                  <a:lnTo>
                    <a:pt x="184" y="280"/>
                  </a:lnTo>
                  <a:lnTo>
                    <a:pt x="156" y="274"/>
                  </a:lnTo>
                  <a:lnTo>
                    <a:pt x="130" y="258"/>
                  </a:lnTo>
                  <a:lnTo>
                    <a:pt x="120" y="268"/>
                  </a:lnTo>
                  <a:lnTo>
                    <a:pt x="144" y="288"/>
                  </a:lnTo>
                  <a:lnTo>
                    <a:pt x="112" y="304"/>
                  </a:lnTo>
                  <a:lnTo>
                    <a:pt x="66" y="308"/>
                  </a:lnTo>
                  <a:lnTo>
                    <a:pt x="34" y="298"/>
                  </a:lnTo>
                  <a:lnTo>
                    <a:pt x="18" y="286"/>
                  </a:lnTo>
                  <a:lnTo>
                    <a:pt x="8" y="296"/>
                  </a:lnTo>
                  <a:lnTo>
                    <a:pt x="24" y="310"/>
                  </a:lnTo>
                  <a:lnTo>
                    <a:pt x="26" y="332"/>
                  </a:lnTo>
                  <a:lnTo>
                    <a:pt x="18" y="342"/>
                  </a:lnTo>
                  <a:lnTo>
                    <a:pt x="6" y="334"/>
                  </a:lnTo>
                  <a:lnTo>
                    <a:pt x="0" y="348"/>
                  </a:lnTo>
                  <a:lnTo>
                    <a:pt x="20" y="364"/>
                  </a:lnTo>
                  <a:lnTo>
                    <a:pt x="52" y="374"/>
                  </a:lnTo>
                  <a:lnTo>
                    <a:pt x="66" y="382"/>
                  </a:lnTo>
                  <a:lnTo>
                    <a:pt x="60" y="394"/>
                  </a:lnTo>
                  <a:lnTo>
                    <a:pt x="38" y="392"/>
                  </a:lnTo>
                  <a:lnTo>
                    <a:pt x="36" y="406"/>
                  </a:lnTo>
                  <a:lnTo>
                    <a:pt x="62" y="410"/>
                  </a:lnTo>
                  <a:lnTo>
                    <a:pt x="76" y="426"/>
                  </a:lnTo>
                  <a:lnTo>
                    <a:pt x="104" y="422"/>
                  </a:lnTo>
                  <a:lnTo>
                    <a:pt x="104" y="440"/>
                  </a:lnTo>
                  <a:lnTo>
                    <a:pt x="94" y="460"/>
                  </a:lnTo>
                  <a:lnTo>
                    <a:pt x="94" y="488"/>
                  </a:lnTo>
                  <a:lnTo>
                    <a:pt x="110" y="482"/>
                  </a:lnTo>
                  <a:lnTo>
                    <a:pt x="110" y="498"/>
                  </a:lnTo>
                  <a:lnTo>
                    <a:pt x="96" y="514"/>
                  </a:lnTo>
                  <a:lnTo>
                    <a:pt x="118" y="518"/>
                  </a:lnTo>
                  <a:lnTo>
                    <a:pt x="124" y="506"/>
                  </a:lnTo>
                  <a:lnTo>
                    <a:pt x="116" y="476"/>
                  </a:lnTo>
                  <a:lnTo>
                    <a:pt x="134" y="486"/>
                  </a:lnTo>
                  <a:lnTo>
                    <a:pt x="130" y="448"/>
                  </a:lnTo>
                  <a:lnTo>
                    <a:pt x="118" y="432"/>
                  </a:lnTo>
                  <a:lnTo>
                    <a:pt x="180" y="426"/>
                  </a:lnTo>
                  <a:lnTo>
                    <a:pt x="188" y="442"/>
                  </a:lnTo>
                  <a:lnTo>
                    <a:pt x="212" y="440"/>
                  </a:lnTo>
                  <a:lnTo>
                    <a:pt x="208" y="422"/>
                  </a:lnTo>
                  <a:lnTo>
                    <a:pt x="222" y="424"/>
                  </a:lnTo>
                  <a:lnTo>
                    <a:pt x="228" y="442"/>
                  </a:lnTo>
                  <a:lnTo>
                    <a:pt x="246" y="442"/>
                  </a:lnTo>
                  <a:lnTo>
                    <a:pt x="244" y="426"/>
                  </a:lnTo>
                  <a:lnTo>
                    <a:pt x="260" y="434"/>
                  </a:lnTo>
                  <a:lnTo>
                    <a:pt x="288" y="428"/>
                  </a:lnTo>
                  <a:lnTo>
                    <a:pt x="244" y="462"/>
                  </a:lnTo>
                  <a:lnTo>
                    <a:pt x="266" y="492"/>
                  </a:lnTo>
                  <a:lnTo>
                    <a:pt x="350" y="444"/>
                  </a:lnTo>
                  <a:lnTo>
                    <a:pt x="368" y="452"/>
                  </a:lnTo>
                  <a:lnTo>
                    <a:pt x="344" y="472"/>
                  </a:lnTo>
                  <a:lnTo>
                    <a:pt x="300" y="502"/>
                  </a:lnTo>
                  <a:lnTo>
                    <a:pt x="330" y="528"/>
                  </a:lnTo>
                  <a:lnTo>
                    <a:pt x="370" y="502"/>
                  </a:lnTo>
                  <a:lnTo>
                    <a:pt x="414" y="474"/>
                  </a:lnTo>
                  <a:lnTo>
                    <a:pt x="426" y="508"/>
                  </a:lnTo>
                  <a:lnTo>
                    <a:pt x="480" y="502"/>
                  </a:lnTo>
                  <a:lnTo>
                    <a:pt x="476" y="524"/>
                  </a:lnTo>
                  <a:lnTo>
                    <a:pt x="526" y="528"/>
                  </a:lnTo>
                  <a:lnTo>
                    <a:pt x="516" y="542"/>
                  </a:lnTo>
                  <a:lnTo>
                    <a:pt x="494" y="556"/>
                  </a:lnTo>
                  <a:lnTo>
                    <a:pt x="512" y="582"/>
                  </a:lnTo>
                  <a:lnTo>
                    <a:pt x="528" y="588"/>
                  </a:lnTo>
                  <a:lnTo>
                    <a:pt x="836" y="568"/>
                  </a:lnTo>
                  <a:lnTo>
                    <a:pt x="844" y="532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86"/>
            <p:cNvSpPr>
              <a:spLocks/>
            </p:cNvSpPr>
            <p:nvPr userDrawn="1"/>
          </p:nvSpPr>
          <p:spPr bwMode="ltGray">
            <a:xfrm>
              <a:off x="2287" y="2350"/>
              <a:ext cx="129" cy="132"/>
            </a:xfrm>
            <a:custGeom>
              <a:avLst/>
              <a:gdLst/>
              <a:ahLst/>
              <a:cxnLst>
                <a:cxn ang="0">
                  <a:pos x="129" y="78"/>
                </a:cxn>
                <a:cxn ang="0">
                  <a:pos x="127" y="0"/>
                </a:cxn>
                <a:cxn ang="0">
                  <a:pos x="119" y="4"/>
                </a:cxn>
                <a:cxn ang="0">
                  <a:pos x="119" y="66"/>
                </a:cxn>
                <a:cxn ang="0">
                  <a:pos x="107" y="72"/>
                </a:cxn>
                <a:cxn ang="0">
                  <a:pos x="109" y="10"/>
                </a:cxn>
                <a:cxn ang="0">
                  <a:pos x="97" y="14"/>
                </a:cxn>
                <a:cxn ang="0">
                  <a:pos x="99" y="88"/>
                </a:cxn>
                <a:cxn ang="0">
                  <a:pos x="47" y="108"/>
                </a:cxn>
                <a:cxn ang="0">
                  <a:pos x="41" y="46"/>
                </a:cxn>
                <a:cxn ang="0">
                  <a:pos x="33" y="48"/>
                </a:cxn>
                <a:cxn ang="0">
                  <a:pos x="33" y="104"/>
                </a:cxn>
                <a:cxn ang="0">
                  <a:pos x="15" y="110"/>
                </a:cxn>
                <a:cxn ang="0">
                  <a:pos x="15" y="52"/>
                </a:cxn>
                <a:cxn ang="0">
                  <a:pos x="1" y="58"/>
                </a:cxn>
                <a:cxn ang="0">
                  <a:pos x="7" y="132"/>
                </a:cxn>
                <a:cxn ang="0">
                  <a:pos x="129" y="78"/>
                </a:cxn>
              </a:cxnLst>
              <a:rect l="0" t="0" r="r" b="b"/>
              <a:pathLst>
                <a:path w="129" h="132">
                  <a:moveTo>
                    <a:pt x="129" y="78"/>
                  </a:moveTo>
                  <a:lnTo>
                    <a:pt x="127" y="0"/>
                  </a:lnTo>
                  <a:lnTo>
                    <a:pt x="119" y="4"/>
                  </a:lnTo>
                  <a:lnTo>
                    <a:pt x="119" y="66"/>
                  </a:lnTo>
                  <a:lnTo>
                    <a:pt x="107" y="72"/>
                  </a:lnTo>
                  <a:lnTo>
                    <a:pt x="109" y="10"/>
                  </a:lnTo>
                  <a:lnTo>
                    <a:pt x="97" y="14"/>
                  </a:lnTo>
                  <a:lnTo>
                    <a:pt x="99" y="88"/>
                  </a:lnTo>
                  <a:lnTo>
                    <a:pt x="47" y="108"/>
                  </a:lnTo>
                  <a:lnTo>
                    <a:pt x="41" y="46"/>
                  </a:lnTo>
                  <a:lnTo>
                    <a:pt x="33" y="48"/>
                  </a:lnTo>
                  <a:lnTo>
                    <a:pt x="33" y="104"/>
                  </a:lnTo>
                  <a:lnTo>
                    <a:pt x="15" y="110"/>
                  </a:lnTo>
                  <a:lnTo>
                    <a:pt x="15" y="52"/>
                  </a:lnTo>
                  <a:cubicBezTo>
                    <a:pt x="0" y="56"/>
                    <a:pt x="1" y="51"/>
                    <a:pt x="1" y="58"/>
                  </a:cubicBezTo>
                  <a:lnTo>
                    <a:pt x="7" y="132"/>
                  </a:lnTo>
                  <a:lnTo>
                    <a:pt x="129" y="78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7" name="Group 87"/>
            <p:cNvGrpSpPr>
              <a:grpSpLocks/>
            </p:cNvGrpSpPr>
            <p:nvPr userDrawn="1"/>
          </p:nvGrpSpPr>
          <p:grpSpPr bwMode="auto">
            <a:xfrm>
              <a:off x="1838" y="2868"/>
              <a:ext cx="1950" cy="604"/>
              <a:chOff x="1838" y="2868"/>
              <a:chExt cx="1950" cy="604"/>
            </a:xfrm>
          </p:grpSpPr>
          <p:sp>
            <p:nvSpPr>
              <p:cNvPr id="32" name="Freeform 88"/>
              <p:cNvSpPr>
                <a:spLocks/>
              </p:cNvSpPr>
              <p:nvPr userDrawn="1"/>
            </p:nvSpPr>
            <p:spPr bwMode="ltGray">
              <a:xfrm>
                <a:off x="1838" y="2868"/>
                <a:ext cx="1056" cy="604"/>
              </a:xfrm>
              <a:custGeom>
                <a:avLst/>
                <a:gdLst/>
                <a:ahLst/>
                <a:cxnLst>
                  <a:cxn ang="0">
                    <a:pos x="1056" y="590"/>
                  </a:cxn>
                  <a:cxn ang="0">
                    <a:pos x="512" y="584"/>
                  </a:cxn>
                  <a:cxn ang="0">
                    <a:pos x="510" y="566"/>
                  </a:cxn>
                  <a:cxn ang="0">
                    <a:pos x="532" y="532"/>
                  </a:cxn>
                  <a:cxn ang="0">
                    <a:pos x="490" y="528"/>
                  </a:cxn>
                  <a:cxn ang="0">
                    <a:pos x="470" y="514"/>
                  </a:cxn>
                  <a:cxn ang="0">
                    <a:pos x="462" y="492"/>
                  </a:cxn>
                  <a:cxn ang="0">
                    <a:pos x="430" y="496"/>
                  </a:cxn>
                  <a:cxn ang="0">
                    <a:pos x="400" y="516"/>
                  </a:cxn>
                  <a:cxn ang="0">
                    <a:pos x="382" y="504"/>
                  </a:cxn>
                  <a:cxn ang="0">
                    <a:pos x="312" y="520"/>
                  </a:cxn>
                  <a:cxn ang="0">
                    <a:pos x="348" y="462"/>
                  </a:cxn>
                  <a:cxn ang="0">
                    <a:pos x="322" y="448"/>
                  </a:cxn>
                  <a:cxn ang="0">
                    <a:pos x="250" y="468"/>
                  </a:cxn>
                  <a:cxn ang="0">
                    <a:pos x="242" y="438"/>
                  </a:cxn>
                  <a:cxn ang="0">
                    <a:pos x="282" y="422"/>
                  </a:cxn>
                  <a:cxn ang="0">
                    <a:pos x="220" y="428"/>
                  </a:cxn>
                  <a:cxn ang="0">
                    <a:pos x="162" y="422"/>
                  </a:cxn>
                  <a:cxn ang="0">
                    <a:pos x="114" y="444"/>
                  </a:cxn>
                  <a:cxn ang="0">
                    <a:pos x="126" y="484"/>
                  </a:cxn>
                  <a:cxn ang="0">
                    <a:pos x="112" y="490"/>
                  </a:cxn>
                  <a:cxn ang="0">
                    <a:pos x="106" y="512"/>
                  </a:cxn>
                  <a:cxn ang="0">
                    <a:pos x="104" y="480"/>
                  </a:cxn>
                  <a:cxn ang="0">
                    <a:pos x="96" y="440"/>
                  </a:cxn>
                  <a:cxn ang="0">
                    <a:pos x="76" y="418"/>
                  </a:cxn>
                  <a:cxn ang="0">
                    <a:pos x="38" y="390"/>
                  </a:cxn>
                  <a:cxn ang="0">
                    <a:pos x="50" y="374"/>
                  </a:cxn>
                  <a:cxn ang="0">
                    <a:pos x="20" y="324"/>
                  </a:cxn>
                  <a:cxn ang="0">
                    <a:pos x="8" y="308"/>
                  </a:cxn>
                  <a:cxn ang="0">
                    <a:pos x="2" y="270"/>
                  </a:cxn>
                  <a:cxn ang="0">
                    <a:pos x="50" y="286"/>
                  </a:cxn>
                  <a:cxn ang="0">
                    <a:pos x="136" y="276"/>
                  </a:cxn>
                  <a:cxn ang="0">
                    <a:pos x="126" y="252"/>
                  </a:cxn>
                  <a:cxn ang="0">
                    <a:pos x="156" y="250"/>
                  </a:cxn>
                  <a:cxn ang="0">
                    <a:pos x="200" y="256"/>
                  </a:cxn>
                  <a:cxn ang="0">
                    <a:pos x="254" y="240"/>
                  </a:cxn>
                  <a:cxn ang="0">
                    <a:pos x="398" y="180"/>
                  </a:cxn>
                  <a:cxn ang="0">
                    <a:pos x="366" y="158"/>
                  </a:cxn>
                  <a:cxn ang="0">
                    <a:pos x="436" y="126"/>
                  </a:cxn>
                  <a:cxn ang="0">
                    <a:pos x="472" y="100"/>
                  </a:cxn>
                  <a:cxn ang="0">
                    <a:pos x="398" y="102"/>
                  </a:cxn>
                  <a:cxn ang="0">
                    <a:pos x="386" y="84"/>
                  </a:cxn>
                  <a:cxn ang="0">
                    <a:pos x="470" y="90"/>
                  </a:cxn>
                  <a:cxn ang="0">
                    <a:pos x="426" y="82"/>
                  </a:cxn>
                  <a:cxn ang="0">
                    <a:pos x="384" y="70"/>
                  </a:cxn>
                  <a:cxn ang="0">
                    <a:pos x="424" y="72"/>
                  </a:cxn>
                  <a:cxn ang="0">
                    <a:pos x="482" y="66"/>
                  </a:cxn>
                  <a:cxn ang="0">
                    <a:pos x="512" y="118"/>
                  </a:cxn>
                  <a:cxn ang="0">
                    <a:pos x="522" y="58"/>
                  </a:cxn>
                  <a:cxn ang="0">
                    <a:pos x="536" y="110"/>
                  </a:cxn>
                  <a:cxn ang="0">
                    <a:pos x="548" y="52"/>
                  </a:cxn>
                  <a:cxn ang="0">
                    <a:pos x="566" y="102"/>
                  </a:cxn>
                  <a:cxn ang="0">
                    <a:pos x="908" y="0"/>
                  </a:cxn>
                </a:cxnLst>
                <a:rect l="0" t="0" r="r" b="b"/>
                <a:pathLst>
                  <a:path w="1056" h="604">
                    <a:moveTo>
                      <a:pt x="1050" y="8"/>
                    </a:moveTo>
                    <a:lnTo>
                      <a:pt x="1056" y="590"/>
                    </a:lnTo>
                    <a:lnTo>
                      <a:pt x="526" y="604"/>
                    </a:lnTo>
                    <a:lnTo>
                      <a:pt x="512" y="584"/>
                    </a:lnTo>
                    <a:lnTo>
                      <a:pt x="526" y="574"/>
                    </a:lnTo>
                    <a:lnTo>
                      <a:pt x="510" y="566"/>
                    </a:lnTo>
                    <a:lnTo>
                      <a:pt x="510" y="548"/>
                    </a:lnTo>
                    <a:lnTo>
                      <a:pt x="532" y="532"/>
                    </a:lnTo>
                    <a:lnTo>
                      <a:pt x="530" y="520"/>
                    </a:lnTo>
                    <a:lnTo>
                      <a:pt x="490" y="528"/>
                    </a:lnTo>
                    <a:lnTo>
                      <a:pt x="486" y="514"/>
                    </a:lnTo>
                    <a:lnTo>
                      <a:pt x="470" y="514"/>
                    </a:lnTo>
                    <a:lnTo>
                      <a:pt x="474" y="496"/>
                    </a:lnTo>
                    <a:lnTo>
                      <a:pt x="462" y="492"/>
                    </a:lnTo>
                    <a:lnTo>
                      <a:pt x="436" y="508"/>
                    </a:lnTo>
                    <a:lnTo>
                      <a:pt x="430" y="496"/>
                    </a:lnTo>
                    <a:lnTo>
                      <a:pt x="408" y="504"/>
                    </a:lnTo>
                    <a:lnTo>
                      <a:pt x="400" y="516"/>
                    </a:lnTo>
                    <a:lnTo>
                      <a:pt x="388" y="514"/>
                    </a:lnTo>
                    <a:lnTo>
                      <a:pt x="382" y="504"/>
                    </a:lnTo>
                    <a:lnTo>
                      <a:pt x="370" y="506"/>
                    </a:lnTo>
                    <a:lnTo>
                      <a:pt x="312" y="520"/>
                    </a:lnTo>
                    <a:lnTo>
                      <a:pt x="296" y="494"/>
                    </a:lnTo>
                    <a:lnTo>
                      <a:pt x="348" y="462"/>
                    </a:lnTo>
                    <a:lnTo>
                      <a:pt x="340" y="444"/>
                    </a:lnTo>
                    <a:lnTo>
                      <a:pt x="322" y="448"/>
                    </a:lnTo>
                    <a:lnTo>
                      <a:pt x="264" y="470"/>
                    </a:lnTo>
                    <a:lnTo>
                      <a:pt x="250" y="468"/>
                    </a:lnTo>
                    <a:lnTo>
                      <a:pt x="236" y="448"/>
                    </a:lnTo>
                    <a:lnTo>
                      <a:pt x="242" y="438"/>
                    </a:lnTo>
                    <a:lnTo>
                      <a:pt x="260" y="430"/>
                    </a:lnTo>
                    <a:lnTo>
                      <a:pt x="282" y="422"/>
                    </a:lnTo>
                    <a:lnTo>
                      <a:pt x="246" y="428"/>
                    </a:lnTo>
                    <a:lnTo>
                      <a:pt x="220" y="428"/>
                    </a:lnTo>
                    <a:lnTo>
                      <a:pt x="180" y="432"/>
                    </a:lnTo>
                    <a:lnTo>
                      <a:pt x="162" y="422"/>
                    </a:lnTo>
                    <a:lnTo>
                      <a:pt x="120" y="422"/>
                    </a:lnTo>
                    <a:lnTo>
                      <a:pt x="114" y="444"/>
                    </a:lnTo>
                    <a:lnTo>
                      <a:pt x="122" y="458"/>
                    </a:lnTo>
                    <a:lnTo>
                      <a:pt x="126" y="484"/>
                    </a:lnTo>
                    <a:lnTo>
                      <a:pt x="110" y="478"/>
                    </a:lnTo>
                    <a:lnTo>
                      <a:pt x="112" y="490"/>
                    </a:lnTo>
                    <a:lnTo>
                      <a:pt x="124" y="508"/>
                    </a:lnTo>
                    <a:lnTo>
                      <a:pt x="106" y="512"/>
                    </a:lnTo>
                    <a:lnTo>
                      <a:pt x="94" y="502"/>
                    </a:lnTo>
                    <a:lnTo>
                      <a:pt x="104" y="480"/>
                    </a:lnTo>
                    <a:lnTo>
                      <a:pt x="92" y="482"/>
                    </a:lnTo>
                    <a:lnTo>
                      <a:pt x="96" y="440"/>
                    </a:lnTo>
                    <a:lnTo>
                      <a:pt x="106" y="420"/>
                    </a:lnTo>
                    <a:lnTo>
                      <a:pt x="76" y="418"/>
                    </a:lnTo>
                    <a:lnTo>
                      <a:pt x="58" y="404"/>
                    </a:lnTo>
                    <a:lnTo>
                      <a:pt x="38" y="390"/>
                    </a:lnTo>
                    <a:lnTo>
                      <a:pt x="34" y="378"/>
                    </a:lnTo>
                    <a:lnTo>
                      <a:pt x="50" y="374"/>
                    </a:lnTo>
                    <a:lnTo>
                      <a:pt x="32" y="334"/>
                    </a:lnTo>
                    <a:lnTo>
                      <a:pt x="20" y="324"/>
                    </a:lnTo>
                    <a:lnTo>
                      <a:pt x="0" y="318"/>
                    </a:lnTo>
                    <a:lnTo>
                      <a:pt x="8" y="308"/>
                    </a:lnTo>
                    <a:lnTo>
                      <a:pt x="22" y="292"/>
                    </a:lnTo>
                    <a:lnTo>
                      <a:pt x="2" y="270"/>
                    </a:lnTo>
                    <a:lnTo>
                      <a:pt x="20" y="264"/>
                    </a:lnTo>
                    <a:lnTo>
                      <a:pt x="50" y="286"/>
                    </a:lnTo>
                    <a:lnTo>
                      <a:pt x="116" y="286"/>
                    </a:lnTo>
                    <a:lnTo>
                      <a:pt x="136" y="276"/>
                    </a:lnTo>
                    <a:lnTo>
                      <a:pt x="138" y="260"/>
                    </a:lnTo>
                    <a:lnTo>
                      <a:pt x="126" y="252"/>
                    </a:lnTo>
                    <a:lnTo>
                      <a:pt x="140" y="242"/>
                    </a:lnTo>
                    <a:lnTo>
                      <a:pt x="156" y="250"/>
                    </a:lnTo>
                    <a:lnTo>
                      <a:pt x="176" y="260"/>
                    </a:lnTo>
                    <a:lnTo>
                      <a:pt x="200" y="256"/>
                    </a:lnTo>
                    <a:lnTo>
                      <a:pt x="222" y="246"/>
                    </a:lnTo>
                    <a:lnTo>
                      <a:pt x="254" y="240"/>
                    </a:lnTo>
                    <a:lnTo>
                      <a:pt x="346" y="206"/>
                    </a:lnTo>
                    <a:lnTo>
                      <a:pt x="398" y="180"/>
                    </a:lnTo>
                    <a:lnTo>
                      <a:pt x="408" y="172"/>
                    </a:lnTo>
                    <a:lnTo>
                      <a:pt x="366" y="158"/>
                    </a:lnTo>
                    <a:lnTo>
                      <a:pt x="394" y="120"/>
                    </a:lnTo>
                    <a:lnTo>
                      <a:pt x="436" y="126"/>
                    </a:lnTo>
                    <a:lnTo>
                      <a:pt x="474" y="122"/>
                    </a:lnTo>
                    <a:lnTo>
                      <a:pt x="472" y="100"/>
                    </a:lnTo>
                    <a:lnTo>
                      <a:pt x="414" y="106"/>
                    </a:lnTo>
                    <a:lnTo>
                      <a:pt x="398" y="102"/>
                    </a:lnTo>
                    <a:lnTo>
                      <a:pt x="378" y="94"/>
                    </a:lnTo>
                    <a:cubicBezTo>
                      <a:pt x="384" y="83"/>
                      <a:pt x="380" y="84"/>
                      <a:pt x="386" y="84"/>
                    </a:cubicBezTo>
                    <a:lnTo>
                      <a:pt x="420" y="98"/>
                    </a:lnTo>
                    <a:lnTo>
                      <a:pt x="470" y="90"/>
                    </a:lnTo>
                    <a:lnTo>
                      <a:pt x="470" y="74"/>
                    </a:lnTo>
                    <a:lnTo>
                      <a:pt x="426" y="82"/>
                    </a:lnTo>
                    <a:lnTo>
                      <a:pt x="402" y="78"/>
                    </a:lnTo>
                    <a:cubicBezTo>
                      <a:pt x="396" y="75"/>
                      <a:pt x="384" y="70"/>
                      <a:pt x="384" y="70"/>
                    </a:cubicBezTo>
                    <a:lnTo>
                      <a:pt x="392" y="60"/>
                    </a:lnTo>
                    <a:lnTo>
                      <a:pt x="424" y="72"/>
                    </a:lnTo>
                    <a:lnTo>
                      <a:pt x="454" y="68"/>
                    </a:lnTo>
                    <a:lnTo>
                      <a:pt x="482" y="66"/>
                    </a:lnTo>
                    <a:lnTo>
                      <a:pt x="484" y="122"/>
                    </a:lnTo>
                    <a:lnTo>
                      <a:pt x="512" y="118"/>
                    </a:lnTo>
                    <a:lnTo>
                      <a:pt x="510" y="62"/>
                    </a:lnTo>
                    <a:lnTo>
                      <a:pt x="522" y="58"/>
                    </a:lnTo>
                    <a:lnTo>
                      <a:pt x="524" y="114"/>
                    </a:lnTo>
                    <a:lnTo>
                      <a:pt x="536" y="110"/>
                    </a:lnTo>
                    <a:lnTo>
                      <a:pt x="536" y="54"/>
                    </a:lnTo>
                    <a:lnTo>
                      <a:pt x="548" y="52"/>
                    </a:lnTo>
                    <a:lnTo>
                      <a:pt x="548" y="110"/>
                    </a:lnTo>
                    <a:lnTo>
                      <a:pt x="566" y="102"/>
                    </a:lnTo>
                    <a:lnTo>
                      <a:pt x="564" y="20"/>
                    </a:lnTo>
                    <a:lnTo>
                      <a:pt x="908" y="0"/>
                    </a:lnTo>
                    <a:lnTo>
                      <a:pt x="1050" y="8"/>
                    </a:lnTo>
                    <a:close/>
                  </a:path>
                </a:pathLst>
              </a:cu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89"/>
              <p:cNvSpPr>
                <a:spLocks/>
              </p:cNvSpPr>
              <p:nvPr userDrawn="1"/>
            </p:nvSpPr>
            <p:spPr bwMode="ltGray">
              <a:xfrm>
                <a:off x="2242" y="2912"/>
                <a:ext cx="204" cy="110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110" y="16"/>
                  </a:cxn>
                  <a:cxn ang="0">
                    <a:pos x="112" y="22"/>
                  </a:cxn>
                  <a:cxn ang="0">
                    <a:pos x="172" y="14"/>
                  </a:cxn>
                  <a:cxn ang="0">
                    <a:pos x="170" y="26"/>
                  </a:cxn>
                  <a:cxn ang="0">
                    <a:pos x="110" y="38"/>
                  </a:cxn>
                  <a:cxn ang="0">
                    <a:pos x="112" y="50"/>
                  </a:cxn>
                  <a:cxn ang="0">
                    <a:pos x="174" y="34"/>
                  </a:cxn>
                  <a:cxn ang="0">
                    <a:pos x="178" y="80"/>
                  </a:cxn>
                  <a:cxn ang="0">
                    <a:pos x="120" y="84"/>
                  </a:cxn>
                  <a:cxn ang="0">
                    <a:pos x="74" y="44"/>
                  </a:cxn>
                  <a:cxn ang="0">
                    <a:pos x="74" y="56"/>
                  </a:cxn>
                  <a:cxn ang="0">
                    <a:pos x="110" y="86"/>
                  </a:cxn>
                  <a:cxn ang="0">
                    <a:pos x="46" y="94"/>
                  </a:cxn>
                  <a:cxn ang="0">
                    <a:pos x="46" y="30"/>
                  </a:cxn>
                  <a:cxn ang="0">
                    <a:pos x="30" y="34"/>
                  </a:cxn>
                  <a:cxn ang="0">
                    <a:pos x="34" y="94"/>
                  </a:cxn>
                  <a:cxn ang="0">
                    <a:pos x="12" y="88"/>
                  </a:cxn>
                  <a:cxn ang="0">
                    <a:pos x="12" y="32"/>
                  </a:cxn>
                  <a:cxn ang="0">
                    <a:pos x="0" y="28"/>
                  </a:cxn>
                  <a:cxn ang="0">
                    <a:pos x="4" y="92"/>
                  </a:cxn>
                  <a:cxn ang="0">
                    <a:pos x="70" y="110"/>
                  </a:cxn>
                  <a:cxn ang="0">
                    <a:pos x="182" y="98"/>
                  </a:cxn>
                  <a:cxn ang="0">
                    <a:pos x="204" y="72"/>
                  </a:cxn>
                  <a:cxn ang="0">
                    <a:pos x="190" y="0"/>
                  </a:cxn>
                </a:cxnLst>
                <a:rect l="0" t="0" r="r" b="b"/>
                <a:pathLst>
                  <a:path w="204" h="110">
                    <a:moveTo>
                      <a:pt x="190" y="0"/>
                    </a:moveTo>
                    <a:lnTo>
                      <a:pt x="110" y="16"/>
                    </a:lnTo>
                    <a:lnTo>
                      <a:pt x="112" y="22"/>
                    </a:lnTo>
                    <a:lnTo>
                      <a:pt x="172" y="14"/>
                    </a:lnTo>
                    <a:lnTo>
                      <a:pt x="170" y="26"/>
                    </a:lnTo>
                    <a:lnTo>
                      <a:pt x="110" y="38"/>
                    </a:lnTo>
                    <a:lnTo>
                      <a:pt x="112" y="50"/>
                    </a:lnTo>
                    <a:lnTo>
                      <a:pt x="174" y="34"/>
                    </a:lnTo>
                    <a:lnTo>
                      <a:pt x="178" y="80"/>
                    </a:lnTo>
                    <a:lnTo>
                      <a:pt x="120" y="84"/>
                    </a:lnTo>
                    <a:lnTo>
                      <a:pt x="74" y="44"/>
                    </a:lnTo>
                    <a:lnTo>
                      <a:pt x="74" y="56"/>
                    </a:lnTo>
                    <a:lnTo>
                      <a:pt x="110" y="86"/>
                    </a:lnTo>
                    <a:lnTo>
                      <a:pt x="46" y="94"/>
                    </a:lnTo>
                    <a:lnTo>
                      <a:pt x="46" y="30"/>
                    </a:lnTo>
                    <a:cubicBezTo>
                      <a:pt x="29" y="32"/>
                      <a:pt x="30" y="27"/>
                      <a:pt x="30" y="34"/>
                    </a:cubicBezTo>
                    <a:lnTo>
                      <a:pt x="34" y="94"/>
                    </a:lnTo>
                    <a:lnTo>
                      <a:pt x="12" y="88"/>
                    </a:lnTo>
                    <a:lnTo>
                      <a:pt x="12" y="32"/>
                    </a:lnTo>
                    <a:lnTo>
                      <a:pt x="0" y="28"/>
                    </a:lnTo>
                    <a:lnTo>
                      <a:pt x="4" y="92"/>
                    </a:lnTo>
                    <a:lnTo>
                      <a:pt x="70" y="110"/>
                    </a:lnTo>
                    <a:lnTo>
                      <a:pt x="182" y="98"/>
                    </a:lnTo>
                    <a:lnTo>
                      <a:pt x="204" y="72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90"/>
              <p:cNvSpPr>
                <a:spLocks/>
              </p:cNvSpPr>
              <p:nvPr userDrawn="1"/>
            </p:nvSpPr>
            <p:spPr bwMode="ltGray">
              <a:xfrm>
                <a:off x="2874" y="2868"/>
                <a:ext cx="914" cy="584"/>
              </a:xfrm>
              <a:custGeom>
                <a:avLst/>
                <a:gdLst/>
                <a:ahLst/>
                <a:cxnLst>
                  <a:cxn ang="0">
                    <a:pos x="440" y="28"/>
                  </a:cxn>
                  <a:cxn ang="0">
                    <a:pos x="440" y="36"/>
                  </a:cxn>
                  <a:cxn ang="0">
                    <a:pos x="282" y="56"/>
                  </a:cxn>
                  <a:cxn ang="0">
                    <a:pos x="470" y="42"/>
                  </a:cxn>
                  <a:cxn ang="0">
                    <a:pos x="284" y="66"/>
                  </a:cxn>
                  <a:cxn ang="0">
                    <a:pos x="352" y="88"/>
                  </a:cxn>
                  <a:cxn ang="0">
                    <a:pos x="464" y="82"/>
                  </a:cxn>
                  <a:cxn ang="0">
                    <a:pos x="484" y="102"/>
                  </a:cxn>
                  <a:cxn ang="0">
                    <a:pos x="468" y="130"/>
                  </a:cxn>
                  <a:cxn ang="0">
                    <a:pos x="544" y="182"/>
                  </a:cxn>
                  <a:cxn ang="0">
                    <a:pos x="708" y="206"/>
                  </a:cxn>
                  <a:cxn ang="0">
                    <a:pos x="768" y="186"/>
                  </a:cxn>
                  <a:cxn ang="0">
                    <a:pos x="764" y="210"/>
                  </a:cxn>
                  <a:cxn ang="0">
                    <a:pos x="786" y="240"/>
                  </a:cxn>
                  <a:cxn ang="0">
                    <a:pos x="882" y="224"/>
                  </a:cxn>
                  <a:cxn ang="0">
                    <a:pos x="910" y="214"/>
                  </a:cxn>
                  <a:cxn ang="0">
                    <a:pos x="904" y="248"/>
                  </a:cxn>
                  <a:cxn ang="0">
                    <a:pos x="908" y="262"/>
                  </a:cxn>
                  <a:cxn ang="0">
                    <a:pos x="904" y="282"/>
                  </a:cxn>
                  <a:cxn ang="0">
                    <a:pos x="868" y="342"/>
                  </a:cxn>
                  <a:cxn ang="0">
                    <a:pos x="828" y="358"/>
                  </a:cxn>
                  <a:cxn ang="0">
                    <a:pos x="806" y="414"/>
                  </a:cxn>
                  <a:cxn ang="0">
                    <a:pos x="790" y="430"/>
                  </a:cxn>
                  <a:cxn ang="0">
                    <a:pos x="802" y="472"/>
                  </a:cxn>
                  <a:cxn ang="0">
                    <a:pos x="784" y="452"/>
                  </a:cxn>
                  <a:cxn ang="0">
                    <a:pos x="770" y="440"/>
                  </a:cxn>
                  <a:cxn ang="0">
                    <a:pos x="782" y="380"/>
                  </a:cxn>
                  <a:cxn ang="0">
                    <a:pos x="624" y="398"/>
                  </a:cxn>
                  <a:cxn ang="0">
                    <a:pos x="644" y="430"/>
                  </a:cxn>
                  <a:cxn ang="0">
                    <a:pos x="598" y="436"/>
                  </a:cxn>
                  <a:cxn ang="0">
                    <a:pos x="516" y="400"/>
                  </a:cxn>
                  <a:cxn ang="0">
                    <a:pos x="558" y="444"/>
                  </a:cxn>
                  <a:cxn ang="0">
                    <a:pos x="586" y="476"/>
                  </a:cxn>
                  <a:cxn ang="0">
                    <a:pos x="520" y="470"/>
                  </a:cxn>
                  <a:cxn ang="0">
                    <a:pos x="486" y="480"/>
                  </a:cxn>
                  <a:cxn ang="0">
                    <a:pos x="440" y="478"/>
                  </a:cxn>
                  <a:cxn ang="0">
                    <a:pos x="368" y="512"/>
                  </a:cxn>
                  <a:cxn ang="0">
                    <a:pos x="320" y="520"/>
                  </a:cxn>
                  <a:cxn ang="0">
                    <a:pos x="336" y="550"/>
                  </a:cxn>
                  <a:cxn ang="0">
                    <a:pos x="8" y="584"/>
                  </a:cxn>
                  <a:cxn ang="0">
                    <a:pos x="264" y="8"/>
                  </a:cxn>
                </a:cxnLst>
                <a:rect l="0" t="0" r="r" b="b"/>
                <a:pathLst>
                  <a:path w="914" h="584">
                    <a:moveTo>
                      <a:pt x="282" y="22"/>
                    </a:moveTo>
                    <a:lnTo>
                      <a:pt x="440" y="28"/>
                    </a:lnTo>
                    <a:lnTo>
                      <a:pt x="468" y="18"/>
                    </a:lnTo>
                    <a:lnTo>
                      <a:pt x="440" y="36"/>
                    </a:lnTo>
                    <a:lnTo>
                      <a:pt x="280" y="36"/>
                    </a:lnTo>
                    <a:lnTo>
                      <a:pt x="282" y="56"/>
                    </a:lnTo>
                    <a:lnTo>
                      <a:pt x="440" y="52"/>
                    </a:lnTo>
                    <a:lnTo>
                      <a:pt x="470" y="42"/>
                    </a:lnTo>
                    <a:lnTo>
                      <a:pt x="440" y="64"/>
                    </a:lnTo>
                    <a:lnTo>
                      <a:pt x="284" y="66"/>
                    </a:lnTo>
                    <a:lnTo>
                      <a:pt x="298" y="78"/>
                    </a:lnTo>
                    <a:lnTo>
                      <a:pt x="352" y="88"/>
                    </a:lnTo>
                    <a:lnTo>
                      <a:pt x="430" y="84"/>
                    </a:lnTo>
                    <a:lnTo>
                      <a:pt x="464" y="82"/>
                    </a:lnTo>
                    <a:lnTo>
                      <a:pt x="466" y="102"/>
                    </a:lnTo>
                    <a:lnTo>
                      <a:pt x="484" y="102"/>
                    </a:lnTo>
                    <a:lnTo>
                      <a:pt x="488" y="120"/>
                    </a:lnTo>
                    <a:lnTo>
                      <a:pt x="468" y="130"/>
                    </a:lnTo>
                    <a:lnTo>
                      <a:pt x="476" y="148"/>
                    </a:lnTo>
                    <a:lnTo>
                      <a:pt x="544" y="182"/>
                    </a:lnTo>
                    <a:lnTo>
                      <a:pt x="636" y="202"/>
                    </a:lnTo>
                    <a:lnTo>
                      <a:pt x="708" y="206"/>
                    </a:lnTo>
                    <a:lnTo>
                      <a:pt x="742" y="196"/>
                    </a:lnTo>
                    <a:lnTo>
                      <a:pt x="768" y="186"/>
                    </a:lnTo>
                    <a:lnTo>
                      <a:pt x="778" y="194"/>
                    </a:lnTo>
                    <a:lnTo>
                      <a:pt x="764" y="210"/>
                    </a:lnTo>
                    <a:lnTo>
                      <a:pt x="766" y="228"/>
                    </a:lnTo>
                    <a:lnTo>
                      <a:pt x="786" y="240"/>
                    </a:lnTo>
                    <a:lnTo>
                      <a:pt x="838" y="236"/>
                    </a:lnTo>
                    <a:lnTo>
                      <a:pt x="882" y="224"/>
                    </a:lnTo>
                    <a:lnTo>
                      <a:pt x="902" y="204"/>
                    </a:lnTo>
                    <a:lnTo>
                      <a:pt x="910" y="214"/>
                    </a:lnTo>
                    <a:lnTo>
                      <a:pt x="896" y="232"/>
                    </a:lnTo>
                    <a:lnTo>
                      <a:pt x="904" y="248"/>
                    </a:lnTo>
                    <a:lnTo>
                      <a:pt x="894" y="260"/>
                    </a:lnTo>
                    <a:lnTo>
                      <a:pt x="908" y="262"/>
                    </a:lnTo>
                    <a:lnTo>
                      <a:pt x="914" y="274"/>
                    </a:lnTo>
                    <a:lnTo>
                      <a:pt x="904" y="282"/>
                    </a:lnTo>
                    <a:lnTo>
                      <a:pt x="856" y="328"/>
                    </a:lnTo>
                    <a:lnTo>
                      <a:pt x="868" y="342"/>
                    </a:lnTo>
                    <a:lnTo>
                      <a:pt x="844" y="358"/>
                    </a:lnTo>
                    <a:lnTo>
                      <a:pt x="828" y="358"/>
                    </a:lnTo>
                    <a:lnTo>
                      <a:pt x="792" y="378"/>
                    </a:lnTo>
                    <a:lnTo>
                      <a:pt x="806" y="414"/>
                    </a:lnTo>
                    <a:lnTo>
                      <a:pt x="802" y="442"/>
                    </a:lnTo>
                    <a:lnTo>
                      <a:pt x="790" y="430"/>
                    </a:lnTo>
                    <a:lnTo>
                      <a:pt x="790" y="450"/>
                    </a:lnTo>
                    <a:lnTo>
                      <a:pt x="802" y="472"/>
                    </a:lnTo>
                    <a:lnTo>
                      <a:pt x="774" y="472"/>
                    </a:lnTo>
                    <a:lnTo>
                      <a:pt x="784" y="452"/>
                    </a:lnTo>
                    <a:lnTo>
                      <a:pt x="786" y="428"/>
                    </a:lnTo>
                    <a:lnTo>
                      <a:pt x="770" y="440"/>
                    </a:lnTo>
                    <a:lnTo>
                      <a:pt x="774" y="398"/>
                    </a:lnTo>
                    <a:lnTo>
                      <a:pt x="782" y="380"/>
                    </a:lnTo>
                    <a:lnTo>
                      <a:pt x="686" y="396"/>
                    </a:lnTo>
                    <a:lnTo>
                      <a:pt x="624" y="398"/>
                    </a:lnTo>
                    <a:lnTo>
                      <a:pt x="642" y="418"/>
                    </a:lnTo>
                    <a:lnTo>
                      <a:pt x="644" y="430"/>
                    </a:lnTo>
                    <a:lnTo>
                      <a:pt x="626" y="442"/>
                    </a:lnTo>
                    <a:lnTo>
                      <a:pt x="598" y="436"/>
                    </a:lnTo>
                    <a:lnTo>
                      <a:pt x="532" y="406"/>
                    </a:lnTo>
                    <a:lnTo>
                      <a:pt x="516" y="400"/>
                    </a:lnTo>
                    <a:lnTo>
                      <a:pt x="496" y="424"/>
                    </a:lnTo>
                    <a:lnTo>
                      <a:pt x="558" y="444"/>
                    </a:lnTo>
                    <a:lnTo>
                      <a:pt x="588" y="462"/>
                    </a:lnTo>
                    <a:lnTo>
                      <a:pt x="586" y="476"/>
                    </a:lnTo>
                    <a:lnTo>
                      <a:pt x="570" y="494"/>
                    </a:lnTo>
                    <a:lnTo>
                      <a:pt x="520" y="470"/>
                    </a:lnTo>
                    <a:lnTo>
                      <a:pt x="500" y="482"/>
                    </a:lnTo>
                    <a:lnTo>
                      <a:pt x="486" y="480"/>
                    </a:lnTo>
                    <a:lnTo>
                      <a:pt x="448" y="462"/>
                    </a:lnTo>
                    <a:lnTo>
                      <a:pt x="440" y="478"/>
                    </a:lnTo>
                    <a:lnTo>
                      <a:pt x="388" y="476"/>
                    </a:lnTo>
                    <a:lnTo>
                      <a:pt x="368" y="512"/>
                    </a:lnTo>
                    <a:lnTo>
                      <a:pt x="328" y="508"/>
                    </a:lnTo>
                    <a:lnTo>
                      <a:pt x="320" y="520"/>
                    </a:lnTo>
                    <a:lnTo>
                      <a:pt x="332" y="534"/>
                    </a:lnTo>
                    <a:lnTo>
                      <a:pt x="336" y="550"/>
                    </a:lnTo>
                    <a:lnTo>
                      <a:pt x="308" y="580"/>
                    </a:lnTo>
                    <a:lnTo>
                      <a:pt x="8" y="584"/>
                    </a:lnTo>
                    <a:lnTo>
                      <a:pt x="0" y="0"/>
                    </a:lnTo>
                    <a:lnTo>
                      <a:pt x="264" y="8"/>
                    </a:lnTo>
                    <a:lnTo>
                      <a:pt x="282" y="22"/>
                    </a:lnTo>
                    <a:close/>
                  </a:path>
                </a:pathLst>
              </a:cu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91"/>
              <p:cNvSpPr>
                <a:spLocks/>
              </p:cNvSpPr>
              <p:nvPr userDrawn="1"/>
            </p:nvSpPr>
            <p:spPr bwMode="ltGray">
              <a:xfrm>
                <a:off x="3174" y="2896"/>
                <a:ext cx="148" cy="9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4" y="2"/>
                  </a:cxn>
                  <a:cxn ang="0">
                    <a:pos x="18" y="0"/>
                  </a:cxn>
                  <a:cxn ang="0">
                    <a:pos x="12" y="74"/>
                  </a:cxn>
                  <a:cxn ang="0">
                    <a:pos x="44" y="78"/>
                  </a:cxn>
                  <a:cxn ang="0">
                    <a:pos x="46" y="2"/>
                  </a:cxn>
                  <a:cxn ang="0">
                    <a:pos x="58" y="2"/>
                  </a:cxn>
                  <a:cxn ang="0">
                    <a:pos x="56" y="72"/>
                  </a:cxn>
                  <a:cxn ang="0">
                    <a:pos x="94" y="70"/>
                  </a:cxn>
                  <a:cxn ang="0">
                    <a:pos x="92" y="2"/>
                  </a:cxn>
                  <a:cxn ang="0">
                    <a:pos x="106" y="4"/>
                  </a:cxn>
                  <a:cxn ang="0">
                    <a:pos x="104" y="68"/>
                  </a:cxn>
                  <a:cxn ang="0">
                    <a:pos x="136" y="64"/>
                  </a:cxn>
                  <a:cxn ang="0">
                    <a:pos x="128" y="0"/>
                  </a:cxn>
                  <a:cxn ang="0">
                    <a:pos x="142" y="2"/>
                  </a:cxn>
                  <a:cxn ang="0">
                    <a:pos x="148" y="70"/>
                  </a:cxn>
                  <a:cxn ang="0">
                    <a:pos x="60" y="88"/>
                  </a:cxn>
                  <a:cxn ang="0">
                    <a:pos x="8" y="92"/>
                  </a:cxn>
                  <a:cxn ang="0">
                    <a:pos x="0" y="82"/>
                  </a:cxn>
                </a:cxnLst>
                <a:rect l="0" t="0" r="r" b="b"/>
                <a:pathLst>
                  <a:path w="148" h="92">
                    <a:moveTo>
                      <a:pt x="0" y="82"/>
                    </a:moveTo>
                    <a:lnTo>
                      <a:pt x="4" y="2"/>
                    </a:lnTo>
                    <a:lnTo>
                      <a:pt x="18" y="0"/>
                    </a:lnTo>
                    <a:lnTo>
                      <a:pt x="12" y="74"/>
                    </a:lnTo>
                    <a:lnTo>
                      <a:pt x="44" y="78"/>
                    </a:lnTo>
                    <a:lnTo>
                      <a:pt x="46" y="2"/>
                    </a:lnTo>
                    <a:lnTo>
                      <a:pt x="58" y="2"/>
                    </a:lnTo>
                    <a:lnTo>
                      <a:pt x="56" y="72"/>
                    </a:lnTo>
                    <a:lnTo>
                      <a:pt x="94" y="70"/>
                    </a:lnTo>
                    <a:lnTo>
                      <a:pt x="92" y="2"/>
                    </a:lnTo>
                    <a:lnTo>
                      <a:pt x="106" y="4"/>
                    </a:lnTo>
                    <a:lnTo>
                      <a:pt x="104" y="68"/>
                    </a:lnTo>
                    <a:lnTo>
                      <a:pt x="136" y="64"/>
                    </a:lnTo>
                    <a:lnTo>
                      <a:pt x="128" y="0"/>
                    </a:lnTo>
                    <a:lnTo>
                      <a:pt x="142" y="2"/>
                    </a:lnTo>
                    <a:lnTo>
                      <a:pt x="148" y="70"/>
                    </a:lnTo>
                    <a:lnTo>
                      <a:pt x="60" y="88"/>
                    </a:lnTo>
                    <a:lnTo>
                      <a:pt x="8" y="9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A6B5C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8" name="Freeform 92"/>
            <p:cNvSpPr>
              <a:spLocks/>
            </p:cNvSpPr>
            <p:nvPr userDrawn="1"/>
          </p:nvSpPr>
          <p:spPr bwMode="ltGray">
            <a:xfrm>
              <a:off x="1754" y="3426"/>
              <a:ext cx="1156" cy="604"/>
            </a:xfrm>
            <a:custGeom>
              <a:avLst/>
              <a:gdLst/>
              <a:ahLst/>
              <a:cxnLst>
                <a:cxn ang="0">
                  <a:pos x="1156" y="600"/>
                </a:cxn>
                <a:cxn ang="0">
                  <a:pos x="558" y="584"/>
                </a:cxn>
                <a:cxn ang="0">
                  <a:pos x="555" y="566"/>
                </a:cxn>
                <a:cxn ang="0">
                  <a:pos x="579" y="532"/>
                </a:cxn>
                <a:cxn ang="0">
                  <a:pos x="534" y="528"/>
                </a:cxn>
                <a:cxn ang="0">
                  <a:pos x="512" y="514"/>
                </a:cxn>
                <a:cxn ang="0">
                  <a:pos x="503" y="492"/>
                </a:cxn>
                <a:cxn ang="0">
                  <a:pos x="468" y="496"/>
                </a:cxn>
                <a:cxn ang="0">
                  <a:pos x="436" y="516"/>
                </a:cxn>
                <a:cxn ang="0">
                  <a:pos x="416" y="504"/>
                </a:cxn>
                <a:cxn ang="0">
                  <a:pos x="340" y="520"/>
                </a:cxn>
                <a:cxn ang="0">
                  <a:pos x="379" y="462"/>
                </a:cxn>
                <a:cxn ang="0">
                  <a:pos x="351" y="448"/>
                </a:cxn>
                <a:cxn ang="0">
                  <a:pos x="272" y="468"/>
                </a:cxn>
                <a:cxn ang="0">
                  <a:pos x="264" y="438"/>
                </a:cxn>
                <a:cxn ang="0">
                  <a:pos x="307" y="422"/>
                </a:cxn>
                <a:cxn ang="0">
                  <a:pos x="240" y="428"/>
                </a:cxn>
                <a:cxn ang="0">
                  <a:pos x="176" y="422"/>
                </a:cxn>
                <a:cxn ang="0">
                  <a:pos x="124" y="444"/>
                </a:cxn>
                <a:cxn ang="0">
                  <a:pos x="137" y="484"/>
                </a:cxn>
                <a:cxn ang="0">
                  <a:pos x="122" y="490"/>
                </a:cxn>
                <a:cxn ang="0">
                  <a:pos x="115" y="512"/>
                </a:cxn>
                <a:cxn ang="0">
                  <a:pos x="113" y="480"/>
                </a:cxn>
                <a:cxn ang="0">
                  <a:pos x="105" y="440"/>
                </a:cxn>
                <a:cxn ang="0">
                  <a:pos x="83" y="418"/>
                </a:cxn>
                <a:cxn ang="0">
                  <a:pos x="41" y="390"/>
                </a:cxn>
                <a:cxn ang="0">
                  <a:pos x="54" y="374"/>
                </a:cxn>
                <a:cxn ang="0">
                  <a:pos x="22" y="324"/>
                </a:cxn>
                <a:cxn ang="0">
                  <a:pos x="9" y="308"/>
                </a:cxn>
                <a:cxn ang="0">
                  <a:pos x="2" y="270"/>
                </a:cxn>
                <a:cxn ang="0">
                  <a:pos x="54" y="286"/>
                </a:cxn>
                <a:cxn ang="0">
                  <a:pos x="148" y="276"/>
                </a:cxn>
                <a:cxn ang="0">
                  <a:pos x="137" y="252"/>
                </a:cxn>
                <a:cxn ang="0">
                  <a:pos x="170" y="250"/>
                </a:cxn>
                <a:cxn ang="0">
                  <a:pos x="218" y="256"/>
                </a:cxn>
                <a:cxn ang="0">
                  <a:pos x="277" y="240"/>
                </a:cxn>
                <a:cxn ang="0">
                  <a:pos x="433" y="180"/>
                </a:cxn>
                <a:cxn ang="0">
                  <a:pos x="399" y="158"/>
                </a:cxn>
                <a:cxn ang="0">
                  <a:pos x="475" y="126"/>
                </a:cxn>
                <a:cxn ang="0">
                  <a:pos x="514" y="100"/>
                </a:cxn>
                <a:cxn ang="0">
                  <a:pos x="433" y="102"/>
                </a:cxn>
                <a:cxn ang="0">
                  <a:pos x="420" y="84"/>
                </a:cxn>
                <a:cxn ang="0">
                  <a:pos x="512" y="90"/>
                </a:cxn>
                <a:cxn ang="0">
                  <a:pos x="464" y="82"/>
                </a:cxn>
                <a:cxn ang="0">
                  <a:pos x="418" y="70"/>
                </a:cxn>
                <a:cxn ang="0">
                  <a:pos x="462" y="72"/>
                </a:cxn>
                <a:cxn ang="0">
                  <a:pos x="525" y="66"/>
                </a:cxn>
                <a:cxn ang="0">
                  <a:pos x="558" y="118"/>
                </a:cxn>
                <a:cxn ang="0">
                  <a:pos x="568" y="58"/>
                </a:cxn>
                <a:cxn ang="0">
                  <a:pos x="584" y="110"/>
                </a:cxn>
                <a:cxn ang="0">
                  <a:pos x="597" y="52"/>
                </a:cxn>
                <a:cxn ang="0">
                  <a:pos x="616" y="102"/>
                </a:cxn>
                <a:cxn ang="0">
                  <a:pos x="989" y="0"/>
                </a:cxn>
              </a:cxnLst>
              <a:rect l="0" t="0" r="r" b="b"/>
              <a:pathLst>
                <a:path w="1156" h="604">
                  <a:moveTo>
                    <a:pt x="1143" y="8"/>
                  </a:moveTo>
                  <a:lnTo>
                    <a:pt x="1156" y="600"/>
                  </a:lnTo>
                  <a:lnTo>
                    <a:pt x="573" y="604"/>
                  </a:lnTo>
                  <a:lnTo>
                    <a:pt x="558" y="584"/>
                  </a:lnTo>
                  <a:lnTo>
                    <a:pt x="573" y="574"/>
                  </a:lnTo>
                  <a:lnTo>
                    <a:pt x="555" y="566"/>
                  </a:lnTo>
                  <a:lnTo>
                    <a:pt x="555" y="548"/>
                  </a:lnTo>
                  <a:lnTo>
                    <a:pt x="579" y="532"/>
                  </a:lnTo>
                  <a:lnTo>
                    <a:pt x="577" y="520"/>
                  </a:lnTo>
                  <a:lnTo>
                    <a:pt x="534" y="528"/>
                  </a:lnTo>
                  <a:lnTo>
                    <a:pt x="529" y="514"/>
                  </a:lnTo>
                  <a:lnTo>
                    <a:pt x="512" y="514"/>
                  </a:lnTo>
                  <a:lnTo>
                    <a:pt x="516" y="496"/>
                  </a:lnTo>
                  <a:lnTo>
                    <a:pt x="503" y="492"/>
                  </a:lnTo>
                  <a:lnTo>
                    <a:pt x="475" y="508"/>
                  </a:lnTo>
                  <a:lnTo>
                    <a:pt x="468" y="496"/>
                  </a:lnTo>
                  <a:lnTo>
                    <a:pt x="444" y="504"/>
                  </a:lnTo>
                  <a:lnTo>
                    <a:pt x="436" y="516"/>
                  </a:lnTo>
                  <a:lnTo>
                    <a:pt x="423" y="514"/>
                  </a:lnTo>
                  <a:lnTo>
                    <a:pt x="416" y="504"/>
                  </a:lnTo>
                  <a:lnTo>
                    <a:pt x="403" y="506"/>
                  </a:lnTo>
                  <a:lnTo>
                    <a:pt x="340" y="520"/>
                  </a:lnTo>
                  <a:lnTo>
                    <a:pt x="322" y="494"/>
                  </a:lnTo>
                  <a:lnTo>
                    <a:pt x="379" y="462"/>
                  </a:lnTo>
                  <a:lnTo>
                    <a:pt x="370" y="444"/>
                  </a:lnTo>
                  <a:lnTo>
                    <a:pt x="351" y="448"/>
                  </a:lnTo>
                  <a:lnTo>
                    <a:pt x="288" y="470"/>
                  </a:lnTo>
                  <a:lnTo>
                    <a:pt x="272" y="468"/>
                  </a:lnTo>
                  <a:lnTo>
                    <a:pt x="257" y="448"/>
                  </a:lnTo>
                  <a:lnTo>
                    <a:pt x="264" y="438"/>
                  </a:lnTo>
                  <a:lnTo>
                    <a:pt x="283" y="430"/>
                  </a:lnTo>
                  <a:lnTo>
                    <a:pt x="307" y="422"/>
                  </a:lnTo>
                  <a:lnTo>
                    <a:pt x="268" y="428"/>
                  </a:lnTo>
                  <a:lnTo>
                    <a:pt x="240" y="428"/>
                  </a:lnTo>
                  <a:lnTo>
                    <a:pt x="196" y="432"/>
                  </a:lnTo>
                  <a:lnTo>
                    <a:pt x="176" y="422"/>
                  </a:lnTo>
                  <a:lnTo>
                    <a:pt x="131" y="422"/>
                  </a:lnTo>
                  <a:lnTo>
                    <a:pt x="124" y="444"/>
                  </a:lnTo>
                  <a:lnTo>
                    <a:pt x="133" y="458"/>
                  </a:lnTo>
                  <a:lnTo>
                    <a:pt x="137" y="484"/>
                  </a:lnTo>
                  <a:lnTo>
                    <a:pt x="120" y="478"/>
                  </a:lnTo>
                  <a:lnTo>
                    <a:pt x="122" y="490"/>
                  </a:lnTo>
                  <a:lnTo>
                    <a:pt x="135" y="508"/>
                  </a:lnTo>
                  <a:lnTo>
                    <a:pt x="115" y="512"/>
                  </a:lnTo>
                  <a:lnTo>
                    <a:pt x="102" y="502"/>
                  </a:lnTo>
                  <a:lnTo>
                    <a:pt x="113" y="480"/>
                  </a:lnTo>
                  <a:lnTo>
                    <a:pt x="100" y="482"/>
                  </a:lnTo>
                  <a:lnTo>
                    <a:pt x="105" y="440"/>
                  </a:lnTo>
                  <a:lnTo>
                    <a:pt x="115" y="420"/>
                  </a:lnTo>
                  <a:lnTo>
                    <a:pt x="83" y="418"/>
                  </a:lnTo>
                  <a:lnTo>
                    <a:pt x="63" y="404"/>
                  </a:lnTo>
                  <a:lnTo>
                    <a:pt x="41" y="390"/>
                  </a:lnTo>
                  <a:lnTo>
                    <a:pt x="37" y="378"/>
                  </a:lnTo>
                  <a:lnTo>
                    <a:pt x="54" y="374"/>
                  </a:lnTo>
                  <a:lnTo>
                    <a:pt x="35" y="334"/>
                  </a:lnTo>
                  <a:lnTo>
                    <a:pt x="22" y="324"/>
                  </a:lnTo>
                  <a:lnTo>
                    <a:pt x="0" y="318"/>
                  </a:lnTo>
                  <a:lnTo>
                    <a:pt x="9" y="308"/>
                  </a:lnTo>
                  <a:lnTo>
                    <a:pt x="24" y="292"/>
                  </a:lnTo>
                  <a:lnTo>
                    <a:pt x="2" y="270"/>
                  </a:lnTo>
                  <a:lnTo>
                    <a:pt x="22" y="264"/>
                  </a:lnTo>
                  <a:lnTo>
                    <a:pt x="54" y="286"/>
                  </a:lnTo>
                  <a:lnTo>
                    <a:pt x="126" y="286"/>
                  </a:lnTo>
                  <a:lnTo>
                    <a:pt x="148" y="276"/>
                  </a:lnTo>
                  <a:lnTo>
                    <a:pt x="150" y="260"/>
                  </a:lnTo>
                  <a:lnTo>
                    <a:pt x="137" y="252"/>
                  </a:lnTo>
                  <a:lnTo>
                    <a:pt x="152" y="242"/>
                  </a:lnTo>
                  <a:lnTo>
                    <a:pt x="170" y="250"/>
                  </a:lnTo>
                  <a:lnTo>
                    <a:pt x="192" y="260"/>
                  </a:lnTo>
                  <a:lnTo>
                    <a:pt x="218" y="256"/>
                  </a:lnTo>
                  <a:lnTo>
                    <a:pt x="242" y="246"/>
                  </a:lnTo>
                  <a:lnTo>
                    <a:pt x="277" y="240"/>
                  </a:lnTo>
                  <a:lnTo>
                    <a:pt x="377" y="206"/>
                  </a:lnTo>
                  <a:lnTo>
                    <a:pt x="433" y="180"/>
                  </a:lnTo>
                  <a:lnTo>
                    <a:pt x="444" y="172"/>
                  </a:lnTo>
                  <a:lnTo>
                    <a:pt x="399" y="158"/>
                  </a:lnTo>
                  <a:lnTo>
                    <a:pt x="429" y="120"/>
                  </a:lnTo>
                  <a:lnTo>
                    <a:pt x="475" y="126"/>
                  </a:lnTo>
                  <a:lnTo>
                    <a:pt x="516" y="122"/>
                  </a:lnTo>
                  <a:lnTo>
                    <a:pt x="514" y="100"/>
                  </a:lnTo>
                  <a:lnTo>
                    <a:pt x="451" y="106"/>
                  </a:lnTo>
                  <a:lnTo>
                    <a:pt x="433" y="102"/>
                  </a:lnTo>
                  <a:lnTo>
                    <a:pt x="412" y="94"/>
                  </a:lnTo>
                  <a:cubicBezTo>
                    <a:pt x="418" y="83"/>
                    <a:pt x="414" y="84"/>
                    <a:pt x="420" y="84"/>
                  </a:cubicBezTo>
                  <a:lnTo>
                    <a:pt x="457" y="98"/>
                  </a:lnTo>
                  <a:lnTo>
                    <a:pt x="512" y="90"/>
                  </a:lnTo>
                  <a:lnTo>
                    <a:pt x="512" y="74"/>
                  </a:lnTo>
                  <a:lnTo>
                    <a:pt x="464" y="82"/>
                  </a:lnTo>
                  <a:lnTo>
                    <a:pt x="438" y="78"/>
                  </a:lnTo>
                  <a:cubicBezTo>
                    <a:pt x="431" y="75"/>
                    <a:pt x="418" y="70"/>
                    <a:pt x="418" y="70"/>
                  </a:cubicBezTo>
                  <a:lnTo>
                    <a:pt x="427" y="60"/>
                  </a:lnTo>
                  <a:lnTo>
                    <a:pt x="462" y="72"/>
                  </a:lnTo>
                  <a:lnTo>
                    <a:pt x="494" y="68"/>
                  </a:lnTo>
                  <a:lnTo>
                    <a:pt x="525" y="66"/>
                  </a:lnTo>
                  <a:lnTo>
                    <a:pt x="527" y="122"/>
                  </a:lnTo>
                  <a:lnTo>
                    <a:pt x="558" y="118"/>
                  </a:lnTo>
                  <a:lnTo>
                    <a:pt x="555" y="62"/>
                  </a:lnTo>
                  <a:lnTo>
                    <a:pt x="568" y="58"/>
                  </a:lnTo>
                  <a:lnTo>
                    <a:pt x="571" y="114"/>
                  </a:lnTo>
                  <a:lnTo>
                    <a:pt x="584" y="110"/>
                  </a:lnTo>
                  <a:lnTo>
                    <a:pt x="584" y="54"/>
                  </a:lnTo>
                  <a:lnTo>
                    <a:pt x="597" y="52"/>
                  </a:lnTo>
                  <a:lnTo>
                    <a:pt x="597" y="110"/>
                  </a:lnTo>
                  <a:lnTo>
                    <a:pt x="616" y="102"/>
                  </a:lnTo>
                  <a:lnTo>
                    <a:pt x="614" y="20"/>
                  </a:lnTo>
                  <a:lnTo>
                    <a:pt x="989" y="0"/>
                  </a:lnTo>
                  <a:lnTo>
                    <a:pt x="1143" y="8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93"/>
            <p:cNvSpPr>
              <a:spLocks/>
            </p:cNvSpPr>
            <p:nvPr userDrawn="1"/>
          </p:nvSpPr>
          <p:spPr bwMode="ltGray">
            <a:xfrm>
              <a:off x="2194" y="3470"/>
              <a:ext cx="222" cy="110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10" y="16"/>
                </a:cxn>
                <a:cxn ang="0">
                  <a:pos x="112" y="22"/>
                </a:cxn>
                <a:cxn ang="0">
                  <a:pos x="172" y="14"/>
                </a:cxn>
                <a:cxn ang="0">
                  <a:pos x="170" y="26"/>
                </a:cxn>
                <a:cxn ang="0">
                  <a:pos x="110" y="38"/>
                </a:cxn>
                <a:cxn ang="0">
                  <a:pos x="112" y="50"/>
                </a:cxn>
                <a:cxn ang="0">
                  <a:pos x="174" y="34"/>
                </a:cxn>
                <a:cxn ang="0">
                  <a:pos x="178" y="80"/>
                </a:cxn>
                <a:cxn ang="0">
                  <a:pos x="120" y="84"/>
                </a:cxn>
                <a:cxn ang="0">
                  <a:pos x="74" y="44"/>
                </a:cxn>
                <a:cxn ang="0">
                  <a:pos x="74" y="56"/>
                </a:cxn>
                <a:cxn ang="0">
                  <a:pos x="110" y="86"/>
                </a:cxn>
                <a:cxn ang="0">
                  <a:pos x="46" y="94"/>
                </a:cxn>
                <a:cxn ang="0">
                  <a:pos x="46" y="30"/>
                </a:cxn>
                <a:cxn ang="0">
                  <a:pos x="30" y="34"/>
                </a:cxn>
                <a:cxn ang="0">
                  <a:pos x="34" y="94"/>
                </a:cxn>
                <a:cxn ang="0">
                  <a:pos x="12" y="88"/>
                </a:cxn>
                <a:cxn ang="0">
                  <a:pos x="12" y="32"/>
                </a:cxn>
                <a:cxn ang="0">
                  <a:pos x="0" y="28"/>
                </a:cxn>
                <a:cxn ang="0">
                  <a:pos x="4" y="92"/>
                </a:cxn>
                <a:cxn ang="0">
                  <a:pos x="70" y="110"/>
                </a:cxn>
                <a:cxn ang="0">
                  <a:pos x="182" y="98"/>
                </a:cxn>
                <a:cxn ang="0">
                  <a:pos x="204" y="72"/>
                </a:cxn>
                <a:cxn ang="0">
                  <a:pos x="190" y="0"/>
                </a:cxn>
              </a:cxnLst>
              <a:rect l="0" t="0" r="r" b="b"/>
              <a:pathLst>
                <a:path w="204" h="110">
                  <a:moveTo>
                    <a:pt x="190" y="0"/>
                  </a:moveTo>
                  <a:lnTo>
                    <a:pt x="110" y="16"/>
                  </a:lnTo>
                  <a:lnTo>
                    <a:pt x="112" y="22"/>
                  </a:lnTo>
                  <a:lnTo>
                    <a:pt x="172" y="14"/>
                  </a:lnTo>
                  <a:lnTo>
                    <a:pt x="170" y="26"/>
                  </a:lnTo>
                  <a:lnTo>
                    <a:pt x="110" y="38"/>
                  </a:lnTo>
                  <a:lnTo>
                    <a:pt x="112" y="50"/>
                  </a:lnTo>
                  <a:lnTo>
                    <a:pt x="174" y="34"/>
                  </a:lnTo>
                  <a:lnTo>
                    <a:pt x="178" y="80"/>
                  </a:lnTo>
                  <a:lnTo>
                    <a:pt x="120" y="84"/>
                  </a:lnTo>
                  <a:lnTo>
                    <a:pt x="74" y="44"/>
                  </a:lnTo>
                  <a:lnTo>
                    <a:pt x="74" y="56"/>
                  </a:lnTo>
                  <a:lnTo>
                    <a:pt x="110" y="86"/>
                  </a:lnTo>
                  <a:lnTo>
                    <a:pt x="46" y="94"/>
                  </a:lnTo>
                  <a:lnTo>
                    <a:pt x="46" y="30"/>
                  </a:lnTo>
                  <a:cubicBezTo>
                    <a:pt x="29" y="32"/>
                    <a:pt x="30" y="27"/>
                    <a:pt x="30" y="34"/>
                  </a:cubicBezTo>
                  <a:lnTo>
                    <a:pt x="34" y="94"/>
                  </a:lnTo>
                  <a:lnTo>
                    <a:pt x="12" y="88"/>
                  </a:lnTo>
                  <a:lnTo>
                    <a:pt x="12" y="32"/>
                  </a:lnTo>
                  <a:lnTo>
                    <a:pt x="0" y="28"/>
                  </a:lnTo>
                  <a:lnTo>
                    <a:pt x="4" y="92"/>
                  </a:lnTo>
                  <a:lnTo>
                    <a:pt x="70" y="110"/>
                  </a:lnTo>
                  <a:lnTo>
                    <a:pt x="182" y="98"/>
                  </a:lnTo>
                  <a:lnTo>
                    <a:pt x="204" y="7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94"/>
            <p:cNvSpPr>
              <a:spLocks/>
            </p:cNvSpPr>
            <p:nvPr userDrawn="1"/>
          </p:nvSpPr>
          <p:spPr bwMode="ltGray">
            <a:xfrm>
              <a:off x="2874" y="3426"/>
              <a:ext cx="1004" cy="606"/>
            </a:xfrm>
            <a:custGeom>
              <a:avLst/>
              <a:gdLst/>
              <a:ahLst/>
              <a:cxnLst>
                <a:cxn ang="0">
                  <a:pos x="487" y="28"/>
                </a:cxn>
                <a:cxn ang="0">
                  <a:pos x="487" y="36"/>
                </a:cxn>
                <a:cxn ang="0">
                  <a:pos x="315" y="56"/>
                </a:cxn>
                <a:cxn ang="0">
                  <a:pos x="520" y="42"/>
                </a:cxn>
                <a:cxn ang="0">
                  <a:pos x="317" y="66"/>
                </a:cxn>
                <a:cxn ang="0">
                  <a:pos x="392" y="88"/>
                </a:cxn>
                <a:cxn ang="0">
                  <a:pos x="514" y="82"/>
                </a:cxn>
                <a:cxn ang="0">
                  <a:pos x="535" y="102"/>
                </a:cxn>
                <a:cxn ang="0">
                  <a:pos x="518" y="130"/>
                </a:cxn>
                <a:cxn ang="0">
                  <a:pos x="601" y="182"/>
                </a:cxn>
                <a:cxn ang="0">
                  <a:pos x="780" y="206"/>
                </a:cxn>
                <a:cxn ang="0">
                  <a:pos x="845" y="186"/>
                </a:cxn>
                <a:cxn ang="0">
                  <a:pos x="841" y="210"/>
                </a:cxn>
                <a:cxn ang="0">
                  <a:pos x="865" y="240"/>
                </a:cxn>
                <a:cxn ang="0">
                  <a:pos x="969" y="224"/>
                </a:cxn>
                <a:cxn ang="0">
                  <a:pos x="1000" y="214"/>
                </a:cxn>
                <a:cxn ang="0">
                  <a:pos x="993" y="248"/>
                </a:cxn>
                <a:cxn ang="0">
                  <a:pos x="997" y="262"/>
                </a:cxn>
                <a:cxn ang="0">
                  <a:pos x="993" y="282"/>
                </a:cxn>
                <a:cxn ang="0">
                  <a:pos x="954" y="342"/>
                </a:cxn>
                <a:cxn ang="0">
                  <a:pos x="910" y="358"/>
                </a:cxn>
                <a:cxn ang="0">
                  <a:pos x="886" y="414"/>
                </a:cxn>
                <a:cxn ang="0">
                  <a:pos x="869" y="430"/>
                </a:cxn>
                <a:cxn ang="0">
                  <a:pos x="882" y="472"/>
                </a:cxn>
                <a:cxn ang="0">
                  <a:pos x="862" y="452"/>
                </a:cxn>
                <a:cxn ang="0">
                  <a:pos x="847" y="440"/>
                </a:cxn>
                <a:cxn ang="0">
                  <a:pos x="860" y="380"/>
                </a:cxn>
                <a:cxn ang="0">
                  <a:pos x="688" y="398"/>
                </a:cxn>
                <a:cxn ang="0">
                  <a:pos x="710" y="430"/>
                </a:cxn>
                <a:cxn ang="0">
                  <a:pos x="660" y="436"/>
                </a:cxn>
                <a:cxn ang="0">
                  <a:pos x="570" y="400"/>
                </a:cxn>
                <a:cxn ang="0">
                  <a:pos x="616" y="444"/>
                </a:cxn>
                <a:cxn ang="0">
                  <a:pos x="647" y="476"/>
                </a:cxn>
                <a:cxn ang="0">
                  <a:pos x="575" y="470"/>
                </a:cxn>
                <a:cxn ang="0">
                  <a:pos x="538" y="480"/>
                </a:cxn>
                <a:cxn ang="0">
                  <a:pos x="487" y="478"/>
                </a:cxn>
                <a:cxn ang="0">
                  <a:pos x="409" y="512"/>
                </a:cxn>
                <a:cxn ang="0">
                  <a:pos x="357" y="520"/>
                </a:cxn>
                <a:cxn ang="0">
                  <a:pos x="374" y="550"/>
                </a:cxn>
                <a:cxn ang="0">
                  <a:pos x="0" y="606"/>
                </a:cxn>
                <a:cxn ang="0">
                  <a:pos x="296" y="8"/>
                </a:cxn>
              </a:cxnLst>
              <a:rect l="0" t="0" r="r" b="b"/>
              <a:pathLst>
                <a:path w="1004" h="606">
                  <a:moveTo>
                    <a:pt x="315" y="22"/>
                  </a:moveTo>
                  <a:lnTo>
                    <a:pt x="487" y="28"/>
                  </a:lnTo>
                  <a:lnTo>
                    <a:pt x="518" y="18"/>
                  </a:lnTo>
                  <a:lnTo>
                    <a:pt x="487" y="36"/>
                  </a:lnTo>
                  <a:lnTo>
                    <a:pt x="313" y="36"/>
                  </a:lnTo>
                  <a:lnTo>
                    <a:pt x="315" y="56"/>
                  </a:lnTo>
                  <a:lnTo>
                    <a:pt x="487" y="52"/>
                  </a:lnTo>
                  <a:lnTo>
                    <a:pt x="520" y="42"/>
                  </a:lnTo>
                  <a:lnTo>
                    <a:pt x="487" y="64"/>
                  </a:lnTo>
                  <a:lnTo>
                    <a:pt x="317" y="66"/>
                  </a:lnTo>
                  <a:lnTo>
                    <a:pt x="333" y="78"/>
                  </a:lnTo>
                  <a:lnTo>
                    <a:pt x="392" y="88"/>
                  </a:lnTo>
                  <a:lnTo>
                    <a:pt x="477" y="84"/>
                  </a:lnTo>
                  <a:lnTo>
                    <a:pt x="514" y="82"/>
                  </a:lnTo>
                  <a:lnTo>
                    <a:pt x="516" y="102"/>
                  </a:lnTo>
                  <a:lnTo>
                    <a:pt x="535" y="102"/>
                  </a:lnTo>
                  <a:lnTo>
                    <a:pt x="540" y="120"/>
                  </a:lnTo>
                  <a:lnTo>
                    <a:pt x="518" y="130"/>
                  </a:lnTo>
                  <a:lnTo>
                    <a:pt x="527" y="148"/>
                  </a:lnTo>
                  <a:lnTo>
                    <a:pt x="601" y="182"/>
                  </a:lnTo>
                  <a:lnTo>
                    <a:pt x="701" y="202"/>
                  </a:lnTo>
                  <a:lnTo>
                    <a:pt x="780" y="206"/>
                  </a:lnTo>
                  <a:lnTo>
                    <a:pt x="817" y="196"/>
                  </a:lnTo>
                  <a:lnTo>
                    <a:pt x="845" y="186"/>
                  </a:lnTo>
                  <a:lnTo>
                    <a:pt x="856" y="194"/>
                  </a:lnTo>
                  <a:lnTo>
                    <a:pt x="841" y="210"/>
                  </a:lnTo>
                  <a:lnTo>
                    <a:pt x="843" y="228"/>
                  </a:lnTo>
                  <a:lnTo>
                    <a:pt x="865" y="240"/>
                  </a:lnTo>
                  <a:lnTo>
                    <a:pt x="921" y="236"/>
                  </a:lnTo>
                  <a:lnTo>
                    <a:pt x="969" y="224"/>
                  </a:lnTo>
                  <a:lnTo>
                    <a:pt x="991" y="204"/>
                  </a:lnTo>
                  <a:lnTo>
                    <a:pt x="1000" y="214"/>
                  </a:lnTo>
                  <a:lnTo>
                    <a:pt x="984" y="232"/>
                  </a:lnTo>
                  <a:lnTo>
                    <a:pt x="993" y="248"/>
                  </a:lnTo>
                  <a:lnTo>
                    <a:pt x="982" y="260"/>
                  </a:lnTo>
                  <a:lnTo>
                    <a:pt x="997" y="262"/>
                  </a:lnTo>
                  <a:lnTo>
                    <a:pt x="1004" y="274"/>
                  </a:lnTo>
                  <a:lnTo>
                    <a:pt x="993" y="282"/>
                  </a:lnTo>
                  <a:lnTo>
                    <a:pt x="941" y="328"/>
                  </a:lnTo>
                  <a:lnTo>
                    <a:pt x="954" y="342"/>
                  </a:lnTo>
                  <a:lnTo>
                    <a:pt x="928" y="358"/>
                  </a:lnTo>
                  <a:lnTo>
                    <a:pt x="910" y="358"/>
                  </a:lnTo>
                  <a:lnTo>
                    <a:pt x="871" y="378"/>
                  </a:lnTo>
                  <a:lnTo>
                    <a:pt x="886" y="414"/>
                  </a:lnTo>
                  <a:lnTo>
                    <a:pt x="882" y="442"/>
                  </a:lnTo>
                  <a:lnTo>
                    <a:pt x="869" y="430"/>
                  </a:lnTo>
                  <a:lnTo>
                    <a:pt x="869" y="450"/>
                  </a:lnTo>
                  <a:lnTo>
                    <a:pt x="882" y="472"/>
                  </a:lnTo>
                  <a:lnTo>
                    <a:pt x="851" y="472"/>
                  </a:lnTo>
                  <a:lnTo>
                    <a:pt x="862" y="452"/>
                  </a:lnTo>
                  <a:lnTo>
                    <a:pt x="865" y="428"/>
                  </a:lnTo>
                  <a:lnTo>
                    <a:pt x="847" y="440"/>
                  </a:lnTo>
                  <a:lnTo>
                    <a:pt x="851" y="398"/>
                  </a:lnTo>
                  <a:lnTo>
                    <a:pt x="860" y="380"/>
                  </a:lnTo>
                  <a:lnTo>
                    <a:pt x="756" y="396"/>
                  </a:lnTo>
                  <a:lnTo>
                    <a:pt x="688" y="398"/>
                  </a:lnTo>
                  <a:lnTo>
                    <a:pt x="708" y="418"/>
                  </a:lnTo>
                  <a:lnTo>
                    <a:pt x="710" y="430"/>
                  </a:lnTo>
                  <a:lnTo>
                    <a:pt x="690" y="442"/>
                  </a:lnTo>
                  <a:lnTo>
                    <a:pt x="660" y="436"/>
                  </a:lnTo>
                  <a:lnTo>
                    <a:pt x="588" y="406"/>
                  </a:lnTo>
                  <a:lnTo>
                    <a:pt x="570" y="400"/>
                  </a:lnTo>
                  <a:lnTo>
                    <a:pt x="548" y="424"/>
                  </a:lnTo>
                  <a:lnTo>
                    <a:pt x="616" y="444"/>
                  </a:lnTo>
                  <a:lnTo>
                    <a:pt x="649" y="462"/>
                  </a:lnTo>
                  <a:lnTo>
                    <a:pt x="647" y="476"/>
                  </a:lnTo>
                  <a:lnTo>
                    <a:pt x="629" y="494"/>
                  </a:lnTo>
                  <a:lnTo>
                    <a:pt x="575" y="470"/>
                  </a:lnTo>
                  <a:lnTo>
                    <a:pt x="553" y="482"/>
                  </a:lnTo>
                  <a:lnTo>
                    <a:pt x="538" y="480"/>
                  </a:lnTo>
                  <a:lnTo>
                    <a:pt x="496" y="462"/>
                  </a:lnTo>
                  <a:lnTo>
                    <a:pt x="487" y="478"/>
                  </a:lnTo>
                  <a:lnTo>
                    <a:pt x="431" y="476"/>
                  </a:lnTo>
                  <a:lnTo>
                    <a:pt x="409" y="512"/>
                  </a:lnTo>
                  <a:lnTo>
                    <a:pt x="365" y="508"/>
                  </a:lnTo>
                  <a:lnTo>
                    <a:pt x="357" y="520"/>
                  </a:lnTo>
                  <a:lnTo>
                    <a:pt x="370" y="534"/>
                  </a:lnTo>
                  <a:lnTo>
                    <a:pt x="374" y="550"/>
                  </a:lnTo>
                  <a:lnTo>
                    <a:pt x="342" y="606"/>
                  </a:lnTo>
                  <a:lnTo>
                    <a:pt x="0" y="606"/>
                  </a:lnTo>
                  <a:lnTo>
                    <a:pt x="8" y="0"/>
                  </a:lnTo>
                  <a:lnTo>
                    <a:pt x="296" y="8"/>
                  </a:lnTo>
                  <a:lnTo>
                    <a:pt x="315" y="22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95"/>
            <p:cNvSpPr>
              <a:spLocks/>
            </p:cNvSpPr>
            <p:nvPr userDrawn="1"/>
          </p:nvSpPr>
          <p:spPr bwMode="ltGray">
            <a:xfrm>
              <a:off x="3209" y="3454"/>
              <a:ext cx="161" cy="9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4" y="2"/>
                </a:cxn>
                <a:cxn ang="0">
                  <a:pos x="18" y="0"/>
                </a:cxn>
                <a:cxn ang="0">
                  <a:pos x="12" y="74"/>
                </a:cxn>
                <a:cxn ang="0">
                  <a:pos x="44" y="78"/>
                </a:cxn>
                <a:cxn ang="0">
                  <a:pos x="46" y="2"/>
                </a:cxn>
                <a:cxn ang="0">
                  <a:pos x="58" y="2"/>
                </a:cxn>
                <a:cxn ang="0">
                  <a:pos x="56" y="72"/>
                </a:cxn>
                <a:cxn ang="0">
                  <a:pos x="94" y="70"/>
                </a:cxn>
                <a:cxn ang="0">
                  <a:pos x="92" y="2"/>
                </a:cxn>
                <a:cxn ang="0">
                  <a:pos x="106" y="4"/>
                </a:cxn>
                <a:cxn ang="0">
                  <a:pos x="104" y="68"/>
                </a:cxn>
                <a:cxn ang="0">
                  <a:pos x="136" y="64"/>
                </a:cxn>
                <a:cxn ang="0">
                  <a:pos x="128" y="0"/>
                </a:cxn>
                <a:cxn ang="0">
                  <a:pos x="142" y="2"/>
                </a:cxn>
                <a:cxn ang="0">
                  <a:pos x="148" y="70"/>
                </a:cxn>
                <a:cxn ang="0">
                  <a:pos x="60" y="88"/>
                </a:cxn>
                <a:cxn ang="0">
                  <a:pos x="8" y="92"/>
                </a:cxn>
                <a:cxn ang="0">
                  <a:pos x="0" y="82"/>
                </a:cxn>
              </a:cxnLst>
              <a:rect l="0" t="0" r="r" b="b"/>
              <a:pathLst>
                <a:path w="148" h="92">
                  <a:moveTo>
                    <a:pt x="0" y="82"/>
                  </a:moveTo>
                  <a:lnTo>
                    <a:pt x="4" y="2"/>
                  </a:lnTo>
                  <a:lnTo>
                    <a:pt x="18" y="0"/>
                  </a:lnTo>
                  <a:lnTo>
                    <a:pt x="12" y="74"/>
                  </a:lnTo>
                  <a:lnTo>
                    <a:pt x="44" y="78"/>
                  </a:lnTo>
                  <a:lnTo>
                    <a:pt x="46" y="2"/>
                  </a:lnTo>
                  <a:lnTo>
                    <a:pt x="58" y="2"/>
                  </a:lnTo>
                  <a:lnTo>
                    <a:pt x="56" y="72"/>
                  </a:lnTo>
                  <a:lnTo>
                    <a:pt x="94" y="70"/>
                  </a:lnTo>
                  <a:lnTo>
                    <a:pt x="92" y="2"/>
                  </a:lnTo>
                  <a:lnTo>
                    <a:pt x="106" y="4"/>
                  </a:lnTo>
                  <a:lnTo>
                    <a:pt x="104" y="68"/>
                  </a:lnTo>
                  <a:lnTo>
                    <a:pt x="136" y="64"/>
                  </a:lnTo>
                  <a:lnTo>
                    <a:pt x="128" y="0"/>
                  </a:lnTo>
                  <a:lnTo>
                    <a:pt x="142" y="2"/>
                  </a:lnTo>
                  <a:lnTo>
                    <a:pt x="148" y="70"/>
                  </a:lnTo>
                  <a:lnTo>
                    <a:pt x="60" y="88"/>
                  </a:lnTo>
                  <a:lnTo>
                    <a:pt x="8" y="9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A6B5C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311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2016/3/12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 descr="C:\Users\kawakami\home\発表\テンプレート\京都\l_751c5a82a950e80785d17601d2d16c2ab11ae37e.jpg"/>
          <p:cNvPicPr>
            <a:picLocks noChangeAspect="1" noChangeArrowheads="1"/>
          </p:cNvPicPr>
          <p:nvPr/>
        </p:nvPicPr>
        <p:blipFill>
          <a:blip r:embed="rId13" cstate="print"/>
          <a:srcRect l="1021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2855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22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1.png"/><Relationship Id="rId2" Type="http://schemas.openxmlformats.org/officeDocument/2006/relationships/tags" Target="../tags/tag4.xml"/><Relationship Id="rId16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0.png"/><Relationship Id="rId5" Type="http://schemas.openxmlformats.org/officeDocument/2006/relationships/tags" Target="../tags/tag7.xml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3.xml"/><Relationship Id="rId7" Type="http://schemas.openxmlformats.org/officeDocument/2006/relationships/image" Target="../media/image2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tags" Target="../tags/tag15.xml"/><Relationship Id="rId10" Type="http://schemas.openxmlformats.org/officeDocument/2006/relationships/image" Target="../media/image29.png"/><Relationship Id="rId4" Type="http://schemas.openxmlformats.org/officeDocument/2006/relationships/tags" Target="../tags/tag14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3.png"/><Relationship Id="rId5" Type="http://schemas.openxmlformats.org/officeDocument/2006/relationships/tags" Target="../tags/tag20.xml"/><Relationship Id="rId10" Type="http://schemas.openxmlformats.org/officeDocument/2006/relationships/image" Target="../media/image30.png"/><Relationship Id="rId4" Type="http://schemas.openxmlformats.org/officeDocument/2006/relationships/tags" Target="../tags/tag19.xml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4.xml"/><Relationship Id="rId7" Type="http://schemas.openxmlformats.org/officeDocument/2006/relationships/image" Target="../media/image3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26.xml"/><Relationship Id="rId10" Type="http://schemas.openxmlformats.org/officeDocument/2006/relationships/image" Target="../media/image39.png"/><Relationship Id="rId4" Type="http://schemas.openxmlformats.org/officeDocument/2006/relationships/tags" Target="../tags/tag25.xml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3.png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3.xml"/><Relationship Id="rId7" Type="http://schemas.openxmlformats.org/officeDocument/2006/relationships/image" Target="../media/image2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6.xml"/><Relationship Id="rId7" Type="http://schemas.openxmlformats.org/officeDocument/2006/relationships/image" Target="../media/image2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39.xml"/><Relationship Id="rId7" Type="http://schemas.openxmlformats.org/officeDocument/2006/relationships/image" Target="../media/image2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51.png"/><Relationship Id="rId5" Type="http://schemas.openxmlformats.org/officeDocument/2006/relationships/tags" Target="../tags/tag44.xml"/><Relationship Id="rId10" Type="http://schemas.openxmlformats.org/officeDocument/2006/relationships/image" Target="../media/image22.png"/><Relationship Id="rId4" Type="http://schemas.openxmlformats.org/officeDocument/2006/relationships/tags" Target="../tags/tag43.xml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8.xml"/><Relationship Id="rId7" Type="http://schemas.openxmlformats.org/officeDocument/2006/relationships/image" Target="../media/image54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8.png"/><Relationship Id="rId5" Type="http://schemas.openxmlformats.org/officeDocument/2006/relationships/tags" Target="../tags/tag50.xml"/><Relationship Id="rId10" Type="http://schemas.openxmlformats.org/officeDocument/2006/relationships/image" Target="../media/image57.png"/><Relationship Id="rId4" Type="http://schemas.openxmlformats.org/officeDocument/2006/relationships/tags" Target="../tags/tag49.xml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53.xml"/><Relationship Id="rId7" Type="http://schemas.openxmlformats.org/officeDocument/2006/relationships/image" Target="../media/image60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4" Type="http://schemas.openxmlformats.org/officeDocument/2006/relationships/tags" Target="../tags/tag54.xml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67.png"/><Relationship Id="rId3" Type="http://schemas.openxmlformats.org/officeDocument/2006/relationships/tags" Target="../tags/tag57.xml"/><Relationship Id="rId21" Type="http://schemas.openxmlformats.org/officeDocument/2006/relationships/tags" Target="../tags/tag75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66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65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64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95536" y="503154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Photo-induced </a:t>
            </a:r>
            <a:r>
              <a:rPr lang="en-US" altLang="ja-JP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topological</a:t>
            </a:r>
            <a:r>
              <a:rPr lang="ja-JP" altLang="en-US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phase </a:t>
            </a:r>
            <a:r>
              <a:rPr lang="en-US" altLang="ja-JP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transitions in </a:t>
            </a:r>
            <a:r>
              <a:rPr lang="en-US" altLang="ja-JP" sz="3600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ultracold</a:t>
            </a:r>
            <a:r>
              <a:rPr lang="en-US" altLang="ja-JP" sz="36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fermions</a:t>
            </a:r>
            <a:endParaRPr lang="ja-JP" altLang="ja-JP" sz="36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3600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sz="3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0440" y="2379673"/>
            <a:ext cx="33778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ja-JP" sz="3600" kern="100" dirty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Norio </a:t>
            </a:r>
            <a:r>
              <a:rPr lang="en-US" altLang="ja-JP" sz="36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Kawakami</a:t>
            </a:r>
          </a:p>
          <a:p>
            <a:pPr lvl="0" algn="ctr"/>
            <a:r>
              <a:rPr lang="en-US" altLang="ja-JP" sz="2800" kern="100" dirty="0" smtClean="0">
                <a:solidFill>
                  <a:schemeClr val="bg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(Kyoto University)</a:t>
            </a:r>
            <a:endParaRPr lang="ja-JP" altLang="ja-JP" sz="2800" kern="100" dirty="0">
              <a:solidFill>
                <a:schemeClr val="bg1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9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" y="6201969"/>
            <a:ext cx="2762853" cy="61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945828" y="6017303"/>
            <a:ext cx="2060179" cy="796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Quantum Physics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March 14 - 16,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London, UK</a:t>
            </a:r>
            <a:endParaRPr lang="ja-JP" altLang="en-US" dirty="0">
              <a:latin typeface="Monotype Corsiva" panose="03010101010201010101" pitchFamily="66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001" y="583263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onotype Corsiva" panose="03010101010201010101" pitchFamily="66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41916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0"/>
          <p:cNvSpPr>
            <a:spLocks noChangeArrowheads="1"/>
          </p:cNvSpPr>
          <p:nvPr/>
        </p:nvSpPr>
        <p:spPr bwMode="auto">
          <a:xfrm>
            <a:off x="6516688" y="765175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1" algn="ctr" fontAlgn="base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</a:pPr>
            <a:r>
              <a:rPr lang="en-US" altLang="ja-JP" smtClean="0">
                <a:solidFill>
                  <a:srgbClr val="57472B"/>
                </a:solidFill>
                <a:latin typeface="Times New Roman" panose="02020603050405020304" pitchFamily="18" charset="0"/>
              </a:rPr>
              <a:t>GaAs/AlGaAs</a:t>
            </a:r>
          </a:p>
        </p:txBody>
      </p:sp>
      <p:grpSp>
        <p:nvGrpSpPr>
          <p:cNvPr id="5124" name="グループ化 43"/>
          <p:cNvGrpSpPr>
            <a:grpSpLocks/>
          </p:cNvGrpSpPr>
          <p:nvPr/>
        </p:nvGrpSpPr>
        <p:grpSpPr bwMode="auto">
          <a:xfrm>
            <a:off x="611188" y="1341438"/>
            <a:ext cx="3024187" cy="2670175"/>
            <a:chOff x="755577" y="3112596"/>
            <a:chExt cx="3024968" cy="2671182"/>
          </a:xfrm>
        </p:grpSpPr>
        <p:pic>
          <p:nvPicPr>
            <p:cNvPr id="5178" name="Picture 4" descr="q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7" t="13438" r="15715" b="7858"/>
            <a:stretch>
              <a:fillRect/>
            </a:stretch>
          </p:blipFill>
          <p:spPr bwMode="auto">
            <a:xfrm>
              <a:off x="1115616" y="3112596"/>
              <a:ext cx="2664929" cy="226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9" name="Text Box 32"/>
            <p:cNvSpPr txBox="1">
              <a:spLocks noChangeArrowheads="1"/>
            </p:cNvSpPr>
            <p:nvPr/>
          </p:nvSpPr>
          <p:spPr bwMode="auto">
            <a:xfrm>
              <a:off x="1763688" y="5445224"/>
              <a:ext cx="1447832" cy="338554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smtClean="0">
                  <a:solidFill>
                    <a:srgbClr val="57472B"/>
                  </a:solidFill>
                  <a:latin typeface="Times New Roman" panose="02020603050405020304" pitchFamily="18" charset="0"/>
                </a:rPr>
                <a:t>Magentic field</a:t>
              </a:r>
            </a:p>
          </p:txBody>
        </p:sp>
        <p:sp>
          <p:nvSpPr>
            <p:cNvPr id="5180" name="Rectangle 42"/>
            <p:cNvSpPr>
              <a:spLocks noChangeArrowheads="1"/>
            </p:cNvSpPr>
            <p:nvPr/>
          </p:nvSpPr>
          <p:spPr bwMode="auto">
            <a:xfrm rot="-5400000">
              <a:off x="70764" y="4041805"/>
              <a:ext cx="1738957" cy="36933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800" smtClean="0">
                  <a:solidFill>
                    <a:srgbClr val="57472B"/>
                  </a:solidFill>
                  <a:latin typeface="Times New Roman" panose="02020603050405020304" pitchFamily="18" charset="0"/>
                  <a:ea typeface="GulimChe" panose="020B0609000101010101" pitchFamily="49" charset="-127"/>
                  <a:cs typeface="Times New Roman" panose="02020603050405020304" pitchFamily="18" charset="0"/>
                </a:rPr>
                <a:t>Hall Resistance</a:t>
              </a:r>
            </a:p>
          </p:txBody>
        </p:sp>
      </p:grpSp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179388" y="4149725"/>
            <a:ext cx="2633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dirty="0" smtClean="0">
                <a:solidFill>
                  <a:srgbClr val="0C33DA"/>
                </a:solidFill>
              </a:rPr>
              <a:t>Hall conductivity</a:t>
            </a:r>
          </a:p>
        </p:txBody>
      </p:sp>
      <p:grpSp>
        <p:nvGrpSpPr>
          <p:cNvPr id="3" name="グループ化 68"/>
          <p:cNvGrpSpPr>
            <a:grpSpLocks/>
          </p:cNvGrpSpPr>
          <p:nvPr/>
        </p:nvGrpSpPr>
        <p:grpSpPr bwMode="auto">
          <a:xfrm>
            <a:off x="539750" y="5084763"/>
            <a:ext cx="3527425" cy="1614487"/>
            <a:chOff x="539553" y="5084763"/>
            <a:chExt cx="3528362" cy="1613817"/>
          </a:xfrm>
        </p:grpSpPr>
        <p:graphicFrame>
          <p:nvGraphicFramePr>
            <p:cNvPr id="5122" name="Object 9"/>
            <p:cNvGraphicFramePr>
              <a:graphicFrameLocks noChangeAspect="1"/>
            </p:cNvGraphicFramePr>
            <p:nvPr/>
          </p:nvGraphicFramePr>
          <p:xfrm>
            <a:off x="1403492" y="5949280"/>
            <a:ext cx="2300288" cy="749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" name="Equation" r:id="rId4" imgW="1371600" imgH="444240" progId="Equation.3">
                    <p:embed/>
                  </p:oleObj>
                </mc:Choice>
                <mc:Fallback>
                  <p:oleObj name="Equation" r:id="rId4" imgW="13716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492" y="5949280"/>
                          <a:ext cx="2300288" cy="749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75" name="角丸四角形 54"/>
            <p:cNvSpPr>
              <a:spLocks noChangeArrowheads="1"/>
            </p:cNvSpPr>
            <p:nvPr/>
          </p:nvSpPr>
          <p:spPr bwMode="auto">
            <a:xfrm>
              <a:off x="539553" y="5157192"/>
              <a:ext cx="3168305" cy="72008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5176" name="テキスト ボックス 58"/>
            <p:cNvSpPr txBox="1">
              <a:spLocks noChangeArrowheads="1"/>
            </p:cNvSpPr>
            <p:nvPr/>
          </p:nvSpPr>
          <p:spPr bwMode="auto">
            <a:xfrm>
              <a:off x="683378" y="5445224"/>
              <a:ext cx="26177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smtClean="0">
                  <a:solidFill>
                    <a:srgbClr val="0033CC"/>
                  </a:solidFill>
                </a:rPr>
                <a:t># of edge modes</a:t>
              </a:r>
              <a:endParaRPr lang="ja-JP" altLang="en-US" sz="2400" smtClean="0">
                <a:solidFill>
                  <a:srgbClr val="0033CC"/>
                </a:solidFill>
              </a:endParaRPr>
            </a:p>
          </p:txBody>
        </p:sp>
        <p:sp>
          <p:nvSpPr>
            <p:cNvPr id="5177" name="正方形/長方形 64"/>
            <p:cNvSpPr>
              <a:spLocks noChangeArrowheads="1"/>
            </p:cNvSpPr>
            <p:nvPr/>
          </p:nvSpPr>
          <p:spPr bwMode="auto">
            <a:xfrm>
              <a:off x="684213" y="5084763"/>
              <a:ext cx="33837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800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n</a:t>
              </a:r>
              <a:r>
                <a:rPr kumimoji="0" lang="en-US" altLang="ja-JP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:  </a:t>
              </a:r>
              <a:r>
                <a:rPr kumimoji="0" lang="en-US" altLang="ja-JP" sz="24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Chern</a:t>
              </a:r>
              <a:r>
                <a:rPr kumimoji="0" lang="en-US" altLang="ja-JP" sz="24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 number </a:t>
              </a:r>
              <a:endParaRPr kumimoji="0" lang="ja-JP" altLang="en-US" sz="2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グループ化 71"/>
          <p:cNvGrpSpPr>
            <a:grpSpLocks/>
          </p:cNvGrpSpPr>
          <p:nvPr/>
        </p:nvGrpSpPr>
        <p:grpSpPr bwMode="auto">
          <a:xfrm>
            <a:off x="4643438" y="3429000"/>
            <a:ext cx="4068762" cy="2852738"/>
            <a:chOff x="4716463" y="3789363"/>
            <a:chExt cx="4068762" cy="2852737"/>
          </a:xfrm>
        </p:grpSpPr>
        <p:pic>
          <p:nvPicPr>
            <p:cNvPr id="5163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4365625"/>
              <a:ext cx="3595687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" name="テキスト ボックス 53"/>
            <p:cNvSpPr txBox="1">
              <a:spLocks noChangeArrowheads="1"/>
            </p:cNvSpPr>
            <p:nvPr/>
          </p:nvSpPr>
          <p:spPr bwMode="auto">
            <a:xfrm>
              <a:off x="4716463" y="3789363"/>
              <a:ext cx="4068762" cy="46196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400" b="1" dirty="0">
                  <a:solidFill>
                    <a:srgbClr val="0033CC"/>
                  </a:solidFill>
                  <a:latin typeface="Arial" panose="020B0604020202020204" pitchFamily="34" charset="0"/>
                </a:rPr>
                <a:t>Bulk-edge correspondence</a:t>
              </a:r>
              <a:endParaRPr lang="ja-JP" altLang="en-US" sz="2400" b="1" dirty="0">
                <a:solidFill>
                  <a:srgbClr val="0033CC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165" name="直線コネクタ 51"/>
            <p:cNvCxnSpPr>
              <a:cxnSpLocks noChangeShapeType="1"/>
            </p:cNvCxnSpPr>
            <p:nvPr/>
          </p:nvCxnSpPr>
          <p:spPr bwMode="auto">
            <a:xfrm>
              <a:off x="5004048" y="5445224"/>
              <a:ext cx="3672408" cy="0"/>
            </a:xfrm>
            <a:prstGeom prst="line">
              <a:avLst/>
            </a:prstGeom>
            <a:noFill/>
            <a:ln w="28575" algn="ctr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66" name="Oval 60"/>
            <p:cNvSpPr>
              <a:spLocks noChangeArrowheads="1"/>
            </p:cNvSpPr>
            <p:nvPr/>
          </p:nvSpPr>
          <p:spPr bwMode="auto">
            <a:xfrm>
              <a:off x="7956376" y="5373216"/>
              <a:ext cx="144016" cy="1438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7" name="Oval 60"/>
            <p:cNvSpPr>
              <a:spLocks noChangeArrowheads="1"/>
            </p:cNvSpPr>
            <p:nvPr/>
          </p:nvSpPr>
          <p:spPr bwMode="auto">
            <a:xfrm>
              <a:off x="7740352" y="5373216"/>
              <a:ext cx="144016" cy="1438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8" name="Oval 60"/>
            <p:cNvSpPr>
              <a:spLocks noChangeArrowheads="1"/>
            </p:cNvSpPr>
            <p:nvPr/>
          </p:nvSpPr>
          <p:spPr bwMode="auto">
            <a:xfrm>
              <a:off x="7524328" y="5373216"/>
              <a:ext cx="144016" cy="1438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69" name="Oval 60"/>
            <p:cNvSpPr>
              <a:spLocks noChangeArrowheads="1"/>
            </p:cNvSpPr>
            <p:nvPr/>
          </p:nvSpPr>
          <p:spPr bwMode="auto">
            <a:xfrm>
              <a:off x="6156176" y="5373216"/>
              <a:ext cx="144016" cy="1438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70" name="Oval 60"/>
            <p:cNvSpPr>
              <a:spLocks noChangeArrowheads="1"/>
            </p:cNvSpPr>
            <p:nvPr/>
          </p:nvSpPr>
          <p:spPr bwMode="auto">
            <a:xfrm>
              <a:off x="5940152" y="5373216"/>
              <a:ext cx="144016" cy="1438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71" name="Oval 60"/>
            <p:cNvSpPr>
              <a:spLocks noChangeArrowheads="1"/>
            </p:cNvSpPr>
            <p:nvPr/>
          </p:nvSpPr>
          <p:spPr bwMode="auto">
            <a:xfrm>
              <a:off x="5724128" y="5373216"/>
              <a:ext cx="144016" cy="1438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72" name="Text Box 25"/>
            <p:cNvSpPr txBox="1">
              <a:spLocks noChangeArrowheads="1"/>
            </p:cNvSpPr>
            <p:nvPr/>
          </p:nvSpPr>
          <p:spPr bwMode="auto">
            <a:xfrm>
              <a:off x="7956376" y="5589240"/>
              <a:ext cx="6687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edge</a:t>
              </a:r>
            </a:p>
          </p:txBody>
        </p:sp>
        <p:sp>
          <p:nvSpPr>
            <p:cNvPr id="5173" name="Text Box 25"/>
            <p:cNvSpPr txBox="1">
              <a:spLocks noChangeArrowheads="1"/>
            </p:cNvSpPr>
            <p:nvPr/>
          </p:nvSpPr>
          <p:spPr bwMode="auto">
            <a:xfrm>
              <a:off x="5292080" y="5589240"/>
              <a:ext cx="6687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smtClean="0">
                  <a:solidFill>
                    <a:srgbClr val="FF3300"/>
                  </a:solidFill>
                  <a:latin typeface="Times New Roman" panose="02020603050405020304" pitchFamily="18" charset="0"/>
                </a:rPr>
                <a:t>edge</a:t>
              </a:r>
            </a:p>
          </p:txBody>
        </p:sp>
        <p:sp>
          <p:nvSpPr>
            <p:cNvPr id="5174" name="Text Box 25"/>
            <p:cNvSpPr txBox="1">
              <a:spLocks noChangeArrowheads="1"/>
            </p:cNvSpPr>
            <p:nvPr/>
          </p:nvSpPr>
          <p:spPr bwMode="auto">
            <a:xfrm>
              <a:off x="6516216" y="4653136"/>
              <a:ext cx="6543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smtClean="0">
                  <a:solidFill>
                    <a:srgbClr val="0033CC"/>
                  </a:solidFill>
                  <a:latin typeface="Times New Roman" panose="02020603050405020304" pitchFamily="18" charset="0"/>
                </a:rPr>
                <a:t>bulk</a:t>
              </a:r>
            </a:p>
          </p:txBody>
        </p:sp>
      </p:grpSp>
      <p:sp>
        <p:nvSpPr>
          <p:cNvPr id="5128" name="Text Box 18"/>
          <p:cNvSpPr txBox="1">
            <a:spLocks noChangeArrowheads="1"/>
          </p:cNvSpPr>
          <p:nvPr/>
        </p:nvSpPr>
        <p:spPr bwMode="auto">
          <a:xfrm>
            <a:off x="5076825" y="1412875"/>
            <a:ext cx="1584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smtClean="0">
                <a:solidFill>
                  <a:srgbClr val="57472B"/>
                </a:solidFill>
                <a:latin typeface="Times New Roman" panose="02020603050405020304" pitchFamily="18" charset="0"/>
              </a:rPr>
              <a:t>High field</a:t>
            </a:r>
          </a:p>
        </p:txBody>
      </p:sp>
      <p:grpSp>
        <p:nvGrpSpPr>
          <p:cNvPr id="5129" name="グループ化 117"/>
          <p:cNvGrpSpPr>
            <a:grpSpLocks/>
          </p:cNvGrpSpPr>
          <p:nvPr/>
        </p:nvGrpSpPr>
        <p:grpSpPr bwMode="auto">
          <a:xfrm>
            <a:off x="5183188" y="1917700"/>
            <a:ext cx="3960812" cy="687388"/>
            <a:chOff x="5183188" y="1917378"/>
            <a:chExt cx="3960812" cy="687387"/>
          </a:xfrm>
        </p:grpSpPr>
        <p:sp>
          <p:nvSpPr>
            <p:cNvPr id="5159" name="Line 6"/>
            <p:cNvSpPr>
              <a:spLocks noChangeShapeType="1"/>
            </p:cNvSpPr>
            <p:nvPr/>
          </p:nvSpPr>
          <p:spPr bwMode="auto">
            <a:xfrm flipV="1">
              <a:off x="5183188" y="1917378"/>
              <a:ext cx="1473200" cy="687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000" b="1" smtClean="0">
                <a:solidFill>
                  <a:srgbClr val="40458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0" name="Line 7"/>
            <p:cNvSpPr>
              <a:spLocks noChangeShapeType="1"/>
            </p:cNvSpPr>
            <p:nvPr/>
          </p:nvSpPr>
          <p:spPr bwMode="auto">
            <a:xfrm flipV="1">
              <a:off x="7670800" y="1917378"/>
              <a:ext cx="1473200" cy="687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000" b="1" smtClean="0">
                <a:solidFill>
                  <a:srgbClr val="40458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1" name="Line 11"/>
            <p:cNvSpPr>
              <a:spLocks noChangeShapeType="1"/>
            </p:cNvSpPr>
            <p:nvPr/>
          </p:nvSpPr>
          <p:spPr bwMode="auto">
            <a:xfrm>
              <a:off x="6656388" y="1917378"/>
              <a:ext cx="2487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000" b="1" smtClean="0">
                <a:solidFill>
                  <a:srgbClr val="40458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2" name="Line 15"/>
            <p:cNvSpPr>
              <a:spLocks noChangeShapeType="1"/>
            </p:cNvSpPr>
            <p:nvPr/>
          </p:nvSpPr>
          <p:spPr bwMode="auto">
            <a:xfrm>
              <a:off x="5183188" y="2604765"/>
              <a:ext cx="2487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000" b="1" smtClean="0">
                <a:solidFill>
                  <a:srgbClr val="40458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グループ化 118"/>
          <p:cNvGrpSpPr>
            <a:grpSpLocks/>
          </p:cNvGrpSpPr>
          <p:nvPr/>
        </p:nvGrpSpPr>
        <p:grpSpPr bwMode="auto">
          <a:xfrm>
            <a:off x="5470525" y="2349500"/>
            <a:ext cx="2305050" cy="360363"/>
            <a:chOff x="5471248" y="2349329"/>
            <a:chExt cx="2304472" cy="360211"/>
          </a:xfrm>
        </p:grpSpPr>
        <p:grpSp>
          <p:nvGrpSpPr>
            <p:cNvPr id="5139" name="グループ化 78"/>
            <p:cNvGrpSpPr>
              <a:grpSpLocks/>
            </p:cNvGrpSpPr>
            <p:nvPr/>
          </p:nvGrpSpPr>
          <p:grpSpPr bwMode="auto">
            <a:xfrm>
              <a:off x="7386322" y="2349329"/>
              <a:ext cx="389398" cy="360211"/>
              <a:chOff x="6804248" y="3717032"/>
              <a:chExt cx="732081" cy="720080"/>
            </a:xfrm>
          </p:grpSpPr>
          <p:sp>
            <p:nvSpPr>
              <p:cNvPr id="108" name="円弧 107"/>
              <p:cNvSpPr/>
              <p:nvPr/>
            </p:nvSpPr>
            <p:spPr bwMode="auto">
              <a:xfrm>
                <a:off x="6805299" y="3789993"/>
                <a:ext cx="731030" cy="647119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grpSp>
            <p:nvGrpSpPr>
              <p:cNvPr id="5156" name="グループ化 76"/>
              <p:cNvGrpSpPr>
                <a:grpSpLocks/>
              </p:cNvGrpSpPr>
              <p:nvPr/>
            </p:nvGrpSpPr>
            <p:grpSpPr bwMode="auto">
              <a:xfrm>
                <a:off x="7092280" y="3717032"/>
                <a:ext cx="216024" cy="216024"/>
                <a:chOff x="7092280" y="3717032"/>
                <a:chExt cx="216024" cy="216024"/>
              </a:xfrm>
            </p:grpSpPr>
            <p:cxnSp>
              <p:nvCxnSpPr>
                <p:cNvPr id="5157" name="直線コネクタ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2280" y="3717032"/>
                  <a:ext cx="216024" cy="7200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8" name="直線コネクタ 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92280" y="3789040"/>
                  <a:ext cx="216024" cy="144016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3" name="円弧 92"/>
            <p:cNvSpPr/>
            <p:nvPr/>
          </p:nvSpPr>
          <p:spPr bwMode="auto">
            <a:xfrm>
              <a:off x="7002802" y="2385827"/>
              <a:ext cx="390427" cy="323713"/>
            </a:xfrm>
            <a:prstGeom prst="arc">
              <a:avLst>
                <a:gd name="adj1" fmla="val 10713563"/>
                <a:gd name="adj2" fmla="val 220415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40458C"/>
                </a:solidFill>
                <a:latin typeface="Arial" charset="0"/>
              </a:endParaRPr>
            </a:p>
          </p:txBody>
        </p:sp>
        <p:grpSp>
          <p:nvGrpSpPr>
            <p:cNvPr id="5141" name="グループ化 84"/>
            <p:cNvGrpSpPr>
              <a:grpSpLocks/>
            </p:cNvGrpSpPr>
            <p:nvPr/>
          </p:nvGrpSpPr>
          <p:grpSpPr bwMode="auto">
            <a:xfrm>
              <a:off x="6620292" y="2349329"/>
              <a:ext cx="389398" cy="360211"/>
              <a:chOff x="6804248" y="3717032"/>
              <a:chExt cx="732081" cy="720080"/>
            </a:xfrm>
          </p:grpSpPr>
          <p:sp>
            <p:nvSpPr>
              <p:cNvPr id="104" name="円弧 103"/>
              <p:cNvSpPr/>
              <p:nvPr/>
            </p:nvSpPr>
            <p:spPr bwMode="auto">
              <a:xfrm>
                <a:off x="6804282" y="3789993"/>
                <a:ext cx="710145" cy="647119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grpSp>
            <p:nvGrpSpPr>
              <p:cNvPr id="5152" name="グループ化 76"/>
              <p:cNvGrpSpPr>
                <a:grpSpLocks/>
              </p:cNvGrpSpPr>
              <p:nvPr/>
            </p:nvGrpSpPr>
            <p:grpSpPr bwMode="auto">
              <a:xfrm>
                <a:off x="7092280" y="3717032"/>
                <a:ext cx="216024" cy="216024"/>
                <a:chOff x="7092280" y="3717032"/>
                <a:chExt cx="216024" cy="216024"/>
              </a:xfrm>
            </p:grpSpPr>
            <p:cxnSp>
              <p:nvCxnSpPr>
                <p:cNvPr id="5153" name="直線コネクタ 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2280" y="3717032"/>
                  <a:ext cx="216024" cy="7200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4" name="直線コネクタ 8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92280" y="3789040"/>
                  <a:ext cx="216024" cy="144016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5" name="円弧 94"/>
            <p:cNvSpPr/>
            <p:nvPr/>
          </p:nvSpPr>
          <p:spPr bwMode="auto">
            <a:xfrm>
              <a:off x="6237819" y="2385827"/>
              <a:ext cx="388839" cy="323713"/>
            </a:xfrm>
            <a:prstGeom prst="arc">
              <a:avLst>
                <a:gd name="adj1" fmla="val 10713563"/>
                <a:gd name="adj2" fmla="val 220415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40458C"/>
                </a:solidFill>
                <a:latin typeface="Arial" charset="0"/>
              </a:endParaRPr>
            </a:p>
          </p:txBody>
        </p:sp>
        <p:grpSp>
          <p:nvGrpSpPr>
            <p:cNvPr id="5143" name="グループ化 94"/>
            <p:cNvGrpSpPr>
              <a:grpSpLocks/>
            </p:cNvGrpSpPr>
            <p:nvPr/>
          </p:nvGrpSpPr>
          <p:grpSpPr bwMode="auto">
            <a:xfrm>
              <a:off x="5854263" y="2349329"/>
              <a:ext cx="389398" cy="360211"/>
              <a:chOff x="6804248" y="3717032"/>
              <a:chExt cx="732081" cy="720080"/>
            </a:xfrm>
          </p:grpSpPr>
          <p:sp>
            <p:nvSpPr>
              <p:cNvPr id="100" name="円弧 99"/>
              <p:cNvSpPr/>
              <p:nvPr/>
            </p:nvSpPr>
            <p:spPr bwMode="auto">
              <a:xfrm>
                <a:off x="6782377" y="3789993"/>
                <a:ext cx="754903" cy="647119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grpSp>
            <p:nvGrpSpPr>
              <p:cNvPr id="5148" name="グループ化 76"/>
              <p:cNvGrpSpPr>
                <a:grpSpLocks/>
              </p:cNvGrpSpPr>
              <p:nvPr/>
            </p:nvGrpSpPr>
            <p:grpSpPr bwMode="auto">
              <a:xfrm>
                <a:off x="7092280" y="3717032"/>
                <a:ext cx="216024" cy="216024"/>
                <a:chOff x="7092280" y="3717032"/>
                <a:chExt cx="216024" cy="216024"/>
              </a:xfrm>
            </p:grpSpPr>
            <p:cxnSp>
              <p:nvCxnSpPr>
                <p:cNvPr id="5149" name="直線コネクタ 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2280" y="3717032"/>
                  <a:ext cx="216024" cy="7200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0" name="直線コネクタ 9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92280" y="3789040"/>
                  <a:ext cx="216024" cy="144016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144" name="グループ化 99"/>
            <p:cNvGrpSpPr>
              <a:grpSpLocks/>
            </p:cNvGrpSpPr>
            <p:nvPr/>
          </p:nvGrpSpPr>
          <p:grpSpPr bwMode="auto">
            <a:xfrm>
              <a:off x="5471248" y="2349329"/>
              <a:ext cx="389398" cy="360211"/>
              <a:chOff x="6804248" y="3717032"/>
              <a:chExt cx="732081" cy="720080"/>
            </a:xfrm>
          </p:grpSpPr>
          <p:sp>
            <p:nvSpPr>
              <p:cNvPr id="98" name="円弧 97"/>
              <p:cNvSpPr/>
              <p:nvPr/>
            </p:nvSpPr>
            <p:spPr bwMode="auto">
              <a:xfrm>
                <a:off x="6804248" y="3789993"/>
                <a:ext cx="710145" cy="647119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cxnSp>
            <p:nvCxnSpPr>
              <p:cNvPr id="5146" name="直線コネクタ 102"/>
              <p:cNvCxnSpPr>
                <a:cxnSpLocks noChangeShapeType="1"/>
              </p:cNvCxnSpPr>
              <p:nvPr/>
            </p:nvCxnSpPr>
            <p:spPr bwMode="auto">
              <a:xfrm flipH="1">
                <a:off x="7092281" y="3717032"/>
                <a:ext cx="216024" cy="7200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131" name="グループ化 119"/>
          <p:cNvGrpSpPr>
            <a:grpSpLocks/>
          </p:cNvGrpSpPr>
          <p:nvPr/>
        </p:nvGrpSpPr>
        <p:grpSpPr bwMode="auto">
          <a:xfrm>
            <a:off x="6516688" y="1341438"/>
            <a:ext cx="719137" cy="792162"/>
            <a:chOff x="6516216" y="1340768"/>
            <a:chExt cx="719386" cy="793303"/>
          </a:xfrm>
        </p:grpSpPr>
        <p:sp>
          <p:nvSpPr>
            <p:cNvPr id="5137" name="上矢印 136"/>
            <p:cNvSpPr>
              <a:spLocks noChangeArrowheads="1"/>
            </p:cNvSpPr>
            <p:nvPr/>
          </p:nvSpPr>
          <p:spPr bwMode="auto">
            <a:xfrm>
              <a:off x="6948264" y="1484784"/>
              <a:ext cx="287338" cy="649287"/>
            </a:xfrm>
            <a:prstGeom prst="upArrow">
              <a:avLst>
                <a:gd name="adj1" fmla="val 50000"/>
                <a:gd name="adj2" fmla="val 49995"/>
              </a:avLst>
            </a:prstGeom>
            <a:solidFill>
              <a:srgbClr val="66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5138" name="テキスト ボックス 140"/>
            <p:cNvSpPr txBox="1">
              <a:spLocks noChangeArrowheads="1"/>
            </p:cNvSpPr>
            <p:nvPr/>
          </p:nvSpPr>
          <p:spPr bwMode="auto">
            <a:xfrm>
              <a:off x="6516216" y="1340768"/>
              <a:ext cx="434775" cy="58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 i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ja-JP" altLang="en-US" sz="3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7" name="正方形/長方形 116"/>
          <p:cNvSpPr/>
          <p:nvPr/>
        </p:nvSpPr>
        <p:spPr>
          <a:xfrm>
            <a:off x="5508625" y="2636838"/>
            <a:ext cx="22494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Chiral</a:t>
            </a:r>
            <a:r>
              <a:rPr lang="en-US" altLang="ja-JP" sz="20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0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edge state</a:t>
            </a:r>
            <a:endParaRPr kumimoji="0" lang="ja-JP" altLang="en-US" sz="2000" b="1" dirty="0">
              <a:solidFill>
                <a:srgbClr val="40458C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Text Box 18"/>
          <p:cNvSpPr txBox="1">
            <a:spLocks noChangeArrowheads="1"/>
          </p:cNvSpPr>
          <p:nvPr/>
        </p:nvSpPr>
        <p:spPr bwMode="auto">
          <a:xfrm>
            <a:off x="1258888" y="4581525"/>
            <a:ext cx="177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smtClean="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kumimoji="0" lang="en-US" altLang="ja-JP" sz="2400" baseline="-25000" smtClean="0">
                <a:solidFill>
                  <a:srgbClr val="000000"/>
                </a:solidFill>
              </a:rPr>
              <a:t>xy</a:t>
            </a:r>
            <a:r>
              <a:rPr kumimoji="0" lang="en-US" altLang="ja-JP" sz="2400" smtClean="0">
                <a:solidFill>
                  <a:srgbClr val="000000"/>
                </a:solidFill>
              </a:rPr>
              <a:t> = </a:t>
            </a:r>
            <a:r>
              <a:rPr kumimoji="0" lang="en-US" altLang="ja-JP" sz="2400" i="1" smtClean="0">
                <a:solidFill>
                  <a:srgbClr val="FF0000"/>
                </a:solidFill>
              </a:rPr>
              <a:t>n</a:t>
            </a:r>
            <a:r>
              <a:rPr kumimoji="0" lang="en-US" altLang="ja-JP" sz="2400" smtClean="0">
                <a:solidFill>
                  <a:srgbClr val="000000"/>
                </a:solidFill>
              </a:rPr>
              <a:t> </a:t>
            </a:r>
            <a:r>
              <a:rPr kumimoji="0" lang="en-US" altLang="ja-JP" sz="2400" i="1" smtClean="0">
                <a:solidFill>
                  <a:srgbClr val="000000"/>
                </a:solidFill>
              </a:rPr>
              <a:t>e</a:t>
            </a:r>
            <a:r>
              <a:rPr kumimoji="0" lang="en-US" altLang="ja-JP" sz="2400" baseline="30000" smtClean="0">
                <a:solidFill>
                  <a:srgbClr val="000000"/>
                </a:solidFill>
              </a:rPr>
              <a:t>2</a:t>
            </a:r>
            <a:r>
              <a:rPr kumimoji="0" lang="en-US" altLang="ja-JP" sz="2400" smtClean="0">
                <a:solidFill>
                  <a:srgbClr val="000000"/>
                </a:solidFill>
              </a:rPr>
              <a:t>/</a:t>
            </a:r>
            <a:r>
              <a:rPr kumimoji="0" lang="en-US" altLang="ja-JP" sz="2400" i="1" smtClean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63" name="角丸四角形 54"/>
          <p:cNvSpPr>
            <a:spLocks noChangeArrowheads="1"/>
          </p:cNvSpPr>
          <p:nvPr/>
        </p:nvSpPr>
        <p:spPr bwMode="auto">
          <a:xfrm>
            <a:off x="395536" y="259879"/>
            <a:ext cx="4247902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04040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000" b="1">
              <a:solidFill>
                <a:srgbClr val="40458C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4608513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 smtClean="0">
                <a:solidFill>
                  <a:srgbClr val="0033CC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  <a:cs typeface="Arial" panose="020B0604020202020204" pitchFamily="34" charset="0"/>
              </a:rPr>
              <a:t>Quantum Hall effect</a:t>
            </a: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>
            <a:off x="1187450" y="765175"/>
            <a:ext cx="4321175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defRPr/>
            </a:pPr>
            <a:r>
              <a:rPr lang="en-US" altLang="ja-JP" sz="2400" b="1" kern="0" dirty="0">
                <a:solidFill>
                  <a:srgbClr val="000000"/>
                </a:solidFill>
              </a:rPr>
              <a:t>2D electrons in high fields</a:t>
            </a:r>
          </a:p>
        </p:txBody>
      </p:sp>
    </p:spTree>
    <p:extLst>
      <p:ext uri="{BB962C8B-B14F-4D97-AF65-F5344CB8AC3E}">
        <p14:creationId xmlns:p14="http://schemas.microsoft.com/office/powerpoint/2010/main" val="2280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角丸四角形 54"/>
          <p:cNvSpPr>
            <a:spLocks noChangeArrowheads="1"/>
          </p:cNvSpPr>
          <p:nvPr/>
        </p:nvSpPr>
        <p:spPr bwMode="auto">
          <a:xfrm>
            <a:off x="251520" y="259891"/>
            <a:ext cx="5233961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rgbClr val="040408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000" b="1">
              <a:solidFill>
                <a:srgbClr val="40458C"/>
              </a:solidFill>
              <a:latin typeface="Arial" panose="020B0604020202020204" pitchFamily="34" charset="0"/>
            </a:endParaRPr>
          </a:p>
        </p:txBody>
      </p:sp>
      <p:grpSp>
        <p:nvGrpSpPr>
          <p:cNvPr id="51202" name="グループ化 30"/>
          <p:cNvGrpSpPr>
            <a:grpSpLocks/>
          </p:cNvGrpSpPr>
          <p:nvPr/>
        </p:nvGrpSpPr>
        <p:grpSpPr bwMode="auto">
          <a:xfrm>
            <a:off x="5183188" y="1557338"/>
            <a:ext cx="3960812" cy="687387"/>
            <a:chOff x="4716016" y="1844824"/>
            <a:chExt cx="3960440" cy="687349"/>
          </a:xfrm>
        </p:grpSpPr>
        <p:sp>
          <p:nvSpPr>
            <p:cNvPr id="51278" name="Line 6"/>
            <p:cNvSpPr>
              <a:spLocks noChangeShapeType="1"/>
            </p:cNvSpPr>
            <p:nvPr/>
          </p:nvSpPr>
          <p:spPr bwMode="auto">
            <a:xfrm flipV="1">
              <a:off x="4716016" y="1845127"/>
              <a:ext cx="1473062" cy="6870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000" b="1" smtClean="0">
                <a:solidFill>
                  <a:srgbClr val="40458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79" name="Line 7"/>
            <p:cNvSpPr>
              <a:spLocks noChangeShapeType="1"/>
            </p:cNvSpPr>
            <p:nvPr/>
          </p:nvSpPr>
          <p:spPr bwMode="auto">
            <a:xfrm flipV="1">
              <a:off x="7203394" y="1845127"/>
              <a:ext cx="1473062" cy="6870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000" b="1" smtClean="0">
                <a:solidFill>
                  <a:srgbClr val="40458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80" name="Line 11"/>
            <p:cNvSpPr>
              <a:spLocks noChangeShapeType="1"/>
            </p:cNvSpPr>
            <p:nvPr/>
          </p:nvSpPr>
          <p:spPr bwMode="auto">
            <a:xfrm>
              <a:off x="6189078" y="1845127"/>
              <a:ext cx="2487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000" b="1" smtClean="0">
                <a:solidFill>
                  <a:srgbClr val="40458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281" name="Line 15"/>
            <p:cNvSpPr>
              <a:spLocks noChangeShapeType="1"/>
            </p:cNvSpPr>
            <p:nvPr/>
          </p:nvSpPr>
          <p:spPr bwMode="auto">
            <a:xfrm>
              <a:off x="4716016" y="2532187"/>
              <a:ext cx="2487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000" b="1" smtClean="0">
                <a:solidFill>
                  <a:srgbClr val="40458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グループ化 104"/>
          <p:cNvGrpSpPr>
            <a:grpSpLocks/>
          </p:cNvGrpSpPr>
          <p:nvPr/>
        </p:nvGrpSpPr>
        <p:grpSpPr bwMode="auto">
          <a:xfrm>
            <a:off x="5470525" y="1989138"/>
            <a:ext cx="2305050" cy="360362"/>
            <a:chOff x="3203848" y="3717032"/>
            <a:chExt cx="4332481" cy="720080"/>
          </a:xfrm>
        </p:grpSpPr>
        <p:grpSp>
          <p:nvGrpSpPr>
            <p:cNvPr id="51258" name="グループ化 78"/>
            <p:cNvGrpSpPr>
              <a:grpSpLocks/>
            </p:cNvGrpSpPr>
            <p:nvPr/>
          </p:nvGrpSpPr>
          <p:grpSpPr bwMode="auto">
            <a:xfrm>
              <a:off x="6804248" y="3717032"/>
              <a:ext cx="732081" cy="720080"/>
              <a:chOff x="6804248" y="3717032"/>
              <a:chExt cx="732081" cy="720080"/>
            </a:xfrm>
          </p:grpSpPr>
          <p:sp>
            <p:nvSpPr>
              <p:cNvPr id="40" name="円弧 39"/>
              <p:cNvSpPr/>
              <p:nvPr/>
            </p:nvSpPr>
            <p:spPr bwMode="auto">
              <a:xfrm>
                <a:off x="6805299" y="3789991"/>
                <a:ext cx="731030" cy="647121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grpSp>
            <p:nvGrpSpPr>
              <p:cNvPr id="51275" name="グループ化 76"/>
              <p:cNvGrpSpPr>
                <a:grpSpLocks/>
              </p:cNvGrpSpPr>
              <p:nvPr/>
            </p:nvGrpSpPr>
            <p:grpSpPr bwMode="auto">
              <a:xfrm>
                <a:off x="7092280" y="3717032"/>
                <a:ext cx="216024" cy="216024"/>
                <a:chOff x="7092280" y="3717032"/>
                <a:chExt cx="216024" cy="216024"/>
              </a:xfrm>
            </p:grpSpPr>
            <p:cxnSp>
              <p:nvCxnSpPr>
                <p:cNvPr id="51276" name="直線コネクタ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2280" y="3717032"/>
                  <a:ext cx="216024" cy="7200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7" name="直線コネクタ 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92280" y="3789040"/>
                  <a:ext cx="216024" cy="144016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81" name="円弧 80"/>
            <p:cNvSpPr/>
            <p:nvPr/>
          </p:nvSpPr>
          <p:spPr bwMode="auto">
            <a:xfrm>
              <a:off x="6083218" y="3789991"/>
              <a:ext cx="734015" cy="647121"/>
            </a:xfrm>
            <a:prstGeom prst="arc">
              <a:avLst>
                <a:gd name="adj1" fmla="val 10713563"/>
                <a:gd name="adj2" fmla="val 220415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40458C"/>
                </a:solidFill>
                <a:latin typeface="Arial" charset="0"/>
              </a:endParaRPr>
            </a:p>
          </p:txBody>
        </p:sp>
        <p:grpSp>
          <p:nvGrpSpPr>
            <p:cNvPr id="51260" name="グループ化 84"/>
            <p:cNvGrpSpPr>
              <a:grpSpLocks/>
            </p:cNvGrpSpPr>
            <p:nvPr/>
          </p:nvGrpSpPr>
          <p:grpSpPr bwMode="auto">
            <a:xfrm>
              <a:off x="5364088" y="3717032"/>
              <a:ext cx="732081" cy="720080"/>
              <a:chOff x="6804248" y="3717032"/>
              <a:chExt cx="732081" cy="720080"/>
            </a:xfrm>
          </p:grpSpPr>
          <p:sp>
            <p:nvSpPr>
              <p:cNvPr id="86" name="円弧 85"/>
              <p:cNvSpPr/>
              <p:nvPr/>
            </p:nvSpPr>
            <p:spPr bwMode="auto">
              <a:xfrm>
                <a:off x="6804282" y="3789991"/>
                <a:ext cx="704177" cy="647121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grpSp>
            <p:nvGrpSpPr>
              <p:cNvPr id="51271" name="グループ化 76"/>
              <p:cNvGrpSpPr>
                <a:grpSpLocks/>
              </p:cNvGrpSpPr>
              <p:nvPr/>
            </p:nvGrpSpPr>
            <p:grpSpPr bwMode="auto">
              <a:xfrm>
                <a:off x="7092280" y="3717032"/>
                <a:ext cx="216024" cy="216024"/>
                <a:chOff x="7092280" y="3717032"/>
                <a:chExt cx="216024" cy="216024"/>
              </a:xfrm>
            </p:grpSpPr>
            <p:cxnSp>
              <p:nvCxnSpPr>
                <p:cNvPr id="51272" name="直線コネクタ 8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2280" y="3717032"/>
                  <a:ext cx="216024" cy="7200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3" name="直線コネクタ 8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92280" y="3789040"/>
                  <a:ext cx="216024" cy="144016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1" name="円弧 90"/>
            <p:cNvSpPr/>
            <p:nvPr/>
          </p:nvSpPr>
          <p:spPr bwMode="auto">
            <a:xfrm>
              <a:off x="4645025" y="3789991"/>
              <a:ext cx="731031" cy="647121"/>
            </a:xfrm>
            <a:prstGeom prst="arc">
              <a:avLst>
                <a:gd name="adj1" fmla="val 10713563"/>
                <a:gd name="adj2" fmla="val 220415"/>
              </a:avLst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40458C"/>
                </a:solidFill>
                <a:latin typeface="Arial" charset="0"/>
              </a:endParaRPr>
            </a:p>
          </p:txBody>
        </p:sp>
        <p:grpSp>
          <p:nvGrpSpPr>
            <p:cNvPr id="51262" name="グループ化 94"/>
            <p:cNvGrpSpPr>
              <a:grpSpLocks/>
            </p:cNvGrpSpPr>
            <p:nvPr/>
          </p:nvGrpSpPr>
          <p:grpSpPr bwMode="auto">
            <a:xfrm>
              <a:off x="3923928" y="3717032"/>
              <a:ext cx="732081" cy="720080"/>
              <a:chOff x="6804248" y="3717032"/>
              <a:chExt cx="732081" cy="720080"/>
            </a:xfrm>
          </p:grpSpPr>
          <p:sp>
            <p:nvSpPr>
              <p:cNvPr id="96" name="円弧 95"/>
              <p:cNvSpPr/>
              <p:nvPr/>
            </p:nvSpPr>
            <p:spPr bwMode="auto">
              <a:xfrm>
                <a:off x="6776410" y="3789991"/>
                <a:ext cx="760870" cy="647121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grpSp>
            <p:nvGrpSpPr>
              <p:cNvPr id="51267" name="グループ化 76"/>
              <p:cNvGrpSpPr>
                <a:grpSpLocks/>
              </p:cNvGrpSpPr>
              <p:nvPr/>
            </p:nvGrpSpPr>
            <p:grpSpPr bwMode="auto">
              <a:xfrm>
                <a:off x="7092280" y="3717032"/>
                <a:ext cx="216024" cy="216024"/>
                <a:chOff x="7092280" y="3717032"/>
                <a:chExt cx="216024" cy="216024"/>
              </a:xfrm>
            </p:grpSpPr>
            <p:cxnSp>
              <p:nvCxnSpPr>
                <p:cNvPr id="51268" name="直線コネクタ 9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2280" y="3717032"/>
                  <a:ext cx="216024" cy="7200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69" name="直線コネクタ 9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92280" y="3789040"/>
                  <a:ext cx="216024" cy="144016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51263" name="グループ化 99"/>
            <p:cNvGrpSpPr>
              <a:grpSpLocks/>
            </p:cNvGrpSpPr>
            <p:nvPr/>
          </p:nvGrpSpPr>
          <p:grpSpPr bwMode="auto">
            <a:xfrm>
              <a:off x="3203848" y="3717032"/>
              <a:ext cx="732081" cy="720080"/>
              <a:chOff x="6804248" y="3717032"/>
              <a:chExt cx="732081" cy="720080"/>
            </a:xfrm>
          </p:grpSpPr>
          <p:sp>
            <p:nvSpPr>
              <p:cNvPr id="101" name="円弧 100"/>
              <p:cNvSpPr/>
              <p:nvPr/>
            </p:nvSpPr>
            <p:spPr bwMode="auto">
              <a:xfrm>
                <a:off x="6804248" y="3789991"/>
                <a:ext cx="704177" cy="647121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cxnSp>
            <p:nvCxnSpPr>
              <p:cNvPr id="51265" name="直線コネクタ 102"/>
              <p:cNvCxnSpPr>
                <a:cxnSpLocks noChangeShapeType="1"/>
              </p:cNvCxnSpPr>
              <p:nvPr/>
            </p:nvCxnSpPr>
            <p:spPr bwMode="auto">
              <a:xfrm flipH="1">
                <a:off x="7092281" y="3717032"/>
                <a:ext cx="216024" cy="7200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1204" name="上矢印 136"/>
          <p:cNvSpPr>
            <a:spLocks noChangeArrowheads="1"/>
          </p:cNvSpPr>
          <p:nvPr/>
        </p:nvSpPr>
        <p:spPr bwMode="auto">
          <a:xfrm>
            <a:off x="7343775" y="1052513"/>
            <a:ext cx="287338" cy="649287"/>
          </a:xfrm>
          <a:prstGeom prst="upArrow">
            <a:avLst>
              <a:gd name="adj1" fmla="val 50000"/>
              <a:gd name="adj2" fmla="val 49995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40458C"/>
              </a:solidFill>
            </a:endParaRPr>
          </a:p>
        </p:txBody>
      </p:sp>
      <p:sp>
        <p:nvSpPr>
          <p:cNvPr id="51205" name="テキスト ボックス 138"/>
          <p:cNvSpPr txBox="1">
            <a:spLocks noChangeArrowheads="1"/>
          </p:cNvSpPr>
          <p:nvPr/>
        </p:nvSpPr>
        <p:spPr bwMode="auto">
          <a:xfrm>
            <a:off x="5614988" y="1268413"/>
            <a:ext cx="1179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400" smtClean="0">
                <a:solidFill>
                  <a:srgbClr val="FF0000"/>
                </a:solidFill>
                <a:cs typeface="Arial" panose="020B0604020202020204" pitchFamily="34" charset="0"/>
              </a:rPr>
              <a:t>up spin</a:t>
            </a:r>
            <a:endParaRPr lang="ja-JP" altLang="en-US" sz="240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1206" name="テキスト ボックス 140"/>
          <p:cNvSpPr txBox="1">
            <a:spLocks noChangeArrowheads="1"/>
          </p:cNvSpPr>
          <p:nvPr/>
        </p:nvSpPr>
        <p:spPr bwMode="auto">
          <a:xfrm>
            <a:off x="7704138" y="836613"/>
            <a:ext cx="434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ja-JP" altLang="en-US" sz="3200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5"/>
          <p:cNvGrpSpPr>
            <a:grpSpLocks/>
          </p:cNvGrpSpPr>
          <p:nvPr/>
        </p:nvGrpSpPr>
        <p:grpSpPr bwMode="auto">
          <a:xfrm flipH="1">
            <a:off x="5364163" y="2492375"/>
            <a:ext cx="2305050" cy="360363"/>
            <a:chOff x="3203848" y="3717032"/>
            <a:chExt cx="4332481" cy="720080"/>
          </a:xfrm>
        </p:grpSpPr>
        <p:grpSp>
          <p:nvGrpSpPr>
            <p:cNvPr id="51240" name="グループ化 78"/>
            <p:cNvGrpSpPr>
              <a:grpSpLocks/>
            </p:cNvGrpSpPr>
            <p:nvPr/>
          </p:nvGrpSpPr>
          <p:grpSpPr bwMode="auto">
            <a:xfrm>
              <a:off x="6804248" y="3717032"/>
              <a:ext cx="732081" cy="720080"/>
              <a:chOff x="6804248" y="3717032"/>
              <a:chExt cx="732081" cy="720080"/>
            </a:xfrm>
          </p:grpSpPr>
          <p:sp>
            <p:nvSpPr>
              <p:cNvPr id="133" name="円弧 132"/>
              <p:cNvSpPr/>
              <p:nvPr/>
            </p:nvSpPr>
            <p:spPr bwMode="auto">
              <a:xfrm>
                <a:off x="6832152" y="3789993"/>
                <a:ext cx="704177" cy="647119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grpSp>
            <p:nvGrpSpPr>
              <p:cNvPr id="51255" name="グループ化 76"/>
              <p:cNvGrpSpPr>
                <a:grpSpLocks/>
              </p:cNvGrpSpPr>
              <p:nvPr/>
            </p:nvGrpSpPr>
            <p:grpSpPr bwMode="auto">
              <a:xfrm>
                <a:off x="7092280" y="3717032"/>
                <a:ext cx="216024" cy="216024"/>
                <a:chOff x="7092280" y="3717032"/>
                <a:chExt cx="216024" cy="216024"/>
              </a:xfrm>
            </p:grpSpPr>
            <p:cxnSp>
              <p:nvCxnSpPr>
                <p:cNvPr id="51256" name="直線コネクタ 134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2280" y="3717032"/>
                  <a:ext cx="216024" cy="72008"/>
                </a:xfrm>
                <a:prstGeom prst="line">
                  <a:avLst/>
                </a:prstGeom>
                <a:noFill/>
                <a:ln w="28575" algn="ctr">
                  <a:solidFill>
                    <a:srgbClr val="00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57" name="直線コネクタ 13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92280" y="3789040"/>
                  <a:ext cx="216024" cy="144016"/>
                </a:xfrm>
                <a:prstGeom prst="line">
                  <a:avLst/>
                </a:prstGeom>
                <a:noFill/>
                <a:ln w="28575" algn="ctr">
                  <a:solidFill>
                    <a:srgbClr val="00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29" name="円弧 128"/>
            <p:cNvSpPr/>
            <p:nvPr/>
          </p:nvSpPr>
          <p:spPr bwMode="auto">
            <a:xfrm>
              <a:off x="6083218" y="3789993"/>
              <a:ext cx="734015" cy="647119"/>
            </a:xfrm>
            <a:prstGeom prst="arc">
              <a:avLst>
                <a:gd name="adj1" fmla="val 10713563"/>
                <a:gd name="adj2" fmla="val 220415"/>
              </a:avLst>
            </a:prstGeom>
            <a:noFill/>
            <a:ln w="28575" cap="flat" cmpd="sng" algn="ctr">
              <a:solidFill>
                <a:srgbClr val="0033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40458C"/>
                </a:solidFill>
                <a:latin typeface="Arial" charset="0"/>
              </a:endParaRPr>
            </a:p>
          </p:txBody>
        </p:sp>
        <p:grpSp>
          <p:nvGrpSpPr>
            <p:cNvPr id="51242" name="グループ化 84"/>
            <p:cNvGrpSpPr>
              <a:grpSpLocks/>
            </p:cNvGrpSpPr>
            <p:nvPr/>
          </p:nvGrpSpPr>
          <p:grpSpPr bwMode="auto">
            <a:xfrm>
              <a:off x="5364088" y="3717032"/>
              <a:ext cx="732081" cy="720080"/>
              <a:chOff x="6804248" y="3717032"/>
              <a:chExt cx="732081" cy="720080"/>
            </a:xfrm>
          </p:grpSpPr>
          <p:sp>
            <p:nvSpPr>
              <p:cNvPr id="125" name="円弧 124"/>
              <p:cNvSpPr/>
              <p:nvPr/>
            </p:nvSpPr>
            <p:spPr bwMode="auto">
              <a:xfrm>
                <a:off x="6804282" y="3789993"/>
                <a:ext cx="731032" cy="647119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grpSp>
            <p:nvGrpSpPr>
              <p:cNvPr id="51251" name="グループ化 76"/>
              <p:cNvGrpSpPr>
                <a:grpSpLocks/>
              </p:cNvGrpSpPr>
              <p:nvPr/>
            </p:nvGrpSpPr>
            <p:grpSpPr bwMode="auto">
              <a:xfrm>
                <a:off x="7092280" y="3717032"/>
                <a:ext cx="216024" cy="216024"/>
                <a:chOff x="7092280" y="3717032"/>
                <a:chExt cx="216024" cy="216024"/>
              </a:xfrm>
            </p:grpSpPr>
            <p:cxnSp>
              <p:nvCxnSpPr>
                <p:cNvPr id="51252" name="直線コネクタ 126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2280" y="3717032"/>
                  <a:ext cx="216024" cy="72008"/>
                </a:xfrm>
                <a:prstGeom prst="line">
                  <a:avLst/>
                </a:prstGeom>
                <a:noFill/>
                <a:ln w="28575" algn="ctr">
                  <a:solidFill>
                    <a:srgbClr val="00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53" name="直線コネクタ 12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92280" y="3789040"/>
                  <a:ext cx="216024" cy="144016"/>
                </a:xfrm>
                <a:prstGeom prst="line">
                  <a:avLst/>
                </a:prstGeom>
                <a:noFill/>
                <a:ln w="28575" algn="ctr">
                  <a:solidFill>
                    <a:srgbClr val="00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21" name="円弧 120"/>
            <p:cNvSpPr/>
            <p:nvPr/>
          </p:nvSpPr>
          <p:spPr bwMode="auto">
            <a:xfrm>
              <a:off x="4645025" y="3789993"/>
              <a:ext cx="731031" cy="647119"/>
            </a:xfrm>
            <a:prstGeom prst="arc">
              <a:avLst>
                <a:gd name="adj1" fmla="val 10713563"/>
                <a:gd name="adj2" fmla="val 220415"/>
              </a:avLst>
            </a:prstGeom>
            <a:noFill/>
            <a:ln w="28575" cap="flat" cmpd="sng" algn="ctr">
              <a:solidFill>
                <a:srgbClr val="0033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40458C"/>
                </a:solidFill>
                <a:latin typeface="Arial" charset="0"/>
              </a:endParaRPr>
            </a:p>
          </p:txBody>
        </p:sp>
        <p:grpSp>
          <p:nvGrpSpPr>
            <p:cNvPr id="51244" name="グループ化 94"/>
            <p:cNvGrpSpPr>
              <a:grpSpLocks/>
            </p:cNvGrpSpPr>
            <p:nvPr/>
          </p:nvGrpSpPr>
          <p:grpSpPr bwMode="auto">
            <a:xfrm>
              <a:off x="3923928" y="3717032"/>
              <a:ext cx="732081" cy="720080"/>
              <a:chOff x="6804248" y="3717032"/>
              <a:chExt cx="732081" cy="720080"/>
            </a:xfrm>
          </p:grpSpPr>
          <p:sp>
            <p:nvSpPr>
              <p:cNvPr id="117" name="円弧 116"/>
              <p:cNvSpPr/>
              <p:nvPr/>
            </p:nvSpPr>
            <p:spPr bwMode="auto">
              <a:xfrm>
                <a:off x="6803265" y="3789993"/>
                <a:ext cx="760868" cy="647119"/>
              </a:xfrm>
              <a:prstGeom prst="arc">
                <a:avLst>
                  <a:gd name="adj1" fmla="val 10713563"/>
                  <a:gd name="adj2" fmla="val 220415"/>
                </a:avLst>
              </a:prstGeom>
              <a:noFill/>
              <a:ln w="28575" cap="flat" cmpd="sng" algn="ctr">
                <a:solidFill>
                  <a:srgbClr val="0033CC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sz="2000" b="1">
                  <a:solidFill>
                    <a:srgbClr val="40458C"/>
                  </a:solidFill>
                  <a:latin typeface="Arial" charset="0"/>
                </a:endParaRPr>
              </a:p>
            </p:txBody>
          </p:sp>
          <p:grpSp>
            <p:nvGrpSpPr>
              <p:cNvPr id="51247" name="グループ化 76"/>
              <p:cNvGrpSpPr>
                <a:grpSpLocks/>
              </p:cNvGrpSpPr>
              <p:nvPr/>
            </p:nvGrpSpPr>
            <p:grpSpPr bwMode="auto">
              <a:xfrm>
                <a:off x="7092280" y="3717032"/>
                <a:ext cx="216024" cy="216024"/>
                <a:chOff x="7092280" y="3717032"/>
                <a:chExt cx="216024" cy="216024"/>
              </a:xfrm>
            </p:grpSpPr>
            <p:cxnSp>
              <p:nvCxnSpPr>
                <p:cNvPr id="51248" name="直線コネクタ 1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7092280" y="3717032"/>
                  <a:ext cx="216024" cy="72008"/>
                </a:xfrm>
                <a:prstGeom prst="line">
                  <a:avLst/>
                </a:prstGeom>
                <a:noFill/>
                <a:ln w="28575" algn="ctr">
                  <a:solidFill>
                    <a:srgbClr val="00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49" name="直線コネクタ 11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7092280" y="3789040"/>
                  <a:ext cx="216024" cy="144016"/>
                </a:xfrm>
                <a:prstGeom prst="line">
                  <a:avLst/>
                </a:prstGeom>
                <a:noFill/>
                <a:ln w="28575" algn="ctr">
                  <a:solidFill>
                    <a:srgbClr val="0033CC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13" name="円弧 112"/>
            <p:cNvSpPr/>
            <p:nvPr/>
          </p:nvSpPr>
          <p:spPr bwMode="auto">
            <a:xfrm>
              <a:off x="3203848" y="3789993"/>
              <a:ext cx="731033" cy="647119"/>
            </a:xfrm>
            <a:prstGeom prst="arc">
              <a:avLst>
                <a:gd name="adj1" fmla="val 10713563"/>
                <a:gd name="adj2" fmla="val 220415"/>
              </a:avLst>
            </a:prstGeom>
            <a:noFill/>
            <a:ln w="28575" cap="flat" cmpd="sng" algn="ctr">
              <a:solidFill>
                <a:srgbClr val="0033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40458C"/>
                </a:solidFill>
                <a:latin typeface="Arial" charset="0"/>
              </a:endParaRPr>
            </a:p>
          </p:txBody>
        </p:sp>
      </p:grpSp>
      <p:grpSp>
        <p:nvGrpSpPr>
          <p:cNvPr id="18" name="グループ化 83"/>
          <p:cNvGrpSpPr>
            <a:grpSpLocks/>
          </p:cNvGrpSpPr>
          <p:nvPr/>
        </p:nvGrpSpPr>
        <p:grpSpPr bwMode="auto">
          <a:xfrm>
            <a:off x="5183188" y="2060575"/>
            <a:ext cx="3960812" cy="1252538"/>
            <a:chOff x="5183188" y="2348880"/>
            <a:chExt cx="3960812" cy="1252538"/>
          </a:xfrm>
        </p:grpSpPr>
        <p:grpSp>
          <p:nvGrpSpPr>
            <p:cNvPr id="51232" name="グループ化 32"/>
            <p:cNvGrpSpPr>
              <a:grpSpLocks/>
            </p:cNvGrpSpPr>
            <p:nvPr/>
          </p:nvGrpSpPr>
          <p:grpSpPr bwMode="auto">
            <a:xfrm>
              <a:off x="5183188" y="2348880"/>
              <a:ext cx="3960812" cy="686683"/>
              <a:chOff x="4716016" y="1844824"/>
              <a:chExt cx="3960440" cy="687349"/>
            </a:xfrm>
          </p:grpSpPr>
          <p:sp>
            <p:nvSpPr>
              <p:cNvPr id="51236" name="Line 6"/>
              <p:cNvSpPr>
                <a:spLocks noChangeShapeType="1"/>
              </p:cNvSpPr>
              <p:nvPr/>
            </p:nvSpPr>
            <p:spPr bwMode="auto">
              <a:xfrm flipV="1">
                <a:off x="4716016" y="1844824"/>
                <a:ext cx="1473062" cy="6880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2000" b="1" smtClean="0">
                  <a:solidFill>
                    <a:srgbClr val="40458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37" name="Line 7"/>
              <p:cNvSpPr>
                <a:spLocks noChangeShapeType="1"/>
              </p:cNvSpPr>
              <p:nvPr/>
            </p:nvSpPr>
            <p:spPr bwMode="auto">
              <a:xfrm flipV="1">
                <a:off x="7203394" y="1844824"/>
                <a:ext cx="1473062" cy="6880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2000" b="1" smtClean="0">
                  <a:solidFill>
                    <a:srgbClr val="40458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38" name="Line 11"/>
              <p:cNvSpPr>
                <a:spLocks noChangeShapeType="1"/>
              </p:cNvSpPr>
              <p:nvPr/>
            </p:nvSpPr>
            <p:spPr bwMode="auto">
              <a:xfrm>
                <a:off x="6189078" y="1844824"/>
                <a:ext cx="24873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2000" b="1" smtClean="0">
                  <a:solidFill>
                    <a:srgbClr val="40458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39" name="Line 15"/>
              <p:cNvSpPr>
                <a:spLocks noChangeShapeType="1"/>
              </p:cNvSpPr>
              <p:nvPr/>
            </p:nvSpPr>
            <p:spPr bwMode="auto">
              <a:xfrm>
                <a:off x="4716016" y="2532879"/>
                <a:ext cx="24873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z="2000" b="1" smtClean="0">
                  <a:solidFill>
                    <a:srgbClr val="40458C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1233" name="上矢印 137"/>
            <p:cNvSpPr>
              <a:spLocks noChangeArrowheads="1"/>
            </p:cNvSpPr>
            <p:nvPr/>
          </p:nvSpPr>
          <p:spPr bwMode="auto">
            <a:xfrm flipV="1">
              <a:off x="8135938" y="2636218"/>
              <a:ext cx="287337" cy="647700"/>
            </a:xfrm>
            <a:prstGeom prst="upArrow">
              <a:avLst>
                <a:gd name="adj1" fmla="val 50000"/>
                <a:gd name="adj2" fmla="val 49998"/>
              </a:avLst>
            </a:prstGeom>
            <a:solidFill>
              <a:srgbClr val="66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51234" name="テキスト ボックス 139"/>
            <p:cNvSpPr txBox="1">
              <a:spLocks noChangeArrowheads="1"/>
            </p:cNvSpPr>
            <p:nvPr/>
          </p:nvSpPr>
          <p:spPr bwMode="auto">
            <a:xfrm>
              <a:off x="5975350" y="3139455"/>
              <a:ext cx="15732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smtClean="0">
                  <a:solidFill>
                    <a:srgbClr val="0033CC"/>
                  </a:solidFill>
                  <a:cs typeface="Arial" panose="020B0604020202020204" pitchFamily="34" charset="0"/>
                </a:rPr>
                <a:t>down spin</a:t>
              </a:r>
              <a:endParaRPr lang="ja-JP" altLang="en-US" sz="2400" smtClean="0">
                <a:solidFill>
                  <a:srgbClr val="0033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235" name="テキスト ボックス 141"/>
            <p:cNvSpPr txBox="1">
              <a:spLocks noChangeArrowheads="1"/>
            </p:cNvSpPr>
            <p:nvPr/>
          </p:nvSpPr>
          <p:spPr bwMode="auto">
            <a:xfrm>
              <a:off x="8351838" y="2924386"/>
              <a:ext cx="673645" cy="58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 i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B</a:t>
              </a:r>
              <a:endParaRPr lang="ja-JP" altLang="en-US" sz="3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209" name="角丸四角形 155"/>
          <p:cNvSpPr>
            <a:spLocks noChangeArrowheads="1"/>
          </p:cNvSpPr>
          <p:nvPr/>
        </p:nvSpPr>
        <p:spPr bwMode="auto">
          <a:xfrm>
            <a:off x="250825" y="1484313"/>
            <a:ext cx="4681538" cy="18732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40458C"/>
              </a:solidFill>
            </a:endParaRPr>
          </a:p>
        </p:txBody>
      </p:sp>
      <p:sp>
        <p:nvSpPr>
          <p:cNvPr id="512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512" y="188913"/>
            <a:ext cx="5813521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 smtClean="0">
                <a:solidFill>
                  <a:srgbClr val="0033CC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  <a:cs typeface="Arial" panose="020B0604020202020204" pitchFamily="34" charset="0"/>
              </a:rPr>
              <a:t>Quantum </a:t>
            </a:r>
            <a:r>
              <a:rPr lang="en-US" altLang="ja-JP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  <a:cs typeface="Arial" panose="020B0604020202020204" pitchFamily="34" charset="0"/>
              </a:rPr>
              <a:t>Spin</a:t>
            </a:r>
            <a:r>
              <a:rPr lang="en-US" altLang="ja-JP" sz="3200" b="1" dirty="0" smtClean="0">
                <a:solidFill>
                  <a:srgbClr val="0033CC"/>
                </a:solidFill>
                <a:latin typeface="Arial" panose="020B0604020202020204" pitchFamily="34" charset="0"/>
                <a:ea typeface="HGS創英角ﾎﾟｯﾌﾟ体" panose="040B0A00000000000000" pitchFamily="50" charset="-128"/>
                <a:cs typeface="Arial" panose="020B0604020202020204" pitchFamily="34" charset="0"/>
              </a:rPr>
              <a:t> Hall effect</a:t>
            </a:r>
          </a:p>
        </p:txBody>
      </p:sp>
      <p:sp>
        <p:nvSpPr>
          <p:cNvPr id="512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288" y="1484313"/>
            <a:ext cx="4681537" cy="504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ja-JP" altLang="en-US" sz="2400" b="1" dirty="0" smtClean="0">
                <a:solidFill>
                  <a:srgbClr val="0033CC"/>
                </a:solidFill>
              </a:rPr>
              <a:t>■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Time reversal symmetry</a:t>
            </a:r>
          </a:p>
        </p:txBody>
      </p:sp>
      <p:sp>
        <p:nvSpPr>
          <p:cNvPr id="160" name="Rectangle 3"/>
          <p:cNvSpPr txBox="1">
            <a:spLocks noChangeArrowheads="1"/>
          </p:cNvSpPr>
          <p:nvPr/>
        </p:nvSpPr>
        <p:spPr bwMode="auto">
          <a:xfrm>
            <a:off x="395288" y="2133600"/>
            <a:ext cx="3889375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defRPr/>
            </a:pPr>
            <a:r>
              <a:rPr lang="ja-JP" altLang="en-US" sz="2400" b="1" kern="0" dirty="0">
                <a:solidFill>
                  <a:srgbClr val="0033CC"/>
                </a:solidFill>
              </a:rPr>
              <a:t>■</a:t>
            </a:r>
            <a:r>
              <a:rPr lang="en-US" altLang="ja-JP" sz="2400" b="1" kern="0" dirty="0">
                <a:solidFill>
                  <a:srgbClr val="FF0000"/>
                </a:solidFill>
              </a:rPr>
              <a:t>Spin-orbit coupling</a:t>
            </a:r>
          </a:p>
        </p:txBody>
      </p:sp>
      <p:sp>
        <p:nvSpPr>
          <p:cNvPr id="161" name="Rectangle 3"/>
          <p:cNvSpPr txBox="1">
            <a:spLocks noChangeArrowheads="1"/>
          </p:cNvSpPr>
          <p:nvPr/>
        </p:nvSpPr>
        <p:spPr bwMode="auto">
          <a:xfrm>
            <a:off x="395288" y="2781300"/>
            <a:ext cx="4608512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F89F7"/>
              </a:buClr>
              <a:buSzPct val="110000"/>
              <a:buFont typeface="Wingdings" pitchFamily="2" charset="2"/>
              <a:buNone/>
              <a:defRPr/>
            </a:pPr>
            <a:r>
              <a:rPr lang="ja-JP" altLang="en-US" sz="2400" b="1" kern="0" dirty="0">
                <a:solidFill>
                  <a:srgbClr val="0033CC"/>
                </a:solidFill>
              </a:rPr>
              <a:t>■</a:t>
            </a:r>
            <a:r>
              <a:rPr lang="en-US" altLang="ja-JP" sz="2400" b="1" kern="0" dirty="0">
                <a:solidFill>
                  <a:srgbClr val="000000"/>
                </a:solidFill>
              </a:rPr>
              <a:t>Gapless </a:t>
            </a:r>
            <a:r>
              <a:rPr lang="en-US" altLang="ja-JP" sz="2400" b="1" kern="0" dirty="0">
                <a:solidFill>
                  <a:srgbClr val="FF0000"/>
                </a:solidFill>
              </a:rPr>
              <a:t>helical</a:t>
            </a:r>
            <a:r>
              <a:rPr lang="en-US" altLang="ja-JP" sz="2400" b="1" kern="0" dirty="0">
                <a:solidFill>
                  <a:srgbClr val="000000"/>
                </a:solidFill>
              </a:rPr>
              <a:t> edge state</a:t>
            </a:r>
          </a:p>
        </p:txBody>
      </p:sp>
      <p:grpSp>
        <p:nvGrpSpPr>
          <p:cNvPr id="20" name="グループ化 83"/>
          <p:cNvGrpSpPr>
            <a:grpSpLocks/>
          </p:cNvGrpSpPr>
          <p:nvPr/>
        </p:nvGrpSpPr>
        <p:grpSpPr bwMode="auto">
          <a:xfrm>
            <a:off x="538163" y="3573463"/>
            <a:ext cx="8605837" cy="3022600"/>
            <a:chOff x="538535" y="3573463"/>
            <a:chExt cx="8605465" cy="3023074"/>
          </a:xfrm>
        </p:grpSpPr>
        <p:pic>
          <p:nvPicPr>
            <p:cNvPr id="512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63" y="3573463"/>
              <a:ext cx="2232473" cy="2398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Rectangle 3"/>
            <p:cNvSpPr txBox="1">
              <a:spLocks noChangeArrowheads="1"/>
            </p:cNvSpPr>
            <p:nvPr/>
          </p:nvSpPr>
          <p:spPr bwMode="auto">
            <a:xfrm>
              <a:off x="898881" y="6093220"/>
              <a:ext cx="3638393" cy="503317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89F7"/>
                </a:buClr>
                <a:buSzPct val="110000"/>
                <a:buFont typeface="Wingdings" pitchFamily="2" charset="2"/>
                <a:buNone/>
                <a:defRPr/>
              </a:pPr>
              <a:r>
                <a:rPr lang="en-US" altLang="ja-JP" sz="2400" b="1" kern="0" dirty="0">
                  <a:solidFill>
                    <a:srgbClr val="000000"/>
                  </a:solidFill>
                </a:rPr>
                <a:t> </a:t>
              </a:r>
              <a:r>
                <a:rPr lang="en-US" altLang="ja-JP" sz="2000" b="1" kern="0" dirty="0">
                  <a:solidFill>
                    <a:srgbClr val="000000"/>
                  </a:solidFill>
                </a:rPr>
                <a:t>Kane-</a:t>
              </a:r>
              <a:r>
                <a:rPr lang="en-US" altLang="ja-JP" sz="2000" b="1" kern="0" dirty="0" err="1">
                  <a:solidFill>
                    <a:srgbClr val="000000"/>
                  </a:solidFill>
                </a:rPr>
                <a:t>Mele</a:t>
              </a:r>
              <a:r>
                <a:rPr lang="en-US" altLang="ja-JP" sz="2000" b="1" kern="0" dirty="0">
                  <a:solidFill>
                    <a:srgbClr val="000000"/>
                  </a:solidFill>
                </a:rPr>
                <a:t>, </a:t>
              </a:r>
              <a:r>
                <a:rPr lang="ja-JP" altLang="en-US" sz="2000" b="1" kern="0" dirty="0">
                  <a:solidFill>
                    <a:srgbClr val="000000"/>
                  </a:solidFill>
                </a:rPr>
                <a:t>　</a:t>
              </a:r>
              <a:r>
                <a:rPr lang="en-US" altLang="ja-JP" sz="2000" b="1" kern="0" dirty="0">
                  <a:solidFill>
                    <a:srgbClr val="000000"/>
                  </a:solidFill>
                </a:rPr>
                <a:t>S. C. Zhang  </a:t>
              </a:r>
            </a:p>
          </p:txBody>
        </p:sp>
        <p:sp>
          <p:nvSpPr>
            <p:cNvPr id="51218" name="角丸四角形 161"/>
            <p:cNvSpPr>
              <a:spLocks noChangeArrowheads="1"/>
            </p:cNvSpPr>
            <p:nvPr/>
          </p:nvSpPr>
          <p:spPr bwMode="auto">
            <a:xfrm>
              <a:off x="538535" y="5589810"/>
              <a:ext cx="4249738" cy="576263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51219" name="角丸四角形 162"/>
            <p:cNvSpPr>
              <a:spLocks noChangeArrowheads="1"/>
            </p:cNvSpPr>
            <p:nvPr/>
          </p:nvSpPr>
          <p:spPr bwMode="auto">
            <a:xfrm>
              <a:off x="1475656" y="4221088"/>
              <a:ext cx="3672408" cy="11521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64" name="Rectangle 3"/>
            <p:cNvSpPr txBox="1">
              <a:spLocks noChangeArrowheads="1"/>
            </p:cNvSpPr>
            <p:nvPr/>
          </p:nvSpPr>
          <p:spPr bwMode="auto">
            <a:xfrm>
              <a:off x="540122" y="3644911"/>
              <a:ext cx="4681336" cy="50490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89F7"/>
                </a:buClr>
                <a:buSzPct val="110000"/>
                <a:buFont typeface="Wingdings" pitchFamily="2" charset="2"/>
                <a:buNone/>
                <a:defRPr/>
              </a:pPr>
              <a:r>
                <a:rPr lang="en-US" altLang="ja-JP" sz="2400" b="1" i="1" kern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US" altLang="ja-JP" sz="2400" b="1" kern="0" baseline="-25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z</a:t>
              </a:r>
              <a:r>
                <a:rPr lang="en-US" altLang="ja-JP" sz="2400" b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 is not conserved:</a:t>
              </a:r>
            </a:p>
          </p:txBody>
        </p:sp>
        <p:sp>
          <p:nvSpPr>
            <p:cNvPr id="165" name="Rectangle 3"/>
            <p:cNvSpPr txBox="1">
              <a:spLocks noChangeArrowheads="1"/>
            </p:cNvSpPr>
            <p:nvPr/>
          </p:nvSpPr>
          <p:spPr bwMode="auto">
            <a:xfrm>
              <a:off x="1475120" y="4221265"/>
              <a:ext cx="3239947" cy="503316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89F7"/>
                </a:buClr>
                <a:buSzPct val="110000"/>
                <a:buFont typeface="Wingdings" pitchFamily="2" charset="2"/>
                <a:buNone/>
                <a:defRPr/>
              </a:pPr>
              <a:r>
                <a:rPr lang="en-US" altLang="ja-JP" sz="2400" b="1" kern="0" dirty="0">
                  <a:solidFill>
                    <a:srgbClr val="000000"/>
                  </a:solidFill>
                </a:rPr>
                <a:t>Topological index </a:t>
              </a:r>
            </a:p>
          </p:txBody>
        </p:sp>
        <p:sp>
          <p:nvSpPr>
            <p:cNvPr id="166" name="Rectangle 3"/>
            <p:cNvSpPr txBox="1">
              <a:spLocks noChangeArrowheads="1"/>
            </p:cNvSpPr>
            <p:nvPr/>
          </p:nvSpPr>
          <p:spPr bwMode="auto">
            <a:xfrm>
              <a:off x="611557" y="5661352"/>
              <a:ext cx="4247966" cy="50490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6F89F7"/>
                </a:buClr>
                <a:buSzPct val="110000"/>
                <a:buFont typeface="Wingdings" pitchFamily="2" charset="2"/>
                <a:buNone/>
                <a:defRPr/>
              </a:pPr>
              <a:r>
                <a:rPr lang="en-US" altLang="ja-JP" sz="2400" b="1" kern="0" dirty="0">
                  <a:solidFill>
                    <a:srgbClr val="000000"/>
                  </a:solidFill>
                </a:rPr>
                <a:t> </a:t>
              </a:r>
              <a:r>
                <a:rPr lang="en-US" altLang="ja-JP" sz="2400" b="1" kern="0" dirty="0">
                  <a:solidFill>
                    <a:srgbClr val="0033CC"/>
                  </a:solidFill>
                </a:rPr>
                <a:t>Z</a:t>
              </a:r>
              <a:r>
                <a:rPr lang="en-US" altLang="ja-JP" sz="2400" b="1" kern="0" baseline="-25000" dirty="0">
                  <a:solidFill>
                    <a:srgbClr val="0033CC"/>
                  </a:solidFill>
                </a:rPr>
                <a:t>2</a:t>
              </a:r>
              <a:r>
                <a:rPr lang="en-US" altLang="ja-JP" sz="2400" b="1" kern="0" dirty="0">
                  <a:solidFill>
                    <a:srgbClr val="0033CC"/>
                  </a:solidFill>
                </a:rPr>
                <a:t>  Topological insulator</a:t>
              </a:r>
            </a:p>
          </p:txBody>
        </p:sp>
        <p:grpSp>
          <p:nvGrpSpPr>
            <p:cNvPr id="51223" name="グループ化 166"/>
            <p:cNvGrpSpPr>
              <a:grpSpLocks/>
            </p:cNvGrpSpPr>
            <p:nvPr/>
          </p:nvGrpSpPr>
          <p:grpSpPr bwMode="auto">
            <a:xfrm>
              <a:off x="2483138" y="4581683"/>
              <a:ext cx="1871582" cy="503317"/>
              <a:chOff x="2195289" y="4941326"/>
              <a:chExt cx="1871393" cy="503342"/>
            </a:xfrm>
          </p:grpSpPr>
          <p:sp>
            <p:nvSpPr>
              <p:cNvPr id="168" name="Rectangle 3"/>
              <p:cNvSpPr txBox="1">
                <a:spLocks noChangeArrowheads="1"/>
              </p:cNvSpPr>
              <p:nvPr/>
            </p:nvSpPr>
            <p:spPr bwMode="auto">
              <a:xfrm>
                <a:off x="2195289" y="4941326"/>
                <a:ext cx="1871393" cy="503342"/>
              </a:xfrm>
              <a:prstGeom prst="rect">
                <a:avLst/>
              </a:prstGeom>
              <a:noFill/>
              <a:ln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F89F7"/>
                  </a:buClr>
                  <a:buSzPct val="110000"/>
                  <a:buFont typeface="Wingdings" pitchFamily="2" charset="2"/>
                  <a:buNone/>
                  <a:defRPr/>
                </a:pPr>
                <a:r>
                  <a:rPr lang="en-US" altLang="ja-JP" sz="2400" b="1" kern="0" dirty="0">
                    <a:solidFill>
                      <a:srgbClr val="000000"/>
                    </a:solidFill>
                  </a:rPr>
                  <a:t>Z            Z</a:t>
                </a:r>
                <a:r>
                  <a:rPr lang="en-US" altLang="ja-JP" sz="2400" b="1" kern="0" baseline="-250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51231" name="右矢印 168"/>
              <p:cNvSpPr>
                <a:spLocks noChangeArrowheads="1"/>
              </p:cNvSpPr>
              <p:nvPr/>
            </p:nvSpPr>
            <p:spPr bwMode="auto">
              <a:xfrm>
                <a:off x="2556195" y="5012783"/>
                <a:ext cx="576328" cy="288046"/>
              </a:xfrm>
              <a:prstGeom prst="rightArrow">
                <a:avLst>
                  <a:gd name="adj1" fmla="val 50000"/>
                  <a:gd name="adj2" fmla="val 50002"/>
                </a:avLst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ja-JP" altLang="en-US" smtClean="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51224" name="テキスト ボックス 169"/>
            <p:cNvSpPr txBox="1">
              <a:spLocks noChangeArrowheads="1"/>
            </p:cNvSpPr>
            <p:nvPr/>
          </p:nvSpPr>
          <p:spPr bwMode="auto">
            <a:xfrm>
              <a:off x="6804025" y="4221163"/>
              <a:ext cx="7556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mtClean="0">
                  <a:solidFill>
                    <a:srgbClr val="0033CC"/>
                  </a:solidFill>
                  <a:cs typeface="Arial" panose="020B0604020202020204" pitchFamily="34" charset="0"/>
                </a:rPr>
                <a:t>band</a:t>
              </a:r>
              <a:endParaRPr lang="ja-JP" altLang="en-US" smtClean="0">
                <a:solidFill>
                  <a:srgbClr val="0033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225" name="テキスト ボックス 170"/>
            <p:cNvSpPr txBox="1">
              <a:spLocks noChangeArrowheads="1"/>
            </p:cNvSpPr>
            <p:nvPr/>
          </p:nvSpPr>
          <p:spPr bwMode="auto">
            <a:xfrm>
              <a:off x="6804025" y="5086350"/>
              <a:ext cx="7556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mtClean="0">
                  <a:solidFill>
                    <a:srgbClr val="0033CC"/>
                  </a:solidFill>
                  <a:cs typeface="Arial" panose="020B0604020202020204" pitchFamily="34" charset="0"/>
                </a:rPr>
                <a:t>band</a:t>
              </a:r>
              <a:endParaRPr lang="ja-JP" altLang="en-US" smtClean="0">
                <a:solidFill>
                  <a:srgbClr val="0033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226" name="テキスト ボックス 171"/>
            <p:cNvSpPr txBox="1">
              <a:spLocks noChangeArrowheads="1"/>
            </p:cNvSpPr>
            <p:nvPr/>
          </p:nvSpPr>
          <p:spPr bwMode="auto">
            <a:xfrm>
              <a:off x="7596188" y="4652963"/>
              <a:ext cx="1381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mtClean="0">
                  <a:solidFill>
                    <a:srgbClr val="FF0000"/>
                  </a:solidFill>
                  <a:cs typeface="Arial" panose="020B0604020202020204" pitchFamily="34" charset="0"/>
                </a:rPr>
                <a:t>edge state</a:t>
              </a:r>
              <a:endParaRPr lang="ja-JP" altLang="en-US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227" name="テキスト ボックス 78"/>
            <p:cNvSpPr txBox="1">
              <a:spLocks noChangeArrowheads="1"/>
            </p:cNvSpPr>
            <p:nvPr/>
          </p:nvSpPr>
          <p:spPr bwMode="auto">
            <a:xfrm>
              <a:off x="2051720" y="4869160"/>
              <a:ext cx="12282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smtClean="0">
                  <a:solidFill>
                    <a:srgbClr val="0033CC"/>
                  </a:solidFill>
                  <a:cs typeface="Arial" panose="020B0604020202020204" pitchFamily="34" charset="0"/>
                </a:rPr>
                <a:t>Integer </a:t>
              </a:r>
              <a:endParaRPr lang="ja-JP" altLang="en-US" sz="2400" smtClean="0">
                <a:solidFill>
                  <a:srgbClr val="0033C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228" name="テキスト ボックス 79"/>
            <p:cNvSpPr txBox="1">
              <a:spLocks noChangeArrowheads="1"/>
            </p:cNvSpPr>
            <p:nvPr/>
          </p:nvSpPr>
          <p:spPr bwMode="auto">
            <a:xfrm>
              <a:off x="3419872" y="4869160"/>
              <a:ext cx="14702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smtClean="0">
                  <a:solidFill>
                    <a:srgbClr val="FF0000"/>
                  </a:solidFill>
                  <a:cs typeface="Arial" panose="020B0604020202020204" pitchFamily="34" charset="0"/>
                </a:rPr>
                <a:t>even-odd</a:t>
              </a:r>
              <a:endParaRPr lang="ja-JP" altLang="en-US" sz="240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229" name="正方形/長方形 82"/>
            <p:cNvSpPr>
              <a:spLocks noChangeArrowheads="1"/>
            </p:cNvSpPr>
            <p:nvPr/>
          </p:nvSpPr>
          <p:spPr bwMode="auto">
            <a:xfrm>
              <a:off x="5154190" y="5949654"/>
              <a:ext cx="398981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320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HgTe/CdTe well (2008)</a:t>
              </a:r>
              <a:endParaRPr kumimoji="0" lang="ja-JP" altLang="en-US" sz="3200" smtClean="0">
                <a:solidFill>
                  <a:srgbClr val="4045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5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80528" y="1052736"/>
            <a:ext cx="8280920" cy="1440160"/>
          </a:xfrm>
        </p:spPr>
        <p:txBody>
          <a:bodyPr>
            <a:noAutofit/>
          </a:bodyPr>
          <a:lstStyle/>
          <a:p>
            <a:r>
              <a:rPr kumimoji="1" lang="en-US" altLang="ja-JP" sz="3600" dirty="0" err="1" smtClean="0">
                <a:solidFill>
                  <a:schemeClr val="bg1"/>
                </a:solidFill>
                <a:latin typeface="Century" panose="02040604050505020304" pitchFamily="18" charset="0"/>
              </a:rPr>
              <a:t>Floquet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Theory</a:t>
            </a:r>
            <a:br>
              <a:rPr kumimoji="1" lang="en-US" altLang="ja-JP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</a:br>
            <a:r>
              <a:rPr lang="en-US" altLang="ja-JP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Time-periodic phenomena</a:t>
            </a:r>
            <a:endParaRPr kumimoji="1" lang="ja-JP" altLang="en-US" sz="36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pic>
        <p:nvPicPr>
          <p:cNvPr id="9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" y="6201969"/>
            <a:ext cx="2762853" cy="61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06001" y="583263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onotype Corsiva" panose="03010101010201010101" pitchFamily="66" charset="0"/>
              </a:rPr>
              <a:t>Supported by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945828" y="6017303"/>
            <a:ext cx="2060179" cy="796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Quantum Physics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March 14 - 16,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London, UK</a:t>
            </a:r>
            <a:endParaRPr lang="ja-JP" altLang="en-US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1167135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sz="2400" dirty="0" smtClean="0"/>
              <a:t> Theory for periodically driven systems</a:t>
            </a:r>
          </a:p>
          <a:p>
            <a:pPr>
              <a:buFontTx/>
              <a:buChar char="-"/>
            </a:pP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Floquet</a:t>
            </a:r>
            <a:r>
              <a:rPr kumimoji="1" lang="en-US" altLang="ja-JP" sz="2400" dirty="0" smtClean="0"/>
              <a:t> theorem </a:t>
            </a:r>
            <a:r>
              <a:rPr kumimoji="1" lang="ja-JP" altLang="en-US" sz="2400" dirty="0" smtClean="0"/>
              <a:t>→ </a:t>
            </a:r>
            <a:r>
              <a:rPr kumimoji="1" lang="en-US" altLang="ja-JP" sz="2400" dirty="0" smtClean="0"/>
              <a:t>solution of the </a:t>
            </a:r>
            <a:r>
              <a:rPr kumimoji="1" lang="en-US" altLang="ja-JP" sz="2400" dirty="0" err="1" smtClean="0"/>
              <a:t>Schr</a:t>
            </a:r>
            <a:r>
              <a:rPr lang="de-DE" altLang="ja-JP" sz="2400" dirty="0" smtClean="0"/>
              <a:t>ö</a:t>
            </a:r>
            <a:r>
              <a:rPr kumimoji="1" lang="en-US" altLang="ja-JP" sz="2400" dirty="0" smtClean="0"/>
              <a:t>. eq. </a:t>
            </a:r>
            <a:endParaRPr kumimoji="1" lang="ja-JP" altLang="en-US" sz="2400" dirty="0"/>
          </a:p>
        </p:txBody>
      </p:sp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5508104" y="1268760"/>
            <a:ext cx="2088232" cy="25603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691680" y="3818657"/>
            <a:ext cx="3672408" cy="72008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222885" y="2202660"/>
            <a:ext cx="6990677" cy="461607"/>
          </a:xfrm>
          <a:prstGeom prst="rect">
            <a:avLst/>
          </a:prstGeom>
        </p:spPr>
      </p:pic>
      <p:pic>
        <p:nvPicPr>
          <p:cNvPr id="12" name="図 1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755576" y="3314601"/>
            <a:ext cx="144016" cy="162424"/>
          </a:xfrm>
          <a:prstGeom prst="rect">
            <a:avLst/>
          </a:prstGeom>
        </p:spPr>
      </p:pic>
      <p:pic>
        <p:nvPicPr>
          <p:cNvPr id="13" name="図 1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1331640" y="3170585"/>
            <a:ext cx="774819" cy="34043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95536" y="314096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-      &amp;               are obtained from the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“effective Hamiltonian”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1763688" y="4394721"/>
            <a:ext cx="216024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11560" y="468275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time evolution operator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44999" y="270892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(cf. Bloch’s theorem)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71600" y="5397023"/>
            <a:ext cx="79928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M</a:t>
            </a:r>
            <a:r>
              <a:rPr lang="en-US" altLang="ja-JP" sz="2400" dirty="0" smtClean="0"/>
              <a:t>apping:  </a:t>
            </a:r>
            <a:r>
              <a:rPr lang="en-US" altLang="ja-JP" sz="2400" dirty="0" smtClean="0">
                <a:solidFill>
                  <a:srgbClr val="0000FF"/>
                </a:solidFill>
              </a:rPr>
              <a:t>time-dep.</a:t>
            </a:r>
            <a:r>
              <a:rPr lang="en-US" altLang="ja-JP" sz="2400" dirty="0" smtClean="0"/>
              <a:t> system  -&gt; a </a:t>
            </a:r>
            <a:r>
              <a:rPr lang="en-US" altLang="ja-JP" sz="2400" dirty="0" smtClean="0">
                <a:solidFill>
                  <a:srgbClr val="0000FF"/>
                </a:solidFill>
              </a:rPr>
              <a:t>time-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indep</a:t>
            </a:r>
            <a:r>
              <a:rPr lang="en-US" altLang="ja-JP" sz="2400" dirty="0" smtClean="0">
                <a:solidFill>
                  <a:srgbClr val="0000FF"/>
                </a:solidFill>
              </a:rPr>
              <a:t>.</a:t>
            </a:r>
            <a:r>
              <a:rPr lang="en-US" altLang="ja-JP" sz="2400" dirty="0" smtClean="0"/>
              <a:t> system</a:t>
            </a:r>
          </a:p>
          <a:p>
            <a:r>
              <a:rPr lang="en-US" altLang="ja-JP" sz="2400" dirty="0" smtClean="0"/>
              <a:t>Effective Hamiltonian: </a:t>
            </a:r>
            <a:r>
              <a:rPr lang="en-US" altLang="ja-JP" sz="2400" dirty="0" smtClean="0">
                <a:solidFill>
                  <a:srgbClr val="C00000"/>
                </a:solidFill>
              </a:rPr>
              <a:t>nontrivial topology, </a:t>
            </a:r>
          </a:p>
          <a:p>
            <a:r>
              <a:rPr lang="en-US" altLang="ja-JP" sz="2400" dirty="0">
                <a:solidFill>
                  <a:srgbClr val="C00000"/>
                </a:solidFill>
              </a:rPr>
              <a:t> </a:t>
            </a:r>
            <a:r>
              <a:rPr lang="en-US" altLang="ja-JP" sz="2400" dirty="0" smtClean="0">
                <a:solidFill>
                  <a:srgbClr val="C00000"/>
                </a:solidFill>
              </a:rPr>
              <a:t>       -&gt;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topological quantum phenomena in non-equilibrium!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pic>
        <p:nvPicPr>
          <p:cNvPr id="22" name="図 21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2026985" y="3975579"/>
            <a:ext cx="3098731" cy="407001"/>
          </a:xfrm>
          <a:prstGeom prst="rect">
            <a:avLst/>
          </a:prstGeom>
        </p:spPr>
      </p:pic>
      <p:pic>
        <p:nvPicPr>
          <p:cNvPr id="16" name="図 15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5796136" y="3861048"/>
            <a:ext cx="144016" cy="16242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940152" y="3717032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: </a:t>
            </a:r>
            <a:r>
              <a:rPr kumimoji="1" lang="en-US" altLang="ja-JP" sz="2000" dirty="0" err="1" smtClean="0">
                <a:solidFill>
                  <a:srgbClr val="00B050"/>
                </a:solidFill>
              </a:rPr>
              <a:t>eigenvalue</a:t>
            </a:r>
            <a:r>
              <a:rPr kumimoji="1" lang="en-US" altLang="ja-JP" sz="2000" dirty="0" smtClean="0">
                <a:solidFill>
                  <a:srgbClr val="00B050"/>
                </a:solidFill>
              </a:rPr>
              <a:t> (quasi-energy)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24" name="図 23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lum/>
          </a:blip>
          <a:stretch>
            <a:fillRect/>
          </a:stretch>
        </p:blipFill>
        <p:spPr>
          <a:xfrm>
            <a:off x="5724128" y="4149080"/>
            <a:ext cx="2304256" cy="337344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948264" y="450912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B050"/>
                </a:solidFill>
              </a:rPr>
              <a:t>: </a:t>
            </a:r>
            <a:r>
              <a:rPr kumimoji="1" lang="en-US" altLang="ja-JP" sz="2000" dirty="0" err="1" smtClean="0">
                <a:solidFill>
                  <a:srgbClr val="00B050"/>
                </a:solidFill>
              </a:rPr>
              <a:t>eigenstate</a:t>
            </a:r>
            <a:endParaRPr kumimoji="1" lang="en-US" altLang="ja-JP" sz="2000" dirty="0" smtClean="0">
              <a:solidFill>
                <a:srgbClr val="00B050"/>
              </a:solidFill>
            </a:endParaRPr>
          </a:p>
          <a:p>
            <a:r>
              <a:rPr lang="en-US" altLang="ja-JP" sz="2000" dirty="0" smtClean="0"/>
              <a:t>             of</a:t>
            </a:r>
            <a:endParaRPr kumimoji="1" lang="ja-JP" altLang="en-US" sz="2000" dirty="0"/>
          </a:p>
        </p:txBody>
      </p:sp>
      <p:pic>
        <p:nvPicPr>
          <p:cNvPr id="26" name="図 25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lum/>
          </a:blip>
          <a:stretch>
            <a:fillRect/>
          </a:stretch>
        </p:blipFill>
        <p:spPr>
          <a:xfrm>
            <a:off x="8100392" y="4911436"/>
            <a:ext cx="504056" cy="245756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>
            <a:off x="7380312" y="4509120"/>
            <a:ext cx="432048" cy="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角丸四角形 4"/>
          <p:cNvSpPr/>
          <p:nvPr/>
        </p:nvSpPr>
        <p:spPr>
          <a:xfrm>
            <a:off x="323528" y="3109030"/>
            <a:ext cx="8640960" cy="2120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2555776" y="404664"/>
            <a:ext cx="3672408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 err="1" smtClean="0"/>
              <a:t>Floquet</a:t>
            </a:r>
            <a:r>
              <a:rPr lang="en-US" altLang="ja-JP" sz="3600" dirty="0" smtClean="0"/>
              <a:t> Theory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95536" y="552743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3200" dirty="0" smtClean="0">
                <a:solidFill>
                  <a:schemeClr val="bg1"/>
                </a:solidFill>
                <a:latin typeface="Century" panose="02040604050505020304" pitchFamily="18" charset="0"/>
              </a:rPr>
              <a:t>Topological </a:t>
            </a:r>
            <a:r>
              <a:rPr lang="en-US" altLang="ja-JP" sz="3200" dirty="0">
                <a:solidFill>
                  <a:schemeClr val="bg1"/>
                </a:solidFill>
                <a:latin typeface="Century" panose="02040604050505020304" pitchFamily="18" charset="0"/>
              </a:rPr>
              <a:t>phase transitions induced by</a:t>
            </a:r>
          </a:p>
          <a:p>
            <a:pPr lvl="0" algn="ctr"/>
            <a:r>
              <a:rPr lang="en-US" altLang="ja-JP" sz="3200" dirty="0">
                <a:solidFill>
                  <a:schemeClr val="bg1"/>
                </a:solidFill>
                <a:latin typeface="Century" panose="02040604050505020304" pitchFamily="18" charset="0"/>
              </a:rPr>
              <a:t>   Rabi oscillation</a:t>
            </a:r>
          </a:p>
          <a:p>
            <a:pPr lvl="0" algn="ctr"/>
            <a:r>
              <a:rPr lang="en-US" altLang="ja-JP" sz="2800" dirty="0">
                <a:solidFill>
                  <a:schemeClr val="bg1"/>
                </a:solidFill>
                <a:latin typeface="Century" panose="02040604050505020304" pitchFamily="18" charset="0"/>
              </a:rPr>
              <a:t>   </a:t>
            </a:r>
            <a:r>
              <a:rPr lang="en-US" altLang="ja-JP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  Main </a:t>
            </a:r>
            <a:r>
              <a:rPr lang="en-US" altLang="ja-JP" sz="2800" dirty="0">
                <a:solidFill>
                  <a:schemeClr val="bg1"/>
                </a:solidFill>
                <a:latin typeface="Century" panose="02040604050505020304" pitchFamily="18" charset="0"/>
              </a:rPr>
              <a:t>results &amp; </a:t>
            </a:r>
            <a:r>
              <a:rPr lang="en-US" altLang="ja-JP" sz="2800" dirty="0" smtClean="0">
                <a:solidFill>
                  <a:schemeClr val="bg1"/>
                </a:solidFill>
                <a:latin typeface="Century" panose="02040604050505020304" pitchFamily="18" charset="0"/>
              </a:rPr>
              <a:t>Physical </a:t>
            </a:r>
            <a:r>
              <a:rPr lang="en-US" altLang="ja-JP" sz="2800" dirty="0">
                <a:solidFill>
                  <a:schemeClr val="bg1"/>
                </a:solidFill>
                <a:latin typeface="Century" panose="02040604050505020304" pitchFamily="18" charset="0"/>
              </a:rPr>
              <a:t>picture</a:t>
            </a:r>
          </a:p>
        </p:txBody>
      </p:sp>
      <p:pic>
        <p:nvPicPr>
          <p:cNvPr id="9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" y="6201969"/>
            <a:ext cx="2762853" cy="61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06001" y="583263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onotype Corsiva" panose="03010101010201010101" pitchFamily="66" charset="0"/>
              </a:rPr>
              <a:t>Supported by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945828" y="6017303"/>
            <a:ext cx="2060179" cy="796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Quantum Physics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March 14 - 16,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London, UK</a:t>
            </a:r>
            <a:endParaRPr lang="ja-JP" altLang="en-US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/>
          <p:cNvSpPr/>
          <p:nvPr/>
        </p:nvSpPr>
        <p:spPr>
          <a:xfrm rot="10800000">
            <a:off x="1652953" y="2879521"/>
            <a:ext cx="1982943" cy="848289"/>
          </a:xfrm>
          <a:custGeom>
            <a:avLst/>
            <a:gdLst>
              <a:gd name="connsiteX0" fmla="*/ 0 w 2419927"/>
              <a:gd name="connsiteY0" fmla="*/ 18473 h 1388534"/>
              <a:gd name="connsiteX1" fmla="*/ 1256145 w 2419927"/>
              <a:gd name="connsiteY1" fmla="*/ 1385455 h 1388534"/>
              <a:gd name="connsiteX2" fmla="*/ 2419927 w 2419927"/>
              <a:gd name="connsiteY2" fmla="*/ 0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927" h="1388534">
                <a:moveTo>
                  <a:pt x="0" y="18473"/>
                </a:moveTo>
                <a:cubicBezTo>
                  <a:pt x="426412" y="703503"/>
                  <a:pt x="852824" y="1388534"/>
                  <a:pt x="1256145" y="1385455"/>
                </a:cubicBezTo>
                <a:cubicBezTo>
                  <a:pt x="1659466" y="1382376"/>
                  <a:pt x="2039696" y="691188"/>
                  <a:pt x="2419927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1580944" y="1295345"/>
            <a:ext cx="1982943" cy="848289"/>
          </a:xfrm>
          <a:custGeom>
            <a:avLst/>
            <a:gdLst>
              <a:gd name="connsiteX0" fmla="*/ 0 w 2419927"/>
              <a:gd name="connsiteY0" fmla="*/ 18473 h 1388534"/>
              <a:gd name="connsiteX1" fmla="*/ 1256145 w 2419927"/>
              <a:gd name="connsiteY1" fmla="*/ 1385455 h 1388534"/>
              <a:gd name="connsiteX2" fmla="*/ 2419927 w 2419927"/>
              <a:gd name="connsiteY2" fmla="*/ 0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927" h="1388534">
                <a:moveTo>
                  <a:pt x="0" y="18473"/>
                </a:moveTo>
                <a:cubicBezTo>
                  <a:pt x="426412" y="703503"/>
                  <a:pt x="852824" y="1388534"/>
                  <a:pt x="1256145" y="1385455"/>
                </a:cubicBezTo>
                <a:cubicBezTo>
                  <a:pt x="1659466" y="1382376"/>
                  <a:pt x="2039696" y="691188"/>
                  <a:pt x="2419927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4591" y="4005300"/>
            <a:ext cx="271966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trivial ins</a:t>
            </a:r>
            <a:r>
              <a:rPr lang="en-US" altLang="ja-JP" sz="2800" dirty="0" smtClean="0"/>
              <a:t>ulator</a:t>
            </a:r>
            <a:endParaRPr kumimoji="1" lang="ja-JP" altLang="en-US" sz="2800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5021112" y="3314555"/>
            <a:ext cx="3871368" cy="1197923"/>
            <a:chOff x="5021112" y="3762409"/>
            <a:chExt cx="3871368" cy="1197923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5386482" y="4437112"/>
              <a:ext cx="3217965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topological insulator</a:t>
              </a:r>
              <a:endParaRPr kumimoji="1" lang="ja-JP" altLang="en-US" sz="28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021112" y="3762409"/>
              <a:ext cx="3871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</a:rPr>
                <a:t>gap </a:t>
              </a:r>
              <a:r>
                <a:rPr kumimoji="1" lang="ja-JP" altLang="en-US" sz="2800" dirty="0" smtClean="0">
                  <a:solidFill>
                    <a:srgbClr val="FF0000"/>
                  </a:solidFill>
                </a:rPr>
                <a:t>→ </a:t>
              </a:r>
              <a:r>
                <a:rPr kumimoji="1" lang="en-US" altLang="ja-JP" sz="2800" dirty="0" smtClean="0">
                  <a:solidFill>
                    <a:srgbClr val="FF0000"/>
                  </a:solidFill>
                </a:rPr>
                <a:t>from hybridization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1259632" y="5550912"/>
            <a:ext cx="651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70C0"/>
                </a:solidFill>
              </a:rPr>
              <a:t>→ 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How to realize the band inversion?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88009" y="6096045"/>
            <a:ext cx="4916437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C00000"/>
                </a:solidFill>
              </a:rPr>
              <a:t>our</a:t>
            </a:r>
            <a:r>
              <a:rPr kumimoji="1" lang="en-US" altLang="ja-JP" sz="3200" dirty="0" smtClean="0">
                <a:solidFill>
                  <a:srgbClr val="C00000"/>
                </a:solidFill>
              </a:rPr>
              <a:t> answer: Rabi oscillation</a:t>
            </a:r>
            <a:endParaRPr kumimoji="1" lang="ja-JP" altLang="en-US" sz="3200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91740" y="5139189"/>
            <a:ext cx="648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→ </a:t>
            </a:r>
            <a:r>
              <a:rPr lang="en-US" altLang="ja-JP" sz="2800" dirty="0"/>
              <a:t>C</a:t>
            </a:r>
            <a:r>
              <a:rPr lang="en-US" altLang="ja-JP" sz="2800" dirty="0" smtClean="0"/>
              <a:t>orresponding dynamical phenomenon?</a:t>
            </a:r>
            <a:endParaRPr kumimoji="1" lang="ja-JP" altLang="en-US" sz="2800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5436096" y="1757010"/>
            <a:ext cx="2054952" cy="1280337"/>
            <a:chOff x="5469376" y="2263062"/>
            <a:chExt cx="2054952" cy="1280337"/>
          </a:xfrm>
        </p:grpSpPr>
        <p:sp>
          <p:nvSpPr>
            <p:cNvPr id="5" name="フリーフォーム 4"/>
            <p:cNvSpPr/>
            <p:nvPr/>
          </p:nvSpPr>
          <p:spPr>
            <a:xfrm rot="10800000">
              <a:off x="5541385" y="2695110"/>
              <a:ext cx="1982943" cy="848289"/>
            </a:xfrm>
            <a:custGeom>
              <a:avLst/>
              <a:gdLst>
                <a:gd name="connsiteX0" fmla="*/ 0 w 2419927"/>
                <a:gd name="connsiteY0" fmla="*/ 18473 h 1388534"/>
                <a:gd name="connsiteX1" fmla="*/ 1256145 w 2419927"/>
                <a:gd name="connsiteY1" fmla="*/ 1385455 h 1388534"/>
                <a:gd name="connsiteX2" fmla="*/ 2419927 w 2419927"/>
                <a:gd name="connsiteY2" fmla="*/ 0 h 138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927" h="1388534">
                  <a:moveTo>
                    <a:pt x="0" y="18473"/>
                  </a:moveTo>
                  <a:cubicBezTo>
                    <a:pt x="426412" y="703503"/>
                    <a:pt x="852824" y="1388534"/>
                    <a:pt x="1256145" y="1385455"/>
                  </a:cubicBezTo>
                  <a:cubicBezTo>
                    <a:pt x="1659466" y="1382376"/>
                    <a:pt x="2039696" y="691188"/>
                    <a:pt x="2419927" y="0"/>
                  </a:cubicBezTo>
                </a:path>
              </a:pathLst>
            </a:cu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/>
            <p:cNvSpPr/>
            <p:nvPr/>
          </p:nvSpPr>
          <p:spPr>
            <a:xfrm>
              <a:off x="5469376" y="2263062"/>
              <a:ext cx="1982943" cy="848289"/>
            </a:xfrm>
            <a:custGeom>
              <a:avLst/>
              <a:gdLst>
                <a:gd name="connsiteX0" fmla="*/ 0 w 2419927"/>
                <a:gd name="connsiteY0" fmla="*/ 18473 h 1388534"/>
                <a:gd name="connsiteX1" fmla="*/ 1256145 w 2419927"/>
                <a:gd name="connsiteY1" fmla="*/ 1385455 h 1388534"/>
                <a:gd name="connsiteX2" fmla="*/ 2419927 w 2419927"/>
                <a:gd name="connsiteY2" fmla="*/ 0 h 138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9927" h="1388534">
                  <a:moveTo>
                    <a:pt x="0" y="18473"/>
                  </a:moveTo>
                  <a:cubicBezTo>
                    <a:pt x="426412" y="703503"/>
                    <a:pt x="852824" y="1388534"/>
                    <a:pt x="1256145" y="1385455"/>
                  </a:cubicBezTo>
                  <a:cubicBezTo>
                    <a:pt x="1659466" y="1382376"/>
                    <a:pt x="2039696" y="691188"/>
                    <a:pt x="2419927" y="0"/>
                  </a:cubicBezTo>
                </a:path>
              </a:pathLst>
            </a:cu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5580112" y="2762869"/>
              <a:ext cx="1944216" cy="302446"/>
              <a:chOff x="5580112" y="2762869"/>
              <a:chExt cx="1944216" cy="302446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5580112" y="2780928"/>
                <a:ext cx="1944216" cy="2584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5914102" y="2780927"/>
                <a:ext cx="333858" cy="72009"/>
              </a:xfrm>
              <a:custGeom>
                <a:avLst/>
                <a:gdLst>
                  <a:gd name="connsiteX0" fmla="*/ 0 w 331788"/>
                  <a:gd name="connsiteY0" fmla="*/ 1577 h 90067"/>
                  <a:gd name="connsiteX1" fmla="*/ 132736 w 331788"/>
                  <a:gd name="connsiteY1" fmla="*/ 90067 h 90067"/>
                  <a:gd name="connsiteX2" fmla="*/ 324465 w 331788"/>
                  <a:gd name="connsiteY2" fmla="*/ 1577 h 90067"/>
                  <a:gd name="connsiteX3" fmla="*/ 294968 w 331788"/>
                  <a:gd name="connsiteY3" fmla="*/ 31074 h 90067"/>
                  <a:gd name="connsiteX4" fmla="*/ 294968 w 331788"/>
                  <a:gd name="connsiteY4" fmla="*/ 31074 h 9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788" h="90067">
                    <a:moveTo>
                      <a:pt x="0" y="1577"/>
                    </a:moveTo>
                    <a:cubicBezTo>
                      <a:pt x="39329" y="45822"/>
                      <a:pt x="78659" y="90067"/>
                      <a:pt x="132736" y="90067"/>
                    </a:cubicBezTo>
                    <a:cubicBezTo>
                      <a:pt x="186813" y="90067"/>
                      <a:pt x="297426" y="11409"/>
                      <a:pt x="324465" y="1577"/>
                    </a:cubicBezTo>
                    <a:cubicBezTo>
                      <a:pt x="351504" y="-8255"/>
                      <a:pt x="294968" y="31074"/>
                      <a:pt x="294968" y="31074"/>
                    </a:cubicBezTo>
                    <a:lnTo>
                      <a:pt x="294968" y="31074"/>
                    </a:lnTo>
                  </a:path>
                </a:pathLst>
              </a:custGeom>
              <a:noFill/>
              <a:ln w="3810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 flipH="1">
                <a:off x="6732240" y="2762869"/>
                <a:ext cx="331788" cy="90067"/>
              </a:xfrm>
              <a:custGeom>
                <a:avLst/>
                <a:gdLst>
                  <a:gd name="connsiteX0" fmla="*/ 0 w 331788"/>
                  <a:gd name="connsiteY0" fmla="*/ 1577 h 90067"/>
                  <a:gd name="connsiteX1" fmla="*/ 132736 w 331788"/>
                  <a:gd name="connsiteY1" fmla="*/ 90067 h 90067"/>
                  <a:gd name="connsiteX2" fmla="*/ 324465 w 331788"/>
                  <a:gd name="connsiteY2" fmla="*/ 1577 h 90067"/>
                  <a:gd name="connsiteX3" fmla="*/ 294968 w 331788"/>
                  <a:gd name="connsiteY3" fmla="*/ 31074 h 90067"/>
                  <a:gd name="connsiteX4" fmla="*/ 294968 w 331788"/>
                  <a:gd name="connsiteY4" fmla="*/ 31074 h 9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788" h="90067">
                    <a:moveTo>
                      <a:pt x="0" y="1577"/>
                    </a:moveTo>
                    <a:cubicBezTo>
                      <a:pt x="39329" y="45822"/>
                      <a:pt x="78659" y="90067"/>
                      <a:pt x="132736" y="90067"/>
                    </a:cubicBezTo>
                    <a:cubicBezTo>
                      <a:pt x="186813" y="90067"/>
                      <a:pt x="297426" y="11409"/>
                      <a:pt x="324465" y="1577"/>
                    </a:cubicBezTo>
                    <a:cubicBezTo>
                      <a:pt x="351504" y="-8255"/>
                      <a:pt x="294968" y="31074"/>
                      <a:pt x="294968" y="31074"/>
                    </a:cubicBezTo>
                    <a:lnTo>
                      <a:pt x="294968" y="31074"/>
                    </a:lnTo>
                  </a:path>
                </a:pathLst>
              </a:custGeom>
              <a:noFill/>
              <a:ln w="3810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 rot="21375610" flipV="1">
                <a:off x="5919107" y="2994927"/>
                <a:ext cx="340784" cy="59336"/>
              </a:xfrm>
              <a:custGeom>
                <a:avLst/>
                <a:gdLst>
                  <a:gd name="connsiteX0" fmla="*/ 0 w 331788"/>
                  <a:gd name="connsiteY0" fmla="*/ 1577 h 90067"/>
                  <a:gd name="connsiteX1" fmla="*/ 132736 w 331788"/>
                  <a:gd name="connsiteY1" fmla="*/ 90067 h 90067"/>
                  <a:gd name="connsiteX2" fmla="*/ 324465 w 331788"/>
                  <a:gd name="connsiteY2" fmla="*/ 1577 h 90067"/>
                  <a:gd name="connsiteX3" fmla="*/ 294968 w 331788"/>
                  <a:gd name="connsiteY3" fmla="*/ 31074 h 90067"/>
                  <a:gd name="connsiteX4" fmla="*/ 294968 w 331788"/>
                  <a:gd name="connsiteY4" fmla="*/ 31074 h 9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788" h="90067">
                    <a:moveTo>
                      <a:pt x="0" y="1577"/>
                    </a:moveTo>
                    <a:cubicBezTo>
                      <a:pt x="39329" y="45822"/>
                      <a:pt x="78659" y="90067"/>
                      <a:pt x="132736" y="90067"/>
                    </a:cubicBezTo>
                    <a:cubicBezTo>
                      <a:pt x="186813" y="90067"/>
                      <a:pt x="297426" y="11409"/>
                      <a:pt x="324465" y="1577"/>
                    </a:cubicBezTo>
                    <a:cubicBezTo>
                      <a:pt x="351504" y="-8255"/>
                      <a:pt x="294968" y="31074"/>
                      <a:pt x="294968" y="31074"/>
                    </a:cubicBezTo>
                    <a:lnTo>
                      <a:pt x="294968" y="31074"/>
                    </a:lnTo>
                  </a:path>
                </a:pathLst>
              </a:custGeom>
              <a:noFill/>
              <a:ln w="3810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 flipH="1" flipV="1">
                <a:off x="6690788" y="2983142"/>
                <a:ext cx="434772" cy="82173"/>
              </a:xfrm>
              <a:custGeom>
                <a:avLst/>
                <a:gdLst>
                  <a:gd name="connsiteX0" fmla="*/ 0 w 331788"/>
                  <a:gd name="connsiteY0" fmla="*/ 1577 h 90067"/>
                  <a:gd name="connsiteX1" fmla="*/ 132736 w 331788"/>
                  <a:gd name="connsiteY1" fmla="*/ 90067 h 90067"/>
                  <a:gd name="connsiteX2" fmla="*/ 324465 w 331788"/>
                  <a:gd name="connsiteY2" fmla="*/ 1577 h 90067"/>
                  <a:gd name="connsiteX3" fmla="*/ 294968 w 331788"/>
                  <a:gd name="connsiteY3" fmla="*/ 31074 h 90067"/>
                  <a:gd name="connsiteX4" fmla="*/ 294968 w 331788"/>
                  <a:gd name="connsiteY4" fmla="*/ 31074 h 90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788" h="90067">
                    <a:moveTo>
                      <a:pt x="0" y="1577"/>
                    </a:moveTo>
                    <a:cubicBezTo>
                      <a:pt x="39329" y="45822"/>
                      <a:pt x="78659" y="90067"/>
                      <a:pt x="132736" y="90067"/>
                    </a:cubicBezTo>
                    <a:cubicBezTo>
                      <a:pt x="186813" y="90067"/>
                      <a:pt x="297426" y="11409"/>
                      <a:pt x="324465" y="1577"/>
                    </a:cubicBezTo>
                    <a:cubicBezTo>
                      <a:pt x="351504" y="-8255"/>
                      <a:pt x="294968" y="31074"/>
                      <a:pt x="294968" y="31074"/>
                    </a:cubicBezTo>
                    <a:lnTo>
                      <a:pt x="294968" y="31074"/>
                    </a:lnTo>
                  </a:path>
                </a:pathLst>
              </a:custGeom>
              <a:noFill/>
              <a:ln w="3810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0" name="フリーフォーム 19"/>
          <p:cNvSpPr/>
          <p:nvPr/>
        </p:nvSpPr>
        <p:spPr>
          <a:xfrm rot="10800000">
            <a:off x="1652953" y="2852936"/>
            <a:ext cx="1982943" cy="848289"/>
          </a:xfrm>
          <a:custGeom>
            <a:avLst/>
            <a:gdLst>
              <a:gd name="connsiteX0" fmla="*/ 0 w 2419927"/>
              <a:gd name="connsiteY0" fmla="*/ 18473 h 1388534"/>
              <a:gd name="connsiteX1" fmla="*/ 1256145 w 2419927"/>
              <a:gd name="connsiteY1" fmla="*/ 1385455 h 1388534"/>
              <a:gd name="connsiteX2" fmla="*/ 2419927 w 2419927"/>
              <a:gd name="connsiteY2" fmla="*/ 0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927" h="1388534">
                <a:moveTo>
                  <a:pt x="0" y="18473"/>
                </a:moveTo>
                <a:cubicBezTo>
                  <a:pt x="426412" y="703503"/>
                  <a:pt x="852824" y="1388534"/>
                  <a:pt x="1256145" y="1385455"/>
                </a:cubicBezTo>
                <a:cubicBezTo>
                  <a:pt x="1659466" y="1382376"/>
                  <a:pt x="2039696" y="691188"/>
                  <a:pt x="2419927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1580944" y="1268760"/>
            <a:ext cx="1982943" cy="848289"/>
          </a:xfrm>
          <a:custGeom>
            <a:avLst/>
            <a:gdLst>
              <a:gd name="connsiteX0" fmla="*/ 0 w 2419927"/>
              <a:gd name="connsiteY0" fmla="*/ 18473 h 1388534"/>
              <a:gd name="connsiteX1" fmla="*/ 1256145 w 2419927"/>
              <a:gd name="connsiteY1" fmla="*/ 1385455 h 1388534"/>
              <a:gd name="connsiteX2" fmla="*/ 2419927 w 2419927"/>
              <a:gd name="connsiteY2" fmla="*/ 0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927" h="1388534">
                <a:moveTo>
                  <a:pt x="0" y="18473"/>
                </a:moveTo>
                <a:cubicBezTo>
                  <a:pt x="426412" y="703503"/>
                  <a:pt x="852824" y="1388534"/>
                  <a:pt x="1256145" y="1385455"/>
                </a:cubicBezTo>
                <a:cubicBezTo>
                  <a:pt x="1659466" y="1382376"/>
                  <a:pt x="2039696" y="691188"/>
                  <a:pt x="2419927" y="0"/>
                </a:cubicBezTo>
              </a:path>
            </a:pathLst>
          </a:cu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1559" y="467110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Solid state material:  </a:t>
            </a:r>
            <a:r>
              <a:rPr lang="en-US" altLang="ja-JP" sz="2800" dirty="0" smtClean="0">
                <a:solidFill>
                  <a:srgbClr val="FF0000"/>
                </a:solidFill>
              </a:rPr>
              <a:t>Spin-Orbit interaction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115616" y="404664"/>
            <a:ext cx="6966774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Key to topological phase transitions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42344 0.0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34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42361 -0.099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/>
      <p:bldP spid="12" grpId="0" animBg="1"/>
      <p:bldP spid="13" grpId="0"/>
      <p:bldP spid="20" grpId="0" animBg="1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148478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- Starting point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: 2-level system </a:t>
            </a:r>
            <a:r>
              <a:rPr kumimoji="1" lang="en-US" altLang="ja-JP" sz="2400" dirty="0" smtClean="0"/>
              <a:t>coupled with </a:t>
            </a:r>
            <a:r>
              <a:rPr lang="en-US" altLang="ja-JP" sz="2400" dirty="0" smtClean="0">
                <a:solidFill>
                  <a:srgbClr val="FF0000"/>
                </a:solidFill>
              </a:rPr>
              <a:t>an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external field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403648" y="2060848"/>
            <a:ext cx="6485713" cy="936104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611560" y="4869160"/>
            <a:ext cx="5040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899593" y="6165304"/>
            <a:ext cx="7776864" cy="396260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323528" y="6381328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755576" y="6021288"/>
            <a:ext cx="8064896" cy="6480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1236572" y="4437112"/>
            <a:ext cx="7234071" cy="916980"/>
          </a:xfrm>
          <a:prstGeom prst="rect">
            <a:avLst/>
          </a:prstGeom>
        </p:spPr>
      </p:pic>
      <p:pic>
        <p:nvPicPr>
          <p:cNvPr id="12" name="図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4909029" y="5445224"/>
            <a:ext cx="3911443" cy="481145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4067944" y="3451062"/>
            <a:ext cx="648072" cy="432048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131840" y="345106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</a:rPr>
              <a:t>Ω</a:t>
            </a:r>
            <a:r>
              <a:rPr kumimoji="1" lang="en-US" altLang="ja-JP" sz="2400" baseline="-25000" dirty="0" smtClean="0">
                <a:solidFill>
                  <a:srgbClr val="0070C0"/>
                </a:solidFill>
              </a:rPr>
              <a:t>R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, ω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5004048" y="3284984"/>
            <a:ext cx="8640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004048" y="4077072"/>
            <a:ext cx="8640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6156176" y="3356992"/>
            <a:ext cx="0" cy="64807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6372200" y="3573016"/>
            <a:ext cx="504056" cy="220347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278229" y="404664"/>
            <a:ext cx="6498722" cy="1050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altLang="ja-JP" sz="3600" dirty="0"/>
              <a:t>Rabi oscillation from a viewpoint of the </a:t>
            </a:r>
            <a:r>
              <a:rPr lang="en-US" altLang="ja-JP" sz="3600" dirty="0" err="1"/>
              <a:t>Floquet</a:t>
            </a:r>
            <a:r>
              <a:rPr lang="en-US" altLang="ja-JP" sz="3600" dirty="0"/>
              <a:t> theory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123728" y="1916832"/>
            <a:ext cx="1296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2123728" y="3356992"/>
            <a:ext cx="1296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2123728" y="3933056"/>
            <a:ext cx="1368152" cy="36950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5652120" y="3068960"/>
            <a:ext cx="1296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652120" y="2276872"/>
            <a:ext cx="12961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3635896" y="2348880"/>
            <a:ext cx="1800200" cy="936104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3635896" y="1916832"/>
            <a:ext cx="1800200" cy="108012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5610832" y="3933056"/>
            <a:ext cx="1553456" cy="36950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724128" y="542795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(off-resonant light)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2" y="381416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Ω</a:t>
            </a:r>
            <a:r>
              <a:rPr lang="en-US" altLang="ja-JP" sz="2400" baseline="-25000" dirty="0" smtClean="0">
                <a:solidFill>
                  <a:srgbClr val="0070C0"/>
                </a:solidFill>
              </a:rPr>
              <a:t>R</a:t>
            </a:r>
            <a:r>
              <a:rPr lang="en-US" altLang="ja-JP" sz="2400" dirty="0" smtClean="0">
                <a:solidFill>
                  <a:srgbClr val="0070C0"/>
                </a:solidFill>
              </a:rPr>
              <a:t>, ω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5" name="左矢印 14"/>
          <p:cNvSpPr/>
          <p:nvPr/>
        </p:nvSpPr>
        <p:spPr>
          <a:xfrm rot="9021104">
            <a:off x="1034994" y="3357213"/>
            <a:ext cx="936104" cy="504056"/>
          </a:xfrm>
          <a:prstGeom prst="leftArrow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979712" y="2115591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7164288" y="2403623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1265810" y="2546456"/>
            <a:ext cx="470243" cy="205565"/>
          </a:xfrm>
          <a:prstGeom prst="rect">
            <a:avLst/>
          </a:prstGeom>
        </p:spPr>
      </p:pic>
      <p:pic>
        <p:nvPicPr>
          <p:cNvPr id="22" name="図 2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7353089" y="2545644"/>
            <a:ext cx="955484" cy="308790"/>
          </a:xfrm>
          <a:prstGeom prst="rect">
            <a:avLst/>
          </a:prstGeom>
        </p:spPr>
      </p:pic>
      <p:pic>
        <p:nvPicPr>
          <p:cNvPr id="23" name="図 22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2252211" y="4802621"/>
            <a:ext cx="1170130" cy="311254"/>
          </a:xfrm>
          <a:prstGeom prst="rect">
            <a:avLst/>
          </a:prstGeom>
        </p:spPr>
      </p:pic>
      <p:pic>
        <p:nvPicPr>
          <p:cNvPr id="24" name="図 23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4631042" y="4613212"/>
            <a:ext cx="3451885" cy="740692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259632" y="599167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C00000"/>
                </a:solidFill>
              </a:rPr>
              <a:t>→ </a:t>
            </a:r>
            <a:r>
              <a:rPr lang="en-US" altLang="ja-JP" sz="2800" dirty="0" smtClean="0">
                <a:solidFill>
                  <a:srgbClr val="C00000"/>
                </a:solidFill>
              </a:rPr>
              <a:t>similarity to the band inversion phenomena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278229" y="404664"/>
            <a:ext cx="6498722" cy="1050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600"/>
              </a:lnSpc>
            </a:pPr>
            <a:r>
              <a:rPr lang="en-US" altLang="ja-JP" sz="3600" dirty="0"/>
              <a:t>Rabi oscillation from a viewpoint of the </a:t>
            </a:r>
            <a:r>
              <a:rPr lang="en-US" altLang="ja-JP" sz="3600" dirty="0" err="1"/>
              <a:t>Floquet</a:t>
            </a:r>
            <a:r>
              <a:rPr lang="en-US" altLang="ja-JP" sz="3600" dirty="0"/>
              <a:t> theory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971600" y="2204864"/>
            <a:ext cx="7416824" cy="987344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V="1">
            <a:off x="5148064" y="1916832"/>
            <a:ext cx="288032" cy="216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436096" y="16288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upper band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H="1" flipV="1">
            <a:off x="6948264" y="3140968"/>
            <a:ext cx="7200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732240" y="34290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lower band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5292080" y="3140968"/>
            <a:ext cx="72008" cy="36004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5580112" y="2636912"/>
            <a:ext cx="1008112" cy="86409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347864" y="350100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</a:rPr>
              <a:t>Inter-orbital hybridization</a:t>
            </a:r>
          </a:p>
          <a:p>
            <a:pPr algn="ctr"/>
            <a:r>
              <a:rPr lang="en-US" altLang="ja-JP" sz="2400" dirty="0" smtClean="0">
                <a:solidFill>
                  <a:srgbClr val="0000FF"/>
                </a:solidFill>
              </a:rPr>
              <a:t>(optical coupling)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123914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- 2-component and 2-orbital fermions (with TRS)</a:t>
            </a:r>
            <a:endParaRPr kumimoji="1" lang="ja-JP" altLang="en-US" sz="2400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611560" y="4332005"/>
            <a:ext cx="7920880" cy="2337355"/>
            <a:chOff x="611560" y="4332005"/>
            <a:chExt cx="7920880" cy="2337355"/>
          </a:xfrm>
        </p:grpSpPr>
        <p:sp>
          <p:nvSpPr>
            <p:cNvPr id="33" name="テキスト ボックス 32"/>
            <p:cNvSpPr txBox="1"/>
            <p:nvPr/>
          </p:nvSpPr>
          <p:spPr>
            <a:xfrm>
              <a:off x="755576" y="4361036"/>
              <a:ext cx="7776864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kumimoji="1" lang="en-US" altLang="ja-JP" sz="2400" dirty="0" smtClean="0"/>
                <a:t>2-orbital fermions</a:t>
              </a:r>
            </a:p>
            <a:p>
              <a:r>
                <a:rPr lang="ja-JP" altLang="en-US" sz="2400" dirty="0" smtClean="0"/>
                <a:t>→ </a:t>
              </a:r>
              <a:r>
                <a:rPr lang="en-US" altLang="ja-JP" sz="2400" dirty="0" smtClean="0"/>
                <a:t>e.g.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1) alkaline-earth-metal(-like) atoms  (</a:t>
              </a:r>
              <a:r>
                <a:rPr lang="en-US" altLang="ja-JP" sz="2400" baseline="30000" dirty="0" smtClean="0">
                  <a:solidFill>
                    <a:srgbClr val="FF0000"/>
                  </a:solidFill>
                </a:rPr>
                <a:t>171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Yb, …)</a:t>
              </a:r>
            </a:p>
            <a:p>
              <a:r>
                <a:rPr kumimoji="1" lang="en-US" altLang="ja-JP" sz="2400" dirty="0" smtClean="0"/>
                <a:t>                 : ground state &amp; </a:t>
              </a:r>
              <a:r>
                <a:rPr kumimoji="1" lang="en-US" altLang="ja-JP" sz="2400" dirty="0" err="1" smtClean="0"/>
                <a:t>metastable</a:t>
              </a:r>
              <a:r>
                <a:rPr kumimoji="1" lang="en-US" altLang="ja-JP" sz="2400" dirty="0" smtClean="0"/>
                <a:t> excited state</a:t>
              </a:r>
            </a:p>
            <a:p>
              <a:r>
                <a:rPr lang="en-US" altLang="ja-JP" sz="2400" dirty="0" smtClean="0"/>
                <a:t>            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2) multiband optical lattice: using higher band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altLang="ja-JP" sz="2400" dirty="0" smtClean="0"/>
                <a:t>band insulator</a:t>
              </a:r>
            </a:p>
            <a:p>
              <a:pPr>
                <a:buFont typeface="Wingdings" pitchFamily="2" charset="2"/>
                <a:buChar char="ü"/>
              </a:pPr>
              <a:r>
                <a:rPr lang="en-US" altLang="ja-JP" sz="2400" dirty="0" smtClean="0"/>
                <a:t>time-reversal symmetry:</a:t>
              </a: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611560" y="4332005"/>
              <a:ext cx="7416824" cy="2337355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5076056" y="4231439"/>
            <a:ext cx="3816424" cy="2520280"/>
            <a:chOff x="1763688" y="3356992"/>
            <a:chExt cx="3960440" cy="2592288"/>
          </a:xfrm>
        </p:grpSpPr>
        <p:sp>
          <p:nvSpPr>
            <p:cNvPr id="53" name="正方形/長方形 52"/>
            <p:cNvSpPr/>
            <p:nvPr/>
          </p:nvSpPr>
          <p:spPr>
            <a:xfrm>
              <a:off x="1763688" y="3356992"/>
              <a:ext cx="3960440" cy="2592288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2843808" y="3933056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4067944" y="3933056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4067944" y="5517232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2915816" y="5517232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flipV="1">
              <a:off x="3203848" y="4005064"/>
              <a:ext cx="1152128" cy="1368152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 flipH="1" flipV="1">
              <a:off x="3131840" y="4005064"/>
              <a:ext cx="1224136" cy="144016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V="1">
              <a:off x="2987824" y="4005064"/>
              <a:ext cx="0" cy="144016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 flipV="1">
              <a:off x="4499992" y="4005064"/>
              <a:ext cx="0" cy="144016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図 61" descr="txp_fig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lum/>
            </a:blip>
            <a:stretch>
              <a:fillRect/>
            </a:stretch>
          </p:blipFill>
          <p:spPr>
            <a:xfrm>
              <a:off x="4739368" y="3755501"/>
              <a:ext cx="740944" cy="389386"/>
            </a:xfrm>
            <a:prstGeom prst="rect">
              <a:avLst/>
            </a:prstGeom>
          </p:spPr>
        </p:pic>
        <p:pic>
          <p:nvPicPr>
            <p:cNvPr id="63" name="図 62" descr="txp_fig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lum/>
            </a:blip>
            <a:stretch>
              <a:fillRect/>
            </a:stretch>
          </p:blipFill>
          <p:spPr>
            <a:xfrm>
              <a:off x="1956676" y="3712838"/>
              <a:ext cx="740944" cy="389386"/>
            </a:xfrm>
            <a:prstGeom prst="rect">
              <a:avLst/>
            </a:prstGeom>
          </p:spPr>
        </p:pic>
        <p:pic>
          <p:nvPicPr>
            <p:cNvPr id="64" name="図 63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lum/>
            </a:blip>
            <a:stretch>
              <a:fillRect/>
            </a:stretch>
          </p:blipFill>
          <p:spPr>
            <a:xfrm>
              <a:off x="1968083" y="5297014"/>
              <a:ext cx="759857" cy="389386"/>
            </a:xfrm>
            <a:prstGeom prst="rect">
              <a:avLst/>
            </a:prstGeom>
          </p:spPr>
        </p:pic>
        <p:pic>
          <p:nvPicPr>
            <p:cNvPr id="65" name="図 64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lum/>
            </a:blip>
            <a:stretch>
              <a:fillRect/>
            </a:stretch>
          </p:blipFill>
          <p:spPr>
            <a:xfrm>
              <a:off x="4755531" y="5297014"/>
              <a:ext cx="759857" cy="389386"/>
            </a:xfrm>
            <a:prstGeom prst="rect">
              <a:avLst/>
            </a:prstGeom>
          </p:spPr>
        </p:pic>
        <p:sp>
          <p:nvSpPr>
            <p:cNvPr id="66" name="テキスト ボックス 65"/>
            <p:cNvSpPr txBox="1"/>
            <p:nvPr/>
          </p:nvSpPr>
          <p:spPr>
            <a:xfrm>
              <a:off x="4572000" y="4467973"/>
              <a:ext cx="360040" cy="474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B050"/>
                  </a:solidFill>
                </a:rPr>
                <a:t>π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2555776" y="4479503"/>
              <a:ext cx="360040" cy="474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B050"/>
                  </a:solidFill>
                </a:rPr>
                <a:t>π</a:t>
              </a:r>
              <a:endParaRPr kumimoji="1" lang="ja-JP" alt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059832" y="4191471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70C0"/>
                  </a:solidFill>
                </a:rPr>
                <a:t>σ</a:t>
              </a:r>
              <a:r>
                <a:rPr kumimoji="1" lang="ja-JP" altLang="en-US" sz="2400" baseline="-25000" dirty="0" smtClean="0">
                  <a:solidFill>
                    <a:srgbClr val="0070C0"/>
                  </a:solidFill>
                </a:rPr>
                <a:t>＋</a:t>
              </a:r>
              <a:endParaRPr kumimoji="1" lang="ja-JP" altLang="en-US" sz="2400" baseline="-25000" dirty="0">
                <a:solidFill>
                  <a:srgbClr val="0070C0"/>
                </a:solidFill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4067944" y="4191471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70C0"/>
                  </a:solidFill>
                </a:rPr>
                <a:t>σ</a:t>
              </a:r>
              <a:r>
                <a:rPr kumimoji="1" lang="en-US" altLang="ja-JP" sz="2400" baseline="-25000" dirty="0" smtClean="0">
                  <a:solidFill>
                    <a:srgbClr val="0070C0"/>
                  </a:solidFill>
                </a:rPr>
                <a:t>-</a:t>
              </a:r>
              <a:endParaRPr kumimoji="1" lang="ja-JP" altLang="en-US" sz="2400" baseline="-25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5" name="角丸四角形 34"/>
          <p:cNvSpPr/>
          <p:nvPr/>
        </p:nvSpPr>
        <p:spPr>
          <a:xfrm>
            <a:off x="1421650" y="579458"/>
            <a:ext cx="6732748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2-orbital model in optical lattices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971600" y="2204864"/>
            <a:ext cx="7416824" cy="987344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V="1">
            <a:off x="5148064" y="1916832"/>
            <a:ext cx="288032" cy="216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5436096" y="162880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upper band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H="1" flipV="1">
            <a:off x="6948264" y="3140968"/>
            <a:ext cx="72008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732240" y="34290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</a:rPr>
              <a:t>lower band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5292080" y="3140968"/>
            <a:ext cx="72008" cy="36004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5580112" y="2636912"/>
            <a:ext cx="1008112" cy="86409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347864" y="350100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00FF"/>
                </a:solidFill>
              </a:rPr>
              <a:t>Inter-orbital hybridization</a:t>
            </a:r>
          </a:p>
          <a:p>
            <a:pPr algn="ctr"/>
            <a:r>
              <a:rPr lang="en-US" altLang="ja-JP" sz="2400" dirty="0" smtClean="0">
                <a:solidFill>
                  <a:srgbClr val="0000FF"/>
                </a:solidFill>
              </a:rPr>
              <a:t>(optical coupling)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</p:txBody>
      </p:sp>
      <p:pic>
        <p:nvPicPr>
          <p:cNvPr id="12" name="図 1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971600" y="4927949"/>
            <a:ext cx="7632848" cy="116534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39552" y="43651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- add external light which causes the Rabi </a:t>
            </a:r>
            <a:r>
              <a:rPr kumimoji="1" lang="en-US" altLang="ja-JP" sz="2400" dirty="0" err="1" smtClean="0"/>
              <a:t>oscill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7624" y="6207695"/>
            <a:ext cx="74168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note: this external perturbation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preserves TRS !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421650" y="579458"/>
            <a:ext cx="6732748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2-orbital model in optical lattices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98" y="4814240"/>
            <a:ext cx="1462021" cy="11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24"/>
          <p:cNvGrpSpPr>
            <a:grpSpLocks/>
          </p:cNvGrpSpPr>
          <p:nvPr/>
        </p:nvGrpSpPr>
        <p:grpSpPr bwMode="auto">
          <a:xfrm>
            <a:off x="1253189" y="2348880"/>
            <a:ext cx="1930400" cy="1706563"/>
            <a:chOff x="5148064" y="2492896"/>
            <a:chExt cx="1930504" cy="1706734"/>
          </a:xfrm>
        </p:grpSpPr>
        <p:sp>
          <p:nvSpPr>
            <p:cNvPr id="7" name="テキスト ボックス 7"/>
            <p:cNvSpPr txBox="1">
              <a:spLocks noChangeArrowheads="1"/>
            </p:cNvSpPr>
            <p:nvPr/>
          </p:nvSpPr>
          <p:spPr bwMode="auto">
            <a:xfrm>
              <a:off x="5148064" y="3861048"/>
              <a:ext cx="1930504" cy="3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kumimoji="1" lang="en-US" altLang="ja-JP" sz="1600">
                  <a:solidFill>
                    <a:srgbClr val="000000"/>
                  </a:solidFill>
                </a:rPr>
                <a:t>M. Nakagawa (D2)</a:t>
              </a:r>
            </a:p>
          </p:txBody>
        </p:sp>
        <p:pic>
          <p:nvPicPr>
            <p:cNvPr id="8" name="Picture 22" descr="C:\Users\flocky\Desktop\nakagaw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4087" y="2492896"/>
              <a:ext cx="1391741" cy="13681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グループ化 39"/>
          <p:cNvGrpSpPr>
            <a:grpSpLocks/>
          </p:cNvGrpSpPr>
          <p:nvPr/>
        </p:nvGrpSpPr>
        <p:grpSpPr bwMode="auto">
          <a:xfrm>
            <a:off x="3923928" y="2348880"/>
            <a:ext cx="1760538" cy="1655763"/>
            <a:chOff x="2124264" y="4631738"/>
            <a:chExt cx="1758965" cy="1654374"/>
          </a:xfrm>
        </p:grpSpPr>
        <p:pic>
          <p:nvPicPr>
            <p:cNvPr id="11" name="Picture 32" descr="C:\Users\flocky\Desktop\matsud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6212" y="4631738"/>
              <a:ext cx="1473200" cy="13589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テキスト ボックス 7"/>
            <p:cNvSpPr txBox="1">
              <a:spLocks noChangeArrowheads="1"/>
            </p:cNvSpPr>
            <p:nvPr/>
          </p:nvSpPr>
          <p:spPr bwMode="auto">
            <a:xfrm>
              <a:off x="2124264" y="5947928"/>
              <a:ext cx="1758965" cy="338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kumimoji="1" lang="en-US" altLang="ja-JP" sz="1600" dirty="0">
                  <a:solidFill>
                    <a:srgbClr val="000000"/>
                  </a:solidFill>
                </a:rPr>
                <a:t>M. Matsuda (D2)</a:t>
              </a:r>
            </a:p>
          </p:txBody>
        </p:sp>
      </p:grpSp>
      <p:pic>
        <p:nvPicPr>
          <p:cNvPr id="19" name="Picture 2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0" t="7534" r="49019" b="71844"/>
          <a:stretch/>
        </p:blipFill>
        <p:spPr bwMode="auto">
          <a:xfrm>
            <a:off x="6359202" y="2332935"/>
            <a:ext cx="1270688" cy="1398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0" name="テキスト ボックス 7"/>
          <p:cNvSpPr txBox="1">
            <a:spLocks noChangeArrowheads="1"/>
          </p:cNvSpPr>
          <p:nvPr/>
        </p:nvSpPr>
        <p:spPr bwMode="auto">
          <a:xfrm>
            <a:off x="6294834" y="3666926"/>
            <a:ext cx="1733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1" lang="en-US" altLang="ja-JP" sz="1600">
                <a:solidFill>
                  <a:srgbClr val="000000"/>
                </a:solidFill>
              </a:rPr>
              <a:t>K. Takasan (M2)</a:t>
            </a:r>
          </a:p>
        </p:txBody>
      </p:sp>
      <p:pic>
        <p:nvPicPr>
          <p:cNvPr id="21" name="Picture 32" descr="C:\Users\Eriko Hayashi\Desktop\2015_toppic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20" y="4725317"/>
            <a:ext cx="1299909" cy="1397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3" descr="C:\Users\Eriko Hayashi\Desktop\2015_toppic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59" y="4725317"/>
            <a:ext cx="1329062" cy="1335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7"/>
          <p:cNvSpPr txBox="1">
            <a:spLocks noChangeArrowheads="1"/>
          </p:cNvSpPr>
          <p:nvPr/>
        </p:nvSpPr>
        <p:spPr bwMode="auto">
          <a:xfrm>
            <a:off x="4122366" y="6043190"/>
            <a:ext cx="1214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1" lang="en-US" altLang="ja-JP" sz="1600">
                <a:solidFill>
                  <a:srgbClr val="000000"/>
                </a:solidFill>
              </a:rPr>
              <a:t>S. Ibe (M1)</a:t>
            </a:r>
          </a:p>
        </p:txBody>
      </p:sp>
      <p:sp>
        <p:nvSpPr>
          <p:cNvPr id="24" name="テキスト ボックス 7"/>
          <p:cNvSpPr txBox="1">
            <a:spLocks noChangeArrowheads="1"/>
          </p:cNvSpPr>
          <p:nvPr/>
        </p:nvSpPr>
        <p:spPr bwMode="auto">
          <a:xfrm>
            <a:off x="1363291" y="6000328"/>
            <a:ext cx="1647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1" lang="en-US" altLang="ja-JP" sz="1600">
                <a:solidFill>
                  <a:srgbClr val="000000"/>
                </a:solidFill>
              </a:rPr>
              <a:t>K. Iwahori (M2)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0847" y="764704"/>
            <a:ext cx="7829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entury" panose="02040604050505020304" pitchFamily="18" charset="0"/>
              </a:rPr>
              <a:t>Topological / </a:t>
            </a:r>
            <a:r>
              <a:rPr kumimoji="1" lang="en-US" altLang="ja-JP" sz="2800" dirty="0" err="1" smtClean="0">
                <a:latin typeface="Century" panose="02040604050505020304" pitchFamily="18" charset="0"/>
              </a:rPr>
              <a:t>Nonequilibriu</a:t>
            </a:r>
            <a:r>
              <a:rPr lang="en-US" altLang="ja-JP" sz="2800" dirty="0" err="1" smtClean="0">
                <a:latin typeface="Century" panose="02040604050505020304" pitchFamily="18" charset="0"/>
              </a:rPr>
              <a:t>m</a:t>
            </a:r>
            <a:r>
              <a:rPr lang="en-US" altLang="ja-JP" sz="2800" dirty="0" smtClean="0">
                <a:latin typeface="Century" panose="02040604050505020304" pitchFamily="18" charset="0"/>
              </a:rPr>
              <a:t> </a:t>
            </a:r>
          </a:p>
          <a:p>
            <a:r>
              <a:rPr lang="en-US" altLang="ja-JP" sz="2800" dirty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2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                           </a:t>
            </a:r>
            <a:r>
              <a:rPr lang="en-US" altLang="ja-JP" sz="2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@Kyoto Condensed Matter Theory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971600" y="2060848"/>
            <a:ext cx="2553834" cy="2232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spectru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1700808"/>
            <a:ext cx="5975673" cy="432048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67544" y="122869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- (quasi-)energy spectrum of eff. Hamiltonian</a:t>
            </a:r>
            <a:endParaRPr kumimoji="1" lang="ja-JP" altLang="en-US" sz="2000" dirty="0"/>
          </a:p>
        </p:txBody>
      </p:sp>
      <p:pic>
        <p:nvPicPr>
          <p:cNvPr id="12" name="図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660232" y="4509120"/>
            <a:ext cx="1368152" cy="369501"/>
          </a:xfrm>
          <a:prstGeom prst="rect">
            <a:avLst/>
          </a:prstGeom>
        </p:spPr>
      </p:pic>
      <p:pic>
        <p:nvPicPr>
          <p:cNvPr id="14" name="図 1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012160" y="3789040"/>
            <a:ext cx="864096" cy="22739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876256" y="367696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: </a:t>
            </a:r>
            <a:r>
              <a:rPr kumimoji="1" lang="en-US" altLang="ja-JP" sz="2000" u="sng" dirty="0" smtClean="0">
                <a:solidFill>
                  <a:srgbClr val="0070C0"/>
                </a:solidFill>
              </a:rPr>
              <a:t>off-resonant light</a:t>
            </a:r>
            <a:endParaRPr kumimoji="1" lang="ja-JP" altLang="en-US" sz="2000" u="sng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40152" y="198884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2 dim. tight-binding model on a triangular lattice</a:t>
            </a:r>
          </a:p>
          <a:p>
            <a:r>
              <a:rPr kumimoji="1" lang="en-US" altLang="ja-JP" sz="2000" dirty="0" smtClean="0"/>
              <a:t>&amp; anisotropic </a:t>
            </a:r>
            <a:r>
              <a:rPr kumimoji="1" lang="en-US" altLang="ja-JP" sz="2000" dirty="0" err="1" smtClean="0"/>
              <a:t>interband</a:t>
            </a:r>
            <a:r>
              <a:rPr kumimoji="1" lang="en-US" altLang="ja-JP" sz="2000" dirty="0" smtClean="0"/>
              <a:t> coupling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+ Rabi </a:t>
            </a:r>
            <a:r>
              <a:rPr lang="en-US" altLang="ja-JP" sz="2000" dirty="0" err="1" smtClean="0"/>
              <a:t>oscill</a:t>
            </a:r>
            <a:r>
              <a:rPr lang="en-US" altLang="ja-JP" sz="2000" dirty="0" smtClean="0"/>
              <a:t>.</a:t>
            </a:r>
            <a:endParaRPr kumimoji="1" lang="en-US" altLang="ja-JP" sz="20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323528" y="404664"/>
            <a:ext cx="8424936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Rabi </a:t>
            </a:r>
            <a:r>
              <a:rPr lang="en-US" altLang="ja-JP" sz="3600" dirty="0" err="1"/>
              <a:t>oscill</a:t>
            </a:r>
            <a:r>
              <a:rPr lang="en-US" altLang="ja-JP" sz="3600" dirty="0"/>
              <a:t>. and topological phase transition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7544" y="122869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- (quasi-)energy spectrum of eff. Hamiltonian</a:t>
            </a:r>
            <a:endParaRPr kumimoji="1" lang="ja-JP" altLang="en-US" sz="2000" dirty="0"/>
          </a:p>
        </p:txBody>
      </p:sp>
      <p:pic>
        <p:nvPicPr>
          <p:cNvPr id="12" name="図 11" descr="spectru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33083"/>
            <a:ext cx="5832648" cy="4288205"/>
          </a:xfrm>
          <a:prstGeom prst="rect">
            <a:avLst/>
          </a:prstGeom>
        </p:spPr>
      </p:pic>
      <p:pic>
        <p:nvPicPr>
          <p:cNvPr id="14" name="図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661956" y="4509120"/>
            <a:ext cx="1368151" cy="369501"/>
          </a:xfrm>
          <a:prstGeom prst="rect">
            <a:avLst/>
          </a:prstGeom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31987" y="3501008"/>
            <a:ext cx="191541" cy="216024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940152" y="198884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2 dim. tight-binding model on a triangular lattice</a:t>
            </a:r>
          </a:p>
          <a:p>
            <a:r>
              <a:rPr kumimoji="1" lang="en-US" altLang="ja-JP" sz="2000" dirty="0" smtClean="0"/>
              <a:t>&amp; anisotropic </a:t>
            </a:r>
            <a:r>
              <a:rPr kumimoji="1" lang="en-US" altLang="ja-JP" sz="2000" dirty="0" err="1" smtClean="0"/>
              <a:t>interband</a:t>
            </a:r>
            <a:r>
              <a:rPr kumimoji="1" lang="en-US" altLang="ja-JP" sz="2000" dirty="0" smtClean="0"/>
              <a:t> coupling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+ Rabi </a:t>
            </a:r>
            <a:r>
              <a:rPr lang="en-US" altLang="ja-JP" sz="2000" dirty="0" err="1" smtClean="0"/>
              <a:t>oscill</a:t>
            </a:r>
            <a:r>
              <a:rPr lang="en-US" altLang="ja-JP" sz="2000" dirty="0" smtClean="0"/>
              <a:t>.</a:t>
            </a:r>
            <a:endParaRPr kumimoji="1" lang="en-US" altLang="ja-JP" sz="2000" dirty="0" smtClean="0"/>
          </a:p>
        </p:txBody>
      </p:sp>
      <p:pic>
        <p:nvPicPr>
          <p:cNvPr id="18" name="図 1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6012160" y="3789040"/>
            <a:ext cx="864096" cy="22739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876256" y="367696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: </a:t>
            </a:r>
            <a:r>
              <a:rPr kumimoji="1" lang="en-US" altLang="ja-JP" sz="2000" u="sng" dirty="0" smtClean="0">
                <a:solidFill>
                  <a:srgbClr val="0070C0"/>
                </a:solidFill>
              </a:rPr>
              <a:t>off-resonant light</a:t>
            </a:r>
            <a:endParaRPr kumimoji="1" lang="ja-JP" altLang="en-US" sz="2000" u="sng" dirty="0">
              <a:solidFill>
                <a:srgbClr val="0070C0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23528" y="404664"/>
            <a:ext cx="8424936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Rabi </a:t>
            </a:r>
            <a:r>
              <a:rPr lang="en-US" altLang="ja-JP" sz="3600" dirty="0" err="1"/>
              <a:t>oscill</a:t>
            </a:r>
            <a:r>
              <a:rPr lang="en-US" altLang="ja-JP" sz="3600" dirty="0"/>
              <a:t>. and topological phase transition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7544" y="122869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- (quasi-)energy spectrum of eff. Hamiltonian</a:t>
            </a:r>
            <a:endParaRPr kumimoji="1" lang="ja-JP" altLang="en-US" sz="2000" dirty="0"/>
          </a:p>
        </p:txBody>
      </p:sp>
      <p:pic>
        <p:nvPicPr>
          <p:cNvPr id="14" name="図 13" descr="spectrum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176" y="1737008"/>
            <a:ext cx="5746992" cy="4284280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2915816" y="3212976"/>
            <a:ext cx="792088" cy="79208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>
            <a:stCxn id="15" idx="5"/>
          </p:cNvCxnSpPr>
          <p:nvPr/>
        </p:nvCxnSpPr>
        <p:spPr>
          <a:xfrm>
            <a:off x="3591905" y="3889065"/>
            <a:ext cx="692063" cy="17001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283968" y="551723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band gap closes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pic>
        <p:nvPicPr>
          <p:cNvPr id="20" name="図 1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661956" y="4509120"/>
            <a:ext cx="1368151" cy="369501"/>
          </a:xfrm>
          <a:prstGeom prst="rect">
            <a:avLst/>
          </a:prstGeom>
        </p:spPr>
      </p:pic>
      <p:pic>
        <p:nvPicPr>
          <p:cNvPr id="21" name="図 2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31987" y="3501008"/>
            <a:ext cx="191541" cy="216024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940152" y="198884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2 dim. tight-binding model on a triangular lattice</a:t>
            </a:r>
          </a:p>
          <a:p>
            <a:r>
              <a:rPr kumimoji="1" lang="en-US" altLang="ja-JP" sz="2000" dirty="0" smtClean="0"/>
              <a:t>&amp; anisotropic </a:t>
            </a:r>
            <a:r>
              <a:rPr kumimoji="1" lang="en-US" altLang="ja-JP" sz="2000" dirty="0" err="1" smtClean="0"/>
              <a:t>interband</a:t>
            </a:r>
            <a:r>
              <a:rPr kumimoji="1" lang="en-US" altLang="ja-JP" sz="2000" dirty="0" smtClean="0"/>
              <a:t> coupling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+ Rabi </a:t>
            </a:r>
            <a:r>
              <a:rPr lang="en-US" altLang="ja-JP" sz="2000" dirty="0" err="1" smtClean="0"/>
              <a:t>oscill</a:t>
            </a:r>
            <a:r>
              <a:rPr lang="en-US" altLang="ja-JP" sz="2000" dirty="0" smtClean="0"/>
              <a:t>.</a:t>
            </a:r>
            <a:endParaRPr kumimoji="1" lang="en-US" altLang="ja-JP" sz="2000" dirty="0" smtClean="0"/>
          </a:p>
        </p:txBody>
      </p:sp>
      <p:pic>
        <p:nvPicPr>
          <p:cNvPr id="24" name="図 2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6012160" y="3789040"/>
            <a:ext cx="864096" cy="227393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6876256" y="367696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: </a:t>
            </a:r>
            <a:r>
              <a:rPr kumimoji="1" lang="en-US" altLang="ja-JP" sz="2000" u="sng" dirty="0" smtClean="0">
                <a:solidFill>
                  <a:srgbClr val="0070C0"/>
                </a:solidFill>
              </a:rPr>
              <a:t>off-resonant light</a:t>
            </a:r>
            <a:endParaRPr kumimoji="1" lang="ja-JP" altLang="en-US" sz="2000" u="sng" dirty="0">
              <a:solidFill>
                <a:srgbClr val="0070C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23528" y="404664"/>
            <a:ext cx="8424936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Rabi </a:t>
            </a:r>
            <a:r>
              <a:rPr lang="en-US" altLang="ja-JP" sz="3600" dirty="0" err="1"/>
              <a:t>oscill</a:t>
            </a:r>
            <a:r>
              <a:rPr lang="en-US" altLang="ja-JP" sz="3600" dirty="0"/>
              <a:t>. and topological phase transition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67544" y="122869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- (quasi-)energy spectrum of eff. Hamiltonian</a:t>
            </a:r>
            <a:endParaRPr kumimoji="1" lang="ja-JP" altLang="en-US" sz="2000" dirty="0"/>
          </a:p>
        </p:txBody>
      </p:sp>
      <p:pic>
        <p:nvPicPr>
          <p:cNvPr id="9" name="図 8" descr="spectrum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49279"/>
            <a:ext cx="5760640" cy="4301047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>
          <a:xfrm>
            <a:off x="2843808" y="2708920"/>
            <a:ext cx="79208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4" idx="5"/>
          </p:cNvCxnSpPr>
          <p:nvPr/>
        </p:nvCxnSpPr>
        <p:spPr>
          <a:xfrm>
            <a:off x="3519897" y="3323547"/>
            <a:ext cx="1124111" cy="226569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211960" y="5589240"/>
            <a:ext cx="4320480" cy="954107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C00000"/>
                </a:solidFill>
              </a:rPr>
              <a:t>helical edge states </a:t>
            </a:r>
            <a:r>
              <a:rPr lang="en-US" altLang="ja-JP" sz="2800" dirty="0" smtClean="0">
                <a:solidFill>
                  <a:srgbClr val="C00000"/>
                </a:solidFill>
              </a:rPr>
              <a:t>appear !</a:t>
            </a:r>
          </a:p>
          <a:p>
            <a:pPr algn="ctr"/>
            <a:r>
              <a:rPr kumimoji="1" lang="ja-JP" altLang="en-US" sz="2800" dirty="0" smtClean="0">
                <a:solidFill>
                  <a:srgbClr val="C00000"/>
                </a:solidFill>
              </a:rPr>
              <a:t>→ </a:t>
            </a:r>
            <a:r>
              <a:rPr lang="en-US" altLang="ja-JP" sz="2800" dirty="0" smtClean="0">
                <a:solidFill>
                  <a:srgbClr val="C00000"/>
                </a:solidFill>
              </a:rPr>
              <a:t>TRS top. ins. (class AII)</a:t>
            </a:r>
            <a:endParaRPr kumimoji="1" lang="en-US" altLang="ja-JP" sz="2800" dirty="0" smtClean="0">
              <a:solidFill>
                <a:srgbClr val="C00000"/>
              </a:solidFill>
            </a:endParaRPr>
          </a:p>
        </p:txBody>
      </p:sp>
      <p:pic>
        <p:nvPicPr>
          <p:cNvPr id="17" name="図 16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661956" y="4509120"/>
            <a:ext cx="1368151" cy="369501"/>
          </a:xfrm>
          <a:prstGeom prst="rect">
            <a:avLst/>
          </a:prstGeom>
        </p:spPr>
      </p:pic>
      <p:pic>
        <p:nvPicPr>
          <p:cNvPr id="18" name="図 17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131987" y="3501008"/>
            <a:ext cx="191541" cy="21602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940152" y="198884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2 dim. tight-binding model on a triangular lattice</a:t>
            </a:r>
          </a:p>
          <a:p>
            <a:r>
              <a:rPr kumimoji="1" lang="en-US" altLang="ja-JP" sz="2000" dirty="0" smtClean="0"/>
              <a:t>&amp; anisotropic </a:t>
            </a:r>
            <a:r>
              <a:rPr kumimoji="1" lang="en-US" altLang="ja-JP" sz="2000" dirty="0" err="1" smtClean="0"/>
              <a:t>interband</a:t>
            </a:r>
            <a:r>
              <a:rPr kumimoji="1" lang="en-US" altLang="ja-JP" sz="2000" dirty="0" smtClean="0"/>
              <a:t> coupling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+ Rabi </a:t>
            </a:r>
            <a:r>
              <a:rPr lang="en-US" altLang="ja-JP" sz="2000" dirty="0" err="1" smtClean="0"/>
              <a:t>oscill</a:t>
            </a:r>
            <a:r>
              <a:rPr lang="en-US" altLang="ja-JP" sz="2000" dirty="0" smtClean="0"/>
              <a:t>.</a:t>
            </a:r>
            <a:endParaRPr kumimoji="1" lang="en-US" altLang="ja-JP" sz="2000" dirty="0" smtClean="0"/>
          </a:p>
        </p:txBody>
      </p:sp>
      <p:pic>
        <p:nvPicPr>
          <p:cNvPr id="21" name="図 2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6012160" y="3789040"/>
            <a:ext cx="864096" cy="227393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876256" y="367696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: </a:t>
            </a:r>
            <a:r>
              <a:rPr kumimoji="1" lang="en-US" altLang="ja-JP" sz="2000" u="sng" dirty="0" smtClean="0">
                <a:solidFill>
                  <a:srgbClr val="0070C0"/>
                </a:solidFill>
              </a:rPr>
              <a:t>off-resonant light</a:t>
            </a:r>
            <a:endParaRPr kumimoji="1" lang="ja-JP" altLang="en-US" sz="2000" u="sng" dirty="0">
              <a:solidFill>
                <a:srgbClr val="0070C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23528" y="404664"/>
            <a:ext cx="8424936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Rabi </a:t>
            </a:r>
            <a:r>
              <a:rPr lang="en-US" altLang="ja-JP" sz="3600" dirty="0" err="1"/>
              <a:t>oscill</a:t>
            </a:r>
            <a:r>
              <a:rPr lang="en-US" altLang="ja-JP" sz="3600" dirty="0"/>
              <a:t>. and topological phase transition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9" y="587719"/>
            <a:ext cx="8229600" cy="85010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1467339"/>
            <a:ext cx="7240869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example of  topological insulator </a:t>
            </a:r>
          </a:p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kumimoji="1"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nonequlibrium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conditions</a:t>
            </a:r>
          </a:p>
          <a:p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Time-reversal symmetry</a:t>
            </a:r>
            <a:endParaRPr lang="en-US" altLang="ja-JP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2D class AII: Z</a:t>
            </a:r>
            <a:r>
              <a:rPr kumimoji="1" lang="en-US" altLang="ja-JP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topo-insulator </a:t>
            </a:r>
            <a:endParaRPr lang="en-US" altLang="ja-JP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extension of </a:t>
            </a:r>
            <a:r>
              <a:rPr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HgTe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CdTe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nonequlibrium</a:t>
            </a:r>
            <a:endParaRPr lang="en-US" altLang="ja-JP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dynamical phenomenon in 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atoms</a:t>
            </a:r>
          </a:p>
          <a:p>
            <a:r>
              <a:rPr lang="en-US" altLang="ja-JP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Rabi-oscillation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ja-JP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 </a:t>
            </a:r>
            <a:r>
              <a:rPr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band-inversion phenomenon</a:t>
            </a:r>
            <a:endParaRPr kumimoji="1" lang="ja-JP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7544" y="90872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ja-JP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effects</a:t>
            </a:r>
            <a:endParaRPr lang="en-US" altLang="ja-JP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time-dependent Schrieffer-Wolff transformation</a:t>
            </a:r>
          </a:p>
        </p:txBody>
      </p:sp>
      <p:pic>
        <p:nvPicPr>
          <p:cNvPr id="10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" y="6201969"/>
            <a:ext cx="2762853" cy="61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06001" y="583263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onotype Corsiva" panose="03010101010201010101" pitchFamily="66" charset="0"/>
              </a:rPr>
              <a:t>Supported by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945828" y="6017303"/>
            <a:ext cx="2060179" cy="796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Quantum Physics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March 14 - 16,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London, UK</a:t>
            </a:r>
            <a:endParaRPr lang="ja-JP" altLang="en-US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78694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ja-JP" sz="3600" dirty="0"/>
              <a:t>A</a:t>
            </a:r>
            <a:r>
              <a:rPr kumimoji="1" lang="en-US" altLang="ja-JP" sz="3600" dirty="0" smtClean="0"/>
              <a:t>nother perspective: perturbation theory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7581" y="2047488"/>
            <a:ext cx="77488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e-DE" altLang="ja-JP" sz="2800" dirty="0" smtClean="0">
                <a:solidFill>
                  <a:srgbClr val="0070C0"/>
                </a:solidFill>
              </a:rPr>
              <a:t>Question: I</a:t>
            </a:r>
            <a:r>
              <a:rPr kumimoji="1" lang="de-DE" altLang="ja-JP" sz="2800" dirty="0" smtClean="0">
                <a:solidFill>
                  <a:srgbClr val="0070C0"/>
                </a:solidFill>
              </a:rPr>
              <a:t>nteraction effects on </a:t>
            </a:r>
            <a:r>
              <a:rPr lang="de-DE" altLang="ja-JP" sz="28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de-DE" altLang="ja-JP" sz="2800" dirty="0" smtClean="0">
                <a:solidFill>
                  <a:srgbClr val="0070C0"/>
                </a:solidFill>
              </a:rPr>
              <a:t>                                    </a:t>
            </a:r>
            <a:r>
              <a:rPr kumimoji="1" lang="de-DE" altLang="ja-JP" sz="2800" dirty="0" smtClean="0">
                <a:solidFill>
                  <a:srgbClr val="0070C0"/>
                </a:solidFill>
              </a:rPr>
              <a:t>non-eq</a:t>
            </a:r>
            <a:r>
              <a:rPr lang="de-DE" altLang="ja-JP" sz="2800" dirty="0" smtClean="0">
                <a:solidFill>
                  <a:srgbClr val="0070C0"/>
                </a:solidFill>
              </a:rPr>
              <a:t>uilibrium</a:t>
            </a:r>
            <a:r>
              <a:rPr kumimoji="1" lang="de-DE" altLang="ja-JP" sz="2800" dirty="0" smtClean="0">
                <a:solidFill>
                  <a:srgbClr val="0070C0"/>
                </a:solidFill>
              </a:rPr>
              <a:t> topo-phases?</a:t>
            </a:r>
          </a:p>
          <a:p>
            <a:r>
              <a:rPr kumimoji="1" lang="en-US" altLang="ja-JP" sz="2800" dirty="0" smtClean="0"/>
              <a:t>          </a:t>
            </a:r>
            <a:r>
              <a:rPr kumimoji="1" lang="ja-JP" altLang="en-US" sz="2800" dirty="0" smtClean="0"/>
              <a:t>→ </a:t>
            </a:r>
            <a:r>
              <a:rPr kumimoji="1" lang="en-US" altLang="ja-JP" sz="2800" dirty="0" smtClean="0"/>
              <a:t>difficul</a:t>
            </a:r>
            <a:r>
              <a:rPr lang="en-US" altLang="ja-JP" sz="2800" dirty="0" smtClean="0"/>
              <a:t>t to solve the </a:t>
            </a:r>
            <a:r>
              <a:rPr lang="en-US" altLang="ja-JP" sz="2800" dirty="0" err="1" smtClean="0"/>
              <a:t>Schr</a:t>
            </a:r>
            <a:r>
              <a:rPr lang="de-DE" altLang="ja-JP" sz="2800" dirty="0" smtClean="0"/>
              <a:t>ö. eq.</a:t>
            </a:r>
          </a:p>
          <a:p>
            <a:r>
              <a:rPr lang="ja-JP" altLang="en-US" sz="2800" dirty="0" smtClean="0">
                <a:solidFill>
                  <a:srgbClr val="0070C0"/>
                </a:solidFill>
              </a:rPr>
              <a:t>  </a:t>
            </a:r>
            <a:endParaRPr lang="en-US" altLang="ja-JP" sz="2800" dirty="0">
              <a:solidFill>
                <a:srgbClr val="0070C0"/>
              </a:solidFill>
            </a:endParaRPr>
          </a:p>
          <a:p>
            <a:r>
              <a:rPr kumimoji="1" lang="en-US" altLang="ja-JP" sz="2800" dirty="0" smtClean="0">
                <a:solidFill>
                  <a:srgbClr val="0070C0"/>
                </a:solidFill>
              </a:rPr>
              <a:t>     </a:t>
            </a:r>
            <a:r>
              <a:rPr kumimoji="1" lang="de-DE" altLang="ja-JP" sz="2800" dirty="0" smtClean="0">
                <a:solidFill>
                  <a:srgbClr val="0070C0"/>
                </a:solidFill>
              </a:rPr>
              <a:t>However, we can approach from a perturbation-</a:t>
            </a:r>
          </a:p>
          <a:p>
            <a:r>
              <a:rPr kumimoji="1" lang="de-DE" altLang="ja-JP" sz="2800" dirty="0" smtClean="0">
                <a:solidFill>
                  <a:srgbClr val="0070C0"/>
                </a:solidFill>
              </a:rPr>
              <a:t>       theoretical viewpoint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5536" y="123914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-</a:t>
            </a:r>
            <a:r>
              <a:rPr lang="en-US" altLang="ja-JP" sz="2400" dirty="0" smtClean="0"/>
              <a:t> idea: </a:t>
            </a:r>
            <a:r>
              <a:rPr lang="en-US" altLang="ja-JP" sz="2400" dirty="0" err="1" smtClean="0"/>
              <a:t>Floquet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thm</a:t>
            </a:r>
            <a:r>
              <a:rPr lang="en-US" altLang="ja-JP" sz="2400" dirty="0" smtClean="0"/>
              <a:t>. </a:t>
            </a:r>
            <a:r>
              <a:rPr lang="ja-JP" altLang="en-US" sz="2400" dirty="0" smtClean="0"/>
              <a:t>→</a:t>
            </a:r>
            <a:endParaRPr kumimoji="1" lang="ja-JP" altLang="en-US" sz="2400" dirty="0"/>
          </a:p>
        </p:txBody>
      </p:sp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2051720" y="1916832"/>
            <a:ext cx="5400600" cy="45617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99592" y="263691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→ </a:t>
            </a:r>
            <a:r>
              <a:rPr kumimoji="1" lang="en-US" altLang="ja-JP" sz="2400" dirty="0" err="1" smtClean="0"/>
              <a:t>eigenvalue</a:t>
            </a:r>
            <a:r>
              <a:rPr kumimoji="1" lang="en-US" altLang="ja-JP" sz="2400" dirty="0" smtClean="0"/>
              <a:t> problem for      &amp;</a:t>
            </a:r>
            <a:endParaRPr kumimoji="1" lang="ja-JP" altLang="en-US" sz="2400" dirty="0"/>
          </a:p>
        </p:txBody>
      </p:sp>
      <p:pic>
        <p:nvPicPr>
          <p:cNvPr id="6" name="図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4355976" y="2800531"/>
            <a:ext cx="144016" cy="162424"/>
          </a:xfrm>
          <a:prstGeom prst="rect">
            <a:avLst/>
          </a:prstGeom>
        </p:spPr>
      </p:pic>
      <p:pic>
        <p:nvPicPr>
          <p:cNvPr id="7" name="図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4932040" y="2656515"/>
            <a:ext cx="774819" cy="34043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67544" y="328498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- unitary transformation of the operator</a:t>
            </a:r>
            <a:endParaRPr kumimoji="1" lang="ja-JP" altLang="en-US" sz="2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580112" y="3212976"/>
            <a:ext cx="2880320" cy="576064"/>
            <a:chOff x="395536" y="5373216"/>
            <a:chExt cx="2880320" cy="576064"/>
          </a:xfrm>
        </p:grpSpPr>
        <p:pic>
          <p:nvPicPr>
            <p:cNvPr id="10" name="図 9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lum/>
            </a:blip>
            <a:stretch>
              <a:fillRect/>
            </a:stretch>
          </p:blipFill>
          <p:spPr>
            <a:xfrm>
              <a:off x="539552" y="5517232"/>
              <a:ext cx="2664296" cy="341235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395536" y="5373216"/>
              <a:ext cx="2880320" cy="576064"/>
            </a:xfrm>
            <a:prstGeom prst="rect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" name="図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</a:blip>
          <a:stretch>
            <a:fillRect/>
          </a:stretch>
        </p:blipFill>
        <p:spPr>
          <a:xfrm>
            <a:off x="251520" y="4077072"/>
            <a:ext cx="8798662" cy="1427429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3923928" y="4509120"/>
            <a:ext cx="79208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380312" y="5085184"/>
            <a:ext cx="158417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547664" y="602128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</a:rPr>
              <a:t>→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choose </a:t>
            </a:r>
            <a:r>
              <a:rPr kumimoji="1" lang="en-US" altLang="ja-JP" sz="2400" i="1" dirty="0" smtClean="0">
                <a:solidFill>
                  <a:srgbClr val="C0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(</a:t>
            </a:r>
            <a:r>
              <a:rPr kumimoji="1" lang="en-US" altLang="ja-JP" sz="2400" i="1" dirty="0" smtClean="0">
                <a:solidFill>
                  <a:srgbClr val="C000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) to cancel the (bare) external field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pic>
        <p:nvPicPr>
          <p:cNvPr id="21" name="図 20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6151245" y="5517232"/>
            <a:ext cx="2813243" cy="29693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683568" y="476672"/>
            <a:ext cx="8136904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Time-dep. Schrieffer-Wolff transformation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3140851" y="1556792"/>
            <a:ext cx="3015325" cy="72576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3528" y="126876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- resulting </a:t>
            </a:r>
            <a:r>
              <a:rPr lang="en-US" altLang="ja-JP" sz="2400" i="1" dirty="0" smtClean="0"/>
              <a:t>S</a:t>
            </a:r>
            <a:r>
              <a:rPr lang="en-US" altLang="ja-JP" sz="2400" dirty="0" smtClean="0"/>
              <a:t>(</a:t>
            </a:r>
            <a:r>
              <a:rPr lang="en-US" altLang="ja-JP" sz="2400" i="1" dirty="0" smtClean="0"/>
              <a:t>t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pic>
        <p:nvPicPr>
          <p:cNvPr id="7" name="図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251520" y="2492896"/>
            <a:ext cx="8658279" cy="69142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07504" y="5373216"/>
            <a:ext cx="8928992" cy="936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350100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</a:rPr>
              <a:t>→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the time-dep. term is reduced by the factor                      !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6876256" y="3582724"/>
            <a:ext cx="1224136" cy="34729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67544" y="400506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kumimoji="1" lang="en-US" altLang="ja-JP" sz="2400" dirty="0" smtClean="0"/>
              <a:t> neglecting the time-dep. term in high-freq. limit</a:t>
            </a:r>
          </a:p>
          <a:p>
            <a:r>
              <a:rPr lang="en-US" altLang="ja-JP" sz="2400" dirty="0" smtClean="0"/>
              <a:t>  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a static approx. of the operator</a:t>
            </a:r>
          </a:p>
          <a:p>
            <a:r>
              <a:rPr kumimoji="1" lang="en-US" altLang="ja-JP" sz="2400" dirty="0" smtClean="0"/>
              <a:t>   </a:t>
            </a:r>
            <a:r>
              <a:rPr kumimoji="1" lang="ja-JP" altLang="en-US" sz="2400" dirty="0" smtClean="0"/>
              <a:t>→ </a:t>
            </a:r>
            <a:r>
              <a:rPr kumimoji="1" lang="en-US" altLang="ja-JP" sz="2400" dirty="0" smtClean="0"/>
              <a:t>approx. expression </a:t>
            </a:r>
            <a:r>
              <a:rPr lang="en-US" altLang="ja-JP" sz="2400" dirty="0" smtClean="0"/>
              <a:t>of </a:t>
            </a:r>
            <a:r>
              <a:rPr kumimoji="1" lang="en-US" altLang="ja-JP" sz="2400" dirty="0" smtClean="0"/>
              <a:t>eff. Hamiltonian</a:t>
            </a:r>
            <a:endParaRPr kumimoji="1" lang="ja-JP" altLang="en-US" sz="2400" dirty="0"/>
          </a:p>
        </p:txBody>
      </p:sp>
      <p:pic>
        <p:nvPicPr>
          <p:cNvPr id="13" name="図 1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5046175" y="4474229"/>
            <a:ext cx="2421961" cy="304345"/>
          </a:xfrm>
          <a:prstGeom prst="rect">
            <a:avLst/>
          </a:prstGeom>
        </p:spPr>
      </p:pic>
      <p:pic>
        <p:nvPicPr>
          <p:cNvPr id="15" name="図 1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</a:blip>
          <a:stretch>
            <a:fillRect/>
          </a:stretch>
        </p:blipFill>
        <p:spPr>
          <a:xfrm>
            <a:off x="188380" y="5498002"/>
            <a:ext cx="8787679" cy="724259"/>
          </a:xfrm>
          <a:prstGeom prst="rect">
            <a:avLst/>
          </a:prstGeom>
        </p:spPr>
      </p:pic>
      <p:sp>
        <p:nvSpPr>
          <p:cNvPr id="16" name="円/楕円 15"/>
          <p:cNvSpPr/>
          <p:nvPr/>
        </p:nvSpPr>
        <p:spPr>
          <a:xfrm>
            <a:off x="3203848" y="5517232"/>
            <a:ext cx="1584176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372200" y="5517232"/>
            <a:ext cx="1944216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>
            <a:stCxn id="16" idx="4"/>
          </p:cNvCxnSpPr>
          <p:nvPr/>
        </p:nvCxnSpPr>
        <p:spPr>
          <a:xfrm>
            <a:off x="3995936" y="6237312"/>
            <a:ext cx="360040" cy="216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endCxn id="17" idx="3"/>
          </p:cNvCxnSpPr>
          <p:nvPr/>
        </p:nvCxnSpPr>
        <p:spPr>
          <a:xfrm flipV="1">
            <a:off x="5724128" y="6131859"/>
            <a:ext cx="932796" cy="32147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491880" y="641326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>
                <a:solidFill>
                  <a:srgbClr val="C00000"/>
                </a:solidFill>
              </a:rPr>
              <a:t>commutator</a:t>
            </a:r>
            <a:r>
              <a:rPr lang="en-US" altLang="ja-JP" sz="2000" dirty="0" smtClean="0">
                <a:solidFill>
                  <a:srgbClr val="C00000"/>
                </a:solidFill>
              </a:rPr>
              <a:t>-type contribution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83568" y="476672"/>
            <a:ext cx="8136904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Time-dep. Schrieffer-Wolff transformation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119675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- for the model </a:t>
            </a:r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 the previous result</a:t>
            </a:r>
            <a:endParaRPr kumimoji="1" lang="ja-JP" altLang="en-US" sz="2400" dirty="0"/>
          </a:p>
        </p:txBody>
      </p:sp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683568" y="1772816"/>
            <a:ext cx="5400600" cy="757718"/>
          </a:xfrm>
          <a:prstGeom prst="rect">
            <a:avLst/>
          </a:prstGeom>
        </p:spPr>
      </p:pic>
      <p:pic>
        <p:nvPicPr>
          <p:cNvPr id="6" name="図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748668" y="2852936"/>
            <a:ext cx="5551524" cy="129614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372200" y="1877923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70C0"/>
                </a:solidFill>
              </a:rPr>
              <a:t>→ </a:t>
            </a:r>
            <a:r>
              <a:rPr lang="en-US" altLang="ja-JP" sz="2400" dirty="0" smtClean="0">
                <a:solidFill>
                  <a:srgbClr val="0070C0"/>
                </a:solidFill>
              </a:rPr>
              <a:t>change of the 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     mass term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08712" y="3140968"/>
            <a:ext cx="2699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70C0"/>
                </a:solidFill>
              </a:rPr>
              <a:t>→ </a:t>
            </a:r>
            <a:r>
              <a:rPr lang="en-US" altLang="ja-JP" sz="2400" dirty="0" smtClean="0">
                <a:solidFill>
                  <a:srgbClr val="0070C0"/>
                </a:solidFill>
              </a:rPr>
              <a:t>eff.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terms </a:t>
            </a:r>
          </a:p>
          <a:p>
            <a:r>
              <a:rPr lang="en-US" altLang="ja-JP" sz="2400" dirty="0" smtClean="0">
                <a:solidFill>
                  <a:srgbClr val="0070C0"/>
                </a:solidFill>
              </a:rPr>
              <a:t>     in the whole BZ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!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9" name="図 8" descr="Heff1_tr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592" y="4330618"/>
            <a:ext cx="6264696" cy="2266734"/>
          </a:xfrm>
          <a:prstGeom prst="rect">
            <a:avLst/>
          </a:prstGeom>
        </p:spPr>
      </p:pic>
      <p:pic>
        <p:nvPicPr>
          <p:cNvPr id="10" name="図 9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</a:blip>
          <a:stretch>
            <a:fillRect/>
          </a:stretch>
        </p:blipFill>
        <p:spPr>
          <a:xfrm>
            <a:off x="645653" y="4509120"/>
            <a:ext cx="757995" cy="29147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236296" y="516938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component of eff. </a:t>
            </a:r>
            <a:r>
              <a:rPr lang="en-US" altLang="ja-JP" sz="2000" dirty="0" err="1" smtClean="0"/>
              <a:t>Hamil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12" name="図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7327572" y="4941168"/>
            <a:ext cx="988844" cy="250755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1043247" y="404664"/>
            <a:ext cx="7273169" cy="608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/>
              <a:t>Results of the effective Hamiltonian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55208" y="548000"/>
            <a:ext cx="5809080" cy="634082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latin typeface="Monotype Corsiva" panose="03010101010201010101" pitchFamily="66" charset="0"/>
              </a:rPr>
              <a:t>Contents</a:t>
            </a:r>
            <a:endParaRPr kumimoji="1" lang="ja-JP" altLang="en-US" sz="3600" b="1" dirty="0">
              <a:latin typeface="Monotype Corsiva" panose="03010101010201010101" pitchFamily="66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110074"/>
            <a:ext cx="7992888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ja-JP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1" lang="en-US" altLang="ja-JP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on-equilibrium topological phases</a:t>
            </a:r>
          </a:p>
          <a:p>
            <a:pPr>
              <a:lnSpc>
                <a:spcPts val="3000"/>
              </a:lnSpc>
            </a:pPr>
            <a:r>
              <a:rPr lang="en-US" altLang="ja-JP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Topological Insulators</a:t>
            </a:r>
            <a:endParaRPr lang="en-US" altLang="ja-JP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inimum</a:t>
            </a:r>
            <a:endParaRPr kumimoji="1" lang="en-US" altLang="ja-JP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altLang="ja-JP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ja-JP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Floquet</a:t>
            </a:r>
            <a:r>
              <a:rPr lang="en-US" altLang="ja-JP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 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Time-periodic driving</a:t>
            </a:r>
          </a:p>
          <a:p>
            <a:pPr>
              <a:lnSpc>
                <a:spcPts val="3000"/>
              </a:lnSpc>
            </a:pPr>
            <a:r>
              <a:rPr lang="en-US" altLang="ja-JP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Topological phase transitions induced by</a:t>
            </a:r>
          </a:p>
          <a:p>
            <a:pPr>
              <a:lnSpc>
                <a:spcPts val="3000"/>
              </a:lnSpc>
            </a:pPr>
            <a:r>
              <a:rPr lang="en-US" altLang="ja-JP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Rabi oscillation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results </a:t>
            </a:r>
          </a:p>
          <a:p>
            <a:pPr>
              <a:lnSpc>
                <a:spcPts val="3000"/>
              </a:lnSpc>
            </a:pPr>
            <a:r>
              <a:rPr lang="en-US" altLang="ja-JP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Interaction effects </a:t>
            </a: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ja-JP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 theory</a:t>
            </a:r>
          </a:p>
          <a:p>
            <a:pPr>
              <a:lnSpc>
                <a:spcPts val="3000"/>
              </a:lnSpc>
            </a:pPr>
            <a:r>
              <a:rPr lang="en-US" altLang="ja-JP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Summary</a:t>
            </a:r>
            <a:endParaRPr kumimoji="1" lang="ja-JP" alt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78026"/>
            <a:ext cx="1462021" cy="115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05691"/>
            <a:ext cx="6923112" cy="92211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600" dirty="0" smtClean="0"/>
              <a:t>Summary and future perspectives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1700808"/>
            <a:ext cx="813690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●</a:t>
            </a:r>
            <a:r>
              <a:rPr kumimoji="1" lang="en-US" altLang="ja-JP" sz="2400" dirty="0" smtClean="0"/>
              <a:t>Non-eq. top. phase transitions induced by Rabi oscill</a:t>
            </a:r>
            <a:r>
              <a:rPr lang="en-US" altLang="ja-JP" sz="2400" dirty="0" smtClean="0"/>
              <a:t>ation</a:t>
            </a:r>
          </a:p>
          <a:p>
            <a:pPr>
              <a:spcAft>
                <a:spcPts val="600"/>
              </a:spcAft>
            </a:pPr>
            <a:r>
              <a:rPr kumimoji="1" lang="en-US" altLang="ja-JP" sz="2400" dirty="0" smtClean="0">
                <a:solidFill>
                  <a:srgbClr val="0000FF"/>
                </a:solidFill>
              </a:rPr>
              <a:t>   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</a:rPr>
              <a:t>                    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class AII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nonequilibrium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topological phases</a:t>
            </a:r>
          </a:p>
          <a:p>
            <a:pPr>
              <a:spcAft>
                <a:spcPts val="600"/>
              </a:spcAft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                   (TR symmetry, </a:t>
            </a:r>
            <a:r>
              <a:rPr lang="en-US" altLang="ja-JP" sz="2400" dirty="0" err="1" smtClean="0"/>
              <a:t>HgTe</a:t>
            </a:r>
            <a:r>
              <a:rPr lang="en-US" altLang="ja-JP" sz="2400" dirty="0" smtClean="0"/>
              <a:t>/</a:t>
            </a:r>
            <a:r>
              <a:rPr lang="en-US" altLang="ja-JP" sz="2400" dirty="0" err="1" smtClean="0"/>
              <a:t>CdTe</a:t>
            </a:r>
            <a:r>
              <a:rPr lang="en-US" altLang="ja-JP" sz="2400" dirty="0" smtClean="0"/>
              <a:t> well)</a:t>
            </a:r>
            <a:endParaRPr kumimoji="1" lang="en-US" altLang="ja-JP" sz="2400" dirty="0" smtClean="0"/>
          </a:p>
          <a:p>
            <a:endParaRPr kumimoji="1" lang="en-US" altLang="ja-JP" sz="600" dirty="0" smtClean="0"/>
          </a:p>
          <a:p>
            <a:pPr>
              <a:spcAft>
                <a:spcPts val="600"/>
              </a:spcAft>
            </a:pPr>
            <a:r>
              <a:rPr lang="ja-JP" altLang="en-US" sz="2400" dirty="0"/>
              <a:t>●</a:t>
            </a:r>
            <a:r>
              <a:rPr lang="en-US" altLang="ja-JP" sz="2400" dirty="0" smtClean="0"/>
              <a:t>Perturbation theory with time-dep. Schrieffer-Wolff trans.</a:t>
            </a:r>
          </a:p>
          <a:p>
            <a:endParaRPr lang="en-US" altLang="ja-JP" sz="600" dirty="0" smtClean="0"/>
          </a:p>
          <a:p>
            <a:endParaRPr kumimoji="1" lang="en-US" altLang="ja-JP" sz="600" dirty="0" smtClean="0"/>
          </a:p>
          <a:p>
            <a:pPr>
              <a:spcAft>
                <a:spcPts val="600"/>
              </a:spcAft>
            </a:pPr>
            <a:r>
              <a:rPr lang="ja-JP" altLang="en-US" sz="2400" dirty="0"/>
              <a:t>●</a:t>
            </a:r>
            <a:r>
              <a:rPr lang="en-US" altLang="ja-JP" sz="2400" dirty="0" smtClean="0"/>
              <a:t>Experimental realization?</a:t>
            </a:r>
          </a:p>
          <a:p>
            <a:pPr>
              <a:spcAft>
                <a:spcPts val="600"/>
              </a:spcAft>
            </a:pPr>
            <a:r>
              <a:rPr kumimoji="1" lang="en-US" altLang="ja-JP" sz="2400" dirty="0" smtClean="0"/>
              <a:t>   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2-orbital optical lattices with </a:t>
            </a:r>
            <a:r>
              <a:rPr kumimoji="1" lang="en-US" altLang="ja-JP" sz="2400" dirty="0" err="1" smtClean="0"/>
              <a:t>interband</a:t>
            </a:r>
            <a:r>
              <a:rPr kumimoji="1" lang="en-US" altLang="ja-JP" sz="2400" dirty="0" smtClean="0"/>
              <a:t> optical coupling</a:t>
            </a:r>
          </a:p>
          <a:p>
            <a:r>
              <a:rPr lang="en-US" altLang="ja-JP" sz="2400" dirty="0" smtClean="0"/>
              <a:t>                       </a:t>
            </a:r>
            <a:r>
              <a:rPr lang="ja-JP" altLang="en-US" sz="2400" dirty="0"/>
              <a:t>○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alkaline-earth-metal atoms (e.g. </a:t>
            </a:r>
            <a:r>
              <a:rPr lang="en-US" altLang="ja-JP" sz="2400" baseline="30000" dirty="0" smtClean="0"/>
              <a:t>171</a:t>
            </a:r>
            <a:r>
              <a:rPr lang="en-US" altLang="ja-JP" sz="2400" dirty="0" smtClean="0"/>
              <a:t>Yb) </a:t>
            </a:r>
          </a:p>
          <a:p>
            <a:r>
              <a:rPr kumimoji="1" lang="en-US" altLang="ja-JP" sz="2400" dirty="0" smtClean="0"/>
              <a:t>                           </a:t>
            </a:r>
            <a:r>
              <a:rPr kumimoji="1" lang="ja-JP" altLang="en-US" sz="2400" dirty="0" smtClean="0"/>
              <a:t>　　→ </a:t>
            </a:r>
            <a:r>
              <a:rPr lang="en-US" altLang="ja-JP" sz="2400" dirty="0" smtClean="0"/>
              <a:t>excited states with long lifetime</a:t>
            </a:r>
          </a:p>
          <a:p>
            <a:r>
              <a:rPr kumimoji="1" lang="en-US" altLang="ja-JP" sz="2400" dirty="0" smtClean="0"/>
              <a:t>                       </a:t>
            </a:r>
            <a:r>
              <a:rPr lang="ja-JP" altLang="en-US" sz="2400" dirty="0"/>
              <a:t>○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multiband </a:t>
            </a:r>
            <a:r>
              <a:rPr kumimoji="1" lang="en-US" altLang="ja-JP" sz="2400" dirty="0" err="1" smtClean="0"/>
              <a:t>fermionic</a:t>
            </a:r>
            <a:r>
              <a:rPr kumimoji="1" lang="en-US" altLang="ja-JP" sz="2400" dirty="0" smtClean="0"/>
              <a:t> optical lattices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43808" y="1340768"/>
            <a:ext cx="2358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Thank you !</a:t>
            </a:r>
            <a:endParaRPr kumimoji="1" lang="ja-JP" altLang="en-US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" y="6201969"/>
            <a:ext cx="2762853" cy="61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06001" y="583263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onotype Corsiva" panose="03010101010201010101" pitchFamily="66" charset="0"/>
              </a:rPr>
              <a:t>Supported by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945828" y="6017303"/>
            <a:ext cx="2060179" cy="796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Quantum Physics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March 14 - 16,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London, UK</a:t>
            </a:r>
            <a:endParaRPr lang="ja-JP" altLang="en-US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Field-induced effective interactions</a:t>
            </a:r>
            <a:endParaRPr kumimoji="1" lang="ja-JP" altLang="en-US" sz="3600" dirty="0"/>
          </a:p>
        </p:txBody>
      </p:sp>
      <p:pic>
        <p:nvPicPr>
          <p:cNvPr id="4" name="図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lum/>
          </a:blip>
          <a:stretch>
            <a:fillRect/>
          </a:stretch>
        </p:blipFill>
        <p:spPr>
          <a:xfrm>
            <a:off x="295058" y="1486816"/>
            <a:ext cx="8523524" cy="124053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580112" y="4363292"/>
            <a:ext cx="1541379" cy="1800199"/>
            <a:chOff x="438333" y="4653136"/>
            <a:chExt cx="1541379" cy="1800199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539552" y="5046643"/>
              <a:ext cx="360040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H="1">
              <a:off x="611560" y="5550699"/>
              <a:ext cx="288032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H="1">
              <a:off x="1547664" y="5085184"/>
              <a:ext cx="288032" cy="470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1547664" y="5555773"/>
              <a:ext cx="288032" cy="5375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899592" y="5517232"/>
              <a:ext cx="648072" cy="334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図 11" descr="txp_fig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lum/>
            </a:blip>
            <a:stretch>
              <a:fillRect/>
            </a:stretch>
          </p:blipFill>
          <p:spPr>
            <a:xfrm>
              <a:off x="1403648" y="6126763"/>
              <a:ext cx="533265" cy="326572"/>
            </a:xfrm>
            <a:prstGeom prst="rect">
              <a:avLst/>
            </a:prstGeom>
          </p:spPr>
        </p:pic>
        <p:pic>
          <p:nvPicPr>
            <p:cNvPr id="13" name="図 12" descr="txp_fig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lum/>
            </a:blip>
            <a:stretch>
              <a:fillRect/>
            </a:stretch>
          </p:blipFill>
          <p:spPr>
            <a:xfrm>
              <a:off x="438333" y="4653136"/>
              <a:ext cx="533267" cy="326573"/>
            </a:xfrm>
            <a:prstGeom prst="rect">
              <a:avLst/>
            </a:prstGeom>
          </p:spPr>
        </p:pic>
        <p:pic>
          <p:nvPicPr>
            <p:cNvPr id="14" name="図 13" descr="txp_fig.pn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4" cstate="print">
              <a:lum/>
            </a:blip>
            <a:stretch>
              <a:fillRect/>
            </a:stretch>
          </p:blipFill>
          <p:spPr>
            <a:xfrm>
              <a:off x="1391797" y="4653137"/>
              <a:ext cx="587915" cy="360040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7351101" y="4363292"/>
            <a:ext cx="1541379" cy="1800200"/>
            <a:chOff x="438333" y="4653136"/>
            <a:chExt cx="1541379" cy="1800200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539552" y="5046643"/>
              <a:ext cx="360040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11560" y="5550699"/>
              <a:ext cx="288032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1547664" y="5085184"/>
              <a:ext cx="288032" cy="470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547664" y="5555773"/>
              <a:ext cx="288032" cy="5375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899592" y="5517232"/>
              <a:ext cx="648072" cy="334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図 20" descr="txp_fig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lum/>
            </a:blip>
            <a:stretch>
              <a:fillRect/>
            </a:stretch>
          </p:blipFill>
          <p:spPr>
            <a:xfrm>
              <a:off x="510342" y="6126763"/>
              <a:ext cx="533266" cy="326573"/>
            </a:xfrm>
            <a:prstGeom prst="rect">
              <a:avLst/>
            </a:prstGeom>
          </p:spPr>
        </p:pic>
        <p:pic>
          <p:nvPicPr>
            <p:cNvPr id="22" name="図 21" descr="txp_fig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lum/>
            </a:blip>
            <a:stretch>
              <a:fillRect/>
            </a:stretch>
          </p:blipFill>
          <p:spPr>
            <a:xfrm>
              <a:off x="438333" y="4653136"/>
              <a:ext cx="533267" cy="326573"/>
            </a:xfrm>
            <a:prstGeom prst="rect">
              <a:avLst/>
            </a:prstGeom>
          </p:spPr>
        </p:pic>
        <p:pic>
          <p:nvPicPr>
            <p:cNvPr id="23" name="図 22" descr="txp_fig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lum/>
            </a:blip>
            <a:stretch>
              <a:fillRect/>
            </a:stretch>
          </p:blipFill>
          <p:spPr>
            <a:xfrm>
              <a:off x="1391797" y="4653137"/>
              <a:ext cx="587915" cy="360040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294317" y="4291284"/>
            <a:ext cx="1541379" cy="1800200"/>
            <a:chOff x="438333" y="4653136"/>
            <a:chExt cx="1541379" cy="1800200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539552" y="5046643"/>
              <a:ext cx="360040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611560" y="5550699"/>
              <a:ext cx="288032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1547664" y="5085184"/>
              <a:ext cx="288032" cy="470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1547664" y="5555773"/>
              <a:ext cx="288032" cy="5375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899592" y="5517232"/>
              <a:ext cx="648072" cy="334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図 29" descr="txp_fig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lum/>
            </a:blip>
            <a:stretch>
              <a:fillRect/>
            </a:stretch>
          </p:blipFill>
          <p:spPr>
            <a:xfrm>
              <a:off x="510342" y="6126763"/>
              <a:ext cx="533266" cy="326573"/>
            </a:xfrm>
            <a:prstGeom prst="rect">
              <a:avLst/>
            </a:prstGeom>
          </p:spPr>
        </p:pic>
        <p:pic>
          <p:nvPicPr>
            <p:cNvPr id="31" name="図 30" descr="txp_fig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lum/>
            </a:blip>
            <a:stretch>
              <a:fillRect/>
            </a:stretch>
          </p:blipFill>
          <p:spPr>
            <a:xfrm>
              <a:off x="1403648" y="6126763"/>
              <a:ext cx="533265" cy="326572"/>
            </a:xfrm>
            <a:prstGeom prst="rect">
              <a:avLst/>
            </a:prstGeom>
          </p:spPr>
        </p:pic>
        <p:pic>
          <p:nvPicPr>
            <p:cNvPr id="32" name="図 31" descr="txp_fig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lum/>
            </a:blip>
            <a:stretch>
              <a:fillRect/>
            </a:stretch>
          </p:blipFill>
          <p:spPr>
            <a:xfrm>
              <a:off x="438333" y="4653136"/>
              <a:ext cx="533267" cy="326573"/>
            </a:xfrm>
            <a:prstGeom prst="rect">
              <a:avLst/>
            </a:prstGeom>
          </p:spPr>
        </p:pic>
        <p:pic>
          <p:nvPicPr>
            <p:cNvPr id="33" name="図 32" descr="txp_fig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lum/>
            </a:blip>
            <a:stretch>
              <a:fillRect/>
            </a:stretch>
          </p:blipFill>
          <p:spPr>
            <a:xfrm>
              <a:off x="1391797" y="4653137"/>
              <a:ext cx="587915" cy="360040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3851920" y="4363292"/>
            <a:ext cx="1498580" cy="1800200"/>
            <a:chOff x="438333" y="4653136"/>
            <a:chExt cx="1498580" cy="1800200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539552" y="5046643"/>
              <a:ext cx="360040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611560" y="5550699"/>
              <a:ext cx="288032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1547664" y="5085184"/>
              <a:ext cx="288032" cy="470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1547664" y="5555773"/>
              <a:ext cx="288032" cy="5375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899592" y="5517232"/>
              <a:ext cx="648072" cy="334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図 39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lum/>
            </a:blip>
            <a:stretch>
              <a:fillRect/>
            </a:stretch>
          </p:blipFill>
          <p:spPr>
            <a:xfrm>
              <a:off x="510342" y="6126763"/>
              <a:ext cx="533266" cy="326573"/>
            </a:xfrm>
            <a:prstGeom prst="rect">
              <a:avLst/>
            </a:prstGeom>
          </p:spPr>
        </p:pic>
        <p:pic>
          <p:nvPicPr>
            <p:cNvPr id="41" name="図 40" descr="txp_fi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lum/>
            </a:blip>
            <a:stretch>
              <a:fillRect/>
            </a:stretch>
          </p:blipFill>
          <p:spPr>
            <a:xfrm>
              <a:off x="1403648" y="6126763"/>
              <a:ext cx="533265" cy="326572"/>
            </a:xfrm>
            <a:prstGeom prst="rect">
              <a:avLst/>
            </a:prstGeom>
          </p:spPr>
        </p:pic>
        <p:pic>
          <p:nvPicPr>
            <p:cNvPr id="42" name="図 41" descr="txp_fig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lum/>
            </a:blip>
            <a:stretch>
              <a:fillRect/>
            </a:stretch>
          </p:blipFill>
          <p:spPr>
            <a:xfrm>
              <a:off x="438333" y="4653136"/>
              <a:ext cx="533267" cy="326573"/>
            </a:xfrm>
            <a:prstGeom prst="rect">
              <a:avLst/>
            </a:prstGeom>
          </p:spPr>
        </p:pic>
      </p:grpSp>
      <p:grpSp>
        <p:nvGrpSpPr>
          <p:cNvPr id="43" name="グループ化 42"/>
          <p:cNvGrpSpPr/>
          <p:nvPr/>
        </p:nvGrpSpPr>
        <p:grpSpPr>
          <a:xfrm>
            <a:off x="2195737" y="4291285"/>
            <a:ext cx="1469370" cy="1800199"/>
            <a:chOff x="510342" y="4653137"/>
            <a:chExt cx="1469370" cy="1800199"/>
          </a:xfrm>
        </p:grpSpPr>
        <p:cxnSp>
          <p:nvCxnSpPr>
            <p:cNvPr id="44" name="直線コネクタ 43"/>
            <p:cNvCxnSpPr/>
            <p:nvPr/>
          </p:nvCxnSpPr>
          <p:spPr>
            <a:xfrm>
              <a:off x="539552" y="5046643"/>
              <a:ext cx="360040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611560" y="5550699"/>
              <a:ext cx="288032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1547664" y="5085184"/>
              <a:ext cx="288032" cy="4705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1547664" y="5555773"/>
              <a:ext cx="288032" cy="5375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899592" y="5517232"/>
              <a:ext cx="648072" cy="3346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図 48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lum/>
            </a:blip>
            <a:stretch>
              <a:fillRect/>
            </a:stretch>
          </p:blipFill>
          <p:spPr>
            <a:xfrm>
              <a:off x="510342" y="6126763"/>
              <a:ext cx="533266" cy="326573"/>
            </a:xfrm>
            <a:prstGeom prst="rect">
              <a:avLst/>
            </a:prstGeom>
          </p:spPr>
        </p:pic>
        <p:pic>
          <p:nvPicPr>
            <p:cNvPr id="50" name="図 49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lum/>
            </a:blip>
            <a:stretch>
              <a:fillRect/>
            </a:stretch>
          </p:blipFill>
          <p:spPr>
            <a:xfrm>
              <a:off x="1403648" y="6126763"/>
              <a:ext cx="533265" cy="326572"/>
            </a:xfrm>
            <a:prstGeom prst="rect">
              <a:avLst/>
            </a:prstGeom>
          </p:spPr>
        </p:pic>
        <p:pic>
          <p:nvPicPr>
            <p:cNvPr id="51" name="図 50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lum/>
            </a:blip>
            <a:stretch>
              <a:fillRect/>
            </a:stretch>
          </p:blipFill>
          <p:spPr>
            <a:xfrm>
              <a:off x="1391797" y="4653137"/>
              <a:ext cx="587915" cy="360040"/>
            </a:xfrm>
            <a:prstGeom prst="rect">
              <a:avLst/>
            </a:prstGeom>
          </p:spPr>
        </p:pic>
      </p:grpSp>
      <p:pic>
        <p:nvPicPr>
          <p:cNvPr id="52" name="図 5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lum/>
          </a:blip>
          <a:stretch>
            <a:fillRect/>
          </a:stretch>
        </p:blipFill>
        <p:spPr>
          <a:xfrm>
            <a:off x="2140846" y="4293097"/>
            <a:ext cx="499162" cy="32657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3" name="図 5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lum/>
          </a:blip>
          <a:stretch>
            <a:fillRect/>
          </a:stretch>
        </p:blipFill>
        <p:spPr>
          <a:xfrm>
            <a:off x="4822326" y="4361073"/>
            <a:ext cx="550315" cy="36003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4" name="図 53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lum/>
          </a:blip>
          <a:stretch>
            <a:fillRect/>
          </a:stretch>
        </p:blipFill>
        <p:spPr>
          <a:xfrm>
            <a:off x="5669240" y="5838732"/>
            <a:ext cx="499161" cy="32657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5" name="図 5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lum/>
          </a:blip>
          <a:stretch>
            <a:fillRect/>
          </a:stretch>
        </p:blipFill>
        <p:spPr>
          <a:xfrm>
            <a:off x="8333535" y="5838732"/>
            <a:ext cx="499160" cy="32657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テキスト ボックス 55"/>
          <p:cNvSpPr txBox="1"/>
          <p:nvPr/>
        </p:nvSpPr>
        <p:spPr>
          <a:xfrm>
            <a:off x="179512" y="381916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bare interaction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635896" y="381916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Rabi-oscillation-induced 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interaction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259632" y="2967335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C00000"/>
                </a:solidFill>
              </a:rPr>
              <a:t>→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effective interactions induced by Rabi oscillation !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テキスト ボックス 72"/>
          <p:cNvSpPr txBox="1"/>
          <p:nvPr/>
        </p:nvSpPr>
        <p:spPr>
          <a:xfrm>
            <a:off x="2944732" y="4762899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                       meta-stable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5868144" y="2708920"/>
            <a:ext cx="3168352" cy="403244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Alkaline-earth cold atoms</a:t>
            </a:r>
            <a:endParaRPr kumimoji="1" lang="ja-JP" altLang="en-US" sz="36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1520" y="98072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sz="2400" dirty="0" smtClean="0">
                <a:solidFill>
                  <a:prstClr val="black"/>
                </a:solidFill>
              </a:rPr>
              <a:t>Two electrons in the outer shell (Ca,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Yb</a:t>
            </a:r>
            <a:r>
              <a:rPr lang="en-US" altLang="ja-JP" sz="2400" dirty="0" smtClean="0">
                <a:solidFill>
                  <a:prstClr val="black"/>
                </a:solidFill>
              </a:rPr>
              <a:t>, 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Sr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     </a:t>
            </a:r>
            <a:r>
              <a:rPr lang="en-US" altLang="ja-JP" sz="2400" b="1" i="1" dirty="0" smtClean="0">
                <a:solidFill>
                  <a:prstClr val="black"/>
                </a:solidFill>
              </a:rPr>
              <a:t>electronic</a:t>
            </a:r>
            <a:r>
              <a:rPr lang="en-US" altLang="ja-JP" sz="2400" dirty="0" smtClean="0">
                <a:solidFill>
                  <a:prstClr val="black"/>
                </a:solidFill>
              </a:rPr>
              <a:t> ground state: 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1</a:t>
            </a:r>
            <a:r>
              <a:rPr lang="en-US" altLang="ja-JP" sz="2400" dirty="0" smtClean="0">
                <a:solidFill>
                  <a:prstClr val="black"/>
                </a:solidFill>
              </a:rPr>
              <a:t>S</a:t>
            </a:r>
            <a:r>
              <a:rPr lang="en-US" altLang="ja-JP" sz="2400" baseline="-25000" dirty="0" smtClean="0">
                <a:solidFill>
                  <a:prstClr val="black"/>
                </a:solidFill>
              </a:rPr>
              <a:t>0</a:t>
            </a:r>
          </a:p>
          <a:p>
            <a:r>
              <a:rPr lang="en-US" altLang="ja-JP" sz="2400" dirty="0" smtClean="0">
                <a:solidFill>
                  <a:prstClr val="black"/>
                </a:solidFill>
              </a:rPr>
              <a:t>                        excited state: 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3</a:t>
            </a:r>
            <a:r>
              <a:rPr lang="en-US" altLang="ja-JP" sz="2400" dirty="0" smtClean="0">
                <a:solidFill>
                  <a:prstClr val="black"/>
                </a:solidFill>
              </a:rPr>
              <a:t>P</a:t>
            </a:r>
            <a:r>
              <a:rPr lang="en-US" altLang="ja-JP" sz="2400" baseline="-25000" dirty="0" smtClean="0">
                <a:solidFill>
                  <a:prstClr val="black"/>
                </a:solidFill>
              </a:rPr>
              <a:t>0</a:t>
            </a:r>
            <a:r>
              <a:rPr lang="en-US" altLang="ja-JP" sz="2400" dirty="0" smtClean="0">
                <a:solidFill>
                  <a:prstClr val="black"/>
                </a:solidFill>
              </a:rPr>
              <a:t> </a:t>
            </a:r>
            <a:r>
              <a:rPr lang="ja-JP" altLang="en-US" sz="2400" dirty="0" smtClean="0">
                <a:solidFill>
                  <a:srgbClr val="C00000"/>
                </a:solidFill>
              </a:rPr>
              <a:t>→ </a:t>
            </a:r>
            <a:r>
              <a:rPr lang="en-US" altLang="ja-JP" sz="2400" dirty="0" smtClean="0">
                <a:solidFill>
                  <a:srgbClr val="C00000"/>
                </a:solidFill>
              </a:rPr>
              <a:t>meta-stable! : “higher orbital state”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923928" y="20608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(</a:t>
            </a:r>
            <a:r>
              <a:rPr lang="en-US" altLang="ja-JP" sz="2000" i="1" dirty="0" smtClean="0">
                <a:solidFill>
                  <a:srgbClr val="C00000"/>
                </a:solidFill>
              </a:rPr>
              <a:t>J</a:t>
            </a:r>
            <a:r>
              <a:rPr lang="en-US" altLang="ja-JP" sz="2000" dirty="0" smtClean="0">
                <a:solidFill>
                  <a:srgbClr val="C00000"/>
                </a:solidFill>
              </a:rPr>
              <a:t>=0 </a:t>
            </a:r>
            <a:r>
              <a:rPr lang="ja-JP" altLang="en-US" sz="2000" dirty="0" smtClean="0">
                <a:solidFill>
                  <a:srgbClr val="C00000"/>
                </a:solidFill>
              </a:rPr>
              <a:t>→ </a:t>
            </a:r>
            <a:r>
              <a:rPr lang="en-US" altLang="ja-JP" sz="2000" i="1" dirty="0" smtClean="0">
                <a:solidFill>
                  <a:srgbClr val="C00000"/>
                </a:solidFill>
              </a:rPr>
              <a:t>J</a:t>
            </a:r>
            <a:r>
              <a:rPr lang="en-US" altLang="ja-JP" sz="2000" dirty="0" smtClean="0">
                <a:solidFill>
                  <a:srgbClr val="C00000"/>
                </a:solidFill>
              </a:rPr>
              <a:t>=0 : forbidden)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012160" y="101266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electronic state: </a:t>
            </a:r>
            <a:r>
              <a:rPr lang="en-US" altLang="ja-JP" sz="2000" baseline="30000" dirty="0" smtClean="0">
                <a:solidFill>
                  <a:prstClr val="black"/>
                </a:solidFill>
              </a:rPr>
              <a:t>2</a:t>
            </a:r>
            <a:r>
              <a:rPr lang="en-US" altLang="ja-JP" sz="2000" i="1" baseline="30000" dirty="0" smtClean="0">
                <a:solidFill>
                  <a:prstClr val="black"/>
                </a:solidFill>
              </a:rPr>
              <a:t>S</a:t>
            </a:r>
            <a:r>
              <a:rPr lang="en-US" altLang="ja-JP" sz="2000" baseline="30000" dirty="0" smtClean="0">
                <a:solidFill>
                  <a:prstClr val="black"/>
                </a:solidFill>
              </a:rPr>
              <a:t>+1</a:t>
            </a:r>
            <a:r>
              <a:rPr lang="en-US" altLang="ja-JP" sz="2000" i="1" dirty="0" smtClean="0">
                <a:solidFill>
                  <a:prstClr val="black"/>
                </a:solidFill>
              </a:rPr>
              <a:t>L</a:t>
            </a:r>
            <a:r>
              <a:rPr lang="en-US" altLang="ja-JP" sz="2000" i="1" baseline="-25000" dirty="0" smtClean="0">
                <a:solidFill>
                  <a:prstClr val="black"/>
                </a:solidFill>
              </a:rPr>
              <a:t>J</a:t>
            </a:r>
            <a:endParaRPr lang="ja-JP" altLang="en-US" sz="2000" i="1" baseline="-25000" dirty="0">
              <a:solidFill>
                <a:prstClr val="black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23528" y="246327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ja-JP" sz="2400" dirty="0" smtClean="0">
                <a:solidFill>
                  <a:prstClr val="black"/>
                </a:solidFill>
              </a:rPr>
              <a:t>Energy diagram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55" name="直線コネクタ 54"/>
          <p:cNvCxnSpPr/>
          <p:nvPr/>
        </p:nvCxnSpPr>
        <p:spPr>
          <a:xfrm>
            <a:off x="3131840" y="3729226"/>
            <a:ext cx="1008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3131840" y="4161274"/>
            <a:ext cx="1008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3131840" y="4593322"/>
            <a:ext cx="1008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971600" y="5499809"/>
            <a:ext cx="1008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395536" y="52413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aseline="30000" dirty="0" smtClean="0">
                <a:solidFill>
                  <a:prstClr val="black"/>
                </a:solidFill>
              </a:rPr>
              <a:t>1</a:t>
            </a:r>
            <a:r>
              <a:rPr lang="en-US" altLang="ja-JP" sz="2800" dirty="0" smtClean="0">
                <a:solidFill>
                  <a:prstClr val="black"/>
                </a:solidFill>
              </a:rPr>
              <a:t>S</a:t>
            </a:r>
            <a:r>
              <a:rPr lang="en-US" altLang="ja-JP" sz="2800" baseline="-25000" dirty="0" smtClean="0">
                <a:solidFill>
                  <a:prstClr val="black"/>
                </a:solidFill>
              </a:rPr>
              <a:t>0</a:t>
            </a:r>
            <a:endParaRPr lang="ja-JP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555776" y="434768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aseline="30000" dirty="0" smtClean="0">
                <a:solidFill>
                  <a:prstClr val="black"/>
                </a:solidFill>
              </a:rPr>
              <a:t>3</a:t>
            </a:r>
            <a:r>
              <a:rPr lang="en-US" altLang="ja-JP" sz="2800" dirty="0" smtClean="0">
                <a:solidFill>
                  <a:prstClr val="black"/>
                </a:solidFill>
              </a:rPr>
              <a:t>P</a:t>
            </a:r>
            <a:r>
              <a:rPr lang="en-US" altLang="ja-JP" sz="2800" baseline="-25000" dirty="0">
                <a:solidFill>
                  <a:prstClr val="black"/>
                </a:solidFill>
              </a:rPr>
              <a:t>0</a:t>
            </a:r>
            <a:endParaRPr lang="ja-JP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555776" y="387324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aseline="30000" dirty="0" smtClean="0">
                <a:solidFill>
                  <a:prstClr val="black"/>
                </a:solidFill>
              </a:rPr>
              <a:t>3</a:t>
            </a:r>
            <a:r>
              <a:rPr lang="en-US" altLang="ja-JP" sz="2800" dirty="0" smtClean="0">
                <a:solidFill>
                  <a:prstClr val="black"/>
                </a:solidFill>
              </a:rPr>
              <a:t>P</a:t>
            </a:r>
            <a:r>
              <a:rPr lang="en-US" altLang="ja-JP" sz="2800" baseline="-25000" dirty="0">
                <a:solidFill>
                  <a:prstClr val="black"/>
                </a:solidFill>
              </a:rPr>
              <a:t>1</a:t>
            </a:r>
            <a:endParaRPr lang="ja-JP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555776" y="344119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aseline="30000" dirty="0" smtClean="0">
                <a:solidFill>
                  <a:prstClr val="black"/>
                </a:solidFill>
              </a:rPr>
              <a:t>3</a:t>
            </a:r>
            <a:r>
              <a:rPr lang="en-US" altLang="ja-JP" sz="2800" dirty="0" smtClean="0">
                <a:solidFill>
                  <a:prstClr val="black"/>
                </a:solidFill>
              </a:rPr>
              <a:t>P</a:t>
            </a:r>
            <a:r>
              <a:rPr lang="en-US" altLang="ja-JP" sz="2800" baseline="-25000" dirty="0">
                <a:solidFill>
                  <a:prstClr val="black"/>
                </a:solidFill>
              </a:rPr>
              <a:t>2</a:t>
            </a:r>
            <a:endParaRPr lang="ja-JP" alt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283968" y="351320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15s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83968" y="3945250"/>
            <a:ext cx="85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875ns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283968" y="437729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prstClr val="black"/>
                </a:solidFill>
              </a:rPr>
              <a:t>～</a:t>
            </a:r>
            <a:r>
              <a:rPr lang="en-US" altLang="ja-JP" sz="2000" dirty="0" smtClean="0">
                <a:solidFill>
                  <a:prstClr val="black"/>
                </a:solidFill>
              </a:rPr>
              <a:t>20s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139952" y="31531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lifetime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4283968" y="4305290"/>
            <a:ext cx="864096" cy="50405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 flipH="1">
            <a:off x="1763688" y="4665330"/>
            <a:ext cx="1872208" cy="792088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2339752" y="516938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“clock transition”</a:t>
            </a: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 (ultra-narrow)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pic>
        <p:nvPicPr>
          <p:cNvPr id="77" name="図 76" descr="cl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924944"/>
            <a:ext cx="2765220" cy="3459897"/>
          </a:xfrm>
          <a:prstGeom prst="rect">
            <a:avLst/>
          </a:prstGeom>
        </p:spPr>
      </p:pic>
      <p:sp>
        <p:nvSpPr>
          <p:cNvPr id="79" name="テキスト ボックス 78"/>
          <p:cNvSpPr txBox="1"/>
          <p:nvPr/>
        </p:nvSpPr>
        <p:spPr>
          <a:xfrm>
            <a:off x="6228184" y="2492896"/>
            <a:ext cx="23762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“optical lattice clock”</a:t>
            </a:r>
            <a:endParaRPr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84168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(</a:t>
            </a:r>
            <a:r>
              <a:rPr lang="en-US" altLang="ja-JP" dirty="0" err="1" smtClean="0">
                <a:solidFill>
                  <a:prstClr val="black"/>
                </a:solidFill>
              </a:rPr>
              <a:t>Derevianko</a:t>
            </a:r>
            <a:r>
              <a:rPr lang="en-US" altLang="ja-JP" dirty="0" smtClean="0">
                <a:solidFill>
                  <a:prstClr val="black"/>
                </a:solidFill>
              </a:rPr>
              <a:t> &amp; </a:t>
            </a:r>
            <a:r>
              <a:rPr lang="en-US" altLang="ja-JP" dirty="0" err="1" smtClean="0">
                <a:solidFill>
                  <a:prstClr val="black"/>
                </a:solidFill>
              </a:rPr>
              <a:t>Katori</a:t>
            </a:r>
            <a:r>
              <a:rPr lang="en-US" altLang="ja-JP" dirty="0" smtClean="0">
                <a:solidFill>
                  <a:prstClr val="black"/>
                </a:solidFill>
              </a:rPr>
              <a:t>, 2011)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268760"/>
            <a:ext cx="8229600" cy="142617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Topological </a:t>
            </a:r>
            <a:r>
              <a:rPr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Nonequilibrium</a:t>
            </a:r>
            <a:r>
              <a:rPr kumimoji="1" lang="en-US" altLang="ja-JP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1" lang="en-US" altLang="ja-JP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phenomena</a:t>
            </a:r>
            <a:endParaRPr kumimoji="1" lang="ja-JP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323528" y="244452"/>
            <a:ext cx="2509936" cy="6016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Introduction</a:t>
            </a:r>
            <a:endParaRPr lang="ja-JP" altLang="en-US" sz="36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" y="6201969"/>
            <a:ext cx="2762853" cy="61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06001" y="583263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onotype Corsiva" panose="03010101010201010101" pitchFamily="66" charset="0"/>
              </a:rPr>
              <a:t>Supported by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945828" y="6017303"/>
            <a:ext cx="2060179" cy="796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Quantum Physics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March 14 - 16,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London, UK</a:t>
            </a:r>
            <a:endParaRPr lang="ja-JP" altLang="en-US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39552" y="980728"/>
            <a:ext cx="82089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uantum states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degree of freedom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emergent topological structure</a:t>
            </a:r>
          </a:p>
          <a:p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in 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-space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 insulators, topo superconductors,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</a:t>
            </a:r>
            <a:r>
              <a:rPr lang="en-US" altLang="ja-JP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gapless edge states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 effect, EM response, …</a:t>
            </a:r>
            <a:endParaRPr lang="ja-JP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 descr="T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851756"/>
            <a:ext cx="2880320" cy="1899522"/>
          </a:xfrm>
          <a:prstGeom prst="rect">
            <a:avLst/>
          </a:prstGeom>
        </p:spPr>
      </p:pic>
      <p:pic>
        <p:nvPicPr>
          <p:cNvPr id="7" name="図 6" descr="TI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635732"/>
            <a:ext cx="2003989" cy="248267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7504" y="514790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König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(2007)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52609" y="4801517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 </a:t>
            </a:r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Nat. Phys. 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(2009)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14012" y="5858688"/>
            <a:ext cx="2397948" cy="830997"/>
          </a:xfrm>
          <a:prstGeom prst="rect">
            <a:avLst/>
          </a:prstGeo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HgTe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CdTe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uantum well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09688" y="6217472"/>
            <a:ext cx="3178736" cy="461665"/>
          </a:xfrm>
          <a:prstGeom prst="rect">
            <a:avLst/>
          </a:prstGeom>
          <a:solidFill>
            <a:srgbClr val="CCEC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Bi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Bi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kumimoji="1"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7689" y="3436257"/>
            <a:ext cx="1656184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insulators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399044" y="294110"/>
            <a:ext cx="8229600" cy="1282154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quantum phenomena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7092280" y="1052736"/>
            <a:ext cx="936104" cy="425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9044" y="294110"/>
            <a:ext cx="8229600" cy="1282154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quantum phenomena</a:t>
            </a:r>
            <a:b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non-equilibrium</a:t>
            </a:r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1556792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the concepts of topological phases to 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non-equilibrium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topological phase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transitions in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non-equilibrium conditions</a:t>
            </a:r>
            <a:r>
              <a:rPr kumimoji="1"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1"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ja-JP" sz="24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driven by dynamical phenomena</a:t>
            </a:r>
            <a:endParaRPr kumimoji="1" lang="en-US" altLang="ja-JP" sz="24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altLang="ja-JP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periodically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driven systems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Floquet</a:t>
            </a:r>
            <a:r>
              <a:rPr lang="en-US" altLang="ja-JP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</a:t>
            </a:r>
            <a:endParaRPr kumimoji="1" lang="ja-JP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 descr="graphe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168" y="3563681"/>
            <a:ext cx="1829712" cy="1800200"/>
          </a:xfrm>
          <a:prstGeom prst="rect">
            <a:avLst/>
          </a:prstGeom>
        </p:spPr>
      </p:pic>
      <p:pic>
        <p:nvPicPr>
          <p:cNvPr id="6" name="図 5" descr="quantumwal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600" y="3542803"/>
            <a:ext cx="4153863" cy="182107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11560" y="5326176"/>
            <a:ext cx="3543148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Graphene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circularly polarized light</a:t>
            </a:r>
          </a:p>
          <a:p>
            <a:r>
              <a:rPr lang="ja-JP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(quantum) Hall effect</a:t>
            </a:r>
            <a:endParaRPr kumimoji="1" lang="en-US" altLang="ja-JP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(T. Oka and H. Aoki, PRB 2009)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08626" y="566473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uantum walks</a:t>
            </a:r>
            <a:r>
              <a:rPr lang="ja-JP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ja-JP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 states</a:t>
            </a:r>
            <a:endParaRPr kumimoji="1" lang="en-US" altLang="ja-JP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(T. Kitagawa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Nat. </a:t>
            </a:r>
            <a:r>
              <a:rPr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2012) 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179512" y="3925505"/>
            <a:ext cx="1296144" cy="1015663"/>
            <a:chOff x="179512" y="3925505"/>
            <a:chExt cx="1296144" cy="1015663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79512" y="3925505"/>
              <a:ext cx="12961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altLang="ja-JP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A</a:t>
              </a:r>
            </a:p>
            <a:p>
              <a:pPr>
                <a:lnSpc>
                  <a:spcPts val="2400"/>
                </a:lnSpc>
              </a:pPr>
              <a:r>
                <a:rPr lang="en-US" altLang="ja-JP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2D</a:t>
              </a:r>
            </a:p>
            <a:p>
              <a:pPr>
                <a:lnSpc>
                  <a:spcPts val="2400"/>
                </a:lnSpc>
              </a:pPr>
              <a:r>
                <a:rPr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(no TR) 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179512" y="3925505"/>
              <a:ext cx="1296144" cy="10156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7239817" y="3034167"/>
            <a:ext cx="1895864" cy="1037345"/>
            <a:chOff x="7239817" y="3034167"/>
            <a:chExt cx="1895864" cy="1037345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7239817" y="3034167"/>
              <a:ext cx="18958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altLang="ja-JP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BDI</a:t>
              </a:r>
            </a:p>
            <a:p>
              <a:pPr algn="ctr">
                <a:lnSpc>
                  <a:spcPts val="2400"/>
                </a:lnSpc>
              </a:pPr>
              <a:r>
                <a:rPr lang="en-US" altLang="ja-JP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ja-JP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1D</a:t>
              </a:r>
            </a:p>
            <a:p>
              <a:pPr algn="ctr">
                <a:lnSpc>
                  <a:spcPts val="2400"/>
                </a:lnSpc>
              </a:pPr>
              <a:r>
                <a:rPr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(TR, chiral)</a:t>
              </a:r>
              <a:endPara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7452318" y="3034167"/>
              <a:ext cx="1523379" cy="10373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72825"/>
            <a:ext cx="8229600" cy="85010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this study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196752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propose a  non-equilibrium topological insulator </a:t>
            </a:r>
          </a:p>
          <a:p>
            <a:r>
              <a:rPr kumimoji="1" lang="en-US" altLang="ja-JP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dimensions                 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Time-reversal symmetry</a:t>
            </a:r>
            <a:endParaRPr kumimoji="1" lang="en-US" altLang="ja-JP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ja-JP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ja-JP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state 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HgTe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CdTe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InAs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GaSb</a:t>
            </a:r>
            <a:endParaRPr kumimoji="1"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dynamical phenomenon triggers?</a:t>
            </a:r>
          </a:p>
          <a:p>
            <a:r>
              <a:rPr lang="ja-JP" alt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kumimoji="1" lang="en-US" altLang="ja-JP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effects ?</a:t>
            </a:r>
            <a:endParaRPr kumimoji="1" lang="ja-JP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1531" y="4149080"/>
            <a:ext cx="7240869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construct a new example of  Topo-insulator</a:t>
            </a:r>
          </a:p>
          <a:p>
            <a:r>
              <a:rPr lang="en-US" altLang="ja-JP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Time-reversal symmetry, </a:t>
            </a:r>
            <a:r>
              <a:rPr kumimoji="1" lang="en-US" altLang="ja-JP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nonequilibrium</a:t>
            </a:r>
            <a:endParaRPr kumimoji="1" lang="en-US" altLang="ja-JP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(2D class AII: Z</a:t>
            </a:r>
            <a:r>
              <a:rPr kumimoji="1" lang="en-US" altLang="ja-JP" sz="28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topo-insulator) </a:t>
            </a:r>
            <a:endParaRPr lang="en-US" altLang="ja-JP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  </a:t>
            </a:r>
            <a:r>
              <a:rPr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Dynamical phenomena in 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atoms</a:t>
            </a:r>
          </a:p>
          <a:p>
            <a:r>
              <a:rPr lang="en-US" altLang="ja-JP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Rabi-oscillation</a:t>
            </a:r>
            <a:r>
              <a:rPr kumimoji="1" lang="en-US" altLang="ja-JP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正方形/長方形 3"/>
          <p:cNvSpPr>
            <a:spLocks noChangeArrowheads="1"/>
          </p:cNvSpPr>
          <p:nvPr/>
        </p:nvSpPr>
        <p:spPr bwMode="auto">
          <a:xfrm>
            <a:off x="250824" y="260350"/>
            <a:ext cx="7993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enjoying </a:t>
            </a:r>
            <a:r>
              <a:rPr kumimoji="0" lang="en-US" altLang="ja-JP" sz="3200" b="1" i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nonequilibrium</a:t>
            </a:r>
            <a:r>
              <a:rPr kumimoji="0" lang="en-US" altLang="ja-JP" sz="32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phenomena, </a:t>
            </a:r>
            <a:endParaRPr kumimoji="0" lang="ja-JP" altLang="en-US" sz="32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53867" y="1124744"/>
            <a:ext cx="57594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Topological  Insulator</a:t>
            </a:r>
            <a:endParaRPr kumimoji="0" lang="ja-JP" alt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65392" y="2092908"/>
            <a:ext cx="24479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32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minimum</a:t>
            </a:r>
            <a:endParaRPr kumimoji="0" lang="ja-JP" altLang="en-US" sz="32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5" y="6201969"/>
            <a:ext cx="2762853" cy="61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06001" y="5832637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onotype Corsiva" panose="03010101010201010101" pitchFamily="66" charset="0"/>
              </a:rPr>
              <a:t>Supported by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945828" y="6017303"/>
            <a:ext cx="2060179" cy="796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Quantum Physics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March 14 - 16, 2016</a:t>
            </a:r>
          </a:p>
          <a:p>
            <a:pPr>
              <a:lnSpc>
                <a:spcPts val="1800"/>
              </a:lnSpc>
            </a:pPr>
            <a:r>
              <a:rPr lang="en-US" altLang="ja-JP" dirty="0" smtClean="0">
                <a:latin typeface="Monotype Corsiva" panose="03010101010201010101" pitchFamily="66" charset="0"/>
              </a:rPr>
              <a:t>London, UK</a:t>
            </a:r>
            <a:endParaRPr lang="ja-JP" altLang="en-US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313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" t="7632" r="17802"/>
          <a:stretch>
            <a:fillRect/>
          </a:stretch>
        </p:blipFill>
        <p:spPr bwMode="auto">
          <a:xfrm>
            <a:off x="1187450" y="1628775"/>
            <a:ext cx="212883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611188" y="909638"/>
            <a:ext cx="4141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smtClean="0">
                <a:solidFill>
                  <a:srgbClr val="000000"/>
                </a:solidFill>
              </a:rPr>
              <a:t>Characterized by </a:t>
            </a:r>
            <a:r>
              <a:rPr kumimoji="0" lang="en-US" altLang="ja-JP" sz="2400" smtClean="0">
                <a:solidFill>
                  <a:srgbClr val="FF0000"/>
                </a:solidFill>
              </a:rPr>
              <a:t>energy gap</a:t>
            </a:r>
          </a:p>
        </p:txBody>
      </p:sp>
      <p:sp>
        <p:nvSpPr>
          <p:cNvPr id="50180" name="Rectangle 15"/>
          <p:cNvSpPr>
            <a:spLocks noChangeArrowheads="1"/>
          </p:cNvSpPr>
          <p:nvPr/>
        </p:nvSpPr>
        <p:spPr bwMode="auto">
          <a:xfrm>
            <a:off x="4429125" y="260350"/>
            <a:ext cx="359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smtClean="0">
                <a:solidFill>
                  <a:srgbClr val="000000"/>
                </a:solidFill>
              </a:rPr>
              <a:t>e.g.  semiconductor</a:t>
            </a:r>
          </a:p>
        </p:txBody>
      </p:sp>
      <p:sp>
        <p:nvSpPr>
          <p:cNvPr id="50181" name="Rectangle 22"/>
          <p:cNvSpPr>
            <a:spLocks noChangeArrowheads="1"/>
          </p:cNvSpPr>
          <p:nvPr/>
        </p:nvSpPr>
        <p:spPr bwMode="auto">
          <a:xfrm>
            <a:off x="1260475" y="2519363"/>
            <a:ext cx="2016125" cy="117475"/>
          </a:xfrm>
          <a:prstGeom prst="rect">
            <a:avLst/>
          </a:prstGeom>
          <a:solidFill>
            <a:srgbClr val="FF0000">
              <a:alpha val="39999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mtClean="0">
              <a:solidFill>
                <a:srgbClr val="000000"/>
              </a:solidFill>
            </a:endParaRPr>
          </a:p>
        </p:txBody>
      </p:sp>
      <p:sp>
        <p:nvSpPr>
          <p:cNvPr id="50182" name="Text Box 28"/>
          <p:cNvSpPr txBox="1">
            <a:spLocks noChangeArrowheads="1"/>
          </p:cNvSpPr>
          <p:nvPr/>
        </p:nvSpPr>
        <p:spPr bwMode="auto">
          <a:xfrm>
            <a:off x="3563938" y="20605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smtClean="0">
                <a:solidFill>
                  <a:srgbClr val="000000"/>
                </a:solidFill>
              </a:rPr>
              <a:t>Gap ~ 1 eV</a:t>
            </a:r>
          </a:p>
        </p:txBody>
      </p:sp>
      <p:sp>
        <p:nvSpPr>
          <p:cNvPr id="15390" name="Text Box 36"/>
          <p:cNvSpPr txBox="1">
            <a:spLocks noChangeArrowheads="1"/>
          </p:cNvSpPr>
          <p:nvPr/>
        </p:nvSpPr>
        <p:spPr bwMode="auto">
          <a:xfrm>
            <a:off x="3132138" y="1412875"/>
            <a:ext cx="504825" cy="4000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2000" b="1" dirty="0">
                <a:solidFill>
                  <a:srgbClr val="000000"/>
                </a:solidFill>
                <a:latin typeface="Arial" charset="0"/>
              </a:rPr>
              <a:t>Si</a:t>
            </a:r>
          </a:p>
        </p:txBody>
      </p:sp>
      <p:grpSp>
        <p:nvGrpSpPr>
          <p:cNvPr id="2" name="グループ化 38"/>
          <p:cNvGrpSpPr>
            <a:grpSpLocks/>
          </p:cNvGrpSpPr>
          <p:nvPr/>
        </p:nvGrpSpPr>
        <p:grpSpPr bwMode="auto">
          <a:xfrm>
            <a:off x="3575050" y="1524000"/>
            <a:ext cx="4967288" cy="2057400"/>
            <a:chOff x="3575422" y="1523728"/>
            <a:chExt cx="4967288" cy="2057400"/>
          </a:xfrm>
        </p:grpSpPr>
        <p:sp>
          <p:nvSpPr>
            <p:cNvPr id="15385" name="Line 31"/>
            <p:cNvSpPr>
              <a:spLocks noChangeShapeType="1"/>
            </p:cNvSpPr>
            <p:nvPr/>
          </p:nvSpPr>
          <p:spPr bwMode="auto">
            <a:xfrm>
              <a:off x="3575422" y="2676253"/>
              <a:ext cx="2519363" cy="2873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86" name="Line 32"/>
            <p:cNvSpPr>
              <a:spLocks noChangeShapeType="1"/>
            </p:cNvSpPr>
            <p:nvPr/>
          </p:nvSpPr>
          <p:spPr bwMode="auto">
            <a:xfrm flipV="1">
              <a:off x="3575422" y="2171428"/>
              <a:ext cx="2519363" cy="3603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399" name="Freeform 58"/>
            <p:cNvSpPr>
              <a:spLocks/>
            </p:cNvSpPr>
            <p:nvPr/>
          </p:nvSpPr>
          <p:spPr bwMode="auto">
            <a:xfrm>
              <a:off x="5580435" y="1523728"/>
              <a:ext cx="2027237" cy="600075"/>
            </a:xfrm>
            <a:custGeom>
              <a:avLst/>
              <a:gdLst>
                <a:gd name="T0" fmla="*/ 0 w 848"/>
                <a:gd name="T1" fmla="*/ 4 h 245"/>
                <a:gd name="T2" fmla="*/ 444 w 848"/>
                <a:gd name="T3" fmla="*/ 244 h 245"/>
                <a:gd name="T4" fmla="*/ 848 w 848"/>
                <a:gd name="T5" fmla="*/ 0 h 245"/>
                <a:gd name="T6" fmla="*/ 0 60000 65536"/>
                <a:gd name="T7" fmla="*/ 0 60000 65536"/>
                <a:gd name="T8" fmla="*/ 0 60000 65536"/>
                <a:gd name="T9" fmla="*/ 0 w 848"/>
                <a:gd name="T10" fmla="*/ 0 h 245"/>
                <a:gd name="T11" fmla="*/ 848 w 848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8" h="245">
                  <a:moveTo>
                    <a:pt x="0" y="4"/>
                  </a:moveTo>
                  <a:cubicBezTo>
                    <a:pt x="151" y="124"/>
                    <a:pt x="303" y="245"/>
                    <a:pt x="444" y="244"/>
                  </a:cubicBezTo>
                  <a:cubicBezTo>
                    <a:pt x="585" y="243"/>
                    <a:pt x="781" y="41"/>
                    <a:pt x="848" y="0"/>
                  </a:cubicBezTo>
                </a:path>
              </a:pathLst>
            </a:custGeom>
            <a:solidFill>
              <a:srgbClr val="66FFFF">
                <a:alpha val="20000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400" name="Freeform 59"/>
            <p:cNvSpPr>
              <a:spLocks/>
            </p:cNvSpPr>
            <p:nvPr/>
          </p:nvSpPr>
          <p:spPr bwMode="auto">
            <a:xfrm flipV="1">
              <a:off x="5504235" y="3011216"/>
              <a:ext cx="2030412" cy="528637"/>
            </a:xfrm>
            <a:custGeom>
              <a:avLst/>
              <a:gdLst>
                <a:gd name="T0" fmla="*/ 0 w 848"/>
                <a:gd name="T1" fmla="*/ 4 h 245"/>
                <a:gd name="T2" fmla="*/ 444 w 848"/>
                <a:gd name="T3" fmla="*/ 244 h 245"/>
                <a:gd name="T4" fmla="*/ 848 w 848"/>
                <a:gd name="T5" fmla="*/ 0 h 245"/>
                <a:gd name="T6" fmla="*/ 0 60000 65536"/>
                <a:gd name="T7" fmla="*/ 0 60000 65536"/>
                <a:gd name="T8" fmla="*/ 0 60000 65536"/>
                <a:gd name="T9" fmla="*/ 0 w 848"/>
                <a:gd name="T10" fmla="*/ 0 h 245"/>
                <a:gd name="T11" fmla="*/ 848 w 848"/>
                <a:gd name="T12" fmla="*/ 245 h 2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8" h="245">
                  <a:moveTo>
                    <a:pt x="0" y="4"/>
                  </a:moveTo>
                  <a:cubicBezTo>
                    <a:pt x="151" y="124"/>
                    <a:pt x="303" y="245"/>
                    <a:pt x="444" y="244"/>
                  </a:cubicBezTo>
                  <a:cubicBezTo>
                    <a:pt x="585" y="243"/>
                    <a:pt x="781" y="41"/>
                    <a:pt x="848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2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203" name="Oval 60"/>
            <p:cNvSpPr>
              <a:spLocks noChangeArrowheads="1"/>
            </p:cNvSpPr>
            <p:nvPr/>
          </p:nvSpPr>
          <p:spPr bwMode="auto">
            <a:xfrm>
              <a:off x="6455147" y="2028553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204" name="Oval 61"/>
            <p:cNvSpPr>
              <a:spLocks noChangeArrowheads="1"/>
            </p:cNvSpPr>
            <p:nvPr/>
          </p:nvSpPr>
          <p:spPr bwMode="auto">
            <a:xfrm>
              <a:off x="6455147" y="2892153"/>
              <a:ext cx="211138" cy="215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403" name="Line 62"/>
            <p:cNvSpPr>
              <a:spLocks noChangeShapeType="1"/>
            </p:cNvSpPr>
            <p:nvPr/>
          </p:nvSpPr>
          <p:spPr bwMode="auto">
            <a:xfrm>
              <a:off x="6588497" y="2349228"/>
              <a:ext cx="0" cy="5048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sz="20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206" name="Text Box 63"/>
            <p:cNvSpPr txBox="1">
              <a:spLocks noChangeArrowheads="1"/>
            </p:cNvSpPr>
            <p:nvPr/>
          </p:nvSpPr>
          <p:spPr bwMode="auto">
            <a:xfrm>
              <a:off x="6815510" y="2315890"/>
              <a:ext cx="1727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mtClean="0">
                  <a:solidFill>
                    <a:srgbClr val="FF0000"/>
                  </a:solidFill>
                </a:rPr>
                <a:t>Energy gap</a:t>
              </a:r>
            </a:p>
          </p:txBody>
        </p:sp>
        <p:sp>
          <p:nvSpPr>
            <p:cNvPr id="50207" name="Text Box 64"/>
            <p:cNvSpPr txBox="1">
              <a:spLocks noChangeArrowheads="1"/>
            </p:cNvSpPr>
            <p:nvPr/>
          </p:nvSpPr>
          <p:spPr bwMode="auto">
            <a:xfrm>
              <a:off x="6023347" y="1523728"/>
              <a:ext cx="1295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i="1" smtClean="0">
                  <a:solidFill>
                    <a:srgbClr val="000000"/>
                  </a:solidFill>
                </a:rPr>
                <a:t>electron</a:t>
              </a:r>
            </a:p>
          </p:txBody>
        </p:sp>
        <p:sp>
          <p:nvSpPr>
            <p:cNvPr id="50208" name="Text Box 65"/>
            <p:cNvSpPr txBox="1">
              <a:spLocks noChangeArrowheads="1"/>
            </p:cNvSpPr>
            <p:nvPr/>
          </p:nvSpPr>
          <p:spPr bwMode="auto">
            <a:xfrm>
              <a:off x="6167810" y="3181078"/>
              <a:ext cx="9350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i="1" smtClean="0">
                  <a:solidFill>
                    <a:srgbClr val="000000"/>
                  </a:solidFill>
                </a:rPr>
                <a:t>hole</a:t>
              </a:r>
            </a:p>
          </p:txBody>
        </p:sp>
      </p:grpSp>
      <p:sp>
        <p:nvSpPr>
          <p:cNvPr id="31" name="角丸四角形 30"/>
          <p:cNvSpPr/>
          <p:nvPr/>
        </p:nvSpPr>
        <p:spPr bwMode="auto">
          <a:xfrm>
            <a:off x="395536" y="304900"/>
            <a:ext cx="3168650" cy="53181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 cap="flat" cmpd="sng" algn="ctr">
            <a:solidFill>
              <a:srgbClr val="0C33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000" b="1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50186" name="Text Box 3"/>
          <p:cNvSpPr txBox="1">
            <a:spLocks noChangeArrowheads="1"/>
          </p:cNvSpPr>
          <p:nvPr/>
        </p:nvSpPr>
        <p:spPr bwMode="auto">
          <a:xfrm>
            <a:off x="538410" y="304900"/>
            <a:ext cx="2901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Band Insulators</a:t>
            </a:r>
          </a:p>
        </p:txBody>
      </p:sp>
      <p:sp>
        <p:nvSpPr>
          <p:cNvPr id="33" name="角丸四角形 32"/>
          <p:cNvSpPr/>
          <p:nvPr/>
        </p:nvSpPr>
        <p:spPr bwMode="auto">
          <a:xfrm>
            <a:off x="323850" y="4149726"/>
            <a:ext cx="4302125" cy="52322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 cap="flat" cmpd="sng" algn="ctr">
            <a:solidFill>
              <a:srgbClr val="0C33D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sz="2000" b="1">
              <a:solidFill>
                <a:srgbClr val="40458C"/>
              </a:solidFill>
              <a:latin typeface="Arial" charset="0"/>
            </a:endParaRPr>
          </a:p>
        </p:txBody>
      </p:sp>
      <p:sp>
        <p:nvSpPr>
          <p:cNvPr id="9228" name="Text Box 3"/>
          <p:cNvSpPr txBox="1">
            <a:spLocks noChangeArrowheads="1"/>
          </p:cNvSpPr>
          <p:nvPr/>
        </p:nvSpPr>
        <p:spPr bwMode="auto">
          <a:xfrm>
            <a:off x="468313" y="4149725"/>
            <a:ext cx="3992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 smtClean="0">
                <a:solidFill>
                  <a:srgbClr val="000000"/>
                </a:solidFill>
              </a:rPr>
              <a:t>Topological Insulators</a:t>
            </a:r>
          </a:p>
        </p:txBody>
      </p:sp>
      <p:grpSp>
        <p:nvGrpSpPr>
          <p:cNvPr id="3" name="グループ化 39"/>
          <p:cNvGrpSpPr>
            <a:grpSpLocks/>
          </p:cNvGrpSpPr>
          <p:nvPr/>
        </p:nvGrpSpPr>
        <p:grpSpPr bwMode="auto">
          <a:xfrm>
            <a:off x="611188" y="4941888"/>
            <a:ext cx="8532812" cy="1511300"/>
            <a:chOff x="611189" y="4941888"/>
            <a:chExt cx="8153869" cy="1511300"/>
          </a:xfrm>
        </p:grpSpPr>
        <p:sp>
          <p:nvSpPr>
            <p:cNvPr id="50194" name="正方形/長方形 26"/>
            <p:cNvSpPr>
              <a:spLocks noChangeArrowheads="1"/>
            </p:cNvSpPr>
            <p:nvPr/>
          </p:nvSpPr>
          <p:spPr bwMode="auto">
            <a:xfrm>
              <a:off x="684213" y="5445125"/>
              <a:ext cx="46624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smtClean="0">
                  <a:solidFill>
                    <a:srgbClr val="FF0000"/>
                  </a:solidFill>
                  <a:cs typeface="Arial" panose="020B0604020202020204" pitchFamily="34" charset="0"/>
                </a:rPr>
                <a:t>Topological number (Z or Z2)</a:t>
              </a:r>
              <a:endParaRPr kumimoji="0" lang="ja-JP" altLang="en-US" sz="240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195" name="Text Box 5"/>
            <p:cNvSpPr txBox="1">
              <a:spLocks noChangeArrowheads="1"/>
            </p:cNvSpPr>
            <p:nvPr/>
          </p:nvSpPr>
          <p:spPr bwMode="auto">
            <a:xfrm>
              <a:off x="684213" y="4941888"/>
              <a:ext cx="47879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smtClean="0">
                  <a:solidFill>
                    <a:srgbClr val="000000"/>
                  </a:solidFill>
                  <a:cs typeface="Arial" panose="020B0604020202020204" pitchFamily="34" charset="0"/>
                </a:rPr>
                <a:t>Characterized by energy gap</a:t>
              </a:r>
            </a:p>
          </p:txBody>
        </p:sp>
        <p:sp>
          <p:nvSpPr>
            <p:cNvPr id="50196" name="正方形/長方形 28"/>
            <p:cNvSpPr>
              <a:spLocks noChangeArrowheads="1"/>
            </p:cNvSpPr>
            <p:nvPr/>
          </p:nvSpPr>
          <p:spPr bwMode="auto">
            <a:xfrm>
              <a:off x="684213" y="5949950"/>
              <a:ext cx="491331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400" smtClean="0">
                  <a:solidFill>
                    <a:srgbClr val="FF0000"/>
                  </a:solidFill>
                  <a:cs typeface="Arial" panose="020B0604020202020204" pitchFamily="34" charset="0"/>
                </a:rPr>
                <a:t>Gapless edge excitations </a:t>
              </a:r>
              <a:endParaRPr kumimoji="0" lang="ja-JP" altLang="en-US" sz="2400" smtClean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197" name="正方形/長方形 29"/>
            <p:cNvSpPr>
              <a:spLocks noChangeArrowheads="1"/>
            </p:cNvSpPr>
            <p:nvPr/>
          </p:nvSpPr>
          <p:spPr bwMode="auto">
            <a:xfrm>
              <a:off x="5272558" y="5013176"/>
              <a:ext cx="34925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ja-JP" altLang="en-US" dirty="0" smtClean="0">
                  <a:solidFill>
                    <a:srgbClr val="40458C"/>
                  </a:solidFill>
                </a:rPr>
                <a:t> </a:t>
              </a:r>
              <a:r>
                <a:rPr kumimoji="0" lang="ja-JP" alt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◇ </a:t>
              </a:r>
              <a:r>
                <a:rPr kumimoji="0" lang="en-US" altLang="ja-JP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Quantum Hall effect,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kumimoji="0" lang="ja-JP" alt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◇ </a:t>
              </a:r>
              <a:r>
                <a:rPr kumimoji="0" lang="en-US" altLang="ja-JP" dirty="0" err="1" smtClean="0">
                  <a:solidFill>
                    <a:srgbClr val="40458C"/>
                  </a:solidFill>
                  <a:cs typeface="Arial" panose="020B0604020202020204" pitchFamily="34" charset="0"/>
                </a:rPr>
                <a:t>Polyacetylen</a:t>
              </a:r>
              <a:r>
                <a:rPr kumimoji="0" lang="en-US" altLang="ja-JP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,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 </a:t>
              </a:r>
              <a:r>
                <a:rPr kumimoji="0" lang="ja-JP" alt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◇</a:t>
              </a:r>
              <a:r>
                <a:rPr kumimoji="0" lang="ja-JP" altLang="en-US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 </a:t>
              </a:r>
              <a:r>
                <a:rPr kumimoji="0" lang="en-US" altLang="ja-JP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Quantum Spin Hall effect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 </a:t>
              </a:r>
              <a:r>
                <a:rPr kumimoji="0" lang="ja-JP" altLang="en-US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◇</a:t>
              </a:r>
              <a:r>
                <a:rPr kumimoji="0" lang="ja-JP" altLang="en-US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 </a:t>
              </a:r>
              <a:r>
                <a:rPr kumimoji="0" lang="en-US" altLang="ja-JP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Z</a:t>
              </a:r>
              <a:r>
                <a:rPr kumimoji="0" lang="en-US" altLang="ja-JP" baseline="-25000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2</a:t>
              </a:r>
              <a:r>
                <a:rPr kumimoji="0" lang="en-US" altLang="ja-JP" dirty="0" smtClean="0">
                  <a:solidFill>
                    <a:srgbClr val="40458C"/>
                  </a:solidFill>
                  <a:cs typeface="Arial" panose="020B0604020202020204" pitchFamily="34" charset="0"/>
                </a:rPr>
                <a:t> topological insulator</a:t>
              </a:r>
              <a:endParaRPr kumimoji="0" lang="ja-JP" altLang="en-US" dirty="0" smtClean="0">
                <a:solidFill>
                  <a:srgbClr val="40458C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198" name="角丸四角形 34"/>
            <p:cNvSpPr>
              <a:spLocks noChangeArrowheads="1"/>
            </p:cNvSpPr>
            <p:nvPr/>
          </p:nvSpPr>
          <p:spPr bwMode="auto">
            <a:xfrm>
              <a:off x="611189" y="4941888"/>
              <a:ext cx="4679443" cy="15113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mtClean="0">
                <a:solidFill>
                  <a:srgbClr val="40458C"/>
                </a:solidFill>
              </a:endParaRPr>
            </a:p>
          </p:txBody>
        </p:sp>
      </p:grpSp>
      <p:cxnSp>
        <p:nvCxnSpPr>
          <p:cNvPr id="50190" name="直線矢印コネクタ 31"/>
          <p:cNvCxnSpPr>
            <a:cxnSpLocks noChangeShapeType="1"/>
          </p:cNvCxnSpPr>
          <p:nvPr/>
        </p:nvCxnSpPr>
        <p:spPr bwMode="auto">
          <a:xfrm flipV="1">
            <a:off x="1042988" y="1700213"/>
            <a:ext cx="0" cy="180022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1" name="テキスト ボックス 33"/>
          <p:cNvSpPr txBox="1">
            <a:spLocks noChangeArrowheads="1"/>
          </p:cNvSpPr>
          <p:nvPr/>
        </p:nvSpPr>
        <p:spPr bwMode="auto">
          <a:xfrm rot="-5400000">
            <a:off x="184944" y="2496344"/>
            <a:ext cx="1027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  <a:cs typeface="Arial" panose="020B0604020202020204" pitchFamily="34" charset="0"/>
              </a:rPr>
              <a:t>energy</a:t>
            </a:r>
            <a:endParaRPr lang="ja-JP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50192" name="直線矢印コネクタ 36"/>
          <p:cNvCxnSpPr>
            <a:cxnSpLocks noChangeShapeType="1"/>
          </p:cNvCxnSpPr>
          <p:nvPr/>
        </p:nvCxnSpPr>
        <p:spPr bwMode="auto">
          <a:xfrm>
            <a:off x="1116013" y="3716338"/>
            <a:ext cx="19431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3" name="テキスト ボックス 37"/>
          <p:cNvSpPr txBox="1">
            <a:spLocks noChangeArrowheads="1"/>
          </p:cNvSpPr>
          <p:nvPr/>
        </p:nvSpPr>
        <p:spPr bwMode="auto">
          <a:xfrm>
            <a:off x="3059113" y="3500438"/>
            <a:ext cx="1566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mtClean="0">
                <a:solidFill>
                  <a:srgbClr val="000000"/>
                </a:solidFill>
                <a:cs typeface="Arial" panose="020B0604020202020204" pitchFamily="34" charset="0"/>
              </a:rPr>
              <a:t>momentum</a:t>
            </a:r>
            <a:endParaRPr lang="ja-JP" altLang="en-US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2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16"/>
  <p:tag name="DEFAULTHEIGHT" val="2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${\cal H}_\mathrm{eff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5"/>
  <p:tag name="BOXHEIGHT" val="367"/>
  <p:tag name="BOXFONT" val="10"/>
  <p:tag name="BOXWRAP" val="False"/>
  <p:tag name="WORKAROUNDTRANSPARENCYBUG" val="False"/>
  <p:tag name="ALLOWFONTSUBSTITUTION" val="False"/>
  <p:tag name="BITMAPFORMAT" val="pngmono"/>
  <p:tag name="ORIGWIDTH" val="40.98008"/>
  <p:tag name="PICTUREFILESIZE" val="24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uation}&#10;{\cal H}(t)=&#10;\begin{pmatrix}&#10;\Delta &amp; -\Omega_R e^{-i\phi} e^{-i \omega t} \\&#10;-\Omega_R e^{i\phi} e^{i \omega t} &amp; -\Delta&#10;\end{pmatrix}\notag&#10;\end{equ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360.0007"/>
  <p:tag name="PICTUREFILESIZE" val="247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&quot;eff. level&quot; $\Delta_\mathrm{eff}=(1-\omega/(2\epsilon_R))(\Delta-\omega/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430.9809"/>
  <p:tag name="PICTUREFILESIZE" val="185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uation}&#10;{\cal H}_\mathrm{eff}=\Bigl(1-\frac{\omega}{2\epsilon_R}\Bigr)&#10;\begin{pmatrix}&#10;\Delta-\omega/2 &amp; -\Omega_R e^{-i\phi}\\&#10;-\Omega_R e^{i\phi} &amp; -(\Delta-\omega/2)\\&#10;\end{pmatrix}\notag&#10;\end{equ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417.9609"/>
  <p:tag name="PICTUREFILESIZE" val="325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epsilon_R=\sqrt{(\Delta-\omega/2)^2+\Omega_R^2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259.9806"/>
  <p:tag name="PICTUREFILESIZE" val="14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2\Delt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0"/>
  <p:tag name="BOXHEIGHT" val="458"/>
  <p:tag name="BOXFONT" val="10"/>
  <p:tag name="BOXWRAP" val="False"/>
  <p:tag name="WORKAROUNDTRANSPARENCYBUG" val="False"/>
  <p:tag name="ALLOWFONTSUBSTITUTION" val="False"/>
  <p:tag name="BITMAPFORMAT" val="pngmono"/>
  <p:tag name="ORIGWIDTH" val="31.98008"/>
  <p:tag name="PICTUREFILESIZE" val="21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R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33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R\to\inft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84.00016"/>
  <p:tag name="PICTUREFILESIZE" val="44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2\Delt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31.98008"/>
  <p:tag name="PICTUREFILESIZE" val="21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$2|\Delta_\mathrm{eff}|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64.98016"/>
  <p:tag name="PICTUREFILESIZE" val="3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begin{document}&#10;$e^{i\theta}\ket{\psi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5"/>
  <p:tag name="BOXHEIGHT" val="367"/>
  <p:tag name="BOXFONT" val="10"/>
  <p:tag name="BOXWRAP" val="False"/>
  <p:tag name="WORKAROUNDTRANSPARENCYBUG" val="False"/>
  <p:tag name="ALLOWFONTSUBSTITUTION" val="False"/>
  <p:tag name="BITMAPFORMAT" val="pngmono"/>
  <p:tag name="ORIGWIDTH" val="54.96008"/>
  <p:tag name="PICTUREFILESIZE" val="41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$\Delta&gt;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60.00016"/>
  <p:tag name="PICTUREFILESIZE" val="28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$\displaystyle \Delta_\mathrm{eff}=\Delta-\frac{\omega}{2}&lt;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177.0004"/>
  <p:tag name="PICTUREFILESIZE" val="82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usepackage{bm}&#10;\begin{document}&#10;\begin{equation}&#10;{\cal H}_0(\bm{k})=\epsilon ({\bm k})1_4+&#10;\begin{pmatrix}&#10;M(\bm{k})1_2 &amp; {\bm A}(\bm{k})\cdot \bm{\sigma} \\&#10;{\bm A}(\bm{k})\cdot \bm{\sigma} &amp; -M(\bm{k})1_2 \\&#10;\end{pmatrix}&#10;\nonumber&#10;\end{equ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397.9808"/>
  <p:tag name="PICTUREFILESIZE" val="330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begin{document}&#10;$\ket{e,\down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39.96008"/>
  <p:tag name="PICTUREFILESIZE" val="25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begin{document}&#10;$\ket{e,\up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39.96008"/>
  <p:tag name="PICTUREFILESIZE" val="25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begin{document}&#10;$\ket{g,\up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40.98008"/>
  <p:tag name="PICTUREFILESIZE" val="27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begin{document}&#10;$\ket{g,\downarrow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40.98008"/>
  <p:tag name="PICTUREFILESIZE" val="27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usepackage{bm}&#10;\begin{document}&#10;\begin{equation}&#10;{\cal H}_0(\bm{k})=\epsilon ({\bm k})1_4+&#10;\begin{pmatrix}&#10;M(\bm{k})1_2 &amp; {\bm A}(\bm{k})\cdot \bm{\sigma} \\&#10;{\bm A}(\bm{k})\cdot \bm{\sigma} &amp; -M(\bm{k})1_2 \\&#10;\end{pmatrix}&#10;\nonumber&#10;\end{equ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397.9808"/>
  <p:tag name="PICTUREFILESIZE" val="330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}&#10;{\cal H}'(t)=&#10;\begin{pmatrix}&#10;0 &amp; -i\frac{\Omega_R}{2} e^{-i\phi}e^{-i\omega t} \sigma_\mu \\&#10;i\frac{\Omega_R}{2} e^{i\phi}e^{i\omega t} \sigma_\mu &amp; 0&#10;\end{pmatrix}&#10;\nonumber&#10;\end{equatio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405.9608"/>
  <p:tag name="PICTUREFILESIZE" val="305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R=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33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H}(t+T)={\cal H}(t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62.9603"/>
  <p:tag name="PICTUREFILESIZE" val="76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=6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57.00008"/>
  <p:tag name="PICTUREFILESIZE" val="234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R=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34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5"/>
  <p:tag name="BOXHEIGHT" val="367"/>
  <p:tag name="BOXFONT" val="10"/>
  <p:tag name="BOXWRAP" val="False"/>
  <p:tag name="WORKAROUNDTRANSPARENCYBUG" val="False"/>
  <p:tag name="ALLOWFONTSUBSTITUTION" val="False"/>
  <p:tag name="BITMAPFORMAT" val="pngmono"/>
  <p:tag name="ORIGWIDTH" val="7.98"/>
  <p:tag name="PICTUREFILESIZE" val="74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=6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57.00008"/>
  <p:tag name="PICTUREFILESIZE" val="234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R=3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352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5"/>
  <p:tag name="BOXHEIGHT" val="367"/>
  <p:tag name="BOXFONT" val="10"/>
  <p:tag name="BOXWRAP" val="False"/>
  <p:tag name="WORKAROUNDTRANSPARENCYBUG" val="False"/>
  <p:tag name="ALLOWFONTSUBSTITUTION" val="False"/>
  <p:tag name="BITMAPFORMAT" val="pngmono"/>
  <p:tag name="ORIGWIDTH" val="7.98"/>
  <p:tag name="PICTUREFILESIZE" val="74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=6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57.00008"/>
  <p:tag name="PICTUREFILESIZE" val="234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R=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33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5"/>
  <p:tag name="BOXHEIGHT" val="367"/>
  <p:tag name="BOXFONT" val="10"/>
  <p:tag name="BOXWRAP" val="False"/>
  <p:tag name="WORKAROUNDTRANSPARENCYBUG" val="False"/>
  <p:tag name="ALLOWFONTSUBSTITUTION" val="False"/>
  <p:tag name="BITMAPFORMAT" val="pngmono"/>
  <p:tag name="ORIGWIDTH" val="7.98"/>
  <p:tag name="PICTUREFILESIZE" val="74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=6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57.00008"/>
  <p:tag name="PICTUREFILESIZE" val="23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usepackage{ascmac}&#10;\usepackage{amsmath,amssymb}&#10;\begin{document}&#10;\begin{eqnarray}&#10;\ket{\psi(t)} = e^{-i\epsilon t}\ket{\phi(t)},&#10;\ket{\phi(t+T)} = \ket{\phi(t)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64"/>
  <p:tag name="BOXHEIGHT" val="408"/>
  <p:tag name="BOXFONT" val="10"/>
  <p:tag name="BOXWRAP" val="False"/>
  <p:tag name="WORKAROUNDTRANSPARENCYBUG" val="False"/>
  <p:tag name="ALLOWFONTSUBSTITUTION" val="False"/>
  <p:tag name="BITMAPFORMAT" val="pngmono"/>
  <p:tag name="ORIGWIDTH" val="378.0008"/>
  <p:tag name="PICTUREFILESIZE" val="200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usepackage{braket}&#10;\begin{document}&#10;\begin{equation*}&#10;[{\cal H}(t)-i\partial_t]\ket{\phi(t)}=\epsilon\ket{\phi(t)}\nonumber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259.9806"/>
  <p:tag name="PICTUREFILESIZE" val="121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7.98"/>
  <p:tag name="PICTUREFILESIZE" val="74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begin{document}&#10;$\ket{\phi(t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49.98008"/>
  <p:tag name="PICTUREFILESIZE" val="388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align}&#10;e^{S(t)}{\cal H}_Fe^{-S(t)}&amp;=&#10;{\cal H}_0+{\cal H}'(t)-i\partial_t\notag\\&#10;&amp;+[S(t),{\cal H}_0]+[S(t),{\cal H}'(t)]+[S(t),-i\partial_t]\notag\\&#10;&amp;+\cdots&#10;\notag&#10;\end{alig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529.9811"/>
  <p:tag name="PICTUREFILESIZE" val="4019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{\cal H}(t)={\cal H}_0+{\cal H}'(t)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8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198.9604"/>
  <p:tag name="PICTUREFILESIZE" val="96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H}_F\equiv {\cal H}(t)-i\partial_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156.0003"/>
  <p:tag name="PICTUREFILESIZE" val="78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isplaystyle S(t)=i\int_0^tdt'{\cal H}'(t'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186.9604"/>
  <p:tag name="PICTUREFILESIZE" val="1309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*}&#10;e^{S(t)}{\cal H}_Fe^{-S(t)}={\cal H}_0-i\partial_t+[S(t),{\cal H}_0]+\frac{1}{2}[S(t),{\cal H}'(t)]+\cdots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537.9611"/>
  <p:tag name="PICTUREFILESIZE" val="297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O({\cal H}'/\omega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8"/>
  <p:tag name="BOXHEIGHT" val="433"/>
  <p:tag name="BOXFONT" val="10"/>
  <p:tag name="BOXWRAP" val="False"/>
  <p:tag name="WORKAROUNDTRANSPARENCYBUG" val="False"/>
  <p:tag name="ALLOWFONTSUBSTITUTION" val="False"/>
  <p:tag name="BITMAPFORMAT" val="pngmono"/>
  <p:tag name="ORIGWIDTH" val="81.00016"/>
  <p:tag name="PICTUREFILESIZE" val="578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\cal H}_F= {\cal H}(t)-i\partial_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159.0003"/>
  <p:tag name="PICTUREFILESIZE" val="78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7.98"/>
  <p:tag name="PICTUREFILESIZE" val="74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*}&#10;{\cal H}_\mathrm{eff}\simeq{\cal H}_0+\frac{1}{T}\int_0^Tdt[S(t),{\cal H}_0]+\frac{1}{2T}\int_0^Tdt[S(t),{\cal H}'(t)]+\cdots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546.0011"/>
  <p:tag name="PICTUREFILESIZE" val="3199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equation*}&#10;\frac{1}{2T}\int_0^T dt[S(t),{\cal H}'(t)]=-\frac{\Omega_R^2}{4\omega}\sigma_0\otimes\tau_3&#10;\end{equatio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348.9607"/>
  <p:tag name="PICTUREFILESIZE" val="2453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usepackage{bm}&#10;\begin{document}&#10;\begin{align}&#10;\frac{1}{T}&amp;\int_0^T dt[S(t),{\cal H}_0]=-\frac{\Omega_R}{\omega}M(\bm{k})\sigma_1\otimes\tau_2\notag\\&#10;&amp;+\frac{\Omega_R}{\omega}A_2(\bm{k})\sigma_3\otimes\tau_0&#10;-\frac{\Omega_R}{\omega}A_3(\bm{k})\sigma_2\otimes\tau_0\notag&#10;\end{alig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364"/>
  <p:tag name="BOXFONT" val="10"/>
  <p:tag name="BOXWRAP" val="False"/>
  <p:tag name="WORKAROUNDTRANSPARENCYBUG" val="False"/>
  <p:tag name="ALLOWFONTSUBSTITUTION" val="False"/>
  <p:tag name="BITMAPFORMAT" val="pngmono"/>
  <p:tag name="ORIGWIDTH" val="393.9608"/>
  <p:tag name="PICTUREFILESIZE" val="5034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usepackage{bm}&#10;\begin{document}&#10;$M(\bm{k}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364"/>
  <p:tag name="BOXFONT" val="10"/>
  <p:tag name="BOXWRAP" val="False"/>
  <p:tag name="WORKAROUNDTRANSPARENCYBUG" val="False"/>
  <p:tag name="ALLOWFONTSUBSTITUTION" val="False"/>
  <p:tag name="BITMAPFORMAT" val="pngmono"/>
  <p:tag name="ORIGWIDTH" val="51.96008"/>
  <p:tag name="PICTUREFILESIZE" val="39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_1\otimes\tau_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364"/>
  <p:tag name="BOXFONT" val="10"/>
  <p:tag name="BOXWRAP" val="False"/>
  <p:tag name="WORKAROUNDTRANSPARENCYBUG" val="False"/>
  <p:tag name="ALLOWFONTSUBSTITUTION" val="False"/>
  <p:tag name="BITMAPFORMAT" val="pngmono"/>
  <p:tag name="ORIGWIDTH" val="66.96016"/>
  <p:tag name="PICTUREFILESIZE" val="37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begin{document}&#10;\begin{align}&#10;\frac{1}{T}\int_0^T dt[S(t),{\cal H}_\mathrm{int}]=i\frac{\Omega_R}{2\omega}U\sum_i (&amp;c_{ig\uparrow}^\dag c_{ig\uparrow} c_{ig\downarrow}^\dag c_{ie\uparrow}-c_{ig\uparrow}^\dag c_{ig\uparrow} c_{ie\uparrow}^\dag c_{ig\downarrow}\notag\\&#10;&amp;+c_{ig\uparrow}^\dag c_{ie\downarrow} c_{ig\downarrow}^\dag c_{ig\downarrow}-c_{ie\downarrow}^\dag c_{ig\uparrow} c_{ig\downarrow}^\dag c_{ig\downarrow})&#10;\notag&#10;\end{align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364"/>
  <p:tag name="BOXFONT" val="10"/>
  <p:tag name="BOXWRAP" val="False"/>
  <p:tag name="WORKAROUNDTRANSPARENCYBUG" val="False"/>
  <p:tag name="ALLOWFONTSUBSTITUTION" val="False"/>
  <p:tag name="BITMAPFORMAT" val="pngmono"/>
  <p:tag name="ORIGWIDTH" val="631.9813"/>
  <p:tag name="PICTUREFILESIZE" val="6503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.98008"/>
  <p:tag name="PICTUREFILESIZE" val="17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.98008"/>
  <p:tag name="PICTUREFILESIZE" val="174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.98008"/>
  <p:tag name="PICTUREFILESIZE" val="17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e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.98008"/>
  <p:tag name="PICTUREFILESIZE" val="17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begin{document}&#10;$\ket{\phi(t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16"/>
  <p:tag name="BOXHEIGHT" val="298"/>
  <p:tag name="BOXFONT" val="10"/>
  <p:tag name="BOXWRAP" val="False"/>
  <p:tag name="WORKAROUNDTRANSPARENCYBUG" val="False"/>
  <p:tag name="ALLOWFONTSUBSTITUTION" val="False"/>
  <p:tag name="BITMAPFORMAT" val="pngmono"/>
  <p:tag name="ORIGWIDTH" val="49.98008"/>
  <p:tag name="PICTUREFILESIZE" val="388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20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19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19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20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19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20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20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19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20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19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usepackage{ascmac}&#10;\usepackage{amsmath,amssymb}&#10;\begin{document}&#10;$U(T,0)\equiv e^{-i{\cal H}_{\rm eff}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5"/>
  <p:tag name="BOXHEIGHT" val="367"/>
  <p:tag name="BOXFONT" val="10"/>
  <p:tag name="BOXWRAP" val="False"/>
  <p:tag name="WORKAROUNDTRANSPARENCYBUG" val="False"/>
  <p:tag name="ALLOWFONTSUBSTITUTION" val="False"/>
  <p:tag name="BITMAPFORMAT" val="pngmono"/>
  <p:tag name="ORIGWIDTH" val="174.9604"/>
  <p:tag name="PICTUREFILESIZE" val="863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20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20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198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198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up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20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g,\downarrow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19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psilo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5"/>
  <p:tag name="BOXHEIGHT" val="367"/>
  <p:tag name="BOXFONT" val="10"/>
  <p:tag name="BOXWRAP" val="False"/>
  <p:tag name="WORKAROUNDTRANSPARENCYBUG" val="False"/>
  <p:tag name="ALLOWFONTSUBSTITUTION" val="False"/>
  <p:tag name="BITMAPFORMAT" val="pngmono"/>
  <p:tag name="ORIGWIDTH" val="7.98"/>
  <p:tag name="PICTUREFILESIZE" val="74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braket}&#10;\begin{document}&#10;$\ket{\phi(t)}=P(t)\ket{\epsilo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5"/>
  <p:tag name="BOXHEIGHT" val="367"/>
  <p:tag name="BOXFONT" val="10"/>
  <p:tag name="BOXWRAP" val="False"/>
  <p:tag name="WORKAROUNDTRANSPARENCYBUG" val="False"/>
  <p:tag name="ALLOWFONTSUBSTITUTION" val="False"/>
  <p:tag name="BITMAPFORMAT" val="pngmono"/>
  <p:tag name="ORIGWIDTH" val="150.0003"/>
  <p:tag name="PICTUREFILESIZE" val="8626"/>
</p:tagLst>
</file>

<file path=ppt/theme/theme1.xml><?xml version="1.0" encoding="utf-8"?>
<a:theme xmlns:a="http://schemas.openxmlformats.org/drawingml/2006/main" name="kyoo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rin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3135</TotalTime>
  <Words>1330</Words>
  <Application>Microsoft Office PowerPoint</Application>
  <PresentationFormat>画面に合わせる (4:3)</PresentationFormat>
  <Paragraphs>313</Paragraphs>
  <Slides>33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8" baseType="lpstr">
      <vt:lpstr>GulimChe</vt:lpstr>
      <vt:lpstr>HGS創英角ﾎﾟｯﾌﾟ体</vt:lpstr>
      <vt:lpstr>ＭＳ Ｐゴシック</vt:lpstr>
      <vt:lpstr>ＭＳ Ｐ明朝</vt:lpstr>
      <vt:lpstr>ＭＳ 明朝</vt:lpstr>
      <vt:lpstr>Arial</vt:lpstr>
      <vt:lpstr>Calibri</vt:lpstr>
      <vt:lpstr>Century</vt:lpstr>
      <vt:lpstr>Monotype Corsiva</vt:lpstr>
      <vt:lpstr>Symbol</vt:lpstr>
      <vt:lpstr>Times New Roman</vt:lpstr>
      <vt:lpstr>Wingdings</vt:lpstr>
      <vt:lpstr>kyoowhite</vt:lpstr>
      <vt:lpstr>shrine2</vt:lpstr>
      <vt:lpstr>Equation</vt:lpstr>
      <vt:lpstr>PowerPoint プレゼンテーション</vt:lpstr>
      <vt:lpstr>PowerPoint プレゼンテーション</vt:lpstr>
      <vt:lpstr>Contents</vt:lpstr>
      <vt:lpstr>Topological / Nonequilibrium quantum phenomena</vt:lpstr>
      <vt:lpstr>Topological quantum phenomena</vt:lpstr>
      <vt:lpstr>Topological quantum phenomena in non-equilibrium systems</vt:lpstr>
      <vt:lpstr>Purpose of this study</vt:lpstr>
      <vt:lpstr>PowerPoint プレゼンテーション</vt:lpstr>
      <vt:lpstr>PowerPoint プレゼンテーション</vt:lpstr>
      <vt:lpstr>Quantum Hall effect</vt:lpstr>
      <vt:lpstr>Quantum Spin Hall effect</vt:lpstr>
      <vt:lpstr>Floquet Theory Time-periodic phenomena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Results</vt:lpstr>
      <vt:lpstr>PowerPoint プレゼンテーション</vt:lpstr>
      <vt:lpstr>Another perspective: perturbation theory</vt:lpstr>
      <vt:lpstr>PowerPoint プレゼンテーション</vt:lpstr>
      <vt:lpstr>PowerPoint プレゼンテーション</vt:lpstr>
      <vt:lpstr>PowerPoint プレゼンテーション</vt:lpstr>
      <vt:lpstr>Summary and future perspectives</vt:lpstr>
      <vt:lpstr>PowerPoint プレゼンテーション</vt:lpstr>
      <vt:lpstr>Field-induced effective interactions</vt:lpstr>
      <vt:lpstr>Alkaline-earth cold atoms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Kondo insulator in cold-atomic systems: proposal for dynamical realization</dc:title>
  <dc:creator>Nakagawa</dc:creator>
  <cp:lastModifiedBy>Norio Kawakami</cp:lastModifiedBy>
  <cp:revision>264</cp:revision>
  <dcterms:created xsi:type="dcterms:W3CDTF">2013-10-19T19:53:26Z</dcterms:created>
  <dcterms:modified xsi:type="dcterms:W3CDTF">2016-03-12T06:12:44Z</dcterms:modified>
</cp:coreProperties>
</file>