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83" r:id="rId5"/>
    <p:sldId id="260" r:id="rId6"/>
    <p:sldId id="261" r:id="rId7"/>
    <p:sldId id="263" r:id="rId8"/>
    <p:sldId id="284" r:id="rId9"/>
    <p:sldId id="262" r:id="rId10"/>
    <p:sldId id="264" r:id="rId11"/>
    <p:sldId id="266" r:id="rId12"/>
    <p:sldId id="267" r:id="rId13"/>
    <p:sldId id="268" r:id="rId14"/>
    <p:sldId id="269" r:id="rId15"/>
    <p:sldId id="281" r:id="rId16"/>
    <p:sldId id="270" r:id="rId17"/>
    <p:sldId id="271" r:id="rId18"/>
    <p:sldId id="285" r:id="rId19"/>
    <p:sldId id="272" r:id="rId20"/>
    <p:sldId id="273" r:id="rId21"/>
    <p:sldId id="274" r:id="rId22"/>
    <p:sldId id="275" r:id="rId23"/>
    <p:sldId id="276" r:id="rId24"/>
    <p:sldId id="280" r:id="rId25"/>
    <p:sldId id="279" r:id="rId26"/>
    <p:sldId id="278" r:id="rId27"/>
    <p:sldId id="286" r:id="rId28"/>
    <p:sldId id="287" r:id="rId29"/>
    <p:sldId id="288" r:id="rId30"/>
    <p:sldId id="289"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9.0151423379769835E-2"/>
          <c:y val="4.0226520597968732E-2"/>
          <c:w val="0.89591779392960491"/>
          <c:h val="0.79217676594773478"/>
        </c:manualLayout>
      </c:layout>
      <c:bar3DChart>
        <c:barDir val="col"/>
        <c:grouping val="clustered"/>
        <c:varyColors val="0"/>
        <c:ser>
          <c:idx val="0"/>
          <c:order val="0"/>
          <c:tx>
            <c:strRef>
              <c:f>Sheet1!$B$2</c:f>
              <c:strCache>
                <c:ptCount val="1"/>
                <c:pt idx="0">
                  <c:v>L1</c:v>
                </c:pt>
              </c:strCache>
            </c:strRef>
          </c:tx>
          <c:invertIfNegative val="0"/>
          <c:cat>
            <c:strRef>
              <c:f>Sheet1!$A$3:$A$8</c:f>
              <c:strCache>
                <c:ptCount val="6"/>
                <c:pt idx="0">
                  <c:v>CH4</c:v>
                </c:pt>
                <c:pt idx="1">
                  <c:v>H2S</c:v>
                </c:pt>
                <c:pt idx="2">
                  <c:v>CO</c:v>
                </c:pt>
                <c:pt idx="3">
                  <c:v>SO2</c:v>
                </c:pt>
                <c:pt idx="4">
                  <c:v>NO2</c:v>
                </c:pt>
                <c:pt idx="5">
                  <c:v>TEMP (0C)</c:v>
                </c:pt>
              </c:strCache>
            </c:strRef>
          </c:cat>
          <c:val>
            <c:numRef>
              <c:f>Sheet1!$B$3:$B$8</c:f>
              <c:numCache>
                <c:formatCode>General</c:formatCode>
                <c:ptCount val="6"/>
                <c:pt idx="0">
                  <c:v>90</c:v>
                </c:pt>
                <c:pt idx="1">
                  <c:v>1.1399999999999948</c:v>
                </c:pt>
                <c:pt idx="2">
                  <c:v>24</c:v>
                </c:pt>
                <c:pt idx="3">
                  <c:v>327</c:v>
                </c:pt>
                <c:pt idx="4">
                  <c:v>186</c:v>
                </c:pt>
                <c:pt idx="5">
                  <c:v>33</c:v>
                </c:pt>
              </c:numCache>
            </c:numRef>
          </c:val>
        </c:ser>
        <c:ser>
          <c:idx val="1"/>
          <c:order val="1"/>
          <c:tx>
            <c:strRef>
              <c:f>Sheet1!$C$2</c:f>
              <c:strCache>
                <c:ptCount val="1"/>
                <c:pt idx="0">
                  <c:v>L2</c:v>
                </c:pt>
              </c:strCache>
            </c:strRef>
          </c:tx>
          <c:spPr>
            <a:ln>
              <a:solidFill>
                <a:srgbClr val="FF0000"/>
              </a:solidFill>
            </a:ln>
          </c:spPr>
          <c:invertIfNegative val="0"/>
          <c:cat>
            <c:strRef>
              <c:f>Sheet1!$A$3:$A$8</c:f>
              <c:strCache>
                <c:ptCount val="6"/>
                <c:pt idx="0">
                  <c:v>CH4</c:v>
                </c:pt>
                <c:pt idx="1">
                  <c:v>H2S</c:v>
                </c:pt>
                <c:pt idx="2">
                  <c:v>CO</c:v>
                </c:pt>
                <c:pt idx="3">
                  <c:v>SO2</c:v>
                </c:pt>
                <c:pt idx="4">
                  <c:v>NO2</c:v>
                </c:pt>
                <c:pt idx="5">
                  <c:v>TEMP (0C)</c:v>
                </c:pt>
              </c:strCache>
            </c:strRef>
          </c:cat>
          <c:val>
            <c:numRef>
              <c:f>Sheet1!$C$3:$C$8</c:f>
              <c:numCache>
                <c:formatCode>General</c:formatCode>
                <c:ptCount val="6"/>
                <c:pt idx="0">
                  <c:v>81</c:v>
                </c:pt>
                <c:pt idx="1">
                  <c:v>0.66000000000000303</c:v>
                </c:pt>
                <c:pt idx="2">
                  <c:v>26.07</c:v>
                </c:pt>
                <c:pt idx="3">
                  <c:v>269</c:v>
                </c:pt>
                <c:pt idx="4">
                  <c:v>150</c:v>
                </c:pt>
                <c:pt idx="5">
                  <c:v>31.2</c:v>
                </c:pt>
              </c:numCache>
            </c:numRef>
          </c:val>
        </c:ser>
        <c:ser>
          <c:idx val="2"/>
          <c:order val="2"/>
          <c:tx>
            <c:strRef>
              <c:f>Sheet1!$D$2</c:f>
              <c:strCache>
                <c:ptCount val="1"/>
                <c:pt idx="0">
                  <c:v>L3</c:v>
                </c:pt>
              </c:strCache>
            </c:strRef>
          </c:tx>
          <c:invertIfNegative val="0"/>
          <c:cat>
            <c:strRef>
              <c:f>Sheet1!$A$3:$A$8</c:f>
              <c:strCache>
                <c:ptCount val="6"/>
                <c:pt idx="0">
                  <c:v>CH4</c:v>
                </c:pt>
                <c:pt idx="1">
                  <c:v>H2S</c:v>
                </c:pt>
                <c:pt idx="2">
                  <c:v>CO</c:v>
                </c:pt>
                <c:pt idx="3">
                  <c:v>SO2</c:v>
                </c:pt>
                <c:pt idx="4">
                  <c:v>NO2</c:v>
                </c:pt>
                <c:pt idx="5">
                  <c:v>TEMP (0C)</c:v>
                </c:pt>
              </c:strCache>
            </c:strRef>
          </c:cat>
          <c:val>
            <c:numRef>
              <c:f>Sheet1!$D$3:$D$8</c:f>
              <c:numCache>
                <c:formatCode>General</c:formatCode>
                <c:ptCount val="6"/>
                <c:pt idx="0">
                  <c:v>51</c:v>
                </c:pt>
                <c:pt idx="1">
                  <c:v>0.2</c:v>
                </c:pt>
                <c:pt idx="2">
                  <c:v>22.8</c:v>
                </c:pt>
                <c:pt idx="3">
                  <c:v>258</c:v>
                </c:pt>
                <c:pt idx="4">
                  <c:v>89</c:v>
                </c:pt>
                <c:pt idx="5">
                  <c:v>30.1</c:v>
                </c:pt>
              </c:numCache>
            </c:numRef>
          </c:val>
        </c:ser>
        <c:ser>
          <c:idx val="3"/>
          <c:order val="3"/>
          <c:tx>
            <c:strRef>
              <c:f>Sheet1!$E$2</c:f>
              <c:strCache>
                <c:ptCount val="1"/>
                <c:pt idx="0">
                  <c:v>CONTROL</c:v>
                </c:pt>
              </c:strCache>
            </c:strRef>
          </c:tx>
          <c:spPr>
            <a:ln>
              <a:solidFill>
                <a:srgbClr val="0070C0"/>
              </a:solidFill>
            </a:ln>
          </c:spPr>
          <c:invertIfNegative val="0"/>
          <c:cat>
            <c:strRef>
              <c:f>Sheet1!$A$3:$A$8</c:f>
              <c:strCache>
                <c:ptCount val="6"/>
                <c:pt idx="0">
                  <c:v>CH4</c:v>
                </c:pt>
                <c:pt idx="1">
                  <c:v>H2S</c:v>
                </c:pt>
                <c:pt idx="2">
                  <c:v>CO</c:v>
                </c:pt>
                <c:pt idx="3">
                  <c:v>SO2</c:v>
                </c:pt>
                <c:pt idx="4">
                  <c:v>NO2</c:v>
                </c:pt>
                <c:pt idx="5">
                  <c:v>TEMP (0C)</c:v>
                </c:pt>
              </c:strCache>
            </c:strRef>
          </c:cat>
          <c:val>
            <c:numRef>
              <c:f>Sheet1!$E$3:$E$8</c:f>
              <c:numCache>
                <c:formatCode>General</c:formatCode>
                <c:ptCount val="6"/>
                <c:pt idx="0">
                  <c:v>41</c:v>
                </c:pt>
                <c:pt idx="1">
                  <c:v>8.0000000000000043E-2</c:v>
                </c:pt>
                <c:pt idx="2">
                  <c:v>12.5</c:v>
                </c:pt>
                <c:pt idx="3">
                  <c:v>261</c:v>
                </c:pt>
                <c:pt idx="4">
                  <c:v>84</c:v>
                </c:pt>
                <c:pt idx="5">
                  <c:v>26.5</c:v>
                </c:pt>
              </c:numCache>
            </c:numRef>
          </c:val>
        </c:ser>
        <c:dLbls>
          <c:showLegendKey val="0"/>
          <c:showVal val="0"/>
          <c:showCatName val="0"/>
          <c:showSerName val="0"/>
          <c:showPercent val="0"/>
          <c:showBubbleSize val="0"/>
        </c:dLbls>
        <c:gapWidth val="150"/>
        <c:shape val="cylinder"/>
        <c:axId val="7530752"/>
        <c:axId val="35000704"/>
        <c:axId val="0"/>
      </c:bar3DChart>
      <c:catAx>
        <c:axId val="7530752"/>
        <c:scaling>
          <c:orientation val="minMax"/>
        </c:scaling>
        <c:delete val="0"/>
        <c:axPos val="b"/>
        <c:title>
          <c:tx>
            <c:rich>
              <a:bodyPr/>
              <a:lstStyle/>
              <a:p>
                <a:pPr>
                  <a:defRPr sz="1200"/>
                </a:pPr>
                <a:r>
                  <a:rPr lang="en-US" sz="1200">
                    <a:latin typeface="Times New Roman" pitchFamily="18" charset="0"/>
                    <a:cs typeface="Times New Roman" pitchFamily="18" charset="0"/>
                  </a:rPr>
                  <a:t>Air</a:t>
                </a:r>
                <a:r>
                  <a:rPr lang="en-US" sz="1200" baseline="0">
                    <a:latin typeface="Times New Roman" pitchFamily="18" charset="0"/>
                    <a:cs typeface="Times New Roman" pitchFamily="18" charset="0"/>
                  </a:rPr>
                  <a:t> pollutants</a:t>
                </a:r>
              </a:p>
              <a:p>
                <a:pPr>
                  <a:defRPr sz="1200"/>
                </a:pPr>
                <a:r>
                  <a:rPr lang="en-US" sz="1200">
                    <a:latin typeface="Times New Roman" pitchFamily="18" charset="0"/>
                    <a:cs typeface="Times New Roman" pitchFamily="18" charset="0"/>
                  </a:rPr>
                  <a:t>Fig.</a:t>
                </a:r>
                <a:r>
                  <a:rPr lang="en-US" sz="1200" baseline="0">
                    <a:latin typeface="Times New Roman" pitchFamily="18" charset="0"/>
                    <a:cs typeface="Times New Roman" pitchFamily="18" charset="0"/>
                  </a:rPr>
                  <a:t> 7. Longitude variations in air pollutants around Utorogu gas plant</a:t>
                </a:r>
                <a:endParaRPr lang="en-US" sz="1200">
                  <a:latin typeface="Times New Roman" pitchFamily="18" charset="0"/>
                  <a:cs typeface="Times New Roman" pitchFamily="18" charset="0"/>
                </a:endParaRPr>
              </a:p>
            </c:rich>
          </c:tx>
          <c:layout>
            <c:manualLayout>
              <c:xMode val="edge"/>
              <c:yMode val="edge"/>
              <c:x val="0.15543106474748097"/>
              <c:y val="0.92857121358987427"/>
            </c:manualLayout>
          </c:layout>
          <c:overlay val="0"/>
        </c:title>
        <c:majorTickMark val="none"/>
        <c:minorTickMark val="none"/>
        <c:tickLblPos val="nextTo"/>
        <c:crossAx val="35000704"/>
        <c:crosses val="autoZero"/>
        <c:auto val="1"/>
        <c:lblAlgn val="ctr"/>
        <c:lblOffset val="100"/>
        <c:noMultiLvlLbl val="0"/>
      </c:catAx>
      <c:valAx>
        <c:axId val="35000704"/>
        <c:scaling>
          <c:orientation val="minMax"/>
        </c:scaling>
        <c:delete val="0"/>
        <c:axPos val="l"/>
        <c:title>
          <c:tx>
            <c:rich>
              <a:bodyPr/>
              <a:lstStyle/>
              <a:p>
                <a:pPr>
                  <a:defRPr/>
                </a:pPr>
                <a:r>
                  <a:rPr lang="en-US"/>
                  <a:t>Concentration</a:t>
                </a:r>
                <a:r>
                  <a:rPr lang="en-US" baseline="0"/>
                  <a:t> (ug/m</a:t>
                </a:r>
                <a:r>
                  <a:rPr lang="en-US" baseline="30000"/>
                  <a:t>3</a:t>
                </a:r>
                <a:r>
                  <a:rPr lang="en-US" baseline="0"/>
                  <a:t>)</a:t>
                </a:r>
                <a:endParaRPr lang="en-US"/>
              </a:p>
            </c:rich>
          </c:tx>
          <c:layout/>
          <c:overlay val="0"/>
        </c:title>
        <c:numFmt formatCode="General" sourceLinked="1"/>
        <c:majorTickMark val="out"/>
        <c:minorTickMark val="none"/>
        <c:tickLblPos val="nextTo"/>
        <c:crossAx val="7530752"/>
        <c:crosses val="autoZero"/>
        <c:crossBetween val="between"/>
      </c:valAx>
    </c:plotArea>
    <c:legend>
      <c:legendPos val="r"/>
      <c:layout>
        <c:manualLayout>
          <c:xMode val="edge"/>
          <c:yMode val="edge"/>
          <c:x val="0.86641109765125512"/>
          <c:y val="3.5631062421545137E-2"/>
          <c:w val="0.12076838952823205"/>
          <c:h val="0.26207120849024307"/>
        </c:manualLayout>
      </c:layout>
      <c:overlay val="0"/>
      <c:txPr>
        <a:bodyPr/>
        <a:lstStyle/>
        <a:p>
          <a:pPr>
            <a:defRPr b="1"/>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0"/>
      <c:perspective val="30"/>
    </c:view3D>
    <c:floor>
      <c:thickness val="0"/>
    </c:floor>
    <c:sideWall>
      <c:thickness val="0"/>
    </c:sideWall>
    <c:backWall>
      <c:thickness val="0"/>
    </c:backWall>
    <c:plotArea>
      <c:layout>
        <c:manualLayout>
          <c:layoutTarget val="inner"/>
          <c:xMode val="edge"/>
          <c:yMode val="edge"/>
          <c:x val="9.2431004264001887E-2"/>
          <c:y val="2.0190304995994609E-2"/>
          <c:w val="0.89727515310586192"/>
          <c:h val="0.82778739506196963"/>
        </c:manualLayout>
      </c:layout>
      <c:bar3DChart>
        <c:barDir val="col"/>
        <c:grouping val="clustered"/>
        <c:varyColors val="0"/>
        <c:ser>
          <c:idx val="0"/>
          <c:order val="0"/>
          <c:tx>
            <c:strRef>
              <c:f>Sheet1!$H$23</c:f>
              <c:strCache>
                <c:ptCount val="1"/>
                <c:pt idx="0">
                  <c:v>RLWC</c:v>
                </c:pt>
              </c:strCache>
            </c:strRef>
          </c:tx>
          <c:invertIfNegative val="0"/>
          <c:cat>
            <c:strRef>
              <c:f>Sheet1!$I$22:$L$22</c:f>
              <c:strCache>
                <c:ptCount val="4"/>
                <c:pt idx="0">
                  <c:v>L1</c:v>
                </c:pt>
                <c:pt idx="1">
                  <c:v>L2</c:v>
                </c:pt>
                <c:pt idx="2">
                  <c:v>L3</c:v>
                </c:pt>
                <c:pt idx="3">
                  <c:v>Control</c:v>
                </c:pt>
              </c:strCache>
            </c:strRef>
          </c:cat>
          <c:val>
            <c:numRef>
              <c:f>Sheet1!$I$23:$L$23</c:f>
              <c:numCache>
                <c:formatCode>General</c:formatCode>
                <c:ptCount val="4"/>
                <c:pt idx="0">
                  <c:v>34.4</c:v>
                </c:pt>
                <c:pt idx="1">
                  <c:v>41.1</c:v>
                </c:pt>
                <c:pt idx="2">
                  <c:v>42.41</c:v>
                </c:pt>
                <c:pt idx="3">
                  <c:v>52.68</c:v>
                </c:pt>
              </c:numCache>
            </c:numRef>
          </c:val>
        </c:ser>
        <c:ser>
          <c:idx val="1"/>
          <c:order val="1"/>
          <c:tx>
            <c:strRef>
              <c:f>Sheet1!$H$24</c:f>
              <c:strCache>
                <c:ptCount val="1"/>
                <c:pt idx="0">
                  <c:v>TCC</c:v>
                </c:pt>
              </c:strCache>
            </c:strRef>
          </c:tx>
          <c:invertIfNegative val="0"/>
          <c:cat>
            <c:strRef>
              <c:f>Sheet1!$I$22:$L$22</c:f>
              <c:strCache>
                <c:ptCount val="4"/>
                <c:pt idx="0">
                  <c:v>L1</c:v>
                </c:pt>
                <c:pt idx="1">
                  <c:v>L2</c:v>
                </c:pt>
                <c:pt idx="2">
                  <c:v>L3</c:v>
                </c:pt>
                <c:pt idx="3">
                  <c:v>Control</c:v>
                </c:pt>
              </c:strCache>
            </c:strRef>
          </c:cat>
          <c:val>
            <c:numRef>
              <c:f>Sheet1!$I$24:$L$24</c:f>
              <c:numCache>
                <c:formatCode>General</c:formatCode>
                <c:ptCount val="4"/>
                <c:pt idx="0">
                  <c:v>2.04</c:v>
                </c:pt>
                <c:pt idx="1">
                  <c:v>4</c:v>
                </c:pt>
                <c:pt idx="2">
                  <c:v>3.44</c:v>
                </c:pt>
                <c:pt idx="3">
                  <c:v>4.5</c:v>
                </c:pt>
              </c:numCache>
            </c:numRef>
          </c:val>
        </c:ser>
        <c:ser>
          <c:idx val="2"/>
          <c:order val="2"/>
          <c:tx>
            <c:strRef>
              <c:f>Sheet1!$H$25</c:f>
              <c:strCache>
                <c:ptCount val="1"/>
                <c:pt idx="0">
                  <c:v>LEP</c:v>
                </c:pt>
              </c:strCache>
            </c:strRef>
          </c:tx>
          <c:invertIfNegative val="0"/>
          <c:cat>
            <c:strRef>
              <c:f>Sheet1!$I$22:$L$22</c:f>
              <c:strCache>
                <c:ptCount val="4"/>
                <c:pt idx="0">
                  <c:v>L1</c:v>
                </c:pt>
                <c:pt idx="1">
                  <c:v>L2</c:v>
                </c:pt>
                <c:pt idx="2">
                  <c:v>L3</c:v>
                </c:pt>
                <c:pt idx="3">
                  <c:v>Control</c:v>
                </c:pt>
              </c:strCache>
            </c:strRef>
          </c:cat>
          <c:val>
            <c:numRef>
              <c:f>Sheet1!$I$25:$L$25</c:f>
              <c:numCache>
                <c:formatCode>General</c:formatCode>
                <c:ptCount val="4"/>
                <c:pt idx="0">
                  <c:v>5.37</c:v>
                </c:pt>
                <c:pt idx="1">
                  <c:v>4.7300000000000004</c:v>
                </c:pt>
                <c:pt idx="2">
                  <c:v>5.25</c:v>
                </c:pt>
                <c:pt idx="3">
                  <c:v>6.23</c:v>
                </c:pt>
              </c:numCache>
            </c:numRef>
          </c:val>
        </c:ser>
        <c:ser>
          <c:idx val="3"/>
          <c:order val="3"/>
          <c:tx>
            <c:strRef>
              <c:f>Sheet1!$H$26</c:f>
              <c:strCache>
                <c:ptCount val="1"/>
                <c:pt idx="0">
                  <c:v>AAC</c:v>
                </c:pt>
              </c:strCache>
            </c:strRef>
          </c:tx>
          <c:invertIfNegative val="0"/>
          <c:cat>
            <c:strRef>
              <c:f>Sheet1!$I$22:$L$22</c:f>
              <c:strCache>
                <c:ptCount val="4"/>
                <c:pt idx="0">
                  <c:v>L1</c:v>
                </c:pt>
                <c:pt idx="1">
                  <c:v>L2</c:v>
                </c:pt>
                <c:pt idx="2">
                  <c:v>L3</c:v>
                </c:pt>
                <c:pt idx="3">
                  <c:v>Control</c:v>
                </c:pt>
              </c:strCache>
            </c:strRef>
          </c:cat>
          <c:val>
            <c:numRef>
              <c:f>Sheet1!$I$26:$L$26</c:f>
              <c:numCache>
                <c:formatCode>General</c:formatCode>
                <c:ptCount val="4"/>
                <c:pt idx="0">
                  <c:v>9.0000000000000024E-2</c:v>
                </c:pt>
                <c:pt idx="1">
                  <c:v>0.12000000000000002</c:v>
                </c:pt>
                <c:pt idx="2">
                  <c:v>0.14000000000000001</c:v>
                </c:pt>
                <c:pt idx="3">
                  <c:v>0.05</c:v>
                </c:pt>
              </c:numCache>
            </c:numRef>
          </c:val>
        </c:ser>
        <c:dLbls>
          <c:showLegendKey val="0"/>
          <c:showVal val="0"/>
          <c:showCatName val="0"/>
          <c:showSerName val="0"/>
          <c:showPercent val="0"/>
          <c:showBubbleSize val="0"/>
        </c:dLbls>
        <c:gapWidth val="150"/>
        <c:shape val="cylinder"/>
        <c:axId val="35059968"/>
        <c:axId val="34746752"/>
        <c:axId val="0"/>
      </c:bar3DChart>
      <c:catAx>
        <c:axId val="35059968"/>
        <c:scaling>
          <c:orientation val="minMax"/>
        </c:scaling>
        <c:delete val="1"/>
        <c:axPos val="b"/>
        <c:title>
          <c:tx>
            <c:rich>
              <a:bodyPr/>
              <a:lstStyle/>
              <a:p>
                <a:pPr>
                  <a:defRPr sz="999" b="1" i="0" u="none" strike="noStrike" baseline="0">
                    <a:solidFill>
                      <a:srgbClr val="000000"/>
                    </a:solidFill>
                    <a:latin typeface="Calibri"/>
                    <a:ea typeface="Calibri"/>
                    <a:cs typeface="Calibri"/>
                  </a:defRPr>
                </a:pPr>
                <a:r>
                  <a:rPr lang="en-US"/>
                  <a:t>Sampling locations</a:t>
                </a:r>
              </a:p>
            </c:rich>
          </c:tx>
          <c:layout>
            <c:manualLayout>
              <c:xMode val="edge"/>
              <c:yMode val="edge"/>
              <c:x val="0.43316381963882422"/>
              <c:y val="0.85819320971975266"/>
            </c:manualLayout>
          </c:layout>
          <c:overlay val="0"/>
        </c:title>
        <c:numFmt formatCode="General" sourceLinked="1"/>
        <c:majorTickMark val="out"/>
        <c:minorTickMark val="none"/>
        <c:tickLblPos val="nextTo"/>
        <c:crossAx val="34746752"/>
        <c:crosses val="autoZero"/>
        <c:auto val="1"/>
        <c:lblAlgn val="ctr"/>
        <c:lblOffset val="100"/>
        <c:noMultiLvlLbl val="0"/>
      </c:catAx>
      <c:valAx>
        <c:axId val="34746752"/>
        <c:scaling>
          <c:orientation val="minMax"/>
        </c:scaling>
        <c:delete val="0"/>
        <c:axPos val="l"/>
        <c:title>
          <c:tx>
            <c:rich>
              <a:bodyPr/>
              <a:lstStyle/>
              <a:p>
                <a:pPr>
                  <a:defRPr sz="999" b="1" i="0" u="none" strike="noStrike" baseline="0">
                    <a:solidFill>
                      <a:srgbClr val="000000"/>
                    </a:solidFill>
                    <a:latin typeface="Calibri"/>
                    <a:ea typeface="Calibri"/>
                    <a:cs typeface="Calibri"/>
                  </a:defRPr>
                </a:pPr>
                <a:r>
                  <a:rPr lang="en-US"/>
                  <a:t>Concentrations</a:t>
                </a:r>
              </a:p>
            </c:rich>
          </c:tx>
          <c:layout/>
          <c:overlay val="0"/>
        </c:title>
        <c:numFmt formatCode="General" sourceLinked="1"/>
        <c:majorTickMark val="out"/>
        <c:minorTickMark val="none"/>
        <c:tickLblPos val="nextTo"/>
        <c:crossAx val="35059968"/>
        <c:crosses val="autoZero"/>
        <c:crossBetween val="between"/>
      </c:valAx>
    </c:plotArea>
    <c:legend>
      <c:legendPos val="r"/>
      <c:layout>
        <c:manualLayout>
          <c:xMode val="edge"/>
          <c:yMode val="edge"/>
          <c:x val="0.88586304618899381"/>
          <c:y val="0.28706199566245288"/>
          <c:w val="9.0464157096642003E-2"/>
          <c:h val="0.23931068169828648"/>
        </c:manualLayout>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637CD1-A2B8-41ED-BF04-665C0E2AE7A4}"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99362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37CD1-A2B8-41ED-BF04-665C0E2AE7A4}"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57243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37CD1-A2B8-41ED-BF04-665C0E2AE7A4}"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4085741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37CD1-A2B8-41ED-BF04-665C0E2AE7A4}"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282857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637CD1-A2B8-41ED-BF04-665C0E2AE7A4}" type="datetimeFigureOut">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376737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637CD1-A2B8-41ED-BF04-665C0E2AE7A4}"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104932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637CD1-A2B8-41ED-BF04-665C0E2AE7A4}" type="datetimeFigureOut">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2316309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637CD1-A2B8-41ED-BF04-665C0E2AE7A4}" type="datetimeFigureOut">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81426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37CD1-A2B8-41ED-BF04-665C0E2AE7A4}" type="datetimeFigureOut">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249500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37CD1-A2B8-41ED-BF04-665C0E2AE7A4}"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1620725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37CD1-A2B8-41ED-BF04-665C0E2AE7A4}" type="datetimeFigureOut">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505B1E-B241-4E04-9E4D-E3623EC98D61}" type="slidenum">
              <a:rPr lang="en-US" smtClean="0"/>
              <a:t>‹#›</a:t>
            </a:fld>
            <a:endParaRPr lang="en-US"/>
          </a:p>
        </p:txBody>
      </p:sp>
    </p:spTree>
    <p:extLst>
      <p:ext uri="{BB962C8B-B14F-4D97-AF65-F5344CB8AC3E}">
        <p14:creationId xmlns:p14="http://schemas.microsoft.com/office/powerpoint/2010/main" val="262371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37CD1-A2B8-41ED-BF04-665C0E2AE7A4}" type="datetimeFigureOut">
              <a:rPr lang="en-US" smtClean="0"/>
              <a:t>4/20/2016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05B1E-B241-4E04-9E4D-E3623EC98D61}" type="slidenum">
              <a:rPr lang="en-US" smtClean="0"/>
              <a:t>‹#›</a:t>
            </a:fld>
            <a:endParaRPr lang="en-US"/>
          </a:p>
        </p:txBody>
      </p:sp>
    </p:spTree>
    <p:extLst>
      <p:ext uri="{BB962C8B-B14F-4D97-AF65-F5344CB8AC3E}">
        <p14:creationId xmlns:p14="http://schemas.microsoft.com/office/powerpoint/2010/main" val="339132642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ufro.org/science/special/spdc/iufro.spdc"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smConfetti">
          <a:fgClr>
            <a:srgbClr val="FF0000"/>
          </a:fgClr>
          <a:bgClr>
            <a:schemeClr val="bg1"/>
          </a:bgClr>
        </a:pattFill>
        <a:effectLst/>
      </p:bgPr>
    </p:bg>
    <p:spTree>
      <p:nvGrpSpPr>
        <p:cNvPr id="1" name=""/>
        <p:cNvGrpSpPr/>
        <p:nvPr/>
      </p:nvGrpSpPr>
      <p:grpSpPr>
        <a:xfrm>
          <a:off x="0" y="0"/>
          <a:ext cx="0" cy="0"/>
          <a:chOff x="0" y="0"/>
          <a:chExt cx="0" cy="0"/>
        </a:xfrm>
      </p:grpSpPr>
      <p:sp>
        <p:nvSpPr>
          <p:cNvPr id="4" name="TextBox 3"/>
          <p:cNvSpPr txBox="1"/>
          <p:nvPr/>
        </p:nvSpPr>
        <p:spPr>
          <a:xfrm>
            <a:off x="881743" y="522514"/>
            <a:ext cx="7696200" cy="563231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3600" b="1" dirty="0">
                <a:latin typeface="Eras Bold ITC" panose="020B0907030504020204" pitchFamily="34" charset="0"/>
              </a:rPr>
              <a:t>EFFECTS OF GAS FLARE FROM UTOROGU GAS PLANT ON BIOCHEMICAL VARIABLES OF CASSAVA LEAVES </a:t>
            </a:r>
            <a:endParaRPr lang="en-US" sz="3600" b="1" dirty="0" smtClean="0">
              <a:latin typeface="Eras Bold ITC" panose="020B0907030504020204" pitchFamily="34" charset="0"/>
            </a:endParaRPr>
          </a:p>
          <a:p>
            <a:pPr algn="ctr"/>
            <a:r>
              <a:rPr lang="en-US" sz="3600" b="1" dirty="0" smtClean="0">
                <a:latin typeface="Eras Bold ITC" panose="020B0907030504020204" pitchFamily="34" charset="0"/>
              </a:rPr>
              <a:t>(</a:t>
            </a:r>
            <a:r>
              <a:rPr lang="en-US" sz="3600" b="1" i="1" dirty="0" err="1">
                <a:latin typeface="Eras Bold ITC" panose="020B0907030504020204" pitchFamily="34" charset="0"/>
              </a:rPr>
              <a:t>Manihot</a:t>
            </a:r>
            <a:r>
              <a:rPr lang="en-US" sz="3600" b="1" i="1" dirty="0">
                <a:latin typeface="Eras Bold ITC" panose="020B0907030504020204" pitchFamily="34" charset="0"/>
              </a:rPr>
              <a:t>  </a:t>
            </a:r>
            <a:r>
              <a:rPr lang="en-US" sz="3600" b="1" i="1" dirty="0" err="1">
                <a:latin typeface="Eras Bold ITC" panose="020B0907030504020204" pitchFamily="34" charset="0"/>
              </a:rPr>
              <a:t>esculentum</a:t>
            </a:r>
            <a:r>
              <a:rPr lang="en-US" sz="3600" b="1" i="1" dirty="0">
                <a:latin typeface="Eras Bold ITC" panose="020B0907030504020204" pitchFamily="34" charset="0"/>
              </a:rPr>
              <a:t>),</a:t>
            </a:r>
            <a:r>
              <a:rPr lang="en-US" sz="3600" b="1" dirty="0">
                <a:latin typeface="Eras Bold ITC" panose="020B0907030504020204" pitchFamily="34" charset="0"/>
              </a:rPr>
              <a:t> </a:t>
            </a:r>
            <a:endParaRPr lang="en-US" sz="3600" b="1" dirty="0" smtClean="0">
              <a:latin typeface="Eras Bold ITC" panose="020B0907030504020204" pitchFamily="34" charset="0"/>
            </a:endParaRPr>
          </a:p>
          <a:p>
            <a:pPr algn="ctr"/>
            <a:r>
              <a:rPr lang="en-US" sz="3600" b="1" dirty="0" smtClean="0">
                <a:latin typeface="Eras Bold ITC" panose="020B0907030504020204" pitchFamily="34" charset="0"/>
              </a:rPr>
              <a:t>DELTA </a:t>
            </a:r>
            <a:r>
              <a:rPr lang="en-US" sz="3600" b="1" dirty="0">
                <a:latin typeface="Eras Bold ITC" panose="020B0907030504020204" pitchFamily="34" charset="0"/>
              </a:rPr>
              <a:t>STATE.</a:t>
            </a:r>
          </a:p>
          <a:p>
            <a:pPr algn="ctr"/>
            <a:r>
              <a:rPr lang="en-US" sz="3600" dirty="0"/>
              <a:t> </a:t>
            </a:r>
          </a:p>
          <a:p>
            <a:pPr algn="ctr"/>
            <a:r>
              <a:rPr lang="en-US" dirty="0">
                <a:latin typeface="Eras Bold ITC" panose="020B0907030504020204" pitchFamily="34" charset="0"/>
              </a:rPr>
              <a:t>R. F. </a:t>
            </a:r>
            <a:r>
              <a:rPr lang="en-US" dirty="0" smtClean="0">
                <a:latin typeface="Eras Bold ITC" panose="020B0907030504020204" pitchFamily="34" charset="0"/>
              </a:rPr>
              <a:t>NJOKU-TONY</a:t>
            </a:r>
          </a:p>
          <a:p>
            <a:pPr algn="ctr"/>
            <a:r>
              <a:rPr lang="en-US" dirty="0" smtClean="0">
                <a:latin typeface="Eras Bold ITC" panose="020B0907030504020204" pitchFamily="34" charset="0"/>
              </a:rPr>
              <a:t>DEPARTMENT </a:t>
            </a:r>
            <a:r>
              <a:rPr lang="en-US" dirty="0">
                <a:latin typeface="Eras Bold ITC" panose="020B0907030504020204" pitchFamily="34" charset="0"/>
              </a:rPr>
              <a:t>OF ENVIRONMENTAL TECHNOLOGY</a:t>
            </a:r>
          </a:p>
          <a:p>
            <a:pPr algn="ctr"/>
            <a:r>
              <a:rPr lang="en-US" dirty="0">
                <a:latin typeface="Eras Bold ITC" panose="020B0907030504020204" pitchFamily="34" charset="0"/>
              </a:rPr>
              <a:t>FEDERAL UNIVERSITY OF TECHNOLOGY, OWERRI</a:t>
            </a:r>
          </a:p>
          <a:p>
            <a:pPr algn="ctr"/>
            <a:r>
              <a:rPr lang="en-US" dirty="0">
                <a:latin typeface="Eras Bold ITC" panose="020B0907030504020204" pitchFamily="34" charset="0"/>
              </a:rPr>
              <a:t>CORRESPONDING AUTHOR:     Email:  tonyrosefeechi@yahoo.com</a:t>
            </a:r>
          </a:p>
          <a:p>
            <a:endParaRPr lang="en-US" dirty="0"/>
          </a:p>
        </p:txBody>
      </p:sp>
    </p:spTree>
    <p:extLst>
      <p:ext uri="{BB962C8B-B14F-4D97-AF65-F5344CB8AC3E}">
        <p14:creationId xmlns:p14="http://schemas.microsoft.com/office/powerpoint/2010/main" val="19801775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1250" fill="hold"/>
                                        <p:tgtEl>
                                          <p:spTgt spid="4">
                                            <p:bg/>
                                          </p:spTgt>
                                        </p:tgtEl>
                                        <p:attrNameLst>
                                          <p:attrName>ppt_x</p:attrName>
                                        </p:attrNameLst>
                                      </p:cBhvr>
                                      <p:tavLst>
                                        <p:tav tm="0">
                                          <p:val>
                                            <p:strVal val="#ppt_x"/>
                                          </p:val>
                                        </p:tav>
                                        <p:tav tm="100000">
                                          <p:val>
                                            <p:strVal val="#ppt_x"/>
                                          </p:val>
                                        </p:tav>
                                      </p:tavLst>
                                    </p:anim>
                                    <p:anim calcmode="lin" valueType="num">
                                      <p:cBhvr additive="base">
                                        <p:cTn id="8" dur="125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12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12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12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12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125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125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125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125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125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125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additive="base">
                                        <p:cTn id="42" dur="125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3" dur="125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 calcmode="lin" valueType="num">
                                      <p:cBhvr additive="base">
                                        <p:cTn id="48" dur="125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9" dur="125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 calcmode="lin" valueType="num">
                                      <p:cBhvr additive="base">
                                        <p:cTn id="54" dur="125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5" dur="125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4248717737"/>
              </p:ext>
            </p:extLst>
          </p:nvPr>
        </p:nvGraphicFramePr>
        <p:xfrm>
          <a:off x="2362200" y="152400"/>
          <a:ext cx="3527381" cy="548640"/>
        </p:xfrm>
        <a:graphic>
          <a:graphicData uri="http://schemas.openxmlformats.org/drawingml/2006/table">
            <a:tbl>
              <a:tblPr>
                <a:tableStyleId>{5C22544A-7EE6-4342-B048-85BDC9FD1C3A}</a:tableStyleId>
              </a:tblPr>
              <a:tblGrid>
                <a:gridCol w="3527381"/>
              </a:tblGrid>
              <a:tr h="259080">
                <a:tc>
                  <a:txBody>
                    <a:bodyPr/>
                    <a:lstStyle/>
                    <a:p>
                      <a:pPr marL="0" marR="0" algn="ctr">
                        <a:lnSpc>
                          <a:spcPct val="200000"/>
                        </a:lnSpc>
                        <a:spcBef>
                          <a:spcPts val="0"/>
                        </a:spcBef>
                        <a:spcAft>
                          <a:spcPts val="1000"/>
                        </a:spcAft>
                      </a:pPr>
                      <a:r>
                        <a:rPr lang="en-US" sz="1800" b="1" dirty="0" smtClean="0">
                          <a:solidFill>
                            <a:schemeClr val="bg1"/>
                          </a:solidFill>
                          <a:effectLst/>
                          <a:latin typeface="Eras Bold ITC" panose="020B0907030504020204" pitchFamily="34" charset="0"/>
                        </a:rPr>
                        <a:t>Determination Of Variables</a:t>
                      </a:r>
                      <a:endParaRPr lang="en-US" sz="1800" b="1" dirty="0">
                        <a:solidFill>
                          <a:schemeClr val="bg1"/>
                        </a:solidFill>
                        <a:effectLst/>
                        <a:latin typeface="Eras Bold ITC" panose="020B0907030504020204" pitchFamily="34" charset="0"/>
                        <a:ea typeface="Calibri"/>
                        <a:cs typeface="Times New Roman"/>
                      </a:endParaRPr>
                    </a:p>
                  </a:txBody>
                  <a:tcPr marL="114300" marR="114300" marT="0" marB="0">
                    <a:solidFill>
                      <a:schemeClr val="tx1"/>
                    </a:solidFill>
                  </a:tcPr>
                </a:tc>
              </a:tr>
            </a:tbl>
          </a:graphicData>
        </a:graphic>
      </p:graphicFrame>
      <p:sp>
        <p:nvSpPr>
          <p:cNvPr id="3" name="Rectangle 2"/>
          <p:cNvSpPr/>
          <p:nvPr/>
        </p:nvSpPr>
        <p:spPr>
          <a:xfrm>
            <a:off x="381000" y="685800"/>
            <a:ext cx="8012853" cy="5539978"/>
          </a:xfrm>
          <a:prstGeom prst="rect">
            <a:avLst/>
          </a:prstGeom>
        </p:spPr>
        <p:txBody>
          <a:bodyPr wrap="square">
            <a:spAutoFit/>
          </a:bodyPr>
          <a:lstStyle/>
          <a:p>
            <a:r>
              <a:rPr lang="en-US" sz="2000" b="1" u="sng" dirty="0">
                <a:latin typeface="Arial Black" panose="020B0A04020102020204" pitchFamily="34" charset="0"/>
              </a:rPr>
              <a:t>Determination of Biochemical  variables</a:t>
            </a:r>
            <a:endParaRPr lang="en-US" sz="2000" u="sng" dirty="0">
              <a:latin typeface="Arial Black" panose="020B0A04020102020204" pitchFamily="34" charset="0"/>
            </a:endParaRPr>
          </a:p>
          <a:p>
            <a:pPr marL="342900" indent="-342900">
              <a:buFont typeface="Arial" pitchFamily="34" charset="0"/>
              <a:buChar char="•"/>
            </a:pPr>
            <a:r>
              <a:rPr lang="en-US" sz="2000" b="1" dirty="0" smtClean="0">
                <a:solidFill>
                  <a:srgbClr val="FFFF00"/>
                </a:solidFill>
              </a:rPr>
              <a:t>Relative </a:t>
            </a:r>
            <a:r>
              <a:rPr lang="en-US" sz="2000" b="1" dirty="0">
                <a:solidFill>
                  <a:srgbClr val="FFFF00"/>
                </a:solidFill>
              </a:rPr>
              <a:t>Water Content (RLWC):</a:t>
            </a:r>
            <a:endParaRPr lang="en-US" sz="2000" dirty="0">
              <a:solidFill>
                <a:srgbClr val="FFFF00"/>
              </a:solidFill>
            </a:endParaRPr>
          </a:p>
          <a:p>
            <a:r>
              <a:rPr lang="en-US" sz="2000" dirty="0"/>
              <a:t>With the method as described by Singh (1997), leaf relative water content was determined and calculated with the formula:      </a:t>
            </a:r>
          </a:p>
          <a:p>
            <a:r>
              <a:rPr lang="en-US" sz="2000" i="1" dirty="0"/>
              <a:t> </a:t>
            </a:r>
            <a:r>
              <a:rPr lang="en-US" sz="1400" i="1" dirty="0" smtClean="0"/>
              <a:t>RLWC = </a:t>
            </a:r>
            <a:r>
              <a:rPr lang="en-US" sz="1400" i="1" u="sng" dirty="0" smtClean="0"/>
              <a:t>FW-DW*100</a:t>
            </a:r>
            <a:endParaRPr lang="en-US" sz="1400" dirty="0"/>
          </a:p>
          <a:p>
            <a:r>
              <a:rPr lang="en-US" sz="1400" i="1" dirty="0"/>
              <a:t>              </a:t>
            </a:r>
            <a:r>
              <a:rPr lang="en-US" sz="1400" i="1" dirty="0" smtClean="0"/>
              <a:t>TW-DW                     </a:t>
            </a:r>
            <a:r>
              <a:rPr lang="en-US" sz="1400" dirty="0" smtClean="0"/>
              <a:t>Where</a:t>
            </a:r>
            <a:r>
              <a:rPr lang="en-US" sz="1400" dirty="0"/>
              <a:t> </a:t>
            </a:r>
            <a:r>
              <a:rPr lang="en-US" sz="1400" dirty="0" smtClean="0"/>
              <a:t>FW </a:t>
            </a:r>
            <a:r>
              <a:rPr lang="en-US" sz="1400" dirty="0"/>
              <a:t>= Fresh </a:t>
            </a:r>
            <a:r>
              <a:rPr lang="en-US" sz="1400" dirty="0" smtClean="0"/>
              <a:t>weight,  DW </a:t>
            </a:r>
            <a:r>
              <a:rPr lang="en-US" sz="1400" dirty="0"/>
              <a:t>= Dry </a:t>
            </a:r>
            <a:r>
              <a:rPr lang="en-US" sz="1400" dirty="0" smtClean="0"/>
              <a:t>weight, TW </a:t>
            </a:r>
            <a:r>
              <a:rPr lang="en-US" sz="1400" dirty="0"/>
              <a:t>= Turgid weight</a:t>
            </a:r>
          </a:p>
          <a:p>
            <a:pPr algn="just"/>
            <a:endParaRPr lang="en-US" sz="2000" dirty="0" smtClean="0"/>
          </a:p>
          <a:p>
            <a:pPr marL="342900" lvl="0" indent="-342900">
              <a:buFont typeface="Arial" pitchFamily="34" charset="0"/>
              <a:buChar char="•"/>
            </a:pPr>
            <a:r>
              <a:rPr lang="en-US" sz="2000" b="1" dirty="0">
                <a:solidFill>
                  <a:srgbClr val="FFFF00"/>
                </a:solidFill>
                <a:latin typeface="Arial Black" panose="020B0A04020102020204" pitchFamily="34" charset="0"/>
              </a:rPr>
              <a:t>Total Chlorophyll Content (TCC)</a:t>
            </a:r>
          </a:p>
          <a:p>
            <a:pPr lvl="0" algn="just"/>
            <a:r>
              <a:rPr lang="en-US" sz="2000" b="1" dirty="0">
                <a:solidFill>
                  <a:prstClr val="white"/>
                </a:solidFill>
              </a:rPr>
              <a:t>This was carried out according to the method described by </a:t>
            </a:r>
            <a:r>
              <a:rPr lang="en-US" sz="2000" b="1" dirty="0" err="1">
                <a:solidFill>
                  <a:prstClr val="white"/>
                </a:solidFill>
              </a:rPr>
              <a:t>Rao</a:t>
            </a:r>
            <a:r>
              <a:rPr lang="en-US" sz="2000" b="1" dirty="0">
                <a:solidFill>
                  <a:prstClr val="white"/>
                </a:solidFill>
              </a:rPr>
              <a:t> (2006). </a:t>
            </a:r>
          </a:p>
          <a:p>
            <a:pPr lvl="0" algn="just"/>
            <a:endParaRPr lang="en-US" sz="2000" dirty="0">
              <a:solidFill>
                <a:prstClr val="white"/>
              </a:solidFill>
            </a:endParaRPr>
          </a:p>
          <a:p>
            <a:pPr marL="342900" lvl="0" indent="-342900">
              <a:buFont typeface="Arial" pitchFamily="34" charset="0"/>
              <a:buChar char="•"/>
            </a:pPr>
            <a:r>
              <a:rPr lang="en-US" sz="2000" b="1" dirty="0">
                <a:solidFill>
                  <a:srgbClr val="FFFF00"/>
                </a:solidFill>
                <a:latin typeface="Arial Black" panose="020B0A04020102020204" pitchFamily="34" charset="0"/>
              </a:rPr>
              <a:t>Leaf Extract pH</a:t>
            </a:r>
          </a:p>
          <a:p>
            <a:pPr lvl="0" algn="just"/>
            <a:r>
              <a:rPr lang="en-US" sz="2000" b="1" dirty="0">
                <a:solidFill>
                  <a:prstClr val="white"/>
                </a:solidFill>
              </a:rPr>
              <a:t>5g of the fresh leaves was homogenized in 10ml deionized water. This was filtered and the pH of the leaf extract determined after calibrating pH meter with buffer solution of pH 4 and 9 (</a:t>
            </a:r>
            <a:r>
              <a:rPr lang="en-US" sz="2000" b="1" dirty="0" err="1">
                <a:solidFill>
                  <a:prstClr val="white"/>
                </a:solidFill>
              </a:rPr>
              <a:t>Aremu</a:t>
            </a:r>
            <a:r>
              <a:rPr lang="en-US" sz="2000" b="1" dirty="0">
                <a:solidFill>
                  <a:prstClr val="white"/>
                </a:solidFill>
              </a:rPr>
              <a:t> </a:t>
            </a:r>
            <a:r>
              <a:rPr lang="en-US" sz="2000" b="1" i="1" dirty="0">
                <a:solidFill>
                  <a:prstClr val="white"/>
                </a:solidFill>
              </a:rPr>
              <a:t>et al</a:t>
            </a:r>
            <a:r>
              <a:rPr lang="en-US" sz="2000" b="1" dirty="0">
                <a:solidFill>
                  <a:prstClr val="white"/>
                </a:solidFill>
              </a:rPr>
              <a:t>., 2010)</a:t>
            </a:r>
          </a:p>
          <a:p>
            <a:pPr lvl="0" algn="just"/>
            <a:endParaRPr lang="en-US" sz="2000" b="1" dirty="0">
              <a:solidFill>
                <a:prstClr val="white"/>
              </a:solidFill>
            </a:endParaRPr>
          </a:p>
          <a:p>
            <a:pPr marL="342900" lvl="0" indent="-342900">
              <a:buFont typeface="Arial" pitchFamily="34" charset="0"/>
              <a:buChar char="•"/>
            </a:pPr>
            <a:r>
              <a:rPr lang="en-US" sz="2000" b="1" dirty="0">
                <a:solidFill>
                  <a:srgbClr val="FFFF00"/>
                </a:solidFill>
                <a:latin typeface="Arial Black" panose="020B0A04020102020204" pitchFamily="34" charset="0"/>
              </a:rPr>
              <a:t>Ascorbic </a:t>
            </a:r>
            <a:r>
              <a:rPr lang="en-US" sz="2000" b="1" dirty="0" smtClean="0">
                <a:solidFill>
                  <a:srgbClr val="FFFF00"/>
                </a:solidFill>
                <a:latin typeface="Arial Black" panose="020B0A04020102020204" pitchFamily="34" charset="0"/>
              </a:rPr>
              <a:t>Acid Content (AAC) </a:t>
            </a:r>
            <a:endParaRPr lang="en-US" sz="2000" dirty="0">
              <a:solidFill>
                <a:srgbClr val="FFFF00"/>
              </a:solidFill>
              <a:latin typeface="Arial Black" panose="020B0A04020102020204" pitchFamily="34" charset="0"/>
            </a:endParaRPr>
          </a:p>
          <a:p>
            <a:pPr lvl="0" algn="just"/>
            <a:r>
              <a:rPr lang="en-US" sz="2000" b="1" dirty="0">
                <a:solidFill>
                  <a:prstClr val="white"/>
                </a:solidFill>
              </a:rPr>
              <a:t>Spectrophotometric </a:t>
            </a:r>
            <a:r>
              <a:rPr lang="en-US" sz="2000" b="1" dirty="0" smtClean="0">
                <a:solidFill>
                  <a:prstClr val="white"/>
                </a:solidFill>
              </a:rPr>
              <a:t>method  </a:t>
            </a:r>
            <a:r>
              <a:rPr lang="en-US" sz="2000" b="1" dirty="0">
                <a:solidFill>
                  <a:prstClr val="white"/>
                </a:solidFill>
              </a:rPr>
              <a:t>(</a:t>
            </a:r>
            <a:r>
              <a:rPr lang="en-US" sz="2000" b="1" dirty="0" err="1">
                <a:solidFill>
                  <a:prstClr val="white"/>
                </a:solidFill>
              </a:rPr>
              <a:t>Aremu</a:t>
            </a:r>
            <a:r>
              <a:rPr lang="en-US" sz="2000" b="1" dirty="0">
                <a:solidFill>
                  <a:prstClr val="white"/>
                </a:solidFill>
              </a:rPr>
              <a:t> </a:t>
            </a:r>
            <a:r>
              <a:rPr lang="en-US" sz="2000" b="1" i="1" dirty="0">
                <a:solidFill>
                  <a:prstClr val="white"/>
                </a:solidFill>
              </a:rPr>
              <a:t>et al</a:t>
            </a:r>
            <a:r>
              <a:rPr lang="en-US" sz="2000" b="1" dirty="0">
                <a:solidFill>
                  <a:prstClr val="white"/>
                </a:solidFill>
              </a:rPr>
              <a:t>., 2010).</a:t>
            </a:r>
            <a:endParaRPr lang="en-US" sz="2000" dirty="0">
              <a:solidFill>
                <a:prstClr val="white"/>
              </a:solidFill>
            </a:endParaRPr>
          </a:p>
          <a:p>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39867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0"/>
            <a:ext cx="8839200" cy="4031873"/>
          </a:xfrm>
          <a:prstGeom prst="rect">
            <a:avLst/>
          </a:prstGeom>
          <a:solidFill>
            <a:schemeClr val="accent2">
              <a:lumMod val="50000"/>
            </a:schemeClr>
          </a:solidFill>
        </p:spPr>
        <p:txBody>
          <a:bodyPr wrap="square">
            <a:spAutoFit/>
          </a:bodyPr>
          <a:lstStyle/>
          <a:p>
            <a:endParaRPr lang="en-US" sz="2000" b="1" dirty="0"/>
          </a:p>
          <a:p>
            <a:r>
              <a:rPr lang="en-US" sz="2000" dirty="0"/>
              <a:t> </a:t>
            </a:r>
          </a:p>
          <a:p>
            <a:r>
              <a:rPr lang="en-US" sz="2000" b="1" dirty="0">
                <a:solidFill>
                  <a:srgbClr val="FFFF00"/>
                </a:solidFill>
                <a:latin typeface="Arial Black" panose="020B0A04020102020204" pitchFamily="34" charset="0"/>
              </a:rPr>
              <a:t>Statistical Analysis </a:t>
            </a:r>
            <a:endParaRPr lang="en-US" sz="2000" dirty="0">
              <a:solidFill>
                <a:srgbClr val="FFFF00"/>
              </a:solidFill>
              <a:latin typeface="Arial Black" panose="020B0A04020102020204" pitchFamily="34" charset="0"/>
            </a:endParaRPr>
          </a:p>
          <a:p>
            <a:pPr marL="342900" indent="-342900" algn="just">
              <a:buFont typeface="Arial" pitchFamily="34" charset="0"/>
              <a:buChar char="•"/>
            </a:pPr>
            <a:r>
              <a:rPr lang="en-US" sz="2800" b="1" dirty="0"/>
              <a:t>Descriptive statistics </a:t>
            </a:r>
            <a:r>
              <a:rPr lang="en-US" sz="2800" b="1" dirty="0" smtClean="0"/>
              <a:t>(with </a:t>
            </a:r>
            <a:r>
              <a:rPr lang="en-US" sz="2800" b="1" dirty="0"/>
              <a:t>graphical </a:t>
            </a:r>
            <a:r>
              <a:rPr lang="en-US" sz="2800" b="1" dirty="0" smtClean="0"/>
              <a:t>illustrations)</a:t>
            </a:r>
          </a:p>
          <a:p>
            <a:pPr algn="just"/>
            <a:endParaRPr lang="en-US" sz="2800" b="1" dirty="0" smtClean="0"/>
          </a:p>
          <a:p>
            <a:pPr marL="342900" indent="-342900" algn="just">
              <a:buFont typeface="Arial" pitchFamily="34" charset="0"/>
              <a:buChar char="•"/>
            </a:pPr>
            <a:r>
              <a:rPr lang="en-US" sz="2800" b="1" dirty="0" smtClean="0"/>
              <a:t>Pearson </a:t>
            </a:r>
            <a:r>
              <a:rPr lang="en-US" sz="2800" b="1" dirty="0"/>
              <a:t>Product Moment Correlation Coefficient (r</a:t>
            </a:r>
            <a:r>
              <a:rPr lang="en-US" sz="2800" b="1" dirty="0" smtClean="0"/>
              <a:t>)</a:t>
            </a:r>
          </a:p>
          <a:p>
            <a:pPr algn="just"/>
            <a:r>
              <a:rPr lang="en-US" sz="2800" b="1" dirty="0" smtClean="0"/>
              <a:t> </a:t>
            </a:r>
          </a:p>
          <a:p>
            <a:pPr marL="342900" indent="-342900" algn="just">
              <a:buFont typeface="Arial" pitchFamily="34" charset="0"/>
              <a:buChar char="•"/>
            </a:pPr>
            <a:r>
              <a:rPr lang="en-US" sz="2800" b="1" dirty="0" smtClean="0"/>
              <a:t>ANOVA </a:t>
            </a:r>
          </a:p>
          <a:p>
            <a:pPr algn="just"/>
            <a:endParaRPr lang="en-US" sz="2800" b="1" dirty="0" smtClean="0"/>
          </a:p>
          <a:p>
            <a:pPr marL="342900" indent="-342900" algn="just">
              <a:buFont typeface="Arial" pitchFamily="34" charset="0"/>
              <a:buChar char="•"/>
            </a:pPr>
            <a:r>
              <a:rPr lang="en-US" sz="2800" b="1" dirty="0" smtClean="0"/>
              <a:t>Linear regression</a:t>
            </a:r>
            <a:endParaRPr lang="en-US" sz="2800" b="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98216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8839200" cy="2246769"/>
          </a:xfrm>
          <a:prstGeom prst="rect">
            <a:avLst/>
          </a:prstGeom>
          <a:solidFill>
            <a:schemeClr val="accent2">
              <a:lumMod val="50000"/>
            </a:schemeClr>
          </a:solidFill>
        </p:spPr>
        <p:txBody>
          <a:bodyPr wrap="square">
            <a:spAutoFit/>
          </a:bodyPr>
          <a:lstStyle/>
          <a:p>
            <a:r>
              <a:rPr lang="en-US" sz="2000" b="1" dirty="0" smtClean="0">
                <a:solidFill>
                  <a:srgbClr val="FFFF00"/>
                </a:solidFill>
                <a:latin typeface="Arial Black" panose="020B0A04020102020204" pitchFamily="34" charset="0"/>
              </a:rPr>
              <a:t>Ambient </a:t>
            </a:r>
            <a:r>
              <a:rPr lang="en-US" sz="2000" b="1" dirty="0">
                <a:solidFill>
                  <a:srgbClr val="FFFF00"/>
                </a:solidFill>
                <a:latin typeface="Arial Black" panose="020B0A04020102020204" pitchFamily="34" charset="0"/>
              </a:rPr>
              <a:t>air Quality </a:t>
            </a:r>
            <a:endParaRPr lang="en-US" sz="2000" dirty="0">
              <a:solidFill>
                <a:srgbClr val="FFFF00"/>
              </a:solidFill>
              <a:latin typeface="Arial Black" panose="020B0A04020102020204" pitchFamily="34" charset="0"/>
            </a:endParaRPr>
          </a:p>
          <a:p>
            <a:pPr algn="just"/>
            <a:r>
              <a:rPr lang="en-US" sz="2000" b="1" dirty="0"/>
              <a:t>Wide variations were observed in some of the air pollutants measured (CH</a:t>
            </a:r>
            <a:r>
              <a:rPr lang="en-US" sz="2000" b="1" baseline="-25000" dirty="0"/>
              <a:t>4</a:t>
            </a:r>
            <a:r>
              <a:rPr lang="en-US" sz="2000" b="1" dirty="0"/>
              <a:t>, H</a:t>
            </a:r>
            <a:r>
              <a:rPr lang="en-US" sz="2000" b="1" baseline="-25000" dirty="0"/>
              <a:t>2</a:t>
            </a:r>
            <a:r>
              <a:rPr lang="en-US" sz="2000" b="1" dirty="0"/>
              <a:t>S, SO</a:t>
            </a:r>
            <a:r>
              <a:rPr lang="en-US" sz="2000" b="1" baseline="-25000" dirty="0"/>
              <a:t>X, CO </a:t>
            </a:r>
            <a:r>
              <a:rPr lang="en-US" sz="2000" b="1" dirty="0"/>
              <a:t>and NO</a:t>
            </a:r>
            <a:r>
              <a:rPr lang="en-US" sz="2000" b="1" baseline="-25000" dirty="0"/>
              <a:t>X</a:t>
            </a:r>
            <a:r>
              <a:rPr lang="en-US" sz="2000" b="1" dirty="0"/>
              <a:t>) across the sampling locations. Methane varied from 38.00-92.00  (65.83±6.20), hydrogen </a:t>
            </a:r>
            <a:r>
              <a:rPr lang="en-US" sz="2000" b="1" dirty="0" err="1"/>
              <a:t>sulphide</a:t>
            </a:r>
            <a:r>
              <a:rPr lang="en-US" sz="2000" b="1" dirty="0"/>
              <a:t> varied from </a:t>
            </a:r>
            <a:r>
              <a:rPr lang="en-US" sz="2000" b="1" dirty="0" smtClean="0"/>
              <a:t>0.05-1.20(0.52±0.13), </a:t>
            </a:r>
            <a:r>
              <a:rPr lang="en-US" sz="2000" b="1" dirty="0"/>
              <a:t>carbon monoxide varied from 11.00-26.40(21.12 ±1.62), oxides of </a:t>
            </a:r>
            <a:r>
              <a:rPr lang="en-US" sz="2000" b="1" dirty="0" err="1"/>
              <a:t>sulphur</a:t>
            </a:r>
            <a:r>
              <a:rPr lang="en-US" sz="2000" b="1" dirty="0"/>
              <a:t> varied from 252.00-340.00(278.33±8.82) and oxides of nitrogen varied from 82.00-190.00(127.42±13.01), </a:t>
            </a:r>
            <a:r>
              <a:rPr lang="en-US" sz="2000" b="1" dirty="0" smtClean="0"/>
              <a:t>while </a:t>
            </a:r>
            <a:r>
              <a:rPr lang="en-US" sz="2000" b="1" dirty="0"/>
              <a:t>Temperature </a:t>
            </a:r>
            <a:r>
              <a:rPr lang="en-US" sz="2000" b="1" dirty="0" smtClean="0"/>
              <a:t> ranged from 26.5</a:t>
            </a:r>
            <a:r>
              <a:rPr lang="en-US" sz="2000" b="1" baseline="30000" dirty="0" smtClean="0"/>
              <a:t>0</a:t>
            </a:r>
            <a:r>
              <a:rPr lang="en-US" sz="2000" b="1" dirty="0" smtClean="0"/>
              <a:t>C- </a:t>
            </a:r>
            <a:r>
              <a:rPr lang="en-US" sz="2000" b="1" dirty="0"/>
              <a:t>35.6</a:t>
            </a:r>
            <a:r>
              <a:rPr lang="en-US" sz="2000" b="1" baseline="30000" dirty="0"/>
              <a:t>0</a:t>
            </a:r>
            <a:r>
              <a:rPr lang="en-US" sz="2000" b="1" dirty="0"/>
              <a:t>C (30.2±0.40</a:t>
            </a:r>
            <a:r>
              <a:rPr lang="en-US" sz="2000" b="1" dirty="0" smtClean="0"/>
              <a:t>)</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104814544"/>
              </p:ext>
            </p:extLst>
          </p:nvPr>
        </p:nvGraphicFramePr>
        <p:xfrm>
          <a:off x="3467100" y="-123780"/>
          <a:ext cx="2209800" cy="731520"/>
        </p:xfrm>
        <a:graphic>
          <a:graphicData uri="http://schemas.openxmlformats.org/drawingml/2006/table">
            <a:tbl>
              <a:tblPr>
                <a:tableStyleId>{5C22544A-7EE6-4342-B048-85BDC9FD1C3A}</a:tableStyleId>
              </a:tblPr>
              <a:tblGrid>
                <a:gridCol w="2209800"/>
              </a:tblGrid>
              <a:tr h="472440">
                <a:tc>
                  <a:txBody>
                    <a:bodyPr/>
                    <a:lstStyle/>
                    <a:p>
                      <a:pPr marL="0" marR="0" algn="ctr">
                        <a:lnSpc>
                          <a:spcPct val="200000"/>
                        </a:lnSpc>
                        <a:spcBef>
                          <a:spcPts val="0"/>
                        </a:spcBef>
                        <a:spcAft>
                          <a:spcPts val="1000"/>
                        </a:spcAft>
                      </a:pPr>
                      <a:r>
                        <a:rPr lang="en-US" sz="2400" b="1" dirty="0" smtClean="0">
                          <a:solidFill>
                            <a:srgbClr val="FF0000"/>
                          </a:solidFill>
                          <a:effectLst/>
                          <a:latin typeface="Eras Bold ITC" panose="020B0907030504020204" pitchFamily="34" charset="0"/>
                        </a:rPr>
                        <a:t>RESULTS</a:t>
                      </a:r>
                      <a:endParaRPr lang="en-US" sz="24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6" name="Rectangle 5"/>
          <p:cNvSpPr/>
          <p:nvPr/>
        </p:nvSpPr>
        <p:spPr>
          <a:xfrm>
            <a:off x="152400" y="2919480"/>
            <a:ext cx="8839200" cy="2708434"/>
          </a:xfrm>
          <a:prstGeom prst="rect">
            <a:avLst/>
          </a:prstGeom>
          <a:solidFill>
            <a:schemeClr val="tx1"/>
          </a:solidFill>
        </p:spPr>
        <p:txBody>
          <a:bodyPr wrap="square">
            <a:spAutoFit/>
          </a:bodyPr>
          <a:lstStyle/>
          <a:p>
            <a:r>
              <a:rPr lang="en-US" sz="1600" b="1" dirty="0" smtClean="0">
                <a:solidFill>
                  <a:schemeClr val="accent5"/>
                </a:solidFill>
                <a:latin typeface="Arial Black" panose="020B0A04020102020204" pitchFamily="34" charset="0"/>
              </a:rPr>
              <a:t>Table </a:t>
            </a:r>
            <a:r>
              <a:rPr lang="en-US" sz="1600" b="1" dirty="0">
                <a:solidFill>
                  <a:schemeClr val="accent5"/>
                </a:solidFill>
                <a:latin typeface="Arial Black" panose="020B0A04020102020204" pitchFamily="34" charset="0"/>
              </a:rPr>
              <a:t>1. </a:t>
            </a:r>
            <a:r>
              <a:rPr lang="en-US" sz="1600" b="1" dirty="0" smtClean="0">
                <a:solidFill>
                  <a:schemeClr val="accent5"/>
                </a:solidFill>
                <a:latin typeface="Arial Black" panose="020B0A04020102020204" pitchFamily="34" charset="0"/>
              </a:rPr>
              <a:t>  </a:t>
            </a:r>
            <a:r>
              <a:rPr lang="en-US" sz="1400" b="1" dirty="0" smtClean="0">
                <a:solidFill>
                  <a:schemeClr val="accent2">
                    <a:lumMod val="50000"/>
                  </a:schemeClr>
                </a:solidFill>
                <a:latin typeface="Arial Black" panose="020B0A04020102020204" pitchFamily="34" charset="0"/>
              </a:rPr>
              <a:t>Descriptive </a:t>
            </a:r>
            <a:r>
              <a:rPr lang="en-US" sz="1400" b="1" dirty="0">
                <a:solidFill>
                  <a:schemeClr val="accent2">
                    <a:lumMod val="50000"/>
                  </a:schemeClr>
                </a:solidFill>
                <a:latin typeface="Arial Black" panose="020B0A04020102020204" pitchFamily="34" charset="0"/>
              </a:rPr>
              <a:t>statistics of Air Pollutants around </a:t>
            </a:r>
            <a:r>
              <a:rPr lang="en-US" sz="1400" b="1" dirty="0" err="1">
                <a:solidFill>
                  <a:schemeClr val="accent2">
                    <a:lumMod val="50000"/>
                  </a:schemeClr>
                </a:solidFill>
                <a:latin typeface="Arial Black" panose="020B0A04020102020204" pitchFamily="34" charset="0"/>
              </a:rPr>
              <a:t>Utorogu</a:t>
            </a:r>
            <a:r>
              <a:rPr lang="en-US" sz="1400" b="1" dirty="0">
                <a:solidFill>
                  <a:schemeClr val="accent2">
                    <a:lumMod val="50000"/>
                  </a:schemeClr>
                </a:solidFill>
                <a:latin typeface="Arial Black" panose="020B0A04020102020204" pitchFamily="34" charset="0"/>
              </a:rPr>
              <a:t> gas plants (ppm</a:t>
            </a:r>
            <a:r>
              <a:rPr lang="en-US" sz="1400" b="1" dirty="0" smtClean="0">
                <a:solidFill>
                  <a:schemeClr val="accent2">
                    <a:lumMod val="50000"/>
                  </a:schemeClr>
                </a:solidFill>
                <a:latin typeface="Arial Black" panose="020B0A04020102020204" pitchFamily="34" charset="0"/>
              </a:rPr>
              <a:t>)</a:t>
            </a:r>
          </a:p>
          <a:p>
            <a:endParaRPr lang="en-US" sz="1400" b="1" dirty="0">
              <a:solidFill>
                <a:schemeClr val="accent2">
                  <a:lumMod val="50000"/>
                </a:schemeClr>
              </a:solidFill>
              <a:latin typeface="Arial Black" panose="020B0A04020102020204" pitchFamily="34" charset="0"/>
            </a:endParaRPr>
          </a:p>
          <a:p>
            <a:r>
              <a:rPr lang="en-US" sz="1400" b="1" u="sng" dirty="0">
                <a:solidFill>
                  <a:srgbClr val="FF0000"/>
                </a:solidFill>
              </a:rPr>
              <a:t>Parameters   </a:t>
            </a:r>
            <a:r>
              <a:rPr lang="en-US" sz="1400" b="1" u="sng" dirty="0" smtClean="0">
                <a:solidFill>
                  <a:srgbClr val="FF0000"/>
                </a:solidFill>
              </a:rPr>
              <a:t>   Minimum               Maximum</a:t>
            </a:r>
            <a:r>
              <a:rPr lang="en-US" sz="1400" b="1" u="sng" dirty="0">
                <a:solidFill>
                  <a:srgbClr val="FF0000"/>
                </a:solidFill>
              </a:rPr>
              <a:t>	         Range                Mean	           SE	    FEPA </a:t>
            </a:r>
            <a:endParaRPr lang="en-US" sz="1400" b="1" u="sng" dirty="0" smtClean="0">
              <a:solidFill>
                <a:srgbClr val="FF0000"/>
              </a:solidFill>
            </a:endParaRPr>
          </a:p>
          <a:p>
            <a:r>
              <a:rPr lang="en-US" sz="1400" b="1" u="sng" dirty="0" smtClean="0">
                <a:solidFill>
                  <a:srgbClr val="FF0000"/>
                </a:solidFill>
              </a:rPr>
              <a:t>(</a:t>
            </a:r>
            <a:r>
              <a:rPr lang="en-US" sz="1400" b="1" u="sng" dirty="0">
                <a:solidFill>
                  <a:srgbClr val="FF0000"/>
                </a:solidFill>
              </a:rPr>
              <a:t>1991)</a:t>
            </a:r>
          </a:p>
          <a:p>
            <a:r>
              <a:rPr lang="en-US" sz="1400" b="1" dirty="0">
                <a:solidFill>
                  <a:schemeClr val="bg1"/>
                </a:solidFill>
              </a:rPr>
              <a:t>CH</a:t>
            </a:r>
            <a:r>
              <a:rPr lang="en-US" sz="1400" b="1" baseline="-25000" dirty="0">
                <a:solidFill>
                  <a:schemeClr val="bg1"/>
                </a:solidFill>
              </a:rPr>
              <a:t>4</a:t>
            </a:r>
            <a:r>
              <a:rPr lang="en-US" sz="1400" b="1" dirty="0">
                <a:solidFill>
                  <a:schemeClr val="bg1"/>
                </a:solidFill>
              </a:rPr>
              <a:t>	</a:t>
            </a:r>
            <a:r>
              <a:rPr lang="en-US" sz="1400" b="1" dirty="0" smtClean="0">
                <a:solidFill>
                  <a:schemeClr val="bg1"/>
                </a:solidFill>
              </a:rPr>
              <a:t>    38.00</a:t>
            </a:r>
            <a:r>
              <a:rPr lang="en-US" sz="1400" b="1" dirty="0">
                <a:solidFill>
                  <a:schemeClr val="bg1"/>
                </a:solidFill>
              </a:rPr>
              <a:t>	 </a:t>
            </a:r>
            <a:r>
              <a:rPr lang="en-US" sz="1400" b="1" dirty="0" smtClean="0">
                <a:solidFill>
                  <a:schemeClr val="bg1"/>
                </a:solidFill>
              </a:rPr>
              <a:t>             92.00     	          54.00</a:t>
            </a:r>
            <a:r>
              <a:rPr lang="en-US" sz="1400" b="1" dirty="0">
                <a:solidFill>
                  <a:schemeClr val="bg1"/>
                </a:solidFill>
              </a:rPr>
              <a:t>	</a:t>
            </a:r>
            <a:r>
              <a:rPr lang="en-US" sz="1400" b="1" dirty="0" smtClean="0">
                <a:solidFill>
                  <a:schemeClr val="bg1"/>
                </a:solidFill>
              </a:rPr>
              <a:t>              65.83</a:t>
            </a:r>
            <a:r>
              <a:rPr lang="en-US" sz="1400" b="1" dirty="0">
                <a:solidFill>
                  <a:schemeClr val="bg1"/>
                </a:solidFill>
              </a:rPr>
              <a:t>	</a:t>
            </a:r>
            <a:r>
              <a:rPr lang="en-US" sz="1400" b="1" dirty="0" smtClean="0">
                <a:solidFill>
                  <a:schemeClr val="bg1"/>
                </a:solidFill>
              </a:rPr>
              <a:t>          6.20          </a:t>
            </a:r>
            <a:r>
              <a:rPr lang="en-US" sz="1400" b="1" dirty="0">
                <a:solidFill>
                  <a:schemeClr val="bg1"/>
                </a:solidFill>
              </a:rPr>
              <a:t>NS </a:t>
            </a:r>
          </a:p>
          <a:p>
            <a:r>
              <a:rPr lang="en-US" sz="1400" b="1" dirty="0">
                <a:solidFill>
                  <a:schemeClr val="bg1"/>
                </a:solidFill>
              </a:rPr>
              <a:t>H</a:t>
            </a:r>
            <a:r>
              <a:rPr lang="en-US" sz="1400" b="1" baseline="-25000" dirty="0">
                <a:solidFill>
                  <a:schemeClr val="bg1"/>
                </a:solidFill>
              </a:rPr>
              <a:t>2</a:t>
            </a:r>
            <a:r>
              <a:rPr lang="en-US" sz="1400" b="1" dirty="0">
                <a:solidFill>
                  <a:schemeClr val="bg1"/>
                </a:solidFill>
              </a:rPr>
              <a:t>S	</a:t>
            </a:r>
            <a:r>
              <a:rPr lang="en-US" sz="1400" b="1" dirty="0" smtClean="0">
                <a:solidFill>
                  <a:schemeClr val="bg1"/>
                </a:solidFill>
              </a:rPr>
              <a:t>      0.05                         1.20</a:t>
            </a:r>
            <a:r>
              <a:rPr lang="en-US" sz="1400" b="1" dirty="0">
                <a:solidFill>
                  <a:schemeClr val="bg1"/>
                </a:solidFill>
              </a:rPr>
              <a:t>	</a:t>
            </a:r>
            <a:r>
              <a:rPr lang="en-US" sz="1400" b="1" dirty="0" smtClean="0">
                <a:solidFill>
                  <a:schemeClr val="bg1"/>
                </a:solidFill>
              </a:rPr>
              <a:t>            1.15</a:t>
            </a:r>
            <a:r>
              <a:rPr lang="en-US" sz="1400" b="1" dirty="0">
                <a:solidFill>
                  <a:schemeClr val="bg1"/>
                </a:solidFill>
              </a:rPr>
              <a:t>	</a:t>
            </a:r>
            <a:r>
              <a:rPr lang="en-US" sz="1400" b="1" dirty="0" smtClean="0">
                <a:solidFill>
                  <a:schemeClr val="bg1"/>
                </a:solidFill>
              </a:rPr>
              <a:t>                0.52</a:t>
            </a:r>
            <a:r>
              <a:rPr lang="en-US" sz="1400" b="1" dirty="0">
                <a:solidFill>
                  <a:schemeClr val="bg1"/>
                </a:solidFill>
              </a:rPr>
              <a:t>	</a:t>
            </a:r>
            <a:r>
              <a:rPr lang="en-US" sz="1400" b="1" dirty="0" smtClean="0">
                <a:solidFill>
                  <a:schemeClr val="bg1"/>
                </a:solidFill>
              </a:rPr>
              <a:t>          0.13</a:t>
            </a:r>
            <a:r>
              <a:rPr lang="en-US" sz="1400" b="1" dirty="0">
                <a:solidFill>
                  <a:schemeClr val="bg1"/>
                </a:solidFill>
              </a:rPr>
              <a:t>	     NS</a:t>
            </a:r>
          </a:p>
          <a:p>
            <a:r>
              <a:rPr lang="en-US" sz="1400" b="1" dirty="0">
                <a:solidFill>
                  <a:schemeClr val="bg1"/>
                </a:solidFill>
              </a:rPr>
              <a:t>CO	</a:t>
            </a:r>
            <a:r>
              <a:rPr lang="en-US" sz="1400" b="1" dirty="0" smtClean="0">
                <a:solidFill>
                  <a:schemeClr val="bg1"/>
                </a:solidFill>
              </a:rPr>
              <a:t>    11.00                       26.40</a:t>
            </a:r>
            <a:r>
              <a:rPr lang="en-US" sz="1400" b="1" dirty="0">
                <a:solidFill>
                  <a:schemeClr val="bg1"/>
                </a:solidFill>
              </a:rPr>
              <a:t>	 </a:t>
            </a:r>
            <a:r>
              <a:rPr lang="en-US" sz="1400" b="1" dirty="0" smtClean="0">
                <a:solidFill>
                  <a:schemeClr val="bg1"/>
                </a:solidFill>
              </a:rPr>
              <a:t>         15.40</a:t>
            </a:r>
            <a:r>
              <a:rPr lang="en-US" sz="1400" b="1" dirty="0">
                <a:solidFill>
                  <a:schemeClr val="bg1"/>
                </a:solidFill>
              </a:rPr>
              <a:t>	</a:t>
            </a:r>
            <a:r>
              <a:rPr lang="en-US" sz="1400" b="1" dirty="0" smtClean="0">
                <a:solidFill>
                  <a:schemeClr val="bg1"/>
                </a:solidFill>
              </a:rPr>
              <a:t>              21.12</a:t>
            </a:r>
            <a:r>
              <a:rPr lang="en-US" sz="1400" b="1" dirty="0">
                <a:solidFill>
                  <a:schemeClr val="bg1"/>
                </a:solidFill>
              </a:rPr>
              <a:t>	</a:t>
            </a:r>
            <a:r>
              <a:rPr lang="en-US" sz="1400" b="1" dirty="0" smtClean="0">
                <a:solidFill>
                  <a:schemeClr val="bg1"/>
                </a:solidFill>
              </a:rPr>
              <a:t>          1.62  </a:t>
            </a:r>
            <a:r>
              <a:rPr lang="en-US" sz="1400" b="1" dirty="0">
                <a:solidFill>
                  <a:schemeClr val="bg1"/>
                </a:solidFill>
              </a:rPr>
              <a:t>	    </a:t>
            </a:r>
            <a:r>
              <a:rPr lang="en-US" sz="1400" b="1" dirty="0" smtClean="0">
                <a:solidFill>
                  <a:schemeClr val="bg1"/>
                </a:solidFill>
              </a:rPr>
              <a:t>  10</a:t>
            </a:r>
            <a:endParaRPr lang="en-US" sz="1400" b="1" dirty="0">
              <a:solidFill>
                <a:schemeClr val="bg1"/>
              </a:solidFill>
            </a:endParaRPr>
          </a:p>
          <a:p>
            <a:r>
              <a:rPr lang="en-US" sz="1400" b="1" dirty="0" smtClean="0">
                <a:solidFill>
                  <a:schemeClr val="bg1"/>
                </a:solidFill>
              </a:rPr>
              <a:t>SO</a:t>
            </a:r>
            <a:r>
              <a:rPr lang="en-US" sz="1400" b="1" baseline="-25000" dirty="0">
                <a:solidFill>
                  <a:schemeClr val="bg1"/>
                </a:solidFill>
              </a:rPr>
              <a:t>X</a:t>
            </a:r>
            <a:r>
              <a:rPr lang="en-US" sz="1400" b="1" dirty="0">
                <a:solidFill>
                  <a:schemeClr val="bg1"/>
                </a:solidFill>
              </a:rPr>
              <a:t>	</a:t>
            </a:r>
            <a:r>
              <a:rPr lang="en-US" sz="1400" b="1" dirty="0" smtClean="0">
                <a:solidFill>
                  <a:schemeClr val="bg1"/>
                </a:solidFill>
              </a:rPr>
              <a:t>  252.00</a:t>
            </a:r>
            <a:r>
              <a:rPr lang="en-US" sz="1400" b="1" dirty="0">
                <a:solidFill>
                  <a:schemeClr val="bg1"/>
                </a:solidFill>
              </a:rPr>
              <a:t>	 </a:t>
            </a:r>
            <a:r>
              <a:rPr lang="en-US" sz="1400" b="1" dirty="0" smtClean="0">
                <a:solidFill>
                  <a:schemeClr val="bg1"/>
                </a:solidFill>
              </a:rPr>
              <a:t>           340.00</a:t>
            </a:r>
            <a:r>
              <a:rPr lang="en-US" sz="1400" b="1" dirty="0">
                <a:solidFill>
                  <a:schemeClr val="bg1"/>
                </a:solidFill>
              </a:rPr>
              <a:t>	</a:t>
            </a:r>
            <a:r>
              <a:rPr lang="en-US" sz="1400" b="1" dirty="0" smtClean="0">
                <a:solidFill>
                  <a:schemeClr val="bg1"/>
                </a:solidFill>
              </a:rPr>
              <a:t>          88.00</a:t>
            </a:r>
            <a:r>
              <a:rPr lang="en-US" sz="1400" b="1" dirty="0">
                <a:solidFill>
                  <a:schemeClr val="bg1"/>
                </a:solidFill>
              </a:rPr>
              <a:t>	</a:t>
            </a:r>
            <a:r>
              <a:rPr lang="en-US" sz="1400" b="1" dirty="0" smtClean="0">
                <a:solidFill>
                  <a:schemeClr val="bg1"/>
                </a:solidFill>
              </a:rPr>
              <a:t>            278.33 </a:t>
            </a:r>
            <a:r>
              <a:rPr lang="en-US" sz="1400" b="1" dirty="0">
                <a:solidFill>
                  <a:schemeClr val="bg1"/>
                </a:solidFill>
              </a:rPr>
              <a:t>	</a:t>
            </a:r>
            <a:r>
              <a:rPr lang="en-US" sz="1400" b="1" dirty="0" smtClean="0">
                <a:solidFill>
                  <a:schemeClr val="bg1"/>
                </a:solidFill>
              </a:rPr>
              <a:t>          8.82          100</a:t>
            </a:r>
            <a:r>
              <a:rPr lang="en-US" sz="1400" b="1" dirty="0">
                <a:solidFill>
                  <a:schemeClr val="bg1"/>
                </a:solidFill>
              </a:rPr>
              <a:t>.  </a:t>
            </a:r>
            <a:endParaRPr lang="en-US" sz="1400" b="1" dirty="0" smtClean="0">
              <a:solidFill>
                <a:schemeClr val="bg1"/>
              </a:solidFill>
            </a:endParaRPr>
          </a:p>
          <a:p>
            <a:r>
              <a:rPr lang="en-US" sz="1400" b="1" dirty="0" smtClean="0">
                <a:solidFill>
                  <a:schemeClr val="bg1"/>
                </a:solidFill>
              </a:rPr>
              <a:t>NO</a:t>
            </a:r>
            <a:r>
              <a:rPr lang="en-US" sz="1400" b="1" baseline="-25000" dirty="0">
                <a:solidFill>
                  <a:schemeClr val="bg1"/>
                </a:solidFill>
              </a:rPr>
              <a:t>X</a:t>
            </a:r>
            <a:r>
              <a:rPr lang="en-US" sz="1400" b="1" dirty="0">
                <a:solidFill>
                  <a:schemeClr val="bg1"/>
                </a:solidFill>
              </a:rPr>
              <a:t>	</a:t>
            </a:r>
            <a:r>
              <a:rPr lang="en-US" sz="1400" b="1" dirty="0" smtClean="0">
                <a:solidFill>
                  <a:schemeClr val="bg1"/>
                </a:solidFill>
              </a:rPr>
              <a:t>    82.00</a:t>
            </a:r>
            <a:r>
              <a:rPr lang="en-US" sz="1400" b="1" dirty="0">
                <a:solidFill>
                  <a:schemeClr val="bg1"/>
                </a:solidFill>
              </a:rPr>
              <a:t> </a:t>
            </a:r>
            <a:r>
              <a:rPr lang="en-US" sz="1400" b="1" dirty="0" smtClean="0">
                <a:solidFill>
                  <a:schemeClr val="bg1"/>
                </a:solidFill>
              </a:rPr>
              <a:t>                    190.00</a:t>
            </a:r>
            <a:r>
              <a:rPr lang="en-US" sz="1400" b="1" dirty="0">
                <a:solidFill>
                  <a:schemeClr val="bg1"/>
                </a:solidFill>
              </a:rPr>
              <a:t>	</a:t>
            </a:r>
            <a:r>
              <a:rPr lang="en-US" sz="1400" b="1" dirty="0" smtClean="0">
                <a:solidFill>
                  <a:schemeClr val="bg1"/>
                </a:solidFill>
              </a:rPr>
              <a:t>        108.00</a:t>
            </a:r>
            <a:r>
              <a:rPr lang="en-US" sz="1400" b="1" dirty="0">
                <a:solidFill>
                  <a:schemeClr val="bg1"/>
                </a:solidFill>
              </a:rPr>
              <a:t>	          </a:t>
            </a:r>
            <a:r>
              <a:rPr lang="en-US" sz="1400" b="1" dirty="0" smtClean="0">
                <a:solidFill>
                  <a:schemeClr val="bg1"/>
                </a:solidFill>
              </a:rPr>
              <a:t>  </a:t>
            </a:r>
            <a:r>
              <a:rPr lang="en-US" sz="1400" b="1" dirty="0">
                <a:solidFill>
                  <a:schemeClr val="bg1"/>
                </a:solidFill>
              </a:rPr>
              <a:t>127.42	        </a:t>
            </a:r>
            <a:r>
              <a:rPr lang="en-US" sz="1400" b="1" dirty="0" smtClean="0">
                <a:solidFill>
                  <a:schemeClr val="bg1"/>
                </a:solidFill>
              </a:rPr>
              <a:t>13.01</a:t>
            </a:r>
            <a:r>
              <a:rPr lang="en-US" sz="1400" b="1" dirty="0">
                <a:solidFill>
                  <a:schemeClr val="bg1"/>
                </a:solidFill>
              </a:rPr>
              <a:t>	    40-60</a:t>
            </a:r>
          </a:p>
          <a:p>
            <a:r>
              <a:rPr lang="en-US" sz="1400" b="1" dirty="0">
                <a:solidFill>
                  <a:schemeClr val="bg1"/>
                </a:solidFill>
              </a:rPr>
              <a:t>Temp.(0</a:t>
            </a:r>
            <a:r>
              <a:rPr lang="en-US" sz="1400" b="1" baseline="30000" dirty="0">
                <a:solidFill>
                  <a:schemeClr val="bg1"/>
                </a:solidFill>
              </a:rPr>
              <a:t>0</a:t>
            </a:r>
            <a:r>
              <a:rPr lang="en-US" sz="1400" b="1" dirty="0">
                <a:solidFill>
                  <a:schemeClr val="bg1"/>
                </a:solidFill>
              </a:rPr>
              <a:t>C)	</a:t>
            </a:r>
            <a:r>
              <a:rPr lang="en-US" sz="1400" b="1" dirty="0" smtClean="0">
                <a:solidFill>
                  <a:schemeClr val="bg1"/>
                </a:solidFill>
              </a:rPr>
              <a:t>      26.5                      </a:t>
            </a:r>
            <a:r>
              <a:rPr lang="en-US" sz="1400" b="1" dirty="0">
                <a:solidFill>
                  <a:schemeClr val="bg1"/>
                </a:solidFill>
              </a:rPr>
              <a:t> </a:t>
            </a:r>
            <a:r>
              <a:rPr lang="en-US" sz="1400" b="1" dirty="0" smtClean="0">
                <a:solidFill>
                  <a:schemeClr val="bg1"/>
                </a:solidFill>
              </a:rPr>
              <a:t>   35.6                                 9.1                   30.2           </a:t>
            </a:r>
            <a:r>
              <a:rPr lang="en-US" sz="1400" b="1" dirty="0">
                <a:solidFill>
                  <a:schemeClr val="bg1"/>
                </a:solidFill>
              </a:rPr>
              <a:t>	</a:t>
            </a:r>
            <a:r>
              <a:rPr lang="en-US" sz="1400" b="1" dirty="0" smtClean="0">
                <a:solidFill>
                  <a:schemeClr val="bg1"/>
                </a:solidFill>
              </a:rPr>
              <a:t>           0.40          </a:t>
            </a:r>
            <a:r>
              <a:rPr lang="en-US" sz="1400" b="1" dirty="0">
                <a:solidFill>
                  <a:schemeClr val="bg1"/>
                </a:solidFill>
              </a:rPr>
              <a:t>NS</a:t>
            </a:r>
          </a:p>
          <a:p>
            <a:r>
              <a:rPr lang="en-US" sz="1400" b="1" dirty="0">
                <a:solidFill>
                  <a:schemeClr val="bg1"/>
                </a:solidFill>
              </a:rPr>
              <a:t> </a:t>
            </a:r>
          </a:p>
          <a:p>
            <a:r>
              <a:rPr lang="en-US" sz="1400" b="1" dirty="0" smtClean="0">
                <a:solidFill>
                  <a:schemeClr val="bg1"/>
                </a:solidFill>
              </a:rPr>
              <a:t>SE </a:t>
            </a:r>
            <a:r>
              <a:rPr lang="en-US" sz="1400" b="1" dirty="0">
                <a:solidFill>
                  <a:schemeClr val="bg1"/>
                </a:solidFill>
              </a:rPr>
              <a:t>= standard error, NS = not specified</a:t>
            </a:r>
          </a:p>
        </p:txBody>
      </p:sp>
      <p:sp>
        <p:nvSpPr>
          <p:cNvPr id="2" name="Rectangle 1"/>
          <p:cNvSpPr/>
          <p:nvPr/>
        </p:nvSpPr>
        <p:spPr>
          <a:xfrm>
            <a:off x="152400" y="5627914"/>
            <a:ext cx="8839200" cy="1323439"/>
          </a:xfrm>
          <a:prstGeom prst="rect">
            <a:avLst/>
          </a:prstGeom>
        </p:spPr>
        <p:txBody>
          <a:bodyPr wrap="square">
            <a:spAutoFit/>
          </a:bodyPr>
          <a:lstStyle/>
          <a:p>
            <a:pPr algn="just"/>
            <a:r>
              <a:rPr lang="en-US" sz="2000" b="1" dirty="0"/>
              <a:t>Oxides of nitrogen(82-190) ppm, oxide of </a:t>
            </a:r>
            <a:r>
              <a:rPr lang="en-US" sz="2000" b="1" dirty="0" err="1"/>
              <a:t>sulphur</a:t>
            </a:r>
            <a:r>
              <a:rPr lang="en-US" sz="2000" b="1" dirty="0"/>
              <a:t> (252-340) ppm, and Carbon (11) oxide (11-26.40) </a:t>
            </a:r>
            <a:r>
              <a:rPr lang="en-US" sz="2000" b="1" dirty="0" smtClean="0"/>
              <a:t>ppm. Variables measured </a:t>
            </a:r>
            <a:r>
              <a:rPr lang="en-US" sz="2000" b="1" dirty="0"/>
              <a:t>exceeded FEPA (1991) short-term tolerance limits for ambient air pollutants of (40-60) ppm 100 ppm, and 10ppm respectively.</a:t>
            </a:r>
          </a:p>
        </p:txBody>
      </p:sp>
      <p:cxnSp>
        <p:nvCxnSpPr>
          <p:cNvPr id="8" name="Straight Connector 7"/>
          <p:cNvCxnSpPr/>
          <p:nvPr/>
        </p:nvCxnSpPr>
        <p:spPr>
          <a:xfrm>
            <a:off x="228600" y="5181600"/>
            <a:ext cx="792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3276600"/>
            <a:ext cx="7924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9665989"/>
      </p:ext>
    </p:extLst>
  </p:cSld>
  <p:clrMapOvr>
    <a:masterClrMapping/>
  </p:clrMapOvr>
  <mc:AlternateContent xmlns:mc="http://schemas.openxmlformats.org/markup-compatibility/2006" xmlns:p14="http://schemas.microsoft.com/office/powerpoint/2010/main">
    <mc:Choice Requires="p14">
      <p:transition spd="slow" p14:dur="1750">
        <p:cover/>
      </p:transition>
    </mc:Choice>
    <mc:Fallback xmlns="">
      <p:transition spd="slow">
        <p:cov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533400"/>
            <a:ext cx="8839200" cy="1631216"/>
          </a:xfrm>
          <a:prstGeom prst="rect">
            <a:avLst/>
          </a:prstGeom>
          <a:solidFill>
            <a:schemeClr val="accent2">
              <a:lumMod val="50000"/>
            </a:schemeClr>
          </a:solidFill>
        </p:spPr>
        <p:txBody>
          <a:bodyPr wrap="square">
            <a:spAutoFit/>
          </a:bodyPr>
          <a:lstStyle/>
          <a:p>
            <a:r>
              <a:rPr lang="en-US" sz="2000" b="1" dirty="0">
                <a:solidFill>
                  <a:srgbClr val="FFFF00"/>
                </a:solidFill>
              </a:rPr>
              <a:t>Biochemical Parameter of Cassava (</a:t>
            </a:r>
            <a:r>
              <a:rPr lang="en-US" sz="2000" b="1" i="1" dirty="0" err="1">
                <a:solidFill>
                  <a:srgbClr val="FFFF00"/>
                </a:solidFill>
              </a:rPr>
              <a:t>Manihot</a:t>
            </a:r>
            <a:r>
              <a:rPr lang="en-US" sz="2000" b="1" i="1" dirty="0">
                <a:solidFill>
                  <a:srgbClr val="FFFF00"/>
                </a:solidFill>
              </a:rPr>
              <a:t> </a:t>
            </a:r>
            <a:r>
              <a:rPr lang="en-US" sz="2000" b="1" i="1" dirty="0" err="1" smtClean="0">
                <a:solidFill>
                  <a:srgbClr val="FFFF00"/>
                </a:solidFill>
              </a:rPr>
              <a:t>esculentum</a:t>
            </a:r>
            <a:r>
              <a:rPr lang="en-US" sz="2000" b="1" dirty="0" smtClean="0">
                <a:solidFill>
                  <a:srgbClr val="FFFF00"/>
                </a:solidFill>
              </a:rPr>
              <a:t>) </a:t>
            </a:r>
            <a:r>
              <a:rPr lang="en-US" sz="2000" b="1" dirty="0">
                <a:solidFill>
                  <a:srgbClr val="FFFF00"/>
                </a:solidFill>
              </a:rPr>
              <a:t>leaves</a:t>
            </a:r>
          </a:p>
          <a:p>
            <a:pPr algn="just"/>
            <a:r>
              <a:rPr lang="en-US" sz="2000" b="1" dirty="0" smtClean="0"/>
              <a:t>Slight </a:t>
            </a:r>
            <a:r>
              <a:rPr lang="en-US" sz="2000" b="1" dirty="0"/>
              <a:t>variations were observed in the biochemical variables measured across the sampling locations. RLWC varied from 30.50-56.33 (42.65±2.08), TCC varied from 1.98-4.66(3.49±0.28), LEP varied from 4.50-7.00(5.39±0.20) and AAC varied from 0.03-0.15(0.99±0.11</a:t>
            </a:r>
            <a:r>
              <a:rPr lang="en-US" sz="2000" b="1" dirty="0" smtClean="0"/>
              <a:t>)</a:t>
            </a:r>
            <a:endParaRPr lang="en-US" sz="2000" b="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558319346"/>
              </p:ext>
            </p:extLst>
          </p:nvPr>
        </p:nvGraphicFramePr>
        <p:xfrm>
          <a:off x="3467100" y="-123780"/>
          <a:ext cx="2209800" cy="731520"/>
        </p:xfrm>
        <a:graphic>
          <a:graphicData uri="http://schemas.openxmlformats.org/drawingml/2006/table">
            <a:tbl>
              <a:tblPr>
                <a:tableStyleId>{5C22544A-7EE6-4342-B048-85BDC9FD1C3A}</a:tableStyleId>
              </a:tblPr>
              <a:tblGrid>
                <a:gridCol w="2209800"/>
              </a:tblGrid>
              <a:tr h="472440">
                <a:tc>
                  <a:txBody>
                    <a:bodyPr/>
                    <a:lstStyle/>
                    <a:p>
                      <a:pPr marL="0" marR="0" algn="ctr">
                        <a:lnSpc>
                          <a:spcPct val="200000"/>
                        </a:lnSpc>
                        <a:spcBef>
                          <a:spcPts val="0"/>
                        </a:spcBef>
                        <a:spcAft>
                          <a:spcPts val="1000"/>
                        </a:spcAft>
                      </a:pPr>
                      <a:r>
                        <a:rPr lang="en-US" sz="2400" b="1" dirty="0" smtClean="0">
                          <a:solidFill>
                            <a:srgbClr val="FF0000"/>
                          </a:solidFill>
                          <a:effectLst/>
                          <a:latin typeface="Eras Bold ITC" panose="020B0907030504020204" pitchFamily="34" charset="0"/>
                        </a:rPr>
                        <a:t>RESULTS</a:t>
                      </a:r>
                      <a:endParaRPr lang="en-US" sz="24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6" name="Rectangle 5"/>
          <p:cNvSpPr/>
          <p:nvPr/>
        </p:nvSpPr>
        <p:spPr>
          <a:xfrm>
            <a:off x="838200" y="2514600"/>
            <a:ext cx="7467600" cy="2492990"/>
          </a:xfrm>
          <a:prstGeom prst="rect">
            <a:avLst/>
          </a:prstGeom>
          <a:solidFill>
            <a:schemeClr val="tx1"/>
          </a:solidFill>
        </p:spPr>
        <p:txBody>
          <a:bodyPr wrap="square">
            <a:spAutoFit/>
          </a:bodyPr>
          <a:lstStyle/>
          <a:p>
            <a:r>
              <a:rPr lang="en-US" sz="1600" b="1" dirty="0">
                <a:solidFill>
                  <a:schemeClr val="accent5"/>
                </a:solidFill>
                <a:latin typeface="Arial Black" panose="020B0A04020102020204" pitchFamily="34" charset="0"/>
              </a:rPr>
              <a:t>Table 2</a:t>
            </a:r>
            <a:r>
              <a:rPr lang="en-US" sz="1600" b="1" dirty="0" smtClean="0">
                <a:solidFill>
                  <a:schemeClr val="accent5"/>
                </a:solidFill>
                <a:latin typeface="Arial Black" panose="020B0A04020102020204" pitchFamily="34" charset="0"/>
              </a:rPr>
              <a:t>.  </a:t>
            </a:r>
            <a:r>
              <a:rPr lang="en-US" sz="1400" b="1" dirty="0" smtClean="0">
                <a:solidFill>
                  <a:schemeClr val="accent2">
                    <a:lumMod val="50000"/>
                  </a:schemeClr>
                </a:solidFill>
                <a:latin typeface="Arial Black" panose="020B0A04020102020204" pitchFamily="34" charset="0"/>
              </a:rPr>
              <a:t>Variation </a:t>
            </a:r>
            <a:r>
              <a:rPr lang="en-US" sz="1400" b="1" dirty="0">
                <a:solidFill>
                  <a:schemeClr val="accent2">
                    <a:lumMod val="50000"/>
                  </a:schemeClr>
                </a:solidFill>
                <a:latin typeface="Arial Black" panose="020B0A04020102020204" pitchFamily="34" charset="0"/>
              </a:rPr>
              <a:t>in biochemical parameters of cassava leaves around </a:t>
            </a:r>
            <a:r>
              <a:rPr lang="en-US" sz="1400" b="1" dirty="0" smtClean="0">
                <a:solidFill>
                  <a:schemeClr val="accent2">
                    <a:lumMod val="50000"/>
                  </a:schemeClr>
                </a:solidFill>
                <a:latin typeface="Arial Black" panose="020B0A04020102020204" pitchFamily="34" charset="0"/>
              </a:rPr>
              <a:t>	  </a:t>
            </a:r>
            <a:r>
              <a:rPr lang="en-US" sz="1400" b="1" dirty="0" err="1" smtClean="0">
                <a:solidFill>
                  <a:schemeClr val="accent2">
                    <a:lumMod val="50000"/>
                  </a:schemeClr>
                </a:solidFill>
                <a:latin typeface="Arial Black" panose="020B0A04020102020204" pitchFamily="34" charset="0"/>
              </a:rPr>
              <a:t>Utorogu</a:t>
            </a:r>
            <a:r>
              <a:rPr lang="en-US" sz="1400" b="1" dirty="0" smtClean="0">
                <a:solidFill>
                  <a:schemeClr val="accent2">
                    <a:lumMod val="50000"/>
                  </a:schemeClr>
                </a:solidFill>
                <a:latin typeface="Arial Black" panose="020B0A04020102020204" pitchFamily="34" charset="0"/>
              </a:rPr>
              <a:t> </a:t>
            </a:r>
            <a:r>
              <a:rPr lang="en-US" sz="1400" b="1" dirty="0">
                <a:solidFill>
                  <a:schemeClr val="accent2">
                    <a:lumMod val="50000"/>
                  </a:schemeClr>
                </a:solidFill>
                <a:latin typeface="Arial Black" panose="020B0A04020102020204" pitchFamily="34" charset="0"/>
              </a:rPr>
              <a:t>gas </a:t>
            </a:r>
            <a:r>
              <a:rPr lang="en-US" sz="1400" b="1" dirty="0" smtClean="0">
                <a:solidFill>
                  <a:schemeClr val="accent2">
                    <a:lumMod val="50000"/>
                  </a:schemeClr>
                </a:solidFill>
                <a:latin typeface="Arial Black" panose="020B0A04020102020204" pitchFamily="34" charset="0"/>
              </a:rPr>
              <a:t>plant </a:t>
            </a:r>
            <a:r>
              <a:rPr lang="en-US" sz="1400" b="1" dirty="0">
                <a:solidFill>
                  <a:schemeClr val="accent2">
                    <a:lumMod val="50000"/>
                  </a:schemeClr>
                </a:solidFill>
                <a:latin typeface="Arial Black" panose="020B0A04020102020204" pitchFamily="34" charset="0"/>
              </a:rPr>
              <a:t>(ppm</a:t>
            </a:r>
            <a:r>
              <a:rPr lang="en-US" sz="1400" b="1" dirty="0" smtClean="0">
                <a:solidFill>
                  <a:schemeClr val="accent2">
                    <a:lumMod val="50000"/>
                  </a:schemeClr>
                </a:solidFill>
                <a:latin typeface="Arial Black" panose="020B0A04020102020204" pitchFamily="34" charset="0"/>
              </a:rPr>
              <a:t>)</a:t>
            </a:r>
          </a:p>
          <a:p>
            <a:endParaRPr lang="en-US" sz="1400" b="1" dirty="0">
              <a:solidFill>
                <a:schemeClr val="accent2">
                  <a:lumMod val="50000"/>
                </a:schemeClr>
              </a:solidFill>
              <a:latin typeface="Arial Black" panose="020B0A04020102020204" pitchFamily="34" charset="0"/>
            </a:endParaRPr>
          </a:p>
          <a:p>
            <a:r>
              <a:rPr lang="en-US" sz="1400" b="1" u="sng" dirty="0">
                <a:solidFill>
                  <a:srgbClr val="FF0000"/>
                </a:solidFill>
              </a:rPr>
              <a:t>Parameters  </a:t>
            </a:r>
            <a:r>
              <a:rPr lang="en-US" sz="1400" b="1" u="sng" dirty="0" smtClean="0">
                <a:solidFill>
                  <a:srgbClr val="FF0000"/>
                </a:solidFill>
              </a:rPr>
              <a:t>   Minimum     Maximum</a:t>
            </a:r>
            <a:r>
              <a:rPr lang="en-US" sz="1400" b="1" u="sng" dirty="0">
                <a:solidFill>
                  <a:srgbClr val="FF0000"/>
                </a:solidFill>
              </a:rPr>
              <a:t>	</a:t>
            </a:r>
            <a:r>
              <a:rPr lang="en-US" sz="1400" b="1" u="sng" dirty="0" smtClean="0">
                <a:solidFill>
                  <a:srgbClr val="FF0000"/>
                </a:solidFill>
              </a:rPr>
              <a:t>      </a:t>
            </a:r>
            <a:r>
              <a:rPr lang="en-US" sz="1400" b="1" u="sng" dirty="0">
                <a:solidFill>
                  <a:srgbClr val="FF0000"/>
                </a:solidFill>
              </a:rPr>
              <a:t>Range      </a:t>
            </a:r>
            <a:r>
              <a:rPr lang="en-US" sz="1400" b="1" u="sng" dirty="0" smtClean="0">
                <a:solidFill>
                  <a:srgbClr val="FF0000"/>
                </a:solidFill>
              </a:rPr>
              <a:t>    </a:t>
            </a:r>
            <a:r>
              <a:rPr lang="en-US" sz="1400" b="1" u="sng" dirty="0">
                <a:solidFill>
                  <a:srgbClr val="FF0000"/>
                </a:solidFill>
              </a:rPr>
              <a:t>Mean	    </a:t>
            </a:r>
            <a:r>
              <a:rPr lang="en-US" sz="1400" b="1" u="sng" dirty="0" smtClean="0">
                <a:solidFill>
                  <a:srgbClr val="FF0000"/>
                </a:solidFill>
              </a:rPr>
              <a:t>      SE</a:t>
            </a:r>
            <a:r>
              <a:rPr lang="en-US" sz="1400" b="1" dirty="0">
                <a:solidFill>
                  <a:schemeClr val="bg1"/>
                </a:solidFill>
              </a:rPr>
              <a:t>	</a:t>
            </a:r>
          </a:p>
          <a:p>
            <a:r>
              <a:rPr lang="en-US" sz="1400" b="1" dirty="0">
                <a:solidFill>
                  <a:schemeClr val="bg1"/>
                </a:solidFill>
              </a:rPr>
              <a:t>RLWC	</a:t>
            </a:r>
            <a:r>
              <a:rPr lang="en-US" sz="1400" b="1" dirty="0" smtClean="0">
                <a:solidFill>
                  <a:schemeClr val="bg1"/>
                </a:solidFill>
              </a:rPr>
              <a:t>      30.50</a:t>
            </a:r>
            <a:r>
              <a:rPr lang="en-US" sz="1400" b="1" dirty="0">
                <a:solidFill>
                  <a:schemeClr val="bg1"/>
                </a:solidFill>
              </a:rPr>
              <a:t>	</a:t>
            </a:r>
            <a:r>
              <a:rPr lang="en-US" sz="1400" b="1" dirty="0" smtClean="0">
                <a:solidFill>
                  <a:schemeClr val="bg1"/>
                </a:solidFill>
              </a:rPr>
              <a:t>       56.33</a:t>
            </a:r>
            <a:r>
              <a:rPr lang="en-US" sz="1400" b="1" dirty="0">
                <a:solidFill>
                  <a:schemeClr val="bg1"/>
                </a:solidFill>
              </a:rPr>
              <a:t>	  </a:t>
            </a:r>
            <a:r>
              <a:rPr lang="en-US" sz="1400" b="1" dirty="0" smtClean="0">
                <a:solidFill>
                  <a:schemeClr val="bg1"/>
                </a:solidFill>
              </a:rPr>
              <a:t>     25.83</a:t>
            </a:r>
            <a:r>
              <a:rPr lang="en-US" sz="1400" b="1" dirty="0">
                <a:solidFill>
                  <a:schemeClr val="bg1"/>
                </a:solidFill>
              </a:rPr>
              <a:t>	     </a:t>
            </a:r>
            <a:r>
              <a:rPr lang="en-US" sz="1400" b="1" dirty="0" smtClean="0">
                <a:solidFill>
                  <a:schemeClr val="bg1"/>
                </a:solidFill>
              </a:rPr>
              <a:t>42.65</a:t>
            </a:r>
            <a:r>
              <a:rPr lang="en-US" sz="1400" b="1" dirty="0">
                <a:solidFill>
                  <a:schemeClr val="bg1"/>
                </a:solidFill>
              </a:rPr>
              <a:t>	     </a:t>
            </a:r>
            <a:r>
              <a:rPr lang="en-US" sz="1400" b="1" dirty="0" smtClean="0">
                <a:solidFill>
                  <a:schemeClr val="bg1"/>
                </a:solidFill>
              </a:rPr>
              <a:t>    2.08          </a:t>
            </a:r>
            <a:endParaRPr lang="en-US" sz="1400" b="1" dirty="0">
              <a:solidFill>
                <a:schemeClr val="bg1"/>
              </a:solidFill>
            </a:endParaRPr>
          </a:p>
          <a:p>
            <a:r>
              <a:rPr lang="en-US" sz="1400" b="1" dirty="0">
                <a:solidFill>
                  <a:schemeClr val="bg1"/>
                </a:solidFill>
              </a:rPr>
              <a:t>TCC	</a:t>
            </a:r>
            <a:r>
              <a:rPr lang="en-US" sz="1400" b="1" dirty="0" smtClean="0">
                <a:solidFill>
                  <a:schemeClr val="bg1"/>
                </a:solidFill>
              </a:rPr>
              <a:t>        1.98  </a:t>
            </a:r>
            <a:r>
              <a:rPr lang="en-US" sz="1400" b="1" dirty="0">
                <a:solidFill>
                  <a:schemeClr val="bg1"/>
                </a:solidFill>
              </a:rPr>
              <a:t>	         </a:t>
            </a:r>
            <a:r>
              <a:rPr lang="en-US" sz="1400" b="1" dirty="0" smtClean="0">
                <a:solidFill>
                  <a:schemeClr val="bg1"/>
                </a:solidFill>
              </a:rPr>
              <a:t>4.66</a:t>
            </a:r>
            <a:r>
              <a:rPr lang="en-US" sz="1400" b="1" dirty="0">
                <a:solidFill>
                  <a:schemeClr val="bg1"/>
                </a:solidFill>
              </a:rPr>
              <a:t>	</a:t>
            </a:r>
            <a:r>
              <a:rPr lang="en-US" sz="1400" b="1" dirty="0" smtClean="0">
                <a:solidFill>
                  <a:schemeClr val="bg1"/>
                </a:solidFill>
              </a:rPr>
              <a:t>         2.68</a:t>
            </a:r>
            <a:r>
              <a:rPr lang="en-US" sz="1400" b="1" dirty="0">
                <a:solidFill>
                  <a:schemeClr val="bg1"/>
                </a:solidFill>
              </a:rPr>
              <a:t>	      </a:t>
            </a:r>
            <a:r>
              <a:rPr lang="en-US" sz="1400" b="1" dirty="0" smtClean="0">
                <a:solidFill>
                  <a:schemeClr val="bg1"/>
                </a:solidFill>
              </a:rPr>
              <a:t> </a:t>
            </a:r>
            <a:r>
              <a:rPr lang="en-US" sz="1400" b="1" dirty="0">
                <a:solidFill>
                  <a:schemeClr val="bg1"/>
                </a:solidFill>
              </a:rPr>
              <a:t>3.49	    </a:t>
            </a:r>
            <a:r>
              <a:rPr lang="en-US" sz="1400" b="1" dirty="0" smtClean="0">
                <a:solidFill>
                  <a:schemeClr val="bg1"/>
                </a:solidFill>
              </a:rPr>
              <a:t>     0.28             </a:t>
            </a:r>
            <a:endParaRPr lang="en-US" sz="1400" b="1" dirty="0">
              <a:solidFill>
                <a:schemeClr val="bg1"/>
              </a:solidFill>
            </a:endParaRPr>
          </a:p>
          <a:p>
            <a:r>
              <a:rPr lang="en-US" sz="1400" b="1" dirty="0">
                <a:solidFill>
                  <a:schemeClr val="bg1"/>
                </a:solidFill>
              </a:rPr>
              <a:t>LEP	        </a:t>
            </a:r>
            <a:r>
              <a:rPr lang="en-US" sz="1400" b="1" dirty="0" smtClean="0">
                <a:solidFill>
                  <a:schemeClr val="bg1"/>
                </a:solidFill>
              </a:rPr>
              <a:t>4.50</a:t>
            </a:r>
            <a:r>
              <a:rPr lang="en-US" sz="1400" b="1" dirty="0">
                <a:solidFill>
                  <a:schemeClr val="bg1"/>
                </a:solidFill>
              </a:rPr>
              <a:t>	 </a:t>
            </a:r>
            <a:r>
              <a:rPr lang="en-US" sz="1400" b="1" dirty="0" smtClean="0">
                <a:solidFill>
                  <a:schemeClr val="bg1"/>
                </a:solidFill>
              </a:rPr>
              <a:t>        7.00</a:t>
            </a:r>
            <a:r>
              <a:rPr lang="en-US" sz="1400" b="1" dirty="0">
                <a:solidFill>
                  <a:schemeClr val="bg1"/>
                </a:solidFill>
              </a:rPr>
              <a:t>	         </a:t>
            </a:r>
            <a:r>
              <a:rPr lang="en-US" sz="1400" b="1" dirty="0" smtClean="0">
                <a:solidFill>
                  <a:schemeClr val="bg1"/>
                </a:solidFill>
              </a:rPr>
              <a:t>2.50</a:t>
            </a:r>
            <a:r>
              <a:rPr lang="en-US" sz="1400" b="1" dirty="0">
                <a:solidFill>
                  <a:schemeClr val="bg1"/>
                </a:solidFill>
              </a:rPr>
              <a:t>	       </a:t>
            </a:r>
            <a:r>
              <a:rPr lang="en-US" sz="1400" b="1" dirty="0" smtClean="0">
                <a:solidFill>
                  <a:schemeClr val="bg1"/>
                </a:solidFill>
              </a:rPr>
              <a:t>5.39</a:t>
            </a:r>
            <a:r>
              <a:rPr lang="en-US" sz="1400" b="1" dirty="0">
                <a:solidFill>
                  <a:schemeClr val="bg1"/>
                </a:solidFill>
              </a:rPr>
              <a:t>	     </a:t>
            </a:r>
            <a:r>
              <a:rPr lang="en-US" sz="1400" b="1" dirty="0" smtClean="0">
                <a:solidFill>
                  <a:schemeClr val="bg1"/>
                </a:solidFill>
              </a:rPr>
              <a:t>    0.20   </a:t>
            </a:r>
            <a:r>
              <a:rPr lang="en-US" sz="1400" b="1" dirty="0">
                <a:solidFill>
                  <a:schemeClr val="bg1"/>
                </a:solidFill>
              </a:rPr>
              <a:t>	</a:t>
            </a:r>
          </a:p>
          <a:p>
            <a:r>
              <a:rPr lang="en-US" sz="1400" b="1" dirty="0">
                <a:solidFill>
                  <a:schemeClr val="bg1"/>
                </a:solidFill>
              </a:rPr>
              <a:t>AAC	</a:t>
            </a:r>
            <a:r>
              <a:rPr lang="en-US" sz="1400" b="1" dirty="0" smtClean="0">
                <a:solidFill>
                  <a:schemeClr val="bg1"/>
                </a:solidFill>
              </a:rPr>
              <a:t>        0.03</a:t>
            </a:r>
            <a:r>
              <a:rPr lang="en-US" sz="1400" b="1" dirty="0">
                <a:solidFill>
                  <a:schemeClr val="bg1"/>
                </a:solidFill>
              </a:rPr>
              <a:t>	</a:t>
            </a:r>
            <a:r>
              <a:rPr lang="en-US" sz="1400" b="1" dirty="0" smtClean="0">
                <a:solidFill>
                  <a:schemeClr val="bg1"/>
                </a:solidFill>
              </a:rPr>
              <a:t>         0.15</a:t>
            </a:r>
            <a:r>
              <a:rPr lang="en-US" sz="1400" b="1" dirty="0">
                <a:solidFill>
                  <a:schemeClr val="bg1"/>
                </a:solidFill>
              </a:rPr>
              <a:t>	</a:t>
            </a:r>
            <a:r>
              <a:rPr lang="en-US" sz="1400" b="1" dirty="0" smtClean="0">
                <a:solidFill>
                  <a:schemeClr val="bg1"/>
                </a:solidFill>
              </a:rPr>
              <a:t>         0.12</a:t>
            </a:r>
            <a:r>
              <a:rPr lang="en-US" sz="1400" b="1" dirty="0">
                <a:solidFill>
                  <a:schemeClr val="bg1"/>
                </a:solidFill>
              </a:rPr>
              <a:t>	      </a:t>
            </a:r>
            <a:r>
              <a:rPr lang="en-US" sz="1400" b="1" dirty="0" smtClean="0">
                <a:solidFill>
                  <a:schemeClr val="bg1"/>
                </a:solidFill>
              </a:rPr>
              <a:t> </a:t>
            </a:r>
            <a:r>
              <a:rPr lang="en-US" sz="1400" b="1" dirty="0">
                <a:solidFill>
                  <a:schemeClr val="bg1"/>
                </a:solidFill>
              </a:rPr>
              <a:t>0.99	    </a:t>
            </a:r>
            <a:r>
              <a:rPr lang="en-US" sz="1400" b="1" dirty="0" smtClean="0">
                <a:solidFill>
                  <a:schemeClr val="bg1"/>
                </a:solidFill>
              </a:rPr>
              <a:t>      </a:t>
            </a:r>
            <a:r>
              <a:rPr lang="en-US" sz="1400" b="1" dirty="0">
                <a:solidFill>
                  <a:schemeClr val="bg1"/>
                </a:solidFill>
              </a:rPr>
              <a:t>0.11 </a:t>
            </a:r>
            <a:endParaRPr lang="en-US" sz="1400" b="1" dirty="0" smtClean="0">
              <a:solidFill>
                <a:schemeClr val="bg1"/>
              </a:solidFill>
            </a:endParaRPr>
          </a:p>
          <a:p>
            <a:r>
              <a:rPr lang="en-US" sz="1400" b="1" dirty="0" smtClean="0">
                <a:solidFill>
                  <a:schemeClr val="bg1"/>
                </a:solidFill>
              </a:rPr>
              <a:t> </a:t>
            </a:r>
            <a:r>
              <a:rPr lang="en-US" sz="1400" b="1" dirty="0">
                <a:solidFill>
                  <a:schemeClr val="bg1"/>
                </a:solidFill>
              </a:rPr>
              <a:t>	</a:t>
            </a:r>
          </a:p>
          <a:p>
            <a:r>
              <a:rPr lang="en-US" sz="1400" b="1" dirty="0" smtClean="0">
                <a:solidFill>
                  <a:schemeClr val="bg1"/>
                </a:solidFill>
              </a:rPr>
              <a:t>SE=standard </a:t>
            </a:r>
            <a:r>
              <a:rPr lang="en-US" sz="1400" b="1" dirty="0">
                <a:solidFill>
                  <a:schemeClr val="bg1"/>
                </a:solidFill>
              </a:rPr>
              <a:t>error, RLWC = relative leaf water content, TCC = total chlorophyll content, LEP = leaf extract pH, AAC= ascorbic acid content</a:t>
            </a:r>
            <a:r>
              <a:rPr lang="en-US" sz="1400" b="1" dirty="0" smtClean="0">
                <a:solidFill>
                  <a:schemeClr val="accent2">
                    <a:lumMod val="50000"/>
                  </a:schemeClr>
                </a:solidFill>
              </a:rPr>
              <a:t>.</a:t>
            </a:r>
            <a:endParaRPr lang="en-US" sz="1400" b="1" dirty="0">
              <a:solidFill>
                <a:schemeClr val="accent2">
                  <a:lumMod val="50000"/>
                </a:schemeClr>
              </a:solidFill>
            </a:endParaRPr>
          </a:p>
        </p:txBody>
      </p:sp>
      <p:sp>
        <p:nvSpPr>
          <p:cNvPr id="2" name="Rectangle 1"/>
          <p:cNvSpPr/>
          <p:nvPr/>
        </p:nvSpPr>
        <p:spPr>
          <a:xfrm>
            <a:off x="152400" y="5334000"/>
            <a:ext cx="8839200" cy="1015663"/>
          </a:xfrm>
          <a:prstGeom prst="rect">
            <a:avLst/>
          </a:prstGeom>
        </p:spPr>
        <p:txBody>
          <a:bodyPr wrap="square">
            <a:spAutoFit/>
          </a:bodyPr>
          <a:lstStyle/>
          <a:p>
            <a:pPr algn="just"/>
            <a:r>
              <a:rPr lang="en-US" sz="2000" b="1" dirty="0"/>
              <a:t>Of the biochemical </a:t>
            </a:r>
            <a:r>
              <a:rPr lang="en-US" sz="2000" b="1" dirty="0" smtClean="0"/>
              <a:t>variables, </a:t>
            </a:r>
            <a:r>
              <a:rPr lang="en-US" sz="2000" b="1" dirty="0"/>
              <a:t>RLWC exhibited the highest range of 25.83 ppm, while AAC recorded the least range of 0.12 ppm. However, TCC and LEP exhibited comparatively moderate ranges of 2.68 and 2.50ppm respectively. </a:t>
            </a:r>
          </a:p>
        </p:txBody>
      </p:sp>
      <p:cxnSp>
        <p:nvCxnSpPr>
          <p:cNvPr id="8" name="Straight Connector 7"/>
          <p:cNvCxnSpPr/>
          <p:nvPr/>
        </p:nvCxnSpPr>
        <p:spPr>
          <a:xfrm>
            <a:off x="914400" y="43434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14400" y="3124200"/>
            <a:ext cx="5410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6618327"/>
      </p:ext>
    </p:extLst>
  </p:cSld>
  <p:clrMapOvr>
    <a:masterClrMapping/>
  </p:clrMapOvr>
  <mc:AlternateContent xmlns:mc="http://schemas.openxmlformats.org/markup-compatibility/2006" xmlns:p14="http://schemas.microsoft.com/office/powerpoint/2010/main">
    <mc:Choice Requires="p14">
      <p:transition spd="slow" p14:dur="1500">
        <p:wheel spokes="1"/>
      </p:transition>
    </mc:Choice>
    <mc:Fallback xmlns="">
      <p:transition spd="slow">
        <p:wheel spokes="1"/>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304800" y="990600"/>
            <a:ext cx="8382000" cy="5401479"/>
          </a:xfrm>
          <a:prstGeom prst="rect">
            <a:avLst/>
          </a:prstGeom>
          <a:solidFill>
            <a:schemeClr val="bg2">
              <a:lumMod val="75000"/>
            </a:schemeClr>
          </a:solidFill>
        </p:spPr>
        <p:txBody>
          <a:bodyPr wrap="square">
            <a:spAutoFit/>
          </a:bodyPr>
          <a:lstStyle/>
          <a:p>
            <a:pPr algn="ctr">
              <a:lnSpc>
                <a:spcPct val="150000"/>
              </a:lnSpc>
            </a:pPr>
            <a:r>
              <a:rPr lang="en-US" sz="2000" b="1" dirty="0">
                <a:solidFill>
                  <a:srgbClr val="FFFF00"/>
                </a:solidFill>
              </a:rPr>
              <a:t>Relationships between air pollutants and biochemical variables of crop.</a:t>
            </a:r>
          </a:p>
          <a:p>
            <a:pPr algn="just">
              <a:lnSpc>
                <a:spcPct val="150000"/>
              </a:lnSpc>
            </a:pPr>
            <a:r>
              <a:rPr lang="en-US" sz="2400" b="1" dirty="0"/>
              <a:t>At P&lt;0.05, CH</a:t>
            </a:r>
            <a:r>
              <a:rPr lang="en-US" sz="2400" b="1" baseline="-25000" dirty="0"/>
              <a:t>4</a:t>
            </a:r>
            <a:r>
              <a:rPr lang="en-US" sz="2400" b="1" dirty="0"/>
              <a:t> and SO</a:t>
            </a:r>
            <a:r>
              <a:rPr lang="en-US" sz="2400" b="1" baseline="-25000" dirty="0"/>
              <a:t>X</a:t>
            </a:r>
            <a:r>
              <a:rPr lang="en-US" sz="2400" b="1" dirty="0"/>
              <a:t> </a:t>
            </a:r>
            <a:r>
              <a:rPr lang="en-US" sz="2400" b="1" dirty="0" smtClean="0"/>
              <a:t>correlated negatively with </a:t>
            </a:r>
            <a:r>
              <a:rPr lang="en-US" sz="2400" b="1" dirty="0"/>
              <a:t>TCC (</a:t>
            </a:r>
            <a:r>
              <a:rPr lang="en-US" sz="2400" b="1" dirty="0" smtClean="0"/>
              <a:t>r=-</a:t>
            </a:r>
            <a:r>
              <a:rPr lang="en-US" sz="2400" b="1" dirty="0"/>
              <a:t>0.683) and RLWC (r=-0.652) </a:t>
            </a:r>
            <a:r>
              <a:rPr lang="en-US" sz="2400" b="1" dirty="0" smtClean="0"/>
              <a:t>respectively</a:t>
            </a:r>
            <a:r>
              <a:rPr lang="en-US" sz="2400" b="1" dirty="0"/>
              <a:t>. At P&lt;0.01 CH</a:t>
            </a:r>
            <a:r>
              <a:rPr lang="en-US" sz="2400" b="1" baseline="-25000" dirty="0"/>
              <a:t>4</a:t>
            </a:r>
            <a:r>
              <a:rPr lang="en-US" sz="2400" b="1" dirty="0"/>
              <a:t> </a:t>
            </a:r>
            <a:r>
              <a:rPr lang="en-US" sz="2400" b="1" dirty="0" smtClean="0"/>
              <a:t>correlated negative with </a:t>
            </a:r>
            <a:r>
              <a:rPr lang="en-US" sz="2400" b="1" dirty="0"/>
              <a:t>RLWC </a:t>
            </a:r>
            <a:r>
              <a:rPr lang="en-US" sz="2400" b="1" dirty="0" smtClean="0"/>
              <a:t>(r=-0.815), H</a:t>
            </a:r>
            <a:r>
              <a:rPr lang="en-US" sz="2400" b="1" baseline="-25000" dirty="0" smtClean="0"/>
              <a:t>2</a:t>
            </a:r>
            <a:r>
              <a:rPr lang="en-US" sz="2400" b="1" dirty="0" smtClean="0"/>
              <a:t>S correlated negatively with RLWC  (r=-0.823</a:t>
            </a:r>
            <a:r>
              <a:rPr lang="en-US" sz="2400" b="1" dirty="0"/>
              <a:t>) and </a:t>
            </a:r>
            <a:r>
              <a:rPr lang="en-US" sz="2400" b="1" dirty="0" smtClean="0"/>
              <a:t>TCC (r=-0.776</a:t>
            </a:r>
            <a:r>
              <a:rPr lang="en-US" sz="2400" b="1" dirty="0"/>
              <a:t>). However, CO </a:t>
            </a:r>
            <a:r>
              <a:rPr lang="en-US" sz="2400" b="1" dirty="0" smtClean="0"/>
              <a:t>correlated negatively with RLWC(r=-0.740</a:t>
            </a:r>
            <a:r>
              <a:rPr lang="en-US" sz="2400" b="1" dirty="0"/>
              <a:t>), </a:t>
            </a:r>
            <a:r>
              <a:rPr lang="en-US" sz="2400" b="1" dirty="0" smtClean="0"/>
              <a:t>LEP (r=-0.833</a:t>
            </a:r>
            <a:r>
              <a:rPr lang="en-US" sz="2400" b="1" dirty="0"/>
              <a:t>), </a:t>
            </a:r>
            <a:r>
              <a:rPr lang="en-US" sz="2400" b="1" dirty="0" smtClean="0"/>
              <a:t>AAC (r=-0.810), </a:t>
            </a:r>
            <a:r>
              <a:rPr lang="en-US" sz="2400" b="1" dirty="0"/>
              <a:t>while SO</a:t>
            </a:r>
            <a:r>
              <a:rPr lang="en-US" sz="2400" b="1" baseline="-25000" dirty="0"/>
              <a:t>X</a:t>
            </a:r>
            <a:r>
              <a:rPr lang="en-US" sz="2400" b="1" dirty="0"/>
              <a:t> </a:t>
            </a:r>
            <a:r>
              <a:rPr lang="en-US" sz="2400" b="1" dirty="0" smtClean="0"/>
              <a:t>correlated negatively with TCC (r=-0.841</a:t>
            </a:r>
            <a:r>
              <a:rPr lang="en-US" sz="2400" b="1" dirty="0"/>
              <a:t>). </a:t>
            </a:r>
            <a:r>
              <a:rPr lang="en-US" sz="2400" b="1" dirty="0" smtClean="0"/>
              <a:t>NO</a:t>
            </a:r>
            <a:r>
              <a:rPr lang="en-US" sz="2400" b="1" baseline="-25000" dirty="0" smtClean="0"/>
              <a:t>X</a:t>
            </a:r>
            <a:r>
              <a:rPr lang="en-US" sz="2400" b="1" dirty="0" smtClean="0"/>
              <a:t> correlated negatively with RLWC (r=-0.808</a:t>
            </a:r>
            <a:r>
              <a:rPr lang="en-US" sz="2400" b="1" dirty="0"/>
              <a:t>) and TCC  </a:t>
            </a:r>
            <a:r>
              <a:rPr lang="en-US" sz="2400" b="1" dirty="0" smtClean="0"/>
              <a:t>(r=-0.733</a:t>
            </a:r>
            <a:r>
              <a:rPr lang="en-US" sz="2400" b="1" dirty="0"/>
              <a:t>) at P&lt;0.01</a:t>
            </a:r>
            <a:r>
              <a:rPr lang="en-US" sz="2400" b="1" dirty="0" smtClean="0"/>
              <a:t>.</a:t>
            </a:r>
          </a:p>
          <a:p>
            <a:pPr algn="just">
              <a:lnSpc>
                <a:spcPct val="150000"/>
              </a:lnSpc>
            </a:pPr>
            <a:endParaRPr lang="en-US" b="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601399169"/>
              </p:ext>
            </p:extLst>
          </p:nvPr>
        </p:nvGraphicFramePr>
        <p:xfrm>
          <a:off x="3467100" y="304800"/>
          <a:ext cx="2209800" cy="731520"/>
        </p:xfrm>
        <a:graphic>
          <a:graphicData uri="http://schemas.openxmlformats.org/drawingml/2006/table">
            <a:tbl>
              <a:tblPr>
                <a:tableStyleId>{5C22544A-7EE6-4342-B048-85BDC9FD1C3A}</a:tableStyleId>
              </a:tblPr>
              <a:tblGrid>
                <a:gridCol w="2209800"/>
              </a:tblGrid>
              <a:tr h="472440">
                <a:tc>
                  <a:txBody>
                    <a:bodyPr/>
                    <a:lstStyle/>
                    <a:p>
                      <a:pPr marL="0" marR="0" algn="ctr">
                        <a:lnSpc>
                          <a:spcPct val="200000"/>
                        </a:lnSpc>
                        <a:spcBef>
                          <a:spcPts val="0"/>
                        </a:spcBef>
                        <a:spcAft>
                          <a:spcPts val="1000"/>
                        </a:spcAft>
                      </a:pPr>
                      <a:r>
                        <a:rPr lang="en-US" sz="2400" b="1" dirty="0" smtClean="0">
                          <a:solidFill>
                            <a:srgbClr val="FF0000"/>
                          </a:solidFill>
                          <a:effectLst/>
                          <a:latin typeface="Eras Bold ITC" panose="020B0907030504020204" pitchFamily="34" charset="0"/>
                        </a:rPr>
                        <a:t>RESULTS</a:t>
                      </a:r>
                      <a:endParaRPr lang="en-US" sz="24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Tree>
    <p:extLst>
      <p:ext uri="{BB962C8B-B14F-4D97-AF65-F5344CB8AC3E}">
        <p14:creationId xmlns:p14="http://schemas.microsoft.com/office/powerpoint/2010/main" val="5294735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rgbClr val="FF0000"/>
          </a:fgClr>
          <a:bgClr>
            <a:schemeClr val="bg1"/>
          </a:bgClr>
        </a:patt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418164458"/>
              </p:ext>
            </p:extLst>
          </p:nvPr>
        </p:nvGraphicFramePr>
        <p:xfrm>
          <a:off x="3467100" y="228600"/>
          <a:ext cx="2209800" cy="731520"/>
        </p:xfrm>
        <a:graphic>
          <a:graphicData uri="http://schemas.openxmlformats.org/drawingml/2006/table">
            <a:tbl>
              <a:tblPr>
                <a:tableStyleId>{5C22544A-7EE6-4342-B048-85BDC9FD1C3A}</a:tableStyleId>
              </a:tblPr>
              <a:tblGrid>
                <a:gridCol w="2209800"/>
              </a:tblGrid>
              <a:tr h="472440">
                <a:tc>
                  <a:txBody>
                    <a:bodyPr/>
                    <a:lstStyle/>
                    <a:p>
                      <a:pPr marL="0" marR="0" algn="ctr">
                        <a:lnSpc>
                          <a:spcPct val="200000"/>
                        </a:lnSpc>
                        <a:spcBef>
                          <a:spcPts val="0"/>
                        </a:spcBef>
                        <a:spcAft>
                          <a:spcPts val="1000"/>
                        </a:spcAft>
                      </a:pPr>
                      <a:r>
                        <a:rPr lang="en-US" sz="2400" b="1" dirty="0" smtClean="0">
                          <a:solidFill>
                            <a:srgbClr val="FF0000"/>
                          </a:solidFill>
                          <a:effectLst/>
                          <a:latin typeface="Eras Bold ITC" panose="020B0907030504020204" pitchFamily="34" charset="0"/>
                        </a:rPr>
                        <a:t>RESULTS</a:t>
                      </a:r>
                      <a:endParaRPr lang="en-US" sz="24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6" name="Rectangle 5"/>
          <p:cNvSpPr/>
          <p:nvPr/>
        </p:nvSpPr>
        <p:spPr>
          <a:xfrm>
            <a:off x="650421" y="1371600"/>
            <a:ext cx="7843157" cy="3247043"/>
          </a:xfrm>
          <a:prstGeom prst="rect">
            <a:avLst/>
          </a:prstGeom>
          <a:solidFill>
            <a:schemeClr val="tx1"/>
          </a:solidFill>
        </p:spPr>
        <p:txBody>
          <a:bodyPr wrap="square">
            <a:spAutoFit/>
          </a:bodyPr>
          <a:lstStyle/>
          <a:p>
            <a:r>
              <a:rPr lang="en-US" sz="1600" b="1" dirty="0">
                <a:solidFill>
                  <a:schemeClr val="accent5">
                    <a:lumMod val="75000"/>
                  </a:schemeClr>
                </a:solidFill>
                <a:latin typeface="Arial Black" panose="020B0A04020102020204" pitchFamily="34" charset="0"/>
              </a:rPr>
              <a:t>Table 3. </a:t>
            </a:r>
            <a:r>
              <a:rPr lang="en-US" sz="1600" b="1" dirty="0" smtClean="0">
                <a:solidFill>
                  <a:schemeClr val="accent5">
                    <a:lumMod val="75000"/>
                  </a:schemeClr>
                </a:solidFill>
                <a:latin typeface="Arial Black" panose="020B0A04020102020204" pitchFamily="34" charset="0"/>
              </a:rPr>
              <a:t>  </a:t>
            </a:r>
            <a:r>
              <a:rPr lang="en-US" sz="1400" dirty="0" smtClean="0">
                <a:solidFill>
                  <a:schemeClr val="bg1"/>
                </a:solidFill>
                <a:latin typeface="Arial Black" panose="020B0A04020102020204" pitchFamily="34" charset="0"/>
              </a:rPr>
              <a:t>Correlation coefficients </a:t>
            </a:r>
            <a:r>
              <a:rPr lang="en-US" sz="1400" dirty="0">
                <a:solidFill>
                  <a:schemeClr val="bg1"/>
                </a:solidFill>
                <a:latin typeface="Arial Black" panose="020B0A04020102020204" pitchFamily="34" charset="0"/>
              </a:rPr>
              <a:t>(r) between the air pollutants and crop </a:t>
            </a:r>
            <a:r>
              <a:rPr lang="en-US" sz="1400" dirty="0" smtClean="0">
                <a:solidFill>
                  <a:schemeClr val="bg1"/>
                </a:solidFill>
                <a:latin typeface="Arial Black" panose="020B0A04020102020204" pitchFamily="34" charset="0"/>
              </a:rPr>
              <a:t>	   leave variables</a:t>
            </a:r>
          </a:p>
          <a:p>
            <a:r>
              <a:rPr lang="en-US" sz="1400" dirty="0">
                <a:solidFill>
                  <a:schemeClr val="bg1"/>
                </a:solidFill>
                <a:latin typeface="Arial Black" panose="020B0A04020102020204" pitchFamily="34" charset="0"/>
              </a:rPr>
              <a:t/>
            </a:r>
            <a:br>
              <a:rPr lang="en-US" sz="1400" dirty="0">
                <a:solidFill>
                  <a:schemeClr val="bg1"/>
                </a:solidFill>
                <a:latin typeface="Arial Black" panose="020B0A04020102020204" pitchFamily="34" charset="0"/>
              </a:rPr>
            </a:br>
            <a:r>
              <a:rPr lang="en-US" sz="1400" b="1" u="sng" dirty="0">
                <a:solidFill>
                  <a:schemeClr val="accent1"/>
                </a:solidFill>
              </a:rPr>
              <a:t>Parameters                CH</a:t>
            </a:r>
            <a:r>
              <a:rPr lang="en-US" sz="1400" b="1" u="sng" baseline="-25000" dirty="0">
                <a:solidFill>
                  <a:schemeClr val="accent1"/>
                </a:solidFill>
              </a:rPr>
              <a:t>4 </a:t>
            </a:r>
            <a:r>
              <a:rPr lang="en-US" sz="1400" u="sng" baseline="-25000" dirty="0">
                <a:solidFill>
                  <a:schemeClr val="accent1"/>
                </a:solidFill>
              </a:rPr>
              <a:t>                      </a:t>
            </a:r>
            <a:r>
              <a:rPr lang="en-US" sz="1400" b="1" u="sng" dirty="0">
                <a:solidFill>
                  <a:schemeClr val="accent1"/>
                </a:solidFill>
              </a:rPr>
              <a:t>H</a:t>
            </a:r>
            <a:r>
              <a:rPr lang="en-US" sz="1400" u="sng" baseline="-25000" dirty="0">
                <a:solidFill>
                  <a:schemeClr val="accent1"/>
                </a:solidFill>
              </a:rPr>
              <a:t>2</a:t>
            </a:r>
            <a:r>
              <a:rPr lang="en-US" sz="1400" b="1" u="sng" dirty="0">
                <a:solidFill>
                  <a:schemeClr val="accent1"/>
                </a:solidFill>
              </a:rPr>
              <a:t>S                  CO     </a:t>
            </a:r>
            <a:r>
              <a:rPr lang="en-US" sz="1400" b="1" u="sng" dirty="0" smtClean="0">
                <a:solidFill>
                  <a:schemeClr val="accent1"/>
                </a:solidFill>
              </a:rPr>
              <a:t>  </a:t>
            </a:r>
            <a:r>
              <a:rPr lang="en-US" sz="1400" b="1" u="sng" dirty="0">
                <a:solidFill>
                  <a:schemeClr val="accent1"/>
                </a:solidFill>
              </a:rPr>
              <a:t>  </a:t>
            </a:r>
            <a:r>
              <a:rPr lang="en-US" sz="1400" b="1" u="sng" dirty="0" smtClean="0">
                <a:solidFill>
                  <a:schemeClr val="accent1"/>
                </a:solidFill>
              </a:rPr>
              <a:t>   </a:t>
            </a:r>
            <a:r>
              <a:rPr lang="en-US" sz="1400" b="1" u="sng" dirty="0" err="1" smtClean="0">
                <a:solidFill>
                  <a:schemeClr val="accent1"/>
                </a:solidFill>
              </a:rPr>
              <a:t>SOx</a:t>
            </a:r>
            <a:r>
              <a:rPr lang="en-US" sz="1400" b="1" u="sng" dirty="0" smtClean="0">
                <a:solidFill>
                  <a:schemeClr val="accent1"/>
                </a:solidFill>
              </a:rPr>
              <a:t>               </a:t>
            </a:r>
            <a:r>
              <a:rPr lang="en-US" sz="1400" b="1" u="sng" dirty="0" err="1" smtClean="0">
                <a:solidFill>
                  <a:schemeClr val="accent1"/>
                </a:solidFill>
              </a:rPr>
              <a:t>NOx</a:t>
            </a:r>
            <a:r>
              <a:rPr lang="en-US" sz="1400" b="1" u="sng" dirty="0" smtClean="0">
                <a:solidFill>
                  <a:schemeClr val="accent1"/>
                </a:solidFill>
              </a:rPr>
              <a:t> </a:t>
            </a:r>
          </a:p>
          <a:p>
            <a:r>
              <a:rPr lang="en-US" sz="1400" b="1" u="sng" dirty="0" smtClean="0">
                <a:solidFill>
                  <a:schemeClr val="accent1"/>
                </a:solidFill>
              </a:rPr>
              <a:t> </a:t>
            </a:r>
            <a:r>
              <a:rPr lang="en-US" sz="1400" b="1" baseline="-25000" dirty="0">
                <a:solidFill>
                  <a:schemeClr val="bg1"/>
                </a:solidFill>
              </a:rPr>
              <a:t>		</a:t>
            </a:r>
            <a:r>
              <a:rPr lang="en-US" sz="1400" b="1" dirty="0">
                <a:solidFill>
                  <a:schemeClr val="bg1"/>
                </a:solidFill>
              </a:rPr>
              <a:t/>
            </a:r>
            <a:br>
              <a:rPr lang="en-US" sz="1400" b="1" dirty="0">
                <a:solidFill>
                  <a:schemeClr val="bg1"/>
                </a:solidFill>
              </a:rPr>
            </a:br>
            <a:r>
              <a:rPr lang="en-US" sz="1400" b="1" dirty="0">
                <a:solidFill>
                  <a:schemeClr val="bg1"/>
                </a:solidFill>
              </a:rPr>
              <a:t>RLWC	           -0.815</a:t>
            </a:r>
            <a:r>
              <a:rPr lang="en-US" sz="1400" b="1" dirty="0" smtClean="0">
                <a:solidFill>
                  <a:schemeClr val="bg1"/>
                </a:solidFill>
              </a:rPr>
              <a:t>**      -</a:t>
            </a:r>
            <a:r>
              <a:rPr lang="en-US" sz="1400" b="1" dirty="0">
                <a:solidFill>
                  <a:schemeClr val="bg1"/>
                </a:solidFill>
              </a:rPr>
              <a:t>0.823</a:t>
            </a:r>
            <a:r>
              <a:rPr lang="en-US" sz="1400" b="1" dirty="0" smtClean="0">
                <a:solidFill>
                  <a:schemeClr val="bg1"/>
                </a:solidFill>
              </a:rPr>
              <a:t>**        -</a:t>
            </a:r>
            <a:r>
              <a:rPr lang="en-US" sz="1400" b="1" dirty="0">
                <a:solidFill>
                  <a:schemeClr val="bg1"/>
                </a:solidFill>
              </a:rPr>
              <a:t>0.740* </a:t>
            </a:r>
            <a:r>
              <a:rPr lang="en-US" sz="1400" b="1" dirty="0" smtClean="0">
                <a:solidFill>
                  <a:schemeClr val="bg1"/>
                </a:solidFill>
              </a:rPr>
              <a:t>    </a:t>
            </a:r>
            <a:r>
              <a:rPr lang="en-US" sz="1400" b="1" dirty="0">
                <a:solidFill>
                  <a:schemeClr val="bg1"/>
                </a:solidFill>
              </a:rPr>
              <a:t>-0.652*	</a:t>
            </a:r>
            <a:r>
              <a:rPr lang="en-US" sz="1400" b="1" dirty="0" smtClean="0">
                <a:solidFill>
                  <a:srgbClr val="FF0000"/>
                </a:solidFill>
              </a:rPr>
              <a:t>      </a:t>
            </a:r>
            <a:r>
              <a:rPr lang="en-US" sz="1400" b="1" dirty="0" smtClean="0">
                <a:solidFill>
                  <a:schemeClr val="bg1">
                    <a:lumMod val="95000"/>
                    <a:lumOff val="5000"/>
                  </a:schemeClr>
                </a:solidFill>
              </a:rPr>
              <a:t>-0.808</a:t>
            </a:r>
            <a:endParaRPr lang="en-US" sz="1400" dirty="0">
              <a:solidFill>
                <a:schemeClr val="bg1">
                  <a:lumMod val="95000"/>
                  <a:lumOff val="5000"/>
                </a:schemeClr>
              </a:solidFill>
            </a:endParaRPr>
          </a:p>
          <a:p>
            <a:pPr>
              <a:lnSpc>
                <a:spcPct val="150000"/>
              </a:lnSpc>
            </a:pPr>
            <a:r>
              <a:rPr lang="en-US" sz="1400" b="1" dirty="0">
                <a:solidFill>
                  <a:schemeClr val="bg1"/>
                </a:solidFill>
              </a:rPr>
              <a:t>TCC	 </a:t>
            </a:r>
            <a:r>
              <a:rPr lang="en-US" sz="1400" b="1" dirty="0" smtClean="0">
                <a:solidFill>
                  <a:schemeClr val="bg1"/>
                </a:solidFill>
              </a:rPr>
              <a:t>          -</a:t>
            </a:r>
            <a:r>
              <a:rPr lang="en-US" sz="1400" b="1" dirty="0">
                <a:solidFill>
                  <a:schemeClr val="bg1"/>
                </a:solidFill>
              </a:rPr>
              <a:t>0.683*        </a:t>
            </a:r>
            <a:r>
              <a:rPr lang="en-US" sz="1400" b="1" dirty="0" smtClean="0">
                <a:solidFill>
                  <a:schemeClr val="bg1"/>
                </a:solidFill>
              </a:rPr>
              <a:t>- </a:t>
            </a:r>
            <a:r>
              <a:rPr lang="en-US" sz="1400" b="1" dirty="0">
                <a:solidFill>
                  <a:schemeClr val="bg1"/>
                </a:solidFill>
              </a:rPr>
              <a:t>0.776</a:t>
            </a:r>
            <a:r>
              <a:rPr lang="en-US" sz="1400" b="1" dirty="0" smtClean="0">
                <a:solidFill>
                  <a:schemeClr val="bg1"/>
                </a:solidFill>
              </a:rPr>
              <a:t>**       -</a:t>
            </a:r>
            <a:r>
              <a:rPr lang="en-US" sz="1400" b="1" dirty="0">
                <a:solidFill>
                  <a:schemeClr val="bg1"/>
                </a:solidFill>
              </a:rPr>
              <a:t>0.482	</a:t>
            </a:r>
            <a:r>
              <a:rPr lang="en-US" sz="1400" b="1" dirty="0" smtClean="0">
                <a:solidFill>
                  <a:schemeClr val="bg1"/>
                </a:solidFill>
              </a:rPr>
              <a:t>       -</a:t>
            </a:r>
            <a:r>
              <a:rPr lang="en-US" sz="1400" b="1" dirty="0">
                <a:solidFill>
                  <a:schemeClr val="bg1"/>
                </a:solidFill>
              </a:rPr>
              <a:t>0.841</a:t>
            </a:r>
            <a:r>
              <a:rPr lang="en-US" sz="1400" b="1" dirty="0" smtClean="0">
                <a:solidFill>
                  <a:schemeClr val="bg1"/>
                </a:solidFill>
              </a:rPr>
              <a:t>**     -</a:t>
            </a:r>
            <a:r>
              <a:rPr lang="en-US" sz="1400" b="1" dirty="0">
                <a:solidFill>
                  <a:schemeClr val="bg1"/>
                </a:solidFill>
              </a:rPr>
              <a:t>0.733**</a:t>
            </a:r>
            <a:endParaRPr lang="en-US" sz="1400" dirty="0">
              <a:solidFill>
                <a:schemeClr val="bg1"/>
              </a:solidFill>
            </a:endParaRPr>
          </a:p>
          <a:p>
            <a:pPr>
              <a:lnSpc>
                <a:spcPct val="150000"/>
              </a:lnSpc>
            </a:pPr>
            <a:r>
              <a:rPr lang="en-US" sz="1400" b="1" dirty="0">
                <a:solidFill>
                  <a:schemeClr val="bg1"/>
                </a:solidFill>
              </a:rPr>
              <a:t>LEP            	</a:t>
            </a:r>
            <a:r>
              <a:rPr lang="en-US" sz="1400" b="1" dirty="0" smtClean="0">
                <a:solidFill>
                  <a:schemeClr val="bg1"/>
                </a:solidFill>
              </a:rPr>
              <a:t>           -</a:t>
            </a:r>
            <a:r>
              <a:rPr lang="en-US" sz="1400" b="1" dirty="0">
                <a:solidFill>
                  <a:schemeClr val="bg1"/>
                </a:solidFill>
              </a:rPr>
              <a:t>0.522	</a:t>
            </a:r>
            <a:r>
              <a:rPr lang="en-US" sz="1400" b="1" dirty="0" smtClean="0">
                <a:solidFill>
                  <a:schemeClr val="bg1"/>
                </a:solidFill>
              </a:rPr>
              <a:t>            0.387</a:t>
            </a:r>
            <a:r>
              <a:rPr lang="en-US" sz="1400" b="1" dirty="0">
                <a:solidFill>
                  <a:schemeClr val="bg1"/>
                </a:solidFill>
              </a:rPr>
              <a:t>	</a:t>
            </a:r>
            <a:r>
              <a:rPr lang="en-US" sz="1400" b="1" dirty="0" smtClean="0">
                <a:solidFill>
                  <a:schemeClr val="bg1"/>
                </a:solidFill>
              </a:rPr>
              <a:t>           -</a:t>
            </a:r>
            <a:r>
              <a:rPr lang="en-US" sz="1400" b="1" dirty="0">
                <a:solidFill>
                  <a:schemeClr val="bg1"/>
                </a:solidFill>
              </a:rPr>
              <a:t>0.83	</a:t>
            </a:r>
            <a:r>
              <a:rPr lang="en-US" sz="1400" b="1" dirty="0" smtClean="0">
                <a:solidFill>
                  <a:schemeClr val="bg1"/>
                </a:solidFill>
              </a:rPr>
              <a:t>       -</a:t>
            </a:r>
            <a:r>
              <a:rPr lang="en-US" sz="1400" b="1" dirty="0">
                <a:solidFill>
                  <a:schemeClr val="bg1"/>
                </a:solidFill>
              </a:rPr>
              <a:t>0.09	</a:t>
            </a:r>
            <a:r>
              <a:rPr lang="en-US" sz="1400" b="1" dirty="0" smtClean="0">
                <a:solidFill>
                  <a:schemeClr val="bg1"/>
                </a:solidFill>
              </a:rPr>
              <a:t>     -</a:t>
            </a:r>
            <a:r>
              <a:rPr lang="en-US" sz="1400" b="1" dirty="0">
                <a:solidFill>
                  <a:schemeClr val="bg1"/>
                </a:solidFill>
              </a:rPr>
              <a:t>0.418			</a:t>
            </a:r>
            <a:endParaRPr lang="en-US" sz="1400" dirty="0" smtClean="0">
              <a:solidFill>
                <a:schemeClr val="bg1"/>
              </a:solidFill>
            </a:endParaRPr>
          </a:p>
          <a:p>
            <a:pPr>
              <a:lnSpc>
                <a:spcPct val="150000"/>
              </a:lnSpc>
            </a:pPr>
            <a:r>
              <a:rPr lang="en-US" sz="1400" b="1" dirty="0" smtClean="0">
                <a:solidFill>
                  <a:schemeClr val="bg1"/>
                </a:solidFill>
              </a:rPr>
              <a:t>AAC	           -0.245	            0.188           -0.810*      -0.106	      0.101</a:t>
            </a:r>
          </a:p>
          <a:p>
            <a:pPr algn="just"/>
            <a:r>
              <a:rPr lang="en-US" sz="1400" b="1" dirty="0">
                <a:solidFill>
                  <a:schemeClr val="bg1"/>
                </a:solidFill>
              </a:rPr>
              <a:t/>
            </a:r>
            <a:br>
              <a:rPr lang="en-US" sz="1400" b="1" dirty="0">
                <a:solidFill>
                  <a:schemeClr val="bg1"/>
                </a:solidFill>
              </a:rPr>
            </a:br>
            <a:r>
              <a:rPr lang="en-US" sz="1400" b="1" dirty="0">
                <a:solidFill>
                  <a:schemeClr val="bg1"/>
                </a:solidFill>
              </a:rPr>
              <a:t>* = significant at P&lt;0.05, **= significant at P&lt;0.01, RLWC = relative leaf water content,  	 </a:t>
            </a:r>
            <a:r>
              <a:rPr lang="en-US" sz="1400" b="1" dirty="0" smtClean="0">
                <a:solidFill>
                  <a:schemeClr val="bg1"/>
                </a:solidFill>
              </a:rPr>
              <a:t>TCC </a:t>
            </a:r>
            <a:r>
              <a:rPr lang="en-US" sz="1400" b="1" dirty="0">
                <a:solidFill>
                  <a:schemeClr val="bg1"/>
                </a:solidFill>
              </a:rPr>
              <a:t>=  total chlorophyll content, LEP = leaf extract pH, AAC= ascorbic acid </a:t>
            </a:r>
            <a:r>
              <a:rPr lang="en-US" sz="1400" b="1" dirty="0" smtClean="0">
                <a:solidFill>
                  <a:schemeClr val="bg1"/>
                </a:solidFill>
              </a:rPr>
              <a:t>content.</a:t>
            </a:r>
            <a:r>
              <a:rPr lang="en-US" sz="1400" b="1" dirty="0">
                <a:solidFill>
                  <a:schemeClr val="bg1"/>
                </a:solidFill>
              </a:rPr>
              <a:t> </a:t>
            </a:r>
            <a:r>
              <a:rPr lang="en-US" sz="1400" b="1" dirty="0" smtClean="0">
                <a:solidFill>
                  <a:schemeClr val="bg1"/>
                </a:solidFill>
              </a:rPr>
              <a:t> RLWC</a:t>
            </a:r>
            <a:r>
              <a:rPr lang="en-US" sz="1400" b="1" dirty="0">
                <a:solidFill>
                  <a:schemeClr val="bg1"/>
                </a:solidFill>
              </a:rPr>
              <a:t> and Methane Regression between Biochemical variables and </a:t>
            </a:r>
            <a:r>
              <a:rPr lang="en-US" sz="1400" b="1" dirty="0" smtClean="0">
                <a:solidFill>
                  <a:schemeClr val="bg1"/>
                </a:solidFill>
              </a:rPr>
              <a:t>Air</a:t>
            </a:r>
            <a:r>
              <a:rPr lang="en-US" sz="1400" b="1" dirty="0">
                <a:solidFill>
                  <a:schemeClr val="bg1"/>
                </a:solidFill>
              </a:rPr>
              <a:t> </a:t>
            </a:r>
            <a:r>
              <a:rPr lang="en-US" sz="1400" b="1" dirty="0" smtClean="0">
                <a:solidFill>
                  <a:schemeClr val="bg1"/>
                </a:solidFill>
              </a:rPr>
              <a:t>pollutants</a:t>
            </a:r>
            <a:endParaRPr lang="en-US" sz="1400" dirty="0">
              <a:solidFill>
                <a:schemeClr val="bg1"/>
              </a:solidFill>
            </a:endParaRPr>
          </a:p>
        </p:txBody>
      </p:sp>
      <p:cxnSp>
        <p:nvCxnSpPr>
          <p:cNvPr id="3" name="Straight Connector 2"/>
          <p:cNvCxnSpPr/>
          <p:nvPr/>
        </p:nvCxnSpPr>
        <p:spPr>
          <a:xfrm>
            <a:off x="762000" y="3733800"/>
            <a:ext cx="5486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2000" y="1981200"/>
            <a:ext cx="5486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7198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000" y="1219200"/>
            <a:ext cx="8839200" cy="4339650"/>
          </a:xfrm>
          <a:prstGeom prst="rect">
            <a:avLst/>
          </a:prstGeom>
          <a:solidFill>
            <a:schemeClr val="accent2">
              <a:lumMod val="50000"/>
            </a:schemeClr>
          </a:solidFill>
        </p:spPr>
        <p:txBody>
          <a:bodyPr wrap="square">
            <a:spAutoFit/>
          </a:bodyPr>
          <a:lstStyle/>
          <a:p>
            <a:pPr marL="342900" indent="-342900" algn="just">
              <a:lnSpc>
                <a:spcPct val="150000"/>
              </a:lnSpc>
              <a:buFont typeface="Arial" pitchFamily="34" charset="0"/>
              <a:buChar char="•"/>
            </a:pPr>
            <a:r>
              <a:rPr lang="en-US" sz="2800" b="1" dirty="0" smtClean="0"/>
              <a:t>The </a:t>
            </a:r>
            <a:r>
              <a:rPr lang="en-US" sz="2800" b="1" dirty="0"/>
              <a:t>regression scatter plot showed that relative leaf water content (RLWC) decreased with increasing methane concentration (Fig</a:t>
            </a:r>
            <a:r>
              <a:rPr lang="en-US" sz="2800" b="1" dirty="0" smtClean="0"/>
              <a:t>. 2). </a:t>
            </a:r>
            <a:endParaRPr lang="en-US" sz="2800" b="1" dirty="0"/>
          </a:p>
          <a:p>
            <a:pPr algn="just">
              <a:lnSpc>
                <a:spcPct val="150000"/>
              </a:lnSpc>
            </a:pPr>
            <a:endParaRPr lang="en-US" sz="2800" b="1" dirty="0" smtClean="0">
              <a:solidFill>
                <a:prstClr val="white"/>
              </a:solidFill>
              <a:latin typeface="Arial Black" panose="020B0A04020102020204" pitchFamily="34" charset="0"/>
            </a:endParaRPr>
          </a:p>
          <a:p>
            <a:pPr marL="285750" indent="-285750" algn="just">
              <a:lnSpc>
                <a:spcPct val="150000"/>
              </a:lnSpc>
              <a:buFont typeface="Arial" pitchFamily="34" charset="0"/>
              <a:buChar char="•"/>
            </a:pPr>
            <a:r>
              <a:rPr lang="en-US" sz="2800" b="1" dirty="0" smtClean="0">
                <a:solidFill>
                  <a:prstClr val="white"/>
                </a:solidFill>
                <a:latin typeface="Arial Black" panose="020B0A04020102020204" pitchFamily="34" charset="0"/>
              </a:rPr>
              <a:t>The </a:t>
            </a:r>
            <a:r>
              <a:rPr lang="en-US" sz="2800" b="1" dirty="0">
                <a:solidFill>
                  <a:prstClr val="white"/>
                </a:solidFill>
                <a:latin typeface="Arial Black" panose="020B0A04020102020204" pitchFamily="34" charset="0"/>
              </a:rPr>
              <a:t>coefficients table shows that the </a:t>
            </a:r>
            <a:r>
              <a:rPr lang="en-US" sz="2400" b="1" dirty="0">
                <a:solidFill>
                  <a:prstClr val="white"/>
                </a:solidFill>
                <a:latin typeface="Arial Black" panose="020B0A04020102020204" pitchFamily="34" charset="0"/>
              </a:rPr>
              <a:t>expected </a:t>
            </a:r>
            <a:r>
              <a:rPr lang="en-US" sz="2400" b="1" dirty="0" smtClean="0">
                <a:solidFill>
                  <a:prstClr val="white"/>
                </a:solidFill>
                <a:latin typeface="Arial Black" panose="020B0A04020102020204" pitchFamily="34" charset="0"/>
              </a:rPr>
              <a:t>RLWC =</a:t>
            </a:r>
            <a:r>
              <a:rPr lang="en-US" sz="2400" b="1" dirty="0">
                <a:solidFill>
                  <a:prstClr val="white"/>
                </a:solidFill>
                <a:latin typeface="Arial Black" panose="020B0A04020102020204" pitchFamily="34" charset="0"/>
              </a:rPr>
              <a:t> - 0.274 X </a:t>
            </a:r>
            <a:r>
              <a:rPr lang="en-US" sz="2400" b="1" dirty="0" smtClean="0">
                <a:solidFill>
                  <a:prstClr val="white"/>
                </a:solidFill>
                <a:latin typeface="Arial Black" panose="020B0A04020102020204" pitchFamily="34" charset="0"/>
              </a:rPr>
              <a:t>CH4 + 60.70 …………. i,</a:t>
            </a:r>
            <a:endParaRPr lang="en-US" sz="2400" b="1" dirty="0">
              <a:solidFill>
                <a:prstClr val="white"/>
              </a:solidFill>
              <a:latin typeface="Arial Black" panose="020B0A04020102020204" pitchFamily="34" charset="0"/>
            </a:endParaRPr>
          </a:p>
          <a:p>
            <a:pPr algn="just">
              <a:lnSpc>
                <a:spcPct val="150000"/>
              </a:lnSpc>
            </a:pPr>
            <a:endParaRPr lang="en-US" sz="2000" b="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t/>
            </a:r>
            <a:b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67449640"/>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t/>
            </a:r>
            <a:b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6775983" cy="4551965"/>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14993" y="5791200"/>
            <a:ext cx="8714014" cy="677108"/>
          </a:xfrm>
          <a:prstGeom prst="rect">
            <a:avLst/>
          </a:prstGeom>
        </p:spPr>
        <p:txBody>
          <a:bodyPr wrap="square">
            <a:spAutoFit/>
          </a:bodyPr>
          <a:lstStyle/>
          <a:p>
            <a:r>
              <a:rPr lang="en-US" sz="2000" dirty="0">
                <a:latin typeface="Arial Black" panose="020B0A04020102020204" pitchFamily="34" charset="0"/>
              </a:rPr>
              <a:t>Fig. </a:t>
            </a:r>
            <a:r>
              <a:rPr lang="en-US" sz="2000" dirty="0" smtClean="0">
                <a:latin typeface="Arial Black" panose="020B0A04020102020204" pitchFamily="34" charset="0"/>
              </a:rPr>
              <a:t>2.</a:t>
            </a:r>
            <a:r>
              <a:rPr lang="en-US" dirty="0"/>
              <a:t>	</a:t>
            </a:r>
            <a:r>
              <a:rPr lang="en-US" b="1" dirty="0" smtClean="0">
                <a:solidFill>
                  <a:srgbClr val="FFFF00"/>
                </a:solidFill>
              </a:rPr>
              <a:t>Regression </a:t>
            </a:r>
            <a:r>
              <a:rPr lang="en-US" b="1" dirty="0">
                <a:solidFill>
                  <a:srgbClr val="FFFF00"/>
                </a:solidFill>
              </a:rPr>
              <a:t>plot between relative </a:t>
            </a:r>
            <a:r>
              <a:rPr lang="en-US" b="1" dirty="0" smtClean="0">
                <a:solidFill>
                  <a:srgbClr val="FFFF00"/>
                </a:solidFill>
              </a:rPr>
              <a:t> leaf </a:t>
            </a:r>
            <a:r>
              <a:rPr lang="en-US" b="1" dirty="0">
                <a:solidFill>
                  <a:srgbClr val="FFFF00"/>
                </a:solidFill>
              </a:rPr>
              <a:t>water content and </a:t>
            </a:r>
            <a:r>
              <a:rPr lang="en-US" b="1" dirty="0" smtClean="0">
                <a:solidFill>
                  <a:srgbClr val="FFFF00"/>
                </a:solidFill>
              </a:rPr>
              <a:t>methane 	concentration</a:t>
            </a:r>
            <a:r>
              <a:rPr lang="en-US" b="1" dirty="0">
                <a:solidFill>
                  <a:srgbClr val="FFFF00"/>
                </a:solidFill>
              </a:rPr>
              <a:t>.</a:t>
            </a:r>
          </a:p>
        </p:txBody>
      </p:sp>
    </p:spTree>
    <p:extLst>
      <p:ext uri="{BB962C8B-B14F-4D97-AF65-F5344CB8AC3E}">
        <p14:creationId xmlns:p14="http://schemas.microsoft.com/office/powerpoint/2010/main" val="19246007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spcBef>
                <a:spcPts val="0"/>
              </a:spcBef>
            </a:pPr>
            <a:r>
              <a:rPr lang="en-US" b="1" dirty="0">
                <a:solidFill>
                  <a:prstClr val="white"/>
                </a:solidFill>
              </a:rPr>
              <a:t>The regression scatter plot revealed that Total Chlorophyll Content (TCC) decreased with increasing methane concentration </a:t>
            </a:r>
            <a:r>
              <a:rPr lang="en-US" sz="2400" b="1" dirty="0" smtClean="0">
                <a:solidFill>
                  <a:prstClr val="white"/>
                </a:solidFill>
              </a:rPr>
              <a:t>(</a:t>
            </a:r>
            <a:r>
              <a:rPr lang="en-US" sz="2400" b="1" dirty="0">
                <a:solidFill>
                  <a:prstClr val="white"/>
                </a:solidFill>
              </a:rPr>
              <a:t>Fig. 3). </a:t>
            </a:r>
            <a:endParaRPr lang="en-US" sz="2400" b="1" dirty="0" smtClean="0">
              <a:solidFill>
                <a:prstClr val="white"/>
              </a:solidFill>
            </a:endParaRPr>
          </a:p>
          <a:p>
            <a:pPr algn="just">
              <a:spcBef>
                <a:spcPts val="0"/>
              </a:spcBef>
            </a:pPr>
            <a:endParaRPr lang="en-US" b="1" dirty="0">
              <a:solidFill>
                <a:prstClr val="white"/>
              </a:solidFill>
            </a:endParaRPr>
          </a:p>
          <a:p>
            <a:pPr algn="just">
              <a:spcBef>
                <a:spcPts val="0"/>
              </a:spcBef>
            </a:pPr>
            <a:r>
              <a:rPr lang="en-US" b="1" dirty="0">
                <a:solidFill>
                  <a:prstClr val="white"/>
                </a:solidFill>
              </a:rPr>
              <a:t>The coefficients table shows that </a:t>
            </a:r>
            <a:endParaRPr lang="en-US" b="1" dirty="0" smtClean="0">
              <a:solidFill>
                <a:prstClr val="white"/>
              </a:solidFill>
            </a:endParaRPr>
          </a:p>
          <a:p>
            <a:pPr marL="0" indent="0">
              <a:spcBef>
                <a:spcPts val="0"/>
              </a:spcBef>
              <a:buNone/>
            </a:pPr>
            <a:r>
              <a:rPr lang="en-US" b="1" dirty="0">
                <a:solidFill>
                  <a:prstClr val="white"/>
                </a:solidFill>
              </a:rPr>
              <a:t> </a:t>
            </a:r>
            <a:r>
              <a:rPr lang="en-US" b="1" dirty="0" smtClean="0">
                <a:solidFill>
                  <a:prstClr val="white"/>
                </a:solidFill>
              </a:rPr>
              <a:t>   </a:t>
            </a:r>
            <a:r>
              <a:rPr lang="en-US" sz="2800" b="1" dirty="0" smtClean="0">
                <a:solidFill>
                  <a:prstClr val="white"/>
                </a:solidFill>
              </a:rPr>
              <a:t>the expected TCC </a:t>
            </a:r>
            <a:r>
              <a:rPr lang="en-US" sz="2800" b="1" dirty="0">
                <a:solidFill>
                  <a:prstClr val="white"/>
                </a:solidFill>
              </a:rPr>
              <a:t>= - 0.031 X </a:t>
            </a:r>
            <a:r>
              <a:rPr lang="en-US" sz="2800" b="1" dirty="0" smtClean="0">
                <a:solidFill>
                  <a:prstClr val="white"/>
                </a:solidFill>
              </a:rPr>
              <a:t>CH4 + 5.521 …………ii,</a:t>
            </a:r>
            <a:endParaRPr lang="en-US" sz="2800" b="1" dirty="0">
              <a:solidFill>
                <a:prstClr val="white"/>
              </a:solidFill>
            </a:endParaRPr>
          </a:p>
          <a:p>
            <a:endParaRPr lang="en-US" sz="2400" dirty="0"/>
          </a:p>
        </p:txBody>
      </p:sp>
    </p:spTree>
    <p:extLst>
      <p:ext uri="{BB962C8B-B14F-4D97-AF65-F5344CB8AC3E}">
        <p14:creationId xmlns:p14="http://schemas.microsoft.com/office/powerpoint/2010/main" val="222838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7"/>
          <p:cNvSpPr/>
          <p:nvPr/>
        </p:nvSpPr>
        <p:spPr>
          <a:xfrm>
            <a:off x="391886" y="10886"/>
            <a:ext cx="8001000" cy="461665"/>
          </a:xfrm>
          <a:prstGeom prst="rect">
            <a:avLst/>
          </a:prstGeom>
        </p:spPr>
        <p:txBody>
          <a:bodyPr wrap="square">
            <a:spAutoFit/>
          </a:bodyPr>
          <a:lstStyle/>
          <a:p>
            <a:pPr algn="ctr"/>
            <a:r>
              <a:rPr lang="en-US" sz="2400" b="1" u="sng" dirty="0"/>
              <a:t>TCC and Methane</a:t>
            </a:r>
            <a:endParaRPr lang="en-US" sz="2400" dirty="0"/>
          </a:p>
        </p:txBody>
      </p:sp>
      <p:sp>
        <p:nvSpPr>
          <p:cNvPr id="9" name="Rectangle 8"/>
          <p:cNvSpPr/>
          <p:nvPr/>
        </p:nvSpPr>
        <p:spPr>
          <a:xfrm>
            <a:off x="216624" y="5784790"/>
            <a:ext cx="8659585" cy="400110"/>
          </a:xfrm>
          <a:prstGeom prst="rect">
            <a:avLst/>
          </a:prstGeom>
        </p:spPr>
        <p:txBody>
          <a:bodyPr wrap="square">
            <a:spAutoFit/>
          </a:bodyPr>
          <a:lstStyle/>
          <a:p>
            <a:r>
              <a:rPr lang="en-US" sz="2000" dirty="0">
                <a:latin typeface="Arial Black" panose="020B0A04020102020204" pitchFamily="34" charset="0"/>
              </a:rPr>
              <a:t>Fig. </a:t>
            </a:r>
            <a:r>
              <a:rPr lang="en-US" sz="2000" dirty="0" smtClean="0">
                <a:latin typeface="Arial Black" panose="020B0A04020102020204" pitchFamily="34" charset="0"/>
              </a:rPr>
              <a:t>3.</a:t>
            </a:r>
            <a:r>
              <a:rPr lang="en-US" dirty="0"/>
              <a:t>	</a:t>
            </a:r>
            <a:r>
              <a:rPr lang="en-US" sz="2000" b="1" dirty="0">
                <a:solidFill>
                  <a:srgbClr val="FFFF00"/>
                </a:solidFill>
              </a:rPr>
              <a:t>Regression graph of Total </a:t>
            </a:r>
            <a:r>
              <a:rPr lang="en-US" sz="2000" b="1" dirty="0" smtClean="0">
                <a:solidFill>
                  <a:srgbClr val="FFFF00"/>
                </a:solidFill>
              </a:rPr>
              <a:t>Chlorophyll </a:t>
            </a:r>
            <a:r>
              <a:rPr lang="en-US" sz="2000" b="1" dirty="0">
                <a:solidFill>
                  <a:srgbClr val="FFFF00"/>
                </a:solidFill>
              </a:rPr>
              <a:t>Content and </a:t>
            </a:r>
            <a:r>
              <a:rPr lang="en-US" sz="2000" b="1" dirty="0" smtClean="0">
                <a:solidFill>
                  <a:srgbClr val="FFFF00"/>
                </a:solidFill>
              </a:rPr>
              <a:t>Methane</a:t>
            </a:r>
            <a:endParaRPr lang="en-US" sz="2000" b="1" dirty="0">
              <a:solidFill>
                <a:srgbClr val="FFFF00"/>
              </a:solidFill>
            </a:endParaRPr>
          </a:p>
        </p:txBody>
      </p:sp>
      <p:sp>
        <p:nvSpPr>
          <p:cNvPr id="11"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543" y="838200"/>
            <a:ext cx="8201749" cy="47244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5"/>
          <p:cNvSpPr>
            <a:spLocks noChangeArrowheads="1"/>
          </p:cNvSpPr>
          <p:nvPr/>
        </p:nvSpPr>
        <p:spPr bwMode="auto">
          <a:xfrm>
            <a:off x="0" y="2924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4291033"/>
      </p:ext>
    </p:extLst>
  </p:cSld>
  <p:clrMapOvr>
    <a:masterClrMapping/>
  </p:clrMapOvr>
  <mc:AlternateContent xmlns:mc="http://schemas.openxmlformats.org/markup-compatibility/2006" xmlns:p14="http://schemas.microsoft.com/office/powerpoint/2010/main">
    <mc:Choice Requires="p14">
      <p:transition spd="slow" p14:dur="15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568961375"/>
              </p:ext>
            </p:extLst>
          </p:nvPr>
        </p:nvGraphicFramePr>
        <p:xfrm>
          <a:off x="3276600" y="25693"/>
          <a:ext cx="1905000" cy="548640"/>
        </p:xfrm>
        <a:graphic>
          <a:graphicData uri="http://schemas.openxmlformats.org/drawingml/2006/table">
            <a:tbl>
              <a:tblPr>
                <a:tableStyleId>{5C22544A-7EE6-4342-B048-85BDC9FD1C3A}</a:tableStyleId>
              </a:tblPr>
              <a:tblGrid>
                <a:gridCol w="1905000"/>
              </a:tblGrid>
              <a:tr h="259080">
                <a:tc>
                  <a:txBody>
                    <a:bodyPr/>
                    <a:lstStyle/>
                    <a:p>
                      <a:pPr marL="0" marR="0" algn="ctr">
                        <a:lnSpc>
                          <a:spcPct val="200000"/>
                        </a:lnSpc>
                        <a:spcBef>
                          <a:spcPts val="0"/>
                        </a:spcBef>
                        <a:spcAft>
                          <a:spcPts val="1000"/>
                        </a:spcAft>
                      </a:pPr>
                      <a:r>
                        <a:rPr lang="en-US" sz="1800" b="1" dirty="0">
                          <a:solidFill>
                            <a:srgbClr val="FF0000"/>
                          </a:solidFill>
                          <a:effectLst/>
                          <a:latin typeface="Eras Bold ITC" panose="020B0907030504020204" pitchFamily="34" charset="0"/>
                        </a:rPr>
                        <a:t>ABSTRACT</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380999" y="574333"/>
            <a:ext cx="8327571" cy="595547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lnSpc>
                <a:spcPct val="150000"/>
              </a:lnSpc>
              <a:spcBef>
                <a:spcPct val="0"/>
              </a:spcBef>
              <a:spcAft>
                <a:spcPct val="0"/>
              </a:spcAft>
            </a:pP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Gas flaring is a major contributor to the emission of toxic gases and other gaseous pollutants into the atmosphere.  This study investigated the impact of gas flare on leaves of cassava around </a:t>
            </a:r>
            <a:r>
              <a:rPr kumimoji="0" lang="en-US" altLang="en-US" sz="1400" b="1" i="0" u="none" strike="noStrike" cap="none" normalizeH="0" baseline="0" dirty="0" err="1" smtClean="0">
                <a:ln>
                  <a:noFill/>
                </a:ln>
                <a:solidFill>
                  <a:schemeClr val="tx1"/>
                </a:solidFill>
                <a:effectLst/>
                <a:ea typeface="Calibri" pitchFamily="34" charset="0"/>
                <a:cs typeface="Times New Roman" pitchFamily="18" charset="0"/>
              </a:rPr>
              <a:t>Utorogu</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 gas plant, Delta State.  Three sampling locations were chosen at 1 km , 2km  and 3km distance from the gas flare stack and a control location  at</a:t>
            </a:r>
            <a:r>
              <a:rPr kumimoji="0" lang="en-US" altLang="en-US" sz="1400" b="1" i="0" u="none" strike="noStrike" cap="none" normalizeH="0" dirty="0" smtClean="0">
                <a:ln>
                  <a:noFill/>
                </a:ln>
                <a:solidFill>
                  <a:schemeClr val="tx1"/>
                </a:solidFill>
                <a:effectLst/>
                <a:ea typeface="Calibri" pitchFamily="34" charset="0"/>
                <a:cs typeface="Times New Roman" pitchFamily="18" charset="0"/>
              </a:rPr>
              <a:t> </a:t>
            </a:r>
            <a:r>
              <a:rPr kumimoji="0" lang="en-US" altLang="en-US" sz="1400" b="1" i="0" u="none" strike="noStrike" cap="none" normalizeH="0" baseline="0" dirty="0" err="1" smtClean="0">
                <a:ln>
                  <a:noFill/>
                </a:ln>
                <a:solidFill>
                  <a:schemeClr val="tx1"/>
                </a:solidFill>
                <a:effectLst/>
                <a:ea typeface="Calibri" pitchFamily="34" charset="0"/>
                <a:cs typeface="Times New Roman" pitchFamily="18" charset="0"/>
              </a:rPr>
              <a:t>Orerokpe</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 10km away. </a:t>
            </a:r>
            <a:r>
              <a:rPr kumimoji="0" lang="en-US" altLang="en-US" sz="1400" b="1" i="0" u="none" strike="noStrike" cap="none" normalizeH="0" dirty="0" smtClean="0">
                <a:ln>
                  <a:noFill/>
                </a:ln>
                <a:solidFill>
                  <a:schemeClr val="tx1"/>
                </a:solidFill>
                <a:effectLst/>
                <a:ea typeface="Calibri" pitchFamily="34" charset="0"/>
                <a:cs typeface="Times New Roman" pitchFamily="18" charset="0"/>
              </a:rPr>
              <a:t> </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Ambient air quality was determined for methane (CH</a:t>
            </a:r>
            <a:r>
              <a:rPr kumimoji="0" lang="en-US" altLang="en-US" sz="1400" b="1" i="0" u="none" strike="noStrike" cap="none" normalizeH="0" baseline="-30000" dirty="0" smtClean="0">
                <a:ln>
                  <a:noFill/>
                </a:ln>
                <a:solidFill>
                  <a:schemeClr val="tx1"/>
                </a:solidFill>
                <a:effectLst/>
                <a:ea typeface="Calibri" pitchFamily="34" charset="0"/>
                <a:cs typeface="Times New Roman" pitchFamily="18" charset="0"/>
              </a:rPr>
              <a:t>4) (ppm),</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 oxides of </a:t>
            </a:r>
            <a:r>
              <a:rPr kumimoji="0" lang="en-US" altLang="en-US" sz="1400" b="1" i="0" u="none" strike="noStrike" cap="none" normalizeH="0" baseline="0" dirty="0" err="1" smtClean="0">
                <a:ln>
                  <a:noFill/>
                </a:ln>
                <a:solidFill>
                  <a:schemeClr val="tx1"/>
                </a:solidFill>
                <a:effectLst/>
                <a:ea typeface="Calibri" pitchFamily="34" charset="0"/>
                <a:cs typeface="Times New Roman" pitchFamily="18" charset="0"/>
              </a:rPr>
              <a:t>sulphur</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 (</a:t>
            </a:r>
            <a:r>
              <a:rPr kumimoji="0" lang="en-US" altLang="en-US" sz="1400" b="1" i="0" u="none" strike="noStrike" cap="none" normalizeH="0" baseline="0" dirty="0" err="1" smtClean="0">
                <a:ln>
                  <a:noFill/>
                </a:ln>
                <a:solidFill>
                  <a:schemeClr val="tx1"/>
                </a:solidFill>
                <a:effectLst/>
                <a:ea typeface="Calibri" pitchFamily="34" charset="0"/>
                <a:cs typeface="Times New Roman" pitchFamily="18" charset="0"/>
              </a:rPr>
              <a:t>SO</a:t>
            </a:r>
            <a:r>
              <a:rPr kumimoji="0" lang="en-US" altLang="en-US" sz="1400" b="1" i="0" u="none" strike="noStrike" cap="none" normalizeH="0" baseline="-30000" dirty="0" err="1" smtClean="0">
                <a:ln>
                  <a:noFill/>
                </a:ln>
                <a:solidFill>
                  <a:schemeClr val="tx1"/>
                </a:solidFill>
                <a:effectLst/>
                <a:ea typeface="Calibri" pitchFamily="34" charset="0"/>
                <a:cs typeface="Times New Roman" pitchFamily="18" charset="0"/>
              </a:rPr>
              <a:t>x</a:t>
            </a:r>
            <a:r>
              <a:rPr kumimoji="0" lang="en-US" altLang="en-US" sz="1400" b="1" i="0" u="none" strike="noStrike" cap="none" normalizeH="0" baseline="-30000" dirty="0" smtClean="0">
                <a:ln>
                  <a:noFill/>
                </a:ln>
                <a:solidFill>
                  <a:schemeClr val="tx1"/>
                </a:solidFill>
                <a:effectLst/>
                <a:ea typeface="Calibri" pitchFamily="34" charset="0"/>
                <a:cs typeface="Times New Roman" pitchFamily="18" charset="0"/>
              </a:rPr>
              <a:t>) (</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ppm) oxides of nitrogen ( NO</a:t>
            </a:r>
            <a:r>
              <a:rPr kumimoji="0" lang="en-US" altLang="en-US" sz="1400" b="1" i="0" u="none" strike="noStrike" cap="none" normalizeH="0" baseline="-30000" dirty="0" smtClean="0">
                <a:ln>
                  <a:noFill/>
                </a:ln>
                <a:solidFill>
                  <a:schemeClr val="tx1"/>
                </a:solidFill>
                <a:effectLst/>
                <a:ea typeface="Calibri" pitchFamily="34" charset="0"/>
                <a:cs typeface="Times New Roman" pitchFamily="18" charset="0"/>
              </a:rPr>
              <a:t>x) (</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ppm),</a:t>
            </a:r>
            <a:r>
              <a:rPr kumimoji="0" lang="en-US" altLang="en-US" sz="1400" b="1" i="0" u="none" strike="noStrike" cap="none" normalizeH="0" dirty="0" smtClean="0">
                <a:ln>
                  <a:noFill/>
                </a:ln>
                <a:solidFill>
                  <a:schemeClr val="tx1"/>
                </a:solidFill>
                <a:effectLst/>
                <a:ea typeface="Calibri" pitchFamily="34" charset="0"/>
                <a:cs typeface="Times New Roman" pitchFamily="18" charset="0"/>
              </a:rPr>
              <a:t> </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carbon monoxide (CO) (ppm), and hydrogen </a:t>
            </a:r>
            <a:r>
              <a:rPr kumimoji="0" lang="en-US" altLang="en-US" sz="1400" b="1" i="0" u="none" strike="noStrike" cap="none" normalizeH="0" baseline="0" dirty="0" err="1" smtClean="0">
                <a:ln>
                  <a:noFill/>
                </a:ln>
                <a:solidFill>
                  <a:schemeClr val="tx1"/>
                </a:solidFill>
                <a:effectLst/>
                <a:ea typeface="Calibri" pitchFamily="34" charset="0"/>
                <a:cs typeface="Times New Roman" pitchFamily="18" charset="0"/>
              </a:rPr>
              <a:t>sulphide</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 (H</a:t>
            </a:r>
            <a:r>
              <a:rPr kumimoji="0" lang="en-US" altLang="en-US" sz="1400" b="1" i="0" u="none" strike="noStrike" cap="none" normalizeH="0" baseline="-30000" dirty="0" smtClean="0">
                <a:ln>
                  <a:noFill/>
                </a:ln>
                <a:solidFill>
                  <a:schemeClr val="tx1"/>
                </a:solidFill>
                <a:effectLst/>
                <a:ea typeface="Calibri" pitchFamily="34" charset="0"/>
                <a:cs typeface="Times New Roman" pitchFamily="18" charset="0"/>
              </a:rPr>
              <a:t>2</a:t>
            </a:r>
            <a:r>
              <a:rPr kumimoji="0" lang="en-US" altLang="en-US" sz="1400" b="1" i="0" u="none" strike="noStrike" cap="none" normalizeH="0" baseline="0" dirty="0" smtClean="0">
                <a:ln>
                  <a:noFill/>
                </a:ln>
                <a:solidFill>
                  <a:schemeClr val="tx1"/>
                </a:solidFill>
                <a:effectLst/>
                <a:ea typeface="Calibri" pitchFamily="34" charset="0"/>
                <a:cs typeface="Times New Roman" pitchFamily="18" charset="0"/>
              </a:rPr>
              <a:t>S) (ppm). Leaves collected were taken to the laboratory for analysis. Relative Leaf Water Content (RLWC)(%),</a:t>
            </a:r>
            <a:r>
              <a:rPr kumimoji="0" lang="en-US" altLang="en-US" sz="1400" b="1" i="0" u="none" strike="noStrike" cap="none" normalizeH="0" baseline="0" dirty="0" smtClean="0">
                <a:ln>
                  <a:noFill/>
                </a:ln>
                <a:solidFill>
                  <a:schemeClr val="tx1"/>
                </a:solidFill>
                <a:effectLst/>
                <a:cs typeface="Arial" pitchFamily="34" charset="0"/>
              </a:rPr>
              <a:t> </a:t>
            </a:r>
            <a:r>
              <a:rPr lang="en-US" sz="1400" b="1" dirty="0"/>
              <a:t>Total Chlorophyll Content (TCC)(mg/m3), Leaf Extract pH( LEP)(</a:t>
            </a:r>
            <a:r>
              <a:rPr lang="en-US" sz="1400" b="1" dirty="0" err="1"/>
              <a:t>mol</a:t>
            </a:r>
            <a:r>
              <a:rPr lang="en-US" sz="1400" b="1" dirty="0"/>
              <a:t>/</a:t>
            </a:r>
            <a:r>
              <a:rPr lang="en-US" sz="1400" b="1" dirty="0" err="1"/>
              <a:t>litre</a:t>
            </a:r>
            <a:r>
              <a:rPr lang="en-US" sz="1400" b="1" dirty="0"/>
              <a:t>) and </a:t>
            </a:r>
            <a:r>
              <a:rPr lang="en-US" sz="1400" b="1" dirty="0" err="1"/>
              <a:t>Ascobic</a:t>
            </a:r>
            <a:r>
              <a:rPr lang="en-US" sz="1400" b="1" dirty="0"/>
              <a:t> Acid Content (AAC) (mg) were determined under standard laboratory methods. Ensuing data were subjected to standard statistical analysis. Results showed that CH4 </a:t>
            </a:r>
            <a:r>
              <a:rPr lang="en-US" sz="1400" b="1" dirty="0" smtClean="0"/>
              <a:t> </a:t>
            </a:r>
            <a:r>
              <a:rPr lang="en-US" sz="1400" b="1" dirty="0"/>
              <a:t>varied from 38.00-92.00ppm, H</a:t>
            </a:r>
            <a:r>
              <a:rPr lang="en-US" sz="1400" b="1" baseline="-25000" dirty="0"/>
              <a:t>2</a:t>
            </a:r>
            <a:r>
              <a:rPr lang="en-US" sz="1400" b="1" dirty="0"/>
              <a:t>S from 0.05-1.20ppm, CO from 11.00-26.40ppm, </a:t>
            </a:r>
            <a:r>
              <a:rPr lang="en-US" sz="1400" b="1" dirty="0" err="1" smtClean="0"/>
              <a:t>SOx</a:t>
            </a:r>
            <a:r>
              <a:rPr lang="en-US" sz="1400" b="1" dirty="0" smtClean="0"/>
              <a:t> </a:t>
            </a:r>
            <a:r>
              <a:rPr lang="en-US" sz="1400" b="1" dirty="0"/>
              <a:t>from 252.00-340.00ppm and </a:t>
            </a:r>
            <a:r>
              <a:rPr lang="en-US" sz="1400" b="1" dirty="0" smtClean="0"/>
              <a:t>NO</a:t>
            </a:r>
            <a:r>
              <a:rPr lang="en-US" sz="1400" b="1" baseline="-25000" dirty="0"/>
              <a:t>X</a:t>
            </a:r>
            <a:r>
              <a:rPr lang="en-US" sz="1400" b="1" dirty="0" smtClean="0"/>
              <a:t> </a:t>
            </a:r>
            <a:r>
              <a:rPr lang="en-US" sz="1400" b="1" dirty="0"/>
              <a:t>from 82.00-190.00ppm. RLWC varied from 30.50-56.33, TCC varied from 1.98-4.66, LEP varied from 4.50-7.00mol/</a:t>
            </a:r>
            <a:r>
              <a:rPr lang="en-US" sz="1400" b="1" dirty="0" err="1"/>
              <a:t>litre</a:t>
            </a:r>
            <a:r>
              <a:rPr lang="en-US" sz="1400" b="1" dirty="0"/>
              <a:t> and AAC varied from 0.03-0.15. It was revealed that </a:t>
            </a:r>
            <a:r>
              <a:rPr lang="en-US" sz="1400" b="1" dirty="0" err="1"/>
              <a:t>NOx</a:t>
            </a:r>
            <a:r>
              <a:rPr lang="en-US" sz="1400" b="1" dirty="0"/>
              <a:t>, </a:t>
            </a:r>
            <a:r>
              <a:rPr lang="en-US" sz="1400" b="1" dirty="0" err="1"/>
              <a:t>SOx</a:t>
            </a:r>
            <a:r>
              <a:rPr lang="en-US" sz="1400" b="1" dirty="0"/>
              <a:t> and CO exceeded NESREA’s short-term tolerance limits for ambient air pollutants of (40-60) ppm, 100 ppm, and 10ppm respectively. This </a:t>
            </a:r>
            <a:r>
              <a:rPr lang="en-US" sz="1400" b="1" dirty="0" smtClean="0"/>
              <a:t>showed that these </a:t>
            </a:r>
            <a:r>
              <a:rPr lang="en-US" sz="1400" b="1" dirty="0"/>
              <a:t>air pollutants exerted significant inhibitory influence on biochemical activities of the leaf studied. Environmental regulatory agencies and oil exploration companies should help reduce gas flaring to avoid damages to crop production. </a:t>
            </a:r>
            <a:endParaRPr lang="en-US" sz="1400" b="1" dirty="0" smtClean="0"/>
          </a:p>
          <a:p>
            <a:pPr algn="just" fontAlgn="base">
              <a:lnSpc>
                <a:spcPct val="150000"/>
              </a:lnSpc>
              <a:spcBef>
                <a:spcPct val="0"/>
              </a:spcBef>
              <a:spcAft>
                <a:spcPct val="0"/>
              </a:spcAft>
            </a:pPr>
            <a:endParaRPr lang="en-US" sz="1400" b="1" dirty="0"/>
          </a:p>
          <a:p>
            <a:pPr algn="just" fontAlgn="base">
              <a:lnSpc>
                <a:spcPct val="150000"/>
              </a:lnSpc>
              <a:spcBef>
                <a:spcPct val="0"/>
              </a:spcBef>
              <a:spcAft>
                <a:spcPct val="0"/>
              </a:spcAft>
            </a:pPr>
            <a:r>
              <a:rPr lang="en-US" sz="1400" b="1" i="1" dirty="0">
                <a:solidFill>
                  <a:srgbClr val="FFFF00"/>
                </a:solidFill>
              </a:rPr>
              <a:t>KEYWORDS</a:t>
            </a:r>
            <a:r>
              <a:rPr lang="en-US" sz="1400" i="1" dirty="0">
                <a:solidFill>
                  <a:srgbClr val="FFFF00"/>
                </a:solidFill>
              </a:rPr>
              <a:t>:  </a:t>
            </a:r>
            <a:r>
              <a:rPr lang="en-US" sz="1400" dirty="0">
                <a:solidFill>
                  <a:srgbClr val="FF0000"/>
                </a:solidFill>
                <a:latin typeface="Arial Black" panose="020B0A04020102020204" pitchFamily="34" charset="0"/>
              </a:rPr>
              <a:t>Air pollutants, Biochemical variables, cassava leaves, Crop growth</a:t>
            </a:r>
            <a:r>
              <a:rPr lang="en-US" sz="1600" dirty="0">
                <a:solidFill>
                  <a:srgbClr val="FF0000"/>
                </a:solidFill>
                <a:latin typeface="Arial Black" panose="020B0A04020102020204" pitchFamily="34" charset="0"/>
              </a:rPr>
              <a:t>.</a:t>
            </a:r>
          </a:p>
          <a:p>
            <a:pPr algn="just" fontAlgn="base">
              <a:lnSpc>
                <a:spcPct val="150000"/>
              </a:lnSpc>
              <a:spcBef>
                <a:spcPct val="0"/>
              </a:spcBef>
              <a:spcAft>
                <a:spcPct val="0"/>
              </a:spcAft>
            </a:pPr>
            <a:endParaRPr lang="en-US" sz="1400" b="1" dirty="0"/>
          </a:p>
        </p:txBody>
      </p:sp>
    </p:spTree>
    <p:extLst>
      <p:ext uri="{BB962C8B-B14F-4D97-AF65-F5344CB8AC3E}">
        <p14:creationId xmlns:p14="http://schemas.microsoft.com/office/powerpoint/2010/main" val="300516706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 calcmode="lin" valueType="num">
                                      <p:cBhvr additive="base">
                                        <p:cTn id="7" dur="1500" fill="hold"/>
                                        <p:tgtEl>
                                          <p:spTgt spid="12">
                                            <p:bg/>
                                          </p:spTgt>
                                        </p:tgtEl>
                                        <p:attrNameLst>
                                          <p:attrName>ppt_x</p:attrName>
                                        </p:attrNameLst>
                                      </p:cBhvr>
                                      <p:tavLst>
                                        <p:tav tm="0">
                                          <p:val>
                                            <p:strVal val="0-#ppt_w/2"/>
                                          </p:val>
                                        </p:tav>
                                        <p:tav tm="100000">
                                          <p:val>
                                            <p:strVal val="#ppt_x"/>
                                          </p:val>
                                        </p:tav>
                                      </p:tavLst>
                                    </p:anim>
                                    <p:anim calcmode="lin" valueType="num">
                                      <p:cBhvr additive="base">
                                        <p:cTn id="8" dur="1500" fill="hold"/>
                                        <p:tgtEl>
                                          <p:spTgt spid="12">
                                            <p:bg/>
                                          </p:spTgt>
                                        </p:tgtEl>
                                        <p:attrNameLst>
                                          <p:attrName>ppt_y</p:attrName>
                                        </p:attrNameLst>
                                      </p:cBhvr>
                                      <p:tavLst>
                                        <p:tav tm="0">
                                          <p:val>
                                            <p:strVal val="0-#ppt_h/2"/>
                                          </p:val>
                                        </p:tav>
                                        <p:tav tm="100000">
                                          <p:val>
                                            <p:strVal val="#ppt_y"/>
                                          </p:val>
                                        </p:tav>
                                      </p:tavLst>
                                    </p:anim>
                                  </p:childTnLst>
                                </p:cTn>
                              </p:par>
                            </p:childTnLst>
                          </p:cTn>
                        </p:par>
                        <p:par>
                          <p:cTn id="9" fill="hold">
                            <p:stCondLst>
                              <p:cond delay="1500"/>
                            </p:stCondLst>
                            <p:childTnLst>
                              <p:par>
                                <p:cTn id="10" presetID="2" presetClass="entr" presetSubtype="9" fill="hold" grpId="0" nodeType="after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additive="base">
                                        <p:cTn id="12" dur="1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13" dur="150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3000"/>
                            </p:stCondLst>
                            <p:childTnLst>
                              <p:par>
                                <p:cTn id="15" presetID="2" presetClass="entr" presetSubtype="9" fill="hold" grpId="0" nodeType="after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additive="base">
                                        <p:cTn id="17" dur="1500" fill="hold"/>
                                        <p:tgtEl>
                                          <p:spTgt spid="12">
                                            <p:txEl>
                                              <p:pRg st="2" end="2"/>
                                            </p:txEl>
                                          </p:spTgt>
                                        </p:tgtEl>
                                        <p:attrNameLst>
                                          <p:attrName>ppt_x</p:attrName>
                                        </p:attrNameLst>
                                      </p:cBhvr>
                                      <p:tavLst>
                                        <p:tav tm="0">
                                          <p:val>
                                            <p:strVal val="0-#ppt_w/2"/>
                                          </p:val>
                                        </p:tav>
                                        <p:tav tm="100000">
                                          <p:val>
                                            <p:strVal val="#ppt_x"/>
                                          </p:val>
                                        </p:tav>
                                      </p:tavLst>
                                    </p:anim>
                                    <p:anim calcmode="lin" valueType="num">
                                      <p:cBhvr additive="base">
                                        <p:cTn id="18" dur="1500" fill="hold"/>
                                        <p:tgtEl>
                                          <p:spTgt spid="1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4343" y="482600"/>
            <a:ext cx="8839200" cy="5755422"/>
          </a:xfrm>
          <a:prstGeom prst="rect">
            <a:avLst/>
          </a:prstGeom>
          <a:solidFill>
            <a:schemeClr val="accent2">
              <a:lumMod val="50000"/>
            </a:schemeClr>
          </a:solidFill>
        </p:spPr>
        <p:txBody>
          <a:bodyPr wrap="square">
            <a:spAutoFit/>
          </a:bodyPr>
          <a:lstStyle/>
          <a:p>
            <a:r>
              <a:rPr lang="en-US" sz="2400" b="1" dirty="0">
                <a:solidFill>
                  <a:srgbClr val="FFFF00"/>
                </a:solidFill>
              </a:rPr>
              <a:t>Spatial Variation in biochemical variables and air </a:t>
            </a:r>
            <a:r>
              <a:rPr lang="en-US" sz="2400" b="1" dirty="0" smtClean="0">
                <a:solidFill>
                  <a:srgbClr val="FFFF00"/>
                </a:solidFill>
              </a:rPr>
              <a:t>pollutants </a:t>
            </a:r>
            <a:endParaRPr lang="en-US" sz="2400" b="1" dirty="0">
              <a:solidFill>
                <a:srgbClr val="FFFF00"/>
              </a:solidFill>
            </a:endParaRPr>
          </a:p>
          <a:p>
            <a:pPr marL="342900" indent="-342900" algn="just">
              <a:lnSpc>
                <a:spcPct val="150000"/>
              </a:lnSpc>
              <a:buFont typeface="Arial" pitchFamily="34" charset="0"/>
              <a:buChar char="•"/>
            </a:pPr>
            <a:r>
              <a:rPr lang="en-US" sz="2400" b="1" dirty="0" smtClean="0"/>
              <a:t>Relative </a:t>
            </a:r>
            <a:r>
              <a:rPr lang="en-US" sz="2400" b="1" dirty="0"/>
              <a:t>L</a:t>
            </a:r>
            <a:r>
              <a:rPr lang="en-US" sz="2400" b="1" dirty="0" smtClean="0"/>
              <a:t>eaf </a:t>
            </a:r>
            <a:r>
              <a:rPr lang="en-US" sz="2400" b="1" dirty="0"/>
              <a:t>W</a:t>
            </a:r>
            <a:r>
              <a:rPr lang="en-US" sz="2400" b="1" dirty="0" smtClean="0"/>
              <a:t>ater </a:t>
            </a:r>
            <a:r>
              <a:rPr lang="en-US" sz="2400" b="1" dirty="0"/>
              <a:t>C</a:t>
            </a:r>
            <a:r>
              <a:rPr lang="en-US" sz="2400" b="1" dirty="0" smtClean="0"/>
              <a:t>ontent </a:t>
            </a:r>
            <a:r>
              <a:rPr lang="en-US" sz="2400" b="1" dirty="0"/>
              <a:t>(RLWC), </a:t>
            </a:r>
            <a:r>
              <a:rPr lang="en-US" sz="2400" b="1" dirty="0" smtClean="0"/>
              <a:t>Total </a:t>
            </a:r>
            <a:r>
              <a:rPr lang="en-US" sz="2400" b="1" dirty="0"/>
              <a:t>C</a:t>
            </a:r>
            <a:r>
              <a:rPr lang="en-US" sz="2400" b="1" dirty="0" smtClean="0"/>
              <a:t>hlorophyll </a:t>
            </a:r>
            <a:r>
              <a:rPr lang="en-US" sz="2400" b="1" dirty="0"/>
              <a:t>C</a:t>
            </a:r>
            <a:r>
              <a:rPr lang="en-US" sz="2400" b="1" dirty="0" smtClean="0"/>
              <a:t>ontent </a:t>
            </a:r>
            <a:r>
              <a:rPr lang="en-US" sz="2400" b="1" dirty="0"/>
              <a:t>(TCC), and </a:t>
            </a:r>
            <a:r>
              <a:rPr lang="en-US" sz="2400" b="1" dirty="0" smtClean="0"/>
              <a:t>Ascorbic Acid </a:t>
            </a:r>
            <a:r>
              <a:rPr lang="en-US" sz="2400" b="1" dirty="0"/>
              <a:t>C</a:t>
            </a:r>
            <a:r>
              <a:rPr lang="en-US" sz="2400" b="1" dirty="0" smtClean="0"/>
              <a:t>ontent </a:t>
            </a:r>
            <a:r>
              <a:rPr lang="en-US" sz="2400" b="1" dirty="0"/>
              <a:t>(AAC) were highest in </a:t>
            </a:r>
            <a:r>
              <a:rPr lang="en-US" sz="2400" b="1" dirty="0" smtClean="0"/>
              <a:t> L </a:t>
            </a:r>
            <a:r>
              <a:rPr lang="en-US" sz="2400" b="1" dirty="0"/>
              <a:t>3, </a:t>
            </a:r>
            <a:r>
              <a:rPr lang="en-US" sz="2400" b="1" dirty="0" smtClean="0"/>
              <a:t>L 2</a:t>
            </a:r>
            <a:r>
              <a:rPr lang="en-US" sz="2400" b="1" dirty="0"/>
              <a:t>, and </a:t>
            </a:r>
            <a:r>
              <a:rPr lang="en-US" sz="2400" b="1" dirty="0" smtClean="0"/>
              <a:t>L 1</a:t>
            </a:r>
            <a:r>
              <a:rPr lang="en-US" sz="2400" b="1" dirty="0"/>
              <a:t>, respectively from the flare </a:t>
            </a:r>
            <a:r>
              <a:rPr lang="en-US" sz="2400" b="1" dirty="0" smtClean="0"/>
              <a:t>stack.  CH4, CO, </a:t>
            </a:r>
            <a:r>
              <a:rPr lang="en-US" sz="2400" b="1" dirty="0" err="1" smtClean="0"/>
              <a:t>SOx</a:t>
            </a:r>
            <a:r>
              <a:rPr lang="en-US" sz="2400" b="1" dirty="0" smtClean="0"/>
              <a:t> </a:t>
            </a:r>
            <a:r>
              <a:rPr lang="en-US" sz="2400" b="1" dirty="0"/>
              <a:t>and </a:t>
            </a:r>
            <a:r>
              <a:rPr lang="en-US" sz="2400" b="1" dirty="0" err="1" smtClean="0"/>
              <a:t>NOx</a:t>
            </a:r>
            <a:r>
              <a:rPr lang="en-US" sz="2400" b="1" dirty="0" smtClean="0"/>
              <a:t> </a:t>
            </a:r>
            <a:r>
              <a:rPr lang="en-US" sz="2400" b="1" dirty="0"/>
              <a:t>were highest in cassava leaves in </a:t>
            </a:r>
            <a:r>
              <a:rPr lang="en-US" sz="2400" b="1" dirty="0" smtClean="0"/>
              <a:t>L 1, L </a:t>
            </a:r>
            <a:r>
              <a:rPr lang="en-US" sz="2400" b="1" dirty="0"/>
              <a:t>2, and </a:t>
            </a:r>
            <a:r>
              <a:rPr lang="en-US" sz="2400" b="1" dirty="0" smtClean="0"/>
              <a:t>L 3 </a:t>
            </a:r>
            <a:r>
              <a:rPr lang="en-US" sz="2400" b="1" dirty="0"/>
              <a:t>respectively</a:t>
            </a:r>
            <a:r>
              <a:rPr lang="en-US" sz="2400" b="1" dirty="0" smtClean="0"/>
              <a:t>.</a:t>
            </a:r>
          </a:p>
          <a:p>
            <a:pPr algn="just">
              <a:lnSpc>
                <a:spcPct val="150000"/>
              </a:lnSpc>
            </a:pPr>
            <a:endParaRPr lang="en-US" sz="2400" b="1" dirty="0"/>
          </a:p>
          <a:p>
            <a:pPr marL="342900" indent="-342900" algn="just">
              <a:lnSpc>
                <a:spcPct val="150000"/>
              </a:lnSpc>
              <a:buFont typeface="Arial" pitchFamily="34" charset="0"/>
              <a:buChar char="•"/>
            </a:pPr>
            <a:r>
              <a:rPr lang="en-US" sz="2400" b="1" dirty="0"/>
              <a:t>The test of </a:t>
            </a:r>
            <a:r>
              <a:rPr lang="en-US" sz="2400" b="1" dirty="0" smtClean="0"/>
              <a:t>homogeneity </a:t>
            </a:r>
            <a:r>
              <a:rPr lang="en-US" sz="2400" b="1" dirty="0"/>
              <a:t>in mean variances </a:t>
            </a:r>
            <a:r>
              <a:rPr lang="en-US" sz="2400" b="1" dirty="0" smtClean="0"/>
              <a:t>across the </a:t>
            </a:r>
            <a:r>
              <a:rPr lang="en-US" sz="2400" b="1" dirty="0"/>
              <a:t>sampling locations from the flare stack revealed </a:t>
            </a:r>
            <a:r>
              <a:rPr lang="en-US" sz="2400" b="1" dirty="0" smtClean="0"/>
              <a:t>significant differences in the air pollutants [F</a:t>
            </a:r>
            <a:r>
              <a:rPr lang="en-US" sz="2400" b="1" baseline="-25000" dirty="0" smtClean="0"/>
              <a:t>(16.59</a:t>
            </a:r>
            <a:r>
              <a:rPr lang="en-US" sz="2400" b="1" baseline="-25000" dirty="0"/>
              <a:t>)</a:t>
            </a:r>
            <a:r>
              <a:rPr lang="en-US" sz="2400" b="1" dirty="0"/>
              <a:t>&gt;</a:t>
            </a:r>
            <a:r>
              <a:rPr lang="en-US" sz="2400" b="1" dirty="0" err="1"/>
              <a:t>F</a:t>
            </a:r>
            <a:r>
              <a:rPr lang="en-US" sz="2400" b="1" baseline="-25000" dirty="0" err="1"/>
              <a:t>crit</a:t>
            </a:r>
            <a:r>
              <a:rPr lang="en-US" sz="2400" b="1" baseline="-25000" dirty="0"/>
              <a:t> (4.10)</a:t>
            </a:r>
            <a:r>
              <a:rPr lang="en-US" sz="2400" b="1" dirty="0"/>
              <a:t>] and in the biochemical </a:t>
            </a:r>
            <a:r>
              <a:rPr lang="en-US" sz="2400" b="1" dirty="0" smtClean="0"/>
              <a:t>variables measured [F </a:t>
            </a:r>
            <a:r>
              <a:rPr lang="en-US" sz="2400" b="1" baseline="-25000" dirty="0"/>
              <a:t>(5.23)</a:t>
            </a:r>
            <a:r>
              <a:rPr lang="en-US" sz="2400" b="1" dirty="0"/>
              <a:t>&gt;</a:t>
            </a:r>
            <a:r>
              <a:rPr lang="en-US" sz="2400" b="1" baseline="-25000" dirty="0" err="1"/>
              <a:t>Fcrit</a:t>
            </a:r>
            <a:r>
              <a:rPr lang="en-US" sz="2400" b="1" baseline="-25000" dirty="0"/>
              <a:t> (4.17)</a:t>
            </a:r>
            <a:r>
              <a:rPr lang="en-US" sz="2400" b="1" dirty="0"/>
              <a:t>] at P&lt;0.05 .</a:t>
            </a:r>
          </a:p>
          <a:p>
            <a:r>
              <a:rPr lang="en-US" sz="2000" b="1" dirty="0"/>
              <a:t> </a:t>
            </a:r>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t/>
            </a:r>
            <a:b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13850397"/>
      </p:ext>
    </p:extLst>
  </p:cSld>
  <p:clrMapOvr>
    <a:masterClrMapping/>
  </p:clrMapOvr>
  <mc:AlternateContent xmlns:mc="http://schemas.openxmlformats.org/markup-compatibility/2006" xmlns:p14="http://schemas.microsoft.com/office/powerpoint/2010/main">
    <mc:Choice Requires="p14">
      <p:transition spd="slow" p14:dur="1500">
        <p14:flythroug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Rectangle 2"/>
          <p:cNvSpPr/>
          <p:nvPr/>
        </p:nvSpPr>
        <p:spPr>
          <a:xfrm>
            <a:off x="152400" y="5105400"/>
            <a:ext cx="8839200" cy="1323439"/>
          </a:xfrm>
          <a:prstGeom prst="rect">
            <a:avLst/>
          </a:prstGeom>
          <a:solidFill>
            <a:schemeClr val="accent2">
              <a:lumMod val="50000"/>
            </a:schemeClr>
          </a:solidFill>
        </p:spPr>
        <p:txBody>
          <a:bodyPr wrap="square">
            <a:spAutoFit/>
          </a:bodyPr>
          <a:lstStyle/>
          <a:p>
            <a:r>
              <a:rPr lang="en-US" sz="2000" b="1" dirty="0">
                <a:solidFill>
                  <a:srgbClr val="FFFF00"/>
                </a:solidFill>
              </a:rPr>
              <a:t>Longitudinal </a:t>
            </a:r>
            <a:r>
              <a:rPr lang="en-US" sz="2000" b="1" dirty="0" smtClean="0">
                <a:solidFill>
                  <a:srgbClr val="FFFF00"/>
                </a:solidFill>
              </a:rPr>
              <a:t>variations </a:t>
            </a:r>
            <a:r>
              <a:rPr lang="en-US" sz="2000" b="1" dirty="0">
                <a:solidFill>
                  <a:srgbClr val="FFFF00"/>
                </a:solidFill>
              </a:rPr>
              <a:t>of air pollutants </a:t>
            </a:r>
            <a:r>
              <a:rPr lang="en-US" sz="2000" b="1" dirty="0" smtClean="0">
                <a:solidFill>
                  <a:srgbClr val="FFFF00"/>
                </a:solidFill>
              </a:rPr>
              <a:t>.</a:t>
            </a:r>
            <a:endParaRPr lang="en-US" sz="2000" dirty="0">
              <a:solidFill>
                <a:srgbClr val="FFFF00"/>
              </a:solidFill>
            </a:endParaRPr>
          </a:p>
          <a:p>
            <a:pPr algn="just"/>
            <a:r>
              <a:rPr lang="en-US" sz="2000" b="1" dirty="0" smtClean="0"/>
              <a:t>SO</a:t>
            </a:r>
            <a:r>
              <a:rPr lang="en-US" sz="2000" b="1" baseline="-25000" dirty="0" smtClean="0"/>
              <a:t>2</a:t>
            </a:r>
            <a:r>
              <a:rPr lang="en-US" sz="2000" b="1" dirty="0" smtClean="0"/>
              <a:t> </a:t>
            </a:r>
            <a:r>
              <a:rPr lang="en-US" sz="2000" b="1" dirty="0"/>
              <a:t>exhibited maximum </a:t>
            </a:r>
            <a:r>
              <a:rPr lang="en-US" sz="2000" b="1" dirty="0" smtClean="0"/>
              <a:t>concentration, </a:t>
            </a:r>
            <a:r>
              <a:rPr lang="en-US" sz="2000" b="1" dirty="0"/>
              <a:t>while H</a:t>
            </a:r>
            <a:r>
              <a:rPr lang="en-US" sz="2000" b="1" baseline="-25000" dirty="0"/>
              <a:t>2</a:t>
            </a:r>
            <a:r>
              <a:rPr lang="en-US" sz="2000" b="1" dirty="0"/>
              <a:t>S was least at all the sampling locations (Figure </a:t>
            </a:r>
            <a:r>
              <a:rPr lang="en-US" sz="2000" b="1" dirty="0" smtClean="0"/>
              <a:t>4). Highest concentration of SO</a:t>
            </a:r>
            <a:r>
              <a:rPr lang="en-US" sz="2000" b="1" baseline="-25000" dirty="0" smtClean="0"/>
              <a:t>2</a:t>
            </a:r>
            <a:r>
              <a:rPr lang="en-US" sz="2000" b="1" dirty="0" smtClean="0"/>
              <a:t> (340 ppm) was recorded </a:t>
            </a:r>
            <a:r>
              <a:rPr lang="en-US" sz="2000" b="1" dirty="0"/>
              <a:t>in </a:t>
            </a:r>
            <a:r>
              <a:rPr lang="en-US" sz="2000" b="1" dirty="0" smtClean="0"/>
              <a:t>L </a:t>
            </a:r>
            <a:r>
              <a:rPr lang="en-US" sz="2000" b="1" dirty="0"/>
              <a:t>1, while </a:t>
            </a:r>
            <a:r>
              <a:rPr lang="en-US" sz="2000" b="1" dirty="0" smtClean="0"/>
              <a:t>the least concentration (257 ppm) was recorded </a:t>
            </a:r>
            <a:r>
              <a:rPr lang="en-US" sz="2000" b="1" dirty="0"/>
              <a:t>in </a:t>
            </a:r>
            <a:r>
              <a:rPr lang="en-US" sz="2000" b="1" dirty="0" smtClean="0"/>
              <a:t>L </a:t>
            </a:r>
            <a:r>
              <a:rPr lang="en-US" sz="2000" b="1" dirty="0"/>
              <a:t>3</a:t>
            </a:r>
            <a:r>
              <a:rPr lang="en-US" sz="2000" b="1" dirty="0" smtClean="0"/>
              <a:t>.</a:t>
            </a:r>
            <a:endParaRPr lang="en-US" sz="2000" b="1"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t/>
            </a:r>
            <a:b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529771" y="4736068"/>
            <a:ext cx="8033657" cy="369332"/>
          </a:xfrm>
          <a:prstGeom prst="rect">
            <a:avLst/>
          </a:prstGeom>
        </p:spPr>
        <p:txBody>
          <a:bodyPr wrap="square">
            <a:spAutoFit/>
          </a:bodyPr>
          <a:lstStyle/>
          <a:p>
            <a:r>
              <a:rPr lang="en-US" altLang="en-US" b="1" dirty="0" smtClean="0">
                <a:solidFill>
                  <a:schemeClr val="bg1"/>
                </a:solidFill>
                <a:latin typeface="+mj-lt"/>
                <a:ea typeface="Times New Roman" pitchFamily="18" charset="0"/>
                <a:cs typeface="Times New Roman" pitchFamily="18" charset="0"/>
              </a:rPr>
              <a:t>             Fig. 4. Longitudinal variations </a:t>
            </a:r>
            <a:r>
              <a:rPr lang="en-US" altLang="en-US" b="1" dirty="0">
                <a:solidFill>
                  <a:schemeClr val="bg1"/>
                </a:solidFill>
                <a:latin typeface="+mj-lt"/>
                <a:ea typeface="Times New Roman" pitchFamily="18" charset="0"/>
                <a:cs typeface="Times New Roman" pitchFamily="18" charset="0"/>
              </a:rPr>
              <a:t>in air </a:t>
            </a:r>
            <a:r>
              <a:rPr lang="en-US" altLang="en-US" b="1" dirty="0" smtClean="0">
                <a:solidFill>
                  <a:schemeClr val="bg1"/>
                </a:solidFill>
                <a:latin typeface="+mj-lt"/>
                <a:ea typeface="Times New Roman" pitchFamily="18" charset="0"/>
                <a:cs typeface="Times New Roman" pitchFamily="18" charset="0"/>
              </a:rPr>
              <a:t> pollutants around </a:t>
            </a:r>
            <a:r>
              <a:rPr lang="en-US" altLang="en-US" b="1" dirty="0" err="1" smtClean="0">
                <a:solidFill>
                  <a:schemeClr val="bg1"/>
                </a:solidFill>
                <a:latin typeface="+mj-lt"/>
                <a:ea typeface="Times New Roman" pitchFamily="18" charset="0"/>
                <a:cs typeface="Times New Roman" pitchFamily="18" charset="0"/>
              </a:rPr>
              <a:t>Utorogu</a:t>
            </a:r>
            <a:r>
              <a:rPr lang="en-US" altLang="en-US" b="1" dirty="0" smtClean="0">
                <a:solidFill>
                  <a:schemeClr val="bg1"/>
                </a:solidFill>
                <a:latin typeface="+mj-lt"/>
                <a:ea typeface="Times New Roman" pitchFamily="18" charset="0"/>
                <a:cs typeface="Times New Roman" pitchFamily="18" charset="0"/>
              </a:rPr>
              <a:t> </a:t>
            </a:r>
            <a:r>
              <a:rPr lang="en-US" altLang="en-US" b="1" dirty="0">
                <a:solidFill>
                  <a:schemeClr val="bg1"/>
                </a:solidFill>
                <a:latin typeface="+mj-lt"/>
                <a:ea typeface="Times New Roman" pitchFamily="18" charset="0"/>
                <a:cs typeface="Times New Roman" pitchFamily="18" charset="0"/>
              </a:rPr>
              <a:t>Gas  Plant</a:t>
            </a:r>
            <a:endParaRPr lang="en-US" b="1" dirty="0">
              <a:solidFill>
                <a:schemeClr val="bg1"/>
              </a:solidFill>
              <a:latin typeface="+mj-lt"/>
            </a:endParaRPr>
          </a:p>
        </p:txBody>
      </p:sp>
      <p:graphicFrame>
        <p:nvGraphicFramePr>
          <p:cNvPr id="10" name="Chart 9"/>
          <p:cNvGraphicFramePr/>
          <p:nvPr>
            <p:extLst>
              <p:ext uri="{D42A27DB-BD31-4B8C-83A1-F6EECF244321}">
                <p14:modId xmlns:p14="http://schemas.microsoft.com/office/powerpoint/2010/main" val="3560524185"/>
              </p:ext>
            </p:extLst>
          </p:nvPr>
        </p:nvGraphicFramePr>
        <p:xfrm>
          <a:off x="1066800" y="979964"/>
          <a:ext cx="6705600"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616292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Rectangle 2"/>
          <p:cNvSpPr/>
          <p:nvPr/>
        </p:nvSpPr>
        <p:spPr>
          <a:xfrm>
            <a:off x="32657" y="0"/>
            <a:ext cx="8839200" cy="2246769"/>
          </a:xfrm>
          <a:prstGeom prst="rect">
            <a:avLst/>
          </a:prstGeom>
          <a:solidFill>
            <a:schemeClr val="accent2">
              <a:lumMod val="50000"/>
            </a:schemeClr>
          </a:solidFill>
        </p:spPr>
        <p:txBody>
          <a:bodyPr wrap="square">
            <a:spAutoFit/>
          </a:bodyPr>
          <a:lstStyle/>
          <a:p>
            <a:pPr algn="ctr"/>
            <a:r>
              <a:rPr lang="en-US" sz="2000" b="1" dirty="0">
                <a:solidFill>
                  <a:srgbClr val="FFFF00"/>
                </a:solidFill>
              </a:rPr>
              <a:t>Longitudinal variation of biochemical variables of </a:t>
            </a:r>
            <a:r>
              <a:rPr lang="en-US" sz="2000" b="1" i="1" dirty="0" err="1">
                <a:solidFill>
                  <a:srgbClr val="FFFF00"/>
                </a:solidFill>
              </a:rPr>
              <a:t>Manihot</a:t>
            </a:r>
            <a:r>
              <a:rPr lang="en-US" sz="2000" b="1" i="1" dirty="0">
                <a:solidFill>
                  <a:srgbClr val="FFFF00"/>
                </a:solidFill>
              </a:rPr>
              <a:t> </a:t>
            </a:r>
            <a:r>
              <a:rPr lang="en-US" sz="2000" b="1" i="1" dirty="0" err="1" smtClean="0">
                <a:solidFill>
                  <a:srgbClr val="FFFF00"/>
                </a:solidFill>
              </a:rPr>
              <a:t>esculentum</a:t>
            </a:r>
            <a:r>
              <a:rPr lang="en-US" sz="2000" b="1" dirty="0" smtClean="0">
                <a:solidFill>
                  <a:srgbClr val="FFFF00"/>
                </a:solidFill>
              </a:rPr>
              <a:t> </a:t>
            </a:r>
            <a:r>
              <a:rPr lang="en-US" sz="2000" b="1" dirty="0">
                <a:solidFill>
                  <a:srgbClr val="FFFF00"/>
                </a:solidFill>
              </a:rPr>
              <a:t>around </a:t>
            </a:r>
            <a:r>
              <a:rPr lang="en-US" sz="2000" b="1" dirty="0" err="1">
                <a:solidFill>
                  <a:srgbClr val="FFFF00"/>
                </a:solidFill>
              </a:rPr>
              <a:t>Utorogu</a:t>
            </a:r>
            <a:r>
              <a:rPr lang="en-US" sz="2000" b="1" dirty="0">
                <a:solidFill>
                  <a:srgbClr val="FFFF00"/>
                </a:solidFill>
              </a:rPr>
              <a:t> gas plant</a:t>
            </a:r>
            <a:r>
              <a:rPr lang="en-US" sz="2000" b="1" dirty="0" smtClean="0">
                <a:solidFill>
                  <a:srgbClr val="FFFF00"/>
                </a:solidFill>
              </a:rPr>
              <a:t>.</a:t>
            </a:r>
          </a:p>
          <a:p>
            <a:pPr algn="ctr"/>
            <a:endParaRPr lang="en-US" sz="2000" dirty="0"/>
          </a:p>
          <a:p>
            <a:pPr algn="just"/>
            <a:r>
              <a:rPr lang="en-US" sz="2000" b="1" dirty="0"/>
              <a:t>The control location recorded comparatively higher concentrations in RLWC (56.33ppm), TCC (4.66 ppm) and LEP (7.00ppm). (Figure </a:t>
            </a:r>
            <a:r>
              <a:rPr lang="en-US" sz="2000" b="1" dirty="0" smtClean="0"/>
              <a:t>5). </a:t>
            </a:r>
            <a:r>
              <a:rPr lang="en-US" sz="2000" b="1" dirty="0"/>
              <a:t>However, RLWC in cassava leaves revealed maximum concentrations at all the locations while AAC revealed least concentrations. </a:t>
            </a: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t/>
            </a:r>
            <a:br>
              <a:rPr kumimoji="0" lang="en-US" altLang="en-US" sz="1200" b="0" i="0" u="none" strike="noStrike" cap="none" normalizeH="0" baseline="0" smtClean="0">
                <a:ln>
                  <a:noFill/>
                </a:ln>
                <a:solidFill>
                  <a:schemeClr val="tx1"/>
                </a:solidFill>
                <a:effectLst/>
                <a:latin typeface="Book Antiqua" pitchFamily="18" charset="0"/>
                <a:ea typeface="Times New Roman" pitchFamily="18" charset="0"/>
                <a:cs typeface="Times New Roman" pitchFamily="18"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8"/>
          <p:cNvSpPr/>
          <p:nvPr/>
        </p:nvSpPr>
        <p:spPr>
          <a:xfrm>
            <a:off x="152400" y="5675293"/>
            <a:ext cx="9198429" cy="369332"/>
          </a:xfrm>
          <a:prstGeom prst="rect">
            <a:avLst/>
          </a:prstGeom>
        </p:spPr>
        <p:txBody>
          <a:bodyPr wrap="square">
            <a:spAutoFit/>
          </a:bodyPr>
          <a:lstStyle/>
          <a:p>
            <a:pPr lvl="0" fontAlgn="base">
              <a:spcBef>
                <a:spcPct val="0"/>
              </a:spcBef>
              <a:spcAft>
                <a:spcPct val="0"/>
              </a:spcAft>
            </a:pPr>
            <a:r>
              <a:rPr lang="en-US" altLang="en-US" b="1" dirty="0" smtClean="0">
                <a:solidFill>
                  <a:schemeClr val="bg1"/>
                </a:solidFill>
                <a:latin typeface="Book Antiqua" pitchFamily="18" charset="0"/>
                <a:ea typeface="Times New Roman" pitchFamily="18" charset="0"/>
                <a:cs typeface="Times New Roman" pitchFamily="18" charset="0"/>
              </a:rPr>
              <a:t>Fig. 5. Longitudinal </a:t>
            </a:r>
            <a:r>
              <a:rPr lang="en-US" altLang="en-US" b="1" dirty="0">
                <a:solidFill>
                  <a:schemeClr val="bg1"/>
                </a:solidFill>
                <a:latin typeface="Book Antiqua" pitchFamily="18" charset="0"/>
                <a:ea typeface="Times New Roman" pitchFamily="18" charset="0"/>
                <a:cs typeface="Times New Roman" pitchFamily="18" charset="0"/>
              </a:rPr>
              <a:t>variations </a:t>
            </a:r>
            <a:r>
              <a:rPr lang="en-US" altLang="en-US" b="1" dirty="0" smtClean="0">
                <a:solidFill>
                  <a:schemeClr val="bg1"/>
                </a:solidFill>
                <a:latin typeface="Book Antiqua" pitchFamily="18" charset="0"/>
                <a:ea typeface="Times New Roman" pitchFamily="18" charset="0"/>
                <a:cs typeface="Times New Roman" pitchFamily="18" charset="0"/>
              </a:rPr>
              <a:t>in </a:t>
            </a:r>
            <a:r>
              <a:rPr lang="en-US" altLang="en-US" b="1" dirty="0">
                <a:solidFill>
                  <a:schemeClr val="bg1"/>
                </a:solidFill>
                <a:latin typeface="Book Antiqua" pitchFamily="18" charset="0"/>
                <a:ea typeface="Times New Roman" pitchFamily="18" charset="0"/>
                <a:cs typeface="Times New Roman" pitchFamily="18" charset="0"/>
              </a:rPr>
              <a:t>biochemical variables </a:t>
            </a:r>
            <a:r>
              <a:rPr lang="en-US" altLang="en-US" b="1" dirty="0" smtClean="0">
                <a:solidFill>
                  <a:schemeClr val="bg1"/>
                </a:solidFill>
                <a:latin typeface="Book Antiqua" pitchFamily="18" charset="0"/>
                <a:ea typeface="Times New Roman" pitchFamily="18" charset="0"/>
                <a:cs typeface="Times New Roman" pitchFamily="18" charset="0"/>
              </a:rPr>
              <a:t>of </a:t>
            </a:r>
            <a:r>
              <a:rPr lang="en-US" altLang="en-US" b="1" i="1" dirty="0" err="1">
                <a:solidFill>
                  <a:schemeClr val="bg1"/>
                </a:solidFill>
                <a:latin typeface="Book Antiqua" pitchFamily="18" charset="0"/>
                <a:ea typeface="Times New Roman" pitchFamily="18" charset="0"/>
                <a:cs typeface="Times New Roman" pitchFamily="18" charset="0"/>
              </a:rPr>
              <a:t>Manihot</a:t>
            </a:r>
            <a:r>
              <a:rPr lang="en-US" altLang="en-US" b="1" i="1" dirty="0">
                <a:solidFill>
                  <a:schemeClr val="bg1"/>
                </a:solidFill>
                <a:latin typeface="Book Antiqua" pitchFamily="18" charset="0"/>
                <a:ea typeface="Times New Roman" pitchFamily="18" charset="0"/>
                <a:cs typeface="Times New Roman" pitchFamily="18" charset="0"/>
              </a:rPr>
              <a:t> </a:t>
            </a:r>
            <a:r>
              <a:rPr lang="en-US" altLang="en-US" b="1" i="1" dirty="0" err="1">
                <a:solidFill>
                  <a:schemeClr val="bg1"/>
                </a:solidFill>
                <a:latin typeface="Book Antiqua" pitchFamily="18" charset="0"/>
                <a:ea typeface="Times New Roman" pitchFamily="18" charset="0"/>
                <a:cs typeface="Times New Roman" pitchFamily="18" charset="0"/>
              </a:rPr>
              <a:t>esculenta</a:t>
            </a:r>
            <a:r>
              <a:rPr lang="en-US" altLang="en-US" b="1" dirty="0">
                <a:solidFill>
                  <a:schemeClr val="bg1"/>
                </a:solidFill>
                <a:latin typeface="Book Antiqua" pitchFamily="18" charset="0"/>
                <a:ea typeface="Times New Roman" pitchFamily="18" charset="0"/>
                <a:cs typeface="Times New Roman" pitchFamily="18" charset="0"/>
              </a:rPr>
              <a:t> leaves</a:t>
            </a:r>
            <a:r>
              <a:rPr lang="en-US" altLang="en-US" b="1" dirty="0">
                <a:solidFill>
                  <a:srgbClr val="FFFF00"/>
                </a:solidFill>
                <a:latin typeface="Book Antiqua" pitchFamily="18" charset="0"/>
                <a:ea typeface="Times New Roman" pitchFamily="18" charset="0"/>
                <a:cs typeface="Times New Roman" pitchFamily="18" charset="0"/>
              </a:rPr>
              <a:t>.</a:t>
            </a:r>
            <a:endParaRPr lang="en-US" altLang="en-US" sz="2800" b="1" dirty="0">
              <a:solidFill>
                <a:srgbClr val="FFFF00"/>
              </a:solidFill>
              <a:latin typeface="Arial" pitchFamily="34" charset="0"/>
              <a:cs typeface="Arial" pitchFamily="34" charset="0"/>
            </a:endParaRPr>
          </a:p>
        </p:txBody>
      </p:sp>
      <p:sp>
        <p:nvSpPr>
          <p:cNvPr id="7" name="Rectangle 2"/>
          <p:cNvSpPr>
            <a:spLocks noChangeArrowheads="1"/>
          </p:cNvSpPr>
          <p:nvPr/>
        </p:nvSpPr>
        <p:spPr bwMode="auto">
          <a:xfrm>
            <a:off x="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Chart 9"/>
          <p:cNvGraphicFramePr>
            <a:graphicFrameLocks/>
          </p:cNvGraphicFramePr>
          <p:nvPr>
            <p:extLst>
              <p:ext uri="{D42A27DB-BD31-4B8C-83A1-F6EECF244321}">
                <p14:modId xmlns:p14="http://schemas.microsoft.com/office/powerpoint/2010/main" val="1589343514"/>
              </p:ext>
            </p:extLst>
          </p:nvPr>
        </p:nvGraphicFramePr>
        <p:xfrm>
          <a:off x="2133600" y="1879044"/>
          <a:ext cx="5991225" cy="416558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352800" y="4876800"/>
            <a:ext cx="399468" cy="369332"/>
          </a:xfrm>
          <a:prstGeom prst="rect">
            <a:avLst/>
          </a:prstGeom>
          <a:noFill/>
        </p:spPr>
        <p:txBody>
          <a:bodyPr wrap="none" rtlCol="0">
            <a:spAutoFit/>
          </a:bodyPr>
          <a:lstStyle/>
          <a:p>
            <a:r>
              <a:rPr lang="en-US" b="1" dirty="0" smtClean="0">
                <a:solidFill>
                  <a:schemeClr val="bg1"/>
                </a:solidFill>
              </a:rPr>
              <a:t>L1</a:t>
            </a:r>
            <a:endParaRPr lang="en-US" b="1" dirty="0">
              <a:solidFill>
                <a:schemeClr val="bg1"/>
              </a:solidFill>
            </a:endParaRPr>
          </a:p>
        </p:txBody>
      </p:sp>
      <p:sp>
        <p:nvSpPr>
          <p:cNvPr id="11" name="TextBox 10"/>
          <p:cNvSpPr txBox="1"/>
          <p:nvPr/>
        </p:nvSpPr>
        <p:spPr>
          <a:xfrm>
            <a:off x="4257966" y="4953000"/>
            <a:ext cx="399468" cy="369332"/>
          </a:xfrm>
          <a:prstGeom prst="rect">
            <a:avLst/>
          </a:prstGeom>
          <a:noFill/>
        </p:spPr>
        <p:txBody>
          <a:bodyPr wrap="none" rtlCol="0">
            <a:spAutoFit/>
          </a:bodyPr>
          <a:lstStyle/>
          <a:p>
            <a:r>
              <a:rPr lang="en-US" b="1" dirty="0" smtClean="0">
                <a:solidFill>
                  <a:schemeClr val="bg1"/>
                </a:solidFill>
              </a:rPr>
              <a:t>L2</a:t>
            </a:r>
            <a:endParaRPr lang="en-US" b="1" dirty="0">
              <a:solidFill>
                <a:schemeClr val="bg1"/>
              </a:solidFill>
            </a:endParaRPr>
          </a:p>
        </p:txBody>
      </p:sp>
      <p:sp>
        <p:nvSpPr>
          <p:cNvPr id="12" name="TextBox 11"/>
          <p:cNvSpPr txBox="1"/>
          <p:nvPr/>
        </p:nvSpPr>
        <p:spPr>
          <a:xfrm>
            <a:off x="5334000" y="5117068"/>
            <a:ext cx="399468" cy="369332"/>
          </a:xfrm>
          <a:prstGeom prst="rect">
            <a:avLst/>
          </a:prstGeom>
          <a:noFill/>
        </p:spPr>
        <p:txBody>
          <a:bodyPr wrap="none" rtlCol="0">
            <a:spAutoFit/>
          </a:bodyPr>
          <a:lstStyle/>
          <a:p>
            <a:r>
              <a:rPr lang="en-US" b="1" dirty="0" smtClean="0">
                <a:solidFill>
                  <a:schemeClr val="bg1"/>
                </a:solidFill>
              </a:rPr>
              <a:t>L3</a:t>
            </a:r>
            <a:endParaRPr lang="en-US" b="1" dirty="0">
              <a:solidFill>
                <a:schemeClr val="bg1"/>
              </a:solidFill>
            </a:endParaRPr>
          </a:p>
        </p:txBody>
      </p:sp>
      <p:sp>
        <p:nvSpPr>
          <p:cNvPr id="13" name="TextBox 12"/>
          <p:cNvSpPr txBox="1"/>
          <p:nvPr/>
        </p:nvSpPr>
        <p:spPr>
          <a:xfrm>
            <a:off x="6553200" y="5246132"/>
            <a:ext cx="399468" cy="369332"/>
          </a:xfrm>
          <a:prstGeom prst="rect">
            <a:avLst/>
          </a:prstGeom>
          <a:noFill/>
        </p:spPr>
        <p:txBody>
          <a:bodyPr wrap="none" rtlCol="0">
            <a:spAutoFit/>
          </a:bodyPr>
          <a:lstStyle/>
          <a:p>
            <a:r>
              <a:rPr lang="en-US" b="1" dirty="0" smtClean="0">
                <a:solidFill>
                  <a:schemeClr val="bg1"/>
                </a:solidFill>
              </a:rPr>
              <a:t>L4</a:t>
            </a:r>
            <a:endParaRPr lang="en-US" b="1" dirty="0">
              <a:solidFill>
                <a:schemeClr val="bg1"/>
              </a:solidFill>
            </a:endParaRPr>
          </a:p>
        </p:txBody>
      </p:sp>
    </p:spTree>
    <p:extLst>
      <p:ext uri="{BB962C8B-B14F-4D97-AF65-F5344CB8AC3E}">
        <p14:creationId xmlns:p14="http://schemas.microsoft.com/office/powerpoint/2010/main" val="19885449"/>
      </p:ext>
    </p:extLst>
  </p:cSld>
  <p:clrMapOvr>
    <a:masterClrMapping/>
  </p:clrMapOvr>
  <mc:AlternateContent xmlns:mc="http://schemas.openxmlformats.org/markup-compatibility/2006" xmlns:p14="http://schemas.microsoft.com/office/powerpoint/2010/main">
    <mc:Choice Requires="p14">
      <p:transition spd="slow" p14:dur="175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4161417026"/>
              </p:ext>
            </p:extLst>
          </p:nvPr>
        </p:nvGraphicFramePr>
        <p:xfrm>
          <a:off x="3352800" y="-762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DISCUSSION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152400" y="304800"/>
            <a:ext cx="8839200" cy="667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itchFamily="34" charset="0"/>
              <a:buChar char="•"/>
            </a:pPr>
            <a:r>
              <a:rPr lang="en-US" b="1" dirty="0" smtClean="0"/>
              <a:t>Elevated concentrations of pollutants above </a:t>
            </a:r>
            <a:r>
              <a:rPr lang="en-US" b="1" dirty="0"/>
              <a:t>natural ambient levels (FEPA, 1991; SPDC, 2007</a:t>
            </a:r>
            <a:r>
              <a:rPr lang="en-US" b="1" dirty="0" smtClean="0"/>
              <a:t>) was recorded.</a:t>
            </a:r>
          </a:p>
          <a:p>
            <a:pPr marL="285750" indent="-285750" algn="just">
              <a:lnSpc>
                <a:spcPct val="150000"/>
              </a:lnSpc>
              <a:buFont typeface="Arial" pitchFamily="34" charset="0"/>
              <a:buChar char="•"/>
            </a:pPr>
            <a:r>
              <a:rPr lang="en-US" b="1" dirty="0" smtClean="0"/>
              <a:t>Values slightly lower </a:t>
            </a:r>
            <a:r>
              <a:rPr lang="en-US" b="1" dirty="0"/>
              <a:t>than those recorded by </a:t>
            </a:r>
            <a:r>
              <a:rPr lang="en-US" b="1" dirty="0" err="1" smtClean="0"/>
              <a:t>Oghenejoboh</a:t>
            </a:r>
            <a:r>
              <a:rPr lang="en-US" b="1" dirty="0" smtClean="0"/>
              <a:t> (2005</a:t>
            </a:r>
            <a:r>
              <a:rPr lang="en-US" b="1" dirty="0"/>
              <a:t>) in ambient air samples around a gas flare station at </a:t>
            </a:r>
            <a:r>
              <a:rPr lang="en-US" b="1" dirty="0" smtClean="0"/>
              <a:t>a community </a:t>
            </a:r>
            <a:r>
              <a:rPr lang="en-US" b="1" dirty="0"/>
              <a:t>in the Niger </a:t>
            </a:r>
            <a:r>
              <a:rPr lang="en-US" b="1" dirty="0" smtClean="0"/>
              <a:t>Delta. </a:t>
            </a:r>
            <a:r>
              <a:rPr lang="en-US" b="1" dirty="0"/>
              <a:t>This elevation was obviously contributed by the gas flare source point of pollution. This </a:t>
            </a:r>
            <a:r>
              <a:rPr lang="en-US" b="1" dirty="0" smtClean="0"/>
              <a:t>collaborates </a:t>
            </a:r>
            <a:r>
              <a:rPr lang="en-US" b="1" dirty="0"/>
              <a:t>the work of (</a:t>
            </a:r>
            <a:r>
              <a:rPr lang="en-US" b="1" dirty="0" err="1"/>
              <a:t>Ogwejifor</a:t>
            </a:r>
            <a:r>
              <a:rPr lang="en-US" b="1" dirty="0"/>
              <a:t>, 2000; </a:t>
            </a:r>
            <a:r>
              <a:rPr lang="en-US" b="1" dirty="0" err="1"/>
              <a:t>Oghenejoboh</a:t>
            </a:r>
            <a:r>
              <a:rPr lang="en-US" b="1" dirty="0"/>
              <a:t>, 2005) that gas flare fallouts contribute pollutants to the air (Hart, 2010; </a:t>
            </a:r>
            <a:r>
              <a:rPr lang="en-US" b="1" dirty="0" err="1" smtClean="0"/>
              <a:t>Adekola</a:t>
            </a:r>
            <a:r>
              <a:rPr lang="en-US" b="1" dirty="0" smtClean="0"/>
              <a:t> </a:t>
            </a:r>
            <a:r>
              <a:rPr lang="en-US" b="1" i="1" dirty="0" smtClean="0"/>
              <a:t>et </a:t>
            </a:r>
            <a:r>
              <a:rPr lang="en-US" b="1" i="1" dirty="0"/>
              <a:t>al</a:t>
            </a:r>
            <a:r>
              <a:rPr lang="en-US" b="1" dirty="0"/>
              <a:t>., 2010</a:t>
            </a:r>
            <a:r>
              <a:rPr lang="en-US" b="1" dirty="0" smtClean="0"/>
              <a:t>).</a:t>
            </a:r>
            <a:endParaRPr lang="en-US" b="1" dirty="0"/>
          </a:p>
          <a:p>
            <a:pPr marL="285750" indent="-285750" algn="just">
              <a:lnSpc>
                <a:spcPct val="150000"/>
              </a:lnSpc>
              <a:buFont typeface="Arial" pitchFamily="34" charset="0"/>
              <a:buChar char="•"/>
            </a:pPr>
            <a:r>
              <a:rPr lang="en-US" b="1" dirty="0"/>
              <a:t>Polluted air </a:t>
            </a:r>
            <a:r>
              <a:rPr lang="en-US" b="1" dirty="0" smtClean="0"/>
              <a:t>could actually </a:t>
            </a:r>
            <a:r>
              <a:rPr lang="en-US" b="1" dirty="0"/>
              <a:t>lead to loses in essential nutrient  as well as contribute to toxic components of crop </a:t>
            </a:r>
            <a:r>
              <a:rPr lang="en-US" b="1" dirty="0" smtClean="0"/>
              <a:t>in </a:t>
            </a:r>
            <a:r>
              <a:rPr lang="en-US" b="1" dirty="0"/>
              <a:t>most agricultural villages. </a:t>
            </a:r>
            <a:endParaRPr lang="en-US" b="1" dirty="0" smtClean="0"/>
          </a:p>
          <a:p>
            <a:pPr marL="285750" indent="-285750" algn="just">
              <a:lnSpc>
                <a:spcPct val="150000"/>
              </a:lnSpc>
              <a:buFont typeface="Arial" pitchFamily="34" charset="0"/>
              <a:buChar char="•"/>
            </a:pPr>
            <a:r>
              <a:rPr lang="en-US" b="1" dirty="0" smtClean="0"/>
              <a:t>Rainwater </a:t>
            </a:r>
            <a:r>
              <a:rPr lang="en-US" b="1" dirty="0"/>
              <a:t>containing various metals (such as Cd, </a:t>
            </a:r>
            <a:r>
              <a:rPr lang="en-US" b="1" dirty="0" err="1"/>
              <a:t>Pb</a:t>
            </a:r>
            <a:r>
              <a:rPr lang="en-US" b="1" dirty="0"/>
              <a:t> and Hg) had been identified as a major cause of serious health problems in the Niger Delta area (WHO, 1987). Some of these health problems include anemia, renal dysfunction, lung cancer and other neo-behavioral effects. </a:t>
            </a:r>
            <a:endParaRPr lang="en-US" b="1" dirty="0" smtClean="0"/>
          </a:p>
          <a:p>
            <a:pPr marL="285750" indent="-285750" algn="just">
              <a:lnSpc>
                <a:spcPct val="150000"/>
              </a:lnSpc>
              <a:buFont typeface="Arial" pitchFamily="34" charset="0"/>
              <a:buChar char="•"/>
            </a:pPr>
            <a:r>
              <a:rPr lang="en-US" sz="1700" b="1" dirty="0" smtClean="0"/>
              <a:t>Acidified water in the range of pH 1-3.5 damages plant leaves(Narayanan, 2009). Other </a:t>
            </a:r>
            <a:r>
              <a:rPr lang="en-US" sz="1700" b="1" dirty="0"/>
              <a:t>negative effects are corrosion and tarnishing of metals (including building roofs), erosion and soiling of buildings, as well as discoloration and peeling of paints (</a:t>
            </a:r>
            <a:r>
              <a:rPr lang="en-US" sz="1700" b="1" dirty="0" err="1"/>
              <a:t>Oghenejoboh</a:t>
            </a:r>
            <a:r>
              <a:rPr lang="en-US" sz="1700" b="1" dirty="0"/>
              <a:t>, 2005). </a:t>
            </a:r>
            <a:endParaRPr lang="en-US" sz="1700" b="1" dirty="0" smtClean="0"/>
          </a:p>
        </p:txBody>
      </p:sp>
    </p:spTree>
    <p:extLst>
      <p:ext uri="{BB962C8B-B14F-4D97-AF65-F5344CB8AC3E}">
        <p14:creationId xmlns:p14="http://schemas.microsoft.com/office/powerpoint/2010/main" val="392874104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150184015"/>
              </p:ext>
            </p:extLst>
          </p:nvPr>
        </p:nvGraphicFramePr>
        <p:xfrm>
          <a:off x="3352800" y="268501"/>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DISCUSSION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152400" y="747891"/>
            <a:ext cx="8839200" cy="587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itchFamily="34" charset="0"/>
              <a:buChar char="•"/>
            </a:pPr>
            <a:r>
              <a:rPr lang="en-US" b="1" dirty="0" smtClean="0"/>
              <a:t>The </a:t>
            </a:r>
            <a:r>
              <a:rPr lang="en-US" b="1" dirty="0"/>
              <a:t>negative effects of air pollutants on plants have been reviewed by (</a:t>
            </a:r>
            <a:r>
              <a:rPr lang="en-US" b="1" dirty="0" err="1"/>
              <a:t>Seyyednejad</a:t>
            </a:r>
            <a:r>
              <a:rPr lang="en-US" b="1" dirty="0"/>
              <a:t>, 2011</a:t>
            </a:r>
            <a:r>
              <a:rPr lang="en-US" b="1" dirty="0" smtClean="0"/>
              <a:t>). Mean CH</a:t>
            </a:r>
            <a:r>
              <a:rPr lang="en-US" sz="1100" b="1" dirty="0" smtClean="0"/>
              <a:t>4</a:t>
            </a:r>
            <a:r>
              <a:rPr lang="en-US" b="1" dirty="0" smtClean="0"/>
              <a:t>, </a:t>
            </a:r>
            <a:r>
              <a:rPr lang="en-US" b="1" dirty="0" err="1" smtClean="0"/>
              <a:t>SOx</a:t>
            </a:r>
            <a:r>
              <a:rPr lang="en-US" b="1" dirty="0" smtClean="0"/>
              <a:t>, </a:t>
            </a:r>
            <a:r>
              <a:rPr lang="en-US" b="1" dirty="0" err="1" smtClean="0"/>
              <a:t>NOx</a:t>
            </a:r>
            <a:r>
              <a:rPr lang="en-US" b="1" dirty="0" smtClean="0"/>
              <a:t> &amp; CO concentrations in </a:t>
            </a:r>
            <a:r>
              <a:rPr lang="en-US" b="1" dirty="0"/>
              <a:t>the current study were higher than values recorded by </a:t>
            </a:r>
            <a:r>
              <a:rPr lang="en-US" b="1" dirty="0" err="1" smtClean="0"/>
              <a:t>Aremu</a:t>
            </a:r>
            <a:r>
              <a:rPr lang="en-US" b="1" dirty="0" smtClean="0"/>
              <a:t> (2012</a:t>
            </a:r>
            <a:r>
              <a:rPr lang="en-US" b="1" dirty="0"/>
              <a:t>) in gas flare around </a:t>
            </a:r>
            <a:r>
              <a:rPr lang="en-US" b="1" dirty="0" err="1"/>
              <a:t>Sapele</a:t>
            </a:r>
            <a:r>
              <a:rPr lang="en-US" b="1" dirty="0"/>
              <a:t> gas plant in Delta </a:t>
            </a:r>
            <a:r>
              <a:rPr lang="en-US" b="1" dirty="0" smtClean="0"/>
              <a:t>State</a:t>
            </a:r>
            <a:r>
              <a:rPr lang="en-US" b="1" dirty="0"/>
              <a:t> </a:t>
            </a:r>
            <a:r>
              <a:rPr lang="en-US" b="1" dirty="0" smtClean="0"/>
              <a:t>(Liu</a:t>
            </a:r>
            <a:r>
              <a:rPr lang="en-US" b="1" dirty="0"/>
              <a:t>, 2008</a:t>
            </a:r>
            <a:r>
              <a:rPr lang="en-US" b="1" dirty="0" smtClean="0"/>
              <a:t>).</a:t>
            </a:r>
          </a:p>
          <a:p>
            <a:pPr algn="just">
              <a:lnSpc>
                <a:spcPct val="150000"/>
              </a:lnSpc>
            </a:pPr>
            <a:endParaRPr lang="en-US" b="1" dirty="0" smtClean="0"/>
          </a:p>
          <a:p>
            <a:pPr marL="285750" indent="-285750" algn="just">
              <a:lnSpc>
                <a:spcPct val="150000"/>
              </a:lnSpc>
              <a:buFont typeface="Arial" pitchFamily="34" charset="0"/>
              <a:buChar char="•"/>
            </a:pPr>
            <a:r>
              <a:rPr lang="en-US" b="1" dirty="0" smtClean="0"/>
              <a:t>Values </a:t>
            </a:r>
            <a:r>
              <a:rPr lang="en-US" b="1" dirty="0"/>
              <a:t>recorded for H</a:t>
            </a:r>
            <a:r>
              <a:rPr lang="en-US" b="1" baseline="-25000" dirty="0"/>
              <a:t>2</a:t>
            </a:r>
            <a:r>
              <a:rPr lang="en-US" b="1" dirty="0"/>
              <a:t>S by </a:t>
            </a:r>
            <a:r>
              <a:rPr lang="en-US" b="1" dirty="0" smtClean="0"/>
              <a:t>Singh (1977) </a:t>
            </a:r>
            <a:r>
              <a:rPr lang="en-US" b="1" dirty="0"/>
              <a:t>(0.54-2.33 µg/kg) were higher than </a:t>
            </a:r>
            <a:r>
              <a:rPr lang="en-US" b="1" dirty="0" smtClean="0"/>
              <a:t>the </a:t>
            </a:r>
            <a:r>
              <a:rPr lang="en-US" b="1" dirty="0"/>
              <a:t>current study’s (0.05-1.20µg/kg). </a:t>
            </a:r>
            <a:r>
              <a:rPr lang="en-US" b="1" dirty="0" smtClean="0"/>
              <a:t>However</a:t>
            </a:r>
            <a:r>
              <a:rPr lang="en-US" b="1" dirty="0"/>
              <a:t>, values of the air quality variables were comparable to their own, except for CO and Methane which were higher in the current study. </a:t>
            </a:r>
            <a:endParaRPr lang="en-US" b="1" dirty="0" smtClean="0"/>
          </a:p>
          <a:p>
            <a:pPr marL="285750" indent="-285750" algn="just">
              <a:lnSpc>
                <a:spcPct val="150000"/>
              </a:lnSpc>
              <a:buFont typeface="Arial" pitchFamily="34" charset="0"/>
              <a:buChar char="•"/>
            </a:pPr>
            <a:endParaRPr lang="en-US" b="1" dirty="0"/>
          </a:p>
          <a:p>
            <a:pPr marL="285750" indent="-285750" algn="just">
              <a:lnSpc>
                <a:spcPct val="150000"/>
              </a:lnSpc>
              <a:buFont typeface="Arial" pitchFamily="34" charset="0"/>
              <a:buChar char="•"/>
            </a:pPr>
            <a:r>
              <a:rPr lang="en-US" b="1" dirty="0"/>
              <a:t>The negative regression relationship between biochemical variables and air pollutants </a:t>
            </a:r>
            <a:r>
              <a:rPr lang="en-US" b="1" dirty="0" smtClean="0"/>
              <a:t>indicates </a:t>
            </a:r>
            <a:r>
              <a:rPr lang="en-US" b="1" dirty="0"/>
              <a:t>decrease in RLWC and TCC with increase in air pollutants which explains the shrinkage observed in cassava and other plants in the area. </a:t>
            </a:r>
            <a:endParaRPr lang="en-US" sz="1400" b="1" dirty="0"/>
          </a:p>
          <a:p>
            <a:pPr algn="just">
              <a:lnSpc>
                <a:spcPct val="150000"/>
              </a:lnSpc>
            </a:pPr>
            <a:endParaRPr lang="en-US" b="1" dirty="0"/>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Black" panose="020B0A04020102020204" pitchFamily="34" charset="0"/>
              <a:cs typeface="Arial" pitchFamily="34" charset="0"/>
            </a:endParaRPr>
          </a:p>
        </p:txBody>
      </p:sp>
    </p:spTree>
    <p:extLst>
      <p:ext uri="{BB962C8B-B14F-4D97-AF65-F5344CB8AC3E}">
        <p14:creationId xmlns:p14="http://schemas.microsoft.com/office/powerpoint/2010/main" val="3724714623"/>
      </p:ext>
    </p:extLst>
  </p:cSld>
  <p:clrMapOvr>
    <a:masterClrMapping/>
  </p:clrMapOvr>
  <mc:AlternateContent xmlns:mc="http://schemas.openxmlformats.org/markup-compatibility/2006" xmlns:p14="http://schemas.microsoft.com/office/powerpoint/2010/main">
    <mc:Choice Requires="p14">
      <p:transition spd="slow" p14:dur="20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057263"/>
              </p:ext>
            </p:extLst>
          </p:nvPr>
        </p:nvGraphicFramePr>
        <p:xfrm>
          <a:off x="3352800" y="-762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DISCUSSION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63500" y="304800"/>
            <a:ext cx="8839200" cy="6340197"/>
          </a:xfrm>
          <a:prstGeom prst="rect">
            <a:avLst/>
          </a:prstGeom>
          <a:noFill/>
          <a:ln>
            <a:noFill/>
          </a:ln>
          <a:effectLst/>
          <a:extLst/>
        </p:spPr>
        <p:txBody>
          <a:bodyPr vert="horz" wrap="square" lIns="91440" tIns="45720" rIns="91440" bIns="45720" numCol="1" anchor="ctr" anchorCtr="0" compatLnSpc="1">
            <a:prstTxWarp prst="textNoShape">
              <a:avLst/>
            </a:prstTxWarp>
            <a:spAutoFit/>
          </a:bodyPr>
          <a:lstStyle/>
          <a:p>
            <a:pPr algn="just"/>
            <a:endParaRPr lang="en-US" sz="1600" b="1" dirty="0"/>
          </a:p>
          <a:p>
            <a:pPr marL="342900" indent="-342900" algn="just">
              <a:lnSpc>
                <a:spcPct val="150000"/>
              </a:lnSpc>
              <a:buFont typeface="Arial" pitchFamily="34" charset="0"/>
              <a:buChar char="•"/>
            </a:pPr>
            <a:r>
              <a:rPr lang="en-US" sz="2000" b="1" dirty="0"/>
              <a:t>The observed spatial variation in the biochemical variables </a:t>
            </a:r>
            <a:r>
              <a:rPr lang="en-US" sz="2000" b="1" dirty="0" smtClean="0"/>
              <a:t>measured in plants has </a:t>
            </a:r>
            <a:r>
              <a:rPr lang="en-US" sz="2000" b="1" dirty="0"/>
              <a:t>also been documented by other researchers (</a:t>
            </a:r>
            <a:r>
              <a:rPr lang="en-US" sz="2000" b="1" dirty="0" err="1"/>
              <a:t>Oghenejoboh</a:t>
            </a:r>
            <a:r>
              <a:rPr lang="en-US" sz="2000" b="1" dirty="0"/>
              <a:t>, 2005; Hart, 2010; </a:t>
            </a:r>
            <a:r>
              <a:rPr lang="en-US" sz="2000" b="1" dirty="0" err="1"/>
              <a:t>Onyedika</a:t>
            </a:r>
            <a:r>
              <a:rPr lang="en-US" sz="2000" b="1" dirty="0"/>
              <a:t>, 2008; Zhuang, 2009; </a:t>
            </a:r>
            <a:r>
              <a:rPr lang="en-US" sz="2000" b="1" dirty="0" err="1"/>
              <a:t>Aremu</a:t>
            </a:r>
            <a:r>
              <a:rPr lang="en-US" sz="2000" b="1" dirty="0"/>
              <a:t>, 2010; </a:t>
            </a:r>
            <a:r>
              <a:rPr lang="en-US" sz="2000" b="1" dirty="0" err="1"/>
              <a:t>Seyyednejad</a:t>
            </a:r>
            <a:r>
              <a:rPr lang="en-US" sz="2000" b="1" dirty="0"/>
              <a:t>, 2011). The consistency in </a:t>
            </a:r>
            <a:r>
              <a:rPr lang="en-US" sz="2000" b="1" dirty="0" smtClean="0"/>
              <a:t>lowest </a:t>
            </a:r>
            <a:r>
              <a:rPr lang="en-US" sz="2000" b="1" dirty="0"/>
              <a:t>concentrations in Ascorbic Acid Content </a:t>
            </a:r>
            <a:r>
              <a:rPr lang="en-US" sz="2000" b="1" dirty="0" smtClean="0"/>
              <a:t>across the sampling locations indicates </a:t>
            </a:r>
            <a:r>
              <a:rPr lang="en-US" sz="2000" b="1" dirty="0"/>
              <a:t>common pollutant source as well as ecological mobility and bioavailability in biotic tissues.</a:t>
            </a:r>
          </a:p>
          <a:p>
            <a:pPr marL="342900" indent="-342900" algn="just">
              <a:lnSpc>
                <a:spcPct val="150000"/>
              </a:lnSpc>
              <a:buFont typeface="Arial" pitchFamily="34" charset="0"/>
              <a:buChar char="•"/>
            </a:pPr>
            <a:r>
              <a:rPr lang="en-US" sz="2000" b="1" dirty="0"/>
              <a:t>Pollutant concentrations were generally highest in sampling </a:t>
            </a:r>
            <a:r>
              <a:rPr lang="en-US" sz="2000" b="1" dirty="0" smtClean="0"/>
              <a:t>location 1, 2, and 3 </a:t>
            </a:r>
            <a:r>
              <a:rPr lang="en-US" sz="2000" b="1" dirty="0"/>
              <a:t>horizontally from the flare stack and least in </a:t>
            </a:r>
            <a:r>
              <a:rPr lang="en-US" sz="2000" b="1" dirty="0" smtClean="0"/>
              <a:t> location 4 spatially</a:t>
            </a:r>
            <a:r>
              <a:rPr lang="en-US" sz="2000" b="1" dirty="0"/>
              <a:t>, from the </a:t>
            </a:r>
            <a:r>
              <a:rPr lang="en-US" sz="2000" b="1" dirty="0" smtClean="0"/>
              <a:t>stack. </a:t>
            </a:r>
            <a:r>
              <a:rPr lang="en-US" sz="2000" b="1" dirty="0"/>
              <a:t>This confirms the dispersal of aerial materials from point sources of pollution to distances in and around its vicinity. Dispersal of pollutants has been stated to be controlled by wind speed, direction as well as topography, and its concentrations affected by dilution effects over distances (Narayanan, 2007; </a:t>
            </a:r>
            <a:r>
              <a:rPr lang="en-US" sz="2000" b="1" dirty="0" err="1"/>
              <a:t>Adesiyan</a:t>
            </a:r>
            <a:r>
              <a:rPr lang="en-US" sz="2000" b="1" dirty="0"/>
              <a:t>, 2005</a:t>
            </a:r>
            <a:r>
              <a:rPr lang="en-US" sz="2000" b="1" dirty="0" smtClean="0"/>
              <a:t>).</a:t>
            </a:r>
            <a:endParaRPr lang="en-US" sz="2000" b="1" dirty="0"/>
          </a:p>
        </p:txBody>
      </p:sp>
    </p:spTree>
    <p:extLst>
      <p:ext uri="{BB962C8B-B14F-4D97-AF65-F5344CB8AC3E}">
        <p14:creationId xmlns:p14="http://schemas.microsoft.com/office/powerpoint/2010/main" val="24835526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286409339"/>
              </p:ext>
            </p:extLst>
          </p:nvPr>
        </p:nvGraphicFramePr>
        <p:xfrm>
          <a:off x="3314700" y="3048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CONCLUSION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28600" y="995065"/>
            <a:ext cx="8763000" cy="51706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algn="just">
              <a:lnSpc>
                <a:spcPct val="150000"/>
              </a:lnSpc>
              <a:buFont typeface="Arial" pitchFamily="34" charset="0"/>
              <a:buChar char="•"/>
            </a:pPr>
            <a:r>
              <a:rPr lang="en-US" sz="2000" b="1" dirty="0" smtClean="0"/>
              <a:t>CH</a:t>
            </a:r>
            <a:r>
              <a:rPr lang="en-US" sz="1600" b="1" dirty="0" smtClean="0"/>
              <a:t>4</a:t>
            </a:r>
            <a:r>
              <a:rPr lang="en-US" sz="2000" b="1" dirty="0" smtClean="0"/>
              <a:t> &amp; </a:t>
            </a:r>
            <a:r>
              <a:rPr lang="en-US" sz="2000" b="1" dirty="0" err="1" smtClean="0"/>
              <a:t>SOx</a:t>
            </a:r>
            <a:r>
              <a:rPr lang="en-US" sz="2000" b="1" dirty="0" smtClean="0"/>
              <a:t> </a:t>
            </a:r>
            <a:r>
              <a:rPr lang="en-US" sz="2000" b="1" dirty="0"/>
              <a:t>showed significant negative </a:t>
            </a:r>
            <a:r>
              <a:rPr lang="en-US" sz="2000" b="1" dirty="0" smtClean="0"/>
              <a:t>influences </a:t>
            </a:r>
            <a:r>
              <a:rPr lang="en-US" sz="2000" b="1" dirty="0"/>
              <a:t>on </a:t>
            </a:r>
            <a:r>
              <a:rPr lang="en-US" sz="2000" b="1" dirty="0" smtClean="0"/>
              <a:t>TCC </a:t>
            </a:r>
            <a:r>
              <a:rPr lang="en-US" sz="2000" b="1" dirty="0"/>
              <a:t>and </a:t>
            </a:r>
            <a:r>
              <a:rPr lang="en-US" sz="2000" b="1" dirty="0" smtClean="0"/>
              <a:t>RLWC. </a:t>
            </a:r>
          </a:p>
          <a:p>
            <a:pPr marL="342900" indent="-342900" algn="just">
              <a:lnSpc>
                <a:spcPct val="150000"/>
              </a:lnSpc>
              <a:buFont typeface="Arial" pitchFamily="34" charset="0"/>
              <a:buChar char="•"/>
            </a:pPr>
            <a:r>
              <a:rPr lang="en-US" sz="2000" b="1" dirty="0" smtClean="0"/>
              <a:t>H</a:t>
            </a:r>
            <a:r>
              <a:rPr lang="en-US" sz="2000" b="1" baseline="-25000" dirty="0" smtClean="0"/>
              <a:t>2</a:t>
            </a:r>
            <a:r>
              <a:rPr lang="en-US" sz="2000" b="1" dirty="0" smtClean="0"/>
              <a:t>S exerted </a:t>
            </a:r>
            <a:r>
              <a:rPr lang="en-US" sz="2000" b="1" dirty="0"/>
              <a:t>significant negative influence on </a:t>
            </a:r>
            <a:r>
              <a:rPr lang="en-US" sz="2000" b="1" dirty="0" smtClean="0"/>
              <a:t>RLWC &amp; TCC, while </a:t>
            </a:r>
            <a:r>
              <a:rPr lang="en-US" sz="2000" b="1" dirty="0"/>
              <a:t>CO showed a significant negative influence </a:t>
            </a:r>
            <a:r>
              <a:rPr lang="en-US" sz="2000" b="1" dirty="0" smtClean="0"/>
              <a:t>on RLWC</a:t>
            </a:r>
            <a:r>
              <a:rPr lang="en-US" sz="2000" b="1" dirty="0"/>
              <a:t>, LEP &amp;</a:t>
            </a:r>
            <a:r>
              <a:rPr lang="en-US" sz="2000" b="1" dirty="0" smtClean="0"/>
              <a:t> AAC. </a:t>
            </a:r>
          </a:p>
          <a:p>
            <a:pPr marL="342900" indent="-342900" algn="just">
              <a:lnSpc>
                <a:spcPct val="150000"/>
              </a:lnSpc>
              <a:buFont typeface="Arial" pitchFamily="34" charset="0"/>
              <a:buChar char="•"/>
            </a:pPr>
            <a:r>
              <a:rPr lang="en-US" sz="2000" b="1" dirty="0" err="1" smtClean="0"/>
              <a:t>NOx</a:t>
            </a:r>
            <a:r>
              <a:rPr lang="en-US" sz="2000" b="1" dirty="0" smtClean="0"/>
              <a:t> </a:t>
            </a:r>
            <a:r>
              <a:rPr lang="en-US" sz="2000" b="1" dirty="0"/>
              <a:t>exerted significant negative influence on RLWC and TCC. </a:t>
            </a:r>
            <a:endParaRPr lang="en-US" sz="2000" b="1" dirty="0" smtClean="0"/>
          </a:p>
          <a:p>
            <a:pPr marL="342900" indent="-342900" algn="just">
              <a:lnSpc>
                <a:spcPct val="150000"/>
              </a:lnSpc>
              <a:buFont typeface="Arial" pitchFamily="34" charset="0"/>
              <a:buChar char="•"/>
            </a:pPr>
            <a:r>
              <a:rPr lang="en-US" sz="2000" b="1" dirty="0"/>
              <a:t>V</a:t>
            </a:r>
            <a:r>
              <a:rPr lang="en-US" sz="2000" b="1" dirty="0" smtClean="0"/>
              <a:t>egetation </a:t>
            </a:r>
            <a:r>
              <a:rPr lang="en-US" sz="2000" b="1" dirty="0"/>
              <a:t>is therefore an effective indicator of the overall impact of air pollution and the effects observed is a time averaged result that is more reliable than the one obtained from direct determination of the pollutant in air over a short period </a:t>
            </a:r>
            <a:endParaRPr lang="en-US" sz="2000" b="1" dirty="0" smtClean="0"/>
          </a:p>
          <a:p>
            <a:pPr marL="342900" indent="-342900" algn="just">
              <a:lnSpc>
                <a:spcPct val="150000"/>
              </a:lnSpc>
              <a:buFont typeface="Arial" pitchFamily="34" charset="0"/>
              <a:buChar char="•"/>
            </a:pPr>
            <a:r>
              <a:rPr lang="en-US" sz="2000" b="1" dirty="0" smtClean="0"/>
              <a:t> </a:t>
            </a:r>
            <a:r>
              <a:rPr lang="en-US" sz="2000" b="1" dirty="0"/>
              <a:t>The air pollutants exerted significant inhibitory influences on biochemical variables of the crop studied.</a:t>
            </a:r>
          </a:p>
          <a:p>
            <a:pPr marL="342900" indent="-342900" algn="just">
              <a:lnSpc>
                <a:spcPct val="150000"/>
              </a:lnSpc>
              <a:buFont typeface="Arial" pitchFamily="34" charset="0"/>
              <a:buChar char="•"/>
            </a:pPr>
            <a:endParaRPr lang="en-US" sz="2000" b="1" dirty="0"/>
          </a:p>
        </p:txBody>
      </p:sp>
    </p:spTree>
    <p:extLst>
      <p:ext uri="{BB962C8B-B14F-4D97-AF65-F5344CB8AC3E}">
        <p14:creationId xmlns:p14="http://schemas.microsoft.com/office/powerpoint/2010/main" val="27597770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649677480"/>
              </p:ext>
            </p:extLst>
          </p:nvPr>
        </p:nvGraphicFramePr>
        <p:xfrm>
          <a:off x="3314700" y="1524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REFERENCES</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28600" y="990600"/>
            <a:ext cx="8763000" cy="563231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err="1"/>
              <a:t>Adekola</a:t>
            </a:r>
            <a:r>
              <a:rPr lang="en-US" sz="2000" dirty="0"/>
              <a:t>, F.A., Salami, N. and </a:t>
            </a:r>
            <a:r>
              <a:rPr lang="en-US" sz="2000" dirty="0" err="1"/>
              <a:t>Lawa</a:t>
            </a:r>
            <a:r>
              <a:rPr lang="en-US" sz="2000" dirty="0"/>
              <a:t>, S.O. (2002). </a:t>
            </a:r>
            <a:r>
              <a:rPr lang="en-US" sz="2000" i="1" dirty="0"/>
              <a:t>Research  communications </a:t>
            </a:r>
            <a:r>
              <a:rPr lang="en-US" sz="2000" i="1" dirty="0" smtClean="0"/>
              <a:t>	in</a:t>
            </a:r>
            <a:r>
              <a:rPr lang="en-US" sz="2000" b="1" dirty="0" smtClean="0"/>
              <a:t>  </a:t>
            </a:r>
            <a:r>
              <a:rPr lang="en-US" sz="2000" i="1" dirty="0" smtClean="0"/>
              <a:t>chemistry</a:t>
            </a:r>
            <a:r>
              <a:rPr lang="en-US" sz="2000" dirty="0"/>
              <a:t>, vol.1, p. 24. </a:t>
            </a:r>
            <a:endParaRPr lang="en-US" sz="2000" dirty="0" smtClean="0"/>
          </a:p>
          <a:p>
            <a:endParaRPr lang="en-US" sz="2000" dirty="0"/>
          </a:p>
          <a:p>
            <a:r>
              <a:rPr lang="en-US" sz="2000" dirty="0"/>
              <a:t> </a:t>
            </a:r>
            <a:r>
              <a:rPr lang="en-US" sz="2000" dirty="0" err="1" smtClean="0"/>
              <a:t>Adesiyan</a:t>
            </a:r>
            <a:r>
              <a:rPr lang="en-US" sz="2000" dirty="0"/>
              <a:t>, S.O. (2005). “</a:t>
            </a:r>
            <a:r>
              <a:rPr lang="en-US" sz="2000" i="1" dirty="0"/>
              <a:t>Man and his biological environment”. </a:t>
            </a:r>
            <a:r>
              <a:rPr lang="en-US" sz="2000" dirty="0"/>
              <a:t>Ibadan University </a:t>
            </a:r>
            <a:r>
              <a:rPr lang="en-US" sz="2000" dirty="0" smtClean="0"/>
              <a:t>	Press</a:t>
            </a:r>
            <a:r>
              <a:rPr lang="en-US" sz="2000" dirty="0"/>
              <a:t>, Ibadan, Nigeria. p. 196. </a:t>
            </a:r>
            <a:endParaRPr lang="en-US" sz="2000" dirty="0" smtClean="0"/>
          </a:p>
          <a:p>
            <a:endParaRPr lang="en-US" sz="2000" dirty="0"/>
          </a:p>
          <a:p>
            <a:r>
              <a:rPr lang="en-US" sz="2000" dirty="0" err="1"/>
              <a:t>Agbaire</a:t>
            </a:r>
            <a:r>
              <a:rPr lang="en-US" sz="2000" dirty="0"/>
              <a:t>, P.O. and </a:t>
            </a:r>
            <a:r>
              <a:rPr lang="en-US" sz="2000" dirty="0" err="1"/>
              <a:t>Esiefarienrhe</a:t>
            </a:r>
            <a:r>
              <a:rPr lang="en-US" sz="2000" dirty="0"/>
              <a:t>, E.  (2009). “Air pollution tolerance indices (APTI) of </a:t>
            </a:r>
            <a:r>
              <a:rPr lang="en-US" sz="2000" dirty="0" smtClean="0"/>
              <a:t>	some </a:t>
            </a:r>
            <a:r>
              <a:rPr lang="en-US" sz="2000" dirty="0"/>
              <a:t>plants around </a:t>
            </a:r>
            <a:r>
              <a:rPr lang="en-US" sz="2000" dirty="0" err="1"/>
              <a:t>Otorogu</a:t>
            </a:r>
            <a:r>
              <a:rPr lang="en-US" sz="2000" dirty="0"/>
              <a:t> gas plant in Delta State, Nigeria”. </a:t>
            </a:r>
            <a:r>
              <a:rPr lang="en-US" sz="2000" i="1" dirty="0"/>
              <a:t>Journal of </a:t>
            </a:r>
            <a:r>
              <a:rPr lang="en-US" sz="2000" i="1" dirty="0" smtClean="0"/>
              <a:t>	Applied </a:t>
            </a:r>
            <a:r>
              <a:rPr lang="en-US" sz="2000" i="1" dirty="0"/>
              <a:t>Science and Environmental Management, </a:t>
            </a:r>
            <a:r>
              <a:rPr lang="en-US" sz="2000" dirty="0"/>
              <a:t>13, 11-14. </a:t>
            </a:r>
            <a:endParaRPr lang="en-US" sz="2000" dirty="0" smtClean="0"/>
          </a:p>
          <a:p>
            <a:endParaRPr lang="en-US" sz="2000" dirty="0"/>
          </a:p>
          <a:p>
            <a:r>
              <a:rPr lang="en-US" sz="2000" dirty="0"/>
              <a:t>  </a:t>
            </a:r>
            <a:r>
              <a:rPr lang="en-US" sz="2000" dirty="0" smtClean="0"/>
              <a:t>Akan</a:t>
            </a:r>
            <a:r>
              <a:rPr lang="en-US" sz="2000" dirty="0"/>
              <a:t>, J.C., Abdurrahman, F.I., </a:t>
            </a:r>
            <a:r>
              <a:rPr lang="en-US" sz="2000" dirty="0" err="1"/>
              <a:t>Ogugbuaja</a:t>
            </a:r>
            <a:r>
              <a:rPr lang="en-US" sz="2000" dirty="0"/>
              <a:t>, V.O. and </a:t>
            </a:r>
            <a:r>
              <a:rPr lang="en-US" sz="2000" dirty="0" err="1"/>
              <a:t>Ayodele</a:t>
            </a:r>
            <a:r>
              <a:rPr lang="en-US" sz="2000" dirty="0"/>
              <a:t>, J.T. (2009). </a:t>
            </a:r>
            <a:r>
              <a:rPr lang="en-US" sz="2000" dirty="0" smtClean="0"/>
              <a:t>	“</a:t>
            </a:r>
            <a:r>
              <a:rPr lang="en-US" sz="2000" dirty="0"/>
              <a:t>Heavy metals and cation levels in some samples of vegetable grown </a:t>
            </a:r>
            <a:r>
              <a:rPr lang="en-US" sz="2000" dirty="0" smtClean="0"/>
              <a:t>	within </a:t>
            </a:r>
            <a:r>
              <a:rPr lang="en-US" sz="2000" dirty="0"/>
              <a:t>the vicinity of </a:t>
            </a:r>
            <a:r>
              <a:rPr lang="en-US" sz="2000" dirty="0" err="1"/>
              <a:t>Challawa</a:t>
            </a:r>
            <a:r>
              <a:rPr lang="en-US" sz="2000" dirty="0"/>
              <a:t> Industrial area, Kano State, Nigeria”. </a:t>
            </a:r>
            <a:r>
              <a:rPr lang="en-US" sz="2000" dirty="0" smtClean="0"/>
              <a:t>	</a:t>
            </a:r>
            <a:r>
              <a:rPr lang="en-US" sz="2000" i="1" dirty="0" smtClean="0"/>
              <a:t>American </a:t>
            </a:r>
            <a:r>
              <a:rPr lang="en-US" sz="2000" i="1" dirty="0"/>
              <a:t>Journal of Applied Sciences, 6</a:t>
            </a:r>
            <a:r>
              <a:rPr lang="en-US" sz="2000" dirty="0"/>
              <a:t>( 3), 534-542. </a:t>
            </a:r>
            <a:endParaRPr lang="en-US" sz="2000" dirty="0" smtClean="0"/>
          </a:p>
          <a:p>
            <a:endParaRPr lang="en-US" sz="2000" dirty="0"/>
          </a:p>
          <a:p>
            <a:r>
              <a:rPr lang="en-US" sz="2000" dirty="0" err="1"/>
              <a:t>Akhionbare</a:t>
            </a:r>
            <a:r>
              <a:rPr lang="en-US" sz="2000" dirty="0"/>
              <a:t>, S.M.O(2009), Environment Concepts, issues and control of pollution, </a:t>
            </a:r>
            <a:r>
              <a:rPr lang="en-US" sz="2000" dirty="0" smtClean="0"/>
              <a:t>	M</a:t>
            </a:r>
            <a:r>
              <a:rPr lang="en-US" sz="2000" dirty="0"/>
              <a:t>. C. Computer Press, Nnewi, Anambra State: pp82-92, 183-224</a:t>
            </a:r>
            <a:r>
              <a:rPr lang="en-US" sz="2000" dirty="0" smtClean="0"/>
              <a:t>.</a:t>
            </a:r>
          </a:p>
          <a:p>
            <a:endParaRPr lang="en-US" sz="2000" dirty="0"/>
          </a:p>
        </p:txBody>
      </p:sp>
    </p:spTree>
    <p:extLst>
      <p:ext uri="{BB962C8B-B14F-4D97-AF65-F5344CB8AC3E}">
        <p14:creationId xmlns:p14="http://schemas.microsoft.com/office/powerpoint/2010/main" val="2106748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0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 calcmode="lin" valueType="num">
                                      <p:cBhvr additive="base">
                                        <p:cTn id="12" dur="1000" fill="hold"/>
                                        <p:tgtEl>
                                          <p:spTgt spid="12">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additive="base">
                                        <p:cTn id="17" dur="100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12">
                                            <p:txEl>
                                              <p:pRg st="6" end="6"/>
                                            </p:txEl>
                                          </p:spTgt>
                                        </p:tgtEl>
                                        <p:attrNameLst>
                                          <p:attrName>style.visibility</p:attrName>
                                        </p:attrNameLst>
                                      </p:cBhvr>
                                      <p:to>
                                        <p:strVal val="visible"/>
                                      </p:to>
                                    </p:set>
                                    <p:anim calcmode="lin" valueType="num">
                                      <p:cBhvr additive="base">
                                        <p:cTn id="22" dur="1000" fill="hold"/>
                                        <p:tgtEl>
                                          <p:spTgt spid="12">
                                            <p:txEl>
                                              <p:pRg st="6" end="6"/>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12">
                                            <p:txEl>
                                              <p:pRg st="6" end="6"/>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grpId="0" nodeType="afterEffect">
                                  <p:stCondLst>
                                    <p:cond delay="0"/>
                                  </p:stCondLst>
                                  <p:childTnLst>
                                    <p:set>
                                      <p:cBhvr>
                                        <p:cTn id="26" dur="1" fill="hold">
                                          <p:stCondLst>
                                            <p:cond delay="0"/>
                                          </p:stCondLst>
                                        </p:cTn>
                                        <p:tgtEl>
                                          <p:spTgt spid="12">
                                            <p:txEl>
                                              <p:pRg st="8" end="8"/>
                                            </p:txEl>
                                          </p:spTgt>
                                        </p:tgtEl>
                                        <p:attrNameLst>
                                          <p:attrName>style.visibility</p:attrName>
                                        </p:attrNameLst>
                                      </p:cBhvr>
                                      <p:to>
                                        <p:strVal val="visible"/>
                                      </p:to>
                                    </p:set>
                                    <p:anim calcmode="lin" valueType="num">
                                      <p:cBhvr additive="base">
                                        <p:cTn id="27" dur="1000" fill="hold"/>
                                        <p:tgtEl>
                                          <p:spTgt spid="12">
                                            <p:txEl>
                                              <p:pRg st="8" end="8"/>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96122079"/>
              </p:ext>
            </p:extLst>
          </p:nvPr>
        </p:nvGraphicFramePr>
        <p:xfrm>
          <a:off x="3314700" y="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REFERENCES</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39486" y="609600"/>
            <a:ext cx="8763000" cy="64633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err="1" smtClean="0"/>
              <a:t>Aremu</a:t>
            </a:r>
            <a:r>
              <a:rPr lang="en-US" dirty="0"/>
              <a:t>, M.O., </a:t>
            </a:r>
            <a:r>
              <a:rPr lang="en-US" dirty="0" err="1"/>
              <a:t>Atolaiye</a:t>
            </a:r>
            <a:r>
              <a:rPr lang="en-US" dirty="0"/>
              <a:t>, B.O.  and </a:t>
            </a:r>
            <a:r>
              <a:rPr lang="en-US" dirty="0" err="1"/>
              <a:t>Labaran</a:t>
            </a:r>
            <a:r>
              <a:rPr lang="en-US" dirty="0"/>
              <a:t>, L. (2010). “Environmental implication of 	heavy metal concentrations in soil, plant foods and pond in area around </a:t>
            </a:r>
            <a:r>
              <a:rPr lang="en-US" dirty="0" smtClean="0"/>
              <a:t>the 	derelict </a:t>
            </a:r>
            <a:r>
              <a:rPr lang="en-US" dirty="0" err="1"/>
              <a:t>Udege</a:t>
            </a:r>
            <a:r>
              <a:rPr lang="en-US" dirty="0"/>
              <a:t> Mines of Delta State, Nigeria”. </a:t>
            </a:r>
            <a:r>
              <a:rPr lang="en-US" i="1" dirty="0"/>
              <a:t>Bulletin of Chemical 	Society of </a:t>
            </a:r>
            <a:r>
              <a:rPr lang="en-US" i="1" dirty="0" smtClean="0"/>
              <a:t>	Ethiopia</a:t>
            </a:r>
            <a:r>
              <a:rPr lang="en-US" i="1" dirty="0"/>
              <a:t>., 3 (</a:t>
            </a:r>
            <a:r>
              <a:rPr lang="en-US" dirty="0"/>
              <a:t>24), 351-360</a:t>
            </a:r>
            <a:r>
              <a:rPr lang="en-US" dirty="0" smtClean="0"/>
              <a:t>.</a:t>
            </a:r>
          </a:p>
          <a:p>
            <a:endParaRPr lang="en-US" dirty="0" smtClean="0"/>
          </a:p>
          <a:p>
            <a:r>
              <a:rPr lang="en-US" dirty="0" smtClean="0"/>
              <a:t>Bhatia</a:t>
            </a:r>
            <a:r>
              <a:rPr lang="en-US" dirty="0"/>
              <a:t>, S.C (2009), Environmental pollution and control in chemical process industries, 2</a:t>
            </a:r>
            <a:r>
              <a:rPr lang="en-US" baseline="30000" dirty="0"/>
              <a:t>nd</a:t>
            </a:r>
            <a:r>
              <a:rPr lang="en-US" dirty="0"/>
              <a:t> </a:t>
            </a:r>
            <a:r>
              <a:rPr lang="en-US" dirty="0" smtClean="0"/>
              <a:t>	Edition</a:t>
            </a:r>
            <a:r>
              <a:rPr lang="en-US" dirty="0"/>
              <a:t>. </a:t>
            </a:r>
            <a:r>
              <a:rPr lang="en-US" dirty="0" err="1"/>
              <a:t>Khana</a:t>
            </a:r>
            <a:r>
              <a:rPr lang="en-US" dirty="0"/>
              <a:t> Publishers New Delhi. </a:t>
            </a:r>
            <a:r>
              <a:rPr lang="en-US" dirty="0" smtClean="0"/>
              <a:t>P625</a:t>
            </a:r>
          </a:p>
          <a:p>
            <a:endParaRPr lang="en-US" dirty="0"/>
          </a:p>
          <a:p>
            <a:r>
              <a:rPr lang="en-US" dirty="0" err="1" smtClean="0"/>
              <a:t>Ebuna</a:t>
            </a:r>
            <a:r>
              <a:rPr lang="en-US" dirty="0"/>
              <a:t>, D.O. (1987). “The environmental hazards of the natural gas industry in petroleum </a:t>
            </a:r>
            <a:r>
              <a:rPr lang="en-US" dirty="0" smtClean="0"/>
              <a:t>	industry </a:t>
            </a:r>
            <a:r>
              <a:rPr lang="en-US" dirty="0"/>
              <a:t>and the Nigerian environment”. </a:t>
            </a:r>
            <a:r>
              <a:rPr lang="en-US" i="1" dirty="0"/>
              <a:t>Proceedings of the 1987 Seminar, </a:t>
            </a:r>
            <a:r>
              <a:rPr lang="en-US" dirty="0"/>
              <a:t>NNPC, </a:t>
            </a:r>
            <a:r>
              <a:rPr lang="en-US" dirty="0" smtClean="0"/>
              <a:t>	Lagos</a:t>
            </a:r>
            <a:r>
              <a:rPr lang="en-US" dirty="0"/>
              <a:t>, Nigeria. </a:t>
            </a:r>
          </a:p>
          <a:p>
            <a:r>
              <a:rPr lang="en-US" dirty="0"/>
              <a:t/>
            </a:r>
            <a:br>
              <a:rPr lang="en-US" dirty="0"/>
            </a:br>
            <a:r>
              <a:rPr lang="en-US" dirty="0" smtClean="0"/>
              <a:t>Federal </a:t>
            </a:r>
            <a:r>
              <a:rPr lang="en-US" dirty="0"/>
              <a:t>Environmental Protection Agency (FEPA) (1991). “</a:t>
            </a:r>
            <a:r>
              <a:rPr lang="en-US" i="1" dirty="0"/>
              <a:t>Guidelines and standards for </a:t>
            </a:r>
            <a:r>
              <a:rPr lang="en-US" i="1" dirty="0" smtClean="0"/>
              <a:t>	environmental </a:t>
            </a:r>
            <a:r>
              <a:rPr lang="en-US" i="1" dirty="0"/>
              <a:t>pollution control in Nigeria” </a:t>
            </a:r>
            <a:r>
              <a:rPr lang="en-US" dirty="0"/>
              <a:t>FEPA. Lagos. </a:t>
            </a:r>
            <a:endParaRPr lang="en-US" dirty="0" smtClean="0"/>
          </a:p>
          <a:p>
            <a:endParaRPr lang="en-US" dirty="0"/>
          </a:p>
          <a:p>
            <a:r>
              <a:rPr lang="en-US" dirty="0"/>
              <a:t>Hart, C. Q., Wang, Y. and Han, G.N. (</a:t>
            </a:r>
            <a:r>
              <a:rPr lang="en-US" i="1" dirty="0"/>
              <a:t>2010)</a:t>
            </a:r>
            <a:r>
              <a:rPr lang="en-US" dirty="0"/>
              <a:t> “The analysis about SOD activities in  leaves and </a:t>
            </a:r>
            <a:r>
              <a:rPr lang="en-US" dirty="0" smtClean="0"/>
              <a:t>	plants </a:t>
            </a:r>
            <a:r>
              <a:rPr lang="en-US" dirty="0"/>
              <a:t>and resistant classifications of them”.</a:t>
            </a:r>
            <a:r>
              <a:rPr lang="en-US" i="1" dirty="0"/>
              <a:t> Journal of Liaoning</a:t>
            </a:r>
            <a:r>
              <a:rPr lang="en-US" dirty="0"/>
              <a:t> </a:t>
            </a:r>
            <a:r>
              <a:rPr lang="en-US" i="1" dirty="0"/>
              <a:t>University</a:t>
            </a:r>
            <a:r>
              <a:rPr lang="en-US" dirty="0"/>
              <a:t> (Natural </a:t>
            </a:r>
            <a:r>
              <a:rPr lang="en-US" dirty="0" smtClean="0"/>
              <a:t>	Science </a:t>
            </a:r>
            <a:r>
              <a:rPr lang="en-US" dirty="0"/>
              <a:t>Edition), 22, 71-74.</a:t>
            </a:r>
            <a:r>
              <a:rPr lang="en-US" i="1" dirty="0"/>
              <a:t>  </a:t>
            </a:r>
            <a:endParaRPr lang="en-US" dirty="0"/>
          </a:p>
          <a:p>
            <a:r>
              <a:rPr lang="en-US" dirty="0"/>
              <a:t> </a:t>
            </a:r>
            <a:endParaRPr lang="en-US" dirty="0" smtClean="0"/>
          </a:p>
          <a:p>
            <a:r>
              <a:rPr lang="en-US" dirty="0" smtClean="0"/>
              <a:t>Joshi</a:t>
            </a:r>
            <a:r>
              <a:rPr lang="en-US" dirty="0"/>
              <a:t>, P.C. , and Swami, A. (2007). “Physiological responses of some tree species under </a:t>
            </a:r>
            <a:r>
              <a:rPr lang="en-US" dirty="0" smtClean="0"/>
              <a:t>	roadside </a:t>
            </a:r>
            <a:r>
              <a:rPr lang="en-US" dirty="0"/>
              <a:t>automobile pollution stress around city of </a:t>
            </a:r>
            <a:r>
              <a:rPr lang="en-US" dirty="0" err="1"/>
              <a:t>Haridwar</a:t>
            </a:r>
            <a:r>
              <a:rPr lang="en-US" dirty="0"/>
              <a:t>, India”. </a:t>
            </a:r>
            <a:r>
              <a:rPr lang="en-US" dirty="0" smtClean="0"/>
              <a:t>	</a:t>
            </a:r>
            <a:r>
              <a:rPr lang="en-US" i="1" dirty="0" smtClean="0"/>
              <a:t>Environmentalist</a:t>
            </a:r>
            <a:r>
              <a:rPr lang="en-US" i="1" dirty="0"/>
              <a:t>, </a:t>
            </a:r>
            <a:r>
              <a:rPr lang="en-US" dirty="0"/>
              <a:t>27, 365-374.</a:t>
            </a:r>
          </a:p>
          <a:p>
            <a:r>
              <a:rPr lang="en-US" dirty="0"/>
              <a:t> </a:t>
            </a:r>
          </a:p>
        </p:txBody>
      </p:sp>
    </p:spTree>
    <p:extLst>
      <p:ext uri="{BB962C8B-B14F-4D97-AF65-F5344CB8AC3E}">
        <p14:creationId xmlns:p14="http://schemas.microsoft.com/office/powerpoint/2010/main" val="4047893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25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8" dur="1250" fill="hold"/>
                                        <p:tgtEl>
                                          <p:spTgt spid="1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2" presetClass="entr" presetSubtype="8" fill="hold" grpId="0" nodeType="after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 calcmode="lin" valueType="num">
                                      <p:cBhvr additive="base">
                                        <p:cTn id="12" dur="1250" fill="hold"/>
                                        <p:tgtEl>
                                          <p:spTgt spid="12">
                                            <p:txEl>
                                              <p:pRg st="2" end="2"/>
                                            </p:txEl>
                                          </p:spTgt>
                                        </p:tgtEl>
                                        <p:attrNameLst>
                                          <p:attrName>ppt_x</p:attrName>
                                        </p:attrNameLst>
                                      </p:cBhvr>
                                      <p:tavLst>
                                        <p:tav tm="0">
                                          <p:val>
                                            <p:strVal val="0-#ppt_w/2"/>
                                          </p:val>
                                        </p:tav>
                                        <p:tav tm="100000">
                                          <p:val>
                                            <p:strVal val="#ppt_x"/>
                                          </p:val>
                                        </p:tav>
                                      </p:tavLst>
                                    </p:anim>
                                    <p:anim calcmode="lin" valueType="num">
                                      <p:cBhvr additive="base">
                                        <p:cTn id="13" dur="125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8" fill="hold" grpId="0" nodeType="after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additive="base">
                                        <p:cTn id="17" dur="1250" fill="hold"/>
                                        <p:tgtEl>
                                          <p:spTgt spid="12">
                                            <p:txEl>
                                              <p:pRg st="4" end="4"/>
                                            </p:txEl>
                                          </p:spTgt>
                                        </p:tgtEl>
                                        <p:attrNameLst>
                                          <p:attrName>ppt_x</p:attrName>
                                        </p:attrNameLst>
                                      </p:cBhvr>
                                      <p:tavLst>
                                        <p:tav tm="0">
                                          <p:val>
                                            <p:strVal val="0-#ppt_w/2"/>
                                          </p:val>
                                        </p:tav>
                                        <p:tav tm="100000">
                                          <p:val>
                                            <p:strVal val="#ppt_x"/>
                                          </p:val>
                                        </p:tav>
                                      </p:tavLst>
                                    </p:anim>
                                    <p:anim calcmode="lin" valueType="num">
                                      <p:cBhvr additive="base">
                                        <p:cTn id="18" dur="1250" fill="hold"/>
                                        <p:tgtEl>
                                          <p:spTgt spid="12">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3750"/>
                            </p:stCondLst>
                            <p:childTnLst>
                              <p:par>
                                <p:cTn id="20" presetID="2" presetClass="entr" presetSubtype="8" fill="hold" grpId="0" nodeType="afterEffect">
                                  <p:stCondLst>
                                    <p:cond delay="0"/>
                                  </p:stCondLst>
                                  <p:childTnLst>
                                    <p:set>
                                      <p:cBhvr>
                                        <p:cTn id="21" dur="1" fill="hold">
                                          <p:stCondLst>
                                            <p:cond delay="0"/>
                                          </p:stCondLst>
                                        </p:cTn>
                                        <p:tgtEl>
                                          <p:spTgt spid="12">
                                            <p:txEl>
                                              <p:pRg st="5" end="5"/>
                                            </p:txEl>
                                          </p:spTgt>
                                        </p:tgtEl>
                                        <p:attrNameLst>
                                          <p:attrName>style.visibility</p:attrName>
                                        </p:attrNameLst>
                                      </p:cBhvr>
                                      <p:to>
                                        <p:strVal val="visible"/>
                                      </p:to>
                                    </p:set>
                                    <p:anim calcmode="lin" valueType="num">
                                      <p:cBhvr additive="base">
                                        <p:cTn id="22" dur="1250" fill="hold"/>
                                        <p:tgtEl>
                                          <p:spTgt spid="12">
                                            <p:txEl>
                                              <p:pRg st="5" end="5"/>
                                            </p:txEl>
                                          </p:spTgt>
                                        </p:tgtEl>
                                        <p:attrNameLst>
                                          <p:attrName>ppt_x</p:attrName>
                                        </p:attrNameLst>
                                      </p:cBhvr>
                                      <p:tavLst>
                                        <p:tav tm="0">
                                          <p:val>
                                            <p:strVal val="0-#ppt_w/2"/>
                                          </p:val>
                                        </p:tav>
                                        <p:tav tm="100000">
                                          <p:val>
                                            <p:strVal val="#ppt_x"/>
                                          </p:val>
                                        </p:tav>
                                      </p:tavLst>
                                    </p:anim>
                                    <p:anim calcmode="lin" valueType="num">
                                      <p:cBhvr additive="base">
                                        <p:cTn id="23" dur="1250" fill="hold"/>
                                        <p:tgtEl>
                                          <p:spTgt spid="12">
                                            <p:txEl>
                                              <p:pRg st="5" end="5"/>
                                            </p:txEl>
                                          </p:spTgt>
                                        </p:tgtEl>
                                        <p:attrNameLst>
                                          <p:attrName>ppt_y</p:attrName>
                                        </p:attrNameLst>
                                      </p:cBhvr>
                                      <p:tavLst>
                                        <p:tav tm="0">
                                          <p:val>
                                            <p:strVal val="#ppt_y"/>
                                          </p:val>
                                        </p:tav>
                                        <p:tav tm="100000">
                                          <p:val>
                                            <p:strVal val="#ppt_y"/>
                                          </p:val>
                                        </p:tav>
                                      </p:tavLst>
                                    </p:anim>
                                  </p:childTnLst>
                                </p:cTn>
                              </p:par>
                            </p:childTnLst>
                          </p:cTn>
                        </p:par>
                        <p:par>
                          <p:cTn id="24" fill="hold">
                            <p:stCondLst>
                              <p:cond delay="5000"/>
                            </p:stCondLst>
                            <p:childTnLst>
                              <p:par>
                                <p:cTn id="25" presetID="2" presetClass="entr" presetSubtype="8" fill="hold" grpId="0" nodeType="afterEffect">
                                  <p:stCondLst>
                                    <p:cond delay="0"/>
                                  </p:stCondLst>
                                  <p:childTnLst>
                                    <p:set>
                                      <p:cBhvr>
                                        <p:cTn id="26" dur="1" fill="hold">
                                          <p:stCondLst>
                                            <p:cond delay="0"/>
                                          </p:stCondLst>
                                        </p:cTn>
                                        <p:tgtEl>
                                          <p:spTgt spid="12">
                                            <p:txEl>
                                              <p:pRg st="7" end="7"/>
                                            </p:txEl>
                                          </p:spTgt>
                                        </p:tgtEl>
                                        <p:attrNameLst>
                                          <p:attrName>style.visibility</p:attrName>
                                        </p:attrNameLst>
                                      </p:cBhvr>
                                      <p:to>
                                        <p:strVal val="visible"/>
                                      </p:to>
                                    </p:set>
                                    <p:anim calcmode="lin" valueType="num">
                                      <p:cBhvr additive="base">
                                        <p:cTn id="27" dur="1250" fill="hold"/>
                                        <p:tgtEl>
                                          <p:spTgt spid="12">
                                            <p:txEl>
                                              <p:pRg st="7" end="7"/>
                                            </p:txEl>
                                          </p:spTgt>
                                        </p:tgtEl>
                                        <p:attrNameLst>
                                          <p:attrName>ppt_x</p:attrName>
                                        </p:attrNameLst>
                                      </p:cBhvr>
                                      <p:tavLst>
                                        <p:tav tm="0">
                                          <p:val>
                                            <p:strVal val="0-#ppt_w/2"/>
                                          </p:val>
                                        </p:tav>
                                        <p:tav tm="100000">
                                          <p:val>
                                            <p:strVal val="#ppt_x"/>
                                          </p:val>
                                        </p:tav>
                                      </p:tavLst>
                                    </p:anim>
                                    <p:anim calcmode="lin" valueType="num">
                                      <p:cBhvr additive="base">
                                        <p:cTn id="28" dur="1250" fill="hold"/>
                                        <p:tgtEl>
                                          <p:spTgt spid="12">
                                            <p:txEl>
                                              <p:pRg st="7" end="7"/>
                                            </p:txEl>
                                          </p:spTgt>
                                        </p:tgtEl>
                                        <p:attrNameLst>
                                          <p:attrName>ppt_y</p:attrName>
                                        </p:attrNameLst>
                                      </p:cBhvr>
                                      <p:tavLst>
                                        <p:tav tm="0">
                                          <p:val>
                                            <p:strVal val="#ppt_y"/>
                                          </p:val>
                                        </p:tav>
                                        <p:tav tm="100000">
                                          <p:val>
                                            <p:strVal val="#ppt_y"/>
                                          </p:val>
                                        </p:tav>
                                      </p:tavLst>
                                    </p:anim>
                                  </p:childTnLst>
                                </p:cTn>
                              </p:par>
                            </p:childTnLst>
                          </p:cTn>
                        </p:par>
                        <p:par>
                          <p:cTn id="29" fill="hold">
                            <p:stCondLst>
                              <p:cond delay="6250"/>
                            </p:stCondLst>
                            <p:childTnLst>
                              <p:par>
                                <p:cTn id="30" presetID="2" presetClass="entr" presetSubtype="8" fill="hold" grpId="0" nodeType="afterEffect">
                                  <p:stCondLst>
                                    <p:cond delay="0"/>
                                  </p:stCondLst>
                                  <p:childTnLst>
                                    <p:set>
                                      <p:cBhvr>
                                        <p:cTn id="31" dur="1" fill="hold">
                                          <p:stCondLst>
                                            <p:cond delay="0"/>
                                          </p:stCondLst>
                                        </p:cTn>
                                        <p:tgtEl>
                                          <p:spTgt spid="12">
                                            <p:txEl>
                                              <p:pRg st="8" end="8"/>
                                            </p:txEl>
                                          </p:spTgt>
                                        </p:tgtEl>
                                        <p:attrNameLst>
                                          <p:attrName>style.visibility</p:attrName>
                                        </p:attrNameLst>
                                      </p:cBhvr>
                                      <p:to>
                                        <p:strVal val="visible"/>
                                      </p:to>
                                    </p:set>
                                    <p:anim calcmode="lin" valueType="num">
                                      <p:cBhvr additive="base">
                                        <p:cTn id="32" dur="1250" fill="hold"/>
                                        <p:tgtEl>
                                          <p:spTgt spid="12">
                                            <p:txEl>
                                              <p:pRg st="8" end="8"/>
                                            </p:txEl>
                                          </p:spTgt>
                                        </p:tgtEl>
                                        <p:attrNameLst>
                                          <p:attrName>ppt_x</p:attrName>
                                        </p:attrNameLst>
                                      </p:cBhvr>
                                      <p:tavLst>
                                        <p:tav tm="0">
                                          <p:val>
                                            <p:strVal val="0-#ppt_w/2"/>
                                          </p:val>
                                        </p:tav>
                                        <p:tav tm="100000">
                                          <p:val>
                                            <p:strVal val="#ppt_x"/>
                                          </p:val>
                                        </p:tav>
                                      </p:tavLst>
                                    </p:anim>
                                    <p:anim calcmode="lin" valueType="num">
                                      <p:cBhvr additive="base">
                                        <p:cTn id="33" dur="1250" fill="hold"/>
                                        <p:tgtEl>
                                          <p:spTgt spid="12">
                                            <p:txEl>
                                              <p:pRg st="8" end="8"/>
                                            </p:txEl>
                                          </p:spTgt>
                                        </p:tgtEl>
                                        <p:attrNameLst>
                                          <p:attrName>ppt_y</p:attrName>
                                        </p:attrNameLst>
                                      </p:cBhvr>
                                      <p:tavLst>
                                        <p:tav tm="0">
                                          <p:val>
                                            <p:strVal val="#ppt_y"/>
                                          </p:val>
                                        </p:tav>
                                        <p:tav tm="100000">
                                          <p:val>
                                            <p:strVal val="#ppt_y"/>
                                          </p:val>
                                        </p:tav>
                                      </p:tavLst>
                                    </p:anim>
                                  </p:childTnLst>
                                </p:cTn>
                              </p:par>
                            </p:childTnLst>
                          </p:cTn>
                        </p:par>
                        <p:par>
                          <p:cTn id="34" fill="hold">
                            <p:stCondLst>
                              <p:cond delay="7500"/>
                            </p:stCondLst>
                            <p:childTnLst>
                              <p:par>
                                <p:cTn id="35" presetID="2" presetClass="entr" presetSubtype="8" fill="hold" grpId="0" nodeType="afterEffect">
                                  <p:stCondLst>
                                    <p:cond delay="0"/>
                                  </p:stCondLst>
                                  <p:childTnLst>
                                    <p:set>
                                      <p:cBhvr>
                                        <p:cTn id="36" dur="1" fill="hold">
                                          <p:stCondLst>
                                            <p:cond delay="0"/>
                                          </p:stCondLst>
                                        </p:cTn>
                                        <p:tgtEl>
                                          <p:spTgt spid="12">
                                            <p:txEl>
                                              <p:pRg st="9" end="9"/>
                                            </p:txEl>
                                          </p:spTgt>
                                        </p:tgtEl>
                                        <p:attrNameLst>
                                          <p:attrName>style.visibility</p:attrName>
                                        </p:attrNameLst>
                                      </p:cBhvr>
                                      <p:to>
                                        <p:strVal val="visible"/>
                                      </p:to>
                                    </p:set>
                                    <p:anim calcmode="lin" valueType="num">
                                      <p:cBhvr additive="base">
                                        <p:cTn id="37" dur="1250" fill="hold"/>
                                        <p:tgtEl>
                                          <p:spTgt spid="12">
                                            <p:txEl>
                                              <p:pRg st="9" end="9"/>
                                            </p:txEl>
                                          </p:spTgt>
                                        </p:tgtEl>
                                        <p:attrNameLst>
                                          <p:attrName>ppt_x</p:attrName>
                                        </p:attrNameLst>
                                      </p:cBhvr>
                                      <p:tavLst>
                                        <p:tav tm="0">
                                          <p:val>
                                            <p:strVal val="0-#ppt_w/2"/>
                                          </p:val>
                                        </p:tav>
                                        <p:tav tm="100000">
                                          <p:val>
                                            <p:strVal val="#ppt_x"/>
                                          </p:val>
                                        </p:tav>
                                      </p:tavLst>
                                    </p:anim>
                                    <p:anim calcmode="lin" valueType="num">
                                      <p:cBhvr additive="base">
                                        <p:cTn id="38" dur="1250" fill="hold"/>
                                        <p:tgtEl>
                                          <p:spTgt spid="12">
                                            <p:txEl>
                                              <p:pRg st="9" end="9"/>
                                            </p:txEl>
                                          </p:spTgt>
                                        </p:tgtEl>
                                        <p:attrNameLst>
                                          <p:attrName>ppt_y</p:attrName>
                                        </p:attrNameLst>
                                      </p:cBhvr>
                                      <p:tavLst>
                                        <p:tav tm="0">
                                          <p:val>
                                            <p:strVal val="#ppt_y"/>
                                          </p:val>
                                        </p:tav>
                                        <p:tav tm="100000">
                                          <p:val>
                                            <p:strVal val="#ppt_y"/>
                                          </p:val>
                                        </p:tav>
                                      </p:tavLst>
                                    </p:anim>
                                  </p:childTnLst>
                                </p:cTn>
                              </p:par>
                            </p:childTnLst>
                          </p:cTn>
                        </p:par>
                        <p:par>
                          <p:cTn id="39" fill="hold">
                            <p:stCondLst>
                              <p:cond delay="8750"/>
                            </p:stCondLst>
                            <p:childTnLst>
                              <p:par>
                                <p:cTn id="40" presetID="2" presetClass="entr" presetSubtype="8" fill="hold" grpId="0" nodeType="afterEffect">
                                  <p:stCondLst>
                                    <p:cond delay="0"/>
                                  </p:stCondLst>
                                  <p:childTnLst>
                                    <p:set>
                                      <p:cBhvr>
                                        <p:cTn id="41" dur="1" fill="hold">
                                          <p:stCondLst>
                                            <p:cond delay="0"/>
                                          </p:stCondLst>
                                        </p:cTn>
                                        <p:tgtEl>
                                          <p:spTgt spid="12">
                                            <p:txEl>
                                              <p:pRg st="10" end="10"/>
                                            </p:txEl>
                                          </p:spTgt>
                                        </p:tgtEl>
                                        <p:attrNameLst>
                                          <p:attrName>style.visibility</p:attrName>
                                        </p:attrNameLst>
                                      </p:cBhvr>
                                      <p:to>
                                        <p:strVal val="visible"/>
                                      </p:to>
                                    </p:set>
                                    <p:anim calcmode="lin" valueType="num">
                                      <p:cBhvr additive="base">
                                        <p:cTn id="42" dur="1250" fill="hold"/>
                                        <p:tgtEl>
                                          <p:spTgt spid="12">
                                            <p:txEl>
                                              <p:pRg st="10" end="10"/>
                                            </p:txEl>
                                          </p:spTgt>
                                        </p:tgtEl>
                                        <p:attrNameLst>
                                          <p:attrName>ppt_x</p:attrName>
                                        </p:attrNameLst>
                                      </p:cBhvr>
                                      <p:tavLst>
                                        <p:tav tm="0">
                                          <p:val>
                                            <p:strVal val="0-#ppt_w/2"/>
                                          </p:val>
                                        </p:tav>
                                        <p:tav tm="100000">
                                          <p:val>
                                            <p:strVal val="#ppt_x"/>
                                          </p:val>
                                        </p:tav>
                                      </p:tavLst>
                                    </p:anim>
                                    <p:anim calcmode="lin" valueType="num">
                                      <p:cBhvr additive="base">
                                        <p:cTn id="43" dur="1250" fill="hold"/>
                                        <p:tgtEl>
                                          <p:spTgt spid="1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803755154"/>
              </p:ext>
            </p:extLst>
          </p:nvPr>
        </p:nvGraphicFramePr>
        <p:xfrm>
          <a:off x="3314700" y="2286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REFERENCES</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28600" y="838200"/>
            <a:ext cx="8763000" cy="59093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smtClean="0"/>
              <a:t> </a:t>
            </a:r>
            <a:r>
              <a:rPr lang="en-US" dirty="0"/>
              <a:t>Liu, Y.J. and Ding, H. (2008). “Variation in air pollution tolerance index of plants near a steel </a:t>
            </a:r>
            <a:r>
              <a:rPr lang="en-US" dirty="0" smtClean="0"/>
              <a:t>	factory</a:t>
            </a:r>
            <a:r>
              <a:rPr lang="en-US" dirty="0"/>
              <a:t>: Implication for landscape-plant species selection for industrial areas.” </a:t>
            </a:r>
            <a:r>
              <a:rPr lang="en-US" dirty="0" smtClean="0"/>
              <a:t>	</a:t>
            </a:r>
            <a:r>
              <a:rPr lang="en-US" i="1" dirty="0" err="1" smtClean="0"/>
              <a:t>Wseas</a:t>
            </a:r>
            <a:r>
              <a:rPr lang="en-US" i="1" dirty="0" smtClean="0"/>
              <a:t> </a:t>
            </a:r>
            <a:r>
              <a:rPr lang="en-US" i="1" dirty="0"/>
              <a:t>Trans. Environmental  Development,  </a:t>
            </a:r>
            <a:r>
              <a:rPr lang="en-US" dirty="0"/>
              <a:t>4, 24-32</a:t>
            </a:r>
            <a:r>
              <a:rPr lang="en-US" dirty="0" smtClean="0"/>
              <a:t>.</a:t>
            </a:r>
          </a:p>
          <a:p>
            <a:endParaRPr lang="en-US" dirty="0"/>
          </a:p>
          <a:p>
            <a:r>
              <a:rPr lang="en-US" dirty="0" err="1"/>
              <a:t>Mokhatab</a:t>
            </a:r>
            <a:r>
              <a:rPr lang="en-US" dirty="0"/>
              <a:t>, S, William, A., Poe,  M and Speight,  J(2006). Handbook of natural gas </a:t>
            </a:r>
            <a:r>
              <a:rPr lang="en-US" dirty="0" smtClean="0"/>
              <a:t>	transmission </a:t>
            </a:r>
            <a:r>
              <a:rPr lang="en-US" dirty="0"/>
              <a:t>and processing, Gulf </a:t>
            </a:r>
            <a:r>
              <a:rPr lang="en-US" dirty="0" err="1"/>
              <a:t>Proffessional</a:t>
            </a:r>
            <a:r>
              <a:rPr lang="en-US" dirty="0"/>
              <a:t>  Publishing, Oxford: pp 97-122</a:t>
            </a:r>
            <a:r>
              <a:rPr lang="en-US" dirty="0" smtClean="0"/>
              <a:t>.</a:t>
            </a:r>
          </a:p>
          <a:p>
            <a:endParaRPr lang="en-US" dirty="0"/>
          </a:p>
          <a:p>
            <a:r>
              <a:rPr lang="en-US" dirty="0" smtClean="0"/>
              <a:t>Narayanan</a:t>
            </a:r>
            <a:r>
              <a:rPr lang="en-US" dirty="0"/>
              <a:t>, P. (2007). “</a:t>
            </a:r>
            <a:r>
              <a:rPr lang="en-US" i="1" dirty="0"/>
              <a:t>Environmental pollution: Principles, Analysis and Control.” </a:t>
            </a:r>
            <a:r>
              <a:rPr lang="en-US" dirty="0"/>
              <a:t>CBS   </a:t>
            </a:r>
            <a:r>
              <a:rPr lang="en-US" dirty="0" smtClean="0"/>
              <a:t>	Publishers </a:t>
            </a:r>
            <a:r>
              <a:rPr lang="en-US" dirty="0"/>
              <a:t>&amp; Distributors, New Delhi. p. 659. </a:t>
            </a:r>
            <a:endParaRPr lang="en-US" dirty="0" smtClean="0"/>
          </a:p>
          <a:p>
            <a:endParaRPr lang="en-US" dirty="0"/>
          </a:p>
          <a:p>
            <a:r>
              <a:rPr lang="en-US" dirty="0" smtClean="0"/>
              <a:t>National </a:t>
            </a:r>
            <a:r>
              <a:rPr lang="en-US" dirty="0"/>
              <a:t>Population commission (NPC) (2006). Figure from Report of Nigeria Population </a:t>
            </a:r>
            <a:r>
              <a:rPr lang="en-US" dirty="0" smtClean="0"/>
              <a:t>	Commission </a:t>
            </a:r>
            <a:r>
              <a:rPr lang="en-US" dirty="0"/>
              <a:t>on 2006 Census. </a:t>
            </a:r>
          </a:p>
          <a:p>
            <a:endParaRPr lang="en-US" dirty="0"/>
          </a:p>
          <a:p>
            <a:r>
              <a:rPr lang="en-US" dirty="0" err="1" smtClean="0"/>
              <a:t>Oghenejoboh</a:t>
            </a:r>
            <a:r>
              <a:rPr lang="en-US" dirty="0"/>
              <a:t>, K.M. (2005). “The impact of acid rain deposition resulting from  natural gas </a:t>
            </a:r>
            <a:r>
              <a:rPr lang="en-US" dirty="0" smtClean="0"/>
              <a:t>	flaring </a:t>
            </a:r>
            <a:r>
              <a:rPr lang="en-US" dirty="0"/>
              <a:t>on the socio-economic life of the people of </a:t>
            </a:r>
            <a:r>
              <a:rPr lang="en-US" dirty="0" err="1"/>
              <a:t>Sapele</a:t>
            </a:r>
            <a:r>
              <a:rPr lang="en-US" dirty="0"/>
              <a:t> community in Nigeria’s </a:t>
            </a:r>
            <a:r>
              <a:rPr lang="en-US" dirty="0" smtClean="0"/>
              <a:t>	Niger </a:t>
            </a:r>
            <a:r>
              <a:rPr lang="en-US" dirty="0"/>
              <a:t>Delta.” </a:t>
            </a:r>
            <a:r>
              <a:rPr lang="en-US" i="1" dirty="0"/>
              <a:t>Journal of Industrial Pollution Control</a:t>
            </a:r>
            <a:r>
              <a:rPr lang="en-US" dirty="0"/>
              <a:t>, 1(21), 83-90. </a:t>
            </a:r>
            <a:endParaRPr lang="en-US" dirty="0" smtClean="0"/>
          </a:p>
          <a:p>
            <a:endParaRPr lang="en-US" dirty="0"/>
          </a:p>
          <a:p>
            <a:r>
              <a:rPr lang="en-US" dirty="0" err="1" smtClean="0"/>
              <a:t>Ogwejifor</a:t>
            </a:r>
            <a:r>
              <a:rPr lang="en-US" dirty="0"/>
              <a:t>, G.C. (2000). “Counting the cost of gas flaring and venting for enhanced gas </a:t>
            </a:r>
            <a:r>
              <a:rPr lang="en-US" dirty="0" smtClean="0"/>
              <a:t>	resources </a:t>
            </a:r>
            <a:r>
              <a:rPr lang="en-US" dirty="0"/>
              <a:t>management in Nigeria”. </a:t>
            </a:r>
            <a:r>
              <a:rPr lang="en-US" i="1" dirty="0"/>
              <a:t>A paper delivered in a government forum on </a:t>
            </a:r>
            <a:r>
              <a:rPr lang="en-US" i="1" dirty="0" smtClean="0"/>
              <a:t>	environmental </a:t>
            </a:r>
            <a:r>
              <a:rPr lang="en-US" i="1" dirty="0"/>
              <a:t>degradation in Nigeria</a:t>
            </a:r>
            <a:r>
              <a:rPr lang="en-US" dirty="0"/>
              <a:t>, Abuja. </a:t>
            </a:r>
            <a:endParaRPr lang="en-US" dirty="0" smtClean="0"/>
          </a:p>
          <a:p>
            <a:endParaRPr lang="en-US" dirty="0"/>
          </a:p>
        </p:txBody>
      </p:sp>
    </p:spTree>
    <p:extLst>
      <p:ext uri="{BB962C8B-B14F-4D97-AF65-F5344CB8AC3E}">
        <p14:creationId xmlns:p14="http://schemas.microsoft.com/office/powerpoint/2010/main" val="23868000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25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12">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250"/>
                            </p:stCondLst>
                            <p:childTnLst>
                              <p:par>
                                <p:cTn id="10" presetID="2" presetClass="entr" presetSubtype="3" fill="hold" grpId="0" nodeType="after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 calcmode="lin" valueType="num">
                                      <p:cBhvr additive="base">
                                        <p:cTn id="12" dur="125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13" dur="1250" fill="hold"/>
                                        <p:tgtEl>
                                          <p:spTgt spid="12">
                                            <p:txEl>
                                              <p:pRg st="2" end="2"/>
                                            </p:txEl>
                                          </p:spTgt>
                                        </p:tgtEl>
                                        <p:attrNameLst>
                                          <p:attrName>ppt_y</p:attrName>
                                        </p:attrNameLst>
                                      </p:cBhvr>
                                      <p:tavLst>
                                        <p:tav tm="0">
                                          <p:val>
                                            <p:strVal val="0-#ppt_h/2"/>
                                          </p:val>
                                        </p:tav>
                                        <p:tav tm="100000">
                                          <p:val>
                                            <p:strVal val="#ppt_y"/>
                                          </p:val>
                                        </p:tav>
                                      </p:tavLst>
                                    </p:anim>
                                  </p:childTnLst>
                                </p:cTn>
                              </p:par>
                            </p:childTnLst>
                          </p:cTn>
                        </p:par>
                        <p:par>
                          <p:cTn id="14" fill="hold">
                            <p:stCondLst>
                              <p:cond delay="2500"/>
                            </p:stCondLst>
                            <p:childTnLst>
                              <p:par>
                                <p:cTn id="15" presetID="2" presetClass="entr" presetSubtype="3" fill="hold" grpId="0" nodeType="after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 calcmode="lin" valueType="num">
                                      <p:cBhvr additive="base">
                                        <p:cTn id="17" dur="1250" fill="hold"/>
                                        <p:tgtEl>
                                          <p:spTgt spid="12">
                                            <p:txEl>
                                              <p:pRg st="4" end="4"/>
                                            </p:txEl>
                                          </p:spTgt>
                                        </p:tgtEl>
                                        <p:attrNameLst>
                                          <p:attrName>ppt_x</p:attrName>
                                        </p:attrNameLst>
                                      </p:cBhvr>
                                      <p:tavLst>
                                        <p:tav tm="0">
                                          <p:val>
                                            <p:strVal val="1+#ppt_w/2"/>
                                          </p:val>
                                        </p:tav>
                                        <p:tav tm="100000">
                                          <p:val>
                                            <p:strVal val="#ppt_x"/>
                                          </p:val>
                                        </p:tav>
                                      </p:tavLst>
                                    </p:anim>
                                    <p:anim calcmode="lin" valueType="num">
                                      <p:cBhvr additive="base">
                                        <p:cTn id="18" dur="1250" fill="hold"/>
                                        <p:tgtEl>
                                          <p:spTgt spid="12">
                                            <p:txEl>
                                              <p:pRg st="4" end="4"/>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750"/>
                            </p:stCondLst>
                            <p:childTnLst>
                              <p:par>
                                <p:cTn id="20" presetID="2" presetClass="entr" presetSubtype="3" fill="hold" grpId="0" nodeType="afterEffect">
                                  <p:stCondLst>
                                    <p:cond delay="0"/>
                                  </p:stCondLst>
                                  <p:childTnLst>
                                    <p:set>
                                      <p:cBhvr>
                                        <p:cTn id="21" dur="1" fill="hold">
                                          <p:stCondLst>
                                            <p:cond delay="0"/>
                                          </p:stCondLst>
                                        </p:cTn>
                                        <p:tgtEl>
                                          <p:spTgt spid="12">
                                            <p:txEl>
                                              <p:pRg st="6" end="6"/>
                                            </p:txEl>
                                          </p:spTgt>
                                        </p:tgtEl>
                                        <p:attrNameLst>
                                          <p:attrName>style.visibility</p:attrName>
                                        </p:attrNameLst>
                                      </p:cBhvr>
                                      <p:to>
                                        <p:strVal val="visible"/>
                                      </p:to>
                                    </p:set>
                                    <p:anim calcmode="lin" valueType="num">
                                      <p:cBhvr additive="base">
                                        <p:cTn id="22" dur="1250" fill="hold"/>
                                        <p:tgtEl>
                                          <p:spTgt spid="12">
                                            <p:txEl>
                                              <p:pRg st="6" end="6"/>
                                            </p:txEl>
                                          </p:spTgt>
                                        </p:tgtEl>
                                        <p:attrNameLst>
                                          <p:attrName>ppt_x</p:attrName>
                                        </p:attrNameLst>
                                      </p:cBhvr>
                                      <p:tavLst>
                                        <p:tav tm="0">
                                          <p:val>
                                            <p:strVal val="1+#ppt_w/2"/>
                                          </p:val>
                                        </p:tav>
                                        <p:tav tm="100000">
                                          <p:val>
                                            <p:strVal val="#ppt_x"/>
                                          </p:val>
                                        </p:tav>
                                      </p:tavLst>
                                    </p:anim>
                                    <p:anim calcmode="lin" valueType="num">
                                      <p:cBhvr additive="base">
                                        <p:cTn id="23" dur="1250" fill="hold"/>
                                        <p:tgtEl>
                                          <p:spTgt spid="12">
                                            <p:txEl>
                                              <p:pRg st="6" end="6"/>
                                            </p:txEl>
                                          </p:spTgt>
                                        </p:tgtEl>
                                        <p:attrNameLst>
                                          <p:attrName>ppt_y</p:attrName>
                                        </p:attrNameLst>
                                      </p:cBhvr>
                                      <p:tavLst>
                                        <p:tav tm="0">
                                          <p:val>
                                            <p:strVal val="0-#ppt_h/2"/>
                                          </p:val>
                                        </p:tav>
                                        <p:tav tm="100000">
                                          <p:val>
                                            <p:strVal val="#ppt_y"/>
                                          </p:val>
                                        </p:tav>
                                      </p:tavLst>
                                    </p:anim>
                                  </p:childTnLst>
                                </p:cTn>
                              </p:par>
                            </p:childTnLst>
                          </p:cTn>
                        </p:par>
                        <p:par>
                          <p:cTn id="24" fill="hold">
                            <p:stCondLst>
                              <p:cond delay="5000"/>
                            </p:stCondLst>
                            <p:childTnLst>
                              <p:par>
                                <p:cTn id="25" presetID="2" presetClass="entr" presetSubtype="3" fill="hold" grpId="0" nodeType="afterEffect">
                                  <p:stCondLst>
                                    <p:cond delay="0"/>
                                  </p:stCondLst>
                                  <p:childTnLst>
                                    <p:set>
                                      <p:cBhvr>
                                        <p:cTn id="26" dur="1" fill="hold">
                                          <p:stCondLst>
                                            <p:cond delay="0"/>
                                          </p:stCondLst>
                                        </p:cTn>
                                        <p:tgtEl>
                                          <p:spTgt spid="12">
                                            <p:txEl>
                                              <p:pRg st="8" end="8"/>
                                            </p:txEl>
                                          </p:spTgt>
                                        </p:tgtEl>
                                        <p:attrNameLst>
                                          <p:attrName>style.visibility</p:attrName>
                                        </p:attrNameLst>
                                      </p:cBhvr>
                                      <p:to>
                                        <p:strVal val="visible"/>
                                      </p:to>
                                    </p:set>
                                    <p:anim calcmode="lin" valueType="num">
                                      <p:cBhvr additive="base">
                                        <p:cTn id="27" dur="1250" fill="hold"/>
                                        <p:tgtEl>
                                          <p:spTgt spid="12">
                                            <p:txEl>
                                              <p:pRg st="8" end="8"/>
                                            </p:txEl>
                                          </p:spTgt>
                                        </p:tgtEl>
                                        <p:attrNameLst>
                                          <p:attrName>ppt_x</p:attrName>
                                        </p:attrNameLst>
                                      </p:cBhvr>
                                      <p:tavLst>
                                        <p:tav tm="0">
                                          <p:val>
                                            <p:strVal val="1+#ppt_w/2"/>
                                          </p:val>
                                        </p:tav>
                                        <p:tav tm="100000">
                                          <p:val>
                                            <p:strVal val="#ppt_x"/>
                                          </p:val>
                                        </p:tav>
                                      </p:tavLst>
                                    </p:anim>
                                    <p:anim calcmode="lin" valueType="num">
                                      <p:cBhvr additive="base">
                                        <p:cTn id="28" dur="1250" fill="hold"/>
                                        <p:tgtEl>
                                          <p:spTgt spid="12">
                                            <p:txEl>
                                              <p:pRg st="8" end="8"/>
                                            </p:txEl>
                                          </p:spTgt>
                                        </p:tgtEl>
                                        <p:attrNameLst>
                                          <p:attrName>ppt_y</p:attrName>
                                        </p:attrNameLst>
                                      </p:cBhvr>
                                      <p:tavLst>
                                        <p:tav tm="0">
                                          <p:val>
                                            <p:strVal val="0-#ppt_h/2"/>
                                          </p:val>
                                        </p:tav>
                                        <p:tav tm="100000">
                                          <p:val>
                                            <p:strVal val="#ppt_y"/>
                                          </p:val>
                                        </p:tav>
                                      </p:tavLst>
                                    </p:anim>
                                  </p:childTnLst>
                                </p:cTn>
                              </p:par>
                            </p:childTnLst>
                          </p:cTn>
                        </p:par>
                        <p:par>
                          <p:cTn id="29" fill="hold">
                            <p:stCondLst>
                              <p:cond delay="6250"/>
                            </p:stCondLst>
                            <p:childTnLst>
                              <p:par>
                                <p:cTn id="30" presetID="2" presetClass="entr" presetSubtype="3" fill="hold" grpId="0" nodeType="afterEffect">
                                  <p:stCondLst>
                                    <p:cond delay="0"/>
                                  </p:stCondLst>
                                  <p:childTnLst>
                                    <p:set>
                                      <p:cBhvr>
                                        <p:cTn id="31" dur="1" fill="hold">
                                          <p:stCondLst>
                                            <p:cond delay="0"/>
                                          </p:stCondLst>
                                        </p:cTn>
                                        <p:tgtEl>
                                          <p:spTgt spid="12">
                                            <p:txEl>
                                              <p:pRg st="10" end="10"/>
                                            </p:txEl>
                                          </p:spTgt>
                                        </p:tgtEl>
                                        <p:attrNameLst>
                                          <p:attrName>style.visibility</p:attrName>
                                        </p:attrNameLst>
                                      </p:cBhvr>
                                      <p:to>
                                        <p:strVal val="visible"/>
                                      </p:to>
                                    </p:set>
                                    <p:anim calcmode="lin" valueType="num">
                                      <p:cBhvr additive="base">
                                        <p:cTn id="32" dur="1250" fill="hold"/>
                                        <p:tgtEl>
                                          <p:spTgt spid="12">
                                            <p:txEl>
                                              <p:pRg st="10" end="10"/>
                                            </p:txEl>
                                          </p:spTgt>
                                        </p:tgtEl>
                                        <p:attrNameLst>
                                          <p:attrName>ppt_x</p:attrName>
                                        </p:attrNameLst>
                                      </p:cBhvr>
                                      <p:tavLst>
                                        <p:tav tm="0">
                                          <p:val>
                                            <p:strVal val="1+#ppt_w/2"/>
                                          </p:val>
                                        </p:tav>
                                        <p:tav tm="100000">
                                          <p:val>
                                            <p:strVal val="#ppt_x"/>
                                          </p:val>
                                        </p:tav>
                                      </p:tavLst>
                                    </p:anim>
                                    <p:anim calcmode="lin" valueType="num">
                                      <p:cBhvr additive="base">
                                        <p:cTn id="33" dur="1250" fill="hold"/>
                                        <p:tgtEl>
                                          <p:spTgt spid="12">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528278125"/>
              </p:ext>
            </p:extLst>
          </p:nvPr>
        </p:nvGraphicFramePr>
        <p:xfrm>
          <a:off x="3352800" y="119925"/>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INTRODUCTION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348341" y="1266716"/>
            <a:ext cx="8327571" cy="4662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itchFamily="34" charset="0"/>
              <a:buChar char="•"/>
            </a:pPr>
            <a:r>
              <a:rPr lang="en-US" b="1" dirty="0"/>
              <a:t>Gas flaring, a major source of air pollution </a:t>
            </a:r>
            <a:r>
              <a:rPr lang="en-US" b="1" dirty="0" smtClean="0"/>
              <a:t>of public </a:t>
            </a:r>
            <a:r>
              <a:rPr lang="en-US" b="1" dirty="0"/>
              <a:t>and environmental concern </a:t>
            </a:r>
            <a:r>
              <a:rPr lang="en-US" b="1" dirty="0" smtClean="0"/>
              <a:t>(</a:t>
            </a:r>
            <a:r>
              <a:rPr lang="en-US" b="1" dirty="0" err="1" smtClean="0"/>
              <a:t>Mokhatab</a:t>
            </a:r>
            <a:r>
              <a:rPr lang="en-US" b="1" dirty="0" smtClean="0"/>
              <a:t> </a:t>
            </a:r>
            <a:r>
              <a:rPr lang="en-US" b="1" i="1" dirty="0"/>
              <a:t>et </a:t>
            </a:r>
            <a:r>
              <a:rPr lang="en-US" b="1" i="1" dirty="0" smtClean="0"/>
              <a:t>al.</a:t>
            </a:r>
            <a:r>
              <a:rPr lang="en-US" b="1" dirty="0" smtClean="0"/>
              <a:t>, 2006) </a:t>
            </a:r>
          </a:p>
          <a:p>
            <a:pPr marL="285750" indent="-285750" algn="just">
              <a:lnSpc>
                <a:spcPct val="150000"/>
              </a:lnSpc>
              <a:buFont typeface="Arial" pitchFamily="34" charset="0"/>
              <a:buChar char="•"/>
            </a:pPr>
            <a:r>
              <a:rPr lang="en-US" b="1" dirty="0" smtClean="0"/>
              <a:t>In </a:t>
            </a:r>
            <a:r>
              <a:rPr lang="en-US" b="1" dirty="0"/>
              <a:t>recent past, air pollutants which have direct effect  on vegetation and crop yield  are causing increasing concern (Joshi and Swami, 2007). </a:t>
            </a:r>
            <a:endParaRPr lang="en-US" b="1" dirty="0" smtClean="0"/>
          </a:p>
          <a:p>
            <a:pPr marL="285750" indent="-285750" algn="just">
              <a:lnSpc>
                <a:spcPct val="150000"/>
              </a:lnSpc>
              <a:buFont typeface="Arial" pitchFamily="34" charset="0"/>
              <a:buChar char="•"/>
            </a:pPr>
            <a:r>
              <a:rPr lang="en-US" b="1" dirty="0" smtClean="0"/>
              <a:t>Increasing </a:t>
            </a:r>
            <a:r>
              <a:rPr lang="en-US" b="1" dirty="0"/>
              <a:t>number of industries and automobile vehicles are continuously adding toxic gases and other substances to the environment (</a:t>
            </a:r>
            <a:r>
              <a:rPr lang="en-US" b="1" dirty="0" err="1"/>
              <a:t>Seyyednejad</a:t>
            </a:r>
            <a:r>
              <a:rPr lang="en-US" b="1" dirty="0"/>
              <a:t> </a:t>
            </a:r>
            <a:r>
              <a:rPr lang="en-US" b="1" i="1" dirty="0"/>
              <a:t>et al</a:t>
            </a:r>
            <a:r>
              <a:rPr lang="en-US" b="1" dirty="0"/>
              <a:t>.,2001)  </a:t>
            </a:r>
            <a:endParaRPr lang="en-US" b="1" dirty="0" smtClean="0"/>
          </a:p>
          <a:p>
            <a:pPr marL="285750" indent="-285750" algn="just">
              <a:lnSpc>
                <a:spcPct val="150000"/>
              </a:lnSpc>
              <a:buFont typeface="Arial" pitchFamily="34" charset="0"/>
              <a:buChar char="•"/>
            </a:pPr>
            <a:r>
              <a:rPr lang="en-US" b="1" dirty="0" smtClean="0"/>
              <a:t>These </a:t>
            </a:r>
            <a:r>
              <a:rPr lang="en-US" b="1" dirty="0"/>
              <a:t>toxic pollutants  include </a:t>
            </a:r>
            <a:r>
              <a:rPr lang="en-US" b="1" dirty="0" err="1"/>
              <a:t>sulphur</a:t>
            </a:r>
            <a:r>
              <a:rPr lang="en-US" b="1" dirty="0"/>
              <a:t> and nitrogen oxides, carbon (II) oxide and soot particles, as well as smaller quantities of toxic metals, organic molecules and radioactive isotopes (</a:t>
            </a:r>
            <a:r>
              <a:rPr lang="en-US" b="1" dirty="0" err="1"/>
              <a:t>Agbaire</a:t>
            </a:r>
            <a:r>
              <a:rPr lang="en-US" b="1" dirty="0"/>
              <a:t> and </a:t>
            </a:r>
            <a:r>
              <a:rPr lang="en-US" b="1" dirty="0" err="1"/>
              <a:t>Esiefarienrhe</a:t>
            </a:r>
            <a:r>
              <a:rPr lang="en-US" b="1" dirty="0"/>
              <a:t>, 2009</a:t>
            </a:r>
            <a:r>
              <a:rPr lang="en-US" b="1" dirty="0" smtClean="0"/>
              <a:t>).</a:t>
            </a:r>
          </a:p>
          <a:p>
            <a:pPr marL="285750" indent="-285750" algn="just">
              <a:lnSpc>
                <a:spcPct val="150000"/>
              </a:lnSpc>
              <a:buFont typeface="Arial" pitchFamily="34" charset="0"/>
              <a:buChar char="•"/>
            </a:pPr>
            <a:r>
              <a:rPr lang="en-US" b="1" dirty="0" smtClean="0"/>
              <a:t>Effect </a:t>
            </a:r>
            <a:r>
              <a:rPr lang="en-US" b="1" dirty="0"/>
              <a:t>of air pollutants on vegetation is the best and more direct determination of toxic effects of air pollution. [Rai </a:t>
            </a:r>
            <a:r>
              <a:rPr lang="en-US" b="1" i="1" dirty="0"/>
              <a:t>et al</a:t>
            </a:r>
            <a:r>
              <a:rPr lang="en-US" b="1" dirty="0"/>
              <a:t>.,2010 ; Joshi and Swami, 2007) </a:t>
            </a:r>
            <a:r>
              <a:rPr lang="en-US" b="1" dirty="0" smtClean="0"/>
              <a:t>.</a:t>
            </a:r>
            <a:endParaRPr lang="en-US" sz="1600" dirty="0">
              <a:latin typeface="Arial Black" panose="020B0A04020102020204" pitchFamily="34" charset="0"/>
            </a:endParaRPr>
          </a:p>
        </p:txBody>
      </p:sp>
    </p:spTree>
    <p:extLst>
      <p:ext uri="{BB962C8B-B14F-4D97-AF65-F5344CB8AC3E}">
        <p14:creationId xmlns:p14="http://schemas.microsoft.com/office/powerpoint/2010/main" val="3877531361"/>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60074031"/>
              </p:ext>
            </p:extLst>
          </p:nvPr>
        </p:nvGraphicFramePr>
        <p:xfrm>
          <a:off x="3314700" y="3810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REFERENCES</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28600" y="1193242"/>
            <a:ext cx="8763000" cy="70173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err="1"/>
              <a:t>Onyedika</a:t>
            </a:r>
            <a:r>
              <a:rPr lang="en-US" dirty="0"/>
              <a:t>, G.O. and </a:t>
            </a:r>
            <a:r>
              <a:rPr lang="en-US" dirty="0" err="1"/>
              <a:t>Nwosu</a:t>
            </a:r>
            <a:r>
              <a:rPr lang="en-US" dirty="0"/>
              <a:t> G.U. (2008). “Lead Zinc and </a:t>
            </a:r>
            <a:r>
              <a:rPr lang="en-US" dirty="0" err="1"/>
              <a:t>Cadmuim</a:t>
            </a:r>
            <a:r>
              <a:rPr lang="en-US" dirty="0"/>
              <a:t> in root 	crops from mineralized Galena </a:t>
            </a:r>
            <a:r>
              <a:rPr lang="en-US" dirty="0" err="1"/>
              <a:t>spalerite</a:t>
            </a:r>
            <a:r>
              <a:rPr lang="en-US" dirty="0"/>
              <a:t> mining areas and environment”.  Paki	</a:t>
            </a:r>
            <a:r>
              <a:rPr lang="en-US" dirty="0" err="1"/>
              <a:t>stan</a:t>
            </a:r>
            <a:r>
              <a:rPr lang="en-US" dirty="0"/>
              <a:t> Journal of Nutrition  3 (7), 418-420. </a:t>
            </a:r>
          </a:p>
          <a:p>
            <a:r>
              <a:rPr lang="en-US" dirty="0"/>
              <a:t> </a:t>
            </a:r>
          </a:p>
          <a:p>
            <a:r>
              <a:rPr lang="en-US" dirty="0" smtClean="0"/>
              <a:t>Rai</a:t>
            </a:r>
            <a:r>
              <a:rPr lang="en-US" dirty="0"/>
              <a:t>, A.K., </a:t>
            </a:r>
            <a:r>
              <a:rPr lang="en-US" dirty="0" err="1"/>
              <a:t>Kulshreshtha</a:t>
            </a:r>
            <a:r>
              <a:rPr lang="en-US" dirty="0"/>
              <a:t>, P.K., </a:t>
            </a:r>
            <a:r>
              <a:rPr lang="en-US" dirty="0" err="1"/>
              <a:t>Sri.vastava</a:t>
            </a:r>
            <a:r>
              <a:rPr lang="en-US" dirty="0"/>
              <a:t>, P.K. and </a:t>
            </a:r>
            <a:r>
              <a:rPr lang="en-US" dirty="0" err="1"/>
              <a:t>Mohanty</a:t>
            </a:r>
            <a:r>
              <a:rPr lang="en-US" dirty="0"/>
              <a:t>, C.S. (2010). “Leaf surface </a:t>
            </a:r>
            <a:r>
              <a:rPr lang="en-US" dirty="0" smtClean="0"/>
              <a:t>	structure </a:t>
            </a:r>
            <a:r>
              <a:rPr lang="en-US" dirty="0"/>
              <a:t>alterations due to particulate pollution in some common plants”. </a:t>
            </a:r>
            <a:r>
              <a:rPr lang="en-US" dirty="0" smtClean="0"/>
              <a:t>	</a:t>
            </a:r>
            <a:r>
              <a:rPr lang="en-US" i="1" dirty="0" smtClean="0"/>
              <a:t>Environmentalist</a:t>
            </a:r>
            <a:r>
              <a:rPr lang="en-US" i="1" dirty="0"/>
              <a:t>, </a:t>
            </a:r>
            <a:r>
              <a:rPr lang="en-US" dirty="0"/>
              <a:t>30, 18-23. </a:t>
            </a:r>
            <a:endParaRPr lang="en-US" dirty="0" smtClean="0"/>
          </a:p>
          <a:p>
            <a:endParaRPr lang="en-US" dirty="0"/>
          </a:p>
          <a:p>
            <a:r>
              <a:rPr lang="en-US" dirty="0" smtClean="0"/>
              <a:t>Rao</a:t>
            </a:r>
            <a:r>
              <a:rPr lang="en-US" dirty="0"/>
              <a:t>, C.S. (2006). “Environmental pollution control engineering”. New Age International </a:t>
            </a:r>
            <a:r>
              <a:rPr lang="en-US" dirty="0" smtClean="0"/>
              <a:t>	Publishers</a:t>
            </a:r>
            <a:r>
              <a:rPr lang="en-US" dirty="0"/>
              <a:t>. Revised Second Edition. pp.382-399. </a:t>
            </a:r>
            <a:endParaRPr lang="en-US" dirty="0" smtClean="0"/>
          </a:p>
          <a:p>
            <a:endParaRPr lang="en-US" dirty="0"/>
          </a:p>
          <a:p>
            <a:r>
              <a:rPr lang="en-US" dirty="0" err="1"/>
              <a:t>Royles</a:t>
            </a:r>
            <a:r>
              <a:rPr lang="en-US" dirty="0"/>
              <a:t>, A .A (2010), Gas Flaring 1984-2012. The Environmental Outreach, 4(6): 56-64</a:t>
            </a:r>
          </a:p>
          <a:p>
            <a:endParaRPr lang="en-US" dirty="0"/>
          </a:p>
          <a:p>
            <a:r>
              <a:rPr lang="en-US" dirty="0" smtClean="0"/>
              <a:t>Shell</a:t>
            </a:r>
            <a:r>
              <a:rPr lang="en-US" dirty="0"/>
              <a:t> Petroleum Development Company (SPDC, 2002). Shell Annual report.  Retrieved 25</a:t>
            </a:r>
            <a:r>
              <a:rPr lang="en-US" baseline="30000" dirty="0"/>
              <a:t>th</a:t>
            </a:r>
            <a:r>
              <a:rPr lang="en-US" dirty="0"/>
              <a:t> </a:t>
            </a:r>
            <a:r>
              <a:rPr lang="en-US" dirty="0" smtClean="0"/>
              <a:t>	September</a:t>
            </a:r>
            <a:r>
              <a:rPr lang="en-US" dirty="0"/>
              <a:t>, 2007. From 		</a:t>
            </a:r>
            <a:r>
              <a:rPr lang="en-US" u="sng" dirty="0">
                <a:hlinkClick r:id="rId2"/>
              </a:rPr>
              <a:t>http://www./</a:t>
            </a:r>
            <a:r>
              <a:rPr lang="en-US" u="sng" dirty="0" smtClean="0">
                <a:hlinkClick r:id="rId2"/>
              </a:rPr>
              <a:t>ufro.org/science/special/spdc/iufro.spdc</a:t>
            </a:r>
            <a:endParaRPr lang="en-US" u="sng" dirty="0" smtClean="0"/>
          </a:p>
          <a:p>
            <a:r>
              <a:rPr lang="en-US" dirty="0"/>
              <a:t>	</a:t>
            </a:r>
          </a:p>
          <a:p>
            <a:r>
              <a:rPr lang="en-US" dirty="0" err="1" smtClean="0"/>
              <a:t>Seyyednejad</a:t>
            </a:r>
            <a:r>
              <a:rPr lang="en-US" dirty="0"/>
              <a:t>, S.M., </a:t>
            </a:r>
            <a:r>
              <a:rPr lang="en-US" dirty="0" err="1"/>
              <a:t>Niknejad</a:t>
            </a:r>
            <a:r>
              <a:rPr lang="en-US" dirty="0"/>
              <a:t>, M.  and </a:t>
            </a:r>
            <a:r>
              <a:rPr lang="en-US" dirty="0" err="1"/>
              <a:t>Koochak</a:t>
            </a:r>
            <a:r>
              <a:rPr lang="en-US" dirty="0"/>
              <a:t>, H. (2011) “A review of some different effects </a:t>
            </a:r>
            <a:r>
              <a:rPr lang="en-US" dirty="0" smtClean="0"/>
              <a:t>	of </a:t>
            </a:r>
            <a:r>
              <a:rPr lang="en-US" dirty="0"/>
              <a:t>air pollution on plants”. </a:t>
            </a:r>
            <a:r>
              <a:rPr lang="en-US" i="1" dirty="0"/>
              <a:t>Research Journal of Environmental  </a:t>
            </a:r>
            <a:r>
              <a:rPr lang="en-US" i="1" dirty="0" smtClean="0"/>
              <a:t>Sciences</a:t>
            </a:r>
            <a:r>
              <a:rPr lang="en-US" i="1" dirty="0"/>
              <a:t>, 4(</a:t>
            </a:r>
            <a:r>
              <a:rPr lang="en-US" dirty="0"/>
              <a:t>5), </a:t>
            </a:r>
            <a:r>
              <a:rPr lang="en-US" dirty="0" smtClean="0"/>
              <a:t>302-	309.</a:t>
            </a:r>
          </a:p>
          <a:p>
            <a:endParaRPr lang="en-US" dirty="0"/>
          </a:p>
          <a:p>
            <a:r>
              <a:rPr lang="en-US" dirty="0" smtClean="0"/>
              <a:t>Singh </a:t>
            </a:r>
            <a:r>
              <a:rPr lang="en-US" dirty="0"/>
              <a:t>S.K (1997).</a:t>
            </a:r>
            <a:r>
              <a:rPr lang="en-US" b="1" dirty="0"/>
              <a:t> </a:t>
            </a:r>
            <a:r>
              <a:rPr lang="en-US" dirty="0"/>
              <a:t>“Evaluation of the plants for their tolerance to air pollution Proceedings of </a:t>
            </a:r>
            <a:r>
              <a:rPr lang="en-US" dirty="0" smtClean="0"/>
              <a:t>	Symposium </a:t>
            </a:r>
            <a:r>
              <a:rPr lang="en-US" dirty="0"/>
              <a:t>on Air Pollution control” held at IIT, Delhi. pp 218-224. </a:t>
            </a:r>
            <a:endParaRPr lang="en-US" dirty="0" smtClean="0"/>
          </a:p>
          <a:p>
            <a:endParaRPr lang="en-US" dirty="0"/>
          </a:p>
          <a:p>
            <a:r>
              <a:rPr lang="en-US" dirty="0"/>
              <a:t>  </a:t>
            </a:r>
          </a:p>
        </p:txBody>
      </p:sp>
    </p:spTree>
    <p:extLst>
      <p:ext uri="{BB962C8B-B14F-4D97-AF65-F5344CB8AC3E}">
        <p14:creationId xmlns:p14="http://schemas.microsoft.com/office/powerpoint/2010/main" val="33706519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1250" fill="hold"/>
                                        <p:tgtEl>
                                          <p:spTgt spid="12">
                                            <p:txEl>
                                              <p:pRg st="0" end="0"/>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 presetClass="entr" presetSubtype="6" fill="hold" grpId="0" nodeType="after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 calcmode="lin" valueType="num">
                                      <p:cBhvr additive="base">
                                        <p:cTn id="12" dur="125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13" dur="125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6" fill="hold" grpId="0" nodeType="after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additive="base">
                                        <p:cTn id="17" dur="1250" fill="hold"/>
                                        <p:tgtEl>
                                          <p:spTgt spid="12">
                                            <p:txEl>
                                              <p:pRg st="2" end="2"/>
                                            </p:txEl>
                                          </p:spTgt>
                                        </p:tgtEl>
                                        <p:attrNameLst>
                                          <p:attrName>ppt_x</p:attrName>
                                        </p:attrNameLst>
                                      </p:cBhvr>
                                      <p:tavLst>
                                        <p:tav tm="0">
                                          <p:val>
                                            <p:strVal val="1+#ppt_w/2"/>
                                          </p:val>
                                        </p:tav>
                                        <p:tav tm="100000">
                                          <p:val>
                                            <p:strVal val="#ppt_x"/>
                                          </p:val>
                                        </p:tav>
                                      </p:tavLst>
                                    </p:anim>
                                    <p:anim calcmode="lin" valueType="num">
                                      <p:cBhvr additive="base">
                                        <p:cTn id="18" dur="125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750"/>
                            </p:stCondLst>
                            <p:childTnLst>
                              <p:par>
                                <p:cTn id="20" presetID="2" presetClass="entr" presetSubtype="6" fill="hold" grpId="0" nodeType="after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 calcmode="lin" valueType="num">
                                      <p:cBhvr additive="base">
                                        <p:cTn id="22" dur="1250" fill="hold"/>
                                        <p:tgtEl>
                                          <p:spTgt spid="12">
                                            <p:txEl>
                                              <p:pRg st="4" end="4"/>
                                            </p:txEl>
                                          </p:spTgt>
                                        </p:tgtEl>
                                        <p:attrNameLst>
                                          <p:attrName>ppt_x</p:attrName>
                                        </p:attrNameLst>
                                      </p:cBhvr>
                                      <p:tavLst>
                                        <p:tav tm="0">
                                          <p:val>
                                            <p:strVal val="1+#ppt_w/2"/>
                                          </p:val>
                                        </p:tav>
                                        <p:tav tm="100000">
                                          <p:val>
                                            <p:strVal val="#ppt_x"/>
                                          </p:val>
                                        </p:tav>
                                      </p:tavLst>
                                    </p:anim>
                                    <p:anim calcmode="lin" valueType="num">
                                      <p:cBhvr additive="base">
                                        <p:cTn id="23" dur="125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0"/>
                            </p:stCondLst>
                            <p:childTnLst>
                              <p:par>
                                <p:cTn id="25" presetID="2" presetClass="entr" presetSubtype="6" fill="hold" grpId="0" nodeType="afterEffect">
                                  <p:stCondLst>
                                    <p:cond delay="0"/>
                                  </p:stCondLst>
                                  <p:childTnLst>
                                    <p:set>
                                      <p:cBhvr>
                                        <p:cTn id="26" dur="1" fill="hold">
                                          <p:stCondLst>
                                            <p:cond delay="0"/>
                                          </p:stCondLst>
                                        </p:cTn>
                                        <p:tgtEl>
                                          <p:spTgt spid="12">
                                            <p:txEl>
                                              <p:pRg st="6" end="6"/>
                                            </p:txEl>
                                          </p:spTgt>
                                        </p:tgtEl>
                                        <p:attrNameLst>
                                          <p:attrName>style.visibility</p:attrName>
                                        </p:attrNameLst>
                                      </p:cBhvr>
                                      <p:to>
                                        <p:strVal val="visible"/>
                                      </p:to>
                                    </p:set>
                                    <p:anim calcmode="lin" valueType="num">
                                      <p:cBhvr additive="base">
                                        <p:cTn id="27" dur="1250" fill="hold"/>
                                        <p:tgtEl>
                                          <p:spTgt spid="12">
                                            <p:txEl>
                                              <p:pRg st="6" end="6"/>
                                            </p:txEl>
                                          </p:spTgt>
                                        </p:tgtEl>
                                        <p:attrNameLst>
                                          <p:attrName>ppt_x</p:attrName>
                                        </p:attrNameLst>
                                      </p:cBhvr>
                                      <p:tavLst>
                                        <p:tav tm="0">
                                          <p:val>
                                            <p:strVal val="1+#ppt_w/2"/>
                                          </p:val>
                                        </p:tav>
                                        <p:tav tm="100000">
                                          <p:val>
                                            <p:strVal val="#ppt_x"/>
                                          </p:val>
                                        </p:tav>
                                      </p:tavLst>
                                    </p:anim>
                                    <p:anim calcmode="lin" valueType="num">
                                      <p:cBhvr additive="base">
                                        <p:cTn id="28" dur="125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par>
                          <p:cTn id="29" fill="hold">
                            <p:stCondLst>
                              <p:cond delay="6250"/>
                            </p:stCondLst>
                            <p:childTnLst>
                              <p:par>
                                <p:cTn id="30" presetID="2" presetClass="entr" presetSubtype="6" fill="hold" grpId="0" nodeType="afterEffect">
                                  <p:stCondLst>
                                    <p:cond delay="0"/>
                                  </p:stCondLst>
                                  <p:childTnLst>
                                    <p:set>
                                      <p:cBhvr>
                                        <p:cTn id="31" dur="1" fill="hold">
                                          <p:stCondLst>
                                            <p:cond delay="0"/>
                                          </p:stCondLst>
                                        </p:cTn>
                                        <p:tgtEl>
                                          <p:spTgt spid="12">
                                            <p:txEl>
                                              <p:pRg st="8" end="8"/>
                                            </p:txEl>
                                          </p:spTgt>
                                        </p:tgtEl>
                                        <p:attrNameLst>
                                          <p:attrName>style.visibility</p:attrName>
                                        </p:attrNameLst>
                                      </p:cBhvr>
                                      <p:to>
                                        <p:strVal val="visible"/>
                                      </p:to>
                                    </p:set>
                                    <p:anim calcmode="lin" valueType="num">
                                      <p:cBhvr additive="base">
                                        <p:cTn id="32" dur="1250" fill="hold"/>
                                        <p:tgtEl>
                                          <p:spTgt spid="12">
                                            <p:txEl>
                                              <p:pRg st="8" end="8"/>
                                            </p:txEl>
                                          </p:spTgt>
                                        </p:tgtEl>
                                        <p:attrNameLst>
                                          <p:attrName>ppt_x</p:attrName>
                                        </p:attrNameLst>
                                      </p:cBhvr>
                                      <p:tavLst>
                                        <p:tav tm="0">
                                          <p:val>
                                            <p:strVal val="1+#ppt_w/2"/>
                                          </p:val>
                                        </p:tav>
                                        <p:tav tm="100000">
                                          <p:val>
                                            <p:strVal val="#ppt_x"/>
                                          </p:val>
                                        </p:tav>
                                      </p:tavLst>
                                    </p:anim>
                                    <p:anim calcmode="lin" valueType="num">
                                      <p:cBhvr additive="base">
                                        <p:cTn id="33" dur="125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par>
                          <p:cTn id="34" fill="hold">
                            <p:stCondLst>
                              <p:cond delay="7500"/>
                            </p:stCondLst>
                            <p:childTnLst>
                              <p:par>
                                <p:cTn id="35" presetID="2" presetClass="entr" presetSubtype="6" fill="hold" grpId="0" nodeType="afterEffect">
                                  <p:stCondLst>
                                    <p:cond delay="0"/>
                                  </p:stCondLst>
                                  <p:childTnLst>
                                    <p:set>
                                      <p:cBhvr>
                                        <p:cTn id="36" dur="1" fill="hold">
                                          <p:stCondLst>
                                            <p:cond delay="0"/>
                                          </p:stCondLst>
                                        </p:cTn>
                                        <p:tgtEl>
                                          <p:spTgt spid="12">
                                            <p:txEl>
                                              <p:pRg st="9" end="9"/>
                                            </p:txEl>
                                          </p:spTgt>
                                        </p:tgtEl>
                                        <p:attrNameLst>
                                          <p:attrName>style.visibility</p:attrName>
                                        </p:attrNameLst>
                                      </p:cBhvr>
                                      <p:to>
                                        <p:strVal val="visible"/>
                                      </p:to>
                                    </p:set>
                                    <p:anim calcmode="lin" valueType="num">
                                      <p:cBhvr additive="base">
                                        <p:cTn id="37" dur="1250" fill="hold"/>
                                        <p:tgtEl>
                                          <p:spTgt spid="12">
                                            <p:txEl>
                                              <p:pRg st="9" end="9"/>
                                            </p:txEl>
                                          </p:spTgt>
                                        </p:tgtEl>
                                        <p:attrNameLst>
                                          <p:attrName>ppt_x</p:attrName>
                                        </p:attrNameLst>
                                      </p:cBhvr>
                                      <p:tavLst>
                                        <p:tav tm="0">
                                          <p:val>
                                            <p:strVal val="1+#ppt_w/2"/>
                                          </p:val>
                                        </p:tav>
                                        <p:tav tm="100000">
                                          <p:val>
                                            <p:strVal val="#ppt_x"/>
                                          </p:val>
                                        </p:tav>
                                      </p:tavLst>
                                    </p:anim>
                                    <p:anim calcmode="lin" valueType="num">
                                      <p:cBhvr additive="base">
                                        <p:cTn id="38" dur="1250" fill="hold"/>
                                        <p:tgtEl>
                                          <p:spTgt spid="12">
                                            <p:txEl>
                                              <p:pRg st="9" end="9"/>
                                            </p:txEl>
                                          </p:spTgt>
                                        </p:tgtEl>
                                        <p:attrNameLst>
                                          <p:attrName>ppt_y</p:attrName>
                                        </p:attrNameLst>
                                      </p:cBhvr>
                                      <p:tavLst>
                                        <p:tav tm="0">
                                          <p:val>
                                            <p:strVal val="1+#ppt_h/2"/>
                                          </p:val>
                                        </p:tav>
                                        <p:tav tm="100000">
                                          <p:val>
                                            <p:strVal val="#ppt_y"/>
                                          </p:val>
                                        </p:tav>
                                      </p:tavLst>
                                    </p:anim>
                                  </p:childTnLst>
                                </p:cTn>
                              </p:par>
                            </p:childTnLst>
                          </p:cTn>
                        </p:par>
                        <p:par>
                          <p:cTn id="39" fill="hold">
                            <p:stCondLst>
                              <p:cond delay="8750"/>
                            </p:stCondLst>
                            <p:childTnLst>
                              <p:par>
                                <p:cTn id="40" presetID="2" presetClass="entr" presetSubtype="6" fill="hold" grpId="0" nodeType="afterEffect">
                                  <p:stCondLst>
                                    <p:cond delay="0"/>
                                  </p:stCondLst>
                                  <p:childTnLst>
                                    <p:set>
                                      <p:cBhvr>
                                        <p:cTn id="41" dur="1" fill="hold">
                                          <p:stCondLst>
                                            <p:cond delay="0"/>
                                          </p:stCondLst>
                                        </p:cTn>
                                        <p:tgtEl>
                                          <p:spTgt spid="12">
                                            <p:txEl>
                                              <p:pRg st="10" end="10"/>
                                            </p:txEl>
                                          </p:spTgt>
                                        </p:tgtEl>
                                        <p:attrNameLst>
                                          <p:attrName>style.visibility</p:attrName>
                                        </p:attrNameLst>
                                      </p:cBhvr>
                                      <p:to>
                                        <p:strVal val="visible"/>
                                      </p:to>
                                    </p:set>
                                    <p:anim calcmode="lin" valueType="num">
                                      <p:cBhvr additive="base">
                                        <p:cTn id="42" dur="1250" fill="hold"/>
                                        <p:tgtEl>
                                          <p:spTgt spid="12">
                                            <p:txEl>
                                              <p:pRg st="10" end="10"/>
                                            </p:txEl>
                                          </p:spTgt>
                                        </p:tgtEl>
                                        <p:attrNameLst>
                                          <p:attrName>ppt_x</p:attrName>
                                        </p:attrNameLst>
                                      </p:cBhvr>
                                      <p:tavLst>
                                        <p:tav tm="0">
                                          <p:val>
                                            <p:strVal val="1+#ppt_w/2"/>
                                          </p:val>
                                        </p:tav>
                                        <p:tav tm="100000">
                                          <p:val>
                                            <p:strVal val="#ppt_x"/>
                                          </p:val>
                                        </p:tav>
                                      </p:tavLst>
                                    </p:anim>
                                    <p:anim calcmode="lin" valueType="num">
                                      <p:cBhvr additive="base">
                                        <p:cTn id="43" dur="125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0000"/>
                            </p:stCondLst>
                            <p:childTnLst>
                              <p:par>
                                <p:cTn id="45" presetID="2" presetClass="entr" presetSubtype="6" fill="hold" grpId="0" nodeType="afterEffect">
                                  <p:stCondLst>
                                    <p:cond delay="0"/>
                                  </p:stCondLst>
                                  <p:childTnLst>
                                    <p:set>
                                      <p:cBhvr>
                                        <p:cTn id="46" dur="1" fill="hold">
                                          <p:stCondLst>
                                            <p:cond delay="0"/>
                                          </p:stCondLst>
                                        </p:cTn>
                                        <p:tgtEl>
                                          <p:spTgt spid="12">
                                            <p:txEl>
                                              <p:pRg st="12" end="12"/>
                                            </p:txEl>
                                          </p:spTgt>
                                        </p:tgtEl>
                                        <p:attrNameLst>
                                          <p:attrName>style.visibility</p:attrName>
                                        </p:attrNameLst>
                                      </p:cBhvr>
                                      <p:to>
                                        <p:strVal val="visible"/>
                                      </p:to>
                                    </p:set>
                                    <p:anim calcmode="lin" valueType="num">
                                      <p:cBhvr additive="base">
                                        <p:cTn id="47" dur="1250" fill="hold"/>
                                        <p:tgtEl>
                                          <p:spTgt spid="12">
                                            <p:txEl>
                                              <p:pRg st="12" end="12"/>
                                            </p:txEl>
                                          </p:spTgt>
                                        </p:tgtEl>
                                        <p:attrNameLst>
                                          <p:attrName>ppt_x</p:attrName>
                                        </p:attrNameLst>
                                      </p:cBhvr>
                                      <p:tavLst>
                                        <p:tav tm="0">
                                          <p:val>
                                            <p:strVal val="1+#ppt_w/2"/>
                                          </p:val>
                                        </p:tav>
                                        <p:tav tm="100000">
                                          <p:val>
                                            <p:strVal val="#ppt_x"/>
                                          </p:val>
                                        </p:tav>
                                      </p:tavLst>
                                    </p:anim>
                                    <p:anim calcmode="lin" valueType="num">
                                      <p:cBhvr additive="base">
                                        <p:cTn id="48" dur="1250" fill="hold"/>
                                        <p:tgtEl>
                                          <p:spTgt spid="12">
                                            <p:txEl>
                                              <p:pRg st="12" end="1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1250"/>
                            </p:stCondLst>
                            <p:childTnLst>
                              <p:par>
                                <p:cTn id="50" presetID="2" presetClass="entr" presetSubtype="6" fill="hold" grpId="0" nodeType="afterEffect">
                                  <p:stCondLst>
                                    <p:cond delay="0"/>
                                  </p:stCondLst>
                                  <p:childTnLst>
                                    <p:set>
                                      <p:cBhvr>
                                        <p:cTn id="51" dur="1" fill="hold">
                                          <p:stCondLst>
                                            <p:cond delay="0"/>
                                          </p:stCondLst>
                                        </p:cTn>
                                        <p:tgtEl>
                                          <p:spTgt spid="12">
                                            <p:txEl>
                                              <p:pRg st="14" end="14"/>
                                            </p:txEl>
                                          </p:spTgt>
                                        </p:tgtEl>
                                        <p:attrNameLst>
                                          <p:attrName>style.visibility</p:attrName>
                                        </p:attrNameLst>
                                      </p:cBhvr>
                                      <p:to>
                                        <p:strVal val="visible"/>
                                      </p:to>
                                    </p:set>
                                    <p:anim calcmode="lin" valueType="num">
                                      <p:cBhvr additive="base">
                                        <p:cTn id="52" dur="1250" fill="hold"/>
                                        <p:tgtEl>
                                          <p:spTgt spid="12">
                                            <p:txEl>
                                              <p:pRg st="14" end="14"/>
                                            </p:txEl>
                                          </p:spTgt>
                                        </p:tgtEl>
                                        <p:attrNameLst>
                                          <p:attrName>ppt_x</p:attrName>
                                        </p:attrNameLst>
                                      </p:cBhvr>
                                      <p:tavLst>
                                        <p:tav tm="0">
                                          <p:val>
                                            <p:strVal val="1+#ppt_w/2"/>
                                          </p:val>
                                        </p:tav>
                                        <p:tav tm="100000">
                                          <p:val>
                                            <p:strVal val="#ppt_x"/>
                                          </p:val>
                                        </p:tav>
                                      </p:tavLst>
                                    </p:anim>
                                    <p:anim calcmode="lin" valueType="num">
                                      <p:cBhvr additive="base">
                                        <p:cTn id="53" dur="1250" fill="hold"/>
                                        <p:tgtEl>
                                          <p:spTgt spid="1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869770203"/>
              </p:ext>
            </p:extLst>
          </p:nvPr>
        </p:nvGraphicFramePr>
        <p:xfrm>
          <a:off x="3200400" y="381000"/>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REFERENCES</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228600" y="1219200"/>
            <a:ext cx="8763000" cy="480131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a:p>
            <a:r>
              <a:rPr lang="en-US" dirty="0" smtClean="0"/>
              <a:t>Singh </a:t>
            </a:r>
            <a:r>
              <a:rPr lang="en-US" dirty="0"/>
              <a:t>S.K (1997).</a:t>
            </a:r>
            <a:r>
              <a:rPr lang="en-US" b="1" dirty="0"/>
              <a:t> </a:t>
            </a:r>
            <a:r>
              <a:rPr lang="en-US" dirty="0"/>
              <a:t>“Evaluation of the plants for their tolerance to air pollution Proceedings of </a:t>
            </a:r>
            <a:r>
              <a:rPr lang="en-US" dirty="0" smtClean="0"/>
              <a:t>	Symposium </a:t>
            </a:r>
            <a:r>
              <a:rPr lang="en-US" dirty="0"/>
              <a:t>on Air Pollution control” held at IIT, Delhi. pp 218-224. </a:t>
            </a:r>
            <a:endParaRPr lang="en-US" dirty="0" smtClean="0"/>
          </a:p>
          <a:p>
            <a:endParaRPr lang="en-US" dirty="0"/>
          </a:p>
          <a:p>
            <a:r>
              <a:rPr lang="en-US" dirty="0" err="1" smtClean="0"/>
              <a:t>Tripathi</a:t>
            </a:r>
            <a:r>
              <a:rPr lang="en-US" dirty="0"/>
              <a:t>, A.K. and </a:t>
            </a:r>
            <a:r>
              <a:rPr lang="en-US" dirty="0" err="1"/>
              <a:t>Gautam</a:t>
            </a:r>
            <a:r>
              <a:rPr lang="en-US" dirty="0"/>
              <a:t> M. (2007). “Biochemical parameters of plants as indicators of air </a:t>
            </a:r>
            <a:r>
              <a:rPr lang="en-US" dirty="0" smtClean="0"/>
              <a:t>	pollution</a:t>
            </a:r>
            <a:r>
              <a:rPr lang="en-US" dirty="0"/>
              <a:t>” </a:t>
            </a:r>
            <a:r>
              <a:rPr lang="en-US" i="1" dirty="0"/>
              <a:t>Journal of Environmental Biology, </a:t>
            </a:r>
            <a:r>
              <a:rPr lang="en-US" dirty="0"/>
              <a:t>28, 127-132. </a:t>
            </a:r>
            <a:endParaRPr lang="en-US" dirty="0" smtClean="0"/>
          </a:p>
          <a:p>
            <a:endParaRPr lang="en-US" dirty="0"/>
          </a:p>
          <a:p>
            <a:r>
              <a:rPr lang="en-US" dirty="0"/>
              <a:t>  Whittle, R. Hardy F. and McIntyre, A.D. (1998). “</a:t>
            </a:r>
            <a:r>
              <a:rPr lang="en-US" i="1" dirty="0"/>
              <a:t>Scientific studies at future oil spill incidents </a:t>
            </a:r>
            <a:r>
              <a:rPr lang="en-US" i="1" dirty="0" smtClean="0"/>
              <a:t>	in </a:t>
            </a:r>
            <a:r>
              <a:rPr lang="en-US" i="1" dirty="0"/>
              <a:t>the light of past experiences”. </a:t>
            </a:r>
            <a:r>
              <a:rPr lang="en-US" dirty="0"/>
              <a:t>Marine Environmental Quality Committee, </a:t>
            </a:r>
            <a:r>
              <a:rPr lang="en-US" dirty="0" smtClean="0"/>
              <a:t>	International </a:t>
            </a:r>
            <a:r>
              <a:rPr lang="en-US" dirty="0"/>
              <a:t>Council for the Exploration of the Sea. </a:t>
            </a:r>
          </a:p>
          <a:p>
            <a:r>
              <a:rPr lang="en-US" dirty="0" smtClean="0"/>
              <a:t>World </a:t>
            </a:r>
            <a:r>
              <a:rPr lang="en-US" dirty="0"/>
              <a:t>Health Organization (WHO, 1987). “Air quality guideline for Europe”. </a:t>
            </a:r>
            <a:r>
              <a:rPr lang="en-US" i="1" dirty="0"/>
              <a:t>WHO Regional </a:t>
            </a:r>
            <a:r>
              <a:rPr lang="en-US" i="1" dirty="0" smtClean="0"/>
              <a:t>	Publication</a:t>
            </a:r>
            <a:r>
              <a:rPr lang="en-US" i="1" dirty="0"/>
              <a:t>, Series 23, </a:t>
            </a:r>
            <a:r>
              <a:rPr lang="en-US" dirty="0"/>
              <a:t>WHO Regional Office for Europe, Copenhagen</a:t>
            </a:r>
            <a:r>
              <a:rPr lang="en-US" i="1" dirty="0"/>
              <a:t>. </a:t>
            </a:r>
            <a:endParaRPr lang="en-US" i="1" dirty="0" smtClean="0"/>
          </a:p>
          <a:p>
            <a:endParaRPr lang="en-US" dirty="0"/>
          </a:p>
          <a:p>
            <a:r>
              <a:rPr lang="en-US" dirty="0" smtClean="0"/>
              <a:t>Zhuang</a:t>
            </a:r>
            <a:r>
              <a:rPr lang="en-US" dirty="0"/>
              <a:t>, P. Zou, B.  Li, N.Y and Li, Z.A. (2009). “Heavy metal contamination in soil and food </a:t>
            </a:r>
            <a:r>
              <a:rPr lang="en-US" dirty="0" smtClean="0"/>
              <a:t>	crops </a:t>
            </a:r>
            <a:r>
              <a:rPr lang="en-US" dirty="0"/>
              <a:t>around </a:t>
            </a:r>
            <a:r>
              <a:rPr lang="en-US" dirty="0" err="1"/>
              <a:t>Dabaoshan</a:t>
            </a:r>
            <a:r>
              <a:rPr lang="en-US" dirty="0"/>
              <a:t> mine in </a:t>
            </a:r>
            <a:r>
              <a:rPr lang="en-US" dirty="0" err="1"/>
              <a:t>Guanghdong</a:t>
            </a:r>
            <a:r>
              <a:rPr lang="en-US" dirty="0"/>
              <a:t>, China. Implication for human </a:t>
            </a:r>
            <a:r>
              <a:rPr lang="en-US" dirty="0" smtClean="0"/>
              <a:t>	health</a:t>
            </a:r>
            <a:r>
              <a:rPr lang="en-US" i="1" dirty="0"/>
              <a:t>.” Environmental Geo-chemistry and Health,</a:t>
            </a:r>
            <a:r>
              <a:rPr lang="en-US" dirty="0"/>
              <a:t> 31, 707-715.             </a:t>
            </a:r>
          </a:p>
          <a:p>
            <a:endParaRPr lang="en-US" dirty="0"/>
          </a:p>
        </p:txBody>
      </p:sp>
    </p:spTree>
    <p:extLst>
      <p:ext uri="{BB962C8B-B14F-4D97-AF65-F5344CB8AC3E}">
        <p14:creationId xmlns:p14="http://schemas.microsoft.com/office/powerpoint/2010/main" val="2692444464"/>
      </p:ext>
    </p:extLst>
  </p:cSld>
  <p:clrMapOvr>
    <a:masterClrMapping/>
  </p:clrMapOvr>
  <mc:AlternateContent xmlns:mc="http://schemas.openxmlformats.org/markup-compatibility/2006" xmlns:p14="http://schemas.microsoft.com/office/powerpoint/2010/main">
    <mc:Choice Requires="p14">
      <p:transition spd="slow" p14:dur="1750">
        <p:pull/>
      </p:transition>
    </mc:Choice>
    <mc:Fallback xmlns="">
      <p:transition spd="slow">
        <p:pull/>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 calcmode="lin" valueType="num">
                                      <p:cBhvr additive="base">
                                        <p:cTn id="7" dur="1250" fill="hold"/>
                                        <p:tgtEl>
                                          <p:spTgt spid="12">
                                            <p:txEl>
                                              <p:pRg st="1" end="1"/>
                                            </p:txEl>
                                          </p:spTgt>
                                        </p:tgtEl>
                                        <p:attrNameLst>
                                          <p:attrName>ppt_x</p:attrName>
                                        </p:attrNameLst>
                                      </p:cBhvr>
                                      <p:tavLst>
                                        <p:tav tm="0">
                                          <p:val>
                                            <p:strVal val="1+#ppt_w/2"/>
                                          </p:val>
                                        </p:tav>
                                        <p:tav tm="100000">
                                          <p:val>
                                            <p:strVal val="#ppt_x"/>
                                          </p:val>
                                        </p:tav>
                                      </p:tavLst>
                                    </p:anim>
                                    <p:anim calcmode="lin" valueType="num">
                                      <p:cBhvr additive="base">
                                        <p:cTn id="8" dur="125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2" presetClass="entr" presetSubtype="6" fill="hold" grpId="0" nodeType="afterEffect">
                                  <p:stCondLst>
                                    <p:cond delay="0"/>
                                  </p:stCondLst>
                                  <p:childTnLst>
                                    <p:set>
                                      <p:cBhvr>
                                        <p:cTn id="11" dur="1" fill="hold">
                                          <p:stCondLst>
                                            <p:cond delay="0"/>
                                          </p:stCondLst>
                                        </p:cTn>
                                        <p:tgtEl>
                                          <p:spTgt spid="12">
                                            <p:txEl>
                                              <p:pRg st="3" end="3"/>
                                            </p:txEl>
                                          </p:spTgt>
                                        </p:tgtEl>
                                        <p:attrNameLst>
                                          <p:attrName>style.visibility</p:attrName>
                                        </p:attrNameLst>
                                      </p:cBhvr>
                                      <p:to>
                                        <p:strVal val="visible"/>
                                      </p:to>
                                    </p:set>
                                    <p:anim calcmode="lin" valueType="num">
                                      <p:cBhvr additive="base">
                                        <p:cTn id="12" dur="1250" fill="hold"/>
                                        <p:tgtEl>
                                          <p:spTgt spid="12">
                                            <p:txEl>
                                              <p:pRg st="3" end="3"/>
                                            </p:txEl>
                                          </p:spTgt>
                                        </p:tgtEl>
                                        <p:attrNameLst>
                                          <p:attrName>ppt_x</p:attrName>
                                        </p:attrNameLst>
                                      </p:cBhvr>
                                      <p:tavLst>
                                        <p:tav tm="0">
                                          <p:val>
                                            <p:strVal val="1+#ppt_w/2"/>
                                          </p:val>
                                        </p:tav>
                                        <p:tav tm="100000">
                                          <p:val>
                                            <p:strVal val="#ppt_x"/>
                                          </p:val>
                                        </p:tav>
                                      </p:tavLst>
                                    </p:anim>
                                    <p:anim calcmode="lin" valueType="num">
                                      <p:cBhvr additive="base">
                                        <p:cTn id="13" dur="125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6" fill="hold" grpId="0" nodeType="afterEffect">
                                  <p:stCondLst>
                                    <p:cond delay="0"/>
                                  </p:stCondLst>
                                  <p:childTnLst>
                                    <p:set>
                                      <p:cBhvr>
                                        <p:cTn id="16" dur="1" fill="hold">
                                          <p:stCondLst>
                                            <p:cond delay="0"/>
                                          </p:stCondLst>
                                        </p:cTn>
                                        <p:tgtEl>
                                          <p:spTgt spid="12">
                                            <p:txEl>
                                              <p:pRg st="5" end="5"/>
                                            </p:txEl>
                                          </p:spTgt>
                                        </p:tgtEl>
                                        <p:attrNameLst>
                                          <p:attrName>style.visibility</p:attrName>
                                        </p:attrNameLst>
                                      </p:cBhvr>
                                      <p:to>
                                        <p:strVal val="visible"/>
                                      </p:to>
                                    </p:set>
                                    <p:anim calcmode="lin" valueType="num">
                                      <p:cBhvr additive="base">
                                        <p:cTn id="17" dur="1250" fill="hold"/>
                                        <p:tgtEl>
                                          <p:spTgt spid="12">
                                            <p:txEl>
                                              <p:pRg st="5" end="5"/>
                                            </p:txEl>
                                          </p:spTgt>
                                        </p:tgtEl>
                                        <p:attrNameLst>
                                          <p:attrName>ppt_x</p:attrName>
                                        </p:attrNameLst>
                                      </p:cBhvr>
                                      <p:tavLst>
                                        <p:tav tm="0">
                                          <p:val>
                                            <p:strVal val="1+#ppt_w/2"/>
                                          </p:val>
                                        </p:tav>
                                        <p:tav tm="100000">
                                          <p:val>
                                            <p:strVal val="#ppt_x"/>
                                          </p:val>
                                        </p:tav>
                                      </p:tavLst>
                                    </p:anim>
                                    <p:anim calcmode="lin" valueType="num">
                                      <p:cBhvr additive="base">
                                        <p:cTn id="18" dur="125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750"/>
                            </p:stCondLst>
                            <p:childTnLst>
                              <p:par>
                                <p:cTn id="20" presetID="2" presetClass="entr" presetSubtype="6" fill="hold" grpId="0" nodeType="afterEffect">
                                  <p:stCondLst>
                                    <p:cond delay="0"/>
                                  </p:stCondLst>
                                  <p:childTnLst>
                                    <p:set>
                                      <p:cBhvr>
                                        <p:cTn id="21" dur="1" fill="hold">
                                          <p:stCondLst>
                                            <p:cond delay="0"/>
                                          </p:stCondLst>
                                        </p:cTn>
                                        <p:tgtEl>
                                          <p:spTgt spid="12">
                                            <p:txEl>
                                              <p:pRg st="6" end="6"/>
                                            </p:txEl>
                                          </p:spTgt>
                                        </p:tgtEl>
                                        <p:attrNameLst>
                                          <p:attrName>style.visibility</p:attrName>
                                        </p:attrNameLst>
                                      </p:cBhvr>
                                      <p:to>
                                        <p:strVal val="visible"/>
                                      </p:to>
                                    </p:set>
                                    <p:anim calcmode="lin" valueType="num">
                                      <p:cBhvr additive="base">
                                        <p:cTn id="22" dur="1250" fill="hold"/>
                                        <p:tgtEl>
                                          <p:spTgt spid="12">
                                            <p:txEl>
                                              <p:pRg st="6" end="6"/>
                                            </p:txEl>
                                          </p:spTgt>
                                        </p:tgtEl>
                                        <p:attrNameLst>
                                          <p:attrName>ppt_x</p:attrName>
                                        </p:attrNameLst>
                                      </p:cBhvr>
                                      <p:tavLst>
                                        <p:tav tm="0">
                                          <p:val>
                                            <p:strVal val="1+#ppt_w/2"/>
                                          </p:val>
                                        </p:tav>
                                        <p:tav tm="100000">
                                          <p:val>
                                            <p:strVal val="#ppt_x"/>
                                          </p:val>
                                        </p:tav>
                                      </p:tavLst>
                                    </p:anim>
                                    <p:anim calcmode="lin" valueType="num">
                                      <p:cBhvr additive="base">
                                        <p:cTn id="23" dur="125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0"/>
                            </p:stCondLst>
                            <p:childTnLst>
                              <p:par>
                                <p:cTn id="25" presetID="2" presetClass="entr" presetSubtype="6" fill="hold" grpId="0" nodeType="afterEffect">
                                  <p:stCondLst>
                                    <p:cond delay="0"/>
                                  </p:stCondLst>
                                  <p:childTnLst>
                                    <p:set>
                                      <p:cBhvr>
                                        <p:cTn id="26" dur="1" fill="hold">
                                          <p:stCondLst>
                                            <p:cond delay="0"/>
                                          </p:stCondLst>
                                        </p:cTn>
                                        <p:tgtEl>
                                          <p:spTgt spid="12">
                                            <p:txEl>
                                              <p:pRg st="8" end="8"/>
                                            </p:txEl>
                                          </p:spTgt>
                                        </p:tgtEl>
                                        <p:attrNameLst>
                                          <p:attrName>style.visibility</p:attrName>
                                        </p:attrNameLst>
                                      </p:cBhvr>
                                      <p:to>
                                        <p:strVal val="visible"/>
                                      </p:to>
                                    </p:set>
                                    <p:anim calcmode="lin" valueType="num">
                                      <p:cBhvr additive="base">
                                        <p:cTn id="27" dur="1250" fill="hold"/>
                                        <p:tgtEl>
                                          <p:spTgt spid="12">
                                            <p:txEl>
                                              <p:pRg st="8" end="8"/>
                                            </p:txEl>
                                          </p:spTgt>
                                        </p:tgtEl>
                                        <p:attrNameLst>
                                          <p:attrName>ppt_x</p:attrName>
                                        </p:attrNameLst>
                                      </p:cBhvr>
                                      <p:tavLst>
                                        <p:tav tm="0">
                                          <p:val>
                                            <p:strVal val="1+#ppt_w/2"/>
                                          </p:val>
                                        </p:tav>
                                        <p:tav tm="100000">
                                          <p:val>
                                            <p:strVal val="#ppt_x"/>
                                          </p:val>
                                        </p:tav>
                                      </p:tavLst>
                                    </p:anim>
                                    <p:anim calcmode="lin" valueType="num">
                                      <p:cBhvr additive="base">
                                        <p:cTn id="28" dur="125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lgConfetti">
          <a:fgClr>
            <a:schemeClr val="accent2">
              <a:lumMod val="50000"/>
            </a:schemeClr>
          </a:fgClr>
          <a:bgClr>
            <a:schemeClr val="bg1"/>
          </a:bgClr>
        </a:pattFill>
        <a:effectLst/>
      </p:bgPr>
    </p:bg>
    <p:spTree>
      <p:nvGrpSpPr>
        <p:cNvPr id="1" name=""/>
        <p:cNvGrpSpPr/>
        <p:nvPr/>
      </p:nvGrpSpPr>
      <p:grpSpPr>
        <a:xfrm>
          <a:off x="0" y="0"/>
          <a:ext cx="0" cy="0"/>
          <a:chOff x="0" y="0"/>
          <a:chExt cx="0" cy="0"/>
        </a:xfrm>
      </p:grpSpPr>
      <p:sp>
        <p:nvSpPr>
          <p:cNvPr id="4" name="TextBox 3"/>
          <p:cNvSpPr txBox="1"/>
          <p:nvPr/>
        </p:nvSpPr>
        <p:spPr>
          <a:xfrm>
            <a:off x="584200" y="1600200"/>
            <a:ext cx="7696200" cy="1569660"/>
          </a:xfrm>
          <a:prstGeom prst="rect">
            <a:avLst/>
          </a:prstGeom>
          <a:solidFill>
            <a:srgbClr val="C00000"/>
          </a:solidFill>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6000" b="1" dirty="0" smtClean="0">
                <a:latin typeface="Eras Bold ITC" panose="020B0907030504020204" pitchFamily="34" charset="0"/>
              </a:rPr>
              <a:t>THANK   YOU</a:t>
            </a:r>
            <a:endParaRPr lang="en-US" sz="6000" b="1" dirty="0">
              <a:latin typeface="Eras Bold ITC" panose="020B0907030504020204" pitchFamily="34" charset="0"/>
            </a:endParaRPr>
          </a:p>
          <a:p>
            <a:pPr algn="ctr"/>
            <a:r>
              <a:rPr lang="en-US" sz="3600" dirty="0">
                <a:latin typeface="Eras Bold ITC" panose="020B0907030504020204" pitchFamily="34" charset="0"/>
              </a:rPr>
              <a:t>FOR </a:t>
            </a:r>
            <a:r>
              <a:rPr lang="en-US" sz="3600" dirty="0" smtClean="0">
                <a:latin typeface="Eras Bold ITC" panose="020B0907030504020204" pitchFamily="34" charset="0"/>
              </a:rPr>
              <a:t>LISTENING</a:t>
            </a:r>
            <a:endParaRPr lang="en-US" sz="3600" dirty="0">
              <a:latin typeface="Eras Bold ITC" panose="020B0907030504020204" pitchFamily="34" charset="0"/>
            </a:endParaRPr>
          </a:p>
        </p:txBody>
      </p:sp>
      <p:sp>
        <p:nvSpPr>
          <p:cNvPr id="3" name="TextBox 2"/>
          <p:cNvSpPr txBox="1"/>
          <p:nvPr/>
        </p:nvSpPr>
        <p:spPr>
          <a:xfrm>
            <a:off x="584200" y="4800600"/>
            <a:ext cx="7696200" cy="1015663"/>
          </a:xfrm>
          <a:prstGeom prst="rect">
            <a:avLst/>
          </a:prstGeom>
          <a:solidFill>
            <a:srgbClr val="FFFF00"/>
          </a:solidFill>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6000" b="1" dirty="0" smtClean="0">
                <a:solidFill>
                  <a:schemeClr val="bg1"/>
                </a:solidFill>
                <a:latin typeface="Eras Bold ITC" panose="020B0907030504020204" pitchFamily="34" charset="0"/>
              </a:rPr>
              <a:t>THE  END</a:t>
            </a:r>
            <a:endParaRPr lang="en-US" sz="3600" dirty="0">
              <a:solidFill>
                <a:schemeClr val="bg1"/>
              </a:solidFill>
              <a:latin typeface="Eras Bold ITC" panose="020B0907030504020204" pitchFamily="34" charset="0"/>
            </a:endParaRPr>
          </a:p>
        </p:txBody>
      </p:sp>
    </p:spTree>
    <p:extLst>
      <p:ext uri="{BB962C8B-B14F-4D97-AF65-F5344CB8AC3E}">
        <p14:creationId xmlns:p14="http://schemas.microsoft.com/office/powerpoint/2010/main" val="409586554"/>
      </p:ext>
    </p:extLst>
  </p:cSld>
  <p:clrMapOvr>
    <a:masterClrMapping/>
  </p:clrMapOvr>
  <mc:AlternateContent xmlns:mc="http://schemas.openxmlformats.org/markup-compatibility/2006" xmlns:p14="http://schemas.microsoft.com/office/powerpoint/2010/main">
    <mc:Choice Requires="p14">
      <p:transition spd="slow" p14:dur="175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1750" fill="hold"/>
                                        <p:tgtEl>
                                          <p:spTgt spid="4">
                                            <p:bg/>
                                          </p:spTgt>
                                        </p:tgtEl>
                                        <p:attrNameLst>
                                          <p:attrName>ppt_x</p:attrName>
                                        </p:attrNameLst>
                                      </p:cBhvr>
                                      <p:tavLst>
                                        <p:tav tm="0">
                                          <p:val>
                                            <p:strVal val="#ppt_x"/>
                                          </p:val>
                                        </p:tav>
                                        <p:tav tm="100000">
                                          <p:val>
                                            <p:strVal val="#ppt_x"/>
                                          </p:val>
                                        </p:tav>
                                      </p:tavLst>
                                    </p:anim>
                                    <p:anim calcmode="lin" valueType="num">
                                      <p:cBhvr additive="base">
                                        <p:cTn id="8" dur="1750" fill="hold"/>
                                        <p:tgtEl>
                                          <p:spTgt spid="4">
                                            <p:bg/>
                                          </p:spTgt>
                                        </p:tgtEl>
                                        <p:attrNameLst>
                                          <p:attrName>ppt_y</p:attrName>
                                        </p:attrNameLst>
                                      </p:cBhvr>
                                      <p:tavLst>
                                        <p:tav tm="0">
                                          <p:val>
                                            <p:strVal val="1+#ppt_h/2"/>
                                          </p:val>
                                        </p:tav>
                                        <p:tav tm="100000">
                                          <p:val>
                                            <p:strVal val="#ppt_y"/>
                                          </p:val>
                                        </p:tav>
                                      </p:tavLst>
                                    </p:anim>
                                  </p:childTnLst>
                                </p:cTn>
                              </p:par>
                            </p:childTnLst>
                          </p:cTn>
                        </p:par>
                        <p:par>
                          <p:cTn id="9" fill="hold">
                            <p:stCondLst>
                              <p:cond delay="1750"/>
                            </p:stCondLst>
                            <p:childTnLst>
                              <p:par>
                                <p:cTn id="10" presetID="2" presetClass="entr" presetSubtype="4"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175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175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500"/>
                            </p:stCondLst>
                            <p:childTnLst>
                              <p:par>
                                <p:cTn id="15" presetID="2" presetClass="entr" presetSubtype="4" fill="hold" grpId="0" nodeType="after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175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175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250"/>
                            </p:stCondLst>
                            <p:childTnLst>
                              <p:par>
                                <p:cTn id="20" presetID="26"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652">
                                          <p:stCondLst>
                                            <p:cond delay="0"/>
                                          </p:stCondLst>
                                        </p:cTn>
                                        <p:tgtEl>
                                          <p:spTgt spid="3"/>
                                        </p:tgtEl>
                                      </p:cBhvr>
                                    </p:animEffect>
                                    <p:anim calcmode="lin" valueType="num">
                                      <p:cBhvr>
                                        <p:cTn id="23" dur="2050"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4" dur="747"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5" dur="747" tmFilter="0, 0; 0.125,0.2665; 0.25,0.4; 0.375,0.465; 0.5,0.5;  0.625,0.535; 0.75,0.6; 0.875,0.7335; 1,1">
                                          <p:stCondLst>
                                            <p:cond delay="747"/>
                                          </p:stCondLst>
                                        </p:cTn>
                                        <p:tgtEl>
                                          <p:spTgt spid="3"/>
                                        </p:tgtEl>
                                        <p:attrNameLst>
                                          <p:attrName>ppt_y</p:attrName>
                                        </p:attrNameLst>
                                      </p:cBhvr>
                                      <p:tavLst>
                                        <p:tav tm="0" fmla="#ppt_y-sin(pi*$)/9">
                                          <p:val>
                                            <p:fltVal val="0"/>
                                          </p:val>
                                        </p:tav>
                                        <p:tav tm="100000">
                                          <p:val>
                                            <p:fltVal val="1"/>
                                          </p:val>
                                        </p:tav>
                                      </p:tavLst>
                                    </p:anim>
                                    <p:anim calcmode="lin" valueType="num">
                                      <p:cBhvr>
                                        <p:cTn id="26" dur="373" tmFilter="0, 0; 0.125,0.2665; 0.25,0.4; 0.375,0.465; 0.5,0.5;  0.625,0.535; 0.75,0.6; 0.875,0.7335; 1,1">
                                          <p:stCondLst>
                                            <p:cond delay="1490"/>
                                          </p:stCondLst>
                                        </p:cTn>
                                        <p:tgtEl>
                                          <p:spTgt spid="3"/>
                                        </p:tgtEl>
                                        <p:attrNameLst>
                                          <p:attrName>ppt_y</p:attrName>
                                        </p:attrNameLst>
                                      </p:cBhvr>
                                      <p:tavLst>
                                        <p:tav tm="0" fmla="#ppt_y-sin(pi*$)/27">
                                          <p:val>
                                            <p:fltVal val="0"/>
                                          </p:val>
                                        </p:tav>
                                        <p:tav tm="100000">
                                          <p:val>
                                            <p:fltVal val="1"/>
                                          </p:val>
                                        </p:tav>
                                      </p:tavLst>
                                    </p:anim>
                                    <p:anim calcmode="lin" valueType="num">
                                      <p:cBhvr>
                                        <p:cTn id="27" dur="185" tmFilter="0, 0; 0.125,0.2665; 0.25,0.4; 0.375,0.465; 0.5,0.5;  0.625,0.535; 0.75,0.6; 0.875,0.7335; 1,1">
                                          <p:stCondLst>
                                            <p:cond delay="1863"/>
                                          </p:stCondLst>
                                        </p:cTn>
                                        <p:tgtEl>
                                          <p:spTgt spid="3"/>
                                        </p:tgtEl>
                                        <p:attrNameLst>
                                          <p:attrName>ppt_y</p:attrName>
                                        </p:attrNameLst>
                                      </p:cBhvr>
                                      <p:tavLst>
                                        <p:tav tm="0" fmla="#ppt_y-sin(pi*$)/81">
                                          <p:val>
                                            <p:fltVal val="0"/>
                                          </p:val>
                                        </p:tav>
                                        <p:tav tm="100000">
                                          <p:val>
                                            <p:fltVal val="1"/>
                                          </p:val>
                                        </p:tav>
                                      </p:tavLst>
                                    </p:anim>
                                    <p:animScale>
                                      <p:cBhvr>
                                        <p:cTn id="28" dur="29">
                                          <p:stCondLst>
                                            <p:cond delay="731"/>
                                          </p:stCondLst>
                                        </p:cTn>
                                        <p:tgtEl>
                                          <p:spTgt spid="3"/>
                                        </p:tgtEl>
                                      </p:cBhvr>
                                      <p:to x="100000" y="60000"/>
                                    </p:animScale>
                                    <p:animScale>
                                      <p:cBhvr>
                                        <p:cTn id="29" dur="187" decel="50000">
                                          <p:stCondLst>
                                            <p:cond delay="761"/>
                                          </p:stCondLst>
                                        </p:cTn>
                                        <p:tgtEl>
                                          <p:spTgt spid="3"/>
                                        </p:tgtEl>
                                      </p:cBhvr>
                                      <p:to x="100000" y="100000"/>
                                    </p:animScale>
                                    <p:animScale>
                                      <p:cBhvr>
                                        <p:cTn id="30" dur="29">
                                          <p:stCondLst>
                                            <p:cond delay="1476"/>
                                          </p:stCondLst>
                                        </p:cTn>
                                        <p:tgtEl>
                                          <p:spTgt spid="3"/>
                                        </p:tgtEl>
                                      </p:cBhvr>
                                      <p:to x="100000" y="80000"/>
                                    </p:animScale>
                                    <p:animScale>
                                      <p:cBhvr>
                                        <p:cTn id="31" dur="187" decel="50000">
                                          <p:stCondLst>
                                            <p:cond delay="1505"/>
                                          </p:stCondLst>
                                        </p:cTn>
                                        <p:tgtEl>
                                          <p:spTgt spid="3"/>
                                        </p:tgtEl>
                                      </p:cBhvr>
                                      <p:to x="100000" y="100000"/>
                                    </p:animScale>
                                    <p:animScale>
                                      <p:cBhvr>
                                        <p:cTn id="32" dur="29">
                                          <p:stCondLst>
                                            <p:cond delay="1847"/>
                                          </p:stCondLst>
                                        </p:cTn>
                                        <p:tgtEl>
                                          <p:spTgt spid="3"/>
                                        </p:tgtEl>
                                      </p:cBhvr>
                                      <p:to x="100000" y="90000"/>
                                    </p:animScale>
                                    <p:animScale>
                                      <p:cBhvr>
                                        <p:cTn id="33" dur="187" decel="50000">
                                          <p:stCondLst>
                                            <p:cond delay="1876"/>
                                          </p:stCondLst>
                                        </p:cTn>
                                        <p:tgtEl>
                                          <p:spTgt spid="3"/>
                                        </p:tgtEl>
                                      </p:cBhvr>
                                      <p:to x="100000" y="100000"/>
                                    </p:animScale>
                                    <p:animScale>
                                      <p:cBhvr>
                                        <p:cTn id="34" dur="29">
                                          <p:stCondLst>
                                            <p:cond delay="2034"/>
                                          </p:stCondLst>
                                        </p:cTn>
                                        <p:tgtEl>
                                          <p:spTgt spid="3"/>
                                        </p:tgtEl>
                                      </p:cBhvr>
                                      <p:to x="100000" y="95000"/>
                                    </p:animScale>
                                    <p:animScale>
                                      <p:cBhvr>
                                        <p:cTn id="35" dur="187" decel="50000">
                                          <p:stCondLst>
                                            <p:cond delay="2063"/>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83766199"/>
              </p:ext>
            </p:extLst>
          </p:nvPr>
        </p:nvGraphicFramePr>
        <p:xfrm>
          <a:off x="3352800" y="-67253"/>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INTRODUCTION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380998" y="895573"/>
            <a:ext cx="8327571" cy="5493812"/>
          </a:xfrm>
          <a:prstGeom prst="rect">
            <a:avLst/>
          </a:prstGeom>
          <a:solidFill>
            <a:srgbClr val="0070C0"/>
          </a:solidFill>
          <a:ln>
            <a:noFill/>
          </a:ln>
          <a:effectLs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itchFamily="34" charset="0"/>
              <a:buChar char="•"/>
            </a:pPr>
            <a:r>
              <a:rPr lang="en-US" b="1" dirty="0" smtClean="0"/>
              <a:t>Associated </a:t>
            </a:r>
            <a:r>
              <a:rPr lang="en-US" b="1" dirty="0"/>
              <a:t>gases, a mix of smoke, precisely </a:t>
            </a:r>
            <a:r>
              <a:rPr lang="en-US" b="1" dirty="0" smtClean="0"/>
              <a:t>referred </a:t>
            </a:r>
            <a:r>
              <a:rPr lang="en-US" b="1" dirty="0"/>
              <a:t>to as particulate matter are routinely flared in the course of producing and processing oil. </a:t>
            </a:r>
            <a:r>
              <a:rPr lang="en-US" b="1" dirty="0" smtClean="0"/>
              <a:t>   </a:t>
            </a:r>
            <a:r>
              <a:rPr lang="en-US" b="1" dirty="0"/>
              <a:t>However, the </a:t>
            </a:r>
            <a:r>
              <a:rPr lang="en-US" b="1" dirty="0" smtClean="0"/>
              <a:t>Niger Delta </a:t>
            </a:r>
            <a:r>
              <a:rPr lang="en-US" b="1" dirty="0"/>
              <a:t>case attracts more attention given the volume of gas flared since the beginning of commercial oil production in the country (Whittle et al., 1998</a:t>
            </a:r>
            <a:r>
              <a:rPr lang="en-US" b="1" dirty="0" smtClean="0"/>
              <a:t>)</a:t>
            </a:r>
          </a:p>
          <a:p>
            <a:pPr algn="just">
              <a:lnSpc>
                <a:spcPct val="150000"/>
              </a:lnSpc>
            </a:pPr>
            <a:endParaRPr lang="en-US" b="1" dirty="0" smtClean="0"/>
          </a:p>
          <a:p>
            <a:pPr marL="285750" indent="-285750" algn="just" fontAlgn="base">
              <a:lnSpc>
                <a:spcPct val="150000"/>
              </a:lnSpc>
              <a:spcBef>
                <a:spcPct val="0"/>
              </a:spcBef>
              <a:spcAft>
                <a:spcPct val="0"/>
              </a:spcAft>
              <a:buFont typeface="Arial" pitchFamily="34" charset="0"/>
              <a:buChar char="•"/>
            </a:pPr>
            <a:r>
              <a:rPr lang="en-US" sz="1600" b="1" dirty="0"/>
              <a:t>According to </a:t>
            </a:r>
            <a:r>
              <a:rPr lang="en-US" sz="1600" b="1" dirty="0" err="1" smtClean="0"/>
              <a:t>Oghenejoboh</a:t>
            </a:r>
            <a:r>
              <a:rPr lang="en-US" sz="1600" b="1" dirty="0" smtClean="0"/>
              <a:t> (2005) Like </a:t>
            </a:r>
            <a:r>
              <a:rPr lang="en-US" sz="1600" b="1" dirty="0"/>
              <a:t>the combustion of other carbonaceous fuels, gas flaring produces oxides of carbon (CO</a:t>
            </a:r>
            <a:r>
              <a:rPr lang="en-US" sz="1600" b="1" baseline="-25000" dirty="0"/>
              <a:t>X</a:t>
            </a:r>
            <a:r>
              <a:rPr lang="en-US" sz="1600" b="1" dirty="0"/>
              <a:t>), </a:t>
            </a:r>
            <a:r>
              <a:rPr lang="en-US" sz="1600" b="1" dirty="0" err="1"/>
              <a:t>sulphur</a:t>
            </a:r>
            <a:r>
              <a:rPr lang="en-US" sz="1600" b="1" dirty="0"/>
              <a:t> (</a:t>
            </a:r>
            <a:r>
              <a:rPr lang="en-US" sz="1600" b="1" dirty="0" err="1"/>
              <a:t>SO</a:t>
            </a:r>
            <a:r>
              <a:rPr lang="en-US" sz="1600" b="1" baseline="-25000" dirty="0" err="1"/>
              <a:t>x</a:t>
            </a:r>
            <a:r>
              <a:rPr lang="en-US" sz="1600" b="1" dirty="0"/>
              <a:t>) and nitrogen (NO</a:t>
            </a:r>
            <a:r>
              <a:rPr lang="en-US" sz="1600" b="1" baseline="-25000" dirty="0"/>
              <a:t>x</a:t>
            </a:r>
            <a:r>
              <a:rPr lang="en-US" sz="1600" b="1" dirty="0"/>
              <a:t>), water vapor, volatile and non-volatile forms of trace metals e.g. </a:t>
            </a:r>
            <a:r>
              <a:rPr lang="en-US" sz="1600" b="1" dirty="0" err="1"/>
              <a:t>Pb</a:t>
            </a:r>
            <a:r>
              <a:rPr lang="en-US" sz="1600" b="1" dirty="0"/>
              <a:t>, Hg, Cd, As,  Cr, Cobalt, Zn and Nickel</a:t>
            </a:r>
            <a:r>
              <a:rPr lang="en-US" sz="1600" b="1" dirty="0" smtClean="0"/>
              <a:t>.</a:t>
            </a:r>
          </a:p>
          <a:p>
            <a:pPr marL="285750" indent="-285750" algn="just" fontAlgn="base">
              <a:lnSpc>
                <a:spcPct val="150000"/>
              </a:lnSpc>
              <a:spcBef>
                <a:spcPct val="0"/>
              </a:spcBef>
              <a:spcAft>
                <a:spcPct val="0"/>
              </a:spcAft>
              <a:buFont typeface="Arial" pitchFamily="34" charset="0"/>
              <a:buChar char="•"/>
            </a:pPr>
            <a:r>
              <a:rPr lang="en-US" sz="1600" b="1" dirty="0" smtClean="0"/>
              <a:t> </a:t>
            </a:r>
            <a:r>
              <a:rPr lang="en-US" sz="1600" b="1" dirty="0"/>
              <a:t>Incomplete combustion of the flared gas  produces greenhouse gases such as </a:t>
            </a:r>
            <a:r>
              <a:rPr lang="en-US" sz="1600" b="1" dirty="0" smtClean="0"/>
              <a:t>methane </a:t>
            </a:r>
            <a:r>
              <a:rPr lang="en-US" sz="1600" b="1" dirty="0" err="1" smtClean="0"/>
              <a:t>Carbonmonoxide</a:t>
            </a:r>
            <a:r>
              <a:rPr lang="en-US" sz="1600" b="1" dirty="0" smtClean="0"/>
              <a:t> and water </a:t>
            </a:r>
            <a:r>
              <a:rPr lang="en-US" sz="1600" b="1" dirty="0" err="1"/>
              <a:t>vapour</a:t>
            </a:r>
            <a:r>
              <a:rPr lang="en-US" sz="1600" b="1" dirty="0"/>
              <a:t>  </a:t>
            </a:r>
            <a:r>
              <a:rPr lang="en-US" sz="1600" b="1" dirty="0" err="1"/>
              <a:t>Ogwejiofor</a:t>
            </a:r>
            <a:r>
              <a:rPr lang="en-US" sz="1600" b="1" dirty="0"/>
              <a:t> (2000). </a:t>
            </a:r>
            <a:endParaRPr lang="en-US" sz="1600" b="1" dirty="0" smtClean="0"/>
          </a:p>
          <a:p>
            <a:pPr marL="285750" indent="-285750" algn="just" fontAlgn="base">
              <a:lnSpc>
                <a:spcPct val="150000"/>
              </a:lnSpc>
              <a:spcBef>
                <a:spcPct val="0"/>
              </a:spcBef>
              <a:spcAft>
                <a:spcPct val="0"/>
              </a:spcAft>
              <a:buFont typeface="Arial" pitchFamily="34" charset="0"/>
              <a:buChar char="•"/>
            </a:pPr>
            <a:r>
              <a:rPr lang="en-US" sz="1600" b="1" dirty="0" smtClean="0"/>
              <a:t>Manahan(2009</a:t>
            </a:r>
            <a:r>
              <a:rPr lang="en-US" sz="1600" b="1" dirty="0"/>
              <a:t>) posited that flaring is typically incomplete releasing of substantial amount of soot and CO, </a:t>
            </a:r>
            <a:r>
              <a:rPr lang="en-US" sz="1600" b="1" dirty="0" err="1"/>
              <a:t>Polyclic</a:t>
            </a:r>
            <a:r>
              <a:rPr lang="en-US" sz="1600" b="1" dirty="0"/>
              <a:t> Aromatic Hydrocarbons (PAHs), small quantities of </a:t>
            </a:r>
            <a:r>
              <a:rPr lang="en-US" sz="1600" b="1" dirty="0" err="1"/>
              <a:t>sulphur</a:t>
            </a:r>
            <a:r>
              <a:rPr lang="en-US" sz="1600" b="1" dirty="0"/>
              <a:t> compounds like </a:t>
            </a:r>
            <a:r>
              <a:rPr lang="en-US" sz="1600" b="1" dirty="0" err="1"/>
              <a:t>sulphur</a:t>
            </a:r>
            <a:r>
              <a:rPr lang="en-US" sz="1600" b="1" dirty="0"/>
              <a:t> dioxide (SO</a:t>
            </a:r>
            <a:r>
              <a:rPr lang="en-US" sz="1600" b="1" baseline="-25000" dirty="0"/>
              <a:t>2</a:t>
            </a:r>
            <a:r>
              <a:rPr lang="en-US" sz="1600" b="1" dirty="0"/>
              <a:t>), hydrogen </a:t>
            </a:r>
            <a:r>
              <a:rPr lang="en-US" sz="1600" b="1" dirty="0" err="1"/>
              <a:t>sulphide</a:t>
            </a:r>
            <a:r>
              <a:rPr lang="en-US" sz="1600" b="1" dirty="0"/>
              <a:t>(H</a:t>
            </a:r>
            <a:r>
              <a:rPr lang="en-US" sz="1600" b="1" baseline="-25000" dirty="0"/>
              <a:t>2</a:t>
            </a:r>
            <a:r>
              <a:rPr lang="en-US" sz="1600" b="1" dirty="0"/>
              <a:t>S), carbon </a:t>
            </a:r>
            <a:r>
              <a:rPr lang="en-US" sz="1600" b="1" dirty="0" err="1"/>
              <a:t>disulphide</a:t>
            </a:r>
            <a:r>
              <a:rPr lang="en-US" sz="1600" b="1" dirty="0"/>
              <a:t>(CS</a:t>
            </a:r>
            <a:r>
              <a:rPr lang="en-US" sz="1600" b="1" baseline="-25000" dirty="0"/>
              <a:t>2</a:t>
            </a:r>
            <a:r>
              <a:rPr lang="en-US" sz="1600" b="1" dirty="0"/>
              <a:t>), carbonyl </a:t>
            </a:r>
            <a:r>
              <a:rPr lang="en-US" sz="1600" b="1" dirty="0" err="1"/>
              <a:t>sulphide</a:t>
            </a:r>
            <a:r>
              <a:rPr lang="en-US" sz="1600" b="1" dirty="0"/>
              <a:t>(COS) and volatile organic compounds </a:t>
            </a:r>
            <a:r>
              <a:rPr lang="en-US" sz="1600" b="1" dirty="0" smtClean="0"/>
              <a:t>(VOCs) into the atmosphere.</a:t>
            </a:r>
            <a:endParaRPr lang="en-US" sz="1600" b="1" dirty="0"/>
          </a:p>
        </p:txBody>
      </p:sp>
    </p:spTree>
    <p:extLst>
      <p:ext uri="{BB962C8B-B14F-4D97-AF65-F5344CB8AC3E}">
        <p14:creationId xmlns:p14="http://schemas.microsoft.com/office/powerpoint/2010/main" val="32251629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189930281"/>
              </p:ext>
            </p:extLst>
          </p:nvPr>
        </p:nvGraphicFramePr>
        <p:xfrm>
          <a:off x="3352800" y="119925"/>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INTRODUCTION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348340" y="505253"/>
            <a:ext cx="8327571" cy="6571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just">
              <a:lnSpc>
                <a:spcPct val="150000"/>
              </a:lnSpc>
              <a:buFont typeface="Arial" pitchFamily="34" charset="0"/>
              <a:buChar char="•"/>
            </a:pPr>
            <a:r>
              <a:rPr lang="en-US" b="1" dirty="0" err="1" smtClean="0"/>
              <a:t>Royles</a:t>
            </a:r>
            <a:r>
              <a:rPr lang="en-US" b="1" dirty="0" smtClean="0"/>
              <a:t> </a:t>
            </a:r>
            <a:r>
              <a:rPr lang="en-US" b="1" dirty="0"/>
              <a:t>(2010) in his work concluded that the flared gas is composed of natural </a:t>
            </a:r>
            <a:r>
              <a:rPr lang="en-US" b="1" dirty="0" smtClean="0"/>
              <a:t>gas, Methane, </a:t>
            </a:r>
            <a:r>
              <a:rPr lang="en-US" b="1" dirty="0"/>
              <a:t>Propane, Ethylene, propylene, butadiene and butane to a tune of 95% </a:t>
            </a:r>
            <a:r>
              <a:rPr lang="en-US" b="1" dirty="0" smtClean="0"/>
              <a:t>and </a:t>
            </a:r>
            <a:r>
              <a:rPr lang="en-US" b="1" dirty="0"/>
              <a:t>above</a:t>
            </a:r>
            <a:r>
              <a:rPr lang="en-US" b="1" dirty="0" smtClean="0"/>
              <a:t>.</a:t>
            </a:r>
            <a:endParaRPr lang="en-US" b="1" dirty="0"/>
          </a:p>
          <a:p>
            <a:pPr algn="just">
              <a:lnSpc>
                <a:spcPct val="150000"/>
              </a:lnSpc>
            </a:pPr>
            <a:r>
              <a:rPr lang="en-US" b="1" dirty="0" smtClean="0">
                <a:solidFill>
                  <a:srgbClr val="00FFFF"/>
                </a:solidFill>
              </a:rPr>
              <a:t>Common </a:t>
            </a:r>
            <a:r>
              <a:rPr lang="en-US" b="1" dirty="0">
                <a:solidFill>
                  <a:srgbClr val="00FFFF"/>
                </a:solidFill>
              </a:rPr>
              <a:t>effects of gas flaring on crops </a:t>
            </a:r>
            <a:r>
              <a:rPr lang="en-US" b="1" dirty="0" err="1" smtClean="0">
                <a:solidFill>
                  <a:srgbClr val="00FFFF"/>
                </a:solidFill>
              </a:rPr>
              <a:t>incude</a:t>
            </a:r>
            <a:endParaRPr lang="en-US" b="1" dirty="0" smtClean="0">
              <a:solidFill>
                <a:srgbClr val="00FFFF"/>
              </a:solidFill>
            </a:endParaRPr>
          </a:p>
          <a:p>
            <a:pPr marL="285750" indent="-285750" algn="just">
              <a:lnSpc>
                <a:spcPct val="150000"/>
              </a:lnSpc>
              <a:buFont typeface="Arial" pitchFamily="34" charset="0"/>
              <a:buChar char="•"/>
            </a:pPr>
            <a:r>
              <a:rPr lang="en-US" b="1" dirty="0" smtClean="0">
                <a:solidFill>
                  <a:srgbClr val="FFFF00"/>
                </a:solidFill>
              </a:rPr>
              <a:t>CHLOROSIS: </a:t>
            </a:r>
            <a:r>
              <a:rPr lang="en-US" b="1" dirty="0"/>
              <a:t>SO</a:t>
            </a:r>
            <a:r>
              <a:rPr lang="en-US" b="1" baseline="-25000" dirty="0"/>
              <a:t>2</a:t>
            </a:r>
            <a:r>
              <a:rPr lang="en-US" b="1" dirty="0"/>
              <a:t> destroys plant tissues and produces </a:t>
            </a:r>
            <a:r>
              <a:rPr lang="en-US" b="1" dirty="0" smtClean="0"/>
              <a:t> gradual </a:t>
            </a:r>
            <a:r>
              <a:rPr lang="en-US" b="1" dirty="0"/>
              <a:t>yellowing of leaves as chlorophyll production is </a:t>
            </a:r>
            <a:r>
              <a:rPr lang="en-US" b="1" dirty="0" smtClean="0"/>
              <a:t>impeded </a:t>
            </a:r>
            <a:r>
              <a:rPr lang="en-US" b="1" dirty="0"/>
              <a:t>(</a:t>
            </a:r>
            <a:r>
              <a:rPr lang="en-US" b="1" dirty="0" err="1"/>
              <a:t>Ahkionbare</a:t>
            </a:r>
            <a:r>
              <a:rPr lang="en-US" b="1" dirty="0"/>
              <a:t>, 2009), </a:t>
            </a:r>
            <a:endParaRPr lang="en-US" b="1" dirty="0" smtClean="0"/>
          </a:p>
          <a:p>
            <a:pPr marL="285750" indent="-285750" algn="just">
              <a:lnSpc>
                <a:spcPct val="150000"/>
              </a:lnSpc>
              <a:buFont typeface="Arial" pitchFamily="34" charset="0"/>
              <a:buChar char="•"/>
            </a:pPr>
            <a:r>
              <a:rPr lang="en-US" b="1" dirty="0" smtClean="0">
                <a:solidFill>
                  <a:srgbClr val="FFFF00"/>
                </a:solidFill>
              </a:rPr>
              <a:t>NECROSIS: </a:t>
            </a:r>
            <a:r>
              <a:rPr lang="en-US" b="1" dirty="0" smtClean="0"/>
              <a:t>Bhatia </a:t>
            </a:r>
            <a:r>
              <a:rPr lang="en-US" b="1" dirty="0"/>
              <a:t>(2009) observed that plant organs  are impacted by air pollutants leading to </a:t>
            </a:r>
            <a:r>
              <a:rPr lang="en-US" b="1" dirty="0" smtClean="0"/>
              <a:t>necrosis </a:t>
            </a:r>
            <a:r>
              <a:rPr lang="en-US" b="1" dirty="0"/>
              <a:t>(dead areas on leaves</a:t>
            </a:r>
            <a:r>
              <a:rPr lang="en-US" b="1" dirty="0" smtClean="0"/>
              <a:t>) </a:t>
            </a:r>
          </a:p>
          <a:p>
            <a:pPr marL="285750" indent="-285750" algn="just">
              <a:lnSpc>
                <a:spcPct val="150000"/>
              </a:lnSpc>
              <a:buFont typeface="Arial" pitchFamily="34" charset="0"/>
              <a:buChar char="•"/>
            </a:pPr>
            <a:r>
              <a:rPr lang="en-US" b="1" dirty="0" err="1" smtClean="0">
                <a:solidFill>
                  <a:srgbClr val="FFFF00"/>
                </a:solidFill>
              </a:rPr>
              <a:t>Epinasty</a:t>
            </a:r>
            <a:r>
              <a:rPr lang="en-US" b="1" dirty="0" smtClean="0">
                <a:solidFill>
                  <a:srgbClr val="FFFF00"/>
                </a:solidFill>
              </a:rPr>
              <a:t>: </a:t>
            </a:r>
            <a:r>
              <a:rPr lang="en-US" b="1" dirty="0" smtClean="0"/>
              <a:t>(</a:t>
            </a:r>
            <a:r>
              <a:rPr lang="en-US" b="1" dirty="0"/>
              <a:t>downward curvature of leaves and </a:t>
            </a:r>
            <a:r>
              <a:rPr lang="en-US" b="1" dirty="0" smtClean="0"/>
              <a:t>abscission (</a:t>
            </a:r>
            <a:r>
              <a:rPr lang="en-US" b="1" dirty="0"/>
              <a:t>dropping of leaves), reduction in growth rate and eventual death of plant. </a:t>
            </a:r>
            <a:endParaRPr lang="en-US" b="1" dirty="0" smtClean="0"/>
          </a:p>
          <a:p>
            <a:pPr marL="285750" indent="-285750" algn="just">
              <a:lnSpc>
                <a:spcPct val="150000"/>
              </a:lnSpc>
              <a:buFont typeface="Arial" pitchFamily="34" charset="0"/>
              <a:buChar char="•"/>
            </a:pPr>
            <a:r>
              <a:rPr lang="en-US" b="1" dirty="0">
                <a:solidFill>
                  <a:srgbClr val="FFFF00"/>
                </a:solidFill>
              </a:rPr>
              <a:t>R</a:t>
            </a:r>
            <a:r>
              <a:rPr lang="en-US" b="1" dirty="0" smtClean="0">
                <a:solidFill>
                  <a:srgbClr val="FFFF00"/>
                </a:solidFill>
              </a:rPr>
              <a:t>eduction </a:t>
            </a:r>
            <a:r>
              <a:rPr lang="en-US" b="1" dirty="0">
                <a:solidFill>
                  <a:srgbClr val="FFFF00"/>
                </a:solidFill>
              </a:rPr>
              <a:t>in soil moisture content, </a:t>
            </a:r>
            <a:r>
              <a:rPr lang="en-US" b="1" dirty="0"/>
              <a:t>in extension reducing its </a:t>
            </a:r>
            <a:r>
              <a:rPr lang="en-US" b="1" dirty="0" smtClean="0"/>
              <a:t>fertility and crop </a:t>
            </a:r>
            <a:r>
              <a:rPr lang="en-US" b="1" dirty="0" err="1" smtClean="0"/>
              <a:t>yeild</a:t>
            </a:r>
            <a:r>
              <a:rPr lang="en-US" b="1" dirty="0"/>
              <a:t>.</a:t>
            </a:r>
            <a:r>
              <a:rPr lang="en-US" b="1" dirty="0" smtClean="0"/>
              <a:t>   </a:t>
            </a:r>
            <a:r>
              <a:rPr lang="en-US" b="1" dirty="0"/>
              <a:t>Flare pollutants such as </a:t>
            </a:r>
            <a:r>
              <a:rPr lang="en-US" b="1" dirty="0" err="1"/>
              <a:t>SO</a:t>
            </a:r>
            <a:r>
              <a:rPr lang="en-US" b="1" baseline="-25000" dirty="0" err="1"/>
              <a:t>x</a:t>
            </a:r>
            <a:r>
              <a:rPr lang="en-US" b="1" dirty="0"/>
              <a:t> and NO</a:t>
            </a:r>
            <a:r>
              <a:rPr lang="en-US" b="1" baseline="-25000" dirty="0"/>
              <a:t>x</a:t>
            </a:r>
            <a:r>
              <a:rPr lang="en-US" b="1" dirty="0"/>
              <a:t> form acids in the presence of rain water. </a:t>
            </a:r>
            <a:r>
              <a:rPr lang="en-US" b="1" dirty="0" smtClean="0"/>
              <a:t> </a:t>
            </a:r>
            <a:r>
              <a:rPr lang="en-US" b="1" dirty="0"/>
              <a:t>As inhabitants are agrarians  and their farmlands located in the vicinity of the flow </a:t>
            </a:r>
            <a:r>
              <a:rPr lang="en-US" b="1" dirty="0" smtClean="0"/>
              <a:t>station</a:t>
            </a:r>
            <a:r>
              <a:rPr lang="en-US" b="1" dirty="0"/>
              <a:t>, this research therefore targeted the effect of these pollutants </a:t>
            </a:r>
            <a:r>
              <a:rPr lang="en-US" b="1" dirty="0" smtClean="0"/>
              <a:t>on </a:t>
            </a:r>
            <a:r>
              <a:rPr lang="en-US" b="1" dirty="0"/>
              <a:t>the biochemical variables of  cassava (</a:t>
            </a:r>
            <a:r>
              <a:rPr lang="en-US" b="1" i="1" dirty="0" err="1"/>
              <a:t>Manihot</a:t>
            </a:r>
            <a:r>
              <a:rPr lang="en-US" b="1" i="1" dirty="0"/>
              <a:t> </a:t>
            </a:r>
            <a:r>
              <a:rPr lang="en-US" b="1" i="1" dirty="0" err="1"/>
              <a:t>esculentum</a:t>
            </a:r>
            <a:r>
              <a:rPr lang="en-US" b="1" dirty="0"/>
              <a:t>) leaf.</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Black" panose="020B0A04020102020204" pitchFamily="34" charset="0"/>
              <a:cs typeface="Arial" pitchFamily="34" charset="0"/>
            </a:endParaRPr>
          </a:p>
        </p:txBody>
      </p:sp>
    </p:spTree>
    <p:extLst>
      <p:ext uri="{BB962C8B-B14F-4D97-AF65-F5344CB8AC3E}">
        <p14:creationId xmlns:p14="http://schemas.microsoft.com/office/powerpoint/2010/main" val="396079764"/>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878767807"/>
              </p:ext>
            </p:extLst>
          </p:nvPr>
        </p:nvGraphicFramePr>
        <p:xfrm>
          <a:off x="3352800" y="119925"/>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METHODOLOGY</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753" y="609600"/>
            <a:ext cx="7021915" cy="4674352"/>
          </a:xfrm>
          <a:prstGeom prst="rect">
            <a:avLst/>
          </a:prstGeom>
        </p:spPr>
      </p:pic>
      <p:sp>
        <p:nvSpPr>
          <p:cNvPr id="3" name="Rectangle 2"/>
          <p:cNvSpPr/>
          <p:nvPr/>
        </p:nvSpPr>
        <p:spPr>
          <a:xfrm>
            <a:off x="533400" y="5486400"/>
            <a:ext cx="8012853" cy="400110"/>
          </a:xfrm>
          <a:prstGeom prst="rect">
            <a:avLst/>
          </a:prstGeom>
        </p:spPr>
        <p:txBody>
          <a:bodyPr wrap="square">
            <a:spAutoFit/>
          </a:bodyPr>
          <a:lstStyle/>
          <a:p>
            <a:r>
              <a:rPr lang="en-US" sz="2000" dirty="0" smtClean="0">
                <a:latin typeface="Arial Black" panose="020B0A04020102020204" pitchFamily="34" charset="0"/>
              </a:rPr>
              <a:t>    Fig. 1. Aerial photograph of </a:t>
            </a:r>
            <a:r>
              <a:rPr lang="en-US" sz="2000" dirty="0" err="1" smtClean="0">
                <a:latin typeface="Arial Black" panose="020B0A04020102020204" pitchFamily="34" charset="0"/>
              </a:rPr>
              <a:t>Utorogu</a:t>
            </a:r>
            <a:r>
              <a:rPr lang="en-US" sz="2000" dirty="0" smtClean="0">
                <a:latin typeface="Arial Black" panose="020B0A04020102020204" pitchFamily="34" charset="0"/>
              </a:rPr>
              <a:t>, the study area</a:t>
            </a:r>
          </a:p>
        </p:txBody>
      </p:sp>
    </p:spTree>
    <p:extLst>
      <p:ext uri="{BB962C8B-B14F-4D97-AF65-F5344CB8AC3E}">
        <p14:creationId xmlns:p14="http://schemas.microsoft.com/office/powerpoint/2010/main" val="19041620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276077527"/>
              </p:ext>
            </p:extLst>
          </p:nvPr>
        </p:nvGraphicFramePr>
        <p:xfrm>
          <a:off x="3124200" y="285839"/>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METHODOLOGY</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12" name="Rectangle 4"/>
          <p:cNvSpPr>
            <a:spLocks noChangeArrowheads="1"/>
          </p:cNvSpPr>
          <p:nvPr/>
        </p:nvSpPr>
        <p:spPr bwMode="auto">
          <a:xfrm>
            <a:off x="457197" y="990600"/>
            <a:ext cx="8327571" cy="523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smtClean="0">
                <a:solidFill>
                  <a:srgbClr val="FFFF00"/>
                </a:solidFill>
                <a:latin typeface="Arial Black" panose="020B0A04020102020204" pitchFamily="34" charset="0"/>
              </a:rPr>
              <a:t>STUDY AREA</a:t>
            </a:r>
          </a:p>
          <a:p>
            <a:pPr marL="342900" indent="-342900" algn="just">
              <a:buFont typeface="Arial" pitchFamily="34" charset="0"/>
              <a:buChar char="•"/>
            </a:pPr>
            <a:r>
              <a:rPr lang="en-US" sz="2000" b="1" dirty="0" err="1"/>
              <a:t>Utorugo</a:t>
            </a:r>
            <a:r>
              <a:rPr lang="en-US" sz="2000" b="1" dirty="0"/>
              <a:t> is situated in </a:t>
            </a:r>
            <a:r>
              <a:rPr lang="en-US" sz="2000" b="1" dirty="0" err="1"/>
              <a:t>Ugheli</a:t>
            </a:r>
            <a:r>
              <a:rPr lang="en-US" sz="2000" b="1" dirty="0"/>
              <a:t> south local government area of Delta </a:t>
            </a:r>
            <a:r>
              <a:rPr lang="en-US" sz="2000" b="1" dirty="0" smtClean="0"/>
              <a:t>State </a:t>
            </a:r>
          </a:p>
          <a:p>
            <a:pPr marL="342900" indent="-342900" algn="just">
              <a:buFont typeface="Arial" pitchFamily="34" charset="0"/>
              <a:buChar char="•"/>
            </a:pPr>
            <a:r>
              <a:rPr lang="en-US" sz="2000" b="1" dirty="0" smtClean="0"/>
              <a:t>Located between </a:t>
            </a:r>
            <a:r>
              <a:rPr lang="en-US" sz="2000" b="1" dirty="0"/>
              <a:t>longitude </a:t>
            </a:r>
            <a:r>
              <a:rPr lang="en-US" sz="2000" b="1" dirty="0" smtClean="0"/>
              <a:t>060° 01’ 34.72</a:t>
            </a:r>
            <a:r>
              <a:rPr lang="en-US" sz="2000" b="1" dirty="0"/>
              <a:t>’’E and latitude </a:t>
            </a:r>
            <a:r>
              <a:rPr lang="en-US" sz="2000" b="1" dirty="0" smtClean="0"/>
              <a:t>050° 31</a:t>
            </a:r>
            <a:r>
              <a:rPr lang="en-US" sz="2000" b="1" dirty="0"/>
              <a:t>’ 19.59’’N.  </a:t>
            </a:r>
            <a:endParaRPr lang="en-US" sz="2000" b="1" dirty="0" smtClean="0"/>
          </a:p>
          <a:p>
            <a:pPr marL="342900" indent="-342900" algn="just">
              <a:buFont typeface="Arial" pitchFamily="34" charset="0"/>
              <a:buChar char="•"/>
            </a:pPr>
            <a:r>
              <a:rPr lang="en-US" sz="2000" b="1" dirty="0" smtClean="0"/>
              <a:t>Annual </a:t>
            </a:r>
            <a:r>
              <a:rPr lang="en-US" sz="2000" b="1" dirty="0"/>
              <a:t>rainfall of </a:t>
            </a:r>
            <a:r>
              <a:rPr lang="en-US" sz="2000" b="1" dirty="0" smtClean="0"/>
              <a:t>2,650mm</a:t>
            </a:r>
            <a:r>
              <a:rPr lang="en-US" sz="2000" b="1" dirty="0"/>
              <a:t>. </a:t>
            </a:r>
          </a:p>
          <a:p>
            <a:pPr algn="just"/>
            <a:endParaRPr lang="en-US" sz="2000" b="1" dirty="0"/>
          </a:p>
          <a:p>
            <a:pPr marL="342900" indent="-342900" algn="just">
              <a:buFont typeface="Arial" pitchFamily="34" charset="0"/>
              <a:buChar char="•"/>
            </a:pPr>
            <a:r>
              <a:rPr lang="en-US" sz="2000" b="1" dirty="0" smtClean="0"/>
              <a:t>Temperature </a:t>
            </a:r>
            <a:r>
              <a:rPr lang="en-US" sz="2000" b="1" dirty="0"/>
              <a:t>is high throughout the year with an annual mean of 26.3</a:t>
            </a:r>
            <a:r>
              <a:rPr lang="en-US" sz="2000" b="1" baseline="30000" dirty="0"/>
              <a:t>0</a:t>
            </a:r>
            <a:r>
              <a:rPr lang="en-US" sz="2000" b="1" dirty="0"/>
              <a:t>C monthly. </a:t>
            </a:r>
            <a:endParaRPr lang="en-US" sz="2000" b="1" dirty="0" smtClean="0"/>
          </a:p>
          <a:p>
            <a:pPr marL="342900" indent="-342900" algn="just">
              <a:buFont typeface="Arial" pitchFamily="34" charset="0"/>
              <a:buChar char="•"/>
            </a:pPr>
            <a:r>
              <a:rPr lang="en-US" sz="2000" b="1" dirty="0" smtClean="0"/>
              <a:t>Relative </a:t>
            </a:r>
            <a:r>
              <a:rPr lang="en-US" sz="2000" b="1" dirty="0"/>
              <a:t>humidity range from 60-80% with peak </a:t>
            </a:r>
            <a:r>
              <a:rPr lang="en-US" sz="2000" b="1" dirty="0" smtClean="0"/>
              <a:t>value </a:t>
            </a:r>
            <a:r>
              <a:rPr lang="en-US" sz="2000" b="1" dirty="0"/>
              <a:t>&gt; 80% recorded in July and August .</a:t>
            </a:r>
            <a:r>
              <a:rPr lang="en-US" sz="2000" b="1" dirty="0" smtClean="0"/>
              <a:t> </a:t>
            </a:r>
          </a:p>
          <a:p>
            <a:pPr marL="342900" indent="-342900" algn="just">
              <a:buFont typeface="Arial" pitchFamily="34" charset="0"/>
              <a:buChar char="•"/>
            </a:pPr>
            <a:r>
              <a:rPr lang="en-US" sz="2000" b="1" dirty="0" smtClean="0"/>
              <a:t>Surface </a:t>
            </a:r>
            <a:r>
              <a:rPr lang="en-US" sz="2000" b="1" dirty="0"/>
              <a:t>wind </a:t>
            </a:r>
            <a:r>
              <a:rPr lang="en-US" sz="2000" b="1" dirty="0" smtClean="0"/>
              <a:t>is </a:t>
            </a:r>
            <a:r>
              <a:rPr lang="en-US" sz="2000" b="1" dirty="0"/>
              <a:t>calm (1.6 – 2.1m/s) with moderate potentials for dispersing air pollutants introduced to them and is predominantly southwest during the wet season and northeast during the dry season (SPDC, 2002). </a:t>
            </a:r>
            <a:endParaRPr lang="en-US" sz="2000" b="1" dirty="0" smtClean="0"/>
          </a:p>
          <a:p>
            <a:pPr marL="342900" indent="-342900" algn="just">
              <a:buFont typeface="Arial" pitchFamily="34" charset="0"/>
              <a:buChar char="•"/>
            </a:pPr>
            <a:r>
              <a:rPr lang="en-US" sz="2000" b="1" dirty="0" smtClean="0"/>
              <a:t>Vegetation </a:t>
            </a:r>
            <a:r>
              <a:rPr lang="en-US" sz="2000" b="1" dirty="0"/>
              <a:t>is typical rainforest in nature.</a:t>
            </a:r>
          </a:p>
          <a:p>
            <a:pPr marL="342900" indent="-342900" algn="just">
              <a:buFont typeface="Arial" pitchFamily="34" charset="0"/>
              <a:buChar char="•"/>
            </a:pPr>
            <a:r>
              <a:rPr lang="en-GB" sz="2000" b="1" dirty="0" smtClean="0"/>
              <a:t>The </a:t>
            </a:r>
            <a:r>
              <a:rPr lang="en-GB" sz="2000" b="1" dirty="0"/>
              <a:t>inhabitants are predominantly farmers and estimated total population figure is projected at 311,970 (NPC, 2006</a:t>
            </a:r>
            <a:r>
              <a:rPr lang="en-GB" sz="2000" b="1" dirty="0" smtClean="0"/>
              <a:t>).</a:t>
            </a:r>
            <a:endParaRPr lang="en-US" sz="2000" b="1" dirty="0"/>
          </a:p>
        </p:txBody>
      </p:sp>
    </p:spTree>
    <p:extLst>
      <p:ext uri="{BB962C8B-B14F-4D97-AF65-F5344CB8AC3E}">
        <p14:creationId xmlns:p14="http://schemas.microsoft.com/office/powerpoint/2010/main" val="1152294748"/>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572931070"/>
              </p:ext>
            </p:extLst>
          </p:nvPr>
        </p:nvGraphicFramePr>
        <p:xfrm>
          <a:off x="3352800" y="119925"/>
          <a:ext cx="2590800" cy="548640"/>
        </p:xfrm>
        <a:graphic>
          <a:graphicData uri="http://schemas.openxmlformats.org/drawingml/2006/table">
            <a:tbl>
              <a:tblPr>
                <a:tableStyleId>{5C22544A-7EE6-4342-B048-85BDC9FD1C3A}</a:tableStyleId>
              </a:tblPr>
              <a:tblGrid>
                <a:gridCol w="2590800"/>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METHODOLOGY</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914400"/>
            <a:ext cx="7696200" cy="5348209"/>
          </a:xfrm>
          <a:prstGeom prst="rect">
            <a:avLst/>
          </a:prstGeom>
        </p:spPr>
      </p:pic>
      <p:sp>
        <p:nvSpPr>
          <p:cNvPr id="2" name="TextBox 1"/>
          <p:cNvSpPr txBox="1"/>
          <p:nvPr/>
        </p:nvSpPr>
        <p:spPr>
          <a:xfrm>
            <a:off x="685800" y="6262609"/>
            <a:ext cx="7848600" cy="369332"/>
          </a:xfrm>
          <a:prstGeom prst="rect">
            <a:avLst/>
          </a:prstGeom>
          <a:noFill/>
        </p:spPr>
        <p:txBody>
          <a:bodyPr wrap="square" rtlCol="0">
            <a:spAutoFit/>
          </a:bodyPr>
          <a:lstStyle/>
          <a:p>
            <a:r>
              <a:rPr lang="en-US" b="1" dirty="0" smtClean="0"/>
              <a:t>Plate 1. An open gas flare near one of the sampling locations</a:t>
            </a:r>
            <a:endParaRPr lang="en-US" b="1" dirty="0"/>
          </a:p>
        </p:txBody>
      </p:sp>
    </p:spTree>
    <p:extLst>
      <p:ext uri="{BB962C8B-B14F-4D97-AF65-F5344CB8AC3E}">
        <p14:creationId xmlns:p14="http://schemas.microsoft.com/office/powerpoint/2010/main" val="2277456523"/>
      </p:ext>
    </p:extLst>
  </p:cSld>
  <p:clrMapOvr>
    <a:masterClrMapping/>
  </p:clrMapOvr>
  <mc:AlternateContent xmlns:mc="http://schemas.openxmlformats.org/markup-compatibility/2006" xmlns:p14="http://schemas.microsoft.com/office/powerpoint/2010/main">
    <mc:Choice Requires="p14">
      <p:transition spd="slow" p14:dur="1500">
        <p:push dir="u"/>
      </p:transition>
    </mc:Choice>
    <mc:Fallback xmlns="">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103557300"/>
              </p:ext>
            </p:extLst>
          </p:nvPr>
        </p:nvGraphicFramePr>
        <p:xfrm>
          <a:off x="2885270" y="152400"/>
          <a:ext cx="3004311" cy="548640"/>
        </p:xfrm>
        <a:graphic>
          <a:graphicData uri="http://schemas.openxmlformats.org/drawingml/2006/table">
            <a:tbl>
              <a:tblPr>
                <a:tableStyleId>{5C22544A-7EE6-4342-B048-85BDC9FD1C3A}</a:tableStyleId>
              </a:tblPr>
              <a:tblGrid>
                <a:gridCol w="3004311"/>
              </a:tblGrid>
              <a:tr h="259080">
                <a:tc>
                  <a:txBody>
                    <a:bodyPr/>
                    <a:lstStyle/>
                    <a:p>
                      <a:pPr marL="0" marR="0" algn="ctr">
                        <a:lnSpc>
                          <a:spcPct val="200000"/>
                        </a:lnSpc>
                        <a:spcBef>
                          <a:spcPts val="0"/>
                        </a:spcBef>
                        <a:spcAft>
                          <a:spcPts val="1000"/>
                        </a:spcAft>
                      </a:pPr>
                      <a:r>
                        <a:rPr lang="en-US" sz="1800" b="1" dirty="0" smtClean="0">
                          <a:solidFill>
                            <a:srgbClr val="FF0000"/>
                          </a:solidFill>
                          <a:effectLst/>
                          <a:latin typeface="Eras Bold ITC" panose="020B0907030504020204" pitchFamily="34" charset="0"/>
                        </a:rPr>
                        <a:t>SAMPLE  COLLECTION</a:t>
                      </a:r>
                      <a:endParaRPr lang="en-US" sz="1800" b="1" dirty="0">
                        <a:solidFill>
                          <a:srgbClr val="FF0000"/>
                        </a:solidFill>
                        <a:effectLst/>
                        <a:latin typeface="Eras Bold ITC" panose="020B0907030504020204" pitchFamily="34" charset="0"/>
                        <a:ea typeface="Calibri"/>
                        <a:cs typeface="Times New Roman"/>
                      </a:endParaRPr>
                    </a:p>
                  </a:txBody>
                  <a:tcPr marL="114300" marR="114300" marT="0" marB="0"/>
                </a:tc>
              </a:tr>
            </a:tbl>
          </a:graphicData>
        </a:graphic>
      </p:graphicFrame>
      <p:sp>
        <p:nvSpPr>
          <p:cNvPr id="3" name="Rectangle 2"/>
          <p:cNvSpPr/>
          <p:nvPr/>
        </p:nvSpPr>
        <p:spPr>
          <a:xfrm>
            <a:off x="381000" y="685800"/>
            <a:ext cx="8012853" cy="6771084"/>
          </a:xfrm>
          <a:prstGeom prst="rect">
            <a:avLst/>
          </a:prstGeom>
        </p:spPr>
        <p:txBody>
          <a:bodyPr wrap="square">
            <a:spAutoFit/>
          </a:bodyPr>
          <a:lstStyle/>
          <a:p>
            <a:pPr marL="342900" indent="-342900">
              <a:buFont typeface="Arial" pitchFamily="34" charset="0"/>
              <a:buChar char="•"/>
            </a:pPr>
            <a:r>
              <a:rPr lang="en-US" sz="2000" b="1" dirty="0" smtClean="0">
                <a:solidFill>
                  <a:srgbClr val="FFFF00"/>
                </a:solidFill>
                <a:latin typeface="Arial Black" panose="020B0A04020102020204" pitchFamily="34" charset="0"/>
              </a:rPr>
              <a:t>Leaf </a:t>
            </a:r>
            <a:r>
              <a:rPr lang="en-US" sz="2000" b="1" dirty="0">
                <a:solidFill>
                  <a:srgbClr val="FFFF00"/>
                </a:solidFill>
                <a:latin typeface="Arial Black" panose="020B0A04020102020204" pitchFamily="34" charset="0"/>
              </a:rPr>
              <a:t>sample </a:t>
            </a:r>
            <a:r>
              <a:rPr lang="en-US" sz="2000" b="1" dirty="0" smtClean="0">
                <a:solidFill>
                  <a:srgbClr val="FFFF00"/>
                </a:solidFill>
                <a:latin typeface="Arial Black" panose="020B0A04020102020204" pitchFamily="34" charset="0"/>
              </a:rPr>
              <a:t>collection</a:t>
            </a:r>
          </a:p>
          <a:p>
            <a:endParaRPr lang="en-US" sz="2000" dirty="0"/>
          </a:p>
          <a:p>
            <a:pPr algn="just"/>
            <a:r>
              <a:rPr lang="en-US" sz="1600" dirty="0">
                <a:latin typeface="Arial Black" panose="020B0A04020102020204" pitchFamily="34" charset="0"/>
              </a:rPr>
              <a:t>With the aid of  a stainless knife, leaves of cassava (</a:t>
            </a:r>
            <a:r>
              <a:rPr lang="en-US" sz="1600" i="1" dirty="0" err="1">
                <a:latin typeface="Arial Black" panose="020B0A04020102020204" pitchFamily="34" charset="0"/>
              </a:rPr>
              <a:t>Manihot</a:t>
            </a:r>
            <a:r>
              <a:rPr lang="en-US" sz="1600" i="1" dirty="0">
                <a:latin typeface="Arial Black" panose="020B0A04020102020204" pitchFamily="34" charset="0"/>
              </a:rPr>
              <a:t>  </a:t>
            </a:r>
            <a:r>
              <a:rPr lang="en-US" sz="1600" i="1" dirty="0" err="1" smtClean="0">
                <a:latin typeface="Arial Black" panose="020B0A04020102020204" pitchFamily="34" charset="0"/>
              </a:rPr>
              <a:t>esculentum</a:t>
            </a:r>
            <a:r>
              <a:rPr lang="en-US" sz="1600" dirty="0" smtClean="0">
                <a:latin typeface="Arial Black" panose="020B0A04020102020204" pitchFamily="34" charset="0"/>
              </a:rPr>
              <a:t>)  </a:t>
            </a:r>
            <a:r>
              <a:rPr lang="en-US" sz="1600" dirty="0">
                <a:latin typeface="Arial Black" panose="020B0A04020102020204" pitchFamily="34" charset="0"/>
              </a:rPr>
              <a:t>were randomly collected in  three  different  locations at a distance of 1km, 2km, and </a:t>
            </a:r>
            <a:r>
              <a:rPr lang="en-US" sz="1600" dirty="0" smtClean="0">
                <a:latin typeface="Arial Black" panose="020B0A04020102020204" pitchFamily="34" charset="0"/>
              </a:rPr>
              <a:t>3km </a:t>
            </a:r>
            <a:r>
              <a:rPr lang="en-US" sz="1600" dirty="0">
                <a:latin typeface="Arial Black" panose="020B0A04020102020204" pitchFamily="34" charset="0"/>
              </a:rPr>
              <a:t>apart  (L1, L2 and L3)  and a  control sample L4 at 10km away. Samples were carefully taken to the laboratory in a stainless container under a space of 1hour</a:t>
            </a:r>
            <a:r>
              <a:rPr lang="en-US" sz="1600" dirty="0" smtClean="0">
                <a:latin typeface="Arial Black" panose="020B0A04020102020204" pitchFamily="34" charset="0"/>
              </a:rPr>
              <a:t>.</a:t>
            </a:r>
          </a:p>
          <a:p>
            <a:endParaRPr lang="en-US" sz="2000" dirty="0"/>
          </a:p>
          <a:p>
            <a:pPr marL="342900" indent="-342900">
              <a:buFont typeface="Arial" pitchFamily="34" charset="0"/>
              <a:buChar char="•"/>
            </a:pPr>
            <a:r>
              <a:rPr lang="en-US" sz="2000" b="1" dirty="0">
                <a:solidFill>
                  <a:srgbClr val="FFFF00"/>
                </a:solidFill>
                <a:latin typeface="Arial Black" panose="020B0A04020102020204" pitchFamily="34" charset="0"/>
              </a:rPr>
              <a:t>Air Quality </a:t>
            </a:r>
            <a:r>
              <a:rPr lang="en-US" sz="2000" b="1" dirty="0" smtClean="0">
                <a:solidFill>
                  <a:srgbClr val="FFFF00"/>
                </a:solidFill>
                <a:latin typeface="Arial Black" panose="020B0A04020102020204" pitchFamily="34" charset="0"/>
              </a:rPr>
              <a:t>Monitoring</a:t>
            </a:r>
          </a:p>
          <a:p>
            <a:pPr algn="just"/>
            <a:r>
              <a:rPr lang="en-US" sz="1400" dirty="0" smtClean="0">
                <a:latin typeface="Arial Black" panose="020B0A04020102020204" pitchFamily="34" charset="0"/>
              </a:rPr>
              <a:t>     The </a:t>
            </a:r>
            <a:r>
              <a:rPr lang="en-US" sz="1400" dirty="0">
                <a:latin typeface="Arial Black" panose="020B0A04020102020204" pitchFamily="34" charset="0"/>
              </a:rPr>
              <a:t>sampling equipment used include High Volume Sampler (HVS)  (</a:t>
            </a:r>
            <a:r>
              <a:rPr lang="en-US" sz="1400" dirty="0" err="1">
                <a:latin typeface="Arial Black" panose="020B0A04020102020204" pitchFamily="34" charset="0"/>
              </a:rPr>
              <a:t>testo</a:t>
            </a:r>
            <a:r>
              <a:rPr lang="en-US" sz="1400" dirty="0">
                <a:latin typeface="Arial Black" panose="020B0A04020102020204" pitchFamily="34" charset="0"/>
              </a:rPr>
              <a:t> </a:t>
            </a:r>
            <a:r>
              <a:rPr lang="en-US" sz="1400" dirty="0" smtClean="0">
                <a:latin typeface="Arial Black" panose="020B0A04020102020204" pitchFamily="34" charset="0"/>
              </a:rPr>
              <a:t>                                                        350 </a:t>
            </a:r>
            <a:r>
              <a:rPr lang="en-US" sz="1400" dirty="0">
                <a:latin typeface="Arial Black" panose="020B0A04020102020204" pitchFamily="34" charset="0"/>
              </a:rPr>
              <a:t>Flue  gas Analyzer) and  Digital automatic gas </a:t>
            </a:r>
            <a:r>
              <a:rPr lang="en-US" sz="1400" dirty="0" smtClean="0">
                <a:latin typeface="Arial Black" panose="020B0A04020102020204" pitchFamily="34" charset="0"/>
              </a:rPr>
              <a:t>monitors (DAGMs)</a:t>
            </a:r>
            <a:endParaRPr lang="en-US" sz="1400" dirty="0">
              <a:latin typeface="Arial Black" panose="020B0A04020102020204" pitchFamily="34" charset="0"/>
            </a:endParaRPr>
          </a:p>
          <a:p>
            <a:r>
              <a:rPr lang="en-US" sz="2000" dirty="0"/>
              <a:t> </a:t>
            </a:r>
          </a:p>
          <a:p>
            <a:pPr marL="342900" indent="-342900" algn="just">
              <a:buFont typeface="Arial" pitchFamily="34" charset="0"/>
              <a:buChar char="•"/>
            </a:pPr>
            <a:r>
              <a:rPr lang="en-US" sz="2000" b="1" dirty="0">
                <a:solidFill>
                  <a:srgbClr val="FFFF00"/>
                </a:solidFill>
                <a:latin typeface="Arial Black" panose="020B0A04020102020204" pitchFamily="34" charset="0"/>
              </a:rPr>
              <a:t>High Volume Sampler (HVS)</a:t>
            </a:r>
            <a:r>
              <a:rPr lang="en-US" sz="2000" dirty="0">
                <a:solidFill>
                  <a:srgbClr val="FFFF00"/>
                </a:solidFill>
                <a:latin typeface="Arial Black" panose="020B0A04020102020204" pitchFamily="34" charset="0"/>
              </a:rPr>
              <a:t>: </a:t>
            </a:r>
            <a:r>
              <a:rPr lang="en-US" sz="1400" dirty="0">
                <a:latin typeface="Arial Black" panose="020B0A04020102020204" pitchFamily="34" charset="0"/>
              </a:rPr>
              <a:t>The modified EPA gravimetric high volume method was used. This technique involved drawing a known volume of air through a pre-weighted glass fiber filter (20 X 25cm) by means of heavy duty turbine blower at flow rate of 1.3 m</a:t>
            </a:r>
            <a:r>
              <a:rPr lang="en-US" sz="1400" baseline="30000" dirty="0">
                <a:latin typeface="Arial Black" panose="020B0A04020102020204" pitchFamily="34" charset="0"/>
              </a:rPr>
              <a:t>3</a:t>
            </a:r>
            <a:r>
              <a:rPr lang="en-US" sz="1400" dirty="0">
                <a:latin typeface="Arial Black" panose="020B0A04020102020204" pitchFamily="34" charset="0"/>
              </a:rPr>
              <a:t>/min (SPDC, 2002). This collected suspended particulate matter within the size range of 100-0.1µm diameters.</a:t>
            </a:r>
          </a:p>
          <a:p>
            <a:pPr algn="just"/>
            <a:r>
              <a:rPr lang="en-US" sz="2000" dirty="0"/>
              <a:t> </a:t>
            </a:r>
          </a:p>
          <a:p>
            <a:pPr marL="342900" indent="-342900" algn="just">
              <a:buFont typeface="Arial" pitchFamily="34" charset="0"/>
              <a:buChar char="•"/>
            </a:pPr>
            <a:r>
              <a:rPr lang="en-US" sz="2000" b="1" dirty="0">
                <a:solidFill>
                  <a:srgbClr val="FFFF00"/>
                </a:solidFill>
                <a:latin typeface="Arial Black" panose="020B0A04020102020204" pitchFamily="34" charset="0"/>
              </a:rPr>
              <a:t>Digital Automatic Gas Monitors (DAGMs)</a:t>
            </a:r>
            <a:r>
              <a:rPr lang="en-US" sz="2000" dirty="0">
                <a:solidFill>
                  <a:srgbClr val="FFFF00"/>
                </a:solidFill>
                <a:latin typeface="Arial Black" panose="020B0A04020102020204" pitchFamily="34" charset="0"/>
              </a:rPr>
              <a:t>. </a:t>
            </a:r>
            <a:r>
              <a:rPr lang="en-US" sz="1400" dirty="0">
                <a:latin typeface="Arial Black" panose="020B0A04020102020204" pitchFamily="34" charset="0"/>
              </a:rPr>
              <a:t>The Crowcon Gasman Air Monitor that had been pre-calibrated using air cylinder standard (SPDC, 2002) was used in the direct detection of CH</a:t>
            </a:r>
            <a:r>
              <a:rPr lang="en-US" sz="1400" baseline="-25000" dirty="0">
                <a:latin typeface="Arial Black" panose="020B0A04020102020204" pitchFamily="34" charset="0"/>
              </a:rPr>
              <a:t>4</a:t>
            </a:r>
            <a:r>
              <a:rPr lang="en-US" sz="1400" dirty="0">
                <a:latin typeface="Arial Black" panose="020B0A04020102020204" pitchFamily="34" charset="0"/>
              </a:rPr>
              <a:t>, CO, NO</a:t>
            </a:r>
            <a:r>
              <a:rPr lang="en-US" sz="1400" baseline="-25000" dirty="0">
                <a:latin typeface="Arial Black" panose="020B0A04020102020204" pitchFamily="34" charset="0"/>
              </a:rPr>
              <a:t>x</a:t>
            </a:r>
            <a:r>
              <a:rPr lang="en-US" sz="1400" dirty="0">
                <a:latin typeface="Arial Black" panose="020B0A04020102020204" pitchFamily="34" charset="0"/>
              </a:rPr>
              <a:t>, </a:t>
            </a:r>
            <a:r>
              <a:rPr lang="en-US" sz="1400" dirty="0" err="1">
                <a:latin typeface="Arial Black" panose="020B0A04020102020204" pitchFamily="34" charset="0"/>
              </a:rPr>
              <a:t>SO</a:t>
            </a:r>
            <a:r>
              <a:rPr lang="en-US" sz="1400" baseline="-25000" dirty="0" err="1">
                <a:latin typeface="Arial Black" panose="020B0A04020102020204" pitchFamily="34" charset="0"/>
              </a:rPr>
              <a:t>x</a:t>
            </a:r>
            <a:r>
              <a:rPr lang="en-US" sz="1400" dirty="0">
                <a:latin typeface="Arial Black" panose="020B0A04020102020204" pitchFamily="34" charset="0"/>
              </a:rPr>
              <a:t>, H</a:t>
            </a:r>
            <a:r>
              <a:rPr lang="en-US" sz="1400" baseline="-25000" dirty="0">
                <a:latin typeface="Arial Black" panose="020B0A04020102020204" pitchFamily="34" charset="0"/>
              </a:rPr>
              <a:t>2</a:t>
            </a:r>
            <a:r>
              <a:rPr lang="en-US" sz="1400" dirty="0">
                <a:latin typeface="Arial Black" panose="020B0A04020102020204" pitchFamily="34" charset="0"/>
              </a:rPr>
              <a:t>S and Temperature (0</a:t>
            </a:r>
            <a:r>
              <a:rPr lang="en-US" sz="1400" baseline="30000" dirty="0">
                <a:latin typeface="Arial Black" panose="020B0A04020102020204" pitchFamily="34" charset="0"/>
              </a:rPr>
              <a:t>oC</a:t>
            </a:r>
            <a:r>
              <a:rPr lang="en-US" sz="1400" dirty="0">
                <a:latin typeface="Arial Black" panose="020B0A04020102020204" pitchFamily="34" charset="0"/>
              </a:rPr>
              <a:t>) while the Haze dust 10 µm Particulate Monitor was used for the detection of particulate matter (SPM</a:t>
            </a:r>
            <a:r>
              <a:rPr lang="en-US" sz="1400" baseline="-25000" dirty="0">
                <a:latin typeface="Arial Black" panose="020B0A04020102020204" pitchFamily="34" charset="0"/>
              </a:rPr>
              <a:t>10</a:t>
            </a:r>
            <a:r>
              <a:rPr lang="en-US" sz="1400" dirty="0">
                <a:latin typeface="Arial Black" panose="020B0A04020102020204" pitchFamily="34" charset="0"/>
              </a:rPr>
              <a:t>).</a:t>
            </a:r>
          </a:p>
          <a:p>
            <a:r>
              <a:rPr lang="en-US" sz="2000" b="1" dirty="0" smtClean="0">
                <a:solidFill>
                  <a:srgbClr val="FFFF00"/>
                </a:solidFill>
                <a:latin typeface="Arial Black" panose="020B0A04020102020204" pitchFamily="34" charset="0"/>
              </a:rPr>
              <a:t> </a:t>
            </a:r>
            <a:endParaRPr lang="en-US" sz="2000" dirty="0">
              <a:solidFill>
                <a:srgbClr val="FFFF00"/>
              </a:solidFill>
              <a:latin typeface="Arial Black" panose="020B0A04020102020204" pitchFamily="34" charset="0"/>
            </a:endParaRPr>
          </a:p>
          <a:p>
            <a:endParaRPr lang="en-US" sz="20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312042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Couture</Template>
  <TotalTime>823</TotalTime>
  <Words>2473</Words>
  <Application>Microsoft Office PowerPoint</Application>
  <PresentationFormat>On-screen Show (4:3)</PresentationFormat>
  <Paragraphs>244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AWUSAKU</dc:creator>
  <cp:lastModifiedBy>USER</cp:lastModifiedBy>
  <cp:revision>155</cp:revision>
  <dcterms:created xsi:type="dcterms:W3CDTF">2016-04-10T03:34:42Z</dcterms:created>
  <dcterms:modified xsi:type="dcterms:W3CDTF">2016-04-20T10:11:19Z</dcterms:modified>
</cp:coreProperties>
</file>