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332" r:id="rId3"/>
    <p:sldId id="367" r:id="rId4"/>
    <p:sldId id="371" r:id="rId5"/>
    <p:sldId id="372" r:id="rId6"/>
    <p:sldId id="373" r:id="rId7"/>
    <p:sldId id="368" r:id="rId8"/>
    <p:sldId id="364" r:id="rId9"/>
    <p:sldId id="358" r:id="rId10"/>
    <p:sldId id="321" r:id="rId11"/>
    <p:sldId id="346" r:id="rId12"/>
    <p:sldId id="345" r:id="rId13"/>
    <p:sldId id="342" r:id="rId14"/>
    <p:sldId id="348" r:id="rId15"/>
    <p:sldId id="324" r:id="rId16"/>
    <p:sldId id="349" r:id="rId17"/>
    <p:sldId id="350" r:id="rId18"/>
    <p:sldId id="351" r:id="rId19"/>
    <p:sldId id="352" r:id="rId20"/>
    <p:sldId id="280" r:id="rId21"/>
    <p:sldId id="306" r:id="rId22"/>
    <p:sldId id="307" r:id="rId23"/>
    <p:sldId id="308" r:id="rId24"/>
    <p:sldId id="353" r:id="rId25"/>
    <p:sldId id="323" r:id="rId26"/>
    <p:sldId id="335" r:id="rId27"/>
    <p:sldId id="344" r:id="rId28"/>
    <p:sldId id="334" r:id="rId29"/>
    <p:sldId id="288" r:id="rId30"/>
    <p:sldId id="315" r:id="rId31"/>
    <p:sldId id="331" r:id="rId32"/>
    <p:sldId id="34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19" autoAdjust="0"/>
  </p:normalViewPr>
  <p:slideViewPr>
    <p:cSldViewPr>
      <p:cViewPr>
        <p:scale>
          <a:sx n="67" d="100"/>
          <a:sy n="67"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DA94F-5B0C-439A-AA90-A76D768FE99E}" type="datetimeFigureOut">
              <a:rPr lang="en-US" smtClean="0"/>
              <a:t>8/17/2015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ACA37-F97D-48C2-B34C-49CDA9F1F6D2}" type="slidenum">
              <a:rPr lang="en-US" smtClean="0"/>
              <a:t>‹#›</a:t>
            </a:fld>
            <a:endParaRPr lang="en-US"/>
          </a:p>
        </p:txBody>
      </p:sp>
    </p:spTree>
    <p:extLst>
      <p:ext uri="{BB962C8B-B14F-4D97-AF65-F5344CB8AC3E}">
        <p14:creationId xmlns:p14="http://schemas.microsoft.com/office/powerpoint/2010/main" val="289974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ACA37-F97D-48C2-B34C-49CDA9F1F6D2}" type="slidenum">
              <a:rPr lang="en-US" smtClean="0"/>
              <a:t>10</a:t>
            </a:fld>
            <a:endParaRPr lang="en-US"/>
          </a:p>
        </p:txBody>
      </p:sp>
    </p:spTree>
    <p:extLst>
      <p:ext uri="{BB962C8B-B14F-4D97-AF65-F5344CB8AC3E}">
        <p14:creationId xmlns:p14="http://schemas.microsoft.com/office/powerpoint/2010/main" val="156030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9ACA37-F97D-48C2-B34C-49CDA9F1F6D2}" type="slidenum">
              <a:rPr lang="en-US" smtClean="0"/>
              <a:t>11</a:t>
            </a:fld>
            <a:endParaRPr lang="en-US"/>
          </a:p>
        </p:txBody>
      </p:sp>
    </p:spTree>
    <p:extLst>
      <p:ext uri="{BB962C8B-B14F-4D97-AF65-F5344CB8AC3E}">
        <p14:creationId xmlns:p14="http://schemas.microsoft.com/office/powerpoint/2010/main" val="118756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ACA37-F97D-48C2-B34C-49CDA9F1F6D2}" type="slidenum">
              <a:rPr lang="en-US" smtClean="0"/>
              <a:t>12</a:t>
            </a:fld>
            <a:endParaRPr lang="en-US"/>
          </a:p>
        </p:txBody>
      </p:sp>
    </p:spTree>
    <p:extLst>
      <p:ext uri="{BB962C8B-B14F-4D97-AF65-F5344CB8AC3E}">
        <p14:creationId xmlns:p14="http://schemas.microsoft.com/office/powerpoint/2010/main" val="132549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study discusses the role of circulating level of leptin as a major representative of peripheral metabolic cue that may act as links between obesity and PCOS</a:t>
            </a:r>
            <a:r>
              <a:rPr lang="en-US" dirty="0" smtClean="0"/>
              <a:t>. </a:t>
            </a:r>
          </a:p>
          <a:p>
            <a:endParaRPr lang="en-US" dirty="0" smtClean="0"/>
          </a:p>
          <a:p>
            <a:endParaRPr lang="en-US" dirty="0" smtClean="0"/>
          </a:p>
          <a:p>
            <a:r>
              <a:rPr lang="en-US" dirty="0" smtClean="0"/>
              <a:t>Insight into the underlying mechanisms will help better understand the pathology of PCOS and identify new therapeutic target of this syndrome</a:t>
            </a:r>
            <a:endParaRPr lang="en-US" dirty="0"/>
          </a:p>
        </p:txBody>
      </p:sp>
      <p:sp>
        <p:nvSpPr>
          <p:cNvPr id="4" name="Slide Number Placeholder 3"/>
          <p:cNvSpPr>
            <a:spLocks noGrp="1"/>
          </p:cNvSpPr>
          <p:nvPr>
            <p:ph type="sldNum" sz="quarter" idx="10"/>
          </p:nvPr>
        </p:nvSpPr>
        <p:spPr/>
        <p:txBody>
          <a:bodyPr/>
          <a:lstStyle/>
          <a:p>
            <a:fld id="{FC9ACA37-F97D-48C2-B34C-49CDA9F1F6D2}" type="slidenum">
              <a:rPr lang="en-US" smtClean="0"/>
              <a:t>15</a:t>
            </a:fld>
            <a:endParaRPr lang="en-US"/>
          </a:p>
        </p:txBody>
      </p:sp>
    </p:spTree>
    <p:extLst>
      <p:ext uri="{BB962C8B-B14F-4D97-AF65-F5344CB8AC3E}">
        <p14:creationId xmlns:p14="http://schemas.microsoft.com/office/powerpoint/2010/main" val="334026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Based on </a:t>
            </a:r>
            <a:r>
              <a:rPr lang="en-US" sz="1200" dirty="0" err="1" smtClean="0">
                <a:solidFill>
                  <a:srgbClr val="FF0000"/>
                </a:solidFill>
              </a:rPr>
              <a:t>hs</a:t>
            </a:r>
            <a:r>
              <a:rPr lang="en-US" sz="1200" dirty="0" smtClean="0">
                <a:solidFill>
                  <a:srgbClr val="FF0000"/>
                </a:solidFill>
              </a:rPr>
              <a:t> &amp; </a:t>
            </a:r>
            <a:r>
              <a:rPr lang="en-US" sz="1200" dirty="0" err="1" smtClean="0">
                <a:solidFill>
                  <a:srgbClr val="FF0000"/>
                </a:solidFill>
              </a:rPr>
              <a:t>examnt</a:t>
            </a:r>
            <a:endParaRPr lang="en-US"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Measuring B.P, B.M.I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have regular menstrual cycles of 26-30 days, normal-sized ovary   and no sign of </a:t>
            </a:r>
            <a:r>
              <a:rPr lang="en-US" sz="1200" dirty="0" err="1" smtClean="0">
                <a:solidFill>
                  <a:srgbClr val="FF0000"/>
                </a:solidFill>
              </a:rPr>
              <a:t>hyperandrogenism</a:t>
            </a:r>
            <a:endParaRPr lang="en-US" sz="120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FC9ACA37-F97D-48C2-B34C-49CDA9F1F6D2}" type="slidenum">
              <a:rPr lang="en-US" smtClean="0"/>
              <a:t>21</a:t>
            </a:fld>
            <a:endParaRPr lang="en-US"/>
          </a:p>
        </p:txBody>
      </p:sp>
    </p:spTree>
    <p:extLst>
      <p:ext uri="{BB962C8B-B14F-4D97-AF65-F5344CB8AC3E}">
        <p14:creationId xmlns:p14="http://schemas.microsoft.com/office/powerpoint/2010/main" val="303819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ACA37-F97D-48C2-B34C-49CDA9F1F6D2}" type="slidenum">
              <a:rPr lang="en-US" smtClean="0"/>
              <a:t>23</a:t>
            </a:fld>
            <a:endParaRPr lang="en-US"/>
          </a:p>
        </p:txBody>
      </p:sp>
    </p:spTree>
    <p:extLst>
      <p:ext uri="{BB962C8B-B14F-4D97-AF65-F5344CB8AC3E}">
        <p14:creationId xmlns:p14="http://schemas.microsoft.com/office/powerpoint/2010/main" val="9907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smtClean="0"/>
          </a:p>
        </p:txBody>
      </p:sp>
      <p:sp>
        <p:nvSpPr>
          <p:cNvPr id="3379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E1684C-3B02-4600-BE16-BF3EBCCBDFF3}" type="slidenum">
              <a:rPr lang="ar-SA" smtClean="0"/>
              <a:pPr eaLnBrk="1" hangingPunct="1"/>
              <a:t>25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Mean Age, Anthropometric Measurement, Metabolic and Hormonal Data (table 1)</a:t>
            </a:r>
          </a:p>
          <a:p>
            <a:pPr marL="0" indent="0">
              <a:buNone/>
            </a:pPr>
            <a:endParaRPr lang="en-US" dirty="0" smtClean="0"/>
          </a:p>
          <a:p>
            <a:pPr marL="0" indent="0">
              <a:buNone/>
            </a:pPr>
            <a:r>
              <a:rPr lang="en-US" dirty="0" smtClean="0"/>
              <a:t>40 obese women with PCOS (group I), and </a:t>
            </a:r>
          </a:p>
          <a:p>
            <a:pPr marL="0" indent="0">
              <a:buNone/>
            </a:pPr>
            <a:r>
              <a:rPr lang="en-US" dirty="0" smtClean="0"/>
              <a:t>16 apparently healthy obese females (group II),</a:t>
            </a:r>
          </a:p>
          <a:p>
            <a:pPr marL="0" indent="0">
              <a:buNone/>
            </a:pPr>
            <a:r>
              <a:rPr lang="en-US" dirty="0" smtClean="0"/>
              <a:t> the mean age of group I was 34.3 ± 2.08 years, and group II was 28.1 ± 4.61 years, </a:t>
            </a:r>
          </a:p>
          <a:p>
            <a:pPr marL="0" indent="0">
              <a:buNone/>
            </a:pPr>
            <a:r>
              <a:rPr lang="en-US" dirty="0" smtClean="0"/>
              <a:t>the mean of BMI in group I was 34.84 ± 4.77 while in group II was 33.59 ± 1.23. </a:t>
            </a:r>
          </a:p>
          <a:p>
            <a:pPr marL="0" indent="0">
              <a:buNone/>
            </a:pPr>
            <a:r>
              <a:rPr lang="en-US" dirty="0" smtClean="0"/>
              <a:t>----There was no significant difference between the mean of age and BMI between patients with PCOS and their obese controls (p= 0.138, and p= 0.138, P= 0.078) respectively. </a:t>
            </a:r>
          </a:p>
          <a:p>
            <a:r>
              <a:rPr lang="en-US" dirty="0" smtClean="0"/>
              <a:t>--There was no significant difference between the mean of serum fasting glucose levels, Insulin levels and HOMA-IR of patients with PCOS and their obese controls (p=0.067, P=0.343, P=0.139), </a:t>
            </a:r>
            <a:r>
              <a:rPr lang="en-US" dirty="0" err="1" smtClean="0"/>
              <a:t>respectivey</a:t>
            </a:r>
            <a:r>
              <a:rPr lang="en-US" dirty="0" smtClean="0"/>
              <a:t>.</a:t>
            </a:r>
          </a:p>
          <a:p>
            <a:r>
              <a:rPr lang="en-US" dirty="0" smtClean="0"/>
              <a:t>---Serum progesterone, and FSH were significantly lower in the study group as compared to their obese control (p=0.045, p=0.049), </a:t>
            </a:r>
          </a:p>
          <a:p>
            <a:r>
              <a:rPr lang="en-US" dirty="0" smtClean="0"/>
              <a:t>---while LH, and testosterone levels were significantly higher than the controls  (p=0.027, p=0.046). The mean leptin levels were 23.78± 5.99, and 16.86 ± 0.90 </a:t>
            </a:r>
            <a:r>
              <a:rPr lang="en-US" dirty="0" err="1" smtClean="0"/>
              <a:t>ng</a:t>
            </a:r>
            <a:r>
              <a:rPr lang="en-US" dirty="0" smtClean="0"/>
              <a:t>/mL in the study group and their obese controls.</a:t>
            </a:r>
          </a:p>
          <a:p>
            <a:r>
              <a:rPr lang="en-US" dirty="0" smtClean="0"/>
              <a:t>--- Leptin levels were significantly higher in the study group than their obese controls. </a:t>
            </a:r>
          </a:p>
          <a:p>
            <a:r>
              <a:rPr lang="en-US" dirty="0" smtClean="0"/>
              <a:t> </a:t>
            </a:r>
          </a:p>
        </p:txBody>
      </p:sp>
      <p:sp>
        <p:nvSpPr>
          <p:cNvPr id="4" name="Slide Number Placeholder 3"/>
          <p:cNvSpPr>
            <a:spLocks noGrp="1"/>
          </p:cNvSpPr>
          <p:nvPr>
            <p:ph type="sldNum" sz="quarter" idx="10"/>
          </p:nvPr>
        </p:nvSpPr>
        <p:spPr/>
        <p:txBody>
          <a:bodyPr/>
          <a:lstStyle/>
          <a:p>
            <a:fld id="{FC9ACA37-F97D-48C2-B34C-49CDA9F1F6D2}" type="slidenum">
              <a:rPr lang="en-US" smtClean="0"/>
              <a:t>26</a:t>
            </a:fld>
            <a:endParaRPr lang="en-US"/>
          </a:p>
        </p:txBody>
      </p:sp>
    </p:spTree>
    <p:extLst>
      <p:ext uri="{BB962C8B-B14F-4D97-AF65-F5344CB8AC3E}">
        <p14:creationId xmlns:p14="http://schemas.microsoft.com/office/powerpoint/2010/main" val="179183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Further </a:t>
            </a:r>
            <a:r>
              <a:rPr lang="en-US" sz="1200" dirty="0" err="1" smtClean="0"/>
              <a:t>subclassification</a:t>
            </a:r>
            <a:r>
              <a:rPr lang="en-US" sz="1200" dirty="0" smtClean="0"/>
              <a:t> of the study group according to the presence or absence of insulin resistance was done and data were reanalyzed.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Significant difference was found between the two subgroups in leptin levels (Table II), so insulin resistance and the associated hyperinsulinemia was found to be responsible for significant part of this difference, and noninsulin resistant subgroup was not found to differ significantly from obese control regarding serum leptin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-Insulin resistance might occur due to inherited abnormalities in insulin or insulin receptor genes , but in absence of these genetic abnormalities, leptin offers a plausible explanation for obesity related insulin resistance.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association between insulin resistance and </a:t>
            </a:r>
            <a:r>
              <a:rPr lang="en-US" dirty="0" err="1" smtClean="0"/>
              <a:t>hyperandrogenism</a:t>
            </a:r>
            <a:r>
              <a:rPr lang="en-US" dirty="0" smtClean="0"/>
              <a:t> was described; </a:t>
            </a:r>
            <a:r>
              <a:rPr lang="en-US" dirty="0" err="1" smtClean="0"/>
              <a:t>Poretsky</a:t>
            </a:r>
            <a:r>
              <a:rPr lang="en-US" dirty="0" smtClean="0"/>
              <a:t> and </a:t>
            </a:r>
            <a:r>
              <a:rPr lang="en-US" dirty="0" err="1" smtClean="0"/>
              <a:t>Kahin</a:t>
            </a:r>
            <a:r>
              <a:rPr lang="en-US" dirty="0" smtClean="0"/>
              <a:t> </a:t>
            </a:r>
            <a:r>
              <a:rPr lang="en-US" baseline="30000" dirty="0" smtClean="0"/>
              <a:t>()</a:t>
            </a:r>
            <a:r>
              <a:rPr lang="en-US" dirty="0" smtClean="0"/>
              <a:t> suggested that insulin acts in concert with several paracrine growth factors as a </a:t>
            </a:r>
            <a:r>
              <a:rPr lang="en-US" dirty="0" err="1" smtClean="0"/>
              <a:t>nonpituitary</a:t>
            </a:r>
            <a:r>
              <a:rPr lang="en-US" dirty="0" smtClean="0"/>
              <a:t> </a:t>
            </a:r>
            <a:r>
              <a:rPr lang="en-US" dirty="0" err="1" smtClean="0"/>
              <a:t>gonadotrophin</a:t>
            </a:r>
            <a:r>
              <a:rPr lang="en-US" dirty="0" smtClean="0"/>
              <a:t> to modulate several parts of reproductive endocrine system not just ovarian </a:t>
            </a:r>
            <a:r>
              <a:rPr lang="en-US" dirty="0" err="1" smtClean="0"/>
              <a:t>stroma</a:t>
            </a:r>
            <a:r>
              <a:rPr lang="en-US" dirty="0" smtClean="0"/>
              <a:t> and under normal physiological situations not just pathologies like PCOS.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C9ACA37-F97D-48C2-B34C-49CDA9F1F6D2}" type="slidenum">
              <a:rPr lang="en-US" smtClean="0"/>
              <a:t>28</a:t>
            </a:fld>
            <a:endParaRPr lang="en-US"/>
          </a:p>
        </p:txBody>
      </p:sp>
    </p:spTree>
    <p:extLst>
      <p:ext uri="{BB962C8B-B14F-4D97-AF65-F5344CB8AC3E}">
        <p14:creationId xmlns:p14="http://schemas.microsoft.com/office/powerpoint/2010/main" val="268843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116639B-BF5E-46EF-884E-BB0E7F1FFAD0}" type="datetimeFigureOut">
              <a:rPr lang="en-US" smtClean="0"/>
              <a:t>8/17/2015</a:t>
            </a:fld>
            <a:endParaRPr lang="en-US"/>
          </a:p>
        </p:txBody>
      </p:sp>
      <p:sp>
        <p:nvSpPr>
          <p:cNvPr id="8" name="Slide Number Placeholder 7"/>
          <p:cNvSpPr>
            <a:spLocks noGrp="1"/>
          </p:cNvSpPr>
          <p:nvPr>
            <p:ph type="sldNum" sz="quarter" idx="11"/>
          </p:nvPr>
        </p:nvSpPr>
        <p:spPr/>
        <p:txBody>
          <a:bodyPr/>
          <a:lstStyle/>
          <a:p>
            <a:fld id="{6ABCC4FC-09E9-4469-A71A-BC5487A7C08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6639B-BF5E-46EF-884E-BB0E7F1FFAD0}"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CC4FC-09E9-4469-A71A-BC5487A7C0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6639B-BF5E-46EF-884E-BB0E7F1FFAD0}"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CC4FC-09E9-4469-A71A-BC5487A7C0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116639B-BF5E-46EF-884E-BB0E7F1FFAD0}"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CC4FC-09E9-4469-A71A-BC5487A7C0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6639B-BF5E-46EF-884E-BB0E7F1FFAD0}"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CC4FC-09E9-4469-A71A-BC5487A7C08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116639B-BF5E-46EF-884E-BB0E7F1FFAD0}"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CC4FC-09E9-4469-A71A-BC5487A7C08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116639B-BF5E-46EF-884E-BB0E7F1FFAD0}" type="datetimeFigureOut">
              <a:rPr lang="en-US" smtClean="0"/>
              <a:t>8/17/2015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CC4FC-09E9-4469-A71A-BC5487A7C08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16639B-BF5E-46EF-884E-BB0E7F1FFAD0}" type="datetimeFigureOut">
              <a:rPr lang="en-US" smtClean="0"/>
              <a:t>8/17/2015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CC4FC-09E9-4469-A71A-BC5487A7C0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6639B-BF5E-46EF-884E-BB0E7F1FFAD0}" type="datetimeFigureOut">
              <a:rPr lang="en-US" smtClean="0"/>
              <a:t>8/17/2015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CC4FC-09E9-4469-A71A-BC5487A7C0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6639B-BF5E-46EF-884E-BB0E7F1FFAD0}"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CC4FC-09E9-4469-A71A-BC5487A7C0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6639B-BF5E-46EF-884E-BB0E7F1FFAD0}"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CC4FC-09E9-4469-A71A-BC5487A7C08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116639B-BF5E-46EF-884E-BB0E7F1FFAD0}" type="datetimeFigureOut">
              <a:rPr lang="en-US" smtClean="0"/>
              <a:t>8/17/2015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ABCC4FC-09E9-4469-A71A-BC5487A7C08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Atomic_mass_un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en.wikipedia.org/wiki/Metabolism" TargetMode="External"/><Relationship Id="rId4" Type="http://schemas.openxmlformats.org/officeDocument/2006/relationships/hyperlink" Target="http://en.wikipedia.org/wiki/Appetit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sa/url?sa=i&amp;rct=j&amp;q=&amp;esrc=s&amp;source=images&amp;cd=&amp;cad=rja&amp;uact=8&amp;docid=lMmZLl8k0-KAIM&amp;tbnid=S_O875bWN3tXsM:&amp;ved=0CAUQjRw&amp;url=http://www.sqlwaitstats.com/methodology/&amp;ei=sFCrU9TzG-up0AX6i4G4Dg&amp;psig=AFQjCNEMIm-BAa2Wpm7tYNLW6skUgPcdDQ&amp;ust=140382262892488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Serum leptin &amp; IR </a:t>
            </a:r>
            <a:r>
              <a:rPr lang="en-US" dirty="0" smtClean="0"/>
              <a:t/>
            </a:r>
            <a:br>
              <a:rPr lang="en-US" dirty="0" smtClean="0"/>
            </a:br>
            <a:r>
              <a:rPr lang="en-US" dirty="0" smtClean="0"/>
              <a:t>In Obese </a:t>
            </a:r>
            <a:r>
              <a:rPr lang="en-US" dirty="0"/>
              <a:t>women </a:t>
            </a:r>
            <a:r>
              <a:rPr lang="en-US" dirty="0" smtClean="0"/>
              <a:t/>
            </a:r>
            <a:br>
              <a:rPr lang="en-US" dirty="0" smtClean="0"/>
            </a:br>
            <a:r>
              <a:rPr lang="en-US" dirty="0" smtClean="0"/>
              <a:t>with </a:t>
            </a:r>
            <a:r>
              <a:rPr lang="en-US" dirty="0"/>
              <a:t>PCOS&amp; </a:t>
            </a:r>
          </a:p>
        </p:txBody>
      </p:sp>
      <p:sp>
        <p:nvSpPr>
          <p:cNvPr id="3" name="Subtitle 2"/>
          <p:cNvSpPr>
            <a:spLocks noGrp="1"/>
          </p:cNvSpPr>
          <p:nvPr>
            <p:ph type="subTitle" idx="1"/>
          </p:nvPr>
        </p:nvSpPr>
        <p:spPr/>
        <p:txBody>
          <a:bodyPr>
            <a:normAutofit fontScale="62500" lnSpcReduction="20000"/>
          </a:bodyPr>
          <a:lstStyle/>
          <a:p>
            <a:r>
              <a:rPr lang="en-US" dirty="0" smtClean="0">
                <a:solidFill>
                  <a:srgbClr val="C00000"/>
                </a:solidFill>
              </a:rPr>
              <a:t>Dr.Nisreen Albezrah</a:t>
            </a:r>
          </a:p>
          <a:p>
            <a:r>
              <a:rPr lang="en-US" dirty="0" smtClean="0">
                <a:solidFill>
                  <a:srgbClr val="C00000"/>
                </a:solidFill>
              </a:rPr>
              <a:t>Obs.Gyn. Dept. Head</a:t>
            </a:r>
          </a:p>
          <a:p>
            <a:r>
              <a:rPr lang="en-US" dirty="0" err="1" smtClean="0">
                <a:solidFill>
                  <a:srgbClr val="C00000"/>
                </a:solidFill>
              </a:rPr>
              <a:t>Ass.Prof</a:t>
            </a:r>
            <a:r>
              <a:rPr lang="en-US" dirty="0" smtClean="0">
                <a:solidFill>
                  <a:srgbClr val="C00000"/>
                </a:solidFill>
              </a:rPr>
              <a:t>. </a:t>
            </a:r>
          </a:p>
          <a:p>
            <a:r>
              <a:rPr lang="en-US" dirty="0" smtClean="0">
                <a:solidFill>
                  <a:srgbClr val="C00000"/>
                </a:solidFill>
              </a:rPr>
              <a:t>Medical College</a:t>
            </a:r>
          </a:p>
          <a:p>
            <a:r>
              <a:rPr lang="en-US" dirty="0" smtClean="0">
                <a:solidFill>
                  <a:srgbClr val="C00000"/>
                </a:solidFill>
              </a:rPr>
              <a:t>Taif University</a:t>
            </a:r>
            <a:endParaRPr lang="en-US" dirty="0">
              <a:solidFill>
                <a:srgbClr val="C00000"/>
              </a:solidFill>
            </a:endParaRPr>
          </a:p>
        </p:txBody>
      </p:sp>
      <p:pic>
        <p:nvPicPr>
          <p:cNvPr id="4" name="Picture 4"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8" descr="شعار الطب.jpg"/>
          <p:cNvPicPr>
            <a:picLocks noChangeAspect="1"/>
          </p:cNvPicPr>
          <p:nvPr/>
        </p:nvPicPr>
        <p:blipFill>
          <a:blip r:embed="rId3"/>
          <a:srcRect/>
          <a:stretch>
            <a:fillRect/>
          </a:stretch>
        </p:blipFill>
        <p:spPr bwMode="auto">
          <a:xfrm>
            <a:off x="0" y="0"/>
            <a:ext cx="1646238"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6970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u="sng" dirty="0">
                <a:solidFill>
                  <a:schemeClr val="tx2">
                    <a:lumMod val="60000"/>
                    <a:lumOff val="40000"/>
                  </a:schemeClr>
                </a:solidFill>
              </a:rPr>
              <a:t>Adipose </a:t>
            </a:r>
            <a:r>
              <a:rPr lang="en-US" u="sng" dirty="0" smtClean="0">
                <a:solidFill>
                  <a:schemeClr val="tx2">
                    <a:lumMod val="60000"/>
                    <a:lumOff val="40000"/>
                  </a:schemeClr>
                </a:solidFill>
              </a:rPr>
              <a:t>tissue </a:t>
            </a:r>
            <a:r>
              <a:rPr lang="en-US" dirty="0"/>
              <a:t>has been revealed to play important roles in the regulation of many physiological </a:t>
            </a:r>
            <a:r>
              <a:rPr lang="en-US" dirty="0" smtClean="0"/>
              <a:t>processes</a:t>
            </a:r>
            <a:r>
              <a:rPr lang="en-US" dirty="0"/>
              <a:t> by secreting </a:t>
            </a:r>
            <a:r>
              <a:rPr lang="en-US" dirty="0" smtClean="0"/>
              <a:t>cytokines </a:t>
            </a:r>
            <a:r>
              <a:rPr lang="en-US" dirty="0"/>
              <a:t>named </a:t>
            </a:r>
            <a:r>
              <a:rPr lang="en-US" u="sng" dirty="0" smtClean="0">
                <a:solidFill>
                  <a:schemeClr val="tx2">
                    <a:lumMod val="60000"/>
                    <a:lumOff val="40000"/>
                  </a:schemeClr>
                </a:solidFill>
              </a:rPr>
              <a:t>adipokines</a:t>
            </a:r>
            <a:r>
              <a:rPr lang="en-US" dirty="0"/>
              <a:t> that exert multiple effects at both the local and the systemic </a:t>
            </a:r>
            <a:r>
              <a:rPr lang="en-US" dirty="0" smtClean="0"/>
              <a:t>level</a:t>
            </a:r>
          </a:p>
          <a:p>
            <a:pPr marL="0" indent="0">
              <a:buNone/>
            </a:pPr>
            <a:endParaRPr lang="en-US" dirty="0" smtClean="0"/>
          </a:p>
          <a:p>
            <a:r>
              <a:rPr lang="en-US" dirty="0" smtClean="0"/>
              <a:t>It </a:t>
            </a:r>
            <a:r>
              <a:rPr lang="en-US" dirty="0"/>
              <a:t>has been associated with body mass index (BMI), insulin action, and glucose metabolism.. </a:t>
            </a:r>
          </a:p>
          <a:p>
            <a:endParaRPr lang="en-US" dirty="0"/>
          </a:p>
          <a:p>
            <a:endParaRPr lang="en-US" dirty="0" smtClean="0"/>
          </a:p>
          <a:p>
            <a:endParaRPr lang="en-US" dirty="0" smtClean="0"/>
          </a:p>
          <a:p>
            <a:endParaRPr lang="en-US" dirty="0"/>
          </a:p>
          <a:p>
            <a:endParaRPr lang="en-US" dirty="0" smtClean="0"/>
          </a:p>
          <a:p>
            <a:pPr marL="0" indent="0">
              <a:buNone/>
            </a:pPr>
            <a:endParaRPr lang="en-US" dirty="0" smtClean="0"/>
          </a:p>
        </p:txBody>
      </p:sp>
    </p:spTree>
    <p:extLst>
      <p:ext uri="{BB962C8B-B14F-4D97-AF65-F5344CB8AC3E}">
        <p14:creationId xmlns:p14="http://schemas.microsoft.com/office/powerpoint/2010/main" val="3223836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sz="9600" dirty="0"/>
              <a:t>Adipokines comprise </a:t>
            </a:r>
            <a:r>
              <a:rPr lang="en-US" sz="9600" dirty="0" smtClean="0"/>
              <a:t> </a:t>
            </a:r>
            <a:r>
              <a:rPr lang="en-US" sz="8000" dirty="0" smtClean="0"/>
              <a:t>:</a:t>
            </a:r>
          </a:p>
          <a:p>
            <a:pPr marL="0" indent="0">
              <a:buNone/>
            </a:pPr>
            <a:endParaRPr lang="en-US" sz="4800" dirty="0" smtClean="0"/>
          </a:p>
          <a:p>
            <a:pPr marL="1198563" indent="-174625">
              <a:buFont typeface="Wingdings" pitchFamily="2" charset="2"/>
              <a:buChar char="ü"/>
            </a:pPr>
            <a:r>
              <a:rPr lang="en-US" sz="7200" dirty="0" smtClean="0"/>
              <a:t> N</a:t>
            </a:r>
            <a:r>
              <a:rPr lang="en-US" sz="7200" u="sng" dirty="0" smtClean="0"/>
              <a:t>on adipose-specific cytokines </a:t>
            </a:r>
            <a:r>
              <a:rPr lang="en-US" sz="7200" dirty="0" smtClean="0"/>
              <a:t>such as retinol binding protein-4 (RBP4), lipocalin-2 (LCN2), interleukin 6 (IL6), IL1β, and tumor necrosis factor α (TNFα)</a:t>
            </a:r>
          </a:p>
          <a:p>
            <a:pPr marL="1023937" indent="0">
              <a:buNone/>
            </a:pPr>
            <a:r>
              <a:rPr lang="en-US" sz="7200" dirty="0" smtClean="0"/>
              <a:t> </a:t>
            </a:r>
          </a:p>
          <a:p>
            <a:pPr marL="1023938" indent="66675">
              <a:buFont typeface="Wingdings" pitchFamily="2" charset="2"/>
              <a:buChar char="ü"/>
            </a:pPr>
            <a:r>
              <a:rPr lang="en-US" sz="7200" dirty="0" smtClean="0"/>
              <a:t>    </a:t>
            </a:r>
            <a:r>
              <a:rPr lang="en-US" sz="7200" u="sng" dirty="0"/>
              <a:t>A</a:t>
            </a:r>
            <a:r>
              <a:rPr lang="en-US" sz="7200" u="sng" dirty="0" smtClean="0"/>
              <a:t>dipose-specific cytokines </a:t>
            </a:r>
            <a:r>
              <a:rPr lang="en-US" sz="7200" dirty="0" smtClean="0"/>
              <a:t>or cytokines, such as, adiponectin (APN), resistin, and    leptin</a:t>
            </a:r>
            <a:r>
              <a:rPr lang="en-US" sz="8000" dirty="0" smtClean="0"/>
              <a:t>. </a:t>
            </a:r>
          </a:p>
          <a:p>
            <a:pPr marL="1023938" indent="66675">
              <a:buFont typeface="Wingdings" pitchFamily="2" charset="2"/>
              <a:buChar char="ü"/>
            </a:pPr>
            <a:endParaRPr lang="en-US" sz="4800" dirty="0"/>
          </a:p>
          <a:p>
            <a:pPr marL="1023938" indent="66675">
              <a:buFont typeface="Wingdings" pitchFamily="2" charset="2"/>
              <a:buChar char="ü"/>
            </a:pPr>
            <a:endParaRPr lang="en-US" sz="4800" dirty="0" smtClean="0"/>
          </a:p>
          <a:p>
            <a:pPr marL="396875" indent="-223838"/>
            <a:r>
              <a:rPr lang="en-US" sz="8000" dirty="0" smtClean="0"/>
              <a:t> Leptin is a 16 </a:t>
            </a:r>
            <a:r>
              <a:rPr lang="en-US" sz="8000" dirty="0" err="1" smtClean="0">
                <a:hlinkClick r:id="rId3" tooltip="Atomic mass unit"/>
              </a:rPr>
              <a:t>kDa</a:t>
            </a:r>
            <a:r>
              <a:rPr lang="en-US" sz="8000" dirty="0" smtClean="0"/>
              <a:t> protein which is produced by adipocytes, that plays a key role in regulating energy intake and energy expenditure, including </a:t>
            </a:r>
            <a:r>
              <a:rPr lang="en-US" sz="8000" dirty="0" smtClean="0">
                <a:hlinkClick r:id="rId4" tooltip="Appetite"/>
              </a:rPr>
              <a:t>appetite</a:t>
            </a:r>
            <a:r>
              <a:rPr lang="en-US" sz="8000" dirty="0" smtClean="0"/>
              <a:t> and </a:t>
            </a:r>
            <a:r>
              <a:rPr lang="en-US" sz="8000" dirty="0" smtClean="0">
                <a:hlinkClick r:id="rId5" tooltip="Metabolism"/>
              </a:rPr>
              <a:t>metabolism</a:t>
            </a:r>
            <a:r>
              <a:rPr lang="en-US" sz="8000" dirty="0" smtClean="0"/>
              <a:t> </a:t>
            </a:r>
          </a:p>
          <a:p>
            <a:pPr marL="1023938" indent="66675">
              <a:buFont typeface="Wingdings" pitchFamily="2" charset="2"/>
              <a:buChar char="ü"/>
            </a:pPr>
            <a:endParaRPr lang="en-US" sz="6400" dirty="0"/>
          </a:p>
          <a:p>
            <a:pPr marL="1023938" indent="66675">
              <a:buFont typeface="Wingdings" pitchFamily="2" charset="2"/>
              <a:buChar char="ü"/>
            </a:pPr>
            <a:endParaRPr lang="en-US" dirty="0" smtClean="0"/>
          </a:p>
          <a:p>
            <a:pPr marL="1023938" indent="66675">
              <a:buFont typeface="Wingdings" pitchFamily="2" charset="2"/>
              <a:buChar char="ü"/>
            </a:pPr>
            <a:endParaRPr lang="en-US" dirty="0"/>
          </a:p>
          <a:p>
            <a:pPr marL="109538" indent="0">
              <a:buNone/>
            </a:pPr>
            <a:endParaRPr lang="en-US" dirty="0" smtClean="0"/>
          </a:p>
          <a:p>
            <a:pPr marL="109538" indent="0">
              <a:buNone/>
            </a:pPr>
            <a:endParaRPr lang="en-US" dirty="0"/>
          </a:p>
          <a:p>
            <a:pPr marL="109538" indent="0">
              <a:buNone/>
            </a:pPr>
            <a:endParaRPr lang="en-US" dirty="0" smtClean="0"/>
          </a:p>
          <a:p>
            <a:pPr marL="109538" indent="0">
              <a:buNone/>
            </a:pPr>
            <a:endParaRPr lang="en-US" dirty="0"/>
          </a:p>
          <a:p>
            <a:pPr marL="109538" indent="0">
              <a:buNone/>
            </a:pPr>
            <a:endParaRPr lang="en-US" sz="4900" dirty="0"/>
          </a:p>
          <a:p>
            <a:pPr marL="109538" indent="-109538">
              <a:buNone/>
            </a:pPr>
            <a:r>
              <a:rPr lang="en-US" sz="2800" dirty="0"/>
              <a:t>-</a:t>
            </a:r>
            <a:r>
              <a:rPr lang="en-US" sz="2800" dirty="0" smtClean="0"/>
              <a:t>Chen X1, Jia X, Qiao J, Guan Y, Kang J. Adipokines in reproductive function: a link between obesity and polycystic ovary syndrome. J </a:t>
            </a:r>
            <a:r>
              <a:rPr lang="en-US" sz="2800" dirty="0" err="1" smtClean="0"/>
              <a:t>Mol</a:t>
            </a:r>
            <a:r>
              <a:rPr lang="en-US" sz="2800" dirty="0" smtClean="0"/>
              <a:t> Endocrinol. 2013; 50:R21-37</a:t>
            </a:r>
          </a:p>
          <a:p>
            <a:pPr marL="0" indent="0">
              <a:buNone/>
            </a:pPr>
            <a:r>
              <a:rPr lang="en-US" sz="3100" dirty="0" smtClean="0"/>
              <a:t>-Zhang </a:t>
            </a:r>
            <a:r>
              <a:rPr lang="en-US" sz="3100" dirty="0"/>
              <a:t>Y, Proenca R, Maffei M, Barone M, Leopold L, Friedman JM. Positional cloning of the mouse obese gene and its human homologue. Nature 1994; 372:425–32</a:t>
            </a:r>
          </a:p>
          <a:p>
            <a:endParaRPr lang="en-US" dirty="0"/>
          </a:p>
        </p:txBody>
      </p:sp>
    </p:spTree>
    <p:extLst>
      <p:ext uri="{BB962C8B-B14F-4D97-AF65-F5344CB8AC3E}">
        <p14:creationId xmlns:p14="http://schemas.microsoft.com/office/powerpoint/2010/main" val="1081933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400" dirty="0"/>
              <a:t>leptin is widely present in reproductive tissues, its relationship to reproductive hormones is still poorly understood. </a:t>
            </a:r>
            <a:endParaRPr lang="en-US" sz="2400" dirty="0" smtClean="0"/>
          </a:p>
          <a:p>
            <a:pPr marL="0" indent="0">
              <a:buNone/>
            </a:pPr>
            <a:endParaRPr lang="en-US" sz="2400" dirty="0" smtClean="0"/>
          </a:p>
          <a:p>
            <a:pPr marL="0" indent="0">
              <a:buNone/>
            </a:pPr>
            <a:endParaRPr lang="en-US" sz="2400" dirty="0" smtClean="0"/>
          </a:p>
          <a:p>
            <a:r>
              <a:rPr lang="en-US" sz="2400" dirty="0" smtClean="0"/>
              <a:t>The </a:t>
            </a:r>
            <a:r>
              <a:rPr lang="en-US" sz="2400" dirty="0"/>
              <a:t>deficiency of leptin or leptin receptors (LEPR) due to loss of function mutations in the corresponding genes has been linked to infertility and delayed puberty development in humans and rodents.</a:t>
            </a:r>
          </a:p>
          <a:p>
            <a:endParaRPr lang="en-US" sz="2400" dirty="0" smtClean="0"/>
          </a:p>
          <a:p>
            <a:endParaRPr lang="en-US" sz="2400" dirty="0">
              <a:solidFill>
                <a:srgbClr val="FF0000"/>
              </a:solidFill>
            </a:endParaRPr>
          </a:p>
          <a:p>
            <a:pPr marL="0" indent="0">
              <a:buNone/>
            </a:pPr>
            <a:endParaRPr lang="en-US" sz="2400" dirty="0">
              <a:solidFill>
                <a:srgbClr val="FF0000"/>
              </a:solidFill>
            </a:endParaRPr>
          </a:p>
          <a:p>
            <a:endParaRPr lang="en-US" dirty="0">
              <a:solidFill>
                <a:srgbClr val="FF0000"/>
              </a:solidFill>
            </a:endParaRPr>
          </a:p>
          <a:p>
            <a:endParaRPr lang="en-US" dirty="0"/>
          </a:p>
        </p:txBody>
      </p:sp>
    </p:spTree>
    <p:extLst>
      <p:ext uri="{BB962C8B-B14F-4D97-AF65-F5344CB8AC3E}">
        <p14:creationId xmlns:p14="http://schemas.microsoft.com/office/powerpoint/2010/main" val="1928529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leptin </a:t>
            </a:r>
            <a:r>
              <a:rPr lang="en-US" dirty="0"/>
              <a:t>and its receptor have been implicated in maintaining other normal female reproductive </a:t>
            </a:r>
            <a:r>
              <a:rPr lang="en-US" dirty="0" smtClean="0"/>
              <a:t>functions including :</a:t>
            </a:r>
          </a:p>
          <a:p>
            <a:pPr indent="339725">
              <a:tabLst>
                <a:tab pos="804863" algn="l"/>
              </a:tabLst>
            </a:pPr>
            <a:r>
              <a:rPr lang="en-US" sz="2200" dirty="0" smtClean="0"/>
              <a:t> lactation,</a:t>
            </a:r>
          </a:p>
          <a:p>
            <a:pPr indent="339725">
              <a:tabLst>
                <a:tab pos="804863" algn="l"/>
              </a:tabLst>
            </a:pPr>
            <a:r>
              <a:rPr lang="en-US" sz="2200" dirty="0" smtClean="0"/>
              <a:t> </a:t>
            </a:r>
            <a:r>
              <a:rPr lang="en-US" sz="2200" dirty="0"/>
              <a:t>folliculogenesis</a:t>
            </a:r>
            <a:r>
              <a:rPr lang="en-US" sz="2200" dirty="0" smtClean="0"/>
              <a:t>,</a:t>
            </a:r>
          </a:p>
          <a:p>
            <a:pPr indent="339725">
              <a:tabLst>
                <a:tab pos="804863" algn="l"/>
              </a:tabLst>
            </a:pPr>
            <a:r>
              <a:rPr lang="en-US" sz="2200" dirty="0" smtClean="0"/>
              <a:t> ovarian </a:t>
            </a:r>
            <a:r>
              <a:rPr lang="en-US" sz="2200" dirty="0"/>
              <a:t>steroidogenesis, </a:t>
            </a:r>
            <a:endParaRPr lang="en-US" sz="2200" dirty="0" smtClean="0"/>
          </a:p>
          <a:p>
            <a:pPr indent="339725">
              <a:tabLst>
                <a:tab pos="804863" algn="l"/>
              </a:tabLst>
            </a:pPr>
            <a:r>
              <a:rPr lang="en-US" sz="2200" dirty="0" smtClean="0"/>
              <a:t> development </a:t>
            </a:r>
            <a:r>
              <a:rPr lang="en-US" sz="2200" dirty="0"/>
              <a:t>of dominant follicles and oocytes</a:t>
            </a:r>
            <a:r>
              <a:rPr lang="en-US" sz="2200" dirty="0" smtClean="0"/>
              <a:t>,</a:t>
            </a:r>
          </a:p>
          <a:p>
            <a:pPr indent="339725">
              <a:tabLst>
                <a:tab pos="804863" algn="l"/>
              </a:tabLst>
            </a:pPr>
            <a:r>
              <a:rPr lang="en-US" sz="2200" dirty="0" smtClean="0"/>
              <a:t> </a:t>
            </a:r>
            <a:r>
              <a:rPr lang="en-US" sz="2200" dirty="0"/>
              <a:t>maturation endometrial development, </a:t>
            </a:r>
            <a:endParaRPr lang="en-US" sz="2200" dirty="0" smtClean="0"/>
          </a:p>
          <a:p>
            <a:pPr indent="339725">
              <a:tabLst>
                <a:tab pos="804863" algn="l"/>
              </a:tabLst>
            </a:pPr>
            <a:r>
              <a:rPr lang="en-US" sz="2200" dirty="0" smtClean="0"/>
              <a:t>menstrual </a:t>
            </a:r>
            <a:r>
              <a:rPr lang="en-US" sz="2200" dirty="0"/>
              <a:t>cycle regulation</a:t>
            </a:r>
            <a:r>
              <a:rPr lang="en-US" sz="2200" baseline="30000" dirty="0"/>
              <a:t> </a:t>
            </a:r>
            <a:r>
              <a:rPr lang="en-US" sz="2200" dirty="0"/>
              <a:t>and endometrial receptivity . </a:t>
            </a:r>
          </a:p>
          <a:p>
            <a:endParaRPr lang="en-US" sz="2200" dirty="0"/>
          </a:p>
          <a:p>
            <a:endParaRPr lang="en-US" dirty="0"/>
          </a:p>
        </p:txBody>
      </p:sp>
    </p:spTree>
    <p:extLst>
      <p:ext uri="{BB962C8B-B14F-4D97-AF65-F5344CB8AC3E}">
        <p14:creationId xmlns:p14="http://schemas.microsoft.com/office/powerpoint/2010/main" val="2533114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2400" dirty="0" smtClean="0"/>
          </a:p>
          <a:p>
            <a:r>
              <a:rPr lang="en-US" sz="2400" dirty="0" smtClean="0"/>
              <a:t>The </a:t>
            </a:r>
            <a:r>
              <a:rPr lang="en-US" sz="2400" dirty="0"/>
              <a:t>heterogeneity of clinical manifestations of PCOS patients makes this syndrome even challenging in the field of endocrinology, metabolism, and </a:t>
            </a:r>
            <a:r>
              <a:rPr lang="en-US" sz="2400" dirty="0" smtClean="0"/>
              <a:t>reproduction.</a:t>
            </a:r>
          </a:p>
          <a:p>
            <a:endParaRPr lang="en-US" sz="2400" dirty="0"/>
          </a:p>
          <a:p>
            <a:endParaRPr lang="en-US" sz="2400" dirty="0" smtClean="0"/>
          </a:p>
          <a:p>
            <a:r>
              <a:rPr lang="en-US" sz="2400" dirty="0"/>
              <a:t>Our current understanding of the role for leptin in PCOS is far from complete. </a:t>
            </a:r>
          </a:p>
          <a:p>
            <a:pPr marL="0" indent="0">
              <a:buNone/>
            </a:pPr>
            <a:endParaRPr lang="en-US" sz="2400" dirty="0"/>
          </a:p>
        </p:txBody>
      </p:sp>
    </p:spTree>
    <p:extLst>
      <p:ext uri="{BB962C8B-B14F-4D97-AF65-F5344CB8AC3E}">
        <p14:creationId xmlns:p14="http://schemas.microsoft.com/office/powerpoint/2010/main" val="1879006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perspectiveRelaxedModerately"/>
            <a:lightRig rig="threePt" dir="t"/>
          </a:scene3d>
        </p:spPr>
        <p:txBody>
          <a:bodyPr>
            <a:normAutofit/>
          </a:bodyPr>
          <a:lstStyle/>
          <a:p>
            <a:r>
              <a:rPr lang="en-US" sz="6000" b="1" i="1" dirty="0" smtClean="0">
                <a:solidFill>
                  <a:srgbClr val="FF0000"/>
                </a:solidFill>
              </a:rPr>
              <a:t>STUDY AIM</a:t>
            </a:r>
            <a:endParaRPr lang="en-US" sz="6000" b="1" i="1" dirty="0">
              <a:solidFill>
                <a:srgbClr val="FF0000"/>
              </a:solidFill>
            </a:endParaRPr>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This </a:t>
            </a:r>
            <a:r>
              <a:rPr lang="en-US" dirty="0"/>
              <a:t>study aimed to investigate changes in serum leptin concentrations among obese women with PCOS and healthy obese women</a:t>
            </a:r>
          </a:p>
          <a:p>
            <a:endParaRPr lang="en-US" dirty="0"/>
          </a:p>
        </p:txBody>
      </p:sp>
    </p:spTree>
    <p:extLst>
      <p:ext uri="{BB962C8B-B14F-4D97-AF65-F5344CB8AC3E}">
        <p14:creationId xmlns:p14="http://schemas.microsoft.com/office/powerpoint/2010/main" val="899720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7170" name="Picture 2" descr="http://www.al-islam.org/ziyarat/saudi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162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94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70748"/>
            <a:ext cx="75438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493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67056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22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UUExQWFhUXGBgbFxgYGRwaHxwgGxgcHB8gHh4bHCgiHRomHBgYITEiJSkrLi4uHB8zODMsNygtLisBCgoKDg0OGxAQGywkHyQsLCwsLCwsLCwsLCwsLCwsLCwsLCwsLCwsLCwsLCwsLCwsLCwsLCwsLCwsLCwsLSwsLP/AABEIALgBEgMBIgACEQEDEQH/xAAbAAACAwEBAQAAAAAAAAAAAAAEBQIDBgABB//EAEgQAAIBAgQDBQUEBwQJBAMAAAECEQADBBIhMQVBUQYTImFxgZGhscEUMkLRFSNSctLh8BZik/EXM0NTgoOSssIHJHOiY2Ti/8QAGQEAAwEBAQAAAAAAAAAAAAAAAAECAwQF/8QAKhEAAgIBAwUAAQMFAQAAAAAAAAECERIDIUEEEzFRUmEiJMFCgZGh4XH/2gAMAwEAAhEDEQA/ADbGFdjCwTEx5dZmibeBuj7yx6kfKk2E4iQwh+68OUmDtTsYmZJu5v2dTt5ytVYqOugK5ARh5AzUrOJ3kMTyof7bnZmEETyNSTFKObA/uj86oQSgdjIijLVvTxGPZSZWBJge3b61cA45+w0BsMuIEADLo08jypraN0KHNoTA/Zgg+U0qw+LskAOi5gNwDqfUGRp5U0tcSZx4SIj7u5ERzjaodlFDMToUK+786jasDrr0qbd4XIygiNNQDt1J0qjUCSU8xNMWwc+GgDUa+dUrh1doVgw/EenXny1qNu6wHiGnKhbthZnqeVJNjpFl/KGYLJIPoPfU09QfQ1D7KpI3NWJbygn+VPIVHOzToKkl4D7wj01oXE3RH1pbcva6a+tUtxM0ttl3mpd+tZNMaV209KvGLEzMT0/lRiFo0F7FEDwxQF3FvMyaDS2SfCZB6mpXFcac6EAamO/aHuq63i1NKGvEbipW73kadAOftQG01NcYDzpU2IA/yqKYsfsmTU0A5a5UGfpS/wC0HzFT75iPOgZflJriI3igndti3sGnvqlwCdT7KQ6D38+k8qouqeRI9tBYi8AP5UJn5yTRQeAy9h+YkxynX5VQbZGsjXqaFJIMgwRUji2OhIPspiJ3bgG9UIc21QvMW1MVSXA3+FABECuoXOvU11IAC3h2YwFLHyomxhbhfIFIOunoJ+lU3eImMtrwr66n1NSweMuIwfNO++vKPrUvKtilVl1pcrSBB56b+tGpiBsdKDu8QDtJAnoB8ule4rGKoXSesmmm63BpDCFP50bh7kCM0joaSWLhOqaggkxyjrVtvGCDO35VVkjdrIzaNrvyNM8HctJrDhohipI3306GsZZ4hoeubfyn4U178ZDDKefn7aGCNJZ4zhwTbYMWP7QDadZFWslhoGbyAKmvmuLvSSTz2rTdmbjsEZiCC0DUTpUSVK0OLt0aS01knL3ihujAg/KvX7pSB3qAnz+sUhvu58USMx16/GqsZZZAC+RdSMpIkeoBkUJfkbZrWwQP3T/9h+VD4nAXIOXX0M1l7vESuYBwQOYJg+k1bY4hdYAqSZ0Ea+z1qcZfgeUQ6/wy826t/wBJ+lBXeHuORnn4TVl7i90eEyp6EQaG/SD5sxYkc9YrSLlyTJR4O/Rzny9h/KvVwR68tdD+VE28eDzf3179vE6lgsbzz99XkyaRLDYAjWQB1OlGBBsWBHpPx0oZsUsTJnnI91VnHHoOfu61O7Hsi+7g7Z/E0eorvsaKNM59x+lBrcJgkH0FEW53yn3zQGxzYeBoSfIgT+RqCbc59Kkw6lvf9BXq3v7vxP50ATtII/lFTgk8oqo3jyke+iLN9tBJ256/Okxorexykeyg8RaAgAewUdduvHXzj8qGa5HT3GhAwO8hO8elVXVA3YiNKNN72+g/lUWtqdwPdRYUKXTNs01HIVEa770e9sZo8IHuPlVV5lUwTFOxUCrZYkb0NiBoevSjVUzVbhSTMA+tKxizN/dr2jzaHlXtGSCjP4KxmeGLDSZiir9gWwCHJBnl/OmNviLn8Pw/lR9q5dY5e6URuGAEe+IrNylZajGjMW20UhpJOnKnFjhD3M+ZguVZB0MyQPZTXLbGrixp0En4VOzxmyskWwxIiMvz8XlSk5vwCUV5FGD4eLbx3rexevodKrxWF5hoEHWIjc7E8yKnieOq7MEsIhI1IzE6H1gdNqXtiGZbhIOwHxq0ne5Da4BLmJmIOn8qES+ZPtqdhcwiRAPPz/yqXdD8JkT0j+hWmyMgvC48ADvFDjUwSR6bVp+GX7D21ZbbW210VjBg7+Ikx5VkTZYdNNqu+23thpA5CKmUcvBcZV5NRiMTbaUBeVDQJDRO+4Gh19JpLxTEKqkqWkEDWOnlS23iyJzDxEfOoZZPMzFJQoJSskGy3EB11B99E4TjFxC4R3ToAxGvnQS3wpMLrtJ8qgyBzzk9KuvZIc3G7pIYuSw5nf371H9JlpJ/rr76o+yqqknNO0H56VVZwsj70b/1vRURbh+G4ywYdAT8RHuijUvM55lZmeWmvyIrOvbg6H20Xg8eybFhoRoY3puPoafs0uC4nbBy3cwWJDDcSJ5714/FbZaVLFQvvPt2pDicWbhG+nLfkB9KqVX3Bgb1NFN+jRWeKqxAnKfOnNhiZAbQRr669a+euWJprwnir29mOsab7UNOtgT9mvhv865lbyPpS5OPHuyWU5tYO3LpFSXixchEuIpaIGUnlJ18utRbL/SNLVu5yAPrU7SXC0Fv+mhruJuWQA9207EwIkH5R0oa3xAwzKQeRIGx9lTch7Dm5gDr4yfUn86F7tgYEHUjfp60BhuJblpaJEhp+HvplYvK0xJGm3v+lR+tFfpZU5fnH+dVviSOs8qOfDpAMsfAS2nPTTQb67b0JjXCQFPiO8mYkfLaqUhNAQhmLMSZGgOg+Boe5hczFtD7Z/you7hXCSZA5sIOmlFYWwsA5HjKYLCQZMzMwKeaQKDYse1rOnkKHTBl/CIk7mmF+xlMaMfdH86CddTGhosVDW3hbKgCFMADXyrqU5W6iurHGX0a2vRRhjfWSHDTzIk+yrbz3XJZmzNEHMNflQNrh7tGV0189fzpvgOGlZNxWZR0zdPZWm5NRM/jgUGYL4j7vOgrGOY3FHIkTsJ5e6td2o4ZNpsq24SSMrCTyMgEk+nlXz0MQR5cvbW0VaMJMf8AEHVGgAAxrH9daHXEMLdw9CnxJ/KoCzce0b2QlQYzaafWKot3P1N3963/AOdNRCwg3AV2JnltHnXqeGAIgDUk0DhWYydY2qDasTFFCsOdyZB29lQ+16aV7athgSdJ+FDXrAU+E7bz9KFQMOsMunUjp/WtWzGgGnOltjEeIT/WlW373rFDQ7LnxEmCAfZVlsRAUanc9KEs3BB/a5VZZxMkjqKGhBF22AQWJI5D+uVUkS2U+FfpNVM5O522AqLYqTQrDYMlBAAmNvWqXwxnQamfZVNu9BLbx+dTTFaE66zRug2ZdaSJ16SenWK5nzHKs6nehL9wiB5a1bw69lJ9N6GuQsOGFgHUZiYGvnziiThe5jNGYgGQZABEiPYRtS/7RMk+X+dVYnFmRqTpGvw/ryqabBUGPdaNOs0NZnNM6Dod+tWW1hROmn9TVDMqiJPqNOVNDGONxXeeNyfZVVpgQcpIG516UMLgyqdPQ1AYga+7TSaNwDUxly2Mi7EyOdEWcdcQEzE+/Tp8aAXGAabDYUPiLmbUH+dFWIcYTjTqGVR4n0LcwN/nzqb8ZdQfF95gxO58h6UowmKOUg7TvXX7sLA5iZ9lLHcabGmJ4k7IFZiQu3nPKPKp8O4gUYSxCwdD7p9az/24woHtr26dMxb086MaDI0PEeMguMpESJPp/IVde4vYnQT59Kya23ImCR1FaPg3BlaxnKC4+Z5GV7hABtgBUt3bcnxySWMCIG5qo6ak6sFNnp4pY/pTXUyt4PBQM/DMcWgZitu6ATzIHfmBPKT6muqO2vZWbExIMZlB9QPpVyXQu+by8bCPSDpvXlrFgxJHsq4uDsDU5e0aYrhlZQNMOFLTJ9eWhiKEXguViSyXZWBOZcpneARPy1ooWvf5VJLcakT7aqyKKEwj933akBZJIGo901FeBt3LCRJdDPkA350elgMRAMnYb/LnRRwt62M3jVR1GnuNGTDFCO7gCFkssgToQDoOQmTvyFImZpAA+8f5VtRirmYMxkDlsD6iN6heukjnuTMChTfoHBGQuzAkkciKtw+HDaSZ5g/5zThbbhs0B80gz+EnnHlXuAwF0FzkVzupJEaGZE8/KnmRixa3Ab7Q1uzcYHaFYj3xVt/g2IgKbNwNMaqenkIrU8GusZXEK6EZQpBYSNd4bfQ1V+lP/dNbW66WVB8Za7yEzAadTpQpvkpwiZFcFctznR1YbArFD5GBDFSFJiYrV4TtYIbx3UjaLjnN7ORq5+1AJlbt1gAJ8Zkaa7ry1FPN+iaj7MRZBcmNhuelEIhJCjWf6+VbC72jL6W7jnyfKf8Axr3D8Zf8boFjdUQn4rSeoGK9mexOFK2yD0mfbSqw8giRET8RW+HEiVkLmj/9e03xih7GNtNmOS2TzzYe3rqBvRGdeRuK9mGa5rUrRJ2rbXcVY+81uwxJiDhx9G2qacQsJoLdgKRsLTAa/wDM39KruLgWH5MvZWFM5Z8jyqq5cH3hy9N60eNv2n8IsW181zcvVj8qVtbtDUgSTuSdPYCJ9tQpobQlbEknevXcnnWgt8Fs3czBgoDLGv4Z1zanX0qu1wC22Y9+uUEgRr5jfb0rTJE4sQtcMCakg1AAJLbefpTf9E2y5U3sogQcsgneN9B51N+Dm3OUq5BIj7ug2I10JnalnEFFipbRLajz1BipujAe7XnTW5hbqqWZcoJ0B3jrM+orrfZnGXQrph7jofxCPTr1pWFCy0ZlQdxr61ViANYrV3OzOMW2P1F0sIgBBtl5+ho09lbzWc723Guqd0S246CTRlQ1Gz54jlfiKuuYktoeU1rsR2ZyrJRxJ/EjLv6igrvZpRAMktGieLU8tPxDoJp5ofbfsRG7CKJ1HLrzrTcAZGwo7xFeLl0AlLVzKStlpCX/AAnwggsB4QBqJ1FbgKMQXfK3NW8MCefmdT/nT7h+DNuwi2yFXvGM96bX4rOUZ1S4YZgQVy6gTKkCdenklqX/AO81x74E4scYXhOJyLk4g6LlGVFw1ohRGijuxkgDTw+HppXlPuHZe6t5nKtkXMBIAOUSABMAHlJrqqUN3/0dHyBLQ6miMPYGZQGOpA36mmf9mnP7HvI+leYfgeS6oNxAZBC59dCCNCOe0VxuRdD1OGWEbVtRyYjn7Kubh1s6Lk+P8VIuIZjim18OddP+n+dWcfdkdVBEFZO/Mn6TXPub0hinCryNmTujowEhhuInnrR3DLDpbC3CWIJOjT6ASBypPxG69qyjKN8saxshJ+Qq3D4txhzcljGYnUnnoKeUvBOKPOI4rEKSbeEkcpK/EAmqL3E7r2ityy6HwgKEOURz99F8K4pcuySTAKiCBzJnl5V7g+Pl3yjKYzToeQPmOlUtRrgT0/yKbdoOPvWwejEqfiKsThtwmAA2mmV1b605xXGlVsrKGMAxPUA8560HxWwS2YFFUiAptqwzAnWdDy2pdweBVZwBkI5yMw/VltiQYiJ/rWrrvArgmCkHcg+yCIkz5UJbwzFVOWyYzeKGUyG3AU6QB15UXhMRfBIVM5EHKLp11j8UxpJ9lVmhYMWYLsupuEPlytIaAZ66GaNt9h7C5hLMdNTm0/6SB7waKs3LlvNdezdlT9wZWnMDsQBsacfaAGcQTChtBPXaNzptUvUl7BacfQjxHZe1kypatqQDDh7gOvrM+2lf9j2iJmDplZZ131KDaK1NjjVogyTbjfvAU+e9Sw/FrT5iHSFMTmBEdZ9h91HckHbiL8JdexbtW7clUSGGgObMZM896A4hYe86tcQzrmKFR6HU67UZjGuZ/DsSI2M6tPwy1W+Kyqucw3hkxz0n051akycULW4JJ3ue5P4qiez7T96R0iI+Ne8L4u0MLzQxcZJAEDSdvbvTy24uWx3dxC3hB1AOhE6HTUTT3FjER/oO5yKg+dU4vs1caIdZHqPpWpt4VxpqxInaI36VbZsnN4hAGpn61NvgeCPnWGOQxPWeXOPpV/i0A1ncfWtN2jOcm74fD4dvORHlWYtYoBtyAd9JPsrRmeKCbKwZYgk/CoYlDmgnMQJJUSPMT5daN4jazDwqFSBlJJJPnrvPl0pbcYAa7TShBN2Oe2yJYjHXHygyAoAgcxPPTem6YrGZLdu2SEtggQNCSxYmSNzPwpXhbT3Z7sZo3j+vKopiCjRz2I2I+Fb0jMbHG40bs2kRHPXWYHT5UWe1ukhboHXMY+dKb+L8JhpEdf5UEMc0Fc5g8p091DigTY/u9qWdYLHKT+PMwPsmD7qCvX/Fm8OadMgCgeenOs7j7zSmUiJ1B9RtTBsXH4T11EVnOHo0jL2XYq6dCZJPM/nT3s/dHdJnZkm5chw5QgfqMwBAIjKS0EboIINZduJ/3J9tangz2/shu3wFVCbrL3mWVL21zlA4JBUOFJ3IIGrCd+kg+4v4CbVG34dh27q3DsBkWAhUqBlGil1zFehbWN9a6qeF4krZtLoMttBDZmYQoEEiQT1IJnrXtVNLJ7iSMDg+OEsULMpEfeC8zy01r27w7D3sRbvO83AywBoCVIy6CsQ2PcIFYAyBDMNfjzrQdk+IBnRSgZs+4UaCetcc/aHF8MaYlD9rJ1g3BpOm6/ka94+jLcUA6ZBPnq5qJtH7WTyNzr5/yr3jyEXQA0rkHp+M/lWB0hXHc62rexBiAddkP8qkjMMIxiRrI6nPUe0GdUtxGsxOukD6mpszDBzErpp595QB72bvRmIESVH/AHUHwK6puyAdAxIMfs0Z2cvEIxAiSoI3gQaE7PXQbkgHRTIMfsrQB3FCjYg7T4YH/Cv0Jo/tLbVlQDTxNzjWI+poDGspxJ2nMunTRPp86N7TW1cWwOrTPnl+hpD5LLdsfZGg+KGgepIn41LsmpDvJJMf+RqBtg4QwfEV28s+/wAas7IoQXkzoN/U0C4HWKtkK56lf+7+dDlEJMRt/kZPy8xV+ItEI/mwI9rCvXtat6f17Nf6ipYItIOddPCBppsdRv6Vm+OYxVuKGUNOYiVDR+sZRuPIVpZbPH4cvTnJ5+kVkeP3gLqgg6rOnnceqBeQlrVoWg7W7eihz4Y1LBT92PKvOE3ULM6hpEEnvHOYmVMgsQYq7GXQMJlYaZbcnf8AEmke2qOzZSHO6wNvUmmHAxv8UtgkMgJHoenUedSxC2Px2wNYkQNfYQeXwrPY6wpxDtpPeHn5qPlPwpn2mtg2xkYznYmOoVtPeYpf3ClYV9mw9yYzzMSGuT1iZ+VU3+EWHEd+8aad4ORkaEa66613Z7Dymp+64M9YApLwl3N23mIIzKf+76U1KXDFjEcDs+SuRcQxUciqt8d6qXs2V5WX9VK/Faq4/ce13YAkwxOvmoFG8LZiinXe5Op5aj6085CwRVf4Qx/2IJjQrebppow2qu3w4JP6m9qIiUcVVwnjL3biLLCSJnoQfXpRmN40bQtliPGCdR0jy86M2gwQOl23aUKLN5dJJW22rAn72kGR05RRnErNu4M+RSdB93X20XZxHe2Q55nl61QTTc3IlRSA8HhrSqxNmQonKqgE+m01TxDB4diAiOrkSDLAA9CDoK7ieIICwfxCmmD4oCVRtzsfYTr7jVLUaQnBNmM4vwu4TbPdljnXXLmIE668vWnnF7AFliVk7LImNeXSnmNXURQHeyxUHUb0nOUqBRSswLLy519DwgZu6yWlbIM+YMFfMlm3YKiVgEd4LmYmNEGhFIOL4JjdV9MoifWf8qc4fDB7S5rioLbtnbKpjM1lDBbRV8QJJ6jUAGe/pZ3qV7T9/wAGMlSHuH4kiIqMbilQAVRGyggQQu3hGw0GnKvKZ8GxP/t7OjP+qt+JVEN4RqPI7iuqpRnk9/8AQHxviKW+4uAlSQJEbjQflTXs2La90qlQSQSOZ50jxri6viVwRMEBSNjuQAaJ4Ebdq8lx7p8M6FW5iNOVefJqi1Lc09nBWDiGZb3jDEspGkzqAfbUeI8LL3fDcXYAKTvAPL1rOX8q4g4u3cDkFv1WviDBh05Bp9lW8US5dey9jw6AsJAIAcz8PbUqLNMzT8XwF5svdwYkkesdfSuxGGurhguUmAvh31z+XlSrtFeui2TZW4zBzEM2gI00G4phiOI3lwguFiLnc22IgDxEKWGo8yKWLKUizgedbT+ArO4IOgCUD2dujPIB0XYxzyj8qN7LccuYiwtwgSWdTO/hAM6QOcbVX2d7TLfa6DbGe2BmyiN2y8yZ1jnSp7hkDXmU4ox97ONI815+wUX2kRHNuNN9/PJ9KK76z3zZrQVlb70iSYB2B9K94hYsXspKv4dojy6n+6KRfJTetA4Qa+IqojyNwGav7IIRnkk7b+cn61Timtm13Y7wEACfByYH9odK94Fi1sAhs5B/F4eQ5+MmkHA8vWyFM83kfD8qsP3n/rpShOLJkMmDnkCG21jUjoBpymibPFbbMRmGpHMaajzpPYQyznvI/Dl6c5HP0rG8dvL3qgzORY6a54+dbIXfERpl5H1yxr7axPGrq94AZnu09PuNHzNNAhpxK4v2UKYEd1J6/dMVT2cCZWnVdNR+6SdvKat4u6/ZwpAEG1JPPSR8qr7NKmRgTpIAj9wz8Jqg4F9/Dj7QzczcPxcD5CmHaiz4FCsfvXCY65dtPM0tTDxiC3W4T77hPyAontbdCZALkSbh08woH50gboYcCw57uZ+6zT8PypJwQubtvMZ1Ef8AST8opvwJs1gMrAgd5OvkD9KU8DdzdTMB5R+5PX0oBeAntHddTbBXMcpmd/v6fSmHDbxWyI2IuT7mP0FLe0F8q6ZlJOQTy/2hj5CmGDvZcNHIo5J9j/wilwAp4BeVrqQCIg6/ux9KK7SXlbuy0LKtp/xAH5UPwK8pugjWASdI0yacvKiO0mRmTYDKdDp/tIPyPvpsfI2wgjDp6/U1TcNXWTGHtx/W9DXDTRDFnEX+7+99DU8NcXMs/eG3uP0mqOIbr+99DXWVGcGfFG3v/M1a8EvyP1uSKFQLmYg68/699SsNpVVtAGYzM/DU/nSETOrKIzajnEa7k9BvV/8AZ+0GzpeZGmSEvsATEarmynQkajbSqbGrc9uVSbejJRY1FtBjYBiZ7+5/iL+deUvMdR8K6jOP5DBmGw+GBQOoOTmywQD5xqOW9XW1XSLrD1B/M0OmI7wRnuKejHTf2a/OoPbyaMYPLUezcit1p+zGw3D4FnYEXrQHQxr/APWfjV9/COhEgZdg3ig+U7ezzq7hlmyLJa4RnjwyZHtAI+dV4jFsyhe8XJvlAKzHs12HM7VEk14QWqKL9024JLp5h9PiNedRu8VuBR+tfQyJRWjWfOiLfDLlxJVAVB6ruNdJOp2rreFuFcxgbgBjBaP2Z36aVlm/ROTLsLxu4AsOkAzlyleUQdKna4otskpZUFgFPduNRmLbGfxE7daXm04XNlhesae2qcRb6jUa7QfcBSzX5KzGCcYV8Q1y8HVGOYJCkHRdNRm5EyCJ06a3HiyiwL1kBrqalMrQfEI2jYHUUoSyAsQynluPeP8AKofYXAzW2YZd9ARtHSOm9VcL3Y1qNBf9sSRLI4aSWAIA3O0gz6cqnb7XI4bwXAR/dU9NiD9KC4Zav5WBVHziCrqDpBkrpCt5iqcFwt8jTakzoytrMEmY30A1itVCD8D7jDz2i0QgXDnzQI18JAMidBJq7DcVVrvdtd7uCwLuYAInTzoTE4QKtqbVzMo1MMMudgdeskjep4ThFm6XdyB4i2jxvMmCDOsflRgh5scXLZAlcRbaQCpW758xFX4ntJasm3bxCW30AzySQBp+zrAPWsthCtq5IzkiYiCCPPod9K9x/dX3HeB1AmDPpy1qcV4DuPk+j8Tv4fuz3qtlUpMCNdQuoPrzqjDYjCWbIcXCEnmdZAiIjeKzvFcV31lredRnAOvUHT0Gprzg+EsphFw1x7blryMRMQGZAY9AG6TUOJpkG4nC21LXrV4XBJYqGAP3pOxkHXeIrI8ZxIcjKSeQYiOQ0gcxt6RWgscAuPiwZH2R2YEBxoCrAeH94ik3HsKiYe0bQZrhdiwMmdYWAP3fjTiqJluG8BvXg0IjuIaQoO5WJYxEbetceNvacEKoZZ5bGIMjqOla3h6O+FthjlzWmLCAIgPHKfwivl4uNcuFfvPOs85YL8yKdZPcTuMaRtMZxpbzo0E+Fddvxnz8/hTyzdjClTt3TGem9ZkuuANsYhVuErIBLZRJnYKZOg1NbL7bZa19w5DazwF/ARPI6b1nJV4NE9txBwNk7yRqMrkwOWUae751d2ksK9xemQD33DNE8HbBsWNuVMGQxjQiDzNdxnh1i66sb6o2UAAldQGnr1pWVe4co/U2x5D5UHdNH4q1lRF3gR7hS1jp7/nVR8EPyLMcfEvqfka60vjzTyiK8xg8Smdp09leWk8ebyj5flVoljrDHw1Tbs5Sxnc/Un61KwfDQJBXNPMk/OmI7iGNa2JRwjHQEx011I0pLh8XcJIW4pIMRnb86V8dxbvKwwE6cx7eY3NJOHls0CTrqBrz2qq2Ivc2Zv3v2h7/AOVdQH2u7+wfca6lRViy7ZNwwWUICI1cGMokAxt61C9hQIC2ncSBIVn6/d8OupinmG4ctvxOc8clI0MEEHX9qOm3nRWEs2SSpfuxvqxzCPaB8/ZXQY7A+HsIUKBb6yuqNCwdJIS4FJAIPOmtjgltlRLZV5I7wmJGk6qLj76qItiN5oPCY+4x/Vqt2xH+sxFtgZjlM67dJoH9G3rWZwpfNMjSSZBEAAnkRz2FOwH2M4bigBbtXCoGpKlFjlB/VqWn05daUrwLE693iWB2ZNDz1E6xRvA+L22kXUVCBGS4QAY2+8wBIjyNJ8fxm9ddyrLbQkwLYgxPXrQG5Yz4lQMzLkBAnIg9Bmg6babHSq8dxdy2UoHBWCQolZM6gaH19aFxBZlZZkuNSffPv1q7g5s2fvWixIgZQCAeZMn6UhnvB8xvAC1IJELMTEnUHbTl5VpcfhkDwVtpJgeBkO082ILAf3fnSf7KL3jgWbTE5c7KDpB/aEDWfzp3wvAWrVvKgF5n/ETmWJ5nxQOetJpPgAGzi0RAQ3fKpbVFNsiQOTb7EaTvXcOsi5bLqCqgsDmYLBgEAAqZkMBrHPpR+ORFAG1yBCW30A0E7AaAzGn1pJi8QGUo1xyykEiz4yNMsbGdvXakoqw4Gt7ClhGYAHcsyLMGSVAPi2nrvpSh8Dh32uJdQbnTSTrrqIHU0Dgr9t2+zi9eGdhK3fCMwIifD4deelNv7PXAGW2bZ84n4gilJpedhxi2UWuHqoJwxFy2DrkUGD/eAkD1rrlvLo1oydoUqSfKRlPsqu1gLlhci/Z2hi0uQGkgaSrHw6betMeCrZt5mvZjcZjBRlZVBE7MDz6RUvB+R7oAFlSU8YE/enwkSNdDoRp1pRirttdYGp5CZ16/StaeL2yhttg2yaA5HtmQTqfEPC0Tt6Up4ZwXD3L9wIrogWbfeNzBA0YSJAggEE6+VJaURt/gT4TEXVeFDBQNFAIai/trqwEMCrSsqdDrrt51HE3HsYlwWBVSQswJDAHRsmo1idJiheJXgzeEsxmI0gHbQjeh6aXgm6HeH7TXLbt40M6agdTpQ641WYHubebvg5ZQFJAYHLtoug50RgsM9i6bT2heJEltAVUCT4fEJiToTsI3pXicaq3Dlti7b2DgEdCdJ3G0VD02mPNj/jGNw2Ky9/buAgCCjbD4zTfDcaw3dC3nKxZ7oSOUAA/CsZibwCBu7MmNIMjT0qvhuBuvJKGF05T6/Cs2peClNmk7KcGt4a7ccYi24uW2URoQSynXXyq3tnwy9dFtsMfEqAEIV136sOZ6GkdzhzCNDPnpt5vA+lVMrJAzspPLXf2GnUrugc62PojyLVoN94IoPrlE/GaQcSckLE78v3h/OslieKXCchdm20nU6z671Ytm4VCljBEc+fsoQZl/GbrCydSCJ566sI28qZ4W6f1Yk7CfPwg60vvrh7K5ftJuMIJbKynYDLEsCBG+9BtjzBh1K8iJB2jptWr2QsjcWj4RS9WLAyef0rG4LiDhge8Yb6zzPPzrYXuBAAt3t7L/APKefsrPJFRtiq7dtoxzOo15kClvDcXZQXDnQOWfLrBjlR6dksPeHed5cKmdZUkx6iTrVd3g1prh8Nx5zaXFhV21BXWfI6Vqt0TuLb3aMBiO7cwSJ9tdTH+yy/71/d//AFXVVIVsPPeTMjN+1lEj3ihMRw4uxZiST7vYAIHsr6D+hPKvP0J5V7OWj8o8LHX+mYi0lxUyBjl00Ou3qIrxbTqZQlG1gqSI9K3H6E8q79CeVK9H5Q66j6Z86u8ILsXcszEkktrqdTUxwz1r6F+hPKu/QnlRej8oP3H0zAHh5qVnBFWDRJBnXb4Vvf0J5V36E8qL0flB+4+mZq5xa+3JB+6Cu/7p19tCjEXVjuj3TTqySM2+hBJWNeQFa/8AQnlXfoTyovQ+UH7j6ZjLJdSSAJJljzJ6nrXjm4YmCRsWRGI9rKa+i8N7NoylnUnUAQ0D4KST7KYXOymHtkGGbxgAEgDXrptWb1OnTrE1jpdS1eZ8o4ghvCHRMwIOcLDaekDbTaqlwrgRJj219ox3ClurcTJsyZfCq5RpOQga+2gk7JWG5MIaD4pkR5qNZ6SKla2hzAp6HU3tM+R/ZWr37K1fVF7K2izHK+RQYEiXIJ200FeJ2XskF8l0ALOQkST5GJj2VXd6f5J7XU/R8tTDEHUBh0IqxrOgAtW1iYhYOu+vUwK+pXeythVZyLkQpyyJE7g6f1rXuI7K2B3iqHkJmUkiOem2u1Lu9P8AIPR6n7/2fMheu5CmmSRIy9Op9aGbBPuRo20rpvy9vSt74bZFhswJQwxZlQZg5AIzBHc+MSRpKCSQAo2JxNju4z5gpcEhkUZrF0YcKSz5VlrghyACupkgCk3ot7wRS0uorab8GHfBTPhAmZgQdfOa7B4LuvuKBrOsnf1NbzD2LICDvO7N62t1CwtqckGRN1HUsuZSygSPAdRVGGxytD28LeCt4kKXMIMynVWJOIV0kQcq5ImNYpuWgvEEOOj1L8zZiOIcPN5i58JO+XSdIn3CjrGDv28qBGDMAFlTJHKJ39a0mJdFIe7auIGuKCxfCuFLuFBZUxBOSWEkAwOVWfZreEL4g3XdXvXWa01wOLmW9c1s5tRdFvLJBykKQ0TmVN6Cdxghx0Oo3ym0ZTH8PvhgbgddwAZgwdSJ36SD0qq5ZchVOykEDXkI01006RW2ThFuwotXHyqGtJbk+GfsltYltlLYdo6lh1qy0tuxBLpLEBVFxVLlQzZZLquSFbMHOUgczlFUp6WN4qyZaOup0puvZiLHBLwcXRacztKsV8R0j12EUX9oupKm2gI0IKmRHIzzrUnH2XuIuYoL+HuMc7W4/XKrFSyn76rZIJYk7QSKq+0WXSwAHdHWzbF1TbdVbRVmW795JClwGWADrqayi9HnTRrLR10v06jMyb7nTu0P/DQGMwfeRKqv7s6/GtnhcXZW1cuILjJmKQjEF/1ZcMHsPKIRIKkyGGUiYIMvXrTXO5FxX7y46l1uJkRivfAuueSSqABwsAPEmYF3oXWCoz7XUtbzdnzZuCz1py2LuncL7qdYq9YRUZUu3EfLDWzYJ8RA/wBV3weASATyPLaSzhcPqO9QEC2xDQCBczZRAJJeUPgAJ1XeYp10r/pRGHVr+pmWa48fdX3VWVfoPdWus4BXdrYS4rKuYZu7IZZyyDbuNlMkeF8rQZjcC/8AQnlVpdPxFEyXVJ7yf+TEd2/Qe6urb/oTyr2nXT/KI/cfb/yW/wCk/hH+/f8Awbv8Fd/pQ4R/v2/wbv8ABXV1eTmz2MUe/wCk3hMT37bx/qbv8FXW/wD1E4WQxF5oXf8AVXP4a6uozYYo61/6h8LYEi80DebNwbeq1V/pL4T/AL9/8G7/AAV7XVPckFIMwPbbh97S3cuN/wAm4PfK6VXjO3nDbTFHusGG8Wrh38wtdXU3qSoeKqwnC9rsBcXMlxiP/jf+HSpt2rwI3uN/hv8Aw15XVWTDFEG7a4Bf9q4npbufRaqTt9w59rzn/lXP4a8rqMnY8UTvdvOHquZrzwP/AMdz5Zalf7c4BFzNeePK3cPyWva6iTaFSI4Xtzw+4My3njlNq4PmtWN20wAYDvmzHQfq7nP2V5XVEdRtDxRf/ajBazdI0JMqw0HPUelCWu3fD22vP/h3P4a6urPU1pRdITigfH9r+HXLbW++ZZBgmwXynk2V0KkjzFKb3azA20KW8UtpmkG79hOaCxMDKFSQMoGZSNJIJrq6pjrzbEWYHtLwwS9+/wB+QAtsHDXMttBsqqwYljALOSSxA2AABNnthwZ2yqFLdPsjD5266uprXm7Cw3Hcb4VZYLcW2CRMDDz8k0oS92w4ZmUE2zZVTAOHYlSTPhHdkAabCPby6uroi21ZTVF9jt/wu+RbF0vnnwmxcIMbzKR7/KoYztPwi0JcIB5YYnn5W66upTk0NRVM6z2s4Q1lroyd0Ggn7MRr6d3r97eOZqzh3aPht4FsKbQdD944ZhEg9Ah9oNe11Yy1pKyowTaQPhe2OAw6sL2Ja5cYlrjCy4BJEQqKCFQAABZPMkkkkiYntfwd0hHW2fCQwwckQQSIa0RBAg89dINdXU1qyasHBJluC7ccIRMhuZiQA5+yMoeObKtsL8Ioq32q4Q4UDIQZyj7MfbobeldXVXckCgmeWu3PCLYOS6i9QlorMeSrrGtXW+3vDG2vk/8ALf8Ahrq6juyDtxZH/SBwz/fP/g3P4a6urqXdkLtx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1747838"/>
            <a:ext cx="54768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366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1304925"/>
            <a:ext cx="55911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524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06" y="893116"/>
            <a:ext cx="8229600" cy="1143000"/>
          </a:xfrm>
        </p:spPr>
        <p:txBody>
          <a:bodyPr/>
          <a:lstStyle/>
          <a:p>
            <a:r>
              <a:rPr lang="en-US" dirty="0" smtClean="0"/>
              <a:t>METHEDOLOGY</a:t>
            </a:r>
            <a:endParaRPr lang="en-US" dirty="0"/>
          </a:p>
        </p:txBody>
      </p:sp>
      <p:pic>
        <p:nvPicPr>
          <p:cNvPr id="4" name="Picture 2" descr="http://www.sqlwaitstats.com/wp-content/uploads/2013/05/Process.jpg">
            <a:hlinkClick r:id="rId2"/>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546" b="20833"/>
          <a:stretch>
            <a:fillRect/>
          </a:stretch>
        </p:blipFill>
        <p:spPr bwMode="auto">
          <a:xfrm>
            <a:off x="914400" y="2895600"/>
            <a:ext cx="5676877" cy="180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321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King </a:t>
            </a:r>
            <a:r>
              <a:rPr lang="en-US" dirty="0"/>
              <a:t>Abd </a:t>
            </a:r>
            <a:r>
              <a:rPr lang="en-US" dirty="0" smtClean="0"/>
              <a:t>El-</a:t>
            </a:r>
            <a:r>
              <a:rPr lang="en-US" dirty="0"/>
              <a:t>A</a:t>
            </a:r>
            <a:r>
              <a:rPr lang="en-US" dirty="0" smtClean="0"/>
              <a:t>ziz </a:t>
            </a:r>
            <a:r>
              <a:rPr lang="en-US" dirty="0"/>
              <a:t>Hospital </a:t>
            </a:r>
            <a:endParaRPr lang="en-US" dirty="0" smtClean="0"/>
          </a:p>
          <a:p>
            <a:pPr marL="0" indent="0">
              <a:buNone/>
            </a:pPr>
            <a:r>
              <a:rPr lang="en-US" dirty="0"/>
              <a:t> </a:t>
            </a:r>
            <a:r>
              <a:rPr lang="en-US" dirty="0" smtClean="0"/>
              <a:t>        (</a:t>
            </a:r>
            <a:r>
              <a:rPr lang="en-US" sz="2600" dirty="0"/>
              <a:t>Department of </a:t>
            </a:r>
            <a:r>
              <a:rPr lang="en-US" sz="2600" dirty="0" smtClean="0"/>
              <a:t>Obstetric &amp;Gynecology)</a:t>
            </a:r>
            <a:endParaRPr lang="en-US" dirty="0" smtClean="0"/>
          </a:p>
          <a:p>
            <a:pPr marL="0" indent="0">
              <a:buNone/>
            </a:pPr>
            <a:endParaRPr lang="en-US" dirty="0"/>
          </a:p>
          <a:p>
            <a:r>
              <a:rPr lang="en-US" dirty="0" smtClean="0"/>
              <a:t>56 </a:t>
            </a:r>
            <a:r>
              <a:rPr lang="en-US" dirty="0"/>
              <a:t>subjects who divided into two main </a:t>
            </a:r>
            <a:r>
              <a:rPr lang="en-US" dirty="0" smtClean="0"/>
              <a:t>groups</a:t>
            </a:r>
          </a:p>
          <a:p>
            <a:pPr marL="0" indent="0">
              <a:buNone/>
            </a:pPr>
            <a:endParaRPr lang="en-US" dirty="0" smtClean="0"/>
          </a:p>
          <a:p>
            <a:pPr marL="1260475" indent="0">
              <a:buFont typeface="Wingdings" pitchFamily="2" charset="2"/>
              <a:buChar char="ü"/>
            </a:pPr>
            <a:r>
              <a:rPr lang="en-US" dirty="0" smtClean="0"/>
              <a:t>  </a:t>
            </a:r>
            <a:r>
              <a:rPr lang="en-US" sz="2600" dirty="0" smtClean="0"/>
              <a:t>40 </a:t>
            </a:r>
            <a:r>
              <a:rPr lang="en-US" sz="2600" dirty="0"/>
              <a:t>women with </a:t>
            </a:r>
            <a:r>
              <a:rPr lang="en-US" sz="2600" dirty="0" smtClean="0"/>
              <a:t>PCOS</a:t>
            </a:r>
          </a:p>
          <a:p>
            <a:pPr marL="0" indent="0">
              <a:buNone/>
            </a:pPr>
            <a:r>
              <a:rPr lang="en-US" sz="2600" dirty="0" smtClean="0"/>
              <a:t>                  their </a:t>
            </a:r>
            <a:r>
              <a:rPr lang="en-US" sz="2600" dirty="0"/>
              <a:t>mean </a:t>
            </a:r>
            <a:r>
              <a:rPr lang="en-US" sz="2600" dirty="0" smtClean="0"/>
              <a:t>age </a:t>
            </a:r>
            <a:r>
              <a:rPr lang="en-US" sz="2600" dirty="0"/>
              <a:t>was 34.3 ± 2.08 </a:t>
            </a:r>
            <a:r>
              <a:rPr lang="en-US" sz="2600" dirty="0" smtClean="0"/>
              <a:t>years</a:t>
            </a:r>
            <a:endParaRPr lang="en-US" dirty="0"/>
          </a:p>
          <a:p>
            <a:pPr marL="0" indent="0">
              <a:buNone/>
            </a:pPr>
            <a:endParaRPr lang="en-US" dirty="0" smtClean="0"/>
          </a:p>
          <a:p>
            <a:pPr marL="1765300" indent="-457200">
              <a:buFont typeface="Wingdings" pitchFamily="2" charset="2"/>
              <a:buChar char="ü"/>
            </a:pPr>
            <a:r>
              <a:rPr lang="en-US" sz="2600" dirty="0" smtClean="0"/>
              <a:t>16 women obese control</a:t>
            </a:r>
          </a:p>
          <a:p>
            <a:pPr marL="1314450" indent="-1314450">
              <a:buNone/>
            </a:pPr>
            <a:r>
              <a:rPr lang="en-US" dirty="0" smtClean="0"/>
              <a:t>                </a:t>
            </a:r>
            <a:endParaRPr lang="en-US" sz="2400" dirty="0">
              <a:solidFill>
                <a:srgbClr val="FF0000"/>
              </a:solidFill>
            </a:endParaRPr>
          </a:p>
        </p:txBody>
      </p:sp>
    </p:spTree>
    <p:extLst>
      <p:ext uri="{BB962C8B-B14F-4D97-AF65-F5344CB8AC3E}">
        <p14:creationId xmlns:p14="http://schemas.microsoft.com/office/powerpoint/2010/main" val="1360667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All patients are having </a:t>
            </a:r>
            <a:r>
              <a:rPr lang="en-US" dirty="0"/>
              <a:t> </a:t>
            </a:r>
            <a:r>
              <a:rPr lang="en-US" dirty="0" smtClean="0"/>
              <a:t>normal  other hormones level &amp; non on using any horm. </a:t>
            </a:r>
            <a:r>
              <a:rPr lang="en-US" dirty="0"/>
              <a:t>t</a:t>
            </a:r>
            <a:r>
              <a:rPr lang="en-US" dirty="0" smtClean="0"/>
              <a:t>reatments or drugs</a:t>
            </a:r>
          </a:p>
          <a:p>
            <a:endParaRPr lang="en-US" dirty="0">
              <a:solidFill>
                <a:srgbClr val="FF0000"/>
              </a:solidFill>
            </a:endParaRPr>
          </a:p>
          <a:p>
            <a:pPr marL="0" indent="0">
              <a:buNone/>
            </a:pPr>
            <a:endParaRPr lang="en-US" dirty="0" smtClean="0"/>
          </a:p>
          <a:p>
            <a:r>
              <a:rPr lang="en-US" dirty="0"/>
              <a:t>None of them had detectable pituitary or hypothalamic dysfunction</a:t>
            </a:r>
            <a:r>
              <a:rPr lang="en-US" dirty="0" smtClean="0"/>
              <a:t>.</a:t>
            </a:r>
          </a:p>
          <a:p>
            <a:pPr marL="0" indent="0">
              <a:buNone/>
            </a:pPr>
            <a:endParaRPr lang="en-US" dirty="0" smtClean="0"/>
          </a:p>
          <a:p>
            <a:r>
              <a:rPr lang="en-US" dirty="0"/>
              <a:t>N</a:t>
            </a:r>
            <a:r>
              <a:rPr lang="en-US" dirty="0" smtClean="0"/>
              <a:t>one </a:t>
            </a:r>
            <a:r>
              <a:rPr lang="en-US" dirty="0"/>
              <a:t>had received any drugs known to interfere with hormonal concentrations for at least 3 months before the study.</a:t>
            </a:r>
          </a:p>
          <a:p>
            <a:endParaRPr lang="en-US" dirty="0"/>
          </a:p>
        </p:txBody>
      </p:sp>
    </p:spTree>
    <p:extLst>
      <p:ext uri="{BB962C8B-B14F-4D97-AF65-F5344CB8AC3E}">
        <p14:creationId xmlns:p14="http://schemas.microsoft.com/office/powerpoint/2010/main" val="3372843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Blood samples </a:t>
            </a:r>
            <a:r>
              <a:rPr lang="en-US" dirty="0"/>
              <a:t>were used for estimation of </a:t>
            </a:r>
            <a:r>
              <a:rPr lang="en-US" dirty="0" smtClean="0"/>
              <a:t>serum</a:t>
            </a:r>
          </a:p>
          <a:p>
            <a:pPr marL="0" indent="0">
              <a:buNone/>
            </a:pPr>
            <a:endParaRPr lang="en-US" dirty="0" smtClean="0"/>
          </a:p>
          <a:p>
            <a:pPr marL="0" indent="0">
              <a:buNone/>
            </a:pPr>
            <a:r>
              <a:rPr lang="en-US" dirty="0"/>
              <a:t> </a:t>
            </a:r>
            <a:r>
              <a:rPr lang="en-US" dirty="0" smtClean="0"/>
              <a:t>       fasting blood glucose,</a:t>
            </a:r>
          </a:p>
          <a:p>
            <a:pPr marL="852488" indent="-338138">
              <a:buNone/>
              <a:tabLst>
                <a:tab pos="852488" algn="l"/>
              </a:tabLst>
            </a:pPr>
            <a:r>
              <a:rPr lang="en-US" dirty="0" smtClean="0"/>
              <a:t>Insulin&amp;</a:t>
            </a:r>
          </a:p>
          <a:p>
            <a:pPr marL="852488" indent="-338138">
              <a:buNone/>
              <a:tabLst>
                <a:tab pos="852488" algn="l"/>
              </a:tabLst>
            </a:pPr>
            <a:r>
              <a:rPr lang="en-US" dirty="0" smtClean="0"/>
              <a:t>FSH</a:t>
            </a:r>
            <a:r>
              <a:rPr lang="en-US" dirty="0"/>
              <a:t>, </a:t>
            </a:r>
            <a:r>
              <a:rPr lang="en-US" dirty="0" smtClean="0"/>
              <a:t>LH</a:t>
            </a:r>
          </a:p>
          <a:p>
            <a:pPr marL="852488" indent="-338138">
              <a:buNone/>
              <a:tabLst>
                <a:tab pos="852488" algn="l"/>
              </a:tabLst>
            </a:pPr>
            <a:r>
              <a:rPr lang="en-US" dirty="0" smtClean="0"/>
              <a:t>progesterone</a:t>
            </a:r>
          </a:p>
          <a:p>
            <a:pPr marL="852488" indent="-338138">
              <a:buNone/>
              <a:tabLst>
                <a:tab pos="852488" algn="l"/>
              </a:tabLst>
            </a:pPr>
            <a:r>
              <a:rPr lang="en-US" dirty="0" smtClean="0"/>
              <a:t>prolactin</a:t>
            </a:r>
            <a:r>
              <a:rPr lang="en-US" dirty="0"/>
              <a:t>, and </a:t>
            </a:r>
            <a:endParaRPr lang="en-US" dirty="0" smtClean="0"/>
          </a:p>
          <a:p>
            <a:pPr marL="852488" indent="-338138">
              <a:buNone/>
              <a:tabLst>
                <a:tab pos="852488" algn="l"/>
              </a:tabLst>
            </a:pPr>
            <a:r>
              <a:rPr lang="en-US" dirty="0" smtClean="0"/>
              <a:t>testosterone levels</a:t>
            </a:r>
          </a:p>
          <a:p>
            <a:pPr marL="852488" indent="-338138">
              <a:buNone/>
              <a:tabLst>
                <a:tab pos="852488" algn="l"/>
              </a:tabLst>
            </a:pPr>
            <a:r>
              <a:rPr lang="en-US" dirty="0" smtClean="0"/>
              <a:t>leptin assay</a:t>
            </a:r>
          </a:p>
          <a:p>
            <a:pPr marL="852488" indent="-338138">
              <a:buNone/>
              <a:tabLst>
                <a:tab pos="852488" algn="l"/>
              </a:tabLst>
            </a:pPr>
            <a:endParaRPr lang="en-US" dirty="0" smtClean="0"/>
          </a:p>
          <a:p>
            <a:pPr marL="852488" indent="-338138">
              <a:buNone/>
              <a:tabLst>
                <a:tab pos="852488" algn="l"/>
              </a:tabLst>
            </a:pPr>
            <a:r>
              <a:rPr lang="en-US" sz="2300" dirty="0"/>
              <a:t>Insulin resistance was estimated by means of homeostasis model assessment for insulin resistance (HOMA-IR) index which is calculated by the formula: fasting insulin concentration (</a:t>
            </a:r>
            <a:r>
              <a:rPr lang="en-US" sz="2300" dirty="0" err="1"/>
              <a:t>μIU</a:t>
            </a:r>
            <a:r>
              <a:rPr lang="en-US" sz="2300" dirty="0"/>
              <a:t>/mL) × fasting blood glucose (</a:t>
            </a:r>
            <a:r>
              <a:rPr lang="en-US" sz="2300" dirty="0" err="1"/>
              <a:t>mmol</a:t>
            </a:r>
            <a:r>
              <a:rPr lang="en-US" sz="2300" dirty="0"/>
              <a:t>/L)/22.5</a:t>
            </a:r>
          </a:p>
          <a:p>
            <a:pPr marL="852488" indent="-338138">
              <a:buNone/>
              <a:tabLst>
                <a:tab pos="852488" algn="l"/>
              </a:tabLst>
            </a:pPr>
            <a:endParaRPr lang="en-US" dirty="0"/>
          </a:p>
        </p:txBody>
      </p:sp>
    </p:spTree>
    <p:extLst>
      <p:ext uri="{BB962C8B-B14F-4D97-AF65-F5344CB8AC3E}">
        <p14:creationId xmlns:p14="http://schemas.microsoft.com/office/powerpoint/2010/main" val="3907138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b="1" dirty="0"/>
              <a:t>Statistical analysis</a:t>
            </a:r>
            <a:r>
              <a:rPr lang="en-US" sz="2000" b="1" dirty="0" smtClean="0"/>
              <a:t>:</a:t>
            </a:r>
          </a:p>
          <a:p>
            <a:pPr marL="0" indent="0">
              <a:buNone/>
            </a:pPr>
            <a:r>
              <a:rPr lang="en-US" sz="2000" dirty="0"/>
              <a:t> </a:t>
            </a:r>
            <a:r>
              <a:rPr lang="en-US" sz="2000" dirty="0" smtClean="0"/>
              <a:t>         -</a:t>
            </a:r>
            <a:r>
              <a:rPr lang="en-US" sz="2000" dirty="0"/>
              <a:t>performed using IBM SPSS software package version </a:t>
            </a:r>
            <a:r>
              <a:rPr lang="en-US" sz="2000" dirty="0" smtClean="0"/>
              <a:t>20.0</a:t>
            </a:r>
          </a:p>
          <a:p>
            <a:pPr marL="568325" indent="-508000">
              <a:buNone/>
            </a:pPr>
            <a:r>
              <a:rPr lang="en-US" sz="2000" dirty="0"/>
              <a:t> </a:t>
            </a:r>
            <a:r>
              <a:rPr lang="en-US" sz="2000" dirty="0" smtClean="0"/>
              <a:t>         -</a:t>
            </a:r>
            <a:r>
              <a:rPr lang="en-US" sz="2000" dirty="0"/>
              <a:t>continuous variables were presented as means ± standard deviation (</a:t>
            </a:r>
            <a:r>
              <a:rPr lang="en-US" sz="2000" dirty="0" smtClean="0"/>
              <a:t>SD</a:t>
            </a:r>
          </a:p>
          <a:p>
            <a:pPr marL="0" indent="0">
              <a:buNone/>
            </a:pPr>
            <a:r>
              <a:rPr lang="en-US" sz="2000" dirty="0"/>
              <a:t> </a:t>
            </a:r>
            <a:r>
              <a:rPr lang="en-US" sz="2000" dirty="0" smtClean="0"/>
              <a:t>         -</a:t>
            </a:r>
            <a:r>
              <a:rPr lang="en-US" sz="2000" dirty="0"/>
              <a:t>Pearson correlation coefficient was used to determine the relationship between continuous </a:t>
            </a:r>
            <a:r>
              <a:rPr lang="en-US" sz="2000" dirty="0" smtClean="0"/>
              <a:t>variables</a:t>
            </a:r>
          </a:p>
          <a:p>
            <a:pPr marL="568325" indent="-395288">
              <a:buNone/>
            </a:pPr>
            <a:r>
              <a:rPr lang="en-US" sz="2000" dirty="0"/>
              <a:t> </a:t>
            </a:r>
            <a:r>
              <a:rPr lang="en-US" sz="2000" dirty="0" smtClean="0"/>
              <a:t>       -</a:t>
            </a:r>
            <a:r>
              <a:rPr lang="en-US" sz="2000" dirty="0"/>
              <a:t>independent sample t-test was used</a:t>
            </a:r>
            <a:r>
              <a:rPr lang="en-US" sz="2000" dirty="0" smtClean="0"/>
              <a:t>.</a:t>
            </a:r>
          </a:p>
          <a:p>
            <a:pPr marL="568325" indent="-395288">
              <a:buNone/>
            </a:pPr>
            <a:r>
              <a:rPr lang="en-US" sz="2000" dirty="0"/>
              <a:t> </a:t>
            </a:r>
            <a:r>
              <a:rPr lang="en-US" sz="2000" dirty="0" smtClean="0"/>
              <a:t>       - </a:t>
            </a:r>
            <a:r>
              <a:rPr lang="en-US" sz="2000" dirty="0"/>
              <a:t>P value less than 0.05 </a:t>
            </a:r>
            <a:r>
              <a:rPr lang="en-US" sz="2000" dirty="0" smtClean="0"/>
              <a:t>was  considered </a:t>
            </a:r>
            <a:r>
              <a:rPr lang="en-US" sz="2000" dirty="0"/>
              <a:t>as a statistically significant</a:t>
            </a:r>
          </a:p>
        </p:txBody>
      </p:sp>
    </p:spTree>
    <p:extLst>
      <p:ext uri="{BB962C8B-B14F-4D97-AF65-F5344CB8AC3E}">
        <p14:creationId xmlns:p14="http://schemas.microsoft.com/office/powerpoint/2010/main" val="1953013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مجموعة 10"/>
          <p:cNvGrpSpPr>
            <a:grpSpLocks/>
          </p:cNvGrpSpPr>
          <p:nvPr/>
        </p:nvGrpSpPr>
        <p:grpSpPr bwMode="auto">
          <a:xfrm>
            <a:off x="457200" y="2209800"/>
            <a:ext cx="8001000" cy="152400"/>
            <a:chOff x="457200" y="2743200"/>
            <a:chExt cx="8001000" cy="152400"/>
          </a:xfrm>
        </p:grpSpPr>
        <p:cxnSp>
          <p:nvCxnSpPr>
            <p:cNvPr id="9" name="Straight Connector 8"/>
            <p:cNvCxnSpPr/>
            <p:nvPr/>
          </p:nvCxnSpPr>
          <p:spPr bwMode="auto">
            <a:xfrm>
              <a:off x="457200" y="2895600"/>
              <a:ext cx="8001000" cy="0"/>
            </a:xfrm>
            <a:prstGeom prst="line">
              <a:avLst/>
            </a:prstGeom>
            <a:ln w="57150">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bwMode="auto">
            <a:xfrm>
              <a:off x="457200" y="2743200"/>
              <a:ext cx="8001000" cy="0"/>
            </a:xfrm>
            <a:prstGeom prst="line">
              <a:avLst/>
            </a:prstGeom>
            <a:ln w="57150">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sp>
        <p:nvSpPr>
          <p:cNvPr id="15363" name="مستطيل مستدير الزوايا 7"/>
          <p:cNvSpPr>
            <a:spLocks noChangeArrowheads="1"/>
          </p:cNvSpPr>
          <p:nvPr/>
        </p:nvSpPr>
        <p:spPr bwMode="auto">
          <a:xfrm>
            <a:off x="152400" y="228600"/>
            <a:ext cx="8839200" cy="64770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sp>
        <p:nvSpPr>
          <p:cNvPr id="11" name="WordArt 5"/>
          <p:cNvSpPr>
            <a:spLocks noChangeArrowheads="1" noChangeShapeType="1" noTextEdit="1"/>
          </p:cNvSpPr>
          <p:nvPr/>
        </p:nvSpPr>
        <p:spPr bwMode="auto">
          <a:xfrm>
            <a:off x="914400" y="533400"/>
            <a:ext cx="7086600" cy="1447800"/>
          </a:xfrm>
          <a:prstGeom prst="rect">
            <a:avLst/>
          </a:prstGeom>
          <a:ln>
            <a:noFill/>
          </a:ln>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4000" b="1" kern="10" spc="50" dirty="0">
                <a:ln w="11430">
                  <a:solidFill>
                    <a:schemeClr val="accent6">
                      <a:lumMod val="60000"/>
                      <a:lumOff val="40000"/>
                    </a:schemeClr>
                  </a:solidFill>
                </a:ln>
                <a:solidFill>
                  <a:schemeClr val="accent6">
                    <a:lumMod val="75000"/>
                  </a:schemeClr>
                </a:solidFill>
                <a:effectLst>
                  <a:glow rad="63500">
                    <a:schemeClr val="accent1">
                      <a:satMod val="175000"/>
                      <a:alpha val="40000"/>
                    </a:schemeClr>
                  </a:glow>
                  <a:outerShdw blurRad="76200" dist="50800" dir="5400000" algn="tl" rotWithShape="0">
                    <a:srgbClr val="000000">
                      <a:alpha val="65000"/>
                    </a:srgbClr>
                  </a:outerShdw>
                </a:effectLst>
                <a:latin typeface="Arial Black"/>
                <a:cs typeface="+mj-cs"/>
              </a:rPr>
              <a:t>RESULTS  AND  DISCUSSION</a:t>
            </a:r>
          </a:p>
        </p:txBody>
      </p:sp>
      <p:pic>
        <p:nvPicPr>
          <p:cNvPr id="15365" name="Picture 2" descr="C:\Users\Samia\AppData\Local\Temp\Rar$DI16.882\5.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442" t="42223" r="18024" b="4443"/>
          <a:stretch>
            <a:fillRect/>
          </a:stretch>
        </p:blipFill>
        <p:spPr bwMode="auto">
          <a:xfrm>
            <a:off x="228600" y="2514600"/>
            <a:ext cx="8458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263897"/>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7543800" cy="990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3309164323"/>
              </p:ext>
            </p:extLst>
          </p:nvPr>
        </p:nvGraphicFramePr>
        <p:xfrm>
          <a:off x="1066801" y="612775"/>
          <a:ext cx="6790372" cy="3915517"/>
        </p:xfrm>
        <a:graphic>
          <a:graphicData uri="http://schemas.openxmlformats.org/drawingml/2006/table">
            <a:tbl>
              <a:tblPr firstRow="1" firstCol="1" bandRow="1">
                <a:tableStyleId>{5C22544A-7EE6-4342-B048-85BDC9FD1C3A}</a:tableStyleId>
              </a:tblPr>
              <a:tblGrid>
                <a:gridCol w="1687853"/>
                <a:gridCol w="1275423"/>
                <a:gridCol w="1275423"/>
                <a:gridCol w="1275423"/>
                <a:gridCol w="1276250"/>
              </a:tblGrid>
              <a:tr h="46882">
                <a:tc>
                  <a:txBody>
                    <a:bodyPr/>
                    <a:lstStyle/>
                    <a:p>
                      <a:pPr marL="0" marR="0" algn="just"/>
                      <a:r>
                        <a:rPr lang="en-US" sz="1000" dirty="0">
                          <a:effectLst/>
                        </a:rPr>
                        <a:t>Variable</a:t>
                      </a:r>
                      <a:endParaRPr lang="en-US" sz="1000" dirty="0">
                        <a:effectLst/>
                        <a:latin typeface="Calibri"/>
                        <a:ea typeface="Times New Roman"/>
                        <a:cs typeface="Arial"/>
                      </a:endParaRPr>
                    </a:p>
                  </a:txBody>
                  <a:tcPr marL="68580" marR="68580" marT="0" marB="0" anchor="ctr"/>
                </a:tc>
                <a:tc>
                  <a:txBody>
                    <a:bodyPr/>
                    <a:lstStyle/>
                    <a:p>
                      <a:pPr marL="0" marR="0" algn="ctr"/>
                      <a:r>
                        <a:rPr lang="en-US" sz="1000">
                          <a:effectLst/>
                        </a:rPr>
                        <a:t>Group I</a:t>
                      </a:r>
                    </a:p>
                    <a:p>
                      <a:pPr marL="0" marR="0" algn="ctr"/>
                      <a:r>
                        <a:rPr lang="en-US" sz="1000">
                          <a:effectLst/>
                        </a:rPr>
                        <a:t>(n=40)</a:t>
                      </a:r>
                      <a:endParaRPr lang="en-US" sz="1000">
                        <a:effectLst/>
                        <a:latin typeface="Calibri"/>
                        <a:ea typeface="Times New Roman"/>
                        <a:cs typeface="Arial"/>
                      </a:endParaRPr>
                    </a:p>
                  </a:txBody>
                  <a:tcPr marL="68580" marR="68580" marT="0" marB="0" anchor="ctr"/>
                </a:tc>
                <a:tc>
                  <a:txBody>
                    <a:bodyPr/>
                    <a:lstStyle/>
                    <a:p>
                      <a:pPr marL="0" marR="0" algn="ctr"/>
                      <a:r>
                        <a:rPr lang="en-US" sz="1000" dirty="0">
                          <a:effectLst/>
                        </a:rPr>
                        <a:t>Group II</a:t>
                      </a:r>
                    </a:p>
                    <a:p>
                      <a:pPr marL="0" marR="0" algn="ctr"/>
                      <a:r>
                        <a:rPr lang="en-US" sz="1000" dirty="0">
                          <a:effectLst/>
                        </a:rPr>
                        <a:t>(n=16)</a:t>
                      </a:r>
                      <a:endParaRPr lang="en-US" sz="1000" dirty="0">
                        <a:effectLst/>
                        <a:latin typeface="Calibri"/>
                        <a:ea typeface="Times New Roman"/>
                        <a:cs typeface="Arial"/>
                      </a:endParaRPr>
                    </a:p>
                  </a:txBody>
                  <a:tcPr marL="68580" marR="68580" marT="0" marB="0" anchor="ctr"/>
                </a:tc>
                <a:tc>
                  <a:txBody>
                    <a:bodyPr/>
                    <a:lstStyle/>
                    <a:p>
                      <a:pPr marL="0" marR="0" algn="ctr"/>
                      <a:r>
                        <a:rPr lang="en-US" sz="1000">
                          <a:effectLst/>
                        </a:rPr>
                        <a:t>t</a:t>
                      </a:r>
                      <a:endParaRPr lang="en-US" sz="1000">
                        <a:effectLst/>
                        <a:latin typeface="Calibri"/>
                        <a:ea typeface="Times New Roman"/>
                        <a:cs typeface="Arial"/>
                      </a:endParaRPr>
                    </a:p>
                  </a:txBody>
                  <a:tcPr marL="68580" marR="68580" marT="0" marB="0" anchor="ctr"/>
                </a:tc>
                <a:tc>
                  <a:txBody>
                    <a:bodyPr/>
                    <a:lstStyle/>
                    <a:p>
                      <a:pPr marL="0" marR="0" algn="ctr"/>
                      <a:r>
                        <a:rPr lang="en-US" sz="1000">
                          <a:effectLst/>
                        </a:rPr>
                        <a:t>P value</a:t>
                      </a:r>
                      <a:endParaRPr lang="en-US" sz="1000">
                        <a:effectLst/>
                        <a:latin typeface="Calibri"/>
                        <a:ea typeface="Times New Roman"/>
                        <a:cs typeface="Arial"/>
                      </a:endParaRPr>
                    </a:p>
                  </a:txBody>
                  <a:tcPr marL="68580" marR="68580" marT="0" marB="0" anchor="ctr"/>
                </a:tc>
              </a:tr>
              <a:tr h="328247">
                <a:tc>
                  <a:txBody>
                    <a:bodyPr/>
                    <a:lstStyle/>
                    <a:p>
                      <a:pPr marL="0" marR="0" algn="just"/>
                      <a:r>
                        <a:rPr lang="en-US" sz="1000" dirty="0">
                          <a:effectLst/>
                        </a:rPr>
                        <a:t>Age (years)</a:t>
                      </a:r>
                      <a:endParaRPr lang="en-US" sz="1000" dirty="0">
                        <a:effectLst/>
                        <a:latin typeface="Calibri"/>
                        <a:ea typeface="Times New Roman"/>
                        <a:cs typeface="Arial"/>
                      </a:endParaRPr>
                    </a:p>
                  </a:txBody>
                  <a:tcPr marL="68580" marR="68580" marT="0" marB="0" anchor="ctr"/>
                </a:tc>
                <a:tc>
                  <a:txBody>
                    <a:bodyPr/>
                    <a:lstStyle/>
                    <a:p>
                      <a:pPr marL="0" marR="0" algn="ctr"/>
                      <a:r>
                        <a:rPr lang="en-US" sz="1000">
                          <a:effectLst/>
                        </a:rPr>
                        <a:t>34.3 ± 2.08</a:t>
                      </a:r>
                      <a:endParaRPr lang="en-US" sz="1000">
                        <a:effectLst/>
                        <a:latin typeface="Calibri"/>
                        <a:ea typeface="Times New Roman"/>
                        <a:cs typeface="Arial"/>
                      </a:endParaRPr>
                    </a:p>
                  </a:txBody>
                  <a:tcPr marL="68580" marR="68580" marT="0" marB="0" anchor="ctr"/>
                </a:tc>
                <a:tc>
                  <a:txBody>
                    <a:bodyPr/>
                    <a:lstStyle/>
                    <a:p>
                      <a:pPr marL="0" marR="0" algn="ctr"/>
                      <a:r>
                        <a:rPr lang="en-US" sz="1000">
                          <a:effectLst/>
                        </a:rPr>
                        <a:t>28.1 ± 4.61</a:t>
                      </a:r>
                      <a:endParaRPr lang="en-US" sz="1000">
                        <a:effectLst/>
                        <a:latin typeface="Calibri"/>
                        <a:ea typeface="Times New Roman"/>
                        <a:cs typeface="Arial"/>
                      </a:endParaRPr>
                    </a:p>
                  </a:txBody>
                  <a:tcPr marL="68580" marR="68580" marT="0" marB="0" anchor="ctr"/>
                </a:tc>
                <a:tc>
                  <a:txBody>
                    <a:bodyPr/>
                    <a:lstStyle/>
                    <a:p>
                      <a:pPr marL="0" marR="0" algn="ctr"/>
                      <a:r>
                        <a:rPr lang="en-US" sz="1000">
                          <a:effectLst/>
                        </a:rPr>
                        <a:t>2.04</a:t>
                      </a:r>
                      <a:endParaRPr lang="en-US" sz="1000">
                        <a:effectLst/>
                        <a:latin typeface="Calibri"/>
                        <a:ea typeface="Times New Roman"/>
                        <a:cs typeface="Arial"/>
                      </a:endParaRPr>
                    </a:p>
                  </a:txBody>
                  <a:tcPr marL="68580" marR="68580" marT="0" marB="0" anchor="ctr"/>
                </a:tc>
                <a:tc>
                  <a:txBody>
                    <a:bodyPr/>
                    <a:lstStyle/>
                    <a:p>
                      <a:pPr marL="0" marR="0" algn="ctr"/>
                      <a:r>
                        <a:rPr lang="en-US" sz="1000">
                          <a:effectLst/>
                        </a:rPr>
                        <a:t>0.138</a:t>
                      </a:r>
                      <a:endParaRPr lang="en-US" sz="1000">
                        <a:effectLst/>
                        <a:latin typeface="Calibri"/>
                        <a:ea typeface="Times New Roman"/>
                        <a:cs typeface="Arial"/>
                      </a:endParaRPr>
                    </a:p>
                  </a:txBody>
                  <a:tcPr marL="68580" marR="68580" marT="0" marB="0" anchor="ctr"/>
                </a:tc>
              </a:tr>
              <a:tr h="328247">
                <a:tc>
                  <a:txBody>
                    <a:bodyPr/>
                    <a:lstStyle/>
                    <a:p>
                      <a:pPr marL="0" marR="0" algn="just"/>
                      <a:r>
                        <a:rPr lang="en-US" sz="1000" dirty="0">
                          <a:effectLst/>
                        </a:rPr>
                        <a:t>BMI (kg/m</a:t>
                      </a:r>
                      <a:r>
                        <a:rPr lang="en-US" sz="1000" baseline="30000" dirty="0">
                          <a:effectLst/>
                        </a:rPr>
                        <a:t>2</a:t>
                      </a:r>
                      <a:r>
                        <a:rPr lang="en-US" sz="1000" dirty="0">
                          <a:effectLst/>
                        </a:rPr>
                        <a:t>)</a:t>
                      </a:r>
                      <a:endParaRPr lang="en-US" sz="1000" dirty="0">
                        <a:effectLst/>
                        <a:latin typeface="Calibri"/>
                        <a:ea typeface="Times New Roman"/>
                        <a:cs typeface="Arial"/>
                      </a:endParaRPr>
                    </a:p>
                  </a:txBody>
                  <a:tcPr marL="68580" marR="68580" marT="0" marB="0" anchor="ctr"/>
                </a:tc>
                <a:tc>
                  <a:txBody>
                    <a:bodyPr/>
                    <a:lstStyle/>
                    <a:p>
                      <a:pPr marL="0" marR="0" algn="ctr"/>
                      <a:r>
                        <a:rPr lang="en-US" sz="1000">
                          <a:effectLst/>
                        </a:rPr>
                        <a:t>34.84 ± 4.77</a:t>
                      </a:r>
                      <a:endParaRPr lang="en-US" sz="1000">
                        <a:effectLst/>
                        <a:latin typeface="Calibri"/>
                        <a:ea typeface="Times New Roman"/>
                        <a:cs typeface="Arial"/>
                      </a:endParaRPr>
                    </a:p>
                  </a:txBody>
                  <a:tcPr marL="68580" marR="68580" marT="0" marB="0" anchor="ctr"/>
                </a:tc>
                <a:tc>
                  <a:txBody>
                    <a:bodyPr/>
                    <a:lstStyle/>
                    <a:p>
                      <a:pPr marL="0" marR="0" algn="ctr"/>
                      <a:r>
                        <a:rPr lang="en-US" sz="1000">
                          <a:effectLst/>
                        </a:rPr>
                        <a:t>33.59 ± 1.23</a:t>
                      </a:r>
                      <a:endParaRPr lang="en-US" sz="1000">
                        <a:effectLst/>
                        <a:latin typeface="Calibri"/>
                        <a:ea typeface="Times New Roman"/>
                        <a:cs typeface="Arial"/>
                      </a:endParaRPr>
                    </a:p>
                  </a:txBody>
                  <a:tcPr marL="68580" marR="68580" marT="0" marB="0" anchor="ctr"/>
                </a:tc>
                <a:tc>
                  <a:txBody>
                    <a:bodyPr/>
                    <a:lstStyle/>
                    <a:p>
                      <a:pPr marL="0" marR="0" algn="ctr" rtl="1"/>
                      <a:r>
                        <a:rPr lang="en-US" sz="1000">
                          <a:effectLst/>
                        </a:rPr>
                        <a:t>2.207</a:t>
                      </a:r>
                      <a:endParaRPr lang="en-US" sz="1000">
                        <a:effectLst/>
                        <a:latin typeface="Calibri"/>
                        <a:ea typeface="Times New Roman"/>
                        <a:cs typeface="Arial"/>
                      </a:endParaRPr>
                    </a:p>
                  </a:txBody>
                  <a:tcPr marL="68580" marR="68580" marT="0" marB="0" anchor="ctr"/>
                </a:tc>
                <a:tc>
                  <a:txBody>
                    <a:bodyPr/>
                    <a:lstStyle/>
                    <a:p>
                      <a:pPr marL="0" marR="0" algn="ctr"/>
                      <a:r>
                        <a:rPr lang="en-US" sz="1000">
                          <a:effectLst/>
                        </a:rPr>
                        <a:t>0.078</a:t>
                      </a:r>
                      <a:endParaRPr lang="en-US" sz="1000">
                        <a:effectLst/>
                        <a:latin typeface="Calibri"/>
                        <a:ea typeface="Times New Roman"/>
                        <a:cs typeface="Arial"/>
                      </a:endParaRPr>
                    </a:p>
                  </a:txBody>
                  <a:tcPr marL="68580" marR="68580" marT="0" marB="0" anchor="ctr"/>
                </a:tc>
              </a:tr>
              <a:tr h="328247">
                <a:tc>
                  <a:txBody>
                    <a:bodyPr/>
                    <a:lstStyle/>
                    <a:p>
                      <a:pPr marL="0" marR="0" algn="just"/>
                      <a:r>
                        <a:rPr lang="en-US" sz="1000" dirty="0">
                          <a:effectLst/>
                        </a:rPr>
                        <a:t>Glucose (</a:t>
                      </a:r>
                      <a:r>
                        <a:rPr lang="en-US" sz="1000" dirty="0" err="1">
                          <a:effectLst/>
                        </a:rPr>
                        <a:t>μIU</a:t>
                      </a:r>
                      <a:r>
                        <a:rPr lang="en-US" sz="1000" dirty="0">
                          <a:effectLst/>
                        </a:rPr>
                        <a:t>/mL)</a:t>
                      </a:r>
                      <a:endParaRPr lang="en-US" sz="1000" dirty="0">
                        <a:effectLst/>
                        <a:latin typeface="Calibri"/>
                        <a:ea typeface="Times New Roman"/>
                        <a:cs typeface="Arial"/>
                      </a:endParaRPr>
                    </a:p>
                  </a:txBody>
                  <a:tcPr marL="68580" marR="68580" marT="0" marB="0" anchor="ctr"/>
                </a:tc>
                <a:tc>
                  <a:txBody>
                    <a:bodyPr/>
                    <a:lstStyle/>
                    <a:p>
                      <a:pPr marL="0" marR="0" algn="ctr"/>
                      <a:r>
                        <a:rPr lang="en-US" sz="1000" dirty="0">
                          <a:effectLst/>
                        </a:rPr>
                        <a:t>6.04± 1.61</a:t>
                      </a:r>
                      <a:endParaRPr lang="en-US" sz="1000" dirty="0">
                        <a:effectLst/>
                        <a:latin typeface="Calibri"/>
                        <a:ea typeface="Times New Roman"/>
                        <a:cs typeface="Arial"/>
                      </a:endParaRPr>
                    </a:p>
                  </a:txBody>
                  <a:tcPr marL="68580" marR="68580" marT="0" marB="0" anchor="ctr"/>
                </a:tc>
                <a:tc>
                  <a:txBody>
                    <a:bodyPr/>
                    <a:lstStyle/>
                    <a:p>
                      <a:pPr marL="0" marR="0" algn="ctr"/>
                      <a:r>
                        <a:rPr lang="en-US" sz="1000" dirty="0">
                          <a:effectLst/>
                        </a:rPr>
                        <a:t>4.75± 0.26</a:t>
                      </a:r>
                      <a:endParaRPr lang="en-US" sz="1000" dirty="0">
                        <a:effectLst/>
                        <a:latin typeface="Calibri"/>
                        <a:ea typeface="Times New Roman"/>
                        <a:cs typeface="Arial"/>
                      </a:endParaRPr>
                    </a:p>
                  </a:txBody>
                  <a:tcPr marL="68580" marR="68580" marT="0" marB="0" anchor="ctr"/>
                </a:tc>
                <a:tc>
                  <a:txBody>
                    <a:bodyPr/>
                    <a:lstStyle/>
                    <a:p>
                      <a:pPr marL="0" marR="0" algn="ctr" rtl="1"/>
                      <a:r>
                        <a:rPr lang="en-US" sz="1000">
                          <a:effectLst/>
                        </a:rPr>
                        <a:t>2.161</a:t>
                      </a:r>
                      <a:endParaRPr lang="en-US" sz="1000">
                        <a:effectLst/>
                        <a:latin typeface="Calibri"/>
                        <a:ea typeface="Times New Roman"/>
                        <a:cs typeface="Arial"/>
                      </a:endParaRPr>
                    </a:p>
                  </a:txBody>
                  <a:tcPr marL="68580" marR="68580" marT="0" marB="0" anchor="ctr"/>
                </a:tc>
                <a:tc>
                  <a:txBody>
                    <a:bodyPr/>
                    <a:lstStyle/>
                    <a:p>
                      <a:pPr marL="0" marR="0" algn="ctr" rtl="1"/>
                      <a:r>
                        <a:rPr lang="en-US" sz="1000" dirty="0">
                          <a:effectLst/>
                        </a:rPr>
                        <a:t>0.067</a:t>
                      </a:r>
                      <a:endParaRPr lang="en-US" sz="1000" dirty="0">
                        <a:effectLst/>
                        <a:latin typeface="Calibri"/>
                        <a:ea typeface="Times New Roman"/>
                        <a:cs typeface="Arial"/>
                      </a:endParaRPr>
                    </a:p>
                  </a:txBody>
                  <a:tcPr marL="68580" marR="68580" marT="0" marB="0" anchor="ctr"/>
                </a:tc>
              </a:tr>
              <a:tr h="328247">
                <a:tc>
                  <a:txBody>
                    <a:bodyPr/>
                    <a:lstStyle/>
                    <a:p>
                      <a:pPr marL="0" marR="0" algn="just"/>
                      <a:r>
                        <a:rPr lang="en-US" sz="1000">
                          <a:effectLst/>
                        </a:rPr>
                        <a:t>Insulin (μIU/mL)</a:t>
                      </a:r>
                      <a:endParaRPr lang="en-US" sz="1000">
                        <a:effectLst/>
                        <a:latin typeface="Calibri"/>
                        <a:ea typeface="Times New Roman"/>
                        <a:cs typeface="Arial"/>
                      </a:endParaRPr>
                    </a:p>
                  </a:txBody>
                  <a:tcPr marL="68580" marR="68580" marT="0" marB="0" anchor="ctr"/>
                </a:tc>
                <a:tc>
                  <a:txBody>
                    <a:bodyPr/>
                    <a:lstStyle/>
                    <a:p>
                      <a:pPr marL="0" marR="0" algn="ctr"/>
                      <a:r>
                        <a:rPr lang="en-US" sz="1000" dirty="0">
                          <a:effectLst/>
                        </a:rPr>
                        <a:t>11.02± 4.79</a:t>
                      </a:r>
                      <a:endParaRPr lang="en-US" sz="1000" dirty="0">
                        <a:effectLst/>
                        <a:latin typeface="Calibri"/>
                        <a:ea typeface="Times New Roman"/>
                        <a:cs typeface="Arial"/>
                      </a:endParaRPr>
                    </a:p>
                  </a:txBody>
                  <a:tcPr marL="68580" marR="68580" marT="0" marB="0" anchor="ctr"/>
                </a:tc>
                <a:tc>
                  <a:txBody>
                    <a:bodyPr/>
                    <a:lstStyle/>
                    <a:p>
                      <a:pPr marL="0" marR="0" algn="ctr"/>
                      <a:r>
                        <a:rPr lang="en-US" sz="1000">
                          <a:effectLst/>
                        </a:rPr>
                        <a:t>9.30 ± 5.71</a:t>
                      </a:r>
                      <a:endParaRPr lang="en-US" sz="1000">
                        <a:effectLst/>
                        <a:latin typeface="Calibri"/>
                        <a:ea typeface="Times New Roman"/>
                        <a:cs typeface="Arial"/>
                      </a:endParaRPr>
                    </a:p>
                  </a:txBody>
                  <a:tcPr marL="68580" marR="68580" marT="0" marB="0" anchor="ctr"/>
                </a:tc>
                <a:tc>
                  <a:txBody>
                    <a:bodyPr/>
                    <a:lstStyle/>
                    <a:p>
                      <a:pPr marL="0" marR="0" algn="ctr" rtl="1"/>
                      <a:r>
                        <a:rPr lang="en-US" sz="1000">
                          <a:effectLst/>
                        </a:rPr>
                        <a:t>1.018</a:t>
                      </a:r>
                      <a:endParaRPr lang="en-US" sz="1000">
                        <a:effectLst/>
                        <a:latin typeface="Calibri"/>
                        <a:ea typeface="Times New Roman"/>
                        <a:cs typeface="Arial"/>
                      </a:endParaRPr>
                    </a:p>
                  </a:txBody>
                  <a:tcPr marL="68580" marR="68580" marT="0" marB="0" anchor="ctr"/>
                </a:tc>
                <a:tc>
                  <a:txBody>
                    <a:bodyPr/>
                    <a:lstStyle/>
                    <a:p>
                      <a:pPr marL="0" marR="0" algn="ctr" rtl="1"/>
                      <a:r>
                        <a:rPr lang="en-US" sz="1000">
                          <a:effectLst/>
                        </a:rPr>
                        <a:t>0.343</a:t>
                      </a:r>
                      <a:endParaRPr lang="en-US" sz="1000">
                        <a:effectLst/>
                        <a:latin typeface="Calibri"/>
                        <a:ea typeface="Times New Roman"/>
                        <a:cs typeface="Arial"/>
                      </a:endParaRPr>
                    </a:p>
                  </a:txBody>
                  <a:tcPr marL="68580" marR="68580" marT="0" marB="0" anchor="ctr"/>
                </a:tc>
              </a:tr>
              <a:tr h="328247">
                <a:tc>
                  <a:txBody>
                    <a:bodyPr/>
                    <a:lstStyle/>
                    <a:p>
                      <a:pPr marL="0" marR="0" algn="just"/>
                      <a:r>
                        <a:rPr lang="en-US" sz="1000">
                          <a:effectLst/>
                        </a:rPr>
                        <a:t>HOMA-IR</a:t>
                      </a:r>
                      <a:endParaRPr lang="en-US" sz="1000">
                        <a:effectLst/>
                        <a:latin typeface="Calibri"/>
                        <a:ea typeface="Times New Roman"/>
                        <a:cs typeface="Arial"/>
                      </a:endParaRPr>
                    </a:p>
                  </a:txBody>
                  <a:tcPr marL="68580" marR="68580" marT="0" marB="0" anchor="ctr"/>
                </a:tc>
                <a:tc>
                  <a:txBody>
                    <a:bodyPr/>
                    <a:lstStyle/>
                    <a:p>
                      <a:pPr marL="0" marR="0" algn="ctr"/>
                      <a:r>
                        <a:rPr lang="en-US" sz="1000" dirty="0">
                          <a:effectLst/>
                        </a:rPr>
                        <a:t>2.96± 1.43</a:t>
                      </a:r>
                      <a:endParaRPr lang="en-US" sz="1000" dirty="0">
                        <a:effectLst/>
                        <a:latin typeface="Calibri"/>
                        <a:ea typeface="Times New Roman"/>
                        <a:cs typeface="Arial"/>
                      </a:endParaRPr>
                    </a:p>
                  </a:txBody>
                  <a:tcPr marL="68580" marR="68580" marT="0" marB="0" anchor="ctr"/>
                </a:tc>
                <a:tc>
                  <a:txBody>
                    <a:bodyPr/>
                    <a:lstStyle/>
                    <a:p>
                      <a:pPr marL="0" marR="0" algn="ctr"/>
                      <a:r>
                        <a:rPr lang="en-US" sz="1000">
                          <a:effectLst/>
                        </a:rPr>
                        <a:t>2.12±1.44</a:t>
                      </a:r>
                      <a:endParaRPr lang="en-US" sz="1000">
                        <a:effectLst/>
                        <a:latin typeface="Calibri"/>
                        <a:ea typeface="Times New Roman"/>
                        <a:cs typeface="Arial"/>
                      </a:endParaRPr>
                    </a:p>
                  </a:txBody>
                  <a:tcPr marL="68580" marR="68580" marT="0" marB="0" anchor="ctr"/>
                </a:tc>
                <a:tc>
                  <a:txBody>
                    <a:bodyPr/>
                    <a:lstStyle/>
                    <a:p>
                      <a:pPr marL="0" marR="0" algn="ctr" rtl="1"/>
                      <a:r>
                        <a:rPr lang="en-US" sz="1000">
                          <a:effectLst/>
                        </a:rPr>
                        <a:t>1.671</a:t>
                      </a:r>
                      <a:endParaRPr lang="en-US" sz="1000">
                        <a:effectLst/>
                        <a:latin typeface="Calibri"/>
                        <a:ea typeface="Times New Roman"/>
                        <a:cs typeface="Arial"/>
                      </a:endParaRPr>
                    </a:p>
                  </a:txBody>
                  <a:tcPr marL="68580" marR="68580" marT="0" marB="0" anchor="ctr"/>
                </a:tc>
                <a:tc>
                  <a:txBody>
                    <a:bodyPr/>
                    <a:lstStyle/>
                    <a:p>
                      <a:pPr marL="0" marR="0" algn="ctr" rtl="1"/>
                      <a:r>
                        <a:rPr lang="en-US" sz="1000">
                          <a:effectLst/>
                        </a:rPr>
                        <a:t>0.139</a:t>
                      </a:r>
                      <a:endParaRPr lang="en-US" sz="1000">
                        <a:effectLst/>
                        <a:latin typeface="Calibri"/>
                        <a:ea typeface="Times New Roman"/>
                        <a:cs typeface="Arial"/>
                      </a:endParaRPr>
                    </a:p>
                  </a:txBody>
                  <a:tcPr marL="68580" marR="68580" marT="0" marB="0" anchor="ctr"/>
                </a:tc>
              </a:tr>
              <a:tr h="328247">
                <a:tc>
                  <a:txBody>
                    <a:bodyPr/>
                    <a:lstStyle/>
                    <a:p>
                      <a:pPr marL="0" marR="0" algn="just"/>
                      <a:r>
                        <a:rPr lang="en-US" sz="1000">
                          <a:solidFill>
                            <a:srgbClr val="FFFF00"/>
                          </a:solidFill>
                          <a:effectLst/>
                        </a:rPr>
                        <a:t>FSH (mIU/mL)</a:t>
                      </a:r>
                      <a:endParaRPr lang="en-US" sz="1000">
                        <a:solidFill>
                          <a:srgbClr val="FFFF00"/>
                        </a:solidFill>
                        <a:effectLst/>
                        <a:latin typeface="Calibri"/>
                        <a:ea typeface="Times New Roman"/>
                        <a:cs typeface="Arial"/>
                      </a:endParaRPr>
                    </a:p>
                  </a:txBody>
                  <a:tcPr marL="68580" marR="68580" marT="0" marB="0" anchor="ctr"/>
                </a:tc>
                <a:tc>
                  <a:txBody>
                    <a:bodyPr/>
                    <a:lstStyle/>
                    <a:p>
                      <a:pPr marL="0" marR="0" algn="ctr"/>
                      <a:r>
                        <a:rPr lang="en-US" sz="1000" dirty="0">
                          <a:solidFill>
                            <a:srgbClr val="FFFF00"/>
                          </a:solidFill>
                          <a:effectLst/>
                        </a:rPr>
                        <a:t>4.80 ± 2.58</a:t>
                      </a:r>
                      <a:endParaRPr lang="en-US" sz="1000" dirty="0">
                        <a:solidFill>
                          <a:srgbClr val="FFFF00"/>
                        </a:solidFill>
                        <a:effectLst/>
                        <a:latin typeface="Calibri"/>
                        <a:ea typeface="Times New Roman"/>
                        <a:cs typeface="Arial"/>
                      </a:endParaRPr>
                    </a:p>
                  </a:txBody>
                  <a:tcPr marL="68580" marR="68580" marT="0" marB="0" anchor="ctr"/>
                </a:tc>
                <a:tc>
                  <a:txBody>
                    <a:bodyPr/>
                    <a:lstStyle/>
                    <a:p>
                      <a:pPr marL="0" marR="0" algn="ctr"/>
                      <a:r>
                        <a:rPr lang="en-US" sz="1000" dirty="0">
                          <a:solidFill>
                            <a:srgbClr val="FFFF00"/>
                          </a:solidFill>
                          <a:effectLst/>
                        </a:rPr>
                        <a:t>6.8 ± 1.73</a:t>
                      </a:r>
                      <a:endParaRPr lang="en-US" sz="1000" dirty="0">
                        <a:solidFill>
                          <a:srgbClr val="FFFF00"/>
                        </a:solidFill>
                        <a:effectLst/>
                        <a:latin typeface="Calibri"/>
                        <a:ea typeface="Times New Roman"/>
                        <a:cs typeface="Arial"/>
                      </a:endParaRPr>
                    </a:p>
                  </a:txBody>
                  <a:tcPr marL="68580" marR="68580" marT="0" marB="0" anchor="ctr"/>
                </a:tc>
                <a:tc>
                  <a:txBody>
                    <a:bodyPr/>
                    <a:lstStyle/>
                    <a:p>
                      <a:pPr marL="0" marR="0" algn="ctr" rtl="1"/>
                      <a:r>
                        <a:rPr lang="en-US" sz="1000" dirty="0">
                          <a:solidFill>
                            <a:srgbClr val="FFFF00"/>
                          </a:solidFill>
                          <a:effectLst/>
                        </a:rPr>
                        <a:t>2.320</a:t>
                      </a:r>
                      <a:endParaRPr lang="en-US" sz="1000" dirty="0">
                        <a:solidFill>
                          <a:srgbClr val="FFFF00"/>
                        </a:solidFill>
                        <a:effectLst/>
                        <a:latin typeface="Calibri"/>
                        <a:ea typeface="Times New Roman"/>
                        <a:cs typeface="Arial"/>
                      </a:endParaRPr>
                    </a:p>
                  </a:txBody>
                  <a:tcPr marL="68580" marR="68580" marT="0" marB="0" anchor="ctr"/>
                </a:tc>
                <a:tc>
                  <a:txBody>
                    <a:bodyPr/>
                    <a:lstStyle/>
                    <a:p>
                      <a:pPr marL="0" marR="0" algn="ctr" rtl="0"/>
                      <a:r>
                        <a:rPr lang="en-US" sz="1000" dirty="0">
                          <a:solidFill>
                            <a:srgbClr val="FFFF00"/>
                          </a:solidFill>
                          <a:effectLst/>
                        </a:rPr>
                        <a:t>0.049</a:t>
                      </a:r>
                      <a:r>
                        <a:rPr lang="en-US" sz="1000" baseline="30000" dirty="0">
                          <a:solidFill>
                            <a:srgbClr val="FFFF00"/>
                          </a:solidFill>
                          <a:effectLst/>
                        </a:rPr>
                        <a:t>*</a:t>
                      </a:r>
                      <a:endParaRPr lang="en-US" sz="1000" dirty="0">
                        <a:solidFill>
                          <a:srgbClr val="FFFF00"/>
                        </a:solidFill>
                        <a:effectLst/>
                        <a:latin typeface="Calibri"/>
                        <a:ea typeface="Times New Roman"/>
                        <a:cs typeface="Arial"/>
                      </a:endParaRPr>
                    </a:p>
                  </a:txBody>
                  <a:tcPr marL="68580" marR="68580" marT="0" marB="0" anchor="ctr"/>
                </a:tc>
              </a:tr>
              <a:tr h="328247">
                <a:tc>
                  <a:txBody>
                    <a:bodyPr/>
                    <a:lstStyle/>
                    <a:p>
                      <a:pPr marL="0" marR="0" algn="just"/>
                      <a:r>
                        <a:rPr lang="en-US" sz="1000">
                          <a:solidFill>
                            <a:srgbClr val="FF0000"/>
                          </a:solidFill>
                          <a:effectLst/>
                        </a:rPr>
                        <a:t>LH (mIU/mL)</a:t>
                      </a:r>
                      <a:endParaRPr lang="en-US" sz="1000">
                        <a:solidFill>
                          <a:srgbClr val="FF0000"/>
                        </a:solidFill>
                        <a:effectLst/>
                        <a:latin typeface="Calibri"/>
                        <a:ea typeface="Times New Roman"/>
                        <a:cs typeface="Arial"/>
                      </a:endParaRPr>
                    </a:p>
                  </a:txBody>
                  <a:tcPr marL="68580" marR="68580" marT="0" marB="0" anchor="ctr"/>
                </a:tc>
                <a:tc>
                  <a:txBody>
                    <a:bodyPr/>
                    <a:lstStyle/>
                    <a:p>
                      <a:pPr marL="0" marR="0" algn="ctr"/>
                      <a:r>
                        <a:rPr lang="en-US" sz="1000">
                          <a:solidFill>
                            <a:srgbClr val="FF0000"/>
                          </a:solidFill>
                          <a:effectLst/>
                        </a:rPr>
                        <a:t>7.71± 6.91</a:t>
                      </a:r>
                      <a:endParaRPr lang="en-US" sz="1000">
                        <a:solidFill>
                          <a:srgbClr val="FF0000"/>
                        </a:solidFill>
                        <a:effectLst/>
                        <a:latin typeface="Calibri"/>
                        <a:ea typeface="Times New Roman"/>
                        <a:cs typeface="Arial"/>
                      </a:endParaRPr>
                    </a:p>
                  </a:txBody>
                  <a:tcPr marL="68580" marR="68580" marT="0" marB="0" anchor="ctr"/>
                </a:tc>
                <a:tc>
                  <a:txBody>
                    <a:bodyPr/>
                    <a:lstStyle/>
                    <a:p>
                      <a:pPr marL="0" marR="0" algn="ctr"/>
                      <a:r>
                        <a:rPr lang="en-US" sz="1000" dirty="0">
                          <a:solidFill>
                            <a:srgbClr val="FF0000"/>
                          </a:solidFill>
                          <a:effectLst/>
                        </a:rPr>
                        <a:t>5.14 ± 1.65</a:t>
                      </a:r>
                      <a:endParaRPr lang="en-US" sz="1000" dirty="0">
                        <a:solidFill>
                          <a:srgbClr val="FF0000"/>
                        </a:solidFill>
                        <a:effectLst/>
                        <a:latin typeface="Calibri"/>
                        <a:ea typeface="Times New Roman"/>
                        <a:cs typeface="Arial"/>
                      </a:endParaRPr>
                    </a:p>
                  </a:txBody>
                  <a:tcPr marL="68580" marR="68580" marT="0" marB="0" anchor="ctr"/>
                </a:tc>
                <a:tc>
                  <a:txBody>
                    <a:bodyPr/>
                    <a:lstStyle/>
                    <a:p>
                      <a:pPr marL="0" marR="0" algn="ctr"/>
                      <a:r>
                        <a:rPr lang="en-US" sz="1000" dirty="0">
                          <a:solidFill>
                            <a:srgbClr val="FF0000"/>
                          </a:solidFill>
                          <a:effectLst/>
                        </a:rPr>
                        <a:t>1.177</a:t>
                      </a:r>
                      <a:endParaRPr lang="en-US" sz="1000" dirty="0">
                        <a:solidFill>
                          <a:srgbClr val="FF0000"/>
                        </a:solidFill>
                        <a:effectLst/>
                        <a:latin typeface="Calibri"/>
                        <a:ea typeface="Times New Roman"/>
                        <a:cs typeface="Arial"/>
                      </a:endParaRPr>
                    </a:p>
                  </a:txBody>
                  <a:tcPr marL="68580" marR="68580" marT="0" marB="0" anchor="ctr"/>
                </a:tc>
                <a:tc>
                  <a:txBody>
                    <a:bodyPr/>
                    <a:lstStyle/>
                    <a:p>
                      <a:pPr marL="0" marR="0" algn="ctr"/>
                      <a:r>
                        <a:rPr lang="en-US" sz="1000" dirty="0">
                          <a:solidFill>
                            <a:srgbClr val="FF0000"/>
                          </a:solidFill>
                          <a:effectLst/>
                        </a:rPr>
                        <a:t>0.027</a:t>
                      </a:r>
                      <a:r>
                        <a:rPr lang="en-US" sz="1000" baseline="30000" dirty="0">
                          <a:solidFill>
                            <a:srgbClr val="FF0000"/>
                          </a:solidFill>
                          <a:effectLst/>
                        </a:rPr>
                        <a:t>*</a:t>
                      </a:r>
                      <a:endParaRPr lang="en-US" sz="1000" dirty="0">
                        <a:solidFill>
                          <a:srgbClr val="FF0000"/>
                        </a:solidFill>
                        <a:effectLst/>
                        <a:latin typeface="Calibri"/>
                        <a:ea typeface="Times New Roman"/>
                        <a:cs typeface="Arial"/>
                      </a:endParaRPr>
                    </a:p>
                  </a:txBody>
                  <a:tcPr marL="68580" marR="68580" marT="0" marB="0" anchor="ctr"/>
                </a:tc>
              </a:tr>
              <a:tr h="328247">
                <a:tc>
                  <a:txBody>
                    <a:bodyPr/>
                    <a:lstStyle/>
                    <a:p>
                      <a:pPr marL="0" marR="0" algn="just"/>
                      <a:r>
                        <a:rPr lang="en-US" sz="1000" dirty="0">
                          <a:solidFill>
                            <a:srgbClr val="FF0000"/>
                          </a:solidFill>
                          <a:effectLst/>
                        </a:rPr>
                        <a:t>Testosterone (</a:t>
                      </a:r>
                      <a:r>
                        <a:rPr lang="en-US" sz="1000" dirty="0" err="1">
                          <a:solidFill>
                            <a:srgbClr val="FF0000"/>
                          </a:solidFill>
                          <a:effectLst/>
                        </a:rPr>
                        <a:t>ng</a:t>
                      </a:r>
                      <a:r>
                        <a:rPr lang="en-US" sz="1000" dirty="0">
                          <a:solidFill>
                            <a:srgbClr val="FF0000"/>
                          </a:solidFill>
                          <a:effectLst/>
                        </a:rPr>
                        <a:t>/mL)</a:t>
                      </a:r>
                      <a:endParaRPr lang="en-US" sz="1000" dirty="0">
                        <a:solidFill>
                          <a:srgbClr val="FF0000"/>
                        </a:solidFill>
                        <a:effectLst/>
                        <a:latin typeface="Calibri"/>
                        <a:ea typeface="Times New Roman"/>
                        <a:cs typeface="Arial"/>
                      </a:endParaRPr>
                    </a:p>
                  </a:txBody>
                  <a:tcPr marL="68580" marR="68580" marT="0" marB="0" anchor="ctr"/>
                </a:tc>
                <a:tc>
                  <a:txBody>
                    <a:bodyPr/>
                    <a:lstStyle/>
                    <a:p>
                      <a:pPr marL="0" marR="0" algn="ctr"/>
                      <a:r>
                        <a:rPr lang="en-US" sz="1000">
                          <a:solidFill>
                            <a:srgbClr val="FF0000"/>
                          </a:solidFill>
                          <a:effectLst/>
                        </a:rPr>
                        <a:t>0.91± 0.49</a:t>
                      </a:r>
                      <a:endParaRPr lang="en-US" sz="1000">
                        <a:solidFill>
                          <a:srgbClr val="FF0000"/>
                        </a:solidFill>
                        <a:effectLst/>
                        <a:latin typeface="Calibri"/>
                        <a:ea typeface="Times New Roman"/>
                        <a:cs typeface="Arial"/>
                      </a:endParaRPr>
                    </a:p>
                  </a:txBody>
                  <a:tcPr marL="68580" marR="68580" marT="0" marB="0" anchor="ctr"/>
                </a:tc>
                <a:tc>
                  <a:txBody>
                    <a:bodyPr/>
                    <a:lstStyle/>
                    <a:p>
                      <a:pPr marL="0" marR="0" algn="ctr"/>
                      <a:r>
                        <a:rPr lang="en-US" sz="1000">
                          <a:solidFill>
                            <a:srgbClr val="FF0000"/>
                          </a:solidFill>
                          <a:effectLst/>
                        </a:rPr>
                        <a:t>0.49 ± 0.3</a:t>
                      </a:r>
                      <a:endParaRPr lang="en-US" sz="1000">
                        <a:solidFill>
                          <a:srgbClr val="FF0000"/>
                        </a:solidFill>
                        <a:effectLst/>
                        <a:latin typeface="Calibri"/>
                        <a:ea typeface="Times New Roman"/>
                        <a:cs typeface="Arial"/>
                      </a:endParaRPr>
                    </a:p>
                  </a:txBody>
                  <a:tcPr marL="68580" marR="68580" marT="0" marB="0" anchor="ctr"/>
                </a:tc>
                <a:tc>
                  <a:txBody>
                    <a:bodyPr/>
                    <a:lstStyle/>
                    <a:p>
                      <a:pPr marL="0" marR="0" algn="ctr" rtl="1"/>
                      <a:r>
                        <a:rPr lang="en-US" sz="1000" dirty="0">
                          <a:solidFill>
                            <a:srgbClr val="FF0000"/>
                          </a:solidFill>
                          <a:effectLst/>
                        </a:rPr>
                        <a:t>2.427</a:t>
                      </a:r>
                      <a:endParaRPr lang="en-US" sz="1000" dirty="0">
                        <a:solidFill>
                          <a:srgbClr val="FF0000"/>
                        </a:solidFill>
                        <a:effectLst/>
                        <a:latin typeface="Calibri"/>
                        <a:ea typeface="Times New Roman"/>
                        <a:cs typeface="Arial"/>
                      </a:endParaRPr>
                    </a:p>
                  </a:txBody>
                  <a:tcPr marL="68580" marR="68580" marT="0" marB="0" anchor="ctr"/>
                </a:tc>
                <a:tc>
                  <a:txBody>
                    <a:bodyPr/>
                    <a:lstStyle/>
                    <a:p>
                      <a:pPr marL="0" marR="0" algn="ctr"/>
                      <a:r>
                        <a:rPr lang="en-US" sz="1000" dirty="0">
                          <a:solidFill>
                            <a:srgbClr val="FF0000"/>
                          </a:solidFill>
                          <a:effectLst/>
                        </a:rPr>
                        <a:t>0.046</a:t>
                      </a:r>
                      <a:r>
                        <a:rPr lang="en-US" sz="1000" baseline="30000" dirty="0">
                          <a:solidFill>
                            <a:srgbClr val="FF0000"/>
                          </a:solidFill>
                          <a:effectLst/>
                        </a:rPr>
                        <a:t>*</a:t>
                      </a:r>
                      <a:endParaRPr lang="en-US" sz="1000" dirty="0">
                        <a:solidFill>
                          <a:srgbClr val="FF0000"/>
                        </a:solidFill>
                        <a:effectLst/>
                        <a:latin typeface="Calibri"/>
                        <a:ea typeface="Times New Roman"/>
                        <a:cs typeface="Arial"/>
                      </a:endParaRPr>
                    </a:p>
                  </a:txBody>
                  <a:tcPr marL="68580" marR="68580" marT="0" marB="0" anchor="ctr"/>
                </a:tc>
              </a:tr>
              <a:tr h="328247">
                <a:tc>
                  <a:txBody>
                    <a:bodyPr/>
                    <a:lstStyle/>
                    <a:p>
                      <a:pPr marL="0" marR="0" algn="just"/>
                      <a:r>
                        <a:rPr lang="en-US" sz="1000" dirty="0" smtClean="0">
                          <a:solidFill>
                            <a:srgbClr val="FFFF00"/>
                          </a:solidFill>
                          <a:effectLst/>
                        </a:rPr>
                        <a:t>Progesterone (</a:t>
                      </a:r>
                      <a:r>
                        <a:rPr lang="en-US" sz="1000" dirty="0" err="1" smtClean="0">
                          <a:solidFill>
                            <a:srgbClr val="FFFF00"/>
                          </a:solidFill>
                          <a:effectLst/>
                        </a:rPr>
                        <a:t>nmol</a:t>
                      </a:r>
                      <a:r>
                        <a:rPr lang="en-US" sz="1000" dirty="0" smtClean="0">
                          <a:solidFill>
                            <a:srgbClr val="FFFF00"/>
                          </a:solidFill>
                          <a:effectLst/>
                        </a:rPr>
                        <a:t>/L)</a:t>
                      </a:r>
                      <a:endParaRPr lang="en-US" sz="1000" dirty="0">
                        <a:solidFill>
                          <a:srgbClr val="FFFF00"/>
                        </a:solidFill>
                        <a:effectLst/>
                        <a:latin typeface="Calibri"/>
                        <a:ea typeface="Times New Roman"/>
                        <a:cs typeface="Arial"/>
                      </a:endParaRPr>
                    </a:p>
                  </a:txBody>
                  <a:tcPr marL="68580" marR="68580" marT="0" marB="0" anchor="ctr"/>
                </a:tc>
                <a:tc>
                  <a:txBody>
                    <a:bodyPr/>
                    <a:lstStyle/>
                    <a:p>
                      <a:pPr marL="0" marR="0" algn="ctr"/>
                      <a:r>
                        <a:rPr lang="en-US" sz="1000">
                          <a:solidFill>
                            <a:srgbClr val="FFFF00"/>
                          </a:solidFill>
                          <a:effectLst/>
                        </a:rPr>
                        <a:t>0.90± 2.01</a:t>
                      </a:r>
                      <a:endParaRPr lang="en-US" sz="1000">
                        <a:solidFill>
                          <a:srgbClr val="FFFF00"/>
                        </a:solidFill>
                        <a:effectLst/>
                        <a:latin typeface="Calibri"/>
                        <a:ea typeface="Times New Roman"/>
                        <a:cs typeface="Arial"/>
                      </a:endParaRPr>
                    </a:p>
                  </a:txBody>
                  <a:tcPr marL="68580" marR="68580" marT="0" marB="0" anchor="ctr"/>
                </a:tc>
                <a:tc>
                  <a:txBody>
                    <a:bodyPr/>
                    <a:lstStyle/>
                    <a:p>
                      <a:pPr marL="0" marR="0" algn="ctr"/>
                      <a:r>
                        <a:rPr lang="en-US" sz="1000">
                          <a:solidFill>
                            <a:srgbClr val="FFFF00"/>
                          </a:solidFill>
                          <a:effectLst/>
                        </a:rPr>
                        <a:t>4.3±2.1</a:t>
                      </a:r>
                      <a:endParaRPr lang="en-US" sz="1000">
                        <a:solidFill>
                          <a:srgbClr val="FFFF00"/>
                        </a:solidFill>
                        <a:effectLst/>
                        <a:latin typeface="Calibri"/>
                        <a:ea typeface="Times New Roman"/>
                        <a:cs typeface="Arial"/>
                      </a:endParaRPr>
                    </a:p>
                  </a:txBody>
                  <a:tcPr marL="68580" marR="68580" marT="0" marB="0" anchor="ctr"/>
                </a:tc>
                <a:tc>
                  <a:txBody>
                    <a:bodyPr/>
                    <a:lstStyle/>
                    <a:p>
                      <a:pPr marL="0" marR="0" algn="ctr" rtl="1"/>
                      <a:r>
                        <a:rPr lang="en-US" sz="1000" dirty="0">
                          <a:solidFill>
                            <a:srgbClr val="FFFF00"/>
                          </a:solidFill>
                          <a:effectLst/>
                        </a:rPr>
                        <a:t>2.161</a:t>
                      </a:r>
                      <a:endParaRPr lang="en-US" sz="1000" dirty="0">
                        <a:solidFill>
                          <a:srgbClr val="FFFF00"/>
                        </a:solidFill>
                        <a:effectLst/>
                        <a:latin typeface="Calibri"/>
                        <a:ea typeface="Times New Roman"/>
                        <a:cs typeface="Arial"/>
                      </a:endParaRPr>
                    </a:p>
                  </a:txBody>
                  <a:tcPr marL="68580" marR="68580" marT="0" marB="0" anchor="ctr"/>
                </a:tc>
                <a:tc>
                  <a:txBody>
                    <a:bodyPr/>
                    <a:lstStyle/>
                    <a:p>
                      <a:pPr marL="0" marR="0" algn="ctr" rtl="1"/>
                      <a:r>
                        <a:rPr lang="en-US" sz="1000" dirty="0">
                          <a:solidFill>
                            <a:srgbClr val="FFFF00"/>
                          </a:solidFill>
                          <a:effectLst/>
                        </a:rPr>
                        <a:t>0.045</a:t>
                      </a:r>
                      <a:r>
                        <a:rPr lang="en-US" sz="1000" baseline="30000" dirty="0">
                          <a:solidFill>
                            <a:srgbClr val="FFFF00"/>
                          </a:solidFill>
                          <a:effectLst/>
                        </a:rPr>
                        <a:t>*</a:t>
                      </a:r>
                      <a:endParaRPr lang="en-US" sz="1000" dirty="0">
                        <a:solidFill>
                          <a:srgbClr val="FFFF00"/>
                        </a:solidFill>
                        <a:effectLst/>
                        <a:latin typeface="Calibri"/>
                        <a:ea typeface="Times New Roman"/>
                        <a:cs typeface="Arial"/>
                      </a:endParaRPr>
                    </a:p>
                  </a:txBody>
                  <a:tcPr marL="68580" marR="68580" marT="0" marB="0" anchor="ctr"/>
                </a:tc>
              </a:tr>
              <a:tr h="328247">
                <a:tc>
                  <a:txBody>
                    <a:bodyPr/>
                    <a:lstStyle/>
                    <a:p>
                      <a:pPr marL="0" marR="0" algn="just"/>
                      <a:r>
                        <a:rPr lang="en-US" sz="1000" dirty="0">
                          <a:effectLst/>
                        </a:rPr>
                        <a:t>Prolactin (</a:t>
                      </a:r>
                      <a:r>
                        <a:rPr lang="en-US" sz="1000" dirty="0" err="1">
                          <a:effectLst/>
                        </a:rPr>
                        <a:t>ng</a:t>
                      </a:r>
                      <a:r>
                        <a:rPr lang="en-US" sz="1000" dirty="0">
                          <a:effectLst/>
                        </a:rPr>
                        <a:t>/mL)</a:t>
                      </a:r>
                      <a:endParaRPr lang="en-US" sz="1000" dirty="0">
                        <a:effectLst/>
                        <a:latin typeface="Calibri"/>
                        <a:ea typeface="Times New Roman"/>
                        <a:cs typeface="Arial"/>
                      </a:endParaRPr>
                    </a:p>
                  </a:txBody>
                  <a:tcPr marL="68580" marR="68580" marT="0" marB="0" anchor="ctr"/>
                </a:tc>
                <a:tc>
                  <a:txBody>
                    <a:bodyPr/>
                    <a:lstStyle/>
                    <a:p>
                      <a:pPr marL="0" marR="0" algn="ctr"/>
                      <a:r>
                        <a:rPr lang="en-US" sz="1000">
                          <a:effectLst/>
                        </a:rPr>
                        <a:t>15.18± 10.68</a:t>
                      </a:r>
                      <a:endParaRPr lang="en-US" sz="1000">
                        <a:effectLst/>
                        <a:latin typeface="Calibri"/>
                        <a:ea typeface="Times New Roman"/>
                        <a:cs typeface="Arial"/>
                      </a:endParaRPr>
                    </a:p>
                  </a:txBody>
                  <a:tcPr marL="68580" marR="68580" marT="0" marB="0" anchor="ctr"/>
                </a:tc>
                <a:tc>
                  <a:txBody>
                    <a:bodyPr/>
                    <a:lstStyle/>
                    <a:p>
                      <a:pPr marL="0" marR="0" algn="ctr"/>
                      <a:r>
                        <a:rPr lang="en-US" sz="1000">
                          <a:effectLst/>
                        </a:rPr>
                        <a:t>13.26 ± 1.35</a:t>
                      </a:r>
                      <a:endParaRPr lang="en-US" sz="1000">
                        <a:effectLst/>
                        <a:latin typeface="Calibri"/>
                        <a:ea typeface="Times New Roman"/>
                        <a:cs typeface="Arial"/>
                      </a:endParaRPr>
                    </a:p>
                  </a:txBody>
                  <a:tcPr marL="68580" marR="68580" marT="0" marB="0" anchor="ctr"/>
                </a:tc>
                <a:tc>
                  <a:txBody>
                    <a:bodyPr/>
                    <a:lstStyle/>
                    <a:p>
                      <a:pPr marL="0" marR="0" algn="ctr"/>
                      <a:r>
                        <a:rPr lang="en-US" sz="1000" dirty="0">
                          <a:effectLst/>
                        </a:rPr>
                        <a:t>0.571</a:t>
                      </a:r>
                      <a:endParaRPr lang="en-US" sz="1000" dirty="0">
                        <a:effectLst/>
                        <a:latin typeface="Calibri"/>
                        <a:ea typeface="Times New Roman"/>
                        <a:cs typeface="Arial"/>
                      </a:endParaRPr>
                    </a:p>
                  </a:txBody>
                  <a:tcPr marL="68580" marR="68580" marT="0" marB="0" anchor="ctr"/>
                </a:tc>
                <a:tc>
                  <a:txBody>
                    <a:bodyPr/>
                    <a:lstStyle/>
                    <a:p>
                      <a:pPr marL="0" marR="0" algn="ctr"/>
                      <a:r>
                        <a:rPr lang="en-US" sz="1000" dirty="0">
                          <a:effectLst/>
                        </a:rPr>
                        <a:t>0.582</a:t>
                      </a:r>
                      <a:endParaRPr lang="en-US" sz="1000" dirty="0">
                        <a:effectLst/>
                        <a:latin typeface="Calibri"/>
                        <a:ea typeface="Times New Roman"/>
                        <a:cs typeface="Arial"/>
                      </a:endParaRPr>
                    </a:p>
                  </a:txBody>
                  <a:tcPr marL="68580" marR="68580" marT="0" marB="0" anchor="ctr"/>
                </a:tc>
              </a:tr>
              <a:tr h="328247">
                <a:tc>
                  <a:txBody>
                    <a:bodyPr/>
                    <a:lstStyle/>
                    <a:p>
                      <a:pPr marL="0" marR="0" algn="just"/>
                      <a:r>
                        <a:rPr lang="en-US" sz="1000" dirty="0">
                          <a:solidFill>
                            <a:srgbClr val="C00000"/>
                          </a:solidFill>
                          <a:effectLst/>
                        </a:rPr>
                        <a:t>Leptin (</a:t>
                      </a:r>
                      <a:r>
                        <a:rPr lang="en-US" sz="1000" dirty="0" err="1">
                          <a:solidFill>
                            <a:srgbClr val="C00000"/>
                          </a:solidFill>
                          <a:effectLst/>
                        </a:rPr>
                        <a:t>ng</a:t>
                      </a:r>
                      <a:r>
                        <a:rPr lang="en-US" sz="1000" dirty="0">
                          <a:solidFill>
                            <a:srgbClr val="C00000"/>
                          </a:solidFill>
                          <a:effectLst/>
                        </a:rPr>
                        <a:t>/mL)</a:t>
                      </a:r>
                      <a:endParaRPr lang="en-US" sz="1000" dirty="0">
                        <a:solidFill>
                          <a:srgbClr val="C00000"/>
                        </a:solidFill>
                        <a:effectLst/>
                        <a:latin typeface="Calibri"/>
                        <a:ea typeface="Times New Roman"/>
                        <a:cs typeface="Arial"/>
                      </a:endParaRPr>
                    </a:p>
                  </a:txBody>
                  <a:tcPr marL="68580" marR="68580" marT="0" marB="0" anchor="ctr"/>
                </a:tc>
                <a:tc>
                  <a:txBody>
                    <a:bodyPr/>
                    <a:lstStyle/>
                    <a:p>
                      <a:pPr marL="0" marR="0" algn="ctr"/>
                      <a:r>
                        <a:rPr lang="en-US" sz="1000">
                          <a:solidFill>
                            <a:srgbClr val="C00000"/>
                          </a:solidFill>
                          <a:effectLst/>
                        </a:rPr>
                        <a:t>23.78± 5.99</a:t>
                      </a:r>
                      <a:endParaRPr lang="en-US" sz="1000">
                        <a:solidFill>
                          <a:srgbClr val="C00000"/>
                        </a:solidFill>
                        <a:effectLst/>
                        <a:latin typeface="Calibri"/>
                        <a:ea typeface="Times New Roman"/>
                        <a:cs typeface="Arial"/>
                      </a:endParaRPr>
                    </a:p>
                  </a:txBody>
                  <a:tcPr marL="68580" marR="68580" marT="0" marB="0" anchor="ctr"/>
                </a:tc>
                <a:tc>
                  <a:txBody>
                    <a:bodyPr/>
                    <a:lstStyle/>
                    <a:p>
                      <a:pPr marL="0" marR="0" algn="ctr"/>
                      <a:r>
                        <a:rPr lang="en-US" sz="1000">
                          <a:solidFill>
                            <a:srgbClr val="C00000"/>
                          </a:solidFill>
                          <a:effectLst/>
                        </a:rPr>
                        <a:t>16.86 ± 0.90</a:t>
                      </a:r>
                      <a:endParaRPr lang="en-US" sz="1000">
                        <a:solidFill>
                          <a:srgbClr val="C00000"/>
                        </a:solidFill>
                        <a:effectLst/>
                        <a:latin typeface="Calibri"/>
                        <a:ea typeface="Times New Roman"/>
                        <a:cs typeface="Arial"/>
                      </a:endParaRPr>
                    </a:p>
                  </a:txBody>
                  <a:tcPr marL="68580" marR="68580" marT="0" marB="0" anchor="ctr"/>
                </a:tc>
                <a:tc>
                  <a:txBody>
                    <a:bodyPr/>
                    <a:lstStyle/>
                    <a:p>
                      <a:pPr marL="0" marR="0" algn="ctr" rtl="1"/>
                      <a:r>
                        <a:rPr lang="en-US" sz="1000">
                          <a:solidFill>
                            <a:srgbClr val="C00000"/>
                          </a:solidFill>
                          <a:effectLst/>
                        </a:rPr>
                        <a:t>3.647</a:t>
                      </a:r>
                      <a:endParaRPr lang="en-US" sz="1000">
                        <a:solidFill>
                          <a:srgbClr val="C00000"/>
                        </a:solidFill>
                        <a:effectLst/>
                        <a:latin typeface="Calibri"/>
                        <a:ea typeface="Times New Roman"/>
                        <a:cs typeface="Arial"/>
                      </a:endParaRPr>
                    </a:p>
                  </a:txBody>
                  <a:tcPr marL="68580" marR="68580" marT="0" marB="0" anchor="ctr"/>
                </a:tc>
                <a:tc>
                  <a:txBody>
                    <a:bodyPr/>
                    <a:lstStyle/>
                    <a:p>
                      <a:pPr marL="0" marR="0" algn="ctr" rtl="0"/>
                      <a:r>
                        <a:rPr lang="en-US" sz="1000" dirty="0">
                          <a:solidFill>
                            <a:srgbClr val="C00000"/>
                          </a:solidFill>
                          <a:effectLst/>
                        </a:rPr>
                        <a:t>0.005</a:t>
                      </a:r>
                      <a:r>
                        <a:rPr lang="en-US" sz="1000" baseline="30000" dirty="0">
                          <a:solidFill>
                            <a:srgbClr val="C00000"/>
                          </a:solidFill>
                          <a:effectLst/>
                        </a:rPr>
                        <a:t>*</a:t>
                      </a:r>
                      <a:endParaRPr lang="en-US" sz="1000" dirty="0">
                        <a:solidFill>
                          <a:srgbClr val="C00000"/>
                        </a:solidFill>
                        <a:effectLst/>
                        <a:latin typeface="Calibri"/>
                        <a:ea typeface="Times New Roman"/>
                        <a:cs typeface="Arial"/>
                      </a:endParaRPr>
                    </a:p>
                  </a:txBody>
                  <a:tcPr marL="68580" marR="68580" marT="0" marB="0" anchor="ctr"/>
                </a:tc>
              </a:tr>
            </a:tbl>
          </a:graphicData>
        </a:graphic>
      </p:graphicFrame>
      <p:sp>
        <p:nvSpPr>
          <p:cNvPr id="4" name="Text Placeholder 3"/>
          <p:cNvSpPr>
            <a:spLocks noGrp="1"/>
          </p:cNvSpPr>
          <p:nvPr>
            <p:ph type="body" sz="half" idx="2"/>
          </p:nvPr>
        </p:nvSpPr>
        <p:spPr>
          <a:xfrm>
            <a:off x="533400" y="5029200"/>
            <a:ext cx="8001000" cy="1524000"/>
          </a:xfrm>
        </p:spPr>
        <p:txBody>
          <a:bodyPr>
            <a:normAutofit fontScale="62500" lnSpcReduction="20000"/>
          </a:bodyPr>
          <a:lstStyle/>
          <a:p>
            <a:r>
              <a:rPr lang="en-US" sz="3100" b="1" dirty="0" smtClean="0">
                <a:latin typeface="Arial" pitchFamily="34" charset="0"/>
                <a:ea typeface="Times New Roman" pitchFamily="18" charset="0"/>
                <a:cs typeface="Arial" pitchFamily="34" charset="0"/>
              </a:rPr>
              <a:t>Table 1</a:t>
            </a:r>
          </a:p>
          <a:p>
            <a:r>
              <a:rPr lang="en-US" sz="2300" dirty="0" smtClean="0">
                <a:latin typeface="Arial" pitchFamily="34" charset="0"/>
                <a:ea typeface="Times New Roman" pitchFamily="18" charset="0"/>
                <a:cs typeface="Arial" pitchFamily="34" charset="0"/>
              </a:rPr>
              <a:t>Mean </a:t>
            </a:r>
            <a:r>
              <a:rPr lang="en-US" sz="2300" dirty="0">
                <a:latin typeface="Arial" pitchFamily="34" charset="0"/>
                <a:ea typeface="Times New Roman" pitchFamily="18" charset="0"/>
                <a:cs typeface="Arial" pitchFamily="34" charset="0"/>
              </a:rPr>
              <a:t>Age, Anthropometric Measurement, Metabolic and Hormonal </a:t>
            </a:r>
            <a:endParaRPr lang="en-US" sz="2300" dirty="0" smtClean="0">
              <a:latin typeface="Arial" pitchFamily="34" charset="0"/>
              <a:ea typeface="Times New Roman" pitchFamily="18" charset="0"/>
              <a:cs typeface="Arial" pitchFamily="34" charset="0"/>
            </a:endParaRPr>
          </a:p>
          <a:p>
            <a:endParaRPr lang="en-US" sz="2300" dirty="0" smtClean="0">
              <a:latin typeface="Arial" pitchFamily="34" charset="0"/>
              <a:ea typeface="Times New Roman" pitchFamily="18" charset="0"/>
              <a:cs typeface="Arial" pitchFamily="34" charset="0"/>
            </a:endParaRPr>
          </a:p>
          <a:p>
            <a:endParaRPr lang="en-US" sz="1800" dirty="0">
              <a:latin typeface="Arial" pitchFamily="34" charset="0"/>
              <a:ea typeface="Times New Roman" pitchFamily="18" charset="0"/>
              <a:cs typeface="Arial" pitchFamily="34" charset="0"/>
            </a:endParaRPr>
          </a:p>
          <a:p>
            <a:pPr lvl="0"/>
            <a:r>
              <a:rPr lang="en-US" sz="1800" b="1" dirty="0" err="1"/>
              <a:t>Zhong</a:t>
            </a:r>
            <a:r>
              <a:rPr lang="en-US" sz="1800" b="1" dirty="0"/>
              <a:t> N, Wu XP, </a:t>
            </a:r>
            <a:r>
              <a:rPr lang="en-US" sz="1800" b="1" dirty="0" err="1"/>
              <a:t>Xu</a:t>
            </a:r>
            <a:r>
              <a:rPr lang="en-US" sz="1800" b="1" dirty="0"/>
              <a:t> ZR, Wang AH, </a:t>
            </a:r>
            <a:r>
              <a:rPr lang="en-US" sz="1800" b="1" dirty="0" err="1"/>
              <a:t>Luo</a:t>
            </a:r>
            <a:r>
              <a:rPr lang="en-US" sz="1800" b="1" dirty="0"/>
              <a:t> XH, Cao XZ, et al</a:t>
            </a:r>
            <a:r>
              <a:rPr lang="en-US" sz="1800" dirty="0"/>
              <a:t>. Relationship of serum leptin with age, body weight, body mass index, and bone mineral density in healthy mainland Chinese women. </a:t>
            </a:r>
            <a:r>
              <a:rPr lang="en-US" sz="1800" dirty="0" err="1"/>
              <a:t>Clin</a:t>
            </a:r>
            <a:r>
              <a:rPr lang="en-US" sz="1800" dirty="0"/>
              <a:t> </a:t>
            </a:r>
            <a:r>
              <a:rPr lang="en-US" sz="1800" dirty="0" err="1"/>
              <a:t>Chim</a:t>
            </a:r>
            <a:r>
              <a:rPr lang="en-US" sz="1800" dirty="0"/>
              <a:t> </a:t>
            </a:r>
            <a:r>
              <a:rPr lang="en-US" sz="1800" dirty="0" err="1"/>
              <a:t>Acta</a:t>
            </a:r>
            <a:r>
              <a:rPr lang="en-US" sz="1800" dirty="0"/>
              <a:t> 2005; 351: 161-8</a:t>
            </a:r>
          </a:p>
          <a:p>
            <a:endParaRPr lang="en-US" sz="1800" dirty="0" smtClean="0">
              <a:latin typeface="Arial" pitchFamily="34" charset="0"/>
              <a:ea typeface="Times New Roman" pitchFamily="18" charset="0"/>
              <a:cs typeface="Arial" pitchFamily="34" charset="0"/>
            </a:endParaRPr>
          </a:p>
          <a:p>
            <a:endParaRPr lang="en-US" sz="1800" dirty="0">
              <a:latin typeface="Arial" pitchFamily="34" charset="0"/>
              <a:cs typeface="Arial" pitchFamily="34" charset="0"/>
            </a:endParaRPr>
          </a:p>
          <a:p>
            <a:endParaRPr lang="en-US" sz="1800" dirty="0"/>
          </a:p>
          <a:p>
            <a:endParaRPr lang="en-US" dirty="0"/>
          </a:p>
        </p:txBody>
      </p:sp>
    </p:spTree>
    <p:extLst>
      <p:ext uri="{BB962C8B-B14F-4D97-AF65-F5344CB8AC3E}">
        <p14:creationId xmlns:p14="http://schemas.microsoft.com/office/powerpoint/2010/main" val="3190921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086600" cy="609600"/>
          </a:xfrm>
        </p:spPr>
        <p:txBody>
          <a:bodyPr>
            <a:normAutofit fontScale="90000"/>
          </a:bodyPr>
          <a:lstStyle/>
          <a:p>
            <a:r>
              <a:rPr lang="en-US" dirty="0">
                <a:latin typeface="Arial" pitchFamily="34" charset="0"/>
                <a:ea typeface="Times New Roman" pitchFamily="18" charset="0"/>
                <a:cs typeface="Arial" pitchFamily="34" charset="0"/>
              </a:rPr>
              <a:t>Table (II):</a:t>
            </a:r>
            <a:r>
              <a:rPr lang="en-US" b="0" dirty="0">
                <a:latin typeface="Arial" pitchFamily="34" charset="0"/>
                <a:ea typeface="Times New Roman" pitchFamily="18" charset="0"/>
                <a:cs typeface="Arial" pitchFamily="34" charset="0"/>
              </a:rPr>
              <a:t>	</a:t>
            </a:r>
            <a:br>
              <a:rPr lang="en-US" b="0" dirty="0">
                <a:latin typeface="Arial" pitchFamily="34" charset="0"/>
                <a:ea typeface="Times New Roman" pitchFamily="18" charset="0"/>
                <a:cs typeface="Arial" pitchFamily="34" charset="0"/>
              </a:rPr>
            </a:br>
            <a:r>
              <a:rPr lang="en-US" b="0" dirty="0">
                <a:latin typeface="Arial" pitchFamily="34" charset="0"/>
                <a:ea typeface="Times New Roman" pitchFamily="18" charset="0"/>
                <a:cs typeface="Arial" pitchFamily="34" charset="0"/>
              </a:rPr>
              <a:t>Correlation between leptin and different parameters</a:t>
            </a:r>
            <a:endParaRPr lang="en-US" dirty="0"/>
          </a:p>
        </p:txBody>
      </p:sp>
      <p:graphicFrame>
        <p:nvGraphicFramePr>
          <p:cNvPr id="6" name="Content Placeholder 3"/>
          <p:cNvGraphicFramePr>
            <a:graphicFrameLocks noGrp="1"/>
          </p:cNvGraphicFramePr>
          <p:nvPr>
            <p:ph type="pic" idx="1"/>
            <p:extLst>
              <p:ext uri="{D42A27DB-BD31-4B8C-83A1-F6EECF244321}">
                <p14:modId xmlns:p14="http://schemas.microsoft.com/office/powerpoint/2010/main" val="2434267236"/>
              </p:ext>
            </p:extLst>
          </p:nvPr>
        </p:nvGraphicFramePr>
        <p:xfrm>
          <a:off x="1371600" y="203200"/>
          <a:ext cx="6477001" cy="4292600"/>
        </p:xfrm>
        <a:graphic>
          <a:graphicData uri="http://schemas.openxmlformats.org/drawingml/2006/table">
            <a:tbl>
              <a:tblPr firstRow="1" firstCol="1" bandRow="1">
                <a:tableStyleId>{5C22544A-7EE6-4342-B048-85BDC9FD1C3A}</a:tableStyleId>
              </a:tblPr>
              <a:tblGrid>
                <a:gridCol w="3124200"/>
                <a:gridCol w="1586346"/>
                <a:gridCol w="1766455"/>
              </a:tblGrid>
              <a:tr h="0">
                <a:tc rowSpan="2">
                  <a:txBody>
                    <a:bodyPr/>
                    <a:lstStyle/>
                    <a:p>
                      <a:pPr marL="0" marR="0" algn="just"/>
                      <a:r>
                        <a:rPr lang="en-US" sz="1100" dirty="0">
                          <a:effectLst/>
                        </a:rPr>
                        <a:t>Variable</a:t>
                      </a:r>
                      <a:endParaRPr lang="en-US" sz="1100" dirty="0">
                        <a:effectLst/>
                        <a:latin typeface="Calibri"/>
                        <a:ea typeface="Times New Roman"/>
                        <a:cs typeface="Arial"/>
                      </a:endParaRPr>
                    </a:p>
                  </a:txBody>
                  <a:tcPr marL="68580" marR="68580" marT="0" marB="0" anchor="ctr"/>
                </a:tc>
                <a:tc gridSpan="2">
                  <a:txBody>
                    <a:bodyPr/>
                    <a:lstStyle/>
                    <a:p>
                      <a:pPr marL="0" marR="0" algn="just"/>
                      <a:r>
                        <a:rPr lang="en-US" sz="1000" dirty="0">
                          <a:effectLst/>
                        </a:rPr>
                        <a:t>Leptin</a:t>
                      </a:r>
                      <a:endParaRPr lang="en-US" sz="1000" dirty="0">
                        <a:effectLst/>
                        <a:latin typeface="Calibri"/>
                        <a:ea typeface="Times New Roman"/>
                        <a:cs typeface="Arial"/>
                      </a:endParaRPr>
                    </a:p>
                  </a:txBody>
                  <a:tcPr marL="68580" marR="68580" marT="0" marB="0" anchor="ctr"/>
                </a:tc>
                <a:tc hMerge="1">
                  <a:txBody>
                    <a:bodyPr/>
                    <a:lstStyle/>
                    <a:p>
                      <a:endParaRPr lang="en-US"/>
                    </a:p>
                  </a:txBody>
                  <a:tcPr/>
                </a:tc>
              </a:tr>
              <a:tr h="381000">
                <a:tc vMerge="1">
                  <a:txBody>
                    <a:bodyPr/>
                    <a:lstStyle/>
                    <a:p>
                      <a:endParaRPr lang="en-US"/>
                    </a:p>
                  </a:txBody>
                  <a:tcPr/>
                </a:tc>
                <a:tc>
                  <a:txBody>
                    <a:bodyPr/>
                    <a:lstStyle/>
                    <a:p>
                      <a:pPr marL="0" marR="0" algn="just"/>
                      <a:r>
                        <a:rPr lang="en-US" sz="1000">
                          <a:effectLst/>
                        </a:rPr>
                        <a:t>r</a:t>
                      </a:r>
                      <a:endParaRPr lang="en-US" sz="1000">
                        <a:effectLst/>
                        <a:latin typeface="Calibri"/>
                        <a:ea typeface="Times New Roman"/>
                        <a:cs typeface="Arial"/>
                      </a:endParaRPr>
                    </a:p>
                  </a:txBody>
                  <a:tcPr marL="68580" marR="68580" marT="0" marB="0" anchor="ctr"/>
                </a:tc>
                <a:tc>
                  <a:txBody>
                    <a:bodyPr/>
                    <a:lstStyle/>
                    <a:p>
                      <a:pPr marL="0" marR="0" algn="just"/>
                      <a:r>
                        <a:rPr lang="en-US" sz="1000">
                          <a:effectLst/>
                        </a:rPr>
                        <a:t>p</a:t>
                      </a:r>
                      <a:endParaRPr lang="en-US" sz="1000">
                        <a:effectLst/>
                        <a:latin typeface="Calibri"/>
                        <a:ea typeface="Times New Roman"/>
                        <a:cs typeface="Arial"/>
                      </a:endParaRPr>
                    </a:p>
                  </a:txBody>
                  <a:tcPr marL="68580" marR="68580" marT="0" marB="0" anchor="ctr"/>
                </a:tc>
              </a:tr>
              <a:tr h="304800">
                <a:tc>
                  <a:txBody>
                    <a:bodyPr/>
                    <a:lstStyle/>
                    <a:p>
                      <a:pPr marL="0" marR="0" algn="just"/>
                      <a:r>
                        <a:rPr lang="en-US" sz="1000" dirty="0">
                          <a:effectLst/>
                        </a:rPr>
                        <a:t>Age</a:t>
                      </a:r>
                      <a:endParaRPr lang="en-US" sz="1000" dirty="0">
                        <a:effectLst/>
                        <a:latin typeface="Calibri"/>
                        <a:ea typeface="Times New Roman"/>
                        <a:cs typeface="Arial"/>
                      </a:endParaRPr>
                    </a:p>
                  </a:txBody>
                  <a:tcPr marL="68580" marR="68580" marT="0" marB="0" anchor="ctr"/>
                </a:tc>
                <a:tc>
                  <a:txBody>
                    <a:bodyPr/>
                    <a:lstStyle/>
                    <a:p>
                      <a:pPr marL="0" marR="0" algn="just"/>
                      <a:r>
                        <a:rPr lang="en-US" sz="1000" dirty="0">
                          <a:effectLst/>
                        </a:rPr>
                        <a:t>0.633</a:t>
                      </a:r>
                      <a:endParaRPr lang="en-US" sz="1000" dirty="0">
                        <a:effectLst/>
                        <a:latin typeface="Calibri"/>
                        <a:ea typeface="Times New Roman"/>
                        <a:cs typeface="Arial"/>
                      </a:endParaRPr>
                    </a:p>
                  </a:txBody>
                  <a:tcPr marL="68580" marR="68580" marT="0" marB="0" anchor="ctr"/>
                </a:tc>
                <a:tc>
                  <a:txBody>
                    <a:bodyPr/>
                    <a:lstStyle/>
                    <a:p>
                      <a:pPr marL="0" marR="0" algn="just"/>
                      <a:r>
                        <a:rPr lang="en-US" sz="1000">
                          <a:effectLst/>
                        </a:rPr>
                        <a:t>0.367</a:t>
                      </a:r>
                      <a:endParaRPr lang="en-US" sz="1000">
                        <a:effectLst/>
                        <a:latin typeface="Calibri"/>
                        <a:ea typeface="Times New Roman"/>
                        <a:cs typeface="Arial"/>
                      </a:endParaRPr>
                    </a:p>
                  </a:txBody>
                  <a:tcPr marL="68580" marR="68580" marT="0" marB="0" anchor="ctr"/>
                </a:tc>
              </a:tr>
              <a:tr h="381000">
                <a:tc>
                  <a:txBody>
                    <a:bodyPr/>
                    <a:lstStyle/>
                    <a:p>
                      <a:pPr marL="0" marR="0" algn="just"/>
                      <a:r>
                        <a:rPr lang="en-US" sz="1000" dirty="0">
                          <a:solidFill>
                            <a:srgbClr val="FF0000"/>
                          </a:solidFill>
                          <a:effectLst/>
                        </a:rPr>
                        <a:t>BMI</a:t>
                      </a:r>
                      <a:endParaRPr lang="en-US" sz="1000" dirty="0">
                        <a:solidFill>
                          <a:srgbClr val="FF0000"/>
                        </a:solidFill>
                        <a:effectLst/>
                        <a:latin typeface="Calibri"/>
                        <a:ea typeface="Times New Roman"/>
                        <a:cs typeface="Arial"/>
                      </a:endParaRPr>
                    </a:p>
                  </a:txBody>
                  <a:tcPr marL="68580" marR="68580" marT="0" marB="0" anchor="ctr"/>
                </a:tc>
                <a:tc>
                  <a:txBody>
                    <a:bodyPr/>
                    <a:lstStyle/>
                    <a:p>
                      <a:pPr marL="0" marR="0" algn="just"/>
                      <a:r>
                        <a:rPr lang="en-US" sz="1000" dirty="0">
                          <a:solidFill>
                            <a:srgbClr val="FF0000"/>
                          </a:solidFill>
                          <a:effectLst/>
                        </a:rPr>
                        <a:t>0.809</a:t>
                      </a:r>
                      <a:endParaRPr lang="en-US" sz="1000" dirty="0">
                        <a:solidFill>
                          <a:srgbClr val="FF0000"/>
                        </a:solidFill>
                        <a:effectLst/>
                        <a:latin typeface="Calibri"/>
                        <a:ea typeface="Times New Roman"/>
                        <a:cs typeface="Arial"/>
                      </a:endParaRPr>
                    </a:p>
                  </a:txBody>
                  <a:tcPr marL="68580" marR="68580" marT="0" marB="0" anchor="ctr"/>
                </a:tc>
                <a:tc>
                  <a:txBody>
                    <a:bodyPr/>
                    <a:lstStyle/>
                    <a:p>
                      <a:pPr marL="0" marR="0" algn="just"/>
                      <a:r>
                        <a:rPr lang="en-US" sz="1000" dirty="0">
                          <a:solidFill>
                            <a:srgbClr val="FF0000"/>
                          </a:solidFill>
                          <a:effectLst/>
                        </a:rPr>
                        <a:t>0.049</a:t>
                      </a:r>
                      <a:r>
                        <a:rPr lang="en-US" sz="1000" baseline="30000" dirty="0">
                          <a:solidFill>
                            <a:srgbClr val="FF0000"/>
                          </a:solidFill>
                          <a:effectLst/>
                        </a:rPr>
                        <a:t>*</a:t>
                      </a:r>
                      <a:endParaRPr lang="en-US" sz="1000" dirty="0">
                        <a:solidFill>
                          <a:srgbClr val="FF0000"/>
                        </a:solidFill>
                        <a:effectLst/>
                        <a:latin typeface="Calibri"/>
                        <a:ea typeface="Times New Roman"/>
                        <a:cs typeface="Arial"/>
                      </a:endParaRPr>
                    </a:p>
                  </a:txBody>
                  <a:tcPr marL="68580" marR="68580" marT="0" marB="0" anchor="ctr"/>
                </a:tc>
              </a:tr>
              <a:tr h="381000">
                <a:tc>
                  <a:txBody>
                    <a:bodyPr/>
                    <a:lstStyle/>
                    <a:p>
                      <a:pPr marL="0" marR="0" algn="just"/>
                      <a:r>
                        <a:rPr lang="en-US" sz="1000" dirty="0">
                          <a:effectLst/>
                        </a:rPr>
                        <a:t>Prolactin</a:t>
                      </a:r>
                      <a:endParaRPr lang="en-US" sz="1000" dirty="0">
                        <a:effectLst/>
                        <a:latin typeface="Calibri"/>
                        <a:ea typeface="Times New Roman"/>
                        <a:cs typeface="Arial"/>
                      </a:endParaRPr>
                    </a:p>
                  </a:txBody>
                  <a:tcPr marL="68580" marR="68580" marT="0" marB="0" anchor="ctr"/>
                </a:tc>
                <a:tc>
                  <a:txBody>
                    <a:bodyPr/>
                    <a:lstStyle/>
                    <a:p>
                      <a:pPr marL="0" marR="0" algn="just"/>
                      <a:r>
                        <a:rPr lang="en-US" sz="1000" dirty="0">
                          <a:effectLst/>
                        </a:rPr>
                        <a:t>-0.094</a:t>
                      </a:r>
                      <a:endParaRPr lang="en-US" sz="1000" dirty="0">
                        <a:effectLst/>
                        <a:latin typeface="Calibri"/>
                        <a:ea typeface="Times New Roman"/>
                        <a:cs typeface="Arial"/>
                      </a:endParaRPr>
                    </a:p>
                  </a:txBody>
                  <a:tcPr marL="68580" marR="68580" marT="0" marB="0" anchor="ctr"/>
                </a:tc>
                <a:tc>
                  <a:txBody>
                    <a:bodyPr/>
                    <a:lstStyle/>
                    <a:p>
                      <a:pPr marL="0" marR="0" algn="just"/>
                      <a:r>
                        <a:rPr lang="en-US" sz="1000">
                          <a:effectLst/>
                        </a:rPr>
                        <a:t>0.796</a:t>
                      </a:r>
                      <a:endParaRPr lang="en-US" sz="1000">
                        <a:effectLst/>
                        <a:latin typeface="Calibri"/>
                        <a:ea typeface="Times New Roman"/>
                        <a:cs typeface="Arial"/>
                      </a:endParaRPr>
                    </a:p>
                  </a:txBody>
                  <a:tcPr marL="68580" marR="68580" marT="0" marB="0" anchor="ctr"/>
                </a:tc>
              </a:tr>
              <a:tr h="381000">
                <a:tc>
                  <a:txBody>
                    <a:bodyPr/>
                    <a:lstStyle/>
                    <a:p>
                      <a:pPr marL="0" marR="0" algn="just"/>
                      <a:r>
                        <a:rPr lang="en-US" sz="1000">
                          <a:effectLst/>
                        </a:rPr>
                        <a:t>Progesterone</a:t>
                      </a:r>
                      <a:endParaRPr lang="en-US" sz="1000">
                        <a:effectLst/>
                        <a:latin typeface="Calibri"/>
                        <a:ea typeface="Times New Roman"/>
                        <a:cs typeface="Arial"/>
                      </a:endParaRPr>
                    </a:p>
                  </a:txBody>
                  <a:tcPr marL="68580" marR="68580" marT="0" marB="0" anchor="ctr"/>
                </a:tc>
                <a:tc>
                  <a:txBody>
                    <a:bodyPr/>
                    <a:lstStyle/>
                    <a:p>
                      <a:pPr marL="0" marR="0" algn="just"/>
                      <a:r>
                        <a:rPr lang="en-US" sz="1000" dirty="0">
                          <a:effectLst/>
                        </a:rPr>
                        <a:t>-0.425</a:t>
                      </a:r>
                      <a:endParaRPr lang="en-US" sz="1000" dirty="0">
                        <a:effectLst/>
                        <a:latin typeface="Calibri"/>
                        <a:ea typeface="Times New Roman"/>
                        <a:cs typeface="Arial"/>
                      </a:endParaRPr>
                    </a:p>
                  </a:txBody>
                  <a:tcPr marL="68580" marR="68580" marT="0" marB="0" anchor="ctr"/>
                </a:tc>
                <a:tc>
                  <a:txBody>
                    <a:bodyPr/>
                    <a:lstStyle/>
                    <a:p>
                      <a:pPr marL="0" marR="0" algn="just"/>
                      <a:r>
                        <a:rPr lang="en-US" sz="1000" dirty="0">
                          <a:effectLst/>
                        </a:rPr>
                        <a:t>0.221</a:t>
                      </a:r>
                      <a:endParaRPr lang="en-US" sz="1000" dirty="0">
                        <a:effectLst/>
                        <a:latin typeface="Calibri"/>
                        <a:ea typeface="Times New Roman"/>
                        <a:cs typeface="Arial"/>
                      </a:endParaRPr>
                    </a:p>
                  </a:txBody>
                  <a:tcPr marL="68580" marR="68580" marT="0" marB="0" anchor="ctr"/>
                </a:tc>
              </a:tr>
              <a:tr h="304800">
                <a:tc>
                  <a:txBody>
                    <a:bodyPr/>
                    <a:lstStyle/>
                    <a:p>
                      <a:pPr marL="0" marR="0" algn="just"/>
                      <a:r>
                        <a:rPr lang="en-US" sz="1000">
                          <a:effectLst/>
                        </a:rPr>
                        <a:t>LH</a:t>
                      </a:r>
                      <a:endParaRPr lang="en-US" sz="1000">
                        <a:effectLst/>
                        <a:latin typeface="Calibri"/>
                        <a:ea typeface="Times New Roman"/>
                        <a:cs typeface="Arial"/>
                      </a:endParaRPr>
                    </a:p>
                  </a:txBody>
                  <a:tcPr marL="68580" marR="68580" marT="0" marB="0" anchor="ctr"/>
                </a:tc>
                <a:tc>
                  <a:txBody>
                    <a:bodyPr/>
                    <a:lstStyle/>
                    <a:p>
                      <a:pPr marL="0" marR="0" algn="just"/>
                      <a:r>
                        <a:rPr lang="en-US" sz="1000" dirty="0">
                          <a:effectLst/>
                        </a:rPr>
                        <a:t>-0.088</a:t>
                      </a:r>
                      <a:endParaRPr lang="en-US" sz="1000" dirty="0">
                        <a:effectLst/>
                        <a:latin typeface="Calibri"/>
                        <a:ea typeface="Times New Roman"/>
                        <a:cs typeface="Arial"/>
                      </a:endParaRPr>
                    </a:p>
                  </a:txBody>
                  <a:tcPr marL="68580" marR="68580" marT="0" marB="0" anchor="ctr"/>
                </a:tc>
                <a:tc>
                  <a:txBody>
                    <a:bodyPr/>
                    <a:lstStyle/>
                    <a:p>
                      <a:pPr marL="0" marR="0" algn="just"/>
                      <a:r>
                        <a:rPr lang="en-US" sz="1000" dirty="0">
                          <a:effectLst/>
                        </a:rPr>
                        <a:t>0.810</a:t>
                      </a:r>
                      <a:endParaRPr lang="en-US" sz="1000" dirty="0">
                        <a:effectLst/>
                        <a:latin typeface="Calibri"/>
                        <a:ea typeface="Times New Roman"/>
                        <a:cs typeface="Arial"/>
                      </a:endParaRPr>
                    </a:p>
                  </a:txBody>
                  <a:tcPr marL="68580" marR="68580" marT="0" marB="0" anchor="ctr"/>
                </a:tc>
              </a:tr>
              <a:tr h="457200">
                <a:tc>
                  <a:txBody>
                    <a:bodyPr/>
                    <a:lstStyle/>
                    <a:p>
                      <a:pPr marL="0" marR="0" algn="just"/>
                      <a:r>
                        <a:rPr lang="en-US" sz="1000" dirty="0">
                          <a:effectLst/>
                        </a:rPr>
                        <a:t>FSH</a:t>
                      </a:r>
                      <a:endParaRPr lang="en-US" sz="1000" dirty="0">
                        <a:effectLst/>
                        <a:latin typeface="Calibri"/>
                        <a:ea typeface="Times New Roman"/>
                        <a:cs typeface="Arial"/>
                      </a:endParaRPr>
                    </a:p>
                  </a:txBody>
                  <a:tcPr marL="68580" marR="68580" marT="0" marB="0" anchor="ctr"/>
                </a:tc>
                <a:tc>
                  <a:txBody>
                    <a:bodyPr/>
                    <a:lstStyle/>
                    <a:p>
                      <a:pPr marL="0" marR="0" algn="just"/>
                      <a:r>
                        <a:rPr lang="en-US" sz="1000" dirty="0">
                          <a:effectLst/>
                        </a:rPr>
                        <a:t>0.225</a:t>
                      </a:r>
                      <a:endParaRPr lang="en-US" sz="1000" dirty="0">
                        <a:effectLst/>
                        <a:latin typeface="Calibri"/>
                        <a:ea typeface="Times New Roman"/>
                        <a:cs typeface="Arial"/>
                      </a:endParaRPr>
                    </a:p>
                  </a:txBody>
                  <a:tcPr marL="68580" marR="68580" marT="0" marB="0" anchor="ctr"/>
                </a:tc>
                <a:tc>
                  <a:txBody>
                    <a:bodyPr/>
                    <a:lstStyle/>
                    <a:p>
                      <a:pPr marL="0" marR="0" algn="just"/>
                      <a:r>
                        <a:rPr lang="en-US" sz="1000" dirty="0">
                          <a:effectLst/>
                        </a:rPr>
                        <a:t>0.560</a:t>
                      </a:r>
                      <a:endParaRPr lang="en-US" sz="1000" dirty="0">
                        <a:effectLst/>
                        <a:latin typeface="Calibri"/>
                        <a:ea typeface="Times New Roman"/>
                        <a:cs typeface="Arial"/>
                      </a:endParaRPr>
                    </a:p>
                  </a:txBody>
                  <a:tcPr marL="68580" marR="68580" marT="0" marB="0" anchor="ctr"/>
                </a:tc>
              </a:tr>
              <a:tr h="533400">
                <a:tc>
                  <a:txBody>
                    <a:bodyPr/>
                    <a:lstStyle/>
                    <a:p>
                      <a:pPr marL="0" marR="0" algn="just"/>
                      <a:r>
                        <a:rPr lang="en-US" sz="1000">
                          <a:effectLst/>
                        </a:rPr>
                        <a:t>Testosterone</a:t>
                      </a:r>
                      <a:endParaRPr lang="en-US" sz="1000">
                        <a:effectLst/>
                        <a:latin typeface="Calibri"/>
                        <a:ea typeface="Times New Roman"/>
                        <a:cs typeface="Arial"/>
                      </a:endParaRPr>
                    </a:p>
                  </a:txBody>
                  <a:tcPr marL="68580" marR="68580" marT="0" marB="0" anchor="ctr"/>
                </a:tc>
                <a:tc>
                  <a:txBody>
                    <a:bodyPr/>
                    <a:lstStyle/>
                    <a:p>
                      <a:pPr marL="0" marR="0" algn="just"/>
                      <a:r>
                        <a:rPr lang="en-US" sz="1000" dirty="0">
                          <a:effectLst/>
                        </a:rPr>
                        <a:t>-0.119</a:t>
                      </a:r>
                      <a:endParaRPr lang="en-US" sz="1000" dirty="0">
                        <a:effectLst/>
                        <a:latin typeface="Calibri"/>
                        <a:ea typeface="Times New Roman"/>
                        <a:cs typeface="Arial"/>
                      </a:endParaRPr>
                    </a:p>
                  </a:txBody>
                  <a:tcPr marL="68580" marR="68580" marT="0" marB="0" anchor="ctr"/>
                </a:tc>
                <a:tc>
                  <a:txBody>
                    <a:bodyPr/>
                    <a:lstStyle/>
                    <a:p>
                      <a:pPr marL="0" marR="0" algn="just"/>
                      <a:r>
                        <a:rPr lang="en-US" sz="1000" dirty="0">
                          <a:effectLst/>
                        </a:rPr>
                        <a:t>0.780</a:t>
                      </a:r>
                      <a:endParaRPr lang="en-US" sz="1000" dirty="0">
                        <a:effectLst/>
                        <a:latin typeface="Calibri"/>
                        <a:ea typeface="Times New Roman"/>
                        <a:cs typeface="Arial"/>
                      </a:endParaRPr>
                    </a:p>
                  </a:txBody>
                  <a:tcPr marL="68580" marR="68580" marT="0" marB="0" anchor="ctr"/>
                </a:tc>
              </a:tr>
              <a:tr h="457200">
                <a:tc>
                  <a:txBody>
                    <a:bodyPr/>
                    <a:lstStyle/>
                    <a:p>
                      <a:pPr marL="0" marR="0" algn="just"/>
                      <a:r>
                        <a:rPr lang="en-US" sz="1000">
                          <a:effectLst/>
                        </a:rPr>
                        <a:t>Glucose</a:t>
                      </a:r>
                      <a:endParaRPr lang="en-US" sz="1000">
                        <a:effectLst/>
                        <a:latin typeface="Calibri"/>
                        <a:ea typeface="Times New Roman"/>
                        <a:cs typeface="Arial"/>
                      </a:endParaRPr>
                    </a:p>
                  </a:txBody>
                  <a:tcPr marL="68580" marR="68580" marT="0" marB="0" anchor="ctr"/>
                </a:tc>
                <a:tc>
                  <a:txBody>
                    <a:bodyPr/>
                    <a:lstStyle/>
                    <a:p>
                      <a:pPr marL="0" marR="0" algn="just"/>
                      <a:r>
                        <a:rPr lang="en-US" sz="1000" dirty="0">
                          <a:effectLst/>
                        </a:rPr>
                        <a:t>0.052</a:t>
                      </a:r>
                      <a:endParaRPr lang="en-US" sz="1000" dirty="0">
                        <a:effectLst/>
                        <a:latin typeface="Calibri"/>
                        <a:ea typeface="Times New Roman"/>
                        <a:cs typeface="Arial"/>
                      </a:endParaRPr>
                    </a:p>
                  </a:txBody>
                  <a:tcPr marL="68580" marR="68580" marT="0" marB="0" anchor="ctr"/>
                </a:tc>
                <a:tc>
                  <a:txBody>
                    <a:bodyPr/>
                    <a:lstStyle/>
                    <a:p>
                      <a:pPr marL="0" marR="0" algn="just"/>
                      <a:r>
                        <a:rPr lang="en-US" sz="1000" dirty="0">
                          <a:effectLst/>
                        </a:rPr>
                        <a:t>0.903</a:t>
                      </a:r>
                      <a:endParaRPr lang="en-US" sz="1000" dirty="0">
                        <a:effectLst/>
                        <a:latin typeface="Calibri"/>
                        <a:ea typeface="Times New Roman"/>
                        <a:cs typeface="Arial"/>
                      </a:endParaRPr>
                    </a:p>
                  </a:txBody>
                  <a:tcPr marL="68580" marR="68580" marT="0" marB="0" anchor="ctr"/>
                </a:tc>
              </a:tr>
              <a:tr h="406400">
                <a:tc>
                  <a:txBody>
                    <a:bodyPr/>
                    <a:lstStyle/>
                    <a:p>
                      <a:pPr marL="0" marR="0" algn="just"/>
                      <a:r>
                        <a:rPr lang="en-US" sz="1000" dirty="0">
                          <a:effectLst/>
                        </a:rPr>
                        <a:t>Insulin</a:t>
                      </a:r>
                      <a:endParaRPr lang="en-US" sz="1000" dirty="0">
                        <a:effectLst/>
                        <a:latin typeface="Calibri"/>
                        <a:ea typeface="Times New Roman"/>
                        <a:cs typeface="Arial"/>
                      </a:endParaRPr>
                    </a:p>
                  </a:txBody>
                  <a:tcPr marL="68580" marR="68580" marT="0" marB="0" anchor="ctr"/>
                </a:tc>
                <a:tc>
                  <a:txBody>
                    <a:bodyPr/>
                    <a:lstStyle/>
                    <a:p>
                      <a:pPr marL="0" marR="0" algn="just"/>
                      <a:r>
                        <a:rPr lang="en-US" sz="1000">
                          <a:effectLst/>
                        </a:rPr>
                        <a:t>0.279</a:t>
                      </a:r>
                      <a:endParaRPr lang="en-US" sz="1000">
                        <a:effectLst/>
                        <a:latin typeface="Calibri"/>
                        <a:ea typeface="Times New Roman"/>
                        <a:cs typeface="Arial"/>
                      </a:endParaRPr>
                    </a:p>
                  </a:txBody>
                  <a:tcPr marL="68580" marR="68580" marT="0" marB="0" anchor="ctr"/>
                </a:tc>
                <a:tc>
                  <a:txBody>
                    <a:bodyPr/>
                    <a:lstStyle/>
                    <a:p>
                      <a:pPr marL="0" marR="0" algn="just"/>
                      <a:r>
                        <a:rPr lang="en-US" sz="1000" dirty="0">
                          <a:effectLst/>
                        </a:rPr>
                        <a:t>0.503</a:t>
                      </a:r>
                      <a:endParaRPr lang="en-US" sz="1000" dirty="0">
                        <a:effectLst/>
                        <a:latin typeface="Calibri"/>
                        <a:ea typeface="Times New Roman"/>
                        <a:cs typeface="Arial"/>
                      </a:endParaRPr>
                    </a:p>
                  </a:txBody>
                  <a:tcPr marL="68580" marR="68580" marT="0" marB="0" anchor="ctr"/>
                </a:tc>
              </a:tr>
              <a:tr h="76200">
                <a:tc>
                  <a:txBody>
                    <a:bodyPr/>
                    <a:lstStyle/>
                    <a:p>
                      <a:pPr marL="0" marR="0" algn="just"/>
                      <a:r>
                        <a:rPr lang="en-US" sz="1000">
                          <a:effectLst/>
                        </a:rPr>
                        <a:t>HOMA</a:t>
                      </a:r>
                      <a:endParaRPr lang="en-US" sz="1000">
                        <a:effectLst/>
                        <a:latin typeface="Calibri"/>
                        <a:ea typeface="Times New Roman"/>
                        <a:cs typeface="Arial"/>
                      </a:endParaRPr>
                    </a:p>
                  </a:txBody>
                  <a:tcPr marL="68580" marR="68580" marT="0" marB="0" anchor="ctr"/>
                </a:tc>
                <a:tc>
                  <a:txBody>
                    <a:bodyPr/>
                    <a:lstStyle/>
                    <a:p>
                      <a:pPr marL="0" marR="0" algn="just"/>
                      <a:r>
                        <a:rPr lang="en-US" sz="1000">
                          <a:effectLst/>
                        </a:rPr>
                        <a:t>0.315</a:t>
                      </a:r>
                      <a:endParaRPr lang="en-US" sz="1000">
                        <a:effectLst/>
                        <a:latin typeface="Calibri"/>
                        <a:ea typeface="Times New Roman"/>
                        <a:cs typeface="Arial"/>
                      </a:endParaRPr>
                    </a:p>
                  </a:txBody>
                  <a:tcPr marL="68580" marR="68580" marT="0" marB="0" anchor="ctr"/>
                </a:tc>
                <a:tc>
                  <a:txBody>
                    <a:bodyPr/>
                    <a:lstStyle/>
                    <a:p>
                      <a:pPr marL="0" marR="0" algn="just"/>
                      <a:r>
                        <a:rPr lang="en-US" sz="1000" dirty="0">
                          <a:effectLst/>
                        </a:rPr>
                        <a:t>0.447</a:t>
                      </a:r>
                      <a:endParaRPr lang="en-US" sz="1000" dirty="0">
                        <a:effectLst/>
                        <a:latin typeface="Calibri"/>
                        <a:ea typeface="Times New Roman"/>
                        <a:cs typeface="Arial"/>
                      </a:endParaRPr>
                    </a:p>
                  </a:txBody>
                  <a:tcPr marL="68580" marR="68580" marT="0" marB="0" anchor="ctr"/>
                </a:tc>
              </a:tr>
            </a:tbl>
          </a:graphicData>
        </a:graphic>
      </p:graphicFrame>
      <p:sp>
        <p:nvSpPr>
          <p:cNvPr id="4" name="Text Placeholder 3"/>
          <p:cNvSpPr>
            <a:spLocks noGrp="1"/>
          </p:cNvSpPr>
          <p:nvPr>
            <p:ph type="body" sz="half" idx="2"/>
          </p:nvPr>
        </p:nvSpPr>
        <p:spPr>
          <a:xfrm>
            <a:off x="533400" y="5867400"/>
            <a:ext cx="7162800" cy="609600"/>
          </a:xfrm>
        </p:spPr>
        <p:txBody>
          <a:bodyPr>
            <a:normAutofit fontScale="85000" lnSpcReduction="20000"/>
          </a:bodyPr>
          <a:lstStyle/>
          <a:p>
            <a:pPr lvl="0"/>
            <a:r>
              <a:rPr lang="en-US" b="1" dirty="0" err="1"/>
              <a:t>Zhong</a:t>
            </a:r>
            <a:r>
              <a:rPr lang="en-US" b="1" dirty="0"/>
              <a:t> N, Wu XP, </a:t>
            </a:r>
            <a:r>
              <a:rPr lang="en-US" b="1" dirty="0" err="1"/>
              <a:t>Xu</a:t>
            </a:r>
            <a:r>
              <a:rPr lang="en-US" b="1" dirty="0"/>
              <a:t> ZR, Wang AH, </a:t>
            </a:r>
            <a:r>
              <a:rPr lang="en-US" b="1" dirty="0" err="1"/>
              <a:t>Luo</a:t>
            </a:r>
            <a:r>
              <a:rPr lang="en-US" b="1" dirty="0"/>
              <a:t> XH, Cao XZ, et al</a:t>
            </a:r>
            <a:r>
              <a:rPr lang="en-US" dirty="0"/>
              <a:t>. Relationship of serum leptin with age, body weight, body mass index, and bone mineral density in healthy mainland Chinese women. </a:t>
            </a:r>
            <a:r>
              <a:rPr lang="en-US" dirty="0" err="1"/>
              <a:t>Clin</a:t>
            </a:r>
            <a:r>
              <a:rPr lang="en-US" dirty="0"/>
              <a:t> </a:t>
            </a:r>
            <a:r>
              <a:rPr lang="en-US" dirty="0" err="1"/>
              <a:t>Chim</a:t>
            </a:r>
            <a:r>
              <a:rPr lang="en-US" dirty="0"/>
              <a:t> </a:t>
            </a:r>
            <a:r>
              <a:rPr lang="en-US" dirty="0" err="1"/>
              <a:t>Acta</a:t>
            </a:r>
            <a:r>
              <a:rPr lang="en-US" dirty="0"/>
              <a:t> 2005; 351: 161-8</a:t>
            </a:r>
          </a:p>
        </p:txBody>
      </p:sp>
    </p:spTree>
    <p:extLst>
      <p:ext uri="{BB962C8B-B14F-4D97-AF65-F5344CB8AC3E}">
        <p14:creationId xmlns:p14="http://schemas.microsoft.com/office/powerpoint/2010/main" val="1120455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7696200" cy="566738"/>
          </a:xfrm>
        </p:spPr>
        <p:txBody>
          <a:bodyPr>
            <a:normAutofit fontScale="90000"/>
          </a:bodyPr>
          <a:lstStyle/>
          <a:p>
            <a:r>
              <a:rPr lang="en-US" dirty="0">
                <a:latin typeface="Arial" pitchFamily="34" charset="0"/>
                <a:ea typeface="Times New Roman" pitchFamily="18" charset="0"/>
                <a:cs typeface="Arial" pitchFamily="34" charset="0"/>
              </a:rPr>
              <a:t>Table III</a:t>
            </a:r>
            <a:r>
              <a:rPr lang="en-US" b="0" dirty="0">
                <a:latin typeface="Arial" pitchFamily="34" charset="0"/>
                <a:ea typeface="Times New Roman" pitchFamily="18" charset="0"/>
                <a:cs typeface="Arial" pitchFamily="34" charset="0"/>
              </a:rPr>
              <a:t/>
            </a:r>
            <a:br>
              <a:rPr lang="en-US" b="0" dirty="0">
                <a:latin typeface="Arial" pitchFamily="34" charset="0"/>
                <a:ea typeface="Times New Roman" pitchFamily="18" charset="0"/>
                <a:cs typeface="Arial" pitchFamily="34" charset="0"/>
              </a:rPr>
            </a:br>
            <a:r>
              <a:rPr lang="en-US" sz="2200" b="0" dirty="0">
                <a:latin typeface="Arial" pitchFamily="34" charset="0"/>
                <a:ea typeface="Times New Roman" pitchFamily="18" charset="0"/>
                <a:cs typeface="Arial" pitchFamily="34" charset="0"/>
              </a:rPr>
              <a:t>BMI and Serum Leptin Level in Noninsulin Resistant and Insulin Resistant Obese Women with PCOS</a:t>
            </a:r>
            <a:endParaRPr lang="en-US" sz="2200" dirty="0"/>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3866216868"/>
              </p:ext>
            </p:extLst>
          </p:nvPr>
        </p:nvGraphicFramePr>
        <p:xfrm>
          <a:off x="609599" y="838200"/>
          <a:ext cx="7605508" cy="3383280"/>
        </p:xfrm>
        <a:graphic>
          <a:graphicData uri="http://schemas.openxmlformats.org/drawingml/2006/table">
            <a:tbl>
              <a:tblPr firstRow="1" firstCol="1" bandRow="1">
                <a:tableStyleId>{5C22544A-7EE6-4342-B048-85BDC9FD1C3A}</a:tableStyleId>
              </a:tblPr>
              <a:tblGrid>
                <a:gridCol w="1584961"/>
                <a:gridCol w="1653429"/>
                <a:gridCol w="1582328"/>
                <a:gridCol w="1392395"/>
                <a:gridCol w="1392395"/>
              </a:tblGrid>
              <a:tr h="320039">
                <a:tc>
                  <a:txBody>
                    <a:bodyPr/>
                    <a:lstStyle/>
                    <a:p>
                      <a:pPr marL="0" marR="0" algn="just"/>
                      <a:r>
                        <a:rPr lang="en-US" sz="1400" dirty="0" smtClean="0">
                          <a:effectLst/>
                        </a:rPr>
                        <a:t> </a:t>
                      </a:r>
                      <a:endParaRPr lang="en-US" sz="1400" dirty="0">
                        <a:effectLst/>
                        <a:latin typeface="Calibri"/>
                        <a:ea typeface="Times New Roman"/>
                        <a:cs typeface="Arial"/>
                      </a:endParaRPr>
                    </a:p>
                  </a:txBody>
                  <a:tcPr marL="68580" marR="68580" marT="0" marB="0"/>
                </a:tc>
                <a:tc>
                  <a:txBody>
                    <a:bodyPr/>
                    <a:lstStyle/>
                    <a:p>
                      <a:pPr marL="0" marR="0" algn="ctr"/>
                      <a:r>
                        <a:rPr lang="en-US" sz="1400" dirty="0">
                          <a:effectLst/>
                        </a:rPr>
                        <a:t>Noninsulin resistant subgroup</a:t>
                      </a:r>
                    </a:p>
                    <a:p>
                      <a:pPr marL="0" marR="0" algn="ctr"/>
                      <a:r>
                        <a:rPr lang="en-US" sz="1400" dirty="0" smtClean="0">
                          <a:effectLst/>
                        </a:rPr>
                        <a:t>(n = 15)</a:t>
                      </a:r>
                    </a:p>
                    <a:p>
                      <a:pPr marL="0" marR="0" algn="ctr"/>
                      <a:r>
                        <a:rPr lang="en-US" sz="1400" dirty="0" smtClean="0">
                          <a:effectLst/>
                        </a:rPr>
                        <a:t>mean ± SD</a:t>
                      </a:r>
                      <a:endParaRPr lang="en-US" sz="1400" dirty="0">
                        <a:effectLst/>
                        <a:latin typeface="Calibri"/>
                        <a:ea typeface="Times New Roman"/>
                        <a:cs typeface="Arial"/>
                      </a:endParaRPr>
                    </a:p>
                  </a:txBody>
                  <a:tcPr marL="68580" marR="68580" marT="0" marB="0" anchor="ctr"/>
                </a:tc>
                <a:tc>
                  <a:txBody>
                    <a:bodyPr/>
                    <a:lstStyle/>
                    <a:p>
                      <a:pPr marL="0" marR="0" algn="ctr"/>
                      <a:r>
                        <a:rPr lang="en-US" sz="1400" dirty="0">
                          <a:effectLst/>
                        </a:rPr>
                        <a:t>Insulin resistant </a:t>
                      </a:r>
                      <a:r>
                        <a:rPr lang="en-US" sz="1400" dirty="0" smtClean="0">
                          <a:effectLst/>
                        </a:rPr>
                        <a:t>subgroup</a:t>
                      </a:r>
                      <a:endParaRPr lang="en-US" sz="1400" dirty="0">
                        <a:effectLst/>
                      </a:endParaRPr>
                    </a:p>
                    <a:p>
                      <a:pPr marL="0" marR="0" algn="ctr"/>
                      <a:r>
                        <a:rPr lang="en-US" sz="1400" dirty="0" smtClean="0">
                          <a:effectLst/>
                        </a:rPr>
                        <a:t>(n =25)</a:t>
                      </a:r>
                    </a:p>
                    <a:p>
                      <a:pPr marL="0" marR="0" algn="ctr"/>
                      <a:r>
                        <a:rPr lang="en-US" sz="1400" dirty="0" smtClean="0">
                          <a:effectLst/>
                        </a:rPr>
                        <a:t>mean </a:t>
                      </a:r>
                      <a:r>
                        <a:rPr lang="en-US" sz="1400" dirty="0">
                          <a:effectLst/>
                        </a:rPr>
                        <a:t>± SD</a:t>
                      </a:r>
                      <a:endParaRPr lang="en-US" sz="1400" dirty="0">
                        <a:effectLst/>
                        <a:latin typeface="Calibri"/>
                        <a:ea typeface="Times New Roman"/>
                        <a:cs typeface="Arial"/>
                      </a:endParaRPr>
                    </a:p>
                  </a:txBody>
                  <a:tcPr marL="68580" marR="68580" marT="0" marB="0" anchor="ctr"/>
                </a:tc>
                <a:tc>
                  <a:txBody>
                    <a:bodyPr/>
                    <a:lstStyle/>
                    <a:p>
                      <a:pPr marL="0" marR="0" algn="ctr"/>
                      <a:r>
                        <a:rPr lang="en-US" sz="1400">
                          <a:effectLst/>
                        </a:rPr>
                        <a:t>t</a:t>
                      </a:r>
                      <a:endParaRPr lang="en-US" sz="1400">
                        <a:effectLst/>
                        <a:latin typeface="Calibri"/>
                        <a:ea typeface="Times New Roman"/>
                        <a:cs typeface="Arial"/>
                      </a:endParaRPr>
                    </a:p>
                  </a:txBody>
                  <a:tcPr marL="68580" marR="68580" marT="0" marB="0" anchor="ctr"/>
                </a:tc>
                <a:tc>
                  <a:txBody>
                    <a:bodyPr/>
                    <a:lstStyle/>
                    <a:p>
                      <a:pPr marL="0" marR="0" algn="ctr"/>
                      <a:r>
                        <a:rPr lang="en-US" sz="1400" dirty="0">
                          <a:effectLst/>
                        </a:rPr>
                        <a:t>P value</a:t>
                      </a:r>
                      <a:endParaRPr lang="en-US" sz="1400" dirty="0">
                        <a:effectLst/>
                        <a:latin typeface="Calibri"/>
                        <a:ea typeface="Times New Roman"/>
                        <a:cs typeface="Arial"/>
                      </a:endParaRPr>
                    </a:p>
                  </a:txBody>
                  <a:tcPr marL="68580" marR="68580" marT="0" marB="0" anchor="ctr"/>
                </a:tc>
              </a:tr>
              <a:tr h="609600">
                <a:tc>
                  <a:txBody>
                    <a:bodyPr/>
                    <a:lstStyle/>
                    <a:p>
                      <a:pPr marL="0" marR="0" algn="just"/>
                      <a:r>
                        <a:rPr lang="en-US" sz="1400" smtClean="0">
                          <a:effectLst/>
                        </a:rPr>
                        <a:t>BMI  (kg/m2)  </a:t>
                      </a:r>
                      <a:endParaRPr lang="en-US" sz="1400">
                        <a:effectLst/>
                        <a:latin typeface="Calibri"/>
                        <a:ea typeface="Times New Roman"/>
                        <a:cs typeface="Arial"/>
                      </a:endParaRPr>
                    </a:p>
                  </a:txBody>
                  <a:tcPr marL="68580" marR="68580" marT="0" marB="0"/>
                </a:tc>
                <a:tc>
                  <a:txBody>
                    <a:bodyPr/>
                    <a:lstStyle/>
                    <a:p>
                      <a:pPr marL="0" marR="0" algn="ctr"/>
                      <a:r>
                        <a:rPr lang="en-US" sz="1400" dirty="0">
                          <a:effectLst/>
                        </a:rPr>
                        <a:t>30.03±4.58</a:t>
                      </a:r>
                      <a:endParaRPr lang="en-US" sz="1400" dirty="0">
                        <a:effectLst/>
                        <a:latin typeface="Calibri"/>
                        <a:ea typeface="Times New Roman"/>
                        <a:cs typeface="Arial"/>
                      </a:endParaRPr>
                    </a:p>
                  </a:txBody>
                  <a:tcPr marL="68580" marR="68580" marT="0" marB="0" anchor="ctr"/>
                </a:tc>
                <a:tc>
                  <a:txBody>
                    <a:bodyPr/>
                    <a:lstStyle/>
                    <a:p>
                      <a:pPr marL="0" marR="0" algn="ctr"/>
                      <a:r>
                        <a:rPr lang="en-US" sz="1400" dirty="0" smtClean="0">
                          <a:effectLst/>
                        </a:rPr>
                        <a:t>32.4±3.39</a:t>
                      </a:r>
                    </a:p>
                  </a:txBody>
                  <a:tcPr marL="68580" marR="68580" marT="0" marB="0" anchor="ctr"/>
                </a:tc>
                <a:tc>
                  <a:txBody>
                    <a:bodyPr/>
                    <a:lstStyle/>
                    <a:p>
                      <a:pPr marL="0" marR="0" algn="ctr"/>
                      <a:r>
                        <a:rPr lang="en-US" sz="1400">
                          <a:effectLst/>
                        </a:rPr>
                        <a:t>0.614</a:t>
                      </a:r>
                      <a:endParaRPr lang="en-US" sz="1400">
                        <a:effectLst/>
                        <a:latin typeface="Calibri"/>
                        <a:ea typeface="Times New Roman"/>
                        <a:cs typeface="Arial"/>
                      </a:endParaRPr>
                    </a:p>
                  </a:txBody>
                  <a:tcPr marL="68580" marR="68580" marT="0" marB="0" anchor="ctr"/>
                </a:tc>
                <a:tc>
                  <a:txBody>
                    <a:bodyPr/>
                    <a:lstStyle/>
                    <a:p>
                      <a:pPr marL="0" marR="0" algn="ctr"/>
                      <a:r>
                        <a:rPr lang="en-US" sz="1400">
                          <a:effectLst/>
                        </a:rPr>
                        <a:t>0.413</a:t>
                      </a:r>
                      <a:endParaRPr lang="en-US" sz="1400">
                        <a:effectLst/>
                        <a:latin typeface="Calibri"/>
                        <a:ea typeface="Times New Roman"/>
                        <a:cs typeface="Arial"/>
                      </a:endParaRPr>
                    </a:p>
                  </a:txBody>
                  <a:tcPr marL="68580" marR="68580" marT="0" marB="0" anchor="ctr"/>
                </a:tc>
              </a:tr>
              <a:tr h="1203960">
                <a:tc>
                  <a:txBody>
                    <a:bodyPr/>
                    <a:lstStyle/>
                    <a:p>
                      <a:pPr marL="0" marR="0" algn="just"/>
                      <a:r>
                        <a:rPr lang="en-US" sz="1400" dirty="0" smtClean="0">
                          <a:effectLst/>
                        </a:rPr>
                        <a:t>Leptin (</a:t>
                      </a:r>
                      <a:r>
                        <a:rPr lang="en-US" sz="1400" dirty="0" err="1" smtClean="0">
                          <a:effectLst/>
                        </a:rPr>
                        <a:t>ng</a:t>
                      </a:r>
                      <a:r>
                        <a:rPr lang="en-US" sz="1400" dirty="0" smtClean="0">
                          <a:effectLst/>
                        </a:rPr>
                        <a:t>/mL)</a:t>
                      </a:r>
                    </a:p>
                    <a:p>
                      <a:pPr marL="0" marR="0" algn="just"/>
                      <a:endParaRPr lang="en-US" sz="1400" dirty="0" smtClean="0">
                        <a:effectLst/>
                        <a:latin typeface="Calibri"/>
                        <a:ea typeface="Times New Roman"/>
                        <a:cs typeface="Arial"/>
                      </a:endParaRPr>
                    </a:p>
                    <a:p>
                      <a:pPr marL="0" marR="0" algn="just"/>
                      <a:endParaRPr lang="en-US" sz="1400" dirty="0" smtClean="0">
                        <a:effectLst/>
                        <a:latin typeface="Calibri"/>
                        <a:ea typeface="Times New Roman"/>
                        <a:cs typeface="Arial"/>
                      </a:endParaRPr>
                    </a:p>
                    <a:p>
                      <a:pPr marL="0" marR="0" algn="just"/>
                      <a:endParaRPr lang="en-US" sz="1400" dirty="0" smtClean="0">
                        <a:effectLst/>
                        <a:latin typeface="Calibri"/>
                        <a:ea typeface="Times New Roman"/>
                        <a:cs typeface="Arial"/>
                      </a:endParaRPr>
                    </a:p>
                    <a:p>
                      <a:pPr marL="0" marR="0" algn="just"/>
                      <a:endParaRPr lang="en-US" sz="1400" dirty="0" smtClean="0">
                        <a:effectLst/>
                        <a:latin typeface="Calibri"/>
                        <a:ea typeface="Times New Roman"/>
                        <a:cs typeface="Arial"/>
                      </a:endParaRPr>
                    </a:p>
                    <a:p>
                      <a:pPr marL="0" marR="0" algn="just"/>
                      <a:endParaRPr lang="en-US" sz="1400" dirty="0" smtClean="0">
                        <a:effectLst/>
                        <a:latin typeface="Calibri"/>
                        <a:ea typeface="Times New Roman"/>
                        <a:cs typeface="Arial"/>
                      </a:endParaRPr>
                    </a:p>
                    <a:p>
                      <a:pPr marL="0" marR="0" algn="just"/>
                      <a:endParaRPr lang="en-US" sz="1400" dirty="0" smtClean="0">
                        <a:effectLst/>
                        <a:latin typeface="Calibri"/>
                        <a:ea typeface="Times New Roman"/>
                        <a:cs typeface="Arial"/>
                      </a:endParaRPr>
                    </a:p>
                    <a:p>
                      <a:pPr marL="0" marR="0" algn="just"/>
                      <a:endParaRPr lang="en-US" sz="1400" dirty="0" smtClean="0">
                        <a:effectLst/>
                        <a:latin typeface="Calibri"/>
                        <a:ea typeface="Times New Roman"/>
                        <a:cs typeface="Arial"/>
                      </a:endParaRPr>
                    </a:p>
                    <a:p>
                      <a:pPr marL="0" marR="0" algn="just"/>
                      <a:endParaRPr lang="en-US" sz="1400" dirty="0">
                        <a:effectLst/>
                        <a:latin typeface="Calibri"/>
                        <a:ea typeface="Times New Roman"/>
                        <a:cs typeface="Arial"/>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16.22±2.59</a:t>
                      </a:r>
                      <a:endParaRPr lang="en-US" sz="1400" dirty="0" smtClean="0">
                        <a:effectLst/>
                        <a:latin typeface="+mn-lt"/>
                        <a:ea typeface="Times New Roman"/>
                        <a:cs typeface="Arial"/>
                      </a:endParaRPr>
                    </a:p>
                    <a:p>
                      <a:pPr marL="0" marR="0" algn="ctr"/>
                      <a:endParaRPr lang="en-US" sz="1400" dirty="0">
                        <a:effectLst/>
                        <a:latin typeface="Calibri"/>
                        <a:ea typeface="Times New Roman"/>
                        <a:cs typeface="Arial"/>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25.52±5.56</a:t>
                      </a:r>
                    </a:p>
                    <a:p>
                      <a:pPr marL="0" marR="0" algn="ctr"/>
                      <a:endParaRPr lang="en-US" sz="1400" dirty="0">
                        <a:effectLst/>
                        <a:latin typeface="Calibri"/>
                        <a:ea typeface="Times New Roman"/>
                        <a:cs typeface="Arial"/>
                      </a:endParaRPr>
                    </a:p>
                  </a:txBody>
                  <a:tcPr marL="68580" marR="68580" marT="0" marB="0" anchor="ctr"/>
                </a:tc>
                <a:tc>
                  <a:txBody>
                    <a:bodyPr/>
                    <a:lstStyle/>
                    <a:p>
                      <a:pPr marL="0" marR="0" algn="ctr"/>
                      <a:r>
                        <a:rPr lang="en-US" sz="1400" dirty="0">
                          <a:effectLst/>
                        </a:rPr>
                        <a:t>3.35</a:t>
                      </a:r>
                      <a:endParaRPr lang="en-US" sz="1400" dirty="0">
                        <a:effectLst/>
                        <a:latin typeface="Calibri"/>
                        <a:ea typeface="Times New Roman"/>
                        <a:cs typeface="Arial"/>
                      </a:endParaRPr>
                    </a:p>
                  </a:txBody>
                  <a:tcPr marL="68580" marR="68580" marT="0" marB="0" anchor="ctr"/>
                </a:tc>
                <a:tc>
                  <a:txBody>
                    <a:bodyPr/>
                    <a:lstStyle/>
                    <a:p>
                      <a:pPr marL="0" marR="0" algn="ctr"/>
                      <a:r>
                        <a:rPr lang="en-US" sz="1400" dirty="0">
                          <a:effectLst/>
                        </a:rPr>
                        <a:t>0.044</a:t>
                      </a:r>
                      <a:r>
                        <a:rPr lang="en-US" sz="1400" baseline="30000" dirty="0" smtClean="0">
                          <a:effectLst/>
                        </a:rPr>
                        <a:t>*</a:t>
                      </a:r>
                    </a:p>
                    <a:p>
                      <a:pPr marL="0" marR="0" algn="ctr"/>
                      <a:endParaRPr lang="en-US" sz="1400" baseline="30000" dirty="0" smtClean="0">
                        <a:effectLst/>
                        <a:latin typeface="Calibri"/>
                        <a:ea typeface="Times New Roman"/>
                        <a:cs typeface="Arial"/>
                      </a:endParaRPr>
                    </a:p>
                    <a:p>
                      <a:pPr marL="0" marR="0" algn="ctr"/>
                      <a:endParaRPr lang="en-US" sz="1400" baseline="30000" dirty="0" smtClean="0">
                        <a:effectLst/>
                        <a:latin typeface="Calibri"/>
                        <a:ea typeface="Times New Roman"/>
                        <a:cs typeface="Arial"/>
                      </a:endParaRPr>
                    </a:p>
                    <a:p>
                      <a:pPr marL="0" marR="0" algn="ctr"/>
                      <a:endParaRPr lang="en-US" sz="1400" baseline="30000" dirty="0" smtClean="0">
                        <a:effectLst/>
                        <a:latin typeface="Calibri"/>
                        <a:ea typeface="Times New Roman"/>
                        <a:cs typeface="Arial"/>
                      </a:endParaRPr>
                    </a:p>
                    <a:p>
                      <a:pPr marL="0" marR="0" algn="ctr"/>
                      <a:endParaRPr lang="en-US" sz="1400" baseline="30000" dirty="0" smtClean="0">
                        <a:effectLst/>
                        <a:latin typeface="Calibri"/>
                        <a:ea typeface="Times New Roman"/>
                        <a:cs typeface="Arial"/>
                      </a:endParaRPr>
                    </a:p>
                    <a:p>
                      <a:pPr marL="0" marR="0" algn="ctr"/>
                      <a:endParaRPr lang="en-US" sz="1400" baseline="30000" dirty="0" smtClean="0">
                        <a:effectLst/>
                        <a:latin typeface="Calibri"/>
                        <a:ea typeface="Times New Roman"/>
                        <a:cs typeface="Arial"/>
                      </a:endParaRPr>
                    </a:p>
                    <a:p>
                      <a:pPr marL="0" marR="0" algn="ctr"/>
                      <a:endParaRPr lang="en-US" sz="1400" dirty="0">
                        <a:effectLst/>
                        <a:latin typeface="Calibri"/>
                        <a:ea typeface="Times New Roman"/>
                        <a:cs typeface="Arial"/>
                      </a:endParaRPr>
                    </a:p>
                  </a:txBody>
                  <a:tcPr marL="68580" marR="68580" marT="0" marB="0" anchor="ctr"/>
                </a:tc>
              </a:tr>
            </a:tbl>
          </a:graphicData>
        </a:graphic>
      </p:graphicFrame>
      <p:sp>
        <p:nvSpPr>
          <p:cNvPr id="4" name="Text Placeholder 3"/>
          <p:cNvSpPr>
            <a:spLocks noGrp="1"/>
          </p:cNvSpPr>
          <p:nvPr>
            <p:ph type="body" sz="half" idx="2"/>
          </p:nvPr>
        </p:nvSpPr>
        <p:spPr>
          <a:xfrm>
            <a:off x="609600" y="5367338"/>
            <a:ext cx="7391400" cy="804862"/>
          </a:xfrm>
        </p:spPr>
        <p:txBody>
          <a:bodyPr>
            <a:normAutofit/>
          </a:bodyPr>
          <a:lstStyle/>
          <a:p>
            <a:r>
              <a:rPr lang="en-US" dirty="0" smtClean="0"/>
              <a:t>-</a:t>
            </a:r>
            <a:r>
              <a:rPr lang="en-US" sz="1200" dirty="0" smtClean="0"/>
              <a:t>Conway </a:t>
            </a:r>
            <a:r>
              <a:rPr lang="en-US" sz="1200" dirty="0"/>
              <a:t>GS, Jacobs HS: Leptin: A hormone of reproduction. Hum </a:t>
            </a:r>
            <a:r>
              <a:rPr lang="en-US" sz="1200" dirty="0" err="1"/>
              <a:t>Reprod</a:t>
            </a:r>
            <a:r>
              <a:rPr lang="en-US" sz="1200" dirty="0"/>
              <a:t> 1997; </a:t>
            </a:r>
            <a:r>
              <a:rPr lang="en-US" sz="1200" dirty="0" smtClean="0"/>
              <a:t>12:633–5</a:t>
            </a:r>
          </a:p>
          <a:p>
            <a:r>
              <a:rPr lang="en-US" sz="1200" dirty="0" smtClean="0"/>
              <a:t>-</a:t>
            </a:r>
            <a:r>
              <a:rPr lang="en-US" sz="1200" dirty="0" err="1" smtClean="0"/>
              <a:t>Poretsky</a:t>
            </a:r>
            <a:r>
              <a:rPr lang="en-US" sz="1200" dirty="0" smtClean="0"/>
              <a:t> </a:t>
            </a:r>
            <a:r>
              <a:rPr lang="en-US" sz="1200" dirty="0"/>
              <a:t>L, </a:t>
            </a:r>
            <a:r>
              <a:rPr lang="en-US" sz="1200" dirty="0" err="1"/>
              <a:t>Kahin</a:t>
            </a:r>
            <a:r>
              <a:rPr lang="en-US" sz="1200" dirty="0"/>
              <a:t> MF. The gonadotropic function of insulin. </a:t>
            </a:r>
            <a:r>
              <a:rPr lang="fr-FR" sz="1200" dirty="0" err="1"/>
              <a:t>Endocrinol</a:t>
            </a:r>
            <a:r>
              <a:rPr lang="fr-FR" sz="1200" dirty="0"/>
              <a:t> </a:t>
            </a:r>
            <a:r>
              <a:rPr lang="fr-FR" sz="1200" dirty="0" err="1"/>
              <a:t>Rev</a:t>
            </a:r>
            <a:r>
              <a:rPr lang="fr-FR" sz="1200" dirty="0"/>
              <a:t> 1987; 8:134–41</a:t>
            </a:r>
            <a:endParaRPr lang="en-US" sz="1200" dirty="0"/>
          </a:p>
          <a:p>
            <a:endParaRPr lang="en-US" sz="1200" dirty="0"/>
          </a:p>
        </p:txBody>
      </p:sp>
    </p:spTree>
    <p:extLst>
      <p:ext uri="{BB962C8B-B14F-4D97-AF65-F5344CB8AC3E}">
        <p14:creationId xmlns:p14="http://schemas.microsoft.com/office/powerpoint/2010/main" val="17152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auto">
          <a:xfrm>
            <a:off x="609600" y="609600"/>
            <a:ext cx="8077200" cy="2971800"/>
          </a:xfrm>
          <a:prstGeom prst="rect">
            <a:avLst/>
          </a:prstGeom>
        </p:spPr>
        <p:txBody>
          <a:bodyPr wrap="none" fromWordArt="1">
            <a:prstTxWarp prst="textPlain">
              <a:avLst>
                <a:gd name="adj" fmla="val 50188"/>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16600" b="1" kern="10" spc="50" dirty="0">
                <a:ln w="11430">
                  <a:solidFill>
                    <a:srgbClr val="002060"/>
                  </a:solidFill>
                </a:ln>
                <a:solidFill>
                  <a:schemeClr val="accent6">
                    <a:lumMod val="75000"/>
                  </a:schemeClr>
                </a:solidFill>
                <a:effectLst>
                  <a:glow rad="101600">
                    <a:schemeClr val="accent1">
                      <a:satMod val="175000"/>
                      <a:alpha val="40000"/>
                    </a:schemeClr>
                  </a:glow>
                </a:effectLst>
                <a:latin typeface="Arial Black"/>
                <a:cs typeface="Arial" charset="0"/>
              </a:rPr>
              <a:t> CONCLUSION </a:t>
            </a:r>
            <a:br>
              <a:rPr lang="en-US" sz="16600" b="1" kern="10" spc="50" dirty="0">
                <a:ln w="11430">
                  <a:solidFill>
                    <a:srgbClr val="002060"/>
                  </a:solidFill>
                </a:ln>
                <a:solidFill>
                  <a:schemeClr val="accent6">
                    <a:lumMod val="75000"/>
                  </a:schemeClr>
                </a:solidFill>
                <a:effectLst>
                  <a:glow rad="101600">
                    <a:schemeClr val="accent1">
                      <a:satMod val="175000"/>
                      <a:alpha val="40000"/>
                    </a:schemeClr>
                  </a:glow>
                </a:effectLst>
                <a:latin typeface="Arial Black"/>
                <a:cs typeface="Arial" charset="0"/>
              </a:rPr>
            </a:br>
            <a:r>
              <a:rPr lang="en-US" sz="16600" b="1" kern="10" spc="50" dirty="0">
                <a:ln w="11430">
                  <a:solidFill>
                    <a:srgbClr val="002060"/>
                  </a:solidFill>
                </a:ln>
                <a:solidFill>
                  <a:schemeClr val="accent6">
                    <a:lumMod val="75000"/>
                  </a:schemeClr>
                </a:solidFill>
                <a:effectLst>
                  <a:glow rad="101600">
                    <a:schemeClr val="accent1">
                      <a:satMod val="175000"/>
                      <a:alpha val="40000"/>
                    </a:schemeClr>
                  </a:glow>
                </a:effectLst>
                <a:latin typeface="Arial Black"/>
                <a:cs typeface="Arial" charset="0"/>
              </a:rPr>
              <a:t>AND </a:t>
            </a:r>
            <a:br>
              <a:rPr lang="en-US" sz="16600" b="1" kern="10" spc="50" dirty="0">
                <a:ln w="11430">
                  <a:solidFill>
                    <a:srgbClr val="002060"/>
                  </a:solidFill>
                </a:ln>
                <a:solidFill>
                  <a:schemeClr val="accent6">
                    <a:lumMod val="75000"/>
                  </a:schemeClr>
                </a:solidFill>
                <a:effectLst>
                  <a:glow rad="101600">
                    <a:schemeClr val="accent1">
                      <a:satMod val="175000"/>
                      <a:alpha val="40000"/>
                    </a:schemeClr>
                  </a:glow>
                </a:effectLst>
                <a:latin typeface="Arial Black"/>
                <a:cs typeface="Arial" charset="0"/>
              </a:rPr>
            </a:br>
            <a:r>
              <a:rPr lang="en-US" sz="16600" b="1" kern="10" spc="50" dirty="0">
                <a:ln w="11430">
                  <a:solidFill>
                    <a:srgbClr val="002060"/>
                  </a:solidFill>
                </a:ln>
                <a:solidFill>
                  <a:schemeClr val="accent6">
                    <a:lumMod val="75000"/>
                  </a:schemeClr>
                </a:solidFill>
                <a:effectLst>
                  <a:glow rad="101600">
                    <a:schemeClr val="accent1">
                      <a:satMod val="175000"/>
                      <a:alpha val="40000"/>
                    </a:schemeClr>
                  </a:glow>
                </a:effectLst>
                <a:latin typeface="Arial Black"/>
                <a:cs typeface="Arial" charset="0"/>
              </a:rPr>
              <a:t>RECOMMENDATIONS</a:t>
            </a:r>
          </a:p>
        </p:txBody>
      </p:sp>
      <p:cxnSp>
        <p:nvCxnSpPr>
          <p:cNvPr id="8" name="Straight Connector 7"/>
          <p:cNvCxnSpPr/>
          <p:nvPr/>
        </p:nvCxnSpPr>
        <p:spPr bwMode="auto">
          <a:xfrm>
            <a:off x="533400" y="4724400"/>
            <a:ext cx="8001000" cy="0"/>
          </a:xfrm>
          <a:prstGeom prst="line">
            <a:avLst/>
          </a:prstGeom>
          <a:ln w="57150">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bwMode="auto">
          <a:xfrm>
            <a:off x="609600" y="4572000"/>
            <a:ext cx="8001000" cy="0"/>
          </a:xfrm>
          <a:prstGeom prst="line">
            <a:avLst/>
          </a:prstGeom>
          <a:ln w="57150">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Picture 9" descr="imagesCAUF4AS3.jpg"/>
          <p:cNvPicPr>
            <a:picLocks noChangeAspect="1"/>
          </p:cNvPicPr>
          <p:nvPr/>
        </p:nvPicPr>
        <p:blipFill>
          <a:blip r:embed="rId2" cstate="print"/>
          <a:stretch>
            <a:fillRect/>
          </a:stretch>
        </p:blipFill>
        <p:spPr>
          <a:xfrm>
            <a:off x="2895600" y="4010917"/>
            <a:ext cx="3048744" cy="2847083"/>
          </a:xfrm>
          <a:prstGeom prst="ellipse">
            <a:avLst/>
          </a:prstGeom>
          <a:ln>
            <a:noFill/>
          </a:ln>
          <a:effectLst>
            <a:softEdge rad="112500"/>
          </a:effectLst>
        </p:spPr>
      </p:pic>
      <p:sp>
        <p:nvSpPr>
          <p:cNvPr id="27654" name="مستطيل مستدير الزوايا 5"/>
          <p:cNvSpPr>
            <a:spLocks noChangeArrowheads="1"/>
          </p:cNvSpPr>
          <p:nvPr/>
        </p:nvSpPr>
        <p:spPr bwMode="auto">
          <a:xfrm>
            <a:off x="152400" y="228600"/>
            <a:ext cx="8839200" cy="64770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spTree>
    <p:extLst>
      <p:ext uri="{BB962C8B-B14F-4D97-AF65-F5344CB8AC3E}">
        <p14:creationId xmlns:p14="http://schemas.microsoft.com/office/powerpoint/2010/main" val="1929187428"/>
      </p:ext>
    </p:extLst>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Polycystic ovary </a:t>
            </a:r>
            <a:r>
              <a:rPr lang="en-US" dirty="0" smtClean="0"/>
              <a:t>syndrome(PCOS) </a:t>
            </a:r>
            <a:r>
              <a:rPr lang="en-US" dirty="0"/>
              <a:t>is a heterogeneous endocrine disorder </a:t>
            </a:r>
            <a:r>
              <a:rPr lang="en-US" dirty="0" smtClean="0"/>
              <a:t> affects  </a:t>
            </a:r>
            <a:r>
              <a:rPr lang="en-US" dirty="0"/>
              <a:t>one in 15 women worldwide</a:t>
            </a:r>
            <a:r>
              <a:rPr lang="en-US" dirty="0" smtClean="0"/>
              <a:t>.</a:t>
            </a:r>
          </a:p>
          <a:p>
            <a:pPr marL="0" indent="0">
              <a:buNone/>
            </a:pPr>
            <a:endParaRPr lang="en-US" dirty="0" smtClean="0"/>
          </a:p>
          <a:p>
            <a:r>
              <a:rPr lang="en-US" dirty="0" smtClean="0"/>
              <a:t>characterized </a:t>
            </a:r>
            <a:r>
              <a:rPr lang="en-US" dirty="0"/>
              <a:t>by hirsutism, acne, anovulation, hyperandrogenemia, polycystic ovaries, and </a:t>
            </a:r>
            <a:r>
              <a:rPr lang="en-US" dirty="0" smtClean="0"/>
              <a:t>infertility. </a:t>
            </a:r>
          </a:p>
          <a:p>
            <a:pPr marL="0" indent="0">
              <a:buNone/>
            </a:pPr>
            <a:endParaRPr lang="en-US" dirty="0" smtClean="0"/>
          </a:p>
          <a:p>
            <a:pPr indent="571500">
              <a:buFont typeface="Wingdings" pitchFamily="2" charset="2"/>
              <a:buChar char="ü"/>
            </a:pPr>
            <a:endParaRPr lang="en-US" dirty="0"/>
          </a:p>
        </p:txBody>
      </p:sp>
    </p:spTree>
    <p:extLst>
      <p:ext uri="{BB962C8B-B14F-4D97-AF65-F5344CB8AC3E}">
        <p14:creationId xmlns:p14="http://schemas.microsoft.com/office/powerpoint/2010/main" val="2724384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endParaRPr lang="en-US" b="1" dirty="0"/>
          </a:p>
          <a:p>
            <a:r>
              <a:rPr lang="en-US" sz="3600" dirty="0" smtClean="0"/>
              <a:t>Leptin </a:t>
            </a:r>
            <a:r>
              <a:rPr lang="en-US" sz="3600" dirty="0"/>
              <a:t>may have a role in the ovarian dysfunction in obese patients with </a:t>
            </a:r>
            <a:r>
              <a:rPr lang="en-US" sz="3600" dirty="0" smtClean="0"/>
              <a:t>PCOS.</a:t>
            </a:r>
          </a:p>
          <a:p>
            <a:endParaRPr lang="en-US" sz="3600" dirty="0"/>
          </a:p>
          <a:p>
            <a:r>
              <a:rPr lang="en-US" sz="3600" dirty="0" smtClean="0"/>
              <a:t> </a:t>
            </a:r>
            <a:r>
              <a:rPr lang="en-US" sz="3600" dirty="0"/>
              <a:t>The body mass index and insulin resistance are the two main factors Governing serum leptin levels</a:t>
            </a:r>
            <a:r>
              <a:rPr lang="en-US" sz="3600" dirty="0" smtClean="0"/>
              <a:t>.</a:t>
            </a:r>
          </a:p>
          <a:p>
            <a:pPr marL="0" indent="0">
              <a:buNone/>
            </a:pPr>
            <a:endParaRPr lang="en-US" sz="3600" dirty="0"/>
          </a:p>
          <a:p>
            <a:r>
              <a:rPr lang="en-US" sz="3600" dirty="0" smtClean="0"/>
              <a:t> </a:t>
            </a:r>
            <a:r>
              <a:rPr lang="en-US" sz="3600" dirty="0"/>
              <a:t>Emphasis on the importance of early detection and education for patients with polycystic ovary syndrome</a:t>
            </a:r>
            <a:r>
              <a:rPr lang="en-US" sz="3600" dirty="0" smtClean="0"/>
              <a:t>.</a:t>
            </a:r>
          </a:p>
          <a:p>
            <a:pPr marL="0" indent="0">
              <a:buNone/>
            </a:pPr>
            <a:endParaRPr lang="en-US" sz="3600" dirty="0"/>
          </a:p>
          <a:p>
            <a:r>
              <a:rPr lang="en-US" sz="3600" dirty="0" smtClean="0"/>
              <a:t> </a:t>
            </a:r>
            <a:r>
              <a:rPr lang="en-US" sz="3600" dirty="0"/>
              <a:t>The importance of developing strategy that consider following up patients with polycystic ovary syndrome for monitoring their hormonal levels, diet as well as their weight</a:t>
            </a:r>
            <a:r>
              <a:rPr lang="en-US" sz="3600" dirty="0" smtClean="0"/>
              <a:t>.</a:t>
            </a:r>
          </a:p>
          <a:p>
            <a:pPr marL="0" indent="0">
              <a:buNone/>
            </a:pPr>
            <a:endParaRPr lang="en-US" sz="3600" dirty="0"/>
          </a:p>
          <a:p>
            <a:r>
              <a:rPr lang="en-US" sz="3600" dirty="0" smtClean="0"/>
              <a:t>The </a:t>
            </a:r>
            <a:r>
              <a:rPr lang="en-US" sz="3600" dirty="0"/>
              <a:t>need for further studies in larger subjects and in different areas in the kingdom of Saudi Arabia with</a:t>
            </a:r>
          </a:p>
        </p:txBody>
      </p:sp>
    </p:spTree>
    <p:extLst>
      <p:ext uri="{BB962C8B-B14F-4D97-AF65-F5344CB8AC3E}">
        <p14:creationId xmlns:p14="http://schemas.microsoft.com/office/powerpoint/2010/main" val="809717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C00000"/>
                </a:solidFill>
                <a:effectLst>
                  <a:outerShdw blurRad="38100" dist="38100" dir="2700000" algn="tl">
                    <a:srgbClr val="000000">
                      <a:alpha val="43137"/>
                    </a:srgbClr>
                  </a:outerShdw>
                </a:effectLst>
              </a:rPr>
              <a:t>REFERENCES</a:t>
            </a:r>
            <a:endParaRPr lang="en-US" sz="6000" b="1" i="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25000" lnSpcReduction="20000"/>
          </a:bodyPr>
          <a:lstStyle/>
          <a:p>
            <a:pPr lvl="0"/>
            <a:endParaRPr lang="en-US" dirty="0" smtClean="0"/>
          </a:p>
          <a:p>
            <a:r>
              <a:rPr lang="en-US" sz="3700" dirty="0"/>
              <a:t>Syed M, </a:t>
            </a:r>
            <a:r>
              <a:rPr lang="en-US" sz="3700" dirty="0" err="1"/>
              <a:t>Cozart</a:t>
            </a:r>
            <a:r>
              <a:rPr lang="en-US" sz="3700" dirty="0"/>
              <a:t> M, Haney AC. Ghrelin restoration of function in vitro in </a:t>
            </a:r>
            <a:r>
              <a:rPr lang="en-US" sz="3700" dirty="0" err="1"/>
              <a:t>somatotropes</a:t>
            </a:r>
            <a:r>
              <a:rPr lang="en-US" sz="3700" dirty="0"/>
              <a:t> from male mice lacking the Janus kinase (JAK)-binding site of the leptin receptor. Endocrinology. 2013; 154:1565–1576.</a:t>
            </a:r>
          </a:p>
          <a:p>
            <a:r>
              <a:rPr lang="en-US" sz="3700" dirty="0"/>
              <a:t>Navarro VM, Kaiser UB. Metabolic influences on neuroendocrine regulation of reproduction. </a:t>
            </a:r>
            <a:r>
              <a:rPr lang="en-US" sz="3700" dirty="0" err="1"/>
              <a:t>Curr</a:t>
            </a:r>
            <a:r>
              <a:rPr lang="en-US" sz="3700" dirty="0"/>
              <a:t> </a:t>
            </a:r>
            <a:r>
              <a:rPr lang="en-US" sz="3700" dirty="0" err="1"/>
              <a:t>Opin</a:t>
            </a:r>
            <a:r>
              <a:rPr lang="en-US" sz="3700" dirty="0"/>
              <a:t> Endocrinol Diabetes </a:t>
            </a:r>
            <a:r>
              <a:rPr lang="en-US" sz="3700" dirty="0" err="1"/>
              <a:t>Obes</a:t>
            </a:r>
            <a:r>
              <a:rPr lang="en-US" sz="3700" dirty="0"/>
              <a:t>. 2013; </a:t>
            </a:r>
            <a:r>
              <a:rPr lang="en-US" sz="3700" dirty="0" smtClean="0"/>
              <a:t>20:335-41</a:t>
            </a:r>
            <a:endParaRPr lang="en-US" sz="3700" dirty="0"/>
          </a:p>
          <a:p>
            <a:r>
              <a:rPr lang="en-US" sz="3700" dirty="0"/>
              <a:t>Lim SS, Davies MJ, Norman RJ, Moran LJ. Overweight, obesity and central obesity in women with polycystic ovary syndrome: a systematic review and meta-analysis. Human Reproduction Update 2012; 18: 618–37</a:t>
            </a:r>
          </a:p>
          <a:p>
            <a:r>
              <a:rPr lang="en-US" sz="3700" dirty="0" err="1"/>
              <a:t>Bohler</a:t>
            </a:r>
            <a:r>
              <a:rPr lang="en-US" sz="3700" dirty="0"/>
              <a:t> H, </a:t>
            </a:r>
            <a:r>
              <a:rPr lang="en-US" sz="3700" dirty="0" err="1"/>
              <a:t>Mokshagundam</a:t>
            </a:r>
            <a:r>
              <a:rPr lang="en-US" sz="3700" dirty="0"/>
              <a:t> S, Winters SJ. Adipose tissue and reproduction in women. Fertility and Sterility 2010; 94: 795–825</a:t>
            </a:r>
          </a:p>
          <a:p>
            <a:r>
              <a:rPr lang="en-US" sz="3700" dirty="0" err="1"/>
              <a:t>Donato</a:t>
            </a:r>
            <a:r>
              <a:rPr lang="en-US" sz="3700" dirty="0"/>
              <a:t> JJ, </a:t>
            </a:r>
            <a:r>
              <a:rPr lang="en-US" sz="3700" dirty="0" err="1"/>
              <a:t>Cravo</a:t>
            </a:r>
            <a:r>
              <a:rPr lang="en-US" sz="3700" dirty="0"/>
              <a:t> RM, </a:t>
            </a:r>
            <a:r>
              <a:rPr lang="en-US" sz="3700" dirty="0" err="1"/>
              <a:t>Frazao</a:t>
            </a:r>
            <a:r>
              <a:rPr lang="en-US" sz="3700" dirty="0"/>
              <a:t> R, </a:t>
            </a:r>
            <a:r>
              <a:rPr lang="en-US" sz="3700" dirty="0" err="1"/>
              <a:t>Gautron</a:t>
            </a:r>
            <a:r>
              <a:rPr lang="en-US" sz="3700" dirty="0"/>
              <a:t> L, Scott MM,    </a:t>
            </a:r>
            <a:r>
              <a:rPr lang="en-US" sz="3700" dirty="0" err="1"/>
              <a:t>Lachey</a:t>
            </a:r>
            <a:r>
              <a:rPr lang="en-US" sz="3700" dirty="0"/>
              <a:t> J, et al. </a:t>
            </a:r>
            <a:r>
              <a:rPr lang="en-US" sz="3700" dirty="0" err="1"/>
              <a:t>Leptin's</a:t>
            </a:r>
            <a:r>
              <a:rPr lang="en-US" sz="3700" dirty="0"/>
              <a:t> effect on puberty in mice is relayed by the ventral </a:t>
            </a:r>
            <a:r>
              <a:rPr lang="en-US" sz="3700" dirty="0" err="1"/>
              <a:t>premammillary</a:t>
            </a:r>
            <a:r>
              <a:rPr lang="en-US" sz="3700" dirty="0"/>
              <a:t> nucleus and does not require signaling in Kiss1 neurons. Journal of Clinical Investigation 2011; </a:t>
            </a:r>
            <a:r>
              <a:rPr lang="en-US" sz="3700" dirty="0" smtClean="0"/>
              <a:t>121:355–68</a:t>
            </a:r>
          </a:p>
          <a:p>
            <a:endParaRPr lang="en-US" sz="3700" dirty="0" smtClean="0"/>
          </a:p>
          <a:p>
            <a:pPr lvl="0"/>
            <a:r>
              <a:rPr lang="en-US" sz="3700" dirty="0" err="1" smtClean="0"/>
              <a:t>Carmina</a:t>
            </a:r>
            <a:r>
              <a:rPr lang="en-US" sz="3700" dirty="0"/>
              <a:t> E, </a:t>
            </a:r>
            <a:r>
              <a:rPr lang="en-US" sz="3700" dirty="0" err="1"/>
              <a:t>Ferin</a:t>
            </a:r>
            <a:r>
              <a:rPr lang="en-US" sz="3700" dirty="0"/>
              <a:t> M, Gonzalez F, Lobo RA. Evidence that insulin and androgens may participate in the regulation of serum leptin levels in women. Fertility and Sterility 1999; </a:t>
            </a:r>
            <a:r>
              <a:rPr lang="en-US" sz="3700" b="1" dirty="0"/>
              <a:t>72</a:t>
            </a:r>
            <a:r>
              <a:rPr lang="en-US" sz="3700" dirty="0"/>
              <a:t>:926–31</a:t>
            </a:r>
          </a:p>
          <a:p>
            <a:pPr lvl="0"/>
            <a:r>
              <a:rPr lang="en-US" sz="3700" dirty="0" err="1"/>
              <a:t>Remsberg</a:t>
            </a:r>
            <a:r>
              <a:rPr lang="en-US" sz="3700" dirty="0"/>
              <a:t> KE, </a:t>
            </a:r>
            <a:r>
              <a:rPr lang="en-US" sz="3700" dirty="0" err="1"/>
              <a:t>Talbott</a:t>
            </a:r>
            <a:r>
              <a:rPr lang="en-US" sz="3700" dirty="0"/>
              <a:t> EO, </a:t>
            </a:r>
            <a:r>
              <a:rPr lang="en-US" sz="3700" dirty="0" err="1"/>
              <a:t>Zborowski</a:t>
            </a:r>
            <a:r>
              <a:rPr lang="en-US" sz="3700" dirty="0"/>
              <a:t> JV, Evans RW, McHugh-</a:t>
            </a:r>
            <a:r>
              <a:rPr lang="en-US" sz="3700" dirty="0" err="1"/>
              <a:t>Pemu</a:t>
            </a:r>
            <a:r>
              <a:rPr lang="en-US" sz="3700" dirty="0"/>
              <a:t> K. Evidence for competing effects of body mass, hyper-</a:t>
            </a:r>
            <a:r>
              <a:rPr lang="en-US" sz="3700" dirty="0" err="1"/>
              <a:t>insulinemia</a:t>
            </a:r>
            <a:r>
              <a:rPr lang="en-US" sz="3700" dirty="0"/>
              <a:t>, insulin resistance, and androgens on leptin levels among lean, overweight, and obese women with polycystic ovary syndrome. Fertility and Sterility 2002</a:t>
            </a:r>
            <a:r>
              <a:rPr lang="en-US" sz="3700" b="1" dirty="0"/>
              <a:t>7; 8:</a:t>
            </a:r>
            <a:r>
              <a:rPr lang="en-US" sz="3700" dirty="0"/>
              <a:t> 479–86</a:t>
            </a:r>
          </a:p>
          <a:p>
            <a:pPr lvl="0"/>
            <a:r>
              <a:rPr lang="en-US" sz="3700" dirty="0" err="1"/>
              <a:t>Mantzoros</a:t>
            </a:r>
            <a:r>
              <a:rPr lang="en-US" sz="3700" dirty="0"/>
              <a:t> CS, </a:t>
            </a:r>
            <a:r>
              <a:rPr lang="en-US" sz="3700" dirty="0" err="1"/>
              <a:t>Dunaif</a:t>
            </a:r>
            <a:r>
              <a:rPr lang="en-US" sz="3700" dirty="0"/>
              <a:t> A , Flier JS. Leptin concentrations in the polycystic ovary syndrome. Journal of Clinical Endocrinology and Metabolism 1997; </a:t>
            </a:r>
            <a:r>
              <a:rPr lang="en-US" sz="3700" b="1" dirty="0"/>
              <a:t>82</a:t>
            </a:r>
            <a:r>
              <a:rPr lang="en-US" sz="3700" dirty="0"/>
              <a:t>:1687–91</a:t>
            </a:r>
          </a:p>
          <a:p>
            <a:pPr lvl="0"/>
            <a:r>
              <a:rPr lang="en-US" sz="3700" dirty="0" err="1"/>
              <a:t>Saleh</a:t>
            </a:r>
            <a:r>
              <a:rPr lang="en-US" sz="3700" dirty="0"/>
              <a:t> HA, El-</a:t>
            </a:r>
            <a:r>
              <a:rPr lang="en-US" sz="3700" dirty="0" err="1"/>
              <a:t>Nwaem</a:t>
            </a:r>
            <a:r>
              <a:rPr lang="en-US" sz="3700" dirty="0"/>
              <a:t> MA, El-</a:t>
            </a:r>
            <a:r>
              <a:rPr lang="en-US" sz="3700" dirty="0" err="1"/>
              <a:t>Bordiny</a:t>
            </a:r>
            <a:r>
              <a:rPr lang="en-US" sz="3700" dirty="0"/>
              <a:t> MM, </a:t>
            </a:r>
            <a:r>
              <a:rPr lang="en-US" sz="3700" dirty="0" err="1"/>
              <a:t>Maqlad</a:t>
            </a:r>
            <a:r>
              <a:rPr lang="en-US" sz="3700" dirty="0"/>
              <a:t> HM, El-</a:t>
            </a:r>
            <a:r>
              <a:rPr lang="en-US" sz="3700" dirty="0" err="1"/>
              <a:t>Mohandes</a:t>
            </a:r>
            <a:r>
              <a:rPr lang="en-US" sz="3700" dirty="0"/>
              <a:t> AA,  </a:t>
            </a:r>
            <a:r>
              <a:rPr lang="en-US" sz="3700" dirty="0" err="1"/>
              <a:t>Eldaqaq</a:t>
            </a:r>
            <a:r>
              <a:rPr lang="en-US" sz="3700" dirty="0"/>
              <a:t> EM. Serum leptin elevation in obese women with PCOs: a continuing controversy. Journal of Assisted Reproduction and Genetics </a:t>
            </a:r>
            <a:r>
              <a:rPr lang="ar-EG" sz="3700" dirty="0"/>
              <a:t> 2004</a:t>
            </a:r>
            <a:r>
              <a:rPr lang="en-US" sz="3700" dirty="0"/>
              <a:t>; 21:361-6</a:t>
            </a:r>
          </a:p>
          <a:p>
            <a:pPr lvl="0"/>
            <a:r>
              <a:rPr lang="en-US" sz="3700" dirty="0" err="1"/>
              <a:t>Krotkiewski</a:t>
            </a:r>
            <a:r>
              <a:rPr lang="en-US" sz="3700" dirty="0"/>
              <a:t> M, </a:t>
            </a:r>
            <a:r>
              <a:rPr lang="en-US" sz="3700" dirty="0" err="1"/>
              <a:t>Landin</a:t>
            </a:r>
            <a:r>
              <a:rPr lang="en-US" sz="3700" dirty="0"/>
              <a:t> K, Dahlgren E, </a:t>
            </a:r>
            <a:r>
              <a:rPr lang="en-US" sz="3700" dirty="0" err="1"/>
              <a:t>Janson</a:t>
            </a:r>
            <a:r>
              <a:rPr lang="en-US" sz="3700" dirty="0"/>
              <a:t> PO, Holm G. Effect of two modes of anti-androgen treatment on insulin sensitivity and serum leptin in women with PCOS. Gynecologic and Obstetric Investigation 2003; </a:t>
            </a:r>
            <a:r>
              <a:rPr lang="en-US" sz="3700" b="1" dirty="0"/>
              <a:t>55</a:t>
            </a:r>
            <a:r>
              <a:rPr lang="en-US" sz="3700" dirty="0"/>
              <a:t>: 88–95</a:t>
            </a:r>
          </a:p>
          <a:p>
            <a:pPr lvl="0"/>
            <a:r>
              <a:rPr lang="en-US" sz="3700" dirty="0" err="1"/>
              <a:t>Brzechaffa</a:t>
            </a:r>
            <a:r>
              <a:rPr lang="en-US" sz="3700" dirty="0"/>
              <a:t> PR, </a:t>
            </a:r>
            <a:r>
              <a:rPr lang="en-US" sz="3700" dirty="0" err="1"/>
              <a:t>Jakimiuk</a:t>
            </a:r>
            <a:r>
              <a:rPr lang="en-US" sz="3700" dirty="0"/>
              <a:t> AJ, </a:t>
            </a:r>
            <a:r>
              <a:rPr lang="en-US" sz="3700" dirty="0" err="1"/>
              <a:t>Agarwal</a:t>
            </a:r>
            <a:r>
              <a:rPr lang="en-US" sz="3700" dirty="0"/>
              <a:t> SK, </a:t>
            </a:r>
            <a:r>
              <a:rPr lang="en-US" sz="3700" dirty="0" err="1"/>
              <a:t>Weitsman</a:t>
            </a:r>
            <a:r>
              <a:rPr lang="en-US" sz="3700" dirty="0"/>
              <a:t> SR, </a:t>
            </a:r>
            <a:r>
              <a:rPr lang="en-US" sz="3700" dirty="0" err="1"/>
              <a:t>Buyalos</a:t>
            </a:r>
            <a:r>
              <a:rPr lang="en-US" sz="3700" dirty="0"/>
              <a:t> RP, Magoffin DA. Serum </a:t>
            </a:r>
            <a:r>
              <a:rPr lang="en-US" sz="3700" dirty="0" err="1"/>
              <a:t>immunoreactive</a:t>
            </a:r>
            <a:r>
              <a:rPr lang="en-US" sz="3700" dirty="0"/>
              <a:t> leptin concentrations in women with polycystic ovary syndrome. J </a:t>
            </a:r>
            <a:r>
              <a:rPr lang="en-US" sz="3700" dirty="0" err="1"/>
              <a:t>Clin</a:t>
            </a:r>
            <a:r>
              <a:rPr lang="en-US" sz="3700" dirty="0"/>
              <a:t> Endocrinol </a:t>
            </a:r>
            <a:r>
              <a:rPr lang="en-US" sz="3700" dirty="0" err="1"/>
              <a:t>Metab</a:t>
            </a:r>
            <a:r>
              <a:rPr lang="en-US" sz="3700" dirty="0"/>
              <a:t> 1996; 81:4166–71</a:t>
            </a:r>
          </a:p>
          <a:p>
            <a:endParaRPr lang="en-US" sz="3700" dirty="0"/>
          </a:p>
        </p:txBody>
      </p:sp>
    </p:spTree>
    <p:extLst>
      <p:ext uri="{BB962C8B-B14F-4D97-AF65-F5344CB8AC3E}">
        <p14:creationId xmlns:p14="http://schemas.microsoft.com/office/powerpoint/2010/main" val="2514135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a:t> </a:t>
            </a:r>
            <a:r>
              <a:rPr lang="en-US" dirty="0" smtClean="0"/>
              <a:t>    </a:t>
            </a:r>
            <a:r>
              <a:rPr lang="en-US" sz="7200" dirty="0" smtClean="0"/>
              <a:t>THANK YOU</a:t>
            </a:r>
            <a:endParaRPr lang="en-US" sz="4800" dirty="0"/>
          </a:p>
        </p:txBody>
      </p:sp>
    </p:spTree>
    <p:extLst>
      <p:ext uri="{BB962C8B-B14F-4D97-AF65-F5344CB8AC3E}">
        <p14:creationId xmlns:p14="http://schemas.microsoft.com/office/powerpoint/2010/main" val="2624746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wer concepts of managing PCOD With  Myo-Inosit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32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ijdvl.com/articles/2013/79/3/images/ijdvl_2013_79_3_310_110759_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086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34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600200"/>
            <a:ext cx="8229600" cy="4525963"/>
          </a:xfrm>
        </p:spPr>
        <p:txBody>
          <a:bodyPr>
            <a:normAutofit/>
          </a:bodyPr>
          <a:lstStyle/>
          <a:p>
            <a:r>
              <a:rPr lang="en-US" dirty="0"/>
              <a:t>Obesity in particular, central obesity is present in 10–65% of women with PCOS </a:t>
            </a:r>
            <a:endParaRPr lang="en-US" dirty="0" smtClean="0"/>
          </a:p>
          <a:p>
            <a:pPr marL="0" indent="0">
              <a:buNone/>
            </a:pPr>
            <a:endParaRPr lang="en-US" dirty="0"/>
          </a:p>
          <a:p>
            <a:r>
              <a:rPr lang="en-US" dirty="0"/>
              <a:t>Body fat distribution is also important as central/abdominal obesity is associated with IR and has a greater impact on fertility. </a:t>
            </a:r>
          </a:p>
          <a:p>
            <a:pPr marL="0" indent="0">
              <a:buNone/>
            </a:pPr>
            <a:endParaRPr lang="en-US" dirty="0"/>
          </a:p>
          <a:p>
            <a:r>
              <a:rPr lang="en-US" sz="3600" dirty="0"/>
              <a:t>The presence of obesity can also magnify IR. </a:t>
            </a:r>
          </a:p>
          <a:p>
            <a:endParaRPr lang="en-US" dirty="0" smtClean="0"/>
          </a:p>
        </p:txBody>
      </p:sp>
    </p:spTree>
    <p:extLst>
      <p:ext uri="{BB962C8B-B14F-4D97-AF65-F5344CB8AC3E}">
        <p14:creationId xmlns:p14="http://schemas.microsoft.com/office/powerpoint/2010/main" val="3785275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most cases, PCOS also involves metabolic alterations such as insulin resistance (IR), hyperinsulinemia, dyslipidemia, and obesity</a:t>
            </a:r>
          </a:p>
          <a:p>
            <a:pPr marL="0" indent="0">
              <a:buNone/>
            </a:pPr>
            <a:endParaRPr lang="en-US" dirty="0"/>
          </a:p>
          <a:p>
            <a:r>
              <a:rPr lang="en-US" dirty="0"/>
              <a:t>lead to an increased risk of developing </a:t>
            </a:r>
            <a:endParaRPr lang="en-US" dirty="0" smtClean="0"/>
          </a:p>
          <a:p>
            <a:pPr marL="0" indent="0">
              <a:buNone/>
            </a:pPr>
            <a:endParaRPr lang="en-US" dirty="0"/>
          </a:p>
          <a:p>
            <a:pPr indent="571500">
              <a:buFont typeface="Wingdings" pitchFamily="2" charset="2"/>
              <a:buChar char="ü"/>
            </a:pPr>
            <a:r>
              <a:rPr lang="en-US" sz="2200" dirty="0" smtClean="0"/>
              <a:t>endometrial cancer </a:t>
            </a:r>
          </a:p>
          <a:p>
            <a:pPr indent="571500">
              <a:buFont typeface="Wingdings" pitchFamily="2" charset="2"/>
              <a:buChar char="ü"/>
            </a:pPr>
            <a:r>
              <a:rPr lang="en-US" sz="2200" dirty="0"/>
              <a:t>type 2 </a:t>
            </a:r>
            <a:r>
              <a:rPr lang="en-US" sz="2200" dirty="0" smtClean="0"/>
              <a:t>DM</a:t>
            </a:r>
            <a:endParaRPr lang="en-US" sz="2200" dirty="0"/>
          </a:p>
          <a:p>
            <a:pPr indent="571500">
              <a:buFont typeface="Wingdings" pitchFamily="2" charset="2"/>
              <a:buChar char="ü"/>
            </a:pPr>
            <a:r>
              <a:rPr lang="en-US" sz="2200" dirty="0"/>
              <a:t>cardiovascular disease </a:t>
            </a:r>
          </a:p>
          <a:p>
            <a:pPr indent="0">
              <a:buNone/>
            </a:pPr>
            <a:r>
              <a:rPr lang="en-US" sz="2200" dirty="0" smtClean="0"/>
              <a:t>compared </a:t>
            </a:r>
            <a:r>
              <a:rPr lang="en-US" sz="2200" dirty="0"/>
              <a:t>with the  general    population</a:t>
            </a:r>
          </a:p>
          <a:p>
            <a:endParaRPr lang="en-US" dirty="0"/>
          </a:p>
        </p:txBody>
      </p:sp>
    </p:spTree>
    <p:extLst>
      <p:ext uri="{BB962C8B-B14F-4D97-AF65-F5344CB8AC3E}">
        <p14:creationId xmlns:p14="http://schemas.microsoft.com/office/powerpoint/2010/main" val="3400286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3.bp.blogspot.com/__Qz2eFELW5Q/THAqQBjp6wI/AAAAAAAAAew/RiNaVYBQG9c/s1600/Insulin+resistance+&amp;+PC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15008"/>
            <a:ext cx="8000999" cy="543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986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371600"/>
            <a:ext cx="8229600" cy="4525963"/>
          </a:xfrm>
        </p:spPr>
        <p:txBody>
          <a:bodyPr>
            <a:normAutofit/>
          </a:bodyPr>
          <a:lstStyle/>
          <a:p>
            <a:r>
              <a:rPr lang="en-US" dirty="0"/>
              <a:t>The adverse effects of obesity on female fertility include </a:t>
            </a:r>
          </a:p>
          <a:p>
            <a:pPr marL="1146175" indent="-457200">
              <a:buFont typeface="Wingdings" pitchFamily="2" charset="2"/>
              <a:buChar char="§"/>
            </a:pPr>
            <a:r>
              <a:rPr lang="en-US" dirty="0"/>
              <a:t>impaired ovulation,</a:t>
            </a:r>
          </a:p>
          <a:p>
            <a:pPr marL="1146175" indent="-457200">
              <a:buFont typeface="Wingdings" pitchFamily="2" charset="2"/>
              <a:buChar char="§"/>
            </a:pPr>
            <a:r>
              <a:rPr lang="en-US" dirty="0"/>
              <a:t> oocyte maturation </a:t>
            </a:r>
          </a:p>
          <a:p>
            <a:pPr marL="1146175" indent="-457200">
              <a:buFont typeface="Wingdings" pitchFamily="2" charset="2"/>
              <a:buChar char="§"/>
            </a:pPr>
            <a:r>
              <a:rPr lang="en-US" dirty="0"/>
              <a:t>irregular menstrual cycle, </a:t>
            </a:r>
          </a:p>
          <a:p>
            <a:pPr marL="1146175" indent="-457200">
              <a:buFont typeface="Wingdings" pitchFamily="2" charset="2"/>
              <a:buChar char="§"/>
            </a:pPr>
            <a:r>
              <a:rPr lang="en-US" dirty="0"/>
              <a:t>endometrial development, </a:t>
            </a:r>
          </a:p>
          <a:p>
            <a:pPr marL="1146175" indent="-457200">
              <a:buFont typeface="Wingdings" pitchFamily="2" charset="2"/>
              <a:buChar char="§"/>
            </a:pPr>
            <a:r>
              <a:rPr lang="en-US" dirty="0"/>
              <a:t>uterine receptivity elevated miscarriage rate,</a:t>
            </a:r>
          </a:p>
          <a:p>
            <a:pPr marL="1146175" indent="-457200">
              <a:buFont typeface="Wingdings" pitchFamily="2" charset="2"/>
              <a:buChar char="§"/>
            </a:pPr>
            <a:r>
              <a:rPr lang="en-US" dirty="0"/>
              <a:t>lower implantation,  and lower pregnancy rates</a:t>
            </a:r>
          </a:p>
        </p:txBody>
      </p:sp>
    </p:spTree>
    <p:extLst>
      <p:ext uri="{BB962C8B-B14F-4D97-AF65-F5344CB8AC3E}">
        <p14:creationId xmlns:p14="http://schemas.microsoft.com/office/powerpoint/2010/main" val="796338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1247</TotalTime>
  <Words>1889</Words>
  <Application>Microsoft Office PowerPoint</Application>
  <PresentationFormat>On-screen Show (4:3)</PresentationFormat>
  <Paragraphs>315</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Executive</vt:lpstr>
      <vt:lpstr>Serum leptin &amp; IR  In Obese women  with PCOS&amp; </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AIM</vt:lpstr>
      <vt:lpstr>PowerPoint Presentation</vt:lpstr>
      <vt:lpstr>PowerPoint Presentation</vt:lpstr>
      <vt:lpstr>PowerPoint Presentation</vt:lpstr>
      <vt:lpstr>PowerPoint Presentation</vt:lpstr>
      <vt:lpstr>METHEDOLOGY</vt:lpstr>
      <vt:lpstr>PowerPoint Presentation</vt:lpstr>
      <vt:lpstr>PowerPoint Presentation</vt:lpstr>
      <vt:lpstr>PowerPoint Presentation</vt:lpstr>
      <vt:lpstr>PowerPoint Presentation</vt:lpstr>
      <vt:lpstr>PowerPoint Presentation</vt:lpstr>
      <vt:lpstr>      </vt:lpstr>
      <vt:lpstr>Table (II):  Correlation between leptin and different parameters</vt:lpstr>
      <vt:lpstr>Table III BMI and Serum Leptin Level in Noninsulin Resistant and Insulin Resistant Obese Women with PCOS</vt:lpstr>
      <vt:lpstr>PowerPoint Presentation</vt:lpstr>
      <vt:lpstr>PowerPoint Presentation</vt:lpstr>
      <vt:lpstr>REFERENCES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Anshu Khodiar</cp:lastModifiedBy>
  <cp:revision>88</cp:revision>
  <dcterms:created xsi:type="dcterms:W3CDTF">2015-05-26T19:45:53Z</dcterms:created>
  <dcterms:modified xsi:type="dcterms:W3CDTF">2015-08-17T09:14:48Z</dcterms:modified>
</cp:coreProperties>
</file>