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6"/>
  </p:notesMasterIdLst>
  <p:handoutMasterIdLst>
    <p:handoutMasterId r:id="rId47"/>
  </p:handoutMasterIdLst>
  <p:sldIdLst>
    <p:sldId id="256" r:id="rId3"/>
    <p:sldId id="373" r:id="rId4"/>
    <p:sldId id="374" r:id="rId5"/>
    <p:sldId id="329" r:id="rId6"/>
    <p:sldId id="275" r:id="rId7"/>
    <p:sldId id="283" r:id="rId8"/>
    <p:sldId id="297" r:id="rId9"/>
    <p:sldId id="366" r:id="rId10"/>
    <p:sldId id="281" r:id="rId11"/>
    <p:sldId id="286" r:id="rId12"/>
    <p:sldId id="347" r:id="rId13"/>
    <p:sldId id="348" r:id="rId14"/>
    <p:sldId id="325" r:id="rId15"/>
    <p:sldId id="259" r:id="rId16"/>
    <p:sldId id="358" r:id="rId17"/>
    <p:sldId id="359" r:id="rId18"/>
    <p:sldId id="361" r:id="rId19"/>
    <p:sldId id="362" r:id="rId20"/>
    <p:sldId id="377" r:id="rId21"/>
    <p:sldId id="269" r:id="rId22"/>
    <p:sldId id="270" r:id="rId23"/>
    <p:sldId id="294" r:id="rId24"/>
    <p:sldId id="289" r:id="rId25"/>
    <p:sldId id="290" r:id="rId26"/>
    <p:sldId id="291" r:id="rId27"/>
    <p:sldId id="292" r:id="rId28"/>
    <p:sldId id="345" r:id="rId29"/>
    <p:sldId id="370" r:id="rId30"/>
    <p:sldId id="367" r:id="rId31"/>
    <p:sldId id="277" r:id="rId32"/>
    <p:sldId id="315" r:id="rId33"/>
    <p:sldId id="372" r:id="rId34"/>
    <p:sldId id="342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</p:sldIdLst>
  <p:sldSz cx="9144000" cy="6858000" type="screen4x3"/>
  <p:notesSz cx="6742113" cy="4511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eeru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3" y="0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/>
          <a:lstStyle>
            <a:lvl1pPr algn="r">
              <a:defRPr sz="800"/>
            </a:lvl1pPr>
          </a:lstStyle>
          <a:p>
            <a:fld id="{FEF5D26E-511E-4AA7-9D66-77FCE287DE22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4285308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3" y="4285308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 anchor="b"/>
          <a:lstStyle>
            <a:lvl1pPr algn="r">
              <a:defRPr sz="800"/>
            </a:lvl1pPr>
          </a:lstStyle>
          <a:p>
            <a:fld id="{DB25C326-681D-4E3B-BCAB-1EE482E93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7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3" y="0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/>
          <a:lstStyle>
            <a:lvl1pPr algn="r">
              <a:defRPr sz="800"/>
            </a:lvl1pPr>
          </a:lstStyle>
          <a:p>
            <a:fld id="{74681477-00F1-4FA8-980F-E2B8C357EC54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338138"/>
            <a:ext cx="2255837" cy="1692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911" tIns="30954" rIns="61911" bIns="309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2143049"/>
            <a:ext cx="5393690" cy="2030254"/>
          </a:xfrm>
          <a:prstGeom prst="rect">
            <a:avLst/>
          </a:prstGeom>
        </p:spPr>
        <p:txBody>
          <a:bodyPr vert="horz" lIns="61911" tIns="30954" rIns="61911" bIns="309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4285308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3" y="4285308"/>
            <a:ext cx="2921582" cy="225584"/>
          </a:xfrm>
          <a:prstGeom prst="rect">
            <a:avLst/>
          </a:prstGeom>
        </p:spPr>
        <p:txBody>
          <a:bodyPr vert="horz" lIns="61911" tIns="30954" rIns="61911" bIns="30954" rtlCol="0" anchor="b"/>
          <a:lstStyle>
            <a:lvl1pPr algn="r">
              <a:defRPr sz="800"/>
            </a:lvl1pPr>
          </a:lstStyle>
          <a:p>
            <a:fld id="{0D9C4586-B9B9-44CC-8E44-744F2AD5C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0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C4586-B9B9-44CC-8E44-744F2AD5CF0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3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C4586-B9B9-44CC-8E44-744F2AD5CF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0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C4586-B9B9-44CC-8E44-744F2AD5CF0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29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5943600"/>
            <a:ext cx="2249488" cy="82232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5943600"/>
            <a:ext cx="6784975" cy="8143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1752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6705600" cy="868437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26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0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7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19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67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213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73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57DB-E3E1-48C7-BF43-042D9F0C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70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5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40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3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19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18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544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1295400" cy="1905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1600200"/>
            <a:ext cx="7772400" cy="1905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772400" cy="19050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86868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28600" y="1676400"/>
            <a:ext cx="4267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1676400"/>
            <a:ext cx="43434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228600" y="1188720"/>
            <a:ext cx="4267200" cy="4876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648200" y="1188720"/>
            <a:ext cx="4343400" cy="4876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861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3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42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0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4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304800" y="228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4800" y="1219200"/>
            <a:ext cx="8610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838200"/>
            <a:ext cx="9144000" cy="3206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9144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898525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7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533400"/>
            <a:ext cx="9144000" cy="3200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Treatment Adherence among Patients undergoing Hemodialysis: </a:t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none" dirty="0" smtClean="0">
                <a:latin typeface="Times New Roman" pitchFamily="18" charset="0"/>
                <a:cs typeface="Times New Roman" pitchFamily="18" charset="0"/>
              </a:rPr>
              <a:t>scenario in Nepal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7467600" cy="3048000"/>
          </a:xfrm>
        </p:spPr>
        <p:txBody>
          <a:bodyPr>
            <a:normAutofit/>
          </a:bodyPr>
          <a:lstStyle/>
          <a:p>
            <a:pPr algn="r"/>
            <a:r>
              <a:rPr lang="en-US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Presentation By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Niru Khatiwada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BSc Nursing (BPKIHS), MN (IOM, TU)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Lecturer, Nepal Medical College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(Affiliated to Kathmandu University)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Kathmandu, Nepal</a:t>
            </a:r>
          </a:p>
          <a:p>
            <a:pPr algn="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Clients undergoing HD were interviewed during their HD session and immediately stopped if any complications aroused.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Confidentiality was maintained by coding the filled questionnaires.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Repetition of respondents was avoided by noting the names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patient number 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separate sheet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Respondents found to be non adherent to treatment were informed about the importance of adherence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HD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Adherent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skipped hemodialysis in last one month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Shortened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hemodialysis session due to medical reasons like cramps, low BP, vomiting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headache.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Non Adherent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Hemodialysis session skipped at least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session.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Shortening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hemodialysis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&gt;10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minutes for at least 1 session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shortening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≥10 minutes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more than 1 session in last one month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DIET AND FLUID RESTRICTION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Adherent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Respondents who always followed the dietary/fluid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recommendations (all of the time) in last one week.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3276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MEDICINE ADHERENCE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43400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Adherent - Respondents who did not miss any dose of medicine in last one week.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5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3726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CLINICAL MEASURES OF NON-ADHERENCE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6300005"/>
              </p:ext>
            </p:extLst>
          </p:nvPr>
        </p:nvGraphicFramePr>
        <p:xfrm>
          <a:off x="304800" y="1793240"/>
          <a:ext cx="8610600" cy="244983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19400"/>
                <a:gridCol w="2921000"/>
                <a:gridCol w="2870200"/>
              </a:tblGrid>
              <a:tr h="5422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Clinical Measures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Acceptable 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Not acceptable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IDWG (Interdialytic weight gain)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≤5.7% of dry weight</a:t>
                      </a:r>
                      <a:endParaRPr lang="en-US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&gt;5.7% of dry weight</a:t>
                      </a:r>
                      <a:endParaRPr lang="en-US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422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Serum Potassium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≤6.0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mEq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en-US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&gt;6.0 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mEq</a:t>
                      </a: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en-US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229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Serum Phosphorus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≤4.8 mg/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</a:t>
                      </a:r>
                      <a:endParaRPr lang="en-US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&gt;4.8 mg/</a:t>
                      </a:r>
                      <a:r>
                        <a:rPr lang="en-US" sz="24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</a:t>
                      </a:r>
                      <a:endParaRPr lang="en-US" sz="20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MAJOR FINDINGS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07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839200" cy="109534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TABLE 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Socio-demographic Variables of the Respondents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4310681"/>
              </p:ext>
            </p:extLst>
          </p:nvPr>
        </p:nvGraphicFramePr>
        <p:xfrm>
          <a:off x="304798" y="1587246"/>
          <a:ext cx="8534401" cy="539800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437069"/>
                <a:gridCol w="2065738"/>
                <a:gridCol w="2031594"/>
              </a:tblGrid>
              <a:tr h="1685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Characteristics </a:t>
                      </a:r>
                      <a:endParaRPr lang="en-US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 </a:t>
                      </a:r>
                      <a:r>
                        <a:rPr lang="en-US" sz="2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group (in years)</a:t>
                      </a:r>
                      <a:endParaRPr lang="en-US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below 20</a:t>
                      </a:r>
                      <a:endParaRPr lang="en-US" sz="2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en-US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20-39</a:t>
                      </a:r>
                      <a:endParaRPr lang="en-US" sz="2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38.0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40-59</a:t>
                      </a:r>
                      <a:endParaRPr lang="en-US" sz="2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35.5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above 60</a:t>
                      </a:r>
                      <a:endParaRPr lang="en-US" sz="22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25.3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± </a:t>
                      </a:r>
                      <a:r>
                        <a:rPr lang="en-US" sz="2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SD: 46.73±16.62</a:t>
                      </a:r>
                      <a:endParaRPr lang="en-US" sz="22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Range: 18-84</a:t>
                      </a:r>
                      <a:endParaRPr lang="en-US" sz="2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Sex</a:t>
                      </a:r>
                      <a:endParaRPr lang="en-US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Male</a:t>
                      </a:r>
                      <a:endParaRPr lang="en-US" sz="22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75.3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Female</a:t>
                      </a:r>
                      <a:endParaRPr lang="en-US" sz="22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24.7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Residence</a:t>
                      </a:r>
                      <a:endParaRPr lang="en-US" sz="2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Inside valley</a:t>
                      </a:r>
                      <a:endParaRPr lang="en-US" sz="22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44.6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  <a:tr h="168522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Outside valley</a:t>
                      </a:r>
                      <a:endParaRPr lang="en-US" sz="2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US" sz="2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</a:t>
                      </a:r>
                      <a:endParaRPr lang="en-US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53" marR="54953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33673" y="104769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3453513"/>
              </p:ext>
            </p:extLst>
          </p:nvPr>
        </p:nvGraphicFramePr>
        <p:xfrm>
          <a:off x="304800" y="1295400"/>
          <a:ext cx="8381999" cy="546811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385506"/>
                <a:gridCol w="2013098"/>
                <a:gridCol w="1983395"/>
              </a:tblGrid>
              <a:tr h="137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Characteristics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1095" algn="r"/>
                        </a:tabLs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Educational Status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Illiterate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 read and write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Primary Level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Secondary Level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Higher Secondary Level and above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Marital Status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Married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Unmarried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Widow/ Widower 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Divorced/ Separated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Current Employment Status</a:t>
                      </a:r>
                      <a:endParaRPr lang="en-US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Unemployed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72.9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Employed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lang="en-US" sz="16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  <a:tr h="13701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Retired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</a:t>
                      </a:r>
                      <a:endParaRPr lang="en-US" sz="1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79" marR="44679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1984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TABLE 1 contd..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33673" y="45720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5344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TABLE 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Accessibility to Hemodialysis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8268555"/>
              </p:ext>
            </p:extLst>
          </p:nvPr>
        </p:nvGraphicFramePr>
        <p:xfrm>
          <a:off x="152400" y="1143000"/>
          <a:ext cx="8839200" cy="56083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638800"/>
                <a:gridCol w="1649663"/>
                <a:gridCol w="1550737"/>
              </a:tblGrid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Monthly expenditure for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hemodialysis (In</a:t>
                      </a:r>
                      <a:r>
                        <a:rPr lang="en-US" sz="20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Rupees)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10,000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10,000- 30,000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30,000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57.2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Mean± </a:t>
                      </a:r>
                      <a:r>
                        <a:rPr lang="en-US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SD: 28,147.59±17,101.06</a:t>
                      </a:r>
                      <a:endParaRPr lang="en-US" sz="20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Range: 2,000-80,000</a:t>
                      </a:r>
                      <a:endParaRPr lang="en-US" sz="20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Adequacy of monthly income for HD treatment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53.6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</a:t>
                      </a: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no, other sources for expenditure (n=77)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Financial help from others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Ancestral property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28.5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Loan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 (Agriculture, Pension, Foreign employment, Donation)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53400" y="53340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TABLE 2 contd..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84828959"/>
              </p:ext>
            </p:extLst>
          </p:nvPr>
        </p:nvGraphicFramePr>
        <p:xfrm>
          <a:off x="457200" y="990600"/>
          <a:ext cx="8229600" cy="567842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781381"/>
                <a:gridCol w="1816926"/>
                <a:gridCol w="1631293"/>
              </a:tblGrid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Transportation to come to HD center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55.4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Taxi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Private transport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16.3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walk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to reach the HD center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30 min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60.2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to 60 min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to 120 min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120 min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Companion to come to the center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Myself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Spouse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25.3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Son/ Daughter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Brother/Sister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Mother/Father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  <a:tr h="13311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 (Friends, Personal Assistant, Driver)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408" marR="43408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45720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8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Hemodialysis treatment (Duration and Frequency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46427524"/>
              </p:ext>
            </p:extLst>
          </p:nvPr>
        </p:nvGraphicFramePr>
        <p:xfrm>
          <a:off x="304800" y="1752600"/>
          <a:ext cx="8534400" cy="5047488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75474"/>
                <a:gridCol w="1978482"/>
                <a:gridCol w="1580444"/>
              </a:tblGrid>
              <a:tr h="1936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Information of HD treatment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of HD treatment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below 12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to 36 months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to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63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± </a:t>
                      </a: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SD: 27.36± 23.72</a:t>
                      </a:r>
                      <a:endParaRPr lang="en-US" sz="18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3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Range: 3-120 months</a:t>
                      </a:r>
                      <a:endParaRPr lang="en-US" sz="18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9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 of HD in a week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day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3.6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days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days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10.2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549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 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in a HD session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63830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hours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and half hours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9.6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  <a:tr h="21018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hours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85.5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01000" y="1214735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0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Treatment Adherence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3300300"/>
              </p:ext>
            </p:extLst>
          </p:nvPr>
        </p:nvGraphicFramePr>
        <p:xfrm>
          <a:off x="381000" y="1904998"/>
          <a:ext cx="8534400" cy="396240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840480"/>
                <a:gridCol w="2418080"/>
                <a:gridCol w="2275840"/>
              </a:tblGrid>
              <a:tr h="8357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Domains of Adherence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Adherers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adherers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57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Hemodialysis </a:t>
                      </a:r>
                      <a:r>
                        <a:rPr lang="en-US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Schedule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 (73.5%)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(26.5%)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357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Diet restriction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(32.5%)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 (67.5%)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57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Fluid restriction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(39.8%)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(60.2%)</a:t>
                      </a:r>
                      <a:endParaRPr lang="en-US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61957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Medication adherence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 (78.9%)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(21.1%)</a:t>
                      </a:r>
                      <a:endParaRPr lang="en-US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1000" y="1290935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915400" cy="11430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Association of HD Schedule and HD accessibility factors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020342"/>
              </p:ext>
            </p:extLst>
          </p:nvPr>
        </p:nvGraphicFramePr>
        <p:xfrm>
          <a:off x="76200" y="914400"/>
          <a:ext cx="8991600" cy="5600503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304410"/>
                <a:gridCol w="1144035"/>
                <a:gridCol w="1062315"/>
                <a:gridCol w="735450"/>
                <a:gridCol w="817166"/>
                <a:gridCol w="817166"/>
                <a:gridCol w="2111058"/>
              </a:tblGrid>
              <a:tr h="31984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Accessibility Factors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HD</a:t>
                      </a:r>
                      <a:r>
                        <a:rPr lang="en-US" sz="18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Attendance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Value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 value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CI)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17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Adherent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adherent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of HD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12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(60.0)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(40.0)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7.817</a:t>
                      </a: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0.050*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to 36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(83.1)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(16.9)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0.469 (0.148-1.484)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to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(73.3)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(26.7)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1.534 (0.464-5.069)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(76.2)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(23.8)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0.859 (0.237-3.121)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67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Companion to come to the center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Companion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(79.2)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(20.8)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4.323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0.038*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2.086 (1.036-4.199)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Alone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(64.6)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(35.4)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 to reach the center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30 minutes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(83.3)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(16.7)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5.445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0.020*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2.463 (1.140-5.319)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minutes and less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(67.0)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 (33.0)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6736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Type of Transportation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Private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(77.8)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(22.2)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10.853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Public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 (77.5)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(22.5)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52475" algn="l"/>
                        </a:tabLs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4.812 (1.331-17.405)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6736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By walk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(42.1)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(57.9)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4.736 (1.731-12.958)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477000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Pearson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Chi Square (χ2) Test       *: p value significant at ≤0.05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0" y="59049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8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6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Fluid Restriction and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Socio Demographic Variables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143801"/>
              </p:ext>
            </p:extLst>
          </p:nvPr>
        </p:nvGraphicFramePr>
        <p:xfrm>
          <a:off x="152400" y="1373124"/>
          <a:ext cx="8839200" cy="4416552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303748"/>
                <a:gridCol w="1062010"/>
                <a:gridCol w="980318"/>
                <a:gridCol w="735240"/>
                <a:gridCol w="898624"/>
                <a:gridCol w="796780"/>
                <a:gridCol w="2062480"/>
              </a:tblGrid>
              <a:tr h="20620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 Demographic Variables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Fluid Restriction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Value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 value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CI)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</a:tr>
              <a:tr h="466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Adherent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adherent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Marital Status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(56.2)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(43.8)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4.501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0.034*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2.304 (1.053-5.038)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Married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(35.8)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(64.2)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62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of HD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12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(56.0)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(44.0)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10.165</a:t>
                      </a:r>
                      <a:r>
                        <a:rPr lang="en-US" sz="1800" kern="1200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0.017*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to 36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(35.4)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(64.6)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5.409 (1.591-18.395)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to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(36.7)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(63.3)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2.327 (0.700-7.743)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(19.0)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(81.0)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2.461 (0.658-9.195)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</a:tr>
              <a:tr h="206208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Treatment Expenditure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Adequate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(48.3)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(51.7)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5.864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0.015*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2.195 (1.156-4.167)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>
                    <a:noFill/>
                  </a:tcPr>
                </a:tc>
              </a:tr>
              <a:tr h="206208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adequate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(29.9)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(70.1)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723" marR="44723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920026"/>
            <a:ext cx="3962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Pearson Chi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Square (χ2) Test 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b: Likelihood Ratio</a:t>
            </a:r>
          </a:p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*: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 value significant at ≤0.05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09873" y="89529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1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738790"/>
              </p:ext>
            </p:extLst>
          </p:nvPr>
        </p:nvGraphicFramePr>
        <p:xfrm>
          <a:off x="152400" y="1371600"/>
          <a:ext cx="8839202" cy="497738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222053"/>
                <a:gridCol w="1166308"/>
                <a:gridCol w="1104900"/>
                <a:gridCol w="736600"/>
                <a:gridCol w="810260"/>
                <a:gridCol w="736600"/>
                <a:gridCol w="2062481"/>
              </a:tblGrid>
              <a:tr h="12931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 Demographic Variables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Medicine Adherence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Value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 value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CI)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</a:tr>
              <a:tr h="4747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Adherent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adherent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&gt;47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 (87.0)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(13.0)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5.659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0.017*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2.617 (1.165-5.880)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≤47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 (71.9)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(28.1)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Residence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Outside Valley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 (84.8)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(15.2)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4.269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0.039*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2.208 (1.031-4.725)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Inside Valley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 (71.6)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(28.4)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93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of HD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12 months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(88.0)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(12.0)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8.492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0.037*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to 36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 (78.5)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(21.5)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5.500 (1.633-18.523)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to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(80.0)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(20.0)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2.732 (0.959-7.786)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>
                    <a:noFill/>
                  </a:tcPr>
                </a:tc>
              </a:tr>
              <a:tr h="12931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(57.1)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(42.9)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3.000 (0.865-10.407)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001" marR="46001" marT="0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2400" y="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7</a:t>
            </a:r>
          </a:p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Association of Medicine Adherence and Socio Demographic Variables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Pearson Chi Square (χ2) Test       *: p value significant at ≤0.05 level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57473" y="89529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776336"/>
              </p:ext>
            </p:extLst>
          </p:nvPr>
        </p:nvGraphicFramePr>
        <p:xfrm>
          <a:off x="228600" y="1700784"/>
          <a:ext cx="8686797" cy="378561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099307"/>
                <a:gridCol w="1085850"/>
                <a:gridCol w="1085850"/>
                <a:gridCol w="723900"/>
                <a:gridCol w="796290"/>
                <a:gridCol w="796290"/>
                <a:gridCol w="2099310"/>
              </a:tblGrid>
              <a:tr h="1223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 Demographic Variables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IDWG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Value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 value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CI)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</a:tr>
              <a:tr h="122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≤5.7%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&gt;5.7%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&gt;47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 (64.5)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(35.5)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10.373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2.800 (1.486-5.277)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≤47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(39.3)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 (60.7)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Hindu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 (55.6)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(44.4)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4.479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0.034*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2.175 (1.050-4.501)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(36.6)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(63.4)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Ethnicity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Advantaged Group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 (57.9)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(42.1)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6.028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0.014*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2.255 (1.171-4.339)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Disadvantaged Group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(37.9)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(62.1)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8</a:t>
            </a:r>
          </a:p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Association of IDWG and Socio Demographic Variables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955268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Pearson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Chi Square (χ2) Test       *: p value significant at ≤0.05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09873" y="97149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n=165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5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8 contd..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787455"/>
              </p:ext>
            </p:extLst>
          </p:nvPr>
        </p:nvGraphicFramePr>
        <p:xfrm>
          <a:off x="0" y="1676400"/>
          <a:ext cx="9067800" cy="396164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286000"/>
                <a:gridCol w="990600"/>
                <a:gridCol w="990600"/>
                <a:gridCol w="762000"/>
                <a:gridCol w="914400"/>
                <a:gridCol w="990600"/>
                <a:gridCol w="2133600"/>
              </a:tblGrid>
              <a:tr h="12232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Socio Demographic Variables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IDWG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Value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 value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CI)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</a:tr>
              <a:tr h="1223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≤5.7%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&gt;5.7%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323"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C </a:t>
                      </a: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infection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(68.8)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(31.2)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6.139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0.013*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2.759 (1.213-6.278)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(44.4)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(55.6)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Diabetes Mellitus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 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(69.4)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(30.6)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6.330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2.696 (1.225-5.937)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(45.7)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(54.3)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of HD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less than 12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(30.0)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(70.0)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11.347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0.010*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2.897 (1.331-6.305)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to 36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(55.4)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(44.6)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2.872 (1.111-7.421)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to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(55.2)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(44.8)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4.667 (1.568-13.886)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>
                    <a:noFill/>
                  </a:tcPr>
                </a:tc>
              </a:tr>
              <a:tr h="122323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60 months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(66.7)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(33.3)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3514" marR="43514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138446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Pearson Chi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Square (χ2) Test       *: p value significant at ≤0.05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9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Association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 IDWG and Fluid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Restriction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535385"/>
              </p:ext>
            </p:extLst>
          </p:nvPr>
        </p:nvGraphicFramePr>
        <p:xfrm>
          <a:off x="0" y="2286000"/>
          <a:ext cx="9144000" cy="140208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1905000"/>
                <a:gridCol w="1219200"/>
                <a:gridCol w="1219200"/>
                <a:gridCol w="990600"/>
                <a:gridCol w="762000"/>
                <a:gridCol w="846098"/>
                <a:gridCol w="2201902"/>
              </a:tblGrid>
              <a:tr h="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Fluid Restriction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IDWG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χ2 Value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 value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(95% CI)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≤5.7%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&gt;5.7%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mpd="sng"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Adherent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(63.1)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(36.9)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6.354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0.012*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2.265 (1.193-4.298)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adherent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(43.0)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 (57.0)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Ref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886" y="4535269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Pearson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Chi Square (χ2) Test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*: p value significant at ≤0.05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1581090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n=165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5344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7150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three fourth of the respondents were adherent to hemodialysis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schedule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medicine whereas only about one third of them were adherent to fluid restriction and diet restriction.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has been identified that duration of HD, hemodialysis accessibility factors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influenced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adherence to hemodialysis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schedule;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marital status, duration of HD and adequacy for treatment expenditure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influenced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fluid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restriction whereas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counseling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affected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dietary adherence and duration of HD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influenced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medicine adherence.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24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Contd..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Similarly, IDWG was found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be influenced by age, co-morbid diseases, duration of HD and fluid restriction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patients undergoing hemodialysis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had 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spend more than an average Nepali's income in hemodialysis treatment.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 perceive adherence important other than hemodialysis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schedule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fluid restriction because of their immediate effect on their health. </a:t>
            </a: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08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686800" cy="5562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long term financial support to the hemodialysis patients and unavailability of feasible transport compel them to skip or shorten hemodialysis treatment.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Further, lack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reinforcement, motivation and regular counseling to the patients as well as family members in all domains of adherence seem to contribute to lower adherence. 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OVERVIEW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Chronic Kidney Disease: a major complication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iabetes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ellitus (DM)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30% of Type 1 DM patients and 10-40% of type 2 DM patients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 renal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failure (National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Kidney Foundation, 2015)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Hemodialysis: The most common method of management of renal failure in developing countries like Nepal.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Treatment Adherence is the crucial factor in determining the morbidity and mortality of hemodialysis patients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Four important domains: Hemodialysis Schedule, Fluid Restriction, Diet Restriction and Medicine Adherence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991600" cy="5334000"/>
          </a:xfrm>
        </p:spPr>
        <p:txBody>
          <a:bodyPr>
            <a:noAutofit/>
          </a:bodyPr>
          <a:lstStyle/>
          <a:p>
            <a:pPr marL="465138" indent="-449263"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Alkatheri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A. M.,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Alyousif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S. M.,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Alshabanah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N.,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Albekairy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A. M.,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Alharbi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S.,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Alhejaili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F. F., . . 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Qandil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A. M. (2014). Medication adherence among adult patients on hemodialysis.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Saudi Journal of Kidney Diseases and Transplantation, 25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(4), 762. Retrieved from http://www.sjkdt.org</a:t>
            </a:r>
          </a:p>
          <a:p>
            <a:pPr marL="465138" indent="-449263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Arenas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M. D.,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Malek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T., Gil, M. T.,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Moledous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A., Alvarez-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Ude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F.,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Reig-Ferrer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A. (2010). Challenge of phosphorus control in hemodialysis patients: a problem of adherence.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Nephrol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, 23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(5), 525-534. Retrieved from http://www.sin-italy.org/jnonline </a:t>
            </a:r>
          </a:p>
          <a:p>
            <a:pPr marL="465138" indent="-449263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Chan, Y. M.,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Zalilah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M. S.,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Hii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S. Z. (2012). Determinants of compliance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among patients undergoing hemodialysis in Malaysia.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PloS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one, 7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(8), e41362.  doi:10.1371/journal.pone.0041362</a:t>
            </a:r>
          </a:p>
          <a:p>
            <a:pPr marL="465138" indent="-449263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Khattabi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G. H. (2014). Prevalence of treatment adherence among attendance at hemodialysis in Makah.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International Journal of Medical Science and Public Health, 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(5), 592-598.  doi:10.5455/ijmsph.2014.170320141</a:t>
            </a:r>
          </a:p>
          <a:p>
            <a:pPr marL="465138" indent="-449263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Kim, Y., Evangelista, L. S., Phillips, L. R.,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Pavlish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C., &amp;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Kopple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J. D. (2010). The End-Stage Renal Disease Adherence Questionnaire (ESRD-AQ): testing the psychometric properties in patients receiving in-center hemodialysis.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Nephrology nursing journal: journal of the American Nephrology Nurses' Association, 37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(4), 377. Retrieved from http://www.ncbi.nlm.nih.gov/pmc/articles/PMC3077091/</a:t>
            </a:r>
          </a:p>
          <a:p>
            <a:pPr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9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143000"/>
            <a:ext cx="8839200" cy="4983163"/>
          </a:xfrm>
        </p:spPr>
        <p:txBody>
          <a:bodyPr>
            <a:noAutofit/>
          </a:bodyPr>
          <a:lstStyle/>
          <a:p>
            <a:pPr marL="465138" indent="-465138" algn="just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Paudel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K.,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Gurung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N. (2009). Hemodialysis at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Charak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Hospital and Research Center- The first year's experience.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Journal of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Gandaki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Medical College, 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(4). Retrieved from http://www.gmc.edu.np/</a:t>
            </a:r>
          </a:p>
          <a:p>
            <a:pPr marL="465138" indent="-465138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Saran, R., Bragg-Gresham, J. L.,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Rayner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H. C.,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Goodkin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D. A., Keen, M. L., Van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Dijk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P. C., . . 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Fukuhara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S. (2003).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Nonadherence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in hemodialysis: associations with mortality, hospitalization, and practice patterns in the DOPPS.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Kidney International, 64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(1), 254-262. Retrieved from http://www.nature.com/</a:t>
            </a:r>
          </a:p>
          <a:p>
            <a:pPr marL="465138" indent="-465138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Wang, S., Alfieri, T.,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Ramakrishnan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K.,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Braunhofer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P., &amp; Newsome, B. A. (2014). Serum phosphorus levels and pill burden are inversely associated with adherence in patients on hemodialysis.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Nephrology Dialysis Transplantation, 29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(11), 2092-2099.  doi:10.1093/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ndt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/gft280</a:t>
            </a:r>
          </a:p>
          <a:p>
            <a:pPr marL="465138" indent="-465138">
              <a:buNone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Takaki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J., Wang, D. H.,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Takigawa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T., &amp;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Ogino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K. (2007). Gender, marital status, and compliance in maintenance hemodialysis patients.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Dialysis &amp; Transplantation, 36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(6), 304-309.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doi:10.1002/dat.20129</a:t>
            </a:r>
          </a:p>
          <a:p>
            <a:pPr marL="465138" indent="-465138">
              <a:buNone/>
            </a:pPr>
            <a:endParaRPr lang="en-US" sz="2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6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0"/>
            <a:ext cx="8229600" cy="1828800"/>
          </a:xfrm>
        </p:spPr>
        <p:txBody>
          <a:bodyPr anchor="ctr"/>
          <a:lstStyle/>
          <a:p>
            <a:pPr algn="ctr"/>
            <a:r>
              <a:rPr lang="en-US" sz="9600" b="1" dirty="0" smtClean="0"/>
              <a:t>THANK YOU !!!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33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latin typeface="Times New Roman" pitchFamily="18" charset="0"/>
                <a:cs typeface="Times New Roman" pitchFamily="18" charset="0"/>
              </a:rPr>
              <a:t>TABLES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5344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TABLE 2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Adherence to Hemodialysis Attendance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2574187"/>
              </p:ext>
            </p:extLst>
          </p:nvPr>
        </p:nvGraphicFramePr>
        <p:xfrm>
          <a:off x="381000" y="1598279"/>
          <a:ext cx="8534400" cy="4907280"/>
        </p:xfrm>
        <a:graphic>
          <a:graphicData uri="http://schemas.openxmlformats.org/drawingml/2006/table">
            <a:tbl>
              <a:tblPr firstRow="1" lastCol="1" bandRow="1">
                <a:tableStyleId>{9D7B26C5-4107-4FEC-AEDC-1716B250A1EF}</a:tableStyleId>
              </a:tblPr>
              <a:tblGrid>
                <a:gridCol w="4518901"/>
                <a:gridCol w="1996043"/>
                <a:gridCol w="2019456"/>
              </a:tblGrid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HD Attendance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Missed HD in last one month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21.7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of sessions missed (n=36)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session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52.7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sessions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sessions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&gt;3 sessions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5.6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Cause of missing HD treatment (n=36)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Festival 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47.2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Financial constraint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work or emergency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 (Injured, Didn't feel like to come)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001000" y="1066800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6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133772"/>
              </p:ext>
            </p:extLst>
          </p:nvPr>
        </p:nvGraphicFramePr>
        <p:xfrm>
          <a:off x="304800" y="76200"/>
          <a:ext cx="8686800" cy="6940296"/>
        </p:xfrm>
        <a:graphic>
          <a:graphicData uri="http://schemas.openxmlformats.org/drawingml/2006/table">
            <a:tbl>
              <a:tblPr firstRow="1" lastCol="1" bandRow="1">
                <a:tableStyleId>{9D7B26C5-4107-4FEC-AEDC-1716B250A1EF}</a:tableStyleId>
              </a:tblPr>
              <a:tblGrid>
                <a:gridCol w="4599596"/>
                <a:gridCol w="2031686"/>
                <a:gridCol w="2055518"/>
              </a:tblGrid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HD Attendance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65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Shortening </a:t>
                      </a: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 HD session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80137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0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If yes, no of sessions shortened (n=28)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3752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28.6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13284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39989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29321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&gt;3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57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Average no of minutes shortened (n=28)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95504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minutes or less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to 20 minutes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21.4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to 30 minutes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39.3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more than 30 minutes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28.6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Cause of shortening of HD (n=28)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Low BP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Personal problem or emergency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17.9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Cramps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17.9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264033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Headache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0096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Restlessness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Vomiting 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10.7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/>
                </a:tc>
              </a:tr>
              <a:tr h="140078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Transportation problem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7.1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1091" marR="41091" marT="0" marB="0"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3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4979" cy="7921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 Adherence to Diet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Restriction of the Respondents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0102873"/>
              </p:ext>
            </p:extLst>
          </p:nvPr>
        </p:nvGraphicFramePr>
        <p:xfrm>
          <a:off x="152400" y="1143000"/>
          <a:ext cx="8839199" cy="567842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226656"/>
                <a:gridCol w="1921565"/>
                <a:gridCol w="1690978"/>
              </a:tblGrid>
              <a:tr h="18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Diet Restriction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2057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Self-reported non adherence to diet in last one week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deviation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non adherence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 non adherence 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non adherence 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severe non adherence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Difficulty in diet restriction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56.6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43.4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Cause of difficulty in diet restriction (n=94)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Need to give up favorite food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28.7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Difficulty changing food habit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47.9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Weakness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Didn't feel like to restrict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Smoking habit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Smokers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smokers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97.0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1494" marR="61494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00999" y="609600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8841179" cy="106903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 Adherence to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Fluid Restriction of the Respondents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6004523"/>
              </p:ext>
            </p:extLst>
          </p:nvPr>
        </p:nvGraphicFramePr>
        <p:xfrm>
          <a:off x="76200" y="1844040"/>
          <a:ext cx="8915399" cy="455676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6019800"/>
                <a:gridCol w="1447800"/>
                <a:gridCol w="1447799"/>
              </a:tblGrid>
              <a:tr h="161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Fluid Restriction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275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Self-reported Non-adherence to fluid in last one week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deviation 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39.8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non-adherence 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32.5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 non-adherence 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non-adherence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Difficulty in fluid restriction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33.7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Cause of difficulty in fluid restriction (n=110)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Excessive dry mouth and thirst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54.2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Can't give up favorite drink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10.2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48600" y="1138535"/>
            <a:ext cx="8579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86895"/>
              </p:ext>
            </p:extLst>
          </p:nvPr>
        </p:nvGraphicFramePr>
        <p:xfrm>
          <a:off x="381000" y="1402080"/>
          <a:ext cx="8458200" cy="38557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5181601"/>
                <a:gridCol w="1640084"/>
                <a:gridCol w="1636515"/>
              </a:tblGrid>
              <a:tr h="161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Fluid Restriction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Importance of weighing daily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Highly important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7.8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important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Moderately important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little important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65.7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times weighed outside in last week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even once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92.8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Once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Twice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Others (Daily, Thrice)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709" marR="52709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5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839200" cy="1022994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TABLE 5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Medicine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Adherence of the Respondents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707267"/>
              </p:ext>
            </p:extLst>
          </p:nvPr>
        </p:nvGraphicFramePr>
        <p:xfrm>
          <a:off x="228599" y="1600208"/>
          <a:ext cx="8763001" cy="35052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76521"/>
                <a:gridCol w="1893240"/>
                <a:gridCol w="1893240"/>
              </a:tblGrid>
              <a:tr h="12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Medicine Adherence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of daily pills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1.8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3-6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7-9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10-12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25.9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13-15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125760">
                <a:tc>
                  <a:txBody>
                    <a:bodyPr/>
                    <a:lstStyle/>
                    <a:p>
                      <a:pPr marL="1714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± </a:t>
                      </a:r>
                      <a:r>
                        <a:rPr lang="en-US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SD: 11.90±4.66</a:t>
                      </a:r>
                      <a:endParaRPr lang="en-US" sz="20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760">
                <a:tc>
                  <a:txBody>
                    <a:bodyPr/>
                    <a:lstStyle/>
                    <a:p>
                      <a:pPr marL="17145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Range: 3-29</a:t>
                      </a:r>
                      <a:endParaRPr lang="en-US" sz="2000" b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001000" y="1066800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2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OBJECTIVES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257800"/>
          </a:xfrm>
        </p:spPr>
        <p:txBody>
          <a:bodyPr>
            <a:noAutofit/>
          </a:bodyPr>
          <a:lstStyle/>
          <a:p>
            <a:pPr lvl="0"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assess the treatment adherence (hemodialysis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schedule,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fluid restriction, dietary restriction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medicine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adherence) among the patients undergoing hemodialysis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find out the association between selected demographic variables and adherence among the patients undergoing hemodialysis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assess the clinical measures of non-adherence in the patients undergoing hemodialysis.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4700433"/>
              </p:ext>
            </p:extLst>
          </p:nvPr>
        </p:nvGraphicFramePr>
        <p:xfrm>
          <a:off x="228599" y="951800"/>
          <a:ext cx="8763001" cy="58300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76521"/>
                <a:gridCol w="1893240"/>
                <a:gridCol w="1893240"/>
              </a:tblGrid>
              <a:tr h="36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Medicine Adherence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Missed medicine last week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21.1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78.9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of doses missed (n=35)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doses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3-5 doses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6-10 doses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&gt;10 doses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Cause of missing medicine (n=35)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Forgot to take medicine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40.0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Financial constraints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22.9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 felt important to take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Difficulty chewing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Forgot to buy medicine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8.5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600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Side effects of the drugs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5.8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contd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0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378558"/>
              </p:ext>
            </p:extLst>
          </p:nvPr>
        </p:nvGraphicFramePr>
        <p:xfrm>
          <a:off x="228599" y="1259375"/>
          <a:ext cx="8763001" cy="2550625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976521"/>
                <a:gridCol w="1893240"/>
                <a:gridCol w="1893240"/>
              </a:tblGrid>
              <a:tr h="36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Medicine Adherence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Self reported non adherence to medication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 deviation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78.9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Mild Non adherence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Moderate Non adherence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Severe Non adherence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  <a:tr h="364375">
                <a:tc>
                  <a:txBody>
                    <a:bodyPr/>
                    <a:lstStyle/>
                    <a:p>
                      <a:pPr marL="17145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Very severe Non adherence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6.7</a:t>
                      </a:r>
                      <a:endParaRPr lang="en-US" sz="20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6" marR="39076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62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ontd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1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TABLE 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Measures of Non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adherence of the Respondents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41521604"/>
              </p:ext>
            </p:extLst>
          </p:nvPr>
        </p:nvGraphicFramePr>
        <p:xfrm>
          <a:off x="381000" y="1097280"/>
          <a:ext cx="8382000" cy="560832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4760148"/>
                <a:gridCol w="1810926"/>
                <a:gridCol w="181092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Clinical Measures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Serum Potassium (n=47)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≤6.0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mEq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83.0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&gt;6.0 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mEq</a:t>
                      </a: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/L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17.0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5.21±0.88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3.1-7.3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Serum Phosphorus (n=47)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≤4.8 mg/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&gt;4.8 mg/</a:t>
                      </a:r>
                      <a:r>
                        <a:rPr lang="en-US" sz="2000" b="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dL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74.5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5.53±1.51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3.0-11.5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Interdialytic Weight Gain (n=165)</a:t>
                      </a:r>
                      <a:endParaRPr lang="en-US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≤5.7% of dry weight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50.9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&gt;5.7% of dry weight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49.1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5.52±2.24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1143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Range</a:t>
                      </a:r>
                      <a:endParaRPr lang="en-US" sz="18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0.00-12.26</a:t>
                      </a:r>
                      <a:endParaRPr lang="en-US" sz="18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31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0097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 morbid diseases of the Respondents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7484139"/>
              </p:ext>
            </p:extLst>
          </p:nvPr>
        </p:nvGraphicFramePr>
        <p:xfrm>
          <a:off x="381000" y="1676400"/>
          <a:ext cx="8534400" cy="4626864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424296"/>
                <a:gridCol w="2739437"/>
                <a:gridCol w="237066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 morbid diseases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Frequency</a:t>
                      </a:r>
                      <a:endParaRPr lang="en-US" sz="2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Percentage</a:t>
                      </a:r>
                      <a:endParaRPr lang="en-US" sz="2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Hypertension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100.0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Diabetes Mellitus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Hepatitis C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Hypothyroidism 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6.6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Retinopathy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Coronary Artery Disease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2.4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Tuberculosis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Ischemic Heart Disease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22960" algn="ctr"/>
                          <a:tab pos="1209675" algn="l"/>
                        </a:tabLst>
                      </a:pPr>
                      <a:r>
                        <a:rPr lang="en-US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Valvular Heart Disease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BPH</a:t>
                      </a:r>
                      <a:endParaRPr lang="en-US" sz="2400" b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</a:t>
                      </a:r>
                      <a:endParaRPr lang="en-US" sz="24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18021" y="1214735"/>
            <a:ext cx="992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n=166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6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610600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Research Design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Descriptive Cross sectional study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Quantitative Study Method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Research Setting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National Kidney Center, Kathmandu, Nepal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Study Population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Clients undergoing maintenance hemodialysis</a:t>
            </a: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Sample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clients attending NKC for hemodialysis and meeting eligibility criteria during the data collection period.</a:t>
            </a:r>
          </a:p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3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17637"/>
            <a:ext cx="8534400" cy="5135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Sample Size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Sample size calculated for the study was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166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taking the following values: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sided confidence level=95 percent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d= 8%= 0.08 (allowable error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revalence of treatment adherence: 58.8%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Paudel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Gurung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2009)</a:t>
            </a:r>
          </a:p>
          <a:p>
            <a:pPr marL="0" indent="0" algn="just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Sampling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Purposive Sampling Technique</a:t>
            </a:r>
          </a:p>
          <a:p>
            <a:pPr marL="0" indent="0" algn="just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8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EXCLUSION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CRITERIA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458200" cy="4525963"/>
          </a:xfrm>
        </p:spPr>
        <p:txBody>
          <a:bodyPr>
            <a:normAutofit/>
          </a:bodyPr>
          <a:lstStyle/>
          <a:p>
            <a:pPr lvl="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undergoing hemodialysis for less than 3 months.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Patients below the age of 18 years.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Those who had been admitted for treatment within last 3 months.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Those who were sick and not able to participate.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Those who weren’t willing to participate voluntarily. </a:t>
            </a:r>
          </a:p>
          <a:p>
            <a:pPr lvl="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Those who had the history of renal transplantation.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RESEARCH INSTRUMENT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066800"/>
            <a:ext cx="8686800" cy="5562600"/>
          </a:xfrm>
        </p:spPr>
        <p:txBody>
          <a:bodyPr>
            <a:noAutofit/>
          </a:bodyPr>
          <a:lstStyle/>
          <a:p>
            <a:pPr lvl="0" algn="just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Semi structured interview based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questionnaire was developed based on the review of literature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consultation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experts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questionnaire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consisted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following parts:</a:t>
            </a:r>
          </a:p>
          <a:p>
            <a:pPr lvl="1"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Section A: Demographic Characteristics and General &amp; Clinical Information</a:t>
            </a:r>
          </a:p>
          <a:p>
            <a:pPr lvl="1"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Section B: Questions related to Hemodialysis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Section C: Questions related to Dietary Restriction</a:t>
            </a:r>
          </a:p>
          <a:p>
            <a:pPr lvl="1"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Section D: Questions related to Fluid Restriction</a:t>
            </a:r>
          </a:p>
          <a:p>
            <a:pPr lvl="1"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Section E: Questions related to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Medicine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adherence</a:t>
            </a:r>
          </a:p>
          <a:p>
            <a:pPr lvl="1"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Section F: Clinical Information (IDWG,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serum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potassium, serum phosphorus and co morbid diseases)</a:t>
            </a:r>
          </a:p>
          <a:p>
            <a:pPr lvl="0"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71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DATA COLLECTION PROCEDURE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458200" cy="4800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Ethical clearance was obtained from Institutional Review Board, IOM after the proposal was approved by the Research Committee, Maharajgunj Nursing Campus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Written permission was obtained from National Kidney Center, Kathmandu.</a:t>
            </a: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Informed consent was obtained from each respondent before the collection of data.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Theme15</Template>
  <TotalTime>9207</TotalTime>
  <Words>3453</Words>
  <Application>Microsoft Office PowerPoint</Application>
  <PresentationFormat>On-screen Show (4:3)</PresentationFormat>
  <Paragraphs>1268</Paragraphs>
  <Slides>43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Theme15</vt:lpstr>
      <vt:lpstr>Office Theme</vt:lpstr>
      <vt:lpstr>Treatment Adherence among Patients undergoing Hemodialysis:  scenario in Nepal</vt:lpstr>
      <vt:lpstr>OVERVIEW</vt:lpstr>
      <vt:lpstr>OVERVIEW</vt:lpstr>
      <vt:lpstr>OBJECTIVES OF THE STUDY</vt:lpstr>
      <vt:lpstr>RESEARCH METHODOLOGY</vt:lpstr>
      <vt:lpstr>PowerPoint Presentation</vt:lpstr>
      <vt:lpstr>EXCLUSION CRITERIA </vt:lpstr>
      <vt:lpstr>RESEARCH INSTRUMENT</vt:lpstr>
      <vt:lpstr>DATA COLLECTION PROCEDURE</vt:lpstr>
      <vt:lpstr>Contd..</vt:lpstr>
      <vt:lpstr>HD SCHEDULE</vt:lpstr>
      <vt:lpstr>DIET AND FLUID RESTRICTION</vt:lpstr>
      <vt:lpstr>CLINICAL MEASURES OF NON-ADHERENCE</vt:lpstr>
      <vt:lpstr>MAJOR FINDINGS</vt:lpstr>
      <vt:lpstr>TABLE 1 Socio-demographic Variables of the Respondents</vt:lpstr>
      <vt:lpstr>PowerPoint Presentation</vt:lpstr>
      <vt:lpstr>TABLE 2 Accessibility to Hemodialysis treatment</vt:lpstr>
      <vt:lpstr>TABLE 2 contd..</vt:lpstr>
      <vt:lpstr>TABLE 3 Hemodialysis treatment (Duration and Frequency)</vt:lpstr>
      <vt:lpstr>TABLE 4 Treatment Adherence</vt:lpstr>
      <vt:lpstr>TABLE 5 Association of HD Schedule and HD accessibility factors</vt:lpstr>
      <vt:lpstr>TABLE 6 Association of Fluid Restriction and Socio Demographic Variables</vt:lpstr>
      <vt:lpstr>PowerPoint Presentation</vt:lpstr>
      <vt:lpstr>PowerPoint Presentation</vt:lpstr>
      <vt:lpstr>TABLE 8 contd..</vt:lpstr>
      <vt:lpstr>TABLE 9 Association of IDWG and Fluid Restriction</vt:lpstr>
      <vt:lpstr>CONCLUSION</vt:lpstr>
      <vt:lpstr>Contd..</vt:lpstr>
      <vt:lpstr>Contd…</vt:lpstr>
      <vt:lpstr>REFERENCES</vt:lpstr>
      <vt:lpstr>REFERENCES</vt:lpstr>
      <vt:lpstr>THANK YOU !!!</vt:lpstr>
      <vt:lpstr>TABLES</vt:lpstr>
      <vt:lpstr>TABLE 2 Adherence to Hemodialysis Attendance</vt:lpstr>
      <vt:lpstr>PowerPoint Presentation</vt:lpstr>
      <vt:lpstr>TABLE 3 Information on Adherence to Diet Restriction of the Respondents</vt:lpstr>
      <vt:lpstr>TABLE 4 Information on Adherence to Fluid Restriction of the Respondents</vt:lpstr>
      <vt:lpstr>TABLE 4 contd…</vt:lpstr>
      <vt:lpstr>TABLE 5 Information on Medicine Adherence of the Respondents</vt:lpstr>
      <vt:lpstr>TABLE 5 contd…</vt:lpstr>
      <vt:lpstr>TABLE 5 contd…</vt:lpstr>
      <vt:lpstr>TABLE 6 Clinical Measures of Non adherence of the Respondents</vt:lpstr>
      <vt:lpstr>TABLE 7 Co morbid diseases of the Respondents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Neeru</cp:lastModifiedBy>
  <cp:revision>249</cp:revision>
  <dcterms:created xsi:type="dcterms:W3CDTF">2006-08-16T00:00:00Z</dcterms:created>
  <dcterms:modified xsi:type="dcterms:W3CDTF">2016-07-10T07:27:16Z</dcterms:modified>
</cp:coreProperties>
</file>