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49"/>
  </p:notesMasterIdLst>
  <p:sldIdLst>
    <p:sldId id="464" r:id="rId2"/>
    <p:sldId id="484" r:id="rId3"/>
    <p:sldId id="485" r:id="rId4"/>
    <p:sldId id="486" r:id="rId5"/>
    <p:sldId id="422" r:id="rId6"/>
    <p:sldId id="440" r:id="rId7"/>
    <p:sldId id="441" r:id="rId8"/>
    <p:sldId id="428" r:id="rId9"/>
    <p:sldId id="476" r:id="rId10"/>
    <p:sldId id="437" r:id="rId11"/>
    <p:sldId id="443" r:id="rId12"/>
    <p:sldId id="278" r:id="rId13"/>
    <p:sldId id="487" r:id="rId14"/>
    <p:sldId id="281" r:id="rId15"/>
    <p:sldId id="282" r:id="rId16"/>
    <p:sldId id="283" r:id="rId17"/>
    <p:sldId id="444" r:id="rId18"/>
    <p:sldId id="288" r:id="rId19"/>
    <p:sldId id="293" r:id="rId20"/>
    <p:sldId id="488" r:id="rId21"/>
    <p:sldId id="299" r:id="rId22"/>
    <p:sldId id="304" r:id="rId23"/>
    <p:sldId id="305" r:id="rId24"/>
    <p:sldId id="259" r:id="rId25"/>
    <p:sldId id="477" r:id="rId26"/>
    <p:sldId id="312" r:id="rId27"/>
    <p:sldId id="479" r:id="rId28"/>
    <p:sldId id="471" r:id="rId29"/>
    <p:sldId id="317" r:id="rId30"/>
    <p:sldId id="318" r:id="rId31"/>
    <p:sldId id="319" r:id="rId32"/>
    <p:sldId id="489" r:id="rId33"/>
    <p:sldId id="446" r:id="rId34"/>
    <p:sldId id="461" r:id="rId35"/>
    <p:sldId id="491" r:id="rId36"/>
    <p:sldId id="449" r:id="rId37"/>
    <p:sldId id="460" r:id="rId38"/>
    <p:sldId id="337" r:id="rId39"/>
    <p:sldId id="463" r:id="rId40"/>
    <p:sldId id="490" r:id="rId41"/>
    <p:sldId id="481" r:id="rId42"/>
    <p:sldId id="366" r:id="rId43"/>
    <p:sldId id="467" r:id="rId44"/>
    <p:sldId id="361" r:id="rId45"/>
    <p:sldId id="369" r:id="rId46"/>
    <p:sldId id="480" r:id="rId47"/>
    <p:sldId id="39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66"/>
    <a:srgbClr val="663300"/>
    <a:srgbClr val="3821C5"/>
    <a:srgbClr val="0000CC"/>
    <a:srgbClr val="0066FF"/>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265" autoAdjust="0"/>
  </p:normalViewPr>
  <p:slideViewPr>
    <p:cSldViewPr>
      <p:cViewPr>
        <p:scale>
          <a:sx n="84" d="100"/>
          <a:sy n="84" d="100"/>
        </p:scale>
        <p:origin x="-912" y="588"/>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19EE5-5672-4FB9-8212-8FDABE3C04DA}" type="doc">
      <dgm:prSet loTypeId="urn:microsoft.com/office/officeart/2005/8/layout/radial5" loCatId="cycle" qsTypeId="urn:microsoft.com/office/officeart/2005/8/quickstyle/simple3" qsCatId="simple" csTypeId="urn:microsoft.com/office/officeart/2005/8/colors/accent4_5" csCatId="accent4"/>
      <dgm:spPr/>
      <dgm:t>
        <a:bodyPr/>
        <a:lstStyle/>
        <a:p>
          <a:endParaRPr lang="en-IN"/>
        </a:p>
      </dgm:t>
    </dgm:pt>
    <dgm:pt modelId="{7640B8D1-8F98-415B-8F89-BA5BD25117DE}">
      <dgm:prSet custT="1"/>
      <dgm:spPr/>
      <dgm:t>
        <a:bodyPr/>
        <a:lstStyle/>
        <a:p>
          <a:pPr rtl="0"/>
          <a:r>
            <a:rPr lang="en-US" sz="1200" b="1" dirty="0" smtClean="0">
              <a:latin typeface="Arial" pitchFamily="34" charset="0"/>
              <a:cs typeface="Arial" pitchFamily="34" charset="0"/>
            </a:rPr>
            <a:t>Beads</a:t>
          </a:r>
          <a:endParaRPr lang="en-IN" sz="1200" dirty="0">
            <a:latin typeface="Arial" pitchFamily="34" charset="0"/>
            <a:cs typeface="Arial" pitchFamily="34" charset="0"/>
          </a:endParaRPr>
        </a:p>
      </dgm:t>
    </dgm:pt>
    <dgm:pt modelId="{50BF5506-2B81-48E2-AB63-1C99473BFD84}" type="parTrans" cxnId="{618E99B1-E358-4459-8629-A1B14DA54BBD}">
      <dgm:prSet/>
      <dgm:spPr/>
      <dgm:t>
        <a:bodyPr/>
        <a:lstStyle/>
        <a:p>
          <a:endParaRPr lang="en-IN"/>
        </a:p>
      </dgm:t>
    </dgm:pt>
    <dgm:pt modelId="{D3A74FEC-7520-48F4-9AEA-C716E47E39EC}" type="sibTrans" cxnId="{618E99B1-E358-4459-8629-A1B14DA54BBD}">
      <dgm:prSet/>
      <dgm:spPr/>
      <dgm:t>
        <a:bodyPr/>
        <a:lstStyle/>
        <a:p>
          <a:endParaRPr lang="en-IN"/>
        </a:p>
      </dgm:t>
    </dgm:pt>
    <dgm:pt modelId="{B06FA8CC-A376-4351-9423-B19F6A27EC48}" type="pres">
      <dgm:prSet presAssocID="{EF719EE5-5672-4FB9-8212-8FDABE3C04DA}" presName="Name0" presStyleCnt="0">
        <dgm:presLayoutVars>
          <dgm:chMax val="1"/>
          <dgm:dir/>
          <dgm:animLvl val="ctr"/>
          <dgm:resizeHandles val="exact"/>
        </dgm:presLayoutVars>
      </dgm:prSet>
      <dgm:spPr/>
      <dgm:t>
        <a:bodyPr/>
        <a:lstStyle/>
        <a:p>
          <a:endParaRPr lang="en-IN"/>
        </a:p>
      </dgm:t>
    </dgm:pt>
    <dgm:pt modelId="{839F364A-8FE6-4AE6-852F-3066FD7CE34E}" type="pres">
      <dgm:prSet presAssocID="{7640B8D1-8F98-415B-8F89-BA5BD25117DE}" presName="centerShape" presStyleLbl="node0" presStyleIdx="0" presStyleCnt="1"/>
      <dgm:spPr/>
      <dgm:t>
        <a:bodyPr/>
        <a:lstStyle/>
        <a:p>
          <a:endParaRPr lang="en-IN"/>
        </a:p>
      </dgm:t>
    </dgm:pt>
  </dgm:ptLst>
  <dgm:cxnLst>
    <dgm:cxn modelId="{47E16BE3-8520-41E2-9E32-E9E3CCC2E457}" type="presOf" srcId="{7640B8D1-8F98-415B-8F89-BA5BD25117DE}" destId="{839F364A-8FE6-4AE6-852F-3066FD7CE34E}" srcOrd="0" destOrd="0" presId="urn:microsoft.com/office/officeart/2005/8/layout/radial5"/>
    <dgm:cxn modelId="{618E99B1-E358-4459-8629-A1B14DA54BBD}" srcId="{EF719EE5-5672-4FB9-8212-8FDABE3C04DA}" destId="{7640B8D1-8F98-415B-8F89-BA5BD25117DE}" srcOrd="0" destOrd="0" parTransId="{50BF5506-2B81-48E2-AB63-1C99473BFD84}" sibTransId="{D3A74FEC-7520-48F4-9AEA-C716E47E39EC}"/>
    <dgm:cxn modelId="{82FB3BF2-022C-4567-B01A-BDB9E992D3E2}" type="presOf" srcId="{EF719EE5-5672-4FB9-8212-8FDABE3C04DA}" destId="{B06FA8CC-A376-4351-9423-B19F6A27EC48}" srcOrd="0" destOrd="0" presId="urn:microsoft.com/office/officeart/2005/8/layout/radial5"/>
    <dgm:cxn modelId="{9E6F2EDA-644B-415C-9080-43D86954A0F2}" type="presParOf" srcId="{B06FA8CC-A376-4351-9423-B19F6A27EC48}" destId="{839F364A-8FE6-4AE6-852F-3066FD7CE34E}" srcOrd="0"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CCE0AA-D151-4B55-AA6E-CEF443D7AEC7}" type="doc">
      <dgm:prSet loTypeId="urn:microsoft.com/office/officeart/2005/8/layout/radial1" loCatId="relationship" qsTypeId="urn:microsoft.com/office/officeart/2005/8/quickstyle/simple3" qsCatId="simple" csTypeId="urn:microsoft.com/office/officeart/2005/8/colors/colorful5" csCatId="colorful" phldr="1"/>
      <dgm:spPr/>
    </dgm:pt>
    <dgm:pt modelId="{E0699B0A-D6F5-488B-9011-B36726861C5D}">
      <dgm:prSet custT="1"/>
      <dgm:spPr/>
      <dgm:t>
        <a:bodyPr/>
        <a:lstStyle/>
        <a:p>
          <a:r>
            <a:rPr lang="en-US" sz="2400" b="1" dirty="0" smtClean="0">
              <a:latin typeface="+mj-lt"/>
              <a:cs typeface="Arial" pitchFamily="34" charset="0"/>
            </a:rPr>
            <a:t>Psyllium as therapeutic agent</a:t>
          </a:r>
          <a:endParaRPr lang="en-IN" sz="2400" b="1" dirty="0">
            <a:latin typeface="+mj-lt"/>
            <a:cs typeface="Arial" pitchFamily="34" charset="0"/>
          </a:endParaRPr>
        </a:p>
      </dgm:t>
    </dgm:pt>
    <dgm:pt modelId="{4C1E0E6B-39CA-443E-A319-A79A282B04A8}" type="parTrans" cxnId="{DECF5749-9E9B-4B1A-BE98-FC3AA6FADD4F}">
      <dgm:prSet/>
      <dgm:spPr/>
      <dgm:t>
        <a:bodyPr/>
        <a:lstStyle/>
        <a:p>
          <a:endParaRPr lang="en-IN"/>
        </a:p>
      </dgm:t>
    </dgm:pt>
    <dgm:pt modelId="{32B9E6BD-F13B-4669-BEB1-A0A732BCA602}" type="sibTrans" cxnId="{DECF5749-9E9B-4B1A-BE98-FC3AA6FADD4F}">
      <dgm:prSet/>
      <dgm:spPr/>
      <dgm:t>
        <a:bodyPr/>
        <a:lstStyle/>
        <a:p>
          <a:endParaRPr lang="en-IN"/>
        </a:p>
      </dgm:t>
    </dgm:pt>
    <dgm:pt modelId="{F2AD33A4-0425-4F7B-AA3B-3727F0D831F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C</a:t>
          </a:r>
          <a:r>
            <a:rPr kumimoji="0" lang="en-US" sz="1500" b="1" i="0" u="none" strike="noStrike" cap="none" normalizeH="0" baseline="0" dirty="0" smtClean="0">
              <a:ln/>
              <a:effectLst/>
              <a:latin typeface="+mj-lt"/>
              <a:cs typeface="Arial" charset="0"/>
            </a:rPr>
            <a:t>onstipation</a:t>
          </a:r>
        </a:p>
      </dgm:t>
    </dgm:pt>
    <dgm:pt modelId="{4474711C-A909-4E36-9F86-F262EB91B1BD}" type="parTrans" cxnId="{F4C54B63-F0CD-4D8B-8C55-F4CBB1A4E57C}">
      <dgm:prSet/>
      <dgm:spPr/>
      <dgm:t>
        <a:bodyPr/>
        <a:lstStyle/>
        <a:p>
          <a:endParaRPr lang="en-IN"/>
        </a:p>
      </dgm:t>
    </dgm:pt>
    <dgm:pt modelId="{6BA7F687-E178-49C5-A310-E61E2FA16747}" type="sibTrans" cxnId="{F4C54B63-F0CD-4D8B-8C55-F4CBB1A4E57C}">
      <dgm:prSet/>
      <dgm:spPr/>
      <dgm:t>
        <a:bodyPr/>
        <a:lstStyle/>
        <a:p>
          <a:endParaRPr lang="en-IN"/>
        </a:p>
      </dgm:t>
    </dgm:pt>
    <dgm:pt modelId="{FFA8FDFA-DAD3-40D1-BBE6-CE7EED20AEFF}">
      <dgm:prSet custT="1">
        <dgm:style>
          <a:lnRef idx="1">
            <a:schemeClr val="dk1"/>
          </a:lnRef>
          <a:fillRef idx="2">
            <a:schemeClr val="dk1"/>
          </a:fillRef>
          <a:effectRef idx="1">
            <a:schemeClr val="dk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effectLst/>
            <a:latin typeface="+mj-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Diarrhea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effectLst/>
            <a:latin typeface="Arial" charset="0"/>
            <a:cs typeface="Arial" charset="0"/>
          </a:endParaRPr>
        </a:p>
      </dgm:t>
    </dgm:pt>
    <dgm:pt modelId="{A07859CE-9214-4DC1-9014-61A60D29BB63}" type="parTrans" cxnId="{E293840E-1614-48E7-B8EF-2A2170A11169}">
      <dgm:prSet/>
      <dgm:spPr/>
      <dgm:t>
        <a:bodyPr/>
        <a:lstStyle/>
        <a:p>
          <a:endParaRPr lang="en-IN"/>
        </a:p>
      </dgm:t>
    </dgm:pt>
    <dgm:pt modelId="{BAB0C8F1-A176-4141-A4FD-E98A9517A76A}" type="sibTrans" cxnId="{E293840E-1614-48E7-B8EF-2A2170A11169}">
      <dgm:prSet/>
      <dgm:spPr/>
      <dgm:t>
        <a:bodyPr/>
        <a:lstStyle/>
        <a:p>
          <a:endParaRPr lang="en-IN"/>
        </a:p>
      </dgm:t>
    </dgm:pt>
    <dgm:pt modelId="{D0E728CC-CFA9-40A9-AC12-1AC4B89B2FC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Irritable bowel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syndrome</a:t>
          </a:r>
        </a:p>
      </dgm:t>
    </dgm:pt>
    <dgm:pt modelId="{CC370012-87D4-460D-8E7F-B57B54B7355D}" type="parTrans" cxnId="{09219D57-07A4-40A3-9EC3-BF6163BAE6B5}">
      <dgm:prSet/>
      <dgm:spPr/>
      <dgm:t>
        <a:bodyPr/>
        <a:lstStyle/>
        <a:p>
          <a:endParaRPr lang="en-IN"/>
        </a:p>
      </dgm:t>
    </dgm:pt>
    <dgm:pt modelId="{7BE733AD-860D-4E64-903C-6F03F78FB041}" type="sibTrans" cxnId="{09219D57-07A4-40A3-9EC3-BF6163BAE6B5}">
      <dgm:prSet/>
      <dgm:spPr/>
      <dgm:t>
        <a:bodyPr/>
        <a:lstStyle/>
        <a:p>
          <a:endParaRPr lang="en-IN"/>
        </a:p>
      </dgm:t>
    </dgm:pt>
    <dgm:pt modelId="{7D5DA30D-2AA1-4068-9449-EAEF2BF04EE1}">
      <dgm:prSet custT="1">
        <dgm:style>
          <a:lnRef idx="1">
            <a:schemeClr val="accent2"/>
          </a:lnRef>
          <a:fillRef idx="2">
            <a:schemeClr val="accent2"/>
          </a:fillRef>
          <a:effectRef idx="1">
            <a:schemeClr val="accent2"/>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Ulcerative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colitis</a:t>
          </a:r>
        </a:p>
      </dgm:t>
    </dgm:pt>
    <dgm:pt modelId="{77E55316-BF4A-4143-A0F4-B6D303ECCFE9}" type="parTrans" cxnId="{948491DB-2960-41F1-A6F5-7A70A8DE3B11}">
      <dgm:prSet/>
      <dgm:spPr/>
      <dgm:t>
        <a:bodyPr/>
        <a:lstStyle/>
        <a:p>
          <a:endParaRPr lang="en-IN"/>
        </a:p>
      </dgm:t>
    </dgm:pt>
    <dgm:pt modelId="{0DC06D55-970A-4CA6-B243-FB6F93F5C036}" type="sibTrans" cxnId="{948491DB-2960-41F1-A6F5-7A70A8DE3B11}">
      <dgm:prSet/>
      <dgm:spPr/>
      <dgm:t>
        <a:bodyPr/>
        <a:lstStyle/>
        <a:p>
          <a:endParaRPr lang="en-IN"/>
        </a:p>
      </dgm:t>
    </dgm:pt>
    <dgm:pt modelId="{11490B26-9EA6-4EE3-84A4-76AB81C7400A}">
      <dgm:prSe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Colon cancer</a:t>
          </a:r>
        </a:p>
      </dgm:t>
    </dgm:pt>
    <dgm:pt modelId="{705D20F0-BC12-42F0-BFA8-E40D8071D2D3}" type="parTrans" cxnId="{646ED483-ECC4-472F-86B2-03B5F9E4D2E8}">
      <dgm:prSet/>
      <dgm:spPr/>
      <dgm:t>
        <a:bodyPr/>
        <a:lstStyle/>
        <a:p>
          <a:endParaRPr lang="en-IN"/>
        </a:p>
      </dgm:t>
    </dgm:pt>
    <dgm:pt modelId="{5D360FBA-6A66-4EFE-8FFA-B3802254602B}" type="sibTrans" cxnId="{646ED483-ECC4-472F-86B2-03B5F9E4D2E8}">
      <dgm:prSet/>
      <dgm:spPr/>
      <dgm:t>
        <a:bodyPr/>
        <a:lstStyle/>
        <a:p>
          <a:endParaRPr lang="en-IN"/>
        </a:p>
      </dgm:t>
    </dgm:pt>
    <dgm:pt modelId="{46F54F33-C95D-4ADD-A15D-8B296EED863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Diabetes</a:t>
          </a:r>
        </a:p>
      </dgm:t>
    </dgm:pt>
    <dgm:pt modelId="{EFEE63F2-3BAD-49CD-87FA-D0DBD6B28D85}" type="parTrans" cxnId="{FC7B1707-5637-4F6D-81F1-CCB9E6CA3A1D}">
      <dgm:prSet/>
      <dgm:spPr/>
      <dgm:t>
        <a:bodyPr/>
        <a:lstStyle/>
        <a:p>
          <a:endParaRPr lang="en-IN"/>
        </a:p>
      </dgm:t>
    </dgm:pt>
    <dgm:pt modelId="{68FF8C01-8CAE-4D57-BA3B-6F259B416055}" type="sibTrans" cxnId="{FC7B1707-5637-4F6D-81F1-CCB9E6CA3A1D}">
      <dgm:prSet/>
      <dgm:spPr/>
      <dgm:t>
        <a:bodyPr/>
        <a:lstStyle/>
        <a:p>
          <a:endParaRPr lang="en-IN"/>
        </a:p>
      </dgm:t>
    </dgm:pt>
    <dgm:pt modelId="{8A7EA036-0223-4E02-8B53-D6B5C1CFA1F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effectLst/>
              <a:latin typeface="+mj-lt"/>
              <a:cs typeface="Arial" charset="0"/>
            </a:rPr>
            <a:t> lowering</a:t>
          </a:r>
        </a:p>
      </dgm:t>
    </dgm:pt>
    <dgm:pt modelId="{0FB2CD67-BF92-4437-BD91-DD9D77C01A3E}" type="parTrans" cxnId="{EC6EF554-0E6D-4357-83D2-5F3B7E18A071}">
      <dgm:prSet/>
      <dgm:spPr/>
      <dgm:t>
        <a:bodyPr/>
        <a:lstStyle/>
        <a:p>
          <a:endParaRPr lang="en-IN"/>
        </a:p>
      </dgm:t>
    </dgm:pt>
    <dgm:pt modelId="{8F183400-C1E5-4B14-9D5D-3FF38447B5B1}" type="sibTrans" cxnId="{EC6EF554-0E6D-4357-83D2-5F3B7E18A071}">
      <dgm:prSet/>
      <dgm:spPr/>
      <dgm:t>
        <a:bodyPr/>
        <a:lstStyle/>
        <a:p>
          <a:endParaRPr lang="en-IN"/>
        </a:p>
      </dgm:t>
    </dgm:pt>
    <dgm:pt modelId="{545BE48F-980F-40F3-A920-846260B5F936}" type="pres">
      <dgm:prSet presAssocID="{71CCE0AA-D151-4B55-AA6E-CEF443D7AEC7}" presName="cycle" presStyleCnt="0">
        <dgm:presLayoutVars>
          <dgm:chMax val="1"/>
          <dgm:dir/>
          <dgm:animLvl val="ctr"/>
          <dgm:resizeHandles val="exact"/>
        </dgm:presLayoutVars>
      </dgm:prSet>
      <dgm:spPr/>
    </dgm:pt>
    <dgm:pt modelId="{5BE29B87-31A6-41EF-8CA7-6F389F7BD9EE}" type="pres">
      <dgm:prSet presAssocID="{E0699B0A-D6F5-488B-9011-B36726861C5D}" presName="centerShape" presStyleLbl="node0" presStyleIdx="0" presStyleCnt="1" custScaleX="171582"/>
      <dgm:spPr/>
      <dgm:t>
        <a:bodyPr/>
        <a:lstStyle/>
        <a:p>
          <a:endParaRPr lang="en-IN"/>
        </a:p>
      </dgm:t>
    </dgm:pt>
    <dgm:pt modelId="{FFF91DA0-4EBD-4844-8539-DEA9DF9E1AB8}" type="pres">
      <dgm:prSet presAssocID="{4474711C-A909-4E36-9F86-F262EB91B1BD}" presName="Name9" presStyleLbl="parChTrans1D2" presStyleIdx="0" presStyleCnt="7"/>
      <dgm:spPr/>
      <dgm:t>
        <a:bodyPr/>
        <a:lstStyle/>
        <a:p>
          <a:endParaRPr lang="en-IN"/>
        </a:p>
      </dgm:t>
    </dgm:pt>
    <dgm:pt modelId="{F9334376-C9FF-40B6-9ADB-1C204BC74C8D}" type="pres">
      <dgm:prSet presAssocID="{4474711C-A909-4E36-9F86-F262EB91B1BD}" presName="connTx" presStyleLbl="parChTrans1D2" presStyleIdx="0" presStyleCnt="7"/>
      <dgm:spPr/>
      <dgm:t>
        <a:bodyPr/>
        <a:lstStyle/>
        <a:p>
          <a:endParaRPr lang="en-IN"/>
        </a:p>
      </dgm:t>
    </dgm:pt>
    <dgm:pt modelId="{CB39B7F8-30F7-468F-B915-53EDD92D6F31}" type="pres">
      <dgm:prSet presAssocID="{F2AD33A4-0425-4F7B-AA3B-3727F0D831F8}" presName="node" presStyleLbl="node1" presStyleIdx="0" presStyleCnt="7" custScaleX="108745" custScaleY="96796">
        <dgm:presLayoutVars>
          <dgm:bulletEnabled val="1"/>
        </dgm:presLayoutVars>
      </dgm:prSet>
      <dgm:spPr/>
      <dgm:t>
        <a:bodyPr/>
        <a:lstStyle/>
        <a:p>
          <a:endParaRPr lang="en-IN"/>
        </a:p>
      </dgm:t>
    </dgm:pt>
    <dgm:pt modelId="{F0F6ADF2-5DD4-4870-B0BC-B36F2D905D1F}" type="pres">
      <dgm:prSet presAssocID="{A07859CE-9214-4DC1-9014-61A60D29BB63}" presName="Name9" presStyleLbl="parChTrans1D2" presStyleIdx="1" presStyleCnt="7"/>
      <dgm:spPr/>
      <dgm:t>
        <a:bodyPr/>
        <a:lstStyle/>
        <a:p>
          <a:endParaRPr lang="en-IN"/>
        </a:p>
      </dgm:t>
    </dgm:pt>
    <dgm:pt modelId="{2E33CB67-F9C6-43B8-B7B2-9EB1B83E05D1}" type="pres">
      <dgm:prSet presAssocID="{A07859CE-9214-4DC1-9014-61A60D29BB63}" presName="connTx" presStyleLbl="parChTrans1D2" presStyleIdx="1" presStyleCnt="7"/>
      <dgm:spPr/>
      <dgm:t>
        <a:bodyPr/>
        <a:lstStyle/>
        <a:p>
          <a:endParaRPr lang="en-IN"/>
        </a:p>
      </dgm:t>
    </dgm:pt>
    <dgm:pt modelId="{8384F863-19CA-495B-BF82-14DEB94A699D}" type="pres">
      <dgm:prSet presAssocID="{FFA8FDFA-DAD3-40D1-BBE6-CE7EED20AEFF}" presName="node" presStyleLbl="node1" presStyleIdx="1" presStyleCnt="7">
        <dgm:presLayoutVars>
          <dgm:bulletEnabled val="1"/>
        </dgm:presLayoutVars>
      </dgm:prSet>
      <dgm:spPr/>
      <dgm:t>
        <a:bodyPr/>
        <a:lstStyle/>
        <a:p>
          <a:endParaRPr lang="en-IN"/>
        </a:p>
      </dgm:t>
    </dgm:pt>
    <dgm:pt modelId="{96203E6A-8E3C-415C-8982-1745B245145C}" type="pres">
      <dgm:prSet presAssocID="{CC370012-87D4-460D-8E7F-B57B54B7355D}" presName="Name9" presStyleLbl="parChTrans1D2" presStyleIdx="2" presStyleCnt="7"/>
      <dgm:spPr/>
      <dgm:t>
        <a:bodyPr/>
        <a:lstStyle/>
        <a:p>
          <a:endParaRPr lang="en-IN"/>
        </a:p>
      </dgm:t>
    </dgm:pt>
    <dgm:pt modelId="{CDCF9115-5887-4183-99BE-007A5C74B889}" type="pres">
      <dgm:prSet presAssocID="{CC370012-87D4-460D-8E7F-B57B54B7355D}" presName="connTx" presStyleLbl="parChTrans1D2" presStyleIdx="2" presStyleCnt="7"/>
      <dgm:spPr/>
      <dgm:t>
        <a:bodyPr/>
        <a:lstStyle/>
        <a:p>
          <a:endParaRPr lang="en-IN"/>
        </a:p>
      </dgm:t>
    </dgm:pt>
    <dgm:pt modelId="{48AB31FE-5381-4DA7-96E2-2D61FCA8421E}" type="pres">
      <dgm:prSet presAssocID="{D0E728CC-CFA9-40A9-AC12-1AC4B89B2FC0}" presName="node" presStyleLbl="node1" presStyleIdx="2" presStyleCnt="7">
        <dgm:presLayoutVars>
          <dgm:bulletEnabled val="1"/>
        </dgm:presLayoutVars>
      </dgm:prSet>
      <dgm:spPr/>
      <dgm:t>
        <a:bodyPr/>
        <a:lstStyle/>
        <a:p>
          <a:endParaRPr lang="en-IN"/>
        </a:p>
      </dgm:t>
    </dgm:pt>
    <dgm:pt modelId="{E36B24B8-D57D-4CE2-9590-B87E2BDC0C29}" type="pres">
      <dgm:prSet presAssocID="{77E55316-BF4A-4143-A0F4-B6D303ECCFE9}" presName="Name9" presStyleLbl="parChTrans1D2" presStyleIdx="3" presStyleCnt="7"/>
      <dgm:spPr/>
      <dgm:t>
        <a:bodyPr/>
        <a:lstStyle/>
        <a:p>
          <a:endParaRPr lang="en-IN"/>
        </a:p>
      </dgm:t>
    </dgm:pt>
    <dgm:pt modelId="{096D8302-C833-47E7-9330-05A41E077044}" type="pres">
      <dgm:prSet presAssocID="{77E55316-BF4A-4143-A0F4-B6D303ECCFE9}" presName="connTx" presStyleLbl="parChTrans1D2" presStyleIdx="3" presStyleCnt="7"/>
      <dgm:spPr/>
      <dgm:t>
        <a:bodyPr/>
        <a:lstStyle/>
        <a:p>
          <a:endParaRPr lang="en-IN"/>
        </a:p>
      </dgm:t>
    </dgm:pt>
    <dgm:pt modelId="{4A374677-23B2-4024-9296-1B1BB0CA8CFA}" type="pres">
      <dgm:prSet presAssocID="{7D5DA30D-2AA1-4068-9449-EAEF2BF04EE1}" presName="node" presStyleLbl="node1" presStyleIdx="3" presStyleCnt="7">
        <dgm:presLayoutVars>
          <dgm:bulletEnabled val="1"/>
        </dgm:presLayoutVars>
      </dgm:prSet>
      <dgm:spPr/>
      <dgm:t>
        <a:bodyPr/>
        <a:lstStyle/>
        <a:p>
          <a:endParaRPr lang="en-IN"/>
        </a:p>
      </dgm:t>
    </dgm:pt>
    <dgm:pt modelId="{DAD4BF27-081E-40A9-A071-49E9167A0185}" type="pres">
      <dgm:prSet presAssocID="{705D20F0-BC12-42F0-BFA8-E40D8071D2D3}" presName="Name9" presStyleLbl="parChTrans1D2" presStyleIdx="4" presStyleCnt="7"/>
      <dgm:spPr/>
      <dgm:t>
        <a:bodyPr/>
        <a:lstStyle/>
        <a:p>
          <a:endParaRPr lang="en-IN"/>
        </a:p>
      </dgm:t>
    </dgm:pt>
    <dgm:pt modelId="{3FE0733C-253A-455B-B655-AB69891D78EF}" type="pres">
      <dgm:prSet presAssocID="{705D20F0-BC12-42F0-BFA8-E40D8071D2D3}" presName="connTx" presStyleLbl="parChTrans1D2" presStyleIdx="4" presStyleCnt="7"/>
      <dgm:spPr/>
      <dgm:t>
        <a:bodyPr/>
        <a:lstStyle/>
        <a:p>
          <a:endParaRPr lang="en-IN"/>
        </a:p>
      </dgm:t>
    </dgm:pt>
    <dgm:pt modelId="{37B46C1B-6EFD-42FF-9933-67655F4265CD}" type="pres">
      <dgm:prSet presAssocID="{11490B26-9EA6-4EE3-84A4-76AB81C7400A}" presName="node" presStyleLbl="node1" presStyleIdx="4" presStyleCnt="7">
        <dgm:presLayoutVars>
          <dgm:bulletEnabled val="1"/>
        </dgm:presLayoutVars>
      </dgm:prSet>
      <dgm:spPr/>
      <dgm:t>
        <a:bodyPr/>
        <a:lstStyle/>
        <a:p>
          <a:endParaRPr lang="en-IN"/>
        </a:p>
      </dgm:t>
    </dgm:pt>
    <dgm:pt modelId="{2CA21E33-FDB0-4862-B566-D67B78FDC191}" type="pres">
      <dgm:prSet presAssocID="{EFEE63F2-3BAD-49CD-87FA-D0DBD6B28D85}" presName="Name9" presStyleLbl="parChTrans1D2" presStyleIdx="5" presStyleCnt="7"/>
      <dgm:spPr/>
      <dgm:t>
        <a:bodyPr/>
        <a:lstStyle/>
        <a:p>
          <a:endParaRPr lang="en-IN"/>
        </a:p>
      </dgm:t>
    </dgm:pt>
    <dgm:pt modelId="{9748EBE7-F96C-4E3A-B369-428C3742E985}" type="pres">
      <dgm:prSet presAssocID="{EFEE63F2-3BAD-49CD-87FA-D0DBD6B28D85}" presName="connTx" presStyleLbl="parChTrans1D2" presStyleIdx="5" presStyleCnt="7"/>
      <dgm:spPr/>
      <dgm:t>
        <a:bodyPr/>
        <a:lstStyle/>
        <a:p>
          <a:endParaRPr lang="en-IN"/>
        </a:p>
      </dgm:t>
    </dgm:pt>
    <dgm:pt modelId="{49E083A6-266E-44BD-AAEE-BC72FCBC17CB}" type="pres">
      <dgm:prSet presAssocID="{46F54F33-C95D-4ADD-A15D-8B296EED8633}" presName="node" presStyleLbl="node1" presStyleIdx="5" presStyleCnt="7">
        <dgm:presLayoutVars>
          <dgm:bulletEnabled val="1"/>
        </dgm:presLayoutVars>
      </dgm:prSet>
      <dgm:spPr/>
      <dgm:t>
        <a:bodyPr/>
        <a:lstStyle/>
        <a:p>
          <a:endParaRPr lang="en-IN"/>
        </a:p>
      </dgm:t>
    </dgm:pt>
    <dgm:pt modelId="{FF5A3377-A8BE-4460-A7B3-BC8883DB6D66}" type="pres">
      <dgm:prSet presAssocID="{0FB2CD67-BF92-4437-BD91-DD9D77C01A3E}" presName="Name9" presStyleLbl="parChTrans1D2" presStyleIdx="6" presStyleCnt="7"/>
      <dgm:spPr/>
      <dgm:t>
        <a:bodyPr/>
        <a:lstStyle/>
        <a:p>
          <a:endParaRPr lang="en-IN"/>
        </a:p>
      </dgm:t>
    </dgm:pt>
    <dgm:pt modelId="{3D31C3CD-03A1-47F5-9C93-4139B458FBEB}" type="pres">
      <dgm:prSet presAssocID="{0FB2CD67-BF92-4437-BD91-DD9D77C01A3E}" presName="connTx" presStyleLbl="parChTrans1D2" presStyleIdx="6" presStyleCnt="7"/>
      <dgm:spPr/>
      <dgm:t>
        <a:bodyPr/>
        <a:lstStyle/>
        <a:p>
          <a:endParaRPr lang="en-IN"/>
        </a:p>
      </dgm:t>
    </dgm:pt>
    <dgm:pt modelId="{F2CD3E42-409D-4120-8204-2946368F5239}" type="pres">
      <dgm:prSet presAssocID="{8A7EA036-0223-4E02-8B53-D6B5C1CFA1FB}" presName="node" presStyleLbl="node1" presStyleIdx="6" presStyleCnt="7">
        <dgm:presLayoutVars>
          <dgm:bulletEnabled val="1"/>
        </dgm:presLayoutVars>
      </dgm:prSet>
      <dgm:spPr/>
      <dgm:t>
        <a:bodyPr/>
        <a:lstStyle/>
        <a:p>
          <a:endParaRPr lang="en-IN"/>
        </a:p>
      </dgm:t>
    </dgm:pt>
  </dgm:ptLst>
  <dgm:cxnLst>
    <dgm:cxn modelId="{8A532C59-BB7D-451C-80C1-F909F83759A9}" type="presOf" srcId="{EFEE63F2-3BAD-49CD-87FA-D0DBD6B28D85}" destId="{9748EBE7-F96C-4E3A-B369-428C3742E985}" srcOrd="1" destOrd="0" presId="urn:microsoft.com/office/officeart/2005/8/layout/radial1"/>
    <dgm:cxn modelId="{F00843D9-5BE5-4F43-80B3-409477DEAFB0}" type="presOf" srcId="{D0E728CC-CFA9-40A9-AC12-1AC4B89B2FC0}" destId="{48AB31FE-5381-4DA7-96E2-2D61FCA8421E}" srcOrd="0" destOrd="0" presId="urn:microsoft.com/office/officeart/2005/8/layout/radial1"/>
    <dgm:cxn modelId="{9B02F21C-591B-4D56-8495-2E13149A47F2}" type="presOf" srcId="{A07859CE-9214-4DC1-9014-61A60D29BB63}" destId="{F0F6ADF2-5DD4-4870-B0BC-B36F2D905D1F}" srcOrd="0" destOrd="0" presId="urn:microsoft.com/office/officeart/2005/8/layout/radial1"/>
    <dgm:cxn modelId="{646ED483-ECC4-472F-86B2-03B5F9E4D2E8}" srcId="{E0699B0A-D6F5-488B-9011-B36726861C5D}" destId="{11490B26-9EA6-4EE3-84A4-76AB81C7400A}" srcOrd="4" destOrd="0" parTransId="{705D20F0-BC12-42F0-BFA8-E40D8071D2D3}" sibTransId="{5D360FBA-6A66-4EFE-8FFA-B3802254602B}"/>
    <dgm:cxn modelId="{DB1452AA-DD82-4A49-B418-067E37BCD5D1}" type="presOf" srcId="{0FB2CD67-BF92-4437-BD91-DD9D77C01A3E}" destId="{FF5A3377-A8BE-4460-A7B3-BC8883DB6D66}" srcOrd="0" destOrd="0" presId="urn:microsoft.com/office/officeart/2005/8/layout/radial1"/>
    <dgm:cxn modelId="{D1A4500E-960A-4249-B193-0B6A709134D8}" type="presOf" srcId="{4474711C-A909-4E36-9F86-F262EB91B1BD}" destId="{FFF91DA0-4EBD-4844-8539-DEA9DF9E1AB8}" srcOrd="0" destOrd="0" presId="urn:microsoft.com/office/officeart/2005/8/layout/radial1"/>
    <dgm:cxn modelId="{BB0CAC5F-CF4D-4541-B303-998728CC769F}" type="presOf" srcId="{E0699B0A-D6F5-488B-9011-B36726861C5D}" destId="{5BE29B87-31A6-41EF-8CA7-6F389F7BD9EE}" srcOrd="0" destOrd="0" presId="urn:microsoft.com/office/officeart/2005/8/layout/radial1"/>
    <dgm:cxn modelId="{EC6EF554-0E6D-4357-83D2-5F3B7E18A071}" srcId="{E0699B0A-D6F5-488B-9011-B36726861C5D}" destId="{8A7EA036-0223-4E02-8B53-D6B5C1CFA1FB}" srcOrd="6" destOrd="0" parTransId="{0FB2CD67-BF92-4437-BD91-DD9D77C01A3E}" sibTransId="{8F183400-C1E5-4B14-9D5D-3FF38447B5B1}"/>
    <dgm:cxn modelId="{C86A8483-F018-4819-8A86-BBED6D2FC757}" type="presOf" srcId="{FFA8FDFA-DAD3-40D1-BBE6-CE7EED20AEFF}" destId="{8384F863-19CA-495B-BF82-14DEB94A699D}" srcOrd="0" destOrd="0" presId="urn:microsoft.com/office/officeart/2005/8/layout/radial1"/>
    <dgm:cxn modelId="{FC7B1707-5637-4F6D-81F1-CCB9E6CA3A1D}" srcId="{E0699B0A-D6F5-488B-9011-B36726861C5D}" destId="{46F54F33-C95D-4ADD-A15D-8B296EED8633}" srcOrd="5" destOrd="0" parTransId="{EFEE63F2-3BAD-49CD-87FA-D0DBD6B28D85}" sibTransId="{68FF8C01-8CAE-4D57-BA3B-6F259B416055}"/>
    <dgm:cxn modelId="{20D2ECD7-8CE9-4701-BC6B-A93128B2E458}" type="presOf" srcId="{77E55316-BF4A-4143-A0F4-B6D303ECCFE9}" destId="{096D8302-C833-47E7-9330-05A41E077044}" srcOrd="1" destOrd="0" presId="urn:microsoft.com/office/officeart/2005/8/layout/radial1"/>
    <dgm:cxn modelId="{41C98204-43A0-4EB5-A89B-E9069F6EAB04}" type="presOf" srcId="{4474711C-A909-4E36-9F86-F262EB91B1BD}" destId="{F9334376-C9FF-40B6-9ADB-1C204BC74C8D}" srcOrd="1" destOrd="0" presId="urn:microsoft.com/office/officeart/2005/8/layout/radial1"/>
    <dgm:cxn modelId="{922349DE-B500-432D-8FEB-EE0AEFFFD330}" type="presOf" srcId="{CC370012-87D4-460D-8E7F-B57B54B7355D}" destId="{CDCF9115-5887-4183-99BE-007A5C74B889}" srcOrd="1" destOrd="0" presId="urn:microsoft.com/office/officeart/2005/8/layout/radial1"/>
    <dgm:cxn modelId="{3A6768CC-B8F7-4E52-A95E-9B702FE3D3A5}" type="presOf" srcId="{A07859CE-9214-4DC1-9014-61A60D29BB63}" destId="{2E33CB67-F9C6-43B8-B7B2-9EB1B83E05D1}" srcOrd="1" destOrd="0" presId="urn:microsoft.com/office/officeart/2005/8/layout/radial1"/>
    <dgm:cxn modelId="{0D265B0E-EC8A-4E91-BFB4-309270164E1A}" type="presOf" srcId="{F2AD33A4-0425-4F7B-AA3B-3727F0D831F8}" destId="{CB39B7F8-30F7-468F-B915-53EDD92D6F31}" srcOrd="0" destOrd="0" presId="urn:microsoft.com/office/officeart/2005/8/layout/radial1"/>
    <dgm:cxn modelId="{D9D1E57E-9FDA-48F3-BE61-D0CA541C5AF2}" type="presOf" srcId="{0FB2CD67-BF92-4437-BD91-DD9D77C01A3E}" destId="{3D31C3CD-03A1-47F5-9C93-4139B458FBEB}" srcOrd="1" destOrd="0" presId="urn:microsoft.com/office/officeart/2005/8/layout/radial1"/>
    <dgm:cxn modelId="{E0AC184E-F9FE-443E-A953-6499F72DA4B3}" type="presOf" srcId="{7D5DA30D-2AA1-4068-9449-EAEF2BF04EE1}" destId="{4A374677-23B2-4024-9296-1B1BB0CA8CFA}" srcOrd="0" destOrd="0" presId="urn:microsoft.com/office/officeart/2005/8/layout/radial1"/>
    <dgm:cxn modelId="{886043F8-AD44-4A96-8867-9D9A8C8545DF}" type="presOf" srcId="{705D20F0-BC12-42F0-BFA8-E40D8071D2D3}" destId="{DAD4BF27-081E-40A9-A071-49E9167A0185}" srcOrd="0" destOrd="0" presId="urn:microsoft.com/office/officeart/2005/8/layout/radial1"/>
    <dgm:cxn modelId="{F4C54B63-F0CD-4D8B-8C55-F4CBB1A4E57C}" srcId="{E0699B0A-D6F5-488B-9011-B36726861C5D}" destId="{F2AD33A4-0425-4F7B-AA3B-3727F0D831F8}" srcOrd="0" destOrd="0" parTransId="{4474711C-A909-4E36-9F86-F262EB91B1BD}" sibTransId="{6BA7F687-E178-49C5-A310-E61E2FA16747}"/>
    <dgm:cxn modelId="{1FA2E0AA-D191-4149-8093-72B54186F599}" type="presOf" srcId="{CC370012-87D4-460D-8E7F-B57B54B7355D}" destId="{96203E6A-8E3C-415C-8982-1745B245145C}" srcOrd="0" destOrd="0" presId="urn:microsoft.com/office/officeart/2005/8/layout/radial1"/>
    <dgm:cxn modelId="{A4B50B8C-5F5B-41E5-84C1-02C89CF6A7CE}" type="presOf" srcId="{71CCE0AA-D151-4B55-AA6E-CEF443D7AEC7}" destId="{545BE48F-980F-40F3-A920-846260B5F936}" srcOrd="0" destOrd="0" presId="urn:microsoft.com/office/officeart/2005/8/layout/radial1"/>
    <dgm:cxn modelId="{AD3752BD-43E1-475D-BBE9-3870044DB37D}" type="presOf" srcId="{EFEE63F2-3BAD-49CD-87FA-D0DBD6B28D85}" destId="{2CA21E33-FDB0-4862-B566-D67B78FDC191}" srcOrd="0" destOrd="0" presId="urn:microsoft.com/office/officeart/2005/8/layout/radial1"/>
    <dgm:cxn modelId="{F8BB87A9-C608-4C8A-BCDD-AD6755470E32}" type="presOf" srcId="{77E55316-BF4A-4143-A0F4-B6D303ECCFE9}" destId="{E36B24B8-D57D-4CE2-9590-B87E2BDC0C29}" srcOrd="0" destOrd="0" presId="urn:microsoft.com/office/officeart/2005/8/layout/radial1"/>
    <dgm:cxn modelId="{E0C01533-22F2-4E59-9979-DB50BE0F7FA7}" type="presOf" srcId="{705D20F0-BC12-42F0-BFA8-E40D8071D2D3}" destId="{3FE0733C-253A-455B-B655-AB69891D78EF}" srcOrd="1" destOrd="0" presId="urn:microsoft.com/office/officeart/2005/8/layout/radial1"/>
    <dgm:cxn modelId="{948491DB-2960-41F1-A6F5-7A70A8DE3B11}" srcId="{E0699B0A-D6F5-488B-9011-B36726861C5D}" destId="{7D5DA30D-2AA1-4068-9449-EAEF2BF04EE1}" srcOrd="3" destOrd="0" parTransId="{77E55316-BF4A-4143-A0F4-B6D303ECCFE9}" sibTransId="{0DC06D55-970A-4CA6-B243-FB6F93F5C036}"/>
    <dgm:cxn modelId="{E293840E-1614-48E7-B8EF-2A2170A11169}" srcId="{E0699B0A-D6F5-488B-9011-B36726861C5D}" destId="{FFA8FDFA-DAD3-40D1-BBE6-CE7EED20AEFF}" srcOrd="1" destOrd="0" parTransId="{A07859CE-9214-4DC1-9014-61A60D29BB63}" sibTransId="{BAB0C8F1-A176-4141-A4FD-E98A9517A76A}"/>
    <dgm:cxn modelId="{09219D57-07A4-40A3-9EC3-BF6163BAE6B5}" srcId="{E0699B0A-D6F5-488B-9011-B36726861C5D}" destId="{D0E728CC-CFA9-40A9-AC12-1AC4B89B2FC0}" srcOrd="2" destOrd="0" parTransId="{CC370012-87D4-460D-8E7F-B57B54B7355D}" sibTransId="{7BE733AD-860D-4E64-903C-6F03F78FB041}"/>
    <dgm:cxn modelId="{DECF5749-9E9B-4B1A-BE98-FC3AA6FADD4F}" srcId="{71CCE0AA-D151-4B55-AA6E-CEF443D7AEC7}" destId="{E0699B0A-D6F5-488B-9011-B36726861C5D}" srcOrd="0" destOrd="0" parTransId="{4C1E0E6B-39CA-443E-A319-A79A282B04A8}" sibTransId="{32B9E6BD-F13B-4669-BEB1-A0A732BCA602}"/>
    <dgm:cxn modelId="{7153605D-9BF9-4E4E-88C8-1A20786A9F41}" type="presOf" srcId="{11490B26-9EA6-4EE3-84A4-76AB81C7400A}" destId="{37B46C1B-6EFD-42FF-9933-67655F4265CD}" srcOrd="0" destOrd="0" presId="urn:microsoft.com/office/officeart/2005/8/layout/radial1"/>
    <dgm:cxn modelId="{20714FED-FB3D-43E0-B369-8C1EF89622F7}" type="presOf" srcId="{46F54F33-C95D-4ADD-A15D-8B296EED8633}" destId="{49E083A6-266E-44BD-AAEE-BC72FCBC17CB}" srcOrd="0" destOrd="0" presId="urn:microsoft.com/office/officeart/2005/8/layout/radial1"/>
    <dgm:cxn modelId="{50C3E47C-71CA-45EF-A519-34A4545E1E9F}" type="presOf" srcId="{8A7EA036-0223-4E02-8B53-D6B5C1CFA1FB}" destId="{F2CD3E42-409D-4120-8204-2946368F5239}" srcOrd="0" destOrd="0" presId="urn:microsoft.com/office/officeart/2005/8/layout/radial1"/>
    <dgm:cxn modelId="{9E301465-B247-4378-9D89-7C26986AE6FE}" type="presParOf" srcId="{545BE48F-980F-40F3-A920-846260B5F936}" destId="{5BE29B87-31A6-41EF-8CA7-6F389F7BD9EE}" srcOrd="0" destOrd="0" presId="urn:microsoft.com/office/officeart/2005/8/layout/radial1"/>
    <dgm:cxn modelId="{659880B3-1EB7-42E3-8985-B067CDCE15EB}" type="presParOf" srcId="{545BE48F-980F-40F3-A920-846260B5F936}" destId="{FFF91DA0-4EBD-4844-8539-DEA9DF9E1AB8}" srcOrd="1" destOrd="0" presId="urn:microsoft.com/office/officeart/2005/8/layout/radial1"/>
    <dgm:cxn modelId="{25099726-1B54-449B-9042-A9CD3D900935}" type="presParOf" srcId="{FFF91DA0-4EBD-4844-8539-DEA9DF9E1AB8}" destId="{F9334376-C9FF-40B6-9ADB-1C204BC74C8D}" srcOrd="0" destOrd="0" presId="urn:microsoft.com/office/officeart/2005/8/layout/radial1"/>
    <dgm:cxn modelId="{13C4671E-D4C8-46F8-A209-B6E28D35030B}" type="presParOf" srcId="{545BE48F-980F-40F3-A920-846260B5F936}" destId="{CB39B7F8-30F7-468F-B915-53EDD92D6F31}" srcOrd="2" destOrd="0" presId="urn:microsoft.com/office/officeart/2005/8/layout/radial1"/>
    <dgm:cxn modelId="{B1096F54-1454-43C1-8E1F-004F2016F143}" type="presParOf" srcId="{545BE48F-980F-40F3-A920-846260B5F936}" destId="{F0F6ADF2-5DD4-4870-B0BC-B36F2D905D1F}" srcOrd="3" destOrd="0" presId="urn:microsoft.com/office/officeart/2005/8/layout/radial1"/>
    <dgm:cxn modelId="{D9052835-4012-4543-AF08-1EDBDDE8422E}" type="presParOf" srcId="{F0F6ADF2-5DD4-4870-B0BC-B36F2D905D1F}" destId="{2E33CB67-F9C6-43B8-B7B2-9EB1B83E05D1}" srcOrd="0" destOrd="0" presId="urn:microsoft.com/office/officeart/2005/8/layout/radial1"/>
    <dgm:cxn modelId="{17D81887-54B1-47D8-B616-1E76DF01E293}" type="presParOf" srcId="{545BE48F-980F-40F3-A920-846260B5F936}" destId="{8384F863-19CA-495B-BF82-14DEB94A699D}" srcOrd="4" destOrd="0" presId="urn:microsoft.com/office/officeart/2005/8/layout/radial1"/>
    <dgm:cxn modelId="{E6C299BE-01ED-46AB-9DA0-B439F1A81C41}" type="presParOf" srcId="{545BE48F-980F-40F3-A920-846260B5F936}" destId="{96203E6A-8E3C-415C-8982-1745B245145C}" srcOrd="5" destOrd="0" presId="urn:microsoft.com/office/officeart/2005/8/layout/radial1"/>
    <dgm:cxn modelId="{3459E766-3A8B-42CE-9CBE-86B70B194165}" type="presParOf" srcId="{96203E6A-8E3C-415C-8982-1745B245145C}" destId="{CDCF9115-5887-4183-99BE-007A5C74B889}" srcOrd="0" destOrd="0" presId="urn:microsoft.com/office/officeart/2005/8/layout/radial1"/>
    <dgm:cxn modelId="{7AA8B3F9-F686-447B-992A-132536FC4E43}" type="presParOf" srcId="{545BE48F-980F-40F3-A920-846260B5F936}" destId="{48AB31FE-5381-4DA7-96E2-2D61FCA8421E}" srcOrd="6" destOrd="0" presId="urn:microsoft.com/office/officeart/2005/8/layout/radial1"/>
    <dgm:cxn modelId="{E4CBB931-BE2C-48C7-AC67-0EC5A3161FCC}" type="presParOf" srcId="{545BE48F-980F-40F3-A920-846260B5F936}" destId="{E36B24B8-D57D-4CE2-9590-B87E2BDC0C29}" srcOrd="7" destOrd="0" presId="urn:microsoft.com/office/officeart/2005/8/layout/radial1"/>
    <dgm:cxn modelId="{BB6FDD3B-A1D7-4DD0-ADB0-68EE69DE95B8}" type="presParOf" srcId="{E36B24B8-D57D-4CE2-9590-B87E2BDC0C29}" destId="{096D8302-C833-47E7-9330-05A41E077044}" srcOrd="0" destOrd="0" presId="urn:microsoft.com/office/officeart/2005/8/layout/radial1"/>
    <dgm:cxn modelId="{5E687EDF-CAF9-4449-92D6-801ED28FB5F0}" type="presParOf" srcId="{545BE48F-980F-40F3-A920-846260B5F936}" destId="{4A374677-23B2-4024-9296-1B1BB0CA8CFA}" srcOrd="8" destOrd="0" presId="urn:microsoft.com/office/officeart/2005/8/layout/radial1"/>
    <dgm:cxn modelId="{14B144C9-4D79-4153-9C13-963CF48105D6}" type="presParOf" srcId="{545BE48F-980F-40F3-A920-846260B5F936}" destId="{DAD4BF27-081E-40A9-A071-49E9167A0185}" srcOrd="9" destOrd="0" presId="urn:microsoft.com/office/officeart/2005/8/layout/radial1"/>
    <dgm:cxn modelId="{BF02AEAB-E8F5-41F8-965B-06D0FBE560D8}" type="presParOf" srcId="{DAD4BF27-081E-40A9-A071-49E9167A0185}" destId="{3FE0733C-253A-455B-B655-AB69891D78EF}" srcOrd="0" destOrd="0" presId="urn:microsoft.com/office/officeart/2005/8/layout/radial1"/>
    <dgm:cxn modelId="{363DF495-F11C-4112-B1ED-73BF45D26054}" type="presParOf" srcId="{545BE48F-980F-40F3-A920-846260B5F936}" destId="{37B46C1B-6EFD-42FF-9933-67655F4265CD}" srcOrd="10" destOrd="0" presId="urn:microsoft.com/office/officeart/2005/8/layout/radial1"/>
    <dgm:cxn modelId="{E53ABC1B-260A-4C7B-AACE-181C1FB11D70}" type="presParOf" srcId="{545BE48F-980F-40F3-A920-846260B5F936}" destId="{2CA21E33-FDB0-4862-B566-D67B78FDC191}" srcOrd="11" destOrd="0" presId="urn:microsoft.com/office/officeart/2005/8/layout/radial1"/>
    <dgm:cxn modelId="{0296E7F3-2EEA-4812-BDFE-E92C3DEE6E65}" type="presParOf" srcId="{2CA21E33-FDB0-4862-B566-D67B78FDC191}" destId="{9748EBE7-F96C-4E3A-B369-428C3742E985}" srcOrd="0" destOrd="0" presId="urn:microsoft.com/office/officeart/2005/8/layout/radial1"/>
    <dgm:cxn modelId="{13B2EAD5-6068-4C0B-B6FC-E1AAD41D517D}" type="presParOf" srcId="{545BE48F-980F-40F3-A920-846260B5F936}" destId="{49E083A6-266E-44BD-AAEE-BC72FCBC17CB}" srcOrd="12" destOrd="0" presId="urn:microsoft.com/office/officeart/2005/8/layout/radial1"/>
    <dgm:cxn modelId="{C59E9759-F5AD-4137-A7CB-FB0712CC27F8}" type="presParOf" srcId="{545BE48F-980F-40F3-A920-846260B5F936}" destId="{FF5A3377-A8BE-4460-A7B3-BC8883DB6D66}" srcOrd="13" destOrd="0" presId="urn:microsoft.com/office/officeart/2005/8/layout/radial1"/>
    <dgm:cxn modelId="{6A58FBA8-0321-42F9-80E6-F10414E49C7F}" type="presParOf" srcId="{FF5A3377-A8BE-4460-A7B3-BC8883DB6D66}" destId="{3D31C3CD-03A1-47F5-9C93-4139B458FBEB}" srcOrd="0" destOrd="0" presId="urn:microsoft.com/office/officeart/2005/8/layout/radial1"/>
    <dgm:cxn modelId="{9A42C932-5FDC-4319-BB86-C75B44673D59}" type="presParOf" srcId="{545BE48F-980F-40F3-A920-846260B5F936}" destId="{F2CD3E42-409D-4120-8204-2946368F5239}" srcOrd="14"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E17C2E-0BEC-4922-A952-B368652FA5C0}" type="doc">
      <dgm:prSet loTypeId="urn:microsoft.com/office/officeart/2005/8/layout/radial5" loCatId="cycle" qsTypeId="urn:microsoft.com/office/officeart/2005/8/quickstyle/simple3" qsCatId="simple" csTypeId="urn:microsoft.com/office/officeart/2005/8/colors/accent6_2" csCatId="accent6" phldr="1"/>
      <dgm:spPr/>
      <dgm:t>
        <a:bodyPr/>
        <a:lstStyle/>
        <a:p>
          <a:endParaRPr lang="en-IN"/>
        </a:p>
      </dgm:t>
    </dgm:pt>
    <dgm:pt modelId="{F01A0A51-4476-423C-B7B1-8DAEDCD76277}">
      <dgm:prSet custT="1"/>
      <dgm:spPr/>
      <dgm:t>
        <a:bodyPr/>
        <a:lstStyle/>
        <a:p>
          <a:pPr rtl="0"/>
          <a:r>
            <a:rPr lang="en-US" sz="1050" b="1" dirty="0" smtClean="0">
              <a:latin typeface="Arial" pitchFamily="34" charset="0"/>
              <a:cs typeface="Arial" pitchFamily="34" charset="0"/>
            </a:rPr>
            <a:t>Microspheres &amp; Nanospheres</a:t>
          </a:r>
          <a:endParaRPr lang="en-IN" sz="1050" dirty="0">
            <a:latin typeface="Arial" pitchFamily="34" charset="0"/>
            <a:cs typeface="Arial" pitchFamily="34" charset="0"/>
          </a:endParaRPr>
        </a:p>
      </dgm:t>
    </dgm:pt>
    <dgm:pt modelId="{641E7B58-DD08-4899-BEC8-936303718768}" type="parTrans" cxnId="{4DBDFB33-E424-46C2-AB56-0BCEAB727C25}">
      <dgm:prSet/>
      <dgm:spPr/>
      <dgm:t>
        <a:bodyPr/>
        <a:lstStyle/>
        <a:p>
          <a:endParaRPr lang="en-IN"/>
        </a:p>
      </dgm:t>
    </dgm:pt>
    <dgm:pt modelId="{5DFC305B-839B-4353-8CBC-E41A4575920F}" type="sibTrans" cxnId="{4DBDFB33-E424-46C2-AB56-0BCEAB727C25}">
      <dgm:prSet/>
      <dgm:spPr/>
      <dgm:t>
        <a:bodyPr/>
        <a:lstStyle/>
        <a:p>
          <a:endParaRPr lang="en-IN"/>
        </a:p>
      </dgm:t>
    </dgm:pt>
    <dgm:pt modelId="{A3A529A9-82BA-4F00-8307-63CB64B70AFB}">
      <dgm:prSet/>
      <dgm:spPr/>
      <dgm:t>
        <a:bodyPr/>
        <a:lstStyle/>
        <a:p>
          <a:endParaRPr lang="en-IN" dirty="0"/>
        </a:p>
      </dgm:t>
    </dgm:pt>
    <dgm:pt modelId="{AD192B40-58EA-4985-A184-4318D4990429}" type="parTrans" cxnId="{6BB40B4B-16C9-4671-95CA-DF1F2CF3F0FE}">
      <dgm:prSet/>
      <dgm:spPr/>
      <dgm:t>
        <a:bodyPr/>
        <a:lstStyle/>
        <a:p>
          <a:endParaRPr lang="en-IN"/>
        </a:p>
      </dgm:t>
    </dgm:pt>
    <dgm:pt modelId="{90BE7BC7-E295-45B1-98CF-30447A654443}" type="sibTrans" cxnId="{6BB40B4B-16C9-4671-95CA-DF1F2CF3F0FE}">
      <dgm:prSet/>
      <dgm:spPr/>
      <dgm:t>
        <a:bodyPr/>
        <a:lstStyle/>
        <a:p>
          <a:endParaRPr lang="en-IN"/>
        </a:p>
      </dgm:t>
    </dgm:pt>
    <dgm:pt modelId="{5EE8AFC2-6822-4155-BC9E-52AEACC96E57}">
      <dgm:prSet/>
      <dgm:spPr/>
      <dgm:t>
        <a:bodyPr/>
        <a:lstStyle/>
        <a:p>
          <a:endParaRPr lang="en-IN" dirty="0"/>
        </a:p>
      </dgm:t>
    </dgm:pt>
    <dgm:pt modelId="{B8D85D54-570B-4F38-8805-3033D3AB1EB6}" type="parTrans" cxnId="{B871D7C7-48D2-44C9-A4EC-F7956E025631}">
      <dgm:prSet/>
      <dgm:spPr/>
      <dgm:t>
        <a:bodyPr/>
        <a:lstStyle/>
        <a:p>
          <a:endParaRPr lang="en-IN"/>
        </a:p>
      </dgm:t>
    </dgm:pt>
    <dgm:pt modelId="{B09DAB59-8882-44C3-B449-CF55F27F7AB4}" type="sibTrans" cxnId="{B871D7C7-48D2-44C9-A4EC-F7956E025631}">
      <dgm:prSet/>
      <dgm:spPr/>
      <dgm:t>
        <a:bodyPr/>
        <a:lstStyle/>
        <a:p>
          <a:endParaRPr lang="en-IN"/>
        </a:p>
      </dgm:t>
    </dgm:pt>
    <dgm:pt modelId="{9C52EC2E-412E-41CC-9D18-7CBC07C73F63}" type="pres">
      <dgm:prSet presAssocID="{4FE17C2E-0BEC-4922-A952-B368652FA5C0}" presName="Name0" presStyleCnt="0">
        <dgm:presLayoutVars>
          <dgm:chMax val="1"/>
          <dgm:dir/>
          <dgm:animLvl val="ctr"/>
          <dgm:resizeHandles val="exact"/>
        </dgm:presLayoutVars>
      </dgm:prSet>
      <dgm:spPr/>
      <dgm:t>
        <a:bodyPr/>
        <a:lstStyle/>
        <a:p>
          <a:endParaRPr lang="en-IN"/>
        </a:p>
      </dgm:t>
    </dgm:pt>
    <dgm:pt modelId="{BF44F5EE-9600-45A0-956B-CCFA64389E59}" type="pres">
      <dgm:prSet presAssocID="{F01A0A51-4476-423C-B7B1-8DAEDCD76277}" presName="centerShape" presStyleLbl="node0" presStyleIdx="0" presStyleCnt="1" custScaleX="106308"/>
      <dgm:spPr/>
      <dgm:t>
        <a:bodyPr/>
        <a:lstStyle/>
        <a:p>
          <a:endParaRPr lang="en-IN"/>
        </a:p>
      </dgm:t>
    </dgm:pt>
  </dgm:ptLst>
  <dgm:cxnLst>
    <dgm:cxn modelId="{9D94FFCA-355D-4B17-A769-28F48840E187}" type="presOf" srcId="{4FE17C2E-0BEC-4922-A952-B368652FA5C0}" destId="{9C52EC2E-412E-41CC-9D18-7CBC07C73F63}" srcOrd="0" destOrd="0" presId="urn:microsoft.com/office/officeart/2005/8/layout/radial5"/>
    <dgm:cxn modelId="{58E4EE68-93E5-4D62-A95C-2393EDD318D8}" type="presOf" srcId="{F01A0A51-4476-423C-B7B1-8DAEDCD76277}" destId="{BF44F5EE-9600-45A0-956B-CCFA64389E59}" srcOrd="0" destOrd="0" presId="urn:microsoft.com/office/officeart/2005/8/layout/radial5"/>
    <dgm:cxn modelId="{4DBDFB33-E424-46C2-AB56-0BCEAB727C25}" srcId="{4FE17C2E-0BEC-4922-A952-B368652FA5C0}" destId="{F01A0A51-4476-423C-B7B1-8DAEDCD76277}" srcOrd="0" destOrd="0" parTransId="{641E7B58-DD08-4899-BEC8-936303718768}" sibTransId="{5DFC305B-839B-4353-8CBC-E41A4575920F}"/>
    <dgm:cxn modelId="{6BB40B4B-16C9-4671-95CA-DF1F2CF3F0FE}" srcId="{4FE17C2E-0BEC-4922-A952-B368652FA5C0}" destId="{A3A529A9-82BA-4F00-8307-63CB64B70AFB}" srcOrd="1" destOrd="0" parTransId="{AD192B40-58EA-4985-A184-4318D4990429}" sibTransId="{90BE7BC7-E295-45B1-98CF-30447A654443}"/>
    <dgm:cxn modelId="{B871D7C7-48D2-44C9-A4EC-F7956E025631}" srcId="{4FE17C2E-0BEC-4922-A952-B368652FA5C0}" destId="{5EE8AFC2-6822-4155-BC9E-52AEACC96E57}" srcOrd="2" destOrd="0" parTransId="{B8D85D54-570B-4F38-8805-3033D3AB1EB6}" sibTransId="{B09DAB59-8882-44C3-B449-CF55F27F7AB4}"/>
    <dgm:cxn modelId="{C78A6FF0-C238-4402-8ED0-7CC3F9085158}" type="presParOf" srcId="{9C52EC2E-412E-41CC-9D18-7CBC07C73F63}" destId="{BF44F5EE-9600-45A0-956B-CCFA64389E59}" srcOrd="0" destOrd="0" presId="urn:microsoft.com/office/officeart/2005/8/layout/radial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B97BB-5ED5-4418-B088-F6032E75504A}" type="doc">
      <dgm:prSet loTypeId="urn:microsoft.com/office/officeart/2005/8/layout/radial5" loCatId="cycle" qsTypeId="urn:microsoft.com/office/officeart/2005/8/quickstyle/simple3" qsCatId="simple" csTypeId="urn:microsoft.com/office/officeart/2005/8/colors/accent2_5" csCatId="accent2" phldr="1"/>
      <dgm:spPr/>
      <dgm:t>
        <a:bodyPr/>
        <a:lstStyle/>
        <a:p>
          <a:endParaRPr lang="en-IN"/>
        </a:p>
      </dgm:t>
    </dgm:pt>
    <dgm:pt modelId="{08DC25E9-0F09-43ED-BE7D-8A4B60990AF4}">
      <dgm:prSet custT="1"/>
      <dgm:spPr/>
      <dgm:t>
        <a:bodyPr/>
        <a:lstStyle/>
        <a:p>
          <a:pPr algn="ctr" rtl="0"/>
          <a:r>
            <a:rPr lang="en-US" sz="1300" b="1" dirty="0" smtClean="0">
              <a:latin typeface="+mj-lt"/>
              <a:cs typeface="Arial" pitchFamily="34" charset="0"/>
            </a:rPr>
            <a:t>Enteric coating &amp;  </a:t>
          </a:r>
        </a:p>
        <a:p>
          <a:pPr algn="ctr" rtl="0"/>
          <a:r>
            <a:rPr lang="en-US" sz="1300" b="1" dirty="0" smtClean="0">
              <a:latin typeface="+mj-lt"/>
              <a:cs typeface="Arial" pitchFamily="34" charset="0"/>
            </a:rPr>
            <a:t>tablets</a:t>
          </a:r>
          <a:endParaRPr lang="en-IN" sz="1300" dirty="0">
            <a:latin typeface="+mj-lt"/>
            <a:cs typeface="Arial" pitchFamily="34" charset="0"/>
          </a:endParaRPr>
        </a:p>
      </dgm:t>
    </dgm:pt>
    <dgm:pt modelId="{BE9B88C2-1330-4550-8CE5-82FEEB8290C0}" type="parTrans" cxnId="{962676E9-3A67-4A77-90EF-67A4FA29DA13}">
      <dgm:prSet/>
      <dgm:spPr/>
      <dgm:t>
        <a:bodyPr/>
        <a:lstStyle/>
        <a:p>
          <a:endParaRPr lang="en-IN"/>
        </a:p>
      </dgm:t>
    </dgm:pt>
    <dgm:pt modelId="{AA27E234-C0DD-4FB8-9E65-0A740843F712}" type="sibTrans" cxnId="{962676E9-3A67-4A77-90EF-67A4FA29DA13}">
      <dgm:prSet/>
      <dgm:spPr/>
      <dgm:t>
        <a:bodyPr/>
        <a:lstStyle/>
        <a:p>
          <a:endParaRPr lang="en-IN"/>
        </a:p>
      </dgm:t>
    </dgm:pt>
    <dgm:pt modelId="{1E2F8172-388B-4BD5-B335-EF4B2F1E5331}">
      <dgm:prSet/>
      <dgm:spPr/>
      <dgm:t>
        <a:bodyPr/>
        <a:lstStyle/>
        <a:p>
          <a:endParaRPr lang="en-IN" dirty="0"/>
        </a:p>
      </dgm:t>
    </dgm:pt>
    <dgm:pt modelId="{C7F635E1-8EE2-4439-9FC9-73E5E410308A}" type="parTrans" cxnId="{5116389D-7223-4CC7-AC9A-A6F3BFCCF689}">
      <dgm:prSet/>
      <dgm:spPr/>
      <dgm:t>
        <a:bodyPr/>
        <a:lstStyle/>
        <a:p>
          <a:endParaRPr lang="en-IN"/>
        </a:p>
      </dgm:t>
    </dgm:pt>
    <dgm:pt modelId="{38F8E6D5-7AEE-4AD7-9765-B30CFA3DB154}" type="sibTrans" cxnId="{5116389D-7223-4CC7-AC9A-A6F3BFCCF689}">
      <dgm:prSet/>
      <dgm:spPr/>
      <dgm:t>
        <a:bodyPr/>
        <a:lstStyle/>
        <a:p>
          <a:endParaRPr lang="en-IN"/>
        </a:p>
      </dgm:t>
    </dgm:pt>
    <dgm:pt modelId="{90C36C46-7C66-40D1-B690-A22E59EB1B81}" type="pres">
      <dgm:prSet presAssocID="{328B97BB-5ED5-4418-B088-F6032E75504A}" presName="Name0" presStyleCnt="0">
        <dgm:presLayoutVars>
          <dgm:chMax val="1"/>
          <dgm:dir/>
          <dgm:animLvl val="ctr"/>
          <dgm:resizeHandles val="exact"/>
        </dgm:presLayoutVars>
      </dgm:prSet>
      <dgm:spPr/>
      <dgm:t>
        <a:bodyPr/>
        <a:lstStyle/>
        <a:p>
          <a:endParaRPr lang="en-IN"/>
        </a:p>
      </dgm:t>
    </dgm:pt>
    <dgm:pt modelId="{7AA39734-4876-4CE9-A60C-6915D9EF025A}" type="pres">
      <dgm:prSet presAssocID="{08DC25E9-0F09-43ED-BE7D-8A4B60990AF4}" presName="centerShape" presStyleLbl="node0" presStyleIdx="0" presStyleCnt="1" custScaleX="105659"/>
      <dgm:spPr/>
      <dgm:t>
        <a:bodyPr/>
        <a:lstStyle/>
        <a:p>
          <a:endParaRPr lang="en-IN"/>
        </a:p>
      </dgm:t>
    </dgm:pt>
  </dgm:ptLst>
  <dgm:cxnLst>
    <dgm:cxn modelId="{962676E9-3A67-4A77-90EF-67A4FA29DA13}" srcId="{328B97BB-5ED5-4418-B088-F6032E75504A}" destId="{08DC25E9-0F09-43ED-BE7D-8A4B60990AF4}" srcOrd="0" destOrd="0" parTransId="{BE9B88C2-1330-4550-8CE5-82FEEB8290C0}" sibTransId="{AA27E234-C0DD-4FB8-9E65-0A740843F712}"/>
    <dgm:cxn modelId="{5116389D-7223-4CC7-AC9A-A6F3BFCCF689}" srcId="{328B97BB-5ED5-4418-B088-F6032E75504A}" destId="{1E2F8172-388B-4BD5-B335-EF4B2F1E5331}" srcOrd="1" destOrd="0" parTransId="{C7F635E1-8EE2-4439-9FC9-73E5E410308A}" sibTransId="{38F8E6D5-7AEE-4AD7-9765-B30CFA3DB154}"/>
    <dgm:cxn modelId="{46C5A0F4-0C3E-4E80-8C05-8778BCC12314}" type="presOf" srcId="{08DC25E9-0F09-43ED-BE7D-8A4B60990AF4}" destId="{7AA39734-4876-4CE9-A60C-6915D9EF025A}" srcOrd="0" destOrd="0" presId="urn:microsoft.com/office/officeart/2005/8/layout/radial5"/>
    <dgm:cxn modelId="{5EBD1C40-BE93-4CB1-8C7F-9539986B2A1A}" type="presOf" srcId="{328B97BB-5ED5-4418-B088-F6032E75504A}" destId="{90C36C46-7C66-40D1-B690-A22E59EB1B81}" srcOrd="0" destOrd="0" presId="urn:microsoft.com/office/officeart/2005/8/layout/radial5"/>
    <dgm:cxn modelId="{07BD3554-B03D-49C8-9CCC-EBC4C4C926DC}" type="presParOf" srcId="{90C36C46-7C66-40D1-B690-A22E59EB1B81}" destId="{7AA39734-4876-4CE9-A60C-6915D9EF025A}" srcOrd="0" destOrd="0" presId="urn:microsoft.com/office/officeart/2005/8/layout/radial5"/>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47763-95D9-4945-99A4-E0E52E13D12F}" type="doc">
      <dgm:prSet loTypeId="urn:microsoft.com/office/officeart/2005/8/layout/radial5" loCatId="cycle" qsTypeId="urn:microsoft.com/office/officeart/2005/8/quickstyle/simple3" qsCatId="simple" csTypeId="urn:microsoft.com/office/officeart/2005/8/colors/accent5_5" csCatId="accent5"/>
      <dgm:spPr/>
      <dgm:t>
        <a:bodyPr/>
        <a:lstStyle/>
        <a:p>
          <a:endParaRPr lang="en-IN"/>
        </a:p>
      </dgm:t>
    </dgm:pt>
    <dgm:pt modelId="{CAC8542F-F3B5-4443-B5B4-64E404F64F5D}">
      <dgm:prSet custT="1"/>
      <dgm:spPr/>
      <dgm:t>
        <a:bodyPr/>
        <a:lstStyle/>
        <a:p>
          <a:pPr rtl="0"/>
          <a:r>
            <a:rPr lang="en-US" sz="1300" b="1" dirty="0" smtClean="0">
              <a:latin typeface="+mj-lt"/>
              <a:cs typeface="Arial" pitchFamily="34" charset="0"/>
            </a:rPr>
            <a:t>Hydrogels</a:t>
          </a:r>
          <a:endParaRPr lang="en-IN" sz="1300" dirty="0">
            <a:latin typeface="+mj-lt"/>
            <a:cs typeface="Arial" pitchFamily="34" charset="0"/>
          </a:endParaRPr>
        </a:p>
      </dgm:t>
    </dgm:pt>
    <dgm:pt modelId="{A0EC5146-0793-44D9-A97F-2029C88DF999}" type="parTrans" cxnId="{FCE2035B-9E91-4EA9-A2D8-6336B9B81403}">
      <dgm:prSet/>
      <dgm:spPr/>
      <dgm:t>
        <a:bodyPr/>
        <a:lstStyle/>
        <a:p>
          <a:endParaRPr lang="en-IN"/>
        </a:p>
      </dgm:t>
    </dgm:pt>
    <dgm:pt modelId="{33840159-8E3B-4E8F-989E-75A9A786E43F}" type="sibTrans" cxnId="{FCE2035B-9E91-4EA9-A2D8-6336B9B81403}">
      <dgm:prSet/>
      <dgm:spPr/>
      <dgm:t>
        <a:bodyPr/>
        <a:lstStyle/>
        <a:p>
          <a:endParaRPr lang="en-IN"/>
        </a:p>
      </dgm:t>
    </dgm:pt>
    <dgm:pt modelId="{D8B4DBF3-93AF-43EC-962E-4E62C20B5C5F}" type="pres">
      <dgm:prSet presAssocID="{EEC47763-95D9-4945-99A4-E0E52E13D12F}" presName="Name0" presStyleCnt="0">
        <dgm:presLayoutVars>
          <dgm:chMax val="1"/>
          <dgm:dir/>
          <dgm:animLvl val="ctr"/>
          <dgm:resizeHandles val="exact"/>
        </dgm:presLayoutVars>
      </dgm:prSet>
      <dgm:spPr/>
      <dgm:t>
        <a:bodyPr/>
        <a:lstStyle/>
        <a:p>
          <a:endParaRPr lang="en-IN"/>
        </a:p>
      </dgm:t>
    </dgm:pt>
    <dgm:pt modelId="{BC14BA14-78C3-47A1-A1F8-4CC7C15BE7AB}" type="pres">
      <dgm:prSet presAssocID="{CAC8542F-F3B5-4443-B5B4-64E404F64F5D}" presName="centerShape" presStyleLbl="node0" presStyleIdx="0" presStyleCnt="1"/>
      <dgm:spPr/>
      <dgm:t>
        <a:bodyPr/>
        <a:lstStyle/>
        <a:p>
          <a:endParaRPr lang="en-IN"/>
        </a:p>
      </dgm:t>
    </dgm:pt>
  </dgm:ptLst>
  <dgm:cxnLst>
    <dgm:cxn modelId="{FCE2035B-9E91-4EA9-A2D8-6336B9B81403}" srcId="{EEC47763-95D9-4945-99A4-E0E52E13D12F}" destId="{CAC8542F-F3B5-4443-B5B4-64E404F64F5D}" srcOrd="0" destOrd="0" parTransId="{A0EC5146-0793-44D9-A97F-2029C88DF999}" sibTransId="{33840159-8E3B-4E8F-989E-75A9A786E43F}"/>
    <dgm:cxn modelId="{AE031306-9893-45FF-9B6F-7A7D50E9AB6E}" type="presOf" srcId="{CAC8542F-F3B5-4443-B5B4-64E404F64F5D}" destId="{BC14BA14-78C3-47A1-A1F8-4CC7C15BE7AB}" srcOrd="0" destOrd="0" presId="urn:microsoft.com/office/officeart/2005/8/layout/radial5"/>
    <dgm:cxn modelId="{05565615-11D1-428A-B439-A789E920106E}" type="presOf" srcId="{EEC47763-95D9-4945-99A4-E0E52E13D12F}" destId="{D8B4DBF3-93AF-43EC-962E-4E62C20B5C5F}" srcOrd="0" destOrd="0" presId="urn:microsoft.com/office/officeart/2005/8/layout/radial5"/>
    <dgm:cxn modelId="{B2B2700E-E7BE-4484-A33E-95A26E3C77D1}" type="presParOf" srcId="{D8B4DBF3-93AF-43EC-962E-4E62C20B5C5F}" destId="{BC14BA14-78C3-47A1-A1F8-4CC7C15BE7AB}" srcOrd="0" destOrd="0" presId="urn:microsoft.com/office/officeart/2005/8/layout/radial5"/>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62473-0BB2-410F-A5EC-A1D9DB469B89}" type="doc">
      <dgm:prSet loTypeId="urn:microsoft.com/office/officeart/2005/8/layout/radial5" loCatId="cycle" qsTypeId="urn:microsoft.com/office/officeart/2005/8/quickstyle/simple3" qsCatId="simple" csTypeId="urn:microsoft.com/office/officeart/2005/8/colors/colorful5" csCatId="colorful"/>
      <dgm:spPr/>
      <dgm:t>
        <a:bodyPr/>
        <a:lstStyle/>
        <a:p>
          <a:endParaRPr lang="en-IN"/>
        </a:p>
      </dgm:t>
    </dgm:pt>
    <dgm:pt modelId="{0AA21B8A-10FC-49D2-A2A4-6D6010D8037B}">
      <dgm:prSet custT="1"/>
      <dgm:spPr/>
      <dgm:t>
        <a:bodyPr/>
        <a:lstStyle/>
        <a:p>
          <a:pPr rtl="0"/>
          <a:r>
            <a:rPr lang="en-US" sz="1200" b="1" dirty="0" smtClean="0">
              <a:latin typeface="Arial" pitchFamily="34" charset="0"/>
              <a:cs typeface="Arial" pitchFamily="34" charset="0"/>
            </a:rPr>
            <a:t>Monolithic</a:t>
          </a:r>
          <a:endParaRPr lang="en-IN" sz="1200" dirty="0">
            <a:latin typeface="Arial" pitchFamily="34" charset="0"/>
            <a:cs typeface="Arial" pitchFamily="34" charset="0"/>
          </a:endParaRPr>
        </a:p>
      </dgm:t>
    </dgm:pt>
    <dgm:pt modelId="{F0133A6F-A3FD-4C32-AF59-69917700DDC7}" type="parTrans" cxnId="{8226E447-69F5-46FE-8A61-6E00F0BADCBF}">
      <dgm:prSet/>
      <dgm:spPr/>
      <dgm:t>
        <a:bodyPr/>
        <a:lstStyle/>
        <a:p>
          <a:endParaRPr lang="en-IN"/>
        </a:p>
      </dgm:t>
    </dgm:pt>
    <dgm:pt modelId="{4036046B-E50D-4EBD-B2B4-3E6EC3441F9A}" type="sibTrans" cxnId="{8226E447-69F5-46FE-8A61-6E00F0BADCBF}">
      <dgm:prSet/>
      <dgm:spPr/>
      <dgm:t>
        <a:bodyPr/>
        <a:lstStyle/>
        <a:p>
          <a:endParaRPr lang="en-IN"/>
        </a:p>
      </dgm:t>
    </dgm:pt>
    <dgm:pt modelId="{28321CEA-F37C-43AA-8197-BBC3921B0430}">
      <dgm:prSet/>
      <dgm:spPr/>
      <dgm:t>
        <a:bodyPr/>
        <a:lstStyle/>
        <a:p>
          <a:endParaRPr lang="en-IN" dirty="0"/>
        </a:p>
      </dgm:t>
    </dgm:pt>
    <dgm:pt modelId="{8BB7BA34-6A98-4A06-AD1E-E3D6E06AA6D9}" type="parTrans" cxnId="{9BFC270B-ED24-4231-8AEC-3E36A2541574}">
      <dgm:prSet/>
      <dgm:spPr/>
      <dgm:t>
        <a:bodyPr/>
        <a:lstStyle/>
        <a:p>
          <a:endParaRPr lang="en-IN"/>
        </a:p>
      </dgm:t>
    </dgm:pt>
    <dgm:pt modelId="{7B9C10EA-39A8-4330-92E7-F793DF797E83}" type="sibTrans" cxnId="{9BFC270B-ED24-4231-8AEC-3E36A2541574}">
      <dgm:prSet/>
      <dgm:spPr/>
      <dgm:t>
        <a:bodyPr/>
        <a:lstStyle/>
        <a:p>
          <a:endParaRPr lang="en-IN"/>
        </a:p>
      </dgm:t>
    </dgm:pt>
    <dgm:pt modelId="{8D488CF5-CF62-44B8-9F85-48B002DE8513}" type="pres">
      <dgm:prSet presAssocID="{08062473-0BB2-410F-A5EC-A1D9DB469B89}" presName="Name0" presStyleCnt="0">
        <dgm:presLayoutVars>
          <dgm:chMax val="1"/>
          <dgm:dir/>
          <dgm:animLvl val="ctr"/>
          <dgm:resizeHandles val="exact"/>
        </dgm:presLayoutVars>
      </dgm:prSet>
      <dgm:spPr/>
      <dgm:t>
        <a:bodyPr/>
        <a:lstStyle/>
        <a:p>
          <a:endParaRPr lang="en-IN"/>
        </a:p>
      </dgm:t>
    </dgm:pt>
    <dgm:pt modelId="{AB976AED-B792-49A0-B4D0-58BAE635264E}" type="pres">
      <dgm:prSet presAssocID="{0AA21B8A-10FC-49D2-A2A4-6D6010D8037B}" presName="centerShape" presStyleLbl="node0" presStyleIdx="0" presStyleCnt="1"/>
      <dgm:spPr/>
      <dgm:t>
        <a:bodyPr/>
        <a:lstStyle/>
        <a:p>
          <a:endParaRPr lang="en-IN"/>
        </a:p>
      </dgm:t>
    </dgm:pt>
  </dgm:ptLst>
  <dgm:cxnLst>
    <dgm:cxn modelId="{9BFC270B-ED24-4231-8AEC-3E36A2541574}" srcId="{08062473-0BB2-410F-A5EC-A1D9DB469B89}" destId="{28321CEA-F37C-43AA-8197-BBC3921B0430}" srcOrd="1" destOrd="0" parTransId="{8BB7BA34-6A98-4A06-AD1E-E3D6E06AA6D9}" sibTransId="{7B9C10EA-39A8-4330-92E7-F793DF797E83}"/>
    <dgm:cxn modelId="{DE7ED8C0-9B73-448C-94BD-A316A325D0F2}" type="presOf" srcId="{0AA21B8A-10FC-49D2-A2A4-6D6010D8037B}" destId="{AB976AED-B792-49A0-B4D0-58BAE635264E}" srcOrd="0" destOrd="0" presId="urn:microsoft.com/office/officeart/2005/8/layout/radial5"/>
    <dgm:cxn modelId="{8D0E9795-1070-4082-AAAC-A42A08F31C88}" type="presOf" srcId="{08062473-0BB2-410F-A5EC-A1D9DB469B89}" destId="{8D488CF5-CF62-44B8-9F85-48B002DE8513}" srcOrd="0" destOrd="0" presId="urn:microsoft.com/office/officeart/2005/8/layout/radial5"/>
    <dgm:cxn modelId="{8226E447-69F5-46FE-8A61-6E00F0BADCBF}" srcId="{08062473-0BB2-410F-A5EC-A1D9DB469B89}" destId="{0AA21B8A-10FC-49D2-A2A4-6D6010D8037B}" srcOrd="0" destOrd="0" parTransId="{F0133A6F-A3FD-4C32-AF59-69917700DDC7}" sibTransId="{4036046B-E50D-4EBD-B2B4-3E6EC3441F9A}"/>
    <dgm:cxn modelId="{069C938B-202D-48BF-AB1C-19288944C37D}" type="presParOf" srcId="{8D488CF5-CF62-44B8-9F85-48B002DE8513}" destId="{AB976AED-B792-49A0-B4D0-58BAE635264E}" srcOrd="0" destOrd="0" presId="urn:microsoft.com/office/officeart/2005/8/layout/radial5"/>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ABAD3D-B91B-4328-A249-5238DAFAB549}"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en-IN"/>
        </a:p>
      </dgm:t>
    </dgm:pt>
    <dgm:pt modelId="{6B21D25F-6D51-420B-B3D1-0A1754E92EF5}">
      <dgm:prSet custT="1"/>
      <dgm:spPr/>
      <dgm:t>
        <a:bodyPr/>
        <a:lstStyle/>
        <a:p>
          <a:pPr rtl="0"/>
          <a:r>
            <a:rPr lang="en-US" sz="1800" b="1" dirty="0" smtClean="0">
              <a:latin typeface="+mj-lt"/>
              <a:cs typeface="Arial" pitchFamily="34" charset="0"/>
            </a:rPr>
            <a:t>Polymer based drug delivery devices </a:t>
          </a:r>
          <a:endParaRPr lang="en-IN" sz="1800" dirty="0">
            <a:latin typeface="+mj-lt"/>
            <a:cs typeface="Arial" pitchFamily="34" charset="0"/>
          </a:endParaRPr>
        </a:p>
      </dgm:t>
    </dgm:pt>
    <dgm:pt modelId="{5A26D413-C618-41A7-B680-4602457E56D9}" type="parTrans" cxnId="{27B8DB71-EDC8-401B-8833-7987E5FEE668}">
      <dgm:prSet/>
      <dgm:spPr/>
      <dgm:t>
        <a:bodyPr/>
        <a:lstStyle/>
        <a:p>
          <a:endParaRPr lang="en-IN"/>
        </a:p>
      </dgm:t>
    </dgm:pt>
    <dgm:pt modelId="{7C9F77BF-2DE2-44D6-9528-0C9997C0BFD7}" type="sibTrans" cxnId="{27B8DB71-EDC8-401B-8833-7987E5FEE668}">
      <dgm:prSet/>
      <dgm:spPr/>
      <dgm:t>
        <a:bodyPr/>
        <a:lstStyle/>
        <a:p>
          <a:endParaRPr lang="en-IN"/>
        </a:p>
      </dgm:t>
    </dgm:pt>
    <dgm:pt modelId="{0D009DD8-8686-4972-B252-7F6E3B61CEC2}">
      <dgm:prSet/>
      <dgm:spPr/>
      <dgm:t>
        <a:bodyPr/>
        <a:lstStyle/>
        <a:p>
          <a:endParaRPr lang="en-IN" dirty="0"/>
        </a:p>
      </dgm:t>
    </dgm:pt>
    <dgm:pt modelId="{DD11862F-B4F1-44B0-9C3A-3E7DC2657921}" type="parTrans" cxnId="{8F0D83F2-7988-4116-A7FB-7C4D5AD5B7A4}">
      <dgm:prSet/>
      <dgm:spPr/>
      <dgm:t>
        <a:bodyPr/>
        <a:lstStyle/>
        <a:p>
          <a:endParaRPr lang="en-IN"/>
        </a:p>
      </dgm:t>
    </dgm:pt>
    <dgm:pt modelId="{4FD6FFC8-7C79-478B-95A9-901EBC424A09}" type="sibTrans" cxnId="{8F0D83F2-7988-4116-A7FB-7C4D5AD5B7A4}">
      <dgm:prSet/>
      <dgm:spPr/>
      <dgm:t>
        <a:bodyPr/>
        <a:lstStyle/>
        <a:p>
          <a:endParaRPr lang="en-IN"/>
        </a:p>
      </dgm:t>
    </dgm:pt>
    <dgm:pt modelId="{7EF12285-AD3C-40A6-98DB-D6E55DC5BB0C}" type="pres">
      <dgm:prSet presAssocID="{C2ABAD3D-B91B-4328-A249-5238DAFAB549}" presName="Name0" presStyleCnt="0">
        <dgm:presLayoutVars>
          <dgm:chMax val="1"/>
          <dgm:dir/>
          <dgm:animLvl val="ctr"/>
          <dgm:resizeHandles val="exact"/>
        </dgm:presLayoutVars>
      </dgm:prSet>
      <dgm:spPr/>
      <dgm:t>
        <a:bodyPr/>
        <a:lstStyle/>
        <a:p>
          <a:endParaRPr lang="en-IN"/>
        </a:p>
      </dgm:t>
    </dgm:pt>
    <dgm:pt modelId="{ED38B494-05C9-401A-B531-40D07547655F}" type="pres">
      <dgm:prSet presAssocID="{6B21D25F-6D51-420B-B3D1-0A1754E92EF5}" presName="centerShape" presStyleLbl="node0" presStyleIdx="0" presStyleCnt="1" custScaleX="200000"/>
      <dgm:spPr/>
      <dgm:t>
        <a:bodyPr/>
        <a:lstStyle/>
        <a:p>
          <a:endParaRPr lang="en-IN"/>
        </a:p>
      </dgm:t>
    </dgm:pt>
  </dgm:ptLst>
  <dgm:cxnLst>
    <dgm:cxn modelId="{27B8DB71-EDC8-401B-8833-7987E5FEE668}" srcId="{C2ABAD3D-B91B-4328-A249-5238DAFAB549}" destId="{6B21D25F-6D51-420B-B3D1-0A1754E92EF5}" srcOrd="0" destOrd="0" parTransId="{5A26D413-C618-41A7-B680-4602457E56D9}" sibTransId="{7C9F77BF-2DE2-44D6-9528-0C9997C0BFD7}"/>
    <dgm:cxn modelId="{A530E357-0D6D-4600-9096-C9654BCFA07D}" type="presOf" srcId="{C2ABAD3D-B91B-4328-A249-5238DAFAB549}" destId="{7EF12285-AD3C-40A6-98DB-D6E55DC5BB0C}" srcOrd="0" destOrd="0" presId="urn:microsoft.com/office/officeart/2005/8/layout/radial5"/>
    <dgm:cxn modelId="{8F0D83F2-7988-4116-A7FB-7C4D5AD5B7A4}" srcId="{C2ABAD3D-B91B-4328-A249-5238DAFAB549}" destId="{0D009DD8-8686-4972-B252-7F6E3B61CEC2}" srcOrd="1" destOrd="0" parTransId="{DD11862F-B4F1-44B0-9C3A-3E7DC2657921}" sibTransId="{4FD6FFC8-7C79-478B-95A9-901EBC424A09}"/>
    <dgm:cxn modelId="{0E49D6A6-DAF1-4DC6-A4B1-422B13751E5C}" type="presOf" srcId="{6B21D25F-6D51-420B-B3D1-0A1754E92EF5}" destId="{ED38B494-05C9-401A-B531-40D07547655F}" srcOrd="0" destOrd="0" presId="urn:microsoft.com/office/officeart/2005/8/layout/radial5"/>
    <dgm:cxn modelId="{00B40C35-784E-4650-91B1-C24A84A9540C}" type="presParOf" srcId="{7EF12285-AD3C-40A6-98DB-D6E55DC5BB0C}" destId="{ED38B494-05C9-401A-B531-40D07547655F}" srcOrd="0" destOrd="0" presId="urn:microsoft.com/office/officeart/2005/8/layout/radial5"/>
  </dgm:cxnLst>
  <dgm:bg/>
  <dgm:whole/>
  <dgm:extLst>
    <a:ext uri="http://schemas.microsoft.com/office/drawing/2008/diagram">
      <dsp:dataModelExt xmlns:dsp="http://schemas.microsoft.com/office/drawing/2008/diagram" xmlns=""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4AA064-EEB4-4858-9C0A-D947799A2E6D}" type="doc">
      <dgm:prSet loTypeId="urn:microsoft.com/office/officeart/2005/8/layout/radial1" loCatId="cycle" qsTypeId="urn:microsoft.com/office/officeart/2005/8/quickstyle/simple3" qsCatId="simple" csTypeId="urn:microsoft.com/office/officeart/2005/8/colors/colorful3" csCatId="colorful"/>
      <dgm:spPr/>
      <dgm:t>
        <a:bodyPr/>
        <a:lstStyle/>
        <a:p>
          <a:endParaRPr lang="en-IN"/>
        </a:p>
      </dgm:t>
    </dgm:pt>
    <dgm:pt modelId="{6AA18B3A-7174-4368-B280-04658CC1A1D4}">
      <dgm:prSet custT="1"/>
      <dgm:spPr/>
      <dgm:t>
        <a:bodyPr/>
        <a:lstStyle/>
        <a:p>
          <a:pPr rtl="0"/>
          <a:r>
            <a:rPr lang="en-US" sz="1300" b="1" dirty="0" smtClean="0">
              <a:latin typeface="+mj-lt"/>
              <a:cs typeface="Arial" pitchFamily="34" charset="0"/>
            </a:rPr>
            <a:t>Reservoir</a:t>
          </a:r>
          <a:endParaRPr lang="en-IN" sz="1300" dirty="0">
            <a:latin typeface="+mj-lt"/>
            <a:cs typeface="Arial" pitchFamily="34" charset="0"/>
          </a:endParaRPr>
        </a:p>
      </dgm:t>
    </dgm:pt>
    <dgm:pt modelId="{EAB9BECA-88EE-4138-931C-5B98B3DC8247}" type="parTrans" cxnId="{6350B82B-4CD0-43C3-B2C7-1D9E67958049}">
      <dgm:prSet/>
      <dgm:spPr/>
      <dgm:t>
        <a:bodyPr/>
        <a:lstStyle/>
        <a:p>
          <a:endParaRPr lang="en-IN"/>
        </a:p>
      </dgm:t>
    </dgm:pt>
    <dgm:pt modelId="{08099E24-3EDB-47ED-A4AE-CFBDECBEAF39}" type="sibTrans" cxnId="{6350B82B-4CD0-43C3-B2C7-1D9E67958049}">
      <dgm:prSet/>
      <dgm:spPr/>
      <dgm:t>
        <a:bodyPr/>
        <a:lstStyle/>
        <a:p>
          <a:endParaRPr lang="en-IN"/>
        </a:p>
      </dgm:t>
    </dgm:pt>
    <dgm:pt modelId="{3397DC9F-D799-44DF-8308-31D23F76F7AA}">
      <dgm:prSet/>
      <dgm:spPr/>
      <dgm:t>
        <a:bodyPr/>
        <a:lstStyle/>
        <a:p>
          <a:endParaRPr lang="en-IN" dirty="0"/>
        </a:p>
      </dgm:t>
    </dgm:pt>
    <dgm:pt modelId="{30AE1177-1396-4C7F-B320-9A7A546BD0F5}" type="parTrans" cxnId="{88CCDEF8-E526-4341-9ADA-3F0A688D81D0}">
      <dgm:prSet/>
      <dgm:spPr/>
      <dgm:t>
        <a:bodyPr/>
        <a:lstStyle/>
        <a:p>
          <a:endParaRPr lang="en-IN"/>
        </a:p>
      </dgm:t>
    </dgm:pt>
    <dgm:pt modelId="{A80CB4CD-5D34-432D-9E8D-FAB9ABF0E097}" type="sibTrans" cxnId="{88CCDEF8-E526-4341-9ADA-3F0A688D81D0}">
      <dgm:prSet/>
      <dgm:spPr/>
      <dgm:t>
        <a:bodyPr/>
        <a:lstStyle/>
        <a:p>
          <a:endParaRPr lang="en-IN"/>
        </a:p>
      </dgm:t>
    </dgm:pt>
    <dgm:pt modelId="{E4AC3BCC-255E-4302-B205-E8A8E018E523}" type="pres">
      <dgm:prSet presAssocID="{B14AA064-EEB4-4858-9C0A-D947799A2E6D}" presName="cycle" presStyleCnt="0">
        <dgm:presLayoutVars>
          <dgm:chMax val="1"/>
          <dgm:dir/>
          <dgm:animLvl val="ctr"/>
          <dgm:resizeHandles val="exact"/>
        </dgm:presLayoutVars>
      </dgm:prSet>
      <dgm:spPr/>
      <dgm:t>
        <a:bodyPr/>
        <a:lstStyle/>
        <a:p>
          <a:endParaRPr lang="en-IN"/>
        </a:p>
      </dgm:t>
    </dgm:pt>
    <dgm:pt modelId="{95633F86-7F2A-4B57-B7AA-FD3A9CF20789}" type="pres">
      <dgm:prSet presAssocID="{6AA18B3A-7174-4368-B280-04658CC1A1D4}" presName="centerShape" presStyleLbl="node0" presStyleIdx="0" presStyleCnt="1"/>
      <dgm:spPr/>
      <dgm:t>
        <a:bodyPr/>
        <a:lstStyle/>
        <a:p>
          <a:endParaRPr lang="en-IN"/>
        </a:p>
      </dgm:t>
    </dgm:pt>
  </dgm:ptLst>
  <dgm:cxnLst>
    <dgm:cxn modelId="{88CCDEF8-E526-4341-9ADA-3F0A688D81D0}" srcId="{B14AA064-EEB4-4858-9C0A-D947799A2E6D}" destId="{3397DC9F-D799-44DF-8308-31D23F76F7AA}" srcOrd="1" destOrd="0" parTransId="{30AE1177-1396-4C7F-B320-9A7A546BD0F5}" sibTransId="{A80CB4CD-5D34-432D-9E8D-FAB9ABF0E097}"/>
    <dgm:cxn modelId="{BB6C1E2C-B8FD-400B-9709-4E224AC2625D}" type="presOf" srcId="{B14AA064-EEB4-4858-9C0A-D947799A2E6D}" destId="{E4AC3BCC-255E-4302-B205-E8A8E018E523}" srcOrd="0" destOrd="0" presId="urn:microsoft.com/office/officeart/2005/8/layout/radial1"/>
    <dgm:cxn modelId="{6350B82B-4CD0-43C3-B2C7-1D9E67958049}" srcId="{B14AA064-EEB4-4858-9C0A-D947799A2E6D}" destId="{6AA18B3A-7174-4368-B280-04658CC1A1D4}" srcOrd="0" destOrd="0" parTransId="{EAB9BECA-88EE-4138-931C-5B98B3DC8247}" sibTransId="{08099E24-3EDB-47ED-A4AE-CFBDECBEAF39}"/>
    <dgm:cxn modelId="{8DF3DC4E-7B75-4C99-958A-5EA677AEE471}" type="presOf" srcId="{6AA18B3A-7174-4368-B280-04658CC1A1D4}" destId="{95633F86-7F2A-4B57-B7AA-FD3A9CF20789}" srcOrd="0" destOrd="0" presId="urn:microsoft.com/office/officeart/2005/8/layout/radial1"/>
    <dgm:cxn modelId="{B22746D3-4C5E-4587-B1C3-CC547D245351}" type="presParOf" srcId="{E4AC3BCC-255E-4302-B205-E8A8E018E523}" destId="{95633F86-7F2A-4B57-B7AA-FD3A9CF20789}" srcOrd="0" destOrd="0" presId="urn:microsoft.com/office/officeart/2005/8/layout/radial1"/>
  </dgm:cxnLst>
  <dgm:bg/>
  <dgm:whole/>
  <dgm:extLst>
    <a:ext uri="http://schemas.microsoft.com/office/drawing/2008/diagram">
      <dsp:dataModelExt xmlns:dsp="http://schemas.microsoft.com/office/drawing/2008/diagram" xmlns=""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2D8C89-E894-481A-BB22-9FC147FF22BE}" type="doc">
      <dgm:prSet loTypeId="urn:microsoft.com/office/officeart/2005/8/layout/radial5" loCatId="cycle" qsTypeId="urn:microsoft.com/office/officeart/2005/8/quickstyle/simple3" qsCatId="simple" csTypeId="urn:microsoft.com/office/officeart/2005/8/colors/accent5_3" csCatId="accent5" phldr="1"/>
      <dgm:spPr/>
      <dgm:t>
        <a:bodyPr/>
        <a:lstStyle/>
        <a:p>
          <a:endParaRPr lang="en-IN"/>
        </a:p>
      </dgm:t>
    </dgm:pt>
    <dgm:pt modelId="{119D4815-6651-4DBD-B500-79B7675D449B}">
      <dgm:prSet custT="1"/>
      <dgm:spPr/>
      <dgm:t>
        <a:bodyPr/>
        <a:lstStyle/>
        <a:p>
          <a:pPr rtl="0"/>
          <a:r>
            <a:rPr lang="en-US" sz="1300" b="1" dirty="0" smtClean="0">
              <a:latin typeface="+mj-lt"/>
              <a:cs typeface="Arial" pitchFamily="34" charset="0"/>
            </a:rPr>
            <a:t>Osmotically controlled devices</a:t>
          </a:r>
          <a:endParaRPr lang="en-IN" sz="1300" dirty="0">
            <a:latin typeface="+mj-lt"/>
            <a:cs typeface="Arial" pitchFamily="34" charset="0"/>
          </a:endParaRPr>
        </a:p>
      </dgm:t>
    </dgm:pt>
    <dgm:pt modelId="{6371DD99-B761-4631-8AA0-D79FB1950433}" type="parTrans" cxnId="{9DFFB5BB-BB23-49A3-8F77-BD647C45AB1B}">
      <dgm:prSet/>
      <dgm:spPr/>
      <dgm:t>
        <a:bodyPr/>
        <a:lstStyle/>
        <a:p>
          <a:endParaRPr lang="en-IN"/>
        </a:p>
      </dgm:t>
    </dgm:pt>
    <dgm:pt modelId="{FAA78875-961C-4415-9F84-A11E1CEDD357}" type="sibTrans" cxnId="{9DFFB5BB-BB23-49A3-8F77-BD647C45AB1B}">
      <dgm:prSet/>
      <dgm:spPr/>
      <dgm:t>
        <a:bodyPr/>
        <a:lstStyle/>
        <a:p>
          <a:endParaRPr lang="en-IN"/>
        </a:p>
      </dgm:t>
    </dgm:pt>
    <dgm:pt modelId="{1BBCE41F-E83A-487C-B857-1BCECD245976}">
      <dgm:prSet/>
      <dgm:spPr/>
      <dgm:t>
        <a:bodyPr/>
        <a:lstStyle/>
        <a:p>
          <a:endParaRPr lang="en-IN" dirty="0"/>
        </a:p>
      </dgm:t>
    </dgm:pt>
    <dgm:pt modelId="{02D1A1AA-8F49-4FFD-8170-BE1C12F267EA}" type="parTrans" cxnId="{C42C274D-6142-4555-A812-7AA422C13B41}">
      <dgm:prSet/>
      <dgm:spPr/>
      <dgm:t>
        <a:bodyPr/>
        <a:lstStyle/>
        <a:p>
          <a:endParaRPr lang="en-IN"/>
        </a:p>
      </dgm:t>
    </dgm:pt>
    <dgm:pt modelId="{D1EF8B86-961A-4A09-BA4C-B169B3CCB877}" type="sibTrans" cxnId="{C42C274D-6142-4555-A812-7AA422C13B41}">
      <dgm:prSet/>
      <dgm:spPr/>
      <dgm:t>
        <a:bodyPr/>
        <a:lstStyle/>
        <a:p>
          <a:endParaRPr lang="en-IN"/>
        </a:p>
      </dgm:t>
    </dgm:pt>
    <dgm:pt modelId="{3D0B2D6B-4EB7-4E27-A1E4-C493AE4621AF}">
      <dgm:prSet/>
      <dgm:spPr/>
      <dgm:t>
        <a:bodyPr/>
        <a:lstStyle/>
        <a:p>
          <a:endParaRPr lang="en-IN" dirty="0"/>
        </a:p>
      </dgm:t>
    </dgm:pt>
    <dgm:pt modelId="{DBE23EA5-A79F-486A-8E55-930B9EA89830}" type="parTrans" cxnId="{FEF3A96C-9F80-4FF4-B562-FF5CF0FE269B}">
      <dgm:prSet/>
      <dgm:spPr/>
      <dgm:t>
        <a:bodyPr/>
        <a:lstStyle/>
        <a:p>
          <a:endParaRPr lang="en-IN"/>
        </a:p>
      </dgm:t>
    </dgm:pt>
    <dgm:pt modelId="{AB2D105E-5D77-4213-8D26-ECD292A497D4}" type="sibTrans" cxnId="{FEF3A96C-9F80-4FF4-B562-FF5CF0FE269B}">
      <dgm:prSet/>
      <dgm:spPr/>
      <dgm:t>
        <a:bodyPr/>
        <a:lstStyle/>
        <a:p>
          <a:endParaRPr lang="en-IN"/>
        </a:p>
      </dgm:t>
    </dgm:pt>
    <dgm:pt modelId="{730C82BF-495F-4A22-B0A0-A2DA88EDEA23}" type="pres">
      <dgm:prSet presAssocID="{4F2D8C89-E894-481A-BB22-9FC147FF22BE}" presName="Name0" presStyleCnt="0">
        <dgm:presLayoutVars>
          <dgm:chMax val="1"/>
          <dgm:dir/>
          <dgm:animLvl val="ctr"/>
          <dgm:resizeHandles val="exact"/>
        </dgm:presLayoutVars>
      </dgm:prSet>
      <dgm:spPr/>
      <dgm:t>
        <a:bodyPr/>
        <a:lstStyle/>
        <a:p>
          <a:endParaRPr lang="en-IN"/>
        </a:p>
      </dgm:t>
    </dgm:pt>
    <dgm:pt modelId="{E1488E24-8FEF-44A6-91B8-59A830D3E0AD}" type="pres">
      <dgm:prSet presAssocID="{119D4815-6651-4DBD-B500-79B7675D449B}" presName="centerShape" presStyleLbl="node0" presStyleIdx="0" presStyleCnt="1"/>
      <dgm:spPr/>
      <dgm:t>
        <a:bodyPr/>
        <a:lstStyle/>
        <a:p>
          <a:endParaRPr lang="en-IN"/>
        </a:p>
      </dgm:t>
    </dgm:pt>
  </dgm:ptLst>
  <dgm:cxnLst>
    <dgm:cxn modelId="{B5D6A9DC-D9B3-4B92-B280-34ADD427735D}" type="presOf" srcId="{4F2D8C89-E894-481A-BB22-9FC147FF22BE}" destId="{730C82BF-495F-4A22-B0A0-A2DA88EDEA23}" srcOrd="0" destOrd="0" presId="urn:microsoft.com/office/officeart/2005/8/layout/radial5"/>
    <dgm:cxn modelId="{9DFFB5BB-BB23-49A3-8F77-BD647C45AB1B}" srcId="{4F2D8C89-E894-481A-BB22-9FC147FF22BE}" destId="{119D4815-6651-4DBD-B500-79B7675D449B}" srcOrd="0" destOrd="0" parTransId="{6371DD99-B761-4631-8AA0-D79FB1950433}" sibTransId="{FAA78875-961C-4415-9F84-A11E1CEDD357}"/>
    <dgm:cxn modelId="{FEF3A96C-9F80-4FF4-B562-FF5CF0FE269B}" srcId="{4F2D8C89-E894-481A-BB22-9FC147FF22BE}" destId="{3D0B2D6B-4EB7-4E27-A1E4-C493AE4621AF}" srcOrd="2" destOrd="0" parTransId="{DBE23EA5-A79F-486A-8E55-930B9EA89830}" sibTransId="{AB2D105E-5D77-4213-8D26-ECD292A497D4}"/>
    <dgm:cxn modelId="{C42C274D-6142-4555-A812-7AA422C13B41}" srcId="{4F2D8C89-E894-481A-BB22-9FC147FF22BE}" destId="{1BBCE41F-E83A-487C-B857-1BCECD245976}" srcOrd="1" destOrd="0" parTransId="{02D1A1AA-8F49-4FFD-8170-BE1C12F267EA}" sibTransId="{D1EF8B86-961A-4A09-BA4C-B169B3CCB877}"/>
    <dgm:cxn modelId="{DA83ADA4-FD18-4C12-AD89-349D8E4A05A0}" type="presOf" srcId="{119D4815-6651-4DBD-B500-79B7675D449B}" destId="{E1488E24-8FEF-44A6-91B8-59A830D3E0AD}" srcOrd="0" destOrd="0" presId="urn:microsoft.com/office/officeart/2005/8/layout/radial5"/>
    <dgm:cxn modelId="{1A6E45F3-BB19-4761-95AF-4879F7BC9021}" type="presParOf" srcId="{730C82BF-495F-4A22-B0A0-A2DA88EDEA23}" destId="{E1488E24-8FEF-44A6-91B8-59A830D3E0AD}" srcOrd="0" destOrd="0" presId="urn:microsoft.com/office/officeart/2005/8/layout/radial5"/>
  </dgm:cxnLst>
  <dgm:bg/>
  <dgm:whole/>
  <dgm:extLst>
    <a:ext uri="http://schemas.microsoft.com/office/drawing/2008/diagram">
      <dsp:dataModelExt xmlns:dsp="http://schemas.microsoft.com/office/drawing/2008/diagram" xmlns="" relId="rId4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A02B61-0EE8-490C-A0FE-93E5642BED3B}" type="doc">
      <dgm:prSet loTypeId="urn:microsoft.com/office/officeart/2005/8/layout/radial5" loCatId="cycle" qsTypeId="urn:microsoft.com/office/officeart/2005/8/quickstyle/simple3" qsCatId="simple" csTypeId="urn:microsoft.com/office/officeart/2005/8/colors/accent5_4" csCatId="accent5" phldr="1"/>
      <dgm:spPr/>
      <dgm:t>
        <a:bodyPr/>
        <a:lstStyle/>
        <a:p>
          <a:endParaRPr lang="en-IN"/>
        </a:p>
      </dgm:t>
    </dgm:pt>
    <dgm:pt modelId="{5C0E8B39-0FC2-4D70-B702-FBDC6D6BC178}">
      <dgm:prSet custT="1"/>
      <dgm:spPr/>
      <dgm:t>
        <a:bodyPr/>
        <a:lstStyle/>
        <a:p>
          <a:pPr rtl="0"/>
          <a:r>
            <a:rPr lang="en-US" sz="1100" b="1" dirty="0" smtClean="0">
              <a:latin typeface="Arial" pitchFamily="34" charset="0"/>
              <a:cs typeface="Arial" pitchFamily="34" charset="0"/>
            </a:rPr>
            <a:t>Prodrug devices</a:t>
          </a:r>
          <a:endParaRPr lang="en-IN" sz="1100" dirty="0">
            <a:latin typeface="Arial" pitchFamily="34" charset="0"/>
            <a:cs typeface="Arial" pitchFamily="34" charset="0"/>
          </a:endParaRPr>
        </a:p>
      </dgm:t>
    </dgm:pt>
    <dgm:pt modelId="{9DB8C90C-3574-4CCB-94E0-CEA705B999F5}" type="parTrans" cxnId="{D6A0CAD6-F07A-4782-A0B8-BB20D2A751DD}">
      <dgm:prSet/>
      <dgm:spPr/>
      <dgm:t>
        <a:bodyPr/>
        <a:lstStyle/>
        <a:p>
          <a:endParaRPr lang="en-IN"/>
        </a:p>
      </dgm:t>
    </dgm:pt>
    <dgm:pt modelId="{48B38AEF-3C4B-4233-920B-F3288A17F3DF}" type="sibTrans" cxnId="{D6A0CAD6-F07A-4782-A0B8-BB20D2A751DD}">
      <dgm:prSet/>
      <dgm:spPr/>
      <dgm:t>
        <a:bodyPr/>
        <a:lstStyle/>
        <a:p>
          <a:endParaRPr lang="en-IN"/>
        </a:p>
      </dgm:t>
    </dgm:pt>
    <dgm:pt modelId="{22C51ECC-74C0-427D-B9E9-A9C1351CFFB6}">
      <dgm:prSet/>
      <dgm:spPr/>
      <dgm:t>
        <a:bodyPr/>
        <a:lstStyle/>
        <a:p>
          <a:endParaRPr lang="en-IN" dirty="0"/>
        </a:p>
      </dgm:t>
    </dgm:pt>
    <dgm:pt modelId="{68687324-8DD9-4CC8-A606-C33892F9B8BB}" type="parTrans" cxnId="{624B7327-1BE2-4DBF-B36E-D73687BBE99C}">
      <dgm:prSet/>
      <dgm:spPr/>
      <dgm:t>
        <a:bodyPr/>
        <a:lstStyle/>
        <a:p>
          <a:endParaRPr lang="en-IN"/>
        </a:p>
      </dgm:t>
    </dgm:pt>
    <dgm:pt modelId="{C42FD0E4-78F0-43FA-A7A5-544E7EC9122F}" type="sibTrans" cxnId="{624B7327-1BE2-4DBF-B36E-D73687BBE99C}">
      <dgm:prSet/>
      <dgm:spPr/>
      <dgm:t>
        <a:bodyPr/>
        <a:lstStyle/>
        <a:p>
          <a:endParaRPr lang="en-IN"/>
        </a:p>
      </dgm:t>
    </dgm:pt>
    <dgm:pt modelId="{414B2ACE-22DE-49CE-B613-AFBE935B8E1E}" type="pres">
      <dgm:prSet presAssocID="{D5A02B61-0EE8-490C-A0FE-93E5642BED3B}" presName="Name0" presStyleCnt="0">
        <dgm:presLayoutVars>
          <dgm:chMax val="1"/>
          <dgm:dir/>
          <dgm:animLvl val="ctr"/>
          <dgm:resizeHandles val="exact"/>
        </dgm:presLayoutVars>
      </dgm:prSet>
      <dgm:spPr/>
      <dgm:t>
        <a:bodyPr/>
        <a:lstStyle/>
        <a:p>
          <a:endParaRPr lang="en-IN"/>
        </a:p>
      </dgm:t>
    </dgm:pt>
    <dgm:pt modelId="{5867E73B-C9BF-405B-AEFB-7F8611CBC2CA}" type="pres">
      <dgm:prSet presAssocID="{5C0E8B39-0FC2-4D70-B702-FBDC6D6BC178}" presName="centerShape" presStyleLbl="node0" presStyleIdx="0" presStyleCnt="1"/>
      <dgm:spPr/>
      <dgm:t>
        <a:bodyPr/>
        <a:lstStyle/>
        <a:p>
          <a:endParaRPr lang="en-IN"/>
        </a:p>
      </dgm:t>
    </dgm:pt>
  </dgm:ptLst>
  <dgm:cxnLst>
    <dgm:cxn modelId="{D6A0CAD6-F07A-4782-A0B8-BB20D2A751DD}" srcId="{D5A02B61-0EE8-490C-A0FE-93E5642BED3B}" destId="{5C0E8B39-0FC2-4D70-B702-FBDC6D6BC178}" srcOrd="0" destOrd="0" parTransId="{9DB8C90C-3574-4CCB-94E0-CEA705B999F5}" sibTransId="{48B38AEF-3C4B-4233-920B-F3288A17F3DF}"/>
    <dgm:cxn modelId="{C70AFCD9-5B0F-4797-AB87-16C48E51A019}" type="presOf" srcId="{5C0E8B39-0FC2-4D70-B702-FBDC6D6BC178}" destId="{5867E73B-C9BF-405B-AEFB-7F8611CBC2CA}" srcOrd="0" destOrd="0" presId="urn:microsoft.com/office/officeart/2005/8/layout/radial5"/>
    <dgm:cxn modelId="{624B7327-1BE2-4DBF-B36E-D73687BBE99C}" srcId="{D5A02B61-0EE8-490C-A0FE-93E5642BED3B}" destId="{22C51ECC-74C0-427D-B9E9-A9C1351CFFB6}" srcOrd="1" destOrd="0" parTransId="{68687324-8DD9-4CC8-A606-C33892F9B8BB}" sibTransId="{C42FD0E4-78F0-43FA-A7A5-544E7EC9122F}"/>
    <dgm:cxn modelId="{F34894DF-1C5A-4B22-97BB-154B1C7B0C40}" type="presOf" srcId="{D5A02B61-0EE8-490C-A0FE-93E5642BED3B}" destId="{414B2ACE-22DE-49CE-B613-AFBE935B8E1E}" srcOrd="0" destOrd="0" presId="urn:microsoft.com/office/officeart/2005/8/layout/radial5"/>
    <dgm:cxn modelId="{79E33515-C463-4758-848E-EB18432C2588}" type="presParOf" srcId="{414B2ACE-22DE-49CE-B613-AFBE935B8E1E}" destId="{5867E73B-C9BF-405B-AEFB-7F8611CBC2CA}" srcOrd="0" destOrd="0" presId="urn:microsoft.com/office/officeart/2005/8/layout/radial5"/>
  </dgm:cxnLst>
  <dgm:bg/>
  <dgm:whole/>
  <dgm:extLst>
    <a:ext uri="http://schemas.microsoft.com/office/drawing/2008/diagram">
      <dsp:dataModelExt xmlns:dsp="http://schemas.microsoft.com/office/drawing/2008/diagram" xmlns="" relId="rId4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9F364A-8FE6-4AE6-852F-3066FD7CE34E}">
      <dsp:nvSpPr>
        <dsp:cNvPr id="0" name=""/>
        <dsp:cNvSpPr/>
      </dsp:nvSpPr>
      <dsp:spPr>
        <a:xfrm>
          <a:off x="305395" y="595"/>
          <a:ext cx="1218009" cy="1218009"/>
        </a:xfrm>
        <a:prstGeom prst="ellipse">
          <a:avLst/>
        </a:prstGeom>
        <a:gradFill rotWithShape="0">
          <a:gsLst>
            <a:gs pos="0">
              <a:schemeClr val="accent4">
                <a:alpha val="80000"/>
                <a:hueOff val="0"/>
                <a:satOff val="0"/>
                <a:lumOff val="0"/>
                <a:alphaOff val="0"/>
                <a:tint val="70000"/>
                <a:satMod val="130000"/>
              </a:schemeClr>
            </a:gs>
            <a:gs pos="43000">
              <a:schemeClr val="accent4">
                <a:alpha val="80000"/>
                <a:hueOff val="0"/>
                <a:satOff val="0"/>
                <a:lumOff val="0"/>
                <a:alphaOff val="0"/>
                <a:tint val="44000"/>
                <a:satMod val="165000"/>
              </a:schemeClr>
            </a:gs>
            <a:gs pos="93000">
              <a:schemeClr val="accent4">
                <a:alpha val="80000"/>
                <a:hueOff val="0"/>
                <a:satOff val="0"/>
                <a:lumOff val="0"/>
                <a:alphaOff val="0"/>
                <a:tint val="15000"/>
                <a:satMod val="165000"/>
              </a:schemeClr>
            </a:gs>
            <a:gs pos="100000">
              <a:schemeClr val="accent4">
                <a:alpha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alpha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itchFamily="34" charset="0"/>
              <a:cs typeface="Arial" pitchFamily="34" charset="0"/>
            </a:rPr>
            <a:t>Beads</a:t>
          </a:r>
          <a:endParaRPr lang="en-IN" sz="1200" kern="1200" dirty="0">
            <a:latin typeface="Arial" pitchFamily="34" charset="0"/>
            <a:cs typeface="Arial" pitchFamily="34" charset="0"/>
          </a:endParaRPr>
        </a:p>
      </dsp:txBody>
      <dsp:txXfrm>
        <a:off x="305395" y="595"/>
        <a:ext cx="1218009" cy="12180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E29B87-31A6-41EF-8CA7-6F389F7BD9EE}">
      <dsp:nvSpPr>
        <dsp:cNvPr id="0" name=""/>
        <dsp:cNvSpPr/>
      </dsp:nvSpPr>
      <dsp:spPr>
        <a:xfrm>
          <a:off x="2661865" y="2219263"/>
          <a:ext cx="2524868" cy="1471522"/>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Arial" pitchFamily="34" charset="0"/>
            </a:rPr>
            <a:t>Psyllium as therapeutic agent</a:t>
          </a:r>
          <a:endParaRPr lang="en-IN" sz="2400" b="1" kern="1200" dirty="0">
            <a:latin typeface="+mj-lt"/>
            <a:cs typeface="Arial" pitchFamily="34" charset="0"/>
          </a:endParaRPr>
        </a:p>
      </dsp:txBody>
      <dsp:txXfrm>
        <a:off x="2661865" y="2219263"/>
        <a:ext cx="2524868" cy="1471522"/>
      </dsp:txXfrm>
    </dsp:sp>
    <dsp:sp modelId="{FFF91DA0-4EBD-4844-8539-DEA9DF9E1AB8}">
      <dsp:nvSpPr>
        <dsp:cNvPr id="0" name=""/>
        <dsp:cNvSpPr/>
      </dsp:nvSpPr>
      <dsp:spPr>
        <a:xfrm rot="16200000">
          <a:off x="3544460" y="1822550"/>
          <a:ext cx="759679" cy="33747"/>
        </a:xfrm>
        <a:custGeom>
          <a:avLst/>
          <a:gdLst/>
          <a:ahLst/>
          <a:cxnLst/>
          <a:rect l="0" t="0" r="0" b="0"/>
          <a:pathLst>
            <a:path>
              <a:moveTo>
                <a:pt x="0" y="16873"/>
              </a:moveTo>
              <a:lnTo>
                <a:pt x="759679"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6200000">
        <a:off x="3905308" y="1820432"/>
        <a:ext cx="37983" cy="37983"/>
      </dsp:txXfrm>
    </dsp:sp>
    <dsp:sp modelId="{CB39B7F8-30F7-468F-B915-53EDD92D6F31}">
      <dsp:nvSpPr>
        <dsp:cNvPr id="0" name=""/>
        <dsp:cNvSpPr/>
      </dsp:nvSpPr>
      <dsp:spPr>
        <a:xfrm>
          <a:off x="3124196" y="35209"/>
          <a:ext cx="1600207" cy="1424375"/>
        </a:xfrm>
        <a:prstGeom prst="ellipse">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C</a:t>
          </a:r>
          <a:r>
            <a:rPr kumimoji="0" lang="en-US" sz="1500" b="1" i="0" u="none" strike="noStrike" kern="1200" cap="none" normalizeH="0" baseline="0" dirty="0" smtClean="0">
              <a:ln/>
              <a:effectLst/>
              <a:latin typeface="+mj-lt"/>
              <a:cs typeface="Arial" charset="0"/>
            </a:rPr>
            <a:t>onstipation</a:t>
          </a:r>
        </a:p>
      </dsp:txBody>
      <dsp:txXfrm>
        <a:off x="3124196" y="35209"/>
        <a:ext cx="1600207" cy="1424375"/>
      </dsp:txXfrm>
    </dsp:sp>
    <dsp:sp modelId="{F0F6ADF2-5DD4-4870-B0BC-B36F2D905D1F}">
      <dsp:nvSpPr>
        <dsp:cNvPr id="0" name=""/>
        <dsp:cNvSpPr/>
      </dsp:nvSpPr>
      <dsp:spPr>
        <a:xfrm rot="19285714">
          <a:off x="4612565" y="2182288"/>
          <a:ext cx="519113" cy="33747"/>
        </a:xfrm>
        <a:custGeom>
          <a:avLst/>
          <a:gdLst/>
          <a:ahLst/>
          <a:cxnLst/>
          <a:rect l="0" t="0" r="0" b="0"/>
          <a:pathLst>
            <a:path>
              <a:moveTo>
                <a:pt x="0" y="16873"/>
              </a:moveTo>
              <a:lnTo>
                <a:pt x="519113"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9285714">
        <a:off x="4859144" y="2186184"/>
        <a:ext cx="25955" cy="25955"/>
      </dsp:txXfrm>
    </dsp:sp>
    <dsp:sp modelId="{8384F863-19CA-495B-BF82-14DEB94A699D}">
      <dsp:nvSpPr>
        <dsp:cNvPr id="0" name=""/>
        <dsp:cNvSpPr/>
      </dsp:nvSpPr>
      <dsp:spPr>
        <a:xfrm>
          <a:off x="4914531" y="842830"/>
          <a:ext cx="1471522" cy="1471522"/>
        </a:xfrm>
        <a:prstGeom prst="ellipse">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satMod val="105000"/>
              <a:alpha val="48000"/>
            </a:scheme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effectLst/>
            <a:latin typeface="+mj-l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Diarrhea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kern="1200" cap="none" normalizeH="0" baseline="0" dirty="0" smtClean="0">
            <a:ln/>
            <a:effectLst/>
            <a:latin typeface="Arial" charset="0"/>
            <a:cs typeface="Arial" charset="0"/>
          </a:endParaRPr>
        </a:p>
      </dsp:txBody>
      <dsp:txXfrm>
        <a:off x="4914531" y="842830"/>
        <a:ext cx="1471522" cy="1471522"/>
      </dsp:txXfrm>
    </dsp:sp>
    <dsp:sp modelId="{96203E6A-8E3C-415C-8982-1745B245145C}">
      <dsp:nvSpPr>
        <dsp:cNvPr id="0" name=""/>
        <dsp:cNvSpPr/>
      </dsp:nvSpPr>
      <dsp:spPr>
        <a:xfrm rot="771429">
          <a:off x="5096468" y="3236062"/>
          <a:ext cx="266131" cy="33747"/>
        </a:xfrm>
        <a:custGeom>
          <a:avLst/>
          <a:gdLst/>
          <a:ahLst/>
          <a:cxnLst/>
          <a:rect l="0" t="0" r="0" b="0"/>
          <a:pathLst>
            <a:path>
              <a:moveTo>
                <a:pt x="0" y="16873"/>
              </a:moveTo>
              <a:lnTo>
                <a:pt x="266131"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771429">
        <a:off x="5222881" y="3246282"/>
        <a:ext cx="13306" cy="13306"/>
      </dsp:txXfrm>
    </dsp:sp>
    <dsp:sp modelId="{48AB31FE-5381-4DA7-96E2-2D61FCA8421E}">
      <dsp:nvSpPr>
        <dsp:cNvPr id="0" name=""/>
        <dsp:cNvSpPr/>
      </dsp:nvSpPr>
      <dsp:spPr>
        <a:xfrm>
          <a:off x="5340816" y="2710507"/>
          <a:ext cx="1471522" cy="1471522"/>
        </a:xfrm>
        <a:prstGeom prst="ellipse">
          <a:avLst/>
        </a:prstGeom>
        <a:gradFill rotWithShape="0">
          <a:gsLst>
            <a:gs pos="0">
              <a:schemeClr val="accent5">
                <a:hueOff val="-612379"/>
                <a:satOff val="90"/>
                <a:lumOff val="-2157"/>
                <a:alphaOff val="0"/>
                <a:tint val="70000"/>
                <a:satMod val="130000"/>
              </a:schemeClr>
            </a:gs>
            <a:gs pos="43000">
              <a:schemeClr val="accent5">
                <a:hueOff val="-612379"/>
                <a:satOff val="90"/>
                <a:lumOff val="-2157"/>
                <a:alphaOff val="0"/>
                <a:tint val="44000"/>
                <a:satMod val="165000"/>
              </a:schemeClr>
            </a:gs>
            <a:gs pos="93000">
              <a:schemeClr val="accent5">
                <a:hueOff val="-612379"/>
                <a:satOff val="90"/>
                <a:lumOff val="-2157"/>
                <a:alphaOff val="0"/>
                <a:tint val="15000"/>
                <a:satMod val="165000"/>
              </a:schemeClr>
            </a:gs>
            <a:gs pos="100000">
              <a:schemeClr val="accent5">
                <a:hueOff val="-612379"/>
                <a:satOff val="90"/>
                <a:lumOff val="-2157"/>
                <a:alphaOff val="0"/>
                <a:tint val="5000"/>
                <a:satMod val="250000"/>
              </a:schemeClr>
            </a:gs>
          </a:gsLst>
          <a:path path="circle">
            <a:fillToRect l="50000" t="130000" r="50000" b="-30000"/>
          </a:path>
        </a:gradFill>
        <a:ln>
          <a:noFill/>
        </a:ln>
        <a:effectLst>
          <a:outerShdw blurRad="57150" dist="38100" dir="5400000" algn="ctr" rotWithShape="0">
            <a:schemeClr val="accent5">
              <a:hueOff val="-612379"/>
              <a:satOff val="90"/>
              <a:lumOff val="-2157"/>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Irritable bowel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syndrome</a:t>
          </a:r>
        </a:p>
      </dsp:txBody>
      <dsp:txXfrm>
        <a:off x="5340816" y="2710507"/>
        <a:ext cx="1471522" cy="1471522"/>
      </dsp:txXfrm>
    </dsp:sp>
    <dsp:sp modelId="{E36B24B8-D57D-4CE2-9590-B87E2BDC0C29}">
      <dsp:nvSpPr>
        <dsp:cNvPr id="0" name=""/>
        <dsp:cNvSpPr/>
      </dsp:nvSpPr>
      <dsp:spPr>
        <a:xfrm rot="3857143">
          <a:off x="4071373" y="3955398"/>
          <a:ext cx="685614" cy="33747"/>
        </a:xfrm>
        <a:custGeom>
          <a:avLst/>
          <a:gdLst/>
          <a:ahLst/>
          <a:cxnLst/>
          <a:rect l="0" t="0" r="0" b="0"/>
          <a:pathLst>
            <a:path>
              <a:moveTo>
                <a:pt x="0" y="16873"/>
              </a:moveTo>
              <a:lnTo>
                <a:pt x="685614"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3857143">
        <a:off x="4397040" y="3955132"/>
        <a:ext cx="34280" cy="34280"/>
      </dsp:txXfrm>
    </dsp:sp>
    <dsp:sp modelId="{4A374677-23B2-4024-9296-1B1BB0CA8CFA}">
      <dsp:nvSpPr>
        <dsp:cNvPr id="0" name=""/>
        <dsp:cNvSpPr/>
      </dsp:nvSpPr>
      <dsp:spPr>
        <a:xfrm>
          <a:off x="4146392" y="4208267"/>
          <a:ext cx="1471522" cy="1471522"/>
        </a:xfrm>
        <a:prstGeom prst="ellipse">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Ulcerative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colitis</a:t>
          </a:r>
        </a:p>
      </dsp:txBody>
      <dsp:txXfrm>
        <a:off x="4146392" y="4208267"/>
        <a:ext cx="1471522" cy="1471522"/>
      </dsp:txXfrm>
    </dsp:sp>
    <dsp:sp modelId="{DAD4BF27-081E-40A9-A071-49E9167A0185}">
      <dsp:nvSpPr>
        <dsp:cNvPr id="0" name=""/>
        <dsp:cNvSpPr/>
      </dsp:nvSpPr>
      <dsp:spPr>
        <a:xfrm rot="6942857">
          <a:off x="3091612" y="3955398"/>
          <a:ext cx="685614" cy="33747"/>
        </a:xfrm>
        <a:custGeom>
          <a:avLst/>
          <a:gdLst/>
          <a:ahLst/>
          <a:cxnLst/>
          <a:rect l="0" t="0" r="0" b="0"/>
          <a:pathLst>
            <a:path>
              <a:moveTo>
                <a:pt x="0" y="16873"/>
              </a:moveTo>
              <a:lnTo>
                <a:pt x="685614"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6942857">
        <a:off x="3417279" y="3955132"/>
        <a:ext cx="34280" cy="34280"/>
      </dsp:txXfrm>
    </dsp:sp>
    <dsp:sp modelId="{37B46C1B-6EFD-42FF-9933-67655F4265CD}">
      <dsp:nvSpPr>
        <dsp:cNvPr id="0" name=""/>
        <dsp:cNvSpPr/>
      </dsp:nvSpPr>
      <dsp:spPr>
        <a:xfrm>
          <a:off x="2230684" y="4208267"/>
          <a:ext cx="1471522" cy="1471522"/>
        </a:xfrm>
        <a:prstGeom prst="ellipse">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Colon cancer</a:t>
          </a:r>
        </a:p>
      </dsp:txBody>
      <dsp:txXfrm>
        <a:off x="2230684" y="4208267"/>
        <a:ext cx="1471522" cy="1471522"/>
      </dsp:txXfrm>
    </dsp:sp>
    <dsp:sp modelId="{2CA21E33-FDB0-4862-B566-D67B78FDC191}">
      <dsp:nvSpPr>
        <dsp:cNvPr id="0" name=""/>
        <dsp:cNvSpPr/>
      </dsp:nvSpPr>
      <dsp:spPr>
        <a:xfrm rot="10028571">
          <a:off x="2485999" y="3236062"/>
          <a:ext cx="266131" cy="33747"/>
        </a:xfrm>
        <a:custGeom>
          <a:avLst/>
          <a:gdLst/>
          <a:ahLst/>
          <a:cxnLst/>
          <a:rect l="0" t="0" r="0" b="0"/>
          <a:pathLst>
            <a:path>
              <a:moveTo>
                <a:pt x="0" y="16873"/>
              </a:moveTo>
              <a:lnTo>
                <a:pt x="266131"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028571">
        <a:off x="2612412" y="3246282"/>
        <a:ext cx="13306" cy="13306"/>
      </dsp:txXfrm>
    </dsp:sp>
    <dsp:sp modelId="{49E083A6-266E-44BD-AAEE-BC72FCBC17CB}">
      <dsp:nvSpPr>
        <dsp:cNvPr id="0" name=""/>
        <dsp:cNvSpPr/>
      </dsp:nvSpPr>
      <dsp:spPr>
        <a:xfrm>
          <a:off x="1036260" y="2710507"/>
          <a:ext cx="1471522" cy="1471522"/>
        </a:xfrm>
        <a:prstGeom prst="ellipse">
          <a:avLst/>
        </a:prstGeom>
        <a:gradFill rotWithShape="0">
          <a:gsLst>
            <a:gs pos="0">
              <a:schemeClr val="accent5">
                <a:hueOff val="-1530947"/>
                <a:satOff val="225"/>
                <a:lumOff val="-5393"/>
                <a:alphaOff val="0"/>
                <a:tint val="70000"/>
                <a:satMod val="130000"/>
              </a:schemeClr>
            </a:gs>
            <a:gs pos="43000">
              <a:schemeClr val="accent5">
                <a:hueOff val="-1530947"/>
                <a:satOff val="225"/>
                <a:lumOff val="-5393"/>
                <a:alphaOff val="0"/>
                <a:tint val="44000"/>
                <a:satMod val="165000"/>
              </a:schemeClr>
            </a:gs>
            <a:gs pos="93000">
              <a:schemeClr val="accent5">
                <a:hueOff val="-1530947"/>
                <a:satOff val="225"/>
                <a:lumOff val="-5393"/>
                <a:alphaOff val="0"/>
                <a:tint val="15000"/>
                <a:satMod val="165000"/>
              </a:schemeClr>
            </a:gs>
            <a:gs pos="100000">
              <a:schemeClr val="accent5">
                <a:hueOff val="-1530947"/>
                <a:satOff val="225"/>
                <a:lumOff val="-5393"/>
                <a:alphaOff val="0"/>
                <a:tint val="5000"/>
                <a:satMod val="250000"/>
              </a:schemeClr>
            </a:gs>
          </a:gsLst>
          <a:path path="circle">
            <a:fillToRect l="50000" t="130000" r="50000" b="-30000"/>
          </a:path>
        </a:gradFill>
        <a:ln>
          <a:noFill/>
        </a:ln>
        <a:effectLst>
          <a:outerShdw blurRad="57150" dist="38100" dir="5400000" algn="ctr" rotWithShape="0">
            <a:schemeClr val="accent5">
              <a:hueOff val="-1530947"/>
              <a:satOff val="225"/>
              <a:lumOff val="-5393"/>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Diabetes</a:t>
          </a:r>
        </a:p>
      </dsp:txBody>
      <dsp:txXfrm>
        <a:off x="1036260" y="2710507"/>
        <a:ext cx="1471522" cy="1471522"/>
      </dsp:txXfrm>
    </dsp:sp>
    <dsp:sp modelId="{FF5A3377-A8BE-4460-A7B3-BC8883DB6D66}">
      <dsp:nvSpPr>
        <dsp:cNvPr id="0" name=""/>
        <dsp:cNvSpPr/>
      </dsp:nvSpPr>
      <dsp:spPr>
        <a:xfrm rot="13114286">
          <a:off x="2716921" y="2182288"/>
          <a:ext cx="519113" cy="33747"/>
        </a:xfrm>
        <a:custGeom>
          <a:avLst/>
          <a:gdLst/>
          <a:ahLst/>
          <a:cxnLst/>
          <a:rect l="0" t="0" r="0" b="0"/>
          <a:pathLst>
            <a:path>
              <a:moveTo>
                <a:pt x="0" y="16873"/>
              </a:moveTo>
              <a:lnTo>
                <a:pt x="519113" y="168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3114286">
        <a:off x="2963500" y="2186184"/>
        <a:ext cx="25955" cy="25955"/>
      </dsp:txXfrm>
    </dsp:sp>
    <dsp:sp modelId="{F2CD3E42-409D-4120-8204-2946368F5239}">
      <dsp:nvSpPr>
        <dsp:cNvPr id="0" name=""/>
        <dsp:cNvSpPr/>
      </dsp:nvSpPr>
      <dsp:spPr>
        <a:xfrm>
          <a:off x="1462545" y="842830"/>
          <a:ext cx="1471522" cy="1471522"/>
        </a:xfrm>
        <a:prstGeom prst="ellipse">
          <a:avLst/>
        </a:prstGeom>
        <a:gradFill rotWithShape="0">
          <a:gsLst>
            <a:gs pos="0">
              <a:schemeClr val="accent5">
                <a:hueOff val="-1837137"/>
                <a:satOff val="270"/>
                <a:lumOff val="-6471"/>
                <a:alphaOff val="0"/>
                <a:tint val="70000"/>
                <a:satMod val="130000"/>
              </a:schemeClr>
            </a:gs>
            <a:gs pos="43000">
              <a:schemeClr val="accent5">
                <a:hueOff val="-1837137"/>
                <a:satOff val="270"/>
                <a:lumOff val="-6471"/>
                <a:alphaOff val="0"/>
                <a:tint val="44000"/>
                <a:satMod val="165000"/>
              </a:schemeClr>
            </a:gs>
            <a:gs pos="93000">
              <a:schemeClr val="accent5">
                <a:hueOff val="-1837137"/>
                <a:satOff val="270"/>
                <a:lumOff val="-6471"/>
                <a:alphaOff val="0"/>
                <a:tint val="15000"/>
                <a:satMod val="165000"/>
              </a:schemeClr>
            </a:gs>
            <a:gs pos="100000">
              <a:schemeClr val="accent5">
                <a:hueOff val="-1837137"/>
                <a:satOff val="270"/>
                <a:lumOff val="-6471"/>
                <a:alphaOff val="0"/>
                <a:tint val="5000"/>
                <a:satMod val="250000"/>
              </a:schemeClr>
            </a:gs>
          </a:gsLst>
          <a:path path="circle">
            <a:fillToRect l="50000" t="130000" r="50000" b="-30000"/>
          </a:path>
        </a:gradFill>
        <a:ln>
          <a:noFill/>
        </a:ln>
        <a:effectLst>
          <a:outerShdw blurRad="57150" dist="38100" dir="5400000" algn="ctr" rotWithShape="0">
            <a:schemeClr val="accent5">
              <a:hueOff val="-1837137"/>
              <a:satOff val="270"/>
              <a:lumOff val="-6471"/>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effectLst/>
              <a:latin typeface="+mj-lt"/>
              <a:cs typeface="Arial" charset="0"/>
            </a:rPr>
            <a:t> lowering</a:t>
          </a:r>
        </a:p>
      </dsp:txBody>
      <dsp:txXfrm>
        <a:off x="1462545" y="842830"/>
        <a:ext cx="1471522" cy="14715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44F5EE-9600-45A0-956B-CCFA64389E59}">
      <dsp:nvSpPr>
        <dsp:cNvPr id="0" name=""/>
        <dsp:cNvSpPr/>
      </dsp:nvSpPr>
      <dsp:spPr>
        <a:xfrm>
          <a:off x="304802" y="334"/>
          <a:ext cx="1295395" cy="1218530"/>
        </a:xfrm>
        <a:prstGeom prst="ellipse">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en-US" sz="1050" b="1" kern="1200" dirty="0" smtClean="0">
              <a:latin typeface="Arial" pitchFamily="34" charset="0"/>
              <a:cs typeface="Arial" pitchFamily="34" charset="0"/>
            </a:rPr>
            <a:t>Microspheres &amp; Nanospheres</a:t>
          </a:r>
          <a:endParaRPr lang="en-IN" sz="1050" kern="1200" dirty="0">
            <a:latin typeface="Arial" pitchFamily="34" charset="0"/>
            <a:cs typeface="Arial" pitchFamily="34" charset="0"/>
          </a:endParaRPr>
        </a:p>
      </dsp:txBody>
      <dsp:txXfrm>
        <a:off x="304802" y="334"/>
        <a:ext cx="1295395" cy="12185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39734-4876-4CE9-A60C-6915D9EF025A}">
      <dsp:nvSpPr>
        <dsp:cNvPr id="0" name=""/>
        <dsp:cNvSpPr/>
      </dsp:nvSpPr>
      <dsp:spPr>
        <a:xfrm>
          <a:off x="308756" y="334"/>
          <a:ext cx="1287486" cy="1218530"/>
        </a:xfrm>
        <a:prstGeom prst="ellipse">
          <a:avLst/>
        </a:prstGeom>
        <a:gradFill rotWithShape="0">
          <a:gsLst>
            <a:gs pos="0">
              <a:schemeClr val="accent2">
                <a:alpha val="80000"/>
                <a:hueOff val="0"/>
                <a:satOff val="0"/>
                <a:lumOff val="0"/>
                <a:alphaOff val="0"/>
                <a:tint val="70000"/>
                <a:satMod val="130000"/>
              </a:schemeClr>
            </a:gs>
            <a:gs pos="43000">
              <a:schemeClr val="accent2">
                <a:alpha val="80000"/>
                <a:hueOff val="0"/>
                <a:satOff val="0"/>
                <a:lumOff val="0"/>
                <a:alphaOff val="0"/>
                <a:tint val="44000"/>
                <a:satMod val="165000"/>
              </a:schemeClr>
            </a:gs>
            <a:gs pos="93000">
              <a:schemeClr val="accent2">
                <a:alpha val="80000"/>
                <a:hueOff val="0"/>
                <a:satOff val="0"/>
                <a:lumOff val="0"/>
                <a:alphaOff val="0"/>
                <a:tint val="15000"/>
                <a:satMod val="165000"/>
              </a:schemeClr>
            </a:gs>
            <a:gs pos="100000">
              <a:schemeClr val="accent2">
                <a:alpha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alpha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latin typeface="+mj-lt"/>
              <a:cs typeface="Arial" pitchFamily="34" charset="0"/>
            </a:rPr>
            <a:t>Enteric coating &amp;  </a:t>
          </a:r>
        </a:p>
        <a:p>
          <a:pPr lvl="0" algn="ctr" defTabSz="577850" rtl="0">
            <a:lnSpc>
              <a:spcPct val="90000"/>
            </a:lnSpc>
            <a:spcBef>
              <a:spcPct val="0"/>
            </a:spcBef>
            <a:spcAft>
              <a:spcPct val="35000"/>
            </a:spcAft>
          </a:pPr>
          <a:r>
            <a:rPr lang="en-US" sz="1300" b="1" kern="1200" dirty="0" smtClean="0">
              <a:latin typeface="+mj-lt"/>
              <a:cs typeface="Arial" pitchFamily="34" charset="0"/>
            </a:rPr>
            <a:t>tablets</a:t>
          </a:r>
          <a:endParaRPr lang="en-IN" sz="1300" kern="1200" dirty="0">
            <a:latin typeface="+mj-lt"/>
            <a:cs typeface="Arial" pitchFamily="34" charset="0"/>
          </a:endParaRPr>
        </a:p>
      </dsp:txBody>
      <dsp:txXfrm>
        <a:off x="308756" y="334"/>
        <a:ext cx="1287486" cy="12185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4BA14-78C3-47A1-A1F8-4CC7C15BE7AB}">
      <dsp:nvSpPr>
        <dsp:cNvPr id="0" name=""/>
        <dsp:cNvSpPr/>
      </dsp:nvSpPr>
      <dsp:spPr>
        <a:xfrm>
          <a:off x="190648" y="148"/>
          <a:ext cx="1218902" cy="1218902"/>
        </a:xfrm>
        <a:prstGeom prst="ellipse">
          <a:avLst/>
        </a:prstGeom>
        <a:gradFill rotWithShape="0">
          <a:gsLst>
            <a:gs pos="0">
              <a:schemeClr val="accent5">
                <a:alpha val="80000"/>
                <a:hueOff val="0"/>
                <a:satOff val="0"/>
                <a:lumOff val="0"/>
                <a:alphaOff val="0"/>
                <a:tint val="70000"/>
                <a:satMod val="130000"/>
              </a:schemeClr>
            </a:gs>
            <a:gs pos="43000">
              <a:schemeClr val="accent5">
                <a:alpha val="80000"/>
                <a:hueOff val="0"/>
                <a:satOff val="0"/>
                <a:lumOff val="0"/>
                <a:alphaOff val="0"/>
                <a:tint val="44000"/>
                <a:satMod val="165000"/>
              </a:schemeClr>
            </a:gs>
            <a:gs pos="93000">
              <a:schemeClr val="accent5">
                <a:alpha val="80000"/>
                <a:hueOff val="0"/>
                <a:satOff val="0"/>
                <a:lumOff val="0"/>
                <a:alphaOff val="0"/>
                <a:tint val="15000"/>
                <a:satMod val="165000"/>
              </a:schemeClr>
            </a:gs>
            <a:gs pos="100000">
              <a:schemeClr val="accent5">
                <a:alpha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alpha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latin typeface="+mj-lt"/>
              <a:cs typeface="Arial" pitchFamily="34" charset="0"/>
            </a:rPr>
            <a:t>Hydrogels</a:t>
          </a:r>
          <a:endParaRPr lang="en-IN" sz="1300" kern="1200" dirty="0">
            <a:latin typeface="+mj-lt"/>
            <a:cs typeface="Arial" pitchFamily="34" charset="0"/>
          </a:endParaRPr>
        </a:p>
      </dsp:txBody>
      <dsp:txXfrm>
        <a:off x="190648" y="148"/>
        <a:ext cx="1218902" cy="12189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976AED-B792-49A0-B4D0-58BAE635264E}">
      <dsp:nvSpPr>
        <dsp:cNvPr id="0" name=""/>
        <dsp:cNvSpPr/>
      </dsp:nvSpPr>
      <dsp:spPr>
        <a:xfrm>
          <a:off x="152548" y="148"/>
          <a:ext cx="1218902" cy="1218902"/>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itchFamily="34" charset="0"/>
              <a:cs typeface="Arial" pitchFamily="34" charset="0"/>
            </a:rPr>
            <a:t>Monolithic</a:t>
          </a:r>
          <a:endParaRPr lang="en-IN" sz="1200" kern="1200" dirty="0">
            <a:latin typeface="Arial" pitchFamily="34" charset="0"/>
            <a:cs typeface="Arial" pitchFamily="34" charset="0"/>
          </a:endParaRPr>
        </a:p>
      </dsp:txBody>
      <dsp:txXfrm>
        <a:off x="152548" y="148"/>
        <a:ext cx="1218902" cy="12189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38B494-05C9-401A-B531-40D07547655F}">
      <dsp:nvSpPr>
        <dsp:cNvPr id="0" name=""/>
        <dsp:cNvSpPr/>
      </dsp:nvSpPr>
      <dsp:spPr>
        <a:xfrm>
          <a:off x="0" y="0"/>
          <a:ext cx="2895599" cy="1447799"/>
        </a:xfrm>
        <a:prstGeom prst="ellips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latin typeface="+mj-lt"/>
              <a:cs typeface="Arial" pitchFamily="34" charset="0"/>
            </a:rPr>
            <a:t>Polymer based drug delivery devices </a:t>
          </a:r>
          <a:endParaRPr lang="en-IN" sz="1800" kern="1200" dirty="0">
            <a:latin typeface="+mj-lt"/>
            <a:cs typeface="Arial" pitchFamily="34" charset="0"/>
          </a:endParaRPr>
        </a:p>
      </dsp:txBody>
      <dsp:txXfrm>
        <a:off x="0" y="0"/>
        <a:ext cx="2895599" cy="14477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633F86-7F2A-4B57-B7AA-FD3A9CF20789}">
      <dsp:nvSpPr>
        <dsp:cNvPr id="0" name=""/>
        <dsp:cNvSpPr/>
      </dsp:nvSpPr>
      <dsp:spPr>
        <a:xfrm>
          <a:off x="152548" y="148"/>
          <a:ext cx="1218902" cy="1218902"/>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latin typeface="+mj-lt"/>
              <a:cs typeface="Arial" pitchFamily="34" charset="0"/>
            </a:rPr>
            <a:t>Reservoir</a:t>
          </a:r>
          <a:endParaRPr lang="en-IN" sz="1300" kern="1200" dirty="0">
            <a:latin typeface="+mj-lt"/>
            <a:cs typeface="Arial" pitchFamily="34" charset="0"/>
          </a:endParaRPr>
        </a:p>
      </dsp:txBody>
      <dsp:txXfrm>
        <a:off x="152548" y="148"/>
        <a:ext cx="1218902" cy="12189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88E24-8FEF-44A6-91B8-59A830D3E0AD}">
      <dsp:nvSpPr>
        <dsp:cNvPr id="0" name=""/>
        <dsp:cNvSpPr/>
      </dsp:nvSpPr>
      <dsp:spPr>
        <a:xfrm>
          <a:off x="190648" y="148"/>
          <a:ext cx="1218902" cy="1218902"/>
        </a:xfrm>
        <a:prstGeom prst="ellipse">
          <a:avLst/>
        </a:prstGeom>
        <a:gradFill rotWithShape="0">
          <a:gsLst>
            <a:gs pos="0">
              <a:schemeClr val="accent5">
                <a:shade val="80000"/>
                <a:hueOff val="0"/>
                <a:satOff val="0"/>
                <a:lumOff val="0"/>
                <a:alphaOff val="0"/>
                <a:tint val="70000"/>
                <a:satMod val="130000"/>
              </a:schemeClr>
            </a:gs>
            <a:gs pos="43000">
              <a:schemeClr val="accent5">
                <a:shade val="80000"/>
                <a:hueOff val="0"/>
                <a:satOff val="0"/>
                <a:lumOff val="0"/>
                <a:alphaOff val="0"/>
                <a:tint val="44000"/>
                <a:satMod val="165000"/>
              </a:schemeClr>
            </a:gs>
            <a:gs pos="93000">
              <a:schemeClr val="accent5">
                <a:shade val="80000"/>
                <a:hueOff val="0"/>
                <a:satOff val="0"/>
                <a:lumOff val="0"/>
                <a:alphaOff val="0"/>
                <a:tint val="15000"/>
                <a:satMod val="165000"/>
              </a:schemeClr>
            </a:gs>
            <a:gs pos="100000">
              <a:schemeClr val="accent5">
                <a:shade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shade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latin typeface="+mj-lt"/>
              <a:cs typeface="Arial" pitchFamily="34" charset="0"/>
            </a:rPr>
            <a:t>Osmotically controlled devices</a:t>
          </a:r>
          <a:endParaRPr lang="en-IN" sz="1300" kern="1200" dirty="0">
            <a:latin typeface="+mj-lt"/>
            <a:cs typeface="Arial" pitchFamily="34" charset="0"/>
          </a:endParaRPr>
        </a:p>
      </dsp:txBody>
      <dsp:txXfrm>
        <a:off x="190648" y="148"/>
        <a:ext cx="1218902" cy="121890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7E73B-C9BF-405B-AEFB-7F8611CBC2CA}">
      <dsp:nvSpPr>
        <dsp:cNvPr id="0" name=""/>
        <dsp:cNvSpPr/>
      </dsp:nvSpPr>
      <dsp:spPr>
        <a:xfrm>
          <a:off x="381148" y="148"/>
          <a:ext cx="1218902" cy="1218902"/>
        </a:xfrm>
        <a:prstGeom prst="ellipse">
          <a:avLst/>
        </a:prstGeom>
        <a:gradFill rotWithShape="0">
          <a:gsLst>
            <a:gs pos="0">
              <a:schemeClr val="accent5">
                <a:shade val="60000"/>
                <a:hueOff val="0"/>
                <a:satOff val="0"/>
                <a:lumOff val="0"/>
                <a:alphaOff val="0"/>
                <a:tint val="70000"/>
                <a:satMod val="130000"/>
              </a:schemeClr>
            </a:gs>
            <a:gs pos="43000">
              <a:schemeClr val="accent5">
                <a:shade val="60000"/>
                <a:hueOff val="0"/>
                <a:satOff val="0"/>
                <a:lumOff val="0"/>
                <a:alphaOff val="0"/>
                <a:tint val="44000"/>
                <a:satMod val="165000"/>
              </a:schemeClr>
            </a:gs>
            <a:gs pos="93000">
              <a:schemeClr val="accent5">
                <a:shade val="60000"/>
                <a:hueOff val="0"/>
                <a:satOff val="0"/>
                <a:lumOff val="0"/>
                <a:alphaOff val="0"/>
                <a:tint val="15000"/>
                <a:satMod val="165000"/>
              </a:schemeClr>
            </a:gs>
            <a:gs pos="100000">
              <a:schemeClr val="accent5">
                <a:shade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shade val="6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Prodrug devices</a:t>
          </a:r>
          <a:endParaRPr lang="en-IN" sz="1100" kern="1200" dirty="0">
            <a:latin typeface="Arial" pitchFamily="34" charset="0"/>
            <a:cs typeface="Arial" pitchFamily="34" charset="0"/>
          </a:endParaRPr>
        </a:p>
      </dsp:txBody>
      <dsp:txXfrm>
        <a:off x="381148" y="148"/>
        <a:ext cx="1218902" cy="12189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60522-E6CA-444D-98D3-152EC31E1E30}" type="datetimeFigureOut">
              <a:rPr lang="en-IN" smtClean="0"/>
              <a:pPr/>
              <a:t>15-09-2015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F81C7-A4E2-4ADD-9BE8-D18F71FB06D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1</a:t>
            </a:fld>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40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46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47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DE9EE22-2161-417E-B48E-3884ABE0010E}" type="slidenum">
              <a:rPr lang="en-IN" smtClean="0"/>
              <a:pPr/>
              <a:t>5</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6</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DE9EE22-2161-417E-B48E-3884ABE0010E}" type="slidenum">
              <a:rPr lang="en-IN" smtClean="0"/>
              <a:pPr/>
              <a:t>8</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18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33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35</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37</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E0F81C7-A4E2-4ADD-9BE8-D18F71FB06DB}" type="slidenum">
              <a:rPr lang="en-IN" smtClean="0"/>
              <a:pPr/>
              <a:t>38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pPr lvl="0"/>
            <a:endParaRPr lang="en-I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3D28A-0778-4AAF-9BC2-C064FE264996}" type="slidenum">
              <a:rPr lang="en-US"/>
              <a:pPr>
                <a:defRPr/>
              </a:pPr>
              <a:t>‹#›</a:t>
            </a:fld>
            <a:endParaRPr lang="en-US"/>
          </a:p>
        </p:txBody>
      </p:sp>
    </p:spTree>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E4E14D-DB24-4DAB-8494-9DDB33843F3E}" type="slidenum">
              <a:rPr lang="en-US"/>
              <a:pPr>
                <a:defRPr/>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6" r:id="rId12"/>
    <p:sldLayoutId id="2147483737"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9" Type="http://schemas.openxmlformats.org/officeDocument/2006/relationships/diagramData" Target="../diagrams/data8.xml"/><Relationship Id="rId3" Type="http://schemas.openxmlformats.org/officeDocument/2006/relationships/notesSlide" Target="../notesSlides/notesSlide4.xml"/><Relationship Id="rId21" Type="http://schemas.openxmlformats.org/officeDocument/2006/relationships/diagramQuickStyle" Target="../diagrams/quickStyle4.xml"/><Relationship Id="rId34" Type="http://schemas.openxmlformats.org/officeDocument/2006/relationships/diagramData" Target="../diagrams/data7.xml"/><Relationship Id="rId42" Type="http://schemas.openxmlformats.org/officeDocument/2006/relationships/diagramColors" Target="../diagrams/colors8.xml"/><Relationship Id="rId47" Type="http://schemas.openxmlformats.org/officeDocument/2006/relationships/diagramColors" Target="../diagrams/colors9.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46" Type="http://schemas.openxmlformats.org/officeDocument/2006/relationships/diagramQuickStyle" Target="../diagrams/quickStyle9.xml"/><Relationship Id="rId2" Type="http://schemas.openxmlformats.org/officeDocument/2006/relationships/slideLayout" Target="../slideLayouts/slideLayout7.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41" Type="http://schemas.openxmlformats.org/officeDocument/2006/relationships/diagramQuickStyle" Target="../diagrams/quickStyle8.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40" Type="http://schemas.openxmlformats.org/officeDocument/2006/relationships/diagramLayout" Target="../diagrams/layout8.xml"/><Relationship Id="rId45" Type="http://schemas.openxmlformats.org/officeDocument/2006/relationships/diagramLayout" Target="../diagrams/layout9.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4" Type="http://schemas.openxmlformats.org/officeDocument/2006/relationships/diagramData" Target="../diagrams/data9.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 Id="rId43" Type="http://schemas.microsoft.com/office/2007/relationships/diagramDrawing" Target="../diagrams/drawing8.xml"/><Relationship Id="rId48" Type="http://schemas.microsoft.com/office/2007/relationships/diagramDrawing" Target="../diagrams/drawin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57200" y="990600"/>
            <a:ext cx="8305800" cy="1143000"/>
          </a:xfrm>
        </p:spPr>
        <p:txBody>
          <a:bodyPr>
            <a:noAutofit/>
          </a:bodyPr>
          <a:lstStyle/>
          <a:p>
            <a:pPr algn="ctr" eaLnBrk="1" hangingPunct="1"/>
            <a:r>
              <a:rPr lang="en-IN" sz="4000" b="1" dirty="0" smtClean="0">
                <a:solidFill>
                  <a:schemeClr val="tx1"/>
                </a:solidFill>
                <a:cs typeface="Arial" charset="0"/>
              </a:rPr>
              <a:t>Dietary fiber psyllium based hydrogels for use in insulin delivery</a:t>
            </a:r>
            <a:endParaRPr lang="en-US" sz="4000" b="1" dirty="0" smtClean="0">
              <a:solidFill>
                <a:schemeClr val="tx1"/>
              </a:solidFill>
            </a:endParaRPr>
          </a:p>
        </p:txBody>
      </p:sp>
      <p:sp>
        <p:nvSpPr>
          <p:cNvPr id="29699" name="Rectangle 3"/>
          <p:cNvSpPr>
            <a:spLocks noGrp="1" noChangeArrowheads="1"/>
          </p:cNvSpPr>
          <p:nvPr>
            <p:ph type="subTitle" idx="1"/>
          </p:nvPr>
        </p:nvSpPr>
        <p:spPr>
          <a:xfrm>
            <a:off x="1524000" y="4648200"/>
            <a:ext cx="6400800" cy="2057400"/>
          </a:xfrm>
        </p:spPr>
        <p:txBody>
          <a:bodyPr>
            <a:noAutofit/>
          </a:bodyPr>
          <a:lstStyle/>
          <a:p>
            <a:pPr algn="ctr" eaLnBrk="1" hangingPunct="1">
              <a:lnSpc>
                <a:spcPct val="90000"/>
              </a:lnSpc>
            </a:pPr>
            <a:r>
              <a:rPr lang="en-US" sz="2000" b="1" dirty="0" smtClean="0">
                <a:solidFill>
                  <a:schemeClr val="bg1"/>
                </a:solidFill>
                <a:latin typeface="+mj-lt"/>
              </a:rPr>
              <a:t>NIRMALA </a:t>
            </a:r>
            <a:r>
              <a:rPr lang="en-US" sz="2000" b="1" dirty="0" smtClean="0">
                <a:solidFill>
                  <a:schemeClr val="bg1"/>
                </a:solidFill>
                <a:latin typeface="+mj-lt"/>
              </a:rPr>
              <a:t>CHAUHAN</a:t>
            </a:r>
            <a:endParaRPr lang="en-US" sz="2000" b="1" dirty="0" smtClean="0">
              <a:solidFill>
                <a:schemeClr val="bg1"/>
              </a:solidFill>
              <a:latin typeface="+mj-lt"/>
            </a:endParaRPr>
          </a:p>
          <a:p>
            <a:pPr algn="ctr" eaLnBrk="1" hangingPunct="1">
              <a:lnSpc>
                <a:spcPct val="90000"/>
              </a:lnSpc>
            </a:pPr>
            <a:r>
              <a:rPr lang="en-US" sz="1800" b="1" dirty="0" smtClean="0">
                <a:solidFill>
                  <a:schemeClr val="tx1"/>
                </a:solidFill>
                <a:latin typeface="+mj-lt"/>
              </a:rPr>
              <a:t>DEPARTMENT OF CHEMISTRY</a:t>
            </a:r>
          </a:p>
          <a:p>
            <a:pPr algn="ctr" eaLnBrk="1" hangingPunct="1">
              <a:lnSpc>
                <a:spcPct val="90000"/>
              </a:lnSpc>
            </a:pPr>
            <a:r>
              <a:rPr lang="en-US" sz="1800" b="1" dirty="0" smtClean="0">
                <a:solidFill>
                  <a:schemeClr val="tx1"/>
                </a:solidFill>
                <a:latin typeface="+mj-lt"/>
              </a:rPr>
              <a:t>GOVT. COLLEGE KULLU</a:t>
            </a:r>
          </a:p>
          <a:p>
            <a:pPr algn="ctr" eaLnBrk="1" hangingPunct="1">
              <a:lnSpc>
                <a:spcPct val="90000"/>
              </a:lnSpc>
            </a:pPr>
            <a:r>
              <a:rPr lang="en-US" sz="1800" b="1" dirty="0" smtClean="0">
                <a:solidFill>
                  <a:schemeClr val="tx1"/>
                </a:solidFill>
                <a:latin typeface="+mj-lt"/>
              </a:rPr>
              <a:t>(HIMACHAL PRADESH UNIVERSITY)</a:t>
            </a:r>
          </a:p>
          <a:p>
            <a:pPr algn="ctr">
              <a:lnSpc>
                <a:spcPct val="90000"/>
              </a:lnSpc>
            </a:pPr>
            <a:r>
              <a:rPr lang="en-US" sz="1800" b="1" dirty="0" smtClean="0">
                <a:solidFill>
                  <a:schemeClr val="tx1"/>
                </a:solidFill>
                <a:latin typeface="+mj-lt"/>
                <a:cs typeface="Arial" charset="0"/>
              </a:rPr>
              <a:t>SHIMLA (INDIA)</a:t>
            </a:r>
          </a:p>
          <a:p>
            <a:pPr algn="ctr" eaLnBrk="1" hangingPunct="1">
              <a:lnSpc>
                <a:spcPct val="90000"/>
              </a:lnSpc>
            </a:pPr>
            <a:endParaRPr lang="en-US" sz="2400" b="1" dirty="0" smtClean="0">
              <a:solidFill>
                <a:srgbClr val="0000CC"/>
              </a:solidFill>
              <a:latin typeface="+mj-lt"/>
            </a:endParaRPr>
          </a:p>
        </p:txBody>
      </p:sp>
      <p:pic>
        <p:nvPicPr>
          <p:cNvPr id="29700" name="Picture 4" descr="logo_HPU89"/>
          <p:cNvPicPr>
            <a:picLocks noChangeAspect="1" noChangeArrowheads="1"/>
          </p:cNvPicPr>
          <p:nvPr/>
        </p:nvPicPr>
        <p:blipFill>
          <a:blip r:embed="rId3" cstate="print"/>
          <a:srcRect/>
          <a:stretch>
            <a:fillRect/>
          </a:stretch>
        </p:blipFill>
        <p:spPr bwMode="auto">
          <a:xfrm>
            <a:off x="3581400" y="2438400"/>
            <a:ext cx="1981200" cy="1750366"/>
          </a:xfrm>
          <a:prstGeom prst="rect">
            <a:avLst/>
          </a:prstGeom>
          <a:solidFill>
            <a:schemeClr val="accent1"/>
          </a:solid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81400" y="685800"/>
            <a:ext cx="2133600" cy="533400"/>
          </a:xfrm>
        </p:spPr>
        <p:txBody>
          <a:bodyPr>
            <a:noAutofit/>
          </a:bodyPr>
          <a:lstStyle/>
          <a:p>
            <a:pPr algn="ctr"/>
            <a:r>
              <a:rPr lang="en-US" sz="3600" b="1" dirty="0" smtClean="0">
                <a:solidFill>
                  <a:schemeClr val="tx1"/>
                </a:solidFill>
                <a:cs typeface="Arial" pitchFamily="34" charset="0"/>
              </a:rPr>
              <a:t>Hydrogels</a:t>
            </a:r>
            <a:endParaRPr lang="en-US" sz="3600" b="1" dirty="0">
              <a:solidFill>
                <a:schemeClr val="tx1"/>
              </a:solidFill>
              <a:cs typeface="Arial" pitchFamily="34" charset="0"/>
            </a:endParaRPr>
          </a:p>
        </p:txBody>
      </p:sp>
      <p:sp>
        <p:nvSpPr>
          <p:cNvPr id="3" name="Content Placeholder 2"/>
          <p:cNvSpPr>
            <a:spLocks noGrp="1"/>
          </p:cNvSpPr>
          <p:nvPr>
            <p:ph idx="1"/>
          </p:nvPr>
        </p:nvSpPr>
        <p:spPr>
          <a:xfrm>
            <a:off x="457200" y="1219200"/>
            <a:ext cx="8458200" cy="2819400"/>
          </a:xfrm>
        </p:spPr>
        <p:txBody>
          <a:bodyPr>
            <a:noAutofit/>
          </a:bodyPr>
          <a:lstStyle/>
          <a:p>
            <a:pPr algn="just">
              <a:buFont typeface="Arial" pitchFamily="34" charset="0"/>
              <a:buChar char="•"/>
            </a:pPr>
            <a:r>
              <a:rPr lang="en-US" sz="2200" dirty="0" smtClean="0">
                <a:latin typeface="+mj-lt"/>
                <a:cs typeface="Arial" pitchFamily="34" charset="0"/>
              </a:rPr>
              <a:t>Hydrogels are cross-linked, hydrophilic, 3-D polymer networks</a:t>
            </a:r>
          </a:p>
          <a:p>
            <a:pPr algn="just">
              <a:buFont typeface="Arial" pitchFamily="34" charset="0"/>
              <a:buChar char="•"/>
            </a:pPr>
            <a:r>
              <a:rPr lang="en-US" sz="2200" dirty="0" smtClean="0">
                <a:latin typeface="+mj-lt"/>
                <a:cs typeface="Arial" pitchFamily="34" charset="0"/>
              </a:rPr>
              <a:t>Swell quickly by imbibing a large amount of water (&gt; 20% of their dry mass) </a:t>
            </a:r>
          </a:p>
          <a:p>
            <a:pPr algn="just">
              <a:buFont typeface="Arial" pitchFamily="34" charset="0"/>
              <a:buChar char="•"/>
            </a:pPr>
            <a:r>
              <a:rPr lang="en-US" sz="2200" dirty="0" smtClean="0">
                <a:latin typeface="+mj-lt"/>
                <a:cs typeface="Arial" pitchFamily="34" charset="0"/>
              </a:rPr>
              <a:t>or de-swell in response to changes in their external environment. </a:t>
            </a:r>
          </a:p>
          <a:p>
            <a:pPr algn="just">
              <a:buFont typeface="Arial" pitchFamily="34" charset="0"/>
              <a:buChar char="•"/>
            </a:pPr>
            <a:r>
              <a:rPr lang="en-US" sz="2200" dirty="0" smtClean="0">
                <a:latin typeface="+mj-lt"/>
                <a:cs typeface="Arial" pitchFamily="34" charset="0"/>
              </a:rPr>
              <a:t>The volume phase transitions as a response to different stimu</a:t>
            </a:r>
            <a:r>
              <a:rPr lang="en-US" sz="2200" dirty="0" smtClean="0">
                <a:solidFill>
                  <a:srgbClr val="800000"/>
                </a:solidFill>
                <a:latin typeface="+mj-lt"/>
                <a:cs typeface="Arial" pitchFamily="34" charset="0"/>
              </a:rPr>
              <a:t>li </a:t>
            </a:r>
          </a:p>
          <a:p>
            <a:pPr algn="just">
              <a:buFont typeface="Arial" pitchFamily="34" charset="0"/>
              <a:buChar char="•"/>
            </a:pPr>
            <a:r>
              <a:rPr lang="en-US" sz="2200" dirty="0" smtClean="0">
                <a:latin typeface="+mj-lt"/>
                <a:cs typeface="Arial" pitchFamily="34" charset="0"/>
              </a:rPr>
              <a:t>Make these materials interesting objects of scientific observations</a:t>
            </a:r>
          </a:p>
          <a:p>
            <a:pPr algn="just">
              <a:buFont typeface="Arial" pitchFamily="34" charset="0"/>
              <a:buChar char="•"/>
            </a:pPr>
            <a:r>
              <a:rPr lang="en-US" sz="2200" dirty="0" smtClean="0">
                <a:latin typeface="+mj-lt"/>
                <a:cs typeface="Arial" pitchFamily="34" charset="0"/>
              </a:rPr>
              <a:t>Useful materials for use in drug delivery systems. </a:t>
            </a:r>
          </a:p>
          <a:p>
            <a:pPr algn="just">
              <a:buNone/>
            </a:pPr>
            <a:endParaRPr lang="en-US" sz="2200" dirty="0" smtClean="0">
              <a:latin typeface="+mj-lt"/>
              <a:cs typeface="Arial" pitchFamily="34" charset="0"/>
            </a:endParaRPr>
          </a:p>
          <a:p>
            <a:pPr algn="just">
              <a:buNone/>
            </a:pPr>
            <a:endParaRPr lang="en-US" sz="2200" dirty="0" smtClean="0">
              <a:solidFill>
                <a:srgbClr val="0000CC"/>
              </a:solidFill>
              <a:latin typeface="Arial" pitchFamily="34" charset="0"/>
              <a:cs typeface="Arial" pitchFamily="34" charset="0"/>
            </a:endParaRPr>
          </a:p>
        </p:txBody>
      </p:sp>
      <p:sp>
        <p:nvSpPr>
          <p:cNvPr id="172" name="Rectangle 2"/>
          <p:cNvSpPr>
            <a:spLocks noChangeArrowheads="1"/>
          </p:cNvSpPr>
          <p:nvPr/>
        </p:nvSpPr>
        <p:spPr bwMode="auto">
          <a:xfrm>
            <a:off x="5638800" y="4343400"/>
            <a:ext cx="533400" cy="152400"/>
          </a:xfrm>
          <a:prstGeom prst="rect">
            <a:avLst/>
          </a:prstGeom>
          <a:solidFill>
            <a:srgbClr val="FF0000"/>
          </a:solidFill>
          <a:ln w="9525">
            <a:solidFill>
              <a:schemeClr val="tx1"/>
            </a:solidFill>
            <a:miter lim="800000"/>
            <a:headEnd/>
            <a:tailEnd/>
          </a:ln>
        </p:spPr>
        <p:txBody>
          <a:bodyPr wrap="none" anchor="ctr"/>
          <a:lstStyle/>
          <a:p>
            <a:endParaRPr lang="en-IN" dirty="0"/>
          </a:p>
        </p:txBody>
      </p:sp>
      <p:sp>
        <p:nvSpPr>
          <p:cNvPr id="173" name="Text Box 26"/>
          <p:cNvSpPr txBox="1">
            <a:spLocks noChangeArrowheads="1"/>
          </p:cNvSpPr>
          <p:nvPr/>
        </p:nvSpPr>
        <p:spPr bwMode="auto">
          <a:xfrm>
            <a:off x="3657600" y="4800600"/>
            <a:ext cx="1462689" cy="369332"/>
          </a:xfrm>
          <a:prstGeom prst="rect">
            <a:avLst/>
          </a:prstGeom>
          <a:noFill/>
          <a:ln w="9525">
            <a:noFill/>
            <a:miter lim="800000"/>
            <a:headEnd/>
            <a:tailEnd/>
          </a:ln>
        </p:spPr>
        <p:txBody>
          <a:bodyPr wrap="square">
            <a:spAutoFit/>
          </a:bodyPr>
          <a:lstStyle/>
          <a:p>
            <a:pPr algn="ctr"/>
            <a:r>
              <a:rPr lang="en-US" b="1" dirty="0"/>
              <a:t>Add </a:t>
            </a:r>
            <a:r>
              <a:rPr lang="en-US" b="1" dirty="0" smtClean="0"/>
              <a:t>water</a:t>
            </a:r>
            <a:endParaRPr lang="en-US" b="1" dirty="0"/>
          </a:p>
        </p:txBody>
      </p:sp>
      <p:sp>
        <p:nvSpPr>
          <p:cNvPr id="174" name="Rectangle 173"/>
          <p:cNvSpPr>
            <a:spLocks noChangeArrowheads="1"/>
          </p:cNvSpPr>
          <p:nvPr/>
        </p:nvSpPr>
        <p:spPr bwMode="auto">
          <a:xfrm>
            <a:off x="5257800" y="41910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75" name="Rectangle 174"/>
          <p:cNvSpPr>
            <a:spLocks noChangeArrowheads="1"/>
          </p:cNvSpPr>
          <p:nvPr/>
        </p:nvSpPr>
        <p:spPr bwMode="auto">
          <a:xfrm>
            <a:off x="6096000" y="41910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76" name="Rectangle 175"/>
          <p:cNvSpPr>
            <a:spLocks noChangeArrowheads="1"/>
          </p:cNvSpPr>
          <p:nvPr/>
        </p:nvSpPr>
        <p:spPr bwMode="auto">
          <a:xfrm>
            <a:off x="6934200" y="41910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77" name="Rectangle 176"/>
          <p:cNvSpPr>
            <a:spLocks noChangeArrowheads="1"/>
          </p:cNvSpPr>
          <p:nvPr/>
        </p:nvSpPr>
        <p:spPr bwMode="auto">
          <a:xfrm>
            <a:off x="7848600" y="41910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smtClean="0">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78" name="Rectangle 177"/>
          <p:cNvSpPr>
            <a:spLocks noChangeArrowheads="1"/>
          </p:cNvSpPr>
          <p:nvPr/>
        </p:nvSpPr>
        <p:spPr bwMode="auto">
          <a:xfrm>
            <a:off x="5334000" y="5181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79" name="Rectangle 178"/>
          <p:cNvSpPr>
            <a:spLocks noChangeArrowheads="1"/>
          </p:cNvSpPr>
          <p:nvPr/>
        </p:nvSpPr>
        <p:spPr bwMode="auto">
          <a:xfrm>
            <a:off x="6172200" y="5181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80" name="Rectangle 179"/>
          <p:cNvSpPr>
            <a:spLocks noChangeArrowheads="1"/>
          </p:cNvSpPr>
          <p:nvPr/>
        </p:nvSpPr>
        <p:spPr bwMode="auto">
          <a:xfrm>
            <a:off x="6934200" y="5181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81" name="Rectangle 180"/>
          <p:cNvSpPr>
            <a:spLocks noChangeArrowheads="1"/>
          </p:cNvSpPr>
          <p:nvPr/>
        </p:nvSpPr>
        <p:spPr bwMode="auto">
          <a:xfrm>
            <a:off x="8001000" y="5181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82" name="Rectangle 181"/>
          <p:cNvSpPr>
            <a:spLocks noChangeArrowheads="1"/>
          </p:cNvSpPr>
          <p:nvPr/>
        </p:nvSpPr>
        <p:spPr bwMode="auto">
          <a:xfrm>
            <a:off x="5791200" y="5334000"/>
            <a:ext cx="3810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3" name="Rectangle 182"/>
          <p:cNvSpPr>
            <a:spLocks noChangeArrowheads="1"/>
          </p:cNvSpPr>
          <p:nvPr/>
        </p:nvSpPr>
        <p:spPr bwMode="auto">
          <a:xfrm>
            <a:off x="6629400" y="5334000"/>
            <a:ext cx="3048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4" name="Rectangle 183"/>
          <p:cNvSpPr>
            <a:spLocks noChangeArrowheads="1"/>
          </p:cNvSpPr>
          <p:nvPr/>
        </p:nvSpPr>
        <p:spPr bwMode="auto">
          <a:xfrm>
            <a:off x="7391400" y="5410200"/>
            <a:ext cx="6858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5" name="Rectangle 184"/>
          <p:cNvSpPr>
            <a:spLocks noChangeArrowheads="1"/>
          </p:cNvSpPr>
          <p:nvPr/>
        </p:nvSpPr>
        <p:spPr bwMode="auto">
          <a:xfrm>
            <a:off x="6553200" y="4343400"/>
            <a:ext cx="3810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6" name="Rectangle 185"/>
          <p:cNvSpPr>
            <a:spLocks noChangeArrowheads="1"/>
          </p:cNvSpPr>
          <p:nvPr/>
        </p:nvSpPr>
        <p:spPr bwMode="auto">
          <a:xfrm>
            <a:off x="7391400" y="4343400"/>
            <a:ext cx="4572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7" name="Rectangle 186"/>
          <p:cNvSpPr>
            <a:spLocks noChangeArrowheads="1"/>
          </p:cNvSpPr>
          <p:nvPr/>
        </p:nvSpPr>
        <p:spPr bwMode="auto">
          <a:xfrm rot="16200000">
            <a:off x="7810500" y="4838700"/>
            <a:ext cx="5334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8" name="Rectangle 187"/>
          <p:cNvSpPr>
            <a:spLocks noChangeArrowheads="1"/>
          </p:cNvSpPr>
          <p:nvPr/>
        </p:nvSpPr>
        <p:spPr bwMode="auto">
          <a:xfrm rot="16200000">
            <a:off x="6781800" y="4876800"/>
            <a:ext cx="609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89" name="Rectangle 188"/>
          <p:cNvSpPr>
            <a:spLocks noChangeArrowheads="1"/>
          </p:cNvSpPr>
          <p:nvPr/>
        </p:nvSpPr>
        <p:spPr bwMode="auto">
          <a:xfrm rot="16200000">
            <a:off x="6134100" y="4838700"/>
            <a:ext cx="5334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90" name="Rectangle 189"/>
          <p:cNvSpPr>
            <a:spLocks noChangeArrowheads="1"/>
          </p:cNvSpPr>
          <p:nvPr/>
        </p:nvSpPr>
        <p:spPr bwMode="auto">
          <a:xfrm rot="16200000">
            <a:off x="5219700" y="4838700"/>
            <a:ext cx="5334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191" name="Oval 190"/>
          <p:cNvSpPr>
            <a:spLocks noChangeArrowheads="1"/>
          </p:cNvSpPr>
          <p:nvPr/>
        </p:nvSpPr>
        <p:spPr bwMode="auto">
          <a:xfrm>
            <a:off x="7315200" y="4800600"/>
            <a:ext cx="228600" cy="228600"/>
          </a:xfrm>
          <a:prstGeom prst="ellipse">
            <a:avLst/>
          </a:prstGeom>
          <a:solidFill>
            <a:schemeClr val="hlink"/>
          </a:solidFill>
          <a:ln w="9525">
            <a:solidFill>
              <a:schemeClr val="tx1"/>
            </a:solidFill>
            <a:round/>
            <a:headEnd/>
            <a:tailEnd/>
          </a:ln>
        </p:spPr>
        <p:txBody>
          <a:bodyPr wrap="none" anchor="ctr"/>
          <a:lstStyle/>
          <a:p>
            <a:endParaRPr lang="en-IN"/>
          </a:p>
        </p:txBody>
      </p:sp>
      <p:sp>
        <p:nvSpPr>
          <p:cNvPr id="192" name="Oval 191"/>
          <p:cNvSpPr>
            <a:spLocks noChangeArrowheads="1"/>
          </p:cNvSpPr>
          <p:nvPr/>
        </p:nvSpPr>
        <p:spPr bwMode="auto">
          <a:xfrm>
            <a:off x="6629400" y="4800600"/>
            <a:ext cx="228600" cy="228600"/>
          </a:xfrm>
          <a:prstGeom prst="ellipse">
            <a:avLst/>
          </a:prstGeom>
          <a:solidFill>
            <a:schemeClr val="hlink"/>
          </a:solidFill>
          <a:ln w="9525">
            <a:solidFill>
              <a:schemeClr val="tx1"/>
            </a:solidFill>
            <a:round/>
            <a:headEnd/>
            <a:tailEnd/>
          </a:ln>
        </p:spPr>
        <p:txBody>
          <a:bodyPr wrap="none" anchor="ctr"/>
          <a:lstStyle/>
          <a:p>
            <a:endParaRPr lang="en-IN"/>
          </a:p>
        </p:txBody>
      </p:sp>
      <p:sp>
        <p:nvSpPr>
          <p:cNvPr id="193" name="Oval 192"/>
          <p:cNvSpPr>
            <a:spLocks noChangeArrowheads="1"/>
          </p:cNvSpPr>
          <p:nvPr/>
        </p:nvSpPr>
        <p:spPr bwMode="auto">
          <a:xfrm>
            <a:off x="5943600" y="4800600"/>
            <a:ext cx="228600" cy="228600"/>
          </a:xfrm>
          <a:prstGeom prst="ellipse">
            <a:avLst/>
          </a:prstGeom>
          <a:solidFill>
            <a:schemeClr val="hlink"/>
          </a:solidFill>
          <a:ln w="9525">
            <a:solidFill>
              <a:schemeClr val="tx1"/>
            </a:solidFill>
            <a:round/>
            <a:headEnd/>
            <a:tailEnd/>
          </a:ln>
        </p:spPr>
        <p:txBody>
          <a:bodyPr wrap="none" anchor="ctr"/>
          <a:lstStyle/>
          <a:p>
            <a:endParaRPr lang="en-IN"/>
          </a:p>
        </p:txBody>
      </p:sp>
      <p:sp>
        <p:nvSpPr>
          <p:cNvPr id="194" name="Rectangle 193"/>
          <p:cNvSpPr>
            <a:spLocks noChangeArrowheads="1"/>
          </p:cNvSpPr>
          <p:nvPr/>
        </p:nvSpPr>
        <p:spPr bwMode="auto">
          <a:xfrm>
            <a:off x="914400" y="4419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95" name="Rectangle 194"/>
          <p:cNvSpPr>
            <a:spLocks noChangeArrowheads="1"/>
          </p:cNvSpPr>
          <p:nvPr/>
        </p:nvSpPr>
        <p:spPr bwMode="auto">
          <a:xfrm>
            <a:off x="1600200" y="4419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96" name="Rectangle 195"/>
          <p:cNvSpPr>
            <a:spLocks noChangeArrowheads="1"/>
          </p:cNvSpPr>
          <p:nvPr/>
        </p:nvSpPr>
        <p:spPr bwMode="auto">
          <a:xfrm>
            <a:off x="2286000" y="4419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97" name="Rectangle 196"/>
          <p:cNvSpPr>
            <a:spLocks noChangeArrowheads="1"/>
          </p:cNvSpPr>
          <p:nvPr/>
        </p:nvSpPr>
        <p:spPr bwMode="auto">
          <a:xfrm>
            <a:off x="2971800" y="44196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98" name="Rectangle 197"/>
          <p:cNvSpPr>
            <a:spLocks noChangeArrowheads="1"/>
          </p:cNvSpPr>
          <p:nvPr/>
        </p:nvSpPr>
        <p:spPr bwMode="auto">
          <a:xfrm>
            <a:off x="914400" y="50292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199" name="Rectangle 198"/>
          <p:cNvSpPr>
            <a:spLocks noChangeArrowheads="1"/>
          </p:cNvSpPr>
          <p:nvPr/>
        </p:nvSpPr>
        <p:spPr bwMode="auto">
          <a:xfrm>
            <a:off x="1600200" y="50292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200" name="Rectangle 199"/>
          <p:cNvSpPr>
            <a:spLocks noChangeArrowheads="1"/>
          </p:cNvSpPr>
          <p:nvPr/>
        </p:nvSpPr>
        <p:spPr bwMode="auto">
          <a:xfrm>
            <a:off x="2286000" y="51054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201" name="Rectangle 200"/>
          <p:cNvSpPr>
            <a:spLocks noChangeArrowheads="1"/>
          </p:cNvSpPr>
          <p:nvPr/>
        </p:nvSpPr>
        <p:spPr bwMode="auto">
          <a:xfrm>
            <a:off x="2971800" y="5105400"/>
            <a:ext cx="457200" cy="4572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defRPr/>
            </a:pPr>
            <a:r>
              <a:rPr lang="en-US" dirty="0" err="1">
                <a:effectLst>
                  <a:outerShdw blurRad="38100" dist="38100" dir="2700000" algn="tl">
                    <a:srgbClr val="000000"/>
                  </a:outerShdw>
                </a:effectLst>
              </a:rPr>
              <a:t>mer</a:t>
            </a:r>
            <a:endParaRPr lang="en-US" dirty="0">
              <a:effectLst>
                <a:outerShdw blurRad="38100" dist="38100" dir="2700000" algn="tl">
                  <a:srgbClr val="000000"/>
                </a:outerShdw>
              </a:effectLst>
            </a:endParaRPr>
          </a:p>
        </p:txBody>
      </p:sp>
      <p:sp>
        <p:nvSpPr>
          <p:cNvPr id="202" name="Rectangle 201"/>
          <p:cNvSpPr>
            <a:spLocks noChangeArrowheads="1"/>
          </p:cNvSpPr>
          <p:nvPr/>
        </p:nvSpPr>
        <p:spPr bwMode="auto">
          <a:xfrm>
            <a:off x="1371600" y="51816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3" name="Rectangle 202"/>
          <p:cNvSpPr>
            <a:spLocks noChangeArrowheads="1"/>
          </p:cNvSpPr>
          <p:nvPr/>
        </p:nvSpPr>
        <p:spPr bwMode="auto">
          <a:xfrm>
            <a:off x="2057400" y="51816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4" name="Rectangle 203"/>
          <p:cNvSpPr>
            <a:spLocks noChangeArrowheads="1"/>
          </p:cNvSpPr>
          <p:nvPr/>
        </p:nvSpPr>
        <p:spPr bwMode="auto">
          <a:xfrm>
            <a:off x="2743200" y="51816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5" name="Rectangle 204"/>
          <p:cNvSpPr>
            <a:spLocks noChangeArrowheads="1"/>
          </p:cNvSpPr>
          <p:nvPr/>
        </p:nvSpPr>
        <p:spPr bwMode="auto">
          <a:xfrm>
            <a:off x="1371600" y="45720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6" name="Rectangle 205"/>
          <p:cNvSpPr>
            <a:spLocks noChangeArrowheads="1"/>
          </p:cNvSpPr>
          <p:nvPr/>
        </p:nvSpPr>
        <p:spPr bwMode="auto">
          <a:xfrm>
            <a:off x="2057400" y="45720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7" name="Rectangle 206"/>
          <p:cNvSpPr>
            <a:spLocks noChangeArrowheads="1"/>
          </p:cNvSpPr>
          <p:nvPr/>
        </p:nvSpPr>
        <p:spPr bwMode="auto">
          <a:xfrm>
            <a:off x="2743200" y="45720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8" name="Rectangle 207"/>
          <p:cNvSpPr>
            <a:spLocks noChangeArrowheads="1"/>
          </p:cNvSpPr>
          <p:nvPr/>
        </p:nvSpPr>
        <p:spPr bwMode="auto">
          <a:xfrm rot="16200000">
            <a:off x="3086100" y="49149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09" name="Rectangle 208"/>
          <p:cNvSpPr>
            <a:spLocks noChangeArrowheads="1"/>
          </p:cNvSpPr>
          <p:nvPr/>
        </p:nvSpPr>
        <p:spPr bwMode="auto">
          <a:xfrm rot="16200000">
            <a:off x="2400300" y="49149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10" name="Rectangle 209"/>
          <p:cNvSpPr>
            <a:spLocks noChangeArrowheads="1"/>
          </p:cNvSpPr>
          <p:nvPr/>
        </p:nvSpPr>
        <p:spPr bwMode="auto">
          <a:xfrm rot="16200000">
            <a:off x="1714500" y="49149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11" name="Rectangle 210"/>
          <p:cNvSpPr>
            <a:spLocks noChangeArrowheads="1"/>
          </p:cNvSpPr>
          <p:nvPr/>
        </p:nvSpPr>
        <p:spPr bwMode="auto">
          <a:xfrm rot="16200000">
            <a:off x="1028700" y="4914900"/>
            <a:ext cx="228600" cy="152400"/>
          </a:xfrm>
          <a:prstGeom prst="rect">
            <a:avLst/>
          </a:prstGeom>
          <a:solidFill>
            <a:srgbClr val="FF0000"/>
          </a:solidFill>
          <a:ln w="9525">
            <a:solidFill>
              <a:schemeClr val="tx1"/>
            </a:solidFill>
            <a:miter lim="800000"/>
            <a:headEnd/>
            <a:tailEnd/>
          </a:ln>
        </p:spPr>
        <p:txBody>
          <a:bodyPr wrap="none" anchor="ctr"/>
          <a:lstStyle/>
          <a:p>
            <a:endParaRPr lang="en-IN"/>
          </a:p>
        </p:txBody>
      </p:sp>
      <p:sp>
        <p:nvSpPr>
          <p:cNvPr id="212" name="Oval 211"/>
          <p:cNvSpPr>
            <a:spLocks noChangeArrowheads="1"/>
          </p:cNvSpPr>
          <p:nvPr/>
        </p:nvSpPr>
        <p:spPr bwMode="auto">
          <a:xfrm>
            <a:off x="2743200" y="4876800"/>
            <a:ext cx="228600" cy="228600"/>
          </a:xfrm>
          <a:prstGeom prst="ellipse">
            <a:avLst/>
          </a:prstGeom>
          <a:solidFill>
            <a:schemeClr val="hlink"/>
          </a:solidFill>
          <a:ln w="9525">
            <a:solidFill>
              <a:schemeClr val="tx1"/>
            </a:solidFill>
            <a:round/>
            <a:headEnd/>
            <a:tailEnd/>
          </a:ln>
        </p:spPr>
        <p:txBody>
          <a:bodyPr wrap="none" anchor="ctr"/>
          <a:lstStyle/>
          <a:p>
            <a:endParaRPr lang="en-IN"/>
          </a:p>
        </p:txBody>
      </p:sp>
      <p:sp>
        <p:nvSpPr>
          <p:cNvPr id="213" name="Oval 212"/>
          <p:cNvSpPr>
            <a:spLocks noChangeArrowheads="1"/>
          </p:cNvSpPr>
          <p:nvPr/>
        </p:nvSpPr>
        <p:spPr bwMode="auto">
          <a:xfrm>
            <a:off x="2057400" y="4876800"/>
            <a:ext cx="228600" cy="228600"/>
          </a:xfrm>
          <a:prstGeom prst="ellipse">
            <a:avLst/>
          </a:prstGeom>
          <a:solidFill>
            <a:schemeClr val="hlink"/>
          </a:solidFill>
          <a:ln w="9525">
            <a:solidFill>
              <a:schemeClr val="tx1"/>
            </a:solidFill>
            <a:round/>
            <a:headEnd/>
            <a:tailEnd/>
          </a:ln>
        </p:spPr>
        <p:txBody>
          <a:bodyPr wrap="none" anchor="ctr"/>
          <a:lstStyle/>
          <a:p>
            <a:endParaRPr lang="en-IN"/>
          </a:p>
        </p:txBody>
      </p:sp>
      <p:sp>
        <p:nvSpPr>
          <p:cNvPr id="214" name="Oval 213"/>
          <p:cNvSpPr>
            <a:spLocks noChangeArrowheads="1"/>
          </p:cNvSpPr>
          <p:nvPr/>
        </p:nvSpPr>
        <p:spPr bwMode="auto">
          <a:xfrm>
            <a:off x="1371600" y="4876800"/>
            <a:ext cx="228600" cy="228600"/>
          </a:xfrm>
          <a:prstGeom prst="ellipse">
            <a:avLst/>
          </a:prstGeom>
          <a:solidFill>
            <a:schemeClr val="hlink"/>
          </a:solidFill>
          <a:ln w="9525">
            <a:solidFill>
              <a:schemeClr val="tx1"/>
            </a:solidFill>
            <a:round/>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503363" y="809625"/>
            <a:ext cx="6138862" cy="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pic>
        <p:nvPicPr>
          <p:cNvPr id="61443" name="Picture 3"/>
          <p:cNvPicPr>
            <a:picLocks noChangeAspect="1" noChangeArrowheads="1"/>
          </p:cNvPicPr>
          <p:nvPr/>
        </p:nvPicPr>
        <p:blipFill>
          <a:blip r:embed="rId2" cstate="print"/>
          <a:srcRect/>
          <a:stretch>
            <a:fillRect/>
          </a:stretch>
        </p:blipFill>
        <p:spPr bwMode="auto">
          <a:xfrm>
            <a:off x="304800" y="1676400"/>
            <a:ext cx="8458200" cy="4343400"/>
          </a:xfrm>
          <a:prstGeom prst="rect">
            <a:avLst/>
          </a:prstGeom>
          <a:noFill/>
          <a:ln w="9525">
            <a:solidFill>
              <a:schemeClr val="tx1"/>
            </a:solidFill>
            <a:miter lim="800000"/>
            <a:headEnd/>
            <a:tailEnd/>
          </a:ln>
        </p:spPr>
      </p:pic>
      <p:sp>
        <p:nvSpPr>
          <p:cNvPr id="61444" name="Rectangle 10"/>
          <p:cNvSpPr>
            <a:spLocks noChangeArrowheads="1"/>
          </p:cNvSpPr>
          <p:nvPr/>
        </p:nvSpPr>
        <p:spPr bwMode="auto">
          <a:xfrm>
            <a:off x="457200" y="6096000"/>
            <a:ext cx="8229600" cy="457200"/>
          </a:xfrm>
          <a:prstGeom prst="rect">
            <a:avLst/>
          </a:prstGeom>
          <a:noFill/>
          <a:ln w="9525">
            <a:noFill/>
            <a:miter lim="800000"/>
            <a:headEnd/>
            <a:tailEnd/>
          </a:ln>
        </p:spPr>
        <p:txBody>
          <a:bodyPr wrap="square">
            <a:spAutoFit/>
          </a:bodyPr>
          <a:lstStyle/>
          <a:p>
            <a:pPr algn="ctr"/>
            <a:r>
              <a:rPr lang="en-US" sz="2400" b="1" dirty="0" smtClean="0">
                <a:latin typeface="+mj-lt"/>
                <a:cs typeface="Arial" pitchFamily="34" charset="0"/>
              </a:rPr>
              <a:t>Schematic methods for formation of </a:t>
            </a:r>
            <a:r>
              <a:rPr lang="en-US" sz="2400" b="1" dirty="0" err="1" smtClean="0">
                <a:latin typeface="+mj-lt"/>
                <a:cs typeface="Arial" pitchFamily="34" charset="0"/>
              </a:rPr>
              <a:t>crosslinked</a:t>
            </a:r>
            <a:r>
              <a:rPr lang="en-US" sz="2400" b="1" dirty="0" smtClean="0">
                <a:latin typeface="+mj-lt"/>
                <a:cs typeface="Arial" pitchFamily="34" charset="0"/>
              </a:rPr>
              <a:t> polymers</a:t>
            </a:r>
            <a:endParaRPr lang="en-US" sz="2400" b="1" dirty="0">
              <a:latin typeface="+mj-lt"/>
              <a:cs typeface="Arial" pitchFamily="34" charset="0"/>
            </a:endParaRPr>
          </a:p>
        </p:txBody>
      </p:sp>
      <p:sp>
        <p:nvSpPr>
          <p:cNvPr id="5" name="Rectangle 10"/>
          <p:cNvSpPr>
            <a:spLocks noChangeArrowheads="1"/>
          </p:cNvSpPr>
          <p:nvPr/>
        </p:nvSpPr>
        <p:spPr bwMode="auto">
          <a:xfrm>
            <a:off x="152400" y="685800"/>
            <a:ext cx="8991600" cy="1508105"/>
          </a:xfrm>
          <a:prstGeom prst="rect">
            <a:avLst/>
          </a:prstGeom>
          <a:noFill/>
          <a:ln w="9525">
            <a:noFill/>
            <a:miter lim="800000"/>
            <a:headEnd/>
            <a:tailEnd/>
          </a:ln>
        </p:spPr>
        <p:txBody>
          <a:bodyPr wrap="square">
            <a:spAutoFit/>
          </a:bodyPr>
          <a:lstStyle/>
          <a:p>
            <a:pPr algn="ctr"/>
            <a:r>
              <a:rPr lang="en-US" sz="2800" b="1" dirty="0" smtClean="0">
                <a:latin typeface="+mj-lt"/>
                <a:cs typeface="Arial" pitchFamily="34" charset="0"/>
              </a:rPr>
              <a:t>Preparation of hydrogels</a:t>
            </a:r>
          </a:p>
          <a:p>
            <a:pPr marL="180975" indent="-180975">
              <a:buFont typeface="+mj-lt"/>
              <a:buAutoNum type="arabicPeriod"/>
            </a:pPr>
            <a:r>
              <a:rPr lang="en-US" sz="2000" b="1" dirty="0" smtClean="0">
                <a:solidFill>
                  <a:srgbClr val="C00000"/>
                </a:solidFill>
                <a:latin typeface="+mj-lt"/>
                <a:cs typeface="Arial" pitchFamily="34" charset="0"/>
              </a:rPr>
              <a:t>Bulk Polymerization  2. Solution Polymerization 3.</a:t>
            </a:r>
            <a:r>
              <a:rPr lang="en-US" sz="2000" b="1" dirty="0" smtClean="0">
                <a:solidFill>
                  <a:srgbClr val="C00000"/>
                </a:solidFill>
                <a:cs typeface="Arial" pitchFamily="34" charset="0"/>
              </a:rPr>
              <a:t> Suspension Polymerization</a:t>
            </a:r>
          </a:p>
          <a:p>
            <a:pPr marL="457200" indent="-457200"/>
            <a:r>
              <a:rPr lang="en-US" sz="2000" b="1" dirty="0" smtClean="0">
                <a:solidFill>
                  <a:srgbClr val="FF0066"/>
                </a:solidFill>
                <a:latin typeface="+mj-lt"/>
                <a:cs typeface="Arial" pitchFamily="34" charset="0"/>
              </a:rPr>
              <a:t> </a:t>
            </a:r>
          </a:p>
          <a:p>
            <a:endParaRPr lang="en-US" sz="2400" b="1" dirty="0">
              <a:solidFill>
                <a:srgbClr val="FF0066"/>
              </a:solidFill>
              <a:latin typeface="+mj-lt"/>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76388" y="2424113"/>
            <a:ext cx="3224212" cy="0"/>
          </a:xfrm>
          <a:prstGeom prst="rect">
            <a:avLst/>
          </a:prstGeom>
          <a:noFill/>
          <a:ln w="9525">
            <a:noFill/>
            <a:miter lim="800000"/>
            <a:headEnd/>
            <a:tailEnd/>
          </a:ln>
          <a:effectLst/>
        </p:spPr>
        <p:txBody>
          <a:bodyPr wrap="none">
            <a:spAutoFit/>
          </a:bodyPr>
          <a:lstStyle/>
          <a:p>
            <a:pPr>
              <a:tabLst>
                <a:tab pos="0" algn="l"/>
                <a:tab pos="457200" algn="l"/>
              </a:tabLst>
            </a:pPr>
            <a:endParaRPr lang="en-US" sz="2400" dirty="0">
              <a:latin typeface="Times New Roman" pitchFamily="18" charset="0"/>
            </a:endParaRPr>
          </a:p>
        </p:txBody>
      </p:sp>
      <p:sp>
        <p:nvSpPr>
          <p:cNvPr id="3" name="Rectangle 3"/>
          <p:cNvSpPr>
            <a:spLocks noChangeArrowheads="1"/>
          </p:cNvSpPr>
          <p:nvPr/>
        </p:nvSpPr>
        <p:spPr bwMode="auto">
          <a:xfrm>
            <a:off x="1576388" y="2424113"/>
            <a:ext cx="2767012" cy="0"/>
          </a:xfrm>
          <a:prstGeom prst="rect">
            <a:avLst/>
          </a:prstGeom>
          <a:noFill/>
          <a:ln w="9525">
            <a:noFill/>
            <a:miter lim="800000"/>
            <a:headEnd/>
            <a:tailEnd/>
          </a:ln>
          <a:effectLst/>
        </p:spPr>
        <p:txBody>
          <a:bodyPr wrap="none">
            <a:spAutoFit/>
          </a:bodyPr>
          <a:lstStyle/>
          <a:p>
            <a:pPr>
              <a:tabLst>
                <a:tab pos="0" algn="l"/>
                <a:tab pos="457200" algn="l"/>
              </a:tabLst>
            </a:pPr>
            <a:endParaRPr lang="en-US" sz="2400" dirty="0">
              <a:latin typeface="Times New Roman" pitchFamily="18" charset="0"/>
            </a:endParaRPr>
          </a:p>
        </p:txBody>
      </p:sp>
      <p:sp>
        <p:nvSpPr>
          <p:cNvPr id="4" name="Rectangle 4"/>
          <p:cNvSpPr>
            <a:spLocks noChangeArrowheads="1"/>
          </p:cNvSpPr>
          <p:nvPr/>
        </p:nvSpPr>
        <p:spPr bwMode="auto">
          <a:xfrm>
            <a:off x="1576388" y="2424113"/>
            <a:ext cx="3224212" cy="0"/>
          </a:xfrm>
          <a:prstGeom prst="rect">
            <a:avLst/>
          </a:prstGeom>
          <a:noFill/>
          <a:ln w="9525">
            <a:noFill/>
            <a:miter lim="800000"/>
            <a:headEnd/>
            <a:tailEnd/>
          </a:ln>
          <a:effectLst/>
        </p:spPr>
        <p:txBody>
          <a:bodyPr wrap="none">
            <a:spAutoFit/>
          </a:bodyPr>
          <a:lstStyle/>
          <a:p>
            <a:pPr>
              <a:tabLst>
                <a:tab pos="0" algn="l"/>
                <a:tab pos="457200" algn="l"/>
              </a:tabLst>
            </a:pPr>
            <a:endParaRPr lang="en-US" sz="2400" dirty="0">
              <a:latin typeface="Times New Roman" pitchFamily="18" charset="0"/>
            </a:endParaRPr>
          </a:p>
        </p:txBody>
      </p:sp>
      <p:sp>
        <p:nvSpPr>
          <p:cNvPr id="5" name="Rectangle 5"/>
          <p:cNvSpPr>
            <a:spLocks noChangeArrowheads="1"/>
          </p:cNvSpPr>
          <p:nvPr/>
        </p:nvSpPr>
        <p:spPr bwMode="auto">
          <a:xfrm>
            <a:off x="1576388" y="2424113"/>
            <a:ext cx="2767012" cy="0"/>
          </a:xfrm>
          <a:prstGeom prst="rect">
            <a:avLst/>
          </a:prstGeom>
          <a:noFill/>
          <a:ln w="9525">
            <a:noFill/>
            <a:miter lim="800000"/>
            <a:headEnd/>
            <a:tailEnd/>
          </a:ln>
          <a:effectLst/>
        </p:spPr>
        <p:txBody>
          <a:bodyPr wrap="none">
            <a:spAutoFit/>
          </a:bodyPr>
          <a:lstStyle/>
          <a:p>
            <a:pPr>
              <a:tabLst>
                <a:tab pos="0" algn="l"/>
                <a:tab pos="457200" algn="l"/>
              </a:tabLst>
            </a:pPr>
            <a:endParaRPr lang="en-US" sz="2400" dirty="0">
              <a:latin typeface="Times New Roman" pitchFamily="18" charset="0"/>
            </a:endParaRPr>
          </a:p>
        </p:txBody>
      </p:sp>
      <p:sp>
        <p:nvSpPr>
          <p:cNvPr id="6" name="Rectangle 6"/>
          <p:cNvSpPr>
            <a:spLocks noChangeArrowheads="1"/>
          </p:cNvSpPr>
          <p:nvPr/>
        </p:nvSpPr>
        <p:spPr bwMode="auto">
          <a:xfrm>
            <a:off x="1576388" y="2424113"/>
            <a:ext cx="3224212" cy="0"/>
          </a:xfrm>
          <a:prstGeom prst="rect">
            <a:avLst/>
          </a:prstGeom>
          <a:noFill/>
          <a:ln w="9525">
            <a:noFill/>
            <a:miter lim="800000"/>
            <a:headEnd/>
            <a:tailEnd/>
          </a:ln>
          <a:effectLst/>
        </p:spPr>
        <p:txBody>
          <a:bodyPr wrap="none">
            <a:spAutoFit/>
          </a:bodyPr>
          <a:lstStyle/>
          <a:p>
            <a:pPr>
              <a:tabLst>
                <a:tab pos="0" algn="l"/>
                <a:tab pos="457200" algn="l"/>
              </a:tabLst>
            </a:pPr>
            <a:endParaRPr lang="en-US" sz="2400" dirty="0">
              <a:latin typeface="Times New Roman" pitchFamily="18" charset="0"/>
            </a:endParaRPr>
          </a:p>
        </p:txBody>
      </p:sp>
      <p:pic>
        <p:nvPicPr>
          <p:cNvPr id="7" name="Picture 7"/>
          <p:cNvPicPr>
            <a:picLocks noChangeAspect="1" noChangeArrowheads="1"/>
          </p:cNvPicPr>
          <p:nvPr/>
        </p:nvPicPr>
        <p:blipFill>
          <a:blip r:embed="rId2" cstate="print"/>
          <a:srcRect/>
          <a:stretch>
            <a:fillRect/>
          </a:stretch>
        </p:blipFill>
        <p:spPr bwMode="auto">
          <a:xfrm>
            <a:off x="304800" y="914400"/>
            <a:ext cx="8534400" cy="5791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848600" cy="3046988"/>
          </a:xfrm>
          <a:prstGeom prst="rect">
            <a:avLst/>
          </a:prstGeom>
        </p:spPr>
        <p:txBody>
          <a:bodyPr wrap="square">
            <a:spAutoFit/>
          </a:bodyPr>
          <a:lstStyle/>
          <a:p>
            <a:pPr marL="361950" indent="-361950" algn="just"/>
            <a:r>
              <a:rPr lang="en-IN" sz="2400" dirty="0" smtClean="0">
                <a:solidFill>
                  <a:srgbClr val="800000"/>
                </a:solidFill>
                <a:latin typeface="+mj-lt"/>
                <a:cs typeface="Arial" pitchFamily="34" charset="0"/>
              </a:rPr>
              <a:t>The goal of oral insulin delivery devices is to design:</a:t>
            </a:r>
          </a:p>
          <a:p>
            <a:pPr marL="361950" indent="-361950" algn="just"/>
            <a:endParaRPr lang="en-IN" sz="2400" dirty="0" smtClean="0">
              <a:solidFill>
                <a:srgbClr val="800000"/>
              </a:solidFill>
              <a:latin typeface="+mj-lt"/>
              <a:cs typeface="Arial" pitchFamily="34" charset="0"/>
            </a:endParaRPr>
          </a:p>
          <a:p>
            <a:pPr marL="361950" indent="-361950" algn="just">
              <a:buFont typeface="Arial" pitchFamily="34" charset="0"/>
              <a:buChar char="•"/>
            </a:pPr>
            <a:r>
              <a:rPr lang="en-IN" sz="2400" dirty="0" smtClean="0">
                <a:latin typeface="+mj-lt"/>
                <a:cs typeface="Arial" pitchFamily="34" charset="0"/>
              </a:rPr>
              <a:t>pH responsive hydrogels</a:t>
            </a:r>
          </a:p>
          <a:p>
            <a:pPr marL="361950" indent="-361950" algn="just">
              <a:buFont typeface="Arial" pitchFamily="34" charset="0"/>
              <a:buChar char="•"/>
            </a:pPr>
            <a:r>
              <a:rPr lang="en-IN" sz="2400" dirty="0" smtClean="0">
                <a:latin typeface="+mj-lt"/>
                <a:cs typeface="Arial" pitchFamily="34" charset="0"/>
              </a:rPr>
              <a:t>To protect the sensitive drug from </a:t>
            </a:r>
          </a:p>
          <a:p>
            <a:pPr marL="361950" indent="-361950" algn="just">
              <a:buFont typeface="Arial" pitchFamily="34" charset="0"/>
              <a:buChar char="•"/>
            </a:pPr>
            <a:r>
              <a:rPr lang="en-IN" sz="2400" dirty="0" smtClean="0">
                <a:latin typeface="+mj-lt"/>
                <a:cs typeface="Arial" pitchFamily="34" charset="0"/>
              </a:rPr>
              <a:t>Proteolytic degradation in the acidic environment (stomach) and</a:t>
            </a:r>
          </a:p>
          <a:p>
            <a:pPr marL="361950" indent="-361950" algn="just">
              <a:buFont typeface="Arial" pitchFamily="34" charset="0"/>
              <a:buChar char="•"/>
            </a:pPr>
            <a:r>
              <a:rPr lang="en-IN" sz="2400" dirty="0" smtClean="0">
                <a:latin typeface="+mj-lt"/>
                <a:cs typeface="Arial" pitchFamily="34" charset="0"/>
              </a:rPr>
              <a:t>Upper portion of the small intestine before releasing in the small intestine</a:t>
            </a:r>
            <a:endParaRPr lang="en-IN" sz="2400" dirty="0" smtClean="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096000" cy="533400"/>
          </a:xfrm>
        </p:spPr>
        <p:txBody>
          <a:bodyPr>
            <a:noAutofit/>
          </a:bodyPr>
          <a:lstStyle/>
          <a:p>
            <a:pPr algn="ctr"/>
            <a:r>
              <a:rPr lang="en-US" sz="3600" b="1" dirty="0" smtClean="0">
                <a:solidFill>
                  <a:schemeClr val="tx1"/>
                </a:solidFill>
                <a:cs typeface="Arial" pitchFamily="34" charset="0"/>
              </a:rPr>
              <a:t>Polysaccharide based hydrogels</a:t>
            </a:r>
            <a:endParaRPr lang="en-IN" sz="3600" dirty="0">
              <a:solidFill>
                <a:schemeClr val="tx1"/>
              </a:solidFill>
              <a:cs typeface="Arial" pitchFamily="34" charset="0"/>
            </a:endParaRPr>
          </a:p>
        </p:txBody>
      </p:sp>
      <p:sp>
        <p:nvSpPr>
          <p:cNvPr id="3" name="Content Placeholder 2"/>
          <p:cNvSpPr>
            <a:spLocks noGrp="1"/>
          </p:cNvSpPr>
          <p:nvPr>
            <p:ph idx="1"/>
          </p:nvPr>
        </p:nvSpPr>
        <p:spPr>
          <a:xfrm>
            <a:off x="609600" y="1752600"/>
            <a:ext cx="8153400" cy="4572000"/>
          </a:xfrm>
        </p:spPr>
        <p:txBody>
          <a:bodyPr>
            <a:noAutofit/>
          </a:bodyPr>
          <a:lstStyle/>
          <a:p>
            <a:pPr marL="0" indent="0" algn="just">
              <a:buNone/>
            </a:pPr>
            <a:r>
              <a:rPr lang="en-US" sz="2400" dirty="0" smtClean="0">
                <a:solidFill>
                  <a:srgbClr val="800000"/>
                </a:solidFill>
                <a:latin typeface="+mj-lt"/>
                <a:cs typeface="Arial" pitchFamily="34" charset="0"/>
              </a:rPr>
              <a:t>Polysaccharide-based formulations are non-toxic, safe, biocompatible, biodegradable, abundant and colon specific.</a:t>
            </a:r>
          </a:p>
          <a:p>
            <a:pPr marL="273050" indent="-6350" algn="just">
              <a:buNone/>
            </a:pPr>
            <a:endParaRPr lang="en-IN" sz="2400" dirty="0" smtClean="0">
              <a:latin typeface="+mj-lt"/>
              <a:cs typeface="Arial" pitchFamily="34" charset="0"/>
            </a:endParaRPr>
          </a:p>
          <a:p>
            <a:pPr marL="273050" indent="-6350" algn="just">
              <a:buNone/>
            </a:pPr>
            <a:r>
              <a:rPr lang="en-IN" sz="2400" dirty="0" smtClean="0">
                <a:latin typeface="+mj-lt"/>
                <a:cs typeface="Arial" pitchFamily="34" charset="0"/>
              </a:rPr>
              <a:t>Polysaccharide based hydrogels: </a:t>
            </a:r>
          </a:p>
          <a:p>
            <a:pPr marL="714375" indent="-352425" algn="just">
              <a:buFont typeface="Wingdings" pitchFamily="2" charset="2"/>
              <a:buChar char="Ø"/>
            </a:pPr>
            <a:r>
              <a:rPr lang="en-IN" sz="2200" dirty="0" smtClean="0">
                <a:latin typeface="+mj-lt"/>
                <a:cs typeface="Arial" pitchFamily="34" charset="0"/>
              </a:rPr>
              <a:t>Enhance the intestinal absorption of insulin </a:t>
            </a:r>
          </a:p>
          <a:p>
            <a:pPr marL="714375" indent="-352425" algn="just">
              <a:buFont typeface="Wingdings" pitchFamily="2" charset="2"/>
              <a:buChar char="Ø"/>
            </a:pPr>
            <a:r>
              <a:rPr lang="en-IN" sz="2200" dirty="0" smtClean="0">
                <a:latin typeface="+mj-lt"/>
                <a:cs typeface="Arial" pitchFamily="34" charset="0"/>
              </a:rPr>
              <a:t>Increase the relative pharmacological bioavailability of insulin</a:t>
            </a:r>
          </a:p>
          <a:p>
            <a:pPr marL="0" indent="0" algn="just">
              <a:buNone/>
            </a:pPr>
            <a:endParaRPr lang="en-US" sz="2400" dirty="0" smtClean="0">
              <a:solidFill>
                <a:srgbClr val="C00000"/>
              </a:solidFill>
              <a:cs typeface="Arial" pitchFamily="34" charset="0"/>
            </a:endParaRPr>
          </a:p>
          <a:p>
            <a:pPr marL="0" indent="0" algn="just">
              <a:buNone/>
            </a:pPr>
            <a:r>
              <a:rPr lang="en-US" sz="2400" dirty="0" smtClean="0">
                <a:solidFill>
                  <a:srgbClr val="800000"/>
                </a:solidFill>
                <a:latin typeface="+mj-lt"/>
                <a:cs typeface="Arial" pitchFamily="34" charset="0"/>
              </a:rPr>
              <a:t>Psyllium is medicinally important natural polysaccharide and hydrogels developed from it will have all the properties.</a:t>
            </a:r>
            <a:endParaRPr lang="en-IN" sz="2400" dirty="0" smtClean="0">
              <a:solidFill>
                <a:srgbClr val="800000"/>
              </a:solidFill>
              <a:latin typeface="+mj-lt"/>
            </a:endParaRPr>
          </a:p>
          <a:p>
            <a:pPr algn="just">
              <a:buNone/>
            </a:pPr>
            <a:endParaRPr lang="en-IN" sz="2400" dirty="0" smtClean="0">
              <a:solidFill>
                <a:schemeClr val="tx2"/>
              </a:solidFill>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1828800"/>
            <a:ext cx="6629400"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spcBef>
                <a:spcPct val="20000"/>
              </a:spcBef>
            </a:pPr>
            <a:endParaRPr lang="en-US" dirty="0">
              <a:latin typeface="Arial" pitchFamily="34" charset="0"/>
              <a:cs typeface="Arial" pitchFamily="34" charset="0"/>
            </a:endParaRPr>
          </a:p>
          <a:p>
            <a:pPr algn="ctr">
              <a:spcBef>
                <a:spcPct val="20000"/>
              </a:spcBef>
            </a:pPr>
            <a:r>
              <a:rPr lang="en-US" dirty="0" smtClean="0">
                <a:latin typeface="+mj-lt"/>
                <a:cs typeface="Arial" pitchFamily="34" charset="0"/>
              </a:rPr>
              <a:t>Derived from the dried, ripe seeds of </a:t>
            </a:r>
            <a:r>
              <a:rPr lang="en-US" b="1" i="1" dirty="0" smtClean="0">
                <a:solidFill>
                  <a:srgbClr val="C00000"/>
                </a:solidFill>
                <a:latin typeface="+mj-lt"/>
                <a:cs typeface="Arial" pitchFamily="34" charset="0"/>
              </a:rPr>
              <a:t>Plantago psyllium</a:t>
            </a:r>
            <a:endParaRPr lang="en-US" b="1" i="1" dirty="0">
              <a:solidFill>
                <a:srgbClr val="C00000"/>
              </a:solidFill>
              <a:latin typeface="+mj-lt"/>
              <a:cs typeface="Arial" pitchFamily="34" charset="0"/>
            </a:endParaRPr>
          </a:p>
          <a:p>
            <a:pPr algn="ctr"/>
            <a:endParaRPr lang="en-US" dirty="0">
              <a:solidFill>
                <a:srgbClr val="C00000"/>
              </a:solidFill>
              <a:latin typeface="Arial" pitchFamily="34" charset="0"/>
              <a:cs typeface="Arial" pitchFamily="34" charset="0"/>
            </a:endParaRPr>
          </a:p>
        </p:txBody>
      </p:sp>
      <p:sp>
        <p:nvSpPr>
          <p:cNvPr id="5" name="Rectangle 4"/>
          <p:cNvSpPr>
            <a:spLocks noChangeArrowheads="1"/>
          </p:cNvSpPr>
          <p:nvPr/>
        </p:nvSpPr>
        <p:spPr bwMode="auto">
          <a:xfrm>
            <a:off x="1600200" y="2438400"/>
            <a:ext cx="6629400"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20000"/>
              </a:spcBef>
            </a:pPr>
            <a:r>
              <a:rPr lang="en-US" dirty="0">
                <a:latin typeface="+mj-lt"/>
                <a:cs typeface="Arial" pitchFamily="34" charset="0"/>
              </a:rPr>
              <a:t>A  white fibrous </a:t>
            </a:r>
            <a:r>
              <a:rPr lang="en-US" dirty="0">
                <a:solidFill>
                  <a:srgbClr val="C00000"/>
                </a:solidFill>
                <a:latin typeface="+mj-lt"/>
                <a:cs typeface="Arial" pitchFamily="34" charset="0"/>
              </a:rPr>
              <a:t> </a:t>
            </a:r>
            <a:r>
              <a:rPr lang="en-US" b="1" dirty="0">
                <a:solidFill>
                  <a:srgbClr val="C00000"/>
                </a:solidFill>
                <a:latin typeface="+mj-lt"/>
                <a:cs typeface="Arial" pitchFamily="34" charset="0"/>
              </a:rPr>
              <a:t>hydrophilic </a:t>
            </a:r>
            <a:r>
              <a:rPr lang="en-US" dirty="0">
                <a:solidFill>
                  <a:schemeClr val="tx1"/>
                </a:solidFill>
                <a:latin typeface="+mj-lt"/>
                <a:cs typeface="Arial" pitchFamily="34" charset="0"/>
              </a:rPr>
              <a:t>material which </a:t>
            </a:r>
            <a:r>
              <a:rPr lang="en-US" dirty="0">
                <a:latin typeface="+mj-lt"/>
                <a:cs typeface="Arial" pitchFamily="34" charset="0"/>
              </a:rPr>
              <a:t>forms the </a:t>
            </a:r>
            <a:endParaRPr lang="en-US" dirty="0" smtClean="0">
              <a:latin typeface="+mj-lt"/>
              <a:cs typeface="Arial" pitchFamily="34" charset="0"/>
            </a:endParaRPr>
          </a:p>
          <a:p>
            <a:pPr algn="ctr">
              <a:spcBef>
                <a:spcPct val="20000"/>
              </a:spcBef>
            </a:pPr>
            <a:r>
              <a:rPr lang="en-US" dirty="0" smtClean="0">
                <a:latin typeface="+mj-lt"/>
                <a:cs typeface="Arial" pitchFamily="34" charset="0"/>
              </a:rPr>
              <a:t>colorless </a:t>
            </a:r>
            <a:r>
              <a:rPr lang="en-US" dirty="0" smtClean="0">
                <a:solidFill>
                  <a:schemeClr val="tx1"/>
                </a:solidFill>
                <a:latin typeface="+mj-lt"/>
                <a:cs typeface="Arial" pitchFamily="34" charset="0"/>
              </a:rPr>
              <a:t>mucilaginous gel </a:t>
            </a:r>
            <a:r>
              <a:rPr lang="en-US" dirty="0" smtClean="0">
                <a:latin typeface="+mj-lt"/>
                <a:cs typeface="Arial" pitchFamily="34" charset="0"/>
              </a:rPr>
              <a:t>by absorbing water.</a:t>
            </a:r>
            <a:endParaRPr lang="en-US" dirty="0">
              <a:latin typeface="+mj-lt"/>
              <a:cs typeface="Arial" pitchFamily="34" charset="0"/>
            </a:endParaRPr>
          </a:p>
        </p:txBody>
      </p:sp>
      <p:sp>
        <p:nvSpPr>
          <p:cNvPr id="6" name="Rectangle 5"/>
          <p:cNvSpPr>
            <a:spLocks noChangeArrowheads="1"/>
          </p:cNvSpPr>
          <p:nvPr/>
        </p:nvSpPr>
        <p:spPr bwMode="auto">
          <a:xfrm>
            <a:off x="1600200" y="3429000"/>
            <a:ext cx="6629400" cy="990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spcBef>
                <a:spcPct val="20000"/>
              </a:spcBef>
            </a:pPr>
            <a:r>
              <a:rPr lang="en-US" dirty="0">
                <a:latin typeface="+mj-lt"/>
                <a:cs typeface="Arial" pitchFamily="34" charset="0"/>
              </a:rPr>
              <a:t>Chemically, it is composed of </a:t>
            </a:r>
            <a:r>
              <a:rPr lang="en-US" b="1" dirty="0">
                <a:solidFill>
                  <a:srgbClr val="C00000"/>
                </a:solidFill>
                <a:latin typeface="+mj-lt"/>
                <a:cs typeface="Arial" pitchFamily="34" charset="0"/>
              </a:rPr>
              <a:t>hemicellulose</a:t>
            </a:r>
            <a:r>
              <a:rPr lang="en-US" dirty="0">
                <a:solidFill>
                  <a:srgbClr val="C00000"/>
                </a:solidFill>
                <a:latin typeface="+mj-lt"/>
                <a:cs typeface="Arial" pitchFamily="34" charset="0"/>
              </a:rPr>
              <a:t> </a:t>
            </a:r>
            <a:r>
              <a:rPr lang="en-US" dirty="0">
                <a:latin typeface="+mj-lt"/>
                <a:cs typeface="Arial" pitchFamily="34" charset="0"/>
              </a:rPr>
              <a:t>which consists of </a:t>
            </a:r>
          </a:p>
          <a:p>
            <a:pPr algn="ctr">
              <a:spcBef>
                <a:spcPct val="20000"/>
              </a:spcBef>
            </a:pPr>
            <a:r>
              <a:rPr lang="en-US" dirty="0">
                <a:latin typeface="+mj-lt"/>
                <a:cs typeface="Arial" pitchFamily="34" charset="0"/>
              </a:rPr>
              <a:t>xylan backbone linked with arabinose, rhamnose and </a:t>
            </a:r>
          </a:p>
          <a:p>
            <a:pPr algn="ctr">
              <a:spcBef>
                <a:spcPct val="20000"/>
              </a:spcBef>
            </a:pPr>
            <a:r>
              <a:rPr lang="en-US" dirty="0">
                <a:latin typeface="+mj-lt"/>
                <a:cs typeface="Arial" pitchFamily="34" charset="0"/>
              </a:rPr>
              <a:t>galacturonic acids units collectively known as </a:t>
            </a:r>
            <a:r>
              <a:rPr lang="en-US" b="1" dirty="0">
                <a:solidFill>
                  <a:srgbClr val="C00000"/>
                </a:solidFill>
                <a:latin typeface="+mj-lt"/>
                <a:cs typeface="Arial" pitchFamily="34" charset="0"/>
              </a:rPr>
              <a:t>arabinoxylans.</a:t>
            </a:r>
          </a:p>
        </p:txBody>
      </p:sp>
      <p:sp>
        <p:nvSpPr>
          <p:cNvPr id="7" name="Rectangle 6"/>
          <p:cNvSpPr>
            <a:spLocks noChangeArrowheads="1"/>
          </p:cNvSpPr>
          <p:nvPr/>
        </p:nvSpPr>
        <p:spPr bwMode="auto">
          <a:xfrm>
            <a:off x="1600200" y="4648200"/>
            <a:ext cx="6629400" cy="76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spcBef>
                <a:spcPct val="20000"/>
              </a:spcBef>
            </a:pPr>
            <a:r>
              <a:rPr lang="en-US" dirty="0">
                <a:latin typeface="+mj-lt"/>
                <a:cs typeface="Arial" pitchFamily="34" charset="0"/>
              </a:rPr>
              <a:t>Arabinoxylans have </a:t>
            </a:r>
            <a:r>
              <a:rPr lang="el-GR" b="1" dirty="0" smtClean="0">
                <a:solidFill>
                  <a:srgbClr val="C00000"/>
                </a:solidFill>
                <a:latin typeface="+mj-lt"/>
                <a:cs typeface="Arial" pitchFamily="34" charset="0"/>
              </a:rPr>
              <a:t>β</a:t>
            </a:r>
            <a:r>
              <a:rPr lang="en-US" b="1" dirty="0" smtClean="0">
                <a:solidFill>
                  <a:srgbClr val="C00000"/>
                </a:solidFill>
                <a:latin typeface="+mj-lt"/>
                <a:cs typeface="Arial" pitchFamily="34" charset="0"/>
              </a:rPr>
              <a:t>-1,4-linked D-</a:t>
            </a:r>
            <a:r>
              <a:rPr lang="en-US" b="1" dirty="0" err="1" smtClean="0">
                <a:solidFill>
                  <a:srgbClr val="C00000"/>
                </a:solidFill>
                <a:latin typeface="+mj-lt"/>
                <a:cs typeface="Arial" pitchFamily="34" charset="0"/>
              </a:rPr>
              <a:t>xylopyranose</a:t>
            </a:r>
            <a:r>
              <a:rPr lang="en-US" b="1" dirty="0" smtClean="0">
                <a:solidFill>
                  <a:srgbClr val="0000CC"/>
                </a:solidFill>
                <a:latin typeface="+mj-lt"/>
                <a:cs typeface="Arial" pitchFamily="34" charset="0"/>
              </a:rPr>
              <a:t> </a:t>
            </a:r>
            <a:r>
              <a:rPr lang="en-US" dirty="0" smtClean="0">
                <a:latin typeface="+mj-lt"/>
                <a:cs typeface="Arial" pitchFamily="34" charset="0"/>
              </a:rPr>
              <a:t>units </a:t>
            </a:r>
            <a:r>
              <a:rPr lang="en-US" dirty="0">
                <a:latin typeface="+mj-lt"/>
                <a:cs typeface="Arial" pitchFamily="34" charset="0"/>
              </a:rPr>
              <a:t>joined in</a:t>
            </a:r>
          </a:p>
          <a:p>
            <a:pPr algn="ctr">
              <a:spcBef>
                <a:spcPct val="20000"/>
              </a:spcBef>
            </a:pPr>
            <a:r>
              <a:rPr lang="en-US" dirty="0">
                <a:latin typeface="+mj-lt"/>
                <a:cs typeface="Arial" pitchFamily="34" charset="0"/>
              </a:rPr>
              <a:t> linear fashion and side </a:t>
            </a:r>
            <a:r>
              <a:rPr lang="en-US" dirty="0" smtClean="0">
                <a:latin typeface="+mj-lt"/>
                <a:cs typeface="Arial" pitchFamily="34" charset="0"/>
              </a:rPr>
              <a:t>branches </a:t>
            </a:r>
            <a:r>
              <a:rPr lang="en-US" dirty="0">
                <a:latin typeface="+mj-lt"/>
                <a:cs typeface="Arial" pitchFamily="34" charset="0"/>
              </a:rPr>
              <a:t>of </a:t>
            </a:r>
            <a:r>
              <a:rPr lang="el-GR" dirty="0">
                <a:latin typeface="+mj-lt"/>
                <a:cs typeface="Arial" pitchFamily="34" charset="0"/>
              </a:rPr>
              <a:t>α</a:t>
            </a:r>
            <a:r>
              <a:rPr lang="en-US" dirty="0">
                <a:latin typeface="+mj-lt"/>
                <a:cs typeface="Arial" pitchFamily="34" charset="0"/>
              </a:rPr>
              <a:t>-L-</a:t>
            </a:r>
            <a:r>
              <a:rPr lang="en-US" dirty="0" err="1">
                <a:latin typeface="+mj-lt"/>
                <a:cs typeface="Arial" pitchFamily="34" charset="0"/>
              </a:rPr>
              <a:t>arabinofuranose</a:t>
            </a:r>
            <a:r>
              <a:rPr lang="en-US" dirty="0">
                <a:latin typeface="+mj-lt"/>
                <a:cs typeface="Arial" pitchFamily="34" charset="0"/>
              </a:rPr>
              <a:t> residues</a:t>
            </a:r>
            <a:r>
              <a:rPr lang="en-US" dirty="0">
                <a:latin typeface="Arial" pitchFamily="34" charset="0"/>
                <a:cs typeface="Arial" pitchFamily="34" charset="0"/>
              </a:rPr>
              <a:t>.</a:t>
            </a:r>
          </a:p>
        </p:txBody>
      </p:sp>
      <p:sp>
        <p:nvSpPr>
          <p:cNvPr id="8" name="Rectangle 7"/>
          <p:cNvSpPr>
            <a:spLocks noChangeArrowheads="1"/>
          </p:cNvSpPr>
          <p:nvPr/>
        </p:nvSpPr>
        <p:spPr bwMode="auto">
          <a:xfrm>
            <a:off x="1600200" y="5638800"/>
            <a:ext cx="6629400"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b="1" dirty="0">
                <a:solidFill>
                  <a:srgbClr val="C00000"/>
                </a:solidFill>
                <a:latin typeface="+mj-lt"/>
                <a:cs typeface="Arial" pitchFamily="34" charset="0"/>
              </a:rPr>
              <a:t>Furanose </a:t>
            </a:r>
            <a:r>
              <a:rPr lang="en-US" dirty="0">
                <a:latin typeface="+mj-lt"/>
                <a:cs typeface="Arial" pitchFamily="34" charset="0"/>
              </a:rPr>
              <a:t>conformations of side branches are the </a:t>
            </a:r>
            <a:r>
              <a:rPr lang="en-US" b="1" dirty="0">
                <a:solidFill>
                  <a:srgbClr val="C00000"/>
                </a:solidFill>
                <a:latin typeface="+mj-lt"/>
                <a:cs typeface="Arial" pitchFamily="34" charset="0"/>
              </a:rPr>
              <a:t>sites of water</a:t>
            </a:r>
          </a:p>
          <a:p>
            <a:pPr algn="ctr"/>
            <a:r>
              <a:rPr lang="en-US" dirty="0">
                <a:latin typeface="+mj-lt"/>
                <a:cs typeface="Arial" pitchFamily="34" charset="0"/>
              </a:rPr>
              <a:t> absorption due to their flexible nature.</a:t>
            </a:r>
          </a:p>
        </p:txBody>
      </p:sp>
      <p:sp>
        <p:nvSpPr>
          <p:cNvPr id="9" name="Line 8"/>
          <p:cNvSpPr>
            <a:spLocks noChangeShapeType="1"/>
          </p:cNvSpPr>
          <p:nvPr/>
        </p:nvSpPr>
        <p:spPr bwMode="auto">
          <a:xfrm>
            <a:off x="4724400" y="1676400"/>
            <a:ext cx="0" cy="1524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0" name="Line 9"/>
          <p:cNvSpPr>
            <a:spLocks noChangeShapeType="1"/>
          </p:cNvSpPr>
          <p:nvPr/>
        </p:nvSpPr>
        <p:spPr bwMode="auto">
          <a:xfrm flipH="1">
            <a:off x="1066800" y="1676400"/>
            <a:ext cx="3657600"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1" name="Line 10"/>
          <p:cNvSpPr>
            <a:spLocks noChangeShapeType="1"/>
          </p:cNvSpPr>
          <p:nvPr/>
        </p:nvSpPr>
        <p:spPr bwMode="auto">
          <a:xfrm>
            <a:off x="1066800" y="1676400"/>
            <a:ext cx="0" cy="43434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2" name="Line 11"/>
          <p:cNvSpPr>
            <a:spLocks noChangeShapeType="1"/>
          </p:cNvSpPr>
          <p:nvPr/>
        </p:nvSpPr>
        <p:spPr bwMode="auto">
          <a:xfrm flipV="1">
            <a:off x="1066800" y="60198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3" name="Line 12"/>
          <p:cNvSpPr>
            <a:spLocks noChangeShapeType="1"/>
          </p:cNvSpPr>
          <p:nvPr/>
        </p:nvSpPr>
        <p:spPr bwMode="auto">
          <a:xfrm>
            <a:off x="1066800" y="20574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4" name="Line 13"/>
          <p:cNvSpPr>
            <a:spLocks noChangeShapeType="1"/>
          </p:cNvSpPr>
          <p:nvPr/>
        </p:nvSpPr>
        <p:spPr bwMode="auto">
          <a:xfrm>
            <a:off x="1066800" y="28956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5" name="Line 14"/>
          <p:cNvSpPr>
            <a:spLocks noChangeShapeType="1"/>
          </p:cNvSpPr>
          <p:nvPr/>
        </p:nvSpPr>
        <p:spPr bwMode="auto">
          <a:xfrm>
            <a:off x="1066800" y="39624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6" name="Line 15"/>
          <p:cNvSpPr>
            <a:spLocks noChangeShapeType="1"/>
          </p:cNvSpPr>
          <p:nvPr/>
        </p:nvSpPr>
        <p:spPr bwMode="auto">
          <a:xfrm>
            <a:off x="1066800" y="50292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IN">
              <a:latin typeface="Arial" pitchFamily="34" charset="0"/>
              <a:cs typeface="Arial" pitchFamily="34" charset="0"/>
            </a:endParaRPr>
          </a:p>
        </p:txBody>
      </p:sp>
      <p:sp>
        <p:nvSpPr>
          <p:cNvPr id="17" name="Rectangle 16"/>
          <p:cNvSpPr/>
          <p:nvPr/>
        </p:nvSpPr>
        <p:spPr>
          <a:xfrm>
            <a:off x="3048000" y="838200"/>
            <a:ext cx="2743200" cy="646331"/>
          </a:xfrm>
          <a:prstGeom prst="rect">
            <a:avLst/>
          </a:prstGeom>
          <a:solidFill>
            <a:schemeClr val="bg2">
              <a:lumMod val="90000"/>
            </a:schemeClr>
          </a:solidFill>
          <a:ln>
            <a:solidFill>
              <a:schemeClr val="tx1"/>
            </a:solidFill>
          </a:ln>
        </p:spPr>
        <p:txBody>
          <a:bodyPr wrap="square">
            <a:spAutoFit/>
          </a:bodyPr>
          <a:lstStyle/>
          <a:p>
            <a:pPr algn="ctr"/>
            <a:r>
              <a:rPr lang="en-US" sz="3600" b="1" dirty="0" smtClean="0">
                <a:latin typeface="+mj-lt"/>
                <a:cs typeface="Arial" pitchFamily="34" charset="0"/>
              </a:rPr>
              <a:t>Psyllium</a:t>
            </a:r>
            <a:endParaRPr lang="en-US" sz="3600" b="1" dirty="0">
              <a:latin typeface="+mj-l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lstStyle/>
          <a:p>
            <a:endParaRPr lang="en-IN" dirty="0"/>
          </a:p>
        </p:txBody>
      </p:sp>
      <p:sp>
        <p:nvSpPr>
          <p:cNvPr id="3" name="Content Placeholder 2"/>
          <p:cNvSpPr>
            <a:spLocks noGrp="1"/>
          </p:cNvSpPr>
          <p:nvPr>
            <p:ph idx="1"/>
          </p:nvPr>
        </p:nvSpPr>
        <p:spPr>
          <a:xfrm>
            <a:off x="304800" y="5181600"/>
            <a:ext cx="8686800" cy="944563"/>
          </a:xfrm>
        </p:spPr>
        <p:txBody>
          <a:bodyPr>
            <a:normAutofit fontScale="92500" lnSpcReduction="10000"/>
          </a:bodyPr>
          <a:lstStyle/>
          <a:p>
            <a:pPr>
              <a:buFont typeface="Arial" pitchFamily="34" charset="0"/>
              <a:buChar char="•"/>
            </a:pPr>
            <a:r>
              <a:rPr lang="en-IN" sz="3000" b="1" dirty="0" smtClean="0">
                <a:latin typeface="+mj-lt"/>
                <a:cs typeface="Arial" pitchFamily="34" charset="0"/>
              </a:rPr>
              <a:t>Main structural features of the mucilage from </a:t>
            </a:r>
            <a:r>
              <a:rPr lang="en-IN" sz="3000" b="1" i="1" dirty="0" smtClean="0">
                <a:latin typeface="+mj-lt"/>
                <a:cs typeface="Arial" pitchFamily="34" charset="0"/>
              </a:rPr>
              <a:t>Plantago ovata </a:t>
            </a:r>
            <a:r>
              <a:rPr lang="en-IN" sz="3000" b="1" dirty="0" smtClean="0">
                <a:latin typeface="+mj-lt"/>
                <a:cs typeface="Arial" pitchFamily="34" charset="0"/>
              </a:rPr>
              <a:t>Forsk.</a:t>
            </a:r>
            <a:endParaRPr lang="en-IN" sz="3000" dirty="0" smtClean="0">
              <a:latin typeface="+mj-lt"/>
              <a:cs typeface="Arial" pitchFamily="34" charset="0"/>
            </a:endParaRPr>
          </a:p>
          <a:p>
            <a:endParaRPr lang="en-IN" dirty="0"/>
          </a:p>
        </p:txBody>
      </p:sp>
      <p:pic>
        <p:nvPicPr>
          <p:cNvPr id="5" name="Picture 4"/>
          <p:cNvPicPr/>
          <p:nvPr/>
        </p:nvPicPr>
        <p:blipFill>
          <a:blip r:embed="rId2" cstate="print"/>
          <a:srcRect/>
          <a:stretch>
            <a:fillRect/>
          </a:stretch>
        </p:blipFill>
        <p:spPr bwMode="auto">
          <a:xfrm>
            <a:off x="304800" y="762000"/>
            <a:ext cx="8686800" cy="38960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1081088"/>
            <a:ext cx="9144000" cy="0"/>
          </a:xfrm>
          <a:prstGeom prst="rect">
            <a:avLst/>
          </a:prstGeom>
          <a:noFill/>
          <a:ln w="9525">
            <a:noFill/>
            <a:miter lim="800000"/>
            <a:headEnd/>
            <a:tailEnd/>
          </a:ln>
        </p:spPr>
        <p:txBody>
          <a:bodyPr wrap="none" anchor="ctr">
            <a:spAutoFit/>
          </a:bodyPr>
          <a:lstStyle/>
          <a:p>
            <a:endParaRPr lang="en-IN"/>
          </a:p>
        </p:txBody>
      </p:sp>
      <p:sp>
        <p:nvSpPr>
          <p:cNvPr id="470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70021" name="Object 5"/>
          <p:cNvGraphicFramePr>
            <a:graphicFrameLocks noChangeAspect="1"/>
          </p:cNvGraphicFramePr>
          <p:nvPr/>
        </p:nvGraphicFramePr>
        <p:xfrm>
          <a:off x="381000" y="914400"/>
          <a:ext cx="8534400" cy="5715000"/>
        </p:xfrm>
        <a:graphic>
          <a:graphicData uri="http://schemas.openxmlformats.org/presentationml/2006/ole">
            <p:oleObj spid="_x0000_s470021" name="CS ChemDraw Drawing" r:id="rId3" imgW="10018440" imgH="11932560" progId="ChemDraw.Document.6.0">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533400" y="685800"/>
          <a:ext cx="7848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20"/>
          <p:cNvSpPr>
            <a:spLocks noChangeShapeType="1"/>
          </p:cNvSpPr>
          <p:nvPr/>
        </p:nvSpPr>
        <p:spPr bwMode="auto">
          <a:xfrm>
            <a:off x="4495800" y="4648200"/>
            <a:ext cx="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5181600" cy="457200"/>
          </a:xfrm>
        </p:spPr>
        <p:txBody>
          <a:bodyPr>
            <a:noAutofit/>
          </a:bodyPr>
          <a:lstStyle/>
          <a:p>
            <a:pPr algn="ctr"/>
            <a:r>
              <a:rPr lang="en-US" sz="4000" b="1" dirty="0" smtClean="0">
                <a:solidFill>
                  <a:schemeClr val="tx1"/>
                </a:solidFill>
                <a:cs typeface="Arial" pitchFamily="34" charset="0"/>
              </a:rPr>
              <a:t>Psyllium </a:t>
            </a:r>
            <a:r>
              <a:rPr lang="en-US" sz="3600" b="1" dirty="0" smtClean="0">
                <a:solidFill>
                  <a:schemeClr val="tx1"/>
                </a:solidFill>
                <a:cs typeface="Arial" pitchFamily="34" charset="0"/>
              </a:rPr>
              <a:t>and</a:t>
            </a:r>
            <a:r>
              <a:rPr lang="en-US" sz="4000" b="1" dirty="0" smtClean="0">
                <a:solidFill>
                  <a:schemeClr val="tx1"/>
                </a:solidFill>
                <a:cs typeface="Arial" pitchFamily="34" charset="0"/>
              </a:rPr>
              <a:t> Diabetes</a:t>
            </a:r>
            <a:endParaRPr lang="en-IN" sz="4000" b="1" dirty="0">
              <a:solidFill>
                <a:schemeClr val="tx1"/>
              </a:solidFill>
              <a:cs typeface="Arial" pitchFamily="34" charset="0"/>
            </a:endParaRPr>
          </a:p>
        </p:txBody>
      </p:sp>
      <p:sp>
        <p:nvSpPr>
          <p:cNvPr id="3" name="Content Placeholder 2"/>
          <p:cNvSpPr>
            <a:spLocks noGrp="1"/>
          </p:cNvSpPr>
          <p:nvPr>
            <p:ph idx="1"/>
          </p:nvPr>
        </p:nvSpPr>
        <p:spPr>
          <a:xfrm>
            <a:off x="457200" y="1600200"/>
            <a:ext cx="8001000" cy="4724400"/>
          </a:xfrm>
        </p:spPr>
        <p:txBody>
          <a:bodyPr>
            <a:noAutofit/>
          </a:bodyPr>
          <a:lstStyle/>
          <a:p>
            <a:pPr algn="just">
              <a:buNone/>
            </a:pPr>
            <a:r>
              <a:rPr lang="en-US" sz="2400" dirty="0" smtClean="0">
                <a:solidFill>
                  <a:srgbClr val="800000"/>
                </a:solidFill>
                <a:latin typeface="+mj-lt"/>
                <a:cs typeface="Arial" pitchFamily="34" charset="0"/>
              </a:rPr>
              <a:t>Psyllium has been proposed as a possible treatment for high blood sugar level and viscous form of psyllium have shown improved blood control by:</a:t>
            </a:r>
          </a:p>
          <a:p>
            <a:pPr marL="360363" indent="-360363" algn="just">
              <a:buFont typeface="Arial" pitchFamily="34" charset="0"/>
              <a:buChar char="•"/>
            </a:pPr>
            <a:r>
              <a:rPr lang="en-US" sz="2000" dirty="0" smtClean="0">
                <a:latin typeface="+mj-lt"/>
                <a:cs typeface="Arial" pitchFamily="34" charset="0"/>
              </a:rPr>
              <a:t>Trapping the ingested carbohydrates inside the viscous gel formed after digestion </a:t>
            </a:r>
          </a:p>
          <a:p>
            <a:pPr marL="360363" indent="-360363" algn="just">
              <a:buFont typeface="Arial" pitchFamily="34" charset="0"/>
              <a:buChar char="•"/>
            </a:pPr>
            <a:r>
              <a:rPr lang="en-US" sz="2000" dirty="0" smtClean="0">
                <a:latin typeface="+mj-lt"/>
                <a:cs typeface="Arial" pitchFamily="34" charset="0"/>
              </a:rPr>
              <a:t>As a result sugar are absorbed into the blood stream more slowly</a:t>
            </a:r>
          </a:p>
          <a:p>
            <a:pPr marL="360363" indent="-360363" algn="just">
              <a:buFont typeface="Arial" pitchFamily="34" charset="0"/>
              <a:buChar char="•"/>
            </a:pPr>
            <a:r>
              <a:rPr lang="en-US" sz="2000" dirty="0" smtClean="0">
                <a:latin typeface="+mj-lt"/>
                <a:cs typeface="Arial" pitchFamily="34" charset="0"/>
              </a:rPr>
              <a:t>It increases the viscosity of intestinal contents</a:t>
            </a:r>
          </a:p>
          <a:p>
            <a:pPr marL="360363" indent="-360363" algn="just">
              <a:buFont typeface="Arial" pitchFamily="34" charset="0"/>
              <a:buChar char="•"/>
            </a:pPr>
            <a:r>
              <a:rPr lang="en-US" sz="2000" dirty="0" smtClean="0">
                <a:latin typeface="+mj-lt"/>
                <a:cs typeface="Arial" pitchFamily="34" charset="0"/>
              </a:rPr>
              <a:t>Therefore decrease the rate of absorption of glucose, bile acids and other nutrients </a:t>
            </a:r>
          </a:p>
          <a:p>
            <a:pPr marL="360363" indent="-360363" algn="just">
              <a:buFont typeface="Arial" pitchFamily="34" charset="0"/>
              <a:buChar char="•"/>
            </a:pPr>
            <a:r>
              <a:rPr lang="en-US" sz="2000" dirty="0" smtClean="0">
                <a:latin typeface="+mj-lt"/>
                <a:cs typeface="Arial" pitchFamily="34" charset="0"/>
              </a:rPr>
              <a:t>Decreases postprandial glucose concentrations </a:t>
            </a:r>
          </a:p>
          <a:p>
            <a:pPr marL="360363" indent="-360363" algn="just">
              <a:buNone/>
            </a:pPr>
            <a:endParaRPr lang="en-US" sz="2200" dirty="0" smtClean="0">
              <a:latin typeface="+mj-lt"/>
              <a:cs typeface="Arial" pitchFamily="34" charset="0"/>
            </a:endParaRPr>
          </a:p>
          <a:p>
            <a:pPr algn="just">
              <a:buNone/>
            </a:pPr>
            <a:endParaRPr lang="en-US" sz="2000" dirty="0" smtClean="0">
              <a:solidFill>
                <a:schemeClr val="tx2"/>
              </a:solidFill>
              <a:latin typeface="+mj-lt"/>
              <a:cs typeface="Arial" pitchFamily="34" charset="0"/>
            </a:endParaRPr>
          </a:p>
          <a:p>
            <a:pPr>
              <a:buNone/>
            </a:pPr>
            <a:endParaRPr lang="en-IN" sz="1800" dirty="0" smtClean="0"/>
          </a:p>
          <a:p>
            <a:pPr algn="just">
              <a:buFont typeface="Arial" pitchFamily="34" charset="0"/>
              <a:buChar char="•"/>
            </a:pPr>
            <a:endParaRPr lang="en-US" sz="2000" dirty="0" smtClean="0">
              <a:latin typeface="+mj-lt"/>
              <a:cs typeface="Arial" pitchFamily="34" charset="0"/>
            </a:endParaRPr>
          </a:p>
          <a:p>
            <a:pPr algn="just">
              <a:buNone/>
            </a:pPr>
            <a:endParaRPr lang="en-US" sz="2000"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8001000" cy="4572000"/>
          </a:xfrm>
        </p:spPr>
        <p:txBody>
          <a:bodyPr>
            <a:noAutofit/>
          </a:bodyPr>
          <a:lstStyle/>
          <a:p>
            <a:pPr algn="just">
              <a:buNone/>
            </a:pPr>
            <a:r>
              <a:rPr lang="en-IN" sz="2400" dirty="0" smtClean="0">
                <a:solidFill>
                  <a:srgbClr val="800000"/>
                </a:solidFill>
                <a:latin typeface="+mj-lt"/>
                <a:cs typeface="Arial" pitchFamily="34" charset="0"/>
              </a:rPr>
              <a:t>Diabetes mellitus is a common problem nowadays</a:t>
            </a:r>
          </a:p>
          <a:p>
            <a:pPr algn="just">
              <a:buFont typeface="Arial"/>
              <a:buChar char="•"/>
            </a:pPr>
            <a:r>
              <a:rPr lang="en-IN" sz="2400" dirty="0" smtClean="0">
                <a:latin typeface="+mj-lt"/>
                <a:cs typeface="Arial" pitchFamily="34" charset="0"/>
              </a:rPr>
              <a:t>Caused by decreased production of insulin </a:t>
            </a:r>
          </a:p>
          <a:p>
            <a:pPr algn="just">
              <a:buFont typeface="Arial"/>
              <a:buChar char="•"/>
            </a:pPr>
            <a:r>
              <a:rPr lang="en-IN" sz="2400" dirty="0" smtClean="0">
                <a:latin typeface="+mj-lt"/>
                <a:cs typeface="Arial" pitchFamily="34" charset="0"/>
              </a:rPr>
              <a:t>Or by decreased ability to use insulin </a:t>
            </a:r>
          </a:p>
          <a:p>
            <a:pPr algn="just">
              <a:buFont typeface="Arial"/>
              <a:buChar char="•"/>
            </a:pPr>
            <a:r>
              <a:rPr lang="en-IN" sz="2400" dirty="0" smtClean="0">
                <a:latin typeface="+mj-lt"/>
                <a:cs typeface="Arial" pitchFamily="34" charset="0"/>
              </a:rPr>
              <a:t>Which leads to an increase in blood glucose level </a:t>
            </a:r>
          </a:p>
          <a:p>
            <a:pPr algn="just">
              <a:buNone/>
            </a:pPr>
            <a:endParaRPr lang="en-US" sz="2400" dirty="0" smtClean="0">
              <a:latin typeface="+mj-lt"/>
              <a:cs typeface="Arial" pitchFamily="34" charset="0"/>
            </a:endParaRPr>
          </a:p>
          <a:p>
            <a:pPr algn="just">
              <a:buNone/>
            </a:pPr>
            <a:r>
              <a:rPr lang="en-IN" sz="2400" dirty="0" smtClean="0">
                <a:solidFill>
                  <a:srgbClr val="800000"/>
                </a:solidFill>
                <a:latin typeface="+mj-lt"/>
                <a:cs typeface="Arial" pitchFamily="34" charset="0"/>
              </a:rPr>
              <a:t>Due to the inconvenience of the traditional treatment of diabetes by subcutaneous administration of insulin injection, various attempts have been made to develop an efficient method of insulin delivery.</a:t>
            </a:r>
            <a:endParaRPr lang="en-US" sz="2400" dirty="0" smtClean="0">
              <a:solidFill>
                <a:srgbClr val="800000"/>
              </a:solidFill>
              <a:latin typeface="+mj-lt"/>
              <a:cs typeface="Arial" pitchFamily="34" charset="0"/>
            </a:endParaRPr>
          </a:p>
          <a:p>
            <a:pPr algn="just">
              <a:buNone/>
            </a:pPr>
            <a:endParaRPr lang="en-US" sz="2400"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715000"/>
          </a:xfrm>
        </p:spPr>
        <p:txBody>
          <a:bodyPr>
            <a:normAutofit/>
          </a:bodyPr>
          <a:lstStyle/>
          <a:p>
            <a:pPr algn="just">
              <a:buNone/>
            </a:pPr>
            <a:r>
              <a:rPr lang="en-IN" sz="2400" dirty="0" smtClean="0">
                <a:solidFill>
                  <a:srgbClr val="C00000"/>
                </a:solidFill>
                <a:latin typeface="+mj-lt"/>
                <a:cs typeface="Arial" pitchFamily="34" charset="0"/>
              </a:rPr>
              <a:t>Mechanism of action of gel forming fiber is related to: </a:t>
            </a:r>
          </a:p>
          <a:p>
            <a:pPr algn="just">
              <a:buFont typeface="Arial" pitchFamily="34" charset="0"/>
              <a:buChar char="•"/>
            </a:pPr>
            <a:r>
              <a:rPr lang="en-IN" sz="2000" dirty="0" smtClean="0">
                <a:latin typeface="+mj-lt"/>
                <a:cs typeface="Arial" pitchFamily="34" charset="0"/>
              </a:rPr>
              <a:t>Ability to increase the viscosity of the gastrointestinal contents</a:t>
            </a:r>
          </a:p>
          <a:p>
            <a:pPr algn="just">
              <a:buFont typeface="Arial" pitchFamily="34" charset="0"/>
              <a:buChar char="•"/>
            </a:pPr>
            <a:r>
              <a:rPr lang="en-IN" sz="2000" dirty="0" smtClean="0">
                <a:latin typeface="+mj-lt"/>
                <a:cs typeface="Arial" pitchFamily="34" charset="0"/>
              </a:rPr>
              <a:t>Thus, interfere with motility and absorption</a:t>
            </a:r>
            <a:r>
              <a:rPr lang="en-IN" sz="2000" dirty="0" smtClean="0">
                <a:latin typeface="+mj-lt"/>
              </a:rPr>
              <a:t> </a:t>
            </a:r>
          </a:p>
          <a:p>
            <a:pPr algn="just">
              <a:buFont typeface="Arial" pitchFamily="34" charset="0"/>
              <a:buChar char="•"/>
            </a:pPr>
            <a:r>
              <a:rPr lang="en-IN" sz="2000" dirty="0" smtClean="0">
                <a:latin typeface="+mj-lt"/>
              </a:rPr>
              <a:t>Improves glucose tolerance in diabetes, due to </a:t>
            </a:r>
          </a:p>
          <a:p>
            <a:pPr algn="just">
              <a:buFont typeface="Arial" pitchFamily="34" charset="0"/>
              <a:buChar char="•"/>
            </a:pPr>
            <a:r>
              <a:rPr lang="en-IN" sz="2000" dirty="0" smtClean="0">
                <a:latin typeface="+mj-lt"/>
              </a:rPr>
              <a:t>Retarded gastric emptying and increased intestinal transit </a:t>
            </a:r>
          </a:p>
          <a:p>
            <a:pPr algn="just">
              <a:buNone/>
            </a:pPr>
            <a:endParaRPr lang="en-IN" sz="2400" dirty="0">
              <a:latin typeface="+mj-lt"/>
            </a:endParaRPr>
          </a:p>
        </p:txBody>
      </p:sp>
      <p:pic>
        <p:nvPicPr>
          <p:cNvPr id="5" name="Picture 4"/>
          <p:cNvPicPr/>
          <p:nvPr/>
        </p:nvPicPr>
        <p:blipFill>
          <a:blip r:embed="rId2" cstate="print"/>
          <a:srcRect/>
          <a:stretch>
            <a:fillRect/>
          </a:stretch>
        </p:blipFill>
        <p:spPr bwMode="auto">
          <a:xfrm>
            <a:off x="838200" y="3048000"/>
            <a:ext cx="4800600" cy="2743200"/>
          </a:xfrm>
          <a:prstGeom prst="rect">
            <a:avLst/>
          </a:prstGeom>
          <a:solidFill>
            <a:schemeClr val="tx1"/>
          </a:solidFill>
          <a:ln w="9525">
            <a:solidFill>
              <a:schemeClr val="tx1"/>
            </a:solidFill>
            <a:miter lim="800000"/>
            <a:headEnd/>
            <a:tailEnd/>
          </a:ln>
        </p:spPr>
      </p:pic>
      <p:sp>
        <p:nvSpPr>
          <p:cNvPr id="6" name="Rectangle 5"/>
          <p:cNvSpPr/>
          <p:nvPr/>
        </p:nvSpPr>
        <p:spPr>
          <a:xfrm>
            <a:off x="5791200" y="3352800"/>
            <a:ext cx="2895600" cy="1815882"/>
          </a:xfrm>
          <a:prstGeom prst="rect">
            <a:avLst/>
          </a:prstGeom>
        </p:spPr>
        <p:txBody>
          <a:bodyPr wrap="square">
            <a:spAutoFit/>
          </a:bodyPr>
          <a:lstStyle/>
          <a:p>
            <a:pPr algn="just"/>
            <a:r>
              <a:rPr lang="en-IN" sz="1400" b="1" dirty="0" smtClean="0">
                <a:latin typeface="+mj-lt"/>
              </a:rPr>
              <a:t>Schematic representation of stomach and small intestine showing:</a:t>
            </a:r>
          </a:p>
          <a:p>
            <a:pPr algn="just"/>
            <a:r>
              <a:rPr lang="en-IN" sz="1400" i="1" dirty="0" smtClean="0">
                <a:solidFill>
                  <a:srgbClr val="C00000"/>
                </a:solidFill>
                <a:latin typeface="+mj-lt"/>
              </a:rPr>
              <a:t>(</a:t>
            </a:r>
            <a:r>
              <a:rPr lang="en-IN" sz="1400" dirty="0" smtClean="0">
                <a:solidFill>
                  <a:srgbClr val="C00000"/>
                </a:solidFill>
                <a:latin typeface="+mj-lt"/>
              </a:rPr>
              <a:t>A)slow digestion and absorption of 'fibre rich‘ diet and </a:t>
            </a:r>
          </a:p>
          <a:p>
            <a:pPr algn="just"/>
            <a:r>
              <a:rPr lang="en-IN" sz="1400" dirty="0" smtClean="0">
                <a:solidFill>
                  <a:srgbClr val="C00000"/>
                </a:solidFill>
                <a:latin typeface="+mj-lt"/>
              </a:rPr>
              <a:t>(B) rapid digestion and absorption of energy-dense food from low fibre diets</a:t>
            </a:r>
            <a:endParaRPr lang="en-IN" sz="1400" dirty="0">
              <a:solidFill>
                <a:srgbClr val="C000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990600" y="3276600"/>
            <a:ext cx="7696200" cy="2743200"/>
          </a:xfrm>
          <a:prstGeom prst="rect">
            <a:avLst/>
          </a:prstGeom>
          <a:noFill/>
          <a:ln w="9525">
            <a:noFill/>
            <a:miter lim="800000"/>
            <a:headEnd/>
            <a:tailEnd/>
          </a:ln>
        </p:spPr>
      </p:pic>
      <p:sp>
        <p:nvSpPr>
          <p:cNvPr id="4" name="Text Box 3"/>
          <p:cNvSpPr txBox="1">
            <a:spLocks noChangeArrowheads="1"/>
          </p:cNvSpPr>
          <p:nvPr/>
        </p:nvSpPr>
        <p:spPr bwMode="auto">
          <a:xfrm>
            <a:off x="762000" y="1489075"/>
            <a:ext cx="8001000" cy="1692771"/>
          </a:xfrm>
          <a:prstGeom prst="rect">
            <a:avLst/>
          </a:prstGeom>
          <a:noFill/>
          <a:ln w="9525">
            <a:noFill/>
            <a:miter lim="800000"/>
            <a:headEnd/>
            <a:tailEnd/>
          </a:ln>
        </p:spPr>
        <p:txBody>
          <a:bodyPr wrap="square">
            <a:spAutoFit/>
          </a:bodyPr>
          <a:lstStyle/>
          <a:p>
            <a:pPr marL="180975" indent="-180975" algn="just"/>
            <a:r>
              <a:rPr lang="en-US" sz="2400" dirty="0" smtClean="0">
                <a:solidFill>
                  <a:srgbClr val="800000"/>
                </a:solidFill>
                <a:latin typeface="+mj-lt"/>
                <a:cs typeface="Arial" pitchFamily="34" charset="0"/>
              </a:rPr>
              <a:t>Insulin </a:t>
            </a:r>
            <a:r>
              <a:rPr lang="en-US" sz="2400" dirty="0">
                <a:solidFill>
                  <a:srgbClr val="800000"/>
                </a:solidFill>
                <a:latin typeface="+mj-lt"/>
                <a:cs typeface="Arial" pitchFamily="34" charset="0"/>
              </a:rPr>
              <a:t>is a hormone that </a:t>
            </a:r>
            <a:r>
              <a:rPr lang="en-US" sz="2400" dirty="0" smtClean="0">
                <a:solidFill>
                  <a:srgbClr val="800000"/>
                </a:solidFill>
                <a:latin typeface="+mj-lt"/>
                <a:cs typeface="Arial" pitchFamily="34" charset="0"/>
              </a:rPr>
              <a:t>:</a:t>
            </a:r>
          </a:p>
          <a:p>
            <a:pPr marL="180975" indent="-180975" algn="just">
              <a:buFont typeface="Arial" pitchFamily="34" charset="0"/>
              <a:buChar char="•"/>
            </a:pPr>
            <a:r>
              <a:rPr lang="en-US" sz="2000" dirty="0" smtClean="0">
                <a:latin typeface="+mj-lt"/>
                <a:cs typeface="Arial" pitchFamily="34" charset="0"/>
              </a:rPr>
              <a:t>Regulates </a:t>
            </a:r>
            <a:r>
              <a:rPr lang="en-US" sz="2000" dirty="0">
                <a:latin typeface="+mj-lt"/>
                <a:cs typeface="Arial" pitchFamily="34" charset="0"/>
              </a:rPr>
              <a:t>the amount of glucose </a:t>
            </a:r>
            <a:r>
              <a:rPr lang="en-US" sz="2000" dirty="0" smtClean="0">
                <a:latin typeface="+mj-lt"/>
                <a:cs typeface="Arial" pitchFamily="34" charset="0"/>
              </a:rPr>
              <a:t>  (</a:t>
            </a:r>
            <a:r>
              <a:rPr lang="en-US" sz="2000" dirty="0">
                <a:latin typeface="+mj-lt"/>
                <a:cs typeface="Arial" pitchFamily="34" charset="0"/>
              </a:rPr>
              <a:t>sugar) in the blood </a:t>
            </a:r>
            <a:endParaRPr lang="en-US" sz="2000" dirty="0" smtClean="0">
              <a:latin typeface="+mj-lt"/>
              <a:cs typeface="Arial" pitchFamily="34" charset="0"/>
            </a:endParaRPr>
          </a:p>
          <a:p>
            <a:pPr marL="180975" indent="-180975" algn="just">
              <a:buFont typeface="Arial" pitchFamily="34" charset="0"/>
              <a:buChar char="•"/>
            </a:pPr>
            <a:r>
              <a:rPr lang="en-US" sz="2000" dirty="0" smtClean="0">
                <a:latin typeface="+mj-lt"/>
                <a:cs typeface="Arial" pitchFamily="34" charset="0"/>
              </a:rPr>
              <a:t>Required </a:t>
            </a:r>
            <a:r>
              <a:rPr lang="en-US" sz="2000" dirty="0">
                <a:latin typeface="+mj-lt"/>
                <a:cs typeface="Arial" pitchFamily="34" charset="0"/>
              </a:rPr>
              <a:t>for the body to function </a:t>
            </a:r>
            <a:r>
              <a:rPr lang="en-US" sz="2000" dirty="0" smtClean="0">
                <a:latin typeface="+mj-lt"/>
                <a:cs typeface="Arial" pitchFamily="34" charset="0"/>
              </a:rPr>
              <a:t>normally </a:t>
            </a:r>
          </a:p>
          <a:p>
            <a:pPr marL="180975" indent="-180975" algn="just">
              <a:buFont typeface="Arial" pitchFamily="34" charset="0"/>
              <a:buChar char="•"/>
            </a:pPr>
            <a:r>
              <a:rPr lang="en-US" sz="2000" dirty="0" smtClean="0">
                <a:latin typeface="+mj-lt"/>
                <a:cs typeface="Arial" pitchFamily="34" charset="0"/>
              </a:rPr>
              <a:t>Without insulin, the blood glucose builds up in blood </a:t>
            </a:r>
          </a:p>
          <a:p>
            <a:pPr marL="180975" indent="-180975" algn="just">
              <a:buFont typeface="Arial" pitchFamily="34" charset="0"/>
              <a:buChar char="•"/>
            </a:pPr>
            <a:r>
              <a:rPr lang="en-US" sz="2000" dirty="0" smtClean="0">
                <a:latin typeface="+mj-lt"/>
                <a:cs typeface="Arial" pitchFamily="34" charset="0"/>
              </a:rPr>
              <a:t>Cells are starved of their energy source</a:t>
            </a:r>
            <a:r>
              <a:rPr lang="en-US" sz="2000" dirty="0" smtClean="0">
                <a:solidFill>
                  <a:schemeClr val="tx2"/>
                </a:solidFill>
                <a:latin typeface="+mj-lt"/>
                <a:cs typeface="Arial" pitchFamily="34" charset="0"/>
              </a:rPr>
              <a:t>.</a:t>
            </a:r>
            <a:endParaRPr lang="en-US" sz="2000" dirty="0">
              <a:solidFill>
                <a:schemeClr val="tx2"/>
              </a:solidFill>
              <a:latin typeface="+mj-lt"/>
              <a:cs typeface="Arial" pitchFamily="34" charset="0"/>
            </a:endParaRPr>
          </a:p>
        </p:txBody>
      </p:sp>
      <p:sp>
        <p:nvSpPr>
          <p:cNvPr id="5" name="Text Box 4"/>
          <p:cNvSpPr txBox="1">
            <a:spLocks noChangeArrowheads="1"/>
          </p:cNvSpPr>
          <p:nvPr/>
        </p:nvSpPr>
        <p:spPr bwMode="auto">
          <a:xfrm>
            <a:off x="2057400" y="762000"/>
            <a:ext cx="4876800" cy="646331"/>
          </a:xfrm>
          <a:prstGeom prst="rect">
            <a:avLst/>
          </a:prstGeom>
          <a:noFill/>
          <a:ln w="9525">
            <a:noFill/>
            <a:miter lim="800000"/>
            <a:headEnd/>
            <a:tailEnd/>
          </a:ln>
        </p:spPr>
        <p:txBody>
          <a:bodyPr wrap="square">
            <a:spAutoFit/>
          </a:bodyPr>
          <a:lstStyle/>
          <a:p>
            <a:pPr algn="ctr"/>
            <a:r>
              <a:rPr lang="en-US" sz="3600" b="1" dirty="0" smtClean="0">
                <a:latin typeface="+mj-lt"/>
                <a:cs typeface="Arial" pitchFamily="34" charset="0"/>
              </a:rPr>
              <a:t>Insulin as a model drug</a:t>
            </a:r>
            <a:endParaRPr lang="en-US" sz="3600" b="1" dirty="0">
              <a:latin typeface="+mj-l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2819400"/>
          </a:xfrm>
        </p:spPr>
        <p:txBody>
          <a:bodyPr>
            <a:noAutofit/>
          </a:bodyPr>
          <a:lstStyle/>
          <a:p>
            <a:pPr marL="185738" indent="-185738" algn="just"/>
            <a:r>
              <a:rPr lang="en-US" sz="2800" dirty="0" smtClean="0">
                <a:solidFill>
                  <a:srgbClr val="800000"/>
                </a:solidFill>
                <a:cs typeface="Arial" pitchFamily="34" charset="0"/>
              </a:rPr>
              <a:t>Keeping in view, </a:t>
            </a:r>
            <a:r>
              <a:rPr lang="en-IN" sz="2800" dirty="0" smtClean="0">
                <a:solidFill>
                  <a:srgbClr val="800000"/>
                </a:solidFill>
                <a:cs typeface="Arial" pitchFamily="34" charset="0"/>
              </a:rPr>
              <a:t>the pharmacological importance of psyllium polysaccharides to reduce glucose absorption and drug delivery devices based on hydrogels, psyllium, if suitably tailored to prepare the hydrogels, can act as the double potential candidates to develop novel drug delivery systems. </a:t>
            </a:r>
            <a:endParaRPr lang="en-IN" sz="2800" dirty="0">
              <a:solidFill>
                <a:srgbClr val="800000"/>
              </a:solidFill>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7467600" cy="487362"/>
          </a:xfrm>
        </p:spPr>
        <p:txBody>
          <a:bodyPr>
            <a:noAutofit/>
          </a:bodyPr>
          <a:lstStyle/>
          <a:p>
            <a:pPr algn="ctr"/>
            <a:r>
              <a:rPr lang="en-US" sz="3200" b="1" dirty="0" smtClean="0">
                <a:solidFill>
                  <a:schemeClr val="tx1"/>
                </a:solidFill>
                <a:cs typeface="Arial" pitchFamily="34" charset="0"/>
              </a:rPr>
              <a:t>The main objectives of the present study</a:t>
            </a:r>
            <a:endParaRPr lang="en-IN" sz="3200" b="1" dirty="0">
              <a:solidFill>
                <a:schemeClr val="tx1"/>
              </a:solidFill>
              <a:cs typeface="Arial" pitchFamily="34" charset="0"/>
            </a:endParaRPr>
          </a:p>
        </p:txBody>
      </p:sp>
      <p:sp>
        <p:nvSpPr>
          <p:cNvPr id="3" name="Content Placeholder 2"/>
          <p:cNvSpPr>
            <a:spLocks noGrp="1"/>
          </p:cNvSpPr>
          <p:nvPr>
            <p:ph idx="1"/>
          </p:nvPr>
        </p:nvSpPr>
        <p:spPr>
          <a:xfrm>
            <a:off x="381000" y="2286000"/>
            <a:ext cx="8077200" cy="4419600"/>
          </a:xfrm>
        </p:spPr>
        <p:txBody>
          <a:bodyPr>
            <a:noAutofit/>
          </a:bodyPr>
          <a:lstStyle/>
          <a:p>
            <a:pPr marL="990600" lvl="1" indent="-533400" algn="just">
              <a:lnSpc>
                <a:spcPct val="90000"/>
              </a:lnSpc>
              <a:buNone/>
            </a:pPr>
            <a:r>
              <a:rPr lang="en-US" sz="2000" dirty="0" smtClean="0">
                <a:solidFill>
                  <a:srgbClr val="800000"/>
                </a:solidFill>
                <a:latin typeface="+mj-lt"/>
                <a:cs typeface="Arial" pitchFamily="34" charset="0"/>
              </a:rPr>
              <a:t>To use psyllium, a medicinally important polysaccharide</a:t>
            </a:r>
            <a:r>
              <a:rPr lang="en-US" sz="2000" dirty="0" smtClean="0">
                <a:latin typeface="+mj-lt"/>
                <a:cs typeface="Arial" pitchFamily="34" charset="0"/>
              </a:rPr>
              <a:t>:</a:t>
            </a:r>
          </a:p>
          <a:p>
            <a:pPr marL="990600" lvl="1" indent="-533400" algn="just">
              <a:lnSpc>
                <a:spcPct val="90000"/>
              </a:lnSpc>
              <a:buFont typeface="Wingdings" pitchFamily="2" charset="2"/>
              <a:buChar char="Ø"/>
            </a:pPr>
            <a:r>
              <a:rPr lang="en-US" sz="1800" b="1" dirty="0" smtClean="0">
                <a:latin typeface="+mj-lt"/>
                <a:cs typeface="Arial" pitchFamily="34" charset="0"/>
              </a:rPr>
              <a:t>For developing the novel pH responsive hydrogels for the use in insulin delivery</a:t>
            </a:r>
          </a:p>
          <a:p>
            <a:pPr marL="990600" lvl="1" indent="-533400" algn="just">
              <a:lnSpc>
                <a:spcPct val="90000"/>
              </a:lnSpc>
              <a:buFont typeface="Wingdings" pitchFamily="2" charset="2"/>
              <a:buChar char="Ø"/>
            </a:pPr>
            <a:r>
              <a:rPr lang="en-US" sz="1800" b="1" dirty="0" smtClean="0">
                <a:latin typeface="+mj-lt"/>
                <a:cs typeface="Arial" pitchFamily="34" charset="0"/>
              </a:rPr>
              <a:t>To synthesize psyllium and </a:t>
            </a:r>
            <a:r>
              <a:rPr lang="en-US" sz="1800" b="1" dirty="0" err="1" smtClean="0">
                <a:latin typeface="+mj-lt"/>
                <a:cs typeface="Arial" pitchFamily="34" charset="0"/>
              </a:rPr>
              <a:t>vinylic</a:t>
            </a:r>
            <a:r>
              <a:rPr lang="en-US" sz="1800" b="1" dirty="0" smtClean="0">
                <a:latin typeface="+mj-lt"/>
                <a:cs typeface="Arial" pitchFamily="34" charset="0"/>
              </a:rPr>
              <a:t> monomers (</a:t>
            </a:r>
            <a:r>
              <a:rPr lang="en-US" sz="1800" b="1" dirty="0" err="1" smtClean="0">
                <a:latin typeface="+mj-lt"/>
                <a:cs typeface="Arial" pitchFamily="34" charset="0"/>
              </a:rPr>
              <a:t>acrylamide</a:t>
            </a:r>
            <a:r>
              <a:rPr lang="en-US" sz="1800" b="1" dirty="0" smtClean="0">
                <a:latin typeface="+mj-lt"/>
                <a:cs typeface="Arial" pitchFamily="34" charset="0"/>
              </a:rPr>
              <a:t>, </a:t>
            </a:r>
            <a:r>
              <a:rPr lang="en-US" sz="1800" b="1" dirty="0" err="1" smtClean="0">
                <a:latin typeface="+mj-lt"/>
                <a:cs typeface="Arial" pitchFamily="34" charset="0"/>
              </a:rPr>
              <a:t>methacrylamide</a:t>
            </a:r>
            <a:r>
              <a:rPr lang="en-US" sz="1800" b="1" dirty="0" smtClean="0">
                <a:latin typeface="+mj-lt"/>
                <a:cs typeface="Arial" pitchFamily="34" charset="0"/>
              </a:rPr>
              <a:t>) based hydrogels by chemical induced </a:t>
            </a:r>
            <a:r>
              <a:rPr lang="en-US" sz="1800" b="1" dirty="0" err="1" smtClean="0">
                <a:latin typeface="+mj-lt"/>
                <a:cs typeface="Arial" pitchFamily="34" charset="0"/>
              </a:rPr>
              <a:t>crosslinked</a:t>
            </a:r>
            <a:r>
              <a:rPr lang="en-US" sz="1800" b="1" dirty="0" smtClean="0">
                <a:latin typeface="+mj-lt"/>
                <a:cs typeface="Arial" pitchFamily="34" charset="0"/>
              </a:rPr>
              <a:t> polymerization</a:t>
            </a:r>
          </a:p>
          <a:p>
            <a:pPr marL="990600" lvl="1" indent="-533400" algn="just">
              <a:lnSpc>
                <a:spcPct val="90000"/>
              </a:lnSpc>
              <a:buFont typeface="Wingdings" pitchFamily="2" charset="2"/>
              <a:buChar char="Ø"/>
            </a:pPr>
            <a:r>
              <a:rPr lang="en-US" sz="1800" b="1" dirty="0" smtClean="0">
                <a:latin typeface="+mj-lt"/>
                <a:cs typeface="Arial" pitchFamily="34" charset="0"/>
              </a:rPr>
              <a:t>To characterize these polymers/hydrogels by different physical techniques such as SEMs, FTIR and TGA for evaluation of structural aspects. </a:t>
            </a:r>
          </a:p>
          <a:p>
            <a:pPr marL="990600" lvl="1" indent="-533400" algn="just">
              <a:buFont typeface="Wingdings" pitchFamily="2" charset="2"/>
              <a:buChar char="Ø"/>
            </a:pPr>
            <a:r>
              <a:rPr lang="en-US" sz="1800" b="1" dirty="0" smtClean="0">
                <a:latin typeface="+mj-lt"/>
                <a:cs typeface="Arial" pitchFamily="34" charset="0"/>
              </a:rPr>
              <a:t>To study the swelling kinetics of the hydrogels as a function of , pH, for the evaluation of swelling mechanism and diffusion coefficients for the swelling of the hydrogels. </a:t>
            </a:r>
          </a:p>
          <a:p>
            <a:pPr marL="990600" lvl="1" indent="-533400" algn="just">
              <a:lnSpc>
                <a:spcPct val="90000"/>
              </a:lnSpc>
              <a:buFont typeface="Wingdings" pitchFamily="2" charset="2"/>
              <a:buChar char="Ø"/>
            </a:pPr>
            <a:r>
              <a:rPr lang="en-US" sz="1800" b="1" dirty="0" smtClean="0">
                <a:latin typeface="+mj-lt"/>
                <a:cs typeface="Arial" pitchFamily="34" charset="0"/>
              </a:rPr>
              <a:t>To study the </a:t>
            </a:r>
            <a:r>
              <a:rPr lang="en-US" sz="1800" b="1" i="1" dirty="0" smtClean="0">
                <a:latin typeface="+mj-lt"/>
                <a:cs typeface="Arial" pitchFamily="34" charset="0"/>
              </a:rPr>
              <a:t>in vitro</a:t>
            </a:r>
            <a:r>
              <a:rPr lang="en-US" sz="1800" b="1" dirty="0" smtClean="0">
                <a:latin typeface="+mj-lt"/>
                <a:cs typeface="Arial" pitchFamily="34" charset="0"/>
              </a:rPr>
              <a:t> release dynamics of model drug insulin, from the drug loaded hydrogels in different release medium, for the evaluation of the release mechanism and diffusion coefficients</a:t>
            </a:r>
            <a:r>
              <a:rPr lang="en-US" sz="1800" dirty="0" smtClean="0">
                <a:latin typeface="+mj-lt"/>
                <a:cs typeface="Arial" pitchFamily="34" charset="0"/>
              </a:rPr>
              <a:t>.</a:t>
            </a:r>
          </a:p>
        </p:txBody>
      </p:sp>
      <p:sp>
        <p:nvSpPr>
          <p:cNvPr id="4" name="Rectangle 3"/>
          <p:cNvSpPr/>
          <p:nvPr/>
        </p:nvSpPr>
        <p:spPr>
          <a:xfrm>
            <a:off x="457200" y="990600"/>
            <a:ext cx="8534400" cy="707886"/>
          </a:xfrm>
          <a:prstGeom prst="rect">
            <a:avLst/>
          </a:prstGeom>
        </p:spPr>
        <p:txBody>
          <a:bodyPr wrap="square">
            <a:spAutoFit/>
          </a:bodyPr>
          <a:lstStyle/>
          <a:p>
            <a:r>
              <a:rPr lang="en-IN" sz="2000" dirty="0" smtClean="0">
                <a:solidFill>
                  <a:srgbClr val="800000"/>
                </a:solidFill>
                <a:latin typeface="+mj-lt"/>
              </a:rPr>
              <a:t>Modification of natural polymers  is important to improve their chemical and physical properties.</a:t>
            </a:r>
            <a:endParaRPr lang="en-IN" sz="2000" dirty="0">
              <a:solidFill>
                <a:srgbClr val="800000"/>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838200"/>
            <a:ext cx="4648200" cy="609600"/>
          </a:xfrm>
          <a:prstGeom prst="rect">
            <a:avLst/>
          </a:prstGeom>
        </p:spPr>
        <p:txBody>
          <a:bodyP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Arial" pitchFamily="34" charset="0"/>
              </a:rPr>
              <a:t>Materials and Method</a:t>
            </a:r>
            <a:endParaRPr kumimoji="0" lang="en-IN" sz="3600" b="0" i="0" u="none" strike="noStrike" kern="1200" cap="none" spc="0" normalizeH="0" baseline="0" noProof="0" dirty="0">
              <a:ln>
                <a:noFill/>
              </a:ln>
              <a:effectLst/>
              <a:uLnTx/>
              <a:uFillTx/>
              <a:latin typeface="+mj-lt"/>
              <a:ea typeface="+mj-ea"/>
              <a:cs typeface="Arial" pitchFamily="34" charset="0"/>
            </a:endParaRPr>
          </a:p>
        </p:txBody>
      </p:sp>
      <p:sp>
        <p:nvSpPr>
          <p:cNvPr id="3" name="Content Placeholder 2"/>
          <p:cNvSpPr txBox="1">
            <a:spLocks/>
          </p:cNvSpPr>
          <p:nvPr/>
        </p:nvSpPr>
        <p:spPr>
          <a:xfrm>
            <a:off x="762000" y="1676401"/>
            <a:ext cx="7848600" cy="1981199"/>
          </a:xfrm>
          <a:prstGeom prst="rect">
            <a:avLst/>
          </a:prstGeom>
        </p:spPr>
        <p:txBody>
          <a:bodyPr>
            <a:normAutofit/>
          </a:bodyPr>
          <a:lstStyle/>
          <a:p>
            <a:pPr marL="342900" marR="0" lvl="0" indent="-342900" algn="just" defTabSz="914400" rtl="0" eaLnBrk="1" fontAlgn="auto" latinLnBrk="0" hangingPunct="1">
              <a:lnSpc>
                <a:spcPct val="90000"/>
              </a:lnSpc>
              <a:spcBef>
                <a:spcPct val="20000"/>
              </a:spcBef>
              <a:spcAft>
                <a:spcPts val="0"/>
              </a:spcAft>
              <a:buClr>
                <a:schemeClr val="tx1"/>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j-lt"/>
                <a:cs typeface="Arial" pitchFamily="34" charset="0"/>
              </a:rPr>
              <a:t>Plantago psyllium (Sidpur Sat Isabgol factory, India)</a:t>
            </a:r>
          </a:p>
          <a:p>
            <a:pPr marL="342900" marR="0" lvl="0" indent="-342900" algn="just" defTabSz="914400" rtl="0" eaLnBrk="1" fontAlgn="auto" latinLnBrk="0" hangingPunct="1">
              <a:lnSpc>
                <a:spcPct val="90000"/>
              </a:lnSpc>
              <a:spcBef>
                <a:spcPct val="20000"/>
              </a:spcBef>
              <a:spcAft>
                <a:spcPts val="0"/>
              </a:spcAft>
              <a:buClr>
                <a:schemeClr val="tx1"/>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j-lt"/>
                <a:cs typeface="Arial" pitchFamily="34" charset="0"/>
              </a:rPr>
              <a:t>Acrylamide</a:t>
            </a:r>
            <a:r>
              <a:rPr kumimoji="0" lang="en-US" b="0" i="0" u="none" strike="noStrike" kern="1200" cap="none" spc="0" normalizeH="0" noProof="0" dirty="0" smtClean="0">
                <a:ln>
                  <a:noFill/>
                </a:ln>
                <a:solidFill>
                  <a:schemeClr val="tx1"/>
                </a:solidFill>
                <a:effectLst/>
                <a:uLnTx/>
                <a:uFillTx/>
                <a:latin typeface="+mj-lt"/>
                <a:cs typeface="Arial" pitchFamily="34" charset="0"/>
              </a:rPr>
              <a:t>, Methacrylamide </a:t>
            </a:r>
            <a:r>
              <a:rPr kumimoji="0" lang="en-US" b="0" i="0" u="none" strike="noStrike" kern="1200" cap="none" spc="0" normalizeH="0" baseline="0" noProof="0" dirty="0" smtClean="0">
                <a:ln>
                  <a:noFill/>
                </a:ln>
                <a:solidFill>
                  <a:schemeClr val="tx1"/>
                </a:solidFill>
                <a:effectLst/>
                <a:uLnTx/>
                <a:uFillTx/>
                <a:latin typeface="+mj-lt"/>
                <a:cs typeface="Arial" pitchFamily="34" charset="0"/>
              </a:rPr>
              <a:t>(Merck Schuchardt, Hohenbrunn, Germany) </a:t>
            </a:r>
          </a:p>
          <a:p>
            <a:pPr marL="342900" marR="0" lvl="0" indent="-342900" algn="just" defTabSz="914400" rtl="0" eaLnBrk="1" fontAlgn="auto" latinLnBrk="0" hangingPunct="1">
              <a:lnSpc>
                <a:spcPct val="90000"/>
              </a:lnSpc>
              <a:spcBef>
                <a:spcPct val="20000"/>
              </a:spcBef>
              <a:spcAft>
                <a:spcPts val="0"/>
              </a:spcAft>
              <a:buClr>
                <a:schemeClr val="tx1"/>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j-lt"/>
                <a:cs typeface="Arial" pitchFamily="34" charset="0"/>
              </a:rPr>
              <a:t>Sodium potassium tartrate and Folin’s reagent(Merck-Mumbai-India)</a:t>
            </a:r>
          </a:p>
          <a:p>
            <a:pPr marL="342900" marR="0" lvl="0" indent="-342900" algn="just" defTabSz="914400" rtl="0" eaLnBrk="1" fontAlgn="auto" latinLnBrk="0" hangingPunct="1">
              <a:lnSpc>
                <a:spcPct val="90000"/>
              </a:lnSpc>
              <a:spcBef>
                <a:spcPct val="20000"/>
              </a:spcBef>
              <a:spcAft>
                <a:spcPts val="0"/>
              </a:spcAft>
              <a:buClr>
                <a:schemeClr val="tx1"/>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j-lt"/>
                <a:cs typeface="Arial" pitchFamily="34" charset="0"/>
              </a:rPr>
              <a:t>Ammonium persulphate, Copper sulphate and N-N’-methylenebisacrylamide (S.D Fine, Mumbai-India)</a:t>
            </a:r>
          </a:p>
          <a:p>
            <a:pPr marL="342900" lvl="0" indent="-342900" algn="just">
              <a:lnSpc>
                <a:spcPct val="90000"/>
              </a:lnSpc>
              <a:spcBef>
                <a:spcPct val="20000"/>
              </a:spcBef>
              <a:buClr>
                <a:schemeClr val="tx1"/>
              </a:buClr>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j-lt"/>
                <a:cs typeface="Arial" pitchFamily="34" charset="0"/>
              </a:rPr>
              <a:t>Insulin (Torrent Pharmaceuticals-</a:t>
            </a:r>
            <a:r>
              <a:rPr kumimoji="0" lang="en-US" b="0" i="0" u="none" strike="noStrike" kern="1200" cap="none" spc="0" normalizeH="0" baseline="0" noProof="0" dirty="0" err="1" smtClean="0">
                <a:ln>
                  <a:noFill/>
                </a:ln>
                <a:solidFill>
                  <a:schemeClr val="tx1"/>
                </a:solidFill>
                <a:effectLst/>
                <a:uLnTx/>
                <a:uFillTx/>
                <a:latin typeface="+mj-lt"/>
                <a:cs typeface="Arial" pitchFamily="34" charset="0"/>
              </a:rPr>
              <a:t>Mehsana</a:t>
            </a:r>
            <a:r>
              <a:rPr kumimoji="0" lang="en-US" b="0" i="0" u="none" strike="noStrike" kern="1200" cap="none" spc="0" normalizeH="0" baseline="0" noProof="0" dirty="0" smtClean="0">
                <a:ln>
                  <a:noFill/>
                </a:ln>
                <a:solidFill>
                  <a:schemeClr val="tx1"/>
                </a:solidFill>
                <a:effectLst/>
                <a:uLnTx/>
                <a:uFillTx/>
                <a:latin typeface="+mj-lt"/>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mj-lt"/>
                <a:cs typeface="Arial" pitchFamily="34" charset="0"/>
              </a:rPr>
              <a:t>Gujrat</a:t>
            </a:r>
            <a:r>
              <a:rPr lang="en-US" dirty="0" smtClean="0">
                <a:latin typeface="+mj-lt"/>
                <a:cs typeface="Arial" pitchFamily="34" charset="0"/>
              </a:rPr>
              <a:t>-India</a:t>
            </a:r>
            <a:r>
              <a:rPr kumimoji="0" lang="en-US" b="0" i="0" u="none" strike="noStrike" kern="1200" cap="none" spc="0" normalizeH="0" baseline="0" noProof="0" dirty="0" smtClean="0">
                <a:ln>
                  <a:noFill/>
                </a:ln>
                <a:solidFill>
                  <a:schemeClr val="tx1"/>
                </a:solidFill>
                <a:effectLst/>
                <a:uLnTx/>
                <a:uFillTx/>
                <a:latin typeface="+mj-lt"/>
                <a:cs typeface="Arial" pitchFamily="34" charset="0"/>
              </a:rPr>
              <a:t>)</a:t>
            </a:r>
          </a:p>
        </p:txBody>
      </p:sp>
      <p:graphicFrame>
        <p:nvGraphicFramePr>
          <p:cNvPr id="12" name="Table 11"/>
          <p:cNvGraphicFramePr>
            <a:graphicFrameLocks noGrp="1"/>
          </p:cNvGraphicFramePr>
          <p:nvPr/>
        </p:nvGraphicFramePr>
        <p:xfrm>
          <a:off x="609600" y="3657600"/>
          <a:ext cx="8322928" cy="2209800"/>
        </p:xfrm>
        <a:graphic>
          <a:graphicData uri="http://schemas.openxmlformats.org/drawingml/2006/table">
            <a:tbl>
              <a:tblPr/>
              <a:tblGrid>
                <a:gridCol w="2289302"/>
                <a:gridCol w="1738774"/>
                <a:gridCol w="2237452"/>
                <a:gridCol w="2057400"/>
              </a:tblGrid>
              <a:tr h="736600">
                <a:tc>
                  <a:txBody>
                    <a:bodyPr/>
                    <a:lstStyle/>
                    <a:p>
                      <a:pPr marL="0" marR="0" algn="ctr">
                        <a:lnSpc>
                          <a:spcPct val="115000"/>
                        </a:lnSpc>
                        <a:spcBef>
                          <a:spcPts val="0"/>
                        </a:spcBef>
                        <a:spcAft>
                          <a:spcPts val="0"/>
                        </a:spcAft>
                      </a:pPr>
                      <a:r>
                        <a:rPr lang="en-US" sz="1400" b="1" dirty="0">
                          <a:solidFill>
                            <a:srgbClr val="C00000"/>
                          </a:solidFill>
                          <a:latin typeface="Calibri"/>
                          <a:ea typeface="Times New Roman"/>
                          <a:cs typeface="Times New Roman"/>
                        </a:rPr>
                        <a:t>MONOMER</a:t>
                      </a:r>
                    </a:p>
                    <a:p>
                      <a:pPr marL="0" marR="0" algn="ctr">
                        <a:lnSpc>
                          <a:spcPct val="115000"/>
                        </a:lnSpc>
                        <a:spcBef>
                          <a:spcPts val="0"/>
                        </a:spcBef>
                        <a:spcAft>
                          <a:spcPts val="0"/>
                        </a:spcAft>
                      </a:pPr>
                      <a:r>
                        <a:rPr lang="en-US" sz="1400" b="1" dirty="0">
                          <a:solidFill>
                            <a:srgbClr val="C00000"/>
                          </a:solidFill>
                          <a:latin typeface="Calibri"/>
                          <a:ea typeface="Times New Roman"/>
                          <a:cs typeface="Times New Roman"/>
                        </a:rPr>
                        <a:t>(CH</a:t>
                      </a:r>
                      <a:r>
                        <a:rPr lang="en-US" sz="1400" b="1" baseline="-25000" dirty="0">
                          <a:solidFill>
                            <a:srgbClr val="C00000"/>
                          </a:solidFill>
                          <a:latin typeface="Calibri"/>
                          <a:ea typeface="Times New Roman"/>
                          <a:cs typeface="Times New Roman"/>
                        </a:rPr>
                        <a:t>2</a:t>
                      </a:r>
                      <a:r>
                        <a:rPr lang="en-US" sz="1400" b="1" dirty="0">
                          <a:solidFill>
                            <a:srgbClr val="C00000"/>
                          </a:solidFill>
                          <a:latin typeface="Calibri"/>
                          <a:ea typeface="Times New Roman"/>
                          <a:cs typeface="Times New Roman"/>
                        </a:rPr>
                        <a:t>=CXY)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smtClean="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400" b="1" dirty="0" smtClean="0">
                          <a:solidFill>
                            <a:srgbClr val="C00000"/>
                          </a:solidFill>
                          <a:latin typeface="Calibri"/>
                          <a:ea typeface="Times New Roman"/>
                          <a:cs typeface="Times New Roman"/>
                        </a:rPr>
                        <a:t>X</a:t>
                      </a:r>
                      <a:endParaRPr lang="en-US" sz="1400" b="1" dirty="0">
                        <a:solidFill>
                          <a:srgbClr val="C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smtClean="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400" b="1" dirty="0" smtClean="0">
                          <a:solidFill>
                            <a:srgbClr val="C00000"/>
                          </a:solidFill>
                          <a:latin typeface="Calibri"/>
                          <a:ea typeface="Times New Roman"/>
                          <a:cs typeface="Times New Roman"/>
                        </a:rPr>
                        <a:t>Y</a:t>
                      </a:r>
                      <a:endParaRPr lang="en-US" sz="1400" b="1" dirty="0">
                        <a:solidFill>
                          <a:srgbClr val="C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C00000"/>
                          </a:solidFill>
                          <a:latin typeface="Calibri"/>
                          <a:ea typeface="Times New Roman"/>
                          <a:cs typeface="Times New Roman"/>
                        </a:rPr>
                        <a:t>POLYMER</a:t>
                      </a:r>
                      <a:endParaRPr lang="en-US" sz="1400" b="1"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400" b="1" dirty="0">
                          <a:solidFill>
                            <a:srgbClr val="C00000"/>
                          </a:solidFill>
                          <a:latin typeface="Calibri"/>
                          <a:ea typeface="Times New Roman"/>
                          <a:cs typeface="Times New Roman"/>
                        </a:rPr>
                        <a:t>-(CH</a:t>
                      </a:r>
                      <a:r>
                        <a:rPr lang="en-US" sz="1400" b="1" baseline="-25000" dirty="0">
                          <a:solidFill>
                            <a:srgbClr val="C00000"/>
                          </a:solidFill>
                          <a:latin typeface="Calibri"/>
                          <a:ea typeface="Times New Roman"/>
                          <a:cs typeface="Times New Roman"/>
                        </a:rPr>
                        <a:t>2</a:t>
                      </a:r>
                      <a:r>
                        <a:rPr lang="en-US" sz="1400" b="1" dirty="0">
                          <a:solidFill>
                            <a:srgbClr val="C00000"/>
                          </a:solidFill>
                          <a:latin typeface="Calibri"/>
                          <a:ea typeface="Times New Roman"/>
                          <a:cs typeface="Times New Roman"/>
                        </a:rPr>
                        <a:t>-CXY-)n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a:txBody>
                    <a:bodyPr/>
                    <a:lstStyle/>
                    <a:p>
                      <a:pPr marL="0" marR="0">
                        <a:lnSpc>
                          <a:spcPct val="115000"/>
                        </a:lnSpc>
                        <a:spcBef>
                          <a:spcPts val="0"/>
                        </a:spcBef>
                        <a:spcAft>
                          <a:spcPts val="0"/>
                        </a:spcAft>
                      </a:pPr>
                      <a:endParaRPr lang="en-US" sz="1600" dirty="0">
                        <a:latin typeface="Calibri"/>
                        <a:ea typeface="Times New Roman"/>
                        <a:cs typeface="Times New Roman"/>
                      </a:endParaRPr>
                    </a:p>
                    <a:p>
                      <a:pPr marL="0" marR="0">
                        <a:lnSpc>
                          <a:spcPct val="115000"/>
                        </a:lnSpc>
                        <a:spcBef>
                          <a:spcPts val="0"/>
                        </a:spcBef>
                        <a:spcAft>
                          <a:spcPts val="0"/>
                        </a:spcAft>
                      </a:pPr>
                      <a:r>
                        <a:rPr lang="en-US" sz="1600" b="1" dirty="0">
                          <a:latin typeface="Calibri"/>
                          <a:ea typeface="Times New Roman"/>
                          <a:cs typeface="Times New Roman"/>
                        </a:rPr>
                        <a:t>Acrylamide</a:t>
                      </a:r>
                      <a:r>
                        <a:rPr lang="en-US" sz="1600" b="1" dirty="0" smtClean="0">
                          <a:latin typeface="Calibri"/>
                          <a:ea typeface="Times New Roman"/>
                          <a:cs typeface="Times New Roman"/>
                        </a:rPr>
                        <a:t>( </a:t>
                      </a:r>
                      <a:r>
                        <a:rPr lang="en-US" sz="1600" b="1" dirty="0" err="1" smtClean="0">
                          <a:latin typeface="Calibri"/>
                          <a:ea typeface="Times New Roman"/>
                          <a:cs typeface="Times New Roman"/>
                        </a:rPr>
                        <a:t>AAm</a:t>
                      </a:r>
                      <a:r>
                        <a:rPr lang="en-US" sz="1600" b="1" dirty="0">
                          <a:latin typeface="Calibri"/>
                          <a:ea typeface="Times New Roman"/>
                          <a:cs typeface="Times New Roman"/>
                        </a:rPr>
                        <a:t>)</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latin typeface="Calibri"/>
                          <a:ea typeface="Times New Roman"/>
                          <a:cs typeface="Times New Roman"/>
                        </a:rPr>
                        <a:t>         </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Calibri"/>
                        <a:ea typeface="Times New Roman"/>
                        <a:cs typeface="Times New Roman"/>
                      </a:endParaRPr>
                    </a:p>
                    <a:p>
                      <a:pPr marL="0" marR="0" algn="ctr">
                        <a:lnSpc>
                          <a:spcPct val="115000"/>
                        </a:lnSpc>
                        <a:spcBef>
                          <a:spcPts val="0"/>
                        </a:spcBef>
                        <a:spcAft>
                          <a:spcPts val="0"/>
                        </a:spcAft>
                      </a:pPr>
                      <a:r>
                        <a:rPr lang="en-US" sz="1400" b="1" dirty="0">
                          <a:latin typeface="Calibri"/>
                          <a:ea typeface="Times New Roman"/>
                          <a:cs typeface="Times New Roman"/>
                        </a:rPr>
                        <a:t>H</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Times New Roman"/>
                        <a:cs typeface="Times New Roman"/>
                      </a:endParaRPr>
                    </a:p>
                    <a:p>
                      <a:pPr marL="0" marR="0" algn="ctr">
                        <a:lnSpc>
                          <a:spcPct val="115000"/>
                        </a:lnSpc>
                        <a:spcBef>
                          <a:spcPts val="0"/>
                        </a:spcBef>
                        <a:spcAft>
                          <a:spcPts val="0"/>
                        </a:spcAft>
                      </a:pPr>
                      <a:r>
                        <a:rPr lang="en-US" sz="1600" b="1" dirty="0">
                          <a:latin typeface="Calibri"/>
                          <a:ea typeface="Times New Roman"/>
                          <a:cs typeface="Times New Roman"/>
                        </a:rPr>
                        <a:t>Poly(</a:t>
                      </a:r>
                      <a:r>
                        <a:rPr lang="en-US" sz="1600" b="1" dirty="0" err="1">
                          <a:latin typeface="Calibri"/>
                          <a:ea typeface="Times New Roman"/>
                          <a:cs typeface="Times New Roman"/>
                        </a:rPr>
                        <a:t>AAm</a:t>
                      </a:r>
                      <a:r>
                        <a:rPr lang="en-US" sz="1600" b="1" dirty="0">
                          <a:latin typeface="Calibri"/>
                          <a:ea typeface="Times New Roman"/>
                          <a:cs typeface="Times New Roman"/>
                        </a:rPr>
                        <a:t>)</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a:txBody>
                    <a:bodyPr/>
                    <a:lstStyle/>
                    <a:p>
                      <a:pPr marL="0" marR="0">
                        <a:lnSpc>
                          <a:spcPct val="115000"/>
                        </a:lnSpc>
                        <a:spcBef>
                          <a:spcPts val="0"/>
                        </a:spcBef>
                        <a:spcAft>
                          <a:spcPts val="0"/>
                        </a:spcAft>
                      </a:pPr>
                      <a:endParaRPr lang="en-US" sz="1600" dirty="0">
                        <a:latin typeface="Calibri"/>
                        <a:ea typeface="Times New Roman"/>
                        <a:cs typeface="Times New Roman"/>
                      </a:endParaRPr>
                    </a:p>
                    <a:p>
                      <a:pPr marL="0" marR="0">
                        <a:lnSpc>
                          <a:spcPct val="115000"/>
                        </a:lnSpc>
                        <a:spcBef>
                          <a:spcPts val="0"/>
                        </a:spcBef>
                        <a:spcAft>
                          <a:spcPts val="0"/>
                        </a:spcAft>
                      </a:pPr>
                      <a:r>
                        <a:rPr lang="en-US" sz="1600" b="1" dirty="0" smtClean="0">
                          <a:latin typeface="Calibri"/>
                          <a:ea typeface="Times New Roman"/>
                          <a:cs typeface="Times New Roman"/>
                        </a:rPr>
                        <a:t>Methacrylamide(</a:t>
                      </a:r>
                      <a:r>
                        <a:rPr lang="en-US" sz="1600" b="1" dirty="0" err="1" smtClean="0">
                          <a:latin typeface="Calibri"/>
                          <a:ea typeface="Times New Roman"/>
                          <a:cs typeface="Times New Roman"/>
                        </a:rPr>
                        <a:t>MAAm</a:t>
                      </a:r>
                      <a:r>
                        <a:rPr lang="en-US" sz="1600" b="1" dirty="0">
                          <a:latin typeface="Calibri"/>
                          <a:ea typeface="Times New Roman"/>
                          <a:cs typeface="Times New Roman"/>
                        </a:rPr>
                        <a:t>)</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Calibri"/>
                          <a:ea typeface="Times New Roman"/>
                          <a:cs typeface="Times New Roman"/>
                        </a:rPr>
                        <a:t>         </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Calibri"/>
                        <a:ea typeface="Times New Roman"/>
                        <a:cs typeface="Times New Roman"/>
                      </a:endParaRPr>
                    </a:p>
                    <a:p>
                      <a:pPr marL="0" marR="0" algn="ctr">
                        <a:lnSpc>
                          <a:spcPct val="115000"/>
                        </a:lnSpc>
                        <a:spcBef>
                          <a:spcPts val="0"/>
                        </a:spcBef>
                        <a:spcAft>
                          <a:spcPts val="0"/>
                        </a:spcAft>
                      </a:pPr>
                      <a:r>
                        <a:rPr lang="en-US" sz="1400" b="1" dirty="0">
                          <a:latin typeface="Calibri"/>
                          <a:ea typeface="Times New Roman"/>
                          <a:cs typeface="Times New Roman"/>
                        </a:rPr>
                        <a:t>CH</a:t>
                      </a:r>
                      <a:r>
                        <a:rPr lang="en-US" sz="1400" b="1" baseline="-25000" dirty="0">
                          <a:latin typeface="Calibri"/>
                          <a:ea typeface="Times New Roman"/>
                          <a:cs typeface="Times New Roman"/>
                        </a:rPr>
                        <a:t>3</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Times New Roman"/>
                        <a:cs typeface="Times New Roman"/>
                      </a:endParaRPr>
                    </a:p>
                    <a:p>
                      <a:pPr marL="0" marR="0" algn="ctr">
                        <a:lnSpc>
                          <a:spcPct val="115000"/>
                        </a:lnSpc>
                        <a:spcBef>
                          <a:spcPts val="0"/>
                        </a:spcBef>
                        <a:spcAft>
                          <a:spcPts val="0"/>
                        </a:spcAft>
                      </a:pPr>
                      <a:r>
                        <a:rPr lang="en-US" sz="1600" b="1" dirty="0">
                          <a:latin typeface="Calibri"/>
                          <a:ea typeface="Times New Roman"/>
                          <a:cs typeface="Times New Roman"/>
                        </a:rPr>
                        <a:t>Poly(</a:t>
                      </a:r>
                      <a:r>
                        <a:rPr lang="en-US" sz="1600" b="1" dirty="0" err="1">
                          <a:latin typeface="Calibri"/>
                          <a:ea typeface="Times New Roman"/>
                          <a:cs typeface="Times New Roman"/>
                        </a:rPr>
                        <a:t>MAAm</a:t>
                      </a:r>
                      <a:r>
                        <a:rPr lang="en-US" sz="1400" b="1" dirty="0">
                          <a:latin typeface="Calibri"/>
                          <a:ea typeface="Times New Roman"/>
                          <a:cs typeface="Times New Roman"/>
                        </a:rPr>
                        <a:t>)</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62183" name="Object 7"/>
          <p:cNvGraphicFramePr>
            <a:graphicFrameLocks noChangeAspect="1"/>
          </p:cNvGraphicFramePr>
          <p:nvPr/>
        </p:nvGraphicFramePr>
        <p:xfrm>
          <a:off x="3276600" y="5257800"/>
          <a:ext cx="990600" cy="533400"/>
        </p:xfrm>
        <a:graphic>
          <a:graphicData uri="http://schemas.openxmlformats.org/presentationml/2006/ole">
            <p:oleObj spid="_x0000_s562183" name="CS ChemDraw Drawing" r:id="rId3" imgW="704276" imgH="418667" progId="ChemDraw.Document.6.0">
              <p:embed/>
            </p:oleObj>
          </a:graphicData>
        </a:graphic>
      </p:graphicFrame>
      <p:graphicFrame>
        <p:nvGraphicFramePr>
          <p:cNvPr id="562185" name="Object 9"/>
          <p:cNvGraphicFramePr>
            <a:graphicFrameLocks noChangeAspect="1"/>
          </p:cNvGraphicFramePr>
          <p:nvPr/>
        </p:nvGraphicFramePr>
        <p:xfrm>
          <a:off x="3276600" y="4495799"/>
          <a:ext cx="914400" cy="543697"/>
        </p:xfrm>
        <a:graphic>
          <a:graphicData uri="http://schemas.openxmlformats.org/presentationml/2006/ole">
            <p:oleObj spid="_x0000_s562185" name="CS ChemDraw Drawing" r:id="rId4" imgW="704276" imgH="418667" progId="ChemDraw.Document.6.0">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1" name="Rectangle 51"/>
          <p:cNvSpPr>
            <a:spLocks noChangeArrowheads="1"/>
          </p:cNvSpPr>
          <p:nvPr/>
        </p:nvSpPr>
        <p:spPr bwMode="auto">
          <a:xfrm>
            <a:off x="685800" y="5562600"/>
            <a:ext cx="2438400" cy="457200"/>
          </a:xfrm>
          <a:prstGeom prst="rect">
            <a:avLst/>
          </a:prstGeom>
          <a:solidFill>
            <a:schemeClr val="bg2">
              <a:lumMod val="90000"/>
            </a:schemeClr>
          </a:solidFill>
          <a:ln w="9525">
            <a:solidFill>
              <a:schemeClr val="tx1"/>
            </a:solidFill>
            <a:miter lim="800000"/>
            <a:headEnd/>
            <a:tailEnd/>
          </a:ln>
        </p:spPr>
        <p:txBody>
          <a:bodyPr wrap="none" anchor="ctr"/>
          <a:lstStyle/>
          <a:p>
            <a:r>
              <a:rPr lang="en-US" sz="1600" b="1" dirty="0" smtClean="0">
                <a:latin typeface="+mj-lt"/>
                <a:cs typeface="Arial" pitchFamily="34" charset="0"/>
              </a:rPr>
              <a:t>Hydrogels thus formed</a:t>
            </a:r>
            <a:endParaRPr lang="en-US" sz="1600" b="1" dirty="0" smtClean="0">
              <a:latin typeface="+mj-lt"/>
            </a:endParaRPr>
          </a:p>
        </p:txBody>
      </p:sp>
      <p:sp>
        <p:nvSpPr>
          <p:cNvPr id="48" name="Rectangle 47"/>
          <p:cNvSpPr/>
          <p:nvPr/>
        </p:nvSpPr>
        <p:spPr>
          <a:xfrm>
            <a:off x="3200400" y="1295400"/>
            <a:ext cx="3187411" cy="369332"/>
          </a:xfrm>
          <a:prstGeom prst="rect">
            <a:avLst/>
          </a:prstGeom>
        </p:spPr>
        <p:txBody>
          <a:bodyPr wrap="none">
            <a:spAutoFit/>
          </a:bodyPr>
          <a:lstStyle/>
          <a:p>
            <a:r>
              <a:rPr lang="en-US" b="1" dirty="0" smtClean="0">
                <a:latin typeface="+mj-lt"/>
                <a:cs typeface="Arial" pitchFamily="34" charset="0"/>
              </a:rPr>
              <a:t>Graft copolymerization method</a:t>
            </a:r>
            <a:endParaRPr lang="en-IN" b="1" dirty="0">
              <a:latin typeface="+mj-lt"/>
            </a:endParaRPr>
          </a:p>
        </p:txBody>
      </p:sp>
      <p:sp>
        <p:nvSpPr>
          <p:cNvPr id="49" name="Oval 4"/>
          <p:cNvSpPr>
            <a:spLocks noChangeArrowheads="1"/>
          </p:cNvSpPr>
          <p:nvPr/>
        </p:nvSpPr>
        <p:spPr bwMode="auto">
          <a:xfrm>
            <a:off x="1600200" y="1828800"/>
            <a:ext cx="1600200" cy="685800"/>
          </a:xfrm>
          <a:prstGeom prst="ellipse">
            <a:avLst/>
          </a:prstGeom>
          <a:solidFill>
            <a:schemeClr val="tx2">
              <a:lumMod val="20000"/>
              <a:lumOff val="80000"/>
            </a:schemeClr>
          </a:solidFill>
          <a:ln w="9525">
            <a:solidFill>
              <a:schemeClr val="tx1"/>
            </a:solidFill>
            <a:round/>
            <a:headEnd/>
            <a:tailEnd/>
          </a:ln>
        </p:spPr>
        <p:txBody>
          <a:bodyPr wrap="none" anchor="ctr"/>
          <a:lstStyle/>
          <a:p>
            <a:pPr algn="ctr"/>
            <a:r>
              <a:rPr lang="en-US" sz="1800" b="1" dirty="0" smtClean="0">
                <a:solidFill>
                  <a:srgbClr val="C00000"/>
                </a:solidFill>
              </a:rPr>
              <a:t>STEP-1</a:t>
            </a:r>
            <a:endParaRPr lang="en-US" sz="1800" b="1" dirty="0">
              <a:solidFill>
                <a:srgbClr val="C00000"/>
              </a:solidFill>
            </a:endParaRPr>
          </a:p>
        </p:txBody>
      </p:sp>
      <p:sp>
        <p:nvSpPr>
          <p:cNvPr id="50" name="Line 5"/>
          <p:cNvSpPr>
            <a:spLocks noChangeShapeType="1"/>
          </p:cNvSpPr>
          <p:nvPr/>
        </p:nvSpPr>
        <p:spPr bwMode="auto">
          <a:xfrm>
            <a:off x="2514600" y="2514600"/>
            <a:ext cx="0" cy="152400"/>
          </a:xfrm>
          <a:prstGeom prst="line">
            <a:avLst/>
          </a:prstGeom>
          <a:noFill/>
          <a:ln w="9525">
            <a:solidFill>
              <a:schemeClr val="tx1"/>
            </a:solidFill>
            <a:round/>
            <a:headEnd/>
            <a:tailEnd/>
          </a:ln>
        </p:spPr>
        <p:txBody>
          <a:bodyPr/>
          <a:lstStyle/>
          <a:p>
            <a:endParaRPr lang="en-IN"/>
          </a:p>
        </p:txBody>
      </p:sp>
      <p:sp>
        <p:nvSpPr>
          <p:cNvPr id="51" name="Line 6"/>
          <p:cNvSpPr>
            <a:spLocks noChangeShapeType="1"/>
          </p:cNvSpPr>
          <p:nvPr/>
        </p:nvSpPr>
        <p:spPr bwMode="auto">
          <a:xfrm>
            <a:off x="1524000" y="2667000"/>
            <a:ext cx="2819400" cy="0"/>
          </a:xfrm>
          <a:prstGeom prst="line">
            <a:avLst/>
          </a:prstGeom>
          <a:noFill/>
          <a:ln w="9525">
            <a:solidFill>
              <a:schemeClr val="tx1"/>
            </a:solidFill>
            <a:round/>
            <a:headEnd/>
            <a:tailEnd/>
          </a:ln>
        </p:spPr>
        <p:txBody>
          <a:bodyPr/>
          <a:lstStyle/>
          <a:p>
            <a:endParaRPr lang="en-IN"/>
          </a:p>
        </p:txBody>
      </p:sp>
      <p:sp>
        <p:nvSpPr>
          <p:cNvPr id="52" name="Rectangle 8"/>
          <p:cNvSpPr>
            <a:spLocks noChangeArrowheads="1"/>
          </p:cNvSpPr>
          <p:nvPr/>
        </p:nvSpPr>
        <p:spPr bwMode="auto">
          <a:xfrm>
            <a:off x="685800" y="2971800"/>
            <a:ext cx="1371600" cy="457200"/>
          </a:xfrm>
          <a:prstGeom prst="rect">
            <a:avLst/>
          </a:prstGeom>
          <a:solidFill>
            <a:schemeClr val="bg2">
              <a:lumMod val="90000"/>
            </a:schemeClr>
          </a:solidFill>
          <a:ln w="9525">
            <a:solidFill>
              <a:schemeClr val="tx1"/>
            </a:solidFill>
            <a:miter lim="800000"/>
            <a:headEnd/>
            <a:tailEnd/>
          </a:ln>
        </p:spPr>
        <p:txBody>
          <a:bodyPr wrap="none" anchor="ctr"/>
          <a:lstStyle/>
          <a:p>
            <a:pPr algn="ctr"/>
            <a:r>
              <a:rPr lang="en-US" sz="1600" b="1" dirty="0" smtClean="0">
                <a:latin typeface="+mj-lt"/>
              </a:rPr>
              <a:t>Psyllium</a:t>
            </a:r>
            <a:endParaRPr lang="en-US" sz="1600" b="1" dirty="0">
              <a:latin typeface="+mj-lt"/>
            </a:endParaRPr>
          </a:p>
        </p:txBody>
      </p:sp>
      <p:sp>
        <p:nvSpPr>
          <p:cNvPr id="53" name="Line 9"/>
          <p:cNvSpPr>
            <a:spLocks noChangeShapeType="1"/>
          </p:cNvSpPr>
          <p:nvPr/>
        </p:nvSpPr>
        <p:spPr bwMode="auto">
          <a:xfrm>
            <a:off x="1524000" y="2667000"/>
            <a:ext cx="0" cy="304800"/>
          </a:xfrm>
          <a:prstGeom prst="line">
            <a:avLst/>
          </a:prstGeom>
          <a:noFill/>
          <a:ln w="9525">
            <a:solidFill>
              <a:schemeClr val="tx1"/>
            </a:solidFill>
            <a:round/>
            <a:headEnd/>
            <a:tailEnd/>
          </a:ln>
        </p:spPr>
        <p:txBody>
          <a:bodyPr/>
          <a:lstStyle/>
          <a:p>
            <a:endParaRPr lang="en-IN"/>
          </a:p>
        </p:txBody>
      </p:sp>
      <p:sp>
        <p:nvSpPr>
          <p:cNvPr id="54" name="Line 10"/>
          <p:cNvSpPr>
            <a:spLocks noChangeShapeType="1"/>
          </p:cNvSpPr>
          <p:nvPr/>
        </p:nvSpPr>
        <p:spPr bwMode="auto">
          <a:xfrm>
            <a:off x="3124200" y="2667000"/>
            <a:ext cx="0" cy="304800"/>
          </a:xfrm>
          <a:prstGeom prst="line">
            <a:avLst/>
          </a:prstGeom>
          <a:noFill/>
          <a:ln w="9525">
            <a:solidFill>
              <a:schemeClr val="tx1"/>
            </a:solidFill>
            <a:round/>
            <a:headEnd/>
            <a:tailEnd/>
          </a:ln>
        </p:spPr>
        <p:txBody>
          <a:bodyPr/>
          <a:lstStyle/>
          <a:p>
            <a:endParaRPr lang="en-IN"/>
          </a:p>
        </p:txBody>
      </p:sp>
      <p:sp>
        <p:nvSpPr>
          <p:cNvPr id="55" name="Rectangle 12"/>
          <p:cNvSpPr>
            <a:spLocks noChangeArrowheads="1"/>
          </p:cNvSpPr>
          <p:nvPr/>
        </p:nvSpPr>
        <p:spPr bwMode="auto">
          <a:xfrm>
            <a:off x="2209800" y="2971800"/>
            <a:ext cx="1600200" cy="457200"/>
          </a:xfrm>
          <a:prstGeom prst="rect">
            <a:avLst/>
          </a:prstGeom>
          <a:solidFill>
            <a:schemeClr val="bg2">
              <a:lumMod val="90000"/>
            </a:schemeClr>
          </a:solidFill>
          <a:ln w="9525">
            <a:solidFill>
              <a:schemeClr val="tx1"/>
            </a:solidFill>
            <a:miter lim="800000"/>
            <a:headEnd/>
            <a:tailEnd/>
          </a:ln>
        </p:spPr>
        <p:txBody>
          <a:bodyPr wrap="none" anchor="ctr"/>
          <a:lstStyle/>
          <a:p>
            <a:pPr algn="ctr"/>
            <a:r>
              <a:rPr lang="en-US" sz="1600" b="1" dirty="0" smtClean="0">
                <a:latin typeface="+mj-lt"/>
              </a:rPr>
              <a:t>Monomer</a:t>
            </a:r>
          </a:p>
          <a:p>
            <a:pPr algn="ctr"/>
            <a:r>
              <a:rPr lang="en-US" sz="1600" b="1" dirty="0" smtClean="0">
                <a:latin typeface="+mj-lt"/>
              </a:rPr>
              <a:t>(AAm/MAAm</a:t>
            </a:r>
            <a:r>
              <a:rPr lang="en-US" sz="1600" b="1" dirty="0" smtClean="0"/>
              <a:t>)</a:t>
            </a:r>
            <a:endParaRPr lang="en-US" sz="1600" b="1" dirty="0"/>
          </a:p>
        </p:txBody>
      </p:sp>
      <p:sp>
        <p:nvSpPr>
          <p:cNvPr id="56" name="Line 13"/>
          <p:cNvSpPr>
            <a:spLocks noChangeShapeType="1"/>
          </p:cNvSpPr>
          <p:nvPr/>
        </p:nvSpPr>
        <p:spPr bwMode="auto">
          <a:xfrm>
            <a:off x="4343400" y="2667000"/>
            <a:ext cx="0" cy="304800"/>
          </a:xfrm>
          <a:prstGeom prst="line">
            <a:avLst/>
          </a:prstGeom>
          <a:noFill/>
          <a:ln w="9525">
            <a:solidFill>
              <a:schemeClr val="tx1"/>
            </a:solidFill>
            <a:round/>
            <a:headEnd/>
            <a:tailEnd/>
          </a:ln>
        </p:spPr>
        <p:txBody>
          <a:bodyPr/>
          <a:lstStyle/>
          <a:p>
            <a:endParaRPr lang="en-IN"/>
          </a:p>
        </p:txBody>
      </p:sp>
      <p:sp>
        <p:nvSpPr>
          <p:cNvPr id="57" name="Rectangle 14"/>
          <p:cNvSpPr>
            <a:spLocks noChangeArrowheads="1"/>
          </p:cNvSpPr>
          <p:nvPr/>
        </p:nvSpPr>
        <p:spPr bwMode="auto">
          <a:xfrm>
            <a:off x="3962400" y="2971800"/>
            <a:ext cx="1143000" cy="457200"/>
          </a:xfrm>
          <a:prstGeom prst="rect">
            <a:avLst/>
          </a:prstGeom>
          <a:solidFill>
            <a:schemeClr val="bg2">
              <a:lumMod val="90000"/>
            </a:schemeClr>
          </a:solidFill>
          <a:ln w="9525">
            <a:solidFill>
              <a:schemeClr val="tx1"/>
            </a:solidFill>
            <a:miter lim="800000"/>
            <a:headEnd/>
            <a:tailEnd/>
          </a:ln>
        </p:spPr>
        <p:txBody>
          <a:bodyPr wrap="none" anchor="ctr"/>
          <a:lstStyle/>
          <a:p>
            <a:pPr algn="ctr"/>
            <a:r>
              <a:rPr lang="en-US" sz="1600" b="1" dirty="0">
                <a:latin typeface="+mj-lt"/>
              </a:rPr>
              <a:t>Water</a:t>
            </a:r>
          </a:p>
        </p:txBody>
      </p:sp>
      <p:sp>
        <p:nvSpPr>
          <p:cNvPr id="58" name="Oval 21"/>
          <p:cNvSpPr>
            <a:spLocks noChangeArrowheads="1"/>
          </p:cNvSpPr>
          <p:nvPr/>
        </p:nvSpPr>
        <p:spPr bwMode="auto">
          <a:xfrm>
            <a:off x="6629400" y="1828800"/>
            <a:ext cx="1524000" cy="685800"/>
          </a:xfrm>
          <a:prstGeom prst="ellipse">
            <a:avLst/>
          </a:prstGeom>
          <a:solidFill>
            <a:schemeClr val="bg2">
              <a:lumMod val="90000"/>
            </a:schemeClr>
          </a:solidFill>
          <a:ln w="9525">
            <a:solidFill>
              <a:schemeClr val="tx1"/>
            </a:solidFill>
            <a:round/>
            <a:headEnd/>
            <a:tailEnd/>
          </a:ln>
        </p:spPr>
        <p:txBody>
          <a:bodyPr wrap="none" anchor="ctr"/>
          <a:lstStyle/>
          <a:p>
            <a:pPr algn="ctr"/>
            <a:r>
              <a:rPr lang="en-US" sz="1800" b="1" dirty="0" smtClean="0">
                <a:solidFill>
                  <a:srgbClr val="C00000"/>
                </a:solidFill>
              </a:rPr>
              <a:t>STEP-2</a:t>
            </a:r>
            <a:endParaRPr lang="en-US" sz="1800" b="1" dirty="0">
              <a:solidFill>
                <a:srgbClr val="C00000"/>
              </a:solidFill>
            </a:endParaRPr>
          </a:p>
        </p:txBody>
      </p:sp>
      <p:sp>
        <p:nvSpPr>
          <p:cNvPr id="59" name="Line 22"/>
          <p:cNvSpPr>
            <a:spLocks noChangeShapeType="1"/>
          </p:cNvSpPr>
          <p:nvPr/>
        </p:nvSpPr>
        <p:spPr bwMode="auto">
          <a:xfrm>
            <a:off x="7086600" y="2514600"/>
            <a:ext cx="0" cy="228600"/>
          </a:xfrm>
          <a:prstGeom prst="line">
            <a:avLst/>
          </a:prstGeom>
          <a:noFill/>
          <a:ln w="9525">
            <a:solidFill>
              <a:schemeClr val="tx1"/>
            </a:solidFill>
            <a:round/>
            <a:headEnd/>
            <a:tailEnd/>
          </a:ln>
        </p:spPr>
        <p:txBody>
          <a:bodyPr/>
          <a:lstStyle/>
          <a:p>
            <a:endParaRPr lang="en-IN"/>
          </a:p>
        </p:txBody>
      </p:sp>
      <p:sp>
        <p:nvSpPr>
          <p:cNvPr id="60" name="Line 23"/>
          <p:cNvSpPr>
            <a:spLocks noChangeShapeType="1"/>
          </p:cNvSpPr>
          <p:nvPr/>
        </p:nvSpPr>
        <p:spPr bwMode="auto">
          <a:xfrm>
            <a:off x="6324600" y="2743200"/>
            <a:ext cx="1600200" cy="0"/>
          </a:xfrm>
          <a:prstGeom prst="line">
            <a:avLst/>
          </a:prstGeom>
          <a:noFill/>
          <a:ln w="9525">
            <a:solidFill>
              <a:schemeClr val="tx1"/>
            </a:solidFill>
            <a:round/>
            <a:headEnd/>
            <a:tailEnd/>
          </a:ln>
        </p:spPr>
        <p:txBody>
          <a:bodyPr/>
          <a:lstStyle/>
          <a:p>
            <a:endParaRPr lang="en-IN"/>
          </a:p>
        </p:txBody>
      </p:sp>
      <p:sp>
        <p:nvSpPr>
          <p:cNvPr id="61" name="Line 24"/>
          <p:cNvSpPr>
            <a:spLocks noChangeShapeType="1"/>
          </p:cNvSpPr>
          <p:nvPr/>
        </p:nvSpPr>
        <p:spPr bwMode="auto">
          <a:xfrm>
            <a:off x="6324600" y="2743200"/>
            <a:ext cx="0" cy="228600"/>
          </a:xfrm>
          <a:prstGeom prst="line">
            <a:avLst/>
          </a:prstGeom>
          <a:noFill/>
          <a:ln w="9525">
            <a:solidFill>
              <a:schemeClr val="tx1"/>
            </a:solidFill>
            <a:round/>
            <a:headEnd/>
            <a:tailEnd/>
          </a:ln>
        </p:spPr>
        <p:txBody>
          <a:bodyPr/>
          <a:lstStyle/>
          <a:p>
            <a:endParaRPr lang="en-IN"/>
          </a:p>
        </p:txBody>
      </p:sp>
      <p:sp>
        <p:nvSpPr>
          <p:cNvPr id="62" name="Line 25"/>
          <p:cNvSpPr>
            <a:spLocks noChangeShapeType="1"/>
          </p:cNvSpPr>
          <p:nvPr/>
        </p:nvSpPr>
        <p:spPr bwMode="auto">
          <a:xfrm>
            <a:off x="7924800" y="2743200"/>
            <a:ext cx="0" cy="228600"/>
          </a:xfrm>
          <a:prstGeom prst="line">
            <a:avLst/>
          </a:prstGeom>
          <a:noFill/>
          <a:ln w="9525">
            <a:solidFill>
              <a:schemeClr val="tx1"/>
            </a:solidFill>
            <a:round/>
            <a:headEnd/>
            <a:tailEnd/>
          </a:ln>
        </p:spPr>
        <p:txBody>
          <a:bodyPr/>
          <a:lstStyle/>
          <a:p>
            <a:endParaRPr lang="en-IN"/>
          </a:p>
        </p:txBody>
      </p:sp>
      <p:sp>
        <p:nvSpPr>
          <p:cNvPr id="63" name="Line 27"/>
          <p:cNvSpPr>
            <a:spLocks noChangeShapeType="1"/>
          </p:cNvSpPr>
          <p:nvPr/>
        </p:nvSpPr>
        <p:spPr bwMode="auto">
          <a:xfrm>
            <a:off x="7315200" y="1676400"/>
            <a:ext cx="0" cy="152400"/>
          </a:xfrm>
          <a:prstGeom prst="line">
            <a:avLst/>
          </a:prstGeom>
          <a:noFill/>
          <a:ln w="9525">
            <a:solidFill>
              <a:schemeClr val="tx1"/>
            </a:solidFill>
            <a:round/>
            <a:headEnd/>
            <a:tailEnd/>
          </a:ln>
        </p:spPr>
        <p:txBody>
          <a:bodyPr/>
          <a:lstStyle/>
          <a:p>
            <a:endParaRPr lang="en-IN"/>
          </a:p>
        </p:txBody>
      </p:sp>
      <p:sp>
        <p:nvSpPr>
          <p:cNvPr id="64" name="Line 28"/>
          <p:cNvSpPr>
            <a:spLocks noChangeShapeType="1"/>
          </p:cNvSpPr>
          <p:nvPr/>
        </p:nvSpPr>
        <p:spPr bwMode="auto">
          <a:xfrm>
            <a:off x="2514600" y="1676400"/>
            <a:ext cx="4800600" cy="0"/>
          </a:xfrm>
          <a:prstGeom prst="line">
            <a:avLst/>
          </a:prstGeom>
          <a:noFill/>
          <a:ln w="9525">
            <a:solidFill>
              <a:schemeClr val="tx1"/>
            </a:solidFill>
            <a:round/>
            <a:headEnd/>
            <a:tailEnd/>
          </a:ln>
        </p:spPr>
        <p:txBody>
          <a:bodyPr/>
          <a:lstStyle/>
          <a:p>
            <a:endParaRPr lang="en-IN"/>
          </a:p>
        </p:txBody>
      </p:sp>
      <p:sp>
        <p:nvSpPr>
          <p:cNvPr id="65" name="Line 29"/>
          <p:cNvSpPr>
            <a:spLocks noChangeShapeType="1"/>
          </p:cNvSpPr>
          <p:nvPr/>
        </p:nvSpPr>
        <p:spPr bwMode="auto">
          <a:xfrm>
            <a:off x="2514600" y="1676400"/>
            <a:ext cx="0" cy="152400"/>
          </a:xfrm>
          <a:prstGeom prst="line">
            <a:avLst/>
          </a:prstGeom>
          <a:noFill/>
          <a:ln w="9525">
            <a:solidFill>
              <a:schemeClr val="tx1"/>
            </a:solidFill>
            <a:round/>
            <a:headEnd/>
            <a:tailEnd/>
          </a:ln>
        </p:spPr>
        <p:txBody>
          <a:bodyPr/>
          <a:lstStyle/>
          <a:p>
            <a:endParaRPr lang="en-IN"/>
          </a:p>
        </p:txBody>
      </p:sp>
      <p:sp>
        <p:nvSpPr>
          <p:cNvPr id="66" name="Rectangle 32"/>
          <p:cNvSpPr>
            <a:spLocks noChangeArrowheads="1"/>
          </p:cNvSpPr>
          <p:nvPr/>
        </p:nvSpPr>
        <p:spPr bwMode="auto">
          <a:xfrm>
            <a:off x="5715000" y="2971800"/>
            <a:ext cx="1447800" cy="457200"/>
          </a:xfrm>
          <a:prstGeom prst="rect">
            <a:avLst/>
          </a:prstGeom>
          <a:solidFill>
            <a:schemeClr val="bg2">
              <a:lumMod val="90000"/>
            </a:schemeClr>
          </a:solidFill>
          <a:ln w="9525">
            <a:solidFill>
              <a:schemeClr val="tx1"/>
            </a:solidFill>
            <a:miter lim="800000"/>
            <a:headEnd/>
            <a:tailEnd/>
          </a:ln>
        </p:spPr>
        <p:txBody>
          <a:bodyPr wrap="none" anchor="ctr"/>
          <a:lstStyle/>
          <a:p>
            <a:pPr algn="ctr"/>
            <a:r>
              <a:rPr lang="en-US" sz="1600" b="1" dirty="0" smtClean="0">
                <a:latin typeface="+mj-lt"/>
              </a:rPr>
              <a:t>Crosslinker</a:t>
            </a:r>
          </a:p>
          <a:p>
            <a:pPr algn="ctr"/>
            <a:r>
              <a:rPr lang="en-US" sz="1600" b="1" dirty="0" smtClean="0">
                <a:latin typeface="+mj-lt"/>
              </a:rPr>
              <a:t>(NN’-MBA)</a:t>
            </a:r>
            <a:endParaRPr lang="en-US" sz="1600" b="1" dirty="0">
              <a:latin typeface="+mj-lt"/>
            </a:endParaRPr>
          </a:p>
        </p:txBody>
      </p:sp>
      <p:sp>
        <p:nvSpPr>
          <p:cNvPr id="67" name="Rectangle 33"/>
          <p:cNvSpPr>
            <a:spLocks noChangeArrowheads="1"/>
          </p:cNvSpPr>
          <p:nvPr/>
        </p:nvSpPr>
        <p:spPr bwMode="auto">
          <a:xfrm>
            <a:off x="7239000" y="2971800"/>
            <a:ext cx="1295400" cy="457200"/>
          </a:xfrm>
          <a:prstGeom prst="rect">
            <a:avLst/>
          </a:prstGeom>
          <a:solidFill>
            <a:schemeClr val="bg2">
              <a:lumMod val="90000"/>
            </a:schemeClr>
          </a:solidFill>
          <a:ln w="9525">
            <a:solidFill>
              <a:schemeClr val="tx1"/>
            </a:solidFill>
            <a:miter lim="800000"/>
            <a:headEnd/>
            <a:tailEnd/>
          </a:ln>
        </p:spPr>
        <p:txBody>
          <a:bodyPr wrap="none" anchor="ctr"/>
          <a:lstStyle/>
          <a:p>
            <a:pPr algn="ctr"/>
            <a:r>
              <a:rPr lang="en-US" sz="1600" b="1" dirty="0" smtClean="0">
                <a:latin typeface="+mj-lt"/>
              </a:rPr>
              <a:t>Initiator</a:t>
            </a:r>
          </a:p>
          <a:p>
            <a:pPr algn="ctr"/>
            <a:r>
              <a:rPr lang="en-US" sz="1600" b="1" dirty="0" smtClean="0">
                <a:latin typeface="+mj-lt"/>
              </a:rPr>
              <a:t>(APS) </a:t>
            </a:r>
            <a:endParaRPr lang="en-US" sz="1600" b="1" dirty="0">
              <a:latin typeface="+mj-lt"/>
            </a:endParaRPr>
          </a:p>
        </p:txBody>
      </p:sp>
      <p:sp>
        <p:nvSpPr>
          <p:cNvPr id="68" name="Line 34"/>
          <p:cNvSpPr>
            <a:spLocks noChangeShapeType="1"/>
          </p:cNvSpPr>
          <p:nvPr/>
        </p:nvSpPr>
        <p:spPr bwMode="auto">
          <a:xfrm>
            <a:off x="6781800" y="3429000"/>
            <a:ext cx="609600" cy="0"/>
          </a:xfrm>
          <a:prstGeom prst="line">
            <a:avLst/>
          </a:prstGeom>
          <a:noFill/>
          <a:ln w="9525">
            <a:solidFill>
              <a:schemeClr val="tx1"/>
            </a:solidFill>
            <a:round/>
            <a:headEnd/>
            <a:tailEnd/>
          </a:ln>
        </p:spPr>
        <p:txBody>
          <a:bodyPr/>
          <a:lstStyle/>
          <a:p>
            <a:endParaRPr lang="en-IN"/>
          </a:p>
        </p:txBody>
      </p:sp>
      <p:sp>
        <p:nvSpPr>
          <p:cNvPr id="69" name="Line 35"/>
          <p:cNvSpPr>
            <a:spLocks noChangeShapeType="1"/>
          </p:cNvSpPr>
          <p:nvPr/>
        </p:nvSpPr>
        <p:spPr bwMode="auto">
          <a:xfrm>
            <a:off x="2743200" y="3429000"/>
            <a:ext cx="0" cy="457200"/>
          </a:xfrm>
          <a:prstGeom prst="line">
            <a:avLst/>
          </a:prstGeom>
          <a:noFill/>
          <a:ln w="9525">
            <a:solidFill>
              <a:schemeClr val="tx1"/>
            </a:solidFill>
            <a:round/>
            <a:headEnd/>
            <a:tailEnd/>
          </a:ln>
        </p:spPr>
        <p:txBody>
          <a:bodyPr/>
          <a:lstStyle/>
          <a:p>
            <a:endParaRPr lang="en-IN"/>
          </a:p>
        </p:txBody>
      </p:sp>
      <p:sp>
        <p:nvSpPr>
          <p:cNvPr id="70" name="Oval 37"/>
          <p:cNvSpPr>
            <a:spLocks noChangeArrowheads="1"/>
          </p:cNvSpPr>
          <p:nvPr/>
        </p:nvSpPr>
        <p:spPr bwMode="auto">
          <a:xfrm>
            <a:off x="1676400" y="3886200"/>
            <a:ext cx="2057400" cy="838200"/>
          </a:xfrm>
          <a:prstGeom prst="ellipse">
            <a:avLst/>
          </a:prstGeom>
          <a:solidFill>
            <a:schemeClr val="bg2">
              <a:lumMod val="90000"/>
            </a:schemeClr>
          </a:solidFill>
          <a:ln w="9525">
            <a:solidFill>
              <a:schemeClr val="tx1"/>
            </a:solidFill>
            <a:round/>
            <a:headEnd/>
            <a:tailEnd/>
          </a:ln>
        </p:spPr>
        <p:txBody>
          <a:bodyPr wrap="none" anchor="ctr"/>
          <a:lstStyle/>
          <a:p>
            <a:pPr algn="ctr"/>
            <a:r>
              <a:rPr lang="en-US" sz="1800" b="1" dirty="0">
                <a:solidFill>
                  <a:srgbClr val="C00000"/>
                </a:solidFill>
                <a:latin typeface="+mj-lt"/>
              </a:rPr>
              <a:t>Homogenous</a:t>
            </a:r>
          </a:p>
          <a:p>
            <a:pPr algn="ctr"/>
            <a:r>
              <a:rPr lang="en-US" sz="1800" b="1" dirty="0" smtClean="0">
                <a:solidFill>
                  <a:srgbClr val="C00000"/>
                </a:solidFill>
                <a:latin typeface="+mj-lt"/>
              </a:rPr>
              <a:t>Solution-1</a:t>
            </a:r>
            <a:endParaRPr lang="en-US" sz="1800" b="1" dirty="0">
              <a:solidFill>
                <a:srgbClr val="C00000"/>
              </a:solidFill>
              <a:latin typeface="+mj-lt"/>
            </a:endParaRPr>
          </a:p>
        </p:txBody>
      </p:sp>
      <p:sp>
        <p:nvSpPr>
          <p:cNvPr id="71" name="Oval 38"/>
          <p:cNvSpPr>
            <a:spLocks noChangeArrowheads="1"/>
          </p:cNvSpPr>
          <p:nvPr/>
        </p:nvSpPr>
        <p:spPr bwMode="auto">
          <a:xfrm>
            <a:off x="6400800" y="3810000"/>
            <a:ext cx="1981200" cy="838200"/>
          </a:xfrm>
          <a:prstGeom prst="ellipse">
            <a:avLst/>
          </a:prstGeom>
          <a:solidFill>
            <a:schemeClr val="bg2">
              <a:lumMod val="90000"/>
            </a:schemeClr>
          </a:solidFill>
          <a:ln w="9525">
            <a:solidFill>
              <a:schemeClr val="tx1"/>
            </a:solidFill>
            <a:round/>
            <a:headEnd/>
            <a:tailEnd/>
          </a:ln>
        </p:spPr>
        <p:txBody>
          <a:bodyPr wrap="none" anchor="ctr"/>
          <a:lstStyle/>
          <a:p>
            <a:pPr algn="ctr"/>
            <a:r>
              <a:rPr lang="en-US" sz="1800" b="1" dirty="0">
                <a:solidFill>
                  <a:srgbClr val="C00000"/>
                </a:solidFill>
                <a:latin typeface="+mj-lt"/>
              </a:rPr>
              <a:t>Homogenous</a:t>
            </a:r>
          </a:p>
          <a:p>
            <a:pPr algn="ctr"/>
            <a:r>
              <a:rPr lang="en-US" sz="1800" b="1" dirty="0" smtClean="0">
                <a:solidFill>
                  <a:srgbClr val="C00000"/>
                </a:solidFill>
                <a:latin typeface="+mj-lt"/>
              </a:rPr>
              <a:t>Solution-2</a:t>
            </a:r>
            <a:endParaRPr lang="en-US" sz="1800" b="1" dirty="0">
              <a:solidFill>
                <a:srgbClr val="C00000"/>
              </a:solidFill>
              <a:latin typeface="+mj-lt"/>
            </a:endParaRPr>
          </a:p>
        </p:txBody>
      </p:sp>
      <p:sp>
        <p:nvSpPr>
          <p:cNvPr id="72" name="Line 39"/>
          <p:cNvSpPr>
            <a:spLocks noChangeShapeType="1"/>
          </p:cNvSpPr>
          <p:nvPr/>
        </p:nvSpPr>
        <p:spPr bwMode="auto">
          <a:xfrm>
            <a:off x="7162800" y="3352800"/>
            <a:ext cx="0" cy="457200"/>
          </a:xfrm>
          <a:prstGeom prst="line">
            <a:avLst/>
          </a:prstGeom>
          <a:noFill/>
          <a:ln w="9525">
            <a:solidFill>
              <a:schemeClr val="tx1"/>
            </a:solidFill>
            <a:round/>
            <a:headEnd/>
            <a:tailEnd/>
          </a:ln>
        </p:spPr>
        <p:txBody>
          <a:bodyPr/>
          <a:lstStyle/>
          <a:p>
            <a:endParaRPr lang="en-IN"/>
          </a:p>
        </p:txBody>
      </p:sp>
      <p:sp>
        <p:nvSpPr>
          <p:cNvPr id="73" name="Line 40"/>
          <p:cNvSpPr>
            <a:spLocks noChangeShapeType="1"/>
          </p:cNvSpPr>
          <p:nvPr/>
        </p:nvSpPr>
        <p:spPr bwMode="auto">
          <a:xfrm flipH="1">
            <a:off x="3733800" y="4191000"/>
            <a:ext cx="2667000" cy="0"/>
          </a:xfrm>
          <a:prstGeom prst="line">
            <a:avLst/>
          </a:prstGeom>
          <a:noFill/>
          <a:ln w="9525">
            <a:solidFill>
              <a:schemeClr val="tx1"/>
            </a:solidFill>
            <a:round/>
            <a:headEnd/>
            <a:tailEnd type="triangle" w="med" len="med"/>
          </a:ln>
        </p:spPr>
        <p:txBody>
          <a:bodyPr/>
          <a:lstStyle/>
          <a:p>
            <a:endParaRPr lang="en-IN"/>
          </a:p>
        </p:txBody>
      </p:sp>
      <p:sp>
        <p:nvSpPr>
          <p:cNvPr id="74" name="Rectangle 41"/>
          <p:cNvSpPr>
            <a:spLocks noChangeArrowheads="1"/>
          </p:cNvSpPr>
          <p:nvPr/>
        </p:nvSpPr>
        <p:spPr bwMode="auto">
          <a:xfrm>
            <a:off x="3962400" y="3886200"/>
            <a:ext cx="1981200" cy="304800"/>
          </a:xfrm>
          <a:prstGeom prst="rect">
            <a:avLst/>
          </a:prstGeom>
          <a:solidFill>
            <a:schemeClr val="bg1"/>
          </a:solidFill>
          <a:ln w="9525">
            <a:noFill/>
            <a:miter lim="800000"/>
            <a:headEnd/>
            <a:tailEnd/>
          </a:ln>
        </p:spPr>
        <p:txBody>
          <a:bodyPr wrap="none" anchor="ctr"/>
          <a:lstStyle/>
          <a:p>
            <a:pPr algn="ctr"/>
            <a:r>
              <a:rPr lang="en-US" sz="1600" b="1" dirty="0">
                <a:latin typeface="+mj-lt"/>
              </a:rPr>
              <a:t>Add in solution 1</a:t>
            </a:r>
            <a:r>
              <a:rPr lang="en-US" sz="1600" dirty="0">
                <a:latin typeface="+mj-lt"/>
              </a:rPr>
              <a:t> </a:t>
            </a:r>
          </a:p>
        </p:txBody>
      </p:sp>
      <p:sp>
        <p:nvSpPr>
          <p:cNvPr id="75" name="Rectangle 43"/>
          <p:cNvSpPr>
            <a:spLocks noChangeArrowheads="1"/>
          </p:cNvSpPr>
          <p:nvPr/>
        </p:nvSpPr>
        <p:spPr bwMode="auto">
          <a:xfrm>
            <a:off x="1752600" y="3581400"/>
            <a:ext cx="838200" cy="228600"/>
          </a:xfrm>
          <a:prstGeom prst="rect">
            <a:avLst/>
          </a:prstGeom>
          <a:solidFill>
            <a:schemeClr val="bg1"/>
          </a:solidFill>
          <a:ln w="9525">
            <a:noFill/>
            <a:miter lim="800000"/>
            <a:headEnd/>
            <a:tailEnd/>
          </a:ln>
        </p:spPr>
        <p:txBody>
          <a:bodyPr wrap="none" anchor="ctr"/>
          <a:lstStyle/>
          <a:p>
            <a:pPr algn="ctr"/>
            <a:r>
              <a:rPr lang="en-US" sz="1400" b="1" dirty="0">
                <a:latin typeface="+mj-lt"/>
              </a:rPr>
              <a:t>Stirred </a:t>
            </a:r>
          </a:p>
        </p:txBody>
      </p:sp>
      <p:sp>
        <p:nvSpPr>
          <p:cNvPr id="77" name="Rectangle 76"/>
          <p:cNvSpPr/>
          <p:nvPr/>
        </p:nvSpPr>
        <p:spPr>
          <a:xfrm>
            <a:off x="3505200" y="4724400"/>
            <a:ext cx="3429000" cy="584775"/>
          </a:xfrm>
          <a:prstGeom prst="rect">
            <a:avLst/>
          </a:prstGeom>
          <a:solidFill>
            <a:schemeClr val="bg2">
              <a:lumMod val="90000"/>
            </a:schemeClr>
          </a:solidFill>
          <a:ln>
            <a:solidFill>
              <a:schemeClr val="tx1"/>
            </a:solidFill>
          </a:ln>
        </p:spPr>
        <p:txBody>
          <a:bodyPr wrap="square">
            <a:spAutoFit/>
          </a:bodyPr>
          <a:lstStyle/>
          <a:p>
            <a:pPr algn="ctr"/>
            <a:r>
              <a:rPr lang="en-US" sz="1600" b="1" dirty="0" smtClean="0">
                <a:latin typeface="+mj-lt"/>
                <a:cs typeface="Arial" pitchFamily="34" charset="0"/>
              </a:rPr>
              <a:t>Kept at 65°C temperature for 2h</a:t>
            </a:r>
          </a:p>
          <a:p>
            <a:pPr algn="ctr"/>
            <a:r>
              <a:rPr lang="en-US" sz="1600" b="1" dirty="0" smtClean="0">
                <a:latin typeface="+mj-lt"/>
                <a:cs typeface="Arial" pitchFamily="34" charset="0"/>
              </a:rPr>
              <a:t>in a reaction system. </a:t>
            </a:r>
            <a:endParaRPr lang="en-IN" sz="1600" b="1" dirty="0">
              <a:latin typeface="+mj-lt"/>
            </a:endParaRPr>
          </a:p>
        </p:txBody>
      </p:sp>
      <p:sp>
        <p:nvSpPr>
          <p:cNvPr id="78" name="Line 40"/>
          <p:cNvSpPr>
            <a:spLocks noChangeShapeType="1"/>
          </p:cNvSpPr>
          <p:nvPr/>
        </p:nvSpPr>
        <p:spPr bwMode="auto">
          <a:xfrm flipH="1">
            <a:off x="5105400" y="4267200"/>
            <a:ext cx="0" cy="457200"/>
          </a:xfrm>
          <a:prstGeom prst="line">
            <a:avLst/>
          </a:prstGeom>
          <a:noFill/>
          <a:ln w="9525">
            <a:solidFill>
              <a:schemeClr val="tx1"/>
            </a:solidFill>
            <a:round/>
            <a:headEnd/>
            <a:tailEnd type="triangle" w="med" len="med"/>
          </a:ln>
        </p:spPr>
        <p:txBody>
          <a:bodyPr/>
          <a:lstStyle/>
          <a:p>
            <a:endParaRPr lang="en-IN"/>
          </a:p>
        </p:txBody>
      </p:sp>
      <p:sp>
        <p:nvSpPr>
          <p:cNvPr id="79" name="Rectangle 78"/>
          <p:cNvSpPr/>
          <p:nvPr/>
        </p:nvSpPr>
        <p:spPr>
          <a:xfrm>
            <a:off x="3276600" y="1752600"/>
            <a:ext cx="3124200" cy="369332"/>
          </a:xfrm>
          <a:prstGeom prst="rect">
            <a:avLst/>
          </a:prstGeom>
        </p:spPr>
        <p:txBody>
          <a:bodyPr wrap="square">
            <a:spAutoFit/>
          </a:bodyPr>
          <a:lstStyle/>
          <a:p>
            <a:r>
              <a:rPr lang="en-IN" b="1" dirty="0" smtClean="0">
                <a:latin typeface="+mj-lt"/>
              </a:rPr>
              <a:t>By free radical polymerization.</a:t>
            </a:r>
            <a:endParaRPr lang="en-IN" b="1" dirty="0">
              <a:latin typeface="+mj-lt"/>
            </a:endParaRPr>
          </a:p>
        </p:txBody>
      </p:sp>
      <p:sp>
        <p:nvSpPr>
          <p:cNvPr id="81" name="Line 40"/>
          <p:cNvSpPr>
            <a:spLocks noChangeShapeType="1"/>
          </p:cNvSpPr>
          <p:nvPr/>
        </p:nvSpPr>
        <p:spPr bwMode="auto">
          <a:xfrm>
            <a:off x="3124200" y="5867400"/>
            <a:ext cx="2209800" cy="0"/>
          </a:xfrm>
          <a:prstGeom prst="line">
            <a:avLst/>
          </a:prstGeom>
          <a:noFill/>
          <a:ln w="9525">
            <a:solidFill>
              <a:schemeClr val="tx1"/>
            </a:solidFill>
            <a:round/>
            <a:headEnd/>
            <a:tailEnd type="triangle" w="med" len="med"/>
          </a:ln>
        </p:spPr>
        <p:txBody>
          <a:bodyPr/>
          <a:lstStyle/>
          <a:p>
            <a:endParaRPr lang="en-IN"/>
          </a:p>
        </p:txBody>
      </p:sp>
      <p:sp>
        <p:nvSpPr>
          <p:cNvPr id="82" name="Rectangle 43"/>
          <p:cNvSpPr>
            <a:spLocks noChangeArrowheads="1"/>
          </p:cNvSpPr>
          <p:nvPr/>
        </p:nvSpPr>
        <p:spPr bwMode="auto">
          <a:xfrm>
            <a:off x="3581400" y="5638800"/>
            <a:ext cx="914400" cy="228600"/>
          </a:xfrm>
          <a:prstGeom prst="rect">
            <a:avLst/>
          </a:prstGeom>
          <a:solidFill>
            <a:schemeClr val="bg1"/>
          </a:solidFill>
          <a:ln w="9525">
            <a:noFill/>
            <a:miter lim="800000"/>
            <a:headEnd/>
            <a:tailEnd/>
          </a:ln>
        </p:spPr>
        <p:txBody>
          <a:bodyPr wrap="none" anchor="ctr"/>
          <a:lstStyle/>
          <a:p>
            <a:pPr algn="ctr"/>
            <a:r>
              <a:rPr lang="en-US" sz="1400" b="1" dirty="0">
                <a:latin typeface="+mj-lt"/>
              </a:rPr>
              <a:t>Stirred </a:t>
            </a:r>
          </a:p>
        </p:txBody>
      </p:sp>
      <p:sp>
        <p:nvSpPr>
          <p:cNvPr id="83" name="Rectangle 43"/>
          <p:cNvSpPr>
            <a:spLocks noChangeArrowheads="1"/>
          </p:cNvSpPr>
          <p:nvPr/>
        </p:nvSpPr>
        <p:spPr bwMode="auto">
          <a:xfrm>
            <a:off x="3200400" y="5943600"/>
            <a:ext cx="1905000" cy="609600"/>
          </a:xfrm>
          <a:prstGeom prst="rect">
            <a:avLst/>
          </a:prstGeom>
          <a:solidFill>
            <a:schemeClr val="bg1"/>
          </a:solidFill>
          <a:ln w="9525">
            <a:noFill/>
            <a:miter lim="800000"/>
            <a:headEnd/>
            <a:tailEnd/>
          </a:ln>
        </p:spPr>
        <p:txBody>
          <a:bodyPr wrap="none" anchor="ctr"/>
          <a:lstStyle/>
          <a:p>
            <a:pPr algn="ctr"/>
            <a:r>
              <a:rPr lang="en-US" sz="1200" b="1" dirty="0" smtClean="0">
                <a:latin typeface="+mj-lt"/>
              </a:rPr>
              <a:t>2h with distilled water and </a:t>
            </a:r>
          </a:p>
          <a:p>
            <a:pPr algn="ctr"/>
            <a:r>
              <a:rPr lang="en-US" sz="1200" b="1" dirty="0" smtClean="0">
                <a:latin typeface="+mj-lt"/>
              </a:rPr>
              <a:t>2h with ethanol and  then </a:t>
            </a:r>
          </a:p>
          <a:p>
            <a:pPr algn="ctr"/>
            <a:r>
              <a:rPr lang="en-US" sz="1200" b="1" dirty="0" smtClean="0">
                <a:latin typeface="+mj-lt"/>
              </a:rPr>
              <a:t>dried in oven at 40</a:t>
            </a:r>
            <a:r>
              <a:rPr lang="en-US" sz="1200" b="1" dirty="0" smtClean="0">
                <a:cs typeface="Arial" pitchFamily="34" charset="0"/>
              </a:rPr>
              <a:t>°C</a:t>
            </a:r>
            <a:endParaRPr lang="en-US" sz="1200" b="1" dirty="0">
              <a:latin typeface="+mj-lt"/>
            </a:endParaRPr>
          </a:p>
        </p:txBody>
      </p:sp>
      <p:sp>
        <p:nvSpPr>
          <p:cNvPr id="84" name="Rectangle 83"/>
          <p:cNvSpPr/>
          <p:nvPr/>
        </p:nvSpPr>
        <p:spPr>
          <a:xfrm>
            <a:off x="5334000" y="5562600"/>
            <a:ext cx="3352800" cy="958404"/>
          </a:xfrm>
          <a:prstGeom prst="rect">
            <a:avLst/>
          </a:prstGeom>
          <a:solidFill>
            <a:schemeClr val="bg2">
              <a:lumMod val="75000"/>
            </a:schemeClr>
          </a:solidFill>
          <a:ln>
            <a:solidFill>
              <a:schemeClr val="tx1"/>
            </a:solidFill>
          </a:ln>
        </p:spPr>
        <p:txBody>
          <a:bodyPr wrap="square">
            <a:spAutoFit/>
          </a:bodyPr>
          <a:lstStyle/>
          <a:p>
            <a:pPr algn="just">
              <a:lnSpc>
                <a:spcPct val="80000"/>
              </a:lnSpc>
            </a:pPr>
            <a:endParaRPr lang="en-US" sz="1400" b="1" dirty="0" smtClean="0">
              <a:solidFill>
                <a:srgbClr val="C00000"/>
              </a:solidFill>
              <a:latin typeface="+mj-lt"/>
              <a:cs typeface="Arial" pitchFamily="34" charset="0"/>
            </a:endParaRPr>
          </a:p>
          <a:p>
            <a:pPr algn="just">
              <a:lnSpc>
                <a:spcPct val="80000"/>
              </a:lnSpc>
            </a:pPr>
            <a:r>
              <a:rPr lang="en-US" sz="1400" b="1" dirty="0" err="1" smtClean="0">
                <a:solidFill>
                  <a:srgbClr val="C00000"/>
                </a:solidFill>
                <a:latin typeface="+mj-lt"/>
                <a:cs typeface="Arial" pitchFamily="34" charset="0"/>
              </a:rPr>
              <a:t>Psy</a:t>
            </a:r>
            <a:r>
              <a:rPr lang="en-US" sz="1400" b="1" dirty="0" smtClean="0">
                <a:solidFill>
                  <a:srgbClr val="C00000"/>
                </a:solidFill>
                <a:latin typeface="+mj-lt"/>
                <a:cs typeface="Arial" pitchFamily="34" charset="0"/>
              </a:rPr>
              <a:t>-</a:t>
            </a:r>
            <a:r>
              <a:rPr lang="en-US" sz="1400" b="1" i="1" dirty="0" err="1" smtClean="0">
                <a:solidFill>
                  <a:srgbClr val="C00000"/>
                </a:solidFill>
                <a:latin typeface="+mj-lt"/>
                <a:cs typeface="Arial" pitchFamily="34" charset="0"/>
              </a:rPr>
              <a:t>cl</a:t>
            </a:r>
            <a:r>
              <a:rPr lang="en-US" sz="1400" b="1" dirty="0" smtClean="0">
                <a:solidFill>
                  <a:srgbClr val="C00000"/>
                </a:solidFill>
                <a:latin typeface="+mj-lt"/>
                <a:cs typeface="Arial" pitchFamily="34" charset="0"/>
              </a:rPr>
              <a:t>-poly(</a:t>
            </a:r>
            <a:r>
              <a:rPr lang="en-US" sz="1400" b="1" dirty="0" err="1" smtClean="0">
                <a:solidFill>
                  <a:srgbClr val="C00000"/>
                </a:solidFill>
                <a:latin typeface="+mj-lt"/>
                <a:cs typeface="Arial" pitchFamily="34" charset="0"/>
              </a:rPr>
              <a:t>AAm</a:t>
            </a:r>
            <a:r>
              <a:rPr lang="en-US" sz="1400" b="1" dirty="0" smtClean="0">
                <a:solidFill>
                  <a:srgbClr val="C00000"/>
                </a:solidFill>
                <a:latin typeface="+mj-lt"/>
                <a:cs typeface="Arial" pitchFamily="34" charset="0"/>
              </a:rPr>
              <a:t>) hydrogels</a:t>
            </a:r>
          </a:p>
          <a:p>
            <a:pPr algn="just">
              <a:lnSpc>
                <a:spcPct val="80000"/>
              </a:lnSpc>
            </a:pPr>
            <a:endParaRPr lang="en-US" sz="1400" b="1" dirty="0" smtClean="0">
              <a:solidFill>
                <a:srgbClr val="C00000"/>
              </a:solidFill>
              <a:latin typeface="+mj-lt"/>
              <a:cs typeface="Arial" pitchFamily="34" charset="0"/>
            </a:endParaRPr>
          </a:p>
          <a:p>
            <a:pPr algn="just">
              <a:lnSpc>
                <a:spcPct val="80000"/>
              </a:lnSpc>
            </a:pPr>
            <a:r>
              <a:rPr lang="en-US" sz="1400" b="1" dirty="0" err="1" smtClean="0">
                <a:solidFill>
                  <a:srgbClr val="C00000"/>
                </a:solidFill>
                <a:cs typeface="Arial" pitchFamily="34" charset="0"/>
              </a:rPr>
              <a:t>Psy</a:t>
            </a:r>
            <a:r>
              <a:rPr lang="en-US" sz="1400" b="1" dirty="0" smtClean="0">
                <a:solidFill>
                  <a:srgbClr val="C00000"/>
                </a:solidFill>
                <a:cs typeface="Arial" pitchFamily="34" charset="0"/>
              </a:rPr>
              <a:t>-</a:t>
            </a:r>
            <a:r>
              <a:rPr lang="en-US" sz="1400" b="1" i="1" dirty="0" err="1" smtClean="0">
                <a:solidFill>
                  <a:srgbClr val="C00000"/>
                </a:solidFill>
                <a:cs typeface="Arial" pitchFamily="34" charset="0"/>
              </a:rPr>
              <a:t>cl</a:t>
            </a:r>
            <a:r>
              <a:rPr lang="en-US" sz="1400" b="1" dirty="0" smtClean="0">
                <a:solidFill>
                  <a:srgbClr val="C00000"/>
                </a:solidFill>
                <a:cs typeface="Arial" pitchFamily="34" charset="0"/>
              </a:rPr>
              <a:t>-poly(</a:t>
            </a:r>
            <a:r>
              <a:rPr lang="en-US" sz="1400" b="1" dirty="0" err="1" smtClean="0">
                <a:solidFill>
                  <a:srgbClr val="C00000"/>
                </a:solidFill>
                <a:cs typeface="Arial" pitchFamily="34" charset="0"/>
              </a:rPr>
              <a:t>AAm</a:t>
            </a:r>
            <a:r>
              <a:rPr lang="en-US" sz="1400" b="1" dirty="0" smtClean="0">
                <a:solidFill>
                  <a:srgbClr val="C00000"/>
                </a:solidFill>
                <a:cs typeface="Arial" pitchFamily="34" charset="0"/>
              </a:rPr>
              <a:t>-</a:t>
            </a:r>
            <a:r>
              <a:rPr lang="en-US" sz="1400" b="1" i="1" dirty="0" smtClean="0">
                <a:solidFill>
                  <a:srgbClr val="C00000"/>
                </a:solidFill>
                <a:cs typeface="Arial" pitchFamily="34" charset="0"/>
              </a:rPr>
              <a:t>co</a:t>
            </a:r>
            <a:r>
              <a:rPr lang="en-US" sz="1400" b="1" dirty="0" smtClean="0">
                <a:solidFill>
                  <a:srgbClr val="C00000"/>
                </a:solidFill>
                <a:cs typeface="Arial" pitchFamily="34" charset="0"/>
              </a:rPr>
              <a:t>-</a:t>
            </a:r>
            <a:r>
              <a:rPr lang="en-US" sz="1400" b="1" dirty="0" err="1" smtClean="0">
                <a:solidFill>
                  <a:srgbClr val="C00000"/>
                </a:solidFill>
                <a:cs typeface="Arial" pitchFamily="34" charset="0"/>
              </a:rPr>
              <a:t>MAAm</a:t>
            </a:r>
            <a:r>
              <a:rPr lang="en-US" sz="1400" b="1" dirty="0" smtClean="0">
                <a:solidFill>
                  <a:srgbClr val="C00000"/>
                </a:solidFill>
                <a:cs typeface="Arial" pitchFamily="34" charset="0"/>
              </a:rPr>
              <a:t>) </a:t>
            </a:r>
            <a:r>
              <a:rPr lang="en-US" sz="1400" b="1" dirty="0" err="1" smtClean="0">
                <a:solidFill>
                  <a:srgbClr val="C00000"/>
                </a:solidFill>
                <a:cs typeface="Arial" pitchFamily="34" charset="0"/>
              </a:rPr>
              <a:t>hydrogel</a:t>
            </a:r>
            <a:endParaRPr lang="en-US" sz="1400" b="1" dirty="0" smtClean="0">
              <a:solidFill>
                <a:srgbClr val="C00000"/>
              </a:solidFill>
              <a:latin typeface="+mj-lt"/>
              <a:cs typeface="Arial" pitchFamily="34" charset="0"/>
            </a:endParaRPr>
          </a:p>
          <a:p>
            <a:pPr algn="just">
              <a:lnSpc>
                <a:spcPct val="80000"/>
              </a:lnSpc>
              <a:buFont typeface="Arial" pitchFamily="34" charset="0"/>
              <a:buChar char="•"/>
            </a:pPr>
            <a:endParaRPr lang="en-US" sz="1400" dirty="0" smtClean="0">
              <a:solidFill>
                <a:srgbClr val="FF0066"/>
              </a:solidFill>
              <a:latin typeface="+mj-lt"/>
              <a:cs typeface="Arial" pitchFamily="34" charset="0"/>
            </a:endParaRPr>
          </a:p>
        </p:txBody>
      </p:sp>
      <p:sp>
        <p:nvSpPr>
          <p:cNvPr id="86" name="Line 40"/>
          <p:cNvSpPr>
            <a:spLocks noChangeShapeType="1"/>
          </p:cNvSpPr>
          <p:nvPr/>
        </p:nvSpPr>
        <p:spPr bwMode="auto">
          <a:xfrm flipH="1">
            <a:off x="2438400" y="5105400"/>
            <a:ext cx="990600" cy="381000"/>
          </a:xfrm>
          <a:prstGeom prst="line">
            <a:avLst/>
          </a:prstGeom>
          <a:noFill/>
          <a:ln w="9525">
            <a:solidFill>
              <a:schemeClr val="tx1"/>
            </a:solidFill>
            <a:round/>
            <a:headEnd/>
            <a:tailEnd type="triangle" w="med" len="med"/>
          </a:ln>
        </p:spPr>
        <p:txBody>
          <a:bodyPr/>
          <a:lstStyle/>
          <a:p>
            <a:endParaRPr lang="en-IN"/>
          </a:p>
        </p:txBody>
      </p:sp>
      <p:sp>
        <p:nvSpPr>
          <p:cNvPr id="89" name="Rectangle 43"/>
          <p:cNvSpPr>
            <a:spLocks noChangeArrowheads="1"/>
          </p:cNvSpPr>
          <p:nvPr/>
        </p:nvSpPr>
        <p:spPr bwMode="auto">
          <a:xfrm>
            <a:off x="4114800" y="4419600"/>
            <a:ext cx="914400" cy="228600"/>
          </a:xfrm>
          <a:prstGeom prst="rect">
            <a:avLst/>
          </a:prstGeom>
          <a:solidFill>
            <a:schemeClr val="bg1"/>
          </a:solidFill>
          <a:ln w="9525">
            <a:noFill/>
            <a:miter lim="800000"/>
            <a:headEnd/>
            <a:tailEnd/>
          </a:ln>
        </p:spPr>
        <p:txBody>
          <a:bodyPr wrap="none" anchor="ctr"/>
          <a:lstStyle/>
          <a:p>
            <a:pPr algn="ctr"/>
            <a:r>
              <a:rPr lang="en-US" sz="1400" b="1" dirty="0" smtClean="0">
                <a:latin typeface="+mj-lt"/>
              </a:rPr>
              <a:t>Synthesis</a:t>
            </a:r>
            <a:endParaRPr lang="en-US" sz="1400" b="1" dirty="0">
              <a:latin typeface="+mj-lt"/>
            </a:endParaRPr>
          </a:p>
        </p:txBody>
      </p:sp>
      <p:sp>
        <p:nvSpPr>
          <p:cNvPr id="41" name="Rectangle 40"/>
          <p:cNvSpPr/>
          <p:nvPr/>
        </p:nvSpPr>
        <p:spPr>
          <a:xfrm>
            <a:off x="2286000" y="609600"/>
            <a:ext cx="4960841" cy="646331"/>
          </a:xfrm>
          <a:prstGeom prst="rect">
            <a:avLst/>
          </a:prstGeom>
        </p:spPr>
        <p:txBody>
          <a:bodyPr wrap="square">
            <a:spAutoFit/>
          </a:bodyPr>
          <a:lstStyle/>
          <a:p>
            <a:pPr algn="ctr"/>
            <a:r>
              <a:rPr lang="en-US" sz="3600" b="1" dirty="0" smtClean="0">
                <a:latin typeface="+mj-lt"/>
              </a:rPr>
              <a:t>Synthesis of Hydrogels</a:t>
            </a:r>
            <a:endParaRPr lang="en-US" sz="3600" b="1" dirty="0">
              <a:latin typeface="+mj-l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609600" y="1371600"/>
            <a:ext cx="7924800" cy="762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5" name="Line 5"/>
          <p:cNvSpPr>
            <a:spLocks noChangeShapeType="1"/>
          </p:cNvSpPr>
          <p:nvPr/>
        </p:nvSpPr>
        <p:spPr bwMode="auto">
          <a:xfrm flipH="1">
            <a:off x="609600" y="1371600"/>
            <a:ext cx="0" cy="381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6" name="AutoShape 6"/>
          <p:cNvSpPr>
            <a:spLocks noChangeArrowheads="1"/>
          </p:cNvSpPr>
          <p:nvPr/>
        </p:nvSpPr>
        <p:spPr bwMode="auto">
          <a:xfrm>
            <a:off x="3429000" y="1828800"/>
            <a:ext cx="2209800" cy="9906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600" b="1" dirty="0" smtClean="0">
                <a:latin typeface="+mj-lt"/>
                <a:cs typeface="Arial" pitchFamily="34" charset="0"/>
              </a:rPr>
              <a:t>Drug loading to </a:t>
            </a:r>
          </a:p>
          <a:p>
            <a:pPr algn="ctr"/>
            <a:r>
              <a:rPr lang="en-US" sz="1600" b="1" dirty="0" smtClean="0">
                <a:latin typeface="+mj-lt"/>
                <a:cs typeface="Arial" pitchFamily="34" charset="0"/>
              </a:rPr>
              <a:t>polymer matrix</a:t>
            </a:r>
            <a:endParaRPr lang="en-US" sz="1600" b="1" dirty="0">
              <a:latin typeface="+mj-lt"/>
              <a:cs typeface="Arial" pitchFamily="34" charset="0"/>
            </a:endParaRPr>
          </a:p>
        </p:txBody>
      </p:sp>
      <p:sp>
        <p:nvSpPr>
          <p:cNvPr id="7" name="AutoShape 7"/>
          <p:cNvSpPr>
            <a:spLocks noChangeArrowheads="1"/>
          </p:cNvSpPr>
          <p:nvPr/>
        </p:nvSpPr>
        <p:spPr bwMode="auto">
          <a:xfrm>
            <a:off x="6858000" y="1752600"/>
            <a:ext cx="2057400" cy="9144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en-US" sz="1600" b="1" dirty="0">
              <a:latin typeface="Arial" pitchFamily="34" charset="0"/>
              <a:cs typeface="Arial" pitchFamily="34" charset="0"/>
            </a:endParaRPr>
          </a:p>
          <a:p>
            <a:pPr algn="ctr"/>
            <a:r>
              <a:rPr lang="en-US" sz="1600" b="1" dirty="0">
                <a:latin typeface="+mj-lt"/>
                <a:cs typeface="Arial" pitchFamily="34" charset="0"/>
              </a:rPr>
              <a:t>Drug release </a:t>
            </a:r>
          </a:p>
          <a:p>
            <a:pPr algn="ctr"/>
            <a:r>
              <a:rPr lang="en-US" sz="1600" b="1" dirty="0">
                <a:latin typeface="+mj-lt"/>
                <a:cs typeface="Arial" pitchFamily="34" charset="0"/>
              </a:rPr>
              <a:t>from </a:t>
            </a:r>
          </a:p>
          <a:p>
            <a:pPr algn="ctr"/>
            <a:r>
              <a:rPr lang="en-US" sz="1600" b="1" dirty="0">
                <a:latin typeface="+mj-lt"/>
                <a:cs typeface="Arial" pitchFamily="34" charset="0"/>
              </a:rPr>
              <a:t>polymer matrix</a:t>
            </a:r>
          </a:p>
          <a:p>
            <a:pPr algn="ctr"/>
            <a:endParaRPr lang="en-US" sz="1600" b="1" dirty="0">
              <a:latin typeface="+mj-lt"/>
              <a:cs typeface="Arial" pitchFamily="34" charset="0"/>
            </a:endParaRPr>
          </a:p>
        </p:txBody>
      </p:sp>
      <p:sp>
        <p:nvSpPr>
          <p:cNvPr id="8" name="AutoShape 8"/>
          <p:cNvSpPr>
            <a:spLocks noChangeArrowheads="1"/>
          </p:cNvSpPr>
          <p:nvPr/>
        </p:nvSpPr>
        <p:spPr bwMode="auto">
          <a:xfrm>
            <a:off x="228600" y="1752600"/>
            <a:ext cx="1981200" cy="914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600" b="1" dirty="0">
                <a:latin typeface="+mj-lt"/>
                <a:cs typeface="Arial" pitchFamily="34" charset="0"/>
              </a:rPr>
              <a:t>Preparation of</a:t>
            </a:r>
          </a:p>
          <a:p>
            <a:pPr algn="ctr"/>
            <a:r>
              <a:rPr lang="en-US" sz="1600" b="1" dirty="0">
                <a:latin typeface="+mj-lt"/>
                <a:cs typeface="Arial" pitchFamily="34" charset="0"/>
              </a:rPr>
              <a:t>calibration curves</a:t>
            </a:r>
          </a:p>
        </p:txBody>
      </p:sp>
      <p:sp>
        <p:nvSpPr>
          <p:cNvPr id="9" name="Line 9"/>
          <p:cNvSpPr>
            <a:spLocks noChangeShapeType="1"/>
          </p:cNvSpPr>
          <p:nvPr/>
        </p:nvSpPr>
        <p:spPr bwMode="auto">
          <a:xfrm>
            <a:off x="4572000" y="1447800"/>
            <a:ext cx="0" cy="381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10" name="Line 10"/>
          <p:cNvSpPr>
            <a:spLocks noChangeShapeType="1"/>
          </p:cNvSpPr>
          <p:nvPr/>
        </p:nvSpPr>
        <p:spPr bwMode="auto">
          <a:xfrm>
            <a:off x="8534400" y="1447800"/>
            <a:ext cx="0" cy="3048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19" name="AutoShape 19"/>
          <p:cNvSpPr>
            <a:spLocks noChangeArrowheads="1"/>
          </p:cNvSpPr>
          <p:nvPr/>
        </p:nvSpPr>
        <p:spPr bwMode="auto">
          <a:xfrm>
            <a:off x="228600" y="3124200"/>
            <a:ext cx="1676400" cy="4572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en-US" sz="1600" b="1" dirty="0" smtClean="0">
              <a:latin typeface="Arial" pitchFamily="34" charset="0"/>
              <a:cs typeface="Arial" pitchFamily="34" charset="0"/>
            </a:endParaRPr>
          </a:p>
          <a:p>
            <a:pPr algn="ctr"/>
            <a:r>
              <a:rPr lang="en-US" sz="1600" b="1" dirty="0" smtClean="0">
                <a:latin typeface="+mj-lt"/>
                <a:cs typeface="Arial" pitchFamily="34" charset="0"/>
              </a:rPr>
              <a:t>Insulin</a:t>
            </a:r>
          </a:p>
          <a:p>
            <a:pPr algn="ctr"/>
            <a:r>
              <a:rPr lang="en-US" sz="1600" b="1" dirty="0" smtClean="0">
                <a:latin typeface="Arial" pitchFamily="34" charset="0"/>
                <a:cs typeface="Arial" pitchFamily="34" charset="0"/>
              </a:rPr>
              <a:t> </a:t>
            </a:r>
            <a:endParaRPr lang="en-US" sz="1600" b="1" dirty="0">
              <a:latin typeface="Arial" pitchFamily="34" charset="0"/>
              <a:cs typeface="Arial" pitchFamily="34" charset="0"/>
            </a:endParaRPr>
          </a:p>
        </p:txBody>
      </p:sp>
      <p:sp>
        <p:nvSpPr>
          <p:cNvPr id="20" name="Line 20"/>
          <p:cNvSpPr>
            <a:spLocks noChangeShapeType="1"/>
          </p:cNvSpPr>
          <p:nvPr/>
        </p:nvSpPr>
        <p:spPr bwMode="auto">
          <a:xfrm>
            <a:off x="4648200" y="2819400"/>
            <a:ext cx="0" cy="381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21" name="AutoShape 21"/>
          <p:cNvSpPr>
            <a:spLocks noChangeArrowheads="1"/>
          </p:cNvSpPr>
          <p:nvPr/>
        </p:nvSpPr>
        <p:spPr bwMode="auto">
          <a:xfrm>
            <a:off x="3048000" y="3200400"/>
            <a:ext cx="3200400" cy="24384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600" b="1" dirty="0">
                <a:latin typeface="Arial" pitchFamily="34" charset="0"/>
                <a:cs typeface="Arial" pitchFamily="34" charset="0"/>
              </a:rPr>
              <a:t>Swelling equilibrium </a:t>
            </a:r>
          </a:p>
          <a:p>
            <a:pPr algn="ctr"/>
            <a:r>
              <a:rPr lang="en-US" sz="1600" b="1" dirty="0">
                <a:latin typeface="Arial" pitchFamily="34" charset="0"/>
                <a:cs typeface="Arial" pitchFamily="34" charset="0"/>
              </a:rPr>
              <a:t>method at 37ºC</a:t>
            </a:r>
          </a:p>
          <a:p>
            <a:pPr algn="ctr"/>
            <a:r>
              <a:rPr lang="en-US" sz="1600" b="1" dirty="0">
                <a:latin typeface="Arial" pitchFamily="34" charset="0"/>
                <a:cs typeface="Arial" pitchFamily="34" charset="0"/>
              </a:rPr>
              <a:t>for 24hrs</a:t>
            </a:r>
          </a:p>
        </p:txBody>
      </p:sp>
      <p:sp>
        <p:nvSpPr>
          <p:cNvPr id="22" name="Line 22"/>
          <p:cNvSpPr>
            <a:spLocks noChangeShapeType="1"/>
          </p:cNvSpPr>
          <p:nvPr/>
        </p:nvSpPr>
        <p:spPr bwMode="auto">
          <a:xfrm flipH="1">
            <a:off x="6934200" y="2667000"/>
            <a:ext cx="76200" cy="289560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23" name="Line 23"/>
          <p:cNvSpPr>
            <a:spLocks noChangeShapeType="1"/>
          </p:cNvSpPr>
          <p:nvPr/>
        </p:nvSpPr>
        <p:spPr bwMode="auto">
          <a:xfrm>
            <a:off x="7010400" y="3429000"/>
            <a:ext cx="4572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24" name="Line 24"/>
          <p:cNvSpPr>
            <a:spLocks noChangeShapeType="1"/>
          </p:cNvSpPr>
          <p:nvPr/>
        </p:nvSpPr>
        <p:spPr bwMode="auto">
          <a:xfrm>
            <a:off x="6934200" y="44958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25" name="Line 25"/>
          <p:cNvSpPr>
            <a:spLocks noChangeShapeType="1"/>
          </p:cNvSpPr>
          <p:nvPr/>
        </p:nvSpPr>
        <p:spPr bwMode="auto">
          <a:xfrm>
            <a:off x="6934200" y="5562600"/>
            <a:ext cx="5334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26" name="AutoShape 26"/>
          <p:cNvSpPr>
            <a:spLocks noChangeArrowheads="1"/>
          </p:cNvSpPr>
          <p:nvPr/>
        </p:nvSpPr>
        <p:spPr bwMode="auto">
          <a:xfrm>
            <a:off x="7467600" y="3124200"/>
            <a:ext cx="1447800" cy="6096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600" b="1" dirty="0">
                <a:latin typeface="+mj-lt"/>
                <a:cs typeface="Arial" pitchFamily="34" charset="0"/>
              </a:rPr>
              <a:t>Distilled </a:t>
            </a:r>
            <a:r>
              <a:rPr lang="en-US" sz="1600" b="1" dirty="0" smtClean="0">
                <a:latin typeface="+mj-lt"/>
                <a:cs typeface="Arial" pitchFamily="34" charset="0"/>
              </a:rPr>
              <a:t>water</a:t>
            </a:r>
          </a:p>
          <a:p>
            <a:pPr algn="ctr"/>
            <a:r>
              <a:rPr lang="el-GR" sz="1600" dirty="0" smtClean="0">
                <a:latin typeface="+mj-lt"/>
                <a:cs typeface="Arial" pitchFamily="34" charset="0"/>
              </a:rPr>
              <a:t>λ</a:t>
            </a:r>
            <a:r>
              <a:rPr lang="en-US" sz="1600" baseline="-25000" dirty="0" smtClean="0">
                <a:latin typeface="+mj-lt"/>
                <a:cs typeface="Arial" pitchFamily="34" charset="0"/>
              </a:rPr>
              <a:t>max</a:t>
            </a:r>
            <a:r>
              <a:rPr lang="en-US" sz="1600" dirty="0" smtClean="0">
                <a:latin typeface="+mj-lt"/>
                <a:cs typeface="Arial" pitchFamily="34" charset="0"/>
              </a:rPr>
              <a:t> 768nm</a:t>
            </a:r>
            <a:r>
              <a:rPr lang="en-US" sz="1600" b="1" dirty="0" smtClean="0">
                <a:latin typeface="+mj-lt"/>
                <a:cs typeface="Arial" pitchFamily="34" charset="0"/>
              </a:rPr>
              <a:t> </a:t>
            </a:r>
            <a:endParaRPr lang="en-US" sz="1600" b="1" dirty="0">
              <a:latin typeface="+mj-lt"/>
              <a:cs typeface="Arial" pitchFamily="34" charset="0"/>
            </a:endParaRPr>
          </a:p>
        </p:txBody>
      </p:sp>
      <p:sp>
        <p:nvSpPr>
          <p:cNvPr id="27" name="AutoShape 27"/>
          <p:cNvSpPr>
            <a:spLocks noChangeArrowheads="1"/>
          </p:cNvSpPr>
          <p:nvPr/>
        </p:nvSpPr>
        <p:spPr bwMode="auto">
          <a:xfrm>
            <a:off x="7467600" y="4191000"/>
            <a:ext cx="1447800" cy="6096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600" b="1" dirty="0">
                <a:latin typeface="+mj-lt"/>
                <a:cs typeface="Arial" pitchFamily="34" charset="0"/>
              </a:rPr>
              <a:t>pH 2.2 </a:t>
            </a:r>
            <a:r>
              <a:rPr lang="en-US" sz="1600" b="1" dirty="0" smtClean="0">
                <a:latin typeface="+mj-lt"/>
                <a:cs typeface="Arial" pitchFamily="34" charset="0"/>
              </a:rPr>
              <a:t>buffer</a:t>
            </a:r>
          </a:p>
          <a:p>
            <a:pPr algn="ctr"/>
            <a:r>
              <a:rPr lang="el-GR" sz="1600" dirty="0" smtClean="0">
                <a:latin typeface="+mj-lt"/>
                <a:cs typeface="Arial" pitchFamily="34" charset="0"/>
              </a:rPr>
              <a:t>λ</a:t>
            </a:r>
            <a:r>
              <a:rPr lang="en-US" sz="1600" baseline="-25000" dirty="0" smtClean="0">
                <a:latin typeface="+mj-lt"/>
                <a:cs typeface="Arial" pitchFamily="34" charset="0"/>
              </a:rPr>
              <a:t>max</a:t>
            </a:r>
            <a:r>
              <a:rPr lang="en-US" sz="1600" dirty="0" smtClean="0">
                <a:latin typeface="+mj-lt"/>
                <a:cs typeface="Arial" pitchFamily="34" charset="0"/>
              </a:rPr>
              <a:t> 753 nm</a:t>
            </a:r>
            <a:r>
              <a:rPr lang="en-US" sz="1600" b="1" dirty="0" smtClean="0">
                <a:latin typeface="+mj-lt"/>
                <a:cs typeface="Arial" pitchFamily="34" charset="0"/>
              </a:rPr>
              <a:t> </a:t>
            </a:r>
            <a:endParaRPr lang="en-US" sz="1600" b="1" dirty="0">
              <a:latin typeface="+mj-lt"/>
              <a:cs typeface="Arial" pitchFamily="34" charset="0"/>
            </a:endParaRPr>
          </a:p>
        </p:txBody>
      </p:sp>
      <p:sp>
        <p:nvSpPr>
          <p:cNvPr id="28" name="AutoShape 28"/>
          <p:cNvSpPr>
            <a:spLocks noChangeArrowheads="1"/>
          </p:cNvSpPr>
          <p:nvPr/>
        </p:nvSpPr>
        <p:spPr bwMode="auto">
          <a:xfrm>
            <a:off x="7467600" y="5257800"/>
            <a:ext cx="1447800" cy="6096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600" b="1" dirty="0" smtClean="0">
              <a:latin typeface="+mj-lt"/>
              <a:cs typeface="Arial" pitchFamily="34" charset="0"/>
            </a:endParaRPr>
          </a:p>
          <a:p>
            <a:pPr algn="ctr"/>
            <a:r>
              <a:rPr lang="en-US" sz="1600" b="1" dirty="0" smtClean="0">
                <a:latin typeface="+mj-lt"/>
                <a:cs typeface="Arial" pitchFamily="34" charset="0"/>
              </a:rPr>
              <a:t>pH </a:t>
            </a:r>
            <a:r>
              <a:rPr lang="en-US" sz="1600" b="1" dirty="0">
                <a:latin typeface="+mj-lt"/>
                <a:cs typeface="Arial" pitchFamily="34" charset="0"/>
              </a:rPr>
              <a:t>7.4 </a:t>
            </a:r>
            <a:r>
              <a:rPr lang="en-US" sz="1600" b="1" dirty="0" smtClean="0">
                <a:latin typeface="+mj-lt"/>
                <a:cs typeface="Arial" pitchFamily="34" charset="0"/>
              </a:rPr>
              <a:t>buffer</a:t>
            </a:r>
          </a:p>
          <a:p>
            <a:pPr algn="ctr"/>
            <a:r>
              <a:rPr lang="el-GR" sz="1600" dirty="0" smtClean="0">
                <a:latin typeface="+mj-lt"/>
                <a:cs typeface="Arial" pitchFamily="34" charset="0"/>
              </a:rPr>
              <a:t>λ</a:t>
            </a:r>
            <a:r>
              <a:rPr lang="en-US" sz="1600" baseline="-25000" dirty="0" smtClean="0">
                <a:latin typeface="+mj-lt"/>
                <a:cs typeface="Arial" pitchFamily="34" charset="0"/>
              </a:rPr>
              <a:t>max</a:t>
            </a:r>
            <a:r>
              <a:rPr lang="en-US" sz="1600" dirty="0" smtClean="0">
                <a:latin typeface="+mj-lt"/>
                <a:cs typeface="Arial" pitchFamily="34" charset="0"/>
              </a:rPr>
              <a:t> 758nm</a:t>
            </a:r>
          </a:p>
          <a:p>
            <a:pPr algn="ctr"/>
            <a:r>
              <a:rPr lang="en-US" sz="1600" b="1" dirty="0" smtClean="0">
                <a:latin typeface="+mj-lt"/>
                <a:cs typeface="Arial" pitchFamily="34" charset="0"/>
              </a:rPr>
              <a:t> </a:t>
            </a:r>
            <a:endParaRPr lang="en-US" sz="1600" b="1" dirty="0">
              <a:latin typeface="+mj-lt"/>
              <a:cs typeface="Arial" pitchFamily="34" charset="0"/>
            </a:endParaRPr>
          </a:p>
        </p:txBody>
      </p:sp>
      <p:sp>
        <p:nvSpPr>
          <p:cNvPr id="31" name="Line 5"/>
          <p:cNvSpPr>
            <a:spLocks noChangeShapeType="1"/>
          </p:cNvSpPr>
          <p:nvPr/>
        </p:nvSpPr>
        <p:spPr bwMode="auto">
          <a:xfrm>
            <a:off x="990600" y="2667000"/>
            <a:ext cx="0" cy="4572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sz="1600" b="1">
              <a:latin typeface="Arial" pitchFamily="34" charset="0"/>
              <a:cs typeface="Arial" pitchFamily="34" charset="0"/>
            </a:endParaRPr>
          </a:p>
        </p:txBody>
      </p:sp>
      <p:sp>
        <p:nvSpPr>
          <p:cNvPr id="29" name="Rectangle 28"/>
          <p:cNvSpPr/>
          <p:nvPr/>
        </p:nvSpPr>
        <p:spPr>
          <a:xfrm>
            <a:off x="304800" y="838200"/>
            <a:ext cx="8534400" cy="461665"/>
          </a:xfrm>
          <a:prstGeom prst="rect">
            <a:avLst/>
          </a:prstGeom>
        </p:spPr>
        <p:txBody>
          <a:bodyPr wrap="square">
            <a:spAutoFit/>
          </a:bodyPr>
          <a:lstStyle/>
          <a:p>
            <a:pPr algn="ctr"/>
            <a:r>
              <a:rPr lang="en-US" sz="2400" b="1" dirty="0" smtClean="0">
                <a:latin typeface="Arial" pitchFamily="34" charset="0"/>
                <a:cs typeface="Arial" pitchFamily="34" charset="0"/>
              </a:rPr>
              <a:t>Release dynamics of Insulin from drug loaded hydrogels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1066800" y="685800"/>
            <a:ext cx="6934200" cy="609600"/>
          </a:xfrm>
        </p:spPr>
        <p:txBody>
          <a:bodyPr>
            <a:normAutofit fontScale="90000"/>
          </a:bodyPr>
          <a:lstStyle/>
          <a:p>
            <a:pPr eaLnBrk="1" hangingPunct="1"/>
            <a:r>
              <a:rPr lang="en-US" sz="3600" b="1" dirty="0" smtClean="0">
                <a:solidFill>
                  <a:schemeClr val="tx1"/>
                </a:solidFill>
              </a:rPr>
              <a:t>Mechanism of swelling and drug release</a:t>
            </a:r>
          </a:p>
        </p:txBody>
      </p:sp>
      <p:sp>
        <p:nvSpPr>
          <p:cNvPr id="3086" name="Rectangle 10"/>
          <p:cNvSpPr>
            <a:spLocks noGrp="1" noChangeArrowheads="1"/>
          </p:cNvSpPr>
          <p:nvPr>
            <p:ph sz="half" idx="2"/>
          </p:nvPr>
        </p:nvSpPr>
        <p:spPr>
          <a:xfrm>
            <a:off x="304800" y="1676400"/>
            <a:ext cx="4419600" cy="4800600"/>
          </a:xfrm>
        </p:spPr>
        <p:txBody>
          <a:bodyPr>
            <a:normAutofit/>
          </a:bodyPr>
          <a:lstStyle/>
          <a:p>
            <a:pPr marL="0" indent="0" algn="just" eaLnBrk="1" hangingPunct="1">
              <a:buNone/>
            </a:pPr>
            <a:r>
              <a:rPr lang="en-US" sz="2400" dirty="0" smtClean="0">
                <a:solidFill>
                  <a:srgbClr val="800000"/>
                </a:solidFill>
                <a:latin typeface="+mj-lt"/>
              </a:rPr>
              <a:t>Based on the relative rate of  diffusion of water into polymer matrix and rate of polymer chain relaxation, swelling and the drug release profiles classified into three types of diffusion mechanisms:</a:t>
            </a:r>
          </a:p>
          <a:p>
            <a:pPr marL="523875" indent="-342900" algn="just">
              <a:buFont typeface="Arial"/>
              <a:buChar char="•"/>
            </a:pPr>
            <a:r>
              <a:rPr lang="en-US" sz="1800" b="1" dirty="0" smtClean="0">
                <a:latin typeface="+mj-lt"/>
              </a:rPr>
              <a:t>Normal </a:t>
            </a:r>
            <a:r>
              <a:rPr lang="en-US" sz="1800" b="1" dirty="0" smtClean="0">
                <a:solidFill>
                  <a:srgbClr val="800000"/>
                </a:solidFill>
                <a:latin typeface="+mj-lt"/>
              </a:rPr>
              <a:t>Fickian diffusion</a:t>
            </a:r>
            <a:r>
              <a:rPr lang="en-US" sz="1800" b="1" dirty="0" smtClean="0">
                <a:solidFill>
                  <a:srgbClr val="0000CC"/>
                </a:solidFill>
                <a:latin typeface="+mj-lt"/>
              </a:rPr>
              <a:t> </a:t>
            </a:r>
            <a:r>
              <a:rPr lang="en-US" sz="1800" b="1" dirty="0" smtClean="0">
                <a:latin typeface="+mj-lt"/>
              </a:rPr>
              <a:t>is characterized by n &lt; 0.5, </a:t>
            </a:r>
          </a:p>
          <a:p>
            <a:pPr marL="457200" indent="-276225" algn="just" eaLnBrk="1" hangingPunct="1">
              <a:buFont typeface="Arial"/>
              <a:buChar char="•"/>
            </a:pPr>
            <a:r>
              <a:rPr lang="en-US" sz="1800" b="1" dirty="0" smtClean="0">
                <a:solidFill>
                  <a:srgbClr val="800000"/>
                </a:solidFill>
                <a:latin typeface="+mj-lt"/>
              </a:rPr>
              <a:t>Case II diffusion </a:t>
            </a:r>
            <a:r>
              <a:rPr lang="en-US" sz="1800" b="1" dirty="0" smtClean="0">
                <a:latin typeface="+mj-lt"/>
              </a:rPr>
              <a:t>by n &gt; 1.0. </a:t>
            </a:r>
          </a:p>
          <a:p>
            <a:pPr marL="457200" indent="-276225" algn="just">
              <a:buFont typeface="Arial"/>
              <a:buChar char="•"/>
            </a:pPr>
            <a:r>
              <a:rPr lang="en-US" sz="1800" b="1" dirty="0" smtClean="0">
                <a:solidFill>
                  <a:srgbClr val="800000"/>
                </a:solidFill>
                <a:latin typeface="+mj-lt"/>
              </a:rPr>
              <a:t>Non-Fickian</a:t>
            </a:r>
            <a:r>
              <a:rPr lang="en-US" sz="1800" b="1" dirty="0" smtClean="0">
                <a:solidFill>
                  <a:srgbClr val="0000CC"/>
                </a:solidFill>
                <a:latin typeface="+mj-lt"/>
              </a:rPr>
              <a:t> </a:t>
            </a:r>
            <a:r>
              <a:rPr lang="en-US" sz="1800" b="1" dirty="0" smtClean="0">
                <a:latin typeface="+mj-lt"/>
              </a:rPr>
              <a:t>or anomalous diffusion indicates value of n between 0.5 and 1.0</a:t>
            </a:r>
          </a:p>
        </p:txBody>
      </p:sp>
      <p:sp>
        <p:nvSpPr>
          <p:cNvPr id="307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IN"/>
          </a:p>
        </p:txBody>
      </p:sp>
      <p:sp>
        <p:nvSpPr>
          <p:cNvPr id="3080" name="Rectangle 4"/>
          <p:cNvSpPr>
            <a:spLocks noChangeArrowheads="1"/>
          </p:cNvSpPr>
          <p:nvPr/>
        </p:nvSpPr>
        <p:spPr bwMode="auto">
          <a:xfrm>
            <a:off x="0" y="238125"/>
            <a:ext cx="260350" cy="274638"/>
          </a:xfrm>
          <a:prstGeom prst="rect">
            <a:avLst/>
          </a:prstGeom>
          <a:noFill/>
          <a:ln w="9525">
            <a:noFill/>
            <a:miter lim="800000"/>
            <a:headEnd/>
            <a:tailEnd/>
          </a:ln>
        </p:spPr>
        <p:txBody>
          <a:bodyPr wrap="none" anchor="ctr">
            <a:spAutoFit/>
          </a:bodyPr>
          <a:lstStyle/>
          <a:p>
            <a:pPr eaLnBrk="1" hangingPunct="1"/>
            <a:r>
              <a:rPr lang="en-US" altLang="ko-KR" sz="1200">
                <a:latin typeface="Times New Roman" pitchFamily="18" charset="0"/>
                <a:ea typeface="Batang" pitchFamily="18" charset="-127"/>
                <a:cs typeface="Times New Roman" pitchFamily="18" charset="0"/>
              </a:rPr>
              <a:t>  </a:t>
            </a:r>
            <a:endParaRPr lang="en-US" altLang="ko-KR" sz="1800">
              <a:ea typeface="Batang" pitchFamily="18" charset="-127"/>
              <a:cs typeface="Times New Roman" pitchFamily="18" charset="0"/>
            </a:endParaRPr>
          </a:p>
        </p:txBody>
      </p:sp>
      <p:sp>
        <p:nvSpPr>
          <p:cNvPr id="3081" name="Rectangle 5"/>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IN"/>
          </a:p>
        </p:txBody>
      </p:sp>
      <p:sp>
        <p:nvSpPr>
          <p:cNvPr id="3082" name="Rectangle 6"/>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IN"/>
          </a:p>
        </p:txBody>
      </p:sp>
      <p:sp>
        <p:nvSpPr>
          <p:cNvPr id="3083"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en-IN"/>
          </a:p>
        </p:txBody>
      </p:sp>
      <p:sp>
        <p:nvSpPr>
          <p:cNvPr id="3084" name="Rectangle 8"/>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IN"/>
          </a:p>
        </p:txBody>
      </p:sp>
      <p:sp>
        <p:nvSpPr>
          <p:cNvPr id="3085" name="Rectangle 9"/>
          <p:cNvSpPr>
            <a:spLocks noChangeArrowheads="1"/>
          </p:cNvSpPr>
          <p:nvPr/>
        </p:nvSpPr>
        <p:spPr bwMode="auto">
          <a:xfrm>
            <a:off x="5105400" y="2209800"/>
            <a:ext cx="3733800" cy="4038600"/>
          </a:xfrm>
          <a:prstGeom prst="rect">
            <a:avLst/>
          </a:prstGeom>
          <a:solidFill>
            <a:schemeClr val="tx2">
              <a:lumMod val="20000"/>
              <a:lumOff val="80000"/>
            </a:schemeClr>
          </a:solidFill>
          <a:ln w="9525">
            <a:solidFill>
              <a:schemeClr val="tx2">
                <a:lumMod val="20000"/>
                <a:lumOff val="80000"/>
              </a:schemeClr>
            </a:solidFill>
            <a:miter lim="800000"/>
            <a:headEnd/>
            <a:tailEnd/>
          </a:ln>
        </p:spPr>
        <p:txBody>
          <a:bodyPr wrap="none" anchor="ctr"/>
          <a:lstStyle/>
          <a:p>
            <a:endParaRPr lang="en-US" dirty="0"/>
          </a:p>
        </p:txBody>
      </p:sp>
      <p:pic>
        <p:nvPicPr>
          <p:cNvPr id="3087" name="Picture 11"/>
          <p:cNvPicPr>
            <a:picLocks noChangeAspect="1" noChangeArrowheads="1"/>
          </p:cNvPicPr>
          <p:nvPr/>
        </p:nvPicPr>
        <p:blipFill>
          <a:blip r:embed="rId3" cstate="print"/>
          <a:srcRect/>
          <a:stretch>
            <a:fillRect/>
          </a:stretch>
        </p:blipFill>
        <p:spPr bwMode="auto">
          <a:xfrm>
            <a:off x="6248400" y="2514600"/>
            <a:ext cx="1066800" cy="431800"/>
          </a:xfrm>
          <a:prstGeom prst="rect">
            <a:avLst/>
          </a:prstGeom>
          <a:noFill/>
          <a:ln w="9525">
            <a:noFill/>
            <a:miter lim="800000"/>
            <a:headEnd/>
            <a:tailEnd/>
          </a:ln>
        </p:spPr>
      </p:pic>
      <p:graphicFrame>
        <p:nvGraphicFramePr>
          <p:cNvPr id="3074" name="Object 12"/>
          <p:cNvGraphicFramePr>
            <a:graphicFrameLocks noChangeAspect="1"/>
          </p:cNvGraphicFramePr>
          <p:nvPr/>
        </p:nvGraphicFramePr>
        <p:xfrm>
          <a:off x="6324600" y="2971800"/>
          <a:ext cx="990600" cy="674688"/>
        </p:xfrm>
        <a:graphic>
          <a:graphicData uri="http://schemas.openxmlformats.org/presentationml/2006/ole">
            <p:oleObj spid="_x0000_s559106" name="Equation" r:id="rId4" imgW="660113" imgH="444307" progId="">
              <p:embed/>
            </p:oleObj>
          </a:graphicData>
        </a:graphic>
      </p:graphicFrame>
      <p:graphicFrame>
        <p:nvGraphicFramePr>
          <p:cNvPr id="3075" name="Object 13"/>
          <p:cNvGraphicFramePr>
            <a:graphicFrameLocks noChangeAspect="1"/>
          </p:cNvGraphicFramePr>
          <p:nvPr/>
        </p:nvGraphicFramePr>
        <p:xfrm>
          <a:off x="6096000" y="3657600"/>
          <a:ext cx="1752600" cy="641350"/>
        </p:xfrm>
        <a:graphic>
          <a:graphicData uri="http://schemas.openxmlformats.org/presentationml/2006/ole">
            <p:oleObj spid="_x0000_s559107" name="Equation" r:id="rId5" imgW="1028254" imgH="482391" progId="">
              <p:embed/>
            </p:oleObj>
          </a:graphicData>
        </a:graphic>
      </p:graphicFrame>
      <p:graphicFrame>
        <p:nvGraphicFramePr>
          <p:cNvPr id="3076" name="Object 14"/>
          <p:cNvGraphicFramePr>
            <a:graphicFrameLocks noChangeAspect="1"/>
          </p:cNvGraphicFramePr>
          <p:nvPr/>
        </p:nvGraphicFramePr>
        <p:xfrm>
          <a:off x="6019800" y="4267200"/>
          <a:ext cx="2133600" cy="630238"/>
        </p:xfrm>
        <a:graphic>
          <a:graphicData uri="http://schemas.openxmlformats.org/presentationml/2006/ole">
            <p:oleObj spid="_x0000_s559108" name="Equation" r:id="rId6" imgW="901309" imgH="418918" progId="">
              <p:embed/>
            </p:oleObj>
          </a:graphicData>
        </a:graphic>
      </p:graphicFrame>
      <p:graphicFrame>
        <p:nvGraphicFramePr>
          <p:cNvPr id="3077" name="Object 15"/>
          <p:cNvGraphicFramePr>
            <a:graphicFrameLocks noChangeAspect="1"/>
          </p:cNvGraphicFramePr>
          <p:nvPr/>
        </p:nvGraphicFramePr>
        <p:xfrm>
          <a:off x="5791200" y="5105400"/>
          <a:ext cx="2819400" cy="665163"/>
        </p:xfrm>
        <a:graphic>
          <a:graphicData uri="http://schemas.openxmlformats.org/presentationml/2006/ole">
            <p:oleObj spid="_x0000_s559109" name="Equation" r:id="rId7" imgW="1892300" imgH="482600" progId="">
              <p:embed/>
            </p:oleObj>
          </a:graphicData>
        </a:graphic>
      </p:graphicFrame>
      <p:sp>
        <p:nvSpPr>
          <p:cNvPr id="17" name="Rectangle 16"/>
          <p:cNvSpPr/>
          <p:nvPr/>
        </p:nvSpPr>
        <p:spPr>
          <a:xfrm>
            <a:off x="5029200" y="1600200"/>
            <a:ext cx="4114800" cy="584775"/>
          </a:xfrm>
          <a:prstGeom prst="rect">
            <a:avLst/>
          </a:prstGeom>
        </p:spPr>
        <p:txBody>
          <a:bodyPr wrap="square">
            <a:spAutoFit/>
          </a:bodyPr>
          <a:lstStyle/>
          <a:p>
            <a:pPr algn="just"/>
            <a:r>
              <a:rPr lang="en-US" sz="1600" b="1" dirty="0" smtClean="0">
                <a:latin typeface="+mj-lt"/>
              </a:rPr>
              <a:t>On the basis of power law expression  given by </a:t>
            </a:r>
            <a:r>
              <a:rPr lang="en-US" sz="1600" b="1" dirty="0" err="1" smtClean="0">
                <a:solidFill>
                  <a:srgbClr val="800000"/>
                </a:solidFill>
                <a:latin typeface="+mj-lt"/>
              </a:rPr>
              <a:t>Ritger</a:t>
            </a:r>
            <a:r>
              <a:rPr lang="en-US" sz="1600" b="1" dirty="0" smtClean="0">
                <a:solidFill>
                  <a:srgbClr val="800000"/>
                </a:solidFill>
                <a:latin typeface="+mj-lt"/>
              </a:rPr>
              <a:t> and </a:t>
            </a:r>
            <a:r>
              <a:rPr lang="en-US" sz="1600" b="1" dirty="0" err="1" smtClean="0">
                <a:solidFill>
                  <a:srgbClr val="800000"/>
                </a:solidFill>
                <a:latin typeface="+mj-lt"/>
              </a:rPr>
              <a:t>Peppas</a:t>
            </a:r>
            <a:r>
              <a:rPr lang="en-US" sz="1600" b="1" dirty="0" smtClean="0">
                <a:solidFill>
                  <a:srgbClr val="800000"/>
                </a:solidFill>
                <a:latin typeface="+mj-lt"/>
              </a:rPr>
              <a:t> </a:t>
            </a:r>
            <a:r>
              <a:rPr lang="en-US" sz="1600" b="1" dirty="0" smtClean="0">
                <a:latin typeface="+mj-lt"/>
              </a:rPr>
              <a:t>shown in figure </a:t>
            </a:r>
            <a:r>
              <a:rPr lang="en-US" sz="1600" dirty="0" smtClean="0">
                <a:latin typeface="+mj-lt"/>
              </a:rPr>
              <a:t>:</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2743200"/>
            <a:ext cx="2514600" cy="9906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latin typeface="+mj-lt"/>
                <a:cs typeface="Arial" pitchFamily="34" charset="0"/>
              </a:rPr>
              <a:t>Case I or </a:t>
            </a:r>
          </a:p>
          <a:p>
            <a:pPr algn="ctr"/>
            <a:r>
              <a:rPr lang="en-US" sz="2000" b="1" dirty="0" smtClean="0">
                <a:solidFill>
                  <a:schemeClr val="tx1"/>
                </a:solidFill>
                <a:latin typeface="+mj-lt"/>
                <a:cs typeface="Arial" pitchFamily="34" charset="0"/>
              </a:rPr>
              <a:t>Simple  Fickian diffusion </a:t>
            </a:r>
            <a:endParaRPr lang="en-IN" sz="2000" b="1" dirty="0">
              <a:solidFill>
                <a:schemeClr val="tx1"/>
              </a:solidFill>
              <a:latin typeface="+mj-lt"/>
              <a:cs typeface="Arial" pitchFamily="34" charset="0"/>
            </a:endParaRPr>
          </a:p>
        </p:txBody>
      </p:sp>
      <p:sp>
        <p:nvSpPr>
          <p:cNvPr id="6" name="Rounded Rectangle 5"/>
          <p:cNvSpPr/>
          <p:nvPr/>
        </p:nvSpPr>
        <p:spPr>
          <a:xfrm>
            <a:off x="3352800" y="2743200"/>
            <a:ext cx="2362200" cy="10668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latin typeface="+mj-lt"/>
                <a:cs typeface="Arial" pitchFamily="34" charset="0"/>
              </a:rPr>
              <a:t>Case II diffusion</a:t>
            </a:r>
            <a:endParaRPr lang="en-IN" sz="2000" b="1" dirty="0">
              <a:solidFill>
                <a:schemeClr val="tx1"/>
              </a:solidFill>
              <a:latin typeface="+mj-lt"/>
              <a:cs typeface="Arial" pitchFamily="34" charset="0"/>
            </a:endParaRPr>
          </a:p>
        </p:txBody>
      </p:sp>
      <p:sp>
        <p:nvSpPr>
          <p:cNvPr id="7" name="Rounded Rectangle 6"/>
          <p:cNvSpPr/>
          <p:nvPr/>
        </p:nvSpPr>
        <p:spPr>
          <a:xfrm>
            <a:off x="6248400" y="2743200"/>
            <a:ext cx="2362200" cy="10668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latin typeface="+mj-lt"/>
                <a:cs typeface="Arial" pitchFamily="34" charset="0"/>
              </a:rPr>
              <a:t>Non-</a:t>
            </a:r>
            <a:r>
              <a:rPr lang="en-US" sz="2000" b="1" dirty="0" err="1" smtClean="0">
                <a:solidFill>
                  <a:schemeClr val="tx1"/>
                </a:solidFill>
                <a:latin typeface="+mj-lt"/>
                <a:cs typeface="Arial" pitchFamily="34" charset="0"/>
              </a:rPr>
              <a:t>Fickian</a:t>
            </a:r>
            <a:r>
              <a:rPr lang="en-US" sz="2000" b="1" dirty="0" smtClean="0">
                <a:solidFill>
                  <a:schemeClr val="tx1"/>
                </a:solidFill>
                <a:latin typeface="+mj-lt"/>
                <a:cs typeface="Arial" pitchFamily="34" charset="0"/>
              </a:rPr>
              <a:t> or Anomalous diffusion</a:t>
            </a:r>
            <a:endParaRPr lang="en-IN" sz="2000" b="1" dirty="0">
              <a:solidFill>
                <a:schemeClr val="tx1"/>
              </a:solidFill>
              <a:latin typeface="+mj-lt"/>
              <a:cs typeface="Arial" pitchFamily="34" charset="0"/>
            </a:endParaRPr>
          </a:p>
        </p:txBody>
      </p:sp>
      <p:sp>
        <p:nvSpPr>
          <p:cNvPr id="8" name="Rounded Rectangle 7"/>
          <p:cNvSpPr/>
          <p:nvPr/>
        </p:nvSpPr>
        <p:spPr>
          <a:xfrm>
            <a:off x="533400" y="4419600"/>
            <a:ext cx="2438400" cy="1600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dirty="0" smtClean="0">
                <a:solidFill>
                  <a:schemeClr val="tx1"/>
                </a:solidFill>
                <a:latin typeface="+mj-lt"/>
                <a:cs typeface="Arial" pitchFamily="34" charset="0"/>
              </a:rPr>
              <a:t>It occurs when the rate of diffusion is much less than that of relaxation </a:t>
            </a:r>
            <a:endParaRPr lang="en-IN" sz="2000" dirty="0">
              <a:solidFill>
                <a:schemeClr val="tx1"/>
              </a:solidFill>
              <a:latin typeface="+mj-lt"/>
              <a:cs typeface="Arial" pitchFamily="34" charset="0"/>
            </a:endParaRPr>
          </a:p>
        </p:txBody>
      </p:sp>
      <p:sp>
        <p:nvSpPr>
          <p:cNvPr id="10" name="Rounded Rectangle 9"/>
          <p:cNvSpPr/>
          <p:nvPr/>
        </p:nvSpPr>
        <p:spPr>
          <a:xfrm>
            <a:off x="6248400" y="4495800"/>
            <a:ext cx="2590800" cy="1524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000" dirty="0" smtClean="0">
                <a:solidFill>
                  <a:schemeClr val="tx1"/>
                </a:solidFill>
                <a:latin typeface="+mj-lt"/>
                <a:cs typeface="Arial" pitchFamily="34" charset="0"/>
              </a:rPr>
              <a:t>It occurs when the relaxation and diffusion rates are comparable</a:t>
            </a:r>
            <a:endParaRPr lang="en-IN" sz="2000" dirty="0">
              <a:solidFill>
                <a:schemeClr val="tx1"/>
              </a:solidFill>
              <a:latin typeface="+mj-lt"/>
              <a:cs typeface="Arial" pitchFamily="34" charset="0"/>
            </a:endParaRPr>
          </a:p>
        </p:txBody>
      </p:sp>
      <p:sp>
        <p:nvSpPr>
          <p:cNvPr id="11" name="Rounded Rectangle 10"/>
          <p:cNvSpPr/>
          <p:nvPr/>
        </p:nvSpPr>
        <p:spPr>
          <a:xfrm>
            <a:off x="3429000" y="4495800"/>
            <a:ext cx="2514600" cy="1524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000" dirty="0" smtClean="0">
                <a:solidFill>
                  <a:schemeClr val="tx1"/>
                </a:solidFill>
                <a:latin typeface="+mj-lt"/>
                <a:cs typeface="Arial" pitchFamily="34" charset="0"/>
              </a:rPr>
              <a:t>It occurs when diffusion is very rapid compared with the relaxation process</a:t>
            </a:r>
            <a:endParaRPr lang="en-IN" sz="2000" dirty="0">
              <a:solidFill>
                <a:schemeClr val="tx1"/>
              </a:solidFill>
              <a:latin typeface="+mj-lt"/>
              <a:cs typeface="Arial" pitchFamily="34" charset="0"/>
            </a:endParaRPr>
          </a:p>
        </p:txBody>
      </p:sp>
      <p:sp>
        <p:nvSpPr>
          <p:cNvPr id="12" name="Down Arrow 11"/>
          <p:cNvSpPr/>
          <p:nvPr/>
        </p:nvSpPr>
        <p:spPr>
          <a:xfrm>
            <a:off x="4419600" y="1752600"/>
            <a:ext cx="152400" cy="609600"/>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latin typeface="Arial" pitchFamily="34" charset="0"/>
              <a:cs typeface="Arial" pitchFamily="34" charset="0"/>
            </a:endParaRPr>
          </a:p>
        </p:txBody>
      </p:sp>
      <p:cxnSp>
        <p:nvCxnSpPr>
          <p:cNvPr id="14" name="Elbow Connector 13"/>
          <p:cNvCxnSpPr/>
          <p:nvPr/>
        </p:nvCxnSpPr>
        <p:spPr>
          <a:xfrm rot="16200000" flipH="1">
            <a:off x="1409700" y="3924300"/>
            <a:ext cx="685800" cy="304800"/>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 name="Elbow Connector 14"/>
          <p:cNvCxnSpPr/>
          <p:nvPr/>
        </p:nvCxnSpPr>
        <p:spPr>
          <a:xfrm rot="16200000" flipH="1">
            <a:off x="4381500" y="4000500"/>
            <a:ext cx="685800" cy="304800"/>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6" name="Elbow Connector 15"/>
          <p:cNvCxnSpPr/>
          <p:nvPr/>
        </p:nvCxnSpPr>
        <p:spPr>
          <a:xfrm rot="16200000" flipH="1">
            <a:off x="7048500" y="4000500"/>
            <a:ext cx="685800" cy="304800"/>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8" name="Straight Connector 17"/>
          <p:cNvCxnSpPr/>
          <p:nvPr/>
        </p:nvCxnSpPr>
        <p:spPr>
          <a:xfrm>
            <a:off x="914400" y="2438400"/>
            <a:ext cx="6705600" cy="0"/>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2" name="Straight Arrow Connector 21"/>
          <p:cNvCxnSpPr/>
          <p:nvPr/>
        </p:nvCxnSpPr>
        <p:spPr>
          <a:xfrm>
            <a:off x="914400" y="2438400"/>
            <a:ext cx="0" cy="3048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8" name="Straight Arrow Connector 27"/>
          <p:cNvCxnSpPr/>
          <p:nvPr/>
        </p:nvCxnSpPr>
        <p:spPr>
          <a:xfrm>
            <a:off x="4495800" y="2438400"/>
            <a:ext cx="0" cy="3048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0" name="Straight Arrow Connector 29"/>
          <p:cNvCxnSpPr/>
          <p:nvPr/>
        </p:nvCxnSpPr>
        <p:spPr>
          <a:xfrm>
            <a:off x="7620000" y="2438400"/>
            <a:ext cx="0" cy="30480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17" name="Rectangle 16"/>
          <p:cNvSpPr/>
          <p:nvPr/>
        </p:nvSpPr>
        <p:spPr>
          <a:xfrm>
            <a:off x="381000" y="762000"/>
            <a:ext cx="8305800" cy="1077218"/>
          </a:xfrm>
          <a:prstGeom prst="rect">
            <a:avLst/>
          </a:prstGeom>
        </p:spPr>
        <p:txBody>
          <a:bodyPr wrap="square">
            <a:spAutoFit/>
          </a:bodyPr>
          <a:lstStyle/>
          <a:p>
            <a:pPr algn="ctr"/>
            <a:r>
              <a:rPr lang="en-US" sz="3200" b="1" dirty="0" smtClean="0">
                <a:latin typeface="+mj-lt"/>
                <a:cs typeface="Arial" pitchFamily="34" charset="0"/>
              </a:rPr>
              <a:t>Mechanism for the swelling and release dynamics of  drug from hydrogels</a:t>
            </a:r>
            <a:endParaRPr lang="en-IN" sz="3200" b="1" dirty="0">
              <a:latin typeface="+mj-l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5181600" cy="457200"/>
          </a:xfrm>
        </p:spPr>
        <p:txBody>
          <a:bodyPr>
            <a:noAutofit/>
          </a:bodyPr>
          <a:lstStyle/>
          <a:p>
            <a:r>
              <a:rPr lang="en-US" sz="3200" b="1" dirty="0" smtClean="0">
                <a:solidFill>
                  <a:srgbClr val="FF0066"/>
                </a:solidFill>
                <a:latin typeface="Arial" pitchFamily="34" charset="0"/>
                <a:cs typeface="Arial" pitchFamily="34" charset="0"/>
              </a:rPr>
              <a:t/>
            </a:r>
            <a:br>
              <a:rPr lang="en-US" sz="3200" b="1" dirty="0" smtClean="0">
                <a:solidFill>
                  <a:srgbClr val="FF0066"/>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b="1" dirty="0" smtClean="0">
                <a:solidFill>
                  <a:schemeClr val="tx1"/>
                </a:solidFill>
                <a:cs typeface="Arial" pitchFamily="34" charset="0"/>
              </a:rPr>
              <a:t>Mechanism of Polymerization</a:t>
            </a:r>
            <a:endParaRPr lang="en-IN" sz="3200" dirty="0">
              <a:solidFill>
                <a:schemeClr val="tx1"/>
              </a:solidFill>
              <a:cs typeface="Arial" pitchFamily="34" charset="0"/>
            </a:endParaRPr>
          </a:p>
        </p:txBody>
      </p:sp>
      <p:sp>
        <p:nvSpPr>
          <p:cNvPr id="95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952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5237" name="Object 5"/>
          <p:cNvGraphicFramePr>
            <a:graphicFrameLocks noChangeAspect="1"/>
          </p:cNvGraphicFramePr>
          <p:nvPr/>
        </p:nvGraphicFramePr>
        <p:xfrm>
          <a:off x="533400" y="1371601"/>
          <a:ext cx="8305800" cy="5029200"/>
        </p:xfrm>
        <a:graphic>
          <a:graphicData uri="http://schemas.openxmlformats.org/presentationml/2006/ole">
            <p:oleObj spid="_x0000_s37890" name="CS ChemDraw Drawing" r:id="rId3" imgW="5718967" imgH="6789909" progId="ChemDraw.Document.6.0">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153400" cy="4114800"/>
          </a:xfrm>
        </p:spPr>
        <p:txBody>
          <a:bodyPr>
            <a:noAutofit/>
          </a:bodyPr>
          <a:lstStyle/>
          <a:p>
            <a:pPr marL="361950" indent="-361950" algn="just">
              <a:lnSpc>
                <a:spcPct val="90000"/>
              </a:lnSpc>
              <a:buNone/>
            </a:pPr>
            <a:r>
              <a:rPr lang="en-US" spc="-150" dirty="0" smtClean="0">
                <a:solidFill>
                  <a:srgbClr val="800000"/>
                </a:solidFill>
                <a:latin typeface="+mj-lt"/>
                <a:cs typeface="Arial" pitchFamily="34" charset="0"/>
              </a:rPr>
              <a:t>In conventional drug delivery systems:</a:t>
            </a:r>
          </a:p>
          <a:p>
            <a:pPr marL="361950" indent="-361950" algn="just">
              <a:lnSpc>
                <a:spcPct val="90000"/>
              </a:lnSpc>
              <a:buFont typeface="Arial"/>
              <a:buChar char="•"/>
            </a:pPr>
            <a:r>
              <a:rPr lang="en-IN" dirty="0" smtClean="0">
                <a:latin typeface="+mj-lt"/>
                <a:cs typeface="Arial" pitchFamily="34" charset="0"/>
              </a:rPr>
              <a:t>Insulin is injected subcutaneously 2 to 4 times  in a day</a:t>
            </a:r>
          </a:p>
          <a:p>
            <a:pPr algn="just">
              <a:buFont typeface="Arial" pitchFamily="34" charset="0"/>
              <a:buChar char="•"/>
            </a:pPr>
            <a:r>
              <a:rPr lang="en-IN" dirty="0" smtClean="0">
                <a:latin typeface="+mj-lt"/>
                <a:cs typeface="Arial" pitchFamily="34" charset="0"/>
              </a:rPr>
              <a:t> To achieve a near physiological pattern of insulin  secretion</a:t>
            </a:r>
            <a:r>
              <a:rPr lang="en-IN" sz="2400" dirty="0" smtClean="0">
                <a:latin typeface="+mj-lt"/>
                <a:cs typeface="Arial" pitchFamily="34" charset="0"/>
              </a:rPr>
              <a:t> </a:t>
            </a:r>
          </a:p>
          <a:p>
            <a:pPr marL="0" indent="0">
              <a:lnSpc>
                <a:spcPct val="90000"/>
              </a:lnSpc>
              <a:buFontTx/>
              <a:buNone/>
            </a:pPr>
            <a:r>
              <a:rPr lang="en-US" dirty="0" smtClean="0">
                <a:latin typeface="+mj-lt"/>
                <a:cs typeface="Times New Roman" pitchFamily="18" charset="0"/>
              </a:rPr>
              <a:t>    </a:t>
            </a:r>
            <a:r>
              <a:rPr lang="en-US" dirty="0" smtClean="0">
                <a:solidFill>
                  <a:srgbClr val="800000"/>
                </a:solidFill>
                <a:latin typeface="+mj-lt"/>
                <a:cs typeface="Times New Roman" pitchFamily="18" charset="0"/>
              </a:rPr>
              <a:t>Problems associated with this approach</a:t>
            </a:r>
          </a:p>
          <a:p>
            <a:pPr marL="1092200" lvl="1" indent="-457200">
              <a:lnSpc>
                <a:spcPct val="90000"/>
              </a:lnSpc>
              <a:buFont typeface="Arial"/>
              <a:buChar char="•"/>
            </a:pPr>
            <a:r>
              <a:rPr lang="en-US" dirty="0" smtClean="0">
                <a:latin typeface="+mj-lt"/>
                <a:cs typeface="Times New Roman" pitchFamily="18" charset="0"/>
              </a:rPr>
              <a:t>Reduced potencies because of partial degradation</a:t>
            </a:r>
          </a:p>
          <a:p>
            <a:pPr marL="1092200" lvl="1" indent="-457200">
              <a:lnSpc>
                <a:spcPct val="90000"/>
              </a:lnSpc>
              <a:buFont typeface="Arial"/>
              <a:buChar char="•"/>
            </a:pPr>
            <a:r>
              <a:rPr lang="en-US" dirty="0" smtClean="0">
                <a:latin typeface="+mj-lt"/>
                <a:cs typeface="Times New Roman" pitchFamily="18" charset="0"/>
              </a:rPr>
              <a:t>Toxic levels of administration</a:t>
            </a:r>
          </a:p>
          <a:p>
            <a:pPr marL="1092200" lvl="1" indent="-457200">
              <a:lnSpc>
                <a:spcPct val="90000"/>
              </a:lnSpc>
              <a:buFont typeface="Arial"/>
              <a:buChar char="•"/>
            </a:pPr>
            <a:r>
              <a:rPr lang="en-US" dirty="0" smtClean="0">
                <a:latin typeface="+mj-lt"/>
                <a:cs typeface="Times New Roman" pitchFamily="18" charset="0"/>
              </a:rPr>
              <a:t>Increase costs associated with excess dosing</a:t>
            </a:r>
          </a:p>
          <a:p>
            <a:pPr marL="1092200" lvl="1" indent="-457200">
              <a:lnSpc>
                <a:spcPct val="90000"/>
              </a:lnSpc>
              <a:buFont typeface="Arial"/>
              <a:buChar char="•"/>
            </a:pPr>
            <a:r>
              <a:rPr lang="en-US" dirty="0" smtClean="0">
                <a:latin typeface="+mj-lt"/>
                <a:cs typeface="Times New Roman" pitchFamily="18" charset="0"/>
              </a:rPr>
              <a:t>Compliance issue due to administration pain </a:t>
            </a:r>
          </a:p>
          <a:p>
            <a:pPr marL="0" indent="0">
              <a:lnSpc>
                <a:spcPct val="90000"/>
              </a:lnSpc>
            </a:pPr>
            <a:endParaRPr lang="en-US" sz="1200" dirty="0" smtClean="0">
              <a:latin typeface="+mj-lt"/>
              <a:cs typeface="Times New Roman" pitchFamily="18" charset="0"/>
            </a:endParaRPr>
          </a:p>
          <a:p>
            <a:pPr algn="just">
              <a:buFont typeface="Arial" pitchFamily="34" charset="0"/>
              <a:buChar char="•"/>
            </a:pPr>
            <a:endParaRPr lang="en-US" sz="2000" dirty="0" smtClean="0">
              <a:solidFill>
                <a:schemeClr val="tx2"/>
              </a:solidFill>
              <a:latin typeface="+mj-lt"/>
              <a:cs typeface="Arial" pitchFamily="34" charset="0"/>
            </a:endParaRPr>
          </a:p>
          <a:p>
            <a:pPr algn="just">
              <a:buNone/>
            </a:pPr>
            <a:endParaRPr lang="en-US" sz="2000" dirty="0" smtClean="0">
              <a:solidFill>
                <a:schemeClr val="tx2"/>
              </a:solidFill>
              <a:latin typeface="+mj-lt"/>
              <a:cs typeface="Arial" pitchFamily="34" charset="0"/>
            </a:endParaRPr>
          </a:p>
        </p:txBody>
      </p:sp>
      <p:sp>
        <p:nvSpPr>
          <p:cNvPr id="5" name="Rectangle 4"/>
          <p:cNvSpPr/>
          <p:nvPr/>
        </p:nvSpPr>
        <p:spPr>
          <a:xfrm>
            <a:off x="2286000" y="685800"/>
            <a:ext cx="5029200" cy="646331"/>
          </a:xfrm>
          <a:prstGeom prst="rect">
            <a:avLst/>
          </a:prstGeom>
        </p:spPr>
        <p:txBody>
          <a:bodyPr wrap="square">
            <a:spAutoFit/>
          </a:bodyPr>
          <a:lstStyle/>
          <a:p>
            <a:pPr algn="ctr"/>
            <a:r>
              <a:rPr lang="en-US" sz="3600" dirty="0" smtClean="0">
                <a:latin typeface="+mj-lt"/>
              </a:rPr>
              <a:t>Classical drug delivery</a:t>
            </a:r>
            <a:endParaRPr lang="en-IN" sz="3600"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0" name="Object 4"/>
          <p:cNvGraphicFramePr>
            <a:graphicFrameLocks noChangeAspect="1"/>
          </p:cNvGraphicFramePr>
          <p:nvPr/>
        </p:nvGraphicFramePr>
        <p:xfrm>
          <a:off x="457200" y="914400"/>
          <a:ext cx="8305800" cy="2133600"/>
        </p:xfrm>
        <a:graphic>
          <a:graphicData uri="http://schemas.openxmlformats.org/presentationml/2006/ole">
            <p:oleObj spid="_x0000_s38914" name="CS ChemDraw Drawing" r:id="rId3" imgW="6230235" imgH="2172965" progId="ChemDraw.Document.6.0">
              <p:embed/>
            </p:oleObj>
          </a:graphicData>
        </a:graphic>
      </p:graphicFrame>
      <p:graphicFrame>
        <p:nvGraphicFramePr>
          <p:cNvPr id="96259" name="Object 3"/>
          <p:cNvGraphicFramePr>
            <a:graphicFrameLocks noChangeAspect="1"/>
          </p:cNvGraphicFramePr>
          <p:nvPr/>
        </p:nvGraphicFramePr>
        <p:xfrm>
          <a:off x="457200" y="3276600"/>
          <a:ext cx="8382000" cy="3124200"/>
        </p:xfrm>
        <a:graphic>
          <a:graphicData uri="http://schemas.openxmlformats.org/presentationml/2006/ole">
            <p:oleObj spid="_x0000_s38915" name="CS ChemDraw Drawing" r:id="rId4" imgW="5744160" imgH="2782440" progId="ChemDraw.Document.6.0">
              <p:embed/>
            </p:oleObj>
          </a:graphicData>
        </a:graphic>
      </p:graphicFrame>
      <p:sp>
        <p:nvSpPr>
          <p:cNvPr id="962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262" name="Rectangle 6"/>
          <p:cNvSpPr>
            <a:spLocks noChangeArrowheads="1"/>
          </p:cNvSpPr>
          <p:nvPr/>
        </p:nvSpPr>
        <p:spPr bwMode="auto">
          <a:xfrm>
            <a:off x="0" y="2457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609600" y="1524000"/>
          <a:ext cx="7848600" cy="3581400"/>
        </p:xfrm>
        <a:graphic>
          <a:graphicData uri="http://schemas.openxmlformats.org/presentationml/2006/ole">
            <p:oleObj spid="_x0000_s39938" name="CS ChemDraw Drawing" r:id="rId3" imgW="5493837" imgH="2621055" progId="ChemDraw.Document.6.0">
              <p:embed/>
            </p:oleObj>
          </a:graphicData>
        </a:graphic>
      </p:graphicFrame>
      <p:sp>
        <p:nvSpPr>
          <p:cNvPr id="972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7283" name="Object 3"/>
          <p:cNvGraphicFramePr>
            <a:graphicFrameLocks noChangeAspect="1"/>
          </p:cNvGraphicFramePr>
          <p:nvPr/>
        </p:nvGraphicFramePr>
        <p:xfrm>
          <a:off x="1219200" y="5486400"/>
          <a:ext cx="3962400" cy="228600"/>
        </p:xfrm>
        <a:graphic>
          <a:graphicData uri="http://schemas.openxmlformats.org/presentationml/2006/ole">
            <p:oleObj spid="_x0000_s39939" name="CS ChemDraw Drawing" r:id="rId4" imgW="3132394" imgH="131998" progId="ChemDraw.Document.6.0">
              <p:embed/>
            </p:oleObj>
          </a:graphicData>
        </a:graphic>
      </p:graphicFrame>
      <p:graphicFrame>
        <p:nvGraphicFramePr>
          <p:cNvPr id="97286" name="Object 6"/>
          <p:cNvGraphicFramePr>
            <a:graphicFrameLocks noChangeAspect="1"/>
          </p:cNvGraphicFramePr>
          <p:nvPr/>
        </p:nvGraphicFramePr>
        <p:xfrm>
          <a:off x="4343400" y="685800"/>
          <a:ext cx="73025" cy="633413"/>
        </p:xfrm>
        <a:graphic>
          <a:graphicData uri="http://schemas.openxmlformats.org/presentationml/2006/ole">
            <p:oleObj spid="_x0000_s39940" name="CS ChemDraw Drawing" r:id="rId5" imgW="73080" imgH="937440" progId="ChemDraw.Document.6.0">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43000"/>
            <a:ext cx="4419600" cy="457200"/>
          </a:xfrm>
        </p:spPr>
        <p:txBody>
          <a:bodyPr>
            <a:noAutofit/>
          </a:bodyPr>
          <a:lstStyle/>
          <a:p>
            <a:pPr algn="ctr"/>
            <a:r>
              <a:rPr lang="en-US" sz="3600" b="1" dirty="0" smtClean="0">
                <a:solidFill>
                  <a:schemeClr val="tx1"/>
                </a:solidFill>
              </a:rPr>
              <a:t>Characterization</a:t>
            </a:r>
            <a:endParaRPr lang="en-IN" sz="3600" dirty="0">
              <a:solidFill>
                <a:schemeClr val="tx1"/>
              </a:solidFill>
            </a:endParaRPr>
          </a:p>
        </p:txBody>
      </p:sp>
      <p:sp>
        <p:nvSpPr>
          <p:cNvPr id="3" name="Content Placeholder 2"/>
          <p:cNvSpPr>
            <a:spLocks noGrp="1"/>
          </p:cNvSpPr>
          <p:nvPr>
            <p:ph idx="1"/>
          </p:nvPr>
        </p:nvSpPr>
        <p:spPr/>
        <p:txBody>
          <a:bodyPr/>
          <a:lstStyle/>
          <a:p>
            <a:pPr marL="0" indent="0" algn="just">
              <a:buNone/>
            </a:pPr>
            <a:r>
              <a:rPr lang="en-US" sz="2400" dirty="0" smtClean="0">
                <a:solidFill>
                  <a:srgbClr val="800000"/>
                </a:solidFill>
                <a:latin typeface="+mj-lt"/>
              </a:rPr>
              <a:t>All psyllium </a:t>
            </a:r>
            <a:r>
              <a:rPr lang="en-US" sz="2400" dirty="0" err="1" smtClean="0">
                <a:solidFill>
                  <a:srgbClr val="800000"/>
                </a:solidFill>
                <a:latin typeface="+mj-lt"/>
              </a:rPr>
              <a:t>crosslinked</a:t>
            </a:r>
            <a:r>
              <a:rPr lang="en-US" sz="2400" dirty="0" smtClean="0">
                <a:solidFill>
                  <a:srgbClr val="800000"/>
                </a:solidFill>
                <a:latin typeface="+mj-lt"/>
              </a:rPr>
              <a:t> hydrogels synthesized at optimum reaction parameters were characterized  by using: </a:t>
            </a:r>
          </a:p>
          <a:p>
            <a:pPr algn="just">
              <a:buFont typeface="Arial" pitchFamily="34" charset="0"/>
              <a:buChar char="•"/>
            </a:pPr>
            <a:r>
              <a:rPr lang="en-US" sz="2400" dirty="0" smtClean="0">
                <a:latin typeface="+mj-lt"/>
              </a:rPr>
              <a:t>Scanning electron micrography (SEM)</a:t>
            </a:r>
          </a:p>
          <a:p>
            <a:pPr algn="just">
              <a:buFont typeface="Arial" pitchFamily="34" charset="0"/>
              <a:buChar char="•"/>
            </a:pPr>
            <a:r>
              <a:rPr lang="en-US" sz="2400" dirty="0" smtClean="0">
                <a:latin typeface="+mj-lt"/>
              </a:rPr>
              <a:t>Energy dispersion X-ray analysis (EDAX) </a:t>
            </a:r>
          </a:p>
          <a:p>
            <a:pPr algn="just">
              <a:buFont typeface="Arial" pitchFamily="34" charset="0"/>
              <a:buChar char="•"/>
            </a:pPr>
            <a:r>
              <a:rPr lang="en-US" sz="2400" dirty="0" smtClean="0">
                <a:latin typeface="+mj-lt"/>
              </a:rPr>
              <a:t>Fourier transform infrared spectroscopy (FTIR) </a:t>
            </a:r>
          </a:p>
          <a:p>
            <a:pPr algn="just">
              <a:buFont typeface="Arial" pitchFamily="34" charset="0"/>
              <a:buChar char="•"/>
            </a:pPr>
            <a:r>
              <a:rPr lang="en-US" sz="2400" dirty="0" smtClean="0">
                <a:latin typeface="+mj-lt"/>
              </a:rPr>
              <a:t>Thermogravimetric analysis (TGA) </a:t>
            </a:r>
          </a:p>
          <a:p>
            <a:pPr algn="just">
              <a:buFont typeface="Arial" pitchFamily="34" charset="0"/>
              <a:buChar char="•"/>
            </a:pPr>
            <a:r>
              <a:rPr lang="en-US" sz="2400" dirty="0" smtClean="0">
                <a:latin typeface="+mj-lt"/>
              </a:rPr>
              <a:t>Swelling studies</a:t>
            </a:r>
          </a:p>
          <a:p>
            <a:pPr algn="just">
              <a:buFont typeface="Arial" pitchFamily="34" charset="0"/>
              <a:buChar char="•"/>
            </a:pPr>
            <a:endParaRPr lang="en-US" sz="2400" dirty="0" smtClean="0"/>
          </a:p>
          <a:p>
            <a:pPr>
              <a:buNone/>
            </a:pPr>
            <a:endParaRPr lang="en-US" sz="2400" dirty="0" smtClean="0">
              <a:solidFill>
                <a:srgbClr val="800000"/>
              </a:solidFill>
              <a:latin typeface="+mj-lt"/>
            </a:endParaRP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2"/>
          <p:cNvSpPr>
            <a:spLocks noGrp="1" noChangeArrowheads="1"/>
          </p:cNvSpPr>
          <p:nvPr>
            <p:ph type="title"/>
          </p:nvPr>
        </p:nvSpPr>
        <p:spPr>
          <a:xfrm>
            <a:off x="2895600" y="533400"/>
            <a:ext cx="2971800" cy="381000"/>
          </a:xfrm>
        </p:spPr>
        <p:txBody>
          <a:bodyPr>
            <a:normAutofit fontScale="90000"/>
          </a:bodyPr>
          <a:lstStyle/>
          <a:p>
            <a:pPr algn="ctr" eaLnBrk="1" hangingPunct="1"/>
            <a:r>
              <a:rPr lang="en-US" sz="3600" b="1" dirty="0" smtClean="0">
                <a:solidFill>
                  <a:schemeClr val="tx1"/>
                </a:solidFill>
              </a:rPr>
              <a:t>SEMS Analysis</a:t>
            </a:r>
          </a:p>
        </p:txBody>
      </p:sp>
      <p:sp>
        <p:nvSpPr>
          <p:cNvPr id="27657" name="Rectangle 3"/>
          <p:cNvSpPr>
            <a:spLocks noGrp="1" noChangeArrowheads="1"/>
          </p:cNvSpPr>
          <p:nvPr>
            <p:ph idx="1"/>
          </p:nvPr>
        </p:nvSpPr>
        <p:spPr>
          <a:xfrm>
            <a:off x="457200" y="914400"/>
            <a:ext cx="8686800" cy="1447800"/>
          </a:xfrm>
        </p:spPr>
        <p:txBody>
          <a:bodyPr>
            <a:noAutofit/>
          </a:bodyPr>
          <a:lstStyle/>
          <a:p>
            <a:pPr algn="just" eaLnBrk="1" hangingPunct="1">
              <a:lnSpc>
                <a:spcPct val="90000"/>
              </a:lnSpc>
              <a:buNone/>
            </a:pPr>
            <a:r>
              <a:rPr lang="en-US" sz="2000" dirty="0" smtClean="0">
                <a:solidFill>
                  <a:srgbClr val="800000"/>
                </a:solidFill>
                <a:latin typeface="+mj-lt"/>
              </a:rPr>
              <a:t>To investigate the surface morphology of </a:t>
            </a:r>
            <a:r>
              <a:rPr lang="en-US" sz="2000" dirty="0" err="1" smtClean="0">
                <a:solidFill>
                  <a:srgbClr val="800000"/>
                </a:solidFill>
                <a:latin typeface="+mj-lt"/>
              </a:rPr>
              <a:t>crosslinked</a:t>
            </a:r>
            <a:r>
              <a:rPr lang="en-US" sz="2000" dirty="0" smtClean="0">
                <a:solidFill>
                  <a:srgbClr val="800000"/>
                </a:solidFill>
                <a:latin typeface="+mj-lt"/>
              </a:rPr>
              <a:t> hydrogels prepared by chemical method  SEM’s  were taken at different magnification reveals that</a:t>
            </a:r>
          </a:p>
          <a:p>
            <a:pPr algn="just" eaLnBrk="1" hangingPunct="1">
              <a:lnSpc>
                <a:spcPct val="90000"/>
              </a:lnSpc>
              <a:buFont typeface="Arial" pitchFamily="34" charset="0"/>
              <a:buChar char="•"/>
            </a:pPr>
            <a:r>
              <a:rPr lang="en-US" sz="1600" b="1" dirty="0" smtClean="0">
                <a:latin typeface="+mj-lt"/>
              </a:rPr>
              <a:t>Psyllium has homogeneous surface </a:t>
            </a:r>
          </a:p>
          <a:p>
            <a:pPr algn="just" eaLnBrk="1" hangingPunct="1">
              <a:lnSpc>
                <a:spcPct val="90000"/>
              </a:lnSpc>
              <a:buFont typeface="Arial" pitchFamily="34" charset="0"/>
              <a:buChar char="•"/>
            </a:pPr>
            <a:r>
              <a:rPr lang="en-US" sz="1600" b="1" dirty="0" smtClean="0">
                <a:latin typeface="+mj-lt"/>
              </a:rPr>
              <a:t>Crosslinked polymer show a structure heterogeneity-porous structure-regions for water permeation and interaction sites of external stimuli with hydrophilic group of polymers</a:t>
            </a:r>
          </a:p>
        </p:txBody>
      </p:sp>
      <p:pic>
        <p:nvPicPr>
          <p:cNvPr id="19" name="Picture 2"/>
          <p:cNvPicPr>
            <a:picLocks noChangeAspect="1" noChangeArrowheads="1"/>
          </p:cNvPicPr>
          <p:nvPr/>
        </p:nvPicPr>
        <p:blipFill>
          <a:blip r:embed="rId3" cstate="print"/>
          <a:srcRect/>
          <a:stretch>
            <a:fillRect/>
          </a:stretch>
        </p:blipFill>
        <p:spPr bwMode="auto">
          <a:xfrm>
            <a:off x="914400" y="2438400"/>
            <a:ext cx="3733800" cy="2133600"/>
          </a:xfrm>
          <a:prstGeom prst="rect">
            <a:avLst/>
          </a:prstGeom>
          <a:noFill/>
          <a:ln w="9525">
            <a:noFill/>
            <a:miter lim="800000"/>
            <a:headEnd/>
            <a:tailEnd/>
          </a:ln>
        </p:spPr>
      </p:pic>
      <p:pic>
        <p:nvPicPr>
          <p:cNvPr id="20" name="Picture 19" descr="F:\Anita HP unv\N1_002.jpg"/>
          <p:cNvPicPr/>
          <p:nvPr/>
        </p:nvPicPr>
        <p:blipFill>
          <a:blip r:embed="rId4" cstate="print"/>
          <a:srcRect/>
          <a:stretch>
            <a:fillRect/>
          </a:stretch>
        </p:blipFill>
        <p:spPr bwMode="auto">
          <a:xfrm>
            <a:off x="5181600" y="2438400"/>
            <a:ext cx="3581400" cy="2133600"/>
          </a:xfrm>
          <a:prstGeom prst="rect">
            <a:avLst/>
          </a:prstGeom>
          <a:noFill/>
          <a:ln w="9525">
            <a:noFill/>
            <a:miter lim="800000"/>
            <a:headEnd/>
            <a:tailEnd/>
          </a:ln>
        </p:spPr>
      </p:pic>
      <p:pic>
        <p:nvPicPr>
          <p:cNvPr id="21" name="Picture 20" descr="F:\Anita HP unv\N3_001.jpg"/>
          <p:cNvPicPr/>
          <p:nvPr/>
        </p:nvPicPr>
        <p:blipFill>
          <a:blip r:embed="rId5" cstate="print"/>
          <a:srcRect/>
          <a:stretch>
            <a:fillRect/>
          </a:stretch>
        </p:blipFill>
        <p:spPr bwMode="auto">
          <a:xfrm>
            <a:off x="914400" y="4572000"/>
            <a:ext cx="3657600" cy="1981200"/>
          </a:xfrm>
          <a:prstGeom prst="rect">
            <a:avLst/>
          </a:prstGeom>
          <a:noFill/>
          <a:ln w="9525">
            <a:noFill/>
            <a:miter lim="800000"/>
            <a:headEnd/>
            <a:tailEnd/>
          </a:ln>
        </p:spPr>
      </p:pic>
      <p:pic>
        <p:nvPicPr>
          <p:cNvPr id="22" name="Picture 21" descr="F:\Anita HP unv\N3_002.jpg"/>
          <p:cNvPicPr/>
          <p:nvPr/>
        </p:nvPicPr>
        <p:blipFill>
          <a:blip r:embed="rId6" cstate="print"/>
          <a:srcRect/>
          <a:stretch>
            <a:fillRect/>
          </a:stretch>
        </p:blipFill>
        <p:spPr bwMode="auto">
          <a:xfrm>
            <a:off x="5105400" y="4724401"/>
            <a:ext cx="3581400" cy="1981199"/>
          </a:xfrm>
          <a:prstGeom prst="rect">
            <a:avLst/>
          </a:prstGeom>
          <a:noFill/>
          <a:ln w="9525">
            <a:noFill/>
            <a:miter lim="800000"/>
            <a:headEnd/>
            <a:tailEnd/>
          </a:ln>
        </p:spPr>
      </p:pic>
      <p:sp>
        <p:nvSpPr>
          <p:cNvPr id="12" name="Rectangle 11"/>
          <p:cNvSpPr/>
          <p:nvPr/>
        </p:nvSpPr>
        <p:spPr>
          <a:xfrm>
            <a:off x="2133600" y="4343400"/>
            <a:ext cx="810029" cy="307777"/>
          </a:xfrm>
          <a:prstGeom prst="rect">
            <a:avLst/>
          </a:prstGeom>
        </p:spPr>
        <p:txBody>
          <a:bodyPr wrap="square">
            <a:spAutoFit/>
          </a:bodyPr>
          <a:lstStyle/>
          <a:p>
            <a:pPr algn="ctr"/>
            <a:r>
              <a:rPr lang="en-US" sz="1400" b="1" dirty="0" smtClean="0">
                <a:solidFill>
                  <a:srgbClr val="FF0066"/>
                </a:solidFill>
                <a:latin typeface="+mj-lt"/>
                <a:cs typeface="Arial" pitchFamily="34" charset="0"/>
              </a:rPr>
              <a:t>Psyllium</a:t>
            </a:r>
            <a:endParaRPr lang="en-US" sz="1400" b="1" dirty="0">
              <a:solidFill>
                <a:srgbClr val="FF0066"/>
              </a:solidFill>
              <a:latin typeface="+mj-lt"/>
              <a:cs typeface="Arial" pitchFamily="34" charset="0"/>
            </a:endParaRPr>
          </a:p>
        </p:txBody>
      </p:sp>
      <p:sp>
        <p:nvSpPr>
          <p:cNvPr id="13" name="Rectangle 12"/>
          <p:cNvSpPr/>
          <p:nvPr/>
        </p:nvSpPr>
        <p:spPr>
          <a:xfrm>
            <a:off x="6248400" y="4495800"/>
            <a:ext cx="1929567" cy="276999"/>
          </a:xfrm>
          <a:prstGeom prst="rect">
            <a:avLst/>
          </a:prstGeom>
        </p:spPr>
        <p:txBody>
          <a:bodyPr wrap="none">
            <a:spAutoFit/>
          </a:bodyPr>
          <a:lstStyle/>
          <a:p>
            <a:pPr algn="ctr"/>
            <a:r>
              <a:rPr lang="en-US" sz="1200" b="1" dirty="0" err="1" smtClean="0">
                <a:solidFill>
                  <a:srgbClr val="FF0066"/>
                </a:solidFill>
                <a:latin typeface="+mj-lt"/>
                <a:cs typeface="Arial" pitchFamily="34" charset="0"/>
              </a:rPr>
              <a:t>Psy</a:t>
            </a:r>
            <a:r>
              <a:rPr lang="en-US" sz="1200" b="1" dirty="0" smtClean="0">
                <a:solidFill>
                  <a:srgbClr val="FF0066"/>
                </a:solidFill>
                <a:latin typeface="+mj-lt"/>
                <a:cs typeface="Arial" pitchFamily="34" charset="0"/>
              </a:rPr>
              <a:t>-</a:t>
            </a:r>
            <a:r>
              <a:rPr lang="en-US" sz="1200" b="1" i="1" dirty="0" err="1" smtClean="0">
                <a:solidFill>
                  <a:srgbClr val="FF0066"/>
                </a:solidFill>
                <a:latin typeface="+mj-lt"/>
                <a:cs typeface="Arial" pitchFamily="34" charset="0"/>
              </a:rPr>
              <a:t>cl</a:t>
            </a:r>
            <a:r>
              <a:rPr lang="en-US" sz="1200" b="1" dirty="0" smtClean="0">
                <a:solidFill>
                  <a:srgbClr val="FF0066"/>
                </a:solidFill>
                <a:latin typeface="+mj-lt"/>
                <a:cs typeface="Arial" pitchFamily="34" charset="0"/>
              </a:rPr>
              <a:t>-poly(AAm) hydrogels</a:t>
            </a:r>
            <a:endParaRPr lang="en-US" sz="1200" b="1" dirty="0">
              <a:solidFill>
                <a:srgbClr val="FF0066"/>
              </a:solidFill>
              <a:latin typeface="+mj-lt"/>
              <a:cs typeface="Arial" pitchFamily="34" charset="0"/>
            </a:endParaRPr>
          </a:p>
        </p:txBody>
      </p:sp>
      <p:sp>
        <p:nvSpPr>
          <p:cNvPr id="14" name="Rectangle 13"/>
          <p:cNvSpPr/>
          <p:nvPr/>
        </p:nvSpPr>
        <p:spPr>
          <a:xfrm>
            <a:off x="3352800" y="6581001"/>
            <a:ext cx="2612639" cy="276999"/>
          </a:xfrm>
          <a:prstGeom prst="rect">
            <a:avLst/>
          </a:prstGeom>
        </p:spPr>
        <p:txBody>
          <a:bodyPr wrap="none">
            <a:spAutoFit/>
          </a:bodyPr>
          <a:lstStyle/>
          <a:p>
            <a:pPr algn="ctr"/>
            <a:r>
              <a:rPr lang="en-US" sz="1200" b="1" dirty="0" err="1" smtClean="0">
                <a:solidFill>
                  <a:srgbClr val="FF0066"/>
                </a:solidFill>
                <a:latin typeface="+mj-lt"/>
                <a:cs typeface="Arial" pitchFamily="34" charset="0"/>
              </a:rPr>
              <a:t>Psy</a:t>
            </a:r>
            <a:r>
              <a:rPr lang="en-US" sz="1200" b="1" dirty="0" smtClean="0">
                <a:solidFill>
                  <a:srgbClr val="FF0066"/>
                </a:solidFill>
                <a:latin typeface="+mj-lt"/>
                <a:cs typeface="Arial" pitchFamily="34" charset="0"/>
              </a:rPr>
              <a:t>-</a:t>
            </a:r>
            <a:r>
              <a:rPr lang="en-US" sz="1200" b="1" i="1" dirty="0" err="1" smtClean="0">
                <a:solidFill>
                  <a:srgbClr val="FF0066"/>
                </a:solidFill>
                <a:latin typeface="+mj-lt"/>
                <a:cs typeface="Arial" pitchFamily="34" charset="0"/>
              </a:rPr>
              <a:t>cl</a:t>
            </a:r>
            <a:r>
              <a:rPr lang="en-US" sz="1200" b="1" dirty="0" smtClean="0">
                <a:solidFill>
                  <a:srgbClr val="FF0066"/>
                </a:solidFill>
                <a:latin typeface="+mj-lt"/>
                <a:cs typeface="Arial" pitchFamily="34" charset="0"/>
              </a:rPr>
              <a:t>-poly(</a:t>
            </a:r>
            <a:r>
              <a:rPr lang="en-US" sz="1200" b="1" dirty="0" err="1" smtClean="0">
                <a:solidFill>
                  <a:srgbClr val="FF0066"/>
                </a:solidFill>
                <a:latin typeface="+mj-lt"/>
                <a:cs typeface="Arial" pitchFamily="34" charset="0"/>
              </a:rPr>
              <a:t>Aam</a:t>
            </a:r>
            <a:r>
              <a:rPr lang="en-US" sz="1200" b="1" dirty="0" smtClean="0">
                <a:solidFill>
                  <a:srgbClr val="FF0066"/>
                </a:solidFill>
                <a:latin typeface="+mj-lt"/>
                <a:cs typeface="Arial" pitchFamily="34" charset="0"/>
              </a:rPr>
              <a:t>-</a:t>
            </a:r>
            <a:r>
              <a:rPr lang="en-US" sz="1200" b="1" i="1" dirty="0" smtClean="0">
                <a:solidFill>
                  <a:srgbClr val="FF0066"/>
                </a:solidFill>
                <a:latin typeface="+mj-lt"/>
                <a:cs typeface="Arial" pitchFamily="34" charset="0"/>
              </a:rPr>
              <a:t>co</a:t>
            </a:r>
            <a:r>
              <a:rPr lang="en-US" sz="1200" b="1" dirty="0" smtClean="0">
                <a:solidFill>
                  <a:srgbClr val="FF0066"/>
                </a:solidFill>
                <a:latin typeface="+mj-lt"/>
                <a:cs typeface="Arial" pitchFamily="34" charset="0"/>
              </a:rPr>
              <a:t>-</a:t>
            </a:r>
            <a:r>
              <a:rPr lang="en-US" sz="1200" b="1" dirty="0" err="1" smtClean="0">
                <a:solidFill>
                  <a:srgbClr val="FF0066"/>
                </a:solidFill>
                <a:latin typeface="+mj-lt"/>
                <a:cs typeface="Arial" pitchFamily="34" charset="0"/>
              </a:rPr>
              <a:t>MAAm</a:t>
            </a:r>
            <a:r>
              <a:rPr lang="en-US" sz="1200" b="1" dirty="0" smtClean="0">
                <a:solidFill>
                  <a:srgbClr val="FF0066"/>
                </a:solidFill>
                <a:latin typeface="+mj-lt"/>
                <a:cs typeface="Arial" pitchFamily="34" charset="0"/>
              </a:rPr>
              <a:t>) hydrogels</a:t>
            </a:r>
            <a:endParaRPr lang="en-US" sz="1200" b="1" dirty="0">
              <a:solidFill>
                <a:srgbClr val="FF0066"/>
              </a:solidFill>
              <a:latin typeface="+mj-lt"/>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1756" name="Group 524"/>
          <p:cNvGraphicFramePr>
            <a:graphicFrameLocks noGrp="1"/>
          </p:cNvGraphicFramePr>
          <p:nvPr>
            <p:ph type="tbl" idx="1"/>
          </p:nvPr>
        </p:nvGraphicFramePr>
        <p:xfrm>
          <a:off x="533400" y="2362200"/>
          <a:ext cx="8229600" cy="2398775"/>
        </p:xfrm>
        <a:graphic>
          <a:graphicData uri="http://schemas.openxmlformats.org/drawingml/2006/table">
            <a:tbl>
              <a:tblPr/>
              <a:tblGrid>
                <a:gridCol w="2895600"/>
                <a:gridCol w="655638"/>
                <a:gridCol w="788987"/>
                <a:gridCol w="917575"/>
                <a:gridCol w="663575"/>
                <a:gridCol w="788988"/>
                <a:gridCol w="790575"/>
                <a:gridCol w="728662"/>
              </a:tblGrid>
              <a:tr h="294094">
                <a:tc gridSpan="8">
                  <a:txBody>
                    <a:bodyPr/>
                    <a:lstStyle/>
                    <a:p>
                      <a:pPr marL="715963" marR="0" lvl="0" indent="-715963"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Arial" pitchFamily="34" charset="0"/>
                          <a:ea typeface="Batang" pitchFamily="18" charset="-127"/>
                          <a:cs typeface="Times New Roman" pitchFamily="18" charset="0"/>
                        </a:rPr>
                        <a:t>Table: Results of EDAX for elemental composition (Wt %) of psyllium and    </a:t>
                      </a:r>
                      <a:r>
                        <a:rPr kumimoji="0" lang="en-US" sz="1600" b="1" i="0" u="none" strike="noStrike" cap="none" normalizeH="0" baseline="0" dirty="0" err="1" smtClean="0">
                          <a:ln>
                            <a:noFill/>
                          </a:ln>
                          <a:solidFill>
                            <a:srgbClr val="800000"/>
                          </a:solidFill>
                          <a:effectLst/>
                          <a:latin typeface="Arial" pitchFamily="34" charset="0"/>
                          <a:ea typeface="Batang" pitchFamily="18" charset="-127"/>
                          <a:cs typeface="Times New Roman" pitchFamily="18" charset="0"/>
                        </a:rPr>
                        <a:t>crosslinked</a:t>
                      </a:r>
                      <a:r>
                        <a:rPr kumimoji="0" lang="en-US" sz="1600" b="1" i="0" u="none" strike="noStrike" cap="none" normalizeH="0" baseline="0" dirty="0" smtClean="0">
                          <a:ln>
                            <a:noFill/>
                          </a:ln>
                          <a:solidFill>
                            <a:srgbClr val="800000"/>
                          </a:solidFill>
                          <a:effectLst/>
                          <a:latin typeface="Arial" pitchFamily="34" charset="0"/>
                          <a:ea typeface="Batang" pitchFamily="18" charset="-127"/>
                          <a:cs typeface="Times New Roman" pitchFamily="18" charset="0"/>
                        </a:rPr>
                        <a:t> hydrogels prepared by chemical method.</a:t>
                      </a:r>
                      <a:endParaRPr kumimoji="0" lang="en-US" sz="1600" b="0" i="0" u="none" strike="noStrike" cap="none" normalizeH="0" baseline="0" dirty="0" smtClean="0">
                        <a:ln>
                          <a:noFill/>
                        </a:ln>
                        <a:solidFill>
                          <a:srgbClr val="80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14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Polymers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Batang" pitchFamily="18" charset="-127"/>
                          <a:cs typeface="Times New Roman" pitchFamily="18" charset="0"/>
                        </a:rPr>
                        <a: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Batang" pitchFamily="18" charset="-127"/>
                          <a:cs typeface="Times New Roman" pitchFamily="18" charset="0"/>
                        </a:rPr>
                        <a: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Batang" pitchFamily="18" charset="-127"/>
                          <a:cs typeface="Times New Roman" pitchFamily="18"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Batang" pitchFamily="18" charset="-127"/>
                          <a:cs typeface="Times New Roman" pitchFamily="18" charset="0"/>
                        </a:rPr>
                        <a:t>Cl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571">
                <a:tc>
                  <a:txBody>
                    <a:bodyPr/>
                    <a:lstStyle/>
                    <a:p>
                      <a:pPr>
                        <a:lnSpc>
                          <a:spcPct val="200000"/>
                        </a:lnSpc>
                        <a:spcAft>
                          <a:spcPts val="0"/>
                        </a:spcAft>
                      </a:pPr>
                      <a:r>
                        <a:rPr lang="en-IN" sz="1400" b="1" dirty="0" smtClean="0">
                          <a:solidFill>
                            <a:srgbClr val="800000"/>
                          </a:solidFill>
                          <a:latin typeface="Arial" pitchFamily="34" charset="0"/>
                          <a:cs typeface="Arial" pitchFamily="34" charset="0"/>
                        </a:rPr>
                        <a:t>                   Psyllium</a:t>
                      </a:r>
                      <a:endParaRPr lang="en-IN" sz="1400" b="1" dirty="0">
                        <a:solidFill>
                          <a:srgbClr val="800000"/>
                        </a:solidFill>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0"/>
                        </a:spcAft>
                      </a:pPr>
                      <a:r>
                        <a:rPr lang="en-IN" sz="1400" b="1" dirty="0">
                          <a:latin typeface="Arial" pitchFamily="34" charset="0"/>
                          <a:cs typeface="Arial" pitchFamily="34" charset="0"/>
                        </a:rPr>
                        <a:t>45.66</a:t>
                      </a:r>
                      <a:endParaRPr lang="en-IN" sz="1400" b="1" dirty="0">
                        <a:latin typeface="Arial" pitchFamily="34" charset="0"/>
                        <a:ea typeface="Calibri"/>
                        <a:cs typeface="Arial"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0"/>
                        </a:spcAft>
                      </a:pPr>
                      <a:r>
                        <a:rPr lang="en-IN" sz="1400" b="1" dirty="0">
                          <a:latin typeface="Arial" pitchFamily="34" charset="0"/>
                          <a:cs typeface="Arial" pitchFamily="34" charset="0"/>
                        </a:rPr>
                        <a:t>47.79</a:t>
                      </a:r>
                      <a:endParaRPr lang="en-IN" sz="1400" b="1" dirty="0">
                        <a:latin typeface="Arial" pitchFamily="34" charset="0"/>
                        <a:ea typeface="Calibri"/>
                        <a:cs typeface="Arial"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0"/>
                        </a:spcAft>
                      </a:pPr>
                      <a:r>
                        <a:rPr lang="en-IN" sz="1400" b="1" dirty="0">
                          <a:latin typeface="Arial" pitchFamily="34" charset="0"/>
                          <a:cs typeface="Arial" pitchFamily="34" charset="0"/>
                        </a:rPr>
                        <a:t>-</a:t>
                      </a:r>
                      <a:endParaRPr lang="en-IN" sz="1400" b="1" dirty="0">
                        <a:latin typeface="Arial" pitchFamily="34" charset="0"/>
                        <a:ea typeface="Calibri"/>
                        <a:cs typeface="Arial"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200000"/>
                        </a:lnSpc>
                        <a:spcAft>
                          <a:spcPts val="0"/>
                        </a:spcAft>
                      </a:pPr>
                      <a:endParaRPr lang="en-IN" sz="1400" b="1" dirty="0">
                        <a:solidFill>
                          <a:srgbClr val="C00000"/>
                        </a:solidFill>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0"/>
                        </a:spcAft>
                      </a:pPr>
                      <a:endParaRPr lang="en-IN" sz="1400" b="1" dirty="0">
                        <a:latin typeface="Arial" pitchFamily="34" charset="0"/>
                        <a:ea typeface="Calibri"/>
                        <a:cs typeface="Arial"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0"/>
                        </a:spcAft>
                      </a:pPr>
                      <a:endParaRPr lang="en-IN" sz="1400" b="1" dirty="0">
                        <a:latin typeface="Arial" pitchFamily="34" charset="0"/>
                        <a:ea typeface="Calibri"/>
                        <a:cs typeface="Arial"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0"/>
                        </a:spcAft>
                      </a:pPr>
                      <a:endParaRPr lang="en-IN" sz="1400" b="1" dirty="0">
                        <a:latin typeface="Arial" pitchFamily="34" charset="0"/>
                        <a:ea typeface="Calibri"/>
                        <a:cs typeface="Arial"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571">
                <a:tc>
                  <a:txBody>
                    <a:bodyPr/>
                    <a:lstStyle/>
                    <a:p>
                      <a:pPr>
                        <a:lnSpc>
                          <a:spcPct val="115000"/>
                        </a:lnSpc>
                        <a:spcAft>
                          <a:spcPts val="0"/>
                        </a:spcAft>
                      </a:pPr>
                      <a:r>
                        <a:rPr lang="en-IN" sz="1400" b="1" dirty="0" err="1">
                          <a:solidFill>
                            <a:srgbClr val="800000"/>
                          </a:solidFill>
                          <a:latin typeface="Arial" pitchFamily="34" charset="0"/>
                          <a:cs typeface="Arial" pitchFamily="34" charset="0"/>
                        </a:rPr>
                        <a:t>Psy</a:t>
                      </a:r>
                      <a:r>
                        <a:rPr lang="en-IN" sz="1400" b="1" dirty="0">
                          <a:solidFill>
                            <a:srgbClr val="800000"/>
                          </a:solidFill>
                          <a:latin typeface="Arial" pitchFamily="34" charset="0"/>
                          <a:cs typeface="Arial" pitchFamily="34" charset="0"/>
                        </a:rPr>
                        <a:t>-</a:t>
                      </a:r>
                      <a:r>
                        <a:rPr lang="en-IN" sz="1400" b="1" i="1" dirty="0" err="1">
                          <a:solidFill>
                            <a:srgbClr val="800000"/>
                          </a:solidFill>
                          <a:latin typeface="Arial" pitchFamily="34" charset="0"/>
                          <a:cs typeface="Arial" pitchFamily="34" charset="0"/>
                        </a:rPr>
                        <a:t>cl</a:t>
                      </a:r>
                      <a:r>
                        <a:rPr lang="en-IN" sz="1400" b="1" dirty="0">
                          <a:solidFill>
                            <a:srgbClr val="800000"/>
                          </a:solidFill>
                          <a:latin typeface="Arial" pitchFamily="34" charset="0"/>
                          <a:cs typeface="Arial" pitchFamily="34" charset="0"/>
                        </a:rPr>
                        <a:t>-poly(AAm) </a:t>
                      </a:r>
                      <a:r>
                        <a:rPr lang="en-IN" sz="1400" b="1" dirty="0" smtClean="0">
                          <a:solidFill>
                            <a:srgbClr val="800000"/>
                          </a:solidFill>
                          <a:latin typeface="Arial" pitchFamily="34" charset="0"/>
                          <a:cs typeface="Arial" pitchFamily="34" charset="0"/>
                        </a:rPr>
                        <a:t>hydrogels</a:t>
                      </a:r>
                    </a:p>
                    <a:p>
                      <a:pPr>
                        <a:lnSpc>
                          <a:spcPct val="115000"/>
                        </a:lnSpc>
                        <a:spcAft>
                          <a:spcPts val="0"/>
                        </a:spcAft>
                      </a:pPr>
                      <a:endParaRPr lang="en-IN" sz="1400" b="1" dirty="0">
                        <a:solidFill>
                          <a:srgbClr val="800000"/>
                        </a:solidFill>
                        <a:latin typeface="Arial" pitchFamily="34" charset="0"/>
                        <a:ea typeface="Calibri"/>
                        <a:cs typeface="Arial" pitchFamily="34" charset="0"/>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IN" sz="1400" b="1" dirty="0">
                          <a:latin typeface="Arial" pitchFamily="34" charset="0"/>
                          <a:cs typeface="Arial" pitchFamily="34" charset="0"/>
                        </a:rPr>
                        <a:t>45.52</a:t>
                      </a:r>
                      <a:endParaRPr lang="en-IN" sz="1400" b="1" dirty="0">
                        <a:solidFill>
                          <a:schemeClr val="tx1"/>
                        </a:solidFill>
                        <a:latin typeface="Arial" pitchFamily="34" charset="0"/>
                        <a:ea typeface="Calibri"/>
                        <a:cs typeface="Arial" pitchFamily="34" charset="0"/>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IN" sz="1400" b="1" dirty="0">
                          <a:latin typeface="Arial" pitchFamily="34" charset="0"/>
                          <a:cs typeface="Arial" pitchFamily="34" charset="0"/>
                        </a:rPr>
                        <a:t>42.44</a:t>
                      </a:r>
                      <a:endParaRPr lang="en-IN" sz="1400" b="1" dirty="0">
                        <a:solidFill>
                          <a:schemeClr val="tx1"/>
                        </a:solidFill>
                        <a:latin typeface="Arial" pitchFamily="34" charset="0"/>
                        <a:ea typeface="Calibri"/>
                        <a:cs typeface="Arial" pitchFamily="34" charset="0"/>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IN" sz="1400" b="1" dirty="0">
                          <a:latin typeface="Arial" pitchFamily="34" charset="0"/>
                          <a:cs typeface="Arial" pitchFamily="34" charset="0"/>
                        </a:rPr>
                        <a:t>12.03</a:t>
                      </a:r>
                      <a:endParaRPr lang="en-IN" sz="1400" b="1" dirty="0">
                        <a:solidFill>
                          <a:schemeClr val="tx1"/>
                        </a:solidFill>
                        <a:latin typeface="Arial" pitchFamily="34" charset="0"/>
                        <a:ea typeface="Calibri"/>
                        <a:cs typeface="Arial" pitchFamily="34" charset="0"/>
                      </a:endParaRPr>
                    </a:p>
                  </a:txBody>
                  <a:tcPr marL="67009" marR="67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dirty="0" smtClean="0">
                        <a:ln>
                          <a:noFill/>
                        </a:ln>
                        <a:solidFill>
                          <a:srgbClr val="FF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dirty="0" smtClean="0">
                        <a:ln>
                          <a:noFill/>
                        </a:ln>
                        <a:solidFill>
                          <a:srgbClr val="FF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dirty="0" smtClean="0">
                        <a:ln>
                          <a:noFill/>
                        </a:ln>
                        <a:solidFill>
                          <a:srgbClr val="FF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smtClean="0">
                        <a:ln>
                          <a:noFill/>
                        </a:ln>
                        <a:solidFill>
                          <a:srgbClr val="FF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571">
                <a:tc>
                  <a:txBody>
                    <a:bodyPr/>
                    <a:lstStyle/>
                    <a:p>
                      <a:pPr algn="l">
                        <a:lnSpc>
                          <a:spcPct val="115000"/>
                        </a:lnSpc>
                        <a:spcAft>
                          <a:spcPts val="0"/>
                        </a:spcAft>
                      </a:pPr>
                      <a:r>
                        <a:rPr lang="en-IN" sz="1400" b="1" dirty="0" err="1">
                          <a:solidFill>
                            <a:srgbClr val="800000"/>
                          </a:solidFill>
                          <a:latin typeface="Arial" pitchFamily="34" charset="0"/>
                          <a:cs typeface="Arial" pitchFamily="34" charset="0"/>
                        </a:rPr>
                        <a:t>Psy</a:t>
                      </a:r>
                      <a:r>
                        <a:rPr lang="en-IN" sz="1400" b="1" dirty="0">
                          <a:solidFill>
                            <a:srgbClr val="800000"/>
                          </a:solidFill>
                          <a:latin typeface="Arial" pitchFamily="34" charset="0"/>
                          <a:cs typeface="Arial" pitchFamily="34" charset="0"/>
                        </a:rPr>
                        <a:t>-</a:t>
                      </a:r>
                      <a:r>
                        <a:rPr lang="en-IN" sz="1400" b="1" i="1" dirty="0" err="1">
                          <a:solidFill>
                            <a:srgbClr val="800000"/>
                          </a:solidFill>
                          <a:latin typeface="Arial" pitchFamily="34" charset="0"/>
                          <a:cs typeface="Arial" pitchFamily="34" charset="0"/>
                        </a:rPr>
                        <a:t>cl</a:t>
                      </a:r>
                      <a:r>
                        <a:rPr lang="en-IN" sz="1400" b="1" dirty="0">
                          <a:solidFill>
                            <a:srgbClr val="800000"/>
                          </a:solidFill>
                          <a:latin typeface="Arial" pitchFamily="34" charset="0"/>
                          <a:cs typeface="Arial" pitchFamily="34" charset="0"/>
                        </a:rPr>
                        <a:t>-poly(</a:t>
                      </a:r>
                      <a:r>
                        <a:rPr lang="en-IN" sz="1400" b="1" dirty="0" err="1">
                          <a:solidFill>
                            <a:srgbClr val="800000"/>
                          </a:solidFill>
                          <a:latin typeface="Arial" pitchFamily="34" charset="0"/>
                          <a:cs typeface="Arial" pitchFamily="34" charset="0"/>
                        </a:rPr>
                        <a:t>AAm</a:t>
                      </a:r>
                      <a:r>
                        <a:rPr lang="en-IN" sz="1400" b="1" dirty="0">
                          <a:solidFill>
                            <a:srgbClr val="800000"/>
                          </a:solidFill>
                          <a:latin typeface="Arial" pitchFamily="34" charset="0"/>
                          <a:cs typeface="Arial" pitchFamily="34" charset="0"/>
                        </a:rPr>
                        <a:t>-</a:t>
                      </a:r>
                      <a:r>
                        <a:rPr lang="en-IN" sz="1400" b="1" i="1" dirty="0">
                          <a:solidFill>
                            <a:srgbClr val="800000"/>
                          </a:solidFill>
                          <a:latin typeface="Arial" pitchFamily="34" charset="0"/>
                          <a:cs typeface="Arial" pitchFamily="34" charset="0"/>
                        </a:rPr>
                        <a:t>co</a:t>
                      </a:r>
                      <a:r>
                        <a:rPr lang="en-IN" sz="1400" b="1" dirty="0">
                          <a:solidFill>
                            <a:srgbClr val="800000"/>
                          </a:solidFill>
                          <a:latin typeface="Arial" pitchFamily="34" charset="0"/>
                          <a:cs typeface="Arial" pitchFamily="34" charset="0"/>
                        </a:rPr>
                        <a:t>-</a:t>
                      </a:r>
                      <a:r>
                        <a:rPr lang="en-IN" sz="1400" b="1" dirty="0" err="1">
                          <a:solidFill>
                            <a:srgbClr val="800000"/>
                          </a:solidFill>
                          <a:latin typeface="Arial" pitchFamily="34" charset="0"/>
                          <a:cs typeface="Arial" pitchFamily="34" charset="0"/>
                        </a:rPr>
                        <a:t>MAAm</a:t>
                      </a:r>
                      <a:r>
                        <a:rPr lang="en-IN" sz="1400" b="1" dirty="0">
                          <a:solidFill>
                            <a:srgbClr val="800000"/>
                          </a:solidFill>
                          <a:latin typeface="Arial" pitchFamily="34" charset="0"/>
                          <a:cs typeface="Arial" pitchFamily="34" charset="0"/>
                        </a:rPr>
                        <a:t>) hydrogels</a:t>
                      </a:r>
                      <a:endParaRPr lang="en-IN" sz="1400" b="1" dirty="0">
                        <a:solidFill>
                          <a:srgbClr val="800000"/>
                        </a:solidFill>
                        <a:latin typeface="Arial" pitchFamily="34" charset="0"/>
                        <a:ea typeface="Calibri"/>
                        <a:cs typeface="Arial"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IN" sz="1400" b="1" dirty="0">
                          <a:latin typeface="Arial" pitchFamily="34" charset="0"/>
                          <a:cs typeface="Arial" pitchFamily="34" charset="0"/>
                        </a:rPr>
                        <a:t>47.22</a:t>
                      </a:r>
                      <a:endParaRPr lang="en-IN" sz="1400" b="1" dirty="0">
                        <a:latin typeface="Arial" pitchFamily="34" charset="0"/>
                        <a:ea typeface="Calibri"/>
                        <a:cs typeface="Arial"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IN" sz="1400" b="1" dirty="0">
                          <a:latin typeface="Arial" pitchFamily="34" charset="0"/>
                          <a:cs typeface="Arial" pitchFamily="34" charset="0"/>
                        </a:rPr>
                        <a:t>44.13</a:t>
                      </a:r>
                      <a:endParaRPr lang="en-IN" sz="1400" b="1" dirty="0">
                        <a:latin typeface="Arial" pitchFamily="34" charset="0"/>
                        <a:ea typeface="Calibri"/>
                        <a:cs typeface="Arial"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IN" sz="1400" b="1" dirty="0">
                          <a:latin typeface="Arial" pitchFamily="34" charset="0"/>
                          <a:cs typeface="Arial" pitchFamily="34" charset="0"/>
                        </a:rPr>
                        <a:t>8.65</a:t>
                      </a:r>
                      <a:endParaRPr lang="en-IN" sz="1400" b="1" dirty="0">
                        <a:latin typeface="Arial" pitchFamily="34" charset="0"/>
                        <a:ea typeface="Calibri"/>
                        <a:cs typeface="Arial"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C0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smtClean="0">
                        <a:ln>
                          <a:noFill/>
                        </a:ln>
                        <a:solidFill>
                          <a:srgbClr val="C0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dirty="0" smtClean="0">
                        <a:ln>
                          <a:noFill/>
                        </a:ln>
                        <a:solidFill>
                          <a:srgbClr val="C0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dirty="0" smtClean="0">
                        <a:ln>
                          <a:noFill/>
                        </a:ln>
                        <a:solidFill>
                          <a:srgbClr val="C0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Times New Roman" pitchFamily="18" charset="0"/>
                          <a:ea typeface="Batang" pitchFamily="18" charset="-127"/>
                          <a:cs typeface="Times New Roman" pitchFamily="18" charset="0"/>
                        </a:rPr>
                        <a:t>-</a:t>
                      </a:r>
                      <a:endParaRPr kumimoji="0" lang="en-US" sz="1200" b="1" i="0" u="none" strike="noStrike" cap="none" normalizeH="0" baseline="0" dirty="0" smtClean="0">
                        <a:ln>
                          <a:noFill/>
                        </a:ln>
                        <a:solidFill>
                          <a:srgbClr val="C00000"/>
                        </a:solidFill>
                        <a:effectLst/>
                        <a:latin typeface="Arial" pitchFamily="34"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7377" name="Rectangle 525"/>
          <p:cNvSpPr>
            <a:spLocks noChangeArrowheads="1"/>
          </p:cNvSpPr>
          <p:nvPr/>
        </p:nvSpPr>
        <p:spPr bwMode="auto">
          <a:xfrm>
            <a:off x="3124200" y="762000"/>
            <a:ext cx="3048000" cy="533400"/>
          </a:xfrm>
          <a:prstGeom prst="rect">
            <a:avLst/>
          </a:prstGeom>
          <a:solidFill>
            <a:schemeClr val="bg1"/>
          </a:solidFill>
          <a:ln w="9525">
            <a:noFill/>
            <a:miter lim="800000"/>
            <a:headEnd/>
            <a:tailEnd/>
          </a:ln>
        </p:spPr>
        <p:txBody>
          <a:bodyPr wrap="none" anchor="ctr"/>
          <a:lstStyle/>
          <a:p>
            <a:pPr algn="ctr"/>
            <a:r>
              <a:rPr lang="en-US" sz="3200" b="1" dirty="0">
                <a:latin typeface="+mj-lt"/>
              </a:rPr>
              <a:t>EDAX Analysis</a:t>
            </a:r>
          </a:p>
        </p:txBody>
      </p:sp>
      <p:sp>
        <p:nvSpPr>
          <p:cNvPr id="5" name="Rectangle 4"/>
          <p:cNvSpPr/>
          <p:nvPr/>
        </p:nvSpPr>
        <p:spPr>
          <a:xfrm>
            <a:off x="457200" y="1371600"/>
            <a:ext cx="8305800" cy="707886"/>
          </a:xfrm>
          <a:prstGeom prst="rect">
            <a:avLst/>
          </a:prstGeom>
        </p:spPr>
        <p:txBody>
          <a:bodyPr wrap="square">
            <a:spAutoFit/>
          </a:bodyPr>
          <a:lstStyle/>
          <a:p>
            <a:pPr algn="just"/>
            <a:r>
              <a:rPr lang="en-US" sz="2000" dirty="0" smtClean="0">
                <a:latin typeface="+mj-lt"/>
              </a:rPr>
              <a:t>To investigate the </a:t>
            </a:r>
            <a:r>
              <a:rPr lang="en-US" altLang="ko-KR" sz="2000" dirty="0" smtClean="0">
                <a:latin typeface="+mj-lt"/>
                <a:ea typeface="굴림" pitchFamily="34" charset="-127"/>
              </a:rPr>
              <a:t>elemental composition of psyllium and </a:t>
            </a:r>
            <a:r>
              <a:rPr lang="en-US" altLang="ko-KR" sz="2000" dirty="0" err="1" smtClean="0">
                <a:latin typeface="+mj-lt"/>
                <a:ea typeface="굴림" pitchFamily="34" charset="-127"/>
              </a:rPr>
              <a:t>crosslinked</a:t>
            </a:r>
            <a:r>
              <a:rPr lang="en-US" altLang="ko-KR" sz="2000" dirty="0" smtClean="0">
                <a:latin typeface="+mj-lt"/>
                <a:ea typeface="굴림" pitchFamily="34" charset="-127"/>
              </a:rPr>
              <a:t> polymeric hydrogels </a:t>
            </a:r>
            <a:r>
              <a:rPr lang="en-US" sz="2000" dirty="0" smtClean="0">
                <a:latin typeface="+mj-lt"/>
              </a:rPr>
              <a:t>EDAX were taken</a:t>
            </a:r>
            <a:endParaRPr lang="en-IN" sz="2000" dirty="0">
              <a:latin typeface="+mj-lt"/>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0" y="1828800"/>
            <a:ext cx="3962400" cy="4343400"/>
          </a:xfrm>
          <a:prstGeom prst="rect">
            <a:avLst/>
          </a:prstGeom>
        </p:spPr>
        <p:txBody>
          <a:bodyPr/>
          <a:lstStyle/>
          <a:p>
            <a:pPr marL="342900" lvl="0" indent="-342900" algn="just">
              <a:lnSpc>
                <a:spcPct val="80000"/>
              </a:lnSpc>
              <a:spcBef>
                <a:spcPct val="20000"/>
              </a:spcBef>
              <a:buFont typeface="Arial" pitchFamily="34" charset="0"/>
              <a:buChar char="•"/>
            </a:pPr>
            <a:endParaRPr lang="en-US" dirty="0" smtClean="0">
              <a:latin typeface="Arial" pitchFamily="34" charset="0"/>
              <a:ea typeface="Batang"/>
              <a:cs typeface="Arial" pitchFamily="34" charset="0"/>
            </a:endParaRPr>
          </a:p>
          <a:p>
            <a:pPr marL="342900" lvl="0" indent="-342900" algn="just">
              <a:lnSpc>
                <a:spcPct val="80000"/>
              </a:lnSpc>
              <a:spcBef>
                <a:spcPct val="20000"/>
              </a:spcBef>
            </a:pPr>
            <a:r>
              <a:rPr lang="en-US" sz="1400" b="1" dirty="0" smtClean="0">
                <a:latin typeface="Arial" pitchFamily="34" charset="0"/>
                <a:ea typeface="Batang"/>
                <a:cs typeface="Arial" pitchFamily="34" charset="0"/>
              </a:rPr>
              <a:t>The absorption bands at:</a:t>
            </a:r>
          </a:p>
          <a:p>
            <a:pPr marL="360363" algn="just">
              <a:lnSpc>
                <a:spcPct val="80000"/>
              </a:lnSpc>
              <a:spcBef>
                <a:spcPct val="20000"/>
              </a:spcBef>
            </a:pPr>
            <a:r>
              <a:rPr lang="en-US" sz="1400" b="1" dirty="0" smtClean="0">
                <a:latin typeface="+mj-lt"/>
                <a:ea typeface="Batang"/>
                <a:cs typeface="Arial" pitchFamily="34" charset="0"/>
              </a:rPr>
              <a:t>3425.6 </a:t>
            </a:r>
            <a:r>
              <a:rPr lang="en-US" sz="1400" b="1" dirty="0" smtClean="0">
                <a:latin typeface="+mj-lt"/>
                <a:ea typeface="Batang" pitchFamily="18" charset="-127"/>
                <a:cs typeface="Times New Roman" pitchFamily="18" charset="0"/>
              </a:rPr>
              <a:t>cm</a:t>
            </a:r>
            <a:r>
              <a:rPr lang="en-US" sz="1400" b="1" baseline="30000" dirty="0" smtClean="0">
                <a:latin typeface="+mj-lt"/>
                <a:ea typeface="Batang" pitchFamily="18" charset="-127"/>
                <a:cs typeface="Times New Roman" pitchFamily="18" charset="0"/>
              </a:rPr>
              <a:t>-1 </a:t>
            </a:r>
            <a:r>
              <a:rPr lang="en-US" sz="1400" b="1" dirty="0" smtClean="0">
                <a:latin typeface="+mj-lt"/>
                <a:ea typeface="Batang" pitchFamily="18" charset="-127"/>
                <a:cs typeface="Times New Roman" pitchFamily="18" charset="0"/>
              </a:rPr>
              <a:t>= </a:t>
            </a:r>
            <a:r>
              <a:rPr lang="en-US" altLang="ko-KR" sz="1400" b="1" dirty="0" smtClean="0">
                <a:latin typeface="+mj-lt"/>
                <a:ea typeface="Batang" pitchFamily="18" charset="-127"/>
                <a:cs typeface="Times New Roman" pitchFamily="18" charset="0"/>
              </a:rPr>
              <a:t>hydroxyl groups, </a:t>
            </a:r>
            <a:r>
              <a:rPr lang="en-US" sz="1400" b="1" dirty="0" smtClean="0">
                <a:latin typeface="+mj-lt"/>
                <a:ea typeface="Batang"/>
                <a:cs typeface="Arial" pitchFamily="34" charset="0"/>
              </a:rPr>
              <a:t>1200-1030 cm</a:t>
            </a:r>
            <a:r>
              <a:rPr lang="en-US" sz="1400" b="1" baseline="30000" dirty="0" smtClean="0">
                <a:latin typeface="+mj-lt"/>
                <a:ea typeface="Batang"/>
                <a:cs typeface="Arial" pitchFamily="34" charset="0"/>
              </a:rPr>
              <a:t>-1</a:t>
            </a:r>
            <a:r>
              <a:rPr lang="en-US" sz="1400" b="1" dirty="0" smtClean="0">
                <a:latin typeface="+mj-lt"/>
                <a:ea typeface="Batang"/>
                <a:cs typeface="Arial" pitchFamily="34" charset="0"/>
              </a:rPr>
              <a:t> due to C–O  and C–O–C  stretching characteristic peaks of natural polysaccharides,  band at 930-820 cm</a:t>
            </a:r>
            <a:r>
              <a:rPr lang="en-US" sz="1400" b="1" baseline="30000" dirty="0" smtClean="0">
                <a:latin typeface="+mj-lt"/>
                <a:ea typeface="Batang"/>
                <a:cs typeface="Arial" pitchFamily="34" charset="0"/>
              </a:rPr>
              <a:t>-1    </a:t>
            </a:r>
            <a:r>
              <a:rPr lang="en-US" sz="1400" b="1" dirty="0" smtClean="0">
                <a:latin typeface="+mj-lt"/>
                <a:ea typeface="Batang"/>
                <a:cs typeface="Arial" pitchFamily="34" charset="0"/>
              </a:rPr>
              <a:t> and  785-730 cm</a:t>
            </a:r>
            <a:r>
              <a:rPr lang="en-US" sz="1400" b="1" baseline="30000" dirty="0" smtClean="0">
                <a:latin typeface="+mj-lt"/>
                <a:ea typeface="Batang"/>
                <a:cs typeface="Arial" pitchFamily="34" charset="0"/>
              </a:rPr>
              <a:t>-1</a:t>
            </a:r>
            <a:r>
              <a:rPr lang="en-US" sz="1400" b="1" dirty="0" smtClean="0">
                <a:latin typeface="+mj-lt"/>
                <a:ea typeface="Batang"/>
                <a:cs typeface="Arial" pitchFamily="34" charset="0"/>
              </a:rPr>
              <a:t> vibrational mode of pyranose ring of polysaccharides.</a:t>
            </a:r>
            <a:endParaRPr lang="en-US" sz="1400" dirty="0" smtClean="0">
              <a:latin typeface="Arial" pitchFamily="34" charset="0"/>
              <a:ea typeface="Batang"/>
              <a:cs typeface="Arial" pitchFamily="34" charset="0"/>
            </a:endParaRPr>
          </a:p>
          <a:p>
            <a:pPr marL="342900" lvl="0" indent="-342900" algn="just">
              <a:lnSpc>
                <a:spcPct val="80000"/>
              </a:lnSpc>
              <a:spcBef>
                <a:spcPct val="20000"/>
              </a:spcBef>
            </a:pPr>
            <a:endParaRPr lang="en-US" sz="1600" dirty="0" smtClean="0">
              <a:latin typeface="Arial" pitchFamily="34" charset="0"/>
              <a:ea typeface="Gulim"/>
              <a:cs typeface="Arial" pitchFamily="34" charset="0"/>
            </a:endParaRPr>
          </a:p>
          <a:p>
            <a:pPr marL="342900" lvl="0" indent="-342900" algn="just" fontAlgn="base">
              <a:spcBef>
                <a:spcPct val="0"/>
              </a:spcBef>
              <a:spcAft>
                <a:spcPct val="0"/>
              </a:spcAft>
              <a:defRPr/>
            </a:pPr>
            <a:r>
              <a:rPr lang="en-US" sz="1600" b="1" dirty="0" smtClean="0">
                <a:solidFill>
                  <a:srgbClr val="800000"/>
                </a:solidFill>
                <a:latin typeface="+mj-lt"/>
                <a:ea typeface="Gulim"/>
                <a:cs typeface="Arial" pitchFamily="34" charset="0"/>
              </a:rPr>
              <a:t>Besides the absorption peaks on psyllium, , the bands at 1664.3 cm</a:t>
            </a:r>
            <a:r>
              <a:rPr lang="en-US" sz="1600" b="1" baseline="30000" dirty="0" smtClean="0">
                <a:solidFill>
                  <a:srgbClr val="800000"/>
                </a:solidFill>
                <a:latin typeface="+mj-lt"/>
                <a:ea typeface="Gulim"/>
                <a:cs typeface="Arial" pitchFamily="34" charset="0"/>
              </a:rPr>
              <a:t>-1</a:t>
            </a:r>
            <a:r>
              <a:rPr lang="en-US" sz="1600" b="1" dirty="0" smtClean="0">
                <a:solidFill>
                  <a:srgbClr val="800000"/>
                </a:solidFill>
                <a:latin typeface="+mj-lt"/>
                <a:ea typeface="Gulim"/>
                <a:cs typeface="Arial" pitchFamily="34" charset="0"/>
              </a:rPr>
              <a:t> , 1611cm</a:t>
            </a:r>
            <a:r>
              <a:rPr lang="en-US" sz="1600" b="1" baseline="30000" dirty="0" smtClean="0">
                <a:solidFill>
                  <a:srgbClr val="800000"/>
                </a:solidFill>
                <a:latin typeface="+mj-lt"/>
                <a:ea typeface="Gulim"/>
                <a:cs typeface="Arial" pitchFamily="34" charset="0"/>
              </a:rPr>
              <a:t>-1</a:t>
            </a:r>
            <a:r>
              <a:rPr lang="en-US" sz="1600" b="1" dirty="0" smtClean="0">
                <a:solidFill>
                  <a:srgbClr val="800000"/>
                </a:solidFill>
                <a:latin typeface="+mj-lt"/>
                <a:ea typeface="Gulim"/>
                <a:cs typeface="Arial" pitchFamily="34" charset="0"/>
              </a:rPr>
              <a:t> and 1353.4cm</a:t>
            </a:r>
            <a:r>
              <a:rPr lang="en-US" sz="1600" b="1" baseline="30000" dirty="0" smtClean="0">
                <a:solidFill>
                  <a:srgbClr val="800000"/>
                </a:solidFill>
                <a:latin typeface="+mj-lt"/>
                <a:ea typeface="Gulim"/>
                <a:cs typeface="Arial" pitchFamily="34" charset="0"/>
              </a:rPr>
              <a:t>-1</a:t>
            </a:r>
            <a:r>
              <a:rPr lang="en-US" sz="1600" b="1" dirty="0" smtClean="0">
                <a:solidFill>
                  <a:srgbClr val="800000"/>
                </a:solidFill>
                <a:latin typeface="+mj-lt"/>
                <a:ea typeface="Gulim"/>
                <a:cs typeface="Arial" pitchFamily="34" charset="0"/>
              </a:rPr>
              <a:t> due to C=O stretching(Amide-I), N-H in-plane bending(Amide-II) and C-N stretching vibrations(Amide-III) respectively. </a:t>
            </a:r>
          </a:p>
          <a:p>
            <a:pPr marL="342900" lvl="0" indent="-342900" algn="just" fontAlgn="base">
              <a:spcBef>
                <a:spcPct val="0"/>
              </a:spcBef>
              <a:spcAft>
                <a:spcPct val="0"/>
              </a:spcAft>
              <a:defRPr/>
            </a:pPr>
            <a:r>
              <a:rPr lang="en-US" sz="1600" b="1" dirty="0" smtClean="0">
                <a:solidFill>
                  <a:srgbClr val="800000"/>
                </a:solidFill>
                <a:latin typeface="+mj-lt"/>
                <a:ea typeface="Gulim"/>
                <a:cs typeface="Arial" pitchFamily="34" charset="0"/>
              </a:rPr>
              <a:t> </a:t>
            </a:r>
          </a:p>
        </p:txBody>
      </p:sp>
      <p:pic>
        <p:nvPicPr>
          <p:cNvPr id="13" name="Picture 68"/>
          <p:cNvPicPr>
            <a:picLocks noChangeAspect="1" noChangeArrowheads="1"/>
          </p:cNvPicPr>
          <p:nvPr/>
        </p:nvPicPr>
        <p:blipFill>
          <a:blip r:embed="rId3" cstate="print"/>
          <a:srcRect/>
          <a:stretch>
            <a:fillRect/>
          </a:stretch>
        </p:blipFill>
        <p:spPr bwMode="auto">
          <a:xfrm>
            <a:off x="4038600" y="1295400"/>
            <a:ext cx="4724400" cy="2514600"/>
          </a:xfrm>
          <a:prstGeom prst="rect">
            <a:avLst/>
          </a:prstGeom>
          <a:noFill/>
          <a:ln w="9525">
            <a:noFill/>
            <a:miter lim="800000"/>
            <a:headEnd/>
            <a:tailEnd/>
          </a:ln>
        </p:spPr>
      </p:pic>
      <p:pic>
        <p:nvPicPr>
          <p:cNvPr id="14" name="Picture 71"/>
          <p:cNvPicPr>
            <a:picLocks noChangeAspect="1" noChangeArrowheads="1"/>
          </p:cNvPicPr>
          <p:nvPr/>
        </p:nvPicPr>
        <p:blipFill>
          <a:blip r:embed="rId4" cstate="print"/>
          <a:srcRect/>
          <a:stretch>
            <a:fillRect/>
          </a:stretch>
        </p:blipFill>
        <p:spPr bwMode="auto">
          <a:xfrm>
            <a:off x="3962400" y="3810000"/>
            <a:ext cx="4953000" cy="2895600"/>
          </a:xfrm>
          <a:prstGeom prst="rect">
            <a:avLst/>
          </a:prstGeom>
          <a:noFill/>
          <a:ln w="9525">
            <a:noFill/>
            <a:miter lim="800000"/>
            <a:headEnd/>
            <a:tailEnd/>
          </a:ln>
        </p:spPr>
      </p:pic>
      <p:sp>
        <p:nvSpPr>
          <p:cNvPr id="8" name="Rectangle 7"/>
          <p:cNvSpPr/>
          <p:nvPr/>
        </p:nvSpPr>
        <p:spPr>
          <a:xfrm>
            <a:off x="2862224" y="533400"/>
            <a:ext cx="2776575" cy="523220"/>
          </a:xfrm>
          <a:prstGeom prst="rect">
            <a:avLst/>
          </a:prstGeom>
        </p:spPr>
        <p:txBody>
          <a:bodyPr wrap="square">
            <a:spAutoFit/>
          </a:bodyPr>
          <a:lstStyle/>
          <a:p>
            <a:pPr lvl="0" algn="ctr">
              <a:spcBef>
                <a:spcPct val="0"/>
              </a:spcBef>
              <a:defRPr/>
            </a:pPr>
            <a:r>
              <a:rPr lang="en-US" sz="2800" b="1" dirty="0" smtClean="0">
                <a:latin typeface="Arial" pitchFamily="34" charset="0"/>
                <a:cs typeface="Arial" pitchFamily="34" charset="0"/>
              </a:rPr>
              <a:t>FTIR  Spectra</a:t>
            </a:r>
            <a:endParaRPr lang="en-US" sz="4000" dirty="0">
              <a:latin typeface="Arial" pitchFamily="34" charset="0"/>
              <a:cs typeface="Arial" pitchFamily="34" charset="0"/>
            </a:endParaRPr>
          </a:p>
        </p:txBody>
      </p:sp>
      <p:sp>
        <p:nvSpPr>
          <p:cNvPr id="9" name="Rectangle 8"/>
          <p:cNvSpPr/>
          <p:nvPr/>
        </p:nvSpPr>
        <p:spPr>
          <a:xfrm>
            <a:off x="228600" y="990600"/>
            <a:ext cx="8686800" cy="307777"/>
          </a:xfrm>
          <a:prstGeom prst="rect">
            <a:avLst/>
          </a:prstGeom>
        </p:spPr>
        <p:txBody>
          <a:bodyPr wrap="square">
            <a:spAutoFit/>
          </a:bodyPr>
          <a:lstStyle/>
          <a:p>
            <a:pPr algn="just"/>
            <a:r>
              <a:rPr lang="en-IN" sz="1400" b="1" dirty="0" smtClean="0">
                <a:solidFill>
                  <a:srgbClr val="800000"/>
                </a:solidFill>
                <a:latin typeface="+mj-lt"/>
              </a:rPr>
              <a:t>FTIR spectra of psyllium, </a:t>
            </a:r>
            <a:r>
              <a:rPr lang="en-IN" sz="1400" b="1" dirty="0" err="1" smtClean="0">
                <a:solidFill>
                  <a:srgbClr val="800000"/>
                </a:solidFill>
                <a:latin typeface="+mj-lt"/>
              </a:rPr>
              <a:t>psy</a:t>
            </a:r>
            <a:r>
              <a:rPr lang="en-IN" sz="1400" b="1" dirty="0" smtClean="0">
                <a:solidFill>
                  <a:srgbClr val="800000"/>
                </a:solidFill>
                <a:latin typeface="+mj-lt"/>
              </a:rPr>
              <a:t>-</a:t>
            </a:r>
            <a:r>
              <a:rPr lang="en-IN" sz="1400" b="1" i="1" dirty="0" err="1" smtClean="0">
                <a:solidFill>
                  <a:srgbClr val="800000"/>
                </a:solidFill>
                <a:latin typeface="+mj-lt"/>
              </a:rPr>
              <a:t>cl</a:t>
            </a:r>
            <a:r>
              <a:rPr lang="en-IN" sz="1400" b="1" dirty="0" smtClean="0">
                <a:solidFill>
                  <a:srgbClr val="800000"/>
                </a:solidFill>
                <a:latin typeface="+mj-lt"/>
              </a:rPr>
              <a:t>-poly(AAm) polymers were recorded in KBr pellets on Nicolet 5700 FTIR (THERMO). </a:t>
            </a:r>
            <a:endParaRPr lang="en-IN" sz="1400" b="1" dirty="0">
              <a:solidFill>
                <a:srgbClr val="800000"/>
              </a:solidFill>
              <a:latin typeface="+mj-lt"/>
            </a:endParaRPr>
          </a:p>
        </p:txBody>
      </p:sp>
      <p:sp>
        <p:nvSpPr>
          <p:cNvPr id="11" name="Rectangle 10"/>
          <p:cNvSpPr/>
          <p:nvPr/>
        </p:nvSpPr>
        <p:spPr>
          <a:xfrm>
            <a:off x="6019800" y="3124200"/>
            <a:ext cx="981807" cy="369332"/>
          </a:xfrm>
          <a:prstGeom prst="rect">
            <a:avLst/>
          </a:prstGeom>
        </p:spPr>
        <p:txBody>
          <a:bodyPr wrap="none">
            <a:spAutoFit/>
          </a:bodyPr>
          <a:lstStyle/>
          <a:p>
            <a:pPr algn="ctr"/>
            <a:r>
              <a:rPr lang="en-US" b="1" dirty="0" smtClean="0">
                <a:latin typeface="+mj-lt"/>
                <a:cs typeface="Arial" pitchFamily="34" charset="0"/>
              </a:rPr>
              <a:t>Psyllium</a:t>
            </a:r>
            <a:endParaRPr lang="en-US" b="1" dirty="0">
              <a:latin typeface="+mj-lt"/>
              <a:cs typeface="Arial" pitchFamily="34" charset="0"/>
            </a:endParaRPr>
          </a:p>
        </p:txBody>
      </p:sp>
      <p:sp>
        <p:nvSpPr>
          <p:cNvPr id="15" name="Rectangle 14"/>
          <p:cNvSpPr/>
          <p:nvPr/>
        </p:nvSpPr>
        <p:spPr>
          <a:xfrm>
            <a:off x="6019800" y="6550223"/>
            <a:ext cx="2121286" cy="307777"/>
          </a:xfrm>
          <a:prstGeom prst="rect">
            <a:avLst/>
          </a:prstGeom>
        </p:spPr>
        <p:txBody>
          <a:bodyPr wrap="none">
            <a:spAutoFit/>
          </a:bodyPr>
          <a:lstStyle/>
          <a:p>
            <a:pPr algn="ctr"/>
            <a:r>
              <a:rPr lang="en-US" sz="1400" b="1" dirty="0" err="1" smtClean="0">
                <a:latin typeface="+mj-lt"/>
                <a:cs typeface="Arial" pitchFamily="34" charset="0"/>
              </a:rPr>
              <a:t>Psy</a:t>
            </a:r>
            <a:r>
              <a:rPr lang="en-US" sz="1400" b="1" dirty="0" smtClean="0">
                <a:latin typeface="+mj-lt"/>
                <a:cs typeface="Arial" pitchFamily="34" charset="0"/>
              </a:rPr>
              <a:t>-</a:t>
            </a:r>
            <a:r>
              <a:rPr lang="en-US" sz="1400" b="1" i="1" dirty="0" err="1" smtClean="0">
                <a:latin typeface="+mj-lt"/>
                <a:cs typeface="Arial" pitchFamily="34" charset="0"/>
              </a:rPr>
              <a:t>cl</a:t>
            </a:r>
            <a:r>
              <a:rPr lang="en-US" sz="1400" b="1" dirty="0" smtClean="0">
                <a:latin typeface="+mj-lt"/>
                <a:cs typeface="Arial" pitchFamily="34" charset="0"/>
              </a:rPr>
              <a:t>-poly(AAm) polymer</a:t>
            </a:r>
            <a:endParaRPr lang="en-US" sz="1400" b="1" dirty="0">
              <a:latin typeface="+mj-lt"/>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762000" y="685800"/>
            <a:ext cx="3352800" cy="533400"/>
          </a:xfrm>
        </p:spPr>
        <p:txBody>
          <a:bodyPr>
            <a:noAutofit/>
          </a:bodyPr>
          <a:lstStyle/>
          <a:p>
            <a:pPr algn="ctr" eaLnBrk="1" hangingPunct="1"/>
            <a:r>
              <a:rPr lang="en-US" sz="3200" b="1" dirty="0" smtClean="0">
                <a:solidFill>
                  <a:schemeClr val="tx1"/>
                </a:solidFill>
              </a:rPr>
              <a:t>TGA Analysis</a:t>
            </a:r>
          </a:p>
        </p:txBody>
      </p:sp>
      <p:sp>
        <p:nvSpPr>
          <p:cNvPr id="28678" name="Rectangle 5"/>
          <p:cNvSpPr>
            <a:spLocks noChangeArrowheads="1"/>
          </p:cNvSpPr>
          <p:nvPr/>
        </p:nvSpPr>
        <p:spPr bwMode="auto">
          <a:xfrm>
            <a:off x="0" y="1557338"/>
            <a:ext cx="9144000" cy="0"/>
          </a:xfrm>
          <a:prstGeom prst="rect">
            <a:avLst/>
          </a:prstGeom>
          <a:noFill/>
          <a:ln w="9525">
            <a:noFill/>
            <a:miter lim="800000"/>
            <a:headEnd/>
            <a:tailEnd/>
          </a:ln>
        </p:spPr>
        <p:txBody>
          <a:bodyPr wrap="none" anchor="ctr">
            <a:spAutoFit/>
          </a:bodyPr>
          <a:lstStyle/>
          <a:p>
            <a:endParaRPr lang="en-IN"/>
          </a:p>
        </p:txBody>
      </p:sp>
      <p:sp>
        <p:nvSpPr>
          <p:cNvPr id="28679" name="Rectangle 7"/>
          <p:cNvSpPr>
            <a:spLocks noChangeArrowheads="1"/>
          </p:cNvSpPr>
          <p:nvPr/>
        </p:nvSpPr>
        <p:spPr bwMode="auto">
          <a:xfrm>
            <a:off x="0" y="1690688"/>
            <a:ext cx="9144000" cy="0"/>
          </a:xfrm>
          <a:prstGeom prst="rect">
            <a:avLst/>
          </a:prstGeom>
          <a:noFill/>
          <a:ln w="9525">
            <a:noFill/>
            <a:miter lim="800000"/>
            <a:headEnd/>
            <a:tailEnd/>
          </a:ln>
        </p:spPr>
        <p:txBody>
          <a:bodyPr wrap="none" anchor="ctr">
            <a:spAutoFit/>
          </a:bodyPr>
          <a:lstStyle/>
          <a:p>
            <a:endParaRPr lang="en-IN"/>
          </a:p>
        </p:txBody>
      </p:sp>
      <p:sp>
        <p:nvSpPr>
          <p:cNvPr id="28680" name="Rectangle 9"/>
          <p:cNvSpPr>
            <a:spLocks noChangeArrowheads="1"/>
          </p:cNvSpPr>
          <p:nvPr/>
        </p:nvSpPr>
        <p:spPr bwMode="auto">
          <a:xfrm>
            <a:off x="0" y="1643063"/>
            <a:ext cx="9144000" cy="0"/>
          </a:xfrm>
          <a:prstGeom prst="rect">
            <a:avLst/>
          </a:prstGeom>
          <a:noFill/>
          <a:ln w="9525">
            <a:noFill/>
            <a:miter lim="800000"/>
            <a:headEnd/>
            <a:tailEnd/>
          </a:ln>
        </p:spPr>
        <p:txBody>
          <a:bodyPr wrap="none" anchor="ctr">
            <a:spAutoFit/>
          </a:bodyPr>
          <a:lstStyle/>
          <a:p>
            <a:endParaRPr lang="en-IN"/>
          </a:p>
        </p:txBody>
      </p:sp>
      <p:sp>
        <p:nvSpPr>
          <p:cNvPr id="28684" name="Rectangle 14"/>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n-IN"/>
          </a:p>
        </p:txBody>
      </p:sp>
      <p:sp>
        <p:nvSpPr>
          <p:cNvPr id="28685" name="Rectangle 15"/>
          <p:cNvSpPr>
            <a:spLocks noChangeArrowheads="1"/>
          </p:cNvSpPr>
          <p:nvPr/>
        </p:nvSpPr>
        <p:spPr bwMode="auto">
          <a:xfrm>
            <a:off x="304800" y="1295400"/>
            <a:ext cx="4038600" cy="2215991"/>
          </a:xfrm>
          <a:prstGeom prst="rect">
            <a:avLst/>
          </a:prstGeom>
          <a:noFill/>
          <a:ln w="9525">
            <a:noFill/>
            <a:miter lim="800000"/>
            <a:headEnd/>
            <a:tailEnd/>
          </a:ln>
        </p:spPr>
        <p:txBody>
          <a:bodyPr wrap="square">
            <a:spAutoFit/>
          </a:bodyPr>
          <a:lstStyle/>
          <a:p>
            <a:pPr algn="just"/>
            <a:r>
              <a:rPr lang="en-US" b="1" dirty="0" smtClean="0">
                <a:solidFill>
                  <a:srgbClr val="800000"/>
                </a:solidFill>
                <a:latin typeface="+mj-lt"/>
              </a:rPr>
              <a:t>The primary thermograms (TGA, DTA and DTG) of psyllium and </a:t>
            </a:r>
            <a:r>
              <a:rPr lang="en-US" b="1" dirty="0" err="1" smtClean="0">
                <a:solidFill>
                  <a:srgbClr val="800000"/>
                </a:solidFill>
                <a:latin typeface="+mj-lt"/>
              </a:rPr>
              <a:t>crosslinked</a:t>
            </a:r>
            <a:r>
              <a:rPr lang="en-US" b="1" dirty="0" smtClean="0">
                <a:solidFill>
                  <a:srgbClr val="800000"/>
                </a:solidFill>
                <a:latin typeface="+mj-lt"/>
              </a:rPr>
              <a:t> polymers were taken. These thermograms were obtained in the range 20-800</a:t>
            </a:r>
            <a:r>
              <a:rPr lang="en-US" b="1" baseline="30000" dirty="0" smtClean="0">
                <a:solidFill>
                  <a:srgbClr val="800000"/>
                </a:solidFill>
                <a:latin typeface="+mj-lt"/>
              </a:rPr>
              <a:t>o</a:t>
            </a:r>
            <a:r>
              <a:rPr lang="en-US" b="1" dirty="0" smtClean="0">
                <a:solidFill>
                  <a:srgbClr val="800000"/>
                </a:solidFill>
                <a:latin typeface="+mj-lt"/>
              </a:rPr>
              <a:t>C under air atmosphere at 10</a:t>
            </a:r>
            <a:r>
              <a:rPr lang="en-US" b="1" baseline="30000" dirty="0" smtClean="0">
                <a:solidFill>
                  <a:srgbClr val="800000"/>
                </a:solidFill>
                <a:latin typeface="+mj-lt"/>
              </a:rPr>
              <a:t>o</a:t>
            </a:r>
            <a:r>
              <a:rPr lang="en-US" b="1" dirty="0" smtClean="0">
                <a:solidFill>
                  <a:srgbClr val="800000"/>
                </a:solidFill>
                <a:latin typeface="+mj-lt"/>
              </a:rPr>
              <a:t>C/min heating rate. </a:t>
            </a:r>
            <a:endParaRPr lang="en-US" b="1" dirty="0" smtClean="0">
              <a:solidFill>
                <a:srgbClr val="FF0066"/>
              </a:solidFill>
            </a:endParaRPr>
          </a:p>
          <a:p>
            <a:pPr algn="just"/>
            <a:endParaRPr lang="en-US" dirty="0" smtClean="0">
              <a:solidFill>
                <a:srgbClr val="800000"/>
              </a:solidFill>
              <a:latin typeface="+mj-lt"/>
            </a:endParaRPr>
          </a:p>
          <a:p>
            <a:pPr algn="just"/>
            <a:endParaRPr lang="en-US" baseline="30000" dirty="0">
              <a:solidFill>
                <a:srgbClr val="C00000"/>
              </a:solidFill>
            </a:endParaRPr>
          </a:p>
        </p:txBody>
      </p:sp>
      <p:graphicFrame>
        <p:nvGraphicFramePr>
          <p:cNvPr id="498693" name="Object 5"/>
          <p:cNvGraphicFramePr>
            <a:graphicFrameLocks noChangeAspect="1"/>
          </p:cNvGraphicFramePr>
          <p:nvPr/>
        </p:nvGraphicFramePr>
        <p:xfrm>
          <a:off x="4188691" y="990600"/>
          <a:ext cx="4955309" cy="2743200"/>
        </p:xfrm>
        <a:graphic>
          <a:graphicData uri="http://schemas.openxmlformats.org/presentationml/2006/ole">
            <p:oleObj spid="_x0000_s498693" name="Graph" r:id="rId3" imgW="3879494" imgH="3217469" progId="">
              <p:embed/>
            </p:oleObj>
          </a:graphicData>
        </a:graphic>
      </p:graphicFrame>
      <p:graphicFrame>
        <p:nvGraphicFramePr>
          <p:cNvPr id="498694" name="Object 6"/>
          <p:cNvGraphicFramePr>
            <a:graphicFrameLocks noChangeAspect="1"/>
          </p:cNvGraphicFramePr>
          <p:nvPr/>
        </p:nvGraphicFramePr>
        <p:xfrm>
          <a:off x="0" y="3276600"/>
          <a:ext cx="4636698" cy="3429000"/>
        </p:xfrm>
        <a:graphic>
          <a:graphicData uri="http://schemas.openxmlformats.org/presentationml/2006/ole">
            <p:oleObj spid="_x0000_s498694" name="Graph" r:id="rId4" imgW="3791712" imgH="3211373" progId="">
              <p:embed/>
            </p:oleObj>
          </a:graphicData>
        </a:graphic>
      </p:graphicFrame>
      <p:graphicFrame>
        <p:nvGraphicFramePr>
          <p:cNvPr id="498695" name="Object 7"/>
          <p:cNvGraphicFramePr>
            <a:graphicFrameLocks noChangeAspect="1"/>
          </p:cNvGraphicFramePr>
          <p:nvPr/>
        </p:nvGraphicFramePr>
        <p:xfrm>
          <a:off x="4343400" y="3429000"/>
          <a:ext cx="4800600" cy="3048000"/>
        </p:xfrm>
        <a:graphic>
          <a:graphicData uri="http://schemas.openxmlformats.org/presentationml/2006/ole">
            <p:oleObj spid="_x0000_s498695" name="Graph" r:id="rId5" imgW="3814877" imgH="3230880" progId="">
              <p:embed/>
            </p:oleObj>
          </a:graphicData>
        </a:graphic>
      </p:graphicFrame>
      <p:sp>
        <p:nvSpPr>
          <p:cNvPr id="14" name="Rectangle 13"/>
          <p:cNvSpPr/>
          <p:nvPr/>
        </p:nvSpPr>
        <p:spPr>
          <a:xfrm>
            <a:off x="6019801" y="1066800"/>
            <a:ext cx="914400" cy="307777"/>
          </a:xfrm>
          <a:prstGeom prst="rect">
            <a:avLst/>
          </a:prstGeom>
        </p:spPr>
        <p:txBody>
          <a:bodyPr wrap="square">
            <a:spAutoFit/>
          </a:bodyPr>
          <a:lstStyle/>
          <a:p>
            <a:r>
              <a:rPr lang="en-US" sz="1400" b="1" dirty="0" smtClean="0">
                <a:latin typeface="+mj-lt"/>
              </a:rPr>
              <a:t>Psyllium</a:t>
            </a:r>
            <a:endParaRPr lang="en-IN" sz="1400" dirty="0">
              <a:latin typeface="+mj-lt"/>
            </a:endParaRPr>
          </a:p>
        </p:txBody>
      </p:sp>
      <p:sp>
        <p:nvSpPr>
          <p:cNvPr id="15" name="Rectangle 14"/>
          <p:cNvSpPr/>
          <p:nvPr/>
        </p:nvSpPr>
        <p:spPr>
          <a:xfrm>
            <a:off x="1143000" y="6400800"/>
            <a:ext cx="2107115" cy="307777"/>
          </a:xfrm>
          <a:prstGeom prst="rect">
            <a:avLst/>
          </a:prstGeom>
        </p:spPr>
        <p:txBody>
          <a:bodyPr wrap="square">
            <a:spAutoFit/>
          </a:bodyPr>
          <a:lstStyle/>
          <a:p>
            <a:r>
              <a:rPr lang="en-US" sz="1400" b="1" dirty="0" err="1" smtClean="0">
                <a:latin typeface="+mj-lt"/>
                <a:ea typeface="Tahoma" pitchFamily="34" charset="0"/>
                <a:cs typeface="Arial" pitchFamily="34" charset="0"/>
              </a:rPr>
              <a:t>Psy</a:t>
            </a:r>
            <a:r>
              <a:rPr lang="en-US" sz="1400" b="1" dirty="0" smtClean="0">
                <a:latin typeface="+mj-lt"/>
                <a:ea typeface="Tahoma" pitchFamily="34" charset="0"/>
                <a:cs typeface="Arial" pitchFamily="34" charset="0"/>
              </a:rPr>
              <a:t>-</a:t>
            </a:r>
            <a:r>
              <a:rPr lang="en-US" sz="1400" b="1" i="1" dirty="0" err="1" smtClean="0">
                <a:latin typeface="+mj-lt"/>
                <a:ea typeface="Tahoma" pitchFamily="34" charset="0"/>
                <a:cs typeface="Arial" pitchFamily="34" charset="0"/>
              </a:rPr>
              <a:t>cl</a:t>
            </a:r>
            <a:r>
              <a:rPr lang="en-US" sz="1400" b="1" dirty="0" smtClean="0">
                <a:latin typeface="+mj-lt"/>
                <a:ea typeface="Tahoma" pitchFamily="34" charset="0"/>
                <a:cs typeface="Arial" pitchFamily="34" charset="0"/>
              </a:rPr>
              <a:t>-poly(AAm)hydrogel</a:t>
            </a:r>
            <a:endParaRPr lang="en-US" altLang="ko-KR" sz="1400" dirty="0">
              <a:latin typeface="+mj-lt"/>
              <a:ea typeface="굴림" pitchFamily="34" charset="-127"/>
            </a:endParaRPr>
          </a:p>
        </p:txBody>
      </p:sp>
      <p:sp>
        <p:nvSpPr>
          <p:cNvPr id="16" name="Rectangle 15"/>
          <p:cNvSpPr/>
          <p:nvPr/>
        </p:nvSpPr>
        <p:spPr>
          <a:xfrm>
            <a:off x="5410200" y="6324600"/>
            <a:ext cx="3015954" cy="307777"/>
          </a:xfrm>
          <a:prstGeom prst="rect">
            <a:avLst/>
          </a:prstGeom>
        </p:spPr>
        <p:txBody>
          <a:bodyPr wrap="none">
            <a:spAutoFit/>
          </a:bodyPr>
          <a:lstStyle/>
          <a:p>
            <a:pPr algn="ctr"/>
            <a:r>
              <a:rPr lang="en-US" sz="1400" b="1" dirty="0" err="1" smtClean="0">
                <a:latin typeface="+mj-lt"/>
                <a:ea typeface="Tahoma" pitchFamily="34" charset="0"/>
                <a:cs typeface="Arial" pitchFamily="34" charset="0"/>
              </a:rPr>
              <a:t>Psy</a:t>
            </a:r>
            <a:r>
              <a:rPr lang="en-US" sz="1400" b="1" dirty="0" smtClean="0">
                <a:latin typeface="+mj-lt"/>
                <a:ea typeface="Tahoma" pitchFamily="34" charset="0"/>
                <a:cs typeface="Arial" pitchFamily="34" charset="0"/>
              </a:rPr>
              <a:t>-</a:t>
            </a:r>
            <a:r>
              <a:rPr lang="en-US" sz="1400" b="1" i="1" dirty="0" err="1" smtClean="0">
                <a:latin typeface="+mj-lt"/>
                <a:ea typeface="Tahoma" pitchFamily="34" charset="0"/>
                <a:cs typeface="Arial" pitchFamily="34" charset="0"/>
              </a:rPr>
              <a:t>cl</a:t>
            </a:r>
            <a:r>
              <a:rPr lang="en-US" sz="1400" b="1" dirty="0" smtClean="0">
                <a:latin typeface="+mj-lt"/>
                <a:ea typeface="Tahoma" pitchFamily="34" charset="0"/>
                <a:cs typeface="Arial" pitchFamily="34" charset="0"/>
              </a:rPr>
              <a:t>-poly(AAm-</a:t>
            </a:r>
            <a:r>
              <a:rPr lang="en-US" sz="1400" b="1" i="1" dirty="0" smtClean="0">
                <a:latin typeface="+mj-lt"/>
                <a:ea typeface="Tahoma" pitchFamily="34" charset="0"/>
                <a:cs typeface="Arial" pitchFamily="34" charset="0"/>
              </a:rPr>
              <a:t>co</a:t>
            </a:r>
            <a:r>
              <a:rPr lang="en-US" sz="1400" b="1" dirty="0" smtClean="0">
                <a:latin typeface="+mj-lt"/>
                <a:ea typeface="Tahoma" pitchFamily="34" charset="0"/>
                <a:cs typeface="Arial" pitchFamily="34" charset="0"/>
              </a:rPr>
              <a:t>-MAAm) hydrogels</a:t>
            </a:r>
            <a:endParaRPr lang="en-US" sz="1400" dirty="0">
              <a:latin typeface="+mj-lt"/>
              <a:ea typeface="Tahom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5251" name="Group 947"/>
          <p:cNvGraphicFramePr>
            <a:graphicFrameLocks noGrp="1"/>
          </p:cNvGraphicFramePr>
          <p:nvPr>
            <p:ph type="tbl" idx="1"/>
          </p:nvPr>
        </p:nvGraphicFramePr>
        <p:xfrm>
          <a:off x="381000" y="1752600"/>
          <a:ext cx="8382000" cy="2696528"/>
        </p:xfrm>
        <a:graphic>
          <a:graphicData uri="http://schemas.openxmlformats.org/drawingml/2006/table">
            <a:tbl>
              <a:tblPr/>
              <a:tblGrid>
                <a:gridCol w="1825572"/>
                <a:gridCol w="505411"/>
                <a:gridCol w="607420"/>
                <a:gridCol w="406493"/>
                <a:gridCol w="503865"/>
                <a:gridCol w="506956"/>
                <a:gridCol w="508501"/>
                <a:gridCol w="506956"/>
                <a:gridCol w="406493"/>
                <a:gridCol w="401856"/>
                <a:gridCol w="506956"/>
                <a:gridCol w="434313"/>
                <a:gridCol w="445132"/>
                <a:gridCol w="816076"/>
              </a:tblGrid>
              <a:tr h="536575">
                <a:tc gridSpan="14">
                  <a:txBody>
                    <a:bodyPr/>
                    <a:lstStyle/>
                    <a:p>
                      <a:pPr marL="542925" marR="0" lvl="0" indent="-542925"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mj-lt"/>
                          <a:ea typeface="Batang" pitchFamily="18" charset="-127"/>
                          <a:cs typeface="Times New Roman" pitchFamily="18" charset="0"/>
                        </a:rPr>
                        <a:t>Table: Thermo gravimetric analysis of Psyllium and </a:t>
                      </a:r>
                      <a:r>
                        <a:rPr kumimoji="0" lang="en-US" sz="1600" b="1" i="0" u="none" strike="noStrike" cap="none" normalizeH="0" baseline="0" dirty="0" err="1" smtClean="0">
                          <a:ln>
                            <a:noFill/>
                          </a:ln>
                          <a:solidFill>
                            <a:srgbClr val="C00000"/>
                          </a:solidFill>
                          <a:effectLst/>
                          <a:latin typeface="+mj-lt"/>
                          <a:ea typeface="Batang" pitchFamily="18" charset="-127"/>
                          <a:cs typeface="Times New Roman" pitchFamily="18" charset="0"/>
                        </a:rPr>
                        <a:t>crosslinked</a:t>
                      </a:r>
                      <a:r>
                        <a:rPr kumimoji="0" lang="en-US" sz="1600" b="1" i="0" u="none" strike="noStrike" cap="none" normalizeH="0" baseline="0" dirty="0" smtClean="0">
                          <a:ln>
                            <a:noFill/>
                          </a:ln>
                          <a:solidFill>
                            <a:srgbClr val="C00000"/>
                          </a:solidFill>
                          <a:effectLst/>
                          <a:latin typeface="+mj-lt"/>
                          <a:ea typeface="Batang" pitchFamily="18" charset="-127"/>
                          <a:cs typeface="Times New Roman" pitchFamily="18" charset="0"/>
                        </a:rPr>
                        <a:t> hydrogels prepared by chemical  method.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07975">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Sample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IDT</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a:t>
                      </a:r>
                      <a:r>
                        <a:rPr kumimoji="0" lang="en-US" sz="1400" b="1" i="0" u="none" strike="noStrike" cap="none" normalizeH="0" baseline="30000" dirty="0" smtClean="0">
                          <a:ln>
                            <a:noFill/>
                          </a:ln>
                          <a:solidFill>
                            <a:schemeClr val="tx1"/>
                          </a:solidFill>
                          <a:effectLst/>
                          <a:latin typeface="+mj-lt"/>
                          <a:ea typeface="Batang" pitchFamily="18" charset="-127"/>
                          <a:cs typeface="Times New Roman" pitchFamily="18" charset="0"/>
                        </a:rPr>
                        <a:t>o</a:t>
                      </a: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FDT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a:t>
                      </a:r>
                      <a:r>
                        <a:rPr kumimoji="0" lang="en-US" sz="1400" b="1" i="0" u="none" strike="noStrike" cap="none" normalizeH="0" baseline="30000" dirty="0" smtClean="0">
                          <a:ln>
                            <a:noFill/>
                          </a:ln>
                          <a:solidFill>
                            <a:schemeClr val="tx1"/>
                          </a:solidFill>
                          <a:effectLst/>
                          <a:latin typeface="+mj-lt"/>
                          <a:ea typeface="Batang" pitchFamily="18" charset="-127"/>
                          <a:cs typeface="Times New Roman" pitchFamily="18" charset="0"/>
                        </a:rPr>
                        <a:t>o</a:t>
                      </a: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DT(</a:t>
                      </a:r>
                      <a:r>
                        <a:rPr kumimoji="0" lang="en-US" sz="1400" b="1" i="0" u="none" strike="noStrike" cap="none" normalizeH="0" baseline="30000" dirty="0" smtClean="0">
                          <a:ln>
                            <a:noFill/>
                          </a:ln>
                          <a:solidFill>
                            <a:schemeClr val="tx1"/>
                          </a:solidFill>
                          <a:effectLst/>
                          <a:latin typeface="+mj-lt"/>
                          <a:ea typeface="Batang" pitchFamily="18" charset="-127"/>
                          <a:cs typeface="Times New Roman" pitchFamily="18" charset="0"/>
                        </a:rPr>
                        <a:t>0</a:t>
                      </a: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C) at every 10% weight loss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60705">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Batang" pitchFamily="18" charset="-127"/>
                          <a:cs typeface="Times New Roman" pitchFamily="18"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Residue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Batang" pitchFamily="18" charset="-127"/>
                          <a:cs typeface="Times New Roman" pitchFamily="18" charset="0"/>
                        </a:rPr>
                        <a:t> left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a:lnSpc>
                          <a:spcPct val="200000"/>
                        </a:lnSpc>
                        <a:spcAft>
                          <a:spcPts val="1000"/>
                        </a:spcAft>
                      </a:pPr>
                      <a:r>
                        <a:rPr lang="en-IN" sz="1400" b="1" dirty="0">
                          <a:solidFill>
                            <a:schemeClr val="tx1"/>
                          </a:solidFill>
                          <a:latin typeface="+mj-lt"/>
                          <a:cs typeface="Arial" pitchFamily="34" charset="0"/>
                        </a:rPr>
                        <a:t>Psyllium</a:t>
                      </a:r>
                      <a:endParaRPr lang="en-IN" sz="14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rgbClr val="800000"/>
                          </a:solidFill>
                          <a:latin typeface="+mj-lt"/>
                          <a:cs typeface="Arial" pitchFamily="34" charset="0"/>
                        </a:rPr>
                        <a:t>220</a:t>
                      </a:r>
                      <a:endParaRPr lang="en-IN" sz="1200" b="1" dirty="0">
                        <a:solidFill>
                          <a:srgbClr val="800000"/>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rgbClr val="800000"/>
                          </a:solidFill>
                          <a:latin typeface="+mj-lt"/>
                          <a:cs typeface="Arial" pitchFamily="34" charset="0"/>
                        </a:rPr>
                        <a:t>548</a:t>
                      </a:r>
                      <a:endParaRPr lang="en-IN" sz="1200" b="1" dirty="0">
                        <a:solidFill>
                          <a:srgbClr val="800000"/>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192</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278</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294</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298</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301</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306</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369</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424</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460</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548</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chemeClr val="tx1"/>
                          </a:solidFill>
                          <a:latin typeface="+mj-lt"/>
                          <a:cs typeface="Arial" pitchFamily="34" charset="0"/>
                        </a:rPr>
                        <a:t>1.80</a:t>
                      </a:r>
                      <a:endParaRPr lang="en-IN" sz="12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a:lnSpc>
                          <a:spcPct val="115000"/>
                        </a:lnSpc>
                        <a:spcAft>
                          <a:spcPts val="1000"/>
                        </a:spcAft>
                      </a:pPr>
                      <a:r>
                        <a:rPr lang="en-IN" sz="1400" b="1" dirty="0" err="1" smtClean="0">
                          <a:solidFill>
                            <a:schemeClr val="tx1"/>
                          </a:solidFill>
                          <a:latin typeface="+mj-lt"/>
                          <a:cs typeface="Arial" pitchFamily="34" charset="0"/>
                        </a:rPr>
                        <a:t>Psy</a:t>
                      </a:r>
                      <a:r>
                        <a:rPr lang="en-IN" sz="1400" b="1" dirty="0" smtClean="0">
                          <a:solidFill>
                            <a:schemeClr val="tx1"/>
                          </a:solidFill>
                          <a:latin typeface="+mj-lt"/>
                          <a:cs typeface="Arial" pitchFamily="34" charset="0"/>
                        </a:rPr>
                        <a:t>-</a:t>
                      </a:r>
                      <a:r>
                        <a:rPr lang="en-IN" sz="1400" b="1" i="1" dirty="0" err="1" smtClean="0">
                          <a:solidFill>
                            <a:schemeClr val="tx1"/>
                          </a:solidFill>
                          <a:latin typeface="+mj-lt"/>
                          <a:cs typeface="Arial" pitchFamily="34" charset="0"/>
                        </a:rPr>
                        <a:t>cl</a:t>
                      </a:r>
                      <a:r>
                        <a:rPr lang="en-IN" sz="1400" b="1" i="1" dirty="0" smtClean="0">
                          <a:solidFill>
                            <a:schemeClr val="tx1"/>
                          </a:solidFill>
                          <a:latin typeface="+mj-lt"/>
                          <a:cs typeface="Arial" pitchFamily="34" charset="0"/>
                        </a:rPr>
                        <a:t>-</a:t>
                      </a:r>
                      <a:r>
                        <a:rPr lang="en-IN" sz="1400" b="1" dirty="0" smtClean="0">
                          <a:solidFill>
                            <a:schemeClr val="tx1"/>
                          </a:solidFill>
                          <a:latin typeface="+mj-lt"/>
                          <a:cs typeface="Arial" pitchFamily="34" charset="0"/>
                        </a:rPr>
                        <a:t>poly(AAm)</a:t>
                      </a:r>
                      <a:endParaRPr lang="en-IN" sz="1400" b="1" dirty="0">
                        <a:solidFill>
                          <a:schemeClr val="tx1"/>
                        </a:solidFill>
                        <a:latin typeface="+mj-lt"/>
                        <a:ea typeface="Calibri"/>
                        <a:cs typeface="Arial" pitchFamily="34" charset="0"/>
                      </a:endParaRPr>
                    </a:p>
                  </a:txBody>
                  <a:tcPr marL="67421" marR="67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rgbClr val="800000"/>
                          </a:solidFill>
                          <a:latin typeface="+mj-lt"/>
                          <a:cs typeface="Arial" pitchFamily="34" charset="0"/>
                        </a:rPr>
                        <a:t>216</a:t>
                      </a:r>
                      <a:endParaRPr lang="en-IN" sz="1200" b="1" dirty="0">
                        <a:solidFill>
                          <a:srgbClr val="800000"/>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a:solidFill>
                            <a:srgbClr val="800000"/>
                          </a:solidFill>
                          <a:latin typeface="+mj-lt"/>
                          <a:cs typeface="Arial" pitchFamily="34" charset="0"/>
                        </a:rPr>
                        <a:t>622</a:t>
                      </a:r>
                      <a:endParaRPr lang="en-IN" sz="1200" b="1" dirty="0">
                        <a:solidFill>
                          <a:srgbClr val="800000"/>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90</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238</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269</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325</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377</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451</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503</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542</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a:solidFill>
                            <a:schemeClr val="tx1"/>
                          </a:solidFill>
                          <a:latin typeface="+mj-lt"/>
                          <a:cs typeface="Arial" pitchFamily="34" charset="0"/>
                        </a:rPr>
                        <a:t>581</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IN" sz="1200" b="1" dirty="0" smtClean="0">
                          <a:solidFill>
                            <a:schemeClr val="tx1"/>
                          </a:solidFill>
                          <a:latin typeface="+mj-lt"/>
                          <a:cs typeface="Arial" pitchFamily="34" charset="0"/>
                        </a:rPr>
                        <a:t>622</a:t>
                      </a:r>
                      <a:endParaRPr lang="en-IN" sz="1200" b="1" dirty="0">
                        <a:solidFill>
                          <a:schemeClr val="tx1"/>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200000"/>
                        </a:lnSpc>
                        <a:spcAft>
                          <a:spcPts val="1000"/>
                        </a:spcAft>
                      </a:pPr>
                      <a:r>
                        <a:rPr lang="en-IN" sz="1200" b="1" dirty="0" smtClean="0">
                          <a:solidFill>
                            <a:schemeClr val="tx1"/>
                          </a:solidFill>
                          <a:latin typeface="+mj-lt"/>
                          <a:cs typeface="Arial" pitchFamily="34" charset="0"/>
                        </a:rPr>
                        <a:t>0.97</a:t>
                      </a:r>
                      <a:endParaRPr lang="en-IN" sz="12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a:lnSpc>
                          <a:spcPct val="100000"/>
                        </a:lnSpc>
                        <a:spcAft>
                          <a:spcPts val="1000"/>
                        </a:spcAft>
                      </a:pPr>
                      <a:r>
                        <a:rPr lang="en-IN" sz="1400" b="1" dirty="0" err="1" smtClean="0">
                          <a:solidFill>
                            <a:schemeClr val="tx1"/>
                          </a:solidFill>
                          <a:latin typeface="+mj-lt"/>
                          <a:cs typeface="Arial" pitchFamily="34" charset="0"/>
                        </a:rPr>
                        <a:t>Psy</a:t>
                      </a:r>
                      <a:r>
                        <a:rPr lang="en-IN" sz="1400" b="1" dirty="0" smtClean="0">
                          <a:solidFill>
                            <a:schemeClr val="tx1"/>
                          </a:solidFill>
                          <a:latin typeface="+mj-lt"/>
                          <a:cs typeface="Arial" pitchFamily="34" charset="0"/>
                        </a:rPr>
                        <a:t>-</a:t>
                      </a:r>
                      <a:r>
                        <a:rPr lang="en-IN" sz="1400" b="1" i="1" dirty="0" err="1" smtClean="0">
                          <a:solidFill>
                            <a:schemeClr val="tx1"/>
                          </a:solidFill>
                          <a:latin typeface="+mj-lt"/>
                          <a:cs typeface="Arial" pitchFamily="34" charset="0"/>
                        </a:rPr>
                        <a:t>cl</a:t>
                      </a:r>
                      <a:r>
                        <a:rPr lang="en-IN" sz="1400" b="1" i="1" dirty="0" smtClean="0">
                          <a:solidFill>
                            <a:schemeClr val="tx1"/>
                          </a:solidFill>
                          <a:latin typeface="+mj-lt"/>
                          <a:cs typeface="Arial" pitchFamily="34" charset="0"/>
                        </a:rPr>
                        <a:t>-</a:t>
                      </a:r>
                      <a:r>
                        <a:rPr lang="en-IN" sz="1400" b="1" dirty="0" smtClean="0">
                          <a:solidFill>
                            <a:schemeClr val="tx1"/>
                          </a:solidFill>
                          <a:latin typeface="+mj-lt"/>
                          <a:cs typeface="Arial" pitchFamily="34" charset="0"/>
                        </a:rPr>
                        <a:t>poly(AAm-</a:t>
                      </a:r>
                      <a:r>
                        <a:rPr lang="en-IN" sz="1400" b="1" i="1" dirty="0" smtClean="0">
                          <a:solidFill>
                            <a:schemeClr val="tx1"/>
                          </a:solidFill>
                          <a:latin typeface="+mj-lt"/>
                          <a:cs typeface="Arial" pitchFamily="34" charset="0"/>
                        </a:rPr>
                        <a:t>co-</a:t>
                      </a:r>
                      <a:r>
                        <a:rPr lang="en-IN" sz="1400" b="1" dirty="0" smtClean="0">
                          <a:solidFill>
                            <a:schemeClr val="tx1"/>
                          </a:solidFill>
                          <a:latin typeface="+mj-lt"/>
                          <a:cs typeface="Arial" pitchFamily="34" charset="0"/>
                        </a:rPr>
                        <a:t>MAAm) hydrogels</a:t>
                      </a:r>
                      <a:endParaRPr lang="en-IN" sz="14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IN" sz="1200" b="1" dirty="0">
                          <a:solidFill>
                            <a:srgbClr val="800000"/>
                          </a:solidFill>
                          <a:latin typeface="+mj-lt"/>
                          <a:cs typeface="Arial" pitchFamily="34" charset="0"/>
                        </a:rPr>
                        <a:t>225</a:t>
                      </a:r>
                      <a:endParaRPr lang="en-IN" sz="1200" b="1" dirty="0">
                        <a:solidFill>
                          <a:srgbClr val="800000"/>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en-IN" sz="1200" b="1" dirty="0">
                          <a:solidFill>
                            <a:srgbClr val="800000"/>
                          </a:solidFill>
                          <a:latin typeface="+mj-lt"/>
                          <a:cs typeface="Arial" pitchFamily="34" charset="0"/>
                        </a:rPr>
                        <a:t>607</a:t>
                      </a:r>
                      <a:endParaRPr lang="en-IN" sz="1200" b="1" dirty="0">
                        <a:solidFill>
                          <a:srgbClr val="800000"/>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115</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246</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272</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313</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370</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438</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499</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538</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573</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IN" sz="1200" b="1" dirty="0">
                          <a:latin typeface="+mj-lt"/>
                          <a:cs typeface="Arial" pitchFamily="34" charset="0"/>
                        </a:rPr>
                        <a:t>607</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1000"/>
                        </a:spcAft>
                      </a:pPr>
                      <a:r>
                        <a:rPr lang="en-IN" sz="1200" b="1" dirty="0">
                          <a:latin typeface="+mj-lt"/>
                          <a:cs typeface="Arial" pitchFamily="34" charset="0"/>
                        </a:rPr>
                        <a:t>0.54</a:t>
                      </a:r>
                      <a:endParaRPr lang="en-IN" sz="1200" b="1" dirty="0">
                        <a:solidFill>
                          <a:schemeClr val="tx1"/>
                        </a:solidFill>
                        <a:latin typeface="+mj-lt"/>
                        <a:ea typeface="Calibri"/>
                        <a:cs typeface="Arial" pitchFamily="34" charset="0"/>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310" name="Rectangle 950"/>
          <p:cNvSpPr>
            <a:spLocks noChangeArrowheads="1"/>
          </p:cNvSpPr>
          <p:nvPr/>
        </p:nvSpPr>
        <p:spPr bwMode="auto">
          <a:xfrm>
            <a:off x="1600200" y="914400"/>
            <a:ext cx="5695470" cy="646331"/>
          </a:xfrm>
          <a:prstGeom prst="rect">
            <a:avLst/>
          </a:prstGeom>
          <a:noFill/>
          <a:ln w="9525">
            <a:noFill/>
            <a:miter lim="800000"/>
            <a:headEnd/>
            <a:tailEnd/>
          </a:ln>
        </p:spPr>
        <p:txBody>
          <a:bodyPr wrap="none">
            <a:spAutoFit/>
          </a:bodyPr>
          <a:lstStyle/>
          <a:p>
            <a:r>
              <a:rPr lang="en-US" sz="3600" b="1" dirty="0">
                <a:latin typeface="+mj-lt"/>
              </a:rPr>
              <a:t>Thermo Gravimetric Analysis</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66800"/>
            <a:ext cx="8229600" cy="4555093"/>
          </a:xfrm>
          <a:prstGeom prst="rect">
            <a:avLst/>
          </a:prstGeom>
        </p:spPr>
        <p:txBody>
          <a:bodyPr wrap="square">
            <a:spAutoFit/>
          </a:bodyPr>
          <a:lstStyle/>
          <a:p>
            <a:pPr marL="180975" indent="-180975" algn="just"/>
            <a:endParaRPr lang="en-US" sz="1200" dirty="0" smtClean="0">
              <a:solidFill>
                <a:srgbClr val="800000"/>
              </a:solidFill>
              <a:latin typeface="+mj-lt"/>
              <a:cs typeface="Arial" pitchFamily="34" charset="0"/>
            </a:endParaRPr>
          </a:p>
          <a:p>
            <a:pPr marL="360363" indent="-360363" algn="just"/>
            <a:r>
              <a:rPr lang="en-IN" sz="2400" dirty="0" smtClean="0">
                <a:solidFill>
                  <a:srgbClr val="800000"/>
                </a:solidFill>
                <a:latin typeface="+mj-lt"/>
              </a:rPr>
              <a:t>Since the pH change occurs at many specific or physiological sites in the body, it is one of the important parameters in the design of drug delivery systems. Utilization of pH changes within the GI tract is of special interest for the controlled drug delivery.</a:t>
            </a:r>
          </a:p>
          <a:p>
            <a:pPr marL="180975" indent="-180975" algn="just"/>
            <a:endParaRPr lang="en-US" sz="2400" dirty="0" smtClean="0">
              <a:solidFill>
                <a:srgbClr val="800000"/>
              </a:solidFill>
              <a:latin typeface="+mj-lt"/>
              <a:cs typeface="Arial" pitchFamily="34" charset="0"/>
            </a:endParaRPr>
          </a:p>
          <a:p>
            <a:pPr marL="365125" indent="-365125" algn="just"/>
            <a:r>
              <a:rPr lang="en-US" sz="2200" dirty="0" smtClean="0">
                <a:latin typeface="+mj-lt"/>
                <a:cs typeface="Arial" pitchFamily="34" charset="0"/>
              </a:rPr>
              <a:t>To understand the effect of pH on water uptake by the hydrogels, the most common approach used is the study of gel swelling.</a:t>
            </a:r>
          </a:p>
          <a:p>
            <a:pPr marL="180975" indent="-180975" algn="just"/>
            <a:endParaRPr lang="en-IN" sz="2200" dirty="0" smtClean="0">
              <a:latin typeface="+mj-lt"/>
            </a:endParaRPr>
          </a:p>
          <a:p>
            <a:pPr marL="365125" indent="-365125" algn="just">
              <a:buFont typeface="Arial" pitchFamily="34" charset="0"/>
              <a:buChar char="•"/>
            </a:pPr>
            <a:r>
              <a:rPr lang="en-IN" sz="2200" dirty="0" smtClean="0">
                <a:latin typeface="+mj-lt"/>
              </a:rPr>
              <a:t>Swelling studies were carried out in distilled water, pH 2.2 buffer and pH 7.4 buffer for 24 h at 37 </a:t>
            </a:r>
            <a:r>
              <a:rPr lang="en-US" sz="2200" b="1" baseline="30000" dirty="0" smtClean="0">
                <a:latin typeface="+mj-lt"/>
                <a:ea typeface="Calibri" pitchFamily="34" charset="0"/>
                <a:cs typeface="Arial" pitchFamily="34" charset="0"/>
              </a:rPr>
              <a:t>o</a:t>
            </a:r>
            <a:r>
              <a:rPr lang="en-IN" sz="2200" dirty="0" smtClean="0">
                <a:latin typeface="+mj-lt"/>
              </a:rPr>
              <a:t>C.</a:t>
            </a:r>
            <a:endParaRPr lang="en-IN" sz="2200" dirty="0" smtClean="0">
              <a:latin typeface="+mj-lt"/>
              <a:cs typeface="Arial" pitchFamily="34" charset="0"/>
            </a:endParaRPr>
          </a:p>
          <a:p>
            <a:pPr marL="180975" indent="-180975" algn="just">
              <a:buFont typeface="Arial" pitchFamily="34" charset="0"/>
              <a:buChar char="•"/>
            </a:pPr>
            <a:endParaRPr lang="en-IN" sz="2400" dirty="0">
              <a:solidFill>
                <a:schemeClr val="tx2"/>
              </a:solidFill>
              <a:latin typeface="+mj-lt"/>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447800" y="609600"/>
            <a:ext cx="6324600" cy="533400"/>
          </a:xfrm>
        </p:spPr>
        <p:txBody>
          <a:bodyPr>
            <a:noAutofit/>
          </a:bodyPr>
          <a:lstStyle/>
          <a:p>
            <a:pPr lvl="0" algn="ctr">
              <a:defRPr/>
            </a:pPr>
            <a:r>
              <a:rPr lang="en-US" sz="3600" b="1" dirty="0" smtClean="0">
                <a:solidFill>
                  <a:schemeClr val="tx1"/>
                </a:solidFill>
                <a:cs typeface="Arial" pitchFamily="34" charset="0"/>
              </a:rPr>
              <a:t>Swelling as a function of pH</a:t>
            </a:r>
          </a:p>
        </p:txBody>
      </p:sp>
      <p:sp>
        <p:nvSpPr>
          <p:cNvPr id="9221" name="Rectangle 3"/>
          <p:cNvSpPr>
            <a:spLocks noGrp="1" noChangeArrowheads="1"/>
          </p:cNvSpPr>
          <p:nvPr>
            <p:ph idx="1"/>
          </p:nvPr>
        </p:nvSpPr>
        <p:spPr>
          <a:xfrm>
            <a:off x="0" y="1295400"/>
            <a:ext cx="8915400" cy="914400"/>
          </a:xfrm>
        </p:spPr>
        <p:txBody>
          <a:bodyPr>
            <a:normAutofit/>
          </a:bodyPr>
          <a:lstStyle/>
          <a:p>
            <a:pPr marL="358775" indent="-358775" algn="just">
              <a:lnSpc>
                <a:spcPct val="80000"/>
              </a:lnSpc>
              <a:buNone/>
            </a:pPr>
            <a:r>
              <a:rPr lang="en-US" altLang="ko-KR" sz="2100" dirty="0" smtClean="0">
                <a:solidFill>
                  <a:srgbClr val="0000FF"/>
                </a:solidFill>
                <a:ea typeface="굴림" pitchFamily="34" charset="-127"/>
              </a:rPr>
              <a:t>     </a:t>
            </a:r>
            <a:r>
              <a:rPr lang="en-US" sz="1800" dirty="0" smtClean="0">
                <a:solidFill>
                  <a:srgbClr val="800000"/>
                </a:solidFill>
                <a:latin typeface="+mj-lt"/>
                <a:cs typeface="Arial" pitchFamily="34" charset="0"/>
              </a:rPr>
              <a:t>Swelling has been observed maximum in pH7.4 buffer as compared to pH2.2 buffer because in basic medium–COO</a:t>
            </a:r>
            <a:r>
              <a:rPr lang="en-US" sz="1800" baseline="30000" dirty="0" smtClean="0">
                <a:solidFill>
                  <a:srgbClr val="800000"/>
                </a:solidFill>
                <a:latin typeface="+mj-lt"/>
                <a:cs typeface="Arial" pitchFamily="34" charset="0"/>
              </a:rPr>
              <a:t>-</a:t>
            </a:r>
            <a:r>
              <a:rPr lang="en-US" sz="1800" dirty="0" smtClean="0">
                <a:solidFill>
                  <a:srgbClr val="800000"/>
                </a:solidFill>
                <a:latin typeface="+mj-lt"/>
                <a:cs typeface="Arial" pitchFamily="34" charset="0"/>
              </a:rPr>
              <a:t> groups ionize and charged carboxylate groups repel each other and expand the polymer networks. Non-Fickian diffusion has been observed</a:t>
            </a:r>
            <a:endParaRPr lang="en-US" sz="1800" dirty="0" smtClean="0">
              <a:solidFill>
                <a:srgbClr val="800000"/>
              </a:solidFill>
              <a:latin typeface="+mj-lt"/>
            </a:endParaRPr>
          </a:p>
        </p:txBody>
      </p:sp>
      <p:sp>
        <p:nvSpPr>
          <p:cNvPr id="9222" name="Rectangle 5"/>
          <p:cNvSpPr>
            <a:spLocks noChangeArrowheads="1"/>
          </p:cNvSpPr>
          <p:nvPr/>
        </p:nvSpPr>
        <p:spPr bwMode="auto">
          <a:xfrm>
            <a:off x="0" y="1519238"/>
            <a:ext cx="9144000" cy="0"/>
          </a:xfrm>
          <a:prstGeom prst="rect">
            <a:avLst/>
          </a:prstGeom>
          <a:noFill/>
          <a:ln w="9525">
            <a:noFill/>
            <a:miter lim="800000"/>
            <a:headEnd/>
            <a:tailEnd/>
          </a:ln>
        </p:spPr>
        <p:txBody>
          <a:bodyPr wrap="none" anchor="ctr">
            <a:spAutoFit/>
          </a:bodyPr>
          <a:lstStyle/>
          <a:p>
            <a:endParaRPr lang="en-IN"/>
          </a:p>
        </p:txBody>
      </p:sp>
      <p:sp>
        <p:nvSpPr>
          <p:cNvPr id="9223" name="Rectangle 7"/>
          <p:cNvSpPr>
            <a:spLocks noChangeArrowheads="1"/>
          </p:cNvSpPr>
          <p:nvPr/>
        </p:nvSpPr>
        <p:spPr bwMode="auto">
          <a:xfrm>
            <a:off x="0" y="1400175"/>
            <a:ext cx="9144000" cy="0"/>
          </a:xfrm>
          <a:prstGeom prst="rect">
            <a:avLst/>
          </a:prstGeom>
          <a:noFill/>
          <a:ln w="9525">
            <a:noFill/>
            <a:miter lim="800000"/>
            <a:headEnd/>
            <a:tailEnd/>
          </a:ln>
        </p:spPr>
        <p:txBody>
          <a:bodyPr wrap="none" anchor="ctr">
            <a:spAutoFit/>
          </a:bodyPr>
          <a:lstStyle/>
          <a:p>
            <a:endParaRPr lang="en-IN"/>
          </a:p>
        </p:txBody>
      </p:sp>
      <p:graphicFrame>
        <p:nvGraphicFramePr>
          <p:cNvPr id="517125" name="Object 5"/>
          <p:cNvGraphicFramePr>
            <a:graphicFrameLocks noChangeAspect="1"/>
          </p:cNvGraphicFramePr>
          <p:nvPr/>
        </p:nvGraphicFramePr>
        <p:xfrm>
          <a:off x="228600" y="2057400"/>
          <a:ext cx="4572000" cy="4191000"/>
        </p:xfrm>
        <a:graphic>
          <a:graphicData uri="http://schemas.openxmlformats.org/presentationml/2006/ole">
            <p:oleObj spid="_x0000_s517125" name="Graph" r:id="rId3" imgW="3866400" imgH="3345120" progId="">
              <p:embed/>
            </p:oleObj>
          </a:graphicData>
        </a:graphic>
      </p:graphicFrame>
      <p:sp>
        <p:nvSpPr>
          <p:cNvPr id="517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17128" name="Object 8"/>
          <p:cNvGraphicFramePr>
            <a:graphicFrameLocks noChangeAspect="1"/>
          </p:cNvGraphicFramePr>
          <p:nvPr/>
        </p:nvGraphicFramePr>
        <p:xfrm>
          <a:off x="4648200" y="2133600"/>
          <a:ext cx="4114800" cy="4038600"/>
        </p:xfrm>
        <a:graphic>
          <a:graphicData uri="http://schemas.openxmlformats.org/presentationml/2006/ole">
            <p:oleObj spid="_x0000_s517128" name="Graph" r:id="rId4" imgW="3877056" imgH="3157728" progId="">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153400" cy="3200400"/>
          </a:xfrm>
        </p:spPr>
        <p:txBody>
          <a:bodyPr>
            <a:noAutofit/>
          </a:bodyPr>
          <a:lstStyle/>
          <a:p>
            <a:pPr marL="0" indent="0" algn="just">
              <a:lnSpc>
                <a:spcPct val="90000"/>
              </a:lnSpc>
              <a:buNone/>
            </a:pPr>
            <a:r>
              <a:rPr lang="en-IN" sz="2400" dirty="0" smtClean="0">
                <a:solidFill>
                  <a:srgbClr val="800000"/>
                </a:solidFill>
                <a:latin typeface="+mj-lt"/>
              </a:rPr>
              <a:t>Therefore, there has been significant interest in the development of oral delivery systems for insulin </a:t>
            </a:r>
          </a:p>
          <a:p>
            <a:pPr marL="361950" indent="-361950" algn="just">
              <a:lnSpc>
                <a:spcPct val="90000"/>
              </a:lnSpc>
              <a:buFont typeface="Arial" pitchFamily="34" charset="0"/>
              <a:buChar char="•"/>
            </a:pPr>
            <a:endParaRPr lang="en-IN" sz="2400" dirty="0" smtClean="0">
              <a:solidFill>
                <a:srgbClr val="800000"/>
              </a:solidFill>
              <a:latin typeface="+mj-lt"/>
            </a:endParaRPr>
          </a:p>
          <a:p>
            <a:pPr marL="361950" indent="-361950" algn="just">
              <a:lnSpc>
                <a:spcPct val="90000"/>
              </a:lnSpc>
              <a:buFont typeface="Arial" pitchFamily="34" charset="0"/>
              <a:buChar char="•"/>
            </a:pPr>
            <a:r>
              <a:rPr lang="en-IN" sz="2400" dirty="0" smtClean="0">
                <a:latin typeface="+mj-lt"/>
              </a:rPr>
              <a:t>That could release the drug in a constant level for longer periods</a:t>
            </a:r>
          </a:p>
          <a:p>
            <a:pPr marL="361950" indent="-361950" algn="just">
              <a:lnSpc>
                <a:spcPct val="90000"/>
              </a:lnSpc>
              <a:buFont typeface="Arial" pitchFamily="34" charset="0"/>
              <a:buChar char="•"/>
            </a:pPr>
            <a:endParaRPr lang="en-IN" sz="2400" dirty="0" smtClean="0">
              <a:latin typeface="+mj-lt"/>
              <a:cs typeface="Arial" pitchFamily="34" charset="0"/>
            </a:endParaRPr>
          </a:p>
          <a:p>
            <a:pPr marL="361950" indent="-361950" algn="just">
              <a:lnSpc>
                <a:spcPct val="90000"/>
              </a:lnSpc>
              <a:buFont typeface="Arial" pitchFamily="34" charset="0"/>
              <a:buChar char="•"/>
            </a:pPr>
            <a:r>
              <a:rPr lang="en-IN" sz="2400" dirty="0" smtClean="0">
                <a:latin typeface="+mj-lt"/>
              </a:rPr>
              <a:t>Patients would be freed from the need to administer multiple doses</a:t>
            </a:r>
            <a:endParaRPr lang="en-IN" sz="2400" dirty="0" smtClean="0">
              <a:latin typeface="+mj-lt"/>
              <a:cs typeface="Arial" pitchFamily="34" charset="0"/>
            </a:endParaRPr>
          </a:p>
          <a:p>
            <a:pPr marL="0" indent="0">
              <a:lnSpc>
                <a:spcPct val="90000"/>
              </a:lnSpc>
              <a:buFontTx/>
              <a:buNone/>
            </a:pPr>
            <a:r>
              <a:rPr lang="en-US" dirty="0" smtClean="0">
                <a:latin typeface="+mj-lt"/>
                <a:cs typeface="Times New Roman" pitchFamily="18" charset="0"/>
              </a:rPr>
              <a:t>    </a:t>
            </a:r>
            <a:endParaRPr lang="en-US" sz="1200" dirty="0" smtClean="0">
              <a:latin typeface="+mj-lt"/>
              <a:cs typeface="Times New Roman" pitchFamily="18" charset="0"/>
            </a:endParaRPr>
          </a:p>
          <a:p>
            <a:pPr algn="just">
              <a:buFont typeface="Arial" pitchFamily="34" charset="0"/>
              <a:buChar char="•"/>
            </a:pPr>
            <a:endParaRPr lang="en-US" sz="2000" dirty="0" smtClean="0">
              <a:solidFill>
                <a:schemeClr val="tx2"/>
              </a:solidFill>
              <a:latin typeface="+mj-lt"/>
              <a:cs typeface="Arial" pitchFamily="34" charset="0"/>
            </a:endParaRPr>
          </a:p>
          <a:p>
            <a:pPr algn="just">
              <a:buNone/>
            </a:pPr>
            <a:endParaRPr lang="en-US" sz="2000" dirty="0" smtClean="0">
              <a:solidFill>
                <a:schemeClr val="tx2"/>
              </a:solidFill>
              <a:latin typeface="+mj-l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285250"/>
          <a:ext cx="8305798" cy="4119112"/>
        </p:xfrm>
        <a:graphic>
          <a:graphicData uri="http://schemas.openxmlformats.org/drawingml/2006/table">
            <a:tbl>
              <a:tblPr/>
              <a:tblGrid>
                <a:gridCol w="1528426"/>
                <a:gridCol w="1105516"/>
                <a:gridCol w="1450877"/>
                <a:gridCol w="1460796"/>
                <a:gridCol w="1460796"/>
                <a:gridCol w="1299387"/>
              </a:tblGrid>
              <a:tr h="504205">
                <a:tc rowSpan="2">
                  <a:txBody>
                    <a:bodyPr/>
                    <a:lstStyle/>
                    <a:p>
                      <a:pPr algn="ctr">
                        <a:lnSpc>
                          <a:spcPct val="115000"/>
                        </a:lnSpc>
                        <a:spcAft>
                          <a:spcPts val="0"/>
                        </a:spcAft>
                      </a:pPr>
                      <a:r>
                        <a:rPr lang="en-IN" sz="1400" b="1" dirty="0">
                          <a:solidFill>
                            <a:schemeClr val="tx1"/>
                          </a:solidFill>
                          <a:latin typeface="+mj-lt"/>
                          <a:ea typeface="Calibri"/>
                          <a:cs typeface="Arial" pitchFamily="34" charset="0"/>
                        </a:rPr>
                        <a:t>Drug in</a:t>
                      </a:r>
                    </a:p>
                    <a:p>
                      <a:pPr algn="ctr">
                        <a:lnSpc>
                          <a:spcPct val="115000"/>
                        </a:lnSpc>
                        <a:spcAft>
                          <a:spcPts val="0"/>
                        </a:spcAft>
                      </a:pPr>
                      <a:r>
                        <a:rPr lang="en-IN" sz="1400" b="1" dirty="0">
                          <a:solidFill>
                            <a:schemeClr val="tx1"/>
                          </a:solidFill>
                          <a:latin typeface="+mj-lt"/>
                          <a:ea typeface="Calibri"/>
                          <a:cs typeface="Arial" pitchFamily="34" charset="0"/>
                        </a:rPr>
                        <a:t>releasing</a:t>
                      </a:r>
                    </a:p>
                    <a:p>
                      <a:pPr algn="ctr">
                        <a:lnSpc>
                          <a:spcPct val="115000"/>
                        </a:lnSpc>
                        <a:spcAft>
                          <a:spcPts val="0"/>
                        </a:spcAft>
                      </a:pPr>
                      <a:r>
                        <a:rPr lang="en-IN" sz="1400" b="1" dirty="0">
                          <a:solidFill>
                            <a:schemeClr val="tx1"/>
                          </a:solidFill>
                          <a:latin typeface="+mj-lt"/>
                          <a:ea typeface="Calibri"/>
                          <a:cs typeface="Arial" pitchFamily="34" charset="0"/>
                        </a:rPr>
                        <a:t>medium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400" b="1" dirty="0">
                          <a:solidFill>
                            <a:schemeClr val="tx1"/>
                          </a:solidFill>
                          <a:latin typeface="+mj-lt"/>
                          <a:ea typeface="Calibri"/>
                          <a:cs typeface="Arial" pitchFamily="34" charset="0"/>
                        </a:rPr>
                        <a:t>Diffusion</a:t>
                      </a:r>
                    </a:p>
                    <a:p>
                      <a:pPr algn="ctr">
                        <a:lnSpc>
                          <a:spcPct val="115000"/>
                        </a:lnSpc>
                        <a:spcAft>
                          <a:spcPts val="0"/>
                        </a:spcAft>
                      </a:pPr>
                      <a:r>
                        <a:rPr lang="en-IN" sz="1400" b="1" dirty="0">
                          <a:solidFill>
                            <a:schemeClr val="tx1"/>
                          </a:solidFill>
                          <a:latin typeface="+mj-lt"/>
                          <a:ea typeface="Calibri"/>
                          <a:cs typeface="Arial" pitchFamily="34" charset="0"/>
                        </a:rPr>
                        <a:t>exponent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400" b="1" dirty="0">
                          <a:solidFill>
                            <a:schemeClr val="tx1"/>
                          </a:solidFill>
                          <a:latin typeface="+mj-lt"/>
                          <a:ea typeface="Calibri"/>
                          <a:cs typeface="Arial" pitchFamily="34" charset="0"/>
                        </a:rPr>
                        <a:t>Gel</a:t>
                      </a:r>
                    </a:p>
                    <a:p>
                      <a:pPr algn="ctr">
                        <a:lnSpc>
                          <a:spcPct val="115000"/>
                        </a:lnSpc>
                        <a:spcAft>
                          <a:spcPts val="0"/>
                        </a:spcAft>
                      </a:pPr>
                      <a:r>
                        <a:rPr lang="en-IN" sz="1400" b="1" dirty="0">
                          <a:solidFill>
                            <a:schemeClr val="tx1"/>
                          </a:solidFill>
                          <a:latin typeface="+mj-lt"/>
                          <a:ea typeface="Calibri"/>
                          <a:cs typeface="Arial" pitchFamily="34" charset="0"/>
                        </a:rPr>
                        <a:t>characteristic</a:t>
                      </a:r>
                    </a:p>
                    <a:p>
                      <a:pPr algn="ctr">
                        <a:lnSpc>
                          <a:spcPct val="115000"/>
                        </a:lnSpc>
                        <a:spcAft>
                          <a:spcPts val="0"/>
                        </a:spcAft>
                      </a:pPr>
                      <a:r>
                        <a:rPr lang="en-IN" sz="1400" b="1" dirty="0">
                          <a:solidFill>
                            <a:schemeClr val="tx1"/>
                          </a:solidFill>
                          <a:latin typeface="+mj-lt"/>
                          <a:ea typeface="Calibri"/>
                          <a:cs typeface="Arial" pitchFamily="34" charset="0"/>
                        </a:rPr>
                        <a:t>constant</a:t>
                      </a:r>
                    </a:p>
                    <a:p>
                      <a:pPr algn="ctr">
                        <a:lnSpc>
                          <a:spcPct val="115000"/>
                        </a:lnSpc>
                        <a:spcAft>
                          <a:spcPts val="0"/>
                        </a:spcAft>
                      </a:pPr>
                      <a:r>
                        <a:rPr lang="en-IN" sz="1400" b="1" dirty="0">
                          <a:solidFill>
                            <a:schemeClr val="tx1"/>
                          </a:solidFill>
                          <a:latin typeface="+mj-lt"/>
                          <a:ea typeface="Calibri"/>
                          <a:cs typeface="Arial" pitchFamily="34" charset="0"/>
                        </a:rPr>
                        <a:t>‘k’×10</a:t>
                      </a:r>
                      <a:r>
                        <a:rPr lang="en-IN" sz="1400" b="1" baseline="30000" dirty="0">
                          <a:solidFill>
                            <a:schemeClr val="tx1"/>
                          </a:solidFill>
                          <a:latin typeface="+mj-lt"/>
                          <a:ea typeface="Calibri"/>
                          <a:cs typeface="Arial" pitchFamily="34" charset="0"/>
                        </a:rPr>
                        <a:t>2</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IN" sz="1400" b="1" dirty="0">
                          <a:solidFill>
                            <a:schemeClr val="tx1"/>
                          </a:solidFill>
                          <a:latin typeface="+mj-lt"/>
                          <a:ea typeface="Calibri"/>
                          <a:cs typeface="Arial" pitchFamily="34" charset="0"/>
                        </a:rPr>
                        <a:t>Diffusion coefficients</a:t>
                      </a:r>
                    </a:p>
                    <a:p>
                      <a:pPr algn="ctr">
                        <a:lnSpc>
                          <a:spcPct val="115000"/>
                        </a:lnSpc>
                        <a:spcAft>
                          <a:spcPts val="0"/>
                        </a:spcAft>
                      </a:pPr>
                      <a:r>
                        <a:rPr lang="en-IN" sz="1400" b="1" dirty="0">
                          <a:solidFill>
                            <a:schemeClr val="tx1"/>
                          </a:solidFill>
                          <a:latin typeface="+mj-lt"/>
                          <a:ea typeface="Calibri"/>
                          <a:cs typeface="Arial" pitchFamily="34" charset="0"/>
                        </a:rPr>
                        <a:t>(cm</a:t>
                      </a:r>
                      <a:r>
                        <a:rPr lang="en-IN" sz="1400" b="1" baseline="30000" dirty="0">
                          <a:solidFill>
                            <a:schemeClr val="tx1"/>
                          </a:solidFill>
                          <a:latin typeface="+mj-lt"/>
                          <a:ea typeface="Calibri"/>
                          <a:cs typeface="Arial" pitchFamily="34" charset="0"/>
                        </a:rPr>
                        <a:t>2</a:t>
                      </a:r>
                      <a:r>
                        <a:rPr lang="en-IN" sz="1400" b="1" dirty="0">
                          <a:solidFill>
                            <a:schemeClr val="tx1"/>
                          </a:solidFill>
                          <a:latin typeface="+mj-lt"/>
                          <a:ea typeface="Calibri"/>
                          <a:cs typeface="Arial" pitchFamily="34" charset="0"/>
                        </a:rPr>
                        <a:t>/min)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51946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400" b="1" dirty="0">
                          <a:solidFill>
                            <a:schemeClr val="tx1"/>
                          </a:solidFill>
                          <a:latin typeface="+mj-lt"/>
                          <a:ea typeface="Calibri"/>
                          <a:cs typeface="Arial" pitchFamily="34" charset="0"/>
                        </a:rPr>
                        <a:t>Initial</a:t>
                      </a:r>
                    </a:p>
                    <a:p>
                      <a:pPr algn="ctr">
                        <a:lnSpc>
                          <a:spcPct val="115000"/>
                        </a:lnSpc>
                        <a:spcAft>
                          <a:spcPts val="0"/>
                        </a:spcAft>
                      </a:pPr>
                      <a:r>
                        <a:rPr lang="en-IN" sz="1400" b="1" dirty="0">
                          <a:solidFill>
                            <a:schemeClr val="tx1"/>
                          </a:solidFill>
                          <a:latin typeface="+mj-lt"/>
                          <a:ea typeface="Calibri"/>
                          <a:cs typeface="Arial" pitchFamily="34" charset="0"/>
                        </a:rPr>
                        <a:t>D</a:t>
                      </a:r>
                      <a:r>
                        <a:rPr lang="en-IN" sz="1400" b="1" baseline="-25000" dirty="0">
                          <a:solidFill>
                            <a:schemeClr val="tx1"/>
                          </a:solidFill>
                          <a:latin typeface="+mj-lt"/>
                          <a:ea typeface="Calibri"/>
                          <a:cs typeface="Arial" pitchFamily="34" charset="0"/>
                        </a:rPr>
                        <a:t>i</a:t>
                      </a:r>
                      <a:r>
                        <a:rPr lang="en-IN" sz="1400" b="1" dirty="0">
                          <a:solidFill>
                            <a:schemeClr val="tx1"/>
                          </a:solidFill>
                          <a:latin typeface="+mj-lt"/>
                          <a:ea typeface="Calibri"/>
                          <a:cs typeface="Arial" pitchFamily="34" charset="0"/>
                        </a:rPr>
                        <a:t>×10</a:t>
                      </a:r>
                      <a:r>
                        <a:rPr lang="en-IN" sz="1400" b="1" baseline="30000" dirty="0">
                          <a:solidFill>
                            <a:schemeClr val="tx1"/>
                          </a:solidFill>
                          <a:latin typeface="+mj-lt"/>
                          <a:ea typeface="Calibri"/>
                          <a:cs typeface="Arial" pitchFamily="34" charset="0"/>
                        </a:rPr>
                        <a:t>4</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dirty="0">
                          <a:solidFill>
                            <a:schemeClr val="tx1"/>
                          </a:solidFill>
                          <a:latin typeface="+mj-lt"/>
                          <a:ea typeface="Calibri"/>
                          <a:cs typeface="Arial" pitchFamily="34" charset="0"/>
                        </a:rPr>
                        <a:t>Average</a:t>
                      </a:r>
                    </a:p>
                    <a:p>
                      <a:pPr algn="ctr">
                        <a:lnSpc>
                          <a:spcPct val="115000"/>
                        </a:lnSpc>
                        <a:spcAft>
                          <a:spcPts val="0"/>
                        </a:spcAft>
                      </a:pPr>
                      <a:r>
                        <a:rPr lang="en-IN" sz="1400" b="1" dirty="0">
                          <a:solidFill>
                            <a:schemeClr val="tx1"/>
                          </a:solidFill>
                          <a:latin typeface="+mj-lt"/>
                          <a:ea typeface="Calibri"/>
                          <a:cs typeface="Arial" pitchFamily="34" charset="0"/>
                        </a:rPr>
                        <a:t>D</a:t>
                      </a:r>
                      <a:r>
                        <a:rPr lang="en-IN" sz="1400" b="1" baseline="-25000" dirty="0">
                          <a:solidFill>
                            <a:schemeClr val="tx1"/>
                          </a:solidFill>
                          <a:latin typeface="+mj-lt"/>
                          <a:ea typeface="Calibri"/>
                          <a:cs typeface="Arial" pitchFamily="34" charset="0"/>
                        </a:rPr>
                        <a:t>A</a:t>
                      </a:r>
                      <a:r>
                        <a:rPr lang="en-IN" sz="1400" b="1" dirty="0">
                          <a:solidFill>
                            <a:schemeClr val="tx1"/>
                          </a:solidFill>
                          <a:latin typeface="+mj-lt"/>
                          <a:ea typeface="Calibri"/>
                          <a:cs typeface="Arial" pitchFamily="34" charset="0"/>
                        </a:rPr>
                        <a:t>×10</a:t>
                      </a:r>
                      <a:r>
                        <a:rPr lang="en-IN" sz="1400" b="1" baseline="30000" dirty="0">
                          <a:solidFill>
                            <a:schemeClr val="tx1"/>
                          </a:solidFill>
                          <a:latin typeface="+mj-lt"/>
                          <a:ea typeface="Calibri"/>
                          <a:cs typeface="Arial" pitchFamily="34" charset="0"/>
                        </a:rPr>
                        <a:t>4</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5770" indent="-445770" algn="ctr">
                        <a:lnSpc>
                          <a:spcPct val="115000"/>
                        </a:lnSpc>
                        <a:spcAft>
                          <a:spcPts val="0"/>
                        </a:spcAft>
                        <a:tabLst>
                          <a:tab pos="902970" algn="l"/>
                          <a:tab pos="1017270" algn="l"/>
                        </a:tabLst>
                      </a:pPr>
                      <a:r>
                        <a:rPr lang="en-IN" sz="1400" b="1" dirty="0">
                          <a:solidFill>
                            <a:schemeClr val="tx1"/>
                          </a:solidFill>
                          <a:latin typeface="+mj-lt"/>
                          <a:ea typeface="Calibri"/>
                          <a:cs typeface="Arial" pitchFamily="34" charset="0"/>
                        </a:rPr>
                        <a:t>Late Time</a:t>
                      </a:r>
                    </a:p>
                    <a:p>
                      <a:pPr marL="445770" indent="-445770" algn="ctr">
                        <a:lnSpc>
                          <a:spcPct val="115000"/>
                        </a:lnSpc>
                        <a:spcAft>
                          <a:spcPts val="0"/>
                        </a:spcAft>
                        <a:tabLst>
                          <a:tab pos="902970" algn="l"/>
                          <a:tab pos="1017270" algn="l"/>
                        </a:tabLst>
                      </a:pPr>
                      <a:r>
                        <a:rPr lang="en-IN" sz="1400" b="1" dirty="0">
                          <a:solidFill>
                            <a:schemeClr val="tx1"/>
                          </a:solidFill>
                          <a:latin typeface="+mj-lt"/>
                          <a:ea typeface="Calibri"/>
                          <a:cs typeface="Arial" pitchFamily="34" charset="0"/>
                        </a:rPr>
                        <a:t>D</a:t>
                      </a:r>
                      <a:r>
                        <a:rPr lang="en-IN" sz="1400" b="1" baseline="-25000" dirty="0">
                          <a:solidFill>
                            <a:schemeClr val="tx1"/>
                          </a:solidFill>
                          <a:latin typeface="+mj-lt"/>
                          <a:ea typeface="Calibri"/>
                          <a:cs typeface="Arial" pitchFamily="34" charset="0"/>
                        </a:rPr>
                        <a:t>L</a:t>
                      </a:r>
                      <a:r>
                        <a:rPr lang="en-IN" sz="1400" b="1" dirty="0">
                          <a:solidFill>
                            <a:schemeClr val="tx1"/>
                          </a:solidFill>
                          <a:latin typeface="+mj-lt"/>
                          <a:ea typeface="Calibri"/>
                          <a:cs typeface="Arial" pitchFamily="34" charset="0"/>
                        </a:rPr>
                        <a:t>×10</a:t>
                      </a:r>
                      <a:r>
                        <a:rPr lang="en-IN" sz="1400" b="1" baseline="30000" dirty="0">
                          <a:solidFill>
                            <a:schemeClr val="tx1"/>
                          </a:solidFill>
                          <a:latin typeface="+mj-lt"/>
                          <a:ea typeface="Calibri"/>
                          <a:cs typeface="Arial" pitchFamily="34" charset="0"/>
                        </a:rPr>
                        <a:t>4</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040">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kumimoji="0" lang="en-US" sz="1400" b="1" i="0" u="none" strike="noStrike" cap="none" normalizeH="0" baseline="0" dirty="0" smtClean="0">
                        <a:ln>
                          <a:noFill/>
                        </a:ln>
                        <a:solidFill>
                          <a:srgbClr val="FF0066"/>
                        </a:solidFill>
                        <a:effectLst/>
                        <a:latin typeface="+mj-lt"/>
                        <a:ea typeface="Calibri" pitchFamily="34" charset="0"/>
                        <a:cs typeface="Arial"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600" b="1" i="0" u="none" strike="noStrike" cap="none" normalizeH="0" baseline="0" dirty="0" err="1" smtClean="0">
                          <a:ln>
                            <a:noFill/>
                          </a:ln>
                          <a:solidFill>
                            <a:srgbClr val="800000"/>
                          </a:solidFill>
                          <a:effectLst/>
                          <a:latin typeface="+mj-lt"/>
                          <a:ea typeface="Calibri" pitchFamily="34" charset="0"/>
                          <a:cs typeface="Arial" pitchFamily="34" charset="0"/>
                        </a:rPr>
                        <a:t>Psy</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1" u="none" strike="noStrike" cap="none" normalizeH="0" baseline="0" dirty="0" err="1" smtClean="0">
                          <a:ln>
                            <a:noFill/>
                          </a:ln>
                          <a:solidFill>
                            <a:srgbClr val="800000"/>
                          </a:solidFill>
                          <a:effectLst/>
                          <a:latin typeface="+mj-lt"/>
                          <a:ea typeface="Calibri" pitchFamily="34" charset="0"/>
                          <a:cs typeface="Arial" pitchFamily="34" charset="0"/>
                        </a:rPr>
                        <a:t>cl</a:t>
                      </a:r>
                      <a:r>
                        <a:rPr kumimoji="0" lang="en-US" sz="1600" b="1" i="1"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poly(AAm) based hydrogels </a:t>
                      </a:r>
                      <a:endParaRPr lang="en-IN" sz="1600" b="1" dirty="0" smtClean="0">
                        <a:solidFill>
                          <a:srgbClr val="800000"/>
                        </a:solidFill>
                        <a:latin typeface="+mj-lt"/>
                        <a:ea typeface="Calibri"/>
                        <a:cs typeface="Arial" pitchFamily="34" charset="0"/>
                      </a:endParaRPr>
                    </a:p>
                    <a:p>
                      <a:pPr algn="ctr">
                        <a:lnSpc>
                          <a:spcPct val="115000"/>
                        </a:lnSpc>
                        <a:spcAft>
                          <a:spcPts val="0"/>
                        </a:spcAft>
                      </a:pPr>
                      <a:endParaRPr lang="en-IN" sz="1400" b="1" dirty="0" smtClean="0">
                        <a:solidFill>
                          <a:srgbClr val="FF0066"/>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55954">
                <a:tc>
                  <a:txBody>
                    <a:bodyPr/>
                    <a:lstStyle/>
                    <a:p>
                      <a:pPr algn="ctr">
                        <a:lnSpc>
                          <a:spcPct val="115000"/>
                        </a:lnSpc>
                        <a:spcAft>
                          <a:spcPts val="0"/>
                        </a:spcAft>
                      </a:pPr>
                      <a:r>
                        <a:rPr lang="en-IN" sz="1400" b="1" dirty="0">
                          <a:solidFill>
                            <a:srgbClr val="FF0000"/>
                          </a:solidFill>
                          <a:latin typeface="+mj-lt"/>
                          <a:ea typeface="Calibri"/>
                          <a:cs typeface="Arial" pitchFamily="34" charset="0"/>
                        </a:rPr>
                        <a:t>Distilled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0.66</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1.15</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4.74</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7.41</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0.69</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3">
                <a:tc>
                  <a:txBody>
                    <a:bodyPr/>
                    <a:lstStyle/>
                    <a:p>
                      <a:pPr algn="ctr">
                        <a:lnSpc>
                          <a:spcPct val="115000"/>
                        </a:lnSpc>
                        <a:spcAft>
                          <a:spcPts val="0"/>
                        </a:spcAft>
                      </a:pPr>
                      <a:r>
                        <a:rPr lang="en-IN" sz="1400" b="1" dirty="0">
                          <a:solidFill>
                            <a:srgbClr val="0000CC"/>
                          </a:solidFill>
                          <a:latin typeface="+mj-lt"/>
                          <a:ea typeface="Calibri"/>
                          <a:cs typeface="Arial" pitchFamily="34" charset="0"/>
                        </a:rPr>
                        <a:t>pH 2.2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0.54</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2.75</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8.51</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12.83</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1.35</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3">
                <a:tc>
                  <a:txBody>
                    <a:bodyPr/>
                    <a:lstStyle/>
                    <a:p>
                      <a:pPr algn="ctr">
                        <a:lnSpc>
                          <a:spcPct val="115000"/>
                        </a:lnSpc>
                        <a:spcAft>
                          <a:spcPts val="0"/>
                        </a:spcAft>
                      </a:pPr>
                      <a:r>
                        <a:rPr lang="en-IN" sz="1400" b="1" dirty="0">
                          <a:solidFill>
                            <a:srgbClr val="800000"/>
                          </a:solidFill>
                          <a:latin typeface="+mj-lt"/>
                          <a:ea typeface="Calibri"/>
                          <a:cs typeface="Arial" pitchFamily="34" charset="0"/>
                        </a:rPr>
                        <a:t>pH 7.4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pitchFamily="34" charset="0"/>
                          <a:ea typeface="Calibri"/>
                          <a:cs typeface="Arial" pitchFamily="34" charset="0"/>
                        </a:rPr>
                        <a:t>0.61</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1.52</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pitchFamily="34" charset="0"/>
                          <a:ea typeface="Calibri"/>
                          <a:cs typeface="Arial" pitchFamily="34" charset="0"/>
                        </a:rPr>
                        <a:t>6.59</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10.89</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pitchFamily="34" charset="0"/>
                          <a:ea typeface="Calibri"/>
                          <a:cs typeface="Arial" pitchFamily="34" charset="0"/>
                        </a:rPr>
                        <a:t>1.01</a:t>
                      </a:r>
                    </a:p>
                  </a:txBody>
                  <a:tcPr marL="39548" marR="39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040">
                <a:tc gridSpan="6">
                  <a:txBody>
                    <a:bodyPr/>
                    <a:lstStyle/>
                    <a:p>
                      <a:pPr algn="ctr">
                        <a:lnSpc>
                          <a:spcPct val="115000"/>
                        </a:lnSpc>
                        <a:spcAft>
                          <a:spcPts val="0"/>
                        </a:spcAft>
                      </a:pPr>
                      <a:endParaRPr kumimoji="0" lang="en-US" sz="1400" b="1" i="0" u="none" strike="noStrike" cap="none" normalizeH="0" baseline="0" dirty="0" smtClean="0">
                        <a:ln>
                          <a:noFill/>
                        </a:ln>
                        <a:solidFill>
                          <a:srgbClr val="FF0066"/>
                        </a:solidFill>
                        <a:effectLst/>
                        <a:latin typeface="+mj-lt"/>
                        <a:ea typeface="Calibri" pitchFamily="34" charset="0"/>
                        <a:cs typeface="Arial" pitchFamily="34" charset="0"/>
                      </a:endParaRPr>
                    </a:p>
                    <a:p>
                      <a:pPr algn="ctr">
                        <a:lnSpc>
                          <a:spcPct val="115000"/>
                        </a:lnSpc>
                        <a:spcAft>
                          <a:spcPts val="0"/>
                        </a:spcAft>
                      </a:pPr>
                      <a:r>
                        <a:rPr kumimoji="0" lang="en-US" sz="1600" b="1" i="0" u="none" strike="noStrike" cap="none" normalizeH="0" baseline="0" dirty="0" err="1" smtClean="0">
                          <a:ln>
                            <a:noFill/>
                          </a:ln>
                          <a:solidFill>
                            <a:srgbClr val="800000"/>
                          </a:solidFill>
                          <a:effectLst/>
                          <a:latin typeface="+mj-lt"/>
                          <a:ea typeface="Calibri" pitchFamily="34" charset="0"/>
                          <a:cs typeface="Arial" pitchFamily="34" charset="0"/>
                        </a:rPr>
                        <a:t>Psy</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1" u="none" strike="noStrike" cap="none" normalizeH="0" baseline="0" dirty="0" err="1" smtClean="0">
                          <a:ln>
                            <a:noFill/>
                          </a:ln>
                          <a:solidFill>
                            <a:srgbClr val="800000"/>
                          </a:solidFill>
                          <a:effectLst/>
                          <a:latin typeface="+mj-lt"/>
                          <a:ea typeface="Calibri" pitchFamily="34" charset="0"/>
                          <a:cs typeface="Arial" pitchFamily="34" charset="0"/>
                        </a:rPr>
                        <a:t>cl</a:t>
                      </a:r>
                      <a:r>
                        <a:rPr kumimoji="0" lang="en-US" sz="1600" b="1" i="1"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poly(AAm-</a:t>
                      </a:r>
                      <a:r>
                        <a:rPr kumimoji="0" lang="en-US" sz="1600" b="1" i="1" u="none" strike="noStrike" cap="none" normalizeH="0" baseline="0" dirty="0" smtClean="0">
                          <a:ln>
                            <a:noFill/>
                          </a:ln>
                          <a:solidFill>
                            <a:srgbClr val="800000"/>
                          </a:solidFill>
                          <a:effectLst/>
                          <a:latin typeface="+mj-lt"/>
                          <a:ea typeface="Calibri" pitchFamily="34" charset="0"/>
                          <a:cs typeface="Arial" pitchFamily="34" charset="0"/>
                        </a:rPr>
                        <a:t>co</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-MAAm) based hydrogels </a:t>
                      </a:r>
                      <a:endParaRPr kumimoji="0" lang="en-US" sz="1400" b="1" i="0" u="none" strike="noStrike" cap="none" normalizeH="0" baseline="0" dirty="0" smtClean="0">
                        <a:ln>
                          <a:noFill/>
                        </a:ln>
                        <a:solidFill>
                          <a:srgbClr val="800000"/>
                        </a:solidFill>
                        <a:effectLst/>
                        <a:latin typeface="+mj-lt"/>
                        <a:ea typeface="Calibri" pitchFamily="34" charset="0"/>
                        <a:cs typeface="Arial" pitchFamily="34" charset="0"/>
                      </a:endParaRPr>
                    </a:p>
                    <a:p>
                      <a:pPr algn="ctr">
                        <a:lnSpc>
                          <a:spcPct val="115000"/>
                        </a:lnSpc>
                        <a:spcAft>
                          <a:spcPts val="0"/>
                        </a:spcAft>
                      </a:pPr>
                      <a:endParaRPr lang="en-IN" sz="1400" b="1" dirty="0">
                        <a:solidFill>
                          <a:srgbClr val="FF0066"/>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55954">
                <a:tc>
                  <a:txBody>
                    <a:bodyPr/>
                    <a:lstStyle/>
                    <a:p>
                      <a:pPr algn="ctr">
                        <a:lnSpc>
                          <a:spcPct val="115000"/>
                        </a:lnSpc>
                        <a:spcAft>
                          <a:spcPts val="0"/>
                        </a:spcAft>
                      </a:pPr>
                      <a:r>
                        <a:rPr lang="en-IN" sz="1400" b="1" dirty="0">
                          <a:solidFill>
                            <a:srgbClr val="FF0000"/>
                          </a:solidFill>
                          <a:latin typeface="+mj-lt"/>
                          <a:ea typeface="Calibri"/>
                          <a:cs typeface="Arial" pitchFamily="34" charset="0"/>
                        </a:rPr>
                        <a:t>Distilled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0.69</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0.74</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1.74</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3.87</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0.32</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3">
                <a:tc>
                  <a:txBody>
                    <a:bodyPr/>
                    <a:lstStyle/>
                    <a:p>
                      <a:pPr algn="ctr">
                        <a:lnSpc>
                          <a:spcPct val="115000"/>
                        </a:lnSpc>
                        <a:spcAft>
                          <a:spcPts val="0"/>
                        </a:spcAft>
                      </a:pPr>
                      <a:r>
                        <a:rPr lang="en-IN" sz="1400" b="1" dirty="0">
                          <a:solidFill>
                            <a:srgbClr val="0000CC"/>
                          </a:solidFill>
                          <a:latin typeface="+mj-lt"/>
                          <a:ea typeface="Calibri"/>
                          <a:cs typeface="Arial" pitchFamily="34" charset="0"/>
                        </a:rPr>
                        <a:t>pH 2.2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0.70</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0.68</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2.36</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5.16</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0.38</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3">
                <a:tc>
                  <a:txBody>
                    <a:bodyPr/>
                    <a:lstStyle/>
                    <a:p>
                      <a:pPr algn="ctr">
                        <a:lnSpc>
                          <a:spcPct val="115000"/>
                        </a:lnSpc>
                        <a:spcAft>
                          <a:spcPts val="0"/>
                        </a:spcAft>
                      </a:pPr>
                      <a:r>
                        <a:rPr lang="en-IN" sz="1400" b="1" dirty="0">
                          <a:solidFill>
                            <a:srgbClr val="800000"/>
                          </a:solidFill>
                          <a:latin typeface="+mj-lt"/>
                          <a:ea typeface="Calibri"/>
                          <a:cs typeface="Arial" pitchFamily="34" charset="0"/>
                        </a:rPr>
                        <a:t>pH 7.4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0.65</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0.94</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1.72</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a:latin typeface="Arial"/>
                          <a:ea typeface="Calibri"/>
                          <a:cs typeface="Times New Roman"/>
                        </a:rPr>
                        <a:t>4.07</a:t>
                      </a:r>
                      <a:endParaRPr lang="en-IN" sz="1100" b="1">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100" b="1" dirty="0">
                          <a:latin typeface="Arial"/>
                          <a:ea typeface="Calibri"/>
                          <a:cs typeface="Times New Roman"/>
                        </a:rPr>
                        <a:t>0.31</a:t>
                      </a:r>
                      <a:endParaRPr lang="en-IN" sz="1100" b="1" dirty="0">
                        <a:latin typeface="Calibri"/>
                        <a:ea typeface="Calibri"/>
                        <a:cs typeface="Times New Roman"/>
                      </a:endParaRPr>
                    </a:p>
                  </a:txBody>
                  <a:tcPr marL="36133" marR="361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7329" name="Rectangle 1"/>
          <p:cNvSpPr>
            <a:spLocks noChangeArrowheads="1"/>
          </p:cNvSpPr>
          <p:nvPr/>
        </p:nvSpPr>
        <p:spPr bwMode="auto">
          <a:xfrm>
            <a:off x="304800" y="1066800"/>
            <a:ext cx="8610600" cy="87716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lvl="0" algn="just" fontAlgn="base">
              <a:spcBef>
                <a:spcPct val="0"/>
              </a:spcBef>
              <a:spcAft>
                <a:spcPct val="0"/>
              </a:spcAft>
              <a:tabLst>
                <a:tab pos="903288" algn="l"/>
                <a:tab pos="1017588" algn="l"/>
              </a:tabLst>
            </a:pPr>
            <a:r>
              <a:rPr kumimoji="0" lang="en-US" b="1" i="0" u="none" strike="noStrike" cap="none" normalizeH="0" baseline="0" dirty="0" smtClean="0">
                <a:ln>
                  <a:noFill/>
                </a:ln>
                <a:solidFill>
                  <a:srgbClr val="800000"/>
                </a:solidFill>
                <a:effectLst/>
                <a:latin typeface="+mj-lt"/>
                <a:ea typeface="Calibri" pitchFamily="34" charset="0"/>
                <a:cs typeface="Arial" pitchFamily="34" charset="0"/>
              </a:rPr>
              <a:t>Table : </a:t>
            </a:r>
            <a:r>
              <a:rPr lang="en-US" b="1" dirty="0" smtClean="0">
                <a:solidFill>
                  <a:srgbClr val="800000"/>
                </a:solidFill>
                <a:latin typeface="+mj-lt"/>
                <a:ea typeface="Calibri" pitchFamily="34" charset="0"/>
                <a:cs typeface="Arial" pitchFamily="34" charset="0"/>
              </a:rPr>
              <a:t>Results of diffusion exponent ‘n’, gel characteristic constant ‘k’ and various diffusion coefficients for the  swelling kinetics of </a:t>
            </a:r>
            <a:r>
              <a:rPr lang="en-US" b="1" dirty="0" err="1" smtClean="0">
                <a:solidFill>
                  <a:srgbClr val="800000"/>
                </a:solidFill>
                <a:latin typeface="+mj-lt"/>
                <a:ea typeface="Calibri" pitchFamily="34" charset="0"/>
                <a:cs typeface="Arial" pitchFamily="34" charset="0"/>
              </a:rPr>
              <a:t>psy</a:t>
            </a:r>
            <a:r>
              <a:rPr lang="en-US" b="1" dirty="0" smtClean="0">
                <a:solidFill>
                  <a:srgbClr val="800000"/>
                </a:solidFill>
                <a:latin typeface="+mj-lt"/>
                <a:ea typeface="Calibri" pitchFamily="34" charset="0"/>
                <a:cs typeface="Arial" pitchFamily="34" charset="0"/>
              </a:rPr>
              <a:t>-</a:t>
            </a:r>
            <a:r>
              <a:rPr lang="en-US" b="1" i="1" dirty="0" err="1" smtClean="0">
                <a:solidFill>
                  <a:srgbClr val="800000"/>
                </a:solidFill>
                <a:latin typeface="+mj-lt"/>
                <a:ea typeface="Calibri" pitchFamily="34" charset="0"/>
                <a:cs typeface="Arial" pitchFamily="34" charset="0"/>
              </a:rPr>
              <a:t>cl</a:t>
            </a:r>
            <a:r>
              <a:rPr lang="en-US" b="1" dirty="0" smtClean="0">
                <a:solidFill>
                  <a:srgbClr val="800000"/>
                </a:solidFill>
                <a:latin typeface="+mj-lt"/>
                <a:ea typeface="Calibri" pitchFamily="34" charset="0"/>
                <a:cs typeface="Arial" pitchFamily="34" charset="0"/>
              </a:rPr>
              <a:t>-poly(AAm)  and </a:t>
            </a:r>
            <a:r>
              <a:rPr lang="en-US" b="1" dirty="0" err="1" smtClean="0">
                <a:solidFill>
                  <a:srgbClr val="800000"/>
                </a:solidFill>
                <a:latin typeface="+mj-lt"/>
                <a:ea typeface="Calibri" pitchFamily="34" charset="0"/>
                <a:cs typeface="Arial" pitchFamily="34" charset="0"/>
              </a:rPr>
              <a:t>psy</a:t>
            </a:r>
            <a:r>
              <a:rPr lang="en-US" b="1" dirty="0" smtClean="0">
                <a:solidFill>
                  <a:srgbClr val="800000"/>
                </a:solidFill>
                <a:latin typeface="+mj-lt"/>
                <a:ea typeface="Calibri" pitchFamily="34" charset="0"/>
                <a:cs typeface="Arial" pitchFamily="34" charset="0"/>
              </a:rPr>
              <a:t>-</a:t>
            </a:r>
            <a:r>
              <a:rPr lang="en-US" b="1" i="1" dirty="0" err="1" smtClean="0">
                <a:solidFill>
                  <a:srgbClr val="800000"/>
                </a:solidFill>
                <a:latin typeface="+mj-lt"/>
                <a:ea typeface="Calibri" pitchFamily="34" charset="0"/>
                <a:cs typeface="Arial" pitchFamily="34" charset="0"/>
              </a:rPr>
              <a:t>cl</a:t>
            </a:r>
            <a:r>
              <a:rPr lang="en-US" b="1" dirty="0" smtClean="0">
                <a:solidFill>
                  <a:srgbClr val="800000"/>
                </a:solidFill>
                <a:latin typeface="+mj-lt"/>
                <a:ea typeface="Calibri" pitchFamily="34" charset="0"/>
                <a:cs typeface="Arial" pitchFamily="34" charset="0"/>
              </a:rPr>
              <a:t>-poly(</a:t>
            </a:r>
            <a:r>
              <a:rPr lang="en-US" b="1" dirty="0" err="1" smtClean="0">
                <a:solidFill>
                  <a:srgbClr val="800000"/>
                </a:solidFill>
                <a:latin typeface="+mj-lt"/>
                <a:ea typeface="Calibri" pitchFamily="34" charset="0"/>
                <a:cs typeface="Arial" pitchFamily="34" charset="0"/>
              </a:rPr>
              <a:t>Aam</a:t>
            </a:r>
            <a:r>
              <a:rPr lang="en-US" b="1" dirty="0" smtClean="0">
                <a:solidFill>
                  <a:srgbClr val="800000"/>
                </a:solidFill>
                <a:latin typeface="+mj-lt"/>
                <a:ea typeface="Calibri" pitchFamily="34" charset="0"/>
                <a:cs typeface="Arial" pitchFamily="34" charset="0"/>
              </a:rPr>
              <a:t>-</a:t>
            </a:r>
            <a:r>
              <a:rPr lang="en-US" b="1" i="1" dirty="0" smtClean="0">
                <a:solidFill>
                  <a:srgbClr val="800000"/>
                </a:solidFill>
                <a:latin typeface="+mj-lt"/>
                <a:ea typeface="Calibri" pitchFamily="34" charset="0"/>
                <a:cs typeface="Arial" pitchFamily="34" charset="0"/>
              </a:rPr>
              <a:t>co</a:t>
            </a:r>
            <a:r>
              <a:rPr lang="en-US" b="1" dirty="0" smtClean="0">
                <a:solidFill>
                  <a:srgbClr val="800000"/>
                </a:solidFill>
                <a:latin typeface="+mj-lt"/>
                <a:ea typeface="Calibri" pitchFamily="34" charset="0"/>
                <a:cs typeface="Arial" pitchFamily="34" charset="0"/>
              </a:rPr>
              <a:t>-MAAm) hydrogels in distilled water at 37 </a:t>
            </a:r>
            <a:r>
              <a:rPr lang="en-US" b="1" baseline="30000" dirty="0" err="1" smtClean="0">
                <a:solidFill>
                  <a:srgbClr val="800000"/>
                </a:solidFill>
                <a:latin typeface="+mj-lt"/>
                <a:ea typeface="Calibri" pitchFamily="34" charset="0"/>
                <a:cs typeface="Arial" pitchFamily="34" charset="0"/>
              </a:rPr>
              <a:t>o</a:t>
            </a:r>
            <a:r>
              <a:rPr lang="en-US" b="1" dirty="0" err="1" smtClean="0">
                <a:solidFill>
                  <a:srgbClr val="800000"/>
                </a:solidFill>
                <a:latin typeface="+mj-lt"/>
                <a:ea typeface="Calibri" pitchFamily="34" charset="0"/>
                <a:cs typeface="Arial" pitchFamily="34" charset="0"/>
              </a:rPr>
              <a:t>C.</a:t>
            </a:r>
            <a:endParaRPr kumimoji="0" lang="en-US" sz="4000" b="0" i="0" u="none" strike="noStrike" cap="none" normalizeH="0" baseline="0" dirty="0" smtClean="0">
              <a:ln>
                <a:noFill/>
              </a:ln>
              <a:solidFill>
                <a:srgbClr val="8000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2685288"/>
          </a:xfrm>
        </p:spPr>
        <p:txBody>
          <a:bodyPr>
            <a:normAutofit fontScale="90000"/>
          </a:bodyPr>
          <a:lstStyle/>
          <a:p>
            <a:pPr marL="361950" indent="-361950" algn="just"/>
            <a:r>
              <a:rPr lang="en-IN" sz="2700" dirty="0" smtClean="0">
                <a:solidFill>
                  <a:srgbClr val="800000"/>
                </a:solidFill>
              </a:rPr>
              <a:t>In designing a device for oral delivery of sensitive peptide drug such as insulin, it is important to protect the drug in the harsh environment of the stomach and upper GI tract and release the drug into the distal portions of the intestine. Therefore, in an effective carrier the release rates must be significantly greater in neutral or basic conditions than acidic conditions.</a:t>
            </a:r>
            <a:r>
              <a:rPr lang="en-US" sz="2700" dirty="0" smtClean="0">
                <a:cs typeface="Arial" pitchFamily="34" charset="0"/>
              </a:rPr>
              <a:t/>
            </a:r>
            <a:br>
              <a:rPr lang="en-US" sz="2700" dirty="0" smtClean="0">
                <a:cs typeface="Arial" pitchFamily="34" charset="0"/>
              </a:rPr>
            </a:br>
            <a:endParaRPr lang="en-IN" sz="27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1143000"/>
          </a:xfrm>
        </p:spPr>
        <p:txBody>
          <a:bodyPr>
            <a:noAutofit/>
          </a:bodyPr>
          <a:lstStyle/>
          <a:p>
            <a:pPr algn="ctr"/>
            <a:r>
              <a:rPr lang="en-US" sz="3600" b="1" dirty="0" smtClean="0">
                <a:solidFill>
                  <a:schemeClr val="tx1"/>
                </a:solidFill>
                <a:cs typeface="Arial" pitchFamily="34" charset="0"/>
              </a:rPr>
              <a:t>In vitro release dynamics of Insulin from Psyllium </a:t>
            </a:r>
            <a:r>
              <a:rPr lang="en-US" sz="3600" b="1" dirty="0" err="1" smtClean="0">
                <a:solidFill>
                  <a:schemeClr val="tx1"/>
                </a:solidFill>
                <a:cs typeface="Arial" pitchFamily="34" charset="0"/>
              </a:rPr>
              <a:t>crosslinked</a:t>
            </a:r>
            <a:r>
              <a:rPr lang="en-US" sz="3600" b="1" dirty="0" smtClean="0">
                <a:solidFill>
                  <a:schemeClr val="tx1"/>
                </a:solidFill>
                <a:cs typeface="Arial" pitchFamily="34" charset="0"/>
              </a:rPr>
              <a:t> hydrogels</a:t>
            </a:r>
            <a:endParaRPr lang="en-IN" sz="3600" dirty="0">
              <a:solidFill>
                <a:schemeClr val="tx1"/>
              </a:solidFill>
              <a:cs typeface="Arial" pitchFamily="34" charset="0"/>
            </a:endParaRPr>
          </a:p>
        </p:txBody>
      </p:sp>
      <p:sp>
        <p:nvSpPr>
          <p:cNvPr id="3" name="Content Placeholder 2"/>
          <p:cNvSpPr>
            <a:spLocks noGrp="1"/>
          </p:cNvSpPr>
          <p:nvPr>
            <p:ph idx="1"/>
          </p:nvPr>
        </p:nvSpPr>
        <p:spPr>
          <a:xfrm>
            <a:off x="609600" y="2209800"/>
            <a:ext cx="8077200" cy="4191000"/>
          </a:xfrm>
        </p:spPr>
        <p:txBody>
          <a:bodyPr>
            <a:noAutofit/>
          </a:bodyPr>
          <a:lstStyle/>
          <a:p>
            <a:pPr algn="just">
              <a:buNone/>
            </a:pPr>
            <a:r>
              <a:rPr lang="en-US" sz="2400" dirty="0" smtClean="0">
                <a:solidFill>
                  <a:srgbClr val="800000"/>
                </a:solidFill>
                <a:latin typeface="+mj-lt"/>
                <a:cs typeface="Arial" pitchFamily="34" charset="0"/>
              </a:rPr>
              <a:t>The  release of water soluble drug entrapped in a hydrogels </a:t>
            </a:r>
            <a:r>
              <a:rPr lang="en-US" sz="2400" dirty="0" smtClean="0">
                <a:solidFill>
                  <a:srgbClr val="663300"/>
                </a:solidFill>
                <a:latin typeface="+mj-lt"/>
                <a:cs typeface="Arial" pitchFamily="34" charset="0"/>
              </a:rPr>
              <a:t>occurs</a:t>
            </a:r>
            <a:r>
              <a:rPr lang="en-US" sz="2400" dirty="0" smtClean="0">
                <a:latin typeface="+mj-lt"/>
                <a:cs typeface="Arial" pitchFamily="34" charset="0"/>
              </a:rPr>
              <a:t> </a:t>
            </a:r>
            <a:r>
              <a:rPr lang="en-US" sz="2400" dirty="0" smtClean="0">
                <a:solidFill>
                  <a:srgbClr val="800000"/>
                </a:solidFill>
                <a:latin typeface="+mj-lt"/>
                <a:cs typeface="Arial" pitchFamily="34" charset="0"/>
              </a:rPr>
              <a:t>:</a:t>
            </a:r>
            <a:endParaRPr lang="en-US" sz="2400" dirty="0" smtClean="0">
              <a:solidFill>
                <a:schemeClr val="tx2"/>
              </a:solidFill>
              <a:latin typeface="+mj-lt"/>
              <a:cs typeface="Arial" pitchFamily="34" charset="0"/>
            </a:endParaRPr>
          </a:p>
          <a:p>
            <a:pPr algn="just">
              <a:buFont typeface="Arial" pitchFamily="34" charset="0"/>
              <a:buChar char="•"/>
            </a:pPr>
            <a:r>
              <a:rPr lang="en-US" sz="2200" dirty="0" smtClean="0">
                <a:latin typeface="+mj-lt"/>
                <a:cs typeface="Arial" pitchFamily="34" charset="0"/>
              </a:rPr>
              <a:t>Water penetrates into the network </a:t>
            </a:r>
          </a:p>
          <a:p>
            <a:pPr algn="just">
              <a:buFont typeface="Arial" pitchFamily="34" charset="0"/>
              <a:buChar char="•"/>
            </a:pPr>
            <a:r>
              <a:rPr lang="en-US" sz="2200" dirty="0" smtClean="0">
                <a:latin typeface="+mj-lt"/>
                <a:cs typeface="Arial" pitchFamily="34" charset="0"/>
              </a:rPr>
              <a:t>Swell the polymer and dissolve the drug</a:t>
            </a:r>
          </a:p>
          <a:p>
            <a:pPr algn="just">
              <a:buFont typeface="Arial" pitchFamily="34" charset="0"/>
              <a:buChar char="•"/>
            </a:pPr>
            <a:r>
              <a:rPr lang="en-US" sz="2200" dirty="0" smtClean="0">
                <a:latin typeface="+mj-lt"/>
                <a:cs typeface="Arial" pitchFamily="34" charset="0"/>
              </a:rPr>
              <a:t>Followed by diffusion along the aqueous pathways to the surface of the device</a:t>
            </a:r>
          </a:p>
          <a:p>
            <a:pPr algn="just">
              <a:buNone/>
            </a:pPr>
            <a:r>
              <a:rPr lang="en-US" sz="2400" dirty="0" smtClean="0">
                <a:solidFill>
                  <a:srgbClr val="800000"/>
                </a:solidFill>
                <a:latin typeface="+mj-lt"/>
                <a:cs typeface="Arial" pitchFamily="34" charset="0"/>
              </a:rPr>
              <a:t>The release of the drug is closely related to : </a:t>
            </a:r>
          </a:p>
          <a:p>
            <a:pPr algn="just">
              <a:buFont typeface="Arial" pitchFamily="34" charset="0"/>
              <a:buChar char="•"/>
            </a:pPr>
            <a:r>
              <a:rPr lang="en-US" sz="2200" dirty="0" smtClean="0">
                <a:latin typeface="+mj-lt"/>
                <a:cs typeface="Arial" pitchFamily="34" charset="0"/>
              </a:rPr>
              <a:t>Swelling characteristics of the hydrogels which in turn</a:t>
            </a:r>
          </a:p>
          <a:p>
            <a:pPr algn="just">
              <a:buFont typeface="Arial" pitchFamily="34" charset="0"/>
              <a:buChar char="•"/>
            </a:pPr>
            <a:r>
              <a:rPr lang="en-US" sz="2200" dirty="0" smtClean="0">
                <a:latin typeface="+mj-lt"/>
                <a:cs typeface="Arial" pitchFamily="34" charset="0"/>
              </a:rPr>
              <a:t> Key function of chemical architecture of the hydrogels</a:t>
            </a:r>
            <a:endParaRPr lang="en-IN" sz="2200" dirty="0">
              <a:latin typeface="+mj-lt"/>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828800" y="685800"/>
            <a:ext cx="5029200" cy="533400"/>
          </a:xfrm>
        </p:spPr>
        <p:txBody>
          <a:bodyPr>
            <a:noAutofit/>
          </a:bodyPr>
          <a:lstStyle/>
          <a:p>
            <a:pPr lvl="0" algn="ctr">
              <a:defRPr/>
            </a:pPr>
            <a:r>
              <a:rPr lang="en-US" sz="3600" b="1" dirty="0" smtClean="0">
                <a:solidFill>
                  <a:schemeClr val="tx1"/>
                </a:solidFill>
                <a:cs typeface="Arial" pitchFamily="34" charset="0"/>
              </a:rPr>
              <a:t>Release profile of Insulin</a:t>
            </a:r>
          </a:p>
        </p:txBody>
      </p:sp>
      <p:sp>
        <p:nvSpPr>
          <p:cNvPr id="9221" name="Rectangle 3"/>
          <p:cNvSpPr>
            <a:spLocks noGrp="1" noChangeArrowheads="1"/>
          </p:cNvSpPr>
          <p:nvPr>
            <p:ph idx="1"/>
          </p:nvPr>
        </p:nvSpPr>
        <p:spPr>
          <a:xfrm>
            <a:off x="0" y="1219200"/>
            <a:ext cx="8839200" cy="838200"/>
          </a:xfrm>
        </p:spPr>
        <p:txBody>
          <a:bodyPr>
            <a:normAutofit/>
          </a:bodyPr>
          <a:lstStyle/>
          <a:p>
            <a:pPr algn="just">
              <a:lnSpc>
                <a:spcPct val="80000"/>
              </a:lnSpc>
              <a:buNone/>
            </a:pPr>
            <a:r>
              <a:rPr lang="en-US" altLang="ko-KR" sz="2100" dirty="0" smtClean="0">
                <a:solidFill>
                  <a:srgbClr val="0000FF"/>
                </a:solidFill>
                <a:ea typeface="굴림" pitchFamily="34" charset="-127"/>
              </a:rPr>
              <a:t>    </a:t>
            </a:r>
            <a:r>
              <a:rPr lang="en-US" sz="2000" dirty="0" smtClean="0">
                <a:latin typeface="+mj-lt"/>
                <a:cs typeface="Arial" pitchFamily="34" charset="0"/>
              </a:rPr>
              <a:t>The release of insulin has been observed more in pH7.4 buffer as compared to pH 2.2 buffer. This observation may be explained on the basis of swelling of the hydrogels which has also been observed higher in pH 7.4 buffer. </a:t>
            </a:r>
          </a:p>
          <a:p>
            <a:pPr lvl="0" algn="just">
              <a:lnSpc>
                <a:spcPct val="80000"/>
              </a:lnSpc>
              <a:buNone/>
            </a:pPr>
            <a:endParaRPr lang="en-US" sz="1800" dirty="0" smtClean="0">
              <a:solidFill>
                <a:srgbClr val="C00000"/>
              </a:solidFill>
              <a:latin typeface="Arial" pitchFamily="34" charset="0"/>
              <a:cs typeface="Arial" pitchFamily="34" charset="0"/>
            </a:endParaRPr>
          </a:p>
          <a:p>
            <a:pPr algn="just">
              <a:lnSpc>
                <a:spcPct val="80000"/>
              </a:lnSpc>
              <a:buNone/>
            </a:pPr>
            <a:endParaRPr lang="en-US" sz="1800" dirty="0" smtClean="0">
              <a:solidFill>
                <a:srgbClr val="C00000"/>
              </a:solidFill>
            </a:endParaRPr>
          </a:p>
        </p:txBody>
      </p:sp>
      <p:sp>
        <p:nvSpPr>
          <p:cNvPr id="9222" name="Rectangle 5"/>
          <p:cNvSpPr>
            <a:spLocks noChangeArrowheads="1"/>
          </p:cNvSpPr>
          <p:nvPr/>
        </p:nvSpPr>
        <p:spPr bwMode="auto">
          <a:xfrm>
            <a:off x="0" y="1519238"/>
            <a:ext cx="9144000" cy="0"/>
          </a:xfrm>
          <a:prstGeom prst="rect">
            <a:avLst/>
          </a:prstGeom>
          <a:noFill/>
          <a:ln w="9525">
            <a:noFill/>
            <a:miter lim="800000"/>
            <a:headEnd/>
            <a:tailEnd/>
          </a:ln>
        </p:spPr>
        <p:txBody>
          <a:bodyPr wrap="none" anchor="ctr">
            <a:spAutoFit/>
          </a:bodyPr>
          <a:lstStyle/>
          <a:p>
            <a:endParaRPr lang="en-IN"/>
          </a:p>
        </p:txBody>
      </p:sp>
      <p:sp>
        <p:nvSpPr>
          <p:cNvPr id="9223" name="Rectangle 7"/>
          <p:cNvSpPr>
            <a:spLocks noChangeArrowheads="1"/>
          </p:cNvSpPr>
          <p:nvPr/>
        </p:nvSpPr>
        <p:spPr bwMode="auto">
          <a:xfrm>
            <a:off x="0" y="1400175"/>
            <a:ext cx="9144000" cy="0"/>
          </a:xfrm>
          <a:prstGeom prst="rect">
            <a:avLst/>
          </a:prstGeom>
          <a:noFill/>
          <a:ln w="9525">
            <a:noFill/>
            <a:miter lim="800000"/>
            <a:headEnd/>
            <a:tailEnd/>
          </a:ln>
        </p:spPr>
        <p:txBody>
          <a:bodyPr wrap="none" anchor="ctr">
            <a:spAutoFit/>
          </a:bodyPr>
          <a:lstStyle/>
          <a:p>
            <a:endParaRPr lang="en-IN"/>
          </a:p>
        </p:txBody>
      </p:sp>
      <p:sp>
        <p:nvSpPr>
          <p:cNvPr id="517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30437" name="Object 5"/>
          <p:cNvGraphicFramePr>
            <a:graphicFrameLocks noChangeAspect="1"/>
          </p:cNvGraphicFramePr>
          <p:nvPr/>
        </p:nvGraphicFramePr>
        <p:xfrm>
          <a:off x="762000" y="1905000"/>
          <a:ext cx="3581400" cy="2590800"/>
        </p:xfrm>
        <a:graphic>
          <a:graphicData uri="http://schemas.openxmlformats.org/presentationml/2006/ole">
            <p:oleObj spid="_x0000_s530437" name="Graph" r:id="rId3" imgW="4040640" imgH="3492000" progId="">
              <p:embed/>
            </p:oleObj>
          </a:graphicData>
        </a:graphic>
      </p:graphicFrame>
      <p:graphicFrame>
        <p:nvGraphicFramePr>
          <p:cNvPr id="530438" name="Object 6"/>
          <p:cNvGraphicFramePr>
            <a:graphicFrameLocks noChangeAspect="1"/>
          </p:cNvGraphicFramePr>
          <p:nvPr/>
        </p:nvGraphicFramePr>
        <p:xfrm>
          <a:off x="685800" y="4267200"/>
          <a:ext cx="3810000" cy="2667000"/>
        </p:xfrm>
        <a:graphic>
          <a:graphicData uri="http://schemas.openxmlformats.org/presentationml/2006/ole">
            <p:oleObj spid="_x0000_s530438" name="Graph" r:id="rId4" imgW="4016160" imgH="3425760" progId="">
              <p:embed/>
            </p:oleObj>
          </a:graphicData>
        </a:graphic>
      </p:graphicFrame>
      <p:sp>
        <p:nvSpPr>
          <p:cNvPr id="530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30439" name="Object 7"/>
          <p:cNvGraphicFramePr>
            <a:graphicFrameLocks noChangeAspect="1"/>
          </p:cNvGraphicFramePr>
          <p:nvPr/>
        </p:nvGraphicFramePr>
        <p:xfrm>
          <a:off x="5029200" y="2057400"/>
          <a:ext cx="3360420" cy="2438400"/>
        </p:xfrm>
        <a:graphic>
          <a:graphicData uri="http://schemas.openxmlformats.org/presentationml/2006/ole">
            <p:oleObj spid="_x0000_s530439" name="Graph" r:id="rId5" imgW="3911194" imgH="2954122" progId="">
              <p:embed/>
            </p:oleObj>
          </a:graphicData>
        </a:graphic>
      </p:graphicFrame>
      <p:sp>
        <p:nvSpPr>
          <p:cNvPr id="5304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30441" name="Object 9"/>
          <p:cNvGraphicFramePr>
            <a:graphicFrameLocks noChangeAspect="1"/>
          </p:cNvGraphicFramePr>
          <p:nvPr/>
        </p:nvGraphicFramePr>
        <p:xfrm>
          <a:off x="5029200" y="4267201"/>
          <a:ext cx="3505200" cy="2590800"/>
        </p:xfrm>
        <a:graphic>
          <a:graphicData uri="http://schemas.openxmlformats.org/presentationml/2006/ole">
            <p:oleObj spid="_x0000_s530441" name="Graph" r:id="rId6" imgW="3896563" imgH="2987040" progId="">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229600" cy="4154984"/>
          </a:xfrm>
          <a:prstGeom prst="rect">
            <a:avLst/>
          </a:prstGeom>
        </p:spPr>
        <p:txBody>
          <a:bodyPr wrap="square">
            <a:spAutoFit/>
          </a:bodyPr>
          <a:lstStyle/>
          <a:p>
            <a:pPr marL="355600" indent="-355600" algn="just">
              <a:spcBef>
                <a:spcPct val="20000"/>
              </a:spcBef>
              <a:buFont typeface="Arial" pitchFamily="34" charset="0"/>
              <a:buChar char="•"/>
            </a:pPr>
            <a:r>
              <a:rPr lang="en-US" sz="2200" dirty="0" smtClean="0">
                <a:latin typeface="+mj-lt"/>
                <a:cs typeface="Arial" pitchFamily="34" charset="0"/>
              </a:rPr>
              <a:t>The release of insulin in pH7.4 and pH2.2 buffer occurred through a non-Fickian  and Fickian diffusion mechanisms.</a:t>
            </a:r>
          </a:p>
          <a:p>
            <a:pPr marL="355600" indent="-355600" algn="just">
              <a:spcBef>
                <a:spcPct val="20000"/>
              </a:spcBef>
            </a:pPr>
            <a:r>
              <a:rPr lang="en-US" sz="2200" dirty="0" smtClean="0">
                <a:latin typeface="+mj-lt"/>
                <a:cs typeface="Arial" pitchFamily="34" charset="0"/>
              </a:rPr>
              <a:t> </a:t>
            </a:r>
          </a:p>
          <a:p>
            <a:pPr marL="355600" indent="-355600" algn="just">
              <a:lnSpc>
                <a:spcPct val="80000"/>
              </a:lnSpc>
              <a:buFont typeface="Arial" pitchFamily="34" charset="0"/>
              <a:buChar char="•"/>
            </a:pPr>
            <a:r>
              <a:rPr lang="en-US" sz="2200" dirty="0" smtClean="0">
                <a:latin typeface="+mj-lt"/>
                <a:cs typeface="Arial" pitchFamily="34" charset="0"/>
              </a:rPr>
              <a:t>The values of initial and average diffusion coefficients (i.e. earlier stages diffusion coefficients) have been observed higher than the late</a:t>
            </a:r>
            <a:r>
              <a:rPr lang="en-US" sz="2200" b="1" dirty="0" smtClean="0">
                <a:latin typeface="+mj-lt"/>
                <a:cs typeface="Arial" pitchFamily="34" charset="0"/>
              </a:rPr>
              <a:t> </a:t>
            </a:r>
            <a:r>
              <a:rPr lang="en-US" sz="2200" dirty="0" smtClean="0">
                <a:latin typeface="+mj-lt"/>
                <a:cs typeface="Arial" pitchFamily="34" charset="0"/>
              </a:rPr>
              <a:t>diffusion coefficients. </a:t>
            </a:r>
          </a:p>
          <a:p>
            <a:pPr marL="355600" indent="-355600" algn="just">
              <a:lnSpc>
                <a:spcPct val="80000"/>
              </a:lnSpc>
            </a:pPr>
            <a:endParaRPr lang="en-US" sz="2200" dirty="0" smtClean="0">
              <a:latin typeface="+mj-lt"/>
              <a:cs typeface="Arial" pitchFamily="34" charset="0"/>
            </a:endParaRPr>
          </a:p>
          <a:p>
            <a:pPr marL="355600" indent="-355600" algn="just">
              <a:lnSpc>
                <a:spcPct val="80000"/>
              </a:lnSpc>
              <a:buFont typeface="Arial" pitchFamily="34" charset="0"/>
              <a:buChar char="•"/>
            </a:pPr>
            <a:r>
              <a:rPr lang="en-US" sz="2200" dirty="0" smtClean="0">
                <a:latin typeface="+mj-lt"/>
                <a:cs typeface="Arial" pitchFamily="34" charset="0"/>
              </a:rPr>
              <a:t>This may be due to the higher concentration gradient of the insulin in the earlier stages of diffusion than late stages of diffusion.</a:t>
            </a:r>
          </a:p>
          <a:p>
            <a:pPr marL="355600" indent="-355600" algn="just">
              <a:lnSpc>
                <a:spcPct val="80000"/>
              </a:lnSpc>
            </a:pPr>
            <a:endParaRPr lang="en-US" sz="2200" dirty="0" smtClean="0">
              <a:solidFill>
                <a:schemeClr val="tx2"/>
              </a:solidFill>
              <a:latin typeface="+mj-lt"/>
              <a:cs typeface="Arial" pitchFamily="34" charset="0"/>
            </a:endParaRPr>
          </a:p>
          <a:p>
            <a:pPr marL="355600" indent="-355600" algn="just">
              <a:lnSpc>
                <a:spcPct val="80000"/>
              </a:lnSpc>
            </a:pPr>
            <a:r>
              <a:rPr lang="en-US" sz="2200" dirty="0" smtClean="0">
                <a:solidFill>
                  <a:srgbClr val="800000"/>
                </a:solidFill>
                <a:latin typeface="+mj-lt"/>
                <a:cs typeface="Arial" pitchFamily="34" charset="0"/>
              </a:rPr>
              <a:t>It means after maintaining the certain concentration, the release of drug from the polymer matrix occurred slowly and this is very important observation for designing the controlled drug delivery systems.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133600"/>
          <a:ext cx="8305798" cy="4039544"/>
        </p:xfrm>
        <a:graphic>
          <a:graphicData uri="http://schemas.openxmlformats.org/drawingml/2006/table">
            <a:tbl>
              <a:tblPr/>
              <a:tblGrid>
                <a:gridCol w="1528426"/>
                <a:gridCol w="1105516"/>
                <a:gridCol w="1450877"/>
                <a:gridCol w="1460796"/>
                <a:gridCol w="1460796"/>
                <a:gridCol w="1299387"/>
              </a:tblGrid>
              <a:tr h="451249">
                <a:tc rowSpan="2">
                  <a:txBody>
                    <a:bodyPr/>
                    <a:lstStyle/>
                    <a:p>
                      <a:pPr algn="ctr">
                        <a:lnSpc>
                          <a:spcPct val="115000"/>
                        </a:lnSpc>
                        <a:spcAft>
                          <a:spcPts val="0"/>
                        </a:spcAft>
                      </a:pPr>
                      <a:r>
                        <a:rPr lang="en-IN" sz="1400" b="1" dirty="0">
                          <a:solidFill>
                            <a:schemeClr val="tx1"/>
                          </a:solidFill>
                          <a:latin typeface="+mj-lt"/>
                          <a:ea typeface="Calibri"/>
                          <a:cs typeface="Arial" pitchFamily="34" charset="0"/>
                        </a:rPr>
                        <a:t>Drug in</a:t>
                      </a:r>
                    </a:p>
                    <a:p>
                      <a:pPr algn="ctr">
                        <a:lnSpc>
                          <a:spcPct val="115000"/>
                        </a:lnSpc>
                        <a:spcAft>
                          <a:spcPts val="0"/>
                        </a:spcAft>
                      </a:pPr>
                      <a:r>
                        <a:rPr lang="en-IN" sz="1400" b="1" dirty="0">
                          <a:solidFill>
                            <a:schemeClr val="tx1"/>
                          </a:solidFill>
                          <a:latin typeface="+mj-lt"/>
                          <a:ea typeface="Calibri"/>
                          <a:cs typeface="Arial" pitchFamily="34" charset="0"/>
                        </a:rPr>
                        <a:t>releasing</a:t>
                      </a:r>
                    </a:p>
                    <a:p>
                      <a:pPr algn="ctr">
                        <a:lnSpc>
                          <a:spcPct val="115000"/>
                        </a:lnSpc>
                        <a:spcAft>
                          <a:spcPts val="0"/>
                        </a:spcAft>
                      </a:pPr>
                      <a:r>
                        <a:rPr lang="en-IN" sz="1400" b="1" dirty="0">
                          <a:solidFill>
                            <a:schemeClr val="tx1"/>
                          </a:solidFill>
                          <a:latin typeface="+mj-lt"/>
                          <a:ea typeface="Calibri"/>
                          <a:cs typeface="Arial" pitchFamily="34" charset="0"/>
                        </a:rPr>
                        <a:t>medium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400" b="1" dirty="0">
                          <a:solidFill>
                            <a:schemeClr val="tx1"/>
                          </a:solidFill>
                          <a:latin typeface="+mj-lt"/>
                          <a:ea typeface="Calibri"/>
                          <a:cs typeface="Arial" pitchFamily="34" charset="0"/>
                        </a:rPr>
                        <a:t>Diffusion</a:t>
                      </a:r>
                    </a:p>
                    <a:p>
                      <a:pPr algn="ctr">
                        <a:lnSpc>
                          <a:spcPct val="115000"/>
                        </a:lnSpc>
                        <a:spcAft>
                          <a:spcPts val="0"/>
                        </a:spcAft>
                      </a:pPr>
                      <a:r>
                        <a:rPr lang="en-IN" sz="1400" b="1" dirty="0">
                          <a:solidFill>
                            <a:schemeClr val="tx1"/>
                          </a:solidFill>
                          <a:latin typeface="+mj-lt"/>
                          <a:ea typeface="Calibri"/>
                          <a:cs typeface="Arial" pitchFamily="34" charset="0"/>
                        </a:rPr>
                        <a:t>exponent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400" b="1" dirty="0">
                          <a:solidFill>
                            <a:schemeClr val="tx1"/>
                          </a:solidFill>
                          <a:latin typeface="+mj-lt"/>
                          <a:ea typeface="Calibri"/>
                          <a:cs typeface="Arial" pitchFamily="34" charset="0"/>
                        </a:rPr>
                        <a:t>Gel</a:t>
                      </a:r>
                    </a:p>
                    <a:p>
                      <a:pPr algn="ctr">
                        <a:lnSpc>
                          <a:spcPct val="115000"/>
                        </a:lnSpc>
                        <a:spcAft>
                          <a:spcPts val="0"/>
                        </a:spcAft>
                      </a:pPr>
                      <a:r>
                        <a:rPr lang="en-IN" sz="1400" b="1" dirty="0">
                          <a:solidFill>
                            <a:schemeClr val="tx1"/>
                          </a:solidFill>
                          <a:latin typeface="+mj-lt"/>
                          <a:ea typeface="Calibri"/>
                          <a:cs typeface="Arial" pitchFamily="34" charset="0"/>
                        </a:rPr>
                        <a:t>characteristic</a:t>
                      </a:r>
                    </a:p>
                    <a:p>
                      <a:pPr algn="ctr">
                        <a:lnSpc>
                          <a:spcPct val="115000"/>
                        </a:lnSpc>
                        <a:spcAft>
                          <a:spcPts val="0"/>
                        </a:spcAft>
                      </a:pPr>
                      <a:r>
                        <a:rPr lang="en-IN" sz="1400" b="1" dirty="0">
                          <a:solidFill>
                            <a:schemeClr val="tx1"/>
                          </a:solidFill>
                          <a:latin typeface="+mj-lt"/>
                          <a:ea typeface="Calibri"/>
                          <a:cs typeface="Arial" pitchFamily="34" charset="0"/>
                        </a:rPr>
                        <a:t>constant</a:t>
                      </a:r>
                    </a:p>
                    <a:p>
                      <a:pPr algn="ctr">
                        <a:lnSpc>
                          <a:spcPct val="115000"/>
                        </a:lnSpc>
                        <a:spcAft>
                          <a:spcPts val="0"/>
                        </a:spcAft>
                      </a:pPr>
                      <a:r>
                        <a:rPr lang="en-IN" sz="1400" b="1" dirty="0">
                          <a:solidFill>
                            <a:schemeClr val="tx1"/>
                          </a:solidFill>
                          <a:latin typeface="+mj-lt"/>
                          <a:ea typeface="Calibri"/>
                          <a:cs typeface="Arial" pitchFamily="34" charset="0"/>
                        </a:rPr>
                        <a:t>‘k’×10</a:t>
                      </a:r>
                      <a:r>
                        <a:rPr lang="en-IN" sz="1400" b="1" baseline="30000" dirty="0">
                          <a:solidFill>
                            <a:schemeClr val="tx1"/>
                          </a:solidFill>
                          <a:latin typeface="+mj-lt"/>
                          <a:ea typeface="Calibri"/>
                          <a:cs typeface="Arial" pitchFamily="34" charset="0"/>
                        </a:rPr>
                        <a:t>2</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IN" sz="1400" b="1" dirty="0">
                          <a:solidFill>
                            <a:schemeClr val="tx1"/>
                          </a:solidFill>
                          <a:latin typeface="+mj-lt"/>
                          <a:ea typeface="Calibri"/>
                          <a:cs typeface="Arial" pitchFamily="34" charset="0"/>
                        </a:rPr>
                        <a:t>Diffusion coefficients</a:t>
                      </a:r>
                    </a:p>
                    <a:p>
                      <a:pPr algn="ctr">
                        <a:lnSpc>
                          <a:spcPct val="115000"/>
                        </a:lnSpc>
                        <a:spcAft>
                          <a:spcPts val="0"/>
                        </a:spcAft>
                      </a:pPr>
                      <a:r>
                        <a:rPr lang="en-IN" sz="1400" b="1" dirty="0">
                          <a:solidFill>
                            <a:schemeClr val="tx1"/>
                          </a:solidFill>
                          <a:latin typeface="+mj-lt"/>
                          <a:ea typeface="Calibri"/>
                          <a:cs typeface="Arial" pitchFamily="34" charset="0"/>
                        </a:rPr>
                        <a:t>(cm</a:t>
                      </a:r>
                      <a:r>
                        <a:rPr lang="en-IN" sz="1400" b="1" baseline="30000" dirty="0">
                          <a:solidFill>
                            <a:schemeClr val="tx1"/>
                          </a:solidFill>
                          <a:latin typeface="+mj-lt"/>
                          <a:ea typeface="Calibri"/>
                          <a:cs typeface="Arial" pitchFamily="34" charset="0"/>
                        </a:rPr>
                        <a:t>2</a:t>
                      </a:r>
                      <a:r>
                        <a:rPr lang="en-IN" sz="1400" b="1" dirty="0">
                          <a:solidFill>
                            <a:schemeClr val="tx1"/>
                          </a:solidFill>
                          <a:latin typeface="+mj-lt"/>
                          <a:ea typeface="Calibri"/>
                          <a:cs typeface="Arial" pitchFamily="34" charset="0"/>
                        </a:rPr>
                        <a:t>/min)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451249">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400" b="1" dirty="0">
                          <a:solidFill>
                            <a:schemeClr val="tx1"/>
                          </a:solidFill>
                          <a:latin typeface="+mj-lt"/>
                          <a:ea typeface="Calibri"/>
                          <a:cs typeface="Arial" pitchFamily="34" charset="0"/>
                        </a:rPr>
                        <a:t>Initial</a:t>
                      </a:r>
                    </a:p>
                    <a:p>
                      <a:pPr algn="ctr">
                        <a:lnSpc>
                          <a:spcPct val="115000"/>
                        </a:lnSpc>
                        <a:spcAft>
                          <a:spcPts val="0"/>
                        </a:spcAft>
                      </a:pPr>
                      <a:r>
                        <a:rPr lang="en-IN" sz="1400" b="1" dirty="0">
                          <a:solidFill>
                            <a:schemeClr val="tx1"/>
                          </a:solidFill>
                          <a:latin typeface="+mj-lt"/>
                          <a:ea typeface="Calibri"/>
                          <a:cs typeface="Arial" pitchFamily="34" charset="0"/>
                        </a:rPr>
                        <a:t>D</a:t>
                      </a:r>
                      <a:r>
                        <a:rPr lang="en-IN" sz="1400" b="1" baseline="-25000" dirty="0">
                          <a:solidFill>
                            <a:schemeClr val="tx1"/>
                          </a:solidFill>
                          <a:latin typeface="+mj-lt"/>
                          <a:ea typeface="Calibri"/>
                          <a:cs typeface="Arial" pitchFamily="34" charset="0"/>
                        </a:rPr>
                        <a:t>i</a:t>
                      </a:r>
                      <a:r>
                        <a:rPr lang="en-IN" sz="1400" b="1" dirty="0">
                          <a:solidFill>
                            <a:schemeClr val="tx1"/>
                          </a:solidFill>
                          <a:latin typeface="+mj-lt"/>
                          <a:ea typeface="Calibri"/>
                          <a:cs typeface="Arial" pitchFamily="34" charset="0"/>
                        </a:rPr>
                        <a:t>×10</a:t>
                      </a:r>
                      <a:r>
                        <a:rPr lang="en-IN" sz="1400" b="1" baseline="30000" dirty="0">
                          <a:solidFill>
                            <a:schemeClr val="tx1"/>
                          </a:solidFill>
                          <a:latin typeface="+mj-lt"/>
                          <a:ea typeface="Calibri"/>
                          <a:cs typeface="Arial" pitchFamily="34" charset="0"/>
                        </a:rPr>
                        <a:t>4</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dirty="0">
                          <a:solidFill>
                            <a:schemeClr val="tx1"/>
                          </a:solidFill>
                          <a:latin typeface="+mj-lt"/>
                          <a:ea typeface="Calibri"/>
                          <a:cs typeface="Arial" pitchFamily="34" charset="0"/>
                        </a:rPr>
                        <a:t>Average</a:t>
                      </a:r>
                    </a:p>
                    <a:p>
                      <a:pPr algn="ctr">
                        <a:lnSpc>
                          <a:spcPct val="115000"/>
                        </a:lnSpc>
                        <a:spcAft>
                          <a:spcPts val="0"/>
                        </a:spcAft>
                      </a:pPr>
                      <a:r>
                        <a:rPr lang="en-IN" sz="1400" b="1" dirty="0">
                          <a:solidFill>
                            <a:schemeClr val="tx1"/>
                          </a:solidFill>
                          <a:latin typeface="+mj-lt"/>
                          <a:ea typeface="Calibri"/>
                          <a:cs typeface="Arial" pitchFamily="34" charset="0"/>
                        </a:rPr>
                        <a:t>D</a:t>
                      </a:r>
                      <a:r>
                        <a:rPr lang="en-IN" sz="1400" b="1" baseline="-25000" dirty="0">
                          <a:solidFill>
                            <a:schemeClr val="tx1"/>
                          </a:solidFill>
                          <a:latin typeface="+mj-lt"/>
                          <a:ea typeface="Calibri"/>
                          <a:cs typeface="Arial" pitchFamily="34" charset="0"/>
                        </a:rPr>
                        <a:t>A</a:t>
                      </a:r>
                      <a:r>
                        <a:rPr lang="en-IN" sz="1400" b="1" dirty="0">
                          <a:solidFill>
                            <a:schemeClr val="tx1"/>
                          </a:solidFill>
                          <a:latin typeface="+mj-lt"/>
                          <a:ea typeface="Calibri"/>
                          <a:cs typeface="Arial" pitchFamily="34" charset="0"/>
                        </a:rPr>
                        <a:t>×10</a:t>
                      </a:r>
                      <a:r>
                        <a:rPr lang="en-IN" sz="1400" b="1" baseline="30000" dirty="0">
                          <a:solidFill>
                            <a:schemeClr val="tx1"/>
                          </a:solidFill>
                          <a:latin typeface="+mj-lt"/>
                          <a:ea typeface="Calibri"/>
                          <a:cs typeface="Arial" pitchFamily="34" charset="0"/>
                        </a:rPr>
                        <a:t>4</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5770" indent="-445770" algn="ctr">
                        <a:lnSpc>
                          <a:spcPct val="115000"/>
                        </a:lnSpc>
                        <a:spcAft>
                          <a:spcPts val="0"/>
                        </a:spcAft>
                        <a:tabLst>
                          <a:tab pos="902970" algn="l"/>
                          <a:tab pos="1017270" algn="l"/>
                        </a:tabLst>
                      </a:pPr>
                      <a:r>
                        <a:rPr lang="en-IN" sz="1400" b="1" dirty="0">
                          <a:solidFill>
                            <a:schemeClr val="tx1"/>
                          </a:solidFill>
                          <a:latin typeface="+mj-lt"/>
                          <a:ea typeface="Calibri"/>
                          <a:cs typeface="Arial" pitchFamily="34" charset="0"/>
                        </a:rPr>
                        <a:t>Late Time</a:t>
                      </a:r>
                    </a:p>
                    <a:p>
                      <a:pPr marL="445770" indent="-445770" algn="ctr">
                        <a:lnSpc>
                          <a:spcPct val="115000"/>
                        </a:lnSpc>
                        <a:spcAft>
                          <a:spcPts val="0"/>
                        </a:spcAft>
                        <a:tabLst>
                          <a:tab pos="902970" algn="l"/>
                          <a:tab pos="1017270" algn="l"/>
                        </a:tabLst>
                      </a:pPr>
                      <a:r>
                        <a:rPr lang="en-IN" sz="1400" b="1" dirty="0">
                          <a:solidFill>
                            <a:schemeClr val="tx1"/>
                          </a:solidFill>
                          <a:latin typeface="+mj-lt"/>
                          <a:ea typeface="Calibri"/>
                          <a:cs typeface="Arial" pitchFamily="34" charset="0"/>
                        </a:rPr>
                        <a:t>D</a:t>
                      </a:r>
                      <a:r>
                        <a:rPr lang="en-IN" sz="1400" b="1" baseline="-25000" dirty="0">
                          <a:solidFill>
                            <a:schemeClr val="tx1"/>
                          </a:solidFill>
                          <a:latin typeface="+mj-lt"/>
                          <a:ea typeface="Calibri"/>
                          <a:cs typeface="Arial" pitchFamily="34" charset="0"/>
                        </a:rPr>
                        <a:t>L</a:t>
                      </a:r>
                      <a:r>
                        <a:rPr lang="en-IN" sz="1400" b="1" dirty="0">
                          <a:solidFill>
                            <a:schemeClr val="tx1"/>
                          </a:solidFill>
                          <a:latin typeface="+mj-lt"/>
                          <a:ea typeface="Calibri"/>
                          <a:cs typeface="Arial" pitchFamily="34" charset="0"/>
                        </a:rPr>
                        <a:t>×10</a:t>
                      </a:r>
                      <a:r>
                        <a:rPr lang="en-IN" sz="1400" b="1" baseline="30000" dirty="0">
                          <a:solidFill>
                            <a:schemeClr val="tx1"/>
                          </a:solidFill>
                          <a:latin typeface="+mj-lt"/>
                          <a:ea typeface="Calibri"/>
                          <a:cs typeface="Arial" pitchFamily="34" charset="0"/>
                        </a:rPr>
                        <a:t>4</a:t>
                      </a:r>
                      <a:endParaRPr lang="en-IN" sz="1400" b="1" dirty="0">
                        <a:solidFill>
                          <a:schemeClr val="tx1"/>
                        </a:solidFill>
                        <a:latin typeface="+mj-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851">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kumimoji="0" lang="en-US" sz="1400" b="1" i="0" u="none" strike="noStrike" cap="none" normalizeH="0" baseline="0" dirty="0" smtClean="0">
                        <a:ln>
                          <a:noFill/>
                        </a:ln>
                        <a:solidFill>
                          <a:srgbClr val="FF0066"/>
                        </a:solidFill>
                        <a:effectLst/>
                        <a:latin typeface="+mj-lt"/>
                        <a:ea typeface="Calibri" pitchFamily="34" charset="0"/>
                        <a:cs typeface="Arial"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600" b="1" i="0" u="none" strike="noStrike" cap="none" normalizeH="0" baseline="0" dirty="0" err="1" smtClean="0">
                          <a:ln>
                            <a:noFill/>
                          </a:ln>
                          <a:solidFill>
                            <a:srgbClr val="800000"/>
                          </a:solidFill>
                          <a:effectLst/>
                          <a:latin typeface="+mj-lt"/>
                          <a:ea typeface="Calibri" pitchFamily="34" charset="0"/>
                          <a:cs typeface="Arial" pitchFamily="34" charset="0"/>
                        </a:rPr>
                        <a:t>Psy</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1" u="none" strike="noStrike" cap="none" normalizeH="0" baseline="0" dirty="0" err="1" smtClean="0">
                          <a:ln>
                            <a:noFill/>
                          </a:ln>
                          <a:solidFill>
                            <a:srgbClr val="800000"/>
                          </a:solidFill>
                          <a:effectLst/>
                          <a:latin typeface="+mj-lt"/>
                          <a:ea typeface="Calibri" pitchFamily="34" charset="0"/>
                          <a:cs typeface="Arial" pitchFamily="34" charset="0"/>
                        </a:rPr>
                        <a:t>cl</a:t>
                      </a:r>
                      <a:r>
                        <a:rPr kumimoji="0" lang="en-US" sz="1600" b="1" i="1"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poly(AAm) based hydrogels </a:t>
                      </a:r>
                      <a:endParaRPr lang="en-IN" sz="1600" b="1" dirty="0" smtClean="0">
                        <a:solidFill>
                          <a:srgbClr val="800000"/>
                        </a:solidFill>
                        <a:latin typeface="+mj-lt"/>
                        <a:ea typeface="Calibri"/>
                        <a:cs typeface="Arial" pitchFamily="34" charset="0"/>
                      </a:endParaRPr>
                    </a:p>
                    <a:p>
                      <a:pPr algn="ctr">
                        <a:lnSpc>
                          <a:spcPct val="115000"/>
                        </a:lnSpc>
                        <a:spcAft>
                          <a:spcPts val="0"/>
                        </a:spcAft>
                      </a:pPr>
                      <a:endParaRPr lang="en-IN" sz="1400" b="1" dirty="0" smtClean="0">
                        <a:solidFill>
                          <a:srgbClr val="FF0066"/>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61530">
                <a:tc>
                  <a:txBody>
                    <a:bodyPr/>
                    <a:lstStyle/>
                    <a:p>
                      <a:pPr algn="ctr">
                        <a:lnSpc>
                          <a:spcPct val="115000"/>
                        </a:lnSpc>
                        <a:spcAft>
                          <a:spcPts val="0"/>
                        </a:spcAft>
                      </a:pPr>
                      <a:r>
                        <a:rPr lang="en-IN" sz="1400" b="1" dirty="0">
                          <a:solidFill>
                            <a:srgbClr val="FF0000"/>
                          </a:solidFill>
                          <a:latin typeface="+mj-lt"/>
                          <a:ea typeface="Calibri"/>
                          <a:cs typeface="Arial" pitchFamily="34" charset="0"/>
                        </a:rPr>
                        <a:t>Distilled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0.81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0.87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16.95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85">
                <a:tc>
                  <a:txBody>
                    <a:bodyPr/>
                    <a:lstStyle/>
                    <a:p>
                      <a:pPr algn="ctr">
                        <a:lnSpc>
                          <a:spcPct val="115000"/>
                        </a:lnSpc>
                        <a:spcAft>
                          <a:spcPts val="0"/>
                        </a:spcAft>
                      </a:pPr>
                      <a:r>
                        <a:rPr lang="en-IN" sz="1400" b="1" dirty="0">
                          <a:solidFill>
                            <a:srgbClr val="0000CC"/>
                          </a:solidFill>
                          <a:latin typeface="+mj-lt"/>
                          <a:ea typeface="Calibri"/>
                          <a:cs typeface="Arial" pitchFamily="34" charset="0"/>
                        </a:rPr>
                        <a:t>pH 2.2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8.39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7.47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19.88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85">
                <a:tc>
                  <a:txBody>
                    <a:bodyPr/>
                    <a:lstStyle/>
                    <a:p>
                      <a:pPr algn="ctr">
                        <a:lnSpc>
                          <a:spcPct val="115000"/>
                        </a:lnSpc>
                        <a:spcAft>
                          <a:spcPts val="0"/>
                        </a:spcAft>
                      </a:pPr>
                      <a:r>
                        <a:rPr lang="en-IN" sz="1400" b="1" dirty="0">
                          <a:solidFill>
                            <a:srgbClr val="800000"/>
                          </a:solidFill>
                          <a:latin typeface="+mj-lt"/>
                          <a:ea typeface="Calibri"/>
                          <a:cs typeface="Arial" pitchFamily="34" charset="0"/>
                        </a:rPr>
                        <a:t>pH 7.4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2.73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19.69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20.44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Times New Roman"/>
                        </a:rPr>
                        <a:t>3.19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851">
                <a:tc gridSpan="6">
                  <a:txBody>
                    <a:bodyPr/>
                    <a:lstStyle/>
                    <a:p>
                      <a:pPr algn="ctr">
                        <a:lnSpc>
                          <a:spcPct val="115000"/>
                        </a:lnSpc>
                        <a:spcAft>
                          <a:spcPts val="0"/>
                        </a:spcAft>
                      </a:pPr>
                      <a:endParaRPr kumimoji="0" lang="en-US" sz="1400" b="1" i="0" u="none" strike="noStrike" cap="none" normalizeH="0" baseline="0" dirty="0" smtClean="0">
                        <a:ln>
                          <a:noFill/>
                        </a:ln>
                        <a:solidFill>
                          <a:srgbClr val="FF0066"/>
                        </a:solidFill>
                        <a:effectLst/>
                        <a:latin typeface="+mj-lt"/>
                        <a:ea typeface="Calibri" pitchFamily="34" charset="0"/>
                        <a:cs typeface="Arial" pitchFamily="34" charset="0"/>
                      </a:endParaRPr>
                    </a:p>
                    <a:p>
                      <a:pPr algn="ctr">
                        <a:lnSpc>
                          <a:spcPct val="115000"/>
                        </a:lnSpc>
                        <a:spcAft>
                          <a:spcPts val="0"/>
                        </a:spcAft>
                      </a:pPr>
                      <a:r>
                        <a:rPr kumimoji="0" lang="en-US" sz="1600" b="1" i="0" u="none" strike="noStrike" cap="none" normalizeH="0" baseline="0" dirty="0" err="1" smtClean="0">
                          <a:ln>
                            <a:noFill/>
                          </a:ln>
                          <a:solidFill>
                            <a:srgbClr val="800000"/>
                          </a:solidFill>
                          <a:effectLst/>
                          <a:latin typeface="+mj-lt"/>
                          <a:ea typeface="Calibri" pitchFamily="34" charset="0"/>
                          <a:cs typeface="Arial" pitchFamily="34" charset="0"/>
                        </a:rPr>
                        <a:t>Psy</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1" u="none" strike="noStrike" cap="none" normalizeH="0" baseline="0" dirty="0" err="1" smtClean="0">
                          <a:ln>
                            <a:noFill/>
                          </a:ln>
                          <a:solidFill>
                            <a:srgbClr val="800000"/>
                          </a:solidFill>
                          <a:effectLst/>
                          <a:latin typeface="+mj-lt"/>
                          <a:ea typeface="Calibri" pitchFamily="34" charset="0"/>
                          <a:cs typeface="Arial" pitchFamily="34" charset="0"/>
                        </a:rPr>
                        <a:t>cl</a:t>
                      </a:r>
                      <a:r>
                        <a:rPr kumimoji="0" lang="en-US" sz="1600" b="1" i="1" u="none" strike="noStrike" cap="none" normalizeH="0" baseline="0" dirty="0" smtClean="0">
                          <a:ln>
                            <a:noFill/>
                          </a:ln>
                          <a:solidFill>
                            <a:srgbClr val="800000"/>
                          </a:solidFill>
                          <a:effectLst/>
                          <a:latin typeface="+mj-lt"/>
                          <a:ea typeface="Calibri" pitchFamily="34" charset="0"/>
                          <a:cs typeface="Arial" pitchFamily="34" charset="0"/>
                        </a:rPr>
                        <a:t>-</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poly(AAm-</a:t>
                      </a:r>
                      <a:r>
                        <a:rPr kumimoji="0" lang="en-US" sz="1600" b="1" i="1" u="none" strike="noStrike" cap="none" normalizeH="0" baseline="0" dirty="0" smtClean="0">
                          <a:ln>
                            <a:noFill/>
                          </a:ln>
                          <a:solidFill>
                            <a:srgbClr val="800000"/>
                          </a:solidFill>
                          <a:effectLst/>
                          <a:latin typeface="+mj-lt"/>
                          <a:ea typeface="Calibri" pitchFamily="34" charset="0"/>
                          <a:cs typeface="Arial" pitchFamily="34" charset="0"/>
                        </a:rPr>
                        <a:t>co</a:t>
                      </a:r>
                      <a:r>
                        <a:rPr kumimoji="0" lang="en-US" sz="1600" b="1" i="0" u="none" strike="noStrike" cap="none" normalizeH="0" baseline="0" dirty="0" smtClean="0">
                          <a:ln>
                            <a:noFill/>
                          </a:ln>
                          <a:solidFill>
                            <a:srgbClr val="800000"/>
                          </a:solidFill>
                          <a:effectLst/>
                          <a:latin typeface="+mj-lt"/>
                          <a:ea typeface="Calibri" pitchFamily="34" charset="0"/>
                          <a:cs typeface="Arial" pitchFamily="34" charset="0"/>
                        </a:rPr>
                        <a:t>-MAAm) based hydrogels </a:t>
                      </a:r>
                      <a:endParaRPr kumimoji="0" lang="en-US" sz="1400" b="1" i="0" u="none" strike="noStrike" cap="none" normalizeH="0" baseline="0" dirty="0" smtClean="0">
                        <a:ln>
                          <a:noFill/>
                        </a:ln>
                        <a:solidFill>
                          <a:srgbClr val="800000"/>
                        </a:solidFill>
                        <a:effectLst/>
                        <a:latin typeface="+mj-lt"/>
                        <a:ea typeface="Calibri" pitchFamily="34" charset="0"/>
                        <a:cs typeface="Arial" pitchFamily="34" charset="0"/>
                      </a:endParaRPr>
                    </a:p>
                    <a:p>
                      <a:pPr algn="ctr">
                        <a:lnSpc>
                          <a:spcPct val="115000"/>
                        </a:lnSpc>
                        <a:spcAft>
                          <a:spcPts val="0"/>
                        </a:spcAft>
                      </a:pPr>
                      <a:endParaRPr lang="en-IN" sz="1400" b="1" dirty="0">
                        <a:solidFill>
                          <a:srgbClr val="FF0066"/>
                        </a:solidFill>
                        <a:latin typeface="+mj-lt"/>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61530">
                <a:tc>
                  <a:txBody>
                    <a:bodyPr/>
                    <a:lstStyle/>
                    <a:p>
                      <a:pPr algn="ctr">
                        <a:lnSpc>
                          <a:spcPct val="115000"/>
                        </a:lnSpc>
                        <a:spcAft>
                          <a:spcPts val="0"/>
                        </a:spcAft>
                      </a:pPr>
                      <a:r>
                        <a:rPr lang="en-IN" sz="1400" b="1" dirty="0">
                          <a:solidFill>
                            <a:srgbClr val="FF0000"/>
                          </a:solidFill>
                          <a:latin typeface="+mj-lt"/>
                          <a:ea typeface="Calibri"/>
                          <a:cs typeface="Arial" pitchFamily="34" charset="0"/>
                        </a:rPr>
                        <a:t>Distilled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7.61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85">
                <a:tc>
                  <a:txBody>
                    <a:bodyPr/>
                    <a:lstStyle/>
                    <a:p>
                      <a:pPr algn="ctr">
                        <a:lnSpc>
                          <a:spcPct val="115000"/>
                        </a:lnSpc>
                        <a:spcAft>
                          <a:spcPts val="0"/>
                        </a:spcAft>
                      </a:pPr>
                      <a:r>
                        <a:rPr lang="en-IN" sz="1400" b="1" dirty="0">
                          <a:solidFill>
                            <a:srgbClr val="0000CC"/>
                          </a:solidFill>
                          <a:latin typeface="+mj-lt"/>
                          <a:ea typeface="Calibri"/>
                          <a:cs typeface="Arial" pitchFamily="34" charset="0"/>
                        </a:rPr>
                        <a:t>pH 2.2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10.69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5.82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12.75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85">
                <a:tc>
                  <a:txBody>
                    <a:bodyPr/>
                    <a:lstStyle/>
                    <a:p>
                      <a:pPr algn="ctr">
                        <a:lnSpc>
                          <a:spcPct val="115000"/>
                        </a:lnSpc>
                        <a:spcAft>
                          <a:spcPts val="0"/>
                        </a:spcAft>
                      </a:pPr>
                      <a:r>
                        <a:rPr lang="en-IN" sz="1400" b="1" dirty="0">
                          <a:solidFill>
                            <a:srgbClr val="800000"/>
                          </a:solidFill>
                          <a:latin typeface="+mj-lt"/>
                          <a:ea typeface="Calibri"/>
                          <a:cs typeface="Arial" pitchFamily="34" charset="0"/>
                        </a:rPr>
                        <a:t>pH 7.4 buffer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7.96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latin typeface="+mj-lt"/>
                          <a:ea typeface="Calibri"/>
                          <a:cs typeface="Arial" pitchFamily="34" charset="0"/>
                        </a:rPr>
                        <a:t>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7329" name="Rectangle 1"/>
          <p:cNvSpPr>
            <a:spLocks noChangeArrowheads="1"/>
          </p:cNvSpPr>
          <p:nvPr/>
        </p:nvSpPr>
        <p:spPr bwMode="auto">
          <a:xfrm>
            <a:off x="304800" y="1066800"/>
            <a:ext cx="8458200" cy="87716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3288" algn="l"/>
                <a:tab pos="1017588" algn="l"/>
              </a:tabLst>
            </a:pPr>
            <a:r>
              <a:rPr kumimoji="0" lang="en-US" b="1" i="0" u="none" strike="noStrike" cap="none" normalizeH="0" baseline="0" dirty="0" smtClean="0">
                <a:ln>
                  <a:noFill/>
                </a:ln>
                <a:solidFill>
                  <a:srgbClr val="800000"/>
                </a:solidFill>
                <a:effectLst/>
                <a:latin typeface="+mj-lt"/>
                <a:ea typeface="Calibri" pitchFamily="34" charset="0"/>
                <a:cs typeface="Arial" pitchFamily="34" charset="0"/>
              </a:rPr>
              <a:t>Table : Results of diffusion exponent ‘n’, gel characteristic constant ‘k’ and various diffusion coefficients for the release of model drug</a:t>
            </a:r>
            <a:r>
              <a:rPr kumimoji="0" lang="en-US" b="1" i="0" u="none" strike="noStrike" cap="none" normalizeH="0" dirty="0" smtClean="0">
                <a:ln>
                  <a:noFill/>
                </a:ln>
                <a:solidFill>
                  <a:srgbClr val="800000"/>
                </a:solidFill>
                <a:effectLst/>
                <a:latin typeface="+mj-lt"/>
                <a:ea typeface="Calibri" pitchFamily="34" charset="0"/>
                <a:cs typeface="Arial" pitchFamily="34" charset="0"/>
              </a:rPr>
              <a:t> (Insulin)</a:t>
            </a:r>
            <a:r>
              <a:rPr kumimoji="0" lang="en-US" b="1" i="0" u="none" strike="noStrike" cap="none" normalizeH="0" baseline="0" dirty="0" smtClean="0">
                <a:ln>
                  <a:noFill/>
                </a:ln>
                <a:solidFill>
                  <a:srgbClr val="800000"/>
                </a:solidFill>
                <a:effectLst/>
                <a:latin typeface="+mj-lt"/>
                <a:ea typeface="Calibri" pitchFamily="34" charset="0"/>
                <a:cs typeface="Arial" pitchFamily="34" charset="0"/>
              </a:rPr>
              <a:t> from drug loaded</a:t>
            </a:r>
            <a:r>
              <a:rPr kumimoji="0" lang="en-US" b="1" i="0" u="none" strike="noStrike" cap="none" normalizeH="0" dirty="0" smtClean="0">
                <a:ln>
                  <a:noFill/>
                </a:ln>
                <a:solidFill>
                  <a:srgbClr val="800000"/>
                </a:solidFill>
                <a:effectLst/>
                <a:latin typeface="+mj-lt"/>
                <a:ea typeface="Calibri" pitchFamily="34" charset="0"/>
                <a:cs typeface="Arial" pitchFamily="34" charset="0"/>
              </a:rPr>
              <a:t> </a:t>
            </a:r>
            <a:r>
              <a:rPr kumimoji="0" lang="en-US" b="1" i="0" u="none" strike="noStrike" cap="none" normalizeH="0" baseline="0" dirty="0" smtClean="0">
                <a:ln>
                  <a:noFill/>
                </a:ln>
                <a:solidFill>
                  <a:srgbClr val="800000"/>
                </a:solidFill>
                <a:effectLst/>
                <a:latin typeface="+mj-lt"/>
                <a:ea typeface="Calibri" pitchFamily="34" charset="0"/>
                <a:cs typeface="Arial" pitchFamily="34" charset="0"/>
              </a:rPr>
              <a:t>hydrogels  in different medium at 37</a:t>
            </a:r>
            <a:r>
              <a:rPr kumimoji="0" lang="en-US" b="1" i="0" u="none" strike="noStrike" cap="none" normalizeH="0" baseline="30000" dirty="0" smtClean="0">
                <a:ln>
                  <a:noFill/>
                </a:ln>
                <a:solidFill>
                  <a:srgbClr val="800000"/>
                </a:solidFill>
                <a:effectLst/>
                <a:latin typeface="+mj-lt"/>
                <a:ea typeface="Calibri" pitchFamily="34" charset="0"/>
                <a:cs typeface="Arial" pitchFamily="34" charset="0"/>
              </a:rPr>
              <a:t>o</a:t>
            </a:r>
            <a:r>
              <a:rPr kumimoji="0" lang="en-US" b="1" i="0" u="none" strike="noStrike" cap="none" normalizeH="0" baseline="0" dirty="0" smtClean="0">
                <a:ln>
                  <a:noFill/>
                </a:ln>
                <a:solidFill>
                  <a:srgbClr val="800000"/>
                </a:solidFill>
                <a:effectLst/>
                <a:latin typeface="+mj-lt"/>
                <a:ea typeface="Calibri" pitchFamily="34" charset="0"/>
                <a:cs typeface="Arial" pitchFamily="34" charset="0"/>
              </a:rPr>
              <a:t>C.</a:t>
            </a:r>
            <a:endParaRPr kumimoji="0" lang="en-US" sz="4000" b="0" i="0" u="none" strike="noStrike" cap="none" normalizeH="0" baseline="0" dirty="0" smtClean="0">
              <a:ln>
                <a:noFill/>
              </a:ln>
              <a:solidFill>
                <a:srgbClr val="8000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14400" y="1447800"/>
            <a:ext cx="7696200" cy="4800600"/>
          </a:xfrm>
          <a:prstGeom prst="rect">
            <a:avLst/>
          </a:prstGeom>
        </p:spPr>
        <p:txBody>
          <a:bodyPr/>
          <a:lstStyle/>
          <a:p>
            <a:pPr marL="342900" lvl="0" indent="-342900" algn="just">
              <a:lnSpc>
                <a:spcPct val="80000"/>
              </a:lnSpc>
              <a:spcBef>
                <a:spcPct val="20000"/>
              </a:spcBef>
              <a:defRPr/>
            </a:pPr>
            <a:r>
              <a:rPr kumimoji="0" lang="en-US" sz="2400" b="0" i="0" u="none" strike="noStrike" kern="1200" cap="none" spc="0" normalizeH="0" baseline="0" noProof="0" dirty="0" smtClean="0">
                <a:ln>
                  <a:noFill/>
                </a:ln>
                <a:solidFill>
                  <a:srgbClr val="800000"/>
                </a:solidFill>
                <a:effectLst/>
                <a:uLnTx/>
                <a:uFillTx/>
                <a:latin typeface="+mj-lt"/>
                <a:cs typeface="Arial" pitchFamily="34" charset="0"/>
              </a:rPr>
              <a:t>From the foregone discussion</a:t>
            </a:r>
            <a:r>
              <a:rPr kumimoji="0" lang="en-US" sz="2400" b="0" i="0" u="none" strike="noStrike" kern="1200" cap="none" spc="0" normalizeH="0" noProof="0" dirty="0" smtClean="0">
                <a:ln>
                  <a:noFill/>
                </a:ln>
                <a:solidFill>
                  <a:srgbClr val="800000"/>
                </a:solidFill>
                <a:effectLst/>
                <a:uLnTx/>
                <a:uFillTx/>
                <a:latin typeface="+mj-lt"/>
                <a:cs typeface="Arial" pitchFamily="34" charset="0"/>
              </a:rPr>
              <a:t> it can be concluded that :</a:t>
            </a:r>
          </a:p>
          <a:p>
            <a:pPr marL="342900" lvl="0" indent="-342900" algn="just">
              <a:lnSpc>
                <a:spcPct val="80000"/>
              </a:lnSpc>
              <a:spcBef>
                <a:spcPct val="20000"/>
              </a:spcBef>
              <a:buFont typeface="Arial" pitchFamily="34" charset="0"/>
              <a:buChar char="•"/>
              <a:defRPr/>
            </a:pPr>
            <a:r>
              <a:rPr lang="en-US" sz="2200" dirty="0" smtClean="0">
                <a:latin typeface="+mj-lt"/>
                <a:cs typeface="Arial" pitchFamily="34" charset="0"/>
              </a:rPr>
              <a:t>Drug delivery system developed from the modification of the psyllium have the double potential</a:t>
            </a:r>
          </a:p>
          <a:p>
            <a:pPr marL="342900" indent="-342900" algn="just">
              <a:lnSpc>
                <a:spcPct val="80000"/>
              </a:lnSpc>
              <a:spcBef>
                <a:spcPct val="20000"/>
              </a:spcBef>
              <a:defRPr/>
            </a:pPr>
            <a:endParaRPr lang="en-US" sz="2400" dirty="0" smtClean="0">
              <a:solidFill>
                <a:srgbClr val="800000"/>
              </a:solidFill>
              <a:latin typeface="+mj-lt"/>
              <a:cs typeface="Arial" pitchFamily="34" charset="0"/>
            </a:endParaRPr>
          </a:p>
          <a:p>
            <a:pPr marL="342900" indent="-342900" algn="just">
              <a:lnSpc>
                <a:spcPct val="80000"/>
              </a:lnSpc>
              <a:spcBef>
                <a:spcPct val="20000"/>
              </a:spcBef>
              <a:defRPr/>
            </a:pPr>
            <a:r>
              <a:rPr lang="en-US" sz="2400" dirty="0" smtClean="0">
                <a:solidFill>
                  <a:srgbClr val="800000"/>
                </a:solidFill>
                <a:latin typeface="+mj-lt"/>
                <a:cs typeface="Arial" pitchFamily="34" charset="0"/>
              </a:rPr>
              <a:t>Here double potential of these delivery systems is due to :</a:t>
            </a:r>
          </a:p>
          <a:p>
            <a:pPr marL="342900" indent="-342900" algn="just">
              <a:lnSpc>
                <a:spcPct val="80000"/>
              </a:lnSpc>
              <a:spcBef>
                <a:spcPct val="20000"/>
              </a:spcBef>
              <a:defRPr/>
            </a:pPr>
            <a:endParaRPr lang="en-US" sz="2400" dirty="0" smtClean="0">
              <a:solidFill>
                <a:srgbClr val="800000"/>
              </a:solidFill>
              <a:latin typeface="+mj-lt"/>
              <a:cs typeface="Arial" pitchFamily="34" charset="0"/>
            </a:endParaRPr>
          </a:p>
          <a:p>
            <a:pPr marL="342900" indent="-342900" algn="just">
              <a:lnSpc>
                <a:spcPct val="80000"/>
              </a:lnSpc>
              <a:spcBef>
                <a:spcPct val="20000"/>
              </a:spcBef>
              <a:buFont typeface="Arial" pitchFamily="34" charset="0"/>
              <a:buChar char="•"/>
              <a:defRPr/>
            </a:pPr>
            <a:r>
              <a:rPr lang="en-US" sz="2200" dirty="0" smtClean="0">
                <a:latin typeface="+mj-lt"/>
                <a:cs typeface="Arial" pitchFamily="34" charset="0"/>
              </a:rPr>
              <a:t>Therapeutic importance of psyllium to cure the diabetes and</a:t>
            </a:r>
          </a:p>
          <a:p>
            <a:pPr marL="342900" indent="-342900" algn="just">
              <a:lnSpc>
                <a:spcPct val="80000"/>
              </a:lnSpc>
              <a:spcBef>
                <a:spcPct val="20000"/>
              </a:spcBef>
              <a:buFont typeface="Arial" pitchFamily="34" charset="0"/>
              <a:buChar char="•"/>
              <a:defRPr/>
            </a:pPr>
            <a:r>
              <a:rPr lang="en-US" sz="2200" dirty="0" smtClean="0">
                <a:latin typeface="+mj-lt"/>
                <a:cs typeface="Arial" pitchFamily="34" charset="0"/>
              </a:rPr>
              <a:t>Release of curative agents  from drug loaded hydrogels on the other hand</a:t>
            </a:r>
            <a:endParaRPr lang="en-US" sz="2200" b="1" dirty="0" smtClean="0">
              <a:latin typeface="+mj-lt"/>
              <a:cs typeface="Arial" pitchFamily="34" charset="0"/>
            </a:endParaRPr>
          </a:p>
          <a:p>
            <a:pPr marL="342900" indent="-342900" algn="just">
              <a:lnSpc>
                <a:spcPct val="80000"/>
              </a:lnSpc>
              <a:spcBef>
                <a:spcPct val="20000"/>
              </a:spcBef>
              <a:buFont typeface="Arial" pitchFamily="34" charset="0"/>
              <a:buChar char="•"/>
              <a:defRPr/>
            </a:pPr>
            <a:r>
              <a:rPr lang="en-IN" sz="2200" dirty="0" smtClean="0">
                <a:latin typeface="+mj-lt"/>
              </a:rPr>
              <a:t>This will release the insulin in the colon in a controlled and sustained manner,  </a:t>
            </a:r>
          </a:p>
          <a:p>
            <a:pPr marL="342900" indent="-342900" algn="just">
              <a:lnSpc>
                <a:spcPct val="80000"/>
              </a:lnSpc>
              <a:spcBef>
                <a:spcPct val="20000"/>
              </a:spcBef>
              <a:buFont typeface="Arial" pitchFamily="34" charset="0"/>
              <a:buChar char="•"/>
              <a:defRPr/>
            </a:pPr>
            <a:r>
              <a:rPr lang="en-IN" sz="2200" dirty="0" smtClean="0">
                <a:latin typeface="+mj-lt"/>
              </a:rPr>
              <a:t>Polymer degradation in the colon will release the psyllium, which itself has been proposed as a glucose lowering agent</a:t>
            </a:r>
          </a:p>
          <a:p>
            <a:pPr marL="342900" indent="-342900" algn="just">
              <a:lnSpc>
                <a:spcPct val="80000"/>
              </a:lnSpc>
              <a:spcBef>
                <a:spcPct val="20000"/>
              </a:spcBef>
              <a:buFont typeface="Arial" pitchFamily="34" charset="0"/>
              <a:buChar char="•"/>
              <a:defRPr/>
            </a:pPr>
            <a:r>
              <a:rPr lang="en-US" sz="2200" dirty="0" smtClean="0">
                <a:latin typeface="+mj-lt"/>
                <a:cs typeface="Arial" pitchFamily="34" charset="0"/>
              </a:rPr>
              <a:t>Degradation of the polymer matrix and release of drug may exert the synergic effect</a:t>
            </a:r>
          </a:p>
          <a:p>
            <a:pPr marL="342900" indent="-342900" algn="just">
              <a:lnSpc>
                <a:spcPct val="80000"/>
              </a:lnSpc>
              <a:spcBef>
                <a:spcPct val="20000"/>
              </a:spcBef>
              <a:buFont typeface="Arial" pitchFamily="34" charset="0"/>
              <a:buChar char="•"/>
              <a:defRPr/>
            </a:pPr>
            <a:endParaRPr lang="en-US" sz="2400" dirty="0" smtClean="0">
              <a:solidFill>
                <a:srgbClr val="800000"/>
              </a:solidFill>
              <a:latin typeface="+mj-lt"/>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tabLst/>
              <a:defRPr/>
            </a:pPr>
            <a:endParaRPr kumimoji="0" lang="en-US" sz="1900" b="0" i="0" u="none" strike="noStrike" kern="1200" cap="none" spc="0" normalizeH="0" baseline="0" noProof="0" dirty="0" smtClean="0">
              <a:ln>
                <a:noFill/>
              </a:ln>
              <a:effectLst/>
              <a:uLnTx/>
              <a:uFillTx/>
              <a:latin typeface="+mj-lt"/>
              <a:cs typeface="Arial" pitchFamily="34" charset="0"/>
            </a:endParaRPr>
          </a:p>
        </p:txBody>
      </p:sp>
      <p:sp>
        <p:nvSpPr>
          <p:cNvPr id="4" name="Rectangle 3"/>
          <p:cNvSpPr/>
          <p:nvPr/>
        </p:nvSpPr>
        <p:spPr>
          <a:xfrm>
            <a:off x="3200400" y="685800"/>
            <a:ext cx="2743200" cy="646331"/>
          </a:xfrm>
          <a:prstGeom prst="rect">
            <a:avLst/>
          </a:prstGeom>
        </p:spPr>
        <p:txBody>
          <a:bodyPr wrap="square">
            <a:spAutoFit/>
          </a:bodyPr>
          <a:lstStyle/>
          <a:p>
            <a:pPr lvl="0" algn="ctr">
              <a:spcBef>
                <a:spcPct val="0"/>
              </a:spcBef>
              <a:defRPr/>
            </a:pPr>
            <a:r>
              <a:rPr lang="en-US" sz="3600" b="1" dirty="0" smtClean="0">
                <a:latin typeface="+mj-lt"/>
                <a:cs typeface="Arial" pitchFamily="34" charset="0"/>
              </a:rPr>
              <a:t>Conclusion</a:t>
            </a:r>
            <a:endParaRPr lang="en-US" b="1"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838201"/>
            <a:ext cx="8001000" cy="6057043"/>
          </a:xfrm>
          <a:prstGeom prst="rect">
            <a:avLst/>
          </a:prstGeom>
        </p:spPr>
        <p:txBody>
          <a:bodyPr wrap="square">
            <a:spAutoFit/>
          </a:bodyPr>
          <a:lstStyle/>
          <a:p>
            <a:pPr algn="just">
              <a:lnSpc>
                <a:spcPct val="80000"/>
              </a:lnSpc>
            </a:pPr>
            <a:endParaRPr lang="en-US" sz="2400" dirty="0" smtClean="0">
              <a:solidFill>
                <a:srgbClr val="CC0000"/>
              </a:solidFill>
            </a:endParaRPr>
          </a:p>
          <a:p>
            <a:pPr marL="342900" lvl="0" indent="-342900" algn="just">
              <a:lnSpc>
                <a:spcPct val="80000"/>
              </a:lnSpc>
              <a:spcBef>
                <a:spcPct val="20000"/>
              </a:spcBef>
              <a:defRPr/>
            </a:pPr>
            <a:r>
              <a:rPr lang="en-US" sz="2400" dirty="0" smtClean="0">
                <a:solidFill>
                  <a:srgbClr val="800000"/>
                </a:solidFill>
                <a:latin typeface="+mj-lt"/>
                <a:cs typeface="Arial" pitchFamily="34" charset="0"/>
              </a:rPr>
              <a:t>It is further it can be concluded that the swelling of the Crosslinked hydrogels:</a:t>
            </a:r>
          </a:p>
          <a:p>
            <a:pPr marL="342900" lvl="0" indent="-342900" algn="just">
              <a:lnSpc>
                <a:spcPct val="80000"/>
              </a:lnSpc>
              <a:spcBef>
                <a:spcPct val="20000"/>
              </a:spcBef>
              <a:buFont typeface="Arial" pitchFamily="34" charset="0"/>
              <a:buChar char="•"/>
              <a:defRPr/>
            </a:pPr>
            <a:r>
              <a:rPr lang="en-US" sz="2200" dirty="0" smtClean="0">
                <a:latin typeface="+mj-lt"/>
                <a:cs typeface="Arial" pitchFamily="34" charset="0"/>
              </a:rPr>
              <a:t>Higher in pH 7.4 buffer as compared to pH 2.2 buffer </a:t>
            </a:r>
          </a:p>
          <a:p>
            <a:pPr marL="342900" lvl="0" indent="-342900" algn="just">
              <a:lnSpc>
                <a:spcPct val="80000"/>
              </a:lnSpc>
              <a:spcBef>
                <a:spcPct val="20000"/>
              </a:spcBef>
              <a:buFont typeface="Arial" pitchFamily="34" charset="0"/>
              <a:buChar char="•"/>
              <a:defRPr/>
            </a:pPr>
            <a:r>
              <a:rPr lang="en-US" sz="2200" dirty="0" smtClean="0">
                <a:latin typeface="+mj-lt"/>
                <a:cs typeface="Arial" pitchFamily="34" charset="0"/>
              </a:rPr>
              <a:t>Hydrogels have been found pH responsive </a:t>
            </a:r>
          </a:p>
          <a:p>
            <a:pPr marL="342900" lvl="0" indent="-342900" algn="just">
              <a:lnSpc>
                <a:spcPct val="80000"/>
              </a:lnSpc>
              <a:spcBef>
                <a:spcPct val="20000"/>
              </a:spcBef>
              <a:defRPr/>
            </a:pPr>
            <a:endParaRPr lang="en-US" sz="2400" dirty="0" smtClean="0">
              <a:solidFill>
                <a:srgbClr val="800000"/>
              </a:solidFill>
              <a:latin typeface="+mj-lt"/>
              <a:cs typeface="Arial" pitchFamily="34" charset="0"/>
            </a:endParaRPr>
          </a:p>
          <a:p>
            <a:pPr marL="342900" lvl="0" indent="-342900" algn="just">
              <a:lnSpc>
                <a:spcPct val="80000"/>
              </a:lnSpc>
              <a:spcBef>
                <a:spcPct val="20000"/>
              </a:spcBef>
              <a:defRPr/>
            </a:pPr>
            <a:r>
              <a:rPr lang="en-US" sz="2400" dirty="0" smtClean="0">
                <a:solidFill>
                  <a:srgbClr val="800000"/>
                </a:solidFill>
                <a:latin typeface="+mj-lt"/>
                <a:cs typeface="Arial" pitchFamily="34" charset="0"/>
              </a:rPr>
              <a:t>Thus could be exploited for developing the site specific drug delivery systems.</a:t>
            </a:r>
          </a:p>
          <a:p>
            <a:pPr marL="342900" lvl="0" indent="-342900" algn="just">
              <a:lnSpc>
                <a:spcPct val="80000"/>
              </a:lnSpc>
              <a:spcBef>
                <a:spcPct val="20000"/>
              </a:spcBef>
              <a:defRPr/>
            </a:pPr>
            <a:endParaRPr lang="en-US" sz="2400" dirty="0" smtClean="0">
              <a:solidFill>
                <a:srgbClr val="800000"/>
              </a:solidFill>
              <a:latin typeface="+mj-lt"/>
              <a:cs typeface="Arial" pitchFamily="34" charset="0"/>
            </a:endParaRPr>
          </a:p>
          <a:p>
            <a:pPr marL="342900" lvl="0" indent="-342900" algn="just">
              <a:lnSpc>
                <a:spcPct val="80000"/>
              </a:lnSpc>
              <a:spcBef>
                <a:spcPct val="20000"/>
              </a:spcBef>
              <a:defRPr/>
            </a:pPr>
            <a:endParaRPr lang="en-US" sz="2400" dirty="0" smtClean="0">
              <a:solidFill>
                <a:srgbClr val="800000"/>
              </a:solidFill>
              <a:latin typeface="+mj-lt"/>
              <a:cs typeface="Arial" pitchFamily="34" charset="0"/>
            </a:endParaRPr>
          </a:p>
          <a:p>
            <a:pPr marL="342900" lvl="0" indent="-342900" algn="just">
              <a:lnSpc>
                <a:spcPct val="80000"/>
              </a:lnSpc>
              <a:spcBef>
                <a:spcPct val="20000"/>
              </a:spcBef>
              <a:defRPr/>
            </a:pPr>
            <a:r>
              <a:rPr lang="en-US" sz="2400" dirty="0" smtClean="0">
                <a:solidFill>
                  <a:srgbClr val="800000"/>
                </a:solidFill>
                <a:latin typeface="+mj-lt"/>
                <a:cs typeface="Arial" pitchFamily="34" charset="0"/>
              </a:rPr>
              <a:t>Further reading:</a:t>
            </a:r>
          </a:p>
          <a:p>
            <a:pPr marL="342900" lvl="0" indent="-342900" algn="just">
              <a:lnSpc>
                <a:spcPct val="80000"/>
              </a:lnSpc>
              <a:spcBef>
                <a:spcPct val="20000"/>
              </a:spcBef>
              <a:defRPr/>
            </a:pPr>
            <a:r>
              <a:rPr lang="en-IN" sz="2000" dirty="0" smtClean="0">
                <a:latin typeface="+mj-lt"/>
              </a:rPr>
              <a:t>B</a:t>
            </a:r>
            <a:r>
              <a:rPr lang="en-IN" dirty="0" smtClean="0">
                <a:latin typeface="+mj-lt"/>
              </a:rPr>
              <a:t>. Singh, N. Chauhan </a:t>
            </a:r>
            <a:r>
              <a:rPr lang="en-IN" i="1" dirty="0" smtClean="0">
                <a:latin typeface="+mj-lt"/>
              </a:rPr>
              <a:t>/ International Journal of Diabetes Mellitus </a:t>
            </a:r>
            <a:r>
              <a:rPr lang="en-IN" dirty="0" smtClean="0">
                <a:latin typeface="+mj-lt"/>
              </a:rPr>
              <a:t>2 (2010) 32–37</a:t>
            </a:r>
          </a:p>
          <a:p>
            <a:pPr marL="342900" lvl="0" indent="-342900" algn="just">
              <a:lnSpc>
                <a:spcPct val="80000"/>
              </a:lnSpc>
              <a:spcBef>
                <a:spcPct val="20000"/>
              </a:spcBef>
              <a:defRPr/>
            </a:pPr>
            <a:r>
              <a:rPr lang="en-IN" dirty="0" smtClean="0">
                <a:latin typeface="+mj-lt"/>
              </a:rPr>
              <a:t>B. Singh, N. Chauhan </a:t>
            </a:r>
            <a:r>
              <a:rPr lang="en-IN" i="1" dirty="0" smtClean="0">
                <a:latin typeface="+mj-lt"/>
              </a:rPr>
              <a:t>/ Food Hydrocolloids </a:t>
            </a:r>
            <a:r>
              <a:rPr lang="en-IN" dirty="0" smtClean="0">
                <a:latin typeface="+mj-lt"/>
              </a:rPr>
              <a:t>23 (2009) 928–935</a:t>
            </a:r>
          </a:p>
          <a:p>
            <a:pPr marL="342900" lvl="0" indent="-342900" algn="just">
              <a:lnSpc>
                <a:spcPct val="80000"/>
              </a:lnSpc>
              <a:spcBef>
                <a:spcPct val="20000"/>
              </a:spcBef>
              <a:defRPr/>
            </a:pPr>
            <a:endParaRPr lang="en-US" sz="2000" dirty="0" smtClean="0">
              <a:solidFill>
                <a:srgbClr val="800000"/>
              </a:solidFill>
              <a:latin typeface="+mj-lt"/>
              <a:cs typeface="Arial" pitchFamily="34" charset="0"/>
            </a:endParaRPr>
          </a:p>
          <a:p>
            <a:pPr marL="342900" lvl="0" indent="-342900" algn="just">
              <a:lnSpc>
                <a:spcPct val="80000"/>
              </a:lnSpc>
              <a:spcBef>
                <a:spcPct val="20000"/>
              </a:spcBef>
              <a:defRPr/>
            </a:pPr>
            <a:endParaRPr lang="en-US" sz="2000" dirty="0" smtClean="0">
              <a:solidFill>
                <a:srgbClr val="800000"/>
              </a:solidFill>
              <a:latin typeface="+mj-lt"/>
              <a:cs typeface="Arial" pitchFamily="34" charset="0"/>
            </a:endParaRPr>
          </a:p>
          <a:p>
            <a:pPr marL="342900" lvl="0" indent="-342900" algn="ctr">
              <a:lnSpc>
                <a:spcPct val="80000"/>
              </a:lnSpc>
              <a:spcBef>
                <a:spcPct val="20000"/>
              </a:spcBef>
              <a:defRPr/>
            </a:pPr>
            <a:endParaRPr lang="en-US" sz="2000" b="1" dirty="0" smtClean="0">
              <a:solidFill>
                <a:srgbClr val="FF0066"/>
              </a:solidFill>
              <a:latin typeface="+mj-lt"/>
              <a:cs typeface="Arial" pitchFamily="34" charset="0"/>
            </a:endParaRPr>
          </a:p>
          <a:p>
            <a:pPr marL="342900" lvl="0" indent="-342900" algn="ctr">
              <a:lnSpc>
                <a:spcPct val="80000"/>
              </a:lnSpc>
              <a:spcBef>
                <a:spcPct val="20000"/>
              </a:spcBef>
              <a:defRPr/>
            </a:pPr>
            <a:r>
              <a:rPr lang="en-US" sz="2000" b="1" dirty="0" smtClean="0">
                <a:latin typeface="+mj-lt"/>
                <a:cs typeface="Arial" pitchFamily="34" charset="0"/>
              </a:rPr>
              <a:t>Thank You</a:t>
            </a:r>
            <a:endParaRPr lang="en-US" sz="2400" b="1" dirty="0" smtClean="0">
              <a:latin typeface="+mj-lt"/>
              <a:cs typeface="Arial" pitchFamily="34" charset="0"/>
            </a:endParaRPr>
          </a:p>
          <a:p>
            <a:pPr marL="342900" lvl="0" indent="-342900" algn="just">
              <a:lnSpc>
                <a:spcPct val="80000"/>
              </a:lnSpc>
              <a:spcBef>
                <a:spcPct val="20000"/>
              </a:spcBef>
              <a:defRPr/>
            </a:pPr>
            <a:endParaRPr lang="en-US" sz="2400" dirty="0" smtClean="0">
              <a:solidFill>
                <a:schemeClr val="tx2"/>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391400" cy="762000"/>
          </a:xfrm>
        </p:spPr>
        <p:txBody>
          <a:bodyPr>
            <a:normAutofit/>
          </a:bodyPr>
          <a:lstStyle/>
          <a:p>
            <a:r>
              <a:rPr lang="en-US" sz="4000" b="1" dirty="0" smtClean="0">
                <a:solidFill>
                  <a:schemeClr val="tx1"/>
                </a:solidFill>
                <a:cs typeface="Arial" pitchFamily="34" charset="0"/>
              </a:rPr>
              <a:t>Controlled drug delivery system</a:t>
            </a:r>
            <a:endParaRPr lang="en-IN" sz="4800" dirty="0">
              <a:solidFill>
                <a:schemeClr val="tx1"/>
              </a:solidFill>
              <a:cs typeface="Arial" pitchFamily="34" charset="0"/>
            </a:endParaRPr>
          </a:p>
        </p:txBody>
      </p:sp>
      <p:sp>
        <p:nvSpPr>
          <p:cNvPr id="3" name="Content Placeholder 2"/>
          <p:cNvSpPr>
            <a:spLocks noGrp="1"/>
          </p:cNvSpPr>
          <p:nvPr>
            <p:ph idx="1"/>
          </p:nvPr>
        </p:nvSpPr>
        <p:spPr>
          <a:xfrm>
            <a:off x="990600" y="2590800"/>
            <a:ext cx="7543800" cy="990600"/>
          </a:xfrm>
        </p:spPr>
        <p:txBody>
          <a:bodyPr>
            <a:normAutofit/>
          </a:bodyPr>
          <a:lstStyle/>
          <a:p>
            <a:pPr algn="just">
              <a:buNone/>
            </a:pPr>
            <a:r>
              <a:rPr lang="en-US" sz="2400" dirty="0" smtClean="0">
                <a:solidFill>
                  <a:srgbClr val="800000"/>
                </a:solidFill>
                <a:latin typeface="+mj-lt"/>
                <a:cs typeface="Arial" pitchFamily="34" charset="0"/>
              </a:rPr>
              <a:t>A system by which drugs are made available to a site of action in specific concentration for desired period.</a:t>
            </a:r>
          </a:p>
          <a:p>
            <a:pPr algn="just"/>
            <a:endParaRPr lang="en-US" dirty="0" smtClean="0">
              <a:solidFill>
                <a:srgbClr val="170BB5"/>
              </a:solidFill>
            </a:endParaRPr>
          </a:p>
          <a:p>
            <a:pPr algn="just"/>
            <a:endParaRPr lang="en-US" dirty="0" smtClean="0">
              <a:solidFill>
                <a:srgbClr val="170BB5"/>
              </a:solidFill>
            </a:endParaRP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447800"/>
            <a:ext cx="5791200" cy="304800"/>
          </a:xfrm>
        </p:spPr>
        <p:txBody>
          <a:bodyPr>
            <a:noAutofit/>
          </a:bodyPr>
          <a:lstStyle/>
          <a:p>
            <a:pPr algn="ctr"/>
            <a:r>
              <a:rPr lang="en-US" sz="2400" dirty="0" smtClean="0">
                <a:solidFill>
                  <a:srgbClr val="800000"/>
                </a:solidFill>
                <a:cs typeface="Arial" pitchFamily="34" charset="0"/>
              </a:rPr>
              <a:t>To maintain an ideal pharmacokinetic profile</a:t>
            </a:r>
            <a:endParaRPr lang="en-IN" sz="2400" dirty="0">
              <a:solidFill>
                <a:srgbClr val="800000"/>
              </a:solidFill>
              <a:cs typeface="Times New Roman" pitchFamily="18" charset="0"/>
            </a:endParaRPr>
          </a:p>
        </p:txBody>
      </p:sp>
      <p:sp>
        <p:nvSpPr>
          <p:cNvPr id="3" name="Content Placeholder 2"/>
          <p:cNvSpPr>
            <a:spLocks noGrp="1"/>
          </p:cNvSpPr>
          <p:nvPr>
            <p:ph sz="half" idx="1"/>
          </p:nvPr>
        </p:nvSpPr>
        <p:spPr>
          <a:xfrm>
            <a:off x="-152400" y="2057400"/>
            <a:ext cx="3657600" cy="3733800"/>
          </a:xfrm>
        </p:spPr>
        <p:txBody>
          <a:bodyPr>
            <a:normAutofit/>
          </a:bodyPr>
          <a:lstStyle/>
          <a:p>
            <a:pPr marL="184150" indent="-60325">
              <a:buFontTx/>
              <a:buNone/>
            </a:pPr>
            <a:r>
              <a:rPr lang="en-US" sz="2400" dirty="0" smtClean="0">
                <a:latin typeface="+mj-lt"/>
                <a:cs typeface="Times New Roman" pitchFamily="18" charset="0"/>
              </a:rPr>
              <a:t>       </a:t>
            </a:r>
            <a:r>
              <a:rPr lang="en-US" sz="1900" b="1" dirty="0" smtClean="0">
                <a:solidFill>
                  <a:srgbClr val="663300"/>
                </a:solidFill>
                <a:latin typeface="+mj-lt"/>
                <a:cs typeface="Times New Roman" pitchFamily="18" charset="0"/>
              </a:rPr>
              <a:t>Goals:</a:t>
            </a:r>
            <a:endParaRPr lang="en-US" sz="1900" dirty="0" smtClean="0">
              <a:latin typeface="+mj-lt"/>
              <a:cs typeface="Times New Roman" pitchFamily="18" charset="0"/>
            </a:endParaRPr>
          </a:p>
          <a:p>
            <a:pPr marL="684213" lvl="1" indent="-222250" algn="just">
              <a:buFont typeface="Arial"/>
              <a:buChar char="•"/>
            </a:pPr>
            <a:r>
              <a:rPr lang="en-US" sz="1600" b="1" dirty="0" smtClean="0">
                <a:latin typeface="+mj-lt"/>
                <a:cs typeface="Times New Roman" pitchFamily="18" charset="0"/>
              </a:rPr>
              <a:t>Deploy to a target site to limit side effects</a:t>
            </a:r>
          </a:p>
          <a:p>
            <a:pPr marL="684213" lvl="1" indent="-222250" algn="just">
              <a:buFont typeface="Arial"/>
              <a:buChar char="•"/>
            </a:pPr>
            <a:r>
              <a:rPr lang="en-US" sz="1600" b="1" dirty="0" smtClean="0">
                <a:latin typeface="+mj-lt"/>
                <a:cs typeface="Times New Roman" pitchFamily="18" charset="0"/>
              </a:rPr>
              <a:t>Shepard drugs through specific areas of the body without degradation</a:t>
            </a:r>
          </a:p>
          <a:p>
            <a:pPr marL="684213" lvl="1" indent="-222250" algn="just">
              <a:buFont typeface="Arial"/>
              <a:buChar char="•"/>
            </a:pPr>
            <a:r>
              <a:rPr lang="en-US" sz="1600" b="1" dirty="0" smtClean="0">
                <a:latin typeface="+mj-lt"/>
                <a:cs typeface="Times New Roman" pitchFamily="18" charset="0"/>
              </a:rPr>
              <a:t>Maintain a therapeutic drug level for prolonged periods of time</a:t>
            </a:r>
          </a:p>
          <a:p>
            <a:pPr marL="684213" lvl="1" indent="-222250" algn="just">
              <a:buFont typeface="Arial"/>
              <a:buChar char="•"/>
            </a:pPr>
            <a:r>
              <a:rPr lang="en-US" sz="1600" b="1" dirty="0" smtClean="0">
                <a:latin typeface="+mj-lt"/>
                <a:cs typeface="Times New Roman" pitchFamily="18" charset="0"/>
              </a:rPr>
              <a:t>Predictable controllable release rates</a:t>
            </a:r>
          </a:p>
          <a:p>
            <a:pPr marL="684213" lvl="1" indent="-222250" algn="just">
              <a:buFont typeface="Arial"/>
              <a:buChar char="•"/>
            </a:pPr>
            <a:r>
              <a:rPr lang="en-US" sz="1600" b="1" dirty="0" smtClean="0">
                <a:latin typeface="+mj-lt"/>
                <a:cs typeface="Times New Roman" pitchFamily="18" charset="0"/>
              </a:rPr>
              <a:t>Reduce dosing frequent and increase patient compliance</a:t>
            </a:r>
            <a:endParaRPr lang="en-IN" sz="2000" b="1" dirty="0">
              <a:latin typeface="+mj-lt"/>
            </a:endParaRPr>
          </a:p>
        </p:txBody>
      </p:sp>
      <p:pic>
        <p:nvPicPr>
          <p:cNvPr id="5" name="Content Placeholder 4"/>
          <p:cNvPicPr>
            <a:picLocks noGrp="1" noChangeAspect="1" noChangeArrowheads="1"/>
          </p:cNvPicPr>
          <p:nvPr>
            <p:ph sz="half" idx="2"/>
          </p:nvPr>
        </p:nvPicPr>
        <p:blipFill>
          <a:blip r:embed="rId3" cstate="print"/>
          <a:srcRect/>
          <a:stretch>
            <a:fillRect/>
          </a:stretch>
        </p:blipFill>
        <p:spPr bwMode="auto">
          <a:xfrm>
            <a:off x="3733800" y="1905000"/>
            <a:ext cx="5181600" cy="4267200"/>
          </a:xfrm>
          <a:prstGeom prst="rect">
            <a:avLst/>
          </a:prstGeom>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pic>
      <p:sp>
        <p:nvSpPr>
          <p:cNvPr id="6" name="Rectangle 5"/>
          <p:cNvSpPr/>
          <p:nvPr/>
        </p:nvSpPr>
        <p:spPr>
          <a:xfrm>
            <a:off x="152400" y="6248401"/>
            <a:ext cx="8991600" cy="461665"/>
          </a:xfrm>
          <a:prstGeom prst="rect">
            <a:avLst/>
          </a:prstGeom>
        </p:spPr>
        <p:txBody>
          <a:bodyPr wrap="square">
            <a:spAutoFit/>
          </a:bodyPr>
          <a:lstStyle/>
          <a:p>
            <a:r>
              <a:rPr lang="en-US" sz="2400" b="1" dirty="0" smtClean="0">
                <a:latin typeface="+mj-lt"/>
                <a:cs typeface="Times New Roman" pitchFamily="18" charset="0"/>
              </a:rPr>
              <a:t>Plot of drug concentration versus time for different release methods </a:t>
            </a:r>
            <a:endParaRPr lang="en-IN" sz="2400" dirty="0">
              <a:latin typeface="+mj-lt"/>
            </a:endParaRPr>
          </a:p>
        </p:txBody>
      </p:sp>
      <p:sp>
        <p:nvSpPr>
          <p:cNvPr id="7" name="Rectangle 6"/>
          <p:cNvSpPr/>
          <p:nvPr/>
        </p:nvSpPr>
        <p:spPr>
          <a:xfrm>
            <a:off x="1524000" y="609600"/>
            <a:ext cx="6172200" cy="646331"/>
          </a:xfrm>
          <a:prstGeom prst="rect">
            <a:avLst/>
          </a:prstGeom>
        </p:spPr>
        <p:txBody>
          <a:bodyPr wrap="square">
            <a:spAutoFit/>
          </a:bodyPr>
          <a:lstStyle/>
          <a:p>
            <a:pPr algn="ctr"/>
            <a:r>
              <a:rPr lang="en-US" sz="3600" b="1" dirty="0" smtClean="0">
                <a:latin typeface="+mj-lt"/>
              </a:rPr>
              <a:t>Why control drug delivery?</a:t>
            </a:r>
            <a:endParaRPr lang="en-IN" sz="36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991600" cy="4648200"/>
          </a:xfrm>
        </p:spPr>
        <p:txBody>
          <a:bodyPr>
            <a:noAutofit/>
          </a:bodyPr>
          <a:lstStyle/>
          <a:p>
            <a:pPr algn="just"/>
            <a:r>
              <a:rPr lang="en-US" sz="3000" dirty="0" smtClean="0">
                <a:solidFill>
                  <a:srgbClr val="170BB5"/>
                </a:solidFill>
                <a:latin typeface="Times New Roman" pitchFamily="18" charset="0"/>
                <a:cs typeface="Times New Roman" pitchFamily="18" charset="0"/>
              </a:rPr>
              <a:t/>
            </a:r>
            <a:br>
              <a:rPr lang="en-US" sz="3000" dirty="0" smtClean="0">
                <a:solidFill>
                  <a:srgbClr val="170BB5"/>
                </a:solidFill>
                <a:latin typeface="Times New Roman" pitchFamily="18" charset="0"/>
                <a:cs typeface="Times New Roman" pitchFamily="18" charset="0"/>
              </a:rPr>
            </a:br>
            <a:r>
              <a:rPr lang="en-US" sz="3000" dirty="0" smtClean="0">
                <a:solidFill>
                  <a:srgbClr val="170BB5"/>
                </a:solidFill>
                <a:latin typeface="Times New Roman" pitchFamily="18" charset="0"/>
                <a:cs typeface="Times New Roman" pitchFamily="18" charset="0"/>
              </a:rPr>
              <a:t/>
            </a:r>
            <a:br>
              <a:rPr lang="en-US" sz="3000" dirty="0" smtClean="0">
                <a:solidFill>
                  <a:srgbClr val="170BB5"/>
                </a:solidFill>
                <a:latin typeface="Times New Roman" pitchFamily="18" charset="0"/>
                <a:cs typeface="Times New Roman" pitchFamily="18" charset="0"/>
              </a:rPr>
            </a:br>
            <a:r>
              <a:rPr lang="en-US" sz="2800" spc="-150" dirty="0" smtClean="0">
                <a:solidFill>
                  <a:srgbClr val="6600FF"/>
                </a:solidFill>
                <a:latin typeface="Arial" pitchFamily="34" charset="0"/>
                <a:cs typeface="Arial" pitchFamily="34" charset="0"/>
              </a:rPr>
              <a:t/>
            </a:r>
            <a:br>
              <a:rPr lang="en-US" sz="2800" spc="-150" dirty="0" smtClean="0">
                <a:solidFill>
                  <a:srgbClr val="6600FF"/>
                </a:solidFill>
                <a:latin typeface="Arial" pitchFamily="34" charset="0"/>
                <a:cs typeface="Arial" pitchFamily="34" charset="0"/>
              </a:rPr>
            </a:br>
            <a:endParaRPr lang="en-IN" sz="2800" spc="-150" dirty="0">
              <a:solidFill>
                <a:srgbClr val="FF0066"/>
              </a:solidFill>
              <a:latin typeface="Times New Roman" pitchFamily="18" charset="0"/>
              <a:cs typeface="Times New Roman" pitchFamily="18" charset="0"/>
            </a:endParaRPr>
          </a:p>
        </p:txBody>
      </p:sp>
      <p:sp>
        <p:nvSpPr>
          <p:cNvPr id="3" name="Rectangle 2"/>
          <p:cNvSpPr/>
          <p:nvPr/>
        </p:nvSpPr>
        <p:spPr>
          <a:xfrm>
            <a:off x="457200" y="914400"/>
            <a:ext cx="8382000" cy="5632311"/>
          </a:xfrm>
          <a:prstGeom prst="rect">
            <a:avLst/>
          </a:prstGeom>
        </p:spPr>
        <p:txBody>
          <a:bodyPr wrap="square">
            <a:spAutoFit/>
          </a:bodyPr>
          <a:lstStyle/>
          <a:p>
            <a:pPr algn="just"/>
            <a:r>
              <a:rPr lang="en-US" sz="2400" spc="-150" dirty="0" smtClean="0">
                <a:solidFill>
                  <a:srgbClr val="800000"/>
                </a:solidFill>
                <a:latin typeface="+mj-lt"/>
                <a:cs typeface="Arial" pitchFamily="34" charset="0"/>
              </a:rPr>
              <a:t>In an ideal case scenario, such a profile can be achieved by use of the polymer matrix as drug releasing device  which :</a:t>
            </a:r>
          </a:p>
          <a:p>
            <a:pPr marL="361950" indent="-361950" algn="just"/>
            <a:endParaRPr lang="en-US" sz="2400" spc="-150" dirty="0" smtClean="0">
              <a:solidFill>
                <a:srgbClr val="800000"/>
              </a:solidFill>
              <a:latin typeface="+mj-lt"/>
              <a:cs typeface="Arial" pitchFamily="34" charset="0"/>
            </a:endParaRPr>
          </a:p>
          <a:p>
            <a:pPr marL="361950" indent="-361950" algn="just">
              <a:buFont typeface="Arial" pitchFamily="34" charset="0"/>
              <a:buChar char="•"/>
            </a:pPr>
            <a:r>
              <a:rPr lang="en-US" sz="2400" spc="-150" dirty="0" smtClean="0">
                <a:latin typeface="+mj-lt"/>
                <a:cs typeface="Arial" pitchFamily="34" charset="0"/>
              </a:rPr>
              <a:t>Releases the drug in controlled and sustained manner to maintain the therapeutic level</a:t>
            </a:r>
          </a:p>
          <a:p>
            <a:pPr marL="361950" indent="-361950" algn="just"/>
            <a:endParaRPr lang="en-US" sz="2400" spc="-150" dirty="0" smtClean="0">
              <a:latin typeface="+mj-lt"/>
              <a:cs typeface="Arial" pitchFamily="34" charset="0"/>
            </a:endParaRPr>
          </a:p>
          <a:p>
            <a:pPr marL="361950" indent="-361950" algn="just"/>
            <a:r>
              <a:rPr lang="en-US" sz="2400" dirty="0" smtClean="0">
                <a:solidFill>
                  <a:srgbClr val="800000"/>
                </a:solidFill>
                <a:latin typeface="+mj-lt"/>
                <a:cs typeface="Arial" pitchFamily="34" charset="0"/>
              </a:rPr>
              <a:t>In addition, the polymeric materials provide the most  important avenues for research:</a:t>
            </a:r>
          </a:p>
          <a:p>
            <a:pPr marL="361950" indent="-361950" algn="just"/>
            <a:endParaRPr lang="en-US" sz="2400" dirty="0" smtClean="0">
              <a:latin typeface="+mj-lt"/>
              <a:cs typeface="Arial" pitchFamily="34" charset="0"/>
            </a:endParaRPr>
          </a:p>
          <a:p>
            <a:pPr marL="361950" indent="-361950" algn="just">
              <a:buFont typeface="Arial" pitchFamily="34" charset="0"/>
              <a:buChar char="•"/>
            </a:pPr>
            <a:r>
              <a:rPr lang="en-US" sz="2400" dirty="0" smtClean="0">
                <a:latin typeface="+mj-lt"/>
                <a:cs typeface="Arial" pitchFamily="34" charset="0"/>
              </a:rPr>
              <a:t>Primarily because of their ease of processing </a:t>
            </a:r>
          </a:p>
          <a:p>
            <a:pPr marL="361950" indent="-361950" algn="just"/>
            <a:endParaRPr lang="en-US" sz="2400" dirty="0" smtClean="0">
              <a:latin typeface="+mj-lt"/>
              <a:cs typeface="Arial" pitchFamily="34" charset="0"/>
            </a:endParaRPr>
          </a:p>
          <a:p>
            <a:pPr marL="361950" indent="-361950">
              <a:buFont typeface="Arial" pitchFamily="34" charset="0"/>
              <a:buChar char="•"/>
            </a:pPr>
            <a:r>
              <a:rPr lang="en-US" sz="2400" dirty="0" smtClean="0">
                <a:latin typeface="+mj-lt"/>
                <a:cs typeface="Arial" pitchFamily="34" charset="0"/>
              </a:rPr>
              <a:t>Ability of researchers to control their physical and chemical properties </a:t>
            </a:r>
            <a:r>
              <a:rPr lang="en-US" sz="2400" dirty="0" smtClean="0">
                <a:solidFill>
                  <a:schemeClr val="tx2"/>
                </a:solidFill>
                <a:latin typeface="+mj-lt"/>
                <a:cs typeface="Arial" pitchFamily="34" charset="0"/>
              </a:rPr>
              <a:t/>
            </a:r>
            <a:br>
              <a:rPr lang="en-US" sz="2400" dirty="0" smtClean="0">
                <a:solidFill>
                  <a:schemeClr val="tx2"/>
                </a:solidFill>
                <a:latin typeface="+mj-lt"/>
                <a:cs typeface="Arial" pitchFamily="34" charset="0"/>
              </a:rPr>
            </a:br>
            <a:r>
              <a:rPr lang="en-US" sz="2400" spc="-150" dirty="0" smtClean="0">
                <a:solidFill>
                  <a:schemeClr val="tx2"/>
                </a:solidFill>
                <a:latin typeface="+mj-lt"/>
                <a:cs typeface="Arial" pitchFamily="34" charset="0"/>
              </a:rPr>
              <a:t> </a:t>
            </a:r>
            <a:r>
              <a:rPr lang="en-US" sz="2400" spc="-150" dirty="0" smtClean="0">
                <a:solidFill>
                  <a:srgbClr val="800000"/>
                </a:solidFill>
                <a:latin typeface="+mj-lt"/>
                <a:cs typeface="Times New Roman" pitchFamily="18" charset="0"/>
              </a:rPr>
              <a:t/>
            </a:r>
            <a:br>
              <a:rPr lang="en-US" sz="2400" spc="-150" dirty="0" smtClean="0">
                <a:solidFill>
                  <a:srgbClr val="800000"/>
                </a:solidFill>
                <a:latin typeface="+mj-lt"/>
                <a:cs typeface="Times New Roman" pitchFamily="18" charset="0"/>
              </a:rPr>
            </a:br>
            <a:endParaRPr lang="en-IN" sz="2400" dirty="0">
              <a:solidFill>
                <a:srgbClr val="8000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2"/>
          <p:cNvGraphicFramePr>
            <a:graphicFrameLocks noChangeAspect="1"/>
          </p:cNvGraphicFramePr>
          <p:nvPr/>
        </p:nvGraphicFramePr>
        <p:xfrm>
          <a:off x="990600" y="762000"/>
          <a:ext cx="7772400" cy="5791200"/>
        </p:xfrm>
        <a:graphic>
          <a:graphicData uri="http://schemas.openxmlformats.org/drawingml/2006/compatibility">
            <com:legacyDrawing xmlns:com="http://schemas.openxmlformats.org/drawingml/2006/compatibility" spid="_x0000_s401410"/>
          </a:graphicData>
        </a:graphic>
      </p:graphicFrame>
      <p:graphicFrame>
        <p:nvGraphicFramePr>
          <p:cNvPr id="31" name="Diagram 30"/>
          <p:cNvGraphicFramePr/>
          <p:nvPr/>
        </p:nvGraphicFramePr>
        <p:xfrm>
          <a:off x="838200" y="3048000"/>
          <a:ext cx="18288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0" name="Diagram 29"/>
          <p:cNvGraphicFramePr/>
          <p:nvPr/>
        </p:nvGraphicFramePr>
        <p:xfrm>
          <a:off x="1752600" y="4648200"/>
          <a:ext cx="1905000"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8" name="Diagram 27"/>
          <p:cNvGraphicFramePr/>
          <p:nvPr/>
        </p:nvGraphicFramePr>
        <p:xfrm>
          <a:off x="5638800" y="4495800"/>
          <a:ext cx="1905000" cy="1219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2" name="Diagram 31"/>
          <p:cNvGraphicFramePr/>
          <p:nvPr/>
        </p:nvGraphicFramePr>
        <p:xfrm>
          <a:off x="2057400" y="1600200"/>
          <a:ext cx="1600200" cy="1219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4" name="Diagram 23"/>
          <p:cNvGraphicFramePr/>
          <p:nvPr/>
        </p:nvGraphicFramePr>
        <p:xfrm>
          <a:off x="5486400" y="1447800"/>
          <a:ext cx="1524000" cy="12192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34" name="Diagram 33"/>
          <p:cNvGraphicFramePr/>
          <p:nvPr/>
        </p:nvGraphicFramePr>
        <p:xfrm>
          <a:off x="3124200" y="2895600"/>
          <a:ext cx="2895600" cy="14478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2" name="Diagram 21"/>
          <p:cNvGraphicFramePr/>
          <p:nvPr/>
        </p:nvGraphicFramePr>
        <p:xfrm>
          <a:off x="3810000" y="990600"/>
          <a:ext cx="1524000" cy="1219200"/>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6" name="Diagram 25"/>
          <p:cNvGraphicFramePr/>
          <p:nvPr/>
        </p:nvGraphicFramePr>
        <p:xfrm>
          <a:off x="6629400" y="2895600"/>
          <a:ext cx="1600200" cy="12192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29" name="Diagram 28"/>
          <p:cNvGraphicFramePr/>
          <p:nvPr/>
        </p:nvGraphicFramePr>
        <p:xfrm>
          <a:off x="3581400" y="5181600"/>
          <a:ext cx="1981200" cy="121920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sp>
        <p:nvSpPr>
          <p:cNvPr id="12" name="Line 13"/>
          <p:cNvSpPr>
            <a:spLocks noChangeShapeType="1"/>
          </p:cNvSpPr>
          <p:nvPr/>
        </p:nvSpPr>
        <p:spPr bwMode="auto">
          <a:xfrm flipV="1">
            <a:off x="4572000" y="2133600"/>
            <a:ext cx="0" cy="762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solidFill>
                <a:srgbClr val="0066FF"/>
              </a:solidFill>
              <a:latin typeface="Arial" pitchFamily="34" charset="0"/>
              <a:cs typeface="Arial" pitchFamily="34" charset="0"/>
            </a:endParaRPr>
          </a:p>
        </p:txBody>
      </p:sp>
      <p:sp>
        <p:nvSpPr>
          <p:cNvPr id="13" name="Line 14"/>
          <p:cNvSpPr>
            <a:spLocks noChangeShapeType="1"/>
          </p:cNvSpPr>
          <p:nvPr/>
        </p:nvSpPr>
        <p:spPr bwMode="auto">
          <a:xfrm flipV="1">
            <a:off x="5486400" y="2514600"/>
            <a:ext cx="381000" cy="5334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14" name="Line 15"/>
          <p:cNvSpPr>
            <a:spLocks noChangeShapeType="1"/>
          </p:cNvSpPr>
          <p:nvPr/>
        </p:nvSpPr>
        <p:spPr bwMode="auto">
          <a:xfrm>
            <a:off x="6019800" y="3581400"/>
            <a:ext cx="7620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15" name="Line 16"/>
          <p:cNvSpPr>
            <a:spLocks noChangeShapeType="1"/>
          </p:cNvSpPr>
          <p:nvPr/>
        </p:nvSpPr>
        <p:spPr bwMode="auto">
          <a:xfrm flipH="1">
            <a:off x="2362200" y="3657600"/>
            <a:ext cx="76200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16" name="Line 17"/>
          <p:cNvSpPr>
            <a:spLocks noChangeShapeType="1"/>
          </p:cNvSpPr>
          <p:nvPr/>
        </p:nvSpPr>
        <p:spPr bwMode="auto">
          <a:xfrm flipH="1" flipV="1">
            <a:off x="3352800" y="2590800"/>
            <a:ext cx="304800" cy="4572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17" name="Line 18"/>
          <p:cNvSpPr>
            <a:spLocks noChangeShapeType="1"/>
          </p:cNvSpPr>
          <p:nvPr/>
        </p:nvSpPr>
        <p:spPr bwMode="auto">
          <a:xfrm flipH="1">
            <a:off x="3276600" y="4267200"/>
            <a:ext cx="609600" cy="6096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18" name="Line 19"/>
          <p:cNvSpPr>
            <a:spLocks noChangeShapeType="1"/>
          </p:cNvSpPr>
          <p:nvPr/>
        </p:nvSpPr>
        <p:spPr bwMode="auto">
          <a:xfrm>
            <a:off x="4495800" y="4495800"/>
            <a:ext cx="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19" name="Line 20"/>
          <p:cNvSpPr>
            <a:spLocks noChangeShapeType="1"/>
          </p:cNvSpPr>
          <p:nvPr/>
        </p:nvSpPr>
        <p:spPr bwMode="auto">
          <a:xfrm>
            <a:off x="4572000" y="4419600"/>
            <a:ext cx="0" cy="7620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
        <p:nvSpPr>
          <p:cNvPr id="20" name="Line 21"/>
          <p:cNvSpPr>
            <a:spLocks noChangeShapeType="1"/>
          </p:cNvSpPr>
          <p:nvPr/>
        </p:nvSpPr>
        <p:spPr bwMode="auto">
          <a:xfrm>
            <a:off x="5562600" y="4114800"/>
            <a:ext cx="533400" cy="5334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endParaRPr lang="en-IN"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848600" cy="2308324"/>
          </a:xfrm>
          <a:prstGeom prst="rect">
            <a:avLst/>
          </a:prstGeom>
        </p:spPr>
        <p:txBody>
          <a:bodyPr wrap="square">
            <a:spAutoFit/>
          </a:bodyPr>
          <a:lstStyle/>
          <a:p>
            <a:pPr marL="361950" indent="-361950" algn="just"/>
            <a:r>
              <a:rPr lang="en-US" sz="2400" dirty="0" smtClean="0">
                <a:solidFill>
                  <a:srgbClr val="800000"/>
                </a:solidFill>
                <a:latin typeface="+mj-lt"/>
              </a:rPr>
              <a:t>Among these :</a:t>
            </a:r>
            <a:endParaRPr lang="en-IN" sz="2400" dirty="0" smtClean="0">
              <a:solidFill>
                <a:srgbClr val="800000"/>
              </a:solidFill>
              <a:latin typeface="+mj-lt"/>
            </a:endParaRPr>
          </a:p>
          <a:p>
            <a:pPr marL="361950" indent="-361950" algn="just">
              <a:buFont typeface="Arial" pitchFamily="34" charset="0"/>
              <a:buChar char="•"/>
            </a:pPr>
            <a:r>
              <a:rPr lang="en-IN" sz="2400" dirty="0" smtClean="0">
                <a:latin typeface="+mj-lt"/>
              </a:rPr>
              <a:t>Hydrogels, specially based on the polysaccharides:</a:t>
            </a:r>
            <a:endParaRPr lang="en-US" sz="2400" dirty="0" smtClean="0">
              <a:latin typeface="+mj-lt"/>
              <a:cs typeface="Arial" pitchFamily="34" charset="0"/>
            </a:endParaRPr>
          </a:p>
          <a:p>
            <a:pPr marL="719138" indent="-358775" algn="just">
              <a:buFont typeface="Wingdings" pitchFamily="2" charset="2"/>
              <a:buChar char="Ø"/>
            </a:pPr>
            <a:r>
              <a:rPr lang="en-IN" sz="2400" dirty="0" smtClean="0">
                <a:latin typeface="+mj-lt"/>
              </a:rPr>
              <a:t>Attracted considerable attention</a:t>
            </a:r>
            <a:endParaRPr lang="en-US" sz="2400" dirty="0" smtClean="0">
              <a:latin typeface="+mj-lt"/>
              <a:cs typeface="Arial" pitchFamily="34" charset="0"/>
            </a:endParaRPr>
          </a:p>
          <a:p>
            <a:pPr marL="719138" indent="-358775" algn="just">
              <a:buFont typeface="Wingdings" pitchFamily="2" charset="2"/>
              <a:buChar char="Ø"/>
            </a:pPr>
            <a:r>
              <a:rPr lang="en-IN" sz="2400" dirty="0" smtClean="0">
                <a:latin typeface="+mj-lt"/>
              </a:rPr>
              <a:t>Act as a smart candidate </a:t>
            </a:r>
          </a:p>
          <a:p>
            <a:pPr marL="719138" indent="-358775" algn="just">
              <a:buFont typeface="Wingdings" pitchFamily="2" charset="2"/>
              <a:buChar char="Ø"/>
            </a:pPr>
            <a:r>
              <a:rPr lang="en-IN" sz="2400" dirty="0" smtClean="0">
                <a:latin typeface="+mj-lt"/>
              </a:rPr>
              <a:t>For the control release of therapeutic agents </a:t>
            </a:r>
          </a:p>
          <a:p>
            <a:pPr marL="719138" indent="-358775" algn="just">
              <a:buFont typeface="Wingdings" pitchFamily="2" charset="2"/>
              <a:buChar char="Ø"/>
            </a:pPr>
            <a:r>
              <a:rPr lang="en-IN" sz="2400" dirty="0" smtClean="0">
                <a:latin typeface="+mj-lt"/>
              </a:rPr>
              <a:t> To specific sites in the GI tract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7018</TotalTime>
  <Words>2724</Words>
  <Application>Microsoft Office PowerPoint</Application>
  <PresentationFormat>On-screen Show (4:3)</PresentationFormat>
  <Paragraphs>567</Paragraphs>
  <Slides>47</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1" baseType="lpstr">
      <vt:lpstr>Flow</vt:lpstr>
      <vt:lpstr>CS ChemDraw Drawing</vt:lpstr>
      <vt:lpstr>Equation</vt:lpstr>
      <vt:lpstr>Graph</vt:lpstr>
      <vt:lpstr>Dietary fiber psyllium based hydrogels for use in insulin delivery</vt:lpstr>
      <vt:lpstr>Slide 2</vt:lpstr>
      <vt:lpstr>Slide 3</vt:lpstr>
      <vt:lpstr>Slide 4</vt:lpstr>
      <vt:lpstr>Controlled drug delivery system</vt:lpstr>
      <vt:lpstr>To maintain an ideal pharmacokinetic profile</vt:lpstr>
      <vt:lpstr>   </vt:lpstr>
      <vt:lpstr>Slide 8</vt:lpstr>
      <vt:lpstr>Slide 9</vt:lpstr>
      <vt:lpstr>Hydrogels</vt:lpstr>
      <vt:lpstr>Slide 11</vt:lpstr>
      <vt:lpstr>Slide 12</vt:lpstr>
      <vt:lpstr>Slide 13</vt:lpstr>
      <vt:lpstr>Polysaccharide based hydrogels</vt:lpstr>
      <vt:lpstr>Slide 15</vt:lpstr>
      <vt:lpstr>Slide 16</vt:lpstr>
      <vt:lpstr>Slide 17</vt:lpstr>
      <vt:lpstr>Slide 18</vt:lpstr>
      <vt:lpstr>Psyllium and Diabetes</vt:lpstr>
      <vt:lpstr>Slide 20</vt:lpstr>
      <vt:lpstr>Slide 21</vt:lpstr>
      <vt:lpstr>Keeping in view, the pharmacological importance of psyllium polysaccharides to reduce glucose absorption and drug delivery devices based on hydrogels, psyllium, if suitably tailored to prepare the hydrogels, can act as the double potential candidates to develop novel drug delivery systems. </vt:lpstr>
      <vt:lpstr>The main objectives of the present study</vt:lpstr>
      <vt:lpstr>Slide 24</vt:lpstr>
      <vt:lpstr>Slide 25</vt:lpstr>
      <vt:lpstr>Slide 26</vt:lpstr>
      <vt:lpstr>Mechanism of swelling and drug release</vt:lpstr>
      <vt:lpstr>Slide 28</vt:lpstr>
      <vt:lpstr>   Mechanism of Polymerization</vt:lpstr>
      <vt:lpstr>Slide 30</vt:lpstr>
      <vt:lpstr>Slide 31</vt:lpstr>
      <vt:lpstr>Characterization</vt:lpstr>
      <vt:lpstr>SEMS Analysis</vt:lpstr>
      <vt:lpstr>Slide 34</vt:lpstr>
      <vt:lpstr>Slide 35</vt:lpstr>
      <vt:lpstr>TGA Analysis</vt:lpstr>
      <vt:lpstr>Slide 37</vt:lpstr>
      <vt:lpstr>Slide 38</vt:lpstr>
      <vt:lpstr>Swelling as a function of pH</vt:lpstr>
      <vt:lpstr>Slide 40</vt:lpstr>
      <vt:lpstr>In designing a device for oral delivery of sensitive peptide drug such as insulin, it is important to protect the drug in the harsh environment of the stomach and upper GI tract and release the drug into the distal portions of the intestine. Therefore, in an effective carrier the release rates must be significantly greater in neutral or basic conditions than acidic conditions. </vt:lpstr>
      <vt:lpstr>In vitro release dynamics of Insulin from Psyllium crosslinked hydrogels</vt:lpstr>
      <vt:lpstr>Release profile of Insulin</vt:lpstr>
      <vt:lpstr>Slide 44</vt:lpstr>
      <vt:lpstr>Slide 45</vt:lpstr>
      <vt:lpstr>Slide 46</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960</cp:revision>
  <dcterms:created xsi:type="dcterms:W3CDTF">2006-08-16T00:00:00Z</dcterms:created>
  <dcterms:modified xsi:type="dcterms:W3CDTF">2015-09-15T19:04:19Z</dcterms:modified>
</cp:coreProperties>
</file>