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80" r:id="rId3"/>
    <p:sldId id="256" r:id="rId4"/>
    <p:sldId id="257" r:id="rId5"/>
    <p:sldId id="258" r:id="rId6"/>
    <p:sldId id="265" r:id="rId7"/>
    <p:sldId id="266" r:id="rId8"/>
    <p:sldId id="260" r:id="rId9"/>
    <p:sldId id="274" r:id="rId10"/>
    <p:sldId id="263" r:id="rId11"/>
    <p:sldId id="262" r:id="rId12"/>
    <p:sldId id="264" r:id="rId13"/>
    <p:sldId id="275" r:id="rId14"/>
    <p:sldId id="276" r:id="rId15"/>
    <p:sldId id="277" r:id="rId16"/>
    <p:sldId id="272" r:id="rId17"/>
    <p:sldId id="261" r:id="rId18"/>
    <p:sldId id="269" r:id="rId19"/>
    <p:sldId id="268" r:id="rId20"/>
    <p:sldId id="267" r:id="rId21"/>
    <p:sldId id="278" r:id="rId22"/>
    <p:sldId id="273" r:id="rId23"/>
    <p:sldId id="28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6" d="100"/>
          <a:sy n="46" d="100"/>
        </p:scale>
        <p:origin x="-2076" y="-58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1F08F2-342F-4737-9C5D-BF76D29A5E9F}" type="datetimeFigureOut">
              <a:rPr lang="en-US" smtClean="0"/>
              <a:pPr/>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55CAE-EDC6-4BDE-B38F-568714AA002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1F08F2-342F-4737-9C5D-BF76D29A5E9F}" type="datetimeFigureOut">
              <a:rPr lang="en-US" smtClean="0"/>
              <a:pPr/>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55CAE-EDC6-4BDE-B38F-568714AA002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1F08F2-342F-4737-9C5D-BF76D29A5E9F}" type="datetimeFigureOut">
              <a:rPr lang="en-US" smtClean="0"/>
              <a:pPr/>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55CAE-EDC6-4BDE-B38F-568714AA002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1F08F2-342F-4737-9C5D-BF76D29A5E9F}" type="datetimeFigureOut">
              <a:rPr lang="en-US" smtClean="0"/>
              <a:pPr/>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55CAE-EDC6-4BDE-B38F-568714AA002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1F08F2-342F-4737-9C5D-BF76D29A5E9F}" type="datetimeFigureOut">
              <a:rPr lang="en-US" smtClean="0"/>
              <a:pPr/>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55CAE-EDC6-4BDE-B38F-568714AA002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1F08F2-342F-4737-9C5D-BF76D29A5E9F}" type="datetimeFigureOut">
              <a:rPr lang="en-US" smtClean="0"/>
              <a:pPr/>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F55CAE-EDC6-4BDE-B38F-568714AA002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1F08F2-342F-4737-9C5D-BF76D29A5E9F}" type="datetimeFigureOut">
              <a:rPr lang="en-US" smtClean="0"/>
              <a:pPr/>
              <a:t>9/22/2014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F55CAE-EDC6-4BDE-B38F-568714AA002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1F08F2-342F-4737-9C5D-BF76D29A5E9F}" type="datetimeFigureOut">
              <a:rPr lang="en-US" smtClean="0"/>
              <a:pPr/>
              <a:t>9/22/2014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F55CAE-EDC6-4BDE-B38F-568714AA002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1F08F2-342F-4737-9C5D-BF76D29A5E9F}" type="datetimeFigureOut">
              <a:rPr lang="en-US" smtClean="0"/>
              <a:pPr/>
              <a:t>9/22/2014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F55CAE-EDC6-4BDE-B38F-568714AA002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1F08F2-342F-4737-9C5D-BF76D29A5E9F}" type="datetimeFigureOut">
              <a:rPr lang="en-US" smtClean="0"/>
              <a:pPr/>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F55CAE-EDC6-4BDE-B38F-568714AA002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1F08F2-342F-4737-9C5D-BF76D29A5E9F}" type="datetimeFigureOut">
              <a:rPr lang="en-US" smtClean="0"/>
              <a:pPr/>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F55CAE-EDC6-4BDE-B38F-568714AA002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1F08F2-342F-4737-9C5D-BF76D29A5E9F}" type="datetimeFigureOut">
              <a:rPr lang="en-US" smtClean="0"/>
              <a:pPr/>
              <a:t>9/22/2014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F55CAE-EDC6-4BDE-B38F-568714AA002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omicsonline.org/scholarly-journals.php" TargetMode="External"/><Relationship Id="rId2" Type="http://schemas.openxmlformats.org/officeDocument/2006/relationships/hyperlink" Target="http://www.omicsonline.org/open-access-publication.php" TargetMode="External"/><Relationship Id="rId1" Type="http://schemas.openxmlformats.org/officeDocument/2006/relationships/slideLayout" Target="../slideLayouts/slideLayout2.xml"/><Relationship Id="rId4" Type="http://schemas.openxmlformats.org/officeDocument/2006/relationships/hyperlink" Target="http://www.omicsonline.org/international-scientific-conferences/"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cosmetology-trichology.conferenceseries.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428625"/>
            <a:ext cx="8186737" cy="1143000"/>
          </a:xfrm>
          <a:ln w="3175"/>
        </p:spPr>
        <p:txBody>
          <a:bodyPr/>
          <a:lstStyle/>
          <a:p>
            <a:pPr>
              <a:defRPr/>
            </a:pPr>
            <a:r>
              <a:rPr lang="en-US" sz="3600" b="1" dirty="0" smtClean="0">
                <a:effectLst>
                  <a:outerShdw blurRad="38100" dist="38100" dir="2700000" algn="tl">
                    <a:srgbClr val="000000">
                      <a:alpha val="43137"/>
                    </a:srgbClr>
                  </a:outerShdw>
                </a:effectLst>
                <a:latin typeface="Baskerville Old Face" pitchFamily="18" charset="0"/>
              </a:rPr>
              <a:t>About OMICS Group</a:t>
            </a:r>
            <a:endParaRPr lang="en-US" sz="3600" b="1" dirty="0">
              <a:effectLst>
                <a:outerShdw blurRad="38100" dist="38100" dir="2700000" algn="tl">
                  <a:srgbClr val="000000">
                    <a:alpha val="43137"/>
                  </a:srgbClr>
                </a:outerShdw>
              </a:effectLst>
              <a:latin typeface="Baskerville Old Face" pitchFamily="18" charset="0"/>
            </a:endParaRPr>
          </a:p>
        </p:txBody>
      </p:sp>
      <p:sp>
        <p:nvSpPr>
          <p:cNvPr id="4" name="Content Placeholder 3"/>
          <p:cNvSpPr>
            <a:spLocks noGrp="1"/>
          </p:cNvSpPr>
          <p:nvPr>
            <p:ph idx="1"/>
          </p:nvPr>
        </p:nvSpPr>
        <p:spPr/>
        <p:txBody>
          <a:bodyPr/>
          <a:lstStyle/>
          <a:p>
            <a:pPr algn="just">
              <a:buFont typeface="Arial" charset="0"/>
              <a:buNone/>
              <a:defRPr/>
            </a:pPr>
            <a:r>
              <a:rPr lang="en-US" sz="2000" dirty="0" smtClean="0">
                <a:latin typeface="+mj-lt"/>
              </a:rPr>
              <a:t>      </a:t>
            </a:r>
            <a:r>
              <a:rPr lang="en-US" sz="2000" dirty="0" smtClean="0">
                <a:effectLst>
                  <a:outerShdw blurRad="38100" dist="38100" dir="2700000" algn="tl">
                    <a:srgbClr val="000000">
                      <a:alpha val="43137"/>
                    </a:srgbClr>
                  </a:outerShdw>
                </a:effectLst>
                <a:latin typeface="+mj-lt"/>
              </a:rPr>
              <a:t>OMICS Group International is an amalgamation of </a:t>
            </a:r>
            <a:r>
              <a:rPr lang="en-US" sz="2000" dirty="0" smtClean="0">
                <a:effectLst>
                  <a:outerShdw blurRad="38100" dist="38100" dir="2700000" algn="tl">
                    <a:srgbClr val="000000">
                      <a:alpha val="43137"/>
                    </a:srgbClr>
                  </a:outerShdw>
                </a:effectLst>
                <a:latin typeface="+mj-lt"/>
                <a:hlinkClick r:id="rId2" tooltip="Open Access publications"/>
              </a:rPr>
              <a:t>Open Access publications</a:t>
            </a:r>
            <a:r>
              <a:rPr lang="en-US" sz="2000" dirty="0" smtClean="0">
                <a:effectLst>
                  <a:outerShdw blurRad="38100" dist="38100" dir="2700000" algn="tl">
                    <a:srgbClr val="000000">
                      <a:alpha val="43137"/>
                    </a:srgbClr>
                  </a:outerShdw>
                </a:effectLst>
                <a:latin typeface="+mj-lt"/>
              </a:rPr>
              <a:t> and worldwide international science conferences and events. Established in the year 2007 with the sole aim of making the information on Sciences and technology ‘Open Access’, OMICS Group publishes 400 online open access </a:t>
            </a:r>
            <a:r>
              <a:rPr lang="en-US" sz="2000" dirty="0" smtClean="0">
                <a:effectLst>
                  <a:outerShdw blurRad="38100" dist="38100" dir="2700000" algn="tl">
                    <a:srgbClr val="000000">
                      <a:alpha val="43137"/>
                    </a:srgbClr>
                  </a:outerShdw>
                </a:effectLst>
                <a:latin typeface="+mj-lt"/>
                <a:hlinkClick r:id="rId3" tooltip="scholarly journals"/>
              </a:rPr>
              <a:t>scholarly journals</a:t>
            </a:r>
            <a:r>
              <a:rPr lang="en-US" sz="2000" dirty="0" smtClean="0">
                <a:effectLst>
                  <a:outerShdw blurRad="38100" dist="38100" dir="2700000" algn="tl">
                    <a:srgbClr val="000000">
                      <a:alpha val="43137"/>
                    </a:srgbClr>
                  </a:outerShdw>
                </a:effectLst>
                <a:latin typeface="+mj-lt"/>
              </a:rPr>
              <a:t> in all aspects of Science, Engineering, Management and Technology journals. OMICS Group has been instrumental in taking the knowledge on Science &amp; technology to the doorsteps of ordinary men and women. Research Scholars, Students, Libraries, Educational Institutions, Research centers and the industry are main stakeholders that benefitted greatly from this knowledge dissemination. OMICS Group also organizes 300 </a:t>
            </a:r>
            <a:r>
              <a:rPr lang="en-US" sz="2000" dirty="0" smtClean="0">
                <a:effectLst>
                  <a:outerShdw blurRad="38100" dist="38100" dir="2700000" algn="tl">
                    <a:srgbClr val="000000">
                      <a:alpha val="43137"/>
                    </a:srgbClr>
                  </a:outerShdw>
                </a:effectLst>
                <a:latin typeface="+mj-lt"/>
                <a:hlinkClick r:id="rId4" tooltip="International conferences"/>
              </a:rPr>
              <a:t>International conferences</a:t>
            </a:r>
            <a:r>
              <a:rPr lang="en-US" sz="2000" dirty="0" smtClean="0">
                <a:effectLst>
                  <a:outerShdw blurRad="38100" dist="38100" dir="2700000" algn="tl">
                    <a:srgbClr val="000000">
                      <a:alpha val="43137"/>
                    </a:srgbClr>
                  </a:outerShdw>
                </a:effectLst>
                <a:latin typeface="+mj-lt"/>
              </a:rPr>
              <a:t> annually across the globe, where knowledge transfer takes place through debates, round table discussions, poster presentations, workshops, symposia and exhibitions</a:t>
            </a:r>
            <a:r>
              <a:rPr lang="en-US" sz="1800" dirty="0" smtClean="0">
                <a:effectLst>
                  <a:outerShdw blurRad="38100" dist="38100" dir="2700000" algn="tl">
                    <a:srgbClr val="000000">
                      <a:alpha val="43137"/>
                    </a:srgbClr>
                  </a:outerShdw>
                </a:effectLst>
                <a:latin typeface="+mj-lt"/>
              </a:rPr>
              <a:t>.</a:t>
            </a:r>
            <a:endParaRPr lang="en-US" sz="1800"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1731940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NEW NORMAL</a:t>
            </a:r>
            <a:endParaRPr lang="en-US" dirty="0"/>
          </a:p>
        </p:txBody>
      </p:sp>
      <p:pic>
        <p:nvPicPr>
          <p:cNvPr id="4" name="Content Placeholder 3" descr="untitled.png"/>
          <p:cNvPicPr>
            <a:picLocks noGrp="1" noChangeAspect="1"/>
          </p:cNvPicPr>
          <p:nvPr>
            <p:ph idx="1"/>
          </p:nvPr>
        </p:nvPicPr>
        <p:blipFill>
          <a:blip r:embed="rId2" cstate="print"/>
          <a:stretch>
            <a:fillRect/>
          </a:stretch>
        </p:blipFill>
        <p:spPr>
          <a:xfrm>
            <a:off x="2286000" y="1219200"/>
            <a:ext cx="4495800" cy="5376386"/>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WHAT IF WE ACTED QUICKER?</a:t>
            </a:r>
            <a:br>
              <a:rPr lang="en-US" sz="3600" dirty="0" smtClean="0"/>
            </a:br>
            <a:endParaRPr lang="en-US" sz="3600" dirty="0"/>
          </a:p>
        </p:txBody>
      </p:sp>
      <p:pic>
        <p:nvPicPr>
          <p:cNvPr id="4" name="Content Placeholder 3" descr="imagesCA7RRGRU.jpg"/>
          <p:cNvPicPr>
            <a:picLocks noGrp="1" noChangeAspect="1"/>
          </p:cNvPicPr>
          <p:nvPr>
            <p:ph idx="1"/>
          </p:nvPr>
        </p:nvPicPr>
        <p:blipFill>
          <a:blip r:embed="rId2" cstate="print"/>
          <a:stretch>
            <a:fillRect/>
          </a:stretch>
        </p:blipFill>
        <p:spPr>
          <a:xfrm>
            <a:off x="990600" y="1219200"/>
            <a:ext cx="7073107" cy="5052219"/>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THERE’S STILL HOPE – DO SOMETHING NOW!</a:t>
            </a:r>
            <a:endParaRPr lang="en-US" dirty="0"/>
          </a:p>
        </p:txBody>
      </p:sp>
      <p:pic>
        <p:nvPicPr>
          <p:cNvPr id="4" name="Content Placeholder 3" descr="imagesCAIGZW94.jpg"/>
          <p:cNvPicPr>
            <a:picLocks noGrp="1" noChangeAspect="1"/>
          </p:cNvPicPr>
          <p:nvPr>
            <p:ph idx="1"/>
          </p:nvPr>
        </p:nvPicPr>
        <p:blipFill>
          <a:blip r:embed="rId2" cstate="print"/>
          <a:stretch>
            <a:fillRect/>
          </a:stretch>
        </p:blipFill>
        <p:spPr>
          <a:xfrm>
            <a:off x="1371600" y="1524000"/>
            <a:ext cx="6103855" cy="457200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THAN THE END USER</a:t>
            </a:r>
            <a:endParaRPr lang="en-US" dirty="0"/>
          </a:p>
        </p:txBody>
      </p:sp>
      <p:pic>
        <p:nvPicPr>
          <p:cNvPr id="4" name="Content Placeholder 3" descr="clinic.jpg"/>
          <p:cNvPicPr>
            <a:picLocks noGrp="1" noChangeAspect="1"/>
          </p:cNvPicPr>
          <p:nvPr>
            <p:ph idx="1"/>
          </p:nvPr>
        </p:nvPicPr>
        <p:blipFill>
          <a:blip r:embed="rId2" cstate="print"/>
          <a:stretch>
            <a:fillRect/>
          </a:stretch>
        </p:blipFill>
        <p:spPr>
          <a:xfrm>
            <a:off x="1027125" y="1600200"/>
            <a:ext cx="7089750" cy="4525963"/>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WE CONTROL THE PRODUCT CYCLE</a:t>
            </a:r>
            <a:endParaRPr lang="en-US" dirty="0"/>
          </a:p>
        </p:txBody>
      </p:sp>
      <p:sp>
        <p:nvSpPr>
          <p:cNvPr id="3" name="Content Placeholder 2"/>
          <p:cNvSpPr>
            <a:spLocks noGrp="1"/>
          </p:cNvSpPr>
          <p:nvPr>
            <p:ph idx="1"/>
          </p:nvPr>
        </p:nvSpPr>
        <p:spPr/>
        <p:txBody>
          <a:bodyPr/>
          <a:lstStyle/>
          <a:p>
            <a:r>
              <a:rPr lang="en-US" dirty="0" smtClean="0"/>
              <a:t>DIRECT ABILITY TO INFLUENCE OUR CLIENTS</a:t>
            </a:r>
          </a:p>
          <a:p>
            <a:r>
              <a:rPr lang="en-US" dirty="0" smtClean="0"/>
              <a:t>SUPERIOR PRODUCTS – FORCING COMPETITION FOR R&amp;D</a:t>
            </a:r>
          </a:p>
          <a:p>
            <a:r>
              <a:rPr lang="en-US" dirty="0" smtClean="0"/>
              <a:t>INCREASED SALES</a:t>
            </a:r>
          </a:p>
          <a:p>
            <a:r>
              <a:rPr lang="en-US" dirty="0" smtClean="0"/>
              <a:t>HIGHER INDUSTRY STANDARDS</a:t>
            </a:r>
          </a:p>
          <a:p>
            <a:r>
              <a:rPr lang="en-US" dirty="0" smtClean="0"/>
              <a:t>SATISFIED CLIENTS &amp; CONSUMERS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STRENGTHEN THE INDUSTRY</a:t>
            </a:r>
            <a:endParaRPr lang="en-US" dirty="0"/>
          </a:p>
        </p:txBody>
      </p:sp>
      <p:sp>
        <p:nvSpPr>
          <p:cNvPr id="3" name="Content Placeholder 2"/>
          <p:cNvSpPr>
            <a:spLocks noGrp="1"/>
          </p:cNvSpPr>
          <p:nvPr>
            <p:ph idx="1"/>
          </p:nvPr>
        </p:nvSpPr>
        <p:spPr/>
        <p:txBody>
          <a:bodyPr/>
          <a:lstStyle/>
          <a:p>
            <a:r>
              <a:rPr lang="en-US" dirty="0" smtClean="0"/>
              <a:t>MORE DIALOGUE BETWEEN COSMOS, DERMS, R&amp;D</a:t>
            </a:r>
          </a:p>
          <a:p>
            <a:r>
              <a:rPr lang="en-US" dirty="0" smtClean="0"/>
              <a:t>SUPERIOR PRODUCTS</a:t>
            </a:r>
          </a:p>
          <a:p>
            <a:r>
              <a:rPr lang="en-US" dirty="0" smtClean="0"/>
              <a:t>RIGOUROUS SALON TESTING</a:t>
            </a:r>
          </a:p>
          <a:p>
            <a:r>
              <a:rPr lang="en-US" dirty="0" smtClean="0"/>
              <a:t>RIGOUROUS LABORATORY TESTING</a:t>
            </a:r>
          </a:p>
          <a:p>
            <a:r>
              <a:rPr lang="en-US" dirty="0" smtClean="0"/>
              <a:t>MARKET RESEARCH</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BRIDGING THE GAP</a:t>
            </a:r>
            <a:endParaRPr lang="en-US" dirty="0"/>
          </a:p>
        </p:txBody>
      </p:sp>
      <p:sp>
        <p:nvSpPr>
          <p:cNvPr id="3" name="Content Placeholder 2"/>
          <p:cNvSpPr>
            <a:spLocks noGrp="1"/>
          </p:cNvSpPr>
          <p:nvPr>
            <p:ph idx="1"/>
          </p:nvPr>
        </p:nvSpPr>
        <p:spPr/>
        <p:txBody>
          <a:bodyPr>
            <a:normAutofit lnSpcReduction="10000"/>
          </a:bodyPr>
          <a:lstStyle/>
          <a:p>
            <a:r>
              <a:rPr lang="en-US" dirty="0" smtClean="0"/>
              <a:t>CLINICAL TRIALS</a:t>
            </a:r>
          </a:p>
          <a:p>
            <a:r>
              <a:rPr lang="en-US" dirty="0" smtClean="0"/>
              <a:t>CROSS TRAINING</a:t>
            </a:r>
          </a:p>
          <a:p>
            <a:r>
              <a:rPr lang="en-US" dirty="0" smtClean="0"/>
              <a:t>CASE STUDIES</a:t>
            </a:r>
          </a:p>
          <a:p>
            <a:r>
              <a:rPr lang="en-US" dirty="0" smtClean="0"/>
              <a:t>QUALIFIED DATABASE</a:t>
            </a:r>
          </a:p>
          <a:p>
            <a:r>
              <a:rPr lang="en-US" dirty="0" smtClean="0"/>
              <a:t>MORE DIALOGUE MORE INTEREST</a:t>
            </a:r>
          </a:p>
          <a:p>
            <a:r>
              <a:rPr lang="en-US" dirty="0" smtClean="0"/>
              <a:t>CALL TO ACTION – RAISE THE BAR</a:t>
            </a:r>
          </a:p>
          <a:p>
            <a:r>
              <a:rPr lang="en-US" dirty="0" smtClean="0"/>
              <a:t>MARKET RESEARCH</a:t>
            </a:r>
          </a:p>
          <a:p>
            <a:r>
              <a:rPr lang="en-US" dirty="0" smtClean="0"/>
              <a:t>COSMO ENDORSEMENTS/SUBSTANTIATION</a:t>
            </a:r>
          </a:p>
          <a:p>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SELF-INDUCED TRACTION ALOPECIA IS ON THE RISE</a:t>
            </a:r>
          </a:p>
          <a:p>
            <a:r>
              <a:rPr lang="en-US" dirty="0" smtClean="0"/>
              <a:t>LACK OF CONCERN FROM CLIENTS AND COSMETOLOGISTS</a:t>
            </a:r>
          </a:p>
          <a:p>
            <a:r>
              <a:rPr lang="en-US" dirty="0" smtClean="0"/>
              <a:t>USE OF MORE CREATIVITY RATHER THAN SCIENTIFIC APPROACH TO TREAT CLIENT</a:t>
            </a:r>
          </a:p>
          <a:p>
            <a:r>
              <a:rPr lang="en-US" dirty="0" smtClean="0"/>
              <a:t>SOCIETY SAYS COVER IT UP AND ACHIEVE IT WITH ENHANCEMENTS</a:t>
            </a:r>
          </a:p>
          <a:p>
            <a:endParaRPr lang="en-US" dirty="0"/>
          </a:p>
        </p:txBody>
      </p:sp>
      <p:sp>
        <p:nvSpPr>
          <p:cNvPr id="5" name="Title 1"/>
          <p:cNvSpPr>
            <a:spLocks noGrp="1"/>
          </p:cNvSpPr>
          <p:nvPr>
            <p:ph type="title"/>
          </p:nvPr>
        </p:nvSpPr>
        <p:spPr>
          <a:xfrm>
            <a:off x="457200" y="274638"/>
            <a:ext cx="8229600" cy="1143000"/>
          </a:xfrm>
        </p:spPr>
        <p:txBody>
          <a:bodyPr>
            <a:normAutofit/>
          </a:bodyPr>
          <a:lstStyle/>
          <a:p>
            <a:r>
              <a:rPr lang="en-US" dirty="0" smtClean="0"/>
              <a:t>LACK OF SCIENCE HAS LED TO. .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LET’S INSPIRE FUTURE PROFESSIONALS</a:t>
            </a:r>
            <a:endParaRPr lang="en-US" dirty="0"/>
          </a:p>
        </p:txBody>
      </p:sp>
      <p:pic>
        <p:nvPicPr>
          <p:cNvPr id="4" name="Content Placeholder 3" descr="untitled 1.png"/>
          <p:cNvPicPr>
            <a:picLocks noGrp="1" noChangeAspect="1"/>
          </p:cNvPicPr>
          <p:nvPr>
            <p:ph idx="1"/>
          </p:nvPr>
        </p:nvPicPr>
        <p:blipFill>
          <a:blip r:embed="rId2" cstate="print"/>
          <a:stretch>
            <a:fillRect/>
          </a:stretch>
        </p:blipFill>
        <p:spPr>
          <a:xfrm>
            <a:off x="1524000" y="1828800"/>
            <a:ext cx="5791200" cy="4377070"/>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BETTER WAY TO INCREASE GIRLS INTEREST IN SCIENCE THAN THROUGH COSMETOLOGY</a:t>
            </a:r>
            <a:endParaRPr lang="en-US" dirty="0"/>
          </a:p>
        </p:txBody>
      </p:sp>
      <p:pic>
        <p:nvPicPr>
          <p:cNvPr id="4" name="Content Placeholder 3" descr="imagesCAYGPC71.jpg"/>
          <p:cNvPicPr>
            <a:picLocks noGrp="1" noChangeAspect="1"/>
          </p:cNvPicPr>
          <p:nvPr>
            <p:ph idx="1"/>
          </p:nvPr>
        </p:nvPicPr>
        <p:blipFill>
          <a:blip r:embed="rId2" cstate="print"/>
          <a:stretch>
            <a:fillRect/>
          </a:stretch>
        </p:blipFill>
        <p:spPr>
          <a:xfrm>
            <a:off x="1600200" y="1828800"/>
            <a:ext cx="5424488" cy="4643183"/>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285750"/>
            <a:ext cx="8229600" cy="1143000"/>
          </a:xfrm>
        </p:spPr>
        <p:txBody>
          <a:bodyPr/>
          <a:lstStyle/>
          <a:p>
            <a:pPr>
              <a:defRPr/>
            </a:pPr>
            <a:r>
              <a:rPr lang="en-US" sz="3600" b="1" dirty="0" smtClean="0">
                <a:effectLst>
                  <a:outerShdw blurRad="38100" dist="38100" dir="2700000" algn="tl">
                    <a:srgbClr val="000000">
                      <a:alpha val="43137"/>
                    </a:srgbClr>
                  </a:outerShdw>
                </a:effectLst>
                <a:latin typeface="Baskerville Old Face" pitchFamily="18" charset="0"/>
              </a:rPr>
              <a:t>About OMICS Group Conferences</a:t>
            </a:r>
          </a:p>
        </p:txBody>
      </p:sp>
      <p:sp>
        <p:nvSpPr>
          <p:cNvPr id="3" name="Content Placeholder 2"/>
          <p:cNvSpPr>
            <a:spLocks noGrp="1"/>
          </p:cNvSpPr>
          <p:nvPr>
            <p:ph idx="1"/>
          </p:nvPr>
        </p:nvSpPr>
        <p:spPr>
          <a:xfrm>
            <a:off x="571500" y="1571625"/>
            <a:ext cx="7972425" cy="4483100"/>
          </a:xfrm>
        </p:spPr>
        <p:txBody>
          <a:bodyPr/>
          <a:lstStyle/>
          <a:p>
            <a:pPr algn="just">
              <a:buFont typeface="Arial" charset="0"/>
              <a:buNone/>
              <a:defRPr/>
            </a:pPr>
            <a:r>
              <a:rPr lang="en-US" sz="2000" dirty="0" smtClean="0">
                <a:effectLst>
                  <a:outerShdw blurRad="38100" dist="38100" dir="2700000" algn="tl">
                    <a:srgbClr val="000000">
                      <a:alpha val="43137"/>
                    </a:srgbClr>
                  </a:outerShdw>
                </a:effectLst>
                <a:latin typeface="+mj-lt"/>
              </a:rPr>
              <a:t>     OMICS Group International is a pioneer and leading science event organizer, which publishes around 400 open access journals and conducts over 300 Medical, Clinical, Engineering, Life Sciences, </a:t>
            </a:r>
            <a:r>
              <a:rPr lang="en-US" sz="2000" dirty="0" err="1" smtClean="0">
                <a:effectLst>
                  <a:outerShdw blurRad="38100" dist="38100" dir="2700000" algn="tl">
                    <a:srgbClr val="000000">
                      <a:alpha val="43137"/>
                    </a:srgbClr>
                  </a:outerShdw>
                </a:effectLst>
                <a:latin typeface="+mj-lt"/>
              </a:rPr>
              <a:t>Phrama</a:t>
            </a:r>
            <a:r>
              <a:rPr lang="en-US" sz="2000" dirty="0" smtClean="0">
                <a:effectLst>
                  <a:outerShdw blurRad="38100" dist="38100" dir="2700000" algn="tl">
                    <a:srgbClr val="000000">
                      <a:alpha val="43137"/>
                    </a:srgbClr>
                  </a:outerShdw>
                </a:effectLst>
                <a:latin typeface="+mj-lt"/>
              </a:rPr>
              <a:t> scientific conferences all over the globe annually with the support of more than 1000 scientific associations and 30,000 editorial board members and 3.5 million followers to its credit.</a:t>
            </a:r>
            <a:br>
              <a:rPr lang="en-US" sz="2000" dirty="0" smtClean="0">
                <a:effectLst>
                  <a:outerShdw blurRad="38100" dist="38100" dir="2700000" algn="tl">
                    <a:srgbClr val="000000">
                      <a:alpha val="43137"/>
                    </a:srgbClr>
                  </a:outerShdw>
                </a:effectLst>
                <a:latin typeface="+mj-lt"/>
              </a:rPr>
            </a:br>
            <a:endParaRPr lang="en-US" sz="2000" dirty="0" smtClean="0">
              <a:effectLst>
                <a:outerShdw blurRad="38100" dist="38100" dir="2700000" algn="tl">
                  <a:srgbClr val="000000">
                    <a:alpha val="43137"/>
                  </a:srgbClr>
                </a:outerShdw>
              </a:effectLst>
              <a:latin typeface="+mj-lt"/>
            </a:endParaRPr>
          </a:p>
          <a:p>
            <a:pPr algn="just">
              <a:buFont typeface="Arial" charset="0"/>
              <a:buNone/>
              <a:defRPr/>
            </a:pPr>
            <a:r>
              <a:rPr lang="en-US" sz="2000" dirty="0" smtClean="0">
                <a:effectLst>
                  <a:outerShdw blurRad="38100" dist="38100" dir="2700000" algn="tl">
                    <a:srgbClr val="000000">
                      <a:alpha val="43137"/>
                    </a:srgbClr>
                  </a:outerShdw>
                </a:effectLst>
                <a:latin typeface="+mj-lt"/>
              </a:rPr>
              <a:t>    OMICS Group has organized 500 conferences, workshops and national symposiums across the major cities including San Francisco, Las Vegas, San Antonio, Omaha, Orlando, Raleigh, Santa Clara, Chicago, Philadelphia, Baltimore, United Kingdom, Valencia, Dubai, Beijing, Hyderabad, Bengaluru and Mumbai.</a:t>
            </a:r>
          </a:p>
          <a:p>
            <a:pPr>
              <a:defRPr/>
            </a:pPr>
            <a:endParaRPr lang="en-US" dirty="0"/>
          </a:p>
        </p:txBody>
      </p:sp>
    </p:spTree>
    <p:extLst>
      <p:ext uri="{BB962C8B-B14F-4D97-AF65-F5344CB8AC3E}">
        <p14:creationId xmlns:p14="http://schemas.microsoft.com/office/powerpoint/2010/main" val="18548847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FUTURE</a:t>
            </a:r>
            <a:endParaRPr lang="en-US" dirty="0"/>
          </a:p>
        </p:txBody>
      </p:sp>
      <p:pic>
        <p:nvPicPr>
          <p:cNvPr id="4" name="Content Placeholder 3" descr="imagesCAELA4T4.jpg"/>
          <p:cNvPicPr>
            <a:picLocks noGrp="1" noChangeAspect="1"/>
          </p:cNvPicPr>
          <p:nvPr>
            <p:ph idx="1"/>
          </p:nvPr>
        </p:nvPicPr>
        <p:blipFill>
          <a:blip r:embed="rId2" cstate="print"/>
          <a:stretch>
            <a:fillRect/>
          </a:stretch>
        </p:blipFill>
        <p:spPr>
          <a:xfrm>
            <a:off x="3657600" y="1219201"/>
            <a:ext cx="4114800" cy="2895599"/>
          </a:xfrm>
        </p:spPr>
      </p:pic>
      <p:sp>
        <p:nvSpPr>
          <p:cNvPr id="5" name="Title 1"/>
          <p:cNvSpPr txBox="1">
            <a:spLocks/>
          </p:cNvSpPr>
          <p:nvPr/>
        </p:nvSpPr>
        <p:spPr>
          <a:xfrm>
            <a:off x="304800" y="2514600"/>
            <a:ext cx="32004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500" noProof="0" dirty="0" smtClean="0">
                <a:latin typeface="+mj-lt"/>
                <a:ea typeface="+mj-ea"/>
                <a:cs typeface="+mj-cs"/>
              </a:rPr>
              <a:t>COSMETIC</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latin typeface="+mj-lt"/>
                <a:ea typeface="+mj-ea"/>
                <a:cs typeface="+mj-cs"/>
              </a:rPr>
              <a:t>CHEMISTS</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3200" noProof="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pic>
        <p:nvPicPr>
          <p:cNvPr id="7" name="Picture 6" descr="imagesCAGMREGH.jpg"/>
          <p:cNvPicPr>
            <a:picLocks noChangeAspect="1"/>
          </p:cNvPicPr>
          <p:nvPr/>
        </p:nvPicPr>
        <p:blipFill>
          <a:blip r:embed="rId3" cstate="print"/>
          <a:stretch>
            <a:fillRect/>
          </a:stretch>
        </p:blipFill>
        <p:spPr>
          <a:xfrm>
            <a:off x="1752600" y="4038600"/>
            <a:ext cx="5715000" cy="23622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590800"/>
            <a:ext cx="3581400" cy="1417638"/>
          </a:xfrm>
        </p:spPr>
        <p:txBody>
          <a:bodyPr>
            <a:normAutofit fontScale="90000"/>
          </a:bodyPr>
          <a:lstStyle/>
          <a:p>
            <a:r>
              <a:rPr lang="en-US" sz="2000" dirty="0" smtClean="0"/>
              <a:t>COSMETIC CHEMIST</a:t>
            </a:r>
            <a:br>
              <a:rPr lang="en-US" sz="2000" dirty="0" smtClean="0"/>
            </a:br>
            <a:r>
              <a:rPr lang="en-US" sz="2000" dirty="0" smtClean="0"/>
              <a:t>LABORARTORY TESTER</a:t>
            </a:r>
            <a:br>
              <a:rPr lang="en-US" sz="2000" dirty="0" smtClean="0"/>
            </a:br>
            <a:r>
              <a:rPr lang="en-US" sz="2000" dirty="0" smtClean="0"/>
              <a:t>PRODUCT DEVELOPER</a:t>
            </a:r>
            <a:br>
              <a:rPr lang="en-US" sz="2000" dirty="0" smtClean="0"/>
            </a:br>
            <a:r>
              <a:rPr lang="en-US" sz="2000" dirty="0" smtClean="0"/>
              <a:t>MARKET RESEARCHER</a:t>
            </a:r>
            <a:br>
              <a:rPr lang="en-US" sz="2000" dirty="0" smtClean="0"/>
            </a:br>
            <a:r>
              <a:rPr lang="en-US" sz="2000" dirty="0" smtClean="0"/>
              <a:t>TECHNICAL WRITER</a:t>
            </a:r>
            <a:br>
              <a:rPr lang="en-US" sz="2000" dirty="0" smtClean="0"/>
            </a:br>
            <a:r>
              <a:rPr lang="en-US" sz="2000" dirty="0" smtClean="0"/>
              <a:t>COSMETIC EXECUTIVE</a:t>
            </a:r>
            <a:br>
              <a:rPr lang="en-US" sz="2000" dirty="0" smtClean="0"/>
            </a:br>
            <a:endParaRPr lang="en-US" sz="2000" dirty="0"/>
          </a:p>
        </p:txBody>
      </p:sp>
      <p:pic>
        <p:nvPicPr>
          <p:cNvPr id="4" name="Content Placeholder 3" descr="imagesCAJSTK52.jpg"/>
          <p:cNvPicPr>
            <a:picLocks noGrp="1" noChangeAspect="1"/>
          </p:cNvPicPr>
          <p:nvPr>
            <p:ph idx="1"/>
          </p:nvPr>
        </p:nvPicPr>
        <p:blipFill>
          <a:blip r:embed="rId2" cstate="print"/>
          <a:srcRect r="860" b="13392"/>
          <a:stretch>
            <a:fillRect/>
          </a:stretch>
        </p:blipFill>
        <p:spPr>
          <a:xfrm>
            <a:off x="2895600" y="1219200"/>
            <a:ext cx="6019800" cy="3891588"/>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RAISE INDUSTRY STANDARDS</a:t>
            </a:r>
            <a:endParaRPr lang="en-US" dirty="0"/>
          </a:p>
        </p:txBody>
      </p:sp>
      <p:sp>
        <p:nvSpPr>
          <p:cNvPr id="3" name="Content Placeholder 2"/>
          <p:cNvSpPr>
            <a:spLocks noGrp="1"/>
          </p:cNvSpPr>
          <p:nvPr>
            <p:ph idx="1"/>
          </p:nvPr>
        </p:nvSpPr>
        <p:spPr>
          <a:xfrm>
            <a:off x="533400" y="2332037"/>
            <a:ext cx="8229600" cy="4525963"/>
          </a:xfrm>
        </p:spPr>
        <p:txBody>
          <a:bodyPr/>
          <a:lstStyle/>
          <a:p>
            <a:r>
              <a:rPr lang="en-US" dirty="0" smtClean="0"/>
              <a:t>CROSS TRAINING</a:t>
            </a:r>
          </a:p>
          <a:p>
            <a:r>
              <a:rPr lang="en-US" dirty="0" smtClean="0"/>
              <a:t>REGULATION</a:t>
            </a:r>
          </a:p>
          <a:p>
            <a:r>
              <a:rPr lang="en-US" dirty="0" smtClean="0"/>
              <a:t>CERTIFICATIONS</a:t>
            </a:r>
          </a:p>
          <a:p>
            <a:r>
              <a:rPr lang="en-US" dirty="0" smtClean="0"/>
              <a:t>INTERNSHIPS</a:t>
            </a:r>
          </a:p>
          <a:p>
            <a:r>
              <a:rPr lang="en-US" dirty="0" smtClean="0"/>
              <a:t>EDUCATION</a:t>
            </a:r>
          </a:p>
          <a:p>
            <a:r>
              <a:rPr lang="en-US" dirty="0" smtClean="0"/>
              <a:t>INITIATIVES</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428625"/>
            <a:ext cx="8186737" cy="1143000"/>
          </a:xfrm>
          <a:ln w="3175"/>
        </p:spPr>
        <p:txBody>
          <a:bodyPr/>
          <a:lstStyle/>
          <a:p>
            <a:pPr>
              <a:defRPr/>
            </a:pPr>
            <a:r>
              <a:rPr lang="en-US" sz="3600" b="1" dirty="0" smtClean="0">
                <a:latin typeface="Baskerville Old Face" pitchFamily="18" charset="0"/>
              </a:rPr>
              <a:t>Lets Meet again at </a:t>
            </a:r>
            <a:r>
              <a:rPr lang="en-US" sz="3600" b="1" dirty="0" smtClean="0">
                <a:latin typeface="Baskerville Old Face" pitchFamily="18" charset="0"/>
              </a:rPr>
              <a:t>Cosmetology-2015</a:t>
            </a:r>
            <a:endParaRPr lang="en-US" sz="3600" b="1" dirty="0">
              <a:latin typeface="Baskerville Old Face" pitchFamily="18" charset="0"/>
            </a:endParaRPr>
          </a:p>
        </p:txBody>
      </p:sp>
      <p:sp>
        <p:nvSpPr>
          <p:cNvPr id="3" name="Content Placeholder 2"/>
          <p:cNvSpPr>
            <a:spLocks noGrp="1"/>
          </p:cNvSpPr>
          <p:nvPr>
            <p:ph idx="1"/>
          </p:nvPr>
        </p:nvSpPr>
        <p:spPr>
          <a:xfrm>
            <a:off x="642938" y="1714500"/>
            <a:ext cx="8001000" cy="3643313"/>
          </a:xfrm>
          <a:ln w="19050">
            <a:solidFill>
              <a:srgbClr val="002060"/>
            </a:solidFill>
          </a:ln>
        </p:spPr>
        <p:txBody>
          <a:bodyPr>
            <a:normAutofit/>
          </a:bodyPr>
          <a:lstStyle/>
          <a:p>
            <a:pPr algn="ctr">
              <a:buFont typeface="Arial" charset="0"/>
              <a:buNone/>
              <a:defRPr/>
            </a:pPr>
            <a:r>
              <a:rPr lang="en-US" sz="2800" b="1" dirty="0" smtClean="0"/>
              <a:t>4</a:t>
            </a:r>
            <a:r>
              <a:rPr lang="en-US" sz="2800" b="1" baseline="30000" dirty="0" smtClean="0"/>
              <a:t>th</a:t>
            </a:r>
            <a:r>
              <a:rPr lang="en-US" sz="2800" b="1" dirty="0"/>
              <a:t> International Conference and Expo </a:t>
            </a:r>
            <a:endParaRPr lang="en-US" sz="2800" b="1" dirty="0" smtClean="0"/>
          </a:p>
          <a:p>
            <a:pPr algn="ctr">
              <a:buFont typeface="Arial" charset="0"/>
              <a:buNone/>
              <a:defRPr/>
            </a:pPr>
            <a:r>
              <a:rPr lang="en-US" sz="2800" b="1" dirty="0" smtClean="0"/>
              <a:t>On</a:t>
            </a:r>
            <a:r>
              <a:rPr lang="en-US" sz="2800" b="1" dirty="0"/>
              <a:t/>
            </a:r>
            <a:br>
              <a:rPr lang="en-US" sz="2800" b="1" dirty="0"/>
            </a:br>
            <a:r>
              <a:rPr lang="en-US" sz="2800" b="1" dirty="0"/>
              <a:t>Cosmetology &amp; </a:t>
            </a:r>
            <a:r>
              <a:rPr lang="en-US" sz="2800" b="1" dirty="0" smtClean="0"/>
              <a:t>Trichology</a:t>
            </a:r>
          </a:p>
          <a:p>
            <a:pPr algn="ctr">
              <a:buFont typeface="Arial" charset="0"/>
              <a:buNone/>
              <a:defRPr/>
            </a:pPr>
            <a:r>
              <a:rPr lang="en-US" sz="2400" b="1" dirty="0" smtClean="0">
                <a:solidFill>
                  <a:schemeClr val="accent2">
                    <a:lumMod val="50000"/>
                  </a:schemeClr>
                </a:solidFill>
                <a:effectLst>
                  <a:outerShdw blurRad="38100" dist="38100" dir="2700000" algn="tl">
                    <a:srgbClr val="000000">
                      <a:alpha val="43137"/>
                    </a:srgbClr>
                  </a:outerShdw>
                </a:effectLst>
                <a:latin typeface="Arial Black" pitchFamily="34" charset="0"/>
              </a:rPr>
              <a:t>June 22-24, </a:t>
            </a:r>
            <a:r>
              <a:rPr lang="en-US" sz="2400" b="1" dirty="0" smtClean="0">
                <a:solidFill>
                  <a:schemeClr val="accent2">
                    <a:lumMod val="50000"/>
                  </a:schemeClr>
                </a:solidFill>
                <a:effectLst>
                  <a:outerShdw blurRad="38100" dist="38100" dir="2700000" algn="tl">
                    <a:srgbClr val="000000">
                      <a:alpha val="43137"/>
                    </a:srgbClr>
                  </a:outerShdw>
                </a:effectLst>
                <a:latin typeface="Arial Black" pitchFamily="34" charset="0"/>
              </a:rPr>
              <a:t>2015 </a:t>
            </a:r>
            <a:r>
              <a:rPr lang="en-US" sz="2400" b="1" dirty="0" smtClean="0">
                <a:solidFill>
                  <a:schemeClr val="accent2">
                    <a:lumMod val="50000"/>
                  </a:schemeClr>
                </a:solidFill>
                <a:effectLst>
                  <a:outerShdw blurRad="38100" dist="38100" dir="2700000" algn="tl">
                    <a:srgbClr val="000000">
                      <a:alpha val="43137"/>
                    </a:srgbClr>
                  </a:outerShdw>
                </a:effectLst>
                <a:latin typeface="Arial Black" pitchFamily="34" charset="0"/>
              </a:rPr>
              <a:t>Boston, USA</a:t>
            </a:r>
            <a:endParaRPr lang="en-US" sz="2400" b="1" dirty="0" smtClean="0">
              <a:solidFill>
                <a:schemeClr val="accent2">
                  <a:lumMod val="50000"/>
                </a:schemeClr>
              </a:solidFill>
              <a:effectLst>
                <a:outerShdw blurRad="38100" dist="38100" dir="2700000" algn="tl">
                  <a:srgbClr val="000000">
                    <a:alpha val="43137"/>
                  </a:srgbClr>
                </a:outerShdw>
              </a:effectLst>
              <a:latin typeface="Arial Black" pitchFamily="34" charset="0"/>
            </a:endParaRPr>
          </a:p>
          <a:p>
            <a:pPr algn="ctr">
              <a:buFont typeface="Arial" charset="0"/>
              <a:buNone/>
              <a:defRPr/>
            </a:pPr>
            <a:r>
              <a:rPr lang="en-US" sz="2400" b="1" dirty="0" smtClean="0">
                <a:solidFill>
                  <a:srgbClr val="C00000"/>
                </a:solidFill>
                <a:effectLst>
                  <a:outerShdw blurRad="38100" dist="38100" dir="2700000" algn="tl">
                    <a:srgbClr val="000000">
                      <a:alpha val="43137"/>
                    </a:srgbClr>
                  </a:outerShdw>
                </a:effectLst>
              </a:rPr>
              <a:t>Theme: </a:t>
            </a:r>
            <a:r>
              <a:rPr lang="en-US" sz="2400" dirty="0"/>
              <a:t>Cosmetology and Trichology: Tracking and Tackling its </a:t>
            </a:r>
            <a:r>
              <a:rPr lang="en-US" sz="2400" dirty="0" smtClean="0"/>
              <a:t>Consequences</a:t>
            </a:r>
          </a:p>
          <a:p>
            <a:pPr algn="ctr">
              <a:buFont typeface="Arial" charset="0"/>
              <a:buNone/>
              <a:defRPr/>
            </a:pPr>
            <a:r>
              <a:rPr lang="en-US" sz="2400" b="1" i="1" dirty="0">
                <a:effectLst>
                  <a:outerShdw blurRad="38100" dist="38100" dir="2700000" algn="tl">
                    <a:srgbClr val="000000">
                      <a:alpha val="43137"/>
                    </a:srgbClr>
                  </a:outerShdw>
                </a:effectLst>
              </a:rPr>
              <a:t>Website</a:t>
            </a:r>
            <a:r>
              <a:rPr lang="en-US" sz="2400" b="1" i="1" dirty="0" smtClean="0">
                <a:effectLst>
                  <a:outerShdw blurRad="38100" dist="38100" dir="2700000" algn="tl">
                    <a:srgbClr val="000000">
                      <a:alpha val="43137"/>
                    </a:srgbClr>
                  </a:outerShdw>
                </a:effectLst>
              </a:rPr>
              <a:t>: </a:t>
            </a:r>
            <a:r>
              <a:rPr lang="en-US" sz="2400" b="1" i="1" dirty="0" smtClean="0">
                <a:effectLst>
                  <a:outerShdw blurRad="38100" dist="38100" dir="2700000" algn="tl">
                    <a:srgbClr val="000000">
                      <a:alpha val="43137"/>
                    </a:srgbClr>
                  </a:outerShdw>
                </a:effectLst>
                <a:hlinkClick r:id="rId2"/>
              </a:rPr>
              <a:t>http</a:t>
            </a:r>
            <a:r>
              <a:rPr lang="en-US" sz="2400" b="1" i="1" dirty="0">
                <a:effectLst>
                  <a:outerShdw blurRad="38100" dist="38100" dir="2700000" algn="tl">
                    <a:srgbClr val="000000">
                      <a:alpha val="43137"/>
                    </a:srgbClr>
                  </a:outerShdw>
                </a:effectLst>
                <a:hlinkClick r:id="rId2"/>
              </a:rPr>
              <a:t>://cosmetology-trichology.conferenceseries.com</a:t>
            </a:r>
            <a:r>
              <a:rPr lang="en-US" sz="2400" b="1" i="1" dirty="0" smtClean="0">
                <a:effectLst>
                  <a:outerShdw blurRad="38100" dist="38100" dir="2700000" algn="tl">
                    <a:srgbClr val="000000">
                      <a:alpha val="43137"/>
                    </a:srgbClr>
                  </a:outerShdw>
                </a:effectLst>
                <a:hlinkClick r:id="rId2"/>
              </a:rPr>
              <a:t>/</a:t>
            </a:r>
            <a:endParaRPr lang="en-US" sz="2400" b="1" i="1" dirty="0" smtClean="0">
              <a:effectLst>
                <a:outerShdw blurRad="38100" dist="38100" dir="2700000" algn="tl">
                  <a:srgbClr val="000000">
                    <a:alpha val="43137"/>
                  </a:srgbClr>
                </a:outerShdw>
              </a:effectLst>
            </a:endParaRPr>
          </a:p>
          <a:p>
            <a:pPr algn="ctr">
              <a:buFont typeface="Arial" charset="0"/>
              <a:buNone/>
              <a:defRPr/>
            </a:pPr>
            <a:endParaRPr lang="en-US" sz="2400"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23305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Bridging the Gap Between Cosmetologist, Dermatologist &amp; The Medical &amp; Research Community</a:t>
            </a:r>
            <a:endParaRPr lang="en-US" dirty="0"/>
          </a:p>
        </p:txBody>
      </p:sp>
      <p:sp>
        <p:nvSpPr>
          <p:cNvPr id="3" name="Subtitle 2"/>
          <p:cNvSpPr>
            <a:spLocks noGrp="1"/>
          </p:cNvSpPr>
          <p:nvPr>
            <p:ph type="subTitle" idx="1"/>
          </p:nvPr>
        </p:nvSpPr>
        <p:spPr/>
        <p:txBody>
          <a:bodyPr/>
          <a:lstStyle/>
          <a:p>
            <a:endParaRPr lang="en-US" dirty="0" smtClean="0"/>
          </a:p>
          <a:p>
            <a:r>
              <a:rPr lang="en-US" dirty="0" smtClean="0"/>
              <a:t>Nina </a:t>
            </a:r>
            <a:r>
              <a:rPr lang="en-US" dirty="0" err="1" smtClean="0"/>
              <a:t>Turnage</a:t>
            </a:r>
            <a:r>
              <a:rPr lang="en-US" dirty="0" smtClean="0"/>
              <a:t>, Cosmetologist, Researcher</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lstStyle/>
          <a:p>
            <a:endParaRPr lang="en-US" sz="1600" dirty="0"/>
          </a:p>
          <a:p>
            <a:endParaRPr lang="en-US" dirty="0"/>
          </a:p>
        </p:txBody>
      </p:sp>
      <p:sp>
        <p:nvSpPr>
          <p:cNvPr id="5"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THE FUTURE OF COSMETIC R&amp;D LIES IN THE HANDS OF PRACTICING COSMETOLOGISTS AND ESTABLISHING RELATIONSHIPS WITH OTHERS IN THE MEDICAL PROFESSION, CHEMISTS AND THE NATURE OF SCIENCE THAT BRINGS US TOGETHER</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BEAUTY CULTURIST</a:t>
            </a:r>
            <a:endParaRPr lang="en-US" dirty="0"/>
          </a:p>
        </p:txBody>
      </p:sp>
      <p:pic>
        <p:nvPicPr>
          <p:cNvPr id="4" name="Content Placeholder 3" descr="imagesCAZZCXEK.jpg"/>
          <p:cNvPicPr>
            <a:picLocks noGrp="1" noChangeAspect="1"/>
          </p:cNvPicPr>
          <p:nvPr>
            <p:ph idx="1"/>
          </p:nvPr>
        </p:nvPicPr>
        <p:blipFill>
          <a:blip r:embed="rId2" cstate="print"/>
          <a:stretch>
            <a:fillRect/>
          </a:stretch>
        </p:blipFill>
        <p:spPr>
          <a:xfrm>
            <a:off x="1295400" y="1295400"/>
            <a:ext cx="6629400" cy="4411565"/>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33400" y="2971800"/>
            <a:ext cx="8229600" cy="3886200"/>
          </a:xfrm>
        </p:spPr>
        <p:txBody>
          <a:bodyPr/>
          <a:lstStyle/>
          <a:p>
            <a:r>
              <a:rPr lang="en-US" dirty="0" smtClean="0"/>
              <a:t>Willful Knowledge</a:t>
            </a:r>
          </a:p>
          <a:p>
            <a:r>
              <a:rPr lang="en-US" dirty="0" smtClean="0"/>
              <a:t>Less Diversion &amp; Competition </a:t>
            </a:r>
          </a:p>
          <a:p>
            <a:r>
              <a:rPr lang="en-US" dirty="0" smtClean="0"/>
              <a:t>Respect and High Regard</a:t>
            </a:r>
          </a:p>
          <a:p>
            <a:endParaRPr lang="en-US" dirty="0" smtClean="0"/>
          </a:p>
          <a:p>
            <a:endParaRPr lang="en-US" dirty="0"/>
          </a:p>
        </p:txBody>
      </p:sp>
      <p:pic>
        <p:nvPicPr>
          <p:cNvPr id="4" name="Picture 3" descr="e81ee7_79e99446c1c04aa4bf7ee281d50db686_jpg_srz_673_196_85_22_0_50_1_20_0.jpg"/>
          <p:cNvPicPr>
            <a:picLocks noChangeAspect="1"/>
          </p:cNvPicPr>
          <p:nvPr/>
        </p:nvPicPr>
        <p:blipFill>
          <a:blip r:embed="rId2" cstate="print"/>
          <a:stretch>
            <a:fillRect/>
          </a:stretch>
        </p:blipFill>
        <p:spPr>
          <a:xfrm>
            <a:off x="304800" y="228600"/>
            <a:ext cx="8547100" cy="22606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sCAGZD3MX.jpg"/>
          <p:cNvPicPr>
            <a:picLocks noGrp="1" noChangeAspect="1"/>
          </p:cNvPicPr>
          <p:nvPr>
            <p:ph idx="1"/>
          </p:nvPr>
        </p:nvPicPr>
        <p:blipFill>
          <a:blip r:embed="rId2" cstate="print"/>
          <a:stretch>
            <a:fillRect/>
          </a:stretch>
        </p:blipFill>
        <p:spPr>
          <a:xfrm>
            <a:off x="381000" y="914400"/>
            <a:ext cx="8283437" cy="55626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DOES IT MEAN TO BE A COSMETOLOGIST?</a:t>
            </a:r>
            <a:endParaRPr lang="en-US" dirty="0"/>
          </a:p>
        </p:txBody>
      </p:sp>
      <p:sp>
        <p:nvSpPr>
          <p:cNvPr id="3" name="Content Placeholder 2"/>
          <p:cNvSpPr>
            <a:spLocks noGrp="1"/>
          </p:cNvSpPr>
          <p:nvPr>
            <p:ph idx="1"/>
          </p:nvPr>
        </p:nvSpPr>
        <p:spPr/>
        <p:txBody>
          <a:bodyPr/>
          <a:lstStyle/>
          <a:p>
            <a:endParaRPr lang="en-US" dirty="0" smtClean="0"/>
          </a:p>
          <a:p>
            <a:pPr>
              <a:buNone/>
            </a:pPr>
            <a:r>
              <a:rPr lang="en-US" sz="4400" b="1" dirty="0" smtClean="0"/>
              <a:t>English definition of “-</a:t>
            </a:r>
            <a:r>
              <a:rPr lang="en-US" sz="4400" b="1" dirty="0" err="1" smtClean="0"/>
              <a:t>ologist</a:t>
            </a:r>
            <a:r>
              <a:rPr lang="en-US" sz="4400" b="1" dirty="0" smtClean="0"/>
              <a:t>” </a:t>
            </a:r>
          </a:p>
          <a:p>
            <a:pPr>
              <a:buNone/>
            </a:pPr>
            <a:r>
              <a:rPr lang="en-US" sz="4400" b="1" dirty="0" smtClean="0"/>
              <a:t>-</a:t>
            </a:r>
            <a:r>
              <a:rPr lang="en-US" sz="4400" b="1" dirty="0" err="1" smtClean="0"/>
              <a:t>ologist</a:t>
            </a:r>
            <a:endParaRPr lang="en-US" sz="4400" b="1" dirty="0" smtClean="0"/>
          </a:p>
          <a:p>
            <a:pPr>
              <a:buNone/>
            </a:pPr>
            <a:r>
              <a:rPr lang="en-US" dirty="0" smtClean="0"/>
              <a:t>suffix /-</a:t>
            </a:r>
            <a:r>
              <a:rPr lang="en-US" dirty="0" err="1" smtClean="0"/>
              <a:t>ɒl.ə.dʒɪst</a:t>
            </a:r>
            <a:r>
              <a:rPr lang="en-US" dirty="0" smtClean="0"/>
              <a:t>/ /-</a:t>
            </a:r>
            <a:r>
              <a:rPr lang="en-US" dirty="0" err="1" smtClean="0"/>
              <a:t>ɑː.lə</a:t>
            </a:r>
            <a:r>
              <a:rPr lang="en-US" dirty="0" smtClean="0"/>
              <a:t>-/ </a:t>
            </a:r>
          </a:p>
          <a:p>
            <a:pPr>
              <a:buNone/>
            </a:pPr>
            <a:r>
              <a:rPr lang="en-US" dirty="0" smtClean="0"/>
              <a:t>› used to form nouns ; an expert in a particular area of scientific study :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HOLDING US BACK?</a:t>
            </a:r>
            <a:endParaRPr lang="en-US" dirty="0"/>
          </a:p>
        </p:txBody>
      </p:sp>
      <p:sp>
        <p:nvSpPr>
          <p:cNvPr id="3" name="Content Placeholder 2"/>
          <p:cNvSpPr>
            <a:spLocks noGrp="1"/>
          </p:cNvSpPr>
          <p:nvPr>
            <p:ph idx="1"/>
          </p:nvPr>
        </p:nvSpPr>
        <p:spPr/>
        <p:txBody>
          <a:bodyPr/>
          <a:lstStyle/>
          <a:p>
            <a:r>
              <a:rPr lang="en-US" dirty="0" smtClean="0"/>
              <a:t>LACK OF, FEAR OR DIS-INTEREST IN SCIENCE</a:t>
            </a:r>
          </a:p>
          <a:p>
            <a:r>
              <a:rPr lang="en-US" dirty="0" smtClean="0"/>
              <a:t>NO SPECIALIZED TRAINING</a:t>
            </a:r>
          </a:p>
          <a:p>
            <a:r>
              <a:rPr lang="en-US" dirty="0" smtClean="0"/>
              <a:t>TOO MUCH FOCUS ON CREATIVITY</a:t>
            </a:r>
          </a:p>
          <a:p>
            <a:r>
              <a:rPr lang="en-US" dirty="0" smtClean="0"/>
              <a:t>TECHNOLOGY?</a:t>
            </a:r>
          </a:p>
          <a:p>
            <a:r>
              <a:rPr lang="en-US" dirty="0" smtClean="0"/>
              <a:t>NO DIALOGUE – NO INTEREST</a:t>
            </a:r>
          </a:p>
          <a:p>
            <a:r>
              <a:rPr lang="en-US" dirty="0" smtClean="0"/>
              <a:t>NO MOTIVATION – NO SUPPORT</a:t>
            </a:r>
          </a:p>
          <a:p>
            <a:r>
              <a:rPr lang="en-US" dirty="0" smtClean="0"/>
              <a:t>EXECUTIVE TAKEOVER</a:t>
            </a:r>
          </a:p>
          <a:p>
            <a:endParaRPr lang="en-US" dirty="0" smtClean="0"/>
          </a:p>
          <a:p>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563</TotalTime>
  <Words>352</Words>
  <Application>Microsoft Office PowerPoint</Application>
  <PresentationFormat>On-screen Show (4:3)</PresentationFormat>
  <Paragraphs>78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About OMICS Group</vt:lpstr>
      <vt:lpstr>About OMICS Group Conferences</vt:lpstr>
      <vt:lpstr>Bridging the Gap Between Cosmetologist, Dermatologist &amp; The Medical &amp; Research Community</vt:lpstr>
      <vt:lpstr>OBJECTIVE</vt:lpstr>
      <vt:lpstr>BEAUTY CULTURIST</vt:lpstr>
      <vt:lpstr>PowerPoint Presentation</vt:lpstr>
      <vt:lpstr>PowerPoint Presentation</vt:lpstr>
      <vt:lpstr>WHAT DOES IT MEAN TO BE A COSMETOLOGIST?</vt:lpstr>
      <vt:lpstr>WHAT’S HOLDING US BACK?</vt:lpstr>
      <vt:lpstr>THE NEW NORMAL</vt:lpstr>
      <vt:lpstr>WHAT IF WE ACTED QUICKER? </vt:lpstr>
      <vt:lpstr>THERE’S STILL HOPE – DO SOMETHING NOW!</vt:lpstr>
      <vt:lpstr>MORE THAN THE END USER</vt:lpstr>
      <vt:lpstr>WE CONTROL THE PRODUCT CYCLE</vt:lpstr>
      <vt:lpstr>LET’S STRENGTHEN THE INDUSTRY</vt:lpstr>
      <vt:lpstr>BRIDGING THE GAP</vt:lpstr>
      <vt:lpstr>LACK OF SCIENCE HAS LED TO. . .</vt:lpstr>
      <vt:lpstr>LET’S INSPIRE FUTURE PROFESSIONALS</vt:lpstr>
      <vt:lpstr>WHAT BETTER WAY TO INCREASE GIRLS INTEREST IN SCIENCE THAN THROUGH COSMETOLOGY</vt:lpstr>
      <vt:lpstr>WHAT’S THE FUTURE</vt:lpstr>
      <vt:lpstr>COSMETIC CHEMIST LABORARTORY TESTER PRODUCT DEVELOPER MARKET RESEARCHER TECHNICAL WRITER COSMETIC EXECUTIVE </vt:lpstr>
      <vt:lpstr>LET’S RAISE INDUSTRY STANDARDS</vt:lpstr>
      <vt:lpstr>Lets Meet again at Cosmetology-2015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Bridging the Gap Between Cosmotologist, Dermatologist &amp; the Medical Community</dc:title>
  <dc:creator>Talisa</dc:creator>
  <cp:lastModifiedBy>Syeda Aeliya Fatima Zaidi</cp:lastModifiedBy>
  <cp:revision>58</cp:revision>
  <dcterms:created xsi:type="dcterms:W3CDTF">2014-07-19T16:26:31Z</dcterms:created>
  <dcterms:modified xsi:type="dcterms:W3CDTF">2014-09-22T17:10:43Z</dcterms:modified>
</cp:coreProperties>
</file>