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Default Extension="xlsx" ContentType="application/vnd.openxmlformats-officedocument.spreadsheetml.sheet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charts/chart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</p:sldMasterIdLst>
  <p:notesMasterIdLst>
    <p:notesMasterId r:id="rId26"/>
  </p:notesMasterIdLst>
  <p:sldIdLst>
    <p:sldId id="258" r:id="rId9"/>
    <p:sldId id="259" r:id="rId10"/>
    <p:sldId id="275" r:id="rId11"/>
    <p:sldId id="261" r:id="rId12"/>
    <p:sldId id="279" r:id="rId13"/>
    <p:sldId id="280" r:id="rId14"/>
    <p:sldId id="281" r:id="rId15"/>
    <p:sldId id="282" r:id="rId16"/>
    <p:sldId id="283" r:id="rId17"/>
    <p:sldId id="284" r:id="rId18"/>
    <p:sldId id="286" r:id="rId19"/>
    <p:sldId id="288" r:id="rId20"/>
    <p:sldId id="285" r:id="rId21"/>
    <p:sldId id="294" r:id="rId22"/>
    <p:sldId id="299" r:id="rId23"/>
    <p:sldId id="300" r:id="rId24"/>
    <p:sldId id="301" r:id="rId25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view3D>
      <c:hPercent val="46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4054009289487732E-2"/>
          <c:y val="5.2531861539194064E-2"/>
          <c:w val="0.6428571428571429"/>
          <c:h val="0.74175824175824179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Total tested patients</c:v>
                </c:pt>
              </c:strCache>
            </c:strRef>
          </c:tx>
          <c:spPr>
            <a:pattFill prst="horzBrick">
              <a:fgClr>
                <a:srgbClr val="9999FF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Genotype 1</c:v>
                </c:pt>
                <c:pt idx="1">
                  <c:v>Genotypes 2</c:v>
                </c:pt>
                <c:pt idx="2">
                  <c:v>Genotype 3</c:v>
                </c:pt>
                <c:pt idx="3">
                  <c:v>Genotype 6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37</c:v>
                </c:pt>
                <c:pt idx="1">
                  <c:v>2</c:v>
                </c:pt>
                <c:pt idx="2">
                  <c:v>2</c:v>
                </c:pt>
                <c:pt idx="3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Patients treated with PegIFN/RBV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n-US"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Genotype 1</c:v>
                </c:pt>
                <c:pt idx="1">
                  <c:v>Genotypes 2</c:v>
                </c:pt>
                <c:pt idx="2">
                  <c:v>Genotype 3</c:v>
                </c:pt>
                <c:pt idx="3">
                  <c:v>Genotype 6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15</c:v>
                </c:pt>
                <c:pt idx="1">
                  <c:v>1</c:v>
                </c:pt>
                <c:pt idx="2">
                  <c:v>0</c:v>
                </c:pt>
                <c:pt idx="3">
                  <c:v>10</c:v>
                </c:pt>
              </c:numCache>
            </c:numRef>
          </c:val>
        </c:ser>
        <c:dLbls>
          <c:showVal val="1"/>
        </c:dLbls>
        <c:gapDepth val="0"/>
        <c:shape val="box"/>
        <c:axId val="82556416"/>
        <c:axId val="82557952"/>
        <c:axId val="0"/>
      </c:bar3DChart>
      <c:catAx>
        <c:axId val="8255641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2557952"/>
        <c:crosses val="autoZero"/>
        <c:auto val="1"/>
        <c:lblAlgn val="ctr"/>
        <c:lblOffset val="100"/>
        <c:tickLblSkip val="1"/>
        <c:tickMarkSkip val="1"/>
      </c:catAx>
      <c:valAx>
        <c:axId val="8255795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25564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621621621621623"/>
          <c:y val="0.29120879120879434"/>
          <c:w val="0.27606177606177607"/>
          <c:h val="0.4065934065934065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en-US" sz="14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15.04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Sheet1!$A$3:$A$6</c:f>
              <c:strCache>
                <c:ptCount val="4"/>
                <c:pt idx="0">
                  <c:v>Grade 1</c:v>
                </c:pt>
                <c:pt idx="1">
                  <c:v>Grade 2</c:v>
                </c:pt>
                <c:pt idx="2">
                  <c:v>Grade 3</c:v>
                </c:pt>
                <c:pt idx="3">
                  <c:v>Grade 4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42.92</c:v>
                </c:pt>
                <c:pt idx="1">
                  <c:v>15.04</c:v>
                </c:pt>
                <c:pt idx="2">
                  <c:v>18.579999999999995</c:v>
                </c:pt>
                <c:pt idx="3">
                  <c:v>8.41</c:v>
                </c:pt>
              </c:numCache>
            </c:numRef>
          </c:val>
        </c:ser>
        <c:shape val="cylinder"/>
        <c:axId val="85651840"/>
        <c:axId val="85653376"/>
        <c:axId val="0"/>
      </c:bar3DChart>
      <c:catAx>
        <c:axId val="8565184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5653376"/>
        <c:crosses val="autoZero"/>
        <c:auto val="1"/>
        <c:lblAlgn val="ctr"/>
        <c:lblOffset val="100"/>
      </c:catAx>
      <c:valAx>
        <c:axId val="856533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56518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Fever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solidFill>
                <a:srgbClr val="FFC000"/>
              </a:solidFill>
            </a:ln>
          </c:spPr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Before</c:v>
                </c:pt>
                <c:pt idx="1">
                  <c:v>At 4th week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Fatigue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Before</c:v>
                </c:pt>
                <c:pt idx="1">
                  <c:v>At 4th week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Loss appetite</c:v>
                </c:pt>
              </c:strCache>
            </c:strRef>
          </c:tx>
          <c:spPr>
            <a:solidFill>
              <a:srgbClr val="0066FF">
                <a:alpha val="90000"/>
              </a:srgbClr>
            </a:solidFill>
          </c:spPr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Before</c:v>
                </c:pt>
                <c:pt idx="1">
                  <c:v>At 4th week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Joint pain</c:v>
                </c:pt>
              </c:strCache>
            </c:strRef>
          </c:tx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Before</c:v>
                </c:pt>
                <c:pt idx="1">
                  <c:v>At 4th week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shape val="box"/>
        <c:axId val="85673472"/>
        <c:axId val="85675008"/>
        <c:axId val="0"/>
      </c:bar3DChart>
      <c:catAx>
        <c:axId val="8567347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5675008"/>
        <c:crosses val="autoZero"/>
        <c:auto val="1"/>
        <c:lblAlgn val="ctr"/>
        <c:lblOffset val="100"/>
      </c:catAx>
      <c:valAx>
        <c:axId val="856750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56734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&lt; 1.000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T0</c:v>
                </c:pt>
                <c:pt idx="1">
                  <c:v>T4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1.000 - 99.999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T0</c:v>
                </c:pt>
                <c:pt idx="1">
                  <c:v>T4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</c:v>
                </c:pt>
                <c:pt idx="1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100.000 - 100.000.000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T0</c:v>
                </c:pt>
                <c:pt idx="1">
                  <c:v>T4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22</c:v>
                </c:pt>
                <c:pt idx="1">
                  <c:v>4</c:v>
                </c:pt>
              </c:numCache>
            </c:numRef>
          </c:val>
        </c:ser>
        <c:shape val="box"/>
        <c:axId val="86772736"/>
        <c:axId val="86782720"/>
        <c:axId val="0"/>
      </c:bar3DChart>
      <c:catAx>
        <c:axId val="867727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6782720"/>
        <c:crosses val="autoZero"/>
        <c:auto val="1"/>
        <c:lblAlgn val="ctr"/>
        <c:lblOffset val="100"/>
      </c:catAx>
      <c:valAx>
        <c:axId val="867827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67727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0.06422</cdr:x>
      <cdr:y>0.85714</cdr:y>
    </cdr:from>
    <cdr:to>
      <cdr:x>0.19266</cdr:x>
      <cdr:y>0.94643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3456384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 smtClean="0"/>
            <a:t>58,73%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0.22936</cdr:x>
      <cdr:y>0.85714</cdr:y>
    </cdr:from>
    <cdr:to>
      <cdr:x>0.3578</cdr:x>
      <cdr:y>0.94643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800200" y="3456384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1200" b="1" dirty="0" smtClean="0"/>
            <a:t>6,35%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0.37615</cdr:x>
      <cdr:y>0.85714</cdr:y>
    </cdr:from>
    <cdr:to>
      <cdr:x>0.50459</cdr:x>
      <cdr:y>0.94643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952328" y="3456384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1200" b="1" dirty="0" smtClean="0"/>
            <a:t>6,35%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0.54128</cdr:x>
      <cdr:y>0.83929</cdr:y>
    </cdr:from>
    <cdr:to>
      <cdr:x>0.66972</cdr:x>
      <cdr:y>0.92857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248472" y="3384376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1200" b="1" dirty="0" smtClean="0"/>
            <a:t>34,92%</a:t>
          </a:r>
          <a:endParaRPr lang="en-US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3BEDF-F21C-4224-9493-FA1FFC71F6D4}" type="datetimeFigureOut">
              <a:rPr lang="en-AU" smtClean="0"/>
              <a:pPr/>
              <a:t>17/09/2014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C42E4-35D1-4C92-B656-554FFB3B1EF2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C42E4-35D1-4C92-B656-554FFB3B1EF2}" type="slidenum">
              <a:rPr lang="en-AU" smtClean="0"/>
              <a:pPr/>
              <a:t>11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39B08-98D4-4894-ACDA-C656128D05CB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F7987-0FA9-4AE2-9D15-BC927035DBAD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4AB88-AED1-492B-B324-9997C0B1D7F8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6ABA1-9642-47F6-A874-916C06680FD5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9810F-CDDE-426C-A283-12D978461067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C861B-A949-445A-B0A9-B5B440098DBE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A4773-20B6-40C1-8840-AD9F9B9E4343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BEA82-3F63-40EC-AEAD-41BA83D40CEF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EBB14-7369-446F-80D9-8BB29D34091B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0131F-13C1-447B-B662-04F0AB0FA4FE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C05FC-F6A6-4356-99FD-ADF2C4E5D4A0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7C198-3C08-449D-9EF2-6F580E201341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30CFC-0225-4A0E-9D45-D90B56E73DD0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2FFE1-D77E-4E71-B66E-ACB76BB1728D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76400"/>
            <a:ext cx="205740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601980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7D943-145A-4A7E-A707-FE0533E1E11A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07796-BCA3-4673-B98D-AFC6507E08C2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F885F-29A4-4E3B-A653-5CABD8B6DE68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E1DB1-CFCE-4B45-83B5-8BA20D50013F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7DECB-A1AB-478D-9314-52A56786C7E3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3E735-BBC9-423C-919D-6807CD6B9705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935B1-8F38-4AE4-9AF6-9E399C8C965A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09FD6-E317-4D03-A2D4-ABC3ECB35C75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D0C60-7084-4E39-B5E0-5CAB27C445DD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E9141-2AC4-4DA6-8F80-FC3B3FD91F3E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F9156-04C6-45C1-96B2-F1902863C821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0CDFE-FDEA-443B-A1E9-11C9E8D17AFD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34110-78E9-4623-8186-D206A3C53349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9FB2C-90FE-4C84-AFBC-7B8F89707019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9CA81-CBC6-41F6-84BE-07C6711F6059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8D27A-4AAF-4590-B7D1-1B5F24F66A28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D5ECE-D248-409A-A010-9148392CF4DE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6C467-36D3-4960-894F-60BC6B9D124E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EBFC2-2EFA-45C0-A35A-1F4FB3B6A701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076FE-3A55-41CF-9405-89BE9D0618CC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6B074-FFA5-44C0-AAF7-9B9639F57ED8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43E65-B7F6-4E0D-A850-6B1E2A6AA27E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488C0-559B-47F0-BE31-4B778AB7F8A7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506B1-B281-4959-8708-D6A2D97D3695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CFF60-907D-4416-971C-8CBA66627312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6F602-C6AA-451F-98FD-AA366B6CDF17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DF80F-DA4C-496F-97AE-05EC074DA640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2331E-E0E1-4328-8CAE-669CFA536434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443B0-10B3-4AB9-AC42-4D5996164035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3002D-BBE6-441A-BA85-809A8311B345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84089-2F01-4930-839E-F932A1066C8A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1CF76-0E75-4C13-935D-9FF729BAC024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45533-BE4C-4F0E-B0C5-4C424A9167A3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16F5E-70FC-4F1D-BEAB-583E3A58747D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6F877-39D8-40AF-891A-BD8F487F6D06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DC3D8-3818-4EF4-AD6B-AD81B887927D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76400"/>
            <a:ext cx="205740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601980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29495-85EA-48EE-BFB6-AB1BA7A733A7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775D4-D8EB-4FA2-A0B0-523AAB1F899F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7D58-1802-473A-8BDF-29A55522B15C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2E8F2-87BD-4274-B13C-FC2E7CE51E42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5FC45-01BF-4ACF-A1E7-F11E170F61B2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C0F7B-0018-41FA-9DBB-BF76D42B1818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DBEA0-FD13-4EDA-B4EE-8B6216EE584C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9BFAB-7284-4950-8FBA-7F9CA1146750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4EE1D-1D0E-4011-9CC7-56474001A61C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A7B41-82E6-4537-906F-97452F36E1BE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3C518-DA63-472C-AB10-4A2EEF4768DB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4D3F6-ACF4-4FB3-B013-EC2AA76EB79C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F0F1-FB99-4E03-A62D-0745D80C7546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6D139-4729-4F26-A7C3-30898C92D2C8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913F8-FF06-4D0A-B64B-A78BB2C808AA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35653-D0F3-428A-A1A4-2C550C9E77F3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7CB25-7276-473B-8001-9E72E0AAC9AF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416E7-1D08-4DD3-85FC-8E2C36165539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AEDB2-71AE-4C59-8E74-26DCD9C5BBA4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4B8A1-E602-4E00-8A16-90F2DCCD2F6D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B2997-2AD8-4AE8-9E61-4E491B3AE6FD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49F76-C0A7-429B-A9C0-7872DDCAF12C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26AEC-9D95-40DE-9322-1D082C70997C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475F3-B764-4BDC-BC05-2CB80677A807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0793E-9C3D-40A0-925B-9B22BA065C2C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8E3FA-AB66-48CD-8A63-FABC6D1AD3B4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00D9D-9778-406F-A9E2-6BF99AEDCCEF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04A1C-97FE-4559-9C8A-03D87F5054D5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19AEB-E6F4-4419-AD0D-6AB9293AF8E3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3352800" cy="3154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65B35-12C6-4B10-A72A-1421576D9D9B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D86D2-69CB-4D1B-8D0E-31FD4489197E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B632B-D33B-44AD-AE3D-76C41F7FFD5E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284B8-8357-4180-94AE-B0BD614C0A3A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0394B-90BF-4437-BF1E-F3547079F31B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63FA6-5450-4213-B1CB-545DB0AF3798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5BA15-1801-4699-9719-5EF60B73195C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76400"/>
            <a:ext cx="205740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601980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346E3-45AE-461D-809B-3FDDBB7C3A1F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6255D-754A-4F63-BE86-5F6FEBAAA92A}" type="slidenum">
              <a:rPr lang="en-AU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E6D59D-0C40-46D7-A0DF-EDFD1443E4DE}" type="slidenum">
              <a:rPr lang="en-AU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7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971800"/>
            <a:ext cx="68580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122A93-9FB1-44C5-8152-4F2EE1B8C5B6}" type="slidenum">
              <a:rPr lang="en-AU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 dirty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2E6F0F-66FB-460E-AA70-300EA5B4FD7C}" type="slidenum">
              <a:rPr lang="en-AU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D65EBC-B8A9-4F99-9163-0DEA1C638215}" type="slidenum">
              <a:rPr lang="en-AU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7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971800"/>
            <a:ext cx="68580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4D2812-7AB3-4007-96E1-EC6CC8449C7B}" type="slidenum">
              <a:rPr lang="en-AU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7C5F3C-EB3B-4F86-AD63-F94C458E9C92}" type="slidenum">
              <a:rPr lang="en-AU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E25649-FA9D-4054-BA10-FEE8F42C66CC}" type="slidenum">
              <a:rPr lang="en-AU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76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971800"/>
            <a:ext cx="68580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1FBCED-A1B2-46F6-9E36-888662EA7461}" type="slidenum">
              <a:rPr lang="en-AU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2856"/>
            <a:ext cx="91440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HCV/HIV coinfected patients </a:t>
            </a:r>
            <a:b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in National Hospital for Tropical Diseases, Vietnam: genotypes, clinical manifestations </a:t>
            </a:r>
            <a:b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and initial results in treating of with Peg-IFN/RBV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16632"/>
            <a:ext cx="8352928" cy="1109985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Result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424936" cy="1176536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</a:pP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</a:rPr>
              <a:t>6. Clinical symptoms before and at 4th week of treatment (n=26):</a:t>
            </a:r>
          </a:p>
          <a:p>
            <a:pPr marL="514350" indent="-514350" algn="just">
              <a:lnSpc>
                <a:spcPct val="150000"/>
              </a:lnSpc>
            </a:pPr>
            <a:endParaRPr lang="en-A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just">
              <a:lnSpc>
                <a:spcPct val="150000"/>
              </a:lnSpc>
            </a:pP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A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95536" y="1700808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16632"/>
            <a:ext cx="8352928" cy="1109985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Result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9552" y="823704"/>
            <a:ext cx="8208912" cy="1176536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</a:pP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</a:rPr>
              <a:t>7. Haematology: at T0 and 4</a:t>
            </a:r>
            <a:r>
              <a:rPr lang="en-AU" sz="2400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</a:rPr>
              <a:t> week (T4):</a:t>
            </a:r>
          </a:p>
          <a:p>
            <a:pPr marL="514350" indent="-514350" algn="just">
              <a:lnSpc>
                <a:spcPct val="150000"/>
              </a:lnSpc>
            </a:pPr>
            <a:endParaRPr lang="en-A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just">
              <a:lnSpc>
                <a:spcPct val="150000"/>
              </a:lnSpc>
            </a:pPr>
            <a:endParaRPr lang="en-A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just">
              <a:lnSpc>
                <a:spcPct val="150000"/>
              </a:lnSpc>
            </a:pPr>
            <a:r>
              <a:rPr lang="en-A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A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1769158"/>
          <a:ext cx="8032406" cy="4374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672"/>
                <a:gridCol w="1285884"/>
                <a:gridCol w="1857388"/>
                <a:gridCol w="177378"/>
                <a:gridCol w="1569774"/>
                <a:gridCol w="1753310"/>
              </a:tblGrid>
              <a:tr h="1062118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endParaRPr lang="en-US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Normal</a:t>
                      </a:r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Low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 decreasement</a:t>
                      </a:r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Middle decreasement</a:t>
                      </a:r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High decreasement</a:t>
                      </a:r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RBC</a:t>
                      </a:r>
                      <a:endParaRPr lang="en-US" b="1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T0</a:t>
                      </a:r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: 18 </a:t>
                      </a:r>
                    </a:p>
                    <a:p>
                      <a:pPr algn="ctr"/>
                      <a:endParaRPr lang="en-US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T4: </a:t>
                      </a:r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4</a:t>
                      </a:r>
                    </a:p>
                    <a:p>
                      <a:pPr algn="ctr"/>
                      <a:endParaRPr lang="en-US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88132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WBC</a:t>
                      </a:r>
                      <a:endParaRPr lang="en-US" b="1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T0:  </a:t>
                      </a:r>
                      <a:r>
                        <a:rPr lang="en-US" b="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16</a:t>
                      </a:r>
                    </a:p>
                    <a:p>
                      <a:pPr algn="ctr"/>
                      <a:endParaRPr lang="en-US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T4:</a:t>
                      </a:r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 16</a:t>
                      </a:r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                   Reduce: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 1                  </a:t>
                      </a:r>
                    </a:p>
                    <a:p>
                      <a:pPr algn="ctr"/>
                      <a:endParaRPr lang="en-US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en-US" baseline="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                   Reduce</a:t>
                      </a:r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: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 6</a:t>
                      </a:r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062118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PLT</a:t>
                      </a:r>
                      <a:endParaRPr lang="en-US" b="1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T0:  </a:t>
                      </a:r>
                      <a:r>
                        <a:rPr lang="en-US" b="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21</a:t>
                      </a:r>
                      <a:endParaRPr lang="en-US" b="1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T4: </a:t>
                      </a:r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n-US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n-US" dirty="0" smtClean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16632"/>
            <a:ext cx="8352928" cy="1109985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Result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9552" y="740296"/>
            <a:ext cx="8208912" cy="1752600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</a:pPr>
            <a:r>
              <a:rPr lang="en-AU" sz="2800" dirty="0" smtClean="0">
                <a:solidFill>
                  <a:schemeClr val="accent1">
                    <a:lumMod val="50000"/>
                  </a:schemeClr>
                </a:solidFill>
              </a:rPr>
              <a:t>8. AST / ALT at T0 and T4:</a:t>
            </a:r>
          </a:p>
          <a:p>
            <a:pPr marL="514350" indent="-514350" algn="just">
              <a:lnSpc>
                <a:spcPct val="150000"/>
              </a:lnSpc>
            </a:pPr>
            <a:endParaRPr lang="en-A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just">
              <a:lnSpc>
                <a:spcPct val="150000"/>
              </a:lnSpc>
            </a:pPr>
            <a:r>
              <a:rPr lang="en-A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A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71599" y="1484784"/>
          <a:ext cx="7272810" cy="5015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7"/>
                <a:gridCol w="1944216"/>
                <a:gridCol w="1944217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</a:rPr>
                        <a:t>Value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</a:rPr>
                        <a:t>T0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</a:rPr>
                        <a:t>T4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</a:rPr>
                        <a:t>ALT</a:t>
                      </a:r>
                      <a:endParaRPr lang="en-US" sz="2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&lt; 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40-100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101 – 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201 – 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&gt;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</a:rPr>
                        <a:t>AST</a:t>
                      </a:r>
                      <a:endParaRPr lang="en-US" sz="2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&lt; 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40-100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101 – 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201 – 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&gt;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16632"/>
            <a:ext cx="8352928" cy="1109985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Result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9552" y="884312"/>
            <a:ext cx="8208912" cy="1752600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</a:pPr>
            <a:r>
              <a:rPr lang="en-AU" sz="2800" dirty="0" smtClean="0">
                <a:solidFill>
                  <a:schemeClr val="accent1">
                    <a:lumMod val="50000"/>
                  </a:schemeClr>
                </a:solidFill>
              </a:rPr>
              <a:t>9. HCV RNA at T0 and T4:</a:t>
            </a:r>
          </a:p>
          <a:p>
            <a:pPr marL="514350" indent="-514350" algn="just">
              <a:lnSpc>
                <a:spcPct val="150000"/>
              </a:lnSpc>
            </a:pPr>
            <a:endParaRPr lang="en-A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just">
              <a:lnSpc>
                <a:spcPct val="150000"/>
              </a:lnSpc>
            </a:pPr>
            <a:r>
              <a:rPr lang="en-A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A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95536" y="1844824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6807"/>
            <a:ext cx="7772400" cy="110998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HCV RNA Load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676400"/>
            <a:ext cx="8136904" cy="1752600"/>
          </a:xfrm>
        </p:spPr>
        <p:txBody>
          <a:bodyPr/>
          <a:lstStyle/>
          <a:p>
            <a:pPr marL="514350" indent="-514350" algn="l">
              <a:buFontTx/>
              <a:buChar char="-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9 patients with HCV RNA load down to undetectable </a:t>
            </a:r>
          </a:p>
          <a:p>
            <a:pPr marL="514350" indent="-514350" algn="l">
              <a:buFontTx/>
              <a:buChar char="-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13 patients with HCV RNA load down from 100.000 – 100.000.000 to 1.000 – 99.999</a:t>
            </a:r>
          </a:p>
          <a:p>
            <a:pPr marL="514350" indent="-514350" algn="l">
              <a:buFontTx/>
              <a:buChar char="-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4 patients with HCV RNA unchangeable</a:t>
            </a:r>
          </a:p>
          <a:p>
            <a:pPr marL="514350" indent="-514350" algn="l">
              <a:buFontTx/>
              <a:buChar char="-"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l">
              <a:buFontTx/>
              <a:buChar char="-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22/26 patients have good virus response. </a:t>
            </a:r>
          </a:p>
          <a:p>
            <a:pPr marL="514350" indent="-514350" algn="l"/>
            <a:endParaRPr lang="en-US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85728"/>
            <a:ext cx="8352928" cy="110998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Conclusion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9552" y="1176334"/>
            <a:ext cx="8208912" cy="1752600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4 HCV genotypes: 1, 2, 3 and 6, mainly genotype 1 and 6 (58,73% and 34,92% respectively).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Clinical symptoms are poor and nonspecific: loss appetite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</a:rPr>
              <a:t>(16,81%),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fatigue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</a:rPr>
              <a:t>(10,62%),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yellow urine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</a:rPr>
              <a:t>(7,52%)</a:t>
            </a:r>
            <a:endParaRPr lang="en-A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endParaRPr lang="en-A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357166"/>
            <a:ext cx="8352928" cy="110998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Conclusion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9552" y="1604962"/>
            <a:ext cx="8208912" cy="1752600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 startAt="3"/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Good HCV RNA response at 4</a:t>
            </a:r>
            <a:r>
              <a:rPr lang="en-AU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  of treatment. </a:t>
            </a:r>
          </a:p>
          <a:p>
            <a:pPr marL="514350" indent="-514350" algn="just">
              <a:lnSpc>
                <a:spcPct val="150000"/>
              </a:lnSpc>
            </a:pPr>
            <a:endParaRPr lang="en-A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 startAt="3"/>
            </a:pPr>
            <a:endParaRPr lang="en-A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1402" y="2204864"/>
            <a:ext cx="3877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 you!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47313"/>
            <a:ext cx="8352928" cy="110998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Background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533524"/>
            <a:ext cx="8136904" cy="1752600"/>
          </a:xfrm>
        </p:spPr>
        <p:txBody>
          <a:bodyPr/>
          <a:lstStyle/>
          <a:p>
            <a:pPr marL="514350" indent="-514350" algn="just">
              <a:buFontTx/>
              <a:buChar char="-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HCV/HIV co-infection is major health problem in Vietnam. </a:t>
            </a:r>
          </a:p>
          <a:p>
            <a:pPr marL="514350" indent="-514350" algn="just">
              <a:buFontTx/>
              <a:buChar char="-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Morbidity:  </a:t>
            </a:r>
          </a:p>
          <a:p>
            <a:pPr marL="514350" indent="-514350"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+  Ha noi City: 86% (N.T Hòa – 2008)</a:t>
            </a:r>
          </a:p>
          <a:p>
            <a:pPr marL="514350" indent="-514350"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+ HCM City: 41,1% (P.V Thọ - 2009); 68,2% (C.M Nga – 2009)</a:t>
            </a:r>
          </a:p>
          <a:p>
            <a:pPr marL="514350" indent="-514350"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- Limitation number of HCV patients having specific treatment 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390189"/>
            <a:ext cx="8352928" cy="110998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Background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533524"/>
            <a:ext cx="8136904" cy="1752600"/>
          </a:xfrm>
        </p:spPr>
        <p:txBody>
          <a:bodyPr/>
          <a:lstStyle/>
          <a:p>
            <a:pPr marL="514350" indent="-514350" algn="just">
              <a:buFont typeface="Arial" pitchFamily="34" charset="0"/>
              <a:buChar char="+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HCV/HIV co-infection quickly progress to cirrhosis and liver cancer.</a:t>
            </a:r>
          </a:p>
          <a:p>
            <a:pPr marL="514350" indent="-514350" algn="just">
              <a:buFont typeface="Arial" pitchFamily="34" charset="0"/>
              <a:buChar char="+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HCV treatment face to high payment, side effects and drug interaction. </a:t>
            </a:r>
          </a:p>
          <a:p>
            <a:pPr marL="514350" indent="-514350" algn="just">
              <a:buFont typeface="Arial" pitchFamily="34" charset="0"/>
              <a:buChar char="+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Most of HCV/HIV patients not been treated to HCV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446807"/>
            <a:ext cx="8352928" cy="110998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Method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208912" cy="17526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 226 patients involved in the study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63 patients tested for HCV genotypes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 26 patients with HCV RNA &gt; 1.000 cp/ml have been treated with ARV and Peg-IFN/RBV.</a:t>
            </a:r>
            <a:endParaRPr lang="en-A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446807"/>
            <a:ext cx="8352928" cy="110998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Result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8208912" cy="1752600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Patient characters: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A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15617" y="2420888"/>
          <a:ext cx="7056784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1872208"/>
                <a:gridCol w="1584177"/>
              </a:tblGrid>
              <a:tr h="456050"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n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%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5605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Male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214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94,69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5605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Female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12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5,31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5605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IDU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163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72,12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5605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Unsafe</a:t>
                      </a:r>
                      <a:r>
                        <a:rPr lang="en-US" sz="2800" baseline="0" dirty="0" smtClean="0">
                          <a:solidFill>
                            <a:srgbClr val="0070C0"/>
                          </a:solidFill>
                        </a:rPr>
                        <a:t> sex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101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44,69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56050">
                <a:tc>
                  <a:txBody>
                    <a:bodyPr/>
                    <a:lstStyle/>
                    <a:p>
                      <a:pPr algn="l"/>
                      <a:r>
                        <a:rPr lang="en-US" sz="2800" baseline="0" dirty="0" smtClean="0">
                          <a:solidFill>
                            <a:srgbClr val="0070C0"/>
                          </a:solidFill>
                        </a:rPr>
                        <a:t>ARV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216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95,58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56050">
                <a:tc>
                  <a:txBody>
                    <a:bodyPr/>
                    <a:lstStyle/>
                    <a:p>
                      <a:pPr algn="l"/>
                      <a:r>
                        <a:rPr lang="en-US" sz="2800" baseline="0" dirty="0" smtClean="0">
                          <a:solidFill>
                            <a:srgbClr val="0070C0"/>
                          </a:solidFill>
                        </a:rPr>
                        <a:t>HCV treatment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0,00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446807"/>
            <a:ext cx="8352928" cy="110998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Result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9552" y="1357298"/>
            <a:ext cx="8208912" cy="1752600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2. Genotypes:</a:t>
            </a:r>
          </a:p>
          <a:p>
            <a:pPr marL="514350" indent="-514350" algn="just">
              <a:lnSpc>
                <a:spcPct val="150000"/>
              </a:lnSpc>
            </a:pPr>
            <a:endParaRPr lang="en-A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just">
              <a:lnSpc>
                <a:spcPct val="150000"/>
              </a:lnSpc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A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Object 11"/>
          <p:cNvGraphicFramePr/>
          <p:nvPr/>
        </p:nvGraphicFramePr>
        <p:xfrm>
          <a:off x="642910" y="2071678"/>
          <a:ext cx="784887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16632"/>
            <a:ext cx="8352928" cy="110998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Result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208912" cy="1752600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3. Clinical symptoms:</a:t>
            </a:r>
          </a:p>
          <a:p>
            <a:pPr marL="514350" indent="-514350" algn="just">
              <a:lnSpc>
                <a:spcPct val="150000"/>
              </a:lnSpc>
            </a:pPr>
            <a:endParaRPr lang="en-A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just">
              <a:lnSpc>
                <a:spcPct val="150000"/>
              </a:lnSpc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A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6" y="1714488"/>
          <a:ext cx="7458623" cy="479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2012554"/>
                <a:gridCol w="237423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</a:rPr>
                        <a:t>Symptom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</a:rPr>
                        <a:t>Frequency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</a:rPr>
                        <a:t>Percentage (%)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</a:rPr>
                        <a:t>Loss</a:t>
                      </a:r>
                      <a:r>
                        <a:rPr lang="en-US" sz="2200" baseline="0" dirty="0" smtClean="0">
                          <a:latin typeface="Times New Roman"/>
                          <a:ea typeface="Calibri"/>
                        </a:rPr>
                        <a:t> appetite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16,81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</a:rPr>
                        <a:t>Fatigue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10,62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</a:rPr>
                        <a:t>Yellow</a:t>
                      </a:r>
                      <a:r>
                        <a:rPr lang="en-US" sz="2200" baseline="0" dirty="0" smtClean="0">
                          <a:latin typeface="Times New Roman"/>
                          <a:ea typeface="Calibri"/>
                        </a:rPr>
                        <a:t> urine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7,52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</a:rPr>
                        <a:t>Star like blood</a:t>
                      </a:r>
                      <a:r>
                        <a:rPr lang="en-US" sz="2200" baseline="0" dirty="0" smtClean="0">
                          <a:latin typeface="Times New Roman"/>
                          <a:ea typeface="Calibri"/>
                        </a:rPr>
                        <a:t> vessel dilation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3,54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</a:rPr>
                        <a:t>Right</a:t>
                      </a:r>
                      <a:r>
                        <a:rPr lang="en-US" sz="2200" baseline="0" dirty="0" smtClean="0">
                          <a:latin typeface="Times New Roman"/>
                          <a:ea typeface="Calibri"/>
                        </a:rPr>
                        <a:t> costal margin pain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2,66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</a:rPr>
                        <a:t>Jaundice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1,33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</a:rPr>
                        <a:t>Hepatomegaly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0,09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</a:rPr>
                        <a:t>Spleen</a:t>
                      </a:r>
                      <a:r>
                        <a:rPr lang="en-US" sz="2200" baseline="0" dirty="0" smtClean="0">
                          <a:latin typeface="Times New Roman"/>
                          <a:ea typeface="Calibri"/>
                        </a:rPr>
                        <a:t>megaly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0,04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</a:rPr>
                        <a:t>Acites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16632"/>
            <a:ext cx="8352928" cy="1109985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Result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9552" y="740296"/>
            <a:ext cx="8208912" cy="1752600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</a:pPr>
            <a:r>
              <a:rPr lang="en-AU" sz="2800" dirty="0" smtClean="0">
                <a:solidFill>
                  <a:schemeClr val="accent1">
                    <a:lumMod val="50000"/>
                  </a:schemeClr>
                </a:solidFill>
              </a:rPr>
              <a:t>4. ALT / AST:</a:t>
            </a:r>
          </a:p>
          <a:p>
            <a:pPr marL="514350" indent="-514350" algn="just">
              <a:lnSpc>
                <a:spcPct val="150000"/>
              </a:lnSpc>
            </a:pPr>
            <a:endParaRPr lang="en-A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just">
              <a:lnSpc>
                <a:spcPct val="150000"/>
              </a:lnSpc>
            </a:pPr>
            <a:r>
              <a:rPr lang="en-A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A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71599" y="1484784"/>
          <a:ext cx="7272810" cy="5015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145"/>
                <a:gridCol w="2071702"/>
                <a:gridCol w="245796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</a:rPr>
                        <a:t>Value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Times New Roman"/>
                          <a:ea typeface="Calibri"/>
                        </a:rPr>
                        <a:t>Frenquence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</a:rPr>
                        <a:t>Percentage</a:t>
                      </a:r>
                      <a:r>
                        <a:rPr lang="en-US" sz="2200" b="1" baseline="0" dirty="0" smtClean="0">
                          <a:latin typeface="Times New Roman"/>
                          <a:ea typeface="Calibri"/>
                        </a:rPr>
                        <a:t> (</a:t>
                      </a:r>
                      <a:r>
                        <a:rPr lang="en-US" sz="2200" b="1" dirty="0" smtClean="0">
                          <a:latin typeface="Times New Roman"/>
                          <a:ea typeface="Calibri"/>
                        </a:rPr>
                        <a:t>%)</a:t>
                      </a:r>
                      <a:endParaRPr lang="en-US" sz="2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</a:rPr>
                        <a:t>ALT</a:t>
                      </a:r>
                      <a:endParaRPr lang="en-US" sz="2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&lt; 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29,86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40-100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42,53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101 – 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21,27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201 – 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5,88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&gt;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0,45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Times New Roman"/>
                          <a:ea typeface="Calibri"/>
                        </a:rPr>
                        <a:t>AST</a:t>
                      </a:r>
                      <a:endParaRPr lang="en-US" sz="22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&lt; 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31,67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40-100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47,06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101 – 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19,00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201 – 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2,26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-450215" algn="just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&gt; 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450215" algn="ctr">
                        <a:lnSpc>
                          <a:spcPct val="130000"/>
                        </a:lnSpc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16632"/>
            <a:ext cx="8352928" cy="1109985"/>
          </a:xfrm>
        </p:spPr>
        <p:txBody>
          <a:bodyPr/>
          <a:lstStyle/>
          <a:p>
            <a:r>
              <a:rPr lang="en-US" sz="3600" dirty="0" smtClean="0">
                <a:solidFill>
                  <a:srgbClr val="002060"/>
                </a:solidFill>
              </a:rPr>
              <a:t>Result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9552" y="884312"/>
            <a:ext cx="8208912" cy="1752600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</a:pPr>
            <a:r>
              <a:rPr lang="en-AU" sz="2800" dirty="0" smtClean="0">
                <a:solidFill>
                  <a:schemeClr val="accent1">
                    <a:lumMod val="50000"/>
                  </a:schemeClr>
                </a:solidFill>
              </a:rPr>
              <a:t>5. Fibro scan:</a:t>
            </a:r>
          </a:p>
          <a:p>
            <a:pPr marL="514350" indent="-514350" algn="just">
              <a:lnSpc>
                <a:spcPct val="150000"/>
              </a:lnSpc>
            </a:pPr>
            <a:endParaRPr lang="en-A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just">
              <a:lnSpc>
                <a:spcPct val="150000"/>
              </a:lnSpc>
            </a:pPr>
            <a:r>
              <a:rPr lang="en-A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n-A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000100" y="1714488"/>
          <a:ext cx="7200800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lormaster">
  <a:themeElements>
    <a:clrScheme name="1_colormaster 10">
      <a:dk1>
        <a:srgbClr val="000000"/>
      </a:dk1>
      <a:lt1>
        <a:srgbClr val="EFF274"/>
      </a:lt1>
      <a:dk2>
        <a:srgbClr val="1C1C1C"/>
      </a:dk2>
      <a:lt2>
        <a:srgbClr val="4D4D4D"/>
      </a:lt2>
      <a:accent1>
        <a:srgbClr val="9966FF"/>
      </a:accent1>
      <a:accent2>
        <a:srgbClr val="FFFFCC"/>
      </a:accent2>
      <a:accent3>
        <a:srgbClr val="F6F7BC"/>
      </a:accent3>
      <a:accent4>
        <a:srgbClr val="000000"/>
      </a:accent4>
      <a:accent5>
        <a:srgbClr val="CAB8FF"/>
      </a:accent5>
      <a:accent6>
        <a:srgbClr val="E7E7B9"/>
      </a:accent6>
      <a:hlink>
        <a:srgbClr val="6666FF"/>
      </a:hlink>
      <a:folHlink>
        <a:srgbClr val="99CCFF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olormaster">
  <a:themeElements>
    <a:clrScheme name="2_colormaster 10">
      <a:dk1>
        <a:srgbClr val="000000"/>
      </a:dk1>
      <a:lt1>
        <a:srgbClr val="EFF274"/>
      </a:lt1>
      <a:dk2>
        <a:srgbClr val="1C1C1C"/>
      </a:dk2>
      <a:lt2>
        <a:srgbClr val="4D4D4D"/>
      </a:lt2>
      <a:accent1>
        <a:srgbClr val="9966FF"/>
      </a:accent1>
      <a:accent2>
        <a:srgbClr val="FFFFCC"/>
      </a:accent2>
      <a:accent3>
        <a:srgbClr val="F6F7BC"/>
      </a:accent3>
      <a:accent4>
        <a:srgbClr val="000000"/>
      </a:accent4>
      <a:accent5>
        <a:srgbClr val="CAB8FF"/>
      </a:accent5>
      <a:accent6>
        <a:srgbClr val="E7E7B9"/>
      </a:accent6>
      <a:hlink>
        <a:srgbClr val="6666FF"/>
      </a:hlink>
      <a:folHlink>
        <a:srgbClr val="99CCFF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olormaster">
  <a:themeElements>
    <a:clrScheme name="3_colormaster 4">
      <a:dk1>
        <a:srgbClr val="000000"/>
      </a:dk1>
      <a:lt1>
        <a:srgbClr val="FF9966"/>
      </a:lt1>
      <a:dk2>
        <a:srgbClr val="1C1C1C"/>
      </a:dk2>
      <a:lt2>
        <a:srgbClr val="4D4D4D"/>
      </a:lt2>
      <a:accent1>
        <a:srgbClr val="FF0000"/>
      </a:accent1>
      <a:accent2>
        <a:srgbClr val="FF6699"/>
      </a:accent2>
      <a:accent3>
        <a:srgbClr val="FFCAB8"/>
      </a:accent3>
      <a:accent4>
        <a:srgbClr val="000000"/>
      </a:accent4>
      <a:accent5>
        <a:srgbClr val="FFAAAA"/>
      </a:accent5>
      <a:accent6>
        <a:srgbClr val="E75C8A"/>
      </a:accent6>
      <a:hlink>
        <a:srgbClr val="CC00CC"/>
      </a:hlink>
      <a:folHlink>
        <a:srgbClr val="FFCC00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colormaster">
  <a:themeElements>
    <a:clrScheme name="4_colormaster 4">
      <a:dk1>
        <a:srgbClr val="000000"/>
      </a:dk1>
      <a:lt1>
        <a:srgbClr val="FF9966"/>
      </a:lt1>
      <a:dk2>
        <a:srgbClr val="1C1C1C"/>
      </a:dk2>
      <a:lt2>
        <a:srgbClr val="4D4D4D"/>
      </a:lt2>
      <a:accent1>
        <a:srgbClr val="FF0000"/>
      </a:accent1>
      <a:accent2>
        <a:srgbClr val="FF6699"/>
      </a:accent2>
      <a:accent3>
        <a:srgbClr val="FFCAB8"/>
      </a:accent3>
      <a:accent4>
        <a:srgbClr val="000000"/>
      </a:accent4>
      <a:accent5>
        <a:srgbClr val="FFAAAA"/>
      </a:accent5>
      <a:accent6>
        <a:srgbClr val="E75C8A"/>
      </a:accent6>
      <a:hlink>
        <a:srgbClr val="CC00CC"/>
      </a:hlink>
      <a:folHlink>
        <a:srgbClr val="FFCC00"/>
      </a:folHlink>
    </a:clrScheme>
    <a:fontScheme name="4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colormaster">
  <a:themeElements>
    <a:clrScheme name="5_colormaster 4">
      <a:dk1>
        <a:srgbClr val="000000"/>
      </a:dk1>
      <a:lt1>
        <a:srgbClr val="FF9966"/>
      </a:lt1>
      <a:dk2>
        <a:srgbClr val="1C1C1C"/>
      </a:dk2>
      <a:lt2>
        <a:srgbClr val="4D4D4D"/>
      </a:lt2>
      <a:accent1>
        <a:srgbClr val="FF0000"/>
      </a:accent1>
      <a:accent2>
        <a:srgbClr val="FF6699"/>
      </a:accent2>
      <a:accent3>
        <a:srgbClr val="FFCAB8"/>
      </a:accent3>
      <a:accent4>
        <a:srgbClr val="000000"/>
      </a:accent4>
      <a:accent5>
        <a:srgbClr val="FFAAAA"/>
      </a:accent5>
      <a:accent6>
        <a:srgbClr val="E75C8A"/>
      </a:accent6>
      <a:hlink>
        <a:srgbClr val="CC00CC"/>
      </a:hlink>
      <a:folHlink>
        <a:srgbClr val="FFCC00"/>
      </a:folHlink>
    </a:clrScheme>
    <a:fontScheme name="5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colormaster">
  <a:themeElements>
    <a:clrScheme name="6_colormaster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6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colormaster">
  <a:themeElements>
    <a:clrScheme name="7_colormaster 6">
      <a:dk1>
        <a:srgbClr val="000000"/>
      </a:dk1>
      <a:lt1>
        <a:srgbClr val="97E183"/>
      </a:lt1>
      <a:dk2>
        <a:srgbClr val="1C1C1C"/>
      </a:dk2>
      <a:lt2>
        <a:srgbClr val="4D4D4D"/>
      </a:lt2>
      <a:accent1>
        <a:srgbClr val="0066FF"/>
      </a:accent1>
      <a:accent2>
        <a:srgbClr val="99FF99"/>
      </a:accent2>
      <a:accent3>
        <a:srgbClr val="C9EEC1"/>
      </a:accent3>
      <a:accent4>
        <a:srgbClr val="000000"/>
      </a:accent4>
      <a:accent5>
        <a:srgbClr val="AAB8FF"/>
      </a:accent5>
      <a:accent6>
        <a:srgbClr val="8AE78A"/>
      </a:accent6>
      <a:hlink>
        <a:srgbClr val="CC9900"/>
      </a:hlink>
      <a:folHlink>
        <a:srgbClr val="FFCC66"/>
      </a:folHlink>
    </a:clrScheme>
    <a:fontScheme name="7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colormaster">
  <a:themeElements>
    <a:clrScheme name="8_colormaster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8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019</Template>
  <TotalTime>1033</TotalTime>
  <Words>480</Words>
  <Application>Microsoft Office PowerPoint</Application>
  <PresentationFormat>On-screen Show (4:3)</PresentationFormat>
  <Paragraphs>232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1_colormaster</vt:lpstr>
      <vt:lpstr>2_colormaster</vt:lpstr>
      <vt:lpstr>3_colormaster</vt:lpstr>
      <vt:lpstr>4_colormaster</vt:lpstr>
      <vt:lpstr>5_colormaster</vt:lpstr>
      <vt:lpstr>6_colormaster</vt:lpstr>
      <vt:lpstr>7_colormaster</vt:lpstr>
      <vt:lpstr>8_colormaster</vt:lpstr>
      <vt:lpstr>HCV/HIV coinfected patients  in National Hospital for Tropical Diseases, Vietnam: genotypes, clinical manifestations  and initial results in treating of with Peg-IFN/RBV</vt:lpstr>
      <vt:lpstr>Background</vt:lpstr>
      <vt:lpstr>Background</vt:lpstr>
      <vt:lpstr>Method</vt:lpstr>
      <vt:lpstr>Result</vt:lpstr>
      <vt:lpstr>Result</vt:lpstr>
      <vt:lpstr>Result</vt:lpstr>
      <vt:lpstr>Result</vt:lpstr>
      <vt:lpstr>Result</vt:lpstr>
      <vt:lpstr>Result</vt:lpstr>
      <vt:lpstr>Result</vt:lpstr>
      <vt:lpstr>Result</vt:lpstr>
      <vt:lpstr>Result</vt:lpstr>
      <vt:lpstr>HCV RNA Load</vt:lpstr>
      <vt:lpstr>Conclusion</vt:lpstr>
      <vt:lpstr>Conclusion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Srinivas</cp:lastModifiedBy>
  <cp:revision>135</cp:revision>
  <dcterms:created xsi:type="dcterms:W3CDTF">2013-09-16T06:28:33Z</dcterms:created>
  <dcterms:modified xsi:type="dcterms:W3CDTF">2014-09-17T07:42:50Z</dcterms:modified>
</cp:coreProperties>
</file>