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sldIdLst>
    <p:sldId id="305" r:id="rId4"/>
    <p:sldId id="306" r:id="rId5"/>
    <p:sldId id="257" r:id="rId6"/>
    <p:sldId id="259" r:id="rId7"/>
    <p:sldId id="294" r:id="rId8"/>
    <p:sldId id="282" r:id="rId9"/>
    <p:sldId id="292" r:id="rId10"/>
    <p:sldId id="276" r:id="rId11"/>
    <p:sldId id="274" r:id="rId12"/>
    <p:sldId id="285" r:id="rId13"/>
    <p:sldId id="304" r:id="rId14"/>
    <p:sldId id="296" r:id="rId15"/>
    <p:sldId id="287" r:id="rId16"/>
  </p:sldIdLst>
  <p:sldSz cx="9144000" cy="6858000" type="screen4x3"/>
  <p:notesSz cx="6669088" cy="9872663"/>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234733-7460-4DE2-A19D-5FE9C1AF21AA}" type="datetimeFigureOut">
              <a:rPr lang="en-US">
                <a:solidFill>
                  <a:prstClr val="black">
                    <a:tint val="75000"/>
                  </a:prstClr>
                </a:solidFill>
              </a:rPr>
              <a:pPr>
                <a:defRPr/>
              </a:pPr>
              <a:t>10/14/2015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FE5629-1A8F-4367-828A-50D8D457C5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8508381"/>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35482B-7D7D-4B74-860A-34B4CDE3EFDA}" type="datetimeFigureOut">
              <a:rPr lang="en-US">
                <a:solidFill>
                  <a:prstClr val="black">
                    <a:tint val="75000"/>
                  </a:prstClr>
                </a:solidFill>
              </a:rPr>
              <a:pPr>
                <a:defRPr/>
              </a:pPr>
              <a:t>10/14/2015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A225F7-E688-48A5-B3D1-740A911C1B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7904036"/>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71AAF8-95E9-4898-8BEC-FF5CDD1F276E}" type="datetimeFigureOut">
              <a:rPr lang="en-US">
                <a:solidFill>
                  <a:prstClr val="black">
                    <a:tint val="75000"/>
                  </a:prstClr>
                </a:solidFill>
              </a:rPr>
              <a:pPr>
                <a:defRPr/>
              </a:pPr>
              <a:t>10/14/2015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E28923-66B2-43DE-ADED-FCA0CFD175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7378528"/>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234733-7460-4DE2-A19D-5FE9C1AF21AA}" type="datetimeFigureOut">
              <a:rPr lang="en-US">
                <a:solidFill>
                  <a:prstClr val="black">
                    <a:tint val="75000"/>
                  </a:prstClr>
                </a:solidFill>
              </a:rPr>
              <a:pPr>
                <a:defRPr/>
              </a:pPr>
              <a:t>10/14/2015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FE5629-1A8F-4367-828A-50D8D457C5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9774344"/>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A93B1B-FCFD-42B5-A72B-95FB142F53D1}" type="datetimeFigureOut">
              <a:rPr lang="en-US">
                <a:solidFill>
                  <a:prstClr val="black">
                    <a:tint val="75000"/>
                  </a:prstClr>
                </a:solidFill>
              </a:rPr>
              <a:pPr>
                <a:defRPr/>
              </a:pPr>
              <a:t>10/14/2015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2A410E-AEF4-4388-AC71-765EC131B5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4953408"/>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931A43-997B-40EF-B640-93BCE336F38D}" type="datetimeFigureOut">
              <a:rPr lang="en-US">
                <a:solidFill>
                  <a:prstClr val="black">
                    <a:tint val="75000"/>
                  </a:prstClr>
                </a:solidFill>
              </a:rPr>
              <a:pPr>
                <a:defRPr/>
              </a:pPr>
              <a:t>10/14/2015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F2A6D9-3DDA-4A02-AF44-022AD67A8B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403397"/>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C791A4-A931-41CC-A1E0-A0EAB0EFF4FD}" type="datetimeFigureOut">
              <a:rPr lang="en-US">
                <a:solidFill>
                  <a:prstClr val="black">
                    <a:tint val="75000"/>
                  </a:prstClr>
                </a:solidFill>
              </a:rPr>
              <a:pPr>
                <a:defRPr/>
              </a:pPr>
              <a:t>10/14/2015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93D6FCC-82B3-4934-B71C-7DD879FEEF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4332945"/>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0A2CDE-1039-401C-960C-836DECC55EDD}" type="datetimeFigureOut">
              <a:rPr lang="en-US">
                <a:solidFill>
                  <a:prstClr val="black">
                    <a:tint val="75000"/>
                  </a:prstClr>
                </a:solidFill>
              </a:rPr>
              <a:pPr>
                <a:defRPr/>
              </a:pPr>
              <a:t>10/14/2015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2C64256-AA17-4516-9A5F-4202BCD723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9422717"/>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D780A71-413E-41D3-BA11-7272B74BC2C0}" type="datetimeFigureOut">
              <a:rPr lang="en-US">
                <a:solidFill>
                  <a:prstClr val="black">
                    <a:tint val="75000"/>
                  </a:prstClr>
                </a:solidFill>
              </a:rPr>
              <a:pPr>
                <a:defRPr/>
              </a:pPr>
              <a:t>10/14/2015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0C07340-DDAC-4206-96AA-D02E0344DD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3107918"/>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B7561B-EF40-47E6-A6D1-7E6CC75F8006}" type="datetimeFigureOut">
              <a:rPr lang="en-US">
                <a:solidFill>
                  <a:prstClr val="black">
                    <a:tint val="75000"/>
                  </a:prstClr>
                </a:solidFill>
              </a:rPr>
              <a:pPr>
                <a:defRPr/>
              </a:pPr>
              <a:t>10/14/2015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451E952-DFF3-4282-AC0E-FEB2E6CA68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2704568"/>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0EAA54-C76C-4388-96CE-A486CD273D71}" type="datetimeFigureOut">
              <a:rPr lang="en-US">
                <a:solidFill>
                  <a:prstClr val="black">
                    <a:tint val="75000"/>
                  </a:prstClr>
                </a:solidFill>
              </a:rPr>
              <a:pPr>
                <a:defRPr/>
              </a:pPr>
              <a:t>10/14/2015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135E-45D6-4F82-825F-5C4237E7D9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60349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A93B1B-FCFD-42B5-A72B-95FB142F53D1}" type="datetimeFigureOut">
              <a:rPr lang="en-US">
                <a:solidFill>
                  <a:prstClr val="black">
                    <a:tint val="75000"/>
                  </a:prstClr>
                </a:solidFill>
              </a:rPr>
              <a:pPr>
                <a:defRPr/>
              </a:pPr>
              <a:t>10/14/2015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2A410E-AEF4-4388-AC71-765EC131B5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20383"/>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862D89-F32B-40B2-8D26-46A778A2B3A4}" type="datetimeFigureOut">
              <a:rPr lang="en-US">
                <a:solidFill>
                  <a:prstClr val="black">
                    <a:tint val="75000"/>
                  </a:prstClr>
                </a:solidFill>
              </a:rPr>
              <a:pPr>
                <a:defRPr/>
              </a:pPr>
              <a:t>10/14/2015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023270F-C327-41B1-BDED-8AFF304D6B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2154793"/>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35482B-7D7D-4B74-860A-34B4CDE3EFDA}" type="datetimeFigureOut">
              <a:rPr lang="en-US">
                <a:solidFill>
                  <a:prstClr val="black">
                    <a:tint val="75000"/>
                  </a:prstClr>
                </a:solidFill>
              </a:rPr>
              <a:pPr>
                <a:defRPr/>
              </a:pPr>
              <a:t>10/14/2015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A225F7-E688-48A5-B3D1-740A911C1B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5329067"/>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71AAF8-95E9-4898-8BEC-FF5CDD1F276E}" type="datetimeFigureOut">
              <a:rPr lang="en-US">
                <a:solidFill>
                  <a:prstClr val="black">
                    <a:tint val="75000"/>
                  </a:prstClr>
                </a:solidFill>
              </a:rPr>
              <a:pPr>
                <a:defRPr/>
              </a:pPr>
              <a:t>10/14/2015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E28923-66B2-43DE-ADED-FCA0CFD175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4520749"/>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2015/10/14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088107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2015/10/14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051735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2015/10/14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928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2015/10/14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68993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931A43-997B-40EF-B640-93BCE336F38D}" type="datetimeFigureOut">
              <a:rPr lang="en-US">
                <a:solidFill>
                  <a:prstClr val="black">
                    <a:tint val="75000"/>
                  </a:prstClr>
                </a:solidFill>
              </a:rPr>
              <a:pPr>
                <a:defRPr/>
              </a:pPr>
              <a:t>10/14/2015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F2A6D9-3DDA-4A02-AF44-022AD67A8B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887417"/>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C791A4-A931-41CC-A1E0-A0EAB0EFF4FD}" type="datetimeFigureOut">
              <a:rPr lang="en-US">
                <a:solidFill>
                  <a:prstClr val="black">
                    <a:tint val="75000"/>
                  </a:prstClr>
                </a:solidFill>
              </a:rPr>
              <a:pPr>
                <a:defRPr/>
              </a:pPr>
              <a:t>10/14/2015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93D6FCC-82B3-4934-B71C-7DD879FEEF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769942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0A2CDE-1039-401C-960C-836DECC55EDD}" type="datetimeFigureOut">
              <a:rPr lang="en-US">
                <a:solidFill>
                  <a:prstClr val="black">
                    <a:tint val="75000"/>
                  </a:prstClr>
                </a:solidFill>
              </a:rPr>
              <a:pPr>
                <a:defRPr/>
              </a:pPr>
              <a:t>10/14/2015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2C64256-AA17-4516-9A5F-4202BCD723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8963676"/>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D780A71-413E-41D3-BA11-7272B74BC2C0}" type="datetimeFigureOut">
              <a:rPr lang="en-US">
                <a:solidFill>
                  <a:prstClr val="black">
                    <a:tint val="75000"/>
                  </a:prstClr>
                </a:solidFill>
              </a:rPr>
              <a:pPr>
                <a:defRPr/>
              </a:pPr>
              <a:t>10/14/2015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0C07340-DDAC-4206-96AA-D02E0344DD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8204273"/>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B7561B-EF40-47E6-A6D1-7E6CC75F8006}" type="datetimeFigureOut">
              <a:rPr lang="en-US">
                <a:solidFill>
                  <a:prstClr val="black">
                    <a:tint val="75000"/>
                  </a:prstClr>
                </a:solidFill>
              </a:rPr>
              <a:pPr>
                <a:defRPr/>
              </a:pPr>
              <a:t>10/14/2015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451E952-DFF3-4282-AC0E-FEB2E6CA68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3476808"/>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0EAA54-C76C-4388-96CE-A486CD273D71}" type="datetimeFigureOut">
              <a:rPr lang="en-US">
                <a:solidFill>
                  <a:prstClr val="black">
                    <a:tint val="75000"/>
                  </a:prstClr>
                </a:solidFill>
              </a:rPr>
              <a:pPr>
                <a:defRPr/>
              </a:pPr>
              <a:t>10/14/2015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135E-45D6-4F82-825F-5C4237E7D9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283520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862D89-F32B-40B2-8D26-46A778A2B3A4}" type="datetimeFigureOut">
              <a:rPr lang="en-US">
                <a:solidFill>
                  <a:prstClr val="black">
                    <a:tint val="75000"/>
                  </a:prstClr>
                </a:solidFill>
              </a:rPr>
              <a:pPr>
                <a:defRPr/>
              </a:pPr>
              <a:t>10/14/2015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023270F-C327-41B1-BDED-8AFF304D6B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4962034"/>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a:defRPr/>
            </a:pPr>
            <a:fld id="{2DE3CD9A-076C-481D-90AF-619B84D272E6}" type="datetimeFigureOut">
              <a:rPr lang="en-US">
                <a:solidFill>
                  <a:prstClr val="black">
                    <a:tint val="75000"/>
                  </a:prstClr>
                </a:solidFill>
              </a:rPr>
              <a:pPr defTabSz="457200">
                <a:defRPr/>
              </a:pPr>
              <a:t>10/14/2015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457200">
              <a:defRPr/>
            </a:pPr>
            <a:fld id="{2642B577-1E33-4449-A06F-EB359F2D730E}"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490595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a:defRPr/>
            </a:pPr>
            <a:fld id="{2DE3CD9A-076C-481D-90AF-619B84D272E6}" type="datetimeFigureOut">
              <a:rPr lang="en-US">
                <a:solidFill>
                  <a:prstClr val="black">
                    <a:tint val="75000"/>
                  </a:prstClr>
                </a:solidFill>
              </a:rPr>
              <a:pPr defTabSz="457200">
                <a:defRPr/>
              </a:pPr>
              <a:t>10/14/2015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457200">
              <a:defRPr/>
            </a:pPr>
            <a:fld id="{2642B577-1E33-4449-A06F-EB359F2D730E}"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2052283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ssolve/>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fontAlgn="base">
              <a:spcBef>
                <a:spcPct val="0"/>
              </a:spcBef>
              <a:spcAft>
                <a:spcPct val="0"/>
              </a:spcAft>
              <a:defRPr/>
            </a:pPr>
            <a:fld id="{660B9A97-EAE3-4393-9844-3EC263B28109}" type="datetime1">
              <a:rPr kumimoji="1" lang="ja-JP" altLang="en-US">
                <a:solidFill>
                  <a:srgbClr val="FFFFFF"/>
                </a:solidFill>
                <a:latin typeface="Times New Roman" pitchFamily="18" charset="0"/>
                <a:ea typeface="ＭＳ Ｐゴシック" pitchFamily="34" charset="-128"/>
              </a:rPr>
              <a:pPr fontAlgn="base">
                <a:spcBef>
                  <a:spcPct val="0"/>
                </a:spcBef>
                <a:spcAft>
                  <a:spcPct val="0"/>
                </a:spcAft>
                <a:defRPr/>
              </a:pPr>
              <a:t>2015/10/14</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fontAlgn="base">
              <a:spcBef>
                <a:spcPct val="0"/>
              </a:spcBef>
              <a:spcAft>
                <a:spcPct val="0"/>
              </a:spcAft>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B8230C9D-D6AA-4A10-B604-F50816F95B66}" type="slidenum">
              <a:rPr kumimoji="1" lang="en-US" altLang="ja-JP">
                <a:solidFill>
                  <a:srgbClr val="FFFFFF"/>
                </a:solidFill>
                <a:latin typeface="Times New Roman" pitchFamily="18" charset="0"/>
                <a:ea typeface="ＭＳ Ｐゴシック" pitchFamily="34" charset="-128"/>
              </a:rPr>
              <a:pPr fontAlgn="base">
                <a:spcBef>
                  <a:spcPct val="0"/>
                </a:spcBef>
                <a:spcAft>
                  <a:spcPct val="0"/>
                </a:spcAft>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278878474"/>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4.xml"/><Relationship Id="rId5" Type="http://schemas.openxmlformats.org/officeDocument/2006/relationships/image" Target="../media/image1.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50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0" y="6072206"/>
            <a:ext cx="9144000" cy="669925"/>
          </a:xfrm>
          <a:prstGeom prst="rect">
            <a:avLst/>
          </a:prstGeom>
        </p:spPr>
        <p:txBody>
          <a:bodyPr>
            <a:normAutofit/>
          </a:bodyPr>
          <a:lstStyle/>
          <a:p>
            <a:pPr defTabSz="457200">
              <a:spcBef>
                <a:spcPct val="0"/>
              </a:spcBef>
              <a:defRPr/>
            </a:pPr>
            <a:endParaRPr lang="en-US" sz="2400" dirty="0">
              <a:solidFill>
                <a:prstClr val="white"/>
              </a:solidFill>
            </a:endParaRPr>
          </a:p>
        </p:txBody>
      </p:sp>
      <p:sp>
        <p:nvSpPr>
          <p:cNvPr id="5" name="Title 1"/>
          <p:cNvSpPr txBox="1">
            <a:spLocks/>
          </p:cNvSpPr>
          <p:nvPr/>
        </p:nvSpPr>
        <p:spPr bwMode="auto">
          <a:xfrm>
            <a:off x="611560" y="-6927"/>
            <a:ext cx="7497763" cy="935597"/>
          </a:xfrm>
          <a:prstGeom prst="rect">
            <a:avLst/>
          </a:prstGeom>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3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
        <p:nvSpPr>
          <p:cNvPr id="8" name="Text Box 6"/>
          <p:cNvSpPr txBox="1">
            <a:spLocks noChangeArrowheads="1"/>
          </p:cNvSpPr>
          <p:nvPr/>
        </p:nvSpPr>
        <p:spPr bwMode="auto">
          <a:xfrm>
            <a:off x="755576" y="142852"/>
            <a:ext cx="7632848" cy="714380"/>
          </a:xfrm>
          <a:prstGeom prst="rect">
            <a:avLst/>
          </a:prstGeom>
          <a:solidFill>
            <a:schemeClr val="bg1"/>
          </a:solidFill>
          <a:ln w="38100">
            <a:solidFill>
              <a:schemeClr val="bg1"/>
            </a:solidFill>
            <a:miter lim="800000"/>
            <a:headEnd/>
            <a:tailEnd/>
          </a:ln>
        </p:spPr>
        <p:txBody>
          <a:bodyPr anchor="ctr" anchorCtr="0"/>
          <a:lstStyle/>
          <a:p>
            <a:pPr algn="ctr">
              <a:spcAft>
                <a:spcPts val="1000"/>
              </a:spcAft>
            </a:pPr>
            <a:endParaRPr lang="en-GB" sz="1600" b="1" dirty="0" smtClean="0">
              <a:latin typeface="Verdana" pitchFamily="34" charset="0"/>
            </a:endParaRPr>
          </a:p>
          <a:p>
            <a:pPr marL="342900" lvl="0" indent="-342900" algn="ctr" defTabSz="457200">
              <a:spcBef>
                <a:spcPct val="20000"/>
              </a:spcBef>
              <a:defRPr/>
            </a:pPr>
            <a:r>
              <a:rPr lang="en-GB" sz="3600" dirty="0" smtClean="0">
                <a:effectLst>
                  <a:outerShdw blurRad="38100" dist="38100" dir="2700000" algn="tl">
                    <a:srgbClr val="000000">
                      <a:alpha val="43137"/>
                    </a:srgbClr>
                  </a:outerShdw>
                </a:effectLst>
                <a:latin typeface="Eras Bold ITC" pitchFamily="34" charset="0"/>
              </a:rPr>
              <a:t>Results and Discussions</a:t>
            </a:r>
          </a:p>
          <a:p>
            <a:pPr algn="ctr">
              <a:spcAft>
                <a:spcPts val="1000"/>
              </a:spcAft>
            </a:pPr>
            <a:endParaRPr lang="en-US" b="1"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928670"/>
            <a:ext cx="4320480" cy="376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928670"/>
            <a:ext cx="4388022" cy="376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9255" y="4830085"/>
            <a:ext cx="3898482" cy="923330"/>
          </a:xfrm>
          <a:prstGeom prst="rect">
            <a:avLst/>
          </a:prstGeom>
          <a:noFill/>
        </p:spPr>
        <p:txBody>
          <a:bodyPr wrap="square" rtlCol="0">
            <a:spAutoFit/>
          </a:bodyPr>
          <a:lstStyle/>
          <a:p>
            <a:r>
              <a:rPr lang="en-GB" dirty="0" smtClean="0">
                <a:latin typeface="Eras Bold ITC" panose="020B0907030504020204" pitchFamily="34" charset="0"/>
              </a:rPr>
              <a:t>Fig 4: CO</a:t>
            </a:r>
            <a:r>
              <a:rPr lang="en-GB" baseline="-25000" dirty="0" smtClean="0">
                <a:latin typeface="Eras Bold ITC" panose="020B0907030504020204" pitchFamily="34" charset="0"/>
              </a:rPr>
              <a:t>2</a:t>
            </a:r>
            <a:r>
              <a:rPr lang="en-GB" dirty="0" smtClean="0">
                <a:latin typeface="Eras Bold ITC" panose="020B0907030504020204" pitchFamily="34" charset="0"/>
              </a:rPr>
              <a:t> percentage concentration detection with CO</a:t>
            </a:r>
            <a:r>
              <a:rPr lang="en-GB" baseline="-25000" dirty="0" smtClean="0">
                <a:latin typeface="Eras Bold ITC" panose="020B0907030504020204" pitchFamily="34" charset="0"/>
              </a:rPr>
              <a:t>2</a:t>
            </a:r>
            <a:r>
              <a:rPr lang="en-GB" dirty="0" smtClean="0">
                <a:latin typeface="Eras Bold ITC" panose="020B0907030504020204" pitchFamily="34" charset="0"/>
              </a:rPr>
              <a:t> laser gas sensor only</a:t>
            </a:r>
            <a:endParaRPr lang="en-GB" dirty="0">
              <a:latin typeface="Eras Bold ITC" panose="020B0907030504020204" pitchFamily="34" charset="0"/>
            </a:endParaRPr>
          </a:p>
        </p:txBody>
      </p:sp>
      <p:sp>
        <p:nvSpPr>
          <p:cNvPr id="11" name="TextBox 10"/>
          <p:cNvSpPr txBox="1"/>
          <p:nvPr/>
        </p:nvSpPr>
        <p:spPr>
          <a:xfrm>
            <a:off x="4536817" y="4691586"/>
            <a:ext cx="4299824" cy="1200329"/>
          </a:xfrm>
          <a:prstGeom prst="rect">
            <a:avLst/>
          </a:prstGeom>
          <a:noFill/>
        </p:spPr>
        <p:txBody>
          <a:bodyPr wrap="square" rtlCol="0">
            <a:spAutoFit/>
          </a:bodyPr>
          <a:lstStyle/>
          <a:p>
            <a:r>
              <a:rPr lang="en-GB" dirty="0" smtClean="0">
                <a:latin typeface="Eras Bold ITC" panose="020B0907030504020204" pitchFamily="34" charset="0"/>
              </a:rPr>
              <a:t>Fig 5: CO</a:t>
            </a:r>
            <a:r>
              <a:rPr lang="en-GB" baseline="-25000" dirty="0" smtClean="0">
                <a:latin typeface="Eras Bold ITC" panose="020B0907030504020204" pitchFamily="34" charset="0"/>
              </a:rPr>
              <a:t>2</a:t>
            </a:r>
            <a:r>
              <a:rPr lang="en-GB" dirty="0" smtClean="0">
                <a:latin typeface="Eras Bold ITC" panose="020B0907030504020204" pitchFamily="34" charset="0"/>
              </a:rPr>
              <a:t> percentage concentration detection through a modified membrane with integration of CO</a:t>
            </a:r>
            <a:r>
              <a:rPr lang="en-GB" baseline="-25000" dirty="0" smtClean="0">
                <a:latin typeface="Eras Bold ITC" panose="020B0907030504020204" pitchFamily="34" charset="0"/>
              </a:rPr>
              <a:t>2</a:t>
            </a:r>
            <a:r>
              <a:rPr lang="en-GB" dirty="0" smtClean="0">
                <a:latin typeface="Eras Bold ITC" panose="020B0907030504020204" pitchFamily="34" charset="0"/>
              </a:rPr>
              <a:t> laser gas sensor</a:t>
            </a:r>
            <a:endParaRPr lang="en-GB" dirty="0">
              <a:latin typeface="Eras Bold ITC" panose="020B0907030504020204" pitchFamily="34" charset="0"/>
            </a:endParaRPr>
          </a:p>
        </p:txBody>
      </p:sp>
    </p:spTree>
    <p:custDataLst>
      <p:tags r:id="rId1"/>
    </p:custDataLst>
    <p:extLst>
      <p:ext uri="{BB962C8B-B14F-4D97-AF65-F5344CB8AC3E}">
        <p14:creationId xmlns:p14="http://schemas.microsoft.com/office/powerpoint/2010/main" val="3958688197"/>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0" y="6072206"/>
            <a:ext cx="9144000" cy="669925"/>
          </a:xfrm>
          <a:prstGeom prst="rect">
            <a:avLst/>
          </a:prstGeom>
        </p:spPr>
        <p:txBody>
          <a:bodyPr>
            <a:normAutofit/>
          </a:bodyPr>
          <a:lstStyle/>
          <a:p>
            <a:pPr defTabSz="457200">
              <a:spcBef>
                <a:spcPct val="0"/>
              </a:spcBef>
              <a:defRPr/>
            </a:pPr>
            <a:endParaRPr lang="en-US" sz="2400" dirty="0">
              <a:solidFill>
                <a:prstClr val="white"/>
              </a:solidFill>
            </a:endParaRPr>
          </a:p>
        </p:txBody>
      </p:sp>
      <p:sp>
        <p:nvSpPr>
          <p:cNvPr id="5" name="Title 1"/>
          <p:cNvSpPr txBox="1">
            <a:spLocks/>
          </p:cNvSpPr>
          <p:nvPr/>
        </p:nvSpPr>
        <p:spPr bwMode="auto">
          <a:xfrm>
            <a:off x="611560" y="-6927"/>
            <a:ext cx="7497763" cy="935597"/>
          </a:xfrm>
          <a:prstGeom prst="rect">
            <a:avLst/>
          </a:prstGeom>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3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
        <p:nvSpPr>
          <p:cNvPr id="8" name="Text Box 6"/>
          <p:cNvSpPr txBox="1">
            <a:spLocks noChangeArrowheads="1"/>
          </p:cNvSpPr>
          <p:nvPr/>
        </p:nvSpPr>
        <p:spPr bwMode="auto">
          <a:xfrm>
            <a:off x="755576" y="142852"/>
            <a:ext cx="7632848" cy="714380"/>
          </a:xfrm>
          <a:prstGeom prst="rect">
            <a:avLst/>
          </a:prstGeom>
          <a:solidFill>
            <a:schemeClr val="bg1"/>
          </a:solidFill>
          <a:ln w="38100">
            <a:solidFill>
              <a:schemeClr val="bg1"/>
            </a:solidFill>
            <a:miter lim="800000"/>
            <a:headEnd/>
            <a:tailEnd/>
          </a:ln>
        </p:spPr>
        <p:txBody>
          <a:bodyPr anchor="ctr" anchorCtr="0"/>
          <a:lstStyle/>
          <a:p>
            <a:pPr algn="ctr">
              <a:spcAft>
                <a:spcPts val="1000"/>
              </a:spcAft>
            </a:pPr>
            <a:endParaRPr lang="en-GB" sz="1600" b="1" dirty="0" smtClean="0">
              <a:latin typeface="Verdana" pitchFamily="34" charset="0"/>
            </a:endParaRPr>
          </a:p>
          <a:p>
            <a:pPr marL="342900" lvl="0" indent="-342900" algn="ctr" defTabSz="457200">
              <a:spcBef>
                <a:spcPct val="20000"/>
              </a:spcBef>
              <a:defRPr/>
            </a:pPr>
            <a:r>
              <a:rPr lang="en-GB" sz="3600" dirty="0" smtClean="0">
                <a:effectLst>
                  <a:outerShdw blurRad="38100" dist="38100" dir="2700000" algn="tl">
                    <a:srgbClr val="000000">
                      <a:alpha val="43137"/>
                    </a:srgbClr>
                  </a:outerShdw>
                </a:effectLst>
                <a:latin typeface="Eras Bold ITC" pitchFamily="34" charset="0"/>
              </a:rPr>
              <a:t>Results and Discussions</a:t>
            </a:r>
          </a:p>
          <a:p>
            <a:pPr algn="ctr">
              <a:spcAft>
                <a:spcPts val="1000"/>
              </a:spcAft>
            </a:pPr>
            <a:endParaRPr lang="en-US" b="1"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p:nvPr/>
        </p:nvSpPr>
        <p:spPr>
          <a:xfrm>
            <a:off x="1426369" y="5229200"/>
            <a:ext cx="5868144" cy="707886"/>
          </a:xfrm>
          <a:prstGeom prst="rect">
            <a:avLst/>
          </a:prstGeom>
        </p:spPr>
        <p:txBody>
          <a:bodyPr wrap="square">
            <a:spAutoFit/>
          </a:bodyPr>
          <a:lstStyle/>
          <a:p>
            <a:pPr algn="just">
              <a:spcAft>
                <a:spcPts val="600"/>
              </a:spcAft>
            </a:pPr>
            <a:r>
              <a:rPr lang="en-GB" sz="2000" dirty="0" smtClean="0">
                <a:latin typeface="Eras Bold ITC" panose="020B0907030504020204" pitchFamily="34" charset="0"/>
                <a:ea typeface="Calibri"/>
                <a:cs typeface="Arial"/>
              </a:rPr>
              <a:t>Fig. 6: Single </a:t>
            </a:r>
            <a:r>
              <a:rPr lang="en-GB" sz="2000" dirty="0">
                <a:latin typeface="Eras Bold ITC" panose="020B0907030504020204" pitchFamily="34" charset="0"/>
                <a:ea typeface="Calibri"/>
                <a:cs typeface="Arial"/>
              </a:rPr>
              <a:t>gas </a:t>
            </a:r>
            <a:r>
              <a:rPr lang="en-GB" sz="2000" dirty="0" err="1">
                <a:latin typeface="Eras Bold ITC" panose="020B0907030504020204" pitchFamily="34" charset="0"/>
                <a:ea typeface="Calibri"/>
                <a:cs typeface="Arial"/>
              </a:rPr>
              <a:t>permeance</a:t>
            </a:r>
            <a:r>
              <a:rPr lang="en-GB" sz="2000" dirty="0">
                <a:latin typeface="Eras Bold ITC" panose="020B0907030504020204" pitchFamily="34" charset="0"/>
                <a:ea typeface="Calibri"/>
                <a:cs typeface="Arial"/>
              </a:rPr>
              <a:t> </a:t>
            </a:r>
            <a:r>
              <a:rPr lang="en-GB" sz="2000" dirty="0" smtClean="0">
                <a:latin typeface="Eras Bold ITC" panose="020B0907030504020204" pitchFamily="34" charset="0"/>
                <a:ea typeface="Calibri"/>
                <a:cs typeface="Arial"/>
              </a:rPr>
              <a:t>as </a:t>
            </a:r>
            <a:r>
              <a:rPr lang="en-GB" sz="2000" dirty="0">
                <a:latin typeface="Eras Bold ITC" panose="020B0907030504020204" pitchFamily="34" charset="0"/>
                <a:ea typeface="Calibri"/>
                <a:cs typeface="Arial"/>
              </a:rPr>
              <a:t>a function of feed pressure at room temperature</a:t>
            </a:r>
            <a:endParaRPr lang="en-GB" sz="2000" dirty="0">
              <a:effectLst/>
              <a:latin typeface="Eras Bold ITC" panose="020B0907030504020204" pitchFamily="34" charset="0"/>
              <a:ea typeface="Calibri"/>
              <a:cs typeface="Times New Roman"/>
            </a:endParaRPr>
          </a:p>
        </p:txBody>
      </p:sp>
      <p:pic>
        <p:nvPicPr>
          <p:cNvPr id="10242" name="Picture 14"/>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482013" y="1052736"/>
            <a:ext cx="6627309" cy="4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15710477"/>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8670"/>
            <a:ext cx="9108504" cy="5000660"/>
          </a:xfrm>
        </p:spPr>
        <p:txBody>
          <a:bodyPr rtlCol="0">
            <a:normAutofit fontScale="70000" lnSpcReduction="20000"/>
          </a:bodyPr>
          <a:lstStyle/>
          <a:p>
            <a:pPr algn="ctr">
              <a:buNone/>
            </a:pPr>
            <a:endParaRPr lang="en-US" sz="2800" dirty="0" smtClean="0"/>
          </a:p>
          <a:p>
            <a:pPr algn="just">
              <a:buFont typeface="Wingdings" pitchFamily="2" charset="2"/>
              <a:buChar char="§"/>
            </a:pPr>
            <a:r>
              <a:rPr lang="en-GB" sz="2600" dirty="0" smtClean="0">
                <a:solidFill>
                  <a:srgbClr val="222222"/>
                </a:solidFill>
                <a:latin typeface="Eras Bold ITC" panose="020B0907030504020204" pitchFamily="34" charset="0"/>
                <a:ea typeface="Times New Roman"/>
              </a:rPr>
              <a:t>Fabrication of </a:t>
            </a:r>
            <a:r>
              <a:rPr lang="en-GB" sz="2600" dirty="0" smtClean="0">
                <a:latin typeface="Eras Bold ITC" panose="020B0907030504020204" pitchFamily="34" charset="0"/>
                <a:ea typeface="Times New Roman"/>
              </a:rPr>
              <a:t>silica </a:t>
            </a:r>
            <a:r>
              <a:rPr lang="en-GB" sz="2600" dirty="0">
                <a:latin typeface="Eras Bold ITC" panose="020B0907030504020204" pitchFamily="34" charset="0"/>
                <a:ea typeface="Times New Roman"/>
              </a:rPr>
              <a:t>membrane </a:t>
            </a:r>
            <a:r>
              <a:rPr lang="en-GB" sz="2600" dirty="0" smtClean="0">
                <a:latin typeface="Eras Bold ITC" panose="020B0907030504020204" pitchFamily="34" charset="0"/>
                <a:ea typeface="Times New Roman"/>
              </a:rPr>
              <a:t>on </a:t>
            </a:r>
            <a:r>
              <a:rPr lang="en-GB" sz="2600" dirty="0">
                <a:latin typeface="Eras Bold ITC" panose="020B0907030504020204" pitchFamily="34" charset="0"/>
                <a:ea typeface="Times New Roman"/>
              </a:rPr>
              <a:t>macro porous alumina </a:t>
            </a:r>
            <a:r>
              <a:rPr lang="en-GB" sz="2600" dirty="0" smtClean="0">
                <a:latin typeface="Eras Bold ITC" panose="020B0907030504020204" pitchFamily="34" charset="0"/>
                <a:ea typeface="Times New Roman"/>
              </a:rPr>
              <a:t>supports.</a:t>
            </a:r>
          </a:p>
          <a:p>
            <a:pPr marL="0" indent="0" algn="just">
              <a:buNone/>
            </a:pPr>
            <a:endParaRPr lang="en-GB" sz="2600" dirty="0" smtClean="0">
              <a:latin typeface="Eras Bold ITC" panose="020B0907030504020204" pitchFamily="34" charset="0"/>
              <a:ea typeface="Times New Roman"/>
            </a:endParaRPr>
          </a:p>
          <a:p>
            <a:pPr algn="just">
              <a:buFont typeface="Wingdings" pitchFamily="2" charset="2"/>
              <a:buChar char="§"/>
            </a:pPr>
            <a:r>
              <a:rPr lang="en-GB" sz="2600" dirty="0" smtClean="0">
                <a:solidFill>
                  <a:srgbClr val="222222"/>
                </a:solidFill>
                <a:latin typeface="Eras Bold ITC" panose="020B0907030504020204" pitchFamily="34" charset="0"/>
                <a:ea typeface="Times New Roman"/>
              </a:rPr>
              <a:t>Binary </a:t>
            </a:r>
            <a:r>
              <a:rPr lang="en-GB" sz="2600" dirty="0">
                <a:solidFill>
                  <a:srgbClr val="222222"/>
                </a:solidFill>
                <a:latin typeface="Eras Bold ITC" panose="020B0907030504020204" pitchFamily="34" charset="0"/>
                <a:ea typeface="Times New Roman"/>
              </a:rPr>
              <a:t>gas permeation experiments were carried out to determine CO</a:t>
            </a:r>
            <a:r>
              <a:rPr lang="en-GB" sz="2600" baseline="-25000" dirty="0">
                <a:solidFill>
                  <a:srgbClr val="222222"/>
                </a:solidFill>
                <a:latin typeface="Eras Bold ITC" panose="020B0907030504020204" pitchFamily="34" charset="0"/>
                <a:ea typeface="Times New Roman"/>
              </a:rPr>
              <a:t>2</a:t>
            </a:r>
            <a:r>
              <a:rPr lang="en-GB" sz="2600" dirty="0">
                <a:solidFill>
                  <a:srgbClr val="222222"/>
                </a:solidFill>
                <a:latin typeface="Eras Bold ITC" panose="020B0907030504020204" pitchFamily="34" charset="0"/>
                <a:ea typeface="Times New Roman"/>
              </a:rPr>
              <a:t> concentration using </a:t>
            </a:r>
            <a:r>
              <a:rPr lang="en-GB" sz="2600" dirty="0" smtClean="0">
                <a:solidFill>
                  <a:srgbClr val="222222"/>
                </a:solidFill>
                <a:latin typeface="Eras Bold ITC" panose="020B0907030504020204" pitchFamily="34" charset="0"/>
                <a:ea typeface="Times New Roman"/>
              </a:rPr>
              <a:t>a CO</a:t>
            </a:r>
            <a:r>
              <a:rPr lang="en-GB" sz="2600" baseline="-25000" dirty="0" smtClean="0">
                <a:solidFill>
                  <a:srgbClr val="222222"/>
                </a:solidFill>
                <a:latin typeface="Eras Bold ITC" panose="020B0907030504020204" pitchFamily="34" charset="0"/>
                <a:ea typeface="Times New Roman"/>
              </a:rPr>
              <a:t>2</a:t>
            </a:r>
            <a:r>
              <a:rPr lang="en-GB" sz="2600" dirty="0" smtClean="0">
                <a:solidFill>
                  <a:srgbClr val="222222"/>
                </a:solidFill>
                <a:latin typeface="Eras Bold ITC" panose="020B0907030504020204" pitchFamily="34" charset="0"/>
                <a:ea typeface="Times New Roman"/>
              </a:rPr>
              <a:t> laser gas sensor </a:t>
            </a:r>
            <a:r>
              <a:rPr lang="en-GB" sz="2600" dirty="0">
                <a:solidFill>
                  <a:srgbClr val="222222"/>
                </a:solidFill>
                <a:latin typeface="Eras Bold ITC" panose="020B0907030504020204" pitchFamily="34" charset="0"/>
                <a:ea typeface="Times New Roman"/>
              </a:rPr>
              <a:t>only and secondly when the laser was connected to the reactor housing </a:t>
            </a:r>
            <a:r>
              <a:rPr lang="en-GB" sz="2600" dirty="0" smtClean="0">
                <a:solidFill>
                  <a:srgbClr val="222222"/>
                </a:solidFill>
                <a:latin typeface="Eras Bold ITC" panose="020B0907030504020204" pitchFamily="34" charset="0"/>
                <a:ea typeface="Times New Roman"/>
              </a:rPr>
              <a:t>a modified support</a:t>
            </a:r>
          </a:p>
          <a:p>
            <a:pPr marL="0" indent="0" algn="just">
              <a:buNone/>
            </a:pPr>
            <a:endParaRPr lang="en-GB" sz="2600" dirty="0" smtClean="0">
              <a:solidFill>
                <a:srgbClr val="222222"/>
              </a:solidFill>
              <a:latin typeface="Eras Bold ITC" panose="020B0907030504020204" pitchFamily="34" charset="0"/>
              <a:ea typeface="Times New Roman"/>
            </a:endParaRPr>
          </a:p>
          <a:p>
            <a:pPr algn="just">
              <a:buFont typeface="Wingdings" pitchFamily="2" charset="2"/>
              <a:buChar char="§"/>
            </a:pPr>
            <a:r>
              <a:rPr lang="en-GB" sz="2600" dirty="0">
                <a:solidFill>
                  <a:srgbClr val="222222"/>
                </a:solidFill>
                <a:latin typeface="Eras Bold ITC" panose="020B0907030504020204" pitchFamily="34" charset="0"/>
                <a:ea typeface="Times New Roman"/>
              </a:rPr>
              <a:t>Results obtained show an appreciable CO</a:t>
            </a:r>
            <a:r>
              <a:rPr lang="en-GB" sz="2600" baseline="-25000" dirty="0">
                <a:solidFill>
                  <a:srgbClr val="222222"/>
                </a:solidFill>
                <a:latin typeface="Eras Bold ITC" panose="020B0907030504020204" pitchFamily="34" charset="0"/>
                <a:ea typeface="Times New Roman"/>
              </a:rPr>
              <a:t>2</a:t>
            </a:r>
            <a:r>
              <a:rPr lang="en-GB" sz="2600" dirty="0">
                <a:solidFill>
                  <a:srgbClr val="222222"/>
                </a:solidFill>
                <a:latin typeface="Eras Bold ITC" panose="020B0907030504020204" pitchFamily="34" charset="0"/>
                <a:ea typeface="Times New Roman"/>
              </a:rPr>
              <a:t> extracted from the modified membrane with the integration of the CO</a:t>
            </a:r>
            <a:r>
              <a:rPr lang="en-GB" sz="2600" baseline="-25000" dirty="0">
                <a:solidFill>
                  <a:srgbClr val="222222"/>
                </a:solidFill>
                <a:latin typeface="Eras Bold ITC" panose="020B0907030504020204" pitchFamily="34" charset="0"/>
                <a:ea typeface="Times New Roman"/>
              </a:rPr>
              <a:t>2</a:t>
            </a:r>
            <a:r>
              <a:rPr lang="en-GB" sz="2600" dirty="0">
                <a:solidFill>
                  <a:srgbClr val="222222"/>
                </a:solidFill>
                <a:latin typeface="Eras Bold ITC" panose="020B0907030504020204" pitchFamily="34" charset="0"/>
                <a:ea typeface="Times New Roman"/>
              </a:rPr>
              <a:t> laser gas </a:t>
            </a:r>
            <a:r>
              <a:rPr lang="en-GB" sz="2600" dirty="0" smtClean="0">
                <a:solidFill>
                  <a:srgbClr val="222222"/>
                </a:solidFill>
                <a:latin typeface="Eras Bold ITC" panose="020B0907030504020204" pitchFamily="34" charset="0"/>
                <a:ea typeface="Times New Roman"/>
              </a:rPr>
              <a:t>detector from 14% to 50% concentration.</a:t>
            </a:r>
            <a:endParaRPr lang="en-GB" sz="2600" dirty="0">
              <a:solidFill>
                <a:srgbClr val="222222"/>
              </a:solidFill>
              <a:latin typeface="Eras Bold ITC" panose="020B0907030504020204" pitchFamily="34" charset="0"/>
              <a:ea typeface="Times New Roman"/>
            </a:endParaRPr>
          </a:p>
          <a:p>
            <a:pPr marL="0" indent="0" algn="just">
              <a:buNone/>
            </a:pPr>
            <a:endParaRPr lang="en-US" sz="2800" dirty="0" smtClean="0">
              <a:latin typeface="Eras Bold ITC" panose="020B0907030504020204" pitchFamily="34" charset="0"/>
            </a:endParaRPr>
          </a:p>
          <a:p>
            <a:pPr algn="just">
              <a:buFont typeface="Wingdings" pitchFamily="2" charset="2"/>
              <a:buChar char="§"/>
            </a:pPr>
            <a:r>
              <a:rPr lang="en-GB" sz="2600" dirty="0" smtClean="0">
                <a:latin typeface="Eras Bold ITC" panose="020B0907030504020204" pitchFamily="34" charset="0"/>
                <a:ea typeface="Times New Roman"/>
              </a:rPr>
              <a:t>Single permeation </a:t>
            </a:r>
            <a:r>
              <a:rPr lang="en-GB" sz="2600" dirty="0">
                <a:latin typeface="Eras Bold ITC" panose="020B0907030504020204" pitchFamily="34" charset="0"/>
                <a:ea typeface="Times New Roman"/>
              </a:rPr>
              <a:t>experiments indicate that the permeation characteristics of the fabricated membrane are governed by surface </a:t>
            </a:r>
            <a:r>
              <a:rPr lang="en-GB" sz="2600" dirty="0" smtClean="0">
                <a:latin typeface="Eras Bold ITC" panose="020B0907030504020204" pitchFamily="34" charset="0"/>
                <a:ea typeface="Times New Roman"/>
              </a:rPr>
              <a:t>adsorptive diffusion flow mechanism</a:t>
            </a:r>
          </a:p>
          <a:p>
            <a:pPr marL="0" indent="0" algn="just">
              <a:buNone/>
            </a:pPr>
            <a:endParaRPr lang="en-GB" sz="2800" dirty="0" smtClean="0">
              <a:latin typeface="Eras Bold ITC" panose="020B0907030504020204" pitchFamily="34" charset="0"/>
              <a:ea typeface="Times New Roman"/>
            </a:endParaRPr>
          </a:p>
          <a:p>
            <a:pPr algn="just">
              <a:buFont typeface="Wingdings" pitchFamily="2" charset="2"/>
              <a:buChar char="§"/>
            </a:pPr>
            <a:r>
              <a:rPr lang="en-GB" sz="2600" dirty="0" smtClean="0">
                <a:latin typeface="Eras Bold ITC" panose="020B0907030504020204" pitchFamily="34" charset="0"/>
                <a:ea typeface="Times New Roman"/>
              </a:rPr>
              <a:t>The experiment confirm </a:t>
            </a:r>
            <a:r>
              <a:rPr lang="en-GB" sz="2600" dirty="0">
                <a:latin typeface="Eras Bold ITC" panose="020B0907030504020204" pitchFamily="34" charset="0"/>
                <a:ea typeface="Times New Roman"/>
              </a:rPr>
              <a:t>the usefulness of the </a:t>
            </a:r>
            <a:r>
              <a:rPr lang="en-GB" sz="2600" dirty="0" smtClean="0">
                <a:latin typeface="Eras Bold ITC" panose="020B0907030504020204" pitchFamily="34" charset="0"/>
                <a:ea typeface="Times New Roman"/>
              </a:rPr>
              <a:t>CO</a:t>
            </a:r>
            <a:r>
              <a:rPr lang="en-GB" sz="2600" baseline="-25000" dirty="0" smtClean="0">
                <a:latin typeface="Eras Bold ITC" panose="020B0907030504020204" pitchFamily="34" charset="0"/>
                <a:ea typeface="Times New Roman"/>
              </a:rPr>
              <a:t>2</a:t>
            </a:r>
            <a:r>
              <a:rPr lang="en-GB" sz="2600" dirty="0" smtClean="0">
                <a:latin typeface="Eras Bold ITC" panose="020B0907030504020204" pitchFamily="34" charset="0"/>
                <a:ea typeface="Times New Roman"/>
              </a:rPr>
              <a:t> laser gas detector </a:t>
            </a:r>
            <a:r>
              <a:rPr lang="en-GB" sz="2600" dirty="0">
                <a:latin typeface="Eras Bold ITC" panose="020B0907030504020204" pitchFamily="34" charset="0"/>
                <a:ea typeface="Times New Roman"/>
              </a:rPr>
              <a:t>in membrane performance optimization especially for application in flue gas separation processes</a:t>
            </a:r>
            <a:endParaRPr lang="en-GB" sz="2600" dirty="0" smtClean="0">
              <a:latin typeface="Eras Bold ITC" panose="020B0907030504020204" pitchFamily="34" charset="0"/>
              <a:ea typeface="Times New Roman"/>
            </a:endParaRPr>
          </a:p>
          <a:p>
            <a:pPr marL="0" indent="0" algn="just">
              <a:buNone/>
            </a:pPr>
            <a:endParaRPr lang="en-GB" sz="2800" dirty="0" smtClean="0">
              <a:latin typeface="Eras Bold ITC" panose="020B0907030504020204" pitchFamily="34" charset="0"/>
              <a:ea typeface="Times New Roman"/>
            </a:endParaRPr>
          </a:p>
          <a:p>
            <a:pPr marL="0" indent="0">
              <a:buNone/>
            </a:pPr>
            <a:endParaRPr lang="en-GB" sz="2800" dirty="0" smtClean="0"/>
          </a:p>
          <a:p>
            <a:endParaRPr lang="en-GB" sz="2800" dirty="0" smtClean="0"/>
          </a:p>
          <a:p>
            <a:pPr marL="0" indent="0" eaLnBrk="1" fontAlgn="auto" hangingPunct="1">
              <a:spcAft>
                <a:spcPts val="0"/>
              </a:spcAft>
              <a:buNone/>
              <a:defRPr/>
            </a:pPr>
            <a:endParaRPr lang="en-US" sz="2600" dirty="0" smtClean="0"/>
          </a:p>
        </p:txBody>
      </p:sp>
      <p:sp>
        <p:nvSpPr>
          <p:cNvPr id="6" name="Title 1"/>
          <p:cNvSpPr txBox="1">
            <a:spLocks/>
          </p:cNvSpPr>
          <p:nvPr/>
        </p:nvSpPr>
        <p:spPr>
          <a:xfrm>
            <a:off x="0" y="6072206"/>
            <a:ext cx="9144000" cy="669925"/>
          </a:xfrm>
          <a:prstGeom prst="rect">
            <a:avLst/>
          </a:prstGeom>
        </p:spPr>
        <p:txBody>
          <a:bodyPr>
            <a:normAutofit/>
          </a:bodyPr>
          <a:lstStyle/>
          <a:p>
            <a:pPr defTabSz="457200">
              <a:spcBef>
                <a:spcPct val="0"/>
              </a:spcBef>
              <a:defRPr/>
            </a:pPr>
            <a:endParaRPr lang="en-US" sz="2400" dirty="0">
              <a:solidFill>
                <a:prstClr val="white"/>
              </a:solidFill>
            </a:endParaRPr>
          </a:p>
        </p:txBody>
      </p:sp>
      <p:sp>
        <p:nvSpPr>
          <p:cNvPr id="5" name="Title 1"/>
          <p:cNvSpPr txBox="1">
            <a:spLocks/>
          </p:cNvSpPr>
          <p:nvPr/>
        </p:nvSpPr>
        <p:spPr bwMode="auto">
          <a:xfrm>
            <a:off x="611560" y="-6927"/>
            <a:ext cx="7497763" cy="935597"/>
          </a:xfrm>
          <a:prstGeom prst="rect">
            <a:avLst/>
          </a:prstGeom>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3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
        <p:nvSpPr>
          <p:cNvPr id="8" name="Text Box 6"/>
          <p:cNvSpPr txBox="1">
            <a:spLocks noChangeArrowheads="1"/>
          </p:cNvSpPr>
          <p:nvPr/>
        </p:nvSpPr>
        <p:spPr bwMode="auto">
          <a:xfrm>
            <a:off x="2714612" y="142852"/>
            <a:ext cx="3500462" cy="714380"/>
          </a:xfrm>
          <a:prstGeom prst="rect">
            <a:avLst/>
          </a:prstGeom>
          <a:solidFill>
            <a:schemeClr val="bg1"/>
          </a:solidFill>
          <a:ln w="38100">
            <a:solidFill>
              <a:schemeClr val="bg1"/>
            </a:solidFill>
            <a:miter lim="800000"/>
            <a:headEnd/>
            <a:tailEnd/>
          </a:ln>
        </p:spPr>
        <p:txBody>
          <a:bodyPr anchor="ctr" anchorCtr="0"/>
          <a:lstStyle/>
          <a:p>
            <a:pPr algn="ctr">
              <a:spcAft>
                <a:spcPts val="1000"/>
              </a:spcAft>
            </a:pPr>
            <a:endParaRPr lang="en-GB" sz="1600" b="1" dirty="0" smtClean="0">
              <a:latin typeface="Verdana" pitchFamily="34" charset="0"/>
            </a:endParaRPr>
          </a:p>
          <a:p>
            <a:pPr algn="ctr">
              <a:spcAft>
                <a:spcPts val="1000"/>
              </a:spcAft>
            </a:pPr>
            <a:r>
              <a:rPr lang="en-GB" sz="3600" b="1" dirty="0" smtClean="0">
                <a:effectLst>
                  <a:outerShdw blurRad="38100" dist="38100" dir="2700000" algn="tl">
                    <a:srgbClr val="000000">
                      <a:alpha val="43137"/>
                    </a:srgbClr>
                  </a:outerShdw>
                </a:effectLst>
                <a:latin typeface="Eras Bold ITC" pitchFamily="34" charset="0"/>
              </a:rPr>
              <a:t>Conclusion</a:t>
            </a:r>
            <a:endParaRPr lang="en-GB" sz="3600" dirty="0">
              <a:effectLst>
                <a:outerShdw blurRad="38100" dist="38100" dir="2700000" algn="tl">
                  <a:srgbClr val="000000">
                    <a:alpha val="43137"/>
                  </a:srgbClr>
                </a:outerShdw>
              </a:effectLst>
              <a:latin typeface="Eras Bold ITC" pitchFamily="34" charset="0"/>
            </a:endParaRPr>
          </a:p>
          <a:p>
            <a:pPr algn="ctr">
              <a:spcAft>
                <a:spcPts val="1000"/>
              </a:spcAft>
            </a:pPr>
            <a:endParaRPr lang="en-US" b="1" dirty="0"/>
          </a:p>
        </p:txBody>
      </p:sp>
    </p:spTree>
    <p:custDataLst>
      <p:tags r:id="rId1"/>
    </p:custDataLst>
    <p:extLst>
      <p:ext uri="{BB962C8B-B14F-4D97-AF65-F5344CB8AC3E}">
        <p14:creationId xmlns:p14="http://schemas.microsoft.com/office/powerpoint/2010/main" val="942746691"/>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8670"/>
            <a:ext cx="9144000" cy="5000660"/>
          </a:xfrm>
        </p:spPr>
        <p:txBody>
          <a:bodyPr rtlCol="0">
            <a:normAutofit/>
          </a:bodyPr>
          <a:lstStyle/>
          <a:p>
            <a:pPr marL="365760" indent="-283464" eaLnBrk="1" fontAlgn="auto" hangingPunct="1">
              <a:spcAft>
                <a:spcPts val="0"/>
              </a:spcAft>
              <a:buFont typeface="Wingdings 2"/>
              <a:buNone/>
              <a:defRPr/>
            </a:pPr>
            <a:endParaRPr lang="en-GB" sz="3000" dirty="0">
              <a:latin typeface="Times New Roman" pitchFamily="18" charset="0"/>
              <a:cs typeface="Times New Roman" pitchFamily="18" charset="0"/>
            </a:endParaRPr>
          </a:p>
          <a:p>
            <a:pPr marL="0" indent="0" eaLnBrk="1" fontAlgn="auto" hangingPunct="1">
              <a:spcAft>
                <a:spcPts val="0"/>
              </a:spcAft>
              <a:buNone/>
              <a:defRPr/>
            </a:pPr>
            <a:endParaRPr lang="en-US" sz="2600" dirty="0" smtClean="0"/>
          </a:p>
        </p:txBody>
      </p:sp>
      <p:sp>
        <p:nvSpPr>
          <p:cNvPr id="6" name="Title 1"/>
          <p:cNvSpPr txBox="1">
            <a:spLocks/>
          </p:cNvSpPr>
          <p:nvPr/>
        </p:nvSpPr>
        <p:spPr>
          <a:xfrm>
            <a:off x="0" y="6072206"/>
            <a:ext cx="9144000" cy="669925"/>
          </a:xfrm>
          <a:prstGeom prst="rect">
            <a:avLst/>
          </a:prstGeom>
        </p:spPr>
        <p:txBody>
          <a:bodyPr>
            <a:normAutofit/>
          </a:bodyPr>
          <a:lstStyle/>
          <a:p>
            <a:pPr defTabSz="457200">
              <a:spcBef>
                <a:spcPct val="0"/>
              </a:spcBef>
              <a:defRPr/>
            </a:pPr>
            <a:endParaRPr lang="en-US" sz="2400" dirty="0">
              <a:solidFill>
                <a:prstClr val="white"/>
              </a:solidFill>
            </a:endParaRPr>
          </a:p>
        </p:txBody>
      </p:sp>
      <p:sp>
        <p:nvSpPr>
          <p:cNvPr id="5" name="Title 1"/>
          <p:cNvSpPr txBox="1">
            <a:spLocks/>
          </p:cNvSpPr>
          <p:nvPr/>
        </p:nvSpPr>
        <p:spPr bwMode="auto">
          <a:xfrm>
            <a:off x="611560" y="-6927"/>
            <a:ext cx="7497763" cy="935597"/>
          </a:xfrm>
          <a:prstGeom prst="rect">
            <a:avLst/>
          </a:prstGeom>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3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pic>
        <p:nvPicPr>
          <p:cNvPr id="7" name="Picture 2" descr="https://encrypted-tbn1.gstatic.com/images?q=tbn:ANd9GcTxs1WoeswIPkYRrEqpyovkC5vFJzpZ-JS-1wsf0uPMwJoHn3j1CQ"/>
          <p:cNvPicPr>
            <a:picLocks noChangeAspect="1" noChangeArrowheads="1"/>
          </p:cNvPicPr>
          <p:nvPr/>
        </p:nvPicPr>
        <p:blipFill>
          <a:blip r:embed="rId4" cstate="print"/>
          <a:srcRect/>
          <a:stretch>
            <a:fillRect/>
          </a:stretch>
        </p:blipFill>
        <p:spPr bwMode="auto">
          <a:xfrm>
            <a:off x="0" y="928670"/>
            <a:ext cx="9144000" cy="5000660"/>
          </a:xfrm>
          <a:prstGeom prst="rect">
            <a:avLst/>
          </a:prstGeom>
          <a:noFill/>
        </p:spPr>
      </p:pic>
    </p:spTree>
    <p:custDataLst>
      <p:tags r:id="rId1"/>
    </p:custDataLst>
    <p:extLst>
      <p:ext uri="{BB962C8B-B14F-4D97-AF65-F5344CB8AC3E}">
        <p14:creationId xmlns:p14="http://schemas.microsoft.com/office/powerpoint/2010/main" val="3958688197"/>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66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916832"/>
            <a:ext cx="8420472" cy="1212165"/>
          </a:xfrm>
        </p:spPr>
        <p:txBody>
          <a:bodyPr rtlCol="0">
            <a:normAutofit fontScale="90000"/>
          </a:bodyPr>
          <a:lstStyle/>
          <a:p>
            <a:pPr eaLnBrk="1" fontAlgn="auto" hangingPunct="1">
              <a:spcAft>
                <a:spcPts val="0"/>
              </a:spcAft>
              <a:defRPr/>
            </a:pPr>
            <a:r>
              <a:rPr lang="en-GB" sz="3600" b="1" dirty="0" smtClean="0">
                <a:solidFill>
                  <a:schemeClr val="bg1"/>
                </a:solidFill>
                <a:latin typeface="Chaparral Pro Light" pitchFamily="18" charset="0"/>
              </a:rPr>
              <a:t>Trial CO</a:t>
            </a:r>
            <a:r>
              <a:rPr lang="en-GB" sz="3600" b="1" baseline="-25000" dirty="0" smtClean="0">
                <a:solidFill>
                  <a:schemeClr val="bg1"/>
                </a:solidFill>
                <a:latin typeface="Chaparral Pro Light" pitchFamily="18" charset="0"/>
              </a:rPr>
              <a:t>2 </a:t>
            </a:r>
            <a:r>
              <a:rPr lang="en-GB" sz="3600" b="1" dirty="0" smtClean="0">
                <a:solidFill>
                  <a:schemeClr val="bg1"/>
                </a:solidFill>
                <a:latin typeface="Chaparral Pro Light" pitchFamily="18" charset="0"/>
              </a:rPr>
              <a:t>extraction ceramic membrane with an integration of a CO</a:t>
            </a:r>
            <a:r>
              <a:rPr lang="en-GB" sz="3600" b="1" baseline="-25000" dirty="0" smtClean="0">
                <a:solidFill>
                  <a:schemeClr val="bg1"/>
                </a:solidFill>
                <a:latin typeface="Chaparral Pro Light" pitchFamily="18" charset="0"/>
              </a:rPr>
              <a:t>2</a:t>
            </a:r>
            <a:r>
              <a:rPr lang="en-GB" sz="3600" b="1" dirty="0" smtClean="0">
                <a:solidFill>
                  <a:schemeClr val="bg1"/>
                </a:solidFill>
                <a:latin typeface="Chaparral Pro Light" pitchFamily="18" charset="0"/>
              </a:rPr>
              <a:t> laser gas detector</a:t>
            </a:r>
            <a:endParaRPr lang="en-US" sz="3600" b="1" dirty="0">
              <a:solidFill>
                <a:schemeClr val="bg1"/>
              </a:solidFill>
              <a:latin typeface="Chaparral Pro Light" pitchFamily="18" charset="0"/>
            </a:endParaRPr>
          </a:p>
        </p:txBody>
      </p:sp>
      <p:sp>
        <p:nvSpPr>
          <p:cNvPr id="3" name="Subtitle 2"/>
          <p:cNvSpPr>
            <a:spLocks noGrp="1"/>
          </p:cNvSpPr>
          <p:nvPr>
            <p:ph type="subTitle" idx="1"/>
          </p:nvPr>
        </p:nvSpPr>
        <p:spPr>
          <a:xfrm>
            <a:off x="2272379" y="3411820"/>
            <a:ext cx="6272234" cy="685808"/>
          </a:xfrm>
        </p:spPr>
        <p:txBody>
          <a:bodyPr rtlCol="0">
            <a:normAutofit lnSpcReduction="10000"/>
          </a:bodyPr>
          <a:lstStyle/>
          <a:p>
            <a:pPr lvl="0" eaLnBrk="1" hangingPunct="1">
              <a:defRPr/>
            </a:pPr>
            <a:r>
              <a:rPr lang="en-GB" sz="4000" b="1" dirty="0" err="1">
                <a:solidFill>
                  <a:prstClr val="white"/>
                </a:solidFill>
                <a:effectLst>
                  <a:outerShdw blurRad="38100" dist="38100" dir="2700000" algn="tl">
                    <a:srgbClr val="000000">
                      <a:alpha val="43137"/>
                    </a:srgbClr>
                  </a:outerShdw>
                </a:effectLst>
                <a:latin typeface="Blackadder ITC" panose="04020505051007020D02" pitchFamily="82" charset="0"/>
              </a:rPr>
              <a:t>Ngozi</a:t>
            </a:r>
            <a:r>
              <a:rPr lang="en-GB" sz="4000" b="1" dirty="0">
                <a:solidFill>
                  <a:prstClr val="white"/>
                </a:solidFill>
                <a:effectLst>
                  <a:outerShdw blurRad="38100" dist="38100" dir="2700000" algn="tl">
                    <a:srgbClr val="000000">
                      <a:alpha val="43137"/>
                    </a:srgbClr>
                  </a:outerShdw>
                </a:effectLst>
                <a:latin typeface="Blackadder ITC" panose="04020505051007020D02" pitchFamily="82" charset="0"/>
              </a:rPr>
              <a:t> </a:t>
            </a:r>
            <a:r>
              <a:rPr lang="en-GB" sz="4000" b="1" dirty="0" err="1">
                <a:solidFill>
                  <a:prstClr val="white"/>
                </a:solidFill>
                <a:effectLst>
                  <a:outerShdw blurRad="38100" dist="38100" dir="2700000" algn="tl">
                    <a:srgbClr val="000000">
                      <a:alpha val="43137"/>
                    </a:srgbClr>
                  </a:outerShdw>
                </a:effectLst>
                <a:latin typeface="Blackadder ITC" panose="04020505051007020D02" pitchFamily="82" charset="0"/>
              </a:rPr>
              <a:t>Claribelle</a:t>
            </a:r>
            <a:r>
              <a:rPr lang="en-GB" sz="4000" b="1" dirty="0">
                <a:solidFill>
                  <a:prstClr val="white"/>
                </a:solidFill>
                <a:effectLst>
                  <a:outerShdw blurRad="38100" dist="38100" dir="2700000" algn="tl">
                    <a:srgbClr val="000000">
                      <a:alpha val="43137"/>
                    </a:srgbClr>
                  </a:outerShdw>
                </a:effectLst>
                <a:latin typeface="Blackadder ITC" panose="04020505051007020D02" pitchFamily="82" charset="0"/>
              </a:rPr>
              <a:t> </a:t>
            </a:r>
            <a:r>
              <a:rPr lang="en-GB" sz="4000" b="1" dirty="0" err="1">
                <a:solidFill>
                  <a:prstClr val="white"/>
                </a:solidFill>
                <a:effectLst>
                  <a:outerShdw blurRad="38100" dist="38100" dir="2700000" algn="tl">
                    <a:srgbClr val="000000">
                      <a:alpha val="43137"/>
                    </a:srgbClr>
                  </a:outerShdw>
                </a:effectLst>
                <a:latin typeface="Blackadder ITC" panose="04020505051007020D02" pitchFamily="82" charset="0"/>
              </a:rPr>
              <a:t>Nwogu</a:t>
            </a:r>
            <a:endParaRPr lang="en-GB" sz="4000" b="1" dirty="0">
              <a:solidFill>
                <a:prstClr val="white"/>
              </a:solidFill>
              <a:effectLst>
                <a:outerShdw blurRad="38100" dist="38100" dir="2700000" algn="tl">
                  <a:srgbClr val="000000">
                    <a:alpha val="43137"/>
                  </a:srgbClr>
                </a:outerShdw>
              </a:effectLst>
              <a:latin typeface="Blackadder ITC" panose="04020505051007020D02" pitchFamily="82" charset="0"/>
            </a:endParaRPr>
          </a:p>
          <a:p>
            <a:pPr eaLnBrk="1" fontAlgn="auto" hangingPunct="1">
              <a:spcAft>
                <a:spcPts val="0"/>
              </a:spcAft>
              <a:buFont typeface="Arial"/>
              <a:buNone/>
              <a:defRPr/>
            </a:pPr>
            <a:endParaRPr lang="en-US" dirty="0">
              <a:solidFill>
                <a:schemeClr val="bg1"/>
              </a:solidFill>
            </a:endParaRPr>
          </a:p>
        </p:txBody>
      </p:sp>
      <p:sp>
        <p:nvSpPr>
          <p:cNvPr id="7" name="Rectangle 6"/>
          <p:cNvSpPr/>
          <p:nvPr/>
        </p:nvSpPr>
        <p:spPr>
          <a:xfrm>
            <a:off x="3348328" y="4405174"/>
            <a:ext cx="4551503" cy="400110"/>
          </a:xfrm>
          <a:prstGeom prst="rect">
            <a:avLst/>
          </a:prstGeom>
        </p:spPr>
        <p:txBody>
          <a:bodyPr wrap="none">
            <a:spAutoFit/>
          </a:bodyPr>
          <a:lstStyle/>
          <a:p>
            <a:pPr algn="ctr">
              <a:defRPr/>
            </a:pPr>
            <a:r>
              <a:rPr lang="en-GB" sz="2000" b="1" dirty="0" smtClean="0">
                <a:solidFill>
                  <a:schemeClr val="bg1"/>
                </a:solidFill>
                <a:effectLst>
                  <a:outerShdw blurRad="38100" dist="38100" dir="2700000" algn="tl">
                    <a:srgbClr val="000000">
                      <a:alpha val="43137"/>
                    </a:srgbClr>
                  </a:outerShdw>
                </a:effectLst>
              </a:rPr>
              <a:t>Robert Gordon University, Aberdeen, UK </a:t>
            </a:r>
            <a:endParaRPr lang="en-GB" sz="2000" b="1" dirty="0">
              <a:solidFill>
                <a:schemeClr val="bg1"/>
              </a:solidFill>
              <a:effectLst>
                <a:outerShdw blurRad="38100" dist="38100" dir="2700000" algn="tl">
                  <a:srgbClr val="000000">
                    <a:alpha val="43137"/>
                  </a:srgbClr>
                </a:outerShdw>
              </a:effectLst>
            </a:endParaRPr>
          </a:p>
        </p:txBody>
      </p:sp>
      <p:pic>
        <p:nvPicPr>
          <p:cNvPr id="8" name="Picture 11" descr="http://image.made-in-china.com/2f0j00LCyEVqiBHTbr/Ceramic-Membrane.jpg"/>
          <p:cNvPicPr>
            <a:picLocks noChangeAspect="1" noChangeArrowheads="1"/>
          </p:cNvPicPr>
          <p:nvPr/>
        </p:nvPicPr>
        <p:blipFill>
          <a:blip r:embed="rId4" cstate="print">
            <a:lum bright="48000" contrast="-66000"/>
          </a:blip>
          <a:srcRect/>
          <a:stretch>
            <a:fillRect/>
          </a:stretch>
        </p:blipFill>
        <p:spPr bwMode="auto">
          <a:xfrm>
            <a:off x="0" y="3357562"/>
            <a:ext cx="2428860" cy="3500439"/>
          </a:xfrm>
          <a:prstGeom prst="ellipse">
            <a:avLst/>
          </a:prstGeom>
          <a:ln>
            <a:noFill/>
          </a:ln>
          <a:effectLst>
            <a:softEdge rad="112500"/>
          </a:effectLst>
        </p:spPr>
      </p:pic>
      <p:sp>
        <p:nvSpPr>
          <p:cNvPr id="10" name="Subtitle 2"/>
          <p:cNvSpPr txBox="1">
            <a:spLocks/>
          </p:cNvSpPr>
          <p:nvPr/>
        </p:nvSpPr>
        <p:spPr bwMode="auto">
          <a:xfrm>
            <a:off x="2123728" y="5373216"/>
            <a:ext cx="7020272" cy="127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defTabSz="457200"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GB" sz="2800" b="1" dirty="0">
                <a:solidFill>
                  <a:schemeClr val="bg1"/>
                </a:solidFill>
                <a:latin typeface="Chiller" panose="04020404031007020602" pitchFamily="82" charset="0"/>
                <a:ea typeface="Verdana" panose="020B0604030504040204" pitchFamily="34" charset="0"/>
                <a:cs typeface="Verdana" panose="020B0604030504040204" pitchFamily="34" charset="0"/>
              </a:rPr>
              <a:t>3rd International Conference and Exhibition on Mechanical &amp; Aerospace Engineering October 05-07, 2015 San Francisco, USA</a:t>
            </a:r>
            <a:endParaRPr lang="en-US" sz="2800" b="1" i="1" dirty="0">
              <a:solidFill>
                <a:schemeClr val="bg1"/>
              </a:solidFill>
              <a:latin typeface="Chiller" panose="04020404031007020602" pitchFamily="82"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234331472"/>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232"/>
            <a:ext cx="9144000" cy="5072098"/>
          </a:xfrm>
        </p:spPr>
        <p:txBody>
          <a:bodyPr rtlCol="0">
            <a:normAutofit/>
          </a:bodyPr>
          <a:lstStyle/>
          <a:p>
            <a:pPr marL="365760" indent="-283464" eaLnBrk="1" fontAlgn="auto" hangingPunct="1">
              <a:spcAft>
                <a:spcPts val="0"/>
              </a:spcAft>
              <a:buFont typeface="Wingdings 2"/>
              <a:buNone/>
              <a:defRPr/>
            </a:pPr>
            <a:endParaRPr lang="en-GB" sz="3000" dirty="0">
              <a:latin typeface="Times New Roman" pitchFamily="18" charset="0"/>
              <a:cs typeface="Times New Roman" pitchFamily="18" charset="0"/>
            </a:endParaRPr>
          </a:p>
          <a:p>
            <a:pPr marL="0" indent="0" eaLnBrk="1" fontAlgn="auto" hangingPunct="1">
              <a:spcAft>
                <a:spcPts val="0"/>
              </a:spcAft>
              <a:buNone/>
              <a:defRPr/>
            </a:pPr>
            <a:endParaRPr lang="en-US" sz="2600" dirty="0" smtClean="0"/>
          </a:p>
        </p:txBody>
      </p:sp>
      <p:sp>
        <p:nvSpPr>
          <p:cNvPr id="6" name="Title 1"/>
          <p:cNvSpPr txBox="1">
            <a:spLocks/>
          </p:cNvSpPr>
          <p:nvPr/>
        </p:nvSpPr>
        <p:spPr>
          <a:xfrm>
            <a:off x="0" y="6083300"/>
            <a:ext cx="9144000" cy="669925"/>
          </a:xfrm>
          <a:prstGeom prst="rect">
            <a:avLst/>
          </a:prstGeom>
        </p:spPr>
        <p:txBody>
          <a:bodyPr>
            <a:normAutofit/>
          </a:bodyPr>
          <a:lstStyle/>
          <a:p>
            <a:pPr defTabSz="457200">
              <a:spcBef>
                <a:spcPct val="0"/>
              </a:spcBef>
              <a:defRPr/>
            </a:pPr>
            <a:endParaRPr lang="en-US" sz="2400" dirty="0">
              <a:solidFill>
                <a:prstClr val="white"/>
              </a:solidFill>
            </a:endParaRPr>
          </a:p>
        </p:txBody>
      </p:sp>
      <p:sp>
        <p:nvSpPr>
          <p:cNvPr id="5" name="Title 1"/>
          <p:cNvSpPr txBox="1">
            <a:spLocks/>
          </p:cNvSpPr>
          <p:nvPr/>
        </p:nvSpPr>
        <p:spPr bwMode="auto">
          <a:xfrm>
            <a:off x="611560" y="-6927"/>
            <a:ext cx="7497763" cy="864159"/>
          </a:xfrm>
          <a:prstGeom prst="rect">
            <a:avLst/>
          </a:prstGeom>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3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
        <p:nvSpPr>
          <p:cNvPr id="288" name="Title 1"/>
          <p:cNvSpPr>
            <a:spLocks noGrp="1"/>
          </p:cNvSpPr>
          <p:nvPr>
            <p:ph type="title"/>
          </p:nvPr>
        </p:nvSpPr>
        <p:spPr>
          <a:xfrm>
            <a:off x="2500298" y="38100"/>
            <a:ext cx="3429024" cy="857232"/>
          </a:xfrm>
          <a:solidFill>
            <a:schemeClr val="bg1"/>
          </a:solidFill>
        </p:spPr>
        <p:txBody>
          <a:bodyPr/>
          <a:lstStyle/>
          <a:p>
            <a:pPr eaLnBrk="1" hangingPunct="1">
              <a:defRPr/>
            </a:pPr>
            <a:r>
              <a:rPr lang="en-GB" sz="3600" b="1" dirty="0" smtClean="0">
                <a:effectLst>
                  <a:outerShdw blurRad="38100" dist="38100" dir="2700000" algn="tl">
                    <a:srgbClr val="000000">
                      <a:alpha val="43137"/>
                    </a:srgbClr>
                  </a:outerShdw>
                </a:effectLst>
                <a:latin typeface="Eras Bold ITC" pitchFamily="34" charset="0"/>
              </a:rPr>
              <a:t>Outline</a:t>
            </a:r>
          </a:p>
        </p:txBody>
      </p:sp>
      <p:sp>
        <p:nvSpPr>
          <p:cNvPr id="289" name="Content Placeholder 2"/>
          <p:cNvSpPr txBox="1">
            <a:spLocks/>
          </p:cNvSpPr>
          <p:nvPr/>
        </p:nvSpPr>
        <p:spPr bwMode="auto">
          <a:xfrm>
            <a:off x="0" y="1052736"/>
            <a:ext cx="9144000"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42900" lvl="0" indent="-342900" defTabSz="457200">
              <a:spcBef>
                <a:spcPct val="20000"/>
              </a:spcBef>
              <a:buFont typeface="Arial" pitchFamily="34" charset="0"/>
              <a:buChar char="•"/>
              <a:defRPr/>
            </a:pPr>
            <a:r>
              <a:rPr lang="en-GB" sz="3200" dirty="0" smtClean="0">
                <a:solidFill>
                  <a:prstClr val="black"/>
                </a:solidFill>
                <a:effectLst>
                  <a:outerShdw blurRad="38100" dist="38100" dir="2700000" algn="tl">
                    <a:srgbClr val="000000">
                      <a:alpha val="43137"/>
                    </a:srgbClr>
                  </a:outerShdw>
                </a:effectLst>
                <a:latin typeface="Eras Bold ITC" pitchFamily="34" charset="0"/>
              </a:rPr>
              <a:t> </a:t>
            </a:r>
            <a:r>
              <a:rPr lang="en-GB" sz="2400" dirty="0" smtClean="0">
                <a:solidFill>
                  <a:prstClr val="black"/>
                </a:solidFill>
                <a:effectLst>
                  <a:outerShdw blurRad="38100" dist="38100" dir="2700000" algn="tl">
                    <a:srgbClr val="000000">
                      <a:alpha val="43137"/>
                    </a:srgbClr>
                  </a:outerShdw>
                </a:effectLst>
                <a:latin typeface="Eras Bold ITC" pitchFamily="34" charset="0"/>
              </a:rPr>
              <a:t>Introduction</a:t>
            </a:r>
            <a:endParaRPr lang="en-GB" sz="2400" dirty="0">
              <a:solidFill>
                <a:prstClr val="black"/>
              </a:solidFill>
              <a:effectLst>
                <a:outerShdw blurRad="38100" dist="38100" dir="2700000" algn="tl">
                  <a:srgbClr val="000000">
                    <a:alpha val="43137"/>
                  </a:srgbClr>
                </a:outerShdw>
              </a:effectLst>
              <a:latin typeface="Eras Bold ITC" pitchFamily="34" charset="0"/>
            </a:endParaRPr>
          </a:p>
          <a:p>
            <a:pPr marL="457200" lvl="0" indent="-457200" defTabSz="457200">
              <a:spcBef>
                <a:spcPct val="20000"/>
              </a:spcBef>
              <a:buFont typeface="Arial" panose="020B0604020202020204" pitchFamily="34" charset="0"/>
              <a:buChar char="•"/>
              <a:defRPr/>
            </a:pPr>
            <a:r>
              <a:rPr lang="en-GB" sz="2400" b="1" dirty="0" smtClean="0">
                <a:solidFill>
                  <a:prstClr val="black"/>
                </a:solidFill>
                <a:effectLst>
                  <a:outerShdw blurRad="38100" dist="38100" dir="2700000" algn="tl">
                    <a:srgbClr val="000000">
                      <a:alpha val="43137"/>
                    </a:srgbClr>
                  </a:outerShdw>
                </a:effectLst>
                <a:latin typeface="Eras Bold ITC" pitchFamily="34" charset="0"/>
              </a:rPr>
              <a:t>Environmental Pollution</a:t>
            </a:r>
          </a:p>
          <a:p>
            <a:pPr marL="457200" lvl="0" indent="-457200" defTabSz="457200">
              <a:spcBef>
                <a:spcPct val="20000"/>
              </a:spcBef>
              <a:buFont typeface="Arial" panose="020B0604020202020204" pitchFamily="34" charset="0"/>
              <a:buChar char="•"/>
              <a:defRPr/>
            </a:pPr>
            <a:r>
              <a:rPr lang="en-GB" sz="2400" b="1" dirty="0" smtClean="0">
                <a:solidFill>
                  <a:prstClr val="black"/>
                </a:solidFill>
                <a:effectLst>
                  <a:outerShdw blurRad="38100" dist="38100" dir="2700000" algn="tl">
                    <a:srgbClr val="000000">
                      <a:alpha val="43137"/>
                    </a:srgbClr>
                  </a:outerShdw>
                </a:effectLst>
                <a:latin typeface="Eras Bold ITC" pitchFamily="34" charset="0"/>
              </a:rPr>
              <a:t>Objectives</a:t>
            </a:r>
          </a:p>
          <a:p>
            <a:pPr marL="457200" lvl="0" indent="-457200" defTabSz="457200">
              <a:spcBef>
                <a:spcPct val="20000"/>
              </a:spcBef>
              <a:buFont typeface="Arial" panose="020B0604020202020204" pitchFamily="34" charset="0"/>
              <a:buChar char="•"/>
              <a:defRPr/>
            </a:pPr>
            <a:r>
              <a:rPr lang="en-GB" sz="2400" b="1" dirty="0" smtClean="0">
                <a:solidFill>
                  <a:prstClr val="black"/>
                </a:solidFill>
                <a:latin typeface="Eras Bold ITC" pitchFamily="34" charset="0"/>
              </a:rPr>
              <a:t>Experimental</a:t>
            </a:r>
            <a:endParaRPr lang="en-GB" sz="2400" b="1" dirty="0">
              <a:solidFill>
                <a:prstClr val="black"/>
              </a:solidFill>
              <a:effectLst>
                <a:outerShdw blurRad="38100" dist="38100" dir="2700000" algn="tl">
                  <a:srgbClr val="000000">
                    <a:alpha val="43137"/>
                  </a:srgbClr>
                </a:outerShdw>
              </a:effectLst>
              <a:latin typeface="Eras Bold ITC" pitchFamily="34" charset="0"/>
            </a:endParaRPr>
          </a:p>
          <a:p>
            <a:pPr marL="342900" lvl="0" indent="-342900" defTabSz="457200">
              <a:spcBef>
                <a:spcPct val="20000"/>
              </a:spcBef>
              <a:buFont typeface="Arial" pitchFamily="34" charset="0"/>
              <a:buChar char="•"/>
              <a:defRPr/>
            </a:pPr>
            <a:r>
              <a:rPr lang="en-GB" sz="2400" dirty="0" smtClean="0">
                <a:solidFill>
                  <a:prstClr val="black"/>
                </a:solidFill>
                <a:effectLst>
                  <a:outerShdw blurRad="38100" dist="38100" dir="2700000" algn="tl">
                    <a:srgbClr val="000000">
                      <a:alpha val="43137"/>
                    </a:srgbClr>
                  </a:outerShdw>
                </a:effectLst>
                <a:latin typeface="Eras Bold ITC" pitchFamily="34" charset="0"/>
              </a:rPr>
              <a:t> Methodology</a:t>
            </a:r>
          </a:p>
          <a:p>
            <a:pPr marL="342900" lvl="0" indent="-342900" defTabSz="457200">
              <a:spcBef>
                <a:spcPct val="20000"/>
              </a:spcBef>
              <a:buFont typeface="Arial" pitchFamily="34" charset="0"/>
              <a:buChar char="•"/>
              <a:defRPr/>
            </a:pPr>
            <a:r>
              <a:rPr lang="en-GB" sz="2400" dirty="0" smtClean="0">
                <a:solidFill>
                  <a:prstClr val="black"/>
                </a:solidFill>
                <a:effectLst>
                  <a:outerShdw blurRad="38100" dist="38100" dir="2700000" algn="tl">
                    <a:srgbClr val="000000">
                      <a:alpha val="43137"/>
                    </a:srgbClr>
                  </a:outerShdw>
                </a:effectLst>
                <a:latin typeface="Eras Bold ITC" pitchFamily="34" charset="0"/>
              </a:rPr>
              <a:t> Membrane characterization</a:t>
            </a:r>
            <a:endParaRPr lang="en-GB" sz="2400" dirty="0">
              <a:solidFill>
                <a:prstClr val="black"/>
              </a:solidFill>
              <a:effectLst>
                <a:outerShdw blurRad="38100" dist="38100" dir="2700000" algn="tl">
                  <a:srgbClr val="000000">
                    <a:alpha val="43137"/>
                  </a:srgbClr>
                </a:outerShdw>
              </a:effectLst>
              <a:latin typeface="Eras Bold ITC" pitchFamily="34" charset="0"/>
            </a:endParaRPr>
          </a:p>
          <a:p>
            <a:pPr marL="342900" lvl="0" indent="-342900" defTabSz="457200">
              <a:spcBef>
                <a:spcPct val="20000"/>
              </a:spcBef>
              <a:buFont typeface="Arial" pitchFamily="34" charset="0"/>
              <a:buChar char="•"/>
              <a:defRPr/>
            </a:pPr>
            <a:r>
              <a:rPr lang="en-GB" sz="2400" dirty="0" smtClean="0">
                <a:solidFill>
                  <a:prstClr val="black"/>
                </a:solidFill>
                <a:effectLst>
                  <a:outerShdw blurRad="38100" dist="38100" dir="2700000" algn="tl">
                    <a:srgbClr val="000000">
                      <a:alpha val="43137"/>
                    </a:srgbClr>
                  </a:outerShdw>
                </a:effectLst>
                <a:latin typeface="Eras Bold ITC" pitchFamily="34" charset="0"/>
              </a:rPr>
              <a:t> Results </a:t>
            </a:r>
            <a:r>
              <a:rPr lang="en-GB" sz="2400" dirty="0">
                <a:solidFill>
                  <a:prstClr val="black"/>
                </a:solidFill>
                <a:effectLst>
                  <a:outerShdw blurRad="38100" dist="38100" dir="2700000" algn="tl">
                    <a:srgbClr val="000000">
                      <a:alpha val="43137"/>
                    </a:srgbClr>
                  </a:outerShdw>
                </a:effectLst>
                <a:latin typeface="Eras Bold ITC" pitchFamily="34" charset="0"/>
              </a:rPr>
              <a:t>and Discussions</a:t>
            </a:r>
          </a:p>
          <a:p>
            <a:pPr marL="342900" lvl="0" indent="-342900" defTabSz="457200">
              <a:spcBef>
                <a:spcPct val="20000"/>
              </a:spcBef>
              <a:buFont typeface="Arial" pitchFamily="34" charset="0"/>
              <a:buChar char="•"/>
              <a:defRPr/>
            </a:pPr>
            <a:r>
              <a:rPr lang="en-GB" sz="2400" dirty="0" smtClean="0">
                <a:solidFill>
                  <a:prstClr val="black"/>
                </a:solidFill>
                <a:effectLst>
                  <a:outerShdw blurRad="38100" dist="38100" dir="2700000" algn="tl">
                    <a:srgbClr val="000000">
                      <a:alpha val="43137"/>
                    </a:srgbClr>
                  </a:outerShdw>
                </a:effectLst>
                <a:latin typeface="Eras Bold ITC" pitchFamily="34" charset="0"/>
              </a:rPr>
              <a:t> Conclusion</a:t>
            </a:r>
          </a:p>
        </p:txBody>
      </p:sp>
      <p:pic>
        <p:nvPicPr>
          <p:cNvPr id="290" name="Picture 4" descr="E:\IMAGE 9.JPG"/>
          <p:cNvPicPr>
            <a:picLocks noChangeAspect="1" noChangeArrowheads="1"/>
          </p:cNvPicPr>
          <p:nvPr/>
        </p:nvPicPr>
        <p:blipFill>
          <a:blip r:embed="rId4" cstate="print"/>
          <a:srcRect/>
          <a:stretch>
            <a:fillRect/>
          </a:stretch>
        </p:blipFill>
        <p:spPr bwMode="auto">
          <a:xfrm>
            <a:off x="5615608" y="947909"/>
            <a:ext cx="3420888" cy="4824536"/>
          </a:xfrm>
          <a:prstGeom prst="ellipse">
            <a:avLst/>
          </a:prstGeom>
          <a:ln w="28575"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3958688197"/>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9144000" cy="4948602"/>
          </a:xfrm>
        </p:spPr>
        <p:txBody>
          <a:bodyPr rtlCol="0">
            <a:normAutofit/>
          </a:bodyPr>
          <a:lstStyle/>
          <a:p>
            <a:pPr marL="82296" indent="0" eaLnBrk="1" fontAlgn="auto" hangingPunct="1">
              <a:spcAft>
                <a:spcPts val="0"/>
              </a:spcAft>
              <a:buNone/>
              <a:defRPr/>
            </a:pPr>
            <a:endParaRPr lang="en-GB" sz="2400" dirty="0" smtClean="0">
              <a:latin typeface="Times New Roman" pitchFamily="18" charset="0"/>
              <a:cs typeface="Times New Roman" pitchFamily="18" charset="0"/>
            </a:endParaRPr>
          </a:p>
          <a:p>
            <a:pPr marL="82296" indent="0" eaLnBrk="1" fontAlgn="auto" hangingPunct="1">
              <a:spcAft>
                <a:spcPts val="0"/>
              </a:spcAft>
              <a:buNone/>
              <a:defRPr/>
            </a:pPr>
            <a:endParaRPr lang="en-GB" sz="2400" dirty="0">
              <a:latin typeface="Times New Roman" pitchFamily="18" charset="0"/>
              <a:cs typeface="Times New Roman" pitchFamily="18" charset="0"/>
            </a:endParaRPr>
          </a:p>
          <a:p>
            <a:pPr marL="0" indent="0" eaLnBrk="1" fontAlgn="auto" hangingPunct="1">
              <a:spcAft>
                <a:spcPts val="0"/>
              </a:spcAft>
              <a:buNone/>
              <a:defRPr/>
            </a:pPr>
            <a:endParaRPr lang="en-US" sz="2600" b="1" dirty="0" smtClean="0"/>
          </a:p>
        </p:txBody>
      </p:sp>
      <p:sp>
        <p:nvSpPr>
          <p:cNvPr id="6" name="Title 1"/>
          <p:cNvSpPr txBox="1">
            <a:spLocks/>
          </p:cNvSpPr>
          <p:nvPr/>
        </p:nvSpPr>
        <p:spPr>
          <a:xfrm>
            <a:off x="0" y="6083300"/>
            <a:ext cx="9144000" cy="669925"/>
          </a:xfrm>
          <a:prstGeom prst="rect">
            <a:avLst/>
          </a:prstGeom>
        </p:spPr>
        <p:txBody>
          <a:bodyPr>
            <a:normAutofit/>
          </a:bodyPr>
          <a:lstStyle/>
          <a:p>
            <a:pPr defTabSz="457200">
              <a:spcBef>
                <a:spcPct val="0"/>
              </a:spcBef>
              <a:defRPr/>
            </a:pPr>
            <a:endParaRPr lang="en-US" sz="2400" dirty="0">
              <a:solidFill>
                <a:prstClr val="white"/>
              </a:solidFill>
            </a:endParaRPr>
          </a:p>
        </p:txBody>
      </p:sp>
      <p:sp>
        <p:nvSpPr>
          <p:cNvPr id="5" name="Title 1"/>
          <p:cNvSpPr txBox="1">
            <a:spLocks/>
          </p:cNvSpPr>
          <p:nvPr/>
        </p:nvSpPr>
        <p:spPr bwMode="auto">
          <a:xfrm>
            <a:off x="611560" y="-6927"/>
            <a:ext cx="7497763" cy="935597"/>
          </a:xfrm>
          <a:prstGeom prst="rect">
            <a:avLst/>
          </a:prstGeom>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3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
        <p:nvSpPr>
          <p:cNvPr id="7" name="Title 1"/>
          <p:cNvSpPr>
            <a:spLocks noGrp="1"/>
          </p:cNvSpPr>
          <p:nvPr>
            <p:ph type="title"/>
          </p:nvPr>
        </p:nvSpPr>
        <p:spPr>
          <a:xfrm>
            <a:off x="2511468" y="140178"/>
            <a:ext cx="4868844" cy="725488"/>
          </a:xfrm>
          <a:solidFill>
            <a:schemeClr val="bg1"/>
          </a:solidFill>
          <a:ln>
            <a:solidFill>
              <a:schemeClr val="bg1"/>
            </a:solidFill>
          </a:ln>
        </p:spPr>
        <p:txBody>
          <a:bodyPr/>
          <a:lstStyle/>
          <a:p>
            <a:pPr eaLnBrk="1" hangingPunct="1">
              <a:defRPr/>
            </a:pPr>
            <a:r>
              <a:rPr lang="en-GB" sz="3600" b="1" dirty="0" smtClean="0">
                <a:effectLst>
                  <a:outerShdw blurRad="38100" dist="38100" dir="2700000" algn="tl">
                    <a:srgbClr val="000000">
                      <a:alpha val="43137"/>
                    </a:srgbClr>
                  </a:outerShdw>
                </a:effectLst>
                <a:latin typeface="Eras Bold ITC" pitchFamily="34" charset="0"/>
              </a:rPr>
              <a:t>Introduction</a:t>
            </a:r>
          </a:p>
        </p:txBody>
      </p:sp>
      <p:sp>
        <p:nvSpPr>
          <p:cNvPr id="11" name="Rectangle 10"/>
          <p:cNvSpPr/>
          <p:nvPr/>
        </p:nvSpPr>
        <p:spPr>
          <a:xfrm>
            <a:off x="1907704" y="928670"/>
            <a:ext cx="5472608" cy="523220"/>
          </a:xfrm>
          <a:prstGeom prst="rect">
            <a:avLst/>
          </a:prstGeom>
        </p:spPr>
        <p:txBody>
          <a:bodyPr wrap="square">
            <a:spAutoFit/>
          </a:bodyPr>
          <a:lstStyle/>
          <a:p>
            <a:r>
              <a:rPr lang="en-GB" sz="2800" dirty="0" smtClean="0">
                <a:latin typeface="Eras Bold ITC" panose="020B0907030504020204" pitchFamily="34" charset="0"/>
              </a:rPr>
              <a:t>Environmental pollution</a:t>
            </a:r>
            <a:endParaRPr lang="en-GB" sz="2800" dirty="0">
              <a:latin typeface="Eras Bold ITC" panose="020B0907030504020204" pitchFamily="34" charset="0"/>
            </a:endParaRPr>
          </a:p>
        </p:txBody>
      </p:sp>
      <p:pic>
        <p:nvPicPr>
          <p:cNvPr id="15" name="Picture 14" descr="pre-combustion capture"/>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360440" y="1196753"/>
            <a:ext cx="4604047" cy="3754022"/>
          </a:xfrm>
          <a:prstGeom prst="roundRect">
            <a:avLst>
              <a:gd name="adj" fmla="val 16667"/>
            </a:avLst>
          </a:prstGeom>
          <a:ln>
            <a:solidFill>
              <a:schemeClr val="tx1"/>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Rectangle 12"/>
          <p:cNvSpPr/>
          <p:nvPr/>
        </p:nvSpPr>
        <p:spPr>
          <a:xfrm>
            <a:off x="107504" y="4481825"/>
            <a:ext cx="5220072" cy="1323439"/>
          </a:xfrm>
          <a:prstGeom prst="rect">
            <a:avLst/>
          </a:prstGeom>
        </p:spPr>
        <p:txBody>
          <a:bodyPr wrap="square">
            <a:spAutoFit/>
          </a:bodyPr>
          <a:lstStyle/>
          <a:p>
            <a:pPr marL="457200" indent="-457200">
              <a:buFont typeface="Arial" panose="020B0604020202020204" pitchFamily="34" charset="0"/>
              <a:buChar char="•"/>
            </a:pPr>
            <a:r>
              <a:rPr lang="en-GB" sz="2000" dirty="0" smtClean="0">
                <a:latin typeface="Eras Bold ITC" panose="020B0907030504020204" pitchFamily="34" charset="0"/>
                <a:ea typeface="Times New Roman"/>
              </a:rPr>
              <a:t>Flue </a:t>
            </a:r>
            <a:r>
              <a:rPr lang="en-GB" sz="2000" dirty="0">
                <a:latin typeface="Eras Bold ITC" panose="020B0907030504020204" pitchFamily="34" charset="0"/>
                <a:ea typeface="Times New Roman"/>
              </a:rPr>
              <a:t>gas from fossil fuel power plants </a:t>
            </a:r>
            <a:r>
              <a:rPr lang="en-GB" sz="2000" dirty="0" smtClean="0">
                <a:latin typeface="Eras Bold ITC" panose="020B0907030504020204" pitchFamily="34" charset="0"/>
                <a:ea typeface="Times New Roman"/>
              </a:rPr>
              <a:t>emissions has </a:t>
            </a:r>
            <a:r>
              <a:rPr lang="en-GB" sz="2000" dirty="0">
                <a:latin typeface="Eras Bold ITC" panose="020B0907030504020204" pitchFamily="34" charset="0"/>
                <a:ea typeface="Times New Roman"/>
              </a:rPr>
              <a:t>been identified as the main contributor to </a:t>
            </a:r>
            <a:r>
              <a:rPr lang="en-GB" sz="2000" dirty="0" smtClean="0">
                <a:latin typeface="Eras Bold ITC" panose="020B0907030504020204" pitchFamily="34" charset="0"/>
                <a:ea typeface="Times New Roman"/>
              </a:rPr>
              <a:t>global warming</a:t>
            </a:r>
            <a:endParaRPr lang="en-GB" sz="2000" dirty="0">
              <a:latin typeface="Eras Bold ITC" panose="020B0907030504020204" pitchFamily="34" charset="0"/>
            </a:endParaRPr>
          </a:p>
        </p:txBody>
      </p:sp>
      <p:sp>
        <p:nvSpPr>
          <p:cNvPr id="18" name="TextBox 17"/>
          <p:cNvSpPr txBox="1"/>
          <p:nvPr/>
        </p:nvSpPr>
        <p:spPr>
          <a:xfrm>
            <a:off x="189342" y="3073764"/>
            <a:ext cx="3669585" cy="1323439"/>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latin typeface="Eras Bold ITC" panose="020B0907030504020204" pitchFamily="34" charset="0"/>
              </a:rPr>
              <a:t>Contaminates the environment  with high concentration of pollutants.</a:t>
            </a:r>
            <a:endParaRPr lang="en-GB" sz="2000" dirty="0">
              <a:latin typeface="Eras Bold ITC" panose="020B0907030504020204" pitchFamily="34" charset="0"/>
            </a:endParaRPr>
          </a:p>
        </p:txBody>
      </p:sp>
      <p:sp>
        <p:nvSpPr>
          <p:cNvPr id="2" name="Rectangle 1"/>
          <p:cNvSpPr/>
          <p:nvPr/>
        </p:nvSpPr>
        <p:spPr>
          <a:xfrm>
            <a:off x="365515" y="1844823"/>
            <a:ext cx="4572000" cy="1015663"/>
          </a:xfrm>
          <a:prstGeom prst="rect">
            <a:avLst/>
          </a:prstGeom>
        </p:spPr>
        <p:txBody>
          <a:bodyPr>
            <a:spAutoFit/>
          </a:bodyPr>
          <a:lstStyle/>
          <a:p>
            <a:r>
              <a:rPr lang="en-GB" sz="2000" dirty="0" smtClean="0">
                <a:latin typeface="Eras Bold ITC" panose="020B0907030504020204" pitchFamily="34" charset="0"/>
                <a:ea typeface="Calibri"/>
              </a:rPr>
              <a:t>Coal-fired </a:t>
            </a:r>
            <a:r>
              <a:rPr lang="en-GB" sz="2000" dirty="0">
                <a:latin typeface="Eras Bold ITC" panose="020B0907030504020204" pitchFamily="34" charset="0"/>
                <a:ea typeface="Calibri"/>
              </a:rPr>
              <a:t>power </a:t>
            </a:r>
            <a:r>
              <a:rPr lang="en-GB" sz="2000" dirty="0" smtClean="0">
                <a:latin typeface="Eras Bold ITC" panose="020B0907030504020204" pitchFamily="34" charset="0"/>
                <a:ea typeface="Calibri"/>
              </a:rPr>
              <a:t>plants </a:t>
            </a:r>
            <a:r>
              <a:rPr lang="en-GB" sz="2000" dirty="0">
                <a:latin typeface="Eras Bold ITC" panose="020B0907030504020204" pitchFamily="34" charset="0"/>
                <a:ea typeface="Calibri"/>
              </a:rPr>
              <a:t>as </a:t>
            </a:r>
            <a:r>
              <a:rPr lang="en-GB" sz="2000" dirty="0" smtClean="0">
                <a:latin typeface="Eras Bold ITC" panose="020B0907030504020204" pitchFamily="34" charset="0"/>
                <a:ea typeface="Calibri"/>
              </a:rPr>
              <a:t>large point sources </a:t>
            </a:r>
            <a:r>
              <a:rPr lang="en-GB" sz="2000" dirty="0">
                <a:latin typeface="Eras Bold ITC" panose="020B0907030504020204" pitchFamily="34" charset="0"/>
                <a:ea typeface="Calibri"/>
              </a:rPr>
              <a:t>of </a:t>
            </a:r>
            <a:r>
              <a:rPr lang="en-GB" sz="2000" dirty="0" smtClean="0">
                <a:latin typeface="Eras Bold ITC" panose="020B0907030504020204" pitchFamily="34" charset="0"/>
                <a:ea typeface="Calibri"/>
              </a:rPr>
              <a:t>CO</a:t>
            </a:r>
            <a:r>
              <a:rPr lang="en-GB" sz="2000" baseline="-25000" dirty="0" smtClean="0">
                <a:latin typeface="Eras Bold ITC" panose="020B0907030504020204" pitchFamily="34" charset="0"/>
                <a:ea typeface="Calibri"/>
              </a:rPr>
              <a:t>2 </a:t>
            </a:r>
            <a:r>
              <a:rPr lang="en-GB" sz="2000" dirty="0" smtClean="0">
                <a:latin typeface="Eras Bold ITC" panose="020B0907030504020204" pitchFamily="34" charset="0"/>
                <a:ea typeface="Calibri"/>
              </a:rPr>
              <a:t>atmospheric emissions</a:t>
            </a:r>
            <a:endParaRPr lang="en-GB" sz="2000" dirty="0">
              <a:latin typeface="Eras Bold ITC" panose="020B0907030504020204" pitchFamily="34" charset="0"/>
            </a:endParaRPr>
          </a:p>
        </p:txBody>
      </p:sp>
    </p:spTree>
    <p:custDataLst>
      <p:tags r:id="rId1"/>
    </p:custDataLst>
    <p:extLst>
      <p:ext uri="{BB962C8B-B14F-4D97-AF65-F5344CB8AC3E}">
        <p14:creationId xmlns:p14="http://schemas.microsoft.com/office/powerpoint/2010/main" val="3478232574"/>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8670"/>
            <a:ext cx="9144000" cy="5000660"/>
          </a:xfrm>
        </p:spPr>
        <p:txBody>
          <a:bodyPr rtlCol="0">
            <a:normAutofit/>
          </a:bodyPr>
          <a:lstStyle/>
          <a:p>
            <a:pPr marL="365760" indent="-283464" eaLnBrk="1" fontAlgn="auto" hangingPunct="1">
              <a:spcAft>
                <a:spcPts val="0"/>
              </a:spcAft>
              <a:buFont typeface="Wingdings 2"/>
              <a:buNone/>
              <a:defRPr/>
            </a:pPr>
            <a:endParaRPr lang="en-GB" sz="3000" dirty="0">
              <a:latin typeface="Times New Roman" pitchFamily="18" charset="0"/>
              <a:cs typeface="Times New Roman" pitchFamily="18" charset="0"/>
            </a:endParaRPr>
          </a:p>
          <a:p>
            <a:pPr marL="0" indent="0" eaLnBrk="1" fontAlgn="auto" hangingPunct="1">
              <a:spcAft>
                <a:spcPts val="0"/>
              </a:spcAft>
              <a:buNone/>
              <a:defRPr/>
            </a:pPr>
            <a:endParaRPr lang="en-US" sz="2600" dirty="0" smtClean="0"/>
          </a:p>
        </p:txBody>
      </p:sp>
      <p:sp>
        <p:nvSpPr>
          <p:cNvPr id="6" name="Title 1"/>
          <p:cNvSpPr txBox="1">
            <a:spLocks/>
          </p:cNvSpPr>
          <p:nvPr/>
        </p:nvSpPr>
        <p:spPr>
          <a:xfrm>
            <a:off x="0" y="6083300"/>
            <a:ext cx="9144000" cy="669925"/>
          </a:xfrm>
          <a:prstGeom prst="rect">
            <a:avLst/>
          </a:prstGeom>
        </p:spPr>
        <p:txBody>
          <a:bodyPr>
            <a:normAutofit/>
          </a:bodyPr>
          <a:lstStyle/>
          <a:p>
            <a:pPr defTabSz="457200">
              <a:spcBef>
                <a:spcPct val="0"/>
              </a:spcBef>
              <a:defRPr/>
            </a:pPr>
            <a:endParaRPr lang="en-US" sz="2400" dirty="0">
              <a:solidFill>
                <a:prstClr val="white"/>
              </a:solidFill>
            </a:endParaRPr>
          </a:p>
        </p:txBody>
      </p:sp>
      <p:sp>
        <p:nvSpPr>
          <p:cNvPr id="5" name="Title 1"/>
          <p:cNvSpPr txBox="1">
            <a:spLocks/>
          </p:cNvSpPr>
          <p:nvPr/>
        </p:nvSpPr>
        <p:spPr bwMode="auto">
          <a:xfrm>
            <a:off x="611560" y="-6927"/>
            <a:ext cx="7497763" cy="935597"/>
          </a:xfrm>
          <a:prstGeom prst="rect">
            <a:avLst/>
          </a:prstGeom>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3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
        <p:nvSpPr>
          <p:cNvPr id="7" name="Title 1"/>
          <p:cNvSpPr>
            <a:spLocks noGrp="1"/>
          </p:cNvSpPr>
          <p:nvPr>
            <p:ph type="title"/>
          </p:nvPr>
        </p:nvSpPr>
        <p:spPr>
          <a:xfrm>
            <a:off x="2786050" y="142852"/>
            <a:ext cx="3571900" cy="725488"/>
          </a:xfrm>
          <a:solidFill>
            <a:schemeClr val="bg1"/>
          </a:solidFill>
          <a:ln>
            <a:solidFill>
              <a:schemeClr val="bg1"/>
            </a:solidFill>
          </a:ln>
        </p:spPr>
        <p:txBody>
          <a:bodyPr/>
          <a:lstStyle/>
          <a:p>
            <a:pPr eaLnBrk="1" hangingPunct="1">
              <a:defRPr/>
            </a:pPr>
            <a:r>
              <a:rPr lang="en-GB" sz="3600" b="1" dirty="0" smtClean="0">
                <a:effectLst>
                  <a:outerShdw blurRad="38100" dist="38100" dir="2700000" algn="tl">
                    <a:srgbClr val="000000">
                      <a:alpha val="43137"/>
                    </a:srgbClr>
                  </a:outerShdw>
                </a:effectLst>
                <a:latin typeface="Eras Bold ITC" pitchFamily="34" charset="0"/>
              </a:rPr>
              <a:t>The objective</a:t>
            </a:r>
          </a:p>
        </p:txBody>
      </p:sp>
      <p:sp>
        <p:nvSpPr>
          <p:cNvPr id="12289" name="Rectangle 1"/>
          <p:cNvSpPr>
            <a:spLocks noChangeArrowheads="1"/>
          </p:cNvSpPr>
          <p:nvPr/>
        </p:nvSpPr>
        <p:spPr bwMode="auto">
          <a:xfrm>
            <a:off x="251520" y="1124746"/>
            <a:ext cx="8496944"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2400" b="0" i="0" u="none" strike="noStrike" cap="none" normalizeH="0" baseline="0" dirty="0" smtClean="0">
              <a:ln>
                <a:noFill/>
              </a:ln>
              <a:solidFill>
                <a:schemeClr val="tx1"/>
              </a:solidFill>
              <a:effectLst/>
              <a:latin typeface="Eras Bold ITC" pitchFamily="34" charset="0"/>
              <a:ea typeface="Calibri" pitchFamily="34" charset="0"/>
              <a:cs typeface="Times New Roman" pitchFamily="18" charset="0"/>
            </a:endParaRPr>
          </a:p>
          <a:p>
            <a:pPr marL="342900" lvl="0" indent="-342900" algn="just" eaLnBrk="0" fontAlgn="base" hangingPunct="0">
              <a:spcBef>
                <a:spcPct val="0"/>
              </a:spcBef>
              <a:spcAft>
                <a:spcPct val="0"/>
              </a:spcAft>
              <a:buFont typeface="Wingdings" panose="05000000000000000000" pitchFamily="2" charset="2"/>
              <a:buChar char="§"/>
            </a:pPr>
            <a:r>
              <a:rPr kumimoji="0" lang="en-GB" sz="2400" b="0" i="0" u="none" strike="noStrike" cap="none" normalizeH="0" baseline="0" dirty="0" smtClean="0">
                <a:ln>
                  <a:noFill/>
                </a:ln>
                <a:solidFill>
                  <a:schemeClr val="tx1"/>
                </a:solidFill>
                <a:effectLst/>
                <a:latin typeface="Eras Bold ITC" pitchFamily="34" charset="0"/>
                <a:ea typeface="Calibri" pitchFamily="34" charset="0"/>
                <a:cs typeface="Times New Roman" pitchFamily="18" charset="0"/>
              </a:rPr>
              <a:t>To design </a:t>
            </a:r>
            <a:r>
              <a:rPr lang="en-GB" sz="2400" dirty="0" smtClean="0">
                <a:latin typeface="Eras Bold ITC" pitchFamily="34" charset="0"/>
                <a:ea typeface="Calibri" pitchFamily="34" charset="0"/>
                <a:cs typeface="Times New Roman" pitchFamily="18" charset="0"/>
              </a:rPr>
              <a:t>a </a:t>
            </a:r>
            <a:r>
              <a:rPr lang="en-GB" sz="2400" dirty="0">
                <a:latin typeface="Eras Bold ITC" pitchFamily="34" charset="0"/>
                <a:ea typeface="Calibri" pitchFamily="34" charset="0"/>
                <a:cs typeface="Times New Roman" pitchFamily="18" charset="0"/>
              </a:rPr>
              <a:t>membrane-based </a:t>
            </a:r>
            <a:r>
              <a:rPr lang="en-GB" sz="2400" dirty="0" smtClean="0">
                <a:latin typeface="Eras Bold ITC" pitchFamily="34" charset="0"/>
                <a:ea typeface="Calibri" pitchFamily="34" charset="0"/>
                <a:cs typeface="Times New Roman" pitchFamily="18" charset="0"/>
              </a:rPr>
              <a:t>system (silica modified) for the removal of CO</a:t>
            </a:r>
            <a:r>
              <a:rPr lang="en-GB" sz="2400" baseline="-25000" dirty="0" smtClean="0">
                <a:latin typeface="Eras Bold ITC" pitchFamily="34" charset="0"/>
                <a:ea typeface="Calibri" pitchFamily="34" charset="0"/>
                <a:cs typeface="Times New Roman" pitchFamily="18" charset="0"/>
              </a:rPr>
              <a:t>2</a:t>
            </a:r>
            <a:r>
              <a:rPr lang="en-GB" sz="2400" dirty="0" smtClean="0">
                <a:latin typeface="Eras Bold ITC" pitchFamily="34" charset="0"/>
                <a:ea typeface="Calibri" pitchFamily="34" charset="0"/>
                <a:cs typeface="Times New Roman" pitchFamily="18" charset="0"/>
              </a:rPr>
              <a:t> </a:t>
            </a:r>
            <a:r>
              <a:rPr kumimoji="0" lang="en-GB" sz="2400" b="0" i="0" u="none" strike="noStrike" cap="none" normalizeH="0" baseline="0" dirty="0" smtClean="0">
                <a:ln>
                  <a:noFill/>
                </a:ln>
                <a:solidFill>
                  <a:schemeClr val="tx1"/>
                </a:solidFill>
                <a:effectLst/>
                <a:latin typeface="Eras Bold ITC" pitchFamily="34" charset="0"/>
                <a:ea typeface="Calibri" pitchFamily="34" charset="0"/>
                <a:cs typeface="Times New Roman" pitchFamily="18" charset="0"/>
              </a:rPr>
              <a:t>from flue</a:t>
            </a:r>
            <a:r>
              <a:rPr lang="en-GB" sz="2400" dirty="0" smtClean="0">
                <a:solidFill>
                  <a:srgbClr val="2E2E2E"/>
                </a:solidFill>
                <a:latin typeface="Arial"/>
                <a:ea typeface="Calibri"/>
              </a:rPr>
              <a:t> </a:t>
            </a:r>
            <a:r>
              <a:rPr lang="en-GB" sz="2400" dirty="0" smtClean="0">
                <a:latin typeface="Eras Bold ITC" pitchFamily="34" charset="0"/>
                <a:ea typeface="Calibri" pitchFamily="34" charset="0"/>
                <a:cs typeface="Times New Roman" pitchFamily="18" charset="0"/>
              </a:rPr>
              <a:t> </a:t>
            </a:r>
            <a:r>
              <a:rPr kumimoji="0" lang="en-GB" sz="2400" b="0" i="0" u="none" strike="noStrike" cap="none" normalizeH="0" baseline="0" dirty="0" smtClean="0">
                <a:ln>
                  <a:noFill/>
                </a:ln>
                <a:solidFill>
                  <a:schemeClr val="tx1"/>
                </a:solidFill>
                <a:effectLst/>
                <a:latin typeface="Eras Bold ITC" pitchFamily="34" charset="0"/>
                <a:ea typeface="Calibri" pitchFamily="34" charset="0"/>
                <a:cs typeface="Times New Roman" pitchFamily="18" charset="0"/>
              </a:rPr>
              <a:t>gas stream.</a:t>
            </a:r>
          </a:p>
          <a:p>
            <a:pPr lvl="0" algn="just" eaLnBrk="0" fontAlgn="base" hangingPunct="0">
              <a:spcBef>
                <a:spcPct val="0"/>
              </a:spcBef>
              <a:spcAft>
                <a:spcPct val="0"/>
              </a:spcAft>
            </a:pPr>
            <a:endParaRPr kumimoji="0" lang="en-GB" sz="2400" b="0" i="0" u="none" strike="noStrike" cap="none" normalizeH="0" baseline="0" dirty="0" smtClean="0">
              <a:ln>
                <a:noFill/>
              </a:ln>
              <a:solidFill>
                <a:schemeClr val="tx1"/>
              </a:solidFill>
              <a:effectLst/>
              <a:latin typeface="Eras Bold ITC" pitchFamily="34" charset="0"/>
              <a:ea typeface="Calibri" pitchFamily="34" charset="0"/>
              <a:cs typeface="Times New Roman" pitchFamily="18" charset="0"/>
            </a:endParaRPr>
          </a:p>
          <a:p>
            <a:pPr marL="342900" lvl="0" indent="-342900" algn="just" eaLnBrk="0" fontAlgn="base" hangingPunct="0">
              <a:spcBef>
                <a:spcPct val="0"/>
              </a:spcBef>
              <a:spcAft>
                <a:spcPct val="0"/>
              </a:spcAft>
              <a:buFont typeface="Wingdings" panose="05000000000000000000" pitchFamily="2" charset="2"/>
              <a:buChar char="§"/>
            </a:pPr>
            <a:r>
              <a:rPr lang="en-GB" sz="2400" dirty="0" smtClean="0">
                <a:latin typeface="Eras Bold ITC" pitchFamily="34" charset="0"/>
                <a:ea typeface="Calibri" pitchFamily="34" charset="0"/>
                <a:cs typeface="Times New Roman" pitchFamily="18" charset="0"/>
              </a:rPr>
              <a:t>Detection of CO</a:t>
            </a:r>
            <a:r>
              <a:rPr lang="en-GB" sz="2400" baseline="-25000" dirty="0" smtClean="0">
                <a:latin typeface="Eras Bold ITC" pitchFamily="34" charset="0"/>
                <a:ea typeface="Calibri" pitchFamily="34" charset="0"/>
                <a:cs typeface="Times New Roman" pitchFamily="18" charset="0"/>
              </a:rPr>
              <a:t>2</a:t>
            </a:r>
            <a:r>
              <a:rPr lang="en-GB" sz="2400" dirty="0" smtClean="0">
                <a:latin typeface="Eras Bold ITC" pitchFamily="34" charset="0"/>
                <a:ea typeface="Calibri" pitchFamily="34" charset="0"/>
                <a:cs typeface="Times New Roman" pitchFamily="18" charset="0"/>
              </a:rPr>
              <a:t> concentration in gas mixtures by the use of CO</a:t>
            </a:r>
            <a:r>
              <a:rPr lang="en-GB" sz="2400" baseline="-25000" dirty="0" smtClean="0">
                <a:latin typeface="Eras Bold ITC" pitchFamily="34" charset="0"/>
                <a:ea typeface="Calibri" pitchFamily="34" charset="0"/>
                <a:cs typeface="Times New Roman" pitchFamily="18" charset="0"/>
              </a:rPr>
              <a:t>2</a:t>
            </a:r>
            <a:r>
              <a:rPr lang="en-GB" sz="2400" dirty="0" smtClean="0">
                <a:latin typeface="Eras Bold ITC" pitchFamily="34" charset="0"/>
                <a:ea typeface="Calibri" pitchFamily="34" charset="0"/>
                <a:cs typeface="Times New Roman" pitchFamily="18" charset="0"/>
              </a:rPr>
              <a:t> laser gas sensor. </a:t>
            </a:r>
          </a:p>
          <a:p>
            <a:pPr lvl="0" algn="just" eaLnBrk="0" fontAlgn="base" hangingPunct="0">
              <a:spcBef>
                <a:spcPct val="0"/>
              </a:spcBef>
              <a:spcAft>
                <a:spcPct val="0"/>
              </a:spcAft>
            </a:pPr>
            <a:endParaRPr lang="en-GB" sz="2400" dirty="0" smtClean="0">
              <a:latin typeface="Eras Bold ITC" pitchFamily="34" charset="0"/>
              <a:ea typeface="Calibri" pitchFamily="34" charset="0"/>
              <a:cs typeface="Times New Roman" pitchFamily="18" charset="0"/>
            </a:endParaRPr>
          </a:p>
          <a:p>
            <a:pPr marL="342900" lvl="0" indent="-342900" algn="just" eaLnBrk="0" fontAlgn="base" hangingPunct="0">
              <a:spcBef>
                <a:spcPct val="0"/>
              </a:spcBef>
              <a:spcAft>
                <a:spcPct val="0"/>
              </a:spcAft>
              <a:buFont typeface="Wingdings" panose="05000000000000000000" pitchFamily="2" charset="2"/>
              <a:buChar char="§"/>
            </a:pPr>
            <a:r>
              <a:rPr lang="en-GB" sz="2400" dirty="0" smtClean="0">
                <a:solidFill>
                  <a:srgbClr val="2E2E2E"/>
                </a:solidFill>
                <a:latin typeface="Eras Bold ITC" panose="020B0907030504020204" pitchFamily="34" charset="0"/>
                <a:ea typeface="Calibri"/>
              </a:rPr>
              <a:t>Determination of single gas </a:t>
            </a:r>
            <a:r>
              <a:rPr lang="en-GB" sz="2400" dirty="0" err="1" smtClean="0">
                <a:solidFill>
                  <a:srgbClr val="2E2E2E"/>
                </a:solidFill>
                <a:latin typeface="Eras Bold ITC" panose="020B0907030504020204" pitchFamily="34" charset="0"/>
                <a:ea typeface="Calibri"/>
              </a:rPr>
              <a:t>permeance</a:t>
            </a:r>
            <a:r>
              <a:rPr lang="en-GB" sz="2400" dirty="0" smtClean="0">
                <a:solidFill>
                  <a:srgbClr val="2E2E2E"/>
                </a:solidFill>
                <a:latin typeface="Eras Bold ITC" panose="020B0907030504020204" pitchFamily="34" charset="0"/>
                <a:ea typeface="Calibri"/>
              </a:rPr>
              <a:t> through the modified membrane.</a:t>
            </a:r>
            <a:endParaRPr lang="en-GB" sz="2400" dirty="0" smtClean="0">
              <a:latin typeface="Eras Bold ITC" pitchFamily="34" charset="0"/>
              <a:ea typeface="Calibri" pitchFamily="34" charset="0"/>
              <a:cs typeface="Times New Roman" pitchFamily="18" charset="0"/>
            </a:endParaRPr>
          </a:p>
          <a:p>
            <a:pPr marL="342900" lvl="0" indent="-342900" algn="just" eaLnBrk="0" fontAlgn="base" hangingPunct="0">
              <a:spcBef>
                <a:spcPct val="0"/>
              </a:spcBef>
              <a:spcAft>
                <a:spcPct val="0"/>
              </a:spcAft>
              <a:buFont typeface="Wingdings" panose="05000000000000000000" pitchFamily="2" charset="2"/>
              <a:buChar char="§"/>
            </a:pPr>
            <a:endParaRPr kumimoji="0" lang="en-GB" sz="2400" b="0" i="0" u="none" strike="noStrike" cap="none" normalizeH="0" baseline="0" dirty="0" smtClean="0">
              <a:ln>
                <a:noFill/>
              </a:ln>
              <a:solidFill>
                <a:schemeClr val="tx1"/>
              </a:solidFill>
              <a:effectLst/>
              <a:latin typeface="Eras Bold ITC"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ndParaRPr>
          </a:p>
        </p:txBody>
      </p:sp>
    </p:spTree>
    <p:custDataLst>
      <p:tags r:id="rId1"/>
    </p:custDataLst>
    <p:extLst>
      <p:ext uri="{BB962C8B-B14F-4D97-AF65-F5344CB8AC3E}">
        <p14:creationId xmlns:p14="http://schemas.microsoft.com/office/powerpoint/2010/main" val="3958688197"/>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0" y="6083300"/>
            <a:ext cx="9144000" cy="669925"/>
          </a:xfrm>
          <a:prstGeom prst="rect">
            <a:avLst/>
          </a:prstGeom>
        </p:spPr>
        <p:txBody>
          <a:bodyPr>
            <a:normAutofit/>
          </a:bodyPr>
          <a:lstStyle/>
          <a:p>
            <a:pPr defTabSz="457200">
              <a:spcBef>
                <a:spcPct val="0"/>
              </a:spcBef>
              <a:defRPr/>
            </a:pPr>
            <a:endParaRPr lang="en-US" sz="2400" dirty="0">
              <a:solidFill>
                <a:prstClr val="white"/>
              </a:solidFill>
            </a:endParaRPr>
          </a:p>
        </p:txBody>
      </p:sp>
      <p:sp>
        <p:nvSpPr>
          <p:cNvPr id="5" name="Title 1"/>
          <p:cNvSpPr txBox="1">
            <a:spLocks/>
          </p:cNvSpPr>
          <p:nvPr/>
        </p:nvSpPr>
        <p:spPr bwMode="auto">
          <a:xfrm>
            <a:off x="611560" y="-6927"/>
            <a:ext cx="7497763" cy="935597"/>
          </a:xfrm>
          <a:prstGeom prst="rect">
            <a:avLst/>
          </a:prstGeom>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3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
        <p:nvSpPr>
          <p:cNvPr id="7" name="Title 1"/>
          <p:cNvSpPr>
            <a:spLocks noGrp="1"/>
          </p:cNvSpPr>
          <p:nvPr>
            <p:ph type="title"/>
          </p:nvPr>
        </p:nvSpPr>
        <p:spPr>
          <a:xfrm>
            <a:off x="2771800" y="98127"/>
            <a:ext cx="4176464" cy="725488"/>
          </a:xfrm>
          <a:solidFill>
            <a:schemeClr val="bg1"/>
          </a:solidFill>
          <a:ln>
            <a:solidFill>
              <a:schemeClr val="bg1"/>
            </a:solidFill>
          </a:ln>
        </p:spPr>
        <p:txBody>
          <a:bodyPr/>
          <a:lstStyle/>
          <a:p>
            <a:pPr marL="342900" lvl="0" indent="-342900" eaLnBrk="1" fontAlgn="auto" hangingPunct="1">
              <a:spcBef>
                <a:spcPct val="20000"/>
              </a:spcBef>
              <a:spcAft>
                <a:spcPts val="0"/>
              </a:spcAft>
              <a:defRPr/>
            </a:pPr>
            <a:r>
              <a:rPr lang="en-GB" sz="3600" dirty="0" smtClean="0">
                <a:effectLst>
                  <a:outerShdw blurRad="38100" dist="38100" dir="2700000" algn="tl">
                    <a:srgbClr val="000000">
                      <a:alpha val="43137"/>
                    </a:srgbClr>
                  </a:outerShdw>
                </a:effectLst>
                <a:latin typeface="Eras Bold ITC" pitchFamily="34" charset="0"/>
              </a:rPr>
              <a:t>Experimental</a:t>
            </a:r>
          </a:p>
        </p:txBody>
      </p:sp>
      <p:sp>
        <p:nvSpPr>
          <p:cNvPr id="10" name="Rectangle 9"/>
          <p:cNvSpPr/>
          <p:nvPr/>
        </p:nvSpPr>
        <p:spPr>
          <a:xfrm>
            <a:off x="899592" y="5459323"/>
            <a:ext cx="5616624" cy="369332"/>
          </a:xfrm>
          <a:prstGeom prst="rect">
            <a:avLst/>
          </a:prstGeom>
        </p:spPr>
        <p:txBody>
          <a:bodyPr wrap="square">
            <a:spAutoFit/>
          </a:bodyPr>
          <a:lstStyle/>
          <a:p>
            <a:r>
              <a:rPr lang="en-GB" b="1" dirty="0" smtClean="0">
                <a:latin typeface="Eras Bold ITC" pitchFamily="34" charset="0"/>
              </a:rPr>
              <a:t>Fig. 1: </a:t>
            </a:r>
            <a:r>
              <a:rPr lang="en-US" altLang="en-US" dirty="0">
                <a:latin typeface="Eras Bold ITC" panose="020B0907030504020204" pitchFamily="34" charset="0"/>
              </a:rPr>
              <a:t>Experimental set up of </a:t>
            </a:r>
            <a:r>
              <a:rPr lang="en-US" altLang="en-US" dirty="0" smtClean="0">
                <a:latin typeface="Eras Bold ITC" panose="020B0907030504020204" pitchFamily="34" charset="0"/>
              </a:rPr>
              <a:t> gas </a:t>
            </a:r>
            <a:r>
              <a:rPr lang="en-US" altLang="en-US" dirty="0">
                <a:latin typeface="Eras Bold ITC" panose="020B0907030504020204" pitchFamily="34" charset="0"/>
              </a:rPr>
              <a:t>permeation </a:t>
            </a:r>
            <a:endParaRPr lang="en-GB" dirty="0">
              <a:latin typeface="Eras Bold ITC" pitchFamily="34"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124744"/>
            <a:ext cx="7497763" cy="4248472"/>
          </a:xfrm>
          <a:prstGeom prst="rect">
            <a:avLst/>
          </a:prstGeom>
          <a:noFill/>
          <a:ln>
            <a:noFill/>
          </a:ln>
        </p:spPr>
      </p:pic>
    </p:spTree>
    <p:custDataLst>
      <p:tags r:id="rId1"/>
    </p:custDataLst>
    <p:extLst>
      <p:ext uri="{BB962C8B-B14F-4D97-AF65-F5344CB8AC3E}">
        <p14:creationId xmlns:p14="http://schemas.microsoft.com/office/powerpoint/2010/main" val="3958688197"/>
      </p:ext>
    </p:extLst>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232"/>
            <a:ext cx="9144000" cy="5072098"/>
          </a:xfrm>
        </p:spPr>
        <p:txBody>
          <a:bodyPr rtlCol="0">
            <a:normAutofit/>
          </a:bodyPr>
          <a:lstStyle/>
          <a:p>
            <a:pPr marL="365760" indent="-283464" eaLnBrk="1" fontAlgn="auto" hangingPunct="1">
              <a:spcAft>
                <a:spcPts val="0"/>
              </a:spcAft>
              <a:buFont typeface="Wingdings 2"/>
              <a:buNone/>
              <a:defRPr/>
            </a:pPr>
            <a:endParaRPr lang="en-GB" sz="3000" dirty="0">
              <a:latin typeface="Times New Roman" pitchFamily="18" charset="0"/>
              <a:cs typeface="Times New Roman" pitchFamily="18" charset="0"/>
            </a:endParaRPr>
          </a:p>
          <a:p>
            <a:pPr marL="0" indent="0" eaLnBrk="1" fontAlgn="auto" hangingPunct="1">
              <a:spcAft>
                <a:spcPts val="0"/>
              </a:spcAft>
              <a:buNone/>
              <a:defRPr/>
            </a:pPr>
            <a:endParaRPr lang="en-US" sz="2600" dirty="0" smtClean="0"/>
          </a:p>
        </p:txBody>
      </p:sp>
      <p:sp>
        <p:nvSpPr>
          <p:cNvPr id="6" name="Title 1"/>
          <p:cNvSpPr txBox="1">
            <a:spLocks/>
          </p:cNvSpPr>
          <p:nvPr/>
        </p:nvSpPr>
        <p:spPr>
          <a:xfrm>
            <a:off x="0" y="6083300"/>
            <a:ext cx="9144000" cy="669925"/>
          </a:xfrm>
          <a:prstGeom prst="rect">
            <a:avLst/>
          </a:prstGeom>
        </p:spPr>
        <p:txBody>
          <a:bodyPr>
            <a:normAutofit/>
          </a:bodyPr>
          <a:lstStyle/>
          <a:p>
            <a:pPr defTabSz="457200">
              <a:spcBef>
                <a:spcPct val="0"/>
              </a:spcBef>
              <a:defRPr/>
            </a:pPr>
            <a:endParaRPr lang="en-US" sz="2400" dirty="0">
              <a:solidFill>
                <a:prstClr val="white"/>
              </a:solidFill>
            </a:endParaRPr>
          </a:p>
        </p:txBody>
      </p:sp>
      <p:sp>
        <p:nvSpPr>
          <p:cNvPr id="5" name="Title 1"/>
          <p:cNvSpPr txBox="1">
            <a:spLocks/>
          </p:cNvSpPr>
          <p:nvPr/>
        </p:nvSpPr>
        <p:spPr bwMode="auto">
          <a:xfrm>
            <a:off x="611560" y="-6927"/>
            <a:ext cx="7497763" cy="935597"/>
          </a:xfrm>
          <a:prstGeom prst="rect">
            <a:avLst/>
          </a:prstGeom>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3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
        <p:nvSpPr>
          <p:cNvPr id="274" name="Text Box 6"/>
          <p:cNvSpPr txBox="1">
            <a:spLocks noChangeArrowheads="1"/>
          </p:cNvSpPr>
          <p:nvPr/>
        </p:nvSpPr>
        <p:spPr bwMode="auto">
          <a:xfrm>
            <a:off x="1785918" y="142852"/>
            <a:ext cx="6286544" cy="714380"/>
          </a:xfrm>
          <a:prstGeom prst="rect">
            <a:avLst/>
          </a:prstGeom>
          <a:solidFill>
            <a:schemeClr val="bg1"/>
          </a:solidFill>
          <a:ln w="38100">
            <a:solidFill>
              <a:schemeClr val="bg1"/>
            </a:solidFill>
            <a:miter lim="800000"/>
            <a:headEnd/>
            <a:tailEnd/>
          </a:ln>
        </p:spPr>
        <p:txBody>
          <a:bodyPr anchor="ctr" anchorCtr="0"/>
          <a:lstStyle/>
          <a:p>
            <a:pPr marL="342900" lvl="0" indent="-342900" algn="ctr" defTabSz="457200">
              <a:spcBef>
                <a:spcPct val="20000"/>
              </a:spcBef>
              <a:defRPr/>
            </a:pPr>
            <a:r>
              <a:rPr lang="en-GB" sz="3600" dirty="0" smtClean="0">
                <a:effectLst>
                  <a:outerShdw blurRad="38100" dist="38100" dir="2700000" algn="tl">
                    <a:srgbClr val="000000">
                      <a:alpha val="43137"/>
                    </a:srgbClr>
                  </a:outerShdw>
                </a:effectLst>
                <a:latin typeface="Eras Bold ITC" pitchFamily="34" charset="0"/>
              </a:rPr>
              <a:t>Methodology</a:t>
            </a:r>
          </a:p>
        </p:txBody>
      </p:sp>
      <p:pic>
        <p:nvPicPr>
          <p:cNvPr id="51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060848"/>
            <a:ext cx="307756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9195" y="1484784"/>
            <a:ext cx="3033267"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60440" y="4149080"/>
            <a:ext cx="4279503" cy="707886"/>
          </a:xfrm>
          <a:prstGeom prst="rect">
            <a:avLst/>
          </a:prstGeom>
        </p:spPr>
        <p:txBody>
          <a:bodyPr wrap="square">
            <a:spAutoFit/>
          </a:bodyPr>
          <a:lstStyle/>
          <a:p>
            <a:pPr algn="ctr">
              <a:spcAft>
                <a:spcPts val="0"/>
              </a:spcAft>
            </a:pPr>
            <a:r>
              <a:rPr lang="en-US" sz="2000" dirty="0">
                <a:latin typeface="Eras Bold ITC" panose="020B0907030504020204" pitchFamily="34" charset="0"/>
                <a:ea typeface="Times New Roman"/>
                <a:cs typeface="Arial"/>
              </a:rPr>
              <a:t>Fig. </a:t>
            </a:r>
            <a:r>
              <a:rPr lang="en-US" sz="2000" dirty="0" smtClean="0">
                <a:latin typeface="Eras Bold ITC" panose="020B0907030504020204" pitchFamily="34" charset="0"/>
                <a:ea typeface="Times New Roman"/>
                <a:cs typeface="Arial"/>
              </a:rPr>
              <a:t>3: </a:t>
            </a:r>
            <a:r>
              <a:rPr lang="en-US" sz="2000" dirty="0">
                <a:latin typeface="Eras Bold ITC" panose="020B0907030504020204" pitchFamily="34" charset="0"/>
                <a:ea typeface="Times New Roman"/>
                <a:cs typeface="Arial"/>
              </a:rPr>
              <a:t>Sequential dip-coating of the </a:t>
            </a:r>
            <a:r>
              <a:rPr lang="en-US" sz="2000" dirty="0" smtClean="0">
                <a:latin typeface="Eras Bold ITC" panose="020B0907030504020204" pitchFamily="34" charset="0"/>
                <a:ea typeface="Times New Roman"/>
                <a:cs typeface="Arial"/>
              </a:rPr>
              <a:t>fresh support</a:t>
            </a:r>
            <a:endParaRPr lang="en-GB" sz="2000" dirty="0">
              <a:effectLst/>
              <a:latin typeface="Eras Bold ITC" panose="020B0907030504020204" pitchFamily="34" charset="0"/>
              <a:ea typeface="Calibri"/>
              <a:cs typeface="Times New Roman"/>
            </a:endParaRPr>
          </a:p>
        </p:txBody>
      </p:sp>
      <p:sp>
        <p:nvSpPr>
          <p:cNvPr id="4" name="Rectangle 3"/>
          <p:cNvSpPr/>
          <p:nvPr/>
        </p:nvSpPr>
        <p:spPr>
          <a:xfrm>
            <a:off x="728597" y="3933056"/>
            <a:ext cx="2832827" cy="400110"/>
          </a:xfrm>
          <a:prstGeom prst="rect">
            <a:avLst/>
          </a:prstGeom>
        </p:spPr>
        <p:txBody>
          <a:bodyPr wrap="none">
            <a:spAutoFit/>
          </a:bodyPr>
          <a:lstStyle/>
          <a:p>
            <a:pPr algn="ctr">
              <a:spcAft>
                <a:spcPts val="0"/>
              </a:spcAft>
            </a:pPr>
            <a:r>
              <a:rPr lang="en-US" sz="2000" dirty="0">
                <a:latin typeface="Eras Bold ITC" panose="020B0907030504020204" pitchFamily="34" charset="0"/>
                <a:ea typeface="Times New Roman"/>
                <a:cs typeface="Arial"/>
              </a:rPr>
              <a:t>Fig. </a:t>
            </a:r>
            <a:r>
              <a:rPr lang="en-US" sz="2000" dirty="0" smtClean="0">
                <a:latin typeface="Eras Bold ITC" panose="020B0907030504020204" pitchFamily="34" charset="0"/>
                <a:ea typeface="Times New Roman"/>
                <a:cs typeface="Arial"/>
              </a:rPr>
              <a:t>2: </a:t>
            </a:r>
            <a:r>
              <a:rPr lang="en-US" sz="2000" dirty="0">
                <a:latin typeface="Eras Bold ITC" panose="020B0907030504020204" pitchFamily="34" charset="0"/>
                <a:ea typeface="Times New Roman"/>
                <a:cs typeface="Arial"/>
              </a:rPr>
              <a:t>Fresh support</a:t>
            </a:r>
            <a:endParaRPr lang="en-GB" sz="2000" dirty="0">
              <a:effectLst/>
              <a:latin typeface="Eras Bold ITC" panose="020B0907030504020204" pitchFamily="34" charset="0"/>
              <a:ea typeface="Calibri"/>
              <a:cs typeface="Times New Roman"/>
            </a:endParaRPr>
          </a:p>
        </p:txBody>
      </p:sp>
    </p:spTree>
    <p:custDataLst>
      <p:tags r:id="rId1"/>
    </p:custDataLst>
    <p:extLst>
      <p:ext uri="{BB962C8B-B14F-4D97-AF65-F5344CB8AC3E}">
        <p14:creationId xmlns:p14="http://schemas.microsoft.com/office/powerpoint/2010/main" val="3958688197"/>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8670"/>
            <a:ext cx="9144000" cy="5000660"/>
          </a:xfrm>
        </p:spPr>
        <p:txBody>
          <a:bodyPr rtlCol="0">
            <a:normAutofit/>
          </a:bodyPr>
          <a:lstStyle/>
          <a:p>
            <a:pPr marL="365760" indent="-283464" eaLnBrk="1" fontAlgn="auto" hangingPunct="1">
              <a:spcAft>
                <a:spcPts val="0"/>
              </a:spcAft>
              <a:buFont typeface="Wingdings 2"/>
              <a:buNone/>
              <a:defRPr/>
            </a:pPr>
            <a:endParaRPr lang="en-GB" sz="3000" dirty="0">
              <a:latin typeface="Times New Roman" pitchFamily="18" charset="0"/>
              <a:cs typeface="Times New Roman" pitchFamily="18" charset="0"/>
            </a:endParaRPr>
          </a:p>
          <a:p>
            <a:pPr marL="0" indent="0" eaLnBrk="1" fontAlgn="auto" hangingPunct="1">
              <a:spcAft>
                <a:spcPts val="0"/>
              </a:spcAft>
              <a:buNone/>
              <a:defRPr/>
            </a:pPr>
            <a:endParaRPr lang="en-US" sz="2600" dirty="0" smtClean="0"/>
          </a:p>
          <a:p>
            <a:pPr marL="0" indent="0" eaLnBrk="1" fontAlgn="auto" hangingPunct="1">
              <a:spcAft>
                <a:spcPts val="0"/>
              </a:spcAft>
              <a:buNone/>
              <a:defRPr/>
            </a:pPr>
            <a:endParaRPr lang="en-US" sz="2600" dirty="0"/>
          </a:p>
          <a:p>
            <a:pPr marL="0" indent="0" eaLnBrk="1" fontAlgn="auto" hangingPunct="1">
              <a:spcAft>
                <a:spcPts val="0"/>
              </a:spcAft>
              <a:buNone/>
              <a:defRPr/>
            </a:pPr>
            <a:endParaRPr lang="en-US" sz="2600" dirty="0" smtClean="0"/>
          </a:p>
        </p:txBody>
      </p:sp>
      <p:sp>
        <p:nvSpPr>
          <p:cNvPr id="6" name="Title 1"/>
          <p:cNvSpPr txBox="1">
            <a:spLocks/>
          </p:cNvSpPr>
          <p:nvPr/>
        </p:nvSpPr>
        <p:spPr>
          <a:xfrm>
            <a:off x="0" y="6072206"/>
            <a:ext cx="9144000" cy="669925"/>
          </a:xfrm>
          <a:prstGeom prst="rect">
            <a:avLst/>
          </a:prstGeom>
        </p:spPr>
        <p:txBody>
          <a:bodyPr>
            <a:normAutofit/>
          </a:bodyPr>
          <a:lstStyle/>
          <a:p>
            <a:pPr defTabSz="457200">
              <a:spcBef>
                <a:spcPct val="0"/>
              </a:spcBef>
              <a:defRPr/>
            </a:pPr>
            <a:endParaRPr lang="en-US" sz="2400" dirty="0">
              <a:solidFill>
                <a:prstClr val="white"/>
              </a:solidFill>
            </a:endParaRPr>
          </a:p>
        </p:txBody>
      </p:sp>
      <p:sp>
        <p:nvSpPr>
          <p:cNvPr id="5" name="Title 1"/>
          <p:cNvSpPr txBox="1">
            <a:spLocks/>
          </p:cNvSpPr>
          <p:nvPr/>
        </p:nvSpPr>
        <p:spPr bwMode="auto">
          <a:xfrm>
            <a:off x="611560" y="-6927"/>
            <a:ext cx="7497763" cy="935597"/>
          </a:xfrm>
          <a:prstGeom prst="rect">
            <a:avLst/>
          </a:prstGeom>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3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
        <p:nvSpPr>
          <p:cNvPr id="151" name="Text Box 6"/>
          <p:cNvSpPr txBox="1">
            <a:spLocks noChangeArrowheads="1"/>
          </p:cNvSpPr>
          <p:nvPr/>
        </p:nvSpPr>
        <p:spPr bwMode="auto">
          <a:xfrm>
            <a:off x="1331640" y="214290"/>
            <a:ext cx="6768752" cy="642942"/>
          </a:xfrm>
          <a:prstGeom prst="rect">
            <a:avLst/>
          </a:prstGeom>
          <a:solidFill>
            <a:schemeClr val="bg1"/>
          </a:solidFill>
          <a:ln w="38100">
            <a:solidFill>
              <a:schemeClr val="bg1"/>
            </a:solidFill>
            <a:miter lim="800000"/>
            <a:headEnd/>
            <a:tailEnd/>
          </a:ln>
        </p:spPr>
        <p:txBody>
          <a:bodyPr/>
          <a:lstStyle/>
          <a:p>
            <a:pPr algn="ctr">
              <a:defRPr/>
            </a:pPr>
            <a:r>
              <a:rPr lang="en-US" sz="3200" b="1" dirty="0" smtClean="0">
                <a:effectLst>
                  <a:outerShdw blurRad="38100" dist="38100" dir="2700000" algn="tl">
                    <a:srgbClr val="000000">
                      <a:alpha val="43137"/>
                    </a:srgbClr>
                  </a:outerShdw>
                </a:effectLst>
                <a:latin typeface="Eras Bold ITC" pitchFamily="34" charset="0"/>
              </a:rPr>
              <a:t>Membrane Characterization</a:t>
            </a:r>
            <a:endParaRPr lang="en-GB" sz="3200" dirty="0" smtClean="0">
              <a:effectLst>
                <a:outerShdw blurRad="38100" dist="38100" dir="2700000" algn="tl">
                  <a:srgbClr val="000000">
                    <a:alpha val="43137"/>
                  </a:srgbClr>
                </a:outerShdw>
              </a:effectLst>
              <a:latin typeface="Eras Bold ITC" pitchFamily="34" charset="0"/>
            </a:endParaRPr>
          </a:p>
          <a:p>
            <a:pPr>
              <a:spcAft>
                <a:spcPts val="1000"/>
              </a:spcAft>
            </a:pPr>
            <a:endParaRPr lang="en-US" b="1" dirty="0" smtClean="0"/>
          </a:p>
          <a:p>
            <a:pPr>
              <a:spcAft>
                <a:spcPts val="1000"/>
              </a:spcAft>
            </a:pPr>
            <a:endParaRPr lang="en-US" b="1" dirty="0"/>
          </a:p>
          <a:p>
            <a:pPr>
              <a:spcAft>
                <a:spcPts val="1000"/>
              </a:spcAft>
            </a:pPr>
            <a:endParaRPr lang="en-US" b="1" dirty="0"/>
          </a:p>
        </p:txBody>
      </p:sp>
      <p:cxnSp>
        <p:nvCxnSpPr>
          <p:cNvPr id="9219" name="AutoShape 3"/>
          <p:cNvCxnSpPr>
            <a:cxnSpLocks noChangeShapeType="1"/>
          </p:cNvCxnSpPr>
          <p:nvPr/>
        </p:nvCxnSpPr>
        <p:spPr bwMode="auto">
          <a:xfrm flipH="1" flipV="1">
            <a:off x="6588224" y="1628800"/>
            <a:ext cx="323850" cy="277813"/>
          </a:xfrm>
          <a:prstGeom prst="straightConnector1">
            <a:avLst/>
          </a:prstGeom>
          <a:noFill/>
          <a:ln w="38100">
            <a:solidFill>
              <a:srgbClr val="F2F2F2"/>
            </a:solidFill>
            <a:round/>
            <a:headEnd/>
            <a:tailEnd type="triangle" w="med" len="med"/>
          </a:ln>
          <a:effectLst/>
        </p:spPr>
      </p:cxnSp>
      <p:cxnSp>
        <p:nvCxnSpPr>
          <p:cNvPr id="9222" name="AutoShape 6"/>
          <p:cNvCxnSpPr>
            <a:cxnSpLocks noChangeShapeType="1"/>
          </p:cNvCxnSpPr>
          <p:nvPr/>
        </p:nvCxnSpPr>
        <p:spPr bwMode="auto">
          <a:xfrm flipH="1" flipV="1">
            <a:off x="5148064" y="1700808"/>
            <a:ext cx="304800" cy="149225"/>
          </a:xfrm>
          <a:prstGeom prst="straightConnector1">
            <a:avLst/>
          </a:prstGeom>
          <a:noFill/>
          <a:ln w="38100">
            <a:solidFill>
              <a:srgbClr val="F2F2F2"/>
            </a:solidFill>
            <a:round/>
            <a:headEnd/>
            <a:tailEnd type="triangle" w="med" len="med"/>
          </a:ln>
          <a:effectLst/>
        </p:spPr>
      </p:cxnSp>
      <p:cxnSp>
        <p:nvCxnSpPr>
          <p:cNvPr id="9224" name="AutoShape 8"/>
          <p:cNvCxnSpPr>
            <a:cxnSpLocks noChangeShapeType="1"/>
          </p:cNvCxnSpPr>
          <p:nvPr/>
        </p:nvCxnSpPr>
        <p:spPr bwMode="auto">
          <a:xfrm flipH="1" flipV="1">
            <a:off x="5508104" y="2492896"/>
            <a:ext cx="360040" cy="288031"/>
          </a:xfrm>
          <a:prstGeom prst="straightConnector1">
            <a:avLst/>
          </a:prstGeom>
          <a:noFill/>
          <a:ln w="38100">
            <a:solidFill>
              <a:srgbClr val="F2F2F2"/>
            </a:solidFill>
            <a:round/>
            <a:headEnd/>
            <a:tailEnd type="triangle" w="med" len="med"/>
          </a:ln>
          <a:effectLst/>
        </p:spPr>
      </p:cxnSp>
      <p:sp>
        <p:nvSpPr>
          <p:cNvPr id="2" name="Rectangle 1"/>
          <p:cNvSpPr/>
          <p:nvPr/>
        </p:nvSpPr>
        <p:spPr>
          <a:xfrm>
            <a:off x="4716016" y="4797152"/>
            <a:ext cx="3926891" cy="1000274"/>
          </a:xfrm>
          <a:prstGeom prst="rect">
            <a:avLst/>
          </a:prstGeom>
        </p:spPr>
        <p:txBody>
          <a:bodyPr wrap="square">
            <a:spAutoFit/>
          </a:bodyPr>
          <a:lstStyle/>
          <a:p>
            <a:pPr algn="ctr">
              <a:spcAft>
                <a:spcPts val="600"/>
              </a:spcAft>
            </a:pPr>
            <a:r>
              <a:rPr lang="en-US" dirty="0" smtClean="0">
                <a:latin typeface="Eras Bold ITC" panose="020B0907030504020204" pitchFamily="34" charset="0"/>
                <a:ea typeface="Times New Roman"/>
                <a:cs typeface="Arial"/>
              </a:rPr>
              <a:t>Fig</a:t>
            </a:r>
            <a:r>
              <a:rPr lang="en-US" dirty="0">
                <a:latin typeface="Eras Bold ITC" panose="020B0907030504020204" pitchFamily="34" charset="0"/>
                <a:ea typeface="Times New Roman"/>
                <a:cs typeface="Arial"/>
              </a:rPr>
              <a:t>. 5: SEM Image of </a:t>
            </a:r>
            <a:r>
              <a:rPr lang="en-US" dirty="0" smtClean="0">
                <a:latin typeface="Eras Bold ITC" panose="020B0907030504020204" pitchFamily="34" charset="0"/>
                <a:ea typeface="Times New Roman"/>
                <a:cs typeface="Arial"/>
              </a:rPr>
              <a:t>support after modification </a:t>
            </a:r>
          </a:p>
          <a:p>
            <a:pPr algn="ctr">
              <a:spcAft>
                <a:spcPts val="600"/>
              </a:spcAft>
            </a:pPr>
            <a:endParaRPr lang="en-GB" dirty="0">
              <a:effectLst/>
              <a:latin typeface="Eras Bold ITC" panose="020B0907030504020204" pitchFamily="34" charset="0"/>
              <a:ea typeface="Calibri"/>
              <a:cs typeface="Times New Roman"/>
            </a:endParaRPr>
          </a:p>
        </p:txBody>
      </p:sp>
      <p:pic>
        <p:nvPicPr>
          <p:cNvPr id="6146" name="Picture 10"/>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716016" y="1171873"/>
            <a:ext cx="3926891" cy="34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descr="C:\Users\1211705\AppData\Local\Microsoft\Windows\Temporary Internet Files\Content.IE5\088IXGJF\S1CS02.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171873"/>
            <a:ext cx="4104456" cy="34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79512" y="4824613"/>
            <a:ext cx="4392488" cy="646331"/>
          </a:xfrm>
          <a:prstGeom prst="rect">
            <a:avLst/>
          </a:prstGeom>
        </p:spPr>
        <p:txBody>
          <a:bodyPr wrap="square">
            <a:spAutoFit/>
          </a:bodyPr>
          <a:lstStyle/>
          <a:p>
            <a:pPr algn="ctr">
              <a:spcAft>
                <a:spcPts val="600"/>
              </a:spcAft>
            </a:pPr>
            <a:r>
              <a:rPr lang="en-US" dirty="0">
                <a:latin typeface="Arial"/>
                <a:ea typeface="Times New Roman"/>
                <a:cs typeface="Arial"/>
              </a:rPr>
              <a:t> </a:t>
            </a:r>
            <a:r>
              <a:rPr lang="en-US" dirty="0">
                <a:latin typeface="Eras Bold ITC" panose="020B0907030504020204" pitchFamily="34" charset="0"/>
                <a:ea typeface="Times New Roman"/>
                <a:cs typeface="Arial"/>
              </a:rPr>
              <a:t>Fig.4: SEM Image of support before </a:t>
            </a:r>
            <a:r>
              <a:rPr lang="en-US" dirty="0" smtClean="0">
                <a:latin typeface="Eras Bold ITC" panose="020B0907030504020204" pitchFamily="34" charset="0"/>
                <a:ea typeface="Times New Roman"/>
                <a:cs typeface="Arial"/>
              </a:rPr>
              <a:t>modification</a:t>
            </a:r>
            <a:endParaRPr lang="en-GB" sz="2000" dirty="0">
              <a:effectLst/>
              <a:latin typeface="Eras Bold ITC" panose="020B0907030504020204" pitchFamily="34" charset="0"/>
              <a:ea typeface="Calibri"/>
              <a:cs typeface="Times New Roman"/>
            </a:endParaRPr>
          </a:p>
        </p:txBody>
      </p:sp>
    </p:spTree>
    <p:custDataLst>
      <p:tags r:id="rId1"/>
    </p:custDataLst>
    <p:extLst>
      <p:ext uri="{BB962C8B-B14F-4D97-AF65-F5344CB8AC3E}">
        <p14:creationId xmlns:p14="http://schemas.microsoft.com/office/powerpoint/2010/main" val="3958688197"/>
      </p:ext>
    </p:extLst>
  </p:cSld>
  <p:clrMapOvr>
    <a:masterClrMapping/>
  </p:clrMapOvr>
  <p:transition>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2674</TotalTime>
  <Words>396</Words>
  <Application>Microsoft Office PowerPoint</Application>
  <PresentationFormat>On-screen Show (4:3)</PresentationFormat>
  <Paragraphs>63</Paragraphs>
  <Slides>13</Slides>
  <Notes>0</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blank</vt:lpstr>
      <vt:lpstr>2_blank</vt:lpstr>
      <vt:lpstr>13_一般</vt:lpstr>
      <vt:lpstr>About OMICS Group</vt:lpstr>
      <vt:lpstr>About OMICS Group Conferences</vt:lpstr>
      <vt:lpstr>Trial CO2 extraction ceramic membrane with an integration of a CO2 laser gas detector</vt:lpstr>
      <vt:lpstr>Outline</vt:lpstr>
      <vt:lpstr>Introduction</vt:lpstr>
      <vt:lpstr>The objective</vt:lpstr>
      <vt:lpstr>Experimental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PgCert Research Methods Module 2</dc:title>
  <dc:creator>User</dc:creator>
  <cp:lastModifiedBy>valentina</cp:lastModifiedBy>
  <cp:revision>211</cp:revision>
  <dcterms:created xsi:type="dcterms:W3CDTF">2013-08-29T19:43:15Z</dcterms:created>
  <dcterms:modified xsi:type="dcterms:W3CDTF">2015-10-14T09:31:23Z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9BB62498-CD2A-4C4A-A25A-93AF43D4E44A</vt:lpwstr>
  </property>
  <property fmtid="{D5CDD505-2E9C-101B-9397-08002B2CF9AE}" pid="3" name="ArticulatePath">
    <vt:lpwstr>STONYBROOKS NEWYORK 2OI4</vt:lpwstr>
  </property>
</Properties>
</file>