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57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7" r:id="rId17"/>
    <p:sldId id="274" r:id="rId18"/>
    <p:sldId id="275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73" autoAdjust="0"/>
    <p:restoredTop sz="94434" autoAdjust="0"/>
  </p:normalViewPr>
  <p:slideViewPr>
    <p:cSldViewPr snapToGrid="0">
      <p:cViewPr>
        <p:scale>
          <a:sx n="60" d="100"/>
          <a:sy n="60" d="100"/>
        </p:scale>
        <p:origin x="444" y="3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2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r%20Nehal\Desktop\ceramics%20confference\noor%20final\&#1575;&#1604;&#1585;&#1587;&#1575;&#1604;&#1607;%20&#1605;&#1593;&#1583;&#1604;\measurments\molar%20vol%20and%20density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&#1575;&#1604;&#1585;&#1587;&#1575;&#1604;&#1607;%20&#1605;&#1593;&#1583;&#1604;\measurments\uv\TOTA%20RES.(M.WT%20..MOLAR%20VOL.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94996828923587"/>
          <c:y val="3.2797309027777881E-2"/>
          <c:w val="0.78717426790588751"/>
          <c:h val="0.83819075520833353"/>
        </c:manualLayout>
      </c:layout>
      <c:scatterChart>
        <c:scatterStyle val="lineMarker"/>
        <c:varyColors val="0"/>
        <c:ser>
          <c:idx val="0"/>
          <c:order val="0"/>
          <c:tx>
            <c:v>Molar Volume</c:v>
          </c:tx>
          <c:spPr>
            <a:ln w="25400">
              <a:noFill/>
            </a:ln>
          </c:spPr>
          <c:marker>
            <c:symbol val="x"/>
            <c:size val="5"/>
            <c:spPr>
              <a:noFill/>
              <a:ln w="19050">
                <a:solidFill>
                  <a:srgbClr val="00B0F0"/>
                </a:solidFill>
              </a:ln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Sheet1!$D$2:$D$7</c:f>
              <c:numCache>
                <c:formatCode>General</c:formatCode>
                <c:ptCount val="6"/>
                <c:pt idx="0">
                  <c:v>27.253280400000001</c:v>
                </c:pt>
                <c:pt idx="1">
                  <c:v>26.94855183</c:v>
                </c:pt>
                <c:pt idx="2">
                  <c:v>26.429179999999999</c:v>
                </c:pt>
                <c:pt idx="3">
                  <c:v>26.016446299999998</c:v>
                </c:pt>
                <c:pt idx="4">
                  <c:v>25.950894760000001</c:v>
                </c:pt>
                <c:pt idx="5">
                  <c:v>25.07770236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33159168"/>
        <c:axId val="-333151008"/>
      </c:scatterChart>
      <c:scatterChart>
        <c:scatterStyle val="lineMarker"/>
        <c:varyColors val="0"/>
        <c:ser>
          <c:idx val="1"/>
          <c:order val="1"/>
          <c:tx>
            <c:v>Density</c:v>
          </c:tx>
          <c:spPr>
            <a:ln w="25400">
              <a:noFill/>
            </a:ln>
          </c:spPr>
          <c:marker>
            <c:symbol val="square"/>
            <c:size val="5"/>
            <c:spPr>
              <a:solidFill>
                <a:srgbClr val="F79646">
                  <a:lumMod val="75000"/>
                </a:srgbClr>
              </a:solidFill>
              <a:ln w="19050">
                <a:solidFill>
                  <a:srgbClr val="F79646">
                    <a:lumMod val="75000"/>
                  </a:srgbClr>
                </a:solidFill>
              </a:ln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Sheet1!$P$2:$P$7</c:f>
              <c:numCache>
                <c:formatCode>General</c:formatCode>
                <c:ptCount val="6"/>
                <c:pt idx="0">
                  <c:v>5.1840000000000002</c:v>
                </c:pt>
                <c:pt idx="1">
                  <c:v>5.3136000000000001</c:v>
                </c:pt>
                <c:pt idx="2">
                  <c:v>5.43</c:v>
                </c:pt>
                <c:pt idx="3">
                  <c:v>5.5590000000000002</c:v>
                </c:pt>
                <c:pt idx="4">
                  <c:v>5.6159999999999997</c:v>
                </c:pt>
                <c:pt idx="5">
                  <c:v>5.8559999999999999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33150464"/>
        <c:axId val="-333158624"/>
      </c:scatterChart>
      <c:valAx>
        <c:axId val="-333159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Er</a:t>
                </a:r>
                <a:r>
                  <a:rPr lang="en-US" baseline="-25000"/>
                  <a:t>2</a:t>
                </a:r>
                <a:r>
                  <a:rPr lang="en-US" baseline="0"/>
                  <a:t>O</a:t>
                </a:r>
                <a:r>
                  <a:rPr lang="en-US" baseline="-25000"/>
                  <a:t>3</a:t>
                </a:r>
                <a:r>
                  <a:rPr lang="en-US"/>
                  <a:t> mol%</a:t>
                </a:r>
              </a:p>
            </c:rich>
          </c:tx>
          <c:layout>
            <c:manualLayout>
              <c:xMode val="edge"/>
              <c:yMode val="edge"/>
              <c:x val="0.45575044001318321"/>
              <c:y val="0.93164930555555592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crossAx val="-333151008"/>
        <c:crosses val="autoZero"/>
        <c:crossBetween val="midCat"/>
      </c:valAx>
      <c:valAx>
        <c:axId val="-3331510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/>
                  <a:t>Molar vol. (cm</a:t>
                </a:r>
                <a:r>
                  <a:rPr lang="en-US" sz="1400" baseline="30000"/>
                  <a:t>3 </a:t>
                </a:r>
                <a:r>
                  <a:rPr lang="en-US" sz="1400" baseline="0"/>
                  <a:t>mol</a:t>
                </a:r>
                <a:r>
                  <a:rPr lang="en-US" sz="1400" baseline="30000"/>
                  <a:t>-1</a:t>
                </a:r>
                <a:r>
                  <a:rPr lang="en-US" sz="1400" baseline="0"/>
                  <a:t>)</a:t>
                </a:r>
                <a:endParaRPr lang="en-US" sz="1400" baseline="30000"/>
              </a:p>
            </c:rich>
          </c:tx>
          <c:layout>
            <c:manualLayout>
              <c:xMode val="edge"/>
              <c:yMode val="edge"/>
              <c:x val="0"/>
              <c:y val="0.31869835069444463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crossAx val="-333159168"/>
        <c:crosses val="autoZero"/>
        <c:crossBetween val="midCat"/>
      </c:valAx>
      <c:valAx>
        <c:axId val="-33315862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baseline="0"/>
                  <a:t>Density (gm/cm</a:t>
                </a:r>
                <a:r>
                  <a:rPr lang="en-US" sz="1400" baseline="30000"/>
                  <a:t>3)</a:t>
                </a:r>
              </a:p>
            </c:rich>
          </c:tx>
          <c:layout>
            <c:manualLayout>
              <c:xMode val="edge"/>
              <c:yMode val="edge"/>
              <c:x val="0.95507467952487357"/>
              <c:y val="0.302744867171977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333150464"/>
        <c:crosses val="max"/>
        <c:crossBetween val="midCat"/>
      </c:valAx>
      <c:valAx>
        <c:axId val="-333150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-333158624"/>
        <c:crosses val="autoZero"/>
        <c:crossBetween val="midCat"/>
      </c:valAx>
      <c:spPr>
        <a:ln w="19050">
          <a:solidFill>
            <a:sysClr val="windowText" lastClr="000000"/>
          </a:solidFill>
        </a:ln>
      </c:spPr>
    </c:plotArea>
    <c:legend>
      <c:legendPos val="tr"/>
      <c:layout>
        <c:manualLayout>
          <c:xMode val="edge"/>
          <c:yMode val="edge"/>
          <c:x val="0.42838741132590624"/>
          <c:y val="5.5153395380903136E-2"/>
          <c:w val="0.22899132964416599"/>
          <c:h val="9.4193965154562506E-2"/>
        </c:manualLayout>
      </c:layout>
      <c:overlay val="1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ar-SA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9766278138311237E-2"/>
          <c:y val="9.3372136720939691E-2"/>
          <c:w val="0.8682752358214646"/>
          <c:h val="0.807873914930555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x"/>
            <c:size val="5"/>
            <c:spPr>
              <a:noFill/>
              <a:ln w="19050">
                <a:solidFill>
                  <a:srgbClr val="FF00FF"/>
                </a:solidFill>
              </a:ln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Sheet1!$E$2:$E$7</c:f>
              <c:numCache>
                <c:formatCode>General</c:formatCode>
                <c:ptCount val="6"/>
                <c:pt idx="0">
                  <c:v>352</c:v>
                </c:pt>
                <c:pt idx="1">
                  <c:v>351</c:v>
                </c:pt>
                <c:pt idx="2">
                  <c:v>350</c:v>
                </c:pt>
                <c:pt idx="3">
                  <c:v>348</c:v>
                </c:pt>
                <c:pt idx="4">
                  <c:v>346</c:v>
                </c:pt>
                <c:pt idx="5">
                  <c:v>344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6390352"/>
        <c:axId val="-66397968"/>
      </c:scatterChart>
      <c:valAx>
        <c:axId val="-66390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Er2O3 mol %</a:t>
                </a:r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ar-SA"/>
          </a:p>
        </c:txPr>
        <c:crossAx val="-66397968"/>
        <c:crosses val="autoZero"/>
        <c:crossBetween val="midCat"/>
      </c:valAx>
      <c:valAx>
        <c:axId val="-663979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 sz="900"/>
                  <a:t>                                    fundamental</a:t>
                </a:r>
                <a:r>
                  <a:rPr lang="en-US" sz="900" baseline="0"/>
                  <a:t> absorbttion edge (</a:t>
                </a:r>
                <a:r>
                  <a:rPr lang="el-GR" sz="900" baseline="0"/>
                  <a:t>λ</a:t>
                </a:r>
                <a:r>
                  <a:rPr lang="en-US" sz="900" baseline="0"/>
                  <a:t>cut off)</a:t>
                </a:r>
                <a:endParaRPr lang="en-US" sz="900"/>
              </a:p>
            </c:rich>
          </c:tx>
          <c:layout>
            <c:manualLayout>
              <c:xMode val="edge"/>
              <c:yMode val="edge"/>
              <c:x val="0"/>
              <c:y val="0.3765759548611111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ar-SA"/>
          </a:p>
        </c:txPr>
        <c:crossAx val="-66390352"/>
        <c:crosses val="autoZero"/>
        <c:crossBetween val="midCat"/>
      </c:valAx>
      <c:spPr>
        <a:ln w="19050"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ar-SA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2B19F34-52D9-4A68-A9D9-B3BBB0CE47C5}" type="datetimeFigureOut">
              <a:rPr lang="ar-SA" smtClean="0"/>
              <a:t>18/10/37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702CBB6-8A96-4384-B95C-383F0D3174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9453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6F74-C0DF-47CE-ABC1-DFAB27071F45}" type="datetimeFigureOut">
              <a:rPr lang="ar-SA" smtClean="0"/>
              <a:t>18/10/37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EE12-F44F-4D16-9ADB-6CAD4EDDD9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80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6F74-C0DF-47CE-ABC1-DFAB27071F45}" type="datetimeFigureOut">
              <a:rPr lang="ar-SA" smtClean="0"/>
              <a:t>18/10/37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EE12-F44F-4D16-9ADB-6CAD4EDDD9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2309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6F74-C0DF-47CE-ABC1-DFAB27071F45}" type="datetimeFigureOut">
              <a:rPr lang="ar-SA" smtClean="0"/>
              <a:t>18/10/37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EE12-F44F-4D16-9ADB-6CAD4EDDD9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9475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6F74-C0DF-47CE-ABC1-DFAB27071F45}" type="datetimeFigureOut">
              <a:rPr lang="ar-SA" smtClean="0"/>
              <a:t>18/10/37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EE12-F44F-4D16-9ADB-6CAD4EDDD9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474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6F74-C0DF-47CE-ABC1-DFAB27071F45}" type="datetimeFigureOut">
              <a:rPr lang="ar-SA" smtClean="0"/>
              <a:t>18/10/37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EE12-F44F-4D16-9ADB-6CAD4EDDD9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062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6F74-C0DF-47CE-ABC1-DFAB27071F45}" type="datetimeFigureOut">
              <a:rPr lang="ar-SA" smtClean="0"/>
              <a:t>18/10/37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EE12-F44F-4D16-9ADB-6CAD4EDDD9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328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6F74-C0DF-47CE-ABC1-DFAB27071F45}" type="datetimeFigureOut">
              <a:rPr lang="ar-SA" smtClean="0"/>
              <a:t>18/10/37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EE12-F44F-4D16-9ADB-6CAD4EDDD9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174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6F74-C0DF-47CE-ABC1-DFAB27071F45}" type="datetimeFigureOut">
              <a:rPr lang="ar-SA" smtClean="0"/>
              <a:t>18/10/37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EE12-F44F-4D16-9ADB-6CAD4EDDD9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781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6F74-C0DF-47CE-ABC1-DFAB27071F45}" type="datetimeFigureOut">
              <a:rPr lang="ar-SA" smtClean="0"/>
              <a:t>18/10/37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EE12-F44F-4D16-9ADB-6CAD4EDDD9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4078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6F74-C0DF-47CE-ABC1-DFAB27071F45}" type="datetimeFigureOut">
              <a:rPr lang="ar-SA" smtClean="0"/>
              <a:t>18/10/37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EE12-F44F-4D16-9ADB-6CAD4EDDD9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1529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6F74-C0DF-47CE-ABC1-DFAB27071F45}" type="datetimeFigureOut">
              <a:rPr lang="ar-SA" smtClean="0"/>
              <a:t>18/10/37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EE12-F44F-4D16-9ADB-6CAD4EDDD9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028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66F74-C0DF-47CE-ABC1-DFAB27071F45}" type="datetimeFigureOut">
              <a:rPr lang="ar-SA" smtClean="0"/>
              <a:t>18/10/37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1EE12-F44F-4D16-9ADB-6CAD4EDDD9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973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20462" y="267965"/>
            <a:ext cx="9547538" cy="2718266"/>
          </a:xfrm>
        </p:spPr>
        <p:txBody>
          <a:bodyPr>
            <a:normAutofit/>
          </a:bodyPr>
          <a:lstStyle/>
          <a:p>
            <a:pPr rtl="0"/>
            <a:r>
              <a:rPr lang="en-US" sz="4000" b="1" dirty="0">
                <a:latin typeface="+mn-lt"/>
              </a:rPr>
              <a:t>Optical Properties and </a:t>
            </a:r>
            <a:r>
              <a:rPr lang="en-US" sz="4000" b="1" dirty="0" smtClean="0">
                <a:latin typeface="+mn-lt"/>
              </a:rPr>
              <a:t>Crystallization </a:t>
            </a:r>
            <a:r>
              <a:rPr lang="en-US" sz="4000" b="1" dirty="0">
                <a:latin typeface="+mn-lt"/>
              </a:rPr>
              <a:t>kinetic of </a:t>
            </a:r>
            <a:r>
              <a:rPr lang="en-US" sz="4000" b="1" dirty="0" err="1" smtClean="0">
                <a:latin typeface="+mn-lt"/>
              </a:rPr>
              <a:t>Tellurite</a:t>
            </a:r>
            <a:r>
              <a:rPr lang="en-US" sz="4000" b="1" dirty="0" smtClean="0">
                <a:latin typeface="+mn-lt"/>
              </a:rPr>
              <a:t>  Glass–Ceramics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>
                <a:latin typeface="+mn-lt"/>
              </a:rPr>
              <a:t/>
            </a:r>
            <a:br>
              <a:rPr lang="en-US" sz="4000" b="1" dirty="0">
                <a:latin typeface="+mn-lt"/>
              </a:rPr>
            </a:br>
            <a:r>
              <a:rPr lang="en-US" sz="4000" b="1" dirty="0" smtClean="0"/>
              <a:t>Presented by</a:t>
            </a:r>
            <a:endParaRPr lang="ar-SA" sz="4000" b="1" dirty="0">
              <a:latin typeface="+mn-lt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524000" y="3292548"/>
            <a:ext cx="9144000" cy="3314729"/>
          </a:xfrm>
        </p:spPr>
        <p:txBody>
          <a:bodyPr>
            <a:normAutofit/>
          </a:bodyPr>
          <a:lstStyle/>
          <a:p>
            <a:pPr rtl="0"/>
            <a:endParaRPr lang="en-US" sz="2800" b="1" dirty="0" smtClean="0"/>
          </a:p>
          <a:p>
            <a:pPr rtl="0"/>
            <a:r>
              <a:rPr lang="en-US" sz="3600" b="1" dirty="0" smtClean="0">
                <a:cs typeface="+mj-cs"/>
              </a:rPr>
              <a:t>Dr. Nehal </a:t>
            </a:r>
            <a:r>
              <a:rPr lang="en-US" sz="3600" b="1" dirty="0" err="1" smtClean="0">
                <a:cs typeface="+mj-cs"/>
              </a:rPr>
              <a:t>Elkhoshkhany</a:t>
            </a:r>
            <a:r>
              <a:rPr lang="en-US" sz="3600" b="1" dirty="0" smtClean="0">
                <a:cs typeface="+mj-cs"/>
              </a:rPr>
              <a:t>, </a:t>
            </a:r>
            <a:endParaRPr lang="ar-EG" sz="3600" b="1" dirty="0" smtClean="0">
              <a:cs typeface="+mj-cs"/>
            </a:endParaRPr>
          </a:p>
          <a:p>
            <a:pPr rtl="0"/>
            <a:r>
              <a:rPr lang="en-US" sz="3600" b="1" dirty="0" smtClean="0">
                <a:cs typeface="+mj-cs"/>
              </a:rPr>
              <a:t/>
            </a:r>
            <a:br>
              <a:rPr lang="en-US" sz="3600" b="1" dirty="0" smtClean="0">
                <a:cs typeface="+mj-cs"/>
              </a:rPr>
            </a:br>
            <a:r>
              <a:rPr lang="en-US" sz="3600" b="1" dirty="0" err="1" smtClean="0">
                <a:cs typeface="+mj-cs"/>
              </a:rPr>
              <a:t>Ass.Prof</a:t>
            </a:r>
            <a:r>
              <a:rPr lang="en-US" sz="3600" b="1" dirty="0" smtClean="0">
                <a:cs typeface="+mj-cs"/>
              </a:rPr>
              <a:t>., Department of Material Science, Institute of Graduate Studies and Researches, Alexandria University</a:t>
            </a:r>
            <a:endParaRPr lang="ar-SA" sz="3600" b="1" dirty="0">
              <a:cs typeface="+mj-cs"/>
            </a:endParaRPr>
          </a:p>
        </p:txBody>
      </p:sp>
      <p:pic>
        <p:nvPicPr>
          <p:cNvPr id="10" name="Picture 9" descr="C:\Users\acer\Desktop\لوجوجامعة-الإسكندرية-1024x4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5997" y="2625210"/>
            <a:ext cx="4212000" cy="120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5406" y="2374548"/>
            <a:ext cx="2358110" cy="18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744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6450" y="2551837"/>
            <a:ext cx="7943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640" lvl="0" algn="l" rtl="0"/>
            <a:r>
              <a:rPr lang="en-US" sz="5400" b="1" dirty="0">
                <a:solidFill>
                  <a:prstClr val="black"/>
                </a:solidFill>
              </a:rPr>
              <a:t>Results </a:t>
            </a:r>
            <a:r>
              <a:rPr lang="en-US" sz="5400" b="1" dirty="0" smtClean="0">
                <a:solidFill>
                  <a:prstClr val="black"/>
                </a:solidFill>
              </a:rPr>
              <a:t>and Discussion</a:t>
            </a:r>
            <a:r>
              <a:rPr lang="en-US" sz="54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594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 rtl="0">
              <a:defRPr/>
            </a:pPr>
            <a:r>
              <a:rPr lang="en-US" b="1" dirty="0"/>
              <a:t>X-ray </a:t>
            </a:r>
            <a:r>
              <a:rPr lang="en-US" b="1" dirty="0" smtClean="0"/>
              <a:t>diffraction of glasses samples.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707" y="1825625"/>
            <a:ext cx="107280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81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0325"/>
            <a:ext cx="12020550" cy="6826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+mj-lt"/>
              </a:rPr>
              <a:t>Density measurements &amp; calculation of Molar volume</a:t>
            </a:r>
            <a:endParaRPr lang="ar-SA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650421878"/>
              </p:ext>
            </p:extLst>
          </p:nvPr>
        </p:nvGraphicFramePr>
        <p:xfrm>
          <a:off x="3396297" y="742950"/>
          <a:ext cx="5399405" cy="6115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436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5"/>
            <a:ext cx="10515600" cy="6445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+mj-lt"/>
              </a:rPr>
              <a:t>Differential Scanning </a:t>
            </a:r>
            <a:r>
              <a:rPr lang="en-US" b="1" dirty="0" err="1" smtClean="0">
                <a:latin typeface="+mj-lt"/>
              </a:rPr>
              <a:t>Calorimetry</a:t>
            </a:r>
            <a:r>
              <a:rPr lang="en-US" b="1" dirty="0" smtClean="0">
                <a:latin typeface="+mj-lt"/>
              </a:rPr>
              <a:t> (DSC)</a:t>
            </a:r>
            <a:endParaRPr lang="ar-SA" dirty="0"/>
          </a:p>
        </p:txBody>
      </p:sp>
      <p:grpSp>
        <p:nvGrpSpPr>
          <p:cNvPr id="4" name="Group 3"/>
          <p:cNvGrpSpPr/>
          <p:nvPr/>
        </p:nvGrpSpPr>
        <p:grpSpPr>
          <a:xfrm>
            <a:off x="690563" y="290513"/>
            <a:ext cx="11234738" cy="5581650"/>
            <a:chOff x="690563" y="290513"/>
            <a:chExt cx="11234738" cy="5581650"/>
          </a:xfrm>
        </p:grpSpPr>
        <p:grpSp>
          <p:nvGrpSpPr>
            <p:cNvPr id="5" name="Group 4"/>
            <p:cNvGrpSpPr/>
            <p:nvPr/>
          </p:nvGrpSpPr>
          <p:grpSpPr>
            <a:xfrm>
              <a:off x="3976763" y="1336995"/>
              <a:ext cx="2124000" cy="510221"/>
              <a:chOff x="0" y="-828"/>
              <a:chExt cx="1482321" cy="332933"/>
            </a:xfrm>
          </p:grpSpPr>
          <p:sp>
            <p:nvSpPr>
              <p:cNvPr id="6" name="Text Box 68"/>
              <p:cNvSpPr txBox="1"/>
              <p:nvPr/>
            </p:nvSpPr>
            <p:spPr>
              <a:xfrm>
                <a:off x="0" y="0"/>
                <a:ext cx="367145" cy="255963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1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rt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100" baseline="-250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g</a:t>
                </a:r>
                <a:endParaRPr lang="en-US" sz="110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 Box 71"/>
              <p:cNvSpPr txBox="1"/>
              <p:nvPr/>
            </p:nvSpPr>
            <p:spPr>
              <a:xfrm>
                <a:off x="477982" y="6927"/>
                <a:ext cx="351737" cy="187928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1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rt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100" baseline="-25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c1</a:t>
                </a:r>
                <a:endParaRPr lang="en-US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 Box 72"/>
              <p:cNvSpPr txBox="1"/>
              <p:nvPr/>
            </p:nvSpPr>
            <p:spPr>
              <a:xfrm>
                <a:off x="1115291" y="76200"/>
                <a:ext cx="367030" cy="25590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1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rt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100" baseline="-250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c2</a:t>
                </a:r>
                <a:endParaRPr lang="en-US" sz="110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3" name="Text Box 68"/>
              <p:cNvSpPr txBox="1"/>
              <p:nvPr/>
            </p:nvSpPr>
            <p:spPr>
              <a:xfrm>
                <a:off x="0" y="-828"/>
                <a:ext cx="367145" cy="255963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1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rt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100" baseline="-250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g</a:t>
                </a:r>
                <a:endParaRPr lang="en-US" sz="110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4" name="Text Box 71"/>
              <p:cNvSpPr txBox="1"/>
              <p:nvPr/>
            </p:nvSpPr>
            <p:spPr>
              <a:xfrm>
                <a:off x="477982" y="6099"/>
                <a:ext cx="351737" cy="187928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1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rt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100" baseline="-25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c1</a:t>
                </a:r>
                <a:endParaRPr lang="en-US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5" name="Text Box 72"/>
              <p:cNvSpPr txBox="1"/>
              <p:nvPr/>
            </p:nvSpPr>
            <p:spPr>
              <a:xfrm>
                <a:off x="1115291" y="75372"/>
                <a:ext cx="367030" cy="25590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1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rt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100" baseline="-250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c2</a:t>
                </a:r>
                <a:endParaRPr lang="en-US" sz="110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90563" y="290513"/>
              <a:ext cx="11234738" cy="5581650"/>
              <a:chOff x="336" y="612"/>
              <a:chExt cx="7077" cy="3516"/>
            </a:xfrm>
          </p:grpSpPr>
          <p:sp>
            <p:nvSpPr>
              <p:cNvPr id="1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36" y="612"/>
                <a:ext cx="6816" cy="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grpSp>
            <p:nvGrpSpPr>
              <p:cNvPr id="11" name="Group 205"/>
              <p:cNvGrpSpPr>
                <a:grpSpLocks/>
              </p:cNvGrpSpPr>
              <p:nvPr/>
            </p:nvGrpSpPr>
            <p:grpSpPr bwMode="auto">
              <a:xfrm>
                <a:off x="1090" y="2970"/>
                <a:ext cx="2447" cy="313"/>
                <a:chOff x="1090" y="2970"/>
                <a:chExt cx="2447" cy="313"/>
              </a:xfrm>
            </p:grpSpPr>
            <p:sp>
              <p:nvSpPr>
                <p:cNvPr id="3086" name="Freeform 5"/>
                <p:cNvSpPr>
                  <a:spLocks/>
                </p:cNvSpPr>
                <p:nvPr/>
              </p:nvSpPr>
              <p:spPr bwMode="auto">
                <a:xfrm>
                  <a:off x="1090" y="3281"/>
                  <a:ext cx="14" cy="0"/>
                </a:xfrm>
                <a:custGeom>
                  <a:avLst/>
                  <a:gdLst>
                    <a:gd name="T0" fmla="*/ 0 w 6"/>
                    <a:gd name="T1" fmla="*/ 0 w 6"/>
                    <a:gd name="T2" fmla="*/ 1 w 6"/>
                    <a:gd name="T3" fmla="*/ 2 w 6"/>
                    <a:gd name="T4" fmla="*/ 3 w 6"/>
                    <a:gd name="T5" fmla="*/ 4 w 6"/>
                    <a:gd name="T6" fmla="*/ 5 w 6"/>
                    <a:gd name="T7" fmla="*/ 6 w 6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</a:cxnLst>
                  <a:rect l="0" t="0" r="r" b="b"/>
                  <a:pathLst>
                    <a:path w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87" name="Freeform 6"/>
                <p:cNvSpPr>
                  <a:spLocks/>
                </p:cNvSpPr>
                <p:nvPr/>
              </p:nvSpPr>
              <p:spPr bwMode="auto">
                <a:xfrm>
                  <a:off x="1106" y="3279"/>
                  <a:ext cx="28" cy="0"/>
                </a:xfrm>
                <a:custGeom>
                  <a:avLst/>
                  <a:gdLst>
                    <a:gd name="T0" fmla="*/ 0 w 12"/>
                    <a:gd name="T1" fmla="*/ 0 w 12"/>
                    <a:gd name="T2" fmla="*/ 1 w 12"/>
                    <a:gd name="T3" fmla="*/ 2 w 12"/>
                    <a:gd name="T4" fmla="*/ 3 w 12"/>
                    <a:gd name="T5" fmla="*/ 4 w 12"/>
                    <a:gd name="T6" fmla="*/ 5 w 12"/>
                    <a:gd name="T7" fmla="*/ 6 w 12"/>
                    <a:gd name="T8" fmla="*/ 7 w 12"/>
                    <a:gd name="T9" fmla="*/ 8 w 12"/>
                    <a:gd name="T10" fmla="*/ 9 w 12"/>
                    <a:gd name="T11" fmla="*/ 10 w 12"/>
                    <a:gd name="T12" fmla="*/ 11 w 12"/>
                    <a:gd name="T13" fmla="*/ 12 w 1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  <a:cxn ang="0">
                      <a:pos x="T12" y="0"/>
                    </a:cxn>
                    <a:cxn ang="0">
                      <a:pos x="T13" y="0"/>
                    </a:cxn>
                  </a:cxnLst>
                  <a:rect l="0" t="0" r="r" b="b"/>
                  <a:pathLst>
                    <a:path w="1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88" name="Freeform 7"/>
                <p:cNvSpPr>
                  <a:spLocks/>
                </p:cNvSpPr>
                <p:nvPr/>
              </p:nvSpPr>
              <p:spPr bwMode="auto">
                <a:xfrm>
                  <a:off x="1136" y="3278"/>
                  <a:ext cx="22" cy="0"/>
                </a:xfrm>
                <a:custGeom>
                  <a:avLst/>
                  <a:gdLst>
                    <a:gd name="T0" fmla="*/ 0 w 10"/>
                    <a:gd name="T1" fmla="*/ 0 w 10"/>
                    <a:gd name="T2" fmla="*/ 1 w 10"/>
                    <a:gd name="T3" fmla="*/ 2 w 10"/>
                    <a:gd name="T4" fmla="*/ 3 w 10"/>
                    <a:gd name="T5" fmla="*/ 4 w 10"/>
                    <a:gd name="T6" fmla="*/ 5 w 10"/>
                    <a:gd name="T7" fmla="*/ 6 w 10"/>
                    <a:gd name="T8" fmla="*/ 7 w 10"/>
                    <a:gd name="T9" fmla="*/ 8 w 10"/>
                    <a:gd name="T10" fmla="*/ 9 w 10"/>
                    <a:gd name="T11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89" name="Freeform 8"/>
                <p:cNvSpPr>
                  <a:spLocks/>
                </p:cNvSpPr>
                <p:nvPr/>
              </p:nvSpPr>
              <p:spPr bwMode="auto">
                <a:xfrm>
                  <a:off x="1161" y="3273"/>
                  <a:ext cx="66" cy="3"/>
                </a:xfrm>
                <a:custGeom>
                  <a:avLst/>
                  <a:gdLst>
                    <a:gd name="T0" fmla="*/ 0 w 29"/>
                    <a:gd name="T1" fmla="*/ 2 h 2"/>
                    <a:gd name="T2" fmla="*/ 0 w 29"/>
                    <a:gd name="T3" fmla="*/ 2 h 2"/>
                    <a:gd name="T4" fmla="*/ 1 w 29"/>
                    <a:gd name="T5" fmla="*/ 2 h 2"/>
                    <a:gd name="T6" fmla="*/ 2 w 29"/>
                    <a:gd name="T7" fmla="*/ 2 h 2"/>
                    <a:gd name="T8" fmla="*/ 3 w 29"/>
                    <a:gd name="T9" fmla="*/ 2 h 2"/>
                    <a:gd name="T10" fmla="*/ 4 w 29"/>
                    <a:gd name="T11" fmla="*/ 2 h 2"/>
                    <a:gd name="T12" fmla="*/ 5 w 29"/>
                    <a:gd name="T13" fmla="*/ 2 h 2"/>
                    <a:gd name="T14" fmla="*/ 6 w 29"/>
                    <a:gd name="T15" fmla="*/ 2 h 2"/>
                    <a:gd name="T16" fmla="*/ 7 w 29"/>
                    <a:gd name="T17" fmla="*/ 2 h 2"/>
                    <a:gd name="T18" fmla="*/ 8 w 29"/>
                    <a:gd name="T19" fmla="*/ 2 h 2"/>
                    <a:gd name="T20" fmla="*/ 9 w 29"/>
                    <a:gd name="T21" fmla="*/ 2 h 2"/>
                    <a:gd name="T22" fmla="*/ 10 w 29"/>
                    <a:gd name="T23" fmla="*/ 2 h 2"/>
                    <a:gd name="T24" fmla="*/ 10 w 29"/>
                    <a:gd name="T25" fmla="*/ 1 h 2"/>
                    <a:gd name="T26" fmla="*/ 11 w 29"/>
                    <a:gd name="T27" fmla="*/ 1 h 2"/>
                    <a:gd name="T28" fmla="*/ 12 w 29"/>
                    <a:gd name="T29" fmla="*/ 1 h 2"/>
                    <a:gd name="T30" fmla="*/ 13 w 29"/>
                    <a:gd name="T31" fmla="*/ 1 h 2"/>
                    <a:gd name="T32" fmla="*/ 14 w 29"/>
                    <a:gd name="T33" fmla="*/ 1 h 2"/>
                    <a:gd name="T34" fmla="*/ 15 w 29"/>
                    <a:gd name="T35" fmla="*/ 1 h 2"/>
                    <a:gd name="T36" fmla="*/ 16 w 29"/>
                    <a:gd name="T37" fmla="*/ 1 h 2"/>
                    <a:gd name="T38" fmla="*/ 17 w 29"/>
                    <a:gd name="T39" fmla="*/ 1 h 2"/>
                    <a:gd name="T40" fmla="*/ 18 w 29"/>
                    <a:gd name="T41" fmla="*/ 1 h 2"/>
                    <a:gd name="T42" fmla="*/ 19 w 29"/>
                    <a:gd name="T43" fmla="*/ 1 h 2"/>
                    <a:gd name="T44" fmla="*/ 20 w 29"/>
                    <a:gd name="T45" fmla="*/ 1 h 2"/>
                    <a:gd name="T46" fmla="*/ 20 w 29"/>
                    <a:gd name="T47" fmla="*/ 0 h 2"/>
                    <a:gd name="T48" fmla="*/ 21 w 29"/>
                    <a:gd name="T49" fmla="*/ 0 h 2"/>
                    <a:gd name="T50" fmla="*/ 22 w 29"/>
                    <a:gd name="T51" fmla="*/ 0 h 2"/>
                    <a:gd name="T52" fmla="*/ 23 w 29"/>
                    <a:gd name="T53" fmla="*/ 0 h 2"/>
                    <a:gd name="T54" fmla="*/ 24 w 29"/>
                    <a:gd name="T55" fmla="*/ 0 h 2"/>
                    <a:gd name="T56" fmla="*/ 25 w 29"/>
                    <a:gd name="T57" fmla="*/ 0 h 2"/>
                    <a:gd name="T58" fmla="*/ 26 w 29"/>
                    <a:gd name="T59" fmla="*/ 0 h 2"/>
                    <a:gd name="T60" fmla="*/ 27 w 29"/>
                    <a:gd name="T61" fmla="*/ 0 h 2"/>
                    <a:gd name="T62" fmla="*/ 28 w 29"/>
                    <a:gd name="T63" fmla="*/ 0 h 2"/>
                    <a:gd name="T64" fmla="*/ 29 w 29"/>
                    <a:gd name="T6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90" name="Freeform 9"/>
                <p:cNvSpPr>
                  <a:spLocks/>
                </p:cNvSpPr>
                <p:nvPr/>
              </p:nvSpPr>
              <p:spPr bwMode="auto">
                <a:xfrm>
                  <a:off x="1229" y="3270"/>
                  <a:ext cx="34" cy="2"/>
                </a:xfrm>
                <a:custGeom>
                  <a:avLst/>
                  <a:gdLst>
                    <a:gd name="T0" fmla="*/ 0 w 15"/>
                    <a:gd name="T1" fmla="*/ 1 h 1"/>
                    <a:gd name="T2" fmla="*/ 0 w 15"/>
                    <a:gd name="T3" fmla="*/ 1 h 1"/>
                    <a:gd name="T4" fmla="*/ 1 w 15"/>
                    <a:gd name="T5" fmla="*/ 1 h 1"/>
                    <a:gd name="T6" fmla="*/ 2 w 15"/>
                    <a:gd name="T7" fmla="*/ 1 h 1"/>
                    <a:gd name="T8" fmla="*/ 3 w 15"/>
                    <a:gd name="T9" fmla="*/ 1 h 1"/>
                    <a:gd name="T10" fmla="*/ 4 w 15"/>
                    <a:gd name="T11" fmla="*/ 1 h 1"/>
                    <a:gd name="T12" fmla="*/ 5 w 15"/>
                    <a:gd name="T13" fmla="*/ 1 h 1"/>
                    <a:gd name="T14" fmla="*/ 6 w 15"/>
                    <a:gd name="T15" fmla="*/ 1 h 1"/>
                    <a:gd name="T16" fmla="*/ 7 w 15"/>
                    <a:gd name="T17" fmla="*/ 1 h 1"/>
                    <a:gd name="T18" fmla="*/ 8 w 15"/>
                    <a:gd name="T19" fmla="*/ 1 h 1"/>
                    <a:gd name="T20" fmla="*/ 8 w 15"/>
                    <a:gd name="T21" fmla="*/ 0 h 1"/>
                    <a:gd name="T22" fmla="*/ 9 w 15"/>
                    <a:gd name="T23" fmla="*/ 0 h 1"/>
                    <a:gd name="T24" fmla="*/ 10 w 15"/>
                    <a:gd name="T25" fmla="*/ 0 h 1"/>
                    <a:gd name="T26" fmla="*/ 11 w 15"/>
                    <a:gd name="T27" fmla="*/ 0 h 1"/>
                    <a:gd name="T28" fmla="*/ 12 w 15"/>
                    <a:gd name="T29" fmla="*/ 0 h 1"/>
                    <a:gd name="T30" fmla="*/ 13 w 15"/>
                    <a:gd name="T31" fmla="*/ 0 h 1"/>
                    <a:gd name="T32" fmla="*/ 14 w 15"/>
                    <a:gd name="T33" fmla="*/ 0 h 1"/>
                    <a:gd name="T34" fmla="*/ 15 w 15"/>
                    <a:gd name="T3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91" name="Freeform 10"/>
                <p:cNvSpPr>
                  <a:spLocks/>
                </p:cNvSpPr>
                <p:nvPr/>
              </p:nvSpPr>
              <p:spPr bwMode="auto">
                <a:xfrm>
                  <a:off x="1265" y="3269"/>
                  <a:ext cx="16" cy="0"/>
                </a:xfrm>
                <a:custGeom>
                  <a:avLst/>
                  <a:gdLst>
                    <a:gd name="T0" fmla="*/ 0 w 7"/>
                    <a:gd name="T1" fmla="*/ 0 w 7"/>
                    <a:gd name="T2" fmla="*/ 1 w 7"/>
                    <a:gd name="T3" fmla="*/ 2 w 7"/>
                    <a:gd name="T4" fmla="*/ 3 w 7"/>
                    <a:gd name="T5" fmla="*/ 4 w 7"/>
                    <a:gd name="T6" fmla="*/ 5 w 7"/>
                    <a:gd name="T7" fmla="*/ 6 w 7"/>
                    <a:gd name="T8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92" name="Freeform 11"/>
                <p:cNvSpPr>
                  <a:spLocks/>
                </p:cNvSpPr>
                <p:nvPr/>
              </p:nvSpPr>
              <p:spPr bwMode="auto">
                <a:xfrm>
                  <a:off x="1283" y="3267"/>
                  <a:ext cx="16" cy="0"/>
                </a:xfrm>
                <a:custGeom>
                  <a:avLst/>
                  <a:gdLst>
                    <a:gd name="T0" fmla="*/ 0 w 7"/>
                    <a:gd name="T1" fmla="*/ 0 w 7"/>
                    <a:gd name="T2" fmla="*/ 1 w 7"/>
                    <a:gd name="T3" fmla="*/ 2 w 7"/>
                    <a:gd name="T4" fmla="*/ 3 w 7"/>
                    <a:gd name="T5" fmla="*/ 4 w 7"/>
                    <a:gd name="T6" fmla="*/ 5 w 7"/>
                    <a:gd name="T7" fmla="*/ 6 w 7"/>
                    <a:gd name="T8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93" name="Freeform 12"/>
                <p:cNvSpPr>
                  <a:spLocks/>
                </p:cNvSpPr>
                <p:nvPr/>
              </p:nvSpPr>
              <p:spPr bwMode="auto">
                <a:xfrm>
                  <a:off x="1302" y="3265"/>
                  <a:ext cx="16" cy="0"/>
                </a:xfrm>
                <a:custGeom>
                  <a:avLst/>
                  <a:gdLst>
                    <a:gd name="T0" fmla="*/ 0 w 7"/>
                    <a:gd name="T1" fmla="*/ 0 w 7"/>
                    <a:gd name="T2" fmla="*/ 1 w 7"/>
                    <a:gd name="T3" fmla="*/ 2 w 7"/>
                    <a:gd name="T4" fmla="*/ 3 w 7"/>
                    <a:gd name="T5" fmla="*/ 4 w 7"/>
                    <a:gd name="T6" fmla="*/ 5 w 7"/>
                    <a:gd name="T7" fmla="*/ 6 w 7"/>
                    <a:gd name="T8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94" name="Freeform 13"/>
                <p:cNvSpPr>
                  <a:spLocks/>
                </p:cNvSpPr>
                <p:nvPr/>
              </p:nvSpPr>
              <p:spPr bwMode="auto">
                <a:xfrm>
                  <a:off x="1320" y="3262"/>
                  <a:ext cx="34" cy="2"/>
                </a:xfrm>
                <a:custGeom>
                  <a:avLst/>
                  <a:gdLst>
                    <a:gd name="T0" fmla="*/ 0 w 15"/>
                    <a:gd name="T1" fmla="*/ 1 h 1"/>
                    <a:gd name="T2" fmla="*/ 0 w 15"/>
                    <a:gd name="T3" fmla="*/ 1 h 1"/>
                    <a:gd name="T4" fmla="*/ 1 w 15"/>
                    <a:gd name="T5" fmla="*/ 1 h 1"/>
                    <a:gd name="T6" fmla="*/ 2 w 15"/>
                    <a:gd name="T7" fmla="*/ 1 h 1"/>
                    <a:gd name="T8" fmla="*/ 3 w 15"/>
                    <a:gd name="T9" fmla="*/ 1 h 1"/>
                    <a:gd name="T10" fmla="*/ 4 w 15"/>
                    <a:gd name="T11" fmla="*/ 1 h 1"/>
                    <a:gd name="T12" fmla="*/ 5 w 15"/>
                    <a:gd name="T13" fmla="*/ 1 h 1"/>
                    <a:gd name="T14" fmla="*/ 6 w 15"/>
                    <a:gd name="T15" fmla="*/ 1 h 1"/>
                    <a:gd name="T16" fmla="*/ 7 w 15"/>
                    <a:gd name="T17" fmla="*/ 1 h 1"/>
                    <a:gd name="T18" fmla="*/ 7 w 15"/>
                    <a:gd name="T19" fmla="*/ 0 h 1"/>
                    <a:gd name="T20" fmla="*/ 8 w 15"/>
                    <a:gd name="T21" fmla="*/ 0 h 1"/>
                    <a:gd name="T22" fmla="*/ 9 w 15"/>
                    <a:gd name="T23" fmla="*/ 0 h 1"/>
                    <a:gd name="T24" fmla="*/ 10 w 15"/>
                    <a:gd name="T25" fmla="*/ 0 h 1"/>
                    <a:gd name="T26" fmla="*/ 11 w 15"/>
                    <a:gd name="T27" fmla="*/ 0 h 1"/>
                    <a:gd name="T28" fmla="*/ 12 w 15"/>
                    <a:gd name="T29" fmla="*/ 0 h 1"/>
                    <a:gd name="T30" fmla="*/ 13 w 15"/>
                    <a:gd name="T31" fmla="*/ 0 h 1"/>
                    <a:gd name="T32" fmla="*/ 14 w 15"/>
                    <a:gd name="T33" fmla="*/ 0 h 1"/>
                    <a:gd name="T34" fmla="*/ 15 w 15"/>
                    <a:gd name="T3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95" name="Freeform 14"/>
                <p:cNvSpPr>
                  <a:spLocks/>
                </p:cNvSpPr>
                <p:nvPr/>
              </p:nvSpPr>
              <p:spPr bwMode="auto">
                <a:xfrm>
                  <a:off x="1356" y="3258"/>
                  <a:ext cx="55" cy="3"/>
                </a:xfrm>
                <a:custGeom>
                  <a:avLst/>
                  <a:gdLst>
                    <a:gd name="T0" fmla="*/ 0 w 24"/>
                    <a:gd name="T1" fmla="*/ 2 h 2"/>
                    <a:gd name="T2" fmla="*/ 0 w 24"/>
                    <a:gd name="T3" fmla="*/ 2 h 2"/>
                    <a:gd name="T4" fmla="*/ 1 w 24"/>
                    <a:gd name="T5" fmla="*/ 2 h 2"/>
                    <a:gd name="T6" fmla="*/ 2 w 24"/>
                    <a:gd name="T7" fmla="*/ 2 h 2"/>
                    <a:gd name="T8" fmla="*/ 3 w 24"/>
                    <a:gd name="T9" fmla="*/ 2 h 2"/>
                    <a:gd name="T10" fmla="*/ 4 w 24"/>
                    <a:gd name="T11" fmla="*/ 2 h 2"/>
                    <a:gd name="T12" fmla="*/ 5 w 24"/>
                    <a:gd name="T13" fmla="*/ 2 h 2"/>
                    <a:gd name="T14" fmla="*/ 6 w 24"/>
                    <a:gd name="T15" fmla="*/ 2 h 2"/>
                    <a:gd name="T16" fmla="*/ 7 w 24"/>
                    <a:gd name="T17" fmla="*/ 2 h 2"/>
                    <a:gd name="T18" fmla="*/ 8 w 24"/>
                    <a:gd name="T19" fmla="*/ 2 h 2"/>
                    <a:gd name="T20" fmla="*/ 8 w 24"/>
                    <a:gd name="T21" fmla="*/ 1 h 2"/>
                    <a:gd name="T22" fmla="*/ 9 w 24"/>
                    <a:gd name="T23" fmla="*/ 1 h 2"/>
                    <a:gd name="T24" fmla="*/ 10 w 24"/>
                    <a:gd name="T25" fmla="*/ 1 h 2"/>
                    <a:gd name="T26" fmla="*/ 11 w 24"/>
                    <a:gd name="T27" fmla="*/ 1 h 2"/>
                    <a:gd name="T28" fmla="*/ 12 w 24"/>
                    <a:gd name="T29" fmla="*/ 1 h 2"/>
                    <a:gd name="T30" fmla="*/ 13 w 24"/>
                    <a:gd name="T31" fmla="*/ 1 h 2"/>
                    <a:gd name="T32" fmla="*/ 14 w 24"/>
                    <a:gd name="T33" fmla="*/ 1 h 2"/>
                    <a:gd name="T34" fmla="*/ 15 w 24"/>
                    <a:gd name="T35" fmla="*/ 1 h 2"/>
                    <a:gd name="T36" fmla="*/ 16 w 24"/>
                    <a:gd name="T37" fmla="*/ 1 h 2"/>
                    <a:gd name="T38" fmla="*/ 16 w 24"/>
                    <a:gd name="T39" fmla="*/ 0 h 2"/>
                    <a:gd name="T40" fmla="*/ 17 w 24"/>
                    <a:gd name="T41" fmla="*/ 0 h 2"/>
                    <a:gd name="T42" fmla="*/ 18 w 24"/>
                    <a:gd name="T43" fmla="*/ 0 h 2"/>
                    <a:gd name="T44" fmla="*/ 19 w 24"/>
                    <a:gd name="T45" fmla="*/ 0 h 2"/>
                    <a:gd name="T46" fmla="*/ 20 w 24"/>
                    <a:gd name="T47" fmla="*/ 0 h 2"/>
                    <a:gd name="T48" fmla="*/ 21 w 24"/>
                    <a:gd name="T49" fmla="*/ 0 h 2"/>
                    <a:gd name="T50" fmla="*/ 22 w 24"/>
                    <a:gd name="T51" fmla="*/ 0 h 2"/>
                    <a:gd name="T52" fmla="*/ 23 w 24"/>
                    <a:gd name="T53" fmla="*/ 0 h 2"/>
                    <a:gd name="T54" fmla="*/ 24 w 24"/>
                    <a:gd name="T5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4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96" name="Freeform 15"/>
                <p:cNvSpPr>
                  <a:spLocks/>
                </p:cNvSpPr>
                <p:nvPr/>
              </p:nvSpPr>
              <p:spPr bwMode="auto">
                <a:xfrm>
                  <a:off x="1413" y="3251"/>
                  <a:ext cx="82" cy="5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1 w 36"/>
                    <a:gd name="T5" fmla="*/ 3 h 3"/>
                    <a:gd name="T6" fmla="*/ 2 w 36"/>
                    <a:gd name="T7" fmla="*/ 3 h 3"/>
                    <a:gd name="T8" fmla="*/ 3 w 36"/>
                    <a:gd name="T9" fmla="*/ 3 h 3"/>
                    <a:gd name="T10" fmla="*/ 4 w 36"/>
                    <a:gd name="T11" fmla="*/ 3 h 3"/>
                    <a:gd name="T12" fmla="*/ 5 w 36"/>
                    <a:gd name="T13" fmla="*/ 3 h 3"/>
                    <a:gd name="T14" fmla="*/ 6 w 36"/>
                    <a:gd name="T15" fmla="*/ 3 h 3"/>
                    <a:gd name="T16" fmla="*/ 7 w 36"/>
                    <a:gd name="T17" fmla="*/ 3 h 3"/>
                    <a:gd name="T18" fmla="*/ 8 w 36"/>
                    <a:gd name="T19" fmla="*/ 3 h 3"/>
                    <a:gd name="T20" fmla="*/ 8 w 36"/>
                    <a:gd name="T21" fmla="*/ 2 h 3"/>
                    <a:gd name="T22" fmla="*/ 9 w 36"/>
                    <a:gd name="T23" fmla="*/ 2 h 3"/>
                    <a:gd name="T24" fmla="*/ 10 w 36"/>
                    <a:gd name="T25" fmla="*/ 2 h 3"/>
                    <a:gd name="T26" fmla="*/ 11 w 36"/>
                    <a:gd name="T27" fmla="*/ 2 h 3"/>
                    <a:gd name="T28" fmla="*/ 12 w 36"/>
                    <a:gd name="T29" fmla="*/ 2 h 3"/>
                    <a:gd name="T30" fmla="*/ 13 w 36"/>
                    <a:gd name="T31" fmla="*/ 2 h 3"/>
                    <a:gd name="T32" fmla="*/ 14 w 36"/>
                    <a:gd name="T33" fmla="*/ 2 h 3"/>
                    <a:gd name="T34" fmla="*/ 15 w 36"/>
                    <a:gd name="T35" fmla="*/ 2 h 3"/>
                    <a:gd name="T36" fmla="*/ 16 w 36"/>
                    <a:gd name="T37" fmla="*/ 2 h 3"/>
                    <a:gd name="T38" fmla="*/ 17 w 36"/>
                    <a:gd name="T39" fmla="*/ 2 h 3"/>
                    <a:gd name="T40" fmla="*/ 17 w 36"/>
                    <a:gd name="T41" fmla="*/ 1 h 3"/>
                    <a:gd name="T42" fmla="*/ 18 w 36"/>
                    <a:gd name="T43" fmla="*/ 1 h 3"/>
                    <a:gd name="T44" fmla="*/ 19 w 36"/>
                    <a:gd name="T45" fmla="*/ 1 h 3"/>
                    <a:gd name="T46" fmla="*/ 20 w 36"/>
                    <a:gd name="T47" fmla="*/ 1 h 3"/>
                    <a:gd name="T48" fmla="*/ 21 w 36"/>
                    <a:gd name="T49" fmla="*/ 1 h 3"/>
                    <a:gd name="T50" fmla="*/ 22 w 36"/>
                    <a:gd name="T51" fmla="*/ 1 h 3"/>
                    <a:gd name="T52" fmla="*/ 23 w 36"/>
                    <a:gd name="T53" fmla="*/ 1 h 3"/>
                    <a:gd name="T54" fmla="*/ 24 w 36"/>
                    <a:gd name="T55" fmla="*/ 1 h 3"/>
                    <a:gd name="T56" fmla="*/ 25 w 36"/>
                    <a:gd name="T57" fmla="*/ 1 h 3"/>
                    <a:gd name="T58" fmla="*/ 26 w 36"/>
                    <a:gd name="T59" fmla="*/ 1 h 3"/>
                    <a:gd name="T60" fmla="*/ 27 w 36"/>
                    <a:gd name="T61" fmla="*/ 1 h 3"/>
                    <a:gd name="T62" fmla="*/ 27 w 36"/>
                    <a:gd name="T63" fmla="*/ 0 h 3"/>
                    <a:gd name="T64" fmla="*/ 28 w 36"/>
                    <a:gd name="T65" fmla="*/ 0 h 3"/>
                    <a:gd name="T66" fmla="*/ 29 w 36"/>
                    <a:gd name="T67" fmla="*/ 0 h 3"/>
                    <a:gd name="T68" fmla="*/ 30 w 36"/>
                    <a:gd name="T69" fmla="*/ 0 h 3"/>
                    <a:gd name="T70" fmla="*/ 31 w 36"/>
                    <a:gd name="T71" fmla="*/ 0 h 3"/>
                    <a:gd name="T72" fmla="*/ 32 w 36"/>
                    <a:gd name="T73" fmla="*/ 0 h 3"/>
                    <a:gd name="T74" fmla="*/ 33 w 36"/>
                    <a:gd name="T75" fmla="*/ 0 h 3"/>
                    <a:gd name="T76" fmla="*/ 34 w 36"/>
                    <a:gd name="T77" fmla="*/ 0 h 3"/>
                    <a:gd name="T78" fmla="*/ 35 w 36"/>
                    <a:gd name="T79" fmla="*/ 0 h 3"/>
                    <a:gd name="T80" fmla="*/ 36 w 36"/>
                    <a:gd name="T8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5" y="2"/>
                      </a:lnTo>
                      <a:lnTo>
                        <a:pt x="16" y="2"/>
                      </a:lnTo>
                      <a:lnTo>
                        <a:pt x="17" y="2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3" y="0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97" name="Freeform 16"/>
                <p:cNvSpPr>
                  <a:spLocks/>
                </p:cNvSpPr>
                <p:nvPr/>
              </p:nvSpPr>
              <p:spPr bwMode="auto">
                <a:xfrm>
                  <a:off x="1497" y="3250"/>
                  <a:ext cx="23" cy="0"/>
                </a:xfrm>
                <a:custGeom>
                  <a:avLst/>
                  <a:gdLst>
                    <a:gd name="T0" fmla="*/ 0 w 10"/>
                    <a:gd name="T1" fmla="*/ 0 w 10"/>
                    <a:gd name="T2" fmla="*/ 1 w 10"/>
                    <a:gd name="T3" fmla="*/ 2 w 10"/>
                    <a:gd name="T4" fmla="*/ 3 w 10"/>
                    <a:gd name="T5" fmla="*/ 4 w 10"/>
                    <a:gd name="T6" fmla="*/ 5 w 10"/>
                    <a:gd name="T7" fmla="*/ 6 w 10"/>
                    <a:gd name="T8" fmla="*/ 7 w 10"/>
                    <a:gd name="T9" fmla="*/ 8 w 10"/>
                    <a:gd name="T10" fmla="*/ 9 w 10"/>
                    <a:gd name="T11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98" name="Freeform 17"/>
                <p:cNvSpPr>
                  <a:spLocks/>
                </p:cNvSpPr>
                <p:nvPr/>
              </p:nvSpPr>
              <p:spPr bwMode="auto">
                <a:xfrm>
                  <a:off x="1522" y="3248"/>
                  <a:ext cx="23" cy="0"/>
                </a:xfrm>
                <a:custGeom>
                  <a:avLst/>
                  <a:gdLst>
                    <a:gd name="T0" fmla="*/ 0 w 10"/>
                    <a:gd name="T1" fmla="*/ 0 w 10"/>
                    <a:gd name="T2" fmla="*/ 1 w 10"/>
                    <a:gd name="T3" fmla="*/ 2 w 10"/>
                    <a:gd name="T4" fmla="*/ 3 w 10"/>
                    <a:gd name="T5" fmla="*/ 4 w 10"/>
                    <a:gd name="T6" fmla="*/ 5 w 10"/>
                    <a:gd name="T7" fmla="*/ 6 w 10"/>
                    <a:gd name="T8" fmla="*/ 7 w 10"/>
                    <a:gd name="T9" fmla="*/ 8 w 10"/>
                    <a:gd name="T10" fmla="*/ 9 w 10"/>
                    <a:gd name="T11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99" name="Freeform 18"/>
                <p:cNvSpPr>
                  <a:spLocks/>
                </p:cNvSpPr>
                <p:nvPr/>
              </p:nvSpPr>
              <p:spPr bwMode="auto">
                <a:xfrm>
                  <a:off x="1547" y="3247"/>
                  <a:ext cx="32" cy="0"/>
                </a:xfrm>
                <a:custGeom>
                  <a:avLst/>
                  <a:gdLst>
                    <a:gd name="T0" fmla="*/ 0 w 14"/>
                    <a:gd name="T1" fmla="*/ 0 w 14"/>
                    <a:gd name="T2" fmla="*/ 1 w 14"/>
                    <a:gd name="T3" fmla="*/ 2 w 14"/>
                    <a:gd name="T4" fmla="*/ 3 w 14"/>
                    <a:gd name="T5" fmla="*/ 4 w 14"/>
                    <a:gd name="T6" fmla="*/ 5 w 14"/>
                    <a:gd name="T7" fmla="*/ 6 w 14"/>
                    <a:gd name="T8" fmla="*/ 7 w 14"/>
                    <a:gd name="T9" fmla="*/ 8 w 14"/>
                    <a:gd name="T10" fmla="*/ 9 w 14"/>
                    <a:gd name="T11" fmla="*/ 10 w 14"/>
                    <a:gd name="T12" fmla="*/ 11 w 14"/>
                    <a:gd name="T13" fmla="*/ 12 w 14"/>
                    <a:gd name="T14" fmla="*/ 13 w 14"/>
                    <a:gd name="T15" fmla="*/ 14 w 1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  <a:cxn ang="0">
                      <a:pos x="T12" y="0"/>
                    </a:cxn>
                    <a:cxn ang="0">
                      <a:pos x="T13" y="0"/>
                    </a:cxn>
                    <a:cxn ang="0">
                      <a:pos x="T14" y="0"/>
                    </a:cxn>
                    <a:cxn ang="0">
                      <a:pos x="T15" y="0"/>
                    </a:cxn>
                  </a:cxnLst>
                  <a:rect l="0" t="0" r="r" b="b"/>
                  <a:pathLst>
                    <a:path w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00" name="Freeform 19"/>
                <p:cNvSpPr>
                  <a:spLocks/>
                </p:cNvSpPr>
                <p:nvPr/>
              </p:nvSpPr>
              <p:spPr bwMode="auto">
                <a:xfrm>
                  <a:off x="1581" y="3240"/>
                  <a:ext cx="243" cy="5"/>
                </a:xfrm>
                <a:custGeom>
                  <a:avLst/>
                  <a:gdLst>
                    <a:gd name="T0" fmla="*/ 0 w 107"/>
                    <a:gd name="T1" fmla="*/ 3 h 3"/>
                    <a:gd name="T2" fmla="*/ 2 w 107"/>
                    <a:gd name="T3" fmla="*/ 3 h 3"/>
                    <a:gd name="T4" fmla="*/ 4 w 107"/>
                    <a:gd name="T5" fmla="*/ 3 h 3"/>
                    <a:gd name="T6" fmla="*/ 6 w 107"/>
                    <a:gd name="T7" fmla="*/ 3 h 3"/>
                    <a:gd name="T8" fmla="*/ 8 w 107"/>
                    <a:gd name="T9" fmla="*/ 3 h 3"/>
                    <a:gd name="T10" fmla="*/ 10 w 107"/>
                    <a:gd name="T11" fmla="*/ 3 h 3"/>
                    <a:gd name="T12" fmla="*/ 12 w 107"/>
                    <a:gd name="T13" fmla="*/ 3 h 3"/>
                    <a:gd name="T14" fmla="*/ 14 w 107"/>
                    <a:gd name="T15" fmla="*/ 3 h 3"/>
                    <a:gd name="T16" fmla="*/ 16 w 107"/>
                    <a:gd name="T17" fmla="*/ 3 h 3"/>
                    <a:gd name="T18" fmla="*/ 18 w 107"/>
                    <a:gd name="T19" fmla="*/ 3 h 3"/>
                    <a:gd name="T20" fmla="*/ 19 w 107"/>
                    <a:gd name="T21" fmla="*/ 2 h 3"/>
                    <a:gd name="T22" fmla="*/ 21 w 107"/>
                    <a:gd name="T23" fmla="*/ 2 h 3"/>
                    <a:gd name="T24" fmla="*/ 23 w 107"/>
                    <a:gd name="T25" fmla="*/ 2 h 3"/>
                    <a:gd name="T26" fmla="*/ 25 w 107"/>
                    <a:gd name="T27" fmla="*/ 2 h 3"/>
                    <a:gd name="T28" fmla="*/ 27 w 107"/>
                    <a:gd name="T29" fmla="*/ 2 h 3"/>
                    <a:gd name="T30" fmla="*/ 29 w 107"/>
                    <a:gd name="T31" fmla="*/ 2 h 3"/>
                    <a:gd name="T32" fmla="*/ 31 w 107"/>
                    <a:gd name="T33" fmla="*/ 2 h 3"/>
                    <a:gd name="T34" fmla="*/ 33 w 107"/>
                    <a:gd name="T35" fmla="*/ 2 h 3"/>
                    <a:gd name="T36" fmla="*/ 35 w 107"/>
                    <a:gd name="T37" fmla="*/ 2 h 3"/>
                    <a:gd name="T38" fmla="*/ 37 w 107"/>
                    <a:gd name="T39" fmla="*/ 2 h 3"/>
                    <a:gd name="T40" fmla="*/ 39 w 107"/>
                    <a:gd name="T41" fmla="*/ 2 h 3"/>
                    <a:gd name="T42" fmla="*/ 41 w 107"/>
                    <a:gd name="T43" fmla="*/ 2 h 3"/>
                    <a:gd name="T44" fmla="*/ 42 w 107"/>
                    <a:gd name="T45" fmla="*/ 1 h 3"/>
                    <a:gd name="T46" fmla="*/ 44 w 107"/>
                    <a:gd name="T47" fmla="*/ 1 h 3"/>
                    <a:gd name="T48" fmla="*/ 46 w 107"/>
                    <a:gd name="T49" fmla="*/ 1 h 3"/>
                    <a:gd name="T50" fmla="*/ 48 w 107"/>
                    <a:gd name="T51" fmla="*/ 1 h 3"/>
                    <a:gd name="T52" fmla="*/ 50 w 107"/>
                    <a:gd name="T53" fmla="*/ 1 h 3"/>
                    <a:gd name="T54" fmla="*/ 52 w 107"/>
                    <a:gd name="T55" fmla="*/ 1 h 3"/>
                    <a:gd name="T56" fmla="*/ 54 w 107"/>
                    <a:gd name="T57" fmla="*/ 1 h 3"/>
                    <a:gd name="T58" fmla="*/ 56 w 107"/>
                    <a:gd name="T59" fmla="*/ 1 h 3"/>
                    <a:gd name="T60" fmla="*/ 58 w 107"/>
                    <a:gd name="T61" fmla="*/ 1 h 3"/>
                    <a:gd name="T62" fmla="*/ 60 w 107"/>
                    <a:gd name="T63" fmla="*/ 1 h 3"/>
                    <a:gd name="T64" fmla="*/ 62 w 107"/>
                    <a:gd name="T65" fmla="*/ 1 h 3"/>
                    <a:gd name="T66" fmla="*/ 64 w 107"/>
                    <a:gd name="T67" fmla="*/ 1 h 3"/>
                    <a:gd name="T68" fmla="*/ 66 w 107"/>
                    <a:gd name="T69" fmla="*/ 1 h 3"/>
                    <a:gd name="T70" fmla="*/ 68 w 107"/>
                    <a:gd name="T71" fmla="*/ 1 h 3"/>
                    <a:gd name="T72" fmla="*/ 70 w 107"/>
                    <a:gd name="T73" fmla="*/ 1 h 3"/>
                    <a:gd name="T74" fmla="*/ 72 w 107"/>
                    <a:gd name="T75" fmla="*/ 1 h 3"/>
                    <a:gd name="T76" fmla="*/ 74 w 107"/>
                    <a:gd name="T77" fmla="*/ 1 h 3"/>
                    <a:gd name="T78" fmla="*/ 76 w 107"/>
                    <a:gd name="T79" fmla="*/ 1 h 3"/>
                    <a:gd name="T80" fmla="*/ 78 w 107"/>
                    <a:gd name="T81" fmla="*/ 1 h 3"/>
                    <a:gd name="T82" fmla="*/ 80 w 107"/>
                    <a:gd name="T83" fmla="*/ 1 h 3"/>
                    <a:gd name="T84" fmla="*/ 82 w 107"/>
                    <a:gd name="T85" fmla="*/ 1 h 3"/>
                    <a:gd name="T86" fmla="*/ 84 w 107"/>
                    <a:gd name="T87" fmla="*/ 1 h 3"/>
                    <a:gd name="T88" fmla="*/ 86 w 107"/>
                    <a:gd name="T89" fmla="*/ 1 h 3"/>
                    <a:gd name="T90" fmla="*/ 88 w 107"/>
                    <a:gd name="T91" fmla="*/ 1 h 3"/>
                    <a:gd name="T92" fmla="*/ 89 w 107"/>
                    <a:gd name="T93" fmla="*/ 0 h 3"/>
                    <a:gd name="T94" fmla="*/ 91 w 107"/>
                    <a:gd name="T95" fmla="*/ 0 h 3"/>
                    <a:gd name="T96" fmla="*/ 93 w 107"/>
                    <a:gd name="T97" fmla="*/ 0 h 3"/>
                    <a:gd name="T98" fmla="*/ 95 w 107"/>
                    <a:gd name="T99" fmla="*/ 0 h 3"/>
                    <a:gd name="T100" fmla="*/ 97 w 107"/>
                    <a:gd name="T101" fmla="*/ 0 h 3"/>
                    <a:gd name="T102" fmla="*/ 99 w 107"/>
                    <a:gd name="T103" fmla="*/ 0 h 3"/>
                    <a:gd name="T104" fmla="*/ 101 w 107"/>
                    <a:gd name="T105" fmla="*/ 0 h 3"/>
                    <a:gd name="T106" fmla="*/ 103 w 107"/>
                    <a:gd name="T107" fmla="*/ 0 h 3"/>
                    <a:gd name="T108" fmla="*/ 105 w 107"/>
                    <a:gd name="T109" fmla="*/ 0 h 3"/>
                    <a:gd name="T110" fmla="*/ 107 w 107"/>
                    <a:gd name="T1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7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3"/>
                      </a:lnTo>
                      <a:lnTo>
                        <a:pt x="12" y="3"/>
                      </a:lnTo>
                      <a:lnTo>
                        <a:pt x="13" y="3"/>
                      </a:lnTo>
                      <a:lnTo>
                        <a:pt x="14" y="3"/>
                      </a:lnTo>
                      <a:lnTo>
                        <a:pt x="15" y="3"/>
                      </a:lnTo>
                      <a:lnTo>
                        <a:pt x="16" y="3"/>
                      </a:lnTo>
                      <a:lnTo>
                        <a:pt x="17" y="3"/>
                      </a:lnTo>
                      <a:lnTo>
                        <a:pt x="18" y="3"/>
                      </a:lnTo>
                      <a:lnTo>
                        <a:pt x="18" y="2"/>
                      </a:lnTo>
                      <a:lnTo>
                        <a:pt x="19" y="2"/>
                      </a:lnTo>
                      <a:lnTo>
                        <a:pt x="20" y="2"/>
                      </a:lnTo>
                      <a:lnTo>
                        <a:pt x="21" y="2"/>
                      </a:lnTo>
                      <a:lnTo>
                        <a:pt x="22" y="2"/>
                      </a:lnTo>
                      <a:lnTo>
                        <a:pt x="23" y="2"/>
                      </a:lnTo>
                      <a:lnTo>
                        <a:pt x="24" y="2"/>
                      </a:lnTo>
                      <a:lnTo>
                        <a:pt x="25" y="2"/>
                      </a:lnTo>
                      <a:lnTo>
                        <a:pt x="26" y="2"/>
                      </a:lnTo>
                      <a:lnTo>
                        <a:pt x="27" y="2"/>
                      </a:lnTo>
                      <a:lnTo>
                        <a:pt x="28" y="2"/>
                      </a:lnTo>
                      <a:lnTo>
                        <a:pt x="29" y="2"/>
                      </a:lnTo>
                      <a:lnTo>
                        <a:pt x="30" y="2"/>
                      </a:lnTo>
                      <a:lnTo>
                        <a:pt x="31" y="2"/>
                      </a:lnTo>
                      <a:lnTo>
                        <a:pt x="32" y="2"/>
                      </a:lnTo>
                      <a:lnTo>
                        <a:pt x="33" y="2"/>
                      </a:lnTo>
                      <a:lnTo>
                        <a:pt x="34" y="2"/>
                      </a:lnTo>
                      <a:lnTo>
                        <a:pt x="35" y="2"/>
                      </a:lnTo>
                      <a:lnTo>
                        <a:pt x="36" y="2"/>
                      </a:lnTo>
                      <a:lnTo>
                        <a:pt x="37" y="2"/>
                      </a:lnTo>
                      <a:lnTo>
                        <a:pt x="38" y="2"/>
                      </a:lnTo>
                      <a:lnTo>
                        <a:pt x="39" y="2"/>
                      </a:lnTo>
                      <a:lnTo>
                        <a:pt x="40" y="2"/>
                      </a:lnTo>
                      <a:lnTo>
                        <a:pt x="41" y="2"/>
                      </a:lnTo>
                      <a:lnTo>
                        <a:pt x="41" y="1"/>
                      </a:lnTo>
                      <a:lnTo>
                        <a:pt x="42" y="1"/>
                      </a:lnTo>
                      <a:lnTo>
                        <a:pt x="43" y="1"/>
                      </a:lnTo>
                      <a:lnTo>
                        <a:pt x="44" y="1"/>
                      </a:lnTo>
                      <a:lnTo>
                        <a:pt x="45" y="1"/>
                      </a:lnTo>
                      <a:lnTo>
                        <a:pt x="46" y="1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1" y="1"/>
                      </a:lnTo>
                      <a:lnTo>
                        <a:pt x="52" y="1"/>
                      </a:lnTo>
                      <a:lnTo>
                        <a:pt x="53" y="1"/>
                      </a:lnTo>
                      <a:lnTo>
                        <a:pt x="54" y="1"/>
                      </a:lnTo>
                      <a:lnTo>
                        <a:pt x="55" y="1"/>
                      </a:lnTo>
                      <a:lnTo>
                        <a:pt x="56" y="1"/>
                      </a:lnTo>
                      <a:lnTo>
                        <a:pt x="57" y="1"/>
                      </a:lnTo>
                      <a:lnTo>
                        <a:pt x="58" y="1"/>
                      </a:lnTo>
                      <a:lnTo>
                        <a:pt x="59" y="1"/>
                      </a:lnTo>
                      <a:lnTo>
                        <a:pt x="60" y="1"/>
                      </a:lnTo>
                      <a:lnTo>
                        <a:pt x="61" y="1"/>
                      </a:lnTo>
                      <a:lnTo>
                        <a:pt x="62" y="1"/>
                      </a:lnTo>
                      <a:lnTo>
                        <a:pt x="63" y="1"/>
                      </a:lnTo>
                      <a:lnTo>
                        <a:pt x="64" y="1"/>
                      </a:lnTo>
                      <a:lnTo>
                        <a:pt x="65" y="1"/>
                      </a:lnTo>
                      <a:lnTo>
                        <a:pt x="66" y="1"/>
                      </a:lnTo>
                      <a:lnTo>
                        <a:pt x="67" y="1"/>
                      </a:lnTo>
                      <a:lnTo>
                        <a:pt x="68" y="1"/>
                      </a:lnTo>
                      <a:lnTo>
                        <a:pt x="69" y="1"/>
                      </a:lnTo>
                      <a:lnTo>
                        <a:pt x="70" y="1"/>
                      </a:lnTo>
                      <a:lnTo>
                        <a:pt x="71" y="1"/>
                      </a:lnTo>
                      <a:lnTo>
                        <a:pt x="72" y="1"/>
                      </a:lnTo>
                      <a:lnTo>
                        <a:pt x="73" y="1"/>
                      </a:lnTo>
                      <a:lnTo>
                        <a:pt x="74" y="1"/>
                      </a:lnTo>
                      <a:lnTo>
                        <a:pt x="75" y="1"/>
                      </a:lnTo>
                      <a:lnTo>
                        <a:pt x="76" y="1"/>
                      </a:lnTo>
                      <a:lnTo>
                        <a:pt x="77" y="1"/>
                      </a:lnTo>
                      <a:lnTo>
                        <a:pt x="78" y="1"/>
                      </a:lnTo>
                      <a:lnTo>
                        <a:pt x="79" y="1"/>
                      </a:lnTo>
                      <a:lnTo>
                        <a:pt x="80" y="1"/>
                      </a:lnTo>
                      <a:lnTo>
                        <a:pt x="81" y="1"/>
                      </a:lnTo>
                      <a:lnTo>
                        <a:pt x="82" y="1"/>
                      </a:lnTo>
                      <a:lnTo>
                        <a:pt x="83" y="1"/>
                      </a:lnTo>
                      <a:lnTo>
                        <a:pt x="84" y="1"/>
                      </a:lnTo>
                      <a:lnTo>
                        <a:pt x="85" y="1"/>
                      </a:lnTo>
                      <a:lnTo>
                        <a:pt x="86" y="1"/>
                      </a:lnTo>
                      <a:lnTo>
                        <a:pt x="87" y="1"/>
                      </a:lnTo>
                      <a:lnTo>
                        <a:pt x="88" y="1"/>
                      </a:lnTo>
                      <a:lnTo>
                        <a:pt x="89" y="1"/>
                      </a:lnTo>
                      <a:lnTo>
                        <a:pt x="89" y="0"/>
                      </a:lnTo>
                      <a:lnTo>
                        <a:pt x="90" y="0"/>
                      </a:lnTo>
                      <a:lnTo>
                        <a:pt x="91" y="0"/>
                      </a:lnTo>
                      <a:lnTo>
                        <a:pt x="92" y="0"/>
                      </a:lnTo>
                      <a:lnTo>
                        <a:pt x="93" y="0"/>
                      </a:lnTo>
                      <a:lnTo>
                        <a:pt x="94" y="0"/>
                      </a:lnTo>
                      <a:lnTo>
                        <a:pt x="95" y="0"/>
                      </a:lnTo>
                      <a:lnTo>
                        <a:pt x="96" y="0"/>
                      </a:lnTo>
                      <a:lnTo>
                        <a:pt x="97" y="0"/>
                      </a:lnTo>
                      <a:lnTo>
                        <a:pt x="98" y="0"/>
                      </a:lnTo>
                      <a:lnTo>
                        <a:pt x="99" y="0"/>
                      </a:lnTo>
                      <a:lnTo>
                        <a:pt x="100" y="0"/>
                      </a:lnTo>
                      <a:lnTo>
                        <a:pt x="101" y="0"/>
                      </a:lnTo>
                      <a:lnTo>
                        <a:pt x="102" y="0"/>
                      </a:lnTo>
                      <a:lnTo>
                        <a:pt x="103" y="0"/>
                      </a:lnTo>
                      <a:lnTo>
                        <a:pt x="104" y="0"/>
                      </a:lnTo>
                      <a:lnTo>
                        <a:pt x="105" y="0"/>
                      </a:lnTo>
                      <a:lnTo>
                        <a:pt x="106" y="0"/>
                      </a:lnTo>
                      <a:lnTo>
                        <a:pt x="107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01" name="Freeform 20"/>
                <p:cNvSpPr>
                  <a:spLocks/>
                </p:cNvSpPr>
                <p:nvPr/>
              </p:nvSpPr>
              <p:spPr bwMode="auto">
                <a:xfrm>
                  <a:off x="1826" y="3236"/>
                  <a:ext cx="130" cy="3"/>
                </a:xfrm>
                <a:custGeom>
                  <a:avLst/>
                  <a:gdLst>
                    <a:gd name="T0" fmla="*/ 0 w 57"/>
                    <a:gd name="T1" fmla="*/ 2 h 2"/>
                    <a:gd name="T2" fmla="*/ 0 w 57"/>
                    <a:gd name="T3" fmla="*/ 2 h 2"/>
                    <a:gd name="T4" fmla="*/ 1 w 57"/>
                    <a:gd name="T5" fmla="*/ 2 h 2"/>
                    <a:gd name="T6" fmla="*/ 2 w 57"/>
                    <a:gd name="T7" fmla="*/ 2 h 2"/>
                    <a:gd name="T8" fmla="*/ 3 w 57"/>
                    <a:gd name="T9" fmla="*/ 2 h 2"/>
                    <a:gd name="T10" fmla="*/ 4 w 57"/>
                    <a:gd name="T11" fmla="*/ 2 h 2"/>
                    <a:gd name="T12" fmla="*/ 5 w 57"/>
                    <a:gd name="T13" fmla="*/ 2 h 2"/>
                    <a:gd name="T14" fmla="*/ 6 w 57"/>
                    <a:gd name="T15" fmla="*/ 2 h 2"/>
                    <a:gd name="T16" fmla="*/ 7 w 57"/>
                    <a:gd name="T17" fmla="*/ 2 h 2"/>
                    <a:gd name="T18" fmla="*/ 8 w 57"/>
                    <a:gd name="T19" fmla="*/ 2 h 2"/>
                    <a:gd name="T20" fmla="*/ 9 w 57"/>
                    <a:gd name="T21" fmla="*/ 2 h 2"/>
                    <a:gd name="T22" fmla="*/ 10 w 57"/>
                    <a:gd name="T23" fmla="*/ 2 h 2"/>
                    <a:gd name="T24" fmla="*/ 11 w 57"/>
                    <a:gd name="T25" fmla="*/ 2 h 2"/>
                    <a:gd name="T26" fmla="*/ 12 w 57"/>
                    <a:gd name="T27" fmla="*/ 2 h 2"/>
                    <a:gd name="T28" fmla="*/ 13 w 57"/>
                    <a:gd name="T29" fmla="*/ 2 h 2"/>
                    <a:gd name="T30" fmla="*/ 14 w 57"/>
                    <a:gd name="T31" fmla="*/ 2 h 2"/>
                    <a:gd name="T32" fmla="*/ 15 w 57"/>
                    <a:gd name="T33" fmla="*/ 2 h 2"/>
                    <a:gd name="T34" fmla="*/ 16 w 57"/>
                    <a:gd name="T35" fmla="*/ 2 h 2"/>
                    <a:gd name="T36" fmla="*/ 17 w 57"/>
                    <a:gd name="T37" fmla="*/ 2 h 2"/>
                    <a:gd name="T38" fmla="*/ 17 w 57"/>
                    <a:gd name="T39" fmla="*/ 1 h 2"/>
                    <a:gd name="T40" fmla="*/ 18 w 57"/>
                    <a:gd name="T41" fmla="*/ 1 h 2"/>
                    <a:gd name="T42" fmla="*/ 19 w 57"/>
                    <a:gd name="T43" fmla="*/ 1 h 2"/>
                    <a:gd name="T44" fmla="*/ 20 w 57"/>
                    <a:gd name="T45" fmla="*/ 1 h 2"/>
                    <a:gd name="T46" fmla="*/ 21 w 57"/>
                    <a:gd name="T47" fmla="*/ 1 h 2"/>
                    <a:gd name="T48" fmla="*/ 22 w 57"/>
                    <a:gd name="T49" fmla="*/ 1 h 2"/>
                    <a:gd name="T50" fmla="*/ 23 w 57"/>
                    <a:gd name="T51" fmla="*/ 1 h 2"/>
                    <a:gd name="T52" fmla="*/ 24 w 57"/>
                    <a:gd name="T53" fmla="*/ 1 h 2"/>
                    <a:gd name="T54" fmla="*/ 25 w 57"/>
                    <a:gd name="T55" fmla="*/ 1 h 2"/>
                    <a:gd name="T56" fmla="*/ 26 w 57"/>
                    <a:gd name="T57" fmla="*/ 1 h 2"/>
                    <a:gd name="T58" fmla="*/ 27 w 57"/>
                    <a:gd name="T59" fmla="*/ 1 h 2"/>
                    <a:gd name="T60" fmla="*/ 28 w 57"/>
                    <a:gd name="T61" fmla="*/ 1 h 2"/>
                    <a:gd name="T62" fmla="*/ 29 w 57"/>
                    <a:gd name="T63" fmla="*/ 1 h 2"/>
                    <a:gd name="T64" fmla="*/ 30 w 57"/>
                    <a:gd name="T65" fmla="*/ 1 h 2"/>
                    <a:gd name="T66" fmla="*/ 31 w 57"/>
                    <a:gd name="T67" fmla="*/ 1 h 2"/>
                    <a:gd name="T68" fmla="*/ 32 w 57"/>
                    <a:gd name="T69" fmla="*/ 1 h 2"/>
                    <a:gd name="T70" fmla="*/ 33 w 57"/>
                    <a:gd name="T71" fmla="*/ 1 h 2"/>
                    <a:gd name="T72" fmla="*/ 34 w 57"/>
                    <a:gd name="T73" fmla="*/ 1 h 2"/>
                    <a:gd name="T74" fmla="*/ 35 w 57"/>
                    <a:gd name="T75" fmla="*/ 1 h 2"/>
                    <a:gd name="T76" fmla="*/ 36 w 57"/>
                    <a:gd name="T77" fmla="*/ 1 h 2"/>
                    <a:gd name="T78" fmla="*/ 36 w 57"/>
                    <a:gd name="T79" fmla="*/ 0 h 2"/>
                    <a:gd name="T80" fmla="*/ 37 w 57"/>
                    <a:gd name="T81" fmla="*/ 0 h 2"/>
                    <a:gd name="T82" fmla="*/ 38 w 57"/>
                    <a:gd name="T83" fmla="*/ 0 h 2"/>
                    <a:gd name="T84" fmla="*/ 39 w 57"/>
                    <a:gd name="T85" fmla="*/ 0 h 2"/>
                    <a:gd name="T86" fmla="*/ 40 w 57"/>
                    <a:gd name="T87" fmla="*/ 0 h 2"/>
                    <a:gd name="T88" fmla="*/ 41 w 57"/>
                    <a:gd name="T89" fmla="*/ 0 h 2"/>
                    <a:gd name="T90" fmla="*/ 42 w 57"/>
                    <a:gd name="T91" fmla="*/ 0 h 2"/>
                    <a:gd name="T92" fmla="*/ 43 w 57"/>
                    <a:gd name="T93" fmla="*/ 0 h 2"/>
                    <a:gd name="T94" fmla="*/ 44 w 57"/>
                    <a:gd name="T95" fmla="*/ 0 h 2"/>
                    <a:gd name="T96" fmla="*/ 45 w 57"/>
                    <a:gd name="T97" fmla="*/ 0 h 2"/>
                    <a:gd name="T98" fmla="*/ 46 w 57"/>
                    <a:gd name="T99" fmla="*/ 0 h 2"/>
                    <a:gd name="T100" fmla="*/ 47 w 57"/>
                    <a:gd name="T101" fmla="*/ 0 h 2"/>
                    <a:gd name="T102" fmla="*/ 48 w 57"/>
                    <a:gd name="T103" fmla="*/ 0 h 2"/>
                    <a:gd name="T104" fmla="*/ 49 w 57"/>
                    <a:gd name="T105" fmla="*/ 0 h 2"/>
                    <a:gd name="T106" fmla="*/ 50 w 57"/>
                    <a:gd name="T107" fmla="*/ 0 h 2"/>
                    <a:gd name="T108" fmla="*/ 51 w 57"/>
                    <a:gd name="T109" fmla="*/ 0 h 2"/>
                    <a:gd name="T110" fmla="*/ 52 w 57"/>
                    <a:gd name="T111" fmla="*/ 0 h 2"/>
                    <a:gd name="T112" fmla="*/ 53 w 57"/>
                    <a:gd name="T113" fmla="*/ 0 h 2"/>
                    <a:gd name="T114" fmla="*/ 54 w 57"/>
                    <a:gd name="T115" fmla="*/ 0 h 2"/>
                    <a:gd name="T116" fmla="*/ 55 w 57"/>
                    <a:gd name="T117" fmla="*/ 0 h 2"/>
                    <a:gd name="T118" fmla="*/ 56 w 57"/>
                    <a:gd name="T119" fmla="*/ 0 h 2"/>
                    <a:gd name="T120" fmla="*/ 57 w 57"/>
                    <a:gd name="T12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7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5" y="2"/>
                      </a:lnTo>
                      <a:lnTo>
                        <a:pt x="16" y="2"/>
                      </a:lnTo>
                      <a:lnTo>
                        <a:pt x="17" y="2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3" y="0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6" y="0"/>
                      </a:lnTo>
                      <a:lnTo>
                        <a:pt x="47" y="0"/>
                      </a:lnTo>
                      <a:lnTo>
                        <a:pt x="48" y="0"/>
                      </a:lnTo>
                      <a:lnTo>
                        <a:pt x="49" y="0"/>
                      </a:lnTo>
                      <a:lnTo>
                        <a:pt x="50" y="0"/>
                      </a:lnTo>
                      <a:lnTo>
                        <a:pt x="51" y="0"/>
                      </a:lnTo>
                      <a:lnTo>
                        <a:pt x="52" y="0"/>
                      </a:lnTo>
                      <a:lnTo>
                        <a:pt x="53" y="0"/>
                      </a:lnTo>
                      <a:lnTo>
                        <a:pt x="54" y="0"/>
                      </a:lnTo>
                      <a:lnTo>
                        <a:pt x="55" y="0"/>
                      </a:lnTo>
                      <a:lnTo>
                        <a:pt x="56" y="0"/>
                      </a:lnTo>
                      <a:lnTo>
                        <a:pt x="57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02" name="Freeform 21"/>
                <p:cNvSpPr>
                  <a:spLocks/>
                </p:cNvSpPr>
                <p:nvPr/>
              </p:nvSpPr>
              <p:spPr bwMode="auto">
                <a:xfrm>
                  <a:off x="1958" y="3234"/>
                  <a:ext cx="37" cy="0"/>
                </a:xfrm>
                <a:custGeom>
                  <a:avLst/>
                  <a:gdLst>
                    <a:gd name="T0" fmla="*/ 0 w 16"/>
                    <a:gd name="T1" fmla="*/ 0 w 16"/>
                    <a:gd name="T2" fmla="*/ 1 w 16"/>
                    <a:gd name="T3" fmla="*/ 2 w 16"/>
                    <a:gd name="T4" fmla="*/ 3 w 16"/>
                    <a:gd name="T5" fmla="*/ 4 w 16"/>
                    <a:gd name="T6" fmla="*/ 5 w 16"/>
                    <a:gd name="T7" fmla="*/ 6 w 16"/>
                    <a:gd name="T8" fmla="*/ 7 w 16"/>
                    <a:gd name="T9" fmla="*/ 8 w 16"/>
                    <a:gd name="T10" fmla="*/ 9 w 16"/>
                    <a:gd name="T11" fmla="*/ 10 w 16"/>
                    <a:gd name="T12" fmla="*/ 11 w 16"/>
                    <a:gd name="T13" fmla="*/ 12 w 16"/>
                    <a:gd name="T14" fmla="*/ 13 w 16"/>
                    <a:gd name="T15" fmla="*/ 14 w 16"/>
                    <a:gd name="T16" fmla="*/ 15 w 16"/>
                    <a:gd name="T17" fmla="*/ 16 w 16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  <a:cxn ang="0">
                      <a:pos x="T12" y="0"/>
                    </a:cxn>
                    <a:cxn ang="0">
                      <a:pos x="T13" y="0"/>
                    </a:cxn>
                    <a:cxn ang="0">
                      <a:pos x="T14" y="0"/>
                    </a:cxn>
                    <a:cxn ang="0">
                      <a:pos x="T15" y="0"/>
                    </a:cxn>
                    <a:cxn ang="0">
                      <a:pos x="T16" y="0"/>
                    </a:cxn>
                    <a:cxn ang="0">
                      <a:pos x="T17" y="0"/>
                    </a:cxn>
                  </a:cxnLst>
                  <a:rect l="0" t="0" r="r" b="b"/>
                  <a:pathLst>
                    <a:path w="1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03" name="Freeform 22"/>
                <p:cNvSpPr>
                  <a:spLocks/>
                </p:cNvSpPr>
                <p:nvPr/>
              </p:nvSpPr>
              <p:spPr bwMode="auto">
                <a:xfrm>
                  <a:off x="1997" y="3231"/>
                  <a:ext cx="82" cy="2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1 w 36"/>
                    <a:gd name="T5" fmla="*/ 1 h 1"/>
                    <a:gd name="T6" fmla="*/ 2 w 36"/>
                    <a:gd name="T7" fmla="*/ 1 h 1"/>
                    <a:gd name="T8" fmla="*/ 3 w 36"/>
                    <a:gd name="T9" fmla="*/ 1 h 1"/>
                    <a:gd name="T10" fmla="*/ 4 w 36"/>
                    <a:gd name="T11" fmla="*/ 1 h 1"/>
                    <a:gd name="T12" fmla="*/ 5 w 36"/>
                    <a:gd name="T13" fmla="*/ 1 h 1"/>
                    <a:gd name="T14" fmla="*/ 6 w 36"/>
                    <a:gd name="T15" fmla="*/ 1 h 1"/>
                    <a:gd name="T16" fmla="*/ 7 w 36"/>
                    <a:gd name="T17" fmla="*/ 1 h 1"/>
                    <a:gd name="T18" fmla="*/ 8 w 36"/>
                    <a:gd name="T19" fmla="*/ 1 h 1"/>
                    <a:gd name="T20" fmla="*/ 9 w 36"/>
                    <a:gd name="T21" fmla="*/ 1 h 1"/>
                    <a:gd name="T22" fmla="*/ 10 w 36"/>
                    <a:gd name="T23" fmla="*/ 1 h 1"/>
                    <a:gd name="T24" fmla="*/ 11 w 36"/>
                    <a:gd name="T25" fmla="*/ 1 h 1"/>
                    <a:gd name="T26" fmla="*/ 12 w 36"/>
                    <a:gd name="T27" fmla="*/ 1 h 1"/>
                    <a:gd name="T28" fmla="*/ 13 w 36"/>
                    <a:gd name="T29" fmla="*/ 1 h 1"/>
                    <a:gd name="T30" fmla="*/ 14 w 36"/>
                    <a:gd name="T31" fmla="*/ 1 h 1"/>
                    <a:gd name="T32" fmla="*/ 15 w 36"/>
                    <a:gd name="T33" fmla="*/ 1 h 1"/>
                    <a:gd name="T34" fmla="*/ 16 w 36"/>
                    <a:gd name="T35" fmla="*/ 1 h 1"/>
                    <a:gd name="T36" fmla="*/ 17 w 36"/>
                    <a:gd name="T37" fmla="*/ 1 h 1"/>
                    <a:gd name="T38" fmla="*/ 18 w 36"/>
                    <a:gd name="T39" fmla="*/ 1 h 1"/>
                    <a:gd name="T40" fmla="*/ 18 w 36"/>
                    <a:gd name="T41" fmla="*/ 0 h 1"/>
                    <a:gd name="T42" fmla="*/ 19 w 36"/>
                    <a:gd name="T43" fmla="*/ 0 h 1"/>
                    <a:gd name="T44" fmla="*/ 20 w 36"/>
                    <a:gd name="T45" fmla="*/ 0 h 1"/>
                    <a:gd name="T46" fmla="*/ 21 w 36"/>
                    <a:gd name="T47" fmla="*/ 0 h 1"/>
                    <a:gd name="T48" fmla="*/ 22 w 36"/>
                    <a:gd name="T49" fmla="*/ 0 h 1"/>
                    <a:gd name="T50" fmla="*/ 23 w 36"/>
                    <a:gd name="T51" fmla="*/ 0 h 1"/>
                    <a:gd name="T52" fmla="*/ 24 w 36"/>
                    <a:gd name="T53" fmla="*/ 0 h 1"/>
                    <a:gd name="T54" fmla="*/ 25 w 36"/>
                    <a:gd name="T55" fmla="*/ 0 h 1"/>
                    <a:gd name="T56" fmla="*/ 26 w 36"/>
                    <a:gd name="T57" fmla="*/ 0 h 1"/>
                    <a:gd name="T58" fmla="*/ 27 w 36"/>
                    <a:gd name="T59" fmla="*/ 0 h 1"/>
                    <a:gd name="T60" fmla="*/ 28 w 36"/>
                    <a:gd name="T61" fmla="*/ 0 h 1"/>
                    <a:gd name="T62" fmla="*/ 29 w 36"/>
                    <a:gd name="T63" fmla="*/ 0 h 1"/>
                    <a:gd name="T64" fmla="*/ 30 w 36"/>
                    <a:gd name="T65" fmla="*/ 0 h 1"/>
                    <a:gd name="T66" fmla="*/ 31 w 36"/>
                    <a:gd name="T67" fmla="*/ 0 h 1"/>
                    <a:gd name="T68" fmla="*/ 32 w 36"/>
                    <a:gd name="T69" fmla="*/ 0 h 1"/>
                    <a:gd name="T70" fmla="*/ 33 w 36"/>
                    <a:gd name="T71" fmla="*/ 0 h 1"/>
                    <a:gd name="T72" fmla="*/ 34 w 36"/>
                    <a:gd name="T73" fmla="*/ 0 h 1"/>
                    <a:gd name="T74" fmla="*/ 35 w 36"/>
                    <a:gd name="T75" fmla="*/ 0 h 1"/>
                    <a:gd name="T76" fmla="*/ 36 w 36"/>
                    <a:gd name="T7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3" y="0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04" name="Freeform 23"/>
                <p:cNvSpPr>
                  <a:spLocks/>
                </p:cNvSpPr>
                <p:nvPr/>
              </p:nvSpPr>
              <p:spPr bwMode="auto">
                <a:xfrm>
                  <a:off x="2081" y="3229"/>
                  <a:ext cx="45" cy="0"/>
                </a:xfrm>
                <a:custGeom>
                  <a:avLst/>
                  <a:gdLst>
                    <a:gd name="T0" fmla="*/ 0 w 20"/>
                    <a:gd name="T1" fmla="*/ 0 w 20"/>
                    <a:gd name="T2" fmla="*/ 1 w 20"/>
                    <a:gd name="T3" fmla="*/ 2 w 20"/>
                    <a:gd name="T4" fmla="*/ 3 w 20"/>
                    <a:gd name="T5" fmla="*/ 4 w 20"/>
                    <a:gd name="T6" fmla="*/ 5 w 20"/>
                    <a:gd name="T7" fmla="*/ 6 w 20"/>
                    <a:gd name="T8" fmla="*/ 7 w 20"/>
                    <a:gd name="T9" fmla="*/ 8 w 20"/>
                    <a:gd name="T10" fmla="*/ 9 w 20"/>
                    <a:gd name="T11" fmla="*/ 10 w 20"/>
                    <a:gd name="T12" fmla="*/ 11 w 20"/>
                    <a:gd name="T13" fmla="*/ 12 w 20"/>
                    <a:gd name="T14" fmla="*/ 13 w 20"/>
                    <a:gd name="T15" fmla="*/ 14 w 20"/>
                    <a:gd name="T16" fmla="*/ 15 w 20"/>
                    <a:gd name="T17" fmla="*/ 16 w 20"/>
                    <a:gd name="T18" fmla="*/ 17 w 20"/>
                    <a:gd name="T19" fmla="*/ 18 w 20"/>
                    <a:gd name="T20" fmla="*/ 19 w 20"/>
                    <a:gd name="T21" fmla="*/ 20 w 2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  <a:cxn ang="0">
                      <a:pos x="T12" y="0"/>
                    </a:cxn>
                    <a:cxn ang="0">
                      <a:pos x="T13" y="0"/>
                    </a:cxn>
                    <a:cxn ang="0">
                      <a:pos x="T14" y="0"/>
                    </a:cxn>
                    <a:cxn ang="0">
                      <a:pos x="T15" y="0"/>
                    </a:cxn>
                    <a:cxn ang="0">
                      <a:pos x="T16" y="0"/>
                    </a:cxn>
                    <a:cxn ang="0">
                      <a:pos x="T17" y="0"/>
                    </a:cxn>
                    <a:cxn ang="0">
                      <a:pos x="T18" y="0"/>
                    </a:cxn>
                    <a:cxn ang="0">
                      <a:pos x="T19" y="0"/>
                    </a:cxn>
                    <a:cxn ang="0">
                      <a:pos x="T20" y="0"/>
                    </a:cxn>
                    <a:cxn ang="0">
                      <a:pos x="T21" y="0"/>
                    </a:cxn>
                  </a:cxnLst>
                  <a:rect l="0" t="0" r="r" b="b"/>
                  <a:pathLst>
                    <a:path w="2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05" name="Freeform 24"/>
                <p:cNvSpPr>
                  <a:spLocks/>
                </p:cNvSpPr>
                <p:nvPr/>
              </p:nvSpPr>
              <p:spPr bwMode="auto">
                <a:xfrm>
                  <a:off x="2129" y="3225"/>
                  <a:ext cx="156" cy="3"/>
                </a:xfrm>
                <a:custGeom>
                  <a:avLst/>
                  <a:gdLst>
                    <a:gd name="T0" fmla="*/ 0 w 69"/>
                    <a:gd name="T1" fmla="*/ 2 h 2"/>
                    <a:gd name="T2" fmla="*/ 2 w 69"/>
                    <a:gd name="T3" fmla="*/ 2 h 2"/>
                    <a:gd name="T4" fmla="*/ 4 w 69"/>
                    <a:gd name="T5" fmla="*/ 2 h 2"/>
                    <a:gd name="T6" fmla="*/ 6 w 69"/>
                    <a:gd name="T7" fmla="*/ 2 h 2"/>
                    <a:gd name="T8" fmla="*/ 8 w 69"/>
                    <a:gd name="T9" fmla="*/ 2 h 2"/>
                    <a:gd name="T10" fmla="*/ 10 w 69"/>
                    <a:gd name="T11" fmla="*/ 2 h 2"/>
                    <a:gd name="T12" fmla="*/ 12 w 69"/>
                    <a:gd name="T13" fmla="*/ 2 h 2"/>
                    <a:gd name="T14" fmla="*/ 14 w 69"/>
                    <a:gd name="T15" fmla="*/ 2 h 2"/>
                    <a:gd name="T16" fmla="*/ 16 w 69"/>
                    <a:gd name="T17" fmla="*/ 2 h 2"/>
                    <a:gd name="T18" fmla="*/ 18 w 69"/>
                    <a:gd name="T19" fmla="*/ 2 h 2"/>
                    <a:gd name="T20" fmla="*/ 20 w 69"/>
                    <a:gd name="T21" fmla="*/ 2 h 2"/>
                    <a:gd name="T22" fmla="*/ 21 w 69"/>
                    <a:gd name="T23" fmla="*/ 1 h 2"/>
                    <a:gd name="T24" fmla="*/ 23 w 69"/>
                    <a:gd name="T25" fmla="*/ 1 h 2"/>
                    <a:gd name="T26" fmla="*/ 25 w 69"/>
                    <a:gd name="T27" fmla="*/ 1 h 2"/>
                    <a:gd name="T28" fmla="*/ 27 w 69"/>
                    <a:gd name="T29" fmla="*/ 1 h 2"/>
                    <a:gd name="T30" fmla="*/ 29 w 69"/>
                    <a:gd name="T31" fmla="*/ 1 h 2"/>
                    <a:gd name="T32" fmla="*/ 31 w 69"/>
                    <a:gd name="T33" fmla="*/ 1 h 2"/>
                    <a:gd name="T34" fmla="*/ 33 w 69"/>
                    <a:gd name="T35" fmla="*/ 1 h 2"/>
                    <a:gd name="T36" fmla="*/ 35 w 69"/>
                    <a:gd name="T37" fmla="*/ 1 h 2"/>
                    <a:gd name="T38" fmla="*/ 37 w 69"/>
                    <a:gd name="T39" fmla="*/ 1 h 2"/>
                    <a:gd name="T40" fmla="*/ 39 w 69"/>
                    <a:gd name="T41" fmla="*/ 1 h 2"/>
                    <a:gd name="T42" fmla="*/ 41 w 69"/>
                    <a:gd name="T43" fmla="*/ 1 h 2"/>
                    <a:gd name="T44" fmla="*/ 42 w 69"/>
                    <a:gd name="T45" fmla="*/ 0 h 2"/>
                    <a:gd name="T46" fmla="*/ 44 w 69"/>
                    <a:gd name="T47" fmla="*/ 0 h 2"/>
                    <a:gd name="T48" fmla="*/ 46 w 69"/>
                    <a:gd name="T49" fmla="*/ 0 h 2"/>
                    <a:gd name="T50" fmla="*/ 48 w 69"/>
                    <a:gd name="T51" fmla="*/ 0 h 2"/>
                    <a:gd name="T52" fmla="*/ 50 w 69"/>
                    <a:gd name="T53" fmla="*/ 0 h 2"/>
                    <a:gd name="T54" fmla="*/ 52 w 69"/>
                    <a:gd name="T55" fmla="*/ 0 h 2"/>
                    <a:gd name="T56" fmla="*/ 54 w 69"/>
                    <a:gd name="T57" fmla="*/ 0 h 2"/>
                    <a:gd name="T58" fmla="*/ 56 w 69"/>
                    <a:gd name="T59" fmla="*/ 0 h 2"/>
                    <a:gd name="T60" fmla="*/ 58 w 69"/>
                    <a:gd name="T61" fmla="*/ 0 h 2"/>
                    <a:gd name="T62" fmla="*/ 60 w 69"/>
                    <a:gd name="T63" fmla="*/ 0 h 2"/>
                    <a:gd name="T64" fmla="*/ 62 w 69"/>
                    <a:gd name="T65" fmla="*/ 0 h 2"/>
                    <a:gd name="T66" fmla="*/ 64 w 69"/>
                    <a:gd name="T67" fmla="*/ 0 h 2"/>
                    <a:gd name="T68" fmla="*/ 66 w 69"/>
                    <a:gd name="T69" fmla="*/ 0 h 2"/>
                    <a:gd name="T70" fmla="*/ 68 w 69"/>
                    <a:gd name="T7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5" y="2"/>
                      </a:lnTo>
                      <a:lnTo>
                        <a:pt x="16" y="2"/>
                      </a:lnTo>
                      <a:lnTo>
                        <a:pt x="17" y="2"/>
                      </a:lnTo>
                      <a:lnTo>
                        <a:pt x="18" y="2"/>
                      </a:lnTo>
                      <a:lnTo>
                        <a:pt x="19" y="2"/>
                      </a:lnTo>
                      <a:lnTo>
                        <a:pt x="20" y="2"/>
                      </a:lnTo>
                      <a:lnTo>
                        <a:pt x="21" y="2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7" y="1"/>
                      </a:lnTo>
                      <a:lnTo>
                        <a:pt x="38" y="1"/>
                      </a:lnTo>
                      <a:lnTo>
                        <a:pt x="39" y="1"/>
                      </a:lnTo>
                      <a:lnTo>
                        <a:pt x="40" y="1"/>
                      </a:lnTo>
                      <a:lnTo>
                        <a:pt x="41" y="1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3" y="0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6" y="0"/>
                      </a:lnTo>
                      <a:lnTo>
                        <a:pt x="47" y="0"/>
                      </a:lnTo>
                      <a:lnTo>
                        <a:pt x="48" y="0"/>
                      </a:lnTo>
                      <a:lnTo>
                        <a:pt x="49" y="0"/>
                      </a:lnTo>
                      <a:lnTo>
                        <a:pt x="50" y="0"/>
                      </a:lnTo>
                      <a:lnTo>
                        <a:pt x="51" y="0"/>
                      </a:lnTo>
                      <a:lnTo>
                        <a:pt x="52" y="0"/>
                      </a:lnTo>
                      <a:lnTo>
                        <a:pt x="53" y="0"/>
                      </a:lnTo>
                      <a:lnTo>
                        <a:pt x="54" y="0"/>
                      </a:lnTo>
                      <a:lnTo>
                        <a:pt x="55" y="0"/>
                      </a:lnTo>
                      <a:lnTo>
                        <a:pt x="56" y="0"/>
                      </a:lnTo>
                      <a:lnTo>
                        <a:pt x="57" y="0"/>
                      </a:lnTo>
                      <a:lnTo>
                        <a:pt x="58" y="0"/>
                      </a:lnTo>
                      <a:lnTo>
                        <a:pt x="59" y="0"/>
                      </a:lnTo>
                      <a:lnTo>
                        <a:pt x="60" y="0"/>
                      </a:lnTo>
                      <a:lnTo>
                        <a:pt x="61" y="0"/>
                      </a:lnTo>
                      <a:lnTo>
                        <a:pt x="62" y="0"/>
                      </a:lnTo>
                      <a:lnTo>
                        <a:pt x="63" y="0"/>
                      </a:lnTo>
                      <a:lnTo>
                        <a:pt x="64" y="0"/>
                      </a:lnTo>
                      <a:lnTo>
                        <a:pt x="65" y="0"/>
                      </a:lnTo>
                      <a:lnTo>
                        <a:pt x="66" y="0"/>
                      </a:lnTo>
                      <a:lnTo>
                        <a:pt x="67" y="0"/>
                      </a:lnTo>
                      <a:lnTo>
                        <a:pt x="68" y="0"/>
                      </a:lnTo>
                      <a:lnTo>
                        <a:pt x="69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06" name="Freeform 25"/>
                <p:cNvSpPr>
                  <a:spLocks/>
                </p:cNvSpPr>
                <p:nvPr/>
              </p:nvSpPr>
              <p:spPr bwMode="auto">
                <a:xfrm>
                  <a:off x="2288" y="3223"/>
                  <a:ext cx="45" cy="0"/>
                </a:xfrm>
                <a:custGeom>
                  <a:avLst/>
                  <a:gdLst>
                    <a:gd name="T0" fmla="*/ 0 w 20"/>
                    <a:gd name="T1" fmla="*/ 0 w 20"/>
                    <a:gd name="T2" fmla="*/ 1 w 20"/>
                    <a:gd name="T3" fmla="*/ 2 w 20"/>
                    <a:gd name="T4" fmla="*/ 3 w 20"/>
                    <a:gd name="T5" fmla="*/ 4 w 20"/>
                    <a:gd name="T6" fmla="*/ 5 w 20"/>
                    <a:gd name="T7" fmla="*/ 6 w 20"/>
                    <a:gd name="T8" fmla="*/ 7 w 20"/>
                    <a:gd name="T9" fmla="*/ 8 w 20"/>
                    <a:gd name="T10" fmla="*/ 9 w 20"/>
                    <a:gd name="T11" fmla="*/ 10 w 20"/>
                    <a:gd name="T12" fmla="*/ 11 w 20"/>
                    <a:gd name="T13" fmla="*/ 12 w 20"/>
                    <a:gd name="T14" fmla="*/ 13 w 20"/>
                    <a:gd name="T15" fmla="*/ 14 w 20"/>
                    <a:gd name="T16" fmla="*/ 15 w 20"/>
                    <a:gd name="T17" fmla="*/ 16 w 20"/>
                    <a:gd name="T18" fmla="*/ 17 w 20"/>
                    <a:gd name="T19" fmla="*/ 18 w 20"/>
                    <a:gd name="T20" fmla="*/ 19 w 20"/>
                    <a:gd name="T21" fmla="*/ 20 w 2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  <a:cxn ang="0">
                      <a:pos x="T12" y="0"/>
                    </a:cxn>
                    <a:cxn ang="0">
                      <a:pos x="T13" y="0"/>
                    </a:cxn>
                    <a:cxn ang="0">
                      <a:pos x="T14" y="0"/>
                    </a:cxn>
                    <a:cxn ang="0">
                      <a:pos x="T15" y="0"/>
                    </a:cxn>
                    <a:cxn ang="0">
                      <a:pos x="T16" y="0"/>
                    </a:cxn>
                    <a:cxn ang="0">
                      <a:pos x="T17" y="0"/>
                    </a:cxn>
                    <a:cxn ang="0">
                      <a:pos x="T18" y="0"/>
                    </a:cxn>
                    <a:cxn ang="0">
                      <a:pos x="T19" y="0"/>
                    </a:cxn>
                    <a:cxn ang="0">
                      <a:pos x="T20" y="0"/>
                    </a:cxn>
                    <a:cxn ang="0">
                      <a:pos x="T21" y="0"/>
                    </a:cxn>
                  </a:cxnLst>
                  <a:rect l="0" t="0" r="r" b="b"/>
                  <a:pathLst>
                    <a:path w="2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07" name="Freeform 26"/>
                <p:cNvSpPr>
                  <a:spLocks/>
                </p:cNvSpPr>
                <p:nvPr/>
              </p:nvSpPr>
              <p:spPr bwMode="auto">
                <a:xfrm>
                  <a:off x="2335" y="3222"/>
                  <a:ext cx="223" cy="3"/>
                </a:xfrm>
                <a:custGeom>
                  <a:avLst/>
                  <a:gdLst>
                    <a:gd name="T0" fmla="*/ 0 w 98"/>
                    <a:gd name="T1" fmla="*/ 0 h 2"/>
                    <a:gd name="T2" fmla="*/ 2 w 98"/>
                    <a:gd name="T3" fmla="*/ 0 h 2"/>
                    <a:gd name="T4" fmla="*/ 4 w 98"/>
                    <a:gd name="T5" fmla="*/ 0 h 2"/>
                    <a:gd name="T6" fmla="*/ 6 w 98"/>
                    <a:gd name="T7" fmla="*/ 0 h 2"/>
                    <a:gd name="T8" fmla="*/ 8 w 98"/>
                    <a:gd name="T9" fmla="*/ 0 h 2"/>
                    <a:gd name="T10" fmla="*/ 10 w 98"/>
                    <a:gd name="T11" fmla="*/ 0 h 2"/>
                    <a:gd name="T12" fmla="*/ 12 w 98"/>
                    <a:gd name="T13" fmla="*/ 0 h 2"/>
                    <a:gd name="T14" fmla="*/ 14 w 98"/>
                    <a:gd name="T15" fmla="*/ 0 h 2"/>
                    <a:gd name="T16" fmla="*/ 16 w 98"/>
                    <a:gd name="T17" fmla="*/ 0 h 2"/>
                    <a:gd name="T18" fmla="*/ 18 w 98"/>
                    <a:gd name="T19" fmla="*/ 0 h 2"/>
                    <a:gd name="T20" fmla="*/ 20 w 98"/>
                    <a:gd name="T21" fmla="*/ 0 h 2"/>
                    <a:gd name="T22" fmla="*/ 22 w 98"/>
                    <a:gd name="T23" fmla="*/ 0 h 2"/>
                    <a:gd name="T24" fmla="*/ 24 w 98"/>
                    <a:gd name="T25" fmla="*/ 0 h 2"/>
                    <a:gd name="T26" fmla="*/ 26 w 98"/>
                    <a:gd name="T27" fmla="*/ 0 h 2"/>
                    <a:gd name="T28" fmla="*/ 28 w 98"/>
                    <a:gd name="T29" fmla="*/ 0 h 2"/>
                    <a:gd name="T30" fmla="*/ 30 w 98"/>
                    <a:gd name="T31" fmla="*/ 0 h 2"/>
                    <a:gd name="T32" fmla="*/ 32 w 98"/>
                    <a:gd name="T33" fmla="*/ 0 h 2"/>
                    <a:gd name="T34" fmla="*/ 34 w 98"/>
                    <a:gd name="T35" fmla="*/ 0 h 2"/>
                    <a:gd name="T36" fmla="*/ 36 w 98"/>
                    <a:gd name="T37" fmla="*/ 0 h 2"/>
                    <a:gd name="T38" fmla="*/ 38 w 98"/>
                    <a:gd name="T39" fmla="*/ 0 h 2"/>
                    <a:gd name="T40" fmla="*/ 40 w 98"/>
                    <a:gd name="T41" fmla="*/ 0 h 2"/>
                    <a:gd name="T42" fmla="*/ 42 w 98"/>
                    <a:gd name="T43" fmla="*/ 0 h 2"/>
                    <a:gd name="T44" fmla="*/ 44 w 98"/>
                    <a:gd name="T45" fmla="*/ 0 h 2"/>
                    <a:gd name="T46" fmla="*/ 46 w 98"/>
                    <a:gd name="T47" fmla="*/ 0 h 2"/>
                    <a:gd name="T48" fmla="*/ 48 w 98"/>
                    <a:gd name="T49" fmla="*/ 0 h 2"/>
                    <a:gd name="T50" fmla="*/ 50 w 98"/>
                    <a:gd name="T51" fmla="*/ 0 h 2"/>
                    <a:gd name="T52" fmla="*/ 52 w 98"/>
                    <a:gd name="T53" fmla="*/ 0 h 2"/>
                    <a:gd name="T54" fmla="*/ 54 w 98"/>
                    <a:gd name="T55" fmla="*/ 0 h 2"/>
                    <a:gd name="T56" fmla="*/ 56 w 98"/>
                    <a:gd name="T57" fmla="*/ 0 h 2"/>
                    <a:gd name="T58" fmla="*/ 58 w 98"/>
                    <a:gd name="T59" fmla="*/ 0 h 2"/>
                    <a:gd name="T60" fmla="*/ 60 w 98"/>
                    <a:gd name="T61" fmla="*/ 0 h 2"/>
                    <a:gd name="T62" fmla="*/ 62 w 98"/>
                    <a:gd name="T63" fmla="*/ 0 h 2"/>
                    <a:gd name="T64" fmla="*/ 64 w 98"/>
                    <a:gd name="T65" fmla="*/ 0 h 2"/>
                    <a:gd name="T66" fmla="*/ 66 w 98"/>
                    <a:gd name="T67" fmla="*/ 0 h 2"/>
                    <a:gd name="T68" fmla="*/ 68 w 98"/>
                    <a:gd name="T69" fmla="*/ 0 h 2"/>
                    <a:gd name="T70" fmla="*/ 70 w 98"/>
                    <a:gd name="T71" fmla="*/ 0 h 2"/>
                    <a:gd name="T72" fmla="*/ 72 w 98"/>
                    <a:gd name="T73" fmla="*/ 0 h 2"/>
                    <a:gd name="T74" fmla="*/ 74 w 98"/>
                    <a:gd name="T75" fmla="*/ 0 h 2"/>
                    <a:gd name="T76" fmla="*/ 76 w 98"/>
                    <a:gd name="T77" fmla="*/ 0 h 2"/>
                    <a:gd name="T78" fmla="*/ 78 w 98"/>
                    <a:gd name="T79" fmla="*/ 0 h 2"/>
                    <a:gd name="T80" fmla="*/ 79 w 98"/>
                    <a:gd name="T81" fmla="*/ 1 h 2"/>
                    <a:gd name="T82" fmla="*/ 81 w 98"/>
                    <a:gd name="T83" fmla="*/ 1 h 2"/>
                    <a:gd name="T84" fmla="*/ 83 w 98"/>
                    <a:gd name="T85" fmla="*/ 1 h 2"/>
                    <a:gd name="T86" fmla="*/ 85 w 98"/>
                    <a:gd name="T87" fmla="*/ 1 h 2"/>
                    <a:gd name="T88" fmla="*/ 87 w 98"/>
                    <a:gd name="T89" fmla="*/ 1 h 2"/>
                    <a:gd name="T90" fmla="*/ 89 w 98"/>
                    <a:gd name="T91" fmla="*/ 1 h 2"/>
                    <a:gd name="T92" fmla="*/ 91 w 98"/>
                    <a:gd name="T93" fmla="*/ 1 h 2"/>
                    <a:gd name="T94" fmla="*/ 92 w 98"/>
                    <a:gd name="T95" fmla="*/ 2 h 2"/>
                    <a:gd name="T96" fmla="*/ 94 w 98"/>
                    <a:gd name="T97" fmla="*/ 2 h 2"/>
                    <a:gd name="T98" fmla="*/ 96 w 98"/>
                    <a:gd name="T99" fmla="*/ 2 h 2"/>
                    <a:gd name="T100" fmla="*/ 98 w 98"/>
                    <a:gd name="T10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98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3" y="0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3" y="0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6" y="0"/>
                      </a:lnTo>
                      <a:lnTo>
                        <a:pt x="47" y="0"/>
                      </a:lnTo>
                      <a:lnTo>
                        <a:pt x="48" y="0"/>
                      </a:lnTo>
                      <a:lnTo>
                        <a:pt x="49" y="0"/>
                      </a:lnTo>
                      <a:lnTo>
                        <a:pt x="50" y="0"/>
                      </a:lnTo>
                      <a:lnTo>
                        <a:pt x="51" y="0"/>
                      </a:lnTo>
                      <a:lnTo>
                        <a:pt x="52" y="0"/>
                      </a:lnTo>
                      <a:lnTo>
                        <a:pt x="53" y="0"/>
                      </a:lnTo>
                      <a:lnTo>
                        <a:pt x="54" y="0"/>
                      </a:lnTo>
                      <a:lnTo>
                        <a:pt x="55" y="0"/>
                      </a:lnTo>
                      <a:lnTo>
                        <a:pt x="56" y="0"/>
                      </a:lnTo>
                      <a:lnTo>
                        <a:pt x="57" y="0"/>
                      </a:lnTo>
                      <a:lnTo>
                        <a:pt x="58" y="0"/>
                      </a:lnTo>
                      <a:lnTo>
                        <a:pt x="59" y="0"/>
                      </a:lnTo>
                      <a:lnTo>
                        <a:pt x="60" y="0"/>
                      </a:lnTo>
                      <a:lnTo>
                        <a:pt x="61" y="0"/>
                      </a:lnTo>
                      <a:lnTo>
                        <a:pt x="62" y="0"/>
                      </a:lnTo>
                      <a:lnTo>
                        <a:pt x="63" y="0"/>
                      </a:lnTo>
                      <a:lnTo>
                        <a:pt x="64" y="0"/>
                      </a:lnTo>
                      <a:lnTo>
                        <a:pt x="65" y="0"/>
                      </a:lnTo>
                      <a:lnTo>
                        <a:pt x="66" y="0"/>
                      </a:lnTo>
                      <a:lnTo>
                        <a:pt x="67" y="0"/>
                      </a:lnTo>
                      <a:lnTo>
                        <a:pt x="68" y="0"/>
                      </a:lnTo>
                      <a:lnTo>
                        <a:pt x="69" y="0"/>
                      </a:lnTo>
                      <a:lnTo>
                        <a:pt x="70" y="0"/>
                      </a:lnTo>
                      <a:lnTo>
                        <a:pt x="71" y="0"/>
                      </a:lnTo>
                      <a:lnTo>
                        <a:pt x="72" y="0"/>
                      </a:lnTo>
                      <a:lnTo>
                        <a:pt x="73" y="0"/>
                      </a:lnTo>
                      <a:lnTo>
                        <a:pt x="74" y="0"/>
                      </a:lnTo>
                      <a:lnTo>
                        <a:pt x="75" y="0"/>
                      </a:lnTo>
                      <a:lnTo>
                        <a:pt x="76" y="0"/>
                      </a:lnTo>
                      <a:lnTo>
                        <a:pt x="77" y="0"/>
                      </a:lnTo>
                      <a:lnTo>
                        <a:pt x="78" y="0"/>
                      </a:lnTo>
                      <a:lnTo>
                        <a:pt x="79" y="0"/>
                      </a:lnTo>
                      <a:lnTo>
                        <a:pt x="79" y="1"/>
                      </a:lnTo>
                      <a:lnTo>
                        <a:pt x="80" y="1"/>
                      </a:lnTo>
                      <a:lnTo>
                        <a:pt x="81" y="1"/>
                      </a:lnTo>
                      <a:lnTo>
                        <a:pt x="82" y="1"/>
                      </a:lnTo>
                      <a:lnTo>
                        <a:pt x="83" y="1"/>
                      </a:lnTo>
                      <a:lnTo>
                        <a:pt x="84" y="1"/>
                      </a:lnTo>
                      <a:lnTo>
                        <a:pt x="85" y="1"/>
                      </a:lnTo>
                      <a:lnTo>
                        <a:pt x="86" y="1"/>
                      </a:lnTo>
                      <a:lnTo>
                        <a:pt x="87" y="1"/>
                      </a:lnTo>
                      <a:lnTo>
                        <a:pt x="88" y="1"/>
                      </a:lnTo>
                      <a:lnTo>
                        <a:pt x="89" y="1"/>
                      </a:lnTo>
                      <a:lnTo>
                        <a:pt x="90" y="1"/>
                      </a:lnTo>
                      <a:lnTo>
                        <a:pt x="91" y="1"/>
                      </a:lnTo>
                      <a:lnTo>
                        <a:pt x="92" y="1"/>
                      </a:lnTo>
                      <a:lnTo>
                        <a:pt x="92" y="2"/>
                      </a:lnTo>
                      <a:lnTo>
                        <a:pt x="93" y="2"/>
                      </a:lnTo>
                      <a:lnTo>
                        <a:pt x="94" y="2"/>
                      </a:lnTo>
                      <a:lnTo>
                        <a:pt x="95" y="2"/>
                      </a:lnTo>
                      <a:lnTo>
                        <a:pt x="96" y="2"/>
                      </a:lnTo>
                      <a:lnTo>
                        <a:pt x="97" y="2"/>
                      </a:lnTo>
                      <a:lnTo>
                        <a:pt x="98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08" name="Freeform 27"/>
                <p:cNvSpPr>
                  <a:spLocks/>
                </p:cNvSpPr>
                <p:nvPr/>
              </p:nvSpPr>
              <p:spPr bwMode="auto">
                <a:xfrm>
                  <a:off x="2560" y="3226"/>
                  <a:ext cx="9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09" name="Freeform 28"/>
                <p:cNvSpPr>
                  <a:spLocks/>
                </p:cNvSpPr>
                <p:nvPr/>
              </p:nvSpPr>
              <p:spPr bwMode="auto">
                <a:xfrm>
                  <a:off x="2572" y="3228"/>
                  <a:ext cx="6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10" name="Freeform 29"/>
                <p:cNvSpPr>
                  <a:spLocks/>
                </p:cNvSpPr>
                <p:nvPr/>
              </p:nvSpPr>
              <p:spPr bwMode="auto">
                <a:xfrm>
                  <a:off x="2581" y="3229"/>
                  <a:ext cx="11" cy="2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1 w 5"/>
                    <a:gd name="T5" fmla="*/ 0 h 1"/>
                    <a:gd name="T6" fmla="*/ 2 w 5"/>
                    <a:gd name="T7" fmla="*/ 0 h 1"/>
                    <a:gd name="T8" fmla="*/ 3 w 5"/>
                    <a:gd name="T9" fmla="*/ 0 h 1"/>
                    <a:gd name="T10" fmla="*/ 3 w 5"/>
                    <a:gd name="T11" fmla="*/ 1 h 1"/>
                    <a:gd name="T12" fmla="*/ 4 w 5"/>
                    <a:gd name="T13" fmla="*/ 1 h 1"/>
                    <a:gd name="T14" fmla="*/ 5 w 5"/>
                    <a:gd name="T1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11" name="Freeform 30"/>
                <p:cNvSpPr>
                  <a:spLocks/>
                </p:cNvSpPr>
                <p:nvPr/>
              </p:nvSpPr>
              <p:spPr bwMode="auto">
                <a:xfrm>
                  <a:off x="2594" y="3233"/>
                  <a:ext cx="5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12" name="Freeform 31"/>
                <p:cNvSpPr>
                  <a:spLocks/>
                </p:cNvSpPr>
                <p:nvPr/>
              </p:nvSpPr>
              <p:spPr bwMode="auto">
                <a:xfrm>
                  <a:off x="2601" y="3234"/>
                  <a:ext cx="16" cy="5"/>
                </a:xfrm>
                <a:custGeom>
                  <a:avLst/>
                  <a:gdLst>
                    <a:gd name="T0" fmla="*/ 0 w 7"/>
                    <a:gd name="T1" fmla="*/ 0 h 3"/>
                    <a:gd name="T2" fmla="*/ 0 w 7"/>
                    <a:gd name="T3" fmla="*/ 0 h 3"/>
                    <a:gd name="T4" fmla="*/ 1 w 7"/>
                    <a:gd name="T5" fmla="*/ 0 h 3"/>
                    <a:gd name="T6" fmla="*/ 2 w 7"/>
                    <a:gd name="T7" fmla="*/ 0 h 3"/>
                    <a:gd name="T8" fmla="*/ 2 w 7"/>
                    <a:gd name="T9" fmla="*/ 1 h 3"/>
                    <a:gd name="T10" fmla="*/ 3 w 7"/>
                    <a:gd name="T11" fmla="*/ 1 h 3"/>
                    <a:gd name="T12" fmla="*/ 4 w 7"/>
                    <a:gd name="T13" fmla="*/ 1 h 3"/>
                    <a:gd name="T14" fmla="*/ 4 w 7"/>
                    <a:gd name="T15" fmla="*/ 2 h 3"/>
                    <a:gd name="T16" fmla="*/ 5 w 7"/>
                    <a:gd name="T17" fmla="*/ 2 h 3"/>
                    <a:gd name="T18" fmla="*/ 6 w 7"/>
                    <a:gd name="T19" fmla="*/ 2 h 3"/>
                    <a:gd name="T20" fmla="*/ 6 w 7"/>
                    <a:gd name="T21" fmla="*/ 3 h 3"/>
                    <a:gd name="T22" fmla="*/ 7 w 7"/>
                    <a:gd name="T2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6" y="3"/>
                      </a:lnTo>
                      <a:lnTo>
                        <a:pt x="7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13" name="Freeform 32"/>
                <p:cNvSpPr>
                  <a:spLocks/>
                </p:cNvSpPr>
                <p:nvPr/>
              </p:nvSpPr>
              <p:spPr bwMode="auto">
                <a:xfrm>
                  <a:off x="2619" y="3240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14" name="Freeform 33"/>
                <p:cNvSpPr>
                  <a:spLocks/>
                </p:cNvSpPr>
                <p:nvPr/>
              </p:nvSpPr>
              <p:spPr bwMode="auto">
                <a:xfrm>
                  <a:off x="2624" y="3242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15" name="Freeform 34"/>
                <p:cNvSpPr>
                  <a:spLocks/>
                </p:cNvSpPr>
                <p:nvPr/>
              </p:nvSpPr>
              <p:spPr bwMode="auto">
                <a:xfrm>
                  <a:off x="2631" y="3245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16" name="Freeform 35"/>
                <p:cNvSpPr>
                  <a:spLocks/>
                </p:cNvSpPr>
                <p:nvPr/>
              </p:nvSpPr>
              <p:spPr bwMode="auto">
                <a:xfrm>
                  <a:off x="2638" y="3248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17" name="Line 36"/>
                <p:cNvSpPr>
                  <a:spLocks noChangeShapeType="1"/>
                </p:cNvSpPr>
                <p:nvPr/>
              </p:nvSpPr>
              <p:spPr bwMode="auto">
                <a:xfrm>
                  <a:off x="2647" y="32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18" name="Freeform 37"/>
                <p:cNvSpPr>
                  <a:spLocks/>
                </p:cNvSpPr>
                <p:nvPr/>
              </p:nvSpPr>
              <p:spPr bwMode="auto">
                <a:xfrm>
                  <a:off x="2649" y="3254"/>
                  <a:ext cx="7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19" name="Line 38"/>
                <p:cNvSpPr>
                  <a:spLocks noChangeShapeType="1"/>
                </p:cNvSpPr>
                <p:nvPr/>
              </p:nvSpPr>
              <p:spPr bwMode="auto">
                <a:xfrm>
                  <a:off x="2658" y="32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20" name="Freeform 39"/>
                <p:cNvSpPr>
                  <a:spLocks/>
                </p:cNvSpPr>
                <p:nvPr/>
              </p:nvSpPr>
              <p:spPr bwMode="auto">
                <a:xfrm>
                  <a:off x="2660" y="3261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21" name="Line 40"/>
                <p:cNvSpPr>
                  <a:spLocks noChangeShapeType="1"/>
                </p:cNvSpPr>
                <p:nvPr/>
              </p:nvSpPr>
              <p:spPr bwMode="auto">
                <a:xfrm>
                  <a:off x="2669" y="32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22" name="Freeform 41"/>
                <p:cNvSpPr>
                  <a:spLocks/>
                </p:cNvSpPr>
                <p:nvPr/>
              </p:nvSpPr>
              <p:spPr bwMode="auto">
                <a:xfrm>
                  <a:off x="2672" y="3267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23" name="Freeform 42"/>
                <p:cNvSpPr>
                  <a:spLocks/>
                </p:cNvSpPr>
                <p:nvPr/>
              </p:nvSpPr>
              <p:spPr bwMode="auto">
                <a:xfrm>
                  <a:off x="2681" y="3272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24" name="Freeform 43"/>
                <p:cNvSpPr>
                  <a:spLocks/>
                </p:cNvSpPr>
                <p:nvPr/>
              </p:nvSpPr>
              <p:spPr bwMode="auto">
                <a:xfrm>
                  <a:off x="2688" y="3275"/>
                  <a:ext cx="11" cy="3"/>
                </a:xfrm>
                <a:custGeom>
                  <a:avLst/>
                  <a:gdLst>
                    <a:gd name="T0" fmla="*/ 0 w 5"/>
                    <a:gd name="T1" fmla="*/ 0 h 2"/>
                    <a:gd name="T2" fmla="*/ 0 w 5"/>
                    <a:gd name="T3" fmla="*/ 0 h 2"/>
                    <a:gd name="T4" fmla="*/ 1 w 5"/>
                    <a:gd name="T5" fmla="*/ 0 h 2"/>
                    <a:gd name="T6" fmla="*/ 1 w 5"/>
                    <a:gd name="T7" fmla="*/ 1 h 2"/>
                    <a:gd name="T8" fmla="*/ 2 w 5"/>
                    <a:gd name="T9" fmla="*/ 1 h 2"/>
                    <a:gd name="T10" fmla="*/ 3 w 5"/>
                    <a:gd name="T11" fmla="*/ 1 h 2"/>
                    <a:gd name="T12" fmla="*/ 3 w 5"/>
                    <a:gd name="T13" fmla="*/ 2 h 2"/>
                    <a:gd name="T14" fmla="*/ 4 w 5"/>
                    <a:gd name="T15" fmla="*/ 2 h 2"/>
                    <a:gd name="T16" fmla="*/ 5 w 5"/>
                    <a:gd name="T1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25" name="Freeform 44"/>
                <p:cNvSpPr>
                  <a:spLocks/>
                </p:cNvSpPr>
                <p:nvPr/>
              </p:nvSpPr>
              <p:spPr bwMode="auto">
                <a:xfrm>
                  <a:off x="2701" y="3279"/>
                  <a:ext cx="14" cy="2"/>
                </a:xfrm>
                <a:custGeom>
                  <a:avLst/>
                  <a:gdLst>
                    <a:gd name="T0" fmla="*/ 0 w 6"/>
                    <a:gd name="T1" fmla="*/ 0 h 1"/>
                    <a:gd name="T2" fmla="*/ 0 w 6"/>
                    <a:gd name="T3" fmla="*/ 0 h 1"/>
                    <a:gd name="T4" fmla="*/ 1 w 6"/>
                    <a:gd name="T5" fmla="*/ 0 h 1"/>
                    <a:gd name="T6" fmla="*/ 2 w 6"/>
                    <a:gd name="T7" fmla="*/ 0 h 1"/>
                    <a:gd name="T8" fmla="*/ 2 w 6"/>
                    <a:gd name="T9" fmla="*/ 1 h 1"/>
                    <a:gd name="T10" fmla="*/ 3 w 6"/>
                    <a:gd name="T11" fmla="*/ 1 h 1"/>
                    <a:gd name="T12" fmla="*/ 4 w 6"/>
                    <a:gd name="T13" fmla="*/ 1 h 1"/>
                    <a:gd name="T14" fmla="*/ 5 w 6"/>
                    <a:gd name="T15" fmla="*/ 1 h 1"/>
                    <a:gd name="T16" fmla="*/ 6 w 6"/>
                    <a:gd name="T1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26" name="Freeform 45"/>
                <p:cNvSpPr>
                  <a:spLocks/>
                </p:cNvSpPr>
                <p:nvPr/>
              </p:nvSpPr>
              <p:spPr bwMode="auto">
                <a:xfrm>
                  <a:off x="2717" y="3281"/>
                  <a:ext cx="96" cy="2"/>
                </a:xfrm>
                <a:custGeom>
                  <a:avLst/>
                  <a:gdLst>
                    <a:gd name="T0" fmla="*/ 0 w 42"/>
                    <a:gd name="T1" fmla="*/ 1 h 1"/>
                    <a:gd name="T2" fmla="*/ 0 w 42"/>
                    <a:gd name="T3" fmla="*/ 1 h 1"/>
                    <a:gd name="T4" fmla="*/ 1 w 42"/>
                    <a:gd name="T5" fmla="*/ 1 h 1"/>
                    <a:gd name="T6" fmla="*/ 2 w 42"/>
                    <a:gd name="T7" fmla="*/ 1 h 1"/>
                    <a:gd name="T8" fmla="*/ 3 w 42"/>
                    <a:gd name="T9" fmla="*/ 1 h 1"/>
                    <a:gd name="T10" fmla="*/ 4 w 42"/>
                    <a:gd name="T11" fmla="*/ 1 h 1"/>
                    <a:gd name="T12" fmla="*/ 5 w 42"/>
                    <a:gd name="T13" fmla="*/ 1 h 1"/>
                    <a:gd name="T14" fmla="*/ 6 w 42"/>
                    <a:gd name="T15" fmla="*/ 1 h 1"/>
                    <a:gd name="T16" fmla="*/ 7 w 42"/>
                    <a:gd name="T17" fmla="*/ 1 h 1"/>
                    <a:gd name="T18" fmla="*/ 8 w 42"/>
                    <a:gd name="T19" fmla="*/ 1 h 1"/>
                    <a:gd name="T20" fmla="*/ 9 w 42"/>
                    <a:gd name="T21" fmla="*/ 1 h 1"/>
                    <a:gd name="T22" fmla="*/ 10 w 42"/>
                    <a:gd name="T23" fmla="*/ 1 h 1"/>
                    <a:gd name="T24" fmla="*/ 11 w 42"/>
                    <a:gd name="T25" fmla="*/ 1 h 1"/>
                    <a:gd name="T26" fmla="*/ 12 w 42"/>
                    <a:gd name="T27" fmla="*/ 1 h 1"/>
                    <a:gd name="T28" fmla="*/ 13 w 42"/>
                    <a:gd name="T29" fmla="*/ 1 h 1"/>
                    <a:gd name="T30" fmla="*/ 14 w 42"/>
                    <a:gd name="T31" fmla="*/ 1 h 1"/>
                    <a:gd name="T32" fmla="*/ 15 w 42"/>
                    <a:gd name="T33" fmla="*/ 1 h 1"/>
                    <a:gd name="T34" fmla="*/ 16 w 42"/>
                    <a:gd name="T35" fmla="*/ 1 h 1"/>
                    <a:gd name="T36" fmla="*/ 17 w 42"/>
                    <a:gd name="T37" fmla="*/ 1 h 1"/>
                    <a:gd name="T38" fmla="*/ 18 w 42"/>
                    <a:gd name="T39" fmla="*/ 1 h 1"/>
                    <a:gd name="T40" fmla="*/ 19 w 42"/>
                    <a:gd name="T41" fmla="*/ 1 h 1"/>
                    <a:gd name="T42" fmla="*/ 20 w 42"/>
                    <a:gd name="T43" fmla="*/ 1 h 1"/>
                    <a:gd name="T44" fmla="*/ 21 w 42"/>
                    <a:gd name="T45" fmla="*/ 1 h 1"/>
                    <a:gd name="T46" fmla="*/ 22 w 42"/>
                    <a:gd name="T47" fmla="*/ 1 h 1"/>
                    <a:gd name="T48" fmla="*/ 23 w 42"/>
                    <a:gd name="T49" fmla="*/ 1 h 1"/>
                    <a:gd name="T50" fmla="*/ 24 w 42"/>
                    <a:gd name="T51" fmla="*/ 1 h 1"/>
                    <a:gd name="T52" fmla="*/ 25 w 42"/>
                    <a:gd name="T53" fmla="*/ 1 h 1"/>
                    <a:gd name="T54" fmla="*/ 26 w 42"/>
                    <a:gd name="T55" fmla="*/ 1 h 1"/>
                    <a:gd name="T56" fmla="*/ 27 w 42"/>
                    <a:gd name="T57" fmla="*/ 1 h 1"/>
                    <a:gd name="T58" fmla="*/ 28 w 42"/>
                    <a:gd name="T59" fmla="*/ 1 h 1"/>
                    <a:gd name="T60" fmla="*/ 29 w 42"/>
                    <a:gd name="T61" fmla="*/ 1 h 1"/>
                    <a:gd name="T62" fmla="*/ 30 w 42"/>
                    <a:gd name="T63" fmla="*/ 1 h 1"/>
                    <a:gd name="T64" fmla="*/ 31 w 42"/>
                    <a:gd name="T65" fmla="*/ 1 h 1"/>
                    <a:gd name="T66" fmla="*/ 32 w 42"/>
                    <a:gd name="T67" fmla="*/ 1 h 1"/>
                    <a:gd name="T68" fmla="*/ 33 w 42"/>
                    <a:gd name="T69" fmla="*/ 1 h 1"/>
                    <a:gd name="T70" fmla="*/ 34 w 42"/>
                    <a:gd name="T71" fmla="*/ 1 h 1"/>
                    <a:gd name="T72" fmla="*/ 34 w 42"/>
                    <a:gd name="T73" fmla="*/ 0 h 1"/>
                    <a:gd name="T74" fmla="*/ 35 w 42"/>
                    <a:gd name="T75" fmla="*/ 0 h 1"/>
                    <a:gd name="T76" fmla="*/ 36 w 42"/>
                    <a:gd name="T77" fmla="*/ 0 h 1"/>
                    <a:gd name="T78" fmla="*/ 37 w 42"/>
                    <a:gd name="T79" fmla="*/ 0 h 1"/>
                    <a:gd name="T80" fmla="*/ 38 w 42"/>
                    <a:gd name="T81" fmla="*/ 0 h 1"/>
                    <a:gd name="T82" fmla="*/ 39 w 42"/>
                    <a:gd name="T83" fmla="*/ 0 h 1"/>
                    <a:gd name="T84" fmla="*/ 40 w 42"/>
                    <a:gd name="T85" fmla="*/ 0 h 1"/>
                    <a:gd name="T86" fmla="*/ 41 w 42"/>
                    <a:gd name="T87" fmla="*/ 0 h 1"/>
                    <a:gd name="T88" fmla="*/ 42 w 42"/>
                    <a:gd name="T8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27" name="Freeform 46"/>
                <p:cNvSpPr>
                  <a:spLocks/>
                </p:cNvSpPr>
                <p:nvPr/>
              </p:nvSpPr>
              <p:spPr bwMode="auto">
                <a:xfrm>
                  <a:off x="2815" y="3276"/>
                  <a:ext cx="36" cy="3"/>
                </a:xfrm>
                <a:custGeom>
                  <a:avLst/>
                  <a:gdLst>
                    <a:gd name="T0" fmla="*/ 0 w 16"/>
                    <a:gd name="T1" fmla="*/ 2 h 2"/>
                    <a:gd name="T2" fmla="*/ 0 w 16"/>
                    <a:gd name="T3" fmla="*/ 2 h 2"/>
                    <a:gd name="T4" fmla="*/ 1 w 16"/>
                    <a:gd name="T5" fmla="*/ 2 h 2"/>
                    <a:gd name="T6" fmla="*/ 2 w 16"/>
                    <a:gd name="T7" fmla="*/ 2 h 2"/>
                    <a:gd name="T8" fmla="*/ 3 w 16"/>
                    <a:gd name="T9" fmla="*/ 2 h 2"/>
                    <a:gd name="T10" fmla="*/ 4 w 16"/>
                    <a:gd name="T11" fmla="*/ 2 h 2"/>
                    <a:gd name="T12" fmla="*/ 5 w 16"/>
                    <a:gd name="T13" fmla="*/ 2 h 2"/>
                    <a:gd name="T14" fmla="*/ 6 w 16"/>
                    <a:gd name="T15" fmla="*/ 2 h 2"/>
                    <a:gd name="T16" fmla="*/ 7 w 16"/>
                    <a:gd name="T17" fmla="*/ 2 h 2"/>
                    <a:gd name="T18" fmla="*/ 7 w 16"/>
                    <a:gd name="T19" fmla="*/ 1 h 2"/>
                    <a:gd name="T20" fmla="*/ 8 w 16"/>
                    <a:gd name="T21" fmla="*/ 1 h 2"/>
                    <a:gd name="T22" fmla="*/ 9 w 16"/>
                    <a:gd name="T23" fmla="*/ 1 h 2"/>
                    <a:gd name="T24" fmla="*/ 10 w 16"/>
                    <a:gd name="T25" fmla="*/ 1 h 2"/>
                    <a:gd name="T26" fmla="*/ 11 w 16"/>
                    <a:gd name="T27" fmla="*/ 1 h 2"/>
                    <a:gd name="T28" fmla="*/ 12 w 16"/>
                    <a:gd name="T29" fmla="*/ 1 h 2"/>
                    <a:gd name="T30" fmla="*/ 12 w 16"/>
                    <a:gd name="T31" fmla="*/ 0 h 2"/>
                    <a:gd name="T32" fmla="*/ 13 w 16"/>
                    <a:gd name="T33" fmla="*/ 0 h 2"/>
                    <a:gd name="T34" fmla="*/ 14 w 16"/>
                    <a:gd name="T35" fmla="*/ 0 h 2"/>
                    <a:gd name="T36" fmla="*/ 15 w 16"/>
                    <a:gd name="T37" fmla="*/ 0 h 2"/>
                    <a:gd name="T38" fmla="*/ 16 w 16"/>
                    <a:gd name="T3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6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28" name="Freeform 47"/>
                <p:cNvSpPr>
                  <a:spLocks/>
                </p:cNvSpPr>
                <p:nvPr/>
              </p:nvSpPr>
              <p:spPr bwMode="auto">
                <a:xfrm>
                  <a:off x="2853" y="3269"/>
                  <a:ext cx="30" cy="6"/>
                </a:xfrm>
                <a:custGeom>
                  <a:avLst/>
                  <a:gdLst>
                    <a:gd name="T0" fmla="*/ 0 w 13"/>
                    <a:gd name="T1" fmla="*/ 4 h 4"/>
                    <a:gd name="T2" fmla="*/ 0 w 13"/>
                    <a:gd name="T3" fmla="*/ 4 h 4"/>
                    <a:gd name="T4" fmla="*/ 1 w 13"/>
                    <a:gd name="T5" fmla="*/ 4 h 4"/>
                    <a:gd name="T6" fmla="*/ 2 w 13"/>
                    <a:gd name="T7" fmla="*/ 4 h 4"/>
                    <a:gd name="T8" fmla="*/ 3 w 13"/>
                    <a:gd name="T9" fmla="*/ 4 h 4"/>
                    <a:gd name="T10" fmla="*/ 3 w 13"/>
                    <a:gd name="T11" fmla="*/ 3 h 4"/>
                    <a:gd name="T12" fmla="*/ 4 w 13"/>
                    <a:gd name="T13" fmla="*/ 3 h 4"/>
                    <a:gd name="T14" fmla="*/ 5 w 13"/>
                    <a:gd name="T15" fmla="*/ 3 h 4"/>
                    <a:gd name="T16" fmla="*/ 6 w 13"/>
                    <a:gd name="T17" fmla="*/ 3 h 4"/>
                    <a:gd name="T18" fmla="*/ 6 w 13"/>
                    <a:gd name="T19" fmla="*/ 2 h 4"/>
                    <a:gd name="T20" fmla="*/ 7 w 13"/>
                    <a:gd name="T21" fmla="*/ 2 h 4"/>
                    <a:gd name="T22" fmla="*/ 8 w 13"/>
                    <a:gd name="T23" fmla="*/ 2 h 4"/>
                    <a:gd name="T24" fmla="*/ 9 w 13"/>
                    <a:gd name="T25" fmla="*/ 2 h 4"/>
                    <a:gd name="T26" fmla="*/ 9 w 13"/>
                    <a:gd name="T27" fmla="*/ 1 h 4"/>
                    <a:gd name="T28" fmla="*/ 10 w 13"/>
                    <a:gd name="T29" fmla="*/ 1 h 4"/>
                    <a:gd name="T30" fmla="*/ 11 w 13"/>
                    <a:gd name="T31" fmla="*/ 1 h 4"/>
                    <a:gd name="T32" fmla="*/ 11 w 13"/>
                    <a:gd name="T33" fmla="*/ 0 h 4"/>
                    <a:gd name="T34" fmla="*/ 12 w 13"/>
                    <a:gd name="T35" fmla="*/ 0 h 4"/>
                    <a:gd name="T36" fmla="*/ 13 w 13"/>
                    <a:gd name="T3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3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29" name="Freeform 48"/>
                <p:cNvSpPr>
                  <a:spLocks/>
                </p:cNvSpPr>
                <p:nvPr/>
              </p:nvSpPr>
              <p:spPr bwMode="auto">
                <a:xfrm>
                  <a:off x="2885" y="3267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30" name="Freeform 49"/>
                <p:cNvSpPr>
                  <a:spLocks/>
                </p:cNvSpPr>
                <p:nvPr/>
              </p:nvSpPr>
              <p:spPr bwMode="auto">
                <a:xfrm>
                  <a:off x="2890" y="3265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31" name="Freeform 50"/>
                <p:cNvSpPr>
                  <a:spLocks/>
                </p:cNvSpPr>
                <p:nvPr/>
              </p:nvSpPr>
              <p:spPr bwMode="auto">
                <a:xfrm>
                  <a:off x="2894" y="3262"/>
                  <a:ext cx="5" cy="2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32" name="Freeform 51"/>
                <p:cNvSpPr>
                  <a:spLocks/>
                </p:cNvSpPr>
                <p:nvPr/>
              </p:nvSpPr>
              <p:spPr bwMode="auto">
                <a:xfrm>
                  <a:off x="2901" y="3259"/>
                  <a:ext cx="5" cy="2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33" name="Freeform 52"/>
                <p:cNvSpPr>
                  <a:spLocks/>
                </p:cNvSpPr>
                <p:nvPr/>
              </p:nvSpPr>
              <p:spPr bwMode="auto">
                <a:xfrm>
                  <a:off x="2908" y="3253"/>
                  <a:ext cx="9" cy="5"/>
                </a:xfrm>
                <a:custGeom>
                  <a:avLst/>
                  <a:gdLst>
                    <a:gd name="T0" fmla="*/ 0 w 4"/>
                    <a:gd name="T1" fmla="*/ 3 h 3"/>
                    <a:gd name="T2" fmla="*/ 0 w 4"/>
                    <a:gd name="T3" fmla="*/ 3 h 3"/>
                    <a:gd name="T4" fmla="*/ 1 w 4"/>
                    <a:gd name="T5" fmla="*/ 3 h 3"/>
                    <a:gd name="T6" fmla="*/ 1 w 4"/>
                    <a:gd name="T7" fmla="*/ 2 h 3"/>
                    <a:gd name="T8" fmla="*/ 2 w 4"/>
                    <a:gd name="T9" fmla="*/ 2 h 3"/>
                    <a:gd name="T10" fmla="*/ 2 w 4"/>
                    <a:gd name="T11" fmla="*/ 1 h 3"/>
                    <a:gd name="T12" fmla="*/ 3 w 4"/>
                    <a:gd name="T13" fmla="*/ 1 h 3"/>
                    <a:gd name="T14" fmla="*/ 3 w 4"/>
                    <a:gd name="T15" fmla="*/ 0 h 3"/>
                    <a:gd name="T16" fmla="*/ 4 w 4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34" name="Line 53"/>
                <p:cNvSpPr>
                  <a:spLocks noChangeShapeType="1"/>
                </p:cNvSpPr>
                <p:nvPr/>
              </p:nvSpPr>
              <p:spPr bwMode="auto">
                <a:xfrm>
                  <a:off x="2919" y="32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35" name="Line 54"/>
                <p:cNvSpPr>
                  <a:spLocks noChangeShapeType="1"/>
                </p:cNvSpPr>
                <p:nvPr/>
              </p:nvSpPr>
              <p:spPr bwMode="auto">
                <a:xfrm>
                  <a:off x="2922" y="32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36" name="Line 55"/>
                <p:cNvSpPr>
                  <a:spLocks noChangeShapeType="1"/>
                </p:cNvSpPr>
                <p:nvPr/>
              </p:nvSpPr>
              <p:spPr bwMode="auto">
                <a:xfrm>
                  <a:off x="2924" y="324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37" name="Line 56"/>
                <p:cNvSpPr>
                  <a:spLocks noChangeShapeType="1"/>
                </p:cNvSpPr>
                <p:nvPr/>
              </p:nvSpPr>
              <p:spPr bwMode="auto">
                <a:xfrm>
                  <a:off x="2926" y="32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38" name="Line 57"/>
                <p:cNvSpPr>
                  <a:spLocks noChangeShapeType="1"/>
                </p:cNvSpPr>
                <p:nvPr/>
              </p:nvSpPr>
              <p:spPr bwMode="auto">
                <a:xfrm>
                  <a:off x="2928" y="32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39" name="Freeform 58"/>
                <p:cNvSpPr>
                  <a:spLocks/>
                </p:cNvSpPr>
                <p:nvPr/>
              </p:nvSpPr>
              <p:spPr bwMode="auto">
                <a:xfrm>
                  <a:off x="2931" y="3239"/>
                  <a:ext cx="4" cy="5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0 w 2"/>
                    <a:gd name="T5" fmla="*/ 2 h 3"/>
                    <a:gd name="T6" fmla="*/ 1 w 2"/>
                    <a:gd name="T7" fmla="*/ 2 h 3"/>
                    <a:gd name="T8" fmla="*/ 1 w 2"/>
                    <a:gd name="T9" fmla="*/ 1 h 3"/>
                    <a:gd name="T10" fmla="*/ 2 w 2"/>
                    <a:gd name="T11" fmla="*/ 1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40" name="Line 59"/>
                <p:cNvSpPr>
                  <a:spLocks noChangeShapeType="1"/>
                </p:cNvSpPr>
                <p:nvPr/>
              </p:nvSpPr>
              <p:spPr bwMode="auto">
                <a:xfrm>
                  <a:off x="2937" y="32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41" name="Line 60"/>
                <p:cNvSpPr>
                  <a:spLocks noChangeShapeType="1"/>
                </p:cNvSpPr>
                <p:nvPr/>
              </p:nvSpPr>
              <p:spPr bwMode="auto">
                <a:xfrm>
                  <a:off x="2940" y="323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42" name="Freeform 61"/>
                <p:cNvSpPr>
                  <a:spLocks/>
                </p:cNvSpPr>
                <p:nvPr/>
              </p:nvSpPr>
              <p:spPr bwMode="auto">
                <a:xfrm>
                  <a:off x="2942" y="3233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43" name="Line 62"/>
                <p:cNvSpPr>
                  <a:spLocks noChangeShapeType="1"/>
                </p:cNvSpPr>
                <p:nvPr/>
              </p:nvSpPr>
              <p:spPr bwMode="auto">
                <a:xfrm>
                  <a:off x="2944" y="32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44" name="Freeform 63"/>
                <p:cNvSpPr>
                  <a:spLocks/>
                </p:cNvSpPr>
                <p:nvPr/>
              </p:nvSpPr>
              <p:spPr bwMode="auto">
                <a:xfrm>
                  <a:off x="2947" y="3228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45" name="Line 64"/>
                <p:cNvSpPr>
                  <a:spLocks noChangeShapeType="1"/>
                </p:cNvSpPr>
                <p:nvPr/>
              </p:nvSpPr>
              <p:spPr bwMode="auto">
                <a:xfrm>
                  <a:off x="2949" y="32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46" name="Freeform 65"/>
                <p:cNvSpPr>
                  <a:spLocks/>
                </p:cNvSpPr>
                <p:nvPr/>
              </p:nvSpPr>
              <p:spPr bwMode="auto">
                <a:xfrm>
                  <a:off x="2951" y="3223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47" name="Freeform 66"/>
                <p:cNvSpPr>
                  <a:spLocks/>
                </p:cNvSpPr>
                <p:nvPr/>
              </p:nvSpPr>
              <p:spPr bwMode="auto">
                <a:xfrm>
                  <a:off x="2953" y="3220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48" name="Line 67"/>
                <p:cNvSpPr>
                  <a:spLocks noChangeShapeType="1"/>
                </p:cNvSpPr>
                <p:nvPr/>
              </p:nvSpPr>
              <p:spPr bwMode="auto">
                <a:xfrm>
                  <a:off x="2956" y="321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49" name="Freeform 68"/>
                <p:cNvSpPr>
                  <a:spLocks/>
                </p:cNvSpPr>
                <p:nvPr/>
              </p:nvSpPr>
              <p:spPr bwMode="auto">
                <a:xfrm>
                  <a:off x="2958" y="3215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50" name="Freeform 69"/>
                <p:cNvSpPr>
                  <a:spLocks/>
                </p:cNvSpPr>
                <p:nvPr/>
              </p:nvSpPr>
              <p:spPr bwMode="auto">
                <a:xfrm>
                  <a:off x="2960" y="3212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51" name="Freeform 70"/>
                <p:cNvSpPr>
                  <a:spLocks/>
                </p:cNvSpPr>
                <p:nvPr/>
              </p:nvSpPr>
              <p:spPr bwMode="auto">
                <a:xfrm>
                  <a:off x="2962" y="3209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52" name="Freeform 71"/>
                <p:cNvSpPr>
                  <a:spLocks/>
                </p:cNvSpPr>
                <p:nvPr/>
              </p:nvSpPr>
              <p:spPr bwMode="auto">
                <a:xfrm>
                  <a:off x="2965" y="3206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53" name="Freeform 72"/>
                <p:cNvSpPr>
                  <a:spLocks/>
                </p:cNvSpPr>
                <p:nvPr/>
              </p:nvSpPr>
              <p:spPr bwMode="auto">
                <a:xfrm>
                  <a:off x="2967" y="3203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54" name="Freeform 73"/>
                <p:cNvSpPr>
                  <a:spLocks/>
                </p:cNvSpPr>
                <p:nvPr/>
              </p:nvSpPr>
              <p:spPr bwMode="auto">
                <a:xfrm>
                  <a:off x="2969" y="32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55" name="Freeform 74"/>
                <p:cNvSpPr>
                  <a:spLocks/>
                </p:cNvSpPr>
                <p:nvPr/>
              </p:nvSpPr>
              <p:spPr bwMode="auto">
                <a:xfrm>
                  <a:off x="2972" y="3197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56" name="Freeform 75"/>
                <p:cNvSpPr>
                  <a:spLocks/>
                </p:cNvSpPr>
                <p:nvPr/>
              </p:nvSpPr>
              <p:spPr bwMode="auto">
                <a:xfrm>
                  <a:off x="2974" y="3194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57" name="Freeform 76"/>
                <p:cNvSpPr>
                  <a:spLocks/>
                </p:cNvSpPr>
                <p:nvPr/>
              </p:nvSpPr>
              <p:spPr bwMode="auto">
                <a:xfrm>
                  <a:off x="2976" y="3190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58" name="Line 77"/>
                <p:cNvSpPr>
                  <a:spLocks noChangeShapeType="1"/>
                </p:cNvSpPr>
                <p:nvPr/>
              </p:nvSpPr>
              <p:spPr bwMode="auto">
                <a:xfrm>
                  <a:off x="2978" y="31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59" name="Freeform 78"/>
                <p:cNvSpPr>
                  <a:spLocks/>
                </p:cNvSpPr>
                <p:nvPr/>
              </p:nvSpPr>
              <p:spPr bwMode="auto">
                <a:xfrm>
                  <a:off x="2978" y="3186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60" name="Freeform 79"/>
                <p:cNvSpPr>
                  <a:spLocks/>
                </p:cNvSpPr>
                <p:nvPr/>
              </p:nvSpPr>
              <p:spPr bwMode="auto">
                <a:xfrm>
                  <a:off x="2981" y="3183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61" name="Freeform 80"/>
                <p:cNvSpPr>
                  <a:spLocks/>
                </p:cNvSpPr>
                <p:nvPr/>
              </p:nvSpPr>
              <p:spPr bwMode="auto">
                <a:xfrm>
                  <a:off x="2983" y="3179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62" name="Line 81"/>
                <p:cNvSpPr>
                  <a:spLocks noChangeShapeType="1"/>
                </p:cNvSpPr>
                <p:nvPr/>
              </p:nvSpPr>
              <p:spPr bwMode="auto">
                <a:xfrm>
                  <a:off x="2983" y="31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63" name="Freeform 82"/>
                <p:cNvSpPr>
                  <a:spLocks/>
                </p:cNvSpPr>
                <p:nvPr/>
              </p:nvSpPr>
              <p:spPr bwMode="auto">
                <a:xfrm>
                  <a:off x="2985" y="317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64" name="Freeform 83"/>
                <p:cNvSpPr>
                  <a:spLocks/>
                </p:cNvSpPr>
                <p:nvPr/>
              </p:nvSpPr>
              <p:spPr bwMode="auto">
                <a:xfrm>
                  <a:off x="2987" y="3172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65" name="Line 84"/>
                <p:cNvSpPr>
                  <a:spLocks noChangeShapeType="1"/>
                </p:cNvSpPr>
                <p:nvPr/>
              </p:nvSpPr>
              <p:spPr bwMode="auto">
                <a:xfrm>
                  <a:off x="2987" y="31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66" name="Freeform 85"/>
                <p:cNvSpPr>
                  <a:spLocks/>
                </p:cNvSpPr>
                <p:nvPr/>
              </p:nvSpPr>
              <p:spPr bwMode="auto">
                <a:xfrm>
                  <a:off x="2990" y="3167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67" name="Freeform 86"/>
                <p:cNvSpPr>
                  <a:spLocks/>
                </p:cNvSpPr>
                <p:nvPr/>
              </p:nvSpPr>
              <p:spPr bwMode="auto">
                <a:xfrm>
                  <a:off x="2992" y="3164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68" name="Line 87"/>
                <p:cNvSpPr>
                  <a:spLocks noChangeShapeType="1"/>
                </p:cNvSpPr>
                <p:nvPr/>
              </p:nvSpPr>
              <p:spPr bwMode="auto">
                <a:xfrm>
                  <a:off x="2992" y="31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69" name="Freeform 88"/>
                <p:cNvSpPr>
                  <a:spLocks/>
                </p:cNvSpPr>
                <p:nvPr/>
              </p:nvSpPr>
              <p:spPr bwMode="auto">
                <a:xfrm>
                  <a:off x="2994" y="3159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70" name="Freeform 89"/>
                <p:cNvSpPr>
                  <a:spLocks/>
                </p:cNvSpPr>
                <p:nvPr/>
              </p:nvSpPr>
              <p:spPr bwMode="auto">
                <a:xfrm>
                  <a:off x="2997" y="3154"/>
                  <a:ext cx="0" cy="4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71" name="Freeform 90"/>
                <p:cNvSpPr>
                  <a:spLocks/>
                </p:cNvSpPr>
                <p:nvPr/>
              </p:nvSpPr>
              <p:spPr bwMode="auto">
                <a:xfrm>
                  <a:off x="2999" y="3151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72" name="Line 91"/>
                <p:cNvSpPr>
                  <a:spLocks noChangeShapeType="1"/>
                </p:cNvSpPr>
                <p:nvPr/>
              </p:nvSpPr>
              <p:spPr bwMode="auto">
                <a:xfrm>
                  <a:off x="3001" y="31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73" name="Freeform 92"/>
                <p:cNvSpPr>
                  <a:spLocks/>
                </p:cNvSpPr>
                <p:nvPr/>
              </p:nvSpPr>
              <p:spPr bwMode="auto">
                <a:xfrm>
                  <a:off x="3001" y="3147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74" name="Line 93"/>
                <p:cNvSpPr>
                  <a:spLocks noChangeShapeType="1"/>
                </p:cNvSpPr>
                <p:nvPr/>
              </p:nvSpPr>
              <p:spPr bwMode="auto">
                <a:xfrm>
                  <a:off x="3003" y="31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75" name="Line 94"/>
                <p:cNvSpPr>
                  <a:spLocks noChangeShapeType="1"/>
                </p:cNvSpPr>
                <p:nvPr/>
              </p:nvSpPr>
              <p:spPr bwMode="auto">
                <a:xfrm>
                  <a:off x="3006" y="314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76" name="Freeform 95"/>
                <p:cNvSpPr>
                  <a:spLocks/>
                </p:cNvSpPr>
                <p:nvPr/>
              </p:nvSpPr>
              <p:spPr bwMode="auto">
                <a:xfrm>
                  <a:off x="3006" y="3140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77" name="Freeform 96"/>
                <p:cNvSpPr>
                  <a:spLocks/>
                </p:cNvSpPr>
                <p:nvPr/>
              </p:nvSpPr>
              <p:spPr bwMode="auto">
                <a:xfrm>
                  <a:off x="3008" y="3136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78" name="Freeform 97"/>
                <p:cNvSpPr>
                  <a:spLocks/>
                </p:cNvSpPr>
                <p:nvPr/>
              </p:nvSpPr>
              <p:spPr bwMode="auto">
                <a:xfrm>
                  <a:off x="3010" y="3131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79" name="Freeform 98"/>
                <p:cNvSpPr>
                  <a:spLocks/>
                </p:cNvSpPr>
                <p:nvPr/>
              </p:nvSpPr>
              <p:spPr bwMode="auto">
                <a:xfrm>
                  <a:off x="3012" y="3128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80" name="Line 99"/>
                <p:cNvSpPr>
                  <a:spLocks noChangeShapeType="1"/>
                </p:cNvSpPr>
                <p:nvPr/>
              </p:nvSpPr>
              <p:spPr bwMode="auto">
                <a:xfrm>
                  <a:off x="3015" y="31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81" name="Freeform 100"/>
                <p:cNvSpPr>
                  <a:spLocks/>
                </p:cNvSpPr>
                <p:nvPr/>
              </p:nvSpPr>
              <p:spPr bwMode="auto">
                <a:xfrm>
                  <a:off x="3015" y="3123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82" name="Line 101"/>
                <p:cNvSpPr>
                  <a:spLocks noChangeShapeType="1"/>
                </p:cNvSpPr>
                <p:nvPr/>
              </p:nvSpPr>
              <p:spPr bwMode="auto">
                <a:xfrm>
                  <a:off x="3015" y="31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83" name="Freeform 102"/>
                <p:cNvSpPr>
                  <a:spLocks/>
                </p:cNvSpPr>
                <p:nvPr/>
              </p:nvSpPr>
              <p:spPr bwMode="auto">
                <a:xfrm>
                  <a:off x="3017" y="3119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84" name="Line 103"/>
                <p:cNvSpPr>
                  <a:spLocks noChangeShapeType="1"/>
                </p:cNvSpPr>
                <p:nvPr/>
              </p:nvSpPr>
              <p:spPr bwMode="auto">
                <a:xfrm>
                  <a:off x="3019" y="31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85" name="Freeform 104"/>
                <p:cNvSpPr>
                  <a:spLocks/>
                </p:cNvSpPr>
                <p:nvPr/>
              </p:nvSpPr>
              <p:spPr bwMode="auto">
                <a:xfrm>
                  <a:off x="3019" y="3114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86" name="Freeform 105"/>
                <p:cNvSpPr>
                  <a:spLocks/>
                </p:cNvSpPr>
                <p:nvPr/>
              </p:nvSpPr>
              <p:spPr bwMode="auto">
                <a:xfrm>
                  <a:off x="3022" y="3109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87" name="Freeform 106"/>
                <p:cNvSpPr>
                  <a:spLocks/>
                </p:cNvSpPr>
                <p:nvPr/>
              </p:nvSpPr>
              <p:spPr bwMode="auto">
                <a:xfrm>
                  <a:off x="3024" y="3104"/>
                  <a:ext cx="0" cy="4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88" name="Freeform 107"/>
                <p:cNvSpPr>
                  <a:spLocks/>
                </p:cNvSpPr>
                <p:nvPr/>
              </p:nvSpPr>
              <p:spPr bwMode="auto">
                <a:xfrm>
                  <a:off x="3026" y="3100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89" name="Freeform 108"/>
                <p:cNvSpPr>
                  <a:spLocks/>
                </p:cNvSpPr>
                <p:nvPr/>
              </p:nvSpPr>
              <p:spPr bwMode="auto">
                <a:xfrm>
                  <a:off x="3028" y="3097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90" name="Line 109"/>
                <p:cNvSpPr>
                  <a:spLocks noChangeShapeType="1"/>
                </p:cNvSpPr>
                <p:nvPr/>
              </p:nvSpPr>
              <p:spPr bwMode="auto">
                <a:xfrm>
                  <a:off x="3028" y="30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91" name="Freeform 110"/>
                <p:cNvSpPr>
                  <a:spLocks/>
                </p:cNvSpPr>
                <p:nvPr/>
              </p:nvSpPr>
              <p:spPr bwMode="auto">
                <a:xfrm>
                  <a:off x="3031" y="3092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92" name="Line 111"/>
                <p:cNvSpPr>
                  <a:spLocks noChangeShapeType="1"/>
                </p:cNvSpPr>
                <p:nvPr/>
              </p:nvSpPr>
              <p:spPr bwMode="auto">
                <a:xfrm>
                  <a:off x="3033" y="30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93" name="Freeform 112"/>
                <p:cNvSpPr>
                  <a:spLocks/>
                </p:cNvSpPr>
                <p:nvPr/>
              </p:nvSpPr>
              <p:spPr bwMode="auto">
                <a:xfrm>
                  <a:off x="3033" y="3087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94" name="Freeform 113"/>
                <p:cNvSpPr>
                  <a:spLocks/>
                </p:cNvSpPr>
                <p:nvPr/>
              </p:nvSpPr>
              <p:spPr bwMode="auto">
                <a:xfrm>
                  <a:off x="3035" y="3083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95" name="Freeform 114"/>
                <p:cNvSpPr>
                  <a:spLocks/>
                </p:cNvSpPr>
                <p:nvPr/>
              </p:nvSpPr>
              <p:spPr bwMode="auto">
                <a:xfrm>
                  <a:off x="3037" y="3079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96" name="Line 115"/>
                <p:cNvSpPr>
                  <a:spLocks noChangeShapeType="1"/>
                </p:cNvSpPr>
                <p:nvPr/>
              </p:nvSpPr>
              <p:spPr bwMode="auto">
                <a:xfrm>
                  <a:off x="3037" y="30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97" name="Freeform 116"/>
                <p:cNvSpPr>
                  <a:spLocks/>
                </p:cNvSpPr>
                <p:nvPr/>
              </p:nvSpPr>
              <p:spPr bwMode="auto">
                <a:xfrm>
                  <a:off x="3040" y="307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98" name="Freeform 117"/>
                <p:cNvSpPr>
                  <a:spLocks/>
                </p:cNvSpPr>
                <p:nvPr/>
              </p:nvSpPr>
              <p:spPr bwMode="auto">
                <a:xfrm>
                  <a:off x="3042" y="3070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99" name="Freeform 118"/>
                <p:cNvSpPr>
                  <a:spLocks/>
                </p:cNvSpPr>
                <p:nvPr/>
              </p:nvSpPr>
              <p:spPr bwMode="auto">
                <a:xfrm>
                  <a:off x="3044" y="3067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00" name="Freeform 119"/>
                <p:cNvSpPr>
                  <a:spLocks/>
                </p:cNvSpPr>
                <p:nvPr/>
              </p:nvSpPr>
              <p:spPr bwMode="auto">
                <a:xfrm>
                  <a:off x="3047" y="3062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01" name="Freeform 120"/>
                <p:cNvSpPr>
                  <a:spLocks/>
                </p:cNvSpPr>
                <p:nvPr/>
              </p:nvSpPr>
              <p:spPr bwMode="auto">
                <a:xfrm>
                  <a:off x="3049" y="3059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02" name="Line 121"/>
                <p:cNvSpPr>
                  <a:spLocks noChangeShapeType="1"/>
                </p:cNvSpPr>
                <p:nvPr/>
              </p:nvSpPr>
              <p:spPr bwMode="auto">
                <a:xfrm>
                  <a:off x="3051" y="305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03" name="Freeform 122"/>
                <p:cNvSpPr>
                  <a:spLocks/>
                </p:cNvSpPr>
                <p:nvPr/>
              </p:nvSpPr>
              <p:spPr bwMode="auto">
                <a:xfrm>
                  <a:off x="3051" y="3054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04" name="Freeform 123"/>
                <p:cNvSpPr>
                  <a:spLocks/>
                </p:cNvSpPr>
                <p:nvPr/>
              </p:nvSpPr>
              <p:spPr bwMode="auto">
                <a:xfrm>
                  <a:off x="3053" y="3051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05" name="Freeform 124"/>
                <p:cNvSpPr>
                  <a:spLocks/>
                </p:cNvSpPr>
                <p:nvPr/>
              </p:nvSpPr>
              <p:spPr bwMode="auto">
                <a:xfrm>
                  <a:off x="3056" y="3047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06" name="Freeform 125"/>
                <p:cNvSpPr>
                  <a:spLocks/>
                </p:cNvSpPr>
                <p:nvPr/>
              </p:nvSpPr>
              <p:spPr bwMode="auto">
                <a:xfrm>
                  <a:off x="3058" y="3044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07" name="Freeform 126"/>
                <p:cNvSpPr>
                  <a:spLocks/>
                </p:cNvSpPr>
                <p:nvPr/>
              </p:nvSpPr>
              <p:spPr bwMode="auto">
                <a:xfrm>
                  <a:off x="3060" y="3040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08" name="Freeform 127"/>
                <p:cNvSpPr>
                  <a:spLocks/>
                </p:cNvSpPr>
                <p:nvPr/>
              </p:nvSpPr>
              <p:spPr bwMode="auto">
                <a:xfrm>
                  <a:off x="3062" y="3037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09" name="Freeform 128"/>
                <p:cNvSpPr>
                  <a:spLocks/>
                </p:cNvSpPr>
                <p:nvPr/>
              </p:nvSpPr>
              <p:spPr bwMode="auto">
                <a:xfrm>
                  <a:off x="3065" y="3033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10" name="Freeform 129"/>
                <p:cNvSpPr>
                  <a:spLocks/>
                </p:cNvSpPr>
                <p:nvPr/>
              </p:nvSpPr>
              <p:spPr bwMode="auto">
                <a:xfrm>
                  <a:off x="3067" y="3029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11" name="Freeform 130"/>
                <p:cNvSpPr>
                  <a:spLocks/>
                </p:cNvSpPr>
                <p:nvPr/>
              </p:nvSpPr>
              <p:spPr bwMode="auto">
                <a:xfrm>
                  <a:off x="3069" y="3026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12" name="Freeform 131"/>
                <p:cNvSpPr>
                  <a:spLocks/>
                </p:cNvSpPr>
                <p:nvPr/>
              </p:nvSpPr>
              <p:spPr bwMode="auto">
                <a:xfrm>
                  <a:off x="3072" y="3023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13" name="Line 132"/>
                <p:cNvSpPr>
                  <a:spLocks noChangeShapeType="1"/>
                </p:cNvSpPr>
                <p:nvPr/>
              </p:nvSpPr>
              <p:spPr bwMode="auto">
                <a:xfrm>
                  <a:off x="3074" y="30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14" name="Freeform 133"/>
                <p:cNvSpPr>
                  <a:spLocks/>
                </p:cNvSpPr>
                <p:nvPr/>
              </p:nvSpPr>
              <p:spPr bwMode="auto">
                <a:xfrm>
                  <a:off x="3076" y="3019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15" name="Freeform 134"/>
                <p:cNvSpPr>
                  <a:spLocks/>
                </p:cNvSpPr>
                <p:nvPr/>
              </p:nvSpPr>
              <p:spPr bwMode="auto">
                <a:xfrm>
                  <a:off x="3078" y="3015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16" name="Freeform 135"/>
                <p:cNvSpPr>
                  <a:spLocks/>
                </p:cNvSpPr>
                <p:nvPr/>
              </p:nvSpPr>
              <p:spPr bwMode="auto">
                <a:xfrm>
                  <a:off x="3081" y="3012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17" name="Freeform 136"/>
                <p:cNvSpPr>
                  <a:spLocks/>
                </p:cNvSpPr>
                <p:nvPr/>
              </p:nvSpPr>
              <p:spPr bwMode="auto">
                <a:xfrm>
                  <a:off x="3083" y="3008"/>
                  <a:ext cx="2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18" name="Freeform 137"/>
                <p:cNvSpPr>
                  <a:spLocks/>
                </p:cNvSpPr>
                <p:nvPr/>
              </p:nvSpPr>
              <p:spPr bwMode="auto">
                <a:xfrm>
                  <a:off x="3087" y="3004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19" name="Line 138"/>
                <p:cNvSpPr>
                  <a:spLocks noChangeShapeType="1"/>
                </p:cNvSpPr>
                <p:nvPr/>
              </p:nvSpPr>
              <p:spPr bwMode="auto">
                <a:xfrm>
                  <a:off x="3090" y="30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20" name="Freeform 139"/>
                <p:cNvSpPr>
                  <a:spLocks/>
                </p:cNvSpPr>
                <p:nvPr/>
              </p:nvSpPr>
              <p:spPr bwMode="auto">
                <a:xfrm>
                  <a:off x="3092" y="2998"/>
                  <a:ext cx="2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21" name="Line 140"/>
                <p:cNvSpPr>
                  <a:spLocks noChangeShapeType="1"/>
                </p:cNvSpPr>
                <p:nvPr/>
              </p:nvSpPr>
              <p:spPr bwMode="auto">
                <a:xfrm>
                  <a:off x="3097" y="29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22" name="Freeform 141"/>
                <p:cNvSpPr>
                  <a:spLocks/>
                </p:cNvSpPr>
                <p:nvPr/>
              </p:nvSpPr>
              <p:spPr bwMode="auto">
                <a:xfrm>
                  <a:off x="3099" y="2990"/>
                  <a:ext cx="4" cy="5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0 w 2"/>
                    <a:gd name="T5" fmla="*/ 2 h 3"/>
                    <a:gd name="T6" fmla="*/ 1 w 2"/>
                    <a:gd name="T7" fmla="*/ 2 h 3"/>
                    <a:gd name="T8" fmla="*/ 1 w 2"/>
                    <a:gd name="T9" fmla="*/ 1 h 3"/>
                    <a:gd name="T10" fmla="*/ 2 w 2"/>
                    <a:gd name="T11" fmla="*/ 1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23" name="Line 142"/>
                <p:cNvSpPr>
                  <a:spLocks noChangeShapeType="1"/>
                </p:cNvSpPr>
                <p:nvPr/>
              </p:nvSpPr>
              <p:spPr bwMode="auto">
                <a:xfrm>
                  <a:off x="3106" y="29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24" name="Line 143"/>
                <p:cNvSpPr>
                  <a:spLocks noChangeShapeType="1"/>
                </p:cNvSpPr>
                <p:nvPr/>
              </p:nvSpPr>
              <p:spPr bwMode="auto">
                <a:xfrm>
                  <a:off x="3108" y="29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25" name="Line 144"/>
                <p:cNvSpPr>
                  <a:spLocks noChangeShapeType="1"/>
                </p:cNvSpPr>
                <p:nvPr/>
              </p:nvSpPr>
              <p:spPr bwMode="auto">
                <a:xfrm>
                  <a:off x="3110" y="29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26" name="Line 145"/>
                <p:cNvSpPr>
                  <a:spLocks noChangeShapeType="1"/>
                </p:cNvSpPr>
                <p:nvPr/>
              </p:nvSpPr>
              <p:spPr bwMode="auto">
                <a:xfrm>
                  <a:off x="3112" y="29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27" name="Freeform 146"/>
                <p:cNvSpPr>
                  <a:spLocks/>
                </p:cNvSpPr>
                <p:nvPr/>
              </p:nvSpPr>
              <p:spPr bwMode="auto">
                <a:xfrm>
                  <a:off x="3115" y="2979"/>
                  <a:ext cx="7" cy="4"/>
                </a:xfrm>
                <a:custGeom>
                  <a:avLst/>
                  <a:gdLst>
                    <a:gd name="T0" fmla="*/ 0 w 3"/>
                    <a:gd name="T1" fmla="*/ 2 h 2"/>
                    <a:gd name="T2" fmla="*/ 0 w 3"/>
                    <a:gd name="T3" fmla="*/ 2 h 2"/>
                    <a:gd name="T4" fmla="*/ 1 w 3"/>
                    <a:gd name="T5" fmla="*/ 2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0 h 2"/>
                    <a:gd name="T12" fmla="*/ 3 w 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28" name="Freeform 147"/>
                <p:cNvSpPr>
                  <a:spLocks/>
                </p:cNvSpPr>
                <p:nvPr/>
              </p:nvSpPr>
              <p:spPr bwMode="auto">
                <a:xfrm>
                  <a:off x="3124" y="2976"/>
                  <a:ext cx="4" cy="2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29" name="Freeform 148"/>
                <p:cNvSpPr>
                  <a:spLocks/>
                </p:cNvSpPr>
                <p:nvPr/>
              </p:nvSpPr>
              <p:spPr bwMode="auto">
                <a:xfrm>
                  <a:off x="3131" y="2975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30" name="Freeform 149"/>
                <p:cNvSpPr>
                  <a:spLocks/>
                </p:cNvSpPr>
                <p:nvPr/>
              </p:nvSpPr>
              <p:spPr bwMode="auto">
                <a:xfrm>
                  <a:off x="3135" y="2973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31" name="Freeform 150"/>
                <p:cNvSpPr>
                  <a:spLocks/>
                </p:cNvSpPr>
                <p:nvPr/>
              </p:nvSpPr>
              <p:spPr bwMode="auto">
                <a:xfrm>
                  <a:off x="3140" y="2970"/>
                  <a:ext cx="56" cy="3"/>
                </a:xfrm>
                <a:custGeom>
                  <a:avLst/>
                  <a:gdLst>
                    <a:gd name="T0" fmla="*/ 0 w 25"/>
                    <a:gd name="T1" fmla="*/ 1 h 2"/>
                    <a:gd name="T2" fmla="*/ 0 w 25"/>
                    <a:gd name="T3" fmla="*/ 1 h 2"/>
                    <a:gd name="T4" fmla="*/ 1 w 25"/>
                    <a:gd name="T5" fmla="*/ 1 h 2"/>
                    <a:gd name="T6" fmla="*/ 2 w 25"/>
                    <a:gd name="T7" fmla="*/ 1 h 2"/>
                    <a:gd name="T8" fmla="*/ 3 w 25"/>
                    <a:gd name="T9" fmla="*/ 1 h 2"/>
                    <a:gd name="T10" fmla="*/ 3 w 25"/>
                    <a:gd name="T11" fmla="*/ 0 h 2"/>
                    <a:gd name="T12" fmla="*/ 4 w 25"/>
                    <a:gd name="T13" fmla="*/ 0 h 2"/>
                    <a:gd name="T14" fmla="*/ 5 w 25"/>
                    <a:gd name="T15" fmla="*/ 0 h 2"/>
                    <a:gd name="T16" fmla="*/ 6 w 25"/>
                    <a:gd name="T17" fmla="*/ 0 h 2"/>
                    <a:gd name="T18" fmla="*/ 7 w 25"/>
                    <a:gd name="T19" fmla="*/ 0 h 2"/>
                    <a:gd name="T20" fmla="*/ 8 w 25"/>
                    <a:gd name="T21" fmla="*/ 0 h 2"/>
                    <a:gd name="T22" fmla="*/ 9 w 25"/>
                    <a:gd name="T23" fmla="*/ 0 h 2"/>
                    <a:gd name="T24" fmla="*/ 10 w 25"/>
                    <a:gd name="T25" fmla="*/ 0 h 2"/>
                    <a:gd name="T26" fmla="*/ 11 w 25"/>
                    <a:gd name="T27" fmla="*/ 0 h 2"/>
                    <a:gd name="T28" fmla="*/ 12 w 25"/>
                    <a:gd name="T29" fmla="*/ 0 h 2"/>
                    <a:gd name="T30" fmla="*/ 13 w 25"/>
                    <a:gd name="T31" fmla="*/ 0 h 2"/>
                    <a:gd name="T32" fmla="*/ 14 w 25"/>
                    <a:gd name="T33" fmla="*/ 0 h 2"/>
                    <a:gd name="T34" fmla="*/ 15 w 25"/>
                    <a:gd name="T35" fmla="*/ 0 h 2"/>
                    <a:gd name="T36" fmla="*/ 16 w 25"/>
                    <a:gd name="T37" fmla="*/ 0 h 2"/>
                    <a:gd name="T38" fmla="*/ 17 w 25"/>
                    <a:gd name="T39" fmla="*/ 0 h 2"/>
                    <a:gd name="T40" fmla="*/ 18 w 25"/>
                    <a:gd name="T41" fmla="*/ 0 h 2"/>
                    <a:gd name="T42" fmla="*/ 18 w 25"/>
                    <a:gd name="T43" fmla="*/ 1 h 2"/>
                    <a:gd name="T44" fmla="*/ 19 w 25"/>
                    <a:gd name="T45" fmla="*/ 1 h 2"/>
                    <a:gd name="T46" fmla="*/ 20 w 25"/>
                    <a:gd name="T47" fmla="*/ 1 h 2"/>
                    <a:gd name="T48" fmla="*/ 21 w 25"/>
                    <a:gd name="T49" fmla="*/ 1 h 2"/>
                    <a:gd name="T50" fmla="*/ 22 w 25"/>
                    <a:gd name="T51" fmla="*/ 1 h 2"/>
                    <a:gd name="T52" fmla="*/ 22 w 25"/>
                    <a:gd name="T53" fmla="*/ 2 h 2"/>
                    <a:gd name="T54" fmla="*/ 23 w 25"/>
                    <a:gd name="T55" fmla="*/ 2 h 2"/>
                    <a:gd name="T56" fmla="*/ 24 w 25"/>
                    <a:gd name="T57" fmla="*/ 2 h 2"/>
                    <a:gd name="T58" fmla="*/ 25 w 25"/>
                    <a:gd name="T5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5" h="2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2" y="2"/>
                      </a:lnTo>
                      <a:lnTo>
                        <a:pt x="23" y="2"/>
                      </a:lnTo>
                      <a:lnTo>
                        <a:pt x="24" y="2"/>
                      </a:lnTo>
                      <a:lnTo>
                        <a:pt x="25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32" name="Freeform 151"/>
                <p:cNvSpPr>
                  <a:spLocks/>
                </p:cNvSpPr>
                <p:nvPr/>
              </p:nvSpPr>
              <p:spPr bwMode="auto">
                <a:xfrm>
                  <a:off x="3199" y="2975"/>
                  <a:ext cx="4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33" name="Freeform 152"/>
                <p:cNvSpPr>
                  <a:spLocks/>
                </p:cNvSpPr>
                <p:nvPr/>
              </p:nvSpPr>
              <p:spPr bwMode="auto">
                <a:xfrm>
                  <a:off x="3206" y="2976"/>
                  <a:ext cx="13" cy="3"/>
                </a:xfrm>
                <a:custGeom>
                  <a:avLst/>
                  <a:gdLst>
                    <a:gd name="T0" fmla="*/ 0 w 6"/>
                    <a:gd name="T1" fmla="*/ 0 h 2"/>
                    <a:gd name="T2" fmla="*/ 0 w 6"/>
                    <a:gd name="T3" fmla="*/ 0 h 2"/>
                    <a:gd name="T4" fmla="*/ 1 w 6"/>
                    <a:gd name="T5" fmla="*/ 0 h 2"/>
                    <a:gd name="T6" fmla="*/ 2 w 6"/>
                    <a:gd name="T7" fmla="*/ 0 h 2"/>
                    <a:gd name="T8" fmla="*/ 2 w 6"/>
                    <a:gd name="T9" fmla="*/ 1 h 2"/>
                    <a:gd name="T10" fmla="*/ 3 w 6"/>
                    <a:gd name="T11" fmla="*/ 1 h 2"/>
                    <a:gd name="T12" fmla="*/ 4 w 6"/>
                    <a:gd name="T13" fmla="*/ 1 h 2"/>
                    <a:gd name="T14" fmla="*/ 4 w 6"/>
                    <a:gd name="T15" fmla="*/ 2 h 2"/>
                    <a:gd name="T16" fmla="*/ 5 w 6"/>
                    <a:gd name="T17" fmla="*/ 2 h 2"/>
                    <a:gd name="T18" fmla="*/ 6 w 6"/>
                    <a:gd name="T1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34" name="Freeform 153"/>
                <p:cNvSpPr>
                  <a:spLocks/>
                </p:cNvSpPr>
                <p:nvPr/>
              </p:nvSpPr>
              <p:spPr bwMode="auto">
                <a:xfrm>
                  <a:off x="3221" y="2981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35" name="Freeform 154"/>
                <p:cNvSpPr>
                  <a:spLocks/>
                </p:cNvSpPr>
                <p:nvPr/>
              </p:nvSpPr>
              <p:spPr bwMode="auto">
                <a:xfrm>
                  <a:off x="3226" y="2983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36" name="Freeform 155"/>
                <p:cNvSpPr>
                  <a:spLocks/>
                </p:cNvSpPr>
                <p:nvPr/>
              </p:nvSpPr>
              <p:spPr bwMode="auto">
                <a:xfrm>
                  <a:off x="3231" y="2984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37" name="Freeform 156"/>
                <p:cNvSpPr>
                  <a:spLocks/>
                </p:cNvSpPr>
                <p:nvPr/>
              </p:nvSpPr>
              <p:spPr bwMode="auto">
                <a:xfrm>
                  <a:off x="3235" y="2986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38" name="Freeform 157"/>
                <p:cNvSpPr>
                  <a:spLocks/>
                </p:cNvSpPr>
                <p:nvPr/>
              </p:nvSpPr>
              <p:spPr bwMode="auto">
                <a:xfrm>
                  <a:off x="3240" y="2987"/>
                  <a:ext cx="9" cy="3"/>
                </a:xfrm>
                <a:custGeom>
                  <a:avLst/>
                  <a:gdLst>
                    <a:gd name="T0" fmla="*/ 0 w 4"/>
                    <a:gd name="T1" fmla="*/ 0 h 2"/>
                    <a:gd name="T2" fmla="*/ 0 w 4"/>
                    <a:gd name="T3" fmla="*/ 0 h 2"/>
                    <a:gd name="T4" fmla="*/ 1 w 4"/>
                    <a:gd name="T5" fmla="*/ 0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2 h 2"/>
                    <a:gd name="T14" fmla="*/ 4 w 4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39" name="Freeform 158"/>
                <p:cNvSpPr>
                  <a:spLocks/>
                </p:cNvSpPr>
                <p:nvPr/>
              </p:nvSpPr>
              <p:spPr bwMode="auto">
                <a:xfrm>
                  <a:off x="3251" y="2992"/>
                  <a:ext cx="9" cy="3"/>
                </a:xfrm>
                <a:custGeom>
                  <a:avLst/>
                  <a:gdLst>
                    <a:gd name="T0" fmla="*/ 0 w 4"/>
                    <a:gd name="T1" fmla="*/ 0 h 2"/>
                    <a:gd name="T2" fmla="*/ 0 w 4"/>
                    <a:gd name="T3" fmla="*/ 0 h 2"/>
                    <a:gd name="T4" fmla="*/ 1 w 4"/>
                    <a:gd name="T5" fmla="*/ 0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2 h 2"/>
                    <a:gd name="T14" fmla="*/ 4 w 4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40" name="Freeform 159"/>
                <p:cNvSpPr>
                  <a:spLocks/>
                </p:cNvSpPr>
                <p:nvPr/>
              </p:nvSpPr>
              <p:spPr bwMode="auto">
                <a:xfrm>
                  <a:off x="3262" y="2997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41" name="Freeform 160"/>
                <p:cNvSpPr>
                  <a:spLocks/>
                </p:cNvSpPr>
                <p:nvPr/>
              </p:nvSpPr>
              <p:spPr bwMode="auto">
                <a:xfrm>
                  <a:off x="3269" y="3000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42" name="Freeform 161"/>
                <p:cNvSpPr>
                  <a:spLocks/>
                </p:cNvSpPr>
                <p:nvPr/>
              </p:nvSpPr>
              <p:spPr bwMode="auto">
                <a:xfrm>
                  <a:off x="3278" y="3004"/>
                  <a:ext cx="7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43" name="Freeform 162"/>
                <p:cNvSpPr>
                  <a:spLocks/>
                </p:cNvSpPr>
                <p:nvPr/>
              </p:nvSpPr>
              <p:spPr bwMode="auto">
                <a:xfrm>
                  <a:off x="3287" y="3009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44" name="Line 163"/>
                <p:cNvSpPr>
                  <a:spLocks noChangeShapeType="1"/>
                </p:cNvSpPr>
                <p:nvPr/>
              </p:nvSpPr>
              <p:spPr bwMode="auto">
                <a:xfrm>
                  <a:off x="3296" y="30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45" name="Freeform 164"/>
                <p:cNvSpPr>
                  <a:spLocks/>
                </p:cNvSpPr>
                <p:nvPr/>
              </p:nvSpPr>
              <p:spPr bwMode="auto">
                <a:xfrm>
                  <a:off x="3299" y="3015"/>
                  <a:ext cx="4" cy="4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0 w 2"/>
                    <a:gd name="T5" fmla="*/ 1 h 2"/>
                    <a:gd name="T6" fmla="*/ 1 w 2"/>
                    <a:gd name="T7" fmla="*/ 1 h 2"/>
                    <a:gd name="T8" fmla="*/ 2 w 2"/>
                    <a:gd name="T9" fmla="*/ 1 h 2"/>
                    <a:gd name="T10" fmla="*/ 2 w 2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46" name="Line 165"/>
                <p:cNvSpPr>
                  <a:spLocks noChangeShapeType="1"/>
                </p:cNvSpPr>
                <p:nvPr/>
              </p:nvSpPr>
              <p:spPr bwMode="auto">
                <a:xfrm>
                  <a:off x="3306" y="30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47" name="Freeform 166"/>
                <p:cNvSpPr>
                  <a:spLocks/>
                </p:cNvSpPr>
                <p:nvPr/>
              </p:nvSpPr>
              <p:spPr bwMode="auto">
                <a:xfrm>
                  <a:off x="3308" y="3022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48" name="Line 167"/>
                <p:cNvSpPr>
                  <a:spLocks noChangeShapeType="1"/>
                </p:cNvSpPr>
                <p:nvPr/>
              </p:nvSpPr>
              <p:spPr bwMode="auto">
                <a:xfrm>
                  <a:off x="3319" y="30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49" name="Line 168"/>
                <p:cNvSpPr>
                  <a:spLocks noChangeShapeType="1"/>
                </p:cNvSpPr>
                <p:nvPr/>
              </p:nvSpPr>
              <p:spPr bwMode="auto">
                <a:xfrm>
                  <a:off x="3321" y="302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50" name="Line 169"/>
                <p:cNvSpPr>
                  <a:spLocks noChangeShapeType="1"/>
                </p:cNvSpPr>
                <p:nvPr/>
              </p:nvSpPr>
              <p:spPr bwMode="auto">
                <a:xfrm>
                  <a:off x="3324" y="30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51" name="Line 170"/>
                <p:cNvSpPr>
                  <a:spLocks noChangeShapeType="1"/>
                </p:cNvSpPr>
                <p:nvPr/>
              </p:nvSpPr>
              <p:spPr bwMode="auto">
                <a:xfrm>
                  <a:off x="3326" y="303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52" name="Line 171"/>
                <p:cNvSpPr>
                  <a:spLocks noChangeShapeType="1"/>
                </p:cNvSpPr>
                <p:nvPr/>
              </p:nvSpPr>
              <p:spPr bwMode="auto">
                <a:xfrm>
                  <a:off x="3328" y="30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53" name="Freeform 172"/>
                <p:cNvSpPr>
                  <a:spLocks/>
                </p:cNvSpPr>
                <p:nvPr/>
              </p:nvSpPr>
              <p:spPr bwMode="auto">
                <a:xfrm>
                  <a:off x="3331" y="3036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54" name="Line 173"/>
                <p:cNvSpPr>
                  <a:spLocks noChangeShapeType="1"/>
                </p:cNvSpPr>
                <p:nvPr/>
              </p:nvSpPr>
              <p:spPr bwMode="auto">
                <a:xfrm>
                  <a:off x="3342" y="30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55" name="Line 174"/>
                <p:cNvSpPr>
                  <a:spLocks noChangeShapeType="1"/>
                </p:cNvSpPr>
                <p:nvPr/>
              </p:nvSpPr>
              <p:spPr bwMode="auto">
                <a:xfrm>
                  <a:off x="3344" y="304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56" name="Line 175"/>
                <p:cNvSpPr>
                  <a:spLocks noChangeShapeType="1"/>
                </p:cNvSpPr>
                <p:nvPr/>
              </p:nvSpPr>
              <p:spPr bwMode="auto">
                <a:xfrm>
                  <a:off x="3346" y="30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57" name="Freeform 176"/>
                <p:cNvSpPr>
                  <a:spLocks/>
                </p:cNvSpPr>
                <p:nvPr/>
              </p:nvSpPr>
              <p:spPr bwMode="auto">
                <a:xfrm>
                  <a:off x="3349" y="3047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58" name="Line 177"/>
                <p:cNvSpPr>
                  <a:spLocks noChangeShapeType="1"/>
                </p:cNvSpPr>
                <p:nvPr/>
              </p:nvSpPr>
              <p:spPr bwMode="auto">
                <a:xfrm>
                  <a:off x="3358" y="30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59" name="Freeform 178"/>
                <p:cNvSpPr>
                  <a:spLocks/>
                </p:cNvSpPr>
                <p:nvPr/>
              </p:nvSpPr>
              <p:spPr bwMode="auto">
                <a:xfrm>
                  <a:off x="3360" y="3053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60" name="Freeform 179"/>
                <p:cNvSpPr>
                  <a:spLocks/>
                </p:cNvSpPr>
                <p:nvPr/>
              </p:nvSpPr>
              <p:spPr bwMode="auto">
                <a:xfrm>
                  <a:off x="3369" y="3058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61" name="Line 180"/>
                <p:cNvSpPr>
                  <a:spLocks noChangeShapeType="1"/>
                </p:cNvSpPr>
                <p:nvPr/>
              </p:nvSpPr>
              <p:spPr bwMode="auto">
                <a:xfrm>
                  <a:off x="3378" y="30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62" name="Freeform 181"/>
                <p:cNvSpPr>
                  <a:spLocks/>
                </p:cNvSpPr>
                <p:nvPr/>
              </p:nvSpPr>
              <p:spPr bwMode="auto">
                <a:xfrm>
                  <a:off x="3381" y="3064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63" name="Freeform 182"/>
                <p:cNvSpPr>
                  <a:spLocks/>
                </p:cNvSpPr>
                <p:nvPr/>
              </p:nvSpPr>
              <p:spPr bwMode="auto">
                <a:xfrm>
                  <a:off x="3387" y="3067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64" name="Freeform 183"/>
                <p:cNvSpPr>
                  <a:spLocks/>
                </p:cNvSpPr>
                <p:nvPr/>
              </p:nvSpPr>
              <p:spPr bwMode="auto">
                <a:xfrm>
                  <a:off x="3396" y="3072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65" name="Line 184"/>
                <p:cNvSpPr>
                  <a:spLocks noChangeShapeType="1"/>
                </p:cNvSpPr>
                <p:nvPr/>
              </p:nvSpPr>
              <p:spPr bwMode="auto">
                <a:xfrm>
                  <a:off x="3403" y="30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66" name="Freeform 185"/>
                <p:cNvSpPr>
                  <a:spLocks/>
                </p:cNvSpPr>
                <p:nvPr/>
              </p:nvSpPr>
              <p:spPr bwMode="auto">
                <a:xfrm>
                  <a:off x="3406" y="3076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67" name="Freeform 186"/>
                <p:cNvSpPr>
                  <a:spLocks/>
                </p:cNvSpPr>
                <p:nvPr/>
              </p:nvSpPr>
              <p:spPr bwMode="auto">
                <a:xfrm>
                  <a:off x="3415" y="3081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68" name="Freeform 187"/>
                <p:cNvSpPr>
                  <a:spLocks/>
                </p:cNvSpPr>
                <p:nvPr/>
              </p:nvSpPr>
              <p:spPr bwMode="auto">
                <a:xfrm>
                  <a:off x="3421" y="3084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69" name="Line 188"/>
                <p:cNvSpPr>
                  <a:spLocks noChangeShapeType="1"/>
                </p:cNvSpPr>
                <p:nvPr/>
              </p:nvSpPr>
              <p:spPr bwMode="auto">
                <a:xfrm>
                  <a:off x="3428" y="30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70" name="Freeform 189"/>
                <p:cNvSpPr>
                  <a:spLocks/>
                </p:cNvSpPr>
                <p:nvPr/>
              </p:nvSpPr>
              <p:spPr bwMode="auto">
                <a:xfrm>
                  <a:off x="3430" y="3089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71" name="Freeform 190"/>
                <p:cNvSpPr>
                  <a:spLocks/>
                </p:cNvSpPr>
                <p:nvPr/>
              </p:nvSpPr>
              <p:spPr bwMode="auto">
                <a:xfrm>
                  <a:off x="3437" y="3092"/>
                  <a:ext cx="14" cy="2"/>
                </a:xfrm>
                <a:custGeom>
                  <a:avLst/>
                  <a:gdLst>
                    <a:gd name="T0" fmla="*/ 0 w 6"/>
                    <a:gd name="T1" fmla="*/ 0 h 1"/>
                    <a:gd name="T2" fmla="*/ 0 w 6"/>
                    <a:gd name="T3" fmla="*/ 0 h 1"/>
                    <a:gd name="T4" fmla="*/ 1 w 6"/>
                    <a:gd name="T5" fmla="*/ 0 h 1"/>
                    <a:gd name="T6" fmla="*/ 2 w 6"/>
                    <a:gd name="T7" fmla="*/ 0 h 1"/>
                    <a:gd name="T8" fmla="*/ 3 w 6"/>
                    <a:gd name="T9" fmla="*/ 0 h 1"/>
                    <a:gd name="T10" fmla="*/ 4 w 6"/>
                    <a:gd name="T11" fmla="*/ 0 h 1"/>
                    <a:gd name="T12" fmla="*/ 4 w 6"/>
                    <a:gd name="T13" fmla="*/ 1 h 1"/>
                    <a:gd name="T14" fmla="*/ 5 w 6"/>
                    <a:gd name="T15" fmla="*/ 1 h 1"/>
                    <a:gd name="T16" fmla="*/ 6 w 6"/>
                    <a:gd name="T1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72" name="Freeform 191"/>
                <p:cNvSpPr>
                  <a:spLocks/>
                </p:cNvSpPr>
                <p:nvPr/>
              </p:nvSpPr>
              <p:spPr bwMode="auto">
                <a:xfrm>
                  <a:off x="3453" y="3095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73" name="Freeform 192"/>
                <p:cNvSpPr>
                  <a:spLocks/>
                </p:cNvSpPr>
                <p:nvPr/>
              </p:nvSpPr>
              <p:spPr bwMode="auto">
                <a:xfrm>
                  <a:off x="3458" y="3097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74" name="Freeform 193"/>
                <p:cNvSpPr>
                  <a:spLocks/>
                </p:cNvSpPr>
                <p:nvPr/>
              </p:nvSpPr>
              <p:spPr bwMode="auto">
                <a:xfrm>
                  <a:off x="3465" y="3100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75" name="Freeform 194"/>
                <p:cNvSpPr>
                  <a:spLocks/>
                </p:cNvSpPr>
                <p:nvPr/>
              </p:nvSpPr>
              <p:spPr bwMode="auto">
                <a:xfrm>
                  <a:off x="3469" y="3101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76" name="Freeform 195"/>
                <p:cNvSpPr>
                  <a:spLocks/>
                </p:cNvSpPr>
                <p:nvPr/>
              </p:nvSpPr>
              <p:spPr bwMode="auto">
                <a:xfrm>
                  <a:off x="3476" y="3104"/>
                  <a:ext cx="7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77" name="Freeform 196"/>
                <p:cNvSpPr>
                  <a:spLocks/>
                </p:cNvSpPr>
                <p:nvPr/>
              </p:nvSpPr>
              <p:spPr bwMode="auto">
                <a:xfrm>
                  <a:off x="3485" y="3109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78" name="Line 197"/>
                <p:cNvSpPr>
                  <a:spLocks noChangeShapeType="1"/>
                </p:cNvSpPr>
                <p:nvPr/>
              </p:nvSpPr>
              <p:spPr bwMode="auto">
                <a:xfrm>
                  <a:off x="3492" y="31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79" name="Freeform 198"/>
                <p:cNvSpPr>
                  <a:spLocks/>
                </p:cNvSpPr>
                <p:nvPr/>
              </p:nvSpPr>
              <p:spPr bwMode="auto">
                <a:xfrm>
                  <a:off x="3494" y="3114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80" name="Freeform 199"/>
                <p:cNvSpPr>
                  <a:spLocks/>
                </p:cNvSpPr>
                <p:nvPr/>
              </p:nvSpPr>
              <p:spPr bwMode="auto">
                <a:xfrm>
                  <a:off x="3501" y="3117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81" name="Line 200"/>
                <p:cNvSpPr>
                  <a:spLocks noChangeShapeType="1"/>
                </p:cNvSpPr>
                <p:nvPr/>
              </p:nvSpPr>
              <p:spPr bwMode="auto">
                <a:xfrm>
                  <a:off x="3510" y="31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82" name="Line 201"/>
                <p:cNvSpPr>
                  <a:spLocks noChangeShapeType="1"/>
                </p:cNvSpPr>
                <p:nvPr/>
              </p:nvSpPr>
              <p:spPr bwMode="auto">
                <a:xfrm>
                  <a:off x="3512" y="31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83" name="Freeform 202"/>
                <p:cNvSpPr>
                  <a:spLocks/>
                </p:cNvSpPr>
                <p:nvPr/>
              </p:nvSpPr>
              <p:spPr bwMode="auto">
                <a:xfrm>
                  <a:off x="3515" y="3125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84" name="Line 203"/>
                <p:cNvSpPr>
                  <a:spLocks noChangeShapeType="1"/>
                </p:cNvSpPr>
                <p:nvPr/>
              </p:nvSpPr>
              <p:spPr bwMode="auto">
                <a:xfrm>
                  <a:off x="3526" y="31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85" name="Freeform 204"/>
                <p:cNvSpPr>
                  <a:spLocks/>
                </p:cNvSpPr>
                <p:nvPr/>
              </p:nvSpPr>
              <p:spPr bwMode="auto">
                <a:xfrm>
                  <a:off x="3528" y="3133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grpSp>
            <p:nvGrpSpPr>
              <p:cNvPr id="12" name="Group 406"/>
              <p:cNvGrpSpPr>
                <a:grpSpLocks/>
              </p:cNvGrpSpPr>
              <p:nvPr/>
            </p:nvGrpSpPr>
            <p:grpSpPr bwMode="auto">
              <a:xfrm>
                <a:off x="3540" y="2954"/>
                <a:ext cx="672" cy="308"/>
                <a:chOff x="3540" y="2954"/>
                <a:chExt cx="672" cy="308"/>
              </a:xfrm>
            </p:grpSpPr>
            <p:sp>
              <p:nvSpPr>
                <p:cNvPr id="2886" name="Line 206"/>
                <p:cNvSpPr>
                  <a:spLocks noChangeShapeType="1"/>
                </p:cNvSpPr>
                <p:nvPr/>
              </p:nvSpPr>
              <p:spPr bwMode="auto">
                <a:xfrm>
                  <a:off x="3540" y="31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87" name="Freeform 207"/>
                <p:cNvSpPr>
                  <a:spLocks/>
                </p:cNvSpPr>
                <p:nvPr/>
              </p:nvSpPr>
              <p:spPr bwMode="auto">
                <a:xfrm>
                  <a:off x="3542" y="3140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88" name="Line 208"/>
                <p:cNvSpPr>
                  <a:spLocks noChangeShapeType="1"/>
                </p:cNvSpPr>
                <p:nvPr/>
              </p:nvSpPr>
              <p:spPr bwMode="auto">
                <a:xfrm>
                  <a:off x="3553" y="31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89" name="Line 209"/>
                <p:cNvSpPr>
                  <a:spLocks noChangeShapeType="1"/>
                </p:cNvSpPr>
                <p:nvPr/>
              </p:nvSpPr>
              <p:spPr bwMode="auto">
                <a:xfrm>
                  <a:off x="3555" y="314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90" name="Freeform 210"/>
                <p:cNvSpPr>
                  <a:spLocks/>
                </p:cNvSpPr>
                <p:nvPr/>
              </p:nvSpPr>
              <p:spPr bwMode="auto">
                <a:xfrm>
                  <a:off x="3558" y="3150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91" name="Freeform 211"/>
                <p:cNvSpPr>
                  <a:spLocks/>
                </p:cNvSpPr>
                <p:nvPr/>
              </p:nvSpPr>
              <p:spPr bwMode="auto">
                <a:xfrm>
                  <a:off x="3569" y="3156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92" name="Line 212"/>
                <p:cNvSpPr>
                  <a:spLocks noChangeShapeType="1"/>
                </p:cNvSpPr>
                <p:nvPr/>
              </p:nvSpPr>
              <p:spPr bwMode="auto">
                <a:xfrm>
                  <a:off x="3576" y="31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93" name="Freeform 213"/>
                <p:cNvSpPr>
                  <a:spLocks/>
                </p:cNvSpPr>
                <p:nvPr/>
              </p:nvSpPr>
              <p:spPr bwMode="auto">
                <a:xfrm>
                  <a:off x="3578" y="3161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94" name="Freeform 214"/>
                <p:cNvSpPr>
                  <a:spLocks/>
                </p:cNvSpPr>
                <p:nvPr/>
              </p:nvSpPr>
              <p:spPr bwMode="auto">
                <a:xfrm>
                  <a:off x="3587" y="3165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95" name="Freeform 215"/>
                <p:cNvSpPr>
                  <a:spLocks/>
                </p:cNvSpPr>
                <p:nvPr/>
              </p:nvSpPr>
              <p:spPr bwMode="auto">
                <a:xfrm>
                  <a:off x="3592" y="3167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96" name="Freeform 216"/>
                <p:cNvSpPr>
                  <a:spLocks/>
                </p:cNvSpPr>
                <p:nvPr/>
              </p:nvSpPr>
              <p:spPr bwMode="auto">
                <a:xfrm>
                  <a:off x="3596" y="3169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97" name="Freeform 217"/>
                <p:cNvSpPr>
                  <a:spLocks/>
                </p:cNvSpPr>
                <p:nvPr/>
              </p:nvSpPr>
              <p:spPr bwMode="auto">
                <a:xfrm>
                  <a:off x="3603" y="3172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98" name="Line 218"/>
                <p:cNvSpPr>
                  <a:spLocks noChangeShapeType="1"/>
                </p:cNvSpPr>
                <p:nvPr/>
              </p:nvSpPr>
              <p:spPr bwMode="auto">
                <a:xfrm>
                  <a:off x="3612" y="317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99" name="Freeform 219"/>
                <p:cNvSpPr>
                  <a:spLocks/>
                </p:cNvSpPr>
                <p:nvPr/>
              </p:nvSpPr>
              <p:spPr bwMode="auto">
                <a:xfrm>
                  <a:off x="3615" y="3178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00" name="Freeform 220"/>
                <p:cNvSpPr>
                  <a:spLocks/>
                </p:cNvSpPr>
                <p:nvPr/>
              </p:nvSpPr>
              <p:spPr bwMode="auto">
                <a:xfrm>
                  <a:off x="3619" y="3179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01" name="Freeform 221"/>
                <p:cNvSpPr>
                  <a:spLocks/>
                </p:cNvSpPr>
                <p:nvPr/>
              </p:nvSpPr>
              <p:spPr bwMode="auto">
                <a:xfrm>
                  <a:off x="3624" y="3181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02" name="Freeform 222"/>
                <p:cNvSpPr>
                  <a:spLocks/>
                </p:cNvSpPr>
                <p:nvPr/>
              </p:nvSpPr>
              <p:spPr bwMode="auto">
                <a:xfrm>
                  <a:off x="3628" y="3183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03" name="Freeform 223"/>
                <p:cNvSpPr>
                  <a:spLocks/>
                </p:cNvSpPr>
                <p:nvPr/>
              </p:nvSpPr>
              <p:spPr bwMode="auto">
                <a:xfrm>
                  <a:off x="3633" y="3184"/>
                  <a:ext cx="9" cy="2"/>
                </a:xfrm>
                <a:custGeom>
                  <a:avLst/>
                  <a:gdLst>
                    <a:gd name="T0" fmla="*/ 0 w 4"/>
                    <a:gd name="T1" fmla="*/ 0 h 1"/>
                    <a:gd name="T2" fmla="*/ 0 w 4"/>
                    <a:gd name="T3" fmla="*/ 0 h 1"/>
                    <a:gd name="T4" fmla="*/ 1 w 4"/>
                    <a:gd name="T5" fmla="*/ 0 h 1"/>
                    <a:gd name="T6" fmla="*/ 2 w 4"/>
                    <a:gd name="T7" fmla="*/ 0 h 1"/>
                    <a:gd name="T8" fmla="*/ 2 w 4"/>
                    <a:gd name="T9" fmla="*/ 1 h 1"/>
                    <a:gd name="T10" fmla="*/ 3 w 4"/>
                    <a:gd name="T11" fmla="*/ 1 h 1"/>
                    <a:gd name="T12" fmla="*/ 4 w 4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04" name="Freeform 224"/>
                <p:cNvSpPr>
                  <a:spLocks/>
                </p:cNvSpPr>
                <p:nvPr/>
              </p:nvSpPr>
              <p:spPr bwMode="auto">
                <a:xfrm>
                  <a:off x="3644" y="3187"/>
                  <a:ext cx="11" cy="2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1 w 5"/>
                    <a:gd name="T5" fmla="*/ 0 h 1"/>
                    <a:gd name="T6" fmla="*/ 2 w 5"/>
                    <a:gd name="T7" fmla="*/ 0 h 1"/>
                    <a:gd name="T8" fmla="*/ 3 w 5"/>
                    <a:gd name="T9" fmla="*/ 0 h 1"/>
                    <a:gd name="T10" fmla="*/ 3 w 5"/>
                    <a:gd name="T11" fmla="*/ 1 h 1"/>
                    <a:gd name="T12" fmla="*/ 4 w 5"/>
                    <a:gd name="T13" fmla="*/ 1 h 1"/>
                    <a:gd name="T14" fmla="*/ 5 w 5"/>
                    <a:gd name="T1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05" name="Freeform 225"/>
                <p:cNvSpPr>
                  <a:spLocks/>
                </p:cNvSpPr>
                <p:nvPr/>
              </p:nvSpPr>
              <p:spPr bwMode="auto">
                <a:xfrm>
                  <a:off x="3658" y="3190"/>
                  <a:ext cx="16" cy="4"/>
                </a:xfrm>
                <a:custGeom>
                  <a:avLst/>
                  <a:gdLst>
                    <a:gd name="T0" fmla="*/ 0 w 7"/>
                    <a:gd name="T1" fmla="*/ 0 h 2"/>
                    <a:gd name="T2" fmla="*/ 0 w 7"/>
                    <a:gd name="T3" fmla="*/ 0 h 2"/>
                    <a:gd name="T4" fmla="*/ 1 w 7"/>
                    <a:gd name="T5" fmla="*/ 0 h 2"/>
                    <a:gd name="T6" fmla="*/ 2 w 7"/>
                    <a:gd name="T7" fmla="*/ 0 h 2"/>
                    <a:gd name="T8" fmla="*/ 2 w 7"/>
                    <a:gd name="T9" fmla="*/ 1 h 2"/>
                    <a:gd name="T10" fmla="*/ 3 w 7"/>
                    <a:gd name="T11" fmla="*/ 1 h 2"/>
                    <a:gd name="T12" fmla="*/ 4 w 7"/>
                    <a:gd name="T13" fmla="*/ 1 h 2"/>
                    <a:gd name="T14" fmla="*/ 5 w 7"/>
                    <a:gd name="T15" fmla="*/ 1 h 2"/>
                    <a:gd name="T16" fmla="*/ 5 w 7"/>
                    <a:gd name="T17" fmla="*/ 2 h 2"/>
                    <a:gd name="T18" fmla="*/ 6 w 7"/>
                    <a:gd name="T19" fmla="*/ 2 h 2"/>
                    <a:gd name="T20" fmla="*/ 7 w 7"/>
                    <a:gd name="T2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06" name="Freeform 226"/>
                <p:cNvSpPr>
                  <a:spLocks/>
                </p:cNvSpPr>
                <p:nvPr/>
              </p:nvSpPr>
              <p:spPr bwMode="auto">
                <a:xfrm>
                  <a:off x="3676" y="3195"/>
                  <a:ext cx="4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07" name="Freeform 227"/>
                <p:cNvSpPr>
                  <a:spLocks/>
                </p:cNvSpPr>
                <p:nvPr/>
              </p:nvSpPr>
              <p:spPr bwMode="auto">
                <a:xfrm>
                  <a:off x="3683" y="3197"/>
                  <a:ext cx="4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08" name="Freeform 228"/>
                <p:cNvSpPr>
                  <a:spLocks/>
                </p:cNvSpPr>
                <p:nvPr/>
              </p:nvSpPr>
              <p:spPr bwMode="auto">
                <a:xfrm>
                  <a:off x="3690" y="3198"/>
                  <a:ext cx="6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09" name="Freeform 229"/>
                <p:cNvSpPr>
                  <a:spLocks/>
                </p:cNvSpPr>
                <p:nvPr/>
              </p:nvSpPr>
              <p:spPr bwMode="auto">
                <a:xfrm>
                  <a:off x="3699" y="3200"/>
                  <a:ext cx="18" cy="1"/>
                </a:xfrm>
                <a:custGeom>
                  <a:avLst/>
                  <a:gdLst>
                    <a:gd name="T0" fmla="*/ 0 w 8"/>
                    <a:gd name="T1" fmla="*/ 0 h 1"/>
                    <a:gd name="T2" fmla="*/ 0 w 8"/>
                    <a:gd name="T3" fmla="*/ 0 h 1"/>
                    <a:gd name="T4" fmla="*/ 1 w 8"/>
                    <a:gd name="T5" fmla="*/ 0 h 1"/>
                    <a:gd name="T6" fmla="*/ 2 w 8"/>
                    <a:gd name="T7" fmla="*/ 0 h 1"/>
                    <a:gd name="T8" fmla="*/ 3 w 8"/>
                    <a:gd name="T9" fmla="*/ 0 h 1"/>
                    <a:gd name="T10" fmla="*/ 4 w 8"/>
                    <a:gd name="T11" fmla="*/ 0 h 1"/>
                    <a:gd name="T12" fmla="*/ 4 w 8"/>
                    <a:gd name="T13" fmla="*/ 1 h 1"/>
                    <a:gd name="T14" fmla="*/ 5 w 8"/>
                    <a:gd name="T15" fmla="*/ 1 h 1"/>
                    <a:gd name="T16" fmla="*/ 6 w 8"/>
                    <a:gd name="T17" fmla="*/ 1 h 1"/>
                    <a:gd name="T18" fmla="*/ 7 w 8"/>
                    <a:gd name="T19" fmla="*/ 1 h 1"/>
                    <a:gd name="T20" fmla="*/ 8 w 8"/>
                    <a:gd name="T2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10" name="Freeform 230"/>
                <p:cNvSpPr>
                  <a:spLocks/>
                </p:cNvSpPr>
                <p:nvPr/>
              </p:nvSpPr>
              <p:spPr bwMode="auto">
                <a:xfrm>
                  <a:off x="3719" y="3203"/>
                  <a:ext cx="59" cy="1"/>
                </a:xfrm>
                <a:custGeom>
                  <a:avLst/>
                  <a:gdLst>
                    <a:gd name="T0" fmla="*/ 0 w 26"/>
                    <a:gd name="T1" fmla="*/ 0 h 1"/>
                    <a:gd name="T2" fmla="*/ 0 w 26"/>
                    <a:gd name="T3" fmla="*/ 0 h 1"/>
                    <a:gd name="T4" fmla="*/ 1 w 26"/>
                    <a:gd name="T5" fmla="*/ 0 h 1"/>
                    <a:gd name="T6" fmla="*/ 2 w 26"/>
                    <a:gd name="T7" fmla="*/ 0 h 1"/>
                    <a:gd name="T8" fmla="*/ 3 w 26"/>
                    <a:gd name="T9" fmla="*/ 0 h 1"/>
                    <a:gd name="T10" fmla="*/ 4 w 26"/>
                    <a:gd name="T11" fmla="*/ 0 h 1"/>
                    <a:gd name="T12" fmla="*/ 5 w 26"/>
                    <a:gd name="T13" fmla="*/ 0 h 1"/>
                    <a:gd name="T14" fmla="*/ 6 w 26"/>
                    <a:gd name="T15" fmla="*/ 0 h 1"/>
                    <a:gd name="T16" fmla="*/ 7 w 26"/>
                    <a:gd name="T17" fmla="*/ 0 h 1"/>
                    <a:gd name="T18" fmla="*/ 8 w 26"/>
                    <a:gd name="T19" fmla="*/ 0 h 1"/>
                    <a:gd name="T20" fmla="*/ 8 w 26"/>
                    <a:gd name="T21" fmla="*/ 1 h 1"/>
                    <a:gd name="T22" fmla="*/ 9 w 26"/>
                    <a:gd name="T23" fmla="*/ 1 h 1"/>
                    <a:gd name="T24" fmla="*/ 10 w 26"/>
                    <a:gd name="T25" fmla="*/ 1 h 1"/>
                    <a:gd name="T26" fmla="*/ 11 w 26"/>
                    <a:gd name="T27" fmla="*/ 1 h 1"/>
                    <a:gd name="T28" fmla="*/ 12 w 26"/>
                    <a:gd name="T29" fmla="*/ 1 h 1"/>
                    <a:gd name="T30" fmla="*/ 13 w 26"/>
                    <a:gd name="T31" fmla="*/ 1 h 1"/>
                    <a:gd name="T32" fmla="*/ 14 w 26"/>
                    <a:gd name="T33" fmla="*/ 1 h 1"/>
                    <a:gd name="T34" fmla="*/ 15 w 26"/>
                    <a:gd name="T35" fmla="*/ 1 h 1"/>
                    <a:gd name="T36" fmla="*/ 16 w 26"/>
                    <a:gd name="T37" fmla="*/ 1 h 1"/>
                    <a:gd name="T38" fmla="*/ 17 w 26"/>
                    <a:gd name="T39" fmla="*/ 1 h 1"/>
                    <a:gd name="T40" fmla="*/ 18 w 26"/>
                    <a:gd name="T41" fmla="*/ 1 h 1"/>
                    <a:gd name="T42" fmla="*/ 19 w 26"/>
                    <a:gd name="T43" fmla="*/ 1 h 1"/>
                    <a:gd name="T44" fmla="*/ 20 w 26"/>
                    <a:gd name="T45" fmla="*/ 1 h 1"/>
                    <a:gd name="T46" fmla="*/ 21 w 26"/>
                    <a:gd name="T47" fmla="*/ 1 h 1"/>
                    <a:gd name="T48" fmla="*/ 22 w 26"/>
                    <a:gd name="T49" fmla="*/ 1 h 1"/>
                    <a:gd name="T50" fmla="*/ 23 w 26"/>
                    <a:gd name="T51" fmla="*/ 1 h 1"/>
                    <a:gd name="T52" fmla="*/ 24 w 26"/>
                    <a:gd name="T53" fmla="*/ 1 h 1"/>
                    <a:gd name="T54" fmla="*/ 25 w 26"/>
                    <a:gd name="T55" fmla="*/ 1 h 1"/>
                    <a:gd name="T56" fmla="*/ 26 w 26"/>
                    <a:gd name="T5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6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11" name="Freeform 231"/>
                <p:cNvSpPr>
                  <a:spLocks/>
                </p:cNvSpPr>
                <p:nvPr/>
              </p:nvSpPr>
              <p:spPr bwMode="auto">
                <a:xfrm>
                  <a:off x="3780" y="3201"/>
                  <a:ext cx="28" cy="2"/>
                </a:xfrm>
                <a:custGeom>
                  <a:avLst/>
                  <a:gdLst>
                    <a:gd name="T0" fmla="*/ 0 w 12"/>
                    <a:gd name="T1" fmla="*/ 1 h 1"/>
                    <a:gd name="T2" fmla="*/ 0 w 12"/>
                    <a:gd name="T3" fmla="*/ 1 h 1"/>
                    <a:gd name="T4" fmla="*/ 1 w 12"/>
                    <a:gd name="T5" fmla="*/ 1 h 1"/>
                    <a:gd name="T6" fmla="*/ 2 w 12"/>
                    <a:gd name="T7" fmla="*/ 1 h 1"/>
                    <a:gd name="T8" fmla="*/ 3 w 12"/>
                    <a:gd name="T9" fmla="*/ 1 h 1"/>
                    <a:gd name="T10" fmla="*/ 4 w 12"/>
                    <a:gd name="T11" fmla="*/ 1 h 1"/>
                    <a:gd name="T12" fmla="*/ 5 w 12"/>
                    <a:gd name="T13" fmla="*/ 1 h 1"/>
                    <a:gd name="T14" fmla="*/ 6 w 12"/>
                    <a:gd name="T15" fmla="*/ 1 h 1"/>
                    <a:gd name="T16" fmla="*/ 7 w 12"/>
                    <a:gd name="T17" fmla="*/ 1 h 1"/>
                    <a:gd name="T18" fmla="*/ 8 w 12"/>
                    <a:gd name="T19" fmla="*/ 1 h 1"/>
                    <a:gd name="T20" fmla="*/ 8 w 12"/>
                    <a:gd name="T21" fmla="*/ 0 h 1"/>
                    <a:gd name="T22" fmla="*/ 9 w 12"/>
                    <a:gd name="T23" fmla="*/ 0 h 1"/>
                    <a:gd name="T24" fmla="*/ 10 w 12"/>
                    <a:gd name="T25" fmla="*/ 0 h 1"/>
                    <a:gd name="T26" fmla="*/ 11 w 12"/>
                    <a:gd name="T27" fmla="*/ 0 h 1"/>
                    <a:gd name="T28" fmla="*/ 12 w 12"/>
                    <a:gd name="T2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12" name="Freeform 232"/>
                <p:cNvSpPr>
                  <a:spLocks/>
                </p:cNvSpPr>
                <p:nvPr/>
              </p:nvSpPr>
              <p:spPr bwMode="auto">
                <a:xfrm>
                  <a:off x="3810" y="3200"/>
                  <a:ext cx="7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13" name="Freeform 233"/>
                <p:cNvSpPr>
                  <a:spLocks/>
                </p:cNvSpPr>
                <p:nvPr/>
              </p:nvSpPr>
              <p:spPr bwMode="auto">
                <a:xfrm>
                  <a:off x="3819" y="3198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14" name="Freeform 234"/>
                <p:cNvSpPr>
                  <a:spLocks/>
                </p:cNvSpPr>
                <p:nvPr/>
              </p:nvSpPr>
              <p:spPr bwMode="auto">
                <a:xfrm>
                  <a:off x="3824" y="3195"/>
                  <a:ext cx="4" cy="2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15" name="Freeform 235"/>
                <p:cNvSpPr>
                  <a:spLocks/>
                </p:cNvSpPr>
                <p:nvPr/>
              </p:nvSpPr>
              <p:spPr bwMode="auto">
                <a:xfrm>
                  <a:off x="3830" y="3192"/>
                  <a:ext cx="5" cy="2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16" name="Freeform 236"/>
                <p:cNvSpPr>
                  <a:spLocks/>
                </p:cNvSpPr>
                <p:nvPr/>
              </p:nvSpPr>
              <p:spPr bwMode="auto">
                <a:xfrm>
                  <a:off x="3837" y="3189"/>
                  <a:ext cx="5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17" name="Freeform 237"/>
                <p:cNvSpPr>
                  <a:spLocks/>
                </p:cNvSpPr>
                <p:nvPr/>
              </p:nvSpPr>
              <p:spPr bwMode="auto">
                <a:xfrm>
                  <a:off x="3844" y="3181"/>
                  <a:ext cx="11" cy="6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4 h 4"/>
                    <a:gd name="T4" fmla="*/ 1 w 5"/>
                    <a:gd name="T5" fmla="*/ 4 h 4"/>
                    <a:gd name="T6" fmla="*/ 1 w 5"/>
                    <a:gd name="T7" fmla="*/ 3 h 4"/>
                    <a:gd name="T8" fmla="*/ 2 w 5"/>
                    <a:gd name="T9" fmla="*/ 3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1 h 4"/>
                    <a:gd name="T16" fmla="*/ 4 w 5"/>
                    <a:gd name="T17" fmla="*/ 1 h 4"/>
                    <a:gd name="T18" fmla="*/ 4 w 5"/>
                    <a:gd name="T19" fmla="*/ 0 h 4"/>
                    <a:gd name="T20" fmla="*/ 5 w 5"/>
                    <a:gd name="T2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18" name="Line 238"/>
                <p:cNvSpPr>
                  <a:spLocks noChangeShapeType="1"/>
                </p:cNvSpPr>
                <p:nvPr/>
              </p:nvSpPr>
              <p:spPr bwMode="auto">
                <a:xfrm>
                  <a:off x="3858" y="31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19" name="Line 239"/>
                <p:cNvSpPr>
                  <a:spLocks noChangeShapeType="1"/>
                </p:cNvSpPr>
                <p:nvPr/>
              </p:nvSpPr>
              <p:spPr bwMode="auto">
                <a:xfrm>
                  <a:off x="3860" y="31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20" name="Line 240"/>
                <p:cNvSpPr>
                  <a:spLocks noChangeShapeType="1"/>
                </p:cNvSpPr>
                <p:nvPr/>
              </p:nvSpPr>
              <p:spPr bwMode="auto">
                <a:xfrm>
                  <a:off x="3862" y="317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21" name="Freeform 241"/>
                <p:cNvSpPr>
                  <a:spLocks/>
                </p:cNvSpPr>
                <p:nvPr/>
              </p:nvSpPr>
              <p:spPr bwMode="auto">
                <a:xfrm>
                  <a:off x="3864" y="3169"/>
                  <a:ext cx="7" cy="6"/>
                </a:xfrm>
                <a:custGeom>
                  <a:avLst/>
                  <a:gdLst>
                    <a:gd name="T0" fmla="*/ 0 w 3"/>
                    <a:gd name="T1" fmla="*/ 4 h 4"/>
                    <a:gd name="T2" fmla="*/ 0 w 3"/>
                    <a:gd name="T3" fmla="*/ 4 h 4"/>
                    <a:gd name="T4" fmla="*/ 0 w 3"/>
                    <a:gd name="T5" fmla="*/ 3 h 4"/>
                    <a:gd name="T6" fmla="*/ 1 w 3"/>
                    <a:gd name="T7" fmla="*/ 3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1 h 4"/>
                    <a:gd name="T14" fmla="*/ 3 w 3"/>
                    <a:gd name="T15" fmla="*/ 1 h 4"/>
                    <a:gd name="T16" fmla="*/ 3 w 3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22" name="Line 242"/>
                <p:cNvSpPr>
                  <a:spLocks noChangeShapeType="1"/>
                </p:cNvSpPr>
                <p:nvPr/>
              </p:nvSpPr>
              <p:spPr bwMode="auto">
                <a:xfrm>
                  <a:off x="3874" y="31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23" name="Freeform 243"/>
                <p:cNvSpPr>
                  <a:spLocks/>
                </p:cNvSpPr>
                <p:nvPr/>
              </p:nvSpPr>
              <p:spPr bwMode="auto">
                <a:xfrm>
                  <a:off x="3876" y="3164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24" name="Line 244"/>
                <p:cNvSpPr>
                  <a:spLocks noChangeShapeType="1"/>
                </p:cNvSpPr>
                <p:nvPr/>
              </p:nvSpPr>
              <p:spPr bwMode="auto">
                <a:xfrm>
                  <a:off x="3878" y="31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25" name="Freeform 245"/>
                <p:cNvSpPr>
                  <a:spLocks/>
                </p:cNvSpPr>
                <p:nvPr/>
              </p:nvSpPr>
              <p:spPr bwMode="auto">
                <a:xfrm>
                  <a:off x="3880" y="3159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26" name="Freeform 246"/>
                <p:cNvSpPr>
                  <a:spLocks/>
                </p:cNvSpPr>
                <p:nvPr/>
              </p:nvSpPr>
              <p:spPr bwMode="auto">
                <a:xfrm>
                  <a:off x="3883" y="3156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27" name="Freeform 247"/>
                <p:cNvSpPr>
                  <a:spLocks/>
                </p:cNvSpPr>
                <p:nvPr/>
              </p:nvSpPr>
              <p:spPr bwMode="auto">
                <a:xfrm>
                  <a:off x="3885" y="3151"/>
                  <a:ext cx="2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28" name="Freeform 248"/>
                <p:cNvSpPr>
                  <a:spLocks/>
                </p:cNvSpPr>
                <p:nvPr/>
              </p:nvSpPr>
              <p:spPr bwMode="auto">
                <a:xfrm>
                  <a:off x="3889" y="3148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29" name="Freeform 249"/>
                <p:cNvSpPr>
                  <a:spLocks/>
                </p:cNvSpPr>
                <p:nvPr/>
              </p:nvSpPr>
              <p:spPr bwMode="auto">
                <a:xfrm>
                  <a:off x="3892" y="3145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30" name="Freeform 250"/>
                <p:cNvSpPr>
                  <a:spLocks/>
                </p:cNvSpPr>
                <p:nvPr/>
              </p:nvSpPr>
              <p:spPr bwMode="auto">
                <a:xfrm>
                  <a:off x="3894" y="3142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31" name="Freeform 251"/>
                <p:cNvSpPr>
                  <a:spLocks/>
                </p:cNvSpPr>
                <p:nvPr/>
              </p:nvSpPr>
              <p:spPr bwMode="auto">
                <a:xfrm>
                  <a:off x="3896" y="3139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32" name="Freeform 252"/>
                <p:cNvSpPr>
                  <a:spLocks/>
                </p:cNvSpPr>
                <p:nvPr/>
              </p:nvSpPr>
              <p:spPr bwMode="auto">
                <a:xfrm>
                  <a:off x="3899" y="3136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33" name="Freeform 253"/>
                <p:cNvSpPr>
                  <a:spLocks/>
                </p:cNvSpPr>
                <p:nvPr/>
              </p:nvSpPr>
              <p:spPr bwMode="auto">
                <a:xfrm>
                  <a:off x="3901" y="3133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34" name="Freeform 254"/>
                <p:cNvSpPr>
                  <a:spLocks/>
                </p:cNvSpPr>
                <p:nvPr/>
              </p:nvSpPr>
              <p:spPr bwMode="auto">
                <a:xfrm>
                  <a:off x="3903" y="3129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35" name="Freeform 255"/>
                <p:cNvSpPr>
                  <a:spLocks/>
                </p:cNvSpPr>
                <p:nvPr/>
              </p:nvSpPr>
              <p:spPr bwMode="auto">
                <a:xfrm>
                  <a:off x="3905" y="3126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36" name="Line 256"/>
                <p:cNvSpPr>
                  <a:spLocks noChangeShapeType="1"/>
                </p:cNvSpPr>
                <p:nvPr/>
              </p:nvSpPr>
              <p:spPr bwMode="auto">
                <a:xfrm>
                  <a:off x="3905" y="31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37" name="Freeform 257"/>
                <p:cNvSpPr>
                  <a:spLocks/>
                </p:cNvSpPr>
                <p:nvPr/>
              </p:nvSpPr>
              <p:spPr bwMode="auto">
                <a:xfrm>
                  <a:off x="3908" y="3122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38" name="Freeform 258"/>
                <p:cNvSpPr>
                  <a:spLocks/>
                </p:cNvSpPr>
                <p:nvPr/>
              </p:nvSpPr>
              <p:spPr bwMode="auto">
                <a:xfrm>
                  <a:off x="3910" y="3119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39" name="Line 259"/>
                <p:cNvSpPr>
                  <a:spLocks noChangeShapeType="1"/>
                </p:cNvSpPr>
                <p:nvPr/>
              </p:nvSpPr>
              <p:spPr bwMode="auto">
                <a:xfrm>
                  <a:off x="3910" y="31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40" name="Freeform 260"/>
                <p:cNvSpPr>
                  <a:spLocks/>
                </p:cNvSpPr>
                <p:nvPr/>
              </p:nvSpPr>
              <p:spPr bwMode="auto">
                <a:xfrm>
                  <a:off x="3912" y="3114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41" name="Freeform 261"/>
                <p:cNvSpPr>
                  <a:spLocks/>
                </p:cNvSpPr>
                <p:nvPr/>
              </p:nvSpPr>
              <p:spPr bwMode="auto">
                <a:xfrm>
                  <a:off x="3914" y="3109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42" name="Freeform 262"/>
                <p:cNvSpPr>
                  <a:spLocks/>
                </p:cNvSpPr>
                <p:nvPr/>
              </p:nvSpPr>
              <p:spPr bwMode="auto">
                <a:xfrm>
                  <a:off x="3917" y="3104"/>
                  <a:ext cx="0" cy="4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43" name="Freeform 263"/>
                <p:cNvSpPr>
                  <a:spLocks/>
                </p:cNvSpPr>
                <p:nvPr/>
              </p:nvSpPr>
              <p:spPr bwMode="auto">
                <a:xfrm>
                  <a:off x="3919" y="3100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44" name="Line 264"/>
                <p:cNvSpPr>
                  <a:spLocks noChangeShapeType="1"/>
                </p:cNvSpPr>
                <p:nvPr/>
              </p:nvSpPr>
              <p:spPr bwMode="auto">
                <a:xfrm>
                  <a:off x="3919" y="30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45" name="Freeform 265"/>
                <p:cNvSpPr>
                  <a:spLocks/>
                </p:cNvSpPr>
                <p:nvPr/>
              </p:nvSpPr>
              <p:spPr bwMode="auto">
                <a:xfrm>
                  <a:off x="3921" y="3094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46" name="Freeform 266"/>
                <p:cNvSpPr>
                  <a:spLocks/>
                </p:cNvSpPr>
                <p:nvPr/>
              </p:nvSpPr>
              <p:spPr bwMode="auto">
                <a:xfrm>
                  <a:off x="3924" y="3089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47" name="Line 267"/>
                <p:cNvSpPr>
                  <a:spLocks noChangeShapeType="1"/>
                </p:cNvSpPr>
                <p:nvPr/>
              </p:nvSpPr>
              <p:spPr bwMode="auto">
                <a:xfrm>
                  <a:off x="3924" y="30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48" name="Freeform 268"/>
                <p:cNvSpPr>
                  <a:spLocks/>
                </p:cNvSpPr>
                <p:nvPr/>
              </p:nvSpPr>
              <p:spPr bwMode="auto">
                <a:xfrm>
                  <a:off x="3926" y="3084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49" name="Line 269"/>
                <p:cNvSpPr>
                  <a:spLocks noChangeShapeType="1"/>
                </p:cNvSpPr>
                <p:nvPr/>
              </p:nvSpPr>
              <p:spPr bwMode="auto">
                <a:xfrm>
                  <a:off x="3928" y="308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50" name="Freeform 270"/>
                <p:cNvSpPr>
                  <a:spLocks/>
                </p:cNvSpPr>
                <p:nvPr/>
              </p:nvSpPr>
              <p:spPr bwMode="auto">
                <a:xfrm>
                  <a:off x="3928" y="3078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51" name="Freeform 271"/>
                <p:cNvSpPr>
                  <a:spLocks/>
                </p:cNvSpPr>
                <p:nvPr/>
              </p:nvSpPr>
              <p:spPr bwMode="auto">
                <a:xfrm>
                  <a:off x="3930" y="3073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52" name="Line 272"/>
                <p:cNvSpPr>
                  <a:spLocks noChangeShapeType="1"/>
                </p:cNvSpPr>
                <p:nvPr/>
              </p:nvSpPr>
              <p:spPr bwMode="auto">
                <a:xfrm>
                  <a:off x="3933" y="307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53" name="Freeform 273"/>
                <p:cNvSpPr>
                  <a:spLocks/>
                </p:cNvSpPr>
                <p:nvPr/>
              </p:nvSpPr>
              <p:spPr bwMode="auto">
                <a:xfrm>
                  <a:off x="3933" y="3067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54" name="Freeform 274"/>
                <p:cNvSpPr>
                  <a:spLocks/>
                </p:cNvSpPr>
                <p:nvPr/>
              </p:nvSpPr>
              <p:spPr bwMode="auto">
                <a:xfrm>
                  <a:off x="3935" y="3062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55" name="Line 275"/>
                <p:cNvSpPr>
                  <a:spLocks noChangeShapeType="1"/>
                </p:cNvSpPr>
                <p:nvPr/>
              </p:nvSpPr>
              <p:spPr bwMode="auto">
                <a:xfrm>
                  <a:off x="3937" y="306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56" name="Freeform 276"/>
                <p:cNvSpPr>
                  <a:spLocks/>
                </p:cNvSpPr>
                <p:nvPr/>
              </p:nvSpPr>
              <p:spPr bwMode="auto">
                <a:xfrm>
                  <a:off x="3937" y="3054"/>
                  <a:ext cx="0" cy="5"/>
                </a:xfrm>
                <a:custGeom>
                  <a:avLst/>
                  <a:gdLst>
                    <a:gd name="T0" fmla="*/ 3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57" name="Line 277"/>
                <p:cNvSpPr>
                  <a:spLocks noChangeShapeType="1"/>
                </p:cNvSpPr>
                <p:nvPr/>
              </p:nvSpPr>
              <p:spPr bwMode="auto">
                <a:xfrm>
                  <a:off x="3937" y="30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58" name="Freeform 278"/>
                <p:cNvSpPr>
                  <a:spLocks/>
                </p:cNvSpPr>
                <p:nvPr/>
              </p:nvSpPr>
              <p:spPr bwMode="auto">
                <a:xfrm>
                  <a:off x="3939" y="3048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59" name="Line 279"/>
                <p:cNvSpPr>
                  <a:spLocks noChangeShapeType="1"/>
                </p:cNvSpPr>
                <p:nvPr/>
              </p:nvSpPr>
              <p:spPr bwMode="auto">
                <a:xfrm>
                  <a:off x="3939" y="30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60" name="Line 280"/>
                <p:cNvSpPr>
                  <a:spLocks noChangeShapeType="1"/>
                </p:cNvSpPr>
                <p:nvPr/>
              </p:nvSpPr>
              <p:spPr bwMode="auto">
                <a:xfrm>
                  <a:off x="3942" y="30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61" name="Freeform 281"/>
                <p:cNvSpPr>
                  <a:spLocks/>
                </p:cNvSpPr>
                <p:nvPr/>
              </p:nvSpPr>
              <p:spPr bwMode="auto">
                <a:xfrm>
                  <a:off x="3942" y="3040"/>
                  <a:ext cx="0" cy="4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62" name="Line 282"/>
                <p:cNvSpPr>
                  <a:spLocks noChangeShapeType="1"/>
                </p:cNvSpPr>
                <p:nvPr/>
              </p:nvSpPr>
              <p:spPr bwMode="auto">
                <a:xfrm>
                  <a:off x="3942" y="30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63" name="Freeform 283"/>
                <p:cNvSpPr>
                  <a:spLocks/>
                </p:cNvSpPr>
                <p:nvPr/>
              </p:nvSpPr>
              <p:spPr bwMode="auto">
                <a:xfrm>
                  <a:off x="3944" y="3033"/>
                  <a:ext cx="0" cy="4"/>
                </a:xfrm>
                <a:custGeom>
                  <a:avLst/>
                  <a:gdLst>
                    <a:gd name="T0" fmla="*/ 3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64" name="Line 284"/>
                <p:cNvSpPr>
                  <a:spLocks noChangeShapeType="1"/>
                </p:cNvSpPr>
                <p:nvPr/>
              </p:nvSpPr>
              <p:spPr bwMode="auto">
                <a:xfrm>
                  <a:off x="3946" y="30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65" name="Freeform 285"/>
                <p:cNvSpPr>
                  <a:spLocks/>
                </p:cNvSpPr>
                <p:nvPr/>
              </p:nvSpPr>
              <p:spPr bwMode="auto">
                <a:xfrm>
                  <a:off x="3946" y="3026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66" name="Line 286"/>
                <p:cNvSpPr>
                  <a:spLocks noChangeShapeType="1"/>
                </p:cNvSpPr>
                <p:nvPr/>
              </p:nvSpPr>
              <p:spPr bwMode="auto">
                <a:xfrm>
                  <a:off x="3946" y="30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67" name="Line 287"/>
                <p:cNvSpPr>
                  <a:spLocks noChangeShapeType="1"/>
                </p:cNvSpPr>
                <p:nvPr/>
              </p:nvSpPr>
              <p:spPr bwMode="auto">
                <a:xfrm>
                  <a:off x="3949" y="30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68" name="Freeform 288"/>
                <p:cNvSpPr>
                  <a:spLocks/>
                </p:cNvSpPr>
                <p:nvPr/>
              </p:nvSpPr>
              <p:spPr bwMode="auto">
                <a:xfrm>
                  <a:off x="3949" y="3019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69" name="Line 289"/>
                <p:cNvSpPr>
                  <a:spLocks noChangeShapeType="1"/>
                </p:cNvSpPr>
                <p:nvPr/>
              </p:nvSpPr>
              <p:spPr bwMode="auto">
                <a:xfrm>
                  <a:off x="3951" y="30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70" name="Freeform 290"/>
                <p:cNvSpPr>
                  <a:spLocks/>
                </p:cNvSpPr>
                <p:nvPr/>
              </p:nvSpPr>
              <p:spPr bwMode="auto">
                <a:xfrm>
                  <a:off x="3951" y="3012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71" name="Line 291"/>
                <p:cNvSpPr>
                  <a:spLocks noChangeShapeType="1"/>
                </p:cNvSpPr>
                <p:nvPr/>
              </p:nvSpPr>
              <p:spPr bwMode="auto">
                <a:xfrm>
                  <a:off x="3951" y="30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72" name="Freeform 292"/>
                <p:cNvSpPr>
                  <a:spLocks/>
                </p:cNvSpPr>
                <p:nvPr/>
              </p:nvSpPr>
              <p:spPr bwMode="auto">
                <a:xfrm>
                  <a:off x="3953" y="3006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73" name="Line 293"/>
                <p:cNvSpPr>
                  <a:spLocks noChangeShapeType="1"/>
                </p:cNvSpPr>
                <p:nvPr/>
              </p:nvSpPr>
              <p:spPr bwMode="auto">
                <a:xfrm>
                  <a:off x="3955" y="30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74" name="Freeform 294"/>
                <p:cNvSpPr>
                  <a:spLocks/>
                </p:cNvSpPr>
                <p:nvPr/>
              </p:nvSpPr>
              <p:spPr bwMode="auto">
                <a:xfrm>
                  <a:off x="3955" y="3000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75" name="Line 295"/>
                <p:cNvSpPr>
                  <a:spLocks noChangeShapeType="1"/>
                </p:cNvSpPr>
                <p:nvPr/>
              </p:nvSpPr>
              <p:spPr bwMode="auto">
                <a:xfrm>
                  <a:off x="3955" y="29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76" name="Freeform 296"/>
                <p:cNvSpPr>
                  <a:spLocks/>
                </p:cNvSpPr>
                <p:nvPr/>
              </p:nvSpPr>
              <p:spPr bwMode="auto">
                <a:xfrm>
                  <a:off x="3958" y="2994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77" name="Freeform 297"/>
                <p:cNvSpPr>
                  <a:spLocks/>
                </p:cNvSpPr>
                <p:nvPr/>
              </p:nvSpPr>
              <p:spPr bwMode="auto">
                <a:xfrm>
                  <a:off x="3960" y="2989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78" name="Line 298"/>
                <p:cNvSpPr>
                  <a:spLocks noChangeShapeType="1"/>
                </p:cNvSpPr>
                <p:nvPr/>
              </p:nvSpPr>
              <p:spPr bwMode="auto">
                <a:xfrm>
                  <a:off x="3960" y="29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79" name="Freeform 299"/>
                <p:cNvSpPr>
                  <a:spLocks/>
                </p:cNvSpPr>
                <p:nvPr/>
              </p:nvSpPr>
              <p:spPr bwMode="auto">
                <a:xfrm>
                  <a:off x="3962" y="2983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80" name="Freeform 300"/>
                <p:cNvSpPr>
                  <a:spLocks/>
                </p:cNvSpPr>
                <p:nvPr/>
              </p:nvSpPr>
              <p:spPr bwMode="auto">
                <a:xfrm>
                  <a:off x="3964" y="2978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81" name="Freeform 301"/>
                <p:cNvSpPr>
                  <a:spLocks/>
                </p:cNvSpPr>
                <p:nvPr/>
              </p:nvSpPr>
              <p:spPr bwMode="auto">
                <a:xfrm>
                  <a:off x="3967" y="297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82" name="Freeform 302"/>
                <p:cNvSpPr>
                  <a:spLocks/>
                </p:cNvSpPr>
                <p:nvPr/>
              </p:nvSpPr>
              <p:spPr bwMode="auto">
                <a:xfrm>
                  <a:off x="3969" y="2972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83" name="Line 303"/>
                <p:cNvSpPr>
                  <a:spLocks noChangeShapeType="1"/>
                </p:cNvSpPr>
                <p:nvPr/>
              </p:nvSpPr>
              <p:spPr bwMode="auto">
                <a:xfrm>
                  <a:off x="3971" y="29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84" name="Freeform 304"/>
                <p:cNvSpPr>
                  <a:spLocks/>
                </p:cNvSpPr>
                <p:nvPr/>
              </p:nvSpPr>
              <p:spPr bwMode="auto">
                <a:xfrm>
                  <a:off x="3974" y="2967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85" name="Freeform 305"/>
                <p:cNvSpPr>
                  <a:spLocks/>
                </p:cNvSpPr>
                <p:nvPr/>
              </p:nvSpPr>
              <p:spPr bwMode="auto">
                <a:xfrm>
                  <a:off x="3976" y="2962"/>
                  <a:ext cx="2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86" name="Line 306"/>
                <p:cNvSpPr>
                  <a:spLocks noChangeShapeType="1"/>
                </p:cNvSpPr>
                <p:nvPr/>
              </p:nvSpPr>
              <p:spPr bwMode="auto">
                <a:xfrm>
                  <a:off x="3980" y="296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87" name="Freeform 307"/>
                <p:cNvSpPr>
                  <a:spLocks/>
                </p:cNvSpPr>
                <p:nvPr/>
              </p:nvSpPr>
              <p:spPr bwMode="auto">
                <a:xfrm>
                  <a:off x="3983" y="2956"/>
                  <a:ext cx="4" cy="3"/>
                </a:xfrm>
                <a:custGeom>
                  <a:avLst/>
                  <a:gdLst>
                    <a:gd name="T0" fmla="*/ 0 w 2"/>
                    <a:gd name="T1" fmla="*/ 2 h 2"/>
                    <a:gd name="T2" fmla="*/ 0 w 2"/>
                    <a:gd name="T3" fmla="*/ 2 h 2"/>
                    <a:gd name="T4" fmla="*/ 0 w 2"/>
                    <a:gd name="T5" fmla="*/ 1 h 2"/>
                    <a:gd name="T6" fmla="*/ 1 w 2"/>
                    <a:gd name="T7" fmla="*/ 1 h 2"/>
                    <a:gd name="T8" fmla="*/ 1 w 2"/>
                    <a:gd name="T9" fmla="*/ 0 h 2"/>
                    <a:gd name="T10" fmla="*/ 2 w 2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88" name="Freeform 308"/>
                <p:cNvSpPr>
                  <a:spLocks/>
                </p:cNvSpPr>
                <p:nvPr/>
              </p:nvSpPr>
              <p:spPr bwMode="auto">
                <a:xfrm>
                  <a:off x="3989" y="2954"/>
                  <a:ext cx="21" cy="4"/>
                </a:xfrm>
                <a:custGeom>
                  <a:avLst/>
                  <a:gdLst>
                    <a:gd name="T0" fmla="*/ 0 w 9"/>
                    <a:gd name="T1" fmla="*/ 0 h 2"/>
                    <a:gd name="T2" fmla="*/ 0 w 9"/>
                    <a:gd name="T3" fmla="*/ 0 h 2"/>
                    <a:gd name="T4" fmla="*/ 1 w 9"/>
                    <a:gd name="T5" fmla="*/ 0 h 2"/>
                    <a:gd name="T6" fmla="*/ 2 w 9"/>
                    <a:gd name="T7" fmla="*/ 0 h 2"/>
                    <a:gd name="T8" fmla="*/ 3 w 9"/>
                    <a:gd name="T9" fmla="*/ 0 h 2"/>
                    <a:gd name="T10" fmla="*/ 4 w 9"/>
                    <a:gd name="T11" fmla="*/ 0 h 2"/>
                    <a:gd name="T12" fmla="*/ 5 w 9"/>
                    <a:gd name="T13" fmla="*/ 0 h 2"/>
                    <a:gd name="T14" fmla="*/ 6 w 9"/>
                    <a:gd name="T15" fmla="*/ 0 h 2"/>
                    <a:gd name="T16" fmla="*/ 6 w 9"/>
                    <a:gd name="T17" fmla="*/ 1 h 2"/>
                    <a:gd name="T18" fmla="*/ 7 w 9"/>
                    <a:gd name="T19" fmla="*/ 1 h 2"/>
                    <a:gd name="T20" fmla="*/ 8 w 9"/>
                    <a:gd name="T21" fmla="*/ 1 h 2"/>
                    <a:gd name="T22" fmla="*/ 8 w 9"/>
                    <a:gd name="T23" fmla="*/ 2 h 2"/>
                    <a:gd name="T24" fmla="*/ 9 w 9"/>
                    <a:gd name="T2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8" y="2"/>
                      </a:lnTo>
                      <a:lnTo>
                        <a:pt x="9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89" name="Freeform 309"/>
                <p:cNvSpPr>
                  <a:spLocks/>
                </p:cNvSpPr>
                <p:nvPr/>
              </p:nvSpPr>
              <p:spPr bwMode="auto">
                <a:xfrm>
                  <a:off x="4012" y="2959"/>
                  <a:ext cx="5" cy="3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1 w 2"/>
                    <a:gd name="T5" fmla="*/ 0 h 2"/>
                    <a:gd name="T6" fmla="*/ 1 w 2"/>
                    <a:gd name="T7" fmla="*/ 1 h 2"/>
                    <a:gd name="T8" fmla="*/ 2 w 2"/>
                    <a:gd name="T9" fmla="*/ 1 h 2"/>
                    <a:gd name="T10" fmla="*/ 2 w 2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90" name="Line 310"/>
                <p:cNvSpPr>
                  <a:spLocks noChangeShapeType="1"/>
                </p:cNvSpPr>
                <p:nvPr/>
              </p:nvSpPr>
              <p:spPr bwMode="auto">
                <a:xfrm>
                  <a:off x="4019" y="29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91" name="Line 311"/>
                <p:cNvSpPr>
                  <a:spLocks noChangeShapeType="1"/>
                </p:cNvSpPr>
                <p:nvPr/>
              </p:nvSpPr>
              <p:spPr bwMode="auto">
                <a:xfrm>
                  <a:off x="4021" y="29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92" name="Freeform 312"/>
                <p:cNvSpPr>
                  <a:spLocks/>
                </p:cNvSpPr>
                <p:nvPr/>
              </p:nvSpPr>
              <p:spPr bwMode="auto">
                <a:xfrm>
                  <a:off x="4023" y="2967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93" name="Freeform 313"/>
                <p:cNvSpPr>
                  <a:spLocks/>
                </p:cNvSpPr>
                <p:nvPr/>
              </p:nvSpPr>
              <p:spPr bwMode="auto">
                <a:xfrm>
                  <a:off x="4028" y="2972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94" name="Freeform 314"/>
                <p:cNvSpPr>
                  <a:spLocks/>
                </p:cNvSpPr>
                <p:nvPr/>
              </p:nvSpPr>
              <p:spPr bwMode="auto">
                <a:xfrm>
                  <a:off x="4033" y="2976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95" name="Line 315"/>
                <p:cNvSpPr>
                  <a:spLocks noChangeShapeType="1"/>
                </p:cNvSpPr>
                <p:nvPr/>
              </p:nvSpPr>
              <p:spPr bwMode="auto">
                <a:xfrm>
                  <a:off x="4035" y="29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96" name="Freeform 316"/>
                <p:cNvSpPr>
                  <a:spLocks/>
                </p:cNvSpPr>
                <p:nvPr/>
              </p:nvSpPr>
              <p:spPr bwMode="auto">
                <a:xfrm>
                  <a:off x="4037" y="298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97" name="Freeform 317"/>
                <p:cNvSpPr>
                  <a:spLocks/>
                </p:cNvSpPr>
                <p:nvPr/>
              </p:nvSpPr>
              <p:spPr bwMode="auto">
                <a:xfrm>
                  <a:off x="4039" y="298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98" name="Freeform 318"/>
                <p:cNvSpPr>
                  <a:spLocks/>
                </p:cNvSpPr>
                <p:nvPr/>
              </p:nvSpPr>
              <p:spPr bwMode="auto">
                <a:xfrm>
                  <a:off x="4042" y="298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99" name="Freeform 319"/>
                <p:cNvSpPr>
                  <a:spLocks/>
                </p:cNvSpPr>
                <p:nvPr/>
              </p:nvSpPr>
              <p:spPr bwMode="auto">
                <a:xfrm>
                  <a:off x="4044" y="299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00" name="Freeform 320"/>
                <p:cNvSpPr>
                  <a:spLocks/>
                </p:cNvSpPr>
                <p:nvPr/>
              </p:nvSpPr>
              <p:spPr bwMode="auto">
                <a:xfrm>
                  <a:off x="4046" y="299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01" name="Freeform 321"/>
                <p:cNvSpPr>
                  <a:spLocks/>
                </p:cNvSpPr>
                <p:nvPr/>
              </p:nvSpPr>
              <p:spPr bwMode="auto">
                <a:xfrm>
                  <a:off x="4048" y="2997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02" name="Freeform 322"/>
                <p:cNvSpPr>
                  <a:spLocks/>
                </p:cNvSpPr>
                <p:nvPr/>
              </p:nvSpPr>
              <p:spPr bwMode="auto">
                <a:xfrm>
                  <a:off x="4051" y="3000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03" name="Line 323"/>
                <p:cNvSpPr>
                  <a:spLocks noChangeShapeType="1"/>
                </p:cNvSpPr>
                <p:nvPr/>
              </p:nvSpPr>
              <p:spPr bwMode="auto">
                <a:xfrm>
                  <a:off x="4051" y="30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04" name="Freeform 324"/>
                <p:cNvSpPr>
                  <a:spLocks/>
                </p:cNvSpPr>
                <p:nvPr/>
              </p:nvSpPr>
              <p:spPr bwMode="auto">
                <a:xfrm>
                  <a:off x="4053" y="300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05" name="Freeform 325"/>
                <p:cNvSpPr>
                  <a:spLocks/>
                </p:cNvSpPr>
                <p:nvPr/>
              </p:nvSpPr>
              <p:spPr bwMode="auto">
                <a:xfrm>
                  <a:off x="4055" y="300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06" name="Freeform 326"/>
                <p:cNvSpPr>
                  <a:spLocks/>
                </p:cNvSpPr>
                <p:nvPr/>
              </p:nvSpPr>
              <p:spPr bwMode="auto">
                <a:xfrm>
                  <a:off x="4058" y="3011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07" name="Freeform 327"/>
                <p:cNvSpPr>
                  <a:spLocks/>
                </p:cNvSpPr>
                <p:nvPr/>
              </p:nvSpPr>
              <p:spPr bwMode="auto">
                <a:xfrm>
                  <a:off x="4060" y="3014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08" name="Freeform 328"/>
                <p:cNvSpPr>
                  <a:spLocks/>
                </p:cNvSpPr>
                <p:nvPr/>
              </p:nvSpPr>
              <p:spPr bwMode="auto">
                <a:xfrm>
                  <a:off x="4062" y="3019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09" name="Freeform 329"/>
                <p:cNvSpPr>
                  <a:spLocks/>
                </p:cNvSpPr>
                <p:nvPr/>
              </p:nvSpPr>
              <p:spPr bwMode="auto">
                <a:xfrm>
                  <a:off x="4064" y="3022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10" name="Freeform 330"/>
                <p:cNvSpPr>
                  <a:spLocks/>
                </p:cNvSpPr>
                <p:nvPr/>
              </p:nvSpPr>
              <p:spPr bwMode="auto">
                <a:xfrm>
                  <a:off x="4067" y="3025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11" name="Freeform 331"/>
                <p:cNvSpPr>
                  <a:spLocks/>
                </p:cNvSpPr>
                <p:nvPr/>
              </p:nvSpPr>
              <p:spPr bwMode="auto">
                <a:xfrm>
                  <a:off x="4069" y="3029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12" name="Freeform 332"/>
                <p:cNvSpPr>
                  <a:spLocks/>
                </p:cNvSpPr>
                <p:nvPr/>
              </p:nvSpPr>
              <p:spPr bwMode="auto">
                <a:xfrm>
                  <a:off x="4071" y="3033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13" name="Freeform 333"/>
                <p:cNvSpPr>
                  <a:spLocks/>
                </p:cNvSpPr>
                <p:nvPr/>
              </p:nvSpPr>
              <p:spPr bwMode="auto">
                <a:xfrm>
                  <a:off x="4073" y="303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14" name="Freeform 334"/>
                <p:cNvSpPr>
                  <a:spLocks/>
                </p:cNvSpPr>
                <p:nvPr/>
              </p:nvSpPr>
              <p:spPr bwMode="auto">
                <a:xfrm>
                  <a:off x="4076" y="3040"/>
                  <a:ext cx="0" cy="4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15" name="Freeform 335"/>
                <p:cNvSpPr>
                  <a:spLocks/>
                </p:cNvSpPr>
                <p:nvPr/>
              </p:nvSpPr>
              <p:spPr bwMode="auto">
                <a:xfrm>
                  <a:off x="4078" y="304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16" name="Freeform 336"/>
                <p:cNvSpPr>
                  <a:spLocks/>
                </p:cNvSpPr>
                <p:nvPr/>
              </p:nvSpPr>
              <p:spPr bwMode="auto">
                <a:xfrm>
                  <a:off x="4080" y="3048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17" name="Freeform 337"/>
                <p:cNvSpPr>
                  <a:spLocks/>
                </p:cNvSpPr>
                <p:nvPr/>
              </p:nvSpPr>
              <p:spPr bwMode="auto">
                <a:xfrm>
                  <a:off x="4083" y="305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18" name="Freeform 338"/>
                <p:cNvSpPr>
                  <a:spLocks/>
                </p:cNvSpPr>
                <p:nvPr/>
              </p:nvSpPr>
              <p:spPr bwMode="auto">
                <a:xfrm>
                  <a:off x="4085" y="3056"/>
                  <a:ext cx="0" cy="5"/>
                </a:xfrm>
                <a:custGeom>
                  <a:avLst/>
                  <a:gdLst>
                    <a:gd name="T0" fmla="*/ 0 h 3"/>
                    <a:gd name="T1" fmla="*/ 0 h 3"/>
                    <a:gd name="T2" fmla="*/ 2 h 3"/>
                    <a:gd name="T3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19" name="Freeform 339"/>
                <p:cNvSpPr>
                  <a:spLocks/>
                </p:cNvSpPr>
                <p:nvPr/>
              </p:nvSpPr>
              <p:spPr bwMode="auto">
                <a:xfrm>
                  <a:off x="4087" y="3062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20" name="Freeform 340"/>
                <p:cNvSpPr>
                  <a:spLocks/>
                </p:cNvSpPr>
                <p:nvPr/>
              </p:nvSpPr>
              <p:spPr bwMode="auto">
                <a:xfrm>
                  <a:off x="4089" y="306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21" name="Freeform 341"/>
                <p:cNvSpPr>
                  <a:spLocks/>
                </p:cNvSpPr>
                <p:nvPr/>
              </p:nvSpPr>
              <p:spPr bwMode="auto">
                <a:xfrm>
                  <a:off x="4092" y="3070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22" name="Freeform 342"/>
                <p:cNvSpPr>
                  <a:spLocks/>
                </p:cNvSpPr>
                <p:nvPr/>
              </p:nvSpPr>
              <p:spPr bwMode="auto">
                <a:xfrm>
                  <a:off x="4094" y="307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23" name="Line 343"/>
                <p:cNvSpPr>
                  <a:spLocks noChangeShapeType="1"/>
                </p:cNvSpPr>
                <p:nvPr/>
              </p:nvSpPr>
              <p:spPr bwMode="auto">
                <a:xfrm>
                  <a:off x="4096" y="30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24" name="Freeform 344"/>
                <p:cNvSpPr>
                  <a:spLocks/>
                </p:cNvSpPr>
                <p:nvPr/>
              </p:nvSpPr>
              <p:spPr bwMode="auto">
                <a:xfrm>
                  <a:off x="4096" y="3079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25" name="Freeform 345"/>
                <p:cNvSpPr>
                  <a:spLocks/>
                </p:cNvSpPr>
                <p:nvPr/>
              </p:nvSpPr>
              <p:spPr bwMode="auto">
                <a:xfrm>
                  <a:off x="4098" y="308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26" name="Line 346"/>
                <p:cNvSpPr>
                  <a:spLocks noChangeShapeType="1"/>
                </p:cNvSpPr>
                <p:nvPr/>
              </p:nvSpPr>
              <p:spPr bwMode="auto">
                <a:xfrm>
                  <a:off x="4101" y="30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27" name="Freeform 347"/>
                <p:cNvSpPr>
                  <a:spLocks/>
                </p:cNvSpPr>
                <p:nvPr/>
              </p:nvSpPr>
              <p:spPr bwMode="auto">
                <a:xfrm>
                  <a:off x="4101" y="308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28" name="Freeform 348"/>
                <p:cNvSpPr>
                  <a:spLocks/>
                </p:cNvSpPr>
                <p:nvPr/>
              </p:nvSpPr>
              <p:spPr bwMode="auto">
                <a:xfrm>
                  <a:off x="4103" y="3090"/>
                  <a:ext cx="0" cy="4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29" name="Freeform 349"/>
                <p:cNvSpPr>
                  <a:spLocks/>
                </p:cNvSpPr>
                <p:nvPr/>
              </p:nvSpPr>
              <p:spPr bwMode="auto">
                <a:xfrm>
                  <a:off x="4105" y="309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30" name="Freeform 350"/>
                <p:cNvSpPr>
                  <a:spLocks/>
                </p:cNvSpPr>
                <p:nvPr/>
              </p:nvSpPr>
              <p:spPr bwMode="auto">
                <a:xfrm>
                  <a:off x="4108" y="3098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31" name="Freeform 351"/>
                <p:cNvSpPr>
                  <a:spLocks/>
                </p:cNvSpPr>
                <p:nvPr/>
              </p:nvSpPr>
              <p:spPr bwMode="auto">
                <a:xfrm>
                  <a:off x="4110" y="310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32" name="Freeform 352"/>
                <p:cNvSpPr>
                  <a:spLocks/>
                </p:cNvSpPr>
                <p:nvPr/>
              </p:nvSpPr>
              <p:spPr bwMode="auto">
                <a:xfrm>
                  <a:off x="4112" y="3106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33" name="Line 353"/>
                <p:cNvSpPr>
                  <a:spLocks noChangeShapeType="1"/>
                </p:cNvSpPr>
                <p:nvPr/>
              </p:nvSpPr>
              <p:spPr bwMode="auto">
                <a:xfrm>
                  <a:off x="4114" y="310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34" name="Freeform 354"/>
                <p:cNvSpPr>
                  <a:spLocks/>
                </p:cNvSpPr>
                <p:nvPr/>
              </p:nvSpPr>
              <p:spPr bwMode="auto">
                <a:xfrm>
                  <a:off x="4114" y="3111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35" name="Freeform 355"/>
                <p:cNvSpPr>
                  <a:spLocks/>
                </p:cNvSpPr>
                <p:nvPr/>
              </p:nvSpPr>
              <p:spPr bwMode="auto">
                <a:xfrm>
                  <a:off x="4117" y="311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36" name="Line 356"/>
                <p:cNvSpPr>
                  <a:spLocks noChangeShapeType="1"/>
                </p:cNvSpPr>
                <p:nvPr/>
              </p:nvSpPr>
              <p:spPr bwMode="auto">
                <a:xfrm>
                  <a:off x="4119" y="31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37" name="Freeform 357"/>
                <p:cNvSpPr>
                  <a:spLocks/>
                </p:cNvSpPr>
                <p:nvPr/>
              </p:nvSpPr>
              <p:spPr bwMode="auto">
                <a:xfrm>
                  <a:off x="4119" y="3119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38" name="Freeform 358"/>
                <p:cNvSpPr>
                  <a:spLocks/>
                </p:cNvSpPr>
                <p:nvPr/>
              </p:nvSpPr>
              <p:spPr bwMode="auto">
                <a:xfrm>
                  <a:off x="4121" y="3122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39" name="Freeform 359"/>
                <p:cNvSpPr>
                  <a:spLocks/>
                </p:cNvSpPr>
                <p:nvPr/>
              </p:nvSpPr>
              <p:spPr bwMode="auto">
                <a:xfrm>
                  <a:off x="4123" y="3125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40" name="Freeform 360"/>
                <p:cNvSpPr>
                  <a:spLocks/>
                </p:cNvSpPr>
                <p:nvPr/>
              </p:nvSpPr>
              <p:spPr bwMode="auto">
                <a:xfrm>
                  <a:off x="4126" y="3129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41" name="Freeform 361"/>
                <p:cNvSpPr>
                  <a:spLocks/>
                </p:cNvSpPr>
                <p:nvPr/>
              </p:nvSpPr>
              <p:spPr bwMode="auto">
                <a:xfrm>
                  <a:off x="4128" y="313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42" name="Line 362"/>
                <p:cNvSpPr>
                  <a:spLocks noChangeShapeType="1"/>
                </p:cNvSpPr>
                <p:nvPr/>
              </p:nvSpPr>
              <p:spPr bwMode="auto">
                <a:xfrm>
                  <a:off x="4128" y="313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43" name="Freeform 363"/>
                <p:cNvSpPr>
                  <a:spLocks/>
                </p:cNvSpPr>
                <p:nvPr/>
              </p:nvSpPr>
              <p:spPr bwMode="auto">
                <a:xfrm>
                  <a:off x="4130" y="313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44" name="Freeform 364"/>
                <p:cNvSpPr>
                  <a:spLocks/>
                </p:cNvSpPr>
                <p:nvPr/>
              </p:nvSpPr>
              <p:spPr bwMode="auto">
                <a:xfrm>
                  <a:off x="4133" y="314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45" name="Freeform 365"/>
                <p:cNvSpPr>
                  <a:spLocks/>
                </p:cNvSpPr>
                <p:nvPr/>
              </p:nvSpPr>
              <p:spPr bwMode="auto">
                <a:xfrm>
                  <a:off x="4135" y="314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46" name="Line 366"/>
                <p:cNvSpPr>
                  <a:spLocks noChangeShapeType="1"/>
                </p:cNvSpPr>
                <p:nvPr/>
              </p:nvSpPr>
              <p:spPr bwMode="auto">
                <a:xfrm>
                  <a:off x="4137" y="31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47" name="Freeform 367"/>
                <p:cNvSpPr>
                  <a:spLocks/>
                </p:cNvSpPr>
                <p:nvPr/>
              </p:nvSpPr>
              <p:spPr bwMode="auto">
                <a:xfrm>
                  <a:off x="4137" y="314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48" name="Freeform 368"/>
                <p:cNvSpPr>
                  <a:spLocks/>
                </p:cNvSpPr>
                <p:nvPr/>
              </p:nvSpPr>
              <p:spPr bwMode="auto">
                <a:xfrm>
                  <a:off x="4139" y="315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49" name="Freeform 369"/>
                <p:cNvSpPr>
                  <a:spLocks/>
                </p:cNvSpPr>
                <p:nvPr/>
              </p:nvSpPr>
              <p:spPr bwMode="auto">
                <a:xfrm>
                  <a:off x="4142" y="315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50" name="Freeform 370"/>
                <p:cNvSpPr>
                  <a:spLocks/>
                </p:cNvSpPr>
                <p:nvPr/>
              </p:nvSpPr>
              <p:spPr bwMode="auto">
                <a:xfrm>
                  <a:off x="4144" y="315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51" name="Line 371"/>
                <p:cNvSpPr>
                  <a:spLocks noChangeShapeType="1"/>
                </p:cNvSpPr>
                <p:nvPr/>
              </p:nvSpPr>
              <p:spPr bwMode="auto">
                <a:xfrm>
                  <a:off x="4146" y="316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52" name="Freeform 372"/>
                <p:cNvSpPr>
                  <a:spLocks/>
                </p:cNvSpPr>
                <p:nvPr/>
              </p:nvSpPr>
              <p:spPr bwMode="auto">
                <a:xfrm>
                  <a:off x="4146" y="316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53" name="Freeform 373"/>
                <p:cNvSpPr>
                  <a:spLocks/>
                </p:cNvSpPr>
                <p:nvPr/>
              </p:nvSpPr>
              <p:spPr bwMode="auto">
                <a:xfrm>
                  <a:off x="4148" y="316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54" name="Freeform 374"/>
                <p:cNvSpPr>
                  <a:spLocks/>
                </p:cNvSpPr>
                <p:nvPr/>
              </p:nvSpPr>
              <p:spPr bwMode="auto">
                <a:xfrm>
                  <a:off x="4151" y="3169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55" name="Freeform 375"/>
                <p:cNvSpPr>
                  <a:spLocks/>
                </p:cNvSpPr>
                <p:nvPr/>
              </p:nvSpPr>
              <p:spPr bwMode="auto">
                <a:xfrm>
                  <a:off x="4153" y="3172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56" name="Freeform 376"/>
                <p:cNvSpPr>
                  <a:spLocks/>
                </p:cNvSpPr>
                <p:nvPr/>
              </p:nvSpPr>
              <p:spPr bwMode="auto">
                <a:xfrm>
                  <a:off x="4155" y="317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57" name="Line 377"/>
                <p:cNvSpPr>
                  <a:spLocks noChangeShapeType="1"/>
                </p:cNvSpPr>
                <p:nvPr/>
              </p:nvSpPr>
              <p:spPr bwMode="auto">
                <a:xfrm>
                  <a:off x="4155" y="31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58" name="Freeform 378"/>
                <p:cNvSpPr>
                  <a:spLocks/>
                </p:cNvSpPr>
                <p:nvPr/>
              </p:nvSpPr>
              <p:spPr bwMode="auto">
                <a:xfrm>
                  <a:off x="4158" y="3179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59" name="Freeform 379"/>
                <p:cNvSpPr>
                  <a:spLocks/>
                </p:cNvSpPr>
                <p:nvPr/>
              </p:nvSpPr>
              <p:spPr bwMode="auto">
                <a:xfrm>
                  <a:off x="4160" y="318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60" name="Freeform 380"/>
                <p:cNvSpPr>
                  <a:spLocks/>
                </p:cNvSpPr>
                <p:nvPr/>
              </p:nvSpPr>
              <p:spPr bwMode="auto">
                <a:xfrm>
                  <a:off x="4162" y="3186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61" name="Freeform 381"/>
                <p:cNvSpPr>
                  <a:spLocks/>
                </p:cNvSpPr>
                <p:nvPr/>
              </p:nvSpPr>
              <p:spPr bwMode="auto">
                <a:xfrm>
                  <a:off x="4164" y="3189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62" name="Freeform 382"/>
                <p:cNvSpPr>
                  <a:spLocks/>
                </p:cNvSpPr>
                <p:nvPr/>
              </p:nvSpPr>
              <p:spPr bwMode="auto">
                <a:xfrm>
                  <a:off x="4167" y="3192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63" name="Freeform 383"/>
                <p:cNvSpPr>
                  <a:spLocks/>
                </p:cNvSpPr>
                <p:nvPr/>
              </p:nvSpPr>
              <p:spPr bwMode="auto">
                <a:xfrm>
                  <a:off x="4169" y="3197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64" name="Freeform 384"/>
                <p:cNvSpPr>
                  <a:spLocks/>
                </p:cNvSpPr>
                <p:nvPr/>
              </p:nvSpPr>
              <p:spPr bwMode="auto">
                <a:xfrm>
                  <a:off x="4171" y="3200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65" name="Freeform 385"/>
                <p:cNvSpPr>
                  <a:spLocks/>
                </p:cNvSpPr>
                <p:nvPr/>
              </p:nvSpPr>
              <p:spPr bwMode="auto">
                <a:xfrm>
                  <a:off x="4173" y="320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66" name="Line 386"/>
                <p:cNvSpPr>
                  <a:spLocks noChangeShapeType="1"/>
                </p:cNvSpPr>
                <p:nvPr/>
              </p:nvSpPr>
              <p:spPr bwMode="auto">
                <a:xfrm>
                  <a:off x="4173" y="320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67" name="Freeform 387"/>
                <p:cNvSpPr>
                  <a:spLocks/>
                </p:cNvSpPr>
                <p:nvPr/>
              </p:nvSpPr>
              <p:spPr bwMode="auto">
                <a:xfrm>
                  <a:off x="4176" y="320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68" name="Freeform 388"/>
                <p:cNvSpPr>
                  <a:spLocks/>
                </p:cNvSpPr>
                <p:nvPr/>
              </p:nvSpPr>
              <p:spPr bwMode="auto">
                <a:xfrm>
                  <a:off x="4178" y="3211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69" name="Freeform 389"/>
                <p:cNvSpPr>
                  <a:spLocks/>
                </p:cNvSpPr>
                <p:nvPr/>
              </p:nvSpPr>
              <p:spPr bwMode="auto">
                <a:xfrm>
                  <a:off x="4180" y="321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70" name="Freeform 390"/>
                <p:cNvSpPr>
                  <a:spLocks/>
                </p:cNvSpPr>
                <p:nvPr/>
              </p:nvSpPr>
              <p:spPr bwMode="auto">
                <a:xfrm>
                  <a:off x="4183" y="321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71" name="Freeform 391"/>
                <p:cNvSpPr>
                  <a:spLocks/>
                </p:cNvSpPr>
                <p:nvPr/>
              </p:nvSpPr>
              <p:spPr bwMode="auto">
                <a:xfrm>
                  <a:off x="4185" y="322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72" name="Freeform 392"/>
                <p:cNvSpPr>
                  <a:spLocks/>
                </p:cNvSpPr>
                <p:nvPr/>
              </p:nvSpPr>
              <p:spPr bwMode="auto">
                <a:xfrm>
                  <a:off x="4187" y="322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73" name="Line 393"/>
                <p:cNvSpPr>
                  <a:spLocks noChangeShapeType="1"/>
                </p:cNvSpPr>
                <p:nvPr/>
              </p:nvSpPr>
              <p:spPr bwMode="auto">
                <a:xfrm>
                  <a:off x="4187" y="32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74" name="Freeform 394"/>
                <p:cNvSpPr>
                  <a:spLocks/>
                </p:cNvSpPr>
                <p:nvPr/>
              </p:nvSpPr>
              <p:spPr bwMode="auto">
                <a:xfrm>
                  <a:off x="4189" y="322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75" name="Freeform 395"/>
                <p:cNvSpPr>
                  <a:spLocks/>
                </p:cNvSpPr>
                <p:nvPr/>
              </p:nvSpPr>
              <p:spPr bwMode="auto">
                <a:xfrm>
                  <a:off x="4192" y="323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76" name="Freeform 396"/>
                <p:cNvSpPr>
                  <a:spLocks/>
                </p:cNvSpPr>
                <p:nvPr/>
              </p:nvSpPr>
              <p:spPr bwMode="auto">
                <a:xfrm>
                  <a:off x="4194" y="323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77" name="Freeform 397"/>
                <p:cNvSpPr>
                  <a:spLocks/>
                </p:cNvSpPr>
                <p:nvPr/>
              </p:nvSpPr>
              <p:spPr bwMode="auto">
                <a:xfrm>
                  <a:off x="4196" y="323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78" name="Freeform 398"/>
                <p:cNvSpPr>
                  <a:spLocks/>
                </p:cNvSpPr>
                <p:nvPr/>
              </p:nvSpPr>
              <p:spPr bwMode="auto">
                <a:xfrm>
                  <a:off x="4198" y="324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79" name="Freeform 399"/>
                <p:cNvSpPr>
                  <a:spLocks/>
                </p:cNvSpPr>
                <p:nvPr/>
              </p:nvSpPr>
              <p:spPr bwMode="auto">
                <a:xfrm>
                  <a:off x="4201" y="324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80" name="Line 400"/>
                <p:cNvSpPr>
                  <a:spLocks noChangeShapeType="1"/>
                </p:cNvSpPr>
                <p:nvPr/>
              </p:nvSpPr>
              <p:spPr bwMode="auto">
                <a:xfrm>
                  <a:off x="4201" y="32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81" name="Freeform 401"/>
                <p:cNvSpPr>
                  <a:spLocks/>
                </p:cNvSpPr>
                <p:nvPr/>
              </p:nvSpPr>
              <p:spPr bwMode="auto">
                <a:xfrm>
                  <a:off x="4203" y="324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82" name="Freeform 402"/>
                <p:cNvSpPr>
                  <a:spLocks/>
                </p:cNvSpPr>
                <p:nvPr/>
              </p:nvSpPr>
              <p:spPr bwMode="auto">
                <a:xfrm>
                  <a:off x="4205" y="325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83" name="Freeform 403"/>
                <p:cNvSpPr>
                  <a:spLocks/>
                </p:cNvSpPr>
                <p:nvPr/>
              </p:nvSpPr>
              <p:spPr bwMode="auto">
                <a:xfrm>
                  <a:off x="4208" y="325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84" name="Freeform 404"/>
                <p:cNvSpPr>
                  <a:spLocks/>
                </p:cNvSpPr>
                <p:nvPr/>
              </p:nvSpPr>
              <p:spPr bwMode="auto">
                <a:xfrm>
                  <a:off x="4210" y="325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85" name="Freeform 405"/>
                <p:cNvSpPr>
                  <a:spLocks/>
                </p:cNvSpPr>
                <p:nvPr/>
              </p:nvSpPr>
              <p:spPr bwMode="auto">
                <a:xfrm>
                  <a:off x="4212" y="3261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grpSp>
            <p:nvGrpSpPr>
              <p:cNvPr id="13" name="Group 607"/>
              <p:cNvGrpSpPr>
                <a:grpSpLocks/>
              </p:cNvGrpSpPr>
              <p:nvPr/>
            </p:nvGrpSpPr>
            <p:grpSpPr bwMode="auto">
              <a:xfrm>
                <a:off x="4214" y="3264"/>
                <a:ext cx="884" cy="525"/>
                <a:chOff x="4214" y="3264"/>
                <a:chExt cx="884" cy="525"/>
              </a:xfrm>
            </p:grpSpPr>
            <p:sp>
              <p:nvSpPr>
                <p:cNvPr id="2686" name="Freeform 407"/>
                <p:cNvSpPr>
                  <a:spLocks/>
                </p:cNvSpPr>
                <p:nvPr/>
              </p:nvSpPr>
              <p:spPr bwMode="auto">
                <a:xfrm>
                  <a:off x="4214" y="3264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87" name="Freeform 408"/>
                <p:cNvSpPr>
                  <a:spLocks/>
                </p:cNvSpPr>
                <p:nvPr/>
              </p:nvSpPr>
              <p:spPr bwMode="auto">
                <a:xfrm>
                  <a:off x="4217" y="3269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88" name="Freeform 409"/>
                <p:cNvSpPr>
                  <a:spLocks/>
                </p:cNvSpPr>
                <p:nvPr/>
              </p:nvSpPr>
              <p:spPr bwMode="auto">
                <a:xfrm>
                  <a:off x="4219" y="3272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89" name="Freeform 410"/>
                <p:cNvSpPr>
                  <a:spLocks/>
                </p:cNvSpPr>
                <p:nvPr/>
              </p:nvSpPr>
              <p:spPr bwMode="auto">
                <a:xfrm>
                  <a:off x="4221" y="327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90" name="Freeform 411"/>
                <p:cNvSpPr>
                  <a:spLocks/>
                </p:cNvSpPr>
                <p:nvPr/>
              </p:nvSpPr>
              <p:spPr bwMode="auto">
                <a:xfrm>
                  <a:off x="4223" y="327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91" name="Freeform 412"/>
                <p:cNvSpPr>
                  <a:spLocks/>
                </p:cNvSpPr>
                <p:nvPr/>
              </p:nvSpPr>
              <p:spPr bwMode="auto">
                <a:xfrm>
                  <a:off x="4226" y="328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92" name="Freeform 413"/>
                <p:cNvSpPr>
                  <a:spLocks/>
                </p:cNvSpPr>
                <p:nvPr/>
              </p:nvSpPr>
              <p:spPr bwMode="auto">
                <a:xfrm>
                  <a:off x="4228" y="328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93" name="Line 414"/>
                <p:cNvSpPr>
                  <a:spLocks noChangeShapeType="1"/>
                </p:cNvSpPr>
                <p:nvPr/>
              </p:nvSpPr>
              <p:spPr bwMode="auto">
                <a:xfrm>
                  <a:off x="4228" y="32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94" name="Freeform 415"/>
                <p:cNvSpPr>
                  <a:spLocks/>
                </p:cNvSpPr>
                <p:nvPr/>
              </p:nvSpPr>
              <p:spPr bwMode="auto">
                <a:xfrm>
                  <a:off x="4230" y="3289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95" name="Freeform 416"/>
                <p:cNvSpPr>
                  <a:spLocks/>
                </p:cNvSpPr>
                <p:nvPr/>
              </p:nvSpPr>
              <p:spPr bwMode="auto">
                <a:xfrm>
                  <a:off x="4233" y="329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96" name="Freeform 417"/>
                <p:cNvSpPr>
                  <a:spLocks/>
                </p:cNvSpPr>
                <p:nvPr/>
              </p:nvSpPr>
              <p:spPr bwMode="auto">
                <a:xfrm>
                  <a:off x="4235" y="329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97" name="Freeform 418"/>
                <p:cNvSpPr>
                  <a:spLocks/>
                </p:cNvSpPr>
                <p:nvPr/>
              </p:nvSpPr>
              <p:spPr bwMode="auto">
                <a:xfrm>
                  <a:off x="4237" y="329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98" name="Freeform 419"/>
                <p:cNvSpPr>
                  <a:spLocks/>
                </p:cNvSpPr>
                <p:nvPr/>
              </p:nvSpPr>
              <p:spPr bwMode="auto">
                <a:xfrm>
                  <a:off x="4239" y="330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99" name="Freeform 420"/>
                <p:cNvSpPr>
                  <a:spLocks/>
                </p:cNvSpPr>
                <p:nvPr/>
              </p:nvSpPr>
              <p:spPr bwMode="auto">
                <a:xfrm>
                  <a:off x="4242" y="330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00" name="Freeform 421"/>
                <p:cNvSpPr>
                  <a:spLocks/>
                </p:cNvSpPr>
                <p:nvPr/>
              </p:nvSpPr>
              <p:spPr bwMode="auto">
                <a:xfrm>
                  <a:off x="4244" y="330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01" name="Freeform 422"/>
                <p:cNvSpPr>
                  <a:spLocks/>
                </p:cNvSpPr>
                <p:nvPr/>
              </p:nvSpPr>
              <p:spPr bwMode="auto">
                <a:xfrm>
                  <a:off x="4246" y="3311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02" name="Freeform 423"/>
                <p:cNvSpPr>
                  <a:spLocks/>
                </p:cNvSpPr>
                <p:nvPr/>
              </p:nvSpPr>
              <p:spPr bwMode="auto">
                <a:xfrm>
                  <a:off x="4248" y="331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03" name="Freeform 424"/>
                <p:cNvSpPr>
                  <a:spLocks/>
                </p:cNvSpPr>
                <p:nvPr/>
              </p:nvSpPr>
              <p:spPr bwMode="auto">
                <a:xfrm>
                  <a:off x="4251" y="331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04" name="Freeform 425"/>
                <p:cNvSpPr>
                  <a:spLocks/>
                </p:cNvSpPr>
                <p:nvPr/>
              </p:nvSpPr>
              <p:spPr bwMode="auto">
                <a:xfrm>
                  <a:off x="4253" y="332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05" name="Freeform 426"/>
                <p:cNvSpPr>
                  <a:spLocks/>
                </p:cNvSpPr>
                <p:nvPr/>
              </p:nvSpPr>
              <p:spPr bwMode="auto">
                <a:xfrm>
                  <a:off x="4255" y="332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06" name="Freeform 427"/>
                <p:cNvSpPr>
                  <a:spLocks/>
                </p:cNvSpPr>
                <p:nvPr/>
              </p:nvSpPr>
              <p:spPr bwMode="auto">
                <a:xfrm>
                  <a:off x="4258" y="3326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07" name="Freeform 428"/>
                <p:cNvSpPr>
                  <a:spLocks/>
                </p:cNvSpPr>
                <p:nvPr/>
              </p:nvSpPr>
              <p:spPr bwMode="auto">
                <a:xfrm>
                  <a:off x="4260" y="3330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08" name="Freeform 429"/>
                <p:cNvSpPr>
                  <a:spLocks/>
                </p:cNvSpPr>
                <p:nvPr/>
              </p:nvSpPr>
              <p:spPr bwMode="auto">
                <a:xfrm>
                  <a:off x="4262" y="333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09" name="Freeform 430"/>
                <p:cNvSpPr>
                  <a:spLocks/>
                </p:cNvSpPr>
                <p:nvPr/>
              </p:nvSpPr>
              <p:spPr bwMode="auto">
                <a:xfrm>
                  <a:off x="4264" y="3336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10" name="Freeform 431"/>
                <p:cNvSpPr>
                  <a:spLocks/>
                </p:cNvSpPr>
                <p:nvPr/>
              </p:nvSpPr>
              <p:spPr bwMode="auto">
                <a:xfrm>
                  <a:off x="4267" y="3339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11" name="Freeform 432"/>
                <p:cNvSpPr>
                  <a:spLocks/>
                </p:cNvSpPr>
                <p:nvPr/>
              </p:nvSpPr>
              <p:spPr bwMode="auto">
                <a:xfrm>
                  <a:off x="4269" y="3342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12" name="Freeform 433"/>
                <p:cNvSpPr>
                  <a:spLocks/>
                </p:cNvSpPr>
                <p:nvPr/>
              </p:nvSpPr>
              <p:spPr bwMode="auto">
                <a:xfrm>
                  <a:off x="4271" y="3347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13" name="Freeform 434"/>
                <p:cNvSpPr>
                  <a:spLocks/>
                </p:cNvSpPr>
                <p:nvPr/>
              </p:nvSpPr>
              <p:spPr bwMode="auto">
                <a:xfrm>
                  <a:off x="4273" y="3350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14" name="Freeform 435"/>
                <p:cNvSpPr>
                  <a:spLocks/>
                </p:cNvSpPr>
                <p:nvPr/>
              </p:nvSpPr>
              <p:spPr bwMode="auto">
                <a:xfrm>
                  <a:off x="4276" y="335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15" name="Line 436"/>
                <p:cNvSpPr>
                  <a:spLocks noChangeShapeType="1"/>
                </p:cNvSpPr>
                <p:nvPr/>
              </p:nvSpPr>
              <p:spPr bwMode="auto">
                <a:xfrm>
                  <a:off x="4278" y="33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16" name="Freeform 437"/>
                <p:cNvSpPr>
                  <a:spLocks/>
                </p:cNvSpPr>
                <p:nvPr/>
              </p:nvSpPr>
              <p:spPr bwMode="auto">
                <a:xfrm>
                  <a:off x="4280" y="335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17" name="Freeform 438"/>
                <p:cNvSpPr>
                  <a:spLocks/>
                </p:cNvSpPr>
                <p:nvPr/>
              </p:nvSpPr>
              <p:spPr bwMode="auto">
                <a:xfrm>
                  <a:off x="4282" y="3361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18" name="Freeform 439"/>
                <p:cNvSpPr>
                  <a:spLocks/>
                </p:cNvSpPr>
                <p:nvPr/>
              </p:nvSpPr>
              <p:spPr bwMode="auto">
                <a:xfrm>
                  <a:off x="4285" y="336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19" name="Freeform 440"/>
                <p:cNvSpPr>
                  <a:spLocks/>
                </p:cNvSpPr>
                <p:nvPr/>
              </p:nvSpPr>
              <p:spPr bwMode="auto">
                <a:xfrm>
                  <a:off x="4287" y="336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20" name="Freeform 441"/>
                <p:cNvSpPr>
                  <a:spLocks/>
                </p:cNvSpPr>
                <p:nvPr/>
              </p:nvSpPr>
              <p:spPr bwMode="auto">
                <a:xfrm>
                  <a:off x="4289" y="3370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21" name="Freeform 442"/>
                <p:cNvSpPr>
                  <a:spLocks/>
                </p:cNvSpPr>
                <p:nvPr/>
              </p:nvSpPr>
              <p:spPr bwMode="auto">
                <a:xfrm>
                  <a:off x="4294" y="337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22" name="Freeform 443"/>
                <p:cNvSpPr>
                  <a:spLocks/>
                </p:cNvSpPr>
                <p:nvPr/>
              </p:nvSpPr>
              <p:spPr bwMode="auto">
                <a:xfrm>
                  <a:off x="4296" y="337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23" name="Line 444"/>
                <p:cNvSpPr>
                  <a:spLocks noChangeShapeType="1"/>
                </p:cNvSpPr>
                <p:nvPr/>
              </p:nvSpPr>
              <p:spPr bwMode="auto">
                <a:xfrm>
                  <a:off x="4298" y="33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24" name="Freeform 445"/>
                <p:cNvSpPr>
                  <a:spLocks/>
                </p:cNvSpPr>
                <p:nvPr/>
              </p:nvSpPr>
              <p:spPr bwMode="auto">
                <a:xfrm>
                  <a:off x="4301" y="338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25" name="Freeform 446"/>
                <p:cNvSpPr>
                  <a:spLocks/>
                </p:cNvSpPr>
                <p:nvPr/>
              </p:nvSpPr>
              <p:spPr bwMode="auto">
                <a:xfrm>
                  <a:off x="4303" y="3386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26" name="Freeform 447"/>
                <p:cNvSpPr>
                  <a:spLocks/>
                </p:cNvSpPr>
                <p:nvPr/>
              </p:nvSpPr>
              <p:spPr bwMode="auto">
                <a:xfrm>
                  <a:off x="4305" y="3389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27" name="Freeform 448"/>
                <p:cNvSpPr>
                  <a:spLocks/>
                </p:cNvSpPr>
                <p:nvPr/>
              </p:nvSpPr>
              <p:spPr bwMode="auto">
                <a:xfrm>
                  <a:off x="4310" y="339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28" name="Freeform 449"/>
                <p:cNvSpPr>
                  <a:spLocks/>
                </p:cNvSpPr>
                <p:nvPr/>
              </p:nvSpPr>
              <p:spPr bwMode="auto">
                <a:xfrm>
                  <a:off x="4312" y="3397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29" name="Freeform 450"/>
                <p:cNvSpPr>
                  <a:spLocks/>
                </p:cNvSpPr>
                <p:nvPr/>
              </p:nvSpPr>
              <p:spPr bwMode="auto">
                <a:xfrm>
                  <a:off x="4317" y="340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30" name="Line 451"/>
                <p:cNvSpPr>
                  <a:spLocks noChangeShapeType="1"/>
                </p:cNvSpPr>
                <p:nvPr/>
              </p:nvSpPr>
              <p:spPr bwMode="auto">
                <a:xfrm>
                  <a:off x="4319" y="340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31" name="Freeform 452"/>
                <p:cNvSpPr>
                  <a:spLocks/>
                </p:cNvSpPr>
                <p:nvPr/>
              </p:nvSpPr>
              <p:spPr bwMode="auto">
                <a:xfrm>
                  <a:off x="4321" y="3406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32" name="Line 453"/>
                <p:cNvSpPr>
                  <a:spLocks noChangeShapeType="1"/>
                </p:cNvSpPr>
                <p:nvPr/>
              </p:nvSpPr>
              <p:spPr bwMode="auto">
                <a:xfrm>
                  <a:off x="4323" y="340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33" name="Freeform 454"/>
                <p:cNvSpPr>
                  <a:spLocks/>
                </p:cNvSpPr>
                <p:nvPr/>
              </p:nvSpPr>
              <p:spPr bwMode="auto">
                <a:xfrm>
                  <a:off x="4326" y="341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34" name="Freeform 455"/>
                <p:cNvSpPr>
                  <a:spLocks/>
                </p:cNvSpPr>
                <p:nvPr/>
              </p:nvSpPr>
              <p:spPr bwMode="auto">
                <a:xfrm>
                  <a:off x="4330" y="3415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35" name="Line 456"/>
                <p:cNvSpPr>
                  <a:spLocks noChangeShapeType="1"/>
                </p:cNvSpPr>
                <p:nvPr/>
              </p:nvSpPr>
              <p:spPr bwMode="auto">
                <a:xfrm>
                  <a:off x="4335" y="34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36" name="Line 457"/>
                <p:cNvSpPr>
                  <a:spLocks noChangeShapeType="1"/>
                </p:cNvSpPr>
                <p:nvPr/>
              </p:nvSpPr>
              <p:spPr bwMode="auto">
                <a:xfrm>
                  <a:off x="4337" y="34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37" name="Freeform 458"/>
                <p:cNvSpPr>
                  <a:spLocks/>
                </p:cNvSpPr>
                <p:nvPr/>
              </p:nvSpPr>
              <p:spPr bwMode="auto">
                <a:xfrm>
                  <a:off x="4339" y="3423"/>
                  <a:ext cx="7" cy="7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38" name="Line 459"/>
                <p:cNvSpPr>
                  <a:spLocks noChangeShapeType="1"/>
                </p:cNvSpPr>
                <p:nvPr/>
              </p:nvSpPr>
              <p:spPr bwMode="auto">
                <a:xfrm>
                  <a:off x="4348" y="34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39" name="Line 460"/>
                <p:cNvSpPr>
                  <a:spLocks noChangeShapeType="1"/>
                </p:cNvSpPr>
                <p:nvPr/>
              </p:nvSpPr>
              <p:spPr bwMode="auto">
                <a:xfrm>
                  <a:off x="4351" y="343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40" name="Line 461"/>
                <p:cNvSpPr>
                  <a:spLocks noChangeShapeType="1"/>
                </p:cNvSpPr>
                <p:nvPr/>
              </p:nvSpPr>
              <p:spPr bwMode="auto">
                <a:xfrm>
                  <a:off x="4353" y="34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41" name="Freeform 462"/>
                <p:cNvSpPr>
                  <a:spLocks/>
                </p:cNvSpPr>
                <p:nvPr/>
              </p:nvSpPr>
              <p:spPr bwMode="auto">
                <a:xfrm>
                  <a:off x="4355" y="3436"/>
                  <a:ext cx="18" cy="12"/>
                </a:xfrm>
                <a:custGeom>
                  <a:avLst/>
                  <a:gdLst>
                    <a:gd name="T0" fmla="*/ 0 w 8"/>
                    <a:gd name="T1" fmla="*/ 0 h 8"/>
                    <a:gd name="T2" fmla="*/ 0 w 8"/>
                    <a:gd name="T3" fmla="*/ 0 h 8"/>
                    <a:gd name="T4" fmla="*/ 0 w 8"/>
                    <a:gd name="T5" fmla="*/ 1 h 8"/>
                    <a:gd name="T6" fmla="*/ 1 w 8"/>
                    <a:gd name="T7" fmla="*/ 1 h 8"/>
                    <a:gd name="T8" fmla="*/ 1 w 8"/>
                    <a:gd name="T9" fmla="*/ 2 h 8"/>
                    <a:gd name="T10" fmla="*/ 2 w 8"/>
                    <a:gd name="T11" fmla="*/ 2 h 8"/>
                    <a:gd name="T12" fmla="*/ 2 w 8"/>
                    <a:gd name="T13" fmla="*/ 3 h 8"/>
                    <a:gd name="T14" fmla="*/ 3 w 8"/>
                    <a:gd name="T15" fmla="*/ 3 h 8"/>
                    <a:gd name="T16" fmla="*/ 3 w 8"/>
                    <a:gd name="T17" fmla="*/ 4 h 8"/>
                    <a:gd name="T18" fmla="*/ 4 w 8"/>
                    <a:gd name="T19" fmla="*/ 4 h 8"/>
                    <a:gd name="T20" fmla="*/ 4 w 8"/>
                    <a:gd name="T21" fmla="*/ 5 h 8"/>
                    <a:gd name="T22" fmla="*/ 5 w 8"/>
                    <a:gd name="T23" fmla="*/ 5 h 8"/>
                    <a:gd name="T24" fmla="*/ 5 w 8"/>
                    <a:gd name="T25" fmla="*/ 6 h 8"/>
                    <a:gd name="T26" fmla="*/ 6 w 8"/>
                    <a:gd name="T27" fmla="*/ 6 h 8"/>
                    <a:gd name="T28" fmla="*/ 6 w 8"/>
                    <a:gd name="T29" fmla="*/ 7 h 8"/>
                    <a:gd name="T30" fmla="*/ 7 w 8"/>
                    <a:gd name="T31" fmla="*/ 7 h 8"/>
                    <a:gd name="T32" fmla="*/ 7 w 8"/>
                    <a:gd name="T33" fmla="*/ 8 h 8"/>
                    <a:gd name="T34" fmla="*/ 8 w 8"/>
                    <a:gd name="T3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8"/>
                      </a:lnTo>
                      <a:lnTo>
                        <a:pt x="8" y="8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42" name="Line 463"/>
                <p:cNvSpPr>
                  <a:spLocks noChangeShapeType="1"/>
                </p:cNvSpPr>
                <p:nvPr/>
              </p:nvSpPr>
              <p:spPr bwMode="auto">
                <a:xfrm>
                  <a:off x="4376" y="34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43" name="Line 464"/>
                <p:cNvSpPr>
                  <a:spLocks noChangeShapeType="1"/>
                </p:cNvSpPr>
                <p:nvPr/>
              </p:nvSpPr>
              <p:spPr bwMode="auto">
                <a:xfrm>
                  <a:off x="4378" y="34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44" name="Line 465"/>
                <p:cNvSpPr>
                  <a:spLocks noChangeShapeType="1"/>
                </p:cNvSpPr>
                <p:nvPr/>
              </p:nvSpPr>
              <p:spPr bwMode="auto">
                <a:xfrm>
                  <a:off x="4380" y="34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45" name="Freeform 466"/>
                <p:cNvSpPr>
                  <a:spLocks/>
                </p:cNvSpPr>
                <p:nvPr/>
              </p:nvSpPr>
              <p:spPr bwMode="auto">
                <a:xfrm>
                  <a:off x="4382" y="3455"/>
                  <a:ext cx="14" cy="7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46" name="Line 467"/>
                <p:cNvSpPr>
                  <a:spLocks noChangeShapeType="1"/>
                </p:cNvSpPr>
                <p:nvPr/>
              </p:nvSpPr>
              <p:spPr bwMode="auto">
                <a:xfrm>
                  <a:off x="4398" y="34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47" name="Line 468"/>
                <p:cNvSpPr>
                  <a:spLocks noChangeShapeType="1"/>
                </p:cNvSpPr>
                <p:nvPr/>
              </p:nvSpPr>
              <p:spPr bwMode="auto">
                <a:xfrm>
                  <a:off x="4401" y="34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48" name="Line 469"/>
                <p:cNvSpPr>
                  <a:spLocks noChangeShapeType="1"/>
                </p:cNvSpPr>
                <p:nvPr/>
              </p:nvSpPr>
              <p:spPr bwMode="auto">
                <a:xfrm>
                  <a:off x="4403" y="34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49" name="Line 470"/>
                <p:cNvSpPr>
                  <a:spLocks noChangeShapeType="1"/>
                </p:cNvSpPr>
                <p:nvPr/>
              </p:nvSpPr>
              <p:spPr bwMode="auto">
                <a:xfrm>
                  <a:off x="4405" y="346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50" name="Freeform 471"/>
                <p:cNvSpPr>
                  <a:spLocks/>
                </p:cNvSpPr>
                <p:nvPr/>
              </p:nvSpPr>
              <p:spPr bwMode="auto">
                <a:xfrm>
                  <a:off x="4407" y="3470"/>
                  <a:ext cx="19" cy="14"/>
                </a:xfrm>
                <a:custGeom>
                  <a:avLst/>
                  <a:gdLst>
                    <a:gd name="T0" fmla="*/ 0 w 8"/>
                    <a:gd name="T1" fmla="*/ 0 h 9"/>
                    <a:gd name="T2" fmla="*/ 0 w 8"/>
                    <a:gd name="T3" fmla="*/ 0 h 9"/>
                    <a:gd name="T4" fmla="*/ 0 w 8"/>
                    <a:gd name="T5" fmla="*/ 1 h 9"/>
                    <a:gd name="T6" fmla="*/ 1 w 8"/>
                    <a:gd name="T7" fmla="*/ 1 h 9"/>
                    <a:gd name="T8" fmla="*/ 1 w 8"/>
                    <a:gd name="T9" fmla="*/ 2 h 9"/>
                    <a:gd name="T10" fmla="*/ 2 w 8"/>
                    <a:gd name="T11" fmla="*/ 2 h 9"/>
                    <a:gd name="T12" fmla="*/ 2 w 8"/>
                    <a:gd name="T13" fmla="*/ 3 h 9"/>
                    <a:gd name="T14" fmla="*/ 3 w 8"/>
                    <a:gd name="T15" fmla="*/ 3 h 9"/>
                    <a:gd name="T16" fmla="*/ 3 w 8"/>
                    <a:gd name="T17" fmla="*/ 4 h 9"/>
                    <a:gd name="T18" fmla="*/ 4 w 8"/>
                    <a:gd name="T19" fmla="*/ 4 h 9"/>
                    <a:gd name="T20" fmla="*/ 4 w 8"/>
                    <a:gd name="T21" fmla="*/ 5 h 9"/>
                    <a:gd name="T22" fmla="*/ 5 w 8"/>
                    <a:gd name="T23" fmla="*/ 5 h 9"/>
                    <a:gd name="T24" fmla="*/ 5 w 8"/>
                    <a:gd name="T25" fmla="*/ 6 h 9"/>
                    <a:gd name="T26" fmla="*/ 6 w 8"/>
                    <a:gd name="T27" fmla="*/ 6 h 9"/>
                    <a:gd name="T28" fmla="*/ 6 w 8"/>
                    <a:gd name="T29" fmla="*/ 7 h 9"/>
                    <a:gd name="T30" fmla="*/ 7 w 8"/>
                    <a:gd name="T31" fmla="*/ 7 h 9"/>
                    <a:gd name="T32" fmla="*/ 7 w 8"/>
                    <a:gd name="T33" fmla="*/ 8 h 9"/>
                    <a:gd name="T34" fmla="*/ 8 w 8"/>
                    <a:gd name="T35" fmla="*/ 8 h 9"/>
                    <a:gd name="T36" fmla="*/ 8 w 8"/>
                    <a:gd name="T37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8"/>
                      </a:lnTo>
                      <a:lnTo>
                        <a:pt x="8" y="8"/>
                      </a:lnTo>
                      <a:lnTo>
                        <a:pt x="8" y="9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51" name="Line 472"/>
                <p:cNvSpPr>
                  <a:spLocks noChangeShapeType="1"/>
                </p:cNvSpPr>
                <p:nvPr/>
              </p:nvSpPr>
              <p:spPr bwMode="auto">
                <a:xfrm>
                  <a:off x="4428" y="34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52" name="Line 473"/>
                <p:cNvSpPr>
                  <a:spLocks noChangeShapeType="1"/>
                </p:cNvSpPr>
                <p:nvPr/>
              </p:nvSpPr>
              <p:spPr bwMode="auto">
                <a:xfrm>
                  <a:off x="4430" y="34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53" name="Freeform 474"/>
                <p:cNvSpPr>
                  <a:spLocks/>
                </p:cNvSpPr>
                <p:nvPr/>
              </p:nvSpPr>
              <p:spPr bwMode="auto">
                <a:xfrm>
                  <a:off x="4432" y="3489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54" name="Line 475"/>
                <p:cNvSpPr>
                  <a:spLocks noChangeShapeType="1"/>
                </p:cNvSpPr>
                <p:nvPr/>
              </p:nvSpPr>
              <p:spPr bwMode="auto">
                <a:xfrm>
                  <a:off x="4437" y="349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55" name="Freeform 476"/>
                <p:cNvSpPr>
                  <a:spLocks/>
                </p:cNvSpPr>
                <p:nvPr/>
              </p:nvSpPr>
              <p:spPr bwMode="auto">
                <a:xfrm>
                  <a:off x="4439" y="3495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56" name="Line 477"/>
                <p:cNvSpPr>
                  <a:spLocks noChangeShapeType="1"/>
                </p:cNvSpPr>
                <p:nvPr/>
              </p:nvSpPr>
              <p:spPr bwMode="auto">
                <a:xfrm>
                  <a:off x="4444" y="35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57" name="Freeform 478"/>
                <p:cNvSpPr>
                  <a:spLocks/>
                </p:cNvSpPr>
                <p:nvPr/>
              </p:nvSpPr>
              <p:spPr bwMode="auto">
                <a:xfrm>
                  <a:off x="4446" y="350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58" name="Line 479"/>
                <p:cNvSpPr>
                  <a:spLocks noChangeShapeType="1"/>
                </p:cNvSpPr>
                <p:nvPr/>
              </p:nvSpPr>
              <p:spPr bwMode="auto">
                <a:xfrm>
                  <a:off x="4448" y="350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59" name="Freeform 480"/>
                <p:cNvSpPr>
                  <a:spLocks/>
                </p:cNvSpPr>
                <p:nvPr/>
              </p:nvSpPr>
              <p:spPr bwMode="auto">
                <a:xfrm>
                  <a:off x="4451" y="350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60" name="Line 481"/>
                <p:cNvSpPr>
                  <a:spLocks noChangeShapeType="1"/>
                </p:cNvSpPr>
                <p:nvPr/>
              </p:nvSpPr>
              <p:spPr bwMode="auto">
                <a:xfrm>
                  <a:off x="4455" y="35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61" name="Line 482"/>
                <p:cNvSpPr>
                  <a:spLocks noChangeShapeType="1"/>
                </p:cNvSpPr>
                <p:nvPr/>
              </p:nvSpPr>
              <p:spPr bwMode="auto">
                <a:xfrm>
                  <a:off x="4457" y="35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62" name="Freeform 483"/>
                <p:cNvSpPr>
                  <a:spLocks/>
                </p:cNvSpPr>
                <p:nvPr/>
              </p:nvSpPr>
              <p:spPr bwMode="auto">
                <a:xfrm>
                  <a:off x="4460" y="3514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63" name="Line 484"/>
                <p:cNvSpPr>
                  <a:spLocks noChangeShapeType="1"/>
                </p:cNvSpPr>
                <p:nvPr/>
              </p:nvSpPr>
              <p:spPr bwMode="auto">
                <a:xfrm>
                  <a:off x="4467" y="35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64" name="Freeform 485"/>
                <p:cNvSpPr>
                  <a:spLocks/>
                </p:cNvSpPr>
                <p:nvPr/>
              </p:nvSpPr>
              <p:spPr bwMode="auto">
                <a:xfrm>
                  <a:off x="4469" y="3522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65" name="Line 486"/>
                <p:cNvSpPr>
                  <a:spLocks noChangeShapeType="1"/>
                </p:cNvSpPr>
                <p:nvPr/>
              </p:nvSpPr>
              <p:spPr bwMode="auto">
                <a:xfrm>
                  <a:off x="4473" y="35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66" name="Freeform 487"/>
                <p:cNvSpPr>
                  <a:spLocks/>
                </p:cNvSpPr>
                <p:nvPr/>
              </p:nvSpPr>
              <p:spPr bwMode="auto">
                <a:xfrm>
                  <a:off x="4476" y="3528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67" name="Line 488"/>
                <p:cNvSpPr>
                  <a:spLocks noChangeShapeType="1"/>
                </p:cNvSpPr>
                <p:nvPr/>
              </p:nvSpPr>
              <p:spPr bwMode="auto">
                <a:xfrm>
                  <a:off x="4480" y="353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68" name="Freeform 489"/>
                <p:cNvSpPr>
                  <a:spLocks/>
                </p:cNvSpPr>
                <p:nvPr/>
              </p:nvSpPr>
              <p:spPr bwMode="auto">
                <a:xfrm>
                  <a:off x="4482" y="3534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69" name="Line 490"/>
                <p:cNvSpPr>
                  <a:spLocks noChangeShapeType="1"/>
                </p:cNvSpPr>
                <p:nvPr/>
              </p:nvSpPr>
              <p:spPr bwMode="auto">
                <a:xfrm>
                  <a:off x="4489" y="35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70" name="Line 491"/>
                <p:cNvSpPr>
                  <a:spLocks noChangeShapeType="1"/>
                </p:cNvSpPr>
                <p:nvPr/>
              </p:nvSpPr>
              <p:spPr bwMode="auto">
                <a:xfrm>
                  <a:off x="4492" y="35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71" name="Freeform 492"/>
                <p:cNvSpPr>
                  <a:spLocks/>
                </p:cNvSpPr>
                <p:nvPr/>
              </p:nvSpPr>
              <p:spPr bwMode="auto">
                <a:xfrm>
                  <a:off x="4494" y="3544"/>
                  <a:ext cx="4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72" name="Line 493"/>
                <p:cNvSpPr>
                  <a:spLocks noChangeShapeType="1"/>
                </p:cNvSpPr>
                <p:nvPr/>
              </p:nvSpPr>
              <p:spPr bwMode="auto">
                <a:xfrm>
                  <a:off x="4501" y="35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73" name="Line 494"/>
                <p:cNvSpPr>
                  <a:spLocks noChangeShapeType="1"/>
                </p:cNvSpPr>
                <p:nvPr/>
              </p:nvSpPr>
              <p:spPr bwMode="auto">
                <a:xfrm>
                  <a:off x="4503" y="35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74" name="Freeform 495"/>
                <p:cNvSpPr>
                  <a:spLocks/>
                </p:cNvSpPr>
                <p:nvPr/>
              </p:nvSpPr>
              <p:spPr bwMode="auto">
                <a:xfrm>
                  <a:off x="4505" y="3553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75" name="Line 496"/>
                <p:cNvSpPr>
                  <a:spLocks noChangeShapeType="1"/>
                </p:cNvSpPr>
                <p:nvPr/>
              </p:nvSpPr>
              <p:spPr bwMode="auto">
                <a:xfrm>
                  <a:off x="4514" y="356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76" name="Line 497"/>
                <p:cNvSpPr>
                  <a:spLocks noChangeShapeType="1"/>
                </p:cNvSpPr>
                <p:nvPr/>
              </p:nvSpPr>
              <p:spPr bwMode="auto">
                <a:xfrm>
                  <a:off x="4517" y="35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77" name="Line 498"/>
                <p:cNvSpPr>
                  <a:spLocks noChangeShapeType="1"/>
                </p:cNvSpPr>
                <p:nvPr/>
              </p:nvSpPr>
              <p:spPr bwMode="auto">
                <a:xfrm>
                  <a:off x="4519" y="35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78" name="Freeform 499"/>
                <p:cNvSpPr>
                  <a:spLocks/>
                </p:cNvSpPr>
                <p:nvPr/>
              </p:nvSpPr>
              <p:spPr bwMode="auto">
                <a:xfrm>
                  <a:off x="4521" y="3565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79" name="Line 500"/>
                <p:cNvSpPr>
                  <a:spLocks noChangeShapeType="1"/>
                </p:cNvSpPr>
                <p:nvPr/>
              </p:nvSpPr>
              <p:spPr bwMode="auto">
                <a:xfrm>
                  <a:off x="4532" y="357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80" name="Freeform 501"/>
                <p:cNvSpPr>
                  <a:spLocks/>
                </p:cNvSpPr>
                <p:nvPr/>
              </p:nvSpPr>
              <p:spPr bwMode="auto">
                <a:xfrm>
                  <a:off x="4535" y="3573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81" name="Freeform 502"/>
                <p:cNvSpPr>
                  <a:spLocks/>
                </p:cNvSpPr>
                <p:nvPr/>
              </p:nvSpPr>
              <p:spPr bwMode="auto">
                <a:xfrm>
                  <a:off x="4542" y="3576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82" name="Freeform 503"/>
                <p:cNvSpPr>
                  <a:spLocks/>
                </p:cNvSpPr>
                <p:nvPr/>
              </p:nvSpPr>
              <p:spPr bwMode="auto">
                <a:xfrm>
                  <a:off x="4546" y="3578"/>
                  <a:ext cx="18" cy="3"/>
                </a:xfrm>
                <a:custGeom>
                  <a:avLst/>
                  <a:gdLst>
                    <a:gd name="T0" fmla="*/ 0 w 8"/>
                    <a:gd name="T1" fmla="*/ 0 h 2"/>
                    <a:gd name="T2" fmla="*/ 0 w 8"/>
                    <a:gd name="T3" fmla="*/ 0 h 2"/>
                    <a:gd name="T4" fmla="*/ 1 w 8"/>
                    <a:gd name="T5" fmla="*/ 0 h 2"/>
                    <a:gd name="T6" fmla="*/ 2 w 8"/>
                    <a:gd name="T7" fmla="*/ 0 h 2"/>
                    <a:gd name="T8" fmla="*/ 2 w 8"/>
                    <a:gd name="T9" fmla="*/ 1 h 2"/>
                    <a:gd name="T10" fmla="*/ 3 w 8"/>
                    <a:gd name="T11" fmla="*/ 1 h 2"/>
                    <a:gd name="T12" fmla="*/ 4 w 8"/>
                    <a:gd name="T13" fmla="*/ 1 h 2"/>
                    <a:gd name="T14" fmla="*/ 5 w 8"/>
                    <a:gd name="T15" fmla="*/ 1 h 2"/>
                    <a:gd name="T16" fmla="*/ 6 w 8"/>
                    <a:gd name="T17" fmla="*/ 1 h 2"/>
                    <a:gd name="T18" fmla="*/ 6 w 8"/>
                    <a:gd name="T19" fmla="*/ 2 h 2"/>
                    <a:gd name="T20" fmla="*/ 7 w 8"/>
                    <a:gd name="T21" fmla="*/ 2 h 2"/>
                    <a:gd name="T22" fmla="*/ 8 w 8"/>
                    <a:gd name="T2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83" name="Freeform 504"/>
                <p:cNvSpPr>
                  <a:spLocks/>
                </p:cNvSpPr>
                <p:nvPr/>
              </p:nvSpPr>
              <p:spPr bwMode="auto">
                <a:xfrm>
                  <a:off x="4566" y="3580"/>
                  <a:ext cx="10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84" name="Freeform 505"/>
                <p:cNvSpPr>
                  <a:spLocks/>
                </p:cNvSpPr>
                <p:nvPr/>
              </p:nvSpPr>
              <p:spPr bwMode="auto">
                <a:xfrm>
                  <a:off x="4578" y="3578"/>
                  <a:ext cx="4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85" name="Freeform 506"/>
                <p:cNvSpPr>
                  <a:spLocks/>
                </p:cNvSpPr>
                <p:nvPr/>
              </p:nvSpPr>
              <p:spPr bwMode="auto">
                <a:xfrm>
                  <a:off x="4585" y="3576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86" name="Freeform 507"/>
                <p:cNvSpPr>
                  <a:spLocks/>
                </p:cNvSpPr>
                <p:nvPr/>
              </p:nvSpPr>
              <p:spPr bwMode="auto">
                <a:xfrm>
                  <a:off x="4589" y="3570"/>
                  <a:ext cx="12" cy="5"/>
                </a:xfrm>
                <a:custGeom>
                  <a:avLst/>
                  <a:gdLst>
                    <a:gd name="T0" fmla="*/ 0 w 5"/>
                    <a:gd name="T1" fmla="*/ 3 h 3"/>
                    <a:gd name="T2" fmla="*/ 0 w 5"/>
                    <a:gd name="T3" fmla="*/ 3 h 3"/>
                    <a:gd name="T4" fmla="*/ 1 w 5"/>
                    <a:gd name="T5" fmla="*/ 3 h 3"/>
                    <a:gd name="T6" fmla="*/ 1 w 5"/>
                    <a:gd name="T7" fmla="*/ 2 h 3"/>
                    <a:gd name="T8" fmla="*/ 2 w 5"/>
                    <a:gd name="T9" fmla="*/ 2 h 3"/>
                    <a:gd name="T10" fmla="*/ 3 w 5"/>
                    <a:gd name="T11" fmla="*/ 2 h 3"/>
                    <a:gd name="T12" fmla="*/ 3 w 5"/>
                    <a:gd name="T13" fmla="*/ 1 h 3"/>
                    <a:gd name="T14" fmla="*/ 4 w 5"/>
                    <a:gd name="T15" fmla="*/ 1 h 3"/>
                    <a:gd name="T16" fmla="*/ 4 w 5"/>
                    <a:gd name="T17" fmla="*/ 0 h 3"/>
                    <a:gd name="T18" fmla="*/ 5 w 5"/>
                    <a:gd name="T1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87" name="Line 508"/>
                <p:cNvSpPr>
                  <a:spLocks noChangeShapeType="1"/>
                </p:cNvSpPr>
                <p:nvPr/>
              </p:nvSpPr>
              <p:spPr bwMode="auto">
                <a:xfrm>
                  <a:off x="4603" y="356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88" name="Freeform 509"/>
                <p:cNvSpPr>
                  <a:spLocks/>
                </p:cNvSpPr>
                <p:nvPr/>
              </p:nvSpPr>
              <p:spPr bwMode="auto">
                <a:xfrm>
                  <a:off x="4605" y="3561"/>
                  <a:ext cx="11" cy="6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4 h 4"/>
                    <a:gd name="T4" fmla="*/ 1 w 5"/>
                    <a:gd name="T5" fmla="*/ 4 h 4"/>
                    <a:gd name="T6" fmla="*/ 1 w 5"/>
                    <a:gd name="T7" fmla="*/ 3 h 4"/>
                    <a:gd name="T8" fmla="*/ 2 w 5"/>
                    <a:gd name="T9" fmla="*/ 3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1 h 4"/>
                    <a:gd name="T16" fmla="*/ 4 w 5"/>
                    <a:gd name="T17" fmla="*/ 1 h 4"/>
                    <a:gd name="T18" fmla="*/ 4 w 5"/>
                    <a:gd name="T19" fmla="*/ 0 h 4"/>
                    <a:gd name="T20" fmla="*/ 5 w 5"/>
                    <a:gd name="T2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89" name="Line 510"/>
                <p:cNvSpPr>
                  <a:spLocks noChangeShapeType="1"/>
                </p:cNvSpPr>
                <p:nvPr/>
              </p:nvSpPr>
              <p:spPr bwMode="auto">
                <a:xfrm>
                  <a:off x="4619" y="35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90" name="Line 511"/>
                <p:cNvSpPr>
                  <a:spLocks noChangeShapeType="1"/>
                </p:cNvSpPr>
                <p:nvPr/>
              </p:nvSpPr>
              <p:spPr bwMode="auto">
                <a:xfrm>
                  <a:off x="4621" y="355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91" name="Line 512"/>
                <p:cNvSpPr>
                  <a:spLocks noChangeShapeType="1"/>
                </p:cNvSpPr>
                <p:nvPr/>
              </p:nvSpPr>
              <p:spPr bwMode="auto">
                <a:xfrm>
                  <a:off x="4623" y="35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92" name="Line 513"/>
                <p:cNvSpPr>
                  <a:spLocks noChangeShapeType="1"/>
                </p:cNvSpPr>
                <p:nvPr/>
              </p:nvSpPr>
              <p:spPr bwMode="auto">
                <a:xfrm>
                  <a:off x="4626" y="355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93" name="Line 514"/>
                <p:cNvSpPr>
                  <a:spLocks noChangeShapeType="1"/>
                </p:cNvSpPr>
                <p:nvPr/>
              </p:nvSpPr>
              <p:spPr bwMode="auto">
                <a:xfrm>
                  <a:off x="4628" y="35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94" name="Freeform 515"/>
                <p:cNvSpPr>
                  <a:spLocks/>
                </p:cNvSpPr>
                <p:nvPr/>
              </p:nvSpPr>
              <p:spPr bwMode="auto">
                <a:xfrm>
                  <a:off x="4630" y="3540"/>
                  <a:ext cx="16" cy="11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0 w 7"/>
                    <a:gd name="T5" fmla="*/ 6 h 7"/>
                    <a:gd name="T6" fmla="*/ 1 w 7"/>
                    <a:gd name="T7" fmla="*/ 6 h 7"/>
                    <a:gd name="T8" fmla="*/ 1 w 7"/>
                    <a:gd name="T9" fmla="*/ 5 h 7"/>
                    <a:gd name="T10" fmla="*/ 2 w 7"/>
                    <a:gd name="T11" fmla="*/ 5 h 7"/>
                    <a:gd name="T12" fmla="*/ 2 w 7"/>
                    <a:gd name="T13" fmla="*/ 4 h 7"/>
                    <a:gd name="T14" fmla="*/ 3 w 7"/>
                    <a:gd name="T15" fmla="*/ 4 h 7"/>
                    <a:gd name="T16" fmla="*/ 3 w 7"/>
                    <a:gd name="T17" fmla="*/ 3 h 7"/>
                    <a:gd name="T18" fmla="*/ 4 w 7"/>
                    <a:gd name="T19" fmla="*/ 3 h 7"/>
                    <a:gd name="T20" fmla="*/ 4 w 7"/>
                    <a:gd name="T21" fmla="*/ 2 h 7"/>
                    <a:gd name="T22" fmla="*/ 5 w 7"/>
                    <a:gd name="T23" fmla="*/ 2 h 7"/>
                    <a:gd name="T24" fmla="*/ 5 w 7"/>
                    <a:gd name="T25" fmla="*/ 1 h 7"/>
                    <a:gd name="T26" fmla="*/ 6 w 7"/>
                    <a:gd name="T27" fmla="*/ 1 h 7"/>
                    <a:gd name="T28" fmla="*/ 6 w 7"/>
                    <a:gd name="T29" fmla="*/ 0 h 7"/>
                    <a:gd name="T30" fmla="*/ 7 w 7"/>
                    <a:gd name="T3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1" y="6"/>
                      </a:lnTo>
                      <a:lnTo>
                        <a:pt x="1" y="5"/>
                      </a:lnTo>
                      <a:lnTo>
                        <a:pt x="2" y="5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95" name="Line 516"/>
                <p:cNvSpPr>
                  <a:spLocks noChangeShapeType="1"/>
                </p:cNvSpPr>
                <p:nvPr/>
              </p:nvSpPr>
              <p:spPr bwMode="auto">
                <a:xfrm>
                  <a:off x="4648" y="35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96" name="Line 517"/>
                <p:cNvSpPr>
                  <a:spLocks noChangeShapeType="1"/>
                </p:cNvSpPr>
                <p:nvPr/>
              </p:nvSpPr>
              <p:spPr bwMode="auto">
                <a:xfrm>
                  <a:off x="4651" y="35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97" name="Freeform 518"/>
                <p:cNvSpPr>
                  <a:spLocks/>
                </p:cNvSpPr>
                <p:nvPr/>
              </p:nvSpPr>
              <p:spPr bwMode="auto">
                <a:xfrm>
                  <a:off x="4653" y="3534"/>
                  <a:ext cx="4" cy="2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98" name="Freeform 519"/>
                <p:cNvSpPr>
                  <a:spLocks/>
                </p:cNvSpPr>
                <p:nvPr/>
              </p:nvSpPr>
              <p:spPr bwMode="auto">
                <a:xfrm>
                  <a:off x="4660" y="3531"/>
                  <a:ext cx="6" cy="2"/>
                </a:xfrm>
                <a:custGeom>
                  <a:avLst/>
                  <a:gdLst>
                    <a:gd name="T0" fmla="*/ 0 w 3"/>
                    <a:gd name="T1" fmla="*/ 1 h 1"/>
                    <a:gd name="T2" fmla="*/ 0 w 3"/>
                    <a:gd name="T3" fmla="*/ 1 h 1"/>
                    <a:gd name="T4" fmla="*/ 1 w 3"/>
                    <a:gd name="T5" fmla="*/ 1 h 1"/>
                    <a:gd name="T6" fmla="*/ 1 w 3"/>
                    <a:gd name="T7" fmla="*/ 0 h 1"/>
                    <a:gd name="T8" fmla="*/ 2 w 3"/>
                    <a:gd name="T9" fmla="*/ 0 h 1"/>
                    <a:gd name="T10" fmla="*/ 3 w 3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99" name="Freeform 520"/>
                <p:cNvSpPr>
                  <a:spLocks/>
                </p:cNvSpPr>
                <p:nvPr/>
              </p:nvSpPr>
              <p:spPr bwMode="auto">
                <a:xfrm>
                  <a:off x="4669" y="3530"/>
                  <a:ext cx="4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00" name="Freeform 521"/>
                <p:cNvSpPr>
                  <a:spLocks/>
                </p:cNvSpPr>
                <p:nvPr/>
              </p:nvSpPr>
              <p:spPr bwMode="auto">
                <a:xfrm>
                  <a:off x="4676" y="3528"/>
                  <a:ext cx="34" cy="3"/>
                </a:xfrm>
                <a:custGeom>
                  <a:avLst/>
                  <a:gdLst>
                    <a:gd name="T0" fmla="*/ 0 w 15"/>
                    <a:gd name="T1" fmla="*/ 0 h 2"/>
                    <a:gd name="T2" fmla="*/ 0 w 15"/>
                    <a:gd name="T3" fmla="*/ 0 h 2"/>
                    <a:gd name="T4" fmla="*/ 1 w 15"/>
                    <a:gd name="T5" fmla="*/ 0 h 2"/>
                    <a:gd name="T6" fmla="*/ 2 w 15"/>
                    <a:gd name="T7" fmla="*/ 0 h 2"/>
                    <a:gd name="T8" fmla="*/ 3 w 15"/>
                    <a:gd name="T9" fmla="*/ 0 h 2"/>
                    <a:gd name="T10" fmla="*/ 4 w 15"/>
                    <a:gd name="T11" fmla="*/ 0 h 2"/>
                    <a:gd name="T12" fmla="*/ 5 w 15"/>
                    <a:gd name="T13" fmla="*/ 0 h 2"/>
                    <a:gd name="T14" fmla="*/ 6 w 15"/>
                    <a:gd name="T15" fmla="*/ 0 h 2"/>
                    <a:gd name="T16" fmla="*/ 7 w 15"/>
                    <a:gd name="T17" fmla="*/ 0 h 2"/>
                    <a:gd name="T18" fmla="*/ 8 w 15"/>
                    <a:gd name="T19" fmla="*/ 0 h 2"/>
                    <a:gd name="T20" fmla="*/ 9 w 15"/>
                    <a:gd name="T21" fmla="*/ 0 h 2"/>
                    <a:gd name="T22" fmla="*/ 9 w 15"/>
                    <a:gd name="T23" fmla="*/ 1 h 2"/>
                    <a:gd name="T24" fmla="*/ 10 w 15"/>
                    <a:gd name="T25" fmla="*/ 1 h 2"/>
                    <a:gd name="T26" fmla="*/ 11 w 15"/>
                    <a:gd name="T27" fmla="*/ 1 h 2"/>
                    <a:gd name="T28" fmla="*/ 12 w 15"/>
                    <a:gd name="T29" fmla="*/ 1 h 2"/>
                    <a:gd name="T30" fmla="*/ 13 w 15"/>
                    <a:gd name="T31" fmla="*/ 1 h 2"/>
                    <a:gd name="T32" fmla="*/ 13 w 15"/>
                    <a:gd name="T33" fmla="*/ 2 h 2"/>
                    <a:gd name="T34" fmla="*/ 14 w 15"/>
                    <a:gd name="T35" fmla="*/ 2 h 2"/>
                    <a:gd name="T36" fmla="*/ 15 w 15"/>
                    <a:gd name="T3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5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01" name="Freeform 522"/>
                <p:cNvSpPr>
                  <a:spLocks/>
                </p:cNvSpPr>
                <p:nvPr/>
              </p:nvSpPr>
              <p:spPr bwMode="auto">
                <a:xfrm>
                  <a:off x="4712" y="3533"/>
                  <a:ext cx="16" cy="4"/>
                </a:xfrm>
                <a:custGeom>
                  <a:avLst/>
                  <a:gdLst>
                    <a:gd name="T0" fmla="*/ 0 w 7"/>
                    <a:gd name="T1" fmla="*/ 0 h 3"/>
                    <a:gd name="T2" fmla="*/ 0 w 7"/>
                    <a:gd name="T3" fmla="*/ 0 h 3"/>
                    <a:gd name="T4" fmla="*/ 1 w 7"/>
                    <a:gd name="T5" fmla="*/ 0 h 3"/>
                    <a:gd name="T6" fmla="*/ 2 w 7"/>
                    <a:gd name="T7" fmla="*/ 0 h 3"/>
                    <a:gd name="T8" fmla="*/ 2 w 7"/>
                    <a:gd name="T9" fmla="*/ 1 h 3"/>
                    <a:gd name="T10" fmla="*/ 3 w 7"/>
                    <a:gd name="T11" fmla="*/ 1 h 3"/>
                    <a:gd name="T12" fmla="*/ 4 w 7"/>
                    <a:gd name="T13" fmla="*/ 1 h 3"/>
                    <a:gd name="T14" fmla="*/ 4 w 7"/>
                    <a:gd name="T15" fmla="*/ 2 h 3"/>
                    <a:gd name="T16" fmla="*/ 5 w 7"/>
                    <a:gd name="T17" fmla="*/ 2 h 3"/>
                    <a:gd name="T18" fmla="*/ 6 w 7"/>
                    <a:gd name="T19" fmla="*/ 2 h 3"/>
                    <a:gd name="T20" fmla="*/ 6 w 7"/>
                    <a:gd name="T21" fmla="*/ 3 h 3"/>
                    <a:gd name="T22" fmla="*/ 7 w 7"/>
                    <a:gd name="T2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6" y="3"/>
                      </a:lnTo>
                      <a:lnTo>
                        <a:pt x="7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02" name="Freeform 523"/>
                <p:cNvSpPr>
                  <a:spLocks/>
                </p:cNvSpPr>
                <p:nvPr/>
              </p:nvSpPr>
              <p:spPr bwMode="auto">
                <a:xfrm>
                  <a:off x="4730" y="3539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03" name="Freeform 524"/>
                <p:cNvSpPr>
                  <a:spLocks/>
                </p:cNvSpPr>
                <p:nvPr/>
              </p:nvSpPr>
              <p:spPr bwMode="auto">
                <a:xfrm>
                  <a:off x="4735" y="3540"/>
                  <a:ext cx="9" cy="4"/>
                </a:xfrm>
                <a:custGeom>
                  <a:avLst/>
                  <a:gdLst>
                    <a:gd name="T0" fmla="*/ 0 w 4"/>
                    <a:gd name="T1" fmla="*/ 0 h 2"/>
                    <a:gd name="T2" fmla="*/ 0 w 4"/>
                    <a:gd name="T3" fmla="*/ 0 h 2"/>
                    <a:gd name="T4" fmla="*/ 1 w 4"/>
                    <a:gd name="T5" fmla="*/ 0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2 h 2"/>
                    <a:gd name="T14" fmla="*/ 4 w 4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04" name="Freeform 525"/>
                <p:cNvSpPr>
                  <a:spLocks/>
                </p:cNvSpPr>
                <p:nvPr/>
              </p:nvSpPr>
              <p:spPr bwMode="auto">
                <a:xfrm>
                  <a:off x="4746" y="3545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05" name="Freeform 526"/>
                <p:cNvSpPr>
                  <a:spLocks/>
                </p:cNvSpPr>
                <p:nvPr/>
              </p:nvSpPr>
              <p:spPr bwMode="auto">
                <a:xfrm>
                  <a:off x="4753" y="3548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06" name="Freeform 527"/>
                <p:cNvSpPr>
                  <a:spLocks/>
                </p:cNvSpPr>
                <p:nvPr/>
              </p:nvSpPr>
              <p:spPr bwMode="auto">
                <a:xfrm>
                  <a:off x="4757" y="3550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07" name="Freeform 528"/>
                <p:cNvSpPr>
                  <a:spLocks/>
                </p:cNvSpPr>
                <p:nvPr/>
              </p:nvSpPr>
              <p:spPr bwMode="auto">
                <a:xfrm>
                  <a:off x="4764" y="3553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08" name="Freeform 529"/>
                <p:cNvSpPr>
                  <a:spLocks/>
                </p:cNvSpPr>
                <p:nvPr/>
              </p:nvSpPr>
              <p:spPr bwMode="auto">
                <a:xfrm>
                  <a:off x="4771" y="3556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09" name="Freeform 530"/>
                <p:cNvSpPr>
                  <a:spLocks/>
                </p:cNvSpPr>
                <p:nvPr/>
              </p:nvSpPr>
              <p:spPr bwMode="auto">
                <a:xfrm>
                  <a:off x="4778" y="3559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10" name="Freeform 531"/>
                <p:cNvSpPr>
                  <a:spLocks/>
                </p:cNvSpPr>
                <p:nvPr/>
              </p:nvSpPr>
              <p:spPr bwMode="auto">
                <a:xfrm>
                  <a:off x="4785" y="3562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11" name="Line 532"/>
                <p:cNvSpPr>
                  <a:spLocks noChangeShapeType="1"/>
                </p:cNvSpPr>
                <p:nvPr/>
              </p:nvSpPr>
              <p:spPr bwMode="auto">
                <a:xfrm>
                  <a:off x="4791" y="35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12" name="Freeform 533"/>
                <p:cNvSpPr>
                  <a:spLocks/>
                </p:cNvSpPr>
                <p:nvPr/>
              </p:nvSpPr>
              <p:spPr bwMode="auto">
                <a:xfrm>
                  <a:off x="4794" y="3567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13" name="Line 534"/>
                <p:cNvSpPr>
                  <a:spLocks noChangeShapeType="1"/>
                </p:cNvSpPr>
                <p:nvPr/>
              </p:nvSpPr>
              <p:spPr bwMode="auto">
                <a:xfrm>
                  <a:off x="4801" y="35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14" name="Freeform 535"/>
                <p:cNvSpPr>
                  <a:spLocks/>
                </p:cNvSpPr>
                <p:nvPr/>
              </p:nvSpPr>
              <p:spPr bwMode="auto">
                <a:xfrm>
                  <a:off x="4803" y="3572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15" name="Line 536"/>
                <p:cNvSpPr>
                  <a:spLocks noChangeShapeType="1"/>
                </p:cNvSpPr>
                <p:nvPr/>
              </p:nvSpPr>
              <p:spPr bwMode="auto">
                <a:xfrm>
                  <a:off x="4812" y="357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16" name="Freeform 537"/>
                <p:cNvSpPr>
                  <a:spLocks/>
                </p:cNvSpPr>
                <p:nvPr/>
              </p:nvSpPr>
              <p:spPr bwMode="auto">
                <a:xfrm>
                  <a:off x="4814" y="3578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17" name="Line 538"/>
                <p:cNvSpPr>
                  <a:spLocks noChangeShapeType="1"/>
                </p:cNvSpPr>
                <p:nvPr/>
              </p:nvSpPr>
              <p:spPr bwMode="auto">
                <a:xfrm>
                  <a:off x="4821" y="35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18" name="Freeform 539"/>
                <p:cNvSpPr>
                  <a:spLocks/>
                </p:cNvSpPr>
                <p:nvPr/>
              </p:nvSpPr>
              <p:spPr bwMode="auto">
                <a:xfrm>
                  <a:off x="4823" y="3583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19" name="Line 540"/>
                <p:cNvSpPr>
                  <a:spLocks noChangeShapeType="1"/>
                </p:cNvSpPr>
                <p:nvPr/>
              </p:nvSpPr>
              <p:spPr bwMode="auto">
                <a:xfrm>
                  <a:off x="4832" y="35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20" name="Line 541"/>
                <p:cNvSpPr>
                  <a:spLocks noChangeShapeType="1"/>
                </p:cNvSpPr>
                <p:nvPr/>
              </p:nvSpPr>
              <p:spPr bwMode="auto">
                <a:xfrm>
                  <a:off x="4835" y="35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21" name="Line 542"/>
                <p:cNvSpPr>
                  <a:spLocks noChangeShapeType="1"/>
                </p:cNvSpPr>
                <p:nvPr/>
              </p:nvSpPr>
              <p:spPr bwMode="auto">
                <a:xfrm>
                  <a:off x="4837" y="35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22" name="Freeform 543"/>
                <p:cNvSpPr>
                  <a:spLocks/>
                </p:cNvSpPr>
                <p:nvPr/>
              </p:nvSpPr>
              <p:spPr bwMode="auto">
                <a:xfrm>
                  <a:off x="4839" y="3592"/>
                  <a:ext cx="16" cy="9"/>
                </a:xfrm>
                <a:custGeom>
                  <a:avLst/>
                  <a:gdLst>
                    <a:gd name="T0" fmla="*/ 0 w 7"/>
                    <a:gd name="T1" fmla="*/ 0 h 6"/>
                    <a:gd name="T2" fmla="*/ 0 w 7"/>
                    <a:gd name="T3" fmla="*/ 0 h 6"/>
                    <a:gd name="T4" fmla="*/ 1 w 7"/>
                    <a:gd name="T5" fmla="*/ 0 h 6"/>
                    <a:gd name="T6" fmla="*/ 1 w 7"/>
                    <a:gd name="T7" fmla="*/ 1 h 6"/>
                    <a:gd name="T8" fmla="*/ 2 w 7"/>
                    <a:gd name="T9" fmla="*/ 1 h 6"/>
                    <a:gd name="T10" fmla="*/ 2 w 7"/>
                    <a:gd name="T11" fmla="*/ 2 h 6"/>
                    <a:gd name="T12" fmla="*/ 3 w 7"/>
                    <a:gd name="T13" fmla="*/ 2 h 6"/>
                    <a:gd name="T14" fmla="*/ 3 w 7"/>
                    <a:gd name="T15" fmla="*/ 3 h 6"/>
                    <a:gd name="T16" fmla="*/ 4 w 7"/>
                    <a:gd name="T17" fmla="*/ 3 h 6"/>
                    <a:gd name="T18" fmla="*/ 4 w 7"/>
                    <a:gd name="T19" fmla="*/ 4 h 6"/>
                    <a:gd name="T20" fmla="*/ 5 w 7"/>
                    <a:gd name="T21" fmla="*/ 4 h 6"/>
                    <a:gd name="T22" fmla="*/ 5 w 7"/>
                    <a:gd name="T23" fmla="*/ 5 h 6"/>
                    <a:gd name="T24" fmla="*/ 6 w 7"/>
                    <a:gd name="T25" fmla="*/ 5 h 6"/>
                    <a:gd name="T26" fmla="*/ 6 w 7"/>
                    <a:gd name="T27" fmla="*/ 6 h 6"/>
                    <a:gd name="T28" fmla="*/ 7 w 7"/>
                    <a:gd name="T2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23" name="Line 544"/>
                <p:cNvSpPr>
                  <a:spLocks noChangeShapeType="1"/>
                </p:cNvSpPr>
                <p:nvPr/>
              </p:nvSpPr>
              <p:spPr bwMode="auto">
                <a:xfrm>
                  <a:off x="4857" y="36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24" name="Line 545"/>
                <p:cNvSpPr>
                  <a:spLocks noChangeShapeType="1"/>
                </p:cNvSpPr>
                <p:nvPr/>
              </p:nvSpPr>
              <p:spPr bwMode="auto">
                <a:xfrm>
                  <a:off x="4860" y="360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25" name="Line 546"/>
                <p:cNvSpPr>
                  <a:spLocks noChangeShapeType="1"/>
                </p:cNvSpPr>
                <p:nvPr/>
              </p:nvSpPr>
              <p:spPr bwMode="auto">
                <a:xfrm>
                  <a:off x="4862" y="360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26" name="Freeform 547"/>
                <p:cNvSpPr>
                  <a:spLocks/>
                </p:cNvSpPr>
                <p:nvPr/>
              </p:nvSpPr>
              <p:spPr bwMode="auto">
                <a:xfrm>
                  <a:off x="4864" y="360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27" name="Line 548"/>
                <p:cNvSpPr>
                  <a:spLocks noChangeShapeType="1"/>
                </p:cNvSpPr>
                <p:nvPr/>
              </p:nvSpPr>
              <p:spPr bwMode="auto">
                <a:xfrm>
                  <a:off x="4866" y="36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28" name="Line 549"/>
                <p:cNvSpPr>
                  <a:spLocks noChangeShapeType="1"/>
                </p:cNvSpPr>
                <p:nvPr/>
              </p:nvSpPr>
              <p:spPr bwMode="auto">
                <a:xfrm>
                  <a:off x="4869" y="36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29" name="Line 550"/>
                <p:cNvSpPr>
                  <a:spLocks noChangeShapeType="1"/>
                </p:cNvSpPr>
                <p:nvPr/>
              </p:nvSpPr>
              <p:spPr bwMode="auto">
                <a:xfrm>
                  <a:off x="4871" y="36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30" name="Line 551"/>
                <p:cNvSpPr>
                  <a:spLocks noChangeShapeType="1"/>
                </p:cNvSpPr>
                <p:nvPr/>
              </p:nvSpPr>
              <p:spPr bwMode="auto">
                <a:xfrm>
                  <a:off x="4873" y="36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31" name="Line 552"/>
                <p:cNvSpPr>
                  <a:spLocks noChangeShapeType="1"/>
                </p:cNvSpPr>
                <p:nvPr/>
              </p:nvSpPr>
              <p:spPr bwMode="auto">
                <a:xfrm>
                  <a:off x="4875" y="36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32" name="Freeform 553"/>
                <p:cNvSpPr>
                  <a:spLocks/>
                </p:cNvSpPr>
                <p:nvPr/>
              </p:nvSpPr>
              <p:spPr bwMode="auto">
                <a:xfrm>
                  <a:off x="4878" y="3619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33" name="Line 554"/>
                <p:cNvSpPr>
                  <a:spLocks noChangeShapeType="1"/>
                </p:cNvSpPr>
                <p:nvPr/>
              </p:nvSpPr>
              <p:spPr bwMode="auto">
                <a:xfrm>
                  <a:off x="4887" y="36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34" name="Line 555"/>
                <p:cNvSpPr>
                  <a:spLocks noChangeShapeType="1"/>
                </p:cNvSpPr>
                <p:nvPr/>
              </p:nvSpPr>
              <p:spPr bwMode="auto">
                <a:xfrm>
                  <a:off x="4889" y="36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35" name="Line 556"/>
                <p:cNvSpPr>
                  <a:spLocks noChangeShapeType="1"/>
                </p:cNvSpPr>
                <p:nvPr/>
              </p:nvSpPr>
              <p:spPr bwMode="auto">
                <a:xfrm>
                  <a:off x="4891" y="363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36" name="Line 557"/>
                <p:cNvSpPr>
                  <a:spLocks noChangeShapeType="1"/>
                </p:cNvSpPr>
                <p:nvPr/>
              </p:nvSpPr>
              <p:spPr bwMode="auto">
                <a:xfrm>
                  <a:off x="4894" y="36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37" name="Freeform 558"/>
                <p:cNvSpPr>
                  <a:spLocks/>
                </p:cNvSpPr>
                <p:nvPr/>
              </p:nvSpPr>
              <p:spPr bwMode="auto">
                <a:xfrm>
                  <a:off x="4896" y="3633"/>
                  <a:ext cx="4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38" name="Line 559"/>
                <p:cNvSpPr>
                  <a:spLocks noChangeShapeType="1"/>
                </p:cNvSpPr>
                <p:nvPr/>
              </p:nvSpPr>
              <p:spPr bwMode="auto">
                <a:xfrm>
                  <a:off x="4903" y="36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39" name="Line 560"/>
                <p:cNvSpPr>
                  <a:spLocks noChangeShapeType="1"/>
                </p:cNvSpPr>
                <p:nvPr/>
              </p:nvSpPr>
              <p:spPr bwMode="auto">
                <a:xfrm>
                  <a:off x="4905" y="36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40" name="Freeform 561"/>
                <p:cNvSpPr>
                  <a:spLocks/>
                </p:cNvSpPr>
                <p:nvPr/>
              </p:nvSpPr>
              <p:spPr bwMode="auto">
                <a:xfrm>
                  <a:off x="4907" y="3642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41" name="Line 562"/>
                <p:cNvSpPr>
                  <a:spLocks noChangeShapeType="1"/>
                </p:cNvSpPr>
                <p:nvPr/>
              </p:nvSpPr>
              <p:spPr bwMode="auto">
                <a:xfrm>
                  <a:off x="4916" y="36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42" name="Line 563"/>
                <p:cNvSpPr>
                  <a:spLocks noChangeShapeType="1"/>
                </p:cNvSpPr>
                <p:nvPr/>
              </p:nvSpPr>
              <p:spPr bwMode="auto">
                <a:xfrm>
                  <a:off x="4919" y="36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43" name="Line 564"/>
                <p:cNvSpPr>
                  <a:spLocks noChangeShapeType="1"/>
                </p:cNvSpPr>
                <p:nvPr/>
              </p:nvSpPr>
              <p:spPr bwMode="auto">
                <a:xfrm>
                  <a:off x="4921" y="36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44" name="Freeform 565"/>
                <p:cNvSpPr>
                  <a:spLocks/>
                </p:cNvSpPr>
                <p:nvPr/>
              </p:nvSpPr>
              <p:spPr bwMode="auto">
                <a:xfrm>
                  <a:off x="4923" y="3655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45" name="Line 566"/>
                <p:cNvSpPr>
                  <a:spLocks noChangeShapeType="1"/>
                </p:cNvSpPr>
                <p:nvPr/>
              </p:nvSpPr>
              <p:spPr bwMode="auto">
                <a:xfrm>
                  <a:off x="4932" y="36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46" name="Line 567"/>
                <p:cNvSpPr>
                  <a:spLocks noChangeShapeType="1"/>
                </p:cNvSpPr>
                <p:nvPr/>
              </p:nvSpPr>
              <p:spPr bwMode="auto">
                <a:xfrm>
                  <a:off x="4935" y="36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47" name="Line 568"/>
                <p:cNvSpPr>
                  <a:spLocks noChangeShapeType="1"/>
                </p:cNvSpPr>
                <p:nvPr/>
              </p:nvSpPr>
              <p:spPr bwMode="auto">
                <a:xfrm>
                  <a:off x="4937" y="36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48" name="Freeform 569"/>
                <p:cNvSpPr>
                  <a:spLocks/>
                </p:cNvSpPr>
                <p:nvPr/>
              </p:nvSpPr>
              <p:spPr bwMode="auto">
                <a:xfrm>
                  <a:off x="4939" y="3667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49" name="Line 570"/>
                <p:cNvSpPr>
                  <a:spLocks noChangeShapeType="1"/>
                </p:cNvSpPr>
                <p:nvPr/>
              </p:nvSpPr>
              <p:spPr bwMode="auto">
                <a:xfrm>
                  <a:off x="4946" y="36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50" name="Line 571"/>
                <p:cNvSpPr>
                  <a:spLocks noChangeShapeType="1"/>
                </p:cNvSpPr>
                <p:nvPr/>
              </p:nvSpPr>
              <p:spPr bwMode="auto">
                <a:xfrm>
                  <a:off x="4948" y="36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51" name="Line 572"/>
                <p:cNvSpPr>
                  <a:spLocks noChangeShapeType="1"/>
                </p:cNvSpPr>
                <p:nvPr/>
              </p:nvSpPr>
              <p:spPr bwMode="auto">
                <a:xfrm>
                  <a:off x="4950" y="367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52" name="Freeform 573"/>
                <p:cNvSpPr>
                  <a:spLocks/>
                </p:cNvSpPr>
                <p:nvPr/>
              </p:nvSpPr>
              <p:spPr bwMode="auto">
                <a:xfrm>
                  <a:off x="4953" y="3678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53" name="Line 574"/>
                <p:cNvSpPr>
                  <a:spLocks noChangeShapeType="1"/>
                </p:cNvSpPr>
                <p:nvPr/>
              </p:nvSpPr>
              <p:spPr bwMode="auto">
                <a:xfrm>
                  <a:off x="4962" y="36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54" name="Line 575"/>
                <p:cNvSpPr>
                  <a:spLocks noChangeShapeType="1"/>
                </p:cNvSpPr>
                <p:nvPr/>
              </p:nvSpPr>
              <p:spPr bwMode="auto">
                <a:xfrm>
                  <a:off x="4964" y="36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55" name="Line 576"/>
                <p:cNvSpPr>
                  <a:spLocks noChangeShapeType="1"/>
                </p:cNvSpPr>
                <p:nvPr/>
              </p:nvSpPr>
              <p:spPr bwMode="auto">
                <a:xfrm>
                  <a:off x="4966" y="36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56" name="Freeform 577"/>
                <p:cNvSpPr>
                  <a:spLocks/>
                </p:cNvSpPr>
                <p:nvPr/>
              </p:nvSpPr>
              <p:spPr bwMode="auto">
                <a:xfrm>
                  <a:off x="4969" y="3690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57" name="Line 578"/>
                <p:cNvSpPr>
                  <a:spLocks noChangeShapeType="1"/>
                </p:cNvSpPr>
                <p:nvPr/>
              </p:nvSpPr>
              <p:spPr bwMode="auto">
                <a:xfrm>
                  <a:off x="4975" y="36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58" name="Line 579"/>
                <p:cNvSpPr>
                  <a:spLocks noChangeShapeType="1"/>
                </p:cNvSpPr>
                <p:nvPr/>
              </p:nvSpPr>
              <p:spPr bwMode="auto">
                <a:xfrm>
                  <a:off x="4978" y="36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59" name="Line 580"/>
                <p:cNvSpPr>
                  <a:spLocks noChangeShapeType="1"/>
                </p:cNvSpPr>
                <p:nvPr/>
              </p:nvSpPr>
              <p:spPr bwMode="auto">
                <a:xfrm>
                  <a:off x="4980" y="37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60" name="Line 581"/>
                <p:cNvSpPr>
                  <a:spLocks noChangeShapeType="1"/>
                </p:cNvSpPr>
                <p:nvPr/>
              </p:nvSpPr>
              <p:spPr bwMode="auto">
                <a:xfrm>
                  <a:off x="4982" y="37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61" name="Line 582"/>
                <p:cNvSpPr>
                  <a:spLocks noChangeShapeType="1"/>
                </p:cNvSpPr>
                <p:nvPr/>
              </p:nvSpPr>
              <p:spPr bwMode="auto">
                <a:xfrm>
                  <a:off x="4985" y="37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62" name="Line 583"/>
                <p:cNvSpPr>
                  <a:spLocks noChangeShapeType="1"/>
                </p:cNvSpPr>
                <p:nvPr/>
              </p:nvSpPr>
              <p:spPr bwMode="auto">
                <a:xfrm>
                  <a:off x="4987" y="370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63" name="Freeform 584"/>
                <p:cNvSpPr>
                  <a:spLocks/>
                </p:cNvSpPr>
                <p:nvPr/>
              </p:nvSpPr>
              <p:spPr bwMode="auto">
                <a:xfrm>
                  <a:off x="4989" y="3706"/>
                  <a:ext cx="9" cy="8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64" name="Line 585"/>
                <p:cNvSpPr>
                  <a:spLocks noChangeShapeType="1"/>
                </p:cNvSpPr>
                <p:nvPr/>
              </p:nvSpPr>
              <p:spPr bwMode="auto">
                <a:xfrm>
                  <a:off x="5000" y="37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65" name="Line 586"/>
                <p:cNvSpPr>
                  <a:spLocks noChangeShapeType="1"/>
                </p:cNvSpPr>
                <p:nvPr/>
              </p:nvSpPr>
              <p:spPr bwMode="auto">
                <a:xfrm>
                  <a:off x="5003" y="37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66" name="Line 587"/>
                <p:cNvSpPr>
                  <a:spLocks noChangeShapeType="1"/>
                </p:cNvSpPr>
                <p:nvPr/>
              </p:nvSpPr>
              <p:spPr bwMode="auto">
                <a:xfrm>
                  <a:off x="5005" y="371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67" name="Line 588"/>
                <p:cNvSpPr>
                  <a:spLocks noChangeShapeType="1"/>
                </p:cNvSpPr>
                <p:nvPr/>
              </p:nvSpPr>
              <p:spPr bwMode="auto">
                <a:xfrm>
                  <a:off x="5007" y="37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68" name="Freeform 589"/>
                <p:cNvSpPr>
                  <a:spLocks/>
                </p:cNvSpPr>
                <p:nvPr/>
              </p:nvSpPr>
              <p:spPr bwMode="auto">
                <a:xfrm>
                  <a:off x="5010" y="3722"/>
                  <a:ext cx="13" cy="11"/>
                </a:xfrm>
                <a:custGeom>
                  <a:avLst/>
                  <a:gdLst>
                    <a:gd name="T0" fmla="*/ 0 w 6"/>
                    <a:gd name="T1" fmla="*/ 0 h 7"/>
                    <a:gd name="T2" fmla="*/ 0 w 6"/>
                    <a:gd name="T3" fmla="*/ 0 h 7"/>
                    <a:gd name="T4" fmla="*/ 0 w 6"/>
                    <a:gd name="T5" fmla="*/ 1 h 7"/>
                    <a:gd name="T6" fmla="*/ 1 w 6"/>
                    <a:gd name="T7" fmla="*/ 1 h 7"/>
                    <a:gd name="T8" fmla="*/ 1 w 6"/>
                    <a:gd name="T9" fmla="*/ 2 h 7"/>
                    <a:gd name="T10" fmla="*/ 2 w 6"/>
                    <a:gd name="T11" fmla="*/ 2 h 7"/>
                    <a:gd name="T12" fmla="*/ 2 w 6"/>
                    <a:gd name="T13" fmla="*/ 3 h 7"/>
                    <a:gd name="T14" fmla="*/ 3 w 6"/>
                    <a:gd name="T15" fmla="*/ 3 h 7"/>
                    <a:gd name="T16" fmla="*/ 3 w 6"/>
                    <a:gd name="T17" fmla="*/ 4 h 7"/>
                    <a:gd name="T18" fmla="*/ 4 w 6"/>
                    <a:gd name="T19" fmla="*/ 4 h 7"/>
                    <a:gd name="T20" fmla="*/ 4 w 6"/>
                    <a:gd name="T21" fmla="*/ 5 h 7"/>
                    <a:gd name="T22" fmla="*/ 5 w 6"/>
                    <a:gd name="T23" fmla="*/ 5 h 7"/>
                    <a:gd name="T24" fmla="*/ 5 w 6"/>
                    <a:gd name="T25" fmla="*/ 6 h 7"/>
                    <a:gd name="T26" fmla="*/ 6 w 6"/>
                    <a:gd name="T27" fmla="*/ 6 h 7"/>
                    <a:gd name="T28" fmla="*/ 6 w 6"/>
                    <a:gd name="T2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69" name="Line 590"/>
                <p:cNvSpPr>
                  <a:spLocks noChangeShapeType="1"/>
                </p:cNvSpPr>
                <p:nvPr/>
              </p:nvSpPr>
              <p:spPr bwMode="auto">
                <a:xfrm>
                  <a:off x="5025" y="37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70" name="Freeform 591"/>
                <p:cNvSpPr>
                  <a:spLocks/>
                </p:cNvSpPr>
                <p:nvPr/>
              </p:nvSpPr>
              <p:spPr bwMode="auto">
                <a:xfrm>
                  <a:off x="5028" y="3736"/>
                  <a:ext cx="9" cy="8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71" name="Line 592"/>
                <p:cNvSpPr>
                  <a:spLocks noChangeShapeType="1"/>
                </p:cNvSpPr>
                <p:nvPr/>
              </p:nvSpPr>
              <p:spPr bwMode="auto">
                <a:xfrm>
                  <a:off x="5039" y="37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72" name="Line 593"/>
                <p:cNvSpPr>
                  <a:spLocks noChangeShapeType="1"/>
                </p:cNvSpPr>
                <p:nvPr/>
              </p:nvSpPr>
              <p:spPr bwMode="auto">
                <a:xfrm>
                  <a:off x="5041" y="37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73" name="Line 594"/>
                <p:cNvSpPr>
                  <a:spLocks noChangeShapeType="1"/>
                </p:cNvSpPr>
                <p:nvPr/>
              </p:nvSpPr>
              <p:spPr bwMode="auto">
                <a:xfrm>
                  <a:off x="5044" y="374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74" name="Line 595"/>
                <p:cNvSpPr>
                  <a:spLocks noChangeShapeType="1"/>
                </p:cNvSpPr>
                <p:nvPr/>
              </p:nvSpPr>
              <p:spPr bwMode="auto">
                <a:xfrm>
                  <a:off x="5046" y="37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75" name="Line 596"/>
                <p:cNvSpPr>
                  <a:spLocks noChangeShapeType="1"/>
                </p:cNvSpPr>
                <p:nvPr/>
              </p:nvSpPr>
              <p:spPr bwMode="auto">
                <a:xfrm>
                  <a:off x="5048" y="37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76" name="Freeform 597"/>
                <p:cNvSpPr>
                  <a:spLocks/>
                </p:cNvSpPr>
                <p:nvPr/>
              </p:nvSpPr>
              <p:spPr bwMode="auto">
                <a:xfrm>
                  <a:off x="5050" y="3753"/>
                  <a:ext cx="14" cy="11"/>
                </a:xfrm>
                <a:custGeom>
                  <a:avLst/>
                  <a:gdLst>
                    <a:gd name="T0" fmla="*/ 0 w 6"/>
                    <a:gd name="T1" fmla="*/ 0 h 7"/>
                    <a:gd name="T2" fmla="*/ 0 w 6"/>
                    <a:gd name="T3" fmla="*/ 0 h 7"/>
                    <a:gd name="T4" fmla="*/ 0 w 6"/>
                    <a:gd name="T5" fmla="*/ 1 h 7"/>
                    <a:gd name="T6" fmla="*/ 1 w 6"/>
                    <a:gd name="T7" fmla="*/ 1 h 7"/>
                    <a:gd name="T8" fmla="*/ 1 w 6"/>
                    <a:gd name="T9" fmla="*/ 2 h 7"/>
                    <a:gd name="T10" fmla="*/ 2 w 6"/>
                    <a:gd name="T11" fmla="*/ 2 h 7"/>
                    <a:gd name="T12" fmla="*/ 2 w 6"/>
                    <a:gd name="T13" fmla="*/ 3 h 7"/>
                    <a:gd name="T14" fmla="*/ 3 w 6"/>
                    <a:gd name="T15" fmla="*/ 3 h 7"/>
                    <a:gd name="T16" fmla="*/ 3 w 6"/>
                    <a:gd name="T17" fmla="*/ 4 h 7"/>
                    <a:gd name="T18" fmla="*/ 4 w 6"/>
                    <a:gd name="T19" fmla="*/ 4 h 7"/>
                    <a:gd name="T20" fmla="*/ 4 w 6"/>
                    <a:gd name="T21" fmla="*/ 5 h 7"/>
                    <a:gd name="T22" fmla="*/ 5 w 6"/>
                    <a:gd name="T23" fmla="*/ 5 h 7"/>
                    <a:gd name="T24" fmla="*/ 5 w 6"/>
                    <a:gd name="T25" fmla="*/ 6 h 7"/>
                    <a:gd name="T26" fmla="*/ 6 w 6"/>
                    <a:gd name="T27" fmla="*/ 6 h 7"/>
                    <a:gd name="T28" fmla="*/ 6 w 6"/>
                    <a:gd name="T2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77" name="Line 598"/>
                <p:cNvSpPr>
                  <a:spLocks noChangeShapeType="1"/>
                </p:cNvSpPr>
                <p:nvPr/>
              </p:nvSpPr>
              <p:spPr bwMode="auto">
                <a:xfrm>
                  <a:off x="5066" y="37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78" name="Line 599"/>
                <p:cNvSpPr>
                  <a:spLocks noChangeShapeType="1"/>
                </p:cNvSpPr>
                <p:nvPr/>
              </p:nvSpPr>
              <p:spPr bwMode="auto">
                <a:xfrm>
                  <a:off x="5069" y="37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79" name="Line 600"/>
                <p:cNvSpPr>
                  <a:spLocks noChangeShapeType="1"/>
                </p:cNvSpPr>
                <p:nvPr/>
              </p:nvSpPr>
              <p:spPr bwMode="auto">
                <a:xfrm>
                  <a:off x="5071" y="376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80" name="Line 601"/>
                <p:cNvSpPr>
                  <a:spLocks noChangeShapeType="1"/>
                </p:cNvSpPr>
                <p:nvPr/>
              </p:nvSpPr>
              <p:spPr bwMode="auto">
                <a:xfrm>
                  <a:off x="5073" y="37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81" name="Freeform 602"/>
                <p:cNvSpPr>
                  <a:spLocks/>
                </p:cNvSpPr>
                <p:nvPr/>
              </p:nvSpPr>
              <p:spPr bwMode="auto">
                <a:xfrm>
                  <a:off x="5075" y="3772"/>
                  <a:ext cx="14" cy="11"/>
                </a:xfrm>
                <a:custGeom>
                  <a:avLst/>
                  <a:gdLst>
                    <a:gd name="T0" fmla="*/ 0 w 6"/>
                    <a:gd name="T1" fmla="*/ 0 h 7"/>
                    <a:gd name="T2" fmla="*/ 0 w 6"/>
                    <a:gd name="T3" fmla="*/ 0 h 7"/>
                    <a:gd name="T4" fmla="*/ 0 w 6"/>
                    <a:gd name="T5" fmla="*/ 1 h 7"/>
                    <a:gd name="T6" fmla="*/ 1 w 6"/>
                    <a:gd name="T7" fmla="*/ 1 h 7"/>
                    <a:gd name="T8" fmla="*/ 1 w 6"/>
                    <a:gd name="T9" fmla="*/ 2 h 7"/>
                    <a:gd name="T10" fmla="*/ 2 w 6"/>
                    <a:gd name="T11" fmla="*/ 2 h 7"/>
                    <a:gd name="T12" fmla="*/ 2 w 6"/>
                    <a:gd name="T13" fmla="*/ 3 h 7"/>
                    <a:gd name="T14" fmla="*/ 3 w 6"/>
                    <a:gd name="T15" fmla="*/ 3 h 7"/>
                    <a:gd name="T16" fmla="*/ 3 w 6"/>
                    <a:gd name="T17" fmla="*/ 4 h 7"/>
                    <a:gd name="T18" fmla="*/ 4 w 6"/>
                    <a:gd name="T19" fmla="*/ 4 h 7"/>
                    <a:gd name="T20" fmla="*/ 4 w 6"/>
                    <a:gd name="T21" fmla="*/ 5 h 7"/>
                    <a:gd name="T22" fmla="*/ 5 w 6"/>
                    <a:gd name="T23" fmla="*/ 5 h 7"/>
                    <a:gd name="T24" fmla="*/ 5 w 6"/>
                    <a:gd name="T25" fmla="*/ 6 h 7"/>
                    <a:gd name="T26" fmla="*/ 6 w 6"/>
                    <a:gd name="T27" fmla="*/ 6 h 7"/>
                    <a:gd name="T28" fmla="*/ 6 w 6"/>
                    <a:gd name="T2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82" name="Line 603"/>
                <p:cNvSpPr>
                  <a:spLocks noChangeShapeType="1"/>
                </p:cNvSpPr>
                <p:nvPr/>
              </p:nvSpPr>
              <p:spPr bwMode="auto">
                <a:xfrm>
                  <a:off x="5091" y="37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83" name="Line 604"/>
                <p:cNvSpPr>
                  <a:spLocks noChangeShapeType="1"/>
                </p:cNvSpPr>
                <p:nvPr/>
              </p:nvSpPr>
              <p:spPr bwMode="auto">
                <a:xfrm>
                  <a:off x="5094" y="37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84" name="Line 605"/>
                <p:cNvSpPr>
                  <a:spLocks noChangeShapeType="1"/>
                </p:cNvSpPr>
                <p:nvPr/>
              </p:nvSpPr>
              <p:spPr bwMode="auto">
                <a:xfrm>
                  <a:off x="5096" y="37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85" name="Line 606"/>
                <p:cNvSpPr>
                  <a:spLocks noChangeShapeType="1"/>
                </p:cNvSpPr>
                <p:nvPr/>
              </p:nvSpPr>
              <p:spPr bwMode="auto">
                <a:xfrm>
                  <a:off x="5098" y="37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grpSp>
            <p:nvGrpSpPr>
              <p:cNvPr id="14" name="Group 808"/>
              <p:cNvGrpSpPr>
                <a:grpSpLocks/>
              </p:cNvGrpSpPr>
              <p:nvPr/>
            </p:nvGrpSpPr>
            <p:grpSpPr bwMode="auto">
              <a:xfrm>
                <a:off x="1090" y="2661"/>
                <a:ext cx="4274" cy="1144"/>
                <a:chOff x="1090" y="2661"/>
                <a:chExt cx="4274" cy="1144"/>
              </a:xfrm>
            </p:grpSpPr>
            <p:sp>
              <p:nvSpPr>
                <p:cNvPr id="2486" name="Line 608"/>
                <p:cNvSpPr>
                  <a:spLocks noChangeShapeType="1"/>
                </p:cNvSpPr>
                <p:nvPr/>
              </p:nvSpPr>
              <p:spPr bwMode="auto">
                <a:xfrm>
                  <a:off x="5100" y="37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87" name="Freeform 609"/>
                <p:cNvSpPr>
                  <a:spLocks/>
                </p:cNvSpPr>
                <p:nvPr/>
              </p:nvSpPr>
              <p:spPr bwMode="auto">
                <a:xfrm>
                  <a:off x="5103" y="3792"/>
                  <a:ext cx="13" cy="11"/>
                </a:xfrm>
                <a:custGeom>
                  <a:avLst/>
                  <a:gdLst>
                    <a:gd name="T0" fmla="*/ 0 w 6"/>
                    <a:gd name="T1" fmla="*/ 0 h 7"/>
                    <a:gd name="T2" fmla="*/ 0 w 6"/>
                    <a:gd name="T3" fmla="*/ 0 h 7"/>
                    <a:gd name="T4" fmla="*/ 0 w 6"/>
                    <a:gd name="T5" fmla="*/ 1 h 7"/>
                    <a:gd name="T6" fmla="*/ 1 w 6"/>
                    <a:gd name="T7" fmla="*/ 1 h 7"/>
                    <a:gd name="T8" fmla="*/ 1 w 6"/>
                    <a:gd name="T9" fmla="*/ 2 h 7"/>
                    <a:gd name="T10" fmla="*/ 2 w 6"/>
                    <a:gd name="T11" fmla="*/ 2 h 7"/>
                    <a:gd name="T12" fmla="*/ 2 w 6"/>
                    <a:gd name="T13" fmla="*/ 3 h 7"/>
                    <a:gd name="T14" fmla="*/ 3 w 6"/>
                    <a:gd name="T15" fmla="*/ 3 h 7"/>
                    <a:gd name="T16" fmla="*/ 3 w 6"/>
                    <a:gd name="T17" fmla="*/ 4 h 7"/>
                    <a:gd name="T18" fmla="*/ 4 w 6"/>
                    <a:gd name="T19" fmla="*/ 4 h 7"/>
                    <a:gd name="T20" fmla="*/ 4 w 6"/>
                    <a:gd name="T21" fmla="*/ 5 h 7"/>
                    <a:gd name="T22" fmla="*/ 5 w 6"/>
                    <a:gd name="T23" fmla="*/ 5 h 7"/>
                    <a:gd name="T24" fmla="*/ 5 w 6"/>
                    <a:gd name="T25" fmla="*/ 6 h 7"/>
                    <a:gd name="T26" fmla="*/ 6 w 6"/>
                    <a:gd name="T27" fmla="*/ 6 h 7"/>
                    <a:gd name="T28" fmla="*/ 6 w 6"/>
                    <a:gd name="T2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88" name="Line 610"/>
                <p:cNvSpPr>
                  <a:spLocks noChangeShapeType="1"/>
                </p:cNvSpPr>
                <p:nvPr/>
              </p:nvSpPr>
              <p:spPr bwMode="auto">
                <a:xfrm>
                  <a:off x="5119" y="380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89" name="Freeform 611"/>
                <p:cNvSpPr>
                  <a:spLocks/>
                </p:cNvSpPr>
                <p:nvPr/>
              </p:nvSpPr>
              <p:spPr bwMode="auto">
                <a:xfrm>
                  <a:off x="1090" y="2729"/>
                  <a:ext cx="96" cy="4"/>
                </a:xfrm>
                <a:custGeom>
                  <a:avLst/>
                  <a:gdLst>
                    <a:gd name="T0" fmla="*/ 0 w 42"/>
                    <a:gd name="T1" fmla="*/ 2 h 2"/>
                    <a:gd name="T2" fmla="*/ 0 w 42"/>
                    <a:gd name="T3" fmla="*/ 2 h 2"/>
                    <a:gd name="T4" fmla="*/ 1 w 42"/>
                    <a:gd name="T5" fmla="*/ 2 h 2"/>
                    <a:gd name="T6" fmla="*/ 2 w 42"/>
                    <a:gd name="T7" fmla="*/ 2 h 2"/>
                    <a:gd name="T8" fmla="*/ 3 w 42"/>
                    <a:gd name="T9" fmla="*/ 2 h 2"/>
                    <a:gd name="T10" fmla="*/ 4 w 42"/>
                    <a:gd name="T11" fmla="*/ 2 h 2"/>
                    <a:gd name="T12" fmla="*/ 4 w 42"/>
                    <a:gd name="T13" fmla="*/ 1 h 2"/>
                    <a:gd name="T14" fmla="*/ 5 w 42"/>
                    <a:gd name="T15" fmla="*/ 1 h 2"/>
                    <a:gd name="T16" fmla="*/ 6 w 42"/>
                    <a:gd name="T17" fmla="*/ 1 h 2"/>
                    <a:gd name="T18" fmla="*/ 7 w 42"/>
                    <a:gd name="T19" fmla="*/ 1 h 2"/>
                    <a:gd name="T20" fmla="*/ 8 w 42"/>
                    <a:gd name="T21" fmla="*/ 1 h 2"/>
                    <a:gd name="T22" fmla="*/ 9 w 42"/>
                    <a:gd name="T23" fmla="*/ 1 h 2"/>
                    <a:gd name="T24" fmla="*/ 10 w 42"/>
                    <a:gd name="T25" fmla="*/ 1 h 2"/>
                    <a:gd name="T26" fmla="*/ 11 w 42"/>
                    <a:gd name="T27" fmla="*/ 1 h 2"/>
                    <a:gd name="T28" fmla="*/ 12 w 42"/>
                    <a:gd name="T29" fmla="*/ 1 h 2"/>
                    <a:gd name="T30" fmla="*/ 13 w 42"/>
                    <a:gd name="T31" fmla="*/ 1 h 2"/>
                    <a:gd name="T32" fmla="*/ 14 w 42"/>
                    <a:gd name="T33" fmla="*/ 1 h 2"/>
                    <a:gd name="T34" fmla="*/ 15 w 42"/>
                    <a:gd name="T35" fmla="*/ 1 h 2"/>
                    <a:gd name="T36" fmla="*/ 16 w 42"/>
                    <a:gd name="T37" fmla="*/ 1 h 2"/>
                    <a:gd name="T38" fmla="*/ 17 w 42"/>
                    <a:gd name="T39" fmla="*/ 1 h 2"/>
                    <a:gd name="T40" fmla="*/ 18 w 42"/>
                    <a:gd name="T41" fmla="*/ 1 h 2"/>
                    <a:gd name="T42" fmla="*/ 19 w 42"/>
                    <a:gd name="T43" fmla="*/ 1 h 2"/>
                    <a:gd name="T44" fmla="*/ 20 w 42"/>
                    <a:gd name="T45" fmla="*/ 1 h 2"/>
                    <a:gd name="T46" fmla="*/ 21 w 42"/>
                    <a:gd name="T47" fmla="*/ 1 h 2"/>
                    <a:gd name="T48" fmla="*/ 22 w 42"/>
                    <a:gd name="T49" fmla="*/ 1 h 2"/>
                    <a:gd name="T50" fmla="*/ 23 w 42"/>
                    <a:gd name="T51" fmla="*/ 1 h 2"/>
                    <a:gd name="T52" fmla="*/ 23 w 42"/>
                    <a:gd name="T53" fmla="*/ 0 h 2"/>
                    <a:gd name="T54" fmla="*/ 24 w 42"/>
                    <a:gd name="T55" fmla="*/ 0 h 2"/>
                    <a:gd name="T56" fmla="*/ 25 w 42"/>
                    <a:gd name="T57" fmla="*/ 0 h 2"/>
                    <a:gd name="T58" fmla="*/ 26 w 42"/>
                    <a:gd name="T59" fmla="*/ 0 h 2"/>
                    <a:gd name="T60" fmla="*/ 27 w 42"/>
                    <a:gd name="T61" fmla="*/ 0 h 2"/>
                    <a:gd name="T62" fmla="*/ 28 w 42"/>
                    <a:gd name="T63" fmla="*/ 0 h 2"/>
                    <a:gd name="T64" fmla="*/ 29 w 42"/>
                    <a:gd name="T65" fmla="*/ 0 h 2"/>
                    <a:gd name="T66" fmla="*/ 30 w 42"/>
                    <a:gd name="T67" fmla="*/ 0 h 2"/>
                    <a:gd name="T68" fmla="*/ 31 w 42"/>
                    <a:gd name="T69" fmla="*/ 0 h 2"/>
                    <a:gd name="T70" fmla="*/ 32 w 42"/>
                    <a:gd name="T71" fmla="*/ 0 h 2"/>
                    <a:gd name="T72" fmla="*/ 33 w 42"/>
                    <a:gd name="T73" fmla="*/ 0 h 2"/>
                    <a:gd name="T74" fmla="*/ 34 w 42"/>
                    <a:gd name="T75" fmla="*/ 0 h 2"/>
                    <a:gd name="T76" fmla="*/ 35 w 42"/>
                    <a:gd name="T77" fmla="*/ 0 h 2"/>
                    <a:gd name="T78" fmla="*/ 36 w 42"/>
                    <a:gd name="T79" fmla="*/ 0 h 2"/>
                    <a:gd name="T80" fmla="*/ 37 w 42"/>
                    <a:gd name="T81" fmla="*/ 0 h 2"/>
                    <a:gd name="T82" fmla="*/ 38 w 42"/>
                    <a:gd name="T83" fmla="*/ 0 h 2"/>
                    <a:gd name="T84" fmla="*/ 39 w 42"/>
                    <a:gd name="T85" fmla="*/ 0 h 2"/>
                    <a:gd name="T86" fmla="*/ 40 w 42"/>
                    <a:gd name="T87" fmla="*/ 0 h 2"/>
                    <a:gd name="T88" fmla="*/ 41 w 42"/>
                    <a:gd name="T89" fmla="*/ 0 h 2"/>
                    <a:gd name="T90" fmla="*/ 42 w 42"/>
                    <a:gd name="T9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3" y="0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2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90" name="Freeform 612"/>
                <p:cNvSpPr>
                  <a:spLocks/>
                </p:cNvSpPr>
                <p:nvPr/>
              </p:nvSpPr>
              <p:spPr bwMode="auto">
                <a:xfrm>
                  <a:off x="1188" y="2720"/>
                  <a:ext cx="304" cy="8"/>
                </a:xfrm>
                <a:custGeom>
                  <a:avLst/>
                  <a:gdLst>
                    <a:gd name="T0" fmla="*/ 1 w 134"/>
                    <a:gd name="T1" fmla="*/ 5 h 5"/>
                    <a:gd name="T2" fmla="*/ 4 w 134"/>
                    <a:gd name="T3" fmla="*/ 5 h 5"/>
                    <a:gd name="T4" fmla="*/ 7 w 134"/>
                    <a:gd name="T5" fmla="*/ 5 h 5"/>
                    <a:gd name="T6" fmla="*/ 10 w 134"/>
                    <a:gd name="T7" fmla="*/ 5 h 5"/>
                    <a:gd name="T8" fmla="*/ 13 w 134"/>
                    <a:gd name="T9" fmla="*/ 5 h 5"/>
                    <a:gd name="T10" fmla="*/ 16 w 134"/>
                    <a:gd name="T11" fmla="*/ 5 h 5"/>
                    <a:gd name="T12" fmla="*/ 19 w 134"/>
                    <a:gd name="T13" fmla="*/ 5 h 5"/>
                    <a:gd name="T14" fmla="*/ 21 w 134"/>
                    <a:gd name="T15" fmla="*/ 4 h 5"/>
                    <a:gd name="T16" fmla="*/ 24 w 134"/>
                    <a:gd name="T17" fmla="*/ 4 h 5"/>
                    <a:gd name="T18" fmla="*/ 27 w 134"/>
                    <a:gd name="T19" fmla="*/ 4 h 5"/>
                    <a:gd name="T20" fmla="*/ 30 w 134"/>
                    <a:gd name="T21" fmla="*/ 4 h 5"/>
                    <a:gd name="T22" fmla="*/ 33 w 134"/>
                    <a:gd name="T23" fmla="*/ 4 h 5"/>
                    <a:gd name="T24" fmla="*/ 36 w 134"/>
                    <a:gd name="T25" fmla="*/ 4 h 5"/>
                    <a:gd name="T26" fmla="*/ 39 w 134"/>
                    <a:gd name="T27" fmla="*/ 4 h 5"/>
                    <a:gd name="T28" fmla="*/ 42 w 134"/>
                    <a:gd name="T29" fmla="*/ 4 h 5"/>
                    <a:gd name="T30" fmla="*/ 45 w 134"/>
                    <a:gd name="T31" fmla="*/ 4 h 5"/>
                    <a:gd name="T32" fmla="*/ 47 w 134"/>
                    <a:gd name="T33" fmla="*/ 3 h 5"/>
                    <a:gd name="T34" fmla="*/ 50 w 134"/>
                    <a:gd name="T35" fmla="*/ 3 h 5"/>
                    <a:gd name="T36" fmla="*/ 53 w 134"/>
                    <a:gd name="T37" fmla="*/ 3 h 5"/>
                    <a:gd name="T38" fmla="*/ 56 w 134"/>
                    <a:gd name="T39" fmla="*/ 3 h 5"/>
                    <a:gd name="T40" fmla="*/ 59 w 134"/>
                    <a:gd name="T41" fmla="*/ 3 h 5"/>
                    <a:gd name="T42" fmla="*/ 62 w 134"/>
                    <a:gd name="T43" fmla="*/ 3 h 5"/>
                    <a:gd name="T44" fmla="*/ 65 w 134"/>
                    <a:gd name="T45" fmla="*/ 3 h 5"/>
                    <a:gd name="T46" fmla="*/ 68 w 134"/>
                    <a:gd name="T47" fmla="*/ 3 h 5"/>
                    <a:gd name="T48" fmla="*/ 71 w 134"/>
                    <a:gd name="T49" fmla="*/ 3 h 5"/>
                    <a:gd name="T50" fmla="*/ 73 w 134"/>
                    <a:gd name="T51" fmla="*/ 2 h 5"/>
                    <a:gd name="T52" fmla="*/ 76 w 134"/>
                    <a:gd name="T53" fmla="*/ 2 h 5"/>
                    <a:gd name="T54" fmla="*/ 79 w 134"/>
                    <a:gd name="T55" fmla="*/ 2 h 5"/>
                    <a:gd name="T56" fmla="*/ 82 w 134"/>
                    <a:gd name="T57" fmla="*/ 2 h 5"/>
                    <a:gd name="T58" fmla="*/ 85 w 134"/>
                    <a:gd name="T59" fmla="*/ 2 h 5"/>
                    <a:gd name="T60" fmla="*/ 88 w 134"/>
                    <a:gd name="T61" fmla="*/ 2 h 5"/>
                    <a:gd name="T62" fmla="*/ 91 w 134"/>
                    <a:gd name="T63" fmla="*/ 2 h 5"/>
                    <a:gd name="T64" fmla="*/ 94 w 134"/>
                    <a:gd name="T65" fmla="*/ 2 h 5"/>
                    <a:gd name="T66" fmla="*/ 97 w 134"/>
                    <a:gd name="T67" fmla="*/ 2 h 5"/>
                    <a:gd name="T68" fmla="*/ 99 w 134"/>
                    <a:gd name="T69" fmla="*/ 1 h 5"/>
                    <a:gd name="T70" fmla="*/ 102 w 134"/>
                    <a:gd name="T71" fmla="*/ 1 h 5"/>
                    <a:gd name="T72" fmla="*/ 105 w 134"/>
                    <a:gd name="T73" fmla="*/ 1 h 5"/>
                    <a:gd name="T74" fmla="*/ 108 w 134"/>
                    <a:gd name="T75" fmla="*/ 1 h 5"/>
                    <a:gd name="T76" fmla="*/ 111 w 134"/>
                    <a:gd name="T77" fmla="*/ 1 h 5"/>
                    <a:gd name="T78" fmla="*/ 114 w 134"/>
                    <a:gd name="T79" fmla="*/ 1 h 5"/>
                    <a:gd name="T80" fmla="*/ 117 w 134"/>
                    <a:gd name="T81" fmla="*/ 1 h 5"/>
                    <a:gd name="T82" fmla="*/ 120 w 134"/>
                    <a:gd name="T83" fmla="*/ 1 h 5"/>
                    <a:gd name="T84" fmla="*/ 123 w 134"/>
                    <a:gd name="T85" fmla="*/ 1 h 5"/>
                    <a:gd name="T86" fmla="*/ 126 w 134"/>
                    <a:gd name="T87" fmla="*/ 1 h 5"/>
                    <a:gd name="T88" fmla="*/ 129 w 134"/>
                    <a:gd name="T89" fmla="*/ 1 h 5"/>
                    <a:gd name="T90" fmla="*/ 131 w 134"/>
                    <a:gd name="T91" fmla="*/ 0 h 5"/>
                    <a:gd name="T92" fmla="*/ 134 w 134"/>
                    <a:gd name="T9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3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8" y="5"/>
                      </a:lnTo>
                      <a:lnTo>
                        <a:pt x="9" y="5"/>
                      </a:lnTo>
                      <a:lnTo>
                        <a:pt x="10" y="5"/>
                      </a:lnTo>
                      <a:lnTo>
                        <a:pt x="11" y="5"/>
                      </a:lnTo>
                      <a:lnTo>
                        <a:pt x="12" y="5"/>
                      </a:lnTo>
                      <a:lnTo>
                        <a:pt x="13" y="5"/>
                      </a:lnTo>
                      <a:lnTo>
                        <a:pt x="14" y="5"/>
                      </a:lnTo>
                      <a:lnTo>
                        <a:pt x="15" y="5"/>
                      </a:lnTo>
                      <a:lnTo>
                        <a:pt x="16" y="5"/>
                      </a:lnTo>
                      <a:lnTo>
                        <a:pt x="17" y="5"/>
                      </a:lnTo>
                      <a:lnTo>
                        <a:pt x="18" y="5"/>
                      </a:lnTo>
                      <a:lnTo>
                        <a:pt x="19" y="5"/>
                      </a:lnTo>
                      <a:lnTo>
                        <a:pt x="20" y="5"/>
                      </a:lnTo>
                      <a:lnTo>
                        <a:pt x="21" y="5"/>
                      </a:lnTo>
                      <a:lnTo>
                        <a:pt x="21" y="4"/>
                      </a:lnTo>
                      <a:lnTo>
                        <a:pt x="22" y="4"/>
                      </a:lnTo>
                      <a:lnTo>
                        <a:pt x="23" y="4"/>
                      </a:lnTo>
                      <a:lnTo>
                        <a:pt x="24" y="4"/>
                      </a:lnTo>
                      <a:lnTo>
                        <a:pt x="25" y="4"/>
                      </a:lnTo>
                      <a:lnTo>
                        <a:pt x="26" y="4"/>
                      </a:lnTo>
                      <a:lnTo>
                        <a:pt x="27" y="4"/>
                      </a:lnTo>
                      <a:lnTo>
                        <a:pt x="28" y="4"/>
                      </a:lnTo>
                      <a:lnTo>
                        <a:pt x="29" y="4"/>
                      </a:lnTo>
                      <a:lnTo>
                        <a:pt x="30" y="4"/>
                      </a:lnTo>
                      <a:lnTo>
                        <a:pt x="31" y="4"/>
                      </a:lnTo>
                      <a:lnTo>
                        <a:pt x="32" y="4"/>
                      </a:lnTo>
                      <a:lnTo>
                        <a:pt x="33" y="4"/>
                      </a:lnTo>
                      <a:lnTo>
                        <a:pt x="34" y="4"/>
                      </a:lnTo>
                      <a:lnTo>
                        <a:pt x="35" y="4"/>
                      </a:lnTo>
                      <a:lnTo>
                        <a:pt x="36" y="4"/>
                      </a:lnTo>
                      <a:lnTo>
                        <a:pt x="37" y="4"/>
                      </a:lnTo>
                      <a:lnTo>
                        <a:pt x="38" y="4"/>
                      </a:lnTo>
                      <a:lnTo>
                        <a:pt x="39" y="4"/>
                      </a:lnTo>
                      <a:lnTo>
                        <a:pt x="40" y="4"/>
                      </a:lnTo>
                      <a:lnTo>
                        <a:pt x="41" y="4"/>
                      </a:lnTo>
                      <a:lnTo>
                        <a:pt x="42" y="4"/>
                      </a:lnTo>
                      <a:lnTo>
                        <a:pt x="43" y="4"/>
                      </a:lnTo>
                      <a:lnTo>
                        <a:pt x="44" y="4"/>
                      </a:lnTo>
                      <a:lnTo>
                        <a:pt x="45" y="4"/>
                      </a:lnTo>
                      <a:lnTo>
                        <a:pt x="46" y="4"/>
                      </a:lnTo>
                      <a:lnTo>
                        <a:pt x="46" y="3"/>
                      </a:lnTo>
                      <a:lnTo>
                        <a:pt x="47" y="3"/>
                      </a:lnTo>
                      <a:lnTo>
                        <a:pt x="48" y="3"/>
                      </a:lnTo>
                      <a:lnTo>
                        <a:pt x="49" y="3"/>
                      </a:lnTo>
                      <a:lnTo>
                        <a:pt x="50" y="3"/>
                      </a:lnTo>
                      <a:lnTo>
                        <a:pt x="51" y="3"/>
                      </a:lnTo>
                      <a:lnTo>
                        <a:pt x="52" y="3"/>
                      </a:lnTo>
                      <a:lnTo>
                        <a:pt x="53" y="3"/>
                      </a:lnTo>
                      <a:lnTo>
                        <a:pt x="54" y="3"/>
                      </a:lnTo>
                      <a:lnTo>
                        <a:pt x="55" y="3"/>
                      </a:lnTo>
                      <a:lnTo>
                        <a:pt x="56" y="3"/>
                      </a:lnTo>
                      <a:lnTo>
                        <a:pt x="57" y="3"/>
                      </a:lnTo>
                      <a:lnTo>
                        <a:pt x="58" y="3"/>
                      </a:lnTo>
                      <a:lnTo>
                        <a:pt x="59" y="3"/>
                      </a:lnTo>
                      <a:lnTo>
                        <a:pt x="60" y="3"/>
                      </a:lnTo>
                      <a:lnTo>
                        <a:pt x="61" y="3"/>
                      </a:lnTo>
                      <a:lnTo>
                        <a:pt x="62" y="3"/>
                      </a:lnTo>
                      <a:lnTo>
                        <a:pt x="63" y="3"/>
                      </a:lnTo>
                      <a:lnTo>
                        <a:pt x="64" y="3"/>
                      </a:lnTo>
                      <a:lnTo>
                        <a:pt x="65" y="3"/>
                      </a:lnTo>
                      <a:lnTo>
                        <a:pt x="66" y="3"/>
                      </a:lnTo>
                      <a:lnTo>
                        <a:pt x="67" y="3"/>
                      </a:lnTo>
                      <a:lnTo>
                        <a:pt x="68" y="3"/>
                      </a:lnTo>
                      <a:lnTo>
                        <a:pt x="69" y="3"/>
                      </a:lnTo>
                      <a:lnTo>
                        <a:pt x="70" y="3"/>
                      </a:lnTo>
                      <a:lnTo>
                        <a:pt x="71" y="3"/>
                      </a:lnTo>
                      <a:lnTo>
                        <a:pt x="72" y="3"/>
                      </a:lnTo>
                      <a:lnTo>
                        <a:pt x="73" y="3"/>
                      </a:lnTo>
                      <a:lnTo>
                        <a:pt x="73" y="2"/>
                      </a:lnTo>
                      <a:lnTo>
                        <a:pt x="74" y="2"/>
                      </a:lnTo>
                      <a:lnTo>
                        <a:pt x="75" y="2"/>
                      </a:lnTo>
                      <a:lnTo>
                        <a:pt x="76" y="2"/>
                      </a:lnTo>
                      <a:lnTo>
                        <a:pt x="77" y="2"/>
                      </a:lnTo>
                      <a:lnTo>
                        <a:pt x="78" y="2"/>
                      </a:lnTo>
                      <a:lnTo>
                        <a:pt x="79" y="2"/>
                      </a:lnTo>
                      <a:lnTo>
                        <a:pt x="80" y="2"/>
                      </a:lnTo>
                      <a:lnTo>
                        <a:pt x="81" y="2"/>
                      </a:lnTo>
                      <a:lnTo>
                        <a:pt x="82" y="2"/>
                      </a:lnTo>
                      <a:lnTo>
                        <a:pt x="83" y="2"/>
                      </a:lnTo>
                      <a:lnTo>
                        <a:pt x="84" y="2"/>
                      </a:lnTo>
                      <a:lnTo>
                        <a:pt x="85" y="2"/>
                      </a:lnTo>
                      <a:lnTo>
                        <a:pt x="86" y="2"/>
                      </a:lnTo>
                      <a:lnTo>
                        <a:pt x="87" y="2"/>
                      </a:lnTo>
                      <a:lnTo>
                        <a:pt x="88" y="2"/>
                      </a:lnTo>
                      <a:lnTo>
                        <a:pt x="89" y="2"/>
                      </a:lnTo>
                      <a:lnTo>
                        <a:pt x="90" y="2"/>
                      </a:lnTo>
                      <a:lnTo>
                        <a:pt x="91" y="2"/>
                      </a:lnTo>
                      <a:lnTo>
                        <a:pt x="92" y="2"/>
                      </a:lnTo>
                      <a:lnTo>
                        <a:pt x="93" y="2"/>
                      </a:lnTo>
                      <a:lnTo>
                        <a:pt x="94" y="2"/>
                      </a:lnTo>
                      <a:lnTo>
                        <a:pt x="95" y="2"/>
                      </a:lnTo>
                      <a:lnTo>
                        <a:pt x="96" y="2"/>
                      </a:lnTo>
                      <a:lnTo>
                        <a:pt x="97" y="2"/>
                      </a:lnTo>
                      <a:lnTo>
                        <a:pt x="98" y="2"/>
                      </a:lnTo>
                      <a:lnTo>
                        <a:pt x="99" y="2"/>
                      </a:lnTo>
                      <a:lnTo>
                        <a:pt x="99" y="1"/>
                      </a:lnTo>
                      <a:lnTo>
                        <a:pt x="100" y="1"/>
                      </a:lnTo>
                      <a:lnTo>
                        <a:pt x="101" y="1"/>
                      </a:lnTo>
                      <a:lnTo>
                        <a:pt x="102" y="1"/>
                      </a:lnTo>
                      <a:lnTo>
                        <a:pt x="103" y="1"/>
                      </a:lnTo>
                      <a:lnTo>
                        <a:pt x="104" y="1"/>
                      </a:lnTo>
                      <a:lnTo>
                        <a:pt x="105" y="1"/>
                      </a:lnTo>
                      <a:lnTo>
                        <a:pt x="106" y="1"/>
                      </a:lnTo>
                      <a:lnTo>
                        <a:pt x="107" y="1"/>
                      </a:lnTo>
                      <a:lnTo>
                        <a:pt x="108" y="1"/>
                      </a:lnTo>
                      <a:lnTo>
                        <a:pt x="109" y="1"/>
                      </a:lnTo>
                      <a:lnTo>
                        <a:pt x="110" y="1"/>
                      </a:lnTo>
                      <a:lnTo>
                        <a:pt x="111" y="1"/>
                      </a:lnTo>
                      <a:lnTo>
                        <a:pt x="112" y="1"/>
                      </a:lnTo>
                      <a:lnTo>
                        <a:pt x="113" y="1"/>
                      </a:lnTo>
                      <a:lnTo>
                        <a:pt x="114" y="1"/>
                      </a:lnTo>
                      <a:lnTo>
                        <a:pt x="115" y="1"/>
                      </a:lnTo>
                      <a:lnTo>
                        <a:pt x="116" y="1"/>
                      </a:lnTo>
                      <a:lnTo>
                        <a:pt x="117" y="1"/>
                      </a:lnTo>
                      <a:lnTo>
                        <a:pt x="118" y="1"/>
                      </a:lnTo>
                      <a:lnTo>
                        <a:pt x="119" y="1"/>
                      </a:lnTo>
                      <a:lnTo>
                        <a:pt x="120" y="1"/>
                      </a:lnTo>
                      <a:lnTo>
                        <a:pt x="121" y="1"/>
                      </a:lnTo>
                      <a:lnTo>
                        <a:pt x="122" y="1"/>
                      </a:lnTo>
                      <a:lnTo>
                        <a:pt x="123" y="1"/>
                      </a:lnTo>
                      <a:lnTo>
                        <a:pt x="124" y="1"/>
                      </a:lnTo>
                      <a:lnTo>
                        <a:pt x="125" y="1"/>
                      </a:lnTo>
                      <a:lnTo>
                        <a:pt x="126" y="1"/>
                      </a:lnTo>
                      <a:lnTo>
                        <a:pt x="127" y="1"/>
                      </a:lnTo>
                      <a:lnTo>
                        <a:pt x="128" y="1"/>
                      </a:lnTo>
                      <a:lnTo>
                        <a:pt x="129" y="1"/>
                      </a:lnTo>
                      <a:lnTo>
                        <a:pt x="130" y="1"/>
                      </a:lnTo>
                      <a:lnTo>
                        <a:pt x="131" y="1"/>
                      </a:lnTo>
                      <a:lnTo>
                        <a:pt x="131" y="0"/>
                      </a:lnTo>
                      <a:lnTo>
                        <a:pt x="132" y="0"/>
                      </a:lnTo>
                      <a:lnTo>
                        <a:pt x="133" y="0"/>
                      </a:lnTo>
                      <a:lnTo>
                        <a:pt x="134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91" name="Freeform 613"/>
                <p:cNvSpPr>
                  <a:spLocks/>
                </p:cNvSpPr>
                <p:nvPr/>
              </p:nvSpPr>
              <p:spPr bwMode="auto">
                <a:xfrm>
                  <a:off x="1495" y="2720"/>
                  <a:ext cx="777" cy="9"/>
                </a:xfrm>
                <a:custGeom>
                  <a:avLst/>
                  <a:gdLst>
                    <a:gd name="T0" fmla="*/ 4 w 342"/>
                    <a:gd name="T1" fmla="*/ 1 h 6"/>
                    <a:gd name="T2" fmla="*/ 8 w 342"/>
                    <a:gd name="T3" fmla="*/ 1 h 6"/>
                    <a:gd name="T4" fmla="*/ 12 w 342"/>
                    <a:gd name="T5" fmla="*/ 1 h 6"/>
                    <a:gd name="T6" fmla="*/ 18 w 342"/>
                    <a:gd name="T7" fmla="*/ 1 h 6"/>
                    <a:gd name="T8" fmla="*/ 24 w 342"/>
                    <a:gd name="T9" fmla="*/ 1 h 6"/>
                    <a:gd name="T10" fmla="*/ 30 w 342"/>
                    <a:gd name="T11" fmla="*/ 1 h 6"/>
                    <a:gd name="T12" fmla="*/ 36 w 342"/>
                    <a:gd name="T13" fmla="*/ 1 h 6"/>
                    <a:gd name="T14" fmla="*/ 42 w 342"/>
                    <a:gd name="T15" fmla="*/ 1 h 6"/>
                    <a:gd name="T16" fmla="*/ 48 w 342"/>
                    <a:gd name="T17" fmla="*/ 1 h 6"/>
                    <a:gd name="T18" fmla="*/ 54 w 342"/>
                    <a:gd name="T19" fmla="*/ 1 h 6"/>
                    <a:gd name="T20" fmla="*/ 60 w 342"/>
                    <a:gd name="T21" fmla="*/ 1 h 6"/>
                    <a:gd name="T22" fmla="*/ 66 w 342"/>
                    <a:gd name="T23" fmla="*/ 1 h 6"/>
                    <a:gd name="T24" fmla="*/ 72 w 342"/>
                    <a:gd name="T25" fmla="*/ 1 h 6"/>
                    <a:gd name="T26" fmla="*/ 78 w 342"/>
                    <a:gd name="T27" fmla="*/ 1 h 6"/>
                    <a:gd name="T28" fmla="*/ 84 w 342"/>
                    <a:gd name="T29" fmla="*/ 1 h 6"/>
                    <a:gd name="T30" fmla="*/ 89 w 342"/>
                    <a:gd name="T31" fmla="*/ 2 h 6"/>
                    <a:gd name="T32" fmla="*/ 95 w 342"/>
                    <a:gd name="T33" fmla="*/ 2 h 6"/>
                    <a:gd name="T34" fmla="*/ 101 w 342"/>
                    <a:gd name="T35" fmla="*/ 2 h 6"/>
                    <a:gd name="T36" fmla="*/ 107 w 342"/>
                    <a:gd name="T37" fmla="*/ 2 h 6"/>
                    <a:gd name="T38" fmla="*/ 113 w 342"/>
                    <a:gd name="T39" fmla="*/ 2 h 6"/>
                    <a:gd name="T40" fmla="*/ 119 w 342"/>
                    <a:gd name="T41" fmla="*/ 2 h 6"/>
                    <a:gd name="T42" fmla="*/ 124 w 342"/>
                    <a:gd name="T43" fmla="*/ 3 h 6"/>
                    <a:gd name="T44" fmla="*/ 130 w 342"/>
                    <a:gd name="T45" fmla="*/ 3 h 6"/>
                    <a:gd name="T46" fmla="*/ 136 w 342"/>
                    <a:gd name="T47" fmla="*/ 3 h 6"/>
                    <a:gd name="T48" fmla="*/ 142 w 342"/>
                    <a:gd name="T49" fmla="*/ 3 h 6"/>
                    <a:gd name="T50" fmla="*/ 148 w 342"/>
                    <a:gd name="T51" fmla="*/ 3 h 6"/>
                    <a:gd name="T52" fmla="*/ 154 w 342"/>
                    <a:gd name="T53" fmla="*/ 3 h 6"/>
                    <a:gd name="T54" fmla="*/ 160 w 342"/>
                    <a:gd name="T55" fmla="*/ 3 h 6"/>
                    <a:gd name="T56" fmla="*/ 166 w 342"/>
                    <a:gd name="T57" fmla="*/ 3 h 6"/>
                    <a:gd name="T58" fmla="*/ 172 w 342"/>
                    <a:gd name="T59" fmla="*/ 3 h 6"/>
                    <a:gd name="T60" fmla="*/ 178 w 342"/>
                    <a:gd name="T61" fmla="*/ 3 h 6"/>
                    <a:gd name="T62" fmla="*/ 184 w 342"/>
                    <a:gd name="T63" fmla="*/ 3 h 6"/>
                    <a:gd name="T64" fmla="*/ 190 w 342"/>
                    <a:gd name="T65" fmla="*/ 3 h 6"/>
                    <a:gd name="T66" fmla="*/ 196 w 342"/>
                    <a:gd name="T67" fmla="*/ 3 h 6"/>
                    <a:gd name="T68" fmla="*/ 202 w 342"/>
                    <a:gd name="T69" fmla="*/ 3 h 6"/>
                    <a:gd name="T70" fmla="*/ 208 w 342"/>
                    <a:gd name="T71" fmla="*/ 3 h 6"/>
                    <a:gd name="T72" fmla="*/ 214 w 342"/>
                    <a:gd name="T73" fmla="*/ 3 h 6"/>
                    <a:gd name="T74" fmla="*/ 220 w 342"/>
                    <a:gd name="T75" fmla="*/ 3 h 6"/>
                    <a:gd name="T76" fmla="*/ 226 w 342"/>
                    <a:gd name="T77" fmla="*/ 3 h 6"/>
                    <a:gd name="T78" fmla="*/ 232 w 342"/>
                    <a:gd name="T79" fmla="*/ 3 h 6"/>
                    <a:gd name="T80" fmla="*/ 238 w 342"/>
                    <a:gd name="T81" fmla="*/ 3 h 6"/>
                    <a:gd name="T82" fmla="*/ 242 w 342"/>
                    <a:gd name="T83" fmla="*/ 3 h 6"/>
                    <a:gd name="T84" fmla="*/ 247 w 342"/>
                    <a:gd name="T85" fmla="*/ 4 h 6"/>
                    <a:gd name="T86" fmla="*/ 253 w 342"/>
                    <a:gd name="T87" fmla="*/ 4 h 6"/>
                    <a:gd name="T88" fmla="*/ 259 w 342"/>
                    <a:gd name="T89" fmla="*/ 4 h 6"/>
                    <a:gd name="T90" fmla="*/ 265 w 342"/>
                    <a:gd name="T91" fmla="*/ 4 h 6"/>
                    <a:gd name="T92" fmla="*/ 271 w 342"/>
                    <a:gd name="T93" fmla="*/ 4 h 6"/>
                    <a:gd name="T94" fmla="*/ 277 w 342"/>
                    <a:gd name="T95" fmla="*/ 4 h 6"/>
                    <a:gd name="T96" fmla="*/ 283 w 342"/>
                    <a:gd name="T97" fmla="*/ 4 h 6"/>
                    <a:gd name="T98" fmla="*/ 289 w 342"/>
                    <a:gd name="T99" fmla="*/ 4 h 6"/>
                    <a:gd name="T100" fmla="*/ 294 w 342"/>
                    <a:gd name="T101" fmla="*/ 5 h 6"/>
                    <a:gd name="T102" fmla="*/ 300 w 342"/>
                    <a:gd name="T103" fmla="*/ 5 h 6"/>
                    <a:gd name="T104" fmla="*/ 306 w 342"/>
                    <a:gd name="T105" fmla="*/ 5 h 6"/>
                    <a:gd name="T106" fmla="*/ 312 w 342"/>
                    <a:gd name="T107" fmla="*/ 5 h 6"/>
                    <a:gd name="T108" fmla="*/ 317 w 342"/>
                    <a:gd name="T109" fmla="*/ 6 h 6"/>
                    <a:gd name="T110" fmla="*/ 323 w 342"/>
                    <a:gd name="T111" fmla="*/ 6 h 6"/>
                    <a:gd name="T112" fmla="*/ 329 w 342"/>
                    <a:gd name="T113" fmla="*/ 6 h 6"/>
                    <a:gd name="T114" fmla="*/ 335 w 342"/>
                    <a:gd name="T115" fmla="*/ 6 h 6"/>
                    <a:gd name="T116" fmla="*/ 341 w 342"/>
                    <a:gd name="T1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42" h="6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7" y="1"/>
                      </a:lnTo>
                      <a:lnTo>
                        <a:pt x="38" y="1"/>
                      </a:lnTo>
                      <a:lnTo>
                        <a:pt x="39" y="1"/>
                      </a:lnTo>
                      <a:lnTo>
                        <a:pt x="40" y="1"/>
                      </a:lnTo>
                      <a:lnTo>
                        <a:pt x="41" y="1"/>
                      </a:lnTo>
                      <a:lnTo>
                        <a:pt x="42" y="1"/>
                      </a:lnTo>
                      <a:lnTo>
                        <a:pt x="43" y="1"/>
                      </a:lnTo>
                      <a:lnTo>
                        <a:pt x="44" y="1"/>
                      </a:lnTo>
                      <a:lnTo>
                        <a:pt x="45" y="1"/>
                      </a:lnTo>
                      <a:lnTo>
                        <a:pt x="46" y="1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1" y="1"/>
                      </a:lnTo>
                      <a:lnTo>
                        <a:pt x="52" y="1"/>
                      </a:lnTo>
                      <a:lnTo>
                        <a:pt x="53" y="1"/>
                      </a:lnTo>
                      <a:lnTo>
                        <a:pt x="54" y="1"/>
                      </a:lnTo>
                      <a:lnTo>
                        <a:pt x="55" y="1"/>
                      </a:lnTo>
                      <a:lnTo>
                        <a:pt x="56" y="1"/>
                      </a:lnTo>
                      <a:lnTo>
                        <a:pt x="57" y="1"/>
                      </a:lnTo>
                      <a:lnTo>
                        <a:pt x="58" y="1"/>
                      </a:lnTo>
                      <a:lnTo>
                        <a:pt x="59" y="1"/>
                      </a:lnTo>
                      <a:lnTo>
                        <a:pt x="60" y="1"/>
                      </a:lnTo>
                      <a:lnTo>
                        <a:pt x="61" y="1"/>
                      </a:lnTo>
                      <a:lnTo>
                        <a:pt x="62" y="1"/>
                      </a:lnTo>
                      <a:lnTo>
                        <a:pt x="63" y="1"/>
                      </a:lnTo>
                      <a:lnTo>
                        <a:pt x="64" y="1"/>
                      </a:lnTo>
                      <a:lnTo>
                        <a:pt x="65" y="1"/>
                      </a:lnTo>
                      <a:lnTo>
                        <a:pt x="66" y="1"/>
                      </a:lnTo>
                      <a:lnTo>
                        <a:pt x="67" y="1"/>
                      </a:lnTo>
                      <a:lnTo>
                        <a:pt x="68" y="1"/>
                      </a:lnTo>
                      <a:lnTo>
                        <a:pt x="69" y="1"/>
                      </a:lnTo>
                      <a:lnTo>
                        <a:pt x="70" y="1"/>
                      </a:lnTo>
                      <a:lnTo>
                        <a:pt x="71" y="1"/>
                      </a:lnTo>
                      <a:lnTo>
                        <a:pt x="72" y="1"/>
                      </a:lnTo>
                      <a:lnTo>
                        <a:pt x="73" y="1"/>
                      </a:lnTo>
                      <a:lnTo>
                        <a:pt x="74" y="1"/>
                      </a:lnTo>
                      <a:lnTo>
                        <a:pt x="75" y="1"/>
                      </a:lnTo>
                      <a:lnTo>
                        <a:pt x="76" y="1"/>
                      </a:lnTo>
                      <a:lnTo>
                        <a:pt x="77" y="1"/>
                      </a:lnTo>
                      <a:lnTo>
                        <a:pt x="78" y="1"/>
                      </a:lnTo>
                      <a:lnTo>
                        <a:pt x="79" y="1"/>
                      </a:lnTo>
                      <a:lnTo>
                        <a:pt x="80" y="1"/>
                      </a:lnTo>
                      <a:lnTo>
                        <a:pt x="81" y="1"/>
                      </a:lnTo>
                      <a:lnTo>
                        <a:pt x="82" y="1"/>
                      </a:lnTo>
                      <a:lnTo>
                        <a:pt x="83" y="1"/>
                      </a:lnTo>
                      <a:lnTo>
                        <a:pt x="84" y="1"/>
                      </a:lnTo>
                      <a:lnTo>
                        <a:pt x="84" y="2"/>
                      </a:lnTo>
                      <a:lnTo>
                        <a:pt x="85" y="2"/>
                      </a:lnTo>
                      <a:lnTo>
                        <a:pt x="86" y="2"/>
                      </a:lnTo>
                      <a:lnTo>
                        <a:pt x="87" y="2"/>
                      </a:lnTo>
                      <a:lnTo>
                        <a:pt x="88" y="2"/>
                      </a:lnTo>
                      <a:lnTo>
                        <a:pt x="89" y="2"/>
                      </a:lnTo>
                      <a:lnTo>
                        <a:pt x="90" y="2"/>
                      </a:lnTo>
                      <a:lnTo>
                        <a:pt x="91" y="2"/>
                      </a:lnTo>
                      <a:lnTo>
                        <a:pt x="92" y="2"/>
                      </a:lnTo>
                      <a:lnTo>
                        <a:pt x="93" y="2"/>
                      </a:lnTo>
                      <a:lnTo>
                        <a:pt x="94" y="2"/>
                      </a:lnTo>
                      <a:lnTo>
                        <a:pt x="95" y="2"/>
                      </a:lnTo>
                      <a:lnTo>
                        <a:pt x="96" y="2"/>
                      </a:lnTo>
                      <a:lnTo>
                        <a:pt x="97" y="2"/>
                      </a:lnTo>
                      <a:lnTo>
                        <a:pt x="98" y="2"/>
                      </a:lnTo>
                      <a:lnTo>
                        <a:pt x="99" y="2"/>
                      </a:lnTo>
                      <a:lnTo>
                        <a:pt x="100" y="2"/>
                      </a:lnTo>
                      <a:lnTo>
                        <a:pt x="101" y="2"/>
                      </a:lnTo>
                      <a:lnTo>
                        <a:pt x="102" y="2"/>
                      </a:lnTo>
                      <a:lnTo>
                        <a:pt x="103" y="2"/>
                      </a:lnTo>
                      <a:lnTo>
                        <a:pt x="104" y="2"/>
                      </a:lnTo>
                      <a:lnTo>
                        <a:pt x="105" y="2"/>
                      </a:lnTo>
                      <a:lnTo>
                        <a:pt x="106" y="2"/>
                      </a:lnTo>
                      <a:lnTo>
                        <a:pt x="107" y="2"/>
                      </a:lnTo>
                      <a:lnTo>
                        <a:pt x="108" y="2"/>
                      </a:lnTo>
                      <a:lnTo>
                        <a:pt x="109" y="2"/>
                      </a:lnTo>
                      <a:lnTo>
                        <a:pt x="110" y="2"/>
                      </a:lnTo>
                      <a:lnTo>
                        <a:pt x="111" y="2"/>
                      </a:lnTo>
                      <a:lnTo>
                        <a:pt x="112" y="2"/>
                      </a:lnTo>
                      <a:lnTo>
                        <a:pt x="113" y="2"/>
                      </a:lnTo>
                      <a:lnTo>
                        <a:pt x="114" y="2"/>
                      </a:lnTo>
                      <a:lnTo>
                        <a:pt x="115" y="2"/>
                      </a:lnTo>
                      <a:lnTo>
                        <a:pt x="116" y="2"/>
                      </a:lnTo>
                      <a:lnTo>
                        <a:pt x="117" y="2"/>
                      </a:lnTo>
                      <a:lnTo>
                        <a:pt x="118" y="2"/>
                      </a:lnTo>
                      <a:lnTo>
                        <a:pt x="119" y="2"/>
                      </a:lnTo>
                      <a:lnTo>
                        <a:pt x="120" y="2"/>
                      </a:lnTo>
                      <a:lnTo>
                        <a:pt x="120" y="3"/>
                      </a:lnTo>
                      <a:lnTo>
                        <a:pt x="121" y="3"/>
                      </a:lnTo>
                      <a:lnTo>
                        <a:pt x="122" y="3"/>
                      </a:lnTo>
                      <a:lnTo>
                        <a:pt x="123" y="3"/>
                      </a:lnTo>
                      <a:lnTo>
                        <a:pt x="124" y="3"/>
                      </a:lnTo>
                      <a:lnTo>
                        <a:pt x="125" y="3"/>
                      </a:lnTo>
                      <a:lnTo>
                        <a:pt x="126" y="3"/>
                      </a:lnTo>
                      <a:lnTo>
                        <a:pt x="127" y="3"/>
                      </a:lnTo>
                      <a:lnTo>
                        <a:pt x="128" y="3"/>
                      </a:lnTo>
                      <a:lnTo>
                        <a:pt x="129" y="3"/>
                      </a:lnTo>
                      <a:lnTo>
                        <a:pt x="130" y="3"/>
                      </a:lnTo>
                      <a:lnTo>
                        <a:pt x="131" y="3"/>
                      </a:lnTo>
                      <a:lnTo>
                        <a:pt x="132" y="3"/>
                      </a:lnTo>
                      <a:lnTo>
                        <a:pt x="133" y="3"/>
                      </a:lnTo>
                      <a:lnTo>
                        <a:pt x="134" y="3"/>
                      </a:lnTo>
                      <a:lnTo>
                        <a:pt x="135" y="3"/>
                      </a:lnTo>
                      <a:lnTo>
                        <a:pt x="136" y="3"/>
                      </a:lnTo>
                      <a:lnTo>
                        <a:pt x="137" y="3"/>
                      </a:lnTo>
                      <a:lnTo>
                        <a:pt x="138" y="3"/>
                      </a:lnTo>
                      <a:lnTo>
                        <a:pt x="139" y="3"/>
                      </a:lnTo>
                      <a:lnTo>
                        <a:pt x="140" y="3"/>
                      </a:lnTo>
                      <a:lnTo>
                        <a:pt x="141" y="3"/>
                      </a:lnTo>
                      <a:lnTo>
                        <a:pt x="142" y="3"/>
                      </a:lnTo>
                      <a:lnTo>
                        <a:pt x="143" y="3"/>
                      </a:lnTo>
                      <a:lnTo>
                        <a:pt x="144" y="3"/>
                      </a:lnTo>
                      <a:lnTo>
                        <a:pt x="145" y="3"/>
                      </a:lnTo>
                      <a:lnTo>
                        <a:pt x="146" y="3"/>
                      </a:lnTo>
                      <a:lnTo>
                        <a:pt x="147" y="3"/>
                      </a:lnTo>
                      <a:lnTo>
                        <a:pt x="148" y="3"/>
                      </a:lnTo>
                      <a:lnTo>
                        <a:pt x="149" y="3"/>
                      </a:lnTo>
                      <a:lnTo>
                        <a:pt x="150" y="3"/>
                      </a:lnTo>
                      <a:lnTo>
                        <a:pt x="151" y="3"/>
                      </a:lnTo>
                      <a:lnTo>
                        <a:pt x="152" y="3"/>
                      </a:lnTo>
                      <a:lnTo>
                        <a:pt x="153" y="3"/>
                      </a:lnTo>
                      <a:lnTo>
                        <a:pt x="154" y="3"/>
                      </a:lnTo>
                      <a:lnTo>
                        <a:pt x="155" y="3"/>
                      </a:lnTo>
                      <a:lnTo>
                        <a:pt x="156" y="3"/>
                      </a:lnTo>
                      <a:lnTo>
                        <a:pt x="157" y="3"/>
                      </a:lnTo>
                      <a:lnTo>
                        <a:pt x="158" y="3"/>
                      </a:lnTo>
                      <a:lnTo>
                        <a:pt x="159" y="3"/>
                      </a:lnTo>
                      <a:lnTo>
                        <a:pt x="160" y="3"/>
                      </a:lnTo>
                      <a:lnTo>
                        <a:pt x="161" y="3"/>
                      </a:lnTo>
                      <a:lnTo>
                        <a:pt x="162" y="3"/>
                      </a:lnTo>
                      <a:lnTo>
                        <a:pt x="163" y="3"/>
                      </a:lnTo>
                      <a:lnTo>
                        <a:pt x="164" y="3"/>
                      </a:lnTo>
                      <a:lnTo>
                        <a:pt x="165" y="3"/>
                      </a:lnTo>
                      <a:lnTo>
                        <a:pt x="166" y="3"/>
                      </a:lnTo>
                      <a:lnTo>
                        <a:pt x="167" y="3"/>
                      </a:lnTo>
                      <a:lnTo>
                        <a:pt x="168" y="3"/>
                      </a:lnTo>
                      <a:lnTo>
                        <a:pt x="169" y="3"/>
                      </a:lnTo>
                      <a:lnTo>
                        <a:pt x="170" y="3"/>
                      </a:lnTo>
                      <a:lnTo>
                        <a:pt x="171" y="3"/>
                      </a:lnTo>
                      <a:lnTo>
                        <a:pt x="172" y="3"/>
                      </a:lnTo>
                      <a:lnTo>
                        <a:pt x="173" y="3"/>
                      </a:lnTo>
                      <a:lnTo>
                        <a:pt x="174" y="3"/>
                      </a:lnTo>
                      <a:lnTo>
                        <a:pt x="175" y="3"/>
                      </a:lnTo>
                      <a:lnTo>
                        <a:pt x="176" y="3"/>
                      </a:lnTo>
                      <a:lnTo>
                        <a:pt x="177" y="3"/>
                      </a:lnTo>
                      <a:lnTo>
                        <a:pt x="178" y="3"/>
                      </a:lnTo>
                      <a:lnTo>
                        <a:pt x="179" y="3"/>
                      </a:lnTo>
                      <a:lnTo>
                        <a:pt x="180" y="3"/>
                      </a:lnTo>
                      <a:lnTo>
                        <a:pt x="181" y="3"/>
                      </a:lnTo>
                      <a:lnTo>
                        <a:pt x="182" y="3"/>
                      </a:lnTo>
                      <a:lnTo>
                        <a:pt x="183" y="3"/>
                      </a:lnTo>
                      <a:lnTo>
                        <a:pt x="184" y="3"/>
                      </a:lnTo>
                      <a:lnTo>
                        <a:pt x="185" y="3"/>
                      </a:lnTo>
                      <a:lnTo>
                        <a:pt x="186" y="3"/>
                      </a:lnTo>
                      <a:lnTo>
                        <a:pt x="187" y="3"/>
                      </a:lnTo>
                      <a:lnTo>
                        <a:pt x="188" y="3"/>
                      </a:lnTo>
                      <a:lnTo>
                        <a:pt x="189" y="3"/>
                      </a:lnTo>
                      <a:lnTo>
                        <a:pt x="190" y="3"/>
                      </a:lnTo>
                      <a:lnTo>
                        <a:pt x="191" y="3"/>
                      </a:lnTo>
                      <a:lnTo>
                        <a:pt x="192" y="3"/>
                      </a:lnTo>
                      <a:lnTo>
                        <a:pt x="193" y="3"/>
                      </a:lnTo>
                      <a:lnTo>
                        <a:pt x="194" y="3"/>
                      </a:lnTo>
                      <a:lnTo>
                        <a:pt x="195" y="3"/>
                      </a:lnTo>
                      <a:lnTo>
                        <a:pt x="196" y="3"/>
                      </a:lnTo>
                      <a:lnTo>
                        <a:pt x="197" y="3"/>
                      </a:lnTo>
                      <a:lnTo>
                        <a:pt x="198" y="3"/>
                      </a:lnTo>
                      <a:lnTo>
                        <a:pt x="199" y="3"/>
                      </a:lnTo>
                      <a:lnTo>
                        <a:pt x="200" y="3"/>
                      </a:lnTo>
                      <a:lnTo>
                        <a:pt x="201" y="3"/>
                      </a:lnTo>
                      <a:lnTo>
                        <a:pt x="202" y="3"/>
                      </a:lnTo>
                      <a:lnTo>
                        <a:pt x="203" y="3"/>
                      </a:lnTo>
                      <a:lnTo>
                        <a:pt x="204" y="3"/>
                      </a:lnTo>
                      <a:lnTo>
                        <a:pt x="205" y="3"/>
                      </a:lnTo>
                      <a:lnTo>
                        <a:pt x="206" y="3"/>
                      </a:lnTo>
                      <a:lnTo>
                        <a:pt x="207" y="3"/>
                      </a:lnTo>
                      <a:lnTo>
                        <a:pt x="208" y="3"/>
                      </a:lnTo>
                      <a:lnTo>
                        <a:pt x="209" y="3"/>
                      </a:lnTo>
                      <a:lnTo>
                        <a:pt x="210" y="3"/>
                      </a:lnTo>
                      <a:lnTo>
                        <a:pt x="211" y="3"/>
                      </a:lnTo>
                      <a:lnTo>
                        <a:pt x="212" y="3"/>
                      </a:lnTo>
                      <a:lnTo>
                        <a:pt x="213" y="3"/>
                      </a:lnTo>
                      <a:lnTo>
                        <a:pt x="214" y="3"/>
                      </a:lnTo>
                      <a:lnTo>
                        <a:pt x="215" y="3"/>
                      </a:lnTo>
                      <a:lnTo>
                        <a:pt x="216" y="3"/>
                      </a:lnTo>
                      <a:lnTo>
                        <a:pt x="217" y="3"/>
                      </a:lnTo>
                      <a:lnTo>
                        <a:pt x="218" y="3"/>
                      </a:lnTo>
                      <a:lnTo>
                        <a:pt x="219" y="3"/>
                      </a:lnTo>
                      <a:lnTo>
                        <a:pt x="220" y="3"/>
                      </a:lnTo>
                      <a:lnTo>
                        <a:pt x="221" y="3"/>
                      </a:lnTo>
                      <a:lnTo>
                        <a:pt x="222" y="3"/>
                      </a:lnTo>
                      <a:lnTo>
                        <a:pt x="223" y="3"/>
                      </a:lnTo>
                      <a:lnTo>
                        <a:pt x="224" y="3"/>
                      </a:lnTo>
                      <a:lnTo>
                        <a:pt x="225" y="3"/>
                      </a:lnTo>
                      <a:lnTo>
                        <a:pt x="226" y="3"/>
                      </a:lnTo>
                      <a:lnTo>
                        <a:pt x="227" y="3"/>
                      </a:lnTo>
                      <a:lnTo>
                        <a:pt x="228" y="3"/>
                      </a:lnTo>
                      <a:lnTo>
                        <a:pt x="229" y="3"/>
                      </a:lnTo>
                      <a:lnTo>
                        <a:pt x="230" y="3"/>
                      </a:lnTo>
                      <a:lnTo>
                        <a:pt x="231" y="3"/>
                      </a:lnTo>
                      <a:lnTo>
                        <a:pt x="232" y="3"/>
                      </a:lnTo>
                      <a:lnTo>
                        <a:pt x="233" y="3"/>
                      </a:lnTo>
                      <a:lnTo>
                        <a:pt x="234" y="3"/>
                      </a:lnTo>
                      <a:lnTo>
                        <a:pt x="235" y="3"/>
                      </a:lnTo>
                      <a:lnTo>
                        <a:pt x="236" y="3"/>
                      </a:lnTo>
                      <a:lnTo>
                        <a:pt x="237" y="3"/>
                      </a:lnTo>
                      <a:lnTo>
                        <a:pt x="238" y="3"/>
                      </a:lnTo>
                      <a:lnTo>
                        <a:pt x="239" y="3"/>
                      </a:lnTo>
                      <a:lnTo>
                        <a:pt x="240" y="3"/>
                      </a:lnTo>
                      <a:lnTo>
                        <a:pt x="240" y="4"/>
                      </a:lnTo>
                      <a:lnTo>
                        <a:pt x="241" y="4"/>
                      </a:lnTo>
                      <a:lnTo>
                        <a:pt x="242" y="4"/>
                      </a:lnTo>
                      <a:lnTo>
                        <a:pt x="242" y="3"/>
                      </a:lnTo>
                      <a:lnTo>
                        <a:pt x="243" y="3"/>
                      </a:lnTo>
                      <a:lnTo>
                        <a:pt x="244" y="3"/>
                      </a:lnTo>
                      <a:lnTo>
                        <a:pt x="244" y="4"/>
                      </a:lnTo>
                      <a:lnTo>
                        <a:pt x="245" y="4"/>
                      </a:lnTo>
                      <a:lnTo>
                        <a:pt x="246" y="4"/>
                      </a:lnTo>
                      <a:lnTo>
                        <a:pt x="247" y="4"/>
                      </a:lnTo>
                      <a:lnTo>
                        <a:pt x="248" y="4"/>
                      </a:lnTo>
                      <a:lnTo>
                        <a:pt x="249" y="4"/>
                      </a:lnTo>
                      <a:lnTo>
                        <a:pt x="250" y="4"/>
                      </a:lnTo>
                      <a:lnTo>
                        <a:pt x="251" y="4"/>
                      </a:lnTo>
                      <a:lnTo>
                        <a:pt x="252" y="4"/>
                      </a:lnTo>
                      <a:lnTo>
                        <a:pt x="253" y="4"/>
                      </a:lnTo>
                      <a:lnTo>
                        <a:pt x="254" y="4"/>
                      </a:lnTo>
                      <a:lnTo>
                        <a:pt x="255" y="4"/>
                      </a:lnTo>
                      <a:lnTo>
                        <a:pt x="256" y="4"/>
                      </a:lnTo>
                      <a:lnTo>
                        <a:pt x="257" y="4"/>
                      </a:lnTo>
                      <a:lnTo>
                        <a:pt x="258" y="4"/>
                      </a:lnTo>
                      <a:lnTo>
                        <a:pt x="259" y="4"/>
                      </a:lnTo>
                      <a:lnTo>
                        <a:pt x="260" y="4"/>
                      </a:lnTo>
                      <a:lnTo>
                        <a:pt x="261" y="4"/>
                      </a:lnTo>
                      <a:lnTo>
                        <a:pt x="262" y="4"/>
                      </a:lnTo>
                      <a:lnTo>
                        <a:pt x="263" y="4"/>
                      </a:lnTo>
                      <a:lnTo>
                        <a:pt x="264" y="4"/>
                      </a:lnTo>
                      <a:lnTo>
                        <a:pt x="265" y="4"/>
                      </a:lnTo>
                      <a:lnTo>
                        <a:pt x="266" y="4"/>
                      </a:lnTo>
                      <a:lnTo>
                        <a:pt x="267" y="4"/>
                      </a:lnTo>
                      <a:lnTo>
                        <a:pt x="268" y="4"/>
                      </a:lnTo>
                      <a:lnTo>
                        <a:pt x="269" y="4"/>
                      </a:lnTo>
                      <a:lnTo>
                        <a:pt x="270" y="4"/>
                      </a:lnTo>
                      <a:lnTo>
                        <a:pt x="271" y="4"/>
                      </a:lnTo>
                      <a:lnTo>
                        <a:pt x="272" y="4"/>
                      </a:lnTo>
                      <a:lnTo>
                        <a:pt x="273" y="4"/>
                      </a:lnTo>
                      <a:lnTo>
                        <a:pt x="274" y="4"/>
                      </a:lnTo>
                      <a:lnTo>
                        <a:pt x="275" y="4"/>
                      </a:lnTo>
                      <a:lnTo>
                        <a:pt x="276" y="4"/>
                      </a:lnTo>
                      <a:lnTo>
                        <a:pt x="277" y="4"/>
                      </a:lnTo>
                      <a:lnTo>
                        <a:pt x="278" y="4"/>
                      </a:lnTo>
                      <a:lnTo>
                        <a:pt x="279" y="4"/>
                      </a:lnTo>
                      <a:lnTo>
                        <a:pt x="280" y="4"/>
                      </a:lnTo>
                      <a:lnTo>
                        <a:pt x="281" y="4"/>
                      </a:lnTo>
                      <a:lnTo>
                        <a:pt x="282" y="4"/>
                      </a:lnTo>
                      <a:lnTo>
                        <a:pt x="283" y="4"/>
                      </a:lnTo>
                      <a:lnTo>
                        <a:pt x="284" y="4"/>
                      </a:lnTo>
                      <a:lnTo>
                        <a:pt x="285" y="4"/>
                      </a:lnTo>
                      <a:lnTo>
                        <a:pt x="286" y="4"/>
                      </a:lnTo>
                      <a:lnTo>
                        <a:pt x="287" y="4"/>
                      </a:lnTo>
                      <a:lnTo>
                        <a:pt x="288" y="4"/>
                      </a:lnTo>
                      <a:lnTo>
                        <a:pt x="289" y="4"/>
                      </a:lnTo>
                      <a:lnTo>
                        <a:pt x="290" y="4"/>
                      </a:lnTo>
                      <a:lnTo>
                        <a:pt x="290" y="5"/>
                      </a:lnTo>
                      <a:lnTo>
                        <a:pt x="291" y="5"/>
                      </a:lnTo>
                      <a:lnTo>
                        <a:pt x="292" y="5"/>
                      </a:lnTo>
                      <a:lnTo>
                        <a:pt x="293" y="5"/>
                      </a:lnTo>
                      <a:lnTo>
                        <a:pt x="294" y="5"/>
                      </a:lnTo>
                      <a:lnTo>
                        <a:pt x="295" y="5"/>
                      </a:lnTo>
                      <a:lnTo>
                        <a:pt x="296" y="5"/>
                      </a:lnTo>
                      <a:lnTo>
                        <a:pt x="297" y="5"/>
                      </a:lnTo>
                      <a:lnTo>
                        <a:pt x="298" y="5"/>
                      </a:lnTo>
                      <a:lnTo>
                        <a:pt x="299" y="5"/>
                      </a:lnTo>
                      <a:lnTo>
                        <a:pt x="300" y="5"/>
                      </a:lnTo>
                      <a:lnTo>
                        <a:pt x="301" y="5"/>
                      </a:lnTo>
                      <a:lnTo>
                        <a:pt x="302" y="5"/>
                      </a:lnTo>
                      <a:lnTo>
                        <a:pt x="303" y="5"/>
                      </a:lnTo>
                      <a:lnTo>
                        <a:pt x="304" y="5"/>
                      </a:lnTo>
                      <a:lnTo>
                        <a:pt x="305" y="5"/>
                      </a:lnTo>
                      <a:lnTo>
                        <a:pt x="306" y="5"/>
                      </a:lnTo>
                      <a:lnTo>
                        <a:pt x="307" y="5"/>
                      </a:lnTo>
                      <a:lnTo>
                        <a:pt x="308" y="5"/>
                      </a:lnTo>
                      <a:lnTo>
                        <a:pt x="309" y="5"/>
                      </a:lnTo>
                      <a:lnTo>
                        <a:pt x="310" y="5"/>
                      </a:lnTo>
                      <a:lnTo>
                        <a:pt x="311" y="5"/>
                      </a:lnTo>
                      <a:lnTo>
                        <a:pt x="312" y="5"/>
                      </a:lnTo>
                      <a:lnTo>
                        <a:pt x="313" y="5"/>
                      </a:lnTo>
                      <a:lnTo>
                        <a:pt x="314" y="5"/>
                      </a:lnTo>
                      <a:lnTo>
                        <a:pt x="315" y="5"/>
                      </a:lnTo>
                      <a:lnTo>
                        <a:pt x="316" y="5"/>
                      </a:lnTo>
                      <a:lnTo>
                        <a:pt x="317" y="5"/>
                      </a:lnTo>
                      <a:lnTo>
                        <a:pt x="317" y="6"/>
                      </a:lnTo>
                      <a:lnTo>
                        <a:pt x="318" y="6"/>
                      </a:lnTo>
                      <a:lnTo>
                        <a:pt x="319" y="6"/>
                      </a:lnTo>
                      <a:lnTo>
                        <a:pt x="320" y="6"/>
                      </a:lnTo>
                      <a:lnTo>
                        <a:pt x="321" y="6"/>
                      </a:lnTo>
                      <a:lnTo>
                        <a:pt x="322" y="6"/>
                      </a:lnTo>
                      <a:lnTo>
                        <a:pt x="323" y="6"/>
                      </a:lnTo>
                      <a:lnTo>
                        <a:pt x="324" y="6"/>
                      </a:lnTo>
                      <a:lnTo>
                        <a:pt x="325" y="6"/>
                      </a:lnTo>
                      <a:lnTo>
                        <a:pt x="326" y="6"/>
                      </a:lnTo>
                      <a:lnTo>
                        <a:pt x="327" y="6"/>
                      </a:lnTo>
                      <a:lnTo>
                        <a:pt x="328" y="6"/>
                      </a:lnTo>
                      <a:lnTo>
                        <a:pt x="329" y="6"/>
                      </a:lnTo>
                      <a:lnTo>
                        <a:pt x="330" y="6"/>
                      </a:lnTo>
                      <a:lnTo>
                        <a:pt x="331" y="6"/>
                      </a:lnTo>
                      <a:lnTo>
                        <a:pt x="332" y="6"/>
                      </a:lnTo>
                      <a:lnTo>
                        <a:pt x="333" y="6"/>
                      </a:lnTo>
                      <a:lnTo>
                        <a:pt x="334" y="6"/>
                      </a:lnTo>
                      <a:lnTo>
                        <a:pt x="335" y="6"/>
                      </a:lnTo>
                      <a:lnTo>
                        <a:pt x="336" y="6"/>
                      </a:lnTo>
                      <a:lnTo>
                        <a:pt x="337" y="6"/>
                      </a:lnTo>
                      <a:lnTo>
                        <a:pt x="338" y="6"/>
                      </a:lnTo>
                      <a:lnTo>
                        <a:pt x="339" y="6"/>
                      </a:lnTo>
                      <a:lnTo>
                        <a:pt x="340" y="6"/>
                      </a:lnTo>
                      <a:lnTo>
                        <a:pt x="341" y="6"/>
                      </a:lnTo>
                      <a:lnTo>
                        <a:pt x="342" y="6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92" name="Freeform 614"/>
                <p:cNvSpPr>
                  <a:spLocks/>
                </p:cNvSpPr>
                <p:nvPr/>
              </p:nvSpPr>
              <p:spPr bwMode="auto">
                <a:xfrm>
                  <a:off x="2274" y="2731"/>
                  <a:ext cx="61" cy="0"/>
                </a:xfrm>
                <a:custGeom>
                  <a:avLst/>
                  <a:gdLst>
                    <a:gd name="T0" fmla="*/ 0 w 27"/>
                    <a:gd name="T1" fmla="*/ 0 w 27"/>
                    <a:gd name="T2" fmla="*/ 1 w 27"/>
                    <a:gd name="T3" fmla="*/ 2 w 27"/>
                    <a:gd name="T4" fmla="*/ 3 w 27"/>
                    <a:gd name="T5" fmla="*/ 4 w 27"/>
                    <a:gd name="T6" fmla="*/ 5 w 27"/>
                    <a:gd name="T7" fmla="*/ 6 w 27"/>
                    <a:gd name="T8" fmla="*/ 7 w 27"/>
                    <a:gd name="T9" fmla="*/ 8 w 27"/>
                    <a:gd name="T10" fmla="*/ 9 w 27"/>
                    <a:gd name="T11" fmla="*/ 10 w 27"/>
                    <a:gd name="T12" fmla="*/ 11 w 27"/>
                    <a:gd name="T13" fmla="*/ 12 w 27"/>
                    <a:gd name="T14" fmla="*/ 13 w 27"/>
                    <a:gd name="T15" fmla="*/ 14 w 27"/>
                    <a:gd name="T16" fmla="*/ 15 w 27"/>
                    <a:gd name="T17" fmla="*/ 16 w 27"/>
                    <a:gd name="T18" fmla="*/ 17 w 27"/>
                    <a:gd name="T19" fmla="*/ 18 w 27"/>
                    <a:gd name="T20" fmla="*/ 19 w 27"/>
                    <a:gd name="T21" fmla="*/ 20 w 27"/>
                    <a:gd name="T22" fmla="*/ 21 w 27"/>
                    <a:gd name="T23" fmla="*/ 22 w 27"/>
                    <a:gd name="T24" fmla="*/ 23 w 27"/>
                    <a:gd name="T25" fmla="*/ 24 w 27"/>
                    <a:gd name="T26" fmla="*/ 25 w 27"/>
                    <a:gd name="T27" fmla="*/ 26 w 27"/>
                    <a:gd name="T28" fmla="*/ 27 w 2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  <a:cxn ang="0">
                      <a:pos x="T12" y="0"/>
                    </a:cxn>
                    <a:cxn ang="0">
                      <a:pos x="T13" y="0"/>
                    </a:cxn>
                    <a:cxn ang="0">
                      <a:pos x="T14" y="0"/>
                    </a:cxn>
                    <a:cxn ang="0">
                      <a:pos x="T15" y="0"/>
                    </a:cxn>
                    <a:cxn ang="0">
                      <a:pos x="T16" y="0"/>
                    </a:cxn>
                    <a:cxn ang="0">
                      <a:pos x="T17" y="0"/>
                    </a:cxn>
                    <a:cxn ang="0">
                      <a:pos x="T18" y="0"/>
                    </a:cxn>
                    <a:cxn ang="0">
                      <a:pos x="T19" y="0"/>
                    </a:cxn>
                    <a:cxn ang="0">
                      <a:pos x="T20" y="0"/>
                    </a:cxn>
                    <a:cxn ang="0">
                      <a:pos x="T21" y="0"/>
                    </a:cxn>
                    <a:cxn ang="0">
                      <a:pos x="T22" y="0"/>
                    </a:cxn>
                    <a:cxn ang="0">
                      <a:pos x="T23" y="0"/>
                    </a:cxn>
                    <a:cxn ang="0">
                      <a:pos x="T24" y="0"/>
                    </a:cxn>
                    <a:cxn ang="0">
                      <a:pos x="T25" y="0"/>
                    </a:cxn>
                    <a:cxn ang="0">
                      <a:pos x="T26" y="0"/>
                    </a:cxn>
                    <a:cxn ang="0">
                      <a:pos x="T27" y="0"/>
                    </a:cxn>
                    <a:cxn ang="0">
                      <a:pos x="T28" y="0"/>
                    </a:cxn>
                  </a:cxnLst>
                  <a:rect l="0" t="0" r="r" b="b"/>
                  <a:pathLst>
                    <a:path w="2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93" name="Freeform 615"/>
                <p:cNvSpPr>
                  <a:spLocks/>
                </p:cNvSpPr>
                <p:nvPr/>
              </p:nvSpPr>
              <p:spPr bwMode="auto">
                <a:xfrm>
                  <a:off x="2338" y="2733"/>
                  <a:ext cx="150" cy="9"/>
                </a:xfrm>
                <a:custGeom>
                  <a:avLst/>
                  <a:gdLst>
                    <a:gd name="T0" fmla="*/ 0 w 66"/>
                    <a:gd name="T1" fmla="*/ 0 h 6"/>
                    <a:gd name="T2" fmla="*/ 2 w 66"/>
                    <a:gd name="T3" fmla="*/ 0 h 6"/>
                    <a:gd name="T4" fmla="*/ 4 w 66"/>
                    <a:gd name="T5" fmla="*/ 0 h 6"/>
                    <a:gd name="T6" fmla="*/ 6 w 66"/>
                    <a:gd name="T7" fmla="*/ 0 h 6"/>
                    <a:gd name="T8" fmla="*/ 8 w 66"/>
                    <a:gd name="T9" fmla="*/ 0 h 6"/>
                    <a:gd name="T10" fmla="*/ 10 w 66"/>
                    <a:gd name="T11" fmla="*/ 0 h 6"/>
                    <a:gd name="T12" fmla="*/ 12 w 66"/>
                    <a:gd name="T13" fmla="*/ 0 h 6"/>
                    <a:gd name="T14" fmla="*/ 14 w 66"/>
                    <a:gd name="T15" fmla="*/ 0 h 6"/>
                    <a:gd name="T16" fmla="*/ 16 w 66"/>
                    <a:gd name="T17" fmla="*/ 0 h 6"/>
                    <a:gd name="T18" fmla="*/ 17 w 66"/>
                    <a:gd name="T19" fmla="*/ 1 h 6"/>
                    <a:gd name="T20" fmla="*/ 19 w 66"/>
                    <a:gd name="T21" fmla="*/ 1 h 6"/>
                    <a:gd name="T22" fmla="*/ 21 w 66"/>
                    <a:gd name="T23" fmla="*/ 1 h 6"/>
                    <a:gd name="T24" fmla="*/ 23 w 66"/>
                    <a:gd name="T25" fmla="*/ 1 h 6"/>
                    <a:gd name="T26" fmla="*/ 25 w 66"/>
                    <a:gd name="T27" fmla="*/ 1 h 6"/>
                    <a:gd name="T28" fmla="*/ 27 w 66"/>
                    <a:gd name="T29" fmla="*/ 1 h 6"/>
                    <a:gd name="T30" fmla="*/ 29 w 66"/>
                    <a:gd name="T31" fmla="*/ 1 h 6"/>
                    <a:gd name="T32" fmla="*/ 30 w 66"/>
                    <a:gd name="T33" fmla="*/ 2 h 6"/>
                    <a:gd name="T34" fmla="*/ 32 w 66"/>
                    <a:gd name="T35" fmla="*/ 2 h 6"/>
                    <a:gd name="T36" fmla="*/ 34 w 66"/>
                    <a:gd name="T37" fmla="*/ 2 h 6"/>
                    <a:gd name="T38" fmla="*/ 36 w 66"/>
                    <a:gd name="T39" fmla="*/ 2 h 6"/>
                    <a:gd name="T40" fmla="*/ 38 w 66"/>
                    <a:gd name="T41" fmla="*/ 2 h 6"/>
                    <a:gd name="T42" fmla="*/ 39 w 66"/>
                    <a:gd name="T43" fmla="*/ 3 h 6"/>
                    <a:gd name="T44" fmla="*/ 41 w 66"/>
                    <a:gd name="T45" fmla="*/ 3 h 6"/>
                    <a:gd name="T46" fmla="*/ 43 w 66"/>
                    <a:gd name="T47" fmla="*/ 3 h 6"/>
                    <a:gd name="T48" fmla="*/ 45 w 66"/>
                    <a:gd name="T49" fmla="*/ 3 h 6"/>
                    <a:gd name="T50" fmla="*/ 47 w 66"/>
                    <a:gd name="T51" fmla="*/ 3 h 6"/>
                    <a:gd name="T52" fmla="*/ 48 w 66"/>
                    <a:gd name="T53" fmla="*/ 4 h 6"/>
                    <a:gd name="T54" fmla="*/ 50 w 66"/>
                    <a:gd name="T55" fmla="*/ 4 h 6"/>
                    <a:gd name="T56" fmla="*/ 52 w 66"/>
                    <a:gd name="T57" fmla="*/ 4 h 6"/>
                    <a:gd name="T58" fmla="*/ 54 w 66"/>
                    <a:gd name="T59" fmla="*/ 4 h 6"/>
                    <a:gd name="T60" fmla="*/ 56 w 66"/>
                    <a:gd name="T61" fmla="*/ 4 h 6"/>
                    <a:gd name="T62" fmla="*/ 57 w 66"/>
                    <a:gd name="T63" fmla="*/ 5 h 6"/>
                    <a:gd name="T64" fmla="*/ 59 w 66"/>
                    <a:gd name="T65" fmla="*/ 5 h 6"/>
                    <a:gd name="T66" fmla="*/ 61 w 66"/>
                    <a:gd name="T67" fmla="*/ 5 h 6"/>
                    <a:gd name="T68" fmla="*/ 62 w 66"/>
                    <a:gd name="T69" fmla="*/ 6 h 6"/>
                    <a:gd name="T70" fmla="*/ 64 w 66"/>
                    <a:gd name="T71" fmla="*/ 6 h 6"/>
                    <a:gd name="T72" fmla="*/ 66 w 66"/>
                    <a:gd name="T7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66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29" y="2"/>
                      </a:lnTo>
                      <a:lnTo>
                        <a:pt x="30" y="2"/>
                      </a:lnTo>
                      <a:lnTo>
                        <a:pt x="31" y="2"/>
                      </a:lnTo>
                      <a:lnTo>
                        <a:pt x="32" y="2"/>
                      </a:lnTo>
                      <a:lnTo>
                        <a:pt x="33" y="2"/>
                      </a:lnTo>
                      <a:lnTo>
                        <a:pt x="34" y="2"/>
                      </a:lnTo>
                      <a:lnTo>
                        <a:pt x="35" y="2"/>
                      </a:lnTo>
                      <a:lnTo>
                        <a:pt x="36" y="2"/>
                      </a:lnTo>
                      <a:lnTo>
                        <a:pt x="37" y="2"/>
                      </a:lnTo>
                      <a:lnTo>
                        <a:pt x="38" y="2"/>
                      </a:lnTo>
                      <a:lnTo>
                        <a:pt x="38" y="3"/>
                      </a:lnTo>
                      <a:lnTo>
                        <a:pt x="39" y="3"/>
                      </a:lnTo>
                      <a:lnTo>
                        <a:pt x="40" y="3"/>
                      </a:lnTo>
                      <a:lnTo>
                        <a:pt x="41" y="3"/>
                      </a:lnTo>
                      <a:lnTo>
                        <a:pt x="42" y="3"/>
                      </a:lnTo>
                      <a:lnTo>
                        <a:pt x="43" y="3"/>
                      </a:lnTo>
                      <a:lnTo>
                        <a:pt x="44" y="3"/>
                      </a:lnTo>
                      <a:lnTo>
                        <a:pt x="45" y="3"/>
                      </a:lnTo>
                      <a:lnTo>
                        <a:pt x="46" y="3"/>
                      </a:lnTo>
                      <a:lnTo>
                        <a:pt x="47" y="3"/>
                      </a:lnTo>
                      <a:lnTo>
                        <a:pt x="48" y="3"/>
                      </a:lnTo>
                      <a:lnTo>
                        <a:pt x="48" y="4"/>
                      </a:lnTo>
                      <a:lnTo>
                        <a:pt x="49" y="4"/>
                      </a:lnTo>
                      <a:lnTo>
                        <a:pt x="50" y="4"/>
                      </a:lnTo>
                      <a:lnTo>
                        <a:pt x="51" y="4"/>
                      </a:lnTo>
                      <a:lnTo>
                        <a:pt x="52" y="4"/>
                      </a:lnTo>
                      <a:lnTo>
                        <a:pt x="53" y="4"/>
                      </a:lnTo>
                      <a:lnTo>
                        <a:pt x="54" y="4"/>
                      </a:lnTo>
                      <a:lnTo>
                        <a:pt x="55" y="4"/>
                      </a:lnTo>
                      <a:lnTo>
                        <a:pt x="56" y="4"/>
                      </a:lnTo>
                      <a:lnTo>
                        <a:pt x="56" y="5"/>
                      </a:lnTo>
                      <a:lnTo>
                        <a:pt x="57" y="5"/>
                      </a:lnTo>
                      <a:lnTo>
                        <a:pt x="58" y="5"/>
                      </a:lnTo>
                      <a:lnTo>
                        <a:pt x="59" y="5"/>
                      </a:lnTo>
                      <a:lnTo>
                        <a:pt x="60" y="5"/>
                      </a:lnTo>
                      <a:lnTo>
                        <a:pt x="61" y="5"/>
                      </a:lnTo>
                      <a:lnTo>
                        <a:pt x="62" y="5"/>
                      </a:lnTo>
                      <a:lnTo>
                        <a:pt x="62" y="6"/>
                      </a:lnTo>
                      <a:lnTo>
                        <a:pt x="63" y="6"/>
                      </a:lnTo>
                      <a:lnTo>
                        <a:pt x="64" y="6"/>
                      </a:lnTo>
                      <a:lnTo>
                        <a:pt x="65" y="6"/>
                      </a:lnTo>
                      <a:lnTo>
                        <a:pt x="66" y="6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94" name="Freeform 616"/>
                <p:cNvSpPr>
                  <a:spLocks/>
                </p:cNvSpPr>
                <p:nvPr/>
              </p:nvSpPr>
              <p:spPr bwMode="auto">
                <a:xfrm>
                  <a:off x="2490" y="2744"/>
                  <a:ext cx="7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95" name="Freeform 617"/>
                <p:cNvSpPr>
                  <a:spLocks/>
                </p:cNvSpPr>
                <p:nvPr/>
              </p:nvSpPr>
              <p:spPr bwMode="auto">
                <a:xfrm>
                  <a:off x="2499" y="2745"/>
                  <a:ext cx="7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96" name="Freeform 618"/>
                <p:cNvSpPr>
                  <a:spLocks/>
                </p:cNvSpPr>
                <p:nvPr/>
              </p:nvSpPr>
              <p:spPr bwMode="auto">
                <a:xfrm>
                  <a:off x="2508" y="2747"/>
                  <a:ext cx="5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97" name="Freeform 619"/>
                <p:cNvSpPr>
                  <a:spLocks/>
                </p:cNvSpPr>
                <p:nvPr/>
              </p:nvSpPr>
              <p:spPr bwMode="auto">
                <a:xfrm>
                  <a:off x="2515" y="2748"/>
                  <a:ext cx="43" cy="13"/>
                </a:xfrm>
                <a:custGeom>
                  <a:avLst/>
                  <a:gdLst>
                    <a:gd name="T0" fmla="*/ 0 w 19"/>
                    <a:gd name="T1" fmla="*/ 0 h 8"/>
                    <a:gd name="T2" fmla="*/ 0 w 19"/>
                    <a:gd name="T3" fmla="*/ 0 h 8"/>
                    <a:gd name="T4" fmla="*/ 1 w 19"/>
                    <a:gd name="T5" fmla="*/ 0 h 8"/>
                    <a:gd name="T6" fmla="*/ 2 w 19"/>
                    <a:gd name="T7" fmla="*/ 0 h 8"/>
                    <a:gd name="T8" fmla="*/ 3 w 19"/>
                    <a:gd name="T9" fmla="*/ 0 h 8"/>
                    <a:gd name="T10" fmla="*/ 3 w 19"/>
                    <a:gd name="T11" fmla="*/ 1 h 8"/>
                    <a:gd name="T12" fmla="*/ 4 w 19"/>
                    <a:gd name="T13" fmla="*/ 1 h 8"/>
                    <a:gd name="T14" fmla="*/ 5 w 19"/>
                    <a:gd name="T15" fmla="*/ 1 h 8"/>
                    <a:gd name="T16" fmla="*/ 6 w 19"/>
                    <a:gd name="T17" fmla="*/ 1 h 8"/>
                    <a:gd name="T18" fmla="*/ 6 w 19"/>
                    <a:gd name="T19" fmla="*/ 2 h 8"/>
                    <a:gd name="T20" fmla="*/ 7 w 19"/>
                    <a:gd name="T21" fmla="*/ 2 h 8"/>
                    <a:gd name="T22" fmla="*/ 8 w 19"/>
                    <a:gd name="T23" fmla="*/ 2 h 8"/>
                    <a:gd name="T24" fmla="*/ 8 w 19"/>
                    <a:gd name="T25" fmla="*/ 3 h 8"/>
                    <a:gd name="T26" fmla="*/ 9 w 19"/>
                    <a:gd name="T27" fmla="*/ 3 h 8"/>
                    <a:gd name="T28" fmla="*/ 10 w 19"/>
                    <a:gd name="T29" fmla="*/ 3 h 8"/>
                    <a:gd name="T30" fmla="*/ 10 w 19"/>
                    <a:gd name="T31" fmla="*/ 4 h 8"/>
                    <a:gd name="T32" fmla="*/ 11 w 19"/>
                    <a:gd name="T33" fmla="*/ 4 h 8"/>
                    <a:gd name="T34" fmla="*/ 12 w 19"/>
                    <a:gd name="T35" fmla="*/ 4 h 8"/>
                    <a:gd name="T36" fmla="*/ 12 w 19"/>
                    <a:gd name="T37" fmla="*/ 5 h 8"/>
                    <a:gd name="T38" fmla="*/ 13 w 19"/>
                    <a:gd name="T39" fmla="*/ 5 h 8"/>
                    <a:gd name="T40" fmla="*/ 14 w 19"/>
                    <a:gd name="T41" fmla="*/ 5 h 8"/>
                    <a:gd name="T42" fmla="*/ 14 w 19"/>
                    <a:gd name="T43" fmla="*/ 6 h 8"/>
                    <a:gd name="T44" fmla="*/ 15 w 19"/>
                    <a:gd name="T45" fmla="*/ 6 h 8"/>
                    <a:gd name="T46" fmla="*/ 16 w 19"/>
                    <a:gd name="T47" fmla="*/ 6 h 8"/>
                    <a:gd name="T48" fmla="*/ 16 w 19"/>
                    <a:gd name="T49" fmla="*/ 7 h 8"/>
                    <a:gd name="T50" fmla="*/ 17 w 19"/>
                    <a:gd name="T51" fmla="*/ 7 h 8"/>
                    <a:gd name="T52" fmla="*/ 18 w 19"/>
                    <a:gd name="T53" fmla="*/ 7 h 8"/>
                    <a:gd name="T54" fmla="*/ 18 w 19"/>
                    <a:gd name="T55" fmla="*/ 8 h 8"/>
                    <a:gd name="T56" fmla="*/ 19 w 19"/>
                    <a:gd name="T5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9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0" y="4"/>
                      </a:lnTo>
                      <a:lnTo>
                        <a:pt x="11" y="4"/>
                      </a:lnTo>
                      <a:lnTo>
                        <a:pt x="12" y="4"/>
                      </a:lnTo>
                      <a:lnTo>
                        <a:pt x="12" y="5"/>
                      </a:lnTo>
                      <a:lnTo>
                        <a:pt x="13" y="5"/>
                      </a:lnTo>
                      <a:lnTo>
                        <a:pt x="14" y="5"/>
                      </a:lnTo>
                      <a:lnTo>
                        <a:pt x="14" y="6"/>
                      </a:lnTo>
                      <a:lnTo>
                        <a:pt x="15" y="6"/>
                      </a:lnTo>
                      <a:lnTo>
                        <a:pt x="16" y="6"/>
                      </a:lnTo>
                      <a:lnTo>
                        <a:pt x="16" y="7"/>
                      </a:lnTo>
                      <a:lnTo>
                        <a:pt x="17" y="7"/>
                      </a:lnTo>
                      <a:lnTo>
                        <a:pt x="18" y="7"/>
                      </a:lnTo>
                      <a:lnTo>
                        <a:pt x="18" y="8"/>
                      </a:lnTo>
                      <a:lnTo>
                        <a:pt x="19" y="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98" name="Freeform 620"/>
                <p:cNvSpPr>
                  <a:spLocks/>
                </p:cNvSpPr>
                <p:nvPr/>
              </p:nvSpPr>
              <p:spPr bwMode="auto">
                <a:xfrm>
                  <a:off x="2560" y="2762"/>
                  <a:ext cx="18" cy="7"/>
                </a:xfrm>
                <a:custGeom>
                  <a:avLst/>
                  <a:gdLst>
                    <a:gd name="T0" fmla="*/ 0 w 8"/>
                    <a:gd name="T1" fmla="*/ 0 h 4"/>
                    <a:gd name="T2" fmla="*/ 0 w 8"/>
                    <a:gd name="T3" fmla="*/ 0 h 4"/>
                    <a:gd name="T4" fmla="*/ 1 w 8"/>
                    <a:gd name="T5" fmla="*/ 0 h 4"/>
                    <a:gd name="T6" fmla="*/ 1 w 8"/>
                    <a:gd name="T7" fmla="*/ 1 h 4"/>
                    <a:gd name="T8" fmla="*/ 2 w 8"/>
                    <a:gd name="T9" fmla="*/ 1 h 4"/>
                    <a:gd name="T10" fmla="*/ 3 w 8"/>
                    <a:gd name="T11" fmla="*/ 1 h 4"/>
                    <a:gd name="T12" fmla="*/ 3 w 8"/>
                    <a:gd name="T13" fmla="*/ 2 h 4"/>
                    <a:gd name="T14" fmla="*/ 4 w 8"/>
                    <a:gd name="T15" fmla="*/ 2 h 4"/>
                    <a:gd name="T16" fmla="*/ 5 w 8"/>
                    <a:gd name="T17" fmla="*/ 2 h 4"/>
                    <a:gd name="T18" fmla="*/ 5 w 8"/>
                    <a:gd name="T19" fmla="*/ 3 h 4"/>
                    <a:gd name="T20" fmla="*/ 6 w 8"/>
                    <a:gd name="T21" fmla="*/ 3 h 4"/>
                    <a:gd name="T22" fmla="*/ 7 w 8"/>
                    <a:gd name="T23" fmla="*/ 3 h 4"/>
                    <a:gd name="T24" fmla="*/ 7 w 8"/>
                    <a:gd name="T25" fmla="*/ 4 h 4"/>
                    <a:gd name="T26" fmla="*/ 8 w 8"/>
                    <a:gd name="T2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7" y="4"/>
                      </a:lnTo>
                      <a:lnTo>
                        <a:pt x="8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99" name="Freeform 621"/>
                <p:cNvSpPr>
                  <a:spLocks/>
                </p:cNvSpPr>
                <p:nvPr/>
              </p:nvSpPr>
              <p:spPr bwMode="auto">
                <a:xfrm>
                  <a:off x="2581" y="2770"/>
                  <a:ext cx="22" cy="5"/>
                </a:xfrm>
                <a:custGeom>
                  <a:avLst/>
                  <a:gdLst>
                    <a:gd name="T0" fmla="*/ 0 w 10"/>
                    <a:gd name="T1" fmla="*/ 0 h 3"/>
                    <a:gd name="T2" fmla="*/ 0 w 10"/>
                    <a:gd name="T3" fmla="*/ 0 h 3"/>
                    <a:gd name="T4" fmla="*/ 1 w 10"/>
                    <a:gd name="T5" fmla="*/ 0 h 3"/>
                    <a:gd name="T6" fmla="*/ 2 w 10"/>
                    <a:gd name="T7" fmla="*/ 0 h 3"/>
                    <a:gd name="T8" fmla="*/ 2 w 10"/>
                    <a:gd name="T9" fmla="*/ 1 h 3"/>
                    <a:gd name="T10" fmla="*/ 3 w 10"/>
                    <a:gd name="T11" fmla="*/ 1 h 3"/>
                    <a:gd name="T12" fmla="*/ 4 w 10"/>
                    <a:gd name="T13" fmla="*/ 1 h 3"/>
                    <a:gd name="T14" fmla="*/ 4 w 10"/>
                    <a:gd name="T15" fmla="*/ 2 h 3"/>
                    <a:gd name="T16" fmla="*/ 5 w 10"/>
                    <a:gd name="T17" fmla="*/ 2 h 3"/>
                    <a:gd name="T18" fmla="*/ 6 w 10"/>
                    <a:gd name="T19" fmla="*/ 2 h 3"/>
                    <a:gd name="T20" fmla="*/ 7 w 10"/>
                    <a:gd name="T21" fmla="*/ 2 h 3"/>
                    <a:gd name="T22" fmla="*/ 7 w 10"/>
                    <a:gd name="T23" fmla="*/ 3 h 3"/>
                    <a:gd name="T24" fmla="*/ 8 w 10"/>
                    <a:gd name="T25" fmla="*/ 3 h 3"/>
                    <a:gd name="T26" fmla="*/ 9 w 10"/>
                    <a:gd name="T27" fmla="*/ 3 h 3"/>
                    <a:gd name="T28" fmla="*/ 10 w 10"/>
                    <a:gd name="T2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00" name="Freeform 622"/>
                <p:cNvSpPr>
                  <a:spLocks/>
                </p:cNvSpPr>
                <p:nvPr/>
              </p:nvSpPr>
              <p:spPr bwMode="auto">
                <a:xfrm>
                  <a:off x="2606" y="2776"/>
                  <a:ext cx="207" cy="5"/>
                </a:xfrm>
                <a:custGeom>
                  <a:avLst/>
                  <a:gdLst>
                    <a:gd name="T0" fmla="*/ 0 w 91"/>
                    <a:gd name="T1" fmla="*/ 0 h 3"/>
                    <a:gd name="T2" fmla="*/ 2 w 91"/>
                    <a:gd name="T3" fmla="*/ 0 h 3"/>
                    <a:gd name="T4" fmla="*/ 4 w 91"/>
                    <a:gd name="T5" fmla="*/ 0 h 3"/>
                    <a:gd name="T6" fmla="*/ 6 w 91"/>
                    <a:gd name="T7" fmla="*/ 0 h 3"/>
                    <a:gd name="T8" fmla="*/ 7 w 91"/>
                    <a:gd name="T9" fmla="*/ 1 h 3"/>
                    <a:gd name="T10" fmla="*/ 9 w 91"/>
                    <a:gd name="T11" fmla="*/ 1 h 3"/>
                    <a:gd name="T12" fmla="*/ 11 w 91"/>
                    <a:gd name="T13" fmla="*/ 1 h 3"/>
                    <a:gd name="T14" fmla="*/ 13 w 91"/>
                    <a:gd name="T15" fmla="*/ 1 h 3"/>
                    <a:gd name="T16" fmla="*/ 15 w 91"/>
                    <a:gd name="T17" fmla="*/ 1 h 3"/>
                    <a:gd name="T18" fmla="*/ 17 w 91"/>
                    <a:gd name="T19" fmla="*/ 1 h 3"/>
                    <a:gd name="T20" fmla="*/ 19 w 91"/>
                    <a:gd name="T21" fmla="*/ 1 h 3"/>
                    <a:gd name="T22" fmla="*/ 21 w 91"/>
                    <a:gd name="T23" fmla="*/ 1 h 3"/>
                    <a:gd name="T24" fmla="*/ 23 w 91"/>
                    <a:gd name="T25" fmla="*/ 1 h 3"/>
                    <a:gd name="T26" fmla="*/ 25 w 91"/>
                    <a:gd name="T27" fmla="*/ 1 h 3"/>
                    <a:gd name="T28" fmla="*/ 27 w 91"/>
                    <a:gd name="T29" fmla="*/ 1 h 3"/>
                    <a:gd name="T30" fmla="*/ 29 w 91"/>
                    <a:gd name="T31" fmla="*/ 1 h 3"/>
                    <a:gd name="T32" fmla="*/ 30 w 91"/>
                    <a:gd name="T33" fmla="*/ 2 h 3"/>
                    <a:gd name="T34" fmla="*/ 32 w 91"/>
                    <a:gd name="T35" fmla="*/ 2 h 3"/>
                    <a:gd name="T36" fmla="*/ 34 w 91"/>
                    <a:gd name="T37" fmla="*/ 2 h 3"/>
                    <a:gd name="T38" fmla="*/ 36 w 91"/>
                    <a:gd name="T39" fmla="*/ 2 h 3"/>
                    <a:gd name="T40" fmla="*/ 38 w 91"/>
                    <a:gd name="T41" fmla="*/ 2 h 3"/>
                    <a:gd name="T42" fmla="*/ 40 w 91"/>
                    <a:gd name="T43" fmla="*/ 2 h 3"/>
                    <a:gd name="T44" fmla="*/ 42 w 91"/>
                    <a:gd name="T45" fmla="*/ 2 h 3"/>
                    <a:gd name="T46" fmla="*/ 44 w 91"/>
                    <a:gd name="T47" fmla="*/ 2 h 3"/>
                    <a:gd name="T48" fmla="*/ 46 w 91"/>
                    <a:gd name="T49" fmla="*/ 2 h 3"/>
                    <a:gd name="T50" fmla="*/ 47 w 91"/>
                    <a:gd name="T51" fmla="*/ 3 h 3"/>
                    <a:gd name="T52" fmla="*/ 49 w 91"/>
                    <a:gd name="T53" fmla="*/ 3 h 3"/>
                    <a:gd name="T54" fmla="*/ 51 w 91"/>
                    <a:gd name="T55" fmla="*/ 3 h 3"/>
                    <a:gd name="T56" fmla="*/ 53 w 91"/>
                    <a:gd name="T57" fmla="*/ 3 h 3"/>
                    <a:gd name="T58" fmla="*/ 55 w 91"/>
                    <a:gd name="T59" fmla="*/ 3 h 3"/>
                    <a:gd name="T60" fmla="*/ 57 w 91"/>
                    <a:gd name="T61" fmla="*/ 3 h 3"/>
                    <a:gd name="T62" fmla="*/ 59 w 91"/>
                    <a:gd name="T63" fmla="*/ 3 h 3"/>
                    <a:gd name="T64" fmla="*/ 61 w 91"/>
                    <a:gd name="T65" fmla="*/ 3 h 3"/>
                    <a:gd name="T66" fmla="*/ 63 w 91"/>
                    <a:gd name="T67" fmla="*/ 3 h 3"/>
                    <a:gd name="T68" fmla="*/ 65 w 91"/>
                    <a:gd name="T69" fmla="*/ 3 h 3"/>
                    <a:gd name="T70" fmla="*/ 67 w 91"/>
                    <a:gd name="T71" fmla="*/ 3 h 3"/>
                    <a:gd name="T72" fmla="*/ 69 w 91"/>
                    <a:gd name="T73" fmla="*/ 3 h 3"/>
                    <a:gd name="T74" fmla="*/ 71 w 91"/>
                    <a:gd name="T75" fmla="*/ 3 h 3"/>
                    <a:gd name="T76" fmla="*/ 73 w 91"/>
                    <a:gd name="T77" fmla="*/ 3 h 3"/>
                    <a:gd name="T78" fmla="*/ 75 w 91"/>
                    <a:gd name="T79" fmla="*/ 3 h 3"/>
                    <a:gd name="T80" fmla="*/ 77 w 91"/>
                    <a:gd name="T81" fmla="*/ 3 h 3"/>
                    <a:gd name="T82" fmla="*/ 79 w 91"/>
                    <a:gd name="T83" fmla="*/ 3 h 3"/>
                    <a:gd name="T84" fmla="*/ 81 w 91"/>
                    <a:gd name="T85" fmla="*/ 3 h 3"/>
                    <a:gd name="T86" fmla="*/ 83 w 91"/>
                    <a:gd name="T87" fmla="*/ 3 h 3"/>
                    <a:gd name="T88" fmla="*/ 85 w 91"/>
                    <a:gd name="T89" fmla="*/ 3 h 3"/>
                    <a:gd name="T90" fmla="*/ 87 w 91"/>
                    <a:gd name="T91" fmla="*/ 3 h 3"/>
                    <a:gd name="T92" fmla="*/ 88 w 91"/>
                    <a:gd name="T93" fmla="*/ 2 h 3"/>
                    <a:gd name="T94" fmla="*/ 90 w 91"/>
                    <a:gd name="T9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1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29" y="2"/>
                      </a:lnTo>
                      <a:lnTo>
                        <a:pt x="30" y="2"/>
                      </a:lnTo>
                      <a:lnTo>
                        <a:pt x="31" y="2"/>
                      </a:lnTo>
                      <a:lnTo>
                        <a:pt x="32" y="2"/>
                      </a:lnTo>
                      <a:lnTo>
                        <a:pt x="33" y="2"/>
                      </a:lnTo>
                      <a:lnTo>
                        <a:pt x="34" y="2"/>
                      </a:lnTo>
                      <a:lnTo>
                        <a:pt x="35" y="2"/>
                      </a:lnTo>
                      <a:lnTo>
                        <a:pt x="36" y="2"/>
                      </a:lnTo>
                      <a:lnTo>
                        <a:pt x="37" y="2"/>
                      </a:lnTo>
                      <a:lnTo>
                        <a:pt x="38" y="2"/>
                      </a:lnTo>
                      <a:lnTo>
                        <a:pt x="39" y="2"/>
                      </a:lnTo>
                      <a:lnTo>
                        <a:pt x="40" y="2"/>
                      </a:lnTo>
                      <a:lnTo>
                        <a:pt x="41" y="2"/>
                      </a:lnTo>
                      <a:lnTo>
                        <a:pt x="42" y="2"/>
                      </a:lnTo>
                      <a:lnTo>
                        <a:pt x="43" y="2"/>
                      </a:lnTo>
                      <a:lnTo>
                        <a:pt x="44" y="2"/>
                      </a:lnTo>
                      <a:lnTo>
                        <a:pt x="45" y="2"/>
                      </a:lnTo>
                      <a:lnTo>
                        <a:pt x="46" y="2"/>
                      </a:lnTo>
                      <a:lnTo>
                        <a:pt x="46" y="3"/>
                      </a:lnTo>
                      <a:lnTo>
                        <a:pt x="47" y="3"/>
                      </a:lnTo>
                      <a:lnTo>
                        <a:pt x="48" y="3"/>
                      </a:lnTo>
                      <a:lnTo>
                        <a:pt x="49" y="3"/>
                      </a:lnTo>
                      <a:lnTo>
                        <a:pt x="50" y="3"/>
                      </a:lnTo>
                      <a:lnTo>
                        <a:pt x="51" y="3"/>
                      </a:lnTo>
                      <a:lnTo>
                        <a:pt x="52" y="3"/>
                      </a:lnTo>
                      <a:lnTo>
                        <a:pt x="53" y="3"/>
                      </a:lnTo>
                      <a:lnTo>
                        <a:pt x="54" y="3"/>
                      </a:lnTo>
                      <a:lnTo>
                        <a:pt x="55" y="3"/>
                      </a:lnTo>
                      <a:lnTo>
                        <a:pt x="56" y="3"/>
                      </a:lnTo>
                      <a:lnTo>
                        <a:pt x="57" y="3"/>
                      </a:lnTo>
                      <a:lnTo>
                        <a:pt x="58" y="3"/>
                      </a:lnTo>
                      <a:lnTo>
                        <a:pt x="59" y="3"/>
                      </a:lnTo>
                      <a:lnTo>
                        <a:pt x="60" y="3"/>
                      </a:lnTo>
                      <a:lnTo>
                        <a:pt x="61" y="3"/>
                      </a:lnTo>
                      <a:lnTo>
                        <a:pt x="62" y="3"/>
                      </a:lnTo>
                      <a:lnTo>
                        <a:pt x="63" y="3"/>
                      </a:lnTo>
                      <a:lnTo>
                        <a:pt x="64" y="3"/>
                      </a:lnTo>
                      <a:lnTo>
                        <a:pt x="65" y="3"/>
                      </a:lnTo>
                      <a:lnTo>
                        <a:pt x="66" y="3"/>
                      </a:lnTo>
                      <a:lnTo>
                        <a:pt x="67" y="3"/>
                      </a:lnTo>
                      <a:lnTo>
                        <a:pt x="68" y="3"/>
                      </a:lnTo>
                      <a:lnTo>
                        <a:pt x="69" y="3"/>
                      </a:lnTo>
                      <a:lnTo>
                        <a:pt x="70" y="3"/>
                      </a:lnTo>
                      <a:lnTo>
                        <a:pt x="71" y="3"/>
                      </a:lnTo>
                      <a:lnTo>
                        <a:pt x="72" y="3"/>
                      </a:lnTo>
                      <a:lnTo>
                        <a:pt x="73" y="3"/>
                      </a:lnTo>
                      <a:lnTo>
                        <a:pt x="74" y="3"/>
                      </a:lnTo>
                      <a:lnTo>
                        <a:pt x="75" y="3"/>
                      </a:lnTo>
                      <a:lnTo>
                        <a:pt x="76" y="3"/>
                      </a:lnTo>
                      <a:lnTo>
                        <a:pt x="77" y="3"/>
                      </a:lnTo>
                      <a:lnTo>
                        <a:pt x="78" y="3"/>
                      </a:lnTo>
                      <a:lnTo>
                        <a:pt x="79" y="3"/>
                      </a:lnTo>
                      <a:lnTo>
                        <a:pt x="80" y="3"/>
                      </a:lnTo>
                      <a:lnTo>
                        <a:pt x="81" y="3"/>
                      </a:lnTo>
                      <a:lnTo>
                        <a:pt x="82" y="3"/>
                      </a:lnTo>
                      <a:lnTo>
                        <a:pt x="83" y="3"/>
                      </a:lnTo>
                      <a:lnTo>
                        <a:pt x="84" y="3"/>
                      </a:lnTo>
                      <a:lnTo>
                        <a:pt x="85" y="3"/>
                      </a:lnTo>
                      <a:lnTo>
                        <a:pt x="86" y="3"/>
                      </a:lnTo>
                      <a:lnTo>
                        <a:pt x="87" y="3"/>
                      </a:lnTo>
                      <a:lnTo>
                        <a:pt x="87" y="2"/>
                      </a:lnTo>
                      <a:lnTo>
                        <a:pt x="88" y="2"/>
                      </a:lnTo>
                      <a:lnTo>
                        <a:pt x="89" y="2"/>
                      </a:lnTo>
                      <a:lnTo>
                        <a:pt x="90" y="2"/>
                      </a:lnTo>
                      <a:lnTo>
                        <a:pt x="91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01" name="Freeform 623"/>
                <p:cNvSpPr>
                  <a:spLocks/>
                </p:cNvSpPr>
                <p:nvPr/>
              </p:nvSpPr>
              <p:spPr bwMode="auto">
                <a:xfrm>
                  <a:off x="2815" y="2770"/>
                  <a:ext cx="32" cy="8"/>
                </a:xfrm>
                <a:custGeom>
                  <a:avLst/>
                  <a:gdLst>
                    <a:gd name="T0" fmla="*/ 0 w 14"/>
                    <a:gd name="T1" fmla="*/ 5 h 5"/>
                    <a:gd name="T2" fmla="*/ 0 w 14"/>
                    <a:gd name="T3" fmla="*/ 5 h 5"/>
                    <a:gd name="T4" fmla="*/ 1 w 14"/>
                    <a:gd name="T5" fmla="*/ 5 h 5"/>
                    <a:gd name="T6" fmla="*/ 2 w 14"/>
                    <a:gd name="T7" fmla="*/ 5 h 5"/>
                    <a:gd name="T8" fmla="*/ 3 w 14"/>
                    <a:gd name="T9" fmla="*/ 5 h 5"/>
                    <a:gd name="T10" fmla="*/ 3 w 14"/>
                    <a:gd name="T11" fmla="*/ 4 h 5"/>
                    <a:gd name="T12" fmla="*/ 4 w 14"/>
                    <a:gd name="T13" fmla="*/ 4 h 5"/>
                    <a:gd name="T14" fmla="*/ 5 w 14"/>
                    <a:gd name="T15" fmla="*/ 4 h 5"/>
                    <a:gd name="T16" fmla="*/ 6 w 14"/>
                    <a:gd name="T17" fmla="*/ 4 h 5"/>
                    <a:gd name="T18" fmla="*/ 6 w 14"/>
                    <a:gd name="T19" fmla="*/ 3 h 5"/>
                    <a:gd name="T20" fmla="*/ 7 w 14"/>
                    <a:gd name="T21" fmla="*/ 3 h 5"/>
                    <a:gd name="T22" fmla="*/ 8 w 14"/>
                    <a:gd name="T23" fmla="*/ 3 h 5"/>
                    <a:gd name="T24" fmla="*/ 9 w 14"/>
                    <a:gd name="T25" fmla="*/ 3 h 5"/>
                    <a:gd name="T26" fmla="*/ 9 w 14"/>
                    <a:gd name="T27" fmla="*/ 2 h 5"/>
                    <a:gd name="T28" fmla="*/ 10 w 14"/>
                    <a:gd name="T29" fmla="*/ 2 h 5"/>
                    <a:gd name="T30" fmla="*/ 11 w 14"/>
                    <a:gd name="T31" fmla="*/ 2 h 5"/>
                    <a:gd name="T32" fmla="*/ 11 w 14"/>
                    <a:gd name="T33" fmla="*/ 1 h 5"/>
                    <a:gd name="T34" fmla="*/ 12 w 14"/>
                    <a:gd name="T35" fmla="*/ 1 h 5"/>
                    <a:gd name="T36" fmla="*/ 13 w 14"/>
                    <a:gd name="T37" fmla="*/ 1 h 5"/>
                    <a:gd name="T38" fmla="*/ 13 w 14"/>
                    <a:gd name="T39" fmla="*/ 0 h 5"/>
                    <a:gd name="T40" fmla="*/ 14 w 14"/>
                    <a:gd name="T4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3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02" name="Freeform 624"/>
                <p:cNvSpPr>
                  <a:spLocks/>
                </p:cNvSpPr>
                <p:nvPr/>
              </p:nvSpPr>
              <p:spPr bwMode="auto">
                <a:xfrm>
                  <a:off x="2849" y="2764"/>
                  <a:ext cx="11" cy="5"/>
                </a:xfrm>
                <a:custGeom>
                  <a:avLst/>
                  <a:gdLst>
                    <a:gd name="T0" fmla="*/ 0 w 5"/>
                    <a:gd name="T1" fmla="*/ 3 h 3"/>
                    <a:gd name="T2" fmla="*/ 0 w 5"/>
                    <a:gd name="T3" fmla="*/ 3 h 3"/>
                    <a:gd name="T4" fmla="*/ 1 w 5"/>
                    <a:gd name="T5" fmla="*/ 3 h 3"/>
                    <a:gd name="T6" fmla="*/ 1 w 5"/>
                    <a:gd name="T7" fmla="*/ 2 h 3"/>
                    <a:gd name="T8" fmla="*/ 2 w 5"/>
                    <a:gd name="T9" fmla="*/ 2 h 3"/>
                    <a:gd name="T10" fmla="*/ 3 w 5"/>
                    <a:gd name="T11" fmla="*/ 2 h 3"/>
                    <a:gd name="T12" fmla="*/ 3 w 5"/>
                    <a:gd name="T13" fmla="*/ 1 h 3"/>
                    <a:gd name="T14" fmla="*/ 4 w 5"/>
                    <a:gd name="T15" fmla="*/ 1 h 3"/>
                    <a:gd name="T16" fmla="*/ 4 w 5"/>
                    <a:gd name="T17" fmla="*/ 0 h 3"/>
                    <a:gd name="T18" fmla="*/ 5 w 5"/>
                    <a:gd name="T1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03" name="Freeform 625"/>
                <p:cNvSpPr>
                  <a:spLocks/>
                </p:cNvSpPr>
                <p:nvPr/>
              </p:nvSpPr>
              <p:spPr bwMode="auto">
                <a:xfrm>
                  <a:off x="2862" y="2747"/>
                  <a:ext cx="23" cy="15"/>
                </a:xfrm>
                <a:custGeom>
                  <a:avLst/>
                  <a:gdLst>
                    <a:gd name="T0" fmla="*/ 0 w 10"/>
                    <a:gd name="T1" fmla="*/ 10 h 10"/>
                    <a:gd name="T2" fmla="*/ 0 w 10"/>
                    <a:gd name="T3" fmla="*/ 10 h 10"/>
                    <a:gd name="T4" fmla="*/ 1 w 10"/>
                    <a:gd name="T5" fmla="*/ 10 h 10"/>
                    <a:gd name="T6" fmla="*/ 1 w 10"/>
                    <a:gd name="T7" fmla="*/ 9 h 10"/>
                    <a:gd name="T8" fmla="*/ 2 w 10"/>
                    <a:gd name="T9" fmla="*/ 9 h 10"/>
                    <a:gd name="T10" fmla="*/ 2 w 10"/>
                    <a:gd name="T11" fmla="*/ 8 h 10"/>
                    <a:gd name="T12" fmla="*/ 3 w 10"/>
                    <a:gd name="T13" fmla="*/ 8 h 10"/>
                    <a:gd name="T14" fmla="*/ 3 w 10"/>
                    <a:gd name="T15" fmla="*/ 7 h 10"/>
                    <a:gd name="T16" fmla="*/ 4 w 10"/>
                    <a:gd name="T17" fmla="*/ 7 h 10"/>
                    <a:gd name="T18" fmla="*/ 4 w 10"/>
                    <a:gd name="T19" fmla="*/ 6 h 10"/>
                    <a:gd name="T20" fmla="*/ 5 w 10"/>
                    <a:gd name="T21" fmla="*/ 6 h 10"/>
                    <a:gd name="T22" fmla="*/ 5 w 10"/>
                    <a:gd name="T23" fmla="*/ 5 h 10"/>
                    <a:gd name="T24" fmla="*/ 6 w 10"/>
                    <a:gd name="T25" fmla="*/ 5 h 10"/>
                    <a:gd name="T26" fmla="*/ 6 w 10"/>
                    <a:gd name="T27" fmla="*/ 4 h 10"/>
                    <a:gd name="T28" fmla="*/ 7 w 10"/>
                    <a:gd name="T29" fmla="*/ 4 h 10"/>
                    <a:gd name="T30" fmla="*/ 7 w 10"/>
                    <a:gd name="T31" fmla="*/ 3 h 10"/>
                    <a:gd name="T32" fmla="*/ 8 w 10"/>
                    <a:gd name="T33" fmla="*/ 3 h 10"/>
                    <a:gd name="T34" fmla="*/ 8 w 10"/>
                    <a:gd name="T35" fmla="*/ 2 h 10"/>
                    <a:gd name="T36" fmla="*/ 9 w 10"/>
                    <a:gd name="T37" fmla="*/ 2 h 10"/>
                    <a:gd name="T38" fmla="*/ 9 w 10"/>
                    <a:gd name="T39" fmla="*/ 1 h 10"/>
                    <a:gd name="T40" fmla="*/ 10 w 10"/>
                    <a:gd name="T41" fmla="*/ 1 h 10"/>
                    <a:gd name="T42" fmla="*/ 10 w 10"/>
                    <a:gd name="T4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" y="7"/>
                      </a:lnTo>
                      <a:lnTo>
                        <a:pt x="4" y="7"/>
                      </a:lnTo>
                      <a:lnTo>
                        <a:pt x="4" y="6"/>
                      </a:ln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4"/>
                      </a:lnTo>
                      <a:lnTo>
                        <a:pt x="7" y="4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04" name="Line 626"/>
                <p:cNvSpPr>
                  <a:spLocks noChangeShapeType="1"/>
                </p:cNvSpPr>
                <p:nvPr/>
              </p:nvSpPr>
              <p:spPr bwMode="auto">
                <a:xfrm>
                  <a:off x="2887" y="27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05" name="Freeform 627"/>
                <p:cNvSpPr>
                  <a:spLocks/>
                </p:cNvSpPr>
                <p:nvPr/>
              </p:nvSpPr>
              <p:spPr bwMode="auto">
                <a:xfrm>
                  <a:off x="2890" y="2737"/>
                  <a:ext cx="7" cy="7"/>
                </a:xfrm>
                <a:custGeom>
                  <a:avLst/>
                  <a:gdLst>
                    <a:gd name="T0" fmla="*/ 0 w 3"/>
                    <a:gd name="T1" fmla="*/ 4 h 4"/>
                    <a:gd name="T2" fmla="*/ 0 w 3"/>
                    <a:gd name="T3" fmla="*/ 4 h 4"/>
                    <a:gd name="T4" fmla="*/ 0 w 3"/>
                    <a:gd name="T5" fmla="*/ 3 h 4"/>
                    <a:gd name="T6" fmla="*/ 1 w 3"/>
                    <a:gd name="T7" fmla="*/ 3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1 h 4"/>
                    <a:gd name="T14" fmla="*/ 3 w 3"/>
                    <a:gd name="T15" fmla="*/ 1 h 4"/>
                    <a:gd name="T16" fmla="*/ 3 w 3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06" name="Freeform 628"/>
                <p:cNvSpPr>
                  <a:spLocks/>
                </p:cNvSpPr>
                <p:nvPr/>
              </p:nvSpPr>
              <p:spPr bwMode="auto">
                <a:xfrm>
                  <a:off x="2899" y="2729"/>
                  <a:ext cx="7" cy="7"/>
                </a:xfrm>
                <a:custGeom>
                  <a:avLst/>
                  <a:gdLst>
                    <a:gd name="T0" fmla="*/ 0 w 3"/>
                    <a:gd name="T1" fmla="*/ 4 h 4"/>
                    <a:gd name="T2" fmla="*/ 0 w 3"/>
                    <a:gd name="T3" fmla="*/ 4 h 4"/>
                    <a:gd name="T4" fmla="*/ 0 w 3"/>
                    <a:gd name="T5" fmla="*/ 3 h 4"/>
                    <a:gd name="T6" fmla="*/ 1 w 3"/>
                    <a:gd name="T7" fmla="*/ 3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1 h 4"/>
                    <a:gd name="T14" fmla="*/ 3 w 3"/>
                    <a:gd name="T15" fmla="*/ 1 h 4"/>
                    <a:gd name="T16" fmla="*/ 3 w 3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07" name="Freeform 629"/>
                <p:cNvSpPr>
                  <a:spLocks/>
                </p:cNvSpPr>
                <p:nvPr/>
              </p:nvSpPr>
              <p:spPr bwMode="auto">
                <a:xfrm>
                  <a:off x="2908" y="2723"/>
                  <a:ext cx="4" cy="5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0 w 2"/>
                    <a:gd name="T5" fmla="*/ 2 h 3"/>
                    <a:gd name="T6" fmla="*/ 1 w 2"/>
                    <a:gd name="T7" fmla="*/ 2 h 3"/>
                    <a:gd name="T8" fmla="*/ 1 w 2"/>
                    <a:gd name="T9" fmla="*/ 1 h 3"/>
                    <a:gd name="T10" fmla="*/ 2 w 2"/>
                    <a:gd name="T11" fmla="*/ 1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08" name="Freeform 630"/>
                <p:cNvSpPr>
                  <a:spLocks/>
                </p:cNvSpPr>
                <p:nvPr/>
              </p:nvSpPr>
              <p:spPr bwMode="auto">
                <a:xfrm>
                  <a:off x="2915" y="2712"/>
                  <a:ext cx="9" cy="10"/>
                </a:xfrm>
                <a:custGeom>
                  <a:avLst/>
                  <a:gdLst>
                    <a:gd name="T0" fmla="*/ 0 w 4"/>
                    <a:gd name="T1" fmla="*/ 6 h 6"/>
                    <a:gd name="T2" fmla="*/ 0 w 4"/>
                    <a:gd name="T3" fmla="*/ 6 h 6"/>
                    <a:gd name="T4" fmla="*/ 0 w 4"/>
                    <a:gd name="T5" fmla="*/ 5 h 6"/>
                    <a:gd name="T6" fmla="*/ 1 w 4"/>
                    <a:gd name="T7" fmla="*/ 5 h 6"/>
                    <a:gd name="T8" fmla="*/ 1 w 4"/>
                    <a:gd name="T9" fmla="*/ 4 h 6"/>
                    <a:gd name="T10" fmla="*/ 2 w 4"/>
                    <a:gd name="T11" fmla="*/ 4 h 6"/>
                    <a:gd name="T12" fmla="*/ 2 w 4"/>
                    <a:gd name="T13" fmla="*/ 3 h 6"/>
                    <a:gd name="T14" fmla="*/ 2 w 4"/>
                    <a:gd name="T15" fmla="*/ 2 h 6"/>
                    <a:gd name="T16" fmla="*/ 3 w 4"/>
                    <a:gd name="T17" fmla="*/ 2 h 6"/>
                    <a:gd name="T18" fmla="*/ 3 w 4"/>
                    <a:gd name="T19" fmla="*/ 1 h 6"/>
                    <a:gd name="T20" fmla="*/ 4 w 4"/>
                    <a:gd name="T21" fmla="*/ 1 h 6"/>
                    <a:gd name="T22" fmla="*/ 4 w 4"/>
                    <a:gd name="T2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09" name="Freeform 631"/>
                <p:cNvSpPr>
                  <a:spLocks/>
                </p:cNvSpPr>
                <p:nvPr/>
              </p:nvSpPr>
              <p:spPr bwMode="auto">
                <a:xfrm>
                  <a:off x="2926" y="2706"/>
                  <a:ext cx="5" cy="5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0 w 2"/>
                    <a:gd name="T5" fmla="*/ 2 h 3"/>
                    <a:gd name="T6" fmla="*/ 1 w 2"/>
                    <a:gd name="T7" fmla="*/ 2 h 3"/>
                    <a:gd name="T8" fmla="*/ 1 w 2"/>
                    <a:gd name="T9" fmla="*/ 1 h 3"/>
                    <a:gd name="T10" fmla="*/ 2 w 2"/>
                    <a:gd name="T11" fmla="*/ 1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10" name="Freeform 632"/>
                <p:cNvSpPr>
                  <a:spLocks/>
                </p:cNvSpPr>
                <p:nvPr/>
              </p:nvSpPr>
              <p:spPr bwMode="auto">
                <a:xfrm>
                  <a:off x="2933" y="2698"/>
                  <a:ext cx="7" cy="6"/>
                </a:xfrm>
                <a:custGeom>
                  <a:avLst/>
                  <a:gdLst>
                    <a:gd name="T0" fmla="*/ 0 w 3"/>
                    <a:gd name="T1" fmla="*/ 4 h 4"/>
                    <a:gd name="T2" fmla="*/ 0 w 3"/>
                    <a:gd name="T3" fmla="*/ 4 h 4"/>
                    <a:gd name="T4" fmla="*/ 0 w 3"/>
                    <a:gd name="T5" fmla="*/ 3 h 4"/>
                    <a:gd name="T6" fmla="*/ 1 w 3"/>
                    <a:gd name="T7" fmla="*/ 3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1 h 4"/>
                    <a:gd name="T14" fmla="*/ 3 w 3"/>
                    <a:gd name="T15" fmla="*/ 1 h 4"/>
                    <a:gd name="T16" fmla="*/ 3 w 3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11" name="Line 633"/>
                <p:cNvSpPr>
                  <a:spLocks noChangeShapeType="1"/>
                </p:cNvSpPr>
                <p:nvPr/>
              </p:nvSpPr>
              <p:spPr bwMode="auto">
                <a:xfrm>
                  <a:off x="2942" y="26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12" name="Freeform 634"/>
                <p:cNvSpPr>
                  <a:spLocks/>
                </p:cNvSpPr>
                <p:nvPr/>
              </p:nvSpPr>
              <p:spPr bwMode="auto">
                <a:xfrm>
                  <a:off x="2944" y="2678"/>
                  <a:ext cx="25" cy="17"/>
                </a:xfrm>
                <a:custGeom>
                  <a:avLst/>
                  <a:gdLst>
                    <a:gd name="T0" fmla="*/ 0 w 11"/>
                    <a:gd name="T1" fmla="*/ 11 h 11"/>
                    <a:gd name="T2" fmla="*/ 0 w 11"/>
                    <a:gd name="T3" fmla="*/ 11 h 11"/>
                    <a:gd name="T4" fmla="*/ 0 w 11"/>
                    <a:gd name="T5" fmla="*/ 10 h 11"/>
                    <a:gd name="T6" fmla="*/ 1 w 11"/>
                    <a:gd name="T7" fmla="*/ 10 h 11"/>
                    <a:gd name="T8" fmla="*/ 1 w 11"/>
                    <a:gd name="T9" fmla="*/ 9 h 11"/>
                    <a:gd name="T10" fmla="*/ 2 w 11"/>
                    <a:gd name="T11" fmla="*/ 9 h 11"/>
                    <a:gd name="T12" fmla="*/ 2 w 11"/>
                    <a:gd name="T13" fmla="*/ 8 h 11"/>
                    <a:gd name="T14" fmla="*/ 3 w 11"/>
                    <a:gd name="T15" fmla="*/ 8 h 11"/>
                    <a:gd name="T16" fmla="*/ 3 w 11"/>
                    <a:gd name="T17" fmla="*/ 7 h 11"/>
                    <a:gd name="T18" fmla="*/ 4 w 11"/>
                    <a:gd name="T19" fmla="*/ 7 h 11"/>
                    <a:gd name="T20" fmla="*/ 4 w 11"/>
                    <a:gd name="T21" fmla="*/ 6 h 11"/>
                    <a:gd name="T22" fmla="*/ 5 w 11"/>
                    <a:gd name="T23" fmla="*/ 6 h 11"/>
                    <a:gd name="T24" fmla="*/ 5 w 11"/>
                    <a:gd name="T25" fmla="*/ 5 h 11"/>
                    <a:gd name="T26" fmla="*/ 6 w 11"/>
                    <a:gd name="T27" fmla="*/ 5 h 11"/>
                    <a:gd name="T28" fmla="*/ 6 w 11"/>
                    <a:gd name="T29" fmla="*/ 4 h 11"/>
                    <a:gd name="T30" fmla="*/ 7 w 11"/>
                    <a:gd name="T31" fmla="*/ 4 h 11"/>
                    <a:gd name="T32" fmla="*/ 7 w 11"/>
                    <a:gd name="T33" fmla="*/ 3 h 11"/>
                    <a:gd name="T34" fmla="*/ 8 w 11"/>
                    <a:gd name="T35" fmla="*/ 3 h 11"/>
                    <a:gd name="T36" fmla="*/ 8 w 11"/>
                    <a:gd name="T37" fmla="*/ 2 h 11"/>
                    <a:gd name="T38" fmla="*/ 9 w 11"/>
                    <a:gd name="T39" fmla="*/ 2 h 11"/>
                    <a:gd name="T40" fmla="*/ 9 w 11"/>
                    <a:gd name="T41" fmla="*/ 1 h 11"/>
                    <a:gd name="T42" fmla="*/ 10 w 11"/>
                    <a:gd name="T43" fmla="*/ 1 h 11"/>
                    <a:gd name="T44" fmla="*/ 10 w 11"/>
                    <a:gd name="T45" fmla="*/ 0 h 11"/>
                    <a:gd name="T46" fmla="*/ 11 w 11"/>
                    <a:gd name="T4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" h="11">
                      <a:moveTo>
                        <a:pt x="0" y="11"/>
                      </a:move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" y="7"/>
                      </a:lnTo>
                      <a:lnTo>
                        <a:pt x="4" y="7"/>
                      </a:lnTo>
                      <a:lnTo>
                        <a:pt x="4" y="6"/>
                      </a:ln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4"/>
                      </a:lnTo>
                      <a:lnTo>
                        <a:pt x="7" y="4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0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13" name="Freeform 635"/>
                <p:cNvSpPr>
                  <a:spLocks/>
                </p:cNvSpPr>
                <p:nvPr/>
              </p:nvSpPr>
              <p:spPr bwMode="auto">
                <a:xfrm>
                  <a:off x="2972" y="2673"/>
                  <a:ext cx="6" cy="3"/>
                </a:xfrm>
                <a:custGeom>
                  <a:avLst/>
                  <a:gdLst>
                    <a:gd name="T0" fmla="*/ 0 w 3"/>
                    <a:gd name="T1" fmla="*/ 2 h 2"/>
                    <a:gd name="T2" fmla="*/ 0 w 3"/>
                    <a:gd name="T3" fmla="*/ 2 h 2"/>
                    <a:gd name="T4" fmla="*/ 1 w 3"/>
                    <a:gd name="T5" fmla="*/ 2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0 h 2"/>
                    <a:gd name="T12" fmla="*/ 3 w 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14" name="Freeform 636"/>
                <p:cNvSpPr>
                  <a:spLocks/>
                </p:cNvSpPr>
                <p:nvPr/>
              </p:nvSpPr>
              <p:spPr bwMode="auto">
                <a:xfrm>
                  <a:off x="2981" y="2661"/>
                  <a:ext cx="120" cy="11"/>
                </a:xfrm>
                <a:custGeom>
                  <a:avLst/>
                  <a:gdLst>
                    <a:gd name="T0" fmla="*/ 0 w 53"/>
                    <a:gd name="T1" fmla="*/ 7 h 7"/>
                    <a:gd name="T2" fmla="*/ 1 w 53"/>
                    <a:gd name="T3" fmla="*/ 6 h 7"/>
                    <a:gd name="T4" fmla="*/ 3 w 53"/>
                    <a:gd name="T5" fmla="*/ 6 h 7"/>
                    <a:gd name="T6" fmla="*/ 4 w 53"/>
                    <a:gd name="T7" fmla="*/ 5 h 7"/>
                    <a:gd name="T8" fmla="*/ 5 w 53"/>
                    <a:gd name="T9" fmla="*/ 4 h 7"/>
                    <a:gd name="T10" fmla="*/ 7 w 53"/>
                    <a:gd name="T11" fmla="*/ 4 h 7"/>
                    <a:gd name="T12" fmla="*/ 8 w 53"/>
                    <a:gd name="T13" fmla="*/ 3 h 7"/>
                    <a:gd name="T14" fmla="*/ 9 w 53"/>
                    <a:gd name="T15" fmla="*/ 2 h 7"/>
                    <a:gd name="T16" fmla="*/ 11 w 53"/>
                    <a:gd name="T17" fmla="*/ 2 h 7"/>
                    <a:gd name="T18" fmla="*/ 12 w 53"/>
                    <a:gd name="T19" fmla="*/ 1 h 7"/>
                    <a:gd name="T20" fmla="*/ 14 w 53"/>
                    <a:gd name="T21" fmla="*/ 1 h 7"/>
                    <a:gd name="T22" fmla="*/ 16 w 53"/>
                    <a:gd name="T23" fmla="*/ 1 h 7"/>
                    <a:gd name="T24" fmla="*/ 17 w 53"/>
                    <a:gd name="T25" fmla="*/ 0 h 7"/>
                    <a:gd name="T26" fmla="*/ 19 w 53"/>
                    <a:gd name="T27" fmla="*/ 0 h 7"/>
                    <a:gd name="T28" fmla="*/ 21 w 53"/>
                    <a:gd name="T29" fmla="*/ 0 h 7"/>
                    <a:gd name="T30" fmla="*/ 23 w 53"/>
                    <a:gd name="T31" fmla="*/ 0 h 7"/>
                    <a:gd name="T32" fmla="*/ 25 w 53"/>
                    <a:gd name="T33" fmla="*/ 0 h 7"/>
                    <a:gd name="T34" fmla="*/ 27 w 53"/>
                    <a:gd name="T35" fmla="*/ 0 h 7"/>
                    <a:gd name="T36" fmla="*/ 29 w 53"/>
                    <a:gd name="T37" fmla="*/ 0 h 7"/>
                    <a:gd name="T38" fmla="*/ 31 w 53"/>
                    <a:gd name="T39" fmla="*/ 0 h 7"/>
                    <a:gd name="T40" fmla="*/ 33 w 53"/>
                    <a:gd name="T41" fmla="*/ 0 h 7"/>
                    <a:gd name="T42" fmla="*/ 35 w 53"/>
                    <a:gd name="T43" fmla="*/ 0 h 7"/>
                    <a:gd name="T44" fmla="*/ 36 w 53"/>
                    <a:gd name="T45" fmla="*/ 1 h 7"/>
                    <a:gd name="T46" fmla="*/ 38 w 53"/>
                    <a:gd name="T47" fmla="*/ 1 h 7"/>
                    <a:gd name="T48" fmla="*/ 40 w 53"/>
                    <a:gd name="T49" fmla="*/ 1 h 7"/>
                    <a:gd name="T50" fmla="*/ 41 w 53"/>
                    <a:gd name="T51" fmla="*/ 2 h 7"/>
                    <a:gd name="T52" fmla="*/ 43 w 53"/>
                    <a:gd name="T53" fmla="*/ 2 h 7"/>
                    <a:gd name="T54" fmla="*/ 44 w 53"/>
                    <a:gd name="T55" fmla="*/ 3 h 7"/>
                    <a:gd name="T56" fmla="*/ 46 w 53"/>
                    <a:gd name="T57" fmla="*/ 3 h 7"/>
                    <a:gd name="T58" fmla="*/ 47 w 53"/>
                    <a:gd name="T59" fmla="*/ 4 h 7"/>
                    <a:gd name="T60" fmla="*/ 49 w 53"/>
                    <a:gd name="T61" fmla="*/ 4 h 7"/>
                    <a:gd name="T62" fmla="*/ 50 w 53"/>
                    <a:gd name="T63" fmla="*/ 5 h 7"/>
                    <a:gd name="T64" fmla="*/ 52 w 53"/>
                    <a:gd name="T65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3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1" y="7"/>
                      </a:lnTo>
                      <a:lnTo>
                        <a:pt x="1" y="6"/>
                      </a:lnTo>
                      <a:lnTo>
                        <a:pt x="2" y="6"/>
                      </a:lnTo>
                      <a:lnTo>
                        <a:pt x="3" y="6"/>
                      </a:lnTo>
                      <a:lnTo>
                        <a:pt x="3" y="5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7" y="4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3" y="0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7" y="1"/>
                      </a:lnTo>
                      <a:lnTo>
                        <a:pt x="38" y="1"/>
                      </a:lnTo>
                      <a:lnTo>
                        <a:pt x="39" y="1"/>
                      </a:lnTo>
                      <a:lnTo>
                        <a:pt x="40" y="1"/>
                      </a:lnTo>
                      <a:lnTo>
                        <a:pt x="40" y="2"/>
                      </a:lnTo>
                      <a:lnTo>
                        <a:pt x="41" y="2"/>
                      </a:lnTo>
                      <a:lnTo>
                        <a:pt x="42" y="2"/>
                      </a:lnTo>
                      <a:lnTo>
                        <a:pt x="43" y="2"/>
                      </a:lnTo>
                      <a:lnTo>
                        <a:pt x="43" y="3"/>
                      </a:lnTo>
                      <a:lnTo>
                        <a:pt x="44" y="3"/>
                      </a:lnTo>
                      <a:lnTo>
                        <a:pt x="45" y="3"/>
                      </a:lnTo>
                      <a:lnTo>
                        <a:pt x="46" y="3"/>
                      </a:lnTo>
                      <a:lnTo>
                        <a:pt x="47" y="3"/>
                      </a:lnTo>
                      <a:lnTo>
                        <a:pt x="47" y="4"/>
                      </a:lnTo>
                      <a:lnTo>
                        <a:pt x="48" y="4"/>
                      </a:lnTo>
                      <a:lnTo>
                        <a:pt x="49" y="4"/>
                      </a:lnTo>
                      <a:lnTo>
                        <a:pt x="50" y="4"/>
                      </a:lnTo>
                      <a:lnTo>
                        <a:pt x="50" y="5"/>
                      </a:lnTo>
                      <a:lnTo>
                        <a:pt x="51" y="5"/>
                      </a:lnTo>
                      <a:lnTo>
                        <a:pt x="52" y="5"/>
                      </a:lnTo>
                      <a:lnTo>
                        <a:pt x="53" y="5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15" name="Freeform 637"/>
                <p:cNvSpPr>
                  <a:spLocks/>
                </p:cNvSpPr>
                <p:nvPr/>
              </p:nvSpPr>
              <p:spPr bwMode="auto">
                <a:xfrm>
                  <a:off x="3103" y="2670"/>
                  <a:ext cx="32" cy="6"/>
                </a:xfrm>
                <a:custGeom>
                  <a:avLst/>
                  <a:gdLst>
                    <a:gd name="T0" fmla="*/ 0 w 14"/>
                    <a:gd name="T1" fmla="*/ 0 h 4"/>
                    <a:gd name="T2" fmla="*/ 0 w 14"/>
                    <a:gd name="T3" fmla="*/ 0 h 4"/>
                    <a:gd name="T4" fmla="*/ 1 w 14"/>
                    <a:gd name="T5" fmla="*/ 0 h 4"/>
                    <a:gd name="T6" fmla="*/ 2 w 14"/>
                    <a:gd name="T7" fmla="*/ 0 h 4"/>
                    <a:gd name="T8" fmla="*/ 3 w 14"/>
                    <a:gd name="T9" fmla="*/ 0 h 4"/>
                    <a:gd name="T10" fmla="*/ 3 w 14"/>
                    <a:gd name="T11" fmla="*/ 1 h 4"/>
                    <a:gd name="T12" fmla="*/ 4 w 14"/>
                    <a:gd name="T13" fmla="*/ 1 h 4"/>
                    <a:gd name="T14" fmla="*/ 5 w 14"/>
                    <a:gd name="T15" fmla="*/ 1 h 4"/>
                    <a:gd name="T16" fmla="*/ 6 w 14"/>
                    <a:gd name="T17" fmla="*/ 1 h 4"/>
                    <a:gd name="T18" fmla="*/ 6 w 14"/>
                    <a:gd name="T19" fmla="*/ 2 h 4"/>
                    <a:gd name="T20" fmla="*/ 7 w 14"/>
                    <a:gd name="T21" fmla="*/ 2 h 4"/>
                    <a:gd name="T22" fmla="*/ 8 w 14"/>
                    <a:gd name="T23" fmla="*/ 2 h 4"/>
                    <a:gd name="T24" fmla="*/ 9 w 14"/>
                    <a:gd name="T25" fmla="*/ 2 h 4"/>
                    <a:gd name="T26" fmla="*/ 9 w 14"/>
                    <a:gd name="T27" fmla="*/ 3 h 4"/>
                    <a:gd name="T28" fmla="*/ 10 w 14"/>
                    <a:gd name="T29" fmla="*/ 3 h 4"/>
                    <a:gd name="T30" fmla="*/ 11 w 14"/>
                    <a:gd name="T31" fmla="*/ 3 h 4"/>
                    <a:gd name="T32" fmla="*/ 12 w 14"/>
                    <a:gd name="T33" fmla="*/ 3 h 4"/>
                    <a:gd name="T34" fmla="*/ 12 w 14"/>
                    <a:gd name="T35" fmla="*/ 4 h 4"/>
                    <a:gd name="T36" fmla="*/ 13 w 14"/>
                    <a:gd name="T37" fmla="*/ 4 h 4"/>
                    <a:gd name="T38" fmla="*/ 14 w 14"/>
                    <a:gd name="T3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4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3"/>
                      </a:lnTo>
                      <a:lnTo>
                        <a:pt x="12" y="3"/>
                      </a:lnTo>
                      <a:lnTo>
                        <a:pt x="12" y="4"/>
                      </a:lnTo>
                      <a:lnTo>
                        <a:pt x="13" y="4"/>
                      </a:lnTo>
                      <a:lnTo>
                        <a:pt x="14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16" name="Freeform 638"/>
                <p:cNvSpPr>
                  <a:spLocks/>
                </p:cNvSpPr>
                <p:nvPr/>
              </p:nvSpPr>
              <p:spPr bwMode="auto">
                <a:xfrm>
                  <a:off x="3137" y="2678"/>
                  <a:ext cx="16" cy="3"/>
                </a:xfrm>
                <a:custGeom>
                  <a:avLst/>
                  <a:gdLst>
                    <a:gd name="T0" fmla="*/ 0 w 7"/>
                    <a:gd name="T1" fmla="*/ 0 h 2"/>
                    <a:gd name="T2" fmla="*/ 0 w 7"/>
                    <a:gd name="T3" fmla="*/ 0 h 2"/>
                    <a:gd name="T4" fmla="*/ 1 w 7"/>
                    <a:gd name="T5" fmla="*/ 0 h 2"/>
                    <a:gd name="T6" fmla="*/ 2 w 7"/>
                    <a:gd name="T7" fmla="*/ 0 h 2"/>
                    <a:gd name="T8" fmla="*/ 2 w 7"/>
                    <a:gd name="T9" fmla="*/ 1 h 2"/>
                    <a:gd name="T10" fmla="*/ 3 w 7"/>
                    <a:gd name="T11" fmla="*/ 1 h 2"/>
                    <a:gd name="T12" fmla="*/ 4 w 7"/>
                    <a:gd name="T13" fmla="*/ 1 h 2"/>
                    <a:gd name="T14" fmla="*/ 5 w 7"/>
                    <a:gd name="T15" fmla="*/ 1 h 2"/>
                    <a:gd name="T16" fmla="*/ 5 w 7"/>
                    <a:gd name="T17" fmla="*/ 2 h 2"/>
                    <a:gd name="T18" fmla="*/ 6 w 7"/>
                    <a:gd name="T19" fmla="*/ 2 h 2"/>
                    <a:gd name="T20" fmla="*/ 7 w 7"/>
                    <a:gd name="T2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17" name="Freeform 639"/>
                <p:cNvSpPr>
                  <a:spLocks/>
                </p:cNvSpPr>
                <p:nvPr/>
              </p:nvSpPr>
              <p:spPr bwMode="auto">
                <a:xfrm>
                  <a:off x="3156" y="2683"/>
                  <a:ext cx="43" cy="14"/>
                </a:xfrm>
                <a:custGeom>
                  <a:avLst/>
                  <a:gdLst>
                    <a:gd name="T0" fmla="*/ 0 w 19"/>
                    <a:gd name="T1" fmla="*/ 0 h 9"/>
                    <a:gd name="T2" fmla="*/ 0 w 19"/>
                    <a:gd name="T3" fmla="*/ 0 h 9"/>
                    <a:gd name="T4" fmla="*/ 1 w 19"/>
                    <a:gd name="T5" fmla="*/ 0 h 9"/>
                    <a:gd name="T6" fmla="*/ 2 w 19"/>
                    <a:gd name="T7" fmla="*/ 0 h 9"/>
                    <a:gd name="T8" fmla="*/ 2 w 19"/>
                    <a:gd name="T9" fmla="*/ 1 h 9"/>
                    <a:gd name="T10" fmla="*/ 3 w 19"/>
                    <a:gd name="T11" fmla="*/ 1 h 9"/>
                    <a:gd name="T12" fmla="*/ 4 w 19"/>
                    <a:gd name="T13" fmla="*/ 1 h 9"/>
                    <a:gd name="T14" fmla="*/ 4 w 19"/>
                    <a:gd name="T15" fmla="*/ 2 h 9"/>
                    <a:gd name="T16" fmla="*/ 5 w 19"/>
                    <a:gd name="T17" fmla="*/ 2 h 9"/>
                    <a:gd name="T18" fmla="*/ 6 w 19"/>
                    <a:gd name="T19" fmla="*/ 2 h 9"/>
                    <a:gd name="T20" fmla="*/ 6 w 19"/>
                    <a:gd name="T21" fmla="*/ 3 h 9"/>
                    <a:gd name="T22" fmla="*/ 7 w 19"/>
                    <a:gd name="T23" fmla="*/ 3 h 9"/>
                    <a:gd name="T24" fmla="*/ 8 w 19"/>
                    <a:gd name="T25" fmla="*/ 3 h 9"/>
                    <a:gd name="T26" fmla="*/ 8 w 19"/>
                    <a:gd name="T27" fmla="*/ 4 h 9"/>
                    <a:gd name="T28" fmla="*/ 9 w 19"/>
                    <a:gd name="T29" fmla="*/ 4 h 9"/>
                    <a:gd name="T30" fmla="*/ 10 w 19"/>
                    <a:gd name="T31" fmla="*/ 4 h 9"/>
                    <a:gd name="T32" fmla="*/ 10 w 19"/>
                    <a:gd name="T33" fmla="*/ 5 h 9"/>
                    <a:gd name="T34" fmla="*/ 11 w 19"/>
                    <a:gd name="T35" fmla="*/ 5 h 9"/>
                    <a:gd name="T36" fmla="*/ 12 w 19"/>
                    <a:gd name="T37" fmla="*/ 5 h 9"/>
                    <a:gd name="T38" fmla="*/ 12 w 19"/>
                    <a:gd name="T39" fmla="*/ 6 h 9"/>
                    <a:gd name="T40" fmla="*/ 13 w 19"/>
                    <a:gd name="T41" fmla="*/ 6 h 9"/>
                    <a:gd name="T42" fmla="*/ 14 w 19"/>
                    <a:gd name="T43" fmla="*/ 6 h 9"/>
                    <a:gd name="T44" fmla="*/ 14 w 19"/>
                    <a:gd name="T45" fmla="*/ 7 h 9"/>
                    <a:gd name="T46" fmla="*/ 15 w 19"/>
                    <a:gd name="T47" fmla="*/ 7 h 9"/>
                    <a:gd name="T48" fmla="*/ 16 w 19"/>
                    <a:gd name="T49" fmla="*/ 7 h 9"/>
                    <a:gd name="T50" fmla="*/ 16 w 19"/>
                    <a:gd name="T51" fmla="*/ 8 h 9"/>
                    <a:gd name="T52" fmla="*/ 17 w 19"/>
                    <a:gd name="T53" fmla="*/ 8 h 9"/>
                    <a:gd name="T54" fmla="*/ 18 w 19"/>
                    <a:gd name="T55" fmla="*/ 8 h 9"/>
                    <a:gd name="T56" fmla="*/ 18 w 19"/>
                    <a:gd name="T57" fmla="*/ 9 h 9"/>
                    <a:gd name="T58" fmla="*/ 19 w 19"/>
                    <a:gd name="T5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9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8" y="4"/>
                      </a:lnTo>
                      <a:lnTo>
                        <a:pt x="9" y="4"/>
                      </a:lnTo>
                      <a:lnTo>
                        <a:pt x="10" y="4"/>
                      </a:lnTo>
                      <a:lnTo>
                        <a:pt x="10" y="5"/>
                      </a:lnTo>
                      <a:lnTo>
                        <a:pt x="11" y="5"/>
                      </a:lnTo>
                      <a:lnTo>
                        <a:pt x="12" y="5"/>
                      </a:lnTo>
                      <a:lnTo>
                        <a:pt x="12" y="6"/>
                      </a:lnTo>
                      <a:lnTo>
                        <a:pt x="13" y="6"/>
                      </a:lnTo>
                      <a:lnTo>
                        <a:pt x="14" y="6"/>
                      </a:lnTo>
                      <a:lnTo>
                        <a:pt x="14" y="7"/>
                      </a:lnTo>
                      <a:lnTo>
                        <a:pt x="15" y="7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7" y="8"/>
                      </a:lnTo>
                      <a:lnTo>
                        <a:pt x="18" y="8"/>
                      </a:lnTo>
                      <a:lnTo>
                        <a:pt x="18" y="9"/>
                      </a:lnTo>
                      <a:lnTo>
                        <a:pt x="19" y="9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18" name="Freeform 640"/>
                <p:cNvSpPr>
                  <a:spLocks/>
                </p:cNvSpPr>
                <p:nvPr/>
              </p:nvSpPr>
              <p:spPr bwMode="auto">
                <a:xfrm>
                  <a:off x="3201" y="2698"/>
                  <a:ext cx="34" cy="13"/>
                </a:xfrm>
                <a:custGeom>
                  <a:avLst/>
                  <a:gdLst>
                    <a:gd name="T0" fmla="*/ 0 w 15"/>
                    <a:gd name="T1" fmla="*/ 0 h 8"/>
                    <a:gd name="T2" fmla="*/ 0 w 15"/>
                    <a:gd name="T3" fmla="*/ 0 h 8"/>
                    <a:gd name="T4" fmla="*/ 1 w 15"/>
                    <a:gd name="T5" fmla="*/ 0 h 8"/>
                    <a:gd name="T6" fmla="*/ 1 w 15"/>
                    <a:gd name="T7" fmla="*/ 1 h 8"/>
                    <a:gd name="T8" fmla="*/ 2 w 15"/>
                    <a:gd name="T9" fmla="*/ 1 h 8"/>
                    <a:gd name="T10" fmla="*/ 3 w 15"/>
                    <a:gd name="T11" fmla="*/ 1 h 8"/>
                    <a:gd name="T12" fmla="*/ 3 w 15"/>
                    <a:gd name="T13" fmla="*/ 2 h 8"/>
                    <a:gd name="T14" fmla="*/ 4 w 15"/>
                    <a:gd name="T15" fmla="*/ 2 h 8"/>
                    <a:gd name="T16" fmla="*/ 5 w 15"/>
                    <a:gd name="T17" fmla="*/ 2 h 8"/>
                    <a:gd name="T18" fmla="*/ 5 w 15"/>
                    <a:gd name="T19" fmla="*/ 3 h 8"/>
                    <a:gd name="T20" fmla="*/ 6 w 15"/>
                    <a:gd name="T21" fmla="*/ 3 h 8"/>
                    <a:gd name="T22" fmla="*/ 7 w 15"/>
                    <a:gd name="T23" fmla="*/ 3 h 8"/>
                    <a:gd name="T24" fmla="*/ 7 w 15"/>
                    <a:gd name="T25" fmla="*/ 4 h 8"/>
                    <a:gd name="T26" fmla="*/ 8 w 15"/>
                    <a:gd name="T27" fmla="*/ 4 h 8"/>
                    <a:gd name="T28" fmla="*/ 8 w 15"/>
                    <a:gd name="T29" fmla="*/ 5 h 8"/>
                    <a:gd name="T30" fmla="*/ 9 w 15"/>
                    <a:gd name="T31" fmla="*/ 5 h 8"/>
                    <a:gd name="T32" fmla="*/ 10 w 15"/>
                    <a:gd name="T33" fmla="*/ 5 h 8"/>
                    <a:gd name="T34" fmla="*/ 10 w 15"/>
                    <a:gd name="T35" fmla="*/ 6 h 8"/>
                    <a:gd name="T36" fmla="*/ 11 w 15"/>
                    <a:gd name="T37" fmla="*/ 6 h 8"/>
                    <a:gd name="T38" fmla="*/ 12 w 15"/>
                    <a:gd name="T39" fmla="*/ 6 h 8"/>
                    <a:gd name="T40" fmla="*/ 12 w 15"/>
                    <a:gd name="T41" fmla="*/ 7 h 8"/>
                    <a:gd name="T42" fmla="*/ 13 w 15"/>
                    <a:gd name="T43" fmla="*/ 7 h 8"/>
                    <a:gd name="T44" fmla="*/ 14 w 15"/>
                    <a:gd name="T45" fmla="*/ 7 h 8"/>
                    <a:gd name="T46" fmla="*/ 14 w 15"/>
                    <a:gd name="T47" fmla="*/ 8 h 8"/>
                    <a:gd name="T48" fmla="*/ 15 w 15"/>
                    <a:gd name="T4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5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7" y="4"/>
                      </a:lnTo>
                      <a:lnTo>
                        <a:pt x="8" y="4"/>
                      </a:lnTo>
                      <a:lnTo>
                        <a:pt x="8" y="5"/>
                      </a:lnTo>
                      <a:lnTo>
                        <a:pt x="9" y="5"/>
                      </a:lnTo>
                      <a:lnTo>
                        <a:pt x="10" y="5"/>
                      </a:lnTo>
                      <a:lnTo>
                        <a:pt x="10" y="6"/>
                      </a:lnTo>
                      <a:lnTo>
                        <a:pt x="11" y="6"/>
                      </a:lnTo>
                      <a:lnTo>
                        <a:pt x="12" y="6"/>
                      </a:lnTo>
                      <a:lnTo>
                        <a:pt x="12" y="7"/>
                      </a:lnTo>
                      <a:lnTo>
                        <a:pt x="13" y="7"/>
                      </a:lnTo>
                      <a:lnTo>
                        <a:pt x="14" y="7"/>
                      </a:lnTo>
                      <a:lnTo>
                        <a:pt x="14" y="8"/>
                      </a:lnTo>
                      <a:lnTo>
                        <a:pt x="15" y="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19" name="Freeform 641"/>
                <p:cNvSpPr>
                  <a:spLocks/>
                </p:cNvSpPr>
                <p:nvPr/>
              </p:nvSpPr>
              <p:spPr bwMode="auto">
                <a:xfrm>
                  <a:off x="3237" y="2712"/>
                  <a:ext cx="14" cy="5"/>
                </a:xfrm>
                <a:custGeom>
                  <a:avLst/>
                  <a:gdLst>
                    <a:gd name="T0" fmla="*/ 0 w 6"/>
                    <a:gd name="T1" fmla="*/ 0 h 3"/>
                    <a:gd name="T2" fmla="*/ 0 w 6"/>
                    <a:gd name="T3" fmla="*/ 0 h 3"/>
                    <a:gd name="T4" fmla="*/ 1 w 6"/>
                    <a:gd name="T5" fmla="*/ 0 h 3"/>
                    <a:gd name="T6" fmla="*/ 1 w 6"/>
                    <a:gd name="T7" fmla="*/ 1 h 3"/>
                    <a:gd name="T8" fmla="*/ 2 w 6"/>
                    <a:gd name="T9" fmla="*/ 1 h 3"/>
                    <a:gd name="T10" fmla="*/ 3 w 6"/>
                    <a:gd name="T11" fmla="*/ 1 h 3"/>
                    <a:gd name="T12" fmla="*/ 3 w 6"/>
                    <a:gd name="T13" fmla="*/ 2 h 3"/>
                    <a:gd name="T14" fmla="*/ 4 w 6"/>
                    <a:gd name="T15" fmla="*/ 2 h 3"/>
                    <a:gd name="T16" fmla="*/ 5 w 6"/>
                    <a:gd name="T17" fmla="*/ 2 h 3"/>
                    <a:gd name="T18" fmla="*/ 5 w 6"/>
                    <a:gd name="T19" fmla="*/ 3 h 3"/>
                    <a:gd name="T20" fmla="*/ 6 w 6"/>
                    <a:gd name="T2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20" name="Freeform 642"/>
                <p:cNvSpPr>
                  <a:spLocks/>
                </p:cNvSpPr>
                <p:nvPr/>
              </p:nvSpPr>
              <p:spPr bwMode="auto">
                <a:xfrm>
                  <a:off x="3253" y="2719"/>
                  <a:ext cx="14" cy="4"/>
                </a:xfrm>
                <a:custGeom>
                  <a:avLst/>
                  <a:gdLst>
                    <a:gd name="T0" fmla="*/ 0 w 6"/>
                    <a:gd name="T1" fmla="*/ 0 h 3"/>
                    <a:gd name="T2" fmla="*/ 0 w 6"/>
                    <a:gd name="T3" fmla="*/ 0 h 3"/>
                    <a:gd name="T4" fmla="*/ 1 w 6"/>
                    <a:gd name="T5" fmla="*/ 0 h 3"/>
                    <a:gd name="T6" fmla="*/ 1 w 6"/>
                    <a:gd name="T7" fmla="*/ 1 h 3"/>
                    <a:gd name="T8" fmla="*/ 2 w 6"/>
                    <a:gd name="T9" fmla="*/ 1 h 3"/>
                    <a:gd name="T10" fmla="*/ 3 w 6"/>
                    <a:gd name="T11" fmla="*/ 1 h 3"/>
                    <a:gd name="T12" fmla="*/ 3 w 6"/>
                    <a:gd name="T13" fmla="*/ 2 h 3"/>
                    <a:gd name="T14" fmla="*/ 4 w 6"/>
                    <a:gd name="T15" fmla="*/ 2 h 3"/>
                    <a:gd name="T16" fmla="*/ 5 w 6"/>
                    <a:gd name="T17" fmla="*/ 2 h 3"/>
                    <a:gd name="T18" fmla="*/ 5 w 6"/>
                    <a:gd name="T19" fmla="*/ 3 h 3"/>
                    <a:gd name="T20" fmla="*/ 6 w 6"/>
                    <a:gd name="T2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21" name="Freeform 643"/>
                <p:cNvSpPr>
                  <a:spLocks/>
                </p:cNvSpPr>
                <p:nvPr/>
              </p:nvSpPr>
              <p:spPr bwMode="auto">
                <a:xfrm>
                  <a:off x="3269" y="2725"/>
                  <a:ext cx="14" cy="4"/>
                </a:xfrm>
                <a:custGeom>
                  <a:avLst/>
                  <a:gdLst>
                    <a:gd name="T0" fmla="*/ 0 w 6"/>
                    <a:gd name="T1" fmla="*/ 0 h 3"/>
                    <a:gd name="T2" fmla="*/ 0 w 6"/>
                    <a:gd name="T3" fmla="*/ 0 h 3"/>
                    <a:gd name="T4" fmla="*/ 1 w 6"/>
                    <a:gd name="T5" fmla="*/ 0 h 3"/>
                    <a:gd name="T6" fmla="*/ 1 w 6"/>
                    <a:gd name="T7" fmla="*/ 1 h 3"/>
                    <a:gd name="T8" fmla="*/ 2 w 6"/>
                    <a:gd name="T9" fmla="*/ 1 h 3"/>
                    <a:gd name="T10" fmla="*/ 3 w 6"/>
                    <a:gd name="T11" fmla="*/ 1 h 3"/>
                    <a:gd name="T12" fmla="*/ 3 w 6"/>
                    <a:gd name="T13" fmla="*/ 2 h 3"/>
                    <a:gd name="T14" fmla="*/ 4 w 6"/>
                    <a:gd name="T15" fmla="*/ 2 h 3"/>
                    <a:gd name="T16" fmla="*/ 5 w 6"/>
                    <a:gd name="T17" fmla="*/ 2 h 3"/>
                    <a:gd name="T18" fmla="*/ 5 w 6"/>
                    <a:gd name="T19" fmla="*/ 3 h 3"/>
                    <a:gd name="T20" fmla="*/ 6 w 6"/>
                    <a:gd name="T2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22" name="Freeform 644"/>
                <p:cNvSpPr>
                  <a:spLocks/>
                </p:cNvSpPr>
                <p:nvPr/>
              </p:nvSpPr>
              <p:spPr bwMode="auto">
                <a:xfrm>
                  <a:off x="3285" y="2731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23" name="Freeform 645"/>
                <p:cNvSpPr>
                  <a:spLocks/>
                </p:cNvSpPr>
                <p:nvPr/>
              </p:nvSpPr>
              <p:spPr bwMode="auto">
                <a:xfrm>
                  <a:off x="3290" y="2733"/>
                  <a:ext cx="22" cy="7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1 w 10"/>
                    <a:gd name="T5" fmla="*/ 0 h 5"/>
                    <a:gd name="T6" fmla="*/ 1 w 10"/>
                    <a:gd name="T7" fmla="*/ 1 h 5"/>
                    <a:gd name="T8" fmla="*/ 2 w 10"/>
                    <a:gd name="T9" fmla="*/ 1 h 5"/>
                    <a:gd name="T10" fmla="*/ 3 w 10"/>
                    <a:gd name="T11" fmla="*/ 1 h 5"/>
                    <a:gd name="T12" fmla="*/ 3 w 10"/>
                    <a:gd name="T13" fmla="*/ 2 h 5"/>
                    <a:gd name="T14" fmla="*/ 4 w 10"/>
                    <a:gd name="T15" fmla="*/ 2 h 5"/>
                    <a:gd name="T16" fmla="*/ 5 w 10"/>
                    <a:gd name="T17" fmla="*/ 2 h 5"/>
                    <a:gd name="T18" fmla="*/ 5 w 10"/>
                    <a:gd name="T19" fmla="*/ 3 h 5"/>
                    <a:gd name="T20" fmla="*/ 6 w 10"/>
                    <a:gd name="T21" fmla="*/ 3 h 5"/>
                    <a:gd name="T22" fmla="*/ 7 w 10"/>
                    <a:gd name="T23" fmla="*/ 3 h 5"/>
                    <a:gd name="T24" fmla="*/ 7 w 10"/>
                    <a:gd name="T25" fmla="*/ 4 h 5"/>
                    <a:gd name="T26" fmla="*/ 8 w 10"/>
                    <a:gd name="T27" fmla="*/ 4 h 5"/>
                    <a:gd name="T28" fmla="*/ 9 w 10"/>
                    <a:gd name="T29" fmla="*/ 4 h 5"/>
                    <a:gd name="T30" fmla="*/ 9 w 10"/>
                    <a:gd name="T31" fmla="*/ 5 h 5"/>
                    <a:gd name="T32" fmla="*/ 10 w 10"/>
                    <a:gd name="T3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7" y="4"/>
                      </a:lnTo>
                      <a:lnTo>
                        <a:pt x="8" y="4"/>
                      </a:lnTo>
                      <a:lnTo>
                        <a:pt x="9" y="4"/>
                      </a:lnTo>
                      <a:lnTo>
                        <a:pt x="9" y="5"/>
                      </a:lnTo>
                      <a:lnTo>
                        <a:pt x="10" y="5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24" name="Freeform 646"/>
                <p:cNvSpPr>
                  <a:spLocks/>
                </p:cNvSpPr>
                <p:nvPr/>
              </p:nvSpPr>
              <p:spPr bwMode="auto">
                <a:xfrm>
                  <a:off x="3315" y="2742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25" name="Freeform 647"/>
                <p:cNvSpPr>
                  <a:spLocks/>
                </p:cNvSpPr>
                <p:nvPr/>
              </p:nvSpPr>
              <p:spPr bwMode="auto">
                <a:xfrm>
                  <a:off x="3319" y="2744"/>
                  <a:ext cx="34" cy="10"/>
                </a:xfrm>
                <a:custGeom>
                  <a:avLst/>
                  <a:gdLst>
                    <a:gd name="T0" fmla="*/ 0 w 15"/>
                    <a:gd name="T1" fmla="*/ 0 h 7"/>
                    <a:gd name="T2" fmla="*/ 0 w 15"/>
                    <a:gd name="T3" fmla="*/ 0 h 7"/>
                    <a:gd name="T4" fmla="*/ 1 w 15"/>
                    <a:gd name="T5" fmla="*/ 0 h 7"/>
                    <a:gd name="T6" fmla="*/ 1 w 15"/>
                    <a:gd name="T7" fmla="*/ 1 h 7"/>
                    <a:gd name="T8" fmla="*/ 2 w 15"/>
                    <a:gd name="T9" fmla="*/ 1 h 7"/>
                    <a:gd name="T10" fmla="*/ 3 w 15"/>
                    <a:gd name="T11" fmla="*/ 1 h 7"/>
                    <a:gd name="T12" fmla="*/ 3 w 15"/>
                    <a:gd name="T13" fmla="*/ 2 h 7"/>
                    <a:gd name="T14" fmla="*/ 4 w 15"/>
                    <a:gd name="T15" fmla="*/ 2 h 7"/>
                    <a:gd name="T16" fmla="*/ 5 w 15"/>
                    <a:gd name="T17" fmla="*/ 2 h 7"/>
                    <a:gd name="T18" fmla="*/ 5 w 15"/>
                    <a:gd name="T19" fmla="*/ 3 h 7"/>
                    <a:gd name="T20" fmla="*/ 6 w 15"/>
                    <a:gd name="T21" fmla="*/ 3 h 7"/>
                    <a:gd name="T22" fmla="*/ 7 w 15"/>
                    <a:gd name="T23" fmla="*/ 3 h 7"/>
                    <a:gd name="T24" fmla="*/ 7 w 15"/>
                    <a:gd name="T25" fmla="*/ 4 h 7"/>
                    <a:gd name="T26" fmla="*/ 8 w 15"/>
                    <a:gd name="T27" fmla="*/ 4 h 7"/>
                    <a:gd name="T28" fmla="*/ 9 w 15"/>
                    <a:gd name="T29" fmla="*/ 4 h 7"/>
                    <a:gd name="T30" fmla="*/ 9 w 15"/>
                    <a:gd name="T31" fmla="*/ 5 h 7"/>
                    <a:gd name="T32" fmla="*/ 10 w 15"/>
                    <a:gd name="T33" fmla="*/ 5 h 7"/>
                    <a:gd name="T34" fmla="*/ 11 w 15"/>
                    <a:gd name="T35" fmla="*/ 5 h 7"/>
                    <a:gd name="T36" fmla="*/ 11 w 15"/>
                    <a:gd name="T37" fmla="*/ 6 h 7"/>
                    <a:gd name="T38" fmla="*/ 12 w 15"/>
                    <a:gd name="T39" fmla="*/ 6 h 7"/>
                    <a:gd name="T40" fmla="*/ 13 w 15"/>
                    <a:gd name="T41" fmla="*/ 6 h 7"/>
                    <a:gd name="T42" fmla="*/ 13 w 15"/>
                    <a:gd name="T43" fmla="*/ 7 h 7"/>
                    <a:gd name="T44" fmla="*/ 14 w 15"/>
                    <a:gd name="T45" fmla="*/ 7 h 7"/>
                    <a:gd name="T46" fmla="*/ 15 w 15"/>
                    <a:gd name="T4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7" y="4"/>
                      </a:lnTo>
                      <a:lnTo>
                        <a:pt x="8" y="4"/>
                      </a:lnTo>
                      <a:lnTo>
                        <a:pt x="9" y="4"/>
                      </a:lnTo>
                      <a:lnTo>
                        <a:pt x="9" y="5"/>
                      </a:lnTo>
                      <a:lnTo>
                        <a:pt x="10" y="5"/>
                      </a:lnTo>
                      <a:lnTo>
                        <a:pt x="11" y="5"/>
                      </a:lnTo>
                      <a:lnTo>
                        <a:pt x="11" y="6"/>
                      </a:lnTo>
                      <a:lnTo>
                        <a:pt x="12" y="6"/>
                      </a:lnTo>
                      <a:lnTo>
                        <a:pt x="13" y="6"/>
                      </a:lnTo>
                      <a:lnTo>
                        <a:pt x="13" y="7"/>
                      </a:lnTo>
                      <a:lnTo>
                        <a:pt x="14" y="7"/>
                      </a:lnTo>
                      <a:lnTo>
                        <a:pt x="15" y="7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26" name="Freeform 648"/>
                <p:cNvSpPr>
                  <a:spLocks/>
                </p:cNvSpPr>
                <p:nvPr/>
              </p:nvSpPr>
              <p:spPr bwMode="auto">
                <a:xfrm>
                  <a:off x="3356" y="2756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27" name="Freeform 649"/>
                <p:cNvSpPr>
                  <a:spLocks/>
                </p:cNvSpPr>
                <p:nvPr/>
              </p:nvSpPr>
              <p:spPr bwMode="auto">
                <a:xfrm>
                  <a:off x="3360" y="2758"/>
                  <a:ext cx="41" cy="11"/>
                </a:xfrm>
                <a:custGeom>
                  <a:avLst/>
                  <a:gdLst>
                    <a:gd name="T0" fmla="*/ 0 w 18"/>
                    <a:gd name="T1" fmla="*/ 0 h 7"/>
                    <a:gd name="T2" fmla="*/ 0 w 18"/>
                    <a:gd name="T3" fmla="*/ 0 h 7"/>
                    <a:gd name="T4" fmla="*/ 1 w 18"/>
                    <a:gd name="T5" fmla="*/ 0 h 7"/>
                    <a:gd name="T6" fmla="*/ 2 w 18"/>
                    <a:gd name="T7" fmla="*/ 0 h 7"/>
                    <a:gd name="T8" fmla="*/ 2 w 18"/>
                    <a:gd name="T9" fmla="*/ 1 h 7"/>
                    <a:gd name="T10" fmla="*/ 3 w 18"/>
                    <a:gd name="T11" fmla="*/ 1 h 7"/>
                    <a:gd name="T12" fmla="*/ 4 w 18"/>
                    <a:gd name="T13" fmla="*/ 1 h 7"/>
                    <a:gd name="T14" fmla="*/ 4 w 18"/>
                    <a:gd name="T15" fmla="*/ 2 h 7"/>
                    <a:gd name="T16" fmla="*/ 5 w 18"/>
                    <a:gd name="T17" fmla="*/ 2 h 7"/>
                    <a:gd name="T18" fmla="*/ 6 w 18"/>
                    <a:gd name="T19" fmla="*/ 2 h 7"/>
                    <a:gd name="T20" fmla="*/ 6 w 18"/>
                    <a:gd name="T21" fmla="*/ 3 h 7"/>
                    <a:gd name="T22" fmla="*/ 7 w 18"/>
                    <a:gd name="T23" fmla="*/ 3 h 7"/>
                    <a:gd name="T24" fmla="*/ 8 w 18"/>
                    <a:gd name="T25" fmla="*/ 3 h 7"/>
                    <a:gd name="T26" fmla="*/ 9 w 18"/>
                    <a:gd name="T27" fmla="*/ 3 h 7"/>
                    <a:gd name="T28" fmla="*/ 9 w 18"/>
                    <a:gd name="T29" fmla="*/ 4 h 7"/>
                    <a:gd name="T30" fmla="*/ 10 w 18"/>
                    <a:gd name="T31" fmla="*/ 4 h 7"/>
                    <a:gd name="T32" fmla="*/ 11 w 18"/>
                    <a:gd name="T33" fmla="*/ 4 h 7"/>
                    <a:gd name="T34" fmla="*/ 11 w 18"/>
                    <a:gd name="T35" fmla="*/ 5 h 7"/>
                    <a:gd name="T36" fmla="*/ 12 w 18"/>
                    <a:gd name="T37" fmla="*/ 5 h 7"/>
                    <a:gd name="T38" fmla="*/ 13 w 18"/>
                    <a:gd name="T39" fmla="*/ 5 h 7"/>
                    <a:gd name="T40" fmla="*/ 13 w 18"/>
                    <a:gd name="T41" fmla="*/ 6 h 7"/>
                    <a:gd name="T42" fmla="*/ 14 w 18"/>
                    <a:gd name="T43" fmla="*/ 6 h 7"/>
                    <a:gd name="T44" fmla="*/ 15 w 18"/>
                    <a:gd name="T45" fmla="*/ 6 h 7"/>
                    <a:gd name="T46" fmla="*/ 16 w 18"/>
                    <a:gd name="T47" fmla="*/ 6 h 7"/>
                    <a:gd name="T48" fmla="*/ 16 w 18"/>
                    <a:gd name="T49" fmla="*/ 7 h 7"/>
                    <a:gd name="T50" fmla="*/ 17 w 18"/>
                    <a:gd name="T51" fmla="*/ 7 h 7"/>
                    <a:gd name="T52" fmla="*/ 18 w 18"/>
                    <a:gd name="T5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8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9" y="4"/>
                      </a:lnTo>
                      <a:lnTo>
                        <a:pt x="10" y="4"/>
                      </a:lnTo>
                      <a:lnTo>
                        <a:pt x="11" y="4"/>
                      </a:lnTo>
                      <a:lnTo>
                        <a:pt x="11" y="5"/>
                      </a:lnTo>
                      <a:lnTo>
                        <a:pt x="12" y="5"/>
                      </a:lnTo>
                      <a:lnTo>
                        <a:pt x="13" y="5"/>
                      </a:lnTo>
                      <a:lnTo>
                        <a:pt x="13" y="6"/>
                      </a:lnTo>
                      <a:lnTo>
                        <a:pt x="14" y="6"/>
                      </a:lnTo>
                      <a:lnTo>
                        <a:pt x="15" y="6"/>
                      </a:lnTo>
                      <a:lnTo>
                        <a:pt x="16" y="6"/>
                      </a:lnTo>
                      <a:lnTo>
                        <a:pt x="16" y="7"/>
                      </a:lnTo>
                      <a:lnTo>
                        <a:pt x="17" y="7"/>
                      </a:lnTo>
                      <a:lnTo>
                        <a:pt x="18" y="7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28" name="Freeform 650"/>
                <p:cNvSpPr>
                  <a:spLocks/>
                </p:cNvSpPr>
                <p:nvPr/>
              </p:nvSpPr>
              <p:spPr bwMode="auto">
                <a:xfrm>
                  <a:off x="3403" y="2770"/>
                  <a:ext cx="9" cy="2"/>
                </a:xfrm>
                <a:custGeom>
                  <a:avLst/>
                  <a:gdLst>
                    <a:gd name="T0" fmla="*/ 0 w 4"/>
                    <a:gd name="T1" fmla="*/ 0 h 1"/>
                    <a:gd name="T2" fmla="*/ 0 w 4"/>
                    <a:gd name="T3" fmla="*/ 0 h 1"/>
                    <a:gd name="T4" fmla="*/ 1 w 4"/>
                    <a:gd name="T5" fmla="*/ 0 h 1"/>
                    <a:gd name="T6" fmla="*/ 2 w 4"/>
                    <a:gd name="T7" fmla="*/ 0 h 1"/>
                    <a:gd name="T8" fmla="*/ 2 w 4"/>
                    <a:gd name="T9" fmla="*/ 1 h 1"/>
                    <a:gd name="T10" fmla="*/ 3 w 4"/>
                    <a:gd name="T11" fmla="*/ 1 h 1"/>
                    <a:gd name="T12" fmla="*/ 4 w 4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29" name="Freeform 651"/>
                <p:cNvSpPr>
                  <a:spLocks/>
                </p:cNvSpPr>
                <p:nvPr/>
              </p:nvSpPr>
              <p:spPr bwMode="auto">
                <a:xfrm>
                  <a:off x="3415" y="2773"/>
                  <a:ext cx="38" cy="8"/>
                </a:xfrm>
                <a:custGeom>
                  <a:avLst/>
                  <a:gdLst>
                    <a:gd name="T0" fmla="*/ 0 w 17"/>
                    <a:gd name="T1" fmla="*/ 0 h 5"/>
                    <a:gd name="T2" fmla="*/ 0 w 17"/>
                    <a:gd name="T3" fmla="*/ 0 h 5"/>
                    <a:gd name="T4" fmla="*/ 1 w 17"/>
                    <a:gd name="T5" fmla="*/ 0 h 5"/>
                    <a:gd name="T6" fmla="*/ 2 w 17"/>
                    <a:gd name="T7" fmla="*/ 0 h 5"/>
                    <a:gd name="T8" fmla="*/ 2 w 17"/>
                    <a:gd name="T9" fmla="*/ 1 h 5"/>
                    <a:gd name="T10" fmla="*/ 3 w 17"/>
                    <a:gd name="T11" fmla="*/ 1 h 5"/>
                    <a:gd name="T12" fmla="*/ 4 w 17"/>
                    <a:gd name="T13" fmla="*/ 1 h 5"/>
                    <a:gd name="T14" fmla="*/ 5 w 17"/>
                    <a:gd name="T15" fmla="*/ 1 h 5"/>
                    <a:gd name="T16" fmla="*/ 5 w 17"/>
                    <a:gd name="T17" fmla="*/ 2 h 5"/>
                    <a:gd name="T18" fmla="*/ 6 w 17"/>
                    <a:gd name="T19" fmla="*/ 2 h 5"/>
                    <a:gd name="T20" fmla="*/ 7 w 17"/>
                    <a:gd name="T21" fmla="*/ 2 h 5"/>
                    <a:gd name="T22" fmla="*/ 7 w 17"/>
                    <a:gd name="T23" fmla="*/ 3 h 5"/>
                    <a:gd name="T24" fmla="*/ 8 w 17"/>
                    <a:gd name="T25" fmla="*/ 3 h 5"/>
                    <a:gd name="T26" fmla="*/ 9 w 17"/>
                    <a:gd name="T27" fmla="*/ 3 h 5"/>
                    <a:gd name="T28" fmla="*/ 10 w 17"/>
                    <a:gd name="T29" fmla="*/ 3 h 5"/>
                    <a:gd name="T30" fmla="*/ 11 w 17"/>
                    <a:gd name="T31" fmla="*/ 3 h 5"/>
                    <a:gd name="T32" fmla="*/ 12 w 17"/>
                    <a:gd name="T33" fmla="*/ 3 h 5"/>
                    <a:gd name="T34" fmla="*/ 12 w 17"/>
                    <a:gd name="T35" fmla="*/ 4 h 5"/>
                    <a:gd name="T36" fmla="*/ 13 w 17"/>
                    <a:gd name="T37" fmla="*/ 4 h 5"/>
                    <a:gd name="T38" fmla="*/ 14 w 17"/>
                    <a:gd name="T39" fmla="*/ 4 h 5"/>
                    <a:gd name="T40" fmla="*/ 15 w 17"/>
                    <a:gd name="T41" fmla="*/ 4 h 5"/>
                    <a:gd name="T42" fmla="*/ 15 w 17"/>
                    <a:gd name="T43" fmla="*/ 5 h 5"/>
                    <a:gd name="T44" fmla="*/ 16 w 17"/>
                    <a:gd name="T45" fmla="*/ 5 h 5"/>
                    <a:gd name="T46" fmla="*/ 17 w 17"/>
                    <a:gd name="T4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3"/>
                      </a:lnTo>
                      <a:lnTo>
                        <a:pt x="12" y="3"/>
                      </a:lnTo>
                      <a:lnTo>
                        <a:pt x="12" y="4"/>
                      </a:lnTo>
                      <a:lnTo>
                        <a:pt x="13" y="4"/>
                      </a:lnTo>
                      <a:lnTo>
                        <a:pt x="14" y="4"/>
                      </a:lnTo>
                      <a:lnTo>
                        <a:pt x="15" y="4"/>
                      </a:lnTo>
                      <a:lnTo>
                        <a:pt x="15" y="5"/>
                      </a:lnTo>
                      <a:lnTo>
                        <a:pt x="16" y="5"/>
                      </a:lnTo>
                      <a:lnTo>
                        <a:pt x="17" y="5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30" name="Freeform 652"/>
                <p:cNvSpPr>
                  <a:spLocks/>
                </p:cNvSpPr>
                <p:nvPr/>
              </p:nvSpPr>
              <p:spPr bwMode="auto">
                <a:xfrm>
                  <a:off x="3455" y="2783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31" name="Freeform 653"/>
                <p:cNvSpPr>
                  <a:spLocks/>
                </p:cNvSpPr>
                <p:nvPr/>
              </p:nvSpPr>
              <p:spPr bwMode="auto">
                <a:xfrm>
                  <a:off x="3460" y="2784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32" name="Freeform 654"/>
                <p:cNvSpPr>
                  <a:spLocks/>
                </p:cNvSpPr>
                <p:nvPr/>
              </p:nvSpPr>
              <p:spPr bwMode="auto">
                <a:xfrm>
                  <a:off x="3465" y="2786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33" name="Freeform 655"/>
                <p:cNvSpPr>
                  <a:spLocks/>
                </p:cNvSpPr>
                <p:nvPr/>
              </p:nvSpPr>
              <p:spPr bwMode="auto">
                <a:xfrm>
                  <a:off x="3469" y="2787"/>
                  <a:ext cx="23" cy="10"/>
                </a:xfrm>
                <a:custGeom>
                  <a:avLst/>
                  <a:gdLst>
                    <a:gd name="T0" fmla="*/ 0 w 10"/>
                    <a:gd name="T1" fmla="*/ 0 h 6"/>
                    <a:gd name="T2" fmla="*/ 0 w 10"/>
                    <a:gd name="T3" fmla="*/ 0 h 6"/>
                    <a:gd name="T4" fmla="*/ 1 w 10"/>
                    <a:gd name="T5" fmla="*/ 0 h 6"/>
                    <a:gd name="T6" fmla="*/ 1 w 10"/>
                    <a:gd name="T7" fmla="*/ 1 h 6"/>
                    <a:gd name="T8" fmla="*/ 2 w 10"/>
                    <a:gd name="T9" fmla="*/ 1 h 6"/>
                    <a:gd name="T10" fmla="*/ 3 w 10"/>
                    <a:gd name="T11" fmla="*/ 1 h 6"/>
                    <a:gd name="T12" fmla="*/ 3 w 10"/>
                    <a:gd name="T13" fmla="*/ 2 h 6"/>
                    <a:gd name="T14" fmla="*/ 4 w 10"/>
                    <a:gd name="T15" fmla="*/ 2 h 6"/>
                    <a:gd name="T16" fmla="*/ 5 w 10"/>
                    <a:gd name="T17" fmla="*/ 2 h 6"/>
                    <a:gd name="T18" fmla="*/ 5 w 10"/>
                    <a:gd name="T19" fmla="*/ 3 h 6"/>
                    <a:gd name="T20" fmla="*/ 6 w 10"/>
                    <a:gd name="T21" fmla="*/ 3 h 6"/>
                    <a:gd name="T22" fmla="*/ 6 w 10"/>
                    <a:gd name="T23" fmla="*/ 4 h 6"/>
                    <a:gd name="T24" fmla="*/ 7 w 10"/>
                    <a:gd name="T25" fmla="*/ 4 h 6"/>
                    <a:gd name="T26" fmla="*/ 8 w 10"/>
                    <a:gd name="T27" fmla="*/ 4 h 6"/>
                    <a:gd name="T28" fmla="*/ 8 w 10"/>
                    <a:gd name="T29" fmla="*/ 5 h 6"/>
                    <a:gd name="T30" fmla="*/ 9 w 10"/>
                    <a:gd name="T31" fmla="*/ 5 h 6"/>
                    <a:gd name="T32" fmla="*/ 9 w 10"/>
                    <a:gd name="T33" fmla="*/ 6 h 6"/>
                    <a:gd name="T34" fmla="*/ 10 w 10"/>
                    <a:gd name="T3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4"/>
                      </a:lnTo>
                      <a:lnTo>
                        <a:pt x="7" y="4"/>
                      </a:lnTo>
                      <a:lnTo>
                        <a:pt x="8" y="4"/>
                      </a:lnTo>
                      <a:lnTo>
                        <a:pt x="8" y="5"/>
                      </a:lnTo>
                      <a:lnTo>
                        <a:pt x="9" y="5"/>
                      </a:lnTo>
                      <a:lnTo>
                        <a:pt x="9" y="6"/>
                      </a:lnTo>
                      <a:lnTo>
                        <a:pt x="10" y="6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34" name="Freeform 656"/>
                <p:cNvSpPr>
                  <a:spLocks/>
                </p:cNvSpPr>
                <p:nvPr/>
              </p:nvSpPr>
              <p:spPr bwMode="auto">
                <a:xfrm>
                  <a:off x="3494" y="2798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35" name="Freeform 657"/>
                <p:cNvSpPr>
                  <a:spLocks/>
                </p:cNvSpPr>
                <p:nvPr/>
              </p:nvSpPr>
              <p:spPr bwMode="auto">
                <a:xfrm>
                  <a:off x="3505" y="2804"/>
                  <a:ext cx="35" cy="24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1 w 15"/>
                    <a:gd name="T5" fmla="*/ 0 h 15"/>
                    <a:gd name="T6" fmla="*/ 1 w 15"/>
                    <a:gd name="T7" fmla="*/ 1 h 15"/>
                    <a:gd name="T8" fmla="*/ 2 w 15"/>
                    <a:gd name="T9" fmla="*/ 1 h 15"/>
                    <a:gd name="T10" fmla="*/ 2 w 15"/>
                    <a:gd name="T11" fmla="*/ 2 h 15"/>
                    <a:gd name="T12" fmla="*/ 3 w 15"/>
                    <a:gd name="T13" fmla="*/ 2 h 15"/>
                    <a:gd name="T14" fmla="*/ 3 w 15"/>
                    <a:gd name="T15" fmla="*/ 3 h 15"/>
                    <a:gd name="T16" fmla="*/ 4 w 15"/>
                    <a:gd name="T17" fmla="*/ 3 h 15"/>
                    <a:gd name="T18" fmla="*/ 4 w 15"/>
                    <a:gd name="T19" fmla="*/ 4 h 15"/>
                    <a:gd name="T20" fmla="*/ 5 w 15"/>
                    <a:gd name="T21" fmla="*/ 4 h 15"/>
                    <a:gd name="T22" fmla="*/ 5 w 15"/>
                    <a:gd name="T23" fmla="*/ 5 h 15"/>
                    <a:gd name="T24" fmla="*/ 6 w 15"/>
                    <a:gd name="T25" fmla="*/ 5 h 15"/>
                    <a:gd name="T26" fmla="*/ 6 w 15"/>
                    <a:gd name="T27" fmla="*/ 6 h 15"/>
                    <a:gd name="T28" fmla="*/ 7 w 15"/>
                    <a:gd name="T29" fmla="*/ 6 h 15"/>
                    <a:gd name="T30" fmla="*/ 7 w 15"/>
                    <a:gd name="T31" fmla="*/ 7 h 15"/>
                    <a:gd name="T32" fmla="*/ 8 w 15"/>
                    <a:gd name="T33" fmla="*/ 7 h 15"/>
                    <a:gd name="T34" fmla="*/ 8 w 15"/>
                    <a:gd name="T35" fmla="*/ 8 h 15"/>
                    <a:gd name="T36" fmla="*/ 9 w 15"/>
                    <a:gd name="T37" fmla="*/ 8 h 15"/>
                    <a:gd name="T38" fmla="*/ 9 w 15"/>
                    <a:gd name="T39" fmla="*/ 9 h 15"/>
                    <a:gd name="T40" fmla="*/ 10 w 15"/>
                    <a:gd name="T41" fmla="*/ 9 h 15"/>
                    <a:gd name="T42" fmla="*/ 10 w 15"/>
                    <a:gd name="T43" fmla="*/ 10 h 15"/>
                    <a:gd name="T44" fmla="*/ 11 w 15"/>
                    <a:gd name="T45" fmla="*/ 10 h 15"/>
                    <a:gd name="T46" fmla="*/ 11 w 15"/>
                    <a:gd name="T47" fmla="*/ 11 h 15"/>
                    <a:gd name="T48" fmla="*/ 12 w 15"/>
                    <a:gd name="T49" fmla="*/ 11 h 15"/>
                    <a:gd name="T50" fmla="*/ 12 w 15"/>
                    <a:gd name="T51" fmla="*/ 12 h 15"/>
                    <a:gd name="T52" fmla="*/ 13 w 15"/>
                    <a:gd name="T53" fmla="*/ 12 h 15"/>
                    <a:gd name="T54" fmla="*/ 13 w 15"/>
                    <a:gd name="T55" fmla="*/ 13 h 15"/>
                    <a:gd name="T56" fmla="*/ 14 w 15"/>
                    <a:gd name="T57" fmla="*/ 13 h 15"/>
                    <a:gd name="T58" fmla="*/ 14 w 15"/>
                    <a:gd name="T59" fmla="*/ 14 h 15"/>
                    <a:gd name="T60" fmla="*/ 15 w 15"/>
                    <a:gd name="T61" fmla="*/ 14 h 15"/>
                    <a:gd name="T62" fmla="*/ 15 w 15"/>
                    <a:gd name="T6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5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9" y="8"/>
                      </a:lnTo>
                      <a:lnTo>
                        <a:pt x="9" y="9"/>
                      </a:lnTo>
                      <a:lnTo>
                        <a:pt x="10" y="9"/>
                      </a:lnTo>
                      <a:lnTo>
                        <a:pt x="10" y="10"/>
                      </a:lnTo>
                      <a:lnTo>
                        <a:pt x="11" y="10"/>
                      </a:lnTo>
                      <a:lnTo>
                        <a:pt x="11" y="11"/>
                      </a:lnTo>
                      <a:lnTo>
                        <a:pt x="12" y="11"/>
                      </a:lnTo>
                      <a:lnTo>
                        <a:pt x="12" y="12"/>
                      </a:lnTo>
                      <a:lnTo>
                        <a:pt x="13" y="12"/>
                      </a:lnTo>
                      <a:lnTo>
                        <a:pt x="13" y="13"/>
                      </a:lnTo>
                      <a:lnTo>
                        <a:pt x="14" y="13"/>
                      </a:lnTo>
                      <a:lnTo>
                        <a:pt x="14" y="14"/>
                      </a:lnTo>
                      <a:lnTo>
                        <a:pt x="15" y="14"/>
                      </a:lnTo>
                      <a:lnTo>
                        <a:pt x="15" y="15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36" name="Line 658"/>
                <p:cNvSpPr>
                  <a:spLocks noChangeShapeType="1"/>
                </p:cNvSpPr>
                <p:nvPr/>
              </p:nvSpPr>
              <p:spPr bwMode="auto">
                <a:xfrm>
                  <a:off x="3542" y="282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37" name="Freeform 659"/>
                <p:cNvSpPr>
                  <a:spLocks/>
                </p:cNvSpPr>
                <p:nvPr/>
              </p:nvSpPr>
              <p:spPr bwMode="auto">
                <a:xfrm>
                  <a:off x="3544" y="2831"/>
                  <a:ext cx="11" cy="9"/>
                </a:xfrm>
                <a:custGeom>
                  <a:avLst/>
                  <a:gdLst>
                    <a:gd name="T0" fmla="*/ 0 w 5"/>
                    <a:gd name="T1" fmla="*/ 0 h 6"/>
                    <a:gd name="T2" fmla="*/ 0 w 5"/>
                    <a:gd name="T3" fmla="*/ 0 h 6"/>
                    <a:gd name="T4" fmla="*/ 0 w 5"/>
                    <a:gd name="T5" fmla="*/ 1 h 6"/>
                    <a:gd name="T6" fmla="*/ 1 w 5"/>
                    <a:gd name="T7" fmla="*/ 1 h 6"/>
                    <a:gd name="T8" fmla="*/ 1 w 5"/>
                    <a:gd name="T9" fmla="*/ 2 h 6"/>
                    <a:gd name="T10" fmla="*/ 2 w 5"/>
                    <a:gd name="T11" fmla="*/ 2 h 6"/>
                    <a:gd name="T12" fmla="*/ 2 w 5"/>
                    <a:gd name="T13" fmla="*/ 3 h 6"/>
                    <a:gd name="T14" fmla="*/ 3 w 5"/>
                    <a:gd name="T15" fmla="*/ 3 h 6"/>
                    <a:gd name="T16" fmla="*/ 3 w 5"/>
                    <a:gd name="T17" fmla="*/ 4 h 6"/>
                    <a:gd name="T18" fmla="*/ 4 w 5"/>
                    <a:gd name="T19" fmla="*/ 4 h 6"/>
                    <a:gd name="T20" fmla="*/ 4 w 5"/>
                    <a:gd name="T21" fmla="*/ 5 h 6"/>
                    <a:gd name="T22" fmla="*/ 5 w 5"/>
                    <a:gd name="T23" fmla="*/ 5 h 6"/>
                    <a:gd name="T24" fmla="*/ 5 w 5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38" name="Line 660"/>
                <p:cNvSpPr>
                  <a:spLocks noChangeShapeType="1"/>
                </p:cNvSpPr>
                <p:nvPr/>
              </p:nvSpPr>
              <p:spPr bwMode="auto">
                <a:xfrm>
                  <a:off x="3558" y="28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39" name="Line 661"/>
                <p:cNvSpPr>
                  <a:spLocks noChangeShapeType="1"/>
                </p:cNvSpPr>
                <p:nvPr/>
              </p:nvSpPr>
              <p:spPr bwMode="auto">
                <a:xfrm>
                  <a:off x="3560" y="284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40" name="Freeform 662"/>
                <p:cNvSpPr>
                  <a:spLocks/>
                </p:cNvSpPr>
                <p:nvPr/>
              </p:nvSpPr>
              <p:spPr bwMode="auto">
                <a:xfrm>
                  <a:off x="3562" y="2845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41" name="Line 663"/>
                <p:cNvSpPr>
                  <a:spLocks noChangeShapeType="1"/>
                </p:cNvSpPr>
                <p:nvPr/>
              </p:nvSpPr>
              <p:spPr bwMode="auto">
                <a:xfrm>
                  <a:off x="3571" y="28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42" name="Freeform 664"/>
                <p:cNvSpPr>
                  <a:spLocks/>
                </p:cNvSpPr>
                <p:nvPr/>
              </p:nvSpPr>
              <p:spPr bwMode="auto">
                <a:xfrm>
                  <a:off x="3574" y="2854"/>
                  <a:ext cx="11" cy="10"/>
                </a:xfrm>
                <a:custGeom>
                  <a:avLst/>
                  <a:gdLst>
                    <a:gd name="T0" fmla="*/ 0 w 5"/>
                    <a:gd name="T1" fmla="*/ 0 h 6"/>
                    <a:gd name="T2" fmla="*/ 0 w 5"/>
                    <a:gd name="T3" fmla="*/ 0 h 6"/>
                    <a:gd name="T4" fmla="*/ 0 w 5"/>
                    <a:gd name="T5" fmla="*/ 1 h 6"/>
                    <a:gd name="T6" fmla="*/ 1 w 5"/>
                    <a:gd name="T7" fmla="*/ 1 h 6"/>
                    <a:gd name="T8" fmla="*/ 1 w 5"/>
                    <a:gd name="T9" fmla="*/ 2 h 6"/>
                    <a:gd name="T10" fmla="*/ 2 w 5"/>
                    <a:gd name="T11" fmla="*/ 2 h 6"/>
                    <a:gd name="T12" fmla="*/ 2 w 5"/>
                    <a:gd name="T13" fmla="*/ 3 h 6"/>
                    <a:gd name="T14" fmla="*/ 3 w 5"/>
                    <a:gd name="T15" fmla="*/ 3 h 6"/>
                    <a:gd name="T16" fmla="*/ 3 w 5"/>
                    <a:gd name="T17" fmla="*/ 4 h 6"/>
                    <a:gd name="T18" fmla="*/ 4 w 5"/>
                    <a:gd name="T19" fmla="*/ 4 h 6"/>
                    <a:gd name="T20" fmla="*/ 4 w 5"/>
                    <a:gd name="T21" fmla="*/ 5 h 6"/>
                    <a:gd name="T22" fmla="*/ 5 w 5"/>
                    <a:gd name="T23" fmla="*/ 5 h 6"/>
                    <a:gd name="T24" fmla="*/ 5 w 5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43" name="Line 665"/>
                <p:cNvSpPr>
                  <a:spLocks noChangeShapeType="1"/>
                </p:cNvSpPr>
                <p:nvPr/>
              </p:nvSpPr>
              <p:spPr bwMode="auto">
                <a:xfrm>
                  <a:off x="3587" y="28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44" name="Freeform 666"/>
                <p:cNvSpPr>
                  <a:spLocks/>
                </p:cNvSpPr>
                <p:nvPr/>
              </p:nvSpPr>
              <p:spPr bwMode="auto">
                <a:xfrm>
                  <a:off x="3590" y="2867"/>
                  <a:ext cx="4" cy="3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0 w 2"/>
                    <a:gd name="T5" fmla="*/ 1 h 2"/>
                    <a:gd name="T6" fmla="*/ 1 w 2"/>
                    <a:gd name="T7" fmla="*/ 1 h 2"/>
                    <a:gd name="T8" fmla="*/ 1 w 2"/>
                    <a:gd name="T9" fmla="*/ 2 h 2"/>
                    <a:gd name="T10" fmla="*/ 2 w 2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45" name="Line 667"/>
                <p:cNvSpPr>
                  <a:spLocks noChangeShapeType="1"/>
                </p:cNvSpPr>
                <p:nvPr/>
              </p:nvSpPr>
              <p:spPr bwMode="auto">
                <a:xfrm>
                  <a:off x="3596" y="287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46" name="Line 668"/>
                <p:cNvSpPr>
                  <a:spLocks noChangeShapeType="1"/>
                </p:cNvSpPr>
                <p:nvPr/>
              </p:nvSpPr>
              <p:spPr bwMode="auto">
                <a:xfrm>
                  <a:off x="3599" y="28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47" name="Line 669"/>
                <p:cNvSpPr>
                  <a:spLocks noChangeShapeType="1"/>
                </p:cNvSpPr>
                <p:nvPr/>
              </p:nvSpPr>
              <p:spPr bwMode="auto">
                <a:xfrm>
                  <a:off x="3601" y="28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48" name="Line 670"/>
                <p:cNvSpPr>
                  <a:spLocks noChangeShapeType="1"/>
                </p:cNvSpPr>
                <p:nvPr/>
              </p:nvSpPr>
              <p:spPr bwMode="auto">
                <a:xfrm>
                  <a:off x="3603" y="287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49" name="Line 671"/>
                <p:cNvSpPr>
                  <a:spLocks noChangeShapeType="1"/>
                </p:cNvSpPr>
                <p:nvPr/>
              </p:nvSpPr>
              <p:spPr bwMode="auto">
                <a:xfrm>
                  <a:off x="3605" y="28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50" name="Line 672"/>
                <p:cNvSpPr>
                  <a:spLocks noChangeShapeType="1"/>
                </p:cNvSpPr>
                <p:nvPr/>
              </p:nvSpPr>
              <p:spPr bwMode="auto">
                <a:xfrm>
                  <a:off x="3608" y="28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51" name="Freeform 673"/>
                <p:cNvSpPr>
                  <a:spLocks/>
                </p:cNvSpPr>
                <p:nvPr/>
              </p:nvSpPr>
              <p:spPr bwMode="auto">
                <a:xfrm>
                  <a:off x="3610" y="2881"/>
                  <a:ext cx="14" cy="6"/>
                </a:xfrm>
                <a:custGeom>
                  <a:avLst/>
                  <a:gdLst>
                    <a:gd name="T0" fmla="*/ 0 w 6"/>
                    <a:gd name="T1" fmla="*/ 0 h 4"/>
                    <a:gd name="T2" fmla="*/ 0 w 6"/>
                    <a:gd name="T3" fmla="*/ 0 h 4"/>
                    <a:gd name="T4" fmla="*/ 1 w 6"/>
                    <a:gd name="T5" fmla="*/ 0 h 4"/>
                    <a:gd name="T6" fmla="*/ 1 w 6"/>
                    <a:gd name="T7" fmla="*/ 1 h 4"/>
                    <a:gd name="T8" fmla="*/ 2 w 6"/>
                    <a:gd name="T9" fmla="*/ 1 h 4"/>
                    <a:gd name="T10" fmla="*/ 2 w 6"/>
                    <a:gd name="T11" fmla="*/ 2 h 4"/>
                    <a:gd name="T12" fmla="*/ 3 w 6"/>
                    <a:gd name="T13" fmla="*/ 2 h 4"/>
                    <a:gd name="T14" fmla="*/ 4 w 6"/>
                    <a:gd name="T15" fmla="*/ 2 h 4"/>
                    <a:gd name="T16" fmla="*/ 4 w 6"/>
                    <a:gd name="T17" fmla="*/ 3 h 4"/>
                    <a:gd name="T18" fmla="*/ 5 w 6"/>
                    <a:gd name="T19" fmla="*/ 3 h 4"/>
                    <a:gd name="T20" fmla="*/ 5 w 6"/>
                    <a:gd name="T21" fmla="*/ 4 h 4"/>
                    <a:gd name="T22" fmla="*/ 6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52" name="Freeform 674"/>
                <p:cNvSpPr>
                  <a:spLocks/>
                </p:cNvSpPr>
                <p:nvPr/>
              </p:nvSpPr>
              <p:spPr bwMode="auto">
                <a:xfrm>
                  <a:off x="3626" y="2889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53" name="Freeform 675"/>
                <p:cNvSpPr>
                  <a:spLocks/>
                </p:cNvSpPr>
                <p:nvPr/>
              </p:nvSpPr>
              <p:spPr bwMode="auto">
                <a:xfrm>
                  <a:off x="3633" y="2892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54" name="Freeform 676"/>
                <p:cNvSpPr>
                  <a:spLocks/>
                </p:cNvSpPr>
                <p:nvPr/>
              </p:nvSpPr>
              <p:spPr bwMode="auto">
                <a:xfrm>
                  <a:off x="3640" y="2895"/>
                  <a:ext cx="65" cy="9"/>
                </a:xfrm>
                <a:custGeom>
                  <a:avLst/>
                  <a:gdLst>
                    <a:gd name="T0" fmla="*/ 0 w 29"/>
                    <a:gd name="T1" fmla="*/ 0 h 6"/>
                    <a:gd name="T2" fmla="*/ 0 w 29"/>
                    <a:gd name="T3" fmla="*/ 0 h 6"/>
                    <a:gd name="T4" fmla="*/ 1 w 29"/>
                    <a:gd name="T5" fmla="*/ 0 h 6"/>
                    <a:gd name="T6" fmla="*/ 1 w 29"/>
                    <a:gd name="T7" fmla="*/ 1 h 6"/>
                    <a:gd name="T8" fmla="*/ 2 w 29"/>
                    <a:gd name="T9" fmla="*/ 1 h 6"/>
                    <a:gd name="T10" fmla="*/ 3 w 29"/>
                    <a:gd name="T11" fmla="*/ 1 h 6"/>
                    <a:gd name="T12" fmla="*/ 3 w 29"/>
                    <a:gd name="T13" fmla="*/ 2 h 6"/>
                    <a:gd name="T14" fmla="*/ 4 w 29"/>
                    <a:gd name="T15" fmla="*/ 2 h 6"/>
                    <a:gd name="T16" fmla="*/ 5 w 29"/>
                    <a:gd name="T17" fmla="*/ 2 h 6"/>
                    <a:gd name="T18" fmla="*/ 5 w 29"/>
                    <a:gd name="T19" fmla="*/ 3 h 6"/>
                    <a:gd name="T20" fmla="*/ 6 w 29"/>
                    <a:gd name="T21" fmla="*/ 3 h 6"/>
                    <a:gd name="T22" fmla="*/ 7 w 29"/>
                    <a:gd name="T23" fmla="*/ 3 h 6"/>
                    <a:gd name="T24" fmla="*/ 7 w 29"/>
                    <a:gd name="T25" fmla="*/ 4 h 6"/>
                    <a:gd name="T26" fmla="*/ 8 w 29"/>
                    <a:gd name="T27" fmla="*/ 4 h 6"/>
                    <a:gd name="T28" fmla="*/ 9 w 29"/>
                    <a:gd name="T29" fmla="*/ 4 h 6"/>
                    <a:gd name="T30" fmla="*/ 10 w 29"/>
                    <a:gd name="T31" fmla="*/ 4 h 6"/>
                    <a:gd name="T32" fmla="*/ 10 w 29"/>
                    <a:gd name="T33" fmla="*/ 5 h 6"/>
                    <a:gd name="T34" fmla="*/ 11 w 29"/>
                    <a:gd name="T35" fmla="*/ 5 h 6"/>
                    <a:gd name="T36" fmla="*/ 12 w 29"/>
                    <a:gd name="T37" fmla="*/ 5 h 6"/>
                    <a:gd name="T38" fmla="*/ 13 w 29"/>
                    <a:gd name="T39" fmla="*/ 5 h 6"/>
                    <a:gd name="T40" fmla="*/ 14 w 29"/>
                    <a:gd name="T41" fmla="*/ 5 h 6"/>
                    <a:gd name="T42" fmla="*/ 14 w 29"/>
                    <a:gd name="T43" fmla="*/ 6 h 6"/>
                    <a:gd name="T44" fmla="*/ 15 w 29"/>
                    <a:gd name="T45" fmla="*/ 6 h 6"/>
                    <a:gd name="T46" fmla="*/ 16 w 29"/>
                    <a:gd name="T47" fmla="*/ 6 h 6"/>
                    <a:gd name="T48" fmla="*/ 17 w 29"/>
                    <a:gd name="T49" fmla="*/ 6 h 6"/>
                    <a:gd name="T50" fmla="*/ 18 w 29"/>
                    <a:gd name="T51" fmla="*/ 6 h 6"/>
                    <a:gd name="T52" fmla="*/ 19 w 29"/>
                    <a:gd name="T53" fmla="*/ 6 h 6"/>
                    <a:gd name="T54" fmla="*/ 20 w 29"/>
                    <a:gd name="T55" fmla="*/ 6 h 6"/>
                    <a:gd name="T56" fmla="*/ 21 w 29"/>
                    <a:gd name="T57" fmla="*/ 6 h 6"/>
                    <a:gd name="T58" fmla="*/ 22 w 29"/>
                    <a:gd name="T59" fmla="*/ 6 h 6"/>
                    <a:gd name="T60" fmla="*/ 23 w 29"/>
                    <a:gd name="T61" fmla="*/ 6 h 6"/>
                    <a:gd name="T62" fmla="*/ 24 w 29"/>
                    <a:gd name="T63" fmla="*/ 6 h 6"/>
                    <a:gd name="T64" fmla="*/ 24 w 29"/>
                    <a:gd name="T65" fmla="*/ 5 h 6"/>
                    <a:gd name="T66" fmla="*/ 25 w 29"/>
                    <a:gd name="T67" fmla="*/ 5 h 6"/>
                    <a:gd name="T68" fmla="*/ 26 w 29"/>
                    <a:gd name="T69" fmla="*/ 5 h 6"/>
                    <a:gd name="T70" fmla="*/ 26 w 29"/>
                    <a:gd name="T71" fmla="*/ 4 h 6"/>
                    <a:gd name="T72" fmla="*/ 27 w 29"/>
                    <a:gd name="T73" fmla="*/ 4 h 6"/>
                    <a:gd name="T74" fmla="*/ 27 w 29"/>
                    <a:gd name="T75" fmla="*/ 3 h 6"/>
                    <a:gd name="T76" fmla="*/ 28 w 29"/>
                    <a:gd name="T77" fmla="*/ 3 h 6"/>
                    <a:gd name="T78" fmla="*/ 28 w 29"/>
                    <a:gd name="T79" fmla="*/ 2 h 6"/>
                    <a:gd name="T80" fmla="*/ 29 w 29"/>
                    <a:gd name="T81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9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7" y="4"/>
                      </a:lnTo>
                      <a:lnTo>
                        <a:pt x="8" y="4"/>
                      </a:lnTo>
                      <a:lnTo>
                        <a:pt x="9" y="4"/>
                      </a:lnTo>
                      <a:lnTo>
                        <a:pt x="10" y="4"/>
                      </a:lnTo>
                      <a:lnTo>
                        <a:pt x="10" y="5"/>
                      </a:lnTo>
                      <a:lnTo>
                        <a:pt x="11" y="5"/>
                      </a:lnTo>
                      <a:lnTo>
                        <a:pt x="12" y="5"/>
                      </a:lnTo>
                      <a:lnTo>
                        <a:pt x="13" y="5"/>
                      </a:lnTo>
                      <a:lnTo>
                        <a:pt x="14" y="5"/>
                      </a:lnTo>
                      <a:lnTo>
                        <a:pt x="14" y="6"/>
                      </a:lnTo>
                      <a:lnTo>
                        <a:pt x="15" y="6"/>
                      </a:lnTo>
                      <a:lnTo>
                        <a:pt x="16" y="6"/>
                      </a:lnTo>
                      <a:lnTo>
                        <a:pt x="17" y="6"/>
                      </a:lnTo>
                      <a:lnTo>
                        <a:pt x="18" y="6"/>
                      </a:lnTo>
                      <a:lnTo>
                        <a:pt x="19" y="6"/>
                      </a:lnTo>
                      <a:lnTo>
                        <a:pt x="20" y="6"/>
                      </a:lnTo>
                      <a:lnTo>
                        <a:pt x="21" y="6"/>
                      </a:lnTo>
                      <a:lnTo>
                        <a:pt x="22" y="6"/>
                      </a:lnTo>
                      <a:lnTo>
                        <a:pt x="23" y="6"/>
                      </a:lnTo>
                      <a:lnTo>
                        <a:pt x="24" y="6"/>
                      </a:lnTo>
                      <a:lnTo>
                        <a:pt x="24" y="5"/>
                      </a:lnTo>
                      <a:lnTo>
                        <a:pt x="25" y="5"/>
                      </a:lnTo>
                      <a:lnTo>
                        <a:pt x="26" y="5"/>
                      </a:lnTo>
                      <a:lnTo>
                        <a:pt x="26" y="4"/>
                      </a:lnTo>
                      <a:lnTo>
                        <a:pt x="27" y="4"/>
                      </a:lnTo>
                      <a:lnTo>
                        <a:pt x="27" y="3"/>
                      </a:lnTo>
                      <a:lnTo>
                        <a:pt x="28" y="3"/>
                      </a:lnTo>
                      <a:lnTo>
                        <a:pt x="28" y="2"/>
                      </a:lnTo>
                      <a:lnTo>
                        <a:pt x="29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55" name="Freeform 677"/>
                <p:cNvSpPr>
                  <a:spLocks/>
                </p:cNvSpPr>
                <p:nvPr/>
              </p:nvSpPr>
              <p:spPr bwMode="auto">
                <a:xfrm>
                  <a:off x="3708" y="2892"/>
                  <a:ext cx="9" cy="5"/>
                </a:xfrm>
                <a:custGeom>
                  <a:avLst/>
                  <a:gdLst>
                    <a:gd name="T0" fmla="*/ 0 w 4"/>
                    <a:gd name="T1" fmla="*/ 3 h 3"/>
                    <a:gd name="T2" fmla="*/ 0 w 4"/>
                    <a:gd name="T3" fmla="*/ 3 h 3"/>
                    <a:gd name="T4" fmla="*/ 1 w 4"/>
                    <a:gd name="T5" fmla="*/ 3 h 3"/>
                    <a:gd name="T6" fmla="*/ 1 w 4"/>
                    <a:gd name="T7" fmla="*/ 2 h 3"/>
                    <a:gd name="T8" fmla="*/ 2 w 4"/>
                    <a:gd name="T9" fmla="*/ 2 h 3"/>
                    <a:gd name="T10" fmla="*/ 2 w 4"/>
                    <a:gd name="T11" fmla="*/ 1 h 3"/>
                    <a:gd name="T12" fmla="*/ 3 w 4"/>
                    <a:gd name="T13" fmla="*/ 1 h 3"/>
                    <a:gd name="T14" fmla="*/ 3 w 4"/>
                    <a:gd name="T15" fmla="*/ 0 h 3"/>
                    <a:gd name="T16" fmla="*/ 4 w 4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56" name="Line 678"/>
                <p:cNvSpPr>
                  <a:spLocks noChangeShapeType="1"/>
                </p:cNvSpPr>
                <p:nvPr/>
              </p:nvSpPr>
              <p:spPr bwMode="auto">
                <a:xfrm>
                  <a:off x="3719" y="28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57" name="Freeform 679"/>
                <p:cNvSpPr>
                  <a:spLocks/>
                </p:cNvSpPr>
                <p:nvPr/>
              </p:nvSpPr>
              <p:spPr bwMode="auto">
                <a:xfrm>
                  <a:off x="3721" y="2873"/>
                  <a:ext cx="30" cy="16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 w 13"/>
                    <a:gd name="T5" fmla="*/ 10 h 10"/>
                    <a:gd name="T6" fmla="*/ 1 w 13"/>
                    <a:gd name="T7" fmla="*/ 9 h 10"/>
                    <a:gd name="T8" fmla="*/ 2 w 13"/>
                    <a:gd name="T9" fmla="*/ 9 h 10"/>
                    <a:gd name="T10" fmla="*/ 2 w 13"/>
                    <a:gd name="T11" fmla="*/ 8 h 10"/>
                    <a:gd name="T12" fmla="*/ 3 w 13"/>
                    <a:gd name="T13" fmla="*/ 8 h 10"/>
                    <a:gd name="T14" fmla="*/ 3 w 13"/>
                    <a:gd name="T15" fmla="*/ 7 h 10"/>
                    <a:gd name="T16" fmla="*/ 4 w 13"/>
                    <a:gd name="T17" fmla="*/ 7 h 10"/>
                    <a:gd name="T18" fmla="*/ 4 w 13"/>
                    <a:gd name="T19" fmla="*/ 6 h 10"/>
                    <a:gd name="T20" fmla="*/ 5 w 13"/>
                    <a:gd name="T21" fmla="*/ 6 h 10"/>
                    <a:gd name="T22" fmla="*/ 5 w 13"/>
                    <a:gd name="T23" fmla="*/ 5 h 10"/>
                    <a:gd name="T24" fmla="*/ 6 w 13"/>
                    <a:gd name="T25" fmla="*/ 5 h 10"/>
                    <a:gd name="T26" fmla="*/ 6 w 13"/>
                    <a:gd name="T27" fmla="*/ 4 h 10"/>
                    <a:gd name="T28" fmla="*/ 7 w 13"/>
                    <a:gd name="T29" fmla="*/ 4 h 10"/>
                    <a:gd name="T30" fmla="*/ 7 w 13"/>
                    <a:gd name="T31" fmla="*/ 3 h 10"/>
                    <a:gd name="T32" fmla="*/ 8 w 13"/>
                    <a:gd name="T33" fmla="*/ 3 h 10"/>
                    <a:gd name="T34" fmla="*/ 9 w 13"/>
                    <a:gd name="T35" fmla="*/ 3 h 10"/>
                    <a:gd name="T36" fmla="*/ 9 w 13"/>
                    <a:gd name="T37" fmla="*/ 2 h 10"/>
                    <a:gd name="T38" fmla="*/ 10 w 13"/>
                    <a:gd name="T39" fmla="*/ 2 h 10"/>
                    <a:gd name="T40" fmla="*/ 10 w 13"/>
                    <a:gd name="T41" fmla="*/ 1 h 10"/>
                    <a:gd name="T42" fmla="*/ 11 w 13"/>
                    <a:gd name="T43" fmla="*/ 1 h 10"/>
                    <a:gd name="T44" fmla="*/ 12 w 13"/>
                    <a:gd name="T45" fmla="*/ 1 h 10"/>
                    <a:gd name="T46" fmla="*/ 12 w 13"/>
                    <a:gd name="T47" fmla="*/ 0 h 10"/>
                    <a:gd name="T48" fmla="*/ 13 w 13"/>
                    <a:gd name="T4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" y="7"/>
                      </a:lnTo>
                      <a:lnTo>
                        <a:pt x="4" y="7"/>
                      </a:lnTo>
                      <a:lnTo>
                        <a:pt x="4" y="6"/>
                      </a:ln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4"/>
                      </a:lnTo>
                      <a:lnTo>
                        <a:pt x="7" y="4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2" y="0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58" name="Freeform 680"/>
                <p:cNvSpPr>
                  <a:spLocks/>
                </p:cNvSpPr>
                <p:nvPr/>
              </p:nvSpPr>
              <p:spPr bwMode="auto">
                <a:xfrm>
                  <a:off x="3753" y="2870"/>
                  <a:ext cx="30" cy="3"/>
                </a:xfrm>
                <a:custGeom>
                  <a:avLst/>
                  <a:gdLst>
                    <a:gd name="T0" fmla="*/ 0 w 13"/>
                    <a:gd name="T1" fmla="*/ 1 h 2"/>
                    <a:gd name="T2" fmla="*/ 0 w 13"/>
                    <a:gd name="T3" fmla="*/ 1 h 2"/>
                    <a:gd name="T4" fmla="*/ 1 w 13"/>
                    <a:gd name="T5" fmla="*/ 1 h 2"/>
                    <a:gd name="T6" fmla="*/ 2 w 13"/>
                    <a:gd name="T7" fmla="*/ 1 h 2"/>
                    <a:gd name="T8" fmla="*/ 2 w 13"/>
                    <a:gd name="T9" fmla="*/ 0 h 2"/>
                    <a:gd name="T10" fmla="*/ 3 w 13"/>
                    <a:gd name="T11" fmla="*/ 0 h 2"/>
                    <a:gd name="T12" fmla="*/ 4 w 13"/>
                    <a:gd name="T13" fmla="*/ 0 h 2"/>
                    <a:gd name="T14" fmla="*/ 5 w 13"/>
                    <a:gd name="T15" fmla="*/ 0 h 2"/>
                    <a:gd name="T16" fmla="*/ 6 w 13"/>
                    <a:gd name="T17" fmla="*/ 0 h 2"/>
                    <a:gd name="T18" fmla="*/ 7 w 13"/>
                    <a:gd name="T19" fmla="*/ 0 h 2"/>
                    <a:gd name="T20" fmla="*/ 8 w 13"/>
                    <a:gd name="T21" fmla="*/ 0 h 2"/>
                    <a:gd name="T22" fmla="*/ 9 w 13"/>
                    <a:gd name="T23" fmla="*/ 0 h 2"/>
                    <a:gd name="T24" fmla="*/ 9 w 13"/>
                    <a:gd name="T25" fmla="*/ 1 h 2"/>
                    <a:gd name="T26" fmla="*/ 10 w 13"/>
                    <a:gd name="T27" fmla="*/ 1 h 2"/>
                    <a:gd name="T28" fmla="*/ 11 w 13"/>
                    <a:gd name="T29" fmla="*/ 1 h 2"/>
                    <a:gd name="T30" fmla="*/ 12 w 13"/>
                    <a:gd name="T31" fmla="*/ 1 h 2"/>
                    <a:gd name="T32" fmla="*/ 12 w 13"/>
                    <a:gd name="T33" fmla="*/ 2 h 2"/>
                    <a:gd name="T34" fmla="*/ 13 w 13"/>
                    <a:gd name="T3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3" h="2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2" y="2"/>
                      </a:lnTo>
                      <a:lnTo>
                        <a:pt x="1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59" name="Freeform 681"/>
                <p:cNvSpPr>
                  <a:spLocks/>
                </p:cNvSpPr>
                <p:nvPr/>
              </p:nvSpPr>
              <p:spPr bwMode="auto">
                <a:xfrm>
                  <a:off x="3785" y="2875"/>
                  <a:ext cx="52" cy="19"/>
                </a:xfrm>
                <a:custGeom>
                  <a:avLst/>
                  <a:gdLst>
                    <a:gd name="T0" fmla="*/ 0 w 23"/>
                    <a:gd name="T1" fmla="*/ 0 h 12"/>
                    <a:gd name="T2" fmla="*/ 0 w 23"/>
                    <a:gd name="T3" fmla="*/ 0 h 12"/>
                    <a:gd name="T4" fmla="*/ 1 w 23"/>
                    <a:gd name="T5" fmla="*/ 0 h 12"/>
                    <a:gd name="T6" fmla="*/ 2 w 23"/>
                    <a:gd name="T7" fmla="*/ 0 h 12"/>
                    <a:gd name="T8" fmla="*/ 2 w 23"/>
                    <a:gd name="T9" fmla="*/ 1 h 12"/>
                    <a:gd name="T10" fmla="*/ 3 w 23"/>
                    <a:gd name="T11" fmla="*/ 1 h 12"/>
                    <a:gd name="T12" fmla="*/ 4 w 23"/>
                    <a:gd name="T13" fmla="*/ 1 h 12"/>
                    <a:gd name="T14" fmla="*/ 5 w 23"/>
                    <a:gd name="T15" fmla="*/ 1 h 12"/>
                    <a:gd name="T16" fmla="*/ 5 w 23"/>
                    <a:gd name="T17" fmla="*/ 2 h 12"/>
                    <a:gd name="T18" fmla="*/ 6 w 23"/>
                    <a:gd name="T19" fmla="*/ 2 h 12"/>
                    <a:gd name="T20" fmla="*/ 7 w 23"/>
                    <a:gd name="T21" fmla="*/ 2 h 12"/>
                    <a:gd name="T22" fmla="*/ 7 w 23"/>
                    <a:gd name="T23" fmla="*/ 3 h 12"/>
                    <a:gd name="T24" fmla="*/ 8 w 23"/>
                    <a:gd name="T25" fmla="*/ 3 h 12"/>
                    <a:gd name="T26" fmla="*/ 9 w 23"/>
                    <a:gd name="T27" fmla="*/ 3 h 12"/>
                    <a:gd name="T28" fmla="*/ 9 w 23"/>
                    <a:gd name="T29" fmla="*/ 4 h 12"/>
                    <a:gd name="T30" fmla="*/ 10 w 23"/>
                    <a:gd name="T31" fmla="*/ 4 h 12"/>
                    <a:gd name="T32" fmla="*/ 11 w 23"/>
                    <a:gd name="T33" fmla="*/ 4 h 12"/>
                    <a:gd name="T34" fmla="*/ 11 w 23"/>
                    <a:gd name="T35" fmla="*/ 5 h 12"/>
                    <a:gd name="T36" fmla="*/ 12 w 23"/>
                    <a:gd name="T37" fmla="*/ 5 h 12"/>
                    <a:gd name="T38" fmla="*/ 13 w 23"/>
                    <a:gd name="T39" fmla="*/ 5 h 12"/>
                    <a:gd name="T40" fmla="*/ 13 w 23"/>
                    <a:gd name="T41" fmla="*/ 6 h 12"/>
                    <a:gd name="T42" fmla="*/ 14 w 23"/>
                    <a:gd name="T43" fmla="*/ 6 h 12"/>
                    <a:gd name="T44" fmla="*/ 14 w 23"/>
                    <a:gd name="T45" fmla="*/ 7 h 12"/>
                    <a:gd name="T46" fmla="*/ 15 w 23"/>
                    <a:gd name="T47" fmla="*/ 7 h 12"/>
                    <a:gd name="T48" fmla="*/ 16 w 23"/>
                    <a:gd name="T49" fmla="*/ 7 h 12"/>
                    <a:gd name="T50" fmla="*/ 16 w 23"/>
                    <a:gd name="T51" fmla="*/ 8 h 12"/>
                    <a:gd name="T52" fmla="*/ 17 w 23"/>
                    <a:gd name="T53" fmla="*/ 8 h 12"/>
                    <a:gd name="T54" fmla="*/ 17 w 23"/>
                    <a:gd name="T55" fmla="*/ 9 h 12"/>
                    <a:gd name="T56" fmla="*/ 18 w 23"/>
                    <a:gd name="T57" fmla="*/ 9 h 12"/>
                    <a:gd name="T58" fmla="*/ 19 w 23"/>
                    <a:gd name="T59" fmla="*/ 9 h 12"/>
                    <a:gd name="T60" fmla="*/ 19 w 23"/>
                    <a:gd name="T61" fmla="*/ 10 h 12"/>
                    <a:gd name="T62" fmla="*/ 20 w 23"/>
                    <a:gd name="T63" fmla="*/ 10 h 12"/>
                    <a:gd name="T64" fmla="*/ 21 w 23"/>
                    <a:gd name="T65" fmla="*/ 10 h 12"/>
                    <a:gd name="T66" fmla="*/ 21 w 23"/>
                    <a:gd name="T67" fmla="*/ 11 h 12"/>
                    <a:gd name="T68" fmla="*/ 22 w 23"/>
                    <a:gd name="T69" fmla="*/ 11 h 12"/>
                    <a:gd name="T70" fmla="*/ 22 w 23"/>
                    <a:gd name="T71" fmla="*/ 12 h 12"/>
                    <a:gd name="T72" fmla="*/ 23 w 23"/>
                    <a:gd name="T7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3" h="1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9" y="4"/>
                      </a:lnTo>
                      <a:lnTo>
                        <a:pt x="10" y="4"/>
                      </a:lnTo>
                      <a:lnTo>
                        <a:pt x="11" y="4"/>
                      </a:lnTo>
                      <a:lnTo>
                        <a:pt x="11" y="5"/>
                      </a:lnTo>
                      <a:lnTo>
                        <a:pt x="12" y="5"/>
                      </a:lnTo>
                      <a:lnTo>
                        <a:pt x="13" y="5"/>
                      </a:lnTo>
                      <a:lnTo>
                        <a:pt x="13" y="6"/>
                      </a:lnTo>
                      <a:lnTo>
                        <a:pt x="14" y="6"/>
                      </a:lnTo>
                      <a:lnTo>
                        <a:pt x="14" y="7"/>
                      </a:lnTo>
                      <a:lnTo>
                        <a:pt x="15" y="7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7" y="8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9" y="9"/>
                      </a:lnTo>
                      <a:lnTo>
                        <a:pt x="19" y="10"/>
                      </a:lnTo>
                      <a:lnTo>
                        <a:pt x="20" y="10"/>
                      </a:lnTo>
                      <a:lnTo>
                        <a:pt x="21" y="10"/>
                      </a:lnTo>
                      <a:lnTo>
                        <a:pt x="21" y="11"/>
                      </a:lnTo>
                      <a:lnTo>
                        <a:pt x="22" y="11"/>
                      </a:lnTo>
                      <a:lnTo>
                        <a:pt x="22" y="12"/>
                      </a:lnTo>
                      <a:lnTo>
                        <a:pt x="23" y="1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60" name="Freeform 682"/>
                <p:cNvSpPr>
                  <a:spLocks/>
                </p:cNvSpPr>
                <p:nvPr/>
              </p:nvSpPr>
              <p:spPr bwMode="auto">
                <a:xfrm>
                  <a:off x="3839" y="2895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61" name="Freeform 683"/>
                <p:cNvSpPr>
                  <a:spLocks/>
                </p:cNvSpPr>
                <p:nvPr/>
              </p:nvSpPr>
              <p:spPr bwMode="auto">
                <a:xfrm>
                  <a:off x="3849" y="2900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62" name="Freeform 684"/>
                <p:cNvSpPr>
                  <a:spLocks/>
                </p:cNvSpPr>
                <p:nvPr/>
              </p:nvSpPr>
              <p:spPr bwMode="auto">
                <a:xfrm>
                  <a:off x="3858" y="2897"/>
                  <a:ext cx="2" cy="4"/>
                </a:xfrm>
                <a:custGeom>
                  <a:avLst/>
                  <a:gdLst>
                    <a:gd name="T0" fmla="*/ 0 w 1"/>
                    <a:gd name="T1" fmla="*/ 3 h 3"/>
                    <a:gd name="T2" fmla="*/ 0 w 1"/>
                    <a:gd name="T3" fmla="*/ 3 h 3"/>
                    <a:gd name="T4" fmla="*/ 0 w 1"/>
                    <a:gd name="T5" fmla="*/ 2 h 3"/>
                    <a:gd name="T6" fmla="*/ 1 w 1"/>
                    <a:gd name="T7" fmla="*/ 2 h 3"/>
                    <a:gd name="T8" fmla="*/ 1 w 1"/>
                    <a:gd name="T9" fmla="*/ 1 h 3"/>
                    <a:gd name="T10" fmla="*/ 1 w 1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63" name="Freeform 685"/>
                <p:cNvSpPr>
                  <a:spLocks/>
                </p:cNvSpPr>
                <p:nvPr/>
              </p:nvSpPr>
              <p:spPr bwMode="auto">
                <a:xfrm>
                  <a:off x="3862" y="2894"/>
                  <a:ext cx="5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0 w 2"/>
                    <a:gd name="T5" fmla="*/ 0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64" name="Line 686"/>
                <p:cNvSpPr>
                  <a:spLocks noChangeShapeType="1"/>
                </p:cNvSpPr>
                <p:nvPr/>
              </p:nvSpPr>
              <p:spPr bwMode="auto">
                <a:xfrm>
                  <a:off x="3869" y="28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65" name="Freeform 687"/>
                <p:cNvSpPr>
                  <a:spLocks/>
                </p:cNvSpPr>
                <p:nvPr/>
              </p:nvSpPr>
              <p:spPr bwMode="auto">
                <a:xfrm>
                  <a:off x="3871" y="2897"/>
                  <a:ext cx="16" cy="11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0 w 7"/>
                    <a:gd name="T5" fmla="*/ 1 h 7"/>
                    <a:gd name="T6" fmla="*/ 1 w 7"/>
                    <a:gd name="T7" fmla="*/ 1 h 7"/>
                    <a:gd name="T8" fmla="*/ 1 w 7"/>
                    <a:gd name="T9" fmla="*/ 2 h 7"/>
                    <a:gd name="T10" fmla="*/ 2 w 7"/>
                    <a:gd name="T11" fmla="*/ 2 h 7"/>
                    <a:gd name="T12" fmla="*/ 2 w 7"/>
                    <a:gd name="T13" fmla="*/ 3 h 7"/>
                    <a:gd name="T14" fmla="*/ 3 w 7"/>
                    <a:gd name="T15" fmla="*/ 3 h 7"/>
                    <a:gd name="T16" fmla="*/ 3 w 7"/>
                    <a:gd name="T17" fmla="*/ 4 h 7"/>
                    <a:gd name="T18" fmla="*/ 4 w 7"/>
                    <a:gd name="T19" fmla="*/ 4 h 7"/>
                    <a:gd name="T20" fmla="*/ 4 w 7"/>
                    <a:gd name="T21" fmla="*/ 5 h 7"/>
                    <a:gd name="T22" fmla="*/ 5 w 7"/>
                    <a:gd name="T23" fmla="*/ 5 h 7"/>
                    <a:gd name="T24" fmla="*/ 5 w 7"/>
                    <a:gd name="T25" fmla="*/ 6 h 7"/>
                    <a:gd name="T26" fmla="*/ 6 w 7"/>
                    <a:gd name="T27" fmla="*/ 6 h 7"/>
                    <a:gd name="T28" fmla="*/ 6 w 7"/>
                    <a:gd name="T29" fmla="*/ 7 h 7"/>
                    <a:gd name="T30" fmla="*/ 7 w 7"/>
                    <a:gd name="T31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66" name="Line 688"/>
                <p:cNvSpPr>
                  <a:spLocks noChangeShapeType="1"/>
                </p:cNvSpPr>
                <p:nvPr/>
              </p:nvSpPr>
              <p:spPr bwMode="auto">
                <a:xfrm>
                  <a:off x="3889" y="290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67" name="Freeform 689"/>
                <p:cNvSpPr>
                  <a:spLocks/>
                </p:cNvSpPr>
                <p:nvPr/>
              </p:nvSpPr>
              <p:spPr bwMode="auto">
                <a:xfrm>
                  <a:off x="3892" y="2911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68" name="Freeform 690"/>
                <p:cNvSpPr>
                  <a:spLocks/>
                </p:cNvSpPr>
                <p:nvPr/>
              </p:nvSpPr>
              <p:spPr bwMode="auto">
                <a:xfrm>
                  <a:off x="3903" y="2917"/>
                  <a:ext cx="23" cy="9"/>
                </a:xfrm>
                <a:custGeom>
                  <a:avLst/>
                  <a:gdLst>
                    <a:gd name="T0" fmla="*/ 0 w 10"/>
                    <a:gd name="T1" fmla="*/ 0 h 6"/>
                    <a:gd name="T2" fmla="*/ 0 w 10"/>
                    <a:gd name="T3" fmla="*/ 0 h 6"/>
                    <a:gd name="T4" fmla="*/ 1 w 10"/>
                    <a:gd name="T5" fmla="*/ 0 h 6"/>
                    <a:gd name="T6" fmla="*/ 1 w 10"/>
                    <a:gd name="T7" fmla="*/ 1 h 6"/>
                    <a:gd name="T8" fmla="*/ 2 w 10"/>
                    <a:gd name="T9" fmla="*/ 1 h 6"/>
                    <a:gd name="T10" fmla="*/ 2 w 10"/>
                    <a:gd name="T11" fmla="*/ 2 h 6"/>
                    <a:gd name="T12" fmla="*/ 3 w 10"/>
                    <a:gd name="T13" fmla="*/ 2 h 6"/>
                    <a:gd name="T14" fmla="*/ 4 w 10"/>
                    <a:gd name="T15" fmla="*/ 2 h 6"/>
                    <a:gd name="T16" fmla="*/ 4 w 10"/>
                    <a:gd name="T17" fmla="*/ 3 h 6"/>
                    <a:gd name="T18" fmla="*/ 5 w 10"/>
                    <a:gd name="T19" fmla="*/ 3 h 6"/>
                    <a:gd name="T20" fmla="*/ 5 w 10"/>
                    <a:gd name="T21" fmla="*/ 4 h 6"/>
                    <a:gd name="T22" fmla="*/ 6 w 10"/>
                    <a:gd name="T23" fmla="*/ 4 h 6"/>
                    <a:gd name="T24" fmla="*/ 7 w 10"/>
                    <a:gd name="T25" fmla="*/ 4 h 6"/>
                    <a:gd name="T26" fmla="*/ 7 w 10"/>
                    <a:gd name="T27" fmla="*/ 5 h 6"/>
                    <a:gd name="T28" fmla="*/ 8 w 10"/>
                    <a:gd name="T29" fmla="*/ 5 h 6"/>
                    <a:gd name="T30" fmla="*/ 9 w 10"/>
                    <a:gd name="T31" fmla="*/ 5 h 6"/>
                    <a:gd name="T32" fmla="*/ 9 w 10"/>
                    <a:gd name="T33" fmla="*/ 6 h 6"/>
                    <a:gd name="T34" fmla="*/ 10 w 10"/>
                    <a:gd name="T3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7" y="4"/>
                      </a:lnTo>
                      <a:lnTo>
                        <a:pt x="7" y="5"/>
                      </a:lnTo>
                      <a:lnTo>
                        <a:pt x="8" y="5"/>
                      </a:lnTo>
                      <a:lnTo>
                        <a:pt x="9" y="5"/>
                      </a:lnTo>
                      <a:lnTo>
                        <a:pt x="9" y="6"/>
                      </a:lnTo>
                      <a:lnTo>
                        <a:pt x="10" y="6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69" name="Freeform 691"/>
                <p:cNvSpPr>
                  <a:spLocks/>
                </p:cNvSpPr>
                <p:nvPr/>
              </p:nvSpPr>
              <p:spPr bwMode="auto">
                <a:xfrm>
                  <a:off x="3928" y="2928"/>
                  <a:ext cx="11" cy="3"/>
                </a:xfrm>
                <a:custGeom>
                  <a:avLst/>
                  <a:gdLst>
                    <a:gd name="T0" fmla="*/ 0 w 5"/>
                    <a:gd name="T1" fmla="*/ 0 h 2"/>
                    <a:gd name="T2" fmla="*/ 0 w 5"/>
                    <a:gd name="T3" fmla="*/ 0 h 2"/>
                    <a:gd name="T4" fmla="*/ 1 w 5"/>
                    <a:gd name="T5" fmla="*/ 0 h 2"/>
                    <a:gd name="T6" fmla="*/ 1 w 5"/>
                    <a:gd name="T7" fmla="*/ 1 h 2"/>
                    <a:gd name="T8" fmla="*/ 2 w 5"/>
                    <a:gd name="T9" fmla="*/ 1 h 2"/>
                    <a:gd name="T10" fmla="*/ 3 w 5"/>
                    <a:gd name="T11" fmla="*/ 1 h 2"/>
                    <a:gd name="T12" fmla="*/ 3 w 5"/>
                    <a:gd name="T13" fmla="*/ 2 h 2"/>
                    <a:gd name="T14" fmla="*/ 4 w 5"/>
                    <a:gd name="T15" fmla="*/ 2 h 2"/>
                    <a:gd name="T16" fmla="*/ 5 w 5"/>
                    <a:gd name="T1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70" name="Freeform 692"/>
                <p:cNvSpPr>
                  <a:spLocks/>
                </p:cNvSpPr>
                <p:nvPr/>
              </p:nvSpPr>
              <p:spPr bwMode="auto">
                <a:xfrm>
                  <a:off x="3942" y="2933"/>
                  <a:ext cx="63" cy="4"/>
                </a:xfrm>
                <a:custGeom>
                  <a:avLst/>
                  <a:gdLst>
                    <a:gd name="T0" fmla="*/ 0 w 28"/>
                    <a:gd name="T1" fmla="*/ 0 h 3"/>
                    <a:gd name="T2" fmla="*/ 0 w 28"/>
                    <a:gd name="T3" fmla="*/ 0 h 3"/>
                    <a:gd name="T4" fmla="*/ 1 w 28"/>
                    <a:gd name="T5" fmla="*/ 0 h 3"/>
                    <a:gd name="T6" fmla="*/ 2 w 28"/>
                    <a:gd name="T7" fmla="*/ 0 h 3"/>
                    <a:gd name="T8" fmla="*/ 2 w 28"/>
                    <a:gd name="T9" fmla="*/ 1 h 3"/>
                    <a:gd name="T10" fmla="*/ 3 w 28"/>
                    <a:gd name="T11" fmla="*/ 1 h 3"/>
                    <a:gd name="T12" fmla="*/ 4 w 28"/>
                    <a:gd name="T13" fmla="*/ 1 h 3"/>
                    <a:gd name="T14" fmla="*/ 5 w 28"/>
                    <a:gd name="T15" fmla="*/ 1 h 3"/>
                    <a:gd name="T16" fmla="*/ 5 w 28"/>
                    <a:gd name="T17" fmla="*/ 2 h 3"/>
                    <a:gd name="T18" fmla="*/ 6 w 28"/>
                    <a:gd name="T19" fmla="*/ 2 h 3"/>
                    <a:gd name="T20" fmla="*/ 7 w 28"/>
                    <a:gd name="T21" fmla="*/ 2 h 3"/>
                    <a:gd name="T22" fmla="*/ 8 w 28"/>
                    <a:gd name="T23" fmla="*/ 2 h 3"/>
                    <a:gd name="T24" fmla="*/ 9 w 28"/>
                    <a:gd name="T25" fmla="*/ 2 h 3"/>
                    <a:gd name="T26" fmla="*/ 9 w 28"/>
                    <a:gd name="T27" fmla="*/ 3 h 3"/>
                    <a:gd name="T28" fmla="*/ 10 w 28"/>
                    <a:gd name="T29" fmla="*/ 3 h 3"/>
                    <a:gd name="T30" fmla="*/ 11 w 28"/>
                    <a:gd name="T31" fmla="*/ 3 h 3"/>
                    <a:gd name="T32" fmla="*/ 12 w 28"/>
                    <a:gd name="T33" fmla="*/ 3 h 3"/>
                    <a:gd name="T34" fmla="*/ 13 w 28"/>
                    <a:gd name="T35" fmla="*/ 3 h 3"/>
                    <a:gd name="T36" fmla="*/ 14 w 28"/>
                    <a:gd name="T37" fmla="*/ 3 h 3"/>
                    <a:gd name="T38" fmla="*/ 15 w 28"/>
                    <a:gd name="T39" fmla="*/ 3 h 3"/>
                    <a:gd name="T40" fmla="*/ 16 w 28"/>
                    <a:gd name="T41" fmla="*/ 3 h 3"/>
                    <a:gd name="T42" fmla="*/ 17 w 28"/>
                    <a:gd name="T43" fmla="*/ 3 h 3"/>
                    <a:gd name="T44" fmla="*/ 18 w 28"/>
                    <a:gd name="T45" fmla="*/ 3 h 3"/>
                    <a:gd name="T46" fmla="*/ 18 w 28"/>
                    <a:gd name="T47" fmla="*/ 2 h 3"/>
                    <a:gd name="T48" fmla="*/ 19 w 28"/>
                    <a:gd name="T49" fmla="*/ 2 h 3"/>
                    <a:gd name="T50" fmla="*/ 20 w 28"/>
                    <a:gd name="T51" fmla="*/ 2 h 3"/>
                    <a:gd name="T52" fmla="*/ 21 w 28"/>
                    <a:gd name="T53" fmla="*/ 2 h 3"/>
                    <a:gd name="T54" fmla="*/ 22 w 28"/>
                    <a:gd name="T55" fmla="*/ 2 h 3"/>
                    <a:gd name="T56" fmla="*/ 23 w 28"/>
                    <a:gd name="T57" fmla="*/ 2 h 3"/>
                    <a:gd name="T58" fmla="*/ 24 w 28"/>
                    <a:gd name="T59" fmla="*/ 2 h 3"/>
                    <a:gd name="T60" fmla="*/ 24 w 28"/>
                    <a:gd name="T61" fmla="*/ 1 h 3"/>
                    <a:gd name="T62" fmla="*/ 25 w 28"/>
                    <a:gd name="T63" fmla="*/ 1 h 3"/>
                    <a:gd name="T64" fmla="*/ 26 w 28"/>
                    <a:gd name="T65" fmla="*/ 1 h 3"/>
                    <a:gd name="T66" fmla="*/ 27 w 28"/>
                    <a:gd name="T67" fmla="*/ 1 h 3"/>
                    <a:gd name="T68" fmla="*/ 28 w 28"/>
                    <a:gd name="T6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8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3"/>
                      </a:lnTo>
                      <a:lnTo>
                        <a:pt x="12" y="3"/>
                      </a:lnTo>
                      <a:lnTo>
                        <a:pt x="13" y="3"/>
                      </a:lnTo>
                      <a:lnTo>
                        <a:pt x="14" y="3"/>
                      </a:lnTo>
                      <a:lnTo>
                        <a:pt x="15" y="3"/>
                      </a:lnTo>
                      <a:lnTo>
                        <a:pt x="16" y="3"/>
                      </a:lnTo>
                      <a:lnTo>
                        <a:pt x="17" y="3"/>
                      </a:lnTo>
                      <a:lnTo>
                        <a:pt x="18" y="3"/>
                      </a:lnTo>
                      <a:lnTo>
                        <a:pt x="18" y="2"/>
                      </a:lnTo>
                      <a:lnTo>
                        <a:pt x="19" y="2"/>
                      </a:lnTo>
                      <a:lnTo>
                        <a:pt x="20" y="2"/>
                      </a:lnTo>
                      <a:lnTo>
                        <a:pt x="21" y="2"/>
                      </a:lnTo>
                      <a:lnTo>
                        <a:pt x="22" y="2"/>
                      </a:lnTo>
                      <a:lnTo>
                        <a:pt x="23" y="2"/>
                      </a:lnTo>
                      <a:lnTo>
                        <a:pt x="24" y="2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71" name="Freeform 693"/>
                <p:cNvSpPr>
                  <a:spLocks/>
                </p:cNvSpPr>
                <p:nvPr/>
              </p:nvSpPr>
              <p:spPr bwMode="auto">
                <a:xfrm>
                  <a:off x="4008" y="2933"/>
                  <a:ext cx="43" cy="6"/>
                </a:xfrm>
                <a:custGeom>
                  <a:avLst/>
                  <a:gdLst>
                    <a:gd name="T0" fmla="*/ 0 w 19"/>
                    <a:gd name="T1" fmla="*/ 0 h 4"/>
                    <a:gd name="T2" fmla="*/ 0 w 19"/>
                    <a:gd name="T3" fmla="*/ 0 h 4"/>
                    <a:gd name="T4" fmla="*/ 1 w 19"/>
                    <a:gd name="T5" fmla="*/ 0 h 4"/>
                    <a:gd name="T6" fmla="*/ 2 w 19"/>
                    <a:gd name="T7" fmla="*/ 0 h 4"/>
                    <a:gd name="T8" fmla="*/ 3 w 19"/>
                    <a:gd name="T9" fmla="*/ 0 h 4"/>
                    <a:gd name="T10" fmla="*/ 4 w 19"/>
                    <a:gd name="T11" fmla="*/ 0 h 4"/>
                    <a:gd name="T12" fmla="*/ 5 w 19"/>
                    <a:gd name="T13" fmla="*/ 0 h 4"/>
                    <a:gd name="T14" fmla="*/ 6 w 19"/>
                    <a:gd name="T15" fmla="*/ 0 h 4"/>
                    <a:gd name="T16" fmla="*/ 7 w 19"/>
                    <a:gd name="T17" fmla="*/ 0 h 4"/>
                    <a:gd name="T18" fmla="*/ 8 w 19"/>
                    <a:gd name="T19" fmla="*/ 0 h 4"/>
                    <a:gd name="T20" fmla="*/ 9 w 19"/>
                    <a:gd name="T21" fmla="*/ 0 h 4"/>
                    <a:gd name="T22" fmla="*/ 10 w 19"/>
                    <a:gd name="T23" fmla="*/ 0 h 4"/>
                    <a:gd name="T24" fmla="*/ 10 w 19"/>
                    <a:gd name="T25" fmla="*/ 1 h 4"/>
                    <a:gd name="T26" fmla="*/ 11 w 19"/>
                    <a:gd name="T27" fmla="*/ 1 h 4"/>
                    <a:gd name="T28" fmla="*/ 12 w 19"/>
                    <a:gd name="T29" fmla="*/ 1 h 4"/>
                    <a:gd name="T30" fmla="*/ 13 w 19"/>
                    <a:gd name="T31" fmla="*/ 1 h 4"/>
                    <a:gd name="T32" fmla="*/ 14 w 19"/>
                    <a:gd name="T33" fmla="*/ 1 h 4"/>
                    <a:gd name="T34" fmla="*/ 14 w 19"/>
                    <a:gd name="T35" fmla="*/ 2 h 4"/>
                    <a:gd name="T36" fmla="*/ 15 w 19"/>
                    <a:gd name="T37" fmla="*/ 2 h 4"/>
                    <a:gd name="T38" fmla="*/ 16 w 19"/>
                    <a:gd name="T39" fmla="*/ 2 h 4"/>
                    <a:gd name="T40" fmla="*/ 16 w 19"/>
                    <a:gd name="T41" fmla="*/ 3 h 4"/>
                    <a:gd name="T42" fmla="*/ 17 w 19"/>
                    <a:gd name="T43" fmla="*/ 3 h 4"/>
                    <a:gd name="T44" fmla="*/ 18 w 19"/>
                    <a:gd name="T45" fmla="*/ 3 h 4"/>
                    <a:gd name="T46" fmla="*/ 18 w 19"/>
                    <a:gd name="T47" fmla="*/ 4 h 4"/>
                    <a:gd name="T48" fmla="*/ 19 w 19"/>
                    <a:gd name="T4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9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4" y="2"/>
                      </a:lnTo>
                      <a:lnTo>
                        <a:pt x="15" y="2"/>
                      </a:lnTo>
                      <a:lnTo>
                        <a:pt x="16" y="2"/>
                      </a:lnTo>
                      <a:lnTo>
                        <a:pt x="16" y="3"/>
                      </a:lnTo>
                      <a:lnTo>
                        <a:pt x="17" y="3"/>
                      </a:lnTo>
                      <a:lnTo>
                        <a:pt x="18" y="3"/>
                      </a:lnTo>
                      <a:lnTo>
                        <a:pt x="18" y="4"/>
                      </a:lnTo>
                      <a:lnTo>
                        <a:pt x="19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72" name="Freeform 694"/>
                <p:cNvSpPr>
                  <a:spLocks/>
                </p:cNvSpPr>
                <p:nvPr/>
              </p:nvSpPr>
              <p:spPr bwMode="auto">
                <a:xfrm>
                  <a:off x="4053" y="2940"/>
                  <a:ext cx="11" cy="5"/>
                </a:xfrm>
                <a:custGeom>
                  <a:avLst/>
                  <a:gdLst>
                    <a:gd name="T0" fmla="*/ 0 w 5"/>
                    <a:gd name="T1" fmla="*/ 0 h 3"/>
                    <a:gd name="T2" fmla="*/ 0 w 5"/>
                    <a:gd name="T3" fmla="*/ 0 h 3"/>
                    <a:gd name="T4" fmla="*/ 1 w 5"/>
                    <a:gd name="T5" fmla="*/ 0 h 3"/>
                    <a:gd name="T6" fmla="*/ 1 w 5"/>
                    <a:gd name="T7" fmla="*/ 1 h 3"/>
                    <a:gd name="T8" fmla="*/ 2 w 5"/>
                    <a:gd name="T9" fmla="*/ 1 h 3"/>
                    <a:gd name="T10" fmla="*/ 3 w 5"/>
                    <a:gd name="T11" fmla="*/ 1 h 3"/>
                    <a:gd name="T12" fmla="*/ 3 w 5"/>
                    <a:gd name="T13" fmla="*/ 2 h 3"/>
                    <a:gd name="T14" fmla="*/ 4 w 5"/>
                    <a:gd name="T15" fmla="*/ 2 h 3"/>
                    <a:gd name="T16" fmla="*/ 4 w 5"/>
                    <a:gd name="T17" fmla="*/ 3 h 3"/>
                    <a:gd name="T18" fmla="*/ 5 w 5"/>
                    <a:gd name="T1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73" name="Freeform 695"/>
                <p:cNvSpPr>
                  <a:spLocks/>
                </p:cNvSpPr>
                <p:nvPr/>
              </p:nvSpPr>
              <p:spPr bwMode="auto">
                <a:xfrm>
                  <a:off x="4067" y="2947"/>
                  <a:ext cx="18" cy="9"/>
                </a:xfrm>
                <a:custGeom>
                  <a:avLst/>
                  <a:gdLst>
                    <a:gd name="T0" fmla="*/ 0 w 8"/>
                    <a:gd name="T1" fmla="*/ 0 h 6"/>
                    <a:gd name="T2" fmla="*/ 0 w 8"/>
                    <a:gd name="T3" fmla="*/ 0 h 6"/>
                    <a:gd name="T4" fmla="*/ 1 w 8"/>
                    <a:gd name="T5" fmla="*/ 0 h 6"/>
                    <a:gd name="T6" fmla="*/ 1 w 8"/>
                    <a:gd name="T7" fmla="*/ 1 h 6"/>
                    <a:gd name="T8" fmla="*/ 2 w 8"/>
                    <a:gd name="T9" fmla="*/ 1 h 6"/>
                    <a:gd name="T10" fmla="*/ 2 w 8"/>
                    <a:gd name="T11" fmla="*/ 2 h 6"/>
                    <a:gd name="T12" fmla="*/ 3 w 8"/>
                    <a:gd name="T13" fmla="*/ 2 h 6"/>
                    <a:gd name="T14" fmla="*/ 4 w 8"/>
                    <a:gd name="T15" fmla="*/ 2 h 6"/>
                    <a:gd name="T16" fmla="*/ 4 w 8"/>
                    <a:gd name="T17" fmla="*/ 3 h 6"/>
                    <a:gd name="T18" fmla="*/ 5 w 8"/>
                    <a:gd name="T19" fmla="*/ 3 h 6"/>
                    <a:gd name="T20" fmla="*/ 5 w 8"/>
                    <a:gd name="T21" fmla="*/ 4 h 6"/>
                    <a:gd name="T22" fmla="*/ 6 w 8"/>
                    <a:gd name="T23" fmla="*/ 4 h 6"/>
                    <a:gd name="T24" fmla="*/ 6 w 8"/>
                    <a:gd name="T25" fmla="*/ 5 h 6"/>
                    <a:gd name="T26" fmla="*/ 7 w 8"/>
                    <a:gd name="T27" fmla="*/ 5 h 6"/>
                    <a:gd name="T28" fmla="*/ 7 w 8"/>
                    <a:gd name="T29" fmla="*/ 6 h 6"/>
                    <a:gd name="T30" fmla="*/ 8 w 8"/>
                    <a:gd name="T31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8" y="6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74" name="Freeform 696"/>
                <p:cNvSpPr>
                  <a:spLocks/>
                </p:cNvSpPr>
                <p:nvPr/>
              </p:nvSpPr>
              <p:spPr bwMode="auto">
                <a:xfrm>
                  <a:off x="4087" y="2958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75" name="Freeform 697"/>
                <p:cNvSpPr>
                  <a:spLocks/>
                </p:cNvSpPr>
                <p:nvPr/>
              </p:nvSpPr>
              <p:spPr bwMode="auto">
                <a:xfrm>
                  <a:off x="4098" y="2964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76" name="Freeform 698"/>
                <p:cNvSpPr>
                  <a:spLocks/>
                </p:cNvSpPr>
                <p:nvPr/>
              </p:nvSpPr>
              <p:spPr bwMode="auto">
                <a:xfrm>
                  <a:off x="4112" y="2972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77" name="Line 699"/>
                <p:cNvSpPr>
                  <a:spLocks noChangeShapeType="1"/>
                </p:cNvSpPr>
                <p:nvPr/>
              </p:nvSpPr>
              <p:spPr bwMode="auto">
                <a:xfrm>
                  <a:off x="4121" y="297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78" name="Freeform 700"/>
                <p:cNvSpPr>
                  <a:spLocks/>
                </p:cNvSpPr>
                <p:nvPr/>
              </p:nvSpPr>
              <p:spPr bwMode="auto">
                <a:xfrm>
                  <a:off x="4123" y="2978"/>
                  <a:ext cx="16" cy="8"/>
                </a:xfrm>
                <a:custGeom>
                  <a:avLst/>
                  <a:gdLst>
                    <a:gd name="T0" fmla="*/ 0 w 7"/>
                    <a:gd name="T1" fmla="*/ 0 h 5"/>
                    <a:gd name="T2" fmla="*/ 0 w 7"/>
                    <a:gd name="T3" fmla="*/ 0 h 5"/>
                    <a:gd name="T4" fmla="*/ 1 w 7"/>
                    <a:gd name="T5" fmla="*/ 0 h 5"/>
                    <a:gd name="T6" fmla="*/ 1 w 7"/>
                    <a:gd name="T7" fmla="*/ 1 h 5"/>
                    <a:gd name="T8" fmla="*/ 2 w 7"/>
                    <a:gd name="T9" fmla="*/ 1 h 5"/>
                    <a:gd name="T10" fmla="*/ 2 w 7"/>
                    <a:gd name="T11" fmla="*/ 2 h 5"/>
                    <a:gd name="T12" fmla="*/ 3 w 7"/>
                    <a:gd name="T13" fmla="*/ 2 h 5"/>
                    <a:gd name="T14" fmla="*/ 3 w 7"/>
                    <a:gd name="T15" fmla="*/ 3 h 5"/>
                    <a:gd name="T16" fmla="*/ 4 w 7"/>
                    <a:gd name="T17" fmla="*/ 3 h 5"/>
                    <a:gd name="T18" fmla="*/ 5 w 7"/>
                    <a:gd name="T19" fmla="*/ 3 h 5"/>
                    <a:gd name="T20" fmla="*/ 5 w 7"/>
                    <a:gd name="T21" fmla="*/ 4 h 5"/>
                    <a:gd name="T22" fmla="*/ 6 w 7"/>
                    <a:gd name="T23" fmla="*/ 4 h 5"/>
                    <a:gd name="T24" fmla="*/ 6 w 7"/>
                    <a:gd name="T25" fmla="*/ 5 h 5"/>
                    <a:gd name="T26" fmla="*/ 7 w 7"/>
                    <a:gd name="T2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79" name="Freeform 701"/>
                <p:cNvSpPr>
                  <a:spLocks/>
                </p:cNvSpPr>
                <p:nvPr/>
              </p:nvSpPr>
              <p:spPr bwMode="auto">
                <a:xfrm>
                  <a:off x="4142" y="2987"/>
                  <a:ext cx="22" cy="11"/>
                </a:xfrm>
                <a:custGeom>
                  <a:avLst/>
                  <a:gdLst>
                    <a:gd name="T0" fmla="*/ 0 w 10"/>
                    <a:gd name="T1" fmla="*/ 0 h 7"/>
                    <a:gd name="T2" fmla="*/ 0 w 10"/>
                    <a:gd name="T3" fmla="*/ 0 h 7"/>
                    <a:gd name="T4" fmla="*/ 1 w 10"/>
                    <a:gd name="T5" fmla="*/ 0 h 7"/>
                    <a:gd name="T6" fmla="*/ 1 w 10"/>
                    <a:gd name="T7" fmla="*/ 1 h 7"/>
                    <a:gd name="T8" fmla="*/ 2 w 10"/>
                    <a:gd name="T9" fmla="*/ 1 h 7"/>
                    <a:gd name="T10" fmla="*/ 2 w 10"/>
                    <a:gd name="T11" fmla="*/ 2 h 7"/>
                    <a:gd name="T12" fmla="*/ 3 w 10"/>
                    <a:gd name="T13" fmla="*/ 2 h 7"/>
                    <a:gd name="T14" fmla="*/ 4 w 10"/>
                    <a:gd name="T15" fmla="*/ 2 h 7"/>
                    <a:gd name="T16" fmla="*/ 4 w 10"/>
                    <a:gd name="T17" fmla="*/ 3 h 7"/>
                    <a:gd name="T18" fmla="*/ 5 w 10"/>
                    <a:gd name="T19" fmla="*/ 3 h 7"/>
                    <a:gd name="T20" fmla="*/ 5 w 10"/>
                    <a:gd name="T21" fmla="*/ 4 h 7"/>
                    <a:gd name="T22" fmla="*/ 6 w 10"/>
                    <a:gd name="T23" fmla="*/ 4 h 7"/>
                    <a:gd name="T24" fmla="*/ 6 w 10"/>
                    <a:gd name="T25" fmla="*/ 5 h 7"/>
                    <a:gd name="T26" fmla="*/ 7 w 10"/>
                    <a:gd name="T27" fmla="*/ 5 h 7"/>
                    <a:gd name="T28" fmla="*/ 8 w 10"/>
                    <a:gd name="T29" fmla="*/ 5 h 7"/>
                    <a:gd name="T30" fmla="*/ 8 w 10"/>
                    <a:gd name="T31" fmla="*/ 6 h 7"/>
                    <a:gd name="T32" fmla="*/ 9 w 10"/>
                    <a:gd name="T33" fmla="*/ 6 h 7"/>
                    <a:gd name="T34" fmla="*/ 9 w 10"/>
                    <a:gd name="T35" fmla="*/ 7 h 7"/>
                    <a:gd name="T36" fmla="*/ 10 w 10"/>
                    <a:gd name="T3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8" y="5"/>
                      </a:lnTo>
                      <a:lnTo>
                        <a:pt x="8" y="6"/>
                      </a:lnTo>
                      <a:lnTo>
                        <a:pt x="9" y="6"/>
                      </a:lnTo>
                      <a:lnTo>
                        <a:pt x="9" y="7"/>
                      </a:lnTo>
                      <a:lnTo>
                        <a:pt x="10" y="7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80" name="Freeform 702"/>
                <p:cNvSpPr>
                  <a:spLocks/>
                </p:cNvSpPr>
                <p:nvPr/>
              </p:nvSpPr>
              <p:spPr bwMode="auto">
                <a:xfrm>
                  <a:off x="4167" y="3000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81" name="Line 703"/>
                <p:cNvSpPr>
                  <a:spLocks noChangeShapeType="1"/>
                </p:cNvSpPr>
                <p:nvPr/>
              </p:nvSpPr>
              <p:spPr bwMode="auto">
                <a:xfrm>
                  <a:off x="4178" y="300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82" name="Freeform 704"/>
                <p:cNvSpPr>
                  <a:spLocks/>
                </p:cNvSpPr>
                <p:nvPr/>
              </p:nvSpPr>
              <p:spPr bwMode="auto">
                <a:xfrm>
                  <a:off x="4180" y="3008"/>
                  <a:ext cx="21" cy="12"/>
                </a:xfrm>
                <a:custGeom>
                  <a:avLst/>
                  <a:gdLst>
                    <a:gd name="T0" fmla="*/ 0 w 9"/>
                    <a:gd name="T1" fmla="*/ 0 h 8"/>
                    <a:gd name="T2" fmla="*/ 0 w 9"/>
                    <a:gd name="T3" fmla="*/ 0 h 8"/>
                    <a:gd name="T4" fmla="*/ 1 w 9"/>
                    <a:gd name="T5" fmla="*/ 0 h 8"/>
                    <a:gd name="T6" fmla="*/ 1 w 9"/>
                    <a:gd name="T7" fmla="*/ 1 h 8"/>
                    <a:gd name="T8" fmla="*/ 2 w 9"/>
                    <a:gd name="T9" fmla="*/ 1 h 8"/>
                    <a:gd name="T10" fmla="*/ 2 w 9"/>
                    <a:gd name="T11" fmla="*/ 2 h 8"/>
                    <a:gd name="T12" fmla="*/ 3 w 9"/>
                    <a:gd name="T13" fmla="*/ 2 h 8"/>
                    <a:gd name="T14" fmla="*/ 3 w 9"/>
                    <a:gd name="T15" fmla="*/ 3 h 8"/>
                    <a:gd name="T16" fmla="*/ 4 w 9"/>
                    <a:gd name="T17" fmla="*/ 3 h 8"/>
                    <a:gd name="T18" fmla="*/ 4 w 9"/>
                    <a:gd name="T19" fmla="*/ 4 h 8"/>
                    <a:gd name="T20" fmla="*/ 5 w 9"/>
                    <a:gd name="T21" fmla="*/ 4 h 8"/>
                    <a:gd name="T22" fmla="*/ 5 w 9"/>
                    <a:gd name="T23" fmla="*/ 5 h 8"/>
                    <a:gd name="T24" fmla="*/ 6 w 9"/>
                    <a:gd name="T25" fmla="*/ 5 h 8"/>
                    <a:gd name="T26" fmla="*/ 6 w 9"/>
                    <a:gd name="T27" fmla="*/ 6 h 8"/>
                    <a:gd name="T28" fmla="*/ 7 w 9"/>
                    <a:gd name="T29" fmla="*/ 6 h 8"/>
                    <a:gd name="T30" fmla="*/ 7 w 9"/>
                    <a:gd name="T31" fmla="*/ 7 h 8"/>
                    <a:gd name="T32" fmla="*/ 8 w 9"/>
                    <a:gd name="T33" fmla="*/ 7 h 8"/>
                    <a:gd name="T34" fmla="*/ 8 w 9"/>
                    <a:gd name="T35" fmla="*/ 8 h 8"/>
                    <a:gd name="T36" fmla="*/ 9 w 9"/>
                    <a:gd name="T3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9" y="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83" name="Line 705"/>
                <p:cNvSpPr>
                  <a:spLocks noChangeShapeType="1"/>
                </p:cNvSpPr>
                <p:nvPr/>
              </p:nvSpPr>
              <p:spPr bwMode="auto">
                <a:xfrm>
                  <a:off x="4203" y="30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84" name="Freeform 706"/>
                <p:cNvSpPr>
                  <a:spLocks/>
                </p:cNvSpPr>
                <p:nvPr/>
              </p:nvSpPr>
              <p:spPr bwMode="auto">
                <a:xfrm>
                  <a:off x="4205" y="3023"/>
                  <a:ext cx="23" cy="14"/>
                </a:xfrm>
                <a:custGeom>
                  <a:avLst/>
                  <a:gdLst>
                    <a:gd name="T0" fmla="*/ 0 w 10"/>
                    <a:gd name="T1" fmla="*/ 0 h 9"/>
                    <a:gd name="T2" fmla="*/ 0 w 10"/>
                    <a:gd name="T3" fmla="*/ 0 h 9"/>
                    <a:gd name="T4" fmla="*/ 1 w 10"/>
                    <a:gd name="T5" fmla="*/ 0 h 9"/>
                    <a:gd name="T6" fmla="*/ 1 w 10"/>
                    <a:gd name="T7" fmla="*/ 1 h 9"/>
                    <a:gd name="T8" fmla="*/ 2 w 10"/>
                    <a:gd name="T9" fmla="*/ 1 h 9"/>
                    <a:gd name="T10" fmla="*/ 2 w 10"/>
                    <a:gd name="T11" fmla="*/ 2 h 9"/>
                    <a:gd name="T12" fmla="*/ 3 w 10"/>
                    <a:gd name="T13" fmla="*/ 2 h 9"/>
                    <a:gd name="T14" fmla="*/ 3 w 10"/>
                    <a:gd name="T15" fmla="*/ 3 h 9"/>
                    <a:gd name="T16" fmla="*/ 4 w 10"/>
                    <a:gd name="T17" fmla="*/ 3 h 9"/>
                    <a:gd name="T18" fmla="*/ 4 w 10"/>
                    <a:gd name="T19" fmla="*/ 4 h 9"/>
                    <a:gd name="T20" fmla="*/ 5 w 10"/>
                    <a:gd name="T21" fmla="*/ 4 h 9"/>
                    <a:gd name="T22" fmla="*/ 5 w 10"/>
                    <a:gd name="T23" fmla="*/ 5 h 9"/>
                    <a:gd name="T24" fmla="*/ 6 w 10"/>
                    <a:gd name="T25" fmla="*/ 5 h 9"/>
                    <a:gd name="T26" fmla="*/ 6 w 10"/>
                    <a:gd name="T27" fmla="*/ 6 h 9"/>
                    <a:gd name="T28" fmla="*/ 7 w 10"/>
                    <a:gd name="T29" fmla="*/ 6 h 9"/>
                    <a:gd name="T30" fmla="*/ 7 w 10"/>
                    <a:gd name="T31" fmla="*/ 7 h 9"/>
                    <a:gd name="T32" fmla="*/ 8 w 10"/>
                    <a:gd name="T33" fmla="*/ 7 h 9"/>
                    <a:gd name="T34" fmla="*/ 8 w 10"/>
                    <a:gd name="T35" fmla="*/ 8 h 9"/>
                    <a:gd name="T36" fmla="*/ 9 w 10"/>
                    <a:gd name="T37" fmla="*/ 8 h 9"/>
                    <a:gd name="T38" fmla="*/ 9 w 10"/>
                    <a:gd name="T39" fmla="*/ 9 h 9"/>
                    <a:gd name="T40" fmla="*/ 10 w 10"/>
                    <a:gd name="T41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9" y="8"/>
                      </a:lnTo>
                      <a:lnTo>
                        <a:pt x="9" y="9"/>
                      </a:lnTo>
                      <a:lnTo>
                        <a:pt x="10" y="9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85" name="Line 707"/>
                <p:cNvSpPr>
                  <a:spLocks noChangeShapeType="1"/>
                </p:cNvSpPr>
                <p:nvPr/>
              </p:nvSpPr>
              <p:spPr bwMode="auto">
                <a:xfrm>
                  <a:off x="4230" y="30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86" name="Freeform 708"/>
                <p:cNvSpPr>
                  <a:spLocks/>
                </p:cNvSpPr>
                <p:nvPr/>
              </p:nvSpPr>
              <p:spPr bwMode="auto">
                <a:xfrm>
                  <a:off x="4233" y="3040"/>
                  <a:ext cx="27" cy="18"/>
                </a:xfrm>
                <a:custGeom>
                  <a:avLst/>
                  <a:gdLst>
                    <a:gd name="T0" fmla="*/ 0 w 12"/>
                    <a:gd name="T1" fmla="*/ 0 h 11"/>
                    <a:gd name="T2" fmla="*/ 0 w 12"/>
                    <a:gd name="T3" fmla="*/ 0 h 11"/>
                    <a:gd name="T4" fmla="*/ 1 w 12"/>
                    <a:gd name="T5" fmla="*/ 0 h 11"/>
                    <a:gd name="T6" fmla="*/ 1 w 12"/>
                    <a:gd name="T7" fmla="*/ 1 h 11"/>
                    <a:gd name="T8" fmla="*/ 2 w 12"/>
                    <a:gd name="T9" fmla="*/ 1 h 11"/>
                    <a:gd name="T10" fmla="*/ 2 w 12"/>
                    <a:gd name="T11" fmla="*/ 2 h 11"/>
                    <a:gd name="T12" fmla="*/ 3 w 12"/>
                    <a:gd name="T13" fmla="*/ 2 h 11"/>
                    <a:gd name="T14" fmla="*/ 3 w 12"/>
                    <a:gd name="T15" fmla="*/ 3 h 11"/>
                    <a:gd name="T16" fmla="*/ 4 w 12"/>
                    <a:gd name="T17" fmla="*/ 3 h 11"/>
                    <a:gd name="T18" fmla="*/ 4 w 12"/>
                    <a:gd name="T19" fmla="*/ 4 h 11"/>
                    <a:gd name="T20" fmla="*/ 5 w 12"/>
                    <a:gd name="T21" fmla="*/ 4 h 11"/>
                    <a:gd name="T22" fmla="*/ 5 w 12"/>
                    <a:gd name="T23" fmla="*/ 5 h 11"/>
                    <a:gd name="T24" fmla="*/ 6 w 12"/>
                    <a:gd name="T25" fmla="*/ 5 h 11"/>
                    <a:gd name="T26" fmla="*/ 6 w 12"/>
                    <a:gd name="T27" fmla="*/ 6 h 11"/>
                    <a:gd name="T28" fmla="*/ 7 w 12"/>
                    <a:gd name="T29" fmla="*/ 6 h 11"/>
                    <a:gd name="T30" fmla="*/ 7 w 12"/>
                    <a:gd name="T31" fmla="*/ 7 h 11"/>
                    <a:gd name="T32" fmla="*/ 8 w 12"/>
                    <a:gd name="T33" fmla="*/ 7 h 11"/>
                    <a:gd name="T34" fmla="*/ 8 w 12"/>
                    <a:gd name="T35" fmla="*/ 8 h 11"/>
                    <a:gd name="T36" fmla="*/ 9 w 12"/>
                    <a:gd name="T37" fmla="*/ 8 h 11"/>
                    <a:gd name="T38" fmla="*/ 9 w 12"/>
                    <a:gd name="T39" fmla="*/ 9 h 11"/>
                    <a:gd name="T40" fmla="*/ 10 w 12"/>
                    <a:gd name="T41" fmla="*/ 9 h 11"/>
                    <a:gd name="T42" fmla="*/ 10 w 12"/>
                    <a:gd name="T43" fmla="*/ 10 h 11"/>
                    <a:gd name="T44" fmla="*/ 11 w 12"/>
                    <a:gd name="T45" fmla="*/ 10 h 11"/>
                    <a:gd name="T46" fmla="*/ 11 w 12"/>
                    <a:gd name="T47" fmla="*/ 11 h 11"/>
                    <a:gd name="T48" fmla="*/ 12 w 12"/>
                    <a:gd name="T4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9" y="8"/>
                      </a:lnTo>
                      <a:lnTo>
                        <a:pt x="9" y="9"/>
                      </a:lnTo>
                      <a:lnTo>
                        <a:pt x="10" y="9"/>
                      </a:lnTo>
                      <a:lnTo>
                        <a:pt x="10" y="10"/>
                      </a:lnTo>
                      <a:lnTo>
                        <a:pt x="11" y="10"/>
                      </a:lnTo>
                      <a:lnTo>
                        <a:pt x="11" y="11"/>
                      </a:lnTo>
                      <a:lnTo>
                        <a:pt x="12" y="1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87" name="Line 709"/>
                <p:cNvSpPr>
                  <a:spLocks noChangeShapeType="1"/>
                </p:cNvSpPr>
                <p:nvPr/>
              </p:nvSpPr>
              <p:spPr bwMode="auto">
                <a:xfrm>
                  <a:off x="4262" y="30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88" name="Freeform 710"/>
                <p:cNvSpPr>
                  <a:spLocks/>
                </p:cNvSpPr>
                <p:nvPr/>
              </p:nvSpPr>
              <p:spPr bwMode="auto">
                <a:xfrm>
                  <a:off x="4264" y="3061"/>
                  <a:ext cx="100" cy="67"/>
                </a:xfrm>
                <a:custGeom>
                  <a:avLst/>
                  <a:gdLst>
                    <a:gd name="T0" fmla="*/ 0 w 44"/>
                    <a:gd name="T1" fmla="*/ 0 h 43"/>
                    <a:gd name="T2" fmla="*/ 1 w 44"/>
                    <a:gd name="T3" fmla="*/ 1 h 43"/>
                    <a:gd name="T4" fmla="*/ 2 w 44"/>
                    <a:gd name="T5" fmla="*/ 2 h 43"/>
                    <a:gd name="T6" fmla="*/ 3 w 44"/>
                    <a:gd name="T7" fmla="*/ 3 h 43"/>
                    <a:gd name="T8" fmla="*/ 4 w 44"/>
                    <a:gd name="T9" fmla="*/ 4 h 43"/>
                    <a:gd name="T10" fmla="*/ 5 w 44"/>
                    <a:gd name="T11" fmla="*/ 5 h 43"/>
                    <a:gd name="T12" fmla="*/ 6 w 44"/>
                    <a:gd name="T13" fmla="*/ 6 h 43"/>
                    <a:gd name="T14" fmla="*/ 7 w 44"/>
                    <a:gd name="T15" fmla="*/ 7 h 43"/>
                    <a:gd name="T16" fmla="*/ 8 w 44"/>
                    <a:gd name="T17" fmla="*/ 8 h 43"/>
                    <a:gd name="T18" fmla="*/ 9 w 44"/>
                    <a:gd name="T19" fmla="*/ 9 h 43"/>
                    <a:gd name="T20" fmla="*/ 10 w 44"/>
                    <a:gd name="T21" fmla="*/ 10 h 43"/>
                    <a:gd name="T22" fmla="*/ 11 w 44"/>
                    <a:gd name="T23" fmla="*/ 11 h 43"/>
                    <a:gd name="T24" fmla="*/ 12 w 44"/>
                    <a:gd name="T25" fmla="*/ 12 h 43"/>
                    <a:gd name="T26" fmla="*/ 13 w 44"/>
                    <a:gd name="T27" fmla="*/ 13 h 43"/>
                    <a:gd name="T28" fmla="*/ 14 w 44"/>
                    <a:gd name="T29" fmla="*/ 14 h 43"/>
                    <a:gd name="T30" fmla="*/ 15 w 44"/>
                    <a:gd name="T31" fmla="*/ 15 h 43"/>
                    <a:gd name="T32" fmla="*/ 16 w 44"/>
                    <a:gd name="T33" fmla="*/ 16 h 43"/>
                    <a:gd name="T34" fmla="*/ 17 w 44"/>
                    <a:gd name="T35" fmla="*/ 17 h 43"/>
                    <a:gd name="T36" fmla="*/ 18 w 44"/>
                    <a:gd name="T37" fmla="*/ 18 h 43"/>
                    <a:gd name="T38" fmla="*/ 19 w 44"/>
                    <a:gd name="T39" fmla="*/ 19 h 43"/>
                    <a:gd name="T40" fmla="*/ 20 w 44"/>
                    <a:gd name="T41" fmla="*/ 20 h 43"/>
                    <a:gd name="T42" fmla="*/ 21 w 44"/>
                    <a:gd name="T43" fmla="*/ 21 h 43"/>
                    <a:gd name="T44" fmla="*/ 22 w 44"/>
                    <a:gd name="T45" fmla="*/ 22 h 43"/>
                    <a:gd name="T46" fmla="*/ 23 w 44"/>
                    <a:gd name="T47" fmla="*/ 23 h 43"/>
                    <a:gd name="T48" fmla="*/ 24 w 44"/>
                    <a:gd name="T49" fmla="*/ 24 h 43"/>
                    <a:gd name="T50" fmla="*/ 25 w 44"/>
                    <a:gd name="T51" fmla="*/ 25 h 43"/>
                    <a:gd name="T52" fmla="*/ 26 w 44"/>
                    <a:gd name="T53" fmla="*/ 26 h 43"/>
                    <a:gd name="T54" fmla="*/ 27 w 44"/>
                    <a:gd name="T55" fmla="*/ 27 h 43"/>
                    <a:gd name="T56" fmla="*/ 28 w 44"/>
                    <a:gd name="T57" fmla="*/ 28 h 43"/>
                    <a:gd name="T58" fmla="*/ 29 w 44"/>
                    <a:gd name="T59" fmla="*/ 29 h 43"/>
                    <a:gd name="T60" fmla="*/ 30 w 44"/>
                    <a:gd name="T61" fmla="*/ 30 h 43"/>
                    <a:gd name="T62" fmla="*/ 31 w 44"/>
                    <a:gd name="T63" fmla="*/ 31 h 43"/>
                    <a:gd name="T64" fmla="*/ 32 w 44"/>
                    <a:gd name="T65" fmla="*/ 32 h 43"/>
                    <a:gd name="T66" fmla="*/ 33 w 44"/>
                    <a:gd name="T67" fmla="*/ 33 h 43"/>
                    <a:gd name="T68" fmla="*/ 34 w 44"/>
                    <a:gd name="T69" fmla="*/ 34 h 43"/>
                    <a:gd name="T70" fmla="*/ 35 w 44"/>
                    <a:gd name="T71" fmla="*/ 35 h 43"/>
                    <a:gd name="T72" fmla="*/ 36 w 44"/>
                    <a:gd name="T73" fmla="*/ 36 h 43"/>
                    <a:gd name="T74" fmla="*/ 37 w 44"/>
                    <a:gd name="T75" fmla="*/ 37 h 43"/>
                    <a:gd name="T76" fmla="*/ 38 w 44"/>
                    <a:gd name="T77" fmla="*/ 38 h 43"/>
                    <a:gd name="T78" fmla="*/ 39 w 44"/>
                    <a:gd name="T79" fmla="*/ 39 h 43"/>
                    <a:gd name="T80" fmla="*/ 40 w 44"/>
                    <a:gd name="T81" fmla="*/ 40 h 43"/>
                    <a:gd name="T82" fmla="*/ 41 w 44"/>
                    <a:gd name="T83" fmla="*/ 41 h 43"/>
                    <a:gd name="T84" fmla="*/ 42 w 44"/>
                    <a:gd name="T85" fmla="*/ 42 h 43"/>
                    <a:gd name="T86" fmla="*/ 43 w 44"/>
                    <a:gd name="T87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4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9" y="8"/>
                      </a:lnTo>
                      <a:lnTo>
                        <a:pt x="9" y="9"/>
                      </a:lnTo>
                      <a:lnTo>
                        <a:pt x="10" y="9"/>
                      </a:lnTo>
                      <a:lnTo>
                        <a:pt x="10" y="10"/>
                      </a:lnTo>
                      <a:lnTo>
                        <a:pt x="11" y="10"/>
                      </a:lnTo>
                      <a:lnTo>
                        <a:pt x="11" y="11"/>
                      </a:lnTo>
                      <a:lnTo>
                        <a:pt x="12" y="11"/>
                      </a:lnTo>
                      <a:lnTo>
                        <a:pt x="12" y="12"/>
                      </a:lnTo>
                      <a:lnTo>
                        <a:pt x="13" y="12"/>
                      </a:lnTo>
                      <a:lnTo>
                        <a:pt x="13" y="13"/>
                      </a:lnTo>
                      <a:lnTo>
                        <a:pt x="14" y="13"/>
                      </a:lnTo>
                      <a:lnTo>
                        <a:pt x="14" y="14"/>
                      </a:lnTo>
                      <a:lnTo>
                        <a:pt x="15" y="14"/>
                      </a:lnTo>
                      <a:lnTo>
                        <a:pt x="15" y="15"/>
                      </a:lnTo>
                      <a:lnTo>
                        <a:pt x="16" y="15"/>
                      </a:lnTo>
                      <a:lnTo>
                        <a:pt x="16" y="16"/>
                      </a:lnTo>
                      <a:lnTo>
                        <a:pt x="17" y="16"/>
                      </a:lnTo>
                      <a:lnTo>
                        <a:pt x="17" y="17"/>
                      </a:lnTo>
                      <a:lnTo>
                        <a:pt x="18" y="17"/>
                      </a:lnTo>
                      <a:lnTo>
                        <a:pt x="18" y="18"/>
                      </a:lnTo>
                      <a:lnTo>
                        <a:pt x="19" y="18"/>
                      </a:lnTo>
                      <a:lnTo>
                        <a:pt x="19" y="19"/>
                      </a:lnTo>
                      <a:lnTo>
                        <a:pt x="20" y="19"/>
                      </a:lnTo>
                      <a:lnTo>
                        <a:pt x="20" y="20"/>
                      </a:lnTo>
                      <a:lnTo>
                        <a:pt x="21" y="20"/>
                      </a:lnTo>
                      <a:lnTo>
                        <a:pt x="21" y="21"/>
                      </a:lnTo>
                      <a:lnTo>
                        <a:pt x="22" y="21"/>
                      </a:lnTo>
                      <a:lnTo>
                        <a:pt x="22" y="22"/>
                      </a:lnTo>
                      <a:lnTo>
                        <a:pt x="23" y="22"/>
                      </a:lnTo>
                      <a:lnTo>
                        <a:pt x="23" y="23"/>
                      </a:lnTo>
                      <a:lnTo>
                        <a:pt x="24" y="23"/>
                      </a:lnTo>
                      <a:lnTo>
                        <a:pt x="24" y="24"/>
                      </a:lnTo>
                      <a:lnTo>
                        <a:pt x="25" y="24"/>
                      </a:lnTo>
                      <a:lnTo>
                        <a:pt x="25" y="25"/>
                      </a:lnTo>
                      <a:lnTo>
                        <a:pt x="26" y="25"/>
                      </a:lnTo>
                      <a:lnTo>
                        <a:pt x="26" y="26"/>
                      </a:lnTo>
                      <a:lnTo>
                        <a:pt x="27" y="26"/>
                      </a:lnTo>
                      <a:lnTo>
                        <a:pt x="27" y="27"/>
                      </a:lnTo>
                      <a:lnTo>
                        <a:pt x="28" y="27"/>
                      </a:lnTo>
                      <a:lnTo>
                        <a:pt x="28" y="28"/>
                      </a:lnTo>
                      <a:lnTo>
                        <a:pt x="29" y="28"/>
                      </a:lnTo>
                      <a:lnTo>
                        <a:pt x="29" y="29"/>
                      </a:lnTo>
                      <a:lnTo>
                        <a:pt x="30" y="29"/>
                      </a:lnTo>
                      <a:lnTo>
                        <a:pt x="30" y="30"/>
                      </a:lnTo>
                      <a:lnTo>
                        <a:pt x="31" y="30"/>
                      </a:lnTo>
                      <a:lnTo>
                        <a:pt x="31" y="31"/>
                      </a:lnTo>
                      <a:lnTo>
                        <a:pt x="32" y="31"/>
                      </a:lnTo>
                      <a:lnTo>
                        <a:pt x="32" y="32"/>
                      </a:lnTo>
                      <a:lnTo>
                        <a:pt x="33" y="32"/>
                      </a:lnTo>
                      <a:lnTo>
                        <a:pt x="33" y="33"/>
                      </a:lnTo>
                      <a:lnTo>
                        <a:pt x="34" y="33"/>
                      </a:lnTo>
                      <a:lnTo>
                        <a:pt x="34" y="34"/>
                      </a:lnTo>
                      <a:lnTo>
                        <a:pt x="35" y="34"/>
                      </a:lnTo>
                      <a:lnTo>
                        <a:pt x="35" y="35"/>
                      </a:lnTo>
                      <a:lnTo>
                        <a:pt x="36" y="35"/>
                      </a:lnTo>
                      <a:lnTo>
                        <a:pt x="36" y="36"/>
                      </a:lnTo>
                      <a:lnTo>
                        <a:pt x="37" y="36"/>
                      </a:lnTo>
                      <a:lnTo>
                        <a:pt x="37" y="37"/>
                      </a:lnTo>
                      <a:lnTo>
                        <a:pt x="38" y="37"/>
                      </a:lnTo>
                      <a:lnTo>
                        <a:pt x="38" y="38"/>
                      </a:lnTo>
                      <a:lnTo>
                        <a:pt x="39" y="38"/>
                      </a:lnTo>
                      <a:lnTo>
                        <a:pt x="39" y="39"/>
                      </a:lnTo>
                      <a:lnTo>
                        <a:pt x="40" y="39"/>
                      </a:lnTo>
                      <a:lnTo>
                        <a:pt x="40" y="40"/>
                      </a:lnTo>
                      <a:lnTo>
                        <a:pt x="41" y="40"/>
                      </a:lnTo>
                      <a:lnTo>
                        <a:pt x="41" y="41"/>
                      </a:lnTo>
                      <a:lnTo>
                        <a:pt x="42" y="41"/>
                      </a:lnTo>
                      <a:lnTo>
                        <a:pt x="42" y="42"/>
                      </a:lnTo>
                      <a:lnTo>
                        <a:pt x="43" y="42"/>
                      </a:lnTo>
                      <a:lnTo>
                        <a:pt x="43" y="43"/>
                      </a:lnTo>
                      <a:lnTo>
                        <a:pt x="44" y="4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89" name="Line 711"/>
                <p:cNvSpPr>
                  <a:spLocks noChangeShapeType="1"/>
                </p:cNvSpPr>
                <p:nvPr/>
              </p:nvSpPr>
              <p:spPr bwMode="auto">
                <a:xfrm>
                  <a:off x="4367" y="312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90" name="Line 712"/>
                <p:cNvSpPr>
                  <a:spLocks noChangeShapeType="1"/>
                </p:cNvSpPr>
                <p:nvPr/>
              </p:nvSpPr>
              <p:spPr bwMode="auto">
                <a:xfrm>
                  <a:off x="4369" y="31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91" name="Line 713"/>
                <p:cNvSpPr>
                  <a:spLocks noChangeShapeType="1"/>
                </p:cNvSpPr>
                <p:nvPr/>
              </p:nvSpPr>
              <p:spPr bwMode="auto">
                <a:xfrm>
                  <a:off x="4371" y="313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92" name="Line 714"/>
                <p:cNvSpPr>
                  <a:spLocks noChangeShapeType="1"/>
                </p:cNvSpPr>
                <p:nvPr/>
              </p:nvSpPr>
              <p:spPr bwMode="auto">
                <a:xfrm>
                  <a:off x="4373" y="31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93" name="Line 715"/>
                <p:cNvSpPr>
                  <a:spLocks noChangeShapeType="1"/>
                </p:cNvSpPr>
                <p:nvPr/>
              </p:nvSpPr>
              <p:spPr bwMode="auto">
                <a:xfrm>
                  <a:off x="4376" y="313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94" name="Line 716"/>
                <p:cNvSpPr>
                  <a:spLocks noChangeShapeType="1"/>
                </p:cNvSpPr>
                <p:nvPr/>
              </p:nvSpPr>
              <p:spPr bwMode="auto">
                <a:xfrm>
                  <a:off x="4378" y="31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95" name="Line 717"/>
                <p:cNvSpPr>
                  <a:spLocks noChangeShapeType="1"/>
                </p:cNvSpPr>
                <p:nvPr/>
              </p:nvSpPr>
              <p:spPr bwMode="auto">
                <a:xfrm>
                  <a:off x="4380" y="31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96" name="Line 718"/>
                <p:cNvSpPr>
                  <a:spLocks noChangeShapeType="1"/>
                </p:cNvSpPr>
                <p:nvPr/>
              </p:nvSpPr>
              <p:spPr bwMode="auto">
                <a:xfrm>
                  <a:off x="4382" y="31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97" name="Line 719"/>
                <p:cNvSpPr>
                  <a:spLocks noChangeShapeType="1"/>
                </p:cNvSpPr>
                <p:nvPr/>
              </p:nvSpPr>
              <p:spPr bwMode="auto">
                <a:xfrm>
                  <a:off x="4385" y="31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98" name="Line 720"/>
                <p:cNvSpPr>
                  <a:spLocks noChangeShapeType="1"/>
                </p:cNvSpPr>
                <p:nvPr/>
              </p:nvSpPr>
              <p:spPr bwMode="auto">
                <a:xfrm>
                  <a:off x="4387" y="314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99" name="Freeform 721"/>
                <p:cNvSpPr>
                  <a:spLocks/>
                </p:cNvSpPr>
                <p:nvPr/>
              </p:nvSpPr>
              <p:spPr bwMode="auto">
                <a:xfrm>
                  <a:off x="4389" y="3145"/>
                  <a:ext cx="43" cy="28"/>
                </a:xfrm>
                <a:custGeom>
                  <a:avLst/>
                  <a:gdLst>
                    <a:gd name="T0" fmla="*/ 0 w 19"/>
                    <a:gd name="T1" fmla="*/ 0 h 18"/>
                    <a:gd name="T2" fmla="*/ 0 w 19"/>
                    <a:gd name="T3" fmla="*/ 0 h 18"/>
                    <a:gd name="T4" fmla="*/ 1 w 19"/>
                    <a:gd name="T5" fmla="*/ 0 h 18"/>
                    <a:gd name="T6" fmla="*/ 1 w 19"/>
                    <a:gd name="T7" fmla="*/ 1 h 18"/>
                    <a:gd name="T8" fmla="*/ 2 w 19"/>
                    <a:gd name="T9" fmla="*/ 1 h 18"/>
                    <a:gd name="T10" fmla="*/ 2 w 19"/>
                    <a:gd name="T11" fmla="*/ 2 h 18"/>
                    <a:gd name="T12" fmla="*/ 3 w 19"/>
                    <a:gd name="T13" fmla="*/ 2 h 18"/>
                    <a:gd name="T14" fmla="*/ 3 w 19"/>
                    <a:gd name="T15" fmla="*/ 3 h 18"/>
                    <a:gd name="T16" fmla="*/ 4 w 19"/>
                    <a:gd name="T17" fmla="*/ 3 h 18"/>
                    <a:gd name="T18" fmla="*/ 4 w 19"/>
                    <a:gd name="T19" fmla="*/ 4 h 18"/>
                    <a:gd name="T20" fmla="*/ 5 w 19"/>
                    <a:gd name="T21" fmla="*/ 4 h 18"/>
                    <a:gd name="T22" fmla="*/ 5 w 19"/>
                    <a:gd name="T23" fmla="*/ 5 h 18"/>
                    <a:gd name="T24" fmla="*/ 6 w 19"/>
                    <a:gd name="T25" fmla="*/ 5 h 18"/>
                    <a:gd name="T26" fmla="*/ 6 w 19"/>
                    <a:gd name="T27" fmla="*/ 6 h 18"/>
                    <a:gd name="T28" fmla="*/ 7 w 19"/>
                    <a:gd name="T29" fmla="*/ 6 h 18"/>
                    <a:gd name="T30" fmla="*/ 7 w 19"/>
                    <a:gd name="T31" fmla="*/ 7 h 18"/>
                    <a:gd name="T32" fmla="*/ 8 w 19"/>
                    <a:gd name="T33" fmla="*/ 7 h 18"/>
                    <a:gd name="T34" fmla="*/ 8 w 19"/>
                    <a:gd name="T35" fmla="*/ 8 h 18"/>
                    <a:gd name="T36" fmla="*/ 9 w 19"/>
                    <a:gd name="T37" fmla="*/ 8 h 18"/>
                    <a:gd name="T38" fmla="*/ 9 w 19"/>
                    <a:gd name="T39" fmla="*/ 9 h 18"/>
                    <a:gd name="T40" fmla="*/ 10 w 19"/>
                    <a:gd name="T41" fmla="*/ 9 h 18"/>
                    <a:gd name="T42" fmla="*/ 10 w 19"/>
                    <a:gd name="T43" fmla="*/ 10 h 18"/>
                    <a:gd name="T44" fmla="*/ 11 w 19"/>
                    <a:gd name="T45" fmla="*/ 10 h 18"/>
                    <a:gd name="T46" fmla="*/ 11 w 19"/>
                    <a:gd name="T47" fmla="*/ 11 h 18"/>
                    <a:gd name="T48" fmla="*/ 12 w 19"/>
                    <a:gd name="T49" fmla="*/ 11 h 18"/>
                    <a:gd name="T50" fmla="*/ 12 w 19"/>
                    <a:gd name="T51" fmla="*/ 12 h 18"/>
                    <a:gd name="T52" fmla="*/ 13 w 19"/>
                    <a:gd name="T53" fmla="*/ 12 h 18"/>
                    <a:gd name="T54" fmla="*/ 13 w 19"/>
                    <a:gd name="T55" fmla="*/ 13 h 18"/>
                    <a:gd name="T56" fmla="*/ 14 w 19"/>
                    <a:gd name="T57" fmla="*/ 13 h 18"/>
                    <a:gd name="T58" fmla="*/ 14 w 19"/>
                    <a:gd name="T59" fmla="*/ 14 h 18"/>
                    <a:gd name="T60" fmla="*/ 15 w 19"/>
                    <a:gd name="T61" fmla="*/ 14 h 18"/>
                    <a:gd name="T62" fmla="*/ 15 w 19"/>
                    <a:gd name="T63" fmla="*/ 15 h 18"/>
                    <a:gd name="T64" fmla="*/ 16 w 19"/>
                    <a:gd name="T65" fmla="*/ 15 h 18"/>
                    <a:gd name="T66" fmla="*/ 16 w 19"/>
                    <a:gd name="T67" fmla="*/ 16 h 18"/>
                    <a:gd name="T68" fmla="*/ 17 w 19"/>
                    <a:gd name="T69" fmla="*/ 16 h 18"/>
                    <a:gd name="T70" fmla="*/ 17 w 19"/>
                    <a:gd name="T71" fmla="*/ 17 h 18"/>
                    <a:gd name="T72" fmla="*/ 18 w 19"/>
                    <a:gd name="T73" fmla="*/ 17 h 18"/>
                    <a:gd name="T74" fmla="*/ 18 w 19"/>
                    <a:gd name="T75" fmla="*/ 18 h 18"/>
                    <a:gd name="T76" fmla="*/ 19 w 19"/>
                    <a:gd name="T77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" h="1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9" y="8"/>
                      </a:lnTo>
                      <a:lnTo>
                        <a:pt x="9" y="9"/>
                      </a:lnTo>
                      <a:lnTo>
                        <a:pt x="10" y="9"/>
                      </a:lnTo>
                      <a:lnTo>
                        <a:pt x="10" y="10"/>
                      </a:lnTo>
                      <a:lnTo>
                        <a:pt x="11" y="10"/>
                      </a:lnTo>
                      <a:lnTo>
                        <a:pt x="11" y="11"/>
                      </a:lnTo>
                      <a:lnTo>
                        <a:pt x="12" y="11"/>
                      </a:lnTo>
                      <a:lnTo>
                        <a:pt x="12" y="12"/>
                      </a:lnTo>
                      <a:lnTo>
                        <a:pt x="13" y="12"/>
                      </a:lnTo>
                      <a:lnTo>
                        <a:pt x="13" y="13"/>
                      </a:lnTo>
                      <a:lnTo>
                        <a:pt x="14" y="13"/>
                      </a:lnTo>
                      <a:lnTo>
                        <a:pt x="14" y="14"/>
                      </a:lnTo>
                      <a:lnTo>
                        <a:pt x="15" y="14"/>
                      </a:lnTo>
                      <a:lnTo>
                        <a:pt x="15" y="15"/>
                      </a:lnTo>
                      <a:lnTo>
                        <a:pt x="16" y="15"/>
                      </a:lnTo>
                      <a:lnTo>
                        <a:pt x="16" y="16"/>
                      </a:lnTo>
                      <a:lnTo>
                        <a:pt x="17" y="16"/>
                      </a:lnTo>
                      <a:lnTo>
                        <a:pt x="17" y="17"/>
                      </a:lnTo>
                      <a:lnTo>
                        <a:pt x="18" y="17"/>
                      </a:lnTo>
                      <a:lnTo>
                        <a:pt x="18" y="18"/>
                      </a:lnTo>
                      <a:lnTo>
                        <a:pt x="19" y="1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00" name="Line 722"/>
                <p:cNvSpPr>
                  <a:spLocks noChangeShapeType="1"/>
                </p:cNvSpPr>
                <p:nvPr/>
              </p:nvSpPr>
              <p:spPr bwMode="auto">
                <a:xfrm>
                  <a:off x="4435" y="31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01" name="Line 723"/>
                <p:cNvSpPr>
                  <a:spLocks noChangeShapeType="1"/>
                </p:cNvSpPr>
                <p:nvPr/>
              </p:nvSpPr>
              <p:spPr bwMode="auto">
                <a:xfrm>
                  <a:off x="4437" y="317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02" name="Freeform 724"/>
                <p:cNvSpPr>
                  <a:spLocks/>
                </p:cNvSpPr>
                <p:nvPr/>
              </p:nvSpPr>
              <p:spPr bwMode="auto">
                <a:xfrm>
                  <a:off x="4439" y="3178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03" name="Freeform 725"/>
                <p:cNvSpPr>
                  <a:spLocks/>
                </p:cNvSpPr>
                <p:nvPr/>
              </p:nvSpPr>
              <p:spPr bwMode="auto">
                <a:xfrm>
                  <a:off x="4453" y="3186"/>
                  <a:ext cx="14" cy="6"/>
                </a:xfrm>
                <a:custGeom>
                  <a:avLst/>
                  <a:gdLst>
                    <a:gd name="T0" fmla="*/ 0 w 6"/>
                    <a:gd name="T1" fmla="*/ 0 h 4"/>
                    <a:gd name="T2" fmla="*/ 0 w 6"/>
                    <a:gd name="T3" fmla="*/ 0 h 4"/>
                    <a:gd name="T4" fmla="*/ 1 w 6"/>
                    <a:gd name="T5" fmla="*/ 0 h 4"/>
                    <a:gd name="T6" fmla="*/ 1 w 6"/>
                    <a:gd name="T7" fmla="*/ 1 h 4"/>
                    <a:gd name="T8" fmla="*/ 2 w 6"/>
                    <a:gd name="T9" fmla="*/ 1 h 4"/>
                    <a:gd name="T10" fmla="*/ 2 w 6"/>
                    <a:gd name="T11" fmla="*/ 2 h 4"/>
                    <a:gd name="T12" fmla="*/ 3 w 6"/>
                    <a:gd name="T13" fmla="*/ 2 h 4"/>
                    <a:gd name="T14" fmla="*/ 3 w 6"/>
                    <a:gd name="T15" fmla="*/ 3 h 4"/>
                    <a:gd name="T16" fmla="*/ 4 w 6"/>
                    <a:gd name="T17" fmla="*/ 3 h 4"/>
                    <a:gd name="T18" fmla="*/ 5 w 6"/>
                    <a:gd name="T19" fmla="*/ 3 h 4"/>
                    <a:gd name="T20" fmla="*/ 5 w 6"/>
                    <a:gd name="T21" fmla="*/ 4 h 4"/>
                    <a:gd name="T22" fmla="*/ 6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04" name="Freeform 726"/>
                <p:cNvSpPr>
                  <a:spLocks/>
                </p:cNvSpPr>
                <p:nvPr/>
              </p:nvSpPr>
              <p:spPr bwMode="auto">
                <a:xfrm>
                  <a:off x="4469" y="3194"/>
                  <a:ext cx="34" cy="12"/>
                </a:xfrm>
                <a:custGeom>
                  <a:avLst/>
                  <a:gdLst>
                    <a:gd name="T0" fmla="*/ 0 w 15"/>
                    <a:gd name="T1" fmla="*/ 0 h 8"/>
                    <a:gd name="T2" fmla="*/ 0 w 15"/>
                    <a:gd name="T3" fmla="*/ 0 h 8"/>
                    <a:gd name="T4" fmla="*/ 1 w 15"/>
                    <a:gd name="T5" fmla="*/ 0 h 8"/>
                    <a:gd name="T6" fmla="*/ 1 w 15"/>
                    <a:gd name="T7" fmla="*/ 1 h 8"/>
                    <a:gd name="T8" fmla="*/ 2 w 15"/>
                    <a:gd name="T9" fmla="*/ 1 h 8"/>
                    <a:gd name="T10" fmla="*/ 2 w 15"/>
                    <a:gd name="T11" fmla="*/ 2 h 8"/>
                    <a:gd name="T12" fmla="*/ 3 w 15"/>
                    <a:gd name="T13" fmla="*/ 2 h 8"/>
                    <a:gd name="T14" fmla="*/ 4 w 15"/>
                    <a:gd name="T15" fmla="*/ 2 h 8"/>
                    <a:gd name="T16" fmla="*/ 4 w 15"/>
                    <a:gd name="T17" fmla="*/ 3 h 8"/>
                    <a:gd name="T18" fmla="*/ 5 w 15"/>
                    <a:gd name="T19" fmla="*/ 3 h 8"/>
                    <a:gd name="T20" fmla="*/ 5 w 15"/>
                    <a:gd name="T21" fmla="*/ 4 h 8"/>
                    <a:gd name="T22" fmla="*/ 6 w 15"/>
                    <a:gd name="T23" fmla="*/ 4 h 8"/>
                    <a:gd name="T24" fmla="*/ 7 w 15"/>
                    <a:gd name="T25" fmla="*/ 4 h 8"/>
                    <a:gd name="T26" fmla="*/ 7 w 15"/>
                    <a:gd name="T27" fmla="*/ 5 h 8"/>
                    <a:gd name="T28" fmla="*/ 8 w 15"/>
                    <a:gd name="T29" fmla="*/ 5 h 8"/>
                    <a:gd name="T30" fmla="*/ 9 w 15"/>
                    <a:gd name="T31" fmla="*/ 5 h 8"/>
                    <a:gd name="T32" fmla="*/ 9 w 15"/>
                    <a:gd name="T33" fmla="*/ 6 h 8"/>
                    <a:gd name="T34" fmla="*/ 10 w 15"/>
                    <a:gd name="T35" fmla="*/ 6 h 8"/>
                    <a:gd name="T36" fmla="*/ 11 w 15"/>
                    <a:gd name="T37" fmla="*/ 6 h 8"/>
                    <a:gd name="T38" fmla="*/ 11 w 15"/>
                    <a:gd name="T39" fmla="*/ 7 h 8"/>
                    <a:gd name="T40" fmla="*/ 12 w 15"/>
                    <a:gd name="T41" fmla="*/ 7 h 8"/>
                    <a:gd name="T42" fmla="*/ 13 w 15"/>
                    <a:gd name="T43" fmla="*/ 7 h 8"/>
                    <a:gd name="T44" fmla="*/ 13 w 15"/>
                    <a:gd name="T45" fmla="*/ 8 h 8"/>
                    <a:gd name="T46" fmla="*/ 14 w 15"/>
                    <a:gd name="T47" fmla="*/ 8 h 8"/>
                    <a:gd name="T48" fmla="*/ 15 w 15"/>
                    <a:gd name="T4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5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7" y="4"/>
                      </a:lnTo>
                      <a:lnTo>
                        <a:pt x="7" y="5"/>
                      </a:lnTo>
                      <a:lnTo>
                        <a:pt x="8" y="5"/>
                      </a:lnTo>
                      <a:lnTo>
                        <a:pt x="9" y="5"/>
                      </a:lnTo>
                      <a:lnTo>
                        <a:pt x="9" y="6"/>
                      </a:lnTo>
                      <a:lnTo>
                        <a:pt x="10" y="6"/>
                      </a:lnTo>
                      <a:lnTo>
                        <a:pt x="11" y="6"/>
                      </a:lnTo>
                      <a:lnTo>
                        <a:pt x="11" y="7"/>
                      </a:lnTo>
                      <a:lnTo>
                        <a:pt x="12" y="7"/>
                      </a:lnTo>
                      <a:lnTo>
                        <a:pt x="13" y="7"/>
                      </a:lnTo>
                      <a:lnTo>
                        <a:pt x="13" y="8"/>
                      </a:lnTo>
                      <a:lnTo>
                        <a:pt x="14" y="8"/>
                      </a:lnTo>
                      <a:lnTo>
                        <a:pt x="15" y="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05" name="Freeform 727"/>
                <p:cNvSpPr>
                  <a:spLocks/>
                </p:cNvSpPr>
                <p:nvPr/>
              </p:nvSpPr>
              <p:spPr bwMode="auto">
                <a:xfrm>
                  <a:off x="4505" y="3208"/>
                  <a:ext cx="9" cy="1"/>
                </a:xfrm>
                <a:custGeom>
                  <a:avLst/>
                  <a:gdLst>
                    <a:gd name="T0" fmla="*/ 0 w 4"/>
                    <a:gd name="T1" fmla="*/ 0 h 1"/>
                    <a:gd name="T2" fmla="*/ 0 w 4"/>
                    <a:gd name="T3" fmla="*/ 0 h 1"/>
                    <a:gd name="T4" fmla="*/ 1 w 4"/>
                    <a:gd name="T5" fmla="*/ 0 h 1"/>
                    <a:gd name="T6" fmla="*/ 2 w 4"/>
                    <a:gd name="T7" fmla="*/ 0 h 1"/>
                    <a:gd name="T8" fmla="*/ 2 w 4"/>
                    <a:gd name="T9" fmla="*/ 1 h 1"/>
                    <a:gd name="T10" fmla="*/ 3 w 4"/>
                    <a:gd name="T11" fmla="*/ 1 h 1"/>
                    <a:gd name="T12" fmla="*/ 4 w 4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06" name="Freeform 728"/>
                <p:cNvSpPr>
                  <a:spLocks/>
                </p:cNvSpPr>
                <p:nvPr/>
              </p:nvSpPr>
              <p:spPr bwMode="auto">
                <a:xfrm>
                  <a:off x="4517" y="3211"/>
                  <a:ext cx="59" cy="17"/>
                </a:xfrm>
                <a:custGeom>
                  <a:avLst/>
                  <a:gdLst>
                    <a:gd name="T0" fmla="*/ 0 w 26"/>
                    <a:gd name="T1" fmla="*/ 0 h 11"/>
                    <a:gd name="T2" fmla="*/ 0 w 26"/>
                    <a:gd name="T3" fmla="*/ 0 h 11"/>
                    <a:gd name="T4" fmla="*/ 1 w 26"/>
                    <a:gd name="T5" fmla="*/ 0 h 11"/>
                    <a:gd name="T6" fmla="*/ 2 w 26"/>
                    <a:gd name="T7" fmla="*/ 0 h 11"/>
                    <a:gd name="T8" fmla="*/ 2 w 26"/>
                    <a:gd name="T9" fmla="*/ 1 h 11"/>
                    <a:gd name="T10" fmla="*/ 3 w 26"/>
                    <a:gd name="T11" fmla="*/ 1 h 11"/>
                    <a:gd name="T12" fmla="*/ 4 w 26"/>
                    <a:gd name="T13" fmla="*/ 1 h 11"/>
                    <a:gd name="T14" fmla="*/ 5 w 26"/>
                    <a:gd name="T15" fmla="*/ 1 h 11"/>
                    <a:gd name="T16" fmla="*/ 5 w 26"/>
                    <a:gd name="T17" fmla="*/ 2 h 11"/>
                    <a:gd name="T18" fmla="*/ 6 w 26"/>
                    <a:gd name="T19" fmla="*/ 2 h 11"/>
                    <a:gd name="T20" fmla="*/ 7 w 26"/>
                    <a:gd name="T21" fmla="*/ 2 h 11"/>
                    <a:gd name="T22" fmla="*/ 8 w 26"/>
                    <a:gd name="T23" fmla="*/ 2 h 11"/>
                    <a:gd name="T24" fmla="*/ 8 w 26"/>
                    <a:gd name="T25" fmla="*/ 3 h 11"/>
                    <a:gd name="T26" fmla="*/ 9 w 26"/>
                    <a:gd name="T27" fmla="*/ 3 h 11"/>
                    <a:gd name="T28" fmla="*/ 10 w 26"/>
                    <a:gd name="T29" fmla="*/ 3 h 11"/>
                    <a:gd name="T30" fmla="*/ 10 w 26"/>
                    <a:gd name="T31" fmla="*/ 4 h 11"/>
                    <a:gd name="T32" fmla="*/ 11 w 26"/>
                    <a:gd name="T33" fmla="*/ 4 h 11"/>
                    <a:gd name="T34" fmla="*/ 12 w 26"/>
                    <a:gd name="T35" fmla="*/ 4 h 11"/>
                    <a:gd name="T36" fmla="*/ 13 w 26"/>
                    <a:gd name="T37" fmla="*/ 4 h 11"/>
                    <a:gd name="T38" fmla="*/ 13 w 26"/>
                    <a:gd name="T39" fmla="*/ 5 h 11"/>
                    <a:gd name="T40" fmla="*/ 14 w 26"/>
                    <a:gd name="T41" fmla="*/ 5 h 11"/>
                    <a:gd name="T42" fmla="*/ 15 w 26"/>
                    <a:gd name="T43" fmla="*/ 5 h 11"/>
                    <a:gd name="T44" fmla="*/ 15 w 26"/>
                    <a:gd name="T45" fmla="*/ 6 h 11"/>
                    <a:gd name="T46" fmla="*/ 16 w 26"/>
                    <a:gd name="T47" fmla="*/ 6 h 11"/>
                    <a:gd name="T48" fmla="*/ 17 w 26"/>
                    <a:gd name="T49" fmla="*/ 6 h 11"/>
                    <a:gd name="T50" fmla="*/ 17 w 26"/>
                    <a:gd name="T51" fmla="*/ 7 h 11"/>
                    <a:gd name="T52" fmla="*/ 18 w 26"/>
                    <a:gd name="T53" fmla="*/ 7 h 11"/>
                    <a:gd name="T54" fmla="*/ 19 w 26"/>
                    <a:gd name="T55" fmla="*/ 7 h 11"/>
                    <a:gd name="T56" fmla="*/ 19 w 26"/>
                    <a:gd name="T57" fmla="*/ 8 h 11"/>
                    <a:gd name="T58" fmla="*/ 20 w 26"/>
                    <a:gd name="T59" fmla="*/ 8 h 11"/>
                    <a:gd name="T60" fmla="*/ 21 w 26"/>
                    <a:gd name="T61" fmla="*/ 8 h 11"/>
                    <a:gd name="T62" fmla="*/ 21 w 26"/>
                    <a:gd name="T63" fmla="*/ 9 h 11"/>
                    <a:gd name="T64" fmla="*/ 22 w 26"/>
                    <a:gd name="T65" fmla="*/ 9 h 11"/>
                    <a:gd name="T66" fmla="*/ 23 w 26"/>
                    <a:gd name="T67" fmla="*/ 9 h 11"/>
                    <a:gd name="T68" fmla="*/ 23 w 26"/>
                    <a:gd name="T69" fmla="*/ 10 h 11"/>
                    <a:gd name="T70" fmla="*/ 24 w 26"/>
                    <a:gd name="T71" fmla="*/ 10 h 11"/>
                    <a:gd name="T72" fmla="*/ 25 w 26"/>
                    <a:gd name="T73" fmla="*/ 10 h 11"/>
                    <a:gd name="T74" fmla="*/ 25 w 26"/>
                    <a:gd name="T75" fmla="*/ 11 h 11"/>
                    <a:gd name="T76" fmla="*/ 26 w 26"/>
                    <a:gd name="T77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6" h="1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0" y="4"/>
                      </a:lnTo>
                      <a:lnTo>
                        <a:pt x="11" y="4"/>
                      </a:lnTo>
                      <a:lnTo>
                        <a:pt x="12" y="4"/>
                      </a:lnTo>
                      <a:lnTo>
                        <a:pt x="13" y="4"/>
                      </a:lnTo>
                      <a:lnTo>
                        <a:pt x="13" y="5"/>
                      </a:lnTo>
                      <a:lnTo>
                        <a:pt x="14" y="5"/>
                      </a:lnTo>
                      <a:lnTo>
                        <a:pt x="15" y="5"/>
                      </a:lnTo>
                      <a:lnTo>
                        <a:pt x="15" y="6"/>
                      </a:lnTo>
                      <a:lnTo>
                        <a:pt x="16" y="6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8" y="7"/>
                      </a:lnTo>
                      <a:lnTo>
                        <a:pt x="19" y="7"/>
                      </a:lnTo>
                      <a:lnTo>
                        <a:pt x="19" y="8"/>
                      </a:lnTo>
                      <a:lnTo>
                        <a:pt x="20" y="8"/>
                      </a:lnTo>
                      <a:lnTo>
                        <a:pt x="21" y="8"/>
                      </a:lnTo>
                      <a:lnTo>
                        <a:pt x="21" y="9"/>
                      </a:lnTo>
                      <a:lnTo>
                        <a:pt x="22" y="9"/>
                      </a:lnTo>
                      <a:lnTo>
                        <a:pt x="23" y="9"/>
                      </a:lnTo>
                      <a:lnTo>
                        <a:pt x="23" y="10"/>
                      </a:lnTo>
                      <a:lnTo>
                        <a:pt x="24" y="10"/>
                      </a:lnTo>
                      <a:lnTo>
                        <a:pt x="25" y="10"/>
                      </a:lnTo>
                      <a:lnTo>
                        <a:pt x="25" y="11"/>
                      </a:lnTo>
                      <a:lnTo>
                        <a:pt x="26" y="1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07" name="Freeform 729"/>
                <p:cNvSpPr>
                  <a:spLocks/>
                </p:cNvSpPr>
                <p:nvPr/>
              </p:nvSpPr>
              <p:spPr bwMode="auto">
                <a:xfrm>
                  <a:off x="4578" y="3229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08" name="Freeform 730"/>
                <p:cNvSpPr>
                  <a:spLocks/>
                </p:cNvSpPr>
                <p:nvPr/>
              </p:nvSpPr>
              <p:spPr bwMode="auto">
                <a:xfrm>
                  <a:off x="4585" y="3233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09" name="Line 731"/>
                <p:cNvSpPr>
                  <a:spLocks noChangeShapeType="1"/>
                </p:cNvSpPr>
                <p:nvPr/>
              </p:nvSpPr>
              <p:spPr bwMode="auto">
                <a:xfrm>
                  <a:off x="4591" y="323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10" name="Freeform 732"/>
                <p:cNvSpPr>
                  <a:spLocks/>
                </p:cNvSpPr>
                <p:nvPr/>
              </p:nvSpPr>
              <p:spPr bwMode="auto">
                <a:xfrm>
                  <a:off x="4594" y="3237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11" name="Freeform 733"/>
                <p:cNvSpPr>
                  <a:spLocks/>
                </p:cNvSpPr>
                <p:nvPr/>
              </p:nvSpPr>
              <p:spPr bwMode="auto">
                <a:xfrm>
                  <a:off x="4601" y="3240"/>
                  <a:ext cx="6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12" name="Freeform 734"/>
                <p:cNvSpPr>
                  <a:spLocks/>
                </p:cNvSpPr>
                <p:nvPr/>
              </p:nvSpPr>
              <p:spPr bwMode="auto">
                <a:xfrm>
                  <a:off x="4610" y="3245"/>
                  <a:ext cx="16" cy="8"/>
                </a:xfrm>
                <a:custGeom>
                  <a:avLst/>
                  <a:gdLst>
                    <a:gd name="T0" fmla="*/ 0 w 7"/>
                    <a:gd name="T1" fmla="*/ 0 h 5"/>
                    <a:gd name="T2" fmla="*/ 0 w 7"/>
                    <a:gd name="T3" fmla="*/ 0 h 5"/>
                    <a:gd name="T4" fmla="*/ 1 w 7"/>
                    <a:gd name="T5" fmla="*/ 0 h 5"/>
                    <a:gd name="T6" fmla="*/ 1 w 7"/>
                    <a:gd name="T7" fmla="*/ 1 h 5"/>
                    <a:gd name="T8" fmla="*/ 2 w 7"/>
                    <a:gd name="T9" fmla="*/ 1 h 5"/>
                    <a:gd name="T10" fmla="*/ 2 w 7"/>
                    <a:gd name="T11" fmla="*/ 2 h 5"/>
                    <a:gd name="T12" fmla="*/ 3 w 7"/>
                    <a:gd name="T13" fmla="*/ 2 h 5"/>
                    <a:gd name="T14" fmla="*/ 4 w 7"/>
                    <a:gd name="T15" fmla="*/ 2 h 5"/>
                    <a:gd name="T16" fmla="*/ 4 w 7"/>
                    <a:gd name="T17" fmla="*/ 3 h 5"/>
                    <a:gd name="T18" fmla="*/ 5 w 7"/>
                    <a:gd name="T19" fmla="*/ 3 h 5"/>
                    <a:gd name="T20" fmla="*/ 5 w 7"/>
                    <a:gd name="T21" fmla="*/ 4 h 5"/>
                    <a:gd name="T22" fmla="*/ 6 w 7"/>
                    <a:gd name="T23" fmla="*/ 4 h 5"/>
                    <a:gd name="T24" fmla="*/ 6 w 7"/>
                    <a:gd name="T25" fmla="*/ 5 h 5"/>
                    <a:gd name="T26" fmla="*/ 7 w 7"/>
                    <a:gd name="T2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13" name="Freeform 735"/>
                <p:cNvSpPr>
                  <a:spLocks/>
                </p:cNvSpPr>
                <p:nvPr/>
              </p:nvSpPr>
              <p:spPr bwMode="auto">
                <a:xfrm>
                  <a:off x="4628" y="3254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14" name="Freeform 736"/>
                <p:cNvSpPr>
                  <a:spLocks/>
                </p:cNvSpPr>
                <p:nvPr/>
              </p:nvSpPr>
              <p:spPr bwMode="auto">
                <a:xfrm>
                  <a:off x="4635" y="3258"/>
                  <a:ext cx="13" cy="6"/>
                </a:xfrm>
                <a:custGeom>
                  <a:avLst/>
                  <a:gdLst>
                    <a:gd name="T0" fmla="*/ 0 w 6"/>
                    <a:gd name="T1" fmla="*/ 0 h 4"/>
                    <a:gd name="T2" fmla="*/ 0 w 6"/>
                    <a:gd name="T3" fmla="*/ 0 h 4"/>
                    <a:gd name="T4" fmla="*/ 1 w 6"/>
                    <a:gd name="T5" fmla="*/ 0 h 4"/>
                    <a:gd name="T6" fmla="*/ 1 w 6"/>
                    <a:gd name="T7" fmla="*/ 1 h 4"/>
                    <a:gd name="T8" fmla="*/ 2 w 6"/>
                    <a:gd name="T9" fmla="*/ 1 h 4"/>
                    <a:gd name="T10" fmla="*/ 2 w 6"/>
                    <a:gd name="T11" fmla="*/ 2 h 4"/>
                    <a:gd name="T12" fmla="*/ 3 w 6"/>
                    <a:gd name="T13" fmla="*/ 2 h 4"/>
                    <a:gd name="T14" fmla="*/ 4 w 6"/>
                    <a:gd name="T15" fmla="*/ 2 h 4"/>
                    <a:gd name="T16" fmla="*/ 4 w 6"/>
                    <a:gd name="T17" fmla="*/ 3 h 4"/>
                    <a:gd name="T18" fmla="*/ 5 w 6"/>
                    <a:gd name="T19" fmla="*/ 3 h 4"/>
                    <a:gd name="T20" fmla="*/ 5 w 6"/>
                    <a:gd name="T21" fmla="*/ 4 h 4"/>
                    <a:gd name="T22" fmla="*/ 6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15" name="Freeform 737"/>
                <p:cNvSpPr>
                  <a:spLocks/>
                </p:cNvSpPr>
                <p:nvPr/>
              </p:nvSpPr>
              <p:spPr bwMode="auto">
                <a:xfrm>
                  <a:off x="4651" y="3265"/>
                  <a:ext cx="13" cy="7"/>
                </a:xfrm>
                <a:custGeom>
                  <a:avLst/>
                  <a:gdLst>
                    <a:gd name="T0" fmla="*/ 0 w 6"/>
                    <a:gd name="T1" fmla="*/ 0 h 4"/>
                    <a:gd name="T2" fmla="*/ 0 w 6"/>
                    <a:gd name="T3" fmla="*/ 0 h 4"/>
                    <a:gd name="T4" fmla="*/ 1 w 6"/>
                    <a:gd name="T5" fmla="*/ 0 h 4"/>
                    <a:gd name="T6" fmla="*/ 1 w 6"/>
                    <a:gd name="T7" fmla="*/ 1 h 4"/>
                    <a:gd name="T8" fmla="*/ 2 w 6"/>
                    <a:gd name="T9" fmla="*/ 1 h 4"/>
                    <a:gd name="T10" fmla="*/ 2 w 6"/>
                    <a:gd name="T11" fmla="*/ 2 h 4"/>
                    <a:gd name="T12" fmla="*/ 3 w 6"/>
                    <a:gd name="T13" fmla="*/ 2 h 4"/>
                    <a:gd name="T14" fmla="*/ 4 w 6"/>
                    <a:gd name="T15" fmla="*/ 2 h 4"/>
                    <a:gd name="T16" fmla="*/ 4 w 6"/>
                    <a:gd name="T17" fmla="*/ 3 h 4"/>
                    <a:gd name="T18" fmla="*/ 5 w 6"/>
                    <a:gd name="T19" fmla="*/ 3 h 4"/>
                    <a:gd name="T20" fmla="*/ 5 w 6"/>
                    <a:gd name="T21" fmla="*/ 4 h 4"/>
                    <a:gd name="T22" fmla="*/ 6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16" name="Freeform 738"/>
                <p:cNvSpPr>
                  <a:spLocks/>
                </p:cNvSpPr>
                <p:nvPr/>
              </p:nvSpPr>
              <p:spPr bwMode="auto">
                <a:xfrm>
                  <a:off x="4666" y="3273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17" name="Freeform 739"/>
                <p:cNvSpPr>
                  <a:spLocks/>
                </p:cNvSpPr>
                <p:nvPr/>
              </p:nvSpPr>
              <p:spPr bwMode="auto">
                <a:xfrm>
                  <a:off x="4676" y="3278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18" name="Freeform 740"/>
                <p:cNvSpPr>
                  <a:spLocks/>
                </p:cNvSpPr>
                <p:nvPr/>
              </p:nvSpPr>
              <p:spPr bwMode="auto">
                <a:xfrm>
                  <a:off x="4682" y="3281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19" name="Freeform 741"/>
                <p:cNvSpPr>
                  <a:spLocks/>
                </p:cNvSpPr>
                <p:nvPr/>
              </p:nvSpPr>
              <p:spPr bwMode="auto">
                <a:xfrm>
                  <a:off x="4691" y="3286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20" name="Freeform 742"/>
                <p:cNvSpPr>
                  <a:spLocks/>
                </p:cNvSpPr>
                <p:nvPr/>
              </p:nvSpPr>
              <p:spPr bwMode="auto">
                <a:xfrm>
                  <a:off x="4701" y="3290"/>
                  <a:ext cx="6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21" name="Freeform 743"/>
                <p:cNvSpPr>
                  <a:spLocks/>
                </p:cNvSpPr>
                <p:nvPr/>
              </p:nvSpPr>
              <p:spPr bwMode="auto">
                <a:xfrm>
                  <a:off x="4710" y="3295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22" name="Freeform 744"/>
                <p:cNvSpPr>
                  <a:spLocks/>
                </p:cNvSpPr>
                <p:nvPr/>
              </p:nvSpPr>
              <p:spPr bwMode="auto">
                <a:xfrm>
                  <a:off x="4721" y="3301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23" name="Freeform 745"/>
                <p:cNvSpPr>
                  <a:spLocks/>
                </p:cNvSpPr>
                <p:nvPr/>
              </p:nvSpPr>
              <p:spPr bwMode="auto">
                <a:xfrm>
                  <a:off x="4730" y="3306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24" name="Freeform 746"/>
                <p:cNvSpPr>
                  <a:spLocks/>
                </p:cNvSpPr>
                <p:nvPr/>
              </p:nvSpPr>
              <p:spPr bwMode="auto">
                <a:xfrm>
                  <a:off x="4741" y="3312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25" name="Line 747"/>
                <p:cNvSpPr>
                  <a:spLocks noChangeShapeType="1"/>
                </p:cNvSpPr>
                <p:nvPr/>
              </p:nvSpPr>
              <p:spPr bwMode="auto">
                <a:xfrm>
                  <a:off x="4751" y="33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26" name="Freeform 748"/>
                <p:cNvSpPr>
                  <a:spLocks/>
                </p:cNvSpPr>
                <p:nvPr/>
              </p:nvSpPr>
              <p:spPr bwMode="auto">
                <a:xfrm>
                  <a:off x="4753" y="3319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27" name="Freeform 749"/>
                <p:cNvSpPr>
                  <a:spLocks/>
                </p:cNvSpPr>
                <p:nvPr/>
              </p:nvSpPr>
              <p:spPr bwMode="auto">
                <a:xfrm>
                  <a:off x="4762" y="3323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28" name="Freeform 750"/>
                <p:cNvSpPr>
                  <a:spLocks/>
                </p:cNvSpPr>
                <p:nvPr/>
              </p:nvSpPr>
              <p:spPr bwMode="auto">
                <a:xfrm>
                  <a:off x="4771" y="3328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29" name="Freeform 751"/>
                <p:cNvSpPr>
                  <a:spLocks/>
                </p:cNvSpPr>
                <p:nvPr/>
              </p:nvSpPr>
              <p:spPr bwMode="auto">
                <a:xfrm>
                  <a:off x="4782" y="3334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30" name="Freeform 752"/>
                <p:cNvSpPr>
                  <a:spLocks/>
                </p:cNvSpPr>
                <p:nvPr/>
              </p:nvSpPr>
              <p:spPr bwMode="auto">
                <a:xfrm>
                  <a:off x="4791" y="3339"/>
                  <a:ext cx="21" cy="11"/>
                </a:xfrm>
                <a:custGeom>
                  <a:avLst/>
                  <a:gdLst>
                    <a:gd name="T0" fmla="*/ 0 w 9"/>
                    <a:gd name="T1" fmla="*/ 0 h 7"/>
                    <a:gd name="T2" fmla="*/ 0 w 9"/>
                    <a:gd name="T3" fmla="*/ 0 h 7"/>
                    <a:gd name="T4" fmla="*/ 1 w 9"/>
                    <a:gd name="T5" fmla="*/ 0 h 7"/>
                    <a:gd name="T6" fmla="*/ 1 w 9"/>
                    <a:gd name="T7" fmla="*/ 1 h 7"/>
                    <a:gd name="T8" fmla="*/ 2 w 9"/>
                    <a:gd name="T9" fmla="*/ 1 h 7"/>
                    <a:gd name="T10" fmla="*/ 2 w 9"/>
                    <a:gd name="T11" fmla="*/ 2 h 7"/>
                    <a:gd name="T12" fmla="*/ 3 w 9"/>
                    <a:gd name="T13" fmla="*/ 2 h 7"/>
                    <a:gd name="T14" fmla="*/ 3 w 9"/>
                    <a:gd name="T15" fmla="*/ 3 h 7"/>
                    <a:gd name="T16" fmla="*/ 4 w 9"/>
                    <a:gd name="T17" fmla="*/ 3 h 7"/>
                    <a:gd name="T18" fmla="*/ 5 w 9"/>
                    <a:gd name="T19" fmla="*/ 3 h 7"/>
                    <a:gd name="T20" fmla="*/ 5 w 9"/>
                    <a:gd name="T21" fmla="*/ 4 h 7"/>
                    <a:gd name="T22" fmla="*/ 6 w 9"/>
                    <a:gd name="T23" fmla="*/ 4 h 7"/>
                    <a:gd name="T24" fmla="*/ 6 w 9"/>
                    <a:gd name="T25" fmla="*/ 5 h 7"/>
                    <a:gd name="T26" fmla="*/ 7 w 9"/>
                    <a:gd name="T27" fmla="*/ 5 h 7"/>
                    <a:gd name="T28" fmla="*/ 7 w 9"/>
                    <a:gd name="T29" fmla="*/ 6 h 7"/>
                    <a:gd name="T30" fmla="*/ 8 w 9"/>
                    <a:gd name="T31" fmla="*/ 6 h 7"/>
                    <a:gd name="T32" fmla="*/ 8 w 9"/>
                    <a:gd name="T33" fmla="*/ 7 h 7"/>
                    <a:gd name="T34" fmla="*/ 9 w 9"/>
                    <a:gd name="T3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8" y="6"/>
                      </a:lnTo>
                      <a:lnTo>
                        <a:pt x="8" y="7"/>
                      </a:lnTo>
                      <a:lnTo>
                        <a:pt x="9" y="7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31" name="Freeform 753"/>
                <p:cNvSpPr>
                  <a:spLocks/>
                </p:cNvSpPr>
                <p:nvPr/>
              </p:nvSpPr>
              <p:spPr bwMode="auto">
                <a:xfrm>
                  <a:off x="4814" y="3351"/>
                  <a:ext cx="7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32" name="Freeform 754"/>
                <p:cNvSpPr>
                  <a:spLocks/>
                </p:cNvSpPr>
                <p:nvPr/>
              </p:nvSpPr>
              <p:spPr bwMode="auto">
                <a:xfrm>
                  <a:off x="4823" y="3356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33" name="Freeform 755"/>
                <p:cNvSpPr>
                  <a:spLocks/>
                </p:cNvSpPr>
                <p:nvPr/>
              </p:nvSpPr>
              <p:spPr bwMode="auto">
                <a:xfrm>
                  <a:off x="4835" y="3362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34" name="Freeform 756"/>
                <p:cNvSpPr>
                  <a:spLocks/>
                </p:cNvSpPr>
                <p:nvPr/>
              </p:nvSpPr>
              <p:spPr bwMode="auto">
                <a:xfrm>
                  <a:off x="4844" y="3367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35" name="Line 757"/>
                <p:cNvSpPr>
                  <a:spLocks noChangeShapeType="1"/>
                </p:cNvSpPr>
                <p:nvPr/>
              </p:nvSpPr>
              <p:spPr bwMode="auto">
                <a:xfrm>
                  <a:off x="4855" y="33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36" name="Freeform 758"/>
                <p:cNvSpPr>
                  <a:spLocks/>
                </p:cNvSpPr>
                <p:nvPr/>
              </p:nvSpPr>
              <p:spPr bwMode="auto">
                <a:xfrm>
                  <a:off x="4857" y="3375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37" name="Freeform 759"/>
                <p:cNvSpPr>
                  <a:spLocks/>
                </p:cNvSpPr>
                <p:nvPr/>
              </p:nvSpPr>
              <p:spPr bwMode="auto">
                <a:xfrm>
                  <a:off x="4866" y="3380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38" name="Freeform 760"/>
                <p:cNvSpPr>
                  <a:spLocks/>
                </p:cNvSpPr>
                <p:nvPr/>
              </p:nvSpPr>
              <p:spPr bwMode="auto">
                <a:xfrm>
                  <a:off x="4880" y="3387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39" name="Freeform 761"/>
                <p:cNvSpPr>
                  <a:spLocks/>
                </p:cNvSpPr>
                <p:nvPr/>
              </p:nvSpPr>
              <p:spPr bwMode="auto">
                <a:xfrm>
                  <a:off x="4891" y="3394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40" name="Freeform 762"/>
                <p:cNvSpPr>
                  <a:spLocks/>
                </p:cNvSpPr>
                <p:nvPr/>
              </p:nvSpPr>
              <p:spPr bwMode="auto">
                <a:xfrm>
                  <a:off x="4905" y="3401"/>
                  <a:ext cx="11" cy="7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41" name="Freeform 763"/>
                <p:cNvSpPr>
                  <a:spLocks/>
                </p:cNvSpPr>
                <p:nvPr/>
              </p:nvSpPr>
              <p:spPr bwMode="auto">
                <a:xfrm>
                  <a:off x="4919" y="3409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42" name="Freeform 764"/>
                <p:cNvSpPr>
                  <a:spLocks/>
                </p:cNvSpPr>
                <p:nvPr/>
              </p:nvSpPr>
              <p:spPr bwMode="auto">
                <a:xfrm>
                  <a:off x="4932" y="3417"/>
                  <a:ext cx="14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43" name="Freeform 765"/>
                <p:cNvSpPr>
                  <a:spLocks/>
                </p:cNvSpPr>
                <p:nvPr/>
              </p:nvSpPr>
              <p:spPr bwMode="auto">
                <a:xfrm>
                  <a:off x="4948" y="3426"/>
                  <a:ext cx="12" cy="7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44" name="Freeform 766"/>
                <p:cNvSpPr>
                  <a:spLocks/>
                </p:cNvSpPr>
                <p:nvPr/>
              </p:nvSpPr>
              <p:spPr bwMode="auto">
                <a:xfrm>
                  <a:off x="4962" y="3434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45" name="Freeform 767"/>
                <p:cNvSpPr>
                  <a:spLocks/>
                </p:cNvSpPr>
                <p:nvPr/>
              </p:nvSpPr>
              <p:spPr bwMode="auto">
                <a:xfrm>
                  <a:off x="4973" y="3440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46" name="Freeform 768"/>
                <p:cNvSpPr>
                  <a:spLocks/>
                </p:cNvSpPr>
                <p:nvPr/>
              </p:nvSpPr>
              <p:spPr bwMode="auto">
                <a:xfrm>
                  <a:off x="4985" y="3447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47" name="Line 769"/>
                <p:cNvSpPr>
                  <a:spLocks noChangeShapeType="1"/>
                </p:cNvSpPr>
                <p:nvPr/>
              </p:nvSpPr>
              <p:spPr bwMode="auto">
                <a:xfrm>
                  <a:off x="4996" y="34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48" name="Freeform 770"/>
                <p:cNvSpPr>
                  <a:spLocks/>
                </p:cNvSpPr>
                <p:nvPr/>
              </p:nvSpPr>
              <p:spPr bwMode="auto">
                <a:xfrm>
                  <a:off x="4998" y="3455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49" name="Line 771"/>
                <p:cNvSpPr>
                  <a:spLocks noChangeShapeType="1"/>
                </p:cNvSpPr>
                <p:nvPr/>
              </p:nvSpPr>
              <p:spPr bwMode="auto">
                <a:xfrm>
                  <a:off x="5012" y="34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50" name="Freeform 772"/>
                <p:cNvSpPr>
                  <a:spLocks/>
                </p:cNvSpPr>
                <p:nvPr/>
              </p:nvSpPr>
              <p:spPr bwMode="auto">
                <a:xfrm>
                  <a:off x="5014" y="3464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51" name="Freeform 773"/>
                <p:cNvSpPr>
                  <a:spLocks/>
                </p:cNvSpPr>
                <p:nvPr/>
              </p:nvSpPr>
              <p:spPr bwMode="auto">
                <a:xfrm>
                  <a:off x="5028" y="3472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52" name="Freeform 774"/>
                <p:cNvSpPr>
                  <a:spLocks/>
                </p:cNvSpPr>
                <p:nvPr/>
              </p:nvSpPr>
              <p:spPr bwMode="auto">
                <a:xfrm>
                  <a:off x="5039" y="3478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53" name="Freeform 775"/>
                <p:cNvSpPr>
                  <a:spLocks/>
                </p:cNvSpPr>
                <p:nvPr/>
              </p:nvSpPr>
              <p:spPr bwMode="auto">
                <a:xfrm>
                  <a:off x="5050" y="3484"/>
                  <a:ext cx="10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54" name="Line 776"/>
                <p:cNvSpPr>
                  <a:spLocks noChangeShapeType="1"/>
                </p:cNvSpPr>
                <p:nvPr/>
              </p:nvSpPr>
              <p:spPr bwMode="auto">
                <a:xfrm>
                  <a:off x="5062" y="34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55" name="Freeform 777"/>
                <p:cNvSpPr>
                  <a:spLocks/>
                </p:cNvSpPr>
                <p:nvPr/>
              </p:nvSpPr>
              <p:spPr bwMode="auto">
                <a:xfrm>
                  <a:off x="5064" y="3492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56" name="Freeform 778"/>
                <p:cNvSpPr>
                  <a:spLocks/>
                </p:cNvSpPr>
                <p:nvPr/>
              </p:nvSpPr>
              <p:spPr bwMode="auto">
                <a:xfrm>
                  <a:off x="5075" y="3498"/>
                  <a:ext cx="10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57" name="Freeform 779"/>
                <p:cNvSpPr>
                  <a:spLocks/>
                </p:cNvSpPr>
                <p:nvPr/>
              </p:nvSpPr>
              <p:spPr bwMode="auto">
                <a:xfrm>
                  <a:off x="5087" y="3505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58" name="Freeform 780"/>
                <p:cNvSpPr>
                  <a:spLocks/>
                </p:cNvSpPr>
                <p:nvPr/>
              </p:nvSpPr>
              <p:spPr bwMode="auto">
                <a:xfrm>
                  <a:off x="5098" y="3511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59" name="Freeform 781"/>
                <p:cNvSpPr>
                  <a:spLocks/>
                </p:cNvSpPr>
                <p:nvPr/>
              </p:nvSpPr>
              <p:spPr bwMode="auto">
                <a:xfrm>
                  <a:off x="5107" y="3515"/>
                  <a:ext cx="7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60" name="Line 782"/>
                <p:cNvSpPr>
                  <a:spLocks noChangeShapeType="1"/>
                </p:cNvSpPr>
                <p:nvPr/>
              </p:nvSpPr>
              <p:spPr bwMode="auto">
                <a:xfrm>
                  <a:off x="5116" y="35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61" name="Freeform 783"/>
                <p:cNvSpPr>
                  <a:spLocks/>
                </p:cNvSpPr>
                <p:nvPr/>
              </p:nvSpPr>
              <p:spPr bwMode="auto">
                <a:xfrm>
                  <a:off x="5119" y="3522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62" name="Freeform 784"/>
                <p:cNvSpPr>
                  <a:spLocks/>
                </p:cNvSpPr>
                <p:nvPr/>
              </p:nvSpPr>
              <p:spPr bwMode="auto">
                <a:xfrm>
                  <a:off x="5128" y="3526"/>
                  <a:ext cx="16" cy="8"/>
                </a:xfrm>
                <a:custGeom>
                  <a:avLst/>
                  <a:gdLst>
                    <a:gd name="T0" fmla="*/ 0 w 7"/>
                    <a:gd name="T1" fmla="*/ 0 h 5"/>
                    <a:gd name="T2" fmla="*/ 0 w 7"/>
                    <a:gd name="T3" fmla="*/ 0 h 5"/>
                    <a:gd name="T4" fmla="*/ 1 w 7"/>
                    <a:gd name="T5" fmla="*/ 0 h 5"/>
                    <a:gd name="T6" fmla="*/ 1 w 7"/>
                    <a:gd name="T7" fmla="*/ 1 h 5"/>
                    <a:gd name="T8" fmla="*/ 2 w 7"/>
                    <a:gd name="T9" fmla="*/ 1 h 5"/>
                    <a:gd name="T10" fmla="*/ 2 w 7"/>
                    <a:gd name="T11" fmla="*/ 2 h 5"/>
                    <a:gd name="T12" fmla="*/ 3 w 7"/>
                    <a:gd name="T13" fmla="*/ 2 h 5"/>
                    <a:gd name="T14" fmla="*/ 4 w 7"/>
                    <a:gd name="T15" fmla="*/ 2 h 5"/>
                    <a:gd name="T16" fmla="*/ 4 w 7"/>
                    <a:gd name="T17" fmla="*/ 3 h 5"/>
                    <a:gd name="T18" fmla="*/ 5 w 7"/>
                    <a:gd name="T19" fmla="*/ 3 h 5"/>
                    <a:gd name="T20" fmla="*/ 5 w 7"/>
                    <a:gd name="T21" fmla="*/ 4 h 5"/>
                    <a:gd name="T22" fmla="*/ 6 w 7"/>
                    <a:gd name="T23" fmla="*/ 4 h 5"/>
                    <a:gd name="T24" fmla="*/ 6 w 7"/>
                    <a:gd name="T25" fmla="*/ 5 h 5"/>
                    <a:gd name="T26" fmla="*/ 7 w 7"/>
                    <a:gd name="T2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63" name="Freeform 785"/>
                <p:cNvSpPr>
                  <a:spLocks/>
                </p:cNvSpPr>
                <p:nvPr/>
              </p:nvSpPr>
              <p:spPr bwMode="auto">
                <a:xfrm>
                  <a:off x="5146" y="3536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64" name="Freeform 786"/>
                <p:cNvSpPr>
                  <a:spLocks/>
                </p:cNvSpPr>
                <p:nvPr/>
              </p:nvSpPr>
              <p:spPr bwMode="auto">
                <a:xfrm>
                  <a:off x="5157" y="3542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65" name="Freeform 787"/>
                <p:cNvSpPr>
                  <a:spLocks/>
                </p:cNvSpPr>
                <p:nvPr/>
              </p:nvSpPr>
              <p:spPr bwMode="auto">
                <a:xfrm>
                  <a:off x="5171" y="3550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66" name="Line 788"/>
                <p:cNvSpPr>
                  <a:spLocks noChangeShapeType="1"/>
                </p:cNvSpPr>
                <p:nvPr/>
              </p:nvSpPr>
              <p:spPr bwMode="auto">
                <a:xfrm>
                  <a:off x="5182" y="35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67" name="Freeform 789"/>
                <p:cNvSpPr>
                  <a:spLocks/>
                </p:cNvSpPr>
                <p:nvPr/>
              </p:nvSpPr>
              <p:spPr bwMode="auto">
                <a:xfrm>
                  <a:off x="5184" y="3558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68" name="Freeform 790"/>
                <p:cNvSpPr>
                  <a:spLocks/>
                </p:cNvSpPr>
                <p:nvPr/>
              </p:nvSpPr>
              <p:spPr bwMode="auto">
                <a:xfrm>
                  <a:off x="5194" y="3562"/>
                  <a:ext cx="15" cy="10"/>
                </a:xfrm>
                <a:custGeom>
                  <a:avLst/>
                  <a:gdLst>
                    <a:gd name="T0" fmla="*/ 0 w 7"/>
                    <a:gd name="T1" fmla="*/ 0 h 6"/>
                    <a:gd name="T2" fmla="*/ 0 w 7"/>
                    <a:gd name="T3" fmla="*/ 0 h 6"/>
                    <a:gd name="T4" fmla="*/ 1 w 7"/>
                    <a:gd name="T5" fmla="*/ 0 h 6"/>
                    <a:gd name="T6" fmla="*/ 1 w 7"/>
                    <a:gd name="T7" fmla="*/ 1 h 6"/>
                    <a:gd name="T8" fmla="*/ 2 w 7"/>
                    <a:gd name="T9" fmla="*/ 1 h 6"/>
                    <a:gd name="T10" fmla="*/ 2 w 7"/>
                    <a:gd name="T11" fmla="*/ 2 h 6"/>
                    <a:gd name="T12" fmla="*/ 3 w 7"/>
                    <a:gd name="T13" fmla="*/ 2 h 6"/>
                    <a:gd name="T14" fmla="*/ 3 w 7"/>
                    <a:gd name="T15" fmla="*/ 3 h 6"/>
                    <a:gd name="T16" fmla="*/ 4 w 7"/>
                    <a:gd name="T17" fmla="*/ 3 h 6"/>
                    <a:gd name="T18" fmla="*/ 4 w 7"/>
                    <a:gd name="T19" fmla="*/ 4 h 6"/>
                    <a:gd name="T20" fmla="*/ 5 w 7"/>
                    <a:gd name="T21" fmla="*/ 4 h 6"/>
                    <a:gd name="T22" fmla="*/ 5 w 7"/>
                    <a:gd name="T23" fmla="*/ 5 h 6"/>
                    <a:gd name="T24" fmla="*/ 6 w 7"/>
                    <a:gd name="T25" fmla="*/ 5 h 6"/>
                    <a:gd name="T26" fmla="*/ 6 w 7"/>
                    <a:gd name="T27" fmla="*/ 6 h 6"/>
                    <a:gd name="T28" fmla="*/ 7 w 7"/>
                    <a:gd name="T2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69" name="Freeform 791"/>
                <p:cNvSpPr>
                  <a:spLocks/>
                </p:cNvSpPr>
                <p:nvPr/>
              </p:nvSpPr>
              <p:spPr bwMode="auto">
                <a:xfrm>
                  <a:off x="5212" y="3573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70" name="Freeform 792"/>
                <p:cNvSpPr>
                  <a:spLocks/>
                </p:cNvSpPr>
                <p:nvPr/>
              </p:nvSpPr>
              <p:spPr bwMode="auto">
                <a:xfrm>
                  <a:off x="5216" y="3576"/>
                  <a:ext cx="12" cy="7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71" name="Freeform 793"/>
                <p:cNvSpPr>
                  <a:spLocks/>
                </p:cNvSpPr>
                <p:nvPr/>
              </p:nvSpPr>
              <p:spPr bwMode="auto">
                <a:xfrm>
                  <a:off x="5230" y="3584"/>
                  <a:ext cx="14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72" name="Freeform 794"/>
                <p:cNvSpPr>
                  <a:spLocks/>
                </p:cNvSpPr>
                <p:nvPr/>
              </p:nvSpPr>
              <p:spPr bwMode="auto">
                <a:xfrm>
                  <a:off x="5246" y="3594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73" name="Freeform 795"/>
                <p:cNvSpPr>
                  <a:spLocks/>
                </p:cNvSpPr>
                <p:nvPr/>
              </p:nvSpPr>
              <p:spPr bwMode="auto">
                <a:xfrm>
                  <a:off x="5259" y="3601"/>
                  <a:ext cx="16" cy="10"/>
                </a:xfrm>
                <a:custGeom>
                  <a:avLst/>
                  <a:gdLst>
                    <a:gd name="T0" fmla="*/ 0 w 7"/>
                    <a:gd name="T1" fmla="*/ 0 h 6"/>
                    <a:gd name="T2" fmla="*/ 0 w 7"/>
                    <a:gd name="T3" fmla="*/ 0 h 6"/>
                    <a:gd name="T4" fmla="*/ 1 w 7"/>
                    <a:gd name="T5" fmla="*/ 0 h 6"/>
                    <a:gd name="T6" fmla="*/ 1 w 7"/>
                    <a:gd name="T7" fmla="*/ 1 h 6"/>
                    <a:gd name="T8" fmla="*/ 2 w 7"/>
                    <a:gd name="T9" fmla="*/ 1 h 6"/>
                    <a:gd name="T10" fmla="*/ 2 w 7"/>
                    <a:gd name="T11" fmla="*/ 2 h 6"/>
                    <a:gd name="T12" fmla="*/ 3 w 7"/>
                    <a:gd name="T13" fmla="*/ 2 h 6"/>
                    <a:gd name="T14" fmla="*/ 3 w 7"/>
                    <a:gd name="T15" fmla="*/ 3 h 6"/>
                    <a:gd name="T16" fmla="*/ 4 w 7"/>
                    <a:gd name="T17" fmla="*/ 3 h 6"/>
                    <a:gd name="T18" fmla="*/ 4 w 7"/>
                    <a:gd name="T19" fmla="*/ 4 h 6"/>
                    <a:gd name="T20" fmla="*/ 5 w 7"/>
                    <a:gd name="T21" fmla="*/ 4 h 6"/>
                    <a:gd name="T22" fmla="*/ 5 w 7"/>
                    <a:gd name="T23" fmla="*/ 5 h 6"/>
                    <a:gd name="T24" fmla="*/ 6 w 7"/>
                    <a:gd name="T25" fmla="*/ 5 h 6"/>
                    <a:gd name="T26" fmla="*/ 6 w 7"/>
                    <a:gd name="T27" fmla="*/ 6 h 6"/>
                    <a:gd name="T28" fmla="*/ 7 w 7"/>
                    <a:gd name="T2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74" name="Line 796"/>
                <p:cNvSpPr>
                  <a:spLocks noChangeShapeType="1"/>
                </p:cNvSpPr>
                <p:nvPr/>
              </p:nvSpPr>
              <p:spPr bwMode="auto">
                <a:xfrm>
                  <a:off x="5278" y="36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75" name="Freeform 797"/>
                <p:cNvSpPr>
                  <a:spLocks/>
                </p:cNvSpPr>
                <p:nvPr/>
              </p:nvSpPr>
              <p:spPr bwMode="auto">
                <a:xfrm>
                  <a:off x="5280" y="3614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76" name="Freeform 798"/>
                <p:cNvSpPr>
                  <a:spLocks/>
                </p:cNvSpPr>
                <p:nvPr/>
              </p:nvSpPr>
              <p:spPr bwMode="auto">
                <a:xfrm>
                  <a:off x="5294" y="3622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77" name="Freeform 799"/>
                <p:cNvSpPr>
                  <a:spLocks/>
                </p:cNvSpPr>
                <p:nvPr/>
              </p:nvSpPr>
              <p:spPr bwMode="auto">
                <a:xfrm>
                  <a:off x="5307" y="3630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78" name="Freeform 800"/>
                <p:cNvSpPr>
                  <a:spLocks/>
                </p:cNvSpPr>
                <p:nvPr/>
              </p:nvSpPr>
              <p:spPr bwMode="auto">
                <a:xfrm>
                  <a:off x="5319" y="3636"/>
                  <a:ext cx="13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79" name="Freeform 801"/>
                <p:cNvSpPr>
                  <a:spLocks/>
                </p:cNvSpPr>
                <p:nvPr/>
              </p:nvSpPr>
              <p:spPr bwMode="auto">
                <a:xfrm>
                  <a:off x="5334" y="3645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80" name="Freeform 802"/>
                <p:cNvSpPr>
                  <a:spLocks/>
                </p:cNvSpPr>
                <p:nvPr/>
              </p:nvSpPr>
              <p:spPr bwMode="auto">
                <a:xfrm>
                  <a:off x="5344" y="3650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81" name="Line 803"/>
                <p:cNvSpPr>
                  <a:spLocks noChangeShapeType="1"/>
                </p:cNvSpPr>
                <p:nvPr/>
              </p:nvSpPr>
              <p:spPr bwMode="auto">
                <a:xfrm>
                  <a:off x="5357" y="365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82" name="Freeform 804"/>
                <p:cNvSpPr>
                  <a:spLocks/>
                </p:cNvSpPr>
                <p:nvPr/>
              </p:nvSpPr>
              <p:spPr bwMode="auto">
                <a:xfrm>
                  <a:off x="5359" y="3659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83" name="Freeform 805"/>
                <p:cNvSpPr>
                  <a:spLocks/>
                </p:cNvSpPr>
                <p:nvPr/>
              </p:nvSpPr>
              <p:spPr bwMode="auto">
                <a:xfrm>
                  <a:off x="5362" y="3664"/>
                  <a:ext cx="0" cy="5"/>
                </a:xfrm>
                <a:custGeom>
                  <a:avLst/>
                  <a:gdLst>
                    <a:gd name="T0" fmla="*/ 0 h 3"/>
                    <a:gd name="T1" fmla="*/ 0 h 3"/>
                    <a:gd name="T2" fmla="*/ 1 h 3"/>
                    <a:gd name="T3" fmla="*/ 2 h 3"/>
                    <a:gd name="T4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84" name="Line 806"/>
                <p:cNvSpPr>
                  <a:spLocks noChangeShapeType="1"/>
                </p:cNvSpPr>
                <p:nvPr/>
              </p:nvSpPr>
              <p:spPr bwMode="auto">
                <a:xfrm>
                  <a:off x="5364" y="36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85" name="Freeform 807"/>
                <p:cNvSpPr>
                  <a:spLocks/>
                </p:cNvSpPr>
                <p:nvPr/>
              </p:nvSpPr>
              <p:spPr bwMode="auto">
                <a:xfrm>
                  <a:off x="5364" y="3672"/>
                  <a:ext cx="0" cy="6"/>
                </a:xfrm>
                <a:custGeom>
                  <a:avLst/>
                  <a:gdLst>
                    <a:gd name="T0" fmla="*/ 0 h 4"/>
                    <a:gd name="T1" fmla="*/ 0 h 4"/>
                    <a:gd name="T2" fmla="*/ 1 h 4"/>
                    <a:gd name="T3" fmla="*/ 3 h 4"/>
                    <a:gd name="T4" fmla="*/ 4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grpSp>
            <p:nvGrpSpPr>
              <p:cNvPr id="15" name="Group 1009"/>
              <p:cNvGrpSpPr>
                <a:grpSpLocks/>
              </p:cNvGrpSpPr>
              <p:nvPr/>
            </p:nvGrpSpPr>
            <p:grpSpPr bwMode="auto">
              <a:xfrm>
                <a:off x="1090" y="2289"/>
                <a:ext cx="4408" cy="1516"/>
                <a:chOff x="1090" y="2289"/>
                <a:chExt cx="4408" cy="1516"/>
              </a:xfrm>
            </p:grpSpPr>
            <p:sp>
              <p:nvSpPr>
                <p:cNvPr id="2286" name="Freeform 809"/>
                <p:cNvSpPr>
                  <a:spLocks/>
                </p:cNvSpPr>
                <p:nvPr/>
              </p:nvSpPr>
              <p:spPr bwMode="auto">
                <a:xfrm>
                  <a:off x="5366" y="3680"/>
                  <a:ext cx="0" cy="6"/>
                </a:xfrm>
                <a:custGeom>
                  <a:avLst/>
                  <a:gdLst>
                    <a:gd name="T0" fmla="*/ 0 h 4"/>
                    <a:gd name="T1" fmla="*/ 0 h 4"/>
                    <a:gd name="T2" fmla="*/ 1 h 4"/>
                    <a:gd name="T3" fmla="*/ 2 h 4"/>
                    <a:gd name="T4" fmla="*/ 4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87" name="Freeform 810"/>
                <p:cNvSpPr>
                  <a:spLocks/>
                </p:cNvSpPr>
                <p:nvPr/>
              </p:nvSpPr>
              <p:spPr bwMode="auto">
                <a:xfrm>
                  <a:off x="5369" y="3687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88" name="Freeform 811"/>
                <p:cNvSpPr>
                  <a:spLocks/>
                </p:cNvSpPr>
                <p:nvPr/>
              </p:nvSpPr>
              <p:spPr bwMode="auto">
                <a:xfrm>
                  <a:off x="5371" y="3692"/>
                  <a:ext cx="2" cy="8"/>
                </a:xfrm>
                <a:custGeom>
                  <a:avLst/>
                  <a:gdLst>
                    <a:gd name="T0" fmla="*/ 0 w 1"/>
                    <a:gd name="T1" fmla="*/ 0 h 5"/>
                    <a:gd name="T2" fmla="*/ 0 w 1"/>
                    <a:gd name="T3" fmla="*/ 0 h 5"/>
                    <a:gd name="T4" fmla="*/ 0 w 1"/>
                    <a:gd name="T5" fmla="*/ 1 h 5"/>
                    <a:gd name="T6" fmla="*/ 0 w 1"/>
                    <a:gd name="T7" fmla="*/ 2 h 5"/>
                    <a:gd name="T8" fmla="*/ 0 w 1"/>
                    <a:gd name="T9" fmla="*/ 3 h 5"/>
                    <a:gd name="T10" fmla="*/ 1 w 1"/>
                    <a:gd name="T11" fmla="*/ 3 h 5"/>
                    <a:gd name="T12" fmla="*/ 1 w 1"/>
                    <a:gd name="T13" fmla="*/ 4 h 5"/>
                    <a:gd name="T14" fmla="*/ 1 w 1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5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89" name="Freeform 812"/>
                <p:cNvSpPr>
                  <a:spLocks/>
                </p:cNvSpPr>
                <p:nvPr/>
              </p:nvSpPr>
              <p:spPr bwMode="auto">
                <a:xfrm>
                  <a:off x="5375" y="3701"/>
                  <a:ext cx="5" cy="8"/>
                </a:xfrm>
                <a:custGeom>
                  <a:avLst/>
                  <a:gdLst>
                    <a:gd name="T0" fmla="*/ 0 w 2"/>
                    <a:gd name="T1" fmla="*/ 0 h 5"/>
                    <a:gd name="T2" fmla="*/ 0 w 2"/>
                    <a:gd name="T3" fmla="*/ 0 h 5"/>
                    <a:gd name="T4" fmla="*/ 0 w 2"/>
                    <a:gd name="T5" fmla="*/ 1 h 5"/>
                    <a:gd name="T6" fmla="*/ 0 w 2"/>
                    <a:gd name="T7" fmla="*/ 2 h 5"/>
                    <a:gd name="T8" fmla="*/ 1 w 2"/>
                    <a:gd name="T9" fmla="*/ 2 h 5"/>
                    <a:gd name="T10" fmla="*/ 1 w 2"/>
                    <a:gd name="T11" fmla="*/ 3 h 5"/>
                    <a:gd name="T12" fmla="*/ 1 w 2"/>
                    <a:gd name="T13" fmla="*/ 4 h 5"/>
                    <a:gd name="T14" fmla="*/ 2 w 2"/>
                    <a:gd name="T15" fmla="*/ 4 h 5"/>
                    <a:gd name="T16" fmla="*/ 2 w 2"/>
                    <a:gd name="T1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2" y="5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90" name="Freeform 813"/>
                <p:cNvSpPr>
                  <a:spLocks/>
                </p:cNvSpPr>
                <p:nvPr/>
              </p:nvSpPr>
              <p:spPr bwMode="auto">
                <a:xfrm>
                  <a:off x="5382" y="3711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91" name="Freeform 814"/>
                <p:cNvSpPr>
                  <a:spLocks/>
                </p:cNvSpPr>
                <p:nvPr/>
              </p:nvSpPr>
              <p:spPr bwMode="auto">
                <a:xfrm>
                  <a:off x="5384" y="371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92" name="Freeform 815"/>
                <p:cNvSpPr>
                  <a:spLocks/>
                </p:cNvSpPr>
                <p:nvPr/>
              </p:nvSpPr>
              <p:spPr bwMode="auto">
                <a:xfrm>
                  <a:off x="5387" y="371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93" name="Freeform 816"/>
                <p:cNvSpPr>
                  <a:spLocks/>
                </p:cNvSpPr>
                <p:nvPr/>
              </p:nvSpPr>
              <p:spPr bwMode="auto">
                <a:xfrm>
                  <a:off x="5389" y="3720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94" name="Freeform 817"/>
                <p:cNvSpPr>
                  <a:spLocks/>
                </p:cNvSpPr>
                <p:nvPr/>
              </p:nvSpPr>
              <p:spPr bwMode="auto">
                <a:xfrm>
                  <a:off x="5393" y="3725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95" name="Freeform 818"/>
                <p:cNvSpPr>
                  <a:spLocks/>
                </p:cNvSpPr>
                <p:nvPr/>
              </p:nvSpPr>
              <p:spPr bwMode="auto">
                <a:xfrm>
                  <a:off x="5398" y="3730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96" name="Line 819"/>
                <p:cNvSpPr>
                  <a:spLocks noChangeShapeType="1"/>
                </p:cNvSpPr>
                <p:nvPr/>
              </p:nvSpPr>
              <p:spPr bwMode="auto">
                <a:xfrm>
                  <a:off x="5407" y="37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97" name="Freeform 820"/>
                <p:cNvSpPr>
                  <a:spLocks/>
                </p:cNvSpPr>
                <p:nvPr/>
              </p:nvSpPr>
              <p:spPr bwMode="auto">
                <a:xfrm>
                  <a:off x="5409" y="3739"/>
                  <a:ext cx="23" cy="17"/>
                </a:xfrm>
                <a:custGeom>
                  <a:avLst/>
                  <a:gdLst>
                    <a:gd name="T0" fmla="*/ 0 w 10"/>
                    <a:gd name="T1" fmla="*/ 0 h 11"/>
                    <a:gd name="T2" fmla="*/ 0 w 10"/>
                    <a:gd name="T3" fmla="*/ 0 h 11"/>
                    <a:gd name="T4" fmla="*/ 0 w 10"/>
                    <a:gd name="T5" fmla="*/ 1 h 11"/>
                    <a:gd name="T6" fmla="*/ 1 w 10"/>
                    <a:gd name="T7" fmla="*/ 1 h 11"/>
                    <a:gd name="T8" fmla="*/ 1 w 10"/>
                    <a:gd name="T9" fmla="*/ 2 h 11"/>
                    <a:gd name="T10" fmla="*/ 2 w 10"/>
                    <a:gd name="T11" fmla="*/ 2 h 11"/>
                    <a:gd name="T12" fmla="*/ 2 w 10"/>
                    <a:gd name="T13" fmla="*/ 3 h 11"/>
                    <a:gd name="T14" fmla="*/ 3 w 10"/>
                    <a:gd name="T15" fmla="*/ 3 h 11"/>
                    <a:gd name="T16" fmla="*/ 3 w 10"/>
                    <a:gd name="T17" fmla="*/ 4 h 11"/>
                    <a:gd name="T18" fmla="*/ 4 w 10"/>
                    <a:gd name="T19" fmla="*/ 4 h 11"/>
                    <a:gd name="T20" fmla="*/ 4 w 10"/>
                    <a:gd name="T21" fmla="*/ 5 h 11"/>
                    <a:gd name="T22" fmla="*/ 5 w 10"/>
                    <a:gd name="T23" fmla="*/ 5 h 11"/>
                    <a:gd name="T24" fmla="*/ 5 w 10"/>
                    <a:gd name="T25" fmla="*/ 6 h 11"/>
                    <a:gd name="T26" fmla="*/ 6 w 10"/>
                    <a:gd name="T27" fmla="*/ 6 h 11"/>
                    <a:gd name="T28" fmla="*/ 6 w 10"/>
                    <a:gd name="T29" fmla="*/ 7 h 11"/>
                    <a:gd name="T30" fmla="*/ 7 w 10"/>
                    <a:gd name="T31" fmla="*/ 7 h 11"/>
                    <a:gd name="T32" fmla="*/ 7 w 10"/>
                    <a:gd name="T33" fmla="*/ 8 h 11"/>
                    <a:gd name="T34" fmla="*/ 8 w 10"/>
                    <a:gd name="T35" fmla="*/ 8 h 11"/>
                    <a:gd name="T36" fmla="*/ 8 w 10"/>
                    <a:gd name="T37" fmla="*/ 9 h 11"/>
                    <a:gd name="T38" fmla="*/ 9 w 10"/>
                    <a:gd name="T39" fmla="*/ 9 h 11"/>
                    <a:gd name="T40" fmla="*/ 9 w 10"/>
                    <a:gd name="T41" fmla="*/ 10 h 11"/>
                    <a:gd name="T42" fmla="*/ 10 w 10"/>
                    <a:gd name="T43" fmla="*/ 10 h 11"/>
                    <a:gd name="T44" fmla="*/ 10 w 10"/>
                    <a:gd name="T4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0" h="1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8"/>
                      </a:lnTo>
                      <a:lnTo>
                        <a:pt x="8" y="8"/>
                      </a:lnTo>
                      <a:lnTo>
                        <a:pt x="8" y="9"/>
                      </a:lnTo>
                      <a:lnTo>
                        <a:pt x="9" y="9"/>
                      </a:lnTo>
                      <a:lnTo>
                        <a:pt x="9" y="10"/>
                      </a:lnTo>
                      <a:lnTo>
                        <a:pt x="10" y="10"/>
                      </a:lnTo>
                      <a:lnTo>
                        <a:pt x="10" y="1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98" name="Line 821"/>
                <p:cNvSpPr>
                  <a:spLocks noChangeShapeType="1"/>
                </p:cNvSpPr>
                <p:nvPr/>
              </p:nvSpPr>
              <p:spPr bwMode="auto">
                <a:xfrm>
                  <a:off x="5434" y="375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99" name="Line 822"/>
                <p:cNvSpPr>
                  <a:spLocks noChangeShapeType="1"/>
                </p:cNvSpPr>
                <p:nvPr/>
              </p:nvSpPr>
              <p:spPr bwMode="auto">
                <a:xfrm>
                  <a:off x="5437" y="37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00" name="Freeform 823"/>
                <p:cNvSpPr>
                  <a:spLocks/>
                </p:cNvSpPr>
                <p:nvPr/>
              </p:nvSpPr>
              <p:spPr bwMode="auto">
                <a:xfrm>
                  <a:off x="5439" y="3761"/>
                  <a:ext cx="27" cy="20"/>
                </a:xfrm>
                <a:custGeom>
                  <a:avLst/>
                  <a:gdLst>
                    <a:gd name="T0" fmla="*/ 0 w 12"/>
                    <a:gd name="T1" fmla="*/ 0 h 13"/>
                    <a:gd name="T2" fmla="*/ 0 w 12"/>
                    <a:gd name="T3" fmla="*/ 0 h 13"/>
                    <a:gd name="T4" fmla="*/ 0 w 12"/>
                    <a:gd name="T5" fmla="*/ 1 h 13"/>
                    <a:gd name="T6" fmla="*/ 1 w 12"/>
                    <a:gd name="T7" fmla="*/ 1 h 13"/>
                    <a:gd name="T8" fmla="*/ 1 w 12"/>
                    <a:gd name="T9" fmla="*/ 2 h 13"/>
                    <a:gd name="T10" fmla="*/ 2 w 12"/>
                    <a:gd name="T11" fmla="*/ 2 h 13"/>
                    <a:gd name="T12" fmla="*/ 2 w 12"/>
                    <a:gd name="T13" fmla="*/ 3 h 13"/>
                    <a:gd name="T14" fmla="*/ 3 w 12"/>
                    <a:gd name="T15" fmla="*/ 3 h 13"/>
                    <a:gd name="T16" fmla="*/ 3 w 12"/>
                    <a:gd name="T17" fmla="*/ 4 h 13"/>
                    <a:gd name="T18" fmla="*/ 4 w 12"/>
                    <a:gd name="T19" fmla="*/ 4 h 13"/>
                    <a:gd name="T20" fmla="*/ 4 w 12"/>
                    <a:gd name="T21" fmla="*/ 5 h 13"/>
                    <a:gd name="T22" fmla="*/ 5 w 12"/>
                    <a:gd name="T23" fmla="*/ 5 h 13"/>
                    <a:gd name="T24" fmla="*/ 5 w 12"/>
                    <a:gd name="T25" fmla="*/ 6 h 13"/>
                    <a:gd name="T26" fmla="*/ 6 w 12"/>
                    <a:gd name="T27" fmla="*/ 6 h 13"/>
                    <a:gd name="T28" fmla="*/ 6 w 12"/>
                    <a:gd name="T29" fmla="*/ 7 h 13"/>
                    <a:gd name="T30" fmla="*/ 7 w 12"/>
                    <a:gd name="T31" fmla="*/ 7 h 13"/>
                    <a:gd name="T32" fmla="*/ 7 w 12"/>
                    <a:gd name="T33" fmla="*/ 8 h 13"/>
                    <a:gd name="T34" fmla="*/ 8 w 12"/>
                    <a:gd name="T35" fmla="*/ 8 h 13"/>
                    <a:gd name="T36" fmla="*/ 8 w 12"/>
                    <a:gd name="T37" fmla="*/ 9 h 13"/>
                    <a:gd name="T38" fmla="*/ 9 w 12"/>
                    <a:gd name="T39" fmla="*/ 9 h 13"/>
                    <a:gd name="T40" fmla="*/ 9 w 12"/>
                    <a:gd name="T41" fmla="*/ 10 h 13"/>
                    <a:gd name="T42" fmla="*/ 10 w 12"/>
                    <a:gd name="T43" fmla="*/ 10 h 13"/>
                    <a:gd name="T44" fmla="*/ 10 w 12"/>
                    <a:gd name="T45" fmla="*/ 11 h 13"/>
                    <a:gd name="T46" fmla="*/ 11 w 12"/>
                    <a:gd name="T47" fmla="*/ 11 h 13"/>
                    <a:gd name="T48" fmla="*/ 11 w 12"/>
                    <a:gd name="T49" fmla="*/ 12 h 13"/>
                    <a:gd name="T50" fmla="*/ 12 w 12"/>
                    <a:gd name="T51" fmla="*/ 12 h 13"/>
                    <a:gd name="T52" fmla="*/ 12 w 12"/>
                    <a:gd name="T5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1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8"/>
                      </a:lnTo>
                      <a:lnTo>
                        <a:pt x="8" y="8"/>
                      </a:lnTo>
                      <a:lnTo>
                        <a:pt x="8" y="9"/>
                      </a:lnTo>
                      <a:lnTo>
                        <a:pt x="9" y="9"/>
                      </a:lnTo>
                      <a:lnTo>
                        <a:pt x="9" y="10"/>
                      </a:lnTo>
                      <a:lnTo>
                        <a:pt x="10" y="10"/>
                      </a:lnTo>
                      <a:lnTo>
                        <a:pt x="10" y="11"/>
                      </a:lnTo>
                      <a:lnTo>
                        <a:pt x="11" y="11"/>
                      </a:lnTo>
                      <a:lnTo>
                        <a:pt x="11" y="12"/>
                      </a:lnTo>
                      <a:lnTo>
                        <a:pt x="12" y="12"/>
                      </a:lnTo>
                      <a:lnTo>
                        <a:pt x="12" y="13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01" name="Line 824"/>
                <p:cNvSpPr>
                  <a:spLocks noChangeShapeType="1"/>
                </p:cNvSpPr>
                <p:nvPr/>
              </p:nvSpPr>
              <p:spPr bwMode="auto">
                <a:xfrm>
                  <a:off x="5468" y="378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02" name="Line 825"/>
                <p:cNvSpPr>
                  <a:spLocks noChangeShapeType="1"/>
                </p:cNvSpPr>
                <p:nvPr/>
              </p:nvSpPr>
              <p:spPr bwMode="auto">
                <a:xfrm>
                  <a:off x="5471" y="37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03" name="Line 826"/>
                <p:cNvSpPr>
                  <a:spLocks noChangeShapeType="1"/>
                </p:cNvSpPr>
                <p:nvPr/>
              </p:nvSpPr>
              <p:spPr bwMode="auto">
                <a:xfrm>
                  <a:off x="5473" y="37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04" name="Line 827"/>
                <p:cNvSpPr>
                  <a:spLocks noChangeShapeType="1"/>
                </p:cNvSpPr>
                <p:nvPr/>
              </p:nvSpPr>
              <p:spPr bwMode="auto">
                <a:xfrm>
                  <a:off x="5475" y="37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05" name="Freeform 828"/>
                <p:cNvSpPr>
                  <a:spLocks/>
                </p:cNvSpPr>
                <p:nvPr/>
              </p:nvSpPr>
              <p:spPr bwMode="auto">
                <a:xfrm>
                  <a:off x="5478" y="3789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06" name="Line 829"/>
                <p:cNvSpPr>
                  <a:spLocks noChangeShapeType="1"/>
                </p:cNvSpPr>
                <p:nvPr/>
              </p:nvSpPr>
              <p:spPr bwMode="auto">
                <a:xfrm>
                  <a:off x="5482" y="37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07" name="Freeform 830"/>
                <p:cNvSpPr>
                  <a:spLocks/>
                </p:cNvSpPr>
                <p:nvPr/>
              </p:nvSpPr>
              <p:spPr bwMode="auto">
                <a:xfrm>
                  <a:off x="5484" y="3794"/>
                  <a:ext cx="12" cy="9"/>
                </a:xfrm>
                <a:custGeom>
                  <a:avLst/>
                  <a:gdLst>
                    <a:gd name="T0" fmla="*/ 0 w 5"/>
                    <a:gd name="T1" fmla="*/ 0 h 6"/>
                    <a:gd name="T2" fmla="*/ 0 w 5"/>
                    <a:gd name="T3" fmla="*/ 0 h 6"/>
                    <a:gd name="T4" fmla="*/ 0 w 5"/>
                    <a:gd name="T5" fmla="*/ 1 h 6"/>
                    <a:gd name="T6" fmla="*/ 1 w 5"/>
                    <a:gd name="T7" fmla="*/ 1 h 6"/>
                    <a:gd name="T8" fmla="*/ 1 w 5"/>
                    <a:gd name="T9" fmla="*/ 2 h 6"/>
                    <a:gd name="T10" fmla="*/ 2 w 5"/>
                    <a:gd name="T11" fmla="*/ 2 h 6"/>
                    <a:gd name="T12" fmla="*/ 2 w 5"/>
                    <a:gd name="T13" fmla="*/ 3 h 6"/>
                    <a:gd name="T14" fmla="*/ 3 w 5"/>
                    <a:gd name="T15" fmla="*/ 3 h 6"/>
                    <a:gd name="T16" fmla="*/ 3 w 5"/>
                    <a:gd name="T17" fmla="*/ 4 h 6"/>
                    <a:gd name="T18" fmla="*/ 4 w 5"/>
                    <a:gd name="T19" fmla="*/ 4 h 6"/>
                    <a:gd name="T20" fmla="*/ 4 w 5"/>
                    <a:gd name="T21" fmla="*/ 5 h 6"/>
                    <a:gd name="T22" fmla="*/ 5 w 5"/>
                    <a:gd name="T23" fmla="*/ 5 h 6"/>
                    <a:gd name="T24" fmla="*/ 5 w 5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08" name="Line 831"/>
                <p:cNvSpPr>
                  <a:spLocks noChangeShapeType="1"/>
                </p:cNvSpPr>
                <p:nvPr/>
              </p:nvSpPr>
              <p:spPr bwMode="auto">
                <a:xfrm>
                  <a:off x="5498" y="380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09" name="Freeform 832"/>
                <p:cNvSpPr>
                  <a:spLocks/>
                </p:cNvSpPr>
                <p:nvPr/>
              </p:nvSpPr>
              <p:spPr bwMode="auto">
                <a:xfrm>
                  <a:off x="1090" y="2554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10" name="Freeform 833"/>
                <p:cNvSpPr>
                  <a:spLocks/>
                </p:cNvSpPr>
                <p:nvPr/>
              </p:nvSpPr>
              <p:spPr bwMode="auto">
                <a:xfrm>
                  <a:off x="1095" y="2553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11" name="Freeform 834"/>
                <p:cNvSpPr>
                  <a:spLocks/>
                </p:cNvSpPr>
                <p:nvPr/>
              </p:nvSpPr>
              <p:spPr bwMode="auto">
                <a:xfrm>
                  <a:off x="1109" y="2551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12" name="Freeform 835"/>
                <p:cNvSpPr>
                  <a:spLocks/>
                </p:cNvSpPr>
                <p:nvPr/>
              </p:nvSpPr>
              <p:spPr bwMode="auto">
                <a:xfrm>
                  <a:off x="1122" y="2543"/>
                  <a:ext cx="59" cy="7"/>
                </a:xfrm>
                <a:custGeom>
                  <a:avLst/>
                  <a:gdLst>
                    <a:gd name="T0" fmla="*/ 0 w 26"/>
                    <a:gd name="T1" fmla="*/ 4 h 4"/>
                    <a:gd name="T2" fmla="*/ 0 w 26"/>
                    <a:gd name="T3" fmla="*/ 4 h 4"/>
                    <a:gd name="T4" fmla="*/ 1 w 26"/>
                    <a:gd name="T5" fmla="*/ 4 h 4"/>
                    <a:gd name="T6" fmla="*/ 2 w 26"/>
                    <a:gd name="T7" fmla="*/ 4 h 4"/>
                    <a:gd name="T8" fmla="*/ 3 w 26"/>
                    <a:gd name="T9" fmla="*/ 4 h 4"/>
                    <a:gd name="T10" fmla="*/ 4 w 26"/>
                    <a:gd name="T11" fmla="*/ 4 h 4"/>
                    <a:gd name="T12" fmla="*/ 5 w 26"/>
                    <a:gd name="T13" fmla="*/ 4 h 4"/>
                    <a:gd name="T14" fmla="*/ 5 w 26"/>
                    <a:gd name="T15" fmla="*/ 3 h 4"/>
                    <a:gd name="T16" fmla="*/ 6 w 26"/>
                    <a:gd name="T17" fmla="*/ 3 h 4"/>
                    <a:gd name="T18" fmla="*/ 7 w 26"/>
                    <a:gd name="T19" fmla="*/ 3 h 4"/>
                    <a:gd name="T20" fmla="*/ 8 w 26"/>
                    <a:gd name="T21" fmla="*/ 3 h 4"/>
                    <a:gd name="T22" fmla="*/ 9 w 26"/>
                    <a:gd name="T23" fmla="*/ 3 h 4"/>
                    <a:gd name="T24" fmla="*/ 10 w 26"/>
                    <a:gd name="T25" fmla="*/ 3 h 4"/>
                    <a:gd name="T26" fmla="*/ 11 w 26"/>
                    <a:gd name="T27" fmla="*/ 3 h 4"/>
                    <a:gd name="T28" fmla="*/ 11 w 26"/>
                    <a:gd name="T29" fmla="*/ 2 h 4"/>
                    <a:gd name="T30" fmla="*/ 12 w 26"/>
                    <a:gd name="T31" fmla="*/ 2 h 4"/>
                    <a:gd name="T32" fmla="*/ 13 w 26"/>
                    <a:gd name="T33" fmla="*/ 2 h 4"/>
                    <a:gd name="T34" fmla="*/ 14 w 26"/>
                    <a:gd name="T35" fmla="*/ 2 h 4"/>
                    <a:gd name="T36" fmla="*/ 15 w 26"/>
                    <a:gd name="T37" fmla="*/ 2 h 4"/>
                    <a:gd name="T38" fmla="*/ 16 w 26"/>
                    <a:gd name="T39" fmla="*/ 2 h 4"/>
                    <a:gd name="T40" fmla="*/ 16 w 26"/>
                    <a:gd name="T41" fmla="*/ 1 h 4"/>
                    <a:gd name="T42" fmla="*/ 17 w 26"/>
                    <a:gd name="T43" fmla="*/ 1 h 4"/>
                    <a:gd name="T44" fmla="*/ 18 w 26"/>
                    <a:gd name="T45" fmla="*/ 1 h 4"/>
                    <a:gd name="T46" fmla="*/ 19 w 26"/>
                    <a:gd name="T47" fmla="*/ 1 h 4"/>
                    <a:gd name="T48" fmla="*/ 20 w 26"/>
                    <a:gd name="T49" fmla="*/ 1 h 4"/>
                    <a:gd name="T50" fmla="*/ 21 w 26"/>
                    <a:gd name="T51" fmla="*/ 1 h 4"/>
                    <a:gd name="T52" fmla="*/ 21 w 26"/>
                    <a:gd name="T53" fmla="*/ 0 h 4"/>
                    <a:gd name="T54" fmla="*/ 22 w 26"/>
                    <a:gd name="T55" fmla="*/ 0 h 4"/>
                    <a:gd name="T56" fmla="*/ 23 w 26"/>
                    <a:gd name="T57" fmla="*/ 0 h 4"/>
                    <a:gd name="T58" fmla="*/ 24 w 26"/>
                    <a:gd name="T59" fmla="*/ 0 h 4"/>
                    <a:gd name="T60" fmla="*/ 25 w 26"/>
                    <a:gd name="T61" fmla="*/ 0 h 4"/>
                    <a:gd name="T62" fmla="*/ 26 w 26"/>
                    <a:gd name="T6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6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3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5" y="2"/>
                      </a:lnTo>
                      <a:lnTo>
                        <a:pt x="16" y="2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13" name="Freeform 836"/>
                <p:cNvSpPr>
                  <a:spLocks/>
                </p:cNvSpPr>
                <p:nvPr/>
              </p:nvSpPr>
              <p:spPr bwMode="auto">
                <a:xfrm>
                  <a:off x="1183" y="2542"/>
                  <a:ext cx="10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14" name="Freeform 837"/>
                <p:cNvSpPr>
                  <a:spLocks/>
                </p:cNvSpPr>
                <p:nvPr/>
              </p:nvSpPr>
              <p:spPr bwMode="auto">
                <a:xfrm>
                  <a:off x="1195" y="2540"/>
                  <a:ext cx="9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15" name="Freeform 838"/>
                <p:cNvSpPr>
                  <a:spLocks/>
                </p:cNvSpPr>
                <p:nvPr/>
              </p:nvSpPr>
              <p:spPr bwMode="auto">
                <a:xfrm>
                  <a:off x="1206" y="2539"/>
                  <a:ext cx="9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16" name="Freeform 839"/>
                <p:cNvSpPr>
                  <a:spLocks/>
                </p:cNvSpPr>
                <p:nvPr/>
              </p:nvSpPr>
              <p:spPr bwMode="auto">
                <a:xfrm>
                  <a:off x="1218" y="2534"/>
                  <a:ext cx="29" cy="3"/>
                </a:xfrm>
                <a:custGeom>
                  <a:avLst/>
                  <a:gdLst>
                    <a:gd name="T0" fmla="*/ 0 w 13"/>
                    <a:gd name="T1" fmla="*/ 2 h 2"/>
                    <a:gd name="T2" fmla="*/ 0 w 13"/>
                    <a:gd name="T3" fmla="*/ 2 h 2"/>
                    <a:gd name="T4" fmla="*/ 1 w 13"/>
                    <a:gd name="T5" fmla="*/ 2 h 2"/>
                    <a:gd name="T6" fmla="*/ 2 w 13"/>
                    <a:gd name="T7" fmla="*/ 2 h 2"/>
                    <a:gd name="T8" fmla="*/ 3 w 13"/>
                    <a:gd name="T9" fmla="*/ 2 h 2"/>
                    <a:gd name="T10" fmla="*/ 4 w 13"/>
                    <a:gd name="T11" fmla="*/ 2 h 2"/>
                    <a:gd name="T12" fmla="*/ 4 w 13"/>
                    <a:gd name="T13" fmla="*/ 1 h 2"/>
                    <a:gd name="T14" fmla="*/ 5 w 13"/>
                    <a:gd name="T15" fmla="*/ 1 h 2"/>
                    <a:gd name="T16" fmla="*/ 6 w 13"/>
                    <a:gd name="T17" fmla="*/ 1 h 2"/>
                    <a:gd name="T18" fmla="*/ 7 w 13"/>
                    <a:gd name="T19" fmla="*/ 1 h 2"/>
                    <a:gd name="T20" fmla="*/ 8 w 13"/>
                    <a:gd name="T21" fmla="*/ 1 h 2"/>
                    <a:gd name="T22" fmla="*/ 9 w 13"/>
                    <a:gd name="T23" fmla="*/ 1 h 2"/>
                    <a:gd name="T24" fmla="*/ 9 w 13"/>
                    <a:gd name="T25" fmla="*/ 0 h 2"/>
                    <a:gd name="T26" fmla="*/ 10 w 13"/>
                    <a:gd name="T27" fmla="*/ 0 h 2"/>
                    <a:gd name="T28" fmla="*/ 11 w 13"/>
                    <a:gd name="T29" fmla="*/ 0 h 2"/>
                    <a:gd name="T30" fmla="*/ 12 w 13"/>
                    <a:gd name="T31" fmla="*/ 0 h 2"/>
                    <a:gd name="T32" fmla="*/ 13 w 13"/>
                    <a:gd name="T3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17" name="Freeform 840"/>
                <p:cNvSpPr>
                  <a:spLocks/>
                </p:cNvSpPr>
                <p:nvPr/>
              </p:nvSpPr>
              <p:spPr bwMode="auto">
                <a:xfrm>
                  <a:off x="1249" y="2533"/>
                  <a:ext cx="9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18" name="Freeform 841"/>
                <p:cNvSpPr>
                  <a:spLocks/>
                </p:cNvSpPr>
                <p:nvPr/>
              </p:nvSpPr>
              <p:spPr bwMode="auto">
                <a:xfrm>
                  <a:off x="1261" y="2529"/>
                  <a:ext cx="20" cy="2"/>
                </a:xfrm>
                <a:custGeom>
                  <a:avLst/>
                  <a:gdLst>
                    <a:gd name="T0" fmla="*/ 0 w 9"/>
                    <a:gd name="T1" fmla="*/ 1 h 1"/>
                    <a:gd name="T2" fmla="*/ 0 w 9"/>
                    <a:gd name="T3" fmla="*/ 1 h 1"/>
                    <a:gd name="T4" fmla="*/ 1 w 9"/>
                    <a:gd name="T5" fmla="*/ 1 h 1"/>
                    <a:gd name="T6" fmla="*/ 2 w 9"/>
                    <a:gd name="T7" fmla="*/ 1 h 1"/>
                    <a:gd name="T8" fmla="*/ 3 w 9"/>
                    <a:gd name="T9" fmla="*/ 1 h 1"/>
                    <a:gd name="T10" fmla="*/ 4 w 9"/>
                    <a:gd name="T11" fmla="*/ 1 h 1"/>
                    <a:gd name="T12" fmla="*/ 5 w 9"/>
                    <a:gd name="T13" fmla="*/ 1 h 1"/>
                    <a:gd name="T14" fmla="*/ 5 w 9"/>
                    <a:gd name="T15" fmla="*/ 0 h 1"/>
                    <a:gd name="T16" fmla="*/ 6 w 9"/>
                    <a:gd name="T17" fmla="*/ 0 h 1"/>
                    <a:gd name="T18" fmla="*/ 7 w 9"/>
                    <a:gd name="T19" fmla="*/ 0 h 1"/>
                    <a:gd name="T20" fmla="*/ 8 w 9"/>
                    <a:gd name="T21" fmla="*/ 0 h 1"/>
                    <a:gd name="T22" fmla="*/ 9 w 9"/>
                    <a:gd name="T2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19" name="Freeform 842"/>
                <p:cNvSpPr>
                  <a:spLocks/>
                </p:cNvSpPr>
                <p:nvPr/>
              </p:nvSpPr>
              <p:spPr bwMode="auto">
                <a:xfrm>
                  <a:off x="1283" y="2523"/>
                  <a:ext cx="46" cy="5"/>
                </a:xfrm>
                <a:custGeom>
                  <a:avLst/>
                  <a:gdLst>
                    <a:gd name="T0" fmla="*/ 0 w 20"/>
                    <a:gd name="T1" fmla="*/ 3 h 3"/>
                    <a:gd name="T2" fmla="*/ 0 w 20"/>
                    <a:gd name="T3" fmla="*/ 3 h 3"/>
                    <a:gd name="T4" fmla="*/ 1 w 20"/>
                    <a:gd name="T5" fmla="*/ 3 h 3"/>
                    <a:gd name="T6" fmla="*/ 2 w 20"/>
                    <a:gd name="T7" fmla="*/ 3 h 3"/>
                    <a:gd name="T8" fmla="*/ 3 w 20"/>
                    <a:gd name="T9" fmla="*/ 3 h 3"/>
                    <a:gd name="T10" fmla="*/ 4 w 20"/>
                    <a:gd name="T11" fmla="*/ 3 h 3"/>
                    <a:gd name="T12" fmla="*/ 4 w 20"/>
                    <a:gd name="T13" fmla="*/ 2 h 3"/>
                    <a:gd name="T14" fmla="*/ 5 w 20"/>
                    <a:gd name="T15" fmla="*/ 2 h 3"/>
                    <a:gd name="T16" fmla="*/ 6 w 20"/>
                    <a:gd name="T17" fmla="*/ 2 h 3"/>
                    <a:gd name="T18" fmla="*/ 7 w 20"/>
                    <a:gd name="T19" fmla="*/ 2 h 3"/>
                    <a:gd name="T20" fmla="*/ 8 w 20"/>
                    <a:gd name="T21" fmla="*/ 2 h 3"/>
                    <a:gd name="T22" fmla="*/ 9 w 20"/>
                    <a:gd name="T23" fmla="*/ 2 h 3"/>
                    <a:gd name="T24" fmla="*/ 9 w 20"/>
                    <a:gd name="T25" fmla="*/ 1 h 3"/>
                    <a:gd name="T26" fmla="*/ 10 w 20"/>
                    <a:gd name="T27" fmla="*/ 1 h 3"/>
                    <a:gd name="T28" fmla="*/ 11 w 20"/>
                    <a:gd name="T29" fmla="*/ 1 h 3"/>
                    <a:gd name="T30" fmla="*/ 12 w 20"/>
                    <a:gd name="T31" fmla="*/ 1 h 3"/>
                    <a:gd name="T32" fmla="*/ 13 w 20"/>
                    <a:gd name="T33" fmla="*/ 1 h 3"/>
                    <a:gd name="T34" fmla="*/ 14 w 20"/>
                    <a:gd name="T35" fmla="*/ 1 h 3"/>
                    <a:gd name="T36" fmla="*/ 15 w 20"/>
                    <a:gd name="T37" fmla="*/ 1 h 3"/>
                    <a:gd name="T38" fmla="*/ 15 w 20"/>
                    <a:gd name="T39" fmla="*/ 0 h 3"/>
                    <a:gd name="T40" fmla="*/ 16 w 20"/>
                    <a:gd name="T41" fmla="*/ 0 h 3"/>
                    <a:gd name="T42" fmla="*/ 17 w 20"/>
                    <a:gd name="T43" fmla="*/ 0 h 3"/>
                    <a:gd name="T44" fmla="*/ 18 w 20"/>
                    <a:gd name="T45" fmla="*/ 0 h 3"/>
                    <a:gd name="T46" fmla="*/ 19 w 20"/>
                    <a:gd name="T47" fmla="*/ 0 h 3"/>
                    <a:gd name="T48" fmla="*/ 20 w 20"/>
                    <a:gd name="T4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20" name="Freeform 843"/>
                <p:cNvSpPr>
                  <a:spLocks/>
                </p:cNvSpPr>
                <p:nvPr/>
              </p:nvSpPr>
              <p:spPr bwMode="auto">
                <a:xfrm>
                  <a:off x="1331" y="2522"/>
                  <a:ext cx="12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21" name="Freeform 844"/>
                <p:cNvSpPr>
                  <a:spLocks/>
                </p:cNvSpPr>
                <p:nvPr/>
              </p:nvSpPr>
              <p:spPr bwMode="auto">
                <a:xfrm>
                  <a:off x="1345" y="2518"/>
                  <a:ext cx="23" cy="2"/>
                </a:xfrm>
                <a:custGeom>
                  <a:avLst/>
                  <a:gdLst>
                    <a:gd name="T0" fmla="*/ 0 w 10"/>
                    <a:gd name="T1" fmla="*/ 1 h 1"/>
                    <a:gd name="T2" fmla="*/ 0 w 10"/>
                    <a:gd name="T3" fmla="*/ 1 h 1"/>
                    <a:gd name="T4" fmla="*/ 1 w 10"/>
                    <a:gd name="T5" fmla="*/ 1 h 1"/>
                    <a:gd name="T6" fmla="*/ 2 w 10"/>
                    <a:gd name="T7" fmla="*/ 1 h 1"/>
                    <a:gd name="T8" fmla="*/ 3 w 10"/>
                    <a:gd name="T9" fmla="*/ 1 h 1"/>
                    <a:gd name="T10" fmla="*/ 4 w 10"/>
                    <a:gd name="T11" fmla="*/ 1 h 1"/>
                    <a:gd name="T12" fmla="*/ 5 w 10"/>
                    <a:gd name="T13" fmla="*/ 1 h 1"/>
                    <a:gd name="T14" fmla="*/ 5 w 10"/>
                    <a:gd name="T15" fmla="*/ 0 h 1"/>
                    <a:gd name="T16" fmla="*/ 6 w 10"/>
                    <a:gd name="T17" fmla="*/ 0 h 1"/>
                    <a:gd name="T18" fmla="*/ 7 w 10"/>
                    <a:gd name="T19" fmla="*/ 0 h 1"/>
                    <a:gd name="T20" fmla="*/ 8 w 10"/>
                    <a:gd name="T21" fmla="*/ 0 h 1"/>
                    <a:gd name="T22" fmla="*/ 9 w 10"/>
                    <a:gd name="T23" fmla="*/ 0 h 1"/>
                    <a:gd name="T24" fmla="*/ 10 w 10"/>
                    <a:gd name="T2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22" name="Freeform 845"/>
                <p:cNvSpPr>
                  <a:spLocks/>
                </p:cNvSpPr>
                <p:nvPr/>
              </p:nvSpPr>
              <p:spPr bwMode="auto">
                <a:xfrm>
                  <a:off x="1370" y="2514"/>
                  <a:ext cx="41" cy="3"/>
                </a:xfrm>
                <a:custGeom>
                  <a:avLst/>
                  <a:gdLst>
                    <a:gd name="T0" fmla="*/ 0 w 18"/>
                    <a:gd name="T1" fmla="*/ 2 h 2"/>
                    <a:gd name="T2" fmla="*/ 0 w 18"/>
                    <a:gd name="T3" fmla="*/ 2 h 2"/>
                    <a:gd name="T4" fmla="*/ 1 w 18"/>
                    <a:gd name="T5" fmla="*/ 2 h 2"/>
                    <a:gd name="T6" fmla="*/ 2 w 18"/>
                    <a:gd name="T7" fmla="*/ 2 h 2"/>
                    <a:gd name="T8" fmla="*/ 3 w 18"/>
                    <a:gd name="T9" fmla="*/ 2 h 2"/>
                    <a:gd name="T10" fmla="*/ 4 w 18"/>
                    <a:gd name="T11" fmla="*/ 2 h 2"/>
                    <a:gd name="T12" fmla="*/ 5 w 18"/>
                    <a:gd name="T13" fmla="*/ 2 h 2"/>
                    <a:gd name="T14" fmla="*/ 6 w 18"/>
                    <a:gd name="T15" fmla="*/ 2 h 2"/>
                    <a:gd name="T16" fmla="*/ 6 w 18"/>
                    <a:gd name="T17" fmla="*/ 1 h 2"/>
                    <a:gd name="T18" fmla="*/ 7 w 18"/>
                    <a:gd name="T19" fmla="*/ 1 h 2"/>
                    <a:gd name="T20" fmla="*/ 8 w 18"/>
                    <a:gd name="T21" fmla="*/ 1 h 2"/>
                    <a:gd name="T22" fmla="*/ 9 w 18"/>
                    <a:gd name="T23" fmla="*/ 1 h 2"/>
                    <a:gd name="T24" fmla="*/ 10 w 18"/>
                    <a:gd name="T25" fmla="*/ 1 h 2"/>
                    <a:gd name="T26" fmla="*/ 11 w 18"/>
                    <a:gd name="T27" fmla="*/ 1 h 2"/>
                    <a:gd name="T28" fmla="*/ 12 w 18"/>
                    <a:gd name="T29" fmla="*/ 1 h 2"/>
                    <a:gd name="T30" fmla="*/ 12 w 18"/>
                    <a:gd name="T31" fmla="*/ 0 h 2"/>
                    <a:gd name="T32" fmla="*/ 13 w 18"/>
                    <a:gd name="T33" fmla="*/ 0 h 2"/>
                    <a:gd name="T34" fmla="*/ 14 w 18"/>
                    <a:gd name="T35" fmla="*/ 0 h 2"/>
                    <a:gd name="T36" fmla="*/ 15 w 18"/>
                    <a:gd name="T37" fmla="*/ 0 h 2"/>
                    <a:gd name="T38" fmla="*/ 16 w 18"/>
                    <a:gd name="T39" fmla="*/ 0 h 2"/>
                    <a:gd name="T40" fmla="*/ 17 w 18"/>
                    <a:gd name="T41" fmla="*/ 0 h 2"/>
                    <a:gd name="T42" fmla="*/ 18 w 18"/>
                    <a:gd name="T4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23" name="Freeform 846"/>
                <p:cNvSpPr>
                  <a:spLocks/>
                </p:cNvSpPr>
                <p:nvPr/>
              </p:nvSpPr>
              <p:spPr bwMode="auto">
                <a:xfrm>
                  <a:off x="1413" y="2512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24" name="Freeform 847"/>
                <p:cNvSpPr>
                  <a:spLocks/>
                </p:cNvSpPr>
                <p:nvPr/>
              </p:nvSpPr>
              <p:spPr bwMode="auto">
                <a:xfrm>
                  <a:off x="1427" y="2508"/>
                  <a:ext cx="40" cy="3"/>
                </a:xfrm>
                <a:custGeom>
                  <a:avLst/>
                  <a:gdLst>
                    <a:gd name="T0" fmla="*/ 0 w 18"/>
                    <a:gd name="T1" fmla="*/ 2 h 2"/>
                    <a:gd name="T2" fmla="*/ 0 w 18"/>
                    <a:gd name="T3" fmla="*/ 2 h 2"/>
                    <a:gd name="T4" fmla="*/ 1 w 18"/>
                    <a:gd name="T5" fmla="*/ 2 h 2"/>
                    <a:gd name="T6" fmla="*/ 2 w 18"/>
                    <a:gd name="T7" fmla="*/ 2 h 2"/>
                    <a:gd name="T8" fmla="*/ 3 w 18"/>
                    <a:gd name="T9" fmla="*/ 2 h 2"/>
                    <a:gd name="T10" fmla="*/ 4 w 18"/>
                    <a:gd name="T11" fmla="*/ 2 h 2"/>
                    <a:gd name="T12" fmla="*/ 5 w 18"/>
                    <a:gd name="T13" fmla="*/ 2 h 2"/>
                    <a:gd name="T14" fmla="*/ 6 w 18"/>
                    <a:gd name="T15" fmla="*/ 2 h 2"/>
                    <a:gd name="T16" fmla="*/ 6 w 18"/>
                    <a:gd name="T17" fmla="*/ 1 h 2"/>
                    <a:gd name="T18" fmla="*/ 7 w 18"/>
                    <a:gd name="T19" fmla="*/ 1 h 2"/>
                    <a:gd name="T20" fmla="*/ 8 w 18"/>
                    <a:gd name="T21" fmla="*/ 1 h 2"/>
                    <a:gd name="T22" fmla="*/ 9 w 18"/>
                    <a:gd name="T23" fmla="*/ 1 h 2"/>
                    <a:gd name="T24" fmla="*/ 10 w 18"/>
                    <a:gd name="T25" fmla="*/ 1 h 2"/>
                    <a:gd name="T26" fmla="*/ 11 w 18"/>
                    <a:gd name="T27" fmla="*/ 1 h 2"/>
                    <a:gd name="T28" fmla="*/ 12 w 18"/>
                    <a:gd name="T29" fmla="*/ 1 h 2"/>
                    <a:gd name="T30" fmla="*/ 13 w 18"/>
                    <a:gd name="T31" fmla="*/ 1 h 2"/>
                    <a:gd name="T32" fmla="*/ 13 w 18"/>
                    <a:gd name="T33" fmla="*/ 0 h 2"/>
                    <a:gd name="T34" fmla="*/ 14 w 18"/>
                    <a:gd name="T35" fmla="*/ 0 h 2"/>
                    <a:gd name="T36" fmla="*/ 15 w 18"/>
                    <a:gd name="T37" fmla="*/ 0 h 2"/>
                    <a:gd name="T38" fmla="*/ 16 w 18"/>
                    <a:gd name="T39" fmla="*/ 0 h 2"/>
                    <a:gd name="T40" fmla="*/ 17 w 18"/>
                    <a:gd name="T41" fmla="*/ 0 h 2"/>
                    <a:gd name="T42" fmla="*/ 18 w 18"/>
                    <a:gd name="T4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25" name="Freeform 848"/>
                <p:cNvSpPr>
                  <a:spLocks/>
                </p:cNvSpPr>
                <p:nvPr/>
              </p:nvSpPr>
              <p:spPr bwMode="auto">
                <a:xfrm>
                  <a:off x="1470" y="2506"/>
                  <a:ext cx="13" cy="0"/>
                </a:xfrm>
                <a:custGeom>
                  <a:avLst/>
                  <a:gdLst>
                    <a:gd name="T0" fmla="*/ 0 w 6"/>
                    <a:gd name="T1" fmla="*/ 0 w 6"/>
                    <a:gd name="T2" fmla="*/ 1 w 6"/>
                    <a:gd name="T3" fmla="*/ 2 w 6"/>
                    <a:gd name="T4" fmla="*/ 3 w 6"/>
                    <a:gd name="T5" fmla="*/ 4 w 6"/>
                    <a:gd name="T6" fmla="*/ 5 w 6"/>
                    <a:gd name="T7" fmla="*/ 6 w 6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</a:cxnLst>
                  <a:rect l="0" t="0" r="r" b="b"/>
                  <a:pathLst>
                    <a:path w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26" name="Freeform 849"/>
                <p:cNvSpPr>
                  <a:spLocks/>
                </p:cNvSpPr>
                <p:nvPr/>
              </p:nvSpPr>
              <p:spPr bwMode="auto">
                <a:xfrm>
                  <a:off x="1486" y="2498"/>
                  <a:ext cx="70" cy="6"/>
                </a:xfrm>
                <a:custGeom>
                  <a:avLst/>
                  <a:gdLst>
                    <a:gd name="T0" fmla="*/ 0 w 31"/>
                    <a:gd name="T1" fmla="*/ 4 h 4"/>
                    <a:gd name="T2" fmla="*/ 0 w 31"/>
                    <a:gd name="T3" fmla="*/ 4 h 4"/>
                    <a:gd name="T4" fmla="*/ 1 w 31"/>
                    <a:gd name="T5" fmla="*/ 4 h 4"/>
                    <a:gd name="T6" fmla="*/ 2 w 31"/>
                    <a:gd name="T7" fmla="*/ 4 h 4"/>
                    <a:gd name="T8" fmla="*/ 3 w 31"/>
                    <a:gd name="T9" fmla="*/ 4 h 4"/>
                    <a:gd name="T10" fmla="*/ 4 w 31"/>
                    <a:gd name="T11" fmla="*/ 4 h 4"/>
                    <a:gd name="T12" fmla="*/ 5 w 31"/>
                    <a:gd name="T13" fmla="*/ 4 h 4"/>
                    <a:gd name="T14" fmla="*/ 5 w 31"/>
                    <a:gd name="T15" fmla="*/ 3 h 4"/>
                    <a:gd name="T16" fmla="*/ 6 w 31"/>
                    <a:gd name="T17" fmla="*/ 3 h 4"/>
                    <a:gd name="T18" fmla="*/ 7 w 31"/>
                    <a:gd name="T19" fmla="*/ 3 h 4"/>
                    <a:gd name="T20" fmla="*/ 8 w 31"/>
                    <a:gd name="T21" fmla="*/ 3 h 4"/>
                    <a:gd name="T22" fmla="*/ 9 w 31"/>
                    <a:gd name="T23" fmla="*/ 3 h 4"/>
                    <a:gd name="T24" fmla="*/ 10 w 31"/>
                    <a:gd name="T25" fmla="*/ 3 h 4"/>
                    <a:gd name="T26" fmla="*/ 11 w 31"/>
                    <a:gd name="T27" fmla="*/ 3 h 4"/>
                    <a:gd name="T28" fmla="*/ 12 w 31"/>
                    <a:gd name="T29" fmla="*/ 3 h 4"/>
                    <a:gd name="T30" fmla="*/ 12 w 31"/>
                    <a:gd name="T31" fmla="*/ 2 h 4"/>
                    <a:gd name="T32" fmla="*/ 13 w 31"/>
                    <a:gd name="T33" fmla="*/ 2 h 4"/>
                    <a:gd name="T34" fmla="*/ 14 w 31"/>
                    <a:gd name="T35" fmla="*/ 2 h 4"/>
                    <a:gd name="T36" fmla="*/ 15 w 31"/>
                    <a:gd name="T37" fmla="*/ 2 h 4"/>
                    <a:gd name="T38" fmla="*/ 16 w 31"/>
                    <a:gd name="T39" fmla="*/ 2 h 4"/>
                    <a:gd name="T40" fmla="*/ 17 w 31"/>
                    <a:gd name="T41" fmla="*/ 2 h 4"/>
                    <a:gd name="T42" fmla="*/ 18 w 31"/>
                    <a:gd name="T43" fmla="*/ 2 h 4"/>
                    <a:gd name="T44" fmla="*/ 18 w 31"/>
                    <a:gd name="T45" fmla="*/ 1 h 4"/>
                    <a:gd name="T46" fmla="*/ 19 w 31"/>
                    <a:gd name="T47" fmla="*/ 1 h 4"/>
                    <a:gd name="T48" fmla="*/ 20 w 31"/>
                    <a:gd name="T49" fmla="*/ 1 h 4"/>
                    <a:gd name="T50" fmla="*/ 21 w 31"/>
                    <a:gd name="T51" fmla="*/ 1 h 4"/>
                    <a:gd name="T52" fmla="*/ 22 w 31"/>
                    <a:gd name="T53" fmla="*/ 1 h 4"/>
                    <a:gd name="T54" fmla="*/ 23 w 31"/>
                    <a:gd name="T55" fmla="*/ 1 h 4"/>
                    <a:gd name="T56" fmla="*/ 24 w 31"/>
                    <a:gd name="T57" fmla="*/ 1 h 4"/>
                    <a:gd name="T58" fmla="*/ 25 w 31"/>
                    <a:gd name="T59" fmla="*/ 1 h 4"/>
                    <a:gd name="T60" fmla="*/ 25 w 31"/>
                    <a:gd name="T61" fmla="*/ 0 h 4"/>
                    <a:gd name="T62" fmla="*/ 26 w 31"/>
                    <a:gd name="T63" fmla="*/ 0 h 4"/>
                    <a:gd name="T64" fmla="*/ 27 w 31"/>
                    <a:gd name="T65" fmla="*/ 0 h 4"/>
                    <a:gd name="T66" fmla="*/ 28 w 31"/>
                    <a:gd name="T67" fmla="*/ 0 h 4"/>
                    <a:gd name="T68" fmla="*/ 29 w 31"/>
                    <a:gd name="T69" fmla="*/ 0 h 4"/>
                    <a:gd name="T70" fmla="*/ 30 w 31"/>
                    <a:gd name="T71" fmla="*/ 0 h 4"/>
                    <a:gd name="T72" fmla="*/ 31 w 31"/>
                    <a:gd name="T7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1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3"/>
                      </a:lnTo>
                      <a:lnTo>
                        <a:pt x="12" y="3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5" y="2"/>
                      </a:lnTo>
                      <a:lnTo>
                        <a:pt x="16" y="2"/>
                      </a:lnTo>
                      <a:lnTo>
                        <a:pt x="17" y="2"/>
                      </a:lnTo>
                      <a:lnTo>
                        <a:pt x="18" y="2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27" name="Freeform 850"/>
                <p:cNvSpPr>
                  <a:spLocks/>
                </p:cNvSpPr>
                <p:nvPr/>
              </p:nvSpPr>
              <p:spPr bwMode="auto">
                <a:xfrm>
                  <a:off x="1558" y="2497"/>
                  <a:ext cx="14" cy="0"/>
                </a:xfrm>
                <a:custGeom>
                  <a:avLst/>
                  <a:gdLst>
                    <a:gd name="T0" fmla="*/ 0 w 6"/>
                    <a:gd name="T1" fmla="*/ 0 w 6"/>
                    <a:gd name="T2" fmla="*/ 1 w 6"/>
                    <a:gd name="T3" fmla="*/ 2 w 6"/>
                    <a:gd name="T4" fmla="*/ 3 w 6"/>
                    <a:gd name="T5" fmla="*/ 4 w 6"/>
                    <a:gd name="T6" fmla="*/ 5 w 6"/>
                    <a:gd name="T7" fmla="*/ 6 w 6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</a:cxnLst>
                  <a:rect l="0" t="0" r="r" b="b"/>
                  <a:pathLst>
                    <a:path w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28" name="Freeform 851"/>
                <p:cNvSpPr>
                  <a:spLocks/>
                </p:cNvSpPr>
                <p:nvPr/>
              </p:nvSpPr>
              <p:spPr bwMode="auto">
                <a:xfrm>
                  <a:off x="1574" y="2495"/>
                  <a:ext cx="16" cy="0"/>
                </a:xfrm>
                <a:custGeom>
                  <a:avLst/>
                  <a:gdLst>
                    <a:gd name="T0" fmla="*/ 0 w 7"/>
                    <a:gd name="T1" fmla="*/ 0 w 7"/>
                    <a:gd name="T2" fmla="*/ 1 w 7"/>
                    <a:gd name="T3" fmla="*/ 2 w 7"/>
                    <a:gd name="T4" fmla="*/ 3 w 7"/>
                    <a:gd name="T5" fmla="*/ 4 w 7"/>
                    <a:gd name="T6" fmla="*/ 5 w 7"/>
                    <a:gd name="T7" fmla="*/ 6 w 7"/>
                    <a:gd name="T8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29" name="Freeform 852"/>
                <p:cNvSpPr>
                  <a:spLocks/>
                </p:cNvSpPr>
                <p:nvPr/>
              </p:nvSpPr>
              <p:spPr bwMode="auto">
                <a:xfrm>
                  <a:off x="1592" y="2493"/>
                  <a:ext cx="16" cy="0"/>
                </a:xfrm>
                <a:custGeom>
                  <a:avLst/>
                  <a:gdLst>
                    <a:gd name="T0" fmla="*/ 0 w 7"/>
                    <a:gd name="T1" fmla="*/ 0 w 7"/>
                    <a:gd name="T2" fmla="*/ 1 w 7"/>
                    <a:gd name="T3" fmla="*/ 2 w 7"/>
                    <a:gd name="T4" fmla="*/ 3 w 7"/>
                    <a:gd name="T5" fmla="*/ 4 w 7"/>
                    <a:gd name="T6" fmla="*/ 5 w 7"/>
                    <a:gd name="T7" fmla="*/ 6 w 7"/>
                    <a:gd name="T8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30" name="Freeform 853"/>
                <p:cNvSpPr>
                  <a:spLocks/>
                </p:cNvSpPr>
                <p:nvPr/>
              </p:nvSpPr>
              <p:spPr bwMode="auto">
                <a:xfrm>
                  <a:off x="1611" y="2492"/>
                  <a:ext cx="16" cy="0"/>
                </a:xfrm>
                <a:custGeom>
                  <a:avLst/>
                  <a:gdLst>
                    <a:gd name="T0" fmla="*/ 0 w 7"/>
                    <a:gd name="T1" fmla="*/ 0 w 7"/>
                    <a:gd name="T2" fmla="*/ 1 w 7"/>
                    <a:gd name="T3" fmla="*/ 2 w 7"/>
                    <a:gd name="T4" fmla="*/ 3 w 7"/>
                    <a:gd name="T5" fmla="*/ 4 w 7"/>
                    <a:gd name="T6" fmla="*/ 5 w 7"/>
                    <a:gd name="T7" fmla="*/ 6 w 7"/>
                    <a:gd name="T8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31" name="Freeform 854"/>
                <p:cNvSpPr>
                  <a:spLocks/>
                </p:cNvSpPr>
                <p:nvPr/>
              </p:nvSpPr>
              <p:spPr bwMode="auto">
                <a:xfrm>
                  <a:off x="1629" y="2487"/>
                  <a:ext cx="61" cy="3"/>
                </a:xfrm>
                <a:custGeom>
                  <a:avLst/>
                  <a:gdLst>
                    <a:gd name="T0" fmla="*/ 0 w 27"/>
                    <a:gd name="T1" fmla="*/ 2 h 2"/>
                    <a:gd name="T2" fmla="*/ 0 w 27"/>
                    <a:gd name="T3" fmla="*/ 2 h 2"/>
                    <a:gd name="T4" fmla="*/ 1 w 27"/>
                    <a:gd name="T5" fmla="*/ 2 h 2"/>
                    <a:gd name="T6" fmla="*/ 2 w 27"/>
                    <a:gd name="T7" fmla="*/ 2 h 2"/>
                    <a:gd name="T8" fmla="*/ 3 w 27"/>
                    <a:gd name="T9" fmla="*/ 2 h 2"/>
                    <a:gd name="T10" fmla="*/ 4 w 27"/>
                    <a:gd name="T11" fmla="*/ 2 h 2"/>
                    <a:gd name="T12" fmla="*/ 5 w 27"/>
                    <a:gd name="T13" fmla="*/ 2 h 2"/>
                    <a:gd name="T14" fmla="*/ 6 w 27"/>
                    <a:gd name="T15" fmla="*/ 2 h 2"/>
                    <a:gd name="T16" fmla="*/ 7 w 27"/>
                    <a:gd name="T17" fmla="*/ 2 h 2"/>
                    <a:gd name="T18" fmla="*/ 7 w 27"/>
                    <a:gd name="T19" fmla="*/ 1 h 2"/>
                    <a:gd name="T20" fmla="*/ 8 w 27"/>
                    <a:gd name="T21" fmla="*/ 1 h 2"/>
                    <a:gd name="T22" fmla="*/ 9 w 27"/>
                    <a:gd name="T23" fmla="*/ 1 h 2"/>
                    <a:gd name="T24" fmla="*/ 10 w 27"/>
                    <a:gd name="T25" fmla="*/ 1 h 2"/>
                    <a:gd name="T26" fmla="*/ 11 w 27"/>
                    <a:gd name="T27" fmla="*/ 1 h 2"/>
                    <a:gd name="T28" fmla="*/ 12 w 27"/>
                    <a:gd name="T29" fmla="*/ 1 h 2"/>
                    <a:gd name="T30" fmla="*/ 13 w 27"/>
                    <a:gd name="T31" fmla="*/ 1 h 2"/>
                    <a:gd name="T32" fmla="*/ 14 w 27"/>
                    <a:gd name="T33" fmla="*/ 1 h 2"/>
                    <a:gd name="T34" fmla="*/ 15 w 27"/>
                    <a:gd name="T35" fmla="*/ 1 h 2"/>
                    <a:gd name="T36" fmla="*/ 16 w 27"/>
                    <a:gd name="T37" fmla="*/ 1 h 2"/>
                    <a:gd name="T38" fmla="*/ 17 w 27"/>
                    <a:gd name="T39" fmla="*/ 1 h 2"/>
                    <a:gd name="T40" fmla="*/ 17 w 27"/>
                    <a:gd name="T41" fmla="*/ 0 h 2"/>
                    <a:gd name="T42" fmla="*/ 18 w 27"/>
                    <a:gd name="T43" fmla="*/ 0 h 2"/>
                    <a:gd name="T44" fmla="*/ 19 w 27"/>
                    <a:gd name="T45" fmla="*/ 0 h 2"/>
                    <a:gd name="T46" fmla="*/ 20 w 27"/>
                    <a:gd name="T47" fmla="*/ 0 h 2"/>
                    <a:gd name="T48" fmla="*/ 21 w 27"/>
                    <a:gd name="T49" fmla="*/ 0 h 2"/>
                    <a:gd name="T50" fmla="*/ 22 w 27"/>
                    <a:gd name="T51" fmla="*/ 0 h 2"/>
                    <a:gd name="T52" fmla="*/ 23 w 27"/>
                    <a:gd name="T53" fmla="*/ 0 h 2"/>
                    <a:gd name="T54" fmla="*/ 24 w 27"/>
                    <a:gd name="T55" fmla="*/ 0 h 2"/>
                    <a:gd name="T56" fmla="*/ 25 w 27"/>
                    <a:gd name="T57" fmla="*/ 0 h 2"/>
                    <a:gd name="T58" fmla="*/ 26 w 27"/>
                    <a:gd name="T59" fmla="*/ 0 h 2"/>
                    <a:gd name="T60" fmla="*/ 27 w 27"/>
                    <a:gd name="T6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7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32" name="Freeform 855"/>
                <p:cNvSpPr>
                  <a:spLocks/>
                </p:cNvSpPr>
                <p:nvPr/>
              </p:nvSpPr>
              <p:spPr bwMode="auto">
                <a:xfrm>
                  <a:off x="1692" y="2486"/>
                  <a:ext cx="23" cy="0"/>
                </a:xfrm>
                <a:custGeom>
                  <a:avLst/>
                  <a:gdLst>
                    <a:gd name="T0" fmla="*/ 0 w 10"/>
                    <a:gd name="T1" fmla="*/ 0 w 10"/>
                    <a:gd name="T2" fmla="*/ 1 w 10"/>
                    <a:gd name="T3" fmla="*/ 2 w 10"/>
                    <a:gd name="T4" fmla="*/ 3 w 10"/>
                    <a:gd name="T5" fmla="*/ 4 w 10"/>
                    <a:gd name="T6" fmla="*/ 5 w 10"/>
                    <a:gd name="T7" fmla="*/ 6 w 10"/>
                    <a:gd name="T8" fmla="*/ 7 w 10"/>
                    <a:gd name="T9" fmla="*/ 8 w 10"/>
                    <a:gd name="T10" fmla="*/ 9 w 10"/>
                    <a:gd name="T11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33" name="Freeform 856"/>
                <p:cNvSpPr>
                  <a:spLocks/>
                </p:cNvSpPr>
                <p:nvPr/>
              </p:nvSpPr>
              <p:spPr bwMode="auto">
                <a:xfrm>
                  <a:off x="1717" y="2483"/>
                  <a:ext cx="59" cy="1"/>
                </a:xfrm>
                <a:custGeom>
                  <a:avLst/>
                  <a:gdLst>
                    <a:gd name="T0" fmla="*/ 0 w 26"/>
                    <a:gd name="T1" fmla="*/ 1 h 1"/>
                    <a:gd name="T2" fmla="*/ 0 w 26"/>
                    <a:gd name="T3" fmla="*/ 1 h 1"/>
                    <a:gd name="T4" fmla="*/ 1 w 26"/>
                    <a:gd name="T5" fmla="*/ 1 h 1"/>
                    <a:gd name="T6" fmla="*/ 2 w 26"/>
                    <a:gd name="T7" fmla="*/ 1 h 1"/>
                    <a:gd name="T8" fmla="*/ 3 w 26"/>
                    <a:gd name="T9" fmla="*/ 1 h 1"/>
                    <a:gd name="T10" fmla="*/ 4 w 26"/>
                    <a:gd name="T11" fmla="*/ 1 h 1"/>
                    <a:gd name="T12" fmla="*/ 5 w 26"/>
                    <a:gd name="T13" fmla="*/ 1 h 1"/>
                    <a:gd name="T14" fmla="*/ 6 w 26"/>
                    <a:gd name="T15" fmla="*/ 1 h 1"/>
                    <a:gd name="T16" fmla="*/ 7 w 26"/>
                    <a:gd name="T17" fmla="*/ 1 h 1"/>
                    <a:gd name="T18" fmla="*/ 8 w 26"/>
                    <a:gd name="T19" fmla="*/ 1 h 1"/>
                    <a:gd name="T20" fmla="*/ 9 w 26"/>
                    <a:gd name="T21" fmla="*/ 1 h 1"/>
                    <a:gd name="T22" fmla="*/ 10 w 26"/>
                    <a:gd name="T23" fmla="*/ 1 h 1"/>
                    <a:gd name="T24" fmla="*/ 11 w 26"/>
                    <a:gd name="T25" fmla="*/ 1 h 1"/>
                    <a:gd name="T26" fmla="*/ 12 w 26"/>
                    <a:gd name="T27" fmla="*/ 1 h 1"/>
                    <a:gd name="T28" fmla="*/ 13 w 26"/>
                    <a:gd name="T29" fmla="*/ 1 h 1"/>
                    <a:gd name="T30" fmla="*/ 13 w 26"/>
                    <a:gd name="T31" fmla="*/ 0 h 1"/>
                    <a:gd name="T32" fmla="*/ 14 w 26"/>
                    <a:gd name="T33" fmla="*/ 0 h 1"/>
                    <a:gd name="T34" fmla="*/ 15 w 26"/>
                    <a:gd name="T35" fmla="*/ 0 h 1"/>
                    <a:gd name="T36" fmla="*/ 16 w 26"/>
                    <a:gd name="T37" fmla="*/ 0 h 1"/>
                    <a:gd name="T38" fmla="*/ 17 w 26"/>
                    <a:gd name="T39" fmla="*/ 0 h 1"/>
                    <a:gd name="T40" fmla="*/ 18 w 26"/>
                    <a:gd name="T41" fmla="*/ 0 h 1"/>
                    <a:gd name="T42" fmla="*/ 19 w 26"/>
                    <a:gd name="T43" fmla="*/ 0 h 1"/>
                    <a:gd name="T44" fmla="*/ 20 w 26"/>
                    <a:gd name="T45" fmla="*/ 0 h 1"/>
                    <a:gd name="T46" fmla="*/ 21 w 26"/>
                    <a:gd name="T47" fmla="*/ 0 h 1"/>
                    <a:gd name="T48" fmla="*/ 22 w 26"/>
                    <a:gd name="T49" fmla="*/ 0 h 1"/>
                    <a:gd name="T50" fmla="*/ 23 w 26"/>
                    <a:gd name="T51" fmla="*/ 0 h 1"/>
                    <a:gd name="T52" fmla="*/ 24 w 26"/>
                    <a:gd name="T53" fmla="*/ 0 h 1"/>
                    <a:gd name="T54" fmla="*/ 25 w 26"/>
                    <a:gd name="T55" fmla="*/ 0 h 1"/>
                    <a:gd name="T56" fmla="*/ 26 w 26"/>
                    <a:gd name="T5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6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34" name="Freeform 857"/>
                <p:cNvSpPr>
                  <a:spLocks/>
                </p:cNvSpPr>
                <p:nvPr/>
              </p:nvSpPr>
              <p:spPr bwMode="auto">
                <a:xfrm>
                  <a:off x="1779" y="2478"/>
                  <a:ext cx="41" cy="3"/>
                </a:xfrm>
                <a:custGeom>
                  <a:avLst/>
                  <a:gdLst>
                    <a:gd name="T0" fmla="*/ 0 w 18"/>
                    <a:gd name="T1" fmla="*/ 2 h 2"/>
                    <a:gd name="T2" fmla="*/ 0 w 18"/>
                    <a:gd name="T3" fmla="*/ 2 h 2"/>
                    <a:gd name="T4" fmla="*/ 1 w 18"/>
                    <a:gd name="T5" fmla="*/ 2 h 2"/>
                    <a:gd name="T6" fmla="*/ 2 w 18"/>
                    <a:gd name="T7" fmla="*/ 2 h 2"/>
                    <a:gd name="T8" fmla="*/ 3 w 18"/>
                    <a:gd name="T9" fmla="*/ 2 h 2"/>
                    <a:gd name="T10" fmla="*/ 4 w 18"/>
                    <a:gd name="T11" fmla="*/ 2 h 2"/>
                    <a:gd name="T12" fmla="*/ 5 w 18"/>
                    <a:gd name="T13" fmla="*/ 2 h 2"/>
                    <a:gd name="T14" fmla="*/ 6 w 18"/>
                    <a:gd name="T15" fmla="*/ 2 h 2"/>
                    <a:gd name="T16" fmla="*/ 6 w 18"/>
                    <a:gd name="T17" fmla="*/ 1 h 2"/>
                    <a:gd name="T18" fmla="*/ 7 w 18"/>
                    <a:gd name="T19" fmla="*/ 1 h 2"/>
                    <a:gd name="T20" fmla="*/ 8 w 18"/>
                    <a:gd name="T21" fmla="*/ 1 h 2"/>
                    <a:gd name="T22" fmla="*/ 9 w 18"/>
                    <a:gd name="T23" fmla="*/ 1 h 2"/>
                    <a:gd name="T24" fmla="*/ 10 w 18"/>
                    <a:gd name="T25" fmla="*/ 1 h 2"/>
                    <a:gd name="T26" fmla="*/ 11 w 18"/>
                    <a:gd name="T27" fmla="*/ 1 h 2"/>
                    <a:gd name="T28" fmla="*/ 12 w 18"/>
                    <a:gd name="T29" fmla="*/ 1 h 2"/>
                    <a:gd name="T30" fmla="*/ 12 w 18"/>
                    <a:gd name="T31" fmla="*/ 0 h 2"/>
                    <a:gd name="T32" fmla="*/ 13 w 18"/>
                    <a:gd name="T33" fmla="*/ 0 h 2"/>
                    <a:gd name="T34" fmla="*/ 14 w 18"/>
                    <a:gd name="T35" fmla="*/ 0 h 2"/>
                    <a:gd name="T36" fmla="*/ 15 w 18"/>
                    <a:gd name="T37" fmla="*/ 0 h 2"/>
                    <a:gd name="T38" fmla="*/ 16 w 18"/>
                    <a:gd name="T39" fmla="*/ 0 h 2"/>
                    <a:gd name="T40" fmla="*/ 17 w 18"/>
                    <a:gd name="T41" fmla="*/ 0 h 2"/>
                    <a:gd name="T42" fmla="*/ 18 w 18"/>
                    <a:gd name="T4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35" name="Freeform 858"/>
                <p:cNvSpPr>
                  <a:spLocks/>
                </p:cNvSpPr>
                <p:nvPr/>
              </p:nvSpPr>
              <p:spPr bwMode="auto">
                <a:xfrm>
                  <a:off x="1822" y="2476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36" name="Freeform 859"/>
                <p:cNvSpPr>
                  <a:spLocks/>
                </p:cNvSpPr>
                <p:nvPr/>
              </p:nvSpPr>
              <p:spPr bwMode="auto">
                <a:xfrm>
                  <a:off x="1836" y="2475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37" name="Freeform 860"/>
                <p:cNvSpPr>
                  <a:spLocks/>
                </p:cNvSpPr>
                <p:nvPr/>
              </p:nvSpPr>
              <p:spPr bwMode="auto">
                <a:xfrm>
                  <a:off x="1849" y="2473"/>
                  <a:ext cx="9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38" name="Freeform 861"/>
                <p:cNvSpPr>
                  <a:spLocks/>
                </p:cNvSpPr>
                <p:nvPr/>
              </p:nvSpPr>
              <p:spPr bwMode="auto">
                <a:xfrm>
                  <a:off x="1861" y="2472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39" name="Freeform 862"/>
                <p:cNvSpPr>
                  <a:spLocks/>
                </p:cNvSpPr>
                <p:nvPr/>
              </p:nvSpPr>
              <p:spPr bwMode="auto">
                <a:xfrm>
                  <a:off x="1874" y="2470"/>
                  <a:ext cx="12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40" name="Freeform 863"/>
                <p:cNvSpPr>
                  <a:spLocks/>
                </p:cNvSpPr>
                <p:nvPr/>
              </p:nvSpPr>
              <p:spPr bwMode="auto">
                <a:xfrm>
                  <a:off x="1888" y="2464"/>
                  <a:ext cx="48" cy="4"/>
                </a:xfrm>
                <a:custGeom>
                  <a:avLst/>
                  <a:gdLst>
                    <a:gd name="T0" fmla="*/ 0 w 21"/>
                    <a:gd name="T1" fmla="*/ 3 h 3"/>
                    <a:gd name="T2" fmla="*/ 0 w 21"/>
                    <a:gd name="T3" fmla="*/ 3 h 3"/>
                    <a:gd name="T4" fmla="*/ 1 w 21"/>
                    <a:gd name="T5" fmla="*/ 3 h 3"/>
                    <a:gd name="T6" fmla="*/ 2 w 21"/>
                    <a:gd name="T7" fmla="*/ 3 h 3"/>
                    <a:gd name="T8" fmla="*/ 3 w 21"/>
                    <a:gd name="T9" fmla="*/ 3 h 3"/>
                    <a:gd name="T10" fmla="*/ 4 w 21"/>
                    <a:gd name="T11" fmla="*/ 3 h 3"/>
                    <a:gd name="T12" fmla="*/ 5 w 21"/>
                    <a:gd name="T13" fmla="*/ 3 h 3"/>
                    <a:gd name="T14" fmla="*/ 5 w 21"/>
                    <a:gd name="T15" fmla="*/ 2 h 3"/>
                    <a:gd name="T16" fmla="*/ 6 w 21"/>
                    <a:gd name="T17" fmla="*/ 2 h 3"/>
                    <a:gd name="T18" fmla="*/ 7 w 21"/>
                    <a:gd name="T19" fmla="*/ 2 h 3"/>
                    <a:gd name="T20" fmla="*/ 8 w 21"/>
                    <a:gd name="T21" fmla="*/ 2 h 3"/>
                    <a:gd name="T22" fmla="*/ 9 w 21"/>
                    <a:gd name="T23" fmla="*/ 2 h 3"/>
                    <a:gd name="T24" fmla="*/ 10 w 21"/>
                    <a:gd name="T25" fmla="*/ 2 h 3"/>
                    <a:gd name="T26" fmla="*/ 11 w 21"/>
                    <a:gd name="T27" fmla="*/ 2 h 3"/>
                    <a:gd name="T28" fmla="*/ 11 w 21"/>
                    <a:gd name="T29" fmla="*/ 1 h 3"/>
                    <a:gd name="T30" fmla="*/ 12 w 21"/>
                    <a:gd name="T31" fmla="*/ 1 h 3"/>
                    <a:gd name="T32" fmla="*/ 13 w 21"/>
                    <a:gd name="T33" fmla="*/ 1 h 3"/>
                    <a:gd name="T34" fmla="*/ 14 w 21"/>
                    <a:gd name="T35" fmla="*/ 1 h 3"/>
                    <a:gd name="T36" fmla="*/ 15 w 21"/>
                    <a:gd name="T37" fmla="*/ 1 h 3"/>
                    <a:gd name="T38" fmla="*/ 16 w 21"/>
                    <a:gd name="T39" fmla="*/ 1 h 3"/>
                    <a:gd name="T40" fmla="*/ 16 w 21"/>
                    <a:gd name="T41" fmla="*/ 0 h 3"/>
                    <a:gd name="T42" fmla="*/ 17 w 21"/>
                    <a:gd name="T43" fmla="*/ 0 h 3"/>
                    <a:gd name="T44" fmla="*/ 18 w 21"/>
                    <a:gd name="T45" fmla="*/ 0 h 3"/>
                    <a:gd name="T46" fmla="*/ 19 w 21"/>
                    <a:gd name="T47" fmla="*/ 0 h 3"/>
                    <a:gd name="T48" fmla="*/ 20 w 21"/>
                    <a:gd name="T49" fmla="*/ 0 h 3"/>
                    <a:gd name="T50" fmla="*/ 21 w 21"/>
                    <a:gd name="T5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1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41" name="Freeform 864"/>
                <p:cNvSpPr>
                  <a:spLocks/>
                </p:cNvSpPr>
                <p:nvPr/>
              </p:nvSpPr>
              <p:spPr bwMode="auto">
                <a:xfrm>
                  <a:off x="1938" y="2461"/>
                  <a:ext cx="23" cy="1"/>
                </a:xfrm>
                <a:custGeom>
                  <a:avLst/>
                  <a:gdLst>
                    <a:gd name="T0" fmla="*/ 0 w 10"/>
                    <a:gd name="T1" fmla="*/ 1 h 1"/>
                    <a:gd name="T2" fmla="*/ 0 w 10"/>
                    <a:gd name="T3" fmla="*/ 1 h 1"/>
                    <a:gd name="T4" fmla="*/ 1 w 10"/>
                    <a:gd name="T5" fmla="*/ 1 h 1"/>
                    <a:gd name="T6" fmla="*/ 2 w 10"/>
                    <a:gd name="T7" fmla="*/ 1 h 1"/>
                    <a:gd name="T8" fmla="*/ 3 w 10"/>
                    <a:gd name="T9" fmla="*/ 1 h 1"/>
                    <a:gd name="T10" fmla="*/ 4 w 10"/>
                    <a:gd name="T11" fmla="*/ 1 h 1"/>
                    <a:gd name="T12" fmla="*/ 5 w 10"/>
                    <a:gd name="T13" fmla="*/ 1 h 1"/>
                    <a:gd name="T14" fmla="*/ 5 w 10"/>
                    <a:gd name="T15" fmla="*/ 0 h 1"/>
                    <a:gd name="T16" fmla="*/ 6 w 10"/>
                    <a:gd name="T17" fmla="*/ 0 h 1"/>
                    <a:gd name="T18" fmla="*/ 7 w 10"/>
                    <a:gd name="T19" fmla="*/ 0 h 1"/>
                    <a:gd name="T20" fmla="*/ 8 w 10"/>
                    <a:gd name="T21" fmla="*/ 0 h 1"/>
                    <a:gd name="T22" fmla="*/ 9 w 10"/>
                    <a:gd name="T23" fmla="*/ 0 h 1"/>
                    <a:gd name="T24" fmla="*/ 10 w 10"/>
                    <a:gd name="T2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42" name="Freeform 865"/>
                <p:cNvSpPr>
                  <a:spLocks/>
                </p:cNvSpPr>
                <p:nvPr/>
              </p:nvSpPr>
              <p:spPr bwMode="auto">
                <a:xfrm>
                  <a:off x="1963" y="2459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43" name="Freeform 866"/>
                <p:cNvSpPr>
                  <a:spLocks/>
                </p:cNvSpPr>
                <p:nvPr/>
              </p:nvSpPr>
              <p:spPr bwMode="auto">
                <a:xfrm>
                  <a:off x="1976" y="2458"/>
                  <a:ext cx="12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44" name="Freeform 867"/>
                <p:cNvSpPr>
                  <a:spLocks/>
                </p:cNvSpPr>
                <p:nvPr/>
              </p:nvSpPr>
              <p:spPr bwMode="auto">
                <a:xfrm>
                  <a:off x="1990" y="2456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45" name="Freeform 868"/>
                <p:cNvSpPr>
                  <a:spLocks/>
                </p:cNvSpPr>
                <p:nvPr/>
              </p:nvSpPr>
              <p:spPr bwMode="auto">
                <a:xfrm>
                  <a:off x="2004" y="2454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46" name="Freeform 869"/>
                <p:cNvSpPr>
                  <a:spLocks/>
                </p:cNvSpPr>
                <p:nvPr/>
              </p:nvSpPr>
              <p:spPr bwMode="auto">
                <a:xfrm>
                  <a:off x="2017" y="2451"/>
                  <a:ext cx="25" cy="2"/>
                </a:xfrm>
                <a:custGeom>
                  <a:avLst/>
                  <a:gdLst>
                    <a:gd name="T0" fmla="*/ 0 w 11"/>
                    <a:gd name="T1" fmla="*/ 1 h 1"/>
                    <a:gd name="T2" fmla="*/ 0 w 11"/>
                    <a:gd name="T3" fmla="*/ 1 h 1"/>
                    <a:gd name="T4" fmla="*/ 1 w 11"/>
                    <a:gd name="T5" fmla="*/ 1 h 1"/>
                    <a:gd name="T6" fmla="*/ 2 w 11"/>
                    <a:gd name="T7" fmla="*/ 1 h 1"/>
                    <a:gd name="T8" fmla="*/ 3 w 11"/>
                    <a:gd name="T9" fmla="*/ 1 h 1"/>
                    <a:gd name="T10" fmla="*/ 4 w 11"/>
                    <a:gd name="T11" fmla="*/ 1 h 1"/>
                    <a:gd name="T12" fmla="*/ 5 w 11"/>
                    <a:gd name="T13" fmla="*/ 1 h 1"/>
                    <a:gd name="T14" fmla="*/ 6 w 11"/>
                    <a:gd name="T15" fmla="*/ 1 h 1"/>
                    <a:gd name="T16" fmla="*/ 6 w 11"/>
                    <a:gd name="T17" fmla="*/ 0 h 1"/>
                    <a:gd name="T18" fmla="*/ 7 w 11"/>
                    <a:gd name="T19" fmla="*/ 0 h 1"/>
                    <a:gd name="T20" fmla="*/ 8 w 11"/>
                    <a:gd name="T21" fmla="*/ 0 h 1"/>
                    <a:gd name="T22" fmla="*/ 9 w 11"/>
                    <a:gd name="T23" fmla="*/ 0 h 1"/>
                    <a:gd name="T24" fmla="*/ 10 w 11"/>
                    <a:gd name="T25" fmla="*/ 0 h 1"/>
                    <a:gd name="T26" fmla="*/ 11 w 11"/>
                    <a:gd name="T2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47" name="Freeform 870"/>
                <p:cNvSpPr>
                  <a:spLocks/>
                </p:cNvSpPr>
                <p:nvPr/>
              </p:nvSpPr>
              <p:spPr bwMode="auto">
                <a:xfrm>
                  <a:off x="2045" y="2450"/>
                  <a:ext cx="9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48" name="Freeform 871"/>
                <p:cNvSpPr>
                  <a:spLocks/>
                </p:cNvSpPr>
                <p:nvPr/>
              </p:nvSpPr>
              <p:spPr bwMode="auto">
                <a:xfrm>
                  <a:off x="2056" y="2448"/>
                  <a:ext cx="9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49" name="Freeform 872"/>
                <p:cNvSpPr>
                  <a:spLocks/>
                </p:cNvSpPr>
                <p:nvPr/>
              </p:nvSpPr>
              <p:spPr bwMode="auto">
                <a:xfrm>
                  <a:off x="2067" y="2447"/>
                  <a:ext cx="9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50" name="Freeform 873"/>
                <p:cNvSpPr>
                  <a:spLocks/>
                </p:cNvSpPr>
                <p:nvPr/>
              </p:nvSpPr>
              <p:spPr bwMode="auto">
                <a:xfrm>
                  <a:off x="2079" y="2443"/>
                  <a:ext cx="25" cy="2"/>
                </a:xfrm>
                <a:custGeom>
                  <a:avLst/>
                  <a:gdLst>
                    <a:gd name="T0" fmla="*/ 0 w 11"/>
                    <a:gd name="T1" fmla="*/ 1 h 1"/>
                    <a:gd name="T2" fmla="*/ 0 w 11"/>
                    <a:gd name="T3" fmla="*/ 1 h 1"/>
                    <a:gd name="T4" fmla="*/ 1 w 11"/>
                    <a:gd name="T5" fmla="*/ 1 h 1"/>
                    <a:gd name="T6" fmla="*/ 2 w 11"/>
                    <a:gd name="T7" fmla="*/ 1 h 1"/>
                    <a:gd name="T8" fmla="*/ 3 w 11"/>
                    <a:gd name="T9" fmla="*/ 1 h 1"/>
                    <a:gd name="T10" fmla="*/ 4 w 11"/>
                    <a:gd name="T11" fmla="*/ 1 h 1"/>
                    <a:gd name="T12" fmla="*/ 5 w 11"/>
                    <a:gd name="T13" fmla="*/ 1 h 1"/>
                    <a:gd name="T14" fmla="*/ 6 w 11"/>
                    <a:gd name="T15" fmla="*/ 1 h 1"/>
                    <a:gd name="T16" fmla="*/ 6 w 11"/>
                    <a:gd name="T17" fmla="*/ 0 h 1"/>
                    <a:gd name="T18" fmla="*/ 7 w 11"/>
                    <a:gd name="T19" fmla="*/ 0 h 1"/>
                    <a:gd name="T20" fmla="*/ 8 w 11"/>
                    <a:gd name="T21" fmla="*/ 0 h 1"/>
                    <a:gd name="T22" fmla="*/ 9 w 11"/>
                    <a:gd name="T23" fmla="*/ 0 h 1"/>
                    <a:gd name="T24" fmla="*/ 10 w 11"/>
                    <a:gd name="T25" fmla="*/ 0 h 1"/>
                    <a:gd name="T26" fmla="*/ 11 w 11"/>
                    <a:gd name="T2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51" name="Freeform 874"/>
                <p:cNvSpPr>
                  <a:spLocks/>
                </p:cNvSpPr>
                <p:nvPr/>
              </p:nvSpPr>
              <p:spPr bwMode="auto">
                <a:xfrm>
                  <a:off x="2106" y="2442"/>
                  <a:ext cx="16" cy="0"/>
                </a:xfrm>
                <a:custGeom>
                  <a:avLst/>
                  <a:gdLst>
                    <a:gd name="T0" fmla="*/ 0 w 7"/>
                    <a:gd name="T1" fmla="*/ 0 w 7"/>
                    <a:gd name="T2" fmla="*/ 1 w 7"/>
                    <a:gd name="T3" fmla="*/ 2 w 7"/>
                    <a:gd name="T4" fmla="*/ 3 w 7"/>
                    <a:gd name="T5" fmla="*/ 4 w 7"/>
                    <a:gd name="T6" fmla="*/ 5 w 7"/>
                    <a:gd name="T7" fmla="*/ 6 w 7"/>
                    <a:gd name="T8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52" name="Freeform 875"/>
                <p:cNvSpPr>
                  <a:spLocks/>
                </p:cNvSpPr>
                <p:nvPr/>
              </p:nvSpPr>
              <p:spPr bwMode="auto">
                <a:xfrm>
                  <a:off x="2124" y="2440"/>
                  <a:ext cx="16" cy="0"/>
                </a:xfrm>
                <a:custGeom>
                  <a:avLst/>
                  <a:gdLst>
                    <a:gd name="T0" fmla="*/ 0 w 7"/>
                    <a:gd name="T1" fmla="*/ 0 w 7"/>
                    <a:gd name="T2" fmla="*/ 1 w 7"/>
                    <a:gd name="T3" fmla="*/ 2 w 7"/>
                    <a:gd name="T4" fmla="*/ 3 w 7"/>
                    <a:gd name="T5" fmla="*/ 4 w 7"/>
                    <a:gd name="T6" fmla="*/ 5 w 7"/>
                    <a:gd name="T7" fmla="*/ 6 w 7"/>
                    <a:gd name="T8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53" name="Freeform 876"/>
                <p:cNvSpPr>
                  <a:spLocks/>
                </p:cNvSpPr>
                <p:nvPr/>
              </p:nvSpPr>
              <p:spPr bwMode="auto">
                <a:xfrm>
                  <a:off x="2142" y="2434"/>
                  <a:ext cx="87" cy="5"/>
                </a:xfrm>
                <a:custGeom>
                  <a:avLst/>
                  <a:gdLst>
                    <a:gd name="T0" fmla="*/ 0 w 38"/>
                    <a:gd name="T1" fmla="*/ 3 h 3"/>
                    <a:gd name="T2" fmla="*/ 0 w 38"/>
                    <a:gd name="T3" fmla="*/ 3 h 3"/>
                    <a:gd name="T4" fmla="*/ 1 w 38"/>
                    <a:gd name="T5" fmla="*/ 3 h 3"/>
                    <a:gd name="T6" fmla="*/ 2 w 38"/>
                    <a:gd name="T7" fmla="*/ 3 h 3"/>
                    <a:gd name="T8" fmla="*/ 3 w 38"/>
                    <a:gd name="T9" fmla="*/ 3 h 3"/>
                    <a:gd name="T10" fmla="*/ 4 w 38"/>
                    <a:gd name="T11" fmla="*/ 3 h 3"/>
                    <a:gd name="T12" fmla="*/ 5 w 38"/>
                    <a:gd name="T13" fmla="*/ 3 h 3"/>
                    <a:gd name="T14" fmla="*/ 5 w 38"/>
                    <a:gd name="T15" fmla="*/ 2 h 3"/>
                    <a:gd name="T16" fmla="*/ 6 w 38"/>
                    <a:gd name="T17" fmla="*/ 2 h 3"/>
                    <a:gd name="T18" fmla="*/ 7 w 38"/>
                    <a:gd name="T19" fmla="*/ 2 h 3"/>
                    <a:gd name="T20" fmla="*/ 8 w 38"/>
                    <a:gd name="T21" fmla="*/ 2 h 3"/>
                    <a:gd name="T22" fmla="*/ 9 w 38"/>
                    <a:gd name="T23" fmla="*/ 2 h 3"/>
                    <a:gd name="T24" fmla="*/ 10 w 38"/>
                    <a:gd name="T25" fmla="*/ 2 h 3"/>
                    <a:gd name="T26" fmla="*/ 11 w 38"/>
                    <a:gd name="T27" fmla="*/ 2 h 3"/>
                    <a:gd name="T28" fmla="*/ 12 w 38"/>
                    <a:gd name="T29" fmla="*/ 2 h 3"/>
                    <a:gd name="T30" fmla="*/ 13 w 38"/>
                    <a:gd name="T31" fmla="*/ 2 h 3"/>
                    <a:gd name="T32" fmla="*/ 14 w 38"/>
                    <a:gd name="T33" fmla="*/ 2 h 3"/>
                    <a:gd name="T34" fmla="*/ 15 w 38"/>
                    <a:gd name="T35" fmla="*/ 2 h 3"/>
                    <a:gd name="T36" fmla="*/ 16 w 38"/>
                    <a:gd name="T37" fmla="*/ 2 h 3"/>
                    <a:gd name="T38" fmla="*/ 17 w 38"/>
                    <a:gd name="T39" fmla="*/ 2 h 3"/>
                    <a:gd name="T40" fmla="*/ 17 w 38"/>
                    <a:gd name="T41" fmla="*/ 1 h 3"/>
                    <a:gd name="T42" fmla="*/ 18 w 38"/>
                    <a:gd name="T43" fmla="*/ 1 h 3"/>
                    <a:gd name="T44" fmla="*/ 19 w 38"/>
                    <a:gd name="T45" fmla="*/ 1 h 3"/>
                    <a:gd name="T46" fmla="*/ 20 w 38"/>
                    <a:gd name="T47" fmla="*/ 1 h 3"/>
                    <a:gd name="T48" fmla="*/ 21 w 38"/>
                    <a:gd name="T49" fmla="*/ 1 h 3"/>
                    <a:gd name="T50" fmla="*/ 22 w 38"/>
                    <a:gd name="T51" fmla="*/ 1 h 3"/>
                    <a:gd name="T52" fmla="*/ 23 w 38"/>
                    <a:gd name="T53" fmla="*/ 1 h 3"/>
                    <a:gd name="T54" fmla="*/ 24 w 38"/>
                    <a:gd name="T55" fmla="*/ 1 h 3"/>
                    <a:gd name="T56" fmla="*/ 25 w 38"/>
                    <a:gd name="T57" fmla="*/ 1 h 3"/>
                    <a:gd name="T58" fmla="*/ 26 w 38"/>
                    <a:gd name="T59" fmla="*/ 1 h 3"/>
                    <a:gd name="T60" fmla="*/ 27 w 38"/>
                    <a:gd name="T61" fmla="*/ 1 h 3"/>
                    <a:gd name="T62" fmla="*/ 27 w 38"/>
                    <a:gd name="T63" fmla="*/ 0 h 3"/>
                    <a:gd name="T64" fmla="*/ 28 w 38"/>
                    <a:gd name="T65" fmla="*/ 0 h 3"/>
                    <a:gd name="T66" fmla="*/ 29 w 38"/>
                    <a:gd name="T67" fmla="*/ 0 h 3"/>
                    <a:gd name="T68" fmla="*/ 30 w 38"/>
                    <a:gd name="T69" fmla="*/ 0 h 3"/>
                    <a:gd name="T70" fmla="*/ 31 w 38"/>
                    <a:gd name="T71" fmla="*/ 0 h 3"/>
                    <a:gd name="T72" fmla="*/ 32 w 38"/>
                    <a:gd name="T73" fmla="*/ 0 h 3"/>
                    <a:gd name="T74" fmla="*/ 33 w 38"/>
                    <a:gd name="T75" fmla="*/ 0 h 3"/>
                    <a:gd name="T76" fmla="*/ 34 w 38"/>
                    <a:gd name="T77" fmla="*/ 0 h 3"/>
                    <a:gd name="T78" fmla="*/ 35 w 38"/>
                    <a:gd name="T79" fmla="*/ 0 h 3"/>
                    <a:gd name="T80" fmla="*/ 36 w 38"/>
                    <a:gd name="T81" fmla="*/ 0 h 3"/>
                    <a:gd name="T82" fmla="*/ 37 w 38"/>
                    <a:gd name="T83" fmla="*/ 0 h 3"/>
                    <a:gd name="T84" fmla="*/ 38 w 38"/>
                    <a:gd name="T8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8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5" y="2"/>
                      </a:lnTo>
                      <a:lnTo>
                        <a:pt x="16" y="2"/>
                      </a:lnTo>
                      <a:lnTo>
                        <a:pt x="17" y="2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3" y="0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54" name="Freeform 877"/>
                <p:cNvSpPr>
                  <a:spLocks/>
                </p:cNvSpPr>
                <p:nvPr/>
              </p:nvSpPr>
              <p:spPr bwMode="auto">
                <a:xfrm>
                  <a:off x="2231" y="2431"/>
                  <a:ext cx="63" cy="2"/>
                </a:xfrm>
                <a:custGeom>
                  <a:avLst/>
                  <a:gdLst>
                    <a:gd name="T0" fmla="*/ 0 w 28"/>
                    <a:gd name="T1" fmla="*/ 1 h 1"/>
                    <a:gd name="T2" fmla="*/ 0 w 28"/>
                    <a:gd name="T3" fmla="*/ 1 h 1"/>
                    <a:gd name="T4" fmla="*/ 1 w 28"/>
                    <a:gd name="T5" fmla="*/ 1 h 1"/>
                    <a:gd name="T6" fmla="*/ 2 w 28"/>
                    <a:gd name="T7" fmla="*/ 1 h 1"/>
                    <a:gd name="T8" fmla="*/ 3 w 28"/>
                    <a:gd name="T9" fmla="*/ 1 h 1"/>
                    <a:gd name="T10" fmla="*/ 4 w 28"/>
                    <a:gd name="T11" fmla="*/ 1 h 1"/>
                    <a:gd name="T12" fmla="*/ 5 w 28"/>
                    <a:gd name="T13" fmla="*/ 1 h 1"/>
                    <a:gd name="T14" fmla="*/ 6 w 28"/>
                    <a:gd name="T15" fmla="*/ 1 h 1"/>
                    <a:gd name="T16" fmla="*/ 7 w 28"/>
                    <a:gd name="T17" fmla="*/ 1 h 1"/>
                    <a:gd name="T18" fmla="*/ 8 w 28"/>
                    <a:gd name="T19" fmla="*/ 1 h 1"/>
                    <a:gd name="T20" fmla="*/ 9 w 28"/>
                    <a:gd name="T21" fmla="*/ 1 h 1"/>
                    <a:gd name="T22" fmla="*/ 10 w 28"/>
                    <a:gd name="T23" fmla="*/ 1 h 1"/>
                    <a:gd name="T24" fmla="*/ 11 w 28"/>
                    <a:gd name="T25" fmla="*/ 1 h 1"/>
                    <a:gd name="T26" fmla="*/ 12 w 28"/>
                    <a:gd name="T27" fmla="*/ 1 h 1"/>
                    <a:gd name="T28" fmla="*/ 13 w 28"/>
                    <a:gd name="T29" fmla="*/ 1 h 1"/>
                    <a:gd name="T30" fmla="*/ 13 w 28"/>
                    <a:gd name="T31" fmla="*/ 0 h 1"/>
                    <a:gd name="T32" fmla="*/ 14 w 28"/>
                    <a:gd name="T33" fmla="*/ 0 h 1"/>
                    <a:gd name="T34" fmla="*/ 15 w 28"/>
                    <a:gd name="T35" fmla="*/ 0 h 1"/>
                    <a:gd name="T36" fmla="*/ 16 w 28"/>
                    <a:gd name="T37" fmla="*/ 0 h 1"/>
                    <a:gd name="T38" fmla="*/ 17 w 28"/>
                    <a:gd name="T39" fmla="*/ 0 h 1"/>
                    <a:gd name="T40" fmla="*/ 18 w 28"/>
                    <a:gd name="T41" fmla="*/ 0 h 1"/>
                    <a:gd name="T42" fmla="*/ 19 w 28"/>
                    <a:gd name="T43" fmla="*/ 0 h 1"/>
                    <a:gd name="T44" fmla="*/ 20 w 28"/>
                    <a:gd name="T45" fmla="*/ 0 h 1"/>
                    <a:gd name="T46" fmla="*/ 21 w 28"/>
                    <a:gd name="T47" fmla="*/ 0 h 1"/>
                    <a:gd name="T48" fmla="*/ 22 w 28"/>
                    <a:gd name="T49" fmla="*/ 0 h 1"/>
                    <a:gd name="T50" fmla="*/ 23 w 28"/>
                    <a:gd name="T51" fmla="*/ 0 h 1"/>
                    <a:gd name="T52" fmla="*/ 24 w 28"/>
                    <a:gd name="T53" fmla="*/ 0 h 1"/>
                    <a:gd name="T54" fmla="*/ 25 w 28"/>
                    <a:gd name="T55" fmla="*/ 0 h 1"/>
                    <a:gd name="T56" fmla="*/ 26 w 28"/>
                    <a:gd name="T57" fmla="*/ 0 h 1"/>
                    <a:gd name="T58" fmla="*/ 27 w 28"/>
                    <a:gd name="T59" fmla="*/ 0 h 1"/>
                    <a:gd name="T60" fmla="*/ 28 w 28"/>
                    <a:gd name="T6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  <a:lnTo>
                        <a:pt x="28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55" name="Freeform 878"/>
                <p:cNvSpPr>
                  <a:spLocks/>
                </p:cNvSpPr>
                <p:nvPr/>
              </p:nvSpPr>
              <p:spPr bwMode="auto">
                <a:xfrm>
                  <a:off x="2297" y="2428"/>
                  <a:ext cx="88" cy="1"/>
                </a:xfrm>
                <a:custGeom>
                  <a:avLst/>
                  <a:gdLst>
                    <a:gd name="T0" fmla="*/ 0 w 39"/>
                    <a:gd name="T1" fmla="*/ 1 h 1"/>
                    <a:gd name="T2" fmla="*/ 0 w 39"/>
                    <a:gd name="T3" fmla="*/ 1 h 1"/>
                    <a:gd name="T4" fmla="*/ 1 w 39"/>
                    <a:gd name="T5" fmla="*/ 1 h 1"/>
                    <a:gd name="T6" fmla="*/ 2 w 39"/>
                    <a:gd name="T7" fmla="*/ 1 h 1"/>
                    <a:gd name="T8" fmla="*/ 3 w 39"/>
                    <a:gd name="T9" fmla="*/ 1 h 1"/>
                    <a:gd name="T10" fmla="*/ 4 w 39"/>
                    <a:gd name="T11" fmla="*/ 1 h 1"/>
                    <a:gd name="T12" fmla="*/ 5 w 39"/>
                    <a:gd name="T13" fmla="*/ 1 h 1"/>
                    <a:gd name="T14" fmla="*/ 6 w 39"/>
                    <a:gd name="T15" fmla="*/ 1 h 1"/>
                    <a:gd name="T16" fmla="*/ 7 w 39"/>
                    <a:gd name="T17" fmla="*/ 1 h 1"/>
                    <a:gd name="T18" fmla="*/ 8 w 39"/>
                    <a:gd name="T19" fmla="*/ 1 h 1"/>
                    <a:gd name="T20" fmla="*/ 9 w 39"/>
                    <a:gd name="T21" fmla="*/ 1 h 1"/>
                    <a:gd name="T22" fmla="*/ 10 w 39"/>
                    <a:gd name="T23" fmla="*/ 1 h 1"/>
                    <a:gd name="T24" fmla="*/ 11 w 39"/>
                    <a:gd name="T25" fmla="*/ 1 h 1"/>
                    <a:gd name="T26" fmla="*/ 12 w 39"/>
                    <a:gd name="T27" fmla="*/ 1 h 1"/>
                    <a:gd name="T28" fmla="*/ 13 w 39"/>
                    <a:gd name="T29" fmla="*/ 1 h 1"/>
                    <a:gd name="T30" fmla="*/ 14 w 39"/>
                    <a:gd name="T31" fmla="*/ 1 h 1"/>
                    <a:gd name="T32" fmla="*/ 15 w 39"/>
                    <a:gd name="T33" fmla="*/ 1 h 1"/>
                    <a:gd name="T34" fmla="*/ 16 w 39"/>
                    <a:gd name="T35" fmla="*/ 1 h 1"/>
                    <a:gd name="T36" fmla="*/ 17 w 39"/>
                    <a:gd name="T37" fmla="*/ 1 h 1"/>
                    <a:gd name="T38" fmla="*/ 18 w 39"/>
                    <a:gd name="T39" fmla="*/ 1 h 1"/>
                    <a:gd name="T40" fmla="*/ 19 w 39"/>
                    <a:gd name="T41" fmla="*/ 1 h 1"/>
                    <a:gd name="T42" fmla="*/ 20 w 39"/>
                    <a:gd name="T43" fmla="*/ 1 h 1"/>
                    <a:gd name="T44" fmla="*/ 21 w 39"/>
                    <a:gd name="T45" fmla="*/ 1 h 1"/>
                    <a:gd name="T46" fmla="*/ 21 w 39"/>
                    <a:gd name="T47" fmla="*/ 0 h 1"/>
                    <a:gd name="T48" fmla="*/ 22 w 39"/>
                    <a:gd name="T49" fmla="*/ 0 h 1"/>
                    <a:gd name="T50" fmla="*/ 23 w 39"/>
                    <a:gd name="T51" fmla="*/ 0 h 1"/>
                    <a:gd name="T52" fmla="*/ 24 w 39"/>
                    <a:gd name="T53" fmla="*/ 0 h 1"/>
                    <a:gd name="T54" fmla="*/ 25 w 39"/>
                    <a:gd name="T55" fmla="*/ 0 h 1"/>
                    <a:gd name="T56" fmla="*/ 26 w 39"/>
                    <a:gd name="T57" fmla="*/ 0 h 1"/>
                    <a:gd name="T58" fmla="*/ 27 w 39"/>
                    <a:gd name="T59" fmla="*/ 0 h 1"/>
                    <a:gd name="T60" fmla="*/ 28 w 39"/>
                    <a:gd name="T61" fmla="*/ 0 h 1"/>
                    <a:gd name="T62" fmla="*/ 29 w 39"/>
                    <a:gd name="T63" fmla="*/ 0 h 1"/>
                    <a:gd name="T64" fmla="*/ 30 w 39"/>
                    <a:gd name="T65" fmla="*/ 0 h 1"/>
                    <a:gd name="T66" fmla="*/ 31 w 39"/>
                    <a:gd name="T67" fmla="*/ 0 h 1"/>
                    <a:gd name="T68" fmla="*/ 32 w 39"/>
                    <a:gd name="T69" fmla="*/ 0 h 1"/>
                    <a:gd name="T70" fmla="*/ 33 w 39"/>
                    <a:gd name="T71" fmla="*/ 0 h 1"/>
                    <a:gd name="T72" fmla="*/ 34 w 39"/>
                    <a:gd name="T73" fmla="*/ 0 h 1"/>
                    <a:gd name="T74" fmla="*/ 35 w 39"/>
                    <a:gd name="T75" fmla="*/ 0 h 1"/>
                    <a:gd name="T76" fmla="*/ 36 w 39"/>
                    <a:gd name="T77" fmla="*/ 0 h 1"/>
                    <a:gd name="T78" fmla="*/ 37 w 39"/>
                    <a:gd name="T79" fmla="*/ 0 h 1"/>
                    <a:gd name="T80" fmla="*/ 38 w 39"/>
                    <a:gd name="T81" fmla="*/ 0 h 1"/>
                    <a:gd name="T82" fmla="*/ 39 w 39"/>
                    <a:gd name="T8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9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3" y="0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8" y="0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56" name="Freeform 879"/>
                <p:cNvSpPr>
                  <a:spLocks/>
                </p:cNvSpPr>
                <p:nvPr/>
              </p:nvSpPr>
              <p:spPr bwMode="auto">
                <a:xfrm>
                  <a:off x="2388" y="2425"/>
                  <a:ext cx="131" cy="9"/>
                </a:xfrm>
                <a:custGeom>
                  <a:avLst/>
                  <a:gdLst>
                    <a:gd name="T0" fmla="*/ 0 w 58"/>
                    <a:gd name="T1" fmla="*/ 1 h 6"/>
                    <a:gd name="T2" fmla="*/ 2 w 58"/>
                    <a:gd name="T3" fmla="*/ 1 h 6"/>
                    <a:gd name="T4" fmla="*/ 4 w 58"/>
                    <a:gd name="T5" fmla="*/ 1 h 6"/>
                    <a:gd name="T6" fmla="*/ 6 w 58"/>
                    <a:gd name="T7" fmla="*/ 1 h 6"/>
                    <a:gd name="T8" fmla="*/ 8 w 58"/>
                    <a:gd name="T9" fmla="*/ 1 h 6"/>
                    <a:gd name="T10" fmla="*/ 10 w 58"/>
                    <a:gd name="T11" fmla="*/ 1 h 6"/>
                    <a:gd name="T12" fmla="*/ 12 w 58"/>
                    <a:gd name="T13" fmla="*/ 1 h 6"/>
                    <a:gd name="T14" fmla="*/ 14 w 58"/>
                    <a:gd name="T15" fmla="*/ 1 h 6"/>
                    <a:gd name="T16" fmla="*/ 16 w 58"/>
                    <a:gd name="T17" fmla="*/ 1 h 6"/>
                    <a:gd name="T18" fmla="*/ 18 w 58"/>
                    <a:gd name="T19" fmla="*/ 1 h 6"/>
                    <a:gd name="T20" fmla="*/ 19 w 58"/>
                    <a:gd name="T21" fmla="*/ 0 h 6"/>
                    <a:gd name="T22" fmla="*/ 21 w 58"/>
                    <a:gd name="T23" fmla="*/ 0 h 6"/>
                    <a:gd name="T24" fmla="*/ 23 w 58"/>
                    <a:gd name="T25" fmla="*/ 0 h 6"/>
                    <a:gd name="T26" fmla="*/ 25 w 58"/>
                    <a:gd name="T27" fmla="*/ 0 h 6"/>
                    <a:gd name="T28" fmla="*/ 27 w 58"/>
                    <a:gd name="T29" fmla="*/ 0 h 6"/>
                    <a:gd name="T30" fmla="*/ 29 w 58"/>
                    <a:gd name="T31" fmla="*/ 0 h 6"/>
                    <a:gd name="T32" fmla="*/ 30 w 58"/>
                    <a:gd name="T33" fmla="*/ 1 h 6"/>
                    <a:gd name="T34" fmla="*/ 32 w 58"/>
                    <a:gd name="T35" fmla="*/ 1 h 6"/>
                    <a:gd name="T36" fmla="*/ 34 w 58"/>
                    <a:gd name="T37" fmla="*/ 1 h 6"/>
                    <a:gd name="T38" fmla="*/ 36 w 58"/>
                    <a:gd name="T39" fmla="*/ 1 h 6"/>
                    <a:gd name="T40" fmla="*/ 38 w 58"/>
                    <a:gd name="T41" fmla="*/ 1 h 6"/>
                    <a:gd name="T42" fmla="*/ 40 w 58"/>
                    <a:gd name="T43" fmla="*/ 1 h 6"/>
                    <a:gd name="T44" fmla="*/ 41 w 58"/>
                    <a:gd name="T45" fmla="*/ 2 h 6"/>
                    <a:gd name="T46" fmla="*/ 43 w 58"/>
                    <a:gd name="T47" fmla="*/ 2 h 6"/>
                    <a:gd name="T48" fmla="*/ 45 w 58"/>
                    <a:gd name="T49" fmla="*/ 2 h 6"/>
                    <a:gd name="T50" fmla="*/ 46 w 58"/>
                    <a:gd name="T51" fmla="*/ 3 h 6"/>
                    <a:gd name="T52" fmla="*/ 48 w 58"/>
                    <a:gd name="T53" fmla="*/ 3 h 6"/>
                    <a:gd name="T54" fmla="*/ 50 w 58"/>
                    <a:gd name="T55" fmla="*/ 3 h 6"/>
                    <a:gd name="T56" fmla="*/ 51 w 58"/>
                    <a:gd name="T57" fmla="*/ 4 h 6"/>
                    <a:gd name="T58" fmla="*/ 53 w 58"/>
                    <a:gd name="T59" fmla="*/ 4 h 6"/>
                    <a:gd name="T60" fmla="*/ 54 w 58"/>
                    <a:gd name="T61" fmla="*/ 5 h 6"/>
                    <a:gd name="T62" fmla="*/ 56 w 58"/>
                    <a:gd name="T63" fmla="*/ 5 h 6"/>
                    <a:gd name="T64" fmla="*/ 57 w 58"/>
                    <a:gd name="T6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8" h="6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7" y="1"/>
                      </a:lnTo>
                      <a:lnTo>
                        <a:pt x="38" y="1"/>
                      </a:lnTo>
                      <a:lnTo>
                        <a:pt x="39" y="1"/>
                      </a:lnTo>
                      <a:lnTo>
                        <a:pt x="40" y="1"/>
                      </a:lnTo>
                      <a:lnTo>
                        <a:pt x="40" y="2"/>
                      </a:lnTo>
                      <a:lnTo>
                        <a:pt x="41" y="2"/>
                      </a:lnTo>
                      <a:lnTo>
                        <a:pt x="42" y="2"/>
                      </a:lnTo>
                      <a:lnTo>
                        <a:pt x="43" y="2"/>
                      </a:lnTo>
                      <a:lnTo>
                        <a:pt x="44" y="2"/>
                      </a:lnTo>
                      <a:lnTo>
                        <a:pt x="45" y="2"/>
                      </a:lnTo>
                      <a:lnTo>
                        <a:pt x="46" y="2"/>
                      </a:lnTo>
                      <a:lnTo>
                        <a:pt x="46" y="3"/>
                      </a:lnTo>
                      <a:lnTo>
                        <a:pt x="47" y="3"/>
                      </a:lnTo>
                      <a:lnTo>
                        <a:pt x="48" y="3"/>
                      </a:lnTo>
                      <a:lnTo>
                        <a:pt x="49" y="3"/>
                      </a:lnTo>
                      <a:lnTo>
                        <a:pt x="50" y="3"/>
                      </a:lnTo>
                      <a:lnTo>
                        <a:pt x="50" y="4"/>
                      </a:lnTo>
                      <a:lnTo>
                        <a:pt x="51" y="4"/>
                      </a:lnTo>
                      <a:lnTo>
                        <a:pt x="52" y="4"/>
                      </a:lnTo>
                      <a:lnTo>
                        <a:pt x="53" y="4"/>
                      </a:lnTo>
                      <a:lnTo>
                        <a:pt x="53" y="5"/>
                      </a:lnTo>
                      <a:lnTo>
                        <a:pt x="54" y="5"/>
                      </a:lnTo>
                      <a:lnTo>
                        <a:pt x="55" y="5"/>
                      </a:lnTo>
                      <a:lnTo>
                        <a:pt x="56" y="5"/>
                      </a:lnTo>
                      <a:lnTo>
                        <a:pt x="56" y="6"/>
                      </a:lnTo>
                      <a:lnTo>
                        <a:pt x="57" y="6"/>
                      </a:lnTo>
                      <a:lnTo>
                        <a:pt x="58" y="6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57" name="Freeform 880"/>
                <p:cNvSpPr>
                  <a:spLocks/>
                </p:cNvSpPr>
                <p:nvPr/>
              </p:nvSpPr>
              <p:spPr bwMode="auto">
                <a:xfrm>
                  <a:off x="2522" y="2436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58" name="Freeform 881"/>
                <p:cNvSpPr>
                  <a:spLocks/>
                </p:cNvSpPr>
                <p:nvPr/>
              </p:nvSpPr>
              <p:spPr bwMode="auto">
                <a:xfrm>
                  <a:off x="2526" y="2437"/>
                  <a:ext cx="14" cy="5"/>
                </a:xfrm>
                <a:custGeom>
                  <a:avLst/>
                  <a:gdLst>
                    <a:gd name="T0" fmla="*/ 0 w 6"/>
                    <a:gd name="T1" fmla="*/ 0 h 3"/>
                    <a:gd name="T2" fmla="*/ 0 w 6"/>
                    <a:gd name="T3" fmla="*/ 0 h 3"/>
                    <a:gd name="T4" fmla="*/ 1 w 6"/>
                    <a:gd name="T5" fmla="*/ 0 h 3"/>
                    <a:gd name="T6" fmla="*/ 1 w 6"/>
                    <a:gd name="T7" fmla="*/ 1 h 3"/>
                    <a:gd name="T8" fmla="*/ 2 w 6"/>
                    <a:gd name="T9" fmla="*/ 1 h 3"/>
                    <a:gd name="T10" fmla="*/ 3 w 6"/>
                    <a:gd name="T11" fmla="*/ 1 h 3"/>
                    <a:gd name="T12" fmla="*/ 3 w 6"/>
                    <a:gd name="T13" fmla="*/ 2 h 3"/>
                    <a:gd name="T14" fmla="*/ 4 w 6"/>
                    <a:gd name="T15" fmla="*/ 2 h 3"/>
                    <a:gd name="T16" fmla="*/ 5 w 6"/>
                    <a:gd name="T17" fmla="*/ 2 h 3"/>
                    <a:gd name="T18" fmla="*/ 5 w 6"/>
                    <a:gd name="T19" fmla="*/ 3 h 3"/>
                    <a:gd name="T20" fmla="*/ 6 w 6"/>
                    <a:gd name="T2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59" name="Freeform 882"/>
                <p:cNvSpPr>
                  <a:spLocks/>
                </p:cNvSpPr>
                <p:nvPr/>
              </p:nvSpPr>
              <p:spPr bwMode="auto">
                <a:xfrm>
                  <a:off x="2542" y="2443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60" name="Freeform 883"/>
                <p:cNvSpPr>
                  <a:spLocks/>
                </p:cNvSpPr>
                <p:nvPr/>
              </p:nvSpPr>
              <p:spPr bwMode="auto">
                <a:xfrm>
                  <a:off x="2549" y="2447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61" name="Line 884"/>
                <p:cNvSpPr>
                  <a:spLocks noChangeShapeType="1"/>
                </p:cNvSpPr>
                <p:nvPr/>
              </p:nvSpPr>
              <p:spPr bwMode="auto">
                <a:xfrm>
                  <a:off x="2558" y="24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62" name="Freeform 885"/>
                <p:cNvSpPr>
                  <a:spLocks/>
                </p:cNvSpPr>
                <p:nvPr/>
              </p:nvSpPr>
              <p:spPr bwMode="auto">
                <a:xfrm>
                  <a:off x="2560" y="2453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63" name="Line 886"/>
                <p:cNvSpPr>
                  <a:spLocks noChangeShapeType="1"/>
                </p:cNvSpPr>
                <p:nvPr/>
              </p:nvSpPr>
              <p:spPr bwMode="auto">
                <a:xfrm>
                  <a:off x="2567" y="24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64" name="Freeform 887"/>
                <p:cNvSpPr>
                  <a:spLocks/>
                </p:cNvSpPr>
                <p:nvPr/>
              </p:nvSpPr>
              <p:spPr bwMode="auto">
                <a:xfrm>
                  <a:off x="2569" y="2458"/>
                  <a:ext cx="9" cy="3"/>
                </a:xfrm>
                <a:custGeom>
                  <a:avLst/>
                  <a:gdLst>
                    <a:gd name="T0" fmla="*/ 0 w 4"/>
                    <a:gd name="T1" fmla="*/ 0 h 2"/>
                    <a:gd name="T2" fmla="*/ 0 w 4"/>
                    <a:gd name="T3" fmla="*/ 0 h 2"/>
                    <a:gd name="T4" fmla="*/ 1 w 4"/>
                    <a:gd name="T5" fmla="*/ 0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2 h 2"/>
                    <a:gd name="T14" fmla="*/ 4 w 4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65" name="Freeform 888"/>
                <p:cNvSpPr>
                  <a:spLocks/>
                </p:cNvSpPr>
                <p:nvPr/>
              </p:nvSpPr>
              <p:spPr bwMode="auto">
                <a:xfrm>
                  <a:off x="2581" y="2462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66" name="Line 889"/>
                <p:cNvSpPr>
                  <a:spLocks noChangeShapeType="1"/>
                </p:cNvSpPr>
                <p:nvPr/>
              </p:nvSpPr>
              <p:spPr bwMode="auto">
                <a:xfrm>
                  <a:off x="2585" y="24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67" name="Freeform 890"/>
                <p:cNvSpPr>
                  <a:spLocks/>
                </p:cNvSpPr>
                <p:nvPr/>
              </p:nvSpPr>
              <p:spPr bwMode="auto">
                <a:xfrm>
                  <a:off x="2588" y="2465"/>
                  <a:ext cx="11" cy="3"/>
                </a:xfrm>
                <a:custGeom>
                  <a:avLst/>
                  <a:gdLst>
                    <a:gd name="T0" fmla="*/ 0 w 5"/>
                    <a:gd name="T1" fmla="*/ 0 h 2"/>
                    <a:gd name="T2" fmla="*/ 0 w 5"/>
                    <a:gd name="T3" fmla="*/ 0 h 2"/>
                    <a:gd name="T4" fmla="*/ 1 w 5"/>
                    <a:gd name="T5" fmla="*/ 0 h 2"/>
                    <a:gd name="T6" fmla="*/ 1 w 5"/>
                    <a:gd name="T7" fmla="*/ 1 h 2"/>
                    <a:gd name="T8" fmla="*/ 2 w 5"/>
                    <a:gd name="T9" fmla="*/ 1 h 2"/>
                    <a:gd name="T10" fmla="*/ 3 w 5"/>
                    <a:gd name="T11" fmla="*/ 1 h 2"/>
                    <a:gd name="T12" fmla="*/ 3 w 5"/>
                    <a:gd name="T13" fmla="*/ 2 h 2"/>
                    <a:gd name="T14" fmla="*/ 4 w 5"/>
                    <a:gd name="T15" fmla="*/ 2 h 2"/>
                    <a:gd name="T16" fmla="*/ 5 w 5"/>
                    <a:gd name="T1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68" name="Freeform 891"/>
                <p:cNvSpPr>
                  <a:spLocks/>
                </p:cNvSpPr>
                <p:nvPr/>
              </p:nvSpPr>
              <p:spPr bwMode="auto">
                <a:xfrm>
                  <a:off x="2601" y="2470"/>
                  <a:ext cx="34" cy="2"/>
                </a:xfrm>
                <a:custGeom>
                  <a:avLst/>
                  <a:gdLst>
                    <a:gd name="T0" fmla="*/ 0 w 15"/>
                    <a:gd name="T1" fmla="*/ 0 h 1"/>
                    <a:gd name="T2" fmla="*/ 0 w 15"/>
                    <a:gd name="T3" fmla="*/ 0 h 1"/>
                    <a:gd name="T4" fmla="*/ 1 w 15"/>
                    <a:gd name="T5" fmla="*/ 0 h 1"/>
                    <a:gd name="T6" fmla="*/ 2 w 15"/>
                    <a:gd name="T7" fmla="*/ 0 h 1"/>
                    <a:gd name="T8" fmla="*/ 3 w 15"/>
                    <a:gd name="T9" fmla="*/ 0 h 1"/>
                    <a:gd name="T10" fmla="*/ 4 w 15"/>
                    <a:gd name="T11" fmla="*/ 0 h 1"/>
                    <a:gd name="T12" fmla="*/ 4 w 15"/>
                    <a:gd name="T13" fmla="*/ 1 h 1"/>
                    <a:gd name="T14" fmla="*/ 5 w 15"/>
                    <a:gd name="T15" fmla="*/ 1 h 1"/>
                    <a:gd name="T16" fmla="*/ 6 w 15"/>
                    <a:gd name="T17" fmla="*/ 1 h 1"/>
                    <a:gd name="T18" fmla="*/ 7 w 15"/>
                    <a:gd name="T19" fmla="*/ 1 h 1"/>
                    <a:gd name="T20" fmla="*/ 8 w 15"/>
                    <a:gd name="T21" fmla="*/ 1 h 1"/>
                    <a:gd name="T22" fmla="*/ 9 w 15"/>
                    <a:gd name="T23" fmla="*/ 1 h 1"/>
                    <a:gd name="T24" fmla="*/ 10 w 15"/>
                    <a:gd name="T25" fmla="*/ 1 h 1"/>
                    <a:gd name="T26" fmla="*/ 11 w 15"/>
                    <a:gd name="T27" fmla="*/ 1 h 1"/>
                    <a:gd name="T28" fmla="*/ 11 w 15"/>
                    <a:gd name="T29" fmla="*/ 0 h 1"/>
                    <a:gd name="T30" fmla="*/ 12 w 15"/>
                    <a:gd name="T31" fmla="*/ 0 h 1"/>
                    <a:gd name="T32" fmla="*/ 13 w 15"/>
                    <a:gd name="T33" fmla="*/ 0 h 1"/>
                    <a:gd name="T34" fmla="*/ 14 w 15"/>
                    <a:gd name="T35" fmla="*/ 0 h 1"/>
                    <a:gd name="T36" fmla="*/ 15 w 15"/>
                    <a:gd name="T3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69" name="Freeform 892"/>
                <p:cNvSpPr>
                  <a:spLocks/>
                </p:cNvSpPr>
                <p:nvPr/>
              </p:nvSpPr>
              <p:spPr bwMode="auto">
                <a:xfrm>
                  <a:off x="2638" y="2468"/>
                  <a:ext cx="9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70" name="Freeform 893"/>
                <p:cNvSpPr>
                  <a:spLocks/>
                </p:cNvSpPr>
                <p:nvPr/>
              </p:nvSpPr>
              <p:spPr bwMode="auto">
                <a:xfrm>
                  <a:off x="2649" y="2467"/>
                  <a:ext cx="14" cy="0"/>
                </a:xfrm>
                <a:custGeom>
                  <a:avLst/>
                  <a:gdLst>
                    <a:gd name="T0" fmla="*/ 0 w 6"/>
                    <a:gd name="T1" fmla="*/ 0 w 6"/>
                    <a:gd name="T2" fmla="*/ 1 w 6"/>
                    <a:gd name="T3" fmla="*/ 2 w 6"/>
                    <a:gd name="T4" fmla="*/ 3 w 6"/>
                    <a:gd name="T5" fmla="*/ 4 w 6"/>
                    <a:gd name="T6" fmla="*/ 5 w 6"/>
                    <a:gd name="T7" fmla="*/ 6 w 6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</a:cxnLst>
                  <a:rect l="0" t="0" r="r" b="b"/>
                  <a:pathLst>
                    <a:path w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71" name="Freeform 894"/>
                <p:cNvSpPr>
                  <a:spLocks/>
                </p:cNvSpPr>
                <p:nvPr/>
              </p:nvSpPr>
              <p:spPr bwMode="auto">
                <a:xfrm>
                  <a:off x="2665" y="2462"/>
                  <a:ext cx="41" cy="3"/>
                </a:xfrm>
                <a:custGeom>
                  <a:avLst/>
                  <a:gdLst>
                    <a:gd name="T0" fmla="*/ 0 w 18"/>
                    <a:gd name="T1" fmla="*/ 2 h 2"/>
                    <a:gd name="T2" fmla="*/ 0 w 18"/>
                    <a:gd name="T3" fmla="*/ 2 h 2"/>
                    <a:gd name="T4" fmla="*/ 1 w 18"/>
                    <a:gd name="T5" fmla="*/ 2 h 2"/>
                    <a:gd name="T6" fmla="*/ 2 w 18"/>
                    <a:gd name="T7" fmla="*/ 2 h 2"/>
                    <a:gd name="T8" fmla="*/ 3 w 18"/>
                    <a:gd name="T9" fmla="*/ 2 h 2"/>
                    <a:gd name="T10" fmla="*/ 4 w 18"/>
                    <a:gd name="T11" fmla="*/ 2 h 2"/>
                    <a:gd name="T12" fmla="*/ 5 w 18"/>
                    <a:gd name="T13" fmla="*/ 2 h 2"/>
                    <a:gd name="T14" fmla="*/ 6 w 18"/>
                    <a:gd name="T15" fmla="*/ 2 h 2"/>
                    <a:gd name="T16" fmla="*/ 7 w 18"/>
                    <a:gd name="T17" fmla="*/ 2 h 2"/>
                    <a:gd name="T18" fmla="*/ 7 w 18"/>
                    <a:gd name="T19" fmla="*/ 1 h 2"/>
                    <a:gd name="T20" fmla="*/ 8 w 18"/>
                    <a:gd name="T21" fmla="*/ 1 h 2"/>
                    <a:gd name="T22" fmla="*/ 9 w 18"/>
                    <a:gd name="T23" fmla="*/ 1 h 2"/>
                    <a:gd name="T24" fmla="*/ 10 w 18"/>
                    <a:gd name="T25" fmla="*/ 1 h 2"/>
                    <a:gd name="T26" fmla="*/ 11 w 18"/>
                    <a:gd name="T27" fmla="*/ 1 h 2"/>
                    <a:gd name="T28" fmla="*/ 12 w 18"/>
                    <a:gd name="T29" fmla="*/ 1 h 2"/>
                    <a:gd name="T30" fmla="*/ 13 w 18"/>
                    <a:gd name="T31" fmla="*/ 1 h 2"/>
                    <a:gd name="T32" fmla="*/ 14 w 18"/>
                    <a:gd name="T33" fmla="*/ 1 h 2"/>
                    <a:gd name="T34" fmla="*/ 14 w 18"/>
                    <a:gd name="T35" fmla="*/ 0 h 2"/>
                    <a:gd name="T36" fmla="*/ 15 w 18"/>
                    <a:gd name="T37" fmla="*/ 0 h 2"/>
                    <a:gd name="T38" fmla="*/ 16 w 18"/>
                    <a:gd name="T39" fmla="*/ 0 h 2"/>
                    <a:gd name="T40" fmla="*/ 17 w 18"/>
                    <a:gd name="T41" fmla="*/ 0 h 2"/>
                    <a:gd name="T42" fmla="*/ 18 w 18"/>
                    <a:gd name="T4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72" name="Freeform 895"/>
                <p:cNvSpPr>
                  <a:spLocks/>
                </p:cNvSpPr>
                <p:nvPr/>
              </p:nvSpPr>
              <p:spPr bwMode="auto">
                <a:xfrm>
                  <a:off x="2708" y="2459"/>
                  <a:ext cx="18" cy="2"/>
                </a:xfrm>
                <a:custGeom>
                  <a:avLst/>
                  <a:gdLst>
                    <a:gd name="T0" fmla="*/ 0 w 8"/>
                    <a:gd name="T1" fmla="*/ 1 h 1"/>
                    <a:gd name="T2" fmla="*/ 0 w 8"/>
                    <a:gd name="T3" fmla="*/ 1 h 1"/>
                    <a:gd name="T4" fmla="*/ 1 w 8"/>
                    <a:gd name="T5" fmla="*/ 1 h 1"/>
                    <a:gd name="T6" fmla="*/ 2 w 8"/>
                    <a:gd name="T7" fmla="*/ 1 h 1"/>
                    <a:gd name="T8" fmla="*/ 3 w 8"/>
                    <a:gd name="T9" fmla="*/ 1 h 1"/>
                    <a:gd name="T10" fmla="*/ 4 w 8"/>
                    <a:gd name="T11" fmla="*/ 1 h 1"/>
                    <a:gd name="T12" fmla="*/ 4 w 8"/>
                    <a:gd name="T13" fmla="*/ 0 h 1"/>
                    <a:gd name="T14" fmla="*/ 5 w 8"/>
                    <a:gd name="T15" fmla="*/ 0 h 1"/>
                    <a:gd name="T16" fmla="*/ 6 w 8"/>
                    <a:gd name="T17" fmla="*/ 0 h 1"/>
                    <a:gd name="T18" fmla="*/ 7 w 8"/>
                    <a:gd name="T19" fmla="*/ 0 h 1"/>
                    <a:gd name="T20" fmla="*/ 8 w 8"/>
                    <a:gd name="T2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73" name="Freeform 896"/>
                <p:cNvSpPr>
                  <a:spLocks/>
                </p:cNvSpPr>
                <p:nvPr/>
              </p:nvSpPr>
              <p:spPr bwMode="auto">
                <a:xfrm>
                  <a:off x="2728" y="2458"/>
                  <a:ext cx="10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74" name="Freeform 897"/>
                <p:cNvSpPr>
                  <a:spLocks/>
                </p:cNvSpPr>
                <p:nvPr/>
              </p:nvSpPr>
              <p:spPr bwMode="auto">
                <a:xfrm>
                  <a:off x="2740" y="2451"/>
                  <a:ext cx="43" cy="5"/>
                </a:xfrm>
                <a:custGeom>
                  <a:avLst/>
                  <a:gdLst>
                    <a:gd name="T0" fmla="*/ 0 w 19"/>
                    <a:gd name="T1" fmla="*/ 3 h 3"/>
                    <a:gd name="T2" fmla="*/ 0 w 19"/>
                    <a:gd name="T3" fmla="*/ 3 h 3"/>
                    <a:gd name="T4" fmla="*/ 1 w 19"/>
                    <a:gd name="T5" fmla="*/ 3 h 3"/>
                    <a:gd name="T6" fmla="*/ 2 w 19"/>
                    <a:gd name="T7" fmla="*/ 3 h 3"/>
                    <a:gd name="T8" fmla="*/ 3 w 19"/>
                    <a:gd name="T9" fmla="*/ 3 h 3"/>
                    <a:gd name="T10" fmla="*/ 4 w 19"/>
                    <a:gd name="T11" fmla="*/ 3 h 3"/>
                    <a:gd name="T12" fmla="*/ 5 w 19"/>
                    <a:gd name="T13" fmla="*/ 3 h 3"/>
                    <a:gd name="T14" fmla="*/ 6 w 19"/>
                    <a:gd name="T15" fmla="*/ 3 h 3"/>
                    <a:gd name="T16" fmla="*/ 6 w 19"/>
                    <a:gd name="T17" fmla="*/ 2 h 3"/>
                    <a:gd name="T18" fmla="*/ 7 w 19"/>
                    <a:gd name="T19" fmla="*/ 2 h 3"/>
                    <a:gd name="T20" fmla="*/ 8 w 19"/>
                    <a:gd name="T21" fmla="*/ 2 h 3"/>
                    <a:gd name="T22" fmla="*/ 9 w 19"/>
                    <a:gd name="T23" fmla="*/ 2 h 3"/>
                    <a:gd name="T24" fmla="*/ 10 w 19"/>
                    <a:gd name="T25" fmla="*/ 2 h 3"/>
                    <a:gd name="T26" fmla="*/ 11 w 19"/>
                    <a:gd name="T27" fmla="*/ 2 h 3"/>
                    <a:gd name="T28" fmla="*/ 11 w 19"/>
                    <a:gd name="T29" fmla="*/ 1 h 3"/>
                    <a:gd name="T30" fmla="*/ 12 w 19"/>
                    <a:gd name="T31" fmla="*/ 1 h 3"/>
                    <a:gd name="T32" fmla="*/ 13 w 19"/>
                    <a:gd name="T33" fmla="*/ 1 h 3"/>
                    <a:gd name="T34" fmla="*/ 14 w 19"/>
                    <a:gd name="T35" fmla="*/ 1 h 3"/>
                    <a:gd name="T36" fmla="*/ 15 w 19"/>
                    <a:gd name="T37" fmla="*/ 1 h 3"/>
                    <a:gd name="T38" fmla="*/ 16 w 19"/>
                    <a:gd name="T39" fmla="*/ 1 h 3"/>
                    <a:gd name="T40" fmla="*/ 16 w 19"/>
                    <a:gd name="T41" fmla="*/ 0 h 3"/>
                    <a:gd name="T42" fmla="*/ 17 w 19"/>
                    <a:gd name="T43" fmla="*/ 0 h 3"/>
                    <a:gd name="T44" fmla="*/ 18 w 19"/>
                    <a:gd name="T45" fmla="*/ 0 h 3"/>
                    <a:gd name="T46" fmla="*/ 19 w 19"/>
                    <a:gd name="T4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9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75" name="Freeform 898"/>
                <p:cNvSpPr>
                  <a:spLocks/>
                </p:cNvSpPr>
                <p:nvPr/>
              </p:nvSpPr>
              <p:spPr bwMode="auto">
                <a:xfrm>
                  <a:off x="2785" y="2443"/>
                  <a:ext cx="32" cy="7"/>
                </a:xfrm>
                <a:custGeom>
                  <a:avLst/>
                  <a:gdLst>
                    <a:gd name="T0" fmla="*/ 0 w 14"/>
                    <a:gd name="T1" fmla="*/ 4 h 4"/>
                    <a:gd name="T2" fmla="*/ 0 w 14"/>
                    <a:gd name="T3" fmla="*/ 4 h 4"/>
                    <a:gd name="T4" fmla="*/ 1 w 14"/>
                    <a:gd name="T5" fmla="*/ 4 h 4"/>
                    <a:gd name="T6" fmla="*/ 2 w 14"/>
                    <a:gd name="T7" fmla="*/ 4 h 4"/>
                    <a:gd name="T8" fmla="*/ 3 w 14"/>
                    <a:gd name="T9" fmla="*/ 4 h 4"/>
                    <a:gd name="T10" fmla="*/ 3 w 14"/>
                    <a:gd name="T11" fmla="*/ 3 h 4"/>
                    <a:gd name="T12" fmla="*/ 4 w 14"/>
                    <a:gd name="T13" fmla="*/ 3 h 4"/>
                    <a:gd name="T14" fmla="*/ 5 w 14"/>
                    <a:gd name="T15" fmla="*/ 3 h 4"/>
                    <a:gd name="T16" fmla="*/ 6 w 14"/>
                    <a:gd name="T17" fmla="*/ 3 h 4"/>
                    <a:gd name="T18" fmla="*/ 6 w 14"/>
                    <a:gd name="T19" fmla="*/ 2 h 4"/>
                    <a:gd name="T20" fmla="*/ 7 w 14"/>
                    <a:gd name="T21" fmla="*/ 2 h 4"/>
                    <a:gd name="T22" fmla="*/ 8 w 14"/>
                    <a:gd name="T23" fmla="*/ 2 h 4"/>
                    <a:gd name="T24" fmla="*/ 9 w 14"/>
                    <a:gd name="T25" fmla="*/ 2 h 4"/>
                    <a:gd name="T26" fmla="*/ 9 w 14"/>
                    <a:gd name="T27" fmla="*/ 1 h 4"/>
                    <a:gd name="T28" fmla="*/ 10 w 14"/>
                    <a:gd name="T29" fmla="*/ 1 h 4"/>
                    <a:gd name="T30" fmla="*/ 11 w 14"/>
                    <a:gd name="T31" fmla="*/ 1 h 4"/>
                    <a:gd name="T32" fmla="*/ 12 w 14"/>
                    <a:gd name="T33" fmla="*/ 1 h 4"/>
                    <a:gd name="T34" fmla="*/ 12 w 14"/>
                    <a:gd name="T35" fmla="*/ 0 h 4"/>
                    <a:gd name="T36" fmla="*/ 13 w 14"/>
                    <a:gd name="T37" fmla="*/ 0 h 4"/>
                    <a:gd name="T38" fmla="*/ 14 w 14"/>
                    <a:gd name="T3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4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76" name="Freeform 899"/>
                <p:cNvSpPr>
                  <a:spLocks/>
                </p:cNvSpPr>
                <p:nvPr/>
              </p:nvSpPr>
              <p:spPr bwMode="auto">
                <a:xfrm>
                  <a:off x="2819" y="2442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77" name="Freeform 900"/>
                <p:cNvSpPr>
                  <a:spLocks/>
                </p:cNvSpPr>
                <p:nvPr/>
              </p:nvSpPr>
              <p:spPr bwMode="auto">
                <a:xfrm>
                  <a:off x="2824" y="2440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78" name="Freeform 901"/>
                <p:cNvSpPr>
                  <a:spLocks/>
                </p:cNvSpPr>
                <p:nvPr/>
              </p:nvSpPr>
              <p:spPr bwMode="auto">
                <a:xfrm>
                  <a:off x="2828" y="2439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79" name="Freeform 902"/>
                <p:cNvSpPr>
                  <a:spLocks/>
                </p:cNvSpPr>
                <p:nvPr/>
              </p:nvSpPr>
              <p:spPr bwMode="auto">
                <a:xfrm>
                  <a:off x="2833" y="2434"/>
                  <a:ext cx="9" cy="3"/>
                </a:xfrm>
                <a:custGeom>
                  <a:avLst/>
                  <a:gdLst>
                    <a:gd name="T0" fmla="*/ 0 w 4"/>
                    <a:gd name="T1" fmla="*/ 2 h 2"/>
                    <a:gd name="T2" fmla="*/ 0 w 4"/>
                    <a:gd name="T3" fmla="*/ 2 h 2"/>
                    <a:gd name="T4" fmla="*/ 1 w 4"/>
                    <a:gd name="T5" fmla="*/ 2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0 h 2"/>
                    <a:gd name="T14" fmla="*/ 4 w 4"/>
                    <a:gd name="T1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80" name="Freeform 903"/>
                <p:cNvSpPr>
                  <a:spLocks/>
                </p:cNvSpPr>
                <p:nvPr/>
              </p:nvSpPr>
              <p:spPr bwMode="auto">
                <a:xfrm>
                  <a:off x="2844" y="2429"/>
                  <a:ext cx="7" cy="4"/>
                </a:xfrm>
                <a:custGeom>
                  <a:avLst/>
                  <a:gdLst>
                    <a:gd name="T0" fmla="*/ 0 w 3"/>
                    <a:gd name="T1" fmla="*/ 2 h 2"/>
                    <a:gd name="T2" fmla="*/ 0 w 3"/>
                    <a:gd name="T3" fmla="*/ 2 h 2"/>
                    <a:gd name="T4" fmla="*/ 1 w 3"/>
                    <a:gd name="T5" fmla="*/ 2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0 h 2"/>
                    <a:gd name="T12" fmla="*/ 3 w 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81" name="Freeform 904"/>
                <p:cNvSpPr>
                  <a:spLocks/>
                </p:cNvSpPr>
                <p:nvPr/>
              </p:nvSpPr>
              <p:spPr bwMode="auto">
                <a:xfrm>
                  <a:off x="2853" y="2425"/>
                  <a:ext cx="7" cy="3"/>
                </a:xfrm>
                <a:custGeom>
                  <a:avLst/>
                  <a:gdLst>
                    <a:gd name="T0" fmla="*/ 0 w 3"/>
                    <a:gd name="T1" fmla="*/ 2 h 2"/>
                    <a:gd name="T2" fmla="*/ 0 w 3"/>
                    <a:gd name="T3" fmla="*/ 2 h 2"/>
                    <a:gd name="T4" fmla="*/ 1 w 3"/>
                    <a:gd name="T5" fmla="*/ 2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0 h 2"/>
                    <a:gd name="T12" fmla="*/ 3 w 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82" name="Line 905"/>
                <p:cNvSpPr>
                  <a:spLocks noChangeShapeType="1"/>
                </p:cNvSpPr>
                <p:nvPr/>
              </p:nvSpPr>
              <p:spPr bwMode="auto">
                <a:xfrm>
                  <a:off x="2862" y="24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83" name="Freeform 906"/>
                <p:cNvSpPr>
                  <a:spLocks/>
                </p:cNvSpPr>
                <p:nvPr/>
              </p:nvSpPr>
              <p:spPr bwMode="auto">
                <a:xfrm>
                  <a:off x="2865" y="2415"/>
                  <a:ext cx="11" cy="7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4 h 4"/>
                    <a:gd name="T4" fmla="*/ 1 w 5"/>
                    <a:gd name="T5" fmla="*/ 4 h 4"/>
                    <a:gd name="T6" fmla="*/ 1 w 5"/>
                    <a:gd name="T7" fmla="*/ 3 h 4"/>
                    <a:gd name="T8" fmla="*/ 2 w 5"/>
                    <a:gd name="T9" fmla="*/ 3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1 h 4"/>
                    <a:gd name="T16" fmla="*/ 4 w 5"/>
                    <a:gd name="T17" fmla="*/ 1 h 4"/>
                    <a:gd name="T18" fmla="*/ 4 w 5"/>
                    <a:gd name="T19" fmla="*/ 0 h 4"/>
                    <a:gd name="T20" fmla="*/ 5 w 5"/>
                    <a:gd name="T2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84" name="Line 907"/>
                <p:cNvSpPr>
                  <a:spLocks noChangeShapeType="1"/>
                </p:cNvSpPr>
                <p:nvPr/>
              </p:nvSpPr>
              <p:spPr bwMode="auto">
                <a:xfrm>
                  <a:off x="2878" y="24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85" name="Line 908"/>
                <p:cNvSpPr>
                  <a:spLocks noChangeShapeType="1"/>
                </p:cNvSpPr>
                <p:nvPr/>
              </p:nvSpPr>
              <p:spPr bwMode="auto">
                <a:xfrm>
                  <a:off x="2881" y="24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86" name="Line 909"/>
                <p:cNvSpPr>
                  <a:spLocks noChangeShapeType="1"/>
                </p:cNvSpPr>
                <p:nvPr/>
              </p:nvSpPr>
              <p:spPr bwMode="auto">
                <a:xfrm>
                  <a:off x="2883" y="24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87" name="Freeform 910"/>
                <p:cNvSpPr>
                  <a:spLocks/>
                </p:cNvSpPr>
                <p:nvPr/>
              </p:nvSpPr>
              <p:spPr bwMode="auto">
                <a:xfrm>
                  <a:off x="2885" y="2398"/>
                  <a:ext cx="14" cy="11"/>
                </a:xfrm>
                <a:custGeom>
                  <a:avLst/>
                  <a:gdLst>
                    <a:gd name="T0" fmla="*/ 0 w 6"/>
                    <a:gd name="T1" fmla="*/ 7 h 7"/>
                    <a:gd name="T2" fmla="*/ 0 w 6"/>
                    <a:gd name="T3" fmla="*/ 7 h 7"/>
                    <a:gd name="T4" fmla="*/ 0 w 6"/>
                    <a:gd name="T5" fmla="*/ 6 h 7"/>
                    <a:gd name="T6" fmla="*/ 1 w 6"/>
                    <a:gd name="T7" fmla="*/ 6 h 7"/>
                    <a:gd name="T8" fmla="*/ 1 w 6"/>
                    <a:gd name="T9" fmla="*/ 5 h 7"/>
                    <a:gd name="T10" fmla="*/ 2 w 6"/>
                    <a:gd name="T11" fmla="*/ 5 h 7"/>
                    <a:gd name="T12" fmla="*/ 2 w 6"/>
                    <a:gd name="T13" fmla="*/ 4 h 7"/>
                    <a:gd name="T14" fmla="*/ 3 w 6"/>
                    <a:gd name="T15" fmla="*/ 4 h 7"/>
                    <a:gd name="T16" fmla="*/ 3 w 6"/>
                    <a:gd name="T17" fmla="*/ 3 h 7"/>
                    <a:gd name="T18" fmla="*/ 4 w 6"/>
                    <a:gd name="T19" fmla="*/ 3 h 7"/>
                    <a:gd name="T20" fmla="*/ 4 w 6"/>
                    <a:gd name="T21" fmla="*/ 2 h 7"/>
                    <a:gd name="T22" fmla="*/ 5 w 6"/>
                    <a:gd name="T23" fmla="*/ 2 h 7"/>
                    <a:gd name="T24" fmla="*/ 5 w 6"/>
                    <a:gd name="T25" fmla="*/ 1 h 7"/>
                    <a:gd name="T26" fmla="*/ 6 w 6"/>
                    <a:gd name="T27" fmla="*/ 1 h 7"/>
                    <a:gd name="T28" fmla="*/ 6 w 6"/>
                    <a:gd name="T2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1" y="6"/>
                      </a:lnTo>
                      <a:lnTo>
                        <a:pt x="1" y="5"/>
                      </a:lnTo>
                      <a:lnTo>
                        <a:pt x="2" y="5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88" name="Line 911"/>
                <p:cNvSpPr>
                  <a:spLocks noChangeShapeType="1"/>
                </p:cNvSpPr>
                <p:nvPr/>
              </p:nvSpPr>
              <p:spPr bwMode="auto">
                <a:xfrm>
                  <a:off x="2901" y="23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89" name="Line 912"/>
                <p:cNvSpPr>
                  <a:spLocks noChangeShapeType="1"/>
                </p:cNvSpPr>
                <p:nvPr/>
              </p:nvSpPr>
              <p:spPr bwMode="auto">
                <a:xfrm>
                  <a:off x="2903" y="23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90" name="Freeform 913"/>
                <p:cNvSpPr>
                  <a:spLocks/>
                </p:cNvSpPr>
                <p:nvPr/>
              </p:nvSpPr>
              <p:spPr bwMode="auto">
                <a:xfrm>
                  <a:off x="2906" y="2389"/>
                  <a:ext cx="4" cy="4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0 w 2"/>
                    <a:gd name="T5" fmla="*/ 2 h 3"/>
                    <a:gd name="T6" fmla="*/ 1 w 2"/>
                    <a:gd name="T7" fmla="*/ 2 h 3"/>
                    <a:gd name="T8" fmla="*/ 1 w 2"/>
                    <a:gd name="T9" fmla="*/ 1 h 3"/>
                    <a:gd name="T10" fmla="*/ 2 w 2"/>
                    <a:gd name="T11" fmla="*/ 1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91" name="Line 914"/>
                <p:cNvSpPr>
                  <a:spLocks noChangeShapeType="1"/>
                </p:cNvSpPr>
                <p:nvPr/>
              </p:nvSpPr>
              <p:spPr bwMode="auto">
                <a:xfrm>
                  <a:off x="2912" y="23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92" name="Freeform 915"/>
                <p:cNvSpPr>
                  <a:spLocks/>
                </p:cNvSpPr>
                <p:nvPr/>
              </p:nvSpPr>
              <p:spPr bwMode="auto">
                <a:xfrm>
                  <a:off x="2915" y="2381"/>
                  <a:ext cx="4" cy="5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0 w 2"/>
                    <a:gd name="T5" fmla="*/ 2 h 3"/>
                    <a:gd name="T6" fmla="*/ 1 w 2"/>
                    <a:gd name="T7" fmla="*/ 2 h 3"/>
                    <a:gd name="T8" fmla="*/ 1 w 2"/>
                    <a:gd name="T9" fmla="*/ 1 h 3"/>
                    <a:gd name="T10" fmla="*/ 2 w 2"/>
                    <a:gd name="T11" fmla="*/ 1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93" name="Line 916"/>
                <p:cNvSpPr>
                  <a:spLocks noChangeShapeType="1"/>
                </p:cNvSpPr>
                <p:nvPr/>
              </p:nvSpPr>
              <p:spPr bwMode="auto">
                <a:xfrm>
                  <a:off x="2922" y="23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94" name="Freeform 917"/>
                <p:cNvSpPr>
                  <a:spLocks/>
                </p:cNvSpPr>
                <p:nvPr/>
              </p:nvSpPr>
              <p:spPr bwMode="auto">
                <a:xfrm>
                  <a:off x="2924" y="2373"/>
                  <a:ext cx="4" cy="5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0 w 2"/>
                    <a:gd name="T5" fmla="*/ 2 h 3"/>
                    <a:gd name="T6" fmla="*/ 1 w 2"/>
                    <a:gd name="T7" fmla="*/ 2 h 3"/>
                    <a:gd name="T8" fmla="*/ 1 w 2"/>
                    <a:gd name="T9" fmla="*/ 1 h 3"/>
                    <a:gd name="T10" fmla="*/ 2 w 2"/>
                    <a:gd name="T11" fmla="*/ 1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95" name="Line 918"/>
                <p:cNvSpPr>
                  <a:spLocks noChangeShapeType="1"/>
                </p:cNvSpPr>
                <p:nvPr/>
              </p:nvSpPr>
              <p:spPr bwMode="auto">
                <a:xfrm>
                  <a:off x="2931" y="237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96" name="Freeform 919"/>
                <p:cNvSpPr>
                  <a:spLocks/>
                </p:cNvSpPr>
                <p:nvPr/>
              </p:nvSpPr>
              <p:spPr bwMode="auto">
                <a:xfrm>
                  <a:off x="2933" y="2365"/>
                  <a:ext cx="4" cy="5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0 w 2"/>
                    <a:gd name="T5" fmla="*/ 2 h 3"/>
                    <a:gd name="T6" fmla="*/ 1 w 2"/>
                    <a:gd name="T7" fmla="*/ 2 h 3"/>
                    <a:gd name="T8" fmla="*/ 1 w 2"/>
                    <a:gd name="T9" fmla="*/ 1 h 3"/>
                    <a:gd name="T10" fmla="*/ 2 w 2"/>
                    <a:gd name="T11" fmla="*/ 1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97" name="Line 920"/>
                <p:cNvSpPr>
                  <a:spLocks noChangeShapeType="1"/>
                </p:cNvSpPr>
                <p:nvPr/>
              </p:nvSpPr>
              <p:spPr bwMode="auto">
                <a:xfrm>
                  <a:off x="2940" y="23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98" name="Freeform 921"/>
                <p:cNvSpPr>
                  <a:spLocks/>
                </p:cNvSpPr>
                <p:nvPr/>
              </p:nvSpPr>
              <p:spPr bwMode="auto">
                <a:xfrm>
                  <a:off x="2942" y="2358"/>
                  <a:ext cx="5" cy="4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0 w 2"/>
                    <a:gd name="T5" fmla="*/ 2 h 3"/>
                    <a:gd name="T6" fmla="*/ 1 w 2"/>
                    <a:gd name="T7" fmla="*/ 2 h 3"/>
                    <a:gd name="T8" fmla="*/ 1 w 2"/>
                    <a:gd name="T9" fmla="*/ 1 h 3"/>
                    <a:gd name="T10" fmla="*/ 2 w 2"/>
                    <a:gd name="T11" fmla="*/ 1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99" name="Line 922"/>
                <p:cNvSpPr>
                  <a:spLocks noChangeShapeType="1"/>
                </p:cNvSpPr>
                <p:nvPr/>
              </p:nvSpPr>
              <p:spPr bwMode="auto">
                <a:xfrm>
                  <a:off x="2949" y="23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00" name="Freeform 923"/>
                <p:cNvSpPr>
                  <a:spLocks/>
                </p:cNvSpPr>
                <p:nvPr/>
              </p:nvSpPr>
              <p:spPr bwMode="auto">
                <a:xfrm>
                  <a:off x="2951" y="2350"/>
                  <a:ext cx="5" cy="4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0 w 2"/>
                    <a:gd name="T5" fmla="*/ 2 h 3"/>
                    <a:gd name="T6" fmla="*/ 1 w 2"/>
                    <a:gd name="T7" fmla="*/ 2 h 3"/>
                    <a:gd name="T8" fmla="*/ 1 w 2"/>
                    <a:gd name="T9" fmla="*/ 1 h 3"/>
                    <a:gd name="T10" fmla="*/ 2 w 2"/>
                    <a:gd name="T11" fmla="*/ 1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01" name="Line 924"/>
                <p:cNvSpPr>
                  <a:spLocks noChangeShapeType="1"/>
                </p:cNvSpPr>
                <p:nvPr/>
              </p:nvSpPr>
              <p:spPr bwMode="auto">
                <a:xfrm>
                  <a:off x="2958" y="234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02" name="Line 925"/>
                <p:cNvSpPr>
                  <a:spLocks noChangeShapeType="1"/>
                </p:cNvSpPr>
                <p:nvPr/>
              </p:nvSpPr>
              <p:spPr bwMode="auto">
                <a:xfrm>
                  <a:off x="2960" y="23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03" name="Freeform 926"/>
                <p:cNvSpPr>
                  <a:spLocks/>
                </p:cNvSpPr>
                <p:nvPr/>
              </p:nvSpPr>
              <p:spPr bwMode="auto">
                <a:xfrm>
                  <a:off x="2962" y="2337"/>
                  <a:ext cx="10" cy="8"/>
                </a:xfrm>
                <a:custGeom>
                  <a:avLst/>
                  <a:gdLst>
                    <a:gd name="T0" fmla="*/ 0 w 4"/>
                    <a:gd name="T1" fmla="*/ 5 h 5"/>
                    <a:gd name="T2" fmla="*/ 0 w 4"/>
                    <a:gd name="T3" fmla="*/ 5 h 5"/>
                    <a:gd name="T4" fmla="*/ 0 w 4"/>
                    <a:gd name="T5" fmla="*/ 4 h 5"/>
                    <a:gd name="T6" fmla="*/ 1 w 4"/>
                    <a:gd name="T7" fmla="*/ 4 h 5"/>
                    <a:gd name="T8" fmla="*/ 1 w 4"/>
                    <a:gd name="T9" fmla="*/ 3 h 5"/>
                    <a:gd name="T10" fmla="*/ 2 w 4"/>
                    <a:gd name="T11" fmla="*/ 3 h 5"/>
                    <a:gd name="T12" fmla="*/ 2 w 4"/>
                    <a:gd name="T13" fmla="*/ 2 h 5"/>
                    <a:gd name="T14" fmla="*/ 3 w 4"/>
                    <a:gd name="T15" fmla="*/ 2 h 5"/>
                    <a:gd name="T16" fmla="*/ 3 w 4"/>
                    <a:gd name="T17" fmla="*/ 1 h 5"/>
                    <a:gd name="T18" fmla="*/ 4 w 4"/>
                    <a:gd name="T19" fmla="*/ 1 h 5"/>
                    <a:gd name="T20" fmla="*/ 4 w 4"/>
                    <a:gd name="T2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04" name="Line 927"/>
                <p:cNvSpPr>
                  <a:spLocks noChangeShapeType="1"/>
                </p:cNvSpPr>
                <p:nvPr/>
              </p:nvSpPr>
              <p:spPr bwMode="auto">
                <a:xfrm>
                  <a:off x="2974" y="233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05" name="Line 928"/>
                <p:cNvSpPr>
                  <a:spLocks noChangeShapeType="1"/>
                </p:cNvSpPr>
                <p:nvPr/>
              </p:nvSpPr>
              <p:spPr bwMode="auto">
                <a:xfrm>
                  <a:off x="2976" y="23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06" name="Line 929"/>
                <p:cNvSpPr>
                  <a:spLocks noChangeShapeType="1"/>
                </p:cNvSpPr>
                <p:nvPr/>
              </p:nvSpPr>
              <p:spPr bwMode="auto">
                <a:xfrm>
                  <a:off x="2978" y="233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07" name="Line 930"/>
                <p:cNvSpPr>
                  <a:spLocks noChangeShapeType="1"/>
                </p:cNvSpPr>
                <p:nvPr/>
              </p:nvSpPr>
              <p:spPr bwMode="auto">
                <a:xfrm>
                  <a:off x="2981" y="23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08" name="Line 931"/>
                <p:cNvSpPr>
                  <a:spLocks noChangeShapeType="1"/>
                </p:cNvSpPr>
                <p:nvPr/>
              </p:nvSpPr>
              <p:spPr bwMode="auto">
                <a:xfrm>
                  <a:off x="2983" y="232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09" name="Line 932"/>
                <p:cNvSpPr>
                  <a:spLocks noChangeShapeType="1"/>
                </p:cNvSpPr>
                <p:nvPr/>
              </p:nvSpPr>
              <p:spPr bwMode="auto">
                <a:xfrm>
                  <a:off x="2985" y="23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10" name="Line 933"/>
                <p:cNvSpPr>
                  <a:spLocks noChangeShapeType="1"/>
                </p:cNvSpPr>
                <p:nvPr/>
              </p:nvSpPr>
              <p:spPr bwMode="auto">
                <a:xfrm>
                  <a:off x="2987" y="23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11" name="Line 934"/>
                <p:cNvSpPr>
                  <a:spLocks noChangeShapeType="1"/>
                </p:cNvSpPr>
                <p:nvPr/>
              </p:nvSpPr>
              <p:spPr bwMode="auto">
                <a:xfrm>
                  <a:off x="2990" y="23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12" name="Line 935"/>
                <p:cNvSpPr>
                  <a:spLocks noChangeShapeType="1"/>
                </p:cNvSpPr>
                <p:nvPr/>
              </p:nvSpPr>
              <p:spPr bwMode="auto">
                <a:xfrm>
                  <a:off x="2992" y="23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13" name="Line 936"/>
                <p:cNvSpPr>
                  <a:spLocks noChangeShapeType="1"/>
                </p:cNvSpPr>
                <p:nvPr/>
              </p:nvSpPr>
              <p:spPr bwMode="auto">
                <a:xfrm>
                  <a:off x="2994" y="23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14" name="Freeform 937"/>
                <p:cNvSpPr>
                  <a:spLocks/>
                </p:cNvSpPr>
                <p:nvPr/>
              </p:nvSpPr>
              <p:spPr bwMode="auto">
                <a:xfrm>
                  <a:off x="2997" y="2315"/>
                  <a:ext cx="9" cy="5"/>
                </a:xfrm>
                <a:custGeom>
                  <a:avLst/>
                  <a:gdLst>
                    <a:gd name="T0" fmla="*/ 0 w 4"/>
                    <a:gd name="T1" fmla="*/ 3 h 3"/>
                    <a:gd name="T2" fmla="*/ 0 w 4"/>
                    <a:gd name="T3" fmla="*/ 3 h 3"/>
                    <a:gd name="T4" fmla="*/ 1 w 4"/>
                    <a:gd name="T5" fmla="*/ 3 h 3"/>
                    <a:gd name="T6" fmla="*/ 1 w 4"/>
                    <a:gd name="T7" fmla="*/ 2 h 3"/>
                    <a:gd name="T8" fmla="*/ 2 w 4"/>
                    <a:gd name="T9" fmla="*/ 2 h 3"/>
                    <a:gd name="T10" fmla="*/ 2 w 4"/>
                    <a:gd name="T11" fmla="*/ 1 h 3"/>
                    <a:gd name="T12" fmla="*/ 3 w 4"/>
                    <a:gd name="T13" fmla="*/ 1 h 3"/>
                    <a:gd name="T14" fmla="*/ 3 w 4"/>
                    <a:gd name="T15" fmla="*/ 0 h 3"/>
                    <a:gd name="T16" fmla="*/ 4 w 4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15" name="Line 938"/>
                <p:cNvSpPr>
                  <a:spLocks noChangeShapeType="1"/>
                </p:cNvSpPr>
                <p:nvPr/>
              </p:nvSpPr>
              <p:spPr bwMode="auto">
                <a:xfrm>
                  <a:off x="3008" y="23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16" name="Freeform 939"/>
                <p:cNvSpPr>
                  <a:spLocks/>
                </p:cNvSpPr>
                <p:nvPr/>
              </p:nvSpPr>
              <p:spPr bwMode="auto">
                <a:xfrm>
                  <a:off x="3010" y="2311"/>
                  <a:ext cx="5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17" name="Line 940"/>
                <p:cNvSpPr>
                  <a:spLocks noChangeShapeType="1"/>
                </p:cNvSpPr>
                <p:nvPr/>
              </p:nvSpPr>
              <p:spPr bwMode="auto">
                <a:xfrm>
                  <a:off x="3017" y="230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18" name="Freeform 941"/>
                <p:cNvSpPr>
                  <a:spLocks/>
                </p:cNvSpPr>
                <p:nvPr/>
              </p:nvSpPr>
              <p:spPr bwMode="auto">
                <a:xfrm>
                  <a:off x="3019" y="2306"/>
                  <a:ext cx="5" cy="2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19" name="Freeform 942"/>
                <p:cNvSpPr>
                  <a:spLocks/>
                </p:cNvSpPr>
                <p:nvPr/>
              </p:nvSpPr>
              <p:spPr bwMode="auto">
                <a:xfrm>
                  <a:off x="3026" y="2304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20" name="Freeform 943"/>
                <p:cNvSpPr>
                  <a:spLocks/>
                </p:cNvSpPr>
                <p:nvPr/>
              </p:nvSpPr>
              <p:spPr bwMode="auto">
                <a:xfrm>
                  <a:off x="3031" y="2297"/>
                  <a:ext cx="20" cy="6"/>
                </a:xfrm>
                <a:custGeom>
                  <a:avLst/>
                  <a:gdLst>
                    <a:gd name="T0" fmla="*/ 0 w 9"/>
                    <a:gd name="T1" fmla="*/ 4 h 4"/>
                    <a:gd name="T2" fmla="*/ 0 w 9"/>
                    <a:gd name="T3" fmla="*/ 4 h 4"/>
                    <a:gd name="T4" fmla="*/ 1 w 9"/>
                    <a:gd name="T5" fmla="*/ 4 h 4"/>
                    <a:gd name="T6" fmla="*/ 1 w 9"/>
                    <a:gd name="T7" fmla="*/ 3 h 4"/>
                    <a:gd name="T8" fmla="*/ 2 w 9"/>
                    <a:gd name="T9" fmla="*/ 3 h 4"/>
                    <a:gd name="T10" fmla="*/ 3 w 9"/>
                    <a:gd name="T11" fmla="*/ 3 h 4"/>
                    <a:gd name="T12" fmla="*/ 3 w 9"/>
                    <a:gd name="T13" fmla="*/ 2 h 4"/>
                    <a:gd name="T14" fmla="*/ 4 w 9"/>
                    <a:gd name="T15" fmla="*/ 2 h 4"/>
                    <a:gd name="T16" fmla="*/ 5 w 9"/>
                    <a:gd name="T17" fmla="*/ 2 h 4"/>
                    <a:gd name="T18" fmla="*/ 5 w 9"/>
                    <a:gd name="T19" fmla="*/ 1 h 4"/>
                    <a:gd name="T20" fmla="*/ 6 w 9"/>
                    <a:gd name="T21" fmla="*/ 1 h 4"/>
                    <a:gd name="T22" fmla="*/ 7 w 9"/>
                    <a:gd name="T23" fmla="*/ 1 h 4"/>
                    <a:gd name="T24" fmla="*/ 7 w 9"/>
                    <a:gd name="T25" fmla="*/ 0 h 4"/>
                    <a:gd name="T26" fmla="*/ 8 w 9"/>
                    <a:gd name="T27" fmla="*/ 0 h 4"/>
                    <a:gd name="T28" fmla="*/ 9 w 9"/>
                    <a:gd name="T2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21" name="Freeform 944"/>
                <p:cNvSpPr>
                  <a:spLocks/>
                </p:cNvSpPr>
                <p:nvPr/>
              </p:nvSpPr>
              <p:spPr bwMode="auto">
                <a:xfrm>
                  <a:off x="3053" y="2293"/>
                  <a:ext cx="12" cy="2"/>
                </a:xfrm>
                <a:custGeom>
                  <a:avLst/>
                  <a:gdLst>
                    <a:gd name="T0" fmla="*/ 0 w 5"/>
                    <a:gd name="T1" fmla="*/ 1 h 1"/>
                    <a:gd name="T2" fmla="*/ 0 w 5"/>
                    <a:gd name="T3" fmla="*/ 1 h 1"/>
                    <a:gd name="T4" fmla="*/ 1 w 5"/>
                    <a:gd name="T5" fmla="*/ 1 h 1"/>
                    <a:gd name="T6" fmla="*/ 2 w 5"/>
                    <a:gd name="T7" fmla="*/ 1 h 1"/>
                    <a:gd name="T8" fmla="*/ 2 w 5"/>
                    <a:gd name="T9" fmla="*/ 0 h 1"/>
                    <a:gd name="T10" fmla="*/ 3 w 5"/>
                    <a:gd name="T11" fmla="*/ 0 h 1"/>
                    <a:gd name="T12" fmla="*/ 4 w 5"/>
                    <a:gd name="T13" fmla="*/ 0 h 1"/>
                    <a:gd name="T14" fmla="*/ 5 w 5"/>
                    <a:gd name="T1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22" name="Freeform 945"/>
                <p:cNvSpPr>
                  <a:spLocks/>
                </p:cNvSpPr>
                <p:nvPr/>
              </p:nvSpPr>
              <p:spPr bwMode="auto">
                <a:xfrm>
                  <a:off x="3067" y="2290"/>
                  <a:ext cx="18" cy="2"/>
                </a:xfrm>
                <a:custGeom>
                  <a:avLst/>
                  <a:gdLst>
                    <a:gd name="T0" fmla="*/ 0 w 8"/>
                    <a:gd name="T1" fmla="*/ 1 h 1"/>
                    <a:gd name="T2" fmla="*/ 0 w 8"/>
                    <a:gd name="T3" fmla="*/ 1 h 1"/>
                    <a:gd name="T4" fmla="*/ 1 w 8"/>
                    <a:gd name="T5" fmla="*/ 1 h 1"/>
                    <a:gd name="T6" fmla="*/ 2 w 8"/>
                    <a:gd name="T7" fmla="*/ 1 h 1"/>
                    <a:gd name="T8" fmla="*/ 3 w 8"/>
                    <a:gd name="T9" fmla="*/ 1 h 1"/>
                    <a:gd name="T10" fmla="*/ 3 w 8"/>
                    <a:gd name="T11" fmla="*/ 0 h 1"/>
                    <a:gd name="T12" fmla="*/ 4 w 8"/>
                    <a:gd name="T13" fmla="*/ 0 h 1"/>
                    <a:gd name="T14" fmla="*/ 5 w 8"/>
                    <a:gd name="T15" fmla="*/ 0 h 1"/>
                    <a:gd name="T16" fmla="*/ 6 w 8"/>
                    <a:gd name="T17" fmla="*/ 0 h 1"/>
                    <a:gd name="T18" fmla="*/ 7 w 8"/>
                    <a:gd name="T19" fmla="*/ 0 h 1"/>
                    <a:gd name="T20" fmla="*/ 8 w 8"/>
                    <a:gd name="T2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23" name="Freeform 946"/>
                <p:cNvSpPr>
                  <a:spLocks/>
                </p:cNvSpPr>
                <p:nvPr/>
              </p:nvSpPr>
              <p:spPr bwMode="auto">
                <a:xfrm>
                  <a:off x="3087" y="2289"/>
                  <a:ext cx="69" cy="3"/>
                </a:xfrm>
                <a:custGeom>
                  <a:avLst/>
                  <a:gdLst>
                    <a:gd name="T0" fmla="*/ 0 w 30"/>
                    <a:gd name="T1" fmla="*/ 0 h 2"/>
                    <a:gd name="T2" fmla="*/ 0 w 30"/>
                    <a:gd name="T3" fmla="*/ 0 h 2"/>
                    <a:gd name="T4" fmla="*/ 1 w 30"/>
                    <a:gd name="T5" fmla="*/ 0 h 2"/>
                    <a:gd name="T6" fmla="*/ 2 w 30"/>
                    <a:gd name="T7" fmla="*/ 0 h 2"/>
                    <a:gd name="T8" fmla="*/ 3 w 30"/>
                    <a:gd name="T9" fmla="*/ 0 h 2"/>
                    <a:gd name="T10" fmla="*/ 4 w 30"/>
                    <a:gd name="T11" fmla="*/ 0 h 2"/>
                    <a:gd name="T12" fmla="*/ 5 w 30"/>
                    <a:gd name="T13" fmla="*/ 0 h 2"/>
                    <a:gd name="T14" fmla="*/ 6 w 30"/>
                    <a:gd name="T15" fmla="*/ 0 h 2"/>
                    <a:gd name="T16" fmla="*/ 7 w 30"/>
                    <a:gd name="T17" fmla="*/ 0 h 2"/>
                    <a:gd name="T18" fmla="*/ 8 w 30"/>
                    <a:gd name="T19" fmla="*/ 0 h 2"/>
                    <a:gd name="T20" fmla="*/ 9 w 30"/>
                    <a:gd name="T21" fmla="*/ 0 h 2"/>
                    <a:gd name="T22" fmla="*/ 10 w 30"/>
                    <a:gd name="T23" fmla="*/ 0 h 2"/>
                    <a:gd name="T24" fmla="*/ 11 w 30"/>
                    <a:gd name="T25" fmla="*/ 0 h 2"/>
                    <a:gd name="T26" fmla="*/ 12 w 30"/>
                    <a:gd name="T27" fmla="*/ 0 h 2"/>
                    <a:gd name="T28" fmla="*/ 13 w 30"/>
                    <a:gd name="T29" fmla="*/ 0 h 2"/>
                    <a:gd name="T30" fmla="*/ 14 w 30"/>
                    <a:gd name="T31" fmla="*/ 0 h 2"/>
                    <a:gd name="T32" fmla="*/ 15 w 30"/>
                    <a:gd name="T33" fmla="*/ 0 h 2"/>
                    <a:gd name="T34" fmla="*/ 16 w 30"/>
                    <a:gd name="T35" fmla="*/ 0 h 2"/>
                    <a:gd name="T36" fmla="*/ 17 w 30"/>
                    <a:gd name="T37" fmla="*/ 0 h 2"/>
                    <a:gd name="T38" fmla="*/ 18 w 30"/>
                    <a:gd name="T39" fmla="*/ 0 h 2"/>
                    <a:gd name="T40" fmla="*/ 19 w 30"/>
                    <a:gd name="T41" fmla="*/ 0 h 2"/>
                    <a:gd name="T42" fmla="*/ 20 w 30"/>
                    <a:gd name="T43" fmla="*/ 0 h 2"/>
                    <a:gd name="T44" fmla="*/ 21 w 30"/>
                    <a:gd name="T45" fmla="*/ 0 h 2"/>
                    <a:gd name="T46" fmla="*/ 22 w 30"/>
                    <a:gd name="T47" fmla="*/ 0 h 2"/>
                    <a:gd name="T48" fmla="*/ 22 w 30"/>
                    <a:gd name="T49" fmla="*/ 1 h 2"/>
                    <a:gd name="T50" fmla="*/ 23 w 30"/>
                    <a:gd name="T51" fmla="*/ 1 h 2"/>
                    <a:gd name="T52" fmla="*/ 24 w 30"/>
                    <a:gd name="T53" fmla="*/ 1 h 2"/>
                    <a:gd name="T54" fmla="*/ 25 w 30"/>
                    <a:gd name="T55" fmla="*/ 1 h 2"/>
                    <a:gd name="T56" fmla="*/ 26 w 30"/>
                    <a:gd name="T57" fmla="*/ 1 h 2"/>
                    <a:gd name="T58" fmla="*/ 27 w 30"/>
                    <a:gd name="T59" fmla="*/ 1 h 2"/>
                    <a:gd name="T60" fmla="*/ 27 w 30"/>
                    <a:gd name="T61" fmla="*/ 2 h 2"/>
                    <a:gd name="T62" fmla="*/ 28 w 30"/>
                    <a:gd name="T63" fmla="*/ 2 h 2"/>
                    <a:gd name="T64" fmla="*/ 29 w 30"/>
                    <a:gd name="T65" fmla="*/ 2 h 2"/>
                    <a:gd name="T66" fmla="*/ 30 w 30"/>
                    <a:gd name="T6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7" y="2"/>
                      </a:lnTo>
                      <a:lnTo>
                        <a:pt x="28" y="2"/>
                      </a:lnTo>
                      <a:lnTo>
                        <a:pt x="29" y="2"/>
                      </a:lnTo>
                      <a:lnTo>
                        <a:pt x="30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24" name="Freeform 947"/>
                <p:cNvSpPr>
                  <a:spLocks/>
                </p:cNvSpPr>
                <p:nvPr/>
              </p:nvSpPr>
              <p:spPr bwMode="auto">
                <a:xfrm>
                  <a:off x="3158" y="2293"/>
                  <a:ext cx="4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25" name="Freeform 948"/>
                <p:cNvSpPr>
                  <a:spLocks/>
                </p:cNvSpPr>
                <p:nvPr/>
              </p:nvSpPr>
              <p:spPr bwMode="auto">
                <a:xfrm>
                  <a:off x="3165" y="2295"/>
                  <a:ext cx="16" cy="5"/>
                </a:xfrm>
                <a:custGeom>
                  <a:avLst/>
                  <a:gdLst>
                    <a:gd name="T0" fmla="*/ 0 w 7"/>
                    <a:gd name="T1" fmla="*/ 0 h 3"/>
                    <a:gd name="T2" fmla="*/ 0 w 7"/>
                    <a:gd name="T3" fmla="*/ 0 h 3"/>
                    <a:gd name="T4" fmla="*/ 1 w 7"/>
                    <a:gd name="T5" fmla="*/ 0 h 3"/>
                    <a:gd name="T6" fmla="*/ 2 w 7"/>
                    <a:gd name="T7" fmla="*/ 0 h 3"/>
                    <a:gd name="T8" fmla="*/ 2 w 7"/>
                    <a:gd name="T9" fmla="*/ 1 h 3"/>
                    <a:gd name="T10" fmla="*/ 3 w 7"/>
                    <a:gd name="T11" fmla="*/ 1 h 3"/>
                    <a:gd name="T12" fmla="*/ 4 w 7"/>
                    <a:gd name="T13" fmla="*/ 1 h 3"/>
                    <a:gd name="T14" fmla="*/ 4 w 7"/>
                    <a:gd name="T15" fmla="*/ 2 h 3"/>
                    <a:gd name="T16" fmla="*/ 5 w 7"/>
                    <a:gd name="T17" fmla="*/ 2 h 3"/>
                    <a:gd name="T18" fmla="*/ 6 w 7"/>
                    <a:gd name="T19" fmla="*/ 2 h 3"/>
                    <a:gd name="T20" fmla="*/ 6 w 7"/>
                    <a:gd name="T21" fmla="*/ 3 h 3"/>
                    <a:gd name="T22" fmla="*/ 7 w 7"/>
                    <a:gd name="T2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6" y="3"/>
                      </a:lnTo>
                      <a:lnTo>
                        <a:pt x="7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26" name="Freeform 949"/>
                <p:cNvSpPr>
                  <a:spLocks/>
                </p:cNvSpPr>
                <p:nvPr/>
              </p:nvSpPr>
              <p:spPr bwMode="auto">
                <a:xfrm>
                  <a:off x="3183" y="2301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27" name="Freeform 950"/>
                <p:cNvSpPr>
                  <a:spLocks/>
                </p:cNvSpPr>
                <p:nvPr/>
              </p:nvSpPr>
              <p:spPr bwMode="auto">
                <a:xfrm>
                  <a:off x="3187" y="2303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28" name="Freeform 951"/>
                <p:cNvSpPr>
                  <a:spLocks/>
                </p:cNvSpPr>
                <p:nvPr/>
              </p:nvSpPr>
              <p:spPr bwMode="auto">
                <a:xfrm>
                  <a:off x="3194" y="2306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29" name="Freeform 952"/>
                <p:cNvSpPr>
                  <a:spLocks/>
                </p:cNvSpPr>
                <p:nvPr/>
              </p:nvSpPr>
              <p:spPr bwMode="auto">
                <a:xfrm>
                  <a:off x="3201" y="2309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30" name="Line 953"/>
                <p:cNvSpPr>
                  <a:spLocks noChangeShapeType="1"/>
                </p:cNvSpPr>
                <p:nvPr/>
              </p:nvSpPr>
              <p:spPr bwMode="auto">
                <a:xfrm>
                  <a:off x="3210" y="23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31" name="Line 954"/>
                <p:cNvSpPr>
                  <a:spLocks noChangeShapeType="1"/>
                </p:cNvSpPr>
                <p:nvPr/>
              </p:nvSpPr>
              <p:spPr bwMode="auto">
                <a:xfrm>
                  <a:off x="3212" y="23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32" name="Line 955"/>
                <p:cNvSpPr>
                  <a:spLocks noChangeShapeType="1"/>
                </p:cNvSpPr>
                <p:nvPr/>
              </p:nvSpPr>
              <p:spPr bwMode="auto">
                <a:xfrm>
                  <a:off x="3215" y="23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33" name="Freeform 956"/>
                <p:cNvSpPr>
                  <a:spLocks/>
                </p:cNvSpPr>
                <p:nvPr/>
              </p:nvSpPr>
              <p:spPr bwMode="auto">
                <a:xfrm>
                  <a:off x="3217" y="2318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34" name="Line 957"/>
                <p:cNvSpPr>
                  <a:spLocks noChangeShapeType="1"/>
                </p:cNvSpPr>
                <p:nvPr/>
              </p:nvSpPr>
              <p:spPr bwMode="auto">
                <a:xfrm>
                  <a:off x="3228" y="23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35" name="Line 958"/>
                <p:cNvSpPr>
                  <a:spLocks noChangeShapeType="1"/>
                </p:cNvSpPr>
                <p:nvPr/>
              </p:nvSpPr>
              <p:spPr bwMode="auto">
                <a:xfrm>
                  <a:off x="3231" y="23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36" name="Freeform 959"/>
                <p:cNvSpPr>
                  <a:spLocks/>
                </p:cNvSpPr>
                <p:nvPr/>
              </p:nvSpPr>
              <p:spPr bwMode="auto">
                <a:xfrm>
                  <a:off x="3233" y="2328"/>
                  <a:ext cx="13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37" name="Line 960"/>
                <p:cNvSpPr>
                  <a:spLocks noChangeShapeType="1"/>
                </p:cNvSpPr>
                <p:nvPr/>
              </p:nvSpPr>
              <p:spPr bwMode="auto">
                <a:xfrm>
                  <a:off x="3249" y="23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38" name="Line 961"/>
                <p:cNvSpPr>
                  <a:spLocks noChangeShapeType="1"/>
                </p:cNvSpPr>
                <p:nvPr/>
              </p:nvSpPr>
              <p:spPr bwMode="auto">
                <a:xfrm>
                  <a:off x="3251" y="23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39" name="Line 962"/>
                <p:cNvSpPr>
                  <a:spLocks noChangeShapeType="1"/>
                </p:cNvSpPr>
                <p:nvPr/>
              </p:nvSpPr>
              <p:spPr bwMode="auto">
                <a:xfrm>
                  <a:off x="3253" y="23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40" name="Line 963"/>
                <p:cNvSpPr>
                  <a:spLocks noChangeShapeType="1"/>
                </p:cNvSpPr>
                <p:nvPr/>
              </p:nvSpPr>
              <p:spPr bwMode="auto">
                <a:xfrm>
                  <a:off x="3256" y="23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41" name="Line 964"/>
                <p:cNvSpPr>
                  <a:spLocks noChangeShapeType="1"/>
                </p:cNvSpPr>
                <p:nvPr/>
              </p:nvSpPr>
              <p:spPr bwMode="auto">
                <a:xfrm>
                  <a:off x="3258" y="234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42" name="Line 965"/>
                <p:cNvSpPr>
                  <a:spLocks noChangeShapeType="1"/>
                </p:cNvSpPr>
                <p:nvPr/>
              </p:nvSpPr>
              <p:spPr bwMode="auto">
                <a:xfrm>
                  <a:off x="3260" y="23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43" name="Line 966"/>
                <p:cNvSpPr>
                  <a:spLocks noChangeShapeType="1"/>
                </p:cNvSpPr>
                <p:nvPr/>
              </p:nvSpPr>
              <p:spPr bwMode="auto">
                <a:xfrm>
                  <a:off x="3262" y="23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44" name="Line 967"/>
                <p:cNvSpPr>
                  <a:spLocks noChangeShapeType="1"/>
                </p:cNvSpPr>
                <p:nvPr/>
              </p:nvSpPr>
              <p:spPr bwMode="auto">
                <a:xfrm>
                  <a:off x="3265" y="234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45" name="Line 968"/>
                <p:cNvSpPr>
                  <a:spLocks noChangeShapeType="1"/>
                </p:cNvSpPr>
                <p:nvPr/>
              </p:nvSpPr>
              <p:spPr bwMode="auto">
                <a:xfrm>
                  <a:off x="3267" y="23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46" name="Line 969"/>
                <p:cNvSpPr>
                  <a:spLocks noChangeShapeType="1"/>
                </p:cNvSpPr>
                <p:nvPr/>
              </p:nvSpPr>
              <p:spPr bwMode="auto">
                <a:xfrm>
                  <a:off x="3269" y="23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47" name="Line 970"/>
                <p:cNvSpPr>
                  <a:spLocks noChangeShapeType="1"/>
                </p:cNvSpPr>
                <p:nvPr/>
              </p:nvSpPr>
              <p:spPr bwMode="auto">
                <a:xfrm>
                  <a:off x="3271" y="23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48" name="Line 971"/>
                <p:cNvSpPr>
                  <a:spLocks noChangeShapeType="1"/>
                </p:cNvSpPr>
                <p:nvPr/>
              </p:nvSpPr>
              <p:spPr bwMode="auto">
                <a:xfrm>
                  <a:off x="3274" y="235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49" name="Line 972"/>
                <p:cNvSpPr>
                  <a:spLocks noChangeShapeType="1"/>
                </p:cNvSpPr>
                <p:nvPr/>
              </p:nvSpPr>
              <p:spPr bwMode="auto">
                <a:xfrm>
                  <a:off x="3276" y="23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50" name="Freeform 973"/>
                <p:cNvSpPr>
                  <a:spLocks/>
                </p:cNvSpPr>
                <p:nvPr/>
              </p:nvSpPr>
              <p:spPr bwMode="auto">
                <a:xfrm>
                  <a:off x="3278" y="2358"/>
                  <a:ext cx="18" cy="10"/>
                </a:xfrm>
                <a:custGeom>
                  <a:avLst/>
                  <a:gdLst>
                    <a:gd name="T0" fmla="*/ 0 w 8"/>
                    <a:gd name="T1" fmla="*/ 0 h 7"/>
                    <a:gd name="T2" fmla="*/ 0 w 8"/>
                    <a:gd name="T3" fmla="*/ 0 h 7"/>
                    <a:gd name="T4" fmla="*/ 1 w 8"/>
                    <a:gd name="T5" fmla="*/ 0 h 7"/>
                    <a:gd name="T6" fmla="*/ 1 w 8"/>
                    <a:gd name="T7" fmla="*/ 1 h 7"/>
                    <a:gd name="T8" fmla="*/ 2 w 8"/>
                    <a:gd name="T9" fmla="*/ 1 h 7"/>
                    <a:gd name="T10" fmla="*/ 2 w 8"/>
                    <a:gd name="T11" fmla="*/ 2 h 7"/>
                    <a:gd name="T12" fmla="*/ 3 w 8"/>
                    <a:gd name="T13" fmla="*/ 2 h 7"/>
                    <a:gd name="T14" fmla="*/ 3 w 8"/>
                    <a:gd name="T15" fmla="*/ 3 h 7"/>
                    <a:gd name="T16" fmla="*/ 4 w 8"/>
                    <a:gd name="T17" fmla="*/ 3 h 7"/>
                    <a:gd name="T18" fmla="*/ 4 w 8"/>
                    <a:gd name="T19" fmla="*/ 4 h 7"/>
                    <a:gd name="T20" fmla="*/ 5 w 8"/>
                    <a:gd name="T21" fmla="*/ 4 h 7"/>
                    <a:gd name="T22" fmla="*/ 5 w 8"/>
                    <a:gd name="T23" fmla="*/ 5 h 7"/>
                    <a:gd name="T24" fmla="*/ 6 w 8"/>
                    <a:gd name="T25" fmla="*/ 5 h 7"/>
                    <a:gd name="T26" fmla="*/ 6 w 8"/>
                    <a:gd name="T27" fmla="*/ 6 h 7"/>
                    <a:gd name="T28" fmla="*/ 7 w 8"/>
                    <a:gd name="T29" fmla="*/ 6 h 7"/>
                    <a:gd name="T30" fmla="*/ 7 w 8"/>
                    <a:gd name="T31" fmla="*/ 7 h 7"/>
                    <a:gd name="T32" fmla="*/ 8 w 8"/>
                    <a:gd name="T3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51" name="Line 974"/>
                <p:cNvSpPr>
                  <a:spLocks noChangeShapeType="1"/>
                </p:cNvSpPr>
                <p:nvPr/>
              </p:nvSpPr>
              <p:spPr bwMode="auto">
                <a:xfrm>
                  <a:off x="3299" y="23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52" name="Line 975"/>
                <p:cNvSpPr>
                  <a:spLocks noChangeShapeType="1"/>
                </p:cNvSpPr>
                <p:nvPr/>
              </p:nvSpPr>
              <p:spPr bwMode="auto">
                <a:xfrm>
                  <a:off x="3301" y="237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53" name="Line 976"/>
                <p:cNvSpPr>
                  <a:spLocks noChangeShapeType="1"/>
                </p:cNvSpPr>
                <p:nvPr/>
              </p:nvSpPr>
              <p:spPr bwMode="auto">
                <a:xfrm>
                  <a:off x="3303" y="23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54" name="Line 977"/>
                <p:cNvSpPr>
                  <a:spLocks noChangeShapeType="1"/>
                </p:cNvSpPr>
                <p:nvPr/>
              </p:nvSpPr>
              <p:spPr bwMode="auto">
                <a:xfrm>
                  <a:off x="3306" y="23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55" name="Freeform 978"/>
                <p:cNvSpPr>
                  <a:spLocks/>
                </p:cNvSpPr>
                <p:nvPr/>
              </p:nvSpPr>
              <p:spPr bwMode="auto">
                <a:xfrm>
                  <a:off x="3308" y="2376"/>
                  <a:ext cx="13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56" name="Line 979"/>
                <p:cNvSpPr>
                  <a:spLocks noChangeShapeType="1"/>
                </p:cNvSpPr>
                <p:nvPr/>
              </p:nvSpPr>
              <p:spPr bwMode="auto">
                <a:xfrm>
                  <a:off x="3324" y="23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57" name="Line 980"/>
                <p:cNvSpPr>
                  <a:spLocks noChangeShapeType="1"/>
                </p:cNvSpPr>
                <p:nvPr/>
              </p:nvSpPr>
              <p:spPr bwMode="auto">
                <a:xfrm>
                  <a:off x="3326" y="23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58" name="Line 981"/>
                <p:cNvSpPr>
                  <a:spLocks noChangeShapeType="1"/>
                </p:cNvSpPr>
                <p:nvPr/>
              </p:nvSpPr>
              <p:spPr bwMode="auto">
                <a:xfrm>
                  <a:off x="3328" y="23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59" name="Freeform 982"/>
                <p:cNvSpPr>
                  <a:spLocks/>
                </p:cNvSpPr>
                <p:nvPr/>
              </p:nvSpPr>
              <p:spPr bwMode="auto">
                <a:xfrm>
                  <a:off x="3331" y="2390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60" name="Line 983"/>
                <p:cNvSpPr>
                  <a:spLocks noChangeShapeType="1"/>
                </p:cNvSpPr>
                <p:nvPr/>
              </p:nvSpPr>
              <p:spPr bwMode="auto">
                <a:xfrm>
                  <a:off x="3342" y="23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61" name="Line 984"/>
                <p:cNvSpPr>
                  <a:spLocks noChangeShapeType="1"/>
                </p:cNvSpPr>
                <p:nvPr/>
              </p:nvSpPr>
              <p:spPr bwMode="auto">
                <a:xfrm>
                  <a:off x="3344" y="23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62" name="Freeform 985"/>
                <p:cNvSpPr>
                  <a:spLocks/>
                </p:cNvSpPr>
                <p:nvPr/>
              </p:nvSpPr>
              <p:spPr bwMode="auto">
                <a:xfrm>
                  <a:off x="3346" y="2400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63" name="Line 986"/>
                <p:cNvSpPr>
                  <a:spLocks noChangeShapeType="1"/>
                </p:cNvSpPr>
                <p:nvPr/>
              </p:nvSpPr>
              <p:spPr bwMode="auto">
                <a:xfrm>
                  <a:off x="3360" y="240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64" name="Freeform 987"/>
                <p:cNvSpPr>
                  <a:spLocks/>
                </p:cNvSpPr>
                <p:nvPr/>
              </p:nvSpPr>
              <p:spPr bwMode="auto">
                <a:xfrm>
                  <a:off x="3362" y="2409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65" name="Line 988"/>
                <p:cNvSpPr>
                  <a:spLocks noChangeShapeType="1"/>
                </p:cNvSpPr>
                <p:nvPr/>
              </p:nvSpPr>
              <p:spPr bwMode="auto">
                <a:xfrm>
                  <a:off x="3371" y="24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66" name="Line 989"/>
                <p:cNvSpPr>
                  <a:spLocks noChangeShapeType="1"/>
                </p:cNvSpPr>
                <p:nvPr/>
              </p:nvSpPr>
              <p:spPr bwMode="auto">
                <a:xfrm>
                  <a:off x="3374" y="24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67" name="Line 990"/>
                <p:cNvSpPr>
                  <a:spLocks noChangeShapeType="1"/>
                </p:cNvSpPr>
                <p:nvPr/>
              </p:nvSpPr>
              <p:spPr bwMode="auto">
                <a:xfrm>
                  <a:off x="3376" y="24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68" name="Line 991"/>
                <p:cNvSpPr>
                  <a:spLocks noChangeShapeType="1"/>
                </p:cNvSpPr>
                <p:nvPr/>
              </p:nvSpPr>
              <p:spPr bwMode="auto">
                <a:xfrm>
                  <a:off x="3378" y="241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69" name="Freeform 992"/>
                <p:cNvSpPr>
                  <a:spLocks/>
                </p:cNvSpPr>
                <p:nvPr/>
              </p:nvSpPr>
              <p:spPr bwMode="auto">
                <a:xfrm>
                  <a:off x="3381" y="2420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70" name="Line 993"/>
                <p:cNvSpPr>
                  <a:spLocks noChangeShapeType="1"/>
                </p:cNvSpPr>
                <p:nvPr/>
              </p:nvSpPr>
              <p:spPr bwMode="auto">
                <a:xfrm>
                  <a:off x="3390" y="24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71" name="Freeform 994"/>
                <p:cNvSpPr>
                  <a:spLocks/>
                </p:cNvSpPr>
                <p:nvPr/>
              </p:nvSpPr>
              <p:spPr bwMode="auto">
                <a:xfrm>
                  <a:off x="3392" y="2426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72" name="Line 995"/>
                <p:cNvSpPr>
                  <a:spLocks noChangeShapeType="1"/>
                </p:cNvSpPr>
                <p:nvPr/>
              </p:nvSpPr>
              <p:spPr bwMode="auto">
                <a:xfrm>
                  <a:off x="3401" y="24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73" name="Freeform 996"/>
                <p:cNvSpPr>
                  <a:spLocks/>
                </p:cNvSpPr>
                <p:nvPr/>
              </p:nvSpPr>
              <p:spPr bwMode="auto">
                <a:xfrm>
                  <a:off x="3403" y="2433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74" name="Line 997"/>
                <p:cNvSpPr>
                  <a:spLocks noChangeShapeType="1"/>
                </p:cNvSpPr>
                <p:nvPr/>
              </p:nvSpPr>
              <p:spPr bwMode="auto">
                <a:xfrm>
                  <a:off x="3410" y="243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75" name="Freeform 998"/>
                <p:cNvSpPr>
                  <a:spLocks/>
                </p:cNvSpPr>
                <p:nvPr/>
              </p:nvSpPr>
              <p:spPr bwMode="auto">
                <a:xfrm>
                  <a:off x="3412" y="2437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76" name="Line 999"/>
                <p:cNvSpPr>
                  <a:spLocks noChangeShapeType="1"/>
                </p:cNvSpPr>
                <p:nvPr/>
              </p:nvSpPr>
              <p:spPr bwMode="auto">
                <a:xfrm>
                  <a:off x="3421" y="24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77" name="Freeform 1000"/>
                <p:cNvSpPr>
                  <a:spLocks/>
                </p:cNvSpPr>
                <p:nvPr/>
              </p:nvSpPr>
              <p:spPr bwMode="auto">
                <a:xfrm>
                  <a:off x="3424" y="2443"/>
                  <a:ext cx="4" cy="4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1 w 2"/>
                    <a:gd name="T5" fmla="*/ 0 h 2"/>
                    <a:gd name="T6" fmla="*/ 1 w 2"/>
                    <a:gd name="T7" fmla="*/ 1 h 2"/>
                    <a:gd name="T8" fmla="*/ 2 w 2"/>
                    <a:gd name="T9" fmla="*/ 1 h 2"/>
                    <a:gd name="T10" fmla="*/ 2 w 2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78" name="Line 1001"/>
                <p:cNvSpPr>
                  <a:spLocks noChangeShapeType="1"/>
                </p:cNvSpPr>
                <p:nvPr/>
              </p:nvSpPr>
              <p:spPr bwMode="auto">
                <a:xfrm>
                  <a:off x="3430" y="244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79" name="Line 1002"/>
                <p:cNvSpPr>
                  <a:spLocks noChangeShapeType="1"/>
                </p:cNvSpPr>
                <p:nvPr/>
              </p:nvSpPr>
              <p:spPr bwMode="auto">
                <a:xfrm>
                  <a:off x="3433" y="24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80" name="Freeform 1003"/>
                <p:cNvSpPr>
                  <a:spLocks/>
                </p:cNvSpPr>
                <p:nvPr/>
              </p:nvSpPr>
              <p:spPr bwMode="auto">
                <a:xfrm>
                  <a:off x="3435" y="2451"/>
                  <a:ext cx="14" cy="3"/>
                </a:xfrm>
                <a:custGeom>
                  <a:avLst/>
                  <a:gdLst>
                    <a:gd name="T0" fmla="*/ 0 w 6"/>
                    <a:gd name="T1" fmla="*/ 0 h 2"/>
                    <a:gd name="T2" fmla="*/ 0 w 6"/>
                    <a:gd name="T3" fmla="*/ 0 h 2"/>
                    <a:gd name="T4" fmla="*/ 1 w 6"/>
                    <a:gd name="T5" fmla="*/ 0 h 2"/>
                    <a:gd name="T6" fmla="*/ 1 w 6"/>
                    <a:gd name="T7" fmla="*/ 1 h 2"/>
                    <a:gd name="T8" fmla="*/ 2 w 6"/>
                    <a:gd name="T9" fmla="*/ 1 h 2"/>
                    <a:gd name="T10" fmla="*/ 3 w 6"/>
                    <a:gd name="T11" fmla="*/ 1 h 2"/>
                    <a:gd name="T12" fmla="*/ 4 w 6"/>
                    <a:gd name="T13" fmla="*/ 1 h 2"/>
                    <a:gd name="T14" fmla="*/ 4 w 6"/>
                    <a:gd name="T15" fmla="*/ 2 h 2"/>
                    <a:gd name="T16" fmla="*/ 5 w 6"/>
                    <a:gd name="T17" fmla="*/ 2 h 2"/>
                    <a:gd name="T18" fmla="*/ 6 w 6"/>
                    <a:gd name="T1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81" name="Freeform 1004"/>
                <p:cNvSpPr>
                  <a:spLocks/>
                </p:cNvSpPr>
                <p:nvPr/>
              </p:nvSpPr>
              <p:spPr bwMode="auto">
                <a:xfrm>
                  <a:off x="3451" y="2456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82" name="Freeform 1005"/>
                <p:cNvSpPr>
                  <a:spLocks/>
                </p:cNvSpPr>
                <p:nvPr/>
              </p:nvSpPr>
              <p:spPr bwMode="auto">
                <a:xfrm>
                  <a:off x="3455" y="2458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83" name="Freeform 1006"/>
                <p:cNvSpPr>
                  <a:spLocks/>
                </p:cNvSpPr>
                <p:nvPr/>
              </p:nvSpPr>
              <p:spPr bwMode="auto">
                <a:xfrm>
                  <a:off x="3460" y="2459"/>
                  <a:ext cx="9" cy="3"/>
                </a:xfrm>
                <a:custGeom>
                  <a:avLst/>
                  <a:gdLst>
                    <a:gd name="T0" fmla="*/ 0 w 4"/>
                    <a:gd name="T1" fmla="*/ 0 h 2"/>
                    <a:gd name="T2" fmla="*/ 0 w 4"/>
                    <a:gd name="T3" fmla="*/ 0 h 2"/>
                    <a:gd name="T4" fmla="*/ 1 w 4"/>
                    <a:gd name="T5" fmla="*/ 0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2 h 2"/>
                    <a:gd name="T14" fmla="*/ 4 w 4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84" name="Freeform 1007"/>
                <p:cNvSpPr>
                  <a:spLocks/>
                </p:cNvSpPr>
                <p:nvPr/>
              </p:nvSpPr>
              <p:spPr bwMode="auto">
                <a:xfrm>
                  <a:off x="3471" y="2464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85" name="Freeform 1008"/>
                <p:cNvSpPr>
                  <a:spLocks/>
                </p:cNvSpPr>
                <p:nvPr/>
              </p:nvSpPr>
              <p:spPr bwMode="auto">
                <a:xfrm>
                  <a:off x="3478" y="2467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grpSp>
            <p:nvGrpSpPr>
              <p:cNvPr id="16" name="Group 1210"/>
              <p:cNvGrpSpPr>
                <a:grpSpLocks/>
              </p:cNvGrpSpPr>
              <p:nvPr/>
            </p:nvGrpSpPr>
            <p:grpSpPr bwMode="auto">
              <a:xfrm>
                <a:off x="3485" y="2470"/>
                <a:ext cx="1231" cy="492"/>
                <a:chOff x="3485" y="2470"/>
                <a:chExt cx="1231" cy="492"/>
              </a:xfrm>
            </p:grpSpPr>
            <p:sp>
              <p:nvSpPr>
                <p:cNvPr id="2086" name="Freeform 1010"/>
                <p:cNvSpPr>
                  <a:spLocks/>
                </p:cNvSpPr>
                <p:nvPr/>
              </p:nvSpPr>
              <p:spPr bwMode="auto">
                <a:xfrm>
                  <a:off x="3485" y="2470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87" name="Freeform 1011"/>
                <p:cNvSpPr>
                  <a:spLocks/>
                </p:cNvSpPr>
                <p:nvPr/>
              </p:nvSpPr>
              <p:spPr bwMode="auto">
                <a:xfrm>
                  <a:off x="3492" y="2473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88" name="Freeform 1012"/>
                <p:cNvSpPr>
                  <a:spLocks/>
                </p:cNvSpPr>
                <p:nvPr/>
              </p:nvSpPr>
              <p:spPr bwMode="auto">
                <a:xfrm>
                  <a:off x="3501" y="2478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89" name="Freeform 1013"/>
                <p:cNvSpPr>
                  <a:spLocks/>
                </p:cNvSpPr>
                <p:nvPr/>
              </p:nvSpPr>
              <p:spPr bwMode="auto">
                <a:xfrm>
                  <a:off x="3508" y="2481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90" name="Line 1014"/>
                <p:cNvSpPr>
                  <a:spLocks noChangeShapeType="1"/>
                </p:cNvSpPr>
                <p:nvPr/>
              </p:nvSpPr>
              <p:spPr bwMode="auto">
                <a:xfrm>
                  <a:off x="3517" y="24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91" name="Freeform 1015"/>
                <p:cNvSpPr>
                  <a:spLocks/>
                </p:cNvSpPr>
                <p:nvPr/>
              </p:nvSpPr>
              <p:spPr bwMode="auto">
                <a:xfrm>
                  <a:off x="3519" y="2487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92" name="Line 1016"/>
                <p:cNvSpPr>
                  <a:spLocks noChangeShapeType="1"/>
                </p:cNvSpPr>
                <p:nvPr/>
              </p:nvSpPr>
              <p:spPr bwMode="auto">
                <a:xfrm>
                  <a:off x="3526" y="24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93" name="Freeform 1017"/>
                <p:cNvSpPr>
                  <a:spLocks/>
                </p:cNvSpPr>
                <p:nvPr/>
              </p:nvSpPr>
              <p:spPr bwMode="auto">
                <a:xfrm>
                  <a:off x="3528" y="2492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94" name="Freeform 1018"/>
                <p:cNvSpPr>
                  <a:spLocks/>
                </p:cNvSpPr>
                <p:nvPr/>
              </p:nvSpPr>
              <p:spPr bwMode="auto">
                <a:xfrm>
                  <a:off x="3537" y="2497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95" name="Freeform 1019"/>
                <p:cNvSpPr>
                  <a:spLocks/>
                </p:cNvSpPr>
                <p:nvPr/>
              </p:nvSpPr>
              <p:spPr bwMode="auto">
                <a:xfrm>
                  <a:off x="3546" y="2501"/>
                  <a:ext cx="3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96" name="Line 1020"/>
                <p:cNvSpPr>
                  <a:spLocks noChangeShapeType="1"/>
                </p:cNvSpPr>
                <p:nvPr/>
              </p:nvSpPr>
              <p:spPr bwMode="auto">
                <a:xfrm>
                  <a:off x="3551" y="25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97" name="Freeform 1021"/>
                <p:cNvSpPr>
                  <a:spLocks/>
                </p:cNvSpPr>
                <p:nvPr/>
              </p:nvSpPr>
              <p:spPr bwMode="auto">
                <a:xfrm>
                  <a:off x="3553" y="2506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98" name="Line 1022"/>
                <p:cNvSpPr>
                  <a:spLocks noChangeShapeType="1"/>
                </p:cNvSpPr>
                <p:nvPr/>
              </p:nvSpPr>
              <p:spPr bwMode="auto">
                <a:xfrm>
                  <a:off x="3562" y="25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99" name="Freeform 1023"/>
                <p:cNvSpPr>
                  <a:spLocks/>
                </p:cNvSpPr>
                <p:nvPr/>
              </p:nvSpPr>
              <p:spPr bwMode="auto">
                <a:xfrm>
                  <a:off x="3565" y="2512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00" name="Line 1024"/>
                <p:cNvSpPr>
                  <a:spLocks noChangeShapeType="1"/>
                </p:cNvSpPr>
                <p:nvPr/>
              </p:nvSpPr>
              <p:spPr bwMode="auto">
                <a:xfrm>
                  <a:off x="3574" y="25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01" name="Freeform 1025"/>
                <p:cNvSpPr>
                  <a:spLocks/>
                </p:cNvSpPr>
                <p:nvPr/>
              </p:nvSpPr>
              <p:spPr bwMode="auto">
                <a:xfrm>
                  <a:off x="3576" y="2518"/>
                  <a:ext cx="7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02" name="Freeform 1026"/>
                <p:cNvSpPr>
                  <a:spLocks/>
                </p:cNvSpPr>
                <p:nvPr/>
              </p:nvSpPr>
              <p:spPr bwMode="auto">
                <a:xfrm>
                  <a:off x="3585" y="2523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03" name="Line 1027"/>
                <p:cNvSpPr>
                  <a:spLocks noChangeShapeType="1"/>
                </p:cNvSpPr>
                <p:nvPr/>
              </p:nvSpPr>
              <p:spPr bwMode="auto">
                <a:xfrm>
                  <a:off x="3594" y="25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04" name="Freeform 1028"/>
                <p:cNvSpPr>
                  <a:spLocks/>
                </p:cNvSpPr>
                <p:nvPr/>
              </p:nvSpPr>
              <p:spPr bwMode="auto">
                <a:xfrm>
                  <a:off x="3596" y="2529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05" name="Freeform 1029"/>
                <p:cNvSpPr>
                  <a:spLocks/>
                </p:cNvSpPr>
                <p:nvPr/>
              </p:nvSpPr>
              <p:spPr bwMode="auto">
                <a:xfrm>
                  <a:off x="3603" y="2533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06" name="Freeform 1030"/>
                <p:cNvSpPr>
                  <a:spLocks/>
                </p:cNvSpPr>
                <p:nvPr/>
              </p:nvSpPr>
              <p:spPr bwMode="auto">
                <a:xfrm>
                  <a:off x="3610" y="2536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07" name="Line 1031"/>
                <p:cNvSpPr>
                  <a:spLocks noChangeShapeType="1"/>
                </p:cNvSpPr>
                <p:nvPr/>
              </p:nvSpPr>
              <p:spPr bwMode="auto">
                <a:xfrm>
                  <a:off x="3617" y="25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08" name="Freeform 1032"/>
                <p:cNvSpPr>
                  <a:spLocks/>
                </p:cNvSpPr>
                <p:nvPr/>
              </p:nvSpPr>
              <p:spPr bwMode="auto">
                <a:xfrm>
                  <a:off x="3619" y="2540"/>
                  <a:ext cx="9" cy="3"/>
                </a:xfrm>
                <a:custGeom>
                  <a:avLst/>
                  <a:gdLst>
                    <a:gd name="T0" fmla="*/ 0 w 4"/>
                    <a:gd name="T1" fmla="*/ 0 h 2"/>
                    <a:gd name="T2" fmla="*/ 0 w 4"/>
                    <a:gd name="T3" fmla="*/ 0 h 2"/>
                    <a:gd name="T4" fmla="*/ 1 w 4"/>
                    <a:gd name="T5" fmla="*/ 0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2 h 2"/>
                    <a:gd name="T14" fmla="*/ 4 w 4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09" name="Freeform 1033"/>
                <p:cNvSpPr>
                  <a:spLocks/>
                </p:cNvSpPr>
                <p:nvPr/>
              </p:nvSpPr>
              <p:spPr bwMode="auto">
                <a:xfrm>
                  <a:off x="3630" y="2545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10" name="Freeform 1034"/>
                <p:cNvSpPr>
                  <a:spLocks/>
                </p:cNvSpPr>
                <p:nvPr/>
              </p:nvSpPr>
              <p:spPr bwMode="auto">
                <a:xfrm>
                  <a:off x="3637" y="2548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11" name="Freeform 1035"/>
                <p:cNvSpPr>
                  <a:spLocks/>
                </p:cNvSpPr>
                <p:nvPr/>
              </p:nvSpPr>
              <p:spPr bwMode="auto">
                <a:xfrm>
                  <a:off x="3642" y="2550"/>
                  <a:ext cx="9" cy="3"/>
                </a:xfrm>
                <a:custGeom>
                  <a:avLst/>
                  <a:gdLst>
                    <a:gd name="T0" fmla="*/ 0 w 4"/>
                    <a:gd name="T1" fmla="*/ 0 h 2"/>
                    <a:gd name="T2" fmla="*/ 0 w 4"/>
                    <a:gd name="T3" fmla="*/ 0 h 2"/>
                    <a:gd name="T4" fmla="*/ 1 w 4"/>
                    <a:gd name="T5" fmla="*/ 0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2 h 2"/>
                    <a:gd name="T14" fmla="*/ 4 w 4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12" name="Freeform 1036"/>
                <p:cNvSpPr>
                  <a:spLocks/>
                </p:cNvSpPr>
                <p:nvPr/>
              </p:nvSpPr>
              <p:spPr bwMode="auto">
                <a:xfrm>
                  <a:off x="3653" y="2554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13" name="Freeform 1037"/>
                <p:cNvSpPr>
                  <a:spLocks/>
                </p:cNvSpPr>
                <p:nvPr/>
              </p:nvSpPr>
              <p:spPr bwMode="auto">
                <a:xfrm>
                  <a:off x="3658" y="2556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14" name="Freeform 1038"/>
                <p:cNvSpPr>
                  <a:spLocks/>
                </p:cNvSpPr>
                <p:nvPr/>
              </p:nvSpPr>
              <p:spPr bwMode="auto">
                <a:xfrm>
                  <a:off x="3662" y="2558"/>
                  <a:ext cx="9" cy="1"/>
                </a:xfrm>
                <a:custGeom>
                  <a:avLst/>
                  <a:gdLst>
                    <a:gd name="T0" fmla="*/ 0 w 4"/>
                    <a:gd name="T1" fmla="*/ 0 h 1"/>
                    <a:gd name="T2" fmla="*/ 0 w 4"/>
                    <a:gd name="T3" fmla="*/ 0 h 1"/>
                    <a:gd name="T4" fmla="*/ 1 w 4"/>
                    <a:gd name="T5" fmla="*/ 0 h 1"/>
                    <a:gd name="T6" fmla="*/ 2 w 4"/>
                    <a:gd name="T7" fmla="*/ 0 h 1"/>
                    <a:gd name="T8" fmla="*/ 2 w 4"/>
                    <a:gd name="T9" fmla="*/ 1 h 1"/>
                    <a:gd name="T10" fmla="*/ 3 w 4"/>
                    <a:gd name="T11" fmla="*/ 1 h 1"/>
                    <a:gd name="T12" fmla="*/ 4 w 4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15" name="Freeform 1039"/>
                <p:cNvSpPr>
                  <a:spLocks/>
                </p:cNvSpPr>
                <p:nvPr/>
              </p:nvSpPr>
              <p:spPr bwMode="auto">
                <a:xfrm>
                  <a:off x="3674" y="2561"/>
                  <a:ext cx="11" cy="1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1 w 5"/>
                    <a:gd name="T5" fmla="*/ 0 h 1"/>
                    <a:gd name="T6" fmla="*/ 2 w 5"/>
                    <a:gd name="T7" fmla="*/ 0 h 1"/>
                    <a:gd name="T8" fmla="*/ 2 w 5"/>
                    <a:gd name="T9" fmla="*/ 1 h 1"/>
                    <a:gd name="T10" fmla="*/ 3 w 5"/>
                    <a:gd name="T11" fmla="*/ 1 h 1"/>
                    <a:gd name="T12" fmla="*/ 4 w 5"/>
                    <a:gd name="T13" fmla="*/ 1 h 1"/>
                    <a:gd name="T14" fmla="*/ 5 w 5"/>
                    <a:gd name="T1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16" name="Freeform 1040"/>
                <p:cNvSpPr>
                  <a:spLocks/>
                </p:cNvSpPr>
                <p:nvPr/>
              </p:nvSpPr>
              <p:spPr bwMode="auto">
                <a:xfrm>
                  <a:off x="3687" y="2564"/>
                  <a:ext cx="21" cy="1"/>
                </a:xfrm>
                <a:custGeom>
                  <a:avLst/>
                  <a:gdLst>
                    <a:gd name="T0" fmla="*/ 0 w 9"/>
                    <a:gd name="T1" fmla="*/ 0 h 1"/>
                    <a:gd name="T2" fmla="*/ 0 w 9"/>
                    <a:gd name="T3" fmla="*/ 0 h 1"/>
                    <a:gd name="T4" fmla="*/ 1 w 9"/>
                    <a:gd name="T5" fmla="*/ 0 h 1"/>
                    <a:gd name="T6" fmla="*/ 2 w 9"/>
                    <a:gd name="T7" fmla="*/ 0 h 1"/>
                    <a:gd name="T8" fmla="*/ 3 w 9"/>
                    <a:gd name="T9" fmla="*/ 0 h 1"/>
                    <a:gd name="T10" fmla="*/ 3 w 9"/>
                    <a:gd name="T11" fmla="*/ 1 h 1"/>
                    <a:gd name="T12" fmla="*/ 4 w 9"/>
                    <a:gd name="T13" fmla="*/ 1 h 1"/>
                    <a:gd name="T14" fmla="*/ 5 w 9"/>
                    <a:gd name="T15" fmla="*/ 1 h 1"/>
                    <a:gd name="T16" fmla="*/ 6 w 9"/>
                    <a:gd name="T17" fmla="*/ 1 h 1"/>
                    <a:gd name="T18" fmla="*/ 7 w 9"/>
                    <a:gd name="T19" fmla="*/ 1 h 1"/>
                    <a:gd name="T20" fmla="*/ 8 w 9"/>
                    <a:gd name="T21" fmla="*/ 1 h 1"/>
                    <a:gd name="T22" fmla="*/ 9 w 9"/>
                    <a:gd name="T2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17" name="Freeform 1041"/>
                <p:cNvSpPr>
                  <a:spLocks/>
                </p:cNvSpPr>
                <p:nvPr/>
              </p:nvSpPr>
              <p:spPr bwMode="auto">
                <a:xfrm>
                  <a:off x="3710" y="2567"/>
                  <a:ext cx="23" cy="0"/>
                </a:xfrm>
                <a:custGeom>
                  <a:avLst/>
                  <a:gdLst>
                    <a:gd name="T0" fmla="*/ 0 w 10"/>
                    <a:gd name="T1" fmla="*/ 0 w 10"/>
                    <a:gd name="T2" fmla="*/ 1 w 10"/>
                    <a:gd name="T3" fmla="*/ 2 w 10"/>
                    <a:gd name="T4" fmla="*/ 3 w 10"/>
                    <a:gd name="T5" fmla="*/ 4 w 10"/>
                    <a:gd name="T6" fmla="*/ 5 w 10"/>
                    <a:gd name="T7" fmla="*/ 6 w 10"/>
                    <a:gd name="T8" fmla="*/ 7 w 10"/>
                    <a:gd name="T9" fmla="*/ 8 w 10"/>
                    <a:gd name="T10" fmla="*/ 9 w 10"/>
                    <a:gd name="T11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18" name="Freeform 1042"/>
                <p:cNvSpPr>
                  <a:spLocks/>
                </p:cNvSpPr>
                <p:nvPr/>
              </p:nvSpPr>
              <p:spPr bwMode="auto">
                <a:xfrm>
                  <a:off x="3735" y="2562"/>
                  <a:ext cx="20" cy="3"/>
                </a:xfrm>
                <a:custGeom>
                  <a:avLst/>
                  <a:gdLst>
                    <a:gd name="T0" fmla="*/ 0 w 9"/>
                    <a:gd name="T1" fmla="*/ 2 h 2"/>
                    <a:gd name="T2" fmla="*/ 0 w 9"/>
                    <a:gd name="T3" fmla="*/ 2 h 2"/>
                    <a:gd name="T4" fmla="*/ 1 w 9"/>
                    <a:gd name="T5" fmla="*/ 2 h 2"/>
                    <a:gd name="T6" fmla="*/ 2 w 9"/>
                    <a:gd name="T7" fmla="*/ 2 h 2"/>
                    <a:gd name="T8" fmla="*/ 3 w 9"/>
                    <a:gd name="T9" fmla="*/ 2 h 2"/>
                    <a:gd name="T10" fmla="*/ 4 w 9"/>
                    <a:gd name="T11" fmla="*/ 2 h 2"/>
                    <a:gd name="T12" fmla="*/ 4 w 9"/>
                    <a:gd name="T13" fmla="*/ 1 h 2"/>
                    <a:gd name="T14" fmla="*/ 5 w 9"/>
                    <a:gd name="T15" fmla="*/ 1 h 2"/>
                    <a:gd name="T16" fmla="*/ 6 w 9"/>
                    <a:gd name="T17" fmla="*/ 1 h 2"/>
                    <a:gd name="T18" fmla="*/ 7 w 9"/>
                    <a:gd name="T19" fmla="*/ 1 h 2"/>
                    <a:gd name="T20" fmla="*/ 7 w 9"/>
                    <a:gd name="T21" fmla="*/ 0 h 2"/>
                    <a:gd name="T22" fmla="*/ 8 w 9"/>
                    <a:gd name="T23" fmla="*/ 0 h 2"/>
                    <a:gd name="T24" fmla="*/ 9 w 9"/>
                    <a:gd name="T2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19" name="Freeform 1043"/>
                <p:cNvSpPr>
                  <a:spLocks/>
                </p:cNvSpPr>
                <p:nvPr/>
              </p:nvSpPr>
              <p:spPr bwMode="auto">
                <a:xfrm>
                  <a:off x="3758" y="2561"/>
                  <a:ext cx="4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20" name="Freeform 1044"/>
                <p:cNvSpPr>
                  <a:spLocks/>
                </p:cNvSpPr>
                <p:nvPr/>
              </p:nvSpPr>
              <p:spPr bwMode="auto">
                <a:xfrm>
                  <a:off x="3764" y="2558"/>
                  <a:ext cx="5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21" name="Freeform 1045"/>
                <p:cNvSpPr>
                  <a:spLocks/>
                </p:cNvSpPr>
                <p:nvPr/>
              </p:nvSpPr>
              <p:spPr bwMode="auto">
                <a:xfrm>
                  <a:off x="3771" y="2556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22" name="Freeform 1046"/>
                <p:cNvSpPr>
                  <a:spLocks/>
                </p:cNvSpPr>
                <p:nvPr/>
              </p:nvSpPr>
              <p:spPr bwMode="auto">
                <a:xfrm>
                  <a:off x="3776" y="2553"/>
                  <a:ext cx="4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23" name="Freeform 1047"/>
                <p:cNvSpPr>
                  <a:spLocks/>
                </p:cNvSpPr>
                <p:nvPr/>
              </p:nvSpPr>
              <p:spPr bwMode="auto">
                <a:xfrm>
                  <a:off x="3783" y="2550"/>
                  <a:ext cx="4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24" name="Line 1048"/>
                <p:cNvSpPr>
                  <a:spLocks noChangeShapeType="1"/>
                </p:cNvSpPr>
                <p:nvPr/>
              </p:nvSpPr>
              <p:spPr bwMode="auto">
                <a:xfrm>
                  <a:off x="3789" y="254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25" name="Freeform 1049"/>
                <p:cNvSpPr>
                  <a:spLocks/>
                </p:cNvSpPr>
                <p:nvPr/>
              </p:nvSpPr>
              <p:spPr bwMode="auto">
                <a:xfrm>
                  <a:off x="3792" y="2543"/>
                  <a:ext cx="7" cy="4"/>
                </a:xfrm>
                <a:custGeom>
                  <a:avLst/>
                  <a:gdLst>
                    <a:gd name="T0" fmla="*/ 0 w 3"/>
                    <a:gd name="T1" fmla="*/ 2 h 2"/>
                    <a:gd name="T2" fmla="*/ 0 w 3"/>
                    <a:gd name="T3" fmla="*/ 2 h 2"/>
                    <a:gd name="T4" fmla="*/ 1 w 3"/>
                    <a:gd name="T5" fmla="*/ 2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0 h 2"/>
                    <a:gd name="T12" fmla="*/ 3 w 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26" name="Freeform 1050"/>
                <p:cNvSpPr>
                  <a:spLocks/>
                </p:cNvSpPr>
                <p:nvPr/>
              </p:nvSpPr>
              <p:spPr bwMode="auto">
                <a:xfrm>
                  <a:off x="3801" y="2542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27" name="Freeform 1051"/>
                <p:cNvSpPr>
                  <a:spLocks/>
                </p:cNvSpPr>
                <p:nvPr/>
              </p:nvSpPr>
              <p:spPr bwMode="auto">
                <a:xfrm>
                  <a:off x="3805" y="2539"/>
                  <a:ext cx="7" cy="1"/>
                </a:xfrm>
                <a:custGeom>
                  <a:avLst/>
                  <a:gdLst>
                    <a:gd name="T0" fmla="*/ 0 w 3"/>
                    <a:gd name="T1" fmla="*/ 1 h 1"/>
                    <a:gd name="T2" fmla="*/ 0 w 3"/>
                    <a:gd name="T3" fmla="*/ 1 h 1"/>
                    <a:gd name="T4" fmla="*/ 1 w 3"/>
                    <a:gd name="T5" fmla="*/ 1 h 1"/>
                    <a:gd name="T6" fmla="*/ 2 w 3"/>
                    <a:gd name="T7" fmla="*/ 1 h 1"/>
                    <a:gd name="T8" fmla="*/ 2 w 3"/>
                    <a:gd name="T9" fmla="*/ 0 h 1"/>
                    <a:gd name="T10" fmla="*/ 3 w 3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28" name="Freeform 1052"/>
                <p:cNvSpPr>
                  <a:spLocks/>
                </p:cNvSpPr>
                <p:nvPr/>
              </p:nvSpPr>
              <p:spPr bwMode="auto">
                <a:xfrm>
                  <a:off x="3814" y="2529"/>
                  <a:ext cx="12" cy="8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5 h 5"/>
                    <a:gd name="T4" fmla="*/ 1 w 5"/>
                    <a:gd name="T5" fmla="*/ 5 h 5"/>
                    <a:gd name="T6" fmla="*/ 1 w 5"/>
                    <a:gd name="T7" fmla="*/ 4 h 5"/>
                    <a:gd name="T8" fmla="*/ 2 w 5"/>
                    <a:gd name="T9" fmla="*/ 4 h 5"/>
                    <a:gd name="T10" fmla="*/ 2 w 5"/>
                    <a:gd name="T11" fmla="*/ 3 h 5"/>
                    <a:gd name="T12" fmla="*/ 3 w 5"/>
                    <a:gd name="T13" fmla="*/ 3 h 5"/>
                    <a:gd name="T14" fmla="*/ 3 w 5"/>
                    <a:gd name="T15" fmla="*/ 2 h 5"/>
                    <a:gd name="T16" fmla="*/ 4 w 5"/>
                    <a:gd name="T17" fmla="*/ 2 h 5"/>
                    <a:gd name="T18" fmla="*/ 4 w 5"/>
                    <a:gd name="T19" fmla="*/ 1 h 5"/>
                    <a:gd name="T20" fmla="*/ 5 w 5"/>
                    <a:gd name="T21" fmla="*/ 1 h 5"/>
                    <a:gd name="T22" fmla="*/ 5 w 5"/>
                    <a:gd name="T2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29" name="Line 1053"/>
                <p:cNvSpPr>
                  <a:spLocks noChangeShapeType="1"/>
                </p:cNvSpPr>
                <p:nvPr/>
              </p:nvSpPr>
              <p:spPr bwMode="auto">
                <a:xfrm>
                  <a:off x="3828" y="25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30" name="Freeform 1054"/>
                <p:cNvSpPr>
                  <a:spLocks/>
                </p:cNvSpPr>
                <p:nvPr/>
              </p:nvSpPr>
              <p:spPr bwMode="auto">
                <a:xfrm>
                  <a:off x="3830" y="2525"/>
                  <a:ext cx="12" cy="1"/>
                </a:xfrm>
                <a:custGeom>
                  <a:avLst/>
                  <a:gdLst>
                    <a:gd name="T0" fmla="*/ 0 w 5"/>
                    <a:gd name="T1" fmla="*/ 1 h 1"/>
                    <a:gd name="T2" fmla="*/ 0 w 5"/>
                    <a:gd name="T3" fmla="*/ 1 h 1"/>
                    <a:gd name="T4" fmla="*/ 1 w 5"/>
                    <a:gd name="T5" fmla="*/ 1 h 1"/>
                    <a:gd name="T6" fmla="*/ 1 w 5"/>
                    <a:gd name="T7" fmla="*/ 0 h 1"/>
                    <a:gd name="T8" fmla="*/ 2 w 5"/>
                    <a:gd name="T9" fmla="*/ 0 h 1"/>
                    <a:gd name="T10" fmla="*/ 3 w 5"/>
                    <a:gd name="T11" fmla="*/ 0 h 1"/>
                    <a:gd name="T12" fmla="*/ 4 w 5"/>
                    <a:gd name="T13" fmla="*/ 0 h 1"/>
                    <a:gd name="T14" fmla="*/ 5 w 5"/>
                    <a:gd name="T1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31" name="Freeform 1055"/>
                <p:cNvSpPr>
                  <a:spLocks/>
                </p:cNvSpPr>
                <p:nvPr/>
              </p:nvSpPr>
              <p:spPr bwMode="auto">
                <a:xfrm>
                  <a:off x="3844" y="2523"/>
                  <a:ext cx="5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32" name="Line 1056"/>
                <p:cNvSpPr>
                  <a:spLocks noChangeShapeType="1"/>
                </p:cNvSpPr>
                <p:nvPr/>
              </p:nvSpPr>
              <p:spPr bwMode="auto">
                <a:xfrm>
                  <a:off x="3851" y="25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33" name="Line 1057"/>
                <p:cNvSpPr>
                  <a:spLocks noChangeShapeType="1"/>
                </p:cNvSpPr>
                <p:nvPr/>
              </p:nvSpPr>
              <p:spPr bwMode="auto">
                <a:xfrm>
                  <a:off x="3853" y="25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34" name="Freeform 1058"/>
                <p:cNvSpPr>
                  <a:spLocks/>
                </p:cNvSpPr>
                <p:nvPr/>
              </p:nvSpPr>
              <p:spPr bwMode="auto">
                <a:xfrm>
                  <a:off x="3855" y="2517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35" name="Line 1059"/>
                <p:cNvSpPr>
                  <a:spLocks noChangeShapeType="1"/>
                </p:cNvSpPr>
                <p:nvPr/>
              </p:nvSpPr>
              <p:spPr bwMode="auto">
                <a:xfrm>
                  <a:off x="3858" y="25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36" name="Freeform 1060"/>
                <p:cNvSpPr>
                  <a:spLocks/>
                </p:cNvSpPr>
                <p:nvPr/>
              </p:nvSpPr>
              <p:spPr bwMode="auto">
                <a:xfrm>
                  <a:off x="3860" y="2511"/>
                  <a:ext cx="4" cy="3"/>
                </a:xfrm>
                <a:custGeom>
                  <a:avLst/>
                  <a:gdLst>
                    <a:gd name="T0" fmla="*/ 0 w 2"/>
                    <a:gd name="T1" fmla="*/ 2 h 2"/>
                    <a:gd name="T2" fmla="*/ 0 w 2"/>
                    <a:gd name="T3" fmla="*/ 2 h 2"/>
                    <a:gd name="T4" fmla="*/ 0 w 2"/>
                    <a:gd name="T5" fmla="*/ 1 h 2"/>
                    <a:gd name="T6" fmla="*/ 1 w 2"/>
                    <a:gd name="T7" fmla="*/ 1 h 2"/>
                    <a:gd name="T8" fmla="*/ 1 w 2"/>
                    <a:gd name="T9" fmla="*/ 0 h 2"/>
                    <a:gd name="T10" fmla="*/ 2 w 2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37" name="Freeform 1061"/>
                <p:cNvSpPr>
                  <a:spLocks/>
                </p:cNvSpPr>
                <p:nvPr/>
              </p:nvSpPr>
              <p:spPr bwMode="auto">
                <a:xfrm>
                  <a:off x="3867" y="2508"/>
                  <a:ext cx="11" cy="1"/>
                </a:xfrm>
                <a:custGeom>
                  <a:avLst/>
                  <a:gdLst>
                    <a:gd name="T0" fmla="*/ 0 w 5"/>
                    <a:gd name="T1" fmla="*/ 1 h 1"/>
                    <a:gd name="T2" fmla="*/ 0 w 5"/>
                    <a:gd name="T3" fmla="*/ 1 h 1"/>
                    <a:gd name="T4" fmla="*/ 1 w 5"/>
                    <a:gd name="T5" fmla="*/ 1 h 1"/>
                    <a:gd name="T6" fmla="*/ 2 w 5"/>
                    <a:gd name="T7" fmla="*/ 1 h 1"/>
                    <a:gd name="T8" fmla="*/ 3 w 5"/>
                    <a:gd name="T9" fmla="*/ 1 h 1"/>
                    <a:gd name="T10" fmla="*/ 4 w 5"/>
                    <a:gd name="T11" fmla="*/ 1 h 1"/>
                    <a:gd name="T12" fmla="*/ 4 w 5"/>
                    <a:gd name="T13" fmla="*/ 0 h 1"/>
                    <a:gd name="T14" fmla="*/ 5 w 5"/>
                    <a:gd name="T1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38" name="Freeform 1062"/>
                <p:cNvSpPr>
                  <a:spLocks/>
                </p:cNvSpPr>
                <p:nvPr/>
              </p:nvSpPr>
              <p:spPr bwMode="auto">
                <a:xfrm>
                  <a:off x="3880" y="2504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39" name="Freeform 1063"/>
                <p:cNvSpPr>
                  <a:spLocks/>
                </p:cNvSpPr>
                <p:nvPr/>
              </p:nvSpPr>
              <p:spPr bwMode="auto">
                <a:xfrm>
                  <a:off x="3883" y="2501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40" name="Freeform 1064"/>
                <p:cNvSpPr>
                  <a:spLocks/>
                </p:cNvSpPr>
                <p:nvPr/>
              </p:nvSpPr>
              <p:spPr bwMode="auto">
                <a:xfrm>
                  <a:off x="3885" y="2498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41" name="Freeform 1065"/>
                <p:cNvSpPr>
                  <a:spLocks/>
                </p:cNvSpPr>
                <p:nvPr/>
              </p:nvSpPr>
              <p:spPr bwMode="auto">
                <a:xfrm>
                  <a:off x="3887" y="2495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42" name="Freeform 1066"/>
                <p:cNvSpPr>
                  <a:spLocks/>
                </p:cNvSpPr>
                <p:nvPr/>
              </p:nvSpPr>
              <p:spPr bwMode="auto">
                <a:xfrm>
                  <a:off x="3889" y="2492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43" name="Freeform 1067"/>
                <p:cNvSpPr>
                  <a:spLocks/>
                </p:cNvSpPr>
                <p:nvPr/>
              </p:nvSpPr>
              <p:spPr bwMode="auto">
                <a:xfrm>
                  <a:off x="3892" y="2490"/>
                  <a:ext cx="13" cy="3"/>
                </a:xfrm>
                <a:custGeom>
                  <a:avLst/>
                  <a:gdLst>
                    <a:gd name="T0" fmla="*/ 0 w 6"/>
                    <a:gd name="T1" fmla="*/ 0 h 2"/>
                    <a:gd name="T2" fmla="*/ 0 w 6"/>
                    <a:gd name="T3" fmla="*/ 0 h 2"/>
                    <a:gd name="T4" fmla="*/ 1 w 6"/>
                    <a:gd name="T5" fmla="*/ 0 h 2"/>
                    <a:gd name="T6" fmla="*/ 1 w 6"/>
                    <a:gd name="T7" fmla="*/ 1 h 2"/>
                    <a:gd name="T8" fmla="*/ 2 w 6"/>
                    <a:gd name="T9" fmla="*/ 1 h 2"/>
                    <a:gd name="T10" fmla="*/ 3 w 6"/>
                    <a:gd name="T11" fmla="*/ 1 h 2"/>
                    <a:gd name="T12" fmla="*/ 4 w 6"/>
                    <a:gd name="T13" fmla="*/ 1 h 2"/>
                    <a:gd name="T14" fmla="*/ 4 w 6"/>
                    <a:gd name="T15" fmla="*/ 2 h 2"/>
                    <a:gd name="T16" fmla="*/ 5 w 6"/>
                    <a:gd name="T17" fmla="*/ 2 h 2"/>
                    <a:gd name="T18" fmla="*/ 6 w 6"/>
                    <a:gd name="T1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44" name="Freeform 1068"/>
                <p:cNvSpPr>
                  <a:spLocks/>
                </p:cNvSpPr>
                <p:nvPr/>
              </p:nvSpPr>
              <p:spPr bwMode="auto">
                <a:xfrm>
                  <a:off x="3908" y="2495"/>
                  <a:ext cx="11" cy="2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1 w 5"/>
                    <a:gd name="T5" fmla="*/ 0 h 1"/>
                    <a:gd name="T6" fmla="*/ 2 w 5"/>
                    <a:gd name="T7" fmla="*/ 0 h 1"/>
                    <a:gd name="T8" fmla="*/ 2 w 5"/>
                    <a:gd name="T9" fmla="*/ 1 h 1"/>
                    <a:gd name="T10" fmla="*/ 3 w 5"/>
                    <a:gd name="T11" fmla="*/ 1 h 1"/>
                    <a:gd name="T12" fmla="*/ 4 w 5"/>
                    <a:gd name="T13" fmla="*/ 1 h 1"/>
                    <a:gd name="T14" fmla="*/ 5 w 5"/>
                    <a:gd name="T1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45" name="Freeform 1069"/>
                <p:cNvSpPr>
                  <a:spLocks/>
                </p:cNvSpPr>
                <p:nvPr/>
              </p:nvSpPr>
              <p:spPr bwMode="auto">
                <a:xfrm>
                  <a:off x="3921" y="2498"/>
                  <a:ext cx="14" cy="2"/>
                </a:xfrm>
                <a:custGeom>
                  <a:avLst/>
                  <a:gdLst>
                    <a:gd name="T0" fmla="*/ 0 w 6"/>
                    <a:gd name="T1" fmla="*/ 0 h 1"/>
                    <a:gd name="T2" fmla="*/ 0 w 6"/>
                    <a:gd name="T3" fmla="*/ 0 h 1"/>
                    <a:gd name="T4" fmla="*/ 1 w 6"/>
                    <a:gd name="T5" fmla="*/ 0 h 1"/>
                    <a:gd name="T6" fmla="*/ 2 w 6"/>
                    <a:gd name="T7" fmla="*/ 0 h 1"/>
                    <a:gd name="T8" fmla="*/ 3 w 6"/>
                    <a:gd name="T9" fmla="*/ 0 h 1"/>
                    <a:gd name="T10" fmla="*/ 3 w 6"/>
                    <a:gd name="T11" fmla="*/ 1 h 1"/>
                    <a:gd name="T12" fmla="*/ 4 w 6"/>
                    <a:gd name="T13" fmla="*/ 1 h 1"/>
                    <a:gd name="T14" fmla="*/ 5 w 6"/>
                    <a:gd name="T15" fmla="*/ 1 h 1"/>
                    <a:gd name="T16" fmla="*/ 6 w 6"/>
                    <a:gd name="T1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46" name="Freeform 1070"/>
                <p:cNvSpPr>
                  <a:spLocks/>
                </p:cNvSpPr>
                <p:nvPr/>
              </p:nvSpPr>
              <p:spPr bwMode="auto">
                <a:xfrm>
                  <a:off x="3937" y="2501"/>
                  <a:ext cx="5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47" name="Freeform 1071"/>
                <p:cNvSpPr>
                  <a:spLocks/>
                </p:cNvSpPr>
                <p:nvPr/>
              </p:nvSpPr>
              <p:spPr bwMode="auto">
                <a:xfrm>
                  <a:off x="3944" y="2503"/>
                  <a:ext cx="14" cy="3"/>
                </a:xfrm>
                <a:custGeom>
                  <a:avLst/>
                  <a:gdLst>
                    <a:gd name="T0" fmla="*/ 0 w 6"/>
                    <a:gd name="T1" fmla="*/ 0 h 2"/>
                    <a:gd name="T2" fmla="*/ 0 w 6"/>
                    <a:gd name="T3" fmla="*/ 0 h 2"/>
                    <a:gd name="T4" fmla="*/ 1 w 6"/>
                    <a:gd name="T5" fmla="*/ 0 h 2"/>
                    <a:gd name="T6" fmla="*/ 2 w 6"/>
                    <a:gd name="T7" fmla="*/ 0 h 2"/>
                    <a:gd name="T8" fmla="*/ 2 w 6"/>
                    <a:gd name="T9" fmla="*/ 1 h 2"/>
                    <a:gd name="T10" fmla="*/ 3 w 6"/>
                    <a:gd name="T11" fmla="*/ 1 h 2"/>
                    <a:gd name="T12" fmla="*/ 4 w 6"/>
                    <a:gd name="T13" fmla="*/ 1 h 2"/>
                    <a:gd name="T14" fmla="*/ 4 w 6"/>
                    <a:gd name="T15" fmla="*/ 2 h 2"/>
                    <a:gd name="T16" fmla="*/ 5 w 6"/>
                    <a:gd name="T17" fmla="*/ 2 h 2"/>
                    <a:gd name="T18" fmla="*/ 6 w 6"/>
                    <a:gd name="T1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48" name="Freeform 1072"/>
                <p:cNvSpPr>
                  <a:spLocks/>
                </p:cNvSpPr>
                <p:nvPr/>
              </p:nvSpPr>
              <p:spPr bwMode="auto">
                <a:xfrm>
                  <a:off x="3960" y="2508"/>
                  <a:ext cx="20" cy="6"/>
                </a:xfrm>
                <a:custGeom>
                  <a:avLst/>
                  <a:gdLst>
                    <a:gd name="T0" fmla="*/ 0 w 9"/>
                    <a:gd name="T1" fmla="*/ 0 h 4"/>
                    <a:gd name="T2" fmla="*/ 0 w 9"/>
                    <a:gd name="T3" fmla="*/ 0 h 4"/>
                    <a:gd name="T4" fmla="*/ 1 w 9"/>
                    <a:gd name="T5" fmla="*/ 0 h 4"/>
                    <a:gd name="T6" fmla="*/ 2 w 9"/>
                    <a:gd name="T7" fmla="*/ 0 h 4"/>
                    <a:gd name="T8" fmla="*/ 2 w 9"/>
                    <a:gd name="T9" fmla="*/ 1 h 4"/>
                    <a:gd name="T10" fmla="*/ 3 w 9"/>
                    <a:gd name="T11" fmla="*/ 1 h 4"/>
                    <a:gd name="T12" fmla="*/ 4 w 9"/>
                    <a:gd name="T13" fmla="*/ 1 h 4"/>
                    <a:gd name="T14" fmla="*/ 4 w 9"/>
                    <a:gd name="T15" fmla="*/ 2 h 4"/>
                    <a:gd name="T16" fmla="*/ 5 w 9"/>
                    <a:gd name="T17" fmla="*/ 2 h 4"/>
                    <a:gd name="T18" fmla="*/ 6 w 9"/>
                    <a:gd name="T19" fmla="*/ 2 h 4"/>
                    <a:gd name="T20" fmla="*/ 6 w 9"/>
                    <a:gd name="T21" fmla="*/ 3 h 4"/>
                    <a:gd name="T22" fmla="*/ 7 w 9"/>
                    <a:gd name="T23" fmla="*/ 3 h 4"/>
                    <a:gd name="T24" fmla="*/ 8 w 9"/>
                    <a:gd name="T25" fmla="*/ 3 h 4"/>
                    <a:gd name="T26" fmla="*/ 8 w 9"/>
                    <a:gd name="T27" fmla="*/ 4 h 4"/>
                    <a:gd name="T28" fmla="*/ 9 w 9"/>
                    <a:gd name="T2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8" y="4"/>
                      </a:lnTo>
                      <a:lnTo>
                        <a:pt x="9" y="4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49" name="Freeform 1073"/>
                <p:cNvSpPr>
                  <a:spLocks/>
                </p:cNvSpPr>
                <p:nvPr/>
              </p:nvSpPr>
              <p:spPr bwMode="auto">
                <a:xfrm>
                  <a:off x="3983" y="2515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50" name="Freeform 1074"/>
                <p:cNvSpPr>
                  <a:spLocks/>
                </p:cNvSpPr>
                <p:nvPr/>
              </p:nvSpPr>
              <p:spPr bwMode="auto">
                <a:xfrm>
                  <a:off x="3987" y="2517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51" name="Freeform 1075"/>
                <p:cNvSpPr>
                  <a:spLocks/>
                </p:cNvSpPr>
                <p:nvPr/>
              </p:nvSpPr>
              <p:spPr bwMode="auto">
                <a:xfrm>
                  <a:off x="3994" y="2520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52" name="Freeform 1076"/>
                <p:cNvSpPr>
                  <a:spLocks/>
                </p:cNvSpPr>
                <p:nvPr/>
              </p:nvSpPr>
              <p:spPr bwMode="auto">
                <a:xfrm>
                  <a:off x="4001" y="2523"/>
                  <a:ext cx="9" cy="3"/>
                </a:xfrm>
                <a:custGeom>
                  <a:avLst/>
                  <a:gdLst>
                    <a:gd name="T0" fmla="*/ 0 w 4"/>
                    <a:gd name="T1" fmla="*/ 0 h 2"/>
                    <a:gd name="T2" fmla="*/ 0 w 4"/>
                    <a:gd name="T3" fmla="*/ 0 h 2"/>
                    <a:gd name="T4" fmla="*/ 1 w 4"/>
                    <a:gd name="T5" fmla="*/ 0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2 h 2"/>
                    <a:gd name="T14" fmla="*/ 4 w 4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53" name="Freeform 1077"/>
                <p:cNvSpPr>
                  <a:spLocks/>
                </p:cNvSpPr>
                <p:nvPr/>
              </p:nvSpPr>
              <p:spPr bwMode="auto">
                <a:xfrm>
                  <a:off x="4012" y="2528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54" name="Freeform 1078"/>
                <p:cNvSpPr>
                  <a:spLocks/>
                </p:cNvSpPr>
                <p:nvPr/>
              </p:nvSpPr>
              <p:spPr bwMode="auto">
                <a:xfrm>
                  <a:off x="4019" y="2531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55" name="Line 1079"/>
                <p:cNvSpPr>
                  <a:spLocks noChangeShapeType="1"/>
                </p:cNvSpPr>
                <p:nvPr/>
              </p:nvSpPr>
              <p:spPr bwMode="auto">
                <a:xfrm>
                  <a:off x="4026" y="25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56" name="Freeform 1080"/>
                <p:cNvSpPr>
                  <a:spLocks/>
                </p:cNvSpPr>
                <p:nvPr/>
              </p:nvSpPr>
              <p:spPr bwMode="auto">
                <a:xfrm>
                  <a:off x="4028" y="2536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57" name="Freeform 1081"/>
                <p:cNvSpPr>
                  <a:spLocks/>
                </p:cNvSpPr>
                <p:nvPr/>
              </p:nvSpPr>
              <p:spPr bwMode="auto">
                <a:xfrm>
                  <a:off x="4035" y="2539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58" name="Freeform 1082"/>
                <p:cNvSpPr>
                  <a:spLocks/>
                </p:cNvSpPr>
                <p:nvPr/>
              </p:nvSpPr>
              <p:spPr bwMode="auto">
                <a:xfrm>
                  <a:off x="4042" y="2542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59" name="Freeform 1083"/>
                <p:cNvSpPr>
                  <a:spLocks/>
                </p:cNvSpPr>
                <p:nvPr/>
              </p:nvSpPr>
              <p:spPr bwMode="auto">
                <a:xfrm>
                  <a:off x="4051" y="2547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60" name="Freeform 1084"/>
                <p:cNvSpPr>
                  <a:spLocks/>
                </p:cNvSpPr>
                <p:nvPr/>
              </p:nvSpPr>
              <p:spPr bwMode="auto">
                <a:xfrm>
                  <a:off x="4058" y="2550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61" name="Freeform 1085"/>
                <p:cNvSpPr>
                  <a:spLocks/>
                </p:cNvSpPr>
                <p:nvPr/>
              </p:nvSpPr>
              <p:spPr bwMode="auto">
                <a:xfrm>
                  <a:off x="4064" y="2553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62" name="Freeform 1086"/>
                <p:cNvSpPr>
                  <a:spLocks/>
                </p:cNvSpPr>
                <p:nvPr/>
              </p:nvSpPr>
              <p:spPr bwMode="auto">
                <a:xfrm>
                  <a:off x="4073" y="2558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63" name="Freeform 1087"/>
                <p:cNvSpPr>
                  <a:spLocks/>
                </p:cNvSpPr>
                <p:nvPr/>
              </p:nvSpPr>
              <p:spPr bwMode="auto">
                <a:xfrm>
                  <a:off x="4083" y="2562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64" name="Freeform 1088"/>
                <p:cNvSpPr>
                  <a:spLocks/>
                </p:cNvSpPr>
                <p:nvPr/>
              </p:nvSpPr>
              <p:spPr bwMode="auto">
                <a:xfrm>
                  <a:off x="4092" y="2567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65" name="Line 1089"/>
                <p:cNvSpPr>
                  <a:spLocks noChangeShapeType="1"/>
                </p:cNvSpPr>
                <p:nvPr/>
              </p:nvSpPr>
              <p:spPr bwMode="auto">
                <a:xfrm>
                  <a:off x="4103" y="25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66" name="Freeform 1090"/>
                <p:cNvSpPr>
                  <a:spLocks/>
                </p:cNvSpPr>
                <p:nvPr/>
              </p:nvSpPr>
              <p:spPr bwMode="auto">
                <a:xfrm>
                  <a:off x="4105" y="2575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67" name="Freeform 1091"/>
                <p:cNvSpPr>
                  <a:spLocks/>
                </p:cNvSpPr>
                <p:nvPr/>
              </p:nvSpPr>
              <p:spPr bwMode="auto">
                <a:xfrm>
                  <a:off x="4114" y="2579"/>
                  <a:ext cx="7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68" name="Line 1092"/>
                <p:cNvSpPr>
                  <a:spLocks noChangeShapeType="1"/>
                </p:cNvSpPr>
                <p:nvPr/>
              </p:nvSpPr>
              <p:spPr bwMode="auto">
                <a:xfrm>
                  <a:off x="4123" y="25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69" name="Freeform 1093"/>
                <p:cNvSpPr>
                  <a:spLocks/>
                </p:cNvSpPr>
                <p:nvPr/>
              </p:nvSpPr>
              <p:spPr bwMode="auto">
                <a:xfrm>
                  <a:off x="4126" y="2586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70" name="Line 1094"/>
                <p:cNvSpPr>
                  <a:spLocks noChangeShapeType="1"/>
                </p:cNvSpPr>
                <p:nvPr/>
              </p:nvSpPr>
              <p:spPr bwMode="auto">
                <a:xfrm>
                  <a:off x="4133" y="25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71" name="Freeform 1095"/>
                <p:cNvSpPr>
                  <a:spLocks/>
                </p:cNvSpPr>
                <p:nvPr/>
              </p:nvSpPr>
              <p:spPr bwMode="auto">
                <a:xfrm>
                  <a:off x="4135" y="2590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72" name="Freeform 1096"/>
                <p:cNvSpPr>
                  <a:spLocks/>
                </p:cNvSpPr>
                <p:nvPr/>
              </p:nvSpPr>
              <p:spPr bwMode="auto">
                <a:xfrm>
                  <a:off x="4144" y="2595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73" name="Line 1097"/>
                <p:cNvSpPr>
                  <a:spLocks noChangeShapeType="1"/>
                </p:cNvSpPr>
                <p:nvPr/>
              </p:nvSpPr>
              <p:spPr bwMode="auto">
                <a:xfrm>
                  <a:off x="4153" y="26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74" name="Freeform 1098"/>
                <p:cNvSpPr>
                  <a:spLocks/>
                </p:cNvSpPr>
                <p:nvPr/>
              </p:nvSpPr>
              <p:spPr bwMode="auto">
                <a:xfrm>
                  <a:off x="4155" y="2601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75" name="Freeform 1099"/>
                <p:cNvSpPr>
                  <a:spLocks/>
                </p:cNvSpPr>
                <p:nvPr/>
              </p:nvSpPr>
              <p:spPr bwMode="auto">
                <a:xfrm>
                  <a:off x="4164" y="2606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76" name="Freeform 1100"/>
                <p:cNvSpPr>
                  <a:spLocks/>
                </p:cNvSpPr>
                <p:nvPr/>
              </p:nvSpPr>
              <p:spPr bwMode="auto">
                <a:xfrm>
                  <a:off x="4173" y="2611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77" name="Line 1101"/>
                <p:cNvSpPr>
                  <a:spLocks noChangeShapeType="1"/>
                </p:cNvSpPr>
                <p:nvPr/>
              </p:nvSpPr>
              <p:spPr bwMode="auto">
                <a:xfrm>
                  <a:off x="4180" y="26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78" name="Freeform 1102"/>
                <p:cNvSpPr>
                  <a:spLocks/>
                </p:cNvSpPr>
                <p:nvPr/>
              </p:nvSpPr>
              <p:spPr bwMode="auto">
                <a:xfrm>
                  <a:off x="4183" y="2615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79" name="Freeform 1103"/>
                <p:cNvSpPr>
                  <a:spLocks/>
                </p:cNvSpPr>
                <p:nvPr/>
              </p:nvSpPr>
              <p:spPr bwMode="auto">
                <a:xfrm>
                  <a:off x="4189" y="2618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80" name="Freeform 1104"/>
                <p:cNvSpPr>
                  <a:spLocks/>
                </p:cNvSpPr>
                <p:nvPr/>
              </p:nvSpPr>
              <p:spPr bwMode="auto">
                <a:xfrm>
                  <a:off x="4194" y="2620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81" name="Freeform 1105"/>
                <p:cNvSpPr>
                  <a:spLocks/>
                </p:cNvSpPr>
                <p:nvPr/>
              </p:nvSpPr>
              <p:spPr bwMode="auto">
                <a:xfrm>
                  <a:off x="4203" y="2625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82" name="Freeform 1106"/>
                <p:cNvSpPr>
                  <a:spLocks/>
                </p:cNvSpPr>
                <p:nvPr/>
              </p:nvSpPr>
              <p:spPr bwMode="auto">
                <a:xfrm>
                  <a:off x="4210" y="2628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83" name="Line 1107"/>
                <p:cNvSpPr>
                  <a:spLocks noChangeShapeType="1"/>
                </p:cNvSpPr>
                <p:nvPr/>
              </p:nvSpPr>
              <p:spPr bwMode="auto">
                <a:xfrm>
                  <a:off x="4217" y="26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84" name="Freeform 1108"/>
                <p:cNvSpPr>
                  <a:spLocks/>
                </p:cNvSpPr>
                <p:nvPr/>
              </p:nvSpPr>
              <p:spPr bwMode="auto">
                <a:xfrm>
                  <a:off x="4219" y="2633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85" name="Freeform 1109"/>
                <p:cNvSpPr>
                  <a:spLocks/>
                </p:cNvSpPr>
                <p:nvPr/>
              </p:nvSpPr>
              <p:spPr bwMode="auto">
                <a:xfrm>
                  <a:off x="4226" y="2636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86" name="Line 1110"/>
                <p:cNvSpPr>
                  <a:spLocks noChangeShapeType="1"/>
                </p:cNvSpPr>
                <p:nvPr/>
              </p:nvSpPr>
              <p:spPr bwMode="auto">
                <a:xfrm>
                  <a:off x="4235" y="26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87" name="Freeform 1111"/>
                <p:cNvSpPr>
                  <a:spLocks/>
                </p:cNvSpPr>
                <p:nvPr/>
              </p:nvSpPr>
              <p:spPr bwMode="auto">
                <a:xfrm>
                  <a:off x="4237" y="2642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88" name="Freeform 1112"/>
                <p:cNvSpPr>
                  <a:spLocks/>
                </p:cNvSpPr>
                <p:nvPr/>
              </p:nvSpPr>
              <p:spPr bwMode="auto">
                <a:xfrm>
                  <a:off x="4246" y="2647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89" name="Line 1113"/>
                <p:cNvSpPr>
                  <a:spLocks noChangeShapeType="1"/>
                </p:cNvSpPr>
                <p:nvPr/>
              </p:nvSpPr>
              <p:spPr bwMode="auto">
                <a:xfrm>
                  <a:off x="4255" y="26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90" name="Freeform 1114"/>
                <p:cNvSpPr>
                  <a:spLocks/>
                </p:cNvSpPr>
                <p:nvPr/>
              </p:nvSpPr>
              <p:spPr bwMode="auto">
                <a:xfrm>
                  <a:off x="4258" y="2653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91" name="Line 1115"/>
                <p:cNvSpPr>
                  <a:spLocks noChangeShapeType="1"/>
                </p:cNvSpPr>
                <p:nvPr/>
              </p:nvSpPr>
              <p:spPr bwMode="auto">
                <a:xfrm>
                  <a:off x="4269" y="26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92" name="Line 1116"/>
                <p:cNvSpPr>
                  <a:spLocks noChangeShapeType="1"/>
                </p:cNvSpPr>
                <p:nvPr/>
              </p:nvSpPr>
              <p:spPr bwMode="auto">
                <a:xfrm>
                  <a:off x="4271" y="266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93" name="Freeform 1117"/>
                <p:cNvSpPr>
                  <a:spLocks/>
                </p:cNvSpPr>
                <p:nvPr/>
              </p:nvSpPr>
              <p:spPr bwMode="auto">
                <a:xfrm>
                  <a:off x="4273" y="2662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94" name="Freeform 1118"/>
                <p:cNvSpPr>
                  <a:spLocks/>
                </p:cNvSpPr>
                <p:nvPr/>
              </p:nvSpPr>
              <p:spPr bwMode="auto">
                <a:xfrm>
                  <a:off x="4285" y="2668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95" name="Freeform 1119"/>
                <p:cNvSpPr>
                  <a:spLocks/>
                </p:cNvSpPr>
                <p:nvPr/>
              </p:nvSpPr>
              <p:spPr bwMode="auto">
                <a:xfrm>
                  <a:off x="4289" y="2672"/>
                  <a:ext cx="3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96" name="Line 1120"/>
                <p:cNvSpPr>
                  <a:spLocks noChangeShapeType="1"/>
                </p:cNvSpPr>
                <p:nvPr/>
              </p:nvSpPr>
              <p:spPr bwMode="auto">
                <a:xfrm>
                  <a:off x="4294" y="26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97" name="Line 1121"/>
                <p:cNvSpPr>
                  <a:spLocks noChangeShapeType="1"/>
                </p:cNvSpPr>
                <p:nvPr/>
              </p:nvSpPr>
              <p:spPr bwMode="auto">
                <a:xfrm>
                  <a:off x="4296" y="267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98" name="Freeform 1122"/>
                <p:cNvSpPr>
                  <a:spLocks/>
                </p:cNvSpPr>
                <p:nvPr/>
              </p:nvSpPr>
              <p:spPr bwMode="auto">
                <a:xfrm>
                  <a:off x="4298" y="2678"/>
                  <a:ext cx="14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99" name="Line 1123"/>
                <p:cNvSpPr>
                  <a:spLocks noChangeShapeType="1"/>
                </p:cNvSpPr>
                <p:nvPr/>
              </p:nvSpPr>
              <p:spPr bwMode="auto">
                <a:xfrm>
                  <a:off x="4314" y="26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00" name="Line 1124"/>
                <p:cNvSpPr>
                  <a:spLocks noChangeShapeType="1"/>
                </p:cNvSpPr>
                <p:nvPr/>
              </p:nvSpPr>
              <p:spPr bwMode="auto">
                <a:xfrm>
                  <a:off x="4317" y="26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01" name="Freeform 1125"/>
                <p:cNvSpPr>
                  <a:spLocks/>
                </p:cNvSpPr>
                <p:nvPr/>
              </p:nvSpPr>
              <p:spPr bwMode="auto">
                <a:xfrm>
                  <a:off x="4319" y="2690"/>
                  <a:ext cx="13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02" name="Line 1126"/>
                <p:cNvSpPr>
                  <a:spLocks noChangeShapeType="1"/>
                </p:cNvSpPr>
                <p:nvPr/>
              </p:nvSpPr>
              <p:spPr bwMode="auto">
                <a:xfrm>
                  <a:off x="4335" y="27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03" name="Line 1127"/>
                <p:cNvSpPr>
                  <a:spLocks noChangeShapeType="1"/>
                </p:cNvSpPr>
                <p:nvPr/>
              </p:nvSpPr>
              <p:spPr bwMode="auto">
                <a:xfrm>
                  <a:off x="4337" y="27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04" name="Line 1128"/>
                <p:cNvSpPr>
                  <a:spLocks noChangeShapeType="1"/>
                </p:cNvSpPr>
                <p:nvPr/>
              </p:nvSpPr>
              <p:spPr bwMode="auto">
                <a:xfrm>
                  <a:off x="4339" y="27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05" name="Line 1129"/>
                <p:cNvSpPr>
                  <a:spLocks noChangeShapeType="1"/>
                </p:cNvSpPr>
                <p:nvPr/>
              </p:nvSpPr>
              <p:spPr bwMode="auto">
                <a:xfrm>
                  <a:off x="4342" y="27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06" name="Freeform 1130"/>
                <p:cNvSpPr>
                  <a:spLocks/>
                </p:cNvSpPr>
                <p:nvPr/>
              </p:nvSpPr>
              <p:spPr bwMode="auto">
                <a:xfrm>
                  <a:off x="4344" y="2706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07" name="Line 1131"/>
                <p:cNvSpPr>
                  <a:spLocks noChangeShapeType="1"/>
                </p:cNvSpPr>
                <p:nvPr/>
              </p:nvSpPr>
              <p:spPr bwMode="auto">
                <a:xfrm>
                  <a:off x="4357" y="27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08" name="Line 1132"/>
                <p:cNvSpPr>
                  <a:spLocks noChangeShapeType="1"/>
                </p:cNvSpPr>
                <p:nvPr/>
              </p:nvSpPr>
              <p:spPr bwMode="auto">
                <a:xfrm>
                  <a:off x="4360" y="27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09" name="Line 1133"/>
                <p:cNvSpPr>
                  <a:spLocks noChangeShapeType="1"/>
                </p:cNvSpPr>
                <p:nvPr/>
              </p:nvSpPr>
              <p:spPr bwMode="auto">
                <a:xfrm>
                  <a:off x="4362" y="27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10" name="Line 1134"/>
                <p:cNvSpPr>
                  <a:spLocks noChangeShapeType="1"/>
                </p:cNvSpPr>
                <p:nvPr/>
              </p:nvSpPr>
              <p:spPr bwMode="auto">
                <a:xfrm>
                  <a:off x="4364" y="271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11" name="Freeform 1135"/>
                <p:cNvSpPr>
                  <a:spLocks/>
                </p:cNvSpPr>
                <p:nvPr/>
              </p:nvSpPr>
              <p:spPr bwMode="auto">
                <a:xfrm>
                  <a:off x="4367" y="2720"/>
                  <a:ext cx="18" cy="11"/>
                </a:xfrm>
                <a:custGeom>
                  <a:avLst/>
                  <a:gdLst>
                    <a:gd name="T0" fmla="*/ 0 w 8"/>
                    <a:gd name="T1" fmla="*/ 0 h 7"/>
                    <a:gd name="T2" fmla="*/ 0 w 8"/>
                    <a:gd name="T3" fmla="*/ 0 h 7"/>
                    <a:gd name="T4" fmla="*/ 1 w 8"/>
                    <a:gd name="T5" fmla="*/ 0 h 7"/>
                    <a:gd name="T6" fmla="*/ 1 w 8"/>
                    <a:gd name="T7" fmla="*/ 1 h 7"/>
                    <a:gd name="T8" fmla="*/ 2 w 8"/>
                    <a:gd name="T9" fmla="*/ 1 h 7"/>
                    <a:gd name="T10" fmla="*/ 2 w 8"/>
                    <a:gd name="T11" fmla="*/ 2 h 7"/>
                    <a:gd name="T12" fmla="*/ 3 w 8"/>
                    <a:gd name="T13" fmla="*/ 2 h 7"/>
                    <a:gd name="T14" fmla="*/ 3 w 8"/>
                    <a:gd name="T15" fmla="*/ 3 h 7"/>
                    <a:gd name="T16" fmla="*/ 4 w 8"/>
                    <a:gd name="T17" fmla="*/ 3 h 7"/>
                    <a:gd name="T18" fmla="*/ 4 w 8"/>
                    <a:gd name="T19" fmla="*/ 4 h 7"/>
                    <a:gd name="T20" fmla="*/ 5 w 8"/>
                    <a:gd name="T21" fmla="*/ 4 h 7"/>
                    <a:gd name="T22" fmla="*/ 5 w 8"/>
                    <a:gd name="T23" fmla="*/ 5 h 7"/>
                    <a:gd name="T24" fmla="*/ 6 w 8"/>
                    <a:gd name="T25" fmla="*/ 5 h 7"/>
                    <a:gd name="T26" fmla="*/ 6 w 8"/>
                    <a:gd name="T27" fmla="*/ 6 h 7"/>
                    <a:gd name="T28" fmla="*/ 7 w 8"/>
                    <a:gd name="T29" fmla="*/ 6 h 7"/>
                    <a:gd name="T30" fmla="*/ 7 w 8"/>
                    <a:gd name="T31" fmla="*/ 7 h 7"/>
                    <a:gd name="T32" fmla="*/ 8 w 8"/>
                    <a:gd name="T3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12" name="Line 1136"/>
                <p:cNvSpPr>
                  <a:spLocks noChangeShapeType="1"/>
                </p:cNvSpPr>
                <p:nvPr/>
              </p:nvSpPr>
              <p:spPr bwMode="auto">
                <a:xfrm>
                  <a:off x="4387" y="273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13" name="Line 1137"/>
                <p:cNvSpPr>
                  <a:spLocks noChangeShapeType="1"/>
                </p:cNvSpPr>
                <p:nvPr/>
              </p:nvSpPr>
              <p:spPr bwMode="auto">
                <a:xfrm>
                  <a:off x="4389" y="27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14" name="Line 1138"/>
                <p:cNvSpPr>
                  <a:spLocks noChangeShapeType="1"/>
                </p:cNvSpPr>
                <p:nvPr/>
              </p:nvSpPr>
              <p:spPr bwMode="auto">
                <a:xfrm>
                  <a:off x="4392" y="273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15" name="Line 1139"/>
                <p:cNvSpPr>
                  <a:spLocks noChangeShapeType="1"/>
                </p:cNvSpPr>
                <p:nvPr/>
              </p:nvSpPr>
              <p:spPr bwMode="auto">
                <a:xfrm>
                  <a:off x="4394" y="27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16" name="Line 1140"/>
                <p:cNvSpPr>
                  <a:spLocks noChangeShapeType="1"/>
                </p:cNvSpPr>
                <p:nvPr/>
              </p:nvSpPr>
              <p:spPr bwMode="auto">
                <a:xfrm>
                  <a:off x="4396" y="27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17" name="Freeform 1141"/>
                <p:cNvSpPr>
                  <a:spLocks/>
                </p:cNvSpPr>
                <p:nvPr/>
              </p:nvSpPr>
              <p:spPr bwMode="auto">
                <a:xfrm>
                  <a:off x="4398" y="2740"/>
                  <a:ext cx="19" cy="11"/>
                </a:xfrm>
                <a:custGeom>
                  <a:avLst/>
                  <a:gdLst>
                    <a:gd name="T0" fmla="*/ 0 w 8"/>
                    <a:gd name="T1" fmla="*/ 0 h 7"/>
                    <a:gd name="T2" fmla="*/ 0 w 8"/>
                    <a:gd name="T3" fmla="*/ 0 h 7"/>
                    <a:gd name="T4" fmla="*/ 1 w 8"/>
                    <a:gd name="T5" fmla="*/ 0 h 7"/>
                    <a:gd name="T6" fmla="*/ 1 w 8"/>
                    <a:gd name="T7" fmla="*/ 1 h 7"/>
                    <a:gd name="T8" fmla="*/ 2 w 8"/>
                    <a:gd name="T9" fmla="*/ 1 h 7"/>
                    <a:gd name="T10" fmla="*/ 2 w 8"/>
                    <a:gd name="T11" fmla="*/ 2 h 7"/>
                    <a:gd name="T12" fmla="*/ 3 w 8"/>
                    <a:gd name="T13" fmla="*/ 2 h 7"/>
                    <a:gd name="T14" fmla="*/ 3 w 8"/>
                    <a:gd name="T15" fmla="*/ 3 h 7"/>
                    <a:gd name="T16" fmla="*/ 4 w 8"/>
                    <a:gd name="T17" fmla="*/ 3 h 7"/>
                    <a:gd name="T18" fmla="*/ 4 w 8"/>
                    <a:gd name="T19" fmla="*/ 4 h 7"/>
                    <a:gd name="T20" fmla="*/ 5 w 8"/>
                    <a:gd name="T21" fmla="*/ 4 h 7"/>
                    <a:gd name="T22" fmla="*/ 5 w 8"/>
                    <a:gd name="T23" fmla="*/ 5 h 7"/>
                    <a:gd name="T24" fmla="*/ 6 w 8"/>
                    <a:gd name="T25" fmla="*/ 5 h 7"/>
                    <a:gd name="T26" fmla="*/ 6 w 8"/>
                    <a:gd name="T27" fmla="*/ 6 h 7"/>
                    <a:gd name="T28" fmla="*/ 7 w 8"/>
                    <a:gd name="T29" fmla="*/ 6 h 7"/>
                    <a:gd name="T30" fmla="*/ 7 w 8"/>
                    <a:gd name="T31" fmla="*/ 7 h 7"/>
                    <a:gd name="T32" fmla="*/ 8 w 8"/>
                    <a:gd name="T3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18" name="Line 1142"/>
                <p:cNvSpPr>
                  <a:spLocks noChangeShapeType="1"/>
                </p:cNvSpPr>
                <p:nvPr/>
              </p:nvSpPr>
              <p:spPr bwMode="auto">
                <a:xfrm>
                  <a:off x="4419" y="27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19" name="Line 1143"/>
                <p:cNvSpPr>
                  <a:spLocks noChangeShapeType="1"/>
                </p:cNvSpPr>
                <p:nvPr/>
              </p:nvSpPr>
              <p:spPr bwMode="auto">
                <a:xfrm>
                  <a:off x="4421" y="275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20" name="Line 1144"/>
                <p:cNvSpPr>
                  <a:spLocks noChangeShapeType="1"/>
                </p:cNvSpPr>
                <p:nvPr/>
              </p:nvSpPr>
              <p:spPr bwMode="auto">
                <a:xfrm>
                  <a:off x="4423" y="27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21" name="Line 1145"/>
                <p:cNvSpPr>
                  <a:spLocks noChangeShapeType="1"/>
                </p:cNvSpPr>
                <p:nvPr/>
              </p:nvSpPr>
              <p:spPr bwMode="auto">
                <a:xfrm>
                  <a:off x="4426" y="275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22" name="Line 1146"/>
                <p:cNvSpPr>
                  <a:spLocks noChangeShapeType="1"/>
                </p:cNvSpPr>
                <p:nvPr/>
              </p:nvSpPr>
              <p:spPr bwMode="auto">
                <a:xfrm>
                  <a:off x="4428" y="27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23" name="Freeform 1147"/>
                <p:cNvSpPr>
                  <a:spLocks/>
                </p:cNvSpPr>
                <p:nvPr/>
              </p:nvSpPr>
              <p:spPr bwMode="auto">
                <a:xfrm>
                  <a:off x="4430" y="2761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24" name="Line 1148"/>
                <p:cNvSpPr>
                  <a:spLocks noChangeShapeType="1"/>
                </p:cNvSpPr>
                <p:nvPr/>
              </p:nvSpPr>
              <p:spPr bwMode="auto">
                <a:xfrm>
                  <a:off x="4442" y="27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25" name="Line 1149"/>
                <p:cNvSpPr>
                  <a:spLocks noChangeShapeType="1"/>
                </p:cNvSpPr>
                <p:nvPr/>
              </p:nvSpPr>
              <p:spPr bwMode="auto">
                <a:xfrm>
                  <a:off x="4444" y="276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26" name="Line 1150"/>
                <p:cNvSpPr>
                  <a:spLocks noChangeShapeType="1"/>
                </p:cNvSpPr>
                <p:nvPr/>
              </p:nvSpPr>
              <p:spPr bwMode="auto">
                <a:xfrm>
                  <a:off x="4446" y="27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27" name="Freeform 1151"/>
                <p:cNvSpPr>
                  <a:spLocks/>
                </p:cNvSpPr>
                <p:nvPr/>
              </p:nvSpPr>
              <p:spPr bwMode="auto">
                <a:xfrm>
                  <a:off x="4448" y="2772"/>
                  <a:ext cx="7" cy="4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0 h 3"/>
                    <a:gd name="T4" fmla="*/ 1 w 3"/>
                    <a:gd name="T5" fmla="*/ 0 h 3"/>
                    <a:gd name="T6" fmla="*/ 1 w 3"/>
                    <a:gd name="T7" fmla="*/ 1 h 3"/>
                    <a:gd name="T8" fmla="*/ 2 w 3"/>
                    <a:gd name="T9" fmla="*/ 1 h 3"/>
                    <a:gd name="T10" fmla="*/ 2 w 3"/>
                    <a:gd name="T11" fmla="*/ 2 h 3"/>
                    <a:gd name="T12" fmla="*/ 3 w 3"/>
                    <a:gd name="T13" fmla="*/ 2 h 3"/>
                    <a:gd name="T14" fmla="*/ 3 w 3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28" name="Freeform 1152"/>
                <p:cNvSpPr>
                  <a:spLocks/>
                </p:cNvSpPr>
                <p:nvPr/>
              </p:nvSpPr>
              <p:spPr bwMode="auto">
                <a:xfrm>
                  <a:off x="4457" y="2778"/>
                  <a:ext cx="16" cy="9"/>
                </a:xfrm>
                <a:custGeom>
                  <a:avLst/>
                  <a:gdLst>
                    <a:gd name="T0" fmla="*/ 0 w 7"/>
                    <a:gd name="T1" fmla="*/ 0 h 6"/>
                    <a:gd name="T2" fmla="*/ 0 w 7"/>
                    <a:gd name="T3" fmla="*/ 0 h 6"/>
                    <a:gd name="T4" fmla="*/ 1 w 7"/>
                    <a:gd name="T5" fmla="*/ 0 h 6"/>
                    <a:gd name="T6" fmla="*/ 1 w 7"/>
                    <a:gd name="T7" fmla="*/ 1 h 6"/>
                    <a:gd name="T8" fmla="*/ 2 w 7"/>
                    <a:gd name="T9" fmla="*/ 1 h 6"/>
                    <a:gd name="T10" fmla="*/ 2 w 7"/>
                    <a:gd name="T11" fmla="*/ 2 h 6"/>
                    <a:gd name="T12" fmla="*/ 3 w 7"/>
                    <a:gd name="T13" fmla="*/ 2 h 6"/>
                    <a:gd name="T14" fmla="*/ 3 w 7"/>
                    <a:gd name="T15" fmla="*/ 3 h 6"/>
                    <a:gd name="T16" fmla="*/ 4 w 7"/>
                    <a:gd name="T17" fmla="*/ 3 h 6"/>
                    <a:gd name="T18" fmla="*/ 4 w 7"/>
                    <a:gd name="T19" fmla="*/ 4 h 6"/>
                    <a:gd name="T20" fmla="*/ 5 w 7"/>
                    <a:gd name="T21" fmla="*/ 4 h 6"/>
                    <a:gd name="T22" fmla="*/ 5 w 7"/>
                    <a:gd name="T23" fmla="*/ 5 h 6"/>
                    <a:gd name="T24" fmla="*/ 6 w 7"/>
                    <a:gd name="T25" fmla="*/ 5 h 6"/>
                    <a:gd name="T26" fmla="*/ 6 w 7"/>
                    <a:gd name="T27" fmla="*/ 6 h 6"/>
                    <a:gd name="T28" fmla="*/ 7 w 7"/>
                    <a:gd name="T2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29" name="Line 1153"/>
                <p:cNvSpPr>
                  <a:spLocks noChangeShapeType="1"/>
                </p:cNvSpPr>
                <p:nvPr/>
              </p:nvSpPr>
              <p:spPr bwMode="auto">
                <a:xfrm>
                  <a:off x="4476" y="27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30" name="Line 1154"/>
                <p:cNvSpPr>
                  <a:spLocks noChangeShapeType="1"/>
                </p:cNvSpPr>
                <p:nvPr/>
              </p:nvSpPr>
              <p:spPr bwMode="auto">
                <a:xfrm>
                  <a:off x="4478" y="27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31" name="Line 1155"/>
                <p:cNvSpPr>
                  <a:spLocks noChangeShapeType="1"/>
                </p:cNvSpPr>
                <p:nvPr/>
              </p:nvSpPr>
              <p:spPr bwMode="auto">
                <a:xfrm>
                  <a:off x="4480" y="27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32" name="Line 1156"/>
                <p:cNvSpPr>
                  <a:spLocks noChangeShapeType="1"/>
                </p:cNvSpPr>
                <p:nvPr/>
              </p:nvSpPr>
              <p:spPr bwMode="auto">
                <a:xfrm>
                  <a:off x="4482" y="279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33" name="Line 1157"/>
                <p:cNvSpPr>
                  <a:spLocks noChangeShapeType="1"/>
                </p:cNvSpPr>
                <p:nvPr/>
              </p:nvSpPr>
              <p:spPr bwMode="auto">
                <a:xfrm>
                  <a:off x="4485" y="27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34" name="Freeform 1158"/>
                <p:cNvSpPr>
                  <a:spLocks/>
                </p:cNvSpPr>
                <p:nvPr/>
              </p:nvSpPr>
              <p:spPr bwMode="auto">
                <a:xfrm>
                  <a:off x="4487" y="2797"/>
                  <a:ext cx="20" cy="12"/>
                </a:xfrm>
                <a:custGeom>
                  <a:avLst/>
                  <a:gdLst>
                    <a:gd name="T0" fmla="*/ 0 w 9"/>
                    <a:gd name="T1" fmla="*/ 0 h 8"/>
                    <a:gd name="T2" fmla="*/ 0 w 9"/>
                    <a:gd name="T3" fmla="*/ 0 h 8"/>
                    <a:gd name="T4" fmla="*/ 1 w 9"/>
                    <a:gd name="T5" fmla="*/ 0 h 8"/>
                    <a:gd name="T6" fmla="*/ 1 w 9"/>
                    <a:gd name="T7" fmla="*/ 1 h 8"/>
                    <a:gd name="T8" fmla="*/ 2 w 9"/>
                    <a:gd name="T9" fmla="*/ 1 h 8"/>
                    <a:gd name="T10" fmla="*/ 2 w 9"/>
                    <a:gd name="T11" fmla="*/ 2 h 8"/>
                    <a:gd name="T12" fmla="*/ 3 w 9"/>
                    <a:gd name="T13" fmla="*/ 2 h 8"/>
                    <a:gd name="T14" fmla="*/ 3 w 9"/>
                    <a:gd name="T15" fmla="*/ 3 h 8"/>
                    <a:gd name="T16" fmla="*/ 4 w 9"/>
                    <a:gd name="T17" fmla="*/ 3 h 8"/>
                    <a:gd name="T18" fmla="*/ 4 w 9"/>
                    <a:gd name="T19" fmla="*/ 4 h 8"/>
                    <a:gd name="T20" fmla="*/ 5 w 9"/>
                    <a:gd name="T21" fmla="*/ 4 h 8"/>
                    <a:gd name="T22" fmla="*/ 5 w 9"/>
                    <a:gd name="T23" fmla="*/ 5 h 8"/>
                    <a:gd name="T24" fmla="*/ 6 w 9"/>
                    <a:gd name="T25" fmla="*/ 5 h 8"/>
                    <a:gd name="T26" fmla="*/ 6 w 9"/>
                    <a:gd name="T27" fmla="*/ 6 h 8"/>
                    <a:gd name="T28" fmla="*/ 7 w 9"/>
                    <a:gd name="T29" fmla="*/ 6 h 8"/>
                    <a:gd name="T30" fmla="*/ 7 w 9"/>
                    <a:gd name="T31" fmla="*/ 7 h 8"/>
                    <a:gd name="T32" fmla="*/ 8 w 9"/>
                    <a:gd name="T33" fmla="*/ 7 h 8"/>
                    <a:gd name="T34" fmla="*/ 8 w 9"/>
                    <a:gd name="T35" fmla="*/ 8 h 8"/>
                    <a:gd name="T36" fmla="*/ 9 w 9"/>
                    <a:gd name="T3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9" y="8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35" name="Line 1159"/>
                <p:cNvSpPr>
                  <a:spLocks noChangeShapeType="1"/>
                </p:cNvSpPr>
                <p:nvPr/>
              </p:nvSpPr>
              <p:spPr bwMode="auto">
                <a:xfrm>
                  <a:off x="4510" y="28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36" name="Line 1160"/>
                <p:cNvSpPr>
                  <a:spLocks noChangeShapeType="1"/>
                </p:cNvSpPr>
                <p:nvPr/>
              </p:nvSpPr>
              <p:spPr bwMode="auto">
                <a:xfrm>
                  <a:off x="4512" y="28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37" name="Line 1161"/>
                <p:cNvSpPr>
                  <a:spLocks noChangeShapeType="1"/>
                </p:cNvSpPr>
                <p:nvPr/>
              </p:nvSpPr>
              <p:spPr bwMode="auto">
                <a:xfrm>
                  <a:off x="4514" y="28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38" name="Line 1162"/>
                <p:cNvSpPr>
                  <a:spLocks noChangeShapeType="1"/>
                </p:cNvSpPr>
                <p:nvPr/>
              </p:nvSpPr>
              <p:spPr bwMode="auto">
                <a:xfrm>
                  <a:off x="4517" y="28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39" name="Freeform 1163"/>
                <p:cNvSpPr>
                  <a:spLocks/>
                </p:cNvSpPr>
                <p:nvPr/>
              </p:nvSpPr>
              <p:spPr bwMode="auto">
                <a:xfrm>
                  <a:off x="4519" y="2817"/>
                  <a:ext cx="32" cy="20"/>
                </a:xfrm>
                <a:custGeom>
                  <a:avLst/>
                  <a:gdLst>
                    <a:gd name="T0" fmla="*/ 0 w 14"/>
                    <a:gd name="T1" fmla="*/ 0 h 13"/>
                    <a:gd name="T2" fmla="*/ 0 w 14"/>
                    <a:gd name="T3" fmla="*/ 0 h 13"/>
                    <a:gd name="T4" fmla="*/ 1 w 14"/>
                    <a:gd name="T5" fmla="*/ 0 h 13"/>
                    <a:gd name="T6" fmla="*/ 1 w 14"/>
                    <a:gd name="T7" fmla="*/ 1 h 13"/>
                    <a:gd name="T8" fmla="*/ 2 w 14"/>
                    <a:gd name="T9" fmla="*/ 1 h 13"/>
                    <a:gd name="T10" fmla="*/ 2 w 14"/>
                    <a:gd name="T11" fmla="*/ 2 h 13"/>
                    <a:gd name="T12" fmla="*/ 3 w 14"/>
                    <a:gd name="T13" fmla="*/ 2 h 13"/>
                    <a:gd name="T14" fmla="*/ 3 w 14"/>
                    <a:gd name="T15" fmla="*/ 3 h 13"/>
                    <a:gd name="T16" fmla="*/ 4 w 14"/>
                    <a:gd name="T17" fmla="*/ 3 h 13"/>
                    <a:gd name="T18" fmla="*/ 4 w 14"/>
                    <a:gd name="T19" fmla="*/ 4 h 13"/>
                    <a:gd name="T20" fmla="*/ 5 w 14"/>
                    <a:gd name="T21" fmla="*/ 4 h 13"/>
                    <a:gd name="T22" fmla="*/ 5 w 14"/>
                    <a:gd name="T23" fmla="*/ 5 h 13"/>
                    <a:gd name="T24" fmla="*/ 6 w 14"/>
                    <a:gd name="T25" fmla="*/ 5 h 13"/>
                    <a:gd name="T26" fmla="*/ 6 w 14"/>
                    <a:gd name="T27" fmla="*/ 6 h 13"/>
                    <a:gd name="T28" fmla="*/ 7 w 14"/>
                    <a:gd name="T29" fmla="*/ 6 h 13"/>
                    <a:gd name="T30" fmla="*/ 7 w 14"/>
                    <a:gd name="T31" fmla="*/ 7 h 13"/>
                    <a:gd name="T32" fmla="*/ 8 w 14"/>
                    <a:gd name="T33" fmla="*/ 7 h 13"/>
                    <a:gd name="T34" fmla="*/ 8 w 14"/>
                    <a:gd name="T35" fmla="*/ 8 h 13"/>
                    <a:gd name="T36" fmla="*/ 9 w 14"/>
                    <a:gd name="T37" fmla="*/ 8 h 13"/>
                    <a:gd name="T38" fmla="*/ 9 w 14"/>
                    <a:gd name="T39" fmla="*/ 9 h 13"/>
                    <a:gd name="T40" fmla="*/ 10 w 14"/>
                    <a:gd name="T41" fmla="*/ 9 h 13"/>
                    <a:gd name="T42" fmla="*/ 10 w 14"/>
                    <a:gd name="T43" fmla="*/ 10 h 13"/>
                    <a:gd name="T44" fmla="*/ 11 w 14"/>
                    <a:gd name="T45" fmla="*/ 10 h 13"/>
                    <a:gd name="T46" fmla="*/ 11 w 14"/>
                    <a:gd name="T47" fmla="*/ 11 h 13"/>
                    <a:gd name="T48" fmla="*/ 12 w 14"/>
                    <a:gd name="T49" fmla="*/ 11 h 13"/>
                    <a:gd name="T50" fmla="*/ 12 w 14"/>
                    <a:gd name="T51" fmla="*/ 12 h 13"/>
                    <a:gd name="T52" fmla="*/ 13 w 14"/>
                    <a:gd name="T53" fmla="*/ 12 h 13"/>
                    <a:gd name="T54" fmla="*/ 13 w 14"/>
                    <a:gd name="T55" fmla="*/ 13 h 13"/>
                    <a:gd name="T56" fmla="*/ 14 w 14"/>
                    <a:gd name="T57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4" h="1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9" y="8"/>
                      </a:lnTo>
                      <a:lnTo>
                        <a:pt x="9" y="9"/>
                      </a:lnTo>
                      <a:lnTo>
                        <a:pt x="10" y="9"/>
                      </a:lnTo>
                      <a:lnTo>
                        <a:pt x="10" y="10"/>
                      </a:lnTo>
                      <a:lnTo>
                        <a:pt x="11" y="10"/>
                      </a:lnTo>
                      <a:lnTo>
                        <a:pt x="11" y="11"/>
                      </a:lnTo>
                      <a:lnTo>
                        <a:pt x="12" y="11"/>
                      </a:lnTo>
                      <a:lnTo>
                        <a:pt x="12" y="12"/>
                      </a:lnTo>
                      <a:lnTo>
                        <a:pt x="13" y="12"/>
                      </a:lnTo>
                      <a:lnTo>
                        <a:pt x="13" y="13"/>
                      </a:lnTo>
                      <a:lnTo>
                        <a:pt x="14" y="1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40" name="Line 1164"/>
                <p:cNvSpPr>
                  <a:spLocks noChangeShapeType="1"/>
                </p:cNvSpPr>
                <p:nvPr/>
              </p:nvSpPr>
              <p:spPr bwMode="auto">
                <a:xfrm>
                  <a:off x="4553" y="28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41" name="Line 1165"/>
                <p:cNvSpPr>
                  <a:spLocks noChangeShapeType="1"/>
                </p:cNvSpPr>
                <p:nvPr/>
              </p:nvSpPr>
              <p:spPr bwMode="auto">
                <a:xfrm>
                  <a:off x="4555" y="28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42" name="Line 1166"/>
                <p:cNvSpPr>
                  <a:spLocks noChangeShapeType="1"/>
                </p:cNvSpPr>
                <p:nvPr/>
              </p:nvSpPr>
              <p:spPr bwMode="auto">
                <a:xfrm>
                  <a:off x="4557" y="28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43" name="Line 1167"/>
                <p:cNvSpPr>
                  <a:spLocks noChangeShapeType="1"/>
                </p:cNvSpPr>
                <p:nvPr/>
              </p:nvSpPr>
              <p:spPr bwMode="auto">
                <a:xfrm>
                  <a:off x="4560" y="284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44" name="Line 1168"/>
                <p:cNvSpPr>
                  <a:spLocks noChangeShapeType="1"/>
                </p:cNvSpPr>
                <p:nvPr/>
              </p:nvSpPr>
              <p:spPr bwMode="auto">
                <a:xfrm>
                  <a:off x="4562" y="28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45" name="Line 1169"/>
                <p:cNvSpPr>
                  <a:spLocks noChangeShapeType="1"/>
                </p:cNvSpPr>
                <p:nvPr/>
              </p:nvSpPr>
              <p:spPr bwMode="auto">
                <a:xfrm>
                  <a:off x="4564" y="28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46" name="Line 1170"/>
                <p:cNvSpPr>
                  <a:spLocks noChangeShapeType="1"/>
                </p:cNvSpPr>
                <p:nvPr/>
              </p:nvSpPr>
              <p:spPr bwMode="auto">
                <a:xfrm>
                  <a:off x="4566" y="284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47" name="Line 1171"/>
                <p:cNvSpPr>
                  <a:spLocks noChangeShapeType="1"/>
                </p:cNvSpPr>
                <p:nvPr/>
              </p:nvSpPr>
              <p:spPr bwMode="auto">
                <a:xfrm>
                  <a:off x="4569" y="28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48" name="Line 1172"/>
                <p:cNvSpPr>
                  <a:spLocks noChangeShapeType="1"/>
                </p:cNvSpPr>
                <p:nvPr/>
              </p:nvSpPr>
              <p:spPr bwMode="auto">
                <a:xfrm>
                  <a:off x="4571" y="28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49" name="Line 1173"/>
                <p:cNvSpPr>
                  <a:spLocks noChangeShapeType="1"/>
                </p:cNvSpPr>
                <p:nvPr/>
              </p:nvSpPr>
              <p:spPr bwMode="auto">
                <a:xfrm>
                  <a:off x="4573" y="28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50" name="Line 1174"/>
                <p:cNvSpPr>
                  <a:spLocks noChangeShapeType="1"/>
                </p:cNvSpPr>
                <p:nvPr/>
              </p:nvSpPr>
              <p:spPr bwMode="auto">
                <a:xfrm>
                  <a:off x="4576" y="285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51" name="Line 1175"/>
                <p:cNvSpPr>
                  <a:spLocks noChangeShapeType="1"/>
                </p:cNvSpPr>
                <p:nvPr/>
              </p:nvSpPr>
              <p:spPr bwMode="auto">
                <a:xfrm>
                  <a:off x="4578" y="28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52" name="Line 1176"/>
                <p:cNvSpPr>
                  <a:spLocks noChangeShapeType="1"/>
                </p:cNvSpPr>
                <p:nvPr/>
              </p:nvSpPr>
              <p:spPr bwMode="auto">
                <a:xfrm>
                  <a:off x="4580" y="285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53" name="Line 1177"/>
                <p:cNvSpPr>
                  <a:spLocks noChangeShapeType="1"/>
                </p:cNvSpPr>
                <p:nvPr/>
              </p:nvSpPr>
              <p:spPr bwMode="auto">
                <a:xfrm>
                  <a:off x="4582" y="28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54" name="Line 1178"/>
                <p:cNvSpPr>
                  <a:spLocks noChangeShapeType="1"/>
                </p:cNvSpPr>
                <p:nvPr/>
              </p:nvSpPr>
              <p:spPr bwMode="auto">
                <a:xfrm>
                  <a:off x="4585" y="286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55" name="Line 1179"/>
                <p:cNvSpPr>
                  <a:spLocks noChangeShapeType="1"/>
                </p:cNvSpPr>
                <p:nvPr/>
              </p:nvSpPr>
              <p:spPr bwMode="auto">
                <a:xfrm>
                  <a:off x="4587" y="28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56" name="Line 1180"/>
                <p:cNvSpPr>
                  <a:spLocks noChangeShapeType="1"/>
                </p:cNvSpPr>
                <p:nvPr/>
              </p:nvSpPr>
              <p:spPr bwMode="auto">
                <a:xfrm>
                  <a:off x="4589" y="28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57" name="Freeform 1181"/>
                <p:cNvSpPr>
                  <a:spLocks/>
                </p:cNvSpPr>
                <p:nvPr/>
              </p:nvSpPr>
              <p:spPr bwMode="auto">
                <a:xfrm>
                  <a:off x="4591" y="2865"/>
                  <a:ext cx="30" cy="2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0 h 14"/>
                    <a:gd name="T4" fmla="*/ 0 w 13"/>
                    <a:gd name="T5" fmla="*/ 1 h 14"/>
                    <a:gd name="T6" fmla="*/ 1 w 13"/>
                    <a:gd name="T7" fmla="*/ 1 h 14"/>
                    <a:gd name="T8" fmla="*/ 1 w 13"/>
                    <a:gd name="T9" fmla="*/ 2 h 14"/>
                    <a:gd name="T10" fmla="*/ 2 w 13"/>
                    <a:gd name="T11" fmla="*/ 2 h 14"/>
                    <a:gd name="T12" fmla="*/ 2 w 13"/>
                    <a:gd name="T13" fmla="*/ 3 h 14"/>
                    <a:gd name="T14" fmla="*/ 3 w 13"/>
                    <a:gd name="T15" fmla="*/ 3 h 14"/>
                    <a:gd name="T16" fmla="*/ 3 w 13"/>
                    <a:gd name="T17" fmla="*/ 4 h 14"/>
                    <a:gd name="T18" fmla="*/ 4 w 13"/>
                    <a:gd name="T19" fmla="*/ 4 h 14"/>
                    <a:gd name="T20" fmla="*/ 4 w 13"/>
                    <a:gd name="T21" fmla="*/ 5 h 14"/>
                    <a:gd name="T22" fmla="*/ 5 w 13"/>
                    <a:gd name="T23" fmla="*/ 5 h 14"/>
                    <a:gd name="T24" fmla="*/ 5 w 13"/>
                    <a:gd name="T25" fmla="*/ 6 h 14"/>
                    <a:gd name="T26" fmla="*/ 6 w 13"/>
                    <a:gd name="T27" fmla="*/ 6 h 14"/>
                    <a:gd name="T28" fmla="*/ 6 w 13"/>
                    <a:gd name="T29" fmla="*/ 7 h 14"/>
                    <a:gd name="T30" fmla="*/ 7 w 13"/>
                    <a:gd name="T31" fmla="*/ 7 h 14"/>
                    <a:gd name="T32" fmla="*/ 7 w 13"/>
                    <a:gd name="T33" fmla="*/ 8 h 14"/>
                    <a:gd name="T34" fmla="*/ 8 w 13"/>
                    <a:gd name="T35" fmla="*/ 8 h 14"/>
                    <a:gd name="T36" fmla="*/ 8 w 13"/>
                    <a:gd name="T37" fmla="*/ 9 h 14"/>
                    <a:gd name="T38" fmla="*/ 9 w 13"/>
                    <a:gd name="T39" fmla="*/ 9 h 14"/>
                    <a:gd name="T40" fmla="*/ 9 w 13"/>
                    <a:gd name="T41" fmla="*/ 10 h 14"/>
                    <a:gd name="T42" fmla="*/ 10 w 13"/>
                    <a:gd name="T43" fmla="*/ 10 h 14"/>
                    <a:gd name="T44" fmla="*/ 10 w 13"/>
                    <a:gd name="T45" fmla="*/ 11 h 14"/>
                    <a:gd name="T46" fmla="*/ 11 w 13"/>
                    <a:gd name="T47" fmla="*/ 11 h 14"/>
                    <a:gd name="T48" fmla="*/ 11 w 13"/>
                    <a:gd name="T49" fmla="*/ 12 h 14"/>
                    <a:gd name="T50" fmla="*/ 12 w 13"/>
                    <a:gd name="T51" fmla="*/ 12 h 14"/>
                    <a:gd name="T52" fmla="*/ 12 w 13"/>
                    <a:gd name="T53" fmla="*/ 13 h 14"/>
                    <a:gd name="T54" fmla="*/ 13 w 13"/>
                    <a:gd name="T55" fmla="*/ 13 h 14"/>
                    <a:gd name="T56" fmla="*/ 13 w 13"/>
                    <a:gd name="T5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8"/>
                      </a:lnTo>
                      <a:lnTo>
                        <a:pt x="8" y="8"/>
                      </a:lnTo>
                      <a:lnTo>
                        <a:pt x="8" y="9"/>
                      </a:lnTo>
                      <a:lnTo>
                        <a:pt x="9" y="9"/>
                      </a:lnTo>
                      <a:lnTo>
                        <a:pt x="9" y="10"/>
                      </a:lnTo>
                      <a:lnTo>
                        <a:pt x="10" y="10"/>
                      </a:lnTo>
                      <a:lnTo>
                        <a:pt x="10" y="11"/>
                      </a:lnTo>
                      <a:lnTo>
                        <a:pt x="11" y="11"/>
                      </a:lnTo>
                      <a:lnTo>
                        <a:pt x="11" y="12"/>
                      </a:lnTo>
                      <a:lnTo>
                        <a:pt x="12" y="12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4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58" name="Line 1182"/>
                <p:cNvSpPr>
                  <a:spLocks noChangeShapeType="1"/>
                </p:cNvSpPr>
                <p:nvPr/>
              </p:nvSpPr>
              <p:spPr bwMode="auto">
                <a:xfrm>
                  <a:off x="4623" y="28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59" name="Line 1183"/>
                <p:cNvSpPr>
                  <a:spLocks noChangeShapeType="1"/>
                </p:cNvSpPr>
                <p:nvPr/>
              </p:nvSpPr>
              <p:spPr bwMode="auto">
                <a:xfrm>
                  <a:off x="4626" y="28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60" name="Line 1184"/>
                <p:cNvSpPr>
                  <a:spLocks noChangeShapeType="1"/>
                </p:cNvSpPr>
                <p:nvPr/>
              </p:nvSpPr>
              <p:spPr bwMode="auto">
                <a:xfrm>
                  <a:off x="4628" y="28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61" name="Line 1185"/>
                <p:cNvSpPr>
                  <a:spLocks noChangeShapeType="1"/>
                </p:cNvSpPr>
                <p:nvPr/>
              </p:nvSpPr>
              <p:spPr bwMode="auto">
                <a:xfrm>
                  <a:off x="4630" y="289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62" name="Line 1186"/>
                <p:cNvSpPr>
                  <a:spLocks noChangeShapeType="1"/>
                </p:cNvSpPr>
                <p:nvPr/>
              </p:nvSpPr>
              <p:spPr bwMode="auto">
                <a:xfrm>
                  <a:off x="4632" y="28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63" name="Line 1187"/>
                <p:cNvSpPr>
                  <a:spLocks noChangeShapeType="1"/>
                </p:cNvSpPr>
                <p:nvPr/>
              </p:nvSpPr>
              <p:spPr bwMode="auto">
                <a:xfrm>
                  <a:off x="4635" y="28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64" name="Freeform 1188"/>
                <p:cNvSpPr>
                  <a:spLocks/>
                </p:cNvSpPr>
                <p:nvPr/>
              </p:nvSpPr>
              <p:spPr bwMode="auto">
                <a:xfrm>
                  <a:off x="4637" y="289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65" name="Line 1189"/>
                <p:cNvSpPr>
                  <a:spLocks noChangeShapeType="1"/>
                </p:cNvSpPr>
                <p:nvPr/>
              </p:nvSpPr>
              <p:spPr bwMode="auto">
                <a:xfrm>
                  <a:off x="4639" y="29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66" name="Line 1190"/>
                <p:cNvSpPr>
                  <a:spLocks noChangeShapeType="1"/>
                </p:cNvSpPr>
                <p:nvPr/>
              </p:nvSpPr>
              <p:spPr bwMode="auto">
                <a:xfrm>
                  <a:off x="4641" y="29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67" name="Line 1191"/>
                <p:cNvSpPr>
                  <a:spLocks noChangeShapeType="1"/>
                </p:cNvSpPr>
                <p:nvPr/>
              </p:nvSpPr>
              <p:spPr bwMode="auto">
                <a:xfrm>
                  <a:off x="4644" y="29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68" name="Line 1192"/>
                <p:cNvSpPr>
                  <a:spLocks noChangeShapeType="1"/>
                </p:cNvSpPr>
                <p:nvPr/>
              </p:nvSpPr>
              <p:spPr bwMode="auto">
                <a:xfrm>
                  <a:off x="4646" y="290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69" name="Freeform 1193"/>
                <p:cNvSpPr>
                  <a:spLocks/>
                </p:cNvSpPr>
                <p:nvPr/>
              </p:nvSpPr>
              <p:spPr bwMode="auto">
                <a:xfrm>
                  <a:off x="4648" y="2908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70" name="Line 1194"/>
                <p:cNvSpPr>
                  <a:spLocks noChangeShapeType="1"/>
                </p:cNvSpPr>
                <p:nvPr/>
              </p:nvSpPr>
              <p:spPr bwMode="auto">
                <a:xfrm>
                  <a:off x="4657" y="29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71" name="Line 1195"/>
                <p:cNvSpPr>
                  <a:spLocks noChangeShapeType="1"/>
                </p:cNvSpPr>
                <p:nvPr/>
              </p:nvSpPr>
              <p:spPr bwMode="auto">
                <a:xfrm>
                  <a:off x="4660" y="29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72" name="Line 1196"/>
                <p:cNvSpPr>
                  <a:spLocks noChangeShapeType="1"/>
                </p:cNvSpPr>
                <p:nvPr/>
              </p:nvSpPr>
              <p:spPr bwMode="auto">
                <a:xfrm>
                  <a:off x="4662" y="291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73" name="Line 1197"/>
                <p:cNvSpPr>
                  <a:spLocks noChangeShapeType="1"/>
                </p:cNvSpPr>
                <p:nvPr/>
              </p:nvSpPr>
              <p:spPr bwMode="auto">
                <a:xfrm>
                  <a:off x="4664" y="29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74" name="Freeform 1198"/>
                <p:cNvSpPr>
                  <a:spLocks/>
                </p:cNvSpPr>
                <p:nvPr/>
              </p:nvSpPr>
              <p:spPr bwMode="auto">
                <a:xfrm>
                  <a:off x="4666" y="2922"/>
                  <a:ext cx="10" cy="7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75" name="Line 1199"/>
                <p:cNvSpPr>
                  <a:spLocks noChangeShapeType="1"/>
                </p:cNvSpPr>
                <p:nvPr/>
              </p:nvSpPr>
              <p:spPr bwMode="auto">
                <a:xfrm>
                  <a:off x="4678" y="29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76" name="Line 1200"/>
                <p:cNvSpPr>
                  <a:spLocks noChangeShapeType="1"/>
                </p:cNvSpPr>
                <p:nvPr/>
              </p:nvSpPr>
              <p:spPr bwMode="auto">
                <a:xfrm>
                  <a:off x="4680" y="293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77" name="Freeform 1201"/>
                <p:cNvSpPr>
                  <a:spLocks/>
                </p:cNvSpPr>
                <p:nvPr/>
              </p:nvSpPr>
              <p:spPr bwMode="auto">
                <a:xfrm>
                  <a:off x="4682" y="2934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78" name="Line 1202"/>
                <p:cNvSpPr>
                  <a:spLocks noChangeShapeType="1"/>
                </p:cNvSpPr>
                <p:nvPr/>
              </p:nvSpPr>
              <p:spPr bwMode="auto">
                <a:xfrm>
                  <a:off x="4691" y="29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79" name="Line 1203"/>
                <p:cNvSpPr>
                  <a:spLocks noChangeShapeType="1"/>
                </p:cNvSpPr>
                <p:nvPr/>
              </p:nvSpPr>
              <p:spPr bwMode="auto">
                <a:xfrm>
                  <a:off x="4694" y="294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80" name="Line 1204"/>
                <p:cNvSpPr>
                  <a:spLocks noChangeShapeType="1"/>
                </p:cNvSpPr>
                <p:nvPr/>
              </p:nvSpPr>
              <p:spPr bwMode="auto">
                <a:xfrm>
                  <a:off x="4696" y="29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81" name="Freeform 1205"/>
                <p:cNvSpPr>
                  <a:spLocks/>
                </p:cNvSpPr>
                <p:nvPr/>
              </p:nvSpPr>
              <p:spPr bwMode="auto">
                <a:xfrm>
                  <a:off x="4698" y="2947"/>
                  <a:ext cx="5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82" name="Line 1206"/>
                <p:cNvSpPr>
                  <a:spLocks noChangeShapeType="1"/>
                </p:cNvSpPr>
                <p:nvPr/>
              </p:nvSpPr>
              <p:spPr bwMode="auto">
                <a:xfrm>
                  <a:off x="4705" y="29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83" name="Line 1207"/>
                <p:cNvSpPr>
                  <a:spLocks noChangeShapeType="1"/>
                </p:cNvSpPr>
                <p:nvPr/>
              </p:nvSpPr>
              <p:spPr bwMode="auto">
                <a:xfrm>
                  <a:off x="4707" y="295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84" name="Freeform 1208"/>
                <p:cNvSpPr>
                  <a:spLocks/>
                </p:cNvSpPr>
                <p:nvPr/>
              </p:nvSpPr>
              <p:spPr bwMode="auto">
                <a:xfrm>
                  <a:off x="4710" y="2956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85" name="Line 1209"/>
                <p:cNvSpPr>
                  <a:spLocks noChangeShapeType="1"/>
                </p:cNvSpPr>
                <p:nvPr/>
              </p:nvSpPr>
              <p:spPr bwMode="auto">
                <a:xfrm>
                  <a:off x="4716" y="29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grpSp>
            <p:nvGrpSpPr>
              <p:cNvPr id="17" name="Group 1411"/>
              <p:cNvGrpSpPr>
                <a:grpSpLocks/>
              </p:cNvGrpSpPr>
              <p:nvPr/>
            </p:nvGrpSpPr>
            <p:grpSpPr bwMode="auto">
              <a:xfrm>
                <a:off x="4719" y="2964"/>
                <a:ext cx="690" cy="617"/>
                <a:chOff x="4719" y="2964"/>
                <a:chExt cx="690" cy="617"/>
              </a:xfrm>
            </p:grpSpPr>
            <p:sp>
              <p:nvSpPr>
                <p:cNvPr id="1886" name="Line 1211"/>
                <p:cNvSpPr>
                  <a:spLocks noChangeShapeType="1"/>
                </p:cNvSpPr>
                <p:nvPr/>
              </p:nvSpPr>
              <p:spPr bwMode="auto">
                <a:xfrm>
                  <a:off x="4719" y="29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87" name="Line 1212"/>
                <p:cNvSpPr>
                  <a:spLocks noChangeShapeType="1"/>
                </p:cNvSpPr>
                <p:nvPr/>
              </p:nvSpPr>
              <p:spPr bwMode="auto">
                <a:xfrm>
                  <a:off x="4721" y="29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88" name="Line 1213"/>
                <p:cNvSpPr>
                  <a:spLocks noChangeShapeType="1"/>
                </p:cNvSpPr>
                <p:nvPr/>
              </p:nvSpPr>
              <p:spPr bwMode="auto">
                <a:xfrm>
                  <a:off x="4723" y="29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89" name="Freeform 1214"/>
                <p:cNvSpPr>
                  <a:spLocks/>
                </p:cNvSpPr>
                <p:nvPr/>
              </p:nvSpPr>
              <p:spPr bwMode="auto">
                <a:xfrm>
                  <a:off x="4726" y="2969"/>
                  <a:ext cx="6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90" name="Line 1215"/>
                <p:cNvSpPr>
                  <a:spLocks noChangeShapeType="1"/>
                </p:cNvSpPr>
                <p:nvPr/>
              </p:nvSpPr>
              <p:spPr bwMode="auto">
                <a:xfrm>
                  <a:off x="4735" y="297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91" name="Line 1216"/>
                <p:cNvSpPr>
                  <a:spLocks noChangeShapeType="1"/>
                </p:cNvSpPr>
                <p:nvPr/>
              </p:nvSpPr>
              <p:spPr bwMode="auto">
                <a:xfrm>
                  <a:off x="4737" y="29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92" name="Line 1217"/>
                <p:cNvSpPr>
                  <a:spLocks noChangeShapeType="1"/>
                </p:cNvSpPr>
                <p:nvPr/>
              </p:nvSpPr>
              <p:spPr bwMode="auto">
                <a:xfrm>
                  <a:off x="4739" y="29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93" name="Freeform 1218"/>
                <p:cNvSpPr>
                  <a:spLocks/>
                </p:cNvSpPr>
                <p:nvPr/>
              </p:nvSpPr>
              <p:spPr bwMode="auto">
                <a:xfrm>
                  <a:off x="4741" y="2981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94" name="Line 1219"/>
                <p:cNvSpPr>
                  <a:spLocks noChangeShapeType="1"/>
                </p:cNvSpPr>
                <p:nvPr/>
              </p:nvSpPr>
              <p:spPr bwMode="auto">
                <a:xfrm>
                  <a:off x="4751" y="29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95" name="Line 1220"/>
                <p:cNvSpPr>
                  <a:spLocks noChangeShapeType="1"/>
                </p:cNvSpPr>
                <p:nvPr/>
              </p:nvSpPr>
              <p:spPr bwMode="auto">
                <a:xfrm>
                  <a:off x="4753" y="29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96" name="Line 1221"/>
                <p:cNvSpPr>
                  <a:spLocks noChangeShapeType="1"/>
                </p:cNvSpPr>
                <p:nvPr/>
              </p:nvSpPr>
              <p:spPr bwMode="auto">
                <a:xfrm>
                  <a:off x="4755" y="29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97" name="Freeform 1222"/>
                <p:cNvSpPr>
                  <a:spLocks/>
                </p:cNvSpPr>
                <p:nvPr/>
              </p:nvSpPr>
              <p:spPr bwMode="auto">
                <a:xfrm>
                  <a:off x="4757" y="2994"/>
                  <a:ext cx="5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98" name="Line 1223"/>
                <p:cNvSpPr>
                  <a:spLocks noChangeShapeType="1"/>
                </p:cNvSpPr>
                <p:nvPr/>
              </p:nvSpPr>
              <p:spPr bwMode="auto">
                <a:xfrm>
                  <a:off x="4764" y="30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99" name="Line 1224"/>
                <p:cNvSpPr>
                  <a:spLocks noChangeShapeType="1"/>
                </p:cNvSpPr>
                <p:nvPr/>
              </p:nvSpPr>
              <p:spPr bwMode="auto">
                <a:xfrm>
                  <a:off x="4766" y="30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00" name="Freeform 1225"/>
                <p:cNvSpPr>
                  <a:spLocks/>
                </p:cNvSpPr>
                <p:nvPr/>
              </p:nvSpPr>
              <p:spPr bwMode="auto">
                <a:xfrm>
                  <a:off x="4769" y="3003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01" name="Line 1226"/>
                <p:cNvSpPr>
                  <a:spLocks noChangeShapeType="1"/>
                </p:cNvSpPr>
                <p:nvPr/>
              </p:nvSpPr>
              <p:spPr bwMode="auto">
                <a:xfrm>
                  <a:off x="4776" y="300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02" name="Line 1227"/>
                <p:cNvSpPr>
                  <a:spLocks noChangeShapeType="1"/>
                </p:cNvSpPr>
                <p:nvPr/>
              </p:nvSpPr>
              <p:spPr bwMode="auto">
                <a:xfrm>
                  <a:off x="4778" y="30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03" name="Freeform 1228"/>
                <p:cNvSpPr>
                  <a:spLocks/>
                </p:cNvSpPr>
                <p:nvPr/>
              </p:nvSpPr>
              <p:spPr bwMode="auto">
                <a:xfrm>
                  <a:off x="4780" y="3012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04" name="Line 1229"/>
                <p:cNvSpPr>
                  <a:spLocks noChangeShapeType="1"/>
                </p:cNvSpPr>
                <p:nvPr/>
              </p:nvSpPr>
              <p:spPr bwMode="auto">
                <a:xfrm>
                  <a:off x="4787" y="301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05" name="Freeform 1230"/>
                <p:cNvSpPr>
                  <a:spLocks/>
                </p:cNvSpPr>
                <p:nvPr/>
              </p:nvSpPr>
              <p:spPr bwMode="auto">
                <a:xfrm>
                  <a:off x="4789" y="3020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06" name="Line 1231"/>
                <p:cNvSpPr>
                  <a:spLocks noChangeShapeType="1"/>
                </p:cNvSpPr>
                <p:nvPr/>
              </p:nvSpPr>
              <p:spPr bwMode="auto">
                <a:xfrm>
                  <a:off x="4796" y="30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07" name="Freeform 1232"/>
                <p:cNvSpPr>
                  <a:spLocks/>
                </p:cNvSpPr>
                <p:nvPr/>
              </p:nvSpPr>
              <p:spPr bwMode="auto">
                <a:xfrm>
                  <a:off x="4798" y="302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08" name="Line 1233"/>
                <p:cNvSpPr>
                  <a:spLocks noChangeShapeType="1"/>
                </p:cNvSpPr>
                <p:nvPr/>
              </p:nvSpPr>
              <p:spPr bwMode="auto">
                <a:xfrm>
                  <a:off x="4801" y="30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09" name="Freeform 1234"/>
                <p:cNvSpPr>
                  <a:spLocks/>
                </p:cNvSpPr>
                <p:nvPr/>
              </p:nvSpPr>
              <p:spPr bwMode="auto">
                <a:xfrm>
                  <a:off x="4803" y="303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10" name="Line 1235"/>
                <p:cNvSpPr>
                  <a:spLocks noChangeShapeType="1"/>
                </p:cNvSpPr>
                <p:nvPr/>
              </p:nvSpPr>
              <p:spPr bwMode="auto">
                <a:xfrm>
                  <a:off x="4807" y="30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11" name="Freeform 1236"/>
                <p:cNvSpPr>
                  <a:spLocks/>
                </p:cNvSpPr>
                <p:nvPr/>
              </p:nvSpPr>
              <p:spPr bwMode="auto">
                <a:xfrm>
                  <a:off x="4810" y="3039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12" name="Line 1237"/>
                <p:cNvSpPr>
                  <a:spLocks noChangeShapeType="1"/>
                </p:cNvSpPr>
                <p:nvPr/>
              </p:nvSpPr>
              <p:spPr bwMode="auto">
                <a:xfrm>
                  <a:off x="4816" y="30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13" name="Freeform 1238"/>
                <p:cNvSpPr>
                  <a:spLocks/>
                </p:cNvSpPr>
                <p:nvPr/>
              </p:nvSpPr>
              <p:spPr bwMode="auto">
                <a:xfrm>
                  <a:off x="4819" y="3047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14" name="Line 1239"/>
                <p:cNvSpPr>
                  <a:spLocks noChangeShapeType="1"/>
                </p:cNvSpPr>
                <p:nvPr/>
              </p:nvSpPr>
              <p:spPr bwMode="auto">
                <a:xfrm>
                  <a:off x="4823" y="30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15" name="Line 1240"/>
                <p:cNvSpPr>
                  <a:spLocks noChangeShapeType="1"/>
                </p:cNvSpPr>
                <p:nvPr/>
              </p:nvSpPr>
              <p:spPr bwMode="auto">
                <a:xfrm>
                  <a:off x="4825" y="30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16" name="Freeform 1241"/>
                <p:cNvSpPr>
                  <a:spLocks/>
                </p:cNvSpPr>
                <p:nvPr/>
              </p:nvSpPr>
              <p:spPr bwMode="auto">
                <a:xfrm>
                  <a:off x="4828" y="3054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17" name="Line 1242"/>
                <p:cNvSpPr>
                  <a:spLocks noChangeShapeType="1"/>
                </p:cNvSpPr>
                <p:nvPr/>
              </p:nvSpPr>
              <p:spPr bwMode="auto">
                <a:xfrm>
                  <a:off x="4832" y="30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18" name="Freeform 1243"/>
                <p:cNvSpPr>
                  <a:spLocks/>
                </p:cNvSpPr>
                <p:nvPr/>
              </p:nvSpPr>
              <p:spPr bwMode="auto">
                <a:xfrm>
                  <a:off x="4835" y="306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19" name="Line 1244"/>
                <p:cNvSpPr>
                  <a:spLocks noChangeShapeType="1"/>
                </p:cNvSpPr>
                <p:nvPr/>
              </p:nvSpPr>
              <p:spPr bwMode="auto">
                <a:xfrm>
                  <a:off x="4839" y="30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20" name="Freeform 1245"/>
                <p:cNvSpPr>
                  <a:spLocks/>
                </p:cNvSpPr>
                <p:nvPr/>
              </p:nvSpPr>
              <p:spPr bwMode="auto">
                <a:xfrm>
                  <a:off x="4841" y="3067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21" name="Line 1246"/>
                <p:cNvSpPr>
                  <a:spLocks noChangeShapeType="1"/>
                </p:cNvSpPr>
                <p:nvPr/>
              </p:nvSpPr>
              <p:spPr bwMode="auto">
                <a:xfrm>
                  <a:off x="4846" y="307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22" name="Freeform 1247"/>
                <p:cNvSpPr>
                  <a:spLocks/>
                </p:cNvSpPr>
                <p:nvPr/>
              </p:nvSpPr>
              <p:spPr bwMode="auto">
                <a:xfrm>
                  <a:off x="4848" y="307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23" name="Line 1248"/>
                <p:cNvSpPr>
                  <a:spLocks noChangeShapeType="1"/>
                </p:cNvSpPr>
                <p:nvPr/>
              </p:nvSpPr>
              <p:spPr bwMode="auto">
                <a:xfrm>
                  <a:off x="4850" y="307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24" name="Freeform 1249"/>
                <p:cNvSpPr>
                  <a:spLocks/>
                </p:cNvSpPr>
                <p:nvPr/>
              </p:nvSpPr>
              <p:spPr bwMode="auto">
                <a:xfrm>
                  <a:off x="4853" y="3078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25" name="Line 1250"/>
                <p:cNvSpPr>
                  <a:spLocks noChangeShapeType="1"/>
                </p:cNvSpPr>
                <p:nvPr/>
              </p:nvSpPr>
              <p:spPr bwMode="auto">
                <a:xfrm>
                  <a:off x="4857" y="308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26" name="Freeform 1251"/>
                <p:cNvSpPr>
                  <a:spLocks/>
                </p:cNvSpPr>
                <p:nvPr/>
              </p:nvSpPr>
              <p:spPr bwMode="auto">
                <a:xfrm>
                  <a:off x="4860" y="3084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27" name="Freeform 1252"/>
                <p:cNvSpPr>
                  <a:spLocks/>
                </p:cNvSpPr>
                <p:nvPr/>
              </p:nvSpPr>
              <p:spPr bwMode="auto">
                <a:xfrm>
                  <a:off x="4864" y="3089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28" name="Line 1253"/>
                <p:cNvSpPr>
                  <a:spLocks noChangeShapeType="1"/>
                </p:cNvSpPr>
                <p:nvPr/>
              </p:nvSpPr>
              <p:spPr bwMode="auto">
                <a:xfrm>
                  <a:off x="4869" y="309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29" name="Freeform 1254"/>
                <p:cNvSpPr>
                  <a:spLocks/>
                </p:cNvSpPr>
                <p:nvPr/>
              </p:nvSpPr>
              <p:spPr bwMode="auto">
                <a:xfrm>
                  <a:off x="4871" y="3095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30" name="Freeform 1255"/>
                <p:cNvSpPr>
                  <a:spLocks/>
                </p:cNvSpPr>
                <p:nvPr/>
              </p:nvSpPr>
              <p:spPr bwMode="auto">
                <a:xfrm>
                  <a:off x="4875" y="3100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31" name="Line 1256"/>
                <p:cNvSpPr>
                  <a:spLocks noChangeShapeType="1"/>
                </p:cNvSpPr>
                <p:nvPr/>
              </p:nvSpPr>
              <p:spPr bwMode="auto">
                <a:xfrm>
                  <a:off x="4880" y="31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32" name="Freeform 1257"/>
                <p:cNvSpPr>
                  <a:spLocks/>
                </p:cNvSpPr>
                <p:nvPr/>
              </p:nvSpPr>
              <p:spPr bwMode="auto">
                <a:xfrm>
                  <a:off x="4882" y="3106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33" name="Freeform 1258"/>
                <p:cNvSpPr>
                  <a:spLocks/>
                </p:cNvSpPr>
                <p:nvPr/>
              </p:nvSpPr>
              <p:spPr bwMode="auto">
                <a:xfrm>
                  <a:off x="4887" y="311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34" name="Freeform 1259"/>
                <p:cNvSpPr>
                  <a:spLocks/>
                </p:cNvSpPr>
                <p:nvPr/>
              </p:nvSpPr>
              <p:spPr bwMode="auto">
                <a:xfrm>
                  <a:off x="4891" y="3115"/>
                  <a:ext cx="3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35" name="Line 1260"/>
                <p:cNvSpPr>
                  <a:spLocks noChangeShapeType="1"/>
                </p:cNvSpPr>
                <p:nvPr/>
              </p:nvSpPr>
              <p:spPr bwMode="auto">
                <a:xfrm>
                  <a:off x="4896" y="31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36" name="Freeform 1261"/>
                <p:cNvSpPr>
                  <a:spLocks/>
                </p:cNvSpPr>
                <p:nvPr/>
              </p:nvSpPr>
              <p:spPr bwMode="auto">
                <a:xfrm>
                  <a:off x="4898" y="3122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37" name="Line 1262"/>
                <p:cNvSpPr>
                  <a:spLocks noChangeShapeType="1"/>
                </p:cNvSpPr>
                <p:nvPr/>
              </p:nvSpPr>
              <p:spPr bwMode="auto">
                <a:xfrm>
                  <a:off x="4900" y="31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38" name="Freeform 1263"/>
                <p:cNvSpPr>
                  <a:spLocks/>
                </p:cNvSpPr>
                <p:nvPr/>
              </p:nvSpPr>
              <p:spPr bwMode="auto">
                <a:xfrm>
                  <a:off x="4903" y="3126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39" name="Line 1264"/>
                <p:cNvSpPr>
                  <a:spLocks noChangeShapeType="1"/>
                </p:cNvSpPr>
                <p:nvPr/>
              </p:nvSpPr>
              <p:spPr bwMode="auto">
                <a:xfrm>
                  <a:off x="4905" y="312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40" name="Freeform 1265"/>
                <p:cNvSpPr>
                  <a:spLocks/>
                </p:cNvSpPr>
                <p:nvPr/>
              </p:nvSpPr>
              <p:spPr bwMode="auto">
                <a:xfrm>
                  <a:off x="4907" y="313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41" name="Line 1266"/>
                <p:cNvSpPr>
                  <a:spLocks noChangeShapeType="1"/>
                </p:cNvSpPr>
                <p:nvPr/>
              </p:nvSpPr>
              <p:spPr bwMode="auto">
                <a:xfrm>
                  <a:off x="4910" y="31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42" name="Freeform 1267"/>
                <p:cNvSpPr>
                  <a:spLocks/>
                </p:cNvSpPr>
                <p:nvPr/>
              </p:nvSpPr>
              <p:spPr bwMode="auto">
                <a:xfrm>
                  <a:off x="4912" y="313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43" name="Freeform 1268"/>
                <p:cNvSpPr>
                  <a:spLocks/>
                </p:cNvSpPr>
                <p:nvPr/>
              </p:nvSpPr>
              <p:spPr bwMode="auto">
                <a:xfrm>
                  <a:off x="4916" y="3140"/>
                  <a:ext cx="3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44" name="Line 1269"/>
                <p:cNvSpPr>
                  <a:spLocks noChangeShapeType="1"/>
                </p:cNvSpPr>
                <p:nvPr/>
              </p:nvSpPr>
              <p:spPr bwMode="auto">
                <a:xfrm>
                  <a:off x="4921" y="31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45" name="Freeform 1270"/>
                <p:cNvSpPr>
                  <a:spLocks/>
                </p:cNvSpPr>
                <p:nvPr/>
              </p:nvSpPr>
              <p:spPr bwMode="auto">
                <a:xfrm>
                  <a:off x="4923" y="3147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46" name="Line 1271"/>
                <p:cNvSpPr>
                  <a:spLocks noChangeShapeType="1"/>
                </p:cNvSpPr>
                <p:nvPr/>
              </p:nvSpPr>
              <p:spPr bwMode="auto">
                <a:xfrm>
                  <a:off x="4925" y="31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47" name="Freeform 1272"/>
                <p:cNvSpPr>
                  <a:spLocks/>
                </p:cNvSpPr>
                <p:nvPr/>
              </p:nvSpPr>
              <p:spPr bwMode="auto">
                <a:xfrm>
                  <a:off x="4928" y="315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48" name="Line 1273"/>
                <p:cNvSpPr>
                  <a:spLocks noChangeShapeType="1"/>
                </p:cNvSpPr>
                <p:nvPr/>
              </p:nvSpPr>
              <p:spPr bwMode="auto">
                <a:xfrm>
                  <a:off x="4930" y="315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49" name="Freeform 1274"/>
                <p:cNvSpPr>
                  <a:spLocks/>
                </p:cNvSpPr>
                <p:nvPr/>
              </p:nvSpPr>
              <p:spPr bwMode="auto">
                <a:xfrm>
                  <a:off x="4932" y="3156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50" name="Freeform 1275"/>
                <p:cNvSpPr>
                  <a:spLocks/>
                </p:cNvSpPr>
                <p:nvPr/>
              </p:nvSpPr>
              <p:spPr bwMode="auto">
                <a:xfrm>
                  <a:off x="4937" y="316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51" name="Freeform 1276"/>
                <p:cNvSpPr>
                  <a:spLocks/>
                </p:cNvSpPr>
                <p:nvPr/>
              </p:nvSpPr>
              <p:spPr bwMode="auto">
                <a:xfrm>
                  <a:off x="4941" y="3165"/>
                  <a:ext cx="3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52" name="Freeform 1277"/>
                <p:cNvSpPr>
                  <a:spLocks/>
                </p:cNvSpPr>
                <p:nvPr/>
              </p:nvSpPr>
              <p:spPr bwMode="auto">
                <a:xfrm>
                  <a:off x="4946" y="3170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53" name="Line 1278"/>
                <p:cNvSpPr>
                  <a:spLocks noChangeShapeType="1"/>
                </p:cNvSpPr>
                <p:nvPr/>
              </p:nvSpPr>
              <p:spPr bwMode="auto">
                <a:xfrm>
                  <a:off x="4950" y="31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54" name="Freeform 1279"/>
                <p:cNvSpPr>
                  <a:spLocks/>
                </p:cNvSpPr>
                <p:nvPr/>
              </p:nvSpPr>
              <p:spPr bwMode="auto">
                <a:xfrm>
                  <a:off x="4953" y="3176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55" name="Line 1280"/>
                <p:cNvSpPr>
                  <a:spLocks noChangeShapeType="1"/>
                </p:cNvSpPr>
                <p:nvPr/>
              </p:nvSpPr>
              <p:spPr bwMode="auto">
                <a:xfrm>
                  <a:off x="4955" y="31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56" name="Freeform 1281"/>
                <p:cNvSpPr>
                  <a:spLocks/>
                </p:cNvSpPr>
                <p:nvPr/>
              </p:nvSpPr>
              <p:spPr bwMode="auto">
                <a:xfrm>
                  <a:off x="4957" y="3181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57" name="Line 1282"/>
                <p:cNvSpPr>
                  <a:spLocks noChangeShapeType="1"/>
                </p:cNvSpPr>
                <p:nvPr/>
              </p:nvSpPr>
              <p:spPr bwMode="auto">
                <a:xfrm>
                  <a:off x="4962" y="31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58" name="Freeform 1283"/>
                <p:cNvSpPr>
                  <a:spLocks/>
                </p:cNvSpPr>
                <p:nvPr/>
              </p:nvSpPr>
              <p:spPr bwMode="auto">
                <a:xfrm>
                  <a:off x="4964" y="318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59" name="Line 1284"/>
                <p:cNvSpPr>
                  <a:spLocks noChangeShapeType="1"/>
                </p:cNvSpPr>
                <p:nvPr/>
              </p:nvSpPr>
              <p:spPr bwMode="auto">
                <a:xfrm>
                  <a:off x="4966" y="31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60" name="Freeform 1285"/>
                <p:cNvSpPr>
                  <a:spLocks/>
                </p:cNvSpPr>
                <p:nvPr/>
              </p:nvSpPr>
              <p:spPr bwMode="auto">
                <a:xfrm>
                  <a:off x="4969" y="319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61" name="Freeform 1286"/>
                <p:cNvSpPr>
                  <a:spLocks/>
                </p:cNvSpPr>
                <p:nvPr/>
              </p:nvSpPr>
              <p:spPr bwMode="auto">
                <a:xfrm>
                  <a:off x="4971" y="3195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62" name="Freeform 1287"/>
                <p:cNvSpPr>
                  <a:spLocks/>
                </p:cNvSpPr>
                <p:nvPr/>
              </p:nvSpPr>
              <p:spPr bwMode="auto">
                <a:xfrm>
                  <a:off x="4975" y="3200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63" name="Line 1288"/>
                <p:cNvSpPr>
                  <a:spLocks noChangeShapeType="1"/>
                </p:cNvSpPr>
                <p:nvPr/>
              </p:nvSpPr>
              <p:spPr bwMode="auto">
                <a:xfrm>
                  <a:off x="4980" y="32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64" name="Freeform 1289"/>
                <p:cNvSpPr>
                  <a:spLocks/>
                </p:cNvSpPr>
                <p:nvPr/>
              </p:nvSpPr>
              <p:spPr bwMode="auto">
                <a:xfrm>
                  <a:off x="4982" y="3206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65" name="Freeform 1290"/>
                <p:cNvSpPr>
                  <a:spLocks/>
                </p:cNvSpPr>
                <p:nvPr/>
              </p:nvSpPr>
              <p:spPr bwMode="auto">
                <a:xfrm>
                  <a:off x="4987" y="321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66" name="Line 1291"/>
                <p:cNvSpPr>
                  <a:spLocks noChangeShapeType="1"/>
                </p:cNvSpPr>
                <p:nvPr/>
              </p:nvSpPr>
              <p:spPr bwMode="auto">
                <a:xfrm>
                  <a:off x="4991" y="32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67" name="Freeform 1292"/>
                <p:cNvSpPr>
                  <a:spLocks/>
                </p:cNvSpPr>
                <p:nvPr/>
              </p:nvSpPr>
              <p:spPr bwMode="auto">
                <a:xfrm>
                  <a:off x="4994" y="321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68" name="Line 1293"/>
                <p:cNvSpPr>
                  <a:spLocks noChangeShapeType="1"/>
                </p:cNvSpPr>
                <p:nvPr/>
              </p:nvSpPr>
              <p:spPr bwMode="auto">
                <a:xfrm>
                  <a:off x="4996" y="32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69" name="Freeform 1294"/>
                <p:cNvSpPr>
                  <a:spLocks/>
                </p:cNvSpPr>
                <p:nvPr/>
              </p:nvSpPr>
              <p:spPr bwMode="auto">
                <a:xfrm>
                  <a:off x="4998" y="3222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70" name="Freeform 1295"/>
                <p:cNvSpPr>
                  <a:spLocks/>
                </p:cNvSpPr>
                <p:nvPr/>
              </p:nvSpPr>
              <p:spPr bwMode="auto">
                <a:xfrm>
                  <a:off x="5003" y="322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71" name="Line 1296"/>
                <p:cNvSpPr>
                  <a:spLocks noChangeShapeType="1"/>
                </p:cNvSpPr>
                <p:nvPr/>
              </p:nvSpPr>
              <p:spPr bwMode="auto">
                <a:xfrm>
                  <a:off x="5007" y="32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72" name="Freeform 1297"/>
                <p:cNvSpPr>
                  <a:spLocks/>
                </p:cNvSpPr>
                <p:nvPr/>
              </p:nvSpPr>
              <p:spPr bwMode="auto">
                <a:xfrm>
                  <a:off x="5010" y="323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73" name="Freeform 1298"/>
                <p:cNvSpPr>
                  <a:spLocks/>
                </p:cNvSpPr>
                <p:nvPr/>
              </p:nvSpPr>
              <p:spPr bwMode="auto">
                <a:xfrm>
                  <a:off x="5014" y="3237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74" name="Line 1299"/>
                <p:cNvSpPr>
                  <a:spLocks noChangeShapeType="1"/>
                </p:cNvSpPr>
                <p:nvPr/>
              </p:nvSpPr>
              <p:spPr bwMode="auto">
                <a:xfrm>
                  <a:off x="5019" y="32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75" name="Freeform 1300"/>
                <p:cNvSpPr>
                  <a:spLocks/>
                </p:cNvSpPr>
                <p:nvPr/>
              </p:nvSpPr>
              <p:spPr bwMode="auto">
                <a:xfrm>
                  <a:off x="5021" y="324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76" name="Line 1301"/>
                <p:cNvSpPr>
                  <a:spLocks noChangeShapeType="1"/>
                </p:cNvSpPr>
                <p:nvPr/>
              </p:nvSpPr>
              <p:spPr bwMode="auto">
                <a:xfrm>
                  <a:off x="5023" y="32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77" name="Freeform 1302"/>
                <p:cNvSpPr>
                  <a:spLocks/>
                </p:cNvSpPr>
                <p:nvPr/>
              </p:nvSpPr>
              <p:spPr bwMode="auto">
                <a:xfrm>
                  <a:off x="5025" y="3248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78" name="Line 1303"/>
                <p:cNvSpPr>
                  <a:spLocks noChangeShapeType="1"/>
                </p:cNvSpPr>
                <p:nvPr/>
              </p:nvSpPr>
              <p:spPr bwMode="auto">
                <a:xfrm>
                  <a:off x="5030" y="32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79" name="Freeform 1304"/>
                <p:cNvSpPr>
                  <a:spLocks/>
                </p:cNvSpPr>
                <p:nvPr/>
              </p:nvSpPr>
              <p:spPr bwMode="auto">
                <a:xfrm>
                  <a:off x="5032" y="3254"/>
                  <a:ext cx="3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80" name="Line 1305"/>
                <p:cNvSpPr>
                  <a:spLocks noChangeShapeType="1"/>
                </p:cNvSpPr>
                <p:nvPr/>
              </p:nvSpPr>
              <p:spPr bwMode="auto">
                <a:xfrm>
                  <a:off x="5037" y="32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81" name="Freeform 1306"/>
                <p:cNvSpPr>
                  <a:spLocks/>
                </p:cNvSpPr>
                <p:nvPr/>
              </p:nvSpPr>
              <p:spPr bwMode="auto">
                <a:xfrm>
                  <a:off x="5039" y="326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82" name="Line 1307"/>
                <p:cNvSpPr>
                  <a:spLocks noChangeShapeType="1"/>
                </p:cNvSpPr>
                <p:nvPr/>
              </p:nvSpPr>
              <p:spPr bwMode="auto">
                <a:xfrm>
                  <a:off x="5044" y="32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83" name="Freeform 1308"/>
                <p:cNvSpPr>
                  <a:spLocks/>
                </p:cNvSpPr>
                <p:nvPr/>
              </p:nvSpPr>
              <p:spPr bwMode="auto">
                <a:xfrm>
                  <a:off x="5046" y="3267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84" name="Line 1309"/>
                <p:cNvSpPr>
                  <a:spLocks noChangeShapeType="1"/>
                </p:cNvSpPr>
                <p:nvPr/>
              </p:nvSpPr>
              <p:spPr bwMode="auto">
                <a:xfrm>
                  <a:off x="5050" y="327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85" name="Freeform 1310"/>
                <p:cNvSpPr>
                  <a:spLocks/>
                </p:cNvSpPr>
                <p:nvPr/>
              </p:nvSpPr>
              <p:spPr bwMode="auto">
                <a:xfrm>
                  <a:off x="5053" y="3273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86" name="Line 1311"/>
                <p:cNvSpPr>
                  <a:spLocks noChangeShapeType="1"/>
                </p:cNvSpPr>
                <p:nvPr/>
              </p:nvSpPr>
              <p:spPr bwMode="auto">
                <a:xfrm>
                  <a:off x="5060" y="32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87" name="Freeform 1312"/>
                <p:cNvSpPr>
                  <a:spLocks/>
                </p:cNvSpPr>
                <p:nvPr/>
              </p:nvSpPr>
              <p:spPr bwMode="auto">
                <a:xfrm>
                  <a:off x="5062" y="328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88" name="Line 1313"/>
                <p:cNvSpPr>
                  <a:spLocks noChangeShapeType="1"/>
                </p:cNvSpPr>
                <p:nvPr/>
              </p:nvSpPr>
              <p:spPr bwMode="auto">
                <a:xfrm>
                  <a:off x="5066" y="32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89" name="Line 1314"/>
                <p:cNvSpPr>
                  <a:spLocks noChangeShapeType="1"/>
                </p:cNvSpPr>
                <p:nvPr/>
              </p:nvSpPr>
              <p:spPr bwMode="auto">
                <a:xfrm>
                  <a:off x="5069" y="32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90" name="Freeform 1315"/>
                <p:cNvSpPr>
                  <a:spLocks/>
                </p:cNvSpPr>
                <p:nvPr/>
              </p:nvSpPr>
              <p:spPr bwMode="auto">
                <a:xfrm>
                  <a:off x="5071" y="3289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91" name="Line 1316"/>
                <p:cNvSpPr>
                  <a:spLocks noChangeShapeType="1"/>
                </p:cNvSpPr>
                <p:nvPr/>
              </p:nvSpPr>
              <p:spPr bwMode="auto">
                <a:xfrm>
                  <a:off x="5075" y="329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92" name="Freeform 1317"/>
                <p:cNvSpPr>
                  <a:spLocks/>
                </p:cNvSpPr>
                <p:nvPr/>
              </p:nvSpPr>
              <p:spPr bwMode="auto">
                <a:xfrm>
                  <a:off x="5078" y="3295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93" name="Line 1318"/>
                <p:cNvSpPr>
                  <a:spLocks noChangeShapeType="1"/>
                </p:cNvSpPr>
                <p:nvPr/>
              </p:nvSpPr>
              <p:spPr bwMode="auto">
                <a:xfrm>
                  <a:off x="5085" y="33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94" name="Freeform 1319"/>
                <p:cNvSpPr>
                  <a:spLocks/>
                </p:cNvSpPr>
                <p:nvPr/>
              </p:nvSpPr>
              <p:spPr bwMode="auto">
                <a:xfrm>
                  <a:off x="5087" y="330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95" name="Line 1320"/>
                <p:cNvSpPr>
                  <a:spLocks noChangeShapeType="1"/>
                </p:cNvSpPr>
                <p:nvPr/>
              </p:nvSpPr>
              <p:spPr bwMode="auto">
                <a:xfrm>
                  <a:off x="5091" y="330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96" name="Freeform 1321"/>
                <p:cNvSpPr>
                  <a:spLocks/>
                </p:cNvSpPr>
                <p:nvPr/>
              </p:nvSpPr>
              <p:spPr bwMode="auto">
                <a:xfrm>
                  <a:off x="5094" y="3309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97" name="Line 1322"/>
                <p:cNvSpPr>
                  <a:spLocks noChangeShapeType="1"/>
                </p:cNvSpPr>
                <p:nvPr/>
              </p:nvSpPr>
              <p:spPr bwMode="auto">
                <a:xfrm>
                  <a:off x="5098" y="33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98" name="Freeform 1323"/>
                <p:cNvSpPr>
                  <a:spLocks/>
                </p:cNvSpPr>
                <p:nvPr/>
              </p:nvSpPr>
              <p:spPr bwMode="auto">
                <a:xfrm>
                  <a:off x="5100" y="3315"/>
                  <a:ext cx="3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99" name="Line 1324"/>
                <p:cNvSpPr>
                  <a:spLocks noChangeShapeType="1"/>
                </p:cNvSpPr>
                <p:nvPr/>
              </p:nvSpPr>
              <p:spPr bwMode="auto">
                <a:xfrm>
                  <a:off x="5105" y="33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00" name="Freeform 1325"/>
                <p:cNvSpPr>
                  <a:spLocks/>
                </p:cNvSpPr>
                <p:nvPr/>
              </p:nvSpPr>
              <p:spPr bwMode="auto">
                <a:xfrm>
                  <a:off x="5107" y="3322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01" name="Line 1326"/>
                <p:cNvSpPr>
                  <a:spLocks noChangeShapeType="1"/>
                </p:cNvSpPr>
                <p:nvPr/>
              </p:nvSpPr>
              <p:spPr bwMode="auto">
                <a:xfrm>
                  <a:off x="5109" y="33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02" name="Freeform 1327"/>
                <p:cNvSpPr>
                  <a:spLocks/>
                </p:cNvSpPr>
                <p:nvPr/>
              </p:nvSpPr>
              <p:spPr bwMode="auto">
                <a:xfrm>
                  <a:off x="5112" y="3326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03" name="Line 1328"/>
                <p:cNvSpPr>
                  <a:spLocks noChangeShapeType="1"/>
                </p:cNvSpPr>
                <p:nvPr/>
              </p:nvSpPr>
              <p:spPr bwMode="auto">
                <a:xfrm>
                  <a:off x="5116" y="33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04" name="Freeform 1329"/>
                <p:cNvSpPr>
                  <a:spLocks/>
                </p:cNvSpPr>
                <p:nvPr/>
              </p:nvSpPr>
              <p:spPr bwMode="auto">
                <a:xfrm>
                  <a:off x="5119" y="333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05" name="Line 1330"/>
                <p:cNvSpPr>
                  <a:spLocks noChangeShapeType="1"/>
                </p:cNvSpPr>
                <p:nvPr/>
              </p:nvSpPr>
              <p:spPr bwMode="auto">
                <a:xfrm>
                  <a:off x="5123" y="33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06" name="Freeform 1331"/>
                <p:cNvSpPr>
                  <a:spLocks/>
                </p:cNvSpPr>
                <p:nvPr/>
              </p:nvSpPr>
              <p:spPr bwMode="auto">
                <a:xfrm>
                  <a:off x="5125" y="3339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07" name="Line 1332"/>
                <p:cNvSpPr>
                  <a:spLocks noChangeShapeType="1"/>
                </p:cNvSpPr>
                <p:nvPr/>
              </p:nvSpPr>
              <p:spPr bwMode="auto">
                <a:xfrm>
                  <a:off x="5132" y="33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08" name="Freeform 1333"/>
                <p:cNvSpPr>
                  <a:spLocks/>
                </p:cNvSpPr>
                <p:nvPr/>
              </p:nvSpPr>
              <p:spPr bwMode="auto">
                <a:xfrm>
                  <a:off x="5134" y="3347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09" name="Freeform 1334"/>
                <p:cNvSpPr>
                  <a:spLocks/>
                </p:cNvSpPr>
                <p:nvPr/>
              </p:nvSpPr>
              <p:spPr bwMode="auto">
                <a:xfrm>
                  <a:off x="5137" y="3350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10" name="Line 1335"/>
                <p:cNvSpPr>
                  <a:spLocks noChangeShapeType="1"/>
                </p:cNvSpPr>
                <p:nvPr/>
              </p:nvSpPr>
              <p:spPr bwMode="auto">
                <a:xfrm>
                  <a:off x="5139" y="33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11" name="Line 1336"/>
                <p:cNvSpPr>
                  <a:spLocks noChangeShapeType="1"/>
                </p:cNvSpPr>
                <p:nvPr/>
              </p:nvSpPr>
              <p:spPr bwMode="auto">
                <a:xfrm>
                  <a:off x="5141" y="335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12" name="Freeform 1337"/>
                <p:cNvSpPr>
                  <a:spLocks/>
                </p:cNvSpPr>
                <p:nvPr/>
              </p:nvSpPr>
              <p:spPr bwMode="auto">
                <a:xfrm>
                  <a:off x="5144" y="335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13" name="Line 1338"/>
                <p:cNvSpPr>
                  <a:spLocks noChangeShapeType="1"/>
                </p:cNvSpPr>
                <p:nvPr/>
              </p:nvSpPr>
              <p:spPr bwMode="auto">
                <a:xfrm>
                  <a:off x="5148" y="336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14" name="Freeform 1339"/>
                <p:cNvSpPr>
                  <a:spLocks/>
                </p:cNvSpPr>
                <p:nvPr/>
              </p:nvSpPr>
              <p:spPr bwMode="auto">
                <a:xfrm>
                  <a:off x="5150" y="3362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15" name="Line 1340"/>
                <p:cNvSpPr>
                  <a:spLocks noChangeShapeType="1"/>
                </p:cNvSpPr>
                <p:nvPr/>
              </p:nvSpPr>
              <p:spPr bwMode="auto">
                <a:xfrm>
                  <a:off x="5157" y="336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16" name="Freeform 1341"/>
                <p:cNvSpPr>
                  <a:spLocks/>
                </p:cNvSpPr>
                <p:nvPr/>
              </p:nvSpPr>
              <p:spPr bwMode="auto">
                <a:xfrm>
                  <a:off x="5159" y="3370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17" name="Line 1342"/>
                <p:cNvSpPr>
                  <a:spLocks noChangeShapeType="1"/>
                </p:cNvSpPr>
                <p:nvPr/>
              </p:nvSpPr>
              <p:spPr bwMode="auto">
                <a:xfrm>
                  <a:off x="5164" y="33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18" name="Freeform 1343"/>
                <p:cNvSpPr>
                  <a:spLocks/>
                </p:cNvSpPr>
                <p:nvPr/>
              </p:nvSpPr>
              <p:spPr bwMode="auto">
                <a:xfrm>
                  <a:off x="5166" y="3376"/>
                  <a:ext cx="3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19" name="Line 1344"/>
                <p:cNvSpPr>
                  <a:spLocks noChangeShapeType="1"/>
                </p:cNvSpPr>
                <p:nvPr/>
              </p:nvSpPr>
              <p:spPr bwMode="auto">
                <a:xfrm>
                  <a:off x="5171" y="33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20" name="Freeform 1345"/>
                <p:cNvSpPr>
                  <a:spLocks/>
                </p:cNvSpPr>
                <p:nvPr/>
              </p:nvSpPr>
              <p:spPr bwMode="auto">
                <a:xfrm>
                  <a:off x="5173" y="3383"/>
                  <a:ext cx="5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21" name="Line 1346"/>
                <p:cNvSpPr>
                  <a:spLocks noChangeShapeType="1"/>
                </p:cNvSpPr>
                <p:nvPr/>
              </p:nvSpPr>
              <p:spPr bwMode="auto">
                <a:xfrm>
                  <a:off x="5180" y="33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22" name="Line 1347"/>
                <p:cNvSpPr>
                  <a:spLocks noChangeShapeType="1"/>
                </p:cNvSpPr>
                <p:nvPr/>
              </p:nvSpPr>
              <p:spPr bwMode="auto">
                <a:xfrm>
                  <a:off x="5182" y="33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23" name="Freeform 1348"/>
                <p:cNvSpPr>
                  <a:spLocks/>
                </p:cNvSpPr>
                <p:nvPr/>
              </p:nvSpPr>
              <p:spPr bwMode="auto">
                <a:xfrm>
                  <a:off x="5184" y="3392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24" name="Line 1349"/>
                <p:cNvSpPr>
                  <a:spLocks noChangeShapeType="1"/>
                </p:cNvSpPr>
                <p:nvPr/>
              </p:nvSpPr>
              <p:spPr bwMode="auto">
                <a:xfrm>
                  <a:off x="5189" y="33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25" name="Line 1350"/>
                <p:cNvSpPr>
                  <a:spLocks noChangeShapeType="1"/>
                </p:cNvSpPr>
                <p:nvPr/>
              </p:nvSpPr>
              <p:spPr bwMode="auto">
                <a:xfrm>
                  <a:off x="5191" y="33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26" name="Freeform 1351"/>
                <p:cNvSpPr>
                  <a:spLocks/>
                </p:cNvSpPr>
                <p:nvPr/>
              </p:nvSpPr>
              <p:spPr bwMode="auto">
                <a:xfrm>
                  <a:off x="5194" y="3400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27" name="Line 1352"/>
                <p:cNvSpPr>
                  <a:spLocks noChangeShapeType="1"/>
                </p:cNvSpPr>
                <p:nvPr/>
              </p:nvSpPr>
              <p:spPr bwMode="auto">
                <a:xfrm>
                  <a:off x="5198" y="340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28" name="Freeform 1353"/>
                <p:cNvSpPr>
                  <a:spLocks/>
                </p:cNvSpPr>
                <p:nvPr/>
              </p:nvSpPr>
              <p:spPr bwMode="auto">
                <a:xfrm>
                  <a:off x="5200" y="3406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29" name="Line 1354"/>
                <p:cNvSpPr>
                  <a:spLocks noChangeShapeType="1"/>
                </p:cNvSpPr>
                <p:nvPr/>
              </p:nvSpPr>
              <p:spPr bwMode="auto">
                <a:xfrm>
                  <a:off x="5207" y="34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30" name="Line 1355"/>
                <p:cNvSpPr>
                  <a:spLocks noChangeShapeType="1"/>
                </p:cNvSpPr>
                <p:nvPr/>
              </p:nvSpPr>
              <p:spPr bwMode="auto">
                <a:xfrm>
                  <a:off x="5209" y="34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31" name="Freeform 1356"/>
                <p:cNvSpPr>
                  <a:spLocks/>
                </p:cNvSpPr>
                <p:nvPr/>
              </p:nvSpPr>
              <p:spPr bwMode="auto">
                <a:xfrm>
                  <a:off x="5212" y="3415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32" name="Line 1357"/>
                <p:cNvSpPr>
                  <a:spLocks noChangeShapeType="1"/>
                </p:cNvSpPr>
                <p:nvPr/>
              </p:nvSpPr>
              <p:spPr bwMode="auto">
                <a:xfrm>
                  <a:off x="5216" y="34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33" name="Line 1358"/>
                <p:cNvSpPr>
                  <a:spLocks noChangeShapeType="1"/>
                </p:cNvSpPr>
                <p:nvPr/>
              </p:nvSpPr>
              <p:spPr bwMode="auto">
                <a:xfrm>
                  <a:off x="5219" y="34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34" name="Freeform 1359"/>
                <p:cNvSpPr>
                  <a:spLocks/>
                </p:cNvSpPr>
                <p:nvPr/>
              </p:nvSpPr>
              <p:spPr bwMode="auto">
                <a:xfrm>
                  <a:off x="5221" y="3423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35" name="Line 1360"/>
                <p:cNvSpPr>
                  <a:spLocks noChangeShapeType="1"/>
                </p:cNvSpPr>
                <p:nvPr/>
              </p:nvSpPr>
              <p:spPr bwMode="auto">
                <a:xfrm>
                  <a:off x="5228" y="343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36" name="Line 1361"/>
                <p:cNvSpPr>
                  <a:spLocks noChangeShapeType="1"/>
                </p:cNvSpPr>
                <p:nvPr/>
              </p:nvSpPr>
              <p:spPr bwMode="auto">
                <a:xfrm>
                  <a:off x="5230" y="34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37" name="Freeform 1362"/>
                <p:cNvSpPr>
                  <a:spLocks/>
                </p:cNvSpPr>
                <p:nvPr/>
              </p:nvSpPr>
              <p:spPr bwMode="auto">
                <a:xfrm>
                  <a:off x="5232" y="343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38" name="Line 1363"/>
                <p:cNvSpPr>
                  <a:spLocks noChangeShapeType="1"/>
                </p:cNvSpPr>
                <p:nvPr/>
              </p:nvSpPr>
              <p:spPr bwMode="auto">
                <a:xfrm>
                  <a:off x="5237" y="34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39" name="Line 1364"/>
                <p:cNvSpPr>
                  <a:spLocks noChangeShapeType="1"/>
                </p:cNvSpPr>
                <p:nvPr/>
              </p:nvSpPr>
              <p:spPr bwMode="auto">
                <a:xfrm>
                  <a:off x="5239" y="34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40" name="Freeform 1365"/>
                <p:cNvSpPr>
                  <a:spLocks/>
                </p:cNvSpPr>
                <p:nvPr/>
              </p:nvSpPr>
              <p:spPr bwMode="auto">
                <a:xfrm>
                  <a:off x="5241" y="3440"/>
                  <a:ext cx="3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41" name="Line 1366"/>
                <p:cNvSpPr>
                  <a:spLocks noChangeShapeType="1"/>
                </p:cNvSpPr>
                <p:nvPr/>
              </p:nvSpPr>
              <p:spPr bwMode="auto">
                <a:xfrm>
                  <a:off x="5246" y="34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42" name="Line 1367"/>
                <p:cNvSpPr>
                  <a:spLocks noChangeShapeType="1"/>
                </p:cNvSpPr>
                <p:nvPr/>
              </p:nvSpPr>
              <p:spPr bwMode="auto">
                <a:xfrm>
                  <a:off x="5248" y="34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43" name="Freeform 1368"/>
                <p:cNvSpPr>
                  <a:spLocks/>
                </p:cNvSpPr>
                <p:nvPr/>
              </p:nvSpPr>
              <p:spPr bwMode="auto">
                <a:xfrm>
                  <a:off x="5250" y="3448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44" name="Line 1369"/>
                <p:cNvSpPr>
                  <a:spLocks noChangeShapeType="1"/>
                </p:cNvSpPr>
                <p:nvPr/>
              </p:nvSpPr>
              <p:spPr bwMode="auto">
                <a:xfrm>
                  <a:off x="5257" y="345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45" name="Line 1370"/>
                <p:cNvSpPr>
                  <a:spLocks noChangeShapeType="1"/>
                </p:cNvSpPr>
                <p:nvPr/>
              </p:nvSpPr>
              <p:spPr bwMode="auto">
                <a:xfrm>
                  <a:off x="5259" y="34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46" name="Freeform 1371"/>
                <p:cNvSpPr>
                  <a:spLocks/>
                </p:cNvSpPr>
                <p:nvPr/>
              </p:nvSpPr>
              <p:spPr bwMode="auto">
                <a:xfrm>
                  <a:off x="5262" y="3458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47" name="Line 1372"/>
                <p:cNvSpPr>
                  <a:spLocks noChangeShapeType="1"/>
                </p:cNvSpPr>
                <p:nvPr/>
              </p:nvSpPr>
              <p:spPr bwMode="auto">
                <a:xfrm>
                  <a:off x="5271" y="34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48" name="Line 1373"/>
                <p:cNvSpPr>
                  <a:spLocks noChangeShapeType="1"/>
                </p:cNvSpPr>
                <p:nvPr/>
              </p:nvSpPr>
              <p:spPr bwMode="auto">
                <a:xfrm>
                  <a:off x="5273" y="34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49" name="Freeform 1374"/>
                <p:cNvSpPr>
                  <a:spLocks/>
                </p:cNvSpPr>
                <p:nvPr/>
              </p:nvSpPr>
              <p:spPr bwMode="auto">
                <a:xfrm>
                  <a:off x="5275" y="3469"/>
                  <a:ext cx="12" cy="9"/>
                </a:xfrm>
                <a:custGeom>
                  <a:avLst/>
                  <a:gdLst>
                    <a:gd name="T0" fmla="*/ 0 w 5"/>
                    <a:gd name="T1" fmla="*/ 0 h 6"/>
                    <a:gd name="T2" fmla="*/ 0 w 5"/>
                    <a:gd name="T3" fmla="*/ 0 h 6"/>
                    <a:gd name="T4" fmla="*/ 0 w 5"/>
                    <a:gd name="T5" fmla="*/ 1 h 6"/>
                    <a:gd name="T6" fmla="*/ 1 w 5"/>
                    <a:gd name="T7" fmla="*/ 1 h 6"/>
                    <a:gd name="T8" fmla="*/ 1 w 5"/>
                    <a:gd name="T9" fmla="*/ 2 h 6"/>
                    <a:gd name="T10" fmla="*/ 2 w 5"/>
                    <a:gd name="T11" fmla="*/ 2 h 6"/>
                    <a:gd name="T12" fmla="*/ 2 w 5"/>
                    <a:gd name="T13" fmla="*/ 3 h 6"/>
                    <a:gd name="T14" fmla="*/ 3 w 5"/>
                    <a:gd name="T15" fmla="*/ 3 h 6"/>
                    <a:gd name="T16" fmla="*/ 3 w 5"/>
                    <a:gd name="T17" fmla="*/ 4 h 6"/>
                    <a:gd name="T18" fmla="*/ 4 w 5"/>
                    <a:gd name="T19" fmla="*/ 4 h 6"/>
                    <a:gd name="T20" fmla="*/ 4 w 5"/>
                    <a:gd name="T21" fmla="*/ 5 h 6"/>
                    <a:gd name="T22" fmla="*/ 5 w 5"/>
                    <a:gd name="T23" fmla="*/ 5 h 6"/>
                    <a:gd name="T24" fmla="*/ 5 w 5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50" name="Line 1375"/>
                <p:cNvSpPr>
                  <a:spLocks noChangeShapeType="1"/>
                </p:cNvSpPr>
                <p:nvPr/>
              </p:nvSpPr>
              <p:spPr bwMode="auto">
                <a:xfrm>
                  <a:off x="5289" y="348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51" name="Line 1376"/>
                <p:cNvSpPr>
                  <a:spLocks noChangeShapeType="1"/>
                </p:cNvSpPr>
                <p:nvPr/>
              </p:nvSpPr>
              <p:spPr bwMode="auto">
                <a:xfrm>
                  <a:off x="5291" y="34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52" name="Line 1377"/>
                <p:cNvSpPr>
                  <a:spLocks noChangeShapeType="1"/>
                </p:cNvSpPr>
                <p:nvPr/>
              </p:nvSpPr>
              <p:spPr bwMode="auto">
                <a:xfrm>
                  <a:off x="5294" y="348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53" name="Freeform 1378"/>
                <p:cNvSpPr>
                  <a:spLocks/>
                </p:cNvSpPr>
                <p:nvPr/>
              </p:nvSpPr>
              <p:spPr bwMode="auto">
                <a:xfrm>
                  <a:off x="5296" y="3484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54" name="Line 1379"/>
                <p:cNvSpPr>
                  <a:spLocks noChangeShapeType="1"/>
                </p:cNvSpPr>
                <p:nvPr/>
              </p:nvSpPr>
              <p:spPr bwMode="auto">
                <a:xfrm>
                  <a:off x="5303" y="34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55" name="Line 1380"/>
                <p:cNvSpPr>
                  <a:spLocks noChangeShapeType="1"/>
                </p:cNvSpPr>
                <p:nvPr/>
              </p:nvSpPr>
              <p:spPr bwMode="auto">
                <a:xfrm>
                  <a:off x="5305" y="34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56" name="Line 1381"/>
                <p:cNvSpPr>
                  <a:spLocks noChangeShapeType="1"/>
                </p:cNvSpPr>
                <p:nvPr/>
              </p:nvSpPr>
              <p:spPr bwMode="auto">
                <a:xfrm>
                  <a:off x="5307" y="349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57" name="Freeform 1382"/>
                <p:cNvSpPr>
                  <a:spLocks/>
                </p:cNvSpPr>
                <p:nvPr/>
              </p:nvSpPr>
              <p:spPr bwMode="auto">
                <a:xfrm>
                  <a:off x="5309" y="3495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58" name="Line 1383"/>
                <p:cNvSpPr>
                  <a:spLocks noChangeShapeType="1"/>
                </p:cNvSpPr>
                <p:nvPr/>
              </p:nvSpPr>
              <p:spPr bwMode="auto">
                <a:xfrm>
                  <a:off x="5319" y="35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59" name="Line 1384"/>
                <p:cNvSpPr>
                  <a:spLocks noChangeShapeType="1"/>
                </p:cNvSpPr>
                <p:nvPr/>
              </p:nvSpPr>
              <p:spPr bwMode="auto">
                <a:xfrm>
                  <a:off x="5321" y="350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60" name="Freeform 1385"/>
                <p:cNvSpPr>
                  <a:spLocks/>
                </p:cNvSpPr>
                <p:nvPr/>
              </p:nvSpPr>
              <p:spPr bwMode="auto">
                <a:xfrm>
                  <a:off x="5323" y="350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61" name="Line 1386"/>
                <p:cNvSpPr>
                  <a:spLocks noChangeShapeType="1"/>
                </p:cNvSpPr>
                <p:nvPr/>
              </p:nvSpPr>
              <p:spPr bwMode="auto">
                <a:xfrm>
                  <a:off x="5328" y="35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62" name="Line 1387"/>
                <p:cNvSpPr>
                  <a:spLocks noChangeShapeType="1"/>
                </p:cNvSpPr>
                <p:nvPr/>
              </p:nvSpPr>
              <p:spPr bwMode="auto">
                <a:xfrm>
                  <a:off x="5330" y="35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63" name="Freeform 1388"/>
                <p:cNvSpPr>
                  <a:spLocks/>
                </p:cNvSpPr>
                <p:nvPr/>
              </p:nvSpPr>
              <p:spPr bwMode="auto">
                <a:xfrm>
                  <a:off x="5332" y="3514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64" name="Line 1389"/>
                <p:cNvSpPr>
                  <a:spLocks noChangeShapeType="1"/>
                </p:cNvSpPr>
                <p:nvPr/>
              </p:nvSpPr>
              <p:spPr bwMode="auto">
                <a:xfrm>
                  <a:off x="5337" y="351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65" name="Line 1390"/>
                <p:cNvSpPr>
                  <a:spLocks noChangeShapeType="1"/>
                </p:cNvSpPr>
                <p:nvPr/>
              </p:nvSpPr>
              <p:spPr bwMode="auto">
                <a:xfrm>
                  <a:off x="5339" y="35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66" name="Line 1391"/>
                <p:cNvSpPr>
                  <a:spLocks noChangeShapeType="1"/>
                </p:cNvSpPr>
                <p:nvPr/>
              </p:nvSpPr>
              <p:spPr bwMode="auto">
                <a:xfrm>
                  <a:off x="5341" y="35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67" name="Freeform 1392"/>
                <p:cNvSpPr>
                  <a:spLocks/>
                </p:cNvSpPr>
                <p:nvPr/>
              </p:nvSpPr>
              <p:spPr bwMode="auto">
                <a:xfrm>
                  <a:off x="5344" y="352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68" name="Freeform 1393"/>
                <p:cNvSpPr>
                  <a:spLocks/>
                </p:cNvSpPr>
                <p:nvPr/>
              </p:nvSpPr>
              <p:spPr bwMode="auto">
                <a:xfrm>
                  <a:off x="5346" y="3526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69" name="Line 1394"/>
                <p:cNvSpPr>
                  <a:spLocks noChangeShapeType="1"/>
                </p:cNvSpPr>
                <p:nvPr/>
              </p:nvSpPr>
              <p:spPr bwMode="auto">
                <a:xfrm>
                  <a:off x="5353" y="353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70" name="Line 1395"/>
                <p:cNvSpPr>
                  <a:spLocks noChangeShapeType="1"/>
                </p:cNvSpPr>
                <p:nvPr/>
              </p:nvSpPr>
              <p:spPr bwMode="auto">
                <a:xfrm>
                  <a:off x="5355" y="35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71" name="Freeform 1396"/>
                <p:cNvSpPr>
                  <a:spLocks/>
                </p:cNvSpPr>
                <p:nvPr/>
              </p:nvSpPr>
              <p:spPr bwMode="auto">
                <a:xfrm>
                  <a:off x="5357" y="3536"/>
                  <a:ext cx="5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72" name="Line 1397"/>
                <p:cNvSpPr>
                  <a:spLocks noChangeShapeType="1"/>
                </p:cNvSpPr>
                <p:nvPr/>
              </p:nvSpPr>
              <p:spPr bwMode="auto">
                <a:xfrm>
                  <a:off x="5364" y="35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73" name="Freeform 1398"/>
                <p:cNvSpPr>
                  <a:spLocks/>
                </p:cNvSpPr>
                <p:nvPr/>
              </p:nvSpPr>
              <p:spPr bwMode="auto">
                <a:xfrm>
                  <a:off x="5366" y="3544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74" name="Line 1399"/>
                <p:cNvSpPr>
                  <a:spLocks noChangeShapeType="1"/>
                </p:cNvSpPr>
                <p:nvPr/>
              </p:nvSpPr>
              <p:spPr bwMode="auto">
                <a:xfrm>
                  <a:off x="5371" y="354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75" name="Line 1400"/>
                <p:cNvSpPr>
                  <a:spLocks noChangeShapeType="1"/>
                </p:cNvSpPr>
                <p:nvPr/>
              </p:nvSpPr>
              <p:spPr bwMode="auto">
                <a:xfrm>
                  <a:off x="5373" y="35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76" name="Freeform 1401"/>
                <p:cNvSpPr>
                  <a:spLocks/>
                </p:cNvSpPr>
                <p:nvPr/>
              </p:nvSpPr>
              <p:spPr bwMode="auto">
                <a:xfrm>
                  <a:off x="5375" y="3551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77" name="Line 1402"/>
                <p:cNvSpPr>
                  <a:spLocks noChangeShapeType="1"/>
                </p:cNvSpPr>
                <p:nvPr/>
              </p:nvSpPr>
              <p:spPr bwMode="auto">
                <a:xfrm>
                  <a:off x="5382" y="355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78" name="Line 1403"/>
                <p:cNvSpPr>
                  <a:spLocks noChangeShapeType="1"/>
                </p:cNvSpPr>
                <p:nvPr/>
              </p:nvSpPr>
              <p:spPr bwMode="auto">
                <a:xfrm>
                  <a:off x="5384" y="35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79" name="Freeform 1404"/>
                <p:cNvSpPr>
                  <a:spLocks/>
                </p:cNvSpPr>
                <p:nvPr/>
              </p:nvSpPr>
              <p:spPr bwMode="auto">
                <a:xfrm>
                  <a:off x="5387" y="3561"/>
                  <a:ext cx="4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80" name="Line 1405"/>
                <p:cNvSpPr>
                  <a:spLocks noChangeShapeType="1"/>
                </p:cNvSpPr>
                <p:nvPr/>
              </p:nvSpPr>
              <p:spPr bwMode="auto">
                <a:xfrm>
                  <a:off x="5393" y="35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81" name="Line 1406"/>
                <p:cNvSpPr>
                  <a:spLocks noChangeShapeType="1"/>
                </p:cNvSpPr>
                <p:nvPr/>
              </p:nvSpPr>
              <p:spPr bwMode="auto">
                <a:xfrm>
                  <a:off x="5396" y="356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82" name="Freeform 1407"/>
                <p:cNvSpPr>
                  <a:spLocks/>
                </p:cNvSpPr>
                <p:nvPr/>
              </p:nvSpPr>
              <p:spPr bwMode="auto">
                <a:xfrm>
                  <a:off x="5398" y="3570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83" name="Line 1408"/>
                <p:cNvSpPr>
                  <a:spLocks noChangeShapeType="1"/>
                </p:cNvSpPr>
                <p:nvPr/>
              </p:nvSpPr>
              <p:spPr bwMode="auto">
                <a:xfrm>
                  <a:off x="5403" y="35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84" name="Freeform 1409"/>
                <p:cNvSpPr>
                  <a:spLocks/>
                </p:cNvSpPr>
                <p:nvPr/>
              </p:nvSpPr>
              <p:spPr bwMode="auto">
                <a:xfrm>
                  <a:off x="5405" y="3576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85" name="Line 1410"/>
                <p:cNvSpPr>
                  <a:spLocks noChangeShapeType="1"/>
                </p:cNvSpPr>
                <p:nvPr/>
              </p:nvSpPr>
              <p:spPr bwMode="auto">
                <a:xfrm>
                  <a:off x="5409" y="35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grpSp>
            <p:nvGrpSpPr>
              <p:cNvPr id="18" name="Group 1612"/>
              <p:cNvGrpSpPr>
                <a:grpSpLocks/>
              </p:cNvGrpSpPr>
              <p:nvPr/>
            </p:nvGrpSpPr>
            <p:grpSpPr bwMode="auto">
              <a:xfrm>
                <a:off x="1090" y="2064"/>
                <a:ext cx="4483" cy="1741"/>
                <a:chOff x="1090" y="2064"/>
                <a:chExt cx="4483" cy="1741"/>
              </a:xfrm>
            </p:grpSpPr>
            <p:sp>
              <p:nvSpPr>
                <p:cNvPr id="1686" name="Freeform 1412"/>
                <p:cNvSpPr>
                  <a:spLocks/>
                </p:cNvSpPr>
                <p:nvPr/>
              </p:nvSpPr>
              <p:spPr bwMode="auto">
                <a:xfrm>
                  <a:off x="5412" y="358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87" name="Line 1413"/>
                <p:cNvSpPr>
                  <a:spLocks noChangeShapeType="1"/>
                </p:cNvSpPr>
                <p:nvPr/>
              </p:nvSpPr>
              <p:spPr bwMode="auto">
                <a:xfrm>
                  <a:off x="5416" y="35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88" name="Freeform 1414"/>
                <p:cNvSpPr>
                  <a:spLocks/>
                </p:cNvSpPr>
                <p:nvPr/>
              </p:nvSpPr>
              <p:spPr bwMode="auto">
                <a:xfrm>
                  <a:off x="5418" y="3589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89" name="Line 1415"/>
                <p:cNvSpPr>
                  <a:spLocks noChangeShapeType="1"/>
                </p:cNvSpPr>
                <p:nvPr/>
              </p:nvSpPr>
              <p:spPr bwMode="auto">
                <a:xfrm>
                  <a:off x="5423" y="359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90" name="Freeform 1416"/>
                <p:cNvSpPr>
                  <a:spLocks/>
                </p:cNvSpPr>
                <p:nvPr/>
              </p:nvSpPr>
              <p:spPr bwMode="auto">
                <a:xfrm>
                  <a:off x="5425" y="359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91" name="Freeform 1417"/>
                <p:cNvSpPr>
                  <a:spLocks/>
                </p:cNvSpPr>
                <p:nvPr/>
              </p:nvSpPr>
              <p:spPr bwMode="auto">
                <a:xfrm>
                  <a:off x="5428" y="359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92" name="Line 1418"/>
                <p:cNvSpPr>
                  <a:spLocks noChangeShapeType="1"/>
                </p:cNvSpPr>
                <p:nvPr/>
              </p:nvSpPr>
              <p:spPr bwMode="auto">
                <a:xfrm>
                  <a:off x="5430" y="36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93" name="Freeform 1419"/>
                <p:cNvSpPr>
                  <a:spLocks/>
                </p:cNvSpPr>
                <p:nvPr/>
              </p:nvSpPr>
              <p:spPr bwMode="auto">
                <a:xfrm>
                  <a:off x="5432" y="360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94" name="Line 1420"/>
                <p:cNvSpPr>
                  <a:spLocks noChangeShapeType="1"/>
                </p:cNvSpPr>
                <p:nvPr/>
              </p:nvSpPr>
              <p:spPr bwMode="auto">
                <a:xfrm>
                  <a:off x="5434" y="360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95" name="Freeform 1421"/>
                <p:cNvSpPr>
                  <a:spLocks/>
                </p:cNvSpPr>
                <p:nvPr/>
              </p:nvSpPr>
              <p:spPr bwMode="auto">
                <a:xfrm>
                  <a:off x="5437" y="360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96" name="Line 1422"/>
                <p:cNvSpPr>
                  <a:spLocks noChangeShapeType="1"/>
                </p:cNvSpPr>
                <p:nvPr/>
              </p:nvSpPr>
              <p:spPr bwMode="auto">
                <a:xfrm>
                  <a:off x="5439" y="36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97" name="Freeform 1423"/>
                <p:cNvSpPr>
                  <a:spLocks/>
                </p:cNvSpPr>
                <p:nvPr/>
              </p:nvSpPr>
              <p:spPr bwMode="auto">
                <a:xfrm>
                  <a:off x="5441" y="3612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98" name="Freeform 1424"/>
                <p:cNvSpPr>
                  <a:spLocks/>
                </p:cNvSpPr>
                <p:nvPr/>
              </p:nvSpPr>
              <p:spPr bwMode="auto">
                <a:xfrm>
                  <a:off x="5443" y="3617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99" name="Line 1425"/>
                <p:cNvSpPr>
                  <a:spLocks noChangeShapeType="1"/>
                </p:cNvSpPr>
                <p:nvPr/>
              </p:nvSpPr>
              <p:spPr bwMode="auto">
                <a:xfrm>
                  <a:off x="5446" y="36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00" name="Freeform 1426"/>
                <p:cNvSpPr>
                  <a:spLocks/>
                </p:cNvSpPr>
                <p:nvPr/>
              </p:nvSpPr>
              <p:spPr bwMode="auto">
                <a:xfrm>
                  <a:off x="5446" y="362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01" name="Line 1427"/>
                <p:cNvSpPr>
                  <a:spLocks noChangeShapeType="1"/>
                </p:cNvSpPr>
                <p:nvPr/>
              </p:nvSpPr>
              <p:spPr bwMode="auto">
                <a:xfrm>
                  <a:off x="5446" y="36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02" name="Freeform 1428"/>
                <p:cNvSpPr>
                  <a:spLocks/>
                </p:cNvSpPr>
                <p:nvPr/>
              </p:nvSpPr>
              <p:spPr bwMode="auto">
                <a:xfrm>
                  <a:off x="5448" y="3628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03" name="Line 1429"/>
                <p:cNvSpPr>
                  <a:spLocks noChangeShapeType="1"/>
                </p:cNvSpPr>
                <p:nvPr/>
              </p:nvSpPr>
              <p:spPr bwMode="auto">
                <a:xfrm>
                  <a:off x="5448" y="363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04" name="Line 1430"/>
                <p:cNvSpPr>
                  <a:spLocks noChangeShapeType="1"/>
                </p:cNvSpPr>
                <p:nvPr/>
              </p:nvSpPr>
              <p:spPr bwMode="auto">
                <a:xfrm>
                  <a:off x="5450" y="36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05" name="Freeform 1431"/>
                <p:cNvSpPr>
                  <a:spLocks/>
                </p:cNvSpPr>
                <p:nvPr/>
              </p:nvSpPr>
              <p:spPr bwMode="auto">
                <a:xfrm>
                  <a:off x="5450" y="3636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06" name="Line 1432"/>
                <p:cNvSpPr>
                  <a:spLocks noChangeShapeType="1"/>
                </p:cNvSpPr>
                <p:nvPr/>
              </p:nvSpPr>
              <p:spPr bwMode="auto">
                <a:xfrm>
                  <a:off x="5450" y="36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07" name="Freeform 1433"/>
                <p:cNvSpPr>
                  <a:spLocks/>
                </p:cNvSpPr>
                <p:nvPr/>
              </p:nvSpPr>
              <p:spPr bwMode="auto">
                <a:xfrm>
                  <a:off x="5453" y="364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08" name="Line 1434"/>
                <p:cNvSpPr>
                  <a:spLocks noChangeShapeType="1"/>
                </p:cNvSpPr>
                <p:nvPr/>
              </p:nvSpPr>
              <p:spPr bwMode="auto">
                <a:xfrm>
                  <a:off x="5455" y="36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09" name="Freeform 1435"/>
                <p:cNvSpPr>
                  <a:spLocks/>
                </p:cNvSpPr>
                <p:nvPr/>
              </p:nvSpPr>
              <p:spPr bwMode="auto">
                <a:xfrm>
                  <a:off x="5455" y="3647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10" name="Line 1436"/>
                <p:cNvSpPr>
                  <a:spLocks noChangeShapeType="1"/>
                </p:cNvSpPr>
                <p:nvPr/>
              </p:nvSpPr>
              <p:spPr bwMode="auto">
                <a:xfrm>
                  <a:off x="5455" y="36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11" name="Freeform 1437"/>
                <p:cNvSpPr>
                  <a:spLocks/>
                </p:cNvSpPr>
                <p:nvPr/>
              </p:nvSpPr>
              <p:spPr bwMode="auto">
                <a:xfrm>
                  <a:off x="5457" y="365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12" name="Freeform 1438"/>
                <p:cNvSpPr>
                  <a:spLocks/>
                </p:cNvSpPr>
                <p:nvPr/>
              </p:nvSpPr>
              <p:spPr bwMode="auto">
                <a:xfrm>
                  <a:off x="5459" y="3655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13" name="Freeform 1439"/>
                <p:cNvSpPr>
                  <a:spLocks/>
                </p:cNvSpPr>
                <p:nvPr/>
              </p:nvSpPr>
              <p:spPr bwMode="auto">
                <a:xfrm>
                  <a:off x="5462" y="3659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14" name="Freeform 1440"/>
                <p:cNvSpPr>
                  <a:spLocks/>
                </p:cNvSpPr>
                <p:nvPr/>
              </p:nvSpPr>
              <p:spPr bwMode="auto">
                <a:xfrm>
                  <a:off x="5464" y="3662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15" name="Freeform 1441"/>
                <p:cNvSpPr>
                  <a:spLocks/>
                </p:cNvSpPr>
                <p:nvPr/>
              </p:nvSpPr>
              <p:spPr bwMode="auto">
                <a:xfrm>
                  <a:off x="5466" y="366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16" name="Line 1442"/>
                <p:cNvSpPr>
                  <a:spLocks noChangeShapeType="1"/>
                </p:cNvSpPr>
                <p:nvPr/>
              </p:nvSpPr>
              <p:spPr bwMode="auto">
                <a:xfrm>
                  <a:off x="5468" y="36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17" name="Freeform 1443"/>
                <p:cNvSpPr>
                  <a:spLocks/>
                </p:cNvSpPr>
                <p:nvPr/>
              </p:nvSpPr>
              <p:spPr bwMode="auto">
                <a:xfrm>
                  <a:off x="5468" y="3672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18" name="Line 1444"/>
                <p:cNvSpPr>
                  <a:spLocks noChangeShapeType="1"/>
                </p:cNvSpPr>
                <p:nvPr/>
              </p:nvSpPr>
              <p:spPr bwMode="auto">
                <a:xfrm>
                  <a:off x="5468" y="36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19" name="Freeform 1445"/>
                <p:cNvSpPr>
                  <a:spLocks/>
                </p:cNvSpPr>
                <p:nvPr/>
              </p:nvSpPr>
              <p:spPr bwMode="auto">
                <a:xfrm>
                  <a:off x="5471" y="3676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20" name="Line 1446"/>
                <p:cNvSpPr>
                  <a:spLocks noChangeShapeType="1"/>
                </p:cNvSpPr>
                <p:nvPr/>
              </p:nvSpPr>
              <p:spPr bwMode="auto">
                <a:xfrm>
                  <a:off x="5473" y="368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21" name="Freeform 1447"/>
                <p:cNvSpPr>
                  <a:spLocks/>
                </p:cNvSpPr>
                <p:nvPr/>
              </p:nvSpPr>
              <p:spPr bwMode="auto">
                <a:xfrm>
                  <a:off x="5473" y="368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22" name="Freeform 1448"/>
                <p:cNvSpPr>
                  <a:spLocks/>
                </p:cNvSpPr>
                <p:nvPr/>
              </p:nvSpPr>
              <p:spPr bwMode="auto">
                <a:xfrm>
                  <a:off x="5475" y="3684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23" name="Freeform 1449"/>
                <p:cNvSpPr>
                  <a:spLocks/>
                </p:cNvSpPr>
                <p:nvPr/>
              </p:nvSpPr>
              <p:spPr bwMode="auto">
                <a:xfrm>
                  <a:off x="5478" y="3689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24" name="Freeform 1450"/>
                <p:cNvSpPr>
                  <a:spLocks/>
                </p:cNvSpPr>
                <p:nvPr/>
              </p:nvSpPr>
              <p:spPr bwMode="auto">
                <a:xfrm>
                  <a:off x="5480" y="369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25" name="Freeform 1451"/>
                <p:cNvSpPr>
                  <a:spLocks/>
                </p:cNvSpPr>
                <p:nvPr/>
              </p:nvSpPr>
              <p:spPr bwMode="auto">
                <a:xfrm>
                  <a:off x="5482" y="369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26" name="Freeform 1452"/>
                <p:cNvSpPr>
                  <a:spLocks/>
                </p:cNvSpPr>
                <p:nvPr/>
              </p:nvSpPr>
              <p:spPr bwMode="auto">
                <a:xfrm>
                  <a:off x="5484" y="369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27" name="Freeform 1453"/>
                <p:cNvSpPr>
                  <a:spLocks/>
                </p:cNvSpPr>
                <p:nvPr/>
              </p:nvSpPr>
              <p:spPr bwMode="auto">
                <a:xfrm>
                  <a:off x="5487" y="3701"/>
                  <a:ext cx="0" cy="4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28" name="Freeform 1454"/>
                <p:cNvSpPr>
                  <a:spLocks/>
                </p:cNvSpPr>
                <p:nvPr/>
              </p:nvSpPr>
              <p:spPr bwMode="auto">
                <a:xfrm>
                  <a:off x="5489" y="370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29" name="Freeform 1455"/>
                <p:cNvSpPr>
                  <a:spLocks/>
                </p:cNvSpPr>
                <p:nvPr/>
              </p:nvSpPr>
              <p:spPr bwMode="auto">
                <a:xfrm>
                  <a:off x="5493" y="3711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30" name="Freeform 1456"/>
                <p:cNvSpPr>
                  <a:spLocks/>
                </p:cNvSpPr>
                <p:nvPr/>
              </p:nvSpPr>
              <p:spPr bwMode="auto">
                <a:xfrm>
                  <a:off x="5496" y="371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31" name="Freeform 1457"/>
                <p:cNvSpPr>
                  <a:spLocks/>
                </p:cNvSpPr>
                <p:nvPr/>
              </p:nvSpPr>
              <p:spPr bwMode="auto">
                <a:xfrm>
                  <a:off x="5498" y="371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32" name="Freeform 1458"/>
                <p:cNvSpPr>
                  <a:spLocks/>
                </p:cNvSpPr>
                <p:nvPr/>
              </p:nvSpPr>
              <p:spPr bwMode="auto">
                <a:xfrm>
                  <a:off x="5500" y="372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33" name="Freeform 1459"/>
                <p:cNvSpPr>
                  <a:spLocks/>
                </p:cNvSpPr>
                <p:nvPr/>
              </p:nvSpPr>
              <p:spPr bwMode="auto">
                <a:xfrm>
                  <a:off x="5503" y="372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34" name="Freeform 1460"/>
                <p:cNvSpPr>
                  <a:spLocks/>
                </p:cNvSpPr>
                <p:nvPr/>
              </p:nvSpPr>
              <p:spPr bwMode="auto">
                <a:xfrm>
                  <a:off x="5505" y="3726"/>
                  <a:ext cx="2" cy="5"/>
                </a:xfrm>
                <a:custGeom>
                  <a:avLst/>
                  <a:gdLst>
                    <a:gd name="T0" fmla="*/ 0 w 1"/>
                    <a:gd name="T1" fmla="*/ 0 h 3"/>
                    <a:gd name="T2" fmla="*/ 0 w 1"/>
                    <a:gd name="T3" fmla="*/ 0 h 3"/>
                    <a:gd name="T4" fmla="*/ 0 w 1"/>
                    <a:gd name="T5" fmla="*/ 1 h 3"/>
                    <a:gd name="T6" fmla="*/ 0 w 1"/>
                    <a:gd name="T7" fmla="*/ 2 h 3"/>
                    <a:gd name="T8" fmla="*/ 1 w 1"/>
                    <a:gd name="T9" fmla="*/ 2 h 3"/>
                    <a:gd name="T10" fmla="*/ 1 w 1"/>
                    <a:gd name="T1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3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35" name="Freeform 1461"/>
                <p:cNvSpPr>
                  <a:spLocks/>
                </p:cNvSpPr>
                <p:nvPr/>
              </p:nvSpPr>
              <p:spPr bwMode="auto">
                <a:xfrm>
                  <a:off x="5509" y="373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36" name="Freeform 1462"/>
                <p:cNvSpPr>
                  <a:spLocks/>
                </p:cNvSpPr>
                <p:nvPr/>
              </p:nvSpPr>
              <p:spPr bwMode="auto">
                <a:xfrm>
                  <a:off x="5512" y="3736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37" name="Line 1463"/>
                <p:cNvSpPr>
                  <a:spLocks noChangeShapeType="1"/>
                </p:cNvSpPr>
                <p:nvPr/>
              </p:nvSpPr>
              <p:spPr bwMode="auto">
                <a:xfrm>
                  <a:off x="5514" y="37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38" name="Freeform 1464"/>
                <p:cNvSpPr>
                  <a:spLocks/>
                </p:cNvSpPr>
                <p:nvPr/>
              </p:nvSpPr>
              <p:spPr bwMode="auto">
                <a:xfrm>
                  <a:off x="5516" y="374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39" name="Freeform 1465"/>
                <p:cNvSpPr>
                  <a:spLocks/>
                </p:cNvSpPr>
                <p:nvPr/>
              </p:nvSpPr>
              <p:spPr bwMode="auto">
                <a:xfrm>
                  <a:off x="5518" y="374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40" name="Line 1466"/>
                <p:cNvSpPr>
                  <a:spLocks noChangeShapeType="1"/>
                </p:cNvSpPr>
                <p:nvPr/>
              </p:nvSpPr>
              <p:spPr bwMode="auto">
                <a:xfrm>
                  <a:off x="5521" y="37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41" name="Freeform 1467"/>
                <p:cNvSpPr>
                  <a:spLocks/>
                </p:cNvSpPr>
                <p:nvPr/>
              </p:nvSpPr>
              <p:spPr bwMode="auto">
                <a:xfrm>
                  <a:off x="5523" y="374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42" name="Freeform 1468"/>
                <p:cNvSpPr>
                  <a:spLocks/>
                </p:cNvSpPr>
                <p:nvPr/>
              </p:nvSpPr>
              <p:spPr bwMode="auto">
                <a:xfrm>
                  <a:off x="5525" y="375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43" name="Line 1469"/>
                <p:cNvSpPr>
                  <a:spLocks noChangeShapeType="1"/>
                </p:cNvSpPr>
                <p:nvPr/>
              </p:nvSpPr>
              <p:spPr bwMode="auto">
                <a:xfrm>
                  <a:off x="5528" y="375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44" name="Freeform 1470"/>
                <p:cNvSpPr>
                  <a:spLocks/>
                </p:cNvSpPr>
                <p:nvPr/>
              </p:nvSpPr>
              <p:spPr bwMode="auto">
                <a:xfrm>
                  <a:off x="5530" y="3756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45" name="Freeform 1471"/>
                <p:cNvSpPr>
                  <a:spLocks/>
                </p:cNvSpPr>
                <p:nvPr/>
              </p:nvSpPr>
              <p:spPr bwMode="auto">
                <a:xfrm>
                  <a:off x="5532" y="3759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46" name="Line 1472"/>
                <p:cNvSpPr>
                  <a:spLocks noChangeShapeType="1"/>
                </p:cNvSpPr>
                <p:nvPr/>
              </p:nvSpPr>
              <p:spPr bwMode="auto">
                <a:xfrm>
                  <a:off x="5534" y="37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47" name="Freeform 1473"/>
                <p:cNvSpPr>
                  <a:spLocks/>
                </p:cNvSpPr>
                <p:nvPr/>
              </p:nvSpPr>
              <p:spPr bwMode="auto">
                <a:xfrm>
                  <a:off x="5537" y="376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48" name="Freeform 1474"/>
                <p:cNvSpPr>
                  <a:spLocks/>
                </p:cNvSpPr>
                <p:nvPr/>
              </p:nvSpPr>
              <p:spPr bwMode="auto">
                <a:xfrm>
                  <a:off x="5539" y="3767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49" name="Freeform 1475"/>
                <p:cNvSpPr>
                  <a:spLocks/>
                </p:cNvSpPr>
                <p:nvPr/>
              </p:nvSpPr>
              <p:spPr bwMode="auto">
                <a:xfrm>
                  <a:off x="5543" y="3772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50" name="Freeform 1476"/>
                <p:cNvSpPr>
                  <a:spLocks/>
                </p:cNvSpPr>
                <p:nvPr/>
              </p:nvSpPr>
              <p:spPr bwMode="auto">
                <a:xfrm>
                  <a:off x="5548" y="3776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51" name="Line 1477"/>
                <p:cNvSpPr>
                  <a:spLocks noChangeShapeType="1"/>
                </p:cNvSpPr>
                <p:nvPr/>
              </p:nvSpPr>
              <p:spPr bwMode="auto">
                <a:xfrm>
                  <a:off x="5550" y="378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52" name="Freeform 1478"/>
                <p:cNvSpPr>
                  <a:spLocks/>
                </p:cNvSpPr>
                <p:nvPr/>
              </p:nvSpPr>
              <p:spPr bwMode="auto">
                <a:xfrm>
                  <a:off x="5553" y="378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53" name="Line 1479"/>
                <p:cNvSpPr>
                  <a:spLocks noChangeShapeType="1"/>
                </p:cNvSpPr>
                <p:nvPr/>
              </p:nvSpPr>
              <p:spPr bwMode="auto">
                <a:xfrm>
                  <a:off x="5555" y="37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54" name="Freeform 1480"/>
                <p:cNvSpPr>
                  <a:spLocks/>
                </p:cNvSpPr>
                <p:nvPr/>
              </p:nvSpPr>
              <p:spPr bwMode="auto">
                <a:xfrm>
                  <a:off x="5557" y="3786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55" name="Line 1481"/>
                <p:cNvSpPr>
                  <a:spLocks noChangeShapeType="1"/>
                </p:cNvSpPr>
                <p:nvPr/>
              </p:nvSpPr>
              <p:spPr bwMode="auto">
                <a:xfrm>
                  <a:off x="5559" y="37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56" name="Freeform 1482"/>
                <p:cNvSpPr>
                  <a:spLocks/>
                </p:cNvSpPr>
                <p:nvPr/>
              </p:nvSpPr>
              <p:spPr bwMode="auto">
                <a:xfrm>
                  <a:off x="5562" y="379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57" name="Freeform 1483"/>
                <p:cNvSpPr>
                  <a:spLocks/>
                </p:cNvSpPr>
                <p:nvPr/>
              </p:nvSpPr>
              <p:spPr bwMode="auto">
                <a:xfrm>
                  <a:off x="5564" y="3794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58" name="Freeform 1484"/>
                <p:cNvSpPr>
                  <a:spLocks/>
                </p:cNvSpPr>
                <p:nvPr/>
              </p:nvSpPr>
              <p:spPr bwMode="auto">
                <a:xfrm>
                  <a:off x="5568" y="3798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59" name="Freeform 1485"/>
                <p:cNvSpPr>
                  <a:spLocks/>
                </p:cNvSpPr>
                <p:nvPr/>
              </p:nvSpPr>
              <p:spPr bwMode="auto">
                <a:xfrm>
                  <a:off x="5573" y="380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60" name="Freeform 1486"/>
                <p:cNvSpPr>
                  <a:spLocks/>
                </p:cNvSpPr>
                <p:nvPr/>
              </p:nvSpPr>
              <p:spPr bwMode="auto">
                <a:xfrm>
                  <a:off x="1090" y="2278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61" name="Freeform 1487"/>
                <p:cNvSpPr>
                  <a:spLocks/>
                </p:cNvSpPr>
                <p:nvPr/>
              </p:nvSpPr>
              <p:spPr bwMode="auto">
                <a:xfrm>
                  <a:off x="1095" y="2273"/>
                  <a:ext cx="25" cy="3"/>
                </a:xfrm>
                <a:custGeom>
                  <a:avLst/>
                  <a:gdLst>
                    <a:gd name="T0" fmla="*/ 0 w 11"/>
                    <a:gd name="T1" fmla="*/ 2 h 2"/>
                    <a:gd name="T2" fmla="*/ 0 w 11"/>
                    <a:gd name="T3" fmla="*/ 2 h 2"/>
                    <a:gd name="T4" fmla="*/ 1 w 11"/>
                    <a:gd name="T5" fmla="*/ 2 h 2"/>
                    <a:gd name="T6" fmla="*/ 2 w 11"/>
                    <a:gd name="T7" fmla="*/ 2 h 2"/>
                    <a:gd name="T8" fmla="*/ 3 w 11"/>
                    <a:gd name="T9" fmla="*/ 2 h 2"/>
                    <a:gd name="T10" fmla="*/ 4 w 11"/>
                    <a:gd name="T11" fmla="*/ 2 h 2"/>
                    <a:gd name="T12" fmla="*/ 4 w 11"/>
                    <a:gd name="T13" fmla="*/ 1 h 2"/>
                    <a:gd name="T14" fmla="*/ 5 w 11"/>
                    <a:gd name="T15" fmla="*/ 1 h 2"/>
                    <a:gd name="T16" fmla="*/ 6 w 11"/>
                    <a:gd name="T17" fmla="*/ 1 h 2"/>
                    <a:gd name="T18" fmla="*/ 7 w 11"/>
                    <a:gd name="T19" fmla="*/ 1 h 2"/>
                    <a:gd name="T20" fmla="*/ 8 w 11"/>
                    <a:gd name="T21" fmla="*/ 1 h 2"/>
                    <a:gd name="T22" fmla="*/ 8 w 11"/>
                    <a:gd name="T23" fmla="*/ 0 h 2"/>
                    <a:gd name="T24" fmla="*/ 9 w 11"/>
                    <a:gd name="T25" fmla="*/ 0 h 2"/>
                    <a:gd name="T26" fmla="*/ 10 w 11"/>
                    <a:gd name="T27" fmla="*/ 0 h 2"/>
                    <a:gd name="T28" fmla="*/ 11 w 11"/>
                    <a:gd name="T2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62" name="Freeform 1488"/>
                <p:cNvSpPr>
                  <a:spLocks/>
                </p:cNvSpPr>
                <p:nvPr/>
              </p:nvSpPr>
              <p:spPr bwMode="auto">
                <a:xfrm>
                  <a:off x="1122" y="2272"/>
                  <a:ext cx="7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63" name="Freeform 1489"/>
                <p:cNvSpPr>
                  <a:spLocks/>
                </p:cNvSpPr>
                <p:nvPr/>
              </p:nvSpPr>
              <p:spPr bwMode="auto">
                <a:xfrm>
                  <a:off x="1131" y="2270"/>
                  <a:ext cx="7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64" name="Freeform 1490"/>
                <p:cNvSpPr>
                  <a:spLocks/>
                </p:cNvSpPr>
                <p:nvPr/>
              </p:nvSpPr>
              <p:spPr bwMode="auto">
                <a:xfrm>
                  <a:off x="1140" y="2267"/>
                  <a:ext cx="14" cy="1"/>
                </a:xfrm>
                <a:custGeom>
                  <a:avLst/>
                  <a:gdLst>
                    <a:gd name="T0" fmla="*/ 0 w 6"/>
                    <a:gd name="T1" fmla="*/ 1 h 1"/>
                    <a:gd name="T2" fmla="*/ 0 w 6"/>
                    <a:gd name="T3" fmla="*/ 1 h 1"/>
                    <a:gd name="T4" fmla="*/ 1 w 6"/>
                    <a:gd name="T5" fmla="*/ 1 h 1"/>
                    <a:gd name="T6" fmla="*/ 2 w 6"/>
                    <a:gd name="T7" fmla="*/ 1 h 1"/>
                    <a:gd name="T8" fmla="*/ 3 w 6"/>
                    <a:gd name="T9" fmla="*/ 1 h 1"/>
                    <a:gd name="T10" fmla="*/ 3 w 6"/>
                    <a:gd name="T11" fmla="*/ 0 h 1"/>
                    <a:gd name="T12" fmla="*/ 4 w 6"/>
                    <a:gd name="T13" fmla="*/ 0 h 1"/>
                    <a:gd name="T14" fmla="*/ 5 w 6"/>
                    <a:gd name="T15" fmla="*/ 0 h 1"/>
                    <a:gd name="T16" fmla="*/ 6 w 6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65" name="Freeform 1491"/>
                <p:cNvSpPr>
                  <a:spLocks/>
                </p:cNvSpPr>
                <p:nvPr/>
              </p:nvSpPr>
              <p:spPr bwMode="auto">
                <a:xfrm>
                  <a:off x="1156" y="2265"/>
                  <a:ext cx="7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66" name="Freeform 1492"/>
                <p:cNvSpPr>
                  <a:spLocks/>
                </p:cNvSpPr>
                <p:nvPr/>
              </p:nvSpPr>
              <p:spPr bwMode="auto">
                <a:xfrm>
                  <a:off x="1165" y="2264"/>
                  <a:ext cx="7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67" name="Freeform 1493"/>
                <p:cNvSpPr>
                  <a:spLocks/>
                </p:cNvSpPr>
                <p:nvPr/>
              </p:nvSpPr>
              <p:spPr bwMode="auto">
                <a:xfrm>
                  <a:off x="1174" y="2262"/>
                  <a:ext cx="7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68" name="Freeform 1494"/>
                <p:cNvSpPr>
                  <a:spLocks/>
                </p:cNvSpPr>
                <p:nvPr/>
              </p:nvSpPr>
              <p:spPr bwMode="auto">
                <a:xfrm>
                  <a:off x="1183" y="2261"/>
                  <a:ext cx="7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69" name="Freeform 1495"/>
                <p:cNvSpPr>
                  <a:spLocks/>
                </p:cNvSpPr>
                <p:nvPr/>
              </p:nvSpPr>
              <p:spPr bwMode="auto">
                <a:xfrm>
                  <a:off x="1193" y="2259"/>
                  <a:ext cx="6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70" name="Freeform 1496"/>
                <p:cNvSpPr>
                  <a:spLocks/>
                </p:cNvSpPr>
                <p:nvPr/>
              </p:nvSpPr>
              <p:spPr bwMode="auto">
                <a:xfrm>
                  <a:off x="1202" y="2258"/>
                  <a:ext cx="6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71" name="Freeform 1497"/>
                <p:cNvSpPr>
                  <a:spLocks/>
                </p:cNvSpPr>
                <p:nvPr/>
              </p:nvSpPr>
              <p:spPr bwMode="auto">
                <a:xfrm>
                  <a:off x="1211" y="2251"/>
                  <a:ext cx="34" cy="5"/>
                </a:xfrm>
                <a:custGeom>
                  <a:avLst/>
                  <a:gdLst>
                    <a:gd name="T0" fmla="*/ 0 w 15"/>
                    <a:gd name="T1" fmla="*/ 3 h 3"/>
                    <a:gd name="T2" fmla="*/ 0 w 15"/>
                    <a:gd name="T3" fmla="*/ 3 h 3"/>
                    <a:gd name="T4" fmla="*/ 1 w 15"/>
                    <a:gd name="T5" fmla="*/ 3 h 3"/>
                    <a:gd name="T6" fmla="*/ 2 w 15"/>
                    <a:gd name="T7" fmla="*/ 3 h 3"/>
                    <a:gd name="T8" fmla="*/ 3 w 15"/>
                    <a:gd name="T9" fmla="*/ 3 h 3"/>
                    <a:gd name="T10" fmla="*/ 3 w 15"/>
                    <a:gd name="T11" fmla="*/ 2 h 3"/>
                    <a:gd name="T12" fmla="*/ 4 w 15"/>
                    <a:gd name="T13" fmla="*/ 2 h 3"/>
                    <a:gd name="T14" fmla="*/ 5 w 15"/>
                    <a:gd name="T15" fmla="*/ 2 h 3"/>
                    <a:gd name="T16" fmla="*/ 6 w 15"/>
                    <a:gd name="T17" fmla="*/ 2 h 3"/>
                    <a:gd name="T18" fmla="*/ 7 w 15"/>
                    <a:gd name="T19" fmla="*/ 2 h 3"/>
                    <a:gd name="T20" fmla="*/ 7 w 15"/>
                    <a:gd name="T21" fmla="*/ 1 h 3"/>
                    <a:gd name="T22" fmla="*/ 8 w 15"/>
                    <a:gd name="T23" fmla="*/ 1 h 3"/>
                    <a:gd name="T24" fmla="*/ 9 w 15"/>
                    <a:gd name="T25" fmla="*/ 1 h 3"/>
                    <a:gd name="T26" fmla="*/ 10 w 15"/>
                    <a:gd name="T27" fmla="*/ 1 h 3"/>
                    <a:gd name="T28" fmla="*/ 11 w 15"/>
                    <a:gd name="T29" fmla="*/ 1 h 3"/>
                    <a:gd name="T30" fmla="*/ 11 w 15"/>
                    <a:gd name="T31" fmla="*/ 0 h 3"/>
                    <a:gd name="T32" fmla="*/ 12 w 15"/>
                    <a:gd name="T33" fmla="*/ 0 h 3"/>
                    <a:gd name="T34" fmla="*/ 13 w 15"/>
                    <a:gd name="T35" fmla="*/ 0 h 3"/>
                    <a:gd name="T36" fmla="*/ 14 w 15"/>
                    <a:gd name="T37" fmla="*/ 0 h 3"/>
                    <a:gd name="T38" fmla="*/ 15 w 15"/>
                    <a:gd name="T3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5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72" name="Freeform 1498"/>
                <p:cNvSpPr>
                  <a:spLocks/>
                </p:cNvSpPr>
                <p:nvPr/>
              </p:nvSpPr>
              <p:spPr bwMode="auto">
                <a:xfrm>
                  <a:off x="1247" y="2250"/>
                  <a:ext cx="7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73" name="Freeform 1499"/>
                <p:cNvSpPr>
                  <a:spLocks/>
                </p:cNvSpPr>
                <p:nvPr/>
              </p:nvSpPr>
              <p:spPr bwMode="auto">
                <a:xfrm>
                  <a:off x="1256" y="2247"/>
                  <a:ext cx="18" cy="1"/>
                </a:xfrm>
                <a:custGeom>
                  <a:avLst/>
                  <a:gdLst>
                    <a:gd name="T0" fmla="*/ 0 w 8"/>
                    <a:gd name="T1" fmla="*/ 1 h 1"/>
                    <a:gd name="T2" fmla="*/ 0 w 8"/>
                    <a:gd name="T3" fmla="*/ 1 h 1"/>
                    <a:gd name="T4" fmla="*/ 1 w 8"/>
                    <a:gd name="T5" fmla="*/ 1 h 1"/>
                    <a:gd name="T6" fmla="*/ 2 w 8"/>
                    <a:gd name="T7" fmla="*/ 1 h 1"/>
                    <a:gd name="T8" fmla="*/ 3 w 8"/>
                    <a:gd name="T9" fmla="*/ 1 h 1"/>
                    <a:gd name="T10" fmla="*/ 4 w 8"/>
                    <a:gd name="T11" fmla="*/ 1 h 1"/>
                    <a:gd name="T12" fmla="*/ 4 w 8"/>
                    <a:gd name="T13" fmla="*/ 0 h 1"/>
                    <a:gd name="T14" fmla="*/ 5 w 8"/>
                    <a:gd name="T15" fmla="*/ 0 h 1"/>
                    <a:gd name="T16" fmla="*/ 6 w 8"/>
                    <a:gd name="T17" fmla="*/ 0 h 1"/>
                    <a:gd name="T18" fmla="*/ 7 w 8"/>
                    <a:gd name="T19" fmla="*/ 0 h 1"/>
                    <a:gd name="T20" fmla="*/ 8 w 8"/>
                    <a:gd name="T2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74" name="Freeform 1500"/>
                <p:cNvSpPr>
                  <a:spLocks/>
                </p:cNvSpPr>
                <p:nvPr/>
              </p:nvSpPr>
              <p:spPr bwMode="auto">
                <a:xfrm>
                  <a:off x="1277" y="2243"/>
                  <a:ext cx="18" cy="2"/>
                </a:xfrm>
                <a:custGeom>
                  <a:avLst/>
                  <a:gdLst>
                    <a:gd name="T0" fmla="*/ 0 w 8"/>
                    <a:gd name="T1" fmla="*/ 1 h 1"/>
                    <a:gd name="T2" fmla="*/ 0 w 8"/>
                    <a:gd name="T3" fmla="*/ 1 h 1"/>
                    <a:gd name="T4" fmla="*/ 1 w 8"/>
                    <a:gd name="T5" fmla="*/ 1 h 1"/>
                    <a:gd name="T6" fmla="*/ 2 w 8"/>
                    <a:gd name="T7" fmla="*/ 1 h 1"/>
                    <a:gd name="T8" fmla="*/ 3 w 8"/>
                    <a:gd name="T9" fmla="*/ 1 h 1"/>
                    <a:gd name="T10" fmla="*/ 4 w 8"/>
                    <a:gd name="T11" fmla="*/ 1 h 1"/>
                    <a:gd name="T12" fmla="*/ 4 w 8"/>
                    <a:gd name="T13" fmla="*/ 0 h 1"/>
                    <a:gd name="T14" fmla="*/ 5 w 8"/>
                    <a:gd name="T15" fmla="*/ 0 h 1"/>
                    <a:gd name="T16" fmla="*/ 6 w 8"/>
                    <a:gd name="T17" fmla="*/ 0 h 1"/>
                    <a:gd name="T18" fmla="*/ 7 w 8"/>
                    <a:gd name="T19" fmla="*/ 0 h 1"/>
                    <a:gd name="T20" fmla="*/ 8 w 8"/>
                    <a:gd name="T2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75" name="Freeform 1501"/>
                <p:cNvSpPr>
                  <a:spLocks/>
                </p:cNvSpPr>
                <p:nvPr/>
              </p:nvSpPr>
              <p:spPr bwMode="auto">
                <a:xfrm>
                  <a:off x="1297" y="2240"/>
                  <a:ext cx="18" cy="2"/>
                </a:xfrm>
                <a:custGeom>
                  <a:avLst/>
                  <a:gdLst>
                    <a:gd name="T0" fmla="*/ 0 w 8"/>
                    <a:gd name="T1" fmla="*/ 1 h 1"/>
                    <a:gd name="T2" fmla="*/ 0 w 8"/>
                    <a:gd name="T3" fmla="*/ 1 h 1"/>
                    <a:gd name="T4" fmla="*/ 1 w 8"/>
                    <a:gd name="T5" fmla="*/ 1 h 1"/>
                    <a:gd name="T6" fmla="*/ 2 w 8"/>
                    <a:gd name="T7" fmla="*/ 1 h 1"/>
                    <a:gd name="T8" fmla="*/ 3 w 8"/>
                    <a:gd name="T9" fmla="*/ 1 h 1"/>
                    <a:gd name="T10" fmla="*/ 4 w 8"/>
                    <a:gd name="T11" fmla="*/ 1 h 1"/>
                    <a:gd name="T12" fmla="*/ 4 w 8"/>
                    <a:gd name="T13" fmla="*/ 0 h 1"/>
                    <a:gd name="T14" fmla="*/ 5 w 8"/>
                    <a:gd name="T15" fmla="*/ 0 h 1"/>
                    <a:gd name="T16" fmla="*/ 6 w 8"/>
                    <a:gd name="T17" fmla="*/ 0 h 1"/>
                    <a:gd name="T18" fmla="*/ 7 w 8"/>
                    <a:gd name="T19" fmla="*/ 0 h 1"/>
                    <a:gd name="T20" fmla="*/ 8 w 8"/>
                    <a:gd name="T2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76" name="Freeform 1502"/>
                <p:cNvSpPr>
                  <a:spLocks/>
                </p:cNvSpPr>
                <p:nvPr/>
              </p:nvSpPr>
              <p:spPr bwMode="auto">
                <a:xfrm>
                  <a:off x="1318" y="2237"/>
                  <a:ext cx="18" cy="2"/>
                </a:xfrm>
                <a:custGeom>
                  <a:avLst/>
                  <a:gdLst>
                    <a:gd name="T0" fmla="*/ 0 w 8"/>
                    <a:gd name="T1" fmla="*/ 1 h 1"/>
                    <a:gd name="T2" fmla="*/ 0 w 8"/>
                    <a:gd name="T3" fmla="*/ 1 h 1"/>
                    <a:gd name="T4" fmla="*/ 1 w 8"/>
                    <a:gd name="T5" fmla="*/ 1 h 1"/>
                    <a:gd name="T6" fmla="*/ 2 w 8"/>
                    <a:gd name="T7" fmla="*/ 1 h 1"/>
                    <a:gd name="T8" fmla="*/ 3 w 8"/>
                    <a:gd name="T9" fmla="*/ 1 h 1"/>
                    <a:gd name="T10" fmla="*/ 4 w 8"/>
                    <a:gd name="T11" fmla="*/ 1 h 1"/>
                    <a:gd name="T12" fmla="*/ 4 w 8"/>
                    <a:gd name="T13" fmla="*/ 0 h 1"/>
                    <a:gd name="T14" fmla="*/ 5 w 8"/>
                    <a:gd name="T15" fmla="*/ 0 h 1"/>
                    <a:gd name="T16" fmla="*/ 6 w 8"/>
                    <a:gd name="T17" fmla="*/ 0 h 1"/>
                    <a:gd name="T18" fmla="*/ 7 w 8"/>
                    <a:gd name="T19" fmla="*/ 0 h 1"/>
                    <a:gd name="T20" fmla="*/ 8 w 8"/>
                    <a:gd name="T2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77" name="Freeform 1503"/>
                <p:cNvSpPr>
                  <a:spLocks/>
                </p:cNvSpPr>
                <p:nvPr/>
              </p:nvSpPr>
              <p:spPr bwMode="auto">
                <a:xfrm>
                  <a:off x="1338" y="2236"/>
                  <a:ext cx="9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78" name="Freeform 1504"/>
                <p:cNvSpPr>
                  <a:spLocks/>
                </p:cNvSpPr>
                <p:nvPr/>
              </p:nvSpPr>
              <p:spPr bwMode="auto">
                <a:xfrm>
                  <a:off x="1349" y="2234"/>
                  <a:ext cx="7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79" name="Freeform 1505"/>
                <p:cNvSpPr>
                  <a:spLocks/>
                </p:cNvSpPr>
                <p:nvPr/>
              </p:nvSpPr>
              <p:spPr bwMode="auto">
                <a:xfrm>
                  <a:off x="1358" y="2226"/>
                  <a:ext cx="57" cy="7"/>
                </a:xfrm>
                <a:custGeom>
                  <a:avLst/>
                  <a:gdLst>
                    <a:gd name="T0" fmla="*/ 0 w 25"/>
                    <a:gd name="T1" fmla="*/ 4 h 4"/>
                    <a:gd name="T2" fmla="*/ 0 w 25"/>
                    <a:gd name="T3" fmla="*/ 4 h 4"/>
                    <a:gd name="T4" fmla="*/ 1 w 25"/>
                    <a:gd name="T5" fmla="*/ 4 h 4"/>
                    <a:gd name="T6" fmla="*/ 2 w 25"/>
                    <a:gd name="T7" fmla="*/ 4 h 4"/>
                    <a:gd name="T8" fmla="*/ 3 w 25"/>
                    <a:gd name="T9" fmla="*/ 4 h 4"/>
                    <a:gd name="T10" fmla="*/ 4 w 25"/>
                    <a:gd name="T11" fmla="*/ 4 h 4"/>
                    <a:gd name="T12" fmla="*/ 5 w 25"/>
                    <a:gd name="T13" fmla="*/ 4 h 4"/>
                    <a:gd name="T14" fmla="*/ 5 w 25"/>
                    <a:gd name="T15" fmla="*/ 3 h 4"/>
                    <a:gd name="T16" fmla="*/ 6 w 25"/>
                    <a:gd name="T17" fmla="*/ 3 h 4"/>
                    <a:gd name="T18" fmla="*/ 7 w 25"/>
                    <a:gd name="T19" fmla="*/ 3 h 4"/>
                    <a:gd name="T20" fmla="*/ 8 w 25"/>
                    <a:gd name="T21" fmla="*/ 3 h 4"/>
                    <a:gd name="T22" fmla="*/ 9 w 25"/>
                    <a:gd name="T23" fmla="*/ 3 h 4"/>
                    <a:gd name="T24" fmla="*/ 10 w 25"/>
                    <a:gd name="T25" fmla="*/ 3 h 4"/>
                    <a:gd name="T26" fmla="*/ 10 w 25"/>
                    <a:gd name="T27" fmla="*/ 2 h 4"/>
                    <a:gd name="T28" fmla="*/ 11 w 25"/>
                    <a:gd name="T29" fmla="*/ 2 h 4"/>
                    <a:gd name="T30" fmla="*/ 12 w 25"/>
                    <a:gd name="T31" fmla="*/ 2 h 4"/>
                    <a:gd name="T32" fmla="*/ 13 w 25"/>
                    <a:gd name="T33" fmla="*/ 2 h 4"/>
                    <a:gd name="T34" fmla="*/ 14 w 25"/>
                    <a:gd name="T35" fmla="*/ 2 h 4"/>
                    <a:gd name="T36" fmla="*/ 15 w 25"/>
                    <a:gd name="T37" fmla="*/ 2 h 4"/>
                    <a:gd name="T38" fmla="*/ 15 w 25"/>
                    <a:gd name="T39" fmla="*/ 1 h 4"/>
                    <a:gd name="T40" fmla="*/ 16 w 25"/>
                    <a:gd name="T41" fmla="*/ 1 h 4"/>
                    <a:gd name="T42" fmla="*/ 17 w 25"/>
                    <a:gd name="T43" fmla="*/ 1 h 4"/>
                    <a:gd name="T44" fmla="*/ 18 w 25"/>
                    <a:gd name="T45" fmla="*/ 1 h 4"/>
                    <a:gd name="T46" fmla="*/ 19 w 25"/>
                    <a:gd name="T47" fmla="*/ 1 h 4"/>
                    <a:gd name="T48" fmla="*/ 20 w 25"/>
                    <a:gd name="T49" fmla="*/ 1 h 4"/>
                    <a:gd name="T50" fmla="*/ 20 w 25"/>
                    <a:gd name="T51" fmla="*/ 0 h 4"/>
                    <a:gd name="T52" fmla="*/ 21 w 25"/>
                    <a:gd name="T53" fmla="*/ 0 h 4"/>
                    <a:gd name="T54" fmla="*/ 22 w 25"/>
                    <a:gd name="T55" fmla="*/ 0 h 4"/>
                    <a:gd name="T56" fmla="*/ 23 w 25"/>
                    <a:gd name="T57" fmla="*/ 0 h 4"/>
                    <a:gd name="T58" fmla="*/ 24 w 25"/>
                    <a:gd name="T59" fmla="*/ 0 h 4"/>
                    <a:gd name="T60" fmla="*/ 25 w 25"/>
                    <a:gd name="T6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5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5" y="2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80" name="Freeform 1506"/>
                <p:cNvSpPr>
                  <a:spLocks/>
                </p:cNvSpPr>
                <p:nvPr/>
              </p:nvSpPr>
              <p:spPr bwMode="auto">
                <a:xfrm>
                  <a:off x="1418" y="2223"/>
                  <a:ext cx="27" cy="2"/>
                </a:xfrm>
                <a:custGeom>
                  <a:avLst/>
                  <a:gdLst>
                    <a:gd name="T0" fmla="*/ 0 w 12"/>
                    <a:gd name="T1" fmla="*/ 1 h 1"/>
                    <a:gd name="T2" fmla="*/ 0 w 12"/>
                    <a:gd name="T3" fmla="*/ 1 h 1"/>
                    <a:gd name="T4" fmla="*/ 1 w 12"/>
                    <a:gd name="T5" fmla="*/ 1 h 1"/>
                    <a:gd name="T6" fmla="*/ 2 w 12"/>
                    <a:gd name="T7" fmla="*/ 1 h 1"/>
                    <a:gd name="T8" fmla="*/ 3 w 12"/>
                    <a:gd name="T9" fmla="*/ 1 h 1"/>
                    <a:gd name="T10" fmla="*/ 4 w 12"/>
                    <a:gd name="T11" fmla="*/ 1 h 1"/>
                    <a:gd name="T12" fmla="*/ 5 w 12"/>
                    <a:gd name="T13" fmla="*/ 1 h 1"/>
                    <a:gd name="T14" fmla="*/ 6 w 12"/>
                    <a:gd name="T15" fmla="*/ 1 h 1"/>
                    <a:gd name="T16" fmla="*/ 6 w 12"/>
                    <a:gd name="T17" fmla="*/ 0 h 1"/>
                    <a:gd name="T18" fmla="*/ 7 w 12"/>
                    <a:gd name="T19" fmla="*/ 0 h 1"/>
                    <a:gd name="T20" fmla="*/ 8 w 12"/>
                    <a:gd name="T21" fmla="*/ 0 h 1"/>
                    <a:gd name="T22" fmla="*/ 9 w 12"/>
                    <a:gd name="T23" fmla="*/ 0 h 1"/>
                    <a:gd name="T24" fmla="*/ 10 w 12"/>
                    <a:gd name="T25" fmla="*/ 0 h 1"/>
                    <a:gd name="T26" fmla="*/ 11 w 12"/>
                    <a:gd name="T27" fmla="*/ 0 h 1"/>
                    <a:gd name="T28" fmla="*/ 12 w 12"/>
                    <a:gd name="T2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81" name="Freeform 1507"/>
                <p:cNvSpPr>
                  <a:spLocks/>
                </p:cNvSpPr>
                <p:nvPr/>
              </p:nvSpPr>
              <p:spPr bwMode="auto">
                <a:xfrm>
                  <a:off x="1447" y="2220"/>
                  <a:ext cx="23" cy="2"/>
                </a:xfrm>
                <a:custGeom>
                  <a:avLst/>
                  <a:gdLst>
                    <a:gd name="T0" fmla="*/ 0 w 10"/>
                    <a:gd name="T1" fmla="*/ 1 h 1"/>
                    <a:gd name="T2" fmla="*/ 0 w 10"/>
                    <a:gd name="T3" fmla="*/ 1 h 1"/>
                    <a:gd name="T4" fmla="*/ 1 w 10"/>
                    <a:gd name="T5" fmla="*/ 1 h 1"/>
                    <a:gd name="T6" fmla="*/ 2 w 10"/>
                    <a:gd name="T7" fmla="*/ 1 h 1"/>
                    <a:gd name="T8" fmla="*/ 3 w 10"/>
                    <a:gd name="T9" fmla="*/ 1 h 1"/>
                    <a:gd name="T10" fmla="*/ 4 w 10"/>
                    <a:gd name="T11" fmla="*/ 1 h 1"/>
                    <a:gd name="T12" fmla="*/ 5 w 10"/>
                    <a:gd name="T13" fmla="*/ 1 h 1"/>
                    <a:gd name="T14" fmla="*/ 5 w 10"/>
                    <a:gd name="T15" fmla="*/ 0 h 1"/>
                    <a:gd name="T16" fmla="*/ 6 w 10"/>
                    <a:gd name="T17" fmla="*/ 0 h 1"/>
                    <a:gd name="T18" fmla="*/ 7 w 10"/>
                    <a:gd name="T19" fmla="*/ 0 h 1"/>
                    <a:gd name="T20" fmla="*/ 8 w 10"/>
                    <a:gd name="T21" fmla="*/ 0 h 1"/>
                    <a:gd name="T22" fmla="*/ 9 w 10"/>
                    <a:gd name="T23" fmla="*/ 0 h 1"/>
                    <a:gd name="T24" fmla="*/ 10 w 10"/>
                    <a:gd name="T2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82" name="Freeform 1508"/>
                <p:cNvSpPr>
                  <a:spLocks/>
                </p:cNvSpPr>
                <p:nvPr/>
              </p:nvSpPr>
              <p:spPr bwMode="auto">
                <a:xfrm>
                  <a:off x="1472" y="2217"/>
                  <a:ext cx="23" cy="1"/>
                </a:xfrm>
                <a:custGeom>
                  <a:avLst/>
                  <a:gdLst>
                    <a:gd name="T0" fmla="*/ 0 w 10"/>
                    <a:gd name="T1" fmla="*/ 1 h 1"/>
                    <a:gd name="T2" fmla="*/ 0 w 10"/>
                    <a:gd name="T3" fmla="*/ 1 h 1"/>
                    <a:gd name="T4" fmla="*/ 1 w 10"/>
                    <a:gd name="T5" fmla="*/ 1 h 1"/>
                    <a:gd name="T6" fmla="*/ 2 w 10"/>
                    <a:gd name="T7" fmla="*/ 1 h 1"/>
                    <a:gd name="T8" fmla="*/ 3 w 10"/>
                    <a:gd name="T9" fmla="*/ 1 h 1"/>
                    <a:gd name="T10" fmla="*/ 4 w 10"/>
                    <a:gd name="T11" fmla="*/ 1 h 1"/>
                    <a:gd name="T12" fmla="*/ 5 w 10"/>
                    <a:gd name="T13" fmla="*/ 1 h 1"/>
                    <a:gd name="T14" fmla="*/ 5 w 10"/>
                    <a:gd name="T15" fmla="*/ 0 h 1"/>
                    <a:gd name="T16" fmla="*/ 6 w 10"/>
                    <a:gd name="T17" fmla="*/ 0 h 1"/>
                    <a:gd name="T18" fmla="*/ 7 w 10"/>
                    <a:gd name="T19" fmla="*/ 0 h 1"/>
                    <a:gd name="T20" fmla="*/ 8 w 10"/>
                    <a:gd name="T21" fmla="*/ 0 h 1"/>
                    <a:gd name="T22" fmla="*/ 9 w 10"/>
                    <a:gd name="T23" fmla="*/ 0 h 1"/>
                    <a:gd name="T24" fmla="*/ 10 w 10"/>
                    <a:gd name="T2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83" name="Freeform 1509"/>
                <p:cNvSpPr>
                  <a:spLocks/>
                </p:cNvSpPr>
                <p:nvPr/>
              </p:nvSpPr>
              <p:spPr bwMode="auto">
                <a:xfrm>
                  <a:off x="1497" y="2215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84" name="Freeform 1510"/>
                <p:cNvSpPr>
                  <a:spLocks/>
                </p:cNvSpPr>
                <p:nvPr/>
              </p:nvSpPr>
              <p:spPr bwMode="auto">
                <a:xfrm>
                  <a:off x="1511" y="2214"/>
                  <a:ext cx="9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85" name="Freeform 1511"/>
                <p:cNvSpPr>
                  <a:spLocks/>
                </p:cNvSpPr>
                <p:nvPr/>
              </p:nvSpPr>
              <p:spPr bwMode="auto">
                <a:xfrm>
                  <a:off x="1522" y="2212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86" name="Freeform 1512"/>
                <p:cNvSpPr>
                  <a:spLocks/>
                </p:cNvSpPr>
                <p:nvPr/>
              </p:nvSpPr>
              <p:spPr bwMode="auto">
                <a:xfrm>
                  <a:off x="1536" y="2209"/>
                  <a:ext cx="22" cy="2"/>
                </a:xfrm>
                <a:custGeom>
                  <a:avLst/>
                  <a:gdLst>
                    <a:gd name="T0" fmla="*/ 0 w 10"/>
                    <a:gd name="T1" fmla="*/ 1 h 1"/>
                    <a:gd name="T2" fmla="*/ 0 w 10"/>
                    <a:gd name="T3" fmla="*/ 1 h 1"/>
                    <a:gd name="T4" fmla="*/ 1 w 10"/>
                    <a:gd name="T5" fmla="*/ 1 h 1"/>
                    <a:gd name="T6" fmla="*/ 2 w 10"/>
                    <a:gd name="T7" fmla="*/ 1 h 1"/>
                    <a:gd name="T8" fmla="*/ 3 w 10"/>
                    <a:gd name="T9" fmla="*/ 1 h 1"/>
                    <a:gd name="T10" fmla="*/ 4 w 10"/>
                    <a:gd name="T11" fmla="*/ 1 h 1"/>
                    <a:gd name="T12" fmla="*/ 5 w 10"/>
                    <a:gd name="T13" fmla="*/ 1 h 1"/>
                    <a:gd name="T14" fmla="*/ 5 w 10"/>
                    <a:gd name="T15" fmla="*/ 0 h 1"/>
                    <a:gd name="T16" fmla="*/ 6 w 10"/>
                    <a:gd name="T17" fmla="*/ 0 h 1"/>
                    <a:gd name="T18" fmla="*/ 7 w 10"/>
                    <a:gd name="T19" fmla="*/ 0 h 1"/>
                    <a:gd name="T20" fmla="*/ 8 w 10"/>
                    <a:gd name="T21" fmla="*/ 0 h 1"/>
                    <a:gd name="T22" fmla="*/ 9 w 10"/>
                    <a:gd name="T23" fmla="*/ 0 h 1"/>
                    <a:gd name="T24" fmla="*/ 10 w 10"/>
                    <a:gd name="T2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87" name="Freeform 1513"/>
                <p:cNvSpPr>
                  <a:spLocks/>
                </p:cNvSpPr>
                <p:nvPr/>
              </p:nvSpPr>
              <p:spPr bwMode="auto">
                <a:xfrm>
                  <a:off x="1561" y="2208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88" name="Freeform 1514"/>
                <p:cNvSpPr>
                  <a:spLocks/>
                </p:cNvSpPr>
                <p:nvPr/>
              </p:nvSpPr>
              <p:spPr bwMode="auto">
                <a:xfrm>
                  <a:off x="1574" y="2201"/>
                  <a:ext cx="55" cy="5"/>
                </a:xfrm>
                <a:custGeom>
                  <a:avLst/>
                  <a:gdLst>
                    <a:gd name="T0" fmla="*/ 0 w 24"/>
                    <a:gd name="T1" fmla="*/ 3 h 3"/>
                    <a:gd name="T2" fmla="*/ 0 w 24"/>
                    <a:gd name="T3" fmla="*/ 3 h 3"/>
                    <a:gd name="T4" fmla="*/ 1 w 24"/>
                    <a:gd name="T5" fmla="*/ 3 h 3"/>
                    <a:gd name="T6" fmla="*/ 2 w 24"/>
                    <a:gd name="T7" fmla="*/ 3 h 3"/>
                    <a:gd name="T8" fmla="*/ 3 w 24"/>
                    <a:gd name="T9" fmla="*/ 3 h 3"/>
                    <a:gd name="T10" fmla="*/ 4 w 24"/>
                    <a:gd name="T11" fmla="*/ 3 h 3"/>
                    <a:gd name="T12" fmla="*/ 5 w 24"/>
                    <a:gd name="T13" fmla="*/ 3 h 3"/>
                    <a:gd name="T14" fmla="*/ 5 w 24"/>
                    <a:gd name="T15" fmla="*/ 2 h 3"/>
                    <a:gd name="T16" fmla="*/ 6 w 24"/>
                    <a:gd name="T17" fmla="*/ 2 h 3"/>
                    <a:gd name="T18" fmla="*/ 7 w 24"/>
                    <a:gd name="T19" fmla="*/ 2 h 3"/>
                    <a:gd name="T20" fmla="*/ 8 w 24"/>
                    <a:gd name="T21" fmla="*/ 2 h 3"/>
                    <a:gd name="T22" fmla="*/ 9 w 24"/>
                    <a:gd name="T23" fmla="*/ 2 h 3"/>
                    <a:gd name="T24" fmla="*/ 10 w 24"/>
                    <a:gd name="T25" fmla="*/ 2 h 3"/>
                    <a:gd name="T26" fmla="*/ 11 w 24"/>
                    <a:gd name="T27" fmla="*/ 2 h 3"/>
                    <a:gd name="T28" fmla="*/ 11 w 24"/>
                    <a:gd name="T29" fmla="*/ 1 h 3"/>
                    <a:gd name="T30" fmla="*/ 12 w 24"/>
                    <a:gd name="T31" fmla="*/ 1 h 3"/>
                    <a:gd name="T32" fmla="*/ 13 w 24"/>
                    <a:gd name="T33" fmla="*/ 1 h 3"/>
                    <a:gd name="T34" fmla="*/ 14 w 24"/>
                    <a:gd name="T35" fmla="*/ 1 h 3"/>
                    <a:gd name="T36" fmla="*/ 15 w 24"/>
                    <a:gd name="T37" fmla="*/ 1 h 3"/>
                    <a:gd name="T38" fmla="*/ 16 w 24"/>
                    <a:gd name="T39" fmla="*/ 1 h 3"/>
                    <a:gd name="T40" fmla="*/ 17 w 24"/>
                    <a:gd name="T41" fmla="*/ 1 h 3"/>
                    <a:gd name="T42" fmla="*/ 18 w 24"/>
                    <a:gd name="T43" fmla="*/ 1 h 3"/>
                    <a:gd name="T44" fmla="*/ 18 w 24"/>
                    <a:gd name="T45" fmla="*/ 0 h 3"/>
                    <a:gd name="T46" fmla="*/ 19 w 24"/>
                    <a:gd name="T47" fmla="*/ 0 h 3"/>
                    <a:gd name="T48" fmla="*/ 20 w 24"/>
                    <a:gd name="T49" fmla="*/ 0 h 3"/>
                    <a:gd name="T50" fmla="*/ 21 w 24"/>
                    <a:gd name="T51" fmla="*/ 0 h 3"/>
                    <a:gd name="T52" fmla="*/ 22 w 24"/>
                    <a:gd name="T53" fmla="*/ 0 h 3"/>
                    <a:gd name="T54" fmla="*/ 23 w 24"/>
                    <a:gd name="T55" fmla="*/ 0 h 3"/>
                    <a:gd name="T56" fmla="*/ 24 w 24"/>
                    <a:gd name="T5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4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89" name="Freeform 1515"/>
                <p:cNvSpPr>
                  <a:spLocks/>
                </p:cNvSpPr>
                <p:nvPr/>
              </p:nvSpPr>
              <p:spPr bwMode="auto">
                <a:xfrm>
                  <a:off x="1631" y="2198"/>
                  <a:ext cx="30" cy="2"/>
                </a:xfrm>
                <a:custGeom>
                  <a:avLst/>
                  <a:gdLst>
                    <a:gd name="T0" fmla="*/ 0 w 13"/>
                    <a:gd name="T1" fmla="*/ 1 h 1"/>
                    <a:gd name="T2" fmla="*/ 0 w 13"/>
                    <a:gd name="T3" fmla="*/ 1 h 1"/>
                    <a:gd name="T4" fmla="*/ 1 w 13"/>
                    <a:gd name="T5" fmla="*/ 1 h 1"/>
                    <a:gd name="T6" fmla="*/ 2 w 13"/>
                    <a:gd name="T7" fmla="*/ 1 h 1"/>
                    <a:gd name="T8" fmla="*/ 3 w 13"/>
                    <a:gd name="T9" fmla="*/ 1 h 1"/>
                    <a:gd name="T10" fmla="*/ 4 w 13"/>
                    <a:gd name="T11" fmla="*/ 1 h 1"/>
                    <a:gd name="T12" fmla="*/ 5 w 13"/>
                    <a:gd name="T13" fmla="*/ 1 h 1"/>
                    <a:gd name="T14" fmla="*/ 6 w 13"/>
                    <a:gd name="T15" fmla="*/ 1 h 1"/>
                    <a:gd name="T16" fmla="*/ 6 w 13"/>
                    <a:gd name="T17" fmla="*/ 0 h 1"/>
                    <a:gd name="T18" fmla="*/ 7 w 13"/>
                    <a:gd name="T19" fmla="*/ 0 h 1"/>
                    <a:gd name="T20" fmla="*/ 8 w 13"/>
                    <a:gd name="T21" fmla="*/ 0 h 1"/>
                    <a:gd name="T22" fmla="*/ 9 w 13"/>
                    <a:gd name="T23" fmla="*/ 0 h 1"/>
                    <a:gd name="T24" fmla="*/ 10 w 13"/>
                    <a:gd name="T25" fmla="*/ 0 h 1"/>
                    <a:gd name="T26" fmla="*/ 11 w 13"/>
                    <a:gd name="T27" fmla="*/ 0 h 1"/>
                    <a:gd name="T28" fmla="*/ 12 w 13"/>
                    <a:gd name="T29" fmla="*/ 0 h 1"/>
                    <a:gd name="T30" fmla="*/ 13 w 13"/>
                    <a:gd name="T3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3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90" name="Freeform 1516"/>
                <p:cNvSpPr>
                  <a:spLocks/>
                </p:cNvSpPr>
                <p:nvPr/>
              </p:nvSpPr>
              <p:spPr bwMode="auto">
                <a:xfrm>
                  <a:off x="1663" y="2192"/>
                  <a:ext cx="77" cy="5"/>
                </a:xfrm>
                <a:custGeom>
                  <a:avLst/>
                  <a:gdLst>
                    <a:gd name="T0" fmla="*/ 0 w 34"/>
                    <a:gd name="T1" fmla="*/ 3 h 3"/>
                    <a:gd name="T2" fmla="*/ 0 w 34"/>
                    <a:gd name="T3" fmla="*/ 3 h 3"/>
                    <a:gd name="T4" fmla="*/ 1 w 34"/>
                    <a:gd name="T5" fmla="*/ 3 h 3"/>
                    <a:gd name="T6" fmla="*/ 2 w 34"/>
                    <a:gd name="T7" fmla="*/ 3 h 3"/>
                    <a:gd name="T8" fmla="*/ 3 w 34"/>
                    <a:gd name="T9" fmla="*/ 3 h 3"/>
                    <a:gd name="T10" fmla="*/ 4 w 34"/>
                    <a:gd name="T11" fmla="*/ 3 h 3"/>
                    <a:gd name="T12" fmla="*/ 5 w 34"/>
                    <a:gd name="T13" fmla="*/ 3 h 3"/>
                    <a:gd name="T14" fmla="*/ 6 w 34"/>
                    <a:gd name="T15" fmla="*/ 3 h 3"/>
                    <a:gd name="T16" fmla="*/ 6 w 34"/>
                    <a:gd name="T17" fmla="*/ 2 h 3"/>
                    <a:gd name="T18" fmla="*/ 7 w 34"/>
                    <a:gd name="T19" fmla="*/ 2 h 3"/>
                    <a:gd name="T20" fmla="*/ 8 w 34"/>
                    <a:gd name="T21" fmla="*/ 2 h 3"/>
                    <a:gd name="T22" fmla="*/ 9 w 34"/>
                    <a:gd name="T23" fmla="*/ 2 h 3"/>
                    <a:gd name="T24" fmla="*/ 10 w 34"/>
                    <a:gd name="T25" fmla="*/ 2 h 3"/>
                    <a:gd name="T26" fmla="*/ 11 w 34"/>
                    <a:gd name="T27" fmla="*/ 2 h 3"/>
                    <a:gd name="T28" fmla="*/ 12 w 34"/>
                    <a:gd name="T29" fmla="*/ 2 h 3"/>
                    <a:gd name="T30" fmla="*/ 13 w 34"/>
                    <a:gd name="T31" fmla="*/ 2 h 3"/>
                    <a:gd name="T32" fmla="*/ 14 w 34"/>
                    <a:gd name="T33" fmla="*/ 2 h 3"/>
                    <a:gd name="T34" fmla="*/ 14 w 34"/>
                    <a:gd name="T35" fmla="*/ 1 h 3"/>
                    <a:gd name="T36" fmla="*/ 15 w 34"/>
                    <a:gd name="T37" fmla="*/ 1 h 3"/>
                    <a:gd name="T38" fmla="*/ 16 w 34"/>
                    <a:gd name="T39" fmla="*/ 1 h 3"/>
                    <a:gd name="T40" fmla="*/ 17 w 34"/>
                    <a:gd name="T41" fmla="*/ 1 h 3"/>
                    <a:gd name="T42" fmla="*/ 18 w 34"/>
                    <a:gd name="T43" fmla="*/ 1 h 3"/>
                    <a:gd name="T44" fmla="*/ 19 w 34"/>
                    <a:gd name="T45" fmla="*/ 1 h 3"/>
                    <a:gd name="T46" fmla="*/ 20 w 34"/>
                    <a:gd name="T47" fmla="*/ 1 h 3"/>
                    <a:gd name="T48" fmla="*/ 21 w 34"/>
                    <a:gd name="T49" fmla="*/ 1 h 3"/>
                    <a:gd name="T50" fmla="*/ 22 w 34"/>
                    <a:gd name="T51" fmla="*/ 1 h 3"/>
                    <a:gd name="T52" fmla="*/ 22 w 34"/>
                    <a:gd name="T53" fmla="*/ 0 h 3"/>
                    <a:gd name="T54" fmla="*/ 23 w 34"/>
                    <a:gd name="T55" fmla="*/ 0 h 3"/>
                    <a:gd name="T56" fmla="*/ 24 w 34"/>
                    <a:gd name="T57" fmla="*/ 0 h 3"/>
                    <a:gd name="T58" fmla="*/ 25 w 34"/>
                    <a:gd name="T59" fmla="*/ 0 h 3"/>
                    <a:gd name="T60" fmla="*/ 26 w 34"/>
                    <a:gd name="T61" fmla="*/ 0 h 3"/>
                    <a:gd name="T62" fmla="*/ 27 w 34"/>
                    <a:gd name="T63" fmla="*/ 0 h 3"/>
                    <a:gd name="T64" fmla="*/ 28 w 34"/>
                    <a:gd name="T65" fmla="*/ 0 h 3"/>
                    <a:gd name="T66" fmla="*/ 29 w 34"/>
                    <a:gd name="T67" fmla="*/ 0 h 3"/>
                    <a:gd name="T68" fmla="*/ 30 w 34"/>
                    <a:gd name="T69" fmla="*/ 0 h 3"/>
                    <a:gd name="T70" fmla="*/ 31 w 34"/>
                    <a:gd name="T71" fmla="*/ 0 h 3"/>
                    <a:gd name="T72" fmla="*/ 32 w 34"/>
                    <a:gd name="T73" fmla="*/ 0 h 3"/>
                    <a:gd name="T74" fmla="*/ 33 w 34"/>
                    <a:gd name="T75" fmla="*/ 0 h 3"/>
                    <a:gd name="T76" fmla="*/ 34 w 34"/>
                    <a:gd name="T7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4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3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91" name="Freeform 1517"/>
                <p:cNvSpPr>
                  <a:spLocks/>
                </p:cNvSpPr>
                <p:nvPr/>
              </p:nvSpPr>
              <p:spPr bwMode="auto">
                <a:xfrm>
                  <a:off x="1742" y="2190"/>
                  <a:ext cx="30" cy="0"/>
                </a:xfrm>
                <a:custGeom>
                  <a:avLst/>
                  <a:gdLst>
                    <a:gd name="T0" fmla="*/ 0 w 13"/>
                    <a:gd name="T1" fmla="*/ 0 w 13"/>
                    <a:gd name="T2" fmla="*/ 1 w 13"/>
                    <a:gd name="T3" fmla="*/ 2 w 13"/>
                    <a:gd name="T4" fmla="*/ 3 w 13"/>
                    <a:gd name="T5" fmla="*/ 4 w 13"/>
                    <a:gd name="T6" fmla="*/ 5 w 13"/>
                    <a:gd name="T7" fmla="*/ 6 w 13"/>
                    <a:gd name="T8" fmla="*/ 7 w 13"/>
                    <a:gd name="T9" fmla="*/ 8 w 13"/>
                    <a:gd name="T10" fmla="*/ 9 w 13"/>
                    <a:gd name="T11" fmla="*/ 10 w 13"/>
                    <a:gd name="T12" fmla="*/ 11 w 13"/>
                    <a:gd name="T13" fmla="*/ 12 w 13"/>
                    <a:gd name="T14" fmla="*/ 13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  <a:cxn ang="0">
                      <a:pos x="T12" y="0"/>
                    </a:cxn>
                    <a:cxn ang="0">
                      <a:pos x="T13" y="0"/>
                    </a:cxn>
                    <a:cxn ang="0">
                      <a:pos x="T14" y="0"/>
                    </a:cxn>
                  </a:cxnLst>
                  <a:rect l="0" t="0" r="r" b="b"/>
                  <a:pathLst>
                    <a:path w="1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92" name="Freeform 1518"/>
                <p:cNvSpPr>
                  <a:spLocks/>
                </p:cNvSpPr>
                <p:nvPr/>
              </p:nvSpPr>
              <p:spPr bwMode="auto">
                <a:xfrm>
                  <a:off x="1774" y="2187"/>
                  <a:ext cx="34" cy="2"/>
                </a:xfrm>
                <a:custGeom>
                  <a:avLst/>
                  <a:gdLst>
                    <a:gd name="T0" fmla="*/ 0 w 15"/>
                    <a:gd name="T1" fmla="*/ 1 h 1"/>
                    <a:gd name="T2" fmla="*/ 0 w 15"/>
                    <a:gd name="T3" fmla="*/ 1 h 1"/>
                    <a:gd name="T4" fmla="*/ 1 w 15"/>
                    <a:gd name="T5" fmla="*/ 1 h 1"/>
                    <a:gd name="T6" fmla="*/ 2 w 15"/>
                    <a:gd name="T7" fmla="*/ 1 h 1"/>
                    <a:gd name="T8" fmla="*/ 3 w 15"/>
                    <a:gd name="T9" fmla="*/ 1 h 1"/>
                    <a:gd name="T10" fmla="*/ 4 w 15"/>
                    <a:gd name="T11" fmla="*/ 1 h 1"/>
                    <a:gd name="T12" fmla="*/ 5 w 15"/>
                    <a:gd name="T13" fmla="*/ 1 h 1"/>
                    <a:gd name="T14" fmla="*/ 6 w 15"/>
                    <a:gd name="T15" fmla="*/ 1 h 1"/>
                    <a:gd name="T16" fmla="*/ 7 w 15"/>
                    <a:gd name="T17" fmla="*/ 1 h 1"/>
                    <a:gd name="T18" fmla="*/ 8 w 15"/>
                    <a:gd name="T19" fmla="*/ 1 h 1"/>
                    <a:gd name="T20" fmla="*/ 8 w 15"/>
                    <a:gd name="T21" fmla="*/ 0 h 1"/>
                    <a:gd name="T22" fmla="*/ 9 w 15"/>
                    <a:gd name="T23" fmla="*/ 0 h 1"/>
                    <a:gd name="T24" fmla="*/ 10 w 15"/>
                    <a:gd name="T25" fmla="*/ 0 h 1"/>
                    <a:gd name="T26" fmla="*/ 11 w 15"/>
                    <a:gd name="T27" fmla="*/ 0 h 1"/>
                    <a:gd name="T28" fmla="*/ 12 w 15"/>
                    <a:gd name="T29" fmla="*/ 0 h 1"/>
                    <a:gd name="T30" fmla="*/ 13 w 15"/>
                    <a:gd name="T31" fmla="*/ 0 h 1"/>
                    <a:gd name="T32" fmla="*/ 14 w 15"/>
                    <a:gd name="T33" fmla="*/ 0 h 1"/>
                    <a:gd name="T34" fmla="*/ 15 w 15"/>
                    <a:gd name="T3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93" name="Freeform 1519"/>
                <p:cNvSpPr>
                  <a:spLocks/>
                </p:cNvSpPr>
                <p:nvPr/>
              </p:nvSpPr>
              <p:spPr bwMode="auto">
                <a:xfrm>
                  <a:off x="1811" y="2186"/>
                  <a:ext cx="13" cy="0"/>
                </a:xfrm>
                <a:custGeom>
                  <a:avLst/>
                  <a:gdLst>
                    <a:gd name="T0" fmla="*/ 0 w 6"/>
                    <a:gd name="T1" fmla="*/ 0 w 6"/>
                    <a:gd name="T2" fmla="*/ 1 w 6"/>
                    <a:gd name="T3" fmla="*/ 2 w 6"/>
                    <a:gd name="T4" fmla="*/ 3 w 6"/>
                    <a:gd name="T5" fmla="*/ 4 w 6"/>
                    <a:gd name="T6" fmla="*/ 5 w 6"/>
                    <a:gd name="T7" fmla="*/ 6 w 6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</a:cxnLst>
                  <a:rect l="0" t="0" r="r" b="b"/>
                  <a:pathLst>
                    <a:path w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94" name="Freeform 1520"/>
                <p:cNvSpPr>
                  <a:spLocks/>
                </p:cNvSpPr>
                <p:nvPr/>
              </p:nvSpPr>
              <p:spPr bwMode="auto">
                <a:xfrm>
                  <a:off x="1826" y="2181"/>
                  <a:ext cx="50" cy="3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1 w 22"/>
                    <a:gd name="T5" fmla="*/ 2 h 2"/>
                    <a:gd name="T6" fmla="*/ 2 w 22"/>
                    <a:gd name="T7" fmla="*/ 2 h 2"/>
                    <a:gd name="T8" fmla="*/ 3 w 22"/>
                    <a:gd name="T9" fmla="*/ 2 h 2"/>
                    <a:gd name="T10" fmla="*/ 4 w 22"/>
                    <a:gd name="T11" fmla="*/ 2 h 2"/>
                    <a:gd name="T12" fmla="*/ 5 w 22"/>
                    <a:gd name="T13" fmla="*/ 2 h 2"/>
                    <a:gd name="T14" fmla="*/ 6 w 22"/>
                    <a:gd name="T15" fmla="*/ 2 h 2"/>
                    <a:gd name="T16" fmla="*/ 7 w 22"/>
                    <a:gd name="T17" fmla="*/ 2 h 2"/>
                    <a:gd name="T18" fmla="*/ 7 w 22"/>
                    <a:gd name="T19" fmla="*/ 1 h 2"/>
                    <a:gd name="T20" fmla="*/ 8 w 22"/>
                    <a:gd name="T21" fmla="*/ 1 h 2"/>
                    <a:gd name="T22" fmla="*/ 9 w 22"/>
                    <a:gd name="T23" fmla="*/ 1 h 2"/>
                    <a:gd name="T24" fmla="*/ 10 w 22"/>
                    <a:gd name="T25" fmla="*/ 1 h 2"/>
                    <a:gd name="T26" fmla="*/ 11 w 22"/>
                    <a:gd name="T27" fmla="*/ 1 h 2"/>
                    <a:gd name="T28" fmla="*/ 12 w 22"/>
                    <a:gd name="T29" fmla="*/ 1 h 2"/>
                    <a:gd name="T30" fmla="*/ 13 w 22"/>
                    <a:gd name="T31" fmla="*/ 1 h 2"/>
                    <a:gd name="T32" fmla="*/ 14 w 22"/>
                    <a:gd name="T33" fmla="*/ 1 h 2"/>
                    <a:gd name="T34" fmla="*/ 15 w 22"/>
                    <a:gd name="T35" fmla="*/ 1 h 2"/>
                    <a:gd name="T36" fmla="*/ 15 w 22"/>
                    <a:gd name="T37" fmla="*/ 0 h 2"/>
                    <a:gd name="T38" fmla="*/ 16 w 22"/>
                    <a:gd name="T39" fmla="*/ 0 h 2"/>
                    <a:gd name="T40" fmla="*/ 17 w 22"/>
                    <a:gd name="T41" fmla="*/ 0 h 2"/>
                    <a:gd name="T42" fmla="*/ 18 w 22"/>
                    <a:gd name="T43" fmla="*/ 0 h 2"/>
                    <a:gd name="T44" fmla="*/ 19 w 22"/>
                    <a:gd name="T45" fmla="*/ 0 h 2"/>
                    <a:gd name="T46" fmla="*/ 20 w 22"/>
                    <a:gd name="T47" fmla="*/ 0 h 2"/>
                    <a:gd name="T48" fmla="*/ 21 w 22"/>
                    <a:gd name="T49" fmla="*/ 0 h 2"/>
                    <a:gd name="T50" fmla="*/ 22 w 22"/>
                    <a:gd name="T5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95" name="Freeform 1521"/>
                <p:cNvSpPr>
                  <a:spLocks/>
                </p:cNvSpPr>
                <p:nvPr/>
              </p:nvSpPr>
              <p:spPr bwMode="auto">
                <a:xfrm>
                  <a:off x="1879" y="2179"/>
                  <a:ext cx="16" cy="0"/>
                </a:xfrm>
                <a:custGeom>
                  <a:avLst/>
                  <a:gdLst>
                    <a:gd name="T0" fmla="*/ 0 w 7"/>
                    <a:gd name="T1" fmla="*/ 0 w 7"/>
                    <a:gd name="T2" fmla="*/ 1 w 7"/>
                    <a:gd name="T3" fmla="*/ 2 w 7"/>
                    <a:gd name="T4" fmla="*/ 3 w 7"/>
                    <a:gd name="T5" fmla="*/ 4 w 7"/>
                    <a:gd name="T6" fmla="*/ 5 w 7"/>
                    <a:gd name="T7" fmla="*/ 6 w 7"/>
                    <a:gd name="T8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96" name="Freeform 1522"/>
                <p:cNvSpPr>
                  <a:spLocks/>
                </p:cNvSpPr>
                <p:nvPr/>
              </p:nvSpPr>
              <p:spPr bwMode="auto">
                <a:xfrm>
                  <a:off x="1897" y="2178"/>
                  <a:ext cx="16" cy="0"/>
                </a:xfrm>
                <a:custGeom>
                  <a:avLst/>
                  <a:gdLst>
                    <a:gd name="T0" fmla="*/ 0 w 7"/>
                    <a:gd name="T1" fmla="*/ 0 w 7"/>
                    <a:gd name="T2" fmla="*/ 1 w 7"/>
                    <a:gd name="T3" fmla="*/ 2 w 7"/>
                    <a:gd name="T4" fmla="*/ 3 w 7"/>
                    <a:gd name="T5" fmla="*/ 4 w 7"/>
                    <a:gd name="T6" fmla="*/ 5 w 7"/>
                    <a:gd name="T7" fmla="*/ 6 w 7"/>
                    <a:gd name="T8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97" name="Freeform 1523"/>
                <p:cNvSpPr>
                  <a:spLocks/>
                </p:cNvSpPr>
                <p:nvPr/>
              </p:nvSpPr>
              <p:spPr bwMode="auto">
                <a:xfrm>
                  <a:off x="1915" y="2173"/>
                  <a:ext cx="55" cy="3"/>
                </a:xfrm>
                <a:custGeom>
                  <a:avLst/>
                  <a:gdLst>
                    <a:gd name="T0" fmla="*/ 0 w 24"/>
                    <a:gd name="T1" fmla="*/ 2 h 2"/>
                    <a:gd name="T2" fmla="*/ 0 w 24"/>
                    <a:gd name="T3" fmla="*/ 2 h 2"/>
                    <a:gd name="T4" fmla="*/ 1 w 24"/>
                    <a:gd name="T5" fmla="*/ 2 h 2"/>
                    <a:gd name="T6" fmla="*/ 2 w 24"/>
                    <a:gd name="T7" fmla="*/ 2 h 2"/>
                    <a:gd name="T8" fmla="*/ 3 w 24"/>
                    <a:gd name="T9" fmla="*/ 2 h 2"/>
                    <a:gd name="T10" fmla="*/ 4 w 24"/>
                    <a:gd name="T11" fmla="*/ 2 h 2"/>
                    <a:gd name="T12" fmla="*/ 5 w 24"/>
                    <a:gd name="T13" fmla="*/ 2 h 2"/>
                    <a:gd name="T14" fmla="*/ 6 w 24"/>
                    <a:gd name="T15" fmla="*/ 2 h 2"/>
                    <a:gd name="T16" fmla="*/ 7 w 24"/>
                    <a:gd name="T17" fmla="*/ 2 h 2"/>
                    <a:gd name="T18" fmla="*/ 8 w 24"/>
                    <a:gd name="T19" fmla="*/ 2 h 2"/>
                    <a:gd name="T20" fmla="*/ 8 w 24"/>
                    <a:gd name="T21" fmla="*/ 1 h 2"/>
                    <a:gd name="T22" fmla="*/ 9 w 24"/>
                    <a:gd name="T23" fmla="*/ 1 h 2"/>
                    <a:gd name="T24" fmla="*/ 10 w 24"/>
                    <a:gd name="T25" fmla="*/ 1 h 2"/>
                    <a:gd name="T26" fmla="*/ 11 w 24"/>
                    <a:gd name="T27" fmla="*/ 1 h 2"/>
                    <a:gd name="T28" fmla="*/ 12 w 24"/>
                    <a:gd name="T29" fmla="*/ 1 h 2"/>
                    <a:gd name="T30" fmla="*/ 13 w 24"/>
                    <a:gd name="T31" fmla="*/ 1 h 2"/>
                    <a:gd name="T32" fmla="*/ 14 w 24"/>
                    <a:gd name="T33" fmla="*/ 1 h 2"/>
                    <a:gd name="T34" fmla="*/ 15 w 24"/>
                    <a:gd name="T35" fmla="*/ 1 h 2"/>
                    <a:gd name="T36" fmla="*/ 16 w 24"/>
                    <a:gd name="T37" fmla="*/ 1 h 2"/>
                    <a:gd name="T38" fmla="*/ 16 w 24"/>
                    <a:gd name="T39" fmla="*/ 0 h 2"/>
                    <a:gd name="T40" fmla="*/ 17 w 24"/>
                    <a:gd name="T41" fmla="*/ 0 h 2"/>
                    <a:gd name="T42" fmla="*/ 18 w 24"/>
                    <a:gd name="T43" fmla="*/ 0 h 2"/>
                    <a:gd name="T44" fmla="*/ 19 w 24"/>
                    <a:gd name="T45" fmla="*/ 0 h 2"/>
                    <a:gd name="T46" fmla="*/ 20 w 24"/>
                    <a:gd name="T47" fmla="*/ 0 h 2"/>
                    <a:gd name="T48" fmla="*/ 21 w 24"/>
                    <a:gd name="T49" fmla="*/ 0 h 2"/>
                    <a:gd name="T50" fmla="*/ 22 w 24"/>
                    <a:gd name="T51" fmla="*/ 0 h 2"/>
                    <a:gd name="T52" fmla="*/ 23 w 24"/>
                    <a:gd name="T53" fmla="*/ 0 h 2"/>
                    <a:gd name="T54" fmla="*/ 24 w 24"/>
                    <a:gd name="T5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4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98" name="Freeform 1524"/>
                <p:cNvSpPr>
                  <a:spLocks/>
                </p:cNvSpPr>
                <p:nvPr/>
              </p:nvSpPr>
              <p:spPr bwMode="auto">
                <a:xfrm>
                  <a:off x="1972" y="2172"/>
                  <a:ext cx="16" cy="0"/>
                </a:xfrm>
                <a:custGeom>
                  <a:avLst/>
                  <a:gdLst>
                    <a:gd name="T0" fmla="*/ 0 w 7"/>
                    <a:gd name="T1" fmla="*/ 0 w 7"/>
                    <a:gd name="T2" fmla="*/ 1 w 7"/>
                    <a:gd name="T3" fmla="*/ 2 w 7"/>
                    <a:gd name="T4" fmla="*/ 3 w 7"/>
                    <a:gd name="T5" fmla="*/ 4 w 7"/>
                    <a:gd name="T6" fmla="*/ 5 w 7"/>
                    <a:gd name="T7" fmla="*/ 6 w 7"/>
                    <a:gd name="T8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99" name="Freeform 1525"/>
                <p:cNvSpPr>
                  <a:spLocks/>
                </p:cNvSpPr>
                <p:nvPr/>
              </p:nvSpPr>
              <p:spPr bwMode="auto">
                <a:xfrm>
                  <a:off x="1990" y="2170"/>
                  <a:ext cx="18" cy="0"/>
                </a:xfrm>
                <a:custGeom>
                  <a:avLst/>
                  <a:gdLst>
                    <a:gd name="T0" fmla="*/ 0 w 8"/>
                    <a:gd name="T1" fmla="*/ 0 w 8"/>
                    <a:gd name="T2" fmla="*/ 1 w 8"/>
                    <a:gd name="T3" fmla="*/ 2 w 8"/>
                    <a:gd name="T4" fmla="*/ 3 w 8"/>
                    <a:gd name="T5" fmla="*/ 4 w 8"/>
                    <a:gd name="T6" fmla="*/ 5 w 8"/>
                    <a:gd name="T7" fmla="*/ 6 w 8"/>
                    <a:gd name="T8" fmla="*/ 7 w 8"/>
                    <a:gd name="T9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</a:cxnLst>
                  <a:rect l="0" t="0" r="r" b="b"/>
                  <a:pathLst>
                    <a:path w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00" name="Freeform 1526"/>
                <p:cNvSpPr>
                  <a:spLocks/>
                </p:cNvSpPr>
                <p:nvPr/>
              </p:nvSpPr>
              <p:spPr bwMode="auto">
                <a:xfrm>
                  <a:off x="2010" y="2168"/>
                  <a:ext cx="19" cy="0"/>
                </a:xfrm>
                <a:custGeom>
                  <a:avLst/>
                  <a:gdLst>
                    <a:gd name="T0" fmla="*/ 0 w 8"/>
                    <a:gd name="T1" fmla="*/ 0 w 8"/>
                    <a:gd name="T2" fmla="*/ 1 w 8"/>
                    <a:gd name="T3" fmla="*/ 2 w 8"/>
                    <a:gd name="T4" fmla="*/ 3 w 8"/>
                    <a:gd name="T5" fmla="*/ 4 w 8"/>
                    <a:gd name="T6" fmla="*/ 5 w 8"/>
                    <a:gd name="T7" fmla="*/ 6 w 8"/>
                    <a:gd name="T8" fmla="*/ 7 w 8"/>
                    <a:gd name="T9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</a:cxnLst>
                  <a:rect l="0" t="0" r="r" b="b"/>
                  <a:pathLst>
                    <a:path w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01" name="Freeform 1527"/>
                <p:cNvSpPr>
                  <a:spLocks/>
                </p:cNvSpPr>
                <p:nvPr/>
              </p:nvSpPr>
              <p:spPr bwMode="auto">
                <a:xfrm>
                  <a:off x="2031" y="2167"/>
                  <a:ext cx="18" cy="0"/>
                </a:xfrm>
                <a:custGeom>
                  <a:avLst/>
                  <a:gdLst>
                    <a:gd name="T0" fmla="*/ 0 w 8"/>
                    <a:gd name="T1" fmla="*/ 0 w 8"/>
                    <a:gd name="T2" fmla="*/ 1 w 8"/>
                    <a:gd name="T3" fmla="*/ 2 w 8"/>
                    <a:gd name="T4" fmla="*/ 3 w 8"/>
                    <a:gd name="T5" fmla="*/ 4 w 8"/>
                    <a:gd name="T6" fmla="*/ 5 w 8"/>
                    <a:gd name="T7" fmla="*/ 6 w 8"/>
                    <a:gd name="T8" fmla="*/ 7 w 8"/>
                    <a:gd name="T9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</a:cxnLst>
                  <a:rect l="0" t="0" r="r" b="b"/>
                  <a:pathLst>
                    <a:path w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02" name="Freeform 1528"/>
                <p:cNvSpPr>
                  <a:spLocks/>
                </p:cNvSpPr>
                <p:nvPr/>
              </p:nvSpPr>
              <p:spPr bwMode="auto">
                <a:xfrm>
                  <a:off x="2051" y="2161"/>
                  <a:ext cx="89" cy="4"/>
                </a:xfrm>
                <a:custGeom>
                  <a:avLst/>
                  <a:gdLst>
                    <a:gd name="T0" fmla="*/ 0 w 39"/>
                    <a:gd name="T1" fmla="*/ 3 h 3"/>
                    <a:gd name="T2" fmla="*/ 0 w 39"/>
                    <a:gd name="T3" fmla="*/ 3 h 3"/>
                    <a:gd name="T4" fmla="*/ 1 w 39"/>
                    <a:gd name="T5" fmla="*/ 3 h 3"/>
                    <a:gd name="T6" fmla="*/ 2 w 39"/>
                    <a:gd name="T7" fmla="*/ 3 h 3"/>
                    <a:gd name="T8" fmla="*/ 3 w 39"/>
                    <a:gd name="T9" fmla="*/ 3 h 3"/>
                    <a:gd name="T10" fmla="*/ 4 w 39"/>
                    <a:gd name="T11" fmla="*/ 3 h 3"/>
                    <a:gd name="T12" fmla="*/ 5 w 39"/>
                    <a:gd name="T13" fmla="*/ 3 h 3"/>
                    <a:gd name="T14" fmla="*/ 6 w 39"/>
                    <a:gd name="T15" fmla="*/ 3 h 3"/>
                    <a:gd name="T16" fmla="*/ 7 w 39"/>
                    <a:gd name="T17" fmla="*/ 3 h 3"/>
                    <a:gd name="T18" fmla="*/ 8 w 39"/>
                    <a:gd name="T19" fmla="*/ 3 h 3"/>
                    <a:gd name="T20" fmla="*/ 9 w 39"/>
                    <a:gd name="T21" fmla="*/ 3 h 3"/>
                    <a:gd name="T22" fmla="*/ 9 w 39"/>
                    <a:gd name="T23" fmla="*/ 2 h 3"/>
                    <a:gd name="T24" fmla="*/ 10 w 39"/>
                    <a:gd name="T25" fmla="*/ 2 h 3"/>
                    <a:gd name="T26" fmla="*/ 11 w 39"/>
                    <a:gd name="T27" fmla="*/ 2 h 3"/>
                    <a:gd name="T28" fmla="*/ 12 w 39"/>
                    <a:gd name="T29" fmla="*/ 2 h 3"/>
                    <a:gd name="T30" fmla="*/ 13 w 39"/>
                    <a:gd name="T31" fmla="*/ 2 h 3"/>
                    <a:gd name="T32" fmla="*/ 14 w 39"/>
                    <a:gd name="T33" fmla="*/ 2 h 3"/>
                    <a:gd name="T34" fmla="*/ 15 w 39"/>
                    <a:gd name="T35" fmla="*/ 2 h 3"/>
                    <a:gd name="T36" fmla="*/ 16 w 39"/>
                    <a:gd name="T37" fmla="*/ 2 h 3"/>
                    <a:gd name="T38" fmla="*/ 17 w 39"/>
                    <a:gd name="T39" fmla="*/ 2 h 3"/>
                    <a:gd name="T40" fmla="*/ 18 w 39"/>
                    <a:gd name="T41" fmla="*/ 2 h 3"/>
                    <a:gd name="T42" fmla="*/ 18 w 39"/>
                    <a:gd name="T43" fmla="*/ 1 h 3"/>
                    <a:gd name="T44" fmla="*/ 19 w 39"/>
                    <a:gd name="T45" fmla="*/ 1 h 3"/>
                    <a:gd name="T46" fmla="*/ 20 w 39"/>
                    <a:gd name="T47" fmla="*/ 1 h 3"/>
                    <a:gd name="T48" fmla="*/ 21 w 39"/>
                    <a:gd name="T49" fmla="*/ 1 h 3"/>
                    <a:gd name="T50" fmla="*/ 22 w 39"/>
                    <a:gd name="T51" fmla="*/ 1 h 3"/>
                    <a:gd name="T52" fmla="*/ 23 w 39"/>
                    <a:gd name="T53" fmla="*/ 1 h 3"/>
                    <a:gd name="T54" fmla="*/ 24 w 39"/>
                    <a:gd name="T55" fmla="*/ 1 h 3"/>
                    <a:gd name="T56" fmla="*/ 25 w 39"/>
                    <a:gd name="T57" fmla="*/ 1 h 3"/>
                    <a:gd name="T58" fmla="*/ 26 w 39"/>
                    <a:gd name="T59" fmla="*/ 1 h 3"/>
                    <a:gd name="T60" fmla="*/ 27 w 39"/>
                    <a:gd name="T61" fmla="*/ 1 h 3"/>
                    <a:gd name="T62" fmla="*/ 28 w 39"/>
                    <a:gd name="T63" fmla="*/ 1 h 3"/>
                    <a:gd name="T64" fmla="*/ 28 w 39"/>
                    <a:gd name="T65" fmla="*/ 0 h 3"/>
                    <a:gd name="T66" fmla="*/ 29 w 39"/>
                    <a:gd name="T67" fmla="*/ 0 h 3"/>
                    <a:gd name="T68" fmla="*/ 30 w 39"/>
                    <a:gd name="T69" fmla="*/ 0 h 3"/>
                    <a:gd name="T70" fmla="*/ 31 w 39"/>
                    <a:gd name="T71" fmla="*/ 0 h 3"/>
                    <a:gd name="T72" fmla="*/ 32 w 39"/>
                    <a:gd name="T73" fmla="*/ 0 h 3"/>
                    <a:gd name="T74" fmla="*/ 33 w 39"/>
                    <a:gd name="T75" fmla="*/ 0 h 3"/>
                    <a:gd name="T76" fmla="*/ 34 w 39"/>
                    <a:gd name="T77" fmla="*/ 0 h 3"/>
                    <a:gd name="T78" fmla="*/ 35 w 39"/>
                    <a:gd name="T79" fmla="*/ 0 h 3"/>
                    <a:gd name="T80" fmla="*/ 36 w 39"/>
                    <a:gd name="T81" fmla="*/ 0 h 3"/>
                    <a:gd name="T82" fmla="*/ 37 w 39"/>
                    <a:gd name="T83" fmla="*/ 0 h 3"/>
                    <a:gd name="T84" fmla="*/ 38 w 39"/>
                    <a:gd name="T85" fmla="*/ 0 h 3"/>
                    <a:gd name="T86" fmla="*/ 39 w 39"/>
                    <a:gd name="T8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39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5" y="2"/>
                      </a:lnTo>
                      <a:lnTo>
                        <a:pt x="16" y="2"/>
                      </a:lnTo>
                      <a:lnTo>
                        <a:pt x="17" y="2"/>
                      </a:lnTo>
                      <a:lnTo>
                        <a:pt x="18" y="2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3" y="0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8" y="0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03" name="Freeform 1529"/>
                <p:cNvSpPr>
                  <a:spLocks/>
                </p:cNvSpPr>
                <p:nvPr/>
              </p:nvSpPr>
              <p:spPr bwMode="auto">
                <a:xfrm>
                  <a:off x="2142" y="2158"/>
                  <a:ext cx="62" cy="1"/>
                </a:xfrm>
                <a:custGeom>
                  <a:avLst/>
                  <a:gdLst>
                    <a:gd name="T0" fmla="*/ 0 w 27"/>
                    <a:gd name="T1" fmla="*/ 1 h 1"/>
                    <a:gd name="T2" fmla="*/ 0 w 27"/>
                    <a:gd name="T3" fmla="*/ 1 h 1"/>
                    <a:gd name="T4" fmla="*/ 1 w 27"/>
                    <a:gd name="T5" fmla="*/ 1 h 1"/>
                    <a:gd name="T6" fmla="*/ 2 w 27"/>
                    <a:gd name="T7" fmla="*/ 1 h 1"/>
                    <a:gd name="T8" fmla="*/ 3 w 27"/>
                    <a:gd name="T9" fmla="*/ 1 h 1"/>
                    <a:gd name="T10" fmla="*/ 4 w 27"/>
                    <a:gd name="T11" fmla="*/ 1 h 1"/>
                    <a:gd name="T12" fmla="*/ 5 w 27"/>
                    <a:gd name="T13" fmla="*/ 1 h 1"/>
                    <a:gd name="T14" fmla="*/ 6 w 27"/>
                    <a:gd name="T15" fmla="*/ 1 h 1"/>
                    <a:gd name="T16" fmla="*/ 7 w 27"/>
                    <a:gd name="T17" fmla="*/ 1 h 1"/>
                    <a:gd name="T18" fmla="*/ 8 w 27"/>
                    <a:gd name="T19" fmla="*/ 1 h 1"/>
                    <a:gd name="T20" fmla="*/ 9 w 27"/>
                    <a:gd name="T21" fmla="*/ 1 h 1"/>
                    <a:gd name="T22" fmla="*/ 10 w 27"/>
                    <a:gd name="T23" fmla="*/ 1 h 1"/>
                    <a:gd name="T24" fmla="*/ 11 w 27"/>
                    <a:gd name="T25" fmla="*/ 1 h 1"/>
                    <a:gd name="T26" fmla="*/ 11 w 27"/>
                    <a:gd name="T27" fmla="*/ 0 h 1"/>
                    <a:gd name="T28" fmla="*/ 12 w 27"/>
                    <a:gd name="T29" fmla="*/ 0 h 1"/>
                    <a:gd name="T30" fmla="*/ 13 w 27"/>
                    <a:gd name="T31" fmla="*/ 0 h 1"/>
                    <a:gd name="T32" fmla="*/ 14 w 27"/>
                    <a:gd name="T33" fmla="*/ 0 h 1"/>
                    <a:gd name="T34" fmla="*/ 15 w 27"/>
                    <a:gd name="T35" fmla="*/ 0 h 1"/>
                    <a:gd name="T36" fmla="*/ 16 w 27"/>
                    <a:gd name="T37" fmla="*/ 0 h 1"/>
                    <a:gd name="T38" fmla="*/ 17 w 27"/>
                    <a:gd name="T39" fmla="*/ 0 h 1"/>
                    <a:gd name="T40" fmla="*/ 18 w 27"/>
                    <a:gd name="T41" fmla="*/ 0 h 1"/>
                    <a:gd name="T42" fmla="*/ 19 w 27"/>
                    <a:gd name="T43" fmla="*/ 0 h 1"/>
                    <a:gd name="T44" fmla="*/ 20 w 27"/>
                    <a:gd name="T45" fmla="*/ 0 h 1"/>
                    <a:gd name="T46" fmla="*/ 21 w 27"/>
                    <a:gd name="T47" fmla="*/ 0 h 1"/>
                    <a:gd name="T48" fmla="*/ 22 w 27"/>
                    <a:gd name="T49" fmla="*/ 0 h 1"/>
                    <a:gd name="T50" fmla="*/ 23 w 27"/>
                    <a:gd name="T51" fmla="*/ 0 h 1"/>
                    <a:gd name="T52" fmla="*/ 24 w 27"/>
                    <a:gd name="T53" fmla="*/ 0 h 1"/>
                    <a:gd name="T54" fmla="*/ 25 w 27"/>
                    <a:gd name="T55" fmla="*/ 0 h 1"/>
                    <a:gd name="T56" fmla="*/ 26 w 27"/>
                    <a:gd name="T57" fmla="*/ 0 h 1"/>
                    <a:gd name="T58" fmla="*/ 27 w 27"/>
                    <a:gd name="T5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7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04" name="Freeform 1530"/>
                <p:cNvSpPr>
                  <a:spLocks/>
                </p:cNvSpPr>
                <p:nvPr/>
              </p:nvSpPr>
              <p:spPr bwMode="auto">
                <a:xfrm>
                  <a:off x="2206" y="2154"/>
                  <a:ext cx="198" cy="2"/>
                </a:xfrm>
                <a:custGeom>
                  <a:avLst/>
                  <a:gdLst>
                    <a:gd name="T0" fmla="*/ 0 w 87"/>
                    <a:gd name="T1" fmla="*/ 1 h 1"/>
                    <a:gd name="T2" fmla="*/ 2 w 87"/>
                    <a:gd name="T3" fmla="*/ 1 h 1"/>
                    <a:gd name="T4" fmla="*/ 4 w 87"/>
                    <a:gd name="T5" fmla="*/ 1 h 1"/>
                    <a:gd name="T6" fmla="*/ 6 w 87"/>
                    <a:gd name="T7" fmla="*/ 1 h 1"/>
                    <a:gd name="T8" fmla="*/ 8 w 87"/>
                    <a:gd name="T9" fmla="*/ 1 h 1"/>
                    <a:gd name="T10" fmla="*/ 10 w 87"/>
                    <a:gd name="T11" fmla="*/ 1 h 1"/>
                    <a:gd name="T12" fmla="*/ 12 w 87"/>
                    <a:gd name="T13" fmla="*/ 1 h 1"/>
                    <a:gd name="T14" fmla="*/ 14 w 87"/>
                    <a:gd name="T15" fmla="*/ 1 h 1"/>
                    <a:gd name="T16" fmla="*/ 16 w 87"/>
                    <a:gd name="T17" fmla="*/ 1 h 1"/>
                    <a:gd name="T18" fmla="*/ 18 w 87"/>
                    <a:gd name="T19" fmla="*/ 1 h 1"/>
                    <a:gd name="T20" fmla="*/ 20 w 87"/>
                    <a:gd name="T21" fmla="*/ 1 h 1"/>
                    <a:gd name="T22" fmla="*/ 22 w 87"/>
                    <a:gd name="T23" fmla="*/ 1 h 1"/>
                    <a:gd name="T24" fmla="*/ 24 w 87"/>
                    <a:gd name="T25" fmla="*/ 1 h 1"/>
                    <a:gd name="T26" fmla="*/ 26 w 87"/>
                    <a:gd name="T27" fmla="*/ 1 h 1"/>
                    <a:gd name="T28" fmla="*/ 28 w 87"/>
                    <a:gd name="T29" fmla="*/ 1 h 1"/>
                    <a:gd name="T30" fmla="*/ 30 w 87"/>
                    <a:gd name="T31" fmla="*/ 1 h 1"/>
                    <a:gd name="T32" fmla="*/ 32 w 87"/>
                    <a:gd name="T33" fmla="*/ 1 h 1"/>
                    <a:gd name="T34" fmla="*/ 34 w 87"/>
                    <a:gd name="T35" fmla="*/ 1 h 1"/>
                    <a:gd name="T36" fmla="*/ 35 w 87"/>
                    <a:gd name="T37" fmla="*/ 0 h 1"/>
                    <a:gd name="T38" fmla="*/ 37 w 87"/>
                    <a:gd name="T39" fmla="*/ 0 h 1"/>
                    <a:gd name="T40" fmla="*/ 39 w 87"/>
                    <a:gd name="T41" fmla="*/ 0 h 1"/>
                    <a:gd name="T42" fmla="*/ 41 w 87"/>
                    <a:gd name="T43" fmla="*/ 0 h 1"/>
                    <a:gd name="T44" fmla="*/ 43 w 87"/>
                    <a:gd name="T45" fmla="*/ 0 h 1"/>
                    <a:gd name="T46" fmla="*/ 45 w 87"/>
                    <a:gd name="T47" fmla="*/ 0 h 1"/>
                    <a:gd name="T48" fmla="*/ 47 w 87"/>
                    <a:gd name="T49" fmla="*/ 0 h 1"/>
                    <a:gd name="T50" fmla="*/ 49 w 87"/>
                    <a:gd name="T51" fmla="*/ 0 h 1"/>
                    <a:gd name="T52" fmla="*/ 51 w 87"/>
                    <a:gd name="T53" fmla="*/ 0 h 1"/>
                    <a:gd name="T54" fmla="*/ 53 w 87"/>
                    <a:gd name="T55" fmla="*/ 0 h 1"/>
                    <a:gd name="T56" fmla="*/ 55 w 87"/>
                    <a:gd name="T57" fmla="*/ 0 h 1"/>
                    <a:gd name="T58" fmla="*/ 57 w 87"/>
                    <a:gd name="T59" fmla="*/ 0 h 1"/>
                    <a:gd name="T60" fmla="*/ 59 w 87"/>
                    <a:gd name="T61" fmla="*/ 0 h 1"/>
                    <a:gd name="T62" fmla="*/ 61 w 87"/>
                    <a:gd name="T63" fmla="*/ 0 h 1"/>
                    <a:gd name="T64" fmla="*/ 63 w 87"/>
                    <a:gd name="T65" fmla="*/ 0 h 1"/>
                    <a:gd name="T66" fmla="*/ 65 w 87"/>
                    <a:gd name="T67" fmla="*/ 0 h 1"/>
                    <a:gd name="T68" fmla="*/ 66 w 87"/>
                    <a:gd name="T69" fmla="*/ 1 h 1"/>
                    <a:gd name="T70" fmla="*/ 68 w 87"/>
                    <a:gd name="T71" fmla="*/ 1 h 1"/>
                    <a:gd name="T72" fmla="*/ 70 w 87"/>
                    <a:gd name="T73" fmla="*/ 1 h 1"/>
                    <a:gd name="T74" fmla="*/ 72 w 87"/>
                    <a:gd name="T75" fmla="*/ 1 h 1"/>
                    <a:gd name="T76" fmla="*/ 74 w 87"/>
                    <a:gd name="T77" fmla="*/ 1 h 1"/>
                    <a:gd name="T78" fmla="*/ 76 w 87"/>
                    <a:gd name="T79" fmla="*/ 1 h 1"/>
                    <a:gd name="T80" fmla="*/ 78 w 87"/>
                    <a:gd name="T81" fmla="*/ 1 h 1"/>
                    <a:gd name="T82" fmla="*/ 80 w 87"/>
                    <a:gd name="T83" fmla="*/ 1 h 1"/>
                    <a:gd name="T84" fmla="*/ 82 w 87"/>
                    <a:gd name="T85" fmla="*/ 1 h 1"/>
                    <a:gd name="T86" fmla="*/ 84 w 87"/>
                    <a:gd name="T87" fmla="*/ 1 h 1"/>
                    <a:gd name="T88" fmla="*/ 86 w 87"/>
                    <a:gd name="T8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87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3" y="0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6" y="0"/>
                      </a:lnTo>
                      <a:lnTo>
                        <a:pt x="47" y="0"/>
                      </a:lnTo>
                      <a:lnTo>
                        <a:pt x="48" y="0"/>
                      </a:lnTo>
                      <a:lnTo>
                        <a:pt x="49" y="0"/>
                      </a:lnTo>
                      <a:lnTo>
                        <a:pt x="50" y="0"/>
                      </a:lnTo>
                      <a:lnTo>
                        <a:pt x="51" y="0"/>
                      </a:lnTo>
                      <a:lnTo>
                        <a:pt x="52" y="0"/>
                      </a:lnTo>
                      <a:lnTo>
                        <a:pt x="53" y="0"/>
                      </a:lnTo>
                      <a:lnTo>
                        <a:pt x="54" y="0"/>
                      </a:lnTo>
                      <a:lnTo>
                        <a:pt x="55" y="0"/>
                      </a:lnTo>
                      <a:lnTo>
                        <a:pt x="56" y="0"/>
                      </a:lnTo>
                      <a:lnTo>
                        <a:pt x="57" y="0"/>
                      </a:lnTo>
                      <a:lnTo>
                        <a:pt x="58" y="0"/>
                      </a:lnTo>
                      <a:lnTo>
                        <a:pt x="59" y="0"/>
                      </a:lnTo>
                      <a:lnTo>
                        <a:pt x="60" y="0"/>
                      </a:lnTo>
                      <a:lnTo>
                        <a:pt x="61" y="0"/>
                      </a:lnTo>
                      <a:lnTo>
                        <a:pt x="62" y="0"/>
                      </a:lnTo>
                      <a:lnTo>
                        <a:pt x="63" y="0"/>
                      </a:lnTo>
                      <a:lnTo>
                        <a:pt x="64" y="0"/>
                      </a:lnTo>
                      <a:lnTo>
                        <a:pt x="65" y="0"/>
                      </a:lnTo>
                      <a:lnTo>
                        <a:pt x="66" y="0"/>
                      </a:lnTo>
                      <a:lnTo>
                        <a:pt x="66" y="1"/>
                      </a:lnTo>
                      <a:lnTo>
                        <a:pt x="67" y="1"/>
                      </a:lnTo>
                      <a:lnTo>
                        <a:pt x="68" y="1"/>
                      </a:lnTo>
                      <a:lnTo>
                        <a:pt x="69" y="1"/>
                      </a:lnTo>
                      <a:lnTo>
                        <a:pt x="70" y="1"/>
                      </a:lnTo>
                      <a:lnTo>
                        <a:pt x="71" y="1"/>
                      </a:lnTo>
                      <a:lnTo>
                        <a:pt x="72" y="1"/>
                      </a:lnTo>
                      <a:lnTo>
                        <a:pt x="73" y="1"/>
                      </a:lnTo>
                      <a:lnTo>
                        <a:pt x="74" y="1"/>
                      </a:lnTo>
                      <a:lnTo>
                        <a:pt x="75" y="1"/>
                      </a:lnTo>
                      <a:lnTo>
                        <a:pt x="76" y="1"/>
                      </a:lnTo>
                      <a:lnTo>
                        <a:pt x="77" y="1"/>
                      </a:lnTo>
                      <a:lnTo>
                        <a:pt x="78" y="1"/>
                      </a:lnTo>
                      <a:lnTo>
                        <a:pt x="79" y="1"/>
                      </a:lnTo>
                      <a:lnTo>
                        <a:pt x="80" y="1"/>
                      </a:lnTo>
                      <a:lnTo>
                        <a:pt x="81" y="1"/>
                      </a:lnTo>
                      <a:lnTo>
                        <a:pt x="82" y="1"/>
                      </a:lnTo>
                      <a:lnTo>
                        <a:pt x="83" y="1"/>
                      </a:lnTo>
                      <a:lnTo>
                        <a:pt x="84" y="1"/>
                      </a:lnTo>
                      <a:lnTo>
                        <a:pt x="85" y="1"/>
                      </a:lnTo>
                      <a:lnTo>
                        <a:pt x="86" y="1"/>
                      </a:lnTo>
                      <a:lnTo>
                        <a:pt x="87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05" name="Freeform 1531"/>
                <p:cNvSpPr>
                  <a:spLocks/>
                </p:cNvSpPr>
                <p:nvPr/>
              </p:nvSpPr>
              <p:spPr bwMode="auto">
                <a:xfrm>
                  <a:off x="2406" y="2158"/>
                  <a:ext cx="43" cy="1"/>
                </a:xfrm>
                <a:custGeom>
                  <a:avLst/>
                  <a:gdLst>
                    <a:gd name="T0" fmla="*/ 0 w 19"/>
                    <a:gd name="T1" fmla="*/ 0 h 1"/>
                    <a:gd name="T2" fmla="*/ 0 w 19"/>
                    <a:gd name="T3" fmla="*/ 0 h 1"/>
                    <a:gd name="T4" fmla="*/ 1 w 19"/>
                    <a:gd name="T5" fmla="*/ 0 h 1"/>
                    <a:gd name="T6" fmla="*/ 2 w 19"/>
                    <a:gd name="T7" fmla="*/ 0 h 1"/>
                    <a:gd name="T8" fmla="*/ 3 w 19"/>
                    <a:gd name="T9" fmla="*/ 0 h 1"/>
                    <a:gd name="T10" fmla="*/ 4 w 19"/>
                    <a:gd name="T11" fmla="*/ 0 h 1"/>
                    <a:gd name="T12" fmla="*/ 5 w 19"/>
                    <a:gd name="T13" fmla="*/ 0 h 1"/>
                    <a:gd name="T14" fmla="*/ 6 w 19"/>
                    <a:gd name="T15" fmla="*/ 0 h 1"/>
                    <a:gd name="T16" fmla="*/ 7 w 19"/>
                    <a:gd name="T17" fmla="*/ 0 h 1"/>
                    <a:gd name="T18" fmla="*/ 8 w 19"/>
                    <a:gd name="T19" fmla="*/ 0 h 1"/>
                    <a:gd name="T20" fmla="*/ 9 w 19"/>
                    <a:gd name="T21" fmla="*/ 0 h 1"/>
                    <a:gd name="T22" fmla="*/ 10 w 19"/>
                    <a:gd name="T23" fmla="*/ 0 h 1"/>
                    <a:gd name="T24" fmla="*/ 11 w 19"/>
                    <a:gd name="T25" fmla="*/ 0 h 1"/>
                    <a:gd name="T26" fmla="*/ 11 w 19"/>
                    <a:gd name="T27" fmla="*/ 1 h 1"/>
                    <a:gd name="T28" fmla="*/ 12 w 19"/>
                    <a:gd name="T29" fmla="*/ 1 h 1"/>
                    <a:gd name="T30" fmla="*/ 13 w 19"/>
                    <a:gd name="T31" fmla="*/ 1 h 1"/>
                    <a:gd name="T32" fmla="*/ 14 w 19"/>
                    <a:gd name="T33" fmla="*/ 1 h 1"/>
                    <a:gd name="T34" fmla="*/ 15 w 19"/>
                    <a:gd name="T35" fmla="*/ 1 h 1"/>
                    <a:gd name="T36" fmla="*/ 16 w 19"/>
                    <a:gd name="T37" fmla="*/ 1 h 1"/>
                    <a:gd name="T38" fmla="*/ 17 w 19"/>
                    <a:gd name="T39" fmla="*/ 1 h 1"/>
                    <a:gd name="T40" fmla="*/ 18 w 19"/>
                    <a:gd name="T41" fmla="*/ 1 h 1"/>
                    <a:gd name="T42" fmla="*/ 19 w 19"/>
                    <a:gd name="T4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06" name="Freeform 1532"/>
                <p:cNvSpPr>
                  <a:spLocks/>
                </p:cNvSpPr>
                <p:nvPr/>
              </p:nvSpPr>
              <p:spPr bwMode="auto">
                <a:xfrm>
                  <a:off x="2451" y="2161"/>
                  <a:ext cx="12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07" name="Freeform 1533"/>
                <p:cNvSpPr>
                  <a:spLocks/>
                </p:cNvSpPr>
                <p:nvPr/>
              </p:nvSpPr>
              <p:spPr bwMode="auto">
                <a:xfrm>
                  <a:off x="2465" y="2162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08" name="Freeform 1534"/>
                <p:cNvSpPr>
                  <a:spLocks/>
                </p:cNvSpPr>
                <p:nvPr/>
              </p:nvSpPr>
              <p:spPr bwMode="auto">
                <a:xfrm>
                  <a:off x="2479" y="2164"/>
                  <a:ext cx="6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09" name="Freeform 1535"/>
                <p:cNvSpPr>
                  <a:spLocks/>
                </p:cNvSpPr>
                <p:nvPr/>
              </p:nvSpPr>
              <p:spPr bwMode="auto">
                <a:xfrm>
                  <a:off x="2488" y="2165"/>
                  <a:ext cx="18" cy="3"/>
                </a:xfrm>
                <a:custGeom>
                  <a:avLst/>
                  <a:gdLst>
                    <a:gd name="T0" fmla="*/ 0 w 8"/>
                    <a:gd name="T1" fmla="*/ 0 h 2"/>
                    <a:gd name="T2" fmla="*/ 0 w 8"/>
                    <a:gd name="T3" fmla="*/ 0 h 2"/>
                    <a:gd name="T4" fmla="*/ 1 w 8"/>
                    <a:gd name="T5" fmla="*/ 0 h 2"/>
                    <a:gd name="T6" fmla="*/ 2 w 8"/>
                    <a:gd name="T7" fmla="*/ 0 h 2"/>
                    <a:gd name="T8" fmla="*/ 3 w 8"/>
                    <a:gd name="T9" fmla="*/ 0 h 2"/>
                    <a:gd name="T10" fmla="*/ 3 w 8"/>
                    <a:gd name="T11" fmla="*/ 1 h 2"/>
                    <a:gd name="T12" fmla="*/ 4 w 8"/>
                    <a:gd name="T13" fmla="*/ 1 h 2"/>
                    <a:gd name="T14" fmla="*/ 5 w 8"/>
                    <a:gd name="T15" fmla="*/ 1 h 2"/>
                    <a:gd name="T16" fmla="*/ 6 w 8"/>
                    <a:gd name="T17" fmla="*/ 1 h 2"/>
                    <a:gd name="T18" fmla="*/ 6 w 8"/>
                    <a:gd name="T19" fmla="*/ 2 h 2"/>
                    <a:gd name="T20" fmla="*/ 7 w 8"/>
                    <a:gd name="T21" fmla="*/ 2 h 2"/>
                    <a:gd name="T22" fmla="*/ 8 w 8"/>
                    <a:gd name="T2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10" name="Freeform 1536"/>
                <p:cNvSpPr>
                  <a:spLocks/>
                </p:cNvSpPr>
                <p:nvPr/>
              </p:nvSpPr>
              <p:spPr bwMode="auto">
                <a:xfrm>
                  <a:off x="2508" y="2170"/>
                  <a:ext cx="9" cy="2"/>
                </a:xfrm>
                <a:custGeom>
                  <a:avLst/>
                  <a:gdLst>
                    <a:gd name="T0" fmla="*/ 0 w 4"/>
                    <a:gd name="T1" fmla="*/ 0 h 1"/>
                    <a:gd name="T2" fmla="*/ 0 w 4"/>
                    <a:gd name="T3" fmla="*/ 0 h 1"/>
                    <a:gd name="T4" fmla="*/ 1 w 4"/>
                    <a:gd name="T5" fmla="*/ 0 h 1"/>
                    <a:gd name="T6" fmla="*/ 2 w 4"/>
                    <a:gd name="T7" fmla="*/ 0 h 1"/>
                    <a:gd name="T8" fmla="*/ 2 w 4"/>
                    <a:gd name="T9" fmla="*/ 1 h 1"/>
                    <a:gd name="T10" fmla="*/ 3 w 4"/>
                    <a:gd name="T11" fmla="*/ 1 h 1"/>
                    <a:gd name="T12" fmla="*/ 4 w 4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11" name="Freeform 1537"/>
                <p:cNvSpPr>
                  <a:spLocks/>
                </p:cNvSpPr>
                <p:nvPr/>
              </p:nvSpPr>
              <p:spPr bwMode="auto">
                <a:xfrm>
                  <a:off x="2519" y="2173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12" name="Freeform 1538"/>
                <p:cNvSpPr>
                  <a:spLocks/>
                </p:cNvSpPr>
                <p:nvPr/>
              </p:nvSpPr>
              <p:spPr bwMode="auto">
                <a:xfrm>
                  <a:off x="2524" y="2175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13" name="Freeform 1539"/>
                <p:cNvSpPr>
                  <a:spLocks/>
                </p:cNvSpPr>
                <p:nvPr/>
              </p:nvSpPr>
              <p:spPr bwMode="auto">
                <a:xfrm>
                  <a:off x="2529" y="2176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14" name="Freeform 1540"/>
                <p:cNvSpPr>
                  <a:spLocks/>
                </p:cNvSpPr>
                <p:nvPr/>
              </p:nvSpPr>
              <p:spPr bwMode="auto">
                <a:xfrm>
                  <a:off x="2533" y="2178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15" name="Freeform 1541"/>
                <p:cNvSpPr>
                  <a:spLocks/>
                </p:cNvSpPr>
                <p:nvPr/>
              </p:nvSpPr>
              <p:spPr bwMode="auto">
                <a:xfrm>
                  <a:off x="2540" y="2181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16" name="Line 1542"/>
                <p:cNvSpPr>
                  <a:spLocks noChangeShapeType="1"/>
                </p:cNvSpPr>
                <p:nvPr/>
              </p:nvSpPr>
              <p:spPr bwMode="auto">
                <a:xfrm>
                  <a:off x="2549" y="21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17" name="Freeform 1543"/>
                <p:cNvSpPr>
                  <a:spLocks/>
                </p:cNvSpPr>
                <p:nvPr/>
              </p:nvSpPr>
              <p:spPr bwMode="auto">
                <a:xfrm>
                  <a:off x="2551" y="2187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18" name="Line 1544"/>
                <p:cNvSpPr>
                  <a:spLocks noChangeShapeType="1"/>
                </p:cNvSpPr>
                <p:nvPr/>
              </p:nvSpPr>
              <p:spPr bwMode="auto">
                <a:xfrm>
                  <a:off x="2565" y="21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19" name="Line 1545"/>
                <p:cNvSpPr>
                  <a:spLocks noChangeShapeType="1"/>
                </p:cNvSpPr>
                <p:nvPr/>
              </p:nvSpPr>
              <p:spPr bwMode="auto">
                <a:xfrm>
                  <a:off x="2567" y="21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20" name="Line 1546"/>
                <p:cNvSpPr>
                  <a:spLocks noChangeShapeType="1"/>
                </p:cNvSpPr>
                <p:nvPr/>
              </p:nvSpPr>
              <p:spPr bwMode="auto">
                <a:xfrm>
                  <a:off x="2569" y="21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21" name="Line 1547"/>
                <p:cNvSpPr>
                  <a:spLocks noChangeShapeType="1"/>
                </p:cNvSpPr>
                <p:nvPr/>
              </p:nvSpPr>
              <p:spPr bwMode="auto">
                <a:xfrm>
                  <a:off x="2572" y="22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22" name="Freeform 1548"/>
                <p:cNvSpPr>
                  <a:spLocks/>
                </p:cNvSpPr>
                <p:nvPr/>
              </p:nvSpPr>
              <p:spPr bwMode="auto">
                <a:xfrm>
                  <a:off x="2574" y="2201"/>
                  <a:ext cx="29" cy="21"/>
                </a:xfrm>
                <a:custGeom>
                  <a:avLst/>
                  <a:gdLst>
                    <a:gd name="T0" fmla="*/ 0 w 13"/>
                    <a:gd name="T1" fmla="*/ 0 h 13"/>
                    <a:gd name="T2" fmla="*/ 0 w 13"/>
                    <a:gd name="T3" fmla="*/ 0 h 13"/>
                    <a:gd name="T4" fmla="*/ 0 w 13"/>
                    <a:gd name="T5" fmla="*/ 1 h 13"/>
                    <a:gd name="T6" fmla="*/ 1 w 13"/>
                    <a:gd name="T7" fmla="*/ 1 h 13"/>
                    <a:gd name="T8" fmla="*/ 1 w 13"/>
                    <a:gd name="T9" fmla="*/ 2 h 13"/>
                    <a:gd name="T10" fmla="*/ 2 w 13"/>
                    <a:gd name="T11" fmla="*/ 2 h 13"/>
                    <a:gd name="T12" fmla="*/ 2 w 13"/>
                    <a:gd name="T13" fmla="*/ 3 h 13"/>
                    <a:gd name="T14" fmla="*/ 3 w 13"/>
                    <a:gd name="T15" fmla="*/ 3 h 13"/>
                    <a:gd name="T16" fmla="*/ 3 w 13"/>
                    <a:gd name="T17" fmla="*/ 4 h 13"/>
                    <a:gd name="T18" fmla="*/ 4 w 13"/>
                    <a:gd name="T19" fmla="*/ 4 h 13"/>
                    <a:gd name="T20" fmla="*/ 4 w 13"/>
                    <a:gd name="T21" fmla="*/ 5 h 13"/>
                    <a:gd name="T22" fmla="*/ 5 w 13"/>
                    <a:gd name="T23" fmla="*/ 5 h 13"/>
                    <a:gd name="T24" fmla="*/ 5 w 13"/>
                    <a:gd name="T25" fmla="*/ 6 h 13"/>
                    <a:gd name="T26" fmla="*/ 6 w 13"/>
                    <a:gd name="T27" fmla="*/ 6 h 13"/>
                    <a:gd name="T28" fmla="*/ 6 w 13"/>
                    <a:gd name="T29" fmla="*/ 7 h 13"/>
                    <a:gd name="T30" fmla="*/ 7 w 13"/>
                    <a:gd name="T31" fmla="*/ 7 h 13"/>
                    <a:gd name="T32" fmla="*/ 7 w 13"/>
                    <a:gd name="T33" fmla="*/ 8 h 13"/>
                    <a:gd name="T34" fmla="*/ 8 w 13"/>
                    <a:gd name="T35" fmla="*/ 8 h 13"/>
                    <a:gd name="T36" fmla="*/ 8 w 13"/>
                    <a:gd name="T37" fmla="*/ 9 h 13"/>
                    <a:gd name="T38" fmla="*/ 9 w 13"/>
                    <a:gd name="T39" fmla="*/ 9 h 13"/>
                    <a:gd name="T40" fmla="*/ 9 w 13"/>
                    <a:gd name="T41" fmla="*/ 10 h 13"/>
                    <a:gd name="T42" fmla="*/ 10 w 13"/>
                    <a:gd name="T43" fmla="*/ 10 h 13"/>
                    <a:gd name="T44" fmla="*/ 10 w 13"/>
                    <a:gd name="T45" fmla="*/ 11 h 13"/>
                    <a:gd name="T46" fmla="*/ 11 w 13"/>
                    <a:gd name="T47" fmla="*/ 11 h 13"/>
                    <a:gd name="T48" fmla="*/ 11 w 13"/>
                    <a:gd name="T49" fmla="*/ 12 h 13"/>
                    <a:gd name="T50" fmla="*/ 12 w 13"/>
                    <a:gd name="T51" fmla="*/ 12 h 13"/>
                    <a:gd name="T52" fmla="*/ 12 w 13"/>
                    <a:gd name="T53" fmla="*/ 13 h 13"/>
                    <a:gd name="T54" fmla="*/ 13 w 13"/>
                    <a:gd name="T5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" h="1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8"/>
                      </a:lnTo>
                      <a:lnTo>
                        <a:pt x="8" y="8"/>
                      </a:lnTo>
                      <a:lnTo>
                        <a:pt x="8" y="9"/>
                      </a:lnTo>
                      <a:lnTo>
                        <a:pt x="9" y="9"/>
                      </a:lnTo>
                      <a:lnTo>
                        <a:pt x="9" y="10"/>
                      </a:lnTo>
                      <a:lnTo>
                        <a:pt x="10" y="10"/>
                      </a:lnTo>
                      <a:lnTo>
                        <a:pt x="10" y="11"/>
                      </a:lnTo>
                      <a:lnTo>
                        <a:pt x="11" y="11"/>
                      </a:lnTo>
                      <a:lnTo>
                        <a:pt x="11" y="12"/>
                      </a:lnTo>
                      <a:lnTo>
                        <a:pt x="12" y="12"/>
                      </a:lnTo>
                      <a:lnTo>
                        <a:pt x="12" y="13"/>
                      </a:lnTo>
                      <a:lnTo>
                        <a:pt x="13" y="1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23" name="Freeform 1549"/>
                <p:cNvSpPr>
                  <a:spLocks/>
                </p:cNvSpPr>
                <p:nvPr/>
              </p:nvSpPr>
              <p:spPr bwMode="auto">
                <a:xfrm>
                  <a:off x="2606" y="2223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24" name="Freeform 1550"/>
                <p:cNvSpPr>
                  <a:spLocks/>
                </p:cNvSpPr>
                <p:nvPr/>
              </p:nvSpPr>
              <p:spPr bwMode="auto">
                <a:xfrm>
                  <a:off x="2613" y="2226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25" name="Freeform 1551"/>
                <p:cNvSpPr>
                  <a:spLocks/>
                </p:cNvSpPr>
                <p:nvPr/>
              </p:nvSpPr>
              <p:spPr bwMode="auto">
                <a:xfrm>
                  <a:off x="2617" y="2228"/>
                  <a:ext cx="5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26" name="Freeform 1552"/>
                <p:cNvSpPr>
                  <a:spLocks/>
                </p:cNvSpPr>
                <p:nvPr/>
              </p:nvSpPr>
              <p:spPr bwMode="auto">
                <a:xfrm>
                  <a:off x="2624" y="2226"/>
                  <a:ext cx="75" cy="3"/>
                </a:xfrm>
                <a:custGeom>
                  <a:avLst/>
                  <a:gdLst>
                    <a:gd name="T0" fmla="*/ 0 w 33"/>
                    <a:gd name="T1" fmla="*/ 2 h 2"/>
                    <a:gd name="T2" fmla="*/ 0 w 33"/>
                    <a:gd name="T3" fmla="*/ 2 h 2"/>
                    <a:gd name="T4" fmla="*/ 1 w 33"/>
                    <a:gd name="T5" fmla="*/ 2 h 2"/>
                    <a:gd name="T6" fmla="*/ 2 w 33"/>
                    <a:gd name="T7" fmla="*/ 2 h 2"/>
                    <a:gd name="T8" fmla="*/ 3 w 33"/>
                    <a:gd name="T9" fmla="*/ 2 h 2"/>
                    <a:gd name="T10" fmla="*/ 4 w 33"/>
                    <a:gd name="T11" fmla="*/ 2 h 2"/>
                    <a:gd name="T12" fmla="*/ 5 w 33"/>
                    <a:gd name="T13" fmla="*/ 2 h 2"/>
                    <a:gd name="T14" fmla="*/ 6 w 33"/>
                    <a:gd name="T15" fmla="*/ 2 h 2"/>
                    <a:gd name="T16" fmla="*/ 7 w 33"/>
                    <a:gd name="T17" fmla="*/ 2 h 2"/>
                    <a:gd name="T18" fmla="*/ 8 w 33"/>
                    <a:gd name="T19" fmla="*/ 2 h 2"/>
                    <a:gd name="T20" fmla="*/ 9 w 33"/>
                    <a:gd name="T21" fmla="*/ 2 h 2"/>
                    <a:gd name="T22" fmla="*/ 10 w 33"/>
                    <a:gd name="T23" fmla="*/ 2 h 2"/>
                    <a:gd name="T24" fmla="*/ 11 w 33"/>
                    <a:gd name="T25" fmla="*/ 2 h 2"/>
                    <a:gd name="T26" fmla="*/ 12 w 33"/>
                    <a:gd name="T27" fmla="*/ 2 h 2"/>
                    <a:gd name="T28" fmla="*/ 13 w 33"/>
                    <a:gd name="T29" fmla="*/ 2 h 2"/>
                    <a:gd name="T30" fmla="*/ 14 w 33"/>
                    <a:gd name="T31" fmla="*/ 2 h 2"/>
                    <a:gd name="T32" fmla="*/ 14 w 33"/>
                    <a:gd name="T33" fmla="*/ 1 h 2"/>
                    <a:gd name="T34" fmla="*/ 15 w 33"/>
                    <a:gd name="T35" fmla="*/ 1 h 2"/>
                    <a:gd name="T36" fmla="*/ 16 w 33"/>
                    <a:gd name="T37" fmla="*/ 1 h 2"/>
                    <a:gd name="T38" fmla="*/ 17 w 33"/>
                    <a:gd name="T39" fmla="*/ 1 h 2"/>
                    <a:gd name="T40" fmla="*/ 18 w 33"/>
                    <a:gd name="T41" fmla="*/ 1 h 2"/>
                    <a:gd name="T42" fmla="*/ 19 w 33"/>
                    <a:gd name="T43" fmla="*/ 1 h 2"/>
                    <a:gd name="T44" fmla="*/ 20 w 33"/>
                    <a:gd name="T45" fmla="*/ 1 h 2"/>
                    <a:gd name="T46" fmla="*/ 21 w 33"/>
                    <a:gd name="T47" fmla="*/ 1 h 2"/>
                    <a:gd name="T48" fmla="*/ 22 w 33"/>
                    <a:gd name="T49" fmla="*/ 1 h 2"/>
                    <a:gd name="T50" fmla="*/ 23 w 33"/>
                    <a:gd name="T51" fmla="*/ 1 h 2"/>
                    <a:gd name="T52" fmla="*/ 24 w 33"/>
                    <a:gd name="T53" fmla="*/ 1 h 2"/>
                    <a:gd name="T54" fmla="*/ 24 w 33"/>
                    <a:gd name="T55" fmla="*/ 0 h 2"/>
                    <a:gd name="T56" fmla="*/ 25 w 33"/>
                    <a:gd name="T57" fmla="*/ 0 h 2"/>
                    <a:gd name="T58" fmla="*/ 26 w 33"/>
                    <a:gd name="T59" fmla="*/ 0 h 2"/>
                    <a:gd name="T60" fmla="*/ 27 w 33"/>
                    <a:gd name="T61" fmla="*/ 0 h 2"/>
                    <a:gd name="T62" fmla="*/ 28 w 33"/>
                    <a:gd name="T63" fmla="*/ 0 h 2"/>
                    <a:gd name="T64" fmla="*/ 29 w 33"/>
                    <a:gd name="T65" fmla="*/ 0 h 2"/>
                    <a:gd name="T66" fmla="*/ 30 w 33"/>
                    <a:gd name="T67" fmla="*/ 0 h 2"/>
                    <a:gd name="T68" fmla="*/ 31 w 33"/>
                    <a:gd name="T69" fmla="*/ 0 h 2"/>
                    <a:gd name="T70" fmla="*/ 32 w 33"/>
                    <a:gd name="T71" fmla="*/ 0 h 2"/>
                    <a:gd name="T72" fmla="*/ 33 w 33"/>
                    <a:gd name="T7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3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27" name="Freeform 1553"/>
                <p:cNvSpPr>
                  <a:spLocks/>
                </p:cNvSpPr>
                <p:nvPr/>
              </p:nvSpPr>
              <p:spPr bwMode="auto">
                <a:xfrm>
                  <a:off x="2701" y="2223"/>
                  <a:ext cx="43" cy="2"/>
                </a:xfrm>
                <a:custGeom>
                  <a:avLst/>
                  <a:gdLst>
                    <a:gd name="T0" fmla="*/ 0 w 19"/>
                    <a:gd name="T1" fmla="*/ 1 h 1"/>
                    <a:gd name="T2" fmla="*/ 0 w 19"/>
                    <a:gd name="T3" fmla="*/ 1 h 1"/>
                    <a:gd name="T4" fmla="*/ 1 w 19"/>
                    <a:gd name="T5" fmla="*/ 1 h 1"/>
                    <a:gd name="T6" fmla="*/ 2 w 19"/>
                    <a:gd name="T7" fmla="*/ 1 h 1"/>
                    <a:gd name="T8" fmla="*/ 3 w 19"/>
                    <a:gd name="T9" fmla="*/ 1 h 1"/>
                    <a:gd name="T10" fmla="*/ 4 w 19"/>
                    <a:gd name="T11" fmla="*/ 1 h 1"/>
                    <a:gd name="T12" fmla="*/ 5 w 19"/>
                    <a:gd name="T13" fmla="*/ 1 h 1"/>
                    <a:gd name="T14" fmla="*/ 6 w 19"/>
                    <a:gd name="T15" fmla="*/ 1 h 1"/>
                    <a:gd name="T16" fmla="*/ 7 w 19"/>
                    <a:gd name="T17" fmla="*/ 1 h 1"/>
                    <a:gd name="T18" fmla="*/ 8 w 19"/>
                    <a:gd name="T19" fmla="*/ 1 h 1"/>
                    <a:gd name="T20" fmla="*/ 9 w 19"/>
                    <a:gd name="T21" fmla="*/ 1 h 1"/>
                    <a:gd name="T22" fmla="*/ 10 w 19"/>
                    <a:gd name="T23" fmla="*/ 1 h 1"/>
                    <a:gd name="T24" fmla="*/ 10 w 19"/>
                    <a:gd name="T25" fmla="*/ 0 h 1"/>
                    <a:gd name="T26" fmla="*/ 11 w 19"/>
                    <a:gd name="T27" fmla="*/ 0 h 1"/>
                    <a:gd name="T28" fmla="*/ 12 w 19"/>
                    <a:gd name="T29" fmla="*/ 0 h 1"/>
                    <a:gd name="T30" fmla="*/ 13 w 19"/>
                    <a:gd name="T31" fmla="*/ 0 h 1"/>
                    <a:gd name="T32" fmla="*/ 14 w 19"/>
                    <a:gd name="T33" fmla="*/ 0 h 1"/>
                    <a:gd name="T34" fmla="*/ 15 w 19"/>
                    <a:gd name="T35" fmla="*/ 0 h 1"/>
                    <a:gd name="T36" fmla="*/ 16 w 19"/>
                    <a:gd name="T37" fmla="*/ 0 h 1"/>
                    <a:gd name="T38" fmla="*/ 17 w 19"/>
                    <a:gd name="T39" fmla="*/ 0 h 1"/>
                    <a:gd name="T40" fmla="*/ 18 w 19"/>
                    <a:gd name="T41" fmla="*/ 0 h 1"/>
                    <a:gd name="T42" fmla="*/ 19 w 19"/>
                    <a:gd name="T4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28" name="Freeform 1554"/>
                <p:cNvSpPr>
                  <a:spLocks/>
                </p:cNvSpPr>
                <p:nvPr/>
              </p:nvSpPr>
              <p:spPr bwMode="auto">
                <a:xfrm>
                  <a:off x="2747" y="2222"/>
                  <a:ext cx="18" cy="0"/>
                </a:xfrm>
                <a:custGeom>
                  <a:avLst/>
                  <a:gdLst>
                    <a:gd name="T0" fmla="*/ 0 w 8"/>
                    <a:gd name="T1" fmla="*/ 0 w 8"/>
                    <a:gd name="T2" fmla="*/ 1 w 8"/>
                    <a:gd name="T3" fmla="*/ 2 w 8"/>
                    <a:gd name="T4" fmla="*/ 3 w 8"/>
                    <a:gd name="T5" fmla="*/ 4 w 8"/>
                    <a:gd name="T6" fmla="*/ 5 w 8"/>
                    <a:gd name="T7" fmla="*/ 6 w 8"/>
                    <a:gd name="T8" fmla="*/ 7 w 8"/>
                    <a:gd name="T9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</a:cxnLst>
                  <a:rect l="0" t="0" r="r" b="b"/>
                  <a:pathLst>
                    <a:path w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29" name="Freeform 1555"/>
                <p:cNvSpPr>
                  <a:spLocks/>
                </p:cNvSpPr>
                <p:nvPr/>
              </p:nvSpPr>
              <p:spPr bwMode="auto">
                <a:xfrm>
                  <a:off x="2767" y="2220"/>
                  <a:ext cx="14" cy="0"/>
                </a:xfrm>
                <a:custGeom>
                  <a:avLst/>
                  <a:gdLst>
                    <a:gd name="T0" fmla="*/ 0 w 6"/>
                    <a:gd name="T1" fmla="*/ 0 w 6"/>
                    <a:gd name="T2" fmla="*/ 1 w 6"/>
                    <a:gd name="T3" fmla="*/ 2 w 6"/>
                    <a:gd name="T4" fmla="*/ 3 w 6"/>
                    <a:gd name="T5" fmla="*/ 4 w 6"/>
                    <a:gd name="T6" fmla="*/ 5 w 6"/>
                    <a:gd name="T7" fmla="*/ 6 w 6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</a:cxnLst>
                  <a:rect l="0" t="0" r="r" b="b"/>
                  <a:pathLst>
                    <a:path w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30" name="Freeform 1556"/>
                <p:cNvSpPr>
                  <a:spLocks/>
                </p:cNvSpPr>
                <p:nvPr/>
              </p:nvSpPr>
              <p:spPr bwMode="auto">
                <a:xfrm>
                  <a:off x="2783" y="2215"/>
                  <a:ext cx="30" cy="3"/>
                </a:xfrm>
                <a:custGeom>
                  <a:avLst/>
                  <a:gdLst>
                    <a:gd name="T0" fmla="*/ 0 w 13"/>
                    <a:gd name="T1" fmla="*/ 2 h 2"/>
                    <a:gd name="T2" fmla="*/ 0 w 13"/>
                    <a:gd name="T3" fmla="*/ 2 h 2"/>
                    <a:gd name="T4" fmla="*/ 1 w 13"/>
                    <a:gd name="T5" fmla="*/ 2 h 2"/>
                    <a:gd name="T6" fmla="*/ 2 w 13"/>
                    <a:gd name="T7" fmla="*/ 2 h 2"/>
                    <a:gd name="T8" fmla="*/ 3 w 13"/>
                    <a:gd name="T9" fmla="*/ 2 h 2"/>
                    <a:gd name="T10" fmla="*/ 4 w 13"/>
                    <a:gd name="T11" fmla="*/ 2 h 2"/>
                    <a:gd name="T12" fmla="*/ 5 w 13"/>
                    <a:gd name="T13" fmla="*/ 2 h 2"/>
                    <a:gd name="T14" fmla="*/ 5 w 13"/>
                    <a:gd name="T15" fmla="*/ 1 h 2"/>
                    <a:gd name="T16" fmla="*/ 6 w 13"/>
                    <a:gd name="T17" fmla="*/ 1 h 2"/>
                    <a:gd name="T18" fmla="*/ 7 w 13"/>
                    <a:gd name="T19" fmla="*/ 1 h 2"/>
                    <a:gd name="T20" fmla="*/ 8 w 13"/>
                    <a:gd name="T21" fmla="*/ 1 h 2"/>
                    <a:gd name="T22" fmla="*/ 9 w 13"/>
                    <a:gd name="T23" fmla="*/ 1 h 2"/>
                    <a:gd name="T24" fmla="*/ 10 w 13"/>
                    <a:gd name="T25" fmla="*/ 1 h 2"/>
                    <a:gd name="T26" fmla="*/ 10 w 13"/>
                    <a:gd name="T27" fmla="*/ 0 h 2"/>
                    <a:gd name="T28" fmla="*/ 11 w 13"/>
                    <a:gd name="T29" fmla="*/ 0 h 2"/>
                    <a:gd name="T30" fmla="*/ 12 w 13"/>
                    <a:gd name="T31" fmla="*/ 0 h 2"/>
                    <a:gd name="T32" fmla="*/ 13 w 13"/>
                    <a:gd name="T3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31" name="Freeform 1557"/>
                <p:cNvSpPr>
                  <a:spLocks/>
                </p:cNvSpPr>
                <p:nvPr/>
              </p:nvSpPr>
              <p:spPr bwMode="auto">
                <a:xfrm>
                  <a:off x="2815" y="2214"/>
                  <a:ext cx="4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32" name="Freeform 1558"/>
                <p:cNvSpPr>
                  <a:spLocks/>
                </p:cNvSpPr>
                <p:nvPr/>
              </p:nvSpPr>
              <p:spPr bwMode="auto">
                <a:xfrm>
                  <a:off x="2822" y="2212"/>
                  <a:ext cx="4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33" name="Freeform 1559"/>
                <p:cNvSpPr>
                  <a:spLocks/>
                </p:cNvSpPr>
                <p:nvPr/>
              </p:nvSpPr>
              <p:spPr bwMode="auto">
                <a:xfrm>
                  <a:off x="2828" y="2209"/>
                  <a:ext cx="10" cy="2"/>
                </a:xfrm>
                <a:custGeom>
                  <a:avLst/>
                  <a:gdLst>
                    <a:gd name="T0" fmla="*/ 0 w 4"/>
                    <a:gd name="T1" fmla="*/ 1 h 1"/>
                    <a:gd name="T2" fmla="*/ 0 w 4"/>
                    <a:gd name="T3" fmla="*/ 1 h 1"/>
                    <a:gd name="T4" fmla="*/ 1 w 4"/>
                    <a:gd name="T5" fmla="*/ 1 h 1"/>
                    <a:gd name="T6" fmla="*/ 2 w 4"/>
                    <a:gd name="T7" fmla="*/ 1 h 1"/>
                    <a:gd name="T8" fmla="*/ 2 w 4"/>
                    <a:gd name="T9" fmla="*/ 0 h 1"/>
                    <a:gd name="T10" fmla="*/ 3 w 4"/>
                    <a:gd name="T11" fmla="*/ 0 h 1"/>
                    <a:gd name="T12" fmla="*/ 4 w 4"/>
                    <a:gd name="T1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34" name="Freeform 1560"/>
                <p:cNvSpPr>
                  <a:spLocks/>
                </p:cNvSpPr>
                <p:nvPr/>
              </p:nvSpPr>
              <p:spPr bwMode="auto">
                <a:xfrm>
                  <a:off x="2840" y="2208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35" name="Freeform 1561"/>
                <p:cNvSpPr>
                  <a:spLocks/>
                </p:cNvSpPr>
                <p:nvPr/>
              </p:nvSpPr>
              <p:spPr bwMode="auto">
                <a:xfrm>
                  <a:off x="2844" y="2206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36" name="Freeform 1562"/>
                <p:cNvSpPr>
                  <a:spLocks/>
                </p:cNvSpPr>
                <p:nvPr/>
              </p:nvSpPr>
              <p:spPr bwMode="auto">
                <a:xfrm>
                  <a:off x="2849" y="2204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37" name="Freeform 1563"/>
                <p:cNvSpPr>
                  <a:spLocks/>
                </p:cNvSpPr>
                <p:nvPr/>
              </p:nvSpPr>
              <p:spPr bwMode="auto">
                <a:xfrm>
                  <a:off x="2853" y="2201"/>
                  <a:ext cx="5" cy="2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38" name="Freeform 1564"/>
                <p:cNvSpPr>
                  <a:spLocks/>
                </p:cNvSpPr>
                <p:nvPr/>
              </p:nvSpPr>
              <p:spPr bwMode="auto">
                <a:xfrm>
                  <a:off x="2860" y="2200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39" name="Freeform 1565"/>
                <p:cNvSpPr>
                  <a:spLocks/>
                </p:cNvSpPr>
                <p:nvPr/>
              </p:nvSpPr>
              <p:spPr bwMode="auto">
                <a:xfrm>
                  <a:off x="2865" y="2195"/>
                  <a:ext cx="7" cy="3"/>
                </a:xfrm>
                <a:custGeom>
                  <a:avLst/>
                  <a:gdLst>
                    <a:gd name="T0" fmla="*/ 0 w 3"/>
                    <a:gd name="T1" fmla="*/ 2 h 2"/>
                    <a:gd name="T2" fmla="*/ 0 w 3"/>
                    <a:gd name="T3" fmla="*/ 2 h 2"/>
                    <a:gd name="T4" fmla="*/ 1 w 3"/>
                    <a:gd name="T5" fmla="*/ 2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0 h 2"/>
                    <a:gd name="T12" fmla="*/ 3 w 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40" name="Freeform 1566"/>
                <p:cNvSpPr>
                  <a:spLocks/>
                </p:cNvSpPr>
                <p:nvPr/>
              </p:nvSpPr>
              <p:spPr bwMode="auto">
                <a:xfrm>
                  <a:off x="2874" y="2189"/>
                  <a:ext cx="9" cy="4"/>
                </a:xfrm>
                <a:custGeom>
                  <a:avLst/>
                  <a:gdLst>
                    <a:gd name="T0" fmla="*/ 0 w 4"/>
                    <a:gd name="T1" fmla="*/ 3 h 3"/>
                    <a:gd name="T2" fmla="*/ 0 w 4"/>
                    <a:gd name="T3" fmla="*/ 3 h 3"/>
                    <a:gd name="T4" fmla="*/ 1 w 4"/>
                    <a:gd name="T5" fmla="*/ 3 h 3"/>
                    <a:gd name="T6" fmla="*/ 1 w 4"/>
                    <a:gd name="T7" fmla="*/ 2 h 3"/>
                    <a:gd name="T8" fmla="*/ 2 w 4"/>
                    <a:gd name="T9" fmla="*/ 2 h 3"/>
                    <a:gd name="T10" fmla="*/ 2 w 4"/>
                    <a:gd name="T11" fmla="*/ 1 h 3"/>
                    <a:gd name="T12" fmla="*/ 3 w 4"/>
                    <a:gd name="T13" fmla="*/ 1 h 3"/>
                    <a:gd name="T14" fmla="*/ 3 w 4"/>
                    <a:gd name="T15" fmla="*/ 0 h 3"/>
                    <a:gd name="T16" fmla="*/ 4 w 4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41" name="Line 1567"/>
                <p:cNvSpPr>
                  <a:spLocks noChangeShapeType="1"/>
                </p:cNvSpPr>
                <p:nvPr/>
              </p:nvSpPr>
              <p:spPr bwMode="auto">
                <a:xfrm>
                  <a:off x="2885" y="21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42" name="Line 1568"/>
                <p:cNvSpPr>
                  <a:spLocks noChangeShapeType="1"/>
                </p:cNvSpPr>
                <p:nvPr/>
              </p:nvSpPr>
              <p:spPr bwMode="auto">
                <a:xfrm>
                  <a:off x="2887" y="21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43" name="Line 1569"/>
                <p:cNvSpPr>
                  <a:spLocks noChangeShapeType="1"/>
                </p:cNvSpPr>
                <p:nvPr/>
              </p:nvSpPr>
              <p:spPr bwMode="auto">
                <a:xfrm>
                  <a:off x="2890" y="21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44" name="Line 1570"/>
                <p:cNvSpPr>
                  <a:spLocks noChangeShapeType="1"/>
                </p:cNvSpPr>
                <p:nvPr/>
              </p:nvSpPr>
              <p:spPr bwMode="auto">
                <a:xfrm>
                  <a:off x="2892" y="218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45" name="Line 1571"/>
                <p:cNvSpPr>
                  <a:spLocks noChangeShapeType="1"/>
                </p:cNvSpPr>
                <p:nvPr/>
              </p:nvSpPr>
              <p:spPr bwMode="auto">
                <a:xfrm>
                  <a:off x="2894" y="21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46" name="Line 1572"/>
                <p:cNvSpPr>
                  <a:spLocks noChangeShapeType="1"/>
                </p:cNvSpPr>
                <p:nvPr/>
              </p:nvSpPr>
              <p:spPr bwMode="auto">
                <a:xfrm>
                  <a:off x="2897" y="21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47" name="Line 1573"/>
                <p:cNvSpPr>
                  <a:spLocks noChangeShapeType="1"/>
                </p:cNvSpPr>
                <p:nvPr/>
              </p:nvSpPr>
              <p:spPr bwMode="auto">
                <a:xfrm>
                  <a:off x="2899" y="21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48" name="Freeform 1574"/>
                <p:cNvSpPr>
                  <a:spLocks/>
                </p:cNvSpPr>
                <p:nvPr/>
              </p:nvSpPr>
              <p:spPr bwMode="auto">
                <a:xfrm>
                  <a:off x="2901" y="2170"/>
                  <a:ext cx="7" cy="6"/>
                </a:xfrm>
                <a:custGeom>
                  <a:avLst/>
                  <a:gdLst>
                    <a:gd name="T0" fmla="*/ 0 w 3"/>
                    <a:gd name="T1" fmla="*/ 4 h 4"/>
                    <a:gd name="T2" fmla="*/ 0 w 3"/>
                    <a:gd name="T3" fmla="*/ 4 h 4"/>
                    <a:gd name="T4" fmla="*/ 0 w 3"/>
                    <a:gd name="T5" fmla="*/ 3 h 4"/>
                    <a:gd name="T6" fmla="*/ 1 w 3"/>
                    <a:gd name="T7" fmla="*/ 3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1 h 4"/>
                    <a:gd name="T14" fmla="*/ 3 w 3"/>
                    <a:gd name="T15" fmla="*/ 1 h 4"/>
                    <a:gd name="T16" fmla="*/ 3 w 3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49" name="Line 1575"/>
                <p:cNvSpPr>
                  <a:spLocks noChangeShapeType="1"/>
                </p:cNvSpPr>
                <p:nvPr/>
              </p:nvSpPr>
              <p:spPr bwMode="auto">
                <a:xfrm>
                  <a:off x="2910" y="216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50" name="Freeform 1576"/>
                <p:cNvSpPr>
                  <a:spLocks/>
                </p:cNvSpPr>
                <p:nvPr/>
              </p:nvSpPr>
              <p:spPr bwMode="auto">
                <a:xfrm>
                  <a:off x="2912" y="2162"/>
                  <a:ext cx="5" cy="5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0 w 2"/>
                    <a:gd name="T5" fmla="*/ 2 h 3"/>
                    <a:gd name="T6" fmla="*/ 1 w 2"/>
                    <a:gd name="T7" fmla="*/ 2 h 3"/>
                    <a:gd name="T8" fmla="*/ 1 w 2"/>
                    <a:gd name="T9" fmla="*/ 1 h 3"/>
                    <a:gd name="T10" fmla="*/ 2 w 2"/>
                    <a:gd name="T11" fmla="*/ 1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51" name="Line 1577"/>
                <p:cNvSpPr>
                  <a:spLocks noChangeShapeType="1"/>
                </p:cNvSpPr>
                <p:nvPr/>
              </p:nvSpPr>
              <p:spPr bwMode="auto">
                <a:xfrm>
                  <a:off x="2919" y="216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52" name="Freeform 1578"/>
                <p:cNvSpPr>
                  <a:spLocks/>
                </p:cNvSpPr>
                <p:nvPr/>
              </p:nvSpPr>
              <p:spPr bwMode="auto">
                <a:xfrm>
                  <a:off x="2922" y="2156"/>
                  <a:ext cx="2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53" name="Freeform 1579"/>
                <p:cNvSpPr>
                  <a:spLocks/>
                </p:cNvSpPr>
                <p:nvPr/>
              </p:nvSpPr>
              <p:spPr bwMode="auto">
                <a:xfrm>
                  <a:off x="2926" y="2151"/>
                  <a:ext cx="2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54" name="Line 1580"/>
                <p:cNvSpPr>
                  <a:spLocks noChangeShapeType="1"/>
                </p:cNvSpPr>
                <p:nvPr/>
              </p:nvSpPr>
              <p:spPr bwMode="auto">
                <a:xfrm>
                  <a:off x="2931" y="21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55" name="Freeform 1581"/>
                <p:cNvSpPr>
                  <a:spLocks/>
                </p:cNvSpPr>
                <p:nvPr/>
              </p:nvSpPr>
              <p:spPr bwMode="auto">
                <a:xfrm>
                  <a:off x="2933" y="2147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56" name="Line 1582"/>
                <p:cNvSpPr>
                  <a:spLocks noChangeShapeType="1"/>
                </p:cNvSpPr>
                <p:nvPr/>
              </p:nvSpPr>
              <p:spPr bwMode="auto">
                <a:xfrm>
                  <a:off x="2935" y="21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57" name="Freeform 1583"/>
                <p:cNvSpPr>
                  <a:spLocks/>
                </p:cNvSpPr>
                <p:nvPr/>
              </p:nvSpPr>
              <p:spPr bwMode="auto">
                <a:xfrm>
                  <a:off x="2937" y="2142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58" name="Line 1584"/>
                <p:cNvSpPr>
                  <a:spLocks noChangeShapeType="1"/>
                </p:cNvSpPr>
                <p:nvPr/>
              </p:nvSpPr>
              <p:spPr bwMode="auto">
                <a:xfrm>
                  <a:off x="2940" y="21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59" name="Freeform 1585"/>
                <p:cNvSpPr>
                  <a:spLocks/>
                </p:cNvSpPr>
                <p:nvPr/>
              </p:nvSpPr>
              <p:spPr bwMode="auto">
                <a:xfrm>
                  <a:off x="2942" y="2137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60" name="Line 1586"/>
                <p:cNvSpPr>
                  <a:spLocks noChangeShapeType="1"/>
                </p:cNvSpPr>
                <p:nvPr/>
              </p:nvSpPr>
              <p:spPr bwMode="auto">
                <a:xfrm>
                  <a:off x="2944" y="213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61" name="Freeform 1587"/>
                <p:cNvSpPr>
                  <a:spLocks/>
                </p:cNvSpPr>
                <p:nvPr/>
              </p:nvSpPr>
              <p:spPr bwMode="auto">
                <a:xfrm>
                  <a:off x="2947" y="2133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62" name="Line 1588"/>
                <p:cNvSpPr>
                  <a:spLocks noChangeShapeType="1"/>
                </p:cNvSpPr>
                <p:nvPr/>
              </p:nvSpPr>
              <p:spPr bwMode="auto">
                <a:xfrm>
                  <a:off x="2949" y="21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63" name="Freeform 1589"/>
                <p:cNvSpPr>
                  <a:spLocks/>
                </p:cNvSpPr>
                <p:nvPr/>
              </p:nvSpPr>
              <p:spPr bwMode="auto">
                <a:xfrm>
                  <a:off x="2951" y="2128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64" name="Freeform 1590"/>
                <p:cNvSpPr>
                  <a:spLocks/>
                </p:cNvSpPr>
                <p:nvPr/>
              </p:nvSpPr>
              <p:spPr bwMode="auto">
                <a:xfrm>
                  <a:off x="2953" y="2123"/>
                  <a:ext cx="3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65" name="Freeform 1591"/>
                <p:cNvSpPr>
                  <a:spLocks/>
                </p:cNvSpPr>
                <p:nvPr/>
              </p:nvSpPr>
              <p:spPr bwMode="auto">
                <a:xfrm>
                  <a:off x="2958" y="2120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66" name="Line 1592"/>
                <p:cNvSpPr>
                  <a:spLocks noChangeShapeType="1"/>
                </p:cNvSpPr>
                <p:nvPr/>
              </p:nvSpPr>
              <p:spPr bwMode="auto">
                <a:xfrm>
                  <a:off x="2960" y="211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67" name="Freeform 1593"/>
                <p:cNvSpPr>
                  <a:spLocks/>
                </p:cNvSpPr>
                <p:nvPr/>
              </p:nvSpPr>
              <p:spPr bwMode="auto">
                <a:xfrm>
                  <a:off x="2962" y="2115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68" name="Line 1594"/>
                <p:cNvSpPr>
                  <a:spLocks noChangeShapeType="1"/>
                </p:cNvSpPr>
                <p:nvPr/>
              </p:nvSpPr>
              <p:spPr bwMode="auto">
                <a:xfrm>
                  <a:off x="2965" y="21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69" name="Line 1595"/>
                <p:cNvSpPr>
                  <a:spLocks noChangeShapeType="1"/>
                </p:cNvSpPr>
                <p:nvPr/>
              </p:nvSpPr>
              <p:spPr bwMode="auto">
                <a:xfrm>
                  <a:off x="2967" y="21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70" name="Freeform 1596"/>
                <p:cNvSpPr>
                  <a:spLocks/>
                </p:cNvSpPr>
                <p:nvPr/>
              </p:nvSpPr>
              <p:spPr bwMode="auto">
                <a:xfrm>
                  <a:off x="2969" y="2107"/>
                  <a:ext cx="3" cy="4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0 w 1"/>
                    <a:gd name="T7" fmla="*/ 0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71" name="Freeform 1597"/>
                <p:cNvSpPr>
                  <a:spLocks/>
                </p:cNvSpPr>
                <p:nvPr/>
              </p:nvSpPr>
              <p:spPr bwMode="auto">
                <a:xfrm>
                  <a:off x="2974" y="2104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72" name="Freeform 1598"/>
                <p:cNvSpPr>
                  <a:spLocks/>
                </p:cNvSpPr>
                <p:nvPr/>
              </p:nvSpPr>
              <p:spPr bwMode="auto">
                <a:xfrm>
                  <a:off x="2976" y="2100"/>
                  <a:ext cx="2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73" name="Freeform 1599"/>
                <p:cNvSpPr>
                  <a:spLocks/>
                </p:cNvSpPr>
                <p:nvPr/>
              </p:nvSpPr>
              <p:spPr bwMode="auto">
                <a:xfrm>
                  <a:off x="2981" y="2097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74" name="Line 1600"/>
                <p:cNvSpPr>
                  <a:spLocks noChangeShapeType="1"/>
                </p:cNvSpPr>
                <p:nvPr/>
              </p:nvSpPr>
              <p:spPr bwMode="auto">
                <a:xfrm>
                  <a:off x="2983" y="20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75" name="Freeform 1601"/>
                <p:cNvSpPr>
                  <a:spLocks/>
                </p:cNvSpPr>
                <p:nvPr/>
              </p:nvSpPr>
              <p:spPr bwMode="auto">
                <a:xfrm>
                  <a:off x="2985" y="2092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76" name="Freeform 1602"/>
                <p:cNvSpPr>
                  <a:spLocks/>
                </p:cNvSpPr>
                <p:nvPr/>
              </p:nvSpPr>
              <p:spPr bwMode="auto">
                <a:xfrm>
                  <a:off x="2987" y="2087"/>
                  <a:ext cx="3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77" name="Freeform 1603"/>
                <p:cNvSpPr>
                  <a:spLocks/>
                </p:cNvSpPr>
                <p:nvPr/>
              </p:nvSpPr>
              <p:spPr bwMode="auto">
                <a:xfrm>
                  <a:off x="2992" y="2082"/>
                  <a:ext cx="2" cy="4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78" name="Freeform 1604"/>
                <p:cNvSpPr>
                  <a:spLocks/>
                </p:cNvSpPr>
                <p:nvPr/>
              </p:nvSpPr>
              <p:spPr bwMode="auto">
                <a:xfrm>
                  <a:off x="2997" y="2079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79" name="Line 1605"/>
                <p:cNvSpPr>
                  <a:spLocks noChangeShapeType="1"/>
                </p:cNvSpPr>
                <p:nvPr/>
              </p:nvSpPr>
              <p:spPr bwMode="auto">
                <a:xfrm>
                  <a:off x="2999" y="20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80" name="Freeform 1606"/>
                <p:cNvSpPr>
                  <a:spLocks/>
                </p:cNvSpPr>
                <p:nvPr/>
              </p:nvSpPr>
              <p:spPr bwMode="auto">
                <a:xfrm>
                  <a:off x="3001" y="207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81" name="Line 1607"/>
                <p:cNvSpPr>
                  <a:spLocks noChangeShapeType="1"/>
                </p:cNvSpPr>
                <p:nvPr/>
              </p:nvSpPr>
              <p:spPr bwMode="auto">
                <a:xfrm>
                  <a:off x="3003" y="20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82" name="Freeform 1608"/>
                <p:cNvSpPr>
                  <a:spLocks/>
                </p:cNvSpPr>
                <p:nvPr/>
              </p:nvSpPr>
              <p:spPr bwMode="auto">
                <a:xfrm>
                  <a:off x="3006" y="2070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83" name="Line 1609"/>
                <p:cNvSpPr>
                  <a:spLocks noChangeShapeType="1"/>
                </p:cNvSpPr>
                <p:nvPr/>
              </p:nvSpPr>
              <p:spPr bwMode="auto">
                <a:xfrm>
                  <a:off x="3008" y="206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84" name="Freeform 1610"/>
                <p:cNvSpPr>
                  <a:spLocks/>
                </p:cNvSpPr>
                <p:nvPr/>
              </p:nvSpPr>
              <p:spPr bwMode="auto">
                <a:xfrm>
                  <a:off x="3010" y="2065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85" name="Line 1611"/>
                <p:cNvSpPr>
                  <a:spLocks noChangeShapeType="1"/>
                </p:cNvSpPr>
                <p:nvPr/>
              </p:nvSpPr>
              <p:spPr bwMode="auto">
                <a:xfrm>
                  <a:off x="3012" y="20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grpSp>
            <p:nvGrpSpPr>
              <p:cNvPr id="19" name="Group 1813"/>
              <p:cNvGrpSpPr>
                <a:grpSpLocks/>
              </p:cNvGrpSpPr>
              <p:nvPr/>
            </p:nvGrpSpPr>
            <p:grpSpPr bwMode="auto">
              <a:xfrm>
                <a:off x="3015" y="1987"/>
                <a:ext cx="1227" cy="399"/>
                <a:chOff x="3015" y="1987"/>
                <a:chExt cx="1227" cy="399"/>
              </a:xfrm>
            </p:grpSpPr>
            <p:sp>
              <p:nvSpPr>
                <p:cNvPr id="1486" name="Freeform 1613"/>
                <p:cNvSpPr>
                  <a:spLocks/>
                </p:cNvSpPr>
                <p:nvPr/>
              </p:nvSpPr>
              <p:spPr bwMode="auto">
                <a:xfrm>
                  <a:off x="3015" y="2059"/>
                  <a:ext cx="2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87" name="Freeform 1614"/>
                <p:cNvSpPr>
                  <a:spLocks/>
                </p:cNvSpPr>
                <p:nvPr/>
              </p:nvSpPr>
              <p:spPr bwMode="auto">
                <a:xfrm>
                  <a:off x="3019" y="2054"/>
                  <a:ext cx="3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88" name="Freeform 1615"/>
                <p:cNvSpPr>
                  <a:spLocks/>
                </p:cNvSpPr>
                <p:nvPr/>
              </p:nvSpPr>
              <p:spPr bwMode="auto">
                <a:xfrm>
                  <a:off x="3024" y="2050"/>
                  <a:ext cx="2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89" name="Line 1616"/>
                <p:cNvSpPr>
                  <a:spLocks noChangeShapeType="1"/>
                </p:cNvSpPr>
                <p:nvPr/>
              </p:nvSpPr>
              <p:spPr bwMode="auto">
                <a:xfrm>
                  <a:off x="3028" y="204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90" name="Freeform 1617"/>
                <p:cNvSpPr>
                  <a:spLocks/>
                </p:cNvSpPr>
                <p:nvPr/>
              </p:nvSpPr>
              <p:spPr bwMode="auto">
                <a:xfrm>
                  <a:off x="3031" y="2043"/>
                  <a:ext cx="2" cy="4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91" name="Line 1618"/>
                <p:cNvSpPr>
                  <a:spLocks noChangeShapeType="1"/>
                </p:cNvSpPr>
                <p:nvPr/>
              </p:nvSpPr>
              <p:spPr bwMode="auto">
                <a:xfrm>
                  <a:off x="3035" y="20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92" name="Freeform 1619"/>
                <p:cNvSpPr>
                  <a:spLocks/>
                </p:cNvSpPr>
                <p:nvPr/>
              </p:nvSpPr>
              <p:spPr bwMode="auto">
                <a:xfrm>
                  <a:off x="3037" y="2037"/>
                  <a:ext cx="3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93" name="Line 1620"/>
                <p:cNvSpPr>
                  <a:spLocks noChangeShapeType="1"/>
                </p:cNvSpPr>
                <p:nvPr/>
              </p:nvSpPr>
              <p:spPr bwMode="auto">
                <a:xfrm>
                  <a:off x="3042" y="203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94" name="Freeform 1621"/>
                <p:cNvSpPr>
                  <a:spLocks/>
                </p:cNvSpPr>
                <p:nvPr/>
              </p:nvSpPr>
              <p:spPr bwMode="auto">
                <a:xfrm>
                  <a:off x="3044" y="2029"/>
                  <a:ext cx="5" cy="5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0 w 2"/>
                    <a:gd name="T5" fmla="*/ 2 h 3"/>
                    <a:gd name="T6" fmla="*/ 1 w 2"/>
                    <a:gd name="T7" fmla="*/ 2 h 3"/>
                    <a:gd name="T8" fmla="*/ 1 w 2"/>
                    <a:gd name="T9" fmla="*/ 1 h 3"/>
                    <a:gd name="T10" fmla="*/ 2 w 2"/>
                    <a:gd name="T11" fmla="*/ 1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95" name="Line 1622"/>
                <p:cNvSpPr>
                  <a:spLocks noChangeShapeType="1"/>
                </p:cNvSpPr>
                <p:nvPr/>
              </p:nvSpPr>
              <p:spPr bwMode="auto">
                <a:xfrm>
                  <a:off x="3051" y="20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96" name="Line 1623"/>
                <p:cNvSpPr>
                  <a:spLocks noChangeShapeType="1"/>
                </p:cNvSpPr>
                <p:nvPr/>
              </p:nvSpPr>
              <p:spPr bwMode="auto">
                <a:xfrm>
                  <a:off x="3053" y="20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97" name="Line 1624"/>
                <p:cNvSpPr>
                  <a:spLocks noChangeShapeType="1"/>
                </p:cNvSpPr>
                <p:nvPr/>
              </p:nvSpPr>
              <p:spPr bwMode="auto">
                <a:xfrm>
                  <a:off x="3056" y="20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98" name="Freeform 1625"/>
                <p:cNvSpPr>
                  <a:spLocks/>
                </p:cNvSpPr>
                <p:nvPr/>
              </p:nvSpPr>
              <p:spPr bwMode="auto">
                <a:xfrm>
                  <a:off x="3058" y="2006"/>
                  <a:ext cx="25" cy="17"/>
                </a:xfrm>
                <a:custGeom>
                  <a:avLst/>
                  <a:gdLst>
                    <a:gd name="T0" fmla="*/ 0 w 11"/>
                    <a:gd name="T1" fmla="*/ 11 h 11"/>
                    <a:gd name="T2" fmla="*/ 0 w 11"/>
                    <a:gd name="T3" fmla="*/ 11 h 11"/>
                    <a:gd name="T4" fmla="*/ 0 w 11"/>
                    <a:gd name="T5" fmla="*/ 10 h 11"/>
                    <a:gd name="T6" fmla="*/ 1 w 11"/>
                    <a:gd name="T7" fmla="*/ 10 h 11"/>
                    <a:gd name="T8" fmla="*/ 1 w 11"/>
                    <a:gd name="T9" fmla="*/ 9 h 11"/>
                    <a:gd name="T10" fmla="*/ 2 w 11"/>
                    <a:gd name="T11" fmla="*/ 9 h 11"/>
                    <a:gd name="T12" fmla="*/ 2 w 11"/>
                    <a:gd name="T13" fmla="*/ 8 h 11"/>
                    <a:gd name="T14" fmla="*/ 3 w 11"/>
                    <a:gd name="T15" fmla="*/ 8 h 11"/>
                    <a:gd name="T16" fmla="*/ 3 w 11"/>
                    <a:gd name="T17" fmla="*/ 7 h 11"/>
                    <a:gd name="T18" fmla="*/ 4 w 11"/>
                    <a:gd name="T19" fmla="*/ 7 h 11"/>
                    <a:gd name="T20" fmla="*/ 4 w 11"/>
                    <a:gd name="T21" fmla="*/ 6 h 11"/>
                    <a:gd name="T22" fmla="*/ 5 w 11"/>
                    <a:gd name="T23" fmla="*/ 6 h 11"/>
                    <a:gd name="T24" fmla="*/ 5 w 11"/>
                    <a:gd name="T25" fmla="*/ 5 h 11"/>
                    <a:gd name="T26" fmla="*/ 6 w 11"/>
                    <a:gd name="T27" fmla="*/ 5 h 11"/>
                    <a:gd name="T28" fmla="*/ 6 w 11"/>
                    <a:gd name="T29" fmla="*/ 4 h 11"/>
                    <a:gd name="T30" fmla="*/ 7 w 11"/>
                    <a:gd name="T31" fmla="*/ 4 h 11"/>
                    <a:gd name="T32" fmla="*/ 7 w 11"/>
                    <a:gd name="T33" fmla="*/ 3 h 11"/>
                    <a:gd name="T34" fmla="*/ 8 w 11"/>
                    <a:gd name="T35" fmla="*/ 3 h 11"/>
                    <a:gd name="T36" fmla="*/ 8 w 11"/>
                    <a:gd name="T37" fmla="*/ 2 h 11"/>
                    <a:gd name="T38" fmla="*/ 9 w 11"/>
                    <a:gd name="T39" fmla="*/ 2 h 11"/>
                    <a:gd name="T40" fmla="*/ 9 w 11"/>
                    <a:gd name="T41" fmla="*/ 1 h 11"/>
                    <a:gd name="T42" fmla="*/ 10 w 11"/>
                    <a:gd name="T43" fmla="*/ 1 h 11"/>
                    <a:gd name="T44" fmla="*/ 10 w 11"/>
                    <a:gd name="T45" fmla="*/ 0 h 11"/>
                    <a:gd name="T46" fmla="*/ 11 w 11"/>
                    <a:gd name="T4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" h="11">
                      <a:moveTo>
                        <a:pt x="0" y="11"/>
                      </a:move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3" y="7"/>
                      </a:lnTo>
                      <a:lnTo>
                        <a:pt x="4" y="7"/>
                      </a:lnTo>
                      <a:lnTo>
                        <a:pt x="4" y="6"/>
                      </a:ln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4"/>
                      </a:lnTo>
                      <a:lnTo>
                        <a:pt x="7" y="4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0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99" name="Line 1626"/>
                <p:cNvSpPr>
                  <a:spLocks noChangeShapeType="1"/>
                </p:cNvSpPr>
                <p:nvPr/>
              </p:nvSpPr>
              <p:spPr bwMode="auto">
                <a:xfrm>
                  <a:off x="3085" y="20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00" name="Line 1627"/>
                <p:cNvSpPr>
                  <a:spLocks noChangeShapeType="1"/>
                </p:cNvSpPr>
                <p:nvPr/>
              </p:nvSpPr>
              <p:spPr bwMode="auto">
                <a:xfrm>
                  <a:off x="3087" y="20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01" name="Freeform 1628"/>
                <p:cNvSpPr>
                  <a:spLocks/>
                </p:cNvSpPr>
                <p:nvPr/>
              </p:nvSpPr>
              <p:spPr bwMode="auto">
                <a:xfrm>
                  <a:off x="3090" y="2000"/>
                  <a:ext cx="4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02" name="Freeform 1629"/>
                <p:cNvSpPr>
                  <a:spLocks/>
                </p:cNvSpPr>
                <p:nvPr/>
              </p:nvSpPr>
              <p:spPr bwMode="auto">
                <a:xfrm>
                  <a:off x="3097" y="1997"/>
                  <a:ext cx="4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03" name="Freeform 1630"/>
                <p:cNvSpPr>
                  <a:spLocks/>
                </p:cNvSpPr>
                <p:nvPr/>
              </p:nvSpPr>
              <p:spPr bwMode="auto">
                <a:xfrm>
                  <a:off x="3103" y="1990"/>
                  <a:ext cx="16" cy="5"/>
                </a:xfrm>
                <a:custGeom>
                  <a:avLst/>
                  <a:gdLst>
                    <a:gd name="T0" fmla="*/ 0 w 7"/>
                    <a:gd name="T1" fmla="*/ 3 h 3"/>
                    <a:gd name="T2" fmla="*/ 0 w 7"/>
                    <a:gd name="T3" fmla="*/ 3 h 3"/>
                    <a:gd name="T4" fmla="*/ 1 w 7"/>
                    <a:gd name="T5" fmla="*/ 3 h 3"/>
                    <a:gd name="T6" fmla="*/ 1 w 7"/>
                    <a:gd name="T7" fmla="*/ 2 h 3"/>
                    <a:gd name="T8" fmla="*/ 2 w 7"/>
                    <a:gd name="T9" fmla="*/ 2 h 3"/>
                    <a:gd name="T10" fmla="*/ 3 w 7"/>
                    <a:gd name="T11" fmla="*/ 2 h 3"/>
                    <a:gd name="T12" fmla="*/ 3 w 7"/>
                    <a:gd name="T13" fmla="*/ 1 h 3"/>
                    <a:gd name="T14" fmla="*/ 4 w 7"/>
                    <a:gd name="T15" fmla="*/ 1 h 3"/>
                    <a:gd name="T16" fmla="*/ 5 w 7"/>
                    <a:gd name="T17" fmla="*/ 1 h 3"/>
                    <a:gd name="T18" fmla="*/ 5 w 7"/>
                    <a:gd name="T19" fmla="*/ 0 h 3"/>
                    <a:gd name="T20" fmla="*/ 6 w 7"/>
                    <a:gd name="T21" fmla="*/ 0 h 3"/>
                    <a:gd name="T22" fmla="*/ 7 w 7"/>
                    <a:gd name="T2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04" name="Freeform 1631"/>
                <p:cNvSpPr>
                  <a:spLocks/>
                </p:cNvSpPr>
                <p:nvPr/>
              </p:nvSpPr>
              <p:spPr bwMode="auto">
                <a:xfrm>
                  <a:off x="3122" y="1989"/>
                  <a:ext cx="6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05" name="Freeform 1632"/>
                <p:cNvSpPr>
                  <a:spLocks/>
                </p:cNvSpPr>
                <p:nvPr/>
              </p:nvSpPr>
              <p:spPr bwMode="auto">
                <a:xfrm>
                  <a:off x="3131" y="1987"/>
                  <a:ext cx="29" cy="2"/>
                </a:xfrm>
                <a:custGeom>
                  <a:avLst/>
                  <a:gdLst>
                    <a:gd name="T0" fmla="*/ 0 w 13"/>
                    <a:gd name="T1" fmla="*/ 0 h 1"/>
                    <a:gd name="T2" fmla="*/ 0 w 13"/>
                    <a:gd name="T3" fmla="*/ 0 h 1"/>
                    <a:gd name="T4" fmla="*/ 1 w 13"/>
                    <a:gd name="T5" fmla="*/ 0 h 1"/>
                    <a:gd name="T6" fmla="*/ 2 w 13"/>
                    <a:gd name="T7" fmla="*/ 0 h 1"/>
                    <a:gd name="T8" fmla="*/ 3 w 13"/>
                    <a:gd name="T9" fmla="*/ 0 h 1"/>
                    <a:gd name="T10" fmla="*/ 4 w 13"/>
                    <a:gd name="T11" fmla="*/ 0 h 1"/>
                    <a:gd name="T12" fmla="*/ 5 w 13"/>
                    <a:gd name="T13" fmla="*/ 0 h 1"/>
                    <a:gd name="T14" fmla="*/ 6 w 13"/>
                    <a:gd name="T15" fmla="*/ 0 h 1"/>
                    <a:gd name="T16" fmla="*/ 7 w 13"/>
                    <a:gd name="T17" fmla="*/ 0 h 1"/>
                    <a:gd name="T18" fmla="*/ 8 w 13"/>
                    <a:gd name="T19" fmla="*/ 0 h 1"/>
                    <a:gd name="T20" fmla="*/ 9 w 13"/>
                    <a:gd name="T21" fmla="*/ 0 h 1"/>
                    <a:gd name="T22" fmla="*/ 9 w 13"/>
                    <a:gd name="T23" fmla="*/ 1 h 1"/>
                    <a:gd name="T24" fmla="*/ 10 w 13"/>
                    <a:gd name="T25" fmla="*/ 1 h 1"/>
                    <a:gd name="T26" fmla="*/ 11 w 13"/>
                    <a:gd name="T27" fmla="*/ 1 h 1"/>
                    <a:gd name="T28" fmla="*/ 12 w 13"/>
                    <a:gd name="T29" fmla="*/ 1 h 1"/>
                    <a:gd name="T30" fmla="*/ 13 w 13"/>
                    <a:gd name="T3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3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06" name="Freeform 1633"/>
                <p:cNvSpPr>
                  <a:spLocks/>
                </p:cNvSpPr>
                <p:nvPr/>
              </p:nvSpPr>
              <p:spPr bwMode="auto">
                <a:xfrm>
                  <a:off x="3162" y="1990"/>
                  <a:ext cx="5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07" name="Freeform 1634"/>
                <p:cNvSpPr>
                  <a:spLocks/>
                </p:cNvSpPr>
                <p:nvPr/>
              </p:nvSpPr>
              <p:spPr bwMode="auto">
                <a:xfrm>
                  <a:off x="3169" y="1992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08" name="Freeform 1635"/>
                <p:cNvSpPr>
                  <a:spLocks/>
                </p:cNvSpPr>
                <p:nvPr/>
              </p:nvSpPr>
              <p:spPr bwMode="auto">
                <a:xfrm>
                  <a:off x="3174" y="1993"/>
                  <a:ext cx="7" cy="2"/>
                </a:xfrm>
                <a:custGeom>
                  <a:avLst/>
                  <a:gdLst>
                    <a:gd name="T0" fmla="*/ 0 w 3"/>
                    <a:gd name="T1" fmla="*/ 0 h 1"/>
                    <a:gd name="T2" fmla="*/ 0 w 3"/>
                    <a:gd name="T3" fmla="*/ 0 h 1"/>
                    <a:gd name="T4" fmla="*/ 1 w 3"/>
                    <a:gd name="T5" fmla="*/ 0 h 1"/>
                    <a:gd name="T6" fmla="*/ 2 w 3"/>
                    <a:gd name="T7" fmla="*/ 0 h 1"/>
                    <a:gd name="T8" fmla="*/ 2 w 3"/>
                    <a:gd name="T9" fmla="*/ 1 h 1"/>
                    <a:gd name="T10" fmla="*/ 3 w 3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09" name="Freeform 1636"/>
                <p:cNvSpPr>
                  <a:spLocks/>
                </p:cNvSpPr>
                <p:nvPr/>
              </p:nvSpPr>
              <p:spPr bwMode="auto">
                <a:xfrm>
                  <a:off x="3183" y="1997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10" name="Freeform 1637"/>
                <p:cNvSpPr>
                  <a:spLocks/>
                </p:cNvSpPr>
                <p:nvPr/>
              </p:nvSpPr>
              <p:spPr bwMode="auto">
                <a:xfrm>
                  <a:off x="3190" y="2000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11" name="Freeform 1638"/>
                <p:cNvSpPr>
                  <a:spLocks/>
                </p:cNvSpPr>
                <p:nvPr/>
              </p:nvSpPr>
              <p:spPr bwMode="auto">
                <a:xfrm>
                  <a:off x="3194" y="2001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12" name="Freeform 1639"/>
                <p:cNvSpPr>
                  <a:spLocks/>
                </p:cNvSpPr>
                <p:nvPr/>
              </p:nvSpPr>
              <p:spPr bwMode="auto">
                <a:xfrm>
                  <a:off x="3201" y="2004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13" name="Freeform 1640"/>
                <p:cNvSpPr>
                  <a:spLocks/>
                </p:cNvSpPr>
                <p:nvPr/>
              </p:nvSpPr>
              <p:spPr bwMode="auto">
                <a:xfrm>
                  <a:off x="3208" y="2007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14" name="Line 1641"/>
                <p:cNvSpPr>
                  <a:spLocks noChangeShapeType="1"/>
                </p:cNvSpPr>
                <p:nvPr/>
              </p:nvSpPr>
              <p:spPr bwMode="auto">
                <a:xfrm>
                  <a:off x="3215" y="20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15" name="Freeform 1642"/>
                <p:cNvSpPr>
                  <a:spLocks/>
                </p:cNvSpPr>
                <p:nvPr/>
              </p:nvSpPr>
              <p:spPr bwMode="auto">
                <a:xfrm>
                  <a:off x="3217" y="2012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16" name="Freeform 1643"/>
                <p:cNvSpPr>
                  <a:spLocks/>
                </p:cNvSpPr>
                <p:nvPr/>
              </p:nvSpPr>
              <p:spPr bwMode="auto">
                <a:xfrm>
                  <a:off x="3224" y="2015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17" name="Freeform 1644"/>
                <p:cNvSpPr>
                  <a:spLocks/>
                </p:cNvSpPr>
                <p:nvPr/>
              </p:nvSpPr>
              <p:spPr bwMode="auto">
                <a:xfrm>
                  <a:off x="3231" y="2018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18" name="Freeform 1645"/>
                <p:cNvSpPr>
                  <a:spLocks/>
                </p:cNvSpPr>
                <p:nvPr/>
              </p:nvSpPr>
              <p:spPr bwMode="auto">
                <a:xfrm>
                  <a:off x="3237" y="2022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19" name="Freeform 1646"/>
                <p:cNvSpPr>
                  <a:spLocks/>
                </p:cNvSpPr>
                <p:nvPr/>
              </p:nvSpPr>
              <p:spPr bwMode="auto">
                <a:xfrm>
                  <a:off x="3244" y="2025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20" name="Freeform 1647"/>
                <p:cNvSpPr>
                  <a:spLocks/>
                </p:cNvSpPr>
                <p:nvPr/>
              </p:nvSpPr>
              <p:spPr bwMode="auto">
                <a:xfrm>
                  <a:off x="3251" y="2028"/>
                  <a:ext cx="9" cy="3"/>
                </a:xfrm>
                <a:custGeom>
                  <a:avLst/>
                  <a:gdLst>
                    <a:gd name="T0" fmla="*/ 0 w 4"/>
                    <a:gd name="T1" fmla="*/ 0 h 2"/>
                    <a:gd name="T2" fmla="*/ 0 w 4"/>
                    <a:gd name="T3" fmla="*/ 0 h 2"/>
                    <a:gd name="T4" fmla="*/ 1 w 4"/>
                    <a:gd name="T5" fmla="*/ 0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2 h 2"/>
                    <a:gd name="T14" fmla="*/ 4 w 4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21" name="Freeform 1648"/>
                <p:cNvSpPr>
                  <a:spLocks/>
                </p:cNvSpPr>
                <p:nvPr/>
              </p:nvSpPr>
              <p:spPr bwMode="auto">
                <a:xfrm>
                  <a:off x="3262" y="2032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22" name="Freeform 1649"/>
                <p:cNvSpPr>
                  <a:spLocks/>
                </p:cNvSpPr>
                <p:nvPr/>
              </p:nvSpPr>
              <p:spPr bwMode="auto">
                <a:xfrm>
                  <a:off x="3267" y="2034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23" name="Freeform 1650"/>
                <p:cNvSpPr>
                  <a:spLocks/>
                </p:cNvSpPr>
                <p:nvPr/>
              </p:nvSpPr>
              <p:spPr bwMode="auto">
                <a:xfrm>
                  <a:off x="3271" y="2036"/>
                  <a:ext cx="14" cy="3"/>
                </a:xfrm>
                <a:custGeom>
                  <a:avLst/>
                  <a:gdLst>
                    <a:gd name="T0" fmla="*/ 0 w 6"/>
                    <a:gd name="T1" fmla="*/ 0 h 2"/>
                    <a:gd name="T2" fmla="*/ 0 w 6"/>
                    <a:gd name="T3" fmla="*/ 0 h 2"/>
                    <a:gd name="T4" fmla="*/ 1 w 6"/>
                    <a:gd name="T5" fmla="*/ 0 h 2"/>
                    <a:gd name="T6" fmla="*/ 2 w 6"/>
                    <a:gd name="T7" fmla="*/ 0 h 2"/>
                    <a:gd name="T8" fmla="*/ 2 w 6"/>
                    <a:gd name="T9" fmla="*/ 1 h 2"/>
                    <a:gd name="T10" fmla="*/ 3 w 6"/>
                    <a:gd name="T11" fmla="*/ 1 h 2"/>
                    <a:gd name="T12" fmla="*/ 4 w 6"/>
                    <a:gd name="T13" fmla="*/ 1 h 2"/>
                    <a:gd name="T14" fmla="*/ 4 w 6"/>
                    <a:gd name="T15" fmla="*/ 2 h 2"/>
                    <a:gd name="T16" fmla="*/ 5 w 6"/>
                    <a:gd name="T17" fmla="*/ 2 h 2"/>
                    <a:gd name="T18" fmla="*/ 6 w 6"/>
                    <a:gd name="T1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24" name="Freeform 1651"/>
                <p:cNvSpPr>
                  <a:spLocks/>
                </p:cNvSpPr>
                <p:nvPr/>
              </p:nvSpPr>
              <p:spPr bwMode="auto">
                <a:xfrm>
                  <a:off x="3287" y="2040"/>
                  <a:ext cx="5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25" name="Freeform 1652"/>
                <p:cNvSpPr>
                  <a:spLocks/>
                </p:cNvSpPr>
                <p:nvPr/>
              </p:nvSpPr>
              <p:spPr bwMode="auto">
                <a:xfrm>
                  <a:off x="3294" y="2042"/>
                  <a:ext cx="16" cy="1"/>
                </a:xfrm>
                <a:custGeom>
                  <a:avLst/>
                  <a:gdLst>
                    <a:gd name="T0" fmla="*/ 0 w 7"/>
                    <a:gd name="T1" fmla="*/ 0 h 1"/>
                    <a:gd name="T2" fmla="*/ 0 w 7"/>
                    <a:gd name="T3" fmla="*/ 0 h 1"/>
                    <a:gd name="T4" fmla="*/ 1 w 7"/>
                    <a:gd name="T5" fmla="*/ 0 h 1"/>
                    <a:gd name="T6" fmla="*/ 2 w 7"/>
                    <a:gd name="T7" fmla="*/ 0 h 1"/>
                    <a:gd name="T8" fmla="*/ 3 w 7"/>
                    <a:gd name="T9" fmla="*/ 0 h 1"/>
                    <a:gd name="T10" fmla="*/ 3 w 7"/>
                    <a:gd name="T11" fmla="*/ 1 h 1"/>
                    <a:gd name="T12" fmla="*/ 4 w 7"/>
                    <a:gd name="T13" fmla="*/ 1 h 1"/>
                    <a:gd name="T14" fmla="*/ 5 w 7"/>
                    <a:gd name="T15" fmla="*/ 1 h 1"/>
                    <a:gd name="T16" fmla="*/ 6 w 7"/>
                    <a:gd name="T17" fmla="*/ 1 h 1"/>
                    <a:gd name="T18" fmla="*/ 7 w 7"/>
                    <a:gd name="T1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26" name="Freeform 1653"/>
                <p:cNvSpPr>
                  <a:spLocks/>
                </p:cNvSpPr>
                <p:nvPr/>
              </p:nvSpPr>
              <p:spPr bwMode="auto">
                <a:xfrm>
                  <a:off x="3312" y="2045"/>
                  <a:ext cx="23" cy="0"/>
                </a:xfrm>
                <a:custGeom>
                  <a:avLst/>
                  <a:gdLst>
                    <a:gd name="T0" fmla="*/ 0 w 10"/>
                    <a:gd name="T1" fmla="*/ 0 w 10"/>
                    <a:gd name="T2" fmla="*/ 1 w 10"/>
                    <a:gd name="T3" fmla="*/ 2 w 10"/>
                    <a:gd name="T4" fmla="*/ 3 w 10"/>
                    <a:gd name="T5" fmla="*/ 4 w 10"/>
                    <a:gd name="T6" fmla="*/ 5 w 10"/>
                    <a:gd name="T7" fmla="*/ 6 w 10"/>
                    <a:gd name="T8" fmla="*/ 7 w 10"/>
                    <a:gd name="T9" fmla="*/ 8 w 10"/>
                    <a:gd name="T10" fmla="*/ 9 w 10"/>
                    <a:gd name="T11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27" name="Freeform 1654"/>
                <p:cNvSpPr>
                  <a:spLocks/>
                </p:cNvSpPr>
                <p:nvPr/>
              </p:nvSpPr>
              <p:spPr bwMode="auto">
                <a:xfrm>
                  <a:off x="3337" y="2045"/>
                  <a:ext cx="82" cy="2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1 w 36"/>
                    <a:gd name="T5" fmla="*/ 1 h 1"/>
                    <a:gd name="T6" fmla="*/ 2 w 36"/>
                    <a:gd name="T7" fmla="*/ 1 h 1"/>
                    <a:gd name="T8" fmla="*/ 3 w 36"/>
                    <a:gd name="T9" fmla="*/ 1 h 1"/>
                    <a:gd name="T10" fmla="*/ 4 w 36"/>
                    <a:gd name="T11" fmla="*/ 1 h 1"/>
                    <a:gd name="T12" fmla="*/ 5 w 36"/>
                    <a:gd name="T13" fmla="*/ 1 h 1"/>
                    <a:gd name="T14" fmla="*/ 6 w 36"/>
                    <a:gd name="T15" fmla="*/ 1 h 1"/>
                    <a:gd name="T16" fmla="*/ 7 w 36"/>
                    <a:gd name="T17" fmla="*/ 1 h 1"/>
                    <a:gd name="T18" fmla="*/ 8 w 36"/>
                    <a:gd name="T19" fmla="*/ 1 h 1"/>
                    <a:gd name="T20" fmla="*/ 9 w 36"/>
                    <a:gd name="T21" fmla="*/ 1 h 1"/>
                    <a:gd name="T22" fmla="*/ 10 w 36"/>
                    <a:gd name="T23" fmla="*/ 1 h 1"/>
                    <a:gd name="T24" fmla="*/ 11 w 36"/>
                    <a:gd name="T25" fmla="*/ 1 h 1"/>
                    <a:gd name="T26" fmla="*/ 12 w 36"/>
                    <a:gd name="T27" fmla="*/ 1 h 1"/>
                    <a:gd name="T28" fmla="*/ 12 w 36"/>
                    <a:gd name="T29" fmla="*/ 0 h 1"/>
                    <a:gd name="T30" fmla="*/ 13 w 36"/>
                    <a:gd name="T31" fmla="*/ 0 h 1"/>
                    <a:gd name="T32" fmla="*/ 14 w 36"/>
                    <a:gd name="T33" fmla="*/ 0 h 1"/>
                    <a:gd name="T34" fmla="*/ 15 w 36"/>
                    <a:gd name="T35" fmla="*/ 0 h 1"/>
                    <a:gd name="T36" fmla="*/ 16 w 36"/>
                    <a:gd name="T37" fmla="*/ 0 h 1"/>
                    <a:gd name="T38" fmla="*/ 17 w 36"/>
                    <a:gd name="T39" fmla="*/ 0 h 1"/>
                    <a:gd name="T40" fmla="*/ 18 w 36"/>
                    <a:gd name="T41" fmla="*/ 0 h 1"/>
                    <a:gd name="T42" fmla="*/ 19 w 36"/>
                    <a:gd name="T43" fmla="*/ 0 h 1"/>
                    <a:gd name="T44" fmla="*/ 20 w 36"/>
                    <a:gd name="T45" fmla="*/ 0 h 1"/>
                    <a:gd name="T46" fmla="*/ 21 w 36"/>
                    <a:gd name="T47" fmla="*/ 0 h 1"/>
                    <a:gd name="T48" fmla="*/ 22 w 36"/>
                    <a:gd name="T49" fmla="*/ 0 h 1"/>
                    <a:gd name="T50" fmla="*/ 23 w 36"/>
                    <a:gd name="T51" fmla="*/ 0 h 1"/>
                    <a:gd name="T52" fmla="*/ 24 w 36"/>
                    <a:gd name="T53" fmla="*/ 0 h 1"/>
                    <a:gd name="T54" fmla="*/ 25 w 36"/>
                    <a:gd name="T55" fmla="*/ 0 h 1"/>
                    <a:gd name="T56" fmla="*/ 26 w 36"/>
                    <a:gd name="T57" fmla="*/ 0 h 1"/>
                    <a:gd name="T58" fmla="*/ 27 w 36"/>
                    <a:gd name="T59" fmla="*/ 0 h 1"/>
                    <a:gd name="T60" fmla="*/ 28 w 36"/>
                    <a:gd name="T61" fmla="*/ 0 h 1"/>
                    <a:gd name="T62" fmla="*/ 29 w 36"/>
                    <a:gd name="T63" fmla="*/ 0 h 1"/>
                    <a:gd name="T64" fmla="*/ 30 w 36"/>
                    <a:gd name="T65" fmla="*/ 0 h 1"/>
                    <a:gd name="T66" fmla="*/ 31 w 36"/>
                    <a:gd name="T67" fmla="*/ 0 h 1"/>
                    <a:gd name="T68" fmla="*/ 32 w 36"/>
                    <a:gd name="T69" fmla="*/ 0 h 1"/>
                    <a:gd name="T70" fmla="*/ 33 w 36"/>
                    <a:gd name="T71" fmla="*/ 0 h 1"/>
                    <a:gd name="T72" fmla="*/ 34 w 36"/>
                    <a:gd name="T73" fmla="*/ 0 h 1"/>
                    <a:gd name="T74" fmla="*/ 35 w 36"/>
                    <a:gd name="T75" fmla="*/ 0 h 1"/>
                    <a:gd name="T76" fmla="*/ 36 w 36"/>
                    <a:gd name="T7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3" y="0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28" name="Freeform 1655"/>
                <p:cNvSpPr>
                  <a:spLocks/>
                </p:cNvSpPr>
                <p:nvPr/>
              </p:nvSpPr>
              <p:spPr bwMode="auto">
                <a:xfrm>
                  <a:off x="3421" y="2047"/>
                  <a:ext cx="5" cy="3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1 w 2"/>
                    <a:gd name="T5" fmla="*/ 0 h 2"/>
                    <a:gd name="T6" fmla="*/ 1 w 2"/>
                    <a:gd name="T7" fmla="*/ 1 h 2"/>
                    <a:gd name="T8" fmla="*/ 2 w 2"/>
                    <a:gd name="T9" fmla="*/ 1 h 2"/>
                    <a:gd name="T10" fmla="*/ 2 w 2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29" name="Freeform 1656"/>
                <p:cNvSpPr>
                  <a:spLocks/>
                </p:cNvSpPr>
                <p:nvPr/>
              </p:nvSpPr>
              <p:spPr bwMode="auto">
                <a:xfrm>
                  <a:off x="3428" y="2051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30" name="Line 1657"/>
                <p:cNvSpPr>
                  <a:spLocks noChangeShapeType="1"/>
                </p:cNvSpPr>
                <p:nvPr/>
              </p:nvSpPr>
              <p:spPr bwMode="auto">
                <a:xfrm>
                  <a:off x="3428" y="20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31" name="Freeform 1658"/>
                <p:cNvSpPr>
                  <a:spLocks/>
                </p:cNvSpPr>
                <p:nvPr/>
              </p:nvSpPr>
              <p:spPr bwMode="auto">
                <a:xfrm>
                  <a:off x="3430" y="2057"/>
                  <a:ext cx="0" cy="4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32" name="Line 1659"/>
                <p:cNvSpPr>
                  <a:spLocks noChangeShapeType="1"/>
                </p:cNvSpPr>
                <p:nvPr/>
              </p:nvSpPr>
              <p:spPr bwMode="auto">
                <a:xfrm>
                  <a:off x="3433" y="20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33" name="Freeform 1660"/>
                <p:cNvSpPr>
                  <a:spLocks/>
                </p:cNvSpPr>
                <p:nvPr/>
              </p:nvSpPr>
              <p:spPr bwMode="auto">
                <a:xfrm>
                  <a:off x="3433" y="2064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34" name="Freeform 1661"/>
                <p:cNvSpPr>
                  <a:spLocks/>
                </p:cNvSpPr>
                <p:nvPr/>
              </p:nvSpPr>
              <p:spPr bwMode="auto">
                <a:xfrm>
                  <a:off x="3437" y="2062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35" name="Freeform 1662"/>
                <p:cNvSpPr>
                  <a:spLocks/>
                </p:cNvSpPr>
                <p:nvPr/>
              </p:nvSpPr>
              <p:spPr bwMode="auto">
                <a:xfrm>
                  <a:off x="3440" y="2057"/>
                  <a:ext cx="0" cy="4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36" name="Line 1663"/>
                <p:cNvSpPr>
                  <a:spLocks noChangeShapeType="1"/>
                </p:cNvSpPr>
                <p:nvPr/>
              </p:nvSpPr>
              <p:spPr bwMode="auto">
                <a:xfrm>
                  <a:off x="3440" y="20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37" name="Line 1664"/>
                <p:cNvSpPr>
                  <a:spLocks noChangeShapeType="1"/>
                </p:cNvSpPr>
                <p:nvPr/>
              </p:nvSpPr>
              <p:spPr bwMode="auto">
                <a:xfrm>
                  <a:off x="3442" y="205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38" name="Freeform 1665"/>
                <p:cNvSpPr>
                  <a:spLocks/>
                </p:cNvSpPr>
                <p:nvPr/>
              </p:nvSpPr>
              <p:spPr bwMode="auto">
                <a:xfrm>
                  <a:off x="3442" y="2047"/>
                  <a:ext cx="0" cy="6"/>
                </a:xfrm>
                <a:custGeom>
                  <a:avLst/>
                  <a:gdLst>
                    <a:gd name="T0" fmla="*/ 4 h 4"/>
                    <a:gd name="T1" fmla="*/ 4 h 4"/>
                    <a:gd name="T2" fmla="*/ 0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39" name="Line 1666"/>
                <p:cNvSpPr>
                  <a:spLocks noChangeShapeType="1"/>
                </p:cNvSpPr>
                <p:nvPr/>
              </p:nvSpPr>
              <p:spPr bwMode="auto">
                <a:xfrm>
                  <a:off x="3442" y="20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40" name="Line 1667"/>
                <p:cNvSpPr>
                  <a:spLocks noChangeShapeType="1"/>
                </p:cNvSpPr>
                <p:nvPr/>
              </p:nvSpPr>
              <p:spPr bwMode="auto">
                <a:xfrm>
                  <a:off x="3444" y="204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41" name="Line 1668"/>
                <p:cNvSpPr>
                  <a:spLocks noChangeShapeType="1"/>
                </p:cNvSpPr>
                <p:nvPr/>
              </p:nvSpPr>
              <p:spPr bwMode="auto">
                <a:xfrm>
                  <a:off x="3444" y="20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42" name="Line 1669"/>
                <p:cNvSpPr>
                  <a:spLocks noChangeShapeType="1"/>
                </p:cNvSpPr>
                <p:nvPr/>
              </p:nvSpPr>
              <p:spPr bwMode="auto">
                <a:xfrm>
                  <a:off x="3444" y="20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43" name="Line 1670"/>
                <p:cNvSpPr>
                  <a:spLocks noChangeShapeType="1"/>
                </p:cNvSpPr>
                <p:nvPr/>
              </p:nvSpPr>
              <p:spPr bwMode="auto">
                <a:xfrm>
                  <a:off x="3446" y="20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44" name="Freeform 1671"/>
                <p:cNvSpPr>
                  <a:spLocks/>
                </p:cNvSpPr>
                <p:nvPr/>
              </p:nvSpPr>
              <p:spPr bwMode="auto">
                <a:xfrm>
                  <a:off x="3446" y="2034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45" name="Line 1672"/>
                <p:cNvSpPr>
                  <a:spLocks noChangeShapeType="1"/>
                </p:cNvSpPr>
                <p:nvPr/>
              </p:nvSpPr>
              <p:spPr bwMode="auto">
                <a:xfrm>
                  <a:off x="3446" y="203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46" name="Line 1673"/>
                <p:cNvSpPr>
                  <a:spLocks noChangeShapeType="1"/>
                </p:cNvSpPr>
                <p:nvPr/>
              </p:nvSpPr>
              <p:spPr bwMode="auto">
                <a:xfrm>
                  <a:off x="3449" y="20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47" name="Freeform 1674"/>
                <p:cNvSpPr>
                  <a:spLocks/>
                </p:cNvSpPr>
                <p:nvPr/>
              </p:nvSpPr>
              <p:spPr bwMode="auto">
                <a:xfrm>
                  <a:off x="3449" y="2026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48" name="Line 1675"/>
                <p:cNvSpPr>
                  <a:spLocks noChangeShapeType="1"/>
                </p:cNvSpPr>
                <p:nvPr/>
              </p:nvSpPr>
              <p:spPr bwMode="auto">
                <a:xfrm>
                  <a:off x="3451" y="20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49" name="Freeform 1676"/>
                <p:cNvSpPr>
                  <a:spLocks/>
                </p:cNvSpPr>
                <p:nvPr/>
              </p:nvSpPr>
              <p:spPr bwMode="auto">
                <a:xfrm>
                  <a:off x="3451" y="2020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50" name="Line 1677"/>
                <p:cNvSpPr>
                  <a:spLocks noChangeShapeType="1"/>
                </p:cNvSpPr>
                <p:nvPr/>
              </p:nvSpPr>
              <p:spPr bwMode="auto">
                <a:xfrm>
                  <a:off x="3451" y="201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51" name="Freeform 1678"/>
                <p:cNvSpPr>
                  <a:spLocks/>
                </p:cNvSpPr>
                <p:nvPr/>
              </p:nvSpPr>
              <p:spPr bwMode="auto">
                <a:xfrm>
                  <a:off x="3453" y="2014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52" name="Freeform 1679"/>
                <p:cNvSpPr>
                  <a:spLocks/>
                </p:cNvSpPr>
                <p:nvPr/>
              </p:nvSpPr>
              <p:spPr bwMode="auto">
                <a:xfrm>
                  <a:off x="3455" y="2009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53" name="Freeform 1680"/>
                <p:cNvSpPr>
                  <a:spLocks/>
                </p:cNvSpPr>
                <p:nvPr/>
              </p:nvSpPr>
              <p:spPr bwMode="auto">
                <a:xfrm>
                  <a:off x="3458" y="2006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54" name="Freeform 1681"/>
                <p:cNvSpPr>
                  <a:spLocks/>
                </p:cNvSpPr>
                <p:nvPr/>
              </p:nvSpPr>
              <p:spPr bwMode="auto">
                <a:xfrm>
                  <a:off x="3460" y="2003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55" name="Line 1682"/>
                <p:cNvSpPr>
                  <a:spLocks noChangeShapeType="1"/>
                </p:cNvSpPr>
                <p:nvPr/>
              </p:nvSpPr>
              <p:spPr bwMode="auto">
                <a:xfrm>
                  <a:off x="3462" y="20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56" name="Freeform 1683"/>
                <p:cNvSpPr>
                  <a:spLocks/>
                </p:cNvSpPr>
                <p:nvPr/>
              </p:nvSpPr>
              <p:spPr bwMode="auto">
                <a:xfrm>
                  <a:off x="3465" y="1998"/>
                  <a:ext cx="20" cy="8"/>
                </a:xfrm>
                <a:custGeom>
                  <a:avLst/>
                  <a:gdLst>
                    <a:gd name="T0" fmla="*/ 0 w 9"/>
                    <a:gd name="T1" fmla="*/ 1 h 5"/>
                    <a:gd name="T2" fmla="*/ 0 w 9"/>
                    <a:gd name="T3" fmla="*/ 1 h 5"/>
                    <a:gd name="T4" fmla="*/ 0 w 9"/>
                    <a:gd name="T5" fmla="*/ 0 h 5"/>
                    <a:gd name="T6" fmla="*/ 1 w 9"/>
                    <a:gd name="T7" fmla="*/ 0 h 5"/>
                    <a:gd name="T8" fmla="*/ 2 w 9"/>
                    <a:gd name="T9" fmla="*/ 0 h 5"/>
                    <a:gd name="T10" fmla="*/ 3 w 9"/>
                    <a:gd name="T11" fmla="*/ 0 h 5"/>
                    <a:gd name="T12" fmla="*/ 4 w 9"/>
                    <a:gd name="T13" fmla="*/ 0 h 5"/>
                    <a:gd name="T14" fmla="*/ 5 w 9"/>
                    <a:gd name="T15" fmla="*/ 0 h 5"/>
                    <a:gd name="T16" fmla="*/ 5 w 9"/>
                    <a:gd name="T17" fmla="*/ 1 h 5"/>
                    <a:gd name="T18" fmla="*/ 6 w 9"/>
                    <a:gd name="T19" fmla="*/ 1 h 5"/>
                    <a:gd name="T20" fmla="*/ 6 w 9"/>
                    <a:gd name="T21" fmla="*/ 2 h 5"/>
                    <a:gd name="T22" fmla="*/ 7 w 9"/>
                    <a:gd name="T23" fmla="*/ 2 h 5"/>
                    <a:gd name="T24" fmla="*/ 7 w 9"/>
                    <a:gd name="T25" fmla="*/ 3 h 5"/>
                    <a:gd name="T26" fmla="*/ 8 w 9"/>
                    <a:gd name="T27" fmla="*/ 3 h 5"/>
                    <a:gd name="T28" fmla="*/ 8 w 9"/>
                    <a:gd name="T29" fmla="*/ 4 h 5"/>
                    <a:gd name="T30" fmla="*/ 9 w 9"/>
                    <a:gd name="T31" fmla="*/ 4 h 5"/>
                    <a:gd name="T32" fmla="*/ 9 w 9"/>
                    <a:gd name="T3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5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8" y="4"/>
                      </a:lnTo>
                      <a:lnTo>
                        <a:pt x="9" y="4"/>
                      </a:lnTo>
                      <a:lnTo>
                        <a:pt x="9" y="5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57" name="Line 1684"/>
                <p:cNvSpPr>
                  <a:spLocks noChangeShapeType="1"/>
                </p:cNvSpPr>
                <p:nvPr/>
              </p:nvSpPr>
              <p:spPr bwMode="auto">
                <a:xfrm>
                  <a:off x="3487" y="200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58" name="Freeform 1685"/>
                <p:cNvSpPr>
                  <a:spLocks/>
                </p:cNvSpPr>
                <p:nvPr/>
              </p:nvSpPr>
              <p:spPr bwMode="auto">
                <a:xfrm>
                  <a:off x="3490" y="2009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59" name="Line 1686"/>
                <p:cNvSpPr>
                  <a:spLocks noChangeShapeType="1"/>
                </p:cNvSpPr>
                <p:nvPr/>
              </p:nvSpPr>
              <p:spPr bwMode="auto">
                <a:xfrm>
                  <a:off x="3492" y="20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60" name="Freeform 1687"/>
                <p:cNvSpPr>
                  <a:spLocks/>
                </p:cNvSpPr>
                <p:nvPr/>
              </p:nvSpPr>
              <p:spPr bwMode="auto">
                <a:xfrm>
                  <a:off x="3494" y="201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61" name="Freeform 1688"/>
                <p:cNvSpPr>
                  <a:spLocks/>
                </p:cNvSpPr>
                <p:nvPr/>
              </p:nvSpPr>
              <p:spPr bwMode="auto">
                <a:xfrm>
                  <a:off x="3496" y="2017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62" name="Freeform 1689"/>
                <p:cNvSpPr>
                  <a:spLocks/>
                </p:cNvSpPr>
                <p:nvPr/>
              </p:nvSpPr>
              <p:spPr bwMode="auto">
                <a:xfrm>
                  <a:off x="3499" y="202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63" name="Line 1690"/>
                <p:cNvSpPr>
                  <a:spLocks noChangeShapeType="1"/>
                </p:cNvSpPr>
                <p:nvPr/>
              </p:nvSpPr>
              <p:spPr bwMode="auto">
                <a:xfrm>
                  <a:off x="3501" y="20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64" name="Freeform 1691"/>
                <p:cNvSpPr>
                  <a:spLocks/>
                </p:cNvSpPr>
                <p:nvPr/>
              </p:nvSpPr>
              <p:spPr bwMode="auto">
                <a:xfrm>
                  <a:off x="3503" y="202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65" name="Freeform 1692"/>
                <p:cNvSpPr>
                  <a:spLocks/>
                </p:cNvSpPr>
                <p:nvPr/>
              </p:nvSpPr>
              <p:spPr bwMode="auto">
                <a:xfrm>
                  <a:off x="3505" y="202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66" name="Freeform 1693"/>
                <p:cNvSpPr>
                  <a:spLocks/>
                </p:cNvSpPr>
                <p:nvPr/>
              </p:nvSpPr>
              <p:spPr bwMode="auto">
                <a:xfrm>
                  <a:off x="3508" y="2031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67" name="Freeform 1694"/>
                <p:cNvSpPr>
                  <a:spLocks/>
                </p:cNvSpPr>
                <p:nvPr/>
              </p:nvSpPr>
              <p:spPr bwMode="auto">
                <a:xfrm>
                  <a:off x="3510" y="203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68" name="Freeform 1695"/>
                <p:cNvSpPr>
                  <a:spLocks/>
                </p:cNvSpPr>
                <p:nvPr/>
              </p:nvSpPr>
              <p:spPr bwMode="auto">
                <a:xfrm>
                  <a:off x="3512" y="2037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69" name="Freeform 1696"/>
                <p:cNvSpPr>
                  <a:spLocks/>
                </p:cNvSpPr>
                <p:nvPr/>
              </p:nvSpPr>
              <p:spPr bwMode="auto">
                <a:xfrm>
                  <a:off x="3517" y="2042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70" name="Freeform 1697"/>
                <p:cNvSpPr>
                  <a:spLocks/>
                </p:cNvSpPr>
                <p:nvPr/>
              </p:nvSpPr>
              <p:spPr bwMode="auto">
                <a:xfrm>
                  <a:off x="3519" y="204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71" name="Freeform 1698"/>
                <p:cNvSpPr>
                  <a:spLocks/>
                </p:cNvSpPr>
                <p:nvPr/>
              </p:nvSpPr>
              <p:spPr bwMode="auto">
                <a:xfrm>
                  <a:off x="3521" y="2048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72" name="Freeform 1699"/>
                <p:cNvSpPr>
                  <a:spLocks/>
                </p:cNvSpPr>
                <p:nvPr/>
              </p:nvSpPr>
              <p:spPr bwMode="auto">
                <a:xfrm>
                  <a:off x="3526" y="205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73" name="Freeform 1700"/>
                <p:cNvSpPr>
                  <a:spLocks/>
                </p:cNvSpPr>
                <p:nvPr/>
              </p:nvSpPr>
              <p:spPr bwMode="auto">
                <a:xfrm>
                  <a:off x="3528" y="2056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74" name="Freeform 1701"/>
                <p:cNvSpPr>
                  <a:spLocks/>
                </p:cNvSpPr>
                <p:nvPr/>
              </p:nvSpPr>
              <p:spPr bwMode="auto">
                <a:xfrm>
                  <a:off x="3530" y="2059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75" name="Freeform 1702"/>
                <p:cNvSpPr>
                  <a:spLocks/>
                </p:cNvSpPr>
                <p:nvPr/>
              </p:nvSpPr>
              <p:spPr bwMode="auto">
                <a:xfrm>
                  <a:off x="3535" y="206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76" name="Line 1703"/>
                <p:cNvSpPr>
                  <a:spLocks noChangeShapeType="1"/>
                </p:cNvSpPr>
                <p:nvPr/>
              </p:nvSpPr>
              <p:spPr bwMode="auto">
                <a:xfrm>
                  <a:off x="3537" y="20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77" name="Freeform 1704"/>
                <p:cNvSpPr>
                  <a:spLocks/>
                </p:cNvSpPr>
                <p:nvPr/>
              </p:nvSpPr>
              <p:spPr bwMode="auto">
                <a:xfrm>
                  <a:off x="3540" y="206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78" name="Freeform 1705"/>
                <p:cNvSpPr>
                  <a:spLocks/>
                </p:cNvSpPr>
                <p:nvPr/>
              </p:nvSpPr>
              <p:spPr bwMode="auto">
                <a:xfrm>
                  <a:off x="3542" y="2072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79" name="Line 1706"/>
                <p:cNvSpPr>
                  <a:spLocks noChangeShapeType="1"/>
                </p:cNvSpPr>
                <p:nvPr/>
              </p:nvSpPr>
              <p:spPr bwMode="auto">
                <a:xfrm>
                  <a:off x="3546" y="207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80" name="Freeform 1707"/>
                <p:cNvSpPr>
                  <a:spLocks/>
                </p:cNvSpPr>
                <p:nvPr/>
              </p:nvSpPr>
              <p:spPr bwMode="auto">
                <a:xfrm>
                  <a:off x="3549" y="207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81" name="Line 1708"/>
                <p:cNvSpPr>
                  <a:spLocks noChangeShapeType="1"/>
                </p:cNvSpPr>
                <p:nvPr/>
              </p:nvSpPr>
              <p:spPr bwMode="auto">
                <a:xfrm>
                  <a:off x="3551" y="20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82" name="Freeform 1709"/>
                <p:cNvSpPr>
                  <a:spLocks/>
                </p:cNvSpPr>
                <p:nvPr/>
              </p:nvSpPr>
              <p:spPr bwMode="auto">
                <a:xfrm>
                  <a:off x="3553" y="2082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83" name="Line 1710"/>
                <p:cNvSpPr>
                  <a:spLocks noChangeShapeType="1"/>
                </p:cNvSpPr>
                <p:nvPr/>
              </p:nvSpPr>
              <p:spPr bwMode="auto">
                <a:xfrm>
                  <a:off x="3558" y="20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84" name="Line 1711"/>
                <p:cNvSpPr>
                  <a:spLocks noChangeShapeType="1"/>
                </p:cNvSpPr>
                <p:nvPr/>
              </p:nvSpPr>
              <p:spPr bwMode="auto">
                <a:xfrm>
                  <a:off x="3560" y="20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85" name="Freeform 1712"/>
                <p:cNvSpPr>
                  <a:spLocks/>
                </p:cNvSpPr>
                <p:nvPr/>
              </p:nvSpPr>
              <p:spPr bwMode="auto">
                <a:xfrm>
                  <a:off x="3562" y="2090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86" name="Line 1713"/>
                <p:cNvSpPr>
                  <a:spLocks noChangeShapeType="1"/>
                </p:cNvSpPr>
                <p:nvPr/>
              </p:nvSpPr>
              <p:spPr bwMode="auto">
                <a:xfrm>
                  <a:off x="3569" y="20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87" name="Line 1714"/>
                <p:cNvSpPr>
                  <a:spLocks noChangeShapeType="1"/>
                </p:cNvSpPr>
                <p:nvPr/>
              </p:nvSpPr>
              <p:spPr bwMode="auto">
                <a:xfrm>
                  <a:off x="3571" y="20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88" name="Freeform 1715"/>
                <p:cNvSpPr>
                  <a:spLocks/>
                </p:cNvSpPr>
                <p:nvPr/>
              </p:nvSpPr>
              <p:spPr bwMode="auto">
                <a:xfrm>
                  <a:off x="3574" y="2100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89" name="Line 1716"/>
                <p:cNvSpPr>
                  <a:spLocks noChangeShapeType="1"/>
                </p:cNvSpPr>
                <p:nvPr/>
              </p:nvSpPr>
              <p:spPr bwMode="auto">
                <a:xfrm>
                  <a:off x="3578" y="21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90" name="Freeform 1717"/>
                <p:cNvSpPr>
                  <a:spLocks/>
                </p:cNvSpPr>
                <p:nvPr/>
              </p:nvSpPr>
              <p:spPr bwMode="auto">
                <a:xfrm>
                  <a:off x="3580" y="2106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91" name="Line 1718"/>
                <p:cNvSpPr>
                  <a:spLocks noChangeShapeType="1"/>
                </p:cNvSpPr>
                <p:nvPr/>
              </p:nvSpPr>
              <p:spPr bwMode="auto">
                <a:xfrm>
                  <a:off x="3587" y="21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92" name="Line 1719"/>
                <p:cNvSpPr>
                  <a:spLocks noChangeShapeType="1"/>
                </p:cNvSpPr>
                <p:nvPr/>
              </p:nvSpPr>
              <p:spPr bwMode="auto">
                <a:xfrm>
                  <a:off x="3590" y="21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93" name="Line 1720"/>
                <p:cNvSpPr>
                  <a:spLocks noChangeShapeType="1"/>
                </p:cNvSpPr>
                <p:nvPr/>
              </p:nvSpPr>
              <p:spPr bwMode="auto">
                <a:xfrm>
                  <a:off x="3592" y="21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94" name="Line 1721"/>
                <p:cNvSpPr>
                  <a:spLocks noChangeShapeType="1"/>
                </p:cNvSpPr>
                <p:nvPr/>
              </p:nvSpPr>
              <p:spPr bwMode="auto">
                <a:xfrm>
                  <a:off x="3594" y="21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95" name="Line 1722"/>
                <p:cNvSpPr>
                  <a:spLocks noChangeShapeType="1"/>
                </p:cNvSpPr>
                <p:nvPr/>
              </p:nvSpPr>
              <p:spPr bwMode="auto">
                <a:xfrm>
                  <a:off x="3596" y="211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96" name="Line 1723"/>
                <p:cNvSpPr>
                  <a:spLocks noChangeShapeType="1"/>
                </p:cNvSpPr>
                <p:nvPr/>
              </p:nvSpPr>
              <p:spPr bwMode="auto">
                <a:xfrm>
                  <a:off x="3599" y="21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97" name="Line 1724"/>
                <p:cNvSpPr>
                  <a:spLocks noChangeShapeType="1"/>
                </p:cNvSpPr>
                <p:nvPr/>
              </p:nvSpPr>
              <p:spPr bwMode="auto">
                <a:xfrm>
                  <a:off x="3601" y="21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98" name="Line 1725"/>
                <p:cNvSpPr>
                  <a:spLocks noChangeShapeType="1"/>
                </p:cNvSpPr>
                <p:nvPr/>
              </p:nvSpPr>
              <p:spPr bwMode="auto">
                <a:xfrm>
                  <a:off x="3603" y="21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99" name="Line 1726"/>
                <p:cNvSpPr>
                  <a:spLocks noChangeShapeType="1"/>
                </p:cNvSpPr>
                <p:nvPr/>
              </p:nvSpPr>
              <p:spPr bwMode="auto">
                <a:xfrm>
                  <a:off x="3605" y="21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00" name="Line 1727"/>
                <p:cNvSpPr>
                  <a:spLocks noChangeShapeType="1"/>
                </p:cNvSpPr>
                <p:nvPr/>
              </p:nvSpPr>
              <p:spPr bwMode="auto">
                <a:xfrm>
                  <a:off x="3608" y="21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01" name="Line 1728"/>
                <p:cNvSpPr>
                  <a:spLocks noChangeShapeType="1"/>
                </p:cNvSpPr>
                <p:nvPr/>
              </p:nvSpPr>
              <p:spPr bwMode="auto">
                <a:xfrm>
                  <a:off x="3610" y="21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02" name="Freeform 1729"/>
                <p:cNvSpPr>
                  <a:spLocks/>
                </p:cNvSpPr>
                <p:nvPr/>
              </p:nvSpPr>
              <p:spPr bwMode="auto">
                <a:xfrm>
                  <a:off x="3612" y="2129"/>
                  <a:ext cx="9" cy="4"/>
                </a:xfrm>
                <a:custGeom>
                  <a:avLst/>
                  <a:gdLst>
                    <a:gd name="T0" fmla="*/ 0 w 4"/>
                    <a:gd name="T1" fmla="*/ 0 h 2"/>
                    <a:gd name="T2" fmla="*/ 0 w 4"/>
                    <a:gd name="T3" fmla="*/ 0 h 2"/>
                    <a:gd name="T4" fmla="*/ 1 w 4"/>
                    <a:gd name="T5" fmla="*/ 0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2 h 2"/>
                    <a:gd name="T14" fmla="*/ 4 w 4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03" name="Freeform 1730"/>
                <p:cNvSpPr>
                  <a:spLocks/>
                </p:cNvSpPr>
                <p:nvPr/>
              </p:nvSpPr>
              <p:spPr bwMode="auto">
                <a:xfrm>
                  <a:off x="3624" y="2134"/>
                  <a:ext cx="16" cy="3"/>
                </a:xfrm>
                <a:custGeom>
                  <a:avLst/>
                  <a:gdLst>
                    <a:gd name="T0" fmla="*/ 0 w 7"/>
                    <a:gd name="T1" fmla="*/ 0 h 2"/>
                    <a:gd name="T2" fmla="*/ 0 w 7"/>
                    <a:gd name="T3" fmla="*/ 0 h 2"/>
                    <a:gd name="T4" fmla="*/ 1 w 7"/>
                    <a:gd name="T5" fmla="*/ 0 h 2"/>
                    <a:gd name="T6" fmla="*/ 2 w 7"/>
                    <a:gd name="T7" fmla="*/ 0 h 2"/>
                    <a:gd name="T8" fmla="*/ 2 w 7"/>
                    <a:gd name="T9" fmla="*/ 1 h 2"/>
                    <a:gd name="T10" fmla="*/ 3 w 7"/>
                    <a:gd name="T11" fmla="*/ 1 h 2"/>
                    <a:gd name="T12" fmla="*/ 4 w 7"/>
                    <a:gd name="T13" fmla="*/ 1 h 2"/>
                    <a:gd name="T14" fmla="*/ 5 w 7"/>
                    <a:gd name="T15" fmla="*/ 1 h 2"/>
                    <a:gd name="T16" fmla="*/ 5 w 7"/>
                    <a:gd name="T17" fmla="*/ 2 h 2"/>
                    <a:gd name="T18" fmla="*/ 6 w 7"/>
                    <a:gd name="T19" fmla="*/ 2 h 2"/>
                    <a:gd name="T20" fmla="*/ 7 w 7"/>
                    <a:gd name="T2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04" name="Freeform 1731"/>
                <p:cNvSpPr>
                  <a:spLocks/>
                </p:cNvSpPr>
                <p:nvPr/>
              </p:nvSpPr>
              <p:spPr bwMode="auto">
                <a:xfrm>
                  <a:off x="3642" y="2139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05" name="Freeform 1732"/>
                <p:cNvSpPr>
                  <a:spLocks/>
                </p:cNvSpPr>
                <p:nvPr/>
              </p:nvSpPr>
              <p:spPr bwMode="auto">
                <a:xfrm>
                  <a:off x="3646" y="2140"/>
                  <a:ext cx="41" cy="3"/>
                </a:xfrm>
                <a:custGeom>
                  <a:avLst/>
                  <a:gdLst>
                    <a:gd name="T0" fmla="*/ 0 w 18"/>
                    <a:gd name="T1" fmla="*/ 0 h 2"/>
                    <a:gd name="T2" fmla="*/ 0 w 18"/>
                    <a:gd name="T3" fmla="*/ 0 h 2"/>
                    <a:gd name="T4" fmla="*/ 1 w 18"/>
                    <a:gd name="T5" fmla="*/ 0 h 2"/>
                    <a:gd name="T6" fmla="*/ 2 w 18"/>
                    <a:gd name="T7" fmla="*/ 0 h 2"/>
                    <a:gd name="T8" fmla="*/ 3 w 18"/>
                    <a:gd name="T9" fmla="*/ 0 h 2"/>
                    <a:gd name="T10" fmla="*/ 3 w 18"/>
                    <a:gd name="T11" fmla="*/ 1 h 2"/>
                    <a:gd name="T12" fmla="*/ 4 w 18"/>
                    <a:gd name="T13" fmla="*/ 1 h 2"/>
                    <a:gd name="T14" fmla="*/ 5 w 18"/>
                    <a:gd name="T15" fmla="*/ 1 h 2"/>
                    <a:gd name="T16" fmla="*/ 6 w 18"/>
                    <a:gd name="T17" fmla="*/ 1 h 2"/>
                    <a:gd name="T18" fmla="*/ 7 w 18"/>
                    <a:gd name="T19" fmla="*/ 1 h 2"/>
                    <a:gd name="T20" fmla="*/ 7 w 18"/>
                    <a:gd name="T21" fmla="*/ 2 h 2"/>
                    <a:gd name="T22" fmla="*/ 8 w 18"/>
                    <a:gd name="T23" fmla="*/ 2 h 2"/>
                    <a:gd name="T24" fmla="*/ 9 w 18"/>
                    <a:gd name="T25" fmla="*/ 2 h 2"/>
                    <a:gd name="T26" fmla="*/ 10 w 18"/>
                    <a:gd name="T27" fmla="*/ 2 h 2"/>
                    <a:gd name="T28" fmla="*/ 10 w 18"/>
                    <a:gd name="T29" fmla="*/ 1 h 2"/>
                    <a:gd name="T30" fmla="*/ 11 w 18"/>
                    <a:gd name="T31" fmla="*/ 1 h 2"/>
                    <a:gd name="T32" fmla="*/ 12 w 18"/>
                    <a:gd name="T33" fmla="*/ 1 h 2"/>
                    <a:gd name="T34" fmla="*/ 13 w 18"/>
                    <a:gd name="T35" fmla="*/ 1 h 2"/>
                    <a:gd name="T36" fmla="*/ 14 w 18"/>
                    <a:gd name="T37" fmla="*/ 1 h 2"/>
                    <a:gd name="T38" fmla="*/ 14 w 18"/>
                    <a:gd name="T39" fmla="*/ 2 h 2"/>
                    <a:gd name="T40" fmla="*/ 15 w 18"/>
                    <a:gd name="T41" fmla="*/ 2 h 2"/>
                    <a:gd name="T42" fmla="*/ 16 w 18"/>
                    <a:gd name="T43" fmla="*/ 2 h 2"/>
                    <a:gd name="T44" fmla="*/ 17 w 18"/>
                    <a:gd name="T45" fmla="*/ 2 h 2"/>
                    <a:gd name="T46" fmla="*/ 18 w 18"/>
                    <a:gd name="T4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4" y="2"/>
                      </a:lnTo>
                      <a:lnTo>
                        <a:pt x="15" y="2"/>
                      </a:lnTo>
                      <a:lnTo>
                        <a:pt x="16" y="2"/>
                      </a:lnTo>
                      <a:lnTo>
                        <a:pt x="17" y="2"/>
                      </a:lnTo>
                      <a:lnTo>
                        <a:pt x="18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06" name="Freeform 1733"/>
                <p:cNvSpPr>
                  <a:spLocks/>
                </p:cNvSpPr>
                <p:nvPr/>
              </p:nvSpPr>
              <p:spPr bwMode="auto">
                <a:xfrm>
                  <a:off x="3690" y="2143"/>
                  <a:ext cx="40" cy="2"/>
                </a:xfrm>
                <a:custGeom>
                  <a:avLst/>
                  <a:gdLst>
                    <a:gd name="T0" fmla="*/ 0 w 18"/>
                    <a:gd name="T1" fmla="*/ 1 h 1"/>
                    <a:gd name="T2" fmla="*/ 0 w 18"/>
                    <a:gd name="T3" fmla="*/ 1 h 1"/>
                    <a:gd name="T4" fmla="*/ 1 w 18"/>
                    <a:gd name="T5" fmla="*/ 1 h 1"/>
                    <a:gd name="T6" fmla="*/ 2 w 18"/>
                    <a:gd name="T7" fmla="*/ 1 h 1"/>
                    <a:gd name="T8" fmla="*/ 3 w 18"/>
                    <a:gd name="T9" fmla="*/ 1 h 1"/>
                    <a:gd name="T10" fmla="*/ 4 w 18"/>
                    <a:gd name="T11" fmla="*/ 1 h 1"/>
                    <a:gd name="T12" fmla="*/ 5 w 18"/>
                    <a:gd name="T13" fmla="*/ 1 h 1"/>
                    <a:gd name="T14" fmla="*/ 6 w 18"/>
                    <a:gd name="T15" fmla="*/ 1 h 1"/>
                    <a:gd name="T16" fmla="*/ 7 w 18"/>
                    <a:gd name="T17" fmla="*/ 1 h 1"/>
                    <a:gd name="T18" fmla="*/ 7 w 18"/>
                    <a:gd name="T19" fmla="*/ 0 h 1"/>
                    <a:gd name="T20" fmla="*/ 8 w 18"/>
                    <a:gd name="T21" fmla="*/ 0 h 1"/>
                    <a:gd name="T22" fmla="*/ 9 w 18"/>
                    <a:gd name="T23" fmla="*/ 0 h 1"/>
                    <a:gd name="T24" fmla="*/ 10 w 18"/>
                    <a:gd name="T25" fmla="*/ 0 h 1"/>
                    <a:gd name="T26" fmla="*/ 11 w 18"/>
                    <a:gd name="T27" fmla="*/ 0 h 1"/>
                    <a:gd name="T28" fmla="*/ 12 w 18"/>
                    <a:gd name="T29" fmla="*/ 0 h 1"/>
                    <a:gd name="T30" fmla="*/ 13 w 18"/>
                    <a:gd name="T31" fmla="*/ 0 h 1"/>
                    <a:gd name="T32" fmla="*/ 14 w 18"/>
                    <a:gd name="T33" fmla="*/ 0 h 1"/>
                    <a:gd name="T34" fmla="*/ 14 w 18"/>
                    <a:gd name="T35" fmla="*/ 1 h 1"/>
                    <a:gd name="T36" fmla="*/ 15 w 18"/>
                    <a:gd name="T37" fmla="*/ 1 h 1"/>
                    <a:gd name="T38" fmla="*/ 16 w 18"/>
                    <a:gd name="T39" fmla="*/ 1 h 1"/>
                    <a:gd name="T40" fmla="*/ 17 w 18"/>
                    <a:gd name="T41" fmla="*/ 1 h 1"/>
                    <a:gd name="T42" fmla="*/ 18 w 18"/>
                    <a:gd name="T4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07" name="Freeform 1734"/>
                <p:cNvSpPr>
                  <a:spLocks/>
                </p:cNvSpPr>
                <p:nvPr/>
              </p:nvSpPr>
              <p:spPr bwMode="auto">
                <a:xfrm>
                  <a:off x="3733" y="2143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08" name="Freeform 1735"/>
                <p:cNvSpPr>
                  <a:spLocks/>
                </p:cNvSpPr>
                <p:nvPr/>
              </p:nvSpPr>
              <p:spPr bwMode="auto">
                <a:xfrm>
                  <a:off x="3737" y="2142"/>
                  <a:ext cx="9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09" name="Freeform 1736"/>
                <p:cNvSpPr>
                  <a:spLocks/>
                </p:cNvSpPr>
                <p:nvPr/>
              </p:nvSpPr>
              <p:spPr bwMode="auto">
                <a:xfrm>
                  <a:off x="3749" y="2143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10" name="Freeform 1737"/>
                <p:cNvSpPr>
                  <a:spLocks/>
                </p:cNvSpPr>
                <p:nvPr/>
              </p:nvSpPr>
              <p:spPr bwMode="auto">
                <a:xfrm>
                  <a:off x="3753" y="2145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11" name="Freeform 1738"/>
                <p:cNvSpPr>
                  <a:spLocks/>
                </p:cNvSpPr>
                <p:nvPr/>
              </p:nvSpPr>
              <p:spPr bwMode="auto">
                <a:xfrm>
                  <a:off x="3760" y="2148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12" name="Freeform 1739"/>
                <p:cNvSpPr>
                  <a:spLocks/>
                </p:cNvSpPr>
                <p:nvPr/>
              </p:nvSpPr>
              <p:spPr bwMode="auto">
                <a:xfrm>
                  <a:off x="3764" y="2150"/>
                  <a:ext cx="7" cy="1"/>
                </a:xfrm>
                <a:custGeom>
                  <a:avLst/>
                  <a:gdLst>
                    <a:gd name="T0" fmla="*/ 0 w 3"/>
                    <a:gd name="T1" fmla="*/ 0 h 1"/>
                    <a:gd name="T2" fmla="*/ 0 w 3"/>
                    <a:gd name="T3" fmla="*/ 0 h 1"/>
                    <a:gd name="T4" fmla="*/ 1 w 3"/>
                    <a:gd name="T5" fmla="*/ 0 h 1"/>
                    <a:gd name="T6" fmla="*/ 1 w 3"/>
                    <a:gd name="T7" fmla="*/ 1 h 1"/>
                    <a:gd name="T8" fmla="*/ 2 w 3"/>
                    <a:gd name="T9" fmla="*/ 1 h 1"/>
                    <a:gd name="T10" fmla="*/ 3 w 3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13" name="Freeform 1740"/>
                <p:cNvSpPr>
                  <a:spLocks/>
                </p:cNvSpPr>
                <p:nvPr/>
              </p:nvSpPr>
              <p:spPr bwMode="auto">
                <a:xfrm>
                  <a:off x="3774" y="2153"/>
                  <a:ext cx="15" cy="6"/>
                </a:xfrm>
                <a:custGeom>
                  <a:avLst/>
                  <a:gdLst>
                    <a:gd name="T0" fmla="*/ 0 w 7"/>
                    <a:gd name="T1" fmla="*/ 0 h 4"/>
                    <a:gd name="T2" fmla="*/ 0 w 7"/>
                    <a:gd name="T3" fmla="*/ 0 h 4"/>
                    <a:gd name="T4" fmla="*/ 1 w 7"/>
                    <a:gd name="T5" fmla="*/ 0 h 4"/>
                    <a:gd name="T6" fmla="*/ 1 w 7"/>
                    <a:gd name="T7" fmla="*/ 1 h 4"/>
                    <a:gd name="T8" fmla="*/ 2 w 7"/>
                    <a:gd name="T9" fmla="*/ 1 h 4"/>
                    <a:gd name="T10" fmla="*/ 3 w 7"/>
                    <a:gd name="T11" fmla="*/ 1 h 4"/>
                    <a:gd name="T12" fmla="*/ 3 w 7"/>
                    <a:gd name="T13" fmla="*/ 2 h 4"/>
                    <a:gd name="T14" fmla="*/ 4 w 7"/>
                    <a:gd name="T15" fmla="*/ 2 h 4"/>
                    <a:gd name="T16" fmla="*/ 5 w 7"/>
                    <a:gd name="T17" fmla="*/ 2 h 4"/>
                    <a:gd name="T18" fmla="*/ 5 w 7"/>
                    <a:gd name="T19" fmla="*/ 3 h 4"/>
                    <a:gd name="T20" fmla="*/ 6 w 7"/>
                    <a:gd name="T21" fmla="*/ 3 h 4"/>
                    <a:gd name="T22" fmla="*/ 6 w 7"/>
                    <a:gd name="T23" fmla="*/ 4 h 4"/>
                    <a:gd name="T24" fmla="*/ 7 w 7"/>
                    <a:gd name="T2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4"/>
                      </a:lnTo>
                      <a:lnTo>
                        <a:pt x="7" y="4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14" name="Freeform 1741"/>
                <p:cNvSpPr>
                  <a:spLocks/>
                </p:cNvSpPr>
                <p:nvPr/>
              </p:nvSpPr>
              <p:spPr bwMode="auto">
                <a:xfrm>
                  <a:off x="3792" y="2161"/>
                  <a:ext cx="9" cy="3"/>
                </a:xfrm>
                <a:custGeom>
                  <a:avLst/>
                  <a:gdLst>
                    <a:gd name="T0" fmla="*/ 0 w 4"/>
                    <a:gd name="T1" fmla="*/ 0 h 2"/>
                    <a:gd name="T2" fmla="*/ 0 w 4"/>
                    <a:gd name="T3" fmla="*/ 0 h 2"/>
                    <a:gd name="T4" fmla="*/ 1 w 4"/>
                    <a:gd name="T5" fmla="*/ 0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2 h 2"/>
                    <a:gd name="T14" fmla="*/ 4 w 4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15" name="Freeform 1742"/>
                <p:cNvSpPr>
                  <a:spLocks/>
                </p:cNvSpPr>
                <p:nvPr/>
              </p:nvSpPr>
              <p:spPr bwMode="auto">
                <a:xfrm>
                  <a:off x="3803" y="2165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16" name="Freeform 1743"/>
                <p:cNvSpPr>
                  <a:spLocks/>
                </p:cNvSpPr>
                <p:nvPr/>
              </p:nvSpPr>
              <p:spPr bwMode="auto">
                <a:xfrm>
                  <a:off x="3810" y="2168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17" name="Freeform 1744"/>
                <p:cNvSpPr>
                  <a:spLocks/>
                </p:cNvSpPr>
                <p:nvPr/>
              </p:nvSpPr>
              <p:spPr bwMode="auto">
                <a:xfrm>
                  <a:off x="3817" y="2172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18" name="Freeform 1745"/>
                <p:cNvSpPr>
                  <a:spLocks/>
                </p:cNvSpPr>
                <p:nvPr/>
              </p:nvSpPr>
              <p:spPr bwMode="auto">
                <a:xfrm>
                  <a:off x="3821" y="2173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19" name="Freeform 1746"/>
                <p:cNvSpPr>
                  <a:spLocks/>
                </p:cNvSpPr>
                <p:nvPr/>
              </p:nvSpPr>
              <p:spPr bwMode="auto">
                <a:xfrm>
                  <a:off x="3828" y="2176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20" name="Line 1747"/>
                <p:cNvSpPr>
                  <a:spLocks noChangeShapeType="1"/>
                </p:cNvSpPr>
                <p:nvPr/>
              </p:nvSpPr>
              <p:spPr bwMode="auto">
                <a:xfrm>
                  <a:off x="3835" y="21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21" name="Freeform 1748"/>
                <p:cNvSpPr>
                  <a:spLocks/>
                </p:cNvSpPr>
                <p:nvPr/>
              </p:nvSpPr>
              <p:spPr bwMode="auto">
                <a:xfrm>
                  <a:off x="3837" y="2181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22" name="Freeform 1749"/>
                <p:cNvSpPr>
                  <a:spLocks/>
                </p:cNvSpPr>
                <p:nvPr/>
              </p:nvSpPr>
              <p:spPr bwMode="auto">
                <a:xfrm>
                  <a:off x="3844" y="2184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23" name="Freeform 1750"/>
                <p:cNvSpPr>
                  <a:spLocks/>
                </p:cNvSpPr>
                <p:nvPr/>
              </p:nvSpPr>
              <p:spPr bwMode="auto">
                <a:xfrm>
                  <a:off x="3851" y="2187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24" name="Freeform 1751"/>
                <p:cNvSpPr>
                  <a:spLocks/>
                </p:cNvSpPr>
                <p:nvPr/>
              </p:nvSpPr>
              <p:spPr bwMode="auto">
                <a:xfrm>
                  <a:off x="3858" y="2190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25" name="Freeform 1752"/>
                <p:cNvSpPr>
                  <a:spLocks/>
                </p:cNvSpPr>
                <p:nvPr/>
              </p:nvSpPr>
              <p:spPr bwMode="auto">
                <a:xfrm>
                  <a:off x="3864" y="2193"/>
                  <a:ext cx="7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26" name="Freeform 1753"/>
                <p:cNvSpPr>
                  <a:spLocks/>
                </p:cNvSpPr>
                <p:nvPr/>
              </p:nvSpPr>
              <p:spPr bwMode="auto">
                <a:xfrm>
                  <a:off x="3874" y="2198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27" name="Freeform 1754"/>
                <p:cNvSpPr>
                  <a:spLocks/>
                </p:cNvSpPr>
                <p:nvPr/>
              </p:nvSpPr>
              <p:spPr bwMode="auto">
                <a:xfrm>
                  <a:off x="3880" y="2201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28" name="Line 1755"/>
                <p:cNvSpPr>
                  <a:spLocks noChangeShapeType="1"/>
                </p:cNvSpPr>
                <p:nvPr/>
              </p:nvSpPr>
              <p:spPr bwMode="auto">
                <a:xfrm>
                  <a:off x="3887" y="22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29" name="Freeform 1756"/>
                <p:cNvSpPr>
                  <a:spLocks/>
                </p:cNvSpPr>
                <p:nvPr/>
              </p:nvSpPr>
              <p:spPr bwMode="auto">
                <a:xfrm>
                  <a:off x="3889" y="2206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30" name="Line 1757"/>
                <p:cNvSpPr>
                  <a:spLocks noChangeShapeType="1"/>
                </p:cNvSpPr>
                <p:nvPr/>
              </p:nvSpPr>
              <p:spPr bwMode="auto">
                <a:xfrm>
                  <a:off x="3899" y="22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31" name="Freeform 1758"/>
                <p:cNvSpPr>
                  <a:spLocks/>
                </p:cNvSpPr>
                <p:nvPr/>
              </p:nvSpPr>
              <p:spPr bwMode="auto">
                <a:xfrm>
                  <a:off x="3901" y="2212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32" name="Freeform 1759"/>
                <p:cNvSpPr>
                  <a:spLocks/>
                </p:cNvSpPr>
                <p:nvPr/>
              </p:nvSpPr>
              <p:spPr bwMode="auto">
                <a:xfrm>
                  <a:off x="3908" y="2215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33" name="Freeform 1760"/>
                <p:cNvSpPr>
                  <a:spLocks/>
                </p:cNvSpPr>
                <p:nvPr/>
              </p:nvSpPr>
              <p:spPr bwMode="auto">
                <a:xfrm>
                  <a:off x="3917" y="2220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34" name="Freeform 1761"/>
                <p:cNvSpPr>
                  <a:spLocks/>
                </p:cNvSpPr>
                <p:nvPr/>
              </p:nvSpPr>
              <p:spPr bwMode="auto">
                <a:xfrm>
                  <a:off x="3926" y="2225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35" name="Freeform 1762"/>
                <p:cNvSpPr>
                  <a:spLocks/>
                </p:cNvSpPr>
                <p:nvPr/>
              </p:nvSpPr>
              <p:spPr bwMode="auto">
                <a:xfrm>
                  <a:off x="3935" y="2229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36" name="Line 1763"/>
                <p:cNvSpPr>
                  <a:spLocks noChangeShapeType="1"/>
                </p:cNvSpPr>
                <p:nvPr/>
              </p:nvSpPr>
              <p:spPr bwMode="auto">
                <a:xfrm>
                  <a:off x="3942" y="223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37" name="Freeform 1764"/>
                <p:cNvSpPr>
                  <a:spLocks/>
                </p:cNvSpPr>
                <p:nvPr/>
              </p:nvSpPr>
              <p:spPr bwMode="auto">
                <a:xfrm>
                  <a:off x="3944" y="2234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38" name="Freeform 1765"/>
                <p:cNvSpPr>
                  <a:spLocks/>
                </p:cNvSpPr>
                <p:nvPr/>
              </p:nvSpPr>
              <p:spPr bwMode="auto">
                <a:xfrm>
                  <a:off x="3951" y="2237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39" name="Freeform 1766"/>
                <p:cNvSpPr>
                  <a:spLocks/>
                </p:cNvSpPr>
                <p:nvPr/>
              </p:nvSpPr>
              <p:spPr bwMode="auto">
                <a:xfrm>
                  <a:off x="3960" y="2242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40" name="Freeform 1767"/>
                <p:cNvSpPr>
                  <a:spLocks/>
                </p:cNvSpPr>
                <p:nvPr/>
              </p:nvSpPr>
              <p:spPr bwMode="auto">
                <a:xfrm>
                  <a:off x="3969" y="2247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41" name="Freeform 1768"/>
                <p:cNvSpPr>
                  <a:spLocks/>
                </p:cNvSpPr>
                <p:nvPr/>
              </p:nvSpPr>
              <p:spPr bwMode="auto">
                <a:xfrm>
                  <a:off x="3976" y="2250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42" name="Freeform 1769"/>
                <p:cNvSpPr>
                  <a:spLocks/>
                </p:cNvSpPr>
                <p:nvPr/>
              </p:nvSpPr>
              <p:spPr bwMode="auto">
                <a:xfrm>
                  <a:off x="3983" y="2253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43" name="Freeform 1770"/>
                <p:cNvSpPr>
                  <a:spLocks/>
                </p:cNvSpPr>
                <p:nvPr/>
              </p:nvSpPr>
              <p:spPr bwMode="auto">
                <a:xfrm>
                  <a:off x="3989" y="2256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44" name="Freeform 1771"/>
                <p:cNvSpPr>
                  <a:spLocks/>
                </p:cNvSpPr>
                <p:nvPr/>
              </p:nvSpPr>
              <p:spPr bwMode="auto">
                <a:xfrm>
                  <a:off x="3996" y="2259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45" name="Line 1772"/>
                <p:cNvSpPr>
                  <a:spLocks noChangeShapeType="1"/>
                </p:cNvSpPr>
                <p:nvPr/>
              </p:nvSpPr>
              <p:spPr bwMode="auto">
                <a:xfrm>
                  <a:off x="4003" y="22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46" name="Freeform 1773"/>
                <p:cNvSpPr>
                  <a:spLocks/>
                </p:cNvSpPr>
                <p:nvPr/>
              </p:nvSpPr>
              <p:spPr bwMode="auto">
                <a:xfrm>
                  <a:off x="4005" y="2264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47" name="Freeform 1774"/>
                <p:cNvSpPr>
                  <a:spLocks/>
                </p:cNvSpPr>
                <p:nvPr/>
              </p:nvSpPr>
              <p:spPr bwMode="auto">
                <a:xfrm>
                  <a:off x="4012" y="2267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48" name="Freeform 1775"/>
                <p:cNvSpPr>
                  <a:spLocks/>
                </p:cNvSpPr>
                <p:nvPr/>
              </p:nvSpPr>
              <p:spPr bwMode="auto">
                <a:xfrm>
                  <a:off x="4019" y="2270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49" name="Line 1776"/>
                <p:cNvSpPr>
                  <a:spLocks noChangeShapeType="1"/>
                </p:cNvSpPr>
                <p:nvPr/>
              </p:nvSpPr>
              <p:spPr bwMode="auto">
                <a:xfrm>
                  <a:off x="4026" y="22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50" name="Freeform 1777"/>
                <p:cNvSpPr>
                  <a:spLocks/>
                </p:cNvSpPr>
                <p:nvPr/>
              </p:nvSpPr>
              <p:spPr bwMode="auto">
                <a:xfrm>
                  <a:off x="4028" y="2275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51" name="Freeform 1778"/>
                <p:cNvSpPr>
                  <a:spLocks/>
                </p:cNvSpPr>
                <p:nvPr/>
              </p:nvSpPr>
              <p:spPr bwMode="auto">
                <a:xfrm>
                  <a:off x="4035" y="2278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52" name="Freeform 1779"/>
                <p:cNvSpPr>
                  <a:spLocks/>
                </p:cNvSpPr>
                <p:nvPr/>
              </p:nvSpPr>
              <p:spPr bwMode="auto">
                <a:xfrm>
                  <a:off x="4042" y="2281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53" name="Freeform 1780"/>
                <p:cNvSpPr>
                  <a:spLocks/>
                </p:cNvSpPr>
                <p:nvPr/>
              </p:nvSpPr>
              <p:spPr bwMode="auto">
                <a:xfrm>
                  <a:off x="4051" y="2286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54" name="Line 1781"/>
                <p:cNvSpPr>
                  <a:spLocks noChangeShapeType="1"/>
                </p:cNvSpPr>
                <p:nvPr/>
              </p:nvSpPr>
              <p:spPr bwMode="auto">
                <a:xfrm>
                  <a:off x="4058" y="22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55" name="Freeform 1782"/>
                <p:cNvSpPr>
                  <a:spLocks/>
                </p:cNvSpPr>
                <p:nvPr/>
              </p:nvSpPr>
              <p:spPr bwMode="auto">
                <a:xfrm>
                  <a:off x="4060" y="2290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56" name="Freeform 1783"/>
                <p:cNvSpPr>
                  <a:spLocks/>
                </p:cNvSpPr>
                <p:nvPr/>
              </p:nvSpPr>
              <p:spPr bwMode="auto">
                <a:xfrm>
                  <a:off x="4067" y="2293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57" name="Line 1784"/>
                <p:cNvSpPr>
                  <a:spLocks noChangeShapeType="1"/>
                </p:cNvSpPr>
                <p:nvPr/>
              </p:nvSpPr>
              <p:spPr bwMode="auto">
                <a:xfrm>
                  <a:off x="4073" y="22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58" name="Freeform 1785"/>
                <p:cNvSpPr>
                  <a:spLocks/>
                </p:cNvSpPr>
                <p:nvPr/>
              </p:nvSpPr>
              <p:spPr bwMode="auto">
                <a:xfrm>
                  <a:off x="4076" y="2298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59" name="Freeform 1786"/>
                <p:cNvSpPr>
                  <a:spLocks/>
                </p:cNvSpPr>
                <p:nvPr/>
              </p:nvSpPr>
              <p:spPr bwMode="auto">
                <a:xfrm>
                  <a:off x="4083" y="2301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60" name="Line 1787"/>
                <p:cNvSpPr>
                  <a:spLocks noChangeShapeType="1"/>
                </p:cNvSpPr>
                <p:nvPr/>
              </p:nvSpPr>
              <p:spPr bwMode="auto">
                <a:xfrm>
                  <a:off x="4089" y="23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61" name="Freeform 1788"/>
                <p:cNvSpPr>
                  <a:spLocks/>
                </p:cNvSpPr>
                <p:nvPr/>
              </p:nvSpPr>
              <p:spPr bwMode="auto">
                <a:xfrm>
                  <a:off x="4092" y="2306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62" name="Freeform 1789"/>
                <p:cNvSpPr>
                  <a:spLocks/>
                </p:cNvSpPr>
                <p:nvPr/>
              </p:nvSpPr>
              <p:spPr bwMode="auto">
                <a:xfrm>
                  <a:off x="4101" y="2311"/>
                  <a:ext cx="4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63" name="Line 1790"/>
                <p:cNvSpPr>
                  <a:spLocks noChangeShapeType="1"/>
                </p:cNvSpPr>
                <p:nvPr/>
              </p:nvSpPr>
              <p:spPr bwMode="auto">
                <a:xfrm>
                  <a:off x="4108" y="23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64" name="Freeform 1791"/>
                <p:cNvSpPr>
                  <a:spLocks/>
                </p:cNvSpPr>
                <p:nvPr/>
              </p:nvSpPr>
              <p:spPr bwMode="auto">
                <a:xfrm>
                  <a:off x="4110" y="2315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65" name="Line 1792"/>
                <p:cNvSpPr>
                  <a:spLocks noChangeShapeType="1"/>
                </p:cNvSpPr>
                <p:nvPr/>
              </p:nvSpPr>
              <p:spPr bwMode="auto">
                <a:xfrm>
                  <a:off x="4117" y="231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66" name="Freeform 1793"/>
                <p:cNvSpPr>
                  <a:spLocks/>
                </p:cNvSpPr>
                <p:nvPr/>
              </p:nvSpPr>
              <p:spPr bwMode="auto">
                <a:xfrm>
                  <a:off x="4119" y="2320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67" name="Freeform 1794"/>
                <p:cNvSpPr>
                  <a:spLocks/>
                </p:cNvSpPr>
                <p:nvPr/>
              </p:nvSpPr>
              <p:spPr bwMode="auto">
                <a:xfrm>
                  <a:off x="4128" y="2325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68" name="Line 1795"/>
                <p:cNvSpPr>
                  <a:spLocks noChangeShapeType="1"/>
                </p:cNvSpPr>
                <p:nvPr/>
              </p:nvSpPr>
              <p:spPr bwMode="auto">
                <a:xfrm>
                  <a:off x="4137" y="232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69" name="Freeform 1796"/>
                <p:cNvSpPr>
                  <a:spLocks/>
                </p:cNvSpPr>
                <p:nvPr/>
              </p:nvSpPr>
              <p:spPr bwMode="auto">
                <a:xfrm>
                  <a:off x="4139" y="2331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70" name="Line 1797"/>
                <p:cNvSpPr>
                  <a:spLocks noChangeShapeType="1"/>
                </p:cNvSpPr>
                <p:nvPr/>
              </p:nvSpPr>
              <p:spPr bwMode="auto">
                <a:xfrm>
                  <a:off x="4151" y="23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71" name="Freeform 1798"/>
                <p:cNvSpPr>
                  <a:spLocks/>
                </p:cNvSpPr>
                <p:nvPr/>
              </p:nvSpPr>
              <p:spPr bwMode="auto">
                <a:xfrm>
                  <a:off x="4153" y="2339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72" name="Line 1799"/>
                <p:cNvSpPr>
                  <a:spLocks noChangeShapeType="1"/>
                </p:cNvSpPr>
                <p:nvPr/>
              </p:nvSpPr>
              <p:spPr bwMode="auto">
                <a:xfrm>
                  <a:off x="4162" y="234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73" name="Freeform 1800"/>
                <p:cNvSpPr>
                  <a:spLocks/>
                </p:cNvSpPr>
                <p:nvPr/>
              </p:nvSpPr>
              <p:spPr bwMode="auto">
                <a:xfrm>
                  <a:off x="4164" y="2345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74" name="Line 1801"/>
                <p:cNvSpPr>
                  <a:spLocks noChangeShapeType="1"/>
                </p:cNvSpPr>
                <p:nvPr/>
              </p:nvSpPr>
              <p:spPr bwMode="auto">
                <a:xfrm>
                  <a:off x="4171" y="234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75" name="Freeform 1802"/>
                <p:cNvSpPr>
                  <a:spLocks/>
                </p:cNvSpPr>
                <p:nvPr/>
              </p:nvSpPr>
              <p:spPr bwMode="auto">
                <a:xfrm>
                  <a:off x="4173" y="2350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76" name="Line 1803"/>
                <p:cNvSpPr>
                  <a:spLocks noChangeShapeType="1"/>
                </p:cNvSpPr>
                <p:nvPr/>
              </p:nvSpPr>
              <p:spPr bwMode="auto">
                <a:xfrm>
                  <a:off x="4183" y="235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77" name="Freeform 1804"/>
                <p:cNvSpPr>
                  <a:spLocks/>
                </p:cNvSpPr>
                <p:nvPr/>
              </p:nvSpPr>
              <p:spPr bwMode="auto">
                <a:xfrm>
                  <a:off x="4185" y="2356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78" name="Line 1805"/>
                <p:cNvSpPr>
                  <a:spLocks noChangeShapeType="1"/>
                </p:cNvSpPr>
                <p:nvPr/>
              </p:nvSpPr>
              <p:spPr bwMode="auto">
                <a:xfrm>
                  <a:off x="4192" y="23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79" name="Freeform 1806"/>
                <p:cNvSpPr>
                  <a:spLocks/>
                </p:cNvSpPr>
                <p:nvPr/>
              </p:nvSpPr>
              <p:spPr bwMode="auto">
                <a:xfrm>
                  <a:off x="4194" y="2361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80" name="Line 1807"/>
                <p:cNvSpPr>
                  <a:spLocks noChangeShapeType="1"/>
                </p:cNvSpPr>
                <p:nvPr/>
              </p:nvSpPr>
              <p:spPr bwMode="auto">
                <a:xfrm>
                  <a:off x="4203" y="23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81" name="Freeform 1808"/>
                <p:cNvSpPr>
                  <a:spLocks/>
                </p:cNvSpPr>
                <p:nvPr/>
              </p:nvSpPr>
              <p:spPr bwMode="auto">
                <a:xfrm>
                  <a:off x="4205" y="2367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82" name="Freeform 1809"/>
                <p:cNvSpPr>
                  <a:spLocks/>
                </p:cNvSpPr>
                <p:nvPr/>
              </p:nvSpPr>
              <p:spPr bwMode="auto">
                <a:xfrm>
                  <a:off x="4214" y="2372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83" name="Freeform 1810"/>
                <p:cNvSpPr>
                  <a:spLocks/>
                </p:cNvSpPr>
                <p:nvPr/>
              </p:nvSpPr>
              <p:spPr bwMode="auto">
                <a:xfrm>
                  <a:off x="4223" y="2376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84" name="Freeform 1811"/>
                <p:cNvSpPr>
                  <a:spLocks/>
                </p:cNvSpPr>
                <p:nvPr/>
              </p:nvSpPr>
              <p:spPr bwMode="auto">
                <a:xfrm>
                  <a:off x="4233" y="2381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85" name="Line 1812"/>
                <p:cNvSpPr>
                  <a:spLocks noChangeShapeType="1"/>
                </p:cNvSpPr>
                <p:nvPr/>
              </p:nvSpPr>
              <p:spPr bwMode="auto">
                <a:xfrm>
                  <a:off x="4242" y="23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grpSp>
            <p:nvGrpSpPr>
              <p:cNvPr id="20" name="Group 2014"/>
              <p:cNvGrpSpPr>
                <a:grpSpLocks/>
              </p:cNvGrpSpPr>
              <p:nvPr/>
            </p:nvGrpSpPr>
            <p:grpSpPr bwMode="auto">
              <a:xfrm>
                <a:off x="4244" y="2387"/>
                <a:ext cx="788" cy="560"/>
                <a:chOff x="4244" y="2387"/>
                <a:chExt cx="788" cy="560"/>
              </a:xfrm>
            </p:grpSpPr>
            <p:sp>
              <p:nvSpPr>
                <p:cNvPr id="1286" name="Freeform 1814"/>
                <p:cNvSpPr>
                  <a:spLocks/>
                </p:cNvSpPr>
                <p:nvPr/>
              </p:nvSpPr>
              <p:spPr bwMode="auto">
                <a:xfrm>
                  <a:off x="4244" y="2387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87" name="Line 1815"/>
                <p:cNvSpPr>
                  <a:spLocks noChangeShapeType="1"/>
                </p:cNvSpPr>
                <p:nvPr/>
              </p:nvSpPr>
              <p:spPr bwMode="auto">
                <a:xfrm>
                  <a:off x="4251" y="23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88" name="Freeform 1816"/>
                <p:cNvSpPr>
                  <a:spLocks/>
                </p:cNvSpPr>
                <p:nvPr/>
              </p:nvSpPr>
              <p:spPr bwMode="auto">
                <a:xfrm>
                  <a:off x="4253" y="2392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89" name="Line 1817"/>
                <p:cNvSpPr>
                  <a:spLocks noChangeShapeType="1"/>
                </p:cNvSpPr>
                <p:nvPr/>
              </p:nvSpPr>
              <p:spPr bwMode="auto">
                <a:xfrm>
                  <a:off x="4262" y="23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90" name="Freeform 1818"/>
                <p:cNvSpPr>
                  <a:spLocks/>
                </p:cNvSpPr>
                <p:nvPr/>
              </p:nvSpPr>
              <p:spPr bwMode="auto">
                <a:xfrm>
                  <a:off x="4264" y="2398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91" name="Line 1819"/>
                <p:cNvSpPr>
                  <a:spLocks noChangeShapeType="1"/>
                </p:cNvSpPr>
                <p:nvPr/>
              </p:nvSpPr>
              <p:spPr bwMode="auto">
                <a:xfrm>
                  <a:off x="4271" y="24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92" name="Freeform 1820"/>
                <p:cNvSpPr>
                  <a:spLocks/>
                </p:cNvSpPr>
                <p:nvPr/>
              </p:nvSpPr>
              <p:spPr bwMode="auto">
                <a:xfrm>
                  <a:off x="4273" y="2403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93" name="Line 1821"/>
                <p:cNvSpPr>
                  <a:spLocks noChangeShapeType="1"/>
                </p:cNvSpPr>
                <p:nvPr/>
              </p:nvSpPr>
              <p:spPr bwMode="auto">
                <a:xfrm>
                  <a:off x="4282" y="240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94" name="Freeform 1822"/>
                <p:cNvSpPr>
                  <a:spLocks/>
                </p:cNvSpPr>
                <p:nvPr/>
              </p:nvSpPr>
              <p:spPr bwMode="auto">
                <a:xfrm>
                  <a:off x="4285" y="2409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95" name="Freeform 1823"/>
                <p:cNvSpPr>
                  <a:spLocks/>
                </p:cNvSpPr>
                <p:nvPr/>
              </p:nvSpPr>
              <p:spPr bwMode="auto">
                <a:xfrm>
                  <a:off x="4294" y="2414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96" name="Line 1824"/>
                <p:cNvSpPr>
                  <a:spLocks noChangeShapeType="1"/>
                </p:cNvSpPr>
                <p:nvPr/>
              </p:nvSpPr>
              <p:spPr bwMode="auto">
                <a:xfrm>
                  <a:off x="4303" y="241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97" name="Freeform 1825"/>
                <p:cNvSpPr>
                  <a:spLocks/>
                </p:cNvSpPr>
                <p:nvPr/>
              </p:nvSpPr>
              <p:spPr bwMode="auto">
                <a:xfrm>
                  <a:off x="4305" y="2420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98" name="Line 1826"/>
                <p:cNvSpPr>
                  <a:spLocks noChangeShapeType="1"/>
                </p:cNvSpPr>
                <p:nvPr/>
              </p:nvSpPr>
              <p:spPr bwMode="auto">
                <a:xfrm>
                  <a:off x="4319" y="24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99" name="Freeform 1827"/>
                <p:cNvSpPr>
                  <a:spLocks/>
                </p:cNvSpPr>
                <p:nvPr/>
              </p:nvSpPr>
              <p:spPr bwMode="auto">
                <a:xfrm>
                  <a:off x="4321" y="2429"/>
                  <a:ext cx="7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00" name="Line 1828"/>
                <p:cNvSpPr>
                  <a:spLocks noChangeShapeType="1"/>
                </p:cNvSpPr>
                <p:nvPr/>
              </p:nvSpPr>
              <p:spPr bwMode="auto">
                <a:xfrm>
                  <a:off x="4330" y="24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01" name="Freeform 1829"/>
                <p:cNvSpPr>
                  <a:spLocks/>
                </p:cNvSpPr>
                <p:nvPr/>
              </p:nvSpPr>
              <p:spPr bwMode="auto">
                <a:xfrm>
                  <a:off x="4332" y="2436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02" name="Line 1830"/>
                <p:cNvSpPr>
                  <a:spLocks noChangeShapeType="1"/>
                </p:cNvSpPr>
                <p:nvPr/>
              </p:nvSpPr>
              <p:spPr bwMode="auto">
                <a:xfrm>
                  <a:off x="4342" y="24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03" name="Line 1831"/>
                <p:cNvSpPr>
                  <a:spLocks noChangeShapeType="1"/>
                </p:cNvSpPr>
                <p:nvPr/>
              </p:nvSpPr>
              <p:spPr bwMode="auto">
                <a:xfrm>
                  <a:off x="4344" y="24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04" name="Freeform 1832"/>
                <p:cNvSpPr>
                  <a:spLocks/>
                </p:cNvSpPr>
                <p:nvPr/>
              </p:nvSpPr>
              <p:spPr bwMode="auto">
                <a:xfrm>
                  <a:off x="4346" y="2443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05" name="Line 1833"/>
                <p:cNvSpPr>
                  <a:spLocks noChangeShapeType="1"/>
                </p:cNvSpPr>
                <p:nvPr/>
              </p:nvSpPr>
              <p:spPr bwMode="auto">
                <a:xfrm>
                  <a:off x="4357" y="24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06" name="Freeform 1834"/>
                <p:cNvSpPr>
                  <a:spLocks/>
                </p:cNvSpPr>
                <p:nvPr/>
              </p:nvSpPr>
              <p:spPr bwMode="auto">
                <a:xfrm>
                  <a:off x="4360" y="2451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07" name="Line 1835"/>
                <p:cNvSpPr>
                  <a:spLocks noChangeShapeType="1"/>
                </p:cNvSpPr>
                <p:nvPr/>
              </p:nvSpPr>
              <p:spPr bwMode="auto">
                <a:xfrm>
                  <a:off x="4371" y="245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08" name="Line 1836"/>
                <p:cNvSpPr>
                  <a:spLocks noChangeShapeType="1"/>
                </p:cNvSpPr>
                <p:nvPr/>
              </p:nvSpPr>
              <p:spPr bwMode="auto">
                <a:xfrm>
                  <a:off x="4373" y="24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09" name="Freeform 1837"/>
                <p:cNvSpPr>
                  <a:spLocks/>
                </p:cNvSpPr>
                <p:nvPr/>
              </p:nvSpPr>
              <p:spPr bwMode="auto">
                <a:xfrm>
                  <a:off x="4376" y="2461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10" name="Line 1838"/>
                <p:cNvSpPr>
                  <a:spLocks noChangeShapeType="1"/>
                </p:cNvSpPr>
                <p:nvPr/>
              </p:nvSpPr>
              <p:spPr bwMode="auto">
                <a:xfrm>
                  <a:off x="4385" y="24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11" name="Line 1839"/>
                <p:cNvSpPr>
                  <a:spLocks noChangeShapeType="1"/>
                </p:cNvSpPr>
                <p:nvPr/>
              </p:nvSpPr>
              <p:spPr bwMode="auto">
                <a:xfrm>
                  <a:off x="4387" y="24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12" name="Line 1840"/>
                <p:cNvSpPr>
                  <a:spLocks noChangeShapeType="1"/>
                </p:cNvSpPr>
                <p:nvPr/>
              </p:nvSpPr>
              <p:spPr bwMode="auto">
                <a:xfrm>
                  <a:off x="4389" y="246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13" name="Line 1841"/>
                <p:cNvSpPr>
                  <a:spLocks noChangeShapeType="1"/>
                </p:cNvSpPr>
                <p:nvPr/>
              </p:nvSpPr>
              <p:spPr bwMode="auto">
                <a:xfrm>
                  <a:off x="4392" y="24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14" name="Line 1842"/>
                <p:cNvSpPr>
                  <a:spLocks noChangeShapeType="1"/>
                </p:cNvSpPr>
                <p:nvPr/>
              </p:nvSpPr>
              <p:spPr bwMode="auto">
                <a:xfrm>
                  <a:off x="4394" y="247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15" name="Freeform 1843"/>
                <p:cNvSpPr>
                  <a:spLocks/>
                </p:cNvSpPr>
                <p:nvPr/>
              </p:nvSpPr>
              <p:spPr bwMode="auto">
                <a:xfrm>
                  <a:off x="4396" y="2473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16" name="Line 1844"/>
                <p:cNvSpPr>
                  <a:spLocks noChangeShapeType="1"/>
                </p:cNvSpPr>
                <p:nvPr/>
              </p:nvSpPr>
              <p:spPr bwMode="auto">
                <a:xfrm>
                  <a:off x="4407" y="24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17" name="Line 1845"/>
                <p:cNvSpPr>
                  <a:spLocks noChangeShapeType="1"/>
                </p:cNvSpPr>
                <p:nvPr/>
              </p:nvSpPr>
              <p:spPr bwMode="auto">
                <a:xfrm>
                  <a:off x="4410" y="24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18" name="Line 1846"/>
                <p:cNvSpPr>
                  <a:spLocks noChangeShapeType="1"/>
                </p:cNvSpPr>
                <p:nvPr/>
              </p:nvSpPr>
              <p:spPr bwMode="auto">
                <a:xfrm>
                  <a:off x="4412" y="248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19" name="Line 1847"/>
                <p:cNvSpPr>
                  <a:spLocks noChangeShapeType="1"/>
                </p:cNvSpPr>
                <p:nvPr/>
              </p:nvSpPr>
              <p:spPr bwMode="auto">
                <a:xfrm>
                  <a:off x="4414" y="24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20" name="Line 1848"/>
                <p:cNvSpPr>
                  <a:spLocks noChangeShapeType="1"/>
                </p:cNvSpPr>
                <p:nvPr/>
              </p:nvSpPr>
              <p:spPr bwMode="auto">
                <a:xfrm>
                  <a:off x="4417" y="24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21" name="Line 1849"/>
                <p:cNvSpPr>
                  <a:spLocks noChangeShapeType="1"/>
                </p:cNvSpPr>
                <p:nvPr/>
              </p:nvSpPr>
              <p:spPr bwMode="auto">
                <a:xfrm>
                  <a:off x="4419" y="24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22" name="Line 1850"/>
                <p:cNvSpPr>
                  <a:spLocks noChangeShapeType="1"/>
                </p:cNvSpPr>
                <p:nvPr/>
              </p:nvSpPr>
              <p:spPr bwMode="auto">
                <a:xfrm>
                  <a:off x="4421" y="24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23" name="Line 1851"/>
                <p:cNvSpPr>
                  <a:spLocks noChangeShapeType="1"/>
                </p:cNvSpPr>
                <p:nvPr/>
              </p:nvSpPr>
              <p:spPr bwMode="auto">
                <a:xfrm>
                  <a:off x="4423" y="24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24" name="Line 1852"/>
                <p:cNvSpPr>
                  <a:spLocks noChangeShapeType="1"/>
                </p:cNvSpPr>
                <p:nvPr/>
              </p:nvSpPr>
              <p:spPr bwMode="auto">
                <a:xfrm>
                  <a:off x="4426" y="24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25" name="Freeform 1853"/>
                <p:cNvSpPr>
                  <a:spLocks/>
                </p:cNvSpPr>
                <p:nvPr/>
              </p:nvSpPr>
              <p:spPr bwMode="auto">
                <a:xfrm>
                  <a:off x="4428" y="2493"/>
                  <a:ext cx="9" cy="7"/>
                </a:xfrm>
                <a:custGeom>
                  <a:avLst/>
                  <a:gdLst>
                    <a:gd name="T0" fmla="*/ 0 w 4"/>
                    <a:gd name="T1" fmla="*/ 0 h 4"/>
                    <a:gd name="T2" fmla="*/ 0 w 4"/>
                    <a:gd name="T3" fmla="*/ 0 h 4"/>
                    <a:gd name="T4" fmla="*/ 1 w 4"/>
                    <a:gd name="T5" fmla="*/ 0 h 4"/>
                    <a:gd name="T6" fmla="*/ 1 w 4"/>
                    <a:gd name="T7" fmla="*/ 1 h 4"/>
                    <a:gd name="T8" fmla="*/ 2 w 4"/>
                    <a:gd name="T9" fmla="*/ 1 h 4"/>
                    <a:gd name="T10" fmla="*/ 2 w 4"/>
                    <a:gd name="T11" fmla="*/ 2 h 4"/>
                    <a:gd name="T12" fmla="*/ 3 w 4"/>
                    <a:gd name="T13" fmla="*/ 2 h 4"/>
                    <a:gd name="T14" fmla="*/ 3 w 4"/>
                    <a:gd name="T15" fmla="*/ 3 h 4"/>
                    <a:gd name="T16" fmla="*/ 4 w 4"/>
                    <a:gd name="T17" fmla="*/ 3 h 4"/>
                    <a:gd name="T18" fmla="*/ 4 w 4"/>
                    <a:gd name="T1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26" name="Line 1854"/>
                <p:cNvSpPr>
                  <a:spLocks noChangeShapeType="1"/>
                </p:cNvSpPr>
                <p:nvPr/>
              </p:nvSpPr>
              <p:spPr bwMode="auto">
                <a:xfrm>
                  <a:off x="4439" y="25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27" name="Line 1855"/>
                <p:cNvSpPr>
                  <a:spLocks noChangeShapeType="1"/>
                </p:cNvSpPr>
                <p:nvPr/>
              </p:nvSpPr>
              <p:spPr bwMode="auto">
                <a:xfrm>
                  <a:off x="4442" y="25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28" name="Line 1856"/>
                <p:cNvSpPr>
                  <a:spLocks noChangeShapeType="1"/>
                </p:cNvSpPr>
                <p:nvPr/>
              </p:nvSpPr>
              <p:spPr bwMode="auto">
                <a:xfrm>
                  <a:off x="4444" y="25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29" name="Line 1857"/>
                <p:cNvSpPr>
                  <a:spLocks noChangeShapeType="1"/>
                </p:cNvSpPr>
                <p:nvPr/>
              </p:nvSpPr>
              <p:spPr bwMode="auto">
                <a:xfrm>
                  <a:off x="4446" y="250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30" name="Line 1858"/>
                <p:cNvSpPr>
                  <a:spLocks noChangeShapeType="1"/>
                </p:cNvSpPr>
                <p:nvPr/>
              </p:nvSpPr>
              <p:spPr bwMode="auto">
                <a:xfrm>
                  <a:off x="4448" y="250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31" name="Line 1859"/>
                <p:cNvSpPr>
                  <a:spLocks noChangeShapeType="1"/>
                </p:cNvSpPr>
                <p:nvPr/>
              </p:nvSpPr>
              <p:spPr bwMode="auto">
                <a:xfrm>
                  <a:off x="4451" y="250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32" name="Line 1860"/>
                <p:cNvSpPr>
                  <a:spLocks noChangeShapeType="1"/>
                </p:cNvSpPr>
                <p:nvPr/>
              </p:nvSpPr>
              <p:spPr bwMode="auto">
                <a:xfrm>
                  <a:off x="4453" y="25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33" name="Line 1861"/>
                <p:cNvSpPr>
                  <a:spLocks noChangeShapeType="1"/>
                </p:cNvSpPr>
                <p:nvPr/>
              </p:nvSpPr>
              <p:spPr bwMode="auto">
                <a:xfrm>
                  <a:off x="4455" y="25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34" name="Line 1862"/>
                <p:cNvSpPr>
                  <a:spLocks noChangeShapeType="1"/>
                </p:cNvSpPr>
                <p:nvPr/>
              </p:nvSpPr>
              <p:spPr bwMode="auto">
                <a:xfrm>
                  <a:off x="4457" y="25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35" name="Line 1863"/>
                <p:cNvSpPr>
                  <a:spLocks noChangeShapeType="1"/>
                </p:cNvSpPr>
                <p:nvPr/>
              </p:nvSpPr>
              <p:spPr bwMode="auto">
                <a:xfrm>
                  <a:off x="4460" y="25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36" name="Line 1864"/>
                <p:cNvSpPr>
                  <a:spLocks noChangeShapeType="1"/>
                </p:cNvSpPr>
                <p:nvPr/>
              </p:nvSpPr>
              <p:spPr bwMode="auto">
                <a:xfrm>
                  <a:off x="4462" y="25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37" name="Line 1865"/>
                <p:cNvSpPr>
                  <a:spLocks noChangeShapeType="1"/>
                </p:cNvSpPr>
                <p:nvPr/>
              </p:nvSpPr>
              <p:spPr bwMode="auto">
                <a:xfrm>
                  <a:off x="4464" y="251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38" name="Line 1866"/>
                <p:cNvSpPr>
                  <a:spLocks noChangeShapeType="1"/>
                </p:cNvSpPr>
                <p:nvPr/>
              </p:nvSpPr>
              <p:spPr bwMode="auto">
                <a:xfrm>
                  <a:off x="4467" y="25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39" name="Line 1867"/>
                <p:cNvSpPr>
                  <a:spLocks noChangeShapeType="1"/>
                </p:cNvSpPr>
                <p:nvPr/>
              </p:nvSpPr>
              <p:spPr bwMode="auto">
                <a:xfrm>
                  <a:off x="4469" y="25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40" name="Line 1868"/>
                <p:cNvSpPr>
                  <a:spLocks noChangeShapeType="1"/>
                </p:cNvSpPr>
                <p:nvPr/>
              </p:nvSpPr>
              <p:spPr bwMode="auto">
                <a:xfrm>
                  <a:off x="4471" y="25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41" name="Freeform 1869"/>
                <p:cNvSpPr>
                  <a:spLocks/>
                </p:cNvSpPr>
                <p:nvPr/>
              </p:nvSpPr>
              <p:spPr bwMode="auto">
                <a:xfrm>
                  <a:off x="4473" y="2525"/>
                  <a:ext cx="44" cy="31"/>
                </a:xfrm>
                <a:custGeom>
                  <a:avLst/>
                  <a:gdLst>
                    <a:gd name="T0" fmla="*/ 0 w 19"/>
                    <a:gd name="T1" fmla="*/ 0 h 20"/>
                    <a:gd name="T2" fmla="*/ 0 w 19"/>
                    <a:gd name="T3" fmla="*/ 0 h 20"/>
                    <a:gd name="T4" fmla="*/ 0 w 19"/>
                    <a:gd name="T5" fmla="*/ 1 h 20"/>
                    <a:gd name="T6" fmla="*/ 1 w 19"/>
                    <a:gd name="T7" fmla="*/ 1 h 20"/>
                    <a:gd name="T8" fmla="*/ 1 w 19"/>
                    <a:gd name="T9" fmla="*/ 2 h 20"/>
                    <a:gd name="T10" fmla="*/ 2 w 19"/>
                    <a:gd name="T11" fmla="*/ 2 h 20"/>
                    <a:gd name="T12" fmla="*/ 2 w 19"/>
                    <a:gd name="T13" fmla="*/ 3 h 20"/>
                    <a:gd name="T14" fmla="*/ 3 w 19"/>
                    <a:gd name="T15" fmla="*/ 3 h 20"/>
                    <a:gd name="T16" fmla="*/ 3 w 19"/>
                    <a:gd name="T17" fmla="*/ 4 h 20"/>
                    <a:gd name="T18" fmla="*/ 4 w 19"/>
                    <a:gd name="T19" fmla="*/ 4 h 20"/>
                    <a:gd name="T20" fmla="*/ 4 w 19"/>
                    <a:gd name="T21" fmla="*/ 5 h 20"/>
                    <a:gd name="T22" fmla="*/ 5 w 19"/>
                    <a:gd name="T23" fmla="*/ 5 h 20"/>
                    <a:gd name="T24" fmla="*/ 5 w 19"/>
                    <a:gd name="T25" fmla="*/ 6 h 20"/>
                    <a:gd name="T26" fmla="*/ 6 w 19"/>
                    <a:gd name="T27" fmla="*/ 6 h 20"/>
                    <a:gd name="T28" fmla="*/ 6 w 19"/>
                    <a:gd name="T29" fmla="*/ 7 h 20"/>
                    <a:gd name="T30" fmla="*/ 7 w 19"/>
                    <a:gd name="T31" fmla="*/ 7 h 20"/>
                    <a:gd name="T32" fmla="*/ 7 w 19"/>
                    <a:gd name="T33" fmla="*/ 8 h 20"/>
                    <a:gd name="T34" fmla="*/ 8 w 19"/>
                    <a:gd name="T35" fmla="*/ 8 h 20"/>
                    <a:gd name="T36" fmla="*/ 8 w 19"/>
                    <a:gd name="T37" fmla="*/ 9 h 20"/>
                    <a:gd name="T38" fmla="*/ 9 w 19"/>
                    <a:gd name="T39" fmla="*/ 9 h 20"/>
                    <a:gd name="T40" fmla="*/ 9 w 19"/>
                    <a:gd name="T41" fmla="*/ 10 h 20"/>
                    <a:gd name="T42" fmla="*/ 10 w 19"/>
                    <a:gd name="T43" fmla="*/ 10 h 20"/>
                    <a:gd name="T44" fmla="*/ 10 w 19"/>
                    <a:gd name="T45" fmla="*/ 11 h 20"/>
                    <a:gd name="T46" fmla="*/ 11 w 19"/>
                    <a:gd name="T47" fmla="*/ 11 h 20"/>
                    <a:gd name="T48" fmla="*/ 11 w 19"/>
                    <a:gd name="T49" fmla="*/ 12 h 20"/>
                    <a:gd name="T50" fmla="*/ 12 w 19"/>
                    <a:gd name="T51" fmla="*/ 12 h 20"/>
                    <a:gd name="T52" fmla="*/ 12 w 19"/>
                    <a:gd name="T53" fmla="*/ 13 h 20"/>
                    <a:gd name="T54" fmla="*/ 13 w 19"/>
                    <a:gd name="T55" fmla="*/ 13 h 20"/>
                    <a:gd name="T56" fmla="*/ 13 w 19"/>
                    <a:gd name="T57" fmla="*/ 14 h 20"/>
                    <a:gd name="T58" fmla="*/ 14 w 19"/>
                    <a:gd name="T59" fmla="*/ 14 h 20"/>
                    <a:gd name="T60" fmla="*/ 14 w 19"/>
                    <a:gd name="T61" fmla="*/ 15 h 20"/>
                    <a:gd name="T62" fmla="*/ 15 w 19"/>
                    <a:gd name="T63" fmla="*/ 15 h 20"/>
                    <a:gd name="T64" fmla="*/ 15 w 19"/>
                    <a:gd name="T65" fmla="*/ 16 h 20"/>
                    <a:gd name="T66" fmla="*/ 16 w 19"/>
                    <a:gd name="T67" fmla="*/ 16 h 20"/>
                    <a:gd name="T68" fmla="*/ 16 w 19"/>
                    <a:gd name="T69" fmla="*/ 17 h 20"/>
                    <a:gd name="T70" fmla="*/ 17 w 19"/>
                    <a:gd name="T71" fmla="*/ 17 h 20"/>
                    <a:gd name="T72" fmla="*/ 17 w 19"/>
                    <a:gd name="T73" fmla="*/ 18 h 20"/>
                    <a:gd name="T74" fmla="*/ 18 w 19"/>
                    <a:gd name="T75" fmla="*/ 18 h 20"/>
                    <a:gd name="T76" fmla="*/ 18 w 19"/>
                    <a:gd name="T77" fmla="*/ 19 h 20"/>
                    <a:gd name="T78" fmla="*/ 19 w 19"/>
                    <a:gd name="T79" fmla="*/ 19 h 20"/>
                    <a:gd name="T80" fmla="*/ 19 w 19"/>
                    <a:gd name="T81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9" h="2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8"/>
                      </a:lnTo>
                      <a:lnTo>
                        <a:pt x="8" y="8"/>
                      </a:lnTo>
                      <a:lnTo>
                        <a:pt x="8" y="9"/>
                      </a:lnTo>
                      <a:lnTo>
                        <a:pt x="9" y="9"/>
                      </a:lnTo>
                      <a:lnTo>
                        <a:pt x="9" y="10"/>
                      </a:lnTo>
                      <a:lnTo>
                        <a:pt x="10" y="10"/>
                      </a:lnTo>
                      <a:lnTo>
                        <a:pt x="10" y="11"/>
                      </a:lnTo>
                      <a:lnTo>
                        <a:pt x="11" y="11"/>
                      </a:lnTo>
                      <a:lnTo>
                        <a:pt x="11" y="12"/>
                      </a:lnTo>
                      <a:lnTo>
                        <a:pt x="12" y="12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4"/>
                      </a:lnTo>
                      <a:lnTo>
                        <a:pt x="14" y="14"/>
                      </a:lnTo>
                      <a:lnTo>
                        <a:pt x="14" y="15"/>
                      </a:lnTo>
                      <a:lnTo>
                        <a:pt x="15" y="15"/>
                      </a:lnTo>
                      <a:lnTo>
                        <a:pt x="15" y="16"/>
                      </a:lnTo>
                      <a:lnTo>
                        <a:pt x="16" y="16"/>
                      </a:lnTo>
                      <a:lnTo>
                        <a:pt x="16" y="17"/>
                      </a:lnTo>
                      <a:lnTo>
                        <a:pt x="17" y="17"/>
                      </a:lnTo>
                      <a:lnTo>
                        <a:pt x="17" y="18"/>
                      </a:lnTo>
                      <a:lnTo>
                        <a:pt x="18" y="18"/>
                      </a:lnTo>
                      <a:lnTo>
                        <a:pt x="18" y="19"/>
                      </a:lnTo>
                      <a:lnTo>
                        <a:pt x="19" y="19"/>
                      </a:lnTo>
                      <a:lnTo>
                        <a:pt x="19" y="20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42" name="Line 1870"/>
                <p:cNvSpPr>
                  <a:spLocks noChangeShapeType="1"/>
                </p:cNvSpPr>
                <p:nvPr/>
              </p:nvSpPr>
              <p:spPr bwMode="auto">
                <a:xfrm>
                  <a:off x="4519" y="255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43" name="Line 1871"/>
                <p:cNvSpPr>
                  <a:spLocks noChangeShapeType="1"/>
                </p:cNvSpPr>
                <p:nvPr/>
              </p:nvSpPr>
              <p:spPr bwMode="auto">
                <a:xfrm>
                  <a:off x="4521" y="25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44" name="Line 1872"/>
                <p:cNvSpPr>
                  <a:spLocks noChangeShapeType="1"/>
                </p:cNvSpPr>
                <p:nvPr/>
              </p:nvSpPr>
              <p:spPr bwMode="auto">
                <a:xfrm>
                  <a:off x="4523" y="256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45" name="Line 1873"/>
                <p:cNvSpPr>
                  <a:spLocks noChangeShapeType="1"/>
                </p:cNvSpPr>
                <p:nvPr/>
              </p:nvSpPr>
              <p:spPr bwMode="auto">
                <a:xfrm>
                  <a:off x="4526" y="25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46" name="Line 1874"/>
                <p:cNvSpPr>
                  <a:spLocks noChangeShapeType="1"/>
                </p:cNvSpPr>
                <p:nvPr/>
              </p:nvSpPr>
              <p:spPr bwMode="auto">
                <a:xfrm>
                  <a:off x="4528" y="25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47" name="Line 1875"/>
                <p:cNvSpPr>
                  <a:spLocks noChangeShapeType="1"/>
                </p:cNvSpPr>
                <p:nvPr/>
              </p:nvSpPr>
              <p:spPr bwMode="auto">
                <a:xfrm>
                  <a:off x="4530" y="25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48" name="Line 1876"/>
                <p:cNvSpPr>
                  <a:spLocks noChangeShapeType="1"/>
                </p:cNvSpPr>
                <p:nvPr/>
              </p:nvSpPr>
              <p:spPr bwMode="auto">
                <a:xfrm>
                  <a:off x="4532" y="25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49" name="Line 1877"/>
                <p:cNvSpPr>
                  <a:spLocks noChangeShapeType="1"/>
                </p:cNvSpPr>
                <p:nvPr/>
              </p:nvSpPr>
              <p:spPr bwMode="auto">
                <a:xfrm>
                  <a:off x="4535" y="256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50" name="Line 1878"/>
                <p:cNvSpPr>
                  <a:spLocks noChangeShapeType="1"/>
                </p:cNvSpPr>
                <p:nvPr/>
              </p:nvSpPr>
              <p:spPr bwMode="auto">
                <a:xfrm>
                  <a:off x="4537" y="25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51" name="Line 1879"/>
                <p:cNvSpPr>
                  <a:spLocks noChangeShapeType="1"/>
                </p:cNvSpPr>
                <p:nvPr/>
              </p:nvSpPr>
              <p:spPr bwMode="auto">
                <a:xfrm>
                  <a:off x="4539" y="257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52" name="Line 1880"/>
                <p:cNvSpPr>
                  <a:spLocks noChangeShapeType="1"/>
                </p:cNvSpPr>
                <p:nvPr/>
              </p:nvSpPr>
              <p:spPr bwMode="auto">
                <a:xfrm>
                  <a:off x="4542" y="25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53" name="Line 1881"/>
                <p:cNvSpPr>
                  <a:spLocks noChangeShapeType="1"/>
                </p:cNvSpPr>
                <p:nvPr/>
              </p:nvSpPr>
              <p:spPr bwMode="auto">
                <a:xfrm>
                  <a:off x="4544" y="25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54" name="Freeform 1882"/>
                <p:cNvSpPr>
                  <a:spLocks/>
                </p:cNvSpPr>
                <p:nvPr/>
              </p:nvSpPr>
              <p:spPr bwMode="auto">
                <a:xfrm>
                  <a:off x="4546" y="2576"/>
                  <a:ext cx="7" cy="5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0 h 3"/>
                    <a:gd name="T4" fmla="*/ 1 w 3"/>
                    <a:gd name="T5" fmla="*/ 0 h 3"/>
                    <a:gd name="T6" fmla="*/ 1 w 3"/>
                    <a:gd name="T7" fmla="*/ 1 h 3"/>
                    <a:gd name="T8" fmla="*/ 2 w 3"/>
                    <a:gd name="T9" fmla="*/ 1 h 3"/>
                    <a:gd name="T10" fmla="*/ 2 w 3"/>
                    <a:gd name="T11" fmla="*/ 2 h 3"/>
                    <a:gd name="T12" fmla="*/ 3 w 3"/>
                    <a:gd name="T13" fmla="*/ 2 h 3"/>
                    <a:gd name="T14" fmla="*/ 3 w 3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55" name="Line 1883"/>
                <p:cNvSpPr>
                  <a:spLocks noChangeShapeType="1"/>
                </p:cNvSpPr>
                <p:nvPr/>
              </p:nvSpPr>
              <p:spPr bwMode="auto">
                <a:xfrm>
                  <a:off x="4555" y="258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56" name="Line 1884"/>
                <p:cNvSpPr>
                  <a:spLocks noChangeShapeType="1"/>
                </p:cNvSpPr>
                <p:nvPr/>
              </p:nvSpPr>
              <p:spPr bwMode="auto">
                <a:xfrm>
                  <a:off x="4557" y="25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57" name="Line 1885"/>
                <p:cNvSpPr>
                  <a:spLocks noChangeShapeType="1"/>
                </p:cNvSpPr>
                <p:nvPr/>
              </p:nvSpPr>
              <p:spPr bwMode="auto">
                <a:xfrm>
                  <a:off x="4560" y="25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58" name="Line 1886"/>
                <p:cNvSpPr>
                  <a:spLocks noChangeShapeType="1"/>
                </p:cNvSpPr>
                <p:nvPr/>
              </p:nvSpPr>
              <p:spPr bwMode="auto">
                <a:xfrm>
                  <a:off x="4562" y="25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59" name="Line 1887"/>
                <p:cNvSpPr>
                  <a:spLocks noChangeShapeType="1"/>
                </p:cNvSpPr>
                <p:nvPr/>
              </p:nvSpPr>
              <p:spPr bwMode="auto">
                <a:xfrm>
                  <a:off x="4564" y="25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60" name="Line 1888"/>
                <p:cNvSpPr>
                  <a:spLocks noChangeShapeType="1"/>
                </p:cNvSpPr>
                <p:nvPr/>
              </p:nvSpPr>
              <p:spPr bwMode="auto">
                <a:xfrm>
                  <a:off x="4566" y="25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61" name="Line 1889"/>
                <p:cNvSpPr>
                  <a:spLocks noChangeShapeType="1"/>
                </p:cNvSpPr>
                <p:nvPr/>
              </p:nvSpPr>
              <p:spPr bwMode="auto">
                <a:xfrm>
                  <a:off x="4569" y="25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62" name="Line 1890"/>
                <p:cNvSpPr>
                  <a:spLocks noChangeShapeType="1"/>
                </p:cNvSpPr>
                <p:nvPr/>
              </p:nvSpPr>
              <p:spPr bwMode="auto">
                <a:xfrm>
                  <a:off x="4571" y="259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63" name="Line 1891"/>
                <p:cNvSpPr>
                  <a:spLocks noChangeShapeType="1"/>
                </p:cNvSpPr>
                <p:nvPr/>
              </p:nvSpPr>
              <p:spPr bwMode="auto">
                <a:xfrm>
                  <a:off x="4573" y="25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64" name="Line 1892"/>
                <p:cNvSpPr>
                  <a:spLocks noChangeShapeType="1"/>
                </p:cNvSpPr>
                <p:nvPr/>
              </p:nvSpPr>
              <p:spPr bwMode="auto">
                <a:xfrm>
                  <a:off x="4576" y="25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65" name="Line 1893"/>
                <p:cNvSpPr>
                  <a:spLocks noChangeShapeType="1"/>
                </p:cNvSpPr>
                <p:nvPr/>
              </p:nvSpPr>
              <p:spPr bwMode="auto">
                <a:xfrm>
                  <a:off x="4578" y="25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66" name="Line 1894"/>
                <p:cNvSpPr>
                  <a:spLocks noChangeShapeType="1"/>
                </p:cNvSpPr>
                <p:nvPr/>
              </p:nvSpPr>
              <p:spPr bwMode="auto">
                <a:xfrm>
                  <a:off x="4580" y="26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67" name="Line 1895"/>
                <p:cNvSpPr>
                  <a:spLocks noChangeShapeType="1"/>
                </p:cNvSpPr>
                <p:nvPr/>
              </p:nvSpPr>
              <p:spPr bwMode="auto">
                <a:xfrm>
                  <a:off x="4582" y="26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68" name="Line 1896"/>
                <p:cNvSpPr>
                  <a:spLocks noChangeShapeType="1"/>
                </p:cNvSpPr>
                <p:nvPr/>
              </p:nvSpPr>
              <p:spPr bwMode="auto">
                <a:xfrm>
                  <a:off x="4585" y="26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69" name="Line 1897"/>
                <p:cNvSpPr>
                  <a:spLocks noChangeShapeType="1"/>
                </p:cNvSpPr>
                <p:nvPr/>
              </p:nvSpPr>
              <p:spPr bwMode="auto">
                <a:xfrm>
                  <a:off x="4587" y="26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70" name="Freeform 1898"/>
                <p:cNvSpPr>
                  <a:spLocks/>
                </p:cNvSpPr>
                <p:nvPr/>
              </p:nvSpPr>
              <p:spPr bwMode="auto">
                <a:xfrm>
                  <a:off x="4589" y="2606"/>
                  <a:ext cx="14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71" name="Line 1899"/>
                <p:cNvSpPr>
                  <a:spLocks noChangeShapeType="1"/>
                </p:cNvSpPr>
                <p:nvPr/>
              </p:nvSpPr>
              <p:spPr bwMode="auto">
                <a:xfrm>
                  <a:off x="4605" y="26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72" name="Freeform 1900"/>
                <p:cNvSpPr>
                  <a:spLocks/>
                </p:cNvSpPr>
                <p:nvPr/>
              </p:nvSpPr>
              <p:spPr bwMode="auto">
                <a:xfrm>
                  <a:off x="4607" y="2617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73" name="Line 1901"/>
                <p:cNvSpPr>
                  <a:spLocks noChangeShapeType="1"/>
                </p:cNvSpPr>
                <p:nvPr/>
              </p:nvSpPr>
              <p:spPr bwMode="auto">
                <a:xfrm>
                  <a:off x="4619" y="26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74" name="Freeform 1902"/>
                <p:cNvSpPr>
                  <a:spLocks/>
                </p:cNvSpPr>
                <p:nvPr/>
              </p:nvSpPr>
              <p:spPr bwMode="auto">
                <a:xfrm>
                  <a:off x="4621" y="2625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75" name="Line 1903"/>
                <p:cNvSpPr>
                  <a:spLocks noChangeShapeType="1"/>
                </p:cNvSpPr>
                <p:nvPr/>
              </p:nvSpPr>
              <p:spPr bwMode="auto">
                <a:xfrm>
                  <a:off x="4630" y="262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76" name="Freeform 1904"/>
                <p:cNvSpPr>
                  <a:spLocks/>
                </p:cNvSpPr>
                <p:nvPr/>
              </p:nvSpPr>
              <p:spPr bwMode="auto">
                <a:xfrm>
                  <a:off x="4632" y="2631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77" name="Line 1905"/>
                <p:cNvSpPr>
                  <a:spLocks noChangeShapeType="1"/>
                </p:cNvSpPr>
                <p:nvPr/>
              </p:nvSpPr>
              <p:spPr bwMode="auto">
                <a:xfrm>
                  <a:off x="4639" y="26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78" name="Freeform 1906"/>
                <p:cNvSpPr>
                  <a:spLocks/>
                </p:cNvSpPr>
                <p:nvPr/>
              </p:nvSpPr>
              <p:spPr bwMode="auto">
                <a:xfrm>
                  <a:off x="4641" y="2636"/>
                  <a:ext cx="3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79" name="Line 1907"/>
                <p:cNvSpPr>
                  <a:spLocks noChangeShapeType="1"/>
                </p:cNvSpPr>
                <p:nvPr/>
              </p:nvSpPr>
              <p:spPr bwMode="auto">
                <a:xfrm>
                  <a:off x="4646" y="26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80" name="Freeform 1908"/>
                <p:cNvSpPr>
                  <a:spLocks/>
                </p:cNvSpPr>
                <p:nvPr/>
              </p:nvSpPr>
              <p:spPr bwMode="auto">
                <a:xfrm>
                  <a:off x="4648" y="2640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81" name="Line 1909"/>
                <p:cNvSpPr>
                  <a:spLocks noChangeShapeType="1"/>
                </p:cNvSpPr>
                <p:nvPr/>
              </p:nvSpPr>
              <p:spPr bwMode="auto">
                <a:xfrm>
                  <a:off x="4660" y="26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82" name="Freeform 1910"/>
                <p:cNvSpPr>
                  <a:spLocks/>
                </p:cNvSpPr>
                <p:nvPr/>
              </p:nvSpPr>
              <p:spPr bwMode="auto">
                <a:xfrm>
                  <a:off x="4662" y="2648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83" name="Line 1911"/>
                <p:cNvSpPr>
                  <a:spLocks noChangeShapeType="1"/>
                </p:cNvSpPr>
                <p:nvPr/>
              </p:nvSpPr>
              <p:spPr bwMode="auto">
                <a:xfrm>
                  <a:off x="4676" y="26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84" name="Line 1912"/>
                <p:cNvSpPr>
                  <a:spLocks noChangeShapeType="1"/>
                </p:cNvSpPr>
                <p:nvPr/>
              </p:nvSpPr>
              <p:spPr bwMode="auto">
                <a:xfrm>
                  <a:off x="4678" y="265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85" name="Line 1913"/>
                <p:cNvSpPr>
                  <a:spLocks noChangeShapeType="1"/>
                </p:cNvSpPr>
                <p:nvPr/>
              </p:nvSpPr>
              <p:spPr bwMode="auto">
                <a:xfrm>
                  <a:off x="4680" y="26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86" name="Line 1914"/>
                <p:cNvSpPr>
                  <a:spLocks noChangeShapeType="1"/>
                </p:cNvSpPr>
                <p:nvPr/>
              </p:nvSpPr>
              <p:spPr bwMode="auto">
                <a:xfrm>
                  <a:off x="4682" y="266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87" name="Line 1915"/>
                <p:cNvSpPr>
                  <a:spLocks noChangeShapeType="1"/>
                </p:cNvSpPr>
                <p:nvPr/>
              </p:nvSpPr>
              <p:spPr bwMode="auto">
                <a:xfrm>
                  <a:off x="4685" y="26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88" name="Line 1916"/>
                <p:cNvSpPr>
                  <a:spLocks noChangeShapeType="1"/>
                </p:cNvSpPr>
                <p:nvPr/>
              </p:nvSpPr>
              <p:spPr bwMode="auto">
                <a:xfrm>
                  <a:off x="4687" y="26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89" name="Line 1917"/>
                <p:cNvSpPr>
                  <a:spLocks noChangeShapeType="1"/>
                </p:cNvSpPr>
                <p:nvPr/>
              </p:nvSpPr>
              <p:spPr bwMode="auto">
                <a:xfrm>
                  <a:off x="4689" y="26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90" name="Line 1918"/>
                <p:cNvSpPr>
                  <a:spLocks noChangeShapeType="1"/>
                </p:cNvSpPr>
                <p:nvPr/>
              </p:nvSpPr>
              <p:spPr bwMode="auto">
                <a:xfrm>
                  <a:off x="4691" y="26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91" name="Freeform 1919"/>
                <p:cNvSpPr>
                  <a:spLocks/>
                </p:cNvSpPr>
                <p:nvPr/>
              </p:nvSpPr>
              <p:spPr bwMode="auto">
                <a:xfrm>
                  <a:off x="4694" y="2668"/>
                  <a:ext cx="18" cy="15"/>
                </a:xfrm>
                <a:custGeom>
                  <a:avLst/>
                  <a:gdLst>
                    <a:gd name="T0" fmla="*/ 0 w 8"/>
                    <a:gd name="T1" fmla="*/ 0 h 9"/>
                    <a:gd name="T2" fmla="*/ 0 w 8"/>
                    <a:gd name="T3" fmla="*/ 0 h 9"/>
                    <a:gd name="T4" fmla="*/ 0 w 8"/>
                    <a:gd name="T5" fmla="*/ 1 h 9"/>
                    <a:gd name="T6" fmla="*/ 1 w 8"/>
                    <a:gd name="T7" fmla="*/ 1 h 9"/>
                    <a:gd name="T8" fmla="*/ 1 w 8"/>
                    <a:gd name="T9" fmla="*/ 2 h 9"/>
                    <a:gd name="T10" fmla="*/ 2 w 8"/>
                    <a:gd name="T11" fmla="*/ 2 h 9"/>
                    <a:gd name="T12" fmla="*/ 2 w 8"/>
                    <a:gd name="T13" fmla="*/ 3 h 9"/>
                    <a:gd name="T14" fmla="*/ 3 w 8"/>
                    <a:gd name="T15" fmla="*/ 3 h 9"/>
                    <a:gd name="T16" fmla="*/ 3 w 8"/>
                    <a:gd name="T17" fmla="*/ 4 h 9"/>
                    <a:gd name="T18" fmla="*/ 4 w 8"/>
                    <a:gd name="T19" fmla="*/ 4 h 9"/>
                    <a:gd name="T20" fmla="*/ 4 w 8"/>
                    <a:gd name="T21" fmla="*/ 5 h 9"/>
                    <a:gd name="T22" fmla="*/ 5 w 8"/>
                    <a:gd name="T23" fmla="*/ 5 h 9"/>
                    <a:gd name="T24" fmla="*/ 5 w 8"/>
                    <a:gd name="T25" fmla="*/ 6 h 9"/>
                    <a:gd name="T26" fmla="*/ 6 w 8"/>
                    <a:gd name="T27" fmla="*/ 6 h 9"/>
                    <a:gd name="T28" fmla="*/ 6 w 8"/>
                    <a:gd name="T29" fmla="*/ 7 h 9"/>
                    <a:gd name="T30" fmla="*/ 7 w 8"/>
                    <a:gd name="T31" fmla="*/ 7 h 9"/>
                    <a:gd name="T32" fmla="*/ 7 w 8"/>
                    <a:gd name="T33" fmla="*/ 8 h 9"/>
                    <a:gd name="T34" fmla="*/ 8 w 8"/>
                    <a:gd name="T35" fmla="*/ 8 h 9"/>
                    <a:gd name="T36" fmla="*/ 8 w 8"/>
                    <a:gd name="T37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8"/>
                      </a:lnTo>
                      <a:lnTo>
                        <a:pt x="8" y="8"/>
                      </a:lnTo>
                      <a:lnTo>
                        <a:pt x="8" y="9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92" name="Line 1920"/>
                <p:cNvSpPr>
                  <a:spLocks noChangeShapeType="1"/>
                </p:cNvSpPr>
                <p:nvPr/>
              </p:nvSpPr>
              <p:spPr bwMode="auto">
                <a:xfrm>
                  <a:off x="4714" y="26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93" name="Line 1921"/>
                <p:cNvSpPr>
                  <a:spLocks noChangeShapeType="1"/>
                </p:cNvSpPr>
                <p:nvPr/>
              </p:nvSpPr>
              <p:spPr bwMode="auto">
                <a:xfrm>
                  <a:off x="4716" y="26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94" name="Line 1922"/>
                <p:cNvSpPr>
                  <a:spLocks noChangeShapeType="1"/>
                </p:cNvSpPr>
                <p:nvPr/>
              </p:nvSpPr>
              <p:spPr bwMode="auto">
                <a:xfrm>
                  <a:off x="4719" y="26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95" name="Line 1923"/>
                <p:cNvSpPr>
                  <a:spLocks noChangeShapeType="1"/>
                </p:cNvSpPr>
                <p:nvPr/>
              </p:nvSpPr>
              <p:spPr bwMode="auto">
                <a:xfrm>
                  <a:off x="4721" y="26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96" name="Line 1924"/>
                <p:cNvSpPr>
                  <a:spLocks noChangeShapeType="1"/>
                </p:cNvSpPr>
                <p:nvPr/>
              </p:nvSpPr>
              <p:spPr bwMode="auto">
                <a:xfrm>
                  <a:off x="4723" y="26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97" name="Line 1925"/>
                <p:cNvSpPr>
                  <a:spLocks noChangeShapeType="1"/>
                </p:cNvSpPr>
                <p:nvPr/>
              </p:nvSpPr>
              <p:spPr bwMode="auto">
                <a:xfrm>
                  <a:off x="4726" y="26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98" name="Line 1926"/>
                <p:cNvSpPr>
                  <a:spLocks noChangeShapeType="1"/>
                </p:cNvSpPr>
                <p:nvPr/>
              </p:nvSpPr>
              <p:spPr bwMode="auto">
                <a:xfrm>
                  <a:off x="4728" y="269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99" name="Freeform 1927"/>
                <p:cNvSpPr>
                  <a:spLocks/>
                </p:cNvSpPr>
                <p:nvPr/>
              </p:nvSpPr>
              <p:spPr bwMode="auto">
                <a:xfrm>
                  <a:off x="4730" y="2695"/>
                  <a:ext cx="11" cy="9"/>
                </a:xfrm>
                <a:custGeom>
                  <a:avLst/>
                  <a:gdLst>
                    <a:gd name="T0" fmla="*/ 0 w 5"/>
                    <a:gd name="T1" fmla="*/ 0 h 6"/>
                    <a:gd name="T2" fmla="*/ 0 w 5"/>
                    <a:gd name="T3" fmla="*/ 0 h 6"/>
                    <a:gd name="T4" fmla="*/ 0 w 5"/>
                    <a:gd name="T5" fmla="*/ 1 h 6"/>
                    <a:gd name="T6" fmla="*/ 1 w 5"/>
                    <a:gd name="T7" fmla="*/ 1 h 6"/>
                    <a:gd name="T8" fmla="*/ 1 w 5"/>
                    <a:gd name="T9" fmla="*/ 2 h 6"/>
                    <a:gd name="T10" fmla="*/ 2 w 5"/>
                    <a:gd name="T11" fmla="*/ 2 h 6"/>
                    <a:gd name="T12" fmla="*/ 2 w 5"/>
                    <a:gd name="T13" fmla="*/ 3 h 6"/>
                    <a:gd name="T14" fmla="*/ 3 w 5"/>
                    <a:gd name="T15" fmla="*/ 3 h 6"/>
                    <a:gd name="T16" fmla="*/ 3 w 5"/>
                    <a:gd name="T17" fmla="*/ 4 h 6"/>
                    <a:gd name="T18" fmla="*/ 4 w 5"/>
                    <a:gd name="T19" fmla="*/ 4 h 6"/>
                    <a:gd name="T20" fmla="*/ 4 w 5"/>
                    <a:gd name="T21" fmla="*/ 5 h 6"/>
                    <a:gd name="T22" fmla="*/ 5 w 5"/>
                    <a:gd name="T23" fmla="*/ 5 h 6"/>
                    <a:gd name="T24" fmla="*/ 5 w 5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00" name="Line 1928"/>
                <p:cNvSpPr>
                  <a:spLocks noChangeShapeType="1"/>
                </p:cNvSpPr>
                <p:nvPr/>
              </p:nvSpPr>
              <p:spPr bwMode="auto">
                <a:xfrm>
                  <a:off x="4744" y="270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01" name="Line 1929"/>
                <p:cNvSpPr>
                  <a:spLocks noChangeShapeType="1"/>
                </p:cNvSpPr>
                <p:nvPr/>
              </p:nvSpPr>
              <p:spPr bwMode="auto">
                <a:xfrm>
                  <a:off x="4746" y="270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02" name="Line 1930"/>
                <p:cNvSpPr>
                  <a:spLocks noChangeShapeType="1"/>
                </p:cNvSpPr>
                <p:nvPr/>
              </p:nvSpPr>
              <p:spPr bwMode="auto">
                <a:xfrm>
                  <a:off x="4748" y="270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03" name="Line 1931"/>
                <p:cNvSpPr>
                  <a:spLocks noChangeShapeType="1"/>
                </p:cNvSpPr>
                <p:nvPr/>
              </p:nvSpPr>
              <p:spPr bwMode="auto">
                <a:xfrm>
                  <a:off x="4751" y="27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04" name="Line 1932"/>
                <p:cNvSpPr>
                  <a:spLocks noChangeShapeType="1"/>
                </p:cNvSpPr>
                <p:nvPr/>
              </p:nvSpPr>
              <p:spPr bwMode="auto">
                <a:xfrm>
                  <a:off x="4753" y="27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05" name="Freeform 1933"/>
                <p:cNvSpPr>
                  <a:spLocks/>
                </p:cNvSpPr>
                <p:nvPr/>
              </p:nvSpPr>
              <p:spPr bwMode="auto">
                <a:xfrm>
                  <a:off x="4755" y="2714"/>
                  <a:ext cx="9" cy="8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06" name="Line 1934"/>
                <p:cNvSpPr>
                  <a:spLocks noChangeShapeType="1"/>
                </p:cNvSpPr>
                <p:nvPr/>
              </p:nvSpPr>
              <p:spPr bwMode="auto">
                <a:xfrm>
                  <a:off x="4766" y="27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07" name="Line 1935"/>
                <p:cNvSpPr>
                  <a:spLocks noChangeShapeType="1"/>
                </p:cNvSpPr>
                <p:nvPr/>
              </p:nvSpPr>
              <p:spPr bwMode="auto">
                <a:xfrm>
                  <a:off x="4769" y="27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08" name="Line 1936"/>
                <p:cNvSpPr>
                  <a:spLocks noChangeShapeType="1"/>
                </p:cNvSpPr>
                <p:nvPr/>
              </p:nvSpPr>
              <p:spPr bwMode="auto">
                <a:xfrm>
                  <a:off x="4771" y="27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09" name="Line 1937"/>
                <p:cNvSpPr>
                  <a:spLocks noChangeShapeType="1"/>
                </p:cNvSpPr>
                <p:nvPr/>
              </p:nvSpPr>
              <p:spPr bwMode="auto">
                <a:xfrm>
                  <a:off x="4773" y="27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10" name="Line 1938"/>
                <p:cNvSpPr>
                  <a:spLocks noChangeShapeType="1"/>
                </p:cNvSpPr>
                <p:nvPr/>
              </p:nvSpPr>
              <p:spPr bwMode="auto">
                <a:xfrm>
                  <a:off x="4776" y="272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11" name="Freeform 1939"/>
                <p:cNvSpPr>
                  <a:spLocks/>
                </p:cNvSpPr>
                <p:nvPr/>
              </p:nvSpPr>
              <p:spPr bwMode="auto">
                <a:xfrm>
                  <a:off x="4778" y="2731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12" name="Line 1940"/>
                <p:cNvSpPr>
                  <a:spLocks noChangeShapeType="1"/>
                </p:cNvSpPr>
                <p:nvPr/>
              </p:nvSpPr>
              <p:spPr bwMode="auto">
                <a:xfrm>
                  <a:off x="4785" y="27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13" name="Line 1941"/>
                <p:cNvSpPr>
                  <a:spLocks noChangeShapeType="1"/>
                </p:cNvSpPr>
                <p:nvPr/>
              </p:nvSpPr>
              <p:spPr bwMode="auto">
                <a:xfrm>
                  <a:off x="4787" y="27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14" name="Line 1942"/>
                <p:cNvSpPr>
                  <a:spLocks noChangeShapeType="1"/>
                </p:cNvSpPr>
                <p:nvPr/>
              </p:nvSpPr>
              <p:spPr bwMode="auto">
                <a:xfrm>
                  <a:off x="4789" y="27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15" name="Freeform 1943"/>
                <p:cNvSpPr>
                  <a:spLocks/>
                </p:cNvSpPr>
                <p:nvPr/>
              </p:nvSpPr>
              <p:spPr bwMode="auto">
                <a:xfrm>
                  <a:off x="4791" y="2742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16" name="Line 1944"/>
                <p:cNvSpPr>
                  <a:spLocks noChangeShapeType="1"/>
                </p:cNvSpPr>
                <p:nvPr/>
              </p:nvSpPr>
              <p:spPr bwMode="auto">
                <a:xfrm>
                  <a:off x="4801" y="27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17" name="Line 1945"/>
                <p:cNvSpPr>
                  <a:spLocks noChangeShapeType="1"/>
                </p:cNvSpPr>
                <p:nvPr/>
              </p:nvSpPr>
              <p:spPr bwMode="auto">
                <a:xfrm>
                  <a:off x="4803" y="27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18" name="Line 1946"/>
                <p:cNvSpPr>
                  <a:spLocks noChangeShapeType="1"/>
                </p:cNvSpPr>
                <p:nvPr/>
              </p:nvSpPr>
              <p:spPr bwMode="auto">
                <a:xfrm>
                  <a:off x="4805" y="27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19" name="Line 1947"/>
                <p:cNvSpPr>
                  <a:spLocks noChangeShapeType="1"/>
                </p:cNvSpPr>
                <p:nvPr/>
              </p:nvSpPr>
              <p:spPr bwMode="auto">
                <a:xfrm>
                  <a:off x="4807" y="275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20" name="Freeform 1948"/>
                <p:cNvSpPr>
                  <a:spLocks/>
                </p:cNvSpPr>
                <p:nvPr/>
              </p:nvSpPr>
              <p:spPr bwMode="auto">
                <a:xfrm>
                  <a:off x="4810" y="2756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21" name="Line 1949"/>
                <p:cNvSpPr>
                  <a:spLocks noChangeShapeType="1"/>
                </p:cNvSpPr>
                <p:nvPr/>
              </p:nvSpPr>
              <p:spPr bwMode="auto">
                <a:xfrm>
                  <a:off x="4816" y="27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22" name="Line 1950"/>
                <p:cNvSpPr>
                  <a:spLocks noChangeShapeType="1"/>
                </p:cNvSpPr>
                <p:nvPr/>
              </p:nvSpPr>
              <p:spPr bwMode="auto">
                <a:xfrm>
                  <a:off x="4819" y="27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23" name="Freeform 1951"/>
                <p:cNvSpPr>
                  <a:spLocks/>
                </p:cNvSpPr>
                <p:nvPr/>
              </p:nvSpPr>
              <p:spPr bwMode="auto">
                <a:xfrm>
                  <a:off x="4821" y="276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24" name="Line 1952"/>
                <p:cNvSpPr>
                  <a:spLocks noChangeShapeType="1"/>
                </p:cNvSpPr>
                <p:nvPr/>
              </p:nvSpPr>
              <p:spPr bwMode="auto">
                <a:xfrm>
                  <a:off x="4823" y="276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25" name="Line 1953"/>
                <p:cNvSpPr>
                  <a:spLocks noChangeShapeType="1"/>
                </p:cNvSpPr>
                <p:nvPr/>
              </p:nvSpPr>
              <p:spPr bwMode="auto">
                <a:xfrm>
                  <a:off x="4825" y="27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26" name="Line 1954"/>
                <p:cNvSpPr>
                  <a:spLocks noChangeShapeType="1"/>
                </p:cNvSpPr>
                <p:nvPr/>
              </p:nvSpPr>
              <p:spPr bwMode="auto">
                <a:xfrm>
                  <a:off x="4828" y="277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27" name="Freeform 1955"/>
                <p:cNvSpPr>
                  <a:spLocks/>
                </p:cNvSpPr>
                <p:nvPr/>
              </p:nvSpPr>
              <p:spPr bwMode="auto">
                <a:xfrm>
                  <a:off x="4830" y="2773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28" name="Line 1956"/>
                <p:cNvSpPr>
                  <a:spLocks noChangeShapeType="1"/>
                </p:cNvSpPr>
                <p:nvPr/>
              </p:nvSpPr>
              <p:spPr bwMode="auto">
                <a:xfrm>
                  <a:off x="4839" y="27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29" name="Line 1957"/>
                <p:cNvSpPr>
                  <a:spLocks noChangeShapeType="1"/>
                </p:cNvSpPr>
                <p:nvPr/>
              </p:nvSpPr>
              <p:spPr bwMode="auto">
                <a:xfrm>
                  <a:off x="4841" y="278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30" name="Line 1958"/>
                <p:cNvSpPr>
                  <a:spLocks noChangeShapeType="1"/>
                </p:cNvSpPr>
                <p:nvPr/>
              </p:nvSpPr>
              <p:spPr bwMode="auto">
                <a:xfrm>
                  <a:off x="4844" y="27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31" name="Freeform 1959"/>
                <p:cNvSpPr>
                  <a:spLocks/>
                </p:cNvSpPr>
                <p:nvPr/>
              </p:nvSpPr>
              <p:spPr bwMode="auto">
                <a:xfrm>
                  <a:off x="4846" y="2786"/>
                  <a:ext cx="4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32" name="Line 1960"/>
                <p:cNvSpPr>
                  <a:spLocks noChangeShapeType="1"/>
                </p:cNvSpPr>
                <p:nvPr/>
              </p:nvSpPr>
              <p:spPr bwMode="auto">
                <a:xfrm>
                  <a:off x="4853" y="27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33" name="Line 1961"/>
                <p:cNvSpPr>
                  <a:spLocks noChangeShapeType="1"/>
                </p:cNvSpPr>
                <p:nvPr/>
              </p:nvSpPr>
              <p:spPr bwMode="auto">
                <a:xfrm>
                  <a:off x="4855" y="279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34" name="Line 1962"/>
                <p:cNvSpPr>
                  <a:spLocks noChangeShapeType="1"/>
                </p:cNvSpPr>
                <p:nvPr/>
              </p:nvSpPr>
              <p:spPr bwMode="auto">
                <a:xfrm>
                  <a:off x="4857" y="27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35" name="Freeform 1963"/>
                <p:cNvSpPr>
                  <a:spLocks/>
                </p:cNvSpPr>
                <p:nvPr/>
              </p:nvSpPr>
              <p:spPr bwMode="auto">
                <a:xfrm>
                  <a:off x="4860" y="2797"/>
                  <a:ext cx="6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36" name="Line 1964"/>
                <p:cNvSpPr>
                  <a:spLocks noChangeShapeType="1"/>
                </p:cNvSpPr>
                <p:nvPr/>
              </p:nvSpPr>
              <p:spPr bwMode="auto">
                <a:xfrm>
                  <a:off x="4869" y="28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37" name="Line 1965"/>
                <p:cNvSpPr>
                  <a:spLocks noChangeShapeType="1"/>
                </p:cNvSpPr>
                <p:nvPr/>
              </p:nvSpPr>
              <p:spPr bwMode="auto">
                <a:xfrm>
                  <a:off x="4871" y="280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38" name="Line 1966"/>
                <p:cNvSpPr>
                  <a:spLocks noChangeShapeType="1"/>
                </p:cNvSpPr>
                <p:nvPr/>
              </p:nvSpPr>
              <p:spPr bwMode="auto">
                <a:xfrm>
                  <a:off x="4873" y="280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39" name="Freeform 1967"/>
                <p:cNvSpPr>
                  <a:spLocks/>
                </p:cNvSpPr>
                <p:nvPr/>
              </p:nvSpPr>
              <p:spPr bwMode="auto">
                <a:xfrm>
                  <a:off x="4875" y="2809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40" name="Line 1968"/>
                <p:cNvSpPr>
                  <a:spLocks noChangeShapeType="1"/>
                </p:cNvSpPr>
                <p:nvPr/>
              </p:nvSpPr>
              <p:spPr bwMode="auto">
                <a:xfrm>
                  <a:off x="4882" y="28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41" name="Line 1969"/>
                <p:cNvSpPr>
                  <a:spLocks noChangeShapeType="1"/>
                </p:cNvSpPr>
                <p:nvPr/>
              </p:nvSpPr>
              <p:spPr bwMode="auto">
                <a:xfrm>
                  <a:off x="4885" y="28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42" name="Freeform 1970"/>
                <p:cNvSpPr>
                  <a:spLocks/>
                </p:cNvSpPr>
                <p:nvPr/>
              </p:nvSpPr>
              <p:spPr bwMode="auto">
                <a:xfrm>
                  <a:off x="4887" y="2819"/>
                  <a:ext cx="4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43" name="Line 1971"/>
                <p:cNvSpPr>
                  <a:spLocks noChangeShapeType="1"/>
                </p:cNvSpPr>
                <p:nvPr/>
              </p:nvSpPr>
              <p:spPr bwMode="auto">
                <a:xfrm>
                  <a:off x="4894" y="28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44" name="Line 1972"/>
                <p:cNvSpPr>
                  <a:spLocks noChangeShapeType="1"/>
                </p:cNvSpPr>
                <p:nvPr/>
              </p:nvSpPr>
              <p:spPr bwMode="auto">
                <a:xfrm>
                  <a:off x="4896" y="28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45" name="Freeform 1973"/>
                <p:cNvSpPr>
                  <a:spLocks/>
                </p:cNvSpPr>
                <p:nvPr/>
              </p:nvSpPr>
              <p:spPr bwMode="auto">
                <a:xfrm>
                  <a:off x="4898" y="2828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46" name="Line 1974"/>
                <p:cNvSpPr>
                  <a:spLocks noChangeShapeType="1"/>
                </p:cNvSpPr>
                <p:nvPr/>
              </p:nvSpPr>
              <p:spPr bwMode="auto">
                <a:xfrm>
                  <a:off x="4903" y="283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47" name="Line 1975"/>
                <p:cNvSpPr>
                  <a:spLocks noChangeShapeType="1"/>
                </p:cNvSpPr>
                <p:nvPr/>
              </p:nvSpPr>
              <p:spPr bwMode="auto">
                <a:xfrm>
                  <a:off x="4905" y="28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48" name="Freeform 1976"/>
                <p:cNvSpPr>
                  <a:spLocks/>
                </p:cNvSpPr>
                <p:nvPr/>
              </p:nvSpPr>
              <p:spPr bwMode="auto">
                <a:xfrm>
                  <a:off x="4907" y="2836"/>
                  <a:ext cx="5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49" name="Line 1977"/>
                <p:cNvSpPr>
                  <a:spLocks noChangeShapeType="1"/>
                </p:cNvSpPr>
                <p:nvPr/>
              </p:nvSpPr>
              <p:spPr bwMode="auto">
                <a:xfrm>
                  <a:off x="4914" y="28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50" name="Line 1978"/>
                <p:cNvSpPr>
                  <a:spLocks noChangeShapeType="1"/>
                </p:cNvSpPr>
                <p:nvPr/>
              </p:nvSpPr>
              <p:spPr bwMode="auto">
                <a:xfrm>
                  <a:off x="4916" y="284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51" name="Freeform 1979"/>
                <p:cNvSpPr>
                  <a:spLocks/>
                </p:cNvSpPr>
                <p:nvPr/>
              </p:nvSpPr>
              <p:spPr bwMode="auto">
                <a:xfrm>
                  <a:off x="4919" y="2845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52" name="Line 1980"/>
                <p:cNvSpPr>
                  <a:spLocks noChangeShapeType="1"/>
                </p:cNvSpPr>
                <p:nvPr/>
              </p:nvSpPr>
              <p:spPr bwMode="auto">
                <a:xfrm>
                  <a:off x="4923" y="28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53" name="Line 1981"/>
                <p:cNvSpPr>
                  <a:spLocks noChangeShapeType="1"/>
                </p:cNvSpPr>
                <p:nvPr/>
              </p:nvSpPr>
              <p:spPr bwMode="auto">
                <a:xfrm>
                  <a:off x="4925" y="28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54" name="Freeform 1982"/>
                <p:cNvSpPr>
                  <a:spLocks/>
                </p:cNvSpPr>
                <p:nvPr/>
              </p:nvSpPr>
              <p:spPr bwMode="auto">
                <a:xfrm>
                  <a:off x="4928" y="285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55" name="Line 1983"/>
                <p:cNvSpPr>
                  <a:spLocks noChangeShapeType="1"/>
                </p:cNvSpPr>
                <p:nvPr/>
              </p:nvSpPr>
              <p:spPr bwMode="auto">
                <a:xfrm>
                  <a:off x="4932" y="285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56" name="Line 1984"/>
                <p:cNvSpPr>
                  <a:spLocks noChangeShapeType="1"/>
                </p:cNvSpPr>
                <p:nvPr/>
              </p:nvSpPr>
              <p:spPr bwMode="auto">
                <a:xfrm>
                  <a:off x="4935" y="28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57" name="Freeform 1985"/>
                <p:cNvSpPr>
                  <a:spLocks/>
                </p:cNvSpPr>
                <p:nvPr/>
              </p:nvSpPr>
              <p:spPr bwMode="auto">
                <a:xfrm>
                  <a:off x="4937" y="286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58" name="Line 1986"/>
                <p:cNvSpPr>
                  <a:spLocks noChangeShapeType="1"/>
                </p:cNvSpPr>
                <p:nvPr/>
              </p:nvSpPr>
              <p:spPr bwMode="auto">
                <a:xfrm>
                  <a:off x="4941" y="28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59" name="Line 1987"/>
                <p:cNvSpPr>
                  <a:spLocks noChangeShapeType="1"/>
                </p:cNvSpPr>
                <p:nvPr/>
              </p:nvSpPr>
              <p:spPr bwMode="auto">
                <a:xfrm>
                  <a:off x="4944" y="28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60" name="Freeform 1988"/>
                <p:cNvSpPr>
                  <a:spLocks/>
                </p:cNvSpPr>
                <p:nvPr/>
              </p:nvSpPr>
              <p:spPr bwMode="auto">
                <a:xfrm>
                  <a:off x="4946" y="2869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61" name="Line 1989"/>
                <p:cNvSpPr>
                  <a:spLocks noChangeShapeType="1"/>
                </p:cNvSpPr>
                <p:nvPr/>
              </p:nvSpPr>
              <p:spPr bwMode="auto">
                <a:xfrm>
                  <a:off x="4950" y="28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62" name="Line 1990"/>
                <p:cNvSpPr>
                  <a:spLocks noChangeShapeType="1"/>
                </p:cNvSpPr>
                <p:nvPr/>
              </p:nvSpPr>
              <p:spPr bwMode="auto">
                <a:xfrm>
                  <a:off x="4953" y="28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63" name="Freeform 1991"/>
                <p:cNvSpPr>
                  <a:spLocks/>
                </p:cNvSpPr>
                <p:nvPr/>
              </p:nvSpPr>
              <p:spPr bwMode="auto">
                <a:xfrm>
                  <a:off x="4955" y="287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64" name="Line 1992"/>
                <p:cNvSpPr>
                  <a:spLocks noChangeShapeType="1"/>
                </p:cNvSpPr>
                <p:nvPr/>
              </p:nvSpPr>
              <p:spPr bwMode="auto">
                <a:xfrm>
                  <a:off x="4960" y="28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65" name="Line 1993"/>
                <p:cNvSpPr>
                  <a:spLocks noChangeShapeType="1"/>
                </p:cNvSpPr>
                <p:nvPr/>
              </p:nvSpPr>
              <p:spPr bwMode="auto">
                <a:xfrm>
                  <a:off x="4962" y="288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66" name="Freeform 1994"/>
                <p:cNvSpPr>
                  <a:spLocks/>
                </p:cNvSpPr>
                <p:nvPr/>
              </p:nvSpPr>
              <p:spPr bwMode="auto">
                <a:xfrm>
                  <a:off x="4964" y="2884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67" name="Line 1995"/>
                <p:cNvSpPr>
                  <a:spLocks noChangeShapeType="1"/>
                </p:cNvSpPr>
                <p:nvPr/>
              </p:nvSpPr>
              <p:spPr bwMode="auto">
                <a:xfrm>
                  <a:off x="4969" y="28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68" name="Line 1996"/>
                <p:cNvSpPr>
                  <a:spLocks noChangeShapeType="1"/>
                </p:cNvSpPr>
                <p:nvPr/>
              </p:nvSpPr>
              <p:spPr bwMode="auto">
                <a:xfrm>
                  <a:off x="4971" y="28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69" name="Freeform 1997"/>
                <p:cNvSpPr>
                  <a:spLocks/>
                </p:cNvSpPr>
                <p:nvPr/>
              </p:nvSpPr>
              <p:spPr bwMode="auto">
                <a:xfrm>
                  <a:off x="4973" y="2892"/>
                  <a:ext cx="5" cy="6"/>
                </a:xfrm>
                <a:custGeom>
                  <a:avLst/>
                  <a:gdLst>
                    <a:gd name="T0" fmla="*/ 0 w 2"/>
                    <a:gd name="T1" fmla="*/ 0 h 4"/>
                    <a:gd name="T2" fmla="*/ 0 w 2"/>
                    <a:gd name="T3" fmla="*/ 0 h 4"/>
                    <a:gd name="T4" fmla="*/ 0 w 2"/>
                    <a:gd name="T5" fmla="*/ 1 h 4"/>
                    <a:gd name="T6" fmla="*/ 1 w 2"/>
                    <a:gd name="T7" fmla="*/ 1 h 4"/>
                    <a:gd name="T8" fmla="*/ 1 w 2"/>
                    <a:gd name="T9" fmla="*/ 2 h 4"/>
                    <a:gd name="T10" fmla="*/ 1 w 2"/>
                    <a:gd name="T11" fmla="*/ 3 h 4"/>
                    <a:gd name="T12" fmla="*/ 2 w 2"/>
                    <a:gd name="T13" fmla="*/ 3 h 4"/>
                    <a:gd name="T14" fmla="*/ 2 w 2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70" name="Line 1998"/>
                <p:cNvSpPr>
                  <a:spLocks noChangeShapeType="1"/>
                </p:cNvSpPr>
                <p:nvPr/>
              </p:nvSpPr>
              <p:spPr bwMode="auto">
                <a:xfrm>
                  <a:off x="4980" y="29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71" name="Line 1999"/>
                <p:cNvSpPr>
                  <a:spLocks noChangeShapeType="1"/>
                </p:cNvSpPr>
                <p:nvPr/>
              </p:nvSpPr>
              <p:spPr bwMode="auto">
                <a:xfrm>
                  <a:off x="4982" y="29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72" name="Freeform 2000"/>
                <p:cNvSpPr>
                  <a:spLocks/>
                </p:cNvSpPr>
                <p:nvPr/>
              </p:nvSpPr>
              <p:spPr bwMode="auto">
                <a:xfrm>
                  <a:off x="4985" y="290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73" name="Line 2001"/>
                <p:cNvSpPr>
                  <a:spLocks noChangeShapeType="1"/>
                </p:cNvSpPr>
                <p:nvPr/>
              </p:nvSpPr>
              <p:spPr bwMode="auto">
                <a:xfrm>
                  <a:off x="4989" y="290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74" name="Freeform 2002"/>
                <p:cNvSpPr>
                  <a:spLocks/>
                </p:cNvSpPr>
                <p:nvPr/>
              </p:nvSpPr>
              <p:spPr bwMode="auto">
                <a:xfrm>
                  <a:off x="4991" y="2909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75" name="Line 2003"/>
                <p:cNvSpPr>
                  <a:spLocks noChangeShapeType="1"/>
                </p:cNvSpPr>
                <p:nvPr/>
              </p:nvSpPr>
              <p:spPr bwMode="auto">
                <a:xfrm>
                  <a:off x="4998" y="29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76" name="Freeform 2004"/>
                <p:cNvSpPr>
                  <a:spLocks/>
                </p:cNvSpPr>
                <p:nvPr/>
              </p:nvSpPr>
              <p:spPr bwMode="auto">
                <a:xfrm>
                  <a:off x="5000" y="2917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77" name="Line 2005"/>
                <p:cNvSpPr>
                  <a:spLocks noChangeShapeType="1"/>
                </p:cNvSpPr>
                <p:nvPr/>
              </p:nvSpPr>
              <p:spPr bwMode="auto">
                <a:xfrm>
                  <a:off x="5005" y="29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78" name="Freeform 2006"/>
                <p:cNvSpPr>
                  <a:spLocks/>
                </p:cNvSpPr>
                <p:nvPr/>
              </p:nvSpPr>
              <p:spPr bwMode="auto">
                <a:xfrm>
                  <a:off x="5007" y="2923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79" name="Line 2007"/>
                <p:cNvSpPr>
                  <a:spLocks noChangeShapeType="1"/>
                </p:cNvSpPr>
                <p:nvPr/>
              </p:nvSpPr>
              <p:spPr bwMode="auto">
                <a:xfrm>
                  <a:off x="5012" y="29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80" name="Freeform 2008"/>
                <p:cNvSpPr>
                  <a:spLocks/>
                </p:cNvSpPr>
                <p:nvPr/>
              </p:nvSpPr>
              <p:spPr bwMode="auto">
                <a:xfrm>
                  <a:off x="5014" y="2929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81" name="Line 2009"/>
                <p:cNvSpPr>
                  <a:spLocks noChangeShapeType="1"/>
                </p:cNvSpPr>
                <p:nvPr/>
              </p:nvSpPr>
              <p:spPr bwMode="auto">
                <a:xfrm>
                  <a:off x="5019" y="29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82" name="Freeform 2010"/>
                <p:cNvSpPr>
                  <a:spLocks/>
                </p:cNvSpPr>
                <p:nvPr/>
              </p:nvSpPr>
              <p:spPr bwMode="auto">
                <a:xfrm>
                  <a:off x="5021" y="293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83" name="Line 2011"/>
                <p:cNvSpPr>
                  <a:spLocks noChangeShapeType="1"/>
                </p:cNvSpPr>
                <p:nvPr/>
              </p:nvSpPr>
              <p:spPr bwMode="auto">
                <a:xfrm>
                  <a:off x="5025" y="29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84" name="Freeform 2012"/>
                <p:cNvSpPr>
                  <a:spLocks/>
                </p:cNvSpPr>
                <p:nvPr/>
              </p:nvSpPr>
              <p:spPr bwMode="auto">
                <a:xfrm>
                  <a:off x="5028" y="2942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85" name="Line 2013"/>
                <p:cNvSpPr>
                  <a:spLocks noChangeShapeType="1"/>
                </p:cNvSpPr>
                <p:nvPr/>
              </p:nvSpPr>
              <p:spPr bwMode="auto">
                <a:xfrm>
                  <a:off x="5032" y="29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grpSp>
            <p:nvGrpSpPr>
              <p:cNvPr id="21" name="Group 2215"/>
              <p:cNvGrpSpPr>
                <a:grpSpLocks/>
              </p:cNvGrpSpPr>
              <p:nvPr/>
            </p:nvGrpSpPr>
            <p:grpSpPr bwMode="auto">
              <a:xfrm>
                <a:off x="5035" y="2948"/>
                <a:ext cx="665" cy="661"/>
                <a:chOff x="5035" y="2948"/>
                <a:chExt cx="665" cy="661"/>
              </a:xfrm>
            </p:grpSpPr>
            <p:sp>
              <p:nvSpPr>
                <p:cNvPr id="1086" name="Freeform 2015"/>
                <p:cNvSpPr>
                  <a:spLocks/>
                </p:cNvSpPr>
                <p:nvPr/>
              </p:nvSpPr>
              <p:spPr bwMode="auto">
                <a:xfrm>
                  <a:off x="5035" y="2948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87" name="Freeform 2016"/>
                <p:cNvSpPr>
                  <a:spLocks/>
                </p:cNvSpPr>
                <p:nvPr/>
              </p:nvSpPr>
              <p:spPr bwMode="auto">
                <a:xfrm>
                  <a:off x="5039" y="295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88" name="Line 2017"/>
                <p:cNvSpPr>
                  <a:spLocks noChangeShapeType="1"/>
                </p:cNvSpPr>
                <p:nvPr/>
              </p:nvSpPr>
              <p:spPr bwMode="auto">
                <a:xfrm>
                  <a:off x="5044" y="295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89" name="Freeform 2018"/>
                <p:cNvSpPr>
                  <a:spLocks/>
                </p:cNvSpPr>
                <p:nvPr/>
              </p:nvSpPr>
              <p:spPr bwMode="auto">
                <a:xfrm>
                  <a:off x="5046" y="2959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90" name="Line 2019"/>
                <p:cNvSpPr>
                  <a:spLocks noChangeShapeType="1"/>
                </p:cNvSpPr>
                <p:nvPr/>
              </p:nvSpPr>
              <p:spPr bwMode="auto">
                <a:xfrm>
                  <a:off x="5050" y="29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91" name="Freeform 2020"/>
                <p:cNvSpPr>
                  <a:spLocks/>
                </p:cNvSpPr>
                <p:nvPr/>
              </p:nvSpPr>
              <p:spPr bwMode="auto">
                <a:xfrm>
                  <a:off x="5053" y="296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92" name="Line 2021"/>
                <p:cNvSpPr>
                  <a:spLocks noChangeShapeType="1"/>
                </p:cNvSpPr>
                <p:nvPr/>
              </p:nvSpPr>
              <p:spPr bwMode="auto">
                <a:xfrm>
                  <a:off x="5055" y="296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93" name="Freeform 2022"/>
                <p:cNvSpPr>
                  <a:spLocks/>
                </p:cNvSpPr>
                <p:nvPr/>
              </p:nvSpPr>
              <p:spPr bwMode="auto">
                <a:xfrm>
                  <a:off x="5057" y="2970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94" name="Freeform 2023"/>
                <p:cNvSpPr>
                  <a:spLocks/>
                </p:cNvSpPr>
                <p:nvPr/>
              </p:nvSpPr>
              <p:spPr bwMode="auto">
                <a:xfrm>
                  <a:off x="5062" y="2975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95" name="Line 2024"/>
                <p:cNvSpPr>
                  <a:spLocks noChangeShapeType="1"/>
                </p:cNvSpPr>
                <p:nvPr/>
              </p:nvSpPr>
              <p:spPr bwMode="auto">
                <a:xfrm>
                  <a:off x="5066" y="29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96" name="Freeform 2025"/>
                <p:cNvSpPr>
                  <a:spLocks/>
                </p:cNvSpPr>
                <p:nvPr/>
              </p:nvSpPr>
              <p:spPr bwMode="auto">
                <a:xfrm>
                  <a:off x="5069" y="298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97" name="Line 2026"/>
                <p:cNvSpPr>
                  <a:spLocks noChangeShapeType="1"/>
                </p:cNvSpPr>
                <p:nvPr/>
              </p:nvSpPr>
              <p:spPr bwMode="auto">
                <a:xfrm>
                  <a:off x="5073" y="29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98" name="Freeform 2027"/>
                <p:cNvSpPr>
                  <a:spLocks/>
                </p:cNvSpPr>
                <p:nvPr/>
              </p:nvSpPr>
              <p:spPr bwMode="auto">
                <a:xfrm>
                  <a:off x="5075" y="2987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99" name="Line 2028"/>
                <p:cNvSpPr>
                  <a:spLocks noChangeShapeType="1"/>
                </p:cNvSpPr>
                <p:nvPr/>
              </p:nvSpPr>
              <p:spPr bwMode="auto">
                <a:xfrm>
                  <a:off x="5080" y="29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00" name="Freeform 2029"/>
                <p:cNvSpPr>
                  <a:spLocks/>
                </p:cNvSpPr>
                <p:nvPr/>
              </p:nvSpPr>
              <p:spPr bwMode="auto">
                <a:xfrm>
                  <a:off x="5082" y="2994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01" name="Freeform 2030"/>
                <p:cNvSpPr>
                  <a:spLocks/>
                </p:cNvSpPr>
                <p:nvPr/>
              </p:nvSpPr>
              <p:spPr bwMode="auto">
                <a:xfrm>
                  <a:off x="5087" y="2998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02" name="Line 2031"/>
                <p:cNvSpPr>
                  <a:spLocks noChangeShapeType="1"/>
                </p:cNvSpPr>
                <p:nvPr/>
              </p:nvSpPr>
              <p:spPr bwMode="auto">
                <a:xfrm>
                  <a:off x="5091" y="30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03" name="Freeform 2032"/>
                <p:cNvSpPr>
                  <a:spLocks/>
                </p:cNvSpPr>
                <p:nvPr/>
              </p:nvSpPr>
              <p:spPr bwMode="auto">
                <a:xfrm>
                  <a:off x="5094" y="3004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04" name="Line 2033"/>
                <p:cNvSpPr>
                  <a:spLocks noChangeShapeType="1"/>
                </p:cNvSpPr>
                <p:nvPr/>
              </p:nvSpPr>
              <p:spPr bwMode="auto">
                <a:xfrm>
                  <a:off x="5098" y="300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05" name="Line 2034"/>
                <p:cNvSpPr>
                  <a:spLocks noChangeShapeType="1"/>
                </p:cNvSpPr>
                <p:nvPr/>
              </p:nvSpPr>
              <p:spPr bwMode="auto">
                <a:xfrm>
                  <a:off x="5100" y="30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06" name="Freeform 2035"/>
                <p:cNvSpPr>
                  <a:spLocks/>
                </p:cNvSpPr>
                <p:nvPr/>
              </p:nvSpPr>
              <p:spPr bwMode="auto">
                <a:xfrm>
                  <a:off x="5103" y="3012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07" name="Line 2036"/>
                <p:cNvSpPr>
                  <a:spLocks noChangeShapeType="1"/>
                </p:cNvSpPr>
                <p:nvPr/>
              </p:nvSpPr>
              <p:spPr bwMode="auto">
                <a:xfrm>
                  <a:off x="5107" y="30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08" name="Freeform 2037"/>
                <p:cNvSpPr>
                  <a:spLocks/>
                </p:cNvSpPr>
                <p:nvPr/>
              </p:nvSpPr>
              <p:spPr bwMode="auto">
                <a:xfrm>
                  <a:off x="5109" y="3019"/>
                  <a:ext cx="5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09" name="Line 2038"/>
                <p:cNvSpPr>
                  <a:spLocks noChangeShapeType="1"/>
                </p:cNvSpPr>
                <p:nvPr/>
              </p:nvSpPr>
              <p:spPr bwMode="auto">
                <a:xfrm>
                  <a:off x="5116" y="30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10" name="Freeform 2039"/>
                <p:cNvSpPr>
                  <a:spLocks/>
                </p:cNvSpPr>
                <p:nvPr/>
              </p:nvSpPr>
              <p:spPr bwMode="auto">
                <a:xfrm>
                  <a:off x="5119" y="302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11" name="Line 2040"/>
                <p:cNvSpPr>
                  <a:spLocks noChangeShapeType="1"/>
                </p:cNvSpPr>
                <p:nvPr/>
              </p:nvSpPr>
              <p:spPr bwMode="auto">
                <a:xfrm>
                  <a:off x="5123" y="30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12" name="Freeform 2041"/>
                <p:cNvSpPr>
                  <a:spLocks/>
                </p:cNvSpPr>
                <p:nvPr/>
              </p:nvSpPr>
              <p:spPr bwMode="auto">
                <a:xfrm>
                  <a:off x="5125" y="303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13" name="Line 2042"/>
                <p:cNvSpPr>
                  <a:spLocks noChangeShapeType="1"/>
                </p:cNvSpPr>
                <p:nvPr/>
              </p:nvSpPr>
              <p:spPr bwMode="auto">
                <a:xfrm>
                  <a:off x="5128" y="303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14" name="Line 2043"/>
                <p:cNvSpPr>
                  <a:spLocks noChangeShapeType="1"/>
                </p:cNvSpPr>
                <p:nvPr/>
              </p:nvSpPr>
              <p:spPr bwMode="auto">
                <a:xfrm>
                  <a:off x="5130" y="30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15" name="Freeform 2044"/>
                <p:cNvSpPr>
                  <a:spLocks/>
                </p:cNvSpPr>
                <p:nvPr/>
              </p:nvSpPr>
              <p:spPr bwMode="auto">
                <a:xfrm>
                  <a:off x="5132" y="3039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16" name="Line 2045"/>
                <p:cNvSpPr>
                  <a:spLocks noChangeShapeType="1"/>
                </p:cNvSpPr>
                <p:nvPr/>
              </p:nvSpPr>
              <p:spPr bwMode="auto">
                <a:xfrm>
                  <a:off x="5137" y="304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17" name="Freeform 2046"/>
                <p:cNvSpPr>
                  <a:spLocks/>
                </p:cNvSpPr>
                <p:nvPr/>
              </p:nvSpPr>
              <p:spPr bwMode="auto">
                <a:xfrm>
                  <a:off x="5139" y="3045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18" name="Freeform 2047"/>
                <p:cNvSpPr>
                  <a:spLocks/>
                </p:cNvSpPr>
                <p:nvPr/>
              </p:nvSpPr>
              <p:spPr bwMode="auto">
                <a:xfrm>
                  <a:off x="5144" y="3050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19" name="Freeform 2048"/>
                <p:cNvSpPr>
                  <a:spLocks/>
                </p:cNvSpPr>
                <p:nvPr/>
              </p:nvSpPr>
              <p:spPr bwMode="auto">
                <a:xfrm>
                  <a:off x="5148" y="3054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20" name="Line 2049"/>
                <p:cNvSpPr>
                  <a:spLocks noChangeShapeType="1"/>
                </p:cNvSpPr>
                <p:nvPr/>
              </p:nvSpPr>
              <p:spPr bwMode="auto">
                <a:xfrm>
                  <a:off x="5153" y="30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21" name="Freeform 2050"/>
                <p:cNvSpPr>
                  <a:spLocks/>
                </p:cNvSpPr>
                <p:nvPr/>
              </p:nvSpPr>
              <p:spPr bwMode="auto">
                <a:xfrm>
                  <a:off x="5155" y="3061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22" name="Line 2051"/>
                <p:cNvSpPr>
                  <a:spLocks noChangeShapeType="1"/>
                </p:cNvSpPr>
                <p:nvPr/>
              </p:nvSpPr>
              <p:spPr bwMode="auto">
                <a:xfrm>
                  <a:off x="5157" y="30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23" name="Line 2052"/>
                <p:cNvSpPr>
                  <a:spLocks noChangeShapeType="1"/>
                </p:cNvSpPr>
                <p:nvPr/>
              </p:nvSpPr>
              <p:spPr bwMode="auto">
                <a:xfrm>
                  <a:off x="5159" y="30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24" name="Freeform 2053"/>
                <p:cNvSpPr>
                  <a:spLocks/>
                </p:cNvSpPr>
                <p:nvPr/>
              </p:nvSpPr>
              <p:spPr bwMode="auto">
                <a:xfrm>
                  <a:off x="5162" y="3067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25" name="Line 2054"/>
                <p:cNvSpPr>
                  <a:spLocks noChangeShapeType="1"/>
                </p:cNvSpPr>
                <p:nvPr/>
              </p:nvSpPr>
              <p:spPr bwMode="auto">
                <a:xfrm>
                  <a:off x="5166" y="307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26" name="Line 2055"/>
                <p:cNvSpPr>
                  <a:spLocks noChangeShapeType="1"/>
                </p:cNvSpPr>
                <p:nvPr/>
              </p:nvSpPr>
              <p:spPr bwMode="auto">
                <a:xfrm>
                  <a:off x="5169" y="30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27" name="Freeform 2056"/>
                <p:cNvSpPr>
                  <a:spLocks/>
                </p:cNvSpPr>
                <p:nvPr/>
              </p:nvSpPr>
              <p:spPr bwMode="auto">
                <a:xfrm>
                  <a:off x="5171" y="3075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28" name="Line 2057"/>
                <p:cNvSpPr>
                  <a:spLocks noChangeShapeType="1"/>
                </p:cNvSpPr>
                <p:nvPr/>
              </p:nvSpPr>
              <p:spPr bwMode="auto">
                <a:xfrm>
                  <a:off x="5175" y="30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29" name="Line 2058"/>
                <p:cNvSpPr>
                  <a:spLocks noChangeShapeType="1"/>
                </p:cNvSpPr>
                <p:nvPr/>
              </p:nvSpPr>
              <p:spPr bwMode="auto">
                <a:xfrm>
                  <a:off x="5178" y="30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30" name="Freeform 2059"/>
                <p:cNvSpPr>
                  <a:spLocks/>
                </p:cNvSpPr>
                <p:nvPr/>
              </p:nvSpPr>
              <p:spPr bwMode="auto">
                <a:xfrm>
                  <a:off x="5180" y="3083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31" name="Line 2060"/>
                <p:cNvSpPr>
                  <a:spLocks noChangeShapeType="1"/>
                </p:cNvSpPr>
                <p:nvPr/>
              </p:nvSpPr>
              <p:spPr bwMode="auto">
                <a:xfrm>
                  <a:off x="5189" y="30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32" name="Line 2061"/>
                <p:cNvSpPr>
                  <a:spLocks noChangeShapeType="1"/>
                </p:cNvSpPr>
                <p:nvPr/>
              </p:nvSpPr>
              <p:spPr bwMode="auto">
                <a:xfrm>
                  <a:off x="5191" y="30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33" name="Line 2062"/>
                <p:cNvSpPr>
                  <a:spLocks noChangeShapeType="1"/>
                </p:cNvSpPr>
                <p:nvPr/>
              </p:nvSpPr>
              <p:spPr bwMode="auto">
                <a:xfrm>
                  <a:off x="5194" y="309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34" name="Line 2063"/>
                <p:cNvSpPr>
                  <a:spLocks noChangeShapeType="1"/>
                </p:cNvSpPr>
                <p:nvPr/>
              </p:nvSpPr>
              <p:spPr bwMode="auto">
                <a:xfrm>
                  <a:off x="5196" y="30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35" name="Line 2064"/>
                <p:cNvSpPr>
                  <a:spLocks noChangeShapeType="1"/>
                </p:cNvSpPr>
                <p:nvPr/>
              </p:nvSpPr>
              <p:spPr bwMode="auto">
                <a:xfrm>
                  <a:off x="5198" y="30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36" name="Line 2065"/>
                <p:cNvSpPr>
                  <a:spLocks noChangeShapeType="1"/>
                </p:cNvSpPr>
                <p:nvPr/>
              </p:nvSpPr>
              <p:spPr bwMode="auto">
                <a:xfrm>
                  <a:off x="5200" y="30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37" name="Freeform 2066"/>
                <p:cNvSpPr>
                  <a:spLocks/>
                </p:cNvSpPr>
                <p:nvPr/>
              </p:nvSpPr>
              <p:spPr bwMode="auto">
                <a:xfrm>
                  <a:off x="5203" y="3100"/>
                  <a:ext cx="41" cy="29"/>
                </a:xfrm>
                <a:custGeom>
                  <a:avLst/>
                  <a:gdLst>
                    <a:gd name="T0" fmla="*/ 0 w 18"/>
                    <a:gd name="T1" fmla="*/ 0 h 19"/>
                    <a:gd name="T2" fmla="*/ 0 w 18"/>
                    <a:gd name="T3" fmla="*/ 0 h 19"/>
                    <a:gd name="T4" fmla="*/ 0 w 18"/>
                    <a:gd name="T5" fmla="*/ 1 h 19"/>
                    <a:gd name="T6" fmla="*/ 1 w 18"/>
                    <a:gd name="T7" fmla="*/ 1 h 19"/>
                    <a:gd name="T8" fmla="*/ 1 w 18"/>
                    <a:gd name="T9" fmla="*/ 2 h 19"/>
                    <a:gd name="T10" fmla="*/ 2 w 18"/>
                    <a:gd name="T11" fmla="*/ 2 h 19"/>
                    <a:gd name="T12" fmla="*/ 2 w 18"/>
                    <a:gd name="T13" fmla="*/ 3 h 19"/>
                    <a:gd name="T14" fmla="*/ 3 w 18"/>
                    <a:gd name="T15" fmla="*/ 3 h 19"/>
                    <a:gd name="T16" fmla="*/ 3 w 18"/>
                    <a:gd name="T17" fmla="*/ 4 h 19"/>
                    <a:gd name="T18" fmla="*/ 4 w 18"/>
                    <a:gd name="T19" fmla="*/ 4 h 19"/>
                    <a:gd name="T20" fmla="*/ 4 w 18"/>
                    <a:gd name="T21" fmla="*/ 5 h 19"/>
                    <a:gd name="T22" fmla="*/ 5 w 18"/>
                    <a:gd name="T23" fmla="*/ 5 h 19"/>
                    <a:gd name="T24" fmla="*/ 5 w 18"/>
                    <a:gd name="T25" fmla="*/ 6 h 19"/>
                    <a:gd name="T26" fmla="*/ 6 w 18"/>
                    <a:gd name="T27" fmla="*/ 6 h 19"/>
                    <a:gd name="T28" fmla="*/ 6 w 18"/>
                    <a:gd name="T29" fmla="*/ 7 h 19"/>
                    <a:gd name="T30" fmla="*/ 7 w 18"/>
                    <a:gd name="T31" fmla="*/ 7 h 19"/>
                    <a:gd name="T32" fmla="*/ 7 w 18"/>
                    <a:gd name="T33" fmla="*/ 8 h 19"/>
                    <a:gd name="T34" fmla="*/ 8 w 18"/>
                    <a:gd name="T35" fmla="*/ 8 h 19"/>
                    <a:gd name="T36" fmla="*/ 8 w 18"/>
                    <a:gd name="T37" fmla="*/ 9 h 19"/>
                    <a:gd name="T38" fmla="*/ 9 w 18"/>
                    <a:gd name="T39" fmla="*/ 9 h 19"/>
                    <a:gd name="T40" fmla="*/ 9 w 18"/>
                    <a:gd name="T41" fmla="*/ 10 h 19"/>
                    <a:gd name="T42" fmla="*/ 10 w 18"/>
                    <a:gd name="T43" fmla="*/ 10 h 19"/>
                    <a:gd name="T44" fmla="*/ 10 w 18"/>
                    <a:gd name="T45" fmla="*/ 11 h 19"/>
                    <a:gd name="T46" fmla="*/ 11 w 18"/>
                    <a:gd name="T47" fmla="*/ 11 h 19"/>
                    <a:gd name="T48" fmla="*/ 11 w 18"/>
                    <a:gd name="T49" fmla="*/ 12 h 19"/>
                    <a:gd name="T50" fmla="*/ 12 w 18"/>
                    <a:gd name="T51" fmla="*/ 12 h 19"/>
                    <a:gd name="T52" fmla="*/ 12 w 18"/>
                    <a:gd name="T53" fmla="*/ 13 h 19"/>
                    <a:gd name="T54" fmla="*/ 13 w 18"/>
                    <a:gd name="T55" fmla="*/ 13 h 19"/>
                    <a:gd name="T56" fmla="*/ 13 w 18"/>
                    <a:gd name="T57" fmla="*/ 14 h 19"/>
                    <a:gd name="T58" fmla="*/ 14 w 18"/>
                    <a:gd name="T59" fmla="*/ 14 h 19"/>
                    <a:gd name="T60" fmla="*/ 14 w 18"/>
                    <a:gd name="T61" fmla="*/ 15 h 19"/>
                    <a:gd name="T62" fmla="*/ 15 w 18"/>
                    <a:gd name="T63" fmla="*/ 15 h 19"/>
                    <a:gd name="T64" fmla="*/ 15 w 18"/>
                    <a:gd name="T65" fmla="*/ 16 h 19"/>
                    <a:gd name="T66" fmla="*/ 16 w 18"/>
                    <a:gd name="T67" fmla="*/ 16 h 19"/>
                    <a:gd name="T68" fmla="*/ 16 w 18"/>
                    <a:gd name="T69" fmla="*/ 17 h 19"/>
                    <a:gd name="T70" fmla="*/ 17 w 18"/>
                    <a:gd name="T71" fmla="*/ 17 h 19"/>
                    <a:gd name="T72" fmla="*/ 17 w 18"/>
                    <a:gd name="T73" fmla="*/ 18 h 19"/>
                    <a:gd name="T74" fmla="*/ 18 w 18"/>
                    <a:gd name="T75" fmla="*/ 18 h 19"/>
                    <a:gd name="T76" fmla="*/ 18 w 18"/>
                    <a:gd name="T77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8"/>
                      </a:lnTo>
                      <a:lnTo>
                        <a:pt x="8" y="8"/>
                      </a:lnTo>
                      <a:lnTo>
                        <a:pt x="8" y="9"/>
                      </a:lnTo>
                      <a:lnTo>
                        <a:pt x="9" y="9"/>
                      </a:lnTo>
                      <a:lnTo>
                        <a:pt x="9" y="10"/>
                      </a:lnTo>
                      <a:lnTo>
                        <a:pt x="10" y="10"/>
                      </a:lnTo>
                      <a:lnTo>
                        <a:pt x="10" y="11"/>
                      </a:lnTo>
                      <a:lnTo>
                        <a:pt x="11" y="11"/>
                      </a:lnTo>
                      <a:lnTo>
                        <a:pt x="11" y="12"/>
                      </a:lnTo>
                      <a:lnTo>
                        <a:pt x="12" y="12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4"/>
                      </a:lnTo>
                      <a:lnTo>
                        <a:pt x="14" y="14"/>
                      </a:lnTo>
                      <a:lnTo>
                        <a:pt x="14" y="15"/>
                      </a:lnTo>
                      <a:lnTo>
                        <a:pt x="15" y="15"/>
                      </a:lnTo>
                      <a:lnTo>
                        <a:pt x="15" y="16"/>
                      </a:lnTo>
                      <a:lnTo>
                        <a:pt x="16" y="16"/>
                      </a:lnTo>
                      <a:lnTo>
                        <a:pt x="16" y="17"/>
                      </a:lnTo>
                      <a:lnTo>
                        <a:pt x="17" y="17"/>
                      </a:lnTo>
                      <a:lnTo>
                        <a:pt x="17" y="18"/>
                      </a:lnTo>
                      <a:lnTo>
                        <a:pt x="18" y="18"/>
                      </a:lnTo>
                      <a:lnTo>
                        <a:pt x="18" y="19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38" name="Line 2067"/>
                <p:cNvSpPr>
                  <a:spLocks noChangeShapeType="1"/>
                </p:cNvSpPr>
                <p:nvPr/>
              </p:nvSpPr>
              <p:spPr bwMode="auto">
                <a:xfrm>
                  <a:off x="5246" y="31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39" name="Line 2068"/>
                <p:cNvSpPr>
                  <a:spLocks noChangeShapeType="1"/>
                </p:cNvSpPr>
                <p:nvPr/>
              </p:nvSpPr>
              <p:spPr bwMode="auto">
                <a:xfrm>
                  <a:off x="5248" y="313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40" name="Freeform 2069"/>
                <p:cNvSpPr>
                  <a:spLocks/>
                </p:cNvSpPr>
                <p:nvPr/>
              </p:nvSpPr>
              <p:spPr bwMode="auto">
                <a:xfrm>
                  <a:off x="5250" y="313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41" name="Line 2070"/>
                <p:cNvSpPr>
                  <a:spLocks noChangeShapeType="1"/>
                </p:cNvSpPr>
                <p:nvPr/>
              </p:nvSpPr>
              <p:spPr bwMode="auto">
                <a:xfrm>
                  <a:off x="5253" y="31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42" name="Line 2071"/>
                <p:cNvSpPr>
                  <a:spLocks noChangeShapeType="1"/>
                </p:cNvSpPr>
                <p:nvPr/>
              </p:nvSpPr>
              <p:spPr bwMode="auto">
                <a:xfrm>
                  <a:off x="5255" y="31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43" name="Freeform 2072"/>
                <p:cNvSpPr>
                  <a:spLocks/>
                </p:cNvSpPr>
                <p:nvPr/>
              </p:nvSpPr>
              <p:spPr bwMode="auto">
                <a:xfrm>
                  <a:off x="5257" y="3140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44" name="Line 2073"/>
                <p:cNvSpPr>
                  <a:spLocks noChangeShapeType="1"/>
                </p:cNvSpPr>
                <p:nvPr/>
              </p:nvSpPr>
              <p:spPr bwMode="auto">
                <a:xfrm>
                  <a:off x="5264" y="31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45" name="Line 2074"/>
                <p:cNvSpPr>
                  <a:spLocks noChangeShapeType="1"/>
                </p:cNvSpPr>
                <p:nvPr/>
              </p:nvSpPr>
              <p:spPr bwMode="auto">
                <a:xfrm>
                  <a:off x="5266" y="314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46" name="Line 2075"/>
                <p:cNvSpPr>
                  <a:spLocks noChangeShapeType="1"/>
                </p:cNvSpPr>
                <p:nvPr/>
              </p:nvSpPr>
              <p:spPr bwMode="auto">
                <a:xfrm>
                  <a:off x="5269" y="31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47" name="Freeform 2076"/>
                <p:cNvSpPr>
                  <a:spLocks/>
                </p:cNvSpPr>
                <p:nvPr/>
              </p:nvSpPr>
              <p:spPr bwMode="auto">
                <a:xfrm>
                  <a:off x="5271" y="3151"/>
                  <a:ext cx="9" cy="8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48" name="Line 2077"/>
                <p:cNvSpPr>
                  <a:spLocks noChangeShapeType="1"/>
                </p:cNvSpPr>
                <p:nvPr/>
              </p:nvSpPr>
              <p:spPr bwMode="auto">
                <a:xfrm>
                  <a:off x="5282" y="316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49" name="Line 2078"/>
                <p:cNvSpPr>
                  <a:spLocks noChangeShapeType="1"/>
                </p:cNvSpPr>
                <p:nvPr/>
              </p:nvSpPr>
              <p:spPr bwMode="auto">
                <a:xfrm>
                  <a:off x="5284" y="31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50" name="Line 2079"/>
                <p:cNvSpPr>
                  <a:spLocks noChangeShapeType="1"/>
                </p:cNvSpPr>
                <p:nvPr/>
              </p:nvSpPr>
              <p:spPr bwMode="auto">
                <a:xfrm>
                  <a:off x="5287" y="31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51" name="Line 2080"/>
                <p:cNvSpPr>
                  <a:spLocks noChangeShapeType="1"/>
                </p:cNvSpPr>
                <p:nvPr/>
              </p:nvSpPr>
              <p:spPr bwMode="auto">
                <a:xfrm>
                  <a:off x="5289" y="31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52" name="Freeform 2081"/>
                <p:cNvSpPr>
                  <a:spLocks/>
                </p:cNvSpPr>
                <p:nvPr/>
              </p:nvSpPr>
              <p:spPr bwMode="auto">
                <a:xfrm>
                  <a:off x="5291" y="3167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53" name="Line 2082"/>
                <p:cNvSpPr>
                  <a:spLocks noChangeShapeType="1"/>
                </p:cNvSpPr>
                <p:nvPr/>
              </p:nvSpPr>
              <p:spPr bwMode="auto">
                <a:xfrm>
                  <a:off x="5298" y="31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54" name="Line 2083"/>
                <p:cNvSpPr>
                  <a:spLocks noChangeShapeType="1"/>
                </p:cNvSpPr>
                <p:nvPr/>
              </p:nvSpPr>
              <p:spPr bwMode="auto">
                <a:xfrm>
                  <a:off x="5300" y="31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55" name="Line 2084"/>
                <p:cNvSpPr>
                  <a:spLocks noChangeShapeType="1"/>
                </p:cNvSpPr>
                <p:nvPr/>
              </p:nvSpPr>
              <p:spPr bwMode="auto">
                <a:xfrm>
                  <a:off x="5303" y="317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56" name="Freeform 2085"/>
                <p:cNvSpPr>
                  <a:spLocks/>
                </p:cNvSpPr>
                <p:nvPr/>
              </p:nvSpPr>
              <p:spPr bwMode="auto">
                <a:xfrm>
                  <a:off x="5305" y="3178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57" name="Line 2086"/>
                <p:cNvSpPr>
                  <a:spLocks noChangeShapeType="1"/>
                </p:cNvSpPr>
                <p:nvPr/>
              </p:nvSpPr>
              <p:spPr bwMode="auto">
                <a:xfrm>
                  <a:off x="5312" y="31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58" name="Line 2087"/>
                <p:cNvSpPr>
                  <a:spLocks noChangeShapeType="1"/>
                </p:cNvSpPr>
                <p:nvPr/>
              </p:nvSpPr>
              <p:spPr bwMode="auto">
                <a:xfrm>
                  <a:off x="5314" y="31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59" name="Freeform 2088"/>
                <p:cNvSpPr>
                  <a:spLocks/>
                </p:cNvSpPr>
                <p:nvPr/>
              </p:nvSpPr>
              <p:spPr bwMode="auto">
                <a:xfrm>
                  <a:off x="5316" y="3187"/>
                  <a:ext cx="12" cy="11"/>
                </a:xfrm>
                <a:custGeom>
                  <a:avLst/>
                  <a:gdLst>
                    <a:gd name="T0" fmla="*/ 0 w 5"/>
                    <a:gd name="T1" fmla="*/ 0 h 7"/>
                    <a:gd name="T2" fmla="*/ 0 w 5"/>
                    <a:gd name="T3" fmla="*/ 0 h 7"/>
                    <a:gd name="T4" fmla="*/ 0 w 5"/>
                    <a:gd name="T5" fmla="*/ 1 h 7"/>
                    <a:gd name="T6" fmla="*/ 1 w 5"/>
                    <a:gd name="T7" fmla="*/ 1 h 7"/>
                    <a:gd name="T8" fmla="*/ 1 w 5"/>
                    <a:gd name="T9" fmla="*/ 2 h 7"/>
                    <a:gd name="T10" fmla="*/ 2 w 5"/>
                    <a:gd name="T11" fmla="*/ 2 h 7"/>
                    <a:gd name="T12" fmla="*/ 2 w 5"/>
                    <a:gd name="T13" fmla="*/ 3 h 7"/>
                    <a:gd name="T14" fmla="*/ 2 w 5"/>
                    <a:gd name="T15" fmla="*/ 4 h 7"/>
                    <a:gd name="T16" fmla="*/ 3 w 5"/>
                    <a:gd name="T17" fmla="*/ 4 h 7"/>
                    <a:gd name="T18" fmla="*/ 3 w 5"/>
                    <a:gd name="T19" fmla="*/ 5 h 7"/>
                    <a:gd name="T20" fmla="*/ 4 w 5"/>
                    <a:gd name="T21" fmla="*/ 5 h 7"/>
                    <a:gd name="T22" fmla="*/ 4 w 5"/>
                    <a:gd name="T23" fmla="*/ 6 h 7"/>
                    <a:gd name="T24" fmla="*/ 5 w 5"/>
                    <a:gd name="T25" fmla="*/ 6 h 7"/>
                    <a:gd name="T26" fmla="*/ 5 w 5"/>
                    <a:gd name="T2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5"/>
                      </a:lnTo>
                      <a:lnTo>
                        <a:pt x="4" y="5"/>
                      </a:lnTo>
                      <a:lnTo>
                        <a:pt x="4" y="6"/>
                      </a:lnTo>
                      <a:lnTo>
                        <a:pt x="5" y="6"/>
                      </a:lnTo>
                      <a:lnTo>
                        <a:pt x="5" y="7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60" name="Line 2089"/>
                <p:cNvSpPr>
                  <a:spLocks noChangeShapeType="1"/>
                </p:cNvSpPr>
                <p:nvPr/>
              </p:nvSpPr>
              <p:spPr bwMode="auto">
                <a:xfrm>
                  <a:off x="5330" y="32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61" name="Line 2090"/>
                <p:cNvSpPr>
                  <a:spLocks noChangeShapeType="1"/>
                </p:cNvSpPr>
                <p:nvPr/>
              </p:nvSpPr>
              <p:spPr bwMode="auto">
                <a:xfrm>
                  <a:off x="5332" y="32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62" name="Line 2091"/>
                <p:cNvSpPr>
                  <a:spLocks noChangeShapeType="1"/>
                </p:cNvSpPr>
                <p:nvPr/>
              </p:nvSpPr>
              <p:spPr bwMode="auto">
                <a:xfrm>
                  <a:off x="5334" y="32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63" name="Freeform 2092"/>
                <p:cNvSpPr>
                  <a:spLocks/>
                </p:cNvSpPr>
                <p:nvPr/>
              </p:nvSpPr>
              <p:spPr bwMode="auto">
                <a:xfrm>
                  <a:off x="5337" y="3204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64" name="Line 2093"/>
                <p:cNvSpPr>
                  <a:spLocks noChangeShapeType="1"/>
                </p:cNvSpPr>
                <p:nvPr/>
              </p:nvSpPr>
              <p:spPr bwMode="auto">
                <a:xfrm>
                  <a:off x="5344" y="32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65" name="Line 2094"/>
                <p:cNvSpPr>
                  <a:spLocks noChangeShapeType="1"/>
                </p:cNvSpPr>
                <p:nvPr/>
              </p:nvSpPr>
              <p:spPr bwMode="auto">
                <a:xfrm>
                  <a:off x="5346" y="32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66" name="Freeform 2095"/>
                <p:cNvSpPr>
                  <a:spLocks/>
                </p:cNvSpPr>
                <p:nvPr/>
              </p:nvSpPr>
              <p:spPr bwMode="auto">
                <a:xfrm>
                  <a:off x="5348" y="3214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67" name="Line 2096"/>
                <p:cNvSpPr>
                  <a:spLocks noChangeShapeType="1"/>
                </p:cNvSpPr>
                <p:nvPr/>
              </p:nvSpPr>
              <p:spPr bwMode="auto">
                <a:xfrm>
                  <a:off x="5353" y="321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68" name="Freeform 2097"/>
                <p:cNvSpPr>
                  <a:spLocks/>
                </p:cNvSpPr>
                <p:nvPr/>
              </p:nvSpPr>
              <p:spPr bwMode="auto">
                <a:xfrm>
                  <a:off x="5355" y="3220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69" name="Line 2098"/>
                <p:cNvSpPr>
                  <a:spLocks noChangeShapeType="1"/>
                </p:cNvSpPr>
                <p:nvPr/>
              </p:nvSpPr>
              <p:spPr bwMode="auto">
                <a:xfrm>
                  <a:off x="5362" y="32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70" name="Freeform 2099"/>
                <p:cNvSpPr>
                  <a:spLocks/>
                </p:cNvSpPr>
                <p:nvPr/>
              </p:nvSpPr>
              <p:spPr bwMode="auto">
                <a:xfrm>
                  <a:off x="5364" y="3228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71" name="Freeform 2100"/>
                <p:cNvSpPr>
                  <a:spLocks/>
                </p:cNvSpPr>
                <p:nvPr/>
              </p:nvSpPr>
              <p:spPr bwMode="auto">
                <a:xfrm>
                  <a:off x="5369" y="323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72" name="Line 2101"/>
                <p:cNvSpPr>
                  <a:spLocks noChangeShapeType="1"/>
                </p:cNvSpPr>
                <p:nvPr/>
              </p:nvSpPr>
              <p:spPr bwMode="auto">
                <a:xfrm>
                  <a:off x="5373" y="32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73" name="Freeform 2102"/>
                <p:cNvSpPr>
                  <a:spLocks/>
                </p:cNvSpPr>
                <p:nvPr/>
              </p:nvSpPr>
              <p:spPr bwMode="auto">
                <a:xfrm>
                  <a:off x="5375" y="3239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74" name="Freeform 2103"/>
                <p:cNvSpPr>
                  <a:spLocks/>
                </p:cNvSpPr>
                <p:nvPr/>
              </p:nvSpPr>
              <p:spPr bwMode="auto">
                <a:xfrm>
                  <a:off x="5378" y="3242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75" name="Freeform 2104"/>
                <p:cNvSpPr>
                  <a:spLocks/>
                </p:cNvSpPr>
                <p:nvPr/>
              </p:nvSpPr>
              <p:spPr bwMode="auto">
                <a:xfrm>
                  <a:off x="5382" y="3247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76" name="Freeform 2105"/>
                <p:cNvSpPr>
                  <a:spLocks/>
                </p:cNvSpPr>
                <p:nvPr/>
              </p:nvSpPr>
              <p:spPr bwMode="auto">
                <a:xfrm>
                  <a:off x="5384" y="3250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77" name="Freeform 2106"/>
                <p:cNvSpPr>
                  <a:spLocks/>
                </p:cNvSpPr>
                <p:nvPr/>
              </p:nvSpPr>
              <p:spPr bwMode="auto">
                <a:xfrm>
                  <a:off x="5387" y="325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78" name="Freeform 2107"/>
                <p:cNvSpPr>
                  <a:spLocks/>
                </p:cNvSpPr>
                <p:nvPr/>
              </p:nvSpPr>
              <p:spPr bwMode="auto">
                <a:xfrm>
                  <a:off x="5391" y="325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79" name="Line 2108"/>
                <p:cNvSpPr>
                  <a:spLocks noChangeShapeType="1"/>
                </p:cNvSpPr>
                <p:nvPr/>
              </p:nvSpPr>
              <p:spPr bwMode="auto">
                <a:xfrm>
                  <a:off x="5393" y="326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80" name="Freeform 2109"/>
                <p:cNvSpPr>
                  <a:spLocks/>
                </p:cNvSpPr>
                <p:nvPr/>
              </p:nvSpPr>
              <p:spPr bwMode="auto">
                <a:xfrm>
                  <a:off x="5396" y="326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81" name="Freeform 2110"/>
                <p:cNvSpPr>
                  <a:spLocks/>
                </p:cNvSpPr>
                <p:nvPr/>
              </p:nvSpPr>
              <p:spPr bwMode="auto">
                <a:xfrm>
                  <a:off x="5398" y="3265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82" name="Freeform 2111"/>
                <p:cNvSpPr>
                  <a:spLocks/>
                </p:cNvSpPr>
                <p:nvPr/>
              </p:nvSpPr>
              <p:spPr bwMode="auto">
                <a:xfrm>
                  <a:off x="5403" y="3270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83" name="Freeform 2112"/>
                <p:cNvSpPr>
                  <a:spLocks/>
                </p:cNvSpPr>
                <p:nvPr/>
              </p:nvSpPr>
              <p:spPr bwMode="auto">
                <a:xfrm>
                  <a:off x="5407" y="3275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84" name="Freeform 2113"/>
                <p:cNvSpPr>
                  <a:spLocks/>
                </p:cNvSpPr>
                <p:nvPr/>
              </p:nvSpPr>
              <p:spPr bwMode="auto">
                <a:xfrm>
                  <a:off x="5412" y="3279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85" name="Line 2114"/>
                <p:cNvSpPr>
                  <a:spLocks noChangeShapeType="1"/>
                </p:cNvSpPr>
                <p:nvPr/>
              </p:nvSpPr>
              <p:spPr bwMode="auto">
                <a:xfrm>
                  <a:off x="5414" y="328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86" name="Freeform 2115"/>
                <p:cNvSpPr>
                  <a:spLocks/>
                </p:cNvSpPr>
                <p:nvPr/>
              </p:nvSpPr>
              <p:spPr bwMode="auto">
                <a:xfrm>
                  <a:off x="5416" y="328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87" name="Line 2116"/>
                <p:cNvSpPr>
                  <a:spLocks noChangeShapeType="1"/>
                </p:cNvSpPr>
                <p:nvPr/>
              </p:nvSpPr>
              <p:spPr bwMode="auto">
                <a:xfrm>
                  <a:off x="5418" y="32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88" name="Freeform 2117"/>
                <p:cNvSpPr>
                  <a:spLocks/>
                </p:cNvSpPr>
                <p:nvPr/>
              </p:nvSpPr>
              <p:spPr bwMode="auto">
                <a:xfrm>
                  <a:off x="5421" y="3289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89" name="Line 2118"/>
                <p:cNvSpPr>
                  <a:spLocks noChangeShapeType="1"/>
                </p:cNvSpPr>
                <p:nvPr/>
              </p:nvSpPr>
              <p:spPr bwMode="auto">
                <a:xfrm>
                  <a:off x="5423" y="32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90" name="Freeform 2119"/>
                <p:cNvSpPr>
                  <a:spLocks/>
                </p:cNvSpPr>
                <p:nvPr/>
              </p:nvSpPr>
              <p:spPr bwMode="auto">
                <a:xfrm>
                  <a:off x="5425" y="329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91" name="Line 2120"/>
                <p:cNvSpPr>
                  <a:spLocks noChangeShapeType="1"/>
                </p:cNvSpPr>
                <p:nvPr/>
              </p:nvSpPr>
              <p:spPr bwMode="auto">
                <a:xfrm>
                  <a:off x="5428" y="32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92" name="Freeform 2121"/>
                <p:cNvSpPr>
                  <a:spLocks/>
                </p:cNvSpPr>
                <p:nvPr/>
              </p:nvSpPr>
              <p:spPr bwMode="auto">
                <a:xfrm>
                  <a:off x="5430" y="329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93" name="Freeform 2122"/>
                <p:cNvSpPr>
                  <a:spLocks/>
                </p:cNvSpPr>
                <p:nvPr/>
              </p:nvSpPr>
              <p:spPr bwMode="auto">
                <a:xfrm>
                  <a:off x="5432" y="330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94" name="Freeform 2123"/>
                <p:cNvSpPr>
                  <a:spLocks/>
                </p:cNvSpPr>
                <p:nvPr/>
              </p:nvSpPr>
              <p:spPr bwMode="auto">
                <a:xfrm>
                  <a:off x="5437" y="3306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95" name="Line 2124"/>
                <p:cNvSpPr>
                  <a:spLocks noChangeShapeType="1"/>
                </p:cNvSpPr>
                <p:nvPr/>
              </p:nvSpPr>
              <p:spPr bwMode="auto">
                <a:xfrm>
                  <a:off x="5439" y="330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96" name="Freeform 2125"/>
                <p:cNvSpPr>
                  <a:spLocks/>
                </p:cNvSpPr>
                <p:nvPr/>
              </p:nvSpPr>
              <p:spPr bwMode="auto">
                <a:xfrm>
                  <a:off x="5441" y="3311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97" name="Line 2126"/>
                <p:cNvSpPr>
                  <a:spLocks noChangeShapeType="1"/>
                </p:cNvSpPr>
                <p:nvPr/>
              </p:nvSpPr>
              <p:spPr bwMode="auto">
                <a:xfrm>
                  <a:off x="5443" y="33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98" name="Freeform 2127"/>
                <p:cNvSpPr>
                  <a:spLocks/>
                </p:cNvSpPr>
                <p:nvPr/>
              </p:nvSpPr>
              <p:spPr bwMode="auto">
                <a:xfrm>
                  <a:off x="5446" y="331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99" name="Freeform 2128"/>
                <p:cNvSpPr>
                  <a:spLocks/>
                </p:cNvSpPr>
                <p:nvPr/>
              </p:nvSpPr>
              <p:spPr bwMode="auto">
                <a:xfrm>
                  <a:off x="5448" y="3319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00" name="Freeform 2129"/>
                <p:cNvSpPr>
                  <a:spLocks/>
                </p:cNvSpPr>
                <p:nvPr/>
              </p:nvSpPr>
              <p:spPr bwMode="auto">
                <a:xfrm>
                  <a:off x="5453" y="332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01" name="Freeform 2130"/>
                <p:cNvSpPr>
                  <a:spLocks/>
                </p:cNvSpPr>
                <p:nvPr/>
              </p:nvSpPr>
              <p:spPr bwMode="auto">
                <a:xfrm>
                  <a:off x="5457" y="3328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02" name="Freeform 2131"/>
                <p:cNvSpPr>
                  <a:spLocks/>
                </p:cNvSpPr>
                <p:nvPr/>
              </p:nvSpPr>
              <p:spPr bwMode="auto">
                <a:xfrm>
                  <a:off x="5462" y="333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03" name="Freeform 2132"/>
                <p:cNvSpPr>
                  <a:spLocks/>
                </p:cNvSpPr>
                <p:nvPr/>
              </p:nvSpPr>
              <p:spPr bwMode="auto">
                <a:xfrm>
                  <a:off x="5466" y="3337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04" name="Freeform 2133"/>
                <p:cNvSpPr>
                  <a:spLocks/>
                </p:cNvSpPr>
                <p:nvPr/>
              </p:nvSpPr>
              <p:spPr bwMode="auto">
                <a:xfrm>
                  <a:off x="5471" y="334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05" name="Line 2134"/>
                <p:cNvSpPr>
                  <a:spLocks noChangeShapeType="1"/>
                </p:cNvSpPr>
                <p:nvPr/>
              </p:nvSpPr>
              <p:spPr bwMode="auto">
                <a:xfrm>
                  <a:off x="5473" y="33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06" name="Freeform 2135"/>
                <p:cNvSpPr>
                  <a:spLocks/>
                </p:cNvSpPr>
                <p:nvPr/>
              </p:nvSpPr>
              <p:spPr bwMode="auto">
                <a:xfrm>
                  <a:off x="5475" y="3347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07" name="Freeform 2136"/>
                <p:cNvSpPr>
                  <a:spLocks/>
                </p:cNvSpPr>
                <p:nvPr/>
              </p:nvSpPr>
              <p:spPr bwMode="auto">
                <a:xfrm>
                  <a:off x="5478" y="3350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08" name="Freeform 2137"/>
                <p:cNvSpPr>
                  <a:spLocks/>
                </p:cNvSpPr>
                <p:nvPr/>
              </p:nvSpPr>
              <p:spPr bwMode="auto">
                <a:xfrm>
                  <a:off x="5482" y="3355"/>
                  <a:ext cx="2" cy="4"/>
                </a:xfrm>
                <a:custGeom>
                  <a:avLst/>
                  <a:gdLst>
                    <a:gd name="T0" fmla="*/ 0 w 1"/>
                    <a:gd name="T1" fmla="*/ 0 h 3"/>
                    <a:gd name="T2" fmla="*/ 0 w 1"/>
                    <a:gd name="T3" fmla="*/ 0 h 3"/>
                    <a:gd name="T4" fmla="*/ 0 w 1"/>
                    <a:gd name="T5" fmla="*/ 1 h 3"/>
                    <a:gd name="T6" fmla="*/ 1 w 1"/>
                    <a:gd name="T7" fmla="*/ 1 h 3"/>
                    <a:gd name="T8" fmla="*/ 1 w 1"/>
                    <a:gd name="T9" fmla="*/ 2 h 3"/>
                    <a:gd name="T10" fmla="*/ 1 w 1"/>
                    <a:gd name="T1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09" name="Freeform 2138"/>
                <p:cNvSpPr>
                  <a:spLocks/>
                </p:cNvSpPr>
                <p:nvPr/>
              </p:nvSpPr>
              <p:spPr bwMode="auto">
                <a:xfrm>
                  <a:off x="5487" y="336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10" name="Freeform 2139"/>
                <p:cNvSpPr>
                  <a:spLocks/>
                </p:cNvSpPr>
                <p:nvPr/>
              </p:nvSpPr>
              <p:spPr bwMode="auto">
                <a:xfrm>
                  <a:off x="5491" y="336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11" name="Freeform 2140"/>
                <p:cNvSpPr>
                  <a:spLocks/>
                </p:cNvSpPr>
                <p:nvPr/>
              </p:nvSpPr>
              <p:spPr bwMode="auto">
                <a:xfrm>
                  <a:off x="5493" y="3369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12" name="Freeform 2141"/>
                <p:cNvSpPr>
                  <a:spLocks/>
                </p:cNvSpPr>
                <p:nvPr/>
              </p:nvSpPr>
              <p:spPr bwMode="auto">
                <a:xfrm>
                  <a:off x="5496" y="3372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13" name="Freeform 2142"/>
                <p:cNvSpPr>
                  <a:spLocks/>
                </p:cNvSpPr>
                <p:nvPr/>
              </p:nvSpPr>
              <p:spPr bwMode="auto">
                <a:xfrm>
                  <a:off x="5498" y="337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14" name="Freeform 2143"/>
                <p:cNvSpPr>
                  <a:spLocks/>
                </p:cNvSpPr>
                <p:nvPr/>
              </p:nvSpPr>
              <p:spPr bwMode="auto">
                <a:xfrm>
                  <a:off x="5500" y="337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15" name="Line 2144"/>
                <p:cNvSpPr>
                  <a:spLocks noChangeShapeType="1"/>
                </p:cNvSpPr>
                <p:nvPr/>
              </p:nvSpPr>
              <p:spPr bwMode="auto">
                <a:xfrm>
                  <a:off x="5500" y="33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16" name="Freeform 2145"/>
                <p:cNvSpPr>
                  <a:spLocks/>
                </p:cNvSpPr>
                <p:nvPr/>
              </p:nvSpPr>
              <p:spPr bwMode="auto">
                <a:xfrm>
                  <a:off x="5503" y="338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17" name="Freeform 2146"/>
                <p:cNvSpPr>
                  <a:spLocks/>
                </p:cNvSpPr>
                <p:nvPr/>
              </p:nvSpPr>
              <p:spPr bwMode="auto">
                <a:xfrm>
                  <a:off x="5505" y="3386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18" name="Line 2147"/>
                <p:cNvSpPr>
                  <a:spLocks noChangeShapeType="1"/>
                </p:cNvSpPr>
                <p:nvPr/>
              </p:nvSpPr>
              <p:spPr bwMode="auto">
                <a:xfrm>
                  <a:off x="5505" y="33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19" name="Freeform 2148"/>
                <p:cNvSpPr>
                  <a:spLocks/>
                </p:cNvSpPr>
                <p:nvPr/>
              </p:nvSpPr>
              <p:spPr bwMode="auto">
                <a:xfrm>
                  <a:off x="5507" y="339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20" name="Freeform 2149"/>
                <p:cNvSpPr>
                  <a:spLocks/>
                </p:cNvSpPr>
                <p:nvPr/>
              </p:nvSpPr>
              <p:spPr bwMode="auto">
                <a:xfrm>
                  <a:off x="5509" y="339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21" name="Freeform 2150"/>
                <p:cNvSpPr>
                  <a:spLocks/>
                </p:cNvSpPr>
                <p:nvPr/>
              </p:nvSpPr>
              <p:spPr bwMode="auto">
                <a:xfrm>
                  <a:off x="5512" y="3397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22" name="Freeform 2151"/>
                <p:cNvSpPr>
                  <a:spLocks/>
                </p:cNvSpPr>
                <p:nvPr/>
              </p:nvSpPr>
              <p:spPr bwMode="auto">
                <a:xfrm>
                  <a:off x="5514" y="3400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23" name="Freeform 2152"/>
                <p:cNvSpPr>
                  <a:spLocks/>
                </p:cNvSpPr>
                <p:nvPr/>
              </p:nvSpPr>
              <p:spPr bwMode="auto">
                <a:xfrm>
                  <a:off x="5516" y="340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24" name="Freeform 2153"/>
                <p:cNvSpPr>
                  <a:spLocks/>
                </p:cNvSpPr>
                <p:nvPr/>
              </p:nvSpPr>
              <p:spPr bwMode="auto">
                <a:xfrm>
                  <a:off x="5518" y="3406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25" name="Freeform 2154"/>
                <p:cNvSpPr>
                  <a:spLocks/>
                </p:cNvSpPr>
                <p:nvPr/>
              </p:nvSpPr>
              <p:spPr bwMode="auto">
                <a:xfrm>
                  <a:off x="5521" y="3409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26" name="Freeform 2155"/>
                <p:cNvSpPr>
                  <a:spLocks/>
                </p:cNvSpPr>
                <p:nvPr/>
              </p:nvSpPr>
              <p:spPr bwMode="auto">
                <a:xfrm>
                  <a:off x="5523" y="341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27" name="Freeform 2156"/>
                <p:cNvSpPr>
                  <a:spLocks/>
                </p:cNvSpPr>
                <p:nvPr/>
              </p:nvSpPr>
              <p:spPr bwMode="auto">
                <a:xfrm>
                  <a:off x="5525" y="341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28" name="Line 2157"/>
                <p:cNvSpPr>
                  <a:spLocks noChangeShapeType="1"/>
                </p:cNvSpPr>
                <p:nvPr/>
              </p:nvSpPr>
              <p:spPr bwMode="auto">
                <a:xfrm>
                  <a:off x="5528" y="341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29" name="Freeform 2158"/>
                <p:cNvSpPr>
                  <a:spLocks/>
                </p:cNvSpPr>
                <p:nvPr/>
              </p:nvSpPr>
              <p:spPr bwMode="auto">
                <a:xfrm>
                  <a:off x="5530" y="342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30" name="Freeform 2159"/>
                <p:cNvSpPr>
                  <a:spLocks/>
                </p:cNvSpPr>
                <p:nvPr/>
              </p:nvSpPr>
              <p:spPr bwMode="auto">
                <a:xfrm>
                  <a:off x="5532" y="342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31" name="Freeform 2160"/>
                <p:cNvSpPr>
                  <a:spLocks/>
                </p:cNvSpPr>
                <p:nvPr/>
              </p:nvSpPr>
              <p:spPr bwMode="auto">
                <a:xfrm>
                  <a:off x="5534" y="3426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32" name="Line 2161"/>
                <p:cNvSpPr>
                  <a:spLocks noChangeShapeType="1"/>
                </p:cNvSpPr>
                <p:nvPr/>
              </p:nvSpPr>
              <p:spPr bwMode="auto">
                <a:xfrm>
                  <a:off x="5537" y="343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33" name="Freeform 2162"/>
                <p:cNvSpPr>
                  <a:spLocks/>
                </p:cNvSpPr>
                <p:nvPr/>
              </p:nvSpPr>
              <p:spPr bwMode="auto">
                <a:xfrm>
                  <a:off x="5539" y="343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34" name="Freeform 2163"/>
                <p:cNvSpPr>
                  <a:spLocks/>
                </p:cNvSpPr>
                <p:nvPr/>
              </p:nvSpPr>
              <p:spPr bwMode="auto">
                <a:xfrm>
                  <a:off x="5541" y="343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35" name="Freeform 2164"/>
                <p:cNvSpPr>
                  <a:spLocks/>
                </p:cNvSpPr>
                <p:nvPr/>
              </p:nvSpPr>
              <p:spPr bwMode="auto">
                <a:xfrm>
                  <a:off x="5543" y="3437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36" name="Freeform 2165"/>
                <p:cNvSpPr>
                  <a:spLocks/>
                </p:cNvSpPr>
                <p:nvPr/>
              </p:nvSpPr>
              <p:spPr bwMode="auto">
                <a:xfrm>
                  <a:off x="5548" y="344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37" name="Freeform 2166"/>
                <p:cNvSpPr>
                  <a:spLocks/>
                </p:cNvSpPr>
                <p:nvPr/>
              </p:nvSpPr>
              <p:spPr bwMode="auto">
                <a:xfrm>
                  <a:off x="5550" y="3445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38" name="Freeform 2167"/>
                <p:cNvSpPr>
                  <a:spLocks/>
                </p:cNvSpPr>
                <p:nvPr/>
              </p:nvSpPr>
              <p:spPr bwMode="auto">
                <a:xfrm>
                  <a:off x="5555" y="3450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39" name="Freeform 2168"/>
                <p:cNvSpPr>
                  <a:spLocks/>
                </p:cNvSpPr>
                <p:nvPr/>
              </p:nvSpPr>
              <p:spPr bwMode="auto">
                <a:xfrm>
                  <a:off x="5557" y="345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40" name="Freeform 2169"/>
                <p:cNvSpPr>
                  <a:spLocks/>
                </p:cNvSpPr>
                <p:nvPr/>
              </p:nvSpPr>
              <p:spPr bwMode="auto">
                <a:xfrm>
                  <a:off x="5562" y="345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41" name="Freeform 2170"/>
                <p:cNvSpPr>
                  <a:spLocks/>
                </p:cNvSpPr>
                <p:nvPr/>
              </p:nvSpPr>
              <p:spPr bwMode="auto">
                <a:xfrm>
                  <a:off x="5564" y="346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42" name="Freeform 2171"/>
                <p:cNvSpPr>
                  <a:spLocks/>
                </p:cNvSpPr>
                <p:nvPr/>
              </p:nvSpPr>
              <p:spPr bwMode="auto">
                <a:xfrm>
                  <a:off x="5568" y="346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43" name="Freeform 2172"/>
                <p:cNvSpPr>
                  <a:spLocks/>
                </p:cNvSpPr>
                <p:nvPr/>
              </p:nvSpPr>
              <p:spPr bwMode="auto">
                <a:xfrm>
                  <a:off x="5571" y="3469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44" name="Freeform 2173"/>
                <p:cNvSpPr>
                  <a:spLocks/>
                </p:cNvSpPr>
                <p:nvPr/>
              </p:nvSpPr>
              <p:spPr bwMode="auto">
                <a:xfrm>
                  <a:off x="5575" y="347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45" name="Line 2174"/>
                <p:cNvSpPr>
                  <a:spLocks noChangeShapeType="1"/>
                </p:cNvSpPr>
                <p:nvPr/>
              </p:nvSpPr>
              <p:spPr bwMode="auto">
                <a:xfrm>
                  <a:off x="5578" y="347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46" name="Freeform 2175"/>
                <p:cNvSpPr>
                  <a:spLocks/>
                </p:cNvSpPr>
                <p:nvPr/>
              </p:nvSpPr>
              <p:spPr bwMode="auto">
                <a:xfrm>
                  <a:off x="5580" y="347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47" name="Freeform 2176"/>
                <p:cNvSpPr>
                  <a:spLocks/>
                </p:cNvSpPr>
                <p:nvPr/>
              </p:nvSpPr>
              <p:spPr bwMode="auto">
                <a:xfrm>
                  <a:off x="5582" y="348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48" name="Freeform 2177"/>
                <p:cNvSpPr>
                  <a:spLocks/>
                </p:cNvSpPr>
                <p:nvPr/>
              </p:nvSpPr>
              <p:spPr bwMode="auto">
                <a:xfrm>
                  <a:off x="5587" y="348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49" name="Freeform 2178"/>
                <p:cNvSpPr>
                  <a:spLocks/>
                </p:cNvSpPr>
                <p:nvPr/>
              </p:nvSpPr>
              <p:spPr bwMode="auto">
                <a:xfrm>
                  <a:off x="5591" y="3490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50" name="Freeform 2179"/>
                <p:cNvSpPr>
                  <a:spLocks/>
                </p:cNvSpPr>
                <p:nvPr/>
              </p:nvSpPr>
              <p:spPr bwMode="auto">
                <a:xfrm>
                  <a:off x="5596" y="3495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51" name="Line 2180"/>
                <p:cNvSpPr>
                  <a:spLocks noChangeShapeType="1"/>
                </p:cNvSpPr>
                <p:nvPr/>
              </p:nvSpPr>
              <p:spPr bwMode="auto">
                <a:xfrm>
                  <a:off x="5600" y="35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52" name="Freeform 2181"/>
                <p:cNvSpPr>
                  <a:spLocks/>
                </p:cNvSpPr>
                <p:nvPr/>
              </p:nvSpPr>
              <p:spPr bwMode="auto">
                <a:xfrm>
                  <a:off x="5603" y="350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53" name="Line 2182"/>
                <p:cNvSpPr>
                  <a:spLocks noChangeShapeType="1"/>
                </p:cNvSpPr>
                <p:nvPr/>
              </p:nvSpPr>
              <p:spPr bwMode="auto">
                <a:xfrm>
                  <a:off x="5605" y="350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54" name="Freeform 2183"/>
                <p:cNvSpPr>
                  <a:spLocks/>
                </p:cNvSpPr>
                <p:nvPr/>
              </p:nvSpPr>
              <p:spPr bwMode="auto">
                <a:xfrm>
                  <a:off x="5607" y="3506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55" name="Freeform 2184"/>
                <p:cNvSpPr>
                  <a:spLocks/>
                </p:cNvSpPr>
                <p:nvPr/>
              </p:nvSpPr>
              <p:spPr bwMode="auto">
                <a:xfrm>
                  <a:off x="5609" y="3509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56" name="Freeform 2185"/>
                <p:cNvSpPr>
                  <a:spLocks/>
                </p:cNvSpPr>
                <p:nvPr/>
              </p:nvSpPr>
              <p:spPr bwMode="auto">
                <a:xfrm>
                  <a:off x="5614" y="351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57" name="Line 2186"/>
                <p:cNvSpPr>
                  <a:spLocks noChangeShapeType="1"/>
                </p:cNvSpPr>
                <p:nvPr/>
              </p:nvSpPr>
              <p:spPr bwMode="auto">
                <a:xfrm>
                  <a:off x="5616" y="35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58" name="Freeform 2187"/>
                <p:cNvSpPr>
                  <a:spLocks/>
                </p:cNvSpPr>
                <p:nvPr/>
              </p:nvSpPr>
              <p:spPr bwMode="auto">
                <a:xfrm>
                  <a:off x="5618" y="3519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59" name="Freeform 2188"/>
                <p:cNvSpPr>
                  <a:spLocks/>
                </p:cNvSpPr>
                <p:nvPr/>
              </p:nvSpPr>
              <p:spPr bwMode="auto">
                <a:xfrm>
                  <a:off x="5621" y="3522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60" name="Line 2189"/>
                <p:cNvSpPr>
                  <a:spLocks noChangeShapeType="1"/>
                </p:cNvSpPr>
                <p:nvPr/>
              </p:nvSpPr>
              <p:spPr bwMode="auto">
                <a:xfrm>
                  <a:off x="5623" y="35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61" name="Freeform 2190"/>
                <p:cNvSpPr>
                  <a:spLocks/>
                </p:cNvSpPr>
                <p:nvPr/>
              </p:nvSpPr>
              <p:spPr bwMode="auto">
                <a:xfrm>
                  <a:off x="5625" y="3526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62" name="Freeform 2191"/>
                <p:cNvSpPr>
                  <a:spLocks/>
                </p:cNvSpPr>
                <p:nvPr/>
              </p:nvSpPr>
              <p:spPr bwMode="auto">
                <a:xfrm>
                  <a:off x="5628" y="3530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63" name="Line 2192"/>
                <p:cNvSpPr>
                  <a:spLocks noChangeShapeType="1"/>
                </p:cNvSpPr>
                <p:nvPr/>
              </p:nvSpPr>
              <p:spPr bwMode="auto">
                <a:xfrm>
                  <a:off x="5630" y="353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64" name="Freeform 2193"/>
                <p:cNvSpPr>
                  <a:spLocks/>
                </p:cNvSpPr>
                <p:nvPr/>
              </p:nvSpPr>
              <p:spPr bwMode="auto">
                <a:xfrm>
                  <a:off x="5632" y="353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65" name="Line 2194"/>
                <p:cNvSpPr>
                  <a:spLocks noChangeShapeType="1"/>
                </p:cNvSpPr>
                <p:nvPr/>
              </p:nvSpPr>
              <p:spPr bwMode="auto">
                <a:xfrm>
                  <a:off x="5634" y="35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66" name="Freeform 2195"/>
                <p:cNvSpPr>
                  <a:spLocks/>
                </p:cNvSpPr>
                <p:nvPr/>
              </p:nvSpPr>
              <p:spPr bwMode="auto">
                <a:xfrm>
                  <a:off x="5637" y="3539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67" name="Freeform 2196"/>
                <p:cNvSpPr>
                  <a:spLocks/>
                </p:cNvSpPr>
                <p:nvPr/>
              </p:nvSpPr>
              <p:spPr bwMode="auto">
                <a:xfrm>
                  <a:off x="5639" y="3542"/>
                  <a:ext cx="2" cy="5"/>
                </a:xfrm>
                <a:custGeom>
                  <a:avLst/>
                  <a:gdLst>
                    <a:gd name="T0" fmla="*/ 0 w 1"/>
                    <a:gd name="T1" fmla="*/ 0 h 3"/>
                    <a:gd name="T2" fmla="*/ 0 w 1"/>
                    <a:gd name="T3" fmla="*/ 0 h 3"/>
                    <a:gd name="T4" fmla="*/ 0 w 1"/>
                    <a:gd name="T5" fmla="*/ 1 h 3"/>
                    <a:gd name="T6" fmla="*/ 1 w 1"/>
                    <a:gd name="T7" fmla="*/ 1 h 3"/>
                    <a:gd name="T8" fmla="*/ 1 w 1"/>
                    <a:gd name="T9" fmla="*/ 2 h 3"/>
                    <a:gd name="T10" fmla="*/ 1 w 1"/>
                    <a:gd name="T1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68" name="Freeform 2197"/>
                <p:cNvSpPr>
                  <a:spLocks/>
                </p:cNvSpPr>
                <p:nvPr/>
              </p:nvSpPr>
              <p:spPr bwMode="auto">
                <a:xfrm>
                  <a:off x="5643" y="354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69" name="Line 2198"/>
                <p:cNvSpPr>
                  <a:spLocks noChangeShapeType="1"/>
                </p:cNvSpPr>
                <p:nvPr/>
              </p:nvSpPr>
              <p:spPr bwMode="auto">
                <a:xfrm>
                  <a:off x="5646" y="35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70" name="Freeform 2199"/>
                <p:cNvSpPr>
                  <a:spLocks/>
                </p:cNvSpPr>
                <p:nvPr/>
              </p:nvSpPr>
              <p:spPr bwMode="auto">
                <a:xfrm>
                  <a:off x="5648" y="355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71" name="Freeform 2200"/>
                <p:cNvSpPr>
                  <a:spLocks/>
                </p:cNvSpPr>
                <p:nvPr/>
              </p:nvSpPr>
              <p:spPr bwMode="auto">
                <a:xfrm>
                  <a:off x="5650" y="3556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72" name="Freeform 2201"/>
                <p:cNvSpPr>
                  <a:spLocks/>
                </p:cNvSpPr>
                <p:nvPr/>
              </p:nvSpPr>
              <p:spPr bwMode="auto">
                <a:xfrm>
                  <a:off x="5655" y="356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73" name="Freeform 2202"/>
                <p:cNvSpPr>
                  <a:spLocks/>
                </p:cNvSpPr>
                <p:nvPr/>
              </p:nvSpPr>
              <p:spPr bwMode="auto">
                <a:xfrm>
                  <a:off x="5659" y="3565"/>
                  <a:ext cx="3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74" name="Freeform 2203"/>
                <p:cNvSpPr>
                  <a:spLocks/>
                </p:cNvSpPr>
                <p:nvPr/>
              </p:nvSpPr>
              <p:spPr bwMode="auto">
                <a:xfrm>
                  <a:off x="5664" y="357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75" name="Line 2204"/>
                <p:cNvSpPr>
                  <a:spLocks noChangeShapeType="1"/>
                </p:cNvSpPr>
                <p:nvPr/>
              </p:nvSpPr>
              <p:spPr bwMode="auto">
                <a:xfrm>
                  <a:off x="5666" y="35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76" name="Freeform 2205"/>
                <p:cNvSpPr>
                  <a:spLocks/>
                </p:cNvSpPr>
                <p:nvPr/>
              </p:nvSpPr>
              <p:spPr bwMode="auto">
                <a:xfrm>
                  <a:off x="5668" y="357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77" name="Line 2206"/>
                <p:cNvSpPr>
                  <a:spLocks noChangeShapeType="1"/>
                </p:cNvSpPr>
                <p:nvPr/>
              </p:nvSpPr>
              <p:spPr bwMode="auto">
                <a:xfrm>
                  <a:off x="5671" y="35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78" name="Freeform 2207"/>
                <p:cNvSpPr>
                  <a:spLocks/>
                </p:cNvSpPr>
                <p:nvPr/>
              </p:nvSpPr>
              <p:spPr bwMode="auto">
                <a:xfrm>
                  <a:off x="5673" y="3580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79" name="Line 2208"/>
                <p:cNvSpPr>
                  <a:spLocks noChangeShapeType="1"/>
                </p:cNvSpPr>
                <p:nvPr/>
              </p:nvSpPr>
              <p:spPr bwMode="auto">
                <a:xfrm>
                  <a:off x="5675" y="358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80" name="Freeform 2209"/>
                <p:cNvSpPr>
                  <a:spLocks/>
                </p:cNvSpPr>
                <p:nvPr/>
              </p:nvSpPr>
              <p:spPr bwMode="auto">
                <a:xfrm>
                  <a:off x="5677" y="358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81" name="Freeform 2210"/>
                <p:cNvSpPr>
                  <a:spLocks/>
                </p:cNvSpPr>
                <p:nvPr/>
              </p:nvSpPr>
              <p:spPr bwMode="auto">
                <a:xfrm>
                  <a:off x="5680" y="3587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82" name="Freeform 2211"/>
                <p:cNvSpPr>
                  <a:spLocks/>
                </p:cNvSpPr>
                <p:nvPr/>
              </p:nvSpPr>
              <p:spPr bwMode="auto">
                <a:xfrm>
                  <a:off x="5684" y="3592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83" name="Freeform 2212"/>
                <p:cNvSpPr>
                  <a:spLocks/>
                </p:cNvSpPr>
                <p:nvPr/>
              </p:nvSpPr>
              <p:spPr bwMode="auto">
                <a:xfrm>
                  <a:off x="5689" y="3597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84" name="Freeform 2213"/>
                <p:cNvSpPr>
                  <a:spLocks/>
                </p:cNvSpPr>
                <p:nvPr/>
              </p:nvSpPr>
              <p:spPr bwMode="auto">
                <a:xfrm>
                  <a:off x="5693" y="3601"/>
                  <a:ext cx="3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85" name="Freeform 2214"/>
                <p:cNvSpPr>
                  <a:spLocks/>
                </p:cNvSpPr>
                <p:nvPr/>
              </p:nvSpPr>
              <p:spPr bwMode="auto">
                <a:xfrm>
                  <a:off x="5698" y="360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grpSp>
            <p:nvGrpSpPr>
              <p:cNvPr id="22" name="Group 2416"/>
              <p:cNvGrpSpPr>
                <a:grpSpLocks/>
              </p:cNvGrpSpPr>
              <p:nvPr/>
            </p:nvGrpSpPr>
            <p:grpSpPr bwMode="auto">
              <a:xfrm>
                <a:off x="1090" y="1625"/>
                <a:ext cx="4676" cy="2055"/>
                <a:chOff x="1090" y="1625"/>
                <a:chExt cx="4676" cy="2055"/>
              </a:xfrm>
            </p:grpSpPr>
            <p:sp>
              <p:nvSpPr>
                <p:cNvPr id="886" name="Freeform 2216"/>
                <p:cNvSpPr>
                  <a:spLocks/>
                </p:cNvSpPr>
                <p:nvPr/>
              </p:nvSpPr>
              <p:spPr bwMode="auto">
                <a:xfrm>
                  <a:off x="5702" y="3611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87" name="Line 2217"/>
                <p:cNvSpPr>
                  <a:spLocks noChangeShapeType="1"/>
                </p:cNvSpPr>
                <p:nvPr/>
              </p:nvSpPr>
              <p:spPr bwMode="auto">
                <a:xfrm>
                  <a:off x="5705" y="36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88" name="Freeform 2218"/>
                <p:cNvSpPr>
                  <a:spLocks/>
                </p:cNvSpPr>
                <p:nvPr/>
              </p:nvSpPr>
              <p:spPr bwMode="auto">
                <a:xfrm>
                  <a:off x="5707" y="361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89" name="Line 2219"/>
                <p:cNvSpPr>
                  <a:spLocks noChangeShapeType="1"/>
                </p:cNvSpPr>
                <p:nvPr/>
              </p:nvSpPr>
              <p:spPr bwMode="auto">
                <a:xfrm>
                  <a:off x="5709" y="361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90" name="Freeform 2220"/>
                <p:cNvSpPr>
                  <a:spLocks/>
                </p:cNvSpPr>
                <p:nvPr/>
              </p:nvSpPr>
              <p:spPr bwMode="auto">
                <a:xfrm>
                  <a:off x="5712" y="362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91" name="Line 2221"/>
                <p:cNvSpPr>
                  <a:spLocks noChangeShapeType="1"/>
                </p:cNvSpPr>
                <p:nvPr/>
              </p:nvSpPr>
              <p:spPr bwMode="auto">
                <a:xfrm>
                  <a:off x="5714" y="36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92" name="Freeform 2222"/>
                <p:cNvSpPr>
                  <a:spLocks/>
                </p:cNvSpPr>
                <p:nvPr/>
              </p:nvSpPr>
              <p:spPr bwMode="auto">
                <a:xfrm>
                  <a:off x="5716" y="362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93" name="Freeform 2223"/>
                <p:cNvSpPr>
                  <a:spLocks/>
                </p:cNvSpPr>
                <p:nvPr/>
              </p:nvSpPr>
              <p:spPr bwMode="auto">
                <a:xfrm>
                  <a:off x="5718" y="3628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94" name="Freeform 2224"/>
                <p:cNvSpPr>
                  <a:spLocks/>
                </p:cNvSpPr>
                <p:nvPr/>
              </p:nvSpPr>
              <p:spPr bwMode="auto">
                <a:xfrm>
                  <a:off x="5723" y="363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95" name="Line 2225"/>
                <p:cNvSpPr>
                  <a:spLocks noChangeShapeType="1"/>
                </p:cNvSpPr>
                <p:nvPr/>
              </p:nvSpPr>
              <p:spPr bwMode="auto">
                <a:xfrm>
                  <a:off x="5725" y="363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96" name="Freeform 2226"/>
                <p:cNvSpPr>
                  <a:spLocks/>
                </p:cNvSpPr>
                <p:nvPr/>
              </p:nvSpPr>
              <p:spPr bwMode="auto">
                <a:xfrm>
                  <a:off x="5727" y="363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97" name="Freeform 2227"/>
                <p:cNvSpPr>
                  <a:spLocks/>
                </p:cNvSpPr>
                <p:nvPr/>
              </p:nvSpPr>
              <p:spPr bwMode="auto">
                <a:xfrm>
                  <a:off x="5730" y="3640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98" name="Freeform 2228"/>
                <p:cNvSpPr>
                  <a:spLocks/>
                </p:cNvSpPr>
                <p:nvPr/>
              </p:nvSpPr>
              <p:spPr bwMode="auto">
                <a:xfrm>
                  <a:off x="5734" y="364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99" name="Line 2229"/>
                <p:cNvSpPr>
                  <a:spLocks noChangeShapeType="1"/>
                </p:cNvSpPr>
                <p:nvPr/>
              </p:nvSpPr>
              <p:spPr bwMode="auto">
                <a:xfrm>
                  <a:off x="5737" y="364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00" name="Freeform 2230"/>
                <p:cNvSpPr>
                  <a:spLocks/>
                </p:cNvSpPr>
                <p:nvPr/>
              </p:nvSpPr>
              <p:spPr bwMode="auto">
                <a:xfrm>
                  <a:off x="5739" y="3650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01" name="Line 2231"/>
                <p:cNvSpPr>
                  <a:spLocks noChangeShapeType="1"/>
                </p:cNvSpPr>
                <p:nvPr/>
              </p:nvSpPr>
              <p:spPr bwMode="auto">
                <a:xfrm>
                  <a:off x="5741" y="36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02" name="Freeform 2232"/>
                <p:cNvSpPr>
                  <a:spLocks/>
                </p:cNvSpPr>
                <p:nvPr/>
              </p:nvSpPr>
              <p:spPr bwMode="auto">
                <a:xfrm>
                  <a:off x="5743" y="365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03" name="Freeform 2233"/>
                <p:cNvSpPr>
                  <a:spLocks/>
                </p:cNvSpPr>
                <p:nvPr/>
              </p:nvSpPr>
              <p:spPr bwMode="auto">
                <a:xfrm>
                  <a:off x="5746" y="3658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04" name="Freeform 2234"/>
                <p:cNvSpPr>
                  <a:spLocks/>
                </p:cNvSpPr>
                <p:nvPr/>
              </p:nvSpPr>
              <p:spPr bwMode="auto">
                <a:xfrm>
                  <a:off x="5750" y="366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05" name="Line 2235"/>
                <p:cNvSpPr>
                  <a:spLocks noChangeShapeType="1"/>
                </p:cNvSpPr>
                <p:nvPr/>
              </p:nvSpPr>
              <p:spPr bwMode="auto">
                <a:xfrm>
                  <a:off x="5752" y="36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06" name="Freeform 2236"/>
                <p:cNvSpPr>
                  <a:spLocks/>
                </p:cNvSpPr>
                <p:nvPr/>
              </p:nvSpPr>
              <p:spPr bwMode="auto">
                <a:xfrm>
                  <a:off x="5755" y="366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07" name="Freeform 2237"/>
                <p:cNvSpPr>
                  <a:spLocks/>
                </p:cNvSpPr>
                <p:nvPr/>
              </p:nvSpPr>
              <p:spPr bwMode="auto">
                <a:xfrm>
                  <a:off x="5757" y="367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08" name="Line 2238"/>
                <p:cNvSpPr>
                  <a:spLocks noChangeShapeType="1"/>
                </p:cNvSpPr>
                <p:nvPr/>
              </p:nvSpPr>
              <p:spPr bwMode="auto">
                <a:xfrm>
                  <a:off x="5759" y="36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09" name="Freeform 2239"/>
                <p:cNvSpPr>
                  <a:spLocks/>
                </p:cNvSpPr>
                <p:nvPr/>
              </p:nvSpPr>
              <p:spPr bwMode="auto">
                <a:xfrm>
                  <a:off x="5762" y="367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10" name="Line 2240"/>
                <p:cNvSpPr>
                  <a:spLocks noChangeShapeType="1"/>
                </p:cNvSpPr>
                <p:nvPr/>
              </p:nvSpPr>
              <p:spPr bwMode="auto">
                <a:xfrm>
                  <a:off x="5764" y="36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11" name="Line 2241"/>
                <p:cNvSpPr>
                  <a:spLocks noChangeShapeType="1"/>
                </p:cNvSpPr>
                <p:nvPr/>
              </p:nvSpPr>
              <p:spPr bwMode="auto">
                <a:xfrm>
                  <a:off x="5766" y="368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12" name="Freeform 2242"/>
                <p:cNvSpPr>
                  <a:spLocks/>
                </p:cNvSpPr>
                <p:nvPr/>
              </p:nvSpPr>
              <p:spPr bwMode="auto">
                <a:xfrm>
                  <a:off x="1090" y="1979"/>
                  <a:ext cx="9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13" name="Freeform 2243"/>
                <p:cNvSpPr>
                  <a:spLocks/>
                </p:cNvSpPr>
                <p:nvPr/>
              </p:nvSpPr>
              <p:spPr bwMode="auto">
                <a:xfrm>
                  <a:off x="1102" y="1978"/>
                  <a:ext cx="9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14" name="Freeform 2244"/>
                <p:cNvSpPr>
                  <a:spLocks/>
                </p:cNvSpPr>
                <p:nvPr/>
              </p:nvSpPr>
              <p:spPr bwMode="auto">
                <a:xfrm>
                  <a:off x="1113" y="1975"/>
                  <a:ext cx="23" cy="1"/>
                </a:xfrm>
                <a:custGeom>
                  <a:avLst/>
                  <a:gdLst>
                    <a:gd name="T0" fmla="*/ 0 w 10"/>
                    <a:gd name="T1" fmla="*/ 1 h 1"/>
                    <a:gd name="T2" fmla="*/ 0 w 10"/>
                    <a:gd name="T3" fmla="*/ 1 h 1"/>
                    <a:gd name="T4" fmla="*/ 1 w 10"/>
                    <a:gd name="T5" fmla="*/ 1 h 1"/>
                    <a:gd name="T6" fmla="*/ 2 w 10"/>
                    <a:gd name="T7" fmla="*/ 1 h 1"/>
                    <a:gd name="T8" fmla="*/ 3 w 10"/>
                    <a:gd name="T9" fmla="*/ 1 h 1"/>
                    <a:gd name="T10" fmla="*/ 4 w 10"/>
                    <a:gd name="T11" fmla="*/ 1 h 1"/>
                    <a:gd name="T12" fmla="*/ 5 w 10"/>
                    <a:gd name="T13" fmla="*/ 1 h 1"/>
                    <a:gd name="T14" fmla="*/ 5 w 10"/>
                    <a:gd name="T15" fmla="*/ 0 h 1"/>
                    <a:gd name="T16" fmla="*/ 6 w 10"/>
                    <a:gd name="T17" fmla="*/ 0 h 1"/>
                    <a:gd name="T18" fmla="*/ 7 w 10"/>
                    <a:gd name="T19" fmla="*/ 0 h 1"/>
                    <a:gd name="T20" fmla="*/ 8 w 10"/>
                    <a:gd name="T21" fmla="*/ 0 h 1"/>
                    <a:gd name="T22" fmla="*/ 9 w 10"/>
                    <a:gd name="T23" fmla="*/ 0 h 1"/>
                    <a:gd name="T24" fmla="*/ 10 w 10"/>
                    <a:gd name="T2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15" name="Freeform 2245"/>
                <p:cNvSpPr>
                  <a:spLocks/>
                </p:cNvSpPr>
                <p:nvPr/>
              </p:nvSpPr>
              <p:spPr bwMode="auto">
                <a:xfrm>
                  <a:off x="1138" y="1973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16" name="Freeform 2246"/>
                <p:cNvSpPr>
                  <a:spLocks/>
                </p:cNvSpPr>
                <p:nvPr/>
              </p:nvSpPr>
              <p:spPr bwMode="auto">
                <a:xfrm>
                  <a:off x="1152" y="1970"/>
                  <a:ext cx="22" cy="2"/>
                </a:xfrm>
                <a:custGeom>
                  <a:avLst/>
                  <a:gdLst>
                    <a:gd name="T0" fmla="*/ 0 w 10"/>
                    <a:gd name="T1" fmla="*/ 1 h 1"/>
                    <a:gd name="T2" fmla="*/ 0 w 10"/>
                    <a:gd name="T3" fmla="*/ 1 h 1"/>
                    <a:gd name="T4" fmla="*/ 1 w 10"/>
                    <a:gd name="T5" fmla="*/ 1 h 1"/>
                    <a:gd name="T6" fmla="*/ 2 w 10"/>
                    <a:gd name="T7" fmla="*/ 1 h 1"/>
                    <a:gd name="T8" fmla="*/ 3 w 10"/>
                    <a:gd name="T9" fmla="*/ 1 h 1"/>
                    <a:gd name="T10" fmla="*/ 4 w 10"/>
                    <a:gd name="T11" fmla="*/ 1 h 1"/>
                    <a:gd name="T12" fmla="*/ 5 w 10"/>
                    <a:gd name="T13" fmla="*/ 1 h 1"/>
                    <a:gd name="T14" fmla="*/ 5 w 10"/>
                    <a:gd name="T15" fmla="*/ 0 h 1"/>
                    <a:gd name="T16" fmla="*/ 6 w 10"/>
                    <a:gd name="T17" fmla="*/ 0 h 1"/>
                    <a:gd name="T18" fmla="*/ 7 w 10"/>
                    <a:gd name="T19" fmla="*/ 0 h 1"/>
                    <a:gd name="T20" fmla="*/ 8 w 10"/>
                    <a:gd name="T21" fmla="*/ 0 h 1"/>
                    <a:gd name="T22" fmla="*/ 9 w 10"/>
                    <a:gd name="T23" fmla="*/ 0 h 1"/>
                    <a:gd name="T24" fmla="*/ 10 w 10"/>
                    <a:gd name="T2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17" name="Freeform 2247"/>
                <p:cNvSpPr>
                  <a:spLocks/>
                </p:cNvSpPr>
                <p:nvPr/>
              </p:nvSpPr>
              <p:spPr bwMode="auto">
                <a:xfrm>
                  <a:off x="1177" y="1953"/>
                  <a:ext cx="150" cy="15"/>
                </a:xfrm>
                <a:custGeom>
                  <a:avLst/>
                  <a:gdLst>
                    <a:gd name="T0" fmla="*/ 0 w 66"/>
                    <a:gd name="T1" fmla="*/ 10 h 10"/>
                    <a:gd name="T2" fmla="*/ 2 w 66"/>
                    <a:gd name="T3" fmla="*/ 10 h 10"/>
                    <a:gd name="T4" fmla="*/ 4 w 66"/>
                    <a:gd name="T5" fmla="*/ 10 h 10"/>
                    <a:gd name="T6" fmla="*/ 5 w 66"/>
                    <a:gd name="T7" fmla="*/ 9 h 10"/>
                    <a:gd name="T8" fmla="*/ 7 w 66"/>
                    <a:gd name="T9" fmla="*/ 9 h 10"/>
                    <a:gd name="T10" fmla="*/ 9 w 66"/>
                    <a:gd name="T11" fmla="*/ 9 h 10"/>
                    <a:gd name="T12" fmla="*/ 11 w 66"/>
                    <a:gd name="T13" fmla="*/ 9 h 10"/>
                    <a:gd name="T14" fmla="*/ 12 w 66"/>
                    <a:gd name="T15" fmla="*/ 8 h 10"/>
                    <a:gd name="T16" fmla="*/ 14 w 66"/>
                    <a:gd name="T17" fmla="*/ 8 h 10"/>
                    <a:gd name="T18" fmla="*/ 16 w 66"/>
                    <a:gd name="T19" fmla="*/ 8 h 10"/>
                    <a:gd name="T20" fmla="*/ 17 w 66"/>
                    <a:gd name="T21" fmla="*/ 7 h 10"/>
                    <a:gd name="T22" fmla="*/ 19 w 66"/>
                    <a:gd name="T23" fmla="*/ 7 h 10"/>
                    <a:gd name="T24" fmla="*/ 21 w 66"/>
                    <a:gd name="T25" fmla="*/ 7 h 10"/>
                    <a:gd name="T26" fmla="*/ 23 w 66"/>
                    <a:gd name="T27" fmla="*/ 7 h 10"/>
                    <a:gd name="T28" fmla="*/ 24 w 66"/>
                    <a:gd name="T29" fmla="*/ 6 h 10"/>
                    <a:gd name="T30" fmla="*/ 26 w 66"/>
                    <a:gd name="T31" fmla="*/ 6 h 10"/>
                    <a:gd name="T32" fmla="*/ 28 w 66"/>
                    <a:gd name="T33" fmla="*/ 6 h 10"/>
                    <a:gd name="T34" fmla="*/ 29 w 66"/>
                    <a:gd name="T35" fmla="*/ 5 h 10"/>
                    <a:gd name="T36" fmla="*/ 31 w 66"/>
                    <a:gd name="T37" fmla="*/ 5 h 10"/>
                    <a:gd name="T38" fmla="*/ 33 w 66"/>
                    <a:gd name="T39" fmla="*/ 5 h 10"/>
                    <a:gd name="T40" fmla="*/ 35 w 66"/>
                    <a:gd name="T41" fmla="*/ 5 h 10"/>
                    <a:gd name="T42" fmla="*/ 36 w 66"/>
                    <a:gd name="T43" fmla="*/ 4 h 10"/>
                    <a:gd name="T44" fmla="*/ 38 w 66"/>
                    <a:gd name="T45" fmla="*/ 4 h 10"/>
                    <a:gd name="T46" fmla="*/ 40 w 66"/>
                    <a:gd name="T47" fmla="*/ 4 h 10"/>
                    <a:gd name="T48" fmla="*/ 41 w 66"/>
                    <a:gd name="T49" fmla="*/ 3 h 10"/>
                    <a:gd name="T50" fmla="*/ 43 w 66"/>
                    <a:gd name="T51" fmla="*/ 3 h 10"/>
                    <a:gd name="T52" fmla="*/ 45 w 66"/>
                    <a:gd name="T53" fmla="*/ 3 h 10"/>
                    <a:gd name="T54" fmla="*/ 47 w 66"/>
                    <a:gd name="T55" fmla="*/ 3 h 10"/>
                    <a:gd name="T56" fmla="*/ 48 w 66"/>
                    <a:gd name="T57" fmla="*/ 2 h 10"/>
                    <a:gd name="T58" fmla="*/ 50 w 66"/>
                    <a:gd name="T59" fmla="*/ 2 h 10"/>
                    <a:gd name="T60" fmla="*/ 52 w 66"/>
                    <a:gd name="T61" fmla="*/ 2 h 10"/>
                    <a:gd name="T62" fmla="*/ 54 w 66"/>
                    <a:gd name="T63" fmla="*/ 2 h 10"/>
                    <a:gd name="T64" fmla="*/ 55 w 66"/>
                    <a:gd name="T65" fmla="*/ 1 h 10"/>
                    <a:gd name="T66" fmla="*/ 57 w 66"/>
                    <a:gd name="T67" fmla="*/ 1 h 10"/>
                    <a:gd name="T68" fmla="*/ 59 w 66"/>
                    <a:gd name="T69" fmla="*/ 1 h 10"/>
                    <a:gd name="T70" fmla="*/ 60 w 66"/>
                    <a:gd name="T71" fmla="*/ 0 h 10"/>
                    <a:gd name="T72" fmla="*/ 62 w 66"/>
                    <a:gd name="T73" fmla="*/ 0 h 10"/>
                    <a:gd name="T74" fmla="*/ 64 w 66"/>
                    <a:gd name="T75" fmla="*/ 0 h 10"/>
                    <a:gd name="T76" fmla="*/ 66 w 66"/>
                    <a:gd name="T7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6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2" y="10"/>
                      </a:lnTo>
                      <a:lnTo>
                        <a:pt x="3" y="10"/>
                      </a:lnTo>
                      <a:lnTo>
                        <a:pt x="4" y="10"/>
                      </a:lnTo>
                      <a:lnTo>
                        <a:pt x="5" y="10"/>
                      </a:lnTo>
                      <a:lnTo>
                        <a:pt x="5" y="9"/>
                      </a:lnTo>
                      <a:lnTo>
                        <a:pt x="6" y="9"/>
                      </a:lnTo>
                      <a:lnTo>
                        <a:pt x="7" y="9"/>
                      </a:lnTo>
                      <a:lnTo>
                        <a:pt x="8" y="9"/>
                      </a:lnTo>
                      <a:lnTo>
                        <a:pt x="9" y="9"/>
                      </a:lnTo>
                      <a:lnTo>
                        <a:pt x="10" y="9"/>
                      </a:lnTo>
                      <a:lnTo>
                        <a:pt x="11" y="9"/>
                      </a:lnTo>
                      <a:lnTo>
                        <a:pt x="11" y="8"/>
                      </a:lnTo>
                      <a:lnTo>
                        <a:pt x="12" y="8"/>
                      </a:lnTo>
                      <a:lnTo>
                        <a:pt x="13" y="8"/>
                      </a:lnTo>
                      <a:lnTo>
                        <a:pt x="14" y="8"/>
                      </a:lnTo>
                      <a:lnTo>
                        <a:pt x="15" y="8"/>
                      </a:lnTo>
                      <a:lnTo>
                        <a:pt x="16" y="8"/>
                      </a:lnTo>
                      <a:lnTo>
                        <a:pt x="17" y="8"/>
                      </a:lnTo>
                      <a:lnTo>
                        <a:pt x="17" y="7"/>
                      </a:lnTo>
                      <a:lnTo>
                        <a:pt x="18" y="7"/>
                      </a:lnTo>
                      <a:lnTo>
                        <a:pt x="19" y="7"/>
                      </a:lnTo>
                      <a:lnTo>
                        <a:pt x="20" y="7"/>
                      </a:lnTo>
                      <a:lnTo>
                        <a:pt x="21" y="7"/>
                      </a:lnTo>
                      <a:lnTo>
                        <a:pt x="22" y="7"/>
                      </a:lnTo>
                      <a:lnTo>
                        <a:pt x="23" y="7"/>
                      </a:lnTo>
                      <a:lnTo>
                        <a:pt x="23" y="6"/>
                      </a:lnTo>
                      <a:lnTo>
                        <a:pt x="24" y="6"/>
                      </a:lnTo>
                      <a:lnTo>
                        <a:pt x="25" y="6"/>
                      </a:lnTo>
                      <a:lnTo>
                        <a:pt x="26" y="6"/>
                      </a:lnTo>
                      <a:lnTo>
                        <a:pt x="27" y="6"/>
                      </a:lnTo>
                      <a:lnTo>
                        <a:pt x="28" y="6"/>
                      </a:lnTo>
                      <a:lnTo>
                        <a:pt x="29" y="6"/>
                      </a:lnTo>
                      <a:lnTo>
                        <a:pt x="29" y="5"/>
                      </a:lnTo>
                      <a:lnTo>
                        <a:pt x="30" y="5"/>
                      </a:lnTo>
                      <a:lnTo>
                        <a:pt x="31" y="5"/>
                      </a:lnTo>
                      <a:lnTo>
                        <a:pt x="32" y="5"/>
                      </a:lnTo>
                      <a:lnTo>
                        <a:pt x="33" y="5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5" y="4"/>
                      </a:lnTo>
                      <a:lnTo>
                        <a:pt x="36" y="4"/>
                      </a:lnTo>
                      <a:lnTo>
                        <a:pt x="37" y="4"/>
                      </a:lnTo>
                      <a:lnTo>
                        <a:pt x="38" y="4"/>
                      </a:lnTo>
                      <a:lnTo>
                        <a:pt x="39" y="4"/>
                      </a:lnTo>
                      <a:lnTo>
                        <a:pt x="40" y="4"/>
                      </a:lnTo>
                      <a:lnTo>
                        <a:pt x="41" y="4"/>
                      </a:lnTo>
                      <a:lnTo>
                        <a:pt x="41" y="3"/>
                      </a:lnTo>
                      <a:lnTo>
                        <a:pt x="42" y="3"/>
                      </a:lnTo>
                      <a:lnTo>
                        <a:pt x="43" y="3"/>
                      </a:lnTo>
                      <a:lnTo>
                        <a:pt x="44" y="3"/>
                      </a:lnTo>
                      <a:lnTo>
                        <a:pt x="45" y="3"/>
                      </a:lnTo>
                      <a:lnTo>
                        <a:pt x="46" y="3"/>
                      </a:lnTo>
                      <a:lnTo>
                        <a:pt x="47" y="3"/>
                      </a:lnTo>
                      <a:lnTo>
                        <a:pt x="47" y="2"/>
                      </a:lnTo>
                      <a:lnTo>
                        <a:pt x="48" y="2"/>
                      </a:lnTo>
                      <a:lnTo>
                        <a:pt x="49" y="2"/>
                      </a:lnTo>
                      <a:lnTo>
                        <a:pt x="50" y="2"/>
                      </a:lnTo>
                      <a:lnTo>
                        <a:pt x="51" y="2"/>
                      </a:lnTo>
                      <a:lnTo>
                        <a:pt x="52" y="2"/>
                      </a:lnTo>
                      <a:lnTo>
                        <a:pt x="53" y="2"/>
                      </a:lnTo>
                      <a:lnTo>
                        <a:pt x="54" y="2"/>
                      </a:lnTo>
                      <a:lnTo>
                        <a:pt x="54" y="1"/>
                      </a:lnTo>
                      <a:lnTo>
                        <a:pt x="55" y="1"/>
                      </a:lnTo>
                      <a:lnTo>
                        <a:pt x="56" y="1"/>
                      </a:lnTo>
                      <a:lnTo>
                        <a:pt x="57" y="1"/>
                      </a:lnTo>
                      <a:lnTo>
                        <a:pt x="58" y="1"/>
                      </a:lnTo>
                      <a:lnTo>
                        <a:pt x="59" y="1"/>
                      </a:lnTo>
                      <a:lnTo>
                        <a:pt x="60" y="1"/>
                      </a:lnTo>
                      <a:lnTo>
                        <a:pt x="60" y="0"/>
                      </a:lnTo>
                      <a:lnTo>
                        <a:pt x="61" y="0"/>
                      </a:lnTo>
                      <a:lnTo>
                        <a:pt x="62" y="0"/>
                      </a:lnTo>
                      <a:lnTo>
                        <a:pt x="63" y="0"/>
                      </a:lnTo>
                      <a:lnTo>
                        <a:pt x="64" y="0"/>
                      </a:lnTo>
                      <a:lnTo>
                        <a:pt x="65" y="0"/>
                      </a:lnTo>
                      <a:lnTo>
                        <a:pt x="66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18" name="Freeform 2248"/>
                <p:cNvSpPr>
                  <a:spLocks/>
                </p:cNvSpPr>
                <p:nvPr/>
              </p:nvSpPr>
              <p:spPr bwMode="auto">
                <a:xfrm>
                  <a:off x="1329" y="1950"/>
                  <a:ext cx="27" cy="1"/>
                </a:xfrm>
                <a:custGeom>
                  <a:avLst/>
                  <a:gdLst>
                    <a:gd name="T0" fmla="*/ 0 w 12"/>
                    <a:gd name="T1" fmla="*/ 1 h 1"/>
                    <a:gd name="T2" fmla="*/ 0 w 12"/>
                    <a:gd name="T3" fmla="*/ 1 h 1"/>
                    <a:gd name="T4" fmla="*/ 1 w 12"/>
                    <a:gd name="T5" fmla="*/ 1 h 1"/>
                    <a:gd name="T6" fmla="*/ 2 w 12"/>
                    <a:gd name="T7" fmla="*/ 1 h 1"/>
                    <a:gd name="T8" fmla="*/ 3 w 12"/>
                    <a:gd name="T9" fmla="*/ 1 h 1"/>
                    <a:gd name="T10" fmla="*/ 4 w 12"/>
                    <a:gd name="T11" fmla="*/ 1 h 1"/>
                    <a:gd name="T12" fmla="*/ 5 w 12"/>
                    <a:gd name="T13" fmla="*/ 1 h 1"/>
                    <a:gd name="T14" fmla="*/ 6 w 12"/>
                    <a:gd name="T15" fmla="*/ 1 h 1"/>
                    <a:gd name="T16" fmla="*/ 6 w 12"/>
                    <a:gd name="T17" fmla="*/ 0 h 1"/>
                    <a:gd name="T18" fmla="*/ 7 w 12"/>
                    <a:gd name="T19" fmla="*/ 0 h 1"/>
                    <a:gd name="T20" fmla="*/ 8 w 12"/>
                    <a:gd name="T21" fmla="*/ 0 h 1"/>
                    <a:gd name="T22" fmla="*/ 9 w 12"/>
                    <a:gd name="T23" fmla="*/ 0 h 1"/>
                    <a:gd name="T24" fmla="*/ 10 w 12"/>
                    <a:gd name="T25" fmla="*/ 0 h 1"/>
                    <a:gd name="T26" fmla="*/ 11 w 12"/>
                    <a:gd name="T27" fmla="*/ 0 h 1"/>
                    <a:gd name="T28" fmla="*/ 12 w 12"/>
                    <a:gd name="T2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19" name="Freeform 2249"/>
                <p:cNvSpPr>
                  <a:spLocks/>
                </p:cNvSpPr>
                <p:nvPr/>
              </p:nvSpPr>
              <p:spPr bwMode="auto">
                <a:xfrm>
                  <a:off x="1358" y="1947"/>
                  <a:ext cx="28" cy="1"/>
                </a:xfrm>
                <a:custGeom>
                  <a:avLst/>
                  <a:gdLst>
                    <a:gd name="T0" fmla="*/ 0 w 12"/>
                    <a:gd name="T1" fmla="*/ 1 h 1"/>
                    <a:gd name="T2" fmla="*/ 0 w 12"/>
                    <a:gd name="T3" fmla="*/ 1 h 1"/>
                    <a:gd name="T4" fmla="*/ 1 w 12"/>
                    <a:gd name="T5" fmla="*/ 1 h 1"/>
                    <a:gd name="T6" fmla="*/ 2 w 12"/>
                    <a:gd name="T7" fmla="*/ 1 h 1"/>
                    <a:gd name="T8" fmla="*/ 3 w 12"/>
                    <a:gd name="T9" fmla="*/ 1 h 1"/>
                    <a:gd name="T10" fmla="*/ 4 w 12"/>
                    <a:gd name="T11" fmla="*/ 1 h 1"/>
                    <a:gd name="T12" fmla="*/ 5 w 12"/>
                    <a:gd name="T13" fmla="*/ 1 h 1"/>
                    <a:gd name="T14" fmla="*/ 6 w 12"/>
                    <a:gd name="T15" fmla="*/ 1 h 1"/>
                    <a:gd name="T16" fmla="*/ 6 w 12"/>
                    <a:gd name="T17" fmla="*/ 0 h 1"/>
                    <a:gd name="T18" fmla="*/ 7 w 12"/>
                    <a:gd name="T19" fmla="*/ 0 h 1"/>
                    <a:gd name="T20" fmla="*/ 8 w 12"/>
                    <a:gd name="T21" fmla="*/ 0 h 1"/>
                    <a:gd name="T22" fmla="*/ 9 w 12"/>
                    <a:gd name="T23" fmla="*/ 0 h 1"/>
                    <a:gd name="T24" fmla="*/ 10 w 12"/>
                    <a:gd name="T25" fmla="*/ 0 h 1"/>
                    <a:gd name="T26" fmla="*/ 11 w 12"/>
                    <a:gd name="T27" fmla="*/ 0 h 1"/>
                    <a:gd name="T28" fmla="*/ 12 w 12"/>
                    <a:gd name="T2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20" name="Freeform 2250"/>
                <p:cNvSpPr>
                  <a:spLocks/>
                </p:cNvSpPr>
                <p:nvPr/>
              </p:nvSpPr>
              <p:spPr bwMode="auto">
                <a:xfrm>
                  <a:off x="1388" y="1943"/>
                  <a:ext cx="30" cy="2"/>
                </a:xfrm>
                <a:custGeom>
                  <a:avLst/>
                  <a:gdLst>
                    <a:gd name="T0" fmla="*/ 0 w 13"/>
                    <a:gd name="T1" fmla="*/ 1 h 1"/>
                    <a:gd name="T2" fmla="*/ 0 w 13"/>
                    <a:gd name="T3" fmla="*/ 1 h 1"/>
                    <a:gd name="T4" fmla="*/ 1 w 13"/>
                    <a:gd name="T5" fmla="*/ 1 h 1"/>
                    <a:gd name="T6" fmla="*/ 2 w 13"/>
                    <a:gd name="T7" fmla="*/ 1 h 1"/>
                    <a:gd name="T8" fmla="*/ 3 w 13"/>
                    <a:gd name="T9" fmla="*/ 1 h 1"/>
                    <a:gd name="T10" fmla="*/ 4 w 13"/>
                    <a:gd name="T11" fmla="*/ 1 h 1"/>
                    <a:gd name="T12" fmla="*/ 5 w 13"/>
                    <a:gd name="T13" fmla="*/ 1 h 1"/>
                    <a:gd name="T14" fmla="*/ 6 w 13"/>
                    <a:gd name="T15" fmla="*/ 1 h 1"/>
                    <a:gd name="T16" fmla="*/ 7 w 13"/>
                    <a:gd name="T17" fmla="*/ 1 h 1"/>
                    <a:gd name="T18" fmla="*/ 7 w 13"/>
                    <a:gd name="T19" fmla="*/ 0 h 1"/>
                    <a:gd name="T20" fmla="*/ 8 w 13"/>
                    <a:gd name="T21" fmla="*/ 0 h 1"/>
                    <a:gd name="T22" fmla="*/ 9 w 13"/>
                    <a:gd name="T23" fmla="*/ 0 h 1"/>
                    <a:gd name="T24" fmla="*/ 10 w 13"/>
                    <a:gd name="T25" fmla="*/ 0 h 1"/>
                    <a:gd name="T26" fmla="*/ 11 w 13"/>
                    <a:gd name="T27" fmla="*/ 0 h 1"/>
                    <a:gd name="T28" fmla="*/ 12 w 13"/>
                    <a:gd name="T29" fmla="*/ 0 h 1"/>
                    <a:gd name="T30" fmla="*/ 13 w 13"/>
                    <a:gd name="T3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3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21" name="Freeform 2251"/>
                <p:cNvSpPr>
                  <a:spLocks/>
                </p:cNvSpPr>
                <p:nvPr/>
              </p:nvSpPr>
              <p:spPr bwMode="auto">
                <a:xfrm>
                  <a:off x="1420" y="1940"/>
                  <a:ext cx="27" cy="2"/>
                </a:xfrm>
                <a:custGeom>
                  <a:avLst/>
                  <a:gdLst>
                    <a:gd name="T0" fmla="*/ 0 w 12"/>
                    <a:gd name="T1" fmla="*/ 1 h 1"/>
                    <a:gd name="T2" fmla="*/ 0 w 12"/>
                    <a:gd name="T3" fmla="*/ 1 h 1"/>
                    <a:gd name="T4" fmla="*/ 1 w 12"/>
                    <a:gd name="T5" fmla="*/ 1 h 1"/>
                    <a:gd name="T6" fmla="*/ 2 w 12"/>
                    <a:gd name="T7" fmla="*/ 1 h 1"/>
                    <a:gd name="T8" fmla="*/ 3 w 12"/>
                    <a:gd name="T9" fmla="*/ 1 h 1"/>
                    <a:gd name="T10" fmla="*/ 4 w 12"/>
                    <a:gd name="T11" fmla="*/ 1 h 1"/>
                    <a:gd name="T12" fmla="*/ 5 w 12"/>
                    <a:gd name="T13" fmla="*/ 1 h 1"/>
                    <a:gd name="T14" fmla="*/ 6 w 12"/>
                    <a:gd name="T15" fmla="*/ 1 h 1"/>
                    <a:gd name="T16" fmla="*/ 6 w 12"/>
                    <a:gd name="T17" fmla="*/ 0 h 1"/>
                    <a:gd name="T18" fmla="*/ 7 w 12"/>
                    <a:gd name="T19" fmla="*/ 0 h 1"/>
                    <a:gd name="T20" fmla="*/ 8 w 12"/>
                    <a:gd name="T21" fmla="*/ 0 h 1"/>
                    <a:gd name="T22" fmla="*/ 9 w 12"/>
                    <a:gd name="T23" fmla="*/ 0 h 1"/>
                    <a:gd name="T24" fmla="*/ 10 w 12"/>
                    <a:gd name="T25" fmla="*/ 0 h 1"/>
                    <a:gd name="T26" fmla="*/ 11 w 12"/>
                    <a:gd name="T27" fmla="*/ 0 h 1"/>
                    <a:gd name="T28" fmla="*/ 12 w 12"/>
                    <a:gd name="T2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22" name="Freeform 2252"/>
                <p:cNvSpPr>
                  <a:spLocks/>
                </p:cNvSpPr>
                <p:nvPr/>
              </p:nvSpPr>
              <p:spPr bwMode="auto">
                <a:xfrm>
                  <a:off x="1449" y="1937"/>
                  <a:ext cx="34" cy="2"/>
                </a:xfrm>
                <a:custGeom>
                  <a:avLst/>
                  <a:gdLst>
                    <a:gd name="T0" fmla="*/ 0 w 15"/>
                    <a:gd name="T1" fmla="*/ 1 h 1"/>
                    <a:gd name="T2" fmla="*/ 0 w 15"/>
                    <a:gd name="T3" fmla="*/ 1 h 1"/>
                    <a:gd name="T4" fmla="*/ 1 w 15"/>
                    <a:gd name="T5" fmla="*/ 1 h 1"/>
                    <a:gd name="T6" fmla="*/ 2 w 15"/>
                    <a:gd name="T7" fmla="*/ 1 h 1"/>
                    <a:gd name="T8" fmla="*/ 3 w 15"/>
                    <a:gd name="T9" fmla="*/ 1 h 1"/>
                    <a:gd name="T10" fmla="*/ 4 w 15"/>
                    <a:gd name="T11" fmla="*/ 1 h 1"/>
                    <a:gd name="T12" fmla="*/ 5 w 15"/>
                    <a:gd name="T13" fmla="*/ 1 h 1"/>
                    <a:gd name="T14" fmla="*/ 6 w 15"/>
                    <a:gd name="T15" fmla="*/ 1 h 1"/>
                    <a:gd name="T16" fmla="*/ 7 w 15"/>
                    <a:gd name="T17" fmla="*/ 1 h 1"/>
                    <a:gd name="T18" fmla="*/ 8 w 15"/>
                    <a:gd name="T19" fmla="*/ 1 h 1"/>
                    <a:gd name="T20" fmla="*/ 8 w 15"/>
                    <a:gd name="T21" fmla="*/ 0 h 1"/>
                    <a:gd name="T22" fmla="*/ 9 w 15"/>
                    <a:gd name="T23" fmla="*/ 0 h 1"/>
                    <a:gd name="T24" fmla="*/ 10 w 15"/>
                    <a:gd name="T25" fmla="*/ 0 h 1"/>
                    <a:gd name="T26" fmla="*/ 11 w 15"/>
                    <a:gd name="T27" fmla="*/ 0 h 1"/>
                    <a:gd name="T28" fmla="*/ 12 w 15"/>
                    <a:gd name="T29" fmla="*/ 0 h 1"/>
                    <a:gd name="T30" fmla="*/ 13 w 15"/>
                    <a:gd name="T31" fmla="*/ 0 h 1"/>
                    <a:gd name="T32" fmla="*/ 14 w 15"/>
                    <a:gd name="T33" fmla="*/ 0 h 1"/>
                    <a:gd name="T34" fmla="*/ 15 w 15"/>
                    <a:gd name="T3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23" name="Freeform 2253"/>
                <p:cNvSpPr>
                  <a:spLocks/>
                </p:cNvSpPr>
                <p:nvPr/>
              </p:nvSpPr>
              <p:spPr bwMode="auto">
                <a:xfrm>
                  <a:off x="1486" y="1936"/>
                  <a:ext cx="20" cy="0"/>
                </a:xfrm>
                <a:custGeom>
                  <a:avLst/>
                  <a:gdLst>
                    <a:gd name="T0" fmla="*/ 0 w 9"/>
                    <a:gd name="T1" fmla="*/ 0 w 9"/>
                    <a:gd name="T2" fmla="*/ 1 w 9"/>
                    <a:gd name="T3" fmla="*/ 2 w 9"/>
                    <a:gd name="T4" fmla="*/ 3 w 9"/>
                    <a:gd name="T5" fmla="*/ 4 w 9"/>
                    <a:gd name="T6" fmla="*/ 5 w 9"/>
                    <a:gd name="T7" fmla="*/ 6 w 9"/>
                    <a:gd name="T8" fmla="*/ 7 w 9"/>
                    <a:gd name="T9" fmla="*/ 8 w 9"/>
                    <a:gd name="T10" fmla="*/ 9 w 9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</a:cxnLst>
                  <a:rect l="0" t="0" r="r" b="b"/>
                  <a:pathLst>
                    <a:path w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24" name="Freeform 2254"/>
                <p:cNvSpPr>
                  <a:spLocks/>
                </p:cNvSpPr>
                <p:nvPr/>
              </p:nvSpPr>
              <p:spPr bwMode="auto">
                <a:xfrm>
                  <a:off x="1508" y="1932"/>
                  <a:ext cx="37" cy="2"/>
                </a:xfrm>
                <a:custGeom>
                  <a:avLst/>
                  <a:gdLst>
                    <a:gd name="T0" fmla="*/ 0 w 16"/>
                    <a:gd name="T1" fmla="*/ 1 h 1"/>
                    <a:gd name="T2" fmla="*/ 0 w 16"/>
                    <a:gd name="T3" fmla="*/ 1 h 1"/>
                    <a:gd name="T4" fmla="*/ 1 w 16"/>
                    <a:gd name="T5" fmla="*/ 1 h 1"/>
                    <a:gd name="T6" fmla="*/ 2 w 16"/>
                    <a:gd name="T7" fmla="*/ 1 h 1"/>
                    <a:gd name="T8" fmla="*/ 3 w 16"/>
                    <a:gd name="T9" fmla="*/ 1 h 1"/>
                    <a:gd name="T10" fmla="*/ 4 w 16"/>
                    <a:gd name="T11" fmla="*/ 1 h 1"/>
                    <a:gd name="T12" fmla="*/ 5 w 16"/>
                    <a:gd name="T13" fmla="*/ 1 h 1"/>
                    <a:gd name="T14" fmla="*/ 6 w 16"/>
                    <a:gd name="T15" fmla="*/ 1 h 1"/>
                    <a:gd name="T16" fmla="*/ 7 w 16"/>
                    <a:gd name="T17" fmla="*/ 1 h 1"/>
                    <a:gd name="T18" fmla="*/ 8 w 16"/>
                    <a:gd name="T19" fmla="*/ 1 h 1"/>
                    <a:gd name="T20" fmla="*/ 8 w 16"/>
                    <a:gd name="T21" fmla="*/ 0 h 1"/>
                    <a:gd name="T22" fmla="*/ 9 w 16"/>
                    <a:gd name="T23" fmla="*/ 0 h 1"/>
                    <a:gd name="T24" fmla="*/ 10 w 16"/>
                    <a:gd name="T25" fmla="*/ 0 h 1"/>
                    <a:gd name="T26" fmla="*/ 11 w 16"/>
                    <a:gd name="T27" fmla="*/ 0 h 1"/>
                    <a:gd name="T28" fmla="*/ 12 w 16"/>
                    <a:gd name="T29" fmla="*/ 0 h 1"/>
                    <a:gd name="T30" fmla="*/ 13 w 16"/>
                    <a:gd name="T31" fmla="*/ 0 h 1"/>
                    <a:gd name="T32" fmla="*/ 14 w 16"/>
                    <a:gd name="T33" fmla="*/ 0 h 1"/>
                    <a:gd name="T34" fmla="*/ 15 w 16"/>
                    <a:gd name="T35" fmla="*/ 0 h 1"/>
                    <a:gd name="T36" fmla="*/ 16 w 16"/>
                    <a:gd name="T3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6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25" name="Freeform 2255"/>
                <p:cNvSpPr>
                  <a:spLocks/>
                </p:cNvSpPr>
                <p:nvPr/>
              </p:nvSpPr>
              <p:spPr bwMode="auto">
                <a:xfrm>
                  <a:off x="1547" y="1928"/>
                  <a:ext cx="59" cy="3"/>
                </a:xfrm>
                <a:custGeom>
                  <a:avLst/>
                  <a:gdLst>
                    <a:gd name="T0" fmla="*/ 0 w 26"/>
                    <a:gd name="T1" fmla="*/ 2 h 2"/>
                    <a:gd name="T2" fmla="*/ 0 w 26"/>
                    <a:gd name="T3" fmla="*/ 2 h 2"/>
                    <a:gd name="T4" fmla="*/ 1 w 26"/>
                    <a:gd name="T5" fmla="*/ 2 h 2"/>
                    <a:gd name="T6" fmla="*/ 2 w 26"/>
                    <a:gd name="T7" fmla="*/ 2 h 2"/>
                    <a:gd name="T8" fmla="*/ 3 w 26"/>
                    <a:gd name="T9" fmla="*/ 2 h 2"/>
                    <a:gd name="T10" fmla="*/ 4 w 26"/>
                    <a:gd name="T11" fmla="*/ 2 h 2"/>
                    <a:gd name="T12" fmla="*/ 5 w 26"/>
                    <a:gd name="T13" fmla="*/ 2 h 2"/>
                    <a:gd name="T14" fmla="*/ 6 w 26"/>
                    <a:gd name="T15" fmla="*/ 2 h 2"/>
                    <a:gd name="T16" fmla="*/ 7 w 26"/>
                    <a:gd name="T17" fmla="*/ 2 h 2"/>
                    <a:gd name="T18" fmla="*/ 8 w 26"/>
                    <a:gd name="T19" fmla="*/ 2 h 2"/>
                    <a:gd name="T20" fmla="*/ 8 w 26"/>
                    <a:gd name="T21" fmla="*/ 1 h 2"/>
                    <a:gd name="T22" fmla="*/ 9 w 26"/>
                    <a:gd name="T23" fmla="*/ 1 h 2"/>
                    <a:gd name="T24" fmla="*/ 10 w 26"/>
                    <a:gd name="T25" fmla="*/ 1 h 2"/>
                    <a:gd name="T26" fmla="*/ 11 w 26"/>
                    <a:gd name="T27" fmla="*/ 1 h 2"/>
                    <a:gd name="T28" fmla="*/ 12 w 26"/>
                    <a:gd name="T29" fmla="*/ 1 h 2"/>
                    <a:gd name="T30" fmla="*/ 13 w 26"/>
                    <a:gd name="T31" fmla="*/ 1 h 2"/>
                    <a:gd name="T32" fmla="*/ 14 w 26"/>
                    <a:gd name="T33" fmla="*/ 1 h 2"/>
                    <a:gd name="T34" fmla="*/ 15 w 26"/>
                    <a:gd name="T35" fmla="*/ 1 h 2"/>
                    <a:gd name="T36" fmla="*/ 16 w 26"/>
                    <a:gd name="T37" fmla="*/ 1 h 2"/>
                    <a:gd name="T38" fmla="*/ 16 w 26"/>
                    <a:gd name="T39" fmla="*/ 0 h 2"/>
                    <a:gd name="T40" fmla="*/ 17 w 26"/>
                    <a:gd name="T41" fmla="*/ 0 h 2"/>
                    <a:gd name="T42" fmla="*/ 18 w 26"/>
                    <a:gd name="T43" fmla="*/ 0 h 2"/>
                    <a:gd name="T44" fmla="*/ 19 w 26"/>
                    <a:gd name="T45" fmla="*/ 0 h 2"/>
                    <a:gd name="T46" fmla="*/ 20 w 26"/>
                    <a:gd name="T47" fmla="*/ 0 h 2"/>
                    <a:gd name="T48" fmla="*/ 21 w 26"/>
                    <a:gd name="T49" fmla="*/ 0 h 2"/>
                    <a:gd name="T50" fmla="*/ 22 w 26"/>
                    <a:gd name="T51" fmla="*/ 0 h 2"/>
                    <a:gd name="T52" fmla="*/ 23 w 26"/>
                    <a:gd name="T53" fmla="*/ 0 h 2"/>
                    <a:gd name="T54" fmla="*/ 24 w 26"/>
                    <a:gd name="T55" fmla="*/ 0 h 2"/>
                    <a:gd name="T56" fmla="*/ 25 w 26"/>
                    <a:gd name="T57" fmla="*/ 0 h 2"/>
                    <a:gd name="T58" fmla="*/ 26 w 26"/>
                    <a:gd name="T5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6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26" name="Freeform 2256"/>
                <p:cNvSpPr>
                  <a:spLocks/>
                </p:cNvSpPr>
                <p:nvPr/>
              </p:nvSpPr>
              <p:spPr bwMode="auto">
                <a:xfrm>
                  <a:off x="1608" y="1922"/>
                  <a:ext cx="98" cy="4"/>
                </a:xfrm>
                <a:custGeom>
                  <a:avLst/>
                  <a:gdLst>
                    <a:gd name="T0" fmla="*/ 0 w 43"/>
                    <a:gd name="T1" fmla="*/ 3 h 3"/>
                    <a:gd name="T2" fmla="*/ 0 w 43"/>
                    <a:gd name="T3" fmla="*/ 3 h 3"/>
                    <a:gd name="T4" fmla="*/ 1 w 43"/>
                    <a:gd name="T5" fmla="*/ 3 h 3"/>
                    <a:gd name="T6" fmla="*/ 2 w 43"/>
                    <a:gd name="T7" fmla="*/ 3 h 3"/>
                    <a:gd name="T8" fmla="*/ 3 w 43"/>
                    <a:gd name="T9" fmla="*/ 3 h 3"/>
                    <a:gd name="T10" fmla="*/ 4 w 43"/>
                    <a:gd name="T11" fmla="*/ 3 h 3"/>
                    <a:gd name="T12" fmla="*/ 5 w 43"/>
                    <a:gd name="T13" fmla="*/ 3 h 3"/>
                    <a:gd name="T14" fmla="*/ 6 w 43"/>
                    <a:gd name="T15" fmla="*/ 3 h 3"/>
                    <a:gd name="T16" fmla="*/ 7 w 43"/>
                    <a:gd name="T17" fmla="*/ 3 h 3"/>
                    <a:gd name="T18" fmla="*/ 7 w 43"/>
                    <a:gd name="T19" fmla="*/ 2 h 3"/>
                    <a:gd name="T20" fmla="*/ 8 w 43"/>
                    <a:gd name="T21" fmla="*/ 2 h 3"/>
                    <a:gd name="T22" fmla="*/ 9 w 43"/>
                    <a:gd name="T23" fmla="*/ 2 h 3"/>
                    <a:gd name="T24" fmla="*/ 10 w 43"/>
                    <a:gd name="T25" fmla="*/ 2 h 3"/>
                    <a:gd name="T26" fmla="*/ 11 w 43"/>
                    <a:gd name="T27" fmla="*/ 2 h 3"/>
                    <a:gd name="T28" fmla="*/ 12 w 43"/>
                    <a:gd name="T29" fmla="*/ 2 h 3"/>
                    <a:gd name="T30" fmla="*/ 13 w 43"/>
                    <a:gd name="T31" fmla="*/ 2 h 3"/>
                    <a:gd name="T32" fmla="*/ 14 w 43"/>
                    <a:gd name="T33" fmla="*/ 2 h 3"/>
                    <a:gd name="T34" fmla="*/ 15 w 43"/>
                    <a:gd name="T35" fmla="*/ 2 h 3"/>
                    <a:gd name="T36" fmla="*/ 16 w 43"/>
                    <a:gd name="T37" fmla="*/ 2 h 3"/>
                    <a:gd name="T38" fmla="*/ 17 w 43"/>
                    <a:gd name="T39" fmla="*/ 2 h 3"/>
                    <a:gd name="T40" fmla="*/ 18 w 43"/>
                    <a:gd name="T41" fmla="*/ 2 h 3"/>
                    <a:gd name="T42" fmla="*/ 19 w 43"/>
                    <a:gd name="T43" fmla="*/ 2 h 3"/>
                    <a:gd name="T44" fmla="*/ 19 w 43"/>
                    <a:gd name="T45" fmla="*/ 1 h 3"/>
                    <a:gd name="T46" fmla="*/ 20 w 43"/>
                    <a:gd name="T47" fmla="*/ 1 h 3"/>
                    <a:gd name="T48" fmla="*/ 21 w 43"/>
                    <a:gd name="T49" fmla="*/ 1 h 3"/>
                    <a:gd name="T50" fmla="*/ 22 w 43"/>
                    <a:gd name="T51" fmla="*/ 1 h 3"/>
                    <a:gd name="T52" fmla="*/ 23 w 43"/>
                    <a:gd name="T53" fmla="*/ 1 h 3"/>
                    <a:gd name="T54" fmla="*/ 24 w 43"/>
                    <a:gd name="T55" fmla="*/ 1 h 3"/>
                    <a:gd name="T56" fmla="*/ 25 w 43"/>
                    <a:gd name="T57" fmla="*/ 1 h 3"/>
                    <a:gd name="T58" fmla="*/ 26 w 43"/>
                    <a:gd name="T59" fmla="*/ 1 h 3"/>
                    <a:gd name="T60" fmla="*/ 27 w 43"/>
                    <a:gd name="T61" fmla="*/ 1 h 3"/>
                    <a:gd name="T62" fmla="*/ 28 w 43"/>
                    <a:gd name="T63" fmla="*/ 1 h 3"/>
                    <a:gd name="T64" fmla="*/ 29 w 43"/>
                    <a:gd name="T65" fmla="*/ 1 h 3"/>
                    <a:gd name="T66" fmla="*/ 30 w 43"/>
                    <a:gd name="T67" fmla="*/ 1 h 3"/>
                    <a:gd name="T68" fmla="*/ 31 w 43"/>
                    <a:gd name="T69" fmla="*/ 1 h 3"/>
                    <a:gd name="T70" fmla="*/ 32 w 43"/>
                    <a:gd name="T71" fmla="*/ 1 h 3"/>
                    <a:gd name="T72" fmla="*/ 33 w 43"/>
                    <a:gd name="T73" fmla="*/ 1 h 3"/>
                    <a:gd name="T74" fmla="*/ 33 w 43"/>
                    <a:gd name="T75" fmla="*/ 0 h 3"/>
                    <a:gd name="T76" fmla="*/ 34 w 43"/>
                    <a:gd name="T77" fmla="*/ 0 h 3"/>
                    <a:gd name="T78" fmla="*/ 35 w 43"/>
                    <a:gd name="T79" fmla="*/ 0 h 3"/>
                    <a:gd name="T80" fmla="*/ 36 w 43"/>
                    <a:gd name="T81" fmla="*/ 0 h 3"/>
                    <a:gd name="T82" fmla="*/ 37 w 43"/>
                    <a:gd name="T83" fmla="*/ 0 h 3"/>
                    <a:gd name="T84" fmla="*/ 38 w 43"/>
                    <a:gd name="T85" fmla="*/ 0 h 3"/>
                    <a:gd name="T86" fmla="*/ 39 w 43"/>
                    <a:gd name="T87" fmla="*/ 0 h 3"/>
                    <a:gd name="T88" fmla="*/ 40 w 43"/>
                    <a:gd name="T89" fmla="*/ 0 h 3"/>
                    <a:gd name="T90" fmla="*/ 41 w 43"/>
                    <a:gd name="T91" fmla="*/ 0 h 3"/>
                    <a:gd name="T92" fmla="*/ 42 w 43"/>
                    <a:gd name="T93" fmla="*/ 0 h 3"/>
                    <a:gd name="T94" fmla="*/ 43 w 43"/>
                    <a:gd name="T9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5" y="2"/>
                      </a:lnTo>
                      <a:lnTo>
                        <a:pt x="16" y="2"/>
                      </a:lnTo>
                      <a:lnTo>
                        <a:pt x="17" y="2"/>
                      </a:lnTo>
                      <a:lnTo>
                        <a:pt x="18" y="2"/>
                      </a:lnTo>
                      <a:lnTo>
                        <a:pt x="19" y="2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3" y="0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6" y="0"/>
                      </a:lnTo>
                      <a:lnTo>
                        <a:pt x="37" y="0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27" name="Freeform 2257"/>
                <p:cNvSpPr>
                  <a:spLocks/>
                </p:cNvSpPr>
                <p:nvPr/>
              </p:nvSpPr>
              <p:spPr bwMode="auto">
                <a:xfrm>
                  <a:off x="1708" y="1915"/>
                  <a:ext cx="107" cy="5"/>
                </a:xfrm>
                <a:custGeom>
                  <a:avLst/>
                  <a:gdLst>
                    <a:gd name="T0" fmla="*/ 0 w 47"/>
                    <a:gd name="T1" fmla="*/ 3 h 3"/>
                    <a:gd name="T2" fmla="*/ 0 w 47"/>
                    <a:gd name="T3" fmla="*/ 3 h 3"/>
                    <a:gd name="T4" fmla="*/ 1 w 47"/>
                    <a:gd name="T5" fmla="*/ 3 h 3"/>
                    <a:gd name="T6" fmla="*/ 2 w 47"/>
                    <a:gd name="T7" fmla="*/ 3 h 3"/>
                    <a:gd name="T8" fmla="*/ 3 w 47"/>
                    <a:gd name="T9" fmla="*/ 3 h 3"/>
                    <a:gd name="T10" fmla="*/ 4 w 47"/>
                    <a:gd name="T11" fmla="*/ 3 h 3"/>
                    <a:gd name="T12" fmla="*/ 5 w 47"/>
                    <a:gd name="T13" fmla="*/ 3 h 3"/>
                    <a:gd name="T14" fmla="*/ 6 w 47"/>
                    <a:gd name="T15" fmla="*/ 3 h 3"/>
                    <a:gd name="T16" fmla="*/ 7 w 47"/>
                    <a:gd name="T17" fmla="*/ 3 h 3"/>
                    <a:gd name="T18" fmla="*/ 8 w 47"/>
                    <a:gd name="T19" fmla="*/ 3 h 3"/>
                    <a:gd name="T20" fmla="*/ 9 w 47"/>
                    <a:gd name="T21" fmla="*/ 3 h 3"/>
                    <a:gd name="T22" fmla="*/ 10 w 47"/>
                    <a:gd name="T23" fmla="*/ 3 h 3"/>
                    <a:gd name="T24" fmla="*/ 11 w 47"/>
                    <a:gd name="T25" fmla="*/ 3 h 3"/>
                    <a:gd name="T26" fmla="*/ 12 w 47"/>
                    <a:gd name="T27" fmla="*/ 3 h 3"/>
                    <a:gd name="T28" fmla="*/ 13 w 47"/>
                    <a:gd name="T29" fmla="*/ 3 h 3"/>
                    <a:gd name="T30" fmla="*/ 14 w 47"/>
                    <a:gd name="T31" fmla="*/ 3 h 3"/>
                    <a:gd name="T32" fmla="*/ 14 w 47"/>
                    <a:gd name="T33" fmla="*/ 2 h 3"/>
                    <a:gd name="T34" fmla="*/ 15 w 47"/>
                    <a:gd name="T35" fmla="*/ 2 h 3"/>
                    <a:gd name="T36" fmla="*/ 16 w 47"/>
                    <a:gd name="T37" fmla="*/ 2 h 3"/>
                    <a:gd name="T38" fmla="*/ 17 w 47"/>
                    <a:gd name="T39" fmla="*/ 2 h 3"/>
                    <a:gd name="T40" fmla="*/ 18 w 47"/>
                    <a:gd name="T41" fmla="*/ 2 h 3"/>
                    <a:gd name="T42" fmla="*/ 19 w 47"/>
                    <a:gd name="T43" fmla="*/ 2 h 3"/>
                    <a:gd name="T44" fmla="*/ 20 w 47"/>
                    <a:gd name="T45" fmla="*/ 2 h 3"/>
                    <a:gd name="T46" fmla="*/ 21 w 47"/>
                    <a:gd name="T47" fmla="*/ 2 h 3"/>
                    <a:gd name="T48" fmla="*/ 22 w 47"/>
                    <a:gd name="T49" fmla="*/ 2 h 3"/>
                    <a:gd name="T50" fmla="*/ 23 w 47"/>
                    <a:gd name="T51" fmla="*/ 2 h 3"/>
                    <a:gd name="T52" fmla="*/ 24 w 47"/>
                    <a:gd name="T53" fmla="*/ 2 h 3"/>
                    <a:gd name="T54" fmla="*/ 25 w 47"/>
                    <a:gd name="T55" fmla="*/ 2 h 3"/>
                    <a:gd name="T56" fmla="*/ 26 w 47"/>
                    <a:gd name="T57" fmla="*/ 2 h 3"/>
                    <a:gd name="T58" fmla="*/ 27 w 47"/>
                    <a:gd name="T59" fmla="*/ 2 h 3"/>
                    <a:gd name="T60" fmla="*/ 28 w 47"/>
                    <a:gd name="T61" fmla="*/ 2 h 3"/>
                    <a:gd name="T62" fmla="*/ 29 w 47"/>
                    <a:gd name="T63" fmla="*/ 2 h 3"/>
                    <a:gd name="T64" fmla="*/ 30 w 47"/>
                    <a:gd name="T65" fmla="*/ 2 h 3"/>
                    <a:gd name="T66" fmla="*/ 30 w 47"/>
                    <a:gd name="T67" fmla="*/ 1 h 3"/>
                    <a:gd name="T68" fmla="*/ 31 w 47"/>
                    <a:gd name="T69" fmla="*/ 1 h 3"/>
                    <a:gd name="T70" fmla="*/ 32 w 47"/>
                    <a:gd name="T71" fmla="*/ 1 h 3"/>
                    <a:gd name="T72" fmla="*/ 33 w 47"/>
                    <a:gd name="T73" fmla="*/ 1 h 3"/>
                    <a:gd name="T74" fmla="*/ 34 w 47"/>
                    <a:gd name="T75" fmla="*/ 1 h 3"/>
                    <a:gd name="T76" fmla="*/ 35 w 47"/>
                    <a:gd name="T77" fmla="*/ 1 h 3"/>
                    <a:gd name="T78" fmla="*/ 36 w 47"/>
                    <a:gd name="T79" fmla="*/ 1 h 3"/>
                    <a:gd name="T80" fmla="*/ 37 w 47"/>
                    <a:gd name="T81" fmla="*/ 1 h 3"/>
                    <a:gd name="T82" fmla="*/ 38 w 47"/>
                    <a:gd name="T83" fmla="*/ 1 h 3"/>
                    <a:gd name="T84" fmla="*/ 39 w 47"/>
                    <a:gd name="T85" fmla="*/ 1 h 3"/>
                    <a:gd name="T86" fmla="*/ 39 w 47"/>
                    <a:gd name="T87" fmla="*/ 0 h 3"/>
                    <a:gd name="T88" fmla="*/ 40 w 47"/>
                    <a:gd name="T89" fmla="*/ 0 h 3"/>
                    <a:gd name="T90" fmla="*/ 41 w 47"/>
                    <a:gd name="T91" fmla="*/ 0 h 3"/>
                    <a:gd name="T92" fmla="*/ 42 w 47"/>
                    <a:gd name="T93" fmla="*/ 0 h 3"/>
                    <a:gd name="T94" fmla="*/ 43 w 47"/>
                    <a:gd name="T95" fmla="*/ 0 h 3"/>
                    <a:gd name="T96" fmla="*/ 44 w 47"/>
                    <a:gd name="T97" fmla="*/ 0 h 3"/>
                    <a:gd name="T98" fmla="*/ 45 w 47"/>
                    <a:gd name="T99" fmla="*/ 0 h 3"/>
                    <a:gd name="T100" fmla="*/ 46 w 47"/>
                    <a:gd name="T101" fmla="*/ 0 h 3"/>
                    <a:gd name="T102" fmla="*/ 47 w 47"/>
                    <a:gd name="T10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7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3"/>
                      </a:lnTo>
                      <a:lnTo>
                        <a:pt x="12" y="3"/>
                      </a:lnTo>
                      <a:lnTo>
                        <a:pt x="13" y="3"/>
                      </a:lnTo>
                      <a:lnTo>
                        <a:pt x="14" y="3"/>
                      </a:lnTo>
                      <a:lnTo>
                        <a:pt x="14" y="2"/>
                      </a:lnTo>
                      <a:lnTo>
                        <a:pt x="15" y="2"/>
                      </a:lnTo>
                      <a:lnTo>
                        <a:pt x="16" y="2"/>
                      </a:lnTo>
                      <a:lnTo>
                        <a:pt x="17" y="2"/>
                      </a:lnTo>
                      <a:lnTo>
                        <a:pt x="18" y="2"/>
                      </a:lnTo>
                      <a:lnTo>
                        <a:pt x="19" y="2"/>
                      </a:lnTo>
                      <a:lnTo>
                        <a:pt x="20" y="2"/>
                      </a:lnTo>
                      <a:lnTo>
                        <a:pt x="21" y="2"/>
                      </a:lnTo>
                      <a:lnTo>
                        <a:pt x="22" y="2"/>
                      </a:lnTo>
                      <a:lnTo>
                        <a:pt x="23" y="2"/>
                      </a:lnTo>
                      <a:lnTo>
                        <a:pt x="24" y="2"/>
                      </a:lnTo>
                      <a:lnTo>
                        <a:pt x="25" y="2"/>
                      </a:lnTo>
                      <a:lnTo>
                        <a:pt x="26" y="2"/>
                      </a:lnTo>
                      <a:lnTo>
                        <a:pt x="27" y="2"/>
                      </a:lnTo>
                      <a:lnTo>
                        <a:pt x="28" y="2"/>
                      </a:lnTo>
                      <a:lnTo>
                        <a:pt x="29" y="2"/>
                      </a:lnTo>
                      <a:lnTo>
                        <a:pt x="30" y="2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7" y="1"/>
                      </a:lnTo>
                      <a:lnTo>
                        <a:pt x="38" y="1"/>
                      </a:lnTo>
                      <a:lnTo>
                        <a:pt x="39" y="1"/>
                      </a:lnTo>
                      <a:lnTo>
                        <a:pt x="39" y="0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3" y="0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6" y="0"/>
                      </a:lnTo>
                      <a:lnTo>
                        <a:pt x="47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28" name="Freeform 2258"/>
                <p:cNvSpPr>
                  <a:spLocks/>
                </p:cNvSpPr>
                <p:nvPr/>
              </p:nvSpPr>
              <p:spPr bwMode="auto">
                <a:xfrm>
                  <a:off x="1817" y="1914"/>
                  <a:ext cx="19" cy="0"/>
                </a:xfrm>
                <a:custGeom>
                  <a:avLst/>
                  <a:gdLst>
                    <a:gd name="T0" fmla="*/ 0 w 8"/>
                    <a:gd name="T1" fmla="*/ 0 w 8"/>
                    <a:gd name="T2" fmla="*/ 1 w 8"/>
                    <a:gd name="T3" fmla="*/ 2 w 8"/>
                    <a:gd name="T4" fmla="*/ 3 w 8"/>
                    <a:gd name="T5" fmla="*/ 4 w 8"/>
                    <a:gd name="T6" fmla="*/ 5 w 8"/>
                    <a:gd name="T7" fmla="*/ 6 w 8"/>
                    <a:gd name="T8" fmla="*/ 7 w 8"/>
                    <a:gd name="T9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</a:cxnLst>
                  <a:rect l="0" t="0" r="r" b="b"/>
                  <a:pathLst>
                    <a:path w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29" name="Freeform 2259"/>
                <p:cNvSpPr>
                  <a:spLocks/>
                </p:cNvSpPr>
                <p:nvPr/>
              </p:nvSpPr>
              <p:spPr bwMode="auto">
                <a:xfrm>
                  <a:off x="1838" y="1909"/>
                  <a:ext cx="59" cy="3"/>
                </a:xfrm>
                <a:custGeom>
                  <a:avLst/>
                  <a:gdLst>
                    <a:gd name="T0" fmla="*/ 0 w 26"/>
                    <a:gd name="T1" fmla="*/ 2 h 2"/>
                    <a:gd name="T2" fmla="*/ 0 w 26"/>
                    <a:gd name="T3" fmla="*/ 2 h 2"/>
                    <a:gd name="T4" fmla="*/ 1 w 26"/>
                    <a:gd name="T5" fmla="*/ 2 h 2"/>
                    <a:gd name="T6" fmla="*/ 2 w 26"/>
                    <a:gd name="T7" fmla="*/ 2 h 2"/>
                    <a:gd name="T8" fmla="*/ 3 w 26"/>
                    <a:gd name="T9" fmla="*/ 2 h 2"/>
                    <a:gd name="T10" fmla="*/ 4 w 26"/>
                    <a:gd name="T11" fmla="*/ 2 h 2"/>
                    <a:gd name="T12" fmla="*/ 5 w 26"/>
                    <a:gd name="T13" fmla="*/ 2 h 2"/>
                    <a:gd name="T14" fmla="*/ 6 w 26"/>
                    <a:gd name="T15" fmla="*/ 2 h 2"/>
                    <a:gd name="T16" fmla="*/ 7 w 26"/>
                    <a:gd name="T17" fmla="*/ 2 h 2"/>
                    <a:gd name="T18" fmla="*/ 8 w 26"/>
                    <a:gd name="T19" fmla="*/ 2 h 2"/>
                    <a:gd name="T20" fmla="*/ 8 w 26"/>
                    <a:gd name="T21" fmla="*/ 1 h 2"/>
                    <a:gd name="T22" fmla="*/ 9 w 26"/>
                    <a:gd name="T23" fmla="*/ 1 h 2"/>
                    <a:gd name="T24" fmla="*/ 10 w 26"/>
                    <a:gd name="T25" fmla="*/ 1 h 2"/>
                    <a:gd name="T26" fmla="*/ 11 w 26"/>
                    <a:gd name="T27" fmla="*/ 1 h 2"/>
                    <a:gd name="T28" fmla="*/ 12 w 26"/>
                    <a:gd name="T29" fmla="*/ 1 h 2"/>
                    <a:gd name="T30" fmla="*/ 13 w 26"/>
                    <a:gd name="T31" fmla="*/ 1 h 2"/>
                    <a:gd name="T32" fmla="*/ 14 w 26"/>
                    <a:gd name="T33" fmla="*/ 1 h 2"/>
                    <a:gd name="T34" fmla="*/ 15 w 26"/>
                    <a:gd name="T35" fmla="*/ 1 h 2"/>
                    <a:gd name="T36" fmla="*/ 16 w 26"/>
                    <a:gd name="T37" fmla="*/ 1 h 2"/>
                    <a:gd name="T38" fmla="*/ 17 w 26"/>
                    <a:gd name="T39" fmla="*/ 1 h 2"/>
                    <a:gd name="T40" fmla="*/ 18 w 26"/>
                    <a:gd name="T41" fmla="*/ 1 h 2"/>
                    <a:gd name="T42" fmla="*/ 18 w 26"/>
                    <a:gd name="T43" fmla="*/ 0 h 2"/>
                    <a:gd name="T44" fmla="*/ 19 w 26"/>
                    <a:gd name="T45" fmla="*/ 0 h 2"/>
                    <a:gd name="T46" fmla="*/ 20 w 26"/>
                    <a:gd name="T47" fmla="*/ 0 h 2"/>
                    <a:gd name="T48" fmla="*/ 21 w 26"/>
                    <a:gd name="T49" fmla="*/ 0 h 2"/>
                    <a:gd name="T50" fmla="*/ 22 w 26"/>
                    <a:gd name="T51" fmla="*/ 0 h 2"/>
                    <a:gd name="T52" fmla="*/ 23 w 26"/>
                    <a:gd name="T53" fmla="*/ 0 h 2"/>
                    <a:gd name="T54" fmla="*/ 24 w 26"/>
                    <a:gd name="T55" fmla="*/ 0 h 2"/>
                    <a:gd name="T56" fmla="*/ 25 w 26"/>
                    <a:gd name="T57" fmla="*/ 0 h 2"/>
                    <a:gd name="T58" fmla="*/ 26 w 26"/>
                    <a:gd name="T5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6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30" name="Freeform 2260"/>
                <p:cNvSpPr>
                  <a:spLocks/>
                </p:cNvSpPr>
                <p:nvPr/>
              </p:nvSpPr>
              <p:spPr bwMode="auto">
                <a:xfrm>
                  <a:off x="1899" y="1906"/>
                  <a:ext cx="41" cy="1"/>
                </a:xfrm>
                <a:custGeom>
                  <a:avLst/>
                  <a:gdLst>
                    <a:gd name="T0" fmla="*/ 0 w 18"/>
                    <a:gd name="T1" fmla="*/ 1 h 1"/>
                    <a:gd name="T2" fmla="*/ 0 w 18"/>
                    <a:gd name="T3" fmla="*/ 1 h 1"/>
                    <a:gd name="T4" fmla="*/ 1 w 18"/>
                    <a:gd name="T5" fmla="*/ 1 h 1"/>
                    <a:gd name="T6" fmla="*/ 2 w 18"/>
                    <a:gd name="T7" fmla="*/ 1 h 1"/>
                    <a:gd name="T8" fmla="*/ 3 w 18"/>
                    <a:gd name="T9" fmla="*/ 1 h 1"/>
                    <a:gd name="T10" fmla="*/ 4 w 18"/>
                    <a:gd name="T11" fmla="*/ 1 h 1"/>
                    <a:gd name="T12" fmla="*/ 5 w 18"/>
                    <a:gd name="T13" fmla="*/ 1 h 1"/>
                    <a:gd name="T14" fmla="*/ 6 w 18"/>
                    <a:gd name="T15" fmla="*/ 1 h 1"/>
                    <a:gd name="T16" fmla="*/ 7 w 18"/>
                    <a:gd name="T17" fmla="*/ 1 h 1"/>
                    <a:gd name="T18" fmla="*/ 8 w 18"/>
                    <a:gd name="T19" fmla="*/ 1 h 1"/>
                    <a:gd name="T20" fmla="*/ 9 w 18"/>
                    <a:gd name="T21" fmla="*/ 1 h 1"/>
                    <a:gd name="T22" fmla="*/ 9 w 18"/>
                    <a:gd name="T23" fmla="*/ 0 h 1"/>
                    <a:gd name="T24" fmla="*/ 10 w 18"/>
                    <a:gd name="T25" fmla="*/ 0 h 1"/>
                    <a:gd name="T26" fmla="*/ 11 w 18"/>
                    <a:gd name="T27" fmla="*/ 0 h 1"/>
                    <a:gd name="T28" fmla="*/ 12 w 18"/>
                    <a:gd name="T29" fmla="*/ 0 h 1"/>
                    <a:gd name="T30" fmla="*/ 13 w 18"/>
                    <a:gd name="T31" fmla="*/ 0 h 1"/>
                    <a:gd name="T32" fmla="*/ 14 w 18"/>
                    <a:gd name="T33" fmla="*/ 0 h 1"/>
                    <a:gd name="T34" fmla="*/ 15 w 18"/>
                    <a:gd name="T35" fmla="*/ 0 h 1"/>
                    <a:gd name="T36" fmla="*/ 16 w 18"/>
                    <a:gd name="T37" fmla="*/ 0 h 1"/>
                    <a:gd name="T38" fmla="*/ 17 w 18"/>
                    <a:gd name="T39" fmla="*/ 0 h 1"/>
                    <a:gd name="T40" fmla="*/ 18 w 18"/>
                    <a:gd name="T4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8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31" name="Freeform 2261"/>
                <p:cNvSpPr>
                  <a:spLocks/>
                </p:cNvSpPr>
                <p:nvPr/>
              </p:nvSpPr>
              <p:spPr bwMode="auto">
                <a:xfrm>
                  <a:off x="1942" y="1901"/>
                  <a:ext cx="62" cy="3"/>
                </a:xfrm>
                <a:custGeom>
                  <a:avLst/>
                  <a:gdLst>
                    <a:gd name="T0" fmla="*/ 0 w 27"/>
                    <a:gd name="T1" fmla="*/ 2 h 2"/>
                    <a:gd name="T2" fmla="*/ 0 w 27"/>
                    <a:gd name="T3" fmla="*/ 2 h 2"/>
                    <a:gd name="T4" fmla="*/ 1 w 27"/>
                    <a:gd name="T5" fmla="*/ 2 h 2"/>
                    <a:gd name="T6" fmla="*/ 2 w 27"/>
                    <a:gd name="T7" fmla="*/ 2 h 2"/>
                    <a:gd name="T8" fmla="*/ 3 w 27"/>
                    <a:gd name="T9" fmla="*/ 2 h 2"/>
                    <a:gd name="T10" fmla="*/ 4 w 27"/>
                    <a:gd name="T11" fmla="*/ 2 h 2"/>
                    <a:gd name="T12" fmla="*/ 5 w 27"/>
                    <a:gd name="T13" fmla="*/ 2 h 2"/>
                    <a:gd name="T14" fmla="*/ 6 w 27"/>
                    <a:gd name="T15" fmla="*/ 2 h 2"/>
                    <a:gd name="T16" fmla="*/ 7 w 27"/>
                    <a:gd name="T17" fmla="*/ 2 h 2"/>
                    <a:gd name="T18" fmla="*/ 8 w 27"/>
                    <a:gd name="T19" fmla="*/ 2 h 2"/>
                    <a:gd name="T20" fmla="*/ 9 w 27"/>
                    <a:gd name="T21" fmla="*/ 2 h 2"/>
                    <a:gd name="T22" fmla="*/ 9 w 27"/>
                    <a:gd name="T23" fmla="*/ 1 h 2"/>
                    <a:gd name="T24" fmla="*/ 10 w 27"/>
                    <a:gd name="T25" fmla="*/ 1 h 2"/>
                    <a:gd name="T26" fmla="*/ 11 w 27"/>
                    <a:gd name="T27" fmla="*/ 1 h 2"/>
                    <a:gd name="T28" fmla="*/ 12 w 27"/>
                    <a:gd name="T29" fmla="*/ 1 h 2"/>
                    <a:gd name="T30" fmla="*/ 13 w 27"/>
                    <a:gd name="T31" fmla="*/ 1 h 2"/>
                    <a:gd name="T32" fmla="*/ 14 w 27"/>
                    <a:gd name="T33" fmla="*/ 1 h 2"/>
                    <a:gd name="T34" fmla="*/ 15 w 27"/>
                    <a:gd name="T35" fmla="*/ 1 h 2"/>
                    <a:gd name="T36" fmla="*/ 16 w 27"/>
                    <a:gd name="T37" fmla="*/ 1 h 2"/>
                    <a:gd name="T38" fmla="*/ 17 w 27"/>
                    <a:gd name="T39" fmla="*/ 1 h 2"/>
                    <a:gd name="T40" fmla="*/ 18 w 27"/>
                    <a:gd name="T41" fmla="*/ 1 h 2"/>
                    <a:gd name="T42" fmla="*/ 18 w 27"/>
                    <a:gd name="T43" fmla="*/ 0 h 2"/>
                    <a:gd name="T44" fmla="*/ 19 w 27"/>
                    <a:gd name="T45" fmla="*/ 0 h 2"/>
                    <a:gd name="T46" fmla="*/ 20 w 27"/>
                    <a:gd name="T47" fmla="*/ 0 h 2"/>
                    <a:gd name="T48" fmla="*/ 21 w 27"/>
                    <a:gd name="T49" fmla="*/ 0 h 2"/>
                    <a:gd name="T50" fmla="*/ 22 w 27"/>
                    <a:gd name="T51" fmla="*/ 0 h 2"/>
                    <a:gd name="T52" fmla="*/ 23 w 27"/>
                    <a:gd name="T53" fmla="*/ 0 h 2"/>
                    <a:gd name="T54" fmla="*/ 24 w 27"/>
                    <a:gd name="T55" fmla="*/ 0 h 2"/>
                    <a:gd name="T56" fmla="*/ 25 w 27"/>
                    <a:gd name="T57" fmla="*/ 0 h 2"/>
                    <a:gd name="T58" fmla="*/ 26 w 27"/>
                    <a:gd name="T59" fmla="*/ 0 h 2"/>
                    <a:gd name="T60" fmla="*/ 27 w 27"/>
                    <a:gd name="T6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7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32" name="Freeform 2262"/>
                <p:cNvSpPr>
                  <a:spLocks/>
                </p:cNvSpPr>
                <p:nvPr/>
              </p:nvSpPr>
              <p:spPr bwMode="auto">
                <a:xfrm>
                  <a:off x="2006" y="1898"/>
                  <a:ext cx="41" cy="2"/>
                </a:xfrm>
                <a:custGeom>
                  <a:avLst/>
                  <a:gdLst>
                    <a:gd name="T0" fmla="*/ 0 w 18"/>
                    <a:gd name="T1" fmla="*/ 1 h 1"/>
                    <a:gd name="T2" fmla="*/ 0 w 18"/>
                    <a:gd name="T3" fmla="*/ 1 h 1"/>
                    <a:gd name="T4" fmla="*/ 1 w 18"/>
                    <a:gd name="T5" fmla="*/ 1 h 1"/>
                    <a:gd name="T6" fmla="*/ 2 w 18"/>
                    <a:gd name="T7" fmla="*/ 1 h 1"/>
                    <a:gd name="T8" fmla="*/ 3 w 18"/>
                    <a:gd name="T9" fmla="*/ 1 h 1"/>
                    <a:gd name="T10" fmla="*/ 4 w 18"/>
                    <a:gd name="T11" fmla="*/ 1 h 1"/>
                    <a:gd name="T12" fmla="*/ 5 w 18"/>
                    <a:gd name="T13" fmla="*/ 1 h 1"/>
                    <a:gd name="T14" fmla="*/ 6 w 18"/>
                    <a:gd name="T15" fmla="*/ 1 h 1"/>
                    <a:gd name="T16" fmla="*/ 7 w 18"/>
                    <a:gd name="T17" fmla="*/ 1 h 1"/>
                    <a:gd name="T18" fmla="*/ 8 w 18"/>
                    <a:gd name="T19" fmla="*/ 1 h 1"/>
                    <a:gd name="T20" fmla="*/ 9 w 18"/>
                    <a:gd name="T21" fmla="*/ 1 h 1"/>
                    <a:gd name="T22" fmla="*/ 9 w 18"/>
                    <a:gd name="T23" fmla="*/ 0 h 1"/>
                    <a:gd name="T24" fmla="*/ 10 w 18"/>
                    <a:gd name="T25" fmla="*/ 0 h 1"/>
                    <a:gd name="T26" fmla="*/ 11 w 18"/>
                    <a:gd name="T27" fmla="*/ 0 h 1"/>
                    <a:gd name="T28" fmla="*/ 12 w 18"/>
                    <a:gd name="T29" fmla="*/ 0 h 1"/>
                    <a:gd name="T30" fmla="*/ 13 w 18"/>
                    <a:gd name="T31" fmla="*/ 0 h 1"/>
                    <a:gd name="T32" fmla="*/ 14 w 18"/>
                    <a:gd name="T33" fmla="*/ 0 h 1"/>
                    <a:gd name="T34" fmla="*/ 15 w 18"/>
                    <a:gd name="T35" fmla="*/ 0 h 1"/>
                    <a:gd name="T36" fmla="*/ 16 w 18"/>
                    <a:gd name="T37" fmla="*/ 0 h 1"/>
                    <a:gd name="T38" fmla="*/ 17 w 18"/>
                    <a:gd name="T39" fmla="*/ 0 h 1"/>
                    <a:gd name="T40" fmla="*/ 18 w 18"/>
                    <a:gd name="T4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8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33" name="Freeform 2263"/>
                <p:cNvSpPr>
                  <a:spLocks/>
                </p:cNvSpPr>
                <p:nvPr/>
              </p:nvSpPr>
              <p:spPr bwMode="auto">
                <a:xfrm>
                  <a:off x="2049" y="1893"/>
                  <a:ext cx="59" cy="4"/>
                </a:xfrm>
                <a:custGeom>
                  <a:avLst/>
                  <a:gdLst>
                    <a:gd name="T0" fmla="*/ 0 w 26"/>
                    <a:gd name="T1" fmla="*/ 2 h 2"/>
                    <a:gd name="T2" fmla="*/ 0 w 26"/>
                    <a:gd name="T3" fmla="*/ 2 h 2"/>
                    <a:gd name="T4" fmla="*/ 1 w 26"/>
                    <a:gd name="T5" fmla="*/ 2 h 2"/>
                    <a:gd name="T6" fmla="*/ 2 w 26"/>
                    <a:gd name="T7" fmla="*/ 2 h 2"/>
                    <a:gd name="T8" fmla="*/ 3 w 26"/>
                    <a:gd name="T9" fmla="*/ 2 h 2"/>
                    <a:gd name="T10" fmla="*/ 4 w 26"/>
                    <a:gd name="T11" fmla="*/ 2 h 2"/>
                    <a:gd name="T12" fmla="*/ 5 w 26"/>
                    <a:gd name="T13" fmla="*/ 2 h 2"/>
                    <a:gd name="T14" fmla="*/ 6 w 26"/>
                    <a:gd name="T15" fmla="*/ 2 h 2"/>
                    <a:gd name="T16" fmla="*/ 7 w 26"/>
                    <a:gd name="T17" fmla="*/ 2 h 2"/>
                    <a:gd name="T18" fmla="*/ 8 w 26"/>
                    <a:gd name="T19" fmla="*/ 2 h 2"/>
                    <a:gd name="T20" fmla="*/ 9 w 26"/>
                    <a:gd name="T21" fmla="*/ 2 h 2"/>
                    <a:gd name="T22" fmla="*/ 9 w 26"/>
                    <a:gd name="T23" fmla="*/ 1 h 2"/>
                    <a:gd name="T24" fmla="*/ 10 w 26"/>
                    <a:gd name="T25" fmla="*/ 1 h 2"/>
                    <a:gd name="T26" fmla="*/ 11 w 26"/>
                    <a:gd name="T27" fmla="*/ 1 h 2"/>
                    <a:gd name="T28" fmla="*/ 12 w 26"/>
                    <a:gd name="T29" fmla="*/ 1 h 2"/>
                    <a:gd name="T30" fmla="*/ 13 w 26"/>
                    <a:gd name="T31" fmla="*/ 1 h 2"/>
                    <a:gd name="T32" fmla="*/ 14 w 26"/>
                    <a:gd name="T33" fmla="*/ 1 h 2"/>
                    <a:gd name="T34" fmla="*/ 15 w 26"/>
                    <a:gd name="T35" fmla="*/ 1 h 2"/>
                    <a:gd name="T36" fmla="*/ 16 w 26"/>
                    <a:gd name="T37" fmla="*/ 1 h 2"/>
                    <a:gd name="T38" fmla="*/ 17 w 26"/>
                    <a:gd name="T39" fmla="*/ 1 h 2"/>
                    <a:gd name="T40" fmla="*/ 17 w 26"/>
                    <a:gd name="T41" fmla="*/ 0 h 2"/>
                    <a:gd name="T42" fmla="*/ 18 w 26"/>
                    <a:gd name="T43" fmla="*/ 0 h 2"/>
                    <a:gd name="T44" fmla="*/ 19 w 26"/>
                    <a:gd name="T45" fmla="*/ 0 h 2"/>
                    <a:gd name="T46" fmla="*/ 20 w 26"/>
                    <a:gd name="T47" fmla="*/ 0 h 2"/>
                    <a:gd name="T48" fmla="*/ 21 w 26"/>
                    <a:gd name="T49" fmla="*/ 0 h 2"/>
                    <a:gd name="T50" fmla="*/ 22 w 26"/>
                    <a:gd name="T51" fmla="*/ 0 h 2"/>
                    <a:gd name="T52" fmla="*/ 23 w 26"/>
                    <a:gd name="T53" fmla="*/ 0 h 2"/>
                    <a:gd name="T54" fmla="*/ 24 w 26"/>
                    <a:gd name="T55" fmla="*/ 0 h 2"/>
                    <a:gd name="T56" fmla="*/ 25 w 26"/>
                    <a:gd name="T57" fmla="*/ 0 h 2"/>
                    <a:gd name="T58" fmla="*/ 26 w 26"/>
                    <a:gd name="T5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6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34" name="Freeform 2264"/>
                <p:cNvSpPr>
                  <a:spLocks/>
                </p:cNvSpPr>
                <p:nvPr/>
              </p:nvSpPr>
              <p:spPr bwMode="auto">
                <a:xfrm>
                  <a:off x="2110" y="1892"/>
                  <a:ext cx="21" cy="0"/>
                </a:xfrm>
                <a:custGeom>
                  <a:avLst/>
                  <a:gdLst>
                    <a:gd name="T0" fmla="*/ 0 w 9"/>
                    <a:gd name="T1" fmla="*/ 0 w 9"/>
                    <a:gd name="T2" fmla="*/ 1 w 9"/>
                    <a:gd name="T3" fmla="*/ 2 w 9"/>
                    <a:gd name="T4" fmla="*/ 3 w 9"/>
                    <a:gd name="T5" fmla="*/ 4 w 9"/>
                    <a:gd name="T6" fmla="*/ 5 w 9"/>
                    <a:gd name="T7" fmla="*/ 6 w 9"/>
                    <a:gd name="T8" fmla="*/ 7 w 9"/>
                    <a:gd name="T9" fmla="*/ 8 w 9"/>
                    <a:gd name="T10" fmla="*/ 9 w 9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</a:cxnLst>
                  <a:rect l="0" t="0" r="r" b="b"/>
                  <a:pathLst>
                    <a:path w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35" name="Freeform 2265"/>
                <p:cNvSpPr>
                  <a:spLocks/>
                </p:cNvSpPr>
                <p:nvPr/>
              </p:nvSpPr>
              <p:spPr bwMode="auto">
                <a:xfrm>
                  <a:off x="2133" y="1875"/>
                  <a:ext cx="234" cy="15"/>
                </a:xfrm>
                <a:custGeom>
                  <a:avLst/>
                  <a:gdLst>
                    <a:gd name="T0" fmla="*/ 0 w 103"/>
                    <a:gd name="T1" fmla="*/ 10 h 10"/>
                    <a:gd name="T2" fmla="*/ 2 w 103"/>
                    <a:gd name="T3" fmla="*/ 10 h 10"/>
                    <a:gd name="T4" fmla="*/ 4 w 103"/>
                    <a:gd name="T5" fmla="*/ 10 h 10"/>
                    <a:gd name="T6" fmla="*/ 6 w 103"/>
                    <a:gd name="T7" fmla="*/ 10 h 10"/>
                    <a:gd name="T8" fmla="*/ 8 w 103"/>
                    <a:gd name="T9" fmla="*/ 10 h 10"/>
                    <a:gd name="T10" fmla="*/ 9 w 103"/>
                    <a:gd name="T11" fmla="*/ 9 h 10"/>
                    <a:gd name="T12" fmla="*/ 11 w 103"/>
                    <a:gd name="T13" fmla="*/ 9 h 10"/>
                    <a:gd name="T14" fmla="*/ 13 w 103"/>
                    <a:gd name="T15" fmla="*/ 9 h 10"/>
                    <a:gd name="T16" fmla="*/ 15 w 103"/>
                    <a:gd name="T17" fmla="*/ 9 h 10"/>
                    <a:gd name="T18" fmla="*/ 17 w 103"/>
                    <a:gd name="T19" fmla="*/ 9 h 10"/>
                    <a:gd name="T20" fmla="*/ 18 w 103"/>
                    <a:gd name="T21" fmla="*/ 8 h 10"/>
                    <a:gd name="T22" fmla="*/ 20 w 103"/>
                    <a:gd name="T23" fmla="*/ 8 h 10"/>
                    <a:gd name="T24" fmla="*/ 22 w 103"/>
                    <a:gd name="T25" fmla="*/ 8 h 10"/>
                    <a:gd name="T26" fmla="*/ 24 w 103"/>
                    <a:gd name="T27" fmla="*/ 8 h 10"/>
                    <a:gd name="T28" fmla="*/ 26 w 103"/>
                    <a:gd name="T29" fmla="*/ 8 h 10"/>
                    <a:gd name="T30" fmla="*/ 28 w 103"/>
                    <a:gd name="T31" fmla="*/ 8 h 10"/>
                    <a:gd name="T32" fmla="*/ 29 w 103"/>
                    <a:gd name="T33" fmla="*/ 7 h 10"/>
                    <a:gd name="T34" fmla="*/ 31 w 103"/>
                    <a:gd name="T35" fmla="*/ 7 h 10"/>
                    <a:gd name="T36" fmla="*/ 33 w 103"/>
                    <a:gd name="T37" fmla="*/ 7 h 10"/>
                    <a:gd name="T38" fmla="*/ 35 w 103"/>
                    <a:gd name="T39" fmla="*/ 7 h 10"/>
                    <a:gd name="T40" fmla="*/ 37 w 103"/>
                    <a:gd name="T41" fmla="*/ 7 h 10"/>
                    <a:gd name="T42" fmla="*/ 38 w 103"/>
                    <a:gd name="T43" fmla="*/ 6 h 10"/>
                    <a:gd name="T44" fmla="*/ 40 w 103"/>
                    <a:gd name="T45" fmla="*/ 6 h 10"/>
                    <a:gd name="T46" fmla="*/ 42 w 103"/>
                    <a:gd name="T47" fmla="*/ 6 h 10"/>
                    <a:gd name="T48" fmla="*/ 44 w 103"/>
                    <a:gd name="T49" fmla="*/ 6 h 10"/>
                    <a:gd name="T50" fmla="*/ 46 w 103"/>
                    <a:gd name="T51" fmla="*/ 6 h 10"/>
                    <a:gd name="T52" fmla="*/ 47 w 103"/>
                    <a:gd name="T53" fmla="*/ 5 h 10"/>
                    <a:gd name="T54" fmla="*/ 49 w 103"/>
                    <a:gd name="T55" fmla="*/ 5 h 10"/>
                    <a:gd name="T56" fmla="*/ 51 w 103"/>
                    <a:gd name="T57" fmla="*/ 5 h 10"/>
                    <a:gd name="T58" fmla="*/ 53 w 103"/>
                    <a:gd name="T59" fmla="*/ 5 h 10"/>
                    <a:gd name="T60" fmla="*/ 55 w 103"/>
                    <a:gd name="T61" fmla="*/ 5 h 10"/>
                    <a:gd name="T62" fmla="*/ 57 w 103"/>
                    <a:gd name="T63" fmla="*/ 5 h 10"/>
                    <a:gd name="T64" fmla="*/ 58 w 103"/>
                    <a:gd name="T65" fmla="*/ 4 h 10"/>
                    <a:gd name="T66" fmla="*/ 60 w 103"/>
                    <a:gd name="T67" fmla="*/ 4 h 10"/>
                    <a:gd name="T68" fmla="*/ 62 w 103"/>
                    <a:gd name="T69" fmla="*/ 4 h 10"/>
                    <a:gd name="T70" fmla="*/ 64 w 103"/>
                    <a:gd name="T71" fmla="*/ 4 h 10"/>
                    <a:gd name="T72" fmla="*/ 66 w 103"/>
                    <a:gd name="T73" fmla="*/ 4 h 10"/>
                    <a:gd name="T74" fmla="*/ 67 w 103"/>
                    <a:gd name="T75" fmla="*/ 3 h 10"/>
                    <a:gd name="T76" fmla="*/ 69 w 103"/>
                    <a:gd name="T77" fmla="*/ 3 h 10"/>
                    <a:gd name="T78" fmla="*/ 71 w 103"/>
                    <a:gd name="T79" fmla="*/ 3 h 10"/>
                    <a:gd name="T80" fmla="*/ 73 w 103"/>
                    <a:gd name="T81" fmla="*/ 3 h 10"/>
                    <a:gd name="T82" fmla="*/ 75 w 103"/>
                    <a:gd name="T83" fmla="*/ 3 h 10"/>
                    <a:gd name="T84" fmla="*/ 76 w 103"/>
                    <a:gd name="T85" fmla="*/ 2 h 10"/>
                    <a:gd name="T86" fmla="*/ 78 w 103"/>
                    <a:gd name="T87" fmla="*/ 2 h 10"/>
                    <a:gd name="T88" fmla="*/ 80 w 103"/>
                    <a:gd name="T89" fmla="*/ 2 h 10"/>
                    <a:gd name="T90" fmla="*/ 82 w 103"/>
                    <a:gd name="T91" fmla="*/ 2 h 10"/>
                    <a:gd name="T92" fmla="*/ 84 w 103"/>
                    <a:gd name="T93" fmla="*/ 2 h 10"/>
                    <a:gd name="T94" fmla="*/ 86 w 103"/>
                    <a:gd name="T95" fmla="*/ 2 h 10"/>
                    <a:gd name="T96" fmla="*/ 87 w 103"/>
                    <a:gd name="T97" fmla="*/ 1 h 10"/>
                    <a:gd name="T98" fmla="*/ 89 w 103"/>
                    <a:gd name="T99" fmla="*/ 1 h 10"/>
                    <a:gd name="T100" fmla="*/ 91 w 103"/>
                    <a:gd name="T101" fmla="*/ 1 h 10"/>
                    <a:gd name="T102" fmla="*/ 93 w 103"/>
                    <a:gd name="T103" fmla="*/ 1 h 10"/>
                    <a:gd name="T104" fmla="*/ 95 w 103"/>
                    <a:gd name="T105" fmla="*/ 1 h 10"/>
                    <a:gd name="T106" fmla="*/ 96 w 103"/>
                    <a:gd name="T107" fmla="*/ 0 h 10"/>
                    <a:gd name="T108" fmla="*/ 98 w 103"/>
                    <a:gd name="T109" fmla="*/ 0 h 10"/>
                    <a:gd name="T110" fmla="*/ 100 w 103"/>
                    <a:gd name="T111" fmla="*/ 0 h 10"/>
                    <a:gd name="T112" fmla="*/ 102 w 103"/>
                    <a:gd name="T1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2" y="10"/>
                      </a:lnTo>
                      <a:lnTo>
                        <a:pt x="3" y="10"/>
                      </a:lnTo>
                      <a:lnTo>
                        <a:pt x="4" y="10"/>
                      </a:lnTo>
                      <a:lnTo>
                        <a:pt x="5" y="10"/>
                      </a:lnTo>
                      <a:lnTo>
                        <a:pt x="6" y="10"/>
                      </a:lnTo>
                      <a:lnTo>
                        <a:pt x="7" y="10"/>
                      </a:lnTo>
                      <a:lnTo>
                        <a:pt x="8" y="10"/>
                      </a:lnTo>
                      <a:lnTo>
                        <a:pt x="9" y="10"/>
                      </a:lnTo>
                      <a:lnTo>
                        <a:pt x="9" y="9"/>
                      </a:lnTo>
                      <a:lnTo>
                        <a:pt x="10" y="9"/>
                      </a:lnTo>
                      <a:lnTo>
                        <a:pt x="11" y="9"/>
                      </a:lnTo>
                      <a:lnTo>
                        <a:pt x="12" y="9"/>
                      </a:lnTo>
                      <a:lnTo>
                        <a:pt x="13" y="9"/>
                      </a:lnTo>
                      <a:lnTo>
                        <a:pt x="14" y="9"/>
                      </a:lnTo>
                      <a:lnTo>
                        <a:pt x="15" y="9"/>
                      </a:lnTo>
                      <a:lnTo>
                        <a:pt x="16" y="9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8" y="8"/>
                      </a:lnTo>
                      <a:lnTo>
                        <a:pt x="19" y="8"/>
                      </a:lnTo>
                      <a:lnTo>
                        <a:pt x="20" y="8"/>
                      </a:lnTo>
                      <a:lnTo>
                        <a:pt x="21" y="8"/>
                      </a:lnTo>
                      <a:lnTo>
                        <a:pt x="22" y="8"/>
                      </a:lnTo>
                      <a:lnTo>
                        <a:pt x="23" y="8"/>
                      </a:lnTo>
                      <a:lnTo>
                        <a:pt x="24" y="8"/>
                      </a:lnTo>
                      <a:lnTo>
                        <a:pt x="25" y="8"/>
                      </a:lnTo>
                      <a:lnTo>
                        <a:pt x="26" y="8"/>
                      </a:lnTo>
                      <a:lnTo>
                        <a:pt x="27" y="8"/>
                      </a:lnTo>
                      <a:lnTo>
                        <a:pt x="28" y="8"/>
                      </a:lnTo>
                      <a:lnTo>
                        <a:pt x="28" y="7"/>
                      </a:lnTo>
                      <a:lnTo>
                        <a:pt x="29" y="7"/>
                      </a:lnTo>
                      <a:lnTo>
                        <a:pt x="30" y="7"/>
                      </a:lnTo>
                      <a:lnTo>
                        <a:pt x="31" y="7"/>
                      </a:lnTo>
                      <a:lnTo>
                        <a:pt x="32" y="7"/>
                      </a:lnTo>
                      <a:lnTo>
                        <a:pt x="33" y="7"/>
                      </a:lnTo>
                      <a:lnTo>
                        <a:pt x="34" y="7"/>
                      </a:lnTo>
                      <a:lnTo>
                        <a:pt x="35" y="7"/>
                      </a:lnTo>
                      <a:lnTo>
                        <a:pt x="36" y="7"/>
                      </a:lnTo>
                      <a:lnTo>
                        <a:pt x="37" y="7"/>
                      </a:lnTo>
                      <a:lnTo>
                        <a:pt x="37" y="6"/>
                      </a:lnTo>
                      <a:lnTo>
                        <a:pt x="38" y="6"/>
                      </a:lnTo>
                      <a:lnTo>
                        <a:pt x="39" y="6"/>
                      </a:lnTo>
                      <a:lnTo>
                        <a:pt x="40" y="6"/>
                      </a:lnTo>
                      <a:lnTo>
                        <a:pt x="41" y="6"/>
                      </a:lnTo>
                      <a:lnTo>
                        <a:pt x="42" y="6"/>
                      </a:lnTo>
                      <a:lnTo>
                        <a:pt x="43" y="6"/>
                      </a:lnTo>
                      <a:lnTo>
                        <a:pt x="44" y="6"/>
                      </a:lnTo>
                      <a:lnTo>
                        <a:pt x="45" y="6"/>
                      </a:lnTo>
                      <a:lnTo>
                        <a:pt x="46" y="6"/>
                      </a:lnTo>
                      <a:lnTo>
                        <a:pt x="47" y="6"/>
                      </a:lnTo>
                      <a:lnTo>
                        <a:pt x="47" y="5"/>
                      </a:lnTo>
                      <a:lnTo>
                        <a:pt x="48" y="5"/>
                      </a:lnTo>
                      <a:lnTo>
                        <a:pt x="49" y="5"/>
                      </a:lnTo>
                      <a:lnTo>
                        <a:pt x="50" y="5"/>
                      </a:lnTo>
                      <a:lnTo>
                        <a:pt x="51" y="5"/>
                      </a:lnTo>
                      <a:lnTo>
                        <a:pt x="52" y="5"/>
                      </a:lnTo>
                      <a:lnTo>
                        <a:pt x="53" y="5"/>
                      </a:lnTo>
                      <a:lnTo>
                        <a:pt x="54" y="5"/>
                      </a:lnTo>
                      <a:lnTo>
                        <a:pt x="55" y="5"/>
                      </a:lnTo>
                      <a:lnTo>
                        <a:pt x="56" y="5"/>
                      </a:lnTo>
                      <a:lnTo>
                        <a:pt x="57" y="5"/>
                      </a:lnTo>
                      <a:lnTo>
                        <a:pt x="57" y="4"/>
                      </a:lnTo>
                      <a:lnTo>
                        <a:pt x="58" y="4"/>
                      </a:lnTo>
                      <a:lnTo>
                        <a:pt x="59" y="4"/>
                      </a:lnTo>
                      <a:lnTo>
                        <a:pt x="60" y="4"/>
                      </a:lnTo>
                      <a:lnTo>
                        <a:pt x="61" y="4"/>
                      </a:lnTo>
                      <a:lnTo>
                        <a:pt x="62" y="4"/>
                      </a:lnTo>
                      <a:lnTo>
                        <a:pt x="63" y="4"/>
                      </a:lnTo>
                      <a:lnTo>
                        <a:pt x="64" y="4"/>
                      </a:lnTo>
                      <a:lnTo>
                        <a:pt x="65" y="4"/>
                      </a:lnTo>
                      <a:lnTo>
                        <a:pt x="66" y="4"/>
                      </a:lnTo>
                      <a:lnTo>
                        <a:pt x="67" y="4"/>
                      </a:lnTo>
                      <a:lnTo>
                        <a:pt x="67" y="3"/>
                      </a:lnTo>
                      <a:lnTo>
                        <a:pt x="68" y="3"/>
                      </a:lnTo>
                      <a:lnTo>
                        <a:pt x="69" y="3"/>
                      </a:lnTo>
                      <a:lnTo>
                        <a:pt x="70" y="3"/>
                      </a:lnTo>
                      <a:lnTo>
                        <a:pt x="71" y="3"/>
                      </a:lnTo>
                      <a:lnTo>
                        <a:pt x="72" y="3"/>
                      </a:lnTo>
                      <a:lnTo>
                        <a:pt x="73" y="3"/>
                      </a:lnTo>
                      <a:lnTo>
                        <a:pt x="74" y="3"/>
                      </a:lnTo>
                      <a:lnTo>
                        <a:pt x="75" y="3"/>
                      </a:lnTo>
                      <a:lnTo>
                        <a:pt x="76" y="3"/>
                      </a:lnTo>
                      <a:lnTo>
                        <a:pt x="76" y="2"/>
                      </a:lnTo>
                      <a:lnTo>
                        <a:pt x="77" y="2"/>
                      </a:lnTo>
                      <a:lnTo>
                        <a:pt x="78" y="2"/>
                      </a:lnTo>
                      <a:lnTo>
                        <a:pt x="79" y="2"/>
                      </a:lnTo>
                      <a:lnTo>
                        <a:pt x="80" y="2"/>
                      </a:lnTo>
                      <a:lnTo>
                        <a:pt x="81" y="2"/>
                      </a:lnTo>
                      <a:lnTo>
                        <a:pt x="82" y="2"/>
                      </a:lnTo>
                      <a:lnTo>
                        <a:pt x="83" y="2"/>
                      </a:lnTo>
                      <a:lnTo>
                        <a:pt x="84" y="2"/>
                      </a:lnTo>
                      <a:lnTo>
                        <a:pt x="85" y="2"/>
                      </a:lnTo>
                      <a:lnTo>
                        <a:pt x="86" y="2"/>
                      </a:lnTo>
                      <a:lnTo>
                        <a:pt x="86" y="1"/>
                      </a:lnTo>
                      <a:lnTo>
                        <a:pt x="87" y="1"/>
                      </a:lnTo>
                      <a:lnTo>
                        <a:pt x="88" y="1"/>
                      </a:lnTo>
                      <a:lnTo>
                        <a:pt x="89" y="1"/>
                      </a:lnTo>
                      <a:lnTo>
                        <a:pt x="90" y="1"/>
                      </a:lnTo>
                      <a:lnTo>
                        <a:pt x="91" y="1"/>
                      </a:lnTo>
                      <a:lnTo>
                        <a:pt x="92" y="1"/>
                      </a:lnTo>
                      <a:lnTo>
                        <a:pt x="93" y="1"/>
                      </a:lnTo>
                      <a:lnTo>
                        <a:pt x="94" y="1"/>
                      </a:lnTo>
                      <a:lnTo>
                        <a:pt x="95" y="1"/>
                      </a:lnTo>
                      <a:lnTo>
                        <a:pt x="95" y="0"/>
                      </a:lnTo>
                      <a:lnTo>
                        <a:pt x="96" y="0"/>
                      </a:lnTo>
                      <a:lnTo>
                        <a:pt x="97" y="0"/>
                      </a:lnTo>
                      <a:lnTo>
                        <a:pt x="98" y="0"/>
                      </a:lnTo>
                      <a:lnTo>
                        <a:pt x="99" y="0"/>
                      </a:lnTo>
                      <a:lnTo>
                        <a:pt x="100" y="0"/>
                      </a:lnTo>
                      <a:lnTo>
                        <a:pt x="101" y="0"/>
                      </a:lnTo>
                      <a:lnTo>
                        <a:pt x="102" y="0"/>
                      </a:lnTo>
                      <a:lnTo>
                        <a:pt x="10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36" name="Freeform 2266"/>
                <p:cNvSpPr>
                  <a:spLocks/>
                </p:cNvSpPr>
                <p:nvPr/>
              </p:nvSpPr>
              <p:spPr bwMode="auto">
                <a:xfrm>
                  <a:off x="2369" y="1873"/>
                  <a:ext cx="19" cy="0"/>
                </a:xfrm>
                <a:custGeom>
                  <a:avLst/>
                  <a:gdLst>
                    <a:gd name="T0" fmla="*/ 0 w 8"/>
                    <a:gd name="T1" fmla="*/ 0 w 8"/>
                    <a:gd name="T2" fmla="*/ 1 w 8"/>
                    <a:gd name="T3" fmla="*/ 2 w 8"/>
                    <a:gd name="T4" fmla="*/ 3 w 8"/>
                    <a:gd name="T5" fmla="*/ 4 w 8"/>
                    <a:gd name="T6" fmla="*/ 5 w 8"/>
                    <a:gd name="T7" fmla="*/ 6 w 8"/>
                    <a:gd name="T8" fmla="*/ 7 w 8"/>
                    <a:gd name="T9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</a:cxnLst>
                  <a:rect l="0" t="0" r="r" b="b"/>
                  <a:pathLst>
                    <a:path w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37" name="Freeform 2267"/>
                <p:cNvSpPr>
                  <a:spLocks/>
                </p:cNvSpPr>
                <p:nvPr/>
              </p:nvSpPr>
              <p:spPr bwMode="auto">
                <a:xfrm>
                  <a:off x="2390" y="1872"/>
                  <a:ext cx="20" cy="0"/>
                </a:xfrm>
                <a:custGeom>
                  <a:avLst/>
                  <a:gdLst>
                    <a:gd name="T0" fmla="*/ 0 w 9"/>
                    <a:gd name="T1" fmla="*/ 0 w 9"/>
                    <a:gd name="T2" fmla="*/ 1 w 9"/>
                    <a:gd name="T3" fmla="*/ 2 w 9"/>
                    <a:gd name="T4" fmla="*/ 3 w 9"/>
                    <a:gd name="T5" fmla="*/ 4 w 9"/>
                    <a:gd name="T6" fmla="*/ 5 w 9"/>
                    <a:gd name="T7" fmla="*/ 6 w 9"/>
                    <a:gd name="T8" fmla="*/ 7 w 9"/>
                    <a:gd name="T9" fmla="*/ 8 w 9"/>
                    <a:gd name="T10" fmla="*/ 9 w 9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</a:cxnLst>
                  <a:rect l="0" t="0" r="r" b="b"/>
                  <a:pathLst>
                    <a:path w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38" name="Freeform 2268"/>
                <p:cNvSpPr>
                  <a:spLocks/>
                </p:cNvSpPr>
                <p:nvPr/>
              </p:nvSpPr>
              <p:spPr bwMode="auto">
                <a:xfrm>
                  <a:off x="2413" y="1870"/>
                  <a:ext cx="84" cy="2"/>
                </a:xfrm>
                <a:custGeom>
                  <a:avLst/>
                  <a:gdLst>
                    <a:gd name="T0" fmla="*/ 0 w 37"/>
                    <a:gd name="T1" fmla="*/ 0 h 1"/>
                    <a:gd name="T2" fmla="*/ 0 w 37"/>
                    <a:gd name="T3" fmla="*/ 0 h 1"/>
                    <a:gd name="T4" fmla="*/ 1 w 37"/>
                    <a:gd name="T5" fmla="*/ 0 h 1"/>
                    <a:gd name="T6" fmla="*/ 2 w 37"/>
                    <a:gd name="T7" fmla="*/ 0 h 1"/>
                    <a:gd name="T8" fmla="*/ 3 w 37"/>
                    <a:gd name="T9" fmla="*/ 0 h 1"/>
                    <a:gd name="T10" fmla="*/ 4 w 37"/>
                    <a:gd name="T11" fmla="*/ 0 h 1"/>
                    <a:gd name="T12" fmla="*/ 5 w 37"/>
                    <a:gd name="T13" fmla="*/ 0 h 1"/>
                    <a:gd name="T14" fmla="*/ 6 w 37"/>
                    <a:gd name="T15" fmla="*/ 0 h 1"/>
                    <a:gd name="T16" fmla="*/ 7 w 37"/>
                    <a:gd name="T17" fmla="*/ 0 h 1"/>
                    <a:gd name="T18" fmla="*/ 8 w 37"/>
                    <a:gd name="T19" fmla="*/ 0 h 1"/>
                    <a:gd name="T20" fmla="*/ 9 w 37"/>
                    <a:gd name="T21" fmla="*/ 0 h 1"/>
                    <a:gd name="T22" fmla="*/ 10 w 37"/>
                    <a:gd name="T23" fmla="*/ 0 h 1"/>
                    <a:gd name="T24" fmla="*/ 11 w 37"/>
                    <a:gd name="T25" fmla="*/ 0 h 1"/>
                    <a:gd name="T26" fmla="*/ 12 w 37"/>
                    <a:gd name="T27" fmla="*/ 0 h 1"/>
                    <a:gd name="T28" fmla="*/ 13 w 37"/>
                    <a:gd name="T29" fmla="*/ 0 h 1"/>
                    <a:gd name="T30" fmla="*/ 14 w 37"/>
                    <a:gd name="T31" fmla="*/ 0 h 1"/>
                    <a:gd name="T32" fmla="*/ 15 w 37"/>
                    <a:gd name="T33" fmla="*/ 0 h 1"/>
                    <a:gd name="T34" fmla="*/ 16 w 37"/>
                    <a:gd name="T35" fmla="*/ 0 h 1"/>
                    <a:gd name="T36" fmla="*/ 17 w 37"/>
                    <a:gd name="T37" fmla="*/ 0 h 1"/>
                    <a:gd name="T38" fmla="*/ 18 w 37"/>
                    <a:gd name="T39" fmla="*/ 0 h 1"/>
                    <a:gd name="T40" fmla="*/ 19 w 37"/>
                    <a:gd name="T41" fmla="*/ 0 h 1"/>
                    <a:gd name="T42" fmla="*/ 20 w 37"/>
                    <a:gd name="T43" fmla="*/ 0 h 1"/>
                    <a:gd name="T44" fmla="*/ 21 w 37"/>
                    <a:gd name="T45" fmla="*/ 0 h 1"/>
                    <a:gd name="T46" fmla="*/ 22 w 37"/>
                    <a:gd name="T47" fmla="*/ 0 h 1"/>
                    <a:gd name="T48" fmla="*/ 23 w 37"/>
                    <a:gd name="T49" fmla="*/ 0 h 1"/>
                    <a:gd name="T50" fmla="*/ 24 w 37"/>
                    <a:gd name="T51" fmla="*/ 0 h 1"/>
                    <a:gd name="T52" fmla="*/ 25 w 37"/>
                    <a:gd name="T53" fmla="*/ 0 h 1"/>
                    <a:gd name="T54" fmla="*/ 26 w 37"/>
                    <a:gd name="T55" fmla="*/ 0 h 1"/>
                    <a:gd name="T56" fmla="*/ 27 w 37"/>
                    <a:gd name="T57" fmla="*/ 0 h 1"/>
                    <a:gd name="T58" fmla="*/ 28 w 37"/>
                    <a:gd name="T59" fmla="*/ 0 h 1"/>
                    <a:gd name="T60" fmla="*/ 29 w 37"/>
                    <a:gd name="T61" fmla="*/ 0 h 1"/>
                    <a:gd name="T62" fmla="*/ 30 w 37"/>
                    <a:gd name="T63" fmla="*/ 0 h 1"/>
                    <a:gd name="T64" fmla="*/ 31 w 37"/>
                    <a:gd name="T65" fmla="*/ 0 h 1"/>
                    <a:gd name="T66" fmla="*/ 32 w 37"/>
                    <a:gd name="T67" fmla="*/ 0 h 1"/>
                    <a:gd name="T68" fmla="*/ 32 w 37"/>
                    <a:gd name="T69" fmla="*/ 1 h 1"/>
                    <a:gd name="T70" fmla="*/ 33 w 37"/>
                    <a:gd name="T71" fmla="*/ 1 h 1"/>
                    <a:gd name="T72" fmla="*/ 34 w 37"/>
                    <a:gd name="T73" fmla="*/ 1 h 1"/>
                    <a:gd name="T74" fmla="*/ 35 w 37"/>
                    <a:gd name="T75" fmla="*/ 1 h 1"/>
                    <a:gd name="T76" fmla="*/ 36 w 37"/>
                    <a:gd name="T77" fmla="*/ 1 h 1"/>
                    <a:gd name="T78" fmla="*/ 37 w 37"/>
                    <a:gd name="T7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7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7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39" name="Freeform 2269"/>
                <p:cNvSpPr>
                  <a:spLocks/>
                </p:cNvSpPr>
                <p:nvPr/>
              </p:nvSpPr>
              <p:spPr bwMode="auto">
                <a:xfrm>
                  <a:off x="2499" y="1873"/>
                  <a:ext cx="18" cy="3"/>
                </a:xfrm>
                <a:custGeom>
                  <a:avLst/>
                  <a:gdLst>
                    <a:gd name="T0" fmla="*/ 0 w 8"/>
                    <a:gd name="T1" fmla="*/ 0 h 2"/>
                    <a:gd name="T2" fmla="*/ 0 w 8"/>
                    <a:gd name="T3" fmla="*/ 0 h 2"/>
                    <a:gd name="T4" fmla="*/ 1 w 8"/>
                    <a:gd name="T5" fmla="*/ 0 h 2"/>
                    <a:gd name="T6" fmla="*/ 2 w 8"/>
                    <a:gd name="T7" fmla="*/ 0 h 2"/>
                    <a:gd name="T8" fmla="*/ 3 w 8"/>
                    <a:gd name="T9" fmla="*/ 0 h 2"/>
                    <a:gd name="T10" fmla="*/ 3 w 8"/>
                    <a:gd name="T11" fmla="*/ 1 h 2"/>
                    <a:gd name="T12" fmla="*/ 4 w 8"/>
                    <a:gd name="T13" fmla="*/ 1 h 2"/>
                    <a:gd name="T14" fmla="*/ 5 w 8"/>
                    <a:gd name="T15" fmla="*/ 1 h 2"/>
                    <a:gd name="T16" fmla="*/ 6 w 8"/>
                    <a:gd name="T17" fmla="*/ 1 h 2"/>
                    <a:gd name="T18" fmla="*/ 6 w 8"/>
                    <a:gd name="T19" fmla="*/ 2 h 2"/>
                    <a:gd name="T20" fmla="*/ 7 w 8"/>
                    <a:gd name="T21" fmla="*/ 2 h 2"/>
                    <a:gd name="T22" fmla="*/ 8 w 8"/>
                    <a:gd name="T2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40" name="Freeform 2270"/>
                <p:cNvSpPr>
                  <a:spLocks/>
                </p:cNvSpPr>
                <p:nvPr/>
              </p:nvSpPr>
              <p:spPr bwMode="auto">
                <a:xfrm>
                  <a:off x="2519" y="1878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41" name="Freeform 2271"/>
                <p:cNvSpPr>
                  <a:spLocks/>
                </p:cNvSpPr>
                <p:nvPr/>
              </p:nvSpPr>
              <p:spPr bwMode="auto">
                <a:xfrm>
                  <a:off x="2524" y="1879"/>
                  <a:ext cx="18" cy="7"/>
                </a:xfrm>
                <a:custGeom>
                  <a:avLst/>
                  <a:gdLst>
                    <a:gd name="T0" fmla="*/ 0 w 8"/>
                    <a:gd name="T1" fmla="*/ 0 h 4"/>
                    <a:gd name="T2" fmla="*/ 0 w 8"/>
                    <a:gd name="T3" fmla="*/ 0 h 4"/>
                    <a:gd name="T4" fmla="*/ 1 w 8"/>
                    <a:gd name="T5" fmla="*/ 0 h 4"/>
                    <a:gd name="T6" fmla="*/ 2 w 8"/>
                    <a:gd name="T7" fmla="*/ 0 h 4"/>
                    <a:gd name="T8" fmla="*/ 2 w 8"/>
                    <a:gd name="T9" fmla="*/ 1 h 4"/>
                    <a:gd name="T10" fmla="*/ 3 w 8"/>
                    <a:gd name="T11" fmla="*/ 1 h 4"/>
                    <a:gd name="T12" fmla="*/ 4 w 8"/>
                    <a:gd name="T13" fmla="*/ 1 h 4"/>
                    <a:gd name="T14" fmla="*/ 4 w 8"/>
                    <a:gd name="T15" fmla="*/ 2 h 4"/>
                    <a:gd name="T16" fmla="*/ 5 w 8"/>
                    <a:gd name="T17" fmla="*/ 2 h 4"/>
                    <a:gd name="T18" fmla="*/ 5 w 8"/>
                    <a:gd name="T19" fmla="*/ 3 h 4"/>
                    <a:gd name="T20" fmla="*/ 6 w 8"/>
                    <a:gd name="T21" fmla="*/ 3 h 4"/>
                    <a:gd name="T22" fmla="*/ 7 w 8"/>
                    <a:gd name="T23" fmla="*/ 3 h 4"/>
                    <a:gd name="T24" fmla="*/ 7 w 8"/>
                    <a:gd name="T25" fmla="*/ 4 h 4"/>
                    <a:gd name="T26" fmla="*/ 8 w 8"/>
                    <a:gd name="T2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7" y="4"/>
                      </a:lnTo>
                      <a:lnTo>
                        <a:pt x="8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42" name="Freeform 2272"/>
                <p:cNvSpPr>
                  <a:spLocks/>
                </p:cNvSpPr>
                <p:nvPr/>
              </p:nvSpPr>
              <p:spPr bwMode="auto">
                <a:xfrm>
                  <a:off x="2544" y="1887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43" name="Freeform 2273"/>
                <p:cNvSpPr>
                  <a:spLocks/>
                </p:cNvSpPr>
                <p:nvPr/>
              </p:nvSpPr>
              <p:spPr bwMode="auto">
                <a:xfrm>
                  <a:off x="2551" y="1890"/>
                  <a:ext cx="9" cy="3"/>
                </a:xfrm>
                <a:custGeom>
                  <a:avLst/>
                  <a:gdLst>
                    <a:gd name="T0" fmla="*/ 0 w 4"/>
                    <a:gd name="T1" fmla="*/ 0 h 2"/>
                    <a:gd name="T2" fmla="*/ 0 w 4"/>
                    <a:gd name="T3" fmla="*/ 0 h 2"/>
                    <a:gd name="T4" fmla="*/ 1 w 4"/>
                    <a:gd name="T5" fmla="*/ 0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2 h 2"/>
                    <a:gd name="T14" fmla="*/ 4 w 4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44" name="Freeform 2274"/>
                <p:cNvSpPr>
                  <a:spLocks/>
                </p:cNvSpPr>
                <p:nvPr/>
              </p:nvSpPr>
              <p:spPr bwMode="auto">
                <a:xfrm>
                  <a:off x="2563" y="1892"/>
                  <a:ext cx="97" cy="8"/>
                </a:xfrm>
                <a:custGeom>
                  <a:avLst/>
                  <a:gdLst>
                    <a:gd name="T0" fmla="*/ 0 w 43"/>
                    <a:gd name="T1" fmla="*/ 2 h 5"/>
                    <a:gd name="T2" fmla="*/ 0 w 43"/>
                    <a:gd name="T3" fmla="*/ 2 h 5"/>
                    <a:gd name="T4" fmla="*/ 1 w 43"/>
                    <a:gd name="T5" fmla="*/ 2 h 5"/>
                    <a:gd name="T6" fmla="*/ 1 w 43"/>
                    <a:gd name="T7" fmla="*/ 3 h 5"/>
                    <a:gd name="T8" fmla="*/ 2 w 43"/>
                    <a:gd name="T9" fmla="*/ 3 h 5"/>
                    <a:gd name="T10" fmla="*/ 3 w 43"/>
                    <a:gd name="T11" fmla="*/ 3 h 5"/>
                    <a:gd name="T12" fmla="*/ 4 w 43"/>
                    <a:gd name="T13" fmla="*/ 3 h 5"/>
                    <a:gd name="T14" fmla="*/ 4 w 43"/>
                    <a:gd name="T15" fmla="*/ 4 h 5"/>
                    <a:gd name="T16" fmla="*/ 5 w 43"/>
                    <a:gd name="T17" fmla="*/ 4 h 5"/>
                    <a:gd name="T18" fmla="*/ 6 w 43"/>
                    <a:gd name="T19" fmla="*/ 4 h 5"/>
                    <a:gd name="T20" fmla="*/ 7 w 43"/>
                    <a:gd name="T21" fmla="*/ 4 h 5"/>
                    <a:gd name="T22" fmla="*/ 7 w 43"/>
                    <a:gd name="T23" fmla="*/ 5 h 5"/>
                    <a:gd name="T24" fmla="*/ 8 w 43"/>
                    <a:gd name="T25" fmla="*/ 5 h 5"/>
                    <a:gd name="T26" fmla="*/ 9 w 43"/>
                    <a:gd name="T27" fmla="*/ 5 h 5"/>
                    <a:gd name="T28" fmla="*/ 10 w 43"/>
                    <a:gd name="T29" fmla="*/ 5 h 5"/>
                    <a:gd name="T30" fmla="*/ 11 w 43"/>
                    <a:gd name="T31" fmla="*/ 5 h 5"/>
                    <a:gd name="T32" fmla="*/ 12 w 43"/>
                    <a:gd name="T33" fmla="*/ 5 h 5"/>
                    <a:gd name="T34" fmla="*/ 13 w 43"/>
                    <a:gd name="T35" fmla="*/ 5 h 5"/>
                    <a:gd name="T36" fmla="*/ 14 w 43"/>
                    <a:gd name="T37" fmla="*/ 5 h 5"/>
                    <a:gd name="T38" fmla="*/ 15 w 43"/>
                    <a:gd name="T39" fmla="*/ 5 h 5"/>
                    <a:gd name="T40" fmla="*/ 16 w 43"/>
                    <a:gd name="T41" fmla="*/ 5 h 5"/>
                    <a:gd name="T42" fmla="*/ 17 w 43"/>
                    <a:gd name="T43" fmla="*/ 5 h 5"/>
                    <a:gd name="T44" fmla="*/ 17 w 43"/>
                    <a:gd name="T45" fmla="*/ 4 h 5"/>
                    <a:gd name="T46" fmla="*/ 18 w 43"/>
                    <a:gd name="T47" fmla="*/ 4 h 5"/>
                    <a:gd name="T48" fmla="*/ 19 w 43"/>
                    <a:gd name="T49" fmla="*/ 4 h 5"/>
                    <a:gd name="T50" fmla="*/ 20 w 43"/>
                    <a:gd name="T51" fmla="*/ 4 h 5"/>
                    <a:gd name="T52" fmla="*/ 21 w 43"/>
                    <a:gd name="T53" fmla="*/ 4 h 5"/>
                    <a:gd name="T54" fmla="*/ 22 w 43"/>
                    <a:gd name="T55" fmla="*/ 4 h 5"/>
                    <a:gd name="T56" fmla="*/ 22 w 43"/>
                    <a:gd name="T57" fmla="*/ 3 h 5"/>
                    <a:gd name="T58" fmla="*/ 23 w 43"/>
                    <a:gd name="T59" fmla="*/ 3 h 5"/>
                    <a:gd name="T60" fmla="*/ 24 w 43"/>
                    <a:gd name="T61" fmla="*/ 3 h 5"/>
                    <a:gd name="T62" fmla="*/ 25 w 43"/>
                    <a:gd name="T63" fmla="*/ 3 h 5"/>
                    <a:gd name="T64" fmla="*/ 26 w 43"/>
                    <a:gd name="T65" fmla="*/ 3 h 5"/>
                    <a:gd name="T66" fmla="*/ 27 w 43"/>
                    <a:gd name="T67" fmla="*/ 3 h 5"/>
                    <a:gd name="T68" fmla="*/ 27 w 43"/>
                    <a:gd name="T69" fmla="*/ 2 h 5"/>
                    <a:gd name="T70" fmla="*/ 28 w 43"/>
                    <a:gd name="T71" fmla="*/ 2 h 5"/>
                    <a:gd name="T72" fmla="*/ 29 w 43"/>
                    <a:gd name="T73" fmla="*/ 2 h 5"/>
                    <a:gd name="T74" fmla="*/ 30 w 43"/>
                    <a:gd name="T75" fmla="*/ 2 h 5"/>
                    <a:gd name="T76" fmla="*/ 31 w 43"/>
                    <a:gd name="T77" fmla="*/ 2 h 5"/>
                    <a:gd name="T78" fmla="*/ 32 w 43"/>
                    <a:gd name="T79" fmla="*/ 2 h 5"/>
                    <a:gd name="T80" fmla="*/ 32 w 43"/>
                    <a:gd name="T81" fmla="*/ 1 h 5"/>
                    <a:gd name="T82" fmla="*/ 33 w 43"/>
                    <a:gd name="T83" fmla="*/ 1 h 5"/>
                    <a:gd name="T84" fmla="*/ 34 w 43"/>
                    <a:gd name="T85" fmla="*/ 1 h 5"/>
                    <a:gd name="T86" fmla="*/ 35 w 43"/>
                    <a:gd name="T87" fmla="*/ 1 h 5"/>
                    <a:gd name="T88" fmla="*/ 36 w 43"/>
                    <a:gd name="T89" fmla="*/ 1 h 5"/>
                    <a:gd name="T90" fmla="*/ 37 w 43"/>
                    <a:gd name="T91" fmla="*/ 1 h 5"/>
                    <a:gd name="T92" fmla="*/ 38 w 43"/>
                    <a:gd name="T93" fmla="*/ 1 h 5"/>
                    <a:gd name="T94" fmla="*/ 38 w 43"/>
                    <a:gd name="T95" fmla="*/ 0 h 5"/>
                    <a:gd name="T96" fmla="*/ 39 w 43"/>
                    <a:gd name="T97" fmla="*/ 0 h 5"/>
                    <a:gd name="T98" fmla="*/ 40 w 43"/>
                    <a:gd name="T99" fmla="*/ 0 h 5"/>
                    <a:gd name="T100" fmla="*/ 41 w 43"/>
                    <a:gd name="T101" fmla="*/ 0 h 5"/>
                    <a:gd name="T102" fmla="*/ 42 w 43"/>
                    <a:gd name="T103" fmla="*/ 0 h 5"/>
                    <a:gd name="T104" fmla="*/ 43 w 43"/>
                    <a:gd name="T10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3" h="5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7" y="4"/>
                      </a:lnTo>
                      <a:lnTo>
                        <a:pt x="7" y="5"/>
                      </a:lnTo>
                      <a:lnTo>
                        <a:pt x="8" y="5"/>
                      </a:lnTo>
                      <a:lnTo>
                        <a:pt x="9" y="5"/>
                      </a:lnTo>
                      <a:lnTo>
                        <a:pt x="10" y="5"/>
                      </a:lnTo>
                      <a:lnTo>
                        <a:pt x="11" y="5"/>
                      </a:lnTo>
                      <a:lnTo>
                        <a:pt x="12" y="5"/>
                      </a:lnTo>
                      <a:lnTo>
                        <a:pt x="13" y="5"/>
                      </a:lnTo>
                      <a:lnTo>
                        <a:pt x="14" y="5"/>
                      </a:lnTo>
                      <a:lnTo>
                        <a:pt x="15" y="5"/>
                      </a:lnTo>
                      <a:lnTo>
                        <a:pt x="16" y="5"/>
                      </a:lnTo>
                      <a:lnTo>
                        <a:pt x="17" y="5"/>
                      </a:lnTo>
                      <a:lnTo>
                        <a:pt x="17" y="4"/>
                      </a:lnTo>
                      <a:lnTo>
                        <a:pt x="18" y="4"/>
                      </a:lnTo>
                      <a:lnTo>
                        <a:pt x="19" y="4"/>
                      </a:lnTo>
                      <a:lnTo>
                        <a:pt x="20" y="4"/>
                      </a:lnTo>
                      <a:lnTo>
                        <a:pt x="21" y="4"/>
                      </a:lnTo>
                      <a:lnTo>
                        <a:pt x="22" y="4"/>
                      </a:lnTo>
                      <a:lnTo>
                        <a:pt x="22" y="3"/>
                      </a:lnTo>
                      <a:lnTo>
                        <a:pt x="23" y="3"/>
                      </a:lnTo>
                      <a:lnTo>
                        <a:pt x="24" y="3"/>
                      </a:lnTo>
                      <a:lnTo>
                        <a:pt x="25" y="3"/>
                      </a:lnTo>
                      <a:lnTo>
                        <a:pt x="26" y="3"/>
                      </a:lnTo>
                      <a:lnTo>
                        <a:pt x="27" y="3"/>
                      </a:lnTo>
                      <a:lnTo>
                        <a:pt x="27" y="2"/>
                      </a:lnTo>
                      <a:lnTo>
                        <a:pt x="28" y="2"/>
                      </a:lnTo>
                      <a:lnTo>
                        <a:pt x="29" y="2"/>
                      </a:lnTo>
                      <a:lnTo>
                        <a:pt x="30" y="2"/>
                      </a:lnTo>
                      <a:lnTo>
                        <a:pt x="31" y="2"/>
                      </a:lnTo>
                      <a:lnTo>
                        <a:pt x="32" y="2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7" y="1"/>
                      </a:lnTo>
                      <a:lnTo>
                        <a:pt x="38" y="1"/>
                      </a:lnTo>
                      <a:lnTo>
                        <a:pt x="38" y="0"/>
                      </a:lnTo>
                      <a:lnTo>
                        <a:pt x="39" y="0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45" name="Freeform 2275"/>
                <p:cNvSpPr>
                  <a:spLocks/>
                </p:cNvSpPr>
                <p:nvPr/>
              </p:nvSpPr>
              <p:spPr bwMode="auto">
                <a:xfrm>
                  <a:off x="2663" y="1889"/>
                  <a:ext cx="27" cy="1"/>
                </a:xfrm>
                <a:custGeom>
                  <a:avLst/>
                  <a:gdLst>
                    <a:gd name="T0" fmla="*/ 0 w 12"/>
                    <a:gd name="T1" fmla="*/ 1 h 1"/>
                    <a:gd name="T2" fmla="*/ 0 w 12"/>
                    <a:gd name="T3" fmla="*/ 1 h 1"/>
                    <a:gd name="T4" fmla="*/ 1 w 12"/>
                    <a:gd name="T5" fmla="*/ 1 h 1"/>
                    <a:gd name="T6" fmla="*/ 2 w 12"/>
                    <a:gd name="T7" fmla="*/ 1 h 1"/>
                    <a:gd name="T8" fmla="*/ 3 w 12"/>
                    <a:gd name="T9" fmla="*/ 1 h 1"/>
                    <a:gd name="T10" fmla="*/ 4 w 12"/>
                    <a:gd name="T11" fmla="*/ 1 h 1"/>
                    <a:gd name="T12" fmla="*/ 5 w 12"/>
                    <a:gd name="T13" fmla="*/ 1 h 1"/>
                    <a:gd name="T14" fmla="*/ 6 w 12"/>
                    <a:gd name="T15" fmla="*/ 1 h 1"/>
                    <a:gd name="T16" fmla="*/ 6 w 12"/>
                    <a:gd name="T17" fmla="*/ 0 h 1"/>
                    <a:gd name="T18" fmla="*/ 7 w 12"/>
                    <a:gd name="T19" fmla="*/ 0 h 1"/>
                    <a:gd name="T20" fmla="*/ 8 w 12"/>
                    <a:gd name="T21" fmla="*/ 0 h 1"/>
                    <a:gd name="T22" fmla="*/ 9 w 12"/>
                    <a:gd name="T23" fmla="*/ 0 h 1"/>
                    <a:gd name="T24" fmla="*/ 10 w 12"/>
                    <a:gd name="T25" fmla="*/ 0 h 1"/>
                    <a:gd name="T26" fmla="*/ 11 w 12"/>
                    <a:gd name="T27" fmla="*/ 0 h 1"/>
                    <a:gd name="T28" fmla="*/ 12 w 12"/>
                    <a:gd name="T2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46" name="Freeform 2276"/>
                <p:cNvSpPr>
                  <a:spLocks/>
                </p:cNvSpPr>
                <p:nvPr/>
              </p:nvSpPr>
              <p:spPr bwMode="auto">
                <a:xfrm>
                  <a:off x="2692" y="1887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47" name="Freeform 2277"/>
                <p:cNvSpPr>
                  <a:spLocks/>
                </p:cNvSpPr>
                <p:nvPr/>
              </p:nvSpPr>
              <p:spPr bwMode="auto">
                <a:xfrm>
                  <a:off x="2706" y="1881"/>
                  <a:ext cx="47" cy="5"/>
                </a:xfrm>
                <a:custGeom>
                  <a:avLst/>
                  <a:gdLst>
                    <a:gd name="T0" fmla="*/ 0 w 21"/>
                    <a:gd name="T1" fmla="*/ 3 h 3"/>
                    <a:gd name="T2" fmla="*/ 0 w 21"/>
                    <a:gd name="T3" fmla="*/ 3 h 3"/>
                    <a:gd name="T4" fmla="*/ 1 w 21"/>
                    <a:gd name="T5" fmla="*/ 3 h 3"/>
                    <a:gd name="T6" fmla="*/ 2 w 21"/>
                    <a:gd name="T7" fmla="*/ 3 h 3"/>
                    <a:gd name="T8" fmla="*/ 3 w 21"/>
                    <a:gd name="T9" fmla="*/ 3 h 3"/>
                    <a:gd name="T10" fmla="*/ 4 w 21"/>
                    <a:gd name="T11" fmla="*/ 3 h 3"/>
                    <a:gd name="T12" fmla="*/ 5 w 21"/>
                    <a:gd name="T13" fmla="*/ 3 h 3"/>
                    <a:gd name="T14" fmla="*/ 6 w 21"/>
                    <a:gd name="T15" fmla="*/ 3 h 3"/>
                    <a:gd name="T16" fmla="*/ 6 w 21"/>
                    <a:gd name="T17" fmla="*/ 2 h 3"/>
                    <a:gd name="T18" fmla="*/ 7 w 21"/>
                    <a:gd name="T19" fmla="*/ 2 h 3"/>
                    <a:gd name="T20" fmla="*/ 8 w 21"/>
                    <a:gd name="T21" fmla="*/ 2 h 3"/>
                    <a:gd name="T22" fmla="*/ 9 w 21"/>
                    <a:gd name="T23" fmla="*/ 2 h 3"/>
                    <a:gd name="T24" fmla="*/ 10 w 21"/>
                    <a:gd name="T25" fmla="*/ 2 h 3"/>
                    <a:gd name="T26" fmla="*/ 11 w 21"/>
                    <a:gd name="T27" fmla="*/ 2 h 3"/>
                    <a:gd name="T28" fmla="*/ 11 w 21"/>
                    <a:gd name="T29" fmla="*/ 1 h 3"/>
                    <a:gd name="T30" fmla="*/ 12 w 21"/>
                    <a:gd name="T31" fmla="*/ 1 h 3"/>
                    <a:gd name="T32" fmla="*/ 13 w 21"/>
                    <a:gd name="T33" fmla="*/ 1 h 3"/>
                    <a:gd name="T34" fmla="*/ 14 w 21"/>
                    <a:gd name="T35" fmla="*/ 1 h 3"/>
                    <a:gd name="T36" fmla="*/ 15 w 21"/>
                    <a:gd name="T37" fmla="*/ 1 h 3"/>
                    <a:gd name="T38" fmla="*/ 16 w 21"/>
                    <a:gd name="T39" fmla="*/ 1 h 3"/>
                    <a:gd name="T40" fmla="*/ 17 w 21"/>
                    <a:gd name="T41" fmla="*/ 1 h 3"/>
                    <a:gd name="T42" fmla="*/ 17 w 21"/>
                    <a:gd name="T43" fmla="*/ 0 h 3"/>
                    <a:gd name="T44" fmla="*/ 18 w 21"/>
                    <a:gd name="T45" fmla="*/ 0 h 3"/>
                    <a:gd name="T46" fmla="*/ 19 w 21"/>
                    <a:gd name="T47" fmla="*/ 0 h 3"/>
                    <a:gd name="T48" fmla="*/ 20 w 21"/>
                    <a:gd name="T49" fmla="*/ 0 h 3"/>
                    <a:gd name="T50" fmla="*/ 21 w 21"/>
                    <a:gd name="T5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1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48" name="Freeform 2278"/>
                <p:cNvSpPr>
                  <a:spLocks/>
                </p:cNvSpPr>
                <p:nvPr/>
              </p:nvSpPr>
              <p:spPr bwMode="auto">
                <a:xfrm>
                  <a:off x="2756" y="1876"/>
                  <a:ext cx="25" cy="3"/>
                </a:xfrm>
                <a:custGeom>
                  <a:avLst/>
                  <a:gdLst>
                    <a:gd name="T0" fmla="*/ 0 w 11"/>
                    <a:gd name="T1" fmla="*/ 2 h 2"/>
                    <a:gd name="T2" fmla="*/ 0 w 11"/>
                    <a:gd name="T3" fmla="*/ 2 h 2"/>
                    <a:gd name="T4" fmla="*/ 1 w 11"/>
                    <a:gd name="T5" fmla="*/ 2 h 2"/>
                    <a:gd name="T6" fmla="*/ 2 w 11"/>
                    <a:gd name="T7" fmla="*/ 2 h 2"/>
                    <a:gd name="T8" fmla="*/ 3 w 11"/>
                    <a:gd name="T9" fmla="*/ 2 h 2"/>
                    <a:gd name="T10" fmla="*/ 4 w 11"/>
                    <a:gd name="T11" fmla="*/ 2 h 2"/>
                    <a:gd name="T12" fmla="*/ 4 w 11"/>
                    <a:gd name="T13" fmla="*/ 1 h 2"/>
                    <a:gd name="T14" fmla="*/ 5 w 11"/>
                    <a:gd name="T15" fmla="*/ 1 h 2"/>
                    <a:gd name="T16" fmla="*/ 6 w 11"/>
                    <a:gd name="T17" fmla="*/ 1 h 2"/>
                    <a:gd name="T18" fmla="*/ 7 w 11"/>
                    <a:gd name="T19" fmla="*/ 1 h 2"/>
                    <a:gd name="T20" fmla="*/ 8 w 11"/>
                    <a:gd name="T21" fmla="*/ 1 h 2"/>
                    <a:gd name="T22" fmla="*/ 8 w 11"/>
                    <a:gd name="T23" fmla="*/ 0 h 2"/>
                    <a:gd name="T24" fmla="*/ 9 w 11"/>
                    <a:gd name="T25" fmla="*/ 0 h 2"/>
                    <a:gd name="T26" fmla="*/ 10 w 11"/>
                    <a:gd name="T27" fmla="*/ 0 h 2"/>
                    <a:gd name="T28" fmla="*/ 11 w 11"/>
                    <a:gd name="T2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49" name="Freeform 2279"/>
                <p:cNvSpPr>
                  <a:spLocks/>
                </p:cNvSpPr>
                <p:nvPr/>
              </p:nvSpPr>
              <p:spPr bwMode="auto">
                <a:xfrm>
                  <a:off x="2783" y="1872"/>
                  <a:ext cx="18" cy="3"/>
                </a:xfrm>
                <a:custGeom>
                  <a:avLst/>
                  <a:gdLst>
                    <a:gd name="T0" fmla="*/ 0 w 8"/>
                    <a:gd name="T1" fmla="*/ 2 h 2"/>
                    <a:gd name="T2" fmla="*/ 0 w 8"/>
                    <a:gd name="T3" fmla="*/ 2 h 2"/>
                    <a:gd name="T4" fmla="*/ 1 w 8"/>
                    <a:gd name="T5" fmla="*/ 2 h 2"/>
                    <a:gd name="T6" fmla="*/ 2 w 8"/>
                    <a:gd name="T7" fmla="*/ 2 h 2"/>
                    <a:gd name="T8" fmla="*/ 3 w 8"/>
                    <a:gd name="T9" fmla="*/ 2 h 2"/>
                    <a:gd name="T10" fmla="*/ 3 w 8"/>
                    <a:gd name="T11" fmla="*/ 1 h 2"/>
                    <a:gd name="T12" fmla="*/ 4 w 8"/>
                    <a:gd name="T13" fmla="*/ 1 h 2"/>
                    <a:gd name="T14" fmla="*/ 5 w 8"/>
                    <a:gd name="T15" fmla="*/ 1 h 2"/>
                    <a:gd name="T16" fmla="*/ 6 w 8"/>
                    <a:gd name="T17" fmla="*/ 1 h 2"/>
                    <a:gd name="T18" fmla="*/ 6 w 8"/>
                    <a:gd name="T19" fmla="*/ 0 h 2"/>
                    <a:gd name="T20" fmla="*/ 7 w 8"/>
                    <a:gd name="T21" fmla="*/ 0 h 2"/>
                    <a:gd name="T22" fmla="*/ 8 w 8"/>
                    <a:gd name="T2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50" name="Freeform 2280"/>
                <p:cNvSpPr>
                  <a:spLocks/>
                </p:cNvSpPr>
                <p:nvPr/>
              </p:nvSpPr>
              <p:spPr bwMode="auto">
                <a:xfrm>
                  <a:off x="2803" y="1868"/>
                  <a:ext cx="10" cy="2"/>
                </a:xfrm>
                <a:custGeom>
                  <a:avLst/>
                  <a:gdLst>
                    <a:gd name="T0" fmla="*/ 0 w 4"/>
                    <a:gd name="T1" fmla="*/ 1 h 1"/>
                    <a:gd name="T2" fmla="*/ 0 w 4"/>
                    <a:gd name="T3" fmla="*/ 1 h 1"/>
                    <a:gd name="T4" fmla="*/ 1 w 4"/>
                    <a:gd name="T5" fmla="*/ 1 h 1"/>
                    <a:gd name="T6" fmla="*/ 2 w 4"/>
                    <a:gd name="T7" fmla="*/ 1 h 1"/>
                    <a:gd name="T8" fmla="*/ 2 w 4"/>
                    <a:gd name="T9" fmla="*/ 0 h 1"/>
                    <a:gd name="T10" fmla="*/ 3 w 4"/>
                    <a:gd name="T11" fmla="*/ 0 h 1"/>
                    <a:gd name="T12" fmla="*/ 4 w 4"/>
                    <a:gd name="T1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51" name="Freeform 2281"/>
                <p:cNvSpPr>
                  <a:spLocks/>
                </p:cNvSpPr>
                <p:nvPr/>
              </p:nvSpPr>
              <p:spPr bwMode="auto">
                <a:xfrm>
                  <a:off x="2815" y="1861"/>
                  <a:ext cx="20" cy="6"/>
                </a:xfrm>
                <a:custGeom>
                  <a:avLst/>
                  <a:gdLst>
                    <a:gd name="T0" fmla="*/ 0 w 9"/>
                    <a:gd name="T1" fmla="*/ 4 h 4"/>
                    <a:gd name="T2" fmla="*/ 0 w 9"/>
                    <a:gd name="T3" fmla="*/ 4 h 4"/>
                    <a:gd name="T4" fmla="*/ 1 w 9"/>
                    <a:gd name="T5" fmla="*/ 4 h 4"/>
                    <a:gd name="T6" fmla="*/ 2 w 9"/>
                    <a:gd name="T7" fmla="*/ 4 h 4"/>
                    <a:gd name="T8" fmla="*/ 2 w 9"/>
                    <a:gd name="T9" fmla="*/ 3 h 4"/>
                    <a:gd name="T10" fmla="*/ 3 w 9"/>
                    <a:gd name="T11" fmla="*/ 3 h 4"/>
                    <a:gd name="T12" fmla="*/ 4 w 9"/>
                    <a:gd name="T13" fmla="*/ 3 h 4"/>
                    <a:gd name="T14" fmla="*/ 4 w 9"/>
                    <a:gd name="T15" fmla="*/ 2 h 4"/>
                    <a:gd name="T16" fmla="*/ 5 w 9"/>
                    <a:gd name="T17" fmla="*/ 2 h 4"/>
                    <a:gd name="T18" fmla="*/ 6 w 9"/>
                    <a:gd name="T19" fmla="*/ 2 h 4"/>
                    <a:gd name="T20" fmla="*/ 6 w 9"/>
                    <a:gd name="T21" fmla="*/ 1 h 4"/>
                    <a:gd name="T22" fmla="*/ 7 w 9"/>
                    <a:gd name="T23" fmla="*/ 1 h 4"/>
                    <a:gd name="T24" fmla="*/ 8 w 9"/>
                    <a:gd name="T25" fmla="*/ 1 h 4"/>
                    <a:gd name="T26" fmla="*/ 8 w 9"/>
                    <a:gd name="T27" fmla="*/ 0 h 4"/>
                    <a:gd name="T28" fmla="*/ 9 w 9"/>
                    <a:gd name="T2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52" name="Freeform 2282"/>
                <p:cNvSpPr>
                  <a:spLocks/>
                </p:cNvSpPr>
                <p:nvPr/>
              </p:nvSpPr>
              <p:spPr bwMode="auto">
                <a:xfrm>
                  <a:off x="2838" y="1859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53" name="Freeform 2283"/>
                <p:cNvSpPr>
                  <a:spLocks/>
                </p:cNvSpPr>
                <p:nvPr/>
              </p:nvSpPr>
              <p:spPr bwMode="auto">
                <a:xfrm>
                  <a:off x="2842" y="1856"/>
                  <a:ext cx="5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54" name="Freeform 2284"/>
                <p:cNvSpPr>
                  <a:spLocks/>
                </p:cNvSpPr>
                <p:nvPr/>
              </p:nvSpPr>
              <p:spPr bwMode="auto">
                <a:xfrm>
                  <a:off x="2849" y="1853"/>
                  <a:ext cx="4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55" name="Freeform 2285"/>
                <p:cNvSpPr>
                  <a:spLocks/>
                </p:cNvSpPr>
                <p:nvPr/>
              </p:nvSpPr>
              <p:spPr bwMode="auto">
                <a:xfrm>
                  <a:off x="2856" y="1850"/>
                  <a:ext cx="4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56" name="Freeform 2286"/>
                <p:cNvSpPr>
                  <a:spLocks/>
                </p:cNvSpPr>
                <p:nvPr/>
              </p:nvSpPr>
              <p:spPr bwMode="auto">
                <a:xfrm>
                  <a:off x="2862" y="1845"/>
                  <a:ext cx="7" cy="3"/>
                </a:xfrm>
                <a:custGeom>
                  <a:avLst/>
                  <a:gdLst>
                    <a:gd name="T0" fmla="*/ 0 w 3"/>
                    <a:gd name="T1" fmla="*/ 2 h 2"/>
                    <a:gd name="T2" fmla="*/ 0 w 3"/>
                    <a:gd name="T3" fmla="*/ 2 h 2"/>
                    <a:gd name="T4" fmla="*/ 1 w 3"/>
                    <a:gd name="T5" fmla="*/ 2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0 h 2"/>
                    <a:gd name="T12" fmla="*/ 3 w 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57" name="Line 2287"/>
                <p:cNvSpPr>
                  <a:spLocks noChangeShapeType="1"/>
                </p:cNvSpPr>
                <p:nvPr/>
              </p:nvSpPr>
              <p:spPr bwMode="auto">
                <a:xfrm>
                  <a:off x="2872" y="184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58" name="Freeform 2288"/>
                <p:cNvSpPr>
                  <a:spLocks/>
                </p:cNvSpPr>
                <p:nvPr/>
              </p:nvSpPr>
              <p:spPr bwMode="auto">
                <a:xfrm>
                  <a:off x="2874" y="1839"/>
                  <a:ext cx="7" cy="3"/>
                </a:xfrm>
                <a:custGeom>
                  <a:avLst/>
                  <a:gdLst>
                    <a:gd name="T0" fmla="*/ 0 w 3"/>
                    <a:gd name="T1" fmla="*/ 2 h 2"/>
                    <a:gd name="T2" fmla="*/ 0 w 3"/>
                    <a:gd name="T3" fmla="*/ 2 h 2"/>
                    <a:gd name="T4" fmla="*/ 1 w 3"/>
                    <a:gd name="T5" fmla="*/ 2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0 h 2"/>
                    <a:gd name="T12" fmla="*/ 3 w 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59" name="Line 2289"/>
                <p:cNvSpPr>
                  <a:spLocks noChangeShapeType="1"/>
                </p:cNvSpPr>
                <p:nvPr/>
              </p:nvSpPr>
              <p:spPr bwMode="auto">
                <a:xfrm>
                  <a:off x="2883" y="18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60" name="Freeform 2290"/>
                <p:cNvSpPr>
                  <a:spLocks/>
                </p:cNvSpPr>
                <p:nvPr/>
              </p:nvSpPr>
              <p:spPr bwMode="auto">
                <a:xfrm>
                  <a:off x="2885" y="1831"/>
                  <a:ext cx="9" cy="5"/>
                </a:xfrm>
                <a:custGeom>
                  <a:avLst/>
                  <a:gdLst>
                    <a:gd name="T0" fmla="*/ 0 w 4"/>
                    <a:gd name="T1" fmla="*/ 3 h 3"/>
                    <a:gd name="T2" fmla="*/ 0 w 4"/>
                    <a:gd name="T3" fmla="*/ 3 h 3"/>
                    <a:gd name="T4" fmla="*/ 1 w 4"/>
                    <a:gd name="T5" fmla="*/ 3 h 3"/>
                    <a:gd name="T6" fmla="*/ 1 w 4"/>
                    <a:gd name="T7" fmla="*/ 2 h 3"/>
                    <a:gd name="T8" fmla="*/ 2 w 4"/>
                    <a:gd name="T9" fmla="*/ 2 h 3"/>
                    <a:gd name="T10" fmla="*/ 2 w 4"/>
                    <a:gd name="T11" fmla="*/ 1 h 3"/>
                    <a:gd name="T12" fmla="*/ 3 w 4"/>
                    <a:gd name="T13" fmla="*/ 1 h 3"/>
                    <a:gd name="T14" fmla="*/ 3 w 4"/>
                    <a:gd name="T15" fmla="*/ 0 h 3"/>
                    <a:gd name="T16" fmla="*/ 4 w 4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61" name="Line 2291"/>
                <p:cNvSpPr>
                  <a:spLocks noChangeShapeType="1"/>
                </p:cNvSpPr>
                <p:nvPr/>
              </p:nvSpPr>
              <p:spPr bwMode="auto">
                <a:xfrm>
                  <a:off x="2897" y="182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62" name="Line 2292"/>
                <p:cNvSpPr>
                  <a:spLocks noChangeShapeType="1"/>
                </p:cNvSpPr>
                <p:nvPr/>
              </p:nvSpPr>
              <p:spPr bwMode="auto">
                <a:xfrm>
                  <a:off x="2899" y="18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63" name="Freeform 2293"/>
                <p:cNvSpPr>
                  <a:spLocks/>
                </p:cNvSpPr>
                <p:nvPr/>
              </p:nvSpPr>
              <p:spPr bwMode="auto">
                <a:xfrm>
                  <a:off x="2901" y="1823"/>
                  <a:ext cx="7" cy="3"/>
                </a:xfrm>
                <a:custGeom>
                  <a:avLst/>
                  <a:gdLst>
                    <a:gd name="T0" fmla="*/ 0 w 3"/>
                    <a:gd name="T1" fmla="*/ 2 h 2"/>
                    <a:gd name="T2" fmla="*/ 0 w 3"/>
                    <a:gd name="T3" fmla="*/ 2 h 2"/>
                    <a:gd name="T4" fmla="*/ 1 w 3"/>
                    <a:gd name="T5" fmla="*/ 2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0 h 2"/>
                    <a:gd name="T12" fmla="*/ 3 w 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64" name="Line 2294"/>
                <p:cNvSpPr>
                  <a:spLocks noChangeShapeType="1"/>
                </p:cNvSpPr>
                <p:nvPr/>
              </p:nvSpPr>
              <p:spPr bwMode="auto">
                <a:xfrm>
                  <a:off x="2910" y="18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65" name="Freeform 2295"/>
                <p:cNvSpPr>
                  <a:spLocks/>
                </p:cNvSpPr>
                <p:nvPr/>
              </p:nvSpPr>
              <p:spPr bwMode="auto">
                <a:xfrm>
                  <a:off x="2912" y="1815"/>
                  <a:ext cx="10" cy="5"/>
                </a:xfrm>
                <a:custGeom>
                  <a:avLst/>
                  <a:gdLst>
                    <a:gd name="T0" fmla="*/ 0 w 4"/>
                    <a:gd name="T1" fmla="*/ 3 h 3"/>
                    <a:gd name="T2" fmla="*/ 0 w 4"/>
                    <a:gd name="T3" fmla="*/ 3 h 3"/>
                    <a:gd name="T4" fmla="*/ 1 w 4"/>
                    <a:gd name="T5" fmla="*/ 3 h 3"/>
                    <a:gd name="T6" fmla="*/ 1 w 4"/>
                    <a:gd name="T7" fmla="*/ 2 h 3"/>
                    <a:gd name="T8" fmla="*/ 2 w 4"/>
                    <a:gd name="T9" fmla="*/ 2 h 3"/>
                    <a:gd name="T10" fmla="*/ 2 w 4"/>
                    <a:gd name="T11" fmla="*/ 1 h 3"/>
                    <a:gd name="T12" fmla="*/ 3 w 4"/>
                    <a:gd name="T13" fmla="*/ 1 h 3"/>
                    <a:gd name="T14" fmla="*/ 3 w 4"/>
                    <a:gd name="T15" fmla="*/ 0 h 3"/>
                    <a:gd name="T16" fmla="*/ 4 w 4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66" name="Freeform 2296"/>
                <p:cNvSpPr>
                  <a:spLocks/>
                </p:cNvSpPr>
                <p:nvPr/>
              </p:nvSpPr>
              <p:spPr bwMode="auto">
                <a:xfrm>
                  <a:off x="2924" y="1804"/>
                  <a:ext cx="18" cy="10"/>
                </a:xfrm>
                <a:custGeom>
                  <a:avLst/>
                  <a:gdLst>
                    <a:gd name="T0" fmla="*/ 0 w 8"/>
                    <a:gd name="T1" fmla="*/ 6 h 6"/>
                    <a:gd name="T2" fmla="*/ 0 w 8"/>
                    <a:gd name="T3" fmla="*/ 6 h 6"/>
                    <a:gd name="T4" fmla="*/ 1 w 8"/>
                    <a:gd name="T5" fmla="*/ 6 h 6"/>
                    <a:gd name="T6" fmla="*/ 1 w 8"/>
                    <a:gd name="T7" fmla="*/ 5 h 6"/>
                    <a:gd name="T8" fmla="*/ 2 w 8"/>
                    <a:gd name="T9" fmla="*/ 5 h 6"/>
                    <a:gd name="T10" fmla="*/ 2 w 8"/>
                    <a:gd name="T11" fmla="*/ 4 h 6"/>
                    <a:gd name="T12" fmla="*/ 3 w 8"/>
                    <a:gd name="T13" fmla="*/ 4 h 6"/>
                    <a:gd name="T14" fmla="*/ 3 w 8"/>
                    <a:gd name="T15" fmla="*/ 3 h 6"/>
                    <a:gd name="T16" fmla="*/ 4 w 8"/>
                    <a:gd name="T17" fmla="*/ 3 h 6"/>
                    <a:gd name="T18" fmla="*/ 4 w 8"/>
                    <a:gd name="T19" fmla="*/ 2 h 6"/>
                    <a:gd name="T20" fmla="*/ 5 w 8"/>
                    <a:gd name="T21" fmla="*/ 2 h 6"/>
                    <a:gd name="T22" fmla="*/ 6 w 8"/>
                    <a:gd name="T23" fmla="*/ 2 h 6"/>
                    <a:gd name="T24" fmla="*/ 6 w 8"/>
                    <a:gd name="T25" fmla="*/ 1 h 6"/>
                    <a:gd name="T26" fmla="*/ 7 w 8"/>
                    <a:gd name="T27" fmla="*/ 1 h 6"/>
                    <a:gd name="T28" fmla="*/ 7 w 8"/>
                    <a:gd name="T29" fmla="*/ 0 h 6"/>
                    <a:gd name="T30" fmla="*/ 8 w 8"/>
                    <a:gd name="T3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1" y="6"/>
                      </a:lnTo>
                      <a:lnTo>
                        <a:pt x="1" y="5"/>
                      </a:lnTo>
                      <a:lnTo>
                        <a:pt x="2" y="5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7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67" name="Line 2297"/>
                <p:cNvSpPr>
                  <a:spLocks noChangeShapeType="1"/>
                </p:cNvSpPr>
                <p:nvPr/>
              </p:nvSpPr>
              <p:spPr bwMode="auto">
                <a:xfrm>
                  <a:off x="2944" y="18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68" name="Line 2298"/>
                <p:cNvSpPr>
                  <a:spLocks noChangeShapeType="1"/>
                </p:cNvSpPr>
                <p:nvPr/>
              </p:nvSpPr>
              <p:spPr bwMode="auto">
                <a:xfrm>
                  <a:off x="2947" y="18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69" name="Freeform 2299"/>
                <p:cNvSpPr>
                  <a:spLocks/>
                </p:cNvSpPr>
                <p:nvPr/>
              </p:nvSpPr>
              <p:spPr bwMode="auto">
                <a:xfrm>
                  <a:off x="2949" y="1793"/>
                  <a:ext cx="13" cy="7"/>
                </a:xfrm>
                <a:custGeom>
                  <a:avLst/>
                  <a:gdLst>
                    <a:gd name="T0" fmla="*/ 0 w 6"/>
                    <a:gd name="T1" fmla="*/ 4 h 4"/>
                    <a:gd name="T2" fmla="*/ 0 w 6"/>
                    <a:gd name="T3" fmla="*/ 4 h 4"/>
                    <a:gd name="T4" fmla="*/ 1 w 6"/>
                    <a:gd name="T5" fmla="*/ 4 h 4"/>
                    <a:gd name="T6" fmla="*/ 1 w 6"/>
                    <a:gd name="T7" fmla="*/ 3 h 4"/>
                    <a:gd name="T8" fmla="*/ 2 w 6"/>
                    <a:gd name="T9" fmla="*/ 3 h 4"/>
                    <a:gd name="T10" fmla="*/ 2 w 6"/>
                    <a:gd name="T11" fmla="*/ 2 h 4"/>
                    <a:gd name="T12" fmla="*/ 3 w 6"/>
                    <a:gd name="T13" fmla="*/ 2 h 4"/>
                    <a:gd name="T14" fmla="*/ 4 w 6"/>
                    <a:gd name="T15" fmla="*/ 2 h 4"/>
                    <a:gd name="T16" fmla="*/ 4 w 6"/>
                    <a:gd name="T17" fmla="*/ 1 h 4"/>
                    <a:gd name="T18" fmla="*/ 5 w 6"/>
                    <a:gd name="T19" fmla="*/ 1 h 4"/>
                    <a:gd name="T20" fmla="*/ 5 w 6"/>
                    <a:gd name="T21" fmla="*/ 0 h 4"/>
                    <a:gd name="T22" fmla="*/ 6 w 6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70" name="Freeform 2300"/>
                <p:cNvSpPr>
                  <a:spLocks/>
                </p:cNvSpPr>
                <p:nvPr/>
              </p:nvSpPr>
              <p:spPr bwMode="auto">
                <a:xfrm>
                  <a:off x="2965" y="1789"/>
                  <a:ext cx="7" cy="3"/>
                </a:xfrm>
                <a:custGeom>
                  <a:avLst/>
                  <a:gdLst>
                    <a:gd name="T0" fmla="*/ 0 w 3"/>
                    <a:gd name="T1" fmla="*/ 2 h 2"/>
                    <a:gd name="T2" fmla="*/ 0 w 3"/>
                    <a:gd name="T3" fmla="*/ 2 h 2"/>
                    <a:gd name="T4" fmla="*/ 1 w 3"/>
                    <a:gd name="T5" fmla="*/ 2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0 h 2"/>
                    <a:gd name="T12" fmla="*/ 3 w 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71" name="Freeform 2301"/>
                <p:cNvSpPr>
                  <a:spLocks/>
                </p:cNvSpPr>
                <p:nvPr/>
              </p:nvSpPr>
              <p:spPr bwMode="auto">
                <a:xfrm>
                  <a:off x="2974" y="1786"/>
                  <a:ext cx="4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72" name="Freeform 2302"/>
                <p:cNvSpPr>
                  <a:spLocks/>
                </p:cNvSpPr>
                <p:nvPr/>
              </p:nvSpPr>
              <p:spPr bwMode="auto">
                <a:xfrm>
                  <a:off x="2981" y="1782"/>
                  <a:ext cx="4" cy="2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73" name="Freeform 2303"/>
                <p:cNvSpPr>
                  <a:spLocks/>
                </p:cNvSpPr>
                <p:nvPr/>
              </p:nvSpPr>
              <p:spPr bwMode="auto">
                <a:xfrm>
                  <a:off x="2987" y="1779"/>
                  <a:ext cx="5" cy="2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74" name="Freeform 2304"/>
                <p:cNvSpPr>
                  <a:spLocks/>
                </p:cNvSpPr>
                <p:nvPr/>
              </p:nvSpPr>
              <p:spPr bwMode="auto">
                <a:xfrm>
                  <a:off x="2994" y="1776"/>
                  <a:ext cx="5" cy="2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75" name="Freeform 2305"/>
                <p:cNvSpPr>
                  <a:spLocks/>
                </p:cNvSpPr>
                <p:nvPr/>
              </p:nvSpPr>
              <p:spPr bwMode="auto">
                <a:xfrm>
                  <a:off x="3001" y="1775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76" name="Freeform 2306"/>
                <p:cNvSpPr>
                  <a:spLocks/>
                </p:cNvSpPr>
                <p:nvPr/>
              </p:nvSpPr>
              <p:spPr bwMode="auto">
                <a:xfrm>
                  <a:off x="3006" y="1772"/>
                  <a:ext cx="4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77" name="Freeform 2307"/>
                <p:cNvSpPr>
                  <a:spLocks/>
                </p:cNvSpPr>
                <p:nvPr/>
              </p:nvSpPr>
              <p:spPr bwMode="auto">
                <a:xfrm>
                  <a:off x="3012" y="1767"/>
                  <a:ext cx="10" cy="3"/>
                </a:xfrm>
                <a:custGeom>
                  <a:avLst/>
                  <a:gdLst>
                    <a:gd name="T0" fmla="*/ 0 w 4"/>
                    <a:gd name="T1" fmla="*/ 2 h 2"/>
                    <a:gd name="T2" fmla="*/ 0 w 4"/>
                    <a:gd name="T3" fmla="*/ 2 h 2"/>
                    <a:gd name="T4" fmla="*/ 1 w 4"/>
                    <a:gd name="T5" fmla="*/ 2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0 h 2"/>
                    <a:gd name="T14" fmla="*/ 4 w 4"/>
                    <a:gd name="T1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78" name="Freeform 2308"/>
                <p:cNvSpPr>
                  <a:spLocks/>
                </p:cNvSpPr>
                <p:nvPr/>
              </p:nvSpPr>
              <p:spPr bwMode="auto">
                <a:xfrm>
                  <a:off x="3024" y="1765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79" name="Freeform 2309"/>
                <p:cNvSpPr>
                  <a:spLocks/>
                </p:cNvSpPr>
                <p:nvPr/>
              </p:nvSpPr>
              <p:spPr bwMode="auto">
                <a:xfrm>
                  <a:off x="3028" y="1762"/>
                  <a:ext cx="7" cy="2"/>
                </a:xfrm>
                <a:custGeom>
                  <a:avLst/>
                  <a:gdLst>
                    <a:gd name="T0" fmla="*/ 0 w 3"/>
                    <a:gd name="T1" fmla="*/ 1 h 1"/>
                    <a:gd name="T2" fmla="*/ 0 w 3"/>
                    <a:gd name="T3" fmla="*/ 1 h 1"/>
                    <a:gd name="T4" fmla="*/ 1 w 3"/>
                    <a:gd name="T5" fmla="*/ 1 h 1"/>
                    <a:gd name="T6" fmla="*/ 2 w 3"/>
                    <a:gd name="T7" fmla="*/ 1 h 1"/>
                    <a:gd name="T8" fmla="*/ 2 w 3"/>
                    <a:gd name="T9" fmla="*/ 0 h 1"/>
                    <a:gd name="T10" fmla="*/ 3 w 3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80" name="Freeform 2310"/>
                <p:cNvSpPr>
                  <a:spLocks/>
                </p:cNvSpPr>
                <p:nvPr/>
              </p:nvSpPr>
              <p:spPr bwMode="auto">
                <a:xfrm>
                  <a:off x="3037" y="1757"/>
                  <a:ext cx="14" cy="4"/>
                </a:xfrm>
                <a:custGeom>
                  <a:avLst/>
                  <a:gdLst>
                    <a:gd name="T0" fmla="*/ 0 w 6"/>
                    <a:gd name="T1" fmla="*/ 2 h 2"/>
                    <a:gd name="T2" fmla="*/ 0 w 6"/>
                    <a:gd name="T3" fmla="*/ 2 h 2"/>
                    <a:gd name="T4" fmla="*/ 1 w 6"/>
                    <a:gd name="T5" fmla="*/ 2 h 2"/>
                    <a:gd name="T6" fmla="*/ 2 w 6"/>
                    <a:gd name="T7" fmla="*/ 2 h 2"/>
                    <a:gd name="T8" fmla="*/ 2 w 6"/>
                    <a:gd name="T9" fmla="*/ 1 h 2"/>
                    <a:gd name="T10" fmla="*/ 3 w 6"/>
                    <a:gd name="T11" fmla="*/ 1 h 2"/>
                    <a:gd name="T12" fmla="*/ 4 w 6"/>
                    <a:gd name="T13" fmla="*/ 1 h 2"/>
                    <a:gd name="T14" fmla="*/ 4 w 6"/>
                    <a:gd name="T15" fmla="*/ 0 h 2"/>
                    <a:gd name="T16" fmla="*/ 5 w 6"/>
                    <a:gd name="T17" fmla="*/ 0 h 2"/>
                    <a:gd name="T18" fmla="*/ 6 w 6"/>
                    <a:gd name="T1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81" name="Freeform 2311"/>
                <p:cNvSpPr>
                  <a:spLocks/>
                </p:cNvSpPr>
                <p:nvPr/>
              </p:nvSpPr>
              <p:spPr bwMode="auto">
                <a:xfrm>
                  <a:off x="3053" y="1756"/>
                  <a:ext cx="5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82" name="Freeform 2312"/>
                <p:cNvSpPr>
                  <a:spLocks/>
                </p:cNvSpPr>
                <p:nvPr/>
              </p:nvSpPr>
              <p:spPr bwMode="auto">
                <a:xfrm>
                  <a:off x="3060" y="1753"/>
                  <a:ext cx="14" cy="1"/>
                </a:xfrm>
                <a:custGeom>
                  <a:avLst/>
                  <a:gdLst>
                    <a:gd name="T0" fmla="*/ 0 w 6"/>
                    <a:gd name="T1" fmla="*/ 1 h 1"/>
                    <a:gd name="T2" fmla="*/ 0 w 6"/>
                    <a:gd name="T3" fmla="*/ 1 h 1"/>
                    <a:gd name="T4" fmla="*/ 1 w 6"/>
                    <a:gd name="T5" fmla="*/ 1 h 1"/>
                    <a:gd name="T6" fmla="*/ 2 w 6"/>
                    <a:gd name="T7" fmla="*/ 1 h 1"/>
                    <a:gd name="T8" fmla="*/ 3 w 6"/>
                    <a:gd name="T9" fmla="*/ 1 h 1"/>
                    <a:gd name="T10" fmla="*/ 3 w 6"/>
                    <a:gd name="T11" fmla="*/ 0 h 1"/>
                    <a:gd name="T12" fmla="*/ 4 w 6"/>
                    <a:gd name="T13" fmla="*/ 0 h 1"/>
                    <a:gd name="T14" fmla="*/ 5 w 6"/>
                    <a:gd name="T15" fmla="*/ 0 h 1"/>
                    <a:gd name="T16" fmla="*/ 6 w 6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83" name="Freeform 2313"/>
                <p:cNvSpPr>
                  <a:spLocks/>
                </p:cNvSpPr>
                <p:nvPr/>
              </p:nvSpPr>
              <p:spPr bwMode="auto">
                <a:xfrm>
                  <a:off x="3076" y="1751"/>
                  <a:ext cx="11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84" name="Freeform 2314"/>
                <p:cNvSpPr>
                  <a:spLocks/>
                </p:cNvSpPr>
                <p:nvPr/>
              </p:nvSpPr>
              <p:spPr bwMode="auto">
                <a:xfrm>
                  <a:off x="3090" y="1750"/>
                  <a:ext cx="47" cy="4"/>
                </a:xfrm>
                <a:custGeom>
                  <a:avLst/>
                  <a:gdLst>
                    <a:gd name="T0" fmla="*/ 0 w 21"/>
                    <a:gd name="T1" fmla="*/ 0 h 3"/>
                    <a:gd name="T2" fmla="*/ 0 w 21"/>
                    <a:gd name="T3" fmla="*/ 0 h 3"/>
                    <a:gd name="T4" fmla="*/ 1 w 21"/>
                    <a:gd name="T5" fmla="*/ 0 h 3"/>
                    <a:gd name="T6" fmla="*/ 2 w 21"/>
                    <a:gd name="T7" fmla="*/ 0 h 3"/>
                    <a:gd name="T8" fmla="*/ 3 w 21"/>
                    <a:gd name="T9" fmla="*/ 0 h 3"/>
                    <a:gd name="T10" fmla="*/ 4 w 21"/>
                    <a:gd name="T11" fmla="*/ 0 h 3"/>
                    <a:gd name="T12" fmla="*/ 5 w 21"/>
                    <a:gd name="T13" fmla="*/ 0 h 3"/>
                    <a:gd name="T14" fmla="*/ 6 w 21"/>
                    <a:gd name="T15" fmla="*/ 0 h 3"/>
                    <a:gd name="T16" fmla="*/ 7 w 21"/>
                    <a:gd name="T17" fmla="*/ 0 h 3"/>
                    <a:gd name="T18" fmla="*/ 8 w 21"/>
                    <a:gd name="T19" fmla="*/ 0 h 3"/>
                    <a:gd name="T20" fmla="*/ 9 w 21"/>
                    <a:gd name="T21" fmla="*/ 0 h 3"/>
                    <a:gd name="T22" fmla="*/ 9 w 21"/>
                    <a:gd name="T23" fmla="*/ 1 h 3"/>
                    <a:gd name="T24" fmla="*/ 10 w 21"/>
                    <a:gd name="T25" fmla="*/ 1 h 3"/>
                    <a:gd name="T26" fmla="*/ 11 w 21"/>
                    <a:gd name="T27" fmla="*/ 1 h 3"/>
                    <a:gd name="T28" fmla="*/ 12 w 21"/>
                    <a:gd name="T29" fmla="*/ 1 h 3"/>
                    <a:gd name="T30" fmla="*/ 13 w 21"/>
                    <a:gd name="T31" fmla="*/ 1 h 3"/>
                    <a:gd name="T32" fmla="*/ 14 w 21"/>
                    <a:gd name="T33" fmla="*/ 1 h 3"/>
                    <a:gd name="T34" fmla="*/ 15 w 21"/>
                    <a:gd name="T35" fmla="*/ 1 h 3"/>
                    <a:gd name="T36" fmla="*/ 15 w 21"/>
                    <a:gd name="T37" fmla="*/ 2 h 3"/>
                    <a:gd name="T38" fmla="*/ 16 w 21"/>
                    <a:gd name="T39" fmla="*/ 2 h 3"/>
                    <a:gd name="T40" fmla="*/ 17 w 21"/>
                    <a:gd name="T41" fmla="*/ 2 h 3"/>
                    <a:gd name="T42" fmla="*/ 18 w 21"/>
                    <a:gd name="T43" fmla="*/ 2 h 3"/>
                    <a:gd name="T44" fmla="*/ 19 w 21"/>
                    <a:gd name="T45" fmla="*/ 2 h 3"/>
                    <a:gd name="T46" fmla="*/ 19 w 21"/>
                    <a:gd name="T47" fmla="*/ 3 h 3"/>
                    <a:gd name="T48" fmla="*/ 20 w 21"/>
                    <a:gd name="T49" fmla="*/ 3 h 3"/>
                    <a:gd name="T50" fmla="*/ 21 w 21"/>
                    <a:gd name="T5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1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5" y="2"/>
                      </a:lnTo>
                      <a:lnTo>
                        <a:pt x="16" y="2"/>
                      </a:lnTo>
                      <a:lnTo>
                        <a:pt x="17" y="2"/>
                      </a:lnTo>
                      <a:lnTo>
                        <a:pt x="18" y="2"/>
                      </a:lnTo>
                      <a:lnTo>
                        <a:pt x="19" y="2"/>
                      </a:lnTo>
                      <a:lnTo>
                        <a:pt x="19" y="3"/>
                      </a:lnTo>
                      <a:lnTo>
                        <a:pt x="20" y="3"/>
                      </a:lnTo>
                      <a:lnTo>
                        <a:pt x="21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85" name="Freeform 2315"/>
                <p:cNvSpPr>
                  <a:spLocks/>
                </p:cNvSpPr>
                <p:nvPr/>
              </p:nvSpPr>
              <p:spPr bwMode="auto">
                <a:xfrm>
                  <a:off x="3140" y="1756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86" name="Freeform 2316"/>
                <p:cNvSpPr>
                  <a:spLocks/>
                </p:cNvSpPr>
                <p:nvPr/>
              </p:nvSpPr>
              <p:spPr bwMode="auto">
                <a:xfrm>
                  <a:off x="3144" y="1757"/>
                  <a:ext cx="32" cy="11"/>
                </a:xfrm>
                <a:custGeom>
                  <a:avLst/>
                  <a:gdLst>
                    <a:gd name="T0" fmla="*/ 0 w 14"/>
                    <a:gd name="T1" fmla="*/ 0 h 7"/>
                    <a:gd name="T2" fmla="*/ 0 w 14"/>
                    <a:gd name="T3" fmla="*/ 0 h 7"/>
                    <a:gd name="T4" fmla="*/ 1 w 14"/>
                    <a:gd name="T5" fmla="*/ 0 h 7"/>
                    <a:gd name="T6" fmla="*/ 2 w 14"/>
                    <a:gd name="T7" fmla="*/ 0 h 7"/>
                    <a:gd name="T8" fmla="*/ 2 w 14"/>
                    <a:gd name="T9" fmla="*/ 1 h 7"/>
                    <a:gd name="T10" fmla="*/ 3 w 14"/>
                    <a:gd name="T11" fmla="*/ 1 h 7"/>
                    <a:gd name="T12" fmla="*/ 4 w 14"/>
                    <a:gd name="T13" fmla="*/ 1 h 7"/>
                    <a:gd name="T14" fmla="*/ 4 w 14"/>
                    <a:gd name="T15" fmla="*/ 2 h 7"/>
                    <a:gd name="T16" fmla="*/ 5 w 14"/>
                    <a:gd name="T17" fmla="*/ 2 h 7"/>
                    <a:gd name="T18" fmla="*/ 6 w 14"/>
                    <a:gd name="T19" fmla="*/ 2 h 7"/>
                    <a:gd name="T20" fmla="*/ 6 w 14"/>
                    <a:gd name="T21" fmla="*/ 3 h 7"/>
                    <a:gd name="T22" fmla="*/ 7 w 14"/>
                    <a:gd name="T23" fmla="*/ 3 h 7"/>
                    <a:gd name="T24" fmla="*/ 8 w 14"/>
                    <a:gd name="T25" fmla="*/ 3 h 7"/>
                    <a:gd name="T26" fmla="*/ 8 w 14"/>
                    <a:gd name="T27" fmla="*/ 4 h 7"/>
                    <a:gd name="T28" fmla="*/ 9 w 14"/>
                    <a:gd name="T29" fmla="*/ 4 h 7"/>
                    <a:gd name="T30" fmla="*/ 10 w 14"/>
                    <a:gd name="T31" fmla="*/ 4 h 7"/>
                    <a:gd name="T32" fmla="*/ 10 w 14"/>
                    <a:gd name="T33" fmla="*/ 5 h 7"/>
                    <a:gd name="T34" fmla="*/ 11 w 14"/>
                    <a:gd name="T35" fmla="*/ 5 h 7"/>
                    <a:gd name="T36" fmla="*/ 11 w 14"/>
                    <a:gd name="T37" fmla="*/ 6 h 7"/>
                    <a:gd name="T38" fmla="*/ 12 w 14"/>
                    <a:gd name="T39" fmla="*/ 6 h 7"/>
                    <a:gd name="T40" fmla="*/ 13 w 14"/>
                    <a:gd name="T41" fmla="*/ 6 h 7"/>
                    <a:gd name="T42" fmla="*/ 13 w 14"/>
                    <a:gd name="T43" fmla="*/ 7 h 7"/>
                    <a:gd name="T44" fmla="*/ 14 w 14"/>
                    <a:gd name="T4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8" y="4"/>
                      </a:lnTo>
                      <a:lnTo>
                        <a:pt x="9" y="4"/>
                      </a:lnTo>
                      <a:lnTo>
                        <a:pt x="10" y="4"/>
                      </a:lnTo>
                      <a:lnTo>
                        <a:pt x="10" y="5"/>
                      </a:lnTo>
                      <a:lnTo>
                        <a:pt x="11" y="5"/>
                      </a:lnTo>
                      <a:lnTo>
                        <a:pt x="11" y="6"/>
                      </a:lnTo>
                      <a:lnTo>
                        <a:pt x="12" y="6"/>
                      </a:lnTo>
                      <a:lnTo>
                        <a:pt x="13" y="6"/>
                      </a:lnTo>
                      <a:lnTo>
                        <a:pt x="13" y="7"/>
                      </a:lnTo>
                      <a:lnTo>
                        <a:pt x="14" y="7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87" name="Freeform 2317"/>
                <p:cNvSpPr>
                  <a:spLocks/>
                </p:cNvSpPr>
                <p:nvPr/>
              </p:nvSpPr>
              <p:spPr bwMode="auto">
                <a:xfrm>
                  <a:off x="3178" y="1770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88" name="Freeform 2318"/>
                <p:cNvSpPr>
                  <a:spLocks/>
                </p:cNvSpPr>
                <p:nvPr/>
              </p:nvSpPr>
              <p:spPr bwMode="auto">
                <a:xfrm>
                  <a:off x="3185" y="1773"/>
                  <a:ext cx="9" cy="3"/>
                </a:xfrm>
                <a:custGeom>
                  <a:avLst/>
                  <a:gdLst>
                    <a:gd name="T0" fmla="*/ 0 w 4"/>
                    <a:gd name="T1" fmla="*/ 0 h 2"/>
                    <a:gd name="T2" fmla="*/ 0 w 4"/>
                    <a:gd name="T3" fmla="*/ 0 h 2"/>
                    <a:gd name="T4" fmla="*/ 1 w 4"/>
                    <a:gd name="T5" fmla="*/ 0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2 h 2"/>
                    <a:gd name="T14" fmla="*/ 4 w 4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89" name="Freeform 2319"/>
                <p:cNvSpPr>
                  <a:spLocks/>
                </p:cNvSpPr>
                <p:nvPr/>
              </p:nvSpPr>
              <p:spPr bwMode="auto">
                <a:xfrm>
                  <a:off x="3196" y="1778"/>
                  <a:ext cx="16" cy="6"/>
                </a:xfrm>
                <a:custGeom>
                  <a:avLst/>
                  <a:gdLst>
                    <a:gd name="T0" fmla="*/ 0 w 7"/>
                    <a:gd name="T1" fmla="*/ 0 h 4"/>
                    <a:gd name="T2" fmla="*/ 0 w 7"/>
                    <a:gd name="T3" fmla="*/ 0 h 4"/>
                    <a:gd name="T4" fmla="*/ 1 w 7"/>
                    <a:gd name="T5" fmla="*/ 0 h 4"/>
                    <a:gd name="T6" fmla="*/ 1 w 7"/>
                    <a:gd name="T7" fmla="*/ 1 h 4"/>
                    <a:gd name="T8" fmla="*/ 2 w 7"/>
                    <a:gd name="T9" fmla="*/ 1 h 4"/>
                    <a:gd name="T10" fmla="*/ 3 w 7"/>
                    <a:gd name="T11" fmla="*/ 1 h 4"/>
                    <a:gd name="T12" fmla="*/ 3 w 7"/>
                    <a:gd name="T13" fmla="*/ 2 h 4"/>
                    <a:gd name="T14" fmla="*/ 4 w 7"/>
                    <a:gd name="T15" fmla="*/ 2 h 4"/>
                    <a:gd name="T16" fmla="*/ 4 w 7"/>
                    <a:gd name="T17" fmla="*/ 3 h 4"/>
                    <a:gd name="T18" fmla="*/ 5 w 7"/>
                    <a:gd name="T19" fmla="*/ 3 h 4"/>
                    <a:gd name="T20" fmla="*/ 6 w 7"/>
                    <a:gd name="T21" fmla="*/ 3 h 4"/>
                    <a:gd name="T22" fmla="*/ 6 w 7"/>
                    <a:gd name="T23" fmla="*/ 4 h 4"/>
                    <a:gd name="T24" fmla="*/ 7 w 7"/>
                    <a:gd name="T2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4"/>
                      </a:lnTo>
                      <a:lnTo>
                        <a:pt x="7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90" name="Freeform 2320"/>
                <p:cNvSpPr>
                  <a:spLocks/>
                </p:cNvSpPr>
                <p:nvPr/>
              </p:nvSpPr>
              <p:spPr bwMode="auto">
                <a:xfrm>
                  <a:off x="3215" y="1786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91" name="Freeform 2321"/>
                <p:cNvSpPr>
                  <a:spLocks/>
                </p:cNvSpPr>
                <p:nvPr/>
              </p:nvSpPr>
              <p:spPr bwMode="auto">
                <a:xfrm>
                  <a:off x="3219" y="1787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92" name="Freeform 2322"/>
                <p:cNvSpPr>
                  <a:spLocks/>
                </p:cNvSpPr>
                <p:nvPr/>
              </p:nvSpPr>
              <p:spPr bwMode="auto">
                <a:xfrm>
                  <a:off x="3224" y="1789"/>
                  <a:ext cx="7" cy="1"/>
                </a:xfrm>
                <a:custGeom>
                  <a:avLst/>
                  <a:gdLst>
                    <a:gd name="T0" fmla="*/ 0 w 3"/>
                    <a:gd name="T1" fmla="*/ 0 h 1"/>
                    <a:gd name="T2" fmla="*/ 0 w 3"/>
                    <a:gd name="T3" fmla="*/ 0 h 1"/>
                    <a:gd name="T4" fmla="*/ 1 w 3"/>
                    <a:gd name="T5" fmla="*/ 0 h 1"/>
                    <a:gd name="T6" fmla="*/ 1 w 3"/>
                    <a:gd name="T7" fmla="*/ 1 h 1"/>
                    <a:gd name="T8" fmla="*/ 2 w 3"/>
                    <a:gd name="T9" fmla="*/ 1 h 1"/>
                    <a:gd name="T10" fmla="*/ 3 w 3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93" name="Freeform 2323"/>
                <p:cNvSpPr>
                  <a:spLocks/>
                </p:cNvSpPr>
                <p:nvPr/>
              </p:nvSpPr>
              <p:spPr bwMode="auto">
                <a:xfrm>
                  <a:off x="3233" y="1792"/>
                  <a:ext cx="7" cy="1"/>
                </a:xfrm>
                <a:custGeom>
                  <a:avLst/>
                  <a:gdLst>
                    <a:gd name="T0" fmla="*/ 0 w 3"/>
                    <a:gd name="T1" fmla="*/ 0 h 1"/>
                    <a:gd name="T2" fmla="*/ 0 w 3"/>
                    <a:gd name="T3" fmla="*/ 0 h 1"/>
                    <a:gd name="T4" fmla="*/ 1 w 3"/>
                    <a:gd name="T5" fmla="*/ 0 h 1"/>
                    <a:gd name="T6" fmla="*/ 2 w 3"/>
                    <a:gd name="T7" fmla="*/ 0 h 1"/>
                    <a:gd name="T8" fmla="*/ 2 w 3"/>
                    <a:gd name="T9" fmla="*/ 1 h 1"/>
                    <a:gd name="T10" fmla="*/ 3 w 3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94" name="Freeform 2324"/>
                <p:cNvSpPr>
                  <a:spLocks/>
                </p:cNvSpPr>
                <p:nvPr/>
              </p:nvSpPr>
              <p:spPr bwMode="auto">
                <a:xfrm>
                  <a:off x="3242" y="1795"/>
                  <a:ext cx="136" cy="8"/>
                </a:xfrm>
                <a:custGeom>
                  <a:avLst/>
                  <a:gdLst>
                    <a:gd name="T0" fmla="*/ 0 w 60"/>
                    <a:gd name="T1" fmla="*/ 0 h 5"/>
                    <a:gd name="T2" fmla="*/ 2 w 60"/>
                    <a:gd name="T3" fmla="*/ 0 h 5"/>
                    <a:gd name="T4" fmla="*/ 3 w 60"/>
                    <a:gd name="T5" fmla="*/ 1 h 5"/>
                    <a:gd name="T6" fmla="*/ 5 w 60"/>
                    <a:gd name="T7" fmla="*/ 1 h 5"/>
                    <a:gd name="T8" fmla="*/ 6 w 60"/>
                    <a:gd name="T9" fmla="*/ 2 h 5"/>
                    <a:gd name="T10" fmla="*/ 8 w 60"/>
                    <a:gd name="T11" fmla="*/ 2 h 5"/>
                    <a:gd name="T12" fmla="*/ 9 w 60"/>
                    <a:gd name="T13" fmla="*/ 3 h 5"/>
                    <a:gd name="T14" fmla="*/ 11 w 60"/>
                    <a:gd name="T15" fmla="*/ 3 h 5"/>
                    <a:gd name="T16" fmla="*/ 12 w 60"/>
                    <a:gd name="T17" fmla="*/ 4 h 5"/>
                    <a:gd name="T18" fmla="*/ 14 w 60"/>
                    <a:gd name="T19" fmla="*/ 4 h 5"/>
                    <a:gd name="T20" fmla="*/ 16 w 60"/>
                    <a:gd name="T21" fmla="*/ 4 h 5"/>
                    <a:gd name="T22" fmla="*/ 18 w 60"/>
                    <a:gd name="T23" fmla="*/ 4 h 5"/>
                    <a:gd name="T24" fmla="*/ 19 w 60"/>
                    <a:gd name="T25" fmla="*/ 5 h 5"/>
                    <a:gd name="T26" fmla="*/ 21 w 60"/>
                    <a:gd name="T27" fmla="*/ 5 h 5"/>
                    <a:gd name="T28" fmla="*/ 23 w 60"/>
                    <a:gd name="T29" fmla="*/ 5 h 5"/>
                    <a:gd name="T30" fmla="*/ 25 w 60"/>
                    <a:gd name="T31" fmla="*/ 5 h 5"/>
                    <a:gd name="T32" fmla="*/ 27 w 60"/>
                    <a:gd name="T33" fmla="*/ 5 h 5"/>
                    <a:gd name="T34" fmla="*/ 29 w 60"/>
                    <a:gd name="T35" fmla="*/ 5 h 5"/>
                    <a:gd name="T36" fmla="*/ 31 w 60"/>
                    <a:gd name="T37" fmla="*/ 5 h 5"/>
                    <a:gd name="T38" fmla="*/ 33 w 60"/>
                    <a:gd name="T39" fmla="*/ 5 h 5"/>
                    <a:gd name="T40" fmla="*/ 35 w 60"/>
                    <a:gd name="T41" fmla="*/ 5 h 5"/>
                    <a:gd name="T42" fmla="*/ 37 w 60"/>
                    <a:gd name="T43" fmla="*/ 5 h 5"/>
                    <a:gd name="T44" fmla="*/ 39 w 60"/>
                    <a:gd name="T45" fmla="*/ 5 h 5"/>
                    <a:gd name="T46" fmla="*/ 41 w 60"/>
                    <a:gd name="T47" fmla="*/ 5 h 5"/>
                    <a:gd name="T48" fmla="*/ 43 w 60"/>
                    <a:gd name="T49" fmla="*/ 5 h 5"/>
                    <a:gd name="T50" fmla="*/ 44 w 60"/>
                    <a:gd name="T51" fmla="*/ 4 h 5"/>
                    <a:gd name="T52" fmla="*/ 46 w 60"/>
                    <a:gd name="T53" fmla="*/ 4 h 5"/>
                    <a:gd name="T54" fmla="*/ 48 w 60"/>
                    <a:gd name="T55" fmla="*/ 4 h 5"/>
                    <a:gd name="T56" fmla="*/ 49 w 60"/>
                    <a:gd name="T57" fmla="*/ 3 h 5"/>
                    <a:gd name="T58" fmla="*/ 51 w 60"/>
                    <a:gd name="T59" fmla="*/ 3 h 5"/>
                    <a:gd name="T60" fmla="*/ 52 w 60"/>
                    <a:gd name="T61" fmla="*/ 2 h 5"/>
                    <a:gd name="T62" fmla="*/ 54 w 60"/>
                    <a:gd name="T63" fmla="*/ 2 h 5"/>
                    <a:gd name="T64" fmla="*/ 55 w 60"/>
                    <a:gd name="T65" fmla="*/ 3 h 5"/>
                    <a:gd name="T66" fmla="*/ 57 w 60"/>
                    <a:gd name="T67" fmla="*/ 3 h 5"/>
                    <a:gd name="T68" fmla="*/ 59 w 60"/>
                    <a:gd name="T6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3"/>
                      </a:lnTo>
                      <a:lnTo>
                        <a:pt x="12" y="3"/>
                      </a:lnTo>
                      <a:lnTo>
                        <a:pt x="12" y="4"/>
                      </a:lnTo>
                      <a:lnTo>
                        <a:pt x="13" y="4"/>
                      </a:lnTo>
                      <a:lnTo>
                        <a:pt x="14" y="4"/>
                      </a:lnTo>
                      <a:lnTo>
                        <a:pt x="15" y="4"/>
                      </a:lnTo>
                      <a:lnTo>
                        <a:pt x="16" y="4"/>
                      </a:lnTo>
                      <a:lnTo>
                        <a:pt x="17" y="4"/>
                      </a:lnTo>
                      <a:lnTo>
                        <a:pt x="18" y="4"/>
                      </a:lnTo>
                      <a:lnTo>
                        <a:pt x="18" y="5"/>
                      </a:lnTo>
                      <a:lnTo>
                        <a:pt x="19" y="5"/>
                      </a:lnTo>
                      <a:lnTo>
                        <a:pt x="20" y="5"/>
                      </a:lnTo>
                      <a:lnTo>
                        <a:pt x="21" y="5"/>
                      </a:lnTo>
                      <a:lnTo>
                        <a:pt x="22" y="5"/>
                      </a:lnTo>
                      <a:lnTo>
                        <a:pt x="23" y="5"/>
                      </a:lnTo>
                      <a:lnTo>
                        <a:pt x="24" y="5"/>
                      </a:lnTo>
                      <a:lnTo>
                        <a:pt x="25" y="5"/>
                      </a:lnTo>
                      <a:lnTo>
                        <a:pt x="26" y="5"/>
                      </a:lnTo>
                      <a:lnTo>
                        <a:pt x="27" y="5"/>
                      </a:lnTo>
                      <a:lnTo>
                        <a:pt x="28" y="5"/>
                      </a:lnTo>
                      <a:lnTo>
                        <a:pt x="29" y="5"/>
                      </a:lnTo>
                      <a:lnTo>
                        <a:pt x="30" y="5"/>
                      </a:lnTo>
                      <a:lnTo>
                        <a:pt x="31" y="5"/>
                      </a:lnTo>
                      <a:lnTo>
                        <a:pt x="32" y="5"/>
                      </a:lnTo>
                      <a:lnTo>
                        <a:pt x="33" y="5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6" y="5"/>
                      </a:lnTo>
                      <a:lnTo>
                        <a:pt x="37" y="5"/>
                      </a:lnTo>
                      <a:lnTo>
                        <a:pt x="38" y="5"/>
                      </a:lnTo>
                      <a:lnTo>
                        <a:pt x="39" y="5"/>
                      </a:lnTo>
                      <a:lnTo>
                        <a:pt x="40" y="5"/>
                      </a:lnTo>
                      <a:lnTo>
                        <a:pt x="41" y="5"/>
                      </a:lnTo>
                      <a:lnTo>
                        <a:pt x="42" y="5"/>
                      </a:lnTo>
                      <a:lnTo>
                        <a:pt x="43" y="5"/>
                      </a:lnTo>
                      <a:lnTo>
                        <a:pt x="43" y="4"/>
                      </a:lnTo>
                      <a:lnTo>
                        <a:pt x="44" y="4"/>
                      </a:lnTo>
                      <a:lnTo>
                        <a:pt x="45" y="4"/>
                      </a:lnTo>
                      <a:lnTo>
                        <a:pt x="46" y="4"/>
                      </a:lnTo>
                      <a:lnTo>
                        <a:pt x="47" y="4"/>
                      </a:lnTo>
                      <a:lnTo>
                        <a:pt x="48" y="4"/>
                      </a:lnTo>
                      <a:lnTo>
                        <a:pt x="49" y="4"/>
                      </a:lnTo>
                      <a:lnTo>
                        <a:pt x="49" y="3"/>
                      </a:lnTo>
                      <a:lnTo>
                        <a:pt x="50" y="3"/>
                      </a:lnTo>
                      <a:lnTo>
                        <a:pt x="51" y="3"/>
                      </a:lnTo>
                      <a:lnTo>
                        <a:pt x="51" y="2"/>
                      </a:lnTo>
                      <a:lnTo>
                        <a:pt x="52" y="2"/>
                      </a:lnTo>
                      <a:lnTo>
                        <a:pt x="53" y="2"/>
                      </a:lnTo>
                      <a:lnTo>
                        <a:pt x="54" y="2"/>
                      </a:lnTo>
                      <a:lnTo>
                        <a:pt x="55" y="2"/>
                      </a:lnTo>
                      <a:lnTo>
                        <a:pt x="55" y="3"/>
                      </a:lnTo>
                      <a:lnTo>
                        <a:pt x="56" y="3"/>
                      </a:lnTo>
                      <a:lnTo>
                        <a:pt x="57" y="3"/>
                      </a:lnTo>
                      <a:lnTo>
                        <a:pt x="58" y="3"/>
                      </a:lnTo>
                      <a:lnTo>
                        <a:pt x="59" y="3"/>
                      </a:lnTo>
                      <a:lnTo>
                        <a:pt x="60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95" name="Freeform 2325"/>
                <p:cNvSpPr>
                  <a:spLocks/>
                </p:cNvSpPr>
                <p:nvPr/>
              </p:nvSpPr>
              <p:spPr bwMode="auto">
                <a:xfrm>
                  <a:off x="3381" y="1795"/>
                  <a:ext cx="49" cy="3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1 w 22"/>
                    <a:gd name="T5" fmla="*/ 2 h 2"/>
                    <a:gd name="T6" fmla="*/ 1 w 22"/>
                    <a:gd name="T7" fmla="*/ 1 h 2"/>
                    <a:gd name="T8" fmla="*/ 2 w 22"/>
                    <a:gd name="T9" fmla="*/ 1 h 2"/>
                    <a:gd name="T10" fmla="*/ 3 w 22"/>
                    <a:gd name="T11" fmla="*/ 1 h 2"/>
                    <a:gd name="T12" fmla="*/ 4 w 22"/>
                    <a:gd name="T13" fmla="*/ 1 h 2"/>
                    <a:gd name="T14" fmla="*/ 4 w 22"/>
                    <a:gd name="T15" fmla="*/ 2 h 2"/>
                    <a:gd name="T16" fmla="*/ 5 w 22"/>
                    <a:gd name="T17" fmla="*/ 2 h 2"/>
                    <a:gd name="T18" fmla="*/ 6 w 22"/>
                    <a:gd name="T19" fmla="*/ 2 h 2"/>
                    <a:gd name="T20" fmla="*/ 7 w 22"/>
                    <a:gd name="T21" fmla="*/ 2 h 2"/>
                    <a:gd name="T22" fmla="*/ 8 w 22"/>
                    <a:gd name="T23" fmla="*/ 2 h 2"/>
                    <a:gd name="T24" fmla="*/ 8 w 22"/>
                    <a:gd name="T25" fmla="*/ 1 h 2"/>
                    <a:gd name="T26" fmla="*/ 9 w 22"/>
                    <a:gd name="T27" fmla="*/ 1 h 2"/>
                    <a:gd name="T28" fmla="*/ 10 w 22"/>
                    <a:gd name="T29" fmla="*/ 1 h 2"/>
                    <a:gd name="T30" fmla="*/ 11 w 22"/>
                    <a:gd name="T31" fmla="*/ 1 h 2"/>
                    <a:gd name="T32" fmla="*/ 12 w 22"/>
                    <a:gd name="T33" fmla="*/ 1 h 2"/>
                    <a:gd name="T34" fmla="*/ 13 w 22"/>
                    <a:gd name="T35" fmla="*/ 1 h 2"/>
                    <a:gd name="T36" fmla="*/ 14 w 22"/>
                    <a:gd name="T37" fmla="*/ 1 h 2"/>
                    <a:gd name="T38" fmla="*/ 15 w 22"/>
                    <a:gd name="T39" fmla="*/ 1 h 2"/>
                    <a:gd name="T40" fmla="*/ 15 w 22"/>
                    <a:gd name="T41" fmla="*/ 0 h 2"/>
                    <a:gd name="T42" fmla="*/ 16 w 22"/>
                    <a:gd name="T43" fmla="*/ 0 h 2"/>
                    <a:gd name="T44" fmla="*/ 17 w 22"/>
                    <a:gd name="T45" fmla="*/ 0 h 2"/>
                    <a:gd name="T46" fmla="*/ 18 w 22"/>
                    <a:gd name="T47" fmla="*/ 0 h 2"/>
                    <a:gd name="T48" fmla="*/ 19 w 22"/>
                    <a:gd name="T49" fmla="*/ 0 h 2"/>
                    <a:gd name="T50" fmla="*/ 19 w 22"/>
                    <a:gd name="T51" fmla="*/ 1 h 2"/>
                    <a:gd name="T52" fmla="*/ 20 w 22"/>
                    <a:gd name="T53" fmla="*/ 1 h 2"/>
                    <a:gd name="T54" fmla="*/ 21 w 22"/>
                    <a:gd name="T55" fmla="*/ 1 h 2"/>
                    <a:gd name="T56" fmla="*/ 21 w 22"/>
                    <a:gd name="T57" fmla="*/ 2 h 2"/>
                    <a:gd name="T58" fmla="*/ 22 w 22"/>
                    <a:gd name="T5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1" y="2"/>
                      </a:lnTo>
                      <a:lnTo>
                        <a:pt x="22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96" name="Freeform 2326"/>
                <p:cNvSpPr>
                  <a:spLocks/>
                </p:cNvSpPr>
                <p:nvPr/>
              </p:nvSpPr>
              <p:spPr bwMode="auto">
                <a:xfrm>
                  <a:off x="3433" y="1800"/>
                  <a:ext cx="4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97" name="Freeform 2327"/>
                <p:cNvSpPr>
                  <a:spLocks/>
                </p:cNvSpPr>
                <p:nvPr/>
              </p:nvSpPr>
              <p:spPr bwMode="auto">
                <a:xfrm>
                  <a:off x="3440" y="1797"/>
                  <a:ext cx="6" cy="1"/>
                </a:xfrm>
                <a:custGeom>
                  <a:avLst/>
                  <a:gdLst>
                    <a:gd name="T0" fmla="*/ 0 w 3"/>
                    <a:gd name="T1" fmla="*/ 1 h 1"/>
                    <a:gd name="T2" fmla="*/ 0 w 3"/>
                    <a:gd name="T3" fmla="*/ 1 h 1"/>
                    <a:gd name="T4" fmla="*/ 1 w 3"/>
                    <a:gd name="T5" fmla="*/ 1 h 1"/>
                    <a:gd name="T6" fmla="*/ 1 w 3"/>
                    <a:gd name="T7" fmla="*/ 0 h 1"/>
                    <a:gd name="T8" fmla="*/ 2 w 3"/>
                    <a:gd name="T9" fmla="*/ 0 h 1"/>
                    <a:gd name="T10" fmla="*/ 3 w 3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98" name="Freeform 2328"/>
                <p:cNvSpPr>
                  <a:spLocks/>
                </p:cNvSpPr>
                <p:nvPr/>
              </p:nvSpPr>
              <p:spPr bwMode="auto">
                <a:xfrm>
                  <a:off x="3449" y="1793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99" name="Freeform 2329"/>
                <p:cNvSpPr>
                  <a:spLocks/>
                </p:cNvSpPr>
                <p:nvPr/>
              </p:nvSpPr>
              <p:spPr bwMode="auto">
                <a:xfrm>
                  <a:off x="3453" y="179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00" name="Freeform 2330"/>
                <p:cNvSpPr>
                  <a:spLocks/>
                </p:cNvSpPr>
                <p:nvPr/>
              </p:nvSpPr>
              <p:spPr bwMode="auto">
                <a:xfrm>
                  <a:off x="3458" y="1782"/>
                  <a:ext cx="22" cy="7"/>
                </a:xfrm>
                <a:custGeom>
                  <a:avLst/>
                  <a:gdLst>
                    <a:gd name="T0" fmla="*/ 0 w 10"/>
                    <a:gd name="T1" fmla="*/ 4 h 4"/>
                    <a:gd name="T2" fmla="*/ 0 w 10"/>
                    <a:gd name="T3" fmla="*/ 4 h 4"/>
                    <a:gd name="T4" fmla="*/ 1 w 10"/>
                    <a:gd name="T5" fmla="*/ 4 h 4"/>
                    <a:gd name="T6" fmla="*/ 2 w 10"/>
                    <a:gd name="T7" fmla="*/ 4 h 4"/>
                    <a:gd name="T8" fmla="*/ 3 w 10"/>
                    <a:gd name="T9" fmla="*/ 4 h 4"/>
                    <a:gd name="T10" fmla="*/ 3 w 10"/>
                    <a:gd name="T11" fmla="*/ 3 h 4"/>
                    <a:gd name="T12" fmla="*/ 4 w 10"/>
                    <a:gd name="T13" fmla="*/ 3 h 4"/>
                    <a:gd name="T14" fmla="*/ 5 w 10"/>
                    <a:gd name="T15" fmla="*/ 3 h 4"/>
                    <a:gd name="T16" fmla="*/ 5 w 10"/>
                    <a:gd name="T17" fmla="*/ 2 h 4"/>
                    <a:gd name="T18" fmla="*/ 6 w 10"/>
                    <a:gd name="T19" fmla="*/ 2 h 4"/>
                    <a:gd name="T20" fmla="*/ 7 w 10"/>
                    <a:gd name="T21" fmla="*/ 2 h 4"/>
                    <a:gd name="T22" fmla="*/ 7 w 10"/>
                    <a:gd name="T23" fmla="*/ 1 h 4"/>
                    <a:gd name="T24" fmla="*/ 8 w 10"/>
                    <a:gd name="T25" fmla="*/ 1 h 4"/>
                    <a:gd name="T26" fmla="*/ 9 w 10"/>
                    <a:gd name="T27" fmla="*/ 1 h 4"/>
                    <a:gd name="T28" fmla="*/ 9 w 10"/>
                    <a:gd name="T29" fmla="*/ 0 h 4"/>
                    <a:gd name="T30" fmla="*/ 10 w 10"/>
                    <a:gd name="T3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9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01" name="Freeform 2331"/>
                <p:cNvSpPr>
                  <a:spLocks/>
                </p:cNvSpPr>
                <p:nvPr/>
              </p:nvSpPr>
              <p:spPr bwMode="auto">
                <a:xfrm>
                  <a:off x="3483" y="1776"/>
                  <a:ext cx="11" cy="5"/>
                </a:xfrm>
                <a:custGeom>
                  <a:avLst/>
                  <a:gdLst>
                    <a:gd name="T0" fmla="*/ 0 w 5"/>
                    <a:gd name="T1" fmla="*/ 3 h 3"/>
                    <a:gd name="T2" fmla="*/ 0 w 5"/>
                    <a:gd name="T3" fmla="*/ 3 h 3"/>
                    <a:gd name="T4" fmla="*/ 1 w 5"/>
                    <a:gd name="T5" fmla="*/ 3 h 3"/>
                    <a:gd name="T6" fmla="*/ 1 w 5"/>
                    <a:gd name="T7" fmla="*/ 2 h 3"/>
                    <a:gd name="T8" fmla="*/ 2 w 5"/>
                    <a:gd name="T9" fmla="*/ 2 h 3"/>
                    <a:gd name="T10" fmla="*/ 3 w 5"/>
                    <a:gd name="T11" fmla="*/ 2 h 3"/>
                    <a:gd name="T12" fmla="*/ 3 w 5"/>
                    <a:gd name="T13" fmla="*/ 1 h 3"/>
                    <a:gd name="T14" fmla="*/ 4 w 5"/>
                    <a:gd name="T15" fmla="*/ 1 h 3"/>
                    <a:gd name="T16" fmla="*/ 4 w 5"/>
                    <a:gd name="T17" fmla="*/ 0 h 3"/>
                    <a:gd name="T18" fmla="*/ 5 w 5"/>
                    <a:gd name="T1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02" name="Freeform 2332"/>
                <p:cNvSpPr>
                  <a:spLocks/>
                </p:cNvSpPr>
                <p:nvPr/>
              </p:nvSpPr>
              <p:spPr bwMode="auto">
                <a:xfrm>
                  <a:off x="3496" y="1762"/>
                  <a:ext cx="19" cy="13"/>
                </a:xfrm>
                <a:custGeom>
                  <a:avLst/>
                  <a:gdLst>
                    <a:gd name="T0" fmla="*/ 0 w 8"/>
                    <a:gd name="T1" fmla="*/ 8 h 8"/>
                    <a:gd name="T2" fmla="*/ 0 w 8"/>
                    <a:gd name="T3" fmla="*/ 8 h 8"/>
                    <a:gd name="T4" fmla="*/ 1 w 8"/>
                    <a:gd name="T5" fmla="*/ 8 h 8"/>
                    <a:gd name="T6" fmla="*/ 1 w 8"/>
                    <a:gd name="T7" fmla="*/ 7 h 8"/>
                    <a:gd name="T8" fmla="*/ 2 w 8"/>
                    <a:gd name="T9" fmla="*/ 7 h 8"/>
                    <a:gd name="T10" fmla="*/ 2 w 8"/>
                    <a:gd name="T11" fmla="*/ 6 h 8"/>
                    <a:gd name="T12" fmla="*/ 3 w 8"/>
                    <a:gd name="T13" fmla="*/ 6 h 8"/>
                    <a:gd name="T14" fmla="*/ 3 w 8"/>
                    <a:gd name="T15" fmla="*/ 5 h 8"/>
                    <a:gd name="T16" fmla="*/ 4 w 8"/>
                    <a:gd name="T17" fmla="*/ 5 h 8"/>
                    <a:gd name="T18" fmla="*/ 4 w 8"/>
                    <a:gd name="T19" fmla="*/ 4 h 8"/>
                    <a:gd name="T20" fmla="*/ 5 w 8"/>
                    <a:gd name="T21" fmla="*/ 4 h 8"/>
                    <a:gd name="T22" fmla="*/ 5 w 8"/>
                    <a:gd name="T23" fmla="*/ 3 h 8"/>
                    <a:gd name="T24" fmla="*/ 6 w 8"/>
                    <a:gd name="T25" fmla="*/ 3 h 8"/>
                    <a:gd name="T26" fmla="*/ 6 w 8"/>
                    <a:gd name="T27" fmla="*/ 2 h 8"/>
                    <a:gd name="T28" fmla="*/ 7 w 8"/>
                    <a:gd name="T29" fmla="*/ 2 h 8"/>
                    <a:gd name="T30" fmla="*/ 7 w 8"/>
                    <a:gd name="T31" fmla="*/ 1 h 8"/>
                    <a:gd name="T32" fmla="*/ 8 w 8"/>
                    <a:gd name="T33" fmla="*/ 1 h 8"/>
                    <a:gd name="T34" fmla="*/ 8 w 8"/>
                    <a:gd name="T3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1" y="8"/>
                      </a:lnTo>
                      <a:lnTo>
                        <a:pt x="1" y="7"/>
                      </a:lnTo>
                      <a:lnTo>
                        <a:pt x="2" y="7"/>
                      </a:lnTo>
                      <a:lnTo>
                        <a:pt x="2" y="6"/>
                      </a:lnTo>
                      <a:lnTo>
                        <a:pt x="3" y="6"/>
                      </a:lnTo>
                      <a:lnTo>
                        <a:pt x="3" y="5"/>
                      </a:lnTo>
                      <a:lnTo>
                        <a:pt x="4" y="5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03" name="Line 2333"/>
                <p:cNvSpPr>
                  <a:spLocks noChangeShapeType="1"/>
                </p:cNvSpPr>
                <p:nvPr/>
              </p:nvSpPr>
              <p:spPr bwMode="auto">
                <a:xfrm>
                  <a:off x="3517" y="176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04" name="Line 2334"/>
                <p:cNvSpPr>
                  <a:spLocks noChangeShapeType="1"/>
                </p:cNvSpPr>
                <p:nvPr/>
              </p:nvSpPr>
              <p:spPr bwMode="auto">
                <a:xfrm>
                  <a:off x="3519" y="17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05" name="Freeform 2335"/>
                <p:cNvSpPr>
                  <a:spLocks/>
                </p:cNvSpPr>
                <p:nvPr/>
              </p:nvSpPr>
              <p:spPr bwMode="auto">
                <a:xfrm>
                  <a:off x="3521" y="1753"/>
                  <a:ext cx="5" cy="4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0 w 2"/>
                    <a:gd name="T5" fmla="*/ 2 h 3"/>
                    <a:gd name="T6" fmla="*/ 1 w 2"/>
                    <a:gd name="T7" fmla="*/ 2 h 3"/>
                    <a:gd name="T8" fmla="*/ 1 w 2"/>
                    <a:gd name="T9" fmla="*/ 1 h 3"/>
                    <a:gd name="T10" fmla="*/ 2 w 2"/>
                    <a:gd name="T11" fmla="*/ 1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06" name="Freeform 2336"/>
                <p:cNvSpPr>
                  <a:spLocks/>
                </p:cNvSpPr>
                <p:nvPr/>
              </p:nvSpPr>
              <p:spPr bwMode="auto">
                <a:xfrm>
                  <a:off x="3528" y="1747"/>
                  <a:ext cx="5" cy="4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0 w 2"/>
                    <a:gd name="T5" fmla="*/ 2 h 3"/>
                    <a:gd name="T6" fmla="*/ 1 w 2"/>
                    <a:gd name="T7" fmla="*/ 2 h 3"/>
                    <a:gd name="T8" fmla="*/ 1 w 2"/>
                    <a:gd name="T9" fmla="*/ 1 h 3"/>
                    <a:gd name="T10" fmla="*/ 2 w 2"/>
                    <a:gd name="T11" fmla="*/ 1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07" name="Freeform 2337"/>
                <p:cNvSpPr>
                  <a:spLocks/>
                </p:cNvSpPr>
                <p:nvPr/>
              </p:nvSpPr>
              <p:spPr bwMode="auto">
                <a:xfrm>
                  <a:off x="3535" y="1742"/>
                  <a:ext cx="2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08" name="Freeform 2338"/>
                <p:cNvSpPr>
                  <a:spLocks/>
                </p:cNvSpPr>
                <p:nvPr/>
              </p:nvSpPr>
              <p:spPr bwMode="auto">
                <a:xfrm>
                  <a:off x="3540" y="1739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09" name="Line 2339"/>
                <p:cNvSpPr>
                  <a:spLocks noChangeShapeType="1"/>
                </p:cNvSpPr>
                <p:nvPr/>
              </p:nvSpPr>
              <p:spPr bwMode="auto">
                <a:xfrm>
                  <a:off x="3542" y="17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10" name="Freeform 2340"/>
                <p:cNvSpPr>
                  <a:spLocks/>
                </p:cNvSpPr>
                <p:nvPr/>
              </p:nvSpPr>
              <p:spPr bwMode="auto">
                <a:xfrm>
                  <a:off x="3544" y="1734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11" name="Freeform 2341"/>
                <p:cNvSpPr>
                  <a:spLocks/>
                </p:cNvSpPr>
                <p:nvPr/>
              </p:nvSpPr>
              <p:spPr bwMode="auto">
                <a:xfrm>
                  <a:off x="3546" y="1729"/>
                  <a:ext cx="3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12" name="Freeform 2342"/>
                <p:cNvSpPr>
                  <a:spLocks/>
                </p:cNvSpPr>
                <p:nvPr/>
              </p:nvSpPr>
              <p:spPr bwMode="auto">
                <a:xfrm>
                  <a:off x="3551" y="1722"/>
                  <a:ext cx="4" cy="6"/>
                </a:xfrm>
                <a:custGeom>
                  <a:avLst/>
                  <a:gdLst>
                    <a:gd name="T0" fmla="*/ 0 w 2"/>
                    <a:gd name="T1" fmla="*/ 4 h 4"/>
                    <a:gd name="T2" fmla="*/ 0 w 2"/>
                    <a:gd name="T3" fmla="*/ 4 h 4"/>
                    <a:gd name="T4" fmla="*/ 0 w 2"/>
                    <a:gd name="T5" fmla="*/ 3 h 4"/>
                    <a:gd name="T6" fmla="*/ 1 w 2"/>
                    <a:gd name="T7" fmla="*/ 3 h 4"/>
                    <a:gd name="T8" fmla="*/ 1 w 2"/>
                    <a:gd name="T9" fmla="*/ 2 h 4"/>
                    <a:gd name="T10" fmla="*/ 1 w 2"/>
                    <a:gd name="T11" fmla="*/ 1 h 4"/>
                    <a:gd name="T12" fmla="*/ 2 w 2"/>
                    <a:gd name="T13" fmla="*/ 1 h 4"/>
                    <a:gd name="T14" fmla="*/ 2 w 2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13" name="Freeform 2343"/>
                <p:cNvSpPr>
                  <a:spLocks/>
                </p:cNvSpPr>
                <p:nvPr/>
              </p:nvSpPr>
              <p:spPr bwMode="auto">
                <a:xfrm>
                  <a:off x="3558" y="1718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14" name="Freeform 2344"/>
                <p:cNvSpPr>
                  <a:spLocks/>
                </p:cNvSpPr>
                <p:nvPr/>
              </p:nvSpPr>
              <p:spPr bwMode="auto">
                <a:xfrm>
                  <a:off x="3560" y="1714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1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15" name="Line 2345"/>
                <p:cNvSpPr>
                  <a:spLocks noChangeShapeType="1"/>
                </p:cNvSpPr>
                <p:nvPr/>
              </p:nvSpPr>
              <p:spPr bwMode="auto">
                <a:xfrm>
                  <a:off x="3562" y="17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16" name="Freeform 2346"/>
                <p:cNvSpPr>
                  <a:spLocks/>
                </p:cNvSpPr>
                <p:nvPr/>
              </p:nvSpPr>
              <p:spPr bwMode="auto">
                <a:xfrm>
                  <a:off x="3565" y="1707"/>
                  <a:ext cx="0" cy="4"/>
                </a:xfrm>
                <a:custGeom>
                  <a:avLst/>
                  <a:gdLst>
                    <a:gd name="T0" fmla="*/ 2 h 2"/>
                    <a:gd name="T1" fmla="*/ 2 h 2"/>
                    <a:gd name="T2" fmla="*/ 1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17" name="Freeform 2347"/>
                <p:cNvSpPr>
                  <a:spLocks/>
                </p:cNvSpPr>
                <p:nvPr/>
              </p:nvSpPr>
              <p:spPr bwMode="auto">
                <a:xfrm>
                  <a:off x="3567" y="1704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18" name="Freeform 2348"/>
                <p:cNvSpPr>
                  <a:spLocks/>
                </p:cNvSpPr>
                <p:nvPr/>
              </p:nvSpPr>
              <p:spPr bwMode="auto">
                <a:xfrm>
                  <a:off x="3569" y="1695"/>
                  <a:ext cx="5" cy="8"/>
                </a:xfrm>
                <a:custGeom>
                  <a:avLst/>
                  <a:gdLst>
                    <a:gd name="T0" fmla="*/ 0 w 2"/>
                    <a:gd name="T1" fmla="*/ 5 h 5"/>
                    <a:gd name="T2" fmla="*/ 0 w 2"/>
                    <a:gd name="T3" fmla="*/ 5 h 5"/>
                    <a:gd name="T4" fmla="*/ 0 w 2"/>
                    <a:gd name="T5" fmla="*/ 4 h 5"/>
                    <a:gd name="T6" fmla="*/ 1 w 2"/>
                    <a:gd name="T7" fmla="*/ 4 h 5"/>
                    <a:gd name="T8" fmla="*/ 1 w 2"/>
                    <a:gd name="T9" fmla="*/ 3 h 5"/>
                    <a:gd name="T10" fmla="*/ 1 w 2"/>
                    <a:gd name="T11" fmla="*/ 2 h 5"/>
                    <a:gd name="T12" fmla="*/ 2 w 2"/>
                    <a:gd name="T13" fmla="*/ 2 h 5"/>
                    <a:gd name="T14" fmla="*/ 2 w 2"/>
                    <a:gd name="T15" fmla="*/ 1 h 5"/>
                    <a:gd name="T16" fmla="*/ 2 w 2"/>
                    <a:gd name="T1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19" name="Line 2349"/>
                <p:cNvSpPr>
                  <a:spLocks noChangeShapeType="1"/>
                </p:cNvSpPr>
                <p:nvPr/>
              </p:nvSpPr>
              <p:spPr bwMode="auto">
                <a:xfrm>
                  <a:off x="3576" y="169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20" name="Freeform 2350"/>
                <p:cNvSpPr>
                  <a:spLocks/>
                </p:cNvSpPr>
                <p:nvPr/>
              </p:nvSpPr>
              <p:spPr bwMode="auto">
                <a:xfrm>
                  <a:off x="3578" y="1689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1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21" name="Freeform 2351"/>
                <p:cNvSpPr>
                  <a:spLocks/>
                </p:cNvSpPr>
                <p:nvPr/>
              </p:nvSpPr>
              <p:spPr bwMode="auto">
                <a:xfrm>
                  <a:off x="3580" y="1686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22" name="Freeform 2352"/>
                <p:cNvSpPr>
                  <a:spLocks/>
                </p:cNvSpPr>
                <p:nvPr/>
              </p:nvSpPr>
              <p:spPr bwMode="auto">
                <a:xfrm>
                  <a:off x="3583" y="1679"/>
                  <a:ext cx="2" cy="5"/>
                </a:xfrm>
                <a:custGeom>
                  <a:avLst/>
                  <a:gdLst>
                    <a:gd name="T0" fmla="*/ 0 w 1"/>
                    <a:gd name="T1" fmla="*/ 3 h 3"/>
                    <a:gd name="T2" fmla="*/ 0 w 1"/>
                    <a:gd name="T3" fmla="*/ 3 h 3"/>
                    <a:gd name="T4" fmla="*/ 0 w 1"/>
                    <a:gd name="T5" fmla="*/ 2 h 3"/>
                    <a:gd name="T6" fmla="*/ 1 w 1"/>
                    <a:gd name="T7" fmla="*/ 2 h 3"/>
                    <a:gd name="T8" fmla="*/ 1 w 1"/>
                    <a:gd name="T9" fmla="*/ 1 h 3"/>
                    <a:gd name="T10" fmla="*/ 1 w 1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23" name="Freeform 2353"/>
                <p:cNvSpPr>
                  <a:spLocks/>
                </p:cNvSpPr>
                <p:nvPr/>
              </p:nvSpPr>
              <p:spPr bwMode="auto">
                <a:xfrm>
                  <a:off x="3587" y="1676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24" name="Freeform 2354"/>
                <p:cNvSpPr>
                  <a:spLocks/>
                </p:cNvSpPr>
                <p:nvPr/>
              </p:nvSpPr>
              <p:spPr bwMode="auto">
                <a:xfrm>
                  <a:off x="3590" y="1673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25" name="Freeform 2355"/>
                <p:cNvSpPr>
                  <a:spLocks/>
                </p:cNvSpPr>
                <p:nvPr/>
              </p:nvSpPr>
              <p:spPr bwMode="auto">
                <a:xfrm>
                  <a:off x="3592" y="1670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26" name="Freeform 2356"/>
                <p:cNvSpPr>
                  <a:spLocks/>
                </p:cNvSpPr>
                <p:nvPr/>
              </p:nvSpPr>
              <p:spPr bwMode="auto">
                <a:xfrm>
                  <a:off x="3594" y="1667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27" name="Freeform 2357"/>
                <p:cNvSpPr>
                  <a:spLocks/>
                </p:cNvSpPr>
                <p:nvPr/>
              </p:nvSpPr>
              <p:spPr bwMode="auto">
                <a:xfrm>
                  <a:off x="3596" y="1664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28" name="Freeform 2358"/>
                <p:cNvSpPr>
                  <a:spLocks/>
                </p:cNvSpPr>
                <p:nvPr/>
              </p:nvSpPr>
              <p:spPr bwMode="auto">
                <a:xfrm>
                  <a:off x="3599" y="1661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29" name="Freeform 2359"/>
                <p:cNvSpPr>
                  <a:spLocks/>
                </p:cNvSpPr>
                <p:nvPr/>
              </p:nvSpPr>
              <p:spPr bwMode="auto">
                <a:xfrm>
                  <a:off x="3601" y="1654"/>
                  <a:ext cx="2" cy="5"/>
                </a:xfrm>
                <a:custGeom>
                  <a:avLst/>
                  <a:gdLst>
                    <a:gd name="T0" fmla="*/ 0 w 1"/>
                    <a:gd name="T1" fmla="*/ 3 h 3"/>
                    <a:gd name="T2" fmla="*/ 0 w 1"/>
                    <a:gd name="T3" fmla="*/ 3 h 3"/>
                    <a:gd name="T4" fmla="*/ 0 w 1"/>
                    <a:gd name="T5" fmla="*/ 2 h 3"/>
                    <a:gd name="T6" fmla="*/ 1 w 1"/>
                    <a:gd name="T7" fmla="*/ 2 h 3"/>
                    <a:gd name="T8" fmla="*/ 1 w 1"/>
                    <a:gd name="T9" fmla="*/ 1 h 3"/>
                    <a:gd name="T10" fmla="*/ 1 w 1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30" name="Freeform 2360"/>
                <p:cNvSpPr>
                  <a:spLocks/>
                </p:cNvSpPr>
                <p:nvPr/>
              </p:nvSpPr>
              <p:spPr bwMode="auto">
                <a:xfrm>
                  <a:off x="3605" y="1651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31" name="Line 2361"/>
                <p:cNvSpPr>
                  <a:spLocks noChangeShapeType="1"/>
                </p:cNvSpPr>
                <p:nvPr/>
              </p:nvSpPr>
              <p:spPr bwMode="auto">
                <a:xfrm>
                  <a:off x="3608" y="16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32" name="Freeform 2362"/>
                <p:cNvSpPr>
                  <a:spLocks/>
                </p:cNvSpPr>
                <p:nvPr/>
              </p:nvSpPr>
              <p:spPr bwMode="auto">
                <a:xfrm>
                  <a:off x="3610" y="1636"/>
                  <a:ext cx="9" cy="12"/>
                </a:xfrm>
                <a:custGeom>
                  <a:avLst/>
                  <a:gdLst>
                    <a:gd name="T0" fmla="*/ 0 w 4"/>
                    <a:gd name="T1" fmla="*/ 8 h 8"/>
                    <a:gd name="T2" fmla="*/ 0 w 4"/>
                    <a:gd name="T3" fmla="*/ 8 h 8"/>
                    <a:gd name="T4" fmla="*/ 0 w 4"/>
                    <a:gd name="T5" fmla="*/ 7 h 8"/>
                    <a:gd name="T6" fmla="*/ 0 w 4"/>
                    <a:gd name="T7" fmla="*/ 6 h 8"/>
                    <a:gd name="T8" fmla="*/ 1 w 4"/>
                    <a:gd name="T9" fmla="*/ 6 h 8"/>
                    <a:gd name="T10" fmla="*/ 1 w 4"/>
                    <a:gd name="T11" fmla="*/ 5 h 8"/>
                    <a:gd name="T12" fmla="*/ 1 w 4"/>
                    <a:gd name="T13" fmla="*/ 4 h 8"/>
                    <a:gd name="T14" fmla="*/ 2 w 4"/>
                    <a:gd name="T15" fmla="*/ 4 h 8"/>
                    <a:gd name="T16" fmla="*/ 2 w 4"/>
                    <a:gd name="T17" fmla="*/ 3 h 8"/>
                    <a:gd name="T18" fmla="*/ 3 w 4"/>
                    <a:gd name="T19" fmla="*/ 3 h 8"/>
                    <a:gd name="T20" fmla="*/ 3 w 4"/>
                    <a:gd name="T21" fmla="*/ 2 h 8"/>
                    <a:gd name="T22" fmla="*/ 3 w 4"/>
                    <a:gd name="T23" fmla="*/ 1 h 8"/>
                    <a:gd name="T24" fmla="*/ 4 w 4"/>
                    <a:gd name="T25" fmla="*/ 1 h 8"/>
                    <a:gd name="T26" fmla="*/ 4 w 4"/>
                    <a:gd name="T2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1" y="6"/>
                      </a:lnTo>
                      <a:lnTo>
                        <a:pt x="1" y="5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33" name="Freeform 2363"/>
                <p:cNvSpPr>
                  <a:spLocks/>
                </p:cNvSpPr>
                <p:nvPr/>
              </p:nvSpPr>
              <p:spPr bwMode="auto">
                <a:xfrm>
                  <a:off x="3621" y="1632"/>
                  <a:ext cx="3" cy="2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34" name="Line 2364"/>
                <p:cNvSpPr>
                  <a:spLocks noChangeShapeType="1"/>
                </p:cNvSpPr>
                <p:nvPr/>
              </p:nvSpPr>
              <p:spPr bwMode="auto">
                <a:xfrm>
                  <a:off x="3626" y="16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35" name="Freeform 2365"/>
                <p:cNvSpPr>
                  <a:spLocks/>
                </p:cNvSpPr>
                <p:nvPr/>
              </p:nvSpPr>
              <p:spPr bwMode="auto">
                <a:xfrm>
                  <a:off x="3628" y="1625"/>
                  <a:ext cx="21" cy="4"/>
                </a:xfrm>
                <a:custGeom>
                  <a:avLst/>
                  <a:gdLst>
                    <a:gd name="T0" fmla="*/ 0 w 9"/>
                    <a:gd name="T1" fmla="*/ 3 h 3"/>
                    <a:gd name="T2" fmla="*/ 0 w 9"/>
                    <a:gd name="T3" fmla="*/ 3 h 3"/>
                    <a:gd name="T4" fmla="*/ 1 w 9"/>
                    <a:gd name="T5" fmla="*/ 3 h 3"/>
                    <a:gd name="T6" fmla="*/ 1 w 9"/>
                    <a:gd name="T7" fmla="*/ 2 h 3"/>
                    <a:gd name="T8" fmla="*/ 2 w 9"/>
                    <a:gd name="T9" fmla="*/ 2 h 3"/>
                    <a:gd name="T10" fmla="*/ 2 w 9"/>
                    <a:gd name="T11" fmla="*/ 1 h 3"/>
                    <a:gd name="T12" fmla="*/ 3 w 9"/>
                    <a:gd name="T13" fmla="*/ 1 h 3"/>
                    <a:gd name="T14" fmla="*/ 4 w 9"/>
                    <a:gd name="T15" fmla="*/ 1 h 3"/>
                    <a:gd name="T16" fmla="*/ 4 w 9"/>
                    <a:gd name="T17" fmla="*/ 0 h 3"/>
                    <a:gd name="T18" fmla="*/ 5 w 9"/>
                    <a:gd name="T19" fmla="*/ 0 h 3"/>
                    <a:gd name="T20" fmla="*/ 5 w 9"/>
                    <a:gd name="T21" fmla="*/ 1 h 3"/>
                    <a:gd name="T22" fmla="*/ 6 w 9"/>
                    <a:gd name="T23" fmla="*/ 1 h 3"/>
                    <a:gd name="T24" fmla="*/ 7 w 9"/>
                    <a:gd name="T25" fmla="*/ 1 h 3"/>
                    <a:gd name="T26" fmla="*/ 8 w 9"/>
                    <a:gd name="T27" fmla="*/ 1 h 3"/>
                    <a:gd name="T28" fmla="*/ 8 w 9"/>
                    <a:gd name="T29" fmla="*/ 2 h 3"/>
                    <a:gd name="T30" fmla="*/ 9 w 9"/>
                    <a:gd name="T31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8" y="2"/>
                      </a:lnTo>
                      <a:lnTo>
                        <a:pt x="9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36" name="Line 2366"/>
                <p:cNvSpPr>
                  <a:spLocks noChangeShapeType="1"/>
                </p:cNvSpPr>
                <p:nvPr/>
              </p:nvSpPr>
              <p:spPr bwMode="auto">
                <a:xfrm>
                  <a:off x="3651" y="162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37" name="Line 2367"/>
                <p:cNvSpPr>
                  <a:spLocks noChangeShapeType="1"/>
                </p:cNvSpPr>
                <p:nvPr/>
              </p:nvSpPr>
              <p:spPr bwMode="auto">
                <a:xfrm>
                  <a:off x="3653" y="16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38" name="Freeform 2368"/>
                <p:cNvSpPr>
                  <a:spLocks/>
                </p:cNvSpPr>
                <p:nvPr/>
              </p:nvSpPr>
              <p:spPr bwMode="auto">
                <a:xfrm>
                  <a:off x="3655" y="1632"/>
                  <a:ext cx="7" cy="8"/>
                </a:xfrm>
                <a:custGeom>
                  <a:avLst/>
                  <a:gdLst>
                    <a:gd name="T0" fmla="*/ 0 w 3"/>
                    <a:gd name="T1" fmla="*/ 0 h 5"/>
                    <a:gd name="T2" fmla="*/ 0 w 3"/>
                    <a:gd name="T3" fmla="*/ 0 h 5"/>
                    <a:gd name="T4" fmla="*/ 0 w 3"/>
                    <a:gd name="T5" fmla="*/ 1 h 5"/>
                    <a:gd name="T6" fmla="*/ 1 w 3"/>
                    <a:gd name="T7" fmla="*/ 1 h 5"/>
                    <a:gd name="T8" fmla="*/ 1 w 3"/>
                    <a:gd name="T9" fmla="*/ 2 h 5"/>
                    <a:gd name="T10" fmla="*/ 2 w 3"/>
                    <a:gd name="T11" fmla="*/ 2 h 5"/>
                    <a:gd name="T12" fmla="*/ 2 w 3"/>
                    <a:gd name="T13" fmla="*/ 3 h 5"/>
                    <a:gd name="T14" fmla="*/ 2 w 3"/>
                    <a:gd name="T15" fmla="*/ 4 h 5"/>
                    <a:gd name="T16" fmla="*/ 3 w 3"/>
                    <a:gd name="T17" fmla="*/ 4 h 5"/>
                    <a:gd name="T18" fmla="*/ 3 w 3"/>
                    <a:gd name="T1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39" name="Freeform 2369"/>
                <p:cNvSpPr>
                  <a:spLocks/>
                </p:cNvSpPr>
                <p:nvPr/>
              </p:nvSpPr>
              <p:spPr bwMode="auto">
                <a:xfrm>
                  <a:off x="3665" y="1642"/>
                  <a:ext cx="2" cy="5"/>
                </a:xfrm>
                <a:custGeom>
                  <a:avLst/>
                  <a:gdLst>
                    <a:gd name="T0" fmla="*/ 0 w 1"/>
                    <a:gd name="T1" fmla="*/ 0 h 3"/>
                    <a:gd name="T2" fmla="*/ 0 w 1"/>
                    <a:gd name="T3" fmla="*/ 0 h 3"/>
                    <a:gd name="T4" fmla="*/ 0 w 1"/>
                    <a:gd name="T5" fmla="*/ 1 h 3"/>
                    <a:gd name="T6" fmla="*/ 0 w 1"/>
                    <a:gd name="T7" fmla="*/ 2 h 3"/>
                    <a:gd name="T8" fmla="*/ 1 w 1"/>
                    <a:gd name="T9" fmla="*/ 2 h 3"/>
                    <a:gd name="T10" fmla="*/ 1 w 1"/>
                    <a:gd name="T1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40" name="Freeform 2370"/>
                <p:cNvSpPr>
                  <a:spLocks/>
                </p:cNvSpPr>
                <p:nvPr/>
              </p:nvSpPr>
              <p:spPr bwMode="auto">
                <a:xfrm>
                  <a:off x="3669" y="164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41" name="Freeform 2371"/>
                <p:cNvSpPr>
                  <a:spLocks/>
                </p:cNvSpPr>
                <p:nvPr/>
              </p:nvSpPr>
              <p:spPr bwMode="auto">
                <a:xfrm>
                  <a:off x="3671" y="165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42" name="Freeform 2372"/>
                <p:cNvSpPr>
                  <a:spLocks/>
                </p:cNvSpPr>
                <p:nvPr/>
              </p:nvSpPr>
              <p:spPr bwMode="auto">
                <a:xfrm>
                  <a:off x="3674" y="165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43" name="Freeform 2373"/>
                <p:cNvSpPr>
                  <a:spLocks/>
                </p:cNvSpPr>
                <p:nvPr/>
              </p:nvSpPr>
              <p:spPr bwMode="auto">
                <a:xfrm>
                  <a:off x="3676" y="1657"/>
                  <a:ext cx="0" cy="4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44" name="Freeform 2374"/>
                <p:cNvSpPr>
                  <a:spLocks/>
                </p:cNvSpPr>
                <p:nvPr/>
              </p:nvSpPr>
              <p:spPr bwMode="auto">
                <a:xfrm>
                  <a:off x="3678" y="1662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45" name="Freeform 2375"/>
                <p:cNvSpPr>
                  <a:spLocks/>
                </p:cNvSpPr>
                <p:nvPr/>
              </p:nvSpPr>
              <p:spPr bwMode="auto">
                <a:xfrm>
                  <a:off x="3680" y="1667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46" name="Freeform 2376"/>
                <p:cNvSpPr>
                  <a:spLocks/>
                </p:cNvSpPr>
                <p:nvPr/>
              </p:nvSpPr>
              <p:spPr bwMode="auto">
                <a:xfrm>
                  <a:off x="3683" y="1672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47" name="Freeform 2377"/>
                <p:cNvSpPr>
                  <a:spLocks/>
                </p:cNvSpPr>
                <p:nvPr/>
              </p:nvSpPr>
              <p:spPr bwMode="auto">
                <a:xfrm>
                  <a:off x="3685" y="1675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48" name="Freeform 2378"/>
                <p:cNvSpPr>
                  <a:spLocks/>
                </p:cNvSpPr>
                <p:nvPr/>
              </p:nvSpPr>
              <p:spPr bwMode="auto">
                <a:xfrm>
                  <a:off x="3687" y="1679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49" name="Freeform 2379"/>
                <p:cNvSpPr>
                  <a:spLocks/>
                </p:cNvSpPr>
                <p:nvPr/>
              </p:nvSpPr>
              <p:spPr bwMode="auto">
                <a:xfrm>
                  <a:off x="3690" y="168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50" name="Line 2380"/>
                <p:cNvSpPr>
                  <a:spLocks noChangeShapeType="1"/>
                </p:cNvSpPr>
                <p:nvPr/>
              </p:nvSpPr>
              <p:spPr bwMode="auto">
                <a:xfrm>
                  <a:off x="3692" y="16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51" name="Freeform 2381"/>
                <p:cNvSpPr>
                  <a:spLocks/>
                </p:cNvSpPr>
                <p:nvPr/>
              </p:nvSpPr>
              <p:spPr bwMode="auto">
                <a:xfrm>
                  <a:off x="3692" y="1689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52" name="Freeform 2382"/>
                <p:cNvSpPr>
                  <a:spLocks/>
                </p:cNvSpPr>
                <p:nvPr/>
              </p:nvSpPr>
              <p:spPr bwMode="auto">
                <a:xfrm>
                  <a:off x="3694" y="1693"/>
                  <a:ext cx="0" cy="4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53" name="Line 2383"/>
                <p:cNvSpPr>
                  <a:spLocks noChangeShapeType="1"/>
                </p:cNvSpPr>
                <p:nvPr/>
              </p:nvSpPr>
              <p:spPr bwMode="auto">
                <a:xfrm>
                  <a:off x="3696" y="16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54" name="Freeform 2384"/>
                <p:cNvSpPr>
                  <a:spLocks/>
                </p:cNvSpPr>
                <p:nvPr/>
              </p:nvSpPr>
              <p:spPr bwMode="auto">
                <a:xfrm>
                  <a:off x="3696" y="1700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55" name="Freeform 2385"/>
                <p:cNvSpPr>
                  <a:spLocks/>
                </p:cNvSpPr>
                <p:nvPr/>
              </p:nvSpPr>
              <p:spPr bwMode="auto">
                <a:xfrm>
                  <a:off x="3699" y="170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56" name="Freeform 2386"/>
                <p:cNvSpPr>
                  <a:spLocks/>
                </p:cNvSpPr>
                <p:nvPr/>
              </p:nvSpPr>
              <p:spPr bwMode="auto">
                <a:xfrm>
                  <a:off x="3701" y="1707"/>
                  <a:ext cx="0" cy="5"/>
                </a:xfrm>
                <a:custGeom>
                  <a:avLst/>
                  <a:gdLst>
                    <a:gd name="T0" fmla="*/ 0 h 3"/>
                    <a:gd name="T1" fmla="*/ 0 h 3"/>
                    <a:gd name="T2" fmla="*/ 2 h 3"/>
                    <a:gd name="T3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57" name="Freeform 2387"/>
                <p:cNvSpPr>
                  <a:spLocks/>
                </p:cNvSpPr>
                <p:nvPr/>
              </p:nvSpPr>
              <p:spPr bwMode="auto">
                <a:xfrm>
                  <a:off x="3703" y="1714"/>
                  <a:ext cx="0" cy="4"/>
                </a:xfrm>
                <a:custGeom>
                  <a:avLst/>
                  <a:gdLst>
                    <a:gd name="T0" fmla="*/ 0 h 3"/>
                    <a:gd name="T1" fmla="*/ 0 h 3"/>
                    <a:gd name="T2" fmla="*/ 1 h 3"/>
                    <a:gd name="T3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58" name="Freeform 2388"/>
                <p:cNvSpPr>
                  <a:spLocks/>
                </p:cNvSpPr>
                <p:nvPr/>
              </p:nvSpPr>
              <p:spPr bwMode="auto">
                <a:xfrm>
                  <a:off x="3705" y="172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59" name="Freeform 2389"/>
                <p:cNvSpPr>
                  <a:spLocks/>
                </p:cNvSpPr>
                <p:nvPr/>
              </p:nvSpPr>
              <p:spPr bwMode="auto">
                <a:xfrm>
                  <a:off x="3708" y="1723"/>
                  <a:ext cx="0" cy="5"/>
                </a:xfrm>
                <a:custGeom>
                  <a:avLst/>
                  <a:gdLst>
                    <a:gd name="T0" fmla="*/ 0 h 3"/>
                    <a:gd name="T1" fmla="*/ 0 h 3"/>
                    <a:gd name="T2" fmla="*/ 2 h 3"/>
                    <a:gd name="T3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60" name="Freeform 2390"/>
                <p:cNvSpPr>
                  <a:spLocks/>
                </p:cNvSpPr>
                <p:nvPr/>
              </p:nvSpPr>
              <p:spPr bwMode="auto">
                <a:xfrm>
                  <a:off x="3710" y="1729"/>
                  <a:ext cx="0" cy="5"/>
                </a:xfrm>
                <a:custGeom>
                  <a:avLst/>
                  <a:gdLst>
                    <a:gd name="T0" fmla="*/ 0 h 3"/>
                    <a:gd name="T1" fmla="*/ 0 h 3"/>
                    <a:gd name="T2" fmla="*/ 2 h 3"/>
                    <a:gd name="T3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61" name="Line 2391"/>
                <p:cNvSpPr>
                  <a:spLocks noChangeShapeType="1"/>
                </p:cNvSpPr>
                <p:nvPr/>
              </p:nvSpPr>
              <p:spPr bwMode="auto">
                <a:xfrm>
                  <a:off x="3710" y="173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62" name="Freeform 2392"/>
                <p:cNvSpPr>
                  <a:spLocks/>
                </p:cNvSpPr>
                <p:nvPr/>
              </p:nvSpPr>
              <p:spPr bwMode="auto">
                <a:xfrm>
                  <a:off x="3712" y="1737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63" name="Line 2393"/>
                <p:cNvSpPr>
                  <a:spLocks noChangeShapeType="1"/>
                </p:cNvSpPr>
                <p:nvPr/>
              </p:nvSpPr>
              <p:spPr bwMode="auto">
                <a:xfrm>
                  <a:off x="3714" y="17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64" name="Freeform 2394"/>
                <p:cNvSpPr>
                  <a:spLocks/>
                </p:cNvSpPr>
                <p:nvPr/>
              </p:nvSpPr>
              <p:spPr bwMode="auto">
                <a:xfrm>
                  <a:off x="3714" y="174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65" name="Freeform 2395"/>
                <p:cNvSpPr>
                  <a:spLocks/>
                </p:cNvSpPr>
                <p:nvPr/>
              </p:nvSpPr>
              <p:spPr bwMode="auto">
                <a:xfrm>
                  <a:off x="3717" y="1747"/>
                  <a:ext cx="0" cy="4"/>
                </a:xfrm>
                <a:custGeom>
                  <a:avLst/>
                  <a:gdLst>
                    <a:gd name="T0" fmla="*/ 0 h 3"/>
                    <a:gd name="T1" fmla="*/ 0 h 3"/>
                    <a:gd name="T2" fmla="*/ 2 h 3"/>
                    <a:gd name="T3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66" name="Freeform 2396"/>
                <p:cNvSpPr>
                  <a:spLocks/>
                </p:cNvSpPr>
                <p:nvPr/>
              </p:nvSpPr>
              <p:spPr bwMode="auto">
                <a:xfrm>
                  <a:off x="3719" y="1753"/>
                  <a:ext cx="0" cy="4"/>
                </a:xfrm>
                <a:custGeom>
                  <a:avLst/>
                  <a:gdLst>
                    <a:gd name="T0" fmla="*/ 0 h 3"/>
                    <a:gd name="T1" fmla="*/ 0 h 3"/>
                    <a:gd name="T2" fmla="*/ 1 h 3"/>
                    <a:gd name="T3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67" name="Freeform 2397"/>
                <p:cNvSpPr>
                  <a:spLocks/>
                </p:cNvSpPr>
                <p:nvPr/>
              </p:nvSpPr>
              <p:spPr bwMode="auto">
                <a:xfrm>
                  <a:off x="3721" y="1759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68" name="Line 2398"/>
                <p:cNvSpPr>
                  <a:spLocks noChangeShapeType="1"/>
                </p:cNvSpPr>
                <p:nvPr/>
              </p:nvSpPr>
              <p:spPr bwMode="auto">
                <a:xfrm>
                  <a:off x="3724" y="17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69" name="Freeform 2399"/>
                <p:cNvSpPr>
                  <a:spLocks/>
                </p:cNvSpPr>
                <p:nvPr/>
              </p:nvSpPr>
              <p:spPr bwMode="auto">
                <a:xfrm>
                  <a:off x="3724" y="1764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70" name="Line 2400"/>
                <p:cNvSpPr>
                  <a:spLocks noChangeShapeType="1"/>
                </p:cNvSpPr>
                <p:nvPr/>
              </p:nvSpPr>
              <p:spPr bwMode="auto">
                <a:xfrm>
                  <a:off x="3724" y="176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71" name="Freeform 2401"/>
                <p:cNvSpPr>
                  <a:spLocks/>
                </p:cNvSpPr>
                <p:nvPr/>
              </p:nvSpPr>
              <p:spPr bwMode="auto">
                <a:xfrm>
                  <a:off x="3726" y="1770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72" name="Line 2402"/>
                <p:cNvSpPr>
                  <a:spLocks noChangeShapeType="1"/>
                </p:cNvSpPr>
                <p:nvPr/>
              </p:nvSpPr>
              <p:spPr bwMode="auto">
                <a:xfrm>
                  <a:off x="3728" y="17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73" name="Freeform 2403"/>
                <p:cNvSpPr>
                  <a:spLocks/>
                </p:cNvSpPr>
                <p:nvPr/>
              </p:nvSpPr>
              <p:spPr bwMode="auto">
                <a:xfrm>
                  <a:off x="3728" y="1776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74" name="Line 2404"/>
                <p:cNvSpPr>
                  <a:spLocks noChangeShapeType="1"/>
                </p:cNvSpPr>
                <p:nvPr/>
              </p:nvSpPr>
              <p:spPr bwMode="auto">
                <a:xfrm>
                  <a:off x="3728" y="17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75" name="Freeform 2405"/>
                <p:cNvSpPr>
                  <a:spLocks/>
                </p:cNvSpPr>
                <p:nvPr/>
              </p:nvSpPr>
              <p:spPr bwMode="auto">
                <a:xfrm>
                  <a:off x="3730" y="178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76" name="Freeform 2406"/>
                <p:cNvSpPr>
                  <a:spLocks/>
                </p:cNvSpPr>
                <p:nvPr/>
              </p:nvSpPr>
              <p:spPr bwMode="auto">
                <a:xfrm>
                  <a:off x="3733" y="1786"/>
                  <a:ext cx="0" cy="4"/>
                </a:xfrm>
                <a:custGeom>
                  <a:avLst/>
                  <a:gdLst>
                    <a:gd name="T0" fmla="*/ 0 h 3"/>
                    <a:gd name="T1" fmla="*/ 0 h 3"/>
                    <a:gd name="T2" fmla="*/ 1 h 3"/>
                    <a:gd name="T3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77" name="Freeform 2407"/>
                <p:cNvSpPr>
                  <a:spLocks/>
                </p:cNvSpPr>
                <p:nvPr/>
              </p:nvSpPr>
              <p:spPr bwMode="auto">
                <a:xfrm>
                  <a:off x="3735" y="1792"/>
                  <a:ext cx="0" cy="5"/>
                </a:xfrm>
                <a:custGeom>
                  <a:avLst/>
                  <a:gdLst>
                    <a:gd name="T0" fmla="*/ 0 h 3"/>
                    <a:gd name="T1" fmla="*/ 0 h 3"/>
                    <a:gd name="T2" fmla="*/ 1 h 3"/>
                    <a:gd name="T3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78" name="Freeform 2408"/>
                <p:cNvSpPr>
                  <a:spLocks/>
                </p:cNvSpPr>
                <p:nvPr/>
              </p:nvSpPr>
              <p:spPr bwMode="auto">
                <a:xfrm>
                  <a:off x="3737" y="1798"/>
                  <a:ext cx="0" cy="5"/>
                </a:xfrm>
                <a:custGeom>
                  <a:avLst/>
                  <a:gdLst>
                    <a:gd name="T0" fmla="*/ 0 h 3"/>
                    <a:gd name="T1" fmla="*/ 0 h 3"/>
                    <a:gd name="T2" fmla="*/ 1 h 3"/>
                    <a:gd name="T3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79" name="Freeform 2409"/>
                <p:cNvSpPr>
                  <a:spLocks/>
                </p:cNvSpPr>
                <p:nvPr/>
              </p:nvSpPr>
              <p:spPr bwMode="auto">
                <a:xfrm>
                  <a:off x="3739" y="180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80" name="Freeform 2410"/>
                <p:cNvSpPr>
                  <a:spLocks/>
                </p:cNvSpPr>
                <p:nvPr/>
              </p:nvSpPr>
              <p:spPr bwMode="auto">
                <a:xfrm>
                  <a:off x="3742" y="1807"/>
                  <a:ext cx="0" cy="5"/>
                </a:xfrm>
                <a:custGeom>
                  <a:avLst/>
                  <a:gdLst>
                    <a:gd name="T0" fmla="*/ 0 h 3"/>
                    <a:gd name="T1" fmla="*/ 0 h 3"/>
                    <a:gd name="T2" fmla="*/ 2 h 3"/>
                    <a:gd name="T3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81" name="Freeform 2411"/>
                <p:cNvSpPr>
                  <a:spLocks/>
                </p:cNvSpPr>
                <p:nvPr/>
              </p:nvSpPr>
              <p:spPr bwMode="auto">
                <a:xfrm>
                  <a:off x="3744" y="1814"/>
                  <a:ext cx="0" cy="4"/>
                </a:xfrm>
                <a:custGeom>
                  <a:avLst/>
                  <a:gdLst>
                    <a:gd name="T0" fmla="*/ 0 h 3"/>
                    <a:gd name="T1" fmla="*/ 0 h 3"/>
                    <a:gd name="T2" fmla="*/ 1 h 3"/>
                    <a:gd name="T3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82" name="Freeform 2412"/>
                <p:cNvSpPr>
                  <a:spLocks/>
                </p:cNvSpPr>
                <p:nvPr/>
              </p:nvSpPr>
              <p:spPr bwMode="auto">
                <a:xfrm>
                  <a:off x="3746" y="182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83" name="Freeform 2413"/>
                <p:cNvSpPr>
                  <a:spLocks/>
                </p:cNvSpPr>
                <p:nvPr/>
              </p:nvSpPr>
              <p:spPr bwMode="auto">
                <a:xfrm>
                  <a:off x="3749" y="1823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84" name="Line 2414"/>
                <p:cNvSpPr>
                  <a:spLocks noChangeShapeType="1"/>
                </p:cNvSpPr>
                <p:nvPr/>
              </p:nvSpPr>
              <p:spPr bwMode="auto">
                <a:xfrm>
                  <a:off x="3751" y="18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85" name="Freeform 2415"/>
                <p:cNvSpPr>
                  <a:spLocks/>
                </p:cNvSpPr>
                <p:nvPr/>
              </p:nvSpPr>
              <p:spPr bwMode="auto">
                <a:xfrm>
                  <a:off x="3751" y="1829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grpSp>
            <p:nvGrpSpPr>
              <p:cNvPr id="23" name="Group 2617"/>
              <p:cNvGrpSpPr>
                <a:grpSpLocks/>
              </p:cNvGrpSpPr>
              <p:nvPr/>
            </p:nvGrpSpPr>
            <p:grpSpPr bwMode="auto">
              <a:xfrm>
                <a:off x="3753" y="1834"/>
                <a:ext cx="1122" cy="758"/>
                <a:chOff x="3753" y="1834"/>
                <a:chExt cx="1122" cy="758"/>
              </a:xfrm>
            </p:grpSpPr>
            <p:sp>
              <p:nvSpPr>
                <p:cNvPr id="686" name="Freeform 2417"/>
                <p:cNvSpPr>
                  <a:spLocks/>
                </p:cNvSpPr>
                <p:nvPr/>
              </p:nvSpPr>
              <p:spPr bwMode="auto">
                <a:xfrm>
                  <a:off x="3753" y="1834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87" name="Line 2418"/>
                <p:cNvSpPr>
                  <a:spLocks noChangeShapeType="1"/>
                </p:cNvSpPr>
                <p:nvPr/>
              </p:nvSpPr>
              <p:spPr bwMode="auto">
                <a:xfrm>
                  <a:off x="3755" y="18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88" name="Freeform 2419"/>
                <p:cNvSpPr>
                  <a:spLocks/>
                </p:cNvSpPr>
                <p:nvPr/>
              </p:nvSpPr>
              <p:spPr bwMode="auto">
                <a:xfrm>
                  <a:off x="3755" y="184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89" name="Freeform 2420"/>
                <p:cNvSpPr>
                  <a:spLocks/>
                </p:cNvSpPr>
                <p:nvPr/>
              </p:nvSpPr>
              <p:spPr bwMode="auto">
                <a:xfrm>
                  <a:off x="3758" y="1843"/>
                  <a:ext cx="0" cy="4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90" name="Freeform 2421"/>
                <p:cNvSpPr>
                  <a:spLocks/>
                </p:cNvSpPr>
                <p:nvPr/>
              </p:nvSpPr>
              <p:spPr bwMode="auto">
                <a:xfrm>
                  <a:off x="3760" y="1848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91" name="Freeform 2422"/>
                <p:cNvSpPr>
                  <a:spLocks/>
                </p:cNvSpPr>
                <p:nvPr/>
              </p:nvSpPr>
              <p:spPr bwMode="auto">
                <a:xfrm>
                  <a:off x="3762" y="185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92" name="Freeform 2423"/>
                <p:cNvSpPr>
                  <a:spLocks/>
                </p:cNvSpPr>
                <p:nvPr/>
              </p:nvSpPr>
              <p:spPr bwMode="auto">
                <a:xfrm>
                  <a:off x="3764" y="1856"/>
                  <a:ext cx="0" cy="5"/>
                </a:xfrm>
                <a:custGeom>
                  <a:avLst/>
                  <a:gdLst>
                    <a:gd name="T0" fmla="*/ 0 h 3"/>
                    <a:gd name="T1" fmla="*/ 0 h 3"/>
                    <a:gd name="T2" fmla="*/ 1 h 3"/>
                    <a:gd name="T3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93" name="Freeform 2424"/>
                <p:cNvSpPr>
                  <a:spLocks/>
                </p:cNvSpPr>
                <p:nvPr/>
              </p:nvSpPr>
              <p:spPr bwMode="auto">
                <a:xfrm>
                  <a:off x="3767" y="1862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94" name="Freeform 2425"/>
                <p:cNvSpPr>
                  <a:spLocks/>
                </p:cNvSpPr>
                <p:nvPr/>
              </p:nvSpPr>
              <p:spPr bwMode="auto">
                <a:xfrm>
                  <a:off x="3769" y="1867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95" name="Freeform 2426"/>
                <p:cNvSpPr>
                  <a:spLocks/>
                </p:cNvSpPr>
                <p:nvPr/>
              </p:nvSpPr>
              <p:spPr bwMode="auto">
                <a:xfrm>
                  <a:off x="3771" y="1870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96" name="Freeform 2427"/>
                <p:cNvSpPr>
                  <a:spLocks/>
                </p:cNvSpPr>
                <p:nvPr/>
              </p:nvSpPr>
              <p:spPr bwMode="auto">
                <a:xfrm>
                  <a:off x="3774" y="1875"/>
                  <a:ext cx="2" cy="6"/>
                </a:xfrm>
                <a:custGeom>
                  <a:avLst/>
                  <a:gdLst>
                    <a:gd name="T0" fmla="*/ 0 w 1"/>
                    <a:gd name="T1" fmla="*/ 0 h 4"/>
                    <a:gd name="T2" fmla="*/ 0 w 1"/>
                    <a:gd name="T3" fmla="*/ 0 h 4"/>
                    <a:gd name="T4" fmla="*/ 0 w 1"/>
                    <a:gd name="T5" fmla="*/ 1 h 4"/>
                    <a:gd name="T6" fmla="*/ 0 w 1"/>
                    <a:gd name="T7" fmla="*/ 2 h 4"/>
                    <a:gd name="T8" fmla="*/ 1 w 1"/>
                    <a:gd name="T9" fmla="*/ 2 h 4"/>
                    <a:gd name="T10" fmla="*/ 1 w 1"/>
                    <a:gd name="T11" fmla="*/ 3 h 4"/>
                    <a:gd name="T12" fmla="*/ 1 w 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1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97" name="Freeform 2428"/>
                <p:cNvSpPr>
                  <a:spLocks/>
                </p:cNvSpPr>
                <p:nvPr/>
              </p:nvSpPr>
              <p:spPr bwMode="auto">
                <a:xfrm>
                  <a:off x="3778" y="188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98" name="Freeform 2429"/>
                <p:cNvSpPr>
                  <a:spLocks/>
                </p:cNvSpPr>
                <p:nvPr/>
              </p:nvSpPr>
              <p:spPr bwMode="auto">
                <a:xfrm>
                  <a:off x="3780" y="1886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99" name="Freeform 2430"/>
                <p:cNvSpPr>
                  <a:spLocks/>
                </p:cNvSpPr>
                <p:nvPr/>
              </p:nvSpPr>
              <p:spPr bwMode="auto">
                <a:xfrm>
                  <a:off x="3783" y="1890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00" name="Freeform 2431"/>
                <p:cNvSpPr>
                  <a:spLocks/>
                </p:cNvSpPr>
                <p:nvPr/>
              </p:nvSpPr>
              <p:spPr bwMode="auto">
                <a:xfrm>
                  <a:off x="3785" y="189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01" name="Freeform 2432"/>
                <p:cNvSpPr>
                  <a:spLocks/>
                </p:cNvSpPr>
                <p:nvPr/>
              </p:nvSpPr>
              <p:spPr bwMode="auto">
                <a:xfrm>
                  <a:off x="3787" y="1898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02" name="Freeform 2433"/>
                <p:cNvSpPr>
                  <a:spLocks/>
                </p:cNvSpPr>
                <p:nvPr/>
              </p:nvSpPr>
              <p:spPr bwMode="auto">
                <a:xfrm>
                  <a:off x="3789" y="190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03" name="Freeform 2434"/>
                <p:cNvSpPr>
                  <a:spLocks/>
                </p:cNvSpPr>
                <p:nvPr/>
              </p:nvSpPr>
              <p:spPr bwMode="auto">
                <a:xfrm>
                  <a:off x="3792" y="1906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04" name="Freeform 2435"/>
                <p:cNvSpPr>
                  <a:spLocks/>
                </p:cNvSpPr>
                <p:nvPr/>
              </p:nvSpPr>
              <p:spPr bwMode="auto">
                <a:xfrm>
                  <a:off x="3794" y="1911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05" name="Freeform 2436"/>
                <p:cNvSpPr>
                  <a:spLocks/>
                </p:cNvSpPr>
                <p:nvPr/>
              </p:nvSpPr>
              <p:spPr bwMode="auto">
                <a:xfrm>
                  <a:off x="3796" y="1914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06" name="Freeform 2437"/>
                <p:cNvSpPr>
                  <a:spLocks/>
                </p:cNvSpPr>
                <p:nvPr/>
              </p:nvSpPr>
              <p:spPr bwMode="auto">
                <a:xfrm>
                  <a:off x="3799" y="191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07" name="Freeform 2438"/>
                <p:cNvSpPr>
                  <a:spLocks/>
                </p:cNvSpPr>
                <p:nvPr/>
              </p:nvSpPr>
              <p:spPr bwMode="auto">
                <a:xfrm>
                  <a:off x="3801" y="1922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08" name="Freeform 2439"/>
                <p:cNvSpPr>
                  <a:spLocks/>
                </p:cNvSpPr>
                <p:nvPr/>
              </p:nvSpPr>
              <p:spPr bwMode="auto">
                <a:xfrm>
                  <a:off x="3803" y="1925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09" name="Freeform 2440"/>
                <p:cNvSpPr>
                  <a:spLocks/>
                </p:cNvSpPr>
                <p:nvPr/>
              </p:nvSpPr>
              <p:spPr bwMode="auto">
                <a:xfrm>
                  <a:off x="3805" y="1929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10" name="Freeform 2441"/>
                <p:cNvSpPr>
                  <a:spLocks/>
                </p:cNvSpPr>
                <p:nvPr/>
              </p:nvSpPr>
              <p:spPr bwMode="auto">
                <a:xfrm>
                  <a:off x="3808" y="193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11" name="Freeform 2442"/>
                <p:cNvSpPr>
                  <a:spLocks/>
                </p:cNvSpPr>
                <p:nvPr/>
              </p:nvSpPr>
              <p:spPr bwMode="auto">
                <a:xfrm>
                  <a:off x="3810" y="1936"/>
                  <a:ext cx="2" cy="6"/>
                </a:xfrm>
                <a:custGeom>
                  <a:avLst/>
                  <a:gdLst>
                    <a:gd name="T0" fmla="*/ 0 w 1"/>
                    <a:gd name="T1" fmla="*/ 0 h 4"/>
                    <a:gd name="T2" fmla="*/ 0 w 1"/>
                    <a:gd name="T3" fmla="*/ 0 h 4"/>
                    <a:gd name="T4" fmla="*/ 0 w 1"/>
                    <a:gd name="T5" fmla="*/ 1 h 4"/>
                    <a:gd name="T6" fmla="*/ 0 w 1"/>
                    <a:gd name="T7" fmla="*/ 2 h 4"/>
                    <a:gd name="T8" fmla="*/ 1 w 1"/>
                    <a:gd name="T9" fmla="*/ 2 h 4"/>
                    <a:gd name="T10" fmla="*/ 1 w 1"/>
                    <a:gd name="T11" fmla="*/ 3 h 4"/>
                    <a:gd name="T12" fmla="*/ 1 w 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1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12" name="Freeform 2443"/>
                <p:cNvSpPr>
                  <a:spLocks/>
                </p:cNvSpPr>
                <p:nvPr/>
              </p:nvSpPr>
              <p:spPr bwMode="auto">
                <a:xfrm>
                  <a:off x="3814" y="1943"/>
                  <a:ext cx="3" cy="5"/>
                </a:xfrm>
                <a:custGeom>
                  <a:avLst/>
                  <a:gdLst>
                    <a:gd name="T0" fmla="*/ 0 w 1"/>
                    <a:gd name="T1" fmla="*/ 0 h 3"/>
                    <a:gd name="T2" fmla="*/ 0 w 1"/>
                    <a:gd name="T3" fmla="*/ 0 h 3"/>
                    <a:gd name="T4" fmla="*/ 0 w 1"/>
                    <a:gd name="T5" fmla="*/ 1 h 3"/>
                    <a:gd name="T6" fmla="*/ 0 w 1"/>
                    <a:gd name="T7" fmla="*/ 2 h 3"/>
                    <a:gd name="T8" fmla="*/ 1 w 1"/>
                    <a:gd name="T9" fmla="*/ 2 h 3"/>
                    <a:gd name="T10" fmla="*/ 1 w 1"/>
                    <a:gd name="T1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13" name="Freeform 2444"/>
                <p:cNvSpPr>
                  <a:spLocks/>
                </p:cNvSpPr>
                <p:nvPr/>
              </p:nvSpPr>
              <p:spPr bwMode="auto">
                <a:xfrm>
                  <a:off x="3819" y="1950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14" name="Freeform 2445"/>
                <p:cNvSpPr>
                  <a:spLocks/>
                </p:cNvSpPr>
                <p:nvPr/>
              </p:nvSpPr>
              <p:spPr bwMode="auto">
                <a:xfrm>
                  <a:off x="3821" y="195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15" name="Freeform 2446"/>
                <p:cNvSpPr>
                  <a:spLocks/>
                </p:cNvSpPr>
                <p:nvPr/>
              </p:nvSpPr>
              <p:spPr bwMode="auto">
                <a:xfrm>
                  <a:off x="3824" y="195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16" name="Freeform 2447"/>
                <p:cNvSpPr>
                  <a:spLocks/>
                </p:cNvSpPr>
                <p:nvPr/>
              </p:nvSpPr>
              <p:spPr bwMode="auto">
                <a:xfrm>
                  <a:off x="3826" y="1961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17" name="Freeform 2448"/>
                <p:cNvSpPr>
                  <a:spLocks/>
                </p:cNvSpPr>
                <p:nvPr/>
              </p:nvSpPr>
              <p:spPr bwMode="auto">
                <a:xfrm>
                  <a:off x="3828" y="1964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18" name="Line 2449"/>
                <p:cNvSpPr>
                  <a:spLocks noChangeShapeType="1"/>
                </p:cNvSpPr>
                <p:nvPr/>
              </p:nvSpPr>
              <p:spPr bwMode="auto">
                <a:xfrm>
                  <a:off x="3830" y="196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19" name="Freeform 2450"/>
                <p:cNvSpPr>
                  <a:spLocks/>
                </p:cNvSpPr>
                <p:nvPr/>
              </p:nvSpPr>
              <p:spPr bwMode="auto">
                <a:xfrm>
                  <a:off x="3833" y="1970"/>
                  <a:ext cx="2" cy="6"/>
                </a:xfrm>
                <a:custGeom>
                  <a:avLst/>
                  <a:gdLst>
                    <a:gd name="T0" fmla="*/ 0 w 1"/>
                    <a:gd name="T1" fmla="*/ 0 h 4"/>
                    <a:gd name="T2" fmla="*/ 0 w 1"/>
                    <a:gd name="T3" fmla="*/ 0 h 4"/>
                    <a:gd name="T4" fmla="*/ 0 w 1"/>
                    <a:gd name="T5" fmla="*/ 1 h 4"/>
                    <a:gd name="T6" fmla="*/ 0 w 1"/>
                    <a:gd name="T7" fmla="*/ 2 h 4"/>
                    <a:gd name="T8" fmla="*/ 1 w 1"/>
                    <a:gd name="T9" fmla="*/ 2 h 4"/>
                    <a:gd name="T10" fmla="*/ 1 w 1"/>
                    <a:gd name="T11" fmla="*/ 3 h 4"/>
                    <a:gd name="T12" fmla="*/ 1 w 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1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20" name="Freeform 2451"/>
                <p:cNvSpPr>
                  <a:spLocks/>
                </p:cNvSpPr>
                <p:nvPr/>
              </p:nvSpPr>
              <p:spPr bwMode="auto">
                <a:xfrm>
                  <a:off x="3837" y="197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21" name="Freeform 2452"/>
                <p:cNvSpPr>
                  <a:spLocks/>
                </p:cNvSpPr>
                <p:nvPr/>
              </p:nvSpPr>
              <p:spPr bwMode="auto">
                <a:xfrm>
                  <a:off x="3839" y="1981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22" name="Freeform 2453"/>
                <p:cNvSpPr>
                  <a:spLocks/>
                </p:cNvSpPr>
                <p:nvPr/>
              </p:nvSpPr>
              <p:spPr bwMode="auto">
                <a:xfrm>
                  <a:off x="3842" y="198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23" name="Freeform 2454"/>
                <p:cNvSpPr>
                  <a:spLocks/>
                </p:cNvSpPr>
                <p:nvPr/>
              </p:nvSpPr>
              <p:spPr bwMode="auto">
                <a:xfrm>
                  <a:off x="3844" y="1987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24" name="Freeform 2455"/>
                <p:cNvSpPr>
                  <a:spLocks/>
                </p:cNvSpPr>
                <p:nvPr/>
              </p:nvSpPr>
              <p:spPr bwMode="auto">
                <a:xfrm>
                  <a:off x="3846" y="199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25" name="Freeform 2456"/>
                <p:cNvSpPr>
                  <a:spLocks/>
                </p:cNvSpPr>
                <p:nvPr/>
              </p:nvSpPr>
              <p:spPr bwMode="auto">
                <a:xfrm>
                  <a:off x="3849" y="199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26" name="Freeform 2457"/>
                <p:cNvSpPr>
                  <a:spLocks/>
                </p:cNvSpPr>
                <p:nvPr/>
              </p:nvSpPr>
              <p:spPr bwMode="auto">
                <a:xfrm>
                  <a:off x="3851" y="1997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27" name="Freeform 2458"/>
                <p:cNvSpPr>
                  <a:spLocks/>
                </p:cNvSpPr>
                <p:nvPr/>
              </p:nvSpPr>
              <p:spPr bwMode="auto">
                <a:xfrm>
                  <a:off x="3853" y="2000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28" name="Freeform 2459"/>
                <p:cNvSpPr>
                  <a:spLocks/>
                </p:cNvSpPr>
                <p:nvPr/>
              </p:nvSpPr>
              <p:spPr bwMode="auto">
                <a:xfrm>
                  <a:off x="3855" y="200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29" name="Freeform 2460"/>
                <p:cNvSpPr>
                  <a:spLocks/>
                </p:cNvSpPr>
                <p:nvPr/>
              </p:nvSpPr>
              <p:spPr bwMode="auto">
                <a:xfrm>
                  <a:off x="3858" y="2006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30" name="Freeform 2461"/>
                <p:cNvSpPr>
                  <a:spLocks/>
                </p:cNvSpPr>
                <p:nvPr/>
              </p:nvSpPr>
              <p:spPr bwMode="auto">
                <a:xfrm>
                  <a:off x="3860" y="2009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31" name="Freeform 2462"/>
                <p:cNvSpPr>
                  <a:spLocks/>
                </p:cNvSpPr>
                <p:nvPr/>
              </p:nvSpPr>
              <p:spPr bwMode="auto">
                <a:xfrm>
                  <a:off x="3862" y="201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32" name="Freeform 2463"/>
                <p:cNvSpPr>
                  <a:spLocks/>
                </p:cNvSpPr>
                <p:nvPr/>
              </p:nvSpPr>
              <p:spPr bwMode="auto">
                <a:xfrm>
                  <a:off x="3864" y="201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33" name="Freeform 2464"/>
                <p:cNvSpPr>
                  <a:spLocks/>
                </p:cNvSpPr>
                <p:nvPr/>
              </p:nvSpPr>
              <p:spPr bwMode="auto">
                <a:xfrm>
                  <a:off x="3867" y="201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34" name="Freeform 2465"/>
                <p:cNvSpPr>
                  <a:spLocks/>
                </p:cNvSpPr>
                <p:nvPr/>
              </p:nvSpPr>
              <p:spPr bwMode="auto">
                <a:xfrm>
                  <a:off x="3869" y="2022"/>
                  <a:ext cx="5" cy="7"/>
                </a:xfrm>
                <a:custGeom>
                  <a:avLst/>
                  <a:gdLst>
                    <a:gd name="T0" fmla="*/ 0 w 2"/>
                    <a:gd name="T1" fmla="*/ 0 h 5"/>
                    <a:gd name="T2" fmla="*/ 0 w 2"/>
                    <a:gd name="T3" fmla="*/ 0 h 5"/>
                    <a:gd name="T4" fmla="*/ 0 w 2"/>
                    <a:gd name="T5" fmla="*/ 1 h 5"/>
                    <a:gd name="T6" fmla="*/ 1 w 2"/>
                    <a:gd name="T7" fmla="*/ 1 h 5"/>
                    <a:gd name="T8" fmla="*/ 1 w 2"/>
                    <a:gd name="T9" fmla="*/ 2 h 5"/>
                    <a:gd name="T10" fmla="*/ 1 w 2"/>
                    <a:gd name="T11" fmla="*/ 3 h 5"/>
                    <a:gd name="T12" fmla="*/ 2 w 2"/>
                    <a:gd name="T13" fmla="*/ 3 h 5"/>
                    <a:gd name="T14" fmla="*/ 2 w 2"/>
                    <a:gd name="T15" fmla="*/ 4 h 5"/>
                    <a:gd name="T16" fmla="*/ 2 w 2"/>
                    <a:gd name="T1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2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35" name="Line 2466"/>
                <p:cNvSpPr>
                  <a:spLocks noChangeShapeType="1"/>
                </p:cNvSpPr>
                <p:nvPr/>
              </p:nvSpPr>
              <p:spPr bwMode="auto">
                <a:xfrm>
                  <a:off x="3876" y="20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36" name="Freeform 2467"/>
                <p:cNvSpPr>
                  <a:spLocks/>
                </p:cNvSpPr>
                <p:nvPr/>
              </p:nvSpPr>
              <p:spPr bwMode="auto">
                <a:xfrm>
                  <a:off x="3878" y="203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37" name="Freeform 2468"/>
                <p:cNvSpPr>
                  <a:spLocks/>
                </p:cNvSpPr>
                <p:nvPr/>
              </p:nvSpPr>
              <p:spPr bwMode="auto">
                <a:xfrm>
                  <a:off x="3880" y="2036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38" name="Freeform 2469"/>
                <p:cNvSpPr>
                  <a:spLocks/>
                </p:cNvSpPr>
                <p:nvPr/>
              </p:nvSpPr>
              <p:spPr bwMode="auto">
                <a:xfrm>
                  <a:off x="3883" y="2039"/>
                  <a:ext cx="4" cy="6"/>
                </a:xfrm>
                <a:custGeom>
                  <a:avLst/>
                  <a:gdLst>
                    <a:gd name="T0" fmla="*/ 0 w 2"/>
                    <a:gd name="T1" fmla="*/ 0 h 4"/>
                    <a:gd name="T2" fmla="*/ 0 w 2"/>
                    <a:gd name="T3" fmla="*/ 0 h 4"/>
                    <a:gd name="T4" fmla="*/ 0 w 2"/>
                    <a:gd name="T5" fmla="*/ 1 h 4"/>
                    <a:gd name="T6" fmla="*/ 1 w 2"/>
                    <a:gd name="T7" fmla="*/ 1 h 4"/>
                    <a:gd name="T8" fmla="*/ 1 w 2"/>
                    <a:gd name="T9" fmla="*/ 2 h 4"/>
                    <a:gd name="T10" fmla="*/ 1 w 2"/>
                    <a:gd name="T11" fmla="*/ 3 h 4"/>
                    <a:gd name="T12" fmla="*/ 2 w 2"/>
                    <a:gd name="T13" fmla="*/ 3 h 4"/>
                    <a:gd name="T14" fmla="*/ 2 w 2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39" name="Freeform 2470"/>
                <p:cNvSpPr>
                  <a:spLocks/>
                </p:cNvSpPr>
                <p:nvPr/>
              </p:nvSpPr>
              <p:spPr bwMode="auto">
                <a:xfrm>
                  <a:off x="3889" y="2047"/>
                  <a:ext cx="21" cy="25"/>
                </a:xfrm>
                <a:custGeom>
                  <a:avLst/>
                  <a:gdLst>
                    <a:gd name="T0" fmla="*/ 0 w 9"/>
                    <a:gd name="T1" fmla="*/ 0 h 16"/>
                    <a:gd name="T2" fmla="*/ 0 w 9"/>
                    <a:gd name="T3" fmla="*/ 0 h 16"/>
                    <a:gd name="T4" fmla="*/ 0 w 9"/>
                    <a:gd name="T5" fmla="*/ 1 h 16"/>
                    <a:gd name="T6" fmla="*/ 1 w 9"/>
                    <a:gd name="T7" fmla="*/ 1 h 16"/>
                    <a:gd name="T8" fmla="*/ 1 w 9"/>
                    <a:gd name="T9" fmla="*/ 2 h 16"/>
                    <a:gd name="T10" fmla="*/ 1 w 9"/>
                    <a:gd name="T11" fmla="*/ 3 h 16"/>
                    <a:gd name="T12" fmla="*/ 2 w 9"/>
                    <a:gd name="T13" fmla="*/ 3 h 16"/>
                    <a:gd name="T14" fmla="*/ 2 w 9"/>
                    <a:gd name="T15" fmla="*/ 4 h 16"/>
                    <a:gd name="T16" fmla="*/ 2 w 9"/>
                    <a:gd name="T17" fmla="*/ 5 h 16"/>
                    <a:gd name="T18" fmla="*/ 3 w 9"/>
                    <a:gd name="T19" fmla="*/ 5 h 16"/>
                    <a:gd name="T20" fmla="*/ 3 w 9"/>
                    <a:gd name="T21" fmla="*/ 6 h 16"/>
                    <a:gd name="T22" fmla="*/ 3 w 9"/>
                    <a:gd name="T23" fmla="*/ 7 h 16"/>
                    <a:gd name="T24" fmla="*/ 4 w 9"/>
                    <a:gd name="T25" fmla="*/ 7 h 16"/>
                    <a:gd name="T26" fmla="*/ 4 w 9"/>
                    <a:gd name="T27" fmla="*/ 8 h 16"/>
                    <a:gd name="T28" fmla="*/ 5 w 9"/>
                    <a:gd name="T29" fmla="*/ 8 h 16"/>
                    <a:gd name="T30" fmla="*/ 5 w 9"/>
                    <a:gd name="T31" fmla="*/ 9 h 16"/>
                    <a:gd name="T32" fmla="*/ 5 w 9"/>
                    <a:gd name="T33" fmla="*/ 10 h 16"/>
                    <a:gd name="T34" fmla="*/ 6 w 9"/>
                    <a:gd name="T35" fmla="*/ 10 h 16"/>
                    <a:gd name="T36" fmla="*/ 6 w 9"/>
                    <a:gd name="T37" fmla="*/ 11 h 16"/>
                    <a:gd name="T38" fmla="*/ 6 w 9"/>
                    <a:gd name="T39" fmla="*/ 12 h 16"/>
                    <a:gd name="T40" fmla="*/ 7 w 9"/>
                    <a:gd name="T41" fmla="*/ 12 h 16"/>
                    <a:gd name="T42" fmla="*/ 7 w 9"/>
                    <a:gd name="T43" fmla="*/ 13 h 16"/>
                    <a:gd name="T44" fmla="*/ 8 w 9"/>
                    <a:gd name="T45" fmla="*/ 13 h 16"/>
                    <a:gd name="T46" fmla="*/ 8 w 9"/>
                    <a:gd name="T47" fmla="*/ 14 h 16"/>
                    <a:gd name="T48" fmla="*/ 8 w 9"/>
                    <a:gd name="T49" fmla="*/ 15 h 16"/>
                    <a:gd name="T50" fmla="*/ 9 w 9"/>
                    <a:gd name="T51" fmla="*/ 15 h 16"/>
                    <a:gd name="T52" fmla="*/ 9 w 9"/>
                    <a:gd name="T5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" h="1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3" y="6"/>
                      </a:lnTo>
                      <a:lnTo>
                        <a:pt x="3" y="7"/>
                      </a:lnTo>
                      <a:lnTo>
                        <a:pt x="4" y="7"/>
                      </a:lnTo>
                      <a:lnTo>
                        <a:pt x="4" y="8"/>
                      </a:lnTo>
                      <a:lnTo>
                        <a:pt x="5" y="8"/>
                      </a:lnTo>
                      <a:lnTo>
                        <a:pt x="5" y="9"/>
                      </a:lnTo>
                      <a:lnTo>
                        <a:pt x="5" y="10"/>
                      </a:lnTo>
                      <a:lnTo>
                        <a:pt x="6" y="10"/>
                      </a:lnTo>
                      <a:lnTo>
                        <a:pt x="6" y="11"/>
                      </a:lnTo>
                      <a:lnTo>
                        <a:pt x="6" y="12"/>
                      </a:lnTo>
                      <a:lnTo>
                        <a:pt x="7" y="12"/>
                      </a:lnTo>
                      <a:lnTo>
                        <a:pt x="7" y="13"/>
                      </a:lnTo>
                      <a:lnTo>
                        <a:pt x="8" y="13"/>
                      </a:lnTo>
                      <a:lnTo>
                        <a:pt x="8" y="14"/>
                      </a:lnTo>
                      <a:lnTo>
                        <a:pt x="8" y="15"/>
                      </a:lnTo>
                      <a:lnTo>
                        <a:pt x="9" y="15"/>
                      </a:lnTo>
                      <a:lnTo>
                        <a:pt x="9" y="16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40" name="Freeform 2471"/>
                <p:cNvSpPr>
                  <a:spLocks/>
                </p:cNvSpPr>
                <p:nvPr/>
              </p:nvSpPr>
              <p:spPr bwMode="auto">
                <a:xfrm>
                  <a:off x="3912" y="207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41" name="Freeform 2472"/>
                <p:cNvSpPr>
                  <a:spLocks/>
                </p:cNvSpPr>
                <p:nvPr/>
              </p:nvSpPr>
              <p:spPr bwMode="auto">
                <a:xfrm>
                  <a:off x="3917" y="2078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42" name="Line 2473"/>
                <p:cNvSpPr>
                  <a:spLocks noChangeShapeType="1"/>
                </p:cNvSpPr>
                <p:nvPr/>
              </p:nvSpPr>
              <p:spPr bwMode="auto">
                <a:xfrm>
                  <a:off x="3919" y="20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43" name="Freeform 2474"/>
                <p:cNvSpPr>
                  <a:spLocks/>
                </p:cNvSpPr>
                <p:nvPr/>
              </p:nvSpPr>
              <p:spPr bwMode="auto">
                <a:xfrm>
                  <a:off x="3921" y="2082"/>
                  <a:ext cx="5" cy="7"/>
                </a:xfrm>
                <a:custGeom>
                  <a:avLst/>
                  <a:gdLst>
                    <a:gd name="T0" fmla="*/ 0 w 2"/>
                    <a:gd name="T1" fmla="*/ 0 h 4"/>
                    <a:gd name="T2" fmla="*/ 0 w 2"/>
                    <a:gd name="T3" fmla="*/ 0 h 4"/>
                    <a:gd name="T4" fmla="*/ 0 w 2"/>
                    <a:gd name="T5" fmla="*/ 1 h 4"/>
                    <a:gd name="T6" fmla="*/ 1 w 2"/>
                    <a:gd name="T7" fmla="*/ 1 h 4"/>
                    <a:gd name="T8" fmla="*/ 1 w 2"/>
                    <a:gd name="T9" fmla="*/ 2 h 4"/>
                    <a:gd name="T10" fmla="*/ 1 w 2"/>
                    <a:gd name="T11" fmla="*/ 3 h 4"/>
                    <a:gd name="T12" fmla="*/ 2 w 2"/>
                    <a:gd name="T13" fmla="*/ 3 h 4"/>
                    <a:gd name="T14" fmla="*/ 2 w 2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44" name="Line 2475"/>
                <p:cNvSpPr>
                  <a:spLocks noChangeShapeType="1"/>
                </p:cNvSpPr>
                <p:nvPr/>
              </p:nvSpPr>
              <p:spPr bwMode="auto">
                <a:xfrm>
                  <a:off x="3928" y="20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45" name="Freeform 2476"/>
                <p:cNvSpPr>
                  <a:spLocks/>
                </p:cNvSpPr>
                <p:nvPr/>
              </p:nvSpPr>
              <p:spPr bwMode="auto">
                <a:xfrm>
                  <a:off x="3930" y="2092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46" name="Freeform 2477"/>
                <p:cNvSpPr>
                  <a:spLocks/>
                </p:cNvSpPr>
                <p:nvPr/>
              </p:nvSpPr>
              <p:spPr bwMode="auto">
                <a:xfrm>
                  <a:off x="3933" y="2095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47" name="Freeform 2478"/>
                <p:cNvSpPr>
                  <a:spLocks/>
                </p:cNvSpPr>
                <p:nvPr/>
              </p:nvSpPr>
              <p:spPr bwMode="auto">
                <a:xfrm>
                  <a:off x="3939" y="2101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48" name="Freeform 2479"/>
                <p:cNvSpPr>
                  <a:spLocks/>
                </p:cNvSpPr>
                <p:nvPr/>
              </p:nvSpPr>
              <p:spPr bwMode="auto">
                <a:xfrm>
                  <a:off x="3944" y="210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49" name="Line 2480"/>
                <p:cNvSpPr>
                  <a:spLocks noChangeShapeType="1"/>
                </p:cNvSpPr>
                <p:nvPr/>
              </p:nvSpPr>
              <p:spPr bwMode="auto">
                <a:xfrm>
                  <a:off x="3949" y="21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50" name="Freeform 2481"/>
                <p:cNvSpPr>
                  <a:spLocks/>
                </p:cNvSpPr>
                <p:nvPr/>
              </p:nvSpPr>
              <p:spPr bwMode="auto">
                <a:xfrm>
                  <a:off x="3951" y="2112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51" name="Line 2482"/>
                <p:cNvSpPr>
                  <a:spLocks noChangeShapeType="1"/>
                </p:cNvSpPr>
                <p:nvPr/>
              </p:nvSpPr>
              <p:spPr bwMode="auto">
                <a:xfrm>
                  <a:off x="3955" y="21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52" name="Freeform 2483"/>
                <p:cNvSpPr>
                  <a:spLocks/>
                </p:cNvSpPr>
                <p:nvPr/>
              </p:nvSpPr>
              <p:spPr bwMode="auto">
                <a:xfrm>
                  <a:off x="3958" y="2118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53" name="Line 2484"/>
                <p:cNvSpPr>
                  <a:spLocks noChangeShapeType="1"/>
                </p:cNvSpPr>
                <p:nvPr/>
              </p:nvSpPr>
              <p:spPr bwMode="auto">
                <a:xfrm>
                  <a:off x="3962" y="21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54" name="Freeform 2485"/>
                <p:cNvSpPr>
                  <a:spLocks/>
                </p:cNvSpPr>
                <p:nvPr/>
              </p:nvSpPr>
              <p:spPr bwMode="auto">
                <a:xfrm>
                  <a:off x="3964" y="2125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55" name="Freeform 2486"/>
                <p:cNvSpPr>
                  <a:spLocks/>
                </p:cNvSpPr>
                <p:nvPr/>
              </p:nvSpPr>
              <p:spPr bwMode="auto">
                <a:xfrm>
                  <a:off x="3969" y="2129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56" name="Line 2487"/>
                <p:cNvSpPr>
                  <a:spLocks noChangeShapeType="1"/>
                </p:cNvSpPr>
                <p:nvPr/>
              </p:nvSpPr>
              <p:spPr bwMode="auto">
                <a:xfrm>
                  <a:off x="3976" y="213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57" name="Line 2488"/>
                <p:cNvSpPr>
                  <a:spLocks noChangeShapeType="1"/>
                </p:cNvSpPr>
                <p:nvPr/>
              </p:nvSpPr>
              <p:spPr bwMode="auto">
                <a:xfrm>
                  <a:off x="3978" y="21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58" name="Freeform 2489"/>
                <p:cNvSpPr>
                  <a:spLocks/>
                </p:cNvSpPr>
                <p:nvPr/>
              </p:nvSpPr>
              <p:spPr bwMode="auto">
                <a:xfrm>
                  <a:off x="3980" y="2139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59" name="Line 2490"/>
                <p:cNvSpPr>
                  <a:spLocks noChangeShapeType="1"/>
                </p:cNvSpPr>
                <p:nvPr/>
              </p:nvSpPr>
              <p:spPr bwMode="auto">
                <a:xfrm>
                  <a:off x="3985" y="214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60" name="Freeform 2491"/>
                <p:cNvSpPr>
                  <a:spLocks/>
                </p:cNvSpPr>
                <p:nvPr/>
              </p:nvSpPr>
              <p:spPr bwMode="auto">
                <a:xfrm>
                  <a:off x="3987" y="2145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61" name="Freeform 2492"/>
                <p:cNvSpPr>
                  <a:spLocks/>
                </p:cNvSpPr>
                <p:nvPr/>
              </p:nvSpPr>
              <p:spPr bwMode="auto">
                <a:xfrm>
                  <a:off x="3996" y="2153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62" name="Freeform 2493"/>
                <p:cNvSpPr>
                  <a:spLocks/>
                </p:cNvSpPr>
                <p:nvPr/>
              </p:nvSpPr>
              <p:spPr bwMode="auto">
                <a:xfrm>
                  <a:off x="4005" y="2161"/>
                  <a:ext cx="5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63" name="Line 2494"/>
                <p:cNvSpPr>
                  <a:spLocks noChangeShapeType="1"/>
                </p:cNvSpPr>
                <p:nvPr/>
              </p:nvSpPr>
              <p:spPr bwMode="auto">
                <a:xfrm>
                  <a:off x="4012" y="21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64" name="Line 2495"/>
                <p:cNvSpPr>
                  <a:spLocks noChangeShapeType="1"/>
                </p:cNvSpPr>
                <p:nvPr/>
              </p:nvSpPr>
              <p:spPr bwMode="auto">
                <a:xfrm>
                  <a:off x="4014" y="216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65" name="Freeform 2496"/>
                <p:cNvSpPr>
                  <a:spLocks/>
                </p:cNvSpPr>
                <p:nvPr/>
              </p:nvSpPr>
              <p:spPr bwMode="auto">
                <a:xfrm>
                  <a:off x="4017" y="2170"/>
                  <a:ext cx="6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66" name="Line 2497"/>
                <p:cNvSpPr>
                  <a:spLocks noChangeShapeType="1"/>
                </p:cNvSpPr>
                <p:nvPr/>
              </p:nvSpPr>
              <p:spPr bwMode="auto">
                <a:xfrm>
                  <a:off x="4026" y="21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67" name="Line 2498"/>
                <p:cNvSpPr>
                  <a:spLocks noChangeShapeType="1"/>
                </p:cNvSpPr>
                <p:nvPr/>
              </p:nvSpPr>
              <p:spPr bwMode="auto">
                <a:xfrm>
                  <a:off x="4028" y="21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68" name="Line 2499"/>
                <p:cNvSpPr>
                  <a:spLocks noChangeShapeType="1"/>
                </p:cNvSpPr>
                <p:nvPr/>
              </p:nvSpPr>
              <p:spPr bwMode="auto">
                <a:xfrm>
                  <a:off x="4030" y="21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69" name="Freeform 2500"/>
                <p:cNvSpPr>
                  <a:spLocks/>
                </p:cNvSpPr>
                <p:nvPr/>
              </p:nvSpPr>
              <p:spPr bwMode="auto">
                <a:xfrm>
                  <a:off x="4033" y="2183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70" name="Freeform 2501"/>
                <p:cNvSpPr>
                  <a:spLocks/>
                </p:cNvSpPr>
                <p:nvPr/>
              </p:nvSpPr>
              <p:spPr bwMode="auto">
                <a:xfrm>
                  <a:off x="4037" y="2186"/>
                  <a:ext cx="9" cy="7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71" name="Line 2502"/>
                <p:cNvSpPr>
                  <a:spLocks noChangeShapeType="1"/>
                </p:cNvSpPr>
                <p:nvPr/>
              </p:nvSpPr>
              <p:spPr bwMode="auto">
                <a:xfrm>
                  <a:off x="4048" y="21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72" name="Line 2503"/>
                <p:cNvSpPr>
                  <a:spLocks noChangeShapeType="1"/>
                </p:cNvSpPr>
                <p:nvPr/>
              </p:nvSpPr>
              <p:spPr bwMode="auto">
                <a:xfrm>
                  <a:off x="4051" y="21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73" name="Freeform 2504"/>
                <p:cNvSpPr>
                  <a:spLocks/>
                </p:cNvSpPr>
                <p:nvPr/>
              </p:nvSpPr>
              <p:spPr bwMode="auto">
                <a:xfrm>
                  <a:off x="4053" y="2198"/>
                  <a:ext cx="9" cy="8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74" name="Line 2505"/>
                <p:cNvSpPr>
                  <a:spLocks noChangeShapeType="1"/>
                </p:cNvSpPr>
                <p:nvPr/>
              </p:nvSpPr>
              <p:spPr bwMode="auto">
                <a:xfrm>
                  <a:off x="4064" y="220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75" name="Line 2506"/>
                <p:cNvSpPr>
                  <a:spLocks noChangeShapeType="1"/>
                </p:cNvSpPr>
                <p:nvPr/>
              </p:nvSpPr>
              <p:spPr bwMode="auto">
                <a:xfrm>
                  <a:off x="4067" y="220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76" name="Freeform 2507"/>
                <p:cNvSpPr>
                  <a:spLocks/>
                </p:cNvSpPr>
                <p:nvPr/>
              </p:nvSpPr>
              <p:spPr bwMode="auto">
                <a:xfrm>
                  <a:off x="4069" y="2211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77" name="Line 2508"/>
                <p:cNvSpPr>
                  <a:spLocks noChangeShapeType="1"/>
                </p:cNvSpPr>
                <p:nvPr/>
              </p:nvSpPr>
              <p:spPr bwMode="auto">
                <a:xfrm>
                  <a:off x="4078" y="221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78" name="Line 2509"/>
                <p:cNvSpPr>
                  <a:spLocks noChangeShapeType="1"/>
                </p:cNvSpPr>
                <p:nvPr/>
              </p:nvSpPr>
              <p:spPr bwMode="auto">
                <a:xfrm>
                  <a:off x="4080" y="22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79" name="Freeform 2510"/>
                <p:cNvSpPr>
                  <a:spLocks/>
                </p:cNvSpPr>
                <p:nvPr/>
              </p:nvSpPr>
              <p:spPr bwMode="auto">
                <a:xfrm>
                  <a:off x="4083" y="2222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80" name="Freeform 2511"/>
                <p:cNvSpPr>
                  <a:spLocks/>
                </p:cNvSpPr>
                <p:nvPr/>
              </p:nvSpPr>
              <p:spPr bwMode="auto">
                <a:xfrm>
                  <a:off x="4087" y="2225"/>
                  <a:ext cx="11" cy="9"/>
                </a:xfrm>
                <a:custGeom>
                  <a:avLst/>
                  <a:gdLst>
                    <a:gd name="T0" fmla="*/ 0 w 5"/>
                    <a:gd name="T1" fmla="*/ 0 h 6"/>
                    <a:gd name="T2" fmla="*/ 0 w 5"/>
                    <a:gd name="T3" fmla="*/ 0 h 6"/>
                    <a:gd name="T4" fmla="*/ 0 w 5"/>
                    <a:gd name="T5" fmla="*/ 1 h 6"/>
                    <a:gd name="T6" fmla="*/ 1 w 5"/>
                    <a:gd name="T7" fmla="*/ 1 h 6"/>
                    <a:gd name="T8" fmla="*/ 1 w 5"/>
                    <a:gd name="T9" fmla="*/ 2 h 6"/>
                    <a:gd name="T10" fmla="*/ 2 w 5"/>
                    <a:gd name="T11" fmla="*/ 2 h 6"/>
                    <a:gd name="T12" fmla="*/ 2 w 5"/>
                    <a:gd name="T13" fmla="*/ 3 h 6"/>
                    <a:gd name="T14" fmla="*/ 3 w 5"/>
                    <a:gd name="T15" fmla="*/ 3 h 6"/>
                    <a:gd name="T16" fmla="*/ 3 w 5"/>
                    <a:gd name="T17" fmla="*/ 4 h 6"/>
                    <a:gd name="T18" fmla="*/ 4 w 5"/>
                    <a:gd name="T19" fmla="*/ 4 h 6"/>
                    <a:gd name="T20" fmla="*/ 4 w 5"/>
                    <a:gd name="T21" fmla="*/ 5 h 6"/>
                    <a:gd name="T22" fmla="*/ 5 w 5"/>
                    <a:gd name="T23" fmla="*/ 5 h 6"/>
                    <a:gd name="T24" fmla="*/ 5 w 5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81" name="Freeform 2512"/>
                <p:cNvSpPr>
                  <a:spLocks/>
                </p:cNvSpPr>
                <p:nvPr/>
              </p:nvSpPr>
              <p:spPr bwMode="auto">
                <a:xfrm>
                  <a:off x="4101" y="2236"/>
                  <a:ext cx="20" cy="12"/>
                </a:xfrm>
                <a:custGeom>
                  <a:avLst/>
                  <a:gdLst>
                    <a:gd name="T0" fmla="*/ 0 w 9"/>
                    <a:gd name="T1" fmla="*/ 0 h 8"/>
                    <a:gd name="T2" fmla="*/ 0 w 9"/>
                    <a:gd name="T3" fmla="*/ 0 h 8"/>
                    <a:gd name="T4" fmla="*/ 1 w 9"/>
                    <a:gd name="T5" fmla="*/ 0 h 8"/>
                    <a:gd name="T6" fmla="*/ 1 w 9"/>
                    <a:gd name="T7" fmla="*/ 1 h 8"/>
                    <a:gd name="T8" fmla="*/ 2 w 9"/>
                    <a:gd name="T9" fmla="*/ 1 h 8"/>
                    <a:gd name="T10" fmla="*/ 2 w 9"/>
                    <a:gd name="T11" fmla="*/ 2 h 8"/>
                    <a:gd name="T12" fmla="*/ 3 w 9"/>
                    <a:gd name="T13" fmla="*/ 2 h 8"/>
                    <a:gd name="T14" fmla="*/ 3 w 9"/>
                    <a:gd name="T15" fmla="*/ 3 h 8"/>
                    <a:gd name="T16" fmla="*/ 4 w 9"/>
                    <a:gd name="T17" fmla="*/ 3 h 8"/>
                    <a:gd name="T18" fmla="*/ 4 w 9"/>
                    <a:gd name="T19" fmla="*/ 4 h 8"/>
                    <a:gd name="T20" fmla="*/ 5 w 9"/>
                    <a:gd name="T21" fmla="*/ 4 h 8"/>
                    <a:gd name="T22" fmla="*/ 5 w 9"/>
                    <a:gd name="T23" fmla="*/ 5 h 8"/>
                    <a:gd name="T24" fmla="*/ 6 w 9"/>
                    <a:gd name="T25" fmla="*/ 5 h 8"/>
                    <a:gd name="T26" fmla="*/ 6 w 9"/>
                    <a:gd name="T27" fmla="*/ 6 h 8"/>
                    <a:gd name="T28" fmla="*/ 7 w 9"/>
                    <a:gd name="T29" fmla="*/ 6 h 8"/>
                    <a:gd name="T30" fmla="*/ 7 w 9"/>
                    <a:gd name="T31" fmla="*/ 7 h 8"/>
                    <a:gd name="T32" fmla="*/ 8 w 9"/>
                    <a:gd name="T33" fmla="*/ 7 h 8"/>
                    <a:gd name="T34" fmla="*/ 8 w 9"/>
                    <a:gd name="T35" fmla="*/ 8 h 8"/>
                    <a:gd name="T36" fmla="*/ 9 w 9"/>
                    <a:gd name="T3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9" y="8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82" name="Line 2513"/>
                <p:cNvSpPr>
                  <a:spLocks noChangeShapeType="1"/>
                </p:cNvSpPr>
                <p:nvPr/>
              </p:nvSpPr>
              <p:spPr bwMode="auto">
                <a:xfrm>
                  <a:off x="4123" y="22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83" name="Freeform 2514"/>
                <p:cNvSpPr>
                  <a:spLocks/>
                </p:cNvSpPr>
                <p:nvPr/>
              </p:nvSpPr>
              <p:spPr bwMode="auto">
                <a:xfrm>
                  <a:off x="4126" y="2251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0 w 4"/>
                    <a:gd name="T5" fmla="*/ 1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84" name="Freeform 2515"/>
                <p:cNvSpPr>
                  <a:spLocks/>
                </p:cNvSpPr>
                <p:nvPr/>
              </p:nvSpPr>
              <p:spPr bwMode="auto">
                <a:xfrm>
                  <a:off x="4137" y="2258"/>
                  <a:ext cx="46" cy="9"/>
                </a:xfrm>
                <a:custGeom>
                  <a:avLst/>
                  <a:gdLst>
                    <a:gd name="T0" fmla="*/ 0 w 20"/>
                    <a:gd name="T1" fmla="*/ 0 h 6"/>
                    <a:gd name="T2" fmla="*/ 0 w 20"/>
                    <a:gd name="T3" fmla="*/ 0 h 6"/>
                    <a:gd name="T4" fmla="*/ 1 w 20"/>
                    <a:gd name="T5" fmla="*/ 0 h 6"/>
                    <a:gd name="T6" fmla="*/ 1 w 20"/>
                    <a:gd name="T7" fmla="*/ 1 h 6"/>
                    <a:gd name="T8" fmla="*/ 2 w 20"/>
                    <a:gd name="T9" fmla="*/ 1 h 6"/>
                    <a:gd name="T10" fmla="*/ 2 w 20"/>
                    <a:gd name="T11" fmla="*/ 2 h 6"/>
                    <a:gd name="T12" fmla="*/ 3 w 20"/>
                    <a:gd name="T13" fmla="*/ 2 h 6"/>
                    <a:gd name="T14" fmla="*/ 4 w 20"/>
                    <a:gd name="T15" fmla="*/ 2 h 6"/>
                    <a:gd name="T16" fmla="*/ 4 w 20"/>
                    <a:gd name="T17" fmla="*/ 3 h 6"/>
                    <a:gd name="T18" fmla="*/ 5 w 20"/>
                    <a:gd name="T19" fmla="*/ 3 h 6"/>
                    <a:gd name="T20" fmla="*/ 6 w 20"/>
                    <a:gd name="T21" fmla="*/ 3 h 6"/>
                    <a:gd name="T22" fmla="*/ 6 w 20"/>
                    <a:gd name="T23" fmla="*/ 4 h 6"/>
                    <a:gd name="T24" fmla="*/ 7 w 20"/>
                    <a:gd name="T25" fmla="*/ 4 h 6"/>
                    <a:gd name="T26" fmla="*/ 8 w 20"/>
                    <a:gd name="T27" fmla="*/ 4 h 6"/>
                    <a:gd name="T28" fmla="*/ 8 w 20"/>
                    <a:gd name="T29" fmla="*/ 5 h 6"/>
                    <a:gd name="T30" fmla="*/ 9 w 20"/>
                    <a:gd name="T31" fmla="*/ 5 h 6"/>
                    <a:gd name="T32" fmla="*/ 10 w 20"/>
                    <a:gd name="T33" fmla="*/ 5 h 6"/>
                    <a:gd name="T34" fmla="*/ 11 w 20"/>
                    <a:gd name="T35" fmla="*/ 5 h 6"/>
                    <a:gd name="T36" fmla="*/ 11 w 20"/>
                    <a:gd name="T37" fmla="*/ 6 h 6"/>
                    <a:gd name="T38" fmla="*/ 12 w 20"/>
                    <a:gd name="T39" fmla="*/ 6 h 6"/>
                    <a:gd name="T40" fmla="*/ 13 w 20"/>
                    <a:gd name="T41" fmla="*/ 6 h 6"/>
                    <a:gd name="T42" fmla="*/ 14 w 20"/>
                    <a:gd name="T43" fmla="*/ 6 h 6"/>
                    <a:gd name="T44" fmla="*/ 15 w 20"/>
                    <a:gd name="T45" fmla="*/ 6 h 6"/>
                    <a:gd name="T46" fmla="*/ 16 w 20"/>
                    <a:gd name="T47" fmla="*/ 6 h 6"/>
                    <a:gd name="T48" fmla="*/ 17 w 20"/>
                    <a:gd name="T49" fmla="*/ 6 h 6"/>
                    <a:gd name="T50" fmla="*/ 18 w 20"/>
                    <a:gd name="T51" fmla="*/ 6 h 6"/>
                    <a:gd name="T52" fmla="*/ 19 w 20"/>
                    <a:gd name="T53" fmla="*/ 6 h 6"/>
                    <a:gd name="T54" fmla="*/ 20 w 20"/>
                    <a:gd name="T5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0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4"/>
                      </a:lnTo>
                      <a:lnTo>
                        <a:pt x="7" y="4"/>
                      </a:lnTo>
                      <a:lnTo>
                        <a:pt x="8" y="4"/>
                      </a:lnTo>
                      <a:lnTo>
                        <a:pt x="8" y="5"/>
                      </a:lnTo>
                      <a:lnTo>
                        <a:pt x="9" y="5"/>
                      </a:lnTo>
                      <a:lnTo>
                        <a:pt x="10" y="5"/>
                      </a:lnTo>
                      <a:lnTo>
                        <a:pt x="11" y="5"/>
                      </a:lnTo>
                      <a:lnTo>
                        <a:pt x="11" y="6"/>
                      </a:lnTo>
                      <a:lnTo>
                        <a:pt x="12" y="6"/>
                      </a:lnTo>
                      <a:lnTo>
                        <a:pt x="13" y="6"/>
                      </a:lnTo>
                      <a:lnTo>
                        <a:pt x="14" y="6"/>
                      </a:lnTo>
                      <a:lnTo>
                        <a:pt x="15" y="6"/>
                      </a:lnTo>
                      <a:lnTo>
                        <a:pt x="16" y="6"/>
                      </a:lnTo>
                      <a:lnTo>
                        <a:pt x="17" y="6"/>
                      </a:lnTo>
                      <a:lnTo>
                        <a:pt x="18" y="6"/>
                      </a:lnTo>
                      <a:lnTo>
                        <a:pt x="19" y="6"/>
                      </a:lnTo>
                      <a:lnTo>
                        <a:pt x="20" y="6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85" name="Freeform 2516"/>
                <p:cNvSpPr>
                  <a:spLocks/>
                </p:cNvSpPr>
                <p:nvPr/>
              </p:nvSpPr>
              <p:spPr bwMode="auto">
                <a:xfrm>
                  <a:off x="4185" y="2261"/>
                  <a:ext cx="16" cy="4"/>
                </a:xfrm>
                <a:custGeom>
                  <a:avLst/>
                  <a:gdLst>
                    <a:gd name="T0" fmla="*/ 0 w 7"/>
                    <a:gd name="T1" fmla="*/ 3 h 3"/>
                    <a:gd name="T2" fmla="*/ 0 w 7"/>
                    <a:gd name="T3" fmla="*/ 3 h 3"/>
                    <a:gd name="T4" fmla="*/ 1 w 7"/>
                    <a:gd name="T5" fmla="*/ 3 h 3"/>
                    <a:gd name="T6" fmla="*/ 2 w 7"/>
                    <a:gd name="T7" fmla="*/ 3 h 3"/>
                    <a:gd name="T8" fmla="*/ 2 w 7"/>
                    <a:gd name="T9" fmla="*/ 2 h 3"/>
                    <a:gd name="T10" fmla="*/ 3 w 7"/>
                    <a:gd name="T11" fmla="*/ 2 h 3"/>
                    <a:gd name="T12" fmla="*/ 4 w 7"/>
                    <a:gd name="T13" fmla="*/ 2 h 3"/>
                    <a:gd name="T14" fmla="*/ 4 w 7"/>
                    <a:gd name="T15" fmla="*/ 1 h 3"/>
                    <a:gd name="T16" fmla="*/ 5 w 7"/>
                    <a:gd name="T17" fmla="*/ 1 h 3"/>
                    <a:gd name="T18" fmla="*/ 5 w 7"/>
                    <a:gd name="T19" fmla="*/ 0 h 3"/>
                    <a:gd name="T20" fmla="*/ 6 w 7"/>
                    <a:gd name="T21" fmla="*/ 0 h 3"/>
                    <a:gd name="T22" fmla="*/ 7 w 7"/>
                    <a:gd name="T2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86" name="Freeform 2517"/>
                <p:cNvSpPr>
                  <a:spLocks/>
                </p:cNvSpPr>
                <p:nvPr/>
              </p:nvSpPr>
              <p:spPr bwMode="auto">
                <a:xfrm>
                  <a:off x="4203" y="2259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87" name="Freeform 2518"/>
                <p:cNvSpPr>
                  <a:spLocks/>
                </p:cNvSpPr>
                <p:nvPr/>
              </p:nvSpPr>
              <p:spPr bwMode="auto">
                <a:xfrm>
                  <a:off x="4208" y="2256"/>
                  <a:ext cx="6" cy="2"/>
                </a:xfrm>
                <a:custGeom>
                  <a:avLst/>
                  <a:gdLst>
                    <a:gd name="T0" fmla="*/ 0 w 3"/>
                    <a:gd name="T1" fmla="*/ 1 h 1"/>
                    <a:gd name="T2" fmla="*/ 0 w 3"/>
                    <a:gd name="T3" fmla="*/ 1 h 1"/>
                    <a:gd name="T4" fmla="*/ 1 w 3"/>
                    <a:gd name="T5" fmla="*/ 1 h 1"/>
                    <a:gd name="T6" fmla="*/ 1 w 3"/>
                    <a:gd name="T7" fmla="*/ 0 h 1"/>
                    <a:gd name="T8" fmla="*/ 2 w 3"/>
                    <a:gd name="T9" fmla="*/ 0 h 1"/>
                    <a:gd name="T10" fmla="*/ 3 w 3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88" name="Freeform 2519"/>
                <p:cNvSpPr>
                  <a:spLocks/>
                </p:cNvSpPr>
                <p:nvPr/>
              </p:nvSpPr>
              <p:spPr bwMode="auto">
                <a:xfrm>
                  <a:off x="4217" y="2254"/>
                  <a:ext cx="4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89" name="Freeform 2520"/>
                <p:cNvSpPr>
                  <a:spLocks/>
                </p:cNvSpPr>
                <p:nvPr/>
              </p:nvSpPr>
              <p:spPr bwMode="auto">
                <a:xfrm>
                  <a:off x="4223" y="2253"/>
                  <a:ext cx="10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90" name="Freeform 2521"/>
                <p:cNvSpPr>
                  <a:spLocks/>
                </p:cNvSpPr>
                <p:nvPr/>
              </p:nvSpPr>
              <p:spPr bwMode="auto">
                <a:xfrm>
                  <a:off x="4235" y="2254"/>
                  <a:ext cx="11" cy="2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1 w 5"/>
                    <a:gd name="T5" fmla="*/ 0 h 1"/>
                    <a:gd name="T6" fmla="*/ 2 w 5"/>
                    <a:gd name="T7" fmla="*/ 0 h 1"/>
                    <a:gd name="T8" fmla="*/ 3 w 5"/>
                    <a:gd name="T9" fmla="*/ 0 h 1"/>
                    <a:gd name="T10" fmla="*/ 3 w 5"/>
                    <a:gd name="T11" fmla="*/ 1 h 1"/>
                    <a:gd name="T12" fmla="*/ 4 w 5"/>
                    <a:gd name="T13" fmla="*/ 1 h 1"/>
                    <a:gd name="T14" fmla="*/ 5 w 5"/>
                    <a:gd name="T1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91" name="Freeform 2522"/>
                <p:cNvSpPr>
                  <a:spLocks/>
                </p:cNvSpPr>
                <p:nvPr/>
              </p:nvSpPr>
              <p:spPr bwMode="auto">
                <a:xfrm>
                  <a:off x="4248" y="2258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92" name="Freeform 2523"/>
                <p:cNvSpPr>
                  <a:spLocks/>
                </p:cNvSpPr>
                <p:nvPr/>
              </p:nvSpPr>
              <p:spPr bwMode="auto">
                <a:xfrm>
                  <a:off x="4255" y="2261"/>
                  <a:ext cx="18" cy="12"/>
                </a:xfrm>
                <a:custGeom>
                  <a:avLst/>
                  <a:gdLst>
                    <a:gd name="T0" fmla="*/ 0 w 8"/>
                    <a:gd name="T1" fmla="*/ 0 h 8"/>
                    <a:gd name="T2" fmla="*/ 0 w 8"/>
                    <a:gd name="T3" fmla="*/ 0 h 8"/>
                    <a:gd name="T4" fmla="*/ 1 w 8"/>
                    <a:gd name="T5" fmla="*/ 0 h 8"/>
                    <a:gd name="T6" fmla="*/ 1 w 8"/>
                    <a:gd name="T7" fmla="*/ 1 h 8"/>
                    <a:gd name="T8" fmla="*/ 2 w 8"/>
                    <a:gd name="T9" fmla="*/ 1 h 8"/>
                    <a:gd name="T10" fmla="*/ 2 w 8"/>
                    <a:gd name="T11" fmla="*/ 2 h 8"/>
                    <a:gd name="T12" fmla="*/ 3 w 8"/>
                    <a:gd name="T13" fmla="*/ 2 h 8"/>
                    <a:gd name="T14" fmla="*/ 3 w 8"/>
                    <a:gd name="T15" fmla="*/ 3 h 8"/>
                    <a:gd name="T16" fmla="*/ 4 w 8"/>
                    <a:gd name="T17" fmla="*/ 3 h 8"/>
                    <a:gd name="T18" fmla="*/ 4 w 8"/>
                    <a:gd name="T19" fmla="*/ 4 h 8"/>
                    <a:gd name="T20" fmla="*/ 5 w 8"/>
                    <a:gd name="T21" fmla="*/ 4 h 8"/>
                    <a:gd name="T22" fmla="*/ 5 w 8"/>
                    <a:gd name="T23" fmla="*/ 5 h 8"/>
                    <a:gd name="T24" fmla="*/ 6 w 8"/>
                    <a:gd name="T25" fmla="*/ 5 h 8"/>
                    <a:gd name="T26" fmla="*/ 6 w 8"/>
                    <a:gd name="T27" fmla="*/ 6 h 8"/>
                    <a:gd name="T28" fmla="*/ 7 w 8"/>
                    <a:gd name="T29" fmla="*/ 6 h 8"/>
                    <a:gd name="T30" fmla="*/ 7 w 8"/>
                    <a:gd name="T31" fmla="*/ 7 h 8"/>
                    <a:gd name="T32" fmla="*/ 8 w 8"/>
                    <a:gd name="T33" fmla="*/ 7 h 8"/>
                    <a:gd name="T34" fmla="*/ 8 w 8"/>
                    <a:gd name="T3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8" y="8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93" name="Freeform 2524"/>
                <p:cNvSpPr>
                  <a:spLocks/>
                </p:cNvSpPr>
                <p:nvPr/>
              </p:nvSpPr>
              <p:spPr bwMode="auto">
                <a:xfrm>
                  <a:off x="4276" y="2275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94" name="Freeform 2525"/>
                <p:cNvSpPr>
                  <a:spLocks/>
                </p:cNvSpPr>
                <p:nvPr/>
              </p:nvSpPr>
              <p:spPr bwMode="auto">
                <a:xfrm>
                  <a:off x="4280" y="2278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95" name="Freeform 2526"/>
                <p:cNvSpPr>
                  <a:spLocks/>
                </p:cNvSpPr>
                <p:nvPr/>
              </p:nvSpPr>
              <p:spPr bwMode="auto">
                <a:xfrm>
                  <a:off x="4285" y="228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96" name="Line 2527"/>
                <p:cNvSpPr>
                  <a:spLocks noChangeShapeType="1"/>
                </p:cNvSpPr>
                <p:nvPr/>
              </p:nvSpPr>
              <p:spPr bwMode="auto">
                <a:xfrm>
                  <a:off x="4289" y="22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97" name="Freeform 2528"/>
                <p:cNvSpPr>
                  <a:spLocks/>
                </p:cNvSpPr>
                <p:nvPr/>
              </p:nvSpPr>
              <p:spPr bwMode="auto">
                <a:xfrm>
                  <a:off x="4292" y="2287"/>
                  <a:ext cx="6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98" name="Freeform 2529"/>
                <p:cNvSpPr>
                  <a:spLocks/>
                </p:cNvSpPr>
                <p:nvPr/>
              </p:nvSpPr>
              <p:spPr bwMode="auto">
                <a:xfrm>
                  <a:off x="4301" y="2295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799" name="Line 2530"/>
                <p:cNvSpPr>
                  <a:spLocks noChangeShapeType="1"/>
                </p:cNvSpPr>
                <p:nvPr/>
              </p:nvSpPr>
              <p:spPr bwMode="auto">
                <a:xfrm>
                  <a:off x="4305" y="23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00" name="Freeform 2531"/>
                <p:cNvSpPr>
                  <a:spLocks/>
                </p:cNvSpPr>
                <p:nvPr/>
              </p:nvSpPr>
              <p:spPr bwMode="auto">
                <a:xfrm>
                  <a:off x="4307" y="2301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01" name="Line 2532"/>
                <p:cNvSpPr>
                  <a:spLocks noChangeShapeType="1"/>
                </p:cNvSpPr>
                <p:nvPr/>
              </p:nvSpPr>
              <p:spPr bwMode="auto">
                <a:xfrm>
                  <a:off x="4312" y="230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02" name="Freeform 2533"/>
                <p:cNvSpPr>
                  <a:spLocks/>
                </p:cNvSpPr>
                <p:nvPr/>
              </p:nvSpPr>
              <p:spPr bwMode="auto">
                <a:xfrm>
                  <a:off x="4314" y="2308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03" name="Freeform 2534"/>
                <p:cNvSpPr>
                  <a:spLocks/>
                </p:cNvSpPr>
                <p:nvPr/>
              </p:nvSpPr>
              <p:spPr bwMode="auto">
                <a:xfrm>
                  <a:off x="4319" y="2312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04" name="Freeform 2535"/>
                <p:cNvSpPr>
                  <a:spLocks/>
                </p:cNvSpPr>
                <p:nvPr/>
              </p:nvSpPr>
              <p:spPr bwMode="auto">
                <a:xfrm>
                  <a:off x="4323" y="2317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05" name="Freeform 2536"/>
                <p:cNvSpPr>
                  <a:spLocks/>
                </p:cNvSpPr>
                <p:nvPr/>
              </p:nvSpPr>
              <p:spPr bwMode="auto">
                <a:xfrm>
                  <a:off x="4330" y="2323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06" name="Freeform 2537"/>
                <p:cNvSpPr>
                  <a:spLocks/>
                </p:cNvSpPr>
                <p:nvPr/>
              </p:nvSpPr>
              <p:spPr bwMode="auto">
                <a:xfrm>
                  <a:off x="4337" y="2329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07" name="Line 2538"/>
                <p:cNvSpPr>
                  <a:spLocks noChangeShapeType="1"/>
                </p:cNvSpPr>
                <p:nvPr/>
              </p:nvSpPr>
              <p:spPr bwMode="auto">
                <a:xfrm>
                  <a:off x="4342" y="23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08" name="Freeform 2539"/>
                <p:cNvSpPr>
                  <a:spLocks/>
                </p:cNvSpPr>
                <p:nvPr/>
              </p:nvSpPr>
              <p:spPr bwMode="auto">
                <a:xfrm>
                  <a:off x="4344" y="233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09" name="Line 2540"/>
                <p:cNvSpPr>
                  <a:spLocks noChangeShapeType="1"/>
                </p:cNvSpPr>
                <p:nvPr/>
              </p:nvSpPr>
              <p:spPr bwMode="auto">
                <a:xfrm>
                  <a:off x="4348" y="23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10" name="Freeform 2541"/>
                <p:cNvSpPr>
                  <a:spLocks/>
                </p:cNvSpPr>
                <p:nvPr/>
              </p:nvSpPr>
              <p:spPr bwMode="auto">
                <a:xfrm>
                  <a:off x="4351" y="2342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11" name="Line 2542"/>
                <p:cNvSpPr>
                  <a:spLocks noChangeShapeType="1"/>
                </p:cNvSpPr>
                <p:nvPr/>
              </p:nvSpPr>
              <p:spPr bwMode="auto">
                <a:xfrm>
                  <a:off x="4355" y="23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12" name="Freeform 2543"/>
                <p:cNvSpPr>
                  <a:spLocks/>
                </p:cNvSpPr>
                <p:nvPr/>
              </p:nvSpPr>
              <p:spPr bwMode="auto">
                <a:xfrm>
                  <a:off x="4357" y="2348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13" name="Line 2544"/>
                <p:cNvSpPr>
                  <a:spLocks noChangeShapeType="1"/>
                </p:cNvSpPr>
                <p:nvPr/>
              </p:nvSpPr>
              <p:spPr bwMode="auto">
                <a:xfrm>
                  <a:off x="4362" y="23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14" name="Freeform 2545"/>
                <p:cNvSpPr>
                  <a:spLocks/>
                </p:cNvSpPr>
                <p:nvPr/>
              </p:nvSpPr>
              <p:spPr bwMode="auto">
                <a:xfrm>
                  <a:off x="4364" y="2354"/>
                  <a:ext cx="3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15" name="Line 2546"/>
                <p:cNvSpPr>
                  <a:spLocks noChangeShapeType="1"/>
                </p:cNvSpPr>
                <p:nvPr/>
              </p:nvSpPr>
              <p:spPr bwMode="auto">
                <a:xfrm>
                  <a:off x="4369" y="23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16" name="Freeform 2547"/>
                <p:cNvSpPr>
                  <a:spLocks/>
                </p:cNvSpPr>
                <p:nvPr/>
              </p:nvSpPr>
              <p:spPr bwMode="auto">
                <a:xfrm>
                  <a:off x="4371" y="236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17" name="Freeform 2548"/>
                <p:cNvSpPr>
                  <a:spLocks/>
                </p:cNvSpPr>
                <p:nvPr/>
              </p:nvSpPr>
              <p:spPr bwMode="auto">
                <a:xfrm>
                  <a:off x="4376" y="2365"/>
                  <a:ext cx="6" cy="7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18" name="Line 2549"/>
                <p:cNvSpPr>
                  <a:spLocks noChangeShapeType="1"/>
                </p:cNvSpPr>
                <p:nvPr/>
              </p:nvSpPr>
              <p:spPr bwMode="auto">
                <a:xfrm>
                  <a:off x="4385" y="23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19" name="Freeform 2550"/>
                <p:cNvSpPr>
                  <a:spLocks/>
                </p:cNvSpPr>
                <p:nvPr/>
              </p:nvSpPr>
              <p:spPr bwMode="auto">
                <a:xfrm>
                  <a:off x="4387" y="2375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20" name="Freeform 2551"/>
                <p:cNvSpPr>
                  <a:spLocks/>
                </p:cNvSpPr>
                <p:nvPr/>
              </p:nvSpPr>
              <p:spPr bwMode="auto">
                <a:xfrm>
                  <a:off x="4392" y="2379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21" name="Freeform 2552"/>
                <p:cNvSpPr>
                  <a:spLocks/>
                </p:cNvSpPr>
                <p:nvPr/>
              </p:nvSpPr>
              <p:spPr bwMode="auto">
                <a:xfrm>
                  <a:off x="4396" y="2383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22" name="Line 2553"/>
                <p:cNvSpPr>
                  <a:spLocks noChangeShapeType="1"/>
                </p:cNvSpPr>
                <p:nvPr/>
              </p:nvSpPr>
              <p:spPr bwMode="auto">
                <a:xfrm>
                  <a:off x="4405" y="23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23" name="Line 2554"/>
                <p:cNvSpPr>
                  <a:spLocks noChangeShapeType="1"/>
                </p:cNvSpPr>
                <p:nvPr/>
              </p:nvSpPr>
              <p:spPr bwMode="auto">
                <a:xfrm>
                  <a:off x="4407" y="23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24" name="Freeform 2555"/>
                <p:cNvSpPr>
                  <a:spLocks/>
                </p:cNvSpPr>
                <p:nvPr/>
              </p:nvSpPr>
              <p:spPr bwMode="auto">
                <a:xfrm>
                  <a:off x="4410" y="2393"/>
                  <a:ext cx="9" cy="8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25" name="Freeform 2556"/>
                <p:cNvSpPr>
                  <a:spLocks/>
                </p:cNvSpPr>
                <p:nvPr/>
              </p:nvSpPr>
              <p:spPr bwMode="auto">
                <a:xfrm>
                  <a:off x="4421" y="2403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26" name="Line 2557"/>
                <p:cNvSpPr>
                  <a:spLocks noChangeShapeType="1"/>
                </p:cNvSpPr>
                <p:nvPr/>
              </p:nvSpPr>
              <p:spPr bwMode="auto">
                <a:xfrm>
                  <a:off x="4426" y="240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27" name="Line 2558"/>
                <p:cNvSpPr>
                  <a:spLocks noChangeShapeType="1"/>
                </p:cNvSpPr>
                <p:nvPr/>
              </p:nvSpPr>
              <p:spPr bwMode="auto">
                <a:xfrm>
                  <a:off x="4428" y="240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28" name="Line 2559"/>
                <p:cNvSpPr>
                  <a:spLocks noChangeShapeType="1"/>
                </p:cNvSpPr>
                <p:nvPr/>
              </p:nvSpPr>
              <p:spPr bwMode="auto">
                <a:xfrm>
                  <a:off x="4430" y="240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29" name="Line 2560"/>
                <p:cNvSpPr>
                  <a:spLocks noChangeShapeType="1"/>
                </p:cNvSpPr>
                <p:nvPr/>
              </p:nvSpPr>
              <p:spPr bwMode="auto">
                <a:xfrm>
                  <a:off x="4432" y="24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30" name="Line 2561"/>
                <p:cNvSpPr>
                  <a:spLocks noChangeShapeType="1"/>
                </p:cNvSpPr>
                <p:nvPr/>
              </p:nvSpPr>
              <p:spPr bwMode="auto">
                <a:xfrm>
                  <a:off x="4435" y="24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31" name="Line 2562"/>
                <p:cNvSpPr>
                  <a:spLocks noChangeShapeType="1"/>
                </p:cNvSpPr>
                <p:nvPr/>
              </p:nvSpPr>
              <p:spPr bwMode="auto">
                <a:xfrm>
                  <a:off x="4437" y="24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32" name="Line 2563"/>
                <p:cNvSpPr>
                  <a:spLocks noChangeShapeType="1"/>
                </p:cNvSpPr>
                <p:nvPr/>
              </p:nvSpPr>
              <p:spPr bwMode="auto">
                <a:xfrm>
                  <a:off x="4439" y="24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33" name="Freeform 2564"/>
                <p:cNvSpPr>
                  <a:spLocks/>
                </p:cNvSpPr>
                <p:nvPr/>
              </p:nvSpPr>
              <p:spPr bwMode="auto">
                <a:xfrm>
                  <a:off x="4442" y="2417"/>
                  <a:ext cx="15" cy="9"/>
                </a:xfrm>
                <a:custGeom>
                  <a:avLst/>
                  <a:gdLst>
                    <a:gd name="T0" fmla="*/ 0 w 7"/>
                    <a:gd name="T1" fmla="*/ 0 h 6"/>
                    <a:gd name="T2" fmla="*/ 0 w 7"/>
                    <a:gd name="T3" fmla="*/ 0 h 6"/>
                    <a:gd name="T4" fmla="*/ 1 w 7"/>
                    <a:gd name="T5" fmla="*/ 0 h 6"/>
                    <a:gd name="T6" fmla="*/ 1 w 7"/>
                    <a:gd name="T7" fmla="*/ 1 h 6"/>
                    <a:gd name="T8" fmla="*/ 2 w 7"/>
                    <a:gd name="T9" fmla="*/ 1 h 6"/>
                    <a:gd name="T10" fmla="*/ 2 w 7"/>
                    <a:gd name="T11" fmla="*/ 2 h 6"/>
                    <a:gd name="T12" fmla="*/ 3 w 7"/>
                    <a:gd name="T13" fmla="*/ 2 h 6"/>
                    <a:gd name="T14" fmla="*/ 3 w 7"/>
                    <a:gd name="T15" fmla="*/ 3 h 6"/>
                    <a:gd name="T16" fmla="*/ 4 w 7"/>
                    <a:gd name="T17" fmla="*/ 3 h 6"/>
                    <a:gd name="T18" fmla="*/ 4 w 7"/>
                    <a:gd name="T19" fmla="*/ 4 h 6"/>
                    <a:gd name="T20" fmla="*/ 5 w 7"/>
                    <a:gd name="T21" fmla="*/ 4 h 6"/>
                    <a:gd name="T22" fmla="*/ 5 w 7"/>
                    <a:gd name="T23" fmla="*/ 5 h 6"/>
                    <a:gd name="T24" fmla="*/ 6 w 7"/>
                    <a:gd name="T25" fmla="*/ 5 h 6"/>
                    <a:gd name="T26" fmla="*/ 6 w 7"/>
                    <a:gd name="T27" fmla="*/ 6 h 6"/>
                    <a:gd name="T28" fmla="*/ 7 w 7"/>
                    <a:gd name="T2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34" name="Line 2565"/>
                <p:cNvSpPr>
                  <a:spLocks noChangeShapeType="1"/>
                </p:cNvSpPr>
                <p:nvPr/>
              </p:nvSpPr>
              <p:spPr bwMode="auto">
                <a:xfrm>
                  <a:off x="4460" y="24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35" name="Freeform 2566"/>
                <p:cNvSpPr>
                  <a:spLocks/>
                </p:cNvSpPr>
                <p:nvPr/>
              </p:nvSpPr>
              <p:spPr bwMode="auto">
                <a:xfrm>
                  <a:off x="4462" y="2429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36" name="Freeform 2567"/>
                <p:cNvSpPr>
                  <a:spLocks/>
                </p:cNvSpPr>
                <p:nvPr/>
              </p:nvSpPr>
              <p:spPr bwMode="auto">
                <a:xfrm>
                  <a:off x="4469" y="2433"/>
                  <a:ext cx="13" cy="3"/>
                </a:xfrm>
                <a:custGeom>
                  <a:avLst/>
                  <a:gdLst>
                    <a:gd name="T0" fmla="*/ 0 w 6"/>
                    <a:gd name="T1" fmla="*/ 0 h 2"/>
                    <a:gd name="T2" fmla="*/ 0 w 6"/>
                    <a:gd name="T3" fmla="*/ 0 h 2"/>
                    <a:gd name="T4" fmla="*/ 1 w 6"/>
                    <a:gd name="T5" fmla="*/ 0 h 2"/>
                    <a:gd name="T6" fmla="*/ 1 w 6"/>
                    <a:gd name="T7" fmla="*/ 1 h 2"/>
                    <a:gd name="T8" fmla="*/ 2 w 6"/>
                    <a:gd name="T9" fmla="*/ 1 h 2"/>
                    <a:gd name="T10" fmla="*/ 3 w 6"/>
                    <a:gd name="T11" fmla="*/ 1 h 2"/>
                    <a:gd name="T12" fmla="*/ 3 w 6"/>
                    <a:gd name="T13" fmla="*/ 2 h 2"/>
                    <a:gd name="T14" fmla="*/ 4 w 6"/>
                    <a:gd name="T15" fmla="*/ 2 h 2"/>
                    <a:gd name="T16" fmla="*/ 5 w 6"/>
                    <a:gd name="T17" fmla="*/ 2 h 2"/>
                    <a:gd name="T18" fmla="*/ 6 w 6"/>
                    <a:gd name="T1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37" name="Freeform 2568"/>
                <p:cNvSpPr>
                  <a:spLocks/>
                </p:cNvSpPr>
                <p:nvPr/>
              </p:nvSpPr>
              <p:spPr bwMode="auto">
                <a:xfrm>
                  <a:off x="4485" y="2434"/>
                  <a:ext cx="29" cy="3"/>
                </a:xfrm>
                <a:custGeom>
                  <a:avLst/>
                  <a:gdLst>
                    <a:gd name="T0" fmla="*/ 0 w 13"/>
                    <a:gd name="T1" fmla="*/ 2 h 2"/>
                    <a:gd name="T2" fmla="*/ 0 w 13"/>
                    <a:gd name="T3" fmla="*/ 2 h 2"/>
                    <a:gd name="T4" fmla="*/ 1 w 13"/>
                    <a:gd name="T5" fmla="*/ 2 h 2"/>
                    <a:gd name="T6" fmla="*/ 2 w 13"/>
                    <a:gd name="T7" fmla="*/ 2 h 2"/>
                    <a:gd name="T8" fmla="*/ 3 w 13"/>
                    <a:gd name="T9" fmla="*/ 2 h 2"/>
                    <a:gd name="T10" fmla="*/ 4 w 13"/>
                    <a:gd name="T11" fmla="*/ 2 h 2"/>
                    <a:gd name="T12" fmla="*/ 5 w 13"/>
                    <a:gd name="T13" fmla="*/ 2 h 2"/>
                    <a:gd name="T14" fmla="*/ 6 w 13"/>
                    <a:gd name="T15" fmla="*/ 2 h 2"/>
                    <a:gd name="T16" fmla="*/ 7 w 13"/>
                    <a:gd name="T17" fmla="*/ 2 h 2"/>
                    <a:gd name="T18" fmla="*/ 7 w 13"/>
                    <a:gd name="T19" fmla="*/ 1 h 2"/>
                    <a:gd name="T20" fmla="*/ 8 w 13"/>
                    <a:gd name="T21" fmla="*/ 1 h 2"/>
                    <a:gd name="T22" fmla="*/ 9 w 13"/>
                    <a:gd name="T23" fmla="*/ 1 h 2"/>
                    <a:gd name="T24" fmla="*/ 10 w 13"/>
                    <a:gd name="T25" fmla="*/ 1 h 2"/>
                    <a:gd name="T26" fmla="*/ 11 w 13"/>
                    <a:gd name="T27" fmla="*/ 1 h 2"/>
                    <a:gd name="T28" fmla="*/ 11 w 13"/>
                    <a:gd name="T29" fmla="*/ 0 h 2"/>
                    <a:gd name="T30" fmla="*/ 12 w 13"/>
                    <a:gd name="T31" fmla="*/ 0 h 2"/>
                    <a:gd name="T32" fmla="*/ 13 w 13"/>
                    <a:gd name="T3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38" name="Freeform 2569"/>
                <p:cNvSpPr>
                  <a:spLocks/>
                </p:cNvSpPr>
                <p:nvPr/>
              </p:nvSpPr>
              <p:spPr bwMode="auto">
                <a:xfrm>
                  <a:off x="4517" y="2429"/>
                  <a:ext cx="9" cy="4"/>
                </a:xfrm>
                <a:custGeom>
                  <a:avLst/>
                  <a:gdLst>
                    <a:gd name="T0" fmla="*/ 0 w 4"/>
                    <a:gd name="T1" fmla="*/ 2 h 2"/>
                    <a:gd name="T2" fmla="*/ 0 w 4"/>
                    <a:gd name="T3" fmla="*/ 2 h 2"/>
                    <a:gd name="T4" fmla="*/ 1 w 4"/>
                    <a:gd name="T5" fmla="*/ 2 h 2"/>
                    <a:gd name="T6" fmla="*/ 1 w 4"/>
                    <a:gd name="T7" fmla="*/ 1 h 2"/>
                    <a:gd name="T8" fmla="*/ 2 w 4"/>
                    <a:gd name="T9" fmla="*/ 1 h 2"/>
                    <a:gd name="T10" fmla="*/ 3 w 4"/>
                    <a:gd name="T11" fmla="*/ 1 h 2"/>
                    <a:gd name="T12" fmla="*/ 3 w 4"/>
                    <a:gd name="T13" fmla="*/ 0 h 2"/>
                    <a:gd name="T14" fmla="*/ 4 w 4"/>
                    <a:gd name="T1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39" name="Line 2570"/>
                <p:cNvSpPr>
                  <a:spLocks noChangeShapeType="1"/>
                </p:cNvSpPr>
                <p:nvPr/>
              </p:nvSpPr>
              <p:spPr bwMode="auto">
                <a:xfrm>
                  <a:off x="4528" y="24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40" name="Freeform 2571"/>
                <p:cNvSpPr>
                  <a:spLocks/>
                </p:cNvSpPr>
                <p:nvPr/>
              </p:nvSpPr>
              <p:spPr bwMode="auto">
                <a:xfrm>
                  <a:off x="4530" y="2425"/>
                  <a:ext cx="5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1 w 2"/>
                    <a:gd name="T5" fmla="*/ 1 h 1"/>
                    <a:gd name="T6" fmla="*/ 1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41" name="Freeform 2572"/>
                <p:cNvSpPr>
                  <a:spLocks/>
                </p:cNvSpPr>
                <p:nvPr/>
              </p:nvSpPr>
              <p:spPr bwMode="auto">
                <a:xfrm>
                  <a:off x="4537" y="2417"/>
                  <a:ext cx="43" cy="6"/>
                </a:xfrm>
                <a:custGeom>
                  <a:avLst/>
                  <a:gdLst>
                    <a:gd name="T0" fmla="*/ 0 w 19"/>
                    <a:gd name="T1" fmla="*/ 4 h 4"/>
                    <a:gd name="T2" fmla="*/ 0 w 19"/>
                    <a:gd name="T3" fmla="*/ 4 h 4"/>
                    <a:gd name="T4" fmla="*/ 1 w 19"/>
                    <a:gd name="T5" fmla="*/ 4 h 4"/>
                    <a:gd name="T6" fmla="*/ 1 w 19"/>
                    <a:gd name="T7" fmla="*/ 3 h 4"/>
                    <a:gd name="T8" fmla="*/ 2 w 19"/>
                    <a:gd name="T9" fmla="*/ 3 h 4"/>
                    <a:gd name="T10" fmla="*/ 3 w 19"/>
                    <a:gd name="T11" fmla="*/ 3 h 4"/>
                    <a:gd name="T12" fmla="*/ 3 w 19"/>
                    <a:gd name="T13" fmla="*/ 2 h 4"/>
                    <a:gd name="T14" fmla="*/ 4 w 19"/>
                    <a:gd name="T15" fmla="*/ 2 h 4"/>
                    <a:gd name="T16" fmla="*/ 5 w 19"/>
                    <a:gd name="T17" fmla="*/ 2 h 4"/>
                    <a:gd name="T18" fmla="*/ 5 w 19"/>
                    <a:gd name="T19" fmla="*/ 1 h 4"/>
                    <a:gd name="T20" fmla="*/ 6 w 19"/>
                    <a:gd name="T21" fmla="*/ 1 h 4"/>
                    <a:gd name="T22" fmla="*/ 7 w 19"/>
                    <a:gd name="T23" fmla="*/ 1 h 4"/>
                    <a:gd name="T24" fmla="*/ 8 w 19"/>
                    <a:gd name="T25" fmla="*/ 1 h 4"/>
                    <a:gd name="T26" fmla="*/ 8 w 19"/>
                    <a:gd name="T27" fmla="*/ 0 h 4"/>
                    <a:gd name="T28" fmla="*/ 9 w 19"/>
                    <a:gd name="T29" fmla="*/ 0 h 4"/>
                    <a:gd name="T30" fmla="*/ 10 w 19"/>
                    <a:gd name="T31" fmla="*/ 0 h 4"/>
                    <a:gd name="T32" fmla="*/ 11 w 19"/>
                    <a:gd name="T33" fmla="*/ 0 h 4"/>
                    <a:gd name="T34" fmla="*/ 12 w 19"/>
                    <a:gd name="T35" fmla="*/ 0 h 4"/>
                    <a:gd name="T36" fmla="*/ 13 w 19"/>
                    <a:gd name="T37" fmla="*/ 0 h 4"/>
                    <a:gd name="T38" fmla="*/ 14 w 19"/>
                    <a:gd name="T39" fmla="*/ 0 h 4"/>
                    <a:gd name="T40" fmla="*/ 15 w 19"/>
                    <a:gd name="T41" fmla="*/ 0 h 4"/>
                    <a:gd name="T42" fmla="*/ 16 w 19"/>
                    <a:gd name="T43" fmla="*/ 0 h 4"/>
                    <a:gd name="T44" fmla="*/ 16 w 19"/>
                    <a:gd name="T45" fmla="*/ 1 h 4"/>
                    <a:gd name="T46" fmla="*/ 17 w 19"/>
                    <a:gd name="T47" fmla="*/ 1 h 4"/>
                    <a:gd name="T48" fmla="*/ 18 w 19"/>
                    <a:gd name="T49" fmla="*/ 1 h 4"/>
                    <a:gd name="T50" fmla="*/ 19 w 19"/>
                    <a:gd name="T51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9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42" name="Freeform 2573"/>
                <p:cNvSpPr>
                  <a:spLocks/>
                </p:cNvSpPr>
                <p:nvPr/>
              </p:nvSpPr>
              <p:spPr bwMode="auto">
                <a:xfrm>
                  <a:off x="4582" y="2420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43" name="Freeform 2574"/>
                <p:cNvSpPr>
                  <a:spLocks/>
                </p:cNvSpPr>
                <p:nvPr/>
              </p:nvSpPr>
              <p:spPr bwMode="auto">
                <a:xfrm>
                  <a:off x="4587" y="2422"/>
                  <a:ext cx="18" cy="6"/>
                </a:xfrm>
                <a:custGeom>
                  <a:avLst/>
                  <a:gdLst>
                    <a:gd name="T0" fmla="*/ 0 w 8"/>
                    <a:gd name="T1" fmla="*/ 0 h 4"/>
                    <a:gd name="T2" fmla="*/ 0 w 8"/>
                    <a:gd name="T3" fmla="*/ 0 h 4"/>
                    <a:gd name="T4" fmla="*/ 1 w 8"/>
                    <a:gd name="T5" fmla="*/ 0 h 4"/>
                    <a:gd name="T6" fmla="*/ 2 w 8"/>
                    <a:gd name="T7" fmla="*/ 0 h 4"/>
                    <a:gd name="T8" fmla="*/ 2 w 8"/>
                    <a:gd name="T9" fmla="*/ 1 h 4"/>
                    <a:gd name="T10" fmla="*/ 3 w 8"/>
                    <a:gd name="T11" fmla="*/ 1 h 4"/>
                    <a:gd name="T12" fmla="*/ 4 w 8"/>
                    <a:gd name="T13" fmla="*/ 1 h 4"/>
                    <a:gd name="T14" fmla="*/ 4 w 8"/>
                    <a:gd name="T15" fmla="*/ 2 h 4"/>
                    <a:gd name="T16" fmla="*/ 5 w 8"/>
                    <a:gd name="T17" fmla="*/ 2 h 4"/>
                    <a:gd name="T18" fmla="*/ 5 w 8"/>
                    <a:gd name="T19" fmla="*/ 3 h 4"/>
                    <a:gd name="T20" fmla="*/ 6 w 8"/>
                    <a:gd name="T21" fmla="*/ 3 h 4"/>
                    <a:gd name="T22" fmla="*/ 7 w 8"/>
                    <a:gd name="T23" fmla="*/ 3 h 4"/>
                    <a:gd name="T24" fmla="*/ 7 w 8"/>
                    <a:gd name="T25" fmla="*/ 4 h 4"/>
                    <a:gd name="T26" fmla="*/ 8 w 8"/>
                    <a:gd name="T2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7" y="4"/>
                      </a:lnTo>
                      <a:lnTo>
                        <a:pt x="8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44" name="Freeform 2575"/>
                <p:cNvSpPr>
                  <a:spLocks/>
                </p:cNvSpPr>
                <p:nvPr/>
              </p:nvSpPr>
              <p:spPr bwMode="auto">
                <a:xfrm>
                  <a:off x="4607" y="2429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45" name="Freeform 2576"/>
                <p:cNvSpPr>
                  <a:spLocks/>
                </p:cNvSpPr>
                <p:nvPr/>
              </p:nvSpPr>
              <p:spPr bwMode="auto">
                <a:xfrm>
                  <a:off x="4614" y="2433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46" name="Freeform 2577"/>
                <p:cNvSpPr>
                  <a:spLocks/>
                </p:cNvSpPr>
                <p:nvPr/>
              </p:nvSpPr>
              <p:spPr bwMode="auto">
                <a:xfrm>
                  <a:off x="4621" y="2436"/>
                  <a:ext cx="18" cy="9"/>
                </a:xfrm>
                <a:custGeom>
                  <a:avLst/>
                  <a:gdLst>
                    <a:gd name="T0" fmla="*/ 0 w 8"/>
                    <a:gd name="T1" fmla="*/ 0 h 6"/>
                    <a:gd name="T2" fmla="*/ 0 w 8"/>
                    <a:gd name="T3" fmla="*/ 0 h 6"/>
                    <a:gd name="T4" fmla="*/ 1 w 8"/>
                    <a:gd name="T5" fmla="*/ 0 h 6"/>
                    <a:gd name="T6" fmla="*/ 1 w 8"/>
                    <a:gd name="T7" fmla="*/ 1 h 6"/>
                    <a:gd name="T8" fmla="*/ 2 w 8"/>
                    <a:gd name="T9" fmla="*/ 1 h 6"/>
                    <a:gd name="T10" fmla="*/ 2 w 8"/>
                    <a:gd name="T11" fmla="*/ 2 h 6"/>
                    <a:gd name="T12" fmla="*/ 3 w 8"/>
                    <a:gd name="T13" fmla="*/ 2 h 6"/>
                    <a:gd name="T14" fmla="*/ 3 w 8"/>
                    <a:gd name="T15" fmla="*/ 3 h 6"/>
                    <a:gd name="T16" fmla="*/ 4 w 8"/>
                    <a:gd name="T17" fmla="*/ 3 h 6"/>
                    <a:gd name="T18" fmla="*/ 5 w 8"/>
                    <a:gd name="T19" fmla="*/ 3 h 6"/>
                    <a:gd name="T20" fmla="*/ 5 w 8"/>
                    <a:gd name="T21" fmla="*/ 4 h 6"/>
                    <a:gd name="T22" fmla="*/ 6 w 8"/>
                    <a:gd name="T23" fmla="*/ 4 h 6"/>
                    <a:gd name="T24" fmla="*/ 6 w 8"/>
                    <a:gd name="T25" fmla="*/ 5 h 6"/>
                    <a:gd name="T26" fmla="*/ 7 w 8"/>
                    <a:gd name="T27" fmla="*/ 5 h 6"/>
                    <a:gd name="T28" fmla="*/ 7 w 8"/>
                    <a:gd name="T29" fmla="*/ 6 h 6"/>
                    <a:gd name="T30" fmla="*/ 8 w 8"/>
                    <a:gd name="T31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8" y="6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47" name="Line 2578"/>
                <p:cNvSpPr>
                  <a:spLocks noChangeShapeType="1"/>
                </p:cNvSpPr>
                <p:nvPr/>
              </p:nvSpPr>
              <p:spPr bwMode="auto">
                <a:xfrm>
                  <a:off x="4641" y="24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48" name="Freeform 2579"/>
                <p:cNvSpPr>
                  <a:spLocks/>
                </p:cNvSpPr>
                <p:nvPr/>
              </p:nvSpPr>
              <p:spPr bwMode="auto">
                <a:xfrm>
                  <a:off x="4644" y="2448"/>
                  <a:ext cx="13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49" name="Line 2580"/>
                <p:cNvSpPr>
                  <a:spLocks noChangeShapeType="1"/>
                </p:cNvSpPr>
                <p:nvPr/>
              </p:nvSpPr>
              <p:spPr bwMode="auto">
                <a:xfrm>
                  <a:off x="4660" y="245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50" name="Line 2581"/>
                <p:cNvSpPr>
                  <a:spLocks noChangeShapeType="1"/>
                </p:cNvSpPr>
                <p:nvPr/>
              </p:nvSpPr>
              <p:spPr bwMode="auto">
                <a:xfrm>
                  <a:off x="4662" y="24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51" name="Freeform 2582"/>
                <p:cNvSpPr>
                  <a:spLocks/>
                </p:cNvSpPr>
                <p:nvPr/>
              </p:nvSpPr>
              <p:spPr bwMode="auto">
                <a:xfrm>
                  <a:off x="4664" y="2461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52" name="Line 2583"/>
                <p:cNvSpPr>
                  <a:spLocks noChangeShapeType="1"/>
                </p:cNvSpPr>
                <p:nvPr/>
              </p:nvSpPr>
              <p:spPr bwMode="auto">
                <a:xfrm>
                  <a:off x="4669" y="24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53" name="Line 2584"/>
                <p:cNvSpPr>
                  <a:spLocks noChangeShapeType="1"/>
                </p:cNvSpPr>
                <p:nvPr/>
              </p:nvSpPr>
              <p:spPr bwMode="auto">
                <a:xfrm>
                  <a:off x="4671" y="24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54" name="Freeform 2585"/>
                <p:cNvSpPr>
                  <a:spLocks/>
                </p:cNvSpPr>
                <p:nvPr/>
              </p:nvSpPr>
              <p:spPr bwMode="auto">
                <a:xfrm>
                  <a:off x="4673" y="2467"/>
                  <a:ext cx="3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55" name="Line 2586"/>
                <p:cNvSpPr>
                  <a:spLocks noChangeShapeType="1"/>
                </p:cNvSpPr>
                <p:nvPr/>
              </p:nvSpPr>
              <p:spPr bwMode="auto">
                <a:xfrm>
                  <a:off x="4678" y="24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56" name="Freeform 2587"/>
                <p:cNvSpPr>
                  <a:spLocks/>
                </p:cNvSpPr>
                <p:nvPr/>
              </p:nvSpPr>
              <p:spPr bwMode="auto">
                <a:xfrm>
                  <a:off x="4680" y="2472"/>
                  <a:ext cx="5" cy="3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1 w 2"/>
                    <a:gd name="T5" fmla="*/ 0 h 2"/>
                    <a:gd name="T6" fmla="*/ 1 w 2"/>
                    <a:gd name="T7" fmla="*/ 1 h 2"/>
                    <a:gd name="T8" fmla="*/ 2 w 2"/>
                    <a:gd name="T9" fmla="*/ 1 h 2"/>
                    <a:gd name="T10" fmla="*/ 2 w 2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57" name="Freeform 2588"/>
                <p:cNvSpPr>
                  <a:spLocks/>
                </p:cNvSpPr>
                <p:nvPr/>
              </p:nvSpPr>
              <p:spPr bwMode="auto">
                <a:xfrm>
                  <a:off x="4687" y="2476"/>
                  <a:ext cx="27" cy="17"/>
                </a:xfrm>
                <a:custGeom>
                  <a:avLst/>
                  <a:gdLst>
                    <a:gd name="T0" fmla="*/ 0 w 12"/>
                    <a:gd name="T1" fmla="*/ 0 h 11"/>
                    <a:gd name="T2" fmla="*/ 0 w 12"/>
                    <a:gd name="T3" fmla="*/ 0 h 11"/>
                    <a:gd name="T4" fmla="*/ 1 w 12"/>
                    <a:gd name="T5" fmla="*/ 0 h 11"/>
                    <a:gd name="T6" fmla="*/ 1 w 12"/>
                    <a:gd name="T7" fmla="*/ 1 h 11"/>
                    <a:gd name="T8" fmla="*/ 2 w 12"/>
                    <a:gd name="T9" fmla="*/ 1 h 11"/>
                    <a:gd name="T10" fmla="*/ 2 w 12"/>
                    <a:gd name="T11" fmla="*/ 2 h 11"/>
                    <a:gd name="T12" fmla="*/ 3 w 12"/>
                    <a:gd name="T13" fmla="*/ 2 h 11"/>
                    <a:gd name="T14" fmla="*/ 3 w 12"/>
                    <a:gd name="T15" fmla="*/ 3 h 11"/>
                    <a:gd name="T16" fmla="*/ 4 w 12"/>
                    <a:gd name="T17" fmla="*/ 3 h 11"/>
                    <a:gd name="T18" fmla="*/ 4 w 12"/>
                    <a:gd name="T19" fmla="*/ 4 h 11"/>
                    <a:gd name="T20" fmla="*/ 5 w 12"/>
                    <a:gd name="T21" fmla="*/ 4 h 11"/>
                    <a:gd name="T22" fmla="*/ 5 w 12"/>
                    <a:gd name="T23" fmla="*/ 5 h 11"/>
                    <a:gd name="T24" fmla="*/ 6 w 12"/>
                    <a:gd name="T25" fmla="*/ 5 h 11"/>
                    <a:gd name="T26" fmla="*/ 6 w 12"/>
                    <a:gd name="T27" fmla="*/ 6 h 11"/>
                    <a:gd name="T28" fmla="*/ 7 w 12"/>
                    <a:gd name="T29" fmla="*/ 6 h 11"/>
                    <a:gd name="T30" fmla="*/ 7 w 12"/>
                    <a:gd name="T31" fmla="*/ 7 h 11"/>
                    <a:gd name="T32" fmla="*/ 8 w 12"/>
                    <a:gd name="T33" fmla="*/ 7 h 11"/>
                    <a:gd name="T34" fmla="*/ 8 w 12"/>
                    <a:gd name="T35" fmla="*/ 8 h 11"/>
                    <a:gd name="T36" fmla="*/ 9 w 12"/>
                    <a:gd name="T37" fmla="*/ 8 h 11"/>
                    <a:gd name="T38" fmla="*/ 9 w 12"/>
                    <a:gd name="T39" fmla="*/ 9 h 11"/>
                    <a:gd name="T40" fmla="*/ 10 w 12"/>
                    <a:gd name="T41" fmla="*/ 9 h 11"/>
                    <a:gd name="T42" fmla="*/ 10 w 12"/>
                    <a:gd name="T43" fmla="*/ 10 h 11"/>
                    <a:gd name="T44" fmla="*/ 11 w 12"/>
                    <a:gd name="T45" fmla="*/ 10 h 11"/>
                    <a:gd name="T46" fmla="*/ 11 w 12"/>
                    <a:gd name="T47" fmla="*/ 11 h 11"/>
                    <a:gd name="T48" fmla="*/ 12 w 12"/>
                    <a:gd name="T4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9" y="8"/>
                      </a:lnTo>
                      <a:lnTo>
                        <a:pt x="9" y="9"/>
                      </a:lnTo>
                      <a:lnTo>
                        <a:pt x="10" y="9"/>
                      </a:lnTo>
                      <a:lnTo>
                        <a:pt x="10" y="10"/>
                      </a:lnTo>
                      <a:lnTo>
                        <a:pt x="11" y="10"/>
                      </a:lnTo>
                      <a:lnTo>
                        <a:pt x="11" y="11"/>
                      </a:lnTo>
                      <a:lnTo>
                        <a:pt x="12" y="1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58" name="Line 2589"/>
                <p:cNvSpPr>
                  <a:spLocks noChangeShapeType="1"/>
                </p:cNvSpPr>
                <p:nvPr/>
              </p:nvSpPr>
              <p:spPr bwMode="auto">
                <a:xfrm>
                  <a:off x="4716" y="24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59" name="Line 2590"/>
                <p:cNvSpPr>
                  <a:spLocks noChangeShapeType="1"/>
                </p:cNvSpPr>
                <p:nvPr/>
              </p:nvSpPr>
              <p:spPr bwMode="auto">
                <a:xfrm>
                  <a:off x="4719" y="24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60" name="Freeform 2591"/>
                <p:cNvSpPr>
                  <a:spLocks/>
                </p:cNvSpPr>
                <p:nvPr/>
              </p:nvSpPr>
              <p:spPr bwMode="auto">
                <a:xfrm>
                  <a:off x="4721" y="2498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61" name="Line 2592"/>
                <p:cNvSpPr>
                  <a:spLocks noChangeShapeType="1"/>
                </p:cNvSpPr>
                <p:nvPr/>
              </p:nvSpPr>
              <p:spPr bwMode="auto">
                <a:xfrm>
                  <a:off x="4726" y="25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62" name="Line 2593"/>
                <p:cNvSpPr>
                  <a:spLocks noChangeShapeType="1"/>
                </p:cNvSpPr>
                <p:nvPr/>
              </p:nvSpPr>
              <p:spPr bwMode="auto">
                <a:xfrm>
                  <a:off x="4728" y="25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63" name="Freeform 2594"/>
                <p:cNvSpPr>
                  <a:spLocks/>
                </p:cNvSpPr>
                <p:nvPr/>
              </p:nvSpPr>
              <p:spPr bwMode="auto">
                <a:xfrm>
                  <a:off x="4730" y="2504"/>
                  <a:ext cx="5" cy="4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1 w 2"/>
                    <a:gd name="T5" fmla="*/ 0 h 2"/>
                    <a:gd name="T6" fmla="*/ 1 w 2"/>
                    <a:gd name="T7" fmla="*/ 1 h 2"/>
                    <a:gd name="T8" fmla="*/ 2 w 2"/>
                    <a:gd name="T9" fmla="*/ 1 h 2"/>
                    <a:gd name="T10" fmla="*/ 2 w 2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64" name="Freeform 2595"/>
                <p:cNvSpPr>
                  <a:spLocks/>
                </p:cNvSpPr>
                <p:nvPr/>
              </p:nvSpPr>
              <p:spPr bwMode="auto">
                <a:xfrm>
                  <a:off x="4737" y="2509"/>
                  <a:ext cx="20" cy="13"/>
                </a:xfrm>
                <a:custGeom>
                  <a:avLst/>
                  <a:gdLst>
                    <a:gd name="T0" fmla="*/ 0 w 9"/>
                    <a:gd name="T1" fmla="*/ 0 h 8"/>
                    <a:gd name="T2" fmla="*/ 0 w 9"/>
                    <a:gd name="T3" fmla="*/ 0 h 8"/>
                    <a:gd name="T4" fmla="*/ 1 w 9"/>
                    <a:gd name="T5" fmla="*/ 0 h 8"/>
                    <a:gd name="T6" fmla="*/ 1 w 9"/>
                    <a:gd name="T7" fmla="*/ 1 h 8"/>
                    <a:gd name="T8" fmla="*/ 2 w 9"/>
                    <a:gd name="T9" fmla="*/ 1 h 8"/>
                    <a:gd name="T10" fmla="*/ 2 w 9"/>
                    <a:gd name="T11" fmla="*/ 2 h 8"/>
                    <a:gd name="T12" fmla="*/ 3 w 9"/>
                    <a:gd name="T13" fmla="*/ 2 h 8"/>
                    <a:gd name="T14" fmla="*/ 3 w 9"/>
                    <a:gd name="T15" fmla="*/ 3 h 8"/>
                    <a:gd name="T16" fmla="*/ 4 w 9"/>
                    <a:gd name="T17" fmla="*/ 3 h 8"/>
                    <a:gd name="T18" fmla="*/ 4 w 9"/>
                    <a:gd name="T19" fmla="*/ 4 h 8"/>
                    <a:gd name="T20" fmla="*/ 5 w 9"/>
                    <a:gd name="T21" fmla="*/ 4 h 8"/>
                    <a:gd name="T22" fmla="*/ 5 w 9"/>
                    <a:gd name="T23" fmla="*/ 5 h 8"/>
                    <a:gd name="T24" fmla="*/ 6 w 9"/>
                    <a:gd name="T25" fmla="*/ 5 h 8"/>
                    <a:gd name="T26" fmla="*/ 6 w 9"/>
                    <a:gd name="T27" fmla="*/ 6 h 8"/>
                    <a:gd name="T28" fmla="*/ 7 w 9"/>
                    <a:gd name="T29" fmla="*/ 6 h 8"/>
                    <a:gd name="T30" fmla="*/ 7 w 9"/>
                    <a:gd name="T31" fmla="*/ 7 h 8"/>
                    <a:gd name="T32" fmla="*/ 8 w 9"/>
                    <a:gd name="T33" fmla="*/ 7 h 8"/>
                    <a:gd name="T34" fmla="*/ 8 w 9"/>
                    <a:gd name="T35" fmla="*/ 8 h 8"/>
                    <a:gd name="T36" fmla="*/ 9 w 9"/>
                    <a:gd name="T3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9" y="8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65" name="Line 2596"/>
                <p:cNvSpPr>
                  <a:spLocks noChangeShapeType="1"/>
                </p:cNvSpPr>
                <p:nvPr/>
              </p:nvSpPr>
              <p:spPr bwMode="auto">
                <a:xfrm>
                  <a:off x="4760" y="25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66" name="Line 2597"/>
                <p:cNvSpPr>
                  <a:spLocks noChangeShapeType="1"/>
                </p:cNvSpPr>
                <p:nvPr/>
              </p:nvSpPr>
              <p:spPr bwMode="auto">
                <a:xfrm>
                  <a:off x="4762" y="25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67" name="Line 2598"/>
                <p:cNvSpPr>
                  <a:spLocks noChangeShapeType="1"/>
                </p:cNvSpPr>
                <p:nvPr/>
              </p:nvSpPr>
              <p:spPr bwMode="auto">
                <a:xfrm>
                  <a:off x="4764" y="25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68" name="Line 2599"/>
                <p:cNvSpPr>
                  <a:spLocks noChangeShapeType="1"/>
                </p:cNvSpPr>
                <p:nvPr/>
              </p:nvSpPr>
              <p:spPr bwMode="auto">
                <a:xfrm>
                  <a:off x="4766" y="25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69" name="Line 2600"/>
                <p:cNvSpPr>
                  <a:spLocks noChangeShapeType="1"/>
                </p:cNvSpPr>
                <p:nvPr/>
              </p:nvSpPr>
              <p:spPr bwMode="auto">
                <a:xfrm>
                  <a:off x="4769" y="252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70" name="Freeform 2601"/>
                <p:cNvSpPr>
                  <a:spLocks/>
                </p:cNvSpPr>
                <p:nvPr/>
              </p:nvSpPr>
              <p:spPr bwMode="auto">
                <a:xfrm>
                  <a:off x="4771" y="2531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71" name="Line 2602"/>
                <p:cNvSpPr>
                  <a:spLocks noChangeShapeType="1"/>
                </p:cNvSpPr>
                <p:nvPr/>
              </p:nvSpPr>
              <p:spPr bwMode="auto">
                <a:xfrm>
                  <a:off x="4776" y="25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72" name="Line 2603"/>
                <p:cNvSpPr>
                  <a:spLocks noChangeShapeType="1"/>
                </p:cNvSpPr>
                <p:nvPr/>
              </p:nvSpPr>
              <p:spPr bwMode="auto">
                <a:xfrm>
                  <a:off x="4778" y="253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73" name="Freeform 2604"/>
                <p:cNvSpPr>
                  <a:spLocks/>
                </p:cNvSpPr>
                <p:nvPr/>
              </p:nvSpPr>
              <p:spPr bwMode="auto">
                <a:xfrm>
                  <a:off x="4780" y="2537"/>
                  <a:ext cx="5" cy="3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1 w 2"/>
                    <a:gd name="T5" fmla="*/ 0 h 2"/>
                    <a:gd name="T6" fmla="*/ 1 w 2"/>
                    <a:gd name="T7" fmla="*/ 1 h 2"/>
                    <a:gd name="T8" fmla="*/ 2 w 2"/>
                    <a:gd name="T9" fmla="*/ 1 h 2"/>
                    <a:gd name="T10" fmla="*/ 2 w 2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74" name="Freeform 2605"/>
                <p:cNvSpPr>
                  <a:spLocks/>
                </p:cNvSpPr>
                <p:nvPr/>
              </p:nvSpPr>
              <p:spPr bwMode="auto">
                <a:xfrm>
                  <a:off x="4787" y="2542"/>
                  <a:ext cx="27" cy="17"/>
                </a:xfrm>
                <a:custGeom>
                  <a:avLst/>
                  <a:gdLst>
                    <a:gd name="T0" fmla="*/ 0 w 12"/>
                    <a:gd name="T1" fmla="*/ 0 h 11"/>
                    <a:gd name="T2" fmla="*/ 0 w 12"/>
                    <a:gd name="T3" fmla="*/ 0 h 11"/>
                    <a:gd name="T4" fmla="*/ 1 w 12"/>
                    <a:gd name="T5" fmla="*/ 0 h 11"/>
                    <a:gd name="T6" fmla="*/ 1 w 12"/>
                    <a:gd name="T7" fmla="*/ 1 h 11"/>
                    <a:gd name="T8" fmla="*/ 2 w 12"/>
                    <a:gd name="T9" fmla="*/ 1 h 11"/>
                    <a:gd name="T10" fmla="*/ 2 w 12"/>
                    <a:gd name="T11" fmla="*/ 2 h 11"/>
                    <a:gd name="T12" fmla="*/ 3 w 12"/>
                    <a:gd name="T13" fmla="*/ 2 h 11"/>
                    <a:gd name="T14" fmla="*/ 3 w 12"/>
                    <a:gd name="T15" fmla="*/ 3 h 11"/>
                    <a:gd name="T16" fmla="*/ 4 w 12"/>
                    <a:gd name="T17" fmla="*/ 3 h 11"/>
                    <a:gd name="T18" fmla="*/ 4 w 12"/>
                    <a:gd name="T19" fmla="*/ 4 h 11"/>
                    <a:gd name="T20" fmla="*/ 5 w 12"/>
                    <a:gd name="T21" fmla="*/ 4 h 11"/>
                    <a:gd name="T22" fmla="*/ 5 w 12"/>
                    <a:gd name="T23" fmla="*/ 5 h 11"/>
                    <a:gd name="T24" fmla="*/ 6 w 12"/>
                    <a:gd name="T25" fmla="*/ 5 h 11"/>
                    <a:gd name="T26" fmla="*/ 6 w 12"/>
                    <a:gd name="T27" fmla="*/ 6 h 11"/>
                    <a:gd name="T28" fmla="*/ 7 w 12"/>
                    <a:gd name="T29" fmla="*/ 6 h 11"/>
                    <a:gd name="T30" fmla="*/ 7 w 12"/>
                    <a:gd name="T31" fmla="*/ 7 h 11"/>
                    <a:gd name="T32" fmla="*/ 8 w 12"/>
                    <a:gd name="T33" fmla="*/ 7 h 11"/>
                    <a:gd name="T34" fmla="*/ 8 w 12"/>
                    <a:gd name="T35" fmla="*/ 8 h 11"/>
                    <a:gd name="T36" fmla="*/ 9 w 12"/>
                    <a:gd name="T37" fmla="*/ 8 h 11"/>
                    <a:gd name="T38" fmla="*/ 9 w 12"/>
                    <a:gd name="T39" fmla="*/ 9 h 11"/>
                    <a:gd name="T40" fmla="*/ 10 w 12"/>
                    <a:gd name="T41" fmla="*/ 9 h 11"/>
                    <a:gd name="T42" fmla="*/ 10 w 12"/>
                    <a:gd name="T43" fmla="*/ 10 h 11"/>
                    <a:gd name="T44" fmla="*/ 11 w 12"/>
                    <a:gd name="T45" fmla="*/ 10 h 11"/>
                    <a:gd name="T46" fmla="*/ 11 w 12"/>
                    <a:gd name="T47" fmla="*/ 11 h 11"/>
                    <a:gd name="T48" fmla="*/ 12 w 12"/>
                    <a:gd name="T4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9" y="8"/>
                      </a:lnTo>
                      <a:lnTo>
                        <a:pt x="9" y="9"/>
                      </a:lnTo>
                      <a:lnTo>
                        <a:pt x="10" y="9"/>
                      </a:lnTo>
                      <a:lnTo>
                        <a:pt x="10" y="10"/>
                      </a:lnTo>
                      <a:lnTo>
                        <a:pt x="11" y="10"/>
                      </a:lnTo>
                      <a:lnTo>
                        <a:pt x="11" y="11"/>
                      </a:lnTo>
                      <a:lnTo>
                        <a:pt x="12" y="1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75" name="Freeform 2606"/>
                <p:cNvSpPr>
                  <a:spLocks/>
                </p:cNvSpPr>
                <p:nvPr/>
              </p:nvSpPr>
              <p:spPr bwMode="auto">
                <a:xfrm>
                  <a:off x="4816" y="2561"/>
                  <a:ext cx="5" cy="3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0 w 2"/>
                    <a:gd name="T5" fmla="*/ 1 h 2"/>
                    <a:gd name="T6" fmla="*/ 1 w 2"/>
                    <a:gd name="T7" fmla="*/ 1 h 2"/>
                    <a:gd name="T8" fmla="*/ 1 w 2"/>
                    <a:gd name="T9" fmla="*/ 2 h 2"/>
                    <a:gd name="T10" fmla="*/ 2 w 2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76" name="Line 2607"/>
                <p:cNvSpPr>
                  <a:spLocks noChangeShapeType="1"/>
                </p:cNvSpPr>
                <p:nvPr/>
              </p:nvSpPr>
              <p:spPr bwMode="auto">
                <a:xfrm>
                  <a:off x="4823" y="25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77" name="Line 2608"/>
                <p:cNvSpPr>
                  <a:spLocks noChangeShapeType="1"/>
                </p:cNvSpPr>
                <p:nvPr/>
              </p:nvSpPr>
              <p:spPr bwMode="auto">
                <a:xfrm>
                  <a:off x="4825" y="25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78" name="Line 2609"/>
                <p:cNvSpPr>
                  <a:spLocks noChangeShapeType="1"/>
                </p:cNvSpPr>
                <p:nvPr/>
              </p:nvSpPr>
              <p:spPr bwMode="auto">
                <a:xfrm>
                  <a:off x="4828" y="256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79" name="Freeform 2610"/>
                <p:cNvSpPr>
                  <a:spLocks/>
                </p:cNvSpPr>
                <p:nvPr/>
              </p:nvSpPr>
              <p:spPr bwMode="auto">
                <a:xfrm>
                  <a:off x="4830" y="2570"/>
                  <a:ext cx="5" cy="3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1 w 2"/>
                    <a:gd name="T5" fmla="*/ 0 h 2"/>
                    <a:gd name="T6" fmla="*/ 1 w 2"/>
                    <a:gd name="T7" fmla="*/ 1 h 2"/>
                    <a:gd name="T8" fmla="*/ 2 w 2"/>
                    <a:gd name="T9" fmla="*/ 1 h 2"/>
                    <a:gd name="T10" fmla="*/ 2 w 2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80" name="Freeform 2611"/>
                <p:cNvSpPr>
                  <a:spLocks/>
                </p:cNvSpPr>
                <p:nvPr/>
              </p:nvSpPr>
              <p:spPr bwMode="auto">
                <a:xfrm>
                  <a:off x="4837" y="2575"/>
                  <a:ext cx="13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81" name="Line 2612"/>
                <p:cNvSpPr>
                  <a:spLocks noChangeShapeType="1"/>
                </p:cNvSpPr>
                <p:nvPr/>
              </p:nvSpPr>
              <p:spPr bwMode="auto">
                <a:xfrm>
                  <a:off x="4853" y="25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82" name="Line 2613"/>
                <p:cNvSpPr>
                  <a:spLocks noChangeShapeType="1"/>
                </p:cNvSpPr>
                <p:nvPr/>
              </p:nvSpPr>
              <p:spPr bwMode="auto">
                <a:xfrm>
                  <a:off x="4855" y="25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83" name="Freeform 2614"/>
                <p:cNvSpPr>
                  <a:spLocks/>
                </p:cNvSpPr>
                <p:nvPr/>
              </p:nvSpPr>
              <p:spPr bwMode="auto">
                <a:xfrm>
                  <a:off x="4857" y="2587"/>
                  <a:ext cx="9" cy="0"/>
                </a:xfrm>
                <a:custGeom>
                  <a:avLst/>
                  <a:gdLst>
                    <a:gd name="T0" fmla="*/ 0 w 4"/>
                    <a:gd name="T1" fmla="*/ 0 w 4"/>
                    <a:gd name="T2" fmla="*/ 1 w 4"/>
                    <a:gd name="T3" fmla="*/ 2 w 4"/>
                    <a:gd name="T4" fmla="*/ 3 w 4"/>
                    <a:gd name="T5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84" name="Line 2615"/>
                <p:cNvSpPr>
                  <a:spLocks noChangeShapeType="1"/>
                </p:cNvSpPr>
                <p:nvPr/>
              </p:nvSpPr>
              <p:spPr bwMode="auto">
                <a:xfrm>
                  <a:off x="4869" y="25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85" name="Freeform 2616"/>
                <p:cNvSpPr>
                  <a:spLocks/>
                </p:cNvSpPr>
                <p:nvPr/>
              </p:nvSpPr>
              <p:spPr bwMode="auto">
                <a:xfrm>
                  <a:off x="4871" y="2590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grpSp>
            <p:nvGrpSpPr>
              <p:cNvPr id="24" name="Group 2818"/>
              <p:cNvGrpSpPr>
                <a:grpSpLocks/>
              </p:cNvGrpSpPr>
              <p:nvPr/>
            </p:nvGrpSpPr>
            <p:grpSpPr bwMode="auto">
              <a:xfrm>
                <a:off x="1090" y="1482"/>
                <a:ext cx="4692" cy="1860"/>
                <a:chOff x="1090" y="1482"/>
                <a:chExt cx="4692" cy="1860"/>
              </a:xfrm>
            </p:grpSpPr>
            <p:sp>
              <p:nvSpPr>
                <p:cNvPr id="486" name="Freeform 2618"/>
                <p:cNvSpPr>
                  <a:spLocks/>
                </p:cNvSpPr>
                <p:nvPr/>
              </p:nvSpPr>
              <p:spPr bwMode="auto">
                <a:xfrm>
                  <a:off x="4878" y="2593"/>
                  <a:ext cx="7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87" name="Freeform 2619"/>
                <p:cNvSpPr>
                  <a:spLocks/>
                </p:cNvSpPr>
                <p:nvPr/>
              </p:nvSpPr>
              <p:spPr bwMode="auto">
                <a:xfrm>
                  <a:off x="4887" y="2598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88" name="Line 2620"/>
                <p:cNvSpPr>
                  <a:spLocks noChangeShapeType="1"/>
                </p:cNvSpPr>
                <p:nvPr/>
              </p:nvSpPr>
              <p:spPr bwMode="auto">
                <a:xfrm>
                  <a:off x="4896" y="26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89" name="Line 2621"/>
                <p:cNvSpPr>
                  <a:spLocks noChangeShapeType="1"/>
                </p:cNvSpPr>
                <p:nvPr/>
              </p:nvSpPr>
              <p:spPr bwMode="auto">
                <a:xfrm>
                  <a:off x="4898" y="26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90" name="Freeform 2622"/>
                <p:cNvSpPr>
                  <a:spLocks/>
                </p:cNvSpPr>
                <p:nvPr/>
              </p:nvSpPr>
              <p:spPr bwMode="auto">
                <a:xfrm>
                  <a:off x="4900" y="2606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91" name="Freeform 2623"/>
                <p:cNvSpPr>
                  <a:spLocks/>
                </p:cNvSpPr>
                <p:nvPr/>
              </p:nvSpPr>
              <p:spPr bwMode="auto">
                <a:xfrm>
                  <a:off x="4910" y="2611"/>
                  <a:ext cx="31" cy="17"/>
                </a:xfrm>
                <a:custGeom>
                  <a:avLst/>
                  <a:gdLst>
                    <a:gd name="T0" fmla="*/ 0 w 14"/>
                    <a:gd name="T1" fmla="*/ 0 h 11"/>
                    <a:gd name="T2" fmla="*/ 0 w 14"/>
                    <a:gd name="T3" fmla="*/ 0 h 11"/>
                    <a:gd name="T4" fmla="*/ 1 w 14"/>
                    <a:gd name="T5" fmla="*/ 0 h 11"/>
                    <a:gd name="T6" fmla="*/ 1 w 14"/>
                    <a:gd name="T7" fmla="*/ 1 h 11"/>
                    <a:gd name="T8" fmla="*/ 2 w 14"/>
                    <a:gd name="T9" fmla="*/ 1 h 11"/>
                    <a:gd name="T10" fmla="*/ 2 w 14"/>
                    <a:gd name="T11" fmla="*/ 2 h 11"/>
                    <a:gd name="T12" fmla="*/ 3 w 14"/>
                    <a:gd name="T13" fmla="*/ 2 h 11"/>
                    <a:gd name="T14" fmla="*/ 3 w 14"/>
                    <a:gd name="T15" fmla="*/ 3 h 11"/>
                    <a:gd name="T16" fmla="*/ 4 w 14"/>
                    <a:gd name="T17" fmla="*/ 3 h 11"/>
                    <a:gd name="T18" fmla="*/ 4 w 14"/>
                    <a:gd name="T19" fmla="*/ 4 h 11"/>
                    <a:gd name="T20" fmla="*/ 5 w 14"/>
                    <a:gd name="T21" fmla="*/ 4 h 11"/>
                    <a:gd name="T22" fmla="*/ 6 w 14"/>
                    <a:gd name="T23" fmla="*/ 4 h 11"/>
                    <a:gd name="T24" fmla="*/ 6 w 14"/>
                    <a:gd name="T25" fmla="*/ 5 h 11"/>
                    <a:gd name="T26" fmla="*/ 7 w 14"/>
                    <a:gd name="T27" fmla="*/ 5 h 11"/>
                    <a:gd name="T28" fmla="*/ 7 w 14"/>
                    <a:gd name="T29" fmla="*/ 6 h 11"/>
                    <a:gd name="T30" fmla="*/ 8 w 14"/>
                    <a:gd name="T31" fmla="*/ 6 h 11"/>
                    <a:gd name="T32" fmla="*/ 8 w 14"/>
                    <a:gd name="T33" fmla="*/ 7 h 11"/>
                    <a:gd name="T34" fmla="*/ 9 w 14"/>
                    <a:gd name="T35" fmla="*/ 7 h 11"/>
                    <a:gd name="T36" fmla="*/ 9 w 14"/>
                    <a:gd name="T37" fmla="*/ 8 h 11"/>
                    <a:gd name="T38" fmla="*/ 10 w 14"/>
                    <a:gd name="T39" fmla="*/ 8 h 11"/>
                    <a:gd name="T40" fmla="*/ 10 w 14"/>
                    <a:gd name="T41" fmla="*/ 9 h 11"/>
                    <a:gd name="T42" fmla="*/ 11 w 14"/>
                    <a:gd name="T43" fmla="*/ 9 h 11"/>
                    <a:gd name="T44" fmla="*/ 12 w 14"/>
                    <a:gd name="T45" fmla="*/ 9 h 11"/>
                    <a:gd name="T46" fmla="*/ 12 w 14"/>
                    <a:gd name="T47" fmla="*/ 10 h 11"/>
                    <a:gd name="T48" fmla="*/ 13 w 14"/>
                    <a:gd name="T49" fmla="*/ 10 h 11"/>
                    <a:gd name="T50" fmla="*/ 13 w 14"/>
                    <a:gd name="T51" fmla="*/ 11 h 11"/>
                    <a:gd name="T52" fmla="*/ 14 w 14"/>
                    <a:gd name="T53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1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8" y="6"/>
                      </a:lnTo>
                      <a:lnTo>
                        <a:pt x="8" y="7"/>
                      </a:lnTo>
                      <a:lnTo>
                        <a:pt x="9" y="7"/>
                      </a:lnTo>
                      <a:lnTo>
                        <a:pt x="9" y="8"/>
                      </a:lnTo>
                      <a:lnTo>
                        <a:pt x="10" y="8"/>
                      </a:lnTo>
                      <a:lnTo>
                        <a:pt x="10" y="9"/>
                      </a:lnTo>
                      <a:lnTo>
                        <a:pt x="11" y="9"/>
                      </a:lnTo>
                      <a:lnTo>
                        <a:pt x="12" y="9"/>
                      </a:lnTo>
                      <a:lnTo>
                        <a:pt x="12" y="10"/>
                      </a:lnTo>
                      <a:lnTo>
                        <a:pt x="13" y="10"/>
                      </a:lnTo>
                      <a:lnTo>
                        <a:pt x="13" y="11"/>
                      </a:lnTo>
                      <a:lnTo>
                        <a:pt x="14" y="1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92" name="Freeform 2624"/>
                <p:cNvSpPr>
                  <a:spLocks/>
                </p:cNvSpPr>
                <p:nvPr/>
              </p:nvSpPr>
              <p:spPr bwMode="auto">
                <a:xfrm>
                  <a:off x="4944" y="2629"/>
                  <a:ext cx="4" cy="4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0 w 2"/>
                    <a:gd name="T5" fmla="*/ 1 h 2"/>
                    <a:gd name="T6" fmla="*/ 1 w 2"/>
                    <a:gd name="T7" fmla="*/ 1 h 2"/>
                    <a:gd name="T8" fmla="*/ 1 w 2"/>
                    <a:gd name="T9" fmla="*/ 2 h 2"/>
                    <a:gd name="T10" fmla="*/ 2 w 2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93" name="Freeform 2625"/>
                <p:cNvSpPr>
                  <a:spLocks/>
                </p:cNvSpPr>
                <p:nvPr/>
              </p:nvSpPr>
              <p:spPr bwMode="auto">
                <a:xfrm>
                  <a:off x="4950" y="2634"/>
                  <a:ext cx="14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94" name="Line 2626"/>
                <p:cNvSpPr>
                  <a:spLocks noChangeShapeType="1"/>
                </p:cNvSpPr>
                <p:nvPr/>
              </p:nvSpPr>
              <p:spPr bwMode="auto">
                <a:xfrm>
                  <a:off x="4966" y="264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95" name="Freeform 2627"/>
                <p:cNvSpPr>
                  <a:spLocks/>
                </p:cNvSpPr>
                <p:nvPr/>
              </p:nvSpPr>
              <p:spPr bwMode="auto">
                <a:xfrm>
                  <a:off x="4969" y="2645"/>
                  <a:ext cx="16" cy="9"/>
                </a:xfrm>
                <a:custGeom>
                  <a:avLst/>
                  <a:gdLst>
                    <a:gd name="T0" fmla="*/ 0 w 7"/>
                    <a:gd name="T1" fmla="*/ 0 h 6"/>
                    <a:gd name="T2" fmla="*/ 0 w 7"/>
                    <a:gd name="T3" fmla="*/ 0 h 6"/>
                    <a:gd name="T4" fmla="*/ 1 w 7"/>
                    <a:gd name="T5" fmla="*/ 0 h 6"/>
                    <a:gd name="T6" fmla="*/ 1 w 7"/>
                    <a:gd name="T7" fmla="*/ 1 h 6"/>
                    <a:gd name="T8" fmla="*/ 2 w 7"/>
                    <a:gd name="T9" fmla="*/ 1 h 6"/>
                    <a:gd name="T10" fmla="*/ 2 w 7"/>
                    <a:gd name="T11" fmla="*/ 2 h 6"/>
                    <a:gd name="T12" fmla="*/ 3 w 7"/>
                    <a:gd name="T13" fmla="*/ 2 h 6"/>
                    <a:gd name="T14" fmla="*/ 3 w 7"/>
                    <a:gd name="T15" fmla="*/ 3 h 6"/>
                    <a:gd name="T16" fmla="*/ 4 w 7"/>
                    <a:gd name="T17" fmla="*/ 3 h 6"/>
                    <a:gd name="T18" fmla="*/ 4 w 7"/>
                    <a:gd name="T19" fmla="*/ 4 h 6"/>
                    <a:gd name="T20" fmla="*/ 5 w 7"/>
                    <a:gd name="T21" fmla="*/ 4 h 6"/>
                    <a:gd name="T22" fmla="*/ 5 w 7"/>
                    <a:gd name="T23" fmla="*/ 5 h 6"/>
                    <a:gd name="T24" fmla="*/ 6 w 7"/>
                    <a:gd name="T25" fmla="*/ 5 h 6"/>
                    <a:gd name="T26" fmla="*/ 6 w 7"/>
                    <a:gd name="T27" fmla="*/ 6 h 6"/>
                    <a:gd name="T28" fmla="*/ 7 w 7"/>
                    <a:gd name="T2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96" name="Line 2628"/>
                <p:cNvSpPr>
                  <a:spLocks noChangeShapeType="1"/>
                </p:cNvSpPr>
                <p:nvPr/>
              </p:nvSpPr>
              <p:spPr bwMode="auto">
                <a:xfrm>
                  <a:off x="4987" y="26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97" name="Line 2629"/>
                <p:cNvSpPr>
                  <a:spLocks noChangeShapeType="1"/>
                </p:cNvSpPr>
                <p:nvPr/>
              </p:nvSpPr>
              <p:spPr bwMode="auto">
                <a:xfrm>
                  <a:off x="4989" y="265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98" name="Freeform 2630"/>
                <p:cNvSpPr>
                  <a:spLocks/>
                </p:cNvSpPr>
                <p:nvPr/>
              </p:nvSpPr>
              <p:spPr bwMode="auto">
                <a:xfrm>
                  <a:off x="4991" y="2659"/>
                  <a:ext cx="5" cy="3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1 w 2"/>
                    <a:gd name="T5" fmla="*/ 0 h 2"/>
                    <a:gd name="T6" fmla="*/ 1 w 2"/>
                    <a:gd name="T7" fmla="*/ 1 h 2"/>
                    <a:gd name="T8" fmla="*/ 2 w 2"/>
                    <a:gd name="T9" fmla="*/ 1 h 2"/>
                    <a:gd name="T10" fmla="*/ 2 w 2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99" name="Freeform 2631"/>
                <p:cNvSpPr>
                  <a:spLocks/>
                </p:cNvSpPr>
                <p:nvPr/>
              </p:nvSpPr>
              <p:spPr bwMode="auto">
                <a:xfrm>
                  <a:off x="4998" y="2664"/>
                  <a:ext cx="14" cy="9"/>
                </a:xfrm>
                <a:custGeom>
                  <a:avLst/>
                  <a:gdLst>
                    <a:gd name="T0" fmla="*/ 0 w 6"/>
                    <a:gd name="T1" fmla="*/ 0 h 6"/>
                    <a:gd name="T2" fmla="*/ 0 w 6"/>
                    <a:gd name="T3" fmla="*/ 0 h 6"/>
                    <a:gd name="T4" fmla="*/ 1 w 6"/>
                    <a:gd name="T5" fmla="*/ 0 h 6"/>
                    <a:gd name="T6" fmla="*/ 1 w 6"/>
                    <a:gd name="T7" fmla="*/ 1 h 6"/>
                    <a:gd name="T8" fmla="*/ 2 w 6"/>
                    <a:gd name="T9" fmla="*/ 1 h 6"/>
                    <a:gd name="T10" fmla="*/ 2 w 6"/>
                    <a:gd name="T11" fmla="*/ 2 h 6"/>
                    <a:gd name="T12" fmla="*/ 3 w 6"/>
                    <a:gd name="T13" fmla="*/ 2 h 6"/>
                    <a:gd name="T14" fmla="*/ 3 w 6"/>
                    <a:gd name="T15" fmla="*/ 3 h 6"/>
                    <a:gd name="T16" fmla="*/ 4 w 6"/>
                    <a:gd name="T17" fmla="*/ 3 h 6"/>
                    <a:gd name="T18" fmla="*/ 4 w 6"/>
                    <a:gd name="T19" fmla="*/ 4 h 6"/>
                    <a:gd name="T20" fmla="*/ 5 w 6"/>
                    <a:gd name="T21" fmla="*/ 4 h 6"/>
                    <a:gd name="T22" fmla="*/ 5 w 6"/>
                    <a:gd name="T23" fmla="*/ 5 h 6"/>
                    <a:gd name="T24" fmla="*/ 6 w 6"/>
                    <a:gd name="T25" fmla="*/ 5 h 6"/>
                    <a:gd name="T26" fmla="*/ 6 w 6"/>
                    <a:gd name="T2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00" name="Freeform 2632"/>
                <p:cNvSpPr>
                  <a:spLocks/>
                </p:cNvSpPr>
                <p:nvPr/>
              </p:nvSpPr>
              <p:spPr bwMode="auto">
                <a:xfrm>
                  <a:off x="5014" y="2675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01" name="Line 2633"/>
                <p:cNvSpPr>
                  <a:spLocks noChangeShapeType="1"/>
                </p:cNvSpPr>
                <p:nvPr/>
              </p:nvSpPr>
              <p:spPr bwMode="auto">
                <a:xfrm>
                  <a:off x="5019" y="26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02" name="Freeform 2634"/>
                <p:cNvSpPr>
                  <a:spLocks/>
                </p:cNvSpPr>
                <p:nvPr/>
              </p:nvSpPr>
              <p:spPr bwMode="auto">
                <a:xfrm>
                  <a:off x="5021" y="2679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03" name="Line 2635"/>
                <p:cNvSpPr>
                  <a:spLocks noChangeShapeType="1"/>
                </p:cNvSpPr>
                <p:nvPr/>
              </p:nvSpPr>
              <p:spPr bwMode="auto">
                <a:xfrm>
                  <a:off x="5025" y="268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04" name="Line 2636"/>
                <p:cNvSpPr>
                  <a:spLocks noChangeShapeType="1"/>
                </p:cNvSpPr>
                <p:nvPr/>
              </p:nvSpPr>
              <p:spPr bwMode="auto">
                <a:xfrm>
                  <a:off x="5028" y="26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05" name="Line 2637"/>
                <p:cNvSpPr>
                  <a:spLocks noChangeShapeType="1"/>
                </p:cNvSpPr>
                <p:nvPr/>
              </p:nvSpPr>
              <p:spPr bwMode="auto">
                <a:xfrm>
                  <a:off x="5030" y="26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06" name="Freeform 2638"/>
                <p:cNvSpPr>
                  <a:spLocks/>
                </p:cNvSpPr>
                <p:nvPr/>
              </p:nvSpPr>
              <p:spPr bwMode="auto">
                <a:xfrm>
                  <a:off x="5032" y="2687"/>
                  <a:ext cx="3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07" name="Line 2639"/>
                <p:cNvSpPr>
                  <a:spLocks noChangeShapeType="1"/>
                </p:cNvSpPr>
                <p:nvPr/>
              </p:nvSpPr>
              <p:spPr bwMode="auto">
                <a:xfrm>
                  <a:off x="5037" y="26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08" name="Freeform 2640"/>
                <p:cNvSpPr>
                  <a:spLocks/>
                </p:cNvSpPr>
                <p:nvPr/>
              </p:nvSpPr>
              <p:spPr bwMode="auto">
                <a:xfrm>
                  <a:off x="5039" y="2692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09" name="Line 2641"/>
                <p:cNvSpPr>
                  <a:spLocks noChangeShapeType="1"/>
                </p:cNvSpPr>
                <p:nvPr/>
              </p:nvSpPr>
              <p:spPr bwMode="auto">
                <a:xfrm>
                  <a:off x="5044" y="26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10" name="Freeform 2642"/>
                <p:cNvSpPr>
                  <a:spLocks/>
                </p:cNvSpPr>
                <p:nvPr/>
              </p:nvSpPr>
              <p:spPr bwMode="auto">
                <a:xfrm>
                  <a:off x="5046" y="2697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11" name="Freeform 2643"/>
                <p:cNvSpPr>
                  <a:spLocks/>
                </p:cNvSpPr>
                <p:nvPr/>
              </p:nvSpPr>
              <p:spPr bwMode="auto">
                <a:xfrm>
                  <a:off x="5050" y="2700"/>
                  <a:ext cx="12" cy="9"/>
                </a:xfrm>
                <a:custGeom>
                  <a:avLst/>
                  <a:gdLst>
                    <a:gd name="T0" fmla="*/ 0 w 5"/>
                    <a:gd name="T1" fmla="*/ 0 h 6"/>
                    <a:gd name="T2" fmla="*/ 0 w 5"/>
                    <a:gd name="T3" fmla="*/ 0 h 6"/>
                    <a:gd name="T4" fmla="*/ 0 w 5"/>
                    <a:gd name="T5" fmla="*/ 1 h 6"/>
                    <a:gd name="T6" fmla="*/ 1 w 5"/>
                    <a:gd name="T7" fmla="*/ 1 h 6"/>
                    <a:gd name="T8" fmla="*/ 1 w 5"/>
                    <a:gd name="T9" fmla="*/ 2 h 6"/>
                    <a:gd name="T10" fmla="*/ 2 w 5"/>
                    <a:gd name="T11" fmla="*/ 2 h 6"/>
                    <a:gd name="T12" fmla="*/ 2 w 5"/>
                    <a:gd name="T13" fmla="*/ 3 h 6"/>
                    <a:gd name="T14" fmla="*/ 3 w 5"/>
                    <a:gd name="T15" fmla="*/ 3 h 6"/>
                    <a:gd name="T16" fmla="*/ 3 w 5"/>
                    <a:gd name="T17" fmla="*/ 4 h 6"/>
                    <a:gd name="T18" fmla="*/ 4 w 5"/>
                    <a:gd name="T19" fmla="*/ 4 h 6"/>
                    <a:gd name="T20" fmla="*/ 4 w 5"/>
                    <a:gd name="T21" fmla="*/ 5 h 6"/>
                    <a:gd name="T22" fmla="*/ 5 w 5"/>
                    <a:gd name="T23" fmla="*/ 5 h 6"/>
                    <a:gd name="T24" fmla="*/ 5 w 5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12" name="Freeform 2644"/>
                <p:cNvSpPr>
                  <a:spLocks/>
                </p:cNvSpPr>
                <p:nvPr/>
              </p:nvSpPr>
              <p:spPr bwMode="auto">
                <a:xfrm>
                  <a:off x="5064" y="2711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13" name="Freeform 2645"/>
                <p:cNvSpPr>
                  <a:spLocks/>
                </p:cNvSpPr>
                <p:nvPr/>
              </p:nvSpPr>
              <p:spPr bwMode="auto">
                <a:xfrm>
                  <a:off x="5069" y="2714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14" name="Line 2646"/>
                <p:cNvSpPr>
                  <a:spLocks noChangeShapeType="1"/>
                </p:cNvSpPr>
                <p:nvPr/>
              </p:nvSpPr>
              <p:spPr bwMode="auto">
                <a:xfrm>
                  <a:off x="5073" y="27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15" name="Freeform 2647"/>
                <p:cNvSpPr>
                  <a:spLocks/>
                </p:cNvSpPr>
                <p:nvPr/>
              </p:nvSpPr>
              <p:spPr bwMode="auto">
                <a:xfrm>
                  <a:off x="5075" y="2719"/>
                  <a:ext cx="3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16" name="Freeform 2648"/>
                <p:cNvSpPr>
                  <a:spLocks/>
                </p:cNvSpPr>
                <p:nvPr/>
              </p:nvSpPr>
              <p:spPr bwMode="auto">
                <a:xfrm>
                  <a:off x="5080" y="2722"/>
                  <a:ext cx="5" cy="3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0 w 2"/>
                    <a:gd name="T5" fmla="*/ 1 h 2"/>
                    <a:gd name="T6" fmla="*/ 1 w 2"/>
                    <a:gd name="T7" fmla="*/ 1 h 2"/>
                    <a:gd name="T8" fmla="*/ 1 w 2"/>
                    <a:gd name="T9" fmla="*/ 2 h 2"/>
                    <a:gd name="T10" fmla="*/ 2 w 2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17" name="Freeform 2649"/>
                <p:cNvSpPr>
                  <a:spLocks/>
                </p:cNvSpPr>
                <p:nvPr/>
              </p:nvSpPr>
              <p:spPr bwMode="auto">
                <a:xfrm>
                  <a:off x="5087" y="2726"/>
                  <a:ext cx="16" cy="13"/>
                </a:xfrm>
                <a:custGeom>
                  <a:avLst/>
                  <a:gdLst>
                    <a:gd name="T0" fmla="*/ 0 w 7"/>
                    <a:gd name="T1" fmla="*/ 0 h 8"/>
                    <a:gd name="T2" fmla="*/ 0 w 7"/>
                    <a:gd name="T3" fmla="*/ 0 h 8"/>
                    <a:gd name="T4" fmla="*/ 0 w 7"/>
                    <a:gd name="T5" fmla="*/ 1 h 8"/>
                    <a:gd name="T6" fmla="*/ 1 w 7"/>
                    <a:gd name="T7" fmla="*/ 1 h 8"/>
                    <a:gd name="T8" fmla="*/ 1 w 7"/>
                    <a:gd name="T9" fmla="*/ 2 h 8"/>
                    <a:gd name="T10" fmla="*/ 2 w 7"/>
                    <a:gd name="T11" fmla="*/ 2 h 8"/>
                    <a:gd name="T12" fmla="*/ 2 w 7"/>
                    <a:gd name="T13" fmla="*/ 3 h 8"/>
                    <a:gd name="T14" fmla="*/ 3 w 7"/>
                    <a:gd name="T15" fmla="*/ 3 h 8"/>
                    <a:gd name="T16" fmla="*/ 3 w 7"/>
                    <a:gd name="T17" fmla="*/ 4 h 8"/>
                    <a:gd name="T18" fmla="*/ 4 w 7"/>
                    <a:gd name="T19" fmla="*/ 4 h 8"/>
                    <a:gd name="T20" fmla="*/ 4 w 7"/>
                    <a:gd name="T21" fmla="*/ 5 h 8"/>
                    <a:gd name="T22" fmla="*/ 5 w 7"/>
                    <a:gd name="T23" fmla="*/ 5 h 8"/>
                    <a:gd name="T24" fmla="*/ 5 w 7"/>
                    <a:gd name="T25" fmla="*/ 6 h 8"/>
                    <a:gd name="T26" fmla="*/ 6 w 7"/>
                    <a:gd name="T27" fmla="*/ 6 h 8"/>
                    <a:gd name="T28" fmla="*/ 6 w 7"/>
                    <a:gd name="T29" fmla="*/ 7 h 8"/>
                    <a:gd name="T30" fmla="*/ 7 w 7"/>
                    <a:gd name="T31" fmla="*/ 7 h 8"/>
                    <a:gd name="T32" fmla="*/ 7 w 7"/>
                    <a:gd name="T3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8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18" name="Freeform 2650"/>
                <p:cNvSpPr>
                  <a:spLocks/>
                </p:cNvSpPr>
                <p:nvPr/>
              </p:nvSpPr>
              <p:spPr bwMode="auto">
                <a:xfrm>
                  <a:off x="5105" y="2740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19" name="Freeform 2651"/>
                <p:cNvSpPr>
                  <a:spLocks/>
                </p:cNvSpPr>
                <p:nvPr/>
              </p:nvSpPr>
              <p:spPr bwMode="auto">
                <a:xfrm>
                  <a:off x="5109" y="2744"/>
                  <a:ext cx="3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20" name="Freeform 2652"/>
                <p:cNvSpPr>
                  <a:spLocks/>
                </p:cNvSpPr>
                <p:nvPr/>
              </p:nvSpPr>
              <p:spPr bwMode="auto">
                <a:xfrm>
                  <a:off x="5114" y="2747"/>
                  <a:ext cx="5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21" name="Freeform 2653"/>
                <p:cNvSpPr>
                  <a:spLocks/>
                </p:cNvSpPr>
                <p:nvPr/>
              </p:nvSpPr>
              <p:spPr bwMode="auto">
                <a:xfrm>
                  <a:off x="5121" y="2753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22" name="Line 2654"/>
                <p:cNvSpPr>
                  <a:spLocks noChangeShapeType="1"/>
                </p:cNvSpPr>
                <p:nvPr/>
              </p:nvSpPr>
              <p:spPr bwMode="auto">
                <a:xfrm>
                  <a:off x="5125" y="27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23" name="Freeform 2655"/>
                <p:cNvSpPr>
                  <a:spLocks/>
                </p:cNvSpPr>
                <p:nvPr/>
              </p:nvSpPr>
              <p:spPr bwMode="auto">
                <a:xfrm>
                  <a:off x="5128" y="2758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24" name="Freeform 2656"/>
                <p:cNvSpPr>
                  <a:spLocks/>
                </p:cNvSpPr>
                <p:nvPr/>
              </p:nvSpPr>
              <p:spPr bwMode="auto">
                <a:xfrm>
                  <a:off x="5132" y="2761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25" name="Freeform 2657"/>
                <p:cNvSpPr>
                  <a:spLocks/>
                </p:cNvSpPr>
                <p:nvPr/>
              </p:nvSpPr>
              <p:spPr bwMode="auto">
                <a:xfrm>
                  <a:off x="5137" y="2764"/>
                  <a:ext cx="9" cy="8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26" name="Freeform 2658"/>
                <p:cNvSpPr>
                  <a:spLocks/>
                </p:cNvSpPr>
                <p:nvPr/>
              </p:nvSpPr>
              <p:spPr bwMode="auto">
                <a:xfrm>
                  <a:off x="5148" y="2773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27" name="Line 2659"/>
                <p:cNvSpPr>
                  <a:spLocks noChangeShapeType="1"/>
                </p:cNvSpPr>
                <p:nvPr/>
              </p:nvSpPr>
              <p:spPr bwMode="auto">
                <a:xfrm>
                  <a:off x="5153" y="277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28" name="Line 2660"/>
                <p:cNvSpPr>
                  <a:spLocks noChangeShapeType="1"/>
                </p:cNvSpPr>
                <p:nvPr/>
              </p:nvSpPr>
              <p:spPr bwMode="auto">
                <a:xfrm>
                  <a:off x="5155" y="27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29" name="Line 2661"/>
                <p:cNvSpPr>
                  <a:spLocks noChangeShapeType="1"/>
                </p:cNvSpPr>
                <p:nvPr/>
              </p:nvSpPr>
              <p:spPr bwMode="auto">
                <a:xfrm>
                  <a:off x="5157" y="27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30" name="Freeform 2662"/>
                <p:cNvSpPr>
                  <a:spLocks/>
                </p:cNvSpPr>
                <p:nvPr/>
              </p:nvSpPr>
              <p:spPr bwMode="auto">
                <a:xfrm>
                  <a:off x="5159" y="2781"/>
                  <a:ext cx="3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31" name="Freeform 2663"/>
                <p:cNvSpPr>
                  <a:spLocks/>
                </p:cNvSpPr>
                <p:nvPr/>
              </p:nvSpPr>
              <p:spPr bwMode="auto">
                <a:xfrm>
                  <a:off x="5164" y="2784"/>
                  <a:ext cx="11" cy="10"/>
                </a:xfrm>
                <a:custGeom>
                  <a:avLst/>
                  <a:gdLst>
                    <a:gd name="T0" fmla="*/ 0 w 5"/>
                    <a:gd name="T1" fmla="*/ 0 h 6"/>
                    <a:gd name="T2" fmla="*/ 0 w 5"/>
                    <a:gd name="T3" fmla="*/ 0 h 6"/>
                    <a:gd name="T4" fmla="*/ 0 w 5"/>
                    <a:gd name="T5" fmla="*/ 1 h 6"/>
                    <a:gd name="T6" fmla="*/ 1 w 5"/>
                    <a:gd name="T7" fmla="*/ 1 h 6"/>
                    <a:gd name="T8" fmla="*/ 1 w 5"/>
                    <a:gd name="T9" fmla="*/ 2 h 6"/>
                    <a:gd name="T10" fmla="*/ 2 w 5"/>
                    <a:gd name="T11" fmla="*/ 2 h 6"/>
                    <a:gd name="T12" fmla="*/ 2 w 5"/>
                    <a:gd name="T13" fmla="*/ 3 h 6"/>
                    <a:gd name="T14" fmla="*/ 3 w 5"/>
                    <a:gd name="T15" fmla="*/ 3 h 6"/>
                    <a:gd name="T16" fmla="*/ 3 w 5"/>
                    <a:gd name="T17" fmla="*/ 4 h 6"/>
                    <a:gd name="T18" fmla="*/ 4 w 5"/>
                    <a:gd name="T19" fmla="*/ 4 h 6"/>
                    <a:gd name="T20" fmla="*/ 4 w 5"/>
                    <a:gd name="T21" fmla="*/ 5 h 6"/>
                    <a:gd name="T22" fmla="*/ 5 w 5"/>
                    <a:gd name="T23" fmla="*/ 5 h 6"/>
                    <a:gd name="T24" fmla="*/ 5 w 5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32" name="Freeform 2664"/>
                <p:cNvSpPr>
                  <a:spLocks/>
                </p:cNvSpPr>
                <p:nvPr/>
              </p:nvSpPr>
              <p:spPr bwMode="auto">
                <a:xfrm>
                  <a:off x="5178" y="2795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33" name="Line 2665"/>
                <p:cNvSpPr>
                  <a:spLocks noChangeShapeType="1"/>
                </p:cNvSpPr>
                <p:nvPr/>
              </p:nvSpPr>
              <p:spPr bwMode="auto">
                <a:xfrm>
                  <a:off x="5182" y="27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34" name="Line 2666"/>
                <p:cNvSpPr>
                  <a:spLocks noChangeShapeType="1"/>
                </p:cNvSpPr>
                <p:nvPr/>
              </p:nvSpPr>
              <p:spPr bwMode="auto">
                <a:xfrm>
                  <a:off x="5184" y="28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35" name="Line 2667"/>
                <p:cNvSpPr>
                  <a:spLocks noChangeShapeType="1"/>
                </p:cNvSpPr>
                <p:nvPr/>
              </p:nvSpPr>
              <p:spPr bwMode="auto">
                <a:xfrm>
                  <a:off x="5187" y="28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36" name="Freeform 2668"/>
                <p:cNvSpPr>
                  <a:spLocks/>
                </p:cNvSpPr>
                <p:nvPr/>
              </p:nvSpPr>
              <p:spPr bwMode="auto">
                <a:xfrm>
                  <a:off x="5189" y="2803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37" name="Freeform 2669"/>
                <p:cNvSpPr>
                  <a:spLocks/>
                </p:cNvSpPr>
                <p:nvPr/>
              </p:nvSpPr>
              <p:spPr bwMode="auto">
                <a:xfrm>
                  <a:off x="5194" y="2806"/>
                  <a:ext cx="15" cy="13"/>
                </a:xfrm>
                <a:custGeom>
                  <a:avLst/>
                  <a:gdLst>
                    <a:gd name="T0" fmla="*/ 0 w 7"/>
                    <a:gd name="T1" fmla="*/ 0 h 8"/>
                    <a:gd name="T2" fmla="*/ 0 w 7"/>
                    <a:gd name="T3" fmla="*/ 0 h 8"/>
                    <a:gd name="T4" fmla="*/ 0 w 7"/>
                    <a:gd name="T5" fmla="*/ 1 h 8"/>
                    <a:gd name="T6" fmla="*/ 1 w 7"/>
                    <a:gd name="T7" fmla="*/ 1 h 8"/>
                    <a:gd name="T8" fmla="*/ 1 w 7"/>
                    <a:gd name="T9" fmla="*/ 2 h 8"/>
                    <a:gd name="T10" fmla="*/ 2 w 7"/>
                    <a:gd name="T11" fmla="*/ 2 h 8"/>
                    <a:gd name="T12" fmla="*/ 2 w 7"/>
                    <a:gd name="T13" fmla="*/ 3 h 8"/>
                    <a:gd name="T14" fmla="*/ 3 w 7"/>
                    <a:gd name="T15" fmla="*/ 3 h 8"/>
                    <a:gd name="T16" fmla="*/ 3 w 7"/>
                    <a:gd name="T17" fmla="*/ 4 h 8"/>
                    <a:gd name="T18" fmla="*/ 4 w 7"/>
                    <a:gd name="T19" fmla="*/ 4 h 8"/>
                    <a:gd name="T20" fmla="*/ 4 w 7"/>
                    <a:gd name="T21" fmla="*/ 5 h 8"/>
                    <a:gd name="T22" fmla="*/ 5 w 7"/>
                    <a:gd name="T23" fmla="*/ 5 h 8"/>
                    <a:gd name="T24" fmla="*/ 5 w 7"/>
                    <a:gd name="T25" fmla="*/ 6 h 8"/>
                    <a:gd name="T26" fmla="*/ 6 w 7"/>
                    <a:gd name="T27" fmla="*/ 6 h 8"/>
                    <a:gd name="T28" fmla="*/ 6 w 7"/>
                    <a:gd name="T29" fmla="*/ 7 h 8"/>
                    <a:gd name="T30" fmla="*/ 7 w 7"/>
                    <a:gd name="T31" fmla="*/ 7 h 8"/>
                    <a:gd name="T32" fmla="*/ 7 w 7"/>
                    <a:gd name="T3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8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38" name="Freeform 2670"/>
                <p:cNvSpPr>
                  <a:spLocks/>
                </p:cNvSpPr>
                <p:nvPr/>
              </p:nvSpPr>
              <p:spPr bwMode="auto">
                <a:xfrm>
                  <a:off x="5212" y="2820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39" name="Line 2671"/>
                <p:cNvSpPr>
                  <a:spLocks noChangeShapeType="1"/>
                </p:cNvSpPr>
                <p:nvPr/>
              </p:nvSpPr>
              <p:spPr bwMode="auto">
                <a:xfrm>
                  <a:off x="5216" y="28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40" name="Line 2672"/>
                <p:cNvSpPr>
                  <a:spLocks noChangeShapeType="1"/>
                </p:cNvSpPr>
                <p:nvPr/>
              </p:nvSpPr>
              <p:spPr bwMode="auto">
                <a:xfrm>
                  <a:off x="5219" y="282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41" name="Line 2673"/>
                <p:cNvSpPr>
                  <a:spLocks noChangeShapeType="1"/>
                </p:cNvSpPr>
                <p:nvPr/>
              </p:nvSpPr>
              <p:spPr bwMode="auto">
                <a:xfrm>
                  <a:off x="5221" y="28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42" name="Freeform 2674"/>
                <p:cNvSpPr>
                  <a:spLocks/>
                </p:cNvSpPr>
                <p:nvPr/>
              </p:nvSpPr>
              <p:spPr bwMode="auto">
                <a:xfrm>
                  <a:off x="5223" y="2828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43" name="Freeform 2675"/>
                <p:cNvSpPr>
                  <a:spLocks/>
                </p:cNvSpPr>
                <p:nvPr/>
              </p:nvSpPr>
              <p:spPr bwMode="auto">
                <a:xfrm>
                  <a:off x="5228" y="2831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44" name="Line 2676"/>
                <p:cNvSpPr>
                  <a:spLocks noChangeShapeType="1"/>
                </p:cNvSpPr>
                <p:nvPr/>
              </p:nvSpPr>
              <p:spPr bwMode="auto">
                <a:xfrm>
                  <a:off x="5234" y="283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45" name="Line 2677"/>
                <p:cNvSpPr>
                  <a:spLocks noChangeShapeType="1"/>
                </p:cNvSpPr>
                <p:nvPr/>
              </p:nvSpPr>
              <p:spPr bwMode="auto">
                <a:xfrm>
                  <a:off x="5237" y="28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46" name="Freeform 2678"/>
                <p:cNvSpPr>
                  <a:spLocks/>
                </p:cNvSpPr>
                <p:nvPr/>
              </p:nvSpPr>
              <p:spPr bwMode="auto">
                <a:xfrm>
                  <a:off x="5239" y="2840"/>
                  <a:ext cx="7" cy="7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47" name="Freeform 2679"/>
                <p:cNvSpPr>
                  <a:spLocks/>
                </p:cNvSpPr>
                <p:nvPr/>
              </p:nvSpPr>
              <p:spPr bwMode="auto">
                <a:xfrm>
                  <a:off x="5248" y="2848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48" name="Freeform 2680"/>
                <p:cNvSpPr>
                  <a:spLocks/>
                </p:cNvSpPr>
                <p:nvPr/>
              </p:nvSpPr>
              <p:spPr bwMode="auto">
                <a:xfrm>
                  <a:off x="5253" y="2851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49" name="Freeform 2681"/>
                <p:cNvSpPr>
                  <a:spLocks/>
                </p:cNvSpPr>
                <p:nvPr/>
              </p:nvSpPr>
              <p:spPr bwMode="auto">
                <a:xfrm>
                  <a:off x="5257" y="2854"/>
                  <a:ext cx="7" cy="7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50" name="Freeform 2682"/>
                <p:cNvSpPr>
                  <a:spLocks/>
                </p:cNvSpPr>
                <p:nvPr/>
              </p:nvSpPr>
              <p:spPr bwMode="auto">
                <a:xfrm>
                  <a:off x="5266" y="2862"/>
                  <a:ext cx="3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51" name="Freeform 2683"/>
                <p:cNvSpPr>
                  <a:spLocks/>
                </p:cNvSpPr>
                <p:nvPr/>
              </p:nvSpPr>
              <p:spPr bwMode="auto">
                <a:xfrm>
                  <a:off x="5271" y="2865"/>
                  <a:ext cx="7" cy="7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52" name="Freeform 2684"/>
                <p:cNvSpPr>
                  <a:spLocks/>
                </p:cNvSpPr>
                <p:nvPr/>
              </p:nvSpPr>
              <p:spPr bwMode="auto">
                <a:xfrm>
                  <a:off x="5280" y="2873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53" name="Freeform 2685"/>
                <p:cNvSpPr>
                  <a:spLocks/>
                </p:cNvSpPr>
                <p:nvPr/>
              </p:nvSpPr>
              <p:spPr bwMode="auto">
                <a:xfrm>
                  <a:off x="5284" y="2876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54" name="Freeform 2686"/>
                <p:cNvSpPr>
                  <a:spLocks/>
                </p:cNvSpPr>
                <p:nvPr/>
              </p:nvSpPr>
              <p:spPr bwMode="auto">
                <a:xfrm>
                  <a:off x="5289" y="2881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55" name="Freeform 2687"/>
                <p:cNvSpPr>
                  <a:spLocks/>
                </p:cNvSpPr>
                <p:nvPr/>
              </p:nvSpPr>
              <p:spPr bwMode="auto">
                <a:xfrm>
                  <a:off x="5294" y="2884"/>
                  <a:ext cx="9" cy="8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56" name="Line 2688"/>
                <p:cNvSpPr>
                  <a:spLocks noChangeShapeType="1"/>
                </p:cNvSpPr>
                <p:nvPr/>
              </p:nvSpPr>
              <p:spPr bwMode="auto">
                <a:xfrm>
                  <a:off x="5305" y="289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57" name="Line 2689"/>
                <p:cNvSpPr>
                  <a:spLocks noChangeShapeType="1"/>
                </p:cNvSpPr>
                <p:nvPr/>
              </p:nvSpPr>
              <p:spPr bwMode="auto">
                <a:xfrm>
                  <a:off x="5307" y="28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58" name="Freeform 2690"/>
                <p:cNvSpPr>
                  <a:spLocks/>
                </p:cNvSpPr>
                <p:nvPr/>
              </p:nvSpPr>
              <p:spPr bwMode="auto">
                <a:xfrm>
                  <a:off x="5309" y="2897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59" name="Line 2691"/>
                <p:cNvSpPr>
                  <a:spLocks noChangeShapeType="1"/>
                </p:cNvSpPr>
                <p:nvPr/>
              </p:nvSpPr>
              <p:spPr bwMode="auto">
                <a:xfrm>
                  <a:off x="5319" y="29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60" name="Freeform 2692"/>
                <p:cNvSpPr>
                  <a:spLocks/>
                </p:cNvSpPr>
                <p:nvPr/>
              </p:nvSpPr>
              <p:spPr bwMode="auto">
                <a:xfrm>
                  <a:off x="5321" y="2906"/>
                  <a:ext cx="9" cy="8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61" name="Freeform 2693"/>
                <p:cNvSpPr>
                  <a:spLocks/>
                </p:cNvSpPr>
                <p:nvPr/>
              </p:nvSpPr>
              <p:spPr bwMode="auto">
                <a:xfrm>
                  <a:off x="5332" y="2915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62" name="Freeform 2694"/>
                <p:cNvSpPr>
                  <a:spLocks/>
                </p:cNvSpPr>
                <p:nvPr/>
              </p:nvSpPr>
              <p:spPr bwMode="auto">
                <a:xfrm>
                  <a:off x="5337" y="2919"/>
                  <a:ext cx="2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63" name="Freeform 2695"/>
                <p:cNvSpPr>
                  <a:spLocks/>
                </p:cNvSpPr>
                <p:nvPr/>
              </p:nvSpPr>
              <p:spPr bwMode="auto">
                <a:xfrm>
                  <a:off x="5341" y="2922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64" name="Freeform 2696"/>
                <p:cNvSpPr>
                  <a:spLocks/>
                </p:cNvSpPr>
                <p:nvPr/>
              </p:nvSpPr>
              <p:spPr bwMode="auto">
                <a:xfrm>
                  <a:off x="5346" y="2926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65" name="Freeform 2697"/>
                <p:cNvSpPr>
                  <a:spLocks/>
                </p:cNvSpPr>
                <p:nvPr/>
              </p:nvSpPr>
              <p:spPr bwMode="auto">
                <a:xfrm>
                  <a:off x="5350" y="2929"/>
                  <a:ext cx="3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66" name="Freeform 2698"/>
                <p:cNvSpPr>
                  <a:spLocks/>
                </p:cNvSpPr>
                <p:nvPr/>
              </p:nvSpPr>
              <p:spPr bwMode="auto">
                <a:xfrm>
                  <a:off x="5355" y="2933"/>
                  <a:ext cx="4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67" name="Line 2699"/>
                <p:cNvSpPr>
                  <a:spLocks noChangeShapeType="1"/>
                </p:cNvSpPr>
                <p:nvPr/>
              </p:nvSpPr>
              <p:spPr bwMode="auto">
                <a:xfrm>
                  <a:off x="5362" y="29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68" name="Freeform 2700"/>
                <p:cNvSpPr>
                  <a:spLocks/>
                </p:cNvSpPr>
                <p:nvPr/>
              </p:nvSpPr>
              <p:spPr bwMode="auto">
                <a:xfrm>
                  <a:off x="5364" y="2940"/>
                  <a:ext cx="7" cy="7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69" name="Freeform 2701"/>
                <p:cNvSpPr>
                  <a:spLocks/>
                </p:cNvSpPr>
                <p:nvPr/>
              </p:nvSpPr>
              <p:spPr bwMode="auto">
                <a:xfrm>
                  <a:off x="5373" y="2948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70" name="Line 2702"/>
                <p:cNvSpPr>
                  <a:spLocks noChangeShapeType="1"/>
                </p:cNvSpPr>
                <p:nvPr/>
              </p:nvSpPr>
              <p:spPr bwMode="auto">
                <a:xfrm>
                  <a:off x="5382" y="29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71" name="Freeform 2703"/>
                <p:cNvSpPr>
                  <a:spLocks/>
                </p:cNvSpPr>
                <p:nvPr/>
              </p:nvSpPr>
              <p:spPr bwMode="auto">
                <a:xfrm>
                  <a:off x="5384" y="2958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72" name="Freeform 2704"/>
                <p:cNvSpPr>
                  <a:spLocks/>
                </p:cNvSpPr>
                <p:nvPr/>
              </p:nvSpPr>
              <p:spPr bwMode="auto">
                <a:xfrm>
                  <a:off x="5393" y="2965"/>
                  <a:ext cx="7" cy="7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73" name="Line 2705"/>
                <p:cNvSpPr>
                  <a:spLocks noChangeShapeType="1"/>
                </p:cNvSpPr>
                <p:nvPr/>
              </p:nvSpPr>
              <p:spPr bwMode="auto">
                <a:xfrm>
                  <a:off x="5403" y="29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74" name="Freeform 2706"/>
                <p:cNvSpPr>
                  <a:spLocks/>
                </p:cNvSpPr>
                <p:nvPr/>
              </p:nvSpPr>
              <p:spPr bwMode="auto">
                <a:xfrm>
                  <a:off x="5405" y="2975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75" name="Freeform 2707"/>
                <p:cNvSpPr>
                  <a:spLocks/>
                </p:cNvSpPr>
                <p:nvPr/>
              </p:nvSpPr>
              <p:spPr bwMode="auto">
                <a:xfrm>
                  <a:off x="5409" y="2979"/>
                  <a:ext cx="3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76" name="Freeform 2708"/>
                <p:cNvSpPr>
                  <a:spLocks/>
                </p:cNvSpPr>
                <p:nvPr/>
              </p:nvSpPr>
              <p:spPr bwMode="auto">
                <a:xfrm>
                  <a:off x="5414" y="298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77" name="Line 2709"/>
                <p:cNvSpPr>
                  <a:spLocks noChangeShapeType="1"/>
                </p:cNvSpPr>
                <p:nvPr/>
              </p:nvSpPr>
              <p:spPr bwMode="auto">
                <a:xfrm>
                  <a:off x="5418" y="29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78" name="Freeform 2710"/>
                <p:cNvSpPr>
                  <a:spLocks/>
                </p:cNvSpPr>
                <p:nvPr/>
              </p:nvSpPr>
              <p:spPr bwMode="auto">
                <a:xfrm>
                  <a:off x="5421" y="2989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79" name="Freeform 2711"/>
                <p:cNvSpPr>
                  <a:spLocks/>
                </p:cNvSpPr>
                <p:nvPr/>
              </p:nvSpPr>
              <p:spPr bwMode="auto">
                <a:xfrm>
                  <a:off x="5430" y="2997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80" name="Line 2712"/>
                <p:cNvSpPr>
                  <a:spLocks noChangeShapeType="1"/>
                </p:cNvSpPr>
                <p:nvPr/>
              </p:nvSpPr>
              <p:spPr bwMode="auto">
                <a:xfrm>
                  <a:off x="5439" y="30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81" name="Line 2713"/>
                <p:cNvSpPr>
                  <a:spLocks noChangeShapeType="1"/>
                </p:cNvSpPr>
                <p:nvPr/>
              </p:nvSpPr>
              <p:spPr bwMode="auto">
                <a:xfrm>
                  <a:off x="5441" y="300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82" name="Freeform 2714"/>
                <p:cNvSpPr>
                  <a:spLocks/>
                </p:cNvSpPr>
                <p:nvPr/>
              </p:nvSpPr>
              <p:spPr bwMode="auto">
                <a:xfrm>
                  <a:off x="5443" y="3008"/>
                  <a:ext cx="5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83" name="Freeform 2715"/>
                <p:cNvSpPr>
                  <a:spLocks/>
                </p:cNvSpPr>
                <p:nvPr/>
              </p:nvSpPr>
              <p:spPr bwMode="auto">
                <a:xfrm>
                  <a:off x="5450" y="3014"/>
                  <a:ext cx="3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84" name="Freeform 2716"/>
                <p:cNvSpPr>
                  <a:spLocks/>
                </p:cNvSpPr>
                <p:nvPr/>
              </p:nvSpPr>
              <p:spPr bwMode="auto">
                <a:xfrm>
                  <a:off x="5455" y="3017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85" name="Freeform 2717"/>
                <p:cNvSpPr>
                  <a:spLocks/>
                </p:cNvSpPr>
                <p:nvPr/>
              </p:nvSpPr>
              <p:spPr bwMode="auto">
                <a:xfrm>
                  <a:off x="5459" y="3022"/>
                  <a:ext cx="3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86" name="Freeform 2718"/>
                <p:cNvSpPr>
                  <a:spLocks/>
                </p:cNvSpPr>
                <p:nvPr/>
              </p:nvSpPr>
              <p:spPr bwMode="auto">
                <a:xfrm>
                  <a:off x="5464" y="3025"/>
                  <a:ext cx="4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87" name="Line 2719"/>
                <p:cNvSpPr>
                  <a:spLocks noChangeShapeType="1"/>
                </p:cNvSpPr>
                <p:nvPr/>
              </p:nvSpPr>
              <p:spPr bwMode="auto">
                <a:xfrm>
                  <a:off x="5471" y="30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88" name="Line 2720"/>
                <p:cNvSpPr>
                  <a:spLocks noChangeShapeType="1"/>
                </p:cNvSpPr>
                <p:nvPr/>
              </p:nvSpPr>
              <p:spPr bwMode="auto">
                <a:xfrm>
                  <a:off x="5473" y="303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89" name="Freeform 2721"/>
                <p:cNvSpPr>
                  <a:spLocks/>
                </p:cNvSpPr>
                <p:nvPr/>
              </p:nvSpPr>
              <p:spPr bwMode="auto">
                <a:xfrm>
                  <a:off x="5475" y="3034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90" name="Line 2722"/>
                <p:cNvSpPr>
                  <a:spLocks noChangeShapeType="1"/>
                </p:cNvSpPr>
                <p:nvPr/>
              </p:nvSpPr>
              <p:spPr bwMode="auto">
                <a:xfrm>
                  <a:off x="5480" y="30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91" name="Line 2723"/>
                <p:cNvSpPr>
                  <a:spLocks noChangeShapeType="1"/>
                </p:cNvSpPr>
                <p:nvPr/>
              </p:nvSpPr>
              <p:spPr bwMode="auto">
                <a:xfrm>
                  <a:off x="5482" y="30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92" name="Freeform 2724"/>
                <p:cNvSpPr>
                  <a:spLocks/>
                </p:cNvSpPr>
                <p:nvPr/>
              </p:nvSpPr>
              <p:spPr bwMode="auto">
                <a:xfrm>
                  <a:off x="5484" y="3042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93" name="Line 2725"/>
                <p:cNvSpPr>
                  <a:spLocks noChangeShapeType="1"/>
                </p:cNvSpPr>
                <p:nvPr/>
              </p:nvSpPr>
              <p:spPr bwMode="auto">
                <a:xfrm>
                  <a:off x="5489" y="30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94" name="Freeform 2726"/>
                <p:cNvSpPr>
                  <a:spLocks/>
                </p:cNvSpPr>
                <p:nvPr/>
              </p:nvSpPr>
              <p:spPr bwMode="auto">
                <a:xfrm>
                  <a:off x="5491" y="3048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95" name="Freeform 2727"/>
                <p:cNvSpPr>
                  <a:spLocks/>
                </p:cNvSpPr>
                <p:nvPr/>
              </p:nvSpPr>
              <p:spPr bwMode="auto">
                <a:xfrm>
                  <a:off x="5500" y="3056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96" name="Line 2728"/>
                <p:cNvSpPr>
                  <a:spLocks noChangeShapeType="1"/>
                </p:cNvSpPr>
                <p:nvPr/>
              </p:nvSpPr>
              <p:spPr bwMode="auto">
                <a:xfrm>
                  <a:off x="5509" y="306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97" name="Freeform 2729"/>
                <p:cNvSpPr>
                  <a:spLocks/>
                </p:cNvSpPr>
                <p:nvPr/>
              </p:nvSpPr>
              <p:spPr bwMode="auto">
                <a:xfrm>
                  <a:off x="5512" y="3065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98" name="Line 2730"/>
                <p:cNvSpPr>
                  <a:spLocks noChangeShapeType="1"/>
                </p:cNvSpPr>
                <p:nvPr/>
              </p:nvSpPr>
              <p:spPr bwMode="auto">
                <a:xfrm>
                  <a:off x="5516" y="30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599" name="Freeform 2731"/>
                <p:cNvSpPr>
                  <a:spLocks/>
                </p:cNvSpPr>
                <p:nvPr/>
              </p:nvSpPr>
              <p:spPr bwMode="auto">
                <a:xfrm>
                  <a:off x="5518" y="3072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00" name="Freeform 2732"/>
                <p:cNvSpPr>
                  <a:spLocks/>
                </p:cNvSpPr>
                <p:nvPr/>
              </p:nvSpPr>
              <p:spPr bwMode="auto">
                <a:xfrm>
                  <a:off x="5528" y="3079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01" name="Freeform 2733"/>
                <p:cNvSpPr>
                  <a:spLocks/>
                </p:cNvSpPr>
                <p:nvPr/>
              </p:nvSpPr>
              <p:spPr bwMode="auto">
                <a:xfrm>
                  <a:off x="5530" y="3083"/>
                  <a:ext cx="4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02" name="Freeform 2734"/>
                <p:cNvSpPr>
                  <a:spLocks/>
                </p:cNvSpPr>
                <p:nvPr/>
              </p:nvSpPr>
              <p:spPr bwMode="auto">
                <a:xfrm>
                  <a:off x="5537" y="3089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03" name="Freeform 2735"/>
                <p:cNvSpPr>
                  <a:spLocks/>
                </p:cNvSpPr>
                <p:nvPr/>
              </p:nvSpPr>
              <p:spPr bwMode="auto">
                <a:xfrm>
                  <a:off x="5543" y="309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04" name="Line 2736"/>
                <p:cNvSpPr>
                  <a:spLocks noChangeShapeType="1"/>
                </p:cNvSpPr>
                <p:nvPr/>
              </p:nvSpPr>
              <p:spPr bwMode="auto">
                <a:xfrm>
                  <a:off x="5546" y="30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05" name="Freeform 2737"/>
                <p:cNvSpPr>
                  <a:spLocks/>
                </p:cNvSpPr>
                <p:nvPr/>
              </p:nvSpPr>
              <p:spPr bwMode="auto">
                <a:xfrm>
                  <a:off x="5548" y="3100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06" name="Line 2738"/>
                <p:cNvSpPr>
                  <a:spLocks noChangeShapeType="1"/>
                </p:cNvSpPr>
                <p:nvPr/>
              </p:nvSpPr>
              <p:spPr bwMode="auto">
                <a:xfrm>
                  <a:off x="5553" y="310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07" name="Freeform 2739"/>
                <p:cNvSpPr>
                  <a:spLocks/>
                </p:cNvSpPr>
                <p:nvPr/>
              </p:nvSpPr>
              <p:spPr bwMode="auto">
                <a:xfrm>
                  <a:off x="5555" y="310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08" name="Line 2740"/>
                <p:cNvSpPr>
                  <a:spLocks noChangeShapeType="1"/>
                </p:cNvSpPr>
                <p:nvPr/>
              </p:nvSpPr>
              <p:spPr bwMode="auto">
                <a:xfrm>
                  <a:off x="5559" y="311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09" name="Freeform 2741"/>
                <p:cNvSpPr>
                  <a:spLocks/>
                </p:cNvSpPr>
                <p:nvPr/>
              </p:nvSpPr>
              <p:spPr bwMode="auto">
                <a:xfrm>
                  <a:off x="5562" y="3112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10" name="Freeform 2742"/>
                <p:cNvSpPr>
                  <a:spLocks/>
                </p:cNvSpPr>
                <p:nvPr/>
              </p:nvSpPr>
              <p:spPr bwMode="auto">
                <a:xfrm>
                  <a:off x="5566" y="3117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11" name="Line 2743"/>
                <p:cNvSpPr>
                  <a:spLocks noChangeShapeType="1"/>
                </p:cNvSpPr>
                <p:nvPr/>
              </p:nvSpPr>
              <p:spPr bwMode="auto">
                <a:xfrm>
                  <a:off x="5571" y="31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12" name="Line 2744"/>
                <p:cNvSpPr>
                  <a:spLocks noChangeShapeType="1"/>
                </p:cNvSpPr>
                <p:nvPr/>
              </p:nvSpPr>
              <p:spPr bwMode="auto">
                <a:xfrm>
                  <a:off x="5573" y="31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13" name="Freeform 2745"/>
                <p:cNvSpPr>
                  <a:spLocks/>
                </p:cNvSpPr>
                <p:nvPr/>
              </p:nvSpPr>
              <p:spPr bwMode="auto">
                <a:xfrm>
                  <a:off x="5575" y="3125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14" name="Line 2746"/>
                <p:cNvSpPr>
                  <a:spLocks noChangeShapeType="1"/>
                </p:cNvSpPr>
                <p:nvPr/>
              </p:nvSpPr>
              <p:spPr bwMode="auto">
                <a:xfrm>
                  <a:off x="5580" y="312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15" name="Freeform 2747"/>
                <p:cNvSpPr>
                  <a:spLocks/>
                </p:cNvSpPr>
                <p:nvPr/>
              </p:nvSpPr>
              <p:spPr bwMode="auto">
                <a:xfrm>
                  <a:off x="5582" y="313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16" name="Freeform 2748"/>
                <p:cNvSpPr>
                  <a:spLocks/>
                </p:cNvSpPr>
                <p:nvPr/>
              </p:nvSpPr>
              <p:spPr bwMode="auto">
                <a:xfrm>
                  <a:off x="5587" y="3136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17" name="Line 2749"/>
                <p:cNvSpPr>
                  <a:spLocks noChangeShapeType="1"/>
                </p:cNvSpPr>
                <p:nvPr/>
              </p:nvSpPr>
              <p:spPr bwMode="auto">
                <a:xfrm>
                  <a:off x="5589" y="31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18" name="Freeform 2750"/>
                <p:cNvSpPr>
                  <a:spLocks/>
                </p:cNvSpPr>
                <p:nvPr/>
              </p:nvSpPr>
              <p:spPr bwMode="auto">
                <a:xfrm>
                  <a:off x="5591" y="3140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19" name="Freeform 2751"/>
                <p:cNvSpPr>
                  <a:spLocks/>
                </p:cNvSpPr>
                <p:nvPr/>
              </p:nvSpPr>
              <p:spPr bwMode="auto">
                <a:xfrm>
                  <a:off x="5596" y="3145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20" name="Freeform 2752"/>
                <p:cNvSpPr>
                  <a:spLocks/>
                </p:cNvSpPr>
                <p:nvPr/>
              </p:nvSpPr>
              <p:spPr bwMode="auto">
                <a:xfrm>
                  <a:off x="5600" y="3150"/>
                  <a:ext cx="5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21" name="Freeform 2753"/>
                <p:cNvSpPr>
                  <a:spLocks/>
                </p:cNvSpPr>
                <p:nvPr/>
              </p:nvSpPr>
              <p:spPr bwMode="auto">
                <a:xfrm>
                  <a:off x="5607" y="3156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22" name="Freeform 2754"/>
                <p:cNvSpPr>
                  <a:spLocks/>
                </p:cNvSpPr>
                <p:nvPr/>
              </p:nvSpPr>
              <p:spPr bwMode="auto">
                <a:xfrm>
                  <a:off x="5614" y="316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23" name="Line 2755"/>
                <p:cNvSpPr>
                  <a:spLocks noChangeShapeType="1"/>
                </p:cNvSpPr>
                <p:nvPr/>
              </p:nvSpPr>
              <p:spPr bwMode="auto">
                <a:xfrm>
                  <a:off x="5616" y="316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24" name="Freeform 2756"/>
                <p:cNvSpPr>
                  <a:spLocks/>
                </p:cNvSpPr>
                <p:nvPr/>
              </p:nvSpPr>
              <p:spPr bwMode="auto">
                <a:xfrm>
                  <a:off x="5618" y="3167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25" name="Line 2757"/>
                <p:cNvSpPr>
                  <a:spLocks noChangeShapeType="1"/>
                </p:cNvSpPr>
                <p:nvPr/>
              </p:nvSpPr>
              <p:spPr bwMode="auto">
                <a:xfrm>
                  <a:off x="5623" y="317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26" name="Freeform 2758"/>
                <p:cNvSpPr>
                  <a:spLocks/>
                </p:cNvSpPr>
                <p:nvPr/>
              </p:nvSpPr>
              <p:spPr bwMode="auto">
                <a:xfrm>
                  <a:off x="5625" y="3173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27" name="Freeform 2759"/>
                <p:cNvSpPr>
                  <a:spLocks/>
                </p:cNvSpPr>
                <p:nvPr/>
              </p:nvSpPr>
              <p:spPr bwMode="auto">
                <a:xfrm>
                  <a:off x="5628" y="3176"/>
                  <a:ext cx="6" cy="8"/>
                </a:xfrm>
                <a:custGeom>
                  <a:avLst/>
                  <a:gdLst>
                    <a:gd name="T0" fmla="*/ 0 w 3"/>
                    <a:gd name="T1" fmla="*/ 0 h 5"/>
                    <a:gd name="T2" fmla="*/ 0 w 3"/>
                    <a:gd name="T3" fmla="*/ 0 h 5"/>
                    <a:gd name="T4" fmla="*/ 0 w 3"/>
                    <a:gd name="T5" fmla="*/ 1 h 5"/>
                    <a:gd name="T6" fmla="*/ 1 w 3"/>
                    <a:gd name="T7" fmla="*/ 1 h 5"/>
                    <a:gd name="T8" fmla="*/ 1 w 3"/>
                    <a:gd name="T9" fmla="*/ 2 h 5"/>
                    <a:gd name="T10" fmla="*/ 2 w 3"/>
                    <a:gd name="T11" fmla="*/ 2 h 5"/>
                    <a:gd name="T12" fmla="*/ 2 w 3"/>
                    <a:gd name="T13" fmla="*/ 3 h 5"/>
                    <a:gd name="T14" fmla="*/ 2 w 3"/>
                    <a:gd name="T15" fmla="*/ 4 h 5"/>
                    <a:gd name="T16" fmla="*/ 3 w 3"/>
                    <a:gd name="T17" fmla="*/ 4 h 5"/>
                    <a:gd name="T18" fmla="*/ 3 w 3"/>
                    <a:gd name="T1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28" name="Line 2760"/>
                <p:cNvSpPr>
                  <a:spLocks noChangeShapeType="1"/>
                </p:cNvSpPr>
                <p:nvPr/>
              </p:nvSpPr>
              <p:spPr bwMode="auto">
                <a:xfrm>
                  <a:off x="5637" y="31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29" name="Freeform 2761"/>
                <p:cNvSpPr>
                  <a:spLocks/>
                </p:cNvSpPr>
                <p:nvPr/>
              </p:nvSpPr>
              <p:spPr bwMode="auto">
                <a:xfrm>
                  <a:off x="5639" y="3187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30" name="Line 2762"/>
                <p:cNvSpPr>
                  <a:spLocks noChangeShapeType="1"/>
                </p:cNvSpPr>
                <p:nvPr/>
              </p:nvSpPr>
              <p:spPr bwMode="auto">
                <a:xfrm>
                  <a:off x="5643" y="31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31" name="Freeform 2763"/>
                <p:cNvSpPr>
                  <a:spLocks/>
                </p:cNvSpPr>
                <p:nvPr/>
              </p:nvSpPr>
              <p:spPr bwMode="auto">
                <a:xfrm>
                  <a:off x="5646" y="319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32" name="Freeform 2764"/>
                <p:cNvSpPr>
                  <a:spLocks/>
                </p:cNvSpPr>
                <p:nvPr/>
              </p:nvSpPr>
              <p:spPr bwMode="auto">
                <a:xfrm>
                  <a:off x="5648" y="3197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33" name="Line 2765"/>
                <p:cNvSpPr>
                  <a:spLocks noChangeShapeType="1"/>
                </p:cNvSpPr>
                <p:nvPr/>
              </p:nvSpPr>
              <p:spPr bwMode="auto">
                <a:xfrm>
                  <a:off x="5653" y="32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34" name="Freeform 2766"/>
                <p:cNvSpPr>
                  <a:spLocks/>
                </p:cNvSpPr>
                <p:nvPr/>
              </p:nvSpPr>
              <p:spPr bwMode="auto">
                <a:xfrm>
                  <a:off x="5655" y="320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35" name="Freeform 2767"/>
                <p:cNvSpPr>
                  <a:spLocks/>
                </p:cNvSpPr>
                <p:nvPr/>
              </p:nvSpPr>
              <p:spPr bwMode="auto">
                <a:xfrm>
                  <a:off x="5657" y="320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36" name="Freeform 2768"/>
                <p:cNvSpPr>
                  <a:spLocks/>
                </p:cNvSpPr>
                <p:nvPr/>
              </p:nvSpPr>
              <p:spPr bwMode="auto">
                <a:xfrm>
                  <a:off x="5662" y="3211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37" name="Freeform 2769"/>
                <p:cNvSpPr>
                  <a:spLocks/>
                </p:cNvSpPr>
                <p:nvPr/>
              </p:nvSpPr>
              <p:spPr bwMode="auto">
                <a:xfrm>
                  <a:off x="5666" y="3215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38" name="Freeform 2770"/>
                <p:cNvSpPr>
                  <a:spLocks/>
                </p:cNvSpPr>
                <p:nvPr/>
              </p:nvSpPr>
              <p:spPr bwMode="auto">
                <a:xfrm>
                  <a:off x="5671" y="322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39" name="Line 2771"/>
                <p:cNvSpPr>
                  <a:spLocks noChangeShapeType="1"/>
                </p:cNvSpPr>
                <p:nvPr/>
              </p:nvSpPr>
              <p:spPr bwMode="auto">
                <a:xfrm>
                  <a:off x="5673" y="32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40" name="Freeform 2772"/>
                <p:cNvSpPr>
                  <a:spLocks/>
                </p:cNvSpPr>
                <p:nvPr/>
              </p:nvSpPr>
              <p:spPr bwMode="auto">
                <a:xfrm>
                  <a:off x="5675" y="3225"/>
                  <a:ext cx="7" cy="8"/>
                </a:xfrm>
                <a:custGeom>
                  <a:avLst/>
                  <a:gdLst>
                    <a:gd name="T0" fmla="*/ 0 w 3"/>
                    <a:gd name="T1" fmla="*/ 0 h 5"/>
                    <a:gd name="T2" fmla="*/ 0 w 3"/>
                    <a:gd name="T3" fmla="*/ 0 h 5"/>
                    <a:gd name="T4" fmla="*/ 0 w 3"/>
                    <a:gd name="T5" fmla="*/ 1 h 5"/>
                    <a:gd name="T6" fmla="*/ 1 w 3"/>
                    <a:gd name="T7" fmla="*/ 1 h 5"/>
                    <a:gd name="T8" fmla="*/ 1 w 3"/>
                    <a:gd name="T9" fmla="*/ 2 h 5"/>
                    <a:gd name="T10" fmla="*/ 1 w 3"/>
                    <a:gd name="T11" fmla="*/ 3 h 5"/>
                    <a:gd name="T12" fmla="*/ 2 w 3"/>
                    <a:gd name="T13" fmla="*/ 3 h 5"/>
                    <a:gd name="T14" fmla="*/ 2 w 3"/>
                    <a:gd name="T15" fmla="*/ 4 h 5"/>
                    <a:gd name="T16" fmla="*/ 3 w 3"/>
                    <a:gd name="T17" fmla="*/ 4 h 5"/>
                    <a:gd name="T18" fmla="*/ 3 w 3"/>
                    <a:gd name="T1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41" name="Freeform 2773"/>
                <p:cNvSpPr>
                  <a:spLocks/>
                </p:cNvSpPr>
                <p:nvPr/>
              </p:nvSpPr>
              <p:spPr bwMode="auto">
                <a:xfrm>
                  <a:off x="5684" y="3234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42" name="Freeform 2774"/>
                <p:cNvSpPr>
                  <a:spLocks/>
                </p:cNvSpPr>
                <p:nvPr/>
              </p:nvSpPr>
              <p:spPr bwMode="auto">
                <a:xfrm>
                  <a:off x="5687" y="3237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43" name="Freeform 2775"/>
                <p:cNvSpPr>
                  <a:spLocks/>
                </p:cNvSpPr>
                <p:nvPr/>
              </p:nvSpPr>
              <p:spPr bwMode="auto">
                <a:xfrm>
                  <a:off x="5691" y="3242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44" name="Line 2776"/>
                <p:cNvSpPr>
                  <a:spLocks noChangeShapeType="1"/>
                </p:cNvSpPr>
                <p:nvPr/>
              </p:nvSpPr>
              <p:spPr bwMode="auto">
                <a:xfrm>
                  <a:off x="5693" y="32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45" name="Freeform 2777"/>
                <p:cNvSpPr>
                  <a:spLocks/>
                </p:cNvSpPr>
                <p:nvPr/>
              </p:nvSpPr>
              <p:spPr bwMode="auto">
                <a:xfrm>
                  <a:off x="5696" y="3247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46" name="Freeform 2778"/>
                <p:cNvSpPr>
                  <a:spLocks/>
                </p:cNvSpPr>
                <p:nvPr/>
              </p:nvSpPr>
              <p:spPr bwMode="auto">
                <a:xfrm>
                  <a:off x="5698" y="3250"/>
                  <a:ext cx="7" cy="8"/>
                </a:xfrm>
                <a:custGeom>
                  <a:avLst/>
                  <a:gdLst>
                    <a:gd name="T0" fmla="*/ 0 w 3"/>
                    <a:gd name="T1" fmla="*/ 0 h 5"/>
                    <a:gd name="T2" fmla="*/ 0 w 3"/>
                    <a:gd name="T3" fmla="*/ 0 h 5"/>
                    <a:gd name="T4" fmla="*/ 0 w 3"/>
                    <a:gd name="T5" fmla="*/ 1 h 5"/>
                    <a:gd name="T6" fmla="*/ 1 w 3"/>
                    <a:gd name="T7" fmla="*/ 1 h 5"/>
                    <a:gd name="T8" fmla="*/ 1 w 3"/>
                    <a:gd name="T9" fmla="*/ 2 h 5"/>
                    <a:gd name="T10" fmla="*/ 1 w 3"/>
                    <a:gd name="T11" fmla="*/ 3 h 5"/>
                    <a:gd name="T12" fmla="*/ 2 w 3"/>
                    <a:gd name="T13" fmla="*/ 3 h 5"/>
                    <a:gd name="T14" fmla="*/ 2 w 3"/>
                    <a:gd name="T15" fmla="*/ 4 h 5"/>
                    <a:gd name="T16" fmla="*/ 3 w 3"/>
                    <a:gd name="T17" fmla="*/ 4 h 5"/>
                    <a:gd name="T18" fmla="*/ 3 w 3"/>
                    <a:gd name="T1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5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47" name="Freeform 2779"/>
                <p:cNvSpPr>
                  <a:spLocks/>
                </p:cNvSpPr>
                <p:nvPr/>
              </p:nvSpPr>
              <p:spPr bwMode="auto">
                <a:xfrm>
                  <a:off x="5707" y="3259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48" name="Line 2780"/>
                <p:cNvSpPr>
                  <a:spLocks noChangeShapeType="1"/>
                </p:cNvSpPr>
                <p:nvPr/>
              </p:nvSpPr>
              <p:spPr bwMode="auto">
                <a:xfrm>
                  <a:off x="5709" y="32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49" name="Freeform 2781"/>
                <p:cNvSpPr>
                  <a:spLocks/>
                </p:cNvSpPr>
                <p:nvPr/>
              </p:nvSpPr>
              <p:spPr bwMode="auto">
                <a:xfrm>
                  <a:off x="5712" y="3264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50" name="Freeform 2782"/>
                <p:cNvSpPr>
                  <a:spLocks/>
                </p:cNvSpPr>
                <p:nvPr/>
              </p:nvSpPr>
              <p:spPr bwMode="auto">
                <a:xfrm>
                  <a:off x="5714" y="3267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51" name="Freeform 2783"/>
                <p:cNvSpPr>
                  <a:spLocks/>
                </p:cNvSpPr>
                <p:nvPr/>
              </p:nvSpPr>
              <p:spPr bwMode="auto">
                <a:xfrm>
                  <a:off x="5718" y="3272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52" name="Freeform 2784"/>
                <p:cNvSpPr>
                  <a:spLocks/>
                </p:cNvSpPr>
                <p:nvPr/>
              </p:nvSpPr>
              <p:spPr bwMode="auto">
                <a:xfrm>
                  <a:off x="5723" y="3276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53" name="Freeform 2785"/>
                <p:cNvSpPr>
                  <a:spLocks/>
                </p:cNvSpPr>
                <p:nvPr/>
              </p:nvSpPr>
              <p:spPr bwMode="auto">
                <a:xfrm>
                  <a:off x="5727" y="3281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54" name="Line 2786"/>
                <p:cNvSpPr>
                  <a:spLocks noChangeShapeType="1"/>
                </p:cNvSpPr>
                <p:nvPr/>
              </p:nvSpPr>
              <p:spPr bwMode="auto">
                <a:xfrm>
                  <a:off x="5730" y="32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55" name="Freeform 2787"/>
                <p:cNvSpPr>
                  <a:spLocks/>
                </p:cNvSpPr>
                <p:nvPr/>
              </p:nvSpPr>
              <p:spPr bwMode="auto">
                <a:xfrm>
                  <a:off x="5732" y="3286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56" name="Freeform 2788"/>
                <p:cNvSpPr>
                  <a:spLocks/>
                </p:cNvSpPr>
                <p:nvPr/>
              </p:nvSpPr>
              <p:spPr bwMode="auto">
                <a:xfrm>
                  <a:off x="5734" y="3289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57" name="Freeform 2789"/>
                <p:cNvSpPr>
                  <a:spLocks/>
                </p:cNvSpPr>
                <p:nvPr/>
              </p:nvSpPr>
              <p:spPr bwMode="auto">
                <a:xfrm>
                  <a:off x="5739" y="3294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58" name="Line 2790"/>
                <p:cNvSpPr>
                  <a:spLocks noChangeShapeType="1"/>
                </p:cNvSpPr>
                <p:nvPr/>
              </p:nvSpPr>
              <p:spPr bwMode="auto">
                <a:xfrm>
                  <a:off x="5743" y="32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59" name="Freeform 2791"/>
                <p:cNvSpPr>
                  <a:spLocks/>
                </p:cNvSpPr>
                <p:nvPr/>
              </p:nvSpPr>
              <p:spPr bwMode="auto">
                <a:xfrm>
                  <a:off x="5746" y="3300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60" name="Freeform 2792"/>
                <p:cNvSpPr>
                  <a:spLocks/>
                </p:cNvSpPr>
                <p:nvPr/>
              </p:nvSpPr>
              <p:spPr bwMode="auto">
                <a:xfrm>
                  <a:off x="5748" y="3303"/>
                  <a:ext cx="16" cy="19"/>
                </a:xfrm>
                <a:custGeom>
                  <a:avLst/>
                  <a:gdLst>
                    <a:gd name="T0" fmla="*/ 0 w 7"/>
                    <a:gd name="T1" fmla="*/ 0 h 12"/>
                    <a:gd name="T2" fmla="*/ 0 w 7"/>
                    <a:gd name="T3" fmla="*/ 0 h 12"/>
                    <a:gd name="T4" fmla="*/ 0 w 7"/>
                    <a:gd name="T5" fmla="*/ 1 h 12"/>
                    <a:gd name="T6" fmla="*/ 1 w 7"/>
                    <a:gd name="T7" fmla="*/ 1 h 12"/>
                    <a:gd name="T8" fmla="*/ 1 w 7"/>
                    <a:gd name="T9" fmla="*/ 2 h 12"/>
                    <a:gd name="T10" fmla="*/ 1 w 7"/>
                    <a:gd name="T11" fmla="*/ 3 h 12"/>
                    <a:gd name="T12" fmla="*/ 2 w 7"/>
                    <a:gd name="T13" fmla="*/ 3 h 12"/>
                    <a:gd name="T14" fmla="*/ 2 w 7"/>
                    <a:gd name="T15" fmla="*/ 4 h 12"/>
                    <a:gd name="T16" fmla="*/ 3 w 7"/>
                    <a:gd name="T17" fmla="*/ 4 h 12"/>
                    <a:gd name="T18" fmla="*/ 3 w 7"/>
                    <a:gd name="T19" fmla="*/ 5 h 12"/>
                    <a:gd name="T20" fmla="*/ 3 w 7"/>
                    <a:gd name="T21" fmla="*/ 6 h 12"/>
                    <a:gd name="T22" fmla="*/ 4 w 7"/>
                    <a:gd name="T23" fmla="*/ 6 h 12"/>
                    <a:gd name="T24" fmla="*/ 4 w 7"/>
                    <a:gd name="T25" fmla="*/ 7 h 12"/>
                    <a:gd name="T26" fmla="*/ 4 w 7"/>
                    <a:gd name="T27" fmla="*/ 8 h 12"/>
                    <a:gd name="T28" fmla="*/ 5 w 7"/>
                    <a:gd name="T29" fmla="*/ 8 h 12"/>
                    <a:gd name="T30" fmla="*/ 5 w 7"/>
                    <a:gd name="T31" fmla="*/ 9 h 12"/>
                    <a:gd name="T32" fmla="*/ 6 w 7"/>
                    <a:gd name="T33" fmla="*/ 9 h 12"/>
                    <a:gd name="T34" fmla="*/ 6 w 7"/>
                    <a:gd name="T35" fmla="*/ 10 h 12"/>
                    <a:gd name="T36" fmla="*/ 6 w 7"/>
                    <a:gd name="T37" fmla="*/ 11 h 12"/>
                    <a:gd name="T38" fmla="*/ 7 w 7"/>
                    <a:gd name="T39" fmla="*/ 11 h 12"/>
                    <a:gd name="T40" fmla="*/ 7 w 7"/>
                    <a:gd name="T41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" h="1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5"/>
                      </a:lnTo>
                      <a:lnTo>
                        <a:pt x="3" y="6"/>
                      </a:lnTo>
                      <a:lnTo>
                        <a:pt x="4" y="6"/>
                      </a:lnTo>
                      <a:lnTo>
                        <a:pt x="4" y="7"/>
                      </a:lnTo>
                      <a:lnTo>
                        <a:pt x="4" y="8"/>
                      </a:lnTo>
                      <a:lnTo>
                        <a:pt x="5" y="8"/>
                      </a:lnTo>
                      <a:lnTo>
                        <a:pt x="5" y="9"/>
                      </a:lnTo>
                      <a:lnTo>
                        <a:pt x="6" y="9"/>
                      </a:lnTo>
                      <a:lnTo>
                        <a:pt x="6" y="10"/>
                      </a:lnTo>
                      <a:lnTo>
                        <a:pt x="6" y="11"/>
                      </a:lnTo>
                      <a:lnTo>
                        <a:pt x="7" y="11"/>
                      </a:lnTo>
                      <a:lnTo>
                        <a:pt x="7" y="1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61" name="Line 2793"/>
                <p:cNvSpPr>
                  <a:spLocks noChangeShapeType="1"/>
                </p:cNvSpPr>
                <p:nvPr/>
              </p:nvSpPr>
              <p:spPr bwMode="auto">
                <a:xfrm>
                  <a:off x="5766" y="33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62" name="Freeform 2794"/>
                <p:cNvSpPr>
                  <a:spLocks/>
                </p:cNvSpPr>
                <p:nvPr/>
              </p:nvSpPr>
              <p:spPr bwMode="auto">
                <a:xfrm>
                  <a:off x="5768" y="332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63" name="Freeform 2795"/>
                <p:cNvSpPr>
                  <a:spLocks/>
                </p:cNvSpPr>
                <p:nvPr/>
              </p:nvSpPr>
              <p:spPr bwMode="auto">
                <a:xfrm>
                  <a:off x="5771" y="3328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64" name="Freeform 2796"/>
                <p:cNvSpPr>
                  <a:spLocks/>
                </p:cNvSpPr>
                <p:nvPr/>
              </p:nvSpPr>
              <p:spPr bwMode="auto">
                <a:xfrm>
                  <a:off x="5775" y="333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65" name="Freeform 2797"/>
                <p:cNvSpPr>
                  <a:spLocks/>
                </p:cNvSpPr>
                <p:nvPr/>
              </p:nvSpPr>
              <p:spPr bwMode="auto">
                <a:xfrm>
                  <a:off x="5777" y="3336"/>
                  <a:ext cx="3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66" name="Freeform 2798"/>
                <p:cNvSpPr>
                  <a:spLocks/>
                </p:cNvSpPr>
                <p:nvPr/>
              </p:nvSpPr>
              <p:spPr bwMode="auto">
                <a:xfrm>
                  <a:off x="5782" y="3340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67" name="Freeform 2799"/>
                <p:cNvSpPr>
                  <a:spLocks/>
                </p:cNvSpPr>
                <p:nvPr/>
              </p:nvSpPr>
              <p:spPr bwMode="auto">
                <a:xfrm>
                  <a:off x="1090" y="1482"/>
                  <a:ext cx="59" cy="2"/>
                </a:xfrm>
                <a:custGeom>
                  <a:avLst/>
                  <a:gdLst>
                    <a:gd name="T0" fmla="*/ 0 w 26"/>
                    <a:gd name="T1" fmla="*/ 0 h 1"/>
                    <a:gd name="T2" fmla="*/ 0 w 26"/>
                    <a:gd name="T3" fmla="*/ 0 h 1"/>
                    <a:gd name="T4" fmla="*/ 1 w 26"/>
                    <a:gd name="T5" fmla="*/ 0 h 1"/>
                    <a:gd name="T6" fmla="*/ 2 w 26"/>
                    <a:gd name="T7" fmla="*/ 0 h 1"/>
                    <a:gd name="T8" fmla="*/ 3 w 26"/>
                    <a:gd name="T9" fmla="*/ 0 h 1"/>
                    <a:gd name="T10" fmla="*/ 4 w 26"/>
                    <a:gd name="T11" fmla="*/ 0 h 1"/>
                    <a:gd name="T12" fmla="*/ 5 w 26"/>
                    <a:gd name="T13" fmla="*/ 0 h 1"/>
                    <a:gd name="T14" fmla="*/ 6 w 26"/>
                    <a:gd name="T15" fmla="*/ 0 h 1"/>
                    <a:gd name="T16" fmla="*/ 7 w 26"/>
                    <a:gd name="T17" fmla="*/ 0 h 1"/>
                    <a:gd name="T18" fmla="*/ 8 w 26"/>
                    <a:gd name="T19" fmla="*/ 0 h 1"/>
                    <a:gd name="T20" fmla="*/ 8 w 26"/>
                    <a:gd name="T21" fmla="*/ 1 h 1"/>
                    <a:gd name="T22" fmla="*/ 9 w 26"/>
                    <a:gd name="T23" fmla="*/ 1 h 1"/>
                    <a:gd name="T24" fmla="*/ 10 w 26"/>
                    <a:gd name="T25" fmla="*/ 1 h 1"/>
                    <a:gd name="T26" fmla="*/ 11 w 26"/>
                    <a:gd name="T27" fmla="*/ 1 h 1"/>
                    <a:gd name="T28" fmla="*/ 12 w 26"/>
                    <a:gd name="T29" fmla="*/ 1 h 1"/>
                    <a:gd name="T30" fmla="*/ 13 w 26"/>
                    <a:gd name="T31" fmla="*/ 1 h 1"/>
                    <a:gd name="T32" fmla="*/ 14 w 26"/>
                    <a:gd name="T33" fmla="*/ 1 h 1"/>
                    <a:gd name="T34" fmla="*/ 15 w 26"/>
                    <a:gd name="T35" fmla="*/ 1 h 1"/>
                    <a:gd name="T36" fmla="*/ 16 w 26"/>
                    <a:gd name="T37" fmla="*/ 1 h 1"/>
                    <a:gd name="T38" fmla="*/ 17 w 26"/>
                    <a:gd name="T39" fmla="*/ 1 h 1"/>
                    <a:gd name="T40" fmla="*/ 18 w 26"/>
                    <a:gd name="T41" fmla="*/ 1 h 1"/>
                    <a:gd name="T42" fmla="*/ 19 w 26"/>
                    <a:gd name="T43" fmla="*/ 1 h 1"/>
                    <a:gd name="T44" fmla="*/ 20 w 26"/>
                    <a:gd name="T45" fmla="*/ 1 h 1"/>
                    <a:gd name="T46" fmla="*/ 21 w 26"/>
                    <a:gd name="T47" fmla="*/ 1 h 1"/>
                    <a:gd name="T48" fmla="*/ 22 w 26"/>
                    <a:gd name="T49" fmla="*/ 1 h 1"/>
                    <a:gd name="T50" fmla="*/ 23 w 26"/>
                    <a:gd name="T51" fmla="*/ 1 h 1"/>
                    <a:gd name="T52" fmla="*/ 24 w 26"/>
                    <a:gd name="T53" fmla="*/ 1 h 1"/>
                    <a:gd name="T54" fmla="*/ 25 w 26"/>
                    <a:gd name="T55" fmla="*/ 1 h 1"/>
                    <a:gd name="T56" fmla="*/ 26 w 26"/>
                    <a:gd name="T5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6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68" name="Freeform 2800"/>
                <p:cNvSpPr>
                  <a:spLocks/>
                </p:cNvSpPr>
                <p:nvPr/>
              </p:nvSpPr>
              <p:spPr bwMode="auto">
                <a:xfrm>
                  <a:off x="1152" y="1486"/>
                  <a:ext cx="41" cy="0"/>
                </a:xfrm>
                <a:custGeom>
                  <a:avLst/>
                  <a:gdLst>
                    <a:gd name="T0" fmla="*/ 0 w 18"/>
                    <a:gd name="T1" fmla="*/ 0 w 18"/>
                    <a:gd name="T2" fmla="*/ 1 w 18"/>
                    <a:gd name="T3" fmla="*/ 2 w 18"/>
                    <a:gd name="T4" fmla="*/ 3 w 18"/>
                    <a:gd name="T5" fmla="*/ 4 w 18"/>
                    <a:gd name="T6" fmla="*/ 5 w 18"/>
                    <a:gd name="T7" fmla="*/ 6 w 18"/>
                    <a:gd name="T8" fmla="*/ 7 w 18"/>
                    <a:gd name="T9" fmla="*/ 8 w 18"/>
                    <a:gd name="T10" fmla="*/ 9 w 18"/>
                    <a:gd name="T11" fmla="*/ 10 w 18"/>
                    <a:gd name="T12" fmla="*/ 11 w 18"/>
                    <a:gd name="T13" fmla="*/ 12 w 18"/>
                    <a:gd name="T14" fmla="*/ 13 w 18"/>
                    <a:gd name="T15" fmla="*/ 14 w 18"/>
                    <a:gd name="T16" fmla="*/ 15 w 18"/>
                    <a:gd name="T17" fmla="*/ 16 w 18"/>
                    <a:gd name="T18" fmla="*/ 17 w 18"/>
                    <a:gd name="T19" fmla="*/ 18 w 1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  <a:cxn ang="0">
                      <a:pos x="T12" y="0"/>
                    </a:cxn>
                    <a:cxn ang="0">
                      <a:pos x="T13" y="0"/>
                    </a:cxn>
                    <a:cxn ang="0">
                      <a:pos x="T14" y="0"/>
                    </a:cxn>
                    <a:cxn ang="0">
                      <a:pos x="T15" y="0"/>
                    </a:cxn>
                    <a:cxn ang="0">
                      <a:pos x="T16" y="0"/>
                    </a:cxn>
                    <a:cxn ang="0">
                      <a:pos x="T17" y="0"/>
                    </a:cxn>
                    <a:cxn ang="0">
                      <a:pos x="T18" y="0"/>
                    </a:cxn>
                    <a:cxn ang="0">
                      <a:pos x="T19" y="0"/>
                    </a:cxn>
                  </a:cxnLst>
                  <a:rect l="0" t="0" r="r" b="b"/>
                  <a:pathLst>
                    <a:path w="1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69" name="Freeform 2801"/>
                <p:cNvSpPr>
                  <a:spLocks/>
                </p:cNvSpPr>
                <p:nvPr/>
              </p:nvSpPr>
              <p:spPr bwMode="auto">
                <a:xfrm>
                  <a:off x="1195" y="1487"/>
                  <a:ext cx="113" cy="3"/>
                </a:xfrm>
                <a:custGeom>
                  <a:avLst/>
                  <a:gdLst>
                    <a:gd name="T0" fmla="*/ 0 w 50"/>
                    <a:gd name="T1" fmla="*/ 0 h 2"/>
                    <a:gd name="T2" fmla="*/ 0 w 50"/>
                    <a:gd name="T3" fmla="*/ 0 h 2"/>
                    <a:gd name="T4" fmla="*/ 1 w 50"/>
                    <a:gd name="T5" fmla="*/ 0 h 2"/>
                    <a:gd name="T6" fmla="*/ 2 w 50"/>
                    <a:gd name="T7" fmla="*/ 0 h 2"/>
                    <a:gd name="T8" fmla="*/ 3 w 50"/>
                    <a:gd name="T9" fmla="*/ 0 h 2"/>
                    <a:gd name="T10" fmla="*/ 4 w 50"/>
                    <a:gd name="T11" fmla="*/ 0 h 2"/>
                    <a:gd name="T12" fmla="*/ 5 w 50"/>
                    <a:gd name="T13" fmla="*/ 0 h 2"/>
                    <a:gd name="T14" fmla="*/ 6 w 50"/>
                    <a:gd name="T15" fmla="*/ 0 h 2"/>
                    <a:gd name="T16" fmla="*/ 7 w 50"/>
                    <a:gd name="T17" fmla="*/ 0 h 2"/>
                    <a:gd name="T18" fmla="*/ 8 w 50"/>
                    <a:gd name="T19" fmla="*/ 0 h 2"/>
                    <a:gd name="T20" fmla="*/ 9 w 50"/>
                    <a:gd name="T21" fmla="*/ 0 h 2"/>
                    <a:gd name="T22" fmla="*/ 10 w 50"/>
                    <a:gd name="T23" fmla="*/ 0 h 2"/>
                    <a:gd name="T24" fmla="*/ 11 w 50"/>
                    <a:gd name="T25" fmla="*/ 0 h 2"/>
                    <a:gd name="T26" fmla="*/ 12 w 50"/>
                    <a:gd name="T27" fmla="*/ 0 h 2"/>
                    <a:gd name="T28" fmla="*/ 13 w 50"/>
                    <a:gd name="T29" fmla="*/ 0 h 2"/>
                    <a:gd name="T30" fmla="*/ 14 w 50"/>
                    <a:gd name="T31" fmla="*/ 0 h 2"/>
                    <a:gd name="T32" fmla="*/ 15 w 50"/>
                    <a:gd name="T33" fmla="*/ 0 h 2"/>
                    <a:gd name="T34" fmla="*/ 16 w 50"/>
                    <a:gd name="T35" fmla="*/ 0 h 2"/>
                    <a:gd name="T36" fmla="*/ 16 w 50"/>
                    <a:gd name="T37" fmla="*/ 1 h 2"/>
                    <a:gd name="T38" fmla="*/ 17 w 50"/>
                    <a:gd name="T39" fmla="*/ 1 h 2"/>
                    <a:gd name="T40" fmla="*/ 18 w 50"/>
                    <a:gd name="T41" fmla="*/ 1 h 2"/>
                    <a:gd name="T42" fmla="*/ 19 w 50"/>
                    <a:gd name="T43" fmla="*/ 1 h 2"/>
                    <a:gd name="T44" fmla="*/ 20 w 50"/>
                    <a:gd name="T45" fmla="*/ 1 h 2"/>
                    <a:gd name="T46" fmla="*/ 21 w 50"/>
                    <a:gd name="T47" fmla="*/ 1 h 2"/>
                    <a:gd name="T48" fmla="*/ 22 w 50"/>
                    <a:gd name="T49" fmla="*/ 1 h 2"/>
                    <a:gd name="T50" fmla="*/ 23 w 50"/>
                    <a:gd name="T51" fmla="*/ 1 h 2"/>
                    <a:gd name="T52" fmla="*/ 24 w 50"/>
                    <a:gd name="T53" fmla="*/ 1 h 2"/>
                    <a:gd name="T54" fmla="*/ 25 w 50"/>
                    <a:gd name="T55" fmla="*/ 1 h 2"/>
                    <a:gd name="T56" fmla="*/ 26 w 50"/>
                    <a:gd name="T57" fmla="*/ 1 h 2"/>
                    <a:gd name="T58" fmla="*/ 27 w 50"/>
                    <a:gd name="T59" fmla="*/ 1 h 2"/>
                    <a:gd name="T60" fmla="*/ 28 w 50"/>
                    <a:gd name="T61" fmla="*/ 1 h 2"/>
                    <a:gd name="T62" fmla="*/ 29 w 50"/>
                    <a:gd name="T63" fmla="*/ 1 h 2"/>
                    <a:gd name="T64" fmla="*/ 30 w 50"/>
                    <a:gd name="T65" fmla="*/ 1 h 2"/>
                    <a:gd name="T66" fmla="*/ 31 w 50"/>
                    <a:gd name="T67" fmla="*/ 1 h 2"/>
                    <a:gd name="T68" fmla="*/ 32 w 50"/>
                    <a:gd name="T69" fmla="*/ 1 h 2"/>
                    <a:gd name="T70" fmla="*/ 33 w 50"/>
                    <a:gd name="T71" fmla="*/ 1 h 2"/>
                    <a:gd name="T72" fmla="*/ 33 w 50"/>
                    <a:gd name="T73" fmla="*/ 2 h 2"/>
                    <a:gd name="T74" fmla="*/ 34 w 50"/>
                    <a:gd name="T75" fmla="*/ 2 h 2"/>
                    <a:gd name="T76" fmla="*/ 35 w 50"/>
                    <a:gd name="T77" fmla="*/ 2 h 2"/>
                    <a:gd name="T78" fmla="*/ 36 w 50"/>
                    <a:gd name="T79" fmla="*/ 2 h 2"/>
                    <a:gd name="T80" fmla="*/ 37 w 50"/>
                    <a:gd name="T81" fmla="*/ 2 h 2"/>
                    <a:gd name="T82" fmla="*/ 38 w 50"/>
                    <a:gd name="T83" fmla="*/ 2 h 2"/>
                    <a:gd name="T84" fmla="*/ 39 w 50"/>
                    <a:gd name="T85" fmla="*/ 2 h 2"/>
                    <a:gd name="T86" fmla="*/ 40 w 50"/>
                    <a:gd name="T87" fmla="*/ 2 h 2"/>
                    <a:gd name="T88" fmla="*/ 41 w 50"/>
                    <a:gd name="T89" fmla="*/ 2 h 2"/>
                    <a:gd name="T90" fmla="*/ 42 w 50"/>
                    <a:gd name="T91" fmla="*/ 2 h 2"/>
                    <a:gd name="T92" fmla="*/ 43 w 50"/>
                    <a:gd name="T93" fmla="*/ 2 h 2"/>
                    <a:gd name="T94" fmla="*/ 44 w 50"/>
                    <a:gd name="T95" fmla="*/ 2 h 2"/>
                    <a:gd name="T96" fmla="*/ 45 w 50"/>
                    <a:gd name="T97" fmla="*/ 2 h 2"/>
                    <a:gd name="T98" fmla="*/ 46 w 50"/>
                    <a:gd name="T99" fmla="*/ 2 h 2"/>
                    <a:gd name="T100" fmla="*/ 47 w 50"/>
                    <a:gd name="T101" fmla="*/ 2 h 2"/>
                    <a:gd name="T102" fmla="*/ 48 w 50"/>
                    <a:gd name="T103" fmla="*/ 2 h 2"/>
                    <a:gd name="T104" fmla="*/ 49 w 50"/>
                    <a:gd name="T105" fmla="*/ 2 h 2"/>
                    <a:gd name="T106" fmla="*/ 50 w 50"/>
                    <a:gd name="T10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50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3" y="2"/>
                      </a:lnTo>
                      <a:lnTo>
                        <a:pt x="34" y="2"/>
                      </a:lnTo>
                      <a:lnTo>
                        <a:pt x="35" y="2"/>
                      </a:lnTo>
                      <a:lnTo>
                        <a:pt x="36" y="2"/>
                      </a:lnTo>
                      <a:lnTo>
                        <a:pt x="37" y="2"/>
                      </a:lnTo>
                      <a:lnTo>
                        <a:pt x="38" y="2"/>
                      </a:lnTo>
                      <a:lnTo>
                        <a:pt x="39" y="2"/>
                      </a:lnTo>
                      <a:lnTo>
                        <a:pt x="40" y="2"/>
                      </a:lnTo>
                      <a:lnTo>
                        <a:pt x="41" y="2"/>
                      </a:lnTo>
                      <a:lnTo>
                        <a:pt x="42" y="2"/>
                      </a:lnTo>
                      <a:lnTo>
                        <a:pt x="43" y="2"/>
                      </a:lnTo>
                      <a:lnTo>
                        <a:pt x="44" y="2"/>
                      </a:lnTo>
                      <a:lnTo>
                        <a:pt x="45" y="2"/>
                      </a:lnTo>
                      <a:lnTo>
                        <a:pt x="46" y="2"/>
                      </a:lnTo>
                      <a:lnTo>
                        <a:pt x="47" y="2"/>
                      </a:lnTo>
                      <a:lnTo>
                        <a:pt x="48" y="2"/>
                      </a:lnTo>
                      <a:lnTo>
                        <a:pt x="49" y="2"/>
                      </a:lnTo>
                      <a:lnTo>
                        <a:pt x="50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70" name="Freeform 2802"/>
                <p:cNvSpPr>
                  <a:spLocks/>
                </p:cNvSpPr>
                <p:nvPr/>
              </p:nvSpPr>
              <p:spPr bwMode="auto">
                <a:xfrm>
                  <a:off x="1311" y="1492"/>
                  <a:ext cx="34" cy="0"/>
                </a:xfrm>
                <a:custGeom>
                  <a:avLst/>
                  <a:gdLst>
                    <a:gd name="T0" fmla="*/ 0 w 15"/>
                    <a:gd name="T1" fmla="*/ 0 w 15"/>
                    <a:gd name="T2" fmla="*/ 1 w 15"/>
                    <a:gd name="T3" fmla="*/ 2 w 15"/>
                    <a:gd name="T4" fmla="*/ 3 w 15"/>
                    <a:gd name="T5" fmla="*/ 4 w 15"/>
                    <a:gd name="T6" fmla="*/ 5 w 15"/>
                    <a:gd name="T7" fmla="*/ 6 w 15"/>
                    <a:gd name="T8" fmla="*/ 7 w 15"/>
                    <a:gd name="T9" fmla="*/ 8 w 15"/>
                    <a:gd name="T10" fmla="*/ 9 w 15"/>
                    <a:gd name="T11" fmla="*/ 10 w 15"/>
                    <a:gd name="T12" fmla="*/ 11 w 15"/>
                    <a:gd name="T13" fmla="*/ 12 w 15"/>
                    <a:gd name="T14" fmla="*/ 13 w 15"/>
                    <a:gd name="T15" fmla="*/ 14 w 15"/>
                    <a:gd name="T16" fmla="*/ 15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  <a:cxn ang="0">
                      <a:pos x="T12" y="0"/>
                    </a:cxn>
                    <a:cxn ang="0">
                      <a:pos x="T13" y="0"/>
                    </a:cxn>
                    <a:cxn ang="0">
                      <a:pos x="T14" y="0"/>
                    </a:cxn>
                    <a:cxn ang="0">
                      <a:pos x="T15" y="0"/>
                    </a:cxn>
                    <a:cxn ang="0">
                      <a:pos x="T16" y="0"/>
                    </a:cxn>
                  </a:cxnLst>
                  <a:rect l="0" t="0" r="r" b="b"/>
                  <a:pathLst>
                    <a:path w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71" name="Freeform 2803"/>
                <p:cNvSpPr>
                  <a:spLocks/>
                </p:cNvSpPr>
                <p:nvPr/>
              </p:nvSpPr>
              <p:spPr bwMode="auto">
                <a:xfrm>
                  <a:off x="1347" y="1493"/>
                  <a:ext cx="166" cy="7"/>
                </a:xfrm>
                <a:custGeom>
                  <a:avLst/>
                  <a:gdLst>
                    <a:gd name="T0" fmla="*/ 0 w 73"/>
                    <a:gd name="T1" fmla="*/ 0 h 4"/>
                    <a:gd name="T2" fmla="*/ 2 w 73"/>
                    <a:gd name="T3" fmla="*/ 0 h 4"/>
                    <a:gd name="T4" fmla="*/ 4 w 73"/>
                    <a:gd name="T5" fmla="*/ 0 h 4"/>
                    <a:gd name="T6" fmla="*/ 6 w 73"/>
                    <a:gd name="T7" fmla="*/ 0 h 4"/>
                    <a:gd name="T8" fmla="*/ 8 w 73"/>
                    <a:gd name="T9" fmla="*/ 0 h 4"/>
                    <a:gd name="T10" fmla="*/ 10 w 73"/>
                    <a:gd name="T11" fmla="*/ 0 h 4"/>
                    <a:gd name="T12" fmla="*/ 12 w 73"/>
                    <a:gd name="T13" fmla="*/ 0 h 4"/>
                    <a:gd name="T14" fmla="*/ 14 w 73"/>
                    <a:gd name="T15" fmla="*/ 0 h 4"/>
                    <a:gd name="T16" fmla="*/ 15 w 73"/>
                    <a:gd name="T17" fmla="*/ 1 h 4"/>
                    <a:gd name="T18" fmla="*/ 17 w 73"/>
                    <a:gd name="T19" fmla="*/ 1 h 4"/>
                    <a:gd name="T20" fmla="*/ 19 w 73"/>
                    <a:gd name="T21" fmla="*/ 1 h 4"/>
                    <a:gd name="T22" fmla="*/ 21 w 73"/>
                    <a:gd name="T23" fmla="*/ 1 h 4"/>
                    <a:gd name="T24" fmla="*/ 23 w 73"/>
                    <a:gd name="T25" fmla="*/ 1 h 4"/>
                    <a:gd name="T26" fmla="*/ 25 w 73"/>
                    <a:gd name="T27" fmla="*/ 1 h 4"/>
                    <a:gd name="T28" fmla="*/ 27 w 73"/>
                    <a:gd name="T29" fmla="*/ 1 h 4"/>
                    <a:gd name="T30" fmla="*/ 29 w 73"/>
                    <a:gd name="T31" fmla="*/ 1 h 4"/>
                    <a:gd name="T32" fmla="*/ 30 w 73"/>
                    <a:gd name="T33" fmla="*/ 2 h 4"/>
                    <a:gd name="T34" fmla="*/ 32 w 73"/>
                    <a:gd name="T35" fmla="*/ 2 h 4"/>
                    <a:gd name="T36" fmla="*/ 34 w 73"/>
                    <a:gd name="T37" fmla="*/ 2 h 4"/>
                    <a:gd name="T38" fmla="*/ 36 w 73"/>
                    <a:gd name="T39" fmla="*/ 2 h 4"/>
                    <a:gd name="T40" fmla="*/ 38 w 73"/>
                    <a:gd name="T41" fmla="*/ 2 h 4"/>
                    <a:gd name="T42" fmla="*/ 40 w 73"/>
                    <a:gd name="T43" fmla="*/ 2 h 4"/>
                    <a:gd name="T44" fmla="*/ 42 w 73"/>
                    <a:gd name="T45" fmla="*/ 2 h 4"/>
                    <a:gd name="T46" fmla="*/ 44 w 73"/>
                    <a:gd name="T47" fmla="*/ 2 h 4"/>
                    <a:gd name="T48" fmla="*/ 45 w 73"/>
                    <a:gd name="T49" fmla="*/ 3 h 4"/>
                    <a:gd name="T50" fmla="*/ 47 w 73"/>
                    <a:gd name="T51" fmla="*/ 3 h 4"/>
                    <a:gd name="T52" fmla="*/ 49 w 73"/>
                    <a:gd name="T53" fmla="*/ 3 h 4"/>
                    <a:gd name="T54" fmla="*/ 51 w 73"/>
                    <a:gd name="T55" fmla="*/ 3 h 4"/>
                    <a:gd name="T56" fmla="*/ 53 w 73"/>
                    <a:gd name="T57" fmla="*/ 3 h 4"/>
                    <a:gd name="T58" fmla="*/ 55 w 73"/>
                    <a:gd name="T59" fmla="*/ 3 h 4"/>
                    <a:gd name="T60" fmla="*/ 56 w 73"/>
                    <a:gd name="T61" fmla="*/ 4 h 4"/>
                    <a:gd name="T62" fmla="*/ 58 w 73"/>
                    <a:gd name="T63" fmla="*/ 4 h 4"/>
                    <a:gd name="T64" fmla="*/ 60 w 73"/>
                    <a:gd name="T65" fmla="*/ 4 h 4"/>
                    <a:gd name="T66" fmla="*/ 62 w 73"/>
                    <a:gd name="T67" fmla="*/ 4 h 4"/>
                    <a:gd name="T68" fmla="*/ 64 w 73"/>
                    <a:gd name="T69" fmla="*/ 4 h 4"/>
                    <a:gd name="T70" fmla="*/ 66 w 73"/>
                    <a:gd name="T71" fmla="*/ 4 h 4"/>
                    <a:gd name="T72" fmla="*/ 68 w 73"/>
                    <a:gd name="T73" fmla="*/ 4 h 4"/>
                    <a:gd name="T74" fmla="*/ 70 w 73"/>
                    <a:gd name="T75" fmla="*/ 4 h 4"/>
                    <a:gd name="T76" fmla="*/ 72 w 73"/>
                    <a:gd name="T7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7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0" y="2"/>
                      </a:lnTo>
                      <a:lnTo>
                        <a:pt x="31" y="2"/>
                      </a:lnTo>
                      <a:lnTo>
                        <a:pt x="32" y="2"/>
                      </a:lnTo>
                      <a:lnTo>
                        <a:pt x="33" y="2"/>
                      </a:lnTo>
                      <a:lnTo>
                        <a:pt x="34" y="2"/>
                      </a:lnTo>
                      <a:lnTo>
                        <a:pt x="35" y="2"/>
                      </a:lnTo>
                      <a:lnTo>
                        <a:pt x="36" y="2"/>
                      </a:lnTo>
                      <a:lnTo>
                        <a:pt x="37" y="2"/>
                      </a:lnTo>
                      <a:lnTo>
                        <a:pt x="38" y="2"/>
                      </a:lnTo>
                      <a:lnTo>
                        <a:pt x="39" y="2"/>
                      </a:lnTo>
                      <a:lnTo>
                        <a:pt x="40" y="2"/>
                      </a:lnTo>
                      <a:lnTo>
                        <a:pt x="41" y="2"/>
                      </a:lnTo>
                      <a:lnTo>
                        <a:pt x="42" y="2"/>
                      </a:lnTo>
                      <a:lnTo>
                        <a:pt x="43" y="2"/>
                      </a:lnTo>
                      <a:lnTo>
                        <a:pt x="44" y="2"/>
                      </a:lnTo>
                      <a:lnTo>
                        <a:pt x="44" y="3"/>
                      </a:lnTo>
                      <a:lnTo>
                        <a:pt x="45" y="3"/>
                      </a:lnTo>
                      <a:lnTo>
                        <a:pt x="46" y="3"/>
                      </a:lnTo>
                      <a:lnTo>
                        <a:pt x="47" y="3"/>
                      </a:lnTo>
                      <a:lnTo>
                        <a:pt x="48" y="3"/>
                      </a:lnTo>
                      <a:lnTo>
                        <a:pt x="49" y="3"/>
                      </a:lnTo>
                      <a:lnTo>
                        <a:pt x="50" y="3"/>
                      </a:lnTo>
                      <a:lnTo>
                        <a:pt x="51" y="3"/>
                      </a:lnTo>
                      <a:lnTo>
                        <a:pt x="52" y="3"/>
                      </a:lnTo>
                      <a:lnTo>
                        <a:pt x="53" y="3"/>
                      </a:lnTo>
                      <a:lnTo>
                        <a:pt x="54" y="3"/>
                      </a:lnTo>
                      <a:lnTo>
                        <a:pt x="55" y="3"/>
                      </a:lnTo>
                      <a:lnTo>
                        <a:pt x="56" y="3"/>
                      </a:lnTo>
                      <a:lnTo>
                        <a:pt x="56" y="4"/>
                      </a:lnTo>
                      <a:lnTo>
                        <a:pt x="57" y="4"/>
                      </a:lnTo>
                      <a:lnTo>
                        <a:pt x="58" y="4"/>
                      </a:lnTo>
                      <a:lnTo>
                        <a:pt x="59" y="4"/>
                      </a:lnTo>
                      <a:lnTo>
                        <a:pt x="60" y="4"/>
                      </a:lnTo>
                      <a:lnTo>
                        <a:pt x="61" y="4"/>
                      </a:lnTo>
                      <a:lnTo>
                        <a:pt x="62" y="4"/>
                      </a:lnTo>
                      <a:lnTo>
                        <a:pt x="63" y="4"/>
                      </a:lnTo>
                      <a:lnTo>
                        <a:pt x="64" y="4"/>
                      </a:lnTo>
                      <a:lnTo>
                        <a:pt x="65" y="4"/>
                      </a:lnTo>
                      <a:lnTo>
                        <a:pt x="66" y="4"/>
                      </a:lnTo>
                      <a:lnTo>
                        <a:pt x="67" y="4"/>
                      </a:lnTo>
                      <a:lnTo>
                        <a:pt x="68" y="4"/>
                      </a:lnTo>
                      <a:lnTo>
                        <a:pt x="69" y="4"/>
                      </a:lnTo>
                      <a:lnTo>
                        <a:pt x="70" y="4"/>
                      </a:lnTo>
                      <a:lnTo>
                        <a:pt x="71" y="4"/>
                      </a:lnTo>
                      <a:lnTo>
                        <a:pt x="72" y="4"/>
                      </a:lnTo>
                      <a:lnTo>
                        <a:pt x="73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72" name="Freeform 2804"/>
                <p:cNvSpPr>
                  <a:spLocks/>
                </p:cNvSpPr>
                <p:nvPr/>
              </p:nvSpPr>
              <p:spPr bwMode="auto">
                <a:xfrm>
                  <a:off x="1515" y="1501"/>
                  <a:ext cx="250" cy="14"/>
                </a:xfrm>
                <a:custGeom>
                  <a:avLst/>
                  <a:gdLst>
                    <a:gd name="T0" fmla="*/ 0 w 110"/>
                    <a:gd name="T1" fmla="*/ 0 h 9"/>
                    <a:gd name="T2" fmla="*/ 2 w 110"/>
                    <a:gd name="T3" fmla="*/ 0 h 9"/>
                    <a:gd name="T4" fmla="*/ 4 w 110"/>
                    <a:gd name="T5" fmla="*/ 0 h 9"/>
                    <a:gd name="T6" fmla="*/ 6 w 110"/>
                    <a:gd name="T7" fmla="*/ 0 h 9"/>
                    <a:gd name="T8" fmla="*/ 8 w 110"/>
                    <a:gd name="T9" fmla="*/ 0 h 9"/>
                    <a:gd name="T10" fmla="*/ 10 w 110"/>
                    <a:gd name="T11" fmla="*/ 0 h 9"/>
                    <a:gd name="T12" fmla="*/ 12 w 110"/>
                    <a:gd name="T13" fmla="*/ 0 h 9"/>
                    <a:gd name="T14" fmla="*/ 13 w 110"/>
                    <a:gd name="T15" fmla="*/ 1 h 9"/>
                    <a:gd name="T16" fmla="*/ 15 w 110"/>
                    <a:gd name="T17" fmla="*/ 1 h 9"/>
                    <a:gd name="T18" fmla="*/ 17 w 110"/>
                    <a:gd name="T19" fmla="*/ 1 h 9"/>
                    <a:gd name="T20" fmla="*/ 19 w 110"/>
                    <a:gd name="T21" fmla="*/ 1 h 9"/>
                    <a:gd name="T22" fmla="*/ 21 w 110"/>
                    <a:gd name="T23" fmla="*/ 1 h 9"/>
                    <a:gd name="T24" fmla="*/ 23 w 110"/>
                    <a:gd name="T25" fmla="*/ 1 h 9"/>
                    <a:gd name="T26" fmla="*/ 25 w 110"/>
                    <a:gd name="T27" fmla="*/ 1 h 9"/>
                    <a:gd name="T28" fmla="*/ 26 w 110"/>
                    <a:gd name="T29" fmla="*/ 2 h 9"/>
                    <a:gd name="T30" fmla="*/ 28 w 110"/>
                    <a:gd name="T31" fmla="*/ 2 h 9"/>
                    <a:gd name="T32" fmla="*/ 30 w 110"/>
                    <a:gd name="T33" fmla="*/ 2 h 9"/>
                    <a:gd name="T34" fmla="*/ 32 w 110"/>
                    <a:gd name="T35" fmla="*/ 2 h 9"/>
                    <a:gd name="T36" fmla="*/ 34 w 110"/>
                    <a:gd name="T37" fmla="*/ 2 h 9"/>
                    <a:gd name="T38" fmla="*/ 36 w 110"/>
                    <a:gd name="T39" fmla="*/ 2 h 9"/>
                    <a:gd name="T40" fmla="*/ 38 w 110"/>
                    <a:gd name="T41" fmla="*/ 2 h 9"/>
                    <a:gd name="T42" fmla="*/ 39 w 110"/>
                    <a:gd name="T43" fmla="*/ 3 h 9"/>
                    <a:gd name="T44" fmla="*/ 41 w 110"/>
                    <a:gd name="T45" fmla="*/ 3 h 9"/>
                    <a:gd name="T46" fmla="*/ 43 w 110"/>
                    <a:gd name="T47" fmla="*/ 3 h 9"/>
                    <a:gd name="T48" fmla="*/ 45 w 110"/>
                    <a:gd name="T49" fmla="*/ 3 h 9"/>
                    <a:gd name="T50" fmla="*/ 47 w 110"/>
                    <a:gd name="T51" fmla="*/ 3 h 9"/>
                    <a:gd name="T52" fmla="*/ 49 w 110"/>
                    <a:gd name="T53" fmla="*/ 3 h 9"/>
                    <a:gd name="T54" fmla="*/ 50 w 110"/>
                    <a:gd name="T55" fmla="*/ 4 h 9"/>
                    <a:gd name="T56" fmla="*/ 52 w 110"/>
                    <a:gd name="T57" fmla="*/ 4 h 9"/>
                    <a:gd name="T58" fmla="*/ 54 w 110"/>
                    <a:gd name="T59" fmla="*/ 4 h 9"/>
                    <a:gd name="T60" fmla="*/ 56 w 110"/>
                    <a:gd name="T61" fmla="*/ 4 h 9"/>
                    <a:gd name="T62" fmla="*/ 58 w 110"/>
                    <a:gd name="T63" fmla="*/ 4 h 9"/>
                    <a:gd name="T64" fmla="*/ 60 w 110"/>
                    <a:gd name="T65" fmla="*/ 4 h 9"/>
                    <a:gd name="T66" fmla="*/ 62 w 110"/>
                    <a:gd name="T67" fmla="*/ 4 h 9"/>
                    <a:gd name="T68" fmla="*/ 63 w 110"/>
                    <a:gd name="T69" fmla="*/ 5 h 9"/>
                    <a:gd name="T70" fmla="*/ 65 w 110"/>
                    <a:gd name="T71" fmla="*/ 5 h 9"/>
                    <a:gd name="T72" fmla="*/ 67 w 110"/>
                    <a:gd name="T73" fmla="*/ 5 h 9"/>
                    <a:gd name="T74" fmla="*/ 69 w 110"/>
                    <a:gd name="T75" fmla="*/ 5 h 9"/>
                    <a:gd name="T76" fmla="*/ 71 w 110"/>
                    <a:gd name="T77" fmla="*/ 5 h 9"/>
                    <a:gd name="T78" fmla="*/ 73 w 110"/>
                    <a:gd name="T79" fmla="*/ 5 h 9"/>
                    <a:gd name="T80" fmla="*/ 74 w 110"/>
                    <a:gd name="T81" fmla="*/ 6 h 9"/>
                    <a:gd name="T82" fmla="*/ 76 w 110"/>
                    <a:gd name="T83" fmla="*/ 6 h 9"/>
                    <a:gd name="T84" fmla="*/ 78 w 110"/>
                    <a:gd name="T85" fmla="*/ 6 h 9"/>
                    <a:gd name="T86" fmla="*/ 80 w 110"/>
                    <a:gd name="T87" fmla="*/ 6 h 9"/>
                    <a:gd name="T88" fmla="*/ 82 w 110"/>
                    <a:gd name="T89" fmla="*/ 6 h 9"/>
                    <a:gd name="T90" fmla="*/ 83 w 110"/>
                    <a:gd name="T91" fmla="*/ 7 h 9"/>
                    <a:gd name="T92" fmla="*/ 85 w 110"/>
                    <a:gd name="T93" fmla="*/ 7 h 9"/>
                    <a:gd name="T94" fmla="*/ 87 w 110"/>
                    <a:gd name="T95" fmla="*/ 7 h 9"/>
                    <a:gd name="T96" fmla="*/ 89 w 110"/>
                    <a:gd name="T97" fmla="*/ 7 h 9"/>
                    <a:gd name="T98" fmla="*/ 91 w 110"/>
                    <a:gd name="T99" fmla="*/ 7 h 9"/>
                    <a:gd name="T100" fmla="*/ 92 w 110"/>
                    <a:gd name="T101" fmla="*/ 8 h 9"/>
                    <a:gd name="T102" fmla="*/ 94 w 110"/>
                    <a:gd name="T103" fmla="*/ 8 h 9"/>
                    <a:gd name="T104" fmla="*/ 96 w 110"/>
                    <a:gd name="T105" fmla="*/ 8 h 9"/>
                    <a:gd name="T106" fmla="*/ 98 w 110"/>
                    <a:gd name="T107" fmla="*/ 8 h 9"/>
                    <a:gd name="T108" fmla="*/ 100 w 110"/>
                    <a:gd name="T109" fmla="*/ 8 h 9"/>
                    <a:gd name="T110" fmla="*/ 101 w 110"/>
                    <a:gd name="T111" fmla="*/ 9 h 9"/>
                    <a:gd name="T112" fmla="*/ 103 w 110"/>
                    <a:gd name="T113" fmla="*/ 9 h 9"/>
                    <a:gd name="T114" fmla="*/ 105 w 110"/>
                    <a:gd name="T115" fmla="*/ 9 h 9"/>
                    <a:gd name="T116" fmla="*/ 107 w 110"/>
                    <a:gd name="T117" fmla="*/ 9 h 9"/>
                    <a:gd name="T118" fmla="*/ 109 w 110"/>
                    <a:gd name="T11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10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6" y="2"/>
                      </a:lnTo>
                      <a:lnTo>
                        <a:pt x="27" y="2"/>
                      </a:lnTo>
                      <a:lnTo>
                        <a:pt x="28" y="2"/>
                      </a:lnTo>
                      <a:lnTo>
                        <a:pt x="29" y="2"/>
                      </a:lnTo>
                      <a:lnTo>
                        <a:pt x="30" y="2"/>
                      </a:lnTo>
                      <a:lnTo>
                        <a:pt x="31" y="2"/>
                      </a:lnTo>
                      <a:lnTo>
                        <a:pt x="32" y="2"/>
                      </a:lnTo>
                      <a:lnTo>
                        <a:pt x="33" y="2"/>
                      </a:lnTo>
                      <a:lnTo>
                        <a:pt x="34" y="2"/>
                      </a:lnTo>
                      <a:lnTo>
                        <a:pt x="35" y="2"/>
                      </a:lnTo>
                      <a:lnTo>
                        <a:pt x="36" y="2"/>
                      </a:lnTo>
                      <a:lnTo>
                        <a:pt x="37" y="2"/>
                      </a:lnTo>
                      <a:lnTo>
                        <a:pt x="38" y="2"/>
                      </a:lnTo>
                      <a:lnTo>
                        <a:pt x="39" y="2"/>
                      </a:lnTo>
                      <a:lnTo>
                        <a:pt x="39" y="3"/>
                      </a:lnTo>
                      <a:lnTo>
                        <a:pt x="40" y="3"/>
                      </a:lnTo>
                      <a:lnTo>
                        <a:pt x="41" y="3"/>
                      </a:lnTo>
                      <a:lnTo>
                        <a:pt x="42" y="3"/>
                      </a:lnTo>
                      <a:lnTo>
                        <a:pt x="43" y="3"/>
                      </a:lnTo>
                      <a:lnTo>
                        <a:pt x="44" y="3"/>
                      </a:lnTo>
                      <a:lnTo>
                        <a:pt x="45" y="3"/>
                      </a:lnTo>
                      <a:lnTo>
                        <a:pt x="46" y="3"/>
                      </a:lnTo>
                      <a:lnTo>
                        <a:pt x="47" y="3"/>
                      </a:lnTo>
                      <a:lnTo>
                        <a:pt x="48" y="3"/>
                      </a:lnTo>
                      <a:lnTo>
                        <a:pt x="49" y="3"/>
                      </a:lnTo>
                      <a:lnTo>
                        <a:pt x="50" y="3"/>
                      </a:lnTo>
                      <a:lnTo>
                        <a:pt x="50" y="4"/>
                      </a:lnTo>
                      <a:lnTo>
                        <a:pt x="51" y="4"/>
                      </a:lnTo>
                      <a:lnTo>
                        <a:pt x="52" y="4"/>
                      </a:lnTo>
                      <a:lnTo>
                        <a:pt x="53" y="4"/>
                      </a:lnTo>
                      <a:lnTo>
                        <a:pt x="54" y="4"/>
                      </a:lnTo>
                      <a:lnTo>
                        <a:pt x="55" y="4"/>
                      </a:lnTo>
                      <a:lnTo>
                        <a:pt x="56" y="4"/>
                      </a:lnTo>
                      <a:lnTo>
                        <a:pt x="57" y="4"/>
                      </a:lnTo>
                      <a:lnTo>
                        <a:pt x="58" y="4"/>
                      </a:lnTo>
                      <a:lnTo>
                        <a:pt x="59" y="4"/>
                      </a:lnTo>
                      <a:lnTo>
                        <a:pt x="60" y="4"/>
                      </a:lnTo>
                      <a:lnTo>
                        <a:pt x="61" y="4"/>
                      </a:lnTo>
                      <a:lnTo>
                        <a:pt x="62" y="4"/>
                      </a:lnTo>
                      <a:lnTo>
                        <a:pt x="62" y="5"/>
                      </a:lnTo>
                      <a:lnTo>
                        <a:pt x="63" y="5"/>
                      </a:lnTo>
                      <a:lnTo>
                        <a:pt x="64" y="5"/>
                      </a:lnTo>
                      <a:lnTo>
                        <a:pt x="65" y="5"/>
                      </a:lnTo>
                      <a:lnTo>
                        <a:pt x="66" y="5"/>
                      </a:lnTo>
                      <a:lnTo>
                        <a:pt x="67" y="5"/>
                      </a:lnTo>
                      <a:lnTo>
                        <a:pt x="68" y="5"/>
                      </a:lnTo>
                      <a:lnTo>
                        <a:pt x="69" y="5"/>
                      </a:lnTo>
                      <a:lnTo>
                        <a:pt x="70" y="5"/>
                      </a:lnTo>
                      <a:lnTo>
                        <a:pt x="71" y="5"/>
                      </a:lnTo>
                      <a:lnTo>
                        <a:pt x="72" y="5"/>
                      </a:lnTo>
                      <a:lnTo>
                        <a:pt x="73" y="5"/>
                      </a:lnTo>
                      <a:lnTo>
                        <a:pt x="73" y="6"/>
                      </a:lnTo>
                      <a:lnTo>
                        <a:pt x="74" y="6"/>
                      </a:lnTo>
                      <a:lnTo>
                        <a:pt x="75" y="6"/>
                      </a:lnTo>
                      <a:lnTo>
                        <a:pt x="76" y="6"/>
                      </a:lnTo>
                      <a:lnTo>
                        <a:pt x="77" y="6"/>
                      </a:lnTo>
                      <a:lnTo>
                        <a:pt x="78" y="6"/>
                      </a:lnTo>
                      <a:lnTo>
                        <a:pt x="79" y="6"/>
                      </a:lnTo>
                      <a:lnTo>
                        <a:pt x="80" y="6"/>
                      </a:lnTo>
                      <a:lnTo>
                        <a:pt x="81" y="6"/>
                      </a:lnTo>
                      <a:lnTo>
                        <a:pt x="82" y="6"/>
                      </a:lnTo>
                      <a:lnTo>
                        <a:pt x="83" y="6"/>
                      </a:lnTo>
                      <a:lnTo>
                        <a:pt x="83" y="7"/>
                      </a:lnTo>
                      <a:lnTo>
                        <a:pt x="84" y="7"/>
                      </a:lnTo>
                      <a:lnTo>
                        <a:pt x="85" y="7"/>
                      </a:lnTo>
                      <a:lnTo>
                        <a:pt x="86" y="7"/>
                      </a:lnTo>
                      <a:lnTo>
                        <a:pt x="87" y="7"/>
                      </a:lnTo>
                      <a:lnTo>
                        <a:pt x="88" y="7"/>
                      </a:lnTo>
                      <a:lnTo>
                        <a:pt x="89" y="7"/>
                      </a:lnTo>
                      <a:lnTo>
                        <a:pt x="90" y="7"/>
                      </a:lnTo>
                      <a:lnTo>
                        <a:pt x="91" y="7"/>
                      </a:lnTo>
                      <a:lnTo>
                        <a:pt x="92" y="7"/>
                      </a:lnTo>
                      <a:lnTo>
                        <a:pt x="92" y="8"/>
                      </a:lnTo>
                      <a:lnTo>
                        <a:pt x="93" y="8"/>
                      </a:lnTo>
                      <a:lnTo>
                        <a:pt x="94" y="8"/>
                      </a:lnTo>
                      <a:lnTo>
                        <a:pt x="95" y="8"/>
                      </a:lnTo>
                      <a:lnTo>
                        <a:pt x="96" y="8"/>
                      </a:lnTo>
                      <a:lnTo>
                        <a:pt x="97" y="8"/>
                      </a:lnTo>
                      <a:lnTo>
                        <a:pt x="98" y="8"/>
                      </a:lnTo>
                      <a:lnTo>
                        <a:pt x="99" y="8"/>
                      </a:lnTo>
                      <a:lnTo>
                        <a:pt x="100" y="8"/>
                      </a:lnTo>
                      <a:lnTo>
                        <a:pt x="101" y="8"/>
                      </a:lnTo>
                      <a:lnTo>
                        <a:pt x="101" y="9"/>
                      </a:lnTo>
                      <a:lnTo>
                        <a:pt x="102" y="9"/>
                      </a:lnTo>
                      <a:lnTo>
                        <a:pt x="103" y="9"/>
                      </a:lnTo>
                      <a:lnTo>
                        <a:pt x="104" y="9"/>
                      </a:lnTo>
                      <a:lnTo>
                        <a:pt x="105" y="9"/>
                      </a:lnTo>
                      <a:lnTo>
                        <a:pt x="106" y="9"/>
                      </a:lnTo>
                      <a:lnTo>
                        <a:pt x="107" y="9"/>
                      </a:lnTo>
                      <a:lnTo>
                        <a:pt x="108" y="9"/>
                      </a:lnTo>
                      <a:lnTo>
                        <a:pt x="109" y="9"/>
                      </a:lnTo>
                      <a:lnTo>
                        <a:pt x="110" y="9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73" name="Freeform 2805"/>
                <p:cNvSpPr>
                  <a:spLocks/>
                </p:cNvSpPr>
                <p:nvPr/>
              </p:nvSpPr>
              <p:spPr bwMode="auto">
                <a:xfrm>
                  <a:off x="1767" y="1517"/>
                  <a:ext cx="293" cy="15"/>
                </a:xfrm>
                <a:custGeom>
                  <a:avLst/>
                  <a:gdLst>
                    <a:gd name="T0" fmla="*/ 1 w 129"/>
                    <a:gd name="T1" fmla="*/ 0 h 10"/>
                    <a:gd name="T2" fmla="*/ 4 w 129"/>
                    <a:gd name="T3" fmla="*/ 0 h 10"/>
                    <a:gd name="T4" fmla="*/ 7 w 129"/>
                    <a:gd name="T5" fmla="*/ 0 h 10"/>
                    <a:gd name="T6" fmla="*/ 10 w 129"/>
                    <a:gd name="T7" fmla="*/ 0 h 10"/>
                    <a:gd name="T8" fmla="*/ 13 w 129"/>
                    <a:gd name="T9" fmla="*/ 0 h 10"/>
                    <a:gd name="T10" fmla="*/ 15 w 129"/>
                    <a:gd name="T11" fmla="*/ 1 h 10"/>
                    <a:gd name="T12" fmla="*/ 18 w 129"/>
                    <a:gd name="T13" fmla="*/ 1 h 10"/>
                    <a:gd name="T14" fmla="*/ 21 w 129"/>
                    <a:gd name="T15" fmla="*/ 1 h 10"/>
                    <a:gd name="T16" fmla="*/ 24 w 129"/>
                    <a:gd name="T17" fmla="*/ 1 h 10"/>
                    <a:gd name="T18" fmla="*/ 27 w 129"/>
                    <a:gd name="T19" fmla="*/ 1 h 10"/>
                    <a:gd name="T20" fmla="*/ 30 w 129"/>
                    <a:gd name="T21" fmla="*/ 1 h 10"/>
                    <a:gd name="T22" fmla="*/ 32 w 129"/>
                    <a:gd name="T23" fmla="*/ 2 h 10"/>
                    <a:gd name="T24" fmla="*/ 35 w 129"/>
                    <a:gd name="T25" fmla="*/ 2 h 10"/>
                    <a:gd name="T26" fmla="*/ 38 w 129"/>
                    <a:gd name="T27" fmla="*/ 2 h 10"/>
                    <a:gd name="T28" fmla="*/ 41 w 129"/>
                    <a:gd name="T29" fmla="*/ 2 h 10"/>
                    <a:gd name="T30" fmla="*/ 44 w 129"/>
                    <a:gd name="T31" fmla="*/ 2 h 10"/>
                    <a:gd name="T32" fmla="*/ 46 w 129"/>
                    <a:gd name="T33" fmla="*/ 3 h 10"/>
                    <a:gd name="T34" fmla="*/ 49 w 129"/>
                    <a:gd name="T35" fmla="*/ 3 h 10"/>
                    <a:gd name="T36" fmla="*/ 52 w 129"/>
                    <a:gd name="T37" fmla="*/ 3 h 10"/>
                    <a:gd name="T38" fmla="*/ 55 w 129"/>
                    <a:gd name="T39" fmla="*/ 3 h 10"/>
                    <a:gd name="T40" fmla="*/ 58 w 129"/>
                    <a:gd name="T41" fmla="*/ 3 h 10"/>
                    <a:gd name="T42" fmla="*/ 60 w 129"/>
                    <a:gd name="T43" fmla="*/ 4 h 10"/>
                    <a:gd name="T44" fmla="*/ 63 w 129"/>
                    <a:gd name="T45" fmla="*/ 4 h 10"/>
                    <a:gd name="T46" fmla="*/ 66 w 129"/>
                    <a:gd name="T47" fmla="*/ 4 h 10"/>
                    <a:gd name="T48" fmla="*/ 69 w 129"/>
                    <a:gd name="T49" fmla="*/ 4 h 10"/>
                    <a:gd name="T50" fmla="*/ 71 w 129"/>
                    <a:gd name="T51" fmla="*/ 5 h 10"/>
                    <a:gd name="T52" fmla="*/ 74 w 129"/>
                    <a:gd name="T53" fmla="*/ 5 h 10"/>
                    <a:gd name="T54" fmla="*/ 77 w 129"/>
                    <a:gd name="T55" fmla="*/ 5 h 10"/>
                    <a:gd name="T56" fmla="*/ 80 w 129"/>
                    <a:gd name="T57" fmla="*/ 5 h 10"/>
                    <a:gd name="T58" fmla="*/ 82 w 129"/>
                    <a:gd name="T59" fmla="*/ 6 h 10"/>
                    <a:gd name="T60" fmla="*/ 85 w 129"/>
                    <a:gd name="T61" fmla="*/ 6 h 10"/>
                    <a:gd name="T62" fmla="*/ 88 w 129"/>
                    <a:gd name="T63" fmla="*/ 6 h 10"/>
                    <a:gd name="T64" fmla="*/ 91 w 129"/>
                    <a:gd name="T65" fmla="*/ 6 h 10"/>
                    <a:gd name="T66" fmla="*/ 93 w 129"/>
                    <a:gd name="T67" fmla="*/ 7 h 10"/>
                    <a:gd name="T68" fmla="*/ 96 w 129"/>
                    <a:gd name="T69" fmla="*/ 7 h 10"/>
                    <a:gd name="T70" fmla="*/ 99 w 129"/>
                    <a:gd name="T71" fmla="*/ 7 h 10"/>
                    <a:gd name="T72" fmla="*/ 101 w 129"/>
                    <a:gd name="T73" fmla="*/ 8 h 10"/>
                    <a:gd name="T74" fmla="*/ 104 w 129"/>
                    <a:gd name="T75" fmla="*/ 8 h 10"/>
                    <a:gd name="T76" fmla="*/ 107 w 129"/>
                    <a:gd name="T77" fmla="*/ 8 h 10"/>
                    <a:gd name="T78" fmla="*/ 110 w 129"/>
                    <a:gd name="T79" fmla="*/ 8 h 10"/>
                    <a:gd name="T80" fmla="*/ 112 w 129"/>
                    <a:gd name="T81" fmla="*/ 9 h 10"/>
                    <a:gd name="T82" fmla="*/ 115 w 129"/>
                    <a:gd name="T83" fmla="*/ 9 h 10"/>
                    <a:gd name="T84" fmla="*/ 118 w 129"/>
                    <a:gd name="T85" fmla="*/ 9 h 10"/>
                    <a:gd name="T86" fmla="*/ 120 w 129"/>
                    <a:gd name="T87" fmla="*/ 10 h 10"/>
                    <a:gd name="T88" fmla="*/ 123 w 129"/>
                    <a:gd name="T89" fmla="*/ 10 h 10"/>
                    <a:gd name="T90" fmla="*/ 126 w 129"/>
                    <a:gd name="T91" fmla="*/ 10 h 10"/>
                    <a:gd name="T92" fmla="*/ 129 w 129"/>
                    <a:gd name="T9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1" y="2"/>
                      </a:lnTo>
                      <a:lnTo>
                        <a:pt x="32" y="2"/>
                      </a:lnTo>
                      <a:lnTo>
                        <a:pt x="33" y="2"/>
                      </a:lnTo>
                      <a:lnTo>
                        <a:pt x="34" y="2"/>
                      </a:lnTo>
                      <a:lnTo>
                        <a:pt x="35" y="2"/>
                      </a:lnTo>
                      <a:lnTo>
                        <a:pt x="36" y="2"/>
                      </a:lnTo>
                      <a:lnTo>
                        <a:pt x="37" y="2"/>
                      </a:lnTo>
                      <a:lnTo>
                        <a:pt x="38" y="2"/>
                      </a:lnTo>
                      <a:lnTo>
                        <a:pt x="39" y="2"/>
                      </a:lnTo>
                      <a:lnTo>
                        <a:pt x="40" y="2"/>
                      </a:lnTo>
                      <a:lnTo>
                        <a:pt x="41" y="2"/>
                      </a:lnTo>
                      <a:lnTo>
                        <a:pt x="42" y="2"/>
                      </a:lnTo>
                      <a:lnTo>
                        <a:pt x="43" y="2"/>
                      </a:lnTo>
                      <a:lnTo>
                        <a:pt x="44" y="2"/>
                      </a:lnTo>
                      <a:lnTo>
                        <a:pt x="45" y="2"/>
                      </a:lnTo>
                      <a:lnTo>
                        <a:pt x="45" y="3"/>
                      </a:lnTo>
                      <a:lnTo>
                        <a:pt x="46" y="3"/>
                      </a:lnTo>
                      <a:lnTo>
                        <a:pt x="47" y="3"/>
                      </a:lnTo>
                      <a:lnTo>
                        <a:pt x="48" y="3"/>
                      </a:lnTo>
                      <a:lnTo>
                        <a:pt x="49" y="3"/>
                      </a:lnTo>
                      <a:lnTo>
                        <a:pt x="50" y="3"/>
                      </a:lnTo>
                      <a:lnTo>
                        <a:pt x="51" y="3"/>
                      </a:lnTo>
                      <a:lnTo>
                        <a:pt x="52" y="3"/>
                      </a:lnTo>
                      <a:lnTo>
                        <a:pt x="53" y="3"/>
                      </a:lnTo>
                      <a:lnTo>
                        <a:pt x="54" y="3"/>
                      </a:lnTo>
                      <a:lnTo>
                        <a:pt x="55" y="3"/>
                      </a:lnTo>
                      <a:lnTo>
                        <a:pt x="56" y="3"/>
                      </a:lnTo>
                      <a:lnTo>
                        <a:pt x="57" y="3"/>
                      </a:lnTo>
                      <a:lnTo>
                        <a:pt x="58" y="3"/>
                      </a:lnTo>
                      <a:lnTo>
                        <a:pt x="58" y="4"/>
                      </a:lnTo>
                      <a:lnTo>
                        <a:pt x="59" y="4"/>
                      </a:lnTo>
                      <a:lnTo>
                        <a:pt x="60" y="4"/>
                      </a:lnTo>
                      <a:lnTo>
                        <a:pt x="61" y="4"/>
                      </a:lnTo>
                      <a:lnTo>
                        <a:pt x="62" y="4"/>
                      </a:lnTo>
                      <a:lnTo>
                        <a:pt x="63" y="4"/>
                      </a:lnTo>
                      <a:lnTo>
                        <a:pt x="64" y="4"/>
                      </a:lnTo>
                      <a:lnTo>
                        <a:pt x="65" y="4"/>
                      </a:lnTo>
                      <a:lnTo>
                        <a:pt x="66" y="4"/>
                      </a:lnTo>
                      <a:lnTo>
                        <a:pt x="67" y="4"/>
                      </a:lnTo>
                      <a:lnTo>
                        <a:pt x="68" y="4"/>
                      </a:lnTo>
                      <a:lnTo>
                        <a:pt x="69" y="4"/>
                      </a:lnTo>
                      <a:lnTo>
                        <a:pt x="70" y="4"/>
                      </a:lnTo>
                      <a:lnTo>
                        <a:pt x="71" y="4"/>
                      </a:lnTo>
                      <a:lnTo>
                        <a:pt x="71" y="5"/>
                      </a:lnTo>
                      <a:lnTo>
                        <a:pt x="72" y="5"/>
                      </a:lnTo>
                      <a:lnTo>
                        <a:pt x="73" y="5"/>
                      </a:lnTo>
                      <a:lnTo>
                        <a:pt x="74" y="5"/>
                      </a:lnTo>
                      <a:lnTo>
                        <a:pt x="75" y="5"/>
                      </a:lnTo>
                      <a:lnTo>
                        <a:pt x="76" y="5"/>
                      </a:lnTo>
                      <a:lnTo>
                        <a:pt x="77" y="5"/>
                      </a:lnTo>
                      <a:lnTo>
                        <a:pt x="78" y="5"/>
                      </a:lnTo>
                      <a:lnTo>
                        <a:pt x="79" y="5"/>
                      </a:lnTo>
                      <a:lnTo>
                        <a:pt x="80" y="5"/>
                      </a:lnTo>
                      <a:lnTo>
                        <a:pt x="80" y="6"/>
                      </a:lnTo>
                      <a:lnTo>
                        <a:pt x="81" y="6"/>
                      </a:lnTo>
                      <a:lnTo>
                        <a:pt x="82" y="6"/>
                      </a:lnTo>
                      <a:lnTo>
                        <a:pt x="83" y="6"/>
                      </a:lnTo>
                      <a:lnTo>
                        <a:pt x="84" y="6"/>
                      </a:lnTo>
                      <a:lnTo>
                        <a:pt x="85" y="6"/>
                      </a:lnTo>
                      <a:lnTo>
                        <a:pt x="86" y="6"/>
                      </a:lnTo>
                      <a:lnTo>
                        <a:pt x="87" y="6"/>
                      </a:lnTo>
                      <a:lnTo>
                        <a:pt x="88" y="6"/>
                      </a:lnTo>
                      <a:lnTo>
                        <a:pt x="89" y="6"/>
                      </a:lnTo>
                      <a:lnTo>
                        <a:pt x="90" y="6"/>
                      </a:lnTo>
                      <a:lnTo>
                        <a:pt x="91" y="6"/>
                      </a:lnTo>
                      <a:lnTo>
                        <a:pt x="91" y="7"/>
                      </a:lnTo>
                      <a:lnTo>
                        <a:pt x="92" y="7"/>
                      </a:lnTo>
                      <a:lnTo>
                        <a:pt x="93" y="7"/>
                      </a:lnTo>
                      <a:lnTo>
                        <a:pt x="94" y="7"/>
                      </a:lnTo>
                      <a:lnTo>
                        <a:pt x="95" y="7"/>
                      </a:lnTo>
                      <a:lnTo>
                        <a:pt x="96" y="7"/>
                      </a:lnTo>
                      <a:lnTo>
                        <a:pt x="97" y="7"/>
                      </a:lnTo>
                      <a:lnTo>
                        <a:pt x="98" y="7"/>
                      </a:lnTo>
                      <a:lnTo>
                        <a:pt x="99" y="7"/>
                      </a:lnTo>
                      <a:lnTo>
                        <a:pt x="100" y="7"/>
                      </a:lnTo>
                      <a:lnTo>
                        <a:pt x="101" y="7"/>
                      </a:lnTo>
                      <a:lnTo>
                        <a:pt x="101" y="8"/>
                      </a:lnTo>
                      <a:lnTo>
                        <a:pt x="102" y="8"/>
                      </a:lnTo>
                      <a:lnTo>
                        <a:pt x="103" y="8"/>
                      </a:lnTo>
                      <a:lnTo>
                        <a:pt x="104" y="8"/>
                      </a:lnTo>
                      <a:lnTo>
                        <a:pt x="105" y="8"/>
                      </a:lnTo>
                      <a:lnTo>
                        <a:pt x="106" y="8"/>
                      </a:lnTo>
                      <a:lnTo>
                        <a:pt x="107" y="8"/>
                      </a:lnTo>
                      <a:lnTo>
                        <a:pt x="108" y="8"/>
                      </a:lnTo>
                      <a:lnTo>
                        <a:pt x="109" y="8"/>
                      </a:lnTo>
                      <a:lnTo>
                        <a:pt x="110" y="8"/>
                      </a:lnTo>
                      <a:lnTo>
                        <a:pt x="110" y="9"/>
                      </a:lnTo>
                      <a:lnTo>
                        <a:pt x="111" y="9"/>
                      </a:lnTo>
                      <a:lnTo>
                        <a:pt x="112" y="9"/>
                      </a:lnTo>
                      <a:lnTo>
                        <a:pt x="113" y="9"/>
                      </a:lnTo>
                      <a:lnTo>
                        <a:pt x="114" y="9"/>
                      </a:lnTo>
                      <a:lnTo>
                        <a:pt x="115" y="9"/>
                      </a:lnTo>
                      <a:lnTo>
                        <a:pt x="116" y="9"/>
                      </a:lnTo>
                      <a:lnTo>
                        <a:pt x="117" y="9"/>
                      </a:lnTo>
                      <a:lnTo>
                        <a:pt x="118" y="9"/>
                      </a:lnTo>
                      <a:lnTo>
                        <a:pt x="119" y="9"/>
                      </a:lnTo>
                      <a:lnTo>
                        <a:pt x="119" y="10"/>
                      </a:lnTo>
                      <a:lnTo>
                        <a:pt x="120" y="10"/>
                      </a:lnTo>
                      <a:lnTo>
                        <a:pt x="121" y="10"/>
                      </a:lnTo>
                      <a:lnTo>
                        <a:pt x="122" y="10"/>
                      </a:lnTo>
                      <a:lnTo>
                        <a:pt x="123" y="10"/>
                      </a:lnTo>
                      <a:lnTo>
                        <a:pt x="124" y="10"/>
                      </a:lnTo>
                      <a:lnTo>
                        <a:pt x="125" y="10"/>
                      </a:lnTo>
                      <a:lnTo>
                        <a:pt x="126" y="10"/>
                      </a:lnTo>
                      <a:lnTo>
                        <a:pt x="127" y="10"/>
                      </a:lnTo>
                      <a:lnTo>
                        <a:pt x="128" y="10"/>
                      </a:lnTo>
                      <a:lnTo>
                        <a:pt x="129" y="1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74" name="Freeform 2806"/>
                <p:cNvSpPr>
                  <a:spLocks/>
                </p:cNvSpPr>
                <p:nvPr/>
              </p:nvSpPr>
              <p:spPr bwMode="auto">
                <a:xfrm>
                  <a:off x="2063" y="1534"/>
                  <a:ext cx="245" cy="14"/>
                </a:xfrm>
                <a:custGeom>
                  <a:avLst/>
                  <a:gdLst>
                    <a:gd name="T0" fmla="*/ 0 w 108"/>
                    <a:gd name="T1" fmla="*/ 0 h 9"/>
                    <a:gd name="T2" fmla="*/ 2 w 108"/>
                    <a:gd name="T3" fmla="*/ 0 h 9"/>
                    <a:gd name="T4" fmla="*/ 4 w 108"/>
                    <a:gd name="T5" fmla="*/ 0 h 9"/>
                    <a:gd name="T6" fmla="*/ 6 w 108"/>
                    <a:gd name="T7" fmla="*/ 0 h 9"/>
                    <a:gd name="T8" fmla="*/ 8 w 108"/>
                    <a:gd name="T9" fmla="*/ 0 h 9"/>
                    <a:gd name="T10" fmla="*/ 10 w 108"/>
                    <a:gd name="T11" fmla="*/ 0 h 9"/>
                    <a:gd name="T12" fmla="*/ 11 w 108"/>
                    <a:gd name="T13" fmla="*/ 1 h 9"/>
                    <a:gd name="T14" fmla="*/ 13 w 108"/>
                    <a:gd name="T15" fmla="*/ 1 h 9"/>
                    <a:gd name="T16" fmla="*/ 15 w 108"/>
                    <a:gd name="T17" fmla="*/ 1 h 9"/>
                    <a:gd name="T18" fmla="*/ 17 w 108"/>
                    <a:gd name="T19" fmla="*/ 1 h 9"/>
                    <a:gd name="T20" fmla="*/ 19 w 108"/>
                    <a:gd name="T21" fmla="*/ 1 h 9"/>
                    <a:gd name="T22" fmla="*/ 21 w 108"/>
                    <a:gd name="T23" fmla="*/ 1 h 9"/>
                    <a:gd name="T24" fmla="*/ 23 w 108"/>
                    <a:gd name="T25" fmla="*/ 1 h 9"/>
                    <a:gd name="T26" fmla="*/ 25 w 108"/>
                    <a:gd name="T27" fmla="*/ 1 h 9"/>
                    <a:gd name="T28" fmla="*/ 26 w 108"/>
                    <a:gd name="T29" fmla="*/ 2 h 9"/>
                    <a:gd name="T30" fmla="*/ 28 w 108"/>
                    <a:gd name="T31" fmla="*/ 2 h 9"/>
                    <a:gd name="T32" fmla="*/ 30 w 108"/>
                    <a:gd name="T33" fmla="*/ 2 h 9"/>
                    <a:gd name="T34" fmla="*/ 32 w 108"/>
                    <a:gd name="T35" fmla="*/ 2 h 9"/>
                    <a:gd name="T36" fmla="*/ 34 w 108"/>
                    <a:gd name="T37" fmla="*/ 2 h 9"/>
                    <a:gd name="T38" fmla="*/ 36 w 108"/>
                    <a:gd name="T39" fmla="*/ 2 h 9"/>
                    <a:gd name="T40" fmla="*/ 38 w 108"/>
                    <a:gd name="T41" fmla="*/ 2 h 9"/>
                    <a:gd name="T42" fmla="*/ 39 w 108"/>
                    <a:gd name="T43" fmla="*/ 1 h 9"/>
                    <a:gd name="T44" fmla="*/ 41 w 108"/>
                    <a:gd name="T45" fmla="*/ 1 h 9"/>
                    <a:gd name="T46" fmla="*/ 43 w 108"/>
                    <a:gd name="T47" fmla="*/ 1 h 9"/>
                    <a:gd name="T48" fmla="*/ 45 w 108"/>
                    <a:gd name="T49" fmla="*/ 1 h 9"/>
                    <a:gd name="T50" fmla="*/ 47 w 108"/>
                    <a:gd name="T51" fmla="*/ 1 h 9"/>
                    <a:gd name="T52" fmla="*/ 49 w 108"/>
                    <a:gd name="T53" fmla="*/ 1 h 9"/>
                    <a:gd name="T54" fmla="*/ 51 w 108"/>
                    <a:gd name="T55" fmla="*/ 1 h 9"/>
                    <a:gd name="T56" fmla="*/ 53 w 108"/>
                    <a:gd name="T57" fmla="*/ 1 h 9"/>
                    <a:gd name="T58" fmla="*/ 55 w 108"/>
                    <a:gd name="T59" fmla="*/ 1 h 9"/>
                    <a:gd name="T60" fmla="*/ 56 w 108"/>
                    <a:gd name="T61" fmla="*/ 2 h 9"/>
                    <a:gd name="T62" fmla="*/ 58 w 108"/>
                    <a:gd name="T63" fmla="*/ 2 h 9"/>
                    <a:gd name="T64" fmla="*/ 60 w 108"/>
                    <a:gd name="T65" fmla="*/ 2 h 9"/>
                    <a:gd name="T66" fmla="*/ 62 w 108"/>
                    <a:gd name="T67" fmla="*/ 2 h 9"/>
                    <a:gd name="T68" fmla="*/ 64 w 108"/>
                    <a:gd name="T69" fmla="*/ 2 h 9"/>
                    <a:gd name="T70" fmla="*/ 66 w 108"/>
                    <a:gd name="T71" fmla="*/ 2 h 9"/>
                    <a:gd name="T72" fmla="*/ 67 w 108"/>
                    <a:gd name="T73" fmla="*/ 3 h 9"/>
                    <a:gd name="T74" fmla="*/ 69 w 108"/>
                    <a:gd name="T75" fmla="*/ 3 h 9"/>
                    <a:gd name="T76" fmla="*/ 71 w 108"/>
                    <a:gd name="T77" fmla="*/ 3 h 9"/>
                    <a:gd name="T78" fmla="*/ 73 w 108"/>
                    <a:gd name="T79" fmla="*/ 3 h 9"/>
                    <a:gd name="T80" fmla="*/ 74 w 108"/>
                    <a:gd name="T81" fmla="*/ 4 h 9"/>
                    <a:gd name="T82" fmla="*/ 76 w 108"/>
                    <a:gd name="T83" fmla="*/ 4 h 9"/>
                    <a:gd name="T84" fmla="*/ 78 w 108"/>
                    <a:gd name="T85" fmla="*/ 4 h 9"/>
                    <a:gd name="T86" fmla="*/ 80 w 108"/>
                    <a:gd name="T87" fmla="*/ 4 h 9"/>
                    <a:gd name="T88" fmla="*/ 82 w 108"/>
                    <a:gd name="T89" fmla="*/ 4 h 9"/>
                    <a:gd name="T90" fmla="*/ 83 w 108"/>
                    <a:gd name="T91" fmla="*/ 5 h 9"/>
                    <a:gd name="T92" fmla="*/ 85 w 108"/>
                    <a:gd name="T93" fmla="*/ 5 h 9"/>
                    <a:gd name="T94" fmla="*/ 87 w 108"/>
                    <a:gd name="T95" fmla="*/ 5 h 9"/>
                    <a:gd name="T96" fmla="*/ 89 w 108"/>
                    <a:gd name="T97" fmla="*/ 5 h 9"/>
                    <a:gd name="T98" fmla="*/ 90 w 108"/>
                    <a:gd name="T99" fmla="*/ 6 h 9"/>
                    <a:gd name="T100" fmla="*/ 92 w 108"/>
                    <a:gd name="T101" fmla="*/ 6 h 9"/>
                    <a:gd name="T102" fmla="*/ 94 w 108"/>
                    <a:gd name="T103" fmla="*/ 6 h 9"/>
                    <a:gd name="T104" fmla="*/ 95 w 108"/>
                    <a:gd name="T105" fmla="*/ 7 h 9"/>
                    <a:gd name="T106" fmla="*/ 97 w 108"/>
                    <a:gd name="T107" fmla="*/ 7 h 9"/>
                    <a:gd name="T108" fmla="*/ 99 w 108"/>
                    <a:gd name="T109" fmla="*/ 7 h 9"/>
                    <a:gd name="T110" fmla="*/ 100 w 108"/>
                    <a:gd name="T111" fmla="*/ 8 h 9"/>
                    <a:gd name="T112" fmla="*/ 102 w 108"/>
                    <a:gd name="T113" fmla="*/ 8 h 9"/>
                    <a:gd name="T114" fmla="*/ 104 w 108"/>
                    <a:gd name="T115" fmla="*/ 8 h 9"/>
                    <a:gd name="T116" fmla="*/ 105 w 108"/>
                    <a:gd name="T117" fmla="*/ 9 h 9"/>
                    <a:gd name="T118" fmla="*/ 107 w 108"/>
                    <a:gd name="T11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08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5" y="2"/>
                      </a:lnTo>
                      <a:lnTo>
                        <a:pt x="26" y="2"/>
                      </a:lnTo>
                      <a:lnTo>
                        <a:pt x="27" y="2"/>
                      </a:lnTo>
                      <a:lnTo>
                        <a:pt x="28" y="2"/>
                      </a:lnTo>
                      <a:lnTo>
                        <a:pt x="29" y="2"/>
                      </a:lnTo>
                      <a:lnTo>
                        <a:pt x="30" y="2"/>
                      </a:lnTo>
                      <a:lnTo>
                        <a:pt x="31" y="2"/>
                      </a:lnTo>
                      <a:lnTo>
                        <a:pt x="32" y="2"/>
                      </a:lnTo>
                      <a:lnTo>
                        <a:pt x="33" y="2"/>
                      </a:lnTo>
                      <a:lnTo>
                        <a:pt x="34" y="2"/>
                      </a:lnTo>
                      <a:lnTo>
                        <a:pt x="35" y="2"/>
                      </a:lnTo>
                      <a:lnTo>
                        <a:pt x="36" y="2"/>
                      </a:lnTo>
                      <a:lnTo>
                        <a:pt x="37" y="2"/>
                      </a:lnTo>
                      <a:lnTo>
                        <a:pt x="38" y="2"/>
                      </a:lnTo>
                      <a:lnTo>
                        <a:pt x="39" y="2"/>
                      </a:lnTo>
                      <a:lnTo>
                        <a:pt x="39" y="1"/>
                      </a:lnTo>
                      <a:lnTo>
                        <a:pt x="40" y="1"/>
                      </a:lnTo>
                      <a:lnTo>
                        <a:pt x="41" y="1"/>
                      </a:lnTo>
                      <a:lnTo>
                        <a:pt x="42" y="1"/>
                      </a:lnTo>
                      <a:lnTo>
                        <a:pt x="43" y="1"/>
                      </a:lnTo>
                      <a:lnTo>
                        <a:pt x="44" y="1"/>
                      </a:lnTo>
                      <a:lnTo>
                        <a:pt x="45" y="1"/>
                      </a:lnTo>
                      <a:lnTo>
                        <a:pt x="46" y="1"/>
                      </a:lnTo>
                      <a:lnTo>
                        <a:pt x="47" y="1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1" y="1"/>
                      </a:lnTo>
                      <a:lnTo>
                        <a:pt x="52" y="1"/>
                      </a:lnTo>
                      <a:lnTo>
                        <a:pt x="53" y="1"/>
                      </a:lnTo>
                      <a:lnTo>
                        <a:pt x="54" y="1"/>
                      </a:lnTo>
                      <a:lnTo>
                        <a:pt x="55" y="1"/>
                      </a:lnTo>
                      <a:lnTo>
                        <a:pt x="56" y="1"/>
                      </a:lnTo>
                      <a:lnTo>
                        <a:pt x="56" y="2"/>
                      </a:lnTo>
                      <a:lnTo>
                        <a:pt x="57" y="2"/>
                      </a:lnTo>
                      <a:lnTo>
                        <a:pt x="58" y="2"/>
                      </a:lnTo>
                      <a:lnTo>
                        <a:pt x="59" y="2"/>
                      </a:lnTo>
                      <a:lnTo>
                        <a:pt x="60" y="2"/>
                      </a:lnTo>
                      <a:lnTo>
                        <a:pt x="61" y="2"/>
                      </a:lnTo>
                      <a:lnTo>
                        <a:pt x="62" y="2"/>
                      </a:lnTo>
                      <a:lnTo>
                        <a:pt x="63" y="2"/>
                      </a:lnTo>
                      <a:lnTo>
                        <a:pt x="64" y="2"/>
                      </a:lnTo>
                      <a:lnTo>
                        <a:pt x="65" y="2"/>
                      </a:lnTo>
                      <a:lnTo>
                        <a:pt x="66" y="2"/>
                      </a:lnTo>
                      <a:lnTo>
                        <a:pt x="66" y="3"/>
                      </a:lnTo>
                      <a:lnTo>
                        <a:pt x="67" y="3"/>
                      </a:lnTo>
                      <a:lnTo>
                        <a:pt x="68" y="3"/>
                      </a:lnTo>
                      <a:lnTo>
                        <a:pt x="69" y="3"/>
                      </a:lnTo>
                      <a:lnTo>
                        <a:pt x="70" y="3"/>
                      </a:lnTo>
                      <a:lnTo>
                        <a:pt x="71" y="3"/>
                      </a:lnTo>
                      <a:lnTo>
                        <a:pt x="72" y="3"/>
                      </a:lnTo>
                      <a:lnTo>
                        <a:pt x="73" y="3"/>
                      </a:lnTo>
                      <a:lnTo>
                        <a:pt x="74" y="3"/>
                      </a:lnTo>
                      <a:lnTo>
                        <a:pt x="74" y="4"/>
                      </a:lnTo>
                      <a:lnTo>
                        <a:pt x="75" y="4"/>
                      </a:lnTo>
                      <a:lnTo>
                        <a:pt x="76" y="4"/>
                      </a:lnTo>
                      <a:lnTo>
                        <a:pt x="77" y="4"/>
                      </a:lnTo>
                      <a:lnTo>
                        <a:pt x="78" y="4"/>
                      </a:lnTo>
                      <a:lnTo>
                        <a:pt x="79" y="4"/>
                      </a:lnTo>
                      <a:lnTo>
                        <a:pt x="80" y="4"/>
                      </a:lnTo>
                      <a:lnTo>
                        <a:pt x="81" y="4"/>
                      </a:lnTo>
                      <a:lnTo>
                        <a:pt x="82" y="4"/>
                      </a:lnTo>
                      <a:lnTo>
                        <a:pt x="82" y="5"/>
                      </a:lnTo>
                      <a:lnTo>
                        <a:pt x="83" y="5"/>
                      </a:lnTo>
                      <a:lnTo>
                        <a:pt x="84" y="5"/>
                      </a:lnTo>
                      <a:lnTo>
                        <a:pt x="85" y="5"/>
                      </a:lnTo>
                      <a:lnTo>
                        <a:pt x="86" y="5"/>
                      </a:lnTo>
                      <a:lnTo>
                        <a:pt x="87" y="5"/>
                      </a:lnTo>
                      <a:lnTo>
                        <a:pt x="88" y="5"/>
                      </a:lnTo>
                      <a:lnTo>
                        <a:pt x="89" y="5"/>
                      </a:lnTo>
                      <a:lnTo>
                        <a:pt x="89" y="6"/>
                      </a:lnTo>
                      <a:lnTo>
                        <a:pt x="90" y="6"/>
                      </a:lnTo>
                      <a:lnTo>
                        <a:pt x="91" y="6"/>
                      </a:lnTo>
                      <a:lnTo>
                        <a:pt x="92" y="6"/>
                      </a:lnTo>
                      <a:lnTo>
                        <a:pt x="93" y="6"/>
                      </a:lnTo>
                      <a:lnTo>
                        <a:pt x="94" y="6"/>
                      </a:lnTo>
                      <a:lnTo>
                        <a:pt x="95" y="6"/>
                      </a:lnTo>
                      <a:lnTo>
                        <a:pt x="95" y="7"/>
                      </a:lnTo>
                      <a:lnTo>
                        <a:pt x="96" y="7"/>
                      </a:lnTo>
                      <a:lnTo>
                        <a:pt x="97" y="7"/>
                      </a:lnTo>
                      <a:lnTo>
                        <a:pt x="98" y="7"/>
                      </a:lnTo>
                      <a:lnTo>
                        <a:pt x="99" y="7"/>
                      </a:lnTo>
                      <a:lnTo>
                        <a:pt x="100" y="7"/>
                      </a:lnTo>
                      <a:lnTo>
                        <a:pt x="100" y="8"/>
                      </a:lnTo>
                      <a:lnTo>
                        <a:pt x="101" y="8"/>
                      </a:lnTo>
                      <a:lnTo>
                        <a:pt x="102" y="8"/>
                      </a:lnTo>
                      <a:lnTo>
                        <a:pt x="103" y="8"/>
                      </a:lnTo>
                      <a:lnTo>
                        <a:pt x="104" y="8"/>
                      </a:lnTo>
                      <a:lnTo>
                        <a:pt x="105" y="8"/>
                      </a:lnTo>
                      <a:lnTo>
                        <a:pt x="105" y="9"/>
                      </a:lnTo>
                      <a:lnTo>
                        <a:pt x="106" y="9"/>
                      </a:lnTo>
                      <a:lnTo>
                        <a:pt x="107" y="9"/>
                      </a:lnTo>
                      <a:lnTo>
                        <a:pt x="108" y="9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75" name="Freeform 2807"/>
                <p:cNvSpPr>
                  <a:spLocks/>
                </p:cNvSpPr>
                <p:nvPr/>
              </p:nvSpPr>
              <p:spPr bwMode="auto">
                <a:xfrm>
                  <a:off x="2310" y="1550"/>
                  <a:ext cx="28" cy="4"/>
                </a:xfrm>
                <a:custGeom>
                  <a:avLst/>
                  <a:gdLst>
                    <a:gd name="T0" fmla="*/ 0 w 12"/>
                    <a:gd name="T1" fmla="*/ 0 h 3"/>
                    <a:gd name="T2" fmla="*/ 0 w 12"/>
                    <a:gd name="T3" fmla="*/ 0 h 3"/>
                    <a:gd name="T4" fmla="*/ 1 w 12"/>
                    <a:gd name="T5" fmla="*/ 0 h 3"/>
                    <a:gd name="T6" fmla="*/ 2 w 12"/>
                    <a:gd name="T7" fmla="*/ 0 h 3"/>
                    <a:gd name="T8" fmla="*/ 3 w 12"/>
                    <a:gd name="T9" fmla="*/ 0 h 3"/>
                    <a:gd name="T10" fmla="*/ 3 w 12"/>
                    <a:gd name="T11" fmla="*/ 1 h 3"/>
                    <a:gd name="T12" fmla="*/ 4 w 12"/>
                    <a:gd name="T13" fmla="*/ 1 h 3"/>
                    <a:gd name="T14" fmla="*/ 5 w 12"/>
                    <a:gd name="T15" fmla="*/ 1 h 3"/>
                    <a:gd name="T16" fmla="*/ 6 w 12"/>
                    <a:gd name="T17" fmla="*/ 1 h 3"/>
                    <a:gd name="T18" fmla="*/ 6 w 12"/>
                    <a:gd name="T19" fmla="*/ 2 h 3"/>
                    <a:gd name="T20" fmla="*/ 7 w 12"/>
                    <a:gd name="T21" fmla="*/ 2 h 3"/>
                    <a:gd name="T22" fmla="*/ 8 w 12"/>
                    <a:gd name="T23" fmla="*/ 2 h 3"/>
                    <a:gd name="T24" fmla="*/ 9 w 12"/>
                    <a:gd name="T25" fmla="*/ 2 h 3"/>
                    <a:gd name="T26" fmla="*/ 9 w 12"/>
                    <a:gd name="T27" fmla="*/ 3 h 3"/>
                    <a:gd name="T28" fmla="*/ 10 w 12"/>
                    <a:gd name="T29" fmla="*/ 3 h 3"/>
                    <a:gd name="T30" fmla="*/ 11 w 12"/>
                    <a:gd name="T31" fmla="*/ 3 h 3"/>
                    <a:gd name="T32" fmla="*/ 12 w 12"/>
                    <a:gd name="T3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3"/>
                      </a:lnTo>
                      <a:lnTo>
                        <a:pt x="12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76" name="Freeform 2808"/>
                <p:cNvSpPr>
                  <a:spLocks/>
                </p:cNvSpPr>
                <p:nvPr/>
              </p:nvSpPr>
              <p:spPr bwMode="auto">
                <a:xfrm>
                  <a:off x="2340" y="1556"/>
                  <a:ext cx="32" cy="6"/>
                </a:xfrm>
                <a:custGeom>
                  <a:avLst/>
                  <a:gdLst>
                    <a:gd name="T0" fmla="*/ 0 w 14"/>
                    <a:gd name="T1" fmla="*/ 0 h 4"/>
                    <a:gd name="T2" fmla="*/ 0 w 14"/>
                    <a:gd name="T3" fmla="*/ 0 h 4"/>
                    <a:gd name="T4" fmla="*/ 1 w 14"/>
                    <a:gd name="T5" fmla="*/ 0 h 4"/>
                    <a:gd name="T6" fmla="*/ 2 w 14"/>
                    <a:gd name="T7" fmla="*/ 0 h 4"/>
                    <a:gd name="T8" fmla="*/ 3 w 14"/>
                    <a:gd name="T9" fmla="*/ 0 h 4"/>
                    <a:gd name="T10" fmla="*/ 3 w 14"/>
                    <a:gd name="T11" fmla="*/ 1 h 4"/>
                    <a:gd name="T12" fmla="*/ 4 w 14"/>
                    <a:gd name="T13" fmla="*/ 1 h 4"/>
                    <a:gd name="T14" fmla="*/ 5 w 14"/>
                    <a:gd name="T15" fmla="*/ 1 h 4"/>
                    <a:gd name="T16" fmla="*/ 6 w 14"/>
                    <a:gd name="T17" fmla="*/ 1 h 4"/>
                    <a:gd name="T18" fmla="*/ 6 w 14"/>
                    <a:gd name="T19" fmla="*/ 2 h 4"/>
                    <a:gd name="T20" fmla="*/ 7 w 14"/>
                    <a:gd name="T21" fmla="*/ 2 h 4"/>
                    <a:gd name="T22" fmla="*/ 8 w 14"/>
                    <a:gd name="T23" fmla="*/ 2 h 4"/>
                    <a:gd name="T24" fmla="*/ 9 w 14"/>
                    <a:gd name="T25" fmla="*/ 2 h 4"/>
                    <a:gd name="T26" fmla="*/ 9 w 14"/>
                    <a:gd name="T27" fmla="*/ 3 h 4"/>
                    <a:gd name="T28" fmla="*/ 10 w 14"/>
                    <a:gd name="T29" fmla="*/ 3 h 4"/>
                    <a:gd name="T30" fmla="*/ 11 w 14"/>
                    <a:gd name="T31" fmla="*/ 3 h 4"/>
                    <a:gd name="T32" fmla="*/ 12 w 14"/>
                    <a:gd name="T33" fmla="*/ 3 h 4"/>
                    <a:gd name="T34" fmla="*/ 12 w 14"/>
                    <a:gd name="T35" fmla="*/ 4 h 4"/>
                    <a:gd name="T36" fmla="*/ 13 w 14"/>
                    <a:gd name="T37" fmla="*/ 4 h 4"/>
                    <a:gd name="T38" fmla="*/ 14 w 14"/>
                    <a:gd name="T3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4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3"/>
                      </a:lnTo>
                      <a:lnTo>
                        <a:pt x="12" y="3"/>
                      </a:lnTo>
                      <a:lnTo>
                        <a:pt x="12" y="4"/>
                      </a:lnTo>
                      <a:lnTo>
                        <a:pt x="13" y="4"/>
                      </a:lnTo>
                      <a:lnTo>
                        <a:pt x="14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77" name="Freeform 2809"/>
                <p:cNvSpPr>
                  <a:spLocks/>
                </p:cNvSpPr>
                <p:nvPr/>
              </p:nvSpPr>
              <p:spPr bwMode="auto">
                <a:xfrm>
                  <a:off x="2374" y="1564"/>
                  <a:ext cx="16" cy="3"/>
                </a:xfrm>
                <a:custGeom>
                  <a:avLst/>
                  <a:gdLst>
                    <a:gd name="T0" fmla="*/ 0 w 7"/>
                    <a:gd name="T1" fmla="*/ 0 h 2"/>
                    <a:gd name="T2" fmla="*/ 0 w 7"/>
                    <a:gd name="T3" fmla="*/ 0 h 2"/>
                    <a:gd name="T4" fmla="*/ 1 w 7"/>
                    <a:gd name="T5" fmla="*/ 0 h 2"/>
                    <a:gd name="T6" fmla="*/ 2 w 7"/>
                    <a:gd name="T7" fmla="*/ 0 h 2"/>
                    <a:gd name="T8" fmla="*/ 2 w 7"/>
                    <a:gd name="T9" fmla="*/ 1 h 2"/>
                    <a:gd name="T10" fmla="*/ 3 w 7"/>
                    <a:gd name="T11" fmla="*/ 1 h 2"/>
                    <a:gd name="T12" fmla="*/ 4 w 7"/>
                    <a:gd name="T13" fmla="*/ 1 h 2"/>
                    <a:gd name="T14" fmla="*/ 5 w 7"/>
                    <a:gd name="T15" fmla="*/ 1 h 2"/>
                    <a:gd name="T16" fmla="*/ 5 w 7"/>
                    <a:gd name="T17" fmla="*/ 2 h 2"/>
                    <a:gd name="T18" fmla="*/ 6 w 7"/>
                    <a:gd name="T19" fmla="*/ 2 h 2"/>
                    <a:gd name="T20" fmla="*/ 7 w 7"/>
                    <a:gd name="T2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78" name="Freeform 2810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9" cy="2"/>
                </a:xfrm>
                <a:custGeom>
                  <a:avLst/>
                  <a:gdLst>
                    <a:gd name="T0" fmla="*/ 0 w 4"/>
                    <a:gd name="T1" fmla="*/ 0 h 1"/>
                    <a:gd name="T2" fmla="*/ 0 w 4"/>
                    <a:gd name="T3" fmla="*/ 0 h 1"/>
                    <a:gd name="T4" fmla="*/ 1 w 4"/>
                    <a:gd name="T5" fmla="*/ 0 h 1"/>
                    <a:gd name="T6" fmla="*/ 2 w 4"/>
                    <a:gd name="T7" fmla="*/ 0 h 1"/>
                    <a:gd name="T8" fmla="*/ 2 w 4"/>
                    <a:gd name="T9" fmla="*/ 1 h 1"/>
                    <a:gd name="T10" fmla="*/ 3 w 4"/>
                    <a:gd name="T11" fmla="*/ 1 h 1"/>
                    <a:gd name="T12" fmla="*/ 4 w 4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79" name="Freeform 2811"/>
                <p:cNvSpPr>
                  <a:spLocks/>
                </p:cNvSpPr>
                <p:nvPr/>
              </p:nvSpPr>
              <p:spPr bwMode="auto">
                <a:xfrm>
                  <a:off x="2404" y="1572"/>
                  <a:ext cx="36" cy="12"/>
                </a:xfrm>
                <a:custGeom>
                  <a:avLst/>
                  <a:gdLst>
                    <a:gd name="T0" fmla="*/ 0 w 16"/>
                    <a:gd name="T1" fmla="*/ 0 h 8"/>
                    <a:gd name="T2" fmla="*/ 0 w 16"/>
                    <a:gd name="T3" fmla="*/ 0 h 8"/>
                    <a:gd name="T4" fmla="*/ 1 w 16"/>
                    <a:gd name="T5" fmla="*/ 0 h 8"/>
                    <a:gd name="T6" fmla="*/ 2 w 16"/>
                    <a:gd name="T7" fmla="*/ 0 h 8"/>
                    <a:gd name="T8" fmla="*/ 2 w 16"/>
                    <a:gd name="T9" fmla="*/ 1 h 8"/>
                    <a:gd name="T10" fmla="*/ 3 w 16"/>
                    <a:gd name="T11" fmla="*/ 1 h 8"/>
                    <a:gd name="T12" fmla="*/ 4 w 16"/>
                    <a:gd name="T13" fmla="*/ 1 h 8"/>
                    <a:gd name="T14" fmla="*/ 4 w 16"/>
                    <a:gd name="T15" fmla="*/ 2 h 8"/>
                    <a:gd name="T16" fmla="*/ 5 w 16"/>
                    <a:gd name="T17" fmla="*/ 2 h 8"/>
                    <a:gd name="T18" fmla="*/ 6 w 16"/>
                    <a:gd name="T19" fmla="*/ 2 h 8"/>
                    <a:gd name="T20" fmla="*/ 6 w 16"/>
                    <a:gd name="T21" fmla="*/ 3 h 8"/>
                    <a:gd name="T22" fmla="*/ 7 w 16"/>
                    <a:gd name="T23" fmla="*/ 3 h 8"/>
                    <a:gd name="T24" fmla="*/ 8 w 16"/>
                    <a:gd name="T25" fmla="*/ 3 h 8"/>
                    <a:gd name="T26" fmla="*/ 8 w 16"/>
                    <a:gd name="T27" fmla="*/ 4 h 8"/>
                    <a:gd name="T28" fmla="*/ 9 w 16"/>
                    <a:gd name="T29" fmla="*/ 4 h 8"/>
                    <a:gd name="T30" fmla="*/ 10 w 16"/>
                    <a:gd name="T31" fmla="*/ 4 h 8"/>
                    <a:gd name="T32" fmla="*/ 10 w 16"/>
                    <a:gd name="T33" fmla="*/ 5 h 8"/>
                    <a:gd name="T34" fmla="*/ 11 w 16"/>
                    <a:gd name="T35" fmla="*/ 5 h 8"/>
                    <a:gd name="T36" fmla="*/ 12 w 16"/>
                    <a:gd name="T37" fmla="*/ 5 h 8"/>
                    <a:gd name="T38" fmla="*/ 12 w 16"/>
                    <a:gd name="T39" fmla="*/ 6 h 8"/>
                    <a:gd name="T40" fmla="*/ 13 w 16"/>
                    <a:gd name="T41" fmla="*/ 6 h 8"/>
                    <a:gd name="T42" fmla="*/ 13 w 16"/>
                    <a:gd name="T43" fmla="*/ 7 h 8"/>
                    <a:gd name="T44" fmla="*/ 14 w 16"/>
                    <a:gd name="T45" fmla="*/ 7 h 8"/>
                    <a:gd name="T46" fmla="*/ 15 w 16"/>
                    <a:gd name="T47" fmla="*/ 7 h 8"/>
                    <a:gd name="T48" fmla="*/ 15 w 16"/>
                    <a:gd name="T49" fmla="*/ 8 h 8"/>
                    <a:gd name="T50" fmla="*/ 16 w 16"/>
                    <a:gd name="T5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8" y="4"/>
                      </a:lnTo>
                      <a:lnTo>
                        <a:pt x="9" y="4"/>
                      </a:lnTo>
                      <a:lnTo>
                        <a:pt x="10" y="4"/>
                      </a:lnTo>
                      <a:lnTo>
                        <a:pt x="10" y="5"/>
                      </a:lnTo>
                      <a:lnTo>
                        <a:pt x="11" y="5"/>
                      </a:lnTo>
                      <a:lnTo>
                        <a:pt x="12" y="5"/>
                      </a:lnTo>
                      <a:lnTo>
                        <a:pt x="12" y="6"/>
                      </a:lnTo>
                      <a:lnTo>
                        <a:pt x="13" y="6"/>
                      </a:lnTo>
                      <a:lnTo>
                        <a:pt x="13" y="7"/>
                      </a:lnTo>
                      <a:lnTo>
                        <a:pt x="14" y="7"/>
                      </a:lnTo>
                      <a:lnTo>
                        <a:pt x="15" y="7"/>
                      </a:lnTo>
                      <a:lnTo>
                        <a:pt x="15" y="8"/>
                      </a:lnTo>
                      <a:lnTo>
                        <a:pt x="16" y="8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80" name="Freeform 2812"/>
                <p:cNvSpPr>
                  <a:spLocks/>
                </p:cNvSpPr>
                <p:nvPr/>
              </p:nvSpPr>
              <p:spPr bwMode="auto">
                <a:xfrm>
                  <a:off x="2442" y="1586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81" name="Freeform 2813"/>
                <p:cNvSpPr>
                  <a:spLocks/>
                </p:cNvSpPr>
                <p:nvPr/>
              </p:nvSpPr>
              <p:spPr bwMode="auto">
                <a:xfrm>
                  <a:off x="2449" y="1589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82" name="Line 2814"/>
                <p:cNvSpPr>
                  <a:spLocks noChangeShapeType="1"/>
                </p:cNvSpPr>
                <p:nvPr/>
              </p:nvSpPr>
              <p:spPr bwMode="auto">
                <a:xfrm>
                  <a:off x="2463" y="15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83" name="Line 2815"/>
                <p:cNvSpPr>
                  <a:spLocks noChangeShapeType="1"/>
                </p:cNvSpPr>
                <p:nvPr/>
              </p:nvSpPr>
              <p:spPr bwMode="auto">
                <a:xfrm>
                  <a:off x="2465" y="15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84" name="Line 2816"/>
                <p:cNvSpPr>
                  <a:spLocks noChangeShapeType="1"/>
                </p:cNvSpPr>
                <p:nvPr/>
              </p:nvSpPr>
              <p:spPr bwMode="auto">
                <a:xfrm>
                  <a:off x="2467" y="16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685" name="Line 2817"/>
                <p:cNvSpPr>
                  <a:spLocks noChangeShapeType="1"/>
                </p:cNvSpPr>
                <p:nvPr/>
              </p:nvSpPr>
              <p:spPr bwMode="auto">
                <a:xfrm>
                  <a:off x="2469" y="16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grpSp>
            <p:nvGrpSpPr>
              <p:cNvPr id="25" name="Group 3019"/>
              <p:cNvGrpSpPr>
                <a:grpSpLocks/>
              </p:cNvGrpSpPr>
              <p:nvPr/>
            </p:nvGrpSpPr>
            <p:grpSpPr bwMode="auto">
              <a:xfrm>
                <a:off x="2472" y="1242"/>
                <a:ext cx="1561" cy="764"/>
                <a:chOff x="2472" y="1242"/>
                <a:chExt cx="1561" cy="764"/>
              </a:xfrm>
            </p:grpSpPr>
            <p:sp>
              <p:nvSpPr>
                <p:cNvPr id="286" name="Freeform 2819"/>
                <p:cNvSpPr>
                  <a:spLocks/>
                </p:cNvSpPr>
                <p:nvPr/>
              </p:nvSpPr>
              <p:spPr bwMode="auto">
                <a:xfrm>
                  <a:off x="2472" y="1603"/>
                  <a:ext cx="9" cy="8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7" name="Line 2820"/>
                <p:cNvSpPr>
                  <a:spLocks noChangeShapeType="1"/>
                </p:cNvSpPr>
                <p:nvPr/>
              </p:nvSpPr>
              <p:spPr bwMode="auto">
                <a:xfrm>
                  <a:off x="2483" y="16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8" name="Freeform 2821"/>
                <p:cNvSpPr>
                  <a:spLocks/>
                </p:cNvSpPr>
                <p:nvPr/>
              </p:nvSpPr>
              <p:spPr bwMode="auto">
                <a:xfrm>
                  <a:off x="2485" y="1614"/>
                  <a:ext cx="9" cy="8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9" name="Line 2822"/>
                <p:cNvSpPr>
                  <a:spLocks noChangeShapeType="1"/>
                </p:cNvSpPr>
                <p:nvPr/>
              </p:nvSpPr>
              <p:spPr bwMode="auto">
                <a:xfrm>
                  <a:off x="2497" y="162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0" name="Freeform 2823"/>
                <p:cNvSpPr>
                  <a:spLocks/>
                </p:cNvSpPr>
                <p:nvPr/>
              </p:nvSpPr>
              <p:spPr bwMode="auto">
                <a:xfrm>
                  <a:off x="2499" y="1625"/>
                  <a:ext cx="95" cy="6"/>
                </a:xfrm>
                <a:custGeom>
                  <a:avLst/>
                  <a:gdLst>
                    <a:gd name="T0" fmla="*/ 0 w 42"/>
                    <a:gd name="T1" fmla="*/ 0 h 4"/>
                    <a:gd name="T2" fmla="*/ 0 w 42"/>
                    <a:gd name="T3" fmla="*/ 0 h 4"/>
                    <a:gd name="T4" fmla="*/ 1 w 42"/>
                    <a:gd name="T5" fmla="*/ 0 h 4"/>
                    <a:gd name="T6" fmla="*/ 1 w 42"/>
                    <a:gd name="T7" fmla="*/ 1 h 4"/>
                    <a:gd name="T8" fmla="*/ 2 w 42"/>
                    <a:gd name="T9" fmla="*/ 1 h 4"/>
                    <a:gd name="T10" fmla="*/ 2 w 42"/>
                    <a:gd name="T11" fmla="*/ 2 h 4"/>
                    <a:gd name="T12" fmla="*/ 3 w 42"/>
                    <a:gd name="T13" fmla="*/ 2 h 4"/>
                    <a:gd name="T14" fmla="*/ 3 w 42"/>
                    <a:gd name="T15" fmla="*/ 3 h 4"/>
                    <a:gd name="T16" fmla="*/ 4 w 42"/>
                    <a:gd name="T17" fmla="*/ 3 h 4"/>
                    <a:gd name="T18" fmla="*/ 5 w 42"/>
                    <a:gd name="T19" fmla="*/ 3 h 4"/>
                    <a:gd name="T20" fmla="*/ 5 w 42"/>
                    <a:gd name="T21" fmla="*/ 4 h 4"/>
                    <a:gd name="T22" fmla="*/ 6 w 42"/>
                    <a:gd name="T23" fmla="*/ 4 h 4"/>
                    <a:gd name="T24" fmla="*/ 7 w 42"/>
                    <a:gd name="T25" fmla="*/ 4 h 4"/>
                    <a:gd name="T26" fmla="*/ 8 w 42"/>
                    <a:gd name="T27" fmla="*/ 4 h 4"/>
                    <a:gd name="T28" fmla="*/ 9 w 42"/>
                    <a:gd name="T29" fmla="*/ 4 h 4"/>
                    <a:gd name="T30" fmla="*/ 10 w 42"/>
                    <a:gd name="T31" fmla="*/ 4 h 4"/>
                    <a:gd name="T32" fmla="*/ 11 w 42"/>
                    <a:gd name="T33" fmla="*/ 4 h 4"/>
                    <a:gd name="T34" fmla="*/ 12 w 42"/>
                    <a:gd name="T35" fmla="*/ 4 h 4"/>
                    <a:gd name="T36" fmla="*/ 13 w 42"/>
                    <a:gd name="T37" fmla="*/ 4 h 4"/>
                    <a:gd name="T38" fmla="*/ 14 w 42"/>
                    <a:gd name="T39" fmla="*/ 4 h 4"/>
                    <a:gd name="T40" fmla="*/ 15 w 42"/>
                    <a:gd name="T41" fmla="*/ 4 h 4"/>
                    <a:gd name="T42" fmla="*/ 15 w 42"/>
                    <a:gd name="T43" fmla="*/ 3 h 4"/>
                    <a:gd name="T44" fmla="*/ 16 w 42"/>
                    <a:gd name="T45" fmla="*/ 3 h 4"/>
                    <a:gd name="T46" fmla="*/ 17 w 42"/>
                    <a:gd name="T47" fmla="*/ 3 h 4"/>
                    <a:gd name="T48" fmla="*/ 18 w 42"/>
                    <a:gd name="T49" fmla="*/ 3 h 4"/>
                    <a:gd name="T50" fmla="*/ 18 w 42"/>
                    <a:gd name="T51" fmla="*/ 2 h 4"/>
                    <a:gd name="T52" fmla="*/ 19 w 42"/>
                    <a:gd name="T53" fmla="*/ 2 h 4"/>
                    <a:gd name="T54" fmla="*/ 20 w 42"/>
                    <a:gd name="T55" fmla="*/ 2 h 4"/>
                    <a:gd name="T56" fmla="*/ 21 w 42"/>
                    <a:gd name="T57" fmla="*/ 2 h 4"/>
                    <a:gd name="T58" fmla="*/ 22 w 42"/>
                    <a:gd name="T59" fmla="*/ 2 h 4"/>
                    <a:gd name="T60" fmla="*/ 22 w 42"/>
                    <a:gd name="T61" fmla="*/ 1 h 4"/>
                    <a:gd name="T62" fmla="*/ 23 w 42"/>
                    <a:gd name="T63" fmla="*/ 1 h 4"/>
                    <a:gd name="T64" fmla="*/ 24 w 42"/>
                    <a:gd name="T65" fmla="*/ 1 h 4"/>
                    <a:gd name="T66" fmla="*/ 25 w 42"/>
                    <a:gd name="T67" fmla="*/ 1 h 4"/>
                    <a:gd name="T68" fmla="*/ 26 w 42"/>
                    <a:gd name="T69" fmla="*/ 1 h 4"/>
                    <a:gd name="T70" fmla="*/ 27 w 42"/>
                    <a:gd name="T71" fmla="*/ 1 h 4"/>
                    <a:gd name="T72" fmla="*/ 28 w 42"/>
                    <a:gd name="T73" fmla="*/ 1 h 4"/>
                    <a:gd name="T74" fmla="*/ 29 w 42"/>
                    <a:gd name="T75" fmla="*/ 1 h 4"/>
                    <a:gd name="T76" fmla="*/ 30 w 42"/>
                    <a:gd name="T77" fmla="*/ 1 h 4"/>
                    <a:gd name="T78" fmla="*/ 31 w 42"/>
                    <a:gd name="T79" fmla="*/ 1 h 4"/>
                    <a:gd name="T80" fmla="*/ 32 w 42"/>
                    <a:gd name="T81" fmla="*/ 1 h 4"/>
                    <a:gd name="T82" fmla="*/ 33 w 42"/>
                    <a:gd name="T83" fmla="*/ 1 h 4"/>
                    <a:gd name="T84" fmla="*/ 34 w 42"/>
                    <a:gd name="T85" fmla="*/ 1 h 4"/>
                    <a:gd name="T86" fmla="*/ 35 w 42"/>
                    <a:gd name="T87" fmla="*/ 1 h 4"/>
                    <a:gd name="T88" fmla="*/ 36 w 42"/>
                    <a:gd name="T89" fmla="*/ 1 h 4"/>
                    <a:gd name="T90" fmla="*/ 37 w 42"/>
                    <a:gd name="T91" fmla="*/ 1 h 4"/>
                    <a:gd name="T92" fmla="*/ 38 w 42"/>
                    <a:gd name="T93" fmla="*/ 1 h 4"/>
                    <a:gd name="T94" fmla="*/ 39 w 42"/>
                    <a:gd name="T95" fmla="*/ 1 h 4"/>
                    <a:gd name="T96" fmla="*/ 39 w 42"/>
                    <a:gd name="T97" fmla="*/ 0 h 4"/>
                    <a:gd name="T98" fmla="*/ 40 w 42"/>
                    <a:gd name="T99" fmla="*/ 0 h 4"/>
                    <a:gd name="T100" fmla="*/ 41 w 42"/>
                    <a:gd name="T101" fmla="*/ 0 h 4"/>
                    <a:gd name="T102" fmla="*/ 42 w 42"/>
                    <a:gd name="T10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2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7" y="4"/>
                      </a:lnTo>
                      <a:lnTo>
                        <a:pt x="8" y="4"/>
                      </a:lnTo>
                      <a:lnTo>
                        <a:pt x="9" y="4"/>
                      </a:lnTo>
                      <a:lnTo>
                        <a:pt x="10" y="4"/>
                      </a:lnTo>
                      <a:lnTo>
                        <a:pt x="11" y="4"/>
                      </a:lnTo>
                      <a:lnTo>
                        <a:pt x="12" y="4"/>
                      </a:lnTo>
                      <a:lnTo>
                        <a:pt x="13" y="4"/>
                      </a:lnTo>
                      <a:lnTo>
                        <a:pt x="14" y="4"/>
                      </a:lnTo>
                      <a:lnTo>
                        <a:pt x="15" y="4"/>
                      </a:lnTo>
                      <a:lnTo>
                        <a:pt x="15" y="3"/>
                      </a:lnTo>
                      <a:lnTo>
                        <a:pt x="16" y="3"/>
                      </a:lnTo>
                      <a:lnTo>
                        <a:pt x="17" y="3"/>
                      </a:lnTo>
                      <a:lnTo>
                        <a:pt x="18" y="3"/>
                      </a:lnTo>
                      <a:lnTo>
                        <a:pt x="18" y="2"/>
                      </a:lnTo>
                      <a:lnTo>
                        <a:pt x="19" y="2"/>
                      </a:lnTo>
                      <a:lnTo>
                        <a:pt x="20" y="2"/>
                      </a:lnTo>
                      <a:lnTo>
                        <a:pt x="21" y="2"/>
                      </a:lnTo>
                      <a:lnTo>
                        <a:pt x="22" y="2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7" y="1"/>
                      </a:lnTo>
                      <a:lnTo>
                        <a:pt x="38" y="1"/>
                      </a:lnTo>
                      <a:lnTo>
                        <a:pt x="39" y="1"/>
                      </a:lnTo>
                      <a:lnTo>
                        <a:pt x="39" y="0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2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1" name="Freeform 2824"/>
                <p:cNvSpPr>
                  <a:spLocks/>
                </p:cNvSpPr>
                <p:nvPr/>
              </p:nvSpPr>
              <p:spPr bwMode="auto">
                <a:xfrm>
                  <a:off x="2597" y="1626"/>
                  <a:ext cx="20" cy="2"/>
                </a:xfrm>
                <a:custGeom>
                  <a:avLst/>
                  <a:gdLst>
                    <a:gd name="T0" fmla="*/ 0 w 9"/>
                    <a:gd name="T1" fmla="*/ 0 h 1"/>
                    <a:gd name="T2" fmla="*/ 0 w 9"/>
                    <a:gd name="T3" fmla="*/ 0 h 1"/>
                    <a:gd name="T4" fmla="*/ 1 w 9"/>
                    <a:gd name="T5" fmla="*/ 0 h 1"/>
                    <a:gd name="T6" fmla="*/ 2 w 9"/>
                    <a:gd name="T7" fmla="*/ 0 h 1"/>
                    <a:gd name="T8" fmla="*/ 3 w 9"/>
                    <a:gd name="T9" fmla="*/ 0 h 1"/>
                    <a:gd name="T10" fmla="*/ 4 w 9"/>
                    <a:gd name="T11" fmla="*/ 0 h 1"/>
                    <a:gd name="T12" fmla="*/ 5 w 9"/>
                    <a:gd name="T13" fmla="*/ 0 h 1"/>
                    <a:gd name="T14" fmla="*/ 5 w 9"/>
                    <a:gd name="T15" fmla="*/ 1 h 1"/>
                    <a:gd name="T16" fmla="*/ 6 w 9"/>
                    <a:gd name="T17" fmla="*/ 1 h 1"/>
                    <a:gd name="T18" fmla="*/ 7 w 9"/>
                    <a:gd name="T19" fmla="*/ 1 h 1"/>
                    <a:gd name="T20" fmla="*/ 8 w 9"/>
                    <a:gd name="T21" fmla="*/ 1 h 1"/>
                    <a:gd name="T22" fmla="*/ 9 w 9"/>
                    <a:gd name="T2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2" name="Freeform 2825"/>
                <p:cNvSpPr>
                  <a:spLocks/>
                </p:cNvSpPr>
                <p:nvPr/>
              </p:nvSpPr>
              <p:spPr bwMode="auto">
                <a:xfrm>
                  <a:off x="2619" y="1629"/>
                  <a:ext cx="7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3" name="Freeform 2826"/>
                <p:cNvSpPr>
                  <a:spLocks/>
                </p:cNvSpPr>
                <p:nvPr/>
              </p:nvSpPr>
              <p:spPr bwMode="auto">
                <a:xfrm>
                  <a:off x="2628" y="1631"/>
                  <a:ext cx="7" cy="0"/>
                </a:xfrm>
                <a:custGeom>
                  <a:avLst/>
                  <a:gdLst>
                    <a:gd name="T0" fmla="*/ 0 w 3"/>
                    <a:gd name="T1" fmla="*/ 0 w 3"/>
                    <a:gd name="T2" fmla="*/ 1 w 3"/>
                    <a:gd name="T3" fmla="*/ 2 w 3"/>
                    <a:gd name="T4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4" name="Freeform 2827"/>
                <p:cNvSpPr>
                  <a:spLocks/>
                </p:cNvSpPr>
                <p:nvPr/>
              </p:nvSpPr>
              <p:spPr bwMode="auto">
                <a:xfrm>
                  <a:off x="2638" y="1632"/>
                  <a:ext cx="54" cy="7"/>
                </a:xfrm>
                <a:custGeom>
                  <a:avLst/>
                  <a:gdLst>
                    <a:gd name="T0" fmla="*/ 0 w 24"/>
                    <a:gd name="T1" fmla="*/ 0 h 4"/>
                    <a:gd name="T2" fmla="*/ 0 w 24"/>
                    <a:gd name="T3" fmla="*/ 0 h 4"/>
                    <a:gd name="T4" fmla="*/ 1 w 24"/>
                    <a:gd name="T5" fmla="*/ 0 h 4"/>
                    <a:gd name="T6" fmla="*/ 2 w 24"/>
                    <a:gd name="T7" fmla="*/ 0 h 4"/>
                    <a:gd name="T8" fmla="*/ 3 w 24"/>
                    <a:gd name="T9" fmla="*/ 0 h 4"/>
                    <a:gd name="T10" fmla="*/ 4 w 24"/>
                    <a:gd name="T11" fmla="*/ 0 h 4"/>
                    <a:gd name="T12" fmla="*/ 4 w 24"/>
                    <a:gd name="T13" fmla="*/ 1 h 4"/>
                    <a:gd name="T14" fmla="*/ 5 w 24"/>
                    <a:gd name="T15" fmla="*/ 1 h 4"/>
                    <a:gd name="T16" fmla="*/ 6 w 24"/>
                    <a:gd name="T17" fmla="*/ 1 h 4"/>
                    <a:gd name="T18" fmla="*/ 7 w 24"/>
                    <a:gd name="T19" fmla="*/ 1 h 4"/>
                    <a:gd name="T20" fmla="*/ 8 w 24"/>
                    <a:gd name="T21" fmla="*/ 1 h 4"/>
                    <a:gd name="T22" fmla="*/ 8 w 24"/>
                    <a:gd name="T23" fmla="*/ 2 h 4"/>
                    <a:gd name="T24" fmla="*/ 9 w 24"/>
                    <a:gd name="T25" fmla="*/ 2 h 4"/>
                    <a:gd name="T26" fmla="*/ 10 w 24"/>
                    <a:gd name="T27" fmla="*/ 2 h 4"/>
                    <a:gd name="T28" fmla="*/ 11 w 24"/>
                    <a:gd name="T29" fmla="*/ 2 h 4"/>
                    <a:gd name="T30" fmla="*/ 12 w 24"/>
                    <a:gd name="T31" fmla="*/ 2 h 4"/>
                    <a:gd name="T32" fmla="*/ 12 w 24"/>
                    <a:gd name="T33" fmla="*/ 3 h 4"/>
                    <a:gd name="T34" fmla="*/ 13 w 24"/>
                    <a:gd name="T35" fmla="*/ 3 h 4"/>
                    <a:gd name="T36" fmla="*/ 14 w 24"/>
                    <a:gd name="T37" fmla="*/ 3 h 4"/>
                    <a:gd name="T38" fmla="*/ 15 w 24"/>
                    <a:gd name="T39" fmla="*/ 3 h 4"/>
                    <a:gd name="T40" fmla="*/ 16 w 24"/>
                    <a:gd name="T41" fmla="*/ 3 h 4"/>
                    <a:gd name="T42" fmla="*/ 17 w 24"/>
                    <a:gd name="T43" fmla="*/ 3 h 4"/>
                    <a:gd name="T44" fmla="*/ 17 w 24"/>
                    <a:gd name="T45" fmla="*/ 4 h 4"/>
                    <a:gd name="T46" fmla="*/ 18 w 24"/>
                    <a:gd name="T47" fmla="*/ 4 h 4"/>
                    <a:gd name="T48" fmla="*/ 19 w 24"/>
                    <a:gd name="T49" fmla="*/ 4 h 4"/>
                    <a:gd name="T50" fmla="*/ 20 w 24"/>
                    <a:gd name="T51" fmla="*/ 4 h 4"/>
                    <a:gd name="T52" fmla="*/ 21 w 24"/>
                    <a:gd name="T53" fmla="*/ 4 h 4"/>
                    <a:gd name="T54" fmla="*/ 22 w 24"/>
                    <a:gd name="T55" fmla="*/ 4 h 4"/>
                    <a:gd name="T56" fmla="*/ 23 w 24"/>
                    <a:gd name="T57" fmla="*/ 4 h 4"/>
                    <a:gd name="T58" fmla="*/ 24 w 24"/>
                    <a:gd name="T5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4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2" y="3"/>
                      </a:lnTo>
                      <a:lnTo>
                        <a:pt x="13" y="3"/>
                      </a:lnTo>
                      <a:lnTo>
                        <a:pt x="14" y="3"/>
                      </a:lnTo>
                      <a:lnTo>
                        <a:pt x="15" y="3"/>
                      </a:lnTo>
                      <a:lnTo>
                        <a:pt x="16" y="3"/>
                      </a:lnTo>
                      <a:lnTo>
                        <a:pt x="17" y="3"/>
                      </a:lnTo>
                      <a:lnTo>
                        <a:pt x="17" y="4"/>
                      </a:lnTo>
                      <a:lnTo>
                        <a:pt x="18" y="4"/>
                      </a:lnTo>
                      <a:lnTo>
                        <a:pt x="19" y="4"/>
                      </a:lnTo>
                      <a:lnTo>
                        <a:pt x="20" y="4"/>
                      </a:lnTo>
                      <a:lnTo>
                        <a:pt x="21" y="4"/>
                      </a:lnTo>
                      <a:lnTo>
                        <a:pt x="22" y="4"/>
                      </a:lnTo>
                      <a:lnTo>
                        <a:pt x="23" y="4"/>
                      </a:lnTo>
                      <a:lnTo>
                        <a:pt x="24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5" name="Freeform 2828"/>
                <p:cNvSpPr>
                  <a:spLocks/>
                </p:cNvSpPr>
                <p:nvPr/>
              </p:nvSpPr>
              <p:spPr bwMode="auto">
                <a:xfrm>
                  <a:off x="2694" y="1636"/>
                  <a:ext cx="64" cy="4"/>
                </a:xfrm>
                <a:custGeom>
                  <a:avLst/>
                  <a:gdLst>
                    <a:gd name="T0" fmla="*/ 0 w 28"/>
                    <a:gd name="T1" fmla="*/ 3 h 3"/>
                    <a:gd name="T2" fmla="*/ 0 w 28"/>
                    <a:gd name="T3" fmla="*/ 3 h 3"/>
                    <a:gd name="T4" fmla="*/ 1 w 28"/>
                    <a:gd name="T5" fmla="*/ 3 h 3"/>
                    <a:gd name="T6" fmla="*/ 2 w 28"/>
                    <a:gd name="T7" fmla="*/ 3 h 3"/>
                    <a:gd name="T8" fmla="*/ 3 w 28"/>
                    <a:gd name="T9" fmla="*/ 3 h 3"/>
                    <a:gd name="T10" fmla="*/ 4 w 28"/>
                    <a:gd name="T11" fmla="*/ 3 h 3"/>
                    <a:gd name="T12" fmla="*/ 5 w 28"/>
                    <a:gd name="T13" fmla="*/ 3 h 3"/>
                    <a:gd name="T14" fmla="*/ 6 w 28"/>
                    <a:gd name="T15" fmla="*/ 3 h 3"/>
                    <a:gd name="T16" fmla="*/ 7 w 28"/>
                    <a:gd name="T17" fmla="*/ 3 h 3"/>
                    <a:gd name="T18" fmla="*/ 8 w 28"/>
                    <a:gd name="T19" fmla="*/ 3 h 3"/>
                    <a:gd name="T20" fmla="*/ 9 w 28"/>
                    <a:gd name="T21" fmla="*/ 3 h 3"/>
                    <a:gd name="T22" fmla="*/ 10 w 28"/>
                    <a:gd name="T23" fmla="*/ 3 h 3"/>
                    <a:gd name="T24" fmla="*/ 11 w 28"/>
                    <a:gd name="T25" fmla="*/ 3 h 3"/>
                    <a:gd name="T26" fmla="*/ 12 w 28"/>
                    <a:gd name="T27" fmla="*/ 3 h 3"/>
                    <a:gd name="T28" fmla="*/ 13 w 28"/>
                    <a:gd name="T29" fmla="*/ 3 h 3"/>
                    <a:gd name="T30" fmla="*/ 14 w 28"/>
                    <a:gd name="T31" fmla="*/ 3 h 3"/>
                    <a:gd name="T32" fmla="*/ 15 w 28"/>
                    <a:gd name="T33" fmla="*/ 3 h 3"/>
                    <a:gd name="T34" fmla="*/ 16 w 28"/>
                    <a:gd name="T35" fmla="*/ 3 h 3"/>
                    <a:gd name="T36" fmla="*/ 17 w 28"/>
                    <a:gd name="T37" fmla="*/ 3 h 3"/>
                    <a:gd name="T38" fmla="*/ 17 w 28"/>
                    <a:gd name="T39" fmla="*/ 2 h 3"/>
                    <a:gd name="T40" fmla="*/ 18 w 28"/>
                    <a:gd name="T41" fmla="*/ 2 h 3"/>
                    <a:gd name="T42" fmla="*/ 19 w 28"/>
                    <a:gd name="T43" fmla="*/ 2 h 3"/>
                    <a:gd name="T44" fmla="*/ 20 w 28"/>
                    <a:gd name="T45" fmla="*/ 2 h 3"/>
                    <a:gd name="T46" fmla="*/ 21 w 28"/>
                    <a:gd name="T47" fmla="*/ 2 h 3"/>
                    <a:gd name="T48" fmla="*/ 22 w 28"/>
                    <a:gd name="T49" fmla="*/ 2 h 3"/>
                    <a:gd name="T50" fmla="*/ 22 w 28"/>
                    <a:gd name="T51" fmla="*/ 1 h 3"/>
                    <a:gd name="T52" fmla="*/ 23 w 28"/>
                    <a:gd name="T53" fmla="*/ 1 h 3"/>
                    <a:gd name="T54" fmla="*/ 24 w 28"/>
                    <a:gd name="T55" fmla="*/ 1 h 3"/>
                    <a:gd name="T56" fmla="*/ 25 w 28"/>
                    <a:gd name="T57" fmla="*/ 1 h 3"/>
                    <a:gd name="T58" fmla="*/ 26 w 28"/>
                    <a:gd name="T59" fmla="*/ 1 h 3"/>
                    <a:gd name="T60" fmla="*/ 26 w 28"/>
                    <a:gd name="T61" fmla="*/ 0 h 3"/>
                    <a:gd name="T62" fmla="*/ 27 w 28"/>
                    <a:gd name="T63" fmla="*/ 0 h 3"/>
                    <a:gd name="T64" fmla="*/ 28 w 28"/>
                    <a:gd name="T6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3"/>
                      </a:lnTo>
                      <a:lnTo>
                        <a:pt x="12" y="3"/>
                      </a:lnTo>
                      <a:lnTo>
                        <a:pt x="13" y="3"/>
                      </a:lnTo>
                      <a:lnTo>
                        <a:pt x="14" y="3"/>
                      </a:lnTo>
                      <a:lnTo>
                        <a:pt x="15" y="3"/>
                      </a:lnTo>
                      <a:lnTo>
                        <a:pt x="16" y="3"/>
                      </a:lnTo>
                      <a:lnTo>
                        <a:pt x="17" y="3"/>
                      </a:lnTo>
                      <a:lnTo>
                        <a:pt x="17" y="2"/>
                      </a:lnTo>
                      <a:lnTo>
                        <a:pt x="18" y="2"/>
                      </a:lnTo>
                      <a:lnTo>
                        <a:pt x="19" y="2"/>
                      </a:lnTo>
                      <a:lnTo>
                        <a:pt x="20" y="2"/>
                      </a:lnTo>
                      <a:lnTo>
                        <a:pt x="21" y="2"/>
                      </a:lnTo>
                      <a:lnTo>
                        <a:pt x="22" y="2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6" y="0"/>
                      </a:lnTo>
                      <a:lnTo>
                        <a:pt x="27" y="0"/>
                      </a:lnTo>
                      <a:lnTo>
                        <a:pt x="28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6" name="Freeform 2829"/>
                <p:cNvSpPr>
                  <a:spLocks/>
                </p:cNvSpPr>
                <p:nvPr/>
              </p:nvSpPr>
              <p:spPr bwMode="auto">
                <a:xfrm>
                  <a:off x="2760" y="1625"/>
                  <a:ext cx="25" cy="9"/>
                </a:xfrm>
                <a:custGeom>
                  <a:avLst/>
                  <a:gdLst>
                    <a:gd name="T0" fmla="*/ 0 w 11"/>
                    <a:gd name="T1" fmla="*/ 6 h 6"/>
                    <a:gd name="T2" fmla="*/ 0 w 11"/>
                    <a:gd name="T3" fmla="*/ 6 h 6"/>
                    <a:gd name="T4" fmla="*/ 1 w 11"/>
                    <a:gd name="T5" fmla="*/ 6 h 6"/>
                    <a:gd name="T6" fmla="*/ 2 w 11"/>
                    <a:gd name="T7" fmla="*/ 6 h 6"/>
                    <a:gd name="T8" fmla="*/ 2 w 11"/>
                    <a:gd name="T9" fmla="*/ 5 h 6"/>
                    <a:gd name="T10" fmla="*/ 3 w 11"/>
                    <a:gd name="T11" fmla="*/ 5 h 6"/>
                    <a:gd name="T12" fmla="*/ 4 w 11"/>
                    <a:gd name="T13" fmla="*/ 5 h 6"/>
                    <a:gd name="T14" fmla="*/ 4 w 11"/>
                    <a:gd name="T15" fmla="*/ 4 h 6"/>
                    <a:gd name="T16" fmla="*/ 5 w 11"/>
                    <a:gd name="T17" fmla="*/ 4 h 6"/>
                    <a:gd name="T18" fmla="*/ 6 w 11"/>
                    <a:gd name="T19" fmla="*/ 4 h 6"/>
                    <a:gd name="T20" fmla="*/ 6 w 11"/>
                    <a:gd name="T21" fmla="*/ 3 h 6"/>
                    <a:gd name="T22" fmla="*/ 7 w 11"/>
                    <a:gd name="T23" fmla="*/ 3 h 6"/>
                    <a:gd name="T24" fmla="*/ 7 w 11"/>
                    <a:gd name="T25" fmla="*/ 2 h 6"/>
                    <a:gd name="T26" fmla="*/ 8 w 11"/>
                    <a:gd name="T27" fmla="*/ 2 h 6"/>
                    <a:gd name="T28" fmla="*/ 9 w 11"/>
                    <a:gd name="T29" fmla="*/ 2 h 6"/>
                    <a:gd name="T30" fmla="*/ 9 w 11"/>
                    <a:gd name="T31" fmla="*/ 1 h 6"/>
                    <a:gd name="T32" fmla="*/ 10 w 11"/>
                    <a:gd name="T33" fmla="*/ 1 h 6"/>
                    <a:gd name="T34" fmla="*/ 10 w 11"/>
                    <a:gd name="T35" fmla="*/ 0 h 6"/>
                    <a:gd name="T36" fmla="*/ 11 w 11"/>
                    <a:gd name="T3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1" y="6"/>
                      </a:lnTo>
                      <a:lnTo>
                        <a:pt x="2" y="6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4" y="5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0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7" name="Freeform 2830"/>
                <p:cNvSpPr>
                  <a:spLocks/>
                </p:cNvSpPr>
                <p:nvPr/>
              </p:nvSpPr>
              <p:spPr bwMode="auto">
                <a:xfrm>
                  <a:off x="2788" y="1603"/>
                  <a:ext cx="29" cy="20"/>
                </a:xfrm>
                <a:custGeom>
                  <a:avLst/>
                  <a:gdLst>
                    <a:gd name="T0" fmla="*/ 0 w 13"/>
                    <a:gd name="T1" fmla="*/ 13 h 13"/>
                    <a:gd name="T2" fmla="*/ 0 w 13"/>
                    <a:gd name="T3" fmla="*/ 13 h 13"/>
                    <a:gd name="T4" fmla="*/ 1 w 13"/>
                    <a:gd name="T5" fmla="*/ 13 h 13"/>
                    <a:gd name="T6" fmla="*/ 1 w 13"/>
                    <a:gd name="T7" fmla="*/ 12 h 13"/>
                    <a:gd name="T8" fmla="*/ 2 w 13"/>
                    <a:gd name="T9" fmla="*/ 12 h 13"/>
                    <a:gd name="T10" fmla="*/ 2 w 13"/>
                    <a:gd name="T11" fmla="*/ 11 h 13"/>
                    <a:gd name="T12" fmla="*/ 3 w 13"/>
                    <a:gd name="T13" fmla="*/ 11 h 13"/>
                    <a:gd name="T14" fmla="*/ 3 w 13"/>
                    <a:gd name="T15" fmla="*/ 10 h 13"/>
                    <a:gd name="T16" fmla="*/ 4 w 13"/>
                    <a:gd name="T17" fmla="*/ 10 h 13"/>
                    <a:gd name="T18" fmla="*/ 4 w 13"/>
                    <a:gd name="T19" fmla="*/ 9 h 13"/>
                    <a:gd name="T20" fmla="*/ 5 w 13"/>
                    <a:gd name="T21" fmla="*/ 9 h 13"/>
                    <a:gd name="T22" fmla="*/ 5 w 13"/>
                    <a:gd name="T23" fmla="*/ 8 h 13"/>
                    <a:gd name="T24" fmla="*/ 6 w 13"/>
                    <a:gd name="T25" fmla="*/ 8 h 13"/>
                    <a:gd name="T26" fmla="*/ 6 w 13"/>
                    <a:gd name="T27" fmla="*/ 7 h 13"/>
                    <a:gd name="T28" fmla="*/ 7 w 13"/>
                    <a:gd name="T29" fmla="*/ 7 h 13"/>
                    <a:gd name="T30" fmla="*/ 7 w 13"/>
                    <a:gd name="T31" fmla="*/ 6 h 13"/>
                    <a:gd name="T32" fmla="*/ 8 w 13"/>
                    <a:gd name="T33" fmla="*/ 6 h 13"/>
                    <a:gd name="T34" fmla="*/ 8 w 13"/>
                    <a:gd name="T35" fmla="*/ 5 h 13"/>
                    <a:gd name="T36" fmla="*/ 9 w 13"/>
                    <a:gd name="T37" fmla="*/ 5 h 13"/>
                    <a:gd name="T38" fmla="*/ 9 w 13"/>
                    <a:gd name="T39" fmla="*/ 4 h 13"/>
                    <a:gd name="T40" fmla="*/ 10 w 13"/>
                    <a:gd name="T41" fmla="*/ 4 h 13"/>
                    <a:gd name="T42" fmla="*/ 10 w 13"/>
                    <a:gd name="T43" fmla="*/ 3 h 13"/>
                    <a:gd name="T44" fmla="*/ 11 w 13"/>
                    <a:gd name="T45" fmla="*/ 3 h 13"/>
                    <a:gd name="T46" fmla="*/ 11 w 13"/>
                    <a:gd name="T47" fmla="*/ 2 h 13"/>
                    <a:gd name="T48" fmla="*/ 12 w 13"/>
                    <a:gd name="T49" fmla="*/ 2 h 13"/>
                    <a:gd name="T50" fmla="*/ 12 w 13"/>
                    <a:gd name="T51" fmla="*/ 1 h 13"/>
                    <a:gd name="T52" fmla="*/ 13 w 13"/>
                    <a:gd name="T53" fmla="*/ 1 h 13"/>
                    <a:gd name="T54" fmla="*/ 13 w 13"/>
                    <a:gd name="T5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" h="13">
                      <a:moveTo>
                        <a:pt x="0" y="13"/>
                      </a:moveTo>
                      <a:lnTo>
                        <a:pt x="0" y="13"/>
                      </a:lnTo>
                      <a:lnTo>
                        <a:pt x="1" y="13"/>
                      </a:lnTo>
                      <a:lnTo>
                        <a:pt x="1" y="12"/>
                      </a:lnTo>
                      <a:lnTo>
                        <a:pt x="2" y="12"/>
                      </a:lnTo>
                      <a:lnTo>
                        <a:pt x="2" y="11"/>
                      </a:lnTo>
                      <a:lnTo>
                        <a:pt x="3" y="11"/>
                      </a:lnTo>
                      <a:lnTo>
                        <a:pt x="3" y="10"/>
                      </a:lnTo>
                      <a:lnTo>
                        <a:pt x="4" y="10"/>
                      </a:lnTo>
                      <a:lnTo>
                        <a:pt x="4" y="9"/>
                      </a:lnTo>
                      <a:lnTo>
                        <a:pt x="5" y="9"/>
                      </a:lnTo>
                      <a:lnTo>
                        <a:pt x="5" y="8"/>
                      </a:lnTo>
                      <a:lnTo>
                        <a:pt x="6" y="8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6"/>
                      </a:lnTo>
                      <a:lnTo>
                        <a:pt x="8" y="6"/>
                      </a:lnTo>
                      <a:lnTo>
                        <a:pt x="8" y="5"/>
                      </a:lnTo>
                      <a:lnTo>
                        <a:pt x="9" y="5"/>
                      </a:lnTo>
                      <a:lnTo>
                        <a:pt x="9" y="4"/>
                      </a:lnTo>
                      <a:lnTo>
                        <a:pt x="10" y="4"/>
                      </a:lnTo>
                      <a:lnTo>
                        <a:pt x="10" y="3"/>
                      </a:lnTo>
                      <a:lnTo>
                        <a:pt x="11" y="3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8" name="Freeform 2831"/>
                <p:cNvSpPr>
                  <a:spLocks/>
                </p:cNvSpPr>
                <p:nvPr/>
              </p:nvSpPr>
              <p:spPr bwMode="auto">
                <a:xfrm>
                  <a:off x="2819" y="1593"/>
                  <a:ext cx="9" cy="8"/>
                </a:xfrm>
                <a:custGeom>
                  <a:avLst/>
                  <a:gdLst>
                    <a:gd name="T0" fmla="*/ 0 w 4"/>
                    <a:gd name="T1" fmla="*/ 5 h 5"/>
                    <a:gd name="T2" fmla="*/ 0 w 4"/>
                    <a:gd name="T3" fmla="*/ 5 h 5"/>
                    <a:gd name="T4" fmla="*/ 0 w 4"/>
                    <a:gd name="T5" fmla="*/ 4 h 5"/>
                    <a:gd name="T6" fmla="*/ 1 w 4"/>
                    <a:gd name="T7" fmla="*/ 4 h 5"/>
                    <a:gd name="T8" fmla="*/ 1 w 4"/>
                    <a:gd name="T9" fmla="*/ 3 h 5"/>
                    <a:gd name="T10" fmla="*/ 2 w 4"/>
                    <a:gd name="T11" fmla="*/ 3 h 5"/>
                    <a:gd name="T12" fmla="*/ 2 w 4"/>
                    <a:gd name="T13" fmla="*/ 2 h 5"/>
                    <a:gd name="T14" fmla="*/ 3 w 4"/>
                    <a:gd name="T15" fmla="*/ 2 h 5"/>
                    <a:gd name="T16" fmla="*/ 3 w 4"/>
                    <a:gd name="T17" fmla="*/ 1 h 5"/>
                    <a:gd name="T18" fmla="*/ 4 w 4"/>
                    <a:gd name="T19" fmla="*/ 1 h 5"/>
                    <a:gd name="T20" fmla="*/ 4 w 4"/>
                    <a:gd name="T2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99" name="Freeform 2832"/>
                <p:cNvSpPr>
                  <a:spLocks/>
                </p:cNvSpPr>
                <p:nvPr/>
              </p:nvSpPr>
              <p:spPr bwMode="auto">
                <a:xfrm>
                  <a:off x="2831" y="1582"/>
                  <a:ext cx="11" cy="10"/>
                </a:xfrm>
                <a:custGeom>
                  <a:avLst/>
                  <a:gdLst>
                    <a:gd name="T0" fmla="*/ 0 w 5"/>
                    <a:gd name="T1" fmla="*/ 6 h 6"/>
                    <a:gd name="T2" fmla="*/ 0 w 5"/>
                    <a:gd name="T3" fmla="*/ 6 h 6"/>
                    <a:gd name="T4" fmla="*/ 0 w 5"/>
                    <a:gd name="T5" fmla="*/ 5 h 6"/>
                    <a:gd name="T6" fmla="*/ 1 w 5"/>
                    <a:gd name="T7" fmla="*/ 5 h 6"/>
                    <a:gd name="T8" fmla="*/ 1 w 5"/>
                    <a:gd name="T9" fmla="*/ 4 h 6"/>
                    <a:gd name="T10" fmla="*/ 2 w 5"/>
                    <a:gd name="T11" fmla="*/ 4 h 6"/>
                    <a:gd name="T12" fmla="*/ 2 w 5"/>
                    <a:gd name="T13" fmla="*/ 3 h 6"/>
                    <a:gd name="T14" fmla="*/ 3 w 5"/>
                    <a:gd name="T15" fmla="*/ 3 h 6"/>
                    <a:gd name="T16" fmla="*/ 3 w 5"/>
                    <a:gd name="T17" fmla="*/ 2 h 6"/>
                    <a:gd name="T18" fmla="*/ 4 w 5"/>
                    <a:gd name="T19" fmla="*/ 2 h 6"/>
                    <a:gd name="T20" fmla="*/ 4 w 5"/>
                    <a:gd name="T21" fmla="*/ 1 h 6"/>
                    <a:gd name="T22" fmla="*/ 5 w 5"/>
                    <a:gd name="T23" fmla="*/ 1 h 6"/>
                    <a:gd name="T24" fmla="*/ 5 w 5"/>
                    <a:gd name="T2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0" name="Freeform 2833"/>
                <p:cNvSpPr>
                  <a:spLocks/>
                </p:cNvSpPr>
                <p:nvPr/>
              </p:nvSpPr>
              <p:spPr bwMode="auto">
                <a:xfrm>
                  <a:off x="2844" y="1572"/>
                  <a:ext cx="12" cy="9"/>
                </a:xfrm>
                <a:custGeom>
                  <a:avLst/>
                  <a:gdLst>
                    <a:gd name="T0" fmla="*/ 0 w 5"/>
                    <a:gd name="T1" fmla="*/ 6 h 6"/>
                    <a:gd name="T2" fmla="*/ 0 w 5"/>
                    <a:gd name="T3" fmla="*/ 6 h 6"/>
                    <a:gd name="T4" fmla="*/ 0 w 5"/>
                    <a:gd name="T5" fmla="*/ 5 h 6"/>
                    <a:gd name="T6" fmla="*/ 1 w 5"/>
                    <a:gd name="T7" fmla="*/ 5 h 6"/>
                    <a:gd name="T8" fmla="*/ 1 w 5"/>
                    <a:gd name="T9" fmla="*/ 4 h 6"/>
                    <a:gd name="T10" fmla="*/ 2 w 5"/>
                    <a:gd name="T11" fmla="*/ 4 h 6"/>
                    <a:gd name="T12" fmla="*/ 2 w 5"/>
                    <a:gd name="T13" fmla="*/ 3 h 6"/>
                    <a:gd name="T14" fmla="*/ 3 w 5"/>
                    <a:gd name="T15" fmla="*/ 3 h 6"/>
                    <a:gd name="T16" fmla="*/ 3 w 5"/>
                    <a:gd name="T17" fmla="*/ 2 h 6"/>
                    <a:gd name="T18" fmla="*/ 4 w 5"/>
                    <a:gd name="T19" fmla="*/ 2 h 6"/>
                    <a:gd name="T20" fmla="*/ 4 w 5"/>
                    <a:gd name="T21" fmla="*/ 1 h 6"/>
                    <a:gd name="T22" fmla="*/ 5 w 5"/>
                    <a:gd name="T23" fmla="*/ 1 h 6"/>
                    <a:gd name="T24" fmla="*/ 5 w 5"/>
                    <a:gd name="T2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1" name="Line 2834"/>
                <p:cNvSpPr>
                  <a:spLocks noChangeShapeType="1"/>
                </p:cNvSpPr>
                <p:nvPr/>
              </p:nvSpPr>
              <p:spPr bwMode="auto">
                <a:xfrm>
                  <a:off x="2858" y="15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2" name="Freeform 2835"/>
                <p:cNvSpPr>
                  <a:spLocks/>
                </p:cNvSpPr>
                <p:nvPr/>
              </p:nvSpPr>
              <p:spPr bwMode="auto">
                <a:xfrm>
                  <a:off x="2860" y="1562"/>
                  <a:ext cx="9" cy="6"/>
                </a:xfrm>
                <a:custGeom>
                  <a:avLst/>
                  <a:gdLst>
                    <a:gd name="T0" fmla="*/ 0 w 4"/>
                    <a:gd name="T1" fmla="*/ 4 h 4"/>
                    <a:gd name="T2" fmla="*/ 0 w 4"/>
                    <a:gd name="T3" fmla="*/ 4 h 4"/>
                    <a:gd name="T4" fmla="*/ 0 w 4"/>
                    <a:gd name="T5" fmla="*/ 3 h 4"/>
                    <a:gd name="T6" fmla="*/ 1 w 4"/>
                    <a:gd name="T7" fmla="*/ 3 h 4"/>
                    <a:gd name="T8" fmla="*/ 1 w 4"/>
                    <a:gd name="T9" fmla="*/ 2 h 4"/>
                    <a:gd name="T10" fmla="*/ 2 w 4"/>
                    <a:gd name="T11" fmla="*/ 2 h 4"/>
                    <a:gd name="T12" fmla="*/ 2 w 4"/>
                    <a:gd name="T13" fmla="*/ 1 h 4"/>
                    <a:gd name="T14" fmla="*/ 3 w 4"/>
                    <a:gd name="T15" fmla="*/ 1 h 4"/>
                    <a:gd name="T16" fmla="*/ 3 w 4"/>
                    <a:gd name="T17" fmla="*/ 0 h 4"/>
                    <a:gd name="T18" fmla="*/ 4 w 4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3" name="Line 2836"/>
                <p:cNvSpPr>
                  <a:spLocks noChangeShapeType="1"/>
                </p:cNvSpPr>
                <p:nvPr/>
              </p:nvSpPr>
              <p:spPr bwMode="auto">
                <a:xfrm>
                  <a:off x="2872" y="156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4" name="Freeform 2837"/>
                <p:cNvSpPr>
                  <a:spLocks/>
                </p:cNvSpPr>
                <p:nvPr/>
              </p:nvSpPr>
              <p:spPr bwMode="auto">
                <a:xfrm>
                  <a:off x="2874" y="1553"/>
                  <a:ext cx="11" cy="6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4 h 4"/>
                    <a:gd name="T4" fmla="*/ 1 w 5"/>
                    <a:gd name="T5" fmla="*/ 4 h 4"/>
                    <a:gd name="T6" fmla="*/ 1 w 5"/>
                    <a:gd name="T7" fmla="*/ 3 h 4"/>
                    <a:gd name="T8" fmla="*/ 2 w 5"/>
                    <a:gd name="T9" fmla="*/ 3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1 h 4"/>
                    <a:gd name="T16" fmla="*/ 4 w 5"/>
                    <a:gd name="T17" fmla="*/ 1 h 4"/>
                    <a:gd name="T18" fmla="*/ 4 w 5"/>
                    <a:gd name="T19" fmla="*/ 0 h 4"/>
                    <a:gd name="T20" fmla="*/ 5 w 5"/>
                    <a:gd name="T2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5" name="Freeform 2838"/>
                <p:cNvSpPr>
                  <a:spLocks/>
                </p:cNvSpPr>
                <p:nvPr/>
              </p:nvSpPr>
              <p:spPr bwMode="auto">
                <a:xfrm>
                  <a:off x="2887" y="1542"/>
                  <a:ext cx="28" cy="9"/>
                </a:xfrm>
                <a:custGeom>
                  <a:avLst/>
                  <a:gdLst>
                    <a:gd name="T0" fmla="*/ 0 w 12"/>
                    <a:gd name="T1" fmla="*/ 6 h 6"/>
                    <a:gd name="T2" fmla="*/ 0 w 12"/>
                    <a:gd name="T3" fmla="*/ 6 h 6"/>
                    <a:gd name="T4" fmla="*/ 1 w 12"/>
                    <a:gd name="T5" fmla="*/ 6 h 6"/>
                    <a:gd name="T6" fmla="*/ 1 w 12"/>
                    <a:gd name="T7" fmla="*/ 5 h 6"/>
                    <a:gd name="T8" fmla="*/ 2 w 12"/>
                    <a:gd name="T9" fmla="*/ 5 h 6"/>
                    <a:gd name="T10" fmla="*/ 2 w 12"/>
                    <a:gd name="T11" fmla="*/ 4 h 6"/>
                    <a:gd name="T12" fmla="*/ 3 w 12"/>
                    <a:gd name="T13" fmla="*/ 4 h 6"/>
                    <a:gd name="T14" fmla="*/ 4 w 12"/>
                    <a:gd name="T15" fmla="*/ 4 h 6"/>
                    <a:gd name="T16" fmla="*/ 4 w 12"/>
                    <a:gd name="T17" fmla="*/ 3 h 6"/>
                    <a:gd name="T18" fmla="*/ 5 w 12"/>
                    <a:gd name="T19" fmla="*/ 3 h 6"/>
                    <a:gd name="T20" fmla="*/ 6 w 12"/>
                    <a:gd name="T21" fmla="*/ 3 h 6"/>
                    <a:gd name="T22" fmla="*/ 6 w 12"/>
                    <a:gd name="T23" fmla="*/ 2 h 6"/>
                    <a:gd name="T24" fmla="*/ 7 w 12"/>
                    <a:gd name="T25" fmla="*/ 2 h 6"/>
                    <a:gd name="T26" fmla="*/ 8 w 12"/>
                    <a:gd name="T27" fmla="*/ 2 h 6"/>
                    <a:gd name="T28" fmla="*/ 8 w 12"/>
                    <a:gd name="T29" fmla="*/ 1 h 6"/>
                    <a:gd name="T30" fmla="*/ 9 w 12"/>
                    <a:gd name="T31" fmla="*/ 1 h 6"/>
                    <a:gd name="T32" fmla="*/ 10 w 12"/>
                    <a:gd name="T33" fmla="*/ 1 h 6"/>
                    <a:gd name="T34" fmla="*/ 10 w 12"/>
                    <a:gd name="T35" fmla="*/ 0 h 6"/>
                    <a:gd name="T36" fmla="*/ 11 w 12"/>
                    <a:gd name="T37" fmla="*/ 0 h 6"/>
                    <a:gd name="T38" fmla="*/ 12 w 12"/>
                    <a:gd name="T3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1" y="6"/>
                      </a:lnTo>
                      <a:lnTo>
                        <a:pt x="1" y="5"/>
                      </a:lnTo>
                      <a:lnTo>
                        <a:pt x="2" y="5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6" name="Freeform 2839"/>
                <p:cNvSpPr>
                  <a:spLocks/>
                </p:cNvSpPr>
                <p:nvPr/>
              </p:nvSpPr>
              <p:spPr bwMode="auto">
                <a:xfrm>
                  <a:off x="2917" y="1537"/>
                  <a:ext cx="98" cy="5"/>
                </a:xfrm>
                <a:custGeom>
                  <a:avLst/>
                  <a:gdLst>
                    <a:gd name="T0" fmla="*/ 0 w 43"/>
                    <a:gd name="T1" fmla="*/ 2 h 3"/>
                    <a:gd name="T2" fmla="*/ 0 w 43"/>
                    <a:gd name="T3" fmla="*/ 2 h 3"/>
                    <a:gd name="T4" fmla="*/ 1 w 43"/>
                    <a:gd name="T5" fmla="*/ 2 h 3"/>
                    <a:gd name="T6" fmla="*/ 2 w 43"/>
                    <a:gd name="T7" fmla="*/ 2 h 3"/>
                    <a:gd name="T8" fmla="*/ 3 w 43"/>
                    <a:gd name="T9" fmla="*/ 2 h 3"/>
                    <a:gd name="T10" fmla="*/ 3 w 43"/>
                    <a:gd name="T11" fmla="*/ 1 h 3"/>
                    <a:gd name="T12" fmla="*/ 4 w 43"/>
                    <a:gd name="T13" fmla="*/ 1 h 3"/>
                    <a:gd name="T14" fmla="*/ 5 w 43"/>
                    <a:gd name="T15" fmla="*/ 1 h 3"/>
                    <a:gd name="T16" fmla="*/ 6 w 43"/>
                    <a:gd name="T17" fmla="*/ 1 h 3"/>
                    <a:gd name="T18" fmla="*/ 7 w 43"/>
                    <a:gd name="T19" fmla="*/ 1 h 3"/>
                    <a:gd name="T20" fmla="*/ 8 w 43"/>
                    <a:gd name="T21" fmla="*/ 1 h 3"/>
                    <a:gd name="T22" fmla="*/ 8 w 43"/>
                    <a:gd name="T23" fmla="*/ 0 h 3"/>
                    <a:gd name="T24" fmla="*/ 9 w 43"/>
                    <a:gd name="T25" fmla="*/ 0 h 3"/>
                    <a:gd name="T26" fmla="*/ 10 w 43"/>
                    <a:gd name="T27" fmla="*/ 0 h 3"/>
                    <a:gd name="T28" fmla="*/ 11 w 43"/>
                    <a:gd name="T29" fmla="*/ 0 h 3"/>
                    <a:gd name="T30" fmla="*/ 12 w 43"/>
                    <a:gd name="T31" fmla="*/ 0 h 3"/>
                    <a:gd name="T32" fmla="*/ 13 w 43"/>
                    <a:gd name="T33" fmla="*/ 0 h 3"/>
                    <a:gd name="T34" fmla="*/ 14 w 43"/>
                    <a:gd name="T35" fmla="*/ 0 h 3"/>
                    <a:gd name="T36" fmla="*/ 15 w 43"/>
                    <a:gd name="T37" fmla="*/ 0 h 3"/>
                    <a:gd name="T38" fmla="*/ 16 w 43"/>
                    <a:gd name="T39" fmla="*/ 0 h 3"/>
                    <a:gd name="T40" fmla="*/ 17 w 43"/>
                    <a:gd name="T41" fmla="*/ 0 h 3"/>
                    <a:gd name="T42" fmla="*/ 18 w 43"/>
                    <a:gd name="T43" fmla="*/ 0 h 3"/>
                    <a:gd name="T44" fmla="*/ 19 w 43"/>
                    <a:gd name="T45" fmla="*/ 0 h 3"/>
                    <a:gd name="T46" fmla="*/ 20 w 43"/>
                    <a:gd name="T47" fmla="*/ 0 h 3"/>
                    <a:gd name="T48" fmla="*/ 21 w 43"/>
                    <a:gd name="T49" fmla="*/ 0 h 3"/>
                    <a:gd name="T50" fmla="*/ 22 w 43"/>
                    <a:gd name="T51" fmla="*/ 0 h 3"/>
                    <a:gd name="T52" fmla="*/ 23 w 43"/>
                    <a:gd name="T53" fmla="*/ 0 h 3"/>
                    <a:gd name="T54" fmla="*/ 24 w 43"/>
                    <a:gd name="T55" fmla="*/ 0 h 3"/>
                    <a:gd name="T56" fmla="*/ 25 w 43"/>
                    <a:gd name="T57" fmla="*/ 0 h 3"/>
                    <a:gd name="T58" fmla="*/ 26 w 43"/>
                    <a:gd name="T59" fmla="*/ 0 h 3"/>
                    <a:gd name="T60" fmla="*/ 27 w 43"/>
                    <a:gd name="T61" fmla="*/ 0 h 3"/>
                    <a:gd name="T62" fmla="*/ 28 w 43"/>
                    <a:gd name="T63" fmla="*/ 0 h 3"/>
                    <a:gd name="T64" fmla="*/ 29 w 43"/>
                    <a:gd name="T65" fmla="*/ 0 h 3"/>
                    <a:gd name="T66" fmla="*/ 30 w 43"/>
                    <a:gd name="T67" fmla="*/ 0 h 3"/>
                    <a:gd name="T68" fmla="*/ 30 w 43"/>
                    <a:gd name="T69" fmla="*/ 1 h 3"/>
                    <a:gd name="T70" fmla="*/ 31 w 43"/>
                    <a:gd name="T71" fmla="*/ 1 h 3"/>
                    <a:gd name="T72" fmla="*/ 32 w 43"/>
                    <a:gd name="T73" fmla="*/ 1 h 3"/>
                    <a:gd name="T74" fmla="*/ 33 w 43"/>
                    <a:gd name="T75" fmla="*/ 1 h 3"/>
                    <a:gd name="T76" fmla="*/ 34 w 43"/>
                    <a:gd name="T77" fmla="*/ 1 h 3"/>
                    <a:gd name="T78" fmla="*/ 35 w 43"/>
                    <a:gd name="T79" fmla="*/ 1 h 3"/>
                    <a:gd name="T80" fmla="*/ 36 w 43"/>
                    <a:gd name="T81" fmla="*/ 1 h 3"/>
                    <a:gd name="T82" fmla="*/ 36 w 43"/>
                    <a:gd name="T83" fmla="*/ 2 h 3"/>
                    <a:gd name="T84" fmla="*/ 37 w 43"/>
                    <a:gd name="T85" fmla="*/ 2 h 3"/>
                    <a:gd name="T86" fmla="*/ 38 w 43"/>
                    <a:gd name="T87" fmla="*/ 2 h 3"/>
                    <a:gd name="T88" fmla="*/ 39 w 43"/>
                    <a:gd name="T89" fmla="*/ 2 h 3"/>
                    <a:gd name="T90" fmla="*/ 40 w 43"/>
                    <a:gd name="T91" fmla="*/ 2 h 3"/>
                    <a:gd name="T92" fmla="*/ 40 w 43"/>
                    <a:gd name="T93" fmla="*/ 3 h 3"/>
                    <a:gd name="T94" fmla="*/ 41 w 43"/>
                    <a:gd name="T95" fmla="*/ 3 h 3"/>
                    <a:gd name="T96" fmla="*/ 42 w 43"/>
                    <a:gd name="T97" fmla="*/ 3 h 3"/>
                    <a:gd name="T98" fmla="*/ 43 w 43"/>
                    <a:gd name="T9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3" h="3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0" y="1"/>
                      </a:lnTo>
                      <a:lnTo>
                        <a:pt x="31" y="1"/>
                      </a:lnTo>
                      <a:lnTo>
                        <a:pt x="32" y="1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6" y="1"/>
                      </a:lnTo>
                      <a:lnTo>
                        <a:pt x="36" y="2"/>
                      </a:lnTo>
                      <a:lnTo>
                        <a:pt x="37" y="2"/>
                      </a:lnTo>
                      <a:lnTo>
                        <a:pt x="38" y="2"/>
                      </a:lnTo>
                      <a:lnTo>
                        <a:pt x="39" y="2"/>
                      </a:lnTo>
                      <a:lnTo>
                        <a:pt x="40" y="2"/>
                      </a:lnTo>
                      <a:lnTo>
                        <a:pt x="40" y="3"/>
                      </a:lnTo>
                      <a:lnTo>
                        <a:pt x="41" y="3"/>
                      </a:lnTo>
                      <a:lnTo>
                        <a:pt x="42" y="3"/>
                      </a:lnTo>
                      <a:lnTo>
                        <a:pt x="43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7" name="Freeform 2840"/>
                <p:cNvSpPr>
                  <a:spLocks/>
                </p:cNvSpPr>
                <p:nvPr/>
              </p:nvSpPr>
              <p:spPr bwMode="auto">
                <a:xfrm>
                  <a:off x="3017" y="1543"/>
                  <a:ext cx="41" cy="13"/>
                </a:xfrm>
                <a:custGeom>
                  <a:avLst/>
                  <a:gdLst>
                    <a:gd name="T0" fmla="*/ 0 w 18"/>
                    <a:gd name="T1" fmla="*/ 0 h 8"/>
                    <a:gd name="T2" fmla="*/ 0 w 18"/>
                    <a:gd name="T3" fmla="*/ 0 h 8"/>
                    <a:gd name="T4" fmla="*/ 1 w 18"/>
                    <a:gd name="T5" fmla="*/ 0 h 8"/>
                    <a:gd name="T6" fmla="*/ 2 w 18"/>
                    <a:gd name="T7" fmla="*/ 0 h 8"/>
                    <a:gd name="T8" fmla="*/ 2 w 18"/>
                    <a:gd name="T9" fmla="*/ 1 h 8"/>
                    <a:gd name="T10" fmla="*/ 3 w 18"/>
                    <a:gd name="T11" fmla="*/ 1 h 8"/>
                    <a:gd name="T12" fmla="*/ 4 w 18"/>
                    <a:gd name="T13" fmla="*/ 1 h 8"/>
                    <a:gd name="T14" fmla="*/ 5 w 18"/>
                    <a:gd name="T15" fmla="*/ 1 h 8"/>
                    <a:gd name="T16" fmla="*/ 5 w 18"/>
                    <a:gd name="T17" fmla="*/ 2 h 8"/>
                    <a:gd name="T18" fmla="*/ 6 w 18"/>
                    <a:gd name="T19" fmla="*/ 2 h 8"/>
                    <a:gd name="T20" fmla="*/ 7 w 18"/>
                    <a:gd name="T21" fmla="*/ 2 h 8"/>
                    <a:gd name="T22" fmla="*/ 7 w 18"/>
                    <a:gd name="T23" fmla="*/ 3 h 8"/>
                    <a:gd name="T24" fmla="*/ 8 w 18"/>
                    <a:gd name="T25" fmla="*/ 3 h 8"/>
                    <a:gd name="T26" fmla="*/ 9 w 18"/>
                    <a:gd name="T27" fmla="*/ 3 h 8"/>
                    <a:gd name="T28" fmla="*/ 9 w 18"/>
                    <a:gd name="T29" fmla="*/ 4 h 8"/>
                    <a:gd name="T30" fmla="*/ 10 w 18"/>
                    <a:gd name="T31" fmla="*/ 4 h 8"/>
                    <a:gd name="T32" fmla="*/ 11 w 18"/>
                    <a:gd name="T33" fmla="*/ 4 h 8"/>
                    <a:gd name="T34" fmla="*/ 11 w 18"/>
                    <a:gd name="T35" fmla="*/ 5 h 8"/>
                    <a:gd name="T36" fmla="*/ 12 w 18"/>
                    <a:gd name="T37" fmla="*/ 5 h 8"/>
                    <a:gd name="T38" fmla="*/ 13 w 18"/>
                    <a:gd name="T39" fmla="*/ 5 h 8"/>
                    <a:gd name="T40" fmla="*/ 13 w 18"/>
                    <a:gd name="T41" fmla="*/ 6 h 8"/>
                    <a:gd name="T42" fmla="*/ 14 w 18"/>
                    <a:gd name="T43" fmla="*/ 6 h 8"/>
                    <a:gd name="T44" fmla="*/ 15 w 18"/>
                    <a:gd name="T45" fmla="*/ 6 h 8"/>
                    <a:gd name="T46" fmla="*/ 15 w 18"/>
                    <a:gd name="T47" fmla="*/ 7 h 8"/>
                    <a:gd name="T48" fmla="*/ 16 w 18"/>
                    <a:gd name="T49" fmla="*/ 7 h 8"/>
                    <a:gd name="T50" fmla="*/ 17 w 18"/>
                    <a:gd name="T51" fmla="*/ 7 h 8"/>
                    <a:gd name="T52" fmla="*/ 17 w 18"/>
                    <a:gd name="T53" fmla="*/ 8 h 8"/>
                    <a:gd name="T54" fmla="*/ 18 w 18"/>
                    <a:gd name="T5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2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9" y="4"/>
                      </a:lnTo>
                      <a:lnTo>
                        <a:pt x="10" y="4"/>
                      </a:lnTo>
                      <a:lnTo>
                        <a:pt x="11" y="4"/>
                      </a:lnTo>
                      <a:lnTo>
                        <a:pt x="11" y="5"/>
                      </a:lnTo>
                      <a:lnTo>
                        <a:pt x="12" y="5"/>
                      </a:lnTo>
                      <a:lnTo>
                        <a:pt x="13" y="5"/>
                      </a:lnTo>
                      <a:lnTo>
                        <a:pt x="13" y="6"/>
                      </a:lnTo>
                      <a:lnTo>
                        <a:pt x="14" y="6"/>
                      </a:lnTo>
                      <a:lnTo>
                        <a:pt x="15" y="6"/>
                      </a:lnTo>
                      <a:lnTo>
                        <a:pt x="15" y="7"/>
                      </a:lnTo>
                      <a:lnTo>
                        <a:pt x="16" y="7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8" y="8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8" name="Freeform 2841"/>
                <p:cNvSpPr>
                  <a:spLocks/>
                </p:cNvSpPr>
                <p:nvPr/>
              </p:nvSpPr>
              <p:spPr bwMode="auto">
                <a:xfrm>
                  <a:off x="3060" y="1557"/>
                  <a:ext cx="14" cy="5"/>
                </a:xfrm>
                <a:custGeom>
                  <a:avLst/>
                  <a:gdLst>
                    <a:gd name="T0" fmla="*/ 0 w 6"/>
                    <a:gd name="T1" fmla="*/ 0 h 3"/>
                    <a:gd name="T2" fmla="*/ 0 w 6"/>
                    <a:gd name="T3" fmla="*/ 0 h 3"/>
                    <a:gd name="T4" fmla="*/ 1 w 6"/>
                    <a:gd name="T5" fmla="*/ 0 h 3"/>
                    <a:gd name="T6" fmla="*/ 1 w 6"/>
                    <a:gd name="T7" fmla="*/ 1 h 3"/>
                    <a:gd name="T8" fmla="*/ 2 w 6"/>
                    <a:gd name="T9" fmla="*/ 1 h 3"/>
                    <a:gd name="T10" fmla="*/ 3 w 6"/>
                    <a:gd name="T11" fmla="*/ 1 h 3"/>
                    <a:gd name="T12" fmla="*/ 3 w 6"/>
                    <a:gd name="T13" fmla="*/ 2 h 3"/>
                    <a:gd name="T14" fmla="*/ 4 w 6"/>
                    <a:gd name="T15" fmla="*/ 2 h 3"/>
                    <a:gd name="T16" fmla="*/ 5 w 6"/>
                    <a:gd name="T17" fmla="*/ 2 h 3"/>
                    <a:gd name="T18" fmla="*/ 5 w 6"/>
                    <a:gd name="T19" fmla="*/ 3 h 3"/>
                    <a:gd name="T20" fmla="*/ 6 w 6"/>
                    <a:gd name="T2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09" name="Freeform 2842"/>
                <p:cNvSpPr>
                  <a:spLocks/>
                </p:cNvSpPr>
                <p:nvPr/>
              </p:nvSpPr>
              <p:spPr bwMode="auto">
                <a:xfrm>
                  <a:off x="3076" y="1564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0" name="Freeform 2843"/>
                <p:cNvSpPr>
                  <a:spLocks/>
                </p:cNvSpPr>
                <p:nvPr/>
              </p:nvSpPr>
              <p:spPr bwMode="auto">
                <a:xfrm>
                  <a:off x="3081" y="1565"/>
                  <a:ext cx="6" cy="2"/>
                </a:xfrm>
                <a:custGeom>
                  <a:avLst/>
                  <a:gdLst>
                    <a:gd name="T0" fmla="*/ 0 w 3"/>
                    <a:gd name="T1" fmla="*/ 0 h 1"/>
                    <a:gd name="T2" fmla="*/ 0 w 3"/>
                    <a:gd name="T3" fmla="*/ 0 h 1"/>
                    <a:gd name="T4" fmla="*/ 1 w 3"/>
                    <a:gd name="T5" fmla="*/ 0 h 1"/>
                    <a:gd name="T6" fmla="*/ 1 w 3"/>
                    <a:gd name="T7" fmla="*/ 1 h 1"/>
                    <a:gd name="T8" fmla="*/ 2 w 3"/>
                    <a:gd name="T9" fmla="*/ 1 h 1"/>
                    <a:gd name="T10" fmla="*/ 3 w 3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1" name="Freeform 2844"/>
                <p:cNvSpPr>
                  <a:spLocks/>
                </p:cNvSpPr>
                <p:nvPr/>
              </p:nvSpPr>
              <p:spPr bwMode="auto">
                <a:xfrm>
                  <a:off x="3090" y="1568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2" name="Freeform 2845"/>
                <p:cNvSpPr>
                  <a:spLocks/>
                </p:cNvSpPr>
                <p:nvPr/>
              </p:nvSpPr>
              <p:spPr bwMode="auto">
                <a:xfrm>
                  <a:off x="3094" y="1570"/>
                  <a:ext cx="14" cy="2"/>
                </a:xfrm>
                <a:custGeom>
                  <a:avLst/>
                  <a:gdLst>
                    <a:gd name="T0" fmla="*/ 0 w 6"/>
                    <a:gd name="T1" fmla="*/ 0 h 1"/>
                    <a:gd name="T2" fmla="*/ 0 w 6"/>
                    <a:gd name="T3" fmla="*/ 0 h 1"/>
                    <a:gd name="T4" fmla="*/ 1 w 6"/>
                    <a:gd name="T5" fmla="*/ 0 h 1"/>
                    <a:gd name="T6" fmla="*/ 2 w 6"/>
                    <a:gd name="T7" fmla="*/ 0 h 1"/>
                    <a:gd name="T8" fmla="*/ 3 w 6"/>
                    <a:gd name="T9" fmla="*/ 0 h 1"/>
                    <a:gd name="T10" fmla="*/ 3 w 6"/>
                    <a:gd name="T11" fmla="*/ 1 h 1"/>
                    <a:gd name="T12" fmla="*/ 4 w 6"/>
                    <a:gd name="T13" fmla="*/ 1 h 1"/>
                    <a:gd name="T14" fmla="*/ 5 w 6"/>
                    <a:gd name="T15" fmla="*/ 1 h 1"/>
                    <a:gd name="T16" fmla="*/ 6 w 6"/>
                    <a:gd name="T1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3" name="Freeform 2846"/>
                <p:cNvSpPr>
                  <a:spLocks/>
                </p:cNvSpPr>
                <p:nvPr/>
              </p:nvSpPr>
              <p:spPr bwMode="auto">
                <a:xfrm>
                  <a:off x="3110" y="1573"/>
                  <a:ext cx="12" cy="0"/>
                </a:xfrm>
                <a:custGeom>
                  <a:avLst/>
                  <a:gdLst>
                    <a:gd name="T0" fmla="*/ 0 w 5"/>
                    <a:gd name="T1" fmla="*/ 0 w 5"/>
                    <a:gd name="T2" fmla="*/ 1 w 5"/>
                    <a:gd name="T3" fmla="*/ 2 w 5"/>
                    <a:gd name="T4" fmla="*/ 3 w 5"/>
                    <a:gd name="T5" fmla="*/ 4 w 5"/>
                    <a:gd name="T6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4" name="Freeform 2847"/>
                <p:cNvSpPr>
                  <a:spLocks/>
                </p:cNvSpPr>
                <p:nvPr/>
              </p:nvSpPr>
              <p:spPr bwMode="auto">
                <a:xfrm>
                  <a:off x="3124" y="1561"/>
                  <a:ext cx="25" cy="11"/>
                </a:xfrm>
                <a:custGeom>
                  <a:avLst/>
                  <a:gdLst>
                    <a:gd name="T0" fmla="*/ 0 w 11"/>
                    <a:gd name="T1" fmla="*/ 7 h 7"/>
                    <a:gd name="T2" fmla="*/ 0 w 11"/>
                    <a:gd name="T3" fmla="*/ 7 h 7"/>
                    <a:gd name="T4" fmla="*/ 1 w 11"/>
                    <a:gd name="T5" fmla="*/ 7 h 7"/>
                    <a:gd name="T6" fmla="*/ 2 w 11"/>
                    <a:gd name="T7" fmla="*/ 7 h 7"/>
                    <a:gd name="T8" fmla="*/ 3 w 11"/>
                    <a:gd name="T9" fmla="*/ 7 h 7"/>
                    <a:gd name="T10" fmla="*/ 3 w 11"/>
                    <a:gd name="T11" fmla="*/ 6 h 7"/>
                    <a:gd name="T12" fmla="*/ 4 w 11"/>
                    <a:gd name="T13" fmla="*/ 6 h 7"/>
                    <a:gd name="T14" fmla="*/ 5 w 11"/>
                    <a:gd name="T15" fmla="*/ 6 h 7"/>
                    <a:gd name="T16" fmla="*/ 5 w 11"/>
                    <a:gd name="T17" fmla="*/ 5 h 7"/>
                    <a:gd name="T18" fmla="*/ 6 w 11"/>
                    <a:gd name="T19" fmla="*/ 5 h 7"/>
                    <a:gd name="T20" fmla="*/ 6 w 11"/>
                    <a:gd name="T21" fmla="*/ 4 h 7"/>
                    <a:gd name="T22" fmla="*/ 7 w 11"/>
                    <a:gd name="T23" fmla="*/ 4 h 7"/>
                    <a:gd name="T24" fmla="*/ 8 w 11"/>
                    <a:gd name="T25" fmla="*/ 4 h 7"/>
                    <a:gd name="T26" fmla="*/ 8 w 11"/>
                    <a:gd name="T27" fmla="*/ 3 h 7"/>
                    <a:gd name="T28" fmla="*/ 9 w 11"/>
                    <a:gd name="T29" fmla="*/ 3 h 7"/>
                    <a:gd name="T30" fmla="*/ 9 w 11"/>
                    <a:gd name="T31" fmla="*/ 2 h 7"/>
                    <a:gd name="T32" fmla="*/ 10 w 11"/>
                    <a:gd name="T33" fmla="*/ 2 h 7"/>
                    <a:gd name="T34" fmla="*/ 10 w 11"/>
                    <a:gd name="T35" fmla="*/ 1 h 7"/>
                    <a:gd name="T36" fmla="*/ 11 w 11"/>
                    <a:gd name="T37" fmla="*/ 1 h 7"/>
                    <a:gd name="T38" fmla="*/ 11 w 11"/>
                    <a:gd name="T3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1" y="7"/>
                      </a:lnTo>
                      <a:lnTo>
                        <a:pt x="2" y="7"/>
                      </a:lnTo>
                      <a:lnTo>
                        <a:pt x="3" y="7"/>
                      </a:lnTo>
                      <a:lnTo>
                        <a:pt x="3" y="6"/>
                      </a:lnTo>
                      <a:lnTo>
                        <a:pt x="4" y="6"/>
                      </a:ln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4"/>
                      </a:lnTo>
                      <a:lnTo>
                        <a:pt x="7" y="4"/>
                      </a:lnTo>
                      <a:lnTo>
                        <a:pt x="8" y="4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5" name="Freeform 2848"/>
                <p:cNvSpPr>
                  <a:spLocks/>
                </p:cNvSpPr>
                <p:nvPr/>
              </p:nvSpPr>
              <p:spPr bwMode="auto">
                <a:xfrm>
                  <a:off x="3151" y="1554"/>
                  <a:ext cx="5" cy="5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0 w 2"/>
                    <a:gd name="T5" fmla="*/ 2 h 3"/>
                    <a:gd name="T6" fmla="*/ 1 w 2"/>
                    <a:gd name="T7" fmla="*/ 2 h 3"/>
                    <a:gd name="T8" fmla="*/ 1 w 2"/>
                    <a:gd name="T9" fmla="*/ 1 h 3"/>
                    <a:gd name="T10" fmla="*/ 2 w 2"/>
                    <a:gd name="T11" fmla="*/ 1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6" name="Freeform 2849"/>
                <p:cNvSpPr>
                  <a:spLocks/>
                </p:cNvSpPr>
                <p:nvPr/>
              </p:nvSpPr>
              <p:spPr bwMode="auto">
                <a:xfrm>
                  <a:off x="3158" y="1547"/>
                  <a:ext cx="4" cy="6"/>
                </a:xfrm>
                <a:custGeom>
                  <a:avLst/>
                  <a:gdLst>
                    <a:gd name="T0" fmla="*/ 0 w 2"/>
                    <a:gd name="T1" fmla="*/ 4 h 4"/>
                    <a:gd name="T2" fmla="*/ 0 w 2"/>
                    <a:gd name="T3" fmla="*/ 4 h 4"/>
                    <a:gd name="T4" fmla="*/ 0 w 2"/>
                    <a:gd name="T5" fmla="*/ 3 h 4"/>
                    <a:gd name="T6" fmla="*/ 1 w 2"/>
                    <a:gd name="T7" fmla="*/ 3 h 4"/>
                    <a:gd name="T8" fmla="*/ 1 w 2"/>
                    <a:gd name="T9" fmla="*/ 2 h 4"/>
                    <a:gd name="T10" fmla="*/ 1 w 2"/>
                    <a:gd name="T11" fmla="*/ 1 h 4"/>
                    <a:gd name="T12" fmla="*/ 2 w 2"/>
                    <a:gd name="T13" fmla="*/ 1 h 4"/>
                    <a:gd name="T14" fmla="*/ 2 w 2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7" name="Freeform 2850"/>
                <p:cNvSpPr>
                  <a:spLocks/>
                </p:cNvSpPr>
                <p:nvPr/>
              </p:nvSpPr>
              <p:spPr bwMode="auto">
                <a:xfrm>
                  <a:off x="3165" y="1543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8" name="Freeform 2851"/>
                <p:cNvSpPr>
                  <a:spLocks/>
                </p:cNvSpPr>
                <p:nvPr/>
              </p:nvSpPr>
              <p:spPr bwMode="auto">
                <a:xfrm>
                  <a:off x="3167" y="1540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19" name="Freeform 2852"/>
                <p:cNvSpPr>
                  <a:spLocks/>
                </p:cNvSpPr>
                <p:nvPr/>
              </p:nvSpPr>
              <p:spPr bwMode="auto">
                <a:xfrm>
                  <a:off x="3169" y="1537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0" name="Freeform 2853"/>
                <p:cNvSpPr>
                  <a:spLocks/>
                </p:cNvSpPr>
                <p:nvPr/>
              </p:nvSpPr>
              <p:spPr bwMode="auto">
                <a:xfrm>
                  <a:off x="3171" y="1526"/>
                  <a:ext cx="5" cy="10"/>
                </a:xfrm>
                <a:custGeom>
                  <a:avLst/>
                  <a:gdLst>
                    <a:gd name="T0" fmla="*/ 0 w 2"/>
                    <a:gd name="T1" fmla="*/ 6 h 6"/>
                    <a:gd name="T2" fmla="*/ 0 w 2"/>
                    <a:gd name="T3" fmla="*/ 6 h 6"/>
                    <a:gd name="T4" fmla="*/ 0 w 2"/>
                    <a:gd name="T5" fmla="*/ 5 h 6"/>
                    <a:gd name="T6" fmla="*/ 0 w 2"/>
                    <a:gd name="T7" fmla="*/ 4 h 6"/>
                    <a:gd name="T8" fmla="*/ 1 w 2"/>
                    <a:gd name="T9" fmla="*/ 4 h 6"/>
                    <a:gd name="T10" fmla="*/ 1 w 2"/>
                    <a:gd name="T11" fmla="*/ 3 h 6"/>
                    <a:gd name="T12" fmla="*/ 1 w 2"/>
                    <a:gd name="T13" fmla="*/ 2 h 6"/>
                    <a:gd name="T14" fmla="*/ 2 w 2"/>
                    <a:gd name="T15" fmla="*/ 2 h 6"/>
                    <a:gd name="T16" fmla="*/ 2 w 2"/>
                    <a:gd name="T17" fmla="*/ 1 h 6"/>
                    <a:gd name="T18" fmla="*/ 2 w 2"/>
                    <a:gd name="T1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1" name="Freeform 2854"/>
                <p:cNvSpPr>
                  <a:spLocks/>
                </p:cNvSpPr>
                <p:nvPr/>
              </p:nvSpPr>
              <p:spPr bwMode="auto">
                <a:xfrm>
                  <a:off x="3178" y="1518"/>
                  <a:ext cx="3" cy="7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4 h 4"/>
                    <a:gd name="T4" fmla="*/ 0 w 1"/>
                    <a:gd name="T5" fmla="*/ 3 h 4"/>
                    <a:gd name="T6" fmla="*/ 0 w 1"/>
                    <a:gd name="T7" fmla="*/ 2 h 4"/>
                    <a:gd name="T8" fmla="*/ 1 w 1"/>
                    <a:gd name="T9" fmla="*/ 2 h 4"/>
                    <a:gd name="T10" fmla="*/ 1 w 1"/>
                    <a:gd name="T11" fmla="*/ 1 h 4"/>
                    <a:gd name="T12" fmla="*/ 1 w 1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2" name="Freeform 2855"/>
                <p:cNvSpPr>
                  <a:spLocks/>
                </p:cNvSpPr>
                <p:nvPr/>
              </p:nvSpPr>
              <p:spPr bwMode="auto">
                <a:xfrm>
                  <a:off x="3183" y="1514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1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3" name="Freeform 2856"/>
                <p:cNvSpPr>
                  <a:spLocks/>
                </p:cNvSpPr>
                <p:nvPr/>
              </p:nvSpPr>
              <p:spPr bwMode="auto">
                <a:xfrm>
                  <a:off x="3185" y="1511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4" name="Freeform 2857"/>
                <p:cNvSpPr>
                  <a:spLocks/>
                </p:cNvSpPr>
                <p:nvPr/>
              </p:nvSpPr>
              <p:spPr bwMode="auto">
                <a:xfrm>
                  <a:off x="3187" y="1507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5" name="Freeform 2858"/>
                <p:cNvSpPr>
                  <a:spLocks/>
                </p:cNvSpPr>
                <p:nvPr/>
              </p:nvSpPr>
              <p:spPr bwMode="auto">
                <a:xfrm>
                  <a:off x="3190" y="1503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1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6" name="Freeform 2859"/>
                <p:cNvSpPr>
                  <a:spLocks/>
                </p:cNvSpPr>
                <p:nvPr/>
              </p:nvSpPr>
              <p:spPr bwMode="auto">
                <a:xfrm>
                  <a:off x="3192" y="1498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1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7" name="Freeform 2860"/>
                <p:cNvSpPr>
                  <a:spLocks/>
                </p:cNvSpPr>
                <p:nvPr/>
              </p:nvSpPr>
              <p:spPr bwMode="auto">
                <a:xfrm>
                  <a:off x="3194" y="1490"/>
                  <a:ext cx="2" cy="6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4 h 4"/>
                    <a:gd name="T4" fmla="*/ 0 w 1"/>
                    <a:gd name="T5" fmla="*/ 3 h 4"/>
                    <a:gd name="T6" fmla="*/ 0 w 1"/>
                    <a:gd name="T7" fmla="*/ 2 h 4"/>
                    <a:gd name="T8" fmla="*/ 1 w 1"/>
                    <a:gd name="T9" fmla="*/ 2 h 4"/>
                    <a:gd name="T10" fmla="*/ 1 w 1"/>
                    <a:gd name="T11" fmla="*/ 1 h 4"/>
                    <a:gd name="T12" fmla="*/ 1 w 1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8" name="Freeform 2861"/>
                <p:cNvSpPr>
                  <a:spLocks/>
                </p:cNvSpPr>
                <p:nvPr/>
              </p:nvSpPr>
              <p:spPr bwMode="auto">
                <a:xfrm>
                  <a:off x="3199" y="1482"/>
                  <a:ext cx="2" cy="7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4 h 4"/>
                    <a:gd name="T4" fmla="*/ 0 w 1"/>
                    <a:gd name="T5" fmla="*/ 3 h 4"/>
                    <a:gd name="T6" fmla="*/ 0 w 1"/>
                    <a:gd name="T7" fmla="*/ 2 h 4"/>
                    <a:gd name="T8" fmla="*/ 1 w 1"/>
                    <a:gd name="T9" fmla="*/ 2 h 4"/>
                    <a:gd name="T10" fmla="*/ 1 w 1"/>
                    <a:gd name="T11" fmla="*/ 1 h 4"/>
                    <a:gd name="T12" fmla="*/ 1 w 1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29" name="Freeform 2862"/>
                <p:cNvSpPr>
                  <a:spLocks/>
                </p:cNvSpPr>
                <p:nvPr/>
              </p:nvSpPr>
              <p:spPr bwMode="auto">
                <a:xfrm>
                  <a:off x="3203" y="1475"/>
                  <a:ext cx="3" cy="6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4 h 4"/>
                    <a:gd name="T4" fmla="*/ 0 w 1"/>
                    <a:gd name="T5" fmla="*/ 3 h 4"/>
                    <a:gd name="T6" fmla="*/ 0 w 1"/>
                    <a:gd name="T7" fmla="*/ 2 h 4"/>
                    <a:gd name="T8" fmla="*/ 1 w 1"/>
                    <a:gd name="T9" fmla="*/ 2 h 4"/>
                    <a:gd name="T10" fmla="*/ 1 w 1"/>
                    <a:gd name="T11" fmla="*/ 1 h 4"/>
                    <a:gd name="T12" fmla="*/ 1 w 1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30" name="Freeform 2863"/>
                <p:cNvSpPr>
                  <a:spLocks/>
                </p:cNvSpPr>
                <p:nvPr/>
              </p:nvSpPr>
              <p:spPr bwMode="auto">
                <a:xfrm>
                  <a:off x="3208" y="1471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31" name="Freeform 2864"/>
                <p:cNvSpPr>
                  <a:spLocks/>
                </p:cNvSpPr>
                <p:nvPr/>
              </p:nvSpPr>
              <p:spPr bwMode="auto">
                <a:xfrm>
                  <a:off x="3210" y="1468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32" name="Freeform 2865"/>
                <p:cNvSpPr>
                  <a:spLocks/>
                </p:cNvSpPr>
                <p:nvPr/>
              </p:nvSpPr>
              <p:spPr bwMode="auto">
                <a:xfrm>
                  <a:off x="3212" y="1453"/>
                  <a:ext cx="9" cy="14"/>
                </a:xfrm>
                <a:custGeom>
                  <a:avLst/>
                  <a:gdLst>
                    <a:gd name="T0" fmla="*/ 0 w 4"/>
                    <a:gd name="T1" fmla="*/ 9 h 9"/>
                    <a:gd name="T2" fmla="*/ 0 w 4"/>
                    <a:gd name="T3" fmla="*/ 9 h 9"/>
                    <a:gd name="T4" fmla="*/ 0 w 4"/>
                    <a:gd name="T5" fmla="*/ 8 h 9"/>
                    <a:gd name="T6" fmla="*/ 0 w 4"/>
                    <a:gd name="T7" fmla="*/ 7 h 9"/>
                    <a:gd name="T8" fmla="*/ 1 w 4"/>
                    <a:gd name="T9" fmla="*/ 7 h 9"/>
                    <a:gd name="T10" fmla="*/ 1 w 4"/>
                    <a:gd name="T11" fmla="*/ 6 h 9"/>
                    <a:gd name="T12" fmla="*/ 1 w 4"/>
                    <a:gd name="T13" fmla="*/ 5 h 9"/>
                    <a:gd name="T14" fmla="*/ 2 w 4"/>
                    <a:gd name="T15" fmla="*/ 5 h 9"/>
                    <a:gd name="T16" fmla="*/ 2 w 4"/>
                    <a:gd name="T17" fmla="*/ 4 h 9"/>
                    <a:gd name="T18" fmla="*/ 2 w 4"/>
                    <a:gd name="T19" fmla="*/ 3 h 9"/>
                    <a:gd name="T20" fmla="*/ 3 w 4"/>
                    <a:gd name="T21" fmla="*/ 3 h 9"/>
                    <a:gd name="T22" fmla="*/ 3 w 4"/>
                    <a:gd name="T23" fmla="*/ 2 h 9"/>
                    <a:gd name="T24" fmla="*/ 3 w 4"/>
                    <a:gd name="T25" fmla="*/ 1 h 9"/>
                    <a:gd name="T26" fmla="*/ 4 w 4"/>
                    <a:gd name="T27" fmla="*/ 1 h 9"/>
                    <a:gd name="T28" fmla="*/ 4 w 4"/>
                    <a:gd name="T2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" y="7"/>
                      </a:lnTo>
                      <a:lnTo>
                        <a:pt x="1" y="6"/>
                      </a:lnTo>
                      <a:lnTo>
                        <a:pt x="1" y="5"/>
                      </a:lnTo>
                      <a:lnTo>
                        <a:pt x="2" y="5"/>
                      </a:lnTo>
                      <a:lnTo>
                        <a:pt x="2" y="4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33" name="Freeform 2866"/>
                <p:cNvSpPr>
                  <a:spLocks/>
                </p:cNvSpPr>
                <p:nvPr/>
              </p:nvSpPr>
              <p:spPr bwMode="auto">
                <a:xfrm>
                  <a:off x="3224" y="145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34" name="Freeform 2867"/>
                <p:cNvSpPr>
                  <a:spLocks/>
                </p:cNvSpPr>
                <p:nvPr/>
              </p:nvSpPr>
              <p:spPr bwMode="auto">
                <a:xfrm>
                  <a:off x="3226" y="1446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35" name="Freeform 2868"/>
                <p:cNvSpPr>
                  <a:spLocks/>
                </p:cNvSpPr>
                <p:nvPr/>
              </p:nvSpPr>
              <p:spPr bwMode="auto">
                <a:xfrm>
                  <a:off x="3228" y="1443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36" name="Freeform 2869"/>
                <p:cNvSpPr>
                  <a:spLocks/>
                </p:cNvSpPr>
                <p:nvPr/>
              </p:nvSpPr>
              <p:spPr bwMode="auto">
                <a:xfrm>
                  <a:off x="3231" y="1440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37" name="Freeform 2870"/>
                <p:cNvSpPr>
                  <a:spLocks/>
                </p:cNvSpPr>
                <p:nvPr/>
              </p:nvSpPr>
              <p:spPr bwMode="auto">
                <a:xfrm>
                  <a:off x="3233" y="1437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38" name="Freeform 2871"/>
                <p:cNvSpPr>
                  <a:spLocks/>
                </p:cNvSpPr>
                <p:nvPr/>
              </p:nvSpPr>
              <p:spPr bwMode="auto">
                <a:xfrm>
                  <a:off x="3235" y="1428"/>
                  <a:ext cx="5" cy="8"/>
                </a:xfrm>
                <a:custGeom>
                  <a:avLst/>
                  <a:gdLst>
                    <a:gd name="T0" fmla="*/ 0 w 2"/>
                    <a:gd name="T1" fmla="*/ 5 h 5"/>
                    <a:gd name="T2" fmla="*/ 0 w 2"/>
                    <a:gd name="T3" fmla="*/ 5 h 5"/>
                    <a:gd name="T4" fmla="*/ 0 w 2"/>
                    <a:gd name="T5" fmla="*/ 4 h 5"/>
                    <a:gd name="T6" fmla="*/ 1 w 2"/>
                    <a:gd name="T7" fmla="*/ 4 h 5"/>
                    <a:gd name="T8" fmla="*/ 1 w 2"/>
                    <a:gd name="T9" fmla="*/ 3 h 5"/>
                    <a:gd name="T10" fmla="*/ 1 w 2"/>
                    <a:gd name="T11" fmla="*/ 2 h 5"/>
                    <a:gd name="T12" fmla="*/ 2 w 2"/>
                    <a:gd name="T13" fmla="*/ 2 h 5"/>
                    <a:gd name="T14" fmla="*/ 2 w 2"/>
                    <a:gd name="T15" fmla="*/ 1 h 5"/>
                    <a:gd name="T16" fmla="*/ 2 w 2"/>
                    <a:gd name="T1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39" name="Freeform 2872"/>
                <p:cNvSpPr>
                  <a:spLocks/>
                </p:cNvSpPr>
                <p:nvPr/>
              </p:nvSpPr>
              <p:spPr bwMode="auto">
                <a:xfrm>
                  <a:off x="3242" y="1421"/>
                  <a:ext cx="0" cy="5"/>
                </a:xfrm>
                <a:custGeom>
                  <a:avLst/>
                  <a:gdLst>
                    <a:gd name="T0" fmla="*/ 3 h 3"/>
                    <a:gd name="T1" fmla="*/ 3 h 3"/>
                    <a:gd name="T2" fmla="*/ 2 h 3"/>
                    <a:gd name="T3" fmla="*/ 1 h 3"/>
                    <a:gd name="T4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40" name="Line 2873"/>
                <p:cNvSpPr>
                  <a:spLocks noChangeShapeType="1"/>
                </p:cNvSpPr>
                <p:nvPr/>
              </p:nvSpPr>
              <p:spPr bwMode="auto">
                <a:xfrm>
                  <a:off x="3242" y="142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41" name="Freeform 2874"/>
                <p:cNvSpPr>
                  <a:spLocks/>
                </p:cNvSpPr>
                <p:nvPr/>
              </p:nvSpPr>
              <p:spPr bwMode="auto">
                <a:xfrm>
                  <a:off x="3244" y="1414"/>
                  <a:ext cx="0" cy="4"/>
                </a:xfrm>
                <a:custGeom>
                  <a:avLst/>
                  <a:gdLst>
                    <a:gd name="T0" fmla="*/ 3 h 3"/>
                    <a:gd name="T1" fmla="*/ 3 h 3"/>
                    <a:gd name="T2" fmla="*/ 2 h 3"/>
                    <a:gd name="T3" fmla="*/ 1 h 3"/>
                    <a:gd name="T4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42" name="Freeform 2875"/>
                <p:cNvSpPr>
                  <a:spLocks/>
                </p:cNvSpPr>
                <p:nvPr/>
              </p:nvSpPr>
              <p:spPr bwMode="auto">
                <a:xfrm>
                  <a:off x="3246" y="1409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1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43" name="Freeform 2876"/>
                <p:cNvSpPr>
                  <a:spLocks/>
                </p:cNvSpPr>
                <p:nvPr/>
              </p:nvSpPr>
              <p:spPr bwMode="auto">
                <a:xfrm>
                  <a:off x="3249" y="1406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44" name="Freeform 2877"/>
                <p:cNvSpPr>
                  <a:spLocks/>
                </p:cNvSpPr>
                <p:nvPr/>
              </p:nvSpPr>
              <p:spPr bwMode="auto">
                <a:xfrm>
                  <a:off x="3251" y="1403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45" name="Freeform 2878"/>
                <p:cNvSpPr>
                  <a:spLocks/>
                </p:cNvSpPr>
                <p:nvPr/>
              </p:nvSpPr>
              <p:spPr bwMode="auto">
                <a:xfrm>
                  <a:off x="3253" y="1398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1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46" name="Freeform 2879"/>
                <p:cNvSpPr>
                  <a:spLocks/>
                </p:cNvSpPr>
                <p:nvPr/>
              </p:nvSpPr>
              <p:spPr bwMode="auto">
                <a:xfrm>
                  <a:off x="3256" y="1392"/>
                  <a:ext cx="0" cy="4"/>
                </a:xfrm>
                <a:custGeom>
                  <a:avLst/>
                  <a:gdLst>
                    <a:gd name="T0" fmla="*/ 3 h 3"/>
                    <a:gd name="T1" fmla="*/ 3 h 3"/>
                    <a:gd name="T2" fmla="*/ 2 h 3"/>
                    <a:gd name="T3" fmla="*/ 1 h 3"/>
                    <a:gd name="T4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47" name="Freeform 2880"/>
                <p:cNvSpPr>
                  <a:spLocks/>
                </p:cNvSpPr>
                <p:nvPr/>
              </p:nvSpPr>
              <p:spPr bwMode="auto">
                <a:xfrm>
                  <a:off x="3258" y="1386"/>
                  <a:ext cx="0" cy="4"/>
                </a:xfrm>
                <a:custGeom>
                  <a:avLst/>
                  <a:gdLst>
                    <a:gd name="T0" fmla="*/ 3 h 3"/>
                    <a:gd name="T1" fmla="*/ 3 h 3"/>
                    <a:gd name="T2" fmla="*/ 2 h 3"/>
                    <a:gd name="T3" fmla="*/ 1 h 3"/>
                    <a:gd name="T4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48" name="Freeform 2881"/>
                <p:cNvSpPr>
                  <a:spLocks/>
                </p:cNvSpPr>
                <p:nvPr/>
              </p:nvSpPr>
              <p:spPr bwMode="auto">
                <a:xfrm>
                  <a:off x="3260" y="1378"/>
                  <a:ext cx="2" cy="6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4 h 4"/>
                    <a:gd name="T4" fmla="*/ 0 w 1"/>
                    <a:gd name="T5" fmla="*/ 3 h 4"/>
                    <a:gd name="T6" fmla="*/ 0 w 1"/>
                    <a:gd name="T7" fmla="*/ 2 h 4"/>
                    <a:gd name="T8" fmla="*/ 1 w 1"/>
                    <a:gd name="T9" fmla="*/ 2 h 4"/>
                    <a:gd name="T10" fmla="*/ 1 w 1"/>
                    <a:gd name="T11" fmla="*/ 1 h 4"/>
                    <a:gd name="T12" fmla="*/ 1 w 1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49" name="Freeform 2882"/>
                <p:cNvSpPr>
                  <a:spLocks/>
                </p:cNvSpPr>
                <p:nvPr/>
              </p:nvSpPr>
              <p:spPr bwMode="auto">
                <a:xfrm>
                  <a:off x="3265" y="1370"/>
                  <a:ext cx="2" cy="6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4 h 4"/>
                    <a:gd name="T4" fmla="*/ 0 w 1"/>
                    <a:gd name="T5" fmla="*/ 3 h 4"/>
                    <a:gd name="T6" fmla="*/ 0 w 1"/>
                    <a:gd name="T7" fmla="*/ 2 h 4"/>
                    <a:gd name="T8" fmla="*/ 1 w 1"/>
                    <a:gd name="T9" fmla="*/ 2 h 4"/>
                    <a:gd name="T10" fmla="*/ 1 w 1"/>
                    <a:gd name="T11" fmla="*/ 1 h 4"/>
                    <a:gd name="T12" fmla="*/ 1 w 1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50" name="Freeform 2883"/>
                <p:cNvSpPr>
                  <a:spLocks/>
                </p:cNvSpPr>
                <p:nvPr/>
              </p:nvSpPr>
              <p:spPr bwMode="auto">
                <a:xfrm>
                  <a:off x="3269" y="1356"/>
                  <a:ext cx="5" cy="12"/>
                </a:xfrm>
                <a:custGeom>
                  <a:avLst/>
                  <a:gdLst>
                    <a:gd name="T0" fmla="*/ 0 w 2"/>
                    <a:gd name="T1" fmla="*/ 8 h 8"/>
                    <a:gd name="T2" fmla="*/ 0 w 2"/>
                    <a:gd name="T3" fmla="*/ 8 h 8"/>
                    <a:gd name="T4" fmla="*/ 0 w 2"/>
                    <a:gd name="T5" fmla="*/ 7 h 8"/>
                    <a:gd name="T6" fmla="*/ 0 w 2"/>
                    <a:gd name="T7" fmla="*/ 6 h 8"/>
                    <a:gd name="T8" fmla="*/ 1 w 2"/>
                    <a:gd name="T9" fmla="*/ 6 h 8"/>
                    <a:gd name="T10" fmla="*/ 1 w 2"/>
                    <a:gd name="T11" fmla="*/ 5 h 8"/>
                    <a:gd name="T12" fmla="*/ 1 w 2"/>
                    <a:gd name="T13" fmla="*/ 4 h 8"/>
                    <a:gd name="T14" fmla="*/ 1 w 2"/>
                    <a:gd name="T15" fmla="*/ 3 h 8"/>
                    <a:gd name="T16" fmla="*/ 2 w 2"/>
                    <a:gd name="T17" fmla="*/ 3 h 8"/>
                    <a:gd name="T18" fmla="*/ 2 w 2"/>
                    <a:gd name="T19" fmla="*/ 2 h 8"/>
                    <a:gd name="T20" fmla="*/ 2 w 2"/>
                    <a:gd name="T21" fmla="*/ 1 h 8"/>
                    <a:gd name="T22" fmla="*/ 2 w 2"/>
                    <a:gd name="T2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1" y="6"/>
                      </a:lnTo>
                      <a:lnTo>
                        <a:pt x="1" y="5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51" name="Freeform 2884"/>
                <p:cNvSpPr>
                  <a:spLocks/>
                </p:cNvSpPr>
                <p:nvPr/>
              </p:nvSpPr>
              <p:spPr bwMode="auto">
                <a:xfrm>
                  <a:off x="3276" y="1351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1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52" name="Freeform 2885"/>
                <p:cNvSpPr>
                  <a:spLocks/>
                </p:cNvSpPr>
                <p:nvPr/>
              </p:nvSpPr>
              <p:spPr bwMode="auto">
                <a:xfrm>
                  <a:off x="3278" y="1346"/>
                  <a:ext cx="0" cy="4"/>
                </a:xfrm>
                <a:custGeom>
                  <a:avLst/>
                  <a:gdLst>
                    <a:gd name="T0" fmla="*/ 2 h 2"/>
                    <a:gd name="T1" fmla="*/ 2 h 2"/>
                    <a:gd name="T2" fmla="*/ 1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53" name="Freeform 2886"/>
                <p:cNvSpPr>
                  <a:spLocks/>
                </p:cNvSpPr>
                <p:nvPr/>
              </p:nvSpPr>
              <p:spPr bwMode="auto">
                <a:xfrm>
                  <a:off x="3281" y="1342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1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54" name="Freeform 2887"/>
                <p:cNvSpPr>
                  <a:spLocks/>
                </p:cNvSpPr>
                <p:nvPr/>
              </p:nvSpPr>
              <p:spPr bwMode="auto">
                <a:xfrm>
                  <a:off x="3283" y="1336"/>
                  <a:ext cx="0" cy="4"/>
                </a:xfrm>
                <a:custGeom>
                  <a:avLst/>
                  <a:gdLst>
                    <a:gd name="T0" fmla="*/ 3 h 3"/>
                    <a:gd name="T1" fmla="*/ 3 h 3"/>
                    <a:gd name="T2" fmla="*/ 2 h 3"/>
                    <a:gd name="T3" fmla="*/ 1 h 3"/>
                    <a:gd name="T4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55" name="Freeform 2888"/>
                <p:cNvSpPr>
                  <a:spLocks/>
                </p:cNvSpPr>
                <p:nvPr/>
              </p:nvSpPr>
              <p:spPr bwMode="auto">
                <a:xfrm>
                  <a:off x="3285" y="1329"/>
                  <a:ext cx="0" cy="5"/>
                </a:xfrm>
                <a:custGeom>
                  <a:avLst/>
                  <a:gdLst>
                    <a:gd name="T0" fmla="*/ 3 h 3"/>
                    <a:gd name="T1" fmla="*/ 3 h 3"/>
                    <a:gd name="T2" fmla="*/ 2 h 3"/>
                    <a:gd name="T3" fmla="*/ 1 h 3"/>
                    <a:gd name="T4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56" name="Freeform 2889"/>
                <p:cNvSpPr>
                  <a:spLocks/>
                </p:cNvSpPr>
                <p:nvPr/>
              </p:nvSpPr>
              <p:spPr bwMode="auto">
                <a:xfrm>
                  <a:off x="3287" y="1323"/>
                  <a:ext cx="0" cy="5"/>
                </a:xfrm>
                <a:custGeom>
                  <a:avLst/>
                  <a:gdLst>
                    <a:gd name="T0" fmla="*/ 3 h 3"/>
                    <a:gd name="T1" fmla="*/ 3 h 3"/>
                    <a:gd name="T2" fmla="*/ 2 h 3"/>
                    <a:gd name="T3" fmla="*/ 1 h 3"/>
                    <a:gd name="T4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57" name="Freeform 2890"/>
                <p:cNvSpPr>
                  <a:spLocks/>
                </p:cNvSpPr>
                <p:nvPr/>
              </p:nvSpPr>
              <p:spPr bwMode="auto">
                <a:xfrm>
                  <a:off x="3290" y="1317"/>
                  <a:ext cx="0" cy="4"/>
                </a:xfrm>
                <a:custGeom>
                  <a:avLst/>
                  <a:gdLst>
                    <a:gd name="T0" fmla="*/ 3 h 3"/>
                    <a:gd name="T1" fmla="*/ 3 h 3"/>
                    <a:gd name="T2" fmla="*/ 2 h 3"/>
                    <a:gd name="T3" fmla="*/ 1 h 3"/>
                    <a:gd name="T4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58" name="Freeform 2891"/>
                <p:cNvSpPr>
                  <a:spLocks/>
                </p:cNvSpPr>
                <p:nvPr/>
              </p:nvSpPr>
              <p:spPr bwMode="auto">
                <a:xfrm>
                  <a:off x="3292" y="1309"/>
                  <a:ext cx="0" cy="6"/>
                </a:xfrm>
                <a:custGeom>
                  <a:avLst/>
                  <a:gdLst>
                    <a:gd name="T0" fmla="*/ 4 h 4"/>
                    <a:gd name="T1" fmla="*/ 4 h 4"/>
                    <a:gd name="T2" fmla="*/ 3 h 4"/>
                    <a:gd name="T3" fmla="*/ 2 h 4"/>
                    <a:gd name="T4" fmla="*/ 0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59" name="Freeform 2892"/>
                <p:cNvSpPr>
                  <a:spLocks/>
                </p:cNvSpPr>
                <p:nvPr/>
              </p:nvSpPr>
              <p:spPr bwMode="auto">
                <a:xfrm>
                  <a:off x="3294" y="1303"/>
                  <a:ext cx="0" cy="4"/>
                </a:xfrm>
                <a:custGeom>
                  <a:avLst/>
                  <a:gdLst>
                    <a:gd name="T0" fmla="*/ 3 h 3"/>
                    <a:gd name="T1" fmla="*/ 3 h 3"/>
                    <a:gd name="T2" fmla="*/ 2 h 3"/>
                    <a:gd name="T3" fmla="*/ 1 h 3"/>
                    <a:gd name="T4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60" name="Freeform 2893"/>
                <p:cNvSpPr>
                  <a:spLocks/>
                </p:cNvSpPr>
                <p:nvPr/>
              </p:nvSpPr>
              <p:spPr bwMode="auto">
                <a:xfrm>
                  <a:off x="3296" y="1295"/>
                  <a:ext cx="0" cy="6"/>
                </a:xfrm>
                <a:custGeom>
                  <a:avLst/>
                  <a:gdLst>
                    <a:gd name="T0" fmla="*/ 4 h 4"/>
                    <a:gd name="T1" fmla="*/ 4 h 4"/>
                    <a:gd name="T2" fmla="*/ 2 h 4"/>
                    <a:gd name="T3" fmla="*/ 1 h 4"/>
                    <a:gd name="T4" fmla="*/ 0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61" name="Freeform 2894"/>
                <p:cNvSpPr>
                  <a:spLocks/>
                </p:cNvSpPr>
                <p:nvPr/>
              </p:nvSpPr>
              <p:spPr bwMode="auto">
                <a:xfrm>
                  <a:off x="3299" y="1287"/>
                  <a:ext cx="0" cy="6"/>
                </a:xfrm>
                <a:custGeom>
                  <a:avLst/>
                  <a:gdLst>
                    <a:gd name="T0" fmla="*/ 4 h 4"/>
                    <a:gd name="T1" fmla="*/ 4 h 4"/>
                    <a:gd name="T2" fmla="*/ 3 h 4"/>
                    <a:gd name="T3" fmla="*/ 2 h 4"/>
                    <a:gd name="T4" fmla="*/ 0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62" name="Freeform 2895"/>
                <p:cNvSpPr>
                  <a:spLocks/>
                </p:cNvSpPr>
                <p:nvPr/>
              </p:nvSpPr>
              <p:spPr bwMode="auto">
                <a:xfrm>
                  <a:off x="3301" y="1281"/>
                  <a:ext cx="0" cy="5"/>
                </a:xfrm>
                <a:custGeom>
                  <a:avLst/>
                  <a:gdLst>
                    <a:gd name="T0" fmla="*/ 3 h 3"/>
                    <a:gd name="T1" fmla="*/ 3 h 3"/>
                    <a:gd name="T2" fmla="*/ 2 h 3"/>
                    <a:gd name="T3" fmla="*/ 1 h 3"/>
                    <a:gd name="T4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63" name="Freeform 2896"/>
                <p:cNvSpPr>
                  <a:spLocks/>
                </p:cNvSpPr>
                <p:nvPr/>
              </p:nvSpPr>
              <p:spPr bwMode="auto">
                <a:xfrm>
                  <a:off x="3303" y="1273"/>
                  <a:ext cx="0" cy="6"/>
                </a:xfrm>
                <a:custGeom>
                  <a:avLst/>
                  <a:gdLst>
                    <a:gd name="T0" fmla="*/ 4 h 4"/>
                    <a:gd name="T1" fmla="*/ 4 h 4"/>
                    <a:gd name="T2" fmla="*/ 2 h 4"/>
                    <a:gd name="T3" fmla="*/ 1 h 4"/>
                    <a:gd name="T4" fmla="*/ 0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64" name="Freeform 2897"/>
                <p:cNvSpPr>
                  <a:spLocks/>
                </p:cNvSpPr>
                <p:nvPr/>
              </p:nvSpPr>
              <p:spPr bwMode="auto">
                <a:xfrm>
                  <a:off x="3306" y="1267"/>
                  <a:ext cx="0" cy="4"/>
                </a:xfrm>
                <a:custGeom>
                  <a:avLst/>
                  <a:gdLst>
                    <a:gd name="T0" fmla="*/ 3 h 3"/>
                    <a:gd name="T1" fmla="*/ 3 h 3"/>
                    <a:gd name="T2" fmla="*/ 2 h 3"/>
                    <a:gd name="T3" fmla="*/ 1 h 3"/>
                    <a:gd name="T4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65" name="Freeform 2898"/>
                <p:cNvSpPr>
                  <a:spLocks/>
                </p:cNvSpPr>
                <p:nvPr/>
              </p:nvSpPr>
              <p:spPr bwMode="auto">
                <a:xfrm>
                  <a:off x="3308" y="1262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1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66" name="Freeform 2899"/>
                <p:cNvSpPr>
                  <a:spLocks/>
                </p:cNvSpPr>
                <p:nvPr/>
              </p:nvSpPr>
              <p:spPr bwMode="auto">
                <a:xfrm>
                  <a:off x="3310" y="1256"/>
                  <a:ext cx="0" cy="5"/>
                </a:xfrm>
                <a:custGeom>
                  <a:avLst/>
                  <a:gdLst>
                    <a:gd name="T0" fmla="*/ 3 h 3"/>
                    <a:gd name="T1" fmla="*/ 3 h 3"/>
                    <a:gd name="T2" fmla="*/ 2 h 3"/>
                    <a:gd name="T3" fmla="*/ 1 h 3"/>
                    <a:gd name="T4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67" name="Freeform 2900"/>
                <p:cNvSpPr>
                  <a:spLocks/>
                </p:cNvSpPr>
                <p:nvPr/>
              </p:nvSpPr>
              <p:spPr bwMode="auto">
                <a:xfrm>
                  <a:off x="3312" y="1248"/>
                  <a:ext cx="3" cy="6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4 h 4"/>
                    <a:gd name="T4" fmla="*/ 0 w 1"/>
                    <a:gd name="T5" fmla="*/ 3 h 4"/>
                    <a:gd name="T6" fmla="*/ 0 w 1"/>
                    <a:gd name="T7" fmla="*/ 2 h 4"/>
                    <a:gd name="T8" fmla="*/ 1 w 1"/>
                    <a:gd name="T9" fmla="*/ 2 h 4"/>
                    <a:gd name="T10" fmla="*/ 1 w 1"/>
                    <a:gd name="T11" fmla="*/ 1 h 4"/>
                    <a:gd name="T12" fmla="*/ 1 w 1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68" name="Freeform 2901"/>
                <p:cNvSpPr>
                  <a:spLocks/>
                </p:cNvSpPr>
                <p:nvPr/>
              </p:nvSpPr>
              <p:spPr bwMode="auto">
                <a:xfrm>
                  <a:off x="3317" y="124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69" name="Line 2902"/>
                <p:cNvSpPr>
                  <a:spLocks noChangeShapeType="1"/>
                </p:cNvSpPr>
                <p:nvPr/>
              </p:nvSpPr>
              <p:spPr bwMode="auto">
                <a:xfrm>
                  <a:off x="3319" y="124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70" name="Freeform 2903"/>
                <p:cNvSpPr>
                  <a:spLocks/>
                </p:cNvSpPr>
                <p:nvPr/>
              </p:nvSpPr>
              <p:spPr bwMode="auto">
                <a:xfrm>
                  <a:off x="3321" y="1242"/>
                  <a:ext cx="5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1 w 2"/>
                    <a:gd name="T5" fmla="*/ 0 h 3"/>
                    <a:gd name="T6" fmla="*/ 1 w 2"/>
                    <a:gd name="T7" fmla="*/ 1 h 3"/>
                    <a:gd name="T8" fmla="*/ 2 w 2"/>
                    <a:gd name="T9" fmla="*/ 1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71" name="Freeform 2904"/>
                <p:cNvSpPr>
                  <a:spLocks/>
                </p:cNvSpPr>
                <p:nvPr/>
              </p:nvSpPr>
              <p:spPr bwMode="auto">
                <a:xfrm>
                  <a:off x="3328" y="1248"/>
                  <a:ext cx="3" cy="8"/>
                </a:xfrm>
                <a:custGeom>
                  <a:avLst/>
                  <a:gdLst>
                    <a:gd name="T0" fmla="*/ 0 w 1"/>
                    <a:gd name="T1" fmla="*/ 0 h 5"/>
                    <a:gd name="T2" fmla="*/ 0 w 1"/>
                    <a:gd name="T3" fmla="*/ 0 h 5"/>
                    <a:gd name="T4" fmla="*/ 0 w 1"/>
                    <a:gd name="T5" fmla="*/ 1 h 5"/>
                    <a:gd name="T6" fmla="*/ 0 w 1"/>
                    <a:gd name="T7" fmla="*/ 2 h 5"/>
                    <a:gd name="T8" fmla="*/ 1 w 1"/>
                    <a:gd name="T9" fmla="*/ 2 h 5"/>
                    <a:gd name="T10" fmla="*/ 1 w 1"/>
                    <a:gd name="T11" fmla="*/ 3 h 5"/>
                    <a:gd name="T12" fmla="*/ 1 w 1"/>
                    <a:gd name="T13" fmla="*/ 4 h 5"/>
                    <a:gd name="T14" fmla="*/ 1 w 1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72" name="Freeform 2905"/>
                <p:cNvSpPr>
                  <a:spLocks/>
                </p:cNvSpPr>
                <p:nvPr/>
              </p:nvSpPr>
              <p:spPr bwMode="auto">
                <a:xfrm>
                  <a:off x="3333" y="1257"/>
                  <a:ext cx="0" cy="7"/>
                </a:xfrm>
                <a:custGeom>
                  <a:avLst/>
                  <a:gdLst>
                    <a:gd name="T0" fmla="*/ 0 h 4"/>
                    <a:gd name="T1" fmla="*/ 0 h 4"/>
                    <a:gd name="T2" fmla="*/ 2 h 4"/>
                    <a:gd name="T3" fmla="*/ 3 h 4"/>
                    <a:gd name="T4" fmla="*/ 4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73" name="Freeform 2906"/>
                <p:cNvSpPr>
                  <a:spLocks/>
                </p:cNvSpPr>
                <p:nvPr/>
              </p:nvSpPr>
              <p:spPr bwMode="auto">
                <a:xfrm>
                  <a:off x="3335" y="1265"/>
                  <a:ext cx="0" cy="8"/>
                </a:xfrm>
                <a:custGeom>
                  <a:avLst/>
                  <a:gdLst>
                    <a:gd name="T0" fmla="*/ 0 h 5"/>
                    <a:gd name="T1" fmla="*/ 0 h 5"/>
                    <a:gd name="T2" fmla="*/ 2 h 5"/>
                    <a:gd name="T3" fmla="*/ 3 h 5"/>
                    <a:gd name="T4" fmla="*/ 5 h 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74" name="Freeform 2907"/>
                <p:cNvSpPr>
                  <a:spLocks/>
                </p:cNvSpPr>
                <p:nvPr/>
              </p:nvSpPr>
              <p:spPr bwMode="auto">
                <a:xfrm>
                  <a:off x="3337" y="1275"/>
                  <a:ext cx="0" cy="7"/>
                </a:xfrm>
                <a:custGeom>
                  <a:avLst/>
                  <a:gdLst>
                    <a:gd name="T0" fmla="*/ 0 h 5"/>
                    <a:gd name="T1" fmla="*/ 0 h 5"/>
                    <a:gd name="T2" fmla="*/ 2 h 5"/>
                    <a:gd name="T3" fmla="*/ 4 h 5"/>
                    <a:gd name="T4" fmla="*/ 5 h 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75" name="Line 2908"/>
                <p:cNvSpPr>
                  <a:spLocks noChangeShapeType="1"/>
                </p:cNvSpPr>
                <p:nvPr/>
              </p:nvSpPr>
              <p:spPr bwMode="auto">
                <a:xfrm>
                  <a:off x="3337" y="12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76" name="Freeform 2909"/>
                <p:cNvSpPr>
                  <a:spLocks/>
                </p:cNvSpPr>
                <p:nvPr/>
              </p:nvSpPr>
              <p:spPr bwMode="auto">
                <a:xfrm>
                  <a:off x="3340" y="1286"/>
                  <a:ext cx="0" cy="12"/>
                </a:xfrm>
                <a:custGeom>
                  <a:avLst/>
                  <a:gdLst>
                    <a:gd name="T0" fmla="*/ 0 h 8"/>
                    <a:gd name="T1" fmla="*/ 0 h 8"/>
                    <a:gd name="T2" fmla="*/ 2 h 8"/>
                    <a:gd name="T3" fmla="*/ 4 h 8"/>
                    <a:gd name="T4" fmla="*/ 6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77" name="Line 2910"/>
                <p:cNvSpPr>
                  <a:spLocks noChangeShapeType="1"/>
                </p:cNvSpPr>
                <p:nvPr/>
              </p:nvSpPr>
              <p:spPr bwMode="auto">
                <a:xfrm>
                  <a:off x="3342" y="13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78" name="Freeform 2911"/>
                <p:cNvSpPr>
                  <a:spLocks/>
                </p:cNvSpPr>
                <p:nvPr/>
              </p:nvSpPr>
              <p:spPr bwMode="auto">
                <a:xfrm>
                  <a:off x="3342" y="1301"/>
                  <a:ext cx="0" cy="10"/>
                </a:xfrm>
                <a:custGeom>
                  <a:avLst/>
                  <a:gdLst>
                    <a:gd name="T0" fmla="*/ 0 h 6"/>
                    <a:gd name="T1" fmla="*/ 0 h 6"/>
                    <a:gd name="T2" fmla="*/ 2 h 6"/>
                    <a:gd name="T3" fmla="*/ 4 h 6"/>
                    <a:gd name="T4" fmla="*/ 6 h 6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79" name="Line 2912"/>
                <p:cNvSpPr>
                  <a:spLocks noChangeShapeType="1"/>
                </p:cNvSpPr>
                <p:nvPr/>
              </p:nvSpPr>
              <p:spPr bwMode="auto">
                <a:xfrm>
                  <a:off x="3342" y="13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80" name="Freeform 2913"/>
                <p:cNvSpPr>
                  <a:spLocks/>
                </p:cNvSpPr>
                <p:nvPr/>
              </p:nvSpPr>
              <p:spPr bwMode="auto">
                <a:xfrm>
                  <a:off x="3344" y="1314"/>
                  <a:ext cx="0" cy="11"/>
                </a:xfrm>
                <a:custGeom>
                  <a:avLst/>
                  <a:gdLst>
                    <a:gd name="T0" fmla="*/ 0 h 7"/>
                    <a:gd name="T1" fmla="*/ 0 h 7"/>
                    <a:gd name="T2" fmla="*/ 3 h 7"/>
                    <a:gd name="T3" fmla="*/ 5 h 7"/>
                    <a:gd name="T4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81" name="Line 2914"/>
                <p:cNvSpPr>
                  <a:spLocks noChangeShapeType="1"/>
                </p:cNvSpPr>
                <p:nvPr/>
              </p:nvSpPr>
              <p:spPr bwMode="auto">
                <a:xfrm>
                  <a:off x="3344" y="132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82" name="Line 2915"/>
                <p:cNvSpPr>
                  <a:spLocks noChangeShapeType="1"/>
                </p:cNvSpPr>
                <p:nvPr/>
              </p:nvSpPr>
              <p:spPr bwMode="auto">
                <a:xfrm>
                  <a:off x="3346" y="13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83" name="Freeform 2916"/>
                <p:cNvSpPr>
                  <a:spLocks/>
                </p:cNvSpPr>
                <p:nvPr/>
              </p:nvSpPr>
              <p:spPr bwMode="auto">
                <a:xfrm>
                  <a:off x="3346" y="1329"/>
                  <a:ext cx="0" cy="16"/>
                </a:xfrm>
                <a:custGeom>
                  <a:avLst/>
                  <a:gdLst>
                    <a:gd name="T0" fmla="*/ 0 h 10"/>
                    <a:gd name="T1" fmla="*/ 0 h 10"/>
                    <a:gd name="T2" fmla="*/ 2 h 10"/>
                    <a:gd name="T3" fmla="*/ 5 h 10"/>
                    <a:gd name="T4" fmla="*/ 7 h 10"/>
                    <a:gd name="T5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84" name="Line 2917"/>
                <p:cNvSpPr>
                  <a:spLocks noChangeShapeType="1"/>
                </p:cNvSpPr>
                <p:nvPr/>
              </p:nvSpPr>
              <p:spPr bwMode="auto">
                <a:xfrm>
                  <a:off x="3346" y="134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85" name="Freeform 2918"/>
                <p:cNvSpPr>
                  <a:spLocks/>
                </p:cNvSpPr>
                <p:nvPr/>
              </p:nvSpPr>
              <p:spPr bwMode="auto">
                <a:xfrm>
                  <a:off x="3349" y="1348"/>
                  <a:ext cx="0" cy="13"/>
                </a:xfrm>
                <a:custGeom>
                  <a:avLst/>
                  <a:gdLst>
                    <a:gd name="T0" fmla="*/ 0 h 8"/>
                    <a:gd name="T1" fmla="*/ 0 h 8"/>
                    <a:gd name="T2" fmla="*/ 3 h 8"/>
                    <a:gd name="T3" fmla="*/ 5 h 8"/>
                    <a:gd name="T4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86" name="Line 2919"/>
                <p:cNvSpPr>
                  <a:spLocks noChangeShapeType="1"/>
                </p:cNvSpPr>
                <p:nvPr/>
              </p:nvSpPr>
              <p:spPr bwMode="auto">
                <a:xfrm>
                  <a:off x="3351" y="136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87" name="Freeform 2920"/>
                <p:cNvSpPr>
                  <a:spLocks/>
                </p:cNvSpPr>
                <p:nvPr/>
              </p:nvSpPr>
              <p:spPr bwMode="auto">
                <a:xfrm>
                  <a:off x="3351" y="1364"/>
                  <a:ext cx="0" cy="12"/>
                </a:xfrm>
                <a:custGeom>
                  <a:avLst/>
                  <a:gdLst>
                    <a:gd name="T0" fmla="*/ 0 h 8"/>
                    <a:gd name="T1" fmla="*/ 0 h 8"/>
                    <a:gd name="T2" fmla="*/ 3 h 8"/>
                    <a:gd name="T3" fmla="*/ 6 h 8"/>
                    <a:gd name="T4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88" name="Line 2921"/>
                <p:cNvSpPr>
                  <a:spLocks noChangeShapeType="1"/>
                </p:cNvSpPr>
                <p:nvPr/>
              </p:nvSpPr>
              <p:spPr bwMode="auto">
                <a:xfrm>
                  <a:off x="3351" y="13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89" name="Line 2922"/>
                <p:cNvSpPr>
                  <a:spLocks noChangeShapeType="1"/>
                </p:cNvSpPr>
                <p:nvPr/>
              </p:nvSpPr>
              <p:spPr bwMode="auto">
                <a:xfrm>
                  <a:off x="3353" y="13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90" name="Freeform 2923"/>
                <p:cNvSpPr>
                  <a:spLocks/>
                </p:cNvSpPr>
                <p:nvPr/>
              </p:nvSpPr>
              <p:spPr bwMode="auto">
                <a:xfrm>
                  <a:off x="3353" y="1381"/>
                  <a:ext cx="0" cy="12"/>
                </a:xfrm>
                <a:custGeom>
                  <a:avLst/>
                  <a:gdLst>
                    <a:gd name="T0" fmla="*/ 0 h 8"/>
                    <a:gd name="T1" fmla="*/ 0 h 8"/>
                    <a:gd name="T2" fmla="*/ 3 h 8"/>
                    <a:gd name="T3" fmla="*/ 5 h 8"/>
                    <a:gd name="T4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91" name="Line 2924"/>
                <p:cNvSpPr>
                  <a:spLocks noChangeShapeType="1"/>
                </p:cNvSpPr>
                <p:nvPr/>
              </p:nvSpPr>
              <p:spPr bwMode="auto">
                <a:xfrm>
                  <a:off x="3353" y="13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92" name="Line 2925"/>
                <p:cNvSpPr>
                  <a:spLocks noChangeShapeType="1"/>
                </p:cNvSpPr>
                <p:nvPr/>
              </p:nvSpPr>
              <p:spPr bwMode="auto">
                <a:xfrm>
                  <a:off x="3356" y="139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93" name="Freeform 2926"/>
                <p:cNvSpPr>
                  <a:spLocks/>
                </p:cNvSpPr>
                <p:nvPr/>
              </p:nvSpPr>
              <p:spPr bwMode="auto">
                <a:xfrm>
                  <a:off x="3356" y="1398"/>
                  <a:ext cx="0" cy="17"/>
                </a:xfrm>
                <a:custGeom>
                  <a:avLst/>
                  <a:gdLst>
                    <a:gd name="T0" fmla="*/ 0 h 11"/>
                    <a:gd name="T1" fmla="*/ 0 h 11"/>
                    <a:gd name="T2" fmla="*/ 3 h 11"/>
                    <a:gd name="T3" fmla="*/ 5 h 11"/>
                    <a:gd name="T4" fmla="*/ 8 h 11"/>
                    <a:gd name="T5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94" name="Line 2927"/>
                <p:cNvSpPr>
                  <a:spLocks noChangeShapeType="1"/>
                </p:cNvSpPr>
                <p:nvPr/>
              </p:nvSpPr>
              <p:spPr bwMode="auto">
                <a:xfrm>
                  <a:off x="3356" y="14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95" name="Freeform 2928"/>
                <p:cNvSpPr>
                  <a:spLocks/>
                </p:cNvSpPr>
                <p:nvPr/>
              </p:nvSpPr>
              <p:spPr bwMode="auto">
                <a:xfrm>
                  <a:off x="3358" y="1418"/>
                  <a:ext cx="0" cy="14"/>
                </a:xfrm>
                <a:custGeom>
                  <a:avLst/>
                  <a:gdLst>
                    <a:gd name="T0" fmla="*/ 0 h 9"/>
                    <a:gd name="T1" fmla="*/ 0 h 9"/>
                    <a:gd name="T2" fmla="*/ 3 h 9"/>
                    <a:gd name="T3" fmla="*/ 6 h 9"/>
                    <a:gd name="T4" fmla="*/ 9 h 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96" name="Line 2929"/>
                <p:cNvSpPr>
                  <a:spLocks noChangeShapeType="1"/>
                </p:cNvSpPr>
                <p:nvPr/>
              </p:nvSpPr>
              <p:spPr bwMode="auto">
                <a:xfrm>
                  <a:off x="3360" y="143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97" name="Freeform 2930"/>
                <p:cNvSpPr>
                  <a:spLocks/>
                </p:cNvSpPr>
                <p:nvPr/>
              </p:nvSpPr>
              <p:spPr bwMode="auto">
                <a:xfrm>
                  <a:off x="3360" y="1436"/>
                  <a:ext cx="0" cy="12"/>
                </a:xfrm>
                <a:custGeom>
                  <a:avLst/>
                  <a:gdLst>
                    <a:gd name="T0" fmla="*/ 0 h 8"/>
                    <a:gd name="T1" fmla="*/ 0 h 8"/>
                    <a:gd name="T2" fmla="*/ 3 h 8"/>
                    <a:gd name="T3" fmla="*/ 6 h 8"/>
                    <a:gd name="T4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98" name="Line 2931"/>
                <p:cNvSpPr>
                  <a:spLocks noChangeShapeType="1"/>
                </p:cNvSpPr>
                <p:nvPr/>
              </p:nvSpPr>
              <p:spPr bwMode="auto">
                <a:xfrm>
                  <a:off x="3360" y="14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399" name="Line 2932"/>
                <p:cNvSpPr>
                  <a:spLocks noChangeShapeType="1"/>
                </p:cNvSpPr>
                <p:nvPr/>
              </p:nvSpPr>
              <p:spPr bwMode="auto">
                <a:xfrm>
                  <a:off x="3362" y="14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00" name="Freeform 2933"/>
                <p:cNvSpPr>
                  <a:spLocks/>
                </p:cNvSpPr>
                <p:nvPr/>
              </p:nvSpPr>
              <p:spPr bwMode="auto">
                <a:xfrm>
                  <a:off x="3362" y="1453"/>
                  <a:ext cx="0" cy="15"/>
                </a:xfrm>
                <a:custGeom>
                  <a:avLst/>
                  <a:gdLst>
                    <a:gd name="T0" fmla="*/ 0 h 10"/>
                    <a:gd name="T1" fmla="*/ 0 h 10"/>
                    <a:gd name="T2" fmla="*/ 2 h 10"/>
                    <a:gd name="T3" fmla="*/ 5 h 10"/>
                    <a:gd name="T4" fmla="*/ 8 h 10"/>
                    <a:gd name="T5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01" name="Line 2934"/>
                <p:cNvSpPr>
                  <a:spLocks noChangeShapeType="1"/>
                </p:cNvSpPr>
                <p:nvPr/>
              </p:nvSpPr>
              <p:spPr bwMode="auto">
                <a:xfrm>
                  <a:off x="3362" y="14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02" name="Line 2935"/>
                <p:cNvSpPr>
                  <a:spLocks noChangeShapeType="1"/>
                </p:cNvSpPr>
                <p:nvPr/>
              </p:nvSpPr>
              <p:spPr bwMode="auto">
                <a:xfrm>
                  <a:off x="3365" y="147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03" name="Freeform 2936"/>
                <p:cNvSpPr>
                  <a:spLocks/>
                </p:cNvSpPr>
                <p:nvPr/>
              </p:nvSpPr>
              <p:spPr bwMode="auto">
                <a:xfrm>
                  <a:off x="3365" y="1473"/>
                  <a:ext cx="0" cy="11"/>
                </a:xfrm>
                <a:custGeom>
                  <a:avLst/>
                  <a:gdLst>
                    <a:gd name="T0" fmla="*/ 0 h 7"/>
                    <a:gd name="T1" fmla="*/ 0 h 7"/>
                    <a:gd name="T2" fmla="*/ 2 h 7"/>
                    <a:gd name="T3" fmla="*/ 5 h 7"/>
                    <a:gd name="T4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5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04" name="Line 2937"/>
                <p:cNvSpPr>
                  <a:spLocks noChangeShapeType="1"/>
                </p:cNvSpPr>
                <p:nvPr/>
              </p:nvSpPr>
              <p:spPr bwMode="auto">
                <a:xfrm>
                  <a:off x="3365" y="14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05" name="Freeform 2938"/>
                <p:cNvSpPr>
                  <a:spLocks/>
                </p:cNvSpPr>
                <p:nvPr/>
              </p:nvSpPr>
              <p:spPr bwMode="auto">
                <a:xfrm>
                  <a:off x="3367" y="1487"/>
                  <a:ext cx="0" cy="13"/>
                </a:xfrm>
                <a:custGeom>
                  <a:avLst/>
                  <a:gdLst>
                    <a:gd name="T0" fmla="*/ 0 h 8"/>
                    <a:gd name="T1" fmla="*/ 0 h 8"/>
                    <a:gd name="T2" fmla="*/ 3 h 8"/>
                    <a:gd name="T3" fmla="*/ 5 h 8"/>
                    <a:gd name="T4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06" name="Line 2939"/>
                <p:cNvSpPr>
                  <a:spLocks noChangeShapeType="1"/>
                </p:cNvSpPr>
                <p:nvPr/>
              </p:nvSpPr>
              <p:spPr bwMode="auto">
                <a:xfrm>
                  <a:off x="3369" y="15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07" name="Freeform 2940"/>
                <p:cNvSpPr>
                  <a:spLocks/>
                </p:cNvSpPr>
                <p:nvPr/>
              </p:nvSpPr>
              <p:spPr bwMode="auto">
                <a:xfrm>
                  <a:off x="3369" y="1503"/>
                  <a:ext cx="0" cy="11"/>
                </a:xfrm>
                <a:custGeom>
                  <a:avLst/>
                  <a:gdLst>
                    <a:gd name="T0" fmla="*/ 0 h 7"/>
                    <a:gd name="T1" fmla="*/ 0 h 7"/>
                    <a:gd name="T2" fmla="*/ 2 h 7"/>
                    <a:gd name="T3" fmla="*/ 4 h 7"/>
                    <a:gd name="T4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08" name="Line 2941"/>
                <p:cNvSpPr>
                  <a:spLocks noChangeShapeType="1"/>
                </p:cNvSpPr>
                <p:nvPr/>
              </p:nvSpPr>
              <p:spPr bwMode="auto">
                <a:xfrm>
                  <a:off x="3369" y="15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09" name="Freeform 2942"/>
                <p:cNvSpPr>
                  <a:spLocks/>
                </p:cNvSpPr>
                <p:nvPr/>
              </p:nvSpPr>
              <p:spPr bwMode="auto">
                <a:xfrm>
                  <a:off x="3371" y="1517"/>
                  <a:ext cx="0" cy="9"/>
                </a:xfrm>
                <a:custGeom>
                  <a:avLst/>
                  <a:gdLst>
                    <a:gd name="T0" fmla="*/ 0 h 6"/>
                    <a:gd name="T1" fmla="*/ 0 h 6"/>
                    <a:gd name="T2" fmla="*/ 2 h 6"/>
                    <a:gd name="T3" fmla="*/ 4 h 6"/>
                    <a:gd name="T4" fmla="*/ 6 h 6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10" name="Line 2943"/>
                <p:cNvSpPr>
                  <a:spLocks noChangeShapeType="1"/>
                </p:cNvSpPr>
                <p:nvPr/>
              </p:nvSpPr>
              <p:spPr bwMode="auto">
                <a:xfrm>
                  <a:off x="3374" y="15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11" name="Freeform 2944"/>
                <p:cNvSpPr>
                  <a:spLocks/>
                </p:cNvSpPr>
                <p:nvPr/>
              </p:nvSpPr>
              <p:spPr bwMode="auto">
                <a:xfrm>
                  <a:off x="3374" y="1529"/>
                  <a:ext cx="0" cy="14"/>
                </a:xfrm>
                <a:custGeom>
                  <a:avLst/>
                  <a:gdLst>
                    <a:gd name="T0" fmla="*/ 0 h 9"/>
                    <a:gd name="T1" fmla="*/ 0 h 9"/>
                    <a:gd name="T2" fmla="*/ 3 h 9"/>
                    <a:gd name="T3" fmla="*/ 5 h 9"/>
                    <a:gd name="T4" fmla="*/ 7 h 9"/>
                    <a:gd name="T5" fmla="*/ 9 h 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12" name="Freeform 2945"/>
                <p:cNvSpPr>
                  <a:spLocks/>
                </p:cNvSpPr>
                <p:nvPr/>
              </p:nvSpPr>
              <p:spPr bwMode="auto">
                <a:xfrm>
                  <a:off x="3376" y="1545"/>
                  <a:ext cx="0" cy="9"/>
                </a:xfrm>
                <a:custGeom>
                  <a:avLst/>
                  <a:gdLst>
                    <a:gd name="T0" fmla="*/ 0 h 6"/>
                    <a:gd name="T1" fmla="*/ 0 h 6"/>
                    <a:gd name="T2" fmla="*/ 2 h 6"/>
                    <a:gd name="T3" fmla="*/ 4 h 6"/>
                    <a:gd name="T4" fmla="*/ 6 h 6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13" name="Line 2946"/>
                <p:cNvSpPr>
                  <a:spLocks noChangeShapeType="1"/>
                </p:cNvSpPr>
                <p:nvPr/>
              </p:nvSpPr>
              <p:spPr bwMode="auto">
                <a:xfrm>
                  <a:off x="3378" y="15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14" name="Freeform 2947"/>
                <p:cNvSpPr>
                  <a:spLocks/>
                </p:cNvSpPr>
                <p:nvPr/>
              </p:nvSpPr>
              <p:spPr bwMode="auto">
                <a:xfrm>
                  <a:off x="3378" y="1557"/>
                  <a:ext cx="0" cy="8"/>
                </a:xfrm>
                <a:custGeom>
                  <a:avLst/>
                  <a:gdLst>
                    <a:gd name="T0" fmla="*/ 0 h 5"/>
                    <a:gd name="T1" fmla="*/ 0 h 5"/>
                    <a:gd name="T2" fmla="*/ 2 h 5"/>
                    <a:gd name="T3" fmla="*/ 3 h 5"/>
                    <a:gd name="T4" fmla="*/ 5 h 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15" name="Line 2948"/>
                <p:cNvSpPr>
                  <a:spLocks noChangeShapeType="1"/>
                </p:cNvSpPr>
                <p:nvPr/>
              </p:nvSpPr>
              <p:spPr bwMode="auto">
                <a:xfrm>
                  <a:off x="3378" y="15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16" name="Freeform 2949"/>
                <p:cNvSpPr>
                  <a:spLocks/>
                </p:cNvSpPr>
                <p:nvPr/>
              </p:nvSpPr>
              <p:spPr bwMode="auto">
                <a:xfrm>
                  <a:off x="3381" y="1568"/>
                  <a:ext cx="0" cy="8"/>
                </a:xfrm>
                <a:custGeom>
                  <a:avLst/>
                  <a:gdLst>
                    <a:gd name="T0" fmla="*/ 0 h 5"/>
                    <a:gd name="T1" fmla="*/ 0 h 5"/>
                    <a:gd name="T2" fmla="*/ 1 h 5"/>
                    <a:gd name="T3" fmla="*/ 3 h 5"/>
                    <a:gd name="T4" fmla="*/ 5 h 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17" name="Freeform 2950"/>
                <p:cNvSpPr>
                  <a:spLocks/>
                </p:cNvSpPr>
                <p:nvPr/>
              </p:nvSpPr>
              <p:spPr bwMode="auto">
                <a:xfrm>
                  <a:off x="3383" y="1578"/>
                  <a:ext cx="0" cy="8"/>
                </a:xfrm>
                <a:custGeom>
                  <a:avLst/>
                  <a:gdLst>
                    <a:gd name="T0" fmla="*/ 0 h 5"/>
                    <a:gd name="T1" fmla="*/ 0 h 5"/>
                    <a:gd name="T2" fmla="*/ 2 h 5"/>
                    <a:gd name="T3" fmla="*/ 3 h 5"/>
                    <a:gd name="T4" fmla="*/ 5 h 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18" name="Freeform 2951"/>
                <p:cNvSpPr>
                  <a:spLocks/>
                </p:cNvSpPr>
                <p:nvPr/>
              </p:nvSpPr>
              <p:spPr bwMode="auto">
                <a:xfrm>
                  <a:off x="3385" y="1587"/>
                  <a:ext cx="0" cy="10"/>
                </a:xfrm>
                <a:custGeom>
                  <a:avLst/>
                  <a:gdLst>
                    <a:gd name="T0" fmla="*/ 0 h 6"/>
                    <a:gd name="T1" fmla="*/ 0 h 6"/>
                    <a:gd name="T2" fmla="*/ 2 h 6"/>
                    <a:gd name="T3" fmla="*/ 3 h 6"/>
                    <a:gd name="T4" fmla="*/ 4 h 6"/>
                    <a:gd name="T5" fmla="*/ 6 h 6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19" name="Freeform 2952"/>
                <p:cNvSpPr>
                  <a:spLocks/>
                </p:cNvSpPr>
                <p:nvPr/>
              </p:nvSpPr>
              <p:spPr bwMode="auto">
                <a:xfrm>
                  <a:off x="3387" y="1598"/>
                  <a:ext cx="0" cy="6"/>
                </a:xfrm>
                <a:custGeom>
                  <a:avLst/>
                  <a:gdLst>
                    <a:gd name="T0" fmla="*/ 0 h 4"/>
                    <a:gd name="T1" fmla="*/ 0 h 4"/>
                    <a:gd name="T2" fmla="*/ 1 h 4"/>
                    <a:gd name="T3" fmla="*/ 3 h 4"/>
                    <a:gd name="T4" fmla="*/ 4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20" name="Freeform 2953"/>
                <p:cNvSpPr>
                  <a:spLocks/>
                </p:cNvSpPr>
                <p:nvPr/>
              </p:nvSpPr>
              <p:spPr bwMode="auto">
                <a:xfrm>
                  <a:off x="3390" y="1606"/>
                  <a:ext cx="0" cy="6"/>
                </a:xfrm>
                <a:custGeom>
                  <a:avLst/>
                  <a:gdLst>
                    <a:gd name="T0" fmla="*/ 0 h 4"/>
                    <a:gd name="T1" fmla="*/ 0 h 4"/>
                    <a:gd name="T2" fmla="*/ 1 h 4"/>
                    <a:gd name="T3" fmla="*/ 3 h 4"/>
                    <a:gd name="T4" fmla="*/ 4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21" name="Freeform 2954"/>
                <p:cNvSpPr>
                  <a:spLocks/>
                </p:cNvSpPr>
                <p:nvPr/>
              </p:nvSpPr>
              <p:spPr bwMode="auto">
                <a:xfrm>
                  <a:off x="3392" y="1614"/>
                  <a:ext cx="0" cy="4"/>
                </a:xfrm>
                <a:custGeom>
                  <a:avLst/>
                  <a:gdLst>
                    <a:gd name="T0" fmla="*/ 0 h 3"/>
                    <a:gd name="T1" fmla="*/ 0 h 3"/>
                    <a:gd name="T2" fmla="*/ 1 h 3"/>
                    <a:gd name="T3" fmla="*/ 2 h 3"/>
                    <a:gd name="T4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22" name="Freeform 2955"/>
                <p:cNvSpPr>
                  <a:spLocks/>
                </p:cNvSpPr>
                <p:nvPr/>
              </p:nvSpPr>
              <p:spPr bwMode="auto">
                <a:xfrm>
                  <a:off x="3394" y="1620"/>
                  <a:ext cx="0" cy="5"/>
                </a:xfrm>
                <a:custGeom>
                  <a:avLst/>
                  <a:gdLst>
                    <a:gd name="T0" fmla="*/ 0 h 3"/>
                    <a:gd name="T1" fmla="*/ 0 h 3"/>
                    <a:gd name="T2" fmla="*/ 1 h 3"/>
                    <a:gd name="T3" fmla="*/ 2 h 3"/>
                    <a:gd name="T4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23" name="Freeform 2956"/>
                <p:cNvSpPr>
                  <a:spLocks/>
                </p:cNvSpPr>
                <p:nvPr/>
              </p:nvSpPr>
              <p:spPr bwMode="auto">
                <a:xfrm>
                  <a:off x="3396" y="1626"/>
                  <a:ext cx="0" cy="5"/>
                </a:xfrm>
                <a:custGeom>
                  <a:avLst/>
                  <a:gdLst>
                    <a:gd name="T0" fmla="*/ 0 h 3"/>
                    <a:gd name="T1" fmla="*/ 0 h 3"/>
                    <a:gd name="T2" fmla="*/ 1 h 3"/>
                    <a:gd name="T3" fmla="*/ 2 h 3"/>
                    <a:gd name="T4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24" name="Freeform 2957"/>
                <p:cNvSpPr>
                  <a:spLocks/>
                </p:cNvSpPr>
                <p:nvPr/>
              </p:nvSpPr>
              <p:spPr bwMode="auto">
                <a:xfrm>
                  <a:off x="3399" y="1632"/>
                  <a:ext cx="2" cy="10"/>
                </a:xfrm>
                <a:custGeom>
                  <a:avLst/>
                  <a:gdLst>
                    <a:gd name="T0" fmla="*/ 0 w 1"/>
                    <a:gd name="T1" fmla="*/ 0 h 6"/>
                    <a:gd name="T2" fmla="*/ 0 w 1"/>
                    <a:gd name="T3" fmla="*/ 0 h 6"/>
                    <a:gd name="T4" fmla="*/ 0 w 1"/>
                    <a:gd name="T5" fmla="*/ 1 h 6"/>
                    <a:gd name="T6" fmla="*/ 0 w 1"/>
                    <a:gd name="T7" fmla="*/ 2 h 6"/>
                    <a:gd name="T8" fmla="*/ 0 w 1"/>
                    <a:gd name="T9" fmla="*/ 3 h 6"/>
                    <a:gd name="T10" fmla="*/ 1 w 1"/>
                    <a:gd name="T11" fmla="*/ 3 h 6"/>
                    <a:gd name="T12" fmla="*/ 1 w 1"/>
                    <a:gd name="T13" fmla="*/ 4 h 6"/>
                    <a:gd name="T14" fmla="*/ 1 w 1"/>
                    <a:gd name="T15" fmla="*/ 5 h 6"/>
                    <a:gd name="T16" fmla="*/ 1 w 1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25" name="Freeform 2958"/>
                <p:cNvSpPr>
                  <a:spLocks/>
                </p:cNvSpPr>
                <p:nvPr/>
              </p:nvSpPr>
              <p:spPr bwMode="auto">
                <a:xfrm>
                  <a:off x="3403" y="1643"/>
                  <a:ext cx="0" cy="4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26" name="Freeform 2959"/>
                <p:cNvSpPr>
                  <a:spLocks/>
                </p:cNvSpPr>
                <p:nvPr/>
              </p:nvSpPr>
              <p:spPr bwMode="auto">
                <a:xfrm>
                  <a:off x="3406" y="1648"/>
                  <a:ext cx="0" cy="3"/>
                </a:xfrm>
                <a:custGeom>
                  <a:avLst/>
                  <a:gdLst>
                    <a:gd name="T0" fmla="*/ 0 h 2"/>
                    <a:gd name="T1" fmla="*/ 0 h 2"/>
                    <a:gd name="T2" fmla="*/ 1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27" name="Freeform 2960"/>
                <p:cNvSpPr>
                  <a:spLocks/>
                </p:cNvSpPr>
                <p:nvPr/>
              </p:nvSpPr>
              <p:spPr bwMode="auto">
                <a:xfrm>
                  <a:off x="3408" y="165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28" name="Freeform 2961"/>
                <p:cNvSpPr>
                  <a:spLocks/>
                </p:cNvSpPr>
                <p:nvPr/>
              </p:nvSpPr>
              <p:spPr bwMode="auto">
                <a:xfrm>
                  <a:off x="3410" y="1656"/>
                  <a:ext cx="5" cy="11"/>
                </a:xfrm>
                <a:custGeom>
                  <a:avLst/>
                  <a:gdLst>
                    <a:gd name="T0" fmla="*/ 0 w 2"/>
                    <a:gd name="T1" fmla="*/ 0 h 7"/>
                    <a:gd name="T2" fmla="*/ 0 w 2"/>
                    <a:gd name="T3" fmla="*/ 0 h 7"/>
                    <a:gd name="T4" fmla="*/ 0 w 2"/>
                    <a:gd name="T5" fmla="*/ 1 h 7"/>
                    <a:gd name="T6" fmla="*/ 0 w 2"/>
                    <a:gd name="T7" fmla="*/ 2 h 7"/>
                    <a:gd name="T8" fmla="*/ 0 w 2"/>
                    <a:gd name="T9" fmla="*/ 3 h 7"/>
                    <a:gd name="T10" fmla="*/ 1 w 2"/>
                    <a:gd name="T11" fmla="*/ 3 h 7"/>
                    <a:gd name="T12" fmla="*/ 1 w 2"/>
                    <a:gd name="T13" fmla="*/ 4 h 7"/>
                    <a:gd name="T14" fmla="*/ 1 w 2"/>
                    <a:gd name="T15" fmla="*/ 5 h 7"/>
                    <a:gd name="T16" fmla="*/ 2 w 2"/>
                    <a:gd name="T17" fmla="*/ 5 h 7"/>
                    <a:gd name="T18" fmla="*/ 2 w 2"/>
                    <a:gd name="T19" fmla="*/ 6 h 7"/>
                    <a:gd name="T20" fmla="*/ 2 w 2"/>
                    <a:gd name="T21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2" y="5"/>
                      </a:lnTo>
                      <a:lnTo>
                        <a:pt x="2" y="6"/>
                      </a:lnTo>
                      <a:lnTo>
                        <a:pt x="2" y="7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29" name="Freeform 2962"/>
                <p:cNvSpPr>
                  <a:spLocks/>
                </p:cNvSpPr>
                <p:nvPr/>
              </p:nvSpPr>
              <p:spPr bwMode="auto">
                <a:xfrm>
                  <a:off x="3417" y="1668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30" name="Freeform 2963"/>
                <p:cNvSpPr>
                  <a:spLocks/>
                </p:cNvSpPr>
                <p:nvPr/>
              </p:nvSpPr>
              <p:spPr bwMode="auto">
                <a:xfrm>
                  <a:off x="3419" y="1672"/>
                  <a:ext cx="5" cy="6"/>
                </a:xfrm>
                <a:custGeom>
                  <a:avLst/>
                  <a:gdLst>
                    <a:gd name="T0" fmla="*/ 0 w 2"/>
                    <a:gd name="T1" fmla="*/ 0 h 4"/>
                    <a:gd name="T2" fmla="*/ 0 w 2"/>
                    <a:gd name="T3" fmla="*/ 0 h 4"/>
                    <a:gd name="T4" fmla="*/ 0 w 2"/>
                    <a:gd name="T5" fmla="*/ 1 h 4"/>
                    <a:gd name="T6" fmla="*/ 1 w 2"/>
                    <a:gd name="T7" fmla="*/ 1 h 4"/>
                    <a:gd name="T8" fmla="*/ 1 w 2"/>
                    <a:gd name="T9" fmla="*/ 2 h 4"/>
                    <a:gd name="T10" fmla="*/ 1 w 2"/>
                    <a:gd name="T11" fmla="*/ 3 h 4"/>
                    <a:gd name="T12" fmla="*/ 2 w 2"/>
                    <a:gd name="T13" fmla="*/ 3 h 4"/>
                    <a:gd name="T14" fmla="*/ 2 w 2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31" name="Freeform 2964"/>
                <p:cNvSpPr>
                  <a:spLocks/>
                </p:cNvSpPr>
                <p:nvPr/>
              </p:nvSpPr>
              <p:spPr bwMode="auto">
                <a:xfrm>
                  <a:off x="3426" y="1679"/>
                  <a:ext cx="9" cy="10"/>
                </a:xfrm>
                <a:custGeom>
                  <a:avLst/>
                  <a:gdLst>
                    <a:gd name="T0" fmla="*/ 0 w 4"/>
                    <a:gd name="T1" fmla="*/ 0 h 6"/>
                    <a:gd name="T2" fmla="*/ 0 w 4"/>
                    <a:gd name="T3" fmla="*/ 0 h 6"/>
                    <a:gd name="T4" fmla="*/ 0 w 4"/>
                    <a:gd name="T5" fmla="*/ 1 h 6"/>
                    <a:gd name="T6" fmla="*/ 1 w 4"/>
                    <a:gd name="T7" fmla="*/ 1 h 6"/>
                    <a:gd name="T8" fmla="*/ 1 w 4"/>
                    <a:gd name="T9" fmla="*/ 2 h 6"/>
                    <a:gd name="T10" fmla="*/ 1 w 4"/>
                    <a:gd name="T11" fmla="*/ 3 h 6"/>
                    <a:gd name="T12" fmla="*/ 2 w 4"/>
                    <a:gd name="T13" fmla="*/ 3 h 6"/>
                    <a:gd name="T14" fmla="*/ 2 w 4"/>
                    <a:gd name="T15" fmla="*/ 4 h 6"/>
                    <a:gd name="T16" fmla="*/ 3 w 4"/>
                    <a:gd name="T17" fmla="*/ 4 h 6"/>
                    <a:gd name="T18" fmla="*/ 3 w 4"/>
                    <a:gd name="T19" fmla="*/ 5 h 6"/>
                    <a:gd name="T20" fmla="*/ 4 w 4"/>
                    <a:gd name="T21" fmla="*/ 5 h 6"/>
                    <a:gd name="T22" fmla="*/ 4 w 4"/>
                    <a:gd name="T2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5"/>
                      </a:lnTo>
                      <a:lnTo>
                        <a:pt x="4" y="5"/>
                      </a:lnTo>
                      <a:lnTo>
                        <a:pt x="4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32" name="Line 2965"/>
                <p:cNvSpPr>
                  <a:spLocks noChangeShapeType="1"/>
                </p:cNvSpPr>
                <p:nvPr/>
              </p:nvSpPr>
              <p:spPr bwMode="auto">
                <a:xfrm>
                  <a:off x="3437" y="16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33" name="Line 2966"/>
                <p:cNvSpPr>
                  <a:spLocks noChangeShapeType="1"/>
                </p:cNvSpPr>
                <p:nvPr/>
              </p:nvSpPr>
              <p:spPr bwMode="auto">
                <a:xfrm>
                  <a:off x="3440" y="16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34" name="Line 2967"/>
                <p:cNvSpPr>
                  <a:spLocks noChangeShapeType="1"/>
                </p:cNvSpPr>
                <p:nvPr/>
              </p:nvSpPr>
              <p:spPr bwMode="auto">
                <a:xfrm>
                  <a:off x="3442" y="169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35" name="Line 2968"/>
                <p:cNvSpPr>
                  <a:spLocks noChangeShapeType="1"/>
                </p:cNvSpPr>
                <p:nvPr/>
              </p:nvSpPr>
              <p:spPr bwMode="auto">
                <a:xfrm>
                  <a:off x="3444" y="169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36" name="Line 2969"/>
                <p:cNvSpPr>
                  <a:spLocks noChangeShapeType="1"/>
                </p:cNvSpPr>
                <p:nvPr/>
              </p:nvSpPr>
              <p:spPr bwMode="auto">
                <a:xfrm>
                  <a:off x="3446" y="16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37" name="Line 2970"/>
                <p:cNvSpPr>
                  <a:spLocks noChangeShapeType="1"/>
                </p:cNvSpPr>
                <p:nvPr/>
              </p:nvSpPr>
              <p:spPr bwMode="auto">
                <a:xfrm>
                  <a:off x="3449" y="16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38" name="Line 2971"/>
                <p:cNvSpPr>
                  <a:spLocks noChangeShapeType="1"/>
                </p:cNvSpPr>
                <p:nvPr/>
              </p:nvSpPr>
              <p:spPr bwMode="auto">
                <a:xfrm>
                  <a:off x="3451" y="17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39" name="Line 2972"/>
                <p:cNvSpPr>
                  <a:spLocks noChangeShapeType="1"/>
                </p:cNvSpPr>
                <p:nvPr/>
              </p:nvSpPr>
              <p:spPr bwMode="auto">
                <a:xfrm>
                  <a:off x="3453" y="170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40" name="Line 2973"/>
                <p:cNvSpPr>
                  <a:spLocks noChangeShapeType="1"/>
                </p:cNvSpPr>
                <p:nvPr/>
              </p:nvSpPr>
              <p:spPr bwMode="auto">
                <a:xfrm>
                  <a:off x="3455" y="170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41" name="Freeform 2974"/>
                <p:cNvSpPr>
                  <a:spLocks/>
                </p:cNvSpPr>
                <p:nvPr/>
              </p:nvSpPr>
              <p:spPr bwMode="auto">
                <a:xfrm>
                  <a:off x="3458" y="1704"/>
                  <a:ext cx="13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42" name="Line 2975"/>
                <p:cNvSpPr>
                  <a:spLocks noChangeShapeType="1"/>
                </p:cNvSpPr>
                <p:nvPr/>
              </p:nvSpPr>
              <p:spPr bwMode="auto">
                <a:xfrm>
                  <a:off x="3474" y="17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43" name="Freeform 2976"/>
                <p:cNvSpPr>
                  <a:spLocks/>
                </p:cNvSpPr>
                <p:nvPr/>
              </p:nvSpPr>
              <p:spPr bwMode="auto">
                <a:xfrm>
                  <a:off x="3476" y="1715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44" name="Freeform 2977"/>
                <p:cNvSpPr>
                  <a:spLocks/>
                </p:cNvSpPr>
                <p:nvPr/>
              </p:nvSpPr>
              <p:spPr bwMode="auto">
                <a:xfrm>
                  <a:off x="3485" y="1720"/>
                  <a:ext cx="34" cy="17"/>
                </a:xfrm>
                <a:custGeom>
                  <a:avLst/>
                  <a:gdLst>
                    <a:gd name="T0" fmla="*/ 0 w 15"/>
                    <a:gd name="T1" fmla="*/ 0 h 11"/>
                    <a:gd name="T2" fmla="*/ 0 w 15"/>
                    <a:gd name="T3" fmla="*/ 0 h 11"/>
                    <a:gd name="T4" fmla="*/ 1 w 15"/>
                    <a:gd name="T5" fmla="*/ 0 h 11"/>
                    <a:gd name="T6" fmla="*/ 1 w 15"/>
                    <a:gd name="T7" fmla="*/ 1 h 11"/>
                    <a:gd name="T8" fmla="*/ 2 w 15"/>
                    <a:gd name="T9" fmla="*/ 1 h 11"/>
                    <a:gd name="T10" fmla="*/ 2 w 15"/>
                    <a:gd name="T11" fmla="*/ 2 h 11"/>
                    <a:gd name="T12" fmla="*/ 3 w 15"/>
                    <a:gd name="T13" fmla="*/ 2 h 11"/>
                    <a:gd name="T14" fmla="*/ 3 w 15"/>
                    <a:gd name="T15" fmla="*/ 3 h 11"/>
                    <a:gd name="T16" fmla="*/ 4 w 15"/>
                    <a:gd name="T17" fmla="*/ 3 h 11"/>
                    <a:gd name="T18" fmla="*/ 5 w 15"/>
                    <a:gd name="T19" fmla="*/ 3 h 11"/>
                    <a:gd name="T20" fmla="*/ 5 w 15"/>
                    <a:gd name="T21" fmla="*/ 4 h 11"/>
                    <a:gd name="T22" fmla="*/ 6 w 15"/>
                    <a:gd name="T23" fmla="*/ 4 h 11"/>
                    <a:gd name="T24" fmla="*/ 6 w 15"/>
                    <a:gd name="T25" fmla="*/ 5 h 11"/>
                    <a:gd name="T26" fmla="*/ 7 w 15"/>
                    <a:gd name="T27" fmla="*/ 5 h 11"/>
                    <a:gd name="T28" fmla="*/ 7 w 15"/>
                    <a:gd name="T29" fmla="*/ 6 h 11"/>
                    <a:gd name="T30" fmla="*/ 8 w 15"/>
                    <a:gd name="T31" fmla="*/ 6 h 11"/>
                    <a:gd name="T32" fmla="*/ 9 w 15"/>
                    <a:gd name="T33" fmla="*/ 6 h 11"/>
                    <a:gd name="T34" fmla="*/ 9 w 15"/>
                    <a:gd name="T35" fmla="*/ 7 h 11"/>
                    <a:gd name="T36" fmla="*/ 10 w 15"/>
                    <a:gd name="T37" fmla="*/ 7 h 11"/>
                    <a:gd name="T38" fmla="*/ 10 w 15"/>
                    <a:gd name="T39" fmla="*/ 8 h 11"/>
                    <a:gd name="T40" fmla="*/ 11 w 15"/>
                    <a:gd name="T41" fmla="*/ 8 h 11"/>
                    <a:gd name="T42" fmla="*/ 11 w 15"/>
                    <a:gd name="T43" fmla="*/ 9 h 11"/>
                    <a:gd name="T44" fmla="*/ 12 w 15"/>
                    <a:gd name="T45" fmla="*/ 9 h 11"/>
                    <a:gd name="T46" fmla="*/ 13 w 15"/>
                    <a:gd name="T47" fmla="*/ 9 h 11"/>
                    <a:gd name="T48" fmla="*/ 13 w 15"/>
                    <a:gd name="T49" fmla="*/ 10 h 11"/>
                    <a:gd name="T50" fmla="*/ 14 w 15"/>
                    <a:gd name="T51" fmla="*/ 10 h 11"/>
                    <a:gd name="T52" fmla="*/ 14 w 15"/>
                    <a:gd name="T53" fmla="*/ 11 h 11"/>
                    <a:gd name="T54" fmla="*/ 15 w 15"/>
                    <a:gd name="T5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" h="1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8" y="6"/>
                      </a:lnTo>
                      <a:lnTo>
                        <a:pt x="9" y="6"/>
                      </a:lnTo>
                      <a:lnTo>
                        <a:pt x="9" y="7"/>
                      </a:lnTo>
                      <a:lnTo>
                        <a:pt x="10" y="7"/>
                      </a:lnTo>
                      <a:lnTo>
                        <a:pt x="10" y="8"/>
                      </a:lnTo>
                      <a:lnTo>
                        <a:pt x="11" y="8"/>
                      </a:lnTo>
                      <a:lnTo>
                        <a:pt x="11" y="9"/>
                      </a:lnTo>
                      <a:lnTo>
                        <a:pt x="12" y="9"/>
                      </a:lnTo>
                      <a:lnTo>
                        <a:pt x="13" y="9"/>
                      </a:lnTo>
                      <a:lnTo>
                        <a:pt x="13" y="10"/>
                      </a:lnTo>
                      <a:lnTo>
                        <a:pt x="14" y="10"/>
                      </a:lnTo>
                      <a:lnTo>
                        <a:pt x="14" y="11"/>
                      </a:lnTo>
                      <a:lnTo>
                        <a:pt x="15" y="1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45" name="Freeform 2978"/>
                <p:cNvSpPr>
                  <a:spLocks/>
                </p:cNvSpPr>
                <p:nvPr/>
              </p:nvSpPr>
              <p:spPr bwMode="auto">
                <a:xfrm>
                  <a:off x="3521" y="1739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46" name="Freeform 2979"/>
                <p:cNvSpPr>
                  <a:spLocks/>
                </p:cNvSpPr>
                <p:nvPr/>
              </p:nvSpPr>
              <p:spPr bwMode="auto">
                <a:xfrm>
                  <a:off x="3528" y="1742"/>
                  <a:ext cx="32" cy="15"/>
                </a:xfrm>
                <a:custGeom>
                  <a:avLst/>
                  <a:gdLst>
                    <a:gd name="T0" fmla="*/ 0 w 14"/>
                    <a:gd name="T1" fmla="*/ 0 h 10"/>
                    <a:gd name="T2" fmla="*/ 0 w 14"/>
                    <a:gd name="T3" fmla="*/ 0 h 10"/>
                    <a:gd name="T4" fmla="*/ 1 w 14"/>
                    <a:gd name="T5" fmla="*/ 0 h 10"/>
                    <a:gd name="T6" fmla="*/ 1 w 14"/>
                    <a:gd name="T7" fmla="*/ 1 h 10"/>
                    <a:gd name="T8" fmla="*/ 2 w 14"/>
                    <a:gd name="T9" fmla="*/ 1 h 10"/>
                    <a:gd name="T10" fmla="*/ 2 w 14"/>
                    <a:gd name="T11" fmla="*/ 2 h 10"/>
                    <a:gd name="T12" fmla="*/ 3 w 14"/>
                    <a:gd name="T13" fmla="*/ 2 h 10"/>
                    <a:gd name="T14" fmla="*/ 4 w 14"/>
                    <a:gd name="T15" fmla="*/ 2 h 10"/>
                    <a:gd name="T16" fmla="*/ 4 w 14"/>
                    <a:gd name="T17" fmla="*/ 3 h 10"/>
                    <a:gd name="T18" fmla="*/ 5 w 14"/>
                    <a:gd name="T19" fmla="*/ 3 h 10"/>
                    <a:gd name="T20" fmla="*/ 5 w 14"/>
                    <a:gd name="T21" fmla="*/ 4 h 10"/>
                    <a:gd name="T22" fmla="*/ 6 w 14"/>
                    <a:gd name="T23" fmla="*/ 4 h 10"/>
                    <a:gd name="T24" fmla="*/ 6 w 14"/>
                    <a:gd name="T25" fmla="*/ 5 h 10"/>
                    <a:gd name="T26" fmla="*/ 7 w 14"/>
                    <a:gd name="T27" fmla="*/ 5 h 10"/>
                    <a:gd name="T28" fmla="*/ 8 w 14"/>
                    <a:gd name="T29" fmla="*/ 5 h 10"/>
                    <a:gd name="T30" fmla="*/ 8 w 14"/>
                    <a:gd name="T31" fmla="*/ 6 h 10"/>
                    <a:gd name="T32" fmla="*/ 9 w 14"/>
                    <a:gd name="T33" fmla="*/ 6 h 10"/>
                    <a:gd name="T34" fmla="*/ 9 w 14"/>
                    <a:gd name="T35" fmla="*/ 7 h 10"/>
                    <a:gd name="T36" fmla="*/ 10 w 14"/>
                    <a:gd name="T37" fmla="*/ 7 h 10"/>
                    <a:gd name="T38" fmla="*/ 10 w 14"/>
                    <a:gd name="T39" fmla="*/ 8 h 10"/>
                    <a:gd name="T40" fmla="*/ 11 w 14"/>
                    <a:gd name="T41" fmla="*/ 8 h 10"/>
                    <a:gd name="T42" fmla="*/ 12 w 14"/>
                    <a:gd name="T43" fmla="*/ 8 h 10"/>
                    <a:gd name="T44" fmla="*/ 12 w 14"/>
                    <a:gd name="T45" fmla="*/ 9 h 10"/>
                    <a:gd name="T46" fmla="*/ 13 w 14"/>
                    <a:gd name="T47" fmla="*/ 9 h 10"/>
                    <a:gd name="T48" fmla="*/ 13 w 14"/>
                    <a:gd name="T49" fmla="*/ 10 h 10"/>
                    <a:gd name="T50" fmla="*/ 14 w 14"/>
                    <a:gd name="T51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8" y="5"/>
                      </a:lnTo>
                      <a:lnTo>
                        <a:pt x="8" y="6"/>
                      </a:lnTo>
                      <a:lnTo>
                        <a:pt x="9" y="6"/>
                      </a:lnTo>
                      <a:lnTo>
                        <a:pt x="9" y="7"/>
                      </a:lnTo>
                      <a:lnTo>
                        <a:pt x="10" y="7"/>
                      </a:lnTo>
                      <a:lnTo>
                        <a:pt x="10" y="8"/>
                      </a:lnTo>
                      <a:lnTo>
                        <a:pt x="11" y="8"/>
                      </a:lnTo>
                      <a:lnTo>
                        <a:pt x="12" y="8"/>
                      </a:lnTo>
                      <a:lnTo>
                        <a:pt x="12" y="9"/>
                      </a:lnTo>
                      <a:lnTo>
                        <a:pt x="13" y="9"/>
                      </a:lnTo>
                      <a:lnTo>
                        <a:pt x="13" y="10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47" name="Freeform 2980"/>
                <p:cNvSpPr>
                  <a:spLocks/>
                </p:cNvSpPr>
                <p:nvPr/>
              </p:nvSpPr>
              <p:spPr bwMode="auto">
                <a:xfrm>
                  <a:off x="3562" y="1759"/>
                  <a:ext cx="14" cy="6"/>
                </a:xfrm>
                <a:custGeom>
                  <a:avLst/>
                  <a:gdLst>
                    <a:gd name="T0" fmla="*/ 0 w 6"/>
                    <a:gd name="T1" fmla="*/ 0 h 4"/>
                    <a:gd name="T2" fmla="*/ 0 w 6"/>
                    <a:gd name="T3" fmla="*/ 0 h 4"/>
                    <a:gd name="T4" fmla="*/ 1 w 6"/>
                    <a:gd name="T5" fmla="*/ 0 h 4"/>
                    <a:gd name="T6" fmla="*/ 1 w 6"/>
                    <a:gd name="T7" fmla="*/ 1 h 4"/>
                    <a:gd name="T8" fmla="*/ 2 w 6"/>
                    <a:gd name="T9" fmla="*/ 1 h 4"/>
                    <a:gd name="T10" fmla="*/ 2 w 6"/>
                    <a:gd name="T11" fmla="*/ 2 h 4"/>
                    <a:gd name="T12" fmla="*/ 3 w 6"/>
                    <a:gd name="T13" fmla="*/ 2 h 4"/>
                    <a:gd name="T14" fmla="*/ 4 w 6"/>
                    <a:gd name="T15" fmla="*/ 2 h 4"/>
                    <a:gd name="T16" fmla="*/ 4 w 6"/>
                    <a:gd name="T17" fmla="*/ 3 h 4"/>
                    <a:gd name="T18" fmla="*/ 5 w 6"/>
                    <a:gd name="T19" fmla="*/ 3 h 4"/>
                    <a:gd name="T20" fmla="*/ 5 w 6"/>
                    <a:gd name="T21" fmla="*/ 4 h 4"/>
                    <a:gd name="T22" fmla="*/ 6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48" name="Freeform 2981"/>
                <p:cNvSpPr>
                  <a:spLocks/>
                </p:cNvSpPr>
                <p:nvPr/>
              </p:nvSpPr>
              <p:spPr bwMode="auto">
                <a:xfrm>
                  <a:off x="3578" y="1767"/>
                  <a:ext cx="14" cy="6"/>
                </a:xfrm>
                <a:custGeom>
                  <a:avLst/>
                  <a:gdLst>
                    <a:gd name="T0" fmla="*/ 0 w 6"/>
                    <a:gd name="T1" fmla="*/ 0 h 4"/>
                    <a:gd name="T2" fmla="*/ 0 w 6"/>
                    <a:gd name="T3" fmla="*/ 0 h 4"/>
                    <a:gd name="T4" fmla="*/ 1 w 6"/>
                    <a:gd name="T5" fmla="*/ 0 h 4"/>
                    <a:gd name="T6" fmla="*/ 1 w 6"/>
                    <a:gd name="T7" fmla="*/ 1 h 4"/>
                    <a:gd name="T8" fmla="*/ 2 w 6"/>
                    <a:gd name="T9" fmla="*/ 1 h 4"/>
                    <a:gd name="T10" fmla="*/ 2 w 6"/>
                    <a:gd name="T11" fmla="*/ 2 h 4"/>
                    <a:gd name="T12" fmla="*/ 3 w 6"/>
                    <a:gd name="T13" fmla="*/ 2 h 4"/>
                    <a:gd name="T14" fmla="*/ 4 w 6"/>
                    <a:gd name="T15" fmla="*/ 2 h 4"/>
                    <a:gd name="T16" fmla="*/ 4 w 6"/>
                    <a:gd name="T17" fmla="*/ 3 h 4"/>
                    <a:gd name="T18" fmla="*/ 5 w 6"/>
                    <a:gd name="T19" fmla="*/ 3 h 4"/>
                    <a:gd name="T20" fmla="*/ 5 w 6"/>
                    <a:gd name="T21" fmla="*/ 4 h 4"/>
                    <a:gd name="T22" fmla="*/ 6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49" name="Freeform 2982"/>
                <p:cNvSpPr>
                  <a:spLocks/>
                </p:cNvSpPr>
                <p:nvPr/>
              </p:nvSpPr>
              <p:spPr bwMode="auto">
                <a:xfrm>
                  <a:off x="3594" y="1775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50" name="Freeform 2983"/>
                <p:cNvSpPr>
                  <a:spLocks/>
                </p:cNvSpPr>
                <p:nvPr/>
              </p:nvSpPr>
              <p:spPr bwMode="auto">
                <a:xfrm>
                  <a:off x="3603" y="1779"/>
                  <a:ext cx="14" cy="7"/>
                </a:xfrm>
                <a:custGeom>
                  <a:avLst/>
                  <a:gdLst>
                    <a:gd name="T0" fmla="*/ 0 w 6"/>
                    <a:gd name="T1" fmla="*/ 0 h 4"/>
                    <a:gd name="T2" fmla="*/ 0 w 6"/>
                    <a:gd name="T3" fmla="*/ 0 h 4"/>
                    <a:gd name="T4" fmla="*/ 1 w 6"/>
                    <a:gd name="T5" fmla="*/ 0 h 4"/>
                    <a:gd name="T6" fmla="*/ 1 w 6"/>
                    <a:gd name="T7" fmla="*/ 1 h 4"/>
                    <a:gd name="T8" fmla="*/ 2 w 6"/>
                    <a:gd name="T9" fmla="*/ 1 h 4"/>
                    <a:gd name="T10" fmla="*/ 2 w 6"/>
                    <a:gd name="T11" fmla="*/ 2 h 4"/>
                    <a:gd name="T12" fmla="*/ 3 w 6"/>
                    <a:gd name="T13" fmla="*/ 2 h 4"/>
                    <a:gd name="T14" fmla="*/ 4 w 6"/>
                    <a:gd name="T15" fmla="*/ 2 h 4"/>
                    <a:gd name="T16" fmla="*/ 4 w 6"/>
                    <a:gd name="T17" fmla="*/ 3 h 4"/>
                    <a:gd name="T18" fmla="*/ 5 w 6"/>
                    <a:gd name="T19" fmla="*/ 3 h 4"/>
                    <a:gd name="T20" fmla="*/ 5 w 6"/>
                    <a:gd name="T21" fmla="*/ 4 h 4"/>
                    <a:gd name="T22" fmla="*/ 6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51" name="Freeform 2984"/>
                <p:cNvSpPr>
                  <a:spLocks/>
                </p:cNvSpPr>
                <p:nvPr/>
              </p:nvSpPr>
              <p:spPr bwMode="auto">
                <a:xfrm>
                  <a:off x="3619" y="1787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52" name="Freeform 2985"/>
                <p:cNvSpPr>
                  <a:spLocks/>
                </p:cNvSpPr>
                <p:nvPr/>
              </p:nvSpPr>
              <p:spPr bwMode="auto">
                <a:xfrm>
                  <a:off x="3628" y="1792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53" name="Freeform 2986"/>
                <p:cNvSpPr>
                  <a:spLocks/>
                </p:cNvSpPr>
                <p:nvPr/>
              </p:nvSpPr>
              <p:spPr bwMode="auto">
                <a:xfrm>
                  <a:off x="3637" y="1797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54" name="Freeform 2987"/>
                <p:cNvSpPr>
                  <a:spLocks/>
                </p:cNvSpPr>
                <p:nvPr/>
              </p:nvSpPr>
              <p:spPr bwMode="auto">
                <a:xfrm>
                  <a:off x="3646" y="1801"/>
                  <a:ext cx="14" cy="6"/>
                </a:xfrm>
                <a:custGeom>
                  <a:avLst/>
                  <a:gdLst>
                    <a:gd name="T0" fmla="*/ 0 w 6"/>
                    <a:gd name="T1" fmla="*/ 0 h 4"/>
                    <a:gd name="T2" fmla="*/ 0 w 6"/>
                    <a:gd name="T3" fmla="*/ 0 h 4"/>
                    <a:gd name="T4" fmla="*/ 1 w 6"/>
                    <a:gd name="T5" fmla="*/ 0 h 4"/>
                    <a:gd name="T6" fmla="*/ 1 w 6"/>
                    <a:gd name="T7" fmla="*/ 1 h 4"/>
                    <a:gd name="T8" fmla="*/ 2 w 6"/>
                    <a:gd name="T9" fmla="*/ 1 h 4"/>
                    <a:gd name="T10" fmla="*/ 2 w 6"/>
                    <a:gd name="T11" fmla="*/ 2 h 4"/>
                    <a:gd name="T12" fmla="*/ 3 w 6"/>
                    <a:gd name="T13" fmla="*/ 2 h 4"/>
                    <a:gd name="T14" fmla="*/ 4 w 6"/>
                    <a:gd name="T15" fmla="*/ 2 h 4"/>
                    <a:gd name="T16" fmla="*/ 4 w 6"/>
                    <a:gd name="T17" fmla="*/ 3 h 4"/>
                    <a:gd name="T18" fmla="*/ 5 w 6"/>
                    <a:gd name="T19" fmla="*/ 3 h 4"/>
                    <a:gd name="T20" fmla="*/ 5 w 6"/>
                    <a:gd name="T21" fmla="*/ 4 h 4"/>
                    <a:gd name="T22" fmla="*/ 6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55" name="Freeform 2988"/>
                <p:cNvSpPr>
                  <a:spLocks/>
                </p:cNvSpPr>
                <p:nvPr/>
              </p:nvSpPr>
              <p:spPr bwMode="auto">
                <a:xfrm>
                  <a:off x="3662" y="1809"/>
                  <a:ext cx="23" cy="11"/>
                </a:xfrm>
                <a:custGeom>
                  <a:avLst/>
                  <a:gdLst>
                    <a:gd name="T0" fmla="*/ 0 w 10"/>
                    <a:gd name="T1" fmla="*/ 0 h 7"/>
                    <a:gd name="T2" fmla="*/ 0 w 10"/>
                    <a:gd name="T3" fmla="*/ 0 h 7"/>
                    <a:gd name="T4" fmla="*/ 1 w 10"/>
                    <a:gd name="T5" fmla="*/ 0 h 7"/>
                    <a:gd name="T6" fmla="*/ 1 w 10"/>
                    <a:gd name="T7" fmla="*/ 1 h 7"/>
                    <a:gd name="T8" fmla="*/ 2 w 10"/>
                    <a:gd name="T9" fmla="*/ 1 h 7"/>
                    <a:gd name="T10" fmla="*/ 2 w 10"/>
                    <a:gd name="T11" fmla="*/ 2 h 7"/>
                    <a:gd name="T12" fmla="*/ 3 w 10"/>
                    <a:gd name="T13" fmla="*/ 2 h 7"/>
                    <a:gd name="T14" fmla="*/ 4 w 10"/>
                    <a:gd name="T15" fmla="*/ 2 h 7"/>
                    <a:gd name="T16" fmla="*/ 4 w 10"/>
                    <a:gd name="T17" fmla="*/ 3 h 7"/>
                    <a:gd name="T18" fmla="*/ 5 w 10"/>
                    <a:gd name="T19" fmla="*/ 3 h 7"/>
                    <a:gd name="T20" fmla="*/ 5 w 10"/>
                    <a:gd name="T21" fmla="*/ 4 h 7"/>
                    <a:gd name="T22" fmla="*/ 6 w 10"/>
                    <a:gd name="T23" fmla="*/ 4 h 7"/>
                    <a:gd name="T24" fmla="*/ 6 w 10"/>
                    <a:gd name="T25" fmla="*/ 5 h 7"/>
                    <a:gd name="T26" fmla="*/ 7 w 10"/>
                    <a:gd name="T27" fmla="*/ 5 h 7"/>
                    <a:gd name="T28" fmla="*/ 8 w 10"/>
                    <a:gd name="T29" fmla="*/ 5 h 7"/>
                    <a:gd name="T30" fmla="*/ 8 w 10"/>
                    <a:gd name="T31" fmla="*/ 6 h 7"/>
                    <a:gd name="T32" fmla="*/ 9 w 10"/>
                    <a:gd name="T33" fmla="*/ 6 h 7"/>
                    <a:gd name="T34" fmla="*/ 9 w 10"/>
                    <a:gd name="T35" fmla="*/ 7 h 7"/>
                    <a:gd name="T36" fmla="*/ 10 w 10"/>
                    <a:gd name="T3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8" y="5"/>
                      </a:lnTo>
                      <a:lnTo>
                        <a:pt x="8" y="6"/>
                      </a:lnTo>
                      <a:lnTo>
                        <a:pt x="9" y="6"/>
                      </a:lnTo>
                      <a:lnTo>
                        <a:pt x="9" y="7"/>
                      </a:lnTo>
                      <a:lnTo>
                        <a:pt x="10" y="7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56" name="Freeform 2989"/>
                <p:cNvSpPr>
                  <a:spLocks/>
                </p:cNvSpPr>
                <p:nvPr/>
              </p:nvSpPr>
              <p:spPr bwMode="auto">
                <a:xfrm>
                  <a:off x="3687" y="1822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57" name="Freeform 2990"/>
                <p:cNvSpPr>
                  <a:spLocks/>
                </p:cNvSpPr>
                <p:nvPr/>
              </p:nvSpPr>
              <p:spPr bwMode="auto">
                <a:xfrm>
                  <a:off x="3696" y="1826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58" name="Freeform 2991"/>
                <p:cNvSpPr>
                  <a:spLocks/>
                </p:cNvSpPr>
                <p:nvPr/>
              </p:nvSpPr>
              <p:spPr bwMode="auto">
                <a:xfrm>
                  <a:off x="3708" y="1832"/>
                  <a:ext cx="6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59" name="Freeform 2992"/>
                <p:cNvSpPr>
                  <a:spLocks/>
                </p:cNvSpPr>
                <p:nvPr/>
              </p:nvSpPr>
              <p:spPr bwMode="auto">
                <a:xfrm>
                  <a:off x="3717" y="1837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60" name="Freeform 2993"/>
                <p:cNvSpPr>
                  <a:spLocks/>
                </p:cNvSpPr>
                <p:nvPr/>
              </p:nvSpPr>
              <p:spPr bwMode="auto">
                <a:xfrm>
                  <a:off x="3726" y="1842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61" name="Freeform 2994"/>
                <p:cNvSpPr>
                  <a:spLocks/>
                </p:cNvSpPr>
                <p:nvPr/>
              </p:nvSpPr>
              <p:spPr bwMode="auto">
                <a:xfrm>
                  <a:off x="3735" y="1847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62" name="Freeform 2995"/>
                <p:cNvSpPr>
                  <a:spLocks/>
                </p:cNvSpPr>
                <p:nvPr/>
              </p:nvSpPr>
              <p:spPr bwMode="auto">
                <a:xfrm>
                  <a:off x="3744" y="1851"/>
                  <a:ext cx="16" cy="8"/>
                </a:xfrm>
                <a:custGeom>
                  <a:avLst/>
                  <a:gdLst>
                    <a:gd name="T0" fmla="*/ 0 w 7"/>
                    <a:gd name="T1" fmla="*/ 0 h 5"/>
                    <a:gd name="T2" fmla="*/ 0 w 7"/>
                    <a:gd name="T3" fmla="*/ 0 h 5"/>
                    <a:gd name="T4" fmla="*/ 1 w 7"/>
                    <a:gd name="T5" fmla="*/ 0 h 5"/>
                    <a:gd name="T6" fmla="*/ 1 w 7"/>
                    <a:gd name="T7" fmla="*/ 1 h 5"/>
                    <a:gd name="T8" fmla="*/ 2 w 7"/>
                    <a:gd name="T9" fmla="*/ 1 h 5"/>
                    <a:gd name="T10" fmla="*/ 2 w 7"/>
                    <a:gd name="T11" fmla="*/ 2 h 5"/>
                    <a:gd name="T12" fmla="*/ 3 w 7"/>
                    <a:gd name="T13" fmla="*/ 2 h 5"/>
                    <a:gd name="T14" fmla="*/ 4 w 7"/>
                    <a:gd name="T15" fmla="*/ 2 h 5"/>
                    <a:gd name="T16" fmla="*/ 4 w 7"/>
                    <a:gd name="T17" fmla="*/ 3 h 5"/>
                    <a:gd name="T18" fmla="*/ 5 w 7"/>
                    <a:gd name="T19" fmla="*/ 3 h 5"/>
                    <a:gd name="T20" fmla="*/ 5 w 7"/>
                    <a:gd name="T21" fmla="*/ 4 h 5"/>
                    <a:gd name="T22" fmla="*/ 6 w 7"/>
                    <a:gd name="T23" fmla="*/ 4 h 5"/>
                    <a:gd name="T24" fmla="*/ 6 w 7"/>
                    <a:gd name="T25" fmla="*/ 5 h 5"/>
                    <a:gd name="T26" fmla="*/ 7 w 7"/>
                    <a:gd name="T2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63" name="Freeform 2996"/>
                <p:cNvSpPr>
                  <a:spLocks/>
                </p:cNvSpPr>
                <p:nvPr/>
              </p:nvSpPr>
              <p:spPr bwMode="auto">
                <a:xfrm>
                  <a:off x="3762" y="1861"/>
                  <a:ext cx="5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64" name="Freeform 2997"/>
                <p:cNvSpPr>
                  <a:spLocks/>
                </p:cNvSpPr>
                <p:nvPr/>
              </p:nvSpPr>
              <p:spPr bwMode="auto">
                <a:xfrm>
                  <a:off x="3769" y="1864"/>
                  <a:ext cx="25" cy="12"/>
                </a:xfrm>
                <a:custGeom>
                  <a:avLst/>
                  <a:gdLst>
                    <a:gd name="T0" fmla="*/ 0 w 11"/>
                    <a:gd name="T1" fmla="*/ 0 h 8"/>
                    <a:gd name="T2" fmla="*/ 0 w 11"/>
                    <a:gd name="T3" fmla="*/ 0 h 8"/>
                    <a:gd name="T4" fmla="*/ 1 w 11"/>
                    <a:gd name="T5" fmla="*/ 0 h 8"/>
                    <a:gd name="T6" fmla="*/ 1 w 11"/>
                    <a:gd name="T7" fmla="*/ 1 h 8"/>
                    <a:gd name="T8" fmla="*/ 2 w 11"/>
                    <a:gd name="T9" fmla="*/ 1 h 8"/>
                    <a:gd name="T10" fmla="*/ 2 w 11"/>
                    <a:gd name="T11" fmla="*/ 2 h 8"/>
                    <a:gd name="T12" fmla="*/ 3 w 11"/>
                    <a:gd name="T13" fmla="*/ 2 h 8"/>
                    <a:gd name="T14" fmla="*/ 4 w 11"/>
                    <a:gd name="T15" fmla="*/ 2 h 8"/>
                    <a:gd name="T16" fmla="*/ 4 w 11"/>
                    <a:gd name="T17" fmla="*/ 3 h 8"/>
                    <a:gd name="T18" fmla="*/ 5 w 11"/>
                    <a:gd name="T19" fmla="*/ 3 h 8"/>
                    <a:gd name="T20" fmla="*/ 5 w 11"/>
                    <a:gd name="T21" fmla="*/ 4 h 8"/>
                    <a:gd name="T22" fmla="*/ 6 w 11"/>
                    <a:gd name="T23" fmla="*/ 4 h 8"/>
                    <a:gd name="T24" fmla="*/ 6 w 11"/>
                    <a:gd name="T25" fmla="*/ 5 h 8"/>
                    <a:gd name="T26" fmla="*/ 7 w 11"/>
                    <a:gd name="T27" fmla="*/ 5 h 8"/>
                    <a:gd name="T28" fmla="*/ 7 w 11"/>
                    <a:gd name="T29" fmla="*/ 6 h 8"/>
                    <a:gd name="T30" fmla="*/ 8 w 11"/>
                    <a:gd name="T31" fmla="*/ 6 h 8"/>
                    <a:gd name="T32" fmla="*/ 9 w 11"/>
                    <a:gd name="T33" fmla="*/ 6 h 8"/>
                    <a:gd name="T34" fmla="*/ 9 w 11"/>
                    <a:gd name="T35" fmla="*/ 7 h 8"/>
                    <a:gd name="T36" fmla="*/ 10 w 11"/>
                    <a:gd name="T37" fmla="*/ 7 h 8"/>
                    <a:gd name="T38" fmla="*/ 10 w 11"/>
                    <a:gd name="T39" fmla="*/ 8 h 8"/>
                    <a:gd name="T40" fmla="*/ 11 w 11"/>
                    <a:gd name="T4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8" y="6"/>
                      </a:lnTo>
                      <a:lnTo>
                        <a:pt x="9" y="6"/>
                      </a:lnTo>
                      <a:lnTo>
                        <a:pt x="9" y="7"/>
                      </a:lnTo>
                      <a:lnTo>
                        <a:pt x="10" y="7"/>
                      </a:lnTo>
                      <a:lnTo>
                        <a:pt x="10" y="8"/>
                      </a:lnTo>
                      <a:lnTo>
                        <a:pt x="11" y="8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65" name="Freeform 2998"/>
                <p:cNvSpPr>
                  <a:spLocks/>
                </p:cNvSpPr>
                <p:nvPr/>
              </p:nvSpPr>
              <p:spPr bwMode="auto">
                <a:xfrm>
                  <a:off x="3796" y="1878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66" name="Freeform 2999"/>
                <p:cNvSpPr>
                  <a:spLocks/>
                </p:cNvSpPr>
                <p:nvPr/>
              </p:nvSpPr>
              <p:spPr bwMode="auto">
                <a:xfrm>
                  <a:off x="3805" y="1882"/>
                  <a:ext cx="7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67" name="Freeform 3000"/>
                <p:cNvSpPr>
                  <a:spLocks/>
                </p:cNvSpPr>
                <p:nvPr/>
              </p:nvSpPr>
              <p:spPr bwMode="auto">
                <a:xfrm>
                  <a:off x="3814" y="1887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68" name="Freeform 3001"/>
                <p:cNvSpPr>
                  <a:spLocks/>
                </p:cNvSpPr>
                <p:nvPr/>
              </p:nvSpPr>
              <p:spPr bwMode="auto">
                <a:xfrm>
                  <a:off x="3824" y="1892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69" name="Freeform 3002"/>
                <p:cNvSpPr>
                  <a:spLocks/>
                </p:cNvSpPr>
                <p:nvPr/>
              </p:nvSpPr>
              <p:spPr bwMode="auto">
                <a:xfrm>
                  <a:off x="3833" y="1897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70" name="Freeform 3003"/>
                <p:cNvSpPr>
                  <a:spLocks/>
                </p:cNvSpPr>
                <p:nvPr/>
              </p:nvSpPr>
              <p:spPr bwMode="auto">
                <a:xfrm>
                  <a:off x="3842" y="1901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71" name="Freeform 3004"/>
                <p:cNvSpPr>
                  <a:spLocks/>
                </p:cNvSpPr>
                <p:nvPr/>
              </p:nvSpPr>
              <p:spPr bwMode="auto">
                <a:xfrm>
                  <a:off x="3851" y="1906"/>
                  <a:ext cx="16" cy="8"/>
                </a:xfrm>
                <a:custGeom>
                  <a:avLst/>
                  <a:gdLst>
                    <a:gd name="T0" fmla="*/ 0 w 7"/>
                    <a:gd name="T1" fmla="*/ 0 h 5"/>
                    <a:gd name="T2" fmla="*/ 0 w 7"/>
                    <a:gd name="T3" fmla="*/ 0 h 5"/>
                    <a:gd name="T4" fmla="*/ 1 w 7"/>
                    <a:gd name="T5" fmla="*/ 0 h 5"/>
                    <a:gd name="T6" fmla="*/ 1 w 7"/>
                    <a:gd name="T7" fmla="*/ 1 h 5"/>
                    <a:gd name="T8" fmla="*/ 2 w 7"/>
                    <a:gd name="T9" fmla="*/ 1 h 5"/>
                    <a:gd name="T10" fmla="*/ 2 w 7"/>
                    <a:gd name="T11" fmla="*/ 2 h 5"/>
                    <a:gd name="T12" fmla="*/ 3 w 7"/>
                    <a:gd name="T13" fmla="*/ 2 h 5"/>
                    <a:gd name="T14" fmla="*/ 4 w 7"/>
                    <a:gd name="T15" fmla="*/ 2 h 5"/>
                    <a:gd name="T16" fmla="*/ 4 w 7"/>
                    <a:gd name="T17" fmla="*/ 3 h 5"/>
                    <a:gd name="T18" fmla="*/ 5 w 7"/>
                    <a:gd name="T19" fmla="*/ 3 h 5"/>
                    <a:gd name="T20" fmla="*/ 5 w 7"/>
                    <a:gd name="T21" fmla="*/ 4 h 5"/>
                    <a:gd name="T22" fmla="*/ 6 w 7"/>
                    <a:gd name="T23" fmla="*/ 4 h 5"/>
                    <a:gd name="T24" fmla="*/ 6 w 7"/>
                    <a:gd name="T25" fmla="*/ 5 h 5"/>
                    <a:gd name="T26" fmla="*/ 7 w 7"/>
                    <a:gd name="T2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72" name="Freeform 3005"/>
                <p:cNvSpPr>
                  <a:spLocks/>
                </p:cNvSpPr>
                <p:nvPr/>
              </p:nvSpPr>
              <p:spPr bwMode="auto">
                <a:xfrm>
                  <a:off x="3869" y="1915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73" name="Freeform 3006"/>
                <p:cNvSpPr>
                  <a:spLocks/>
                </p:cNvSpPr>
                <p:nvPr/>
              </p:nvSpPr>
              <p:spPr bwMode="auto">
                <a:xfrm>
                  <a:off x="3880" y="1922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74" name="Freeform 3007"/>
                <p:cNvSpPr>
                  <a:spLocks/>
                </p:cNvSpPr>
                <p:nvPr/>
              </p:nvSpPr>
              <p:spPr bwMode="auto">
                <a:xfrm>
                  <a:off x="3894" y="1929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75" name="Freeform 3008"/>
                <p:cNvSpPr>
                  <a:spLocks/>
                </p:cNvSpPr>
                <p:nvPr/>
              </p:nvSpPr>
              <p:spPr bwMode="auto">
                <a:xfrm>
                  <a:off x="3903" y="1934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76" name="Freeform 3009"/>
                <p:cNvSpPr>
                  <a:spLocks/>
                </p:cNvSpPr>
                <p:nvPr/>
              </p:nvSpPr>
              <p:spPr bwMode="auto">
                <a:xfrm>
                  <a:off x="3914" y="1940"/>
                  <a:ext cx="21" cy="11"/>
                </a:xfrm>
                <a:custGeom>
                  <a:avLst/>
                  <a:gdLst>
                    <a:gd name="T0" fmla="*/ 0 w 9"/>
                    <a:gd name="T1" fmla="*/ 0 h 7"/>
                    <a:gd name="T2" fmla="*/ 0 w 9"/>
                    <a:gd name="T3" fmla="*/ 0 h 7"/>
                    <a:gd name="T4" fmla="*/ 1 w 9"/>
                    <a:gd name="T5" fmla="*/ 0 h 7"/>
                    <a:gd name="T6" fmla="*/ 1 w 9"/>
                    <a:gd name="T7" fmla="*/ 1 h 7"/>
                    <a:gd name="T8" fmla="*/ 2 w 9"/>
                    <a:gd name="T9" fmla="*/ 1 h 7"/>
                    <a:gd name="T10" fmla="*/ 2 w 9"/>
                    <a:gd name="T11" fmla="*/ 2 h 7"/>
                    <a:gd name="T12" fmla="*/ 3 w 9"/>
                    <a:gd name="T13" fmla="*/ 2 h 7"/>
                    <a:gd name="T14" fmla="*/ 3 w 9"/>
                    <a:gd name="T15" fmla="*/ 3 h 7"/>
                    <a:gd name="T16" fmla="*/ 4 w 9"/>
                    <a:gd name="T17" fmla="*/ 3 h 7"/>
                    <a:gd name="T18" fmla="*/ 4 w 9"/>
                    <a:gd name="T19" fmla="*/ 4 h 7"/>
                    <a:gd name="T20" fmla="*/ 5 w 9"/>
                    <a:gd name="T21" fmla="*/ 4 h 7"/>
                    <a:gd name="T22" fmla="*/ 6 w 9"/>
                    <a:gd name="T23" fmla="*/ 4 h 7"/>
                    <a:gd name="T24" fmla="*/ 6 w 9"/>
                    <a:gd name="T25" fmla="*/ 5 h 7"/>
                    <a:gd name="T26" fmla="*/ 7 w 9"/>
                    <a:gd name="T27" fmla="*/ 5 h 7"/>
                    <a:gd name="T28" fmla="*/ 7 w 9"/>
                    <a:gd name="T29" fmla="*/ 6 h 7"/>
                    <a:gd name="T30" fmla="*/ 8 w 9"/>
                    <a:gd name="T31" fmla="*/ 6 h 7"/>
                    <a:gd name="T32" fmla="*/ 8 w 9"/>
                    <a:gd name="T33" fmla="*/ 7 h 7"/>
                    <a:gd name="T34" fmla="*/ 9 w 9"/>
                    <a:gd name="T3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8" y="6"/>
                      </a:lnTo>
                      <a:lnTo>
                        <a:pt x="8" y="7"/>
                      </a:lnTo>
                      <a:lnTo>
                        <a:pt x="9" y="7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77" name="Freeform 3010"/>
                <p:cNvSpPr>
                  <a:spLocks/>
                </p:cNvSpPr>
                <p:nvPr/>
              </p:nvSpPr>
              <p:spPr bwMode="auto">
                <a:xfrm>
                  <a:off x="3937" y="1953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78" name="Freeform 3011"/>
                <p:cNvSpPr>
                  <a:spLocks/>
                </p:cNvSpPr>
                <p:nvPr/>
              </p:nvSpPr>
              <p:spPr bwMode="auto">
                <a:xfrm>
                  <a:off x="3949" y="1959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79" name="Freeform 3012"/>
                <p:cNvSpPr>
                  <a:spLocks/>
                </p:cNvSpPr>
                <p:nvPr/>
              </p:nvSpPr>
              <p:spPr bwMode="auto">
                <a:xfrm>
                  <a:off x="3962" y="1967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80" name="Freeform 3013"/>
                <p:cNvSpPr>
                  <a:spLocks/>
                </p:cNvSpPr>
                <p:nvPr/>
              </p:nvSpPr>
              <p:spPr bwMode="auto">
                <a:xfrm>
                  <a:off x="3974" y="1973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81" name="Line 3014"/>
                <p:cNvSpPr>
                  <a:spLocks noChangeShapeType="1"/>
                </p:cNvSpPr>
                <p:nvPr/>
              </p:nvSpPr>
              <p:spPr bwMode="auto">
                <a:xfrm>
                  <a:off x="3985" y="197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82" name="Freeform 3015"/>
                <p:cNvSpPr>
                  <a:spLocks/>
                </p:cNvSpPr>
                <p:nvPr/>
              </p:nvSpPr>
              <p:spPr bwMode="auto">
                <a:xfrm>
                  <a:off x="3987" y="1981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83" name="Freeform 3016"/>
                <p:cNvSpPr>
                  <a:spLocks/>
                </p:cNvSpPr>
                <p:nvPr/>
              </p:nvSpPr>
              <p:spPr bwMode="auto">
                <a:xfrm>
                  <a:off x="3998" y="1987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84" name="Freeform 3017"/>
                <p:cNvSpPr>
                  <a:spLocks/>
                </p:cNvSpPr>
                <p:nvPr/>
              </p:nvSpPr>
              <p:spPr bwMode="auto">
                <a:xfrm>
                  <a:off x="4012" y="1995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485" name="Freeform 3018"/>
                <p:cNvSpPr>
                  <a:spLocks/>
                </p:cNvSpPr>
                <p:nvPr/>
              </p:nvSpPr>
              <p:spPr bwMode="auto">
                <a:xfrm>
                  <a:off x="4023" y="2001"/>
                  <a:ext cx="10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grpSp>
            <p:nvGrpSpPr>
              <p:cNvPr id="26" name="Group 3220"/>
              <p:cNvGrpSpPr>
                <a:grpSpLocks/>
              </p:cNvGrpSpPr>
              <p:nvPr/>
            </p:nvGrpSpPr>
            <p:grpSpPr bwMode="auto">
              <a:xfrm>
                <a:off x="1043" y="2007"/>
                <a:ext cx="4755" cy="1798"/>
                <a:chOff x="1043" y="2007"/>
                <a:chExt cx="4755" cy="1798"/>
              </a:xfrm>
            </p:grpSpPr>
            <p:sp>
              <p:nvSpPr>
                <p:cNvPr id="86" name="Line 3020"/>
                <p:cNvSpPr>
                  <a:spLocks noChangeShapeType="1"/>
                </p:cNvSpPr>
                <p:nvPr/>
              </p:nvSpPr>
              <p:spPr bwMode="auto">
                <a:xfrm>
                  <a:off x="4035" y="200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7" name="Freeform 3021"/>
                <p:cNvSpPr>
                  <a:spLocks/>
                </p:cNvSpPr>
                <p:nvPr/>
              </p:nvSpPr>
              <p:spPr bwMode="auto">
                <a:xfrm>
                  <a:off x="4037" y="2009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8" name="Freeform 3022"/>
                <p:cNvSpPr>
                  <a:spLocks/>
                </p:cNvSpPr>
                <p:nvPr/>
              </p:nvSpPr>
              <p:spPr bwMode="auto">
                <a:xfrm>
                  <a:off x="4046" y="2014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89" name="Freeform 3023"/>
                <p:cNvSpPr>
                  <a:spLocks/>
                </p:cNvSpPr>
                <p:nvPr/>
              </p:nvSpPr>
              <p:spPr bwMode="auto">
                <a:xfrm>
                  <a:off x="4055" y="2018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0" name="Freeform 3024"/>
                <p:cNvSpPr>
                  <a:spLocks/>
                </p:cNvSpPr>
                <p:nvPr/>
              </p:nvSpPr>
              <p:spPr bwMode="auto">
                <a:xfrm>
                  <a:off x="4062" y="2022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1" name="Freeform 3025"/>
                <p:cNvSpPr>
                  <a:spLocks/>
                </p:cNvSpPr>
                <p:nvPr/>
              </p:nvSpPr>
              <p:spPr bwMode="auto">
                <a:xfrm>
                  <a:off x="4067" y="2023"/>
                  <a:ext cx="36" cy="3"/>
                </a:xfrm>
                <a:custGeom>
                  <a:avLst/>
                  <a:gdLst>
                    <a:gd name="T0" fmla="*/ 0 w 16"/>
                    <a:gd name="T1" fmla="*/ 0 h 2"/>
                    <a:gd name="T2" fmla="*/ 0 w 16"/>
                    <a:gd name="T3" fmla="*/ 0 h 2"/>
                    <a:gd name="T4" fmla="*/ 1 w 16"/>
                    <a:gd name="T5" fmla="*/ 0 h 2"/>
                    <a:gd name="T6" fmla="*/ 2 w 16"/>
                    <a:gd name="T7" fmla="*/ 0 h 2"/>
                    <a:gd name="T8" fmla="*/ 2 w 16"/>
                    <a:gd name="T9" fmla="*/ 1 h 2"/>
                    <a:gd name="T10" fmla="*/ 3 w 16"/>
                    <a:gd name="T11" fmla="*/ 1 h 2"/>
                    <a:gd name="T12" fmla="*/ 4 w 16"/>
                    <a:gd name="T13" fmla="*/ 1 h 2"/>
                    <a:gd name="T14" fmla="*/ 5 w 16"/>
                    <a:gd name="T15" fmla="*/ 1 h 2"/>
                    <a:gd name="T16" fmla="*/ 6 w 16"/>
                    <a:gd name="T17" fmla="*/ 1 h 2"/>
                    <a:gd name="T18" fmla="*/ 7 w 16"/>
                    <a:gd name="T19" fmla="*/ 1 h 2"/>
                    <a:gd name="T20" fmla="*/ 8 w 16"/>
                    <a:gd name="T21" fmla="*/ 1 h 2"/>
                    <a:gd name="T22" fmla="*/ 9 w 16"/>
                    <a:gd name="T23" fmla="*/ 1 h 2"/>
                    <a:gd name="T24" fmla="*/ 10 w 16"/>
                    <a:gd name="T25" fmla="*/ 1 h 2"/>
                    <a:gd name="T26" fmla="*/ 11 w 16"/>
                    <a:gd name="T27" fmla="*/ 1 h 2"/>
                    <a:gd name="T28" fmla="*/ 12 w 16"/>
                    <a:gd name="T29" fmla="*/ 1 h 2"/>
                    <a:gd name="T30" fmla="*/ 13 w 16"/>
                    <a:gd name="T31" fmla="*/ 1 h 2"/>
                    <a:gd name="T32" fmla="*/ 14 w 16"/>
                    <a:gd name="T33" fmla="*/ 1 h 2"/>
                    <a:gd name="T34" fmla="*/ 14 w 16"/>
                    <a:gd name="T35" fmla="*/ 2 h 2"/>
                    <a:gd name="T36" fmla="*/ 15 w 16"/>
                    <a:gd name="T37" fmla="*/ 2 h 2"/>
                    <a:gd name="T38" fmla="*/ 16 w 16"/>
                    <a:gd name="T3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6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4" y="2"/>
                      </a:lnTo>
                      <a:lnTo>
                        <a:pt x="15" y="2"/>
                      </a:lnTo>
                      <a:lnTo>
                        <a:pt x="16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2" name="Freeform 3026"/>
                <p:cNvSpPr>
                  <a:spLocks/>
                </p:cNvSpPr>
                <p:nvPr/>
              </p:nvSpPr>
              <p:spPr bwMode="auto">
                <a:xfrm>
                  <a:off x="4105" y="2028"/>
                  <a:ext cx="18" cy="9"/>
                </a:xfrm>
                <a:custGeom>
                  <a:avLst/>
                  <a:gdLst>
                    <a:gd name="T0" fmla="*/ 0 w 8"/>
                    <a:gd name="T1" fmla="*/ 0 h 6"/>
                    <a:gd name="T2" fmla="*/ 0 w 8"/>
                    <a:gd name="T3" fmla="*/ 0 h 6"/>
                    <a:gd name="T4" fmla="*/ 1 w 8"/>
                    <a:gd name="T5" fmla="*/ 0 h 6"/>
                    <a:gd name="T6" fmla="*/ 1 w 8"/>
                    <a:gd name="T7" fmla="*/ 1 h 6"/>
                    <a:gd name="T8" fmla="*/ 2 w 8"/>
                    <a:gd name="T9" fmla="*/ 1 h 6"/>
                    <a:gd name="T10" fmla="*/ 3 w 8"/>
                    <a:gd name="T11" fmla="*/ 1 h 6"/>
                    <a:gd name="T12" fmla="*/ 3 w 8"/>
                    <a:gd name="T13" fmla="*/ 2 h 6"/>
                    <a:gd name="T14" fmla="*/ 4 w 8"/>
                    <a:gd name="T15" fmla="*/ 2 h 6"/>
                    <a:gd name="T16" fmla="*/ 4 w 8"/>
                    <a:gd name="T17" fmla="*/ 3 h 6"/>
                    <a:gd name="T18" fmla="*/ 5 w 8"/>
                    <a:gd name="T19" fmla="*/ 3 h 6"/>
                    <a:gd name="T20" fmla="*/ 5 w 8"/>
                    <a:gd name="T21" fmla="*/ 4 h 6"/>
                    <a:gd name="T22" fmla="*/ 6 w 8"/>
                    <a:gd name="T23" fmla="*/ 4 h 6"/>
                    <a:gd name="T24" fmla="*/ 6 w 8"/>
                    <a:gd name="T25" fmla="*/ 5 h 6"/>
                    <a:gd name="T26" fmla="*/ 7 w 8"/>
                    <a:gd name="T27" fmla="*/ 5 h 6"/>
                    <a:gd name="T28" fmla="*/ 7 w 8"/>
                    <a:gd name="T29" fmla="*/ 6 h 6"/>
                    <a:gd name="T30" fmla="*/ 8 w 8"/>
                    <a:gd name="T31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8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3" name="Line 3027"/>
                <p:cNvSpPr>
                  <a:spLocks noChangeShapeType="1"/>
                </p:cNvSpPr>
                <p:nvPr/>
              </p:nvSpPr>
              <p:spPr bwMode="auto">
                <a:xfrm>
                  <a:off x="4126" y="203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4" name="Line 3028"/>
                <p:cNvSpPr>
                  <a:spLocks noChangeShapeType="1"/>
                </p:cNvSpPr>
                <p:nvPr/>
              </p:nvSpPr>
              <p:spPr bwMode="auto">
                <a:xfrm>
                  <a:off x="4128" y="20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5" name="Line 3029"/>
                <p:cNvSpPr>
                  <a:spLocks noChangeShapeType="1"/>
                </p:cNvSpPr>
                <p:nvPr/>
              </p:nvSpPr>
              <p:spPr bwMode="auto">
                <a:xfrm>
                  <a:off x="4130" y="20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6" name="Line 3030"/>
                <p:cNvSpPr>
                  <a:spLocks noChangeShapeType="1"/>
                </p:cNvSpPr>
                <p:nvPr/>
              </p:nvSpPr>
              <p:spPr bwMode="auto">
                <a:xfrm>
                  <a:off x="4133" y="204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7" name="Freeform 3031"/>
                <p:cNvSpPr>
                  <a:spLocks/>
                </p:cNvSpPr>
                <p:nvPr/>
              </p:nvSpPr>
              <p:spPr bwMode="auto">
                <a:xfrm>
                  <a:off x="4135" y="2045"/>
                  <a:ext cx="11" cy="9"/>
                </a:xfrm>
                <a:custGeom>
                  <a:avLst/>
                  <a:gdLst>
                    <a:gd name="T0" fmla="*/ 0 w 5"/>
                    <a:gd name="T1" fmla="*/ 0 h 6"/>
                    <a:gd name="T2" fmla="*/ 0 w 5"/>
                    <a:gd name="T3" fmla="*/ 0 h 6"/>
                    <a:gd name="T4" fmla="*/ 0 w 5"/>
                    <a:gd name="T5" fmla="*/ 1 h 6"/>
                    <a:gd name="T6" fmla="*/ 1 w 5"/>
                    <a:gd name="T7" fmla="*/ 1 h 6"/>
                    <a:gd name="T8" fmla="*/ 1 w 5"/>
                    <a:gd name="T9" fmla="*/ 2 h 6"/>
                    <a:gd name="T10" fmla="*/ 2 w 5"/>
                    <a:gd name="T11" fmla="*/ 2 h 6"/>
                    <a:gd name="T12" fmla="*/ 2 w 5"/>
                    <a:gd name="T13" fmla="*/ 3 h 6"/>
                    <a:gd name="T14" fmla="*/ 3 w 5"/>
                    <a:gd name="T15" fmla="*/ 3 h 6"/>
                    <a:gd name="T16" fmla="*/ 3 w 5"/>
                    <a:gd name="T17" fmla="*/ 4 h 6"/>
                    <a:gd name="T18" fmla="*/ 4 w 5"/>
                    <a:gd name="T19" fmla="*/ 4 h 6"/>
                    <a:gd name="T20" fmla="*/ 4 w 5"/>
                    <a:gd name="T21" fmla="*/ 5 h 6"/>
                    <a:gd name="T22" fmla="*/ 5 w 5"/>
                    <a:gd name="T23" fmla="*/ 5 h 6"/>
                    <a:gd name="T24" fmla="*/ 5 w 5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8" name="Line 3032"/>
                <p:cNvSpPr>
                  <a:spLocks noChangeShapeType="1"/>
                </p:cNvSpPr>
                <p:nvPr/>
              </p:nvSpPr>
              <p:spPr bwMode="auto">
                <a:xfrm>
                  <a:off x="4148" y="205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99" name="Freeform 3033"/>
                <p:cNvSpPr>
                  <a:spLocks/>
                </p:cNvSpPr>
                <p:nvPr/>
              </p:nvSpPr>
              <p:spPr bwMode="auto">
                <a:xfrm>
                  <a:off x="4151" y="2057"/>
                  <a:ext cx="9" cy="8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0" name="Freeform 3034"/>
                <p:cNvSpPr>
                  <a:spLocks/>
                </p:cNvSpPr>
                <p:nvPr/>
              </p:nvSpPr>
              <p:spPr bwMode="auto">
                <a:xfrm>
                  <a:off x="4162" y="2067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1" name="Line 3035"/>
                <p:cNvSpPr>
                  <a:spLocks noChangeShapeType="1"/>
                </p:cNvSpPr>
                <p:nvPr/>
              </p:nvSpPr>
              <p:spPr bwMode="auto">
                <a:xfrm>
                  <a:off x="4171" y="20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2" name="Freeform 3036"/>
                <p:cNvSpPr>
                  <a:spLocks/>
                </p:cNvSpPr>
                <p:nvPr/>
              </p:nvSpPr>
              <p:spPr bwMode="auto">
                <a:xfrm>
                  <a:off x="4173" y="2076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3" name="Freeform 3037"/>
                <p:cNvSpPr>
                  <a:spLocks/>
                </p:cNvSpPr>
                <p:nvPr/>
              </p:nvSpPr>
              <p:spPr bwMode="auto">
                <a:xfrm>
                  <a:off x="4180" y="2082"/>
                  <a:ext cx="5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4" name="Freeform 3038"/>
                <p:cNvSpPr>
                  <a:spLocks/>
                </p:cNvSpPr>
                <p:nvPr/>
              </p:nvSpPr>
              <p:spPr bwMode="auto">
                <a:xfrm>
                  <a:off x="4187" y="2089"/>
                  <a:ext cx="5" cy="4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5" name="Freeform 3039"/>
                <p:cNvSpPr>
                  <a:spLocks/>
                </p:cNvSpPr>
                <p:nvPr/>
              </p:nvSpPr>
              <p:spPr bwMode="auto">
                <a:xfrm>
                  <a:off x="4194" y="209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6" name="Freeform 3040"/>
                <p:cNvSpPr>
                  <a:spLocks/>
                </p:cNvSpPr>
                <p:nvPr/>
              </p:nvSpPr>
              <p:spPr bwMode="auto">
                <a:xfrm>
                  <a:off x="4196" y="2098"/>
                  <a:ext cx="9" cy="9"/>
                </a:xfrm>
                <a:custGeom>
                  <a:avLst/>
                  <a:gdLst>
                    <a:gd name="T0" fmla="*/ 0 w 4"/>
                    <a:gd name="T1" fmla="*/ 0 h 6"/>
                    <a:gd name="T2" fmla="*/ 0 w 4"/>
                    <a:gd name="T3" fmla="*/ 0 h 6"/>
                    <a:gd name="T4" fmla="*/ 0 w 4"/>
                    <a:gd name="T5" fmla="*/ 1 h 6"/>
                    <a:gd name="T6" fmla="*/ 1 w 4"/>
                    <a:gd name="T7" fmla="*/ 1 h 6"/>
                    <a:gd name="T8" fmla="*/ 1 w 4"/>
                    <a:gd name="T9" fmla="*/ 2 h 6"/>
                    <a:gd name="T10" fmla="*/ 2 w 4"/>
                    <a:gd name="T11" fmla="*/ 2 h 6"/>
                    <a:gd name="T12" fmla="*/ 2 w 4"/>
                    <a:gd name="T13" fmla="*/ 3 h 6"/>
                    <a:gd name="T14" fmla="*/ 2 w 4"/>
                    <a:gd name="T15" fmla="*/ 4 h 6"/>
                    <a:gd name="T16" fmla="*/ 3 w 4"/>
                    <a:gd name="T17" fmla="*/ 4 h 6"/>
                    <a:gd name="T18" fmla="*/ 3 w 4"/>
                    <a:gd name="T19" fmla="*/ 5 h 6"/>
                    <a:gd name="T20" fmla="*/ 4 w 4"/>
                    <a:gd name="T21" fmla="*/ 5 h 6"/>
                    <a:gd name="T22" fmla="*/ 4 w 4"/>
                    <a:gd name="T2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5"/>
                      </a:lnTo>
                      <a:lnTo>
                        <a:pt x="4" y="5"/>
                      </a:lnTo>
                      <a:lnTo>
                        <a:pt x="4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7" name="Freeform 3041"/>
                <p:cNvSpPr>
                  <a:spLocks/>
                </p:cNvSpPr>
                <p:nvPr/>
              </p:nvSpPr>
              <p:spPr bwMode="auto">
                <a:xfrm>
                  <a:off x="4208" y="2109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8" name="Freeform 3042"/>
                <p:cNvSpPr>
                  <a:spLocks/>
                </p:cNvSpPr>
                <p:nvPr/>
              </p:nvSpPr>
              <p:spPr bwMode="auto">
                <a:xfrm>
                  <a:off x="4212" y="2114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09" name="Freeform 3043"/>
                <p:cNvSpPr>
                  <a:spLocks/>
                </p:cNvSpPr>
                <p:nvPr/>
              </p:nvSpPr>
              <p:spPr bwMode="auto">
                <a:xfrm>
                  <a:off x="4217" y="2118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0" name="Freeform 3044"/>
                <p:cNvSpPr>
                  <a:spLocks/>
                </p:cNvSpPr>
                <p:nvPr/>
              </p:nvSpPr>
              <p:spPr bwMode="auto">
                <a:xfrm>
                  <a:off x="4221" y="2123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1" name="Freeform 3045"/>
                <p:cNvSpPr>
                  <a:spLocks/>
                </p:cNvSpPr>
                <p:nvPr/>
              </p:nvSpPr>
              <p:spPr bwMode="auto">
                <a:xfrm>
                  <a:off x="4226" y="2128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2" name="Freeform 3046"/>
                <p:cNvSpPr>
                  <a:spLocks/>
                </p:cNvSpPr>
                <p:nvPr/>
              </p:nvSpPr>
              <p:spPr bwMode="auto">
                <a:xfrm>
                  <a:off x="4230" y="2133"/>
                  <a:ext cx="5" cy="6"/>
                </a:xfrm>
                <a:custGeom>
                  <a:avLst/>
                  <a:gdLst>
                    <a:gd name="T0" fmla="*/ 0 w 2"/>
                    <a:gd name="T1" fmla="*/ 0 h 4"/>
                    <a:gd name="T2" fmla="*/ 0 w 2"/>
                    <a:gd name="T3" fmla="*/ 0 h 4"/>
                    <a:gd name="T4" fmla="*/ 0 w 2"/>
                    <a:gd name="T5" fmla="*/ 1 h 4"/>
                    <a:gd name="T6" fmla="*/ 1 w 2"/>
                    <a:gd name="T7" fmla="*/ 1 h 4"/>
                    <a:gd name="T8" fmla="*/ 1 w 2"/>
                    <a:gd name="T9" fmla="*/ 2 h 4"/>
                    <a:gd name="T10" fmla="*/ 1 w 2"/>
                    <a:gd name="T11" fmla="*/ 3 h 4"/>
                    <a:gd name="T12" fmla="*/ 2 w 2"/>
                    <a:gd name="T13" fmla="*/ 3 h 4"/>
                    <a:gd name="T14" fmla="*/ 2 w 2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3" name="Freeform 3047"/>
                <p:cNvSpPr>
                  <a:spLocks/>
                </p:cNvSpPr>
                <p:nvPr/>
              </p:nvSpPr>
              <p:spPr bwMode="auto">
                <a:xfrm>
                  <a:off x="4237" y="2140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4" name="Freeform 3048"/>
                <p:cNvSpPr>
                  <a:spLocks/>
                </p:cNvSpPr>
                <p:nvPr/>
              </p:nvSpPr>
              <p:spPr bwMode="auto">
                <a:xfrm>
                  <a:off x="4242" y="2145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5" name="Freeform 3049"/>
                <p:cNvSpPr>
                  <a:spLocks/>
                </p:cNvSpPr>
                <p:nvPr/>
              </p:nvSpPr>
              <p:spPr bwMode="auto">
                <a:xfrm>
                  <a:off x="4244" y="2148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6" name="Freeform 3050"/>
                <p:cNvSpPr>
                  <a:spLocks/>
                </p:cNvSpPr>
                <p:nvPr/>
              </p:nvSpPr>
              <p:spPr bwMode="auto">
                <a:xfrm>
                  <a:off x="4248" y="215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7" name="Freeform 3051"/>
                <p:cNvSpPr>
                  <a:spLocks/>
                </p:cNvSpPr>
                <p:nvPr/>
              </p:nvSpPr>
              <p:spPr bwMode="auto">
                <a:xfrm>
                  <a:off x="4251" y="2156"/>
                  <a:ext cx="0" cy="2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8" name="Freeform 3052"/>
                <p:cNvSpPr>
                  <a:spLocks/>
                </p:cNvSpPr>
                <p:nvPr/>
              </p:nvSpPr>
              <p:spPr bwMode="auto">
                <a:xfrm>
                  <a:off x="4253" y="2159"/>
                  <a:ext cx="5" cy="6"/>
                </a:xfrm>
                <a:custGeom>
                  <a:avLst/>
                  <a:gdLst>
                    <a:gd name="T0" fmla="*/ 0 w 2"/>
                    <a:gd name="T1" fmla="*/ 0 h 4"/>
                    <a:gd name="T2" fmla="*/ 0 w 2"/>
                    <a:gd name="T3" fmla="*/ 0 h 4"/>
                    <a:gd name="T4" fmla="*/ 0 w 2"/>
                    <a:gd name="T5" fmla="*/ 1 h 4"/>
                    <a:gd name="T6" fmla="*/ 1 w 2"/>
                    <a:gd name="T7" fmla="*/ 1 h 4"/>
                    <a:gd name="T8" fmla="*/ 1 w 2"/>
                    <a:gd name="T9" fmla="*/ 2 h 4"/>
                    <a:gd name="T10" fmla="*/ 1 w 2"/>
                    <a:gd name="T11" fmla="*/ 3 h 4"/>
                    <a:gd name="T12" fmla="*/ 2 w 2"/>
                    <a:gd name="T13" fmla="*/ 3 h 4"/>
                    <a:gd name="T14" fmla="*/ 2 w 2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19" name="Freeform 3053"/>
                <p:cNvSpPr>
                  <a:spLocks/>
                </p:cNvSpPr>
                <p:nvPr/>
              </p:nvSpPr>
              <p:spPr bwMode="auto">
                <a:xfrm>
                  <a:off x="4260" y="2167"/>
                  <a:ext cx="4" cy="6"/>
                </a:xfrm>
                <a:custGeom>
                  <a:avLst/>
                  <a:gdLst>
                    <a:gd name="T0" fmla="*/ 0 w 2"/>
                    <a:gd name="T1" fmla="*/ 0 h 4"/>
                    <a:gd name="T2" fmla="*/ 0 w 2"/>
                    <a:gd name="T3" fmla="*/ 0 h 4"/>
                    <a:gd name="T4" fmla="*/ 0 w 2"/>
                    <a:gd name="T5" fmla="*/ 1 h 4"/>
                    <a:gd name="T6" fmla="*/ 1 w 2"/>
                    <a:gd name="T7" fmla="*/ 1 h 4"/>
                    <a:gd name="T8" fmla="*/ 1 w 2"/>
                    <a:gd name="T9" fmla="*/ 2 h 4"/>
                    <a:gd name="T10" fmla="*/ 1 w 2"/>
                    <a:gd name="T11" fmla="*/ 3 h 4"/>
                    <a:gd name="T12" fmla="*/ 2 w 2"/>
                    <a:gd name="T13" fmla="*/ 3 h 4"/>
                    <a:gd name="T14" fmla="*/ 2 w 2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0" name="Freeform 3054"/>
                <p:cNvSpPr>
                  <a:spLocks/>
                </p:cNvSpPr>
                <p:nvPr/>
              </p:nvSpPr>
              <p:spPr bwMode="auto">
                <a:xfrm>
                  <a:off x="4267" y="2175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1" name="Freeform 3055"/>
                <p:cNvSpPr>
                  <a:spLocks/>
                </p:cNvSpPr>
                <p:nvPr/>
              </p:nvSpPr>
              <p:spPr bwMode="auto">
                <a:xfrm>
                  <a:off x="4271" y="2179"/>
                  <a:ext cx="2" cy="4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2" name="Freeform 3056"/>
                <p:cNvSpPr>
                  <a:spLocks/>
                </p:cNvSpPr>
                <p:nvPr/>
              </p:nvSpPr>
              <p:spPr bwMode="auto">
                <a:xfrm>
                  <a:off x="4276" y="2184"/>
                  <a:ext cx="2" cy="3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3" name="Freeform 3057"/>
                <p:cNvSpPr>
                  <a:spLocks/>
                </p:cNvSpPr>
                <p:nvPr/>
              </p:nvSpPr>
              <p:spPr bwMode="auto">
                <a:xfrm>
                  <a:off x="4280" y="2189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4" name="Line 3058"/>
                <p:cNvSpPr>
                  <a:spLocks noChangeShapeType="1"/>
                </p:cNvSpPr>
                <p:nvPr/>
              </p:nvSpPr>
              <p:spPr bwMode="auto">
                <a:xfrm>
                  <a:off x="4289" y="21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5" name="Freeform 3059"/>
                <p:cNvSpPr>
                  <a:spLocks/>
                </p:cNvSpPr>
                <p:nvPr/>
              </p:nvSpPr>
              <p:spPr bwMode="auto">
                <a:xfrm>
                  <a:off x="4292" y="2198"/>
                  <a:ext cx="11" cy="3"/>
                </a:xfrm>
                <a:custGeom>
                  <a:avLst/>
                  <a:gdLst>
                    <a:gd name="T0" fmla="*/ 0 w 5"/>
                    <a:gd name="T1" fmla="*/ 0 h 2"/>
                    <a:gd name="T2" fmla="*/ 0 w 5"/>
                    <a:gd name="T3" fmla="*/ 0 h 2"/>
                    <a:gd name="T4" fmla="*/ 1 w 5"/>
                    <a:gd name="T5" fmla="*/ 0 h 2"/>
                    <a:gd name="T6" fmla="*/ 1 w 5"/>
                    <a:gd name="T7" fmla="*/ 1 h 2"/>
                    <a:gd name="T8" fmla="*/ 2 w 5"/>
                    <a:gd name="T9" fmla="*/ 1 h 2"/>
                    <a:gd name="T10" fmla="*/ 3 w 5"/>
                    <a:gd name="T11" fmla="*/ 1 h 2"/>
                    <a:gd name="T12" fmla="*/ 3 w 5"/>
                    <a:gd name="T13" fmla="*/ 2 h 2"/>
                    <a:gd name="T14" fmla="*/ 4 w 5"/>
                    <a:gd name="T15" fmla="*/ 2 h 2"/>
                    <a:gd name="T16" fmla="*/ 5 w 5"/>
                    <a:gd name="T1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6" name="Freeform 3060"/>
                <p:cNvSpPr>
                  <a:spLocks/>
                </p:cNvSpPr>
                <p:nvPr/>
              </p:nvSpPr>
              <p:spPr bwMode="auto">
                <a:xfrm>
                  <a:off x="4305" y="2195"/>
                  <a:ext cx="7" cy="5"/>
                </a:xfrm>
                <a:custGeom>
                  <a:avLst/>
                  <a:gdLst>
                    <a:gd name="T0" fmla="*/ 0 w 3"/>
                    <a:gd name="T1" fmla="*/ 3 h 3"/>
                    <a:gd name="T2" fmla="*/ 0 w 3"/>
                    <a:gd name="T3" fmla="*/ 3 h 3"/>
                    <a:gd name="T4" fmla="*/ 1 w 3"/>
                    <a:gd name="T5" fmla="*/ 3 h 3"/>
                    <a:gd name="T6" fmla="*/ 1 w 3"/>
                    <a:gd name="T7" fmla="*/ 2 h 3"/>
                    <a:gd name="T8" fmla="*/ 2 w 3"/>
                    <a:gd name="T9" fmla="*/ 2 h 3"/>
                    <a:gd name="T10" fmla="*/ 2 w 3"/>
                    <a:gd name="T11" fmla="*/ 1 h 3"/>
                    <a:gd name="T12" fmla="*/ 3 w 3"/>
                    <a:gd name="T13" fmla="*/ 1 h 3"/>
                    <a:gd name="T14" fmla="*/ 3 w 3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7" name="Freeform 3061"/>
                <p:cNvSpPr>
                  <a:spLocks/>
                </p:cNvSpPr>
                <p:nvPr/>
              </p:nvSpPr>
              <p:spPr bwMode="auto">
                <a:xfrm>
                  <a:off x="4314" y="2186"/>
                  <a:ext cx="5" cy="7"/>
                </a:xfrm>
                <a:custGeom>
                  <a:avLst/>
                  <a:gdLst>
                    <a:gd name="T0" fmla="*/ 0 w 2"/>
                    <a:gd name="T1" fmla="*/ 5 h 5"/>
                    <a:gd name="T2" fmla="*/ 0 w 2"/>
                    <a:gd name="T3" fmla="*/ 5 h 5"/>
                    <a:gd name="T4" fmla="*/ 0 w 2"/>
                    <a:gd name="T5" fmla="*/ 4 h 5"/>
                    <a:gd name="T6" fmla="*/ 1 w 2"/>
                    <a:gd name="T7" fmla="*/ 4 h 5"/>
                    <a:gd name="T8" fmla="*/ 1 w 2"/>
                    <a:gd name="T9" fmla="*/ 3 h 5"/>
                    <a:gd name="T10" fmla="*/ 1 w 2"/>
                    <a:gd name="T11" fmla="*/ 2 h 5"/>
                    <a:gd name="T12" fmla="*/ 2 w 2"/>
                    <a:gd name="T13" fmla="*/ 2 h 5"/>
                    <a:gd name="T14" fmla="*/ 2 w 2"/>
                    <a:gd name="T15" fmla="*/ 1 h 5"/>
                    <a:gd name="T16" fmla="*/ 2 w 2"/>
                    <a:gd name="T1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8" name="Freeform 3062"/>
                <p:cNvSpPr>
                  <a:spLocks/>
                </p:cNvSpPr>
                <p:nvPr/>
              </p:nvSpPr>
              <p:spPr bwMode="auto">
                <a:xfrm>
                  <a:off x="4321" y="2183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29" name="Freeform 3063"/>
                <p:cNvSpPr>
                  <a:spLocks/>
                </p:cNvSpPr>
                <p:nvPr/>
              </p:nvSpPr>
              <p:spPr bwMode="auto">
                <a:xfrm>
                  <a:off x="4323" y="2178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1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0" name="Freeform 3064"/>
                <p:cNvSpPr>
                  <a:spLocks/>
                </p:cNvSpPr>
                <p:nvPr/>
              </p:nvSpPr>
              <p:spPr bwMode="auto">
                <a:xfrm>
                  <a:off x="4326" y="2170"/>
                  <a:ext cx="2" cy="6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4 h 4"/>
                    <a:gd name="T4" fmla="*/ 0 w 1"/>
                    <a:gd name="T5" fmla="*/ 3 h 4"/>
                    <a:gd name="T6" fmla="*/ 0 w 1"/>
                    <a:gd name="T7" fmla="*/ 2 h 4"/>
                    <a:gd name="T8" fmla="*/ 1 w 1"/>
                    <a:gd name="T9" fmla="*/ 2 h 4"/>
                    <a:gd name="T10" fmla="*/ 1 w 1"/>
                    <a:gd name="T11" fmla="*/ 1 h 4"/>
                    <a:gd name="T12" fmla="*/ 1 w 1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1" name="Freeform 3065"/>
                <p:cNvSpPr>
                  <a:spLocks/>
                </p:cNvSpPr>
                <p:nvPr/>
              </p:nvSpPr>
              <p:spPr bwMode="auto">
                <a:xfrm>
                  <a:off x="4330" y="2165"/>
                  <a:ext cx="0" cy="3"/>
                </a:xfrm>
                <a:custGeom>
                  <a:avLst/>
                  <a:gdLst>
                    <a:gd name="T0" fmla="*/ 2 h 2"/>
                    <a:gd name="T1" fmla="*/ 2 h 2"/>
                    <a:gd name="T2" fmla="*/ 1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2" name="Freeform 3066"/>
                <p:cNvSpPr>
                  <a:spLocks/>
                </p:cNvSpPr>
                <p:nvPr/>
              </p:nvSpPr>
              <p:spPr bwMode="auto">
                <a:xfrm>
                  <a:off x="4332" y="2162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3" name="Freeform 3067"/>
                <p:cNvSpPr>
                  <a:spLocks/>
                </p:cNvSpPr>
                <p:nvPr/>
              </p:nvSpPr>
              <p:spPr bwMode="auto">
                <a:xfrm>
                  <a:off x="4335" y="2156"/>
                  <a:ext cx="2" cy="5"/>
                </a:xfrm>
                <a:custGeom>
                  <a:avLst/>
                  <a:gdLst>
                    <a:gd name="T0" fmla="*/ 0 w 1"/>
                    <a:gd name="T1" fmla="*/ 3 h 3"/>
                    <a:gd name="T2" fmla="*/ 0 w 1"/>
                    <a:gd name="T3" fmla="*/ 3 h 3"/>
                    <a:gd name="T4" fmla="*/ 0 w 1"/>
                    <a:gd name="T5" fmla="*/ 2 h 3"/>
                    <a:gd name="T6" fmla="*/ 0 w 1"/>
                    <a:gd name="T7" fmla="*/ 1 h 3"/>
                    <a:gd name="T8" fmla="*/ 1 w 1"/>
                    <a:gd name="T9" fmla="*/ 1 h 3"/>
                    <a:gd name="T10" fmla="*/ 1 w 1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4" name="Freeform 3068"/>
                <p:cNvSpPr>
                  <a:spLocks/>
                </p:cNvSpPr>
                <p:nvPr/>
              </p:nvSpPr>
              <p:spPr bwMode="auto">
                <a:xfrm>
                  <a:off x="4339" y="2151"/>
                  <a:ext cx="3" cy="3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1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5" name="Line 3069"/>
                <p:cNvSpPr>
                  <a:spLocks noChangeShapeType="1"/>
                </p:cNvSpPr>
                <p:nvPr/>
              </p:nvSpPr>
              <p:spPr bwMode="auto">
                <a:xfrm>
                  <a:off x="4344" y="21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6" name="Freeform 3070"/>
                <p:cNvSpPr>
                  <a:spLocks/>
                </p:cNvSpPr>
                <p:nvPr/>
              </p:nvSpPr>
              <p:spPr bwMode="auto">
                <a:xfrm>
                  <a:off x="4346" y="2145"/>
                  <a:ext cx="23" cy="3"/>
                </a:xfrm>
                <a:custGeom>
                  <a:avLst/>
                  <a:gdLst>
                    <a:gd name="T0" fmla="*/ 0 w 10"/>
                    <a:gd name="T1" fmla="*/ 2 h 2"/>
                    <a:gd name="T2" fmla="*/ 0 w 10"/>
                    <a:gd name="T3" fmla="*/ 2 h 2"/>
                    <a:gd name="T4" fmla="*/ 1 w 10"/>
                    <a:gd name="T5" fmla="*/ 2 h 2"/>
                    <a:gd name="T6" fmla="*/ 1 w 10"/>
                    <a:gd name="T7" fmla="*/ 1 h 2"/>
                    <a:gd name="T8" fmla="*/ 2 w 10"/>
                    <a:gd name="T9" fmla="*/ 1 h 2"/>
                    <a:gd name="T10" fmla="*/ 3 w 10"/>
                    <a:gd name="T11" fmla="*/ 1 h 2"/>
                    <a:gd name="T12" fmla="*/ 4 w 10"/>
                    <a:gd name="T13" fmla="*/ 1 h 2"/>
                    <a:gd name="T14" fmla="*/ 4 w 10"/>
                    <a:gd name="T15" fmla="*/ 0 h 2"/>
                    <a:gd name="T16" fmla="*/ 5 w 10"/>
                    <a:gd name="T17" fmla="*/ 0 h 2"/>
                    <a:gd name="T18" fmla="*/ 6 w 10"/>
                    <a:gd name="T19" fmla="*/ 0 h 2"/>
                    <a:gd name="T20" fmla="*/ 7 w 10"/>
                    <a:gd name="T21" fmla="*/ 0 h 2"/>
                    <a:gd name="T22" fmla="*/ 7 w 10"/>
                    <a:gd name="T23" fmla="*/ 1 h 2"/>
                    <a:gd name="T24" fmla="*/ 8 w 10"/>
                    <a:gd name="T25" fmla="*/ 1 h 2"/>
                    <a:gd name="T26" fmla="*/ 9 w 10"/>
                    <a:gd name="T27" fmla="*/ 1 h 2"/>
                    <a:gd name="T28" fmla="*/ 10 w 10"/>
                    <a:gd name="T2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7" name="Freeform 3071"/>
                <p:cNvSpPr>
                  <a:spLocks/>
                </p:cNvSpPr>
                <p:nvPr/>
              </p:nvSpPr>
              <p:spPr bwMode="auto">
                <a:xfrm>
                  <a:off x="4371" y="2148"/>
                  <a:ext cx="25" cy="8"/>
                </a:xfrm>
                <a:custGeom>
                  <a:avLst/>
                  <a:gdLst>
                    <a:gd name="T0" fmla="*/ 0 w 11"/>
                    <a:gd name="T1" fmla="*/ 0 h 5"/>
                    <a:gd name="T2" fmla="*/ 0 w 11"/>
                    <a:gd name="T3" fmla="*/ 0 h 5"/>
                    <a:gd name="T4" fmla="*/ 1 w 11"/>
                    <a:gd name="T5" fmla="*/ 0 h 5"/>
                    <a:gd name="T6" fmla="*/ 2 w 11"/>
                    <a:gd name="T7" fmla="*/ 0 h 5"/>
                    <a:gd name="T8" fmla="*/ 2 w 11"/>
                    <a:gd name="T9" fmla="*/ 1 h 5"/>
                    <a:gd name="T10" fmla="*/ 3 w 11"/>
                    <a:gd name="T11" fmla="*/ 1 h 5"/>
                    <a:gd name="T12" fmla="*/ 4 w 11"/>
                    <a:gd name="T13" fmla="*/ 1 h 5"/>
                    <a:gd name="T14" fmla="*/ 4 w 11"/>
                    <a:gd name="T15" fmla="*/ 2 h 5"/>
                    <a:gd name="T16" fmla="*/ 5 w 11"/>
                    <a:gd name="T17" fmla="*/ 2 h 5"/>
                    <a:gd name="T18" fmla="*/ 6 w 11"/>
                    <a:gd name="T19" fmla="*/ 2 h 5"/>
                    <a:gd name="T20" fmla="*/ 6 w 11"/>
                    <a:gd name="T21" fmla="*/ 3 h 5"/>
                    <a:gd name="T22" fmla="*/ 7 w 11"/>
                    <a:gd name="T23" fmla="*/ 3 h 5"/>
                    <a:gd name="T24" fmla="*/ 8 w 11"/>
                    <a:gd name="T25" fmla="*/ 3 h 5"/>
                    <a:gd name="T26" fmla="*/ 8 w 11"/>
                    <a:gd name="T27" fmla="*/ 4 h 5"/>
                    <a:gd name="T28" fmla="*/ 9 w 11"/>
                    <a:gd name="T29" fmla="*/ 4 h 5"/>
                    <a:gd name="T30" fmla="*/ 10 w 11"/>
                    <a:gd name="T31" fmla="*/ 4 h 5"/>
                    <a:gd name="T32" fmla="*/ 10 w 11"/>
                    <a:gd name="T33" fmla="*/ 5 h 5"/>
                    <a:gd name="T34" fmla="*/ 11 w 11"/>
                    <a:gd name="T3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8" y="4"/>
                      </a:lnTo>
                      <a:lnTo>
                        <a:pt x="9" y="4"/>
                      </a:lnTo>
                      <a:lnTo>
                        <a:pt x="10" y="4"/>
                      </a:lnTo>
                      <a:lnTo>
                        <a:pt x="10" y="5"/>
                      </a:lnTo>
                      <a:lnTo>
                        <a:pt x="11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8" name="Freeform 3072"/>
                <p:cNvSpPr>
                  <a:spLocks/>
                </p:cNvSpPr>
                <p:nvPr/>
              </p:nvSpPr>
              <p:spPr bwMode="auto">
                <a:xfrm>
                  <a:off x="4398" y="2158"/>
                  <a:ext cx="3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39" name="Freeform 3073"/>
                <p:cNvSpPr>
                  <a:spLocks/>
                </p:cNvSpPr>
                <p:nvPr/>
              </p:nvSpPr>
              <p:spPr bwMode="auto">
                <a:xfrm>
                  <a:off x="4403" y="2159"/>
                  <a:ext cx="9" cy="2"/>
                </a:xfrm>
                <a:custGeom>
                  <a:avLst/>
                  <a:gdLst>
                    <a:gd name="T0" fmla="*/ 0 w 4"/>
                    <a:gd name="T1" fmla="*/ 0 h 1"/>
                    <a:gd name="T2" fmla="*/ 0 w 4"/>
                    <a:gd name="T3" fmla="*/ 0 h 1"/>
                    <a:gd name="T4" fmla="*/ 1 w 4"/>
                    <a:gd name="T5" fmla="*/ 0 h 1"/>
                    <a:gd name="T6" fmla="*/ 2 w 4"/>
                    <a:gd name="T7" fmla="*/ 0 h 1"/>
                    <a:gd name="T8" fmla="*/ 2 w 4"/>
                    <a:gd name="T9" fmla="*/ 1 h 1"/>
                    <a:gd name="T10" fmla="*/ 3 w 4"/>
                    <a:gd name="T11" fmla="*/ 1 h 1"/>
                    <a:gd name="T12" fmla="*/ 4 w 4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0" name="Freeform 3074"/>
                <p:cNvSpPr>
                  <a:spLocks/>
                </p:cNvSpPr>
                <p:nvPr/>
              </p:nvSpPr>
              <p:spPr bwMode="auto">
                <a:xfrm>
                  <a:off x="4414" y="2162"/>
                  <a:ext cx="5" cy="0"/>
                </a:xfrm>
                <a:custGeom>
                  <a:avLst/>
                  <a:gdLst>
                    <a:gd name="T0" fmla="*/ 0 w 2"/>
                    <a:gd name="T1" fmla="*/ 0 w 2"/>
                    <a:gd name="T2" fmla="*/ 1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1" name="Freeform 3075"/>
                <p:cNvSpPr>
                  <a:spLocks/>
                </p:cNvSpPr>
                <p:nvPr/>
              </p:nvSpPr>
              <p:spPr bwMode="auto">
                <a:xfrm>
                  <a:off x="4421" y="2164"/>
                  <a:ext cx="21" cy="1"/>
                </a:xfrm>
                <a:custGeom>
                  <a:avLst/>
                  <a:gdLst>
                    <a:gd name="T0" fmla="*/ 0 w 9"/>
                    <a:gd name="T1" fmla="*/ 0 h 1"/>
                    <a:gd name="T2" fmla="*/ 0 w 9"/>
                    <a:gd name="T3" fmla="*/ 0 h 1"/>
                    <a:gd name="T4" fmla="*/ 1 w 9"/>
                    <a:gd name="T5" fmla="*/ 0 h 1"/>
                    <a:gd name="T6" fmla="*/ 2 w 9"/>
                    <a:gd name="T7" fmla="*/ 0 h 1"/>
                    <a:gd name="T8" fmla="*/ 3 w 9"/>
                    <a:gd name="T9" fmla="*/ 0 h 1"/>
                    <a:gd name="T10" fmla="*/ 3 w 9"/>
                    <a:gd name="T11" fmla="*/ 1 h 1"/>
                    <a:gd name="T12" fmla="*/ 4 w 9"/>
                    <a:gd name="T13" fmla="*/ 1 h 1"/>
                    <a:gd name="T14" fmla="*/ 5 w 9"/>
                    <a:gd name="T15" fmla="*/ 1 h 1"/>
                    <a:gd name="T16" fmla="*/ 6 w 9"/>
                    <a:gd name="T17" fmla="*/ 1 h 1"/>
                    <a:gd name="T18" fmla="*/ 7 w 9"/>
                    <a:gd name="T19" fmla="*/ 1 h 1"/>
                    <a:gd name="T20" fmla="*/ 8 w 9"/>
                    <a:gd name="T21" fmla="*/ 1 h 1"/>
                    <a:gd name="T22" fmla="*/ 9 w 9"/>
                    <a:gd name="T2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2" name="Freeform 3076"/>
                <p:cNvSpPr>
                  <a:spLocks/>
                </p:cNvSpPr>
                <p:nvPr/>
              </p:nvSpPr>
              <p:spPr bwMode="auto">
                <a:xfrm>
                  <a:off x="4444" y="2165"/>
                  <a:ext cx="63" cy="2"/>
                </a:xfrm>
                <a:custGeom>
                  <a:avLst/>
                  <a:gdLst>
                    <a:gd name="T0" fmla="*/ 0 w 28"/>
                    <a:gd name="T1" fmla="*/ 1 h 1"/>
                    <a:gd name="T2" fmla="*/ 0 w 28"/>
                    <a:gd name="T3" fmla="*/ 1 h 1"/>
                    <a:gd name="T4" fmla="*/ 1 w 28"/>
                    <a:gd name="T5" fmla="*/ 1 h 1"/>
                    <a:gd name="T6" fmla="*/ 2 w 28"/>
                    <a:gd name="T7" fmla="*/ 1 h 1"/>
                    <a:gd name="T8" fmla="*/ 3 w 28"/>
                    <a:gd name="T9" fmla="*/ 1 h 1"/>
                    <a:gd name="T10" fmla="*/ 4 w 28"/>
                    <a:gd name="T11" fmla="*/ 1 h 1"/>
                    <a:gd name="T12" fmla="*/ 5 w 28"/>
                    <a:gd name="T13" fmla="*/ 1 h 1"/>
                    <a:gd name="T14" fmla="*/ 6 w 28"/>
                    <a:gd name="T15" fmla="*/ 1 h 1"/>
                    <a:gd name="T16" fmla="*/ 7 w 28"/>
                    <a:gd name="T17" fmla="*/ 1 h 1"/>
                    <a:gd name="T18" fmla="*/ 8 w 28"/>
                    <a:gd name="T19" fmla="*/ 1 h 1"/>
                    <a:gd name="T20" fmla="*/ 9 w 28"/>
                    <a:gd name="T21" fmla="*/ 1 h 1"/>
                    <a:gd name="T22" fmla="*/ 10 w 28"/>
                    <a:gd name="T23" fmla="*/ 1 h 1"/>
                    <a:gd name="T24" fmla="*/ 11 w 28"/>
                    <a:gd name="T25" fmla="*/ 1 h 1"/>
                    <a:gd name="T26" fmla="*/ 12 w 28"/>
                    <a:gd name="T27" fmla="*/ 1 h 1"/>
                    <a:gd name="T28" fmla="*/ 13 w 28"/>
                    <a:gd name="T29" fmla="*/ 1 h 1"/>
                    <a:gd name="T30" fmla="*/ 14 w 28"/>
                    <a:gd name="T31" fmla="*/ 1 h 1"/>
                    <a:gd name="T32" fmla="*/ 14 w 28"/>
                    <a:gd name="T33" fmla="*/ 0 h 1"/>
                    <a:gd name="T34" fmla="*/ 15 w 28"/>
                    <a:gd name="T35" fmla="*/ 0 h 1"/>
                    <a:gd name="T36" fmla="*/ 16 w 28"/>
                    <a:gd name="T37" fmla="*/ 0 h 1"/>
                    <a:gd name="T38" fmla="*/ 17 w 28"/>
                    <a:gd name="T39" fmla="*/ 0 h 1"/>
                    <a:gd name="T40" fmla="*/ 18 w 28"/>
                    <a:gd name="T41" fmla="*/ 0 h 1"/>
                    <a:gd name="T42" fmla="*/ 19 w 28"/>
                    <a:gd name="T43" fmla="*/ 0 h 1"/>
                    <a:gd name="T44" fmla="*/ 20 w 28"/>
                    <a:gd name="T45" fmla="*/ 0 h 1"/>
                    <a:gd name="T46" fmla="*/ 21 w 28"/>
                    <a:gd name="T47" fmla="*/ 0 h 1"/>
                    <a:gd name="T48" fmla="*/ 22 w 28"/>
                    <a:gd name="T49" fmla="*/ 0 h 1"/>
                    <a:gd name="T50" fmla="*/ 22 w 28"/>
                    <a:gd name="T51" fmla="*/ 1 h 1"/>
                    <a:gd name="T52" fmla="*/ 23 w 28"/>
                    <a:gd name="T53" fmla="*/ 1 h 1"/>
                    <a:gd name="T54" fmla="*/ 24 w 28"/>
                    <a:gd name="T55" fmla="*/ 1 h 1"/>
                    <a:gd name="T56" fmla="*/ 25 w 28"/>
                    <a:gd name="T57" fmla="*/ 1 h 1"/>
                    <a:gd name="T58" fmla="*/ 26 w 28"/>
                    <a:gd name="T59" fmla="*/ 1 h 1"/>
                    <a:gd name="T60" fmla="*/ 27 w 28"/>
                    <a:gd name="T61" fmla="*/ 1 h 1"/>
                    <a:gd name="T62" fmla="*/ 28 w 28"/>
                    <a:gd name="T6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2" y="1"/>
                      </a:lnTo>
                      <a:lnTo>
                        <a:pt x="23" y="1"/>
                      </a:lnTo>
                      <a:lnTo>
                        <a:pt x="24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3" name="Freeform 3077"/>
                <p:cNvSpPr>
                  <a:spLocks/>
                </p:cNvSpPr>
                <p:nvPr/>
              </p:nvSpPr>
              <p:spPr bwMode="auto">
                <a:xfrm>
                  <a:off x="4510" y="2168"/>
                  <a:ext cx="18" cy="2"/>
                </a:xfrm>
                <a:custGeom>
                  <a:avLst/>
                  <a:gdLst>
                    <a:gd name="T0" fmla="*/ 0 w 8"/>
                    <a:gd name="T1" fmla="*/ 0 h 1"/>
                    <a:gd name="T2" fmla="*/ 0 w 8"/>
                    <a:gd name="T3" fmla="*/ 0 h 1"/>
                    <a:gd name="T4" fmla="*/ 1 w 8"/>
                    <a:gd name="T5" fmla="*/ 0 h 1"/>
                    <a:gd name="T6" fmla="*/ 2 w 8"/>
                    <a:gd name="T7" fmla="*/ 0 h 1"/>
                    <a:gd name="T8" fmla="*/ 3 w 8"/>
                    <a:gd name="T9" fmla="*/ 0 h 1"/>
                    <a:gd name="T10" fmla="*/ 4 w 8"/>
                    <a:gd name="T11" fmla="*/ 0 h 1"/>
                    <a:gd name="T12" fmla="*/ 4 w 8"/>
                    <a:gd name="T13" fmla="*/ 1 h 1"/>
                    <a:gd name="T14" fmla="*/ 5 w 8"/>
                    <a:gd name="T15" fmla="*/ 1 h 1"/>
                    <a:gd name="T16" fmla="*/ 6 w 8"/>
                    <a:gd name="T17" fmla="*/ 1 h 1"/>
                    <a:gd name="T18" fmla="*/ 7 w 8"/>
                    <a:gd name="T19" fmla="*/ 1 h 1"/>
                    <a:gd name="T20" fmla="*/ 8 w 8"/>
                    <a:gd name="T2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8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4" name="Freeform 3078"/>
                <p:cNvSpPr>
                  <a:spLocks/>
                </p:cNvSpPr>
                <p:nvPr/>
              </p:nvSpPr>
              <p:spPr bwMode="auto">
                <a:xfrm>
                  <a:off x="4530" y="2172"/>
                  <a:ext cx="27" cy="4"/>
                </a:xfrm>
                <a:custGeom>
                  <a:avLst/>
                  <a:gdLst>
                    <a:gd name="T0" fmla="*/ 0 w 12"/>
                    <a:gd name="T1" fmla="*/ 0 h 3"/>
                    <a:gd name="T2" fmla="*/ 0 w 12"/>
                    <a:gd name="T3" fmla="*/ 0 h 3"/>
                    <a:gd name="T4" fmla="*/ 1 w 12"/>
                    <a:gd name="T5" fmla="*/ 0 h 3"/>
                    <a:gd name="T6" fmla="*/ 2 w 12"/>
                    <a:gd name="T7" fmla="*/ 0 h 3"/>
                    <a:gd name="T8" fmla="*/ 3 w 12"/>
                    <a:gd name="T9" fmla="*/ 0 h 3"/>
                    <a:gd name="T10" fmla="*/ 3 w 12"/>
                    <a:gd name="T11" fmla="*/ 1 h 3"/>
                    <a:gd name="T12" fmla="*/ 4 w 12"/>
                    <a:gd name="T13" fmla="*/ 1 h 3"/>
                    <a:gd name="T14" fmla="*/ 5 w 12"/>
                    <a:gd name="T15" fmla="*/ 1 h 3"/>
                    <a:gd name="T16" fmla="*/ 6 w 12"/>
                    <a:gd name="T17" fmla="*/ 1 h 3"/>
                    <a:gd name="T18" fmla="*/ 7 w 12"/>
                    <a:gd name="T19" fmla="*/ 1 h 3"/>
                    <a:gd name="T20" fmla="*/ 7 w 12"/>
                    <a:gd name="T21" fmla="*/ 2 h 3"/>
                    <a:gd name="T22" fmla="*/ 8 w 12"/>
                    <a:gd name="T23" fmla="*/ 2 h 3"/>
                    <a:gd name="T24" fmla="*/ 9 w 12"/>
                    <a:gd name="T25" fmla="*/ 2 h 3"/>
                    <a:gd name="T26" fmla="*/ 10 w 12"/>
                    <a:gd name="T27" fmla="*/ 2 h 3"/>
                    <a:gd name="T28" fmla="*/ 10 w 12"/>
                    <a:gd name="T29" fmla="*/ 3 h 3"/>
                    <a:gd name="T30" fmla="*/ 11 w 12"/>
                    <a:gd name="T31" fmla="*/ 3 h 3"/>
                    <a:gd name="T32" fmla="*/ 12 w 12"/>
                    <a:gd name="T3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0" y="3"/>
                      </a:lnTo>
                      <a:lnTo>
                        <a:pt x="11" y="3"/>
                      </a:lnTo>
                      <a:lnTo>
                        <a:pt x="12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5" name="Freeform 3079"/>
                <p:cNvSpPr>
                  <a:spLocks/>
                </p:cNvSpPr>
                <p:nvPr/>
              </p:nvSpPr>
              <p:spPr bwMode="auto">
                <a:xfrm>
                  <a:off x="4560" y="2178"/>
                  <a:ext cx="13" cy="3"/>
                </a:xfrm>
                <a:custGeom>
                  <a:avLst/>
                  <a:gdLst>
                    <a:gd name="T0" fmla="*/ 0 w 6"/>
                    <a:gd name="T1" fmla="*/ 0 h 2"/>
                    <a:gd name="T2" fmla="*/ 0 w 6"/>
                    <a:gd name="T3" fmla="*/ 0 h 2"/>
                    <a:gd name="T4" fmla="*/ 1 w 6"/>
                    <a:gd name="T5" fmla="*/ 0 h 2"/>
                    <a:gd name="T6" fmla="*/ 2 w 6"/>
                    <a:gd name="T7" fmla="*/ 0 h 2"/>
                    <a:gd name="T8" fmla="*/ 2 w 6"/>
                    <a:gd name="T9" fmla="*/ 1 h 2"/>
                    <a:gd name="T10" fmla="*/ 3 w 6"/>
                    <a:gd name="T11" fmla="*/ 1 h 2"/>
                    <a:gd name="T12" fmla="*/ 4 w 6"/>
                    <a:gd name="T13" fmla="*/ 1 h 2"/>
                    <a:gd name="T14" fmla="*/ 4 w 6"/>
                    <a:gd name="T15" fmla="*/ 2 h 2"/>
                    <a:gd name="T16" fmla="*/ 5 w 6"/>
                    <a:gd name="T17" fmla="*/ 2 h 2"/>
                    <a:gd name="T18" fmla="*/ 6 w 6"/>
                    <a:gd name="T1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6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6" name="Freeform 3080"/>
                <p:cNvSpPr>
                  <a:spLocks/>
                </p:cNvSpPr>
                <p:nvPr/>
              </p:nvSpPr>
              <p:spPr bwMode="auto">
                <a:xfrm>
                  <a:off x="4576" y="2183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7" name="Freeform 3081"/>
                <p:cNvSpPr>
                  <a:spLocks/>
                </p:cNvSpPr>
                <p:nvPr/>
              </p:nvSpPr>
              <p:spPr bwMode="auto">
                <a:xfrm>
                  <a:off x="4580" y="2184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8" name="Freeform 3082"/>
                <p:cNvSpPr>
                  <a:spLocks/>
                </p:cNvSpPr>
                <p:nvPr/>
              </p:nvSpPr>
              <p:spPr bwMode="auto">
                <a:xfrm>
                  <a:off x="4585" y="2186"/>
                  <a:ext cx="13" cy="4"/>
                </a:xfrm>
                <a:custGeom>
                  <a:avLst/>
                  <a:gdLst>
                    <a:gd name="T0" fmla="*/ 0 w 6"/>
                    <a:gd name="T1" fmla="*/ 0 h 3"/>
                    <a:gd name="T2" fmla="*/ 0 w 6"/>
                    <a:gd name="T3" fmla="*/ 0 h 3"/>
                    <a:gd name="T4" fmla="*/ 1 w 6"/>
                    <a:gd name="T5" fmla="*/ 0 h 3"/>
                    <a:gd name="T6" fmla="*/ 1 w 6"/>
                    <a:gd name="T7" fmla="*/ 1 h 3"/>
                    <a:gd name="T8" fmla="*/ 2 w 6"/>
                    <a:gd name="T9" fmla="*/ 1 h 3"/>
                    <a:gd name="T10" fmla="*/ 3 w 6"/>
                    <a:gd name="T11" fmla="*/ 1 h 3"/>
                    <a:gd name="T12" fmla="*/ 3 w 6"/>
                    <a:gd name="T13" fmla="*/ 2 h 3"/>
                    <a:gd name="T14" fmla="*/ 4 w 6"/>
                    <a:gd name="T15" fmla="*/ 2 h 3"/>
                    <a:gd name="T16" fmla="*/ 5 w 6"/>
                    <a:gd name="T17" fmla="*/ 2 h 3"/>
                    <a:gd name="T18" fmla="*/ 5 w 6"/>
                    <a:gd name="T19" fmla="*/ 3 h 3"/>
                    <a:gd name="T20" fmla="*/ 6 w 6"/>
                    <a:gd name="T2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49" name="Freeform 3083"/>
                <p:cNvSpPr>
                  <a:spLocks/>
                </p:cNvSpPr>
                <p:nvPr/>
              </p:nvSpPr>
              <p:spPr bwMode="auto">
                <a:xfrm>
                  <a:off x="4601" y="2192"/>
                  <a:ext cx="11" cy="5"/>
                </a:xfrm>
                <a:custGeom>
                  <a:avLst/>
                  <a:gdLst>
                    <a:gd name="T0" fmla="*/ 0 w 5"/>
                    <a:gd name="T1" fmla="*/ 0 h 3"/>
                    <a:gd name="T2" fmla="*/ 0 w 5"/>
                    <a:gd name="T3" fmla="*/ 0 h 3"/>
                    <a:gd name="T4" fmla="*/ 1 w 5"/>
                    <a:gd name="T5" fmla="*/ 0 h 3"/>
                    <a:gd name="T6" fmla="*/ 1 w 5"/>
                    <a:gd name="T7" fmla="*/ 1 h 3"/>
                    <a:gd name="T8" fmla="*/ 2 w 5"/>
                    <a:gd name="T9" fmla="*/ 1 h 3"/>
                    <a:gd name="T10" fmla="*/ 2 w 5"/>
                    <a:gd name="T11" fmla="*/ 2 h 3"/>
                    <a:gd name="T12" fmla="*/ 3 w 5"/>
                    <a:gd name="T13" fmla="*/ 2 h 3"/>
                    <a:gd name="T14" fmla="*/ 4 w 5"/>
                    <a:gd name="T15" fmla="*/ 2 h 3"/>
                    <a:gd name="T16" fmla="*/ 4 w 5"/>
                    <a:gd name="T17" fmla="*/ 3 h 3"/>
                    <a:gd name="T18" fmla="*/ 5 w 5"/>
                    <a:gd name="T1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0" name="Freeform 3084"/>
                <p:cNvSpPr>
                  <a:spLocks/>
                </p:cNvSpPr>
                <p:nvPr/>
              </p:nvSpPr>
              <p:spPr bwMode="auto">
                <a:xfrm>
                  <a:off x="4614" y="2198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1" name="Freeform 3085"/>
                <p:cNvSpPr>
                  <a:spLocks/>
                </p:cNvSpPr>
                <p:nvPr/>
              </p:nvSpPr>
              <p:spPr bwMode="auto">
                <a:xfrm>
                  <a:off x="4621" y="2201"/>
                  <a:ext cx="14" cy="7"/>
                </a:xfrm>
                <a:custGeom>
                  <a:avLst/>
                  <a:gdLst>
                    <a:gd name="T0" fmla="*/ 0 w 6"/>
                    <a:gd name="T1" fmla="*/ 0 h 4"/>
                    <a:gd name="T2" fmla="*/ 0 w 6"/>
                    <a:gd name="T3" fmla="*/ 0 h 4"/>
                    <a:gd name="T4" fmla="*/ 1 w 6"/>
                    <a:gd name="T5" fmla="*/ 0 h 4"/>
                    <a:gd name="T6" fmla="*/ 1 w 6"/>
                    <a:gd name="T7" fmla="*/ 1 h 4"/>
                    <a:gd name="T8" fmla="*/ 2 w 6"/>
                    <a:gd name="T9" fmla="*/ 1 h 4"/>
                    <a:gd name="T10" fmla="*/ 2 w 6"/>
                    <a:gd name="T11" fmla="*/ 2 h 4"/>
                    <a:gd name="T12" fmla="*/ 3 w 6"/>
                    <a:gd name="T13" fmla="*/ 2 h 4"/>
                    <a:gd name="T14" fmla="*/ 4 w 6"/>
                    <a:gd name="T15" fmla="*/ 2 h 4"/>
                    <a:gd name="T16" fmla="*/ 4 w 6"/>
                    <a:gd name="T17" fmla="*/ 3 h 4"/>
                    <a:gd name="T18" fmla="*/ 5 w 6"/>
                    <a:gd name="T19" fmla="*/ 3 h 4"/>
                    <a:gd name="T20" fmla="*/ 5 w 6"/>
                    <a:gd name="T21" fmla="*/ 4 h 4"/>
                    <a:gd name="T22" fmla="*/ 6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2" name="Freeform 3086"/>
                <p:cNvSpPr>
                  <a:spLocks/>
                </p:cNvSpPr>
                <p:nvPr/>
              </p:nvSpPr>
              <p:spPr bwMode="auto">
                <a:xfrm>
                  <a:off x="4637" y="2209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 w 2"/>
                    <a:gd name="T5" fmla="*/ 0 h 1"/>
                    <a:gd name="T6" fmla="*/ 1 w 2"/>
                    <a:gd name="T7" fmla="*/ 1 h 1"/>
                    <a:gd name="T8" fmla="*/ 2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3" name="Freeform 3087"/>
                <p:cNvSpPr>
                  <a:spLocks/>
                </p:cNvSpPr>
                <p:nvPr/>
              </p:nvSpPr>
              <p:spPr bwMode="auto">
                <a:xfrm>
                  <a:off x="4644" y="2212"/>
                  <a:ext cx="13" cy="6"/>
                </a:xfrm>
                <a:custGeom>
                  <a:avLst/>
                  <a:gdLst>
                    <a:gd name="T0" fmla="*/ 0 w 6"/>
                    <a:gd name="T1" fmla="*/ 0 h 4"/>
                    <a:gd name="T2" fmla="*/ 0 w 6"/>
                    <a:gd name="T3" fmla="*/ 0 h 4"/>
                    <a:gd name="T4" fmla="*/ 1 w 6"/>
                    <a:gd name="T5" fmla="*/ 0 h 4"/>
                    <a:gd name="T6" fmla="*/ 1 w 6"/>
                    <a:gd name="T7" fmla="*/ 1 h 4"/>
                    <a:gd name="T8" fmla="*/ 2 w 6"/>
                    <a:gd name="T9" fmla="*/ 1 h 4"/>
                    <a:gd name="T10" fmla="*/ 2 w 6"/>
                    <a:gd name="T11" fmla="*/ 2 h 4"/>
                    <a:gd name="T12" fmla="*/ 3 w 6"/>
                    <a:gd name="T13" fmla="*/ 2 h 4"/>
                    <a:gd name="T14" fmla="*/ 4 w 6"/>
                    <a:gd name="T15" fmla="*/ 2 h 4"/>
                    <a:gd name="T16" fmla="*/ 4 w 6"/>
                    <a:gd name="T17" fmla="*/ 3 h 4"/>
                    <a:gd name="T18" fmla="*/ 5 w 6"/>
                    <a:gd name="T19" fmla="*/ 3 h 4"/>
                    <a:gd name="T20" fmla="*/ 5 w 6"/>
                    <a:gd name="T21" fmla="*/ 4 h 4"/>
                    <a:gd name="T22" fmla="*/ 6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4" name="Freeform 3088"/>
                <p:cNvSpPr>
                  <a:spLocks/>
                </p:cNvSpPr>
                <p:nvPr/>
              </p:nvSpPr>
              <p:spPr bwMode="auto">
                <a:xfrm>
                  <a:off x="4660" y="2220"/>
                  <a:ext cx="6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5" name="Freeform 3089"/>
                <p:cNvSpPr>
                  <a:spLocks/>
                </p:cNvSpPr>
                <p:nvPr/>
              </p:nvSpPr>
              <p:spPr bwMode="auto">
                <a:xfrm>
                  <a:off x="4669" y="2225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6" name="Freeform 3090"/>
                <p:cNvSpPr>
                  <a:spLocks/>
                </p:cNvSpPr>
                <p:nvPr/>
              </p:nvSpPr>
              <p:spPr bwMode="auto">
                <a:xfrm>
                  <a:off x="4678" y="2229"/>
                  <a:ext cx="7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7" name="Freeform 3091"/>
                <p:cNvSpPr>
                  <a:spLocks/>
                </p:cNvSpPr>
                <p:nvPr/>
              </p:nvSpPr>
              <p:spPr bwMode="auto">
                <a:xfrm>
                  <a:off x="4687" y="2234"/>
                  <a:ext cx="16" cy="8"/>
                </a:xfrm>
                <a:custGeom>
                  <a:avLst/>
                  <a:gdLst>
                    <a:gd name="T0" fmla="*/ 0 w 7"/>
                    <a:gd name="T1" fmla="*/ 0 h 5"/>
                    <a:gd name="T2" fmla="*/ 0 w 7"/>
                    <a:gd name="T3" fmla="*/ 0 h 5"/>
                    <a:gd name="T4" fmla="*/ 1 w 7"/>
                    <a:gd name="T5" fmla="*/ 0 h 5"/>
                    <a:gd name="T6" fmla="*/ 1 w 7"/>
                    <a:gd name="T7" fmla="*/ 1 h 5"/>
                    <a:gd name="T8" fmla="*/ 2 w 7"/>
                    <a:gd name="T9" fmla="*/ 1 h 5"/>
                    <a:gd name="T10" fmla="*/ 2 w 7"/>
                    <a:gd name="T11" fmla="*/ 2 h 5"/>
                    <a:gd name="T12" fmla="*/ 3 w 7"/>
                    <a:gd name="T13" fmla="*/ 2 h 5"/>
                    <a:gd name="T14" fmla="*/ 4 w 7"/>
                    <a:gd name="T15" fmla="*/ 2 h 5"/>
                    <a:gd name="T16" fmla="*/ 4 w 7"/>
                    <a:gd name="T17" fmla="*/ 3 h 5"/>
                    <a:gd name="T18" fmla="*/ 5 w 7"/>
                    <a:gd name="T19" fmla="*/ 3 h 5"/>
                    <a:gd name="T20" fmla="*/ 5 w 7"/>
                    <a:gd name="T21" fmla="*/ 4 h 5"/>
                    <a:gd name="T22" fmla="*/ 6 w 7"/>
                    <a:gd name="T23" fmla="*/ 4 h 5"/>
                    <a:gd name="T24" fmla="*/ 6 w 7"/>
                    <a:gd name="T25" fmla="*/ 5 h 5"/>
                    <a:gd name="T26" fmla="*/ 7 w 7"/>
                    <a:gd name="T2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8" name="Freeform 3092"/>
                <p:cNvSpPr>
                  <a:spLocks/>
                </p:cNvSpPr>
                <p:nvPr/>
              </p:nvSpPr>
              <p:spPr bwMode="auto">
                <a:xfrm>
                  <a:off x="4705" y="2243"/>
                  <a:ext cx="7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9" name="Freeform 3093"/>
                <p:cNvSpPr>
                  <a:spLocks/>
                </p:cNvSpPr>
                <p:nvPr/>
              </p:nvSpPr>
              <p:spPr bwMode="auto">
                <a:xfrm>
                  <a:off x="4714" y="2248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0" name="Freeform 3094"/>
                <p:cNvSpPr>
                  <a:spLocks/>
                </p:cNvSpPr>
                <p:nvPr/>
              </p:nvSpPr>
              <p:spPr bwMode="auto">
                <a:xfrm>
                  <a:off x="4726" y="2254"/>
                  <a:ext cx="6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1" name="Line 3095"/>
                <p:cNvSpPr>
                  <a:spLocks noChangeShapeType="1"/>
                </p:cNvSpPr>
                <p:nvPr/>
              </p:nvSpPr>
              <p:spPr bwMode="auto">
                <a:xfrm>
                  <a:off x="4735" y="225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2" name="Freeform 3096"/>
                <p:cNvSpPr>
                  <a:spLocks/>
                </p:cNvSpPr>
                <p:nvPr/>
              </p:nvSpPr>
              <p:spPr bwMode="auto">
                <a:xfrm>
                  <a:off x="4737" y="2261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3" name="Freeform 3097"/>
                <p:cNvSpPr>
                  <a:spLocks/>
                </p:cNvSpPr>
                <p:nvPr/>
              </p:nvSpPr>
              <p:spPr bwMode="auto">
                <a:xfrm>
                  <a:off x="4748" y="2267"/>
                  <a:ext cx="7" cy="3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4" name="Freeform 3098"/>
                <p:cNvSpPr>
                  <a:spLocks/>
                </p:cNvSpPr>
                <p:nvPr/>
              </p:nvSpPr>
              <p:spPr bwMode="auto">
                <a:xfrm>
                  <a:off x="4757" y="2272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5" name="Freeform 3099"/>
                <p:cNvSpPr>
                  <a:spLocks/>
                </p:cNvSpPr>
                <p:nvPr/>
              </p:nvSpPr>
              <p:spPr bwMode="auto">
                <a:xfrm>
                  <a:off x="4771" y="2279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6" name="Freeform 3100"/>
                <p:cNvSpPr>
                  <a:spLocks/>
                </p:cNvSpPr>
                <p:nvPr/>
              </p:nvSpPr>
              <p:spPr bwMode="auto">
                <a:xfrm>
                  <a:off x="4782" y="2286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7" name="Freeform 3101"/>
                <p:cNvSpPr>
                  <a:spLocks/>
                </p:cNvSpPr>
                <p:nvPr/>
              </p:nvSpPr>
              <p:spPr bwMode="auto">
                <a:xfrm>
                  <a:off x="4794" y="2292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8" name="Line 3102"/>
                <p:cNvSpPr>
                  <a:spLocks noChangeShapeType="1"/>
                </p:cNvSpPr>
                <p:nvPr/>
              </p:nvSpPr>
              <p:spPr bwMode="auto">
                <a:xfrm>
                  <a:off x="4807" y="230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9" name="Freeform 3103"/>
                <p:cNvSpPr>
                  <a:spLocks/>
                </p:cNvSpPr>
                <p:nvPr/>
              </p:nvSpPr>
              <p:spPr bwMode="auto">
                <a:xfrm>
                  <a:off x="4810" y="2301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0" name="Freeform 3104"/>
                <p:cNvSpPr>
                  <a:spLocks/>
                </p:cNvSpPr>
                <p:nvPr/>
              </p:nvSpPr>
              <p:spPr bwMode="auto">
                <a:xfrm>
                  <a:off x="4821" y="2308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1" name="Freeform 3105"/>
                <p:cNvSpPr>
                  <a:spLocks/>
                </p:cNvSpPr>
                <p:nvPr/>
              </p:nvSpPr>
              <p:spPr bwMode="auto">
                <a:xfrm>
                  <a:off x="4835" y="2315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2" name="Freeform 3106"/>
                <p:cNvSpPr>
                  <a:spLocks/>
                </p:cNvSpPr>
                <p:nvPr/>
              </p:nvSpPr>
              <p:spPr bwMode="auto">
                <a:xfrm>
                  <a:off x="4846" y="2322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3" name="Freeform 3107"/>
                <p:cNvSpPr>
                  <a:spLocks/>
                </p:cNvSpPr>
                <p:nvPr/>
              </p:nvSpPr>
              <p:spPr bwMode="auto">
                <a:xfrm>
                  <a:off x="4860" y="2329"/>
                  <a:ext cx="6" cy="4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1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4" name="Freeform 3108"/>
                <p:cNvSpPr>
                  <a:spLocks/>
                </p:cNvSpPr>
                <p:nvPr/>
              </p:nvSpPr>
              <p:spPr bwMode="auto">
                <a:xfrm>
                  <a:off x="4869" y="2334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5" name="Line 3109"/>
                <p:cNvSpPr>
                  <a:spLocks noChangeShapeType="1"/>
                </p:cNvSpPr>
                <p:nvPr/>
              </p:nvSpPr>
              <p:spPr bwMode="auto">
                <a:xfrm>
                  <a:off x="4880" y="23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6" name="Freeform 3110"/>
                <p:cNvSpPr>
                  <a:spLocks/>
                </p:cNvSpPr>
                <p:nvPr/>
              </p:nvSpPr>
              <p:spPr bwMode="auto">
                <a:xfrm>
                  <a:off x="4882" y="2342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7" name="Freeform 3111"/>
                <p:cNvSpPr>
                  <a:spLocks/>
                </p:cNvSpPr>
                <p:nvPr/>
              </p:nvSpPr>
              <p:spPr bwMode="auto">
                <a:xfrm>
                  <a:off x="4894" y="2348"/>
                  <a:ext cx="22" cy="13"/>
                </a:xfrm>
                <a:custGeom>
                  <a:avLst/>
                  <a:gdLst>
                    <a:gd name="T0" fmla="*/ 0 w 10"/>
                    <a:gd name="T1" fmla="*/ 0 h 8"/>
                    <a:gd name="T2" fmla="*/ 0 w 10"/>
                    <a:gd name="T3" fmla="*/ 0 h 8"/>
                    <a:gd name="T4" fmla="*/ 1 w 10"/>
                    <a:gd name="T5" fmla="*/ 0 h 8"/>
                    <a:gd name="T6" fmla="*/ 1 w 10"/>
                    <a:gd name="T7" fmla="*/ 1 h 8"/>
                    <a:gd name="T8" fmla="*/ 2 w 10"/>
                    <a:gd name="T9" fmla="*/ 1 h 8"/>
                    <a:gd name="T10" fmla="*/ 2 w 10"/>
                    <a:gd name="T11" fmla="*/ 2 h 8"/>
                    <a:gd name="T12" fmla="*/ 3 w 10"/>
                    <a:gd name="T13" fmla="*/ 2 h 8"/>
                    <a:gd name="T14" fmla="*/ 3 w 10"/>
                    <a:gd name="T15" fmla="*/ 3 h 8"/>
                    <a:gd name="T16" fmla="*/ 4 w 10"/>
                    <a:gd name="T17" fmla="*/ 3 h 8"/>
                    <a:gd name="T18" fmla="*/ 4 w 10"/>
                    <a:gd name="T19" fmla="*/ 4 h 8"/>
                    <a:gd name="T20" fmla="*/ 5 w 10"/>
                    <a:gd name="T21" fmla="*/ 4 h 8"/>
                    <a:gd name="T22" fmla="*/ 5 w 10"/>
                    <a:gd name="T23" fmla="*/ 5 h 8"/>
                    <a:gd name="T24" fmla="*/ 6 w 10"/>
                    <a:gd name="T25" fmla="*/ 5 h 8"/>
                    <a:gd name="T26" fmla="*/ 7 w 10"/>
                    <a:gd name="T27" fmla="*/ 5 h 8"/>
                    <a:gd name="T28" fmla="*/ 7 w 10"/>
                    <a:gd name="T29" fmla="*/ 6 h 8"/>
                    <a:gd name="T30" fmla="*/ 8 w 10"/>
                    <a:gd name="T31" fmla="*/ 6 h 8"/>
                    <a:gd name="T32" fmla="*/ 8 w 10"/>
                    <a:gd name="T33" fmla="*/ 7 h 8"/>
                    <a:gd name="T34" fmla="*/ 9 w 10"/>
                    <a:gd name="T35" fmla="*/ 7 h 8"/>
                    <a:gd name="T36" fmla="*/ 9 w 10"/>
                    <a:gd name="T37" fmla="*/ 8 h 8"/>
                    <a:gd name="T38" fmla="*/ 10 w 10"/>
                    <a:gd name="T3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8" y="6"/>
                      </a:lnTo>
                      <a:lnTo>
                        <a:pt x="8" y="7"/>
                      </a:lnTo>
                      <a:lnTo>
                        <a:pt x="9" y="7"/>
                      </a:lnTo>
                      <a:lnTo>
                        <a:pt x="9" y="8"/>
                      </a:lnTo>
                      <a:lnTo>
                        <a:pt x="10" y="8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8" name="Freeform 3112"/>
                <p:cNvSpPr>
                  <a:spLocks/>
                </p:cNvSpPr>
                <p:nvPr/>
              </p:nvSpPr>
              <p:spPr bwMode="auto">
                <a:xfrm>
                  <a:off x="4919" y="2362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9" name="Freeform 3113"/>
                <p:cNvSpPr>
                  <a:spLocks/>
                </p:cNvSpPr>
                <p:nvPr/>
              </p:nvSpPr>
              <p:spPr bwMode="auto">
                <a:xfrm>
                  <a:off x="4930" y="2368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0" name="Freeform 3114"/>
                <p:cNvSpPr>
                  <a:spLocks/>
                </p:cNvSpPr>
                <p:nvPr/>
              </p:nvSpPr>
              <p:spPr bwMode="auto">
                <a:xfrm>
                  <a:off x="4941" y="2375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1" name="Line 3115"/>
                <p:cNvSpPr>
                  <a:spLocks noChangeShapeType="1"/>
                </p:cNvSpPr>
                <p:nvPr/>
              </p:nvSpPr>
              <p:spPr bwMode="auto">
                <a:xfrm>
                  <a:off x="4953" y="238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2" name="Freeform 3116"/>
                <p:cNvSpPr>
                  <a:spLocks/>
                </p:cNvSpPr>
                <p:nvPr/>
              </p:nvSpPr>
              <p:spPr bwMode="auto">
                <a:xfrm>
                  <a:off x="4955" y="2383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3" name="Freeform 3117"/>
                <p:cNvSpPr>
                  <a:spLocks/>
                </p:cNvSpPr>
                <p:nvPr/>
              </p:nvSpPr>
              <p:spPr bwMode="auto">
                <a:xfrm>
                  <a:off x="4966" y="2389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4" name="Line 3118"/>
                <p:cNvSpPr>
                  <a:spLocks noChangeShapeType="1"/>
                </p:cNvSpPr>
                <p:nvPr/>
              </p:nvSpPr>
              <p:spPr bwMode="auto">
                <a:xfrm>
                  <a:off x="4980" y="239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5" name="Freeform 3119"/>
                <p:cNvSpPr>
                  <a:spLocks/>
                </p:cNvSpPr>
                <p:nvPr/>
              </p:nvSpPr>
              <p:spPr bwMode="auto">
                <a:xfrm>
                  <a:off x="4982" y="2398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6" name="Freeform 3120"/>
                <p:cNvSpPr>
                  <a:spLocks/>
                </p:cNvSpPr>
                <p:nvPr/>
              </p:nvSpPr>
              <p:spPr bwMode="auto">
                <a:xfrm>
                  <a:off x="4994" y="2404"/>
                  <a:ext cx="13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7" name="Freeform 3121"/>
                <p:cNvSpPr>
                  <a:spLocks/>
                </p:cNvSpPr>
                <p:nvPr/>
              </p:nvSpPr>
              <p:spPr bwMode="auto">
                <a:xfrm>
                  <a:off x="5010" y="2414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8" name="Line 3122"/>
                <p:cNvSpPr>
                  <a:spLocks noChangeShapeType="1"/>
                </p:cNvSpPr>
                <p:nvPr/>
              </p:nvSpPr>
              <p:spPr bwMode="auto">
                <a:xfrm>
                  <a:off x="5023" y="242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9" name="Freeform 3123"/>
                <p:cNvSpPr>
                  <a:spLocks/>
                </p:cNvSpPr>
                <p:nvPr/>
              </p:nvSpPr>
              <p:spPr bwMode="auto">
                <a:xfrm>
                  <a:off x="5025" y="2423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0" name="Line 3124"/>
                <p:cNvSpPr>
                  <a:spLocks noChangeShapeType="1"/>
                </p:cNvSpPr>
                <p:nvPr/>
              </p:nvSpPr>
              <p:spPr bwMode="auto">
                <a:xfrm>
                  <a:off x="5039" y="243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1" name="Freeform 3125"/>
                <p:cNvSpPr>
                  <a:spLocks/>
                </p:cNvSpPr>
                <p:nvPr/>
              </p:nvSpPr>
              <p:spPr bwMode="auto">
                <a:xfrm>
                  <a:off x="5041" y="2433"/>
                  <a:ext cx="14" cy="7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2" name="Line 3126"/>
                <p:cNvSpPr>
                  <a:spLocks noChangeShapeType="1"/>
                </p:cNvSpPr>
                <p:nvPr/>
              </p:nvSpPr>
              <p:spPr bwMode="auto">
                <a:xfrm>
                  <a:off x="5057" y="244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3" name="Freeform 3127"/>
                <p:cNvSpPr>
                  <a:spLocks/>
                </p:cNvSpPr>
                <p:nvPr/>
              </p:nvSpPr>
              <p:spPr bwMode="auto">
                <a:xfrm>
                  <a:off x="5060" y="2443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4" name="Line 3128"/>
                <p:cNvSpPr>
                  <a:spLocks noChangeShapeType="1"/>
                </p:cNvSpPr>
                <p:nvPr/>
              </p:nvSpPr>
              <p:spPr bwMode="auto">
                <a:xfrm>
                  <a:off x="5071" y="24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5" name="Freeform 3129"/>
                <p:cNvSpPr>
                  <a:spLocks/>
                </p:cNvSpPr>
                <p:nvPr/>
              </p:nvSpPr>
              <p:spPr bwMode="auto">
                <a:xfrm>
                  <a:off x="5073" y="2451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6" name="Line 3130"/>
                <p:cNvSpPr>
                  <a:spLocks noChangeShapeType="1"/>
                </p:cNvSpPr>
                <p:nvPr/>
              </p:nvSpPr>
              <p:spPr bwMode="auto">
                <a:xfrm>
                  <a:off x="5085" y="245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7" name="Freeform 3131"/>
                <p:cNvSpPr>
                  <a:spLocks/>
                </p:cNvSpPr>
                <p:nvPr/>
              </p:nvSpPr>
              <p:spPr bwMode="auto">
                <a:xfrm>
                  <a:off x="5087" y="2459"/>
                  <a:ext cx="13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8" name="Freeform 3132"/>
                <p:cNvSpPr>
                  <a:spLocks/>
                </p:cNvSpPr>
                <p:nvPr/>
              </p:nvSpPr>
              <p:spPr bwMode="auto">
                <a:xfrm>
                  <a:off x="5103" y="2468"/>
                  <a:ext cx="9" cy="5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9" name="Line 3133"/>
                <p:cNvSpPr>
                  <a:spLocks noChangeShapeType="1"/>
                </p:cNvSpPr>
                <p:nvPr/>
              </p:nvSpPr>
              <p:spPr bwMode="auto">
                <a:xfrm>
                  <a:off x="5114" y="24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0" name="Freeform 3134"/>
                <p:cNvSpPr>
                  <a:spLocks/>
                </p:cNvSpPr>
                <p:nvPr/>
              </p:nvSpPr>
              <p:spPr bwMode="auto">
                <a:xfrm>
                  <a:off x="5116" y="2476"/>
                  <a:ext cx="21" cy="11"/>
                </a:xfrm>
                <a:custGeom>
                  <a:avLst/>
                  <a:gdLst>
                    <a:gd name="T0" fmla="*/ 0 w 9"/>
                    <a:gd name="T1" fmla="*/ 0 h 7"/>
                    <a:gd name="T2" fmla="*/ 0 w 9"/>
                    <a:gd name="T3" fmla="*/ 0 h 7"/>
                    <a:gd name="T4" fmla="*/ 1 w 9"/>
                    <a:gd name="T5" fmla="*/ 0 h 7"/>
                    <a:gd name="T6" fmla="*/ 1 w 9"/>
                    <a:gd name="T7" fmla="*/ 1 h 7"/>
                    <a:gd name="T8" fmla="*/ 2 w 9"/>
                    <a:gd name="T9" fmla="*/ 1 h 7"/>
                    <a:gd name="T10" fmla="*/ 2 w 9"/>
                    <a:gd name="T11" fmla="*/ 2 h 7"/>
                    <a:gd name="T12" fmla="*/ 3 w 9"/>
                    <a:gd name="T13" fmla="*/ 2 h 7"/>
                    <a:gd name="T14" fmla="*/ 3 w 9"/>
                    <a:gd name="T15" fmla="*/ 3 h 7"/>
                    <a:gd name="T16" fmla="*/ 4 w 9"/>
                    <a:gd name="T17" fmla="*/ 3 h 7"/>
                    <a:gd name="T18" fmla="*/ 5 w 9"/>
                    <a:gd name="T19" fmla="*/ 3 h 7"/>
                    <a:gd name="T20" fmla="*/ 5 w 9"/>
                    <a:gd name="T21" fmla="*/ 4 h 7"/>
                    <a:gd name="T22" fmla="*/ 6 w 9"/>
                    <a:gd name="T23" fmla="*/ 4 h 7"/>
                    <a:gd name="T24" fmla="*/ 6 w 9"/>
                    <a:gd name="T25" fmla="*/ 5 h 7"/>
                    <a:gd name="T26" fmla="*/ 7 w 9"/>
                    <a:gd name="T27" fmla="*/ 5 h 7"/>
                    <a:gd name="T28" fmla="*/ 7 w 9"/>
                    <a:gd name="T29" fmla="*/ 6 h 7"/>
                    <a:gd name="T30" fmla="*/ 8 w 9"/>
                    <a:gd name="T31" fmla="*/ 6 h 7"/>
                    <a:gd name="T32" fmla="*/ 8 w 9"/>
                    <a:gd name="T33" fmla="*/ 7 h 7"/>
                    <a:gd name="T34" fmla="*/ 9 w 9"/>
                    <a:gd name="T3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8" y="6"/>
                      </a:lnTo>
                      <a:lnTo>
                        <a:pt x="8" y="7"/>
                      </a:lnTo>
                      <a:lnTo>
                        <a:pt x="9" y="7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1" name="Freeform 3135"/>
                <p:cNvSpPr>
                  <a:spLocks/>
                </p:cNvSpPr>
                <p:nvPr/>
              </p:nvSpPr>
              <p:spPr bwMode="auto">
                <a:xfrm>
                  <a:off x="5139" y="2489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2" name="Freeform 3136"/>
                <p:cNvSpPr>
                  <a:spLocks/>
                </p:cNvSpPr>
                <p:nvPr/>
              </p:nvSpPr>
              <p:spPr bwMode="auto">
                <a:xfrm>
                  <a:off x="5150" y="2495"/>
                  <a:ext cx="30" cy="16"/>
                </a:xfrm>
                <a:custGeom>
                  <a:avLst/>
                  <a:gdLst>
                    <a:gd name="T0" fmla="*/ 0 w 13"/>
                    <a:gd name="T1" fmla="*/ 0 h 10"/>
                    <a:gd name="T2" fmla="*/ 0 w 13"/>
                    <a:gd name="T3" fmla="*/ 0 h 10"/>
                    <a:gd name="T4" fmla="*/ 1 w 13"/>
                    <a:gd name="T5" fmla="*/ 0 h 10"/>
                    <a:gd name="T6" fmla="*/ 1 w 13"/>
                    <a:gd name="T7" fmla="*/ 1 h 10"/>
                    <a:gd name="T8" fmla="*/ 2 w 13"/>
                    <a:gd name="T9" fmla="*/ 1 h 10"/>
                    <a:gd name="T10" fmla="*/ 2 w 13"/>
                    <a:gd name="T11" fmla="*/ 2 h 10"/>
                    <a:gd name="T12" fmla="*/ 3 w 13"/>
                    <a:gd name="T13" fmla="*/ 2 h 10"/>
                    <a:gd name="T14" fmla="*/ 3 w 13"/>
                    <a:gd name="T15" fmla="*/ 3 h 10"/>
                    <a:gd name="T16" fmla="*/ 4 w 13"/>
                    <a:gd name="T17" fmla="*/ 3 h 10"/>
                    <a:gd name="T18" fmla="*/ 4 w 13"/>
                    <a:gd name="T19" fmla="*/ 4 h 10"/>
                    <a:gd name="T20" fmla="*/ 5 w 13"/>
                    <a:gd name="T21" fmla="*/ 4 h 10"/>
                    <a:gd name="T22" fmla="*/ 6 w 13"/>
                    <a:gd name="T23" fmla="*/ 4 h 10"/>
                    <a:gd name="T24" fmla="*/ 6 w 13"/>
                    <a:gd name="T25" fmla="*/ 5 h 10"/>
                    <a:gd name="T26" fmla="*/ 7 w 13"/>
                    <a:gd name="T27" fmla="*/ 5 h 10"/>
                    <a:gd name="T28" fmla="*/ 7 w 13"/>
                    <a:gd name="T29" fmla="*/ 6 h 10"/>
                    <a:gd name="T30" fmla="*/ 8 w 13"/>
                    <a:gd name="T31" fmla="*/ 6 h 10"/>
                    <a:gd name="T32" fmla="*/ 8 w 13"/>
                    <a:gd name="T33" fmla="*/ 7 h 10"/>
                    <a:gd name="T34" fmla="*/ 9 w 13"/>
                    <a:gd name="T35" fmla="*/ 7 h 10"/>
                    <a:gd name="T36" fmla="*/ 10 w 13"/>
                    <a:gd name="T37" fmla="*/ 7 h 10"/>
                    <a:gd name="T38" fmla="*/ 10 w 13"/>
                    <a:gd name="T39" fmla="*/ 8 h 10"/>
                    <a:gd name="T40" fmla="*/ 11 w 13"/>
                    <a:gd name="T41" fmla="*/ 8 h 10"/>
                    <a:gd name="T42" fmla="*/ 11 w 13"/>
                    <a:gd name="T43" fmla="*/ 9 h 10"/>
                    <a:gd name="T44" fmla="*/ 12 w 13"/>
                    <a:gd name="T45" fmla="*/ 9 h 10"/>
                    <a:gd name="T46" fmla="*/ 12 w 13"/>
                    <a:gd name="T47" fmla="*/ 10 h 10"/>
                    <a:gd name="T48" fmla="*/ 13 w 13"/>
                    <a:gd name="T4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3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8" y="6"/>
                      </a:lnTo>
                      <a:lnTo>
                        <a:pt x="8" y="7"/>
                      </a:lnTo>
                      <a:lnTo>
                        <a:pt x="9" y="7"/>
                      </a:lnTo>
                      <a:lnTo>
                        <a:pt x="10" y="7"/>
                      </a:lnTo>
                      <a:lnTo>
                        <a:pt x="10" y="8"/>
                      </a:lnTo>
                      <a:lnTo>
                        <a:pt x="11" y="8"/>
                      </a:lnTo>
                      <a:lnTo>
                        <a:pt x="11" y="9"/>
                      </a:lnTo>
                      <a:lnTo>
                        <a:pt x="12" y="9"/>
                      </a:lnTo>
                      <a:lnTo>
                        <a:pt x="12" y="10"/>
                      </a:lnTo>
                      <a:lnTo>
                        <a:pt x="13" y="1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3" name="Freeform 3137"/>
                <p:cNvSpPr>
                  <a:spLocks/>
                </p:cNvSpPr>
                <p:nvPr/>
              </p:nvSpPr>
              <p:spPr bwMode="auto">
                <a:xfrm>
                  <a:off x="5182" y="2512"/>
                  <a:ext cx="14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4" name="Freeform 3138"/>
                <p:cNvSpPr>
                  <a:spLocks/>
                </p:cNvSpPr>
                <p:nvPr/>
              </p:nvSpPr>
              <p:spPr bwMode="auto">
                <a:xfrm>
                  <a:off x="5198" y="2522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5" name="Freeform 3139"/>
                <p:cNvSpPr>
                  <a:spLocks/>
                </p:cNvSpPr>
                <p:nvPr/>
              </p:nvSpPr>
              <p:spPr bwMode="auto">
                <a:xfrm>
                  <a:off x="5212" y="2529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6" name="Freeform 3140"/>
                <p:cNvSpPr>
                  <a:spLocks/>
                </p:cNvSpPr>
                <p:nvPr/>
              </p:nvSpPr>
              <p:spPr bwMode="auto">
                <a:xfrm>
                  <a:off x="5216" y="2533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7" name="Freeform 3141"/>
                <p:cNvSpPr>
                  <a:spLocks/>
                </p:cNvSpPr>
                <p:nvPr/>
              </p:nvSpPr>
              <p:spPr bwMode="auto">
                <a:xfrm>
                  <a:off x="5230" y="2540"/>
                  <a:ext cx="11" cy="7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8" name="Freeform 3142"/>
                <p:cNvSpPr>
                  <a:spLocks/>
                </p:cNvSpPr>
                <p:nvPr/>
              </p:nvSpPr>
              <p:spPr bwMode="auto">
                <a:xfrm>
                  <a:off x="5244" y="2548"/>
                  <a:ext cx="11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9" name="Freeform 3143"/>
                <p:cNvSpPr>
                  <a:spLocks/>
                </p:cNvSpPr>
                <p:nvPr/>
              </p:nvSpPr>
              <p:spPr bwMode="auto">
                <a:xfrm>
                  <a:off x="5257" y="2556"/>
                  <a:ext cx="12" cy="6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1 w 5"/>
                    <a:gd name="T5" fmla="*/ 0 h 4"/>
                    <a:gd name="T6" fmla="*/ 1 w 5"/>
                    <a:gd name="T7" fmla="*/ 1 h 4"/>
                    <a:gd name="T8" fmla="*/ 2 w 5"/>
                    <a:gd name="T9" fmla="*/ 1 h 4"/>
                    <a:gd name="T10" fmla="*/ 2 w 5"/>
                    <a:gd name="T11" fmla="*/ 2 h 4"/>
                    <a:gd name="T12" fmla="*/ 3 w 5"/>
                    <a:gd name="T13" fmla="*/ 2 h 4"/>
                    <a:gd name="T14" fmla="*/ 3 w 5"/>
                    <a:gd name="T15" fmla="*/ 3 h 4"/>
                    <a:gd name="T16" fmla="*/ 4 w 5"/>
                    <a:gd name="T17" fmla="*/ 3 h 4"/>
                    <a:gd name="T18" fmla="*/ 4 w 5"/>
                    <a:gd name="T19" fmla="*/ 4 h 4"/>
                    <a:gd name="T20" fmla="*/ 5 w 5"/>
                    <a:gd name="T21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0" name="Freeform 3144"/>
                <p:cNvSpPr>
                  <a:spLocks/>
                </p:cNvSpPr>
                <p:nvPr/>
              </p:nvSpPr>
              <p:spPr bwMode="auto">
                <a:xfrm>
                  <a:off x="5271" y="2564"/>
                  <a:ext cx="9" cy="4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1 w 4"/>
                    <a:gd name="T5" fmla="*/ 0 h 3"/>
                    <a:gd name="T6" fmla="*/ 1 w 4"/>
                    <a:gd name="T7" fmla="*/ 1 h 3"/>
                    <a:gd name="T8" fmla="*/ 2 w 4"/>
                    <a:gd name="T9" fmla="*/ 1 h 3"/>
                    <a:gd name="T10" fmla="*/ 2 w 4"/>
                    <a:gd name="T11" fmla="*/ 2 h 3"/>
                    <a:gd name="T12" fmla="*/ 3 w 4"/>
                    <a:gd name="T13" fmla="*/ 2 h 3"/>
                    <a:gd name="T14" fmla="*/ 3 w 4"/>
                    <a:gd name="T15" fmla="*/ 3 h 3"/>
                    <a:gd name="T16" fmla="*/ 4 w 4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1" name="Line 3145"/>
                <p:cNvSpPr>
                  <a:spLocks noChangeShapeType="1"/>
                </p:cNvSpPr>
                <p:nvPr/>
              </p:nvSpPr>
              <p:spPr bwMode="auto">
                <a:xfrm>
                  <a:off x="5282" y="257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2" name="Line 3146"/>
                <p:cNvSpPr>
                  <a:spLocks noChangeShapeType="1"/>
                </p:cNvSpPr>
                <p:nvPr/>
              </p:nvSpPr>
              <p:spPr bwMode="auto">
                <a:xfrm>
                  <a:off x="5284" y="257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3" name="Freeform 3147"/>
                <p:cNvSpPr>
                  <a:spLocks/>
                </p:cNvSpPr>
                <p:nvPr/>
              </p:nvSpPr>
              <p:spPr bwMode="auto">
                <a:xfrm>
                  <a:off x="5287" y="2573"/>
                  <a:ext cx="16" cy="10"/>
                </a:xfrm>
                <a:custGeom>
                  <a:avLst/>
                  <a:gdLst>
                    <a:gd name="T0" fmla="*/ 0 w 7"/>
                    <a:gd name="T1" fmla="*/ 0 h 6"/>
                    <a:gd name="T2" fmla="*/ 0 w 7"/>
                    <a:gd name="T3" fmla="*/ 0 h 6"/>
                    <a:gd name="T4" fmla="*/ 1 w 7"/>
                    <a:gd name="T5" fmla="*/ 0 h 6"/>
                    <a:gd name="T6" fmla="*/ 1 w 7"/>
                    <a:gd name="T7" fmla="*/ 1 h 6"/>
                    <a:gd name="T8" fmla="*/ 2 w 7"/>
                    <a:gd name="T9" fmla="*/ 1 h 6"/>
                    <a:gd name="T10" fmla="*/ 2 w 7"/>
                    <a:gd name="T11" fmla="*/ 2 h 6"/>
                    <a:gd name="T12" fmla="*/ 3 w 7"/>
                    <a:gd name="T13" fmla="*/ 2 h 6"/>
                    <a:gd name="T14" fmla="*/ 3 w 7"/>
                    <a:gd name="T15" fmla="*/ 3 h 6"/>
                    <a:gd name="T16" fmla="*/ 4 w 7"/>
                    <a:gd name="T17" fmla="*/ 3 h 6"/>
                    <a:gd name="T18" fmla="*/ 4 w 7"/>
                    <a:gd name="T19" fmla="*/ 4 h 6"/>
                    <a:gd name="T20" fmla="*/ 5 w 7"/>
                    <a:gd name="T21" fmla="*/ 4 h 6"/>
                    <a:gd name="T22" fmla="*/ 5 w 7"/>
                    <a:gd name="T23" fmla="*/ 5 h 6"/>
                    <a:gd name="T24" fmla="*/ 6 w 7"/>
                    <a:gd name="T25" fmla="*/ 5 h 6"/>
                    <a:gd name="T26" fmla="*/ 6 w 7"/>
                    <a:gd name="T27" fmla="*/ 6 h 6"/>
                    <a:gd name="T28" fmla="*/ 7 w 7"/>
                    <a:gd name="T2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4" name="Freeform 3148"/>
                <p:cNvSpPr>
                  <a:spLocks/>
                </p:cNvSpPr>
                <p:nvPr/>
              </p:nvSpPr>
              <p:spPr bwMode="auto">
                <a:xfrm>
                  <a:off x="5305" y="2584"/>
                  <a:ext cx="18" cy="11"/>
                </a:xfrm>
                <a:custGeom>
                  <a:avLst/>
                  <a:gdLst>
                    <a:gd name="T0" fmla="*/ 0 w 8"/>
                    <a:gd name="T1" fmla="*/ 0 h 7"/>
                    <a:gd name="T2" fmla="*/ 0 w 8"/>
                    <a:gd name="T3" fmla="*/ 0 h 7"/>
                    <a:gd name="T4" fmla="*/ 1 w 8"/>
                    <a:gd name="T5" fmla="*/ 0 h 7"/>
                    <a:gd name="T6" fmla="*/ 1 w 8"/>
                    <a:gd name="T7" fmla="*/ 1 h 7"/>
                    <a:gd name="T8" fmla="*/ 2 w 8"/>
                    <a:gd name="T9" fmla="*/ 1 h 7"/>
                    <a:gd name="T10" fmla="*/ 2 w 8"/>
                    <a:gd name="T11" fmla="*/ 2 h 7"/>
                    <a:gd name="T12" fmla="*/ 3 w 8"/>
                    <a:gd name="T13" fmla="*/ 2 h 7"/>
                    <a:gd name="T14" fmla="*/ 3 w 8"/>
                    <a:gd name="T15" fmla="*/ 3 h 7"/>
                    <a:gd name="T16" fmla="*/ 4 w 8"/>
                    <a:gd name="T17" fmla="*/ 3 h 7"/>
                    <a:gd name="T18" fmla="*/ 4 w 8"/>
                    <a:gd name="T19" fmla="*/ 4 h 7"/>
                    <a:gd name="T20" fmla="*/ 5 w 8"/>
                    <a:gd name="T21" fmla="*/ 4 h 7"/>
                    <a:gd name="T22" fmla="*/ 5 w 8"/>
                    <a:gd name="T23" fmla="*/ 5 h 7"/>
                    <a:gd name="T24" fmla="*/ 6 w 8"/>
                    <a:gd name="T25" fmla="*/ 5 h 7"/>
                    <a:gd name="T26" fmla="*/ 6 w 8"/>
                    <a:gd name="T27" fmla="*/ 6 h 7"/>
                    <a:gd name="T28" fmla="*/ 7 w 8"/>
                    <a:gd name="T29" fmla="*/ 6 h 7"/>
                    <a:gd name="T30" fmla="*/ 7 w 8"/>
                    <a:gd name="T31" fmla="*/ 7 h 7"/>
                    <a:gd name="T32" fmla="*/ 8 w 8"/>
                    <a:gd name="T3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5" name="Freeform 3149"/>
                <p:cNvSpPr>
                  <a:spLocks/>
                </p:cNvSpPr>
                <p:nvPr/>
              </p:nvSpPr>
              <p:spPr bwMode="auto">
                <a:xfrm>
                  <a:off x="5325" y="2597"/>
                  <a:ext cx="14" cy="7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6" name="Line 3150"/>
                <p:cNvSpPr>
                  <a:spLocks noChangeShapeType="1"/>
                </p:cNvSpPr>
                <p:nvPr/>
              </p:nvSpPr>
              <p:spPr bwMode="auto">
                <a:xfrm>
                  <a:off x="5341" y="260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7" name="Freeform 3151"/>
                <p:cNvSpPr>
                  <a:spLocks/>
                </p:cNvSpPr>
                <p:nvPr/>
              </p:nvSpPr>
              <p:spPr bwMode="auto">
                <a:xfrm>
                  <a:off x="5344" y="2608"/>
                  <a:ext cx="13" cy="7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8" name="Line 3152"/>
                <p:cNvSpPr>
                  <a:spLocks noChangeShapeType="1"/>
                </p:cNvSpPr>
                <p:nvPr/>
              </p:nvSpPr>
              <p:spPr bwMode="auto">
                <a:xfrm>
                  <a:off x="5359" y="26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19" name="Freeform 3153"/>
                <p:cNvSpPr>
                  <a:spLocks/>
                </p:cNvSpPr>
                <p:nvPr/>
              </p:nvSpPr>
              <p:spPr bwMode="auto">
                <a:xfrm>
                  <a:off x="5362" y="2618"/>
                  <a:ext cx="16" cy="10"/>
                </a:xfrm>
                <a:custGeom>
                  <a:avLst/>
                  <a:gdLst>
                    <a:gd name="T0" fmla="*/ 0 w 7"/>
                    <a:gd name="T1" fmla="*/ 0 h 6"/>
                    <a:gd name="T2" fmla="*/ 0 w 7"/>
                    <a:gd name="T3" fmla="*/ 0 h 6"/>
                    <a:gd name="T4" fmla="*/ 1 w 7"/>
                    <a:gd name="T5" fmla="*/ 0 h 6"/>
                    <a:gd name="T6" fmla="*/ 1 w 7"/>
                    <a:gd name="T7" fmla="*/ 1 h 6"/>
                    <a:gd name="T8" fmla="*/ 2 w 7"/>
                    <a:gd name="T9" fmla="*/ 1 h 6"/>
                    <a:gd name="T10" fmla="*/ 2 w 7"/>
                    <a:gd name="T11" fmla="*/ 2 h 6"/>
                    <a:gd name="T12" fmla="*/ 3 w 7"/>
                    <a:gd name="T13" fmla="*/ 2 h 6"/>
                    <a:gd name="T14" fmla="*/ 3 w 7"/>
                    <a:gd name="T15" fmla="*/ 3 h 6"/>
                    <a:gd name="T16" fmla="*/ 4 w 7"/>
                    <a:gd name="T17" fmla="*/ 3 h 6"/>
                    <a:gd name="T18" fmla="*/ 4 w 7"/>
                    <a:gd name="T19" fmla="*/ 4 h 6"/>
                    <a:gd name="T20" fmla="*/ 5 w 7"/>
                    <a:gd name="T21" fmla="*/ 4 h 6"/>
                    <a:gd name="T22" fmla="*/ 5 w 7"/>
                    <a:gd name="T23" fmla="*/ 5 h 6"/>
                    <a:gd name="T24" fmla="*/ 6 w 7"/>
                    <a:gd name="T25" fmla="*/ 5 h 6"/>
                    <a:gd name="T26" fmla="*/ 6 w 7"/>
                    <a:gd name="T27" fmla="*/ 6 h 6"/>
                    <a:gd name="T28" fmla="*/ 7 w 7"/>
                    <a:gd name="T2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0" name="Freeform 3154"/>
                <p:cNvSpPr>
                  <a:spLocks/>
                </p:cNvSpPr>
                <p:nvPr/>
              </p:nvSpPr>
              <p:spPr bwMode="auto">
                <a:xfrm>
                  <a:off x="5380" y="2629"/>
                  <a:ext cx="16" cy="10"/>
                </a:xfrm>
                <a:custGeom>
                  <a:avLst/>
                  <a:gdLst>
                    <a:gd name="T0" fmla="*/ 0 w 7"/>
                    <a:gd name="T1" fmla="*/ 0 h 6"/>
                    <a:gd name="T2" fmla="*/ 0 w 7"/>
                    <a:gd name="T3" fmla="*/ 0 h 6"/>
                    <a:gd name="T4" fmla="*/ 1 w 7"/>
                    <a:gd name="T5" fmla="*/ 0 h 6"/>
                    <a:gd name="T6" fmla="*/ 1 w 7"/>
                    <a:gd name="T7" fmla="*/ 1 h 6"/>
                    <a:gd name="T8" fmla="*/ 2 w 7"/>
                    <a:gd name="T9" fmla="*/ 1 h 6"/>
                    <a:gd name="T10" fmla="*/ 2 w 7"/>
                    <a:gd name="T11" fmla="*/ 2 h 6"/>
                    <a:gd name="T12" fmla="*/ 3 w 7"/>
                    <a:gd name="T13" fmla="*/ 2 h 6"/>
                    <a:gd name="T14" fmla="*/ 3 w 7"/>
                    <a:gd name="T15" fmla="*/ 3 h 6"/>
                    <a:gd name="T16" fmla="*/ 4 w 7"/>
                    <a:gd name="T17" fmla="*/ 3 h 6"/>
                    <a:gd name="T18" fmla="*/ 4 w 7"/>
                    <a:gd name="T19" fmla="*/ 4 h 6"/>
                    <a:gd name="T20" fmla="*/ 5 w 7"/>
                    <a:gd name="T21" fmla="*/ 4 h 6"/>
                    <a:gd name="T22" fmla="*/ 5 w 7"/>
                    <a:gd name="T23" fmla="*/ 5 h 6"/>
                    <a:gd name="T24" fmla="*/ 6 w 7"/>
                    <a:gd name="T25" fmla="*/ 5 h 6"/>
                    <a:gd name="T26" fmla="*/ 6 w 7"/>
                    <a:gd name="T27" fmla="*/ 6 h 6"/>
                    <a:gd name="T28" fmla="*/ 7 w 7"/>
                    <a:gd name="T2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1" name="Line 3155"/>
                <p:cNvSpPr>
                  <a:spLocks noChangeShapeType="1"/>
                </p:cNvSpPr>
                <p:nvPr/>
              </p:nvSpPr>
              <p:spPr bwMode="auto">
                <a:xfrm>
                  <a:off x="5398" y="264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2" name="Freeform 3156"/>
                <p:cNvSpPr>
                  <a:spLocks/>
                </p:cNvSpPr>
                <p:nvPr/>
              </p:nvSpPr>
              <p:spPr bwMode="auto">
                <a:xfrm>
                  <a:off x="5400" y="2642"/>
                  <a:ext cx="14" cy="8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0 h 5"/>
                    <a:gd name="T4" fmla="*/ 1 w 6"/>
                    <a:gd name="T5" fmla="*/ 0 h 5"/>
                    <a:gd name="T6" fmla="*/ 1 w 6"/>
                    <a:gd name="T7" fmla="*/ 1 h 5"/>
                    <a:gd name="T8" fmla="*/ 2 w 6"/>
                    <a:gd name="T9" fmla="*/ 1 h 5"/>
                    <a:gd name="T10" fmla="*/ 2 w 6"/>
                    <a:gd name="T11" fmla="*/ 2 h 5"/>
                    <a:gd name="T12" fmla="*/ 3 w 6"/>
                    <a:gd name="T13" fmla="*/ 2 h 5"/>
                    <a:gd name="T14" fmla="*/ 3 w 6"/>
                    <a:gd name="T15" fmla="*/ 3 h 5"/>
                    <a:gd name="T16" fmla="*/ 4 w 6"/>
                    <a:gd name="T17" fmla="*/ 3 h 5"/>
                    <a:gd name="T18" fmla="*/ 4 w 6"/>
                    <a:gd name="T19" fmla="*/ 4 h 5"/>
                    <a:gd name="T20" fmla="*/ 5 w 6"/>
                    <a:gd name="T21" fmla="*/ 4 h 5"/>
                    <a:gd name="T22" fmla="*/ 5 w 6"/>
                    <a:gd name="T23" fmla="*/ 5 h 5"/>
                    <a:gd name="T24" fmla="*/ 6 w 6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3" name="Line 3157"/>
                <p:cNvSpPr>
                  <a:spLocks noChangeShapeType="1"/>
                </p:cNvSpPr>
                <p:nvPr/>
              </p:nvSpPr>
              <p:spPr bwMode="auto">
                <a:xfrm>
                  <a:off x="5416" y="26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4" name="Freeform 3158"/>
                <p:cNvSpPr>
                  <a:spLocks/>
                </p:cNvSpPr>
                <p:nvPr/>
              </p:nvSpPr>
              <p:spPr bwMode="auto">
                <a:xfrm>
                  <a:off x="5418" y="2653"/>
                  <a:ext cx="30" cy="19"/>
                </a:xfrm>
                <a:custGeom>
                  <a:avLst/>
                  <a:gdLst>
                    <a:gd name="T0" fmla="*/ 0 w 13"/>
                    <a:gd name="T1" fmla="*/ 0 h 12"/>
                    <a:gd name="T2" fmla="*/ 0 w 13"/>
                    <a:gd name="T3" fmla="*/ 0 h 12"/>
                    <a:gd name="T4" fmla="*/ 1 w 13"/>
                    <a:gd name="T5" fmla="*/ 0 h 12"/>
                    <a:gd name="T6" fmla="*/ 1 w 13"/>
                    <a:gd name="T7" fmla="*/ 1 h 12"/>
                    <a:gd name="T8" fmla="*/ 2 w 13"/>
                    <a:gd name="T9" fmla="*/ 1 h 12"/>
                    <a:gd name="T10" fmla="*/ 2 w 13"/>
                    <a:gd name="T11" fmla="*/ 2 h 12"/>
                    <a:gd name="T12" fmla="*/ 3 w 13"/>
                    <a:gd name="T13" fmla="*/ 2 h 12"/>
                    <a:gd name="T14" fmla="*/ 3 w 13"/>
                    <a:gd name="T15" fmla="*/ 3 h 12"/>
                    <a:gd name="T16" fmla="*/ 4 w 13"/>
                    <a:gd name="T17" fmla="*/ 3 h 12"/>
                    <a:gd name="T18" fmla="*/ 4 w 13"/>
                    <a:gd name="T19" fmla="*/ 4 h 12"/>
                    <a:gd name="T20" fmla="*/ 5 w 13"/>
                    <a:gd name="T21" fmla="*/ 4 h 12"/>
                    <a:gd name="T22" fmla="*/ 5 w 13"/>
                    <a:gd name="T23" fmla="*/ 5 h 12"/>
                    <a:gd name="T24" fmla="*/ 6 w 13"/>
                    <a:gd name="T25" fmla="*/ 5 h 12"/>
                    <a:gd name="T26" fmla="*/ 6 w 13"/>
                    <a:gd name="T27" fmla="*/ 6 h 12"/>
                    <a:gd name="T28" fmla="*/ 7 w 13"/>
                    <a:gd name="T29" fmla="*/ 6 h 12"/>
                    <a:gd name="T30" fmla="*/ 7 w 13"/>
                    <a:gd name="T31" fmla="*/ 7 h 12"/>
                    <a:gd name="T32" fmla="*/ 8 w 13"/>
                    <a:gd name="T33" fmla="*/ 7 h 12"/>
                    <a:gd name="T34" fmla="*/ 8 w 13"/>
                    <a:gd name="T35" fmla="*/ 8 h 12"/>
                    <a:gd name="T36" fmla="*/ 9 w 13"/>
                    <a:gd name="T37" fmla="*/ 8 h 12"/>
                    <a:gd name="T38" fmla="*/ 9 w 13"/>
                    <a:gd name="T39" fmla="*/ 9 h 12"/>
                    <a:gd name="T40" fmla="*/ 10 w 13"/>
                    <a:gd name="T41" fmla="*/ 9 h 12"/>
                    <a:gd name="T42" fmla="*/ 10 w 13"/>
                    <a:gd name="T43" fmla="*/ 10 h 12"/>
                    <a:gd name="T44" fmla="*/ 11 w 13"/>
                    <a:gd name="T45" fmla="*/ 10 h 12"/>
                    <a:gd name="T46" fmla="*/ 11 w 13"/>
                    <a:gd name="T47" fmla="*/ 11 h 12"/>
                    <a:gd name="T48" fmla="*/ 12 w 13"/>
                    <a:gd name="T49" fmla="*/ 11 h 12"/>
                    <a:gd name="T50" fmla="*/ 12 w 13"/>
                    <a:gd name="T51" fmla="*/ 12 h 12"/>
                    <a:gd name="T52" fmla="*/ 13 w 13"/>
                    <a:gd name="T5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3" h="1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9" y="8"/>
                      </a:lnTo>
                      <a:lnTo>
                        <a:pt x="9" y="9"/>
                      </a:lnTo>
                      <a:lnTo>
                        <a:pt x="10" y="9"/>
                      </a:lnTo>
                      <a:lnTo>
                        <a:pt x="10" y="10"/>
                      </a:lnTo>
                      <a:lnTo>
                        <a:pt x="11" y="10"/>
                      </a:lnTo>
                      <a:lnTo>
                        <a:pt x="11" y="11"/>
                      </a:lnTo>
                      <a:lnTo>
                        <a:pt x="12" y="11"/>
                      </a:lnTo>
                      <a:lnTo>
                        <a:pt x="12" y="12"/>
                      </a:lnTo>
                      <a:lnTo>
                        <a:pt x="13" y="12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5" name="Line 3159"/>
                <p:cNvSpPr>
                  <a:spLocks noChangeShapeType="1"/>
                </p:cNvSpPr>
                <p:nvPr/>
              </p:nvSpPr>
              <p:spPr bwMode="auto">
                <a:xfrm>
                  <a:off x="5450" y="26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6" name="Line 3160"/>
                <p:cNvSpPr>
                  <a:spLocks noChangeShapeType="1"/>
                </p:cNvSpPr>
                <p:nvPr/>
              </p:nvSpPr>
              <p:spPr bwMode="auto">
                <a:xfrm>
                  <a:off x="5453" y="267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7" name="Line 3161"/>
                <p:cNvSpPr>
                  <a:spLocks noChangeShapeType="1"/>
                </p:cNvSpPr>
                <p:nvPr/>
              </p:nvSpPr>
              <p:spPr bwMode="auto">
                <a:xfrm>
                  <a:off x="5455" y="267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8" name="Freeform 3162"/>
                <p:cNvSpPr>
                  <a:spLocks/>
                </p:cNvSpPr>
                <p:nvPr/>
              </p:nvSpPr>
              <p:spPr bwMode="auto">
                <a:xfrm>
                  <a:off x="5457" y="2678"/>
                  <a:ext cx="16" cy="9"/>
                </a:xfrm>
                <a:custGeom>
                  <a:avLst/>
                  <a:gdLst>
                    <a:gd name="T0" fmla="*/ 0 w 7"/>
                    <a:gd name="T1" fmla="*/ 0 h 6"/>
                    <a:gd name="T2" fmla="*/ 0 w 7"/>
                    <a:gd name="T3" fmla="*/ 0 h 6"/>
                    <a:gd name="T4" fmla="*/ 1 w 7"/>
                    <a:gd name="T5" fmla="*/ 0 h 6"/>
                    <a:gd name="T6" fmla="*/ 1 w 7"/>
                    <a:gd name="T7" fmla="*/ 1 h 6"/>
                    <a:gd name="T8" fmla="*/ 2 w 7"/>
                    <a:gd name="T9" fmla="*/ 1 h 6"/>
                    <a:gd name="T10" fmla="*/ 2 w 7"/>
                    <a:gd name="T11" fmla="*/ 2 h 6"/>
                    <a:gd name="T12" fmla="*/ 3 w 7"/>
                    <a:gd name="T13" fmla="*/ 2 h 6"/>
                    <a:gd name="T14" fmla="*/ 3 w 7"/>
                    <a:gd name="T15" fmla="*/ 3 h 6"/>
                    <a:gd name="T16" fmla="*/ 4 w 7"/>
                    <a:gd name="T17" fmla="*/ 3 h 6"/>
                    <a:gd name="T18" fmla="*/ 4 w 7"/>
                    <a:gd name="T19" fmla="*/ 4 h 6"/>
                    <a:gd name="T20" fmla="*/ 5 w 7"/>
                    <a:gd name="T21" fmla="*/ 4 h 6"/>
                    <a:gd name="T22" fmla="*/ 5 w 7"/>
                    <a:gd name="T23" fmla="*/ 5 h 6"/>
                    <a:gd name="T24" fmla="*/ 6 w 7"/>
                    <a:gd name="T25" fmla="*/ 5 h 6"/>
                    <a:gd name="T26" fmla="*/ 6 w 7"/>
                    <a:gd name="T27" fmla="*/ 6 h 6"/>
                    <a:gd name="T28" fmla="*/ 7 w 7"/>
                    <a:gd name="T2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29" name="Line 3163"/>
                <p:cNvSpPr>
                  <a:spLocks noChangeShapeType="1"/>
                </p:cNvSpPr>
                <p:nvPr/>
              </p:nvSpPr>
              <p:spPr bwMode="auto">
                <a:xfrm>
                  <a:off x="5475" y="26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0" name="Line 3164"/>
                <p:cNvSpPr>
                  <a:spLocks noChangeShapeType="1"/>
                </p:cNvSpPr>
                <p:nvPr/>
              </p:nvSpPr>
              <p:spPr bwMode="auto">
                <a:xfrm>
                  <a:off x="5478" y="26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1" name="Line 3165"/>
                <p:cNvSpPr>
                  <a:spLocks noChangeShapeType="1"/>
                </p:cNvSpPr>
                <p:nvPr/>
              </p:nvSpPr>
              <p:spPr bwMode="auto">
                <a:xfrm>
                  <a:off x="5480" y="26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2" name="Line 3166"/>
                <p:cNvSpPr>
                  <a:spLocks noChangeShapeType="1"/>
                </p:cNvSpPr>
                <p:nvPr/>
              </p:nvSpPr>
              <p:spPr bwMode="auto">
                <a:xfrm>
                  <a:off x="5482" y="269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3" name="Freeform 3167"/>
                <p:cNvSpPr>
                  <a:spLocks/>
                </p:cNvSpPr>
                <p:nvPr/>
              </p:nvSpPr>
              <p:spPr bwMode="auto">
                <a:xfrm>
                  <a:off x="5484" y="2695"/>
                  <a:ext cx="25" cy="16"/>
                </a:xfrm>
                <a:custGeom>
                  <a:avLst/>
                  <a:gdLst>
                    <a:gd name="T0" fmla="*/ 0 w 11"/>
                    <a:gd name="T1" fmla="*/ 0 h 10"/>
                    <a:gd name="T2" fmla="*/ 0 w 11"/>
                    <a:gd name="T3" fmla="*/ 0 h 10"/>
                    <a:gd name="T4" fmla="*/ 1 w 11"/>
                    <a:gd name="T5" fmla="*/ 0 h 10"/>
                    <a:gd name="T6" fmla="*/ 1 w 11"/>
                    <a:gd name="T7" fmla="*/ 1 h 10"/>
                    <a:gd name="T8" fmla="*/ 2 w 11"/>
                    <a:gd name="T9" fmla="*/ 1 h 10"/>
                    <a:gd name="T10" fmla="*/ 2 w 11"/>
                    <a:gd name="T11" fmla="*/ 2 h 10"/>
                    <a:gd name="T12" fmla="*/ 3 w 11"/>
                    <a:gd name="T13" fmla="*/ 2 h 10"/>
                    <a:gd name="T14" fmla="*/ 3 w 11"/>
                    <a:gd name="T15" fmla="*/ 3 h 10"/>
                    <a:gd name="T16" fmla="*/ 4 w 11"/>
                    <a:gd name="T17" fmla="*/ 3 h 10"/>
                    <a:gd name="T18" fmla="*/ 4 w 11"/>
                    <a:gd name="T19" fmla="*/ 4 h 10"/>
                    <a:gd name="T20" fmla="*/ 5 w 11"/>
                    <a:gd name="T21" fmla="*/ 4 h 10"/>
                    <a:gd name="T22" fmla="*/ 5 w 11"/>
                    <a:gd name="T23" fmla="*/ 5 h 10"/>
                    <a:gd name="T24" fmla="*/ 6 w 11"/>
                    <a:gd name="T25" fmla="*/ 5 h 10"/>
                    <a:gd name="T26" fmla="*/ 6 w 11"/>
                    <a:gd name="T27" fmla="*/ 6 h 10"/>
                    <a:gd name="T28" fmla="*/ 7 w 11"/>
                    <a:gd name="T29" fmla="*/ 6 h 10"/>
                    <a:gd name="T30" fmla="*/ 7 w 11"/>
                    <a:gd name="T31" fmla="*/ 7 h 10"/>
                    <a:gd name="T32" fmla="*/ 8 w 11"/>
                    <a:gd name="T33" fmla="*/ 7 h 10"/>
                    <a:gd name="T34" fmla="*/ 8 w 11"/>
                    <a:gd name="T35" fmla="*/ 8 h 10"/>
                    <a:gd name="T36" fmla="*/ 9 w 11"/>
                    <a:gd name="T37" fmla="*/ 8 h 10"/>
                    <a:gd name="T38" fmla="*/ 9 w 11"/>
                    <a:gd name="T39" fmla="*/ 9 h 10"/>
                    <a:gd name="T40" fmla="*/ 10 w 11"/>
                    <a:gd name="T41" fmla="*/ 9 h 10"/>
                    <a:gd name="T42" fmla="*/ 10 w 11"/>
                    <a:gd name="T43" fmla="*/ 10 h 10"/>
                    <a:gd name="T44" fmla="*/ 11 w 11"/>
                    <a:gd name="T4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9" y="8"/>
                      </a:lnTo>
                      <a:lnTo>
                        <a:pt x="9" y="9"/>
                      </a:lnTo>
                      <a:lnTo>
                        <a:pt x="10" y="9"/>
                      </a:lnTo>
                      <a:lnTo>
                        <a:pt x="10" y="10"/>
                      </a:lnTo>
                      <a:lnTo>
                        <a:pt x="11" y="1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4" name="Line 3168"/>
                <p:cNvSpPr>
                  <a:spLocks noChangeShapeType="1"/>
                </p:cNvSpPr>
                <p:nvPr/>
              </p:nvSpPr>
              <p:spPr bwMode="auto">
                <a:xfrm>
                  <a:off x="5512" y="271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5" name="Line 3169"/>
                <p:cNvSpPr>
                  <a:spLocks noChangeShapeType="1"/>
                </p:cNvSpPr>
                <p:nvPr/>
              </p:nvSpPr>
              <p:spPr bwMode="auto">
                <a:xfrm>
                  <a:off x="5514" y="27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6" name="Line 3170"/>
                <p:cNvSpPr>
                  <a:spLocks noChangeShapeType="1"/>
                </p:cNvSpPr>
                <p:nvPr/>
              </p:nvSpPr>
              <p:spPr bwMode="auto">
                <a:xfrm>
                  <a:off x="5516" y="27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7" name="Line 3171"/>
                <p:cNvSpPr>
                  <a:spLocks noChangeShapeType="1"/>
                </p:cNvSpPr>
                <p:nvPr/>
              </p:nvSpPr>
              <p:spPr bwMode="auto">
                <a:xfrm>
                  <a:off x="5518" y="271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8" name="Freeform 3172"/>
                <p:cNvSpPr>
                  <a:spLocks/>
                </p:cNvSpPr>
                <p:nvPr/>
              </p:nvSpPr>
              <p:spPr bwMode="auto">
                <a:xfrm>
                  <a:off x="5521" y="2719"/>
                  <a:ext cx="36" cy="26"/>
                </a:xfrm>
                <a:custGeom>
                  <a:avLst/>
                  <a:gdLst>
                    <a:gd name="T0" fmla="*/ 0 w 16"/>
                    <a:gd name="T1" fmla="*/ 0 h 17"/>
                    <a:gd name="T2" fmla="*/ 0 w 16"/>
                    <a:gd name="T3" fmla="*/ 0 h 17"/>
                    <a:gd name="T4" fmla="*/ 0 w 16"/>
                    <a:gd name="T5" fmla="*/ 1 h 17"/>
                    <a:gd name="T6" fmla="*/ 1 w 16"/>
                    <a:gd name="T7" fmla="*/ 1 h 17"/>
                    <a:gd name="T8" fmla="*/ 1 w 16"/>
                    <a:gd name="T9" fmla="*/ 2 h 17"/>
                    <a:gd name="T10" fmla="*/ 2 w 16"/>
                    <a:gd name="T11" fmla="*/ 2 h 17"/>
                    <a:gd name="T12" fmla="*/ 2 w 16"/>
                    <a:gd name="T13" fmla="*/ 3 h 17"/>
                    <a:gd name="T14" fmla="*/ 3 w 16"/>
                    <a:gd name="T15" fmla="*/ 3 h 17"/>
                    <a:gd name="T16" fmla="*/ 3 w 16"/>
                    <a:gd name="T17" fmla="*/ 4 h 17"/>
                    <a:gd name="T18" fmla="*/ 4 w 16"/>
                    <a:gd name="T19" fmla="*/ 4 h 17"/>
                    <a:gd name="T20" fmla="*/ 4 w 16"/>
                    <a:gd name="T21" fmla="*/ 5 h 17"/>
                    <a:gd name="T22" fmla="*/ 5 w 16"/>
                    <a:gd name="T23" fmla="*/ 5 h 17"/>
                    <a:gd name="T24" fmla="*/ 5 w 16"/>
                    <a:gd name="T25" fmla="*/ 6 h 17"/>
                    <a:gd name="T26" fmla="*/ 6 w 16"/>
                    <a:gd name="T27" fmla="*/ 6 h 17"/>
                    <a:gd name="T28" fmla="*/ 6 w 16"/>
                    <a:gd name="T29" fmla="*/ 7 h 17"/>
                    <a:gd name="T30" fmla="*/ 7 w 16"/>
                    <a:gd name="T31" fmla="*/ 7 h 17"/>
                    <a:gd name="T32" fmla="*/ 7 w 16"/>
                    <a:gd name="T33" fmla="*/ 8 h 17"/>
                    <a:gd name="T34" fmla="*/ 8 w 16"/>
                    <a:gd name="T35" fmla="*/ 8 h 17"/>
                    <a:gd name="T36" fmla="*/ 8 w 16"/>
                    <a:gd name="T37" fmla="*/ 9 h 17"/>
                    <a:gd name="T38" fmla="*/ 9 w 16"/>
                    <a:gd name="T39" fmla="*/ 9 h 17"/>
                    <a:gd name="T40" fmla="*/ 9 w 16"/>
                    <a:gd name="T41" fmla="*/ 10 h 17"/>
                    <a:gd name="T42" fmla="*/ 10 w 16"/>
                    <a:gd name="T43" fmla="*/ 10 h 17"/>
                    <a:gd name="T44" fmla="*/ 10 w 16"/>
                    <a:gd name="T45" fmla="*/ 11 h 17"/>
                    <a:gd name="T46" fmla="*/ 11 w 16"/>
                    <a:gd name="T47" fmla="*/ 11 h 17"/>
                    <a:gd name="T48" fmla="*/ 11 w 16"/>
                    <a:gd name="T49" fmla="*/ 12 h 17"/>
                    <a:gd name="T50" fmla="*/ 12 w 16"/>
                    <a:gd name="T51" fmla="*/ 12 h 17"/>
                    <a:gd name="T52" fmla="*/ 12 w 16"/>
                    <a:gd name="T53" fmla="*/ 13 h 17"/>
                    <a:gd name="T54" fmla="*/ 13 w 16"/>
                    <a:gd name="T55" fmla="*/ 13 h 17"/>
                    <a:gd name="T56" fmla="*/ 13 w 16"/>
                    <a:gd name="T57" fmla="*/ 14 h 17"/>
                    <a:gd name="T58" fmla="*/ 14 w 16"/>
                    <a:gd name="T59" fmla="*/ 14 h 17"/>
                    <a:gd name="T60" fmla="*/ 14 w 16"/>
                    <a:gd name="T61" fmla="*/ 15 h 17"/>
                    <a:gd name="T62" fmla="*/ 15 w 16"/>
                    <a:gd name="T63" fmla="*/ 15 h 17"/>
                    <a:gd name="T64" fmla="*/ 15 w 16"/>
                    <a:gd name="T65" fmla="*/ 16 h 17"/>
                    <a:gd name="T66" fmla="*/ 16 w 16"/>
                    <a:gd name="T67" fmla="*/ 16 h 17"/>
                    <a:gd name="T68" fmla="*/ 16 w 16"/>
                    <a:gd name="T6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6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8"/>
                      </a:lnTo>
                      <a:lnTo>
                        <a:pt x="8" y="8"/>
                      </a:lnTo>
                      <a:lnTo>
                        <a:pt x="8" y="9"/>
                      </a:lnTo>
                      <a:lnTo>
                        <a:pt x="9" y="9"/>
                      </a:lnTo>
                      <a:lnTo>
                        <a:pt x="9" y="10"/>
                      </a:lnTo>
                      <a:lnTo>
                        <a:pt x="10" y="10"/>
                      </a:lnTo>
                      <a:lnTo>
                        <a:pt x="10" y="11"/>
                      </a:lnTo>
                      <a:lnTo>
                        <a:pt x="11" y="11"/>
                      </a:lnTo>
                      <a:lnTo>
                        <a:pt x="11" y="12"/>
                      </a:lnTo>
                      <a:lnTo>
                        <a:pt x="12" y="12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4"/>
                      </a:lnTo>
                      <a:lnTo>
                        <a:pt x="14" y="14"/>
                      </a:lnTo>
                      <a:lnTo>
                        <a:pt x="14" y="15"/>
                      </a:lnTo>
                      <a:lnTo>
                        <a:pt x="15" y="15"/>
                      </a:lnTo>
                      <a:lnTo>
                        <a:pt x="15" y="16"/>
                      </a:lnTo>
                      <a:lnTo>
                        <a:pt x="16" y="16"/>
                      </a:lnTo>
                      <a:lnTo>
                        <a:pt x="16" y="17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39" name="Line 3173"/>
                <p:cNvSpPr>
                  <a:spLocks noChangeShapeType="1"/>
                </p:cNvSpPr>
                <p:nvPr/>
              </p:nvSpPr>
              <p:spPr bwMode="auto">
                <a:xfrm>
                  <a:off x="5559" y="27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0" name="Freeform 3174"/>
                <p:cNvSpPr>
                  <a:spLocks/>
                </p:cNvSpPr>
                <p:nvPr/>
              </p:nvSpPr>
              <p:spPr bwMode="auto">
                <a:xfrm>
                  <a:off x="5562" y="2748"/>
                  <a:ext cx="16" cy="11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1 w 7"/>
                    <a:gd name="T5" fmla="*/ 0 h 7"/>
                    <a:gd name="T6" fmla="*/ 1 w 7"/>
                    <a:gd name="T7" fmla="*/ 1 h 7"/>
                    <a:gd name="T8" fmla="*/ 2 w 7"/>
                    <a:gd name="T9" fmla="*/ 1 h 7"/>
                    <a:gd name="T10" fmla="*/ 2 w 7"/>
                    <a:gd name="T11" fmla="*/ 2 h 7"/>
                    <a:gd name="T12" fmla="*/ 3 w 7"/>
                    <a:gd name="T13" fmla="*/ 2 h 7"/>
                    <a:gd name="T14" fmla="*/ 3 w 7"/>
                    <a:gd name="T15" fmla="*/ 3 h 7"/>
                    <a:gd name="T16" fmla="*/ 4 w 7"/>
                    <a:gd name="T17" fmla="*/ 3 h 7"/>
                    <a:gd name="T18" fmla="*/ 4 w 7"/>
                    <a:gd name="T19" fmla="*/ 4 h 7"/>
                    <a:gd name="T20" fmla="*/ 5 w 7"/>
                    <a:gd name="T21" fmla="*/ 4 h 7"/>
                    <a:gd name="T22" fmla="*/ 5 w 7"/>
                    <a:gd name="T23" fmla="*/ 5 h 7"/>
                    <a:gd name="T24" fmla="*/ 6 w 7"/>
                    <a:gd name="T25" fmla="*/ 5 h 7"/>
                    <a:gd name="T26" fmla="*/ 6 w 7"/>
                    <a:gd name="T27" fmla="*/ 6 h 7"/>
                    <a:gd name="T28" fmla="*/ 7 w 7"/>
                    <a:gd name="T29" fmla="*/ 6 h 7"/>
                    <a:gd name="T30" fmla="*/ 7 w 7"/>
                    <a:gd name="T31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4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1" name="Line 3175"/>
                <p:cNvSpPr>
                  <a:spLocks noChangeShapeType="1"/>
                </p:cNvSpPr>
                <p:nvPr/>
              </p:nvSpPr>
              <p:spPr bwMode="auto">
                <a:xfrm>
                  <a:off x="5580" y="276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2" name="Freeform 3176"/>
                <p:cNvSpPr>
                  <a:spLocks/>
                </p:cNvSpPr>
                <p:nvPr/>
              </p:nvSpPr>
              <p:spPr bwMode="auto">
                <a:xfrm>
                  <a:off x="5582" y="2762"/>
                  <a:ext cx="11" cy="10"/>
                </a:xfrm>
                <a:custGeom>
                  <a:avLst/>
                  <a:gdLst>
                    <a:gd name="T0" fmla="*/ 0 w 5"/>
                    <a:gd name="T1" fmla="*/ 0 h 6"/>
                    <a:gd name="T2" fmla="*/ 0 w 5"/>
                    <a:gd name="T3" fmla="*/ 0 h 6"/>
                    <a:gd name="T4" fmla="*/ 0 w 5"/>
                    <a:gd name="T5" fmla="*/ 1 h 6"/>
                    <a:gd name="T6" fmla="*/ 1 w 5"/>
                    <a:gd name="T7" fmla="*/ 1 h 6"/>
                    <a:gd name="T8" fmla="*/ 1 w 5"/>
                    <a:gd name="T9" fmla="*/ 2 h 6"/>
                    <a:gd name="T10" fmla="*/ 2 w 5"/>
                    <a:gd name="T11" fmla="*/ 2 h 6"/>
                    <a:gd name="T12" fmla="*/ 2 w 5"/>
                    <a:gd name="T13" fmla="*/ 3 h 6"/>
                    <a:gd name="T14" fmla="*/ 3 w 5"/>
                    <a:gd name="T15" fmla="*/ 3 h 6"/>
                    <a:gd name="T16" fmla="*/ 3 w 5"/>
                    <a:gd name="T17" fmla="*/ 4 h 6"/>
                    <a:gd name="T18" fmla="*/ 4 w 5"/>
                    <a:gd name="T19" fmla="*/ 4 h 6"/>
                    <a:gd name="T20" fmla="*/ 4 w 5"/>
                    <a:gd name="T21" fmla="*/ 5 h 6"/>
                    <a:gd name="T22" fmla="*/ 5 w 5"/>
                    <a:gd name="T23" fmla="*/ 5 h 6"/>
                    <a:gd name="T24" fmla="*/ 5 w 5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3" name="Line 3177"/>
                <p:cNvSpPr>
                  <a:spLocks noChangeShapeType="1"/>
                </p:cNvSpPr>
                <p:nvPr/>
              </p:nvSpPr>
              <p:spPr bwMode="auto">
                <a:xfrm>
                  <a:off x="5596" y="277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4" name="Freeform 3178"/>
                <p:cNvSpPr>
                  <a:spLocks/>
                </p:cNvSpPr>
                <p:nvPr/>
              </p:nvSpPr>
              <p:spPr bwMode="auto">
                <a:xfrm>
                  <a:off x="5598" y="2775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5" name="Line 3179"/>
                <p:cNvSpPr>
                  <a:spLocks noChangeShapeType="1"/>
                </p:cNvSpPr>
                <p:nvPr/>
              </p:nvSpPr>
              <p:spPr bwMode="auto">
                <a:xfrm>
                  <a:off x="5607" y="278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6" name="Line 3180"/>
                <p:cNvSpPr>
                  <a:spLocks noChangeShapeType="1"/>
                </p:cNvSpPr>
                <p:nvPr/>
              </p:nvSpPr>
              <p:spPr bwMode="auto">
                <a:xfrm>
                  <a:off x="5609" y="278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7" name="Line 3181"/>
                <p:cNvSpPr>
                  <a:spLocks noChangeShapeType="1"/>
                </p:cNvSpPr>
                <p:nvPr/>
              </p:nvSpPr>
              <p:spPr bwMode="auto">
                <a:xfrm>
                  <a:off x="5612" y="2786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8" name="Line 3182"/>
                <p:cNvSpPr>
                  <a:spLocks noChangeShapeType="1"/>
                </p:cNvSpPr>
                <p:nvPr/>
              </p:nvSpPr>
              <p:spPr bwMode="auto">
                <a:xfrm>
                  <a:off x="5614" y="278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49" name="Line 3183"/>
                <p:cNvSpPr>
                  <a:spLocks noChangeShapeType="1"/>
                </p:cNvSpPr>
                <p:nvPr/>
              </p:nvSpPr>
              <p:spPr bwMode="auto">
                <a:xfrm>
                  <a:off x="5616" y="278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0" name="Line 3184"/>
                <p:cNvSpPr>
                  <a:spLocks noChangeShapeType="1"/>
                </p:cNvSpPr>
                <p:nvPr/>
              </p:nvSpPr>
              <p:spPr bwMode="auto">
                <a:xfrm>
                  <a:off x="5618" y="279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1" name="Line 3185"/>
                <p:cNvSpPr>
                  <a:spLocks noChangeShapeType="1"/>
                </p:cNvSpPr>
                <p:nvPr/>
              </p:nvSpPr>
              <p:spPr bwMode="auto">
                <a:xfrm>
                  <a:off x="5621" y="2792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2" name="Line 3186"/>
                <p:cNvSpPr>
                  <a:spLocks noChangeShapeType="1"/>
                </p:cNvSpPr>
                <p:nvPr/>
              </p:nvSpPr>
              <p:spPr bwMode="auto">
                <a:xfrm>
                  <a:off x="5623" y="279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3" name="Freeform 3187"/>
                <p:cNvSpPr>
                  <a:spLocks/>
                </p:cNvSpPr>
                <p:nvPr/>
              </p:nvSpPr>
              <p:spPr bwMode="auto">
                <a:xfrm>
                  <a:off x="5625" y="2795"/>
                  <a:ext cx="3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4" name="Line 3188"/>
                <p:cNvSpPr>
                  <a:spLocks noChangeShapeType="1"/>
                </p:cNvSpPr>
                <p:nvPr/>
              </p:nvSpPr>
              <p:spPr bwMode="auto">
                <a:xfrm>
                  <a:off x="5630" y="279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5" name="Freeform 3189"/>
                <p:cNvSpPr>
                  <a:spLocks/>
                </p:cNvSpPr>
                <p:nvPr/>
              </p:nvSpPr>
              <p:spPr bwMode="auto">
                <a:xfrm>
                  <a:off x="5632" y="2800"/>
                  <a:ext cx="16" cy="12"/>
                </a:xfrm>
                <a:custGeom>
                  <a:avLst/>
                  <a:gdLst>
                    <a:gd name="T0" fmla="*/ 0 w 7"/>
                    <a:gd name="T1" fmla="*/ 0 h 8"/>
                    <a:gd name="T2" fmla="*/ 0 w 7"/>
                    <a:gd name="T3" fmla="*/ 0 h 8"/>
                    <a:gd name="T4" fmla="*/ 0 w 7"/>
                    <a:gd name="T5" fmla="*/ 1 h 8"/>
                    <a:gd name="T6" fmla="*/ 1 w 7"/>
                    <a:gd name="T7" fmla="*/ 1 h 8"/>
                    <a:gd name="T8" fmla="*/ 1 w 7"/>
                    <a:gd name="T9" fmla="*/ 2 h 8"/>
                    <a:gd name="T10" fmla="*/ 2 w 7"/>
                    <a:gd name="T11" fmla="*/ 2 h 8"/>
                    <a:gd name="T12" fmla="*/ 2 w 7"/>
                    <a:gd name="T13" fmla="*/ 3 h 8"/>
                    <a:gd name="T14" fmla="*/ 3 w 7"/>
                    <a:gd name="T15" fmla="*/ 3 h 8"/>
                    <a:gd name="T16" fmla="*/ 3 w 7"/>
                    <a:gd name="T17" fmla="*/ 4 h 8"/>
                    <a:gd name="T18" fmla="*/ 4 w 7"/>
                    <a:gd name="T19" fmla="*/ 4 h 8"/>
                    <a:gd name="T20" fmla="*/ 4 w 7"/>
                    <a:gd name="T21" fmla="*/ 5 h 8"/>
                    <a:gd name="T22" fmla="*/ 5 w 7"/>
                    <a:gd name="T23" fmla="*/ 5 h 8"/>
                    <a:gd name="T24" fmla="*/ 5 w 7"/>
                    <a:gd name="T25" fmla="*/ 6 h 8"/>
                    <a:gd name="T26" fmla="*/ 6 w 7"/>
                    <a:gd name="T27" fmla="*/ 6 h 8"/>
                    <a:gd name="T28" fmla="*/ 6 w 7"/>
                    <a:gd name="T29" fmla="*/ 7 h 8"/>
                    <a:gd name="T30" fmla="*/ 7 w 7"/>
                    <a:gd name="T31" fmla="*/ 7 h 8"/>
                    <a:gd name="T32" fmla="*/ 7 w 7"/>
                    <a:gd name="T3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8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6" name="Line 3190"/>
                <p:cNvSpPr>
                  <a:spLocks noChangeShapeType="1"/>
                </p:cNvSpPr>
                <p:nvPr/>
              </p:nvSpPr>
              <p:spPr bwMode="auto">
                <a:xfrm>
                  <a:off x="5650" y="281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7" name="Line 3191"/>
                <p:cNvSpPr>
                  <a:spLocks noChangeShapeType="1"/>
                </p:cNvSpPr>
                <p:nvPr/>
              </p:nvSpPr>
              <p:spPr bwMode="auto">
                <a:xfrm>
                  <a:off x="5653" y="281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8" name="Freeform 3192"/>
                <p:cNvSpPr>
                  <a:spLocks/>
                </p:cNvSpPr>
                <p:nvPr/>
              </p:nvSpPr>
              <p:spPr bwMode="auto">
                <a:xfrm>
                  <a:off x="5655" y="2817"/>
                  <a:ext cx="11" cy="9"/>
                </a:xfrm>
                <a:custGeom>
                  <a:avLst/>
                  <a:gdLst>
                    <a:gd name="T0" fmla="*/ 0 w 5"/>
                    <a:gd name="T1" fmla="*/ 0 h 6"/>
                    <a:gd name="T2" fmla="*/ 0 w 5"/>
                    <a:gd name="T3" fmla="*/ 0 h 6"/>
                    <a:gd name="T4" fmla="*/ 0 w 5"/>
                    <a:gd name="T5" fmla="*/ 1 h 6"/>
                    <a:gd name="T6" fmla="*/ 1 w 5"/>
                    <a:gd name="T7" fmla="*/ 1 h 6"/>
                    <a:gd name="T8" fmla="*/ 1 w 5"/>
                    <a:gd name="T9" fmla="*/ 2 h 6"/>
                    <a:gd name="T10" fmla="*/ 2 w 5"/>
                    <a:gd name="T11" fmla="*/ 2 h 6"/>
                    <a:gd name="T12" fmla="*/ 2 w 5"/>
                    <a:gd name="T13" fmla="*/ 3 h 6"/>
                    <a:gd name="T14" fmla="*/ 3 w 5"/>
                    <a:gd name="T15" fmla="*/ 3 h 6"/>
                    <a:gd name="T16" fmla="*/ 3 w 5"/>
                    <a:gd name="T17" fmla="*/ 4 h 6"/>
                    <a:gd name="T18" fmla="*/ 4 w 5"/>
                    <a:gd name="T19" fmla="*/ 4 h 6"/>
                    <a:gd name="T20" fmla="*/ 4 w 5"/>
                    <a:gd name="T21" fmla="*/ 5 h 6"/>
                    <a:gd name="T22" fmla="*/ 5 w 5"/>
                    <a:gd name="T23" fmla="*/ 5 h 6"/>
                    <a:gd name="T24" fmla="*/ 5 w 5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59" name="Line 3193"/>
                <p:cNvSpPr>
                  <a:spLocks noChangeShapeType="1"/>
                </p:cNvSpPr>
                <p:nvPr/>
              </p:nvSpPr>
              <p:spPr bwMode="auto">
                <a:xfrm>
                  <a:off x="5668" y="282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0" name="Line 3194"/>
                <p:cNvSpPr>
                  <a:spLocks noChangeShapeType="1"/>
                </p:cNvSpPr>
                <p:nvPr/>
              </p:nvSpPr>
              <p:spPr bwMode="auto">
                <a:xfrm>
                  <a:off x="5671" y="282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1" name="Freeform 3195"/>
                <p:cNvSpPr>
                  <a:spLocks/>
                </p:cNvSpPr>
                <p:nvPr/>
              </p:nvSpPr>
              <p:spPr bwMode="auto">
                <a:xfrm>
                  <a:off x="5673" y="2831"/>
                  <a:ext cx="14" cy="11"/>
                </a:xfrm>
                <a:custGeom>
                  <a:avLst/>
                  <a:gdLst>
                    <a:gd name="T0" fmla="*/ 0 w 6"/>
                    <a:gd name="T1" fmla="*/ 0 h 7"/>
                    <a:gd name="T2" fmla="*/ 0 w 6"/>
                    <a:gd name="T3" fmla="*/ 0 h 7"/>
                    <a:gd name="T4" fmla="*/ 0 w 6"/>
                    <a:gd name="T5" fmla="*/ 1 h 7"/>
                    <a:gd name="T6" fmla="*/ 1 w 6"/>
                    <a:gd name="T7" fmla="*/ 1 h 7"/>
                    <a:gd name="T8" fmla="*/ 1 w 6"/>
                    <a:gd name="T9" fmla="*/ 2 h 7"/>
                    <a:gd name="T10" fmla="*/ 2 w 6"/>
                    <a:gd name="T11" fmla="*/ 2 h 7"/>
                    <a:gd name="T12" fmla="*/ 2 w 6"/>
                    <a:gd name="T13" fmla="*/ 3 h 7"/>
                    <a:gd name="T14" fmla="*/ 3 w 6"/>
                    <a:gd name="T15" fmla="*/ 3 h 7"/>
                    <a:gd name="T16" fmla="*/ 3 w 6"/>
                    <a:gd name="T17" fmla="*/ 4 h 7"/>
                    <a:gd name="T18" fmla="*/ 4 w 6"/>
                    <a:gd name="T19" fmla="*/ 4 h 7"/>
                    <a:gd name="T20" fmla="*/ 4 w 6"/>
                    <a:gd name="T21" fmla="*/ 5 h 7"/>
                    <a:gd name="T22" fmla="*/ 5 w 6"/>
                    <a:gd name="T23" fmla="*/ 5 h 7"/>
                    <a:gd name="T24" fmla="*/ 5 w 6"/>
                    <a:gd name="T25" fmla="*/ 6 h 7"/>
                    <a:gd name="T26" fmla="*/ 6 w 6"/>
                    <a:gd name="T27" fmla="*/ 6 h 7"/>
                    <a:gd name="T28" fmla="*/ 6 w 6"/>
                    <a:gd name="T2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2" name="Line 3196"/>
                <p:cNvSpPr>
                  <a:spLocks noChangeShapeType="1"/>
                </p:cNvSpPr>
                <p:nvPr/>
              </p:nvSpPr>
              <p:spPr bwMode="auto">
                <a:xfrm>
                  <a:off x="5689" y="2844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3" name="Line 3197"/>
                <p:cNvSpPr>
                  <a:spLocks noChangeShapeType="1"/>
                </p:cNvSpPr>
                <p:nvPr/>
              </p:nvSpPr>
              <p:spPr bwMode="auto">
                <a:xfrm>
                  <a:off x="5691" y="2845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4" name="Line 3198"/>
                <p:cNvSpPr>
                  <a:spLocks noChangeShapeType="1"/>
                </p:cNvSpPr>
                <p:nvPr/>
              </p:nvSpPr>
              <p:spPr bwMode="auto">
                <a:xfrm>
                  <a:off x="5693" y="284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5" name="Line 3199"/>
                <p:cNvSpPr>
                  <a:spLocks noChangeShapeType="1"/>
                </p:cNvSpPr>
                <p:nvPr/>
              </p:nvSpPr>
              <p:spPr bwMode="auto">
                <a:xfrm>
                  <a:off x="5696" y="284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6" name="Line 3200"/>
                <p:cNvSpPr>
                  <a:spLocks noChangeShapeType="1"/>
                </p:cNvSpPr>
                <p:nvPr/>
              </p:nvSpPr>
              <p:spPr bwMode="auto">
                <a:xfrm>
                  <a:off x="5698" y="2850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7" name="Line 3201"/>
                <p:cNvSpPr>
                  <a:spLocks noChangeShapeType="1"/>
                </p:cNvSpPr>
                <p:nvPr/>
              </p:nvSpPr>
              <p:spPr bwMode="auto">
                <a:xfrm>
                  <a:off x="5700" y="2851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8" name="Line 3202"/>
                <p:cNvSpPr>
                  <a:spLocks noChangeShapeType="1"/>
                </p:cNvSpPr>
                <p:nvPr/>
              </p:nvSpPr>
              <p:spPr bwMode="auto">
                <a:xfrm>
                  <a:off x="5702" y="2853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69" name="Freeform 3203"/>
                <p:cNvSpPr>
                  <a:spLocks/>
                </p:cNvSpPr>
                <p:nvPr/>
              </p:nvSpPr>
              <p:spPr bwMode="auto">
                <a:xfrm>
                  <a:off x="5705" y="2854"/>
                  <a:ext cx="13" cy="11"/>
                </a:xfrm>
                <a:custGeom>
                  <a:avLst/>
                  <a:gdLst>
                    <a:gd name="T0" fmla="*/ 0 w 6"/>
                    <a:gd name="T1" fmla="*/ 0 h 7"/>
                    <a:gd name="T2" fmla="*/ 0 w 6"/>
                    <a:gd name="T3" fmla="*/ 0 h 7"/>
                    <a:gd name="T4" fmla="*/ 0 w 6"/>
                    <a:gd name="T5" fmla="*/ 1 h 7"/>
                    <a:gd name="T6" fmla="*/ 1 w 6"/>
                    <a:gd name="T7" fmla="*/ 1 h 7"/>
                    <a:gd name="T8" fmla="*/ 1 w 6"/>
                    <a:gd name="T9" fmla="*/ 2 h 7"/>
                    <a:gd name="T10" fmla="*/ 2 w 6"/>
                    <a:gd name="T11" fmla="*/ 2 h 7"/>
                    <a:gd name="T12" fmla="*/ 2 w 6"/>
                    <a:gd name="T13" fmla="*/ 3 h 7"/>
                    <a:gd name="T14" fmla="*/ 3 w 6"/>
                    <a:gd name="T15" fmla="*/ 3 h 7"/>
                    <a:gd name="T16" fmla="*/ 3 w 6"/>
                    <a:gd name="T17" fmla="*/ 4 h 7"/>
                    <a:gd name="T18" fmla="*/ 4 w 6"/>
                    <a:gd name="T19" fmla="*/ 4 h 7"/>
                    <a:gd name="T20" fmla="*/ 4 w 6"/>
                    <a:gd name="T21" fmla="*/ 5 h 7"/>
                    <a:gd name="T22" fmla="*/ 5 w 6"/>
                    <a:gd name="T23" fmla="*/ 5 h 7"/>
                    <a:gd name="T24" fmla="*/ 5 w 6"/>
                    <a:gd name="T25" fmla="*/ 6 h 7"/>
                    <a:gd name="T26" fmla="*/ 6 w 6"/>
                    <a:gd name="T27" fmla="*/ 6 h 7"/>
                    <a:gd name="T28" fmla="*/ 6 w 6"/>
                    <a:gd name="T2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0" name="Line 3204"/>
                <p:cNvSpPr>
                  <a:spLocks noChangeShapeType="1"/>
                </p:cNvSpPr>
                <p:nvPr/>
              </p:nvSpPr>
              <p:spPr bwMode="auto">
                <a:xfrm>
                  <a:off x="5721" y="2867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1" name="Freeform 3205"/>
                <p:cNvSpPr>
                  <a:spLocks/>
                </p:cNvSpPr>
                <p:nvPr/>
              </p:nvSpPr>
              <p:spPr bwMode="auto">
                <a:xfrm>
                  <a:off x="5723" y="2869"/>
                  <a:ext cx="9" cy="7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2" name="Line 3206"/>
                <p:cNvSpPr>
                  <a:spLocks noChangeShapeType="1"/>
                </p:cNvSpPr>
                <p:nvPr/>
              </p:nvSpPr>
              <p:spPr bwMode="auto">
                <a:xfrm>
                  <a:off x="5734" y="2878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3" name="Freeform 3207"/>
                <p:cNvSpPr>
                  <a:spLocks/>
                </p:cNvSpPr>
                <p:nvPr/>
              </p:nvSpPr>
              <p:spPr bwMode="auto">
                <a:xfrm>
                  <a:off x="5737" y="2879"/>
                  <a:ext cx="4" cy="5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0 w 2"/>
                    <a:gd name="T5" fmla="*/ 1 h 3"/>
                    <a:gd name="T6" fmla="*/ 1 w 2"/>
                    <a:gd name="T7" fmla="*/ 1 h 3"/>
                    <a:gd name="T8" fmla="*/ 1 w 2"/>
                    <a:gd name="T9" fmla="*/ 2 h 3"/>
                    <a:gd name="T10" fmla="*/ 2 w 2"/>
                    <a:gd name="T11" fmla="*/ 2 h 3"/>
                    <a:gd name="T12" fmla="*/ 2 w 2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4" name="Freeform 3208"/>
                <p:cNvSpPr>
                  <a:spLocks/>
                </p:cNvSpPr>
                <p:nvPr/>
              </p:nvSpPr>
              <p:spPr bwMode="auto">
                <a:xfrm>
                  <a:off x="5743" y="2886"/>
                  <a:ext cx="7" cy="6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2 h 4"/>
                    <a:gd name="T10" fmla="*/ 2 w 3"/>
                    <a:gd name="T11" fmla="*/ 2 h 4"/>
                    <a:gd name="T12" fmla="*/ 2 w 3"/>
                    <a:gd name="T13" fmla="*/ 3 h 4"/>
                    <a:gd name="T14" fmla="*/ 3 w 3"/>
                    <a:gd name="T15" fmla="*/ 3 h 4"/>
                    <a:gd name="T16" fmla="*/ 3 w 3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5" name="Freeform 3209"/>
                <p:cNvSpPr>
                  <a:spLocks/>
                </p:cNvSpPr>
                <p:nvPr/>
              </p:nvSpPr>
              <p:spPr bwMode="auto">
                <a:xfrm>
                  <a:off x="5752" y="2894"/>
                  <a:ext cx="16" cy="14"/>
                </a:xfrm>
                <a:custGeom>
                  <a:avLst/>
                  <a:gdLst>
                    <a:gd name="T0" fmla="*/ 0 w 7"/>
                    <a:gd name="T1" fmla="*/ 0 h 9"/>
                    <a:gd name="T2" fmla="*/ 0 w 7"/>
                    <a:gd name="T3" fmla="*/ 0 h 9"/>
                    <a:gd name="T4" fmla="*/ 0 w 7"/>
                    <a:gd name="T5" fmla="*/ 1 h 9"/>
                    <a:gd name="T6" fmla="*/ 1 w 7"/>
                    <a:gd name="T7" fmla="*/ 1 h 9"/>
                    <a:gd name="T8" fmla="*/ 1 w 7"/>
                    <a:gd name="T9" fmla="*/ 2 h 9"/>
                    <a:gd name="T10" fmla="*/ 2 w 7"/>
                    <a:gd name="T11" fmla="*/ 2 h 9"/>
                    <a:gd name="T12" fmla="*/ 2 w 7"/>
                    <a:gd name="T13" fmla="*/ 3 h 9"/>
                    <a:gd name="T14" fmla="*/ 2 w 7"/>
                    <a:gd name="T15" fmla="*/ 4 h 9"/>
                    <a:gd name="T16" fmla="*/ 3 w 7"/>
                    <a:gd name="T17" fmla="*/ 4 h 9"/>
                    <a:gd name="T18" fmla="*/ 3 w 7"/>
                    <a:gd name="T19" fmla="*/ 5 h 9"/>
                    <a:gd name="T20" fmla="*/ 4 w 7"/>
                    <a:gd name="T21" fmla="*/ 5 h 9"/>
                    <a:gd name="T22" fmla="*/ 4 w 7"/>
                    <a:gd name="T23" fmla="*/ 6 h 9"/>
                    <a:gd name="T24" fmla="*/ 5 w 7"/>
                    <a:gd name="T25" fmla="*/ 6 h 9"/>
                    <a:gd name="T26" fmla="*/ 5 w 7"/>
                    <a:gd name="T27" fmla="*/ 7 h 9"/>
                    <a:gd name="T28" fmla="*/ 6 w 7"/>
                    <a:gd name="T29" fmla="*/ 7 h 9"/>
                    <a:gd name="T30" fmla="*/ 6 w 7"/>
                    <a:gd name="T31" fmla="*/ 8 h 9"/>
                    <a:gd name="T32" fmla="*/ 7 w 7"/>
                    <a:gd name="T33" fmla="*/ 8 h 9"/>
                    <a:gd name="T34" fmla="*/ 7 w 7"/>
                    <a:gd name="T3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5"/>
                      </a:lnTo>
                      <a:lnTo>
                        <a:pt x="4" y="5"/>
                      </a:lnTo>
                      <a:lnTo>
                        <a:pt x="4" y="6"/>
                      </a:lnTo>
                      <a:lnTo>
                        <a:pt x="5" y="6"/>
                      </a:lnTo>
                      <a:lnTo>
                        <a:pt x="5" y="7"/>
                      </a:lnTo>
                      <a:lnTo>
                        <a:pt x="6" y="7"/>
                      </a:lnTo>
                      <a:lnTo>
                        <a:pt x="6" y="8"/>
                      </a:lnTo>
                      <a:lnTo>
                        <a:pt x="7" y="8"/>
                      </a:lnTo>
                      <a:lnTo>
                        <a:pt x="7" y="9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6" name="Freeform 3210"/>
                <p:cNvSpPr>
                  <a:spLocks/>
                </p:cNvSpPr>
                <p:nvPr/>
              </p:nvSpPr>
              <p:spPr bwMode="auto">
                <a:xfrm>
                  <a:off x="5771" y="2909"/>
                  <a:ext cx="9" cy="8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0 h 5"/>
                    <a:gd name="T4" fmla="*/ 0 w 4"/>
                    <a:gd name="T5" fmla="*/ 1 h 5"/>
                    <a:gd name="T6" fmla="*/ 1 w 4"/>
                    <a:gd name="T7" fmla="*/ 1 h 5"/>
                    <a:gd name="T8" fmla="*/ 1 w 4"/>
                    <a:gd name="T9" fmla="*/ 2 h 5"/>
                    <a:gd name="T10" fmla="*/ 2 w 4"/>
                    <a:gd name="T11" fmla="*/ 2 h 5"/>
                    <a:gd name="T12" fmla="*/ 2 w 4"/>
                    <a:gd name="T13" fmla="*/ 3 h 5"/>
                    <a:gd name="T14" fmla="*/ 3 w 4"/>
                    <a:gd name="T15" fmla="*/ 3 h 5"/>
                    <a:gd name="T16" fmla="*/ 3 w 4"/>
                    <a:gd name="T17" fmla="*/ 4 h 5"/>
                    <a:gd name="T18" fmla="*/ 4 w 4"/>
                    <a:gd name="T19" fmla="*/ 4 h 5"/>
                    <a:gd name="T20" fmla="*/ 4 w 4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7" name="Line 3211"/>
                <p:cNvSpPr>
                  <a:spLocks noChangeShapeType="1"/>
                </p:cNvSpPr>
                <p:nvPr/>
              </p:nvSpPr>
              <p:spPr bwMode="auto">
                <a:xfrm>
                  <a:off x="5782" y="2919"/>
                  <a:ext cx="0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8" name="Freeform 3212"/>
                <p:cNvSpPr>
                  <a:spLocks/>
                </p:cNvSpPr>
                <p:nvPr/>
              </p:nvSpPr>
              <p:spPr bwMode="auto">
                <a:xfrm>
                  <a:off x="5784" y="2920"/>
                  <a:ext cx="14" cy="9"/>
                </a:xfrm>
                <a:custGeom>
                  <a:avLst/>
                  <a:gdLst>
                    <a:gd name="T0" fmla="*/ 0 w 6"/>
                    <a:gd name="T1" fmla="*/ 0 h 6"/>
                    <a:gd name="T2" fmla="*/ 0 w 6"/>
                    <a:gd name="T3" fmla="*/ 0 h 6"/>
                    <a:gd name="T4" fmla="*/ 0 w 6"/>
                    <a:gd name="T5" fmla="*/ 1 h 6"/>
                    <a:gd name="T6" fmla="*/ 1 w 6"/>
                    <a:gd name="T7" fmla="*/ 1 h 6"/>
                    <a:gd name="T8" fmla="*/ 1 w 6"/>
                    <a:gd name="T9" fmla="*/ 2 h 6"/>
                    <a:gd name="T10" fmla="*/ 2 w 6"/>
                    <a:gd name="T11" fmla="*/ 2 h 6"/>
                    <a:gd name="T12" fmla="*/ 2 w 6"/>
                    <a:gd name="T13" fmla="*/ 3 h 6"/>
                    <a:gd name="T14" fmla="*/ 3 w 6"/>
                    <a:gd name="T15" fmla="*/ 3 h 6"/>
                    <a:gd name="T16" fmla="*/ 3 w 6"/>
                    <a:gd name="T17" fmla="*/ 4 h 6"/>
                    <a:gd name="T18" fmla="*/ 4 w 6"/>
                    <a:gd name="T19" fmla="*/ 4 h 6"/>
                    <a:gd name="T20" fmla="*/ 4 w 6"/>
                    <a:gd name="T21" fmla="*/ 5 h 6"/>
                    <a:gd name="T22" fmla="*/ 5 w 6"/>
                    <a:gd name="T23" fmla="*/ 5 h 6"/>
                    <a:gd name="T24" fmla="*/ 5 w 6"/>
                    <a:gd name="T25" fmla="*/ 6 h 6"/>
                    <a:gd name="T26" fmla="*/ 6 w 6"/>
                    <a:gd name="T2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79" name="Line 3213"/>
                <p:cNvSpPr>
                  <a:spLocks noChangeShapeType="1"/>
                </p:cNvSpPr>
                <p:nvPr/>
              </p:nvSpPr>
              <p:spPr bwMode="auto">
                <a:xfrm flipH="1">
                  <a:off x="1043" y="3805"/>
                  <a:ext cx="47" cy="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0" name="Freeform 3214"/>
                <p:cNvSpPr>
                  <a:spLocks/>
                </p:cNvSpPr>
                <p:nvPr/>
              </p:nvSpPr>
              <p:spPr bwMode="auto">
                <a:xfrm>
                  <a:off x="1068" y="3642"/>
                  <a:ext cx="22" cy="163"/>
                </a:xfrm>
                <a:custGeom>
                  <a:avLst/>
                  <a:gdLst>
                    <a:gd name="T0" fmla="*/ 10 w 10"/>
                    <a:gd name="T1" fmla="*/ 104 h 104"/>
                    <a:gd name="T2" fmla="*/ 10 w 10"/>
                    <a:gd name="T3" fmla="*/ 0 h 104"/>
                    <a:gd name="T4" fmla="*/ 0 w 10"/>
                    <a:gd name="T5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104">
                      <a:moveTo>
                        <a:pt x="10" y="104"/>
                      </a:move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1" name="Freeform 3215"/>
                <p:cNvSpPr>
                  <a:spLocks/>
                </p:cNvSpPr>
                <p:nvPr/>
              </p:nvSpPr>
              <p:spPr bwMode="auto">
                <a:xfrm>
                  <a:off x="1068" y="3481"/>
                  <a:ext cx="22" cy="161"/>
                </a:xfrm>
                <a:custGeom>
                  <a:avLst/>
                  <a:gdLst>
                    <a:gd name="T0" fmla="*/ 10 w 10"/>
                    <a:gd name="T1" fmla="*/ 103 h 103"/>
                    <a:gd name="T2" fmla="*/ 10 w 10"/>
                    <a:gd name="T3" fmla="*/ 0 h 103"/>
                    <a:gd name="T4" fmla="*/ 0 w 10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103">
                      <a:moveTo>
                        <a:pt x="10" y="103"/>
                      </a:move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2" name="Freeform 3216"/>
                <p:cNvSpPr>
                  <a:spLocks/>
                </p:cNvSpPr>
                <p:nvPr/>
              </p:nvSpPr>
              <p:spPr bwMode="auto">
                <a:xfrm>
                  <a:off x="1068" y="3319"/>
                  <a:ext cx="22" cy="162"/>
                </a:xfrm>
                <a:custGeom>
                  <a:avLst/>
                  <a:gdLst>
                    <a:gd name="T0" fmla="*/ 10 w 10"/>
                    <a:gd name="T1" fmla="*/ 104 h 104"/>
                    <a:gd name="T2" fmla="*/ 10 w 10"/>
                    <a:gd name="T3" fmla="*/ 0 h 104"/>
                    <a:gd name="T4" fmla="*/ 0 w 10"/>
                    <a:gd name="T5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104">
                      <a:moveTo>
                        <a:pt x="10" y="104"/>
                      </a:move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3" name="Freeform 3217"/>
                <p:cNvSpPr>
                  <a:spLocks/>
                </p:cNvSpPr>
                <p:nvPr/>
              </p:nvSpPr>
              <p:spPr bwMode="auto">
                <a:xfrm>
                  <a:off x="1043" y="3156"/>
                  <a:ext cx="47" cy="163"/>
                </a:xfrm>
                <a:custGeom>
                  <a:avLst/>
                  <a:gdLst>
                    <a:gd name="T0" fmla="*/ 21 w 21"/>
                    <a:gd name="T1" fmla="*/ 104 h 104"/>
                    <a:gd name="T2" fmla="*/ 21 w 21"/>
                    <a:gd name="T3" fmla="*/ 0 h 104"/>
                    <a:gd name="T4" fmla="*/ 0 w 21"/>
                    <a:gd name="T5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" h="104">
                      <a:moveTo>
                        <a:pt x="21" y="104"/>
                      </a:moveTo>
                      <a:lnTo>
                        <a:pt x="2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4" name="Freeform 3218"/>
                <p:cNvSpPr>
                  <a:spLocks/>
                </p:cNvSpPr>
                <p:nvPr/>
              </p:nvSpPr>
              <p:spPr bwMode="auto">
                <a:xfrm>
                  <a:off x="1068" y="2995"/>
                  <a:ext cx="22" cy="161"/>
                </a:xfrm>
                <a:custGeom>
                  <a:avLst/>
                  <a:gdLst>
                    <a:gd name="T0" fmla="*/ 10 w 10"/>
                    <a:gd name="T1" fmla="*/ 103 h 103"/>
                    <a:gd name="T2" fmla="*/ 10 w 10"/>
                    <a:gd name="T3" fmla="*/ 0 h 103"/>
                    <a:gd name="T4" fmla="*/ 0 w 10"/>
                    <a:gd name="T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103">
                      <a:moveTo>
                        <a:pt x="10" y="103"/>
                      </a:move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85" name="Freeform 3219"/>
                <p:cNvSpPr>
                  <a:spLocks/>
                </p:cNvSpPr>
                <p:nvPr/>
              </p:nvSpPr>
              <p:spPr bwMode="auto">
                <a:xfrm>
                  <a:off x="1068" y="2833"/>
                  <a:ext cx="22" cy="162"/>
                </a:xfrm>
                <a:custGeom>
                  <a:avLst/>
                  <a:gdLst>
                    <a:gd name="T0" fmla="*/ 10 w 10"/>
                    <a:gd name="T1" fmla="*/ 104 h 104"/>
                    <a:gd name="T2" fmla="*/ 10 w 10"/>
                    <a:gd name="T3" fmla="*/ 0 h 104"/>
                    <a:gd name="T4" fmla="*/ 0 w 10"/>
                    <a:gd name="T5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104">
                      <a:moveTo>
                        <a:pt x="10" y="104"/>
                      </a:move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  <p:sp>
            <p:nvSpPr>
              <p:cNvPr id="27" name="Freeform 3221"/>
              <p:cNvSpPr>
                <a:spLocks/>
              </p:cNvSpPr>
              <p:nvPr/>
            </p:nvSpPr>
            <p:spPr bwMode="auto">
              <a:xfrm flipH="1">
                <a:off x="1090" y="2703"/>
                <a:ext cx="29" cy="130"/>
              </a:xfrm>
              <a:custGeom>
                <a:avLst/>
                <a:gdLst>
                  <a:gd name="T0" fmla="*/ 10 w 10"/>
                  <a:gd name="T1" fmla="*/ 104 h 104"/>
                  <a:gd name="T2" fmla="*/ 10 w 10"/>
                  <a:gd name="T3" fmla="*/ 0 h 104"/>
                  <a:gd name="T4" fmla="*/ 0 w 10"/>
                  <a:gd name="T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4">
                    <a:moveTo>
                      <a:pt x="10" y="104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8" name="Freeform 3222"/>
              <p:cNvSpPr>
                <a:spLocks/>
              </p:cNvSpPr>
              <p:nvPr/>
            </p:nvSpPr>
            <p:spPr bwMode="auto">
              <a:xfrm>
                <a:off x="1043" y="2509"/>
                <a:ext cx="47" cy="161"/>
              </a:xfrm>
              <a:custGeom>
                <a:avLst/>
                <a:gdLst>
                  <a:gd name="T0" fmla="*/ 21 w 21"/>
                  <a:gd name="T1" fmla="*/ 103 h 103"/>
                  <a:gd name="T2" fmla="*/ 21 w 21"/>
                  <a:gd name="T3" fmla="*/ 0 h 103"/>
                  <a:gd name="T4" fmla="*/ 0 w 21"/>
                  <a:gd name="T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03">
                    <a:moveTo>
                      <a:pt x="21" y="103"/>
                    </a:move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9" name="Freeform 3223"/>
              <p:cNvSpPr>
                <a:spLocks/>
              </p:cNvSpPr>
              <p:nvPr/>
            </p:nvSpPr>
            <p:spPr bwMode="auto">
              <a:xfrm>
                <a:off x="1068" y="2347"/>
                <a:ext cx="22" cy="162"/>
              </a:xfrm>
              <a:custGeom>
                <a:avLst/>
                <a:gdLst>
                  <a:gd name="T0" fmla="*/ 10 w 10"/>
                  <a:gd name="T1" fmla="*/ 104 h 104"/>
                  <a:gd name="T2" fmla="*/ 10 w 10"/>
                  <a:gd name="T3" fmla="*/ 0 h 104"/>
                  <a:gd name="T4" fmla="*/ 0 w 10"/>
                  <a:gd name="T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4">
                    <a:moveTo>
                      <a:pt x="10" y="104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0" name="Freeform 3224"/>
              <p:cNvSpPr>
                <a:spLocks/>
              </p:cNvSpPr>
              <p:nvPr/>
            </p:nvSpPr>
            <p:spPr bwMode="auto">
              <a:xfrm>
                <a:off x="1068" y="2184"/>
                <a:ext cx="22" cy="163"/>
              </a:xfrm>
              <a:custGeom>
                <a:avLst/>
                <a:gdLst>
                  <a:gd name="T0" fmla="*/ 10 w 10"/>
                  <a:gd name="T1" fmla="*/ 104 h 104"/>
                  <a:gd name="T2" fmla="*/ 10 w 10"/>
                  <a:gd name="T3" fmla="*/ 0 h 104"/>
                  <a:gd name="T4" fmla="*/ 0 w 10"/>
                  <a:gd name="T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4">
                    <a:moveTo>
                      <a:pt x="10" y="104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1" name="Freeform 3225"/>
              <p:cNvSpPr>
                <a:spLocks/>
              </p:cNvSpPr>
              <p:nvPr/>
            </p:nvSpPr>
            <p:spPr bwMode="auto">
              <a:xfrm>
                <a:off x="1068" y="2023"/>
                <a:ext cx="22" cy="161"/>
              </a:xfrm>
              <a:custGeom>
                <a:avLst/>
                <a:gdLst>
                  <a:gd name="T0" fmla="*/ 10 w 10"/>
                  <a:gd name="T1" fmla="*/ 103 h 103"/>
                  <a:gd name="T2" fmla="*/ 10 w 10"/>
                  <a:gd name="T3" fmla="*/ 0 h 103"/>
                  <a:gd name="T4" fmla="*/ 0 w 10"/>
                  <a:gd name="T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3">
                    <a:moveTo>
                      <a:pt x="10" y="103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2" name="Freeform 3226"/>
              <p:cNvSpPr>
                <a:spLocks/>
              </p:cNvSpPr>
              <p:nvPr/>
            </p:nvSpPr>
            <p:spPr bwMode="auto">
              <a:xfrm>
                <a:off x="1043" y="1861"/>
                <a:ext cx="47" cy="162"/>
              </a:xfrm>
              <a:custGeom>
                <a:avLst/>
                <a:gdLst>
                  <a:gd name="T0" fmla="*/ 21 w 21"/>
                  <a:gd name="T1" fmla="*/ 104 h 104"/>
                  <a:gd name="T2" fmla="*/ 21 w 21"/>
                  <a:gd name="T3" fmla="*/ 0 h 104"/>
                  <a:gd name="T4" fmla="*/ 0 w 21"/>
                  <a:gd name="T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04">
                    <a:moveTo>
                      <a:pt x="21" y="104"/>
                    </a:move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3" name="Freeform 3227"/>
              <p:cNvSpPr>
                <a:spLocks/>
              </p:cNvSpPr>
              <p:nvPr/>
            </p:nvSpPr>
            <p:spPr bwMode="auto">
              <a:xfrm>
                <a:off x="1068" y="1700"/>
                <a:ext cx="22" cy="161"/>
              </a:xfrm>
              <a:custGeom>
                <a:avLst/>
                <a:gdLst>
                  <a:gd name="T0" fmla="*/ 10 w 10"/>
                  <a:gd name="T1" fmla="*/ 103 h 103"/>
                  <a:gd name="T2" fmla="*/ 10 w 10"/>
                  <a:gd name="T3" fmla="*/ 0 h 103"/>
                  <a:gd name="T4" fmla="*/ 0 w 10"/>
                  <a:gd name="T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3">
                    <a:moveTo>
                      <a:pt x="10" y="103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4" name="Freeform 3228"/>
              <p:cNvSpPr>
                <a:spLocks/>
              </p:cNvSpPr>
              <p:nvPr/>
            </p:nvSpPr>
            <p:spPr bwMode="auto">
              <a:xfrm>
                <a:off x="1068" y="1537"/>
                <a:ext cx="22" cy="163"/>
              </a:xfrm>
              <a:custGeom>
                <a:avLst/>
                <a:gdLst>
                  <a:gd name="T0" fmla="*/ 10 w 10"/>
                  <a:gd name="T1" fmla="*/ 104 h 104"/>
                  <a:gd name="T2" fmla="*/ 10 w 10"/>
                  <a:gd name="T3" fmla="*/ 0 h 104"/>
                  <a:gd name="T4" fmla="*/ 0 w 10"/>
                  <a:gd name="T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4">
                    <a:moveTo>
                      <a:pt x="10" y="104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5" name="Freeform 3229"/>
              <p:cNvSpPr>
                <a:spLocks/>
              </p:cNvSpPr>
              <p:nvPr/>
            </p:nvSpPr>
            <p:spPr bwMode="auto">
              <a:xfrm>
                <a:off x="1068" y="1375"/>
                <a:ext cx="22" cy="162"/>
              </a:xfrm>
              <a:custGeom>
                <a:avLst/>
                <a:gdLst>
                  <a:gd name="T0" fmla="*/ 10 w 10"/>
                  <a:gd name="T1" fmla="*/ 104 h 104"/>
                  <a:gd name="T2" fmla="*/ 10 w 10"/>
                  <a:gd name="T3" fmla="*/ 0 h 104"/>
                  <a:gd name="T4" fmla="*/ 0 w 10"/>
                  <a:gd name="T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4">
                    <a:moveTo>
                      <a:pt x="10" y="104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6" name="Freeform 3230"/>
              <p:cNvSpPr>
                <a:spLocks/>
              </p:cNvSpPr>
              <p:nvPr/>
            </p:nvSpPr>
            <p:spPr bwMode="auto">
              <a:xfrm>
                <a:off x="1043" y="1214"/>
                <a:ext cx="47" cy="161"/>
              </a:xfrm>
              <a:custGeom>
                <a:avLst/>
                <a:gdLst>
                  <a:gd name="T0" fmla="*/ 21 w 21"/>
                  <a:gd name="T1" fmla="*/ 103 h 103"/>
                  <a:gd name="T2" fmla="*/ 21 w 21"/>
                  <a:gd name="T3" fmla="*/ 0 h 103"/>
                  <a:gd name="T4" fmla="*/ 0 w 21"/>
                  <a:gd name="T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03">
                    <a:moveTo>
                      <a:pt x="21" y="103"/>
                    </a:move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7" name="Line 3231"/>
              <p:cNvSpPr>
                <a:spLocks noChangeShapeType="1"/>
              </p:cNvSpPr>
              <p:nvPr/>
            </p:nvSpPr>
            <p:spPr bwMode="auto">
              <a:xfrm>
                <a:off x="1090" y="1214"/>
                <a:ext cx="0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3" name="Rectangle 3237"/>
              <p:cNvSpPr>
                <a:spLocks noChangeArrowheads="1"/>
              </p:cNvSpPr>
              <p:nvPr/>
            </p:nvSpPr>
            <p:spPr bwMode="auto">
              <a:xfrm rot="16200000">
                <a:off x="162" y="2197"/>
                <a:ext cx="109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Heat Flow (W/g)</a:t>
                </a:r>
                <a:endParaRPr kumimoji="0" lang="ar-SA" sz="3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" name="Line 3238"/>
              <p:cNvSpPr>
                <a:spLocks noChangeShapeType="1"/>
              </p:cNvSpPr>
              <p:nvPr/>
            </p:nvSpPr>
            <p:spPr bwMode="auto">
              <a:xfrm flipV="1">
                <a:off x="6523" y="1214"/>
                <a:ext cx="0" cy="259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5" name="Line 3239"/>
              <p:cNvSpPr>
                <a:spLocks noChangeShapeType="1"/>
              </p:cNvSpPr>
              <p:nvPr/>
            </p:nvSpPr>
            <p:spPr bwMode="auto">
              <a:xfrm>
                <a:off x="1090" y="3805"/>
                <a:ext cx="0" cy="3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6" name="Freeform 3240"/>
              <p:cNvSpPr>
                <a:spLocks/>
              </p:cNvSpPr>
              <p:nvPr/>
            </p:nvSpPr>
            <p:spPr bwMode="auto">
              <a:xfrm>
                <a:off x="1090" y="3805"/>
                <a:ext cx="341" cy="15"/>
              </a:xfrm>
              <a:custGeom>
                <a:avLst/>
                <a:gdLst>
                  <a:gd name="T0" fmla="*/ 0 w 150"/>
                  <a:gd name="T1" fmla="*/ 0 h 10"/>
                  <a:gd name="T2" fmla="*/ 150 w 150"/>
                  <a:gd name="T3" fmla="*/ 0 h 10"/>
                  <a:gd name="T4" fmla="*/ 150 w 150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10">
                    <a:moveTo>
                      <a:pt x="0" y="0"/>
                    </a:moveTo>
                    <a:lnTo>
                      <a:pt x="150" y="0"/>
                    </a:lnTo>
                    <a:lnTo>
                      <a:pt x="150" y="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7" name="Freeform 3241"/>
              <p:cNvSpPr>
                <a:spLocks/>
              </p:cNvSpPr>
              <p:nvPr/>
            </p:nvSpPr>
            <p:spPr bwMode="auto">
              <a:xfrm>
                <a:off x="1431" y="3805"/>
                <a:ext cx="339" cy="15"/>
              </a:xfrm>
              <a:custGeom>
                <a:avLst/>
                <a:gdLst>
                  <a:gd name="T0" fmla="*/ 0 w 149"/>
                  <a:gd name="T1" fmla="*/ 0 h 10"/>
                  <a:gd name="T2" fmla="*/ 149 w 149"/>
                  <a:gd name="T3" fmla="*/ 0 h 10"/>
                  <a:gd name="T4" fmla="*/ 149 w 149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0">
                    <a:moveTo>
                      <a:pt x="0" y="0"/>
                    </a:moveTo>
                    <a:lnTo>
                      <a:pt x="149" y="0"/>
                    </a:lnTo>
                    <a:lnTo>
                      <a:pt x="149" y="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8" name="Freeform 3242"/>
              <p:cNvSpPr>
                <a:spLocks/>
              </p:cNvSpPr>
              <p:nvPr/>
            </p:nvSpPr>
            <p:spPr bwMode="auto">
              <a:xfrm>
                <a:off x="1770" y="3805"/>
                <a:ext cx="340" cy="15"/>
              </a:xfrm>
              <a:custGeom>
                <a:avLst/>
                <a:gdLst>
                  <a:gd name="T0" fmla="*/ 0 w 150"/>
                  <a:gd name="T1" fmla="*/ 0 h 10"/>
                  <a:gd name="T2" fmla="*/ 150 w 150"/>
                  <a:gd name="T3" fmla="*/ 0 h 10"/>
                  <a:gd name="T4" fmla="*/ 150 w 150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10">
                    <a:moveTo>
                      <a:pt x="0" y="0"/>
                    </a:moveTo>
                    <a:lnTo>
                      <a:pt x="150" y="0"/>
                    </a:lnTo>
                    <a:lnTo>
                      <a:pt x="150" y="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9" name="Freeform 3243"/>
              <p:cNvSpPr>
                <a:spLocks/>
              </p:cNvSpPr>
              <p:nvPr/>
            </p:nvSpPr>
            <p:spPr bwMode="auto">
              <a:xfrm>
                <a:off x="2110" y="3805"/>
                <a:ext cx="339" cy="31"/>
              </a:xfrm>
              <a:custGeom>
                <a:avLst/>
                <a:gdLst>
                  <a:gd name="T0" fmla="*/ 0 w 149"/>
                  <a:gd name="T1" fmla="*/ 0 h 20"/>
                  <a:gd name="T2" fmla="*/ 149 w 149"/>
                  <a:gd name="T3" fmla="*/ 0 h 20"/>
                  <a:gd name="T4" fmla="*/ 149 w 149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20">
                    <a:moveTo>
                      <a:pt x="0" y="0"/>
                    </a:moveTo>
                    <a:lnTo>
                      <a:pt x="149" y="0"/>
                    </a:lnTo>
                    <a:lnTo>
                      <a:pt x="149" y="2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0" name="Freeform 3244"/>
              <p:cNvSpPr>
                <a:spLocks/>
              </p:cNvSpPr>
              <p:nvPr/>
            </p:nvSpPr>
            <p:spPr bwMode="auto">
              <a:xfrm>
                <a:off x="2449" y="3805"/>
                <a:ext cx="339" cy="15"/>
              </a:xfrm>
              <a:custGeom>
                <a:avLst/>
                <a:gdLst>
                  <a:gd name="T0" fmla="*/ 0 w 149"/>
                  <a:gd name="T1" fmla="*/ 0 h 10"/>
                  <a:gd name="T2" fmla="*/ 149 w 149"/>
                  <a:gd name="T3" fmla="*/ 0 h 10"/>
                  <a:gd name="T4" fmla="*/ 149 w 149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0">
                    <a:moveTo>
                      <a:pt x="0" y="0"/>
                    </a:moveTo>
                    <a:lnTo>
                      <a:pt x="149" y="0"/>
                    </a:lnTo>
                    <a:lnTo>
                      <a:pt x="149" y="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1" name="Freeform 3245"/>
              <p:cNvSpPr>
                <a:spLocks/>
              </p:cNvSpPr>
              <p:nvPr/>
            </p:nvSpPr>
            <p:spPr bwMode="auto">
              <a:xfrm>
                <a:off x="2788" y="3805"/>
                <a:ext cx="340" cy="15"/>
              </a:xfrm>
              <a:custGeom>
                <a:avLst/>
                <a:gdLst>
                  <a:gd name="T0" fmla="*/ 0 w 150"/>
                  <a:gd name="T1" fmla="*/ 0 h 10"/>
                  <a:gd name="T2" fmla="*/ 150 w 150"/>
                  <a:gd name="T3" fmla="*/ 0 h 10"/>
                  <a:gd name="T4" fmla="*/ 150 w 150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10">
                    <a:moveTo>
                      <a:pt x="0" y="0"/>
                    </a:moveTo>
                    <a:lnTo>
                      <a:pt x="150" y="0"/>
                    </a:lnTo>
                    <a:lnTo>
                      <a:pt x="150" y="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2" name="Freeform 3246"/>
              <p:cNvSpPr>
                <a:spLocks/>
              </p:cNvSpPr>
              <p:nvPr/>
            </p:nvSpPr>
            <p:spPr bwMode="auto">
              <a:xfrm>
                <a:off x="3128" y="3805"/>
                <a:ext cx="339" cy="15"/>
              </a:xfrm>
              <a:custGeom>
                <a:avLst/>
                <a:gdLst>
                  <a:gd name="T0" fmla="*/ 0 w 149"/>
                  <a:gd name="T1" fmla="*/ 0 h 10"/>
                  <a:gd name="T2" fmla="*/ 149 w 149"/>
                  <a:gd name="T3" fmla="*/ 0 h 10"/>
                  <a:gd name="T4" fmla="*/ 149 w 149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0">
                    <a:moveTo>
                      <a:pt x="0" y="0"/>
                    </a:moveTo>
                    <a:lnTo>
                      <a:pt x="149" y="0"/>
                    </a:lnTo>
                    <a:lnTo>
                      <a:pt x="149" y="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3" name="Freeform 3247"/>
              <p:cNvSpPr>
                <a:spLocks/>
              </p:cNvSpPr>
              <p:nvPr/>
            </p:nvSpPr>
            <p:spPr bwMode="auto">
              <a:xfrm>
                <a:off x="3467" y="3805"/>
                <a:ext cx="341" cy="31"/>
              </a:xfrm>
              <a:custGeom>
                <a:avLst/>
                <a:gdLst>
                  <a:gd name="T0" fmla="*/ 0 w 150"/>
                  <a:gd name="T1" fmla="*/ 0 h 20"/>
                  <a:gd name="T2" fmla="*/ 150 w 150"/>
                  <a:gd name="T3" fmla="*/ 0 h 20"/>
                  <a:gd name="T4" fmla="*/ 150 w 150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20">
                    <a:moveTo>
                      <a:pt x="0" y="0"/>
                    </a:moveTo>
                    <a:lnTo>
                      <a:pt x="150" y="0"/>
                    </a:lnTo>
                    <a:lnTo>
                      <a:pt x="150" y="2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4" name="Freeform 3248"/>
              <p:cNvSpPr>
                <a:spLocks/>
              </p:cNvSpPr>
              <p:nvPr/>
            </p:nvSpPr>
            <p:spPr bwMode="auto">
              <a:xfrm>
                <a:off x="3808" y="3805"/>
                <a:ext cx="338" cy="15"/>
              </a:xfrm>
              <a:custGeom>
                <a:avLst/>
                <a:gdLst>
                  <a:gd name="T0" fmla="*/ 0 w 149"/>
                  <a:gd name="T1" fmla="*/ 0 h 10"/>
                  <a:gd name="T2" fmla="*/ 149 w 149"/>
                  <a:gd name="T3" fmla="*/ 0 h 10"/>
                  <a:gd name="T4" fmla="*/ 149 w 149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0">
                    <a:moveTo>
                      <a:pt x="0" y="0"/>
                    </a:moveTo>
                    <a:lnTo>
                      <a:pt x="149" y="0"/>
                    </a:lnTo>
                    <a:lnTo>
                      <a:pt x="149" y="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5" name="Freeform 3249"/>
              <p:cNvSpPr>
                <a:spLocks/>
              </p:cNvSpPr>
              <p:nvPr/>
            </p:nvSpPr>
            <p:spPr bwMode="auto">
              <a:xfrm>
                <a:off x="4146" y="3805"/>
                <a:ext cx="341" cy="15"/>
              </a:xfrm>
              <a:custGeom>
                <a:avLst/>
                <a:gdLst>
                  <a:gd name="T0" fmla="*/ 0 w 150"/>
                  <a:gd name="T1" fmla="*/ 0 h 10"/>
                  <a:gd name="T2" fmla="*/ 150 w 150"/>
                  <a:gd name="T3" fmla="*/ 0 h 10"/>
                  <a:gd name="T4" fmla="*/ 150 w 150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10">
                    <a:moveTo>
                      <a:pt x="0" y="0"/>
                    </a:moveTo>
                    <a:lnTo>
                      <a:pt x="150" y="0"/>
                    </a:lnTo>
                    <a:lnTo>
                      <a:pt x="150" y="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6" name="Freeform 3250"/>
              <p:cNvSpPr>
                <a:spLocks/>
              </p:cNvSpPr>
              <p:nvPr/>
            </p:nvSpPr>
            <p:spPr bwMode="auto">
              <a:xfrm>
                <a:off x="4487" y="3805"/>
                <a:ext cx="338" cy="15"/>
              </a:xfrm>
              <a:custGeom>
                <a:avLst/>
                <a:gdLst>
                  <a:gd name="T0" fmla="*/ 0 w 149"/>
                  <a:gd name="T1" fmla="*/ 0 h 10"/>
                  <a:gd name="T2" fmla="*/ 149 w 149"/>
                  <a:gd name="T3" fmla="*/ 0 h 10"/>
                  <a:gd name="T4" fmla="*/ 149 w 149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0">
                    <a:moveTo>
                      <a:pt x="0" y="0"/>
                    </a:moveTo>
                    <a:lnTo>
                      <a:pt x="149" y="0"/>
                    </a:lnTo>
                    <a:lnTo>
                      <a:pt x="149" y="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7" name="Freeform 3251"/>
              <p:cNvSpPr>
                <a:spLocks/>
              </p:cNvSpPr>
              <p:nvPr/>
            </p:nvSpPr>
            <p:spPr bwMode="auto">
              <a:xfrm>
                <a:off x="4825" y="3805"/>
                <a:ext cx="339" cy="31"/>
              </a:xfrm>
              <a:custGeom>
                <a:avLst/>
                <a:gdLst>
                  <a:gd name="T0" fmla="*/ 0 w 149"/>
                  <a:gd name="T1" fmla="*/ 0 h 20"/>
                  <a:gd name="T2" fmla="*/ 149 w 149"/>
                  <a:gd name="T3" fmla="*/ 0 h 20"/>
                  <a:gd name="T4" fmla="*/ 149 w 149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20">
                    <a:moveTo>
                      <a:pt x="0" y="0"/>
                    </a:moveTo>
                    <a:lnTo>
                      <a:pt x="149" y="0"/>
                    </a:lnTo>
                    <a:lnTo>
                      <a:pt x="149" y="2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8" name="Freeform 3252"/>
              <p:cNvSpPr>
                <a:spLocks/>
              </p:cNvSpPr>
              <p:nvPr/>
            </p:nvSpPr>
            <p:spPr bwMode="auto">
              <a:xfrm>
                <a:off x="5164" y="3805"/>
                <a:ext cx="341" cy="15"/>
              </a:xfrm>
              <a:custGeom>
                <a:avLst/>
                <a:gdLst>
                  <a:gd name="T0" fmla="*/ 0 w 150"/>
                  <a:gd name="T1" fmla="*/ 0 h 10"/>
                  <a:gd name="T2" fmla="*/ 150 w 150"/>
                  <a:gd name="T3" fmla="*/ 0 h 10"/>
                  <a:gd name="T4" fmla="*/ 150 w 150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10">
                    <a:moveTo>
                      <a:pt x="0" y="0"/>
                    </a:moveTo>
                    <a:lnTo>
                      <a:pt x="150" y="0"/>
                    </a:lnTo>
                    <a:lnTo>
                      <a:pt x="150" y="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9" name="Freeform 3253"/>
              <p:cNvSpPr>
                <a:spLocks/>
              </p:cNvSpPr>
              <p:nvPr/>
            </p:nvSpPr>
            <p:spPr bwMode="auto">
              <a:xfrm>
                <a:off x="5505" y="3805"/>
                <a:ext cx="338" cy="15"/>
              </a:xfrm>
              <a:custGeom>
                <a:avLst/>
                <a:gdLst>
                  <a:gd name="T0" fmla="*/ 0 w 149"/>
                  <a:gd name="T1" fmla="*/ 0 h 10"/>
                  <a:gd name="T2" fmla="*/ 149 w 149"/>
                  <a:gd name="T3" fmla="*/ 0 h 10"/>
                  <a:gd name="T4" fmla="*/ 149 w 149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0">
                    <a:moveTo>
                      <a:pt x="0" y="0"/>
                    </a:moveTo>
                    <a:lnTo>
                      <a:pt x="149" y="0"/>
                    </a:lnTo>
                    <a:lnTo>
                      <a:pt x="149" y="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60" name="Freeform 3254"/>
              <p:cNvSpPr>
                <a:spLocks/>
              </p:cNvSpPr>
              <p:nvPr/>
            </p:nvSpPr>
            <p:spPr bwMode="auto">
              <a:xfrm>
                <a:off x="5843" y="3805"/>
                <a:ext cx="341" cy="15"/>
              </a:xfrm>
              <a:custGeom>
                <a:avLst/>
                <a:gdLst>
                  <a:gd name="T0" fmla="*/ 0 w 150"/>
                  <a:gd name="T1" fmla="*/ 0 h 10"/>
                  <a:gd name="T2" fmla="*/ 150 w 150"/>
                  <a:gd name="T3" fmla="*/ 0 h 10"/>
                  <a:gd name="T4" fmla="*/ 150 w 150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10">
                    <a:moveTo>
                      <a:pt x="0" y="0"/>
                    </a:moveTo>
                    <a:lnTo>
                      <a:pt x="150" y="0"/>
                    </a:lnTo>
                    <a:lnTo>
                      <a:pt x="150" y="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61" name="Freeform 3255"/>
              <p:cNvSpPr>
                <a:spLocks/>
              </p:cNvSpPr>
              <p:nvPr/>
            </p:nvSpPr>
            <p:spPr bwMode="auto">
              <a:xfrm>
                <a:off x="6184" y="3805"/>
                <a:ext cx="339" cy="31"/>
              </a:xfrm>
              <a:custGeom>
                <a:avLst/>
                <a:gdLst>
                  <a:gd name="T0" fmla="*/ 0 w 149"/>
                  <a:gd name="T1" fmla="*/ 0 h 20"/>
                  <a:gd name="T2" fmla="*/ 149 w 149"/>
                  <a:gd name="T3" fmla="*/ 0 h 20"/>
                  <a:gd name="T4" fmla="*/ 149 w 149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20">
                    <a:moveTo>
                      <a:pt x="0" y="0"/>
                    </a:moveTo>
                    <a:lnTo>
                      <a:pt x="149" y="0"/>
                    </a:lnTo>
                    <a:lnTo>
                      <a:pt x="149" y="2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62" name="Line 3256"/>
              <p:cNvSpPr>
                <a:spLocks noChangeShapeType="1"/>
              </p:cNvSpPr>
              <p:nvPr/>
            </p:nvSpPr>
            <p:spPr bwMode="auto">
              <a:xfrm>
                <a:off x="6523" y="3805"/>
                <a:ext cx="0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63" name="Rectangle 3257"/>
              <p:cNvSpPr>
                <a:spLocks noChangeArrowheads="1"/>
              </p:cNvSpPr>
              <p:nvPr/>
            </p:nvSpPr>
            <p:spPr bwMode="auto">
              <a:xfrm>
                <a:off x="1004" y="3836"/>
                <a:ext cx="24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/>
                  <a:t>100</a:t>
                </a:r>
                <a:endParaRPr lang="ar-SA" dirty="0"/>
              </a:p>
            </p:txBody>
          </p:sp>
          <p:sp>
            <p:nvSpPr>
              <p:cNvPr id="64" name="Rectangle 3258"/>
              <p:cNvSpPr>
                <a:spLocks noChangeArrowheads="1"/>
              </p:cNvSpPr>
              <p:nvPr/>
            </p:nvSpPr>
            <p:spPr bwMode="auto">
              <a:xfrm>
                <a:off x="2363" y="3836"/>
                <a:ext cx="24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300</a:t>
                </a:r>
                <a:endParaRPr kumimoji="0" lang="ar-SA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5" name="Rectangle 3259"/>
              <p:cNvSpPr>
                <a:spLocks noChangeArrowheads="1"/>
              </p:cNvSpPr>
              <p:nvPr/>
            </p:nvSpPr>
            <p:spPr bwMode="auto">
              <a:xfrm>
                <a:off x="3721" y="3836"/>
                <a:ext cx="24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500</a:t>
                </a:r>
                <a:endParaRPr kumimoji="0" lang="ar-SA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6" name="Rectangle 3260"/>
              <p:cNvSpPr>
                <a:spLocks noChangeArrowheads="1"/>
              </p:cNvSpPr>
              <p:nvPr/>
            </p:nvSpPr>
            <p:spPr bwMode="auto">
              <a:xfrm>
                <a:off x="5080" y="3836"/>
                <a:ext cx="24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700</a:t>
                </a:r>
                <a:endParaRPr kumimoji="0" lang="ar-SA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7" name="Rectangle 3261"/>
              <p:cNvSpPr>
                <a:spLocks noChangeArrowheads="1"/>
              </p:cNvSpPr>
              <p:nvPr/>
            </p:nvSpPr>
            <p:spPr bwMode="auto">
              <a:xfrm>
                <a:off x="6436" y="3836"/>
                <a:ext cx="24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900</a:t>
                </a:r>
                <a:endParaRPr kumimoji="0" lang="ar-SA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" name="Rectangle 3262"/>
              <p:cNvSpPr>
                <a:spLocks noChangeArrowheads="1"/>
              </p:cNvSpPr>
              <p:nvPr/>
            </p:nvSpPr>
            <p:spPr bwMode="auto">
              <a:xfrm>
                <a:off x="3362" y="3955"/>
                <a:ext cx="908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Temperature (°C)</a:t>
                </a:r>
                <a:endParaRPr kumimoji="0" lang="ar-SA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9" name="Line 3263"/>
              <p:cNvSpPr>
                <a:spLocks noChangeShapeType="1"/>
              </p:cNvSpPr>
              <p:nvPr/>
            </p:nvSpPr>
            <p:spPr bwMode="auto">
              <a:xfrm>
                <a:off x="1090" y="1214"/>
                <a:ext cx="543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70" name="Rectangle 3264"/>
              <p:cNvSpPr>
                <a:spLocks noChangeArrowheads="1"/>
              </p:cNvSpPr>
              <p:nvPr/>
            </p:nvSpPr>
            <p:spPr bwMode="auto">
              <a:xfrm>
                <a:off x="5312" y="1215"/>
                <a:ext cx="1211" cy="49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 sz="2800"/>
              </a:p>
            </p:txBody>
          </p:sp>
          <p:sp>
            <p:nvSpPr>
              <p:cNvPr id="71" name="Rectangle 3265"/>
              <p:cNvSpPr>
                <a:spLocks noChangeArrowheads="1"/>
              </p:cNvSpPr>
              <p:nvPr/>
            </p:nvSpPr>
            <p:spPr bwMode="auto">
              <a:xfrm>
                <a:off x="5309" y="1214"/>
                <a:ext cx="1214" cy="809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72" name="Rectangle 3266"/>
              <p:cNvSpPr>
                <a:spLocks noChangeArrowheads="1"/>
              </p:cNvSpPr>
              <p:nvPr/>
            </p:nvSpPr>
            <p:spPr bwMode="auto">
              <a:xfrm>
                <a:off x="5366" y="1314"/>
                <a:ext cx="99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</a:rPr>
                  <a:t>              Er = </a:t>
                </a:r>
                <a:r>
                  <a:rPr lang="en-US" sz="1200" dirty="0" smtClean="0">
                    <a:solidFill>
                      <a:srgbClr val="008000"/>
                    </a:solidFill>
                  </a:rPr>
                  <a:t>2.5</a:t>
                </a: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</a:rPr>
                  <a:t> mol%</a:t>
                </a:r>
                <a:endParaRPr kumimoji="0" lang="ar-SA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3" name="Rectangle 3267"/>
              <p:cNvSpPr>
                <a:spLocks noChangeArrowheads="1"/>
              </p:cNvSpPr>
              <p:nvPr/>
            </p:nvSpPr>
            <p:spPr bwMode="auto">
              <a:xfrm>
                <a:off x="5366" y="1314"/>
                <a:ext cx="45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9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anose="020B0604020202020204" pitchFamily="34" charset="0"/>
                  </a:rPr>
                  <a:t>–––––––</a:t>
                </a:r>
                <a:endParaRPr kumimoji="0" lang="ar-SA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4" name="Rectangle 3268"/>
              <p:cNvSpPr>
                <a:spLocks noChangeArrowheads="1"/>
              </p:cNvSpPr>
              <p:nvPr/>
            </p:nvSpPr>
            <p:spPr bwMode="auto">
              <a:xfrm>
                <a:off x="5366" y="1423"/>
                <a:ext cx="998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              Er = 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2</a:t>
                </a: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% mol%</a:t>
                </a:r>
                <a:endParaRPr kumimoji="0" lang="ar-SA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5" name="Rectangle 3269"/>
              <p:cNvSpPr>
                <a:spLocks noChangeArrowheads="1"/>
              </p:cNvSpPr>
              <p:nvPr/>
            </p:nvSpPr>
            <p:spPr bwMode="auto">
              <a:xfrm>
                <a:off x="5366" y="1432"/>
                <a:ext cx="45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9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–––––––</a:t>
                </a:r>
                <a:endParaRPr kumimoji="0" lang="ar-SA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6" name="Rectangle 3270"/>
              <p:cNvSpPr>
                <a:spLocks noChangeArrowheads="1"/>
              </p:cNvSpPr>
              <p:nvPr/>
            </p:nvSpPr>
            <p:spPr bwMode="auto">
              <a:xfrm>
                <a:off x="5366" y="1506"/>
                <a:ext cx="99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</a:rPr>
                  <a:t> </a:t>
                </a: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</a:rPr>
                  <a:t>             Er = </a:t>
                </a:r>
                <a:r>
                  <a:rPr lang="en-US" sz="1200" dirty="0" smtClean="0">
                    <a:solidFill>
                      <a:srgbClr val="0000FF"/>
                    </a:solidFill>
                  </a:rPr>
                  <a:t>1.5</a:t>
                </a: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</a:rPr>
                  <a:t> mol%</a:t>
                </a:r>
                <a:endParaRPr kumimoji="0" lang="ar-S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7" name="Rectangle 3271"/>
              <p:cNvSpPr>
                <a:spLocks noChangeArrowheads="1"/>
              </p:cNvSpPr>
              <p:nvPr/>
            </p:nvSpPr>
            <p:spPr bwMode="auto">
              <a:xfrm>
                <a:off x="5366" y="1524"/>
                <a:ext cx="45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9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anose="020B0604020202020204" pitchFamily="34" charset="0"/>
                  </a:rPr>
                  <a:t>–––––––</a:t>
                </a:r>
                <a:endParaRPr kumimoji="0" lang="ar-SA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8" name="Rectangle 3272"/>
              <p:cNvSpPr>
                <a:spLocks noChangeArrowheads="1"/>
              </p:cNvSpPr>
              <p:nvPr/>
            </p:nvSpPr>
            <p:spPr bwMode="auto">
              <a:xfrm>
                <a:off x="5366" y="1606"/>
                <a:ext cx="999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9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anose="020B0604020202020204" pitchFamily="34" charset="0"/>
                  </a:rPr>
                  <a:t>   </a:t>
                </a:r>
                <a:r>
                  <a:rPr kumimoji="0" lang="ar-SA" sz="1200" b="1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anose="020B0604020202020204" pitchFamily="34" charset="0"/>
                  </a:rPr>
                  <a:t>           Er = 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anose="020B0604020202020204" pitchFamily="34" charset="0"/>
                  </a:rPr>
                  <a:t>1</a:t>
                </a:r>
                <a:r>
                  <a:rPr kumimoji="0" lang="ar-SA" sz="1200" b="1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anose="020B0604020202020204" pitchFamily="34" charset="0"/>
                  </a:rPr>
                  <a:t>% mol%</a:t>
                </a:r>
                <a:endParaRPr kumimoji="0" lang="ar-SA" sz="3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9" name="Rectangle 3273"/>
              <p:cNvSpPr>
                <a:spLocks noChangeArrowheads="1"/>
              </p:cNvSpPr>
              <p:nvPr/>
            </p:nvSpPr>
            <p:spPr bwMode="auto">
              <a:xfrm>
                <a:off x="5366" y="1606"/>
                <a:ext cx="45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900" b="0" i="0" u="none" strike="noStrike" cap="none" normalizeH="0" baseline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anose="020B0604020202020204" pitchFamily="34" charset="0"/>
                  </a:rPr>
                  <a:t>–––––––</a:t>
                </a:r>
                <a:endParaRPr kumimoji="0" lang="ar-SA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0" name="Rectangle 3274"/>
              <p:cNvSpPr>
                <a:spLocks noChangeArrowheads="1"/>
              </p:cNvSpPr>
              <p:nvPr/>
            </p:nvSpPr>
            <p:spPr bwMode="auto">
              <a:xfrm>
                <a:off x="5366" y="1733"/>
                <a:ext cx="101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</a:rPr>
                  <a:t> </a:t>
                </a:r>
                <a:r>
                  <a:rPr kumimoji="0" lang="ar-SA" sz="1200" b="1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</a:rPr>
                  <a:t>             Er = </a:t>
                </a:r>
                <a:r>
                  <a:rPr lang="en-US" sz="1200" b="1" dirty="0" smtClean="0">
                    <a:solidFill>
                      <a:srgbClr val="008000"/>
                    </a:solidFill>
                  </a:rPr>
                  <a:t>0.5</a:t>
                </a:r>
                <a:r>
                  <a:rPr kumimoji="0" lang="ar-SA" sz="1200" b="1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</a:rPr>
                  <a:t> mol%</a:t>
                </a:r>
                <a:endParaRPr kumimoji="0" lang="ar-SA" sz="3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1" name="Rectangle 3275"/>
              <p:cNvSpPr>
                <a:spLocks noChangeArrowheads="1"/>
              </p:cNvSpPr>
              <p:nvPr/>
            </p:nvSpPr>
            <p:spPr bwMode="auto">
              <a:xfrm>
                <a:off x="5366" y="1734"/>
                <a:ext cx="45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9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anose="020B0604020202020204" pitchFamily="34" charset="0"/>
                  </a:rPr>
                  <a:t>–––––––</a:t>
                </a:r>
                <a:endParaRPr kumimoji="0" lang="ar-SA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2" name="Rectangle 3276"/>
              <p:cNvSpPr>
                <a:spLocks noChangeArrowheads="1"/>
              </p:cNvSpPr>
              <p:nvPr/>
            </p:nvSpPr>
            <p:spPr bwMode="auto">
              <a:xfrm>
                <a:off x="5366" y="1859"/>
                <a:ext cx="1079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9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              </a:t>
                </a:r>
                <a:r>
                  <a:rPr kumimoji="0" lang="ar-SA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Er = Zero mol%</a:t>
                </a:r>
                <a:endParaRPr kumimoji="0" lang="ar-SA" sz="3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3" name="Rectangle 3277"/>
              <p:cNvSpPr>
                <a:spLocks noChangeArrowheads="1"/>
              </p:cNvSpPr>
              <p:nvPr/>
            </p:nvSpPr>
            <p:spPr bwMode="auto">
              <a:xfrm>
                <a:off x="5366" y="1859"/>
                <a:ext cx="283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900" b="0" i="0" u="none" strike="noStrike" cap="none" normalizeH="0" baseline="0" dirty="0" smtClean="0">
                    <a:ln>
                      <a:noFill/>
                    </a:ln>
                    <a:effectLst/>
                    <a:latin typeface="Arial" panose="020B0604020202020204" pitchFamily="34" charset="0"/>
                  </a:rPr>
                  <a:t>–––––––</a:t>
                </a:r>
                <a:endParaRPr kumimoji="0" lang="ar-SA" sz="1800" b="0" i="0" u="none" strike="noStrike" cap="none" normalizeH="0" baseline="0" dirty="0" smtClean="0">
                  <a:ln>
                    <a:noFill/>
                  </a:ln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4" name="Rectangle 3278"/>
              <p:cNvSpPr>
                <a:spLocks noChangeArrowheads="1"/>
              </p:cNvSpPr>
              <p:nvPr/>
            </p:nvSpPr>
            <p:spPr bwMode="auto">
              <a:xfrm>
                <a:off x="695" y="3955"/>
                <a:ext cx="292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05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Exo Up</a:t>
                </a:r>
                <a:endParaRPr kumimoji="0" lang="ar-SA" sz="2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5" name="Rectangle 3279"/>
              <p:cNvSpPr>
                <a:spLocks noChangeArrowheads="1"/>
              </p:cNvSpPr>
              <p:nvPr/>
            </p:nvSpPr>
            <p:spPr bwMode="auto">
              <a:xfrm>
                <a:off x="5893" y="3955"/>
                <a:ext cx="152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Universal V4.5A TA Instruments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87" name="Rectangle 3266"/>
              <p:cNvSpPr>
                <a:spLocks noChangeArrowheads="1"/>
              </p:cNvSpPr>
              <p:nvPr/>
            </p:nvSpPr>
            <p:spPr bwMode="auto">
              <a:xfrm>
                <a:off x="5366" y="1314"/>
                <a:ext cx="99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</a:rPr>
                  <a:t>              Er = </a:t>
                </a:r>
                <a:r>
                  <a:rPr lang="en-US" sz="1200" dirty="0" smtClean="0">
                    <a:solidFill>
                      <a:srgbClr val="008000"/>
                    </a:solidFill>
                  </a:rPr>
                  <a:t>2.5</a:t>
                </a: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</a:rPr>
                  <a:t> mol%</a:t>
                </a:r>
                <a:endParaRPr kumimoji="0" lang="ar-SA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88" name="Rectangle 3270"/>
              <p:cNvSpPr>
                <a:spLocks noChangeArrowheads="1"/>
              </p:cNvSpPr>
              <p:nvPr/>
            </p:nvSpPr>
            <p:spPr bwMode="auto">
              <a:xfrm>
                <a:off x="5366" y="1506"/>
                <a:ext cx="99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</a:rPr>
                  <a:t> </a:t>
                </a: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</a:rPr>
                  <a:t>             Er = </a:t>
                </a:r>
                <a:r>
                  <a:rPr lang="en-US" sz="1200" dirty="0" smtClean="0">
                    <a:solidFill>
                      <a:srgbClr val="0000FF"/>
                    </a:solidFill>
                  </a:rPr>
                  <a:t>1.5</a:t>
                </a: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</a:rPr>
                  <a:t> mol%</a:t>
                </a:r>
                <a:endParaRPr kumimoji="0" lang="ar-S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289" name="Rectangle 3266"/>
              <p:cNvSpPr>
                <a:spLocks noChangeArrowheads="1"/>
              </p:cNvSpPr>
              <p:nvPr/>
            </p:nvSpPr>
            <p:spPr bwMode="auto">
              <a:xfrm>
                <a:off x="5366" y="1316"/>
                <a:ext cx="99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</a:rPr>
                  <a:t>              Er = </a:t>
                </a:r>
                <a:r>
                  <a:rPr lang="en-US" sz="1200" dirty="0" smtClean="0">
                    <a:solidFill>
                      <a:srgbClr val="008000"/>
                    </a:solidFill>
                  </a:rPr>
                  <a:t>2.5</a:t>
                </a: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</a:rPr>
                  <a:t> mol%</a:t>
                </a:r>
                <a:endParaRPr kumimoji="0" lang="ar-SA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90" name="Rectangle 3270"/>
              <p:cNvSpPr>
                <a:spLocks noChangeArrowheads="1"/>
              </p:cNvSpPr>
              <p:nvPr/>
            </p:nvSpPr>
            <p:spPr bwMode="auto">
              <a:xfrm>
                <a:off x="5366" y="1508"/>
                <a:ext cx="99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</a:rPr>
                  <a:t> </a:t>
                </a: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</a:rPr>
                  <a:t>             Er = </a:t>
                </a:r>
                <a:r>
                  <a:rPr lang="en-US" sz="1200" dirty="0" smtClean="0">
                    <a:solidFill>
                      <a:srgbClr val="0000FF"/>
                    </a:solidFill>
                  </a:rPr>
                  <a:t>1.5</a:t>
                </a: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</a:rPr>
                  <a:t> mol%</a:t>
                </a:r>
                <a:endParaRPr kumimoji="0" lang="ar-S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291" name="Rectangle 3269"/>
              <p:cNvSpPr>
                <a:spLocks noChangeArrowheads="1"/>
              </p:cNvSpPr>
              <p:nvPr/>
            </p:nvSpPr>
            <p:spPr bwMode="auto">
              <a:xfrm>
                <a:off x="5366" y="1432"/>
                <a:ext cx="45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9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–––––––</a:t>
                </a:r>
                <a:endParaRPr kumimoji="0" lang="ar-SA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92" name="Rectangle 3266"/>
              <p:cNvSpPr>
                <a:spLocks noChangeArrowheads="1"/>
              </p:cNvSpPr>
              <p:nvPr/>
            </p:nvSpPr>
            <p:spPr bwMode="auto">
              <a:xfrm>
                <a:off x="5366" y="1316"/>
                <a:ext cx="99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</a:rPr>
                  <a:t>              Er = </a:t>
                </a:r>
                <a:r>
                  <a:rPr lang="en-US" sz="1200" dirty="0" smtClean="0">
                    <a:solidFill>
                      <a:srgbClr val="008000"/>
                    </a:solidFill>
                  </a:rPr>
                  <a:t>2.5</a:t>
                </a: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</a:rPr>
                  <a:t> mol%</a:t>
                </a:r>
                <a:endParaRPr kumimoji="0" lang="ar-SA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96" name="Rectangle 3268"/>
              <p:cNvSpPr>
                <a:spLocks noChangeArrowheads="1"/>
              </p:cNvSpPr>
              <p:nvPr/>
            </p:nvSpPr>
            <p:spPr bwMode="auto">
              <a:xfrm>
                <a:off x="5366" y="1422"/>
                <a:ext cx="998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              Er = 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2</a:t>
                </a: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% mol%</a:t>
                </a:r>
                <a:endParaRPr kumimoji="0" lang="ar-SA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97" name="Rectangle 3270"/>
              <p:cNvSpPr>
                <a:spLocks noChangeArrowheads="1"/>
              </p:cNvSpPr>
              <p:nvPr/>
            </p:nvSpPr>
            <p:spPr bwMode="auto">
              <a:xfrm>
                <a:off x="5366" y="1507"/>
                <a:ext cx="99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</a:rPr>
                  <a:t> </a:t>
                </a: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</a:rPr>
                  <a:t>             Er = </a:t>
                </a:r>
                <a:r>
                  <a:rPr lang="en-US" sz="1200" dirty="0" smtClean="0">
                    <a:solidFill>
                      <a:srgbClr val="0000FF"/>
                    </a:solidFill>
                  </a:rPr>
                  <a:t>1.5</a:t>
                </a: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</a:rPr>
                  <a:t> mol%</a:t>
                </a:r>
                <a:endParaRPr kumimoji="0" lang="ar-S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298" name="Rectangle 3266"/>
              <p:cNvSpPr>
                <a:spLocks noChangeArrowheads="1"/>
              </p:cNvSpPr>
              <p:nvPr/>
            </p:nvSpPr>
            <p:spPr bwMode="auto">
              <a:xfrm>
                <a:off x="5366" y="1315"/>
                <a:ext cx="99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</a:rPr>
                  <a:t>              Er = </a:t>
                </a:r>
                <a:r>
                  <a:rPr lang="en-US" sz="1200" dirty="0" smtClean="0">
                    <a:solidFill>
                      <a:srgbClr val="008000"/>
                    </a:solidFill>
                  </a:rPr>
                  <a:t>2.5</a:t>
                </a:r>
                <a:r>
                  <a:rPr kumimoji="0" lang="ar-SA" sz="12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</a:rPr>
                  <a:t> mol%</a:t>
                </a:r>
                <a:endParaRPr kumimoji="0" lang="ar-SA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59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21075" y="1163002"/>
            <a:ext cx="5166677" cy="4875848"/>
            <a:chOff x="3425825" y="1163002"/>
            <a:chExt cx="5166677" cy="4875848"/>
          </a:xfrm>
        </p:grpSpPr>
        <p:pic>
          <p:nvPicPr>
            <p:cNvPr id="2" name="Picture 1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497" y="1163002"/>
              <a:ext cx="4612005" cy="45319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 Box 41"/>
            <p:cNvSpPr txBox="1">
              <a:spLocks noChangeArrowheads="1"/>
            </p:cNvSpPr>
            <p:nvPr/>
          </p:nvSpPr>
          <p:spPr bwMode="auto">
            <a:xfrm>
              <a:off x="3425825" y="2302828"/>
              <a:ext cx="441325" cy="14808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l" rtl="1">
                <a:lnSpc>
                  <a:spcPct val="107000"/>
                </a:lnSpc>
                <a:spcAft>
                  <a:spcPts val="0"/>
                </a:spcAft>
              </a:pPr>
              <a:r>
                <a:rPr lang="en-US" sz="1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lang="en-US" sz="1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</a:t>
              </a:r>
              <a:r>
                <a:rPr lang="en-US" sz="1800" b="1" baseline="-25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</a:t>
              </a:r>
              <a:r>
                <a:rPr lang="en-US" sz="1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(K)  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 Box 40"/>
            <p:cNvSpPr txBox="1">
              <a:spLocks noChangeArrowheads="1"/>
            </p:cNvSpPr>
            <p:nvPr/>
          </p:nvSpPr>
          <p:spPr bwMode="auto">
            <a:xfrm>
              <a:off x="6038850" y="5695633"/>
              <a:ext cx="746125" cy="3432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l" rtl="1">
                <a:lnSpc>
                  <a:spcPct val="107000"/>
                </a:lnSpc>
                <a:spcAft>
                  <a:spcPts val="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Ln (α)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4476750" y="1289368"/>
              <a:ext cx="948055" cy="1224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l" rtl="0">
                <a:lnSpc>
                  <a:spcPct val="107000"/>
                </a:lnSpc>
                <a:spcAft>
                  <a:spcPts val="0"/>
                </a:spcAft>
              </a:pPr>
              <a:r>
                <a:rPr lang="en-US" sz="1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TZNE 0      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l" rtl="0">
                <a:lnSpc>
                  <a:spcPct val="107000"/>
                </a:lnSpc>
                <a:spcAft>
                  <a:spcPts val="0"/>
                </a:spcAft>
              </a:pPr>
              <a:r>
                <a:rPr lang="en-US" sz="1200" b="1" dirty="0">
                  <a:solidFill>
                    <a:srgbClr val="FF66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TZNE 0.5  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l" rtl="0">
                <a:lnSpc>
                  <a:spcPct val="107000"/>
                </a:lnSpc>
                <a:spcAft>
                  <a:spcPts val="0"/>
                </a:spcAft>
              </a:pPr>
              <a:r>
                <a:rPr lang="en-US" sz="1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TZNE 1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l" rtl="0">
                <a:lnSpc>
                  <a:spcPct val="107000"/>
                </a:lnSpc>
                <a:spcAft>
                  <a:spcPts val="0"/>
                </a:spcAft>
              </a:pPr>
              <a:r>
                <a:rPr lang="en-US" sz="1200" b="1" dirty="0">
                  <a:solidFill>
                    <a:srgbClr val="00B0F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TZNE 1.5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l" rtl="0">
                <a:lnSpc>
                  <a:spcPct val="107000"/>
                </a:lnSpc>
                <a:spcAft>
                  <a:spcPts val="0"/>
                </a:spcAft>
              </a:pPr>
              <a:r>
                <a:rPr lang="en-US" sz="1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TZNE 2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l" rtl="0">
                <a:lnSpc>
                  <a:spcPct val="107000"/>
                </a:lnSpc>
                <a:spcAft>
                  <a:spcPts val="0"/>
                </a:spcAft>
              </a:pPr>
              <a:r>
                <a:rPr lang="en-US" sz="12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TZNE 2.5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l" rtl="1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3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379967" y="2286000"/>
            <a:ext cx="5472000" cy="4541090"/>
            <a:chOff x="511175" y="898525"/>
            <a:chExt cx="4710113" cy="4851718"/>
          </a:xfrm>
        </p:grpSpPr>
        <p:grpSp>
          <p:nvGrpSpPr>
            <p:cNvPr id="7" name="Group 6"/>
            <p:cNvGrpSpPr/>
            <p:nvPr/>
          </p:nvGrpSpPr>
          <p:grpSpPr bwMode="auto">
            <a:xfrm>
              <a:off x="511175" y="1107758"/>
              <a:ext cx="4387850" cy="4642485"/>
              <a:chOff x="0" y="0"/>
              <a:chExt cx="6910" cy="7311"/>
            </a:xfrm>
          </p:grpSpPr>
          <p:sp>
            <p:nvSpPr>
              <p:cNvPr id="8" name="Text Box 98"/>
              <p:cNvSpPr txBox="1">
                <a:spLocks noChangeArrowheads="1"/>
              </p:cNvSpPr>
              <p:nvPr/>
            </p:nvSpPr>
            <p:spPr bwMode="auto">
              <a:xfrm>
                <a:off x="3369" y="6801"/>
                <a:ext cx="1440" cy="5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l" rtl="1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4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1000/Tg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 Box 96"/>
              <p:cNvSpPr txBox="1">
                <a:spLocks noChangeArrowheads="1"/>
              </p:cNvSpPr>
              <p:nvPr/>
            </p:nvSpPr>
            <p:spPr bwMode="auto">
              <a:xfrm>
                <a:off x="5503" y="0"/>
                <a:ext cx="1407" cy="19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0      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FF66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0.5  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1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1.5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0070C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2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00B05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2.5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0" name="Text Box 97"/>
              <p:cNvSpPr txBox="1">
                <a:spLocks noChangeArrowheads="1"/>
              </p:cNvSpPr>
              <p:nvPr/>
            </p:nvSpPr>
            <p:spPr bwMode="auto">
              <a:xfrm>
                <a:off x="0" y="2529"/>
                <a:ext cx="680" cy="8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vert270" wrap="square" lIns="91440" tIns="45720" rIns="91440" bIns="45720" anchor="t" anchorCtr="0" upright="1">
                <a:noAutofit/>
              </a:bodyPr>
              <a:lstStyle/>
              <a:p>
                <a:pPr algn="l" rtl="1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4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Ln (α)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4"/>
            <p:cNvGrpSpPr>
              <a:grpSpLocks noChangeAspect="1"/>
            </p:cNvGrpSpPr>
            <p:nvPr/>
          </p:nvGrpSpPr>
          <p:grpSpPr bwMode="auto">
            <a:xfrm>
              <a:off x="608013" y="898525"/>
              <a:ext cx="4613275" cy="4532313"/>
              <a:chOff x="383" y="566"/>
              <a:chExt cx="2906" cy="2855"/>
            </a:xfrm>
          </p:grpSpPr>
          <p:sp>
            <p:nvSpPr>
              <p:cNvPr id="12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83" y="566"/>
                <a:ext cx="2906" cy="2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" name="Line 5"/>
              <p:cNvSpPr>
                <a:spLocks noChangeShapeType="1"/>
              </p:cNvSpPr>
              <p:nvPr/>
            </p:nvSpPr>
            <p:spPr bwMode="auto">
              <a:xfrm>
                <a:off x="623" y="3200"/>
                <a:ext cx="258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4" name="Line 6"/>
              <p:cNvSpPr>
                <a:spLocks noChangeShapeType="1"/>
              </p:cNvSpPr>
              <p:nvPr/>
            </p:nvSpPr>
            <p:spPr bwMode="auto">
              <a:xfrm flipV="1">
                <a:off x="623" y="3200"/>
                <a:ext cx="0" cy="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5" name="Line 7"/>
              <p:cNvSpPr>
                <a:spLocks noChangeShapeType="1"/>
              </p:cNvSpPr>
              <p:nvPr/>
            </p:nvSpPr>
            <p:spPr bwMode="auto">
              <a:xfrm flipV="1">
                <a:off x="1140" y="3200"/>
                <a:ext cx="0" cy="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6" name="Line 8"/>
              <p:cNvSpPr>
                <a:spLocks noChangeShapeType="1"/>
              </p:cNvSpPr>
              <p:nvPr/>
            </p:nvSpPr>
            <p:spPr bwMode="auto">
              <a:xfrm flipV="1">
                <a:off x="1658" y="3200"/>
                <a:ext cx="0" cy="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 flipV="1">
                <a:off x="2176" y="3200"/>
                <a:ext cx="0" cy="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 flipV="1">
                <a:off x="2694" y="3200"/>
                <a:ext cx="0" cy="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9" name="Line 11"/>
              <p:cNvSpPr>
                <a:spLocks noChangeShapeType="1"/>
              </p:cNvSpPr>
              <p:nvPr/>
            </p:nvSpPr>
            <p:spPr bwMode="auto">
              <a:xfrm flipV="1">
                <a:off x="3211" y="3200"/>
                <a:ext cx="0" cy="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0" name="Rectangle 12"/>
              <p:cNvSpPr>
                <a:spLocks noChangeArrowheads="1"/>
              </p:cNvSpPr>
              <p:nvPr/>
            </p:nvSpPr>
            <p:spPr bwMode="auto">
              <a:xfrm>
                <a:off x="546" y="3329"/>
                <a:ext cx="189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3.15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" name="Rectangle 13"/>
              <p:cNvSpPr>
                <a:spLocks noChangeArrowheads="1"/>
              </p:cNvSpPr>
              <p:nvPr/>
            </p:nvSpPr>
            <p:spPr bwMode="auto">
              <a:xfrm>
                <a:off x="1063" y="3329"/>
                <a:ext cx="189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3.20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581" y="3329"/>
                <a:ext cx="189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3.25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" name="Rectangle 15"/>
              <p:cNvSpPr>
                <a:spLocks noChangeArrowheads="1"/>
              </p:cNvSpPr>
              <p:nvPr/>
            </p:nvSpPr>
            <p:spPr bwMode="auto">
              <a:xfrm>
                <a:off x="2099" y="3329"/>
                <a:ext cx="189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3.30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Rectangle 16"/>
              <p:cNvSpPr>
                <a:spLocks noChangeArrowheads="1"/>
              </p:cNvSpPr>
              <p:nvPr/>
            </p:nvSpPr>
            <p:spPr bwMode="auto">
              <a:xfrm>
                <a:off x="2617" y="3329"/>
                <a:ext cx="189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3.35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" name="Rectangle 17"/>
              <p:cNvSpPr>
                <a:spLocks noChangeArrowheads="1"/>
              </p:cNvSpPr>
              <p:nvPr/>
            </p:nvSpPr>
            <p:spPr bwMode="auto">
              <a:xfrm>
                <a:off x="3134" y="3329"/>
                <a:ext cx="189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3.40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" name="Line 18"/>
              <p:cNvSpPr>
                <a:spLocks noChangeShapeType="1"/>
              </p:cNvSpPr>
              <p:nvPr/>
            </p:nvSpPr>
            <p:spPr bwMode="auto">
              <a:xfrm>
                <a:off x="623" y="611"/>
                <a:ext cx="0" cy="258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7" name="Line 19"/>
              <p:cNvSpPr>
                <a:spLocks noChangeShapeType="1"/>
              </p:cNvSpPr>
              <p:nvPr/>
            </p:nvSpPr>
            <p:spPr bwMode="auto">
              <a:xfrm flipH="1">
                <a:off x="536" y="3200"/>
                <a:ext cx="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8" name="Line 20"/>
              <p:cNvSpPr>
                <a:spLocks noChangeShapeType="1"/>
              </p:cNvSpPr>
              <p:nvPr/>
            </p:nvSpPr>
            <p:spPr bwMode="auto">
              <a:xfrm flipH="1">
                <a:off x="536" y="2682"/>
                <a:ext cx="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9" name="Line 21"/>
              <p:cNvSpPr>
                <a:spLocks noChangeShapeType="1"/>
              </p:cNvSpPr>
              <p:nvPr/>
            </p:nvSpPr>
            <p:spPr bwMode="auto">
              <a:xfrm flipH="1">
                <a:off x="536" y="2164"/>
                <a:ext cx="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0" name="Line 22"/>
              <p:cNvSpPr>
                <a:spLocks noChangeShapeType="1"/>
              </p:cNvSpPr>
              <p:nvPr/>
            </p:nvSpPr>
            <p:spPr bwMode="auto">
              <a:xfrm flipH="1">
                <a:off x="536" y="1647"/>
                <a:ext cx="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1" name="Line 23"/>
              <p:cNvSpPr>
                <a:spLocks noChangeShapeType="1"/>
              </p:cNvSpPr>
              <p:nvPr/>
            </p:nvSpPr>
            <p:spPr bwMode="auto">
              <a:xfrm flipH="1">
                <a:off x="536" y="1129"/>
                <a:ext cx="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2" name="Line 24"/>
              <p:cNvSpPr>
                <a:spLocks noChangeShapeType="1"/>
              </p:cNvSpPr>
              <p:nvPr/>
            </p:nvSpPr>
            <p:spPr bwMode="auto">
              <a:xfrm flipH="1">
                <a:off x="536" y="611"/>
                <a:ext cx="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3" name="Rectangle 25"/>
              <p:cNvSpPr>
                <a:spLocks noChangeArrowheads="1"/>
              </p:cNvSpPr>
              <p:nvPr/>
            </p:nvSpPr>
            <p:spPr bwMode="auto">
              <a:xfrm>
                <a:off x="383" y="3155"/>
                <a:ext cx="145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2.2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26"/>
              <p:cNvSpPr>
                <a:spLocks noChangeArrowheads="1"/>
              </p:cNvSpPr>
              <p:nvPr/>
            </p:nvSpPr>
            <p:spPr bwMode="auto">
              <a:xfrm>
                <a:off x="383" y="2637"/>
                <a:ext cx="145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2.4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27"/>
              <p:cNvSpPr>
                <a:spLocks noChangeArrowheads="1"/>
              </p:cNvSpPr>
              <p:nvPr/>
            </p:nvSpPr>
            <p:spPr bwMode="auto">
              <a:xfrm>
                <a:off x="383" y="2119"/>
                <a:ext cx="145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2.6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28"/>
              <p:cNvSpPr>
                <a:spLocks noChangeArrowheads="1"/>
              </p:cNvSpPr>
              <p:nvPr/>
            </p:nvSpPr>
            <p:spPr bwMode="auto">
              <a:xfrm>
                <a:off x="383" y="1602"/>
                <a:ext cx="145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2.8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29"/>
              <p:cNvSpPr>
                <a:spLocks noChangeArrowheads="1"/>
              </p:cNvSpPr>
              <p:nvPr/>
            </p:nvSpPr>
            <p:spPr bwMode="auto">
              <a:xfrm>
                <a:off x="383" y="1084"/>
                <a:ext cx="145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3.0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0"/>
              <p:cNvSpPr>
                <a:spLocks noChangeArrowheads="1"/>
              </p:cNvSpPr>
              <p:nvPr/>
            </p:nvSpPr>
            <p:spPr bwMode="auto">
              <a:xfrm>
                <a:off x="383" y="566"/>
                <a:ext cx="145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3.2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" name="Line 31"/>
              <p:cNvSpPr>
                <a:spLocks noChangeShapeType="1"/>
              </p:cNvSpPr>
              <p:nvPr/>
            </p:nvSpPr>
            <p:spPr bwMode="auto">
              <a:xfrm>
                <a:off x="3211" y="611"/>
                <a:ext cx="0" cy="258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0" name="Line 32"/>
              <p:cNvSpPr>
                <a:spLocks noChangeShapeType="1"/>
              </p:cNvSpPr>
              <p:nvPr/>
            </p:nvSpPr>
            <p:spPr bwMode="auto">
              <a:xfrm>
                <a:off x="623" y="611"/>
                <a:ext cx="258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1" name="Freeform 33"/>
              <p:cNvSpPr>
                <a:spLocks/>
              </p:cNvSpPr>
              <p:nvPr/>
            </p:nvSpPr>
            <p:spPr bwMode="auto">
              <a:xfrm>
                <a:off x="1962" y="617"/>
                <a:ext cx="950" cy="2565"/>
              </a:xfrm>
              <a:custGeom>
                <a:avLst/>
                <a:gdLst>
                  <a:gd name="T0" fmla="*/ 13 w 950"/>
                  <a:gd name="T1" fmla="*/ 35 h 2565"/>
                  <a:gd name="T2" fmla="*/ 39 w 950"/>
                  <a:gd name="T3" fmla="*/ 105 h 2565"/>
                  <a:gd name="T4" fmla="*/ 65 w 950"/>
                  <a:gd name="T5" fmla="*/ 176 h 2565"/>
                  <a:gd name="T6" fmla="*/ 91 w 950"/>
                  <a:gd name="T7" fmla="*/ 246 h 2565"/>
                  <a:gd name="T8" fmla="*/ 117 w 950"/>
                  <a:gd name="T9" fmla="*/ 316 h 2565"/>
                  <a:gd name="T10" fmla="*/ 143 w 950"/>
                  <a:gd name="T11" fmla="*/ 387 h 2565"/>
                  <a:gd name="T12" fmla="*/ 169 w 950"/>
                  <a:gd name="T13" fmla="*/ 457 h 2565"/>
                  <a:gd name="T14" fmla="*/ 195 w 950"/>
                  <a:gd name="T15" fmla="*/ 527 h 2565"/>
                  <a:gd name="T16" fmla="*/ 222 w 950"/>
                  <a:gd name="T17" fmla="*/ 597 h 2565"/>
                  <a:gd name="T18" fmla="*/ 247 w 950"/>
                  <a:gd name="T19" fmla="*/ 667 h 2565"/>
                  <a:gd name="T20" fmla="*/ 273 w 950"/>
                  <a:gd name="T21" fmla="*/ 737 h 2565"/>
                  <a:gd name="T22" fmla="*/ 299 w 950"/>
                  <a:gd name="T23" fmla="*/ 808 h 2565"/>
                  <a:gd name="T24" fmla="*/ 326 w 950"/>
                  <a:gd name="T25" fmla="*/ 878 h 2565"/>
                  <a:gd name="T26" fmla="*/ 351 w 950"/>
                  <a:gd name="T27" fmla="*/ 948 h 2565"/>
                  <a:gd name="T28" fmla="*/ 377 w 950"/>
                  <a:gd name="T29" fmla="*/ 1019 h 2565"/>
                  <a:gd name="T30" fmla="*/ 404 w 950"/>
                  <a:gd name="T31" fmla="*/ 1089 h 2565"/>
                  <a:gd name="T32" fmla="*/ 430 w 950"/>
                  <a:gd name="T33" fmla="*/ 1159 h 2565"/>
                  <a:gd name="T34" fmla="*/ 455 w 950"/>
                  <a:gd name="T35" fmla="*/ 1230 h 2565"/>
                  <a:gd name="T36" fmla="*/ 482 w 950"/>
                  <a:gd name="T37" fmla="*/ 1300 h 2565"/>
                  <a:gd name="T38" fmla="*/ 508 w 950"/>
                  <a:gd name="T39" fmla="*/ 1370 h 2565"/>
                  <a:gd name="T40" fmla="*/ 533 w 950"/>
                  <a:gd name="T41" fmla="*/ 1440 h 2565"/>
                  <a:gd name="T42" fmla="*/ 560 w 950"/>
                  <a:gd name="T43" fmla="*/ 1511 h 2565"/>
                  <a:gd name="T44" fmla="*/ 586 w 950"/>
                  <a:gd name="T45" fmla="*/ 1581 h 2565"/>
                  <a:gd name="T46" fmla="*/ 612 w 950"/>
                  <a:gd name="T47" fmla="*/ 1651 h 2565"/>
                  <a:gd name="T48" fmla="*/ 637 w 950"/>
                  <a:gd name="T49" fmla="*/ 1722 h 2565"/>
                  <a:gd name="T50" fmla="*/ 664 w 950"/>
                  <a:gd name="T51" fmla="*/ 1792 h 2565"/>
                  <a:gd name="T52" fmla="*/ 690 w 950"/>
                  <a:gd name="T53" fmla="*/ 1862 h 2565"/>
                  <a:gd name="T54" fmla="*/ 716 w 950"/>
                  <a:gd name="T55" fmla="*/ 1933 h 2565"/>
                  <a:gd name="T56" fmla="*/ 742 w 950"/>
                  <a:gd name="T57" fmla="*/ 2003 h 2565"/>
                  <a:gd name="T58" fmla="*/ 768 w 950"/>
                  <a:gd name="T59" fmla="*/ 2073 h 2565"/>
                  <a:gd name="T60" fmla="*/ 794 w 950"/>
                  <a:gd name="T61" fmla="*/ 2144 h 2565"/>
                  <a:gd name="T62" fmla="*/ 820 w 950"/>
                  <a:gd name="T63" fmla="*/ 2214 h 2565"/>
                  <a:gd name="T64" fmla="*/ 846 w 950"/>
                  <a:gd name="T65" fmla="*/ 2284 h 2565"/>
                  <a:gd name="T66" fmla="*/ 872 w 950"/>
                  <a:gd name="T67" fmla="*/ 2354 h 2565"/>
                  <a:gd name="T68" fmla="*/ 898 w 950"/>
                  <a:gd name="T69" fmla="*/ 2425 h 2565"/>
                  <a:gd name="T70" fmla="*/ 924 w 950"/>
                  <a:gd name="T71" fmla="*/ 2495 h 2565"/>
                  <a:gd name="T72" fmla="*/ 950 w 950"/>
                  <a:gd name="T73" fmla="*/ 2565 h 2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50" h="2565">
                    <a:moveTo>
                      <a:pt x="0" y="0"/>
                    </a:moveTo>
                    <a:lnTo>
                      <a:pt x="13" y="35"/>
                    </a:lnTo>
                    <a:lnTo>
                      <a:pt x="26" y="70"/>
                    </a:lnTo>
                    <a:lnTo>
                      <a:pt x="39" y="105"/>
                    </a:lnTo>
                    <a:lnTo>
                      <a:pt x="52" y="140"/>
                    </a:lnTo>
                    <a:lnTo>
                      <a:pt x="65" y="176"/>
                    </a:lnTo>
                    <a:lnTo>
                      <a:pt x="78" y="211"/>
                    </a:lnTo>
                    <a:lnTo>
                      <a:pt x="91" y="246"/>
                    </a:lnTo>
                    <a:lnTo>
                      <a:pt x="104" y="281"/>
                    </a:lnTo>
                    <a:lnTo>
                      <a:pt x="117" y="316"/>
                    </a:lnTo>
                    <a:lnTo>
                      <a:pt x="131" y="351"/>
                    </a:lnTo>
                    <a:lnTo>
                      <a:pt x="143" y="387"/>
                    </a:lnTo>
                    <a:lnTo>
                      <a:pt x="156" y="422"/>
                    </a:lnTo>
                    <a:lnTo>
                      <a:pt x="169" y="457"/>
                    </a:lnTo>
                    <a:lnTo>
                      <a:pt x="182" y="492"/>
                    </a:lnTo>
                    <a:lnTo>
                      <a:pt x="195" y="527"/>
                    </a:lnTo>
                    <a:lnTo>
                      <a:pt x="208" y="562"/>
                    </a:lnTo>
                    <a:lnTo>
                      <a:pt x="222" y="597"/>
                    </a:lnTo>
                    <a:lnTo>
                      <a:pt x="234" y="633"/>
                    </a:lnTo>
                    <a:lnTo>
                      <a:pt x="247" y="667"/>
                    </a:lnTo>
                    <a:lnTo>
                      <a:pt x="260" y="702"/>
                    </a:lnTo>
                    <a:lnTo>
                      <a:pt x="273" y="737"/>
                    </a:lnTo>
                    <a:lnTo>
                      <a:pt x="286" y="773"/>
                    </a:lnTo>
                    <a:lnTo>
                      <a:pt x="299" y="808"/>
                    </a:lnTo>
                    <a:lnTo>
                      <a:pt x="313" y="843"/>
                    </a:lnTo>
                    <a:lnTo>
                      <a:pt x="326" y="878"/>
                    </a:lnTo>
                    <a:lnTo>
                      <a:pt x="338" y="913"/>
                    </a:lnTo>
                    <a:lnTo>
                      <a:pt x="351" y="948"/>
                    </a:lnTo>
                    <a:lnTo>
                      <a:pt x="364" y="983"/>
                    </a:lnTo>
                    <a:lnTo>
                      <a:pt x="377" y="1019"/>
                    </a:lnTo>
                    <a:lnTo>
                      <a:pt x="391" y="1054"/>
                    </a:lnTo>
                    <a:lnTo>
                      <a:pt x="404" y="1089"/>
                    </a:lnTo>
                    <a:lnTo>
                      <a:pt x="417" y="1124"/>
                    </a:lnTo>
                    <a:lnTo>
                      <a:pt x="430" y="1159"/>
                    </a:lnTo>
                    <a:lnTo>
                      <a:pt x="442" y="1194"/>
                    </a:lnTo>
                    <a:lnTo>
                      <a:pt x="455" y="1230"/>
                    </a:lnTo>
                    <a:lnTo>
                      <a:pt x="468" y="1265"/>
                    </a:lnTo>
                    <a:lnTo>
                      <a:pt x="482" y="1300"/>
                    </a:lnTo>
                    <a:lnTo>
                      <a:pt x="495" y="1335"/>
                    </a:lnTo>
                    <a:lnTo>
                      <a:pt x="508" y="1370"/>
                    </a:lnTo>
                    <a:lnTo>
                      <a:pt x="521" y="1405"/>
                    </a:lnTo>
                    <a:lnTo>
                      <a:pt x="533" y="1440"/>
                    </a:lnTo>
                    <a:lnTo>
                      <a:pt x="546" y="1476"/>
                    </a:lnTo>
                    <a:lnTo>
                      <a:pt x="560" y="1511"/>
                    </a:lnTo>
                    <a:lnTo>
                      <a:pt x="573" y="1546"/>
                    </a:lnTo>
                    <a:lnTo>
                      <a:pt x="586" y="1581"/>
                    </a:lnTo>
                    <a:lnTo>
                      <a:pt x="599" y="1616"/>
                    </a:lnTo>
                    <a:lnTo>
                      <a:pt x="612" y="1651"/>
                    </a:lnTo>
                    <a:lnTo>
                      <a:pt x="625" y="1687"/>
                    </a:lnTo>
                    <a:lnTo>
                      <a:pt x="637" y="1722"/>
                    </a:lnTo>
                    <a:lnTo>
                      <a:pt x="651" y="1757"/>
                    </a:lnTo>
                    <a:lnTo>
                      <a:pt x="664" y="1792"/>
                    </a:lnTo>
                    <a:lnTo>
                      <a:pt x="677" y="1827"/>
                    </a:lnTo>
                    <a:lnTo>
                      <a:pt x="690" y="1862"/>
                    </a:lnTo>
                    <a:lnTo>
                      <a:pt x="703" y="1897"/>
                    </a:lnTo>
                    <a:lnTo>
                      <a:pt x="716" y="1933"/>
                    </a:lnTo>
                    <a:lnTo>
                      <a:pt x="729" y="1968"/>
                    </a:lnTo>
                    <a:lnTo>
                      <a:pt x="742" y="2003"/>
                    </a:lnTo>
                    <a:lnTo>
                      <a:pt x="755" y="2038"/>
                    </a:lnTo>
                    <a:lnTo>
                      <a:pt x="768" y="2073"/>
                    </a:lnTo>
                    <a:lnTo>
                      <a:pt x="781" y="2108"/>
                    </a:lnTo>
                    <a:lnTo>
                      <a:pt x="794" y="2144"/>
                    </a:lnTo>
                    <a:lnTo>
                      <a:pt x="807" y="2179"/>
                    </a:lnTo>
                    <a:lnTo>
                      <a:pt x="820" y="2214"/>
                    </a:lnTo>
                    <a:lnTo>
                      <a:pt x="833" y="2249"/>
                    </a:lnTo>
                    <a:lnTo>
                      <a:pt x="846" y="2284"/>
                    </a:lnTo>
                    <a:lnTo>
                      <a:pt x="859" y="2319"/>
                    </a:lnTo>
                    <a:lnTo>
                      <a:pt x="872" y="2354"/>
                    </a:lnTo>
                    <a:lnTo>
                      <a:pt x="885" y="2390"/>
                    </a:lnTo>
                    <a:lnTo>
                      <a:pt x="898" y="2425"/>
                    </a:lnTo>
                    <a:lnTo>
                      <a:pt x="911" y="2460"/>
                    </a:lnTo>
                    <a:lnTo>
                      <a:pt x="924" y="2495"/>
                    </a:lnTo>
                    <a:lnTo>
                      <a:pt x="937" y="2530"/>
                    </a:lnTo>
                    <a:lnTo>
                      <a:pt x="950" y="2565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2" name="Freeform 34"/>
              <p:cNvSpPr>
                <a:spLocks/>
              </p:cNvSpPr>
              <p:nvPr/>
            </p:nvSpPr>
            <p:spPr bwMode="auto">
              <a:xfrm>
                <a:off x="2247" y="1140"/>
                <a:ext cx="587" cy="1794"/>
              </a:xfrm>
              <a:custGeom>
                <a:avLst/>
                <a:gdLst>
                  <a:gd name="T0" fmla="*/ 587 w 587"/>
                  <a:gd name="T1" fmla="*/ 1794 h 1794"/>
                  <a:gd name="T2" fmla="*/ 79 w 587"/>
                  <a:gd name="T3" fmla="*/ 744 h 1794"/>
                  <a:gd name="T4" fmla="*/ 0 w 587"/>
                  <a:gd name="T5" fmla="*/ 0 h 1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7" h="1794">
                    <a:moveTo>
                      <a:pt x="587" y="1794"/>
                    </a:moveTo>
                    <a:lnTo>
                      <a:pt x="79" y="74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3" name="Oval 35"/>
              <p:cNvSpPr>
                <a:spLocks noChangeArrowheads="1"/>
              </p:cNvSpPr>
              <p:nvPr/>
            </p:nvSpPr>
            <p:spPr bwMode="auto">
              <a:xfrm>
                <a:off x="2819" y="2919"/>
                <a:ext cx="24" cy="25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4" name="Oval 36"/>
              <p:cNvSpPr>
                <a:spLocks noChangeArrowheads="1"/>
              </p:cNvSpPr>
              <p:nvPr/>
            </p:nvSpPr>
            <p:spPr bwMode="auto">
              <a:xfrm>
                <a:off x="2311" y="1870"/>
                <a:ext cx="24" cy="2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5" name="Oval 37"/>
              <p:cNvSpPr>
                <a:spLocks noChangeArrowheads="1"/>
              </p:cNvSpPr>
              <p:nvPr/>
            </p:nvSpPr>
            <p:spPr bwMode="auto">
              <a:xfrm>
                <a:off x="2231" y="1125"/>
                <a:ext cx="25" cy="24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6" name="Freeform 38"/>
              <p:cNvSpPr>
                <a:spLocks/>
              </p:cNvSpPr>
              <p:nvPr/>
            </p:nvSpPr>
            <p:spPr bwMode="auto">
              <a:xfrm>
                <a:off x="1429" y="651"/>
                <a:ext cx="637" cy="2539"/>
              </a:xfrm>
              <a:custGeom>
                <a:avLst/>
                <a:gdLst>
                  <a:gd name="T0" fmla="*/ 0 w 637"/>
                  <a:gd name="T1" fmla="*/ 0 h 2539"/>
                  <a:gd name="T2" fmla="*/ 13 w 637"/>
                  <a:gd name="T3" fmla="*/ 52 h 2539"/>
                  <a:gd name="T4" fmla="*/ 26 w 637"/>
                  <a:gd name="T5" fmla="*/ 104 h 2539"/>
                  <a:gd name="T6" fmla="*/ 39 w 637"/>
                  <a:gd name="T7" fmla="*/ 155 h 2539"/>
                  <a:gd name="T8" fmla="*/ 52 w 637"/>
                  <a:gd name="T9" fmla="*/ 208 h 2539"/>
                  <a:gd name="T10" fmla="*/ 65 w 637"/>
                  <a:gd name="T11" fmla="*/ 259 h 2539"/>
                  <a:gd name="T12" fmla="*/ 78 w 637"/>
                  <a:gd name="T13" fmla="*/ 311 h 2539"/>
                  <a:gd name="T14" fmla="*/ 91 w 637"/>
                  <a:gd name="T15" fmla="*/ 363 h 2539"/>
                  <a:gd name="T16" fmla="*/ 104 w 637"/>
                  <a:gd name="T17" fmla="*/ 415 h 2539"/>
                  <a:gd name="T18" fmla="*/ 117 w 637"/>
                  <a:gd name="T19" fmla="*/ 466 h 2539"/>
                  <a:gd name="T20" fmla="*/ 130 w 637"/>
                  <a:gd name="T21" fmla="*/ 518 h 2539"/>
                  <a:gd name="T22" fmla="*/ 144 w 637"/>
                  <a:gd name="T23" fmla="*/ 570 h 2539"/>
                  <a:gd name="T24" fmla="*/ 157 w 637"/>
                  <a:gd name="T25" fmla="*/ 621 h 2539"/>
                  <a:gd name="T26" fmla="*/ 169 w 637"/>
                  <a:gd name="T27" fmla="*/ 674 h 2539"/>
                  <a:gd name="T28" fmla="*/ 182 w 637"/>
                  <a:gd name="T29" fmla="*/ 725 h 2539"/>
                  <a:gd name="T30" fmla="*/ 195 w 637"/>
                  <a:gd name="T31" fmla="*/ 777 h 2539"/>
                  <a:gd name="T32" fmla="*/ 208 w 637"/>
                  <a:gd name="T33" fmla="*/ 829 h 2539"/>
                  <a:gd name="T34" fmla="*/ 221 w 637"/>
                  <a:gd name="T35" fmla="*/ 881 h 2539"/>
                  <a:gd name="T36" fmla="*/ 235 w 637"/>
                  <a:gd name="T37" fmla="*/ 933 h 2539"/>
                  <a:gd name="T38" fmla="*/ 248 w 637"/>
                  <a:gd name="T39" fmla="*/ 984 h 2539"/>
                  <a:gd name="T40" fmla="*/ 261 w 637"/>
                  <a:gd name="T41" fmla="*/ 1036 h 2539"/>
                  <a:gd name="T42" fmla="*/ 273 w 637"/>
                  <a:gd name="T43" fmla="*/ 1088 h 2539"/>
                  <a:gd name="T44" fmla="*/ 286 w 637"/>
                  <a:gd name="T45" fmla="*/ 1140 h 2539"/>
                  <a:gd name="T46" fmla="*/ 299 w 637"/>
                  <a:gd name="T47" fmla="*/ 1192 h 2539"/>
                  <a:gd name="T48" fmla="*/ 312 w 637"/>
                  <a:gd name="T49" fmla="*/ 1244 h 2539"/>
                  <a:gd name="T50" fmla="*/ 326 w 637"/>
                  <a:gd name="T51" fmla="*/ 1295 h 2539"/>
                  <a:gd name="T52" fmla="*/ 339 w 637"/>
                  <a:gd name="T53" fmla="*/ 1347 h 2539"/>
                  <a:gd name="T54" fmla="*/ 352 w 637"/>
                  <a:gd name="T55" fmla="*/ 1399 h 2539"/>
                  <a:gd name="T56" fmla="*/ 364 w 637"/>
                  <a:gd name="T57" fmla="*/ 1451 h 2539"/>
                  <a:gd name="T58" fmla="*/ 377 w 637"/>
                  <a:gd name="T59" fmla="*/ 1503 h 2539"/>
                  <a:gd name="T60" fmla="*/ 390 w 637"/>
                  <a:gd name="T61" fmla="*/ 1554 h 2539"/>
                  <a:gd name="T62" fmla="*/ 403 w 637"/>
                  <a:gd name="T63" fmla="*/ 1606 h 2539"/>
                  <a:gd name="T64" fmla="*/ 416 w 637"/>
                  <a:gd name="T65" fmla="*/ 1658 h 2539"/>
                  <a:gd name="T66" fmla="*/ 429 w 637"/>
                  <a:gd name="T67" fmla="*/ 1710 h 2539"/>
                  <a:gd name="T68" fmla="*/ 442 w 637"/>
                  <a:gd name="T69" fmla="*/ 1762 h 2539"/>
                  <a:gd name="T70" fmla="*/ 455 w 637"/>
                  <a:gd name="T71" fmla="*/ 1814 h 2539"/>
                  <a:gd name="T72" fmla="*/ 468 w 637"/>
                  <a:gd name="T73" fmla="*/ 1865 h 2539"/>
                  <a:gd name="T74" fmla="*/ 481 w 637"/>
                  <a:gd name="T75" fmla="*/ 1917 h 2539"/>
                  <a:gd name="T76" fmla="*/ 494 w 637"/>
                  <a:gd name="T77" fmla="*/ 1969 h 2539"/>
                  <a:gd name="T78" fmla="*/ 507 w 637"/>
                  <a:gd name="T79" fmla="*/ 2021 h 2539"/>
                  <a:gd name="T80" fmla="*/ 520 w 637"/>
                  <a:gd name="T81" fmla="*/ 2073 h 2539"/>
                  <a:gd name="T82" fmla="*/ 533 w 637"/>
                  <a:gd name="T83" fmla="*/ 2125 h 2539"/>
                  <a:gd name="T84" fmla="*/ 546 w 637"/>
                  <a:gd name="T85" fmla="*/ 2177 h 2539"/>
                  <a:gd name="T86" fmla="*/ 559 w 637"/>
                  <a:gd name="T87" fmla="*/ 2228 h 2539"/>
                  <a:gd name="T88" fmla="*/ 572 w 637"/>
                  <a:gd name="T89" fmla="*/ 2280 h 2539"/>
                  <a:gd name="T90" fmla="*/ 585 w 637"/>
                  <a:gd name="T91" fmla="*/ 2332 h 2539"/>
                  <a:gd name="T92" fmla="*/ 598 w 637"/>
                  <a:gd name="T93" fmla="*/ 2384 h 2539"/>
                  <a:gd name="T94" fmla="*/ 611 w 637"/>
                  <a:gd name="T95" fmla="*/ 2435 h 2539"/>
                  <a:gd name="T96" fmla="*/ 624 w 637"/>
                  <a:gd name="T97" fmla="*/ 2487 h 2539"/>
                  <a:gd name="T98" fmla="*/ 637 w 637"/>
                  <a:gd name="T99" fmla="*/ 2539 h 2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37" h="2539">
                    <a:moveTo>
                      <a:pt x="0" y="0"/>
                    </a:moveTo>
                    <a:lnTo>
                      <a:pt x="13" y="52"/>
                    </a:lnTo>
                    <a:lnTo>
                      <a:pt x="26" y="104"/>
                    </a:lnTo>
                    <a:lnTo>
                      <a:pt x="39" y="155"/>
                    </a:lnTo>
                    <a:lnTo>
                      <a:pt x="52" y="208"/>
                    </a:lnTo>
                    <a:lnTo>
                      <a:pt x="65" y="259"/>
                    </a:lnTo>
                    <a:lnTo>
                      <a:pt x="78" y="311"/>
                    </a:lnTo>
                    <a:lnTo>
                      <a:pt x="91" y="363"/>
                    </a:lnTo>
                    <a:lnTo>
                      <a:pt x="104" y="415"/>
                    </a:lnTo>
                    <a:lnTo>
                      <a:pt x="117" y="466"/>
                    </a:lnTo>
                    <a:lnTo>
                      <a:pt x="130" y="518"/>
                    </a:lnTo>
                    <a:lnTo>
                      <a:pt x="144" y="570"/>
                    </a:lnTo>
                    <a:lnTo>
                      <a:pt x="157" y="621"/>
                    </a:lnTo>
                    <a:lnTo>
                      <a:pt x="169" y="674"/>
                    </a:lnTo>
                    <a:lnTo>
                      <a:pt x="182" y="725"/>
                    </a:lnTo>
                    <a:lnTo>
                      <a:pt x="195" y="777"/>
                    </a:lnTo>
                    <a:lnTo>
                      <a:pt x="208" y="829"/>
                    </a:lnTo>
                    <a:lnTo>
                      <a:pt x="221" y="881"/>
                    </a:lnTo>
                    <a:lnTo>
                      <a:pt x="235" y="933"/>
                    </a:lnTo>
                    <a:lnTo>
                      <a:pt x="248" y="984"/>
                    </a:lnTo>
                    <a:lnTo>
                      <a:pt x="261" y="1036"/>
                    </a:lnTo>
                    <a:lnTo>
                      <a:pt x="273" y="1088"/>
                    </a:lnTo>
                    <a:lnTo>
                      <a:pt x="286" y="1140"/>
                    </a:lnTo>
                    <a:lnTo>
                      <a:pt x="299" y="1192"/>
                    </a:lnTo>
                    <a:lnTo>
                      <a:pt x="312" y="1244"/>
                    </a:lnTo>
                    <a:lnTo>
                      <a:pt x="326" y="1295"/>
                    </a:lnTo>
                    <a:lnTo>
                      <a:pt x="339" y="1347"/>
                    </a:lnTo>
                    <a:lnTo>
                      <a:pt x="352" y="1399"/>
                    </a:lnTo>
                    <a:lnTo>
                      <a:pt x="364" y="1451"/>
                    </a:lnTo>
                    <a:lnTo>
                      <a:pt x="377" y="1503"/>
                    </a:lnTo>
                    <a:lnTo>
                      <a:pt x="390" y="1554"/>
                    </a:lnTo>
                    <a:lnTo>
                      <a:pt x="403" y="1606"/>
                    </a:lnTo>
                    <a:lnTo>
                      <a:pt x="416" y="1658"/>
                    </a:lnTo>
                    <a:lnTo>
                      <a:pt x="429" y="1710"/>
                    </a:lnTo>
                    <a:lnTo>
                      <a:pt x="442" y="1762"/>
                    </a:lnTo>
                    <a:lnTo>
                      <a:pt x="455" y="1814"/>
                    </a:lnTo>
                    <a:lnTo>
                      <a:pt x="468" y="1865"/>
                    </a:lnTo>
                    <a:lnTo>
                      <a:pt x="481" y="1917"/>
                    </a:lnTo>
                    <a:lnTo>
                      <a:pt x="494" y="1969"/>
                    </a:lnTo>
                    <a:lnTo>
                      <a:pt x="507" y="2021"/>
                    </a:lnTo>
                    <a:lnTo>
                      <a:pt x="520" y="2073"/>
                    </a:lnTo>
                    <a:lnTo>
                      <a:pt x="533" y="2125"/>
                    </a:lnTo>
                    <a:lnTo>
                      <a:pt x="546" y="2177"/>
                    </a:lnTo>
                    <a:lnTo>
                      <a:pt x="559" y="2228"/>
                    </a:lnTo>
                    <a:lnTo>
                      <a:pt x="572" y="2280"/>
                    </a:lnTo>
                    <a:lnTo>
                      <a:pt x="585" y="2332"/>
                    </a:lnTo>
                    <a:lnTo>
                      <a:pt x="598" y="2384"/>
                    </a:lnTo>
                    <a:lnTo>
                      <a:pt x="611" y="2435"/>
                    </a:lnTo>
                    <a:lnTo>
                      <a:pt x="624" y="2487"/>
                    </a:lnTo>
                    <a:lnTo>
                      <a:pt x="637" y="2539"/>
                    </a:lnTo>
                  </a:path>
                </a:pathLst>
              </a:custGeom>
              <a:noFill/>
              <a:ln w="1428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7" name="Freeform 39"/>
              <p:cNvSpPr>
                <a:spLocks/>
              </p:cNvSpPr>
              <p:nvPr/>
            </p:nvSpPr>
            <p:spPr bwMode="auto">
              <a:xfrm>
                <a:off x="1570" y="1140"/>
                <a:ext cx="441" cy="1794"/>
              </a:xfrm>
              <a:custGeom>
                <a:avLst/>
                <a:gdLst>
                  <a:gd name="T0" fmla="*/ 441 w 441"/>
                  <a:gd name="T1" fmla="*/ 1794 h 1794"/>
                  <a:gd name="T2" fmla="*/ 142 w 441"/>
                  <a:gd name="T3" fmla="*/ 744 h 1794"/>
                  <a:gd name="T4" fmla="*/ 0 w 441"/>
                  <a:gd name="T5" fmla="*/ 0 h 1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1" h="1794">
                    <a:moveTo>
                      <a:pt x="441" y="1794"/>
                    </a:moveTo>
                    <a:lnTo>
                      <a:pt x="142" y="74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8" name="Oval 40"/>
              <p:cNvSpPr>
                <a:spLocks noChangeArrowheads="1"/>
              </p:cNvSpPr>
              <p:nvPr/>
            </p:nvSpPr>
            <p:spPr bwMode="auto">
              <a:xfrm>
                <a:off x="1995" y="2919"/>
                <a:ext cx="25" cy="25"/>
              </a:xfrm>
              <a:prstGeom prst="ellipse">
                <a:avLst/>
              </a:pr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49" name="Oval 41"/>
              <p:cNvSpPr>
                <a:spLocks noChangeArrowheads="1"/>
              </p:cNvSpPr>
              <p:nvPr/>
            </p:nvSpPr>
            <p:spPr bwMode="auto">
              <a:xfrm>
                <a:off x="1697" y="1870"/>
                <a:ext cx="24" cy="23"/>
              </a:xfrm>
              <a:prstGeom prst="ellipse">
                <a:avLst/>
              </a:pr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0" name="Oval 42"/>
              <p:cNvSpPr>
                <a:spLocks noChangeArrowheads="1"/>
              </p:cNvSpPr>
              <p:nvPr/>
            </p:nvSpPr>
            <p:spPr bwMode="auto">
              <a:xfrm>
                <a:off x="1555" y="1125"/>
                <a:ext cx="24" cy="24"/>
              </a:xfrm>
              <a:prstGeom prst="ellipse">
                <a:avLst/>
              </a:pr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1" name="Freeform 43"/>
              <p:cNvSpPr>
                <a:spLocks/>
              </p:cNvSpPr>
              <p:nvPr/>
            </p:nvSpPr>
            <p:spPr bwMode="auto">
              <a:xfrm>
                <a:off x="1338" y="640"/>
                <a:ext cx="520" cy="2552"/>
              </a:xfrm>
              <a:custGeom>
                <a:avLst/>
                <a:gdLst>
                  <a:gd name="T0" fmla="*/ 0 w 520"/>
                  <a:gd name="T1" fmla="*/ 0 h 2552"/>
                  <a:gd name="T2" fmla="*/ 13 w 520"/>
                  <a:gd name="T3" fmla="*/ 64 h 2552"/>
                  <a:gd name="T4" fmla="*/ 26 w 520"/>
                  <a:gd name="T5" fmla="*/ 128 h 2552"/>
                  <a:gd name="T6" fmla="*/ 39 w 520"/>
                  <a:gd name="T7" fmla="*/ 191 h 2552"/>
                  <a:gd name="T8" fmla="*/ 52 w 520"/>
                  <a:gd name="T9" fmla="*/ 255 h 2552"/>
                  <a:gd name="T10" fmla="*/ 65 w 520"/>
                  <a:gd name="T11" fmla="*/ 319 h 2552"/>
                  <a:gd name="T12" fmla="*/ 78 w 520"/>
                  <a:gd name="T13" fmla="*/ 383 h 2552"/>
                  <a:gd name="T14" fmla="*/ 91 w 520"/>
                  <a:gd name="T15" fmla="*/ 447 h 2552"/>
                  <a:gd name="T16" fmla="*/ 104 w 520"/>
                  <a:gd name="T17" fmla="*/ 510 h 2552"/>
                  <a:gd name="T18" fmla="*/ 117 w 520"/>
                  <a:gd name="T19" fmla="*/ 574 h 2552"/>
                  <a:gd name="T20" fmla="*/ 130 w 520"/>
                  <a:gd name="T21" fmla="*/ 638 h 2552"/>
                  <a:gd name="T22" fmla="*/ 143 w 520"/>
                  <a:gd name="T23" fmla="*/ 701 h 2552"/>
                  <a:gd name="T24" fmla="*/ 156 w 520"/>
                  <a:gd name="T25" fmla="*/ 765 h 2552"/>
                  <a:gd name="T26" fmla="*/ 169 w 520"/>
                  <a:gd name="T27" fmla="*/ 829 h 2552"/>
                  <a:gd name="T28" fmla="*/ 182 w 520"/>
                  <a:gd name="T29" fmla="*/ 893 h 2552"/>
                  <a:gd name="T30" fmla="*/ 195 w 520"/>
                  <a:gd name="T31" fmla="*/ 957 h 2552"/>
                  <a:gd name="T32" fmla="*/ 208 w 520"/>
                  <a:gd name="T33" fmla="*/ 1021 h 2552"/>
                  <a:gd name="T34" fmla="*/ 221 w 520"/>
                  <a:gd name="T35" fmla="*/ 1084 h 2552"/>
                  <a:gd name="T36" fmla="*/ 235 w 520"/>
                  <a:gd name="T37" fmla="*/ 1148 h 2552"/>
                  <a:gd name="T38" fmla="*/ 248 w 520"/>
                  <a:gd name="T39" fmla="*/ 1212 h 2552"/>
                  <a:gd name="T40" fmla="*/ 260 w 520"/>
                  <a:gd name="T41" fmla="*/ 1276 h 2552"/>
                  <a:gd name="T42" fmla="*/ 273 w 520"/>
                  <a:gd name="T43" fmla="*/ 1340 h 2552"/>
                  <a:gd name="T44" fmla="*/ 286 w 520"/>
                  <a:gd name="T45" fmla="*/ 1404 h 2552"/>
                  <a:gd name="T46" fmla="*/ 299 w 520"/>
                  <a:gd name="T47" fmla="*/ 1467 h 2552"/>
                  <a:gd name="T48" fmla="*/ 312 w 520"/>
                  <a:gd name="T49" fmla="*/ 1531 h 2552"/>
                  <a:gd name="T50" fmla="*/ 326 w 520"/>
                  <a:gd name="T51" fmla="*/ 1595 h 2552"/>
                  <a:gd name="T52" fmla="*/ 339 w 520"/>
                  <a:gd name="T53" fmla="*/ 1659 h 2552"/>
                  <a:gd name="T54" fmla="*/ 352 w 520"/>
                  <a:gd name="T55" fmla="*/ 1722 h 2552"/>
                  <a:gd name="T56" fmla="*/ 364 w 520"/>
                  <a:gd name="T57" fmla="*/ 1786 h 2552"/>
                  <a:gd name="T58" fmla="*/ 377 w 520"/>
                  <a:gd name="T59" fmla="*/ 1850 h 2552"/>
                  <a:gd name="T60" fmla="*/ 390 w 520"/>
                  <a:gd name="T61" fmla="*/ 1914 h 2552"/>
                  <a:gd name="T62" fmla="*/ 403 w 520"/>
                  <a:gd name="T63" fmla="*/ 1978 h 2552"/>
                  <a:gd name="T64" fmla="*/ 417 w 520"/>
                  <a:gd name="T65" fmla="*/ 2042 h 2552"/>
                  <a:gd name="T66" fmla="*/ 430 w 520"/>
                  <a:gd name="T67" fmla="*/ 2106 h 2552"/>
                  <a:gd name="T68" fmla="*/ 443 w 520"/>
                  <a:gd name="T69" fmla="*/ 2169 h 2552"/>
                  <a:gd name="T70" fmla="*/ 455 w 520"/>
                  <a:gd name="T71" fmla="*/ 2233 h 2552"/>
                  <a:gd name="T72" fmla="*/ 468 w 520"/>
                  <a:gd name="T73" fmla="*/ 2297 h 2552"/>
                  <a:gd name="T74" fmla="*/ 481 w 520"/>
                  <a:gd name="T75" fmla="*/ 2361 h 2552"/>
                  <a:gd name="T76" fmla="*/ 494 w 520"/>
                  <a:gd name="T77" fmla="*/ 2424 h 2552"/>
                  <a:gd name="T78" fmla="*/ 507 w 520"/>
                  <a:gd name="T79" fmla="*/ 2488 h 2552"/>
                  <a:gd name="T80" fmla="*/ 520 w 520"/>
                  <a:gd name="T81" fmla="*/ 2552 h 2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0" h="2552">
                    <a:moveTo>
                      <a:pt x="0" y="0"/>
                    </a:moveTo>
                    <a:lnTo>
                      <a:pt x="13" y="64"/>
                    </a:lnTo>
                    <a:lnTo>
                      <a:pt x="26" y="128"/>
                    </a:lnTo>
                    <a:lnTo>
                      <a:pt x="39" y="191"/>
                    </a:lnTo>
                    <a:lnTo>
                      <a:pt x="52" y="255"/>
                    </a:lnTo>
                    <a:lnTo>
                      <a:pt x="65" y="319"/>
                    </a:lnTo>
                    <a:lnTo>
                      <a:pt x="78" y="383"/>
                    </a:lnTo>
                    <a:lnTo>
                      <a:pt x="91" y="447"/>
                    </a:lnTo>
                    <a:lnTo>
                      <a:pt x="104" y="510"/>
                    </a:lnTo>
                    <a:lnTo>
                      <a:pt x="117" y="574"/>
                    </a:lnTo>
                    <a:lnTo>
                      <a:pt x="130" y="638"/>
                    </a:lnTo>
                    <a:lnTo>
                      <a:pt x="143" y="701"/>
                    </a:lnTo>
                    <a:lnTo>
                      <a:pt x="156" y="765"/>
                    </a:lnTo>
                    <a:lnTo>
                      <a:pt x="169" y="829"/>
                    </a:lnTo>
                    <a:lnTo>
                      <a:pt x="182" y="893"/>
                    </a:lnTo>
                    <a:lnTo>
                      <a:pt x="195" y="957"/>
                    </a:lnTo>
                    <a:lnTo>
                      <a:pt x="208" y="1021"/>
                    </a:lnTo>
                    <a:lnTo>
                      <a:pt x="221" y="1084"/>
                    </a:lnTo>
                    <a:lnTo>
                      <a:pt x="235" y="1148"/>
                    </a:lnTo>
                    <a:lnTo>
                      <a:pt x="248" y="1212"/>
                    </a:lnTo>
                    <a:lnTo>
                      <a:pt x="260" y="1276"/>
                    </a:lnTo>
                    <a:lnTo>
                      <a:pt x="273" y="1340"/>
                    </a:lnTo>
                    <a:lnTo>
                      <a:pt x="286" y="1404"/>
                    </a:lnTo>
                    <a:lnTo>
                      <a:pt x="299" y="1467"/>
                    </a:lnTo>
                    <a:lnTo>
                      <a:pt x="312" y="1531"/>
                    </a:lnTo>
                    <a:lnTo>
                      <a:pt x="326" y="1595"/>
                    </a:lnTo>
                    <a:lnTo>
                      <a:pt x="339" y="1659"/>
                    </a:lnTo>
                    <a:lnTo>
                      <a:pt x="352" y="1722"/>
                    </a:lnTo>
                    <a:lnTo>
                      <a:pt x="364" y="1786"/>
                    </a:lnTo>
                    <a:lnTo>
                      <a:pt x="377" y="1850"/>
                    </a:lnTo>
                    <a:lnTo>
                      <a:pt x="390" y="1914"/>
                    </a:lnTo>
                    <a:lnTo>
                      <a:pt x="403" y="1978"/>
                    </a:lnTo>
                    <a:lnTo>
                      <a:pt x="417" y="2042"/>
                    </a:lnTo>
                    <a:lnTo>
                      <a:pt x="430" y="2106"/>
                    </a:lnTo>
                    <a:lnTo>
                      <a:pt x="443" y="2169"/>
                    </a:lnTo>
                    <a:lnTo>
                      <a:pt x="455" y="2233"/>
                    </a:lnTo>
                    <a:lnTo>
                      <a:pt x="468" y="2297"/>
                    </a:lnTo>
                    <a:lnTo>
                      <a:pt x="481" y="2361"/>
                    </a:lnTo>
                    <a:lnTo>
                      <a:pt x="494" y="2424"/>
                    </a:lnTo>
                    <a:lnTo>
                      <a:pt x="507" y="2488"/>
                    </a:lnTo>
                    <a:lnTo>
                      <a:pt x="520" y="2552"/>
                    </a:lnTo>
                  </a:path>
                </a:pathLst>
              </a:custGeom>
              <a:noFill/>
              <a:ln w="14288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2" name="Freeform 44"/>
              <p:cNvSpPr>
                <a:spLocks/>
              </p:cNvSpPr>
              <p:nvPr/>
            </p:nvSpPr>
            <p:spPr bwMode="auto">
              <a:xfrm>
                <a:off x="1440" y="1140"/>
                <a:ext cx="305" cy="1794"/>
              </a:xfrm>
              <a:custGeom>
                <a:avLst/>
                <a:gdLst>
                  <a:gd name="T0" fmla="*/ 305 w 305"/>
                  <a:gd name="T1" fmla="*/ 1794 h 1794"/>
                  <a:gd name="T2" fmla="*/ 152 w 305"/>
                  <a:gd name="T3" fmla="*/ 744 h 1794"/>
                  <a:gd name="T4" fmla="*/ 0 w 305"/>
                  <a:gd name="T5" fmla="*/ 0 h 1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5" h="1794">
                    <a:moveTo>
                      <a:pt x="305" y="1794"/>
                    </a:moveTo>
                    <a:lnTo>
                      <a:pt x="152" y="74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3" name="Oval 45"/>
              <p:cNvSpPr>
                <a:spLocks noChangeArrowheads="1"/>
              </p:cNvSpPr>
              <p:nvPr/>
            </p:nvSpPr>
            <p:spPr bwMode="auto">
              <a:xfrm>
                <a:off x="1730" y="2919"/>
                <a:ext cx="24" cy="25"/>
              </a:xfrm>
              <a:prstGeom prst="ellipse">
                <a:avLst/>
              </a:prstGeom>
              <a:solidFill>
                <a:srgbClr val="9900CC"/>
              </a:solidFill>
              <a:ln w="0">
                <a:solidFill>
                  <a:srgbClr val="9900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4" name="Oval 46"/>
              <p:cNvSpPr>
                <a:spLocks noChangeArrowheads="1"/>
              </p:cNvSpPr>
              <p:nvPr/>
            </p:nvSpPr>
            <p:spPr bwMode="auto">
              <a:xfrm>
                <a:off x="1577" y="1870"/>
                <a:ext cx="24" cy="23"/>
              </a:xfrm>
              <a:prstGeom prst="ellipse">
                <a:avLst/>
              </a:prstGeom>
              <a:solidFill>
                <a:srgbClr val="9900CC"/>
              </a:solidFill>
              <a:ln w="0">
                <a:solidFill>
                  <a:srgbClr val="9900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5" name="Oval 47"/>
              <p:cNvSpPr>
                <a:spLocks noChangeArrowheads="1"/>
              </p:cNvSpPr>
              <p:nvPr/>
            </p:nvSpPr>
            <p:spPr bwMode="auto">
              <a:xfrm>
                <a:off x="1425" y="1125"/>
                <a:ext cx="24" cy="24"/>
              </a:xfrm>
              <a:prstGeom prst="ellipse">
                <a:avLst/>
              </a:prstGeom>
              <a:solidFill>
                <a:srgbClr val="9900CC"/>
              </a:solidFill>
              <a:ln w="0">
                <a:solidFill>
                  <a:srgbClr val="9900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6" name="Freeform 48"/>
              <p:cNvSpPr>
                <a:spLocks/>
              </p:cNvSpPr>
              <p:nvPr/>
            </p:nvSpPr>
            <p:spPr bwMode="auto">
              <a:xfrm>
                <a:off x="1221" y="616"/>
                <a:ext cx="806" cy="2578"/>
              </a:xfrm>
              <a:custGeom>
                <a:avLst/>
                <a:gdLst>
                  <a:gd name="T0" fmla="*/ 0 w 806"/>
                  <a:gd name="T1" fmla="*/ 0 h 2578"/>
                  <a:gd name="T2" fmla="*/ 13 w 806"/>
                  <a:gd name="T3" fmla="*/ 42 h 2578"/>
                  <a:gd name="T4" fmla="*/ 26 w 806"/>
                  <a:gd name="T5" fmla="*/ 84 h 2578"/>
                  <a:gd name="T6" fmla="*/ 39 w 806"/>
                  <a:gd name="T7" fmla="*/ 125 h 2578"/>
                  <a:gd name="T8" fmla="*/ 52 w 806"/>
                  <a:gd name="T9" fmla="*/ 167 h 2578"/>
                  <a:gd name="T10" fmla="*/ 65 w 806"/>
                  <a:gd name="T11" fmla="*/ 208 h 2578"/>
                  <a:gd name="T12" fmla="*/ 78 w 806"/>
                  <a:gd name="T13" fmla="*/ 250 h 2578"/>
                  <a:gd name="T14" fmla="*/ 91 w 806"/>
                  <a:gd name="T15" fmla="*/ 291 h 2578"/>
                  <a:gd name="T16" fmla="*/ 104 w 806"/>
                  <a:gd name="T17" fmla="*/ 333 h 2578"/>
                  <a:gd name="T18" fmla="*/ 117 w 806"/>
                  <a:gd name="T19" fmla="*/ 375 h 2578"/>
                  <a:gd name="T20" fmla="*/ 130 w 806"/>
                  <a:gd name="T21" fmla="*/ 416 h 2578"/>
                  <a:gd name="T22" fmla="*/ 143 w 806"/>
                  <a:gd name="T23" fmla="*/ 458 h 2578"/>
                  <a:gd name="T24" fmla="*/ 156 w 806"/>
                  <a:gd name="T25" fmla="*/ 499 h 2578"/>
                  <a:gd name="T26" fmla="*/ 169 w 806"/>
                  <a:gd name="T27" fmla="*/ 541 h 2578"/>
                  <a:gd name="T28" fmla="*/ 182 w 806"/>
                  <a:gd name="T29" fmla="*/ 583 h 2578"/>
                  <a:gd name="T30" fmla="*/ 195 w 806"/>
                  <a:gd name="T31" fmla="*/ 624 h 2578"/>
                  <a:gd name="T32" fmla="*/ 208 w 806"/>
                  <a:gd name="T33" fmla="*/ 665 h 2578"/>
                  <a:gd name="T34" fmla="*/ 221 w 806"/>
                  <a:gd name="T35" fmla="*/ 707 h 2578"/>
                  <a:gd name="T36" fmla="*/ 234 w 806"/>
                  <a:gd name="T37" fmla="*/ 749 h 2578"/>
                  <a:gd name="T38" fmla="*/ 247 w 806"/>
                  <a:gd name="T39" fmla="*/ 790 h 2578"/>
                  <a:gd name="T40" fmla="*/ 260 w 806"/>
                  <a:gd name="T41" fmla="*/ 832 h 2578"/>
                  <a:gd name="T42" fmla="*/ 273 w 806"/>
                  <a:gd name="T43" fmla="*/ 873 h 2578"/>
                  <a:gd name="T44" fmla="*/ 286 w 806"/>
                  <a:gd name="T45" fmla="*/ 915 h 2578"/>
                  <a:gd name="T46" fmla="*/ 299 w 806"/>
                  <a:gd name="T47" fmla="*/ 956 h 2578"/>
                  <a:gd name="T48" fmla="*/ 312 w 806"/>
                  <a:gd name="T49" fmla="*/ 998 h 2578"/>
                  <a:gd name="T50" fmla="*/ 325 w 806"/>
                  <a:gd name="T51" fmla="*/ 1040 h 2578"/>
                  <a:gd name="T52" fmla="*/ 338 w 806"/>
                  <a:gd name="T53" fmla="*/ 1081 h 2578"/>
                  <a:gd name="T54" fmla="*/ 352 w 806"/>
                  <a:gd name="T55" fmla="*/ 1123 h 2578"/>
                  <a:gd name="T56" fmla="*/ 365 w 806"/>
                  <a:gd name="T57" fmla="*/ 1164 h 2578"/>
                  <a:gd name="T58" fmla="*/ 377 w 806"/>
                  <a:gd name="T59" fmla="*/ 1206 h 2578"/>
                  <a:gd name="T60" fmla="*/ 390 w 806"/>
                  <a:gd name="T61" fmla="*/ 1248 h 2578"/>
                  <a:gd name="T62" fmla="*/ 403 w 806"/>
                  <a:gd name="T63" fmla="*/ 1289 h 2578"/>
                  <a:gd name="T64" fmla="*/ 416 w 806"/>
                  <a:gd name="T65" fmla="*/ 1331 h 2578"/>
                  <a:gd name="T66" fmla="*/ 429 w 806"/>
                  <a:gd name="T67" fmla="*/ 1372 h 2578"/>
                  <a:gd name="T68" fmla="*/ 443 w 806"/>
                  <a:gd name="T69" fmla="*/ 1414 h 2578"/>
                  <a:gd name="T70" fmla="*/ 456 w 806"/>
                  <a:gd name="T71" fmla="*/ 1456 h 2578"/>
                  <a:gd name="T72" fmla="*/ 469 w 806"/>
                  <a:gd name="T73" fmla="*/ 1497 h 2578"/>
                  <a:gd name="T74" fmla="*/ 481 w 806"/>
                  <a:gd name="T75" fmla="*/ 1539 h 2578"/>
                  <a:gd name="T76" fmla="*/ 494 w 806"/>
                  <a:gd name="T77" fmla="*/ 1580 h 2578"/>
                  <a:gd name="T78" fmla="*/ 507 w 806"/>
                  <a:gd name="T79" fmla="*/ 1622 h 2578"/>
                  <a:gd name="T80" fmla="*/ 520 w 806"/>
                  <a:gd name="T81" fmla="*/ 1664 h 2578"/>
                  <a:gd name="T82" fmla="*/ 534 w 806"/>
                  <a:gd name="T83" fmla="*/ 1705 h 2578"/>
                  <a:gd name="T84" fmla="*/ 547 w 806"/>
                  <a:gd name="T85" fmla="*/ 1747 h 2578"/>
                  <a:gd name="T86" fmla="*/ 560 w 806"/>
                  <a:gd name="T87" fmla="*/ 1788 h 2578"/>
                  <a:gd name="T88" fmla="*/ 572 w 806"/>
                  <a:gd name="T89" fmla="*/ 1830 h 2578"/>
                  <a:gd name="T90" fmla="*/ 585 w 806"/>
                  <a:gd name="T91" fmla="*/ 1872 h 2578"/>
                  <a:gd name="T92" fmla="*/ 598 w 806"/>
                  <a:gd name="T93" fmla="*/ 1913 h 2578"/>
                  <a:gd name="T94" fmla="*/ 611 w 806"/>
                  <a:gd name="T95" fmla="*/ 1954 h 2578"/>
                  <a:gd name="T96" fmla="*/ 624 w 806"/>
                  <a:gd name="T97" fmla="*/ 1996 h 2578"/>
                  <a:gd name="T98" fmla="*/ 637 w 806"/>
                  <a:gd name="T99" fmla="*/ 2038 h 2578"/>
                  <a:gd name="T100" fmla="*/ 650 w 806"/>
                  <a:gd name="T101" fmla="*/ 2080 h 2578"/>
                  <a:gd name="T102" fmla="*/ 663 w 806"/>
                  <a:gd name="T103" fmla="*/ 2121 h 2578"/>
                  <a:gd name="T104" fmla="*/ 676 w 806"/>
                  <a:gd name="T105" fmla="*/ 2162 h 2578"/>
                  <a:gd name="T106" fmla="*/ 689 w 806"/>
                  <a:gd name="T107" fmla="*/ 2204 h 2578"/>
                  <a:gd name="T108" fmla="*/ 702 w 806"/>
                  <a:gd name="T109" fmla="*/ 2246 h 2578"/>
                  <a:gd name="T110" fmla="*/ 715 w 806"/>
                  <a:gd name="T111" fmla="*/ 2287 h 2578"/>
                  <a:gd name="T112" fmla="*/ 728 w 806"/>
                  <a:gd name="T113" fmla="*/ 2329 h 2578"/>
                  <a:gd name="T114" fmla="*/ 741 w 806"/>
                  <a:gd name="T115" fmla="*/ 2370 h 2578"/>
                  <a:gd name="T116" fmla="*/ 754 w 806"/>
                  <a:gd name="T117" fmla="*/ 2412 h 2578"/>
                  <a:gd name="T118" fmla="*/ 767 w 806"/>
                  <a:gd name="T119" fmla="*/ 2454 h 2578"/>
                  <a:gd name="T120" fmla="*/ 780 w 806"/>
                  <a:gd name="T121" fmla="*/ 2495 h 2578"/>
                  <a:gd name="T122" fmla="*/ 793 w 806"/>
                  <a:gd name="T123" fmla="*/ 2537 h 2578"/>
                  <a:gd name="T124" fmla="*/ 806 w 806"/>
                  <a:gd name="T125" fmla="*/ 2578 h 2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06" h="2578">
                    <a:moveTo>
                      <a:pt x="0" y="0"/>
                    </a:moveTo>
                    <a:lnTo>
                      <a:pt x="13" y="42"/>
                    </a:lnTo>
                    <a:lnTo>
                      <a:pt x="26" y="84"/>
                    </a:lnTo>
                    <a:lnTo>
                      <a:pt x="39" y="125"/>
                    </a:lnTo>
                    <a:lnTo>
                      <a:pt x="52" y="167"/>
                    </a:lnTo>
                    <a:lnTo>
                      <a:pt x="65" y="208"/>
                    </a:lnTo>
                    <a:lnTo>
                      <a:pt x="78" y="250"/>
                    </a:lnTo>
                    <a:lnTo>
                      <a:pt x="91" y="291"/>
                    </a:lnTo>
                    <a:lnTo>
                      <a:pt x="104" y="333"/>
                    </a:lnTo>
                    <a:lnTo>
                      <a:pt x="117" y="375"/>
                    </a:lnTo>
                    <a:lnTo>
                      <a:pt x="130" y="416"/>
                    </a:lnTo>
                    <a:lnTo>
                      <a:pt x="143" y="458"/>
                    </a:lnTo>
                    <a:lnTo>
                      <a:pt x="156" y="499"/>
                    </a:lnTo>
                    <a:lnTo>
                      <a:pt x="169" y="541"/>
                    </a:lnTo>
                    <a:lnTo>
                      <a:pt x="182" y="583"/>
                    </a:lnTo>
                    <a:lnTo>
                      <a:pt x="195" y="624"/>
                    </a:lnTo>
                    <a:lnTo>
                      <a:pt x="208" y="665"/>
                    </a:lnTo>
                    <a:lnTo>
                      <a:pt x="221" y="707"/>
                    </a:lnTo>
                    <a:lnTo>
                      <a:pt x="234" y="749"/>
                    </a:lnTo>
                    <a:lnTo>
                      <a:pt x="247" y="790"/>
                    </a:lnTo>
                    <a:lnTo>
                      <a:pt x="260" y="832"/>
                    </a:lnTo>
                    <a:lnTo>
                      <a:pt x="273" y="873"/>
                    </a:lnTo>
                    <a:lnTo>
                      <a:pt x="286" y="915"/>
                    </a:lnTo>
                    <a:lnTo>
                      <a:pt x="299" y="956"/>
                    </a:lnTo>
                    <a:lnTo>
                      <a:pt x="312" y="998"/>
                    </a:lnTo>
                    <a:lnTo>
                      <a:pt x="325" y="1040"/>
                    </a:lnTo>
                    <a:lnTo>
                      <a:pt x="338" y="1081"/>
                    </a:lnTo>
                    <a:lnTo>
                      <a:pt x="352" y="1123"/>
                    </a:lnTo>
                    <a:lnTo>
                      <a:pt x="365" y="1164"/>
                    </a:lnTo>
                    <a:lnTo>
                      <a:pt x="377" y="1206"/>
                    </a:lnTo>
                    <a:lnTo>
                      <a:pt x="390" y="1248"/>
                    </a:lnTo>
                    <a:lnTo>
                      <a:pt x="403" y="1289"/>
                    </a:lnTo>
                    <a:lnTo>
                      <a:pt x="416" y="1331"/>
                    </a:lnTo>
                    <a:lnTo>
                      <a:pt x="429" y="1372"/>
                    </a:lnTo>
                    <a:lnTo>
                      <a:pt x="443" y="1414"/>
                    </a:lnTo>
                    <a:lnTo>
                      <a:pt x="456" y="1456"/>
                    </a:lnTo>
                    <a:lnTo>
                      <a:pt x="469" y="1497"/>
                    </a:lnTo>
                    <a:lnTo>
                      <a:pt x="481" y="1539"/>
                    </a:lnTo>
                    <a:lnTo>
                      <a:pt x="494" y="1580"/>
                    </a:lnTo>
                    <a:lnTo>
                      <a:pt x="507" y="1622"/>
                    </a:lnTo>
                    <a:lnTo>
                      <a:pt x="520" y="1664"/>
                    </a:lnTo>
                    <a:lnTo>
                      <a:pt x="534" y="1705"/>
                    </a:lnTo>
                    <a:lnTo>
                      <a:pt x="547" y="1747"/>
                    </a:lnTo>
                    <a:lnTo>
                      <a:pt x="560" y="1788"/>
                    </a:lnTo>
                    <a:lnTo>
                      <a:pt x="572" y="1830"/>
                    </a:lnTo>
                    <a:lnTo>
                      <a:pt x="585" y="1872"/>
                    </a:lnTo>
                    <a:lnTo>
                      <a:pt x="598" y="1913"/>
                    </a:lnTo>
                    <a:lnTo>
                      <a:pt x="611" y="1954"/>
                    </a:lnTo>
                    <a:lnTo>
                      <a:pt x="624" y="1996"/>
                    </a:lnTo>
                    <a:lnTo>
                      <a:pt x="637" y="2038"/>
                    </a:lnTo>
                    <a:lnTo>
                      <a:pt x="650" y="2080"/>
                    </a:lnTo>
                    <a:lnTo>
                      <a:pt x="663" y="2121"/>
                    </a:lnTo>
                    <a:lnTo>
                      <a:pt x="676" y="2162"/>
                    </a:lnTo>
                    <a:lnTo>
                      <a:pt x="689" y="2204"/>
                    </a:lnTo>
                    <a:lnTo>
                      <a:pt x="702" y="2246"/>
                    </a:lnTo>
                    <a:lnTo>
                      <a:pt x="715" y="2287"/>
                    </a:lnTo>
                    <a:lnTo>
                      <a:pt x="728" y="2329"/>
                    </a:lnTo>
                    <a:lnTo>
                      <a:pt x="741" y="2370"/>
                    </a:lnTo>
                    <a:lnTo>
                      <a:pt x="754" y="2412"/>
                    </a:lnTo>
                    <a:lnTo>
                      <a:pt x="767" y="2454"/>
                    </a:lnTo>
                    <a:lnTo>
                      <a:pt x="780" y="2495"/>
                    </a:lnTo>
                    <a:lnTo>
                      <a:pt x="793" y="2537"/>
                    </a:lnTo>
                    <a:lnTo>
                      <a:pt x="806" y="2578"/>
                    </a:lnTo>
                  </a:path>
                </a:pathLst>
              </a:custGeom>
              <a:noFill/>
              <a:ln w="14288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7" name="Freeform 49"/>
              <p:cNvSpPr>
                <a:spLocks/>
              </p:cNvSpPr>
              <p:nvPr/>
            </p:nvSpPr>
            <p:spPr bwMode="auto">
              <a:xfrm>
                <a:off x="1359" y="1140"/>
                <a:ext cx="551" cy="1794"/>
              </a:xfrm>
              <a:custGeom>
                <a:avLst/>
                <a:gdLst>
                  <a:gd name="T0" fmla="*/ 551 w 551"/>
                  <a:gd name="T1" fmla="*/ 1794 h 1794"/>
                  <a:gd name="T2" fmla="*/ 320 w 551"/>
                  <a:gd name="T3" fmla="*/ 744 h 1794"/>
                  <a:gd name="T4" fmla="*/ 0 w 551"/>
                  <a:gd name="T5" fmla="*/ 0 h 1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1" h="1794">
                    <a:moveTo>
                      <a:pt x="551" y="1794"/>
                    </a:moveTo>
                    <a:lnTo>
                      <a:pt x="320" y="74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8" name="Oval 50"/>
              <p:cNvSpPr>
                <a:spLocks noChangeArrowheads="1"/>
              </p:cNvSpPr>
              <p:nvPr/>
            </p:nvSpPr>
            <p:spPr bwMode="auto">
              <a:xfrm>
                <a:off x="1895" y="2919"/>
                <a:ext cx="24" cy="25"/>
              </a:xfrm>
              <a:prstGeom prst="ellipse">
                <a:avLst/>
              </a:pr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59" name="Oval 51"/>
              <p:cNvSpPr>
                <a:spLocks noChangeArrowheads="1"/>
              </p:cNvSpPr>
              <p:nvPr/>
            </p:nvSpPr>
            <p:spPr bwMode="auto">
              <a:xfrm>
                <a:off x="1664" y="1870"/>
                <a:ext cx="24" cy="23"/>
              </a:xfrm>
              <a:prstGeom prst="ellipse">
                <a:avLst/>
              </a:pr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60" name="Oval 52"/>
              <p:cNvSpPr>
                <a:spLocks noChangeArrowheads="1"/>
              </p:cNvSpPr>
              <p:nvPr/>
            </p:nvSpPr>
            <p:spPr bwMode="auto">
              <a:xfrm>
                <a:off x="1344" y="1125"/>
                <a:ext cx="25" cy="24"/>
              </a:xfrm>
              <a:prstGeom prst="ellipse">
                <a:avLst/>
              </a:pr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61" name="Freeform 53"/>
              <p:cNvSpPr>
                <a:spLocks/>
              </p:cNvSpPr>
              <p:nvPr/>
            </p:nvSpPr>
            <p:spPr bwMode="auto">
              <a:xfrm>
                <a:off x="1091" y="647"/>
                <a:ext cx="741" cy="2550"/>
              </a:xfrm>
              <a:custGeom>
                <a:avLst/>
                <a:gdLst>
                  <a:gd name="T0" fmla="*/ 0 w 741"/>
                  <a:gd name="T1" fmla="*/ 0 h 2550"/>
                  <a:gd name="T2" fmla="*/ 13 w 741"/>
                  <a:gd name="T3" fmla="*/ 45 h 2550"/>
                  <a:gd name="T4" fmla="*/ 26 w 741"/>
                  <a:gd name="T5" fmla="*/ 90 h 2550"/>
                  <a:gd name="T6" fmla="*/ 39 w 741"/>
                  <a:gd name="T7" fmla="*/ 135 h 2550"/>
                  <a:gd name="T8" fmla="*/ 52 w 741"/>
                  <a:gd name="T9" fmla="*/ 179 h 2550"/>
                  <a:gd name="T10" fmla="*/ 65 w 741"/>
                  <a:gd name="T11" fmla="*/ 224 h 2550"/>
                  <a:gd name="T12" fmla="*/ 78 w 741"/>
                  <a:gd name="T13" fmla="*/ 269 h 2550"/>
                  <a:gd name="T14" fmla="*/ 91 w 741"/>
                  <a:gd name="T15" fmla="*/ 313 h 2550"/>
                  <a:gd name="T16" fmla="*/ 104 w 741"/>
                  <a:gd name="T17" fmla="*/ 358 h 2550"/>
                  <a:gd name="T18" fmla="*/ 117 w 741"/>
                  <a:gd name="T19" fmla="*/ 403 h 2550"/>
                  <a:gd name="T20" fmla="*/ 130 w 741"/>
                  <a:gd name="T21" fmla="*/ 448 h 2550"/>
                  <a:gd name="T22" fmla="*/ 143 w 741"/>
                  <a:gd name="T23" fmla="*/ 492 h 2550"/>
                  <a:gd name="T24" fmla="*/ 156 w 741"/>
                  <a:gd name="T25" fmla="*/ 537 h 2550"/>
                  <a:gd name="T26" fmla="*/ 169 w 741"/>
                  <a:gd name="T27" fmla="*/ 582 h 2550"/>
                  <a:gd name="T28" fmla="*/ 182 w 741"/>
                  <a:gd name="T29" fmla="*/ 626 h 2550"/>
                  <a:gd name="T30" fmla="*/ 195 w 741"/>
                  <a:gd name="T31" fmla="*/ 671 h 2550"/>
                  <a:gd name="T32" fmla="*/ 208 w 741"/>
                  <a:gd name="T33" fmla="*/ 716 h 2550"/>
                  <a:gd name="T34" fmla="*/ 221 w 741"/>
                  <a:gd name="T35" fmla="*/ 760 h 2550"/>
                  <a:gd name="T36" fmla="*/ 234 w 741"/>
                  <a:gd name="T37" fmla="*/ 805 h 2550"/>
                  <a:gd name="T38" fmla="*/ 247 w 741"/>
                  <a:gd name="T39" fmla="*/ 850 h 2550"/>
                  <a:gd name="T40" fmla="*/ 260 w 741"/>
                  <a:gd name="T41" fmla="*/ 895 h 2550"/>
                  <a:gd name="T42" fmla="*/ 273 w 741"/>
                  <a:gd name="T43" fmla="*/ 940 h 2550"/>
                  <a:gd name="T44" fmla="*/ 286 w 741"/>
                  <a:gd name="T45" fmla="*/ 984 h 2550"/>
                  <a:gd name="T46" fmla="*/ 299 w 741"/>
                  <a:gd name="T47" fmla="*/ 1029 h 2550"/>
                  <a:gd name="T48" fmla="*/ 312 w 741"/>
                  <a:gd name="T49" fmla="*/ 1074 h 2550"/>
                  <a:gd name="T50" fmla="*/ 325 w 741"/>
                  <a:gd name="T51" fmla="*/ 1118 h 2550"/>
                  <a:gd name="T52" fmla="*/ 338 w 741"/>
                  <a:gd name="T53" fmla="*/ 1163 h 2550"/>
                  <a:gd name="T54" fmla="*/ 351 w 741"/>
                  <a:gd name="T55" fmla="*/ 1208 h 2550"/>
                  <a:gd name="T56" fmla="*/ 364 w 741"/>
                  <a:gd name="T57" fmla="*/ 1253 h 2550"/>
                  <a:gd name="T58" fmla="*/ 377 w 741"/>
                  <a:gd name="T59" fmla="*/ 1297 h 2550"/>
                  <a:gd name="T60" fmla="*/ 390 w 741"/>
                  <a:gd name="T61" fmla="*/ 1342 h 2550"/>
                  <a:gd name="T62" fmla="*/ 403 w 741"/>
                  <a:gd name="T63" fmla="*/ 1387 h 2550"/>
                  <a:gd name="T64" fmla="*/ 416 w 741"/>
                  <a:gd name="T65" fmla="*/ 1431 h 2550"/>
                  <a:gd name="T66" fmla="*/ 429 w 741"/>
                  <a:gd name="T67" fmla="*/ 1476 h 2550"/>
                  <a:gd name="T68" fmla="*/ 442 w 741"/>
                  <a:gd name="T69" fmla="*/ 1521 h 2550"/>
                  <a:gd name="T70" fmla="*/ 455 w 741"/>
                  <a:gd name="T71" fmla="*/ 1566 h 2550"/>
                  <a:gd name="T72" fmla="*/ 468 w 741"/>
                  <a:gd name="T73" fmla="*/ 1611 h 2550"/>
                  <a:gd name="T74" fmla="*/ 482 w 741"/>
                  <a:gd name="T75" fmla="*/ 1655 h 2550"/>
                  <a:gd name="T76" fmla="*/ 495 w 741"/>
                  <a:gd name="T77" fmla="*/ 1700 h 2550"/>
                  <a:gd name="T78" fmla="*/ 507 w 741"/>
                  <a:gd name="T79" fmla="*/ 1745 h 2550"/>
                  <a:gd name="T80" fmla="*/ 520 w 741"/>
                  <a:gd name="T81" fmla="*/ 1790 h 2550"/>
                  <a:gd name="T82" fmla="*/ 533 w 741"/>
                  <a:gd name="T83" fmla="*/ 1834 h 2550"/>
                  <a:gd name="T84" fmla="*/ 546 w 741"/>
                  <a:gd name="T85" fmla="*/ 1879 h 2550"/>
                  <a:gd name="T86" fmla="*/ 559 w 741"/>
                  <a:gd name="T87" fmla="*/ 1924 h 2550"/>
                  <a:gd name="T88" fmla="*/ 573 w 741"/>
                  <a:gd name="T89" fmla="*/ 1968 h 2550"/>
                  <a:gd name="T90" fmla="*/ 586 w 741"/>
                  <a:gd name="T91" fmla="*/ 2013 h 2550"/>
                  <a:gd name="T92" fmla="*/ 599 w 741"/>
                  <a:gd name="T93" fmla="*/ 2058 h 2550"/>
                  <a:gd name="T94" fmla="*/ 611 w 741"/>
                  <a:gd name="T95" fmla="*/ 2102 h 2550"/>
                  <a:gd name="T96" fmla="*/ 624 w 741"/>
                  <a:gd name="T97" fmla="*/ 2147 h 2550"/>
                  <a:gd name="T98" fmla="*/ 637 w 741"/>
                  <a:gd name="T99" fmla="*/ 2192 h 2550"/>
                  <a:gd name="T100" fmla="*/ 650 w 741"/>
                  <a:gd name="T101" fmla="*/ 2237 h 2550"/>
                  <a:gd name="T102" fmla="*/ 664 w 741"/>
                  <a:gd name="T103" fmla="*/ 2282 h 2550"/>
                  <a:gd name="T104" fmla="*/ 677 w 741"/>
                  <a:gd name="T105" fmla="*/ 2326 h 2550"/>
                  <a:gd name="T106" fmla="*/ 690 w 741"/>
                  <a:gd name="T107" fmla="*/ 2371 h 2550"/>
                  <a:gd name="T108" fmla="*/ 702 w 741"/>
                  <a:gd name="T109" fmla="*/ 2416 h 2550"/>
                  <a:gd name="T110" fmla="*/ 715 w 741"/>
                  <a:gd name="T111" fmla="*/ 2461 h 2550"/>
                  <a:gd name="T112" fmla="*/ 728 w 741"/>
                  <a:gd name="T113" fmla="*/ 2506 h 2550"/>
                  <a:gd name="T114" fmla="*/ 741 w 741"/>
                  <a:gd name="T115" fmla="*/ 2550 h 2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41" h="2550">
                    <a:moveTo>
                      <a:pt x="0" y="0"/>
                    </a:moveTo>
                    <a:lnTo>
                      <a:pt x="13" y="45"/>
                    </a:lnTo>
                    <a:lnTo>
                      <a:pt x="26" y="90"/>
                    </a:lnTo>
                    <a:lnTo>
                      <a:pt x="39" y="135"/>
                    </a:lnTo>
                    <a:lnTo>
                      <a:pt x="52" y="179"/>
                    </a:lnTo>
                    <a:lnTo>
                      <a:pt x="65" y="224"/>
                    </a:lnTo>
                    <a:lnTo>
                      <a:pt x="78" y="269"/>
                    </a:lnTo>
                    <a:lnTo>
                      <a:pt x="91" y="313"/>
                    </a:lnTo>
                    <a:lnTo>
                      <a:pt x="104" y="358"/>
                    </a:lnTo>
                    <a:lnTo>
                      <a:pt x="117" y="403"/>
                    </a:lnTo>
                    <a:lnTo>
                      <a:pt x="130" y="448"/>
                    </a:lnTo>
                    <a:lnTo>
                      <a:pt x="143" y="492"/>
                    </a:lnTo>
                    <a:lnTo>
                      <a:pt x="156" y="537"/>
                    </a:lnTo>
                    <a:lnTo>
                      <a:pt x="169" y="582"/>
                    </a:lnTo>
                    <a:lnTo>
                      <a:pt x="182" y="626"/>
                    </a:lnTo>
                    <a:lnTo>
                      <a:pt x="195" y="671"/>
                    </a:lnTo>
                    <a:lnTo>
                      <a:pt x="208" y="716"/>
                    </a:lnTo>
                    <a:lnTo>
                      <a:pt x="221" y="760"/>
                    </a:lnTo>
                    <a:lnTo>
                      <a:pt x="234" y="805"/>
                    </a:lnTo>
                    <a:lnTo>
                      <a:pt x="247" y="850"/>
                    </a:lnTo>
                    <a:lnTo>
                      <a:pt x="260" y="895"/>
                    </a:lnTo>
                    <a:lnTo>
                      <a:pt x="273" y="940"/>
                    </a:lnTo>
                    <a:lnTo>
                      <a:pt x="286" y="984"/>
                    </a:lnTo>
                    <a:lnTo>
                      <a:pt x="299" y="1029"/>
                    </a:lnTo>
                    <a:lnTo>
                      <a:pt x="312" y="1074"/>
                    </a:lnTo>
                    <a:lnTo>
                      <a:pt x="325" y="1118"/>
                    </a:lnTo>
                    <a:lnTo>
                      <a:pt x="338" y="1163"/>
                    </a:lnTo>
                    <a:lnTo>
                      <a:pt x="351" y="1208"/>
                    </a:lnTo>
                    <a:lnTo>
                      <a:pt x="364" y="1253"/>
                    </a:lnTo>
                    <a:lnTo>
                      <a:pt x="377" y="1297"/>
                    </a:lnTo>
                    <a:lnTo>
                      <a:pt x="390" y="1342"/>
                    </a:lnTo>
                    <a:lnTo>
                      <a:pt x="403" y="1387"/>
                    </a:lnTo>
                    <a:lnTo>
                      <a:pt x="416" y="1431"/>
                    </a:lnTo>
                    <a:lnTo>
                      <a:pt x="429" y="1476"/>
                    </a:lnTo>
                    <a:lnTo>
                      <a:pt x="442" y="1521"/>
                    </a:lnTo>
                    <a:lnTo>
                      <a:pt x="455" y="1566"/>
                    </a:lnTo>
                    <a:lnTo>
                      <a:pt x="468" y="1611"/>
                    </a:lnTo>
                    <a:lnTo>
                      <a:pt x="482" y="1655"/>
                    </a:lnTo>
                    <a:lnTo>
                      <a:pt x="495" y="1700"/>
                    </a:lnTo>
                    <a:lnTo>
                      <a:pt x="507" y="1745"/>
                    </a:lnTo>
                    <a:lnTo>
                      <a:pt x="520" y="1790"/>
                    </a:lnTo>
                    <a:lnTo>
                      <a:pt x="533" y="1834"/>
                    </a:lnTo>
                    <a:lnTo>
                      <a:pt x="546" y="1879"/>
                    </a:lnTo>
                    <a:lnTo>
                      <a:pt x="559" y="1924"/>
                    </a:lnTo>
                    <a:lnTo>
                      <a:pt x="573" y="1968"/>
                    </a:lnTo>
                    <a:lnTo>
                      <a:pt x="586" y="2013"/>
                    </a:lnTo>
                    <a:lnTo>
                      <a:pt x="599" y="2058"/>
                    </a:lnTo>
                    <a:lnTo>
                      <a:pt x="611" y="2102"/>
                    </a:lnTo>
                    <a:lnTo>
                      <a:pt x="624" y="2147"/>
                    </a:lnTo>
                    <a:lnTo>
                      <a:pt x="637" y="2192"/>
                    </a:lnTo>
                    <a:lnTo>
                      <a:pt x="650" y="2237"/>
                    </a:lnTo>
                    <a:lnTo>
                      <a:pt x="664" y="2282"/>
                    </a:lnTo>
                    <a:lnTo>
                      <a:pt x="677" y="2326"/>
                    </a:lnTo>
                    <a:lnTo>
                      <a:pt x="690" y="2371"/>
                    </a:lnTo>
                    <a:lnTo>
                      <a:pt x="702" y="2416"/>
                    </a:lnTo>
                    <a:lnTo>
                      <a:pt x="715" y="2461"/>
                    </a:lnTo>
                    <a:lnTo>
                      <a:pt x="728" y="2506"/>
                    </a:lnTo>
                    <a:lnTo>
                      <a:pt x="741" y="2550"/>
                    </a:lnTo>
                  </a:path>
                </a:pathLst>
              </a:custGeom>
              <a:noFill/>
              <a:ln w="14288">
                <a:solidFill>
                  <a:srgbClr val="66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62" name="Line 54"/>
              <p:cNvSpPr>
                <a:spLocks noChangeShapeType="1"/>
              </p:cNvSpPr>
              <p:nvPr/>
            </p:nvSpPr>
            <p:spPr bwMode="auto">
              <a:xfrm flipH="1" flipV="1">
                <a:off x="1451" y="1884"/>
                <a:ext cx="305" cy="105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63" name="Oval 55"/>
              <p:cNvSpPr>
                <a:spLocks noChangeArrowheads="1"/>
              </p:cNvSpPr>
              <p:nvPr/>
            </p:nvSpPr>
            <p:spPr bwMode="auto">
              <a:xfrm>
                <a:off x="1741" y="2919"/>
                <a:ext cx="24" cy="25"/>
              </a:xfrm>
              <a:prstGeom prst="ellipse">
                <a:avLst/>
              </a:prstGeom>
              <a:solidFill>
                <a:srgbClr val="6699FF"/>
              </a:solidFill>
              <a:ln w="0">
                <a:solidFill>
                  <a:srgbClr val="66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64" name="Oval 56"/>
              <p:cNvSpPr>
                <a:spLocks noChangeArrowheads="1"/>
              </p:cNvSpPr>
              <p:nvPr/>
            </p:nvSpPr>
            <p:spPr bwMode="auto">
              <a:xfrm>
                <a:off x="1436" y="1870"/>
                <a:ext cx="24" cy="23"/>
              </a:xfrm>
              <a:prstGeom prst="ellipse">
                <a:avLst/>
              </a:prstGeom>
              <a:solidFill>
                <a:srgbClr val="6699FF"/>
              </a:solidFill>
              <a:ln w="0">
                <a:solidFill>
                  <a:srgbClr val="66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65" name="Freeform 57"/>
              <p:cNvSpPr>
                <a:spLocks/>
              </p:cNvSpPr>
              <p:nvPr/>
            </p:nvSpPr>
            <p:spPr bwMode="auto">
              <a:xfrm>
                <a:off x="636" y="640"/>
                <a:ext cx="767" cy="2528"/>
              </a:xfrm>
              <a:custGeom>
                <a:avLst/>
                <a:gdLst>
                  <a:gd name="T0" fmla="*/ 0 w 767"/>
                  <a:gd name="T1" fmla="*/ 0 h 2528"/>
                  <a:gd name="T2" fmla="*/ 13 w 767"/>
                  <a:gd name="T3" fmla="*/ 43 h 2528"/>
                  <a:gd name="T4" fmla="*/ 26 w 767"/>
                  <a:gd name="T5" fmla="*/ 86 h 2528"/>
                  <a:gd name="T6" fmla="*/ 39 w 767"/>
                  <a:gd name="T7" fmla="*/ 129 h 2528"/>
                  <a:gd name="T8" fmla="*/ 52 w 767"/>
                  <a:gd name="T9" fmla="*/ 172 h 2528"/>
                  <a:gd name="T10" fmla="*/ 65 w 767"/>
                  <a:gd name="T11" fmla="*/ 214 h 2528"/>
                  <a:gd name="T12" fmla="*/ 78 w 767"/>
                  <a:gd name="T13" fmla="*/ 257 h 2528"/>
                  <a:gd name="T14" fmla="*/ 91 w 767"/>
                  <a:gd name="T15" fmla="*/ 300 h 2528"/>
                  <a:gd name="T16" fmla="*/ 104 w 767"/>
                  <a:gd name="T17" fmla="*/ 343 h 2528"/>
                  <a:gd name="T18" fmla="*/ 117 w 767"/>
                  <a:gd name="T19" fmla="*/ 386 h 2528"/>
                  <a:gd name="T20" fmla="*/ 130 w 767"/>
                  <a:gd name="T21" fmla="*/ 429 h 2528"/>
                  <a:gd name="T22" fmla="*/ 143 w 767"/>
                  <a:gd name="T23" fmla="*/ 471 h 2528"/>
                  <a:gd name="T24" fmla="*/ 156 w 767"/>
                  <a:gd name="T25" fmla="*/ 514 h 2528"/>
                  <a:gd name="T26" fmla="*/ 169 w 767"/>
                  <a:gd name="T27" fmla="*/ 557 h 2528"/>
                  <a:gd name="T28" fmla="*/ 182 w 767"/>
                  <a:gd name="T29" fmla="*/ 600 h 2528"/>
                  <a:gd name="T30" fmla="*/ 195 w 767"/>
                  <a:gd name="T31" fmla="*/ 642 h 2528"/>
                  <a:gd name="T32" fmla="*/ 208 w 767"/>
                  <a:gd name="T33" fmla="*/ 685 h 2528"/>
                  <a:gd name="T34" fmla="*/ 221 w 767"/>
                  <a:gd name="T35" fmla="*/ 728 h 2528"/>
                  <a:gd name="T36" fmla="*/ 234 w 767"/>
                  <a:gd name="T37" fmla="*/ 771 h 2528"/>
                  <a:gd name="T38" fmla="*/ 247 w 767"/>
                  <a:gd name="T39" fmla="*/ 814 h 2528"/>
                  <a:gd name="T40" fmla="*/ 260 w 767"/>
                  <a:gd name="T41" fmla="*/ 857 h 2528"/>
                  <a:gd name="T42" fmla="*/ 273 w 767"/>
                  <a:gd name="T43" fmla="*/ 900 h 2528"/>
                  <a:gd name="T44" fmla="*/ 286 w 767"/>
                  <a:gd name="T45" fmla="*/ 942 h 2528"/>
                  <a:gd name="T46" fmla="*/ 299 w 767"/>
                  <a:gd name="T47" fmla="*/ 985 h 2528"/>
                  <a:gd name="T48" fmla="*/ 312 w 767"/>
                  <a:gd name="T49" fmla="*/ 1028 h 2528"/>
                  <a:gd name="T50" fmla="*/ 325 w 767"/>
                  <a:gd name="T51" fmla="*/ 1071 h 2528"/>
                  <a:gd name="T52" fmla="*/ 338 w 767"/>
                  <a:gd name="T53" fmla="*/ 1114 h 2528"/>
                  <a:gd name="T54" fmla="*/ 351 w 767"/>
                  <a:gd name="T55" fmla="*/ 1157 h 2528"/>
                  <a:gd name="T56" fmla="*/ 364 w 767"/>
                  <a:gd name="T57" fmla="*/ 1199 h 2528"/>
                  <a:gd name="T58" fmla="*/ 377 w 767"/>
                  <a:gd name="T59" fmla="*/ 1242 h 2528"/>
                  <a:gd name="T60" fmla="*/ 390 w 767"/>
                  <a:gd name="T61" fmla="*/ 1285 h 2528"/>
                  <a:gd name="T62" fmla="*/ 403 w 767"/>
                  <a:gd name="T63" fmla="*/ 1328 h 2528"/>
                  <a:gd name="T64" fmla="*/ 416 w 767"/>
                  <a:gd name="T65" fmla="*/ 1371 h 2528"/>
                  <a:gd name="T66" fmla="*/ 429 w 767"/>
                  <a:gd name="T67" fmla="*/ 1414 h 2528"/>
                  <a:gd name="T68" fmla="*/ 442 w 767"/>
                  <a:gd name="T69" fmla="*/ 1457 h 2528"/>
                  <a:gd name="T70" fmla="*/ 455 w 767"/>
                  <a:gd name="T71" fmla="*/ 1499 h 2528"/>
                  <a:gd name="T72" fmla="*/ 468 w 767"/>
                  <a:gd name="T73" fmla="*/ 1542 h 2528"/>
                  <a:gd name="T74" fmla="*/ 481 w 767"/>
                  <a:gd name="T75" fmla="*/ 1585 h 2528"/>
                  <a:gd name="T76" fmla="*/ 494 w 767"/>
                  <a:gd name="T77" fmla="*/ 1628 h 2528"/>
                  <a:gd name="T78" fmla="*/ 507 w 767"/>
                  <a:gd name="T79" fmla="*/ 1671 h 2528"/>
                  <a:gd name="T80" fmla="*/ 520 w 767"/>
                  <a:gd name="T81" fmla="*/ 1714 h 2528"/>
                  <a:gd name="T82" fmla="*/ 533 w 767"/>
                  <a:gd name="T83" fmla="*/ 1756 h 2528"/>
                  <a:gd name="T84" fmla="*/ 546 w 767"/>
                  <a:gd name="T85" fmla="*/ 1799 h 2528"/>
                  <a:gd name="T86" fmla="*/ 559 w 767"/>
                  <a:gd name="T87" fmla="*/ 1842 h 2528"/>
                  <a:gd name="T88" fmla="*/ 572 w 767"/>
                  <a:gd name="T89" fmla="*/ 1885 h 2528"/>
                  <a:gd name="T90" fmla="*/ 585 w 767"/>
                  <a:gd name="T91" fmla="*/ 1928 h 2528"/>
                  <a:gd name="T92" fmla="*/ 598 w 767"/>
                  <a:gd name="T93" fmla="*/ 1971 h 2528"/>
                  <a:gd name="T94" fmla="*/ 611 w 767"/>
                  <a:gd name="T95" fmla="*/ 2014 h 2528"/>
                  <a:gd name="T96" fmla="*/ 624 w 767"/>
                  <a:gd name="T97" fmla="*/ 2056 h 2528"/>
                  <a:gd name="T98" fmla="*/ 637 w 767"/>
                  <a:gd name="T99" fmla="*/ 2099 h 2528"/>
                  <a:gd name="T100" fmla="*/ 650 w 767"/>
                  <a:gd name="T101" fmla="*/ 2142 h 2528"/>
                  <a:gd name="T102" fmla="*/ 663 w 767"/>
                  <a:gd name="T103" fmla="*/ 2185 h 2528"/>
                  <a:gd name="T104" fmla="*/ 676 w 767"/>
                  <a:gd name="T105" fmla="*/ 2228 h 2528"/>
                  <a:gd name="T106" fmla="*/ 689 w 767"/>
                  <a:gd name="T107" fmla="*/ 2270 h 2528"/>
                  <a:gd name="T108" fmla="*/ 702 w 767"/>
                  <a:gd name="T109" fmla="*/ 2314 h 2528"/>
                  <a:gd name="T110" fmla="*/ 715 w 767"/>
                  <a:gd name="T111" fmla="*/ 2356 h 2528"/>
                  <a:gd name="T112" fmla="*/ 728 w 767"/>
                  <a:gd name="T113" fmla="*/ 2399 h 2528"/>
                  <a:gd name="T114" fmla="*/ 741 w 767"/>
                  <a:gd name="T115" fmla="*/ 2442 h 2528"/>
                  <a:gd name="T116" fmla="*/ 754 w 767"/>
                  <a:gd name="T117" fmla="*/ 2485 h 2528"/>
                  <a:gd name="T118" fmla="*/ 767 w 767"/>
                  <a:gd name="T119" fmla="*/ 2528 h 2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67" h="2528">
                    <a:moveTo>
                      <a:pt x="0" y="0"/>
                    </a:moveTo>
                    <a:lnTo>
                      <a:pt x="13" y="43"/>
                    </a:lnTo>
                    <a:lnTo>
                      <a:pt x="26" y="86"/>
                    </a:lnTo>
                    <a:lnTo>
                      <a:pt x="39" y="129"/>
                    </a:lnTo>
                    <a:lnTo>
                      <a:pt x="52" y="172"/>
                    </a:lnTo>
                    <a:lnTo>
                      <a:pt x="65" y="214"/>
                    </a:lnTo>
                    <a:lnTo>
                      <a:pt x="78" y="257"/>
                    </a:lnTo>
                    <a:lnTo>
                      <a:pt x="91" y="300"/>
                    </a:lnTo>
                    <a:lnTo>
                      <a:pt x="104" y="343"/>
                    </a:lnTo>
                    <a:lnTo>
                      <a:pt x="117" y="386"/>
                    </a:lnTo>
                    <a:lnTo>
                      <a:pt x="130" y="429"/>
                    </a:lnTo>
                    <a:lnTo>
                      <a:pt x="143" y="471"/>
                    </a:lnTo>
                    <a:lnTo>
                      <a:pt x="156" y="514"/>
                    </a:lnTo>
                    <a:lnTo>
                      <a:pt x="169" y="557"/>
                    </a:lnTo>
                    <a:lnTo>
                      <a:pt x="182" y="600"/>
                    </a:lnTo>
                    <a:lnTo>
                      <a:pt x="195" y="642"/>
                    </a:lnTo>
                    <a:lnTo>
                      <a:pt x="208" y="685"/>
                    </a:lnTo>
                    <a:lnTo>
                      <a:pt x="221" y="728"/>
                    </a:lnTo>
                    <a:lnTo>
                      <a:pt x="234" y="771"/>
                    </a:lnTo>
                    <a:lnTo>
                      <a:pt x="247" y="814"/>
                    </a:lnTo>
                    <a:lnTo>
                      <a:pt x="260" y="857"/>
                    </a:lnTo>
                    <a:lnTo>
                      <a:pt x="273" y="900"/>
                    </a:lnTo>
                    <a:lnTo>
                      <a:pt x="286" y="942"/>
                    </a:lnTo>
                    <a:lnTo>
                      <a:pt x="299" y="985"/>
                    </a:lnTo>
                    <a:lnTo>
                      <a:pt x="312" y="1028"/>
                    </a:lnTo>
                    <a:lnTo>
                      <a:pt x="325" y="1071"/>
                    </a:lnTo>
                    <a:lnTo>
                      <a:pt x="338" y="1114"/>
                    </a:lnTo>
                    <a:lnTo>
                      <a:pt x="351" y="1157"/>
                    </a:lnTo>
                    <a:lnTo>
                      <a:pt x="364" y="1199"/>
                    </a:lnTo>
                    <a:lnTo>
                      <a:pt x="377" y="1242"/>
                    </a:lnTo>
                    <a:lnTo>
                      <a:pt x="390" y="1285"/>
                    </a:lnTo>
                    <a:lnTo>
                      <a:pt x="403" y="1328"/>
                    </a:lnTo>
                    <a:lnTo>
                      <a:pt x="416" y="1371"/>
                    </a:lnTo>
                    <a:lnTo>
                      <a:pt x="429" y="1414"/>
                    </a:lnTo>
                    <a:lnTo>
                      <a:pt x="442" y="1457"/>
                    </a:lnTo>
                    <a:lnTo>
                      <a:pt x="455" y="1499"/>
                    </a:lnTo>
                    <a:lnTo>
                      <a:pt x="468" y="1542"/>
                    </a:lnTo>
                    <a:lnTo>
                      <a:pt x="481" y="1585"/>
                    </a:lnTo>
                    <a:lnTo>
                      <a:pt x="494" y="1628"/>
                    </a:lnTo>
                    <a:lnTo>
                      <a:pt x="507" y="1671"/>
                    </a:lnTo>
                    <a:lnTo>
                      <a:pt x="520" y="1714"/>
                    </a:lnTo>
                    <a:lnTo>
                      <a:pt x="533" y="1756"/>
                    </a:lnTo>
                    <a:lnTo>
                      <a:pt x="546" y="1799"/>
                    </a:lnTo>
                    <a:lnTo>
                      <a:pt x="559" y="1842"/>
                    </a:lnTo>
                    <a:lnTo>
                      <a:pt x="572" y="1885"/>
                    </a:lnTo>
                    <a:lnTo>
                      <a:pt x="585" y="1928"/>
                    </a:lnTo>
                    <a:lnTo>
                      <a:pt x="598" y="1971"/>
                    </a:lnTo>
                    <a:lnTo>
                      <a:pt x="611" y="2014"/>
                    </a:lnTo>
                    <a:lnTo>
                      <a:pt x="624" y="2056"/>
                    </a:lnTo>
                    <a:lnTo>
                      <a:pt x="637" y="2099"/>
                    </a:lnTo>
                    <a:lnTo>
                      <a:pt x="650" y="2142"/>
                    </a:lnTo>
                    <a:lnTo>
                      <a:pt x="663" y="2185"/>
                    </a:lnTo>
                    <a:lnTo>
                      <a:pt x="676" y="2228"/>
                    </a:lnTo>
                    <a:lnTo>
                      <a:pt x="689" y="2270"/>
                    </a:lnTo>
                    <a:lnTo>
                      <a:pt x="702" y="2314"/>
                    </a:lnTo>
                    <a:lnTo>
                      <a:pt x="715" y="2356"/>
                    </a:lnTo>
                    <a:lnTo>
                      <a:pt x="728" y="2399"/>
                    </a:lnTo>
                    <a:lnTo>
                      <a:pt x="741" y="2442"/>
                    </a:lnTo>
                    <a:lnTo>
                      <a:pt x="754" y="2485"/>
                    </a:lnTo>
                    <a:lnTo>
                      <a:pt x="767" y="2528"/>
                    </a:lnTo>
                  </a:path>
                </a:pathLst>
              </a:custGeom>
              <a:noFill/>
              <a:ln w="1428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66" name="Line 58"/>
              <p:cNvSpPr>
                <a:spLocks noChangeShapeType="1"/>
              </p:cNvSpPr>
              <p:nvPr/>
            </p:nvSpPr>
            <p:spPr bwMode="auto">
              <a:xfrm flipH="1" flipV="1">
                <a:off x="1014" y="1884"/>
                <a:ext cx="318" cy="105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67" name="Oval 59"/>
              <p:cNvSpPr>
                <a:spLocks noChangeArrowheads="1"/>
              </p:cNvSpPr>
              <p:nvPr/>
            </p:nvSpPr>
            <p:spPr bwMode="auto">
              <a:xfrm>
                <a:off x="1317" y="2919"/>
                <a:ext cx="24" cy="25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68" name="Oval 60"/>
              <p:cNvSpPr>
                <a:spLocks noChangeArrowheads="1"/>
              </p:cNvSpPr>
              <p:nvPr/>
            </p:nvSpPr>
            <p:spPr bwMode="auto">
              <a:xfrm>
                <a:off x="999" y="1870"/>
                <a:ext cx="24" cy="2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6360795" y="2361977"/>
            <a:ext cx="5328000" cy="4466797"/>
            <a:chOff x="7046595" y="1069340"/>
            <a:chExt cx="4890452" cy="4651692"/>
          </a:xfrm>
        </p:grpSpPr>
        <p:pic>
          <p:nvPicPr>
            <p:cNvPr id="70" name="Picture 69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352" y="1069340"/>
              <a:ext cx="4671695" cy="445262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" name="Group 70"/>
            <p:cNvGrpSpPr/>
            <p:nvPr/>
          </p:nvGrpSpPr>
          <p:grpSpPr bwMode="auto">
            <a:xfrm>
              <a:off x="7046595" y="1136967"/>
              <a:ext cx="4423410" cy="4584065"/>
              <a:chOff x="-143" y="0"/>
              <a:chExt cx="6966" cy="7219"/>
            </a:xfrm>
          </p:grpSpPr>
          <p:sp>
            <p:nvSpPr>
              <p:cNvPr id="72" name="Text Box 100"/>
              <p:cNvSpPr txBox="1">
                <a:spLocks noChangeArrowheads="1"/>
              </p:cNvSpPr>
              <p:nvPr/>
            </p:nvSpPr>
            <p:spPr bwMode="auto">
              <a:xfrm>
                <a:off x="5416" y="0"/>
                <a:ext cx="1407" cy="19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0      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FF66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0.5  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1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1.5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0070C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2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00B05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2.5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73" name="Text Box 101"/>
              <p:cNvSpPr txBox="1">
                <a:spLocks noChangeArrowheads="1"/>
              </p:cNvSpPr>
              <p:nvPr/>
            </p:nvSpPr>
            <p:spPr bwMode="auto">
              <a:xfrm>
                <a:off x="-143" y="1585"/>
                <a:ext cx="713" cy="14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vert270" wrap="square" lIns="91440" tIns="45720" rIns="91440" bIns="45720" anchor="t" anchorCtr="0" upright="1">
                <a:noAutofit/>
              </a:bodyPr>
              <a:lstStyle/>
              <a:p>
                <a:pPr algn="l" rtl="1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4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Ln (α/T</a:t>
                </a:r>
                <a:r>
                  <a:rPr lang="en-US" sz="1400" b="1" baseline="-25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</a:t>
                </a:r>
                <a:r>
                  <a:rPr lang="en-US" sz="1400" b="1" baseline="30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4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Text Box 102"/>
              <p:cNvSpPr txBox="1">
                <a:spLocks noChangeArrowheads="1"/>
              </p:cNvSpPr>
              <p:nvPr/>
            </p:nvSpPr>
            <p:spPr bwMode="auto">
              <a:xfrm>
                <a:off x="3276" y="6709"/>
                <a:ext cx="1440" cy="5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l" rt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1000/T</a:t>
                </a:r>
                <a:r>
                  <a:rPr lang="en-US" sz="1400" b="1" baseline="-25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6" name="Rectangle 75"/>
          <p:cNvSpPr/>
          <p:nvPr/>
        </p:nvSpPr>
        <p:spPr>
          <a:xfrm>
            <a:off x="0" y="-72089"/>
            <a:ext cx="12192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sz="4000" b="1" dirty="0"/>
              <a:t>Glass Transition Activation Energy (E</a:t>
            </a:r>
            <a:r>
              <a:rPr lang="en-US" sz="4000" b="1" baseline="-25000" dirty="0"/>
              <a:t>t</a:t>
            </a:r>
            <a:r>
              <a:rPr lang="en-US" sz="4000" b="1" dirty="0"/>
              <a:t>)</a:t>
            </a:r>
            <a:endParaRPr lang="en-US" sz="4000" b="1" baseline="-25000" dirty="0"/>
          </a:p>
          <a:p>
            <a:pPr algn="ctr" rtl="0">
              <a:spcBef>
                <a:spcPct val="50000"/>
              </a:spcBef>
            </a:pP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The formula of  [Kissinger’s],               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formula of Moynihan C.</a:t>
            </a:r>
          </a:p>
          <a:p>
            <a:pPr algn="ctr" rtl="0">
              <a:spcBef>
                <a:spcPct val="50000"/>
              </a:spcBef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effectLst/>
              </a:rPr>
              <a:t> Ln(</a:t>
            </a:r>
            <a:r>
              <a:rPr lang="el-GR" sz="2800" b="1" dirty="0" smtClean="0">
                <a:solidFill>
                  <a:schemeClr val="tx1"/>
                </a:solidFill>
                <a:effectLst/>
              </a:rPr>
              <a:t>α / T</a:t>
            </a:r>
            <a:r>
              <a:rPr lang="el-GR" sz="2800" b="1" baseline="-30000" dirty="0" smtClean="0">
                <a:solidFill>
                  <a:schemeClr val="tx1"/>
                </a:solidFill>
                <a:effectLst/>
              </a:rPr>
              <a:t>g</a:t>
            </a:r>
            <a:r>
              <a:rPr lang="el-GR" sz="28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l-GR" sz="2800" b="1" baseline="30000" dirty="0" smtClean="0">
                <a:solidFill>
                  <a:schemeClr val="tx1"/>
                </a:solidFill>
                <a:effectLst/>
              </a:rPr>
              <a:t>2</a:t>
            </a:r>
            <a:r>
              <a:rPr lang="el-GR" sz="2800" b="1" dirty="0" smtClean="0">
                <a:solidFill>
                  <a:schemeClr val="tx1"/>
                </a:solidFill>
                <a:effectLst/>
              </a:rPr>
              <a:t>) = (-E</a:t>
            </a:r>
            <a:r>
              <a:rPr lang="el-GR" sz="2800" b="1" baseline="-30000" dirty="0" smtClean="0">
                <a:solidFill>
                  <a:schemeClr val="tx1"/>
                </a:solidFill>
                <a:effectLst/>
              </a:rPr>
              <a:t>t </a:t>
            </a:r>
            <a:r>
              <a:rPr lang="el-GR" sz="2800" b="1" dirty="0" smtClean="0">
                <a:solidFill>
                  <a:schemeClr val="tx1"/>
                </a:solidFill>
                <a:effectLst/>
              </a:rPr>
              <a:t>/ R T</a:t>
            </a:r>
            <a:r>
              <a:rPr lang="el-GR" sz="2800" b="1" baseline="-30000" dirty="0" smtClean="0">
                <a:solidFill>
                  <a:schemeClr val="tx1"/>
                </a:solidFill>
                <a:effectLst/>
              </a:rPr>
              <a:t>g </a:t>
            </a:r>
            <a:r>
              <a:rPr lang="el-GR" sz="2800" b="1" dirty="0" smtClean="0">
                <a:solidFill>
                  <a:schemeClr val="tx1"/>
                </a:solidFill>
                <a:effectLst/>
              </a:rPr>
              <a:t>) + const.   </a:t>
            </a:r>
            <a:r>
              <a:rPr lang="en-US" sz="2800" b="1" dirty="0" smtClean="0">
                <a:solidFill>
                  <a:schemeClr val="tx1"/>
                </a:solidFill>
                <a:effectLst/>
              </a:rPr>
              <a:t>                 Ln(</a:t>
            </a:r>
            <a:r>
              <a:rPr lang="el-GR" sz="2800" b="1" dirty="0" smtClean="0">
                <a:solidFill>
                  <a:schemeClr val="tx1"/>
                </a:solidFill>
                <a:effectLst/>
              </a:rPr>
              <a:t>α</a:t>
            </a:r>
            <a:r>
              <a:rPr lang="en-US" sz="2800" b="1" dirty="0" smtClean="0">
                <a:solidFill>
                  <a:schemeClr val="tx1"/>
                </a:solidFill>
                <a:effectLst/>
              </a:rPr>
              <a:t> ) = (-E</a:t>
            </a:r>
            <a:r>
              <a:rPr lang="en-US" sz="2800" b="1" baseline="-25000" dirty="0" smtClean="0">
                <a:solidFill>
                  <a:schemeClr val="tx1"/>
                </a:solidFill>
                <a:effectLst/>
              </a:rPr>
              <a:t>t</a:t>
            </a:r>
            <a:r>
              <a:rPr lang="en-US" sz="2800" b="1" dirty="0" smtClean="0">
                <a:solidFill>
                  <a:schemeClr val="tx1"/>
                </a:solidFill>
                <a:effectLst/>
              </a:rPr>
              <a:t> / R </a:t>
            </a:r>
            <a:r>
              <a:rPr lang="en-US" sz="2800" b="1" dirty="0" err="1" smtClean="0">
                <a:solidFill>
                  <a:schemeClr val="tx1"/>
                </a:solidFill>
                <a:effectLst/>
              </a:rPr>
              <a:t>T</a:t>
            </a:r>
            <a:r>
              <a:rPr lang="en-US" sz="2800" b="1" baseline="-25000" dirty="0" err="1" smtClean="0">
                <a:solidFill>
                  <a:schemeClr val="tx1"/>
                </a:solidFill>
                <a:effectLst/>
              </a:rPr>
              <a:t>g</a:t>
            </a:r>
            <a:r>
              <a:rPr lang="en-US" sz="2800" b="1" dirty="0" smtClean="0">
                <a:solidFill>
                  <a:schemeClr val="tx1"/>
                </a:solidFill>
                <a:effectLst/>
              </a:rPr>
              <a:t> ) + const. 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397377" y="2286274"/>
            <a:ext cx="5472000" cy="4541090"/>
            <a:chOff x="511175" y="898525"/>
            <a:chExt cx="4710113" cy="4851718"/>
          </a:xfrm>
        </p:grpSpPr>
        <p:grpSp>
          <p:nvGrpSpPr>
            <p:cNvPr id="78" name="Group 77"/>
            <p:cNvGrpSpPr/>
            <p:nvPr/>
          </p:nvGrpSpPr>
          <p:grpSpPr bwMode="auto">
            <a:xfrm>
              <a:off x="511175" y="1107758"/>
              <a:ext cx="4387850" cy="4642485"/>
              <a:chOff x="0" y="0"/>
              <a:chExt cx="6910" cy="7311"/>
            </a:xfrm>
          </p:grpSpPr>
          <p:sp>
            <p:nvSpPr>
              <p:cNvPr id="137" name="Text Box 98"/>
              <p:cNvSpPr txBox="1">
                <a:spLocks noChangeArrowheads="1"/>
              </p:cNvSpPr>
              <p:nvPr/>
            </p:nvSpPr>
            <p:spPr bwMode="auto">
              <a:xfrm>
                <a:off x="3369" y="6801"/>
                <a:ext cx="1440" cy="5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l" rtl="1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4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1000/Tg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Text Box 96"/>
              <p:cNvSpPr txBox="1">
                <a:spLocks noChangeArrowheads="1"/>
              </p:cNvSpPr>
              <p:nvPr/>
            </p:nvSpPr>
            <p:spPr bwMode="auto">
              <a:xfrm>
                <a:off x="5503" y="0"/>
                <a:ext cx="1407" cy="19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0      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FF66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0.5  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1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1.5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0070C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2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00B05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2.5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39" name="Text Box 97"/>
              <p:cNvSpPr txBox="1">
                <a:spLocks noChangeArrowheads="1"/>
              </p:cNvSpPr>
              <p:nvPr/>
            </p:nvSpPr>
            <p:spPr bwMode="auto">
              <a:xfrm>
                <a:off x="0" y="2529"/>
                <a:ext cx="680" cy="8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vert270" wrap="square" lIns="91440" tIns="45720" rIns="91440" bIns="45720" anchor="t" anchorCtr="0" upright="1">
                <a:noAutofit/>
              </a:bodyPr>
              <a:lstStyle/>
              <a:p>
                <a:pPr algn="l" rtl="1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4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Ln (α)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" name="Group 4"/>
            <p:cNvGrpSpPr>
              <a:grpSpLocks noChangeAspect="1"/>
            </p:cNvGrpSpPr>
            <p:nvPr/>
          </p:nvGrpSpPr>
          <p:grpSpPr bwMode="auto">
            <a:xfrm>
              <a:off x="608013" y="898525"/>
              <a:ext cx="4613275" cy="4532313"/>
              <a:chOff x="383" y="566"/>
              <a:chExt cx="2906" cy="2855"/>
            </a:xfrm>
          </p:grpSpPr>
          <p:sp>
            <p:nvSpPr>
              <p:cNvPr id="8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83" y="566"/>
                <a:ext cx="2906" cy="2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1" name="Line 5"/>
              <p:cNvSpPr>
                <a:spLocks noChangeShapeType="1"/>
              </p:cNvSpPr>
              <p:nvPr/>
            </p:nvSpPr>
            <p:spPr bwMode="auto">
              <a:xfrm>
                <a:off x="623" y="3200"/>
                <a:ext cx="258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2" name="Line 6"/>
              <p:cNvSpPr>
                <a:spLocks noChangeShapeType="1"/>
              </p:cNvSpPr>
              <p:nvPr/>
            </p:nvSpPr>
            <p:spPr bwMode="auto">
              <a:xfrm flipV="1">
                <a:off x="623" y="3200"/>
                <a:ext cx="0" cy="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3" name="Line 7"/>
              <p:cNvSpPr>
                <a:spLocks noChangeShapeType="1"/>
              </p:cNvSpPr>
              <p:nvPr/>
            </p:nvSpPr>
            <p:spPr bwMode="auto">
              <a:xfrm flipV="1">
                <a:off x="1140" y="3200"/>
                <a:ext cx="0" cy="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4" name="Line 8"/>
              <p:cNvSpPr>
                <a:spLocks noChangeShapeType="1"/>
              </p:cNvSpPr>
              <p:nvPr/>
            </p:nvSpPr>
            <p:spPr bwMode="auto">
              <a:xfrm flipV="1">
                <a:off x="1658" y="3200"/>
                <a:ext cx="0" cy="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5" name="Line 9"/>
              <p:cNvSpPr>
                <a:spLocks noChangeShapeType="1"/>
              </p:cNvSpPr>
              <p:nvPr/>
            </p:nvSpPr>
            <p:spPr bwMode="auto">
              <a:xfrm flipV="1">
                <a:off x="2176" y="3200"/>
                <a:ext cx="0" cy="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6" name="Line 10"/>
              <p:cNvSpPr>
                <a:spLocks noChangeShapeType="1"/>
              </p:cNvSpPr>
              <p:nvPr/>
            </p:nvSpPr>
            <p:spPr bwMode="auto">
              <a:xfrm flipV="1">
                <a:off x="2694" y="3200"/>
                <a:ext cx="0" cy="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7" name="Line 11"/>
              <p:cNvSpPr>
                <a:spLocks noChangeShapeType="1"/>
              </p:cNvSpPr>
              <p:nvPr/>
            </p:nvSpPr>
            <p:spPr bwMode="auto">
              <a:xfrm flipV="1">
                <a:off x="3211" y="3200"/>
                <a:ext cx="0" cy="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8" name="Rectangle 12"/>
              <p:cNvSpPr>
                <a:spLocks noChangeArrowheads="1"/>
              </p:cNvSpPr>
              <p:nvPr/>
            </p:nvSpPr>
            <p:spPr bwMode="auto">
              <a:xfrm>
                <a:off x="546" y="3329"/>
                <a:ext cx="189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3.15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9" name="Rectangle 13"/>
              <p:cNvSpPr>
                <a:spLocks noChangeArrowheads="1"/>
              </p:cNvSpPr>
              <p:nvPr/>
            </p:nvSpPr>
            <p:spPr bwMode="auto">
              <a:xfrm>
                <a:off x="1063" y="3329"/>
                <a:ext cx="189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3.20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0" name="Rectangle 14"/>
              <p:cNvSpPr>
                <a:spLocks noChangeArrowheads="1"/>
              </p:cNvSpPr>
              <p:nvPr/>
            </p:nvSpPr>
            <p:spPr bwMode="auto">
              <a:xfrm>
                <a:off x="1581" y="3329"/>
                <a:ext cx="189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3.25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1" name="Rectangle 15"/>
              <p:cNvSpPr>
                <a:spLocks noChangeArrowheads="1"/>
              </p:cNvSpPr>
              <p:nvPr/>
            </p:nvSpPr>
            <p:spPr bwMode="auto">
              <a:xfrm>
                <a:off x="2099" y="3329"/>
                <a:ext cx="189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3.30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2" name="Rectangle 16"/>
              <p:cNvSpPr>
                <a:spLocks noChangeArrowheads="1"/>
              </p:cNvSpPr>
              <p:nvPr/>
            </p:nvSpPr>
            <p:spPr bwMode="auto">
              <a:xfrm>
                <a:off x="2617" y="3329"/>
                <a:ext cx="189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3.35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3" name="Rectangle 17"/>
              <p:cNvSpPr>
                <a:spLocks noChangeArrowheads="1"/>
              </p:cNvSpPr>
              <p:nvPr/>
            </p:nvSpPr>
            <p:spPr bwMode="auto">
              <a:xfrm>
                <a:off x="3134" y="3329"/>
                <a:ext cx="189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3.40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4" name="Line 18"/>
              <p:cNvSpPr>
                <a:spLocks noChangeShapeType="1"/>
              </p:cNvSpPr>
              <p:nvPr/>
            </p:nvSpPr>
            <p:spPr bwMode="auto">
              <a:xfrm>
                <a:off x="623" y="611"/>
                <a:ext cx="0" cy="258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95" name="Line 19"/>
              <p:cNvSpPr>
                <a:spLocks noChangeShapeType="1"/>
              </p:cNvSpPr>
              <p:nvPr/>
            </p:nvSpPr>
            <p:spPr bwMode="auto">
              <a:xfrm flipH="1">
                <a:off x="536" y="3200"/>
                <a:ext cx="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96" name="Line 20"/>
              <p:cNvSpPr>
                <a:spLocks noChangeShapeType="1"/>
              </p:cNvSpPr>
              <p:nvPr/>
            </p:nvSpPr>
            <p:spPr bwMode="auto">
              <a:xfrm flipH="1">
                <a:off x="536" y="2682"/>
                <a:ext cx="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97" name="Line 21"/>
              <p:cNvSpPr>
                <a:spLocks noChangeShapeType="1"/>
              </p:cNvSpPr>
              <p:nvPr/>
            </p:nvSpPr>
            <p:spPr bwMode="auto">
              <a:xfrm flipH="1">
                <a:off x="536" y="2164"/>
                <a:ext cx="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98" name="Line 22"/>
              <p:cNvSpPr>
                <a:spLocks noChangeShapeType="1"/>
              </p:cNvSpPr>
              <p:nvPr/>
            </p:nvSpPr>
            <p:spPr bwMode="auto">
              <a:xfrm flipH="1">
                <a:off x="536" y="1647"/>
                <a:ext cx="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99" name="Line 23"/>
              <p:cNvSpPr>
                <a:spLocks noChangeShapeType="1"/>
              </p:cNvSpPr>
              <p:nvPr/>
            </p:nvSpPr>
            <p:spPr bwMode="auto">
              <a:xfrm flipH="1">
                <a:off x="536" y="1129"/>
                <a:ext cx="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00" name="Line 24"/>
              <p:cNvSpPr>
                <a:spLocks noChangeShapeType="1"/>
              </p:cNvSpPr>
              <p:nvPr/>
            </p:nvSpPr>
            <p:spPr bwMode="auto">
              <a:xfrm flipH="1">
                <a:off x="536" y="611"/>
                <a:ext cx="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01" name="Rectangle 25"/>
              <p:cNvSpPr>
                <a:spLocks noChangeArrowheads="1"/>
              </p:cNvSpPr>
              <p:nvPr/>
            </p:nvSpPr>
            <p:spPr bwMode="auto">
              <a:xfrm>
                <a:off x="383" y="3155"/>
                <a:ext cx="145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2.2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2" name="Rectangle 26"/>
              <p:cNvSpPr>
                <a:spLocks noChangeArrowheads="1"/>
              </p:cNvSpPr>
              <p:nvPr/>
            </p:nvSpPr>
            <p:spPr bwMode="auto">
              <a:xfrm>
                <a:off x="383" y="2637"/>
                <a:ext cx="145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2.4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3" name="Rectangle 27"/>
              <p:cNvSpPr>
                <a:spLocks noChangeArrowheads="1"/>
              </p:cNvSpPr>
              <p:nvPr/>
            </p:nvSpPr>
            <p:spPr bwMode="auto">
              <a:xfrm>
                <a:off x="383" y="2119"/>
                <a:ext cx="145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2.6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" name="Rectangle 28"/>
              <p:cNvSpPr>
                <a:spLocks noChangeArrowheads="1"/>
              </p:cNvSpPr>
              <p:nvPr/>
            </p:nvSpPr>
            <p:spPr bwMode="auto">
              <a:xfrm>
                <a:off x="383" y="1602"/>
                <a:ext cx="145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2.8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" name="Rectangle 29"/>
              <p:cNvSpPr>
                <a:spLocks noChangeArrowheads="1"/>
              </p:cNvSpPr>
              <p:nvPr/>
            </p:nvSpPr>
            <p:spPr bwMode="auto">
              <a:xfrm>
                <a:off x="383" y="1084"/>
                <a:ext cx="145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3.0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" name="Rectangle 30"/>
              <p:cNvSpPr>
                <a:spLocks noChangeArrowheads="1"/>
              </p:cNvSpPr>
              <p:nvPr/>
            </p:nvSpPr>
            <p:spPr bwMode="auto">
              <a:xfrm>
                <a:off x="383" y="566"/>
                <a:ext cx="145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3.2</a:t>
                </a:r>
                <a:endParaRPr kumimoji="0" lang="ar-SA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" name="Line 31"/>
              <p:cNvSpPr>
                <a:spLocks noChangeShapeType="1"/>
              </p:cNvSpPr>
              <p:nvPr/>
            </p:nvSpPr>
            <p:spPr bwMode="auto">
              <a:xfrm>
                <a:off x="3211" y="611"/>
                <a:ext cx="0" cy="258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08" name="Line 32"/>
              <p:cNvSpPr>
                <a:spLocks noChangeShapeType="1"/>
              </p:cNvSpPr>
              <p:nvPr/>
            </p:nvSpPr>
            <p:spPr bwMode="auto">
              <a:xfrm>
                <a:off x="623" y="611"/>
                <a:ext cx="258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09" name="Freeform 33"/>
              <p:cNvSpPr>
                <a:spLocks/>
              </p:cNvSpPr>
              <p:nvPr/>
            </p:nvSpPr>
            <p:spPr bwMode="auto">
              <a:xfrm>
                <a:off x="1962" y="617"/>
                <a:ext cx="950" cy="2565"/>
              </a:xfrm>
              <a:custGeom>
                <a:avLst/>
                <a:gdLst>
                  <a:gd name="T0" fmla="*/ 13 w 950"/>
                  <a:gd name="T1" fmla="*/ 35 h 2565"/>
                  <a:gd name="T2" fmla="*/ 39 w 950"/>
                  <a:gd name="T3" fmla="*/ 105 h 2565"/>
                  <a:gd name="T4" fmla="*/ 65 w 950"/>
                  <a:gd name="T5" fmla="*/ 176 h 2565"/>
                  <a:gd name="T6" fmla="*/ 91 w 950"/>
                  <a:gd name="T7" fmla="*/ 246 h 2565"/>
                  <a:gd name="T8" fmla="*/ 117 w 950"/>
                  <a:gd name="T9" fmla="*/ 316 h 2565"/>
                  <a:gd name="T10" fmla="*/ 143 w 950"/>
                  <a:gd name="T11" fmla="*/ 387 h 2565"/>
                  <a:gd name="T12" fmla="*/ 169 w 950"/>
                  <a:gd name="T13" fmla="*/ 457 h 2565"/>
                  <a:gd name="T14" fmla="*/ 195 w 950"/>
                  <a:gd name="T15" fmla="*/ 527 h 2565"/>
                  <a:gd name="T16" fmla="*/ 222 w 950"/>
                  <a:gd name="T17" fmla="*/ 597 h 2565"/>
                  <a:gd name="T18" fmla="*/ 247 w 950"/>
                  <a:gd name="T19" fmla="*/ 667 h 2565"/>
                  <a:gd name="T20" fmla="*/ 273 w 950"/>
                  <a:gd name="T21" fmla="*/ 737 h 2565"/>
                  <a:gd name="T22" fmla="*/ 299 w 950"/>
                  <a:gd name="T23" fmla="*/ 808 h 2565"/>
                  <a:gd name="T24" fmla="*/ 326 w 950"/>
                  <a:gd name="T25" fmla="*/ 878 h 2565"/>
                  <a:gd name="T26" fmla="*/ 351 w 950"/>
                  <a:gd name="T27" fmla="*/ 948 h 2565"/>
                  <a:gd name="T28" fmla="*/ 377 w 950"/>
                  <a:gd name="T29" fmla="*/ 1019 h 2565"/>
                  <a:gd name="T30" fmla="*/ 404 w 950"/>
                  <a:gd name="T31" fmla="*/ 1089 h 2565"/>
                  <a:gd name="T32" fmla="*/ 430 w 950"/>
                  <a:gd name="T33" fmla="*/ 1159 h 2565"/>
                  <a:gd name="T34" fmla="*/ 455 w 950"/>
                  <a:gd name="T35" fmla="*/ 1230 h 2565"/>
                  <a:gd name="T36" fmla="*/ 482 w 950"/>
                  <a:gd name="T37" fmla="*/ 1300 h 2565"/>
                  <a:gd name="T38" fmla="*/ 508 w 950"/>
                  <a:gd name="T39" fmla="*/ 1370 h 2565"/>
                  <a:gd name="T40" fmla="*/ 533 w 950"/>
                  <a:gd name="T41" fmla="*/ 1440 h 2565"/>
                  <a:gd name="T42" fmla="*/ 560 w 950"/>
                  <a:gd name="T43" fmla="*/ 1511 h 2565"/>
                  <a:gd name="T44" fmla="*/ 586 w 950"/>
                  <a:gd name="T45" fmla="*/ 1581 h 2565"/>
                  <a:gd name="T46" fmla="*/ 612 w 950"/>
                  <a:gd name="T47" fmla="*/ 1651 h 2565"/>
                  <a:gd name="T48" fmla="*/ 637 w 950"/>
                  <a:gd name="T49" fmla="*/ 1722 h 2565"/>
                  <a:gd name="T50" fmla="*/ 664 w 950"/>
                  <a:gd name="T51" fmla="*/ 1792 h 2565"/>
                  <a:gd name="T52" fmla="*/ 690 w 950"/>
                  <a:gd name="T53" fmla="*/ 1862 h 2565"/>
                  <a:gd name="T54" fmla="*/ 716 w 950"/>
                  <a:gd name="T55" fmla="*/ 1933 h 2565"/>
                  <a:gd name="T56" fmla="*/ 742 w 950"/>
                  <a:gd name="T57" fmla="*/ 2003 h 2565"/>
                  <a:gd name="T58" fmla="*/ 768 w 950"/>
                  <a:gd name="T59" fmla="*/ 2073 h 2565"/>
                  <a:gd name="T60" fmla="*/ 794 w 950"/>
                  <a:gd name="T61" fmla="*/ 2144 h 2565"/>
                  <a:gd name="T62" fmla="*/ 820 w 950"/>
                  <a:gd name="T63" fmla="*/ 2214 h 2565"/>
                  <a:gd name="T64" fmla="*/ 846 w 950"/>
                  <a:gd name="T65" fmla="*/ 2284 h 2565"/>
                  <a:gd name="T66" fmla="*/ 872 w 950"/>
                  <a:gd name="T67" fmla="*/ 2354 h 2565"/>
                  <a:gd name="T68" fmla="*/ 898 w 950"/>
                  <a:gd name="T69" fmla="*/ 2425 h 2565"/>
                  <a:gd name="T70" fmla="*/ 924 w 950"/>
                  <a:gd name="T71" fmla="*/ 2495 h 2565"/>
                  <a:gd name="T72" fmla="*/ 950 w 950"/>
                  <a:gd name="T73" fmla="*/ 2565 h 2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50" h="2565">
                    <a:moveTo>
                      <a:pt x="0" y="0"/>
                    </a:moveTo>
                    <a:lnTo>
                      <a:pt x="13" y="35"/>
                    </a:lnTo>
                    <a:lnTo>
                      <a:pt x="26" y="70"/>
                    </a:lnTo>
                    <a:lnTo>
                      <a:pt x="39" y="105"/>
                    </a:lnTo>
                    <a:lnTo>
                      <a:pt x="52" y="140"/>
                    </a:lnTo>
                    <a:lnTo>
                      <a:pt x="65" y="176"/>
                    </a:lnTo>
                    <a:lnTo>
                      <a:pt x="78" y="211"/>
                    </a:lnTo>
                    <a:lnTo>
                      <a:pt x="91" y="246"/>
                    </a:lnTo>
                    <a:lnTo>
                      <a:pt x="104" y="281"/>
                    </a:lnTo>
                    <a:lnTo>
                      <a:pt x="117" y="316"/>
                    </a:lnTo>
                    <a:lnTo>
                      <a:pt x="131" y="351"/>
                    </a:lnTo>
                    <a:lnTo>
                      <a:pt x="143" y="387"/>
                    </a:lnTo>
                    <a:lnTo>
                      <a:pt x="156" y="422"/>
                    </a:lnTo>
                    <a:lnTo>
                      <a:pt x="169" y="457"/>
                    </a:lnTo>
                    <a:lnTo>
                      <a:pt x="182" y="492"/>
                    </a:lnTo>
                    <a:lnTo>
                      <a:pt x="195" y="527"/>
                    </a:lnTo>
                    <a:lnTo>
                      <a:pt x="208" y="562"/>
                    </a:lnTo>
                    <a:lnTo>
                      <a:pt x="222" y="597"/>
                    </a:lnTo>
                    <a:lnTo>
                      <a:pt x="234" y="633"/>
                    </a:lnTo>
                    <a:lnTo>
                      <a:pt x="247" y="667"/>
                    </a:lnTo>
                    <a:lnTo>
                      <a:pt x="260" y="702"/>
                    </a:lnTo>
                    <a:lnTo>
                      <a:pt x="273" y="737"/>
                    </a:lnTo>
                    <a:lnTo>
                      <a:pt x="286" y="773"/>
                    </a:lnTo>
                    <a:lnTo>
                      <a:pt x="299" y="808"/>
                    </a:lnTo>
                    <a:lnTo>
                      <a:pt x="313" y="843"/>
                    </a:lnTo>
                    <a:lnTo>
                      <a:pt x="326" y="878"/>
                    </a:lnTo>
                    <a:lnTo>
                      <a:pt x="338" y="913"/>
                    </a:lnTo>
                    <a:lnTo>
                      <a:pt x="351" y="948"/>
                    </a:lnTo>
                    <a:lnTo>
                      <a:pt x="364" y="983"/>
                    </a:lnTo>
                    <a:lnTo>
                      <a:pt x="377" y="1019"/>
                    </a:lnTo>
                    <a:lnTo>
                      <a:pt x="391" y="1054"/>
                    </a:lnTo>
                    <a:lnTo>
                      <a:pt x="404" y="1089"/>
                    </a:lnTo>
                    <a:lnTo>
                      <a:pt x="417" y="1124"/>
                    </a:lnTo>
                    <a:lnTo>
                      <a:pt x="430" y="1159"/>
                    </a:lnTo>
                    <a:lnTo>
                      <a:pt x="442" y="1194"/>
                    </a:lnTo>
                    <a:lnTo>
                      <a:pt x="455" y="1230"/>
                    </a:lnTo>
                    <a:lnTo>
                      <a:pt x="468" y="1265"/>
                    </a:lnTo>
                    <a:lnTo>
                      <a:pt x="482" y="1300"/>
                    </a:lnTo>
                    <a:lnTo>
                      <a:pt x="495" y="1335"/>
                    </a:lnTo>
                    <a:lnTo>
                      <a:pt x="508" y="1370"/>
                    </a:lnTo>
                    <a:lnTo>
                      <a:pt x="521" y="1405"/>
                    </a:lnTo>
                    <a:lnTo>
                      <a:pt x="533" y="1440"/>
                    </a:lnTo>
                    <a:lnTo>
                      <a:pt x="546" y="1476"/>
                    </a:lnTo>
                    <a:lnTo>
                      <a:pt x="560" y="1511"/>
                    </a:lnTo>
                    <a:lnTo>
                      <a:pt x="573" y="1546"/>
                    </a:lnTo>
                    <a:lnTo>
                      <a:pt x="586" y="1581"/>
                    </a:lnTo>
                    <a:lnTo>
                      <a:pt x="599" y="1616"/>
                    </a:lnTo>
                    <a:lnTo>
                      <a:pt x="612" y="1651"/>
                    </a:lnTo>
                    <a:lnTo>
                      <a:pt x="625" y="1687"/>
                    </a:lnTo>
                    <a:lnTo>
                      <a:pt x="637" y="1722"/>
                    </a:lnTo>
                    <a:lnTo>
                      <a:pt x="651" y="1757"/>
                    </a:lnTo>
                    <a:lnTo>
                      <a:pt x="664" y="1792"/>
                    </a:lnTo>
                    <a:lnTo>
                      <a:pt x="677" y="1827"/>
                    </a:lnTo>
                    <a:lnTo>
                      <a:pt x="690" y="1862"/>
                    </a:lnTo>
                    <a:lnTo>
                      <a:pt x="703" y="1897"/>
                    </a:lnTo>
                    <a:lnTo>
                      <a:pt x="716" y="1933"/>
                    </a:lnTo>
                    <a:lnTo>
                      <a:pt x="729" y="1968"/>
                    </a:lnTo>
                    <a:lnTo>
                      <a:pt x="742" y="2003"/>
                    </a:lnTo>
                    <a:lnTo>
                      <a:pt x="755" y="2038"/>
                    </a:lnTo>
                    <a:lnTo>
                      <a:pt x="768" y="2073"/>
                    </a:lnTo>
                    <a:lnTo>
                      <a:pt x="781" y="2108"/>
                    </a:lnTo>
                    <a:lnTo>
                      <a:pt x="794" y="2144"/>
                    </a:lnTo>
                    <a:lnTo>
                      <a:pt x="807" y="2179"/>
                    </a:lnTo>
                    <a:lnTo>
                      <a:pt x="820" y="2214"/>
                    </a:lnTo>
                    <a:lnTo>
                      <a:pt x="833" y="2249"/>
                    </a:lnTo>
                    <a:lnTo>
                      <a:pt x="846" y="2284"/>
                    </a:lnTo>
                    <a:lnTo>
                      <a:pt x="859" y="2319"/>
                    </a:lnTo>
                    <a:lnTo>
                      <a:pt x="872" y="2354"/>
                    </a:lnTo>
                    <a:lnTo>
                      <a:pt x="885" y="2390"/>
                    </a:lnTo>
                    <a:lnTo>
                      <a:pt x="898" y="2425"/>
                    </a:lnTo>
                    <a:lnTo>
                      <a:pt x="911" y="2460"/>
                    </a:lnTo>
                    <a:lnTo>
                      <a:pt x="924" y="2495"/>
                    </a:lnTo>
                    <a:lnTo>
                      <a:pt x="937" y="2530"/>
                    </a:lnTo>
                    <a:lnTo>
                      <a:pt x="950" y="2565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0" name="Freeform 34"/>
              <p:cNvSpPr>
                <a:spLocks/>
              </p:cNvSpPr>
              <p:nvPr/>
            </p:nvSpPr>
            <p:spPr bwMode="auto">
              <a:xfrm>
                <a:off x="2247" y="1140"/>
                <a:ext cx="587" cy="1794"/>
              </a:xfrm>
              <a:custGeom>
                <a:avLst/>
                <a:gdLst>
                  <a:gd name="T0" fmla="*/ 587 w 587"/>
                  <a:gd name="T1" fmla="*/ 1794 h 1794"/>
                  <a:gd name="T2" fmla="*/ 79 w 587"/>
                  <a:gd name="T3" fmla="*/ 744 h 1794"/>
                  <a:gd name="T4" fmla="*/ 0 w 587"/>
                  <a:gd name="T5" fmla="*/ 0 h 1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7" h="1794">
                    <a:moveTo>
                      <a:pt x="587" y="1794"/>
                    </a:moveTo>
                    <a:lnTo>
                      <a:pt x="79" y="74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1" name="Oval 35"/>
              <p:cNvSpPr>
                <a:spLocks noChangeArrowheads="1"/>
              </p:cNvSpPr>
              <p:nvPr/>
            </p:nvSpPr>
            <p:spPr bwMode="auto">
              <a:xfrm>
                <a:off x="2819" y="2919"/>
                <a:ext cx="24" cy="25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2" name="Oval 36"/>
              <p:cNvSpPr>
                <a:spLocks noChangeArrowheads="1"/>
              </p:cNvSpPr>
              <p:nvPr/>
            </p:nvSpPr>
            <p:spPr bwMode="auto">
              <a:xfrm>
                <a:off x="2311" y="1870"/>
                <a:ext cx="24" cy="2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3" name="Oval 37"/>
              <p:cNvSpPr>
                <a:spLocks noChangeArrowheads="1"/>
              </p:cNvSpPr>
              <p:nvPr/>
            </p:nvSpPr>
            <p:spPr bwMode="auto">
              <a:xfrm>
                <a:off x="2231" y="1125"/>
                <a:ext cx="25" cy="24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4" name="Freeform 38"/>
              <p:cNvSpPr>
                <a:spLocks/>
              </p:cNvSpPr>
              <p:nvPr/>
            </p:nvSpPr>
            <p:spPr bwMode="auto">
              <a:xfrm>
                <a:off x="1429" y="651"/>
                <a:ext cx="637" cy="2539"/>
              </a:xfrm>
              <a:custGeom>
                <a:avLst/>
                <a:gdLst>
                  <a:gd name="T0" fmla="*/ 0 w 637"/>
                  <a:gd name="T1" fmla="*/ 0 h 2539"/>
                  <a:gd name="T2" fmla="*/ 13 w 637"/>
                  <a:gd name="T3" fmla="*/ 52 h 2539"/>
                  <a:gd name="T4" fmla="*/ 26 w 637"/>
                  <a:gd name="T5" fmla="*/ 104 h 2539"/>
                  <a:gd name="T6" fmla="*/ 39 w 637"/>
                  <a:gd name="T7" fmla="*/ 155 h 2539"/>
                  <a:gd name="T8" fmla="*/ 52 w 637"/>
                  <a:gd name="T9" fmla="*/ 208 h 2539"/>
                  <a:gd name="T10" fmla="*/ 65 w 637"/>
                  <a:gd name="T11" fmla="*/ 259 h 2539"/>
                  <a:gd name="T12" fmla="*/ 78 w 637"/>
                  <a:gd name="T13" fmla="*/ 311 h 2539"/>
                  <a:gd name="T14" fmla="*/ 91 w 637"/>
                  <a:gd name="T15" fmla="*/ 363 h 2539"/>
                  <a:gd name="T16" fmla="*/ 104 w 637"/>
                  <a:gd name="T17" fmla="*/ 415 h 2539"/>
                  <a:gd name="T18" fmla="*/ 117 w 637"/>
                  <a:gd name="T19" fmla="*/ 466 h 2539"/>
                  <a:gd name="T20" fmla="*/ 130 w 637"/>
                  <a:gd name="T21" fmla="*/ 518 h 2539"/>
                  <a:gd name="T22" fmla="*/ 144 w 637"/>
                  <a:gd name="T23" fmla="*/ 570 h 2539"/>
                  <a:gd name="T24" fmla="*/ 157 w 637"/>
                  <a:gd name="T25" fmla="*/ 621 h 2539"/>
                  <a:gd name="T26" fmla="*/ 169 w 637"/>
                  <a:gd name="T27" fmla="*/ 674 h 2539"/>
                  <a:gd name="T28" fmla="*/ 182 w 637"/>
                  <a:gd name="T29" fmla="*/ 725 h 2539"/>
                  <a:gd name="T30" fmla="*/ 195 w 637"/>
                  <a:gd name="T31" fmla="*/ 777 h 2539"/>
                  <a:gd name="T32" fmla="*/ 208 w 637"/>
                  <a:gd name="T33" fmla="*/ 829 h 2539"/>
                  <a:gd name="T34" fmla="*/ 221 w 637"/>
                  <a:gd name="T35" fmla="*/ 881 h 2539"/>
                  <a:gd name="T36" fmla="*/ 235 w 637"/>
                  <a:gd name="T37" fmla="*/ 933 h 2539"/>
                  <a:gd name="T38" fmla="*/ 248 w 637"/>
                  <a:gd name="T39" fmla="*/ 984 h 2539"/>
                  <a:gd name="T40" fmla="*/ 261 w 637"/>
                  <a:gd name="T41" fmla="*/ 1036 h 2539"/>
                  <a:gd name="T42" fmla="*/ 273 w 637"/>
                  <a:gd name="T43" fmla="*/ 1088 h 2539"/>
                  <a:gd name="T44" fmla="*/ 286 w 637"/>
                  <a:gd name="T45" fmla="*/ 1140 h 2539"/>
                  <a:gd name="T46" fmla="*/ 299 w 637"/>
                  <a:gd name="T47" fmla="*/ 1192 h 2539"/>
                  <a:gd name="T48" fmla="*/ 312 w 637"/>
                  <a:gd name="T49" fmla="*/ 1244 h 2539"/>
                  <a:gd name="T50" fmla="*/ 326 w 637"/>
                  <a:gd name="T51" fmla="*/ 1295 h 2539"/>
                  <a:gd name="T52" fmla="*/ 339 w 637"/>
                  <a:gd name="T53" fmla="*/ 1347 h 2539"/>
                  <a:gd name="T54" fmla="*/ 352 w 637"/>
                  <a:gd name="T55" fmla="*/ 1399 h 2539"/>
                  <a:gd name="T56" fmla="*/ 364 w 637"/>
                  <a:gd name="T57" fmla="*/ 1451 h 2539"/>
                  <a:gd name="T58" fmla="*/ 377 w 637"/>
                  <a:gd name="T59" fmla="*/ 1503 h 2539"/>
                  <a:gd name="T60" fmla="*/ 390 w 637"/>
                  <a:gd name="T61" fmla="*/ 1554 h 2539"/>
                  <a:gd name="T62" fmla="*/ 403 w 637"/>
                  <a:gd name="T63" fmla="*/ 1606 h 2539"/>
                  <a:gd name="T64" fmla="*/ 416 w 637"/>
                  <a:gd name="T65" fmla="*/ 1658 h 2539"/>
                  <a:gd name="T66" fmla="*/ 429 w 637"/>
                  <a:gd name="T67" fmla="*/ 1710 h 2539"/>
                  <a:gd name="T68" fmla="*/ 442 w 637"/>
                  <a:gd name="T69" fmla="*/ 1762 h 2539"/>
                  <a:gd name="T70" fmla="*/ 455 w 637"/>
                  <a:gd name="T71" fmla="*/ 1814 h 2539"/>
                  <a:gd name="T72" fmla="*/ 468 w 637"/>
                  <a:gd name="T73" fmla="*/ 1865 h 2539"/>
                  <a:gd name="T74" fmla="*/ 481 w 637"/>
                  <a:gd name="T75" fmla="*/ 1917 h 2539"/>
                  <a:gd name="T76" fmla="*/ 494 w 637"/>
                  <a:gd name="T77" fmla="*/ 1969 h 2539"/>
                  <a:gd name="T78" fmla="*/ 507 w 637"/>
                  <a:gd name="T79" fmla="*/ 2021 h 2539"/>
                  <a:gd name="T80" fmla="*/ 520 w 637"/>
                  <a:gd name="T81" fmla="*/ 2073 h 2539"/>
                  <a:gd name="T82" fmla="*/ 533 w 637"/>
                  <a:gd name="T83" fmla="*/ 2125 h 2539"/>
                  <a:gd name="T84" fmla="*/ 546 w 637"/>
                  <a:gd name="T85" fmla="*/ 2177 h 2539"/>
                  <a:gd name="T86" fmla="*/ 559 w 637"/>
                  <a:gd name="T87" fmla="*/ 2228 h 2539"/>
                  <a:gd name="T88" fmla="*/ 572 w 637"/>
                  <a:gd name="T89" fmla="*/ 2280 h 2539"/>
                  <a:gd name="T90" fmla="*/ 585 w 637"/>
                  <a:gd name="T91" fmla="*/ 2332 h 2539"/>
                  <a:gd name="T92" fmla="*/ 598 w 637"/>
                  <a:gd name="T93" fmla="*/ 2384 h 2539"/>
                  <a:gd name="T94" fmla="*/ 611 w 637"/>
                  <a:gd name="T95" fmla="*/ 2435 h 2539"/>
                  <a:gd name="T96" fmla="*/ 624 w 637"/>
                  <a:gd name="T97" fmla="*/ 2487 h 2539"/>
                  <a:gd name="T98" fmla="*/ 637 w 637"/>
                  <a:gd name="T99" fmla="*/ 2539 h 2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37" h="2539">
                    <a:moveTo>
                      <a:pt x="0" y="0"/>
                    </a:moveTo>
                    <a:lnTo>
                      <a:pt x="13" y="52"/>
                    </a:lnTo>
                    <a:lnTo>
                      <a:pt x="26" y="104"/>
                    </a:lnTo>
                    <a:lnTo>
                      <a:pt x="39" y="155"/>
                    </a:lnTo>
                    <a:lnTo>
                      <a:pt x="52" y="208"/>
                    </a:lnTo>
                    <a:lnTo>
                      <a:pt x="65" y="259"/>
                    </a:lnTo>
                    <a:lnTo>
                      <a:pt x="78" y="311"/>
                    </a:lnTo>
                    <a:lnTo>
                      <a:pt x="91" y="363"/>
                    </a:lnTo>
                    <a:lnTo>
                      <a:pt x="104" y="415"/>
                    </a:lnTo>
                    <a:lnTo>
                      <a:pt x="117" y="466"/>
                    </a:lnTo>
                    <a:lnTo>
                      <a:pt x="130" y="518"/>
                    </a:lnTo>
                    <a:lnTo>
                      <a:pt x="144" y="570"/>
                    </a:lnTo>
                    <a:lnTo>
                      <a:pt x="157" y="621"/>
                    </a:lnTo>
                    <a:lnTo>
                      <a:pt x="169" y="674"/>
                    </a:lnTo>
                    <a:lnTo>
                      <a:pt x="182" y="725"/>
                    </a:lnTo>
                    <a:lnTo>
                      <a:pt x="195" y="777"/>
                    </a:lnTo>
                    <a:lnTo>
                      <a:pt x="208" y="829"/>
                    </a:lnTo>
                    <a:lnTo>
                      <a:pt x="221" y="881"/>
                    </a:lnTo>
                    <a:lnTo>
                      <a:pt x="235" y="933"/>
                    </a:lnTo>
                    <a:lnTo>
                      <a:pt x="248" y="984"/>
                    </a:lnTo>
                    <a:lnTo>
                      <a:pt x="261" y="1036"/>
                    </a:lnTo>
                    <a:lnTo>
                      <a:pt x="273" y="1088"/>
                    </a:lnTo>
                    <a:lnTo>
                      <a:pt x="286" y="1140"/>
                    </a:lnTo>
                    <a:lnTo>
                      <a:pt x="299" y="1192"/>
                    </a:lnTo>
                    <a:lnTo>
                      <a:pt x="312" y="1244"/>
                    </a:lnTo>
                    <a:lnTo>
                      <a:pt x="326" y="1295"/>
                    </a:lnTo>
                    <a:lnTo>
                      <a:pt x="339" y="1347"/>
                    </a:lnTo>
                    <a:lnTo>
                      <a:pt x="352" y="1399"/>
                    </a:lnTo>
                    <a:lnTo>
                      <a:pt x="364" y="1451"/>
                    </a:lnTo>
                    <a:lnTo>
                      <a:pt x="377" y="1503"/>
                    </a:lnTo>
                    <a:lnTo>
                      <a:pt x="390" y="1554"/>
                    </a:lnTo>
                    <a:lnTo>
                      <a:pt x="403" y="1606"/>
                    </a:lnTo>
                    <a:lnTo>
                      <a:pt x="416" y="1658"/>
                    </a:lnTo>
                    <a:lnTo>
                      <a:pt x="429" y="1710"/>
                    </a:lnTo>
                    <a:lnTo>
                      <a:pt x="442" y="1762"/>
                    </a:lnTo>
                    <a:lnTo>
                      <a:pt x="455" y="1814"/>
                    </a:lnTo>
                    <a:lnTo>
                      <a:pt x="468" y="1865"/>
                    </a:lnTo>
                    <a:lnTo>
                      <a:pt x="481" y="1917"/>
                    </a:lnTo>
                    <a:lnTo>
                      <a:pt x="494" y="1969"/>
                    </a:lnTo>
                    <a:lnTo>
                      <a:pt x="507" y="2021"/>
                    </a:lnTo>
                    <a:lnTo>
                      <a:pt x="520" y="2073"/>
                    </a:lnTo>
                    <a:lnTo>
                      <a:pt x="533" y="2125"/>
                    </a:lnTo>
                    <a:lnTo>
                      <a:pt x="546" y="2177"/>
                    </a:lnTo>
                    <a:lnTo>
                      <a:pt x="559" y="2228"/>
                    </a:lnTo>
                    <a:lnTo>
                      <a:pt x="572" y="2280"/>
                    </a:lnTo>
                    <a:lnTo>
                      <a:pt x="585" y="2332"/>
                    </a:lnTo>
                    <a:lnTo>
                      <a:pt x="598" y="2384"/>
                    </a:lnTo>
                    <a:lnTo>
                      <a:pt x="611" y="2435"/>
                    </a:lnTo>
                    <a:lnTo>
                      <a:pt x="624" y="2487"/>
                    </a:lnTo>
                    <a:lnTo>
                      <a:pt x="637" y="2539"/>
                    </a:lnTo>
                  </a:path>
                </a:pathLst>
              </a:custGeom>
              <a:noFill/>
              <a:ln w="1428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5" name="Freeform 39"/>
              <p:cNvSpPr>
                <a:spLocks/>
              </p:cNvSpPr>
              <p:nvPr/>
            </p:nvSpPr>
            <p:spPr bwMode="auto">
              <a:xfrm>
                <a:off x="1570" y="1140"/>
                <a:ext cx="441" cy="1794"/>
              </a:xfrm>
              <a:custGeom>
                <a:avLst/>
                <a:gdLst>
                  <a:gd name="T0" fmla="*/ 441 w 441"/>
                  <a:gd name="T1" fmla="*/ 1794 h 1794"/>
                  <a:gd name="T2" fmla="*/ 142 w 441"/>
                  <a:gd name="T3" fmla="*/ 744 h 1794"/>
                  <a:gd name="T4" fmla="*/ 0 w 441"/>
                  <a:gd name="T5" fmla="*/ 0 h 1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1" h="1794">
                    <a:moveTo>
                      <a:pt x="441" y="1794"/>
                    </a:moveTo>
                    <a:lnTo>
                      <a:pt x="142" y="74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6" name="Oval 40"/>
              <p:cNvSpPr>
                <a:spLocks noChangeArrowheads="1"/>
              </p:cNvSpPr>
              <p:nvPr/>
            </p:nvSpPr>
            <p:spPr bwMode="auto">
              <a:xfrm>
                <a:off x="1995" y="2919"/>
                <a:ext cx="25" cy="25"/>
              </a:xfrm>
              <a:prstGeom prst="ellipse">
                <a:avLst/>
              </a:pr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7" name="Oval 41"/>
              <p:cNvSpPr>
                <a:spLocks noChangeArrowheads="1"/>
              </p:cNvSpPr>
              <p:nvPr/>
            </p:nvSpPr>
            <p:spPr bwMode="auto">
              <a:xfrm>
                <a:off x="1697" y="1870"/>
                <a:ext cx="24" cy="23"/>
              </a:xfrm>
              <a:prstGeom prst="ellipse">
                <a:avLst/>
              </a:pr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8" name="Oval 42"/>
              <p:cNvSpPr>
                <a:spLocks noChangeArrowheads="1"/>
              </p:cNvSpPr>
              <p:nvPr/>
            </p:nvSpPr>
            <p:spPr bwMode="auto">
              <a:xfrm>
                <a:off x="1555" y="1125"/>
                <a:ext cx="24" cy="24"/>
              </a:xfrm>
              <a:prstGeom prst="ellipse">
                <a:avLst/>
              </a:pr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9" name="Freeform 43"/>
              <p:cNvSpPr>
                <a:spLocks/>
              </p:cNvSpPr>
              <p:nvPr/>
            </p:nvSpPr>
            <p:spPr bwMode="auto">
              <a:xfrm>
                <a:off x="1338" y="640"/>
                <a:ext cx="520" cy="2552"/>
              </a:xfrm>
              <a:custGeom>
                <a:avLst/>
                <a:gdLst>
                  <a:gd name="T0" fmla="*/ 0 w 520"/>
                  <a:gd name="T1" fmla="*/ 0 h 2552"/>
                  <a:gd name="T2" fmla="*/ 13 w 520"/>
                  <a:gd name="T3" fmla="*/ 64 h 2552"/>
                  <a:gd name="T4" fmla="*/ 26 w 520"/>
                  <a:gd name="T5" fmla="*/ 128 h 2552"/>
                  <a:gd name="T6" fmla="*/ 39 w 520"/>
                  <a:gd name="T7" fmla="*/ 191 h 2552"/>
                  <a:gd name="T8" fmla="*/ 52 w 520"/>
                  <a:gd name="T9" fmla="*/ 255 h 2552"/>
                  <a:gd name="T10" fmla="*/ 65 w 520"/>
                  <a:gd name="T11" fmla="*/ 319 h 2552"/>
                  <a:gd name="T12" fmla="*/ 78 w 520"/>
                  <a:gd name="T13" fmla="*/ 383 h 2552"/>
                  <a:gd name="T14" fmla="*/ 91 w 520"/>
                  <a:gd name="T15" fmla="*/ 447 h 2552"/>
                  <a:gd name="T16" fmla="*/ 104 w 520"/>
                  <a:gd name="T17" fmla="*/ 510 h 2552"/>
                  <a:gd name="T18" fmla="*/ 117 w 520"/>
                  <a:gd name="T19" fmla="*/ 574 h 2552"/>
                  <a:gd name="T20" fmla="*/ 130 w 520"/>
                  <a:gd name="T21" fmla="*/ 638 h 2552"/>
                  <a:gd name="T22" fmla="*/ 143 w 520"/>
                  <a:gd name="T23" fmla="*/ 701 h 2552"/>
                  <a:gd name="T24" fmla="*/ 156 w 520"/>
                  <a:gd name="T25" fmla="*/ 765 h 2552"/>
                  <a:gd name="T26" fmla="*/ 169 w 520"/>
                  <a:gd name="T27" fmla="*/ 829 h 2552"/>
                  <a:gd name="T28" fmla="*/ 182 w 520"/>
                  <a:gd name="T29" fmla="*/ 893 h 2552"/>
                  <a:gd name="T30" fmla="*/ 195 w 520"/>
                  <a:gd name="T31" fmla="*/ 957 h 2552"/>
                  <a:gd name="T32" fmla="*/ 208 w 520"/>
                  <a:gd name="T33" fmla="*/ 1021 h 2552"/>
                  <a:gd name="T34" fmla="*/ 221 w 520"/>
                  <a:gd name="T35" fmla="*/ 1084 h 2552"/>
                  <a:gd name="T36" fmla="*/ 235 w 520"/>
                  <a:gd name="T37" fmla="*/ 1148 h 2552"/>
                  <a:gd name="T38" fmla="*/ 248 w 520"/>
                  <a:gd name="T39" fmla="*/ 1212 h 2552"/>
                  <a:gd name="T40" fmla="*/ 260 w 520"/>
                  <a:gd name="T41" fmla="*/ 1276 h 2552"/>
                  <a:gd name="T42" fmla="*/ 273 w 520"/>
                  <a:gd name="T43" fmla="*/ 1340 h 2552"/>
                  <a:gd name="T44" fmla="*/ 286 w 520"/>
                  <a:gd name="T45" fmla="*/ 1404 h 2552"/>
                  <a:gd name="T46" fmla="*/ 299 w 520"/>
                  <a:gd name="T47" fmla="*/ 1467 h 2552"/>
                  <a:gd name="T48" fmla="*/ 312 w 520"/>
                  <a:gd name="T49" fmla="*/ 1531 h 2552"/>
                  <a:gd name="T50" fmla="*/ 326 w 520"/>
                  <a:gd name="T51" fmla="*/ 1595 h 2552"/>
                  <a:gd name="T52" fmla="*/ 339 w 520"/>
                  <a:gd name="T53" fmla="*/ 1659 h 2552"/>
                  <a:gd name="T54" fmla="*/ 352 w 520"/>
                  <a:gd name="T55" fmla="*/ 1722 h 2552"/>
                  <a:gd name="T56" fmla="*/ 364 w 520"/>
                  <a:gd name="T57" fmla="*/ 1786 h 2552"/>
                  <a:gd name="T58" fmla="*/ 377 w 520"/>
                  <a:gd name="T59" fmla="*/ 1850 h 2552"/>
                  <a:gd name="T60" fmla="*/ 390 w 520"/>
                  <a:gd name="T61" fmla="*/ 1914 h 2552"/>
                  <a:gd name="T62" fmla="*/ 403 w 520"/>
                  <a:gd name="T63" fmla="*/ 1978 h 2552"/>
                  <a:gd name="T64" fmla="*/ 417 w 520"/>
                  <a:gd name="T65" fmla="*/ 2042 h 2552"/>
                  <a:gd name="T66" fmla="*/ 430 w 520"/>
                  <a:gd name="T67" fmla="*/ 2106 h 2552"/>
                  <a:gd name="T68" fmla="*/ 443 w 520"/>
                  <a:gd name="T69" fmla="*/ 2169 h 2552"/>
                  <a:gd name="T70" fmla="*/ 455 w 520"/>
                  <a:gd name="T71" fmla="*/ 2233 h 2552"/>
                  <a:gd name="T72" fmla="*/ 468 w 520"/>
                  <a:gd name="T73" fmla="*/ 2297 h 2552"/>
                  <a:gd name="T74" fmla="*/ 481 w 520"/>
                  <a:gd name="T75" fmla="*/ 2361 h 2552"/>
                  <a:gd name="T76" fmla="*/ 494 w 520"/>
                  <a:gd name="T77" fmla="*/ 2424 h 2552"/>
                  <a:gd name="T78" fmla="*/ 507 w 520"/>
                  <a:gd name="T79" fmla="*/ 2488 h 2552"/>
                  <a:gd name="T80" fmla="*/ 520 w 520"/>
                  <a:gd name="T81" fmla="*/ 2552 h 2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0" h="2552">
                    <a:moveTo>
                      <a:pt x="0" y="0"/>
                    </a:moveTo>
                    <a:lnTo>
                      <a:pt x="13" y="64"/>
                    </a:lnTo>
                    <a:lnTo>
                      <a:pt x="26" y="128"/>
                    </a:lnTo>
                    <a:lnTo>
                      <a:pt x="39" y="191"/>
                    </a:lnTo>
                    <a:lnTo>
                      <a:pt x="52" y="255"/>
                    </a:lnTo>
                    <a:lnTo>
                      <a:pt x="65" y="319"/>
                    </a:lnTo>
                    <a:lnTo>
                      <a:pt x="78" y="383"/>
                    </a:lnTo>
                    <a:lnTo>
                      <a:pt x="91" y="447"/>
                    </a:lnTo>
                    <a:lnTo>
                      <a:pt x="104" y="510"/>
                    </a:lnTo>
                    <a:lnTo>
                      <a:pt x="117" y="574"/>
                    </a:lnTo>
                    <a:lnTo>
                      <a:pt x="130" y="638"/>
                    </a:lnTo>
                    <a:lnTo>
                      <a:pt x="143" y="701"/>
                    </a:lnTo>
                    <a:lnTo>
                      <a:pt x="156" y="765"/>
                    </a:lnTo>
                    <a:lnTo>
                      <a:pt x="169" y="829"/>
                    </a:lnTo>
                    <a:lnTo>
                      <a:pt x="182" y="893"/>
                    </a:lnTo>
                    <a:lnTo>
                      <a:pt x="195" y="957"/>
                    </a:lnTo>
                    <a:lnTo>
                      <a:pt x="208" y="1021"/>
                    </a:lnTo>
                    <a:lnTo>
                      <a:pt x="221" y="1084"/>
                    </a:lnTo>
                    <a:lnTo>
                      <a:pt x="235" y="1148"/>
                    </a:lnTo>
                    <a:lnTo>
                      <a:pt x="248" y="1212"/>
                    </a:lnTo>
                    <a:lnTo>
                      <a:pt x="260" y="1276"/>
                    </a:lnTo>
                    <a:lnTo>
                      <a:pt x="273" y="1340"/>
                    </a:lnTo>
                    <a:lnTo>
                      <a:pt x="286" y="1404"/>
                    </a:lnTo>
                    <a:lnTo>
                      <a:pt x="299" y="1467"/>
                    </a:lnTo>
                    <a:lnTo>
                      <a:pt x="312" y="1531"/>
                    </a:lnTo>
                    <a:lnTo>
                      <a:pt x="326" y="1595"/>
                    </a:lnTo>
                    <a:lnTo>
                      <a:pt x="339" y="1659"/>
                    </a:lnTo>
                    <a:lnTo>
                      <a:pt x="352" y="1722"/>
                    </a:lnTo>
                    <a:lnTo>
                      <a:pt x="364" y="1786"/>
                    </a:lnTo>
                    <a:lnTo>
                      <a:pt x="377" y="1850"/>
                    </a:lnTo>
                    <a:lnTo>
                      <a:pt x="390" y="1914"/>
                    </a:lnTo>
                    <a:lnTo>
                      <a:pt x="403" y="1978"/>
                    </a:lnTo>
                    <a:lnTo>
                      <a:pt x="417" y="2042"/>
                    </a:lnTo>
                    <a:lnTo>
                      <a:pt x="430" y="2106"/>
                    </a:lnTo>
                    <a:lnTo>
                      <a:pt x="443" y="2169"/>
                    </a:lnTo>
                    <a:lnTo>
                      <a:pt x="455" y="2233"/>
                    </a:lnTo>
                    <a:lnTo>
                      <a:pt x="468" y="2297"/>
                    </a:lnTo>
                    <a:lnTo>
                      <a:pt x="481" y="2361"/>
                    </a:lnTo>
                    <a:lnTo>
                      <a:pt x="494" y="2424"/>
                    </a:lnTo>
                    <a:lnTo>
                      <a:pt x="507" y="2488"/>
                    </a:lnTo>
                    <a:lnTo>
                      <a:pt x="520" y="2552"/>
                    </a:lnTo>
                  </a:path>
                </a:pathLst>
              </a:custGeom>
              <a:noFill/>
              <a:ln w="14288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0" name="Freeform 44"/>
              <p:cNvSpPr>
                <a:spLocks/>
              </p:cNvSpPr>
              <p:nvPr/>
            </p:nvSpPr>
            <p:spPr bwMode="auto">
              <a:xfrm>
                <a:off x="1440" y="1140"/>
                <a:ext cx="305" cy="1794"/>
              </a:xfrm>
              <a:custGeom>
                <a:avLst/>
                <a:gdLst>
                  <a:gd name="T0" fmla="*/ 305 w 305"/>
                  <a:gd name="T1" fmla="*/ 1794 h 1794"/>
                  <a:gd name="T2" fmla="*/ 152 w 305"/>
                  <a:gd name="T3" fmla="*/ 744 h 1794"/>
                  <a:gd name="T4" fmla="*/ 0 w 305"/>
                  <a:gd name="T5" fmla="*/ 0 h 1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5" h="1794">
                    <a:moveTo>
                      <a:pt x="305" y="1794"/>
                    </a:moveTo>
                    <a:lnTo>
                      <a:pt x="152" y="74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1" name="Oval 45"/>
              <p:cNvSpPr>
                <a:spLocks noChangeArrowheads="1"/>
              </p:cNvSpPr>
              <p:nvPr/>
            </p:nvSpPr>
            <p:spPr bwMode="auto">
              <a:xfrm>
                <a:off x="1730" y="2919"/>
                <a:ext cx="24" cy="25"/>
              </a:xfrm>
              <a:prstGeom prst="ellipse">
                <a:avLst/>
              </a:prstGeom>
              <a:solidFill>
                <a:srgbClr val="9900CC"/>
              </a:solidFill>
              <a:ln w="0">
                <a:solidFill>
                  <a:srgbClr val="9900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2" name="Oval 46"/>
              <p:cNvSpPr>
                <a:spLocks noChangeArrowheads="1"/>
              </p:cNvSpPr>
              <p:nvPr/>
            </p:nvSpPr>
            <p:spPr bwMode="auto">
              <a:xfrm>
                <a:off x="1577" y="1870"/>
                <a:ext cx="24" cy="23"/>
              </a:xfrm>
              <a:prstGeom prst="ellipse">
                <a:avLst/>
              </a:prstGeom>
              <a:solidFill>
                <a:srgbClr val="9900CC"/>
              </a:solidFill>
              <a:ln w="0">
                <a:solidFill>
                  <a:srgbClr val="9900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3" name="Oval 47"/>
              <p:cNvSpPr>
                <a:spLocks noChangeArrowheads="1"/>
              </p:cNvSpPr>
              <p:nvPr/>
            </p:nvSpPr>
            <p:spPr bwMode="auto">
              <a:xfrm>
                <a:off x="1425" y="1125"/>
                <a:ext cx="24" cy="24"/>
              </a:xfrm>
              <a:prstGeom prst="ellipse">
                <a:avLst/>
              </a:prstGeom>
              <a:solidFill>
                <a:srgbClr val="9900CC"/>
              </a:solidFill>
              <a:ln w="0">
                <a:solidFill>
                  <a:srgbClr val="9900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4" name="Freeform 48"/>
              <p:cNvSpPr>
                <a:spLocks/>
              </p:cNvSpPr>
              <p:nvPr/>
            </p:nvSpPr>
            <p:spPr bwMode="auto">
              <a:xfrm>
                <a:off x="1221" y="616"/>
                <a:ext cx="806" cy="2578"/>
              </a:xfrm>
              <a:custGeom>
                <a:avLst/>
                <a:gdLst>
                  <a:gd name="T0" fmla="*/ 0 w 806"/>
                  <a:gd name="T1" fmla="*/ 0 h 2578"/>
                  <a:gd name="T2" fmla="*/ 13 w 806"/>
                  <a:gd name="T3" fmla="*/ 42 h 2578"/>
                  <a:gd name="T4" fmla="*/ 26 w 806"/>
                  <a:gd name="T5" fmla="*/ 84 h 2578"/>
                  <a:gd name="T6" fmla="*/ 39 w 806"/>
                  <a:gd name="T7" fmla="*/ 125 h 2578"/>
                  <a:gd name="T8" fmla="*/ 52 w 806"/>
                  <a:gd name="T9" fmla="*/ 167 h 2578"/>
                  <a:gd name="T10" fmla="*/ 65 w 806"/>
                  <a:gd name="T11" fmla="*/ 208 h 2578"/>
                  <a:gd name="T12" fmla="*/ 78 w 806"/>
                  <a:gd name="T13" fmla="*/ 250 h 2578"/>
                  <a:gd name="T14" fmla="*/ 91 w 806"/>
                  <a:gd name="T15" fmla="*/ 291 h 2578"/>
                  <a:gd name="T16" fmla="*/ 104 w 806"/>
                  <a:gd name="T17" fmla="*/ 333 h 2578"/>
                  <a:gd name="T18" fmla="*/ 117 w 806"/>
                  <a:gd name="T19" fmla="*/ 375 h 2578"/>
                  <a:gd name="T20" fmla="*/ 130 w 806"/>
                  <a:gd name="T21" fmla="*/ 416 h 2578"/>
                  <a:gd name="T22" fmla="*/ 143 w 806"/>
                  <a:gd name="T23" fmla="*/ 458 h 2578"/>
                  <a:gd name="T24" fmla="*/ 156 w 806"/>
                  <a:gd name="T25" fmla="*/ 499 h 2578"/>
                  <a:gd name="T26" fmla="*/ 169 w 806"/>
                  <a:gd name="T27" fmla="*/ 541 h 2578"/>
                  <a:gd name="T28" fmla="*/ 182 w 806"/>
                  <a:gd name="T29" fmla="*/ 583 h 2578"/>
                  <a:gd name="T30" fmla="*/ 195 w 806"/>
                  <a:gd name="T31" fmla="*/ 624 h 2578"/>
                  <a:gd name="T32" fmla="*/ 208 w 806"/>
                  <a:gd name="T33" fmla="*/ 665 h 2578"/>
                  <a:gd name="T34" fmla="*/ 221 w 806"/>
                  <a:gd name="T35" fmla="*/ 707 h 2578"/>
                  <a:gd name="T36" fmla="*/ 234 w 806"/>
                  <a:gd name="T37" fmla="*/ 749 h 2578"/>
                  <a:gd name="T38" fmla="*/ 247 w 806"/>
                  <a:gd name="T39" fmla="*/ 790 h 2578"/>
                  <a:gd name="T40" fmla="*/ 260 w 806"/>
                  <a:gd name="T41" fmla="*/ 832 h 2578"/>
                  <a:gd name="T42" fmla="*/ 273 w 806"/>
                  <a:gd name="T43" fmla="*/ 873 h 2578"/>
                  <a:gd name="T44" fmla="*/ 286 w 806"/>
                  <a:gd name="T45" fmla="*/ 915 h 2578"/>
                  <a:gd name="T46" fmla="*/ 299 w 806"/>
                  <a:gd name="T47" fmla="*/ 956 h 2578"/>
                  <a:gd name="T48" fmla="*/ 312 w 806"/>
                  <a:gd name="T49" fmla="*/ 998 h 2578"/>
                  <a:gd name="T50" fmla="*/ 325 w 806"/>
                  <a:gd name="T51" fmla="*/ 1040 h 2578"/>
                  <a:gd name="T52" fmla="*/ 338 w 806"/>
                  <a:gd name="T53" fmla="*/ 1081 h 2578"/>
                  <a:gd name="T54" fmla="*/ 352 w 806"/>
                  <a:gd name="T55" fmla="*/ 1123 h 2578"/>
                  <a:gd name="T56" fmla="*/ 365 w 806"/>
                  <a:gd name="T57" fmla="*/ 1164 h 2578"/>
                  <a:gd name="T58" fmla="*/ 377 w 806"/>
                  <a:gd name="T59" fmla="*/ 1206 h 2578"/>
                  <a:gd name="T60" fmla="*/ 390 w 806"/>
                  <a:gd name="T61" fmla="*/ 1248 h 2578"/>
                  <a:gd name="T62" fmla="*/ 403 w 806"/>
                  <a:gd name="T63" fmla="*/ 1289 h 2578"/>
                  <a:gd name="T64" fmla="*/ 416 w 806"/>
                  <a:gd name="T65" fmla="*/ 1331 h 2578"/>
                  <a:gd name="T66" fmla="*/ 429 w 806"/>
                  <a:gd name="T67" fmla="*/ 1372 h 2578"/>
                  <a:gd name="T68" fmla="*/ 443 w 806"/>
                  <a:gd name="T69" fmla="*/ 1414 h 2578"/>
                  <a:gd name="T70" fmla="*/ 456 w 806"/>
                  <a:gd name="T71" fmla="*/ 1456 h 2578"/>
                  <a:gd name="T72" fmla="*/ 469 w 806"/>
                  <a:gd name="T73" fmla="*/ 1497 h 2578"/>
                  <a:gd name="T74" fmla="*/ 481 w 806"/>
                  <a:gd name="T75" fmla="*/ 1539 h 2578"/>
                  <a:gd name="T76" fmla="*/ 494 w 806"/>
                  <a:gd name="T77" fmla="*/ 1580 h 2578"/>
                  <a:gd name="T78" fmla="*/ 507 w 806"/>
                  <a:gd name="T79" fmla="*/ 1622 h 2578"/>
                  <a:gd name="T80" fmla="*/ 520 w 806"/>
                  <a:gd name="T81" fmla="*/ 1664 h 2578"/>
                  <a:gd name="T82" fmla="*/ 534 w 806"/>
                  <a:gd name="T83" fmla="*/ 1705 h 2578"/>
                  <a:gd name="T84" fmla="*/ 547 w 806"/>
                  <a:gd name="T85" fmla="*/ 1747 h 2578"/>
                  <a:gd name="T86" fmla="*/ 560 w 806"/>
                  <a:gd name="T87" fmla="*/ 1788 h 2578"/>
                  <a:gd name="T88" fmla="*/ 572 w 806"/>
                  <a:gd name="T89" fmla="*/ 1830 h 2578"/>
                  <a:gd name="T90" fmla="*/ 585 w 806"/>
                  <a:gd name="T91" fmla="*/ 1872 h 2578"/>
                  <a:gd name="T92" fmla="*/ 598 w 806"/>
                  <a:gd name="T93" fmla="*/ 1913 h 2578"/>
                  <a:gd name="T94" fmla="*/ 611 w 806"/>
                  <a:gd name="T95" fmla="*/ 1954 h 2578"/>
                  <a:gd name="T96" fmla="*/ 624 w 806"/>
                  <a:gd name="T97" fmla="*/ 1996 h 2578"/>
                  <a:gd name="T98" fmla="*/ 637 w 806"/>
                  <a:gd name="T99" fmla="*/ 2038 h 2578"/>
                  <a:gd name="T100" fmla="*/ 650 w 806"/>
                  <a:gd name="T101" fmla="*/ 2080 h 2578"/>
                  <a:gd name="T102" fmla="*/ 663 w 806"/>
                  <a:gd name="T103" fmla="*/ 2121 h 2578"/>
                  <a:gd name="T104" fmla="*/ 676 w 806"/>
                  <a:gd name="T105" fmla="*/ 2162 h 2578"/>
                  <a:gd name="T106" fmla="*/ 689 w 806"/>
                  <a:gd name="T107" fmla="*/ 2204 h 2578"/>
                  <a:gd name="T108" fmla="*/ 702 w 806"/>
                  <a:gd name="T109" fmla="*/ 2246 h 2578"/>
                  <a:gd name="T110" fmla="*/ 715 w 806"/>
                  <a:gd name="T111" fmla="*/ 2287 h 2578"/>
                  <a:gd name="T112" fmla="*/ 728 w 806"/>
                  <a:gd name="T113" fmla="*/ 2329 h 2578"/>
                  <a:gd name="T114" fmla="*/ 741 w 806"/>
                  <a:gd name="T115" fmla="*/ 2370 h 2578"/>
                  <a:gd name="T116" fmla="*/ 754 w 806"/>
                  <a:gd name="T117" fmla="*/ 2412 h 2578"/>
                  <a:gd name="T118" fmla="*/ 767 w 806"/>
                  <a:gd name="T119" fmla="*/ 2454 h 2578"/>
                  <a:gd name="T120" fmla="*/ 780 w 806"/>
                  <a:gd name="T121" fmla="*/ 2495 h 2578"/>
                  <a:gd name="T122" fmla="*/ 793 w 806"/>
                  <a:gd name="T123" fmla="*/ 2537 h 2578"/>
                  <a:gd name="T124" fmla="*/ 806 w 806"/>
                  <a:gd name="T125" fmla="*/ 2578 h 2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06" h="2578">
                    <a:moveTo>
                      <a:pt x="0" y="0"/>
                    </a:moveTo>
                    <a:lnTo>
                      <a:pt x="13" y="42"/>
                    </a:lnTo>
                    <a:lnTo>
                      <a:pt x="26" y="84"/>
                    </a:lnTo>
                    <a:lnTo>
                      <a:pt x="39" y="125"/>
                    </a:lnTo>
                    <a:lnTo>
                      <a:pt x="52" y="167"/>
                    </a:lnTo>
                    <a:lnTo>
                      <a:pt x="65" y="208"/>
                    </a:lnTo>
                    <a:lnTo>
                      <a:pt x="78" y="250"/>
                    </a:lnTo>
                    <a:lnTo>
                      <a:pt x="91" y="291"/>
                    </a:lnTo>
                    <a:lnTo>
                      <a:pt x="104" y="333"/>
                    </a:lnTo>
                    <a:lnTo>
                      <a:pt x="117" y="375"/>
                    </a:lnTo>
                    <a:lnTo>
                      <a:pt x="130" y="416"/>
                    </a:lnTo>
                    <a:lnTo>
                      <a:pt x="143" y="458"/>
                    </a:lnTo>
                    <a:lnTo>
                      <a:pt x="156" y="499"/>
                    </a:lnTo>
                    <a:lnTo>
                      <a:pt x="169" y="541"/>
                    </a:lnTo>
                    <a:lnTo>
                      <a:pt x="182" y="583"/>
                    </a:lnTo>
                    <a:lnTo>
                      <a:pt x="195" y="624"/>
                    </a:lnTo>
                    <a:lnTo>
                      <a:pt x="208" y="665"/>
                    </a:lnTo>
                    <a:lnTo>
                      <a:pt x="221" y="707"/>
                    </a:lnTo>
                    <a:lnTo>
                      <a:pt x="234" y="749"/>
                    </a:lnTo>
                    <a:lnTo>
                      <a:pt x="247" y="790"/>
                    </a:lnTo>
                    <a:lnTo>
                      <a:pt x="260" y="832"/>
                    </a:lnTo>
                    <a:lnTo>
                      <a:pt x="273" y="873"/>
                    </a:lnTo>
                    <a:lnTo>
                      <a:pt x="286" y="915"/>
                    </a:lnTo>
                    <a:lnTo>
                      <a:pt x="299" y="956"/>
                    </a:lnTo>
                    <a:lnTo>
                      <a:pt x="312" y="998"/>
                    </a:lnTo>
                    <a:lnTo>
                      <a:pt x="325" y="1040"/>
                    </a:lnTo>
                    <a:lnTo>
                      <a:pt x="338" y="1081"/>
                    </a:lnTo>
                    <a:lnTo>
                      <a:pt x="352" y="1123"/>
                    </a:lnTo>
                    <a:lnTo>
                      <a:pt x="365" y="1164"/>
                    </a:lnTo>
                    <a:lnTo>
                      <a:pt x="377" y="1206"/>
                    </a:lnTo>
                    <a:lnTo>
                      <a:pt x="390" y="1248"/>
                    </a:lnTo>
                    <a:lnTo>
                      <a:pt x="403" y="1289"/>
                    </a:lnTo>
                    <a:lnTo>
                      <a:pt x="416" y="1331"/>
                    </a:lnTo>
                    <a:lnTo>
                      <a:pt x="429" y="1372"/>
                    </a:lnTo>
                    <a:lnTo>
                      <a:pt x="443" y="1414"/>
                    </a:lnTo>
                    <a:lnTo>
                      <a:pt x="456" y="1456"/>
                    </a:lnTo>
                    <a:lnTo>
                      <a:pt x="469" y="1497"/>
                    </a:lnTo>
                    <a:lnTo>
                      <a:pt x="481" y="1539"/>
                    </a:lnTo>
                    <a:lnTo>
                      <a:pt x="494" y="1580"/>
                    </a:lnTo>
                    <a:lnTo>
                      <a:pt x="507" y="1622"/>
                    </a:lnTo>
                    <a:lnTo>
                      <a:pt x="520" y="1664"/>
                    </a:lnTo>
                    <a:lnTo>
                      <a:pt x="534" y="1705"/>
                    </a:lnTo>
                    <a:lnTo>
                      <a:pt x="547" y="1747"/>
                    </a:lnTo>
                    <a:lnTo>
                      <a:pt x="560" y="1788"/>
                    </a:lnTo>
                    <a:lnTo>
                      <a:pt x="572" y="1830"/>
                    </a:lnTo>
                    <a:lnTo>
                      <a:pt x="585" y="1872"/>
                    </a:lnTo>
                    <a:lnTo>
                      <a:pt x="598" y="1913"/>
                    </a:lnTo>
                    <a:lnTo>
                      <a:pt x="611" y="1954"/>
                    </a:lnTo>
                    <a:lnTo>
                      <a:pt x="624" y="1996"/>
                    </a:lnTo>
                    <a:lnTo>
                      <a:pt x="637" y="2038"/>
                    </a:lnTo>
                    <a:lnTo>
                      <a:pt x="650" y="2080"/>
                    </a:lnTo>
                    <a:lnTo>
                      <a:pt x="663" y="2121"/>
                    </a:lnTo>
                    <a:lnTo>
                      <a:pt x="676" y="2162"/>
                    </a:lnTo>
                    <a:lnTo>
                      <a:pt x="689" y="2204"/>
                    </a:lnTo>
                    <a:lnTo>
                      <a:pt x="702" y="2246"/>
                    </a:lnTo>
                    <a:lnTo>
                      <a:pt x="715" y="2287"/>
                    </a:lnTo>
                    <a:lnTo>
                      <a:pt x="728" y="2329"/>
                    </a:lnTo>
                    <a:lnTo>
                      <a:pt x="741" y="2370"/>
                    </a:lnTo>
                    <a:lnTo>
                      <a:pt x="754" y="2412"/>
                    </a:lnTo>
                    <a:lnTo>
                      <a:pt x="767" y="2454"/>
                    </a:lnTo>
                    <a:lnTo>
                      <a:pt x="780" y="2495"/>
                    </a:lnTo>
                    <a:lnTo>
                      <a:pt x="793" y="2537"/>
                    </a:lnTo>
                    <a:lnTo>
                      <a:pt x="806" y="2578"/>
                    </a:lnTo>
                  </a:path>
                </a:pathLst>
              </a:custGeom>
              <a:noFill/>
              <a:ln w="14288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5" name="Freeform 49"/>
              <p:cNvSpPr>
                <a:spLocks/>
              </p:cNvSpPr>
              <p:nvPr/>
            </p:nvSpPr>
            <p:spPr bwMode="auto">
              <a:xfrm>
                <a:off x="1359" y="1140"/>
                <a:ext cx="551" cy="1794"/>
              </a:xfrm>
              <a:custGeom>
                <a:avLst/>
                <a:gdLst>
                  <a:gd name="T0" fmla="*/ 551 w 551"/>
                  <a:gd name="T1" fmla="*/ 1794 h 1794"/>
                  <a:gd name="T2" fmla="*/ 320 w 551"/>
                  <a:gd name="T3" fmla="*/ 744 h 1794"/>
                  <a:gd name="T4" fmla="*/ 0 w 551"/>
                  <a:gd name="T5" fmla="*/ 0 h 1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1" h="1794">
                    <a:moveTo>
                      <a:pt x="551" y="1794"/>
                    </a:moveTo>
                    <a:lnTo>
                      <a:pt x="320" y="74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6" name="Oval 50"/>
              <p:cNvSpPr>
                <a:spLocks noChangeArrowheads="1"/>
              </p:cNvSpPr>
              <p:nvPr/>
            </p:nvSpPr>
            <p:spPr bwMode="auto">
              <a:xfrm>
                <a:off x="1895" y="2919"/>
                <a:ext cx="24" cy="25"/>
              </a:xfrm>
              <a:prstGeom prst="ellipse">
                <a:avLst/>
              </a:pr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7" name="Oval 51"/>
              <p:cNvSpPr>
                <a:spLocks noChangeArrowheads="1"/>
              </p:cNvSpPr>
              <p:nvPr/>
            </p:nvSpPr>
            <p:spPr bwMode="auto">
              <a:xfrm>
                <a:off x="1664" y="1870"/>
                <a:ext cx="24" cy="23"/>
              </a:xfrm>
              <a:prstGeom prst="ellipse">
                <a:avLst/>
              </a:pr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8" name="Oval 52"/>
              <p:cNvSpPr>
                <a:spLocks noChangeArrowheads="1"/>
              </p:cNvSpPr>
              <p:nvPr/>
            </p:nvSpPr>
            <p:spPr bwMode="auto">
              <a:xfrm>
                <a:off x="1344" y="1125"/>
                <a:ext cx="25" cy="24"/>
              </a:xfrm>
              <a:prstGeom prst="ellipse">
                <a:avLst/>
              </a:pr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9" name="Freeform 53"/>
              <p:cNvSpPr>
                <a:spLocks/>
              </p:cNvSpPr>
              <p:nvPr/>
            </p:nvSpPr>
            <p:spPr bwMode="auto">
              <a:xfrm>
                <a:off x="1091" y="647"/>
                <a:ext cx="741" cy="2550"/>
              </a:xfrm>
              <a:custGeom>
                <a:avLst/>
                <a:gdLst>
                  <a:gd name="T0" fmla="*/ 0 w 741"/>
                  <a:gd name="T1" fmla="*/ 0 h 2550"/>
                  <a:gd name="T2" fmla="*/ 13 w 741"/>
                  <a:gd name="T3" fmla="*/ 45 h 2550"/>
                  <a:gd name="T4" fmla="*/ 26 w 741"/>
                  <a:gd name="T5" fmla="*/ 90 h 2550"/>
                  <a:gd name="T6" fmla="*/ 39 w 741"/>
                  <a:gd name="T7" fmla="*/ 135 h 2550"/>
                  <a:gd name="T8" fmla="*/ 52 w 741"/>
                  <a:gd name="T9" fmla="*/ 179 h 2550"/>
                  <a:gd name="T10" fmla="*/ 65 w 741"/>
                  <a:gd name="T11" fmla="*/ 224 h 2550"/>
                  <a:gd name="T12" fmla="*/ 78 w 741"/>
                  <a:gd name="T13" fmla="*/ 269 h 2550"/>
                  <a:gd name="T14" fmla="*/ 91 w 741"/>
                  <a:gd name="T15" fmla="*/ 313 h 2550"/>
                  <a:gd name="T16" fmla="*/ 104 w 741"/>
                  <a:gd name="T17" fmla="*/ 358 h 2550"/>
                  <a:gd name="T18" fmla="*/ 117 w 741"/>
                  <a:gd name="T19" fmla="*/ 403 h 2550"/>
                  <a:gd name="T20" fmla="*/ 130 w 741"/>
                  <a:gd name="T21" fmla="*/ 448 h 2550"/>
                  <a:gd name="T22" fmla="*/ 143 w 741"/>
                  <a:gd name="T23" fmla="*/ 492 h 2550"/>
                  <a:gd name="T24" fmla="*/ 156 w 741"/>
                  <a:gd name="T25" fmla="*/ 537 h 2550"/>
                  <a:gd name="T26" fmla="*/ 169 w 741"/>
                  <a:gd name="T27" fmla="*/ 582 h 2550"/>
                  <a:gd name="T28" fmla="*/ 182 w 741"/>
                  <a:gd name="T29" fmla="*/ 626 h 2550"/>
                  <a:gd name="T30" fmla="*/ 195 w 741"/>
                  <a:gd name="T31" fmla="*/ 671 h 2550"/>
                  <a:gd name="T32" fmla="*/ 208 w 741"/>
                  <a:gd name="T33" fmla="*/ 716 h 2550"/>
                  <a:gd name="T34" fmla="*/ 221 w 741"/>
                  <a:gd name="T35" fmla="*/ 760 h 2550"/>
                  <a:gd name="T36" fmla="*/ 234 w 741"/>
                  <a:gd name="T37" fmla="*/ 805 h 2550"/>
                  <a:gd name="T38" fmla="*/ 247 w 741"/>
                  <a:gd name="T39" fmla="*/ 850 h 2550"/>
                  <a:gd name="T40" fmla="*/ 260 w 741"/>
                  <a:gd name="T41" fmla="*/ 895 h 2550"/>
                  <a:gd name="T42" fmla="*/ 273 w 741"/>
                  <a:gd name="T43" fmla="*/ 940 h 2550"/>
                  <a:gd name="T44" fmla="*/ 286 w 741"/>
                  <a:gd name="T45" fmla="*/ 984 h 2550"/>
                  <a:gd name="T46" fmla="*/ 299 w 741"/>
                  <a:gd name="T47" fmla="*/ 1029 h 2550"/>
                  <a:gd name="T48" fmla="*/ 312 w 741"/>
                  <a:gd name="T49" fmla="*/ 1074 h 2550"/>
                  <a:gd name="T50" fmla="*/ 325 w 741"/>
                  <a:gd name="T51" fmla="*/ 1118 h 2550"/>
                  <a:gd name="T52" fmla="*/ 338 w 741"/>
                  <a:gd name="T53" fmla="*/ 1163 h 2550"/>
                  <a:gd name="T54" fmla="*/ 351 w 741"/>
                  <a:gd name="T55" fmla="*/ 1208 h 2550"/>
                  <a:gd name="T56" fmla="*/ 364 w 741"/>
                  <a:gd name="T57" fmla="*/ 1253 h 2550"/>
                  <a:gd name="T58" fmla="*/ 377 w 741"/>
                  <a:gd name="T59" fmla="*/ 1297 h 2550"/>
                  <a:gd name="T60" fmla="*/ 390 w 741"/>
                  <a:gd name="T61" fmla="*/ 1342 h 2550"/>
                  <a:gd name="T62" fmla="*/ 403 w 741"/>
                  <a:gd name="T63" fmla="*/ 1387 h 2550"/>
                  <a:gd name="T64" fmla="*/ 416 w 741"/>
                  <a:gd name="T65" fmla="*/ 1431 h 2550"/>
                  <a:gd name="T66" fmla="*/ 429 w 741"/>
                  <a:gd name="T67" fmla="*/ 1476 h 2550"/>
                  <a:gd name="T68" fmla="*/ 442 w 741"/>
                  <a:gd name="T69" fmla="*/ 1521 h 2550"/>
                  <a:gd name="T70" fmla="*/ 455 w 741"/>
                  <a:gd name="T71" fmla="*/ 1566 h 2550"/>
                  <a:gd name="T72" fmla="*/ 468 w 741"/>
                  <a:gd name="T73" fmla="*/ 1611 h 2550"/>
                  <a:gd name="T74" fmla="*/ 482 w 741"/>
                  <a:gd name="T75" fmla="*/ 1655 h 2550"/>
                  <a:gd name="T76" fmla="*/ 495 w 741"/>
                  <a:gd name="T77" fmla="*/ 1700 h 2550"/>
                  <a:gd name="T78" fmla="*/ 507 w 741"/>
                  <a:gd name="T79" fmla="*/ 1745 h 2550"/>
                  <a:gd name="T80" fmla="*/ 520 w 741"/>
                  <a:gd name="T81" fmla="*/ 1790 h 2550"/>
                  <a:gd name="T82" fmla="*/ 533 w 741"/>
                  <a:gd name="T83" fmla="*/ 1834 h 2550"/>
                  <a:gd name="T84" fmla="*/ 546 w 741"/>
                  <a:gd name="T85" fmla="*/ 1879 h 2550"/>
                  <a:gd name="T86" fmla="*/ 559 w 741"/>
                  <a:gd name="T87" fmla="*/ 1924 h 2550"/>
                  <a:gd name="T88" fmla="*/ 573 w 741"/>
                  <a:gd name="T89" fmla="*/ 1968 h 2550"/>
                  <a:gd name="T90" fmla="*/ 586 w 741"/>
                  <a:gd name="T91" fmla="*/ 2013 h 2550"/>
                  <a:gd name="T92" fmla="*/ 599 w 741"/>
                  <a:gd name="T93" fmla="*/ 2058 h 2550"/>
                  <a:gd name="T94" fmla="*/ 611 w 741"/>
                  <a:gd name="T95" fmla="*/ 2102 h 2550"/>
                  <a:gd name="T96" fmla="*/ 624 w 741"/>
                  <a:gd name="T97" fmla="*/ 2147 h 2550"/>
                  <a:gd name="T98" fmla="*/ 637 w 741"/>
                  <a:gd name="T99" fmla="*/ 2192 h 2550"/>
                  <a:gd name="T100" fmla="*/ 650 w 741"/>
                  <a:gd name="T101" fmla="*/ 2237 h 2550"/>
                  <a:gd name="T102" fmla="*/ 664 w 741"/>
                  <a:gd name="T103" fmla="*/ 2282 h 2550"/>
                  <a:gd name="T104" fmla="*/ 677 w 741"/>
                  <a:gd name="T105" fmla="*/ 2326 h 2550"/>
                  <a:gd name="T106" fmla="*/ 690 w 741"/>
                  <a:gd name="T107" fmla="*/ 2371 h 2550"/>
                  <a:gd name="T108" fmla="*/ 702 w 741"/>
                  <a:gd name="T109" fmla="*/ 2416 h 2550"/>
                  <a:gd name="T110" fmla="*/ 715 w 741"/>
                  <a:gd name="T111" fmla="*/ 2461 h 2550"/>
                  <a:gd name="T112" fmla="*/ 728 w 741"/>
                  <a:gd name="T113" fmla="*/ 2506 h 2550"/>
                  <a:gd name="T114" fmla="*/ 741 w 741"/>
                  <a:gd name="T115" fmla="*/ 2550 h 2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41" h="2550">
                    <a:moveTo>
                      <a:pt x="0" y="0"/>
                    </a:moveTo>
                    <a:lnTo>
                      <a:pt x="13" y="45"/>
                    </a:lnTo>
                    <a:lnTo>
                      <a:pt x="26" y="90"/>
                    </a:lnTo>
                    <a:lnTo>
                      <a:pt x="39" y="135"/>
                    </a:lnTo>
                    <a:lnTo>
                      <a:pt x="52" y="179"/>
                    </a:lnTo>
                    <a:lnTo>
                      <a:pt x="65" y="224"/>
                    </a:lnTo>
                    <a:lnTo>
                      <a:pt x="78" y="269"/>
                    </a:lnTo>
                    <a:lnTo>
                      <a:pt x="91" y="313"/>
                    </a:lnTo>
                    <a:lnTo>
                      <a:pt x="104" y="358"/>
                    </a:lnTo>
                    <a:lnTo>
                      <a:pt x="117" y="403"/>
                    </a:lnTo>
                    <a:lnTo>
                      <a:pt x="130" y="448"/>
                    </a:lnTo>
                    <a:lnTo>
                      <a:pt x="143" y="492"/>
                    </a:lnTo>
                    <a:lnTo>
                      <a:pt x="156" y="537"/>
                    </a:lnTo>
                    <a:lnTo>
                      <a:pt x="169" y="582"/>
                    </a:lnTo>
                    <a:lnTo>
                      <a:pt x="182" y="626"/>
                    </a:lnTo>
                    <a:lnTo>
                      <a:pt x="195" y="671"/>
                    </a:lnTo>
                    <a:lnTo>
                      <a:pt x="208" y="716"/>
                    </a:lnTo>
                    <a:lnTo>
                      <a:pt x="221" y="760"/>
                    </a:lnTo>
                    <a:lnTo>
                      <a:pt x="234" y="805"/>
                    </a:lnTo>
                    <a:lnTo>
                      <a:pt x="247" y="850"/>
                    </a:lnTo>
                    <a:lnTo>
                      <a:pt x="260" y="895"/>
                    </a:lnTo>
                    <a:lnTo>
                      <a:pt x="273" y="940"/>
                    </a:lnTo>
                    <a:lnTo>
                      <a:pt x="286" y="984"/>
                    </a:lnTo>
                    <a:lnTo>
                      <a:pt x="299" y="1029"/>
                    </a:lnTo>
                    <a:lnTo>
                      <a:pt x="312" y="1074"/>
                    </a:lnTo>
                    <a:lnTo>
                      <a:pt x="325" y="1118"/>
                    </a:lnTo>
                    <a:lnTo>
                      <a:pt x="338" y="1163"/>
                    </a:lnTo>
                    <a:lnTo>
                      <a:pt x="351" y="1208"/>
                    </a:lnTo>
                    <a:lnTo>
                      <a:pt x="364" y="1253"/>
                    </a:lnTo>
                    <a:lnTo>
                      <a:pt x="377" y="1297"/>
                    </a:lnTo>
                    <a:lnTo>
                      <a:pt x="390" y="1342"/>
                    </a:lnTo>
                    <a:lnTo>
                      <a:pt x="403" y="1387"/>
                    </a:lnTo>
                    <a:lnTo>
                      <a:pt x="416" y="1431"/>
                    </a:lnTo>
                    <a:lnTo>
                      <a:pt x="429" y="1476"/>
                    </a:lnTo>
                    <a:lnTo>
                      <a:pt x="442" y="1521"/>
                    </a:lnTo>
                    <a:lnTo>
                      <a:pt x="455" y="1566"/>
                    </a:lnTo>
                    <a:lnTo>
                      <a:pt x="468" y="1611"/>
                    </a:lnTo>
                    <a:lnTo>
                      <a:pt x="482" y="1655"/>
                    </a:lnTo>
                    <a:lnTo>
                      <a:pt x="495" y="1700"/>
                    </a:lnTo>
                    <a:lnTo>
                      <a:pt x="507" y="1745"/>
                    </a:lnTo>
                    <a:lnTo>
                      <a:pt x="520" y="1790"/>
                    </a:lnTo>
                    <a:lnTo>
                      <a:pt x="533" y="1834"/>
                    </a:lnTo>
                    <a:lnTo>
                      <a:pt x="546" y="1879"/>
                    </a:lnTo>
                    <a:lnTo>
                      <a:pt x="559" y="1924"/>
                    </a:lnTo>
                    <a:lnTo>
                      <a:pt x="573" y="1968"/>
                    </a:lnTo>
                    <a:lnTo>
                      <a:pt x="586" y="2013"/>
                    </a:lnTo>
                    <a:lnTo>
                      <a:pt x="599" y="2058"/>
                    </a:lnTo>
                    <a:lnTo>
                      <a:pt x="611" y="2102"/>
                    </a:lnTo>
                    <a:lnTo>
                      <a:pt x="624" y="2147"/>
                    </a:lnTo>
                    <a:lnTo>
                      <a:pt x="637" y="2192"/>
                    </a:lnTo>
                    <a:lnTo>
                      <a:pt x="650" y="2237"/>
                    </a:lnTo>
                    <a:lnTo>
                      <a:pt x="664" y="2282"/>
                    </a:lnTo>
                    <a:lnTo>
                      <a:pt x="677" y="2326"/>
                    </a:lnTo>
                    <a:lnTo>
                      <a:pt x="690" y="2371"/>
                    </a:lnTo>
                    <a:lnTo>
                      <a:pt x="702" y="2416"/>
                    </a:lnTo>
                    <a:lnTo>
                      <a:pt x="715" y="2461"/>
                    </a:lnTo>
                    <a:lnTo>
                      <a:pt x="728" y="2506"/>
                    </a:lnTo>
                    <a:lnTo>
                      <a:pt x="741" y="2550"/>
                    </a:lnTo>
                  </a:path>
                </a:pathLst>
              </a:custGeom>
              <a:noFill/>
              <a:ln w="14288">
                <a:solidFill>
                  <a:srgbClr val="66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0" name="Line 54"/>
              <p:cNvSpPr>
                <a:spLocks noChangeShapeType="1"/>
              </p:cNvSpPr>
              <p:nvPr/>
            </p:nvSpPr>
            <p:spPr bwMode="auto">
              <a:xfrm flipH="1" flipV="1">
                <a:off x="1451" y="1884"/>
                <a:ext cx="305" cy="105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1" name="Oval 55"/>
              <p:cNvSpPr>
                <a:spLocks noChangeArrowheads="1"/>
              </p:cNvSpPr>
              <p:nvPr/>
            </p:nvSpPr>
            <p:spPr bwMode="auto">
              <a:xfrm>
                <a:off x="1741" y="2919"/>
                <a:ext cx="24" cy="25"/>
              </a:xfrm>
              <a:prstGeom prst="ellipse">
                <a:avLst/>
              </a:prstGeom>
              <a:solidFill>
                <a:srgbClr val="6699FF"/>
              </a:solidFill>
              <a:ln w="0">
                <a:solidFill>
                  <a:srgbClr val="66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2" name="Oval 56"/>
              <p:cNvSpPr>
                <a:spLocks noChangeArrowheads="1"/>
              </p:cNvSpPr>
              <p:nvPr/>
            </p:nvSpPr>
            <p:spPr bwMode="auto">
              <a:xfrm>
                <a:off x="1436" y="1870"/>
                <a:ext cx="24" cy="23"/>
              </a:xfrm>
              <a:prstGeom prst="ellipse">
                <a:avLst/>
              </a:prstGeom>
              <a:solidFill>
                <a:srgbClr val="6699FF"/>
              </a:solidFill>
              <a:ln w="0">
                <a:solidFill>
                  <a:srgbClr val="669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3" name="Freeform 57"/>
              <p:cNvSpPr>
                <a:spLocks/>
              </p:cNvSpPr>
              <p:nvPr/>
            </p:nvSpPr>
            <p:spPr bwMode="auto">
              <a:xfrm>
                <a:off x="636" y="640"/>
                <a:ext cx="767" cy="2528"/>
              </a:xfrm>
              <a:custGeom>
                <a:avLst/>
                <a:gdLst>
                  <a:gd name="T0" fmla="*/ 0 w 767"/>
                  <a:gd name="T1" fmla="*/ 0 h 2528"/>
                  <a:gd name="T2" fmla="*/ 13 w 767"/>
                  <a:gd name="T3" fmla="*/ 43 h 2528"/>
                  <a:gd name="T4" fmla="*/ 26 w 767"/>
                  <a:gd name="T5" fmla="*/ 86 h 2528"/>
                  <a:gd name="T6" fmla="*/ 39 w 767"/>
                  <a:gd name="T7" fmla="*/ 129 h 2528"/>
                  <a:gd name="T8" fmla="*/ 52 w 767"/>
                  <a:gd name="T9" fmla="*/ 172 h 2528"/>
                  <a:gd name="T10" fmla="*/ 65 w 767"/>
                  <a:gd name="T11" fmla="*/ 214 h 2528"/>
                  <a:gd name="T12" fmla="*/ 78 w 767"/>
                  <a:gd name="T13" fmla="*/ 257 h 2528"/>
                  <a:gd name="T14" fmla="*/ 91 w 767"/>
                  <a:gd name="T15" fmla="*/ 300 h 2528"/>
                  <a:gd name="T16" fmla="*/ 104 w 767"/>
                  <a:gd name="T17" fmla="*/ 343 h 2528"/>
                  <a:gd name="T18" fmla="*/ 117 w 767"/>
                  <a:gd name="T19" fmla="*/ 386 h 2528"/>
                  <a:gd name="T20" fmla="*/ 130 w 767"/>
                  <a:gd name="T21" fmla="*/ 429 h 2528"/>
                  <a:gd name="T22" fmla="*/ 143 w 767"/>
                  <a:gd name="T23" fmla="*/ 471 h 2528"/>
                  <a:gd name="T24" fmla="*/ 156 w 767"/>
                  <a:gd name="T25" fmla="*/ 514 h 2528"/>
                  <a:gd name="T26" fmla="*/ 169 w 767"/>
                  <a:gd name="T27" fmla="*/ 557 h 2528"/>
                  <a:gd name="T28" fmla="*/ 182 w 767"/>
                  <a:gd name="T29" fmla="*/ 600 h 2528"/>
                  <a:gd name="T30" fmla="*/ 195 w 767"/>
                  <a:gd name="T31" fmla="*/ 642 h 2528"/>
                  <a:gd name="T32" fmla="*/ 208 w 767"/>
                  <a:gd name="T33" fmla="*/ 685 h 2528"/>
                  <a:gd name="T34" fmla="*/ 221 w 767"/>
                  <a:gd name="T35" fmla="*/ 728 h 2528"/>
                  <a:gd name="T36" fmla="*/ 234 w 767"/>
                  <a:gd name="T37" fmla="*/ 771 h 2528"/>
                  <a:gd name="T38" fmla="*/ 247 w 767"/>
                  <a:gd name="T39" fmla="*/ 814 h 2528"/>
                  <a:gd name="T40" fmla="*/ 260 w 767"/>
                  <a:gd name="T41" fmla="*/ 857 h 2528"/>
                  <a:gd name="T42" fmla="*/ 273 w 767"/>
                  <a:gd name="T43" fmla="*/ 900 h 2528"/>
                  <a:gd name="T44" fmla="*/ 286 w 767"/>
                  <a:gd name="T45" fmla="*/ 942 h 2528"/>
                  <a:gd name="T46" fmla="*/ 299 w 767"/>
                  <a:gd name="T47" fmla="*/ 985 h 2528"/>
                  <a:gd name="T48" fmla="*/ 312 w 767"/>
                  <a:gd name="T49" fmla="*/ 1028 h 2528"/>
                  <a:gd name="T50" fmla="*/ 325 w 767"/>
                  <a:gd name="T51" fmla="*/ 1071 h 2528"/>
                  <a:gd name="T52" fmla="*/ 338 w 767"/>
                  <a:gd name="T53" fmla="*/ 1114 h 2528"/>
                  <a:gd name="T54" fmla="*/ 351 w 767"/>
                  <a:gd name="T55" fmla="*/ 1157 h 2528"/>
                  <a:gd name="T56" fmla="*/ 364 w 767"/>
                  <a:gd name="T57" fmla="*/ 1199 h 2528"/>
                  <a:gd name="T58" fmla="*/ 377 w 767"/>
                  <a:gd name="T59" fmla="*/ 1242 h 2528"/>
                  <a:gd name="T60" fmla="*/ 390 w 767"/>
                  <a:gd name="T61" fmla="*/ 1285 h 2528"/>
                  <a:gd name="T62" fmla="*/ 403 w 767"/>
                  <a:gd name="T63" fmla="*/ 1328 h 2528"/>
                  <a:gd name="T64" fmla="*/ 416 w 767"/>
                  <a:gd name="T65" fmla="*/ 1371 h 2528"/>
                  <a:gd name="T66" fmla="*/ 429 w 767"/>
                  <a:gd name="T67" fmla="*/ 1414 h 2528"/>
                  <a:gd name="T68" fmla="*/ 442 w 767"/>
                  <a:gd name="T69" fmla="*/ 1457 h 2528"/>
                  <a:gd name="T70" fmla="*/ 455 w 767"/>
                  <a:gd name="T71" fmla="*/ 1499 h 2528"/>
                  <a:gd name="T72" fmla="*/ 468 w 767"/>
                  <a:gd name="T73" fmla="*/ 1542 h 2528"/>
                  <a:gd name="T74" fmla="*/ 481 w 767"/>
                  <a:gd name="T75" fmla="*/ 1585 h 2528"/>
                  <a:gd name="T76" fmla="*/ 494 w 767"/>
                  <a:gd name="T77" fmla="*/ 1628 h 2528"/>
                  <a:gd name="T78" fmla="*/ 507 w 767"/>
                  <a:gd name="T79" fmla="*/ 1671 h 2528"/>
                  <a:gd name="T80" fmla="*/ 520 w 767"/>
                  <a:gd name="T81" fmla="*/ 1714 h 2528"/>
                  <a:gd name="T82" fmla="*/ 533 w 767"/>
                  <a:gd name="T83" fmla="*/ 1756 h 2528"/>
                  <a:gd name="T84" fmla="*/ 546 w 767"/>
                  <a:gd name="T85" fmla="*/ 1799 h 2528"/>
                  <a:gd name="T86" fmla="*/ 559 w 767"/>
                  <a:gd name="T87" fmla="*/ 1842 h 2528"/>
                  <a:gd name="T88" fmla="*/ 572 w 767"/>
                  <a:gd name="T89" fmla="*/ 1885 h 2528"/>
                  <a:gd name="T90" fmla="*/ 585 w 767"/>
                  <a:gd name="T91" fmla="*/ 1928 h 2528"/>
                  <a:gd name="T92" fmla="*/ 598 w 767"/>
                  <a:gd name="T93" fmla="*/ 1971 h 2528"/>
                  <a:gd name="T94" fmla="*/ 611 w 767"/>
                  <a:gd name="T95" fmla="*/ 2014 h 2528"/>
                  <a:gd name="T96" fmla="*/ 624 w 767"/>
                  <a:gd name="T97" fmla="*/ 2056 h 2528"/>
                  <a:gd name="T98" fmla="*/ 637 w 767"/>
                  <a:gd name="T99" fmla="*/ 2099 h 2528"/>
                  <a:gd name="T100" fmla="*/ 650 w 767"/>
                  <a:gd name="T101" fmla="*/ 2142 h 2528"/>
                  <a:gd name="T102" fmla="*/ 663 w 767"/>
                  <a:gd name="T103" fmla="*/ 2185 h 2528"/>
                  <a:gd name="T104" fmla="*/ 676 w 767"/>
                  <a:gd name="T105" fmla="*/ 2228 h 2528"/>
                  <a:gd name="T106" fmla="*/ 689 w 767"/>
                  <a:gd name="T107" fmla="*/ 2270 h 2528"/>
                  <a:gd name="T108" fmla="*/ 702 w 767"/>
                  <a:gd name="T109" fmla="*/ 2314 h 2528"/>
                  <a:gd name="T110" fmla="*/ 715 w 767"/>
                  <a:gd name="T111" fmla="*/ 2356 h 2528"/>
                  <a:gd name="T112" fmla="*/ 728 w 767"/>
                  <a:gd name="T113" fmla="*/ 2399 h 2528"/>
                  <a:gd name="T114" fmla="*/ 741 w 767"/>
                  <a:gd name="T115" fmla="*/ 2442 h 2528"/>
                  <a:gd name="T116" fmla="*/ 754 w 767"/>
                  <a:gd name="T117" fmla="*/ 2485 h 2528"/>
                  <a:gd name="T118" fmla="*/ 767 w 767"/>
                  <a:gd name="T119" fmla="*/ 2528 h 2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67" h="2528">
                    <a:moveTo>
                      <a:pt x="0" y="0"/>
                    </a:moveTo>
                    <a:lnTo>
                      <a:pt x="13" y="43"/>
                    </a:lnTo>
                    <a:lnTo>
                      <a:pt x="26" y="86"/>
                    </a:lnTo>
                    <a:lnTo>
                      <a:pt x="39" y="129"/>
                    </a:lnTo>
                    <a:lnTo>
                      <a:pt x="52" y="172"/>
                    </a:lnTo>
                    <a:lnTo>
                      <a:pt x="65" y="214"/>
                    </a:lnTo>
                    <a:lnTo>
                      <a:pt x="78" y="257"/>
                    </a:lnTo>
                    <a:lnTo>
                      <a:pt x="91" y="300"/>
                    </a:lnTo>
                    <a:lnTo>
                      <a:pt x="104" y="343"/>
                    </a:lnTo>
                    <a:lnTo>
                      <a:pt x="117" y="386"/>
                    </a:lnTo>
                    <a:lnTo>
                      <a:pt x="130" y="429"/>
                    </a:lnTo>
                    <a:lnTo>
                      <a:pt x="143" y="471"/>
                    </a:lnTo>
                    <a:lnTo>
                      <a:pt x="156" y="514"/>
                    </a:lnTo>
                    <a:lnTo>
                      <a:pt x="169" y="557"/>
                    </a:lnTo>
                    <a:lnTo>
                      <a:pt x="182" y="600"/>
                    </a:lnTo>
                    <a:lnTo>
                      <a:pt x="195" y="642"/>
                    </a:lnTo>
                    <a:lnTo>
                      <a:pt x="208" y="685"/>
                    </a:lnTo>
                    <a:lnTo>
                      <a:pt x="221" y="728"/>
                    </a:lnTo>
                    <a:lnTo>
                      <a:pt x="234" y="771"/>
                    </a:lnTo>
                    <a:lnTo>
                      <a:pt x="247" y="814"/>
                    </a:lnTo>
                    <a:lnTo>
                      <a:pt x="260" y="857"/>
                    </a:lnTo>
                    <a:lnTo>
                      <a:pt x="273" y="900"/>
                    </a:lnTo>
                    <a:lnTo>
                      <a:pt x="286" y="942"/>
                    </a:lnTo>
                    <a:lnTo>
                      <a:pt x="299" y="985"/>
                    </a:lnTo>
                    <a:lnTo>
                      <a:pt x="312" y="1028"/>
                    </a:lnTo>
                    <a:lnTo>
                      <a:pt x="325" y="1071"/>
                    </a:lnTo>
                    <a:lnTo>
                      <a:pt x="338" y="1114"/>
                    </a:lnTo>
                    <a:lnTo>
                      <a:pt x="351" y="1157"/>
                    </a:lnTo>
                    <a:lnTo>
                      <a:pt x="364" y="1199"/>
                    </a:lnTo>
                    <a:lnTo>
                      <a:pt x="377" y="1242"/>
                    </a:lnTo>
                    <a:lnTo>
                      <a:pt x="390" y="1285"/>
                    </a:lnTo>
                    <a:lnTo>
                      <a:pt x="403" y="1328"/>
                    </a:lnTo>
                    <a:lnTo>
                      <a:pt x="416" y="1371"/>
                    </a:lnTo>
                    <a:lnTo>
                      <a:pt x="429" y="1414"/>
                    </a:lnTo>
                    <a:lnTo>
                      <a:pt x="442" y="1457"/>
                    </a:lnTo>
                    <a:lnTo>
                      <a:pt x="455" y="1499"/>
                    </a:lnTo>
                    <a:lnTo>
                      <a:pt x="468" y="1542"/>
                    </a:lnTo>
                    <a:lnTo>
                      <a:pt x="481" y="1585"/>
                    </a:lnTo>
                    <a:lnTo>
                      <a:pt x="494" y="1628"/>
                    </a:lnTo>
                    <a:lnTo>
                      <a:pt x="507" y="1671"/>
                    </a:lnTo>
                    <a:lnTo>
                      <a:pt x="520" y="1714"/>
                    </a:lnTo>
                    <a:lnTo>
                      <a:pt x="533" y="1756"/>
                    </a:lnTo>
                    <a:lnTo>
                      <a:pt x="546" y="1799"/>
                    </a:lnTo>
                    <a:lnTo>
                      <a:pt x="559" y="1842"/>
                    </a:lnTo>
                    <a:lnTo>
                      <a:pt x="572" y="1885"/>
                    </a:lnTo>
                    <a:lnTo>
                      <a:pt x="585" y="1928"/>
                    </a:lnTo>
                    <a:lnTo>
                      <a:pt x="598" y="1971"/>
                    </a:lnTo>
                    <a:lnTo>
                      <a:pt x="611" y="2014"/>
                    </a:lnTo>
                    <a:lnTo>
                      <a:pt x="624" y="2056"/>
                    </a:lnTo>
                    <a:lnTo>
                      <a:pt x="637" y="2099"/>
                    </a:lnTo>
                    <a:lnTo>
                      <a:pt x="650" y="2142"/>
                    </a:lnTo>
                    <a:lnTo>
                      <a:pt x="663" y="2185"/>
                    </a:lnTo>
                    <a:lnTo>
                      <a:pt x="676" y="2228"/>
                    </a:lnTo>
                    <a:lnTo>
                      <a:pt x="689" y="2270"/>
                    </a:lnTo>
                    <a:lnTo>
                      <a:pt x="702" y="2314"/>
                    </a:lnTo>
                    <a:lnTo>
                      <a:pt x="715" y="2356"/>
                    </a:lnTo>
                    <a:lnTo>
                      <a:pt x="728" y="2399"/>
                    </a:lnTo>
                    <a:lnTo>
                      <a:pt x="741" y="2442"/>
                    </a:lnTo>
                    <a:lnTo>
                      <a:pt x="754" y="2485"/>
                    </a:lnTo>
                    <a:lnTo>
                      <a:pt x="767" y="2528"/>
                    </a:lnTo>
                  </a:path>
                </a:pathLst>
              </a:custGeom>
              <a:noFill/>
              <a:ln w="1428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4" name="Line 58"/>
              <p:cNvSpPr>
                <a:spLocks noChangeShapeType="1"/>
              </p:cNvSpPr>
              <p:nvPr/>
            </p:nvSpPr>
            <p:spPr bwMode="auto">
              <a:xfrm flipH="1" flipV="1">
                <a:off x="1014" y="1884"/>
                <a:ext cx="318" cy="105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5" name="Oval 59"/>
              <p:cNvSpPr>
                <a:spLocks noChangeArrowheads="1"/>
              </p:cNvSpPr>
              <p:nvPr/>
            </p:nvSpPr>
            <p:spPr bwMode="auto">
              <a:xfrm>
                <a:off x="1317" y="2919"/>
                <a:ext cx="24" cy="25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6" name="Oval 60"/>
              <p:cNvSpPr>
                <a:spLocks noChangeArrowheads="1"/>
              </p:cNvSpPr>
              <p:nvPr/>
            </p:nvSpPr>
            <p:spPr bwMode="auto">
              <a:xfrm>
                <a:off x="999" y="1870"/>
                <a:ext cx="24" cy="2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</p:grpSp>
      </p:grpSp>
      <p:sp>
        <p:nvSpPr>
          <p:cNvPr id="140" name="Rectangle 139"/>
          <p:cNvSpPr/>
          <p:nvPr/>
        </p:nvSpPr>
        <p:spPr>
          <a:xfrm>
            <a:off x="17410" y="-71815"/>
            <a:ext cx="12192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sz="4000" b="1" dirty="0"/>
              <a:t>Glass Transition Activation Energy (E</a:t>
            </a:r>
            <a:r>
              <a:rPr lang="en-US" sz="4000" b="1" baseline="-25000" dirty="0"/>
              <a:t>t</a:t>
            </a:r>
            <a:r>
              <a:rPr lang="en-US" sz="4000" b="1" dirty="0"/>
              <a:t>)</a:t>
            </a:r>
            <a:endParaRPr lang="en-US" sz="4000" b="1" baseline="-25000" dirty="0"/>
          </a:p>
          <a:p>
            <a:pPr algn="ctr" rtl="0">
              <a:spcBef>
                <a:spcPct val="50000"/>
              </a:spcBef>
            </a:pP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The formula of  [Kissinger’s],               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formula of Moynihan C.</a:t>
            </a:r>
          </a:p>
          <a:p>
            <a:pPr algn="ctr" rtl="0">
              <a:spcBef>
                <a:spcPct val="50000"/>
              </a:spcBef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effectLst/>
              </a:rPr>
              <a:t> Ln(</a:t>
            </a:r>
            <a:r>
              <a:rPr lang="el-GR" sz="2800" b="1" dirty="0" smtClean="0">
                <a:solidFill>
                  <a:schemeClr val="tx1"/>
                </a:solidFill>
                <a:effectLst/>
              </a:rPr>
              <a:t>α / T</a:t>
            </a:r>
            <a:r>
              <a:rPr lang="el-GR" sz="2800" b="1" baseline="-30000" dirty="0" smtClean="0">
                <a:solidFill>
                  <a:schemeClr val="tx1"/>
                </a:solidFill>
                <a:effectLst/>
              </a:rPr>
              <a:t>g</a:t>
            </a:r>
            <a:r>
              <a:rPr lang="el-GR" sz="28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l-GR" sz="2800" b="1" baseline="30000" dirty="0" smtClean="0">
                <a:solidFill>
                  <a:schemeClr val="tx1"/>
                </a:solidFill>
                <a:effectLst/>
              </a:rPr>
              <a:t>2</a:t>
            </a:r>
            <a:r>
              <a:rPr lang="el-GR" sz="2800" b="1" dirty="0" smtClean="0">
                <a:solidFill>
                  <a:schemeClr val="tx1"/>
                </a:solidFill>
                <a:effectLst/>
              </a:rPr>
              <a:t>) = (-E</a:t>
            </a:r>
            <a:r>
              <a:rPr lang="el-GR" sz="2800" b="1" baseline="-30000" dirty="0" smtClean="0">
                <a:solidFill>
                  <a:schemeClr val="tx1"/>
                </a:solidFill>
                <a:effectLst/>
              </a:rPr>
              <a:t>t </a:t>
            </a:r>
            <a:r>
              <a:rPr lang="el-GR" sz="2800" b="1" dirty="0" smtClean="0">
                <a:solidFill>
                  <a:schemeClr val="tx1"/>
                </a:solidFill>
                <a:effectLst/>
              </a:rPr>
              <a:t>/ R T</a:t>
            </a:r>
            <a:r>
              <a:rPr lang="el-GR" sz="2800" b="1" baseline="-30000" dirty="0" smtClean="0">
                <a:solidFill>
                  <a:schemeClr val="tx1"/>
                </a:solidFill>
                <a:effectLst/>
              </a:rPr>
              <a:t>g </a:t>
            </a:r>
            <a:r>
              <a:rPr lang="el-GR" sz="2800" b="1" dirty="0" smtClean="0">
                <a:solidFill>
                  <a:schemeClr val="tx1"/>
                </a:solidFill>
                <a:effectLst/>
              </a:rPr>
              <a:t>) + const.   </a:t>
            </a:r>
            <a:r>
              <a:rPr lang="en-US" sz="2800" b="1" dirty="0" smtClean="0">
                <a:solidFill>
                  <a:schemeClr val="tx1"/>
                </a:solidFill>
                <a:effectLst/>
              </a:rPr>
              <a:t>                 Ln(</a:t>
            </a:r>
            <a:r>
              <a:rPr lang="el-GR" sz="2800" b="1" dirty="0" smtClean="0">
                <a:solidFill>
                  <a:schemeClr val="tx1"/>
                </a:solidFill>
                <a:effectLst/>
              </a:rPr>
              <a:t>α</a:t>
            </a:r>
            <a:r>
              <a:rPr lang="en-US" sz="2800" b="1" dirty="0" smtClean="0">
                <a:solidFill>
                  <a:schemeClr val="tx1"/>
                </a:solidFill>
                <a:effectLst/>
              </a:rPr>
              <a:t> ) = (-E</a:t>
            </a:r>
            <a:r>
              <a:rPr lang="en-US" sz="2800" b="1" baseline="-25000" dirty="0" smtClean="0">
                <a:solidFill>
                  <a:schemeClr val="tx1"/>
                </a:solidFill>
                <a:effectLst/>
              </a:rPr>
              <a:t>t</a:t>
            </a:r>
            <a:r>
              <a:rPr lang="en-US" sz="2800" b="1" dirty="0" smtClean="0">
                <a:solidFill>
                  <a:schemeClr val="tx1"/>
                </a:solidFill>
                <a:effectLst/>
              </a:rPr>
              <a:t> / R </a:t>
            </a:r>
            <a:r>
              <a:rPr lang="en-US" sz="2800" b="1" dirty="0" err="1" smtClean="0">
                <a:solidFill>
                  <a:schemeClr val="tx1"/>
                </a:solidFill>
                <a:effectLst/>
              </a:rPr>
              <a:t>T</a:t>
            </a:r>
            <a:r>
              <a:rPr lang="en-US" sz="2800" b="1" baseline="-25000" dirty="0" err="1" smtClean="0">
                <a:solidFill>
                  <a:schemeClr val="tx1"/>
                </a:solidFill>
                <a:effectLst/>
              </a:rPr>
              <a:t>g</a:t>
            </a:r>
            <a:r>
              <a:rPr lang="en-US" sz="2800" b="1" dirty="0" smtClean="0">
                <a:solidFill>
                  <a:schemeClr val="tx1"/>
                </a:solidFill>
                <a:effectLst/>
              </a:rPr>
              <a:t> ) + const. </a:t>
            </a:r>
          </a:p>
        </p:txBody>
      </p:sp>
      <p:grpSp>
        <p:nvGrpSpPr>
          <p:cNvPr id="211" name="Group 210"/>
          <p:cNvGrpSpPr/>
          <p:nvPr/>
        </p:nvGrpSpPr>
        <p:grpSpPr>
          <a:xfrm>
            <a:off x="17410" y="-73499"/>
            <a:ext cx="12192000" cy="6900589"/>
            <a:chOff x="17410" y="-73499"/>
            <a:chExt cx="12192000" cy="6900589"/>
          </a:xfrm>
        </p:grpSpPr>
        <p:grpSp>
          <p:nvGrpSpPr>
            <p:cNvPr id="141" name="Group 140"/>
            <p:cNvGrpSpPr/>
            <p:nvPr/>
          </p:nvGrpSpPr>
          <p:grpSpPr>
            <a:xfrm>
              <a:off x="6360795" y="2360293"/>
              <a:ext cx="5328000" cy="4466797"/>
              <a:chOff x="7046595" y="1069340"/>
              <a:chExt cx="4890452" cy="4651692"/>
            </a:xfrm>
          </p:grpSpPr>
          <p:pic>
            <p:nvPicPr>
              <p:cNvPr id="142" name="Picture 141"/>
              <p:cNvPicPr/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5352" y="1069340"/>
                <a:ext cx="4671695" cy="445262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43" name="Group 142"/>
              <p:cNvGrpSpPr/>
              <p:nvPr/>
            </p:nvGrpSpPr>
            <p:grpSpPr bwMode="auto">
              <a:xfrm>
                <a:off x="7046595" y="1136967"/>
                <a:ext cx="4423410" cy="4584065"/>
                <a:chOff x="-143" y="0"/>
                <a:chExt cx="6966" cy="7219"/>
              </a:xfrm>
            </p:grpSpPr>
            <p:sp>
              <p:nvSpPr>
                <p:cNvPr id="144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5416" y="0"/>
                  <a:ext cx="1407" cy="19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0      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FF66FF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0.5  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7030A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1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00B0F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1.5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0070C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2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00B05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2.5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</a:p>
              </p:txBody>
            </p:sp>
            <p:sp>
              <p:nvSpPr>
                <p:cNvPr id="145" name="Text Box 101"/>
                <p:cNvSpPr txBox="1">
                  <a:spLocks noChangeArrowheads="1"/>
                </p:cNvSpPr>
                <p:nvPr/>
              </p:nvSpPr>
              <p:spPr bwMode="auto">
                <a:xfrm>
                  <a:off x="-143" y="1585"/>
                  <a:ext cx="713" cy="14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vert270" wrap="square" lIns="91440" tIns="45720" rIns="91440" bIns="45720" anchor="t" anchorCtr="0" upright="1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4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Ln (α/T</a:t>
                  </a:r>
                  <a:r>
                    <a:rPr lang="en-US" sz="1400" b="1" baseline="-25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</a:t>
                  </a:r>
                  <a:r>
                    <a:rPr lang="en-US" sz="1400" b="1" baseline="30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14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Text Box 102"/>
                <p:cNvSpPr txBox="1">
                  <a:spLocks noChangeArrowheads="1"/>
                </p:cNvSpPr>
                <p:nvPr/>
              </p:nvSpPr>
              <p:spPr bwMode="auto">
                <a:xfrm>
                  <a:off x="3276" y="6709"/>
                  <a:ext cx="1440" cy="5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l" rtl="0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4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1000/T</a:t>
                  </a:r>
                  <a:r>
                    <a:rPr lang="en-US" sz="1400" b="1" baseline="-25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47" name="Group 146"/>
            <p:cNvGrpSpPr/>
            <p:nvPr/>
          </p:nvGrpSpPr>
          <p:grpSpPr>
            <a:xfrm>
              <a:off x="397377" y="2284590"/>
              <a:ext cx="5472000" cy="4541090"/>
              <a:chOff x="511175" y="898525"/>
              <a:chExt cx="4710113" cy="4851718"/>
            </a:xfrm>
          </p:grpSpPr>
          <p:grpSp>
            <p:nvGrpSpPr>
              <p:cNvPr id="148" name="Group 147"/>
              <p:cNvGrpSpPr/>
              <p:nvPr/>
            </p:nvGrpSpPr>
            <p:grpSpPr bwMode="auto">
              <a:xfrm>
                <a:off x="511175" y="1107758"/>
                <a:ext cx="4387850" cy="4642485"/>
                <a:chOff x="0" y="0"/>
                <a:chExt cx="6910" cy="7311"/>
              </a:xfrm>
            </p:grpSpPr>
            <p:sp>
              <p:nvSpPr>
                <p:cNvPr id="207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3369" y="6801"/>
                  <a:ext cx="1440" cy="5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4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1000/Tg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5503" y="0"/>
                  <a:ext cx="1407" cy="19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0      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FF66FF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0.5  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7030A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1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00B0F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1.5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0070C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2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00B05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2.5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</a:p>
              </p:txBody>
            </p:sp>
            <p:sp>
              <p:nvSpPr>
                <p:cNvPr id="20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0" y="2529"/>
                  <a:ext cx="680" cy="8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vert270" wrap="square" lIns="91440" tIns="45720" rIns="91440" bIns="45720" anchor="t" anchorCtr="0" upright="1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4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Ln (α)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" name="Group 4"/>
              <p:cNvGrpSpPr>
                <a:grpSpLocks noChangeAspect="1"/>
              </p:cNvGrpSpPr>
              <p:nvPr/>
            </p:nvGrpSpPr>
            <p:grpSpPr bwMode="auto">
              <a:xfrm>
                <a:off x="608013" y="898525"/>
                <a:ext cx="4613275" cy="4532313"/>
                <a:chOff x="383" y="566"/>
                <a:chExt cx="2906" cy="2855"/>
              </a:xfrm>
            </p:grpSpPr>
            <p:sp>
              <p:nvSpPr>
                <p:cNvPr id="150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83" y="566"/>
                  <a:ext cx="2906" cy="28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1" name="Line 5"/>
                <p:cNvSpPr>
                  <a:spLocks noChangeShapeType="1"/>
                </p:cNvSpPr>
                <p:nvPr/>
              </p:nvSpPr>
              <p:spPr bwMode="auto">
                <a:xfrm>
                  <a:off x="623" y="3200"/>
                  <a:ext cx="258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2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623" y="3200"/>
                  <a:ext cx="0" cy="8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3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1140" y="3200"/>
                  <a:ext cx="0" cy="8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4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658" y="3200"/>
                  <a:ext cx="0" cy="8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5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2176" y="3200"/>
                  <a:ext cx="0" cy="8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6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694" y="3200"/>
                  <a:ext cx="0" cy="8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3211" y="3200"/>
                  <a:ext cx="0" cy="8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58" name="Rectangle 12"/>
                <p:cNvSpPr>
                  <a:spLocks noChangeArrowheads="1"/>
                </p:cNvSpPr>
                <p:nvPr/>
              </p:nvSpPr>
              <p:spPr bwMode="auto">
                <a:xfrm>
                  <a:off x="546" y="3329"/>
                  <a:ext cx="189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ar-SA" sz="11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3.15</a:t>
                  </a:r>
                  <a:endParaRPr kumimoji="0" lang="ar-SA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9" name="Rectangle 13"/>
                <p:cNvSpPr>
                  <a:spLocks noChangeArrowheads="1"/>
                </p:cNvSpPr>
                <p:nvPr/>
              </p:nvSpPr>
              <p:spPr bwMode="auto">
                <a:xfrm>
                  <a:off x="1063" y="3329"/>
                  <a:ext cx="189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ar-SA" sz="11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3.20</a:t>
                  </a:r>
                  <a:endParaRPr kumimoji="0" lang="ar-SA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0" name="Rectangle 14"/>
                <p:cNvSpPr>
                  <a:spLocks noChangeArrowheads="1"/>
                </p:cNvSpPr>
                <p:nvPr/>
              </p:nvSpPr>
              <p:spPr bwMode="auto">
                <a:xfrm>
                  <a:off x="1581" y="3329"/>
                  <a:ext cx="189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ar-SA" sz="11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3.25</a:t>
                  </a:r>
                  <a:endParaRPr kumimoji="0" lang="ar-SA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1" name="Rectangle 15"/>
                <p:cNvSpPr>
                  <a:spLocks noChangeArrowheads="1"/>
                </p:cNvSpPr>
                <p:nvPr/>
              </p:nvSpPr>
              <p:spPr bwMode="auto">
                <a:xfrm>
                  <a:off x="2099" y="3329"/>
                  <a:ext cx="189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ar-SA" sz="11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3.30</a:t>
                  </a:r>
                  <a:endParaRPr kumimoji="0" lang="ar-SA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2" name="Rectangle 16"/>
                <p:cNvSpPr>
                  <a:spLocks noChangeArrowheads="1"/>
                </p:cNvSpPr>
                <p:nvPr/>
              </p:nvSpPr>
              <p:spPr bwMode="auto">
                <a:xfrm>
                  <a:off x="2617" y="3329"/>
                  <a:ext cx="189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ar-SA" sz="11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3.35</a:t>
                  </a:r>
                  <a:endParaRPr kumimoji="0" lang="ar-SA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3" name="Rectangle 17"/>
                <p:cNvSpPr>
                  <a:spLocks noChangeArrowheads="1"/>
                </p:cNvSpPr>
                <p:nvPr/>
              </p:nvSpPr>
              <p:spPr bwMode="auto">
                <a:xfrm>
                  <a:off x="3134" y="3329"/>
                  <a:ext cx="189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ar-SA" sz="11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3.40</a:t>
                  </a:r>
                  <a:endParaRPr kumimoji="0" lang="ar-SA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4" name="Line 18"/>
                <p:cNvSpPr>
                  <a:spLocks noChangeShapeType="1"/>
                </p:cNvSpPr>
                <p:nvPr/>
              </p:nvSpPr>
              <p:spPr bwMode="auto">
                <a:xfrm>
                  <a:off x="623" y="611"/>
                  <a:ext cx="0" cy="258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5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536" y="3200"/>
                  <a:ext cx="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6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536" y="2682"/>
                  <a:ext cx="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7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536" y="2164"/>
                  <a:ext cx="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8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536" y="1647"/>
                  <a:ext cx="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69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536" y="1129"/>
                  <a:ext cx="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536" y="611"/>
                  <a:ext cx="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1" name="Rectangle 25"/>
                <p:cNvSpPr>
                  <a:spLocks noChangeArrowheads="1"/>
                </p:cNvSpPr>
                <p:nvPr/>
              </p:nvSpPr>
              <p:spPr bwMode="auto">
                <a:xfrm>
                  <a:off x="383" y="3155"/>
                  <a:ext cx="145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ar-SA" sz="11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2.2</a:t>
                  </a:r>
                  <a:endParaRPr kumimoji="0" lang="ar-SA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2" name="Rectangle 26"/>
                <p:cNvSpPr>
                  <a:spLocks noChangeArrowheads="1"/>
                </p:cNvSpPr>
                <p:nvPr/>
              </p:nvSpPr>
              <p:spPr bwMode="auto">
                <a:xfrm>
                  <a:off x="383" y="2637"/>
                  <a:ext cx="145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ar-SA" sz="11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2.4</a:t>
                  </a:r>
                  <a:endParaRPr kumimoji="0" lang="ar-SA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3" name="Rectangle 27"/>
                <p:cNvSpPr>
                  <a:spLocks noChangeArrowheads="1"/>
                </p:cNvSpPr>
                <p:nvPr/>
              </p:nvSpPr>
              <p:spPr bwMode="auto">
                <a:xfrm>
                  <a:off x="383" y="2119"/>
                  <a:ext cx="145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ar-SA" sz="11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2.6</a:t>
                  </a:r>
                  <a:endParaRPr kumimoji="0" lang="ar-SA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4" name="Rectangle 28"/>
                <p:cNvSpPr>
                  <a:spLocks noChangeArrowheads="1"/>
                </p:cNvSpPr>
                <p:nvPr/>
              </p:nvSpPr>
              <p:spPr bwMode="auto">
                <a:xfrm>
                  <a:off x="383" y="1602"/>
                  <a:ext cx="145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ar-SA" sz="11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2.8</a:t>
                  </a:r>
                  <a:endParaRPr kumimoji="0" lang="ar-SA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5" name="Rectangle 29"/>
                <p:cNvSpPr>
                  <a:spLocks noChangeArrowheads="1"/>
                </p:cNvSpPr>
                <p:nvPr/>
              </p:nvSpPr>
              <p:spPr bwMode="auto">
                <a:xfrm>
                  <a:off x="383" y="1084"/>
                  <a:ext cx="145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ar-SA" sz="11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3.0</a:t>
                  </a:r>
                  <a:endParaRPr kumimoji="0" lang="ar-SA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6" name="Rectangle 30"/>
                <p:cNvSpPr>
                  <a:spLocks noChangeArrowheads="1"/>
                </p:cNvSpPr>
                <p:nvPr/>
              </p:nvSpPr>
              <p:spPr bwMode="auto">
                <a:xfrm>
                  <a:off x="383" y="566"/>
                  <a:ext cx="145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ar-SA" sz="11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3.2</a:t>
                  </a:r>
                  <a:endParaRPr kumimoji="0" lang="ar-SA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7" name="Line 31"/>
                <p:cNvSpPr>
                  <a:spLocks noChangeShapeType="1"/>
                </p:cNvSpPr>
                <p:nvPr/>
              </p:nvSpPr>
              <p:spPr bwMode="auto">
                <a:xfrm>
                  <a:off x="3211" y="611"/>
                  <a:ext cx="0" cy="258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8" name="Line 32"/>
                <p:cNvSpPr>
                  <a:spLocks noChangeShapeType="1"/>
                </p:cNvSpPr>
                <p:nvPr/>
              </p:nvSpPr>
              <p:spPr bwMode="auto">
                <a:xfrm>
                  <a:off x="623" y="611"/>
                  <a:ext cx="2588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79" name="Freeform 33"/>
                <p:cNvSpPr>
                  <a:spLocks/>
                </p:cNvSpPr>
                <p:nvPr/>
              </p:nvSpPr>
              <p:spPr bwMode="auto">
                <a:xfrm>
                  <a:off x="1962" y="617"/>
                  <a:ext cx="950" cy="2565"/>
                </a:xfrm>
                <a:custGeom>
                  <a:avLst/>
                  <a:gdLst>
                    <a:gd name="T0" fmla="*/ 13 w 950"/>
                    <a:gd name="T1" fmla="*/ 35 h 2565"/>
                    <a:gd name="T2" fmla="*/ 39 w 950"/>
                    <a:gd name="T3" fmla="*/ 105 h 2565"/>
                    <a:gd name="T4" fmla="*/ 65 w 950"/>
                    <a:gd name="T5" fmla="*/ 176 h 2565"/>
                    <a:gd name="T6" fmla="*/ 91 w 950"/>
                    <a:gd name="T7" fmla="*/ 246 h 2565"/>
                    <a:gd name="T8" fmla="*/ 117 w 950"/>
                    <a:gd name="T9" fmla="*/ 316 h 2565"/>
                    <a:gd name="T10" fmla="*/ 143 w 950"/>
                    <a:gd name="T11" fmla="*/ 387 h 2565"/>
                    <a:gd name="T12" fmla="*/ 169 w 950"/>
                    <a:gd name="T13" fmla="*/ 457 h 2565"/>
                    <a:gd name="T14" fmla="*/ 195 w 950"/>
                    <a:gd name="T15" fmla="*/ 527 h 2565"/>
                    <a:gd name="T16" fmla="*/ 222 w 950"/>
                    <a:gd name="T17" fmla="*/ 597 h 2565"/>
                    <a:gd name="T18" fmla="*/ 247 w 950"/>
                    <a:gd name="T19" fmla="*/ 667 h 2565"/>
                    <a:gd name="T20" fmla="*/ 273 w 950"/>
                    <a:gd name="T21" fmla="*/ 737 h 2565"/>
                    <a:gd name="T22" fmla="*/ 299 w 950"/>
                    <a:gd name="T23" fmla="*/ 808 h 2565"/>
                    <a:gd name="T24" fmla="*/ 326 w 950"/>
                    <a:gd name="T25" fmla="*/ 878 h 2565"/>
                    <a:gd name="T26" fmla="*/ 351 w 950"/>
                    <a:gd name="T27" fmla="*/ 948 h 2565"/>
                    <a:gd name="T28" fmla="*/ 377 w 950"/>
                    <a:gd name="T29" fmla="*/ 1019 h 2565"/>
                    <a:gd name="T30" fmla="*/ 404 w 950"/>
                    <a:gd name="T31" fmla="*/ 1089 h 2565"/>
                    <a:gd name="T32" fmla="*/ 430 w 950"/>
                    <a:gd name="T33" fmla="*/ 1159 h 2565"/>
                    <a:gd name="T34" fmla="*/ 455 w 950"/>
                    <a:gd name="T35" fmla="*/ 1230 h 2565"/>
                    <a:gd name="T36" fmla="*/ 482 w 950"/>
                    <a:gd name="T37" fmla="*/ 1300 h 2565"/>
                    <a:gd name="T38" fmla="*/ 508 w 950"/>
                    <a:gd name="T39" fmla="*/ 1370 h 2565"/>
                    <a:gd name="T40" fmla="*/ 533 w 950"/>
                    <a:gd name="T41" fmla="*/ 1440 h 2565"/>
                    <a:gd name="T42" fmla="*/ 560 w 950"/>
                    <a:gd name="T43" fmla="*/ 1511 h 2565"/>
                    <a:gd name="T44" fmla="*/ 586 w 950"/>
                    <a:gd name="T45" fmla="*/ 1581 h 2565"/>
                    <a:gd name="T46" fmla="*/ 612 w 950"/>
                    <a:gd name="T47" fmla="*/ 1651 h 2565"/>
                    <a:gd name="T48" fmla="*/ 637 w 950"/>
                    <a:gd name="T49" fmla="*/ 1722 h 2565"/>
                    <a:gd name="T50" fmla="*/ 664 w 950"/>
                    <a:gd name="T51" fmla="*/ 1792 h 2565"/>
                    <a:gd name="T52" fmla="*/ 690 w 950"/>
                    <a:gd name="T53" fmla="*/ 1862 h 2565"/>
                    <a:gd name="T54" fmla="*/ 716 w 950"/>
                    <a:gd name="T55" fmla="*/ 1933 h 2565"/>
                    <a:gd name="T56" fmla="*/ 742 w 950"/>
                    <a:gd name="T57" fmla="*/ 2003 h 2565"/>
                    <a:gd name="T58" fmla="*/ 768 w 950"/>
                    <a:gd name="T59" fmla="*/ 2073 h 2565"/>
                    <a:gd name="T60" fmla="*/ 794 w 950"/>
                    <a:gd name="T61" fmla="*/ 2144 h 2565"/>
                    <a:gd name="T62" fmla="*/ 820 w 950"/>
                    <a:gd name="T63" fmla="*/ 2214 h 2565"/>
                    <a:gd name="T64" fmla="*/ 846 w 950"/>
                    <a:gd name="T65" fmla="*/ 2284 h 2565"/>
                    <a:gd name="T66" fmla="*/ 872 w 950"/>
                    <a:gd name="T67" fmla="*/ 2354 h 2565"/>
                    <a:gd name="T68" fmla="*/ 898 w 950"/>
                    <a:gd name="T69" fmla="*/ 2425 h 2565"/>
                    <a:gd name="T70" fmla="*/ 924 w 950"/>
                    <a:gd name="T71" fmla="*/ 2495 h 2565"/>
                    <a:gd name="T72" fmla="*/ 950 w 950"/>
                    <a:gd name="T73" fmla="*/ 2565 h 25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950" h="2565">
                      <a:moveTo>
                        <a:pt x="0" y="0"/>
                      </a:moveTo>
                      <a:lnTo>
                        <a:pt x="13" y="35"/>
                      </a:lnTo>
                      <a:lnTo>
                        <a:pt x="26" y="70"/>
                      </a:lnTo>
                      <a:lnTo>
                        <a:pt x="39" y="105"/>
                      </a:lnTo>
                      <a:lnTo>
                        <a:pt x="52" y="140"/>
                      </a:lnTo>
                      <a:lnTo>
                        <a:pt x="65" y="176"/>
                      </a:lnTo>
                      <a:lnTo>
                        <a:pt x="78" y="211"/>
                      </a:lnTo>
                      <a:lnTo>
                        <a:pt x="91" y="246"/>
                      </a:lnTo>
                      <a:lnTo>
                        <a:pt x="104" y="281"/>
                      </a:lnTo>
                      <a:lnTo>
                        <a:pt x="117" y="316"/>
                      </a:lnTo>
                      <a:lnTo>
                        <a:pt x="131" y="351"/>
                      </a:lnTo>
                      <a:lnTo>
                        <a:pt x="143" y="387"/>
                      </a:lnTo>
                      <a:lnTo>
                        <a:pt x="156" y="422"/>
                      </a:lnTo>
                      <a:lnTo>
                        <a:pt x="169" y="457"/>
                      </a:lnTo>
                      <a:lnTo>
                        <a:pt x="182" y="492"/>
                      </a:lnTo>
                      <a:lnTo>
                        <a:pt x="195" y="527"/>
                      </a:lnTo>
                      <a:lnTo>
                        <a:pt x="208" y="562"/>
                      </a:lnTo>
                      <a:lnTo>
                        <a:pt x="222" y="597"/>
                      </a:lnTo>
                      <a:lnTo>
                        <a:pt x="234" y="633"/>
                      </a:lnTo>
                      <a:lnTo>
                        <a:pt x="247" y="667"/>
                      </a:lnTo>
                      <a:lnTo>
                        <a:pt x="260" y="702"/>
                      </a:lnTo>
                      <a:lnTo>
                        <a:pt x="273" y="737"/>
                      </a:lnTo>
                      <a:lnTo>
                        <a:pt x="286" y="773"/>
                      </a:lnTo>
                      <a:lnTo>
                        <a:pt x="299" y="808"/>
                      </a:lnTo>
                      <a:lnTo>
                        <a:pt x="313" y="843"/>
                      </a:lnTo>
                      <a:lnTo>
                        <a:pt x="326" y="878"/>
                      </a:lnTo>
                      <a:lnTo>
                        <a:pt x="338" y="913"/>
                      </a:lnTo>
                      <a:lnTo>
                        <a:pt x="351" y="948"/>
                      </a:lnTo>
                      <a:lnTo>
                        <a:pt x="364" y="983"/>
                      </a:lnTo>
                      <a:lnTo>
                        <a:pt x="377" y="1019"/>
                      </a:lnTo>
                      <a:lnTo>
                        <a:pt x="391" y="1054"/>
                      </a:lnTo>
                      <a:lnTo>
                        <a:pt x="404" y="1089"/>
                      </a:lnTo>
                      <a:lnTo>
                        <a:pt x="417" y="1124"/>
                      </a:lnTo>
                      <a:lnTo>
                        <a:pt x="430" y="1159"/>
                      </a:lnTo>
                      <a:lnTo>
                        <a:pt x="442" y="1194"/>
                      </a:lnTo>
                      <a:lnTo>
                        <a:pt x="455" y="1230"/>
                      </a:lnTo>
                      <a:lnTo>
                        <a:pt x="468" y="1265"/>
                      </a:lnTo>
                      <a:lnTo>
                        <a:pt x="482" y="1300"/>
                      </a:lnTo>
                      <a:lnTo>
                        <a:pt x="495" y="1335"/>
                      </a:lnTo>
                      <a:lnTo>
                        <a:pt x="508" y="1370"/>
                      </a:lnTo>
                      <a:lnTo>
                        <a:pt x="521" y="1405"/>
                      </a:lnTo>
                      <a:lnTo>
                        <a:pt x="533" y="1440"/>
                      </a:lnTo>
                      <a:lnTo>
                        <a:pt x="546" y="1476"/>
                      </a:lnTo>
                      <a:lnTo>
                        <a:pt x="560" y="1511"/>
                      </a:lnTo>
                      <a:lnTo>
                        <a:pt x="573" y="1546"/>
                      </a:lnTo>
                      <a:lnTo>
                        <a:pt x="586" y="1581"/>
                      </a:lnTo>
                      <a:lnTo>
                        <a:pt x="599" y="1616"/>
                      </a:lnTo>
                      <a:lnTo>
                        <a:pt x="612" y="1651"/>
                      </a:lnTo>
                      <a:lnTo>
                        <a:pt x="625" y="1687"/>
                      </a:lnTo>
                      <a:lnTo>
                        <a:pt x="637" y="1722"/>
                      </a:lnTo>
                      <a:lnTo>
                        <a:pt x="651" y="1757"/>
                      </a:lnTo>
                      <a:lnTo>
                        <a:pt x="664" y="1792"/>
                      </a:lnTo>
                      <a:lnTo>
                        <a:pt x="677" y="1827"/>
                      </a:lnTo>
                      <a:lnTo>
                        <a:pt x="690" y="1862"/>
                      </a:lnTo>
                      <a:lnTo>
                        <a:pt x="703" y="1897"/>
                      </a:lnTo>
                      <a:lnTo>
                        <a:pt x="716" y="1933"/>
                      </a:lnTo>
                      <a:lnTo>
                        <a:pt x="729" y="1968"/>
                      </a:lnTo>
                      <a:lnTo>
                        <a:pt x="742" y="2003"/>
                      </a:lnTo>
                      <a:lnTo>
                        <a:pt x="755" y="2038"/>
                      </a:lnTo>
                      <a:lnTo>
                        <a:pt x="768" y="2073"/>
                      </a:lnTo>
                      <a:lnTo>
                        <a:pt x="781" y="2108"/>
                      </a:lnTo>
                      <a:lnTo>
                        <a:pt x="794" y="2144"/>
                      </a:lnTo>
                      <a:lnTo>
                        <a:pt x="807" y="2179"/>
                      </a:lnTo>
                      <a:lnTo>
                        <a:pt x="820" y="2214"/>
                      </a:lnTo>
                      <a:lnTo>
                        <a:pt x="833" y="2249"/>
                      </a:lnTo>
                      <a:lnTo>
                        <a:pt x="846" y="2284"/>
                      </a:lnTo>
                      <a:lnTo>
                        <a:pt x="859" y="2319"/>
                      </a:lnTo>
                      <a:lnTo>
                        <a:pt x="872" y="2354"/>
                      </a:lnTo>
                      <a:lnTo>
                        <a:pt x="885" y="2390"/>
                      </a:lnTo>
                      <a:lnTo>
                        <a:pt x="898" y="2425"/>
                      </a:lnTo>
                      <a:lnTo>
                        <a:pt x="911" y="2460"/>
                      </a:lnTo>
                      <a:lnTo>
                        <a:pt x="924" y="2495"/>
                      </a:lnTo>
                      <a:lnTo>
                        <a:pt x="937" y="2530"/>
                      </a:lnTo>
                      <a:lnTo>
                        <a:pt x="950" y="2565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0" name="Freeform 34"/>
                <p:cNvSpPr>
                  <a:spLocks/>
                </p:cNvSpPr>
                <p:nvPr/>
              </p:nvSpPr>
              <p:spPr bwMode="auto">
                <a:xfrm>
                  <a:off x="2247" y="1140"/>
                  <a:ext cx="587" cy="1794"/>
                </a:xfrm>
                <a:custGeom>
                  <a:avLst/>
                  <a:gdLst>
                    <a:gd name="T0" fmla="*/ 587 w 587"/>
                    <a:gd name="T1" fmla="*/ 1794 h 1794"/>
                    <a:gd name="T2" fmla="*/ 79 w 587"/>
                    <a:gd name="T3" fmla="*/ 744 h 1794"/>
                    <a:gd name="T4" fmla="*/ 0 w 587"/>
                    <a:gd name="T5" fmla="*/ 0 h 17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87" h="1794">
                      <a:moveTo>
                        <a:pt x="587" y="1794"/>
                      </a:moveTo>
                      <a:lnTo>
                        <a:pt x="79" y="74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1" name="Oval 35"/>
                <p:cNvSpPr>
                  <a:spLocks noChangeArrowheads="1"/>
                </p:cNvSpPr>
                <p:nvPr/>
              </p:nvSpPr>
              <p:spPr bwMode="auto">
                <a:xfrm>
                  <a:off x="2819" y="2919"/>
                  <a:ext cx="24" cy="25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2" name="Oval 36"/>
                <p:cNvSpPr>
                  <a:spLocks noChangeArrowheads="1"/>
                </p:cNvSpPr>
                <p:nvPr/>
              </p:nvSpPr>
              <p:spPr bwMode="auto">
                <a:xfrm>
                  <a:off x="2311" y="1870"/>
                  <a:ext cx="24" cy="23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3" name="Oval 37"/>
                <p:cNvSpPr>
                  <a:spLocks noChangeArrowheads="1"/>
                </p:cNvSpPr>
                <p:nvPr/>
              </p:nvSpPr>
              <p:spPr bwMode="auto">
                <a:xfrm>
                  <a:off x="2231" y="1125"/>
                  <a:ext cx="25" cy="24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4" name="Freeform 38"/>
                <p:cNvSpPr>
                  <a:spLocks/>
                </p:cNvSpPr>
                <p:nvPr/>
              </p:nvSpPr>
              <p:spPr bwMode="auto">
                <a:xfrm>
                  <a:off x="1429" y="651"/>
                  <a:ext cx="637" cy="2539"/>
                </a:xfrm>
                <a:custGeom>
                  <a:avLst/>
                  <a:gdLst>
                    <a:gd name="T0" fmla="*/ 0 w 637"/>
                    <a:gd name="T1" fmla="*/ 0 h 2539"/>
                    <a:gd name="T2" fmla="*/ 13 w 637"/>
                    <a:gd name="T3" fmla="*/ 52 h 2539"/>
                    <a:gd name="T4" fmla="*/ 26 w 637"/>
                    <a:gd name="T5" fmla="*/ 104 h 2539"/>
                    <a:gd name="T6" fmla="*/ 39 w 637"/>
                    <a:gd name="T7" fmla="*/ 155 h 2539"/>
                    <a:gd name="T8" fmla="*/ 52 w 637"/>
                    <a:gd name="T9" fmla="*/ 208 h 2539"/>
                    <a:gd name="T10" fmla="*/ 65 w 637"/>
                    <a:gd name="T11" fmla="*/ 259 h 2539"/>
                    <a:gd name="T12" fmla="*/ 78 w 637"/>
                    <a:gd name="T13" fmla="*/ 311 h 2539"/>
                    <a:gd name="T14" fmla="*/ 91 w 637"/>
                    <a:gd name="T15" fmla="*/ 363 h 2539"/>
                    <a:gd name="T16" fmla="*/ 104 w 637"/>
                    <a:gd name="T17" fmla="*/ 415 h 2539"/>
                    <a:gd name="T18" fmla="*/ 117 w 637"/>
                    <a:gd name="T19" fmla="*/ 466 h 2539"/>
                    <a:gd name="T20" fmla="*/ 130 w 637"/>
                    <a:gd name="T21" fmla="*/ 518 h 2539"/>
                    <a:gd name="T22" fmla="*/ 144 w 637"/>
                    <a:gd name="T23" fmla="*/ 570 h 2539"/>
                    <a:gd name="T24" fmla="*/ 157 w 637"/>
                    <a:gd name="T25" fmla="*/ 621 h 2539"/>
                    <a:gd name="T26" fmla="*/ 169 w 637"/>
                    <a:gd name="T27" fmla="*/ 674 h 2539"/>
                    <a:gd name="T28" fmla="*/ 182 w 637"/>
                    <a:gd name="T29" fmla="*/ 725 h 2539"/>
                    <a:gd name="T30" fmla="*/ 195 w 637"/>
                    <a:gd name="T31" fmla="*/ 777 h 2539"/>
                    <a:gd name="T32" fmla="*/ 208 w 637"/>
                    <a:gd name="T33" fmla="*/ 829 h 2539"/>
                    <a:gd name="T34" fmla="*/ 221 w 637"/>
                    <a:gd name="T35" fmla="*/ 881 h 2539"/>
                    <a:gd name="T36" fmla="*/ 235 w 637"/>
                    <a:gd name="T37" fmla="*/ 933 h 2539"/>
                    <a:gd name="T38" fmla="*/ 248 w 637"/>
                    <a:gd name="T39" fmla="*/ 984 h 2539"/>
                    <a:gd name="T40" fmla="*/ 261 w 637"/>
                    <a:gd name="T41" fmla="*/ 1036 h 2539"/>
                    <a:gd name="T42" fmla="*/ 273 w 637"/>
                    <a:gd name="T43" fmla="*/ 1088 h 2539"/>
                    <a:gd name="T44" fmla="*/ 286 w 637"/>
                    <a:gd name="T45" fmla="*/ 1140 h 2539"/>
                    <a:gd name="T46" fmla="*/ 299 w 637"/>
                    <a:gd name="T47" fmla="*/ 1192 h 2539"/>
                    <a:gd name="T48" fmla="*/ 312 w 637"/>
                    <a:gd name="T49" fmla="*/ 1244 h 2539"/>
                    <a:gd name="T50" fmla="*/ 326 w 637"/>
                    <a:gd name="T51" fmla="*/ 1295 h 2539"/>
                    <a:gd name="T52" fmla="*/ 339 w 637"/>
                    <a:gd name="T53" fmla="*/ 1347 h 2539"/>
                    <a:gd name="T54" fmla="*/ 352 w 637"/>
                    <a:gd name="T55" fmla="*/ 1399 h 2539"/>
                    <a:gd name="T56" fmla="*/ 364 w 637"/>
                    <a:gd name="T57" fmla="*/ 1451 h 2539"/>
                    <a:gd name="T58" fmla="*/ 377 w 637"/>
                    <a:gd name="T59" fmla="*/ 1503 h 2539"/>
                    <a:gd name="T60" fmla="*/ 390 w 637"/>
                    <a:gd name="T61" fmla="*/ 1554 h 2539"/>
                    <a:gd name="T62" fmla="*/ 403 w 637"/>
                    <a:gd name="T63" fmla="*/ 1606 h 2539"/>
                    <a:gd name="T64" fmla="*/ 416 w 637"/>
                    <a:gd name="T65" fmla="*/ 1658 h 2539"/>
                    <a:gd name="T66" fmla="*/ 429 w 637"/>
                    <a:gd name="T67" fmla="*/ 1710 h 2539"/>
                    <a:gd name="T68" fmla="*/ 442 w 637"/>
                    <a:gd name="T69" fmla="*/ 1762 h 2539"/>
                    <a:gd name="T70" fmla="*/ 455 w 637"/>
                    <a:gd name="T71" fmla="*/ 1814 h 2539"/>
                    <a:gd name="T72" fmla="*/ 468 w 637"/>
                    <a:gd name="T73" fmla="*/ 1865 h 2539"/>
                    <a:gd name="T74" fmla="*/ 481 w 637"/>
                    <a:gd name="T75" fmla="*/ 1917 h 2539"/>
                    <a:gd name="T76" fmla="*/ 494 w 637"/>
                    <a:gd name="T77" fmla="*/ 1969 h 2539"/>
                    <a:gd name="T78" fmla="*/ 507 w 637"/>
                    <a:gd name="T79" fmla="*/ 2021 h 2539"/>
                    <a:gd name="T80" fmla="*/ 520 w 637"/>
                    <a:gd name="T81" fmla="*/ 2073 h 2539"/>
                    <a:gd name="T82" fmla="*/ 533 w 637"/>
                    <a:gd name="T83" fmla="*/ 2125 h 2539"/>
                    <a:gd name="T84" fmla="*/ 546 w 637"/>
                    <a:gd name="T85" fmla="*/ 2177 h 2539"/>
                    <a:gd name="T86" fmla="*/ 559 w 637"/>
                    <a:gd name="T87" fmla="*/ 2228 h 2539"/>
                    <a:gd name="T88" fmla="*/ 572 w 637"/>
                    <a:gd name="T89" fmla="*/ 2280 h 2539"/>
                    <a:gd name="T90" fmla="*/ 585 w 637"/>
                    <a:gd name="T91" fmla="*/ 2332 h 2539"/>
                    <a:gd name="T92" fmla="*/ 598 w 637"/>
                    <a:gd name="T93" fmla="*/ 2384 h 2539"/>
                    <a:gd name="T94" fmla="*/ 611 w 637"/>
                    <a:gd name="T95" fmla="*/ 2435 h 2539"/>
                    <a:gd name="T96" fmla="*/ 624 w 637"/>
                    <a:gd name="T97" fmla="*/ 2487 h 2539"/>
                    <a:gd name="T98" fmla="*/ 637 w 637"/>
                    <a:gd name="T99" fmla="*/ 2539 h 2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637" h="2539">
                      <a:moveTo>
                        <a:pt x="0" y="0"/>
                      </a:moveTo>
                      <a:lnTo>
                        <a:pt x="13" y="52"/>
                      </a:lnTo>
                      <a:lnTo>
                        <a:pt x="26" y="104"/>
                      </a:lnTo>
                      <a:lnTo>
                        <a:pt x="39" y="155"/>
                      </a:lnTo>
                      <a:lnTo>
                        <a:pt x="52" y="208"/>
                      </a:lnTo>
                      <a:lnTo>
                        <a:pt x="65" y="259"/>
                      </a:lnTo>
                      <a:lnTo>
                        <a:pt x="78" y="311"/>
                      </a:lnTo>
                      <a:lnTo>
                        <a:pt x="91" y="363"/>
                      </a:lnTo>
                      <a:lnTo>
                        <a:pt x="104" y="415"/>
                      </a:lnTo>
                      <a:lnTo>
                        <a:pt x="117" y="466"/>
                      </a:lnTo>
                      <a:lnTo>
                        <a:pt x="130" y="518"/>
                      </a:lnTo>
                      <a:lnTo>
                        <a:pt x="144" y="570"/>
                      </a:lnTo>
                      <a:lnTo>
                        <a:pt x="157" y="621"/>
                      </a:lnTo>
                      <a:lnTo>
                        <a:pt x="169" y="674"/>
                      </a:lnTo>
                      <a:lnTo>
                        <a:pt x="182" y="725"/>
                      </a:lnTo>
                      <a:lnTo>
                        <a:pt x="195" y="777"/>
                      </a:lnTo>
                      <a:lnTo>
                        <a:pt x="208" y="829"/>
                      </a:lnTo>
                      <a:lnTo>
                        <a:pt x="221" y="881"/>
                      </a:lnTo>
                      <a:lnTo>
                        <a:pt x="235" y="933"/>
                      </a:lnTo>
                      <a:lnTo>
                        <a:pt x="248" y="984"/>
                      </a:lnTo>
                      <a:lnTo>
                        <a:pt x="261" y="1036"/>
                      </a:lnTo>
                      <a:lnTo>
                        <a:pt x="273" y="1088"/>
                      </a:lnTo>
                      <a:lnTo>
                        <a:pt x="286" y="1140"/>
                      </a:lnTo>
                      <a:lnTo>
                        <a:pt x="299" y="1192"/>
                      </a:lnTo>
                      <a:lnTo>
                        <a:pt x="312" y="1244"/>
                      </a:lnTo>
                      <a:lnTo>
                        <a:pt x="326" y="1295"/>
                      </a:lnTo>
                      <a:lnTo>
                        <a:pt x="339" y="1347"/>
                      </a:lnTo>
                      <a:lnTo>
                        <a:pt x="352" y="1399"/>
                      </a:lnTo>
                      <a:lnTo>
                        <a:pt x="364" y="1451"/>
                      </a:lnTo>
                      <a:lnTo>
                        <a:pt x="377" y="1503"/>
                      </a:lnTo>
                      <a:lnTo>
                        <a:pt x="390" y="1554"/>
                      </a:lnTo>
                      <a:lnTo>
                        <a:pt x="403" y="1606"/>
                      </a:lnTo>
                      <a:lnTo>
                        <a:pt x="416" y="1658"/>
                      </a:lnTo>
                      <a:lnTo>
                        <a:pt x="429" y="1710"/>
                      </a:lnTo>
                      <a:lnTo>
                        <a:pt x="442" y="1762"/>
                      </a:lnTo>
                      <a:lnTo>
                        <a:pt x="455" y="1814"/>
                      </a:lnTo>
                      <a:lnTo>
                        <a:pt x="468" y="1865"/>
                      </a:lnTo>
                      <a:lnTo>
                        <a:pt x="481" y="1917"/>
                      </a:lnTo>
                      <a:lnTo>
                        <a:pt x="494" y="1969"/>
                      </a:lnTo>
                      <a:lnTo>
                        <a:pt x="507" y="2021"/>
                      </a:lnTo>
                      <a:lnTo>
                        <a:pt x="520" y="2073"/>
                      </a:lnTo>
                      <a:lnTo>
                        <a:pt x="533" y="2125"/>
                      </a:lnTo>
                      <a:lnTo>
                        <a:pt x="546" y="2177"/>
                      </a:lnTo>
                      <a:lnTo>
                        <a:pt x="559" y="2228"/>
                      </a:lnTo>
                      <a:lnTo>
                        <a:pt x="572" y="2280"/>
                      </a:lnTo>
                      <a:lnTo>
                        <a:pt x="585" y="2332"/>
                      </a:lnTo>
                      <a:lnTo>
                        <a:pt x="598" y="2384"/>
                      </a:lnTo>
                      <a:lnTo>
                        <a:pt x="611" y="2435"/>
                      </a:lnTo>
                      <a:lnTo>
                        <a:pt x="624" y="2487"/>
                      </a:lnTo>
                      <a:lnTo>
                        <a:pt x="637" y="2539"/>
                      </a:lnTo>
                    </a:path>
                  </a:pathLst>
                </a:custGeom>
                <a:noFill/>
                <a:ln w="14288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5" name="Freeform 39"/>
                <p:cNvSpPr>
                  <a:spLocks/>
                </p:cNvSpPr>
                <p:nvPr/>
              </p:nvSpPr>
              <p:spPr bwMode="auto">
                <a:xfrm>
                  <a:off x="1570" y="1140"/>
                  <a:ext cx="441" cy="1794"/>
                </a:xfrm>
                <a:custGeom>
                  <a:avLst/>
                  <a:gdLst>
                    <a:gd name="T0" fmla="*/ 441 w 441"/>
                    <a:gd name="T1" fmla="*/ 1794 h 1794"/>
                    <a:gd name="T2" fmla="*/ 142 w 441"/>
                    <a:gd name="T3" fmla="*/ 744 h 1794"/>
                    <a:gd name="T4" fmla="*/ 0 w 441"/>
                    <a:gd name="T5" fmla="*/ 0 h 17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1" h="1794">
                      <a:moveTo>
                        <a:pt x="441" y="1794"/>
                      </a:moveTo>
                      <a:lnTo>
                        <a:pt x="142" y="74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6" name="Oval 40"/>
                <p:cNvSpPr>
                  <a:spLocks noChangeArrowheads="1"/>
                </p:cNvSpPr>
                <p:nvPr/>
              </p:nvSpPr>
              <p:spPr bwMode="auto">
                <a:xfrm>
                  <a:off x="1995" y="2919"/>
                  <a:ext cx="25" cy="25"/>
                </a:xfrm>
                <a:prstGeom prst="ellipse">
                  <a:avLst/>
                </a:prstGeom>
                <a:solidFill>
                  <a:srgbClr val="FF00FF"/>
                </a:solidFill>
                <a:ln w="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7" name="Oval 41"/>
                <p:cNvSpPr>
                  <a:spLocks noChangeArrowheads="1"/>
                </p:cNvSpPr>
                <p:nvPr/>
              </p:nvSpPr>
              <p:spPr bwMode="auto">
                <a:xfrm>
                  <a:off x="1697" y="1870"/>
                  <a:ext cx="24" cy="23"/>
                </a:xfrm>
                <a:prstGeom prst="ellipse">
                  <a:avLst/>
                </a:prstGeom>
                <a:solidFill>
                  <a:srgbClr val="FF00FF"/>
                </a:solidFill>
                <a:ln w="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8" name="Oval 42"/>
                <p:cNvSpPr>
                  <a:spLocks noChangeArrowheads="1"/>
                </p:cNvSpPr>
                <p:nvPr/>
              </p:nvSpPr>
              <p:spPr bwMode="auto">
                <a:xfrm>
                  <a:off x="1555" y="1125"/>
                  <a:ext cx="24" cy="24"/>
                </a:xfrm>
                <a:prstGeom prst="ellipse">
                  <a:avLst/>
                </a:prstGeom>
                <a:solidFill>
                  <a:srgbClr val="FF00FF"/>
                </a:solidFill>
                <a:ln w="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89" name="Freeform 43"/>
                <p:cNvSpPr>
                  <a:spLocks/>
                </p:cNvSpPr>
                <p:nvPr/>
              </p:nvSpPr>
              <p:spPr bwMode="auto">
                <a:xfrm>
                  <a:off x="1338" y="640"/>
                  <a:ext cx="520" cy="2552"/>
                </a:xfrm>
                <a:custGeom>
                  <a:avLst/>
                  <a:gdLst>
                    <a:gd name="T0" fmla="*/ 0 w 520"/>
                    <a:gd name="T1" fmla="*/ 0 h 2552"/>
                    <a:gd name="T2" fmla="*/ 13 w 520"/>
                    <a:gd name="T3" fmla="*/ 64 h 2552"/>
                    <a:gd name="T4" fmla="*/ 26 w 520"/>
                    <a:gd name="T5" fmla="*/ 128 h 2552"/>
                    <a:gd name="T6" fmla="*/ 39 w 520"/>
                    <a:gd name="T7" fmla="*/ 191 h 2552"/>
                    <a:gd name="T8" fmla="*/ 52 w 520"/>
                    <a:gd name="T9" fmla="*/ 255 h 2552"/>
                    <a:gd name="T10" fmla="*/ 65 w 520"/>
                    <a:gd name="T11" fmla="*/ 319 h 2552"/>
                    <a:gd name="T12" fmla="*/ 78 w 520"/>
                    <a:gd name="T13" fmla="*/ 383 h 2552"/>
                    <a:gd name="T14" fmla="*/ 91 w 520"/>
                    <a:gd name="T15" fmla="*/ 447 h 2552"/>
                    <a:gd name="T16" fmla="*/ 104 w 520"/>
                    <a:gd name="T17" fmla="*/ 510 h 2552"/>
                    <a:gd name="T18" fmla="*/ 117 w 520"/>
                    <a:gd name="T19" fmla="*/ 574 h 2552"/>
                    <a:gd name="T20" fmla="*/ 130 w 520"/>
                    <a:gd name="T21" fmla="*/ 638 h 2552"/>
                    <a:gd name="T22" fmla="*/ 143 w 520"/>
                    <a:gd name="T23" fmla="*/ 701 h 2552"/>
                    <a:gd name="T24" fmla="*/ 156 w 520"/>
                    <a:gd name="T25" fmla="*/ 765 h 2552"/>
                    <a:gd name="T26" fmla="*/ 169 w 520"/>
                    <a:gd name="T27" fmla="*/ 829 h 2552"/>
                    <a:gd name="T28" fmla="*/ 182 w 520"/>
                    <a:gd name="T29" fmla="*/ 893 h 2552"/>
                    <a:gd name="T30" fmla="*/ 195 w 520"/>
                    <a:gd name="T31" fmla="*/ 957 h 2552"/>
                    <a:gd name="T32" fmla="*/ 208 w 520"/>
                    <a:gd name="T33" fmla="*/ 1021 h 2552"/>
                    <a:gd name="T34" fmla="*/ 221 w 520"/>
                    <a:gd name="T35" fmla="*/ 1084 h 2552"/>
                    <a:gd name="T36" fmla="*/ 235 w 520"/>
                    <a:gd name="T37" fmla="*/ 1148 h 2552"/>
                    <a:gd name="T38" fmla="*/ 248 w 520"/>
                    <a:gd name="T39" fmla="*/ 1212 h 2552"/>
                    <a:gd name="T40" fmla="*/ 260 w 520"/>
                    <a:gd name="T41" fmla="*/ 1276 h 2552"/>
                    <a:gd name="T42" fmla="*/ 273 w 520"/>
                    <a:gd name="T43" fmla="*/ 1340 h 2552"/>
                    <a:gd name="T44" fmla="*/ 286 w 520"/>
                    <a:gd name="T45" fmla="*/ 1404 h 2552"/>
                    <a:gd name="T46" fmla="*/ 299 w 520"/>
                    <a:gd name="T47" fmla="*/ 1467 h 2552"/>
                    <a:gd name="T48" fmla="*/ 312 w 520"/>
                    <a:gd name="T49" fmla="*/ 1531 h 2552"/>
                    <a:gd name="T50" fmla="*/ 326 w 520"/>
                    <a:gd name="T51" fmla="*/ 1595 h 2552"/>
                    <a:gd name="T52" fmla="*/ 339 w 520"/>
                    <a:gd name="T53" fmla="*/ 1659 h 2552"/>
                    <a:gd name="T54" fmla="*/ 352 w 520"/>
                    <a:gd name="T55" fmla="*/ 1722 h 2552"/>
                    <a:gd name="T56" fmla="*/ 364 w 520"/>
                    <a:gd name="T57" fmla="*/ 1786 h 2552"/>
                    <a:gd name="T58" fmla="*/ 377 w 520"/>
                    <a:gd name="T59" fmla="*/ 1850 h 2552"/>
                    <a:gd name="T60" fmla="*/ 390 w 520"/>
                    <a:gd name="T61" fmla="*/ 1914 h 2552"/>
                    <a:gd name="T62" fmla="*/ 403 w 520"/>
                    <a:gd name="T63" fmla="*/ 1978 h 2552"/>
                    <a:gd name="T64" fmla="*/ 417 w 520"/>
                    <a:gd name="T65" fmla="*/ 2042 h 2552"/>
                    <a:gd name="T66" fmla="*/ 430 w 520"/>
                    <a:gd name="T67" fmla="*/ 2106 h 2552"/>
                    <a:gd name="T68" fmla="*/ 443 w 520"/>
                    <a:gd name="T69" fmla="*/ 2169 h 2552"/>
                    <a:gd name="T70" fmla="*/ 455 w 520"/>
                    <a:gd name="T71" fmla="*/ 2233 h 2552"/>
                    <a:gd name="T72" fmla="*/ 468 w 520"/>
                    <a:gd name="T73" fmla="*/ 2297 h 2552"/>
                    <a:gd name="T74" fmla="*/ 481 w 520"/>
                    <a:gd name="T75" fmla="*/ 2361 h 2552"/>
                    <a:gd name="T76" fmla="*/ 494 w 520"/>
                    <a:gd name="T77" fmla="*/ 2424 h 2552"/>
                    <a:gd name="T78" fmla="*/ 507 w 520"/>
                    <a:gd name="T79" fmla="*/ 2488 h 2552"/>
                    <a:gd name="T80" fmla="*/ 520 w 520"/>
                    <a:gd name="T81" fmla="*/ 2552 h 2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20" h="2552">
                      <a:moveTo>
                        <a:pt x="0" y="0"/>
                      </a:moveTo>
                      <a:lnTo>
                        <a:pt x="13" y="64"/>
                      </a:lnTo>
                      <a:lnTo>
                        <a:pt x="26" y="128"/>
                      </a:lnTo>
                      <a:lnTo>
                        <a:pt x="39" y="191"/>
                      </a:lnTo>
                      <a:lnTo>
                        <a:pt x="52" y="255"/>
                      </a:lnTo>
                      <a:lnTo>
                        <a:pt x="65" y="319"/>
                      </a:lnTo>
                      <a:lnTo>
                        <a:pt x="78" y="383"/>
                      </a:lnTo>
                      <a:lnTo>
                        <a:pt x="91" y="447"/>
                      </a:lnTo>
                      <a:lnTo>
                        <a:pt x="104" y="510"/>
                      </a:lnTo>
                      <a:lnTo>
                        <a:pt x="117" y="574"/>
                      </a:lnTo>
                      <a:lnTo>
                        <a:pt x="130" y="638"/>
                      </a:lnTo>
                      <a:lnTo>
                        <a:pt x="143" y="701"/>
                      </a:lnTo>
                      <a:lnTo>
                        <a:pt x="156" y="765"/>
                      </a:lnTo>
                      <a:lnTo>
                        <a:pt x="169" y="829"/>
                      </a:lnTo>
                      <a:lnTo>
                        <a:pt x="182" y="893"/>
                      </a:lnTo>
                      <a:lnTo>
                        <a:pt x="195" y="957"/>
                      </a:lnTo>
                      <a:lnTo>
                        <a:pt x="208" y="1021"/>
                      </a:lnTo>
                      <a:lnTo>
                        <a:pt x="221" y="1084"/>
                      </a:lnTo>
                      <a:lnTo>
                        <a:pt x="235" y="1148"/>
                      </a:lnTo>
                      <a:lnTo>
                        <a:pt x="248" y="1212"/>
                      </a:lnTo>
                      <a:lnTo>
                        <a:pt x="260" y="1276"/>
                      </a:lnTo>
                      <a:lnTo>
                        <a:pt x="273" y="1340"/>
                      </a:lnTo>
                      <a:lnTo>
                        <a:pt x="286" y="1404"/>
                      </a:lnTo>
                      <a:lnTo>
                        <a:pt x="299" y="1467"/>
                      </a:lnTo>
                      <a:lnTo>
                        <a:pt x="312" y="1531"/>
                      </a:lnTo>
                      <a:lnTo>
                        <a:pt x="326" y="1595"/>
                      </a:lnTo>
                      <a:lnTo>
                        <a:pt x="339" y="1659"/>
                      </a:lnTo>
                      <a:lnTo>
                        <a:pt x="352" y="1722"/>
                      </a:lnTo>
                      <a:lnTo>
                        <a:pt x="364" y="1786"/>
                      </a:lnTo>
                      <a:lnTo>
                        <a:pt x="377" y="1850"/>
                      </a:lnTo>
                      <a:lnTo>
                        <a:pt x="390" y="1914"/>
                      </a:lnTo>
                      <a:lnTo>
                        <a:pt x="403" y="1978"/>
                      </a:lnTo>
                      <a:lnTo>
                        <a:pt x="417" y="2042"/>
                      </a:lnTo>
                      <a:lnTo>
                        <a:pt x="430" y="2106"/>
                      </a:lnTo>
                      <a:lnTo>
                        <a:pt x="443" y="2169"/>
                      </a:lnTo>
                      <a:lnTo>
                        <a:pt x="455" y="2233"/>
                      </a:lnTo>
                      <a:lnTo>
                        <a:pt x="468" y="2297"/>
                      </a:lnTo>
                      <a:lnTo>
                        <a:pt x="481" y="2361"/>
                      </a:lnTo>
                      <a:lnTo>
                        <a:pt x="494" y="2424"/>
                      </a:lnTo>
                      <a:lnTo>
                        <a:pt x="507" y="2488"/>
                      </a:lnTo>
                      <a:lnTo>
                        <a:pt x="520" y="2552"/>
                      </a:lnTo>
                    </a:path>
                  </a:pathLst>
                </a:custGeom>
                <a:noFill/>
                <a:ln w="14288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0" name="Freeform 44"/>
                <p:cNvSpPr>
                  <a:spLocks/>
                </p:cNvSpPr>
                <p:nvPr/>
              </p:nvSpPr>
              <p:spPr bwMode="auto">
                <a:xfrm>
                  <a:off x="1440" y="1140"/>
                  <a:ext cx="305" cy="1794"/>
                </a:xfrm>
                <a:custGeom>
                  <a:avLst/>
                  <a:gdLst>
                    <a:gd name="T0" fmla="*/ 305 w 305"/>
                    <a:gd name="T1" fmla="*/ 1794 h 1794"/>
                    <a:gd name="T2" fmla="*/ 152 w 305"/>
                    <a:gd name="T3" fmla="*/ 744 h 1794"/>
                    <a:gd name="T4" fmla="*/ 0 w 305"/>
                    <a:gd name="T5" fmla="*/ 0 h 17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5" h="1794">
                      <a:moveTo>
                        <a:pt x="305" y="1794"/>
                      </a:moveTo>
                      <a:lnTo>
                        <a:pt x="152" y="74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1" name="Oval 45"/>
                <p:cNvSpPr>
                  <a:spLocks noChangeArrowheads="1"/>
                </p:cNvSpPr>
                <p:nvPr/>
              </p:nvSpPr>
              <p:spPr bwMode="auto">
                <a:xfrm>
                  <a:off x="1730" y="2919"/>
                  <a:ext cx="24" cy="25"/>
                </a:xfrm>
                <a:prstGeom prst="ellipse">
                  <a:avLst/>
                </a:prstGeom>
                <a:solidFill>
                  <a:srgbClr val="9900CC"/>
                </a:solidFill>
                <a:ln w="0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2" name="Oval 46"/>
                <p:cNvSpPr>
                  <a:spLocks noChangeArrowheads="1"/>
                </p:cNvSpPr>
                <p:nvPr/>
              </p:nvSpPr>
              <p:spPr bwMode="auto">
                <a:xfrm>
                  <a:off x="1577" y="1870"/>
                  <a:ext cx="24" cy="23"/>
                </a:xfrm>
                <a:prstGeom prst="ellipse">
                  <a:avLst/>
                </a:prstGeom>
                <a:solidFill>
                  <a:srgbClr val="9900CC"/>
                </a:solidFill>
                <a:ln w="0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3" name="Oval 47"/>
                <p:cNvSpPr>
                  <a:spLocks noChangeArrowheads="1"/>
                </p:cNvSpPr>
                <p:nvPr/>
              </p:nvSpPr>
              <p:spPr bwMode="auto">
                <a:xfrm>
                  <a:off x="1425" y="1125"/>
                  <a:ext cx="24" cy="24"/>
                </a:xfrm>
                <a:prstGeom prst="ellipse">
                  <a:avLst/>
                </a:prstGeom>
                <a:solidFill>
                  <a:srgbClr val="9900CC"/>
                </a:solidFill>
                <a:ln w="0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4" name="Freeform 48"/>
                <p:cNvSpPr>
                  <a:spLocks/>
                </p:cNvSpPr>
                <p:nvPr/>
              </p:nvSpPr>
              <p:spPr bwMode="auto">
                <a:xfrm>
                  <a:off x="1221" y="616"/>
                  <a:ext cx="806" cy="2578"/>
                </a:xfrm>
                <a:custGeom>
                  <a:avLst/>
                  <a:gdLst>
                    <a:gd name="T0" fmla="*/ 0 w 806"/>
                    <a:gd name="T1" fmla="*/ 0 h 2578"/>
                    <a:gd name="T2" fmla="*/ 13 w 806"/>
                    <a:gd name="T3" fmla="*/ 42 h 2578"/>
                    <a:gd name="T4" fmla="*/ 26 w 806"/>
                    <a:gd name="T5" fmla="*/ 84 h 2578"/>
                    <a:gd name="T6" fmla="*/ 39 w 806"/>
                    <a:gd name="T7" fmla="*/ 125 h 2578"/>
                    <a:gd name="T8" fmla="*/ 52 w 806"/>
                    <a:gd name="T9" fmla="*/ 167 h 2578"/>
                    <a:gd name="T10" fmla="*/ 65 w 806"/>
                    <a:gd name="T11" fmla="*/ 208 h 2578"/>
                    <a:gd name="T12" fmla="*/ 78 w 806"/>
                    <a:gd name="T13" fmla="*/ 250 h 2578"/>
                    <a:gd name="T14" fmla="*/ 91 w 806"/>
                    <a:gd name="T15" fmla="*/ 291 h 2578"/>
                    <a:gd name="T16" fmla="*/ 104 w 806"/>
                    <a:gd name="T17" fmla="*/ 333 h 2578"/>
                    <a:gd name="T18" fmla="*/ 117 w 806"/>
                    <a:gd name="T19" fmla="*/ 375 h 2578"/>
                    <a:gd name="T20" fmla="*/ 130 w 806"/>
                    <a:gd name="T21" fmla="*/ 416 h 2578"/>
                    <a:gd name="T22" fmla="*/ 143 w 806"/>
                    <a:gd name="T23" fmla="*/ 458 h 2578"/>
                    <a:gd name="T24" fmla="*/ 156 w 806"/>
                    <a:gd name="T25" fmla="*/ 499 h 2578"/>
                    <a:gd name="T26" fmla="*/ 169 w 806"/>
                    <a:gd name="T27" fmla="*/ 541 h 2578"/>
                    <a:gd name="T28" fmla="*/ 182 w 806"/>
                    <a:gd name="T29" fmla="*/ 583 h 2578"/>
                    <a:gd name="T30" fmla="*/ 195 w 806"/>
                    <a:gd name="T31" fmla="*/ 624 h 2578"/>
                    <a:gd name="T32" fmla="*/ 208 w 806"/>
                    <a:gd name="T33" fmla="*/ 665 h 2578"/>
                    <a:gd name="T34" fmla="*/ 221 w 806"/>
                    <a:gd name="T35" fmla="*/ 707 h 2578"/>
                    <a:gd name="T36" fmla="*/ 234 w 806"/>
                    <a:gd name="T37" fmla="*/ 749 h 2578"/>
                    <a:gd name="T38" fmla="*/ 247 w 806"/>
                    <a:gd name="T39" fmla="*/ 790 h 2578"/>
                    <a:gd name="T40" fmla="*/ 260 w 806"/>
                    <a:gd name="T41" fmla="*/ 832 h 2578"/>
                    <a:gd name="T42" fmla="*/ 273 w 806"/>
                    <a:gd name="T43" fmla="*/ 873 h 2578"/>
                    <a:gd name="T44" fmla="*/ 286 w 806"/>
                    <a:gd name="T45" fmla="*/ 915 h 2578"/>
                    <a:gd name="T46" fmla="*/ 299 w 806"/>
                    <a:gd name="T47" fmla="*/ 956 h 2578"/>
                    <a:gd name="T48" fmla="*/ 312 w 806"/>
                    <a:gd name="T49" fmla="*/ 998 h 2578"/>
                    <a:gd name="T50" fmla="*/ 325 w 806"/>
                    <a:gd name="T51" fmla="*/ 1040 h 2578"/>
                    <a:gd name="T52" fmla="*/ 338 w 806"/>
                    <a:gd name="T53" fmla="*/ 1081 h 2578"/>
                    <a:gd name="T54" fmla="*/ 352 w 806"/>
                    <a:gd name="T55" fmla="*/ 1123 h 2578"/>
                    <a:gd name="T56" fmla="*/ 365 w 806"/>
                    <a:gd name="T57" fmla="*/ 1164 h 2578"/>
                    <a:gd name="T58" fmla="*/ 377 w 806"/>
                    <a:gd name="T59" fmla="*/ 1206 h 2578"/>
                    <a:gd name="T60" fmla="*/ 390 w 806"/>
                    <a:gd name="T61" fmla="*/ 1248 h 2578"/>
                    <a:gd name="T62" fmla="*/ 403 w 806"/>
                    <a:gd name="T63" fmla="*/ 1289 h 2578"/>
                    <a:gd name="T64" fmla="*/ 416 w 806"/>
                    <a:gd name="T65" fmla="*/ 1331 h 2578"/>
                    <a:gd name="T66" fmla="*/ 429 w 806"/>
                    <a:gd name="T67" fmla="*/ 1372 h 2578"/>
                    <a:gd name="T68" fmla="*/ 443 w 806"/>
                    <a:gd name="T69" fmla="*/ 1414 h 2578"/>
                    <a:gd name="T70" fmla="*/ 456 w 806"/>
                    <a:gd name="T71" fmla="*/ 1456 h 2578"/>
                    <a:gd name="T72" fmla="*/ 469 w 806"/>
                    <a:gd name="T73" fmla="*/ 1497 h 2578"/>
                    <a:gd name="T74" fmla="*/ 481 w 806"/>
                    <a:gd name="T75" fmla="*/ 1539 h 2578"/>
                    <a:gd name="T76" fmla="*/ 494 w 806"/>
                    <a:gd name="T77" fmla="*/ 1580 h 2578"/>
                    <a:gd name="T78" fmla="*/ 507 w 806"/>
                    <a:gd name="T79" fmla="*/ 1622 h 2578"/>
                    <a:gd name="T80" fmla="*/ 520 w 806"/>
                    <a:gd name="T81" fmla="*/ 1664 h 2578"/>
                    <a:gd name="T82" fmla="*/ 534 w 806"/>
                    <a:gd name="T83" fmla="*/ 1705 h 2578"/>
                    <a:gd name="T84" fmla="*/ 547 w 806"/>
                    <a:gd name="T85" fmla="*/ 1747 h 2578"/>
                    <a:gd name="T86" fmla="*/ 560 w 806"/>
                    <a:gd name="T87" fmla="*/ 1788 h 2578"/>
                    <a:gd name="T88" fmla="*/ 572 w 806"/>
                    <a:gd name="T89" fmla="*/ 1830 h 2578"/>
                    <a:gd name="T90" fmla="*/ 585 w 806"/>
                    <a:gd name="T91" fmla="*/ 1872 h 2578"/>
                    <a:gd name="T92" fmla="*/ 598 w 806"/>
                    <a:gd name="T93" fmla="*/ 1913 h 2578"/>
                    <a:gd name="T94" fmla="*/ 611 w 806"/>
                    <a:gd name="T95" fmla="*/ 1954 h 2578"/>
                    <a:gd name="T96" fmla="*/ 624 w 806"/>
                    <a:gd name="T97" fmla="*/ 1996 h 2578"/>
                    <a:gd name="T98" fmla="*/ 637 w 806"/>
                    <a:gd name="T99" fmla="*/ 2038 h 2578"/>
                    <a:gd name="T100" fmla="*/ 650 w 806"/>
                    <a:gd name="T101" fmla="*/ 2080 h 2578"/>
                    <a:gd name="T102" fmla="*/ 663 w 806"/>
                    <a:gd name="T103" fmla="*/ 2121 h 2578"/>
                    <a:gd name="T104" fmla="*/ 676 w 806"/>
                    <a:gd name="T105" fmla="*/ 2162 h 2578"/>
                    <a:gd name="T106" fmla="*/ 689 w 806"/>
                    <a:gd name="T107" fmla="*/ 2204 h 2578"/>
                    <a:gd name="T108" fmla="*/ 702 w 806"/>
                    <a:gd name="T109" fmla="*/ 2246 h 2578"/>
                    <a:gd name="T110" fmla="*/ 715 w 806"/>
                    <a:gd name="T111" fmla="*/ 2287 h 2578"/>
                    <a:gd name="T112" fmla="*/ 728 w 806"/>
                    <a:gd name="T113" fmla="*/ 2329 h 2578"/>
                    <a:gd name="T114" fmla="*/ 741 w 806"/>
                    <a:gd name="T115" fmla="*/ 2370 h 2578"/>
                    <a:gd name="T116" fmla="*/ 754 w 806"/>
                    <a:gd name="T117" fmla="*/ 2412 h 2578"/>
                    <a:gd name="T118" fmla="*/ 767 w 806"/>
                    <a:gd name="T119" fmla="*/ 2454 h 2578"/>
                    <a:gd name="T120" fmla="*/ 780 w 806"/>
                    <a:gd name="T121" fmla="*/ 2495 h 2578"/>
                    <a:gd name="T122" fmla="*/ 793 w 806"/>
                    <a:gd name="T123" fmla="*/ 2537 h 2578"/>
                    <a:gd name="T124" fmla="*/ 806 w 806"/>
                    <a:gd name="T125" fmla="*/ 2578 h 25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06" h="2578">
                      <a:moveTo>
                        <a:pt x="0" y="0"/>
                      </a:moveTo>
                      <a:lnTo>
                        <a:pt x="13" y="42"/>
                      </a:lnTo>
                      <a:lnTo>
                        <a:pt x="26" y="84"/>
                      </a:lnTo>
                      <a:lnTo>
                        <a:pt x="39" y="125"/>
                      </a:lnTo>
                      <a:lnTo>
                        <a:pt x="52" y="167"/>
                      </a:lnTo>
                      <a:lnTo>
                        <a:pt x="65" y="208"/>
                      </a:lnTo>
                      <a:lnTo>
                        <a:pt x="78" y="250"/>
                      </a:lnTo>
                      <a:lnTo>
                        <a:pt x="91" y="291"/>
                      </a:lnTo>
                      <a:lnTo>
                        <a:pt x="104" y="333"/>
                      </a:lnTo>
                      <a:lnTo>
                        <a:pt x="117" y="375"/>
                      </a:lnTo>
                      <a:lnTo>
                        <a:pt x="130" y="416"/>
                      </a:lnTo>
                      <a:lnTo>
                        <a:pt x="143" y="458"/>
                      </a:lnTo>
                      <a:lnTo>
                        <a:pt x="156" y="499"/>
                      </a:lnTo>
                      <a:lnTo>
                        <a:pt x="169" y="541"/>
                      </a:lnTo>
                      <a:lnTo>
                        <a:pt x="182" y="583"/>
                      </a:lnTo>
                      <a:lnTo>
                        <a:pt x="195" y="624"/>
                      </a:lnTo>
                      <a:lnTo>
                        <a:pt x="208" y="665"/>
                      </a:lnTo>
                      <a:lnTo>
                        <a:pt x="221" y="707"/>
                      </a:lnTo>
                      <a:lnTo>
                        <a:pt x="234" y="749"/>
                      </a:lnTo>
                      <a:lnTo>
                        <a:pt x="247" y="790"/>
                      </a:lnTo>
                      <a:lnTo>
                        <a:pt x="260" y="832"/>
                      </a:lnTo>
                      <a:lnTo>
                        <a:pt x="273" y="873"/>
                      </a:lnTo>
                      <a:lnTo>
                        <a:pt x="286" y="915"/>
                      </a:lnTo>
                      <a:lnTo>
                        <a:pt x="299" y="956"/>
                      </a:lnTo>
                      <a:lnTo>
                        <a:pt x="312" y="998"/>
                      </a:lnTo>
                      <a:lnTo>
                        <a:pt x="325" y="1040"/>
                      </a:lnTo>
                      <a:lnTo>
                        <a:pt x="338" y="1081"/>
                      </a:lnTo>
                      <a:lnTo>
                        <a:pt x="352" y="1123"/>
                      </a:lnTo>
                      <a:lnTo>
                        <a:pt x="365" y="1164"/>
                      </a:lnTo>
                      <a:lnTo>
                        <a:pt x="377" y="1206"/>
                      </a:lnTo>
                      <a:lnTo>
                        <a:pt x="390" y="1248"/>
                      </a:lnTo>
                      <a:lnTo>
                        <a:pt x="403" y="1289"/>
                      </a:lnTo>
                      <a:lnTo>
                        <a:pt x="416" y="1331"/>
                      </a:lnTo>
                      <a:lnTo>
                        <a:pt x="429" y="1372"/>
                      </a:lnTo>
                      <a:lnTo>
                        <a:pt x="443" y="1414"/>
                      </a:lnTo>
                      <a:lnTo>
                        <a:pt x="456" y="1456"/>
                      </a:lnTo>
                      <a:lnTo>
                        <a:pt x="469" y="1497"/>
                      </a:lnTo>
                      <a:lnTo>
                        <a:pt x="481" y="1539"/>
                      </a:lnTo>
                      <a:lnTo>
                        <a:pt x="494" y="1580"/>
                      </a:lnTo>
                      <a:lnTo>
                        <a:pt x="507" y="1622"/>
                      </a:lnTo>
                      <a:lnTo>
                        <a:pt x="520" y="1664"/>
                      </a:lnTo>
                      <a:lnTo>
                        <a:pt x="534" y="1705"/>
                      </a:lnTo>
                      <a:lnTo>
                        <a:pt x="547" y="1747"/>
                      </a:lnTo>
                      <a:lnTo>
                        <a:pt x="560" y="1788"/>
                      </a:lnTo>
                      <a:lnTo>
                        <a:pt x="572" y="1830"/>
                      </a:lnTo>
                      <a:lnTo>
                        <a:pt x="585" y="1872"/>
                      </a:lnTo>
                      <a:lnTo>
                        <a:pt x="598" y="1913"/>
                      </a:lnTo>
                      <a:lnTo>
                        <a:pt x="611" y="1954"/>
                      </a:lnTo>
                      <a:lnTo>
                        <a:pt x="624" y="1996"/>
                      </a:lnTo>
                      <a:lnTo>
                        <a:pt x="637" y="2038"/>
                      </a:lnTo>
                      <a:lnTo>
                        <a:pt x="650" y="2080"/>
                      </a:lnTo>
                      <a:lnTo>
                        <a:pt x="663" y="2121"/>
                      </a:lnTo>
                      <a:lnTo>
                        <a:pt x="676" y="2162"/>
                      </a:lnTo>
                      <a:lnTo>
                        <a:pt x="689" y="2204"/>
                      </a:lnTo>
                      <a:lnTo>
                        <a:pt x="702" y="2246"/>
                      </a:lnTo>
                      <a:lnTo>
                        <a:pt x="715" y="2287"/>
                      </a:lnTo>
                      <a:lnTo>
                        <a:pt x="728" y="2329"/>
                      </a:lnTo>
                      <a:lnTo>
                        <a:pt x="741" y="2370"/>
                      </a:lnTo>
                      <a:lnTo>
                        <a:pt x="754" y="2412"/>
                      </a:lnTo>
                      <a:lnTo>
                        <a:pt x="767" y="2454"/>
                      </a:lnTo>
                      <a:lnTo>
                        <a:pt x="780" y="2495"/>
                      </a:lnTo>
                      <a:lnTo>
                        <a:pt x="793" y="2537"/>
                      </a:lnTo>
                      <a:lnTo>
                        <a:pt x="806" y="2578"/>
                      </a:lnTo>
                    </a:path>
                  </a:pathLst>
                </a:custGeom>
                <a:noFill/>
                <a:ln w="14288">
                  <a:solidFill>
                    <a:srgbClr val="00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5" name="Freeform 49"/>
                <p:cNvSpPr>
                  <a:spLocks/>
                </p:cNvSpPr>
                <p:nvPr/>
              </p:nvSpPr>
              <p:spPr bwMode="auto">
                <a:xfrm>
                  <a:off x="1359" y="1140"/>
                  <a:ext cx="551" cy="1794"/>
                </a:xfrm>
                <a:custGeom>
                  <a:avLst/>
                  <a:gdLst>
                    <a:gd name="T0" fmla="*/ 551 w 551"/>
                    <a:gd name="T1" fmla="*/ 1794 h 1794"/>
                    <a:gd name="T2" fmla="*/ 320 w 551"/>
                    <a:gd name="T3" fmla="*/ 744 h 1794"/>
                    <a:gd name="T4" fmla="*/ 0 w 551"/>
                    <a:gd name="T5" fmla="*/ 0 h 17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51" h="1794">
                      <a:moveTo>
                        <a:pt x="551" y="1794"/>
                      </a:moveTo>
                      <a:lnTo>
                        <a:pt x="320" y="74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6" name="Oval 50"/>
                <p:cNvSpPr>
                  <a:spLocks noChangeArrowheads="1"/>
                </p:cNvSpPr>
                <p:nvPr/>
              </p:nvSpPr>
              <p:spPr bwMode="auto">
                <a:xfrm>
                  <a:off x="1895" y="2919"/>
                  <a:ext cx="24" cy="25"/>
                </a:xfrm>
                <a:prstGeom prst="ellipse">
                  <a:avLst/>
                </a:prstGeom>
                <a:solidFill>
                  <a:srgbClr val="00FFFF"/>
                </a:solidFill>
                <a:ln w="0">
                  <a:solidFill>
                    <a:srgbClr val="00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7" name="Oval 51"/>
                <p:cNvSpPr>
                  <a:spLocks noChangeArrowheads="1"/>
                </p:cNvSpPr>
                <p:nvPr/>
              </p:nvSpPr>
              <p:spPr bwMode="auto">
                <a:xfrm>
                  <a:off x="1664" y="1870"/>
                  <a:ext cx="24" cy="23"/>
                </a:xfrm>
                <a:prstGeom prst="ellipse">
                  <a:avLst/>
                </a:prstGeom>
                <a:solidFill>
                  <a:srgbClr val="00FFFF"/>
                </a:solidFill>
                <a:ln w="0">
                  <a:solidFill>
                    <a:srgbClr val="00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8" name="Oval 52"/>
                <p:cNvSpPr>
                  <a:spLocks noChangeArrowheads="1"/>
                </p:cNvSpPr>
                <p:nvPr/>
              </p:nvSpPr>
              <p:spPr bwMode="auto">
                <a:xfrm>
                  <a:off x="1344" y="1125"/>
                  <a:ext cx="25" cy="24"/>
                </a:xfrm>
                <a:prstGeom prst="ellipse">
                  <a:avLst/>
                </a:prstGeom>
                <a:solidFill>
                  <a:srgbClr val="00FFFF"/>
                </a:solidFill>
                <a:ln w="0">
                  <a:solidFill>
                    <a:srgbClr val="00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199" name="Freeform 53"/>
                <p:cNvSpPr>
                  <a:spLocks/>
                </p:cNvSpPr>
                <p:nvPr/>
              </p:nvSpPr>
              <p:spPr bwMode="auto">
                <a:xfrm>
                  <a:off x="1091" y="647"/>
                  <a:ext cx="741" cy="2550"/>
                </a:xfrm>
                <a:custGeom>
                  <a:avLst/>
                  <a:gdLst>
                    <a:gd name="T0" fmla="*/ 0 w 741"/>
                    <a:gd name="T1" fmla="*/ 0 h 2550"/>
                    <a:gd name="T2" fmla="*/ 13 w 741"/>
                    <a:gd name="T3" fmla="*/ 45 h 2550"/>
                    <a:gd name="T4" fmla="*/ 26 w 741"/>
                    <a:gd name="T5" fmla="*/ 90 h 2550"/>
                    <a:gd name="T6" fmla="*/ 39 w 741"/>
                    <a:gd name="T7" fmla="*/ 135 h 2550"/>
                    <a:gd name="T8" fmla="*/ 52 w 741"/>
                    <a:gd name="T9" fmla="*/ 179 h 2550"/>
                    <a:gd name="T10" fmla="*/ 65 w 741"/>
                    <a:gd name="T11" fmla="*/ 224 h 2550"/>
                    <a:gd name="T12" fmla="*/ 78 w 741"/>
                    <a:gd name="T13" fmla="*/ 269 h 2550"/>
                    <a:gd name="T14" fmla="*/ 91 w 741"/>
                    <a:gd name="T15" fmla="*/ 313 h 2550"/>
                    <a:gd name="T16" fmla="*/ 104 w 741"/>
                    <a:gd name="T17" fmla="*/ 358 h 2550"/>
                    <a:gd name="T18" fmla="*/ 117 w 741"/>
                    <a:gd name="T19" fmla="*/ 403 h 2550"/>
                    <a:gd name="T20" fmla="*/ 130 w 741"/>
                    <a:gd name="T21" fmla="*/ 448 h 2550"/>
                    <a:gd name="T22" fmla="*/ 143 w 741"/>
                    <a:gd name="T23" fmla="*/ 492 h 2550"/>
                    <a:gd name="T24" fmla="*/ 156 w 741"/>
                    <a:gd name="T25" fmla="*/ 537 h 2550"/>
                    <a:gd name="T26" fmla="*/ 169 w 741"/>
                    <a:gd name="T27" fmla="*/ 582 h 2550"/>
                    <a:gd name="T28" fmla="*/ 182 w 741"/>
                    <a:gd name="T29" fmla="*/ 626 h 2550"/>
                    <a:gd name="T30" fmla="*/ 195 w 741"/>
                    <a:gd name="T31" fmla="*/ 671 h 2550"/>
                    <a:gd name="T32" fmla="*/ 208 w 741"/>
                    <a:gd name="T33" fmla="*/ 716 h 2550"/>
                    <a:gd name="T34" fmla="*/ 221 w 741"/>
                    <a:gd name="T35" fmla="*/ 760 h 2550"/>
                    <a:gd name="T36" fmla="*/ 234 w 741"/>
                    <a:gd name="T37" fmla="*/ 805 h 2550"/>
                    <a:gd name="T38" fmla="*/ 247 w 741"/>
                    <a:gd name="T39" fmla="*/ 850 h 2550"/>
                    <a:gd name="T40" fmla="*/ 260 w 741"/>
                    <a:gd name="T41" fmla="*/ 895 h 2550"/>
                    <a:gd name="T42" fmla="*/ 273 w 741"/>
                    <a:gd name="T43" fmla="*/ 940 h 2550"/>
                    <a:gd name="T44" fmla="*/ 286 w 741"/>
                    <a:gd name="T45" fmla="*/ 984 h 2550"/>
                    <a:gd name="T46" fmla="*/ 299 w 741"/>
                    <a:gd name="T47" fmla="*/ 1029 h 2550"/>
                    <a:gd name="T48" fmla="*/ 312 w 741"/>
                    <a:gd name="T49" fmla="*/ 1074 h 2550"/>
                    <a:gd name="T50" fmla="*/ 325 w 741"/>
                    <a:gd name="T51" fmla="*/ 1118 h 2550"/>
                    <a:gd name="T52" fmla="*/ 338 w 741"/>
                    <a:gd name="T53" fmla="*/ 1163 h 2550"/>
                    <a:gd name="T54" fmla="*/ 351 w 741"/>
                    <a:gd name="T55" fmla="*/ 1208 h 2550"/>
                    <a:gd name="T56" fmla="*/ 364 w 741"/>
                    <a:gd name="T57" fmla="*/ 1253 h 2550"/>
                    <a:gd name="T58" fmla="*/ 377 w 741"/>
                    <a:gd name="T59" fmla="*/ 1297 h 2550"/>
                    <a:gd name="T60" fmla="*/ 390 w 741"/>
                    <a:gd name="T61" fmla="*/ 1342 h 2550"/>
                    <a:gd name="T62" fmla="*/ 403 w 741"/>
                    <a:gd name="T63" fmla="*/ 1387 h 2550"/>
                    <a:gd name="T64" fmla="*/ 416 w 741"/>
                    <a:gd name="T65" fmla="*/ 1431 h 2550"/>
                    <a:gd name="T66" fmla="*/ 429 w 741"/>
                    <a:gd name="T67" fmla="*/ 1476 h 2550"/>
                    <a:gd name="T68" fmla="*/ 442 w 741"/>
                    <a:gd name="T69" fmla="*/ 1521 h 2550"/>
                    <a:gd name="T70" fmla="*/ 455 w 741"/>
                    <a:gd name="T71" fmla="*/ 1566 h 2550"/>
                    <a:gd name="T72" fmla="*/ 468 w 741"/>
                    <a:gd name="T73" fmla="*/ 1611 h 2550"/>
                    <a:gd name="T74" fmla="*/ 482 w 741"/>
                    <a:gd name="T75" fmla="*/ 1655 h 2550"/>
                    <a:gd name="T76" fmla="*/ 495 w 741"/>
                    <a:gd name="T77" fmla="*/ 1700 h 2550"/>
                    <a:gd name="T78" fmla="*/ 507 w 741"/>
                    <a:gd name="T79" fmla="*/ 1745 h 2550"/>
                    <a:gd name="T80" fmla="*/ 520 w 741"/>
                    <a:gd name="T81" fmla="*/ 1790 h 2550"/>
                    <a:gd name="T82" fmla="*/ 533 w 741"/>
                    <a:gd name="T83" fmla="*/ 1834 h 2550"/>
                    <a:gd name="T84" fmla="*/ 546 w 741"/>
                    <a:gd name="T85" fmla="*/ 1879 h 2550"/>
                    <a:gd name="T86" fmla="*/ 559 w 741"/>
                    <a:gd name="T87" fmla="*/ 1924 h 2550"/>
                    <a:gd name="T88" fmla="*/ 573 w 741"/>
                    <a:gd name="T89" fmla="*/ 1968 h 2550"/>
                    <a:gd name="T90" fmla="*/ 586 w 741"/>
                    <a:gd name="T91" fmla="*/ 2013 h 2550"/>
                    <a:gd name="T92" fmla="*/ 599 w 741"/>
                    <a:gd name="T93" fmla="*/ 2058 h 2550"/>
                    <a:gd name="T94" fmla="*/ 611 w 741"/>
                    <a:gd name="T95" fmla="*/ 2102 h 2550"/>
                    <a:gd name="T96" fmla="*/ 624 w 741"/>
                    <a:gd name="T97" fmla="*/ 2147 h 2550"/>
                    <a:gd name="T98" fmla="*/ 637 w 741"/>
                    <a:gd name="T99" fmla="*/ 2192 h 2550"/>
                    <a:gd name="T100" fmla="*/ 650 w 741"/>
                    <a:gd name="T101" fmla="*/ 2237 h 2550"/>
                    <a:gd name="T102" fmla="*/ 664 w 741"/>
                    <a:gd name="T103" fmla="*/ 2282 h 2550"/>
                    <a:gd name="T104" fmla="*/ 677 w 741"/>
                    <a:gd name="T105" fmla="*/ 2326 h 2550"/>
                    <a:gd name="T106" fmla="*/ 690 w 741"/>
                    <a:gd name="T107" fmla="*/ 2371 h 2550"/>
                    <a:gd name="T108" fmla="*/ 702 w 741"/>
                    <a:gd name="T109" fmla="*/ 2416 h 2550"/>
                    <a:gd name="T110" fmla="*/ 715 w 741"/>
                    <a:gd name="T111" fmla="*/ 2461 h 2550"/>
                    <a:gd name="T112" fmla="*/ 728 w 741"/>
                    <a:gd name="T113" fmla="*/ 2506 h 2550"/>
                    <a:gd name="T114" fmla="*/ 741 w 741"/>
                    <a:gd name="T115" fmla="*/ 2550 h 25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1" h="2550">
                      <a:moveTo>
                        <a:pt x="0" y="0"/>
                      </a:moveTo>
                      <a:lnTo>
                        <a:pt x="13" y="45"/>
                      </a:lnTo>
                      <a:lnTo>
                        <a:pt x="26" y="90"/>
                      </a:lnTo>
                      <a:lnTo>
                        <a:pt x="39" y="135"/>
                      </a:lnTo>
                      <a:lnTo>
                        <a:pt x="52" y="179"/>
                      </a:lnTo>
                      <a:lnTo>
                        <a:pt x="65" y="224"/>
                      </a:lnTo>
                      <a:lnTo>
                        <a:pt x="78" y="269"/>
                      </a:lnTo>
                      <a:lnTo>
                        <a:pt x="91" y="313"/>
                      </a:lnTo>
                      <a:lnTo>
                        <a:pt x="104" y="358"/>
                      </a:lnTo>
                      <a:lnTo>
                        <a:pt x="117" y="403"/>
                      </a:lnTo>
                      <a:lnTo>
                        <a:pt x="130" y="448"/>
                      </a:lnTo>
                      <a:lnTo>
                        <a:pt x="143" y="492"/>
                      </a:lnTo>
                      <a:lnTo>
                        <a:pt x="156" y="537"/>
                      </a:lnTo>
                      <a:lnTo>
                        <a:pt x="169" y="582"/>
                      </a:lnTo>
                      <a:lnTo>
                        <a:pt x="182" y="626"/>
                      </a:lnTo>
                      <a:lnTo>
                        <a:pt x="195" y="671"/>
                      </a:lnTo>
                      <a:lnTo>
                        <a:pt x="208" y="716"/>
                      </a:lnTo>
                      <a:lnTo>
                        <a:pt x="221" y="760"/>
                      </a:lnTo>
                      <a:lnTo>
                        <a:pt x="234" y="805"/>
                      </a:lnTo>
                      <a:lnTo>
                        <a:pt x="247" y="850"/>
                      </a:lnTo>
                      <a:lnTo>
                        <a:pt x="260" y="895"/>
                      </a:lnTo>
                      <a:lnTo>
                        <a:pt x="273" y="940"/>
                      </a:lnTo>
                      <a:lnTo>
                        <a:pt x="286" y="984"/>
                      </a:lnTo>
                      <a:lnTo>
                        <a:pt x="299" y="1029"/>
                      </a:lnTo>
                      <a:lnTo>
                        <a:pt x="312" y="1074"/>
                      </a:lnTo>
                      <a:lnTo>
                        <a:pt x="325" y="1118"/>
                      </a:lnTo>
                      <a:lnTo>
                        <a:pt x="338" y="1163"/>
                      </a:lnTo>
                      <a:lnTo>
                        <a:pt x="351" y="1208"/>
                      </a:lnTo>
                      <a:lnTo>
                        <a:pt x="364" y="1253"/>
                      </a:lnTo>
                      <a:lnTo>
                        <a:pt x="377" y="1297"/>
                      </a:lnTo>
                      <a:lnTo>
                        <a:pt x="390" y="1342"/>
                      </a:lnTo>
                      <a:lnTo>
                        <a:pt x="403" y="1387"/>
                      </a:lnTo>
                      <a:lnTo>
                        <a:pt x="416" y="1431"/>
                      </a:lnTo>
                      <a:lnTo>
                        <a:pt x="429" y="1476"/>
                      </a:lnTo>
                      <a:lnTo>
                        <a:pt x="442" y="1521"/>
                      </a:lnTo>
                      <a:lnTo>
                        <a:pt x="455" y="1566"/>
                      </a:lnTo>
                      <a:lnTo>
                        <a:pt x="468" y="1611"/>
                      </a:lnTo>
                      <a:lnTo>
                        <a:pt x="482" y="1655"/>
                      </a:lnTo>
                      <a:lnTo>
                        <a:pt x="495" y="1700"/>
                      </a:lnTo>
                      <a:lnTo>
                        <a:pt x="507" y="1745"/>
                      </a:lnTo>
                      <a:lnTo>
                        <a:pt x="520" y="1790"/>
                      </a:lnTo>
                      <a:lnTo>
                        <a:pt x="533" y="1834"/>
                      </a:lnTo>
                      <a:lnTo>
                        <a:pt x="546" y="1879"/>
                      </a:lnTo>
                      <a:lnTo>
                        <a:pt x="559" y="1924"/>
                      </a:lnTo>
                      <a:lnTo>
                        <a:pt x="573" y="1968"/>
                      </a:lnTo>
                      <a:lnTo>
                        <a:pt x="586" y="2013"/>
                      </a:lnTo>
                      <a:lnTo>
                        <a:pt x="599" y="2058"/>
                      </a:lnTo>
                      <a:lnTo>
                        <a:pt x="611" y="2102"/>
                      </a:lnTo>
                      <a:lnTo>
                        <a:pt x="624" y="2147"/>
                      </a:lnTo>
                      <a:lnTo>
                        <a:pt x="637" y="2192"/>
                      </a:lnTo>
                      <a:lnTo>
                        <a:pt x="650" y="2237"/>
                      </a:lnTo>
                      <a:lnTo>
                        <a:pt x="664" y="2282"/>
                      </a:lnTo>
                      <a:lnTo>
                        <a:pt x="677" y="2326"/>
                      </a:lnTo>
                      <a:lnTo>
                        <a:pt x="690" y="2371"/>
                      </a:lnTo>
                      <a:lnTo>
                        <a:pt x="702" y="2416"/>
                      </a:lnTo>
                      <a:lnTo>
                        <a:pt x="715" y="2461"/>
                      </a:lnTo>
                      <a:lnTo>
                        <a:pt x="728" y="2506"/>
                      </a:lnTo>
                      <a:lnTo>
                        <a:pt x="741" y="2550"/>
                      </a:lnTo>
                    </a:path>
                  </a:pathLst>
                </a:custGeom>
                <a:noFill/>
                <a:ln w="14288">
                  <a:solidFill>
                    <a:srgbClr val="6699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0" name="Line 54"/>
                <p:cNvSpPr>
                  <a:spLocks noChangeShapeType="1"/>
                </p:cNvSpPr>
                <p:nvPr/>
              </p:nvSpPr>
              <p:spPr bwMode="auto">
                <a:xfrm flipH="1" flipV="1">
                  <a:off x="1451" y="1884"/>
                  <a:ext cx="305" cy="105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1" name="Oval 55"/>
                <p:cNvSpPr>
                  <a:spLocks noChangeArrowheads="1"/>
                </p:cNvSpPr>
                <p:nvPr/>
              </p:nvSpPr>
              <p:spPr bwMode="auto">
                <a:xfrm>
                  <a:off x="1741" y="2919"/>
                  <a:ext cx="24" cy="25"/>
                </a:xfrm>
                <a:prstGeom prst="ellipse">
                  <a:avLst/>
                </a:prstGeom>
                <a:solidFill>
                  <a:srgbClr val="6699FF"/>
                </a:solidFill>
                <a:ln w="0">
                  <a:solidFill>
                    <a:srgbClr val="6699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2" name="Oval 56"/>
                <p:cNvSpPr>
                  <a:spLocks noChangeArrowheads="1"/>
                </p:cNvSpPr>
                <p:nvPr/>
              </p:nvSpPr>
              <p:spPr bwMode="auto">
                <a:xfrm>
                  <a:off x="1436" y="1870"/>
                  <a:ext cx="24" cy="23"/>
                </a:xfrm>
                <a:prstGeom prst="ellipse">
                  <a:avLst/>
                </a:prstGeom>
                <a:solidFill>
                  <a:srgbClr val="6699FF"/>
                </a:solidFill>
                <a:ln w="0">
                  <a:solidFill>
                    <a:srgbClr val="6699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3" name="Freeform 57"/>
                <p:cNvSpPr>
                  <a:spLocks/>
                </p:cNvSpPr>
                <p:nvPr/>
              </p:nvSpPr>
              <p:spPr bwMode="auto">
                <a:xfrm>
                  <a:off x="636" y="640"/>
                  <a:ext cx="767" cy="2528"/>
                </a:xfrm>
                <a:custGeom>
                  <a:avLst/>
                  <a:gdLst>
                    <a:gd name="T0" fmla="*/ 0 w 767"/>
                    <a:gd name="T1" fmla="*/ 0 h 2528"/>
                    <a:gd name="T2" fmla="*/ 13 w 767"/>
                    <a:gd name="T3" fmla="*/ 43 h 2528"/>
                    <a:gd name="T4" fmla="*/ 26 w 767"/>
                    <a:gd name="T5" fmla="*/ 86 h 2528"/>
                    <a:gd name="T6" fmla="*/ 39 w 767"/>
                    <a:gd name="T7" fmla="*/ 129 h 2528"/>
                    <a:gd name="T8" fmla="*/ 52 w 767"/>
                    <a:gd name="T9" fmla="*/ 172 h 2528"/>
                    <a:gd name="T10" fmla="*/ 65 w 767"/>
                    <a:gd name="T11" fmla="*/ 214 h 2528"/>
                    <a:gd name="T12" fmla="*/ 78 w 767"/>
                    <a:gd name="T13" fmla="*/ 257 h 2528"/>
                    <a:gd name="T14" fmla="*/ 91 w 767"/>
                    <a:gd name="T15" fmla="*/ 300 h 2528"/>
                    <a:gd name="T16" fmla="*/ 104 w 767"/>
                    <a:gd name="T17" fmla="*/ 343 h 2528"/>
                    <a:gd name="T18" fmla="*/ 117 w 767"/>
                    <a:gd name="T19" fmla="*/ 386 h 2528"/>
                    <a:gd name="T20" fmla="*/ 130 w 767"/>
                    <a:gd name="T21" fmla="*/ 429 h 2528"/>
                    <a:gd name="T22" fmla="*/ 143 w 767"/>
                    <a:gd name="T23" fmla="*/ 471 h 2528"/>
                    <a:gd name="T24" fmla="*/ 156 w 767"/>
                    <a:gd name="T25" fmla="*/ 514 h 2528"/>
                    <a:gd name="T26" fmla="*/ 169 w 767"/>
                    <a:gd name="T27" fmla="*/ 557 h 2528"/>
                    <a:gd name="T28" fmla="*/ 182 w 767"/>
                    <a:gd name="T29" fmla="*/ 600 h 2528"/>
                    <a:gd name="T30" fmla="*/ 195 w 767"/>
                    <a:gd name="T31" fmla="*/ 642 h 2528"/>
                    <a:gd name="T32" fmla="*/ 208 w 767"/>
                    <a:gd name="T33" fmla="*/ 685 h 2528"/>
                    <a:gd name="T34" fmla="*/ 221 w 767"/>
                    <a:gd name="T35" fmla="*/ 728 h 2528"/>
                    <a:gd name="T36" fmla="*/ 234 w 767"/>
                    <a:gd name="T37" fmla="*/ 771 h 2528"/>
                    <a:gd name="T38" fmla="*/ 247 w 767"/>
                    <a:gd name="T39" fmla="*/ 814 h 2528"/>
                    <a:gd name="T40" fmla="*/ 260 w 767"/>
                    <a:gd name="T41" fmla="*/ 857 h 2528"/>
                    <a:gd name="T42" fmla="*/ 273 w 767"/>
                    <a:gd name="T43" fmla="*/ 900 h 2528"/>
                    <a:gd name="T44" fmla="*/ 286 w 767"/>
                    <a:gd name="T45" fmla="*/ 942 h 2528"/>
                    <a:gd name="T46" fmla="*/ 299 w 767"/>
                    <a:gd name="T47" fmla="*/ 985 h 2528"/>
                    <a:gd name="T48" fmla="*/ 312 w 767"/>
                    <a:gd name="T49" fmla="*/ 1028 h 2528"/>
                    <a:gd name="T50" fmla="*/ 325 w 767"/>
                    <a:gd name="T51" fmla="*/ 1071 h 2528"/>
                    <a:gd name="T52" fmla="*/ 338 w 767"/>
                    <a:gd name="T53" fmla="*/ 1114 h 2528"/>
                    <a:gd name="T54" fmla="*/ 351 w 767"/>
                    <a:gd name="T55" fmla="*/ 1157 h 2528"/>
                    <a:gd name="T56" fmla="*/ 364 w 767"/>
                    <a:gd name="T57" fmla="*/ 1199 h 2528"/>
                    <a:gd name="T58" fmla="*/ 377 w 767"/>
                    <a:gd name="T59" fmla="*/ 1242 h 2528"/>
                    <a:gd name="T60" fmla="*/ 390 w 767"/>
                    <a:gd name="T61" fmla="*/ 1285 h 2528"/>
                    <a:gd name="T62" fmla="*/ 403 w 767"/>
                    <a:gd name="T63" fmla="*/ 1328 h 2528"/>
                    <a:gd name="T64" fmla="*/ 416 w 767"/>
                    <a:gd name="T65" fmla="*/ 1371 h 2528"/>
                    <a:gd name="T66" fmla="*/ 429 w 767"/>
                    <a:gd name="T67" fmla="*/ 1414 h 2528"/>
                    <a:gd name="T68" fmla="*/ 442 w 767"/>
                    <a:gd name="T69" fmla="*/ 1457 h 2528"/>
                    <a:gd name="T70" fmla="*/ 455 w 767"/>
                    <a:gd name="T71" fmla="*/ 1499 h 2528"/>
                    <a:gd name="T72" fmla="*/ 468 w 767"/>
                    <a:gd name="T73" fmla="*/ 1542 h 2528"/>
                    <a:gd name="T74" fmla="*/ 481 w 767"/>
                    <a:gd name="T75" fmla="*/ 1585 h 2528"/>
                    <a:gd name="T76" fmla="*/ 494 w 767"/>
                    <a:gd name="T77" fmla="*/ 1628 h 2528"/>
                    <a:gd name="T78" fmla="*/ 507 w 767"/>
                    <a:gd name="T79" fmla="*/ 1671 h 2528"/>
                    <a:gd name="T80" fmla="*/ 520 w 767"/>
                    <a:gd name="T81" fmla="*/ 1714 h 2528"/>
                    <a:gd name="T82" fmla="*/ 533 w 767"/>
                    <a:gd name="T83" fmla="*/ 1756 h 2528"/>
                    <a:gd name="T84" fmla="*/ 546 w 767"/>
                    <a:gd name="T85" fmla="*/ 1799 h 2528"/>
                    <a:gd name="T86" fmla="*/ 559 w 767"/>
                    <a:gd name="T87" fmla="*/ 1842 h 2528"/>
                    <a:gd name="T88" fmla="*/ 572 w 767"/>
                    <a:gd name="T89" fmla="*/ 1885 h 2528"/>
                    <a:gd name="T90" fmla="*/ 585 w 767"/>
                    <a:gd name="T91" fmla="*/ 1928 h 2528"/>
                    <a:gd name="T92" fmla="*/ 598 w 767"/>
                    <a:gd name="T93" fmla="*/ 1971 h 2528"/>
                    <a:gd name="T94" fmla="*/ 611 w 767"/>
                    <a:gd name="T95" fmla="*/ 2014 h 2528"/>
                    <a:gd name="T96" fmla="*/ 624 w 767"/>
                    <a:gd name="T97" fmla="*/ 2056 h 2528"/>
                    <a:gd name="T98" fmla="*/ 637 w 767"/>
                    <a:gd name="T99" fmla="*/ 2099 h 2528"/>
                    <a:gd name="T100" fmla="*/ 650 w 767"/>
                    <a:gd name="T101" fmla="*/ 2142 h 2528"/>
                    <a:gd name="T102" fmla="*/ 663 w 767"/>
                    <a:gd name="T103" fmla="*/ 2185 h 2528"/>
                    <a:gd name="T104" fmla="*/ 676 w 767"/>
                    <a:gd name="T105" fmla="*/ 2228 h 2528"/>
                    <a:gd name="T106" fmla="*/ 689 w 767"/>
                    <a:gd name="T107" fmla="*/ 2270 h 2528"/>
                    <a:gd name="T108" fmla="*/ 702 w 767"/>
                    <a:gd name="T109" fmla="*/ 2314 h 2528"/>
                    <a:gd name="T110" fmla="*/ 715 w 767"/>
                    <a:gd name="T111" fmla="*/ 2356 h 2528"/>
                    <a:gd name="T112" fmla="*/ 728 w 767"/>
                    <a:gd name="T113" fmla="*/ 2399 h 2528"/>
                    <a:gd name="T114" fmla="*/ 741 w 767"/>
                    <a:gd name="T115" fmla="*/ 2442 h 2528"/>
                    <a:gd name="T116" fmla="*/ 754 w 767"/>
                    <a:gd name="T117" fmla="*/ 2485 h 2528"/>
                    <a:gd name="T118" fmla="*/ 767 w 767"/>
                    <a:gd name="T119" fmla="*/ 2528 h 2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67" h="2528">
                      <a:moveTo>
                        <a:pt x="0" y="0"/>
                      </a:moveTo>
                      <a:lnTo>
                        <a:pt x="13" y="43"/>
                      </a:lnTo>
                      <a:lnTo>
                        <a:pt x="26" y="86"/>
                      </a:lnTo>
                      <a:lnTo>
                        <a:pt x="39" y="129"/>
                      </a:lnTo>
                      <a:lnTo>
                        <a:pt x="52" y="172"/>
                      </a:lnTo>
                      <a:lnTo>
                        <a:pt x="65" y="214"/>
                      </a:lnTo>
                      <a:lnTo>
                        <a:pt x="78" y="257"/>
                      </a:lnTo>
                      <a:lnTo>
                        <a:pt x="91" y="300"/>
                      </a:lnTo>
                      <a:lnTo>
                        <a:pt x="104" y="343"/>
                      </a:lnTo>
                      <a:lnTo>
                        <a:pt x="117" y="386"/>
                      </a:lnTo>
                      <a:lnTo>
                        <a:pt x="130" y="429"/>
                      </a:lnTo>
                      <a:lnTo>
                        <a:pt x="143" y="471"/>
                      </a:lnTo>
                      <a:lnTo>
                        <a:pt x="156" y="514"/>
                      </a:lnTo>
                      <a:lnTo>
                        <a:pt x="169" y="557"/>
                      </a:lnTo>
                      <a:lnTo>
                        <a:pt x="182" y="600"/>
                      </a:lnTo>
                      <a:lnTo>
                        <a:pt x="195" y="642"/>
                      </a:lnTo>
                      <a:lnTo>
                        <a:pt x="208" y="685"/>
                      </a:lnTo>
                      <a:lnTo>
                        <a:pt x="221" y="728"/>
                      </a:lnTo>
                      <a:lnTo>
                        <a:pt x="234" y="771"/>
                      </a:lnTo>
                      <a:lnTo>
                        <a:pt x="247" y="814"/>
                      </a:lnTo>
                      <a:lnTo>
                        <a:pt x="260" y="857"/>
                      </a:lnTo>
                      <a:lnTo>
                        <a:pt x="273" y="900"/>
                      </a:lnTo>
                      <a:lnTo>
                        <a:pt x="286" y="942"/>
                      </a:lnTo>
                      <a:lnTo>
                        <a:pt x="299" y="985"/>
                      </a:lnTo>
                      <a:lnTo>
                        <a:pt x="312" y="1028"/>
                      </a:lnTo>
                      <a:lnTo>
                        <a:pt x="325" y="1071"/>
                      </a:lnTo>
                      <a:lnTo>
                        <a:pt x="338" y="1114"/>
                      </a:lnTo>
                      <a:lnTo>
                        <a:pt x="351" y="1157"/>
                      </a:lnTo>
                      <a:lnTo>
                        <a:pt x="364" y="1199"/>
                      </a:lnTo>
                      <a:lnTo>
                        <a:pt x="377" y="1242"/>
                      </a:lnTo>
                      <a:lnTo>
                        <a:pt x="390" y="1285"/>
                      </a:lnTo>
                      <a:lnTo>
                        <a:pt x="403" y="1328"/>
                      </a:lnTo>
                      <a:lnTo>
                        <a:pt x="416" y="1371"/>
                      </a:lnTo>
                      <a:lnTo>
                        <a:pt x="429" y="1414"/>
                      </a:lnTo>
                      <a:lnTo>
                        <a:pt x="442" y="1457"/>
                      </a:lnTo>
                      <a:lnTo>
                        <a:pt x="455" y="1499"/>
                      </a:lnTo>
                      <a:lnTo>
                        <a:pt x="468" y="1542"/>
                      </a:lnTo>
                      <a:lnTo>
                        <a:pt x="481" y="1585"/>
                      </a:lnTo>
                      <a:lnTo>
                        <a:pt x="494" y="1628"/>
                      </a:lnTo>
                      <a:lnTo>
                        <a:pt x="507" y="1671"/>
                      </a:lnTo>
                      <a:lnTo>
                        <a:pt x="520" y="1714"/>
                      </a:lnTo>
                      <a:lnTo>
                        <a:pt x="533" y="1756"/>
                      </a:lnTo>
                      <a:lnTo>
                        <a:pt x="546" y="1799"/>
                      </a:lnTo>
                      <a:lnTo>
                        <a:pt x="559" y="1842"/>
                      </a:lnTo>
                      <a:lnTo>
                        <a:pt x="572" y="1885"/>
                      </a:lnTo>
                      <a:lnTo>
                        <a:pt x="585" y="1928"/>
                      </a:lnTo>
                      <a:lnTo>
                        <a:pt x="598" y="1971"/>
                      </a:lnTo>
                      <a:lnTo>
                        <a:pt x="611" y="2014"/>
                      </a:lnTo>
                      <a:lnTo>
                        <a:pt x="624" y="2056"/>
                      </a:lnTo>
                      <a:lnTo>
                        <a:pt x="637" y="2099"/>
                      </a:lnTo>
                      <a:lnTo>
                        <a:pt x="650" y="2142"/>
                      </a:lnTo>
                      <a:lnTo>
                        <a:pt x="663" y="2185"/>
                      </a:lnTo>
                      <a:lnTo>
                        <a:pt x="676" y="2228"/>
                      </a:lnTo>
                      <a:lnTo>
                        <a:pt x="689" y="2270"/>
                      </a:lnTo>
                      <a:lnTo>
                        <a:pt x="702" y="2314"/>
                      </a:lnTo>
                      <a:lnTo>
                        <a:pt x="715" y="2356"/>
                      </a:lnTo>
                      <a:lnTo>
                        <a:pt x="728" y="2399"/>
                      </a:lnTo>
                      <a:lnTo>
                        <a:pt x="741" y="2442"/>
                      </a:lnTo>
                      <a:lnTo>
                        <a:pt x="754" y="2485"/>
                      </a:lnTo>
                      <a:lnTo>
                        <a:pt x="767" y="2528"/>
                      </a:lnTo>
                    </a:path>
                  </a:pathLst>
                </a:custGeom>
                <a:noFill/>
                <a:ln w="14288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4" name="Line 58"/>
                <p:cNvSpPr>
                  <a:spLocks noChangeShapeType="1"/>
                </p:cNvSpPr>
                <p:nvPr/>
              </p:nvSpPr>
              <p:spPr bwMode="auto">
                <a:xfrm flipH="1" flipV="1">
                  <a:off x="1014" y="1884"/>
                  <a:ext cx="318" cy="105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5" name="Oval 59"/>
                <p:cNvSpPr>
                  <a:spLocks noChangeArrowheads="1"/>
                </p:cNvSpPr>
                <p:nvPr/>
              </p:nvSpPr>
              <p:spPr bwMode="auto">
                <a:xfrm>
                  <a:off x="1317" y="2919"/>
                  <a:ext cx="24" cy="25"/>
                </a:xfrm>
                <a:prstGeom prst="ellipse">
                  <a:avLst/>
                </a:prstGeom>
                <a:solidFill>
                  <a:srgbClr val="00FF00"/>
                </a:solidFill>
                <a:ln w="0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  <p:sp>
              <p:nvSpPr>
                <p:cNvPr id="206" name="Oval 60"/>
                <p:cNvSpPr>
                  <a:spLocks noChangeArrowheads="1"/>
                </p:cNvSpPr>
                <p:nvPr/>
              </p:nvSpPr>
              <p:spPr bwMode="auto">
                <a:xfrm>
                  <a:off x="999" y="1870"/>
                  <a:ext cx="24" cy="23"/>
                </a:xfrm>
                <a:prstGeom prst="ellipse">
                  <a:avLst/>
                </a:prstGeom>
                <a:solidFill>
                  <a:srgbClr val="00FF00"/>
                </a:solidFill>
                <a:ln w="0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ar-SA"/>
                </a:p>
              </p:txBody>
            </p:sp>
          </p:grpSp>
        </p:grpSp>
        <p:sp>
          <p:nvSpPr>
            <p:cNvPr id="210" name="Rectangle 209"/>
            <p:cNvSpPr/>
            <p:nvPr/>
          </p:nvSpPr>
          <p:spPr>
            <a:xfrm>
              <a:off x="17410" y="-73499"/>
              <a:ext cx="12192000" cy="2092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>
                <a:buNone/>
              </a:pPr>
              <a:r>
                <a:rPr lang="en-US" sz="4000" b="1" dirty="0"/>
                <a:t>Glass Transition Activation Energy (E</a:t>
              </a:r>
              <a:r>
                <a:rPr lang="en-US" sz="4000" b="1" baseline="-25000" dirty="0"/>
                <a:t>t</a:t>
              </a:r>
              <a:r>
                <a:rPr lang="en-US" sz="4000" b="1" dirty="0"/>
                <a:t>)</a:t>
              </a:r>
              <a:endParaRPr lang="en-US" sz="4000" b="1" baseline="-25000" dirty="0"/>
            </a:p>
            <a:p>
              <a:pPr algn="ctr" rtl="0">
                <a:spcBef>
                  <a:spcPct val="50000"/>
                </a:spcBef>
              </a:pPr>
              <a:r>
                <a:rPr lang="en-US" sz="3200" b="1" dirty="0" smtClean="0">
                  <a:solidFill>
                    <a:schemeClr val="accent2">
                      <a:lumMod val="75000"/>
                    </a:schemeClr>
                  </a:solidFill>
                  <a:effectLst/>
                </a:rPr>
                <a:t>The formula of  [Kissinger’s],                </a:t>
              </a:r>
              <a:r>
                <a:rPr lang="en-US" sz="3200" b="1" dirty="0" smtClean="0">
                  <a:solidFill>
                    <a:schemeClr val="accent2">
                      <a:lumMod val="75000"/>
                    </a:schemeClr>
                  </a:solidFill>
                </a:rPr>
                <a:t>The formula of Moynihan C.</a:t>
              </a:r>
            </a:p>
            <a:p>
              <a:pPr algn="ctr" rtl="0">
                <a:spcBef>
                  <a:spcPct val="50000"/>
                </a:spcBef>
              </a:pPr>
              <a:r>
                <a:rPr lang="en-US" sz="2800" b="1" dirty="0" smtClean="0">
                  <a:solidFill>
                    <a:schemeClr val="accent2">
                      <a:lumMod val="75000"/>
                    </a:schemeClr>
                  </a:solidFill>
                  <a:effectLst/>
                </a:rPr>
                <a:t> </a:t>
              </a:r>
              <a:r>
                <a:rPr lang="en-US" sz="2800" b="1" dirty="0" smtClean="0">
                  <a:solidFill>
                    <a:schemeClr val="tx1"/>
                  </a:solidFill>
                  <a:effectLst/>
                </a:rPr>
                <a:t> Ln(</a:t>
              </a:r>
              <a:r>
                <a:rPr lang="el-GR" sz="2800" b="1" dirty="0" smtClean="0">
                  <a:solidFill>
                    <a:schemeClr val="tx1"/>
                  </a:solidFill>
                  <a:effectLst/>
                </a:rPr>
                <a:t>α / T</a:t>
              </a:r>
              <a:r>
                <a:rPr lang="el-GR" sz="2800" b="1" baseline="-30000" dirty="0" smtClean="0">
                  <a:solidFill>
                    <a:schemeClr val="tx1"/>
                  </a:solidFill>
                  <a:effectLst/>
                </a:rPr>
                <a:t>g</a:t>
              </a:r>
              <a:r>
                <a:rPr lang="el-GR" sz="2800" b="1" dirty="0" smtClean="0">
                  <a:solidFill>
                    <a:schemeClr val="tx1"/>
                  </a:solidFill>
                  <a:effectLst/>
                </a:rPr>
                <a:t> </a:t>
              </a:r>
              <a:r>
                <a:rPr lang="el-GR" sz="2800" b="1" baseline="30000" dirty="0" smtClean="0">
                  <a:solidFill>
                    <a:schemeClr val="tx1"/>
                  </a:solidFill>
                  <a:effectLst/>
                </a:rPr>
                <a:t>2</a:t>
              </a:r>
              <a:r>
                <a:rPr lang="el-GR" sz="2800" b="1" dirty="0" smtClean="0">
                  <a:solidFill>
                    <a:schemeClr val="tx1"/>
                  </a:solidFill>
                  <a:effectLst/>
                </a:rPr>
                <a:t>) = (-E</a:t>
              </a:r>
              <a:r>
                <a:rPr lang="el-GR" sz="2800" b="1" baseline="-30000" dirty="0" smtClean="0">
                  <a:solidFill>
                    <a:schemeClr val="tx1"/>
                  </a:solidFill>
                  <a:effectLst/>
                </a:rPr>
                <a:t>t </a:t>
              </a:r>
              <a:r>
                <a:rPr lang="el-GR" sz="2800" b="1" dirty="0" smtClean="0">
                  <a:solidFill>
                    <a:schemeClr val="tx1"/>
                  </a:solidFill>
                  <a:effectLst/>
                </a:rPr>
                <a:t>/ R T</a:t>
              </a:r>
              <a:r>
                <a:rPr lang="el-GR" sz="2800" b="1" baseline="-30000" dirty="0" smtClean="0">
                  <a:solidFill>
                    <a:schemeClr val="tx1"/>
                  </a:solidFill>
                  <a:effectLst/>
                </a:rPr>
                <a:t>g </a:t>
              </a:r>
              <a:r>
                <a:rPr lang="el-GR" sz="2800" b="1" dirty="0" smtClean="0">
                  <a:solidFill>
                    <a:schemeClr val="tx1"/>
                  </a:solidFill>
                  <a:effectLst/>
                </a:rPr>
                <a:t>) + const.   </a:t>
              </a:r>
              <a:r>
                <a:rPr lang="en-US" sz="2800" b="1" dirty="0" smtClean="0">
                  <a:solidFill>
                    <a:schemeClr val="tx1"/>
                  </a:solidFill>
                  <a:effectLst/>
                </a:rPr>
                <a:t>                 Ln(</a:t>
              </a:r>
              <a:r>
                <a:rPr lang="el-GR" sz="2800" b="1" dirty="0" smtClean="0">
                  <a:solidFill>
                    <a:schemeClr val="tx1"/>
                  </a:solidFill>
                  <a:effectLst/>
                </a:rPr>
                <a:t>α</a:t>
              </a:r>
              <a:r>
                <a:rPr lang="en-US" sz="2800" b="1" dirty="0" smtClean="0">
                  <a:solidFill>
                    <a:schemeClr val="tx1"/>
                  </a:solidFill>
                  <a:effectLst/>
                </a:rPr>
                <a:t> ) = (-E</a:t>
              </a:r>
              <a:r>
                <a:rPr lang="en-US" sz="2800" b="1" baseline="-25000" dirty="0" smtClean="0">
                  <a:solidFill>
                    <a:schemeClr val="tx1"/>
                  </a:solidFill>
                  <a:effectLst/>
                </a:rPr>
                <a:t>t</a:t>
              </a:r>
              <a:r>
                <a:rPr lang="en-US" sz="2800" b="1" dirty="0" smtClean="0">
                  <a:solidFill>
                    <a:schemeClr val="tx1"/>
                  </a:solidFill>
                  <a:effectLst/>
                </a:rPr>
                <a:t> / R </a:t>
              </a:r>
              <a:r>
                <a:rPr lang="en-US" sz="2800" b="1" dirty="0" err="1" smtClean="0">
                  <a:solidFill>
                    <a:schemeClr val="tx1"/>
                  </a:solidFill>
                  <a:effectLst/>
                </a:rPr>
                <a:t>T</a:t>
              </a:r>
              <a:r>
                <a:rPr lang="en-US" sz="2800" b="1" baseline="-25000" dirty="0" err="1" smtClean="0">
                  <a:solidFill>
                    <a:schemeClr val="tx1"/>
                  </a:solidFill>
                  <a:effectLst/>
                </a:rPr>
                <a:t>g</a:t>
              </a:r>
              <a:r>
                <a:rPr lang="en-US" sz="2800" b="1" dirty="0" smtClean="0">
                  <a:solidFill>
                    <a:schemeClr val="tx1"/>
                  </a:solidFill>
                  <a:effectLst/>
                </a:rPr>
                <a:t> ) + const.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53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76707"/>
            <a:ext cx="12061371" cy="6658311"/>
            <a:chOff x="0" y="76707"/>
            <a:chExt cx="12061371" cy="6658311"/>
          </a:xfrm>
        </p:grpSpPr>
        <p:sp>
          <p:nvSpPr>
            <p:cNvPr id="2" name="Rectangle 1"/>
            <p:cNvSpPr/>
            <p:nvPr/>
          </p:nvSpPr>
          <p:spPr>
            <a:xfrm>
              <a:off x="0" y="76707"/>
              <a:ext cx="11935326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n-US" sz="3600" b="1" dirty="0">
                  <a:solidFill>
                    <a:schemeClr val="accent1"/>
                  </a:solidFill>
                </a:rPr>
                <a:t>Order of the crystallization reaction (n)</a:t>
              </a:r>
              <a:r>
                <a:rPr lang="en-US" sz="2800" b="1" dirty="0">
                  <a:solidFill>
                    <a:schemeClr val="accent1"/>
                  </a:solidFill>
                </a:rPr>
                <a:t> </a:t>
              </a:r>
            </a:p>
            <a:p>
              <a:pPr algn="l" rtl="0">
                <a:spcBef>
                  <a:spcPct val="50000"/>
                </a:spcBef>
              </a:pPr>
              <a:r>
                <a:rPr lang="en-US" sz="2400" b="1" dirty="0" smtClean="0"/>
                <a:t>Deduce by using Ozawa method,                              </a:t>
              </a:r>
              <a:r>
                <a:rPr lang="en-US" sz="2800" b="1" dirty="0" smtClean="0">
                  <a:solidFill>
                    <a:schemeClr val="tx1"/>
                  </a:solidFill>
                  <a:effectLst/>
                </a:rPr>
                <a:t>ln[-ln(1-</a:t>
              </a:r>
              <a:r>
                <a:rPr lang="el-GR" sz="2800" b="1" dirty="0" smtClean="0">
                  <a:solidFill>
                    <a:schemeClr val="tx1"/>
                  </a:solidFill>
                  <a:effectLst/>
                </a:rPr>
                <a:t>χ)] = n ln(α)</a:t>
              </a:r>
            </a:p>
            <a:p>
              <a:pPr algn="just" rtl="0">
                <a:spcBef>
                  <a:spcPct val="50000"/>
                </a:spcBef>
              </a:pPr>
              <a:r>
                <a:rPr lang="el-GR" b="1" dirty="0" smtClean="0">
                  <a:solidFill>
                    <a:schemeClr val="tx1"/>
                  </a:solidFill>
                  <a:effectLst/>
                </a:rPr>
                <a:t>where </a:t>
              </a:r>
              <a:r>
                <a:rPr lang="el-GR" b="1" dirty="0" smtClean="0">
                  <a:solidFill>
                    <a:schemeClr val="tx1"/>
                  </a:solidFill>
                  <a:effectLst/>
                  <a:sym typeface="Symbol" pitchFamily="18" charset="2"/>
                </a:rPr>
                <a:t></a:t>
              </a:r>
              <a:r>
                <a:rPr lang="el-GR" b="1" dirty="0" smtClean="0">
                  <a:solidFill>
                    <a:schemeClr val="tx1"/>
                  </a:solidFill>
                  <a:effectLst/>
                </a:rPr>
                <a:t> is (volume fraction crystallized in time (t) obtained from the crystallization exothermic</a:t>
              </a:r>
              <a:r>
                <a:rPr lang="en-US" b="1" dirty="0" smtClean="0">
                  <a:solidFill>
                    <a:schemeClr val="tx1"/>
                  </a:solidFill>
                  <a:effectLst/>
                </a:rPr>
                <a:t> </a:t>
              </a:r>
              <a:r>
                <a:rPr lang="el-GR" b="1" dirty="0" smtClean="0">
                  <a:solidFill>
                    <a:schemeClr val="tx1"/>
                  </a:solidFill>
                  <a:effectLst/>
                </a:rPr>
                <a:t>peaks at the same temperature taken at different heating rates.</a:t>
              </a:r>
              <a:endParaRPr lang="en-US" b="1" dirty="0" smtClean="0"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2" y="2453118"/>
              <a:ext cx="6318382" cy="4281900"/>
            </a:xfrm>
            <a:prstGeom prst="rect">
              <a:avLst/>
            </a:prstGeom>
          </p:spPr>
        </p:pic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4926566"/>
                </p:ext>
              </p:extLst>
            </p:nvPr>
          </p:nvGraphicFramePr>
          <p:xfrm>
            <a:off x="6319484" y="2453118"/>
            <a:ext cx="5741887" cy="41080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r:id="rId4" imgW="6316920" imgH="6263640" progId="">
                    <p:embed/>
                  </p:oleObj>
                </mc:Choice>
                <mc:Fallback>
                  <p:oleObj r:id="rId4" imgW="6316920" imgH="626364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319484" y="2453118"/>
                          <a:ext cx="5741887" cy="41080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23439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8134" y="2305050"/>
            <a:ext cx="5587365" cy="4494847"/>
            <a:chOff x="3670935" y="1163002"/>
            <a:chExt cx="4850130" cy="4893945"/>
          </a:xfrm>
        </p:grpSpPr>
        <p:pic>
          <p:nvPicPr>
            <p:cNvPr id="2" name="Picture 1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935" y="1163002"/>
              <a:ext cx="4850130" cy="453199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Group 2"/>
            <p:cNvGrpSpPr/>
            <p:nvPr/>
          </p:nvGrpSpPr>
          <p:grpSpPr bwMode="auto">
            <a:xfrm>
              <a:off x="3769995" y="1296352"/>
              <a:ext cx="4613910" cy="4760595"/>
              <a:chOff x="0" y="-42"/>
              <a:chExt cx="7266" cy="7497"/>
            </a:xfrm>
          </p:grpSpPr>
          <p:sp>
            <p:nvSpPr>
              <p:cNvPr id="4" name="Text Box 104"/>
              <p:cNvSpPr txBox="1">
                <a:spLocks noChangeArrowheads="1"/>
              </p:cNvSpPr>
              <p:nvPr/>
            </p:nvSpPr>
            <p:spPr bwMode="auto">
              <a:xfrm>
                <a:off x="5859" y="-42"/>
                <a:ext cx="1407" cy="19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0      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FF66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0.5  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1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1.5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0070C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2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00B05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2.5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5" name="Text Box 105"/>
              <p:cNvSpPr txBox="1">
                <a:spLocks noChangeArrowheads="1"/>
              </p:cNvSpPr>
              <p:nvPr/>
            </p:nvSpPr>
            <p:spPr bwMode="auto">
              <a:xfrm>
                <a:off x="0" y="2643"/>
                <a:ext cx="680" cy="8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vert270" wrap="square" lIns="91440" tIns="45720" rIns="91440" bIns="45720" anchor="t" anchorCtr="0" upright="1">
                <a:noAutofit/>
              </a:bodyPr>
              <a:lstStyle/>
              <a:p>
                <a:pPr algn="l" rtl="1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4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Ln (α)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 Box 106"/>
              <p:cNvSpPr txBox="1">
                <a:spLocks noChangeArrowheads="1"/>
              </p:cNvSpPr>
              <p:nvPr/>
            </p:nvSpPr>
            <p:spPr bwMode="auto">
              <a:xfrm>
                <a:off x="3510" y="6913"/>
                <a:ext cx="1440" cy="5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l" rtl="1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4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1000/T</a:t>
                </a:r>
                <a:r>
                  <a:rPr lang="en-US" sz="1400" b="1" baseline="-25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c1</a:t>
                </a: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6248400" y="2305050"/>
            <a:ext cx="5648642" cy="4496752"/>
            <a:chOff x="6924992" y="858202"/>
            <a:chExt cx="4972050" cy="4920933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357" y="858202"/>
              <a:ext cx="4591685" cy="453199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" name="Group 23"/>
            <p:cNvGrpSpPr/>
            <p:nvPr/>
          </p:nvGrpSpPr>
          <p:grpSpPr bwMode="auto">
            <a:xfrm>
              <a:off x="6924992" y="1078865"/>
              <a:ext cx="4857115" cy="4700270"/>
              <a:chOff x="0" y="0"/>
              <a:chExt cx="7649" cy="7402"/>
            </a:xfrm>
          </p:grpSpPr>
          <p:sp>
            <p:nvSpPr>
              <p:cNvPr id="25" name="Text Box 109"/>
              <p:cNvSpPr txBox="1">
                <a:spLocks noChangeArrowheads="1"/>
              </p:cNvSpPr>
              <p:nvPr/>
            </p:nvSpPr>
            <p:spPr bwMode="auto">
              <a:xfrm>
                <a:off x="6242" y="0"/>
                <a:ext cx="1407" cy="19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0      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FF66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0.5  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1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1.5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0070C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2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200" b="1">
                    <a:solidFill>
                      <a:srgbClr val="00B05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TZNE 2.5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26" name="Text Box 110"/>
              <p:cNvSpPr txBox="1">
                <a:spLocks noChangeArrowheads="1"/>
              </p:cNvSpPr>
              <p:nvPr/>
            </p:nvSpPr>
            <p:spPr bwMode="auto">
              <a:xfrm>
                <a:off x="0" y="2265"/>
                <a:ext cx="680" cy="144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vert270" wrap="square" lIns="91440" tIns="45720" rIns="91440" bIns="45720" anchor="t" anchorCtr="0" upright="1">
                <a:noAutofit/>
              </a:bodyPr>
              <a:lstStyle/>
              <a:p>
                <a:pPr algn="l" rtl="1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4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Ln (α/T</a:t>
                </a:r>
                <a:r>
                  <a:rPr lang="en-US" sz="1400" b="1" baseline="-25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c1</a:t>
                </a:r>
                <a:r>
                  <a:rPr lang="en-US" sz="1400" b="1" baseline="30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4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 Box 111"/>
              <p:cNvSpPr txBox="1">
                <a:spLocks noChangeArrowheads="1"/>
              </p:cNvSpPr>
              <p:nvPr/>
            </p:nvSpPr>
            <p:spPr bwMode="auto">
              <a:xfrm>
                <a:off x="4006" y="6818"/>
                <a:ext cx="1440" cy="5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l" rtl="1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4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1000/T</a:t>
                </a:r>
                <a:r>
                  <a:rPr lang="en-US" sz="1400" b="1" baseline="-25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c1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0" y="0"/>
            <a:ext cx="12192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4000" b="1" dirty="0"/>
              <a:t>Crystallization Activation Energy (</a:t>
            </a:r>
            <a:r>
              <a:rPr lang="en-US" sz="4000" b="1" dirty="0" smtClean="0"/>
              <a:t>E</a:t>
            </a:r>
            <a:r>
              <a:rPr lang="en-US" sz="4000" b="1" baseline="-25000" dirty="0" smtClean="0"/>
              <a:t>c1</a:t>
            </a:r>
            <a:r>
              <a:rPr lang="en-US" sz="4000" b="1" dirty="0" smtClean="0"/>
              <a:t>)</a:t>
            </a:r>
          </a:p>
          <a:p>
            <a:pPr algn="ctr" rtl="0">
              <a:spcBef>
                <a:spcPct val="50000"/>
              </a:spcBef>
            </a:pP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Kissinger model                                      The Ozawa-Chen model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 rtl="0"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l-G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α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/T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= (m/n)(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2800" b="1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/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RT</a:t>
            </a:r>
            <a:r>
              <a:rPr lang="en-US" sz="2800" b="1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+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const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l-G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= (m/n)(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2800" b="1" baseline="-25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/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RT</a:t>
            </a:r>
            <a:r>
              <a:rPr lang="en-US" sz="2800" b="1" baseline="-25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+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const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1"/>
          <p:cNvGrpSpPr/>
          <p:nvPr/>
        </p:nvGrpSpPr>
        <p:grpSpPr>
          <a:xfrm>
            <a:off x="0" y="-56182"/>
            <a:ext cx="12192000" cy="6914183"/>
            <a:chOff x="0" y="-56182"/>
            <a:chExt cx="12192000" cy="6914183"/>
          </a:xfrm>
        </p:grpSpPr>
        <p:grpSp>
          <p:nvGrpSpPr>
            <p:cNvPr id="7" name="Group 6"/>
            <p:cNvGrpSpPr/>
            <p:nvPr/>
          </p:nvGrpSpPr>
          <p:grpSpPr>
            <a:xfrm>
              <a:off x="241571" y="1961833"/>
              <a:ext cx="5858872" cy="4896168"/>
              <a:chOff x="3557587" y="1163002"/>
              <a:chExt cx="4834255" cy="4984115"/>
            </a:xfrm>
          </p:grpSpPr>
          <p:pic>
            <p:nvPicPr>
              <p:cNvPr id="2" name="Picture 1"/>
              <p:cNvPicPr/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157" y="1163002"/>
                <a:ext cx="4591685" cy="453199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3557587" y="1282383"/>
                <a:ext cx="4733925" cy="4864734"/>
                <a:chOff x="0" y="0"/>
                <a:chExt cx="4733925" cy="4864608"/>
              </a:xfrm>
            </p:grpSpPr>
            <p:sp>
              <p:nvSpPr>
                <p:cNvPr id="4" name="Text Box 113"/>
                <p:cNvSpPr txBox="1">
                  <a:spLocks noChangeArrowheads="1"/>
                </p:cNvSpPr>
                <p:nvPr/>
              </p:nvSpPr>
              <p:spPr bwMode="auto">
                <a:xfrm>
                  <a:off x="3840480" y="0"/>
                  <a:ext cx="893445" cy="122428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0      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FF66FF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0.5  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7030A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1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0070C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2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00B05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2.5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</a:p>
              </p:txBody>
            </p:sp>
            <p:sp>
              <p:nvSpPr>
                <p:cNvPr id="5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0" y="2133600"/>
                  <a:ext cx="431800" cy="56083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vert270" wrap="square" lIns="91440" tIns="45720" rIns="91440" bIns="45720" anchor="t" anchorCtr="0" upright="1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4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Ln (α)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2218944" y="4486656"/>
                  <a:ext cx="914400" cy="37795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4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1000/T</a:t>
                  </a:r>
                  <a:r>
                    <a:rPr lang="en-US" sz="1400" b="1" baseline="-25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c2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09" name="Picture 108"/>
              <p:cNvPicPr/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157" y="1174932"/>
                <a:ext cx="4591685" cy="4531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6" name="Group 105"/>
            <p:cNvGrpSpPr/>
            <p:nvPr/>
          </p:nvGrpSpPr>
          <p:grpSpPr>
            <a:xfrm>
              <a:off x="5505450" y="2065275"/>
              <a:ext cx="6110607" cy="4792726"/>
              <a:chOff x="6204585" y="1188402"/>
              <a:chExt cx="5412107" cy="445071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899910" y="1218882"/>
                <a:ext cx="4716782" cy="4420235"/>
                <a:chOff x="477617" y="31928"/>
                <a:chExt cx="4580443" cy="4421067"/>
              </a:xfrm>
            </p:grpSpPr>
            <p:sp>
              <p:nvSpPr>
                <p:cNvPr id="10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287971" y="31928"/>
                  <a:ext cx="770089" cy="97208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0      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FF66FF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0.5  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7030A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1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0070C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2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200" b="1">
                      <a:solidFill>
                        <a:srgbClr val="00B05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TZNE 2.5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</a:p>
              </p:txBody>
            </p:sp>
            <p:sp>
              <p:nvSpPr>
                <p:cNvPr id="11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77617" y="1750035"/>
                  <a:ext cx="431800" cy="92299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vert270" wrap="square" lIns="91440" tIns="45720" rIns="91440" bIns="45720" anchor="t" anchorCtr="0" upright="1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4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Ln (α/T</a:t>
                  </a:r>
                  <a:r>
                    <a:rPr lang="en-US" sz="1400" b="1" baseline="-25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c2</a:t>
                  </a:r>
                  <a:r>
                    <a:rPr lang="en-US" sz="1400" b="1" baseline="30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14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2305879" y="4075043"/>
                  <a:ext cx="914400" cy="37795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4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1000/T</a:t>
                  </a:r>
                  <a:r>
                    <a:rPr lang="en-US" sz="1400" b="1" baseline="-25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c2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59" name="Picture 58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4585" y="1188402"/>
                <a:ext cx="5307330" cy="42144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Picture 109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4585" y="1199285"/>
                <a:ext cx="5307330" cy="42144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7" name="Rectangle 106"/>
            <p:cNvSpPr/>
            <p:nvPr/>
          </p:nvSpPr>
          <p:spPr>
            <a:xfrm>
              <a:off x="0" y="-56182"/>
              <a:ext cx="12192000" cy="2092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n-US" sz="4000" b="1" dirty="0" smtClean="0"/>
                <a:t>Crystallization Activation Energy (E</a:t>
              </a:r>
              <a:r>
                <a:rPr lang="en-US" sz="4000" b="1" baseline="-25000" dirty="0" smtClean="0"/>
                <a:t>c2</a:t>
              </a:r>
              <a:r>
                <a:rPr lang="en-US" sz="4000" b="1" dirty="0" smtClean="0"/>
                <a:t>)</a:t>
              </a:r>
            </a:p>
            <a:p>
              <a:pPr algn="ctr" rtl="0">
                <a:spcBef>
                  <a:spcPct val="50000"/>
                </a:spcBef>
              </a:pPr>
              <a:r>
                <a:rPr lang="en-US" sz="3200" b="1" dirty="0" smtClean="0">
                  <a:solidFill>
                    <a:schemeClr val="accent2">
                      <a:lumMod val="75000"/>
                    </a:schemeClr>
                  </a:solidFill>
                </a:rPr>
                <a:t>The Kissinger model                                      The Ozawa-Chen model</a:t>
              </a:r>
            </a:p>
            <a:p>
              <a:pPr algn="ctr" rtl="0">
                <a:spcBef>
                  <a:spcPct val="50000"/>
                </a:spcBef>
              </a:pPr>
              <a:r>
                <a:rPr lang="en-US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ln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</a:t>
              </a:r>
              <a:r>
                <a:rPr lang="el-G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α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/T</a:t>
              </a:r>
              <a:r>
                <a:rPr lang="en-US" sz="2800" b="1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) = (m/n)(</a:t>
              </a:r>
              <a:r>
                <a:rPr lang="en-US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</a:t>
              </a:r>
              <a:r>
                <a:rPr lang="en-US" sz="2800" b="1" baseline="-25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/</a:t>
              </a:r>
              <a:r>
                <a:rPr lang="en-US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RT</a:t>
              </a:r>
              <a:r>
                <a:rPr lang="en-US" sz="2800" b="1" baseline="-25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) + </a:t>
              </a:r>
              <a:r>
                <a:rPr lang="en-US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const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                          </a:t>
              </a:r>
              <a:r>
                <a:rPr lang="en-US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ln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</a:t>
              </a:r>
              <a:r>
                <a:rPr lang="el-G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α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) = (m/n)(</a:t>
              </a:r>
              <a:r>
                <a:rPr lang="en-US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</a:t>
              </a:r>
              <a:r>
                <a:rPr lang="en-US" sz="2800" b="1" baseline="-25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/</a:t>
              </a:r>
              <a:r>
                <a:rPr lang="en-US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RT</a:t>
              </a:r>
              <a:r>
                <a:rPr lang="en-US" sz="2800" b="1" baseline="-25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) + </a:t>
              </a:r>
              <a:r>
                <a:rPr lang="en-US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const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15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8764" y="-8950"/>
            <a:ext cx="10016836" cy="92075"/>
          </a:xfrm>
        </p:spPr>
        <p:txBody>
          <a:bodyPr>
            <a:noAutofit/>
          </a:bodyPr>
          <a:lstStyle/>
          <a:p>
            <a:pPr algn="l" rtl="0"/>
            <a:endParaRPr lang="ar-SA" sz="3200" dirty="0"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544234"/>
              </p:ext>
            </p:extLst>
          </p:nvPr>
        </p:nvGraphicFramePr>
        <p:xfrm>
          <a:off x="1184843" y="969833"/>
          <a:ext cx="10730065" cy="509961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969157"/>
                <a:gridCol w="969157"/>
                <a:gridCol w="969157"/>
                <a:gridCol w="969157"/>
                <a:gridCol w="969157"/>
                <a:gridCol w="969157"/>
                <a:gridCol w="969157"/>
                <a:gridCol w="969157"/>
                <a:gridCol w="969157"/>
                <a:gridCol w="969157"/>
                <a:gridCol w="1038495"/>
              </a:tblGrid>
              <a:tr h="665003"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Sample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E</a:t>
                      </a:r>
                      <a:r>
                        <a:rPr lang="en-US" sz="1600" baseline="-25000" dirty="0" err="1">
                          <a:effectLst/>
                        </a:rPr>
                        <a:t>g</a:t>
                      </a:r>
                      <a:endParaRPr lang="en-US" sz="1600" dirty="0">
                        <a:effectLst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(kJ/</a:t>
                      </a:r>
                      <a:r>
                        <a:rPr lang="en-US" sz="1600" dirty="0" err="1">
                          <a:effectLst/>
                        </a:rPr>
                        <a:t>mol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E</a:t>
                      </a:r>
                      <a:r>
                        <a:rPr lang="en-US" sz="1600" baseline="-25000" dirty="0" err="1">
                          <a:effectLst/>
                        </a:rPr>
                        <a:t>g</a:t>
                      </a:r>
                      <a:endParaRPr lang="en-US" sz="1600" dirty="0">
                        <a:effectLst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(kJ/</a:t>
                      </a:r>
                      <a:r>
                        <a:rPr lang="en-US" sz="1600" dirty="0" err="1">
                          <a:effectLst/>
                        </a:rPr>
                        <a:t>mol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</a:t>
                      </a:r>
                      <a:r>
                        <a:rPr lang="en-US" sz="1600" baseline="-25000" dirty="0">
                          <a:effectLst/>
                        </a:rPr>
                        <a:t>c1</a:t>
                      </a:r>
                      <a:r>
                        <a:rPr lang="en-US" sz="1600" dirty="0">
                          <a:effectLst/>
                        </a:rPr>
                        <a:t> (kJ/</a:t>
                      </a:r>
                      <a:r>
                        <a:rPr lang="en-US" sz="1600" dirty="0" err="1">
                          <a:effectLst/>
                        </a:rPr>
                        <a:t>mol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</a:t>
                      </a:r>
                      <a:r>
                        <a:rPr lang="en-US" sz="1600" baseline="-25000" dirty="0">
                          <a:effectLst/>
                        </a:rPr>
                        <a:t>c1</a:t>
                      </a:r>
                      <a:r>
                        <a:rPr lang="en-US" sz="1600" dirty="0">
                          <a:effectLst/>
                        </a:rPr>
                        <a:t> (kJ/</a:t>
                      </a:r>
                      <a:r>
                        <a:rPr lang="en-US" sz="1600" dirty="0" err="1">
                          <a:effectLst/>
                        </a:rPr>
                        <a:t>mol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E</a:t>
                      </a:r>
                      <a:r>
                        <a:rPr lang="en-US" sz="1600" baseline="-25000" dirty="0">
                          <a:effectLst/>
                        </a:rPr>
                        <a:t>c1</a:t>
                      </a:r>
                      <a:r>
                        <a:rPr lang="en-US" sz="1600" dirty="0">
                          <a:effectLst/>
                        </a:rPr>
                        <a:t> (kJ/</a:t>
                      </a:r>
                      <a:r>
                        <a:rPr lang="en-US" sz="1600" dirty="0" err="1">
                          <a:effectLst/>
                        </a:rPr>
                        <a:t>mol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E</a:t>
                      </a:r>
                      <a:r>
                        <a:rPr lang="en-US" sz="1600" baseline="-25000">
                          <a:effectLst/>
                        </a:rPr>
                        <a:t>c2</a:t>
                      </a:r>
                      <a:r>
                        <a:rPr lang="en-US" sz="1600" baseline="30000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(kJ/mol)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E</a:t>
                      </a:r>
                      <a:r>
                        <a:rPr lang="en-US" sz="1600" baseline="-25000" dirty="0">
                          <a:effectLst/>
                        </a:rPr>
                        <a:t>c2</a:t>
                      </a:r>
                      <a:r>
                        <a:rPr lang="en-US" sz="1600" dirty="0">
                          <a:effectLst/>
                        </a:rPr>
                        <a:t> (kJ/</a:t>
                      </a:r>
                      <a:r>
                        <a:rPr lang="en-US" sz="1600" dirty="0" err="1">
                          <a:effectLst/>
                        </a:rPr>
                        <a:t>mol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E</a:t>
                      </a:r>
                      <a:r>
                        <a:rPr lang="en-US" sz="1600" baseline="-25000" dirty="0">
                          <a:effectLst/>
                        </a:rPr>
                        <a:t>c2</a:t>
                      </a:r>
                      <a:r>
                        <a:rPr lang="en-US" sz="1600" dirty="0">
                          <a:effectLst/>
                        </a:rPr>
                        <a:t> (kJ/</a:t>
                      </a:r>
                      <a:r>
                        <a:rPr lang="en-US" sz="1600" dirty="0" err="1">
                          <a:effectLst/>
                        </a:rPr>
                        <a:t>mol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0177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r>
                        <a:rPr lang="en-US" sz="1600" baseline="30000" dirty="0">
                          <a:effectLst/>
                        </a:rPr>
                        <a:t>st</a:t>
                      </a:r>
                      <a:r>
                        <a:rPr lang="en-US" sz="1600" dirty="0">
                          <a:effectLst/>
                        </a:rPr>
                        <a:t> peak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</a:t>
                      </a:r>
                      <a:r>
                        <a:rPr lang="en-US" sz="1600" baseline="30000" dirty="0">
                          <a:effectLst/>
                        </a:rPr>
                        <a:t>nd</a:t>
                      </a:r>
                      <a:r>
                        <a:rPr lang="en-US" sz="1600" dirty="0">
                          <a:effectLst/>
                        </a:rPr>
                        <a:t> peak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719879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TZNE0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2.89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2.04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85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159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136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1218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TZNE0.5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1.64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1.75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1856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TZNE1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1.71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1.82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25445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TZNE1.5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1.86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1856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TZNE2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1.61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1.69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398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382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540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9981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TZNE2.5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1.77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1.92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186.3167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902857" y="2871108"/>
            <a:ext cx="1217680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sp>
        <p:nvSpPr>
          <p:cNvPr id="7" name="Rectangle 6"/>
          <p:cNvSpPr/>
          <p:nvPr/>
        </p:nvSpPr>
        <p:spPr>
          <a:xfrm>
            <a:off x="825583" y="313809"/>
            <a:ext cx="10839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200" b="1" dirty="0"/>
              <a:t>Thermal kinetics parameters of </a:t>
            </a:r>
            <a:r>
              <a:rPr lang="en-US" sz="3200" b="1" dirty="0" smtClean="0"/>
              <a:t>TZNE glasses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35494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1"/>
            <a:ext cx="8266670" cy="1207572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Outline</a:t>
            </a:r>
            <a:endParaRPr lang="ar-EG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457200" y="674794"/>
            <a:ext cx="11534530" cy="562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640" algn="ctr" rtl="0"/>
            <a:r>
              <a:rPr lang="en-US" sz="5400" b="1" dirty="0" smtClean="0"/>
              <a:t>Outline</a:t>
            </a:r>
          </a:p>
          <a:p>
            <a:pPr marL="285750" marR="8640" indent="-285750" algn="l" rtl="0">
              <a:buFont typeface="Arial" panose="020B0604020202020204" pitchFamily="34" charset="0"/>
              <a:buChar char="•"/>
            </a:pPr>
            <a:endParaRPr lang="en-US" sz="5400" b="1" dirty="0"/>
          </a:p>
          <a:p>
            <a:pPr marL="685800" marR="8640" indent="-685800" algn="l" rtl="0">
              <a:buFont typeface="Arial" panose="020B0604020202020204" pitchFamily="34" charset="0"/>
              <a:buChar char="•"/>
            </a:pPr>
            <a:r>
              <a:rPr lang="en-US" sz="5400" b="1" dirty="0" smtClean="0"/>
              <a:t>Introduction.</a:t>
            </a:r>
            <a:endParaRPr lang="en-US" sz="5400" b="1" dirty="0"/>
          </a:p>
          <a:p>
            <a:pPr marL="685800" lvl="0" indent="-685800" algn="l" rtl="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5400" b="1" dirty="0"/>
              <a:t>EXPERIMENTAL WORK</a:t>
            </a:r>
          </a:p>
          <a:p>
            <a:pPr marL="685800" marR="8640" indent="-685800" algn="l" rtl="0">
              <a:buFont typeface="Arial" panose="020B0604020202020204" pitchFamily="34" charset="0"/>
              <a:buChar char="•"/>
            </a:pPr>
            <a:r>
              <a:rPr lang="en-US" sz="5400" b="1" dirty="0" smtClean="0"/>
              <a:t>Results and discussion</a:t>
            </a:r>
            <a:r>
              <a:rPr lang="en-US" sz="5400" b="1" dirty="0"/>
              <a:t>.</a:t>
            </a:r>
          </a:p>
          <a:p>
            <a:pPr marL="685800" marR="8640" indent="-685800" algn="l" rtl="0">
              <a:buFont typeface="Arial" panose="020B0604020202020204" pitchFamily="34" charset="0"/>
              <a:buChar char="•"/>
            </a:pPr>
            <a:r>
              <a:rPr lang="en-US" sz="5400" b="1" dirty="0"/>
              <a:t>Conclusion</a:t>
            </a:r>
            <a:endParaRPr lang="ar-SA" sz="5400" dirty="0"/>
          </a:p>
        </p:txBody>
      </p:sp>
    </p:spTree>
    <p:extLst>
      <p:ext uri="{BB962C8B-B14F-4D97-AF65-F5344CB8AC3E}">
        <p14:creationId xmlns:p14="http://schemas.microsoft.com/office/powerpoint/2010/main" val="298827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4" y="0"/>
            <a:ext cx="11844000" cy="1188000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sz="4000" b="1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glass ceramics</a:t>
            </a:r>
            <a:r>
              <a:rPr lang="en-US" sz="4000" b="1" dirty="0" smtClean="0">
                <a:latin typeface="+mn-lt"/>
                <a:ea typeface="Calibri" panose="020F0502020204030204" pitchFamily="34" charset="0"/>
              </a:rPr>
              <a:t> were prepared by controlled one step heat treatment method.</a:t>
            </a:r>
            <a:endParaRPr lang="ar-SA" sz="40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414465"/>
            <a:ext cx="12192000" cy="58169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 smtClean="0"/>
              <a:t>According to the DSC results, TZNE0 and TZNE2.5 as cast sample were heat treated  at:-</a:t>
            </a:r>
          </a:p>
          <a:p>
            <a:pPr marL="457200" indent="-457200" algn="l" rtl="0">
              <a:buFont typeface="Wingdings" panose="05000000000000000000" pitchFamily="2" charset="2"/>
              <a:buChar char="Ø"/>
            </a:pPr>
            <a:r>
              <a:rPr lang="en-US" sz="3200" b="1" dirty="0" smtClean="0"/>
              <a:t>Average </a:t>
            </a:r>
            <a:r>
              <a:rPr lang="en-US" sz="3200" b="1" dirty="0" err="1" smtClean="0"/>
              <a:t>Tg</a:t>
            </a:r>
            <a:r>
              <a:rPr lang="en-US" sz="3200" b="1" dirty="0" smtClean="0"/>
              <a:t> +5</a:t>
            </a:r>
            <a:r>
              <a:rPr lang="en-US" sz="3200" b="1" baseline="30000" dirty="0" smtClean="0"/>
              <a:t>0</a:t>
            </a:r>
            <a:r>
              <a:rPr lang="en-US" sz="3200" b="1" dirty="0" smtClean="0"/>
              <a:t>c  for 4h and 22h</a:t>
            </a:r>
            <a:endParaRPr lang="en-US" sz="3200" b="1" dirty="0"/>
          </a:p>
          <a:p>
            <a:pPr marL="457200" indent="-457200" algn="l" rtl="0">
              <a:buFont typeface="Wingdings" panose="05000000000000000000" pitchFamily="2" charset="2"/>
              <a:buChar char="Ø"/>
            </a:pPr>
            <a:r>
              <a:rPr lang="en-US" sz="3200" b="1" dirty="0"/>
              <a:t>Average </a:t>
            </a:r>
            <a:r>
              <a:rPr lang="en-US" sz="3200" b="1" dirty="0" smtClean="0"/>
              <a:t>Onset temperature of 1</a:t>
            </a:r>
            <a:r>
              <a:rPr lang="en-US" sz="3200" b="1" baseline="30000" dirty="0" smtClean="0"/>
              <a:t>st</a:t>
            </a:r>
            <a:r>
              <a:rPr lang="en-US" sz="3200" b="1" dirty="0" smtClean="0"/>
              <a:t> crystallization peak</a:t>
            </a:r>
            <a:endParaRPr lang="en-US" sz="3200" b="1" dirty="0"/>
          </a:p>
          <a:p>
            <a:pPr marL="457200" indent="-457200" algn="l" rtl="0">
              <a:buFont typeface="Wingdings" panose="05000000000000000000" pitchFamily="2" charset="2"/>
              <a:buChar char="Ø"/>
            </a:pPr>
            <a:r>
              <a:rPr lang="en-US" sz="3200" b="1" dirty="0" smtClean="0"/>
              <a:t>Average crystallization temperature of 2</a:t>
            </a:r>
            <a:r>
              <a:rPr lang="en-US" sz="3200" b="1" baseline="30000" dirty="0" smtClean="0"/>
              <a:t>nd</a:t>
            </a:r>
            <a:r>
              <a:rPr lang="en-US" sz="3200" b="1" dirty="0" smtClean="0"/>
              <a:t> </a:t>
            </a:r>
            <a:r>
              <a:rPr lang="en-US" sz="3200" b="1" dirty="0"/>
              <a:t>crystallization </a:t>
            </a:r>
            <a:r>
              <a:rPr lang="en-US" sz="3200" b="1" dirty="0" smtClean="0"/>
              <a:t>peak</a:t>
            </a:r>
          </a:p>
          <a:p>
            <a:pPr marL="457200" indent="-457200" algn="l" rtl="0">
              <a:buFont typeface="Wingdings" panose="05000000000000000000" pitchFamily="2" charset="2"/>
              <a:buChar char="Ø"/>
            </a:pPr>
            <a:endParaRPr lang="en-US" sz="3200" b="1" dirty="0"/>
          </a:p>
          <a:p>
            <a:pPr algn="l" rtl="0"/>
            <a:r>
              <a:rPr lang="en-US" sz="3200" b="1" dirty="0">
                <a:ea typeface="Calibri" panose="020F0502020204030204" pitchFamily="34" charset="0"/>
              </a:rPr>
              <a:t>The crystal structure was investigated by using X-ray diffraction (XRD) and scanning electron microscopy (SEM). </a:t>
            </a:r>
            <a:endParaRPr lang="ar-SA" sz="3200" b="1" dirty="0">
              <a:ea typeface="Calibri" panose="020F0502020204030204" pitchFamily="34" charset="0"/>
            </a:endParaRPr>
          </a:p>
          <a:p>
            <a:pPr algn="l" rtl="0"/>
            <a:endParaRPr lang="en-US" sz="3200" b="1" dirty="0" smtClean="0"/>
          </a:p>
          <a:p>
            <a:pPr marL="457200" indent="-457200" algn="l" rtl="0">
              <a:buFont typeface="Wingdings" panose="05000000000000000000" pitchFamily="2" charset="2"/>
              <a:buChar char="Ø"/>
            </a:pPr>
            <a:endParaRPr lang="en-US" sz="3200" b="1" dirty="0"/>
          </a:p>
          <a:p>
            <a:pPr algn="l" rtl="0"/>
            <a:endParaRPr lang="en-US" sz="3200" b="1" dirty="0" smtClean="0"/>
          </a:p>
          <a:p>
            <a:pPr marL="342900" indent="-342900" algn="l" rtl="0">
              <a:buFont typeface="Wingdings" panose="05000000000000000000" pitchFamily="2" charset="2"/>
              <a:buChar char="Ø"/>
            </a:pPr>
            <a:endParaRPr lang="ar-SA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220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4084" y="15343"/>
            <a:ext cx="12292399" cy="6656734"/>
            <a:chOff x="-14084" y="15343"/>
            <a:chExt cx="12292399" cy="6656734"/>
          </a:xfrm>
        </p:grpSpPr>
        <p:pic>
          <p:nvPicPr>
            <p:cNvPr id="2" name="Picture 1" descr="F:\ \الرساله معدل\measurments\xray\Noor XRD ist treatment\0.5 4 h 319_patterngraphics.pn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42925"/>
              <a:ext cx="4720216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 descr="F:\ \الرساله معدل\measurments\xray\Noor XRD ist treatment\0.5 22h_patterngraphics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765535"/>
              <a:ext cx="4865579" cy="2875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57132" y="15343"/>
              <a:ext cx="44863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b="1" dirty="0" smtClean="0"/>
                <a:t>TZNE0.5 heat </a:t>
              </a:r>
              <a:r>
                <a:rPr lang="en-US" b="1" dirty="0"/>
                <a:t>treated  </a:t>
              </a:r>
              <a:r>
                <a:rPr lang="en-US" b="1" dirty="0" smtClean="0"/>
                <a:t>at</a:t>
              </a:r>
              <a:r>
                <a:rPr lang="en-US" b="1" dirty="0"/>
                <a:t> </a:t>
              </a:r>
              <a:r>
                <a:rPr lang="en-US" b="1" dirty="0" smtClean="0"/>
                <a:t>average </a:t>
              </a:r>
              <a:r>
                <a:rPr lang="en-US" b="1" dirty="0" err="1"/>
                <a:t>Tg</a:t>
              </a:r>
              <a:r>
                <a:rPr lang="en-US" b="1" dirty="0"/>
                <a:t> +5</a:t>
              </a:r>
              <a:r>
                <a:rPr lang="en-US" b="1" baseline="30000" dirty="0"/>
                <a:t>0</a:t>
              </a:r>
              <a:r>
                <a:rPr lang="en-US" b="1" dirty="0"/>
                <a:t>c  for </a:t>
              </a:r>
              <a:r>
                <a:rPr lang="en-US" b="1" dirty="0" smtClean="0"/>
                <a:t>4h = (311 </a:t>
              </a:r>
              <a:r>
                <a:rPr lang="en-US" b="1" baseline="30000" dirty="0" smtClean="0"/>
                <a:t>0</a:t>
              </a:r>
              <a:r>
                <a:rPr lang="en-US" b="1" dirty="0" smtClean="0"/>
                <a:t>c)</a:t>
              </a:r>
              <a:endParaRPr lang="ar-SA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14084" y="3026839"/>
              <a:ext cx="48143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b="1" dirty="0" smtClean="0"/>
                <a:t>TZNE0.5 </a:t>
              </a:r>
              <a:r>
                <a:rPr lang="en-US" b="1" dirty="0"/>
                <a:t>heat treated  at average </a:t>
              </a:r>
              <a:r>
                <a:rPr lang="en-US" b="1" dirty="0" err="1"/>
                <a:t>Tg</a:t>
              </a:r>
              <a:r>
                <a:rPr lang="en-US" b="1" dirty="0"/>
                <a:t> +5</a:t>
              </a:r>
              <a:r>
                <a:rPr lang="en-US" b="1" baseline="30000" dirty="0"/>
                <a:t>0</a:t>
              </a:r>
              <a:r>
                <a:rPr lang="en-US" b="1" dirty="0"/>
                <a:t>c  for </a:t>
              </a:r>
              <a:r>
                <a:rPr lang="en-US" b="1" dirty="0" smtClean="0"/>
                <a:t>22h</a:t>
              </a:r>
            </a:p>
            <a:p>
              <a:pPr algn="l" rtl="0"/>
              <a:r>
                <a:rPr lang="en-US" b="1" dirty="0" smtClean="0"/>
                <a:t>= (</a:t>
              </a:r>
              <a:r>
                <a:rPr lang="en-US" b="1" dirty="0"/>
                <a:t>311 </a:t>
              </a:r>
              <a:r>
                <a:rPr lang="en-US" b="1" baseline="30000" dirty="0"/>
                <a:t>0</a:t>
              </a:r>
              <a:r>
                <a:rPr lang="en-US" b="1" dirty="0"/>
                <a:t>c)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1947" y="3614753"/>
              <a:ext cx="3706368" cy="30365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9850" y="3648077"/>
              <a:ext cx="3752228" cy="3024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2893" y="20940"/>
              <a:ext cx="3706368" cy="298704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1938" y="35223"/>
              <a:ext cx="3706368" cy="2987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55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00016" y="15336"/>
            <a:ext cx="12292016" cy="6835368"/>
            <a:chOff x="-100016" y="15336"/>
            <a:chExt cx="12292016" cy="6835368"/>
          </a:xfrm>
        </p:grpSpPr>
        <p:sp>
          <p:nvSpPr>
            <p:cNvPr id="2" name="Rectangle 1"/>
            <p:cNvSpPr/>
            <p:nvPr/>
          </p:nvSpPr>
          <p:spPr>
            <a:xfrm>
              <a:off x="-18965" y="15336"/>
              <a:ext cx="762221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b="1" dirty="0" smtClean="0"/>
                <a:t>TZNE0.5 </a:t>
              </a:r>
              <a:r>
                <a:rPr lang="en-US" b="1" dirty="0"/>
                <a:t>heat treated  at Average Onset temperature of 1</a:t>
              </a:r>
              <a:r>
                <a:rPr lang="en-US" b="1" baseline="30000" dirty="0"/>
                <a:t>st</a:t>
              </a:r>
              <a:r>
                <a:rPr lang="en-US" b="1" dirty="0"/>
                <a:t> crystallization peak</a:t>
              </a:r>
            </a:p>
            <a:p>
              <a:pPr algn="l" rtl="0"/>
              <a:r>
                <a:rPr lang="en-US" b="1" dirty="0" smtClean="0"/>
                <a:t>For 4h = (350</a:t>
              </a:r>
              <a:r>
                <a:rPr lang="en-US" b="1" baseline="30000" dirty="0" smtClean="0"/>
                <a:t>0</a:t>
              </a:r>
              <a:r>
                <a:rPr lang="en-US" b="1" dirty="0" smtClean="0"/>
                <a:t>c</a:t>
              </a:r>
              <a:r>
                <a:rPr lang="en-US" b="1" dirty="0"/>
                <a:t>)</a:t>
              </a:r>
            </a:p>
          </p:txBody>
        </p:sp>
        <p:pic>
          <p:nvPicPr>
            <p:cNvPr id="3" name="Picture 2" descr="F:\ \الرساله معدل\measurments\xray\Noor XRD ist treatment\0.5  4h_patterngraphics.pn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539" y="671507"/>
              <a:ext cx="4827924" cy="1900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 descr="F:\الرساله معدل\measurments\xray\xray 350- 355 8h\0.5_patterngraphics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06" y="3043238"/>
              <a:ext cx="4833957" cy="3807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401" y="3638737"/>
              <a:ext cx="3706368" cy="29870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126" y="3621412"/>
              <a:ext cx="3706368" cy="29870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632" y="338501"/>
              <a:ext cx="3706368" cy="29870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401" y="338501"/>
              <a:ext cx="3706368" cy="29870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-100016" y="2567279"/>
              <a:ext cx="610074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b="1" dirty="0" smtClean="0"/>
                <a:t>TZNE0.5 </a:t>
              </a:r>
              <a:r>
                <a:rPr lang="en-US" b="1" dirty="0"/>
                <a:t>heat treated  at Average Onset </a:t>
              </a:r>
              <a:r>
                <a:rPr lang="en-US" b="1" dirty="0" smtClean="0"/>
                <a:t>temperature</a:t>
              </a:r>
            </a:p>
            <a:p>
              <a:pPr algn="l" rtl="0"/>
              <a:r>
                <a:rPr lang="en-US" b="1" dirty="0" smtClean="0"/>
                <a:t> </a:t>
              </a:r>
              <a:r>
                <a:rPr lang="en-US" b="1" dirty="0"/>
                <a:t>of 1</a:t>
              </a:r>
              <a:r>
                <a:rPr lang="en-US" b="1" baseline="30000" dirty="0"/>
                <a:t>st</a:t>
              </a:r>
              <a:r>
                <a:rPr lang="en-US" b="1" dirty="0"/>
                <a:t> crystallization </a:t>
              </a:r>
              <a:r>
                <a:rPr lang="en-US" b="1" dirty="0" smtClean="0"/>
                <a:t>peak For </a:t>
              </a:r>
              <a:r>
                <a:rPr lang="en-US" b="1" dirty="0"/>
                <a:t>4h = (350</a:t>
              </a:r>
              <a:r>
                <a:rPr lang="en-US" b="1" baseline="30000" dirty="0"/>
                <a:t>0</a:t>
              </a:r>
              <a:r>
                <a:rPr lang="en-US" b="1" dirty="0"/>
                <a:t>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8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618" y="186792"/>
            <a:ext cx="12483066" cy="6965950"/>
            <a:chOff x="9618" y="186792"/>
            <a:chExt cx="12483066" cy="6965950"/>
          </a:xfrm>
        </p:grpSpPr>
        <p:sp>
          <p:nvSpPr>
            <p:cNvPr id="2" name="Rectangle 1"/>
            <p:cNvSpPr/>
            <p:nvPr/>
          </p:nvSpPr>
          <p:spPr>
            <a:xfrm>
              <a:off x="9618" y="186792"/>
              <a:ext cx="109803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sz="2000" b="1" dirty="0" smtClean="0"/>
                <a:t>TZNE0.5 </a:t>
              </a:r>
              <a:r>
                <a:rPr lang="en-US" sz="2000" b="1" dirty="0"/>
                <a:t>heat treated  at Average crystallization temperature of 2</a:t>
              </a:r>
              <a:r>
                <a:rPr lang="en-US" sz="2000" b="1" baseline="30000" dirty="0"/>
                <a:t>nd</a:t>
              </a:r>
              <a:r>
                <a:rPr lang="en-US" sz="2000" b="1" dirty="0"/>
                <a:t> crystallization </a:t>
              </a:r>
              <a:r>
                <a:rPr lang="en-US" sz="2000" b="1" dirty="0" smtClean="0"/>
                <a:t>peak for 4h =(460</a:t>
              </a:r>
              <a:r>
                <a:rPr lang="en-US" sz="2000" b="1" baseline="30000" dirty="0" smtClean="0"/>
                <a:t>0</a:t>
              </a:r>
              <a:r>
                <a:rPr lang="en-US" sz="2000" b="1" dirty="0" smtClean="0"/>
                <a:t>c)</a:t>
              </a:r>
              <a:endParaRPr lang="en-US" sz="2000" b="1" dirty="0"/>
            </a:p>
          </p:txBody>
        </p:sp>
        <p:pic>
          <p:nvPicPr>
            <p:cNvPr id="3" name="Picture 2" descr="F:\الرساله معدل\measurments\xray\2nd xray\conc 0.5_patterngraphics.pn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684" y="586903"/>
              <a:ext cx="12420000" cy="357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84" y="4165702"/>
              <a:ext cx="3706368" cy="29870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5687" y="4165702"/>
              <a:ext cx="3706368" cy="29870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918" y="4165702"/>
              <a:ext cx="3706368" cy="2987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175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" y="2370"/>
            <a:ext cx="12192001" cy="6875787"/>
            <a:chOff x="-1" y="2370"/>
            <a:chExt cx="12192001" cy="6875787"/>
          </a:xfrm>
        </p:grpSpPr>
        <p:sp>
          <p:nvSpPr>
            <p:cNvPr id="2" name="Rectangle 1"/>
            <p:cNvSpPr/>
            <p:nvPr/>
          </p:nvSpPr>
          <p:spPr>
            <a:xfrm>
              <a:off x="33293" y="2370"/>
              <a:ext cx="441864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sz="2400" b="1" dirty="0" smtClean="0"/>
                <a:t>TZNE2.5 </a:t>
              </a:r>
              <a:r>
                <a:rPr lang="en-US" sz="2400" b="1" dirty="0"/>
                <a:t>heat treated  at average </a:t>
              </a:r>
              <a:endParaRPr lang="en-US" sz="2400" b="1" dirty="0" smtClean="0"/>
            </a:p>
            <a:p>
              <a:pPr algn="l" rtl="0"/>
              <a:r>
                <a:rPr lang="en-US" sz="2400" b="1" dirty="0" err="1" smtClean="0"/>
                <a:t>Tg</a:t>
              </a:r>
              <a:r>
                <a:rPr lang="en-US" sz="2400" b="1" dirty="0" smtClean="0"/>
                <a:t> + 5</a:t>
              </a:r>
              <a:r>
                <a:rPr lang="en-US" sz="2400" b="1" baseline="30000" dirty="0" smtClean="0"/>
                <a:t>0</a:t>
              </a:r>
              <a:r>
                <a:rPr lang="en-US" sz="2400" b="1" dirty="0" smtClean="0"/>
                <a:t>c  </a:t>
              </a:r>
              <a:r>
                <a:rPr lang="en-US" sz="2400" b="1" dirty="0"/>
                <a:t>for 4h = (</a:t>
              </a:r>
              <a:r>
                <a:rPr lang="en-US" sz="2400" b="1" dirty="0" smtClean="0"/>
                <a:t>339 </a:t>
              </a:r>
              <a:r>
                <a:rPr lang="en-US" sz="2400" b="1" baseline="30000" dirty="0"/>
                <a:t>0</a:t>
              </a:r>
              <a:r>
                <a:rPr lang="en-US" sz="2400" b="1" dirty="0"/>
                <a:t>c)</a:t>
              </a:r>
              <a:endParaRPr lang="ar-SA" sz="2400" dirty="0"/>
            </a:p>
          </p:txBody>
        </p:sp>
        <p:pic>
          <p:nvPicPr>
            <p:cNvPr id="3" name="Picture 2" descr="F:\ \الرساله معدل\measurments\xray\Noor XRD ist treatment\2.5 22h_patterngraphics.png"/>
            <p:cNvPicPr/>
            <p:nvPr/>
          </p:nvPicPr>
          <p:blipFill rotWithShape="1">
            <a:blip r:embed="rId2" cstate="print"/>
            <a:srcRect t="66487"/>
            <a:stretch/>
          </p:blipFill>
          <p:spPr bwMode="auto">
            <a:xfrm>
              <a:off x="71405" y="852053"/>
              <a:ext cx="4566266" cy="2182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 descr="F:\ \الرساله معدل\measurments\xray\Noor XRD ist treatment\2.5 4h 339_patterngraphics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" y="3976161"/>
              <a:ext cx="3899933" cy="288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20775" y="3117272"/>
              <a:ext cx="443116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400" b="1" dirty="0"/>
                <a:t>TZNE2.5 heat treated  at average </a:t>
              </a:r>
              <a:endParaRPr lang="en-US" sz="2400" b="1" dirty="0" smtClean="0"/>
            </a:p>
            <a:p>
              <a:pPr algn="l" rtl="0"/>
              <a:r>
                <a:rPr lang="en-US" sz="2400" b="1" dirty="0" err="1" smtClean="0"/>
                <a:t>Tg</a:t>
              </a:r>
              <a:r>
                <a:rPr lang="en-US" sz="2400" b="1" dirty="0" smtClean="0"/>
                <a:t> </a:t>
              </a:r>
              <a:r>
                <a:rPr lang="en-US" sz="2400" b="1" dirty="0"/>
                <a:t>+5</a:t>
              </a:r>
              <a:r>
                <a:rPr lang="en-US" sz="2400" b="1" baseline="30000" dirty="0"/>
                <a:t>0</a:t>
              </a:r>
              <a:r>
                <a:rPr lang="en-US" sz="2400" b="1" dirty="0"/>
                <a:t>c  for </a:t>
              </a:r>
              <a:r>
                <a:rPr lang="en-US" sz="2400" b="1" dirty="0" smtClean="0"/>
                <a:t>22h = </a:t>
              </a:r>
              <a:r>
                <a:rPr lang="en-US" sz="2400" b="1" dirty="0"/>
                <a:t>(339 </a:t>
              </a:r>
              <a:r>
                <a:rPr lang="en-US" sz="2400" b="1" baseline="30000" dirty="0"/>
                <a:t>0</a:t>
              </a:r>
              <a:r>
                <a:rPr lang="en-US" sz="2400" b="1" dirty="0"/>
                <a:t>c)</a:t>
              </a:r>
              <a:endParaRPr lang="ar-SA" sz="24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671" y="210585"/>
              <a:ext cx="3706368" cy="29870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743" y="189808"/>
              <a:ext cx="3706368" cy="29870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933" y="3891117"/>
              <a:ext cx="2397311" cy="29870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7343" y="3856672"/>
              <a:ext cx="2431676" cy="2988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8150" y="3848219"/>
              <a:ext cx="3403850" cy="2987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922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538" y="105446"/>
            <a:ext cx="12176462" cy="6691872"/>
            <a:chOff x="15538" y="105446"/>
            <a:chExt cx="12176462" cy="6691872"/>
          </a:xfrm>
        </p:grpSpPr>
        <p:sp>
          <p:nvSpPr>
            <p:cNvPr id="2" name="Rectangle 1"/>
            <p:cNvSpPr/>
            <p:nvPr/>
          </p:nvSpPr>
          <p:spPr>
            <a:xfrm>
              <a:off x="33318" y="105446"/>
              <a:ext cx="51816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b="1" dirty="0"/>
                <a:t>TZNE2.5 heat treated  at average </a:t>
              </a:r>
              <a:r>
                <a:rPr lang="en-US" b="1" dirty="0" smtClean="0"/>
                <a:t>Onset </a:t>
              </a:r>
              <a:r>
                <a:rPr lang="en-US" b="1" dirty="0"/>
                <a:t>temperature of 1</a:t>
              </a:r>
              <a:r>
                <a:rPr lang="en-US" b="1" baseline="30000" dirty="0"/>
                <a:t>st</a:t>
              </a:r>
              <a:r>
                <a:rPr lang="en-US" b="1" dirty="0"/>
                <a:t> crystallization </a:t>
              </a:r>
              <a:r>
                <a:rPr lang="en-US" b="1" dirty="0" smtClean="0"/>
                <a:t>peak For </a:t>
              </a:r>
              <a:r>
                <a:rPr lang="en-US" b="1" dirty="0"/>
                <a:t>4h = (</a:t>
              </a:r>
              <a:r>
                <a:rPr lang="en-US" b="1" dirty="0" smtClean="0"/>
                <a:t>355</a:t>
              </a:r>
              <a:r>
                <a:rPr lang="en-US" b="1" baseline="30000" dirty="0" smtClean="0"/>
                <a:t>0</a:t>
              </a:r>
              <a:r>
                <a:rPr lang="en-US" b="1" dirty="0" smtClean="0"/>
                <a:t>c</a:t>
              </a:r>
              <a:r>
                <a:rPr lang="en-US" b="1" dirty="0"/>
                <a:t>)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19049" y="3105835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 rtl="0"/>
              <a:r>
                <a:rPr lang="en-US" b="1" dirty="0"/>
                <a:t>TZNE2.5 heat treated  at average Onset temperature of 1</a:t>
              </a:r>
              <a:r>
                <a:rPr lang="en-US" b="1" baseline="30000" dirty="0"/>
                <a:t>st</a:t>
              </a:r>
              <a:r>
                <a:rPr lang="en-US" b="1" dirty="0"/>
                <a:t> crystallization peak For </a:t>
              </a:r>
              <a:r>
                <a:rPr lang="en-US" b="1" dirty="0" smtClean="0"/>
                <a:t>8h </a:t>
              </a:r>
              <a:r>
                <a:rPr lang="en-US" b="1" dirty="0"/>
                <a:t>= (355</a:t>
              </a:r>
              <a:r>
                <a:rPr lang="en-US" b="1" baseline="30000" dirty="0"/>
                <a:t>0</a:t>
              </a:r>
              <a:r>
                <a:rPr lang="en-US" b="1" dirty="0"/>
                <a:t>c)</a:t>
              </a:r>
            </a:p>
          </p:txBody>
        </p:sp>
        <p:pic>
          <p:nvPicPr>
            <p:cNvPr id="5" name="Picture 4" descr="F:\الرساله معدل\measurments\xray\xray 350- 355 8h\2.5_patterngraphics.pn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538" y="3809318"/>
              <a:ext cx="5274310" cy="2962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F:\ \الرساله معدل\measurments\xray\Noor XRD ist treatment\2.5 355 4h_patterngraphics.png"/>
            <p:cNvPicPr/>
            <p:nvPr/>
          </p:nvPicPr>
          <p:blipFill rotWithShape="1">
            <a:blip r:embed="rId3" cstate="print"/>
            <a:srcRect t="60577"/>
            <a:stretch/>
          </p:blipFill>
          <p:spPr bwMode="auto">
            <a:xfrm>
              <a:off x="15538" y="771523"/>
              <a:ext cx="5274310" cy="233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652" y="335284"/>
              <a:ext cx="3706368" cy="29870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9652" y="3809318"/>
              <a:ext cx="3562348" cy="298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4938" y="3809318"/>
              <a:ext cx="3314700" cy="2987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21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610" y="91158"/>
            <a:ext cx="12144390" cy="6766842"/>
            <a:chOff x="47610" y="91158"/>
            <a:chExt cx="12144390" cy="6766842"/>
          </a:xfrm>
        </p:grpSpPr>
        <p:sp>
          <p:nvSpPr>
            <p:cNvPr id="2" name="Rectangle 1"/>
            <p:cNvSpPr/>
            <p:nvPr/>
          </p:nvSpPr>
          <p:spPr>
            <a:xfrm>
              <a:off x="47610" y="91158"/>
              <a:ext cx="119110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 smtClean="0"/>
                <a:t>TZNE2.5 </a:t>
              </a:r>
              <a:r>
                <a:rPr lang="en-US" sz="2000" b="1" dirty="0"/>
                <a:t>heat treated  at Average crystallization temperature of 2</a:t>
              </a:r>
              <a:r>
                <a:rPr lang="en-US" sz="2000" b="1" baseline="30000" dirty="0"/>
                <a:t>nd</a:t>
              </a:r>
              <a:r>
                <a:rPr lang="en-US" sz="2000" b="1" dirty="0"/>
                <a:t> crystallization peak for 4h </a:t>
              </a:r>
              <a:r>
                <a:rPr lang="en-US" sz="2000" b="1" dirty="0" smtClean="0"/>
                <a:t>=(520</a:t>
              </a:r>
              <a:r>
                <a:rPr lang="en-US" sz="2000" b="1" baseline="30000" dirty="0" smtClean="0"/>
                <a:t>0</a:t>
              </a:r>
              <a:r>
                <a:rPr lang="en-US" sz="2000" b="1" dirty="0" smtClean="0"/>
                <a:t>c</a:t>
              </a:r>
              <a:r>
                <a:rPr lang="en-US" sz="2000" b="1" dirty="0"/>
                <a:t>)</a:t>
              </a:r>
            </a:p>
          </p:txBody>
        </p:sp>
        <p:pic>
          <p:nvPicPr>
            <p:cNvPr id="3" name="Picture 2" descr="F:\الرساله معدل\measurments\xray\2nd xray\Conc. 2.5_patterngraphics.pn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610" y="491268"/>
              <a:ext cx="12144390" cy="3323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477" y="3870960"/>
              <a:ext cx="5297062" cy="29870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463" y="3814763"/>
              <a:ext cx="5744161" cy="2987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28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1818502"/>
                  </p:ext>
                </p:extLst>
              </p:nvPr>
            </p:nvGraphicFramePr>
            <p:xfrm>
              <a:off x="1106905" y="80213"/>
              <a:ext cx="10507578" cy="6777790"/>
            </p:xfrm>
            <a:graphic>
              <a:graphicData uri="http://schemas.openxmlformats.org/drawingml/2006/table">
                <a:tbl>
                  <a:tblPr rtl="1" firstRow="1" firstCol="1" bandRow="1"/>
                  <a:tblGrid>
                    <a:gridCol w="3072972"/>
                    <a:gridCol w="1520395"/>
                    <a:gridCol w="1712124"/>
                    <a:gridCol w="2768704"/>
                    <a:gridCol w="1433383"/>
                  </a:tblGrid>
                  <a:tr h="993574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The Legend Phase</a:t>
                          </a:r>
                          <a:endParaRPr lang="en-US" sz="2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Particle Size (nm)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Annealing Time (hrs.)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Annealing Temperature</a:t>
                          </a:r>
                          <a14:m>
                            <m:oMath xmlns:m="http://schemas.openxmlformats.org/officeDocument/2006/math">
                              <m:r>
                                <a:rPr lang="en-US" sz="2200" b="1" i="1">
                                  <a:solidFill>
                                    <a:srgbClr val="000000"/>
                                  </a:solidFill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2200" b="1" i="1">
                                  <a:solidFill>
                                    <a:srgbClr val="000000"/>
                                  </a:solidFill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  <m:r>
                                <a:rPr lang="en-US" sz="2200" b="1" i="1">
                                  <a:solidFill>
                                    <a:srgbClr val="000000"/>
                                  </a:solidFill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Sample</a:t>
                          </a:r>
                          <a:endParaRPr lang="en-US" sz="2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</a:tr>
                  <a:tr h="375811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Er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TeO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(210)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55.58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8h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350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b="1" i="1">
                                  <a:solidFill>
                                    <a:srgbClr val="000000"/>
                                  </a:solidFill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TZNE0.5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</a:tr>
                  <a:tr h="375811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TeO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   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(012)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42.82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75811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ZnO   (200)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74.13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Zn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Te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(100)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46.86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4h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460</a:t>
                          </a:r>
                          <a14:m>
                            <m:oMath xmlns:m="http://schemas.openxmlformats.org/officeDocument/2006/math">
                              <m:r>
                                <a:rPr lang="en-US" sz="2200" b="1" i="1">
                                  <a:solidFill>
                                    <a:srgbClr val="000000"/>
                                  </a:solidFill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2200" b="1" i="1">
                                  <a:solidFill>
                                    <a:srgbClr val="000000"/>
                                  </a:solidFill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TZNE0.5</a:t>
                          </a:r>
                          <a:endParaRPr lang="en-US" sz="2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Zn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Te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 (002)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36.49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Te 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 (110)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54.04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Te 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  (102)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58.21</a:t>
                          </a:r>
                          <a:endParaRPr lang="en-US" sz="2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Te 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 (212)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36.52</a:t>
                          </a:r>
                          <a:endParaRPr lang="en-US" sz="2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75811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Er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TeO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6 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(202)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71.02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8h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355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b="1" i="1">
                                  <a:solidFill>
                                    <a:srgbClr val="000000"/>
                                  </a:solidFill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TZNE2.5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</a:tr>
                  <a:tr h="375811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Er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Te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19.2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(211)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71.25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75811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Er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Te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19.2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(111)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71.35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ZnO (111)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47.37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4h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520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b="1" i="1">
                                  <a:solidFill>
                                    <a:srgbClr val="000000"/>
                                  </a:solidFill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TZNE2.5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Er</a:t>
                          </a:r>
                          <a:r>
                            <a:rPr lang="en-US" sz="2200" b="1" baseline="-250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200" b="1" baseline="-250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(111)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30.47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TeO</a:t>
                          </a:r>
                          <a:r>
                            <a:rPr lang="en-US" sz="2200" b="1" baseline="-250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(101)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30.5</a:t>
                          </a:r>
                          <a:endParaRPr lang="en-US" sz="2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TeO</a:t>
                          </a:r>
                          <a:r>
                            <a:rPr lang="en-US" sz="2200" b="1" baseline="-250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(211)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47.37</a:t>
                          </a:r>
                          <a:endParaRPr lang="en-US" sz="2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1818502"/>
                  </p:ext>
                </p:extLst>
              </p:nvPr>
            </p:nvGraphicFramePr>
            <p:xfrm>
              <a:off x="1106905" y="80213"/>
              <a:ext cx="10507578" cy="6777790"/>
            </p:xfrm>
            <a:graphic>
              <a:graphicData uri="http://schemas.openxmlformats.org/drawingml/2006/table">
                <a:tbl>
                  <a:tblPr rtl="1" firstRow="1" firstCol="1" bandRow="1"/>
                  <a:tblGrid>
                    <a:gridCol w="3072972"/>
                    <a:gridCol w="1520395"/>
                    <a:gridCol w="1712124"/>
                    <a:gridCol w="2768704"/>
                    <a:gridCol w="1433383"/>
                  </a:tblGrid>
                  <a:tr h="993574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The Legend Phase</a:t>
                          </a:r>
                          <a:endParaRPr lang="en-US" sz="2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Particle Size (nm)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Annealing Time (hrs.)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ar-SA"/>
                        </a:p>
                      </a:txBody>
                      <a:tcPr marL="51101" marR="51101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27692" t="-613" r="-52088" b="-5987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Sample</a:t>
                          </a:r>
                          <a:endParaRPr lang="en-US" sz="2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</a:tr>
                  <a:tr h="375811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Er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TeO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(210)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55.58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8h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ar-SA"/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27692" t="-88649" r="-52088" b="-427568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TZNE0.5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</a:tr>
                  <a:tr h="375811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TeO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   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(012)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42.82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75811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ZnO   (200)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74.13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Zn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Te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(100)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46.86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4h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rowSpan="5">
                      <a:txBody>
                        <a:bodyPr/>
                        <a:lstStyle/>
                        <a:p>
                          <a:endParaRPr lang="ar-SA"/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27692" t="-108385" r="-52088" b="-145652"/>
                          </a:stretch>
                        </a:blipFill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TZNE0.5</a:t>
                          </a:r>
                          <a:endParaRPr lang="en-US" sz="2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Zn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Te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 (002)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36.49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Te 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 (110)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54.04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Te 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  (102)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58.21</a:t>
                          </a:r>
                          <a:endParaRPr lang="en-US" sz="2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Te 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Regular"/>
                            </a:rPr>
                            <a:t> (212)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36.52</a:t>
                          </a:r>
                          <a:endParaRPr lang="en-US" sz="2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75811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Er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TeO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6 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(202)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71.02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8h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ar-SA"/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27692" t="-362703" r="-52088" b="-153514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TZNE2.5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</a:tr>
                  <a:tr h="375811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Er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Te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19.2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(211)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71.25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75811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Er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Te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2200" b="1" baseline="-2500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19.2</a:t>
                          </a: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(111)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71.35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ZnO (111)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47.37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4h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endParaRPr lang="ar-SA"/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27692" t="-331783" r="-52088" b="-10078"/>
                          </a:stretch>
                        </a:blipFill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 rtl="0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2200" b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TZNE2.5</a:t>
                          </a: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Er</a:t>
                          </a:r>
                          <a:r>
                            <a:rPr lang="en-US" sz="2200" b="1" baseline="-250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200" b="1" baseline="-250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(111)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30.47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TeO</a:t>
                          </a:r>
                          <a:r>
                            <a:rPr lang="en-US" sz="2200" b="1" baseline="-250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(101)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30.5</a:t>
                          </a:r>
                          <a:endParaRPr lang="en-US" sz="2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EEAF6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  <a:tr h="392150"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TeO</a:t>
                          </a:r>
                          <a:r>
                            <a:rPr lang="en-US" sz="2200" b="1" baseline="-250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200" b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(211)</a:t>
                          </a:r>
                          <a:endParaRPr lang="en-US" sz="2200" b="1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eaLnBrk="0">
                            <a:lnSpc>
                              <a:spcPct val="120000"/>
                            </a:lnSpc>
                            <a:spcBef>
                              <a:spcPts val="200"/>
                            </a:spcBef>
                            <a:spcAft>
                              <a:spcPts val="100"/>
                            </a:spcAft>
                            <a:tabLst>
                              <a:tab pos="5581015" algn="r"/>
                            </a:tabLst>
                          </a:pPr>
                          <a:r>
                            <a:rPr lang="en-US" sz="22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47.37</a:t>
                          </a:r>
                          <a:endParaRPr lang="en-US" sz="2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101" marR="5110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DD6EE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rtl="1"/>
                          <a:endParaRPr lang="ar-SA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1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51193"/>
            <a:ext cx="12192000" cy="6612082"/>
            <a:chOff x="0" y="51193"/>
            <a:chExt cx="12192000" cy="6612082"/>
          </a:xfrm>
        </p:grpSpPr>
        <p:sp>
          <p:nvSpPr>
            <p:cNvPr id="2" name="Rectangle 1"/>
            <p:cNvSpPr/>
            <p:nvPr/>
          </p:nvSpPr>
          <p:spPr>
            <a:xfrm>
              <a:off x="0" y="51193"/>
              <a:ext cx="12192000" cy="720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rtl="0">
                <a:lnSpc>
                  <a:spcPct val="150000"/>
                </a:lnSpc>
                <a:spcAft>
                  <a:spcPts val="1000"/>
                </a:spcAft>
              </a:pPr>
              <a:r>
                <a:rPr lang="en-US" sz="4800" b="1" dirty="0">
                  <a:ea typeface="Calibri"/>
                </a:rPr>
                <a:t>Optical properties </a:t>
              </a:r>
              <a:r>
                <a:rPr lang="en-US" sz="4400" b="1" dirty="0" smtClean="0">
                  <a:ea typeface="Calibri"/>
                </a:rPr>
                <a:t>UV/VIS </a:t>
              </a:r>
              <a:r>
                <a:rPr lang="en-US" sz="4400" b="1" dirty="0">
                  <a:ea typeface="Calibri"/>
                </a:rPr>
                <a:t>absorption spectra</a:t>
              </a:r>
              <a:endParaRPr lang="en-US" sz="4400" dirty="0">
                <a:ea typeface="Calibri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72569" y="5899220"/>
                  <a:ext cx="8636002" cy="55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 rtl="0">
                    <a:lnSpc>
                      <a:spcPct val="150000"/>
                    </a:lnSpc>
                  </a:pPr>
                  <a:r>
                    <a:rPr lang="en-US" sz="2000" b="1" dirty="0" smtClean="0">
                      <a:ea typeface="Calibri"/>
                      <a:cs typeface="Times New Roman" pitchFamily="18" charset="0"/>
                    </a:rPr>
                    <a:t>The optical absorption coefficient </a:t>
                  </a:r>
                  <a14:m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𝜶</m:t>
                      </m:r>
                      <m:d>
                        <m:d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000" b="1" i="1"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  <m:t>λ</m:t>
                          </m:r>
                        </m:e>
                      </m:d>
                      <m:r>
                        <a:rPr lang="en-US" sz="2000" b="1" i="1">
                          <a:latin typeface="Cambria Math" panose="02040503050406030204" pitchFamily="18" charset="0"/>
                          <a:ea typeface="Cambria Math"/>
                          <a:cs typeface="Times New Roman"/>
                        </a:rPr>
                        <m:t> </m:t>
                      </m:r>
                    </m:oMath>
                  </a14:m>
                  <a:r>
                    <a:rPr lang="en-US" sz="2000" b="1" dirty="0" smtClean="0">
                      <a:ea typeface="Calibri"/>
                      <a:cs typeface="Times New Roman" pitchFamily="18" charset="0"/>
                    </a:rPr>
                    <a:t>of </a:t>
                  </a:r>
                  <a:r>
                    <a:rPr lang="en-US" sz="2000" b="1" dirty="0">
                      <a:ea typeface="Calibri"/>
                      <a:cs typeface="Times New Roman" pitchFamily="18" charset="0"/>
                    </a:rPr>
                    <a:t>each curve is calculated by equation</a:t>
                  </a:r>
                  <a:r>
                    <a:rPr lang="en-US" sz="2000" dirty="0">
                      <a:ea typeface="Calibri"/>
                      <a:cs typeface="Times New Roman" pitchFamily="18" charset="0"/>
                    </a:rPr>
                    <a:t>: </a:t>
                  </a:r>
                  <a:endParaRPr lang="ar-EG" sz="2000" dirty="0"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9" y="5899220"/>
                  <a:ext cx="8636002" cy="55399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776" b="-9890"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000" y="1450636"/>
              <a:ext cx="10043886" cy="3956728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417" y="5672675"/>
              <a:ext cx="2258645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907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26609"/>
            <a:ext cx="12070080" cy="6526345"/>
            <a:chOff x="0" y="126609"/>
            <a:chExt cx="12070080" cy="6526345"/>
          </a:xfrm>
        </p:grpSpPr>
        <p:sp>
          <p:nvSpPr>
            <p:cNvPr id="3" name="Rectangle 2"/>
            <p:cNvSpPr/>
            <p:nvPr/>
          </p:nvSpPr>
          <p:spPr>
            <a:xfrm>
              <a:off x="0" y="5452625"/>
              <a:ext cx="1207008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2400" b="1" dirty="0" smtClean="0">
                  <a:ea typeface="Verdana" pitchFamily="34" charset="0"/>
                  <a:cs typeface="Verdana" pitchFamily="34" charset="0"/>
                </a:rPr>
                <a:t>The </a:t>
              </a:r>
              <a:r>
                <a:rPr lang="en-US" sz="2400" b="1" dirty="0">
                  <a:ea typeface="Verdana" pitchFamily="34" charset="0"/>
                  <a:cs typeface="Verdana" pitchFamily="34" charset="0"/>
                </a:rPr>
                <a:t>(</a:t>
              </a:r>
              <a:r>
                <a:rPr lang="en-US" sz="2400" b="1" dirty="0" err="1">
                  <a:ea typeface="Verdana" pitchFamily="34" charset="0"/>
                  <a:cs typeface="Verdana" pitchFamily="34" charset="0"/>
                </a:rPr>
                <a:t>λ</a:t>
              </a:r>
              <a:r>
                <a:rPr lang="en-US" sz="2400" b="1" baseline="-25000" dirty="0" err="1">
                  <a:ea typeface="Verdana" pitchFamily="34" charset="0"/>
                  <a:cs typeface="Verdana" pitchFamily="34" charset="0"/>
                </a:rPr>
                <a:t>cutoff</a:t>
              </a:r>
              <a:r>
                <a:rPr lang="en-US" sz="2400" b="1" dirty="0">
                  <a:ea typeface="Verdana" pitchFamily="34" charset="0"/>
                  <a:cs typeface="Verdana" pitchFamily="34" charset="0"/>
                </a:rPr>
                <a:t>) shifts towards lower wavelength side with increasing </a:t>
              </a:r>
              <a:r>
                <a:rPr lang="en-US" sz="2400" b="1" dirty="0" smtClean="0">
                  <a:ea typeface="Verdana" pitchFamily="34" charset="0"/>
                  <a:cs typeface="Verdana" pitchFamily="34" charset="0"/>
                </a:rPr>
                <a:t>Er</a:t>
              </a:r>
              <a:r>
                <a:rPr lang="en-US" sz="2400" b="1" baseline="-25000" dirty="0" smtClean="0">
                  <a:ea typeface="Verdana" pitchFamily="34" charset="0"/>
                  <a:cs typeface="Verdana" pitchFamily="34" charset="0"/>
                </a:rPr>
                <a:t>2</a:t>
              </a:r>
              <a:r>
                <a:rPr lang="en-US" sz="2400" b="1" dirty="0" smtClean="0">
                  <a:ea typeface="Verdana" pitchFamily="34" charset="0"/>
                  <a:cs typeface="Verdana" pitchFamily="34" charset="0"/>
                </a:rPr>
                <a:t>O</a:t>
              </a:r>
              <a:r>
                <a:rPr lang="en-US" sz="2400" b="1" baseline="-25000" dirty="0" smtClean="0">
                  <a:ea typeface="Verdana" pitchFamily="34" charset="0"/>
                  <a:cs typeface="Verdana" pitchFamily="34" charset="0"/>
                </a:rPr>
                <a:t>3</a:t>
              </a:r>
              <a:r>
                <a:rPr lang="en-US" sz="2400" b="1" dirty="0" smtClean="0">
                  <a:ea typeface="Verdana" pitchFamily="34" charset="0"/>
                  <a:cs typeface="Verdana" pitchFamily="34" charset="0"/>
                </a:rPr>
                <a:t> </a:t>
              </a:r>
              <a:r>
                <a:rPr lang="en-US" sz="2400" b="1" dirty="0" err="1" smtClean="0">
                  <a:ea typeface="Verdana" pitchFamily="34" charset="0"/>
                  <a:cs typeface="Verdana" pitchFamily="34" charset="0"/>
                </a:rPr>
                <a:t>mol</a:t>
              </a:r>
              <a:r>
                <a:rPr lang="en-US" sz="2400" b="1" dirty="0" smtClean="0">
                  <a:ea typeface="Verdana" pitchFamily="34" charset="0"/>
                  <a:cs typeface="Verdana" pitchFamily="34" charset="0"/>
                </a:rPr>
                <a:t>% concentration</a:t>
              </a:r>
              <a:r>
                <a:rPr lang="en-US" sz="2400" b="1" dirty="0">
                  <a:ea typeface="Verdana" pitchFamily="34" charset="0"/>
                  <a:cs typeface="Verdana" pitchFamily="34" charset="0"/>
                </a:rPr>
                <a:t>. This shifting is attributed </a:t>
              </a:r>
              <a:r>
                <a:rPr lang="en-US" sz="2400" b="1" dirty="0" smtClean="0">
                  <a:ea typeface="Verdana" pitchFamily="34" charset="0"/>
                  <a:cs typeface="Verdana" pitchFamily="34" charset="0"/>
                </a:rPr>
                <a:t>increase </a:t>
              </a:r>
              <a:r>
                <a:rPr lang="en-US" sz="2400" b="1" dirty="0">
                  <a:ea typeface="Verdana" pitchFamily="34" charset="0"/>
                  <a:cs typeface="Verdana" pitchFamily="34" charset="0"/>
                </a:rPr>
                <a:t>in the number of the bridging oxygen (BO</a:t>
              </a:r>
              <a:r>
                <a:rPr lang="en-US" sz="2400" b="1" dirty="0" smtClean="0">
                  <a:ea typeface="Verdana" pitchFamily="34" charset="0"/>
                  <a:cs typeface="Verdana" pitchFamily="34" charset="0"/>
                </a:rPr>
                <a:t>) atoms</a:t>
              </a:r>
              <a:r>
                <a:rPr lang="en-US" sz="2400" b="1" dirty="0">
                  <a:ea typeface="Verdana" pitchFamily="34" charset="0"/>
                  <a:cs typeface="Verdana" pitchFamily="34" charset="0"/>
                </a:rPr>
                <a:t>. glass network to become more rigid than non bridging oxygen </a:t>
              </a:r>
              <a:endParaRPr lang="ar-EG" sz="2400" b="1" dirty="0">
                <a:ea typeface="Verdana" pitchFamily="34" charset="0"/>
                <a:cs typeface="Times New Roman" pitchFamily="18" charset="0"/>
              </a:endParaRPr>
            </a:p>
          </p:txBody>
        </p:sp>
        <p:graphicFrame>
          <p:nvGraphicFramePr>
            <p:cNvPr id="4" name="Chart 3"/>
            <p:cNvGraphicFramePr/>
            <p:nvPr>
              <p:extLst>
                <p:ext uri="{D42A27DB-BD31-4B8C-83A1-F6EECF244321}">
                  <p14:modId xmlns:p14="http://schemas.microsoft.com/office/powerpoint/2010/main" val="2356922624"/>
                </p:ext>
              </p:extLst>
            </p:nvPr>
          </p:nvGraphicFramePr>
          <p:xfrm>
            <a:off x="1635688" y="1109004"/>
            <a:ext cx="8068137" cy="42388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457361" y="126609"/>
              <a:ext cx="8208337" cy="76944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4400" b="1" dirty="0" smtClean="0"/>
                <a:t>The Fundamental absorption edge</a:t>
              </a:r>
              <a:endParaRPr lang="ar-SA" sz="4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7531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1378487" y="2448232"/>
            <a:ext cx="9179974" cy="133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1" anchor="ctr">
            <a:noAutofit/>
          </a:bodyPr>
          <a:lstStyle/>
          <a:p>
            <a:pPr marR="8640" algn="ctr" rtl="0"/>
            <a:r>
              <a:rPr lang="en-US" sz="5400" b="1" smtClean="0"/>
              <a:t>Introduction.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7081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581" y="0"/>
            <a:ext cx="1077883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ea typeface="Calibri"/>
              </a:rPr>
              <a:t>Optical energy band gap and </a:t>
            </a:r>
            <a:r>
              <a:rPr lang="en-US" sz="4400" b="1" dirty="0" err="1">
                <a:ea typeface="Calibri"/>
              </a:rPr>
              <a:t>Urbach</a:t>
            </a:r>
            <a:r>
              <a:rPr lang="en-US" sz="4400" b="1" dirty="0">
                <a:ea typeface="Calibri"/>
              </a:rPr>
              <a:t> energy</a:t>
            </a:r>
            <a:endParaRPr lang="ar-SA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769441"/>
            <a:ext cx="3811224" cy="4297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085" y="886787"/>
            <a:ext cx="4036581" cy="45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000" y="966988"/>
            <a:ext cx="3744000" cy="4419799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95500" y="4923536"/>
            <a:ext cx="3761010" cy="580598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493" y="4923536"/>
            <a:ext cx="3405014" cy="72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1" y="5709356"/>
            <a:ext cx="968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b="1" dirty="0">
                <a:ea typeface="Calibri"/>
              </a:rPr>
              <a:t>Where n is equal </a:t>
            </a:r>
            <a:r>
              <a:rPr lang="en-US" sz="3200" b="1" dirty="0" smtClean="0">
                <a:ea typeface="Calibri"/>
              </a:rPr>
              <a:t>to </a:t>
            </a:r>
            <a:r>
              <a:rPr lang="en-US" sz="3200" b="1" dirty="0">
                <a:ea typeface="Calibri"/>
              </a:rPr>
              <a:t>1/2 for direct allowed transitions </a:t>
            </a:r>
            <a:r>
              <a:rPr lang="en-US" sz="3200" b="1" dirty="0" smtClean="0">
                <a:ea typeface="Calibri"/>
              </a:rPr>
              <a:t>and 2 </a:t>
            </a:r>
            <a:r>
              <a:rPr lang="en-US" sz="3200" b="1" dirty="0">
                <a:ea typeface="Calibri"/>
              </a:rPr>
              <a:t>for indirect allowed transitions </a:t>
            </a:r>
            <a:r>
              <a:rPr lang="en-US" sz="2400" b="1" dirty="0" smtClean="0">
                <a:ea typeface="Calibri"/>
              </a:rPr>
              <a:t>)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50131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3020" y="866273"/>
            <a:ext cx="12128979" cy="6052056"/>
            <a:chOff x="63020" y="866273"/>
            <a:chExt cx="12128979" cy="60520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60632" y="866273"/>
              <a:ext cx="4331367" cy="60032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20" y="898357"/>
              <a:ext cx="3578541" cy="600393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8021" y="898357"/>
              <a:ext cx="4042611" cy="6019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90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8490" y="1138079"/>
            <a:ext cx="8231510" cy="5775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>
              <a:lnSpc>
                <a:spcPct val="115000"/>
              </a:lnSpc>
              <a:spcAft>
                <a:spcPts val="1000"/>
              </a:spcAft>
              <a:tabLst>
                <a:tab pos="4015105" algn="l"/>
              </a:tabLst>
            </a:pPr>
            <a:r>
              <a:rPr lang="en-US" sz="3600" dirty="0">
                <a:latin typeface="Times New Roman"/>
                <a:ea typeface="Calibri"/>
                <a:cs typeface="Arial"/>
              </a:rPr>
              <a:t>The </a:t>
            </a:r>
            <a:r>
              <a:rPr lang="en-US" sz="3600" dirty="0" smtClean="0">
                <a:latin typeface="Times New Roman"/>
                <a:ea typeface="Calibri"/>
                <a:cs typeface="Arial"/>
              </a:rPr>
              <a:t>Rare earth-doped </a:t>
            </a:r>
            <a:r>
              <a:rPr lang="en-US" sz="3600" dirty="0" err="1" smtClean="0">
                <a:latin typeface="Times New Roman"/>
                <a:ea typeface="Calibri"/>
                <a:cs typeface="Arial"/>
              </a:rPr>
              <a:t>tellurite</a:t>
            </a:r>
            <a:r>
              <a:rPr lang="en-US" sz="3600" dirty="0" smtClean="0">
                <a:latin typeface="Times New Roman"/>
                <a:ea typeface="Calibri"/>
                <a:cs typeface="Arial"/>
              </a:rPr>
              <a:t> glass systems are very attractive materials. It have  </a:t>
            </a:r>
            <a:r>
              <a:rPr lang="en-US" sz="3600" dirty="0">
                <a:latin typeface="Times New Roman"/>
                <a:ea typeface="Calibri"/>
                <a:cs typeface="Arial"/>
              </a:rPr>
              <a:t>attracted a great attention in the last years  because of their interesting </a:t>
            </a:r>
            <a:r>
              <a:rPr lang="en-US" sz="3600" dirty="0" smtClean="0">
                <a:latin typeface="Times New Roman"/>
                <a:ea typeface="Calibri"/>
                <a:cs typeface="Arial"/>
              </a:rPr>
              <a:t>properties, </a:t>
            </a:r>
            <a:r>
              <a:rPr lang="en-US" sz="3600" dirty="0">
                <a:latin typeface="Times New Roman"/>
                <a:ea typeface="Calibri"/>
                <a:cs typeface="Arial"/>
              </a:rPr>
              <a:t>which made him ideal materials for applications in many important fields like telecommunication technology, laser and optical fiber technology, optical device technology.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785" y="324461"/>
            <a:ext cx="7520008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latin typeface="Times New Roman"/>
                <a:ea typeface="Calibri"/>
                <a:cs typeface="Arial"/>
              </a:rPr>
              <a:t>Why we study tellurite glass system ?</a:t>
            </a:r>
            <a:endParaRPr lang="en-US" sz="3600" b="1" dirty="0">
              <a:latin typeface="Calibri"/>
              <a:ea typeface="Calibri"/>
              <a:cs typeface="Arial"/>
            </a:endParaRPr>
          </a:p>
        </p:txBody>
      </p:sp>
      <p:pic>
        <p:nvPicPr>
          <p:cNvPr id="4" name="Picture 4" descr="http://image.made-in-china.com/2f0j00MCfQhbvrZNuS/Diode-Pumped-All-Solid-State-Laser-MBL-III-473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562" y="4181170"/>
            <a:ext cx="3587826" cy="267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9155" r="18615" b="4611"/>
          <a:stretch/>
        </p:blipFill>
        <p:spPr bwMode="auto">
          <a:xfrm>
            <a:off x="8583562" y="78654"/>
            <a:ext cx="3411796" cy="391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2937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0"/>
            <a:r>
              <a:rPr lang="en-US" sz="6000" b="1" dirty="0" smtClean="0">
                <a:latin typeface="+mn-lt"/>
              </a:rPr>
              <a:t>Aim</a:t>
            </a:r>
            <a:endParaRPr lang="ar-SA" sz="6000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2452" y="1825625"/>
            <a:ext cx="10911348" cy="4351338"/>
          </a:xfrm>
        </p:spPr>
        <p:txBody>
          <a:bodyPr>
            <a:normAutofit/>
          </a:bodyPr>
          <a:lstStyle/>
          <a:p>
            <a:pPr marL="0" indent="0" algn="just" rtl="0">
              <a:buNone/>
            </a:pPr>
            <a:r>
              <a:rPr lang="en-US" sz="4400" b="1" dirty="0" smtClean="0">
                <a:cs typeface="+mj-cs"/>
              </a:rPr>
              <a:t>The aim of this research work is to investigate the influence of adding Er</a:t>
            </a:r>
            <a:r>
              <a:rPr lang="en-US" sz="4400" b="1" baseline="-25000" dirty="0" smtClean="0">
                <a:cs typeface="+mj-cs"/>
              </a:rPr>
              <a:t>2</a:t>
            </a:r>
            <a:r>
              <a:rPr lang="en-US" sz="4400" b="1" dirty="0" smtClean="0">
                <a:cs typeface="+mj-cs"/>
              </a:rPr>
              <a:t>O</a:t>
            </a:r>
            <a:r>
              <a:rPr lang="en-US" sz="4400" b="1" baseline="-25000" dirty="0" smtClean="0">
                <a:cs typeface="+mj-cs"/>
              </a:rPr>
              <a:t>3</a:t>
            </a:r>
            <a:r>
              <a:rPr lang="en-US" sz="4400" b="1" dirty="0" smtClean="0">
                <a:cs typeface="+mj-cs"/>
              </a:rPr>
              <a:t> from 0 to 2.5 </a:t>
            </a:r>
            <a:r>
              <a:rPr lang="en-US" sz="4400" b="1" dirty="0" err="1" smtClean="0">
                <a:cs typeface="+mj-cs"/>
              </a:rPr>
              <a:t>mol</a:t>
            </a:r>
            <a:r>
              <a:rPr lang="en-US" sz="4400" b="1" dirty="0" smtClean="0">
                <a:cs typeface="+mj-cs"/>
              </a:rPr>
              <a:t> % on the Thermal and Optical properties and the network structure of (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+mj-cs"/>
              </a:rPr>
              <a:t>TeO</a:t>
            </a:r>
            <a:r>
              <a:rPr lang="en-US" sz="4400" b="1" baseline="-25000" dirty="0" smtClean="0">
                <a:solidFill>
                  <a:schemeClr val="tx1"/>
                </a:solidFill>
                <a:latin typeface="Times New Roman" pitchFamily="18" charset="0"/>
                <a:cs typeface="+mj-cs"/>
              </a:rPr>
              <a:t>2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+mj-cs"/>
              </a:rPr>
              <a:t> – Na</a:t>
            </a:r>
            <a:r>
              <a:rPr lang="en-US" sz="4400" b="1" baseline="-25000" dirty="0" smtClean="0">
                <a:solidFill>
                  <a:schemeClr val="tx1"/>
                </a:solidFill>
                <a:latin typeface="Times New Roman" pitchFamily="18" charset="0"/>
                <a:cs typeface="+mj-cs"/>
              </a:rPr>
              <a:t>2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+mj-cs"/>
              </a:rPr>
              <a:t>O –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+mj-cs"/>
              </a:rPr>
              <a:t>ZnO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+mj-cs"/>
              </a:rPr>
              <a:t>) </a:t>
            </a:r>
            <a:r>
              <a:rPr lang="en-US" sz="4400" b="1" dirty="0" smtClean="0">
                <a:cs typeface="+mj-cs"/>
              </a:rPr>
              <a:t>glasses, using DSC, X-Ray, SEM, and UV-Vis Spectroscopy.</a:t>
            </a:r>
            <a:endParaRPr lang="en-US" sz="4400" b="1" dirty="0" smtClean="0">
              <a:solidFill>
                <a:schemeClr val="tx1"/>
              </a:solidFill>
              <a:latin typeface="Arial Narrow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5772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59394"/>
            <a:ext cx="10515600" cy="1325563"/>
          </a:xfrm>
        </p:spPr>
        <p:txBody>
          <a:bodyPr>
            <a:noAutofit/>
          </a:bodyPr>
          <a:lstStyle/>
          <a:p>
            <a:pPr lvl="0" algn="ctr" rtl="0">
              <a:lnSpc>
                <a:spcPct val="150000"/>
              </a:lnSpc>
              <a:spcAft>
                <a:spcPts val="1000"/>
              </a:spcAft>
            </a:pPr>
            <a:r>
              <a:rPr lang="en-US" sz="5400" b="1" dirty="0" smtClean="0">
                <a:latin typeface="+mn-lt"/>
              </a:rPr>
              <a:t>EXPERIMENTAL WORK</a:t>
            </a:r>
            <a:endParaRPr lang="en-US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32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967" y="121576"/>
            <a:ext cx="1162172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l" rtl="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400" b="1" u="sng" dirty="0" smtClean="0">
                <a:cs typeface="Times New Roman" pitchFamily="18" charset="0"/>
              </a:rPr>
              <a:t>S</a:t>
            </a:r>
            <a:r>
              <a:rPr kumimoji="1" lang="en-US" altLang="zh-TW" sz="4400" b="1" u="sng" dirty="0" smtClean="0">
                <a:ea typeface="PMingLiU" pitchFamily="18" charset="-120"/>
                <a:cs typeface="Times New Roman" pitchFamily="18" charset="0"/>
              </a:rPr>
              <a:t>amples preparation</a:t>
            </a:r>
          </a:p>
          <a:p>
            <a:pPr algn="l" rtl="0"/>
            <a:r>
              <a:rPr lang="en-US" sz="3600" dirty="0"/>
              <a:t>Quaternary </a:t>
            </a:r>
            <a:r>
              <a:rPr lang="en-US" sz="3600" dirty="0" err="1"/>
              <a:t>tellurite</a:t>
            </a:r>
            <a:r>
              <a:rPr lang="en-US" sz="3600" dirty="0"/>
              <a:t> glass systems in the form ((75-x) TeO</a:t>
            </a:r>
            <a:r>
              <a:rPr lang="en-US" sz="3600" baseline="-25000" dirty="0"/>
              <a:t>2</a:t>
            </a:r>
            <a:r>
              <a:rPr lang="en-US" sz="3600" dirty="0"/>
              <a:t> - 20ZnO-5Na</a:t>
            </a:r>
            <a:r>
              <a:rPr lang="en-US" sz="3600" baseline="-25000" dirty="0"/>
              <a:t>2</a:t>
            </a:r>
            <a:r>
              <a:rPr lang="en-US" sz="3600" dirty="0"/>
              <a:t>Co</a:t>
            </a:r>
            <a:r>
              <a:rPr lang="en-US" sz="3600" baseline="-25000" dirty="0"/>
              <a:t>3</a:t>
            </a:r>
            <a:r>
              <a:rPr lang="en-US" sz="3600" dirty="0"/>
              <a:t> - xEr</a:t>
            </a:r>
            <a:r>
              <a:rPr lang="en-US" sz="3600" baseline="-25000" dirty="0"/>
              <a:t>2</a:t>
            </a:r>
            <a:r>
              <a:rPr lang="en-US" sz="3600" dirty="0"/>
              <a:t>O</a:t>
            </a:r>
            <a:r>
              <a:rPr lang="en-US" sz="3600" baseline="-25000" dirty="0"/>
              <a:t>3</a:t>
            </a:r>
            <a:r>
              <a:rPr lang="en-US" sz="3600" dirty="0"/>
              <a:t>) glass samples with 0≤ x≤ 2.5 </a:t>
            </a:r>
            <a:r>
              <a:rPr lang="en-US" sz="3600" dirty="0" err="1"/>
              <a:t>mol</a:t>
            </a:r>
            <a:r>
              <a:rPr lang="en-US" sz="3600" dirty="0"/>
              <a:t> %) have been prepared by the melt quenching technique</a:t>
            </a:r>
            <a:r>
              <a:rPr lang="en-US" sz="3600" dirty="0" smtClean="0"/>
              <a:t>.</a:t>
            </a:r>
          </a:p>
          <a:p>
            <a:pPr algn="l" rtl="0"/>
            <a:endParaRPr lang="en-US" sz="36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002229"/>
              </p:ext>
            </p:extLst>
          </p:nvPr>
        </p:nvGraphicFramePr>
        <p:xfrm>
          <a:off x="1789660" y="3032092"/>
          <a:ext cx="7884000" cy="384048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956264"/>
                <a:gridCol w="4927736"/>
              </a:tblGrid>
              <a:tr h="371044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Glass type	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Chemical composition by </a:t>
                      </a:r>
                      <a:r>
                        <a:rPr lang="en-US" sz="2400" dirty="0" err="1">
                          <a:effectLst/>
                        </a:rPr>
                        <a:t>mol</a:t>
                      </a:r>
                      <a:r>
                        <a:rPr lang="en-US" sz="2400" dirty="0">
                          <a:effectLst/>
                        </a:rPr>
                        <a:t> percent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TZNE0	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75TeO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-</a:t>
                      </a:r>
                      <a:r>
                        <a:rPr lang="en-US" sz="2000" dirty="0" smtClean="0">
                          <a:effectLst/>
                        </a:rPr>
                        <a:t>20ZnO- </a:t>
                      </a:r>
                      <a:r>
                        <a:rPr lang="en-US" sz="2000" dirty="0">
                          <a:effectLst/>
                        </a:rPr>
                        <a:t>5 </a:t>
                      </a:r>
                      <a:r>
                        <a:rPr lang="en-US" sz="2000" dirty="0" smtClean="0">
                          <a:effectLst/>
                        </a:rPr>
                        <a:t>Na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baseline="0" dirty="0" smtClean="0">
                          <a:effectLst/>
                        </a:rPr>
                        <a:t>CO</a:t>
                      </a:r>
                      <a:r>
                        <a:rPr lang="en-US" sz="2000" baseline="-25000" dirty="0" smtClean="0">
                          <a:effectLst/>
                        </a:rPr>
                        <a:t>3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1044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TZNE.5	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74.5TeO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dirty="0" smtClean="0">
                          <a:effectLst/>
                        </a:rPr>
                        <a:t> -20ZnO- 5 Na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baseline="0" dirty="0" smtClean="0">
                          <a:effectLst/>
                        </a:rPr>
                        <a:t>CO</a:t>
                      </a:r>
                      <a:r>
                        <a:rPr lang="en-US" sz="2000" baseline="-25000" dirty="0" smtClean="0">
                          <a:effectLst/>
                        </a:rPr>
                        <a:t>3</a:t>
                      </a:r>
                      <a:r>
                        <a:rPr lang="en-US" sz="2000" dirty="0" smtClean="0">
                          <a:effectLst/>
                        </a:rPr>
                        <a:t> - 0.5Er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dirty="0" smtClean="0">
                          <a:effectLst/>
                        </a:rPr>
                        <a:t>O</a:t>
                      </a:r>
                      <a:r>
                        <a:rPr lang="en-US" sz="2000" baseline="-25000" dirty="0" smtClean="0">
                          <a:effectLst/>
                        </a:rPr>
                        <a:t>3</a:t>
                      </a:r>
                      <a:r>
                        <a:rPr lang="en-US" sz="2000" dirty="0" smtClean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1044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TZNE1	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74TeO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dirty="0" smtClean="0">
                          <a:effectLst/>
                        </a:rPr>
                        <a:t> -20ZnO- 5 Na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baseline="0" dirty="0" smtClean="0">
                          <a:effectLst/>
                        </a:rPr>
                        <a:t>CO</a:t>
                      </a:r>
                      <a:r>
                        <a:rPr lang="en-US" sz="2000" baseline="-25000" dirty="0" smtClean="0">
                          <a:effectLst/>
                        </a:rPr>
                        <a:t>3</a:t>
                      </a:r>
                      <a:r>
                        <a:rPr lang="en-US" sz="2000" dirty="0" smtClean="0">
                          <a:effectLst/>
                        </a:rPr>
                        <a:t> –1Er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dirty="0" smtClean="0">
                          <a:effectLst/>
                        </a:rPr>
                        <a:t>O</a:t>
                      </a:r>
                      <a:r>
                        <a:rPr lang="en-US" sz="2000" baseline="-25000" dirty="0" smtClean="0">
                          <a:effectLst/>
                        </a:rPr>
                        <a:t>3</a:t>
                      </a:r>
                      <a:r>
                        <a:rPr lang="en-US" sz="2000" dirty="0" smtClean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1044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       TZNE1.5</a:t>
                      </a:r>
                      <a:r>
                        <a:rPr lang="en-US" sz="2400" dirty="0">
                          <a:effectLst/>
                        </a:rPr>
                        <a:t>	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73.5TeO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dirty="0" smtClean="0">
                          <a:effectLst/>
                        </a:rPr>
                        <a:t> -20ZnO- 5 Na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baseline="0" dirty="0" smtClean="0">
                          <a:effectLst/>
                        </a:rPr>
                        <a:t>CO</a:t>
                      </a:r>
                      <a:r>
                        <a:rPr lang="en-US" sz="2000" baseline="-25000" dirty="0" smtClean="0">
                          <a:effectLst/>
                        </a:rPr>
                        <a:t>3</a:t>
                      </a:r>
                      <a:r>
                        <a:rPr lang="en-US" sz="2000" dirty="0" smtClean="0">
                          <a:effectLst/>
                        </a:rPr>
                        <a:t> –1.5Er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dirty="0" smtClean="0">
                          <a:effectLst/>
                        </a:rPr>
                        <a:t>O</a:t>
                      </a:r>
                      <a:r>
                        <a:rPr lang="en-US" sz="2000" baseline="-25000" dirty="0" smtClean="0">
                          <a:effectLst/>
                        </a:rPr>
                        <a:t>3</a:t>
                      </a:r>
                      <a:r>
                        <a:rPr lang="en-US" sz="2000" dirty="0" smtClean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1044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TZNE2	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73TeO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dirty="0" smtClean="0">
                          <a:effectLst/>
                        </a:rPr>
                        <a:t> -20ZnO- 5 Na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baseline="0" dirty="0" smtClean="0">
                          <a:effectLst/>
                        </a:rPr>
                        <a:t>CO</a:t>
                      </a:r>
                      <a:r>
                        <a:rPr lang="en-US" sz="2000" baseline="-25000" dirty="0" smtClean="0">
                          <a:effectLst/>
                        </a:rPr>
                        <a:t>3</a:t>
                      </a:r>
                      <a:r>
                        <a:rPr lang="en-US" sz="2000" dirty="0" smtClean="0">
                          <a:effectLst/>
                        </a:rPr>
                        <a:t> –2Er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dirty="0" smtClean="0">
                          <a:effectLst/>
                        </a:rPr>
                        <a:t>O</a:t>
                      </a:r>
                      <a:r>
                        <a:rPr lang="en-US" sz="2000" baseline="-25000" dirty="0" smtClean="0">
                          <a:effectLst/>
                        </a:rPr>
                        <a:t>3</a:t>
                      </a:r>
                      <a:r>
                        <a:rPr lang="en-US" sz="2000" dirty="0" smtClean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1044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       TZNE2.5</a:t>
                      </a:r>
                      <a:r>
                        <a:rPr lang="en-US" sz="2400" dirty="0">
                          <a:effectLst/>
                        </a:rPr>
                        <a:t>	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72.5TeO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dirty="0" smtClean="0">
                          <a:effectLst/>
                        </a:rPr>
                        <a:t> -20ZnO- 5 Na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baseline="0" dirty="0" smtClean="0">
                          <a:effectLst/>
                        </a:rPr>
                        <a:t>CO</a:t>
                      </a:r>
                      <a:r>
                        <a:rPr lang="en-US" sz="2000" baseline="-25000" dirty="0" smtClean="0">
                          <a:effectLst/>
                        </a:rPr>
                        <a:t>3</a:t>
                      </a:r>
                      <a:r>
                        <a:rPr lang="en-US" sz="2000" dirty="0" smtClean="0">
                          <a:effectLst/>
                        </a:rPr>
                        <a:t> –2.5Er</a:t>
                      </a:r>
                      <a:r>
                        <a:rPr lang="en-US" sz="2000" baseline="-25000" dirty="0" smtClean="0">
                          <a:effectLst/>
                        </a:rPr>
                        <a:t>2</a:t>
                      </a:r>
                      <a:r>
                        <a:rPr lang="en-US" sz="2000" dirty="0" smtClean="0">
                          <a:effectLst/>
                        </a:rPr>
                        <a:t>O</a:t>
                      </a:r>
                      <a:r>
                        <a:rPr lang="en-US" sz="2000" baseline="-25000" dirty="0" smtClean="0">
                          <a:effectLst/>
                        </a:rPr>
                        <a:t>3</a:t>
                      </a:r>
                      <a:r>
                        <a:rPr lang="en-US" sz="2000" dirty="0" smtClean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352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471" y="74148"/>
            <a:ext cx="11651226" cy="6765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en-US" altLang="zh-TW" sz="4400" b="1" u="sng" dirty="0" smtClean="0">
                <a:ea typeface="PMingLiU" pitchFamily="18" charset="-120"/>
                <a:cs typeface="Times New Roman" pitchFamily="18" charset="0"/>
              </a:rPr>
              <a:t>Measurements</a:t>
            </a:r>
          </a:p>
          <a:p>
            <a:pPr marL="742950" indent="-742950" algn="l" rtl="0">
              <a:buFont typeface="Wingdings" panose="05000000000000000000" pitchFamily="2" charset="2"/>
              <a:buChar char="§"/>
              <a:defRPr/>
            </a:pPr>
            <a:r>
              <a:rPr lang="en-US" sz="3600" b="1" dirty="0">
                <a:latin typeface="+mj-lt"/>
              </a:rPr>
              <a:t>X-ray diffraction. </a:t>
            </a:r>
          </a:p>
          <a:p>
            <a:pPr marL="742950" indent="-742950" algn="l" rtl="0">
              <a:buFont typeface="Wingdings" panose="05000000000000000000" pitchFamily="2" charset="2"/>
              <a:buChar char="§"/>
              <a:defRPr/>
            </a:pPr>
            <a:r>
              <a:rPr lang="en-US" sz="3600" b="1" dirty="0">
                <a:latin typeface="+mj-lt"/>
              </a:rPr>
              <a:t>Density measurements &amp; calculation of Molar volume.</a:t>
            </a:r>
            <a:endParaRPr lang="ar-SA" sz="3600" b="1" dirty="0">
              <a:latin typeface="+mj-lt"/>
            </a:endParaRPr>
          </a:p>
          <a:p>
            <a:pPr marL="742950" indent="-742950" algn="just" rtl="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3600" b="1" dirty="0" smtClean="0">
                <a:latin typeface="+mj-lt"/>
              </a:rPr>
              <a:t>Differential Scanning </a:t>
            </a:r>
            <a:r>
              <a:rPr lang="en-US" sz="3600" b="1" dirty="0" err="1" smtClean="0">
                <a:latin typeface="+mj-lt"/>
              </a:rPr>
              <a:t>Calorimetry</a:t>
            </a:r>
            <a:r>
              <a:rPr lang="en-US" sz="3600" b="1" dirty="0" smtClean="0">
                <a:latin typeface="+mj-lt"/>
              </a:rPr>
              <a:t> (DSC) have been carried out on the prepared glass systems in the temperature range 300-800 ºC at heating rate  10, 15, 20 </a:t>
            </a:r>
            <a:r>
              <a:rPr lang="en-US" sz="3600" b="1" baseline="30000" dirty="0" err="1" smtClean="0">
                <a:latin typeface="+mj-lt"/>
              </a:rPr>
              <a:t>o</a:t>
            </a:r>
            <a:r>
              <a:rPr lang="en-US" sz="3600" b="1" dirty="0" err="1" smtClean="0">
                <a:latin typeface="+mj-lt"/>
              </a:rPr>
              <a:t>C</a:t>
            </a:r>
            <a:r>
              <a:rPr lang="en-US" sz="3600" b="1" dirty="0" smtClean="0">
                <a:latin typeface="+mj-lt"/>
              </a:rPr>
              <a:t>/min</a:t>
            </a:r>
          </a:p>
          <a:p>
            <a:pPr marL="742950" indent="-742950" algn="just" rtl="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3600" dirty="0"/>
              <a:t>Kinetics parameters like activation energy of relaxation structure E</a:t>
            </a:r>
            <a:r>
              <a:rPr lang="en-US" sz="3600" baseline="-25000" dirty="0"/>
              <a:t>t </a:t>
            </a:r>
            <a:r>
              <a:rPr lang="en-US" sz="3600" dirty="0"/>
              <a:t>, activation energy of crystallization  </a:t>
            </a:r>
            <a:r>
              <a:rPr lang="en-US" sz="3600" dirty="0" err="1"/>
              <a:t>E</a:t>
            </a:r>
            <a:r>
              <a:rPr lang="en-US" sz="3600" baseline="-25000" dirty="0" err="1"/>
              <a:t>c</a:t>
            </a:r>
            <a:r>
              <a:rPr lang="en-US" sz="3600" dirty="0"/>
              <a:t> and order of  crystallization have been calculated for every glass composition</a:t>
            </a:r>
            <a:r>
              <a:rPr lang="en-US" sz="3600" dirty="0" smtClean="0"/>
              <a:t>.</a:t>
            </a:r>
            <a:endParaRPr lang="en-US" sz="3600" b="1" dirty="0" smtClean="0">
              <a:latin typeface="+mj-lt"/>
            </a:endParaRPr>
          </a:p>
          <a:p>
            <a:pPr marL="742950" indent="-742950" algn="just" rtl="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en-US" b="1" dirty="0" smtClean="0"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3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628"/>
            <a:ext cx="1219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 rtl="0">
              <a:buFont typeface="Wingdings" panose="05000000000000000000" pitchFamily="2" charset="2"/>
              <a:buChar char="§"/>
            </a:pPr>
            <a:r>
              <a:rPr lang="en-US" sz="4000" b="1" dirty="0" smtClean="0">
                <a:effectLst/>
                <a:latin typeface="+mj-lt"/>
                <a:ea typeface="Calibri" panose="020F0502020204030204" pitchFamily="34" charset="0"/>
              </a:rPr>
              <a:t>Optical absorption studies are carried out on the glassy system in the wavelength range of 300– 600 nm. The cut-off wavelength </a:t>
            </a:r>
            <a:r>
              <a:rPr lang="en-US" sz="4000" b="1" dirty="0" err="1" smtClean="0">
                <a:effectLst/>
                <a:latin typeface="+mj-lt"/>
                <a:ea typeface="Calibri" panose="020F0502020204030204" pitchFamily="34" charset="0"/>
              </a:rPr>
              <a:t>λ</a:t>
            </a:r>
            <a:r>
              <a:rPr lang="en-US" sz="4000" b="1" baseline="-25000" dirty="0" err="1" smtClean="0">
                <a:effectLst/>
                <a:latin typeface="+mj-lt"/>
                <a:ea typeface="Calibri" panose="020F0502020204030204" pitchFamily="34" charset="0"/>
              </a:rPr>
              <a:t>c</a:t>
            </a:r>
            <a:r>
              <a:rPr lang="en-US" sz="4000" b="1" dirty="0" smtClean="0">
                <a:effectLst/>
                <a:latin typeface="+mj-lt"/>
                <a:ea typeface="Calibri" panose="020F0502020204030204" pitchFamily="34" charset="0"/>
              </a:rPr>
              <a:t>, optical band gap </a:t>
            </a:r>
            <a:r>
              <a:rPr lang="en-US" sz="4000" b="1" dirty="0" err="1" smtClean="0">
                <a:effectLst/>
                <a:latin typeface="+mj-lt"/>
                <a:ea typeface="Calibri" panose="020F0502020204030204" pitchFamily="34" charset="0"/>
              </a:rPr>
              <a:t>E</a:t>
            </a:r>
            <a:r>
              <a:rPr lang="en-US" sz="4000" b="1" baseline="-25000" dirty="0" err="1" smtClean="0">
                <a:effectLst/>
                <a:latin typeface="+mj-lt"/>
                <a:ea typeface="Calibri" panose="020F0502020204030204" pitchFamily="34" charset="0"/>
              </a:rPr>
              <a:t>opt</a:t>
            </a:r>
            <a:r>
              <a:rPr lang="en-US" sz="4000" b="1" dirty="0" smtClean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4000" b="1" dirty="0" err="1" smtClean="0">
                <a:effectLst/>
                <a:latin typeface="+mj-lt"/>
                <a:ea typeface="Calibri" panose="020F0502020204030204" pitchFamily="34" charset="0"/>
              </a:rPr>
              <a:t>Urbach</a:t>
            </a:r>
            <a:r>
              <a:rPr lang="en-US" sz="4000" b="1" dirty="0" smtClean="0">
                <a:effectLst/>
                <a:latin typeface="+mj-lt"/>
                <a:ea typeface="Calibri" panose="020F0502020204030204" pitchFamily="34" charset="0"/>
              </a:rPr>
              <a:t> energy ΔE and refractive index n values were calculated from optical absorption data.</a:t>
            </a:r>
          </a:p>
          <a:p>
            <a:pPr marL="571500" indent="-571500" algn="l" rtl="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+mj-lt"/>
                <a:ea typeface="Calibri" panose="020F0502020204030204" pitchFamily="34" charset="0"/>
              </a:rPr>
              <a:t>glass ceramics were prepared by controlled one step heat treatment method. </a:t>
            </a:r>
          </a:p>
          <a:p>
            <a:pPr marL="571500" indent="-571500" algn="l" rtl="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+mj-lt"/>
                <a:ea typeface="Calibri" panose="020F0502020204030204" pitchFamily="34" charset="0"/>
              </a:rPr>
              <a:t>The crystal structure was investigated by using X-ray diffraction (XRD) and scanning electron microscopy (SEM). </a:t>
            </a:r>
            <a:endParaRPr lang="ar-SA" sz="4000" b="1" dirty="0"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69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1989</TotalTime>
  <Words>1561</Words>
  <Application>Microsoft Office PowerPoint</Application>
  <PresentationFormat>Widescreen</PresentationFormat>
  <Paragraphs>386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Arial Narrow</vt:lpstr>
      <vt:lpstr>ArialRegular</vt:lpstr>
      <vt:lpstr>Calibri</vt:lpstr>
      <vt:lpstr>Calibri Light</vt:lpstr>
      <vt:lpstr>Cambria Math</vt:lpstr>
      <vt:lpstr>PMingLiU</vt:lpstr>
      <vt:lpstr>Symbol</vt:lpstr>
      <vt:lpstr>Times New Roman</vt:lpstr>
      <vt:lpstr>Verdana</vt:lpstr>
      <vt:lpstr>Wingdings</vt:lpstr>
      <vt:lpstr>Office Theme</vt:lpstr>
      <vt:lpstr>Optical Properties and Crystallization kinetic of Tellurite  Glass–Ceramics  Presented by</vt:lpstr>
      <vt:lpstr>PowerPoint Presentation</vt:lpstr>
      <vt:lpstr>PowerPoint Presentation</vt:lpstr>
      <vt:lpstr>PowerPoint Presentation</vt:lpstr>
      <vt:lpstr>Aim</vt:lpstr>
      <vt:lpstr>EXPERIMENTAL WORK</vt:lpstr>
      <vt:lpstr>PowerPoint Presentation</vt:lpstr>
      <vt:lpstr>PowerPoint Presentation</vt:lpstr>
      <vt:lpstr>PowerPoint Presentation</vt:lpstr>
      <vt:lpstr>PowerPoint Presentation</vt:lpstr>
      <vt:lpstr>X-ray diffraction of glasses samples. </vt:lpstr>
      <vt:lpstr>Density measurements &amp; calculation of Molar volume</vt:lpstr>
      <vt:lpstr>Differential Scanning Calorimetry (DSC)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glass ceramics were prepared by controlled one step heat treatment method.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Properties and crystallization kinetic of tellurite  glass – ceramics</dc:title>
  <dc:creator>Dr Nehal</dc:creator>
  <cp:lastModifiedBy>Dr Nehal</cp:lastModifiedBy>
  <cp:revision>104</cp:revision>
  <dcterms:created xsi:type="dcterms:W3CDTF">2016-07-21T19:54:22Z</dcterms:created>
  <dcterms:modified xsi:type="dcterms:W3CDTF">2016-07-23T14:40:15Z</dcterms:modified>
</cp:coreProperties>
</file>