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8" r:id="rId2"/>
  </p:sldMasterIdLst>
  <p:notesMasterIdLst>
    <p:notesMasterId r:id="rId44"/>
  </p:notesMasterIdLst>
  <p:sldIdLst>
    <p:sldId id="307" r:id="rId3"/>
    <p:sldId id="308" r:id="rId4"/>
    <p:sldId id="256" r:id="rId5"/>
    <p:sldId id="257" r:id="rId6"/>
    <p:sldId id="258" r:id="rId7"/>
    <p:sldId id="259" r:id="rId8"/>
    <p:sldId id="301" r:id="rId9"/>
    <p:sldId id="304" r:id="rId10"/>
    <p:sldId id="303"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7" r:id="rId26"/>
    <p:sldId id="278" r:id="rId27"/>
    <p:sldId id="279" r:id="rId28"/>
    <p:sldId id="282" r:id="rId29"/>
    <p:sldId id="283" r:id="rId30"/>
    <p:sldId id="287" r:id="rId31"/>
    <p:sldId id="288" r:id="rId32"/>
    <p:sldId id="289" r:id="rId33"/>
    <p:sldId id="290" r:id="rId34"/>
    <p:sldId id="291" r:id="rId35"/>
    <p:sldId id="292" r:id="rId36"/>
    <p:sldId id="293" r:id="rId37"/>
    <p:sldId id="294" r:id="rId38"/>
    <p:sldId id="295" r:id="rId39"/>
    <p:sldId id="296" r:id="rId40"/>
    <p:sldId id="305" r:id="rId41"/>
    <p:sldId id="302" r:id="rId42"/>
    <p:sldId id="30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9984" autoAdjust="0"/>
    <p:restoredTop sz="94660"/>
  </p:normalViewPr>
  <p:slideViewPr>
    <p:cSldViewPr snapToGrid="0">
      <p:cViewPr>
        <p:scale>
          <a:sx n="80" d="100"/>
          <a:sy n="80" d="100"/>
        </p:scale>
        <p:origin x="-7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504EA-08B5-4BDD-AAD7-EE70FAA371D2}" type="datetimeFigureOut">
              <a:rPr lang="en-US" smtClean="0"/>
              <a:pPr/>
              <a:t>9/22/2015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18AE2-1A87-41C1-9BB5-2BC2DA94BB61}" type="slidenum">
              <a:rPr lang="en-US" smtClean="0"/>
              <a:pPr/>
              <a:t>‹#›</a:t>
            </a:fld>
            <a:endParaRPr lang="en-US" dirty="0"/>
          </a:p>
        </p:txBody>
      </p:sp>
    </p:spTree>
    <p:extLst>
      <p:ext uri="{BB962C8B-B14F-4D97-AF65-F5344CB8AC3E}">
        <p14:creationId xmlns:p14="http://schemas.microsoft.com/office/powerpoint/2010/main" val="192478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18AE2-1A87-41C1-9BB5-2BC2DA94BB61}" type="slidenum">
              <a:rPr lang="en-US" smtClean="0"/>
              <a:pPr/>
              <a:t>3</a:t>
            </a:fld>
            <a:endParaRPr lang="en-US" dirty="0"/>
          </a:p>
        </p:txBody>
      </p:sp>
    </p:spTree>
    <p:extLst>
      <p:ext uri="{BB962C8B-B14F-4D97-AF65-F5344CB8AC3E}">
        <p14:creationId xmlns:p14="http://schemas.microsoft.com/office/powerpoint/2010/main" val="169673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2" y="1380070"/>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8"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500E50-0587-4666-B578-FD2F38999C4E}" type="datetime1">
              <a:rPr lang="en-US" smtClean="0"/>
              <a:t>9/22/2015</a:t>
            </a:fld>
            <a:endParaRPr lang="en-US" dirty="0"/>
          </a:p>
        </p:txBody>
      </p:sp>
      <p:sp>
        <p:nvSpPr>
          <p:cNvPr id="5" name="Footer Placeholder 4"/>
          <p:cNvSpPr>
            <a:spLocks noGrp="1"/>
          </p:cNvSpPr>
          <p:nvPr>
            <p:ph type="ftr" sz="quarter" idx="11"/>
          </p:nvPr>
        </p:nvSpPr>
        <p:spPr>
          <a:xfrm>
            <a:off x="5332413" y="5883277"/>
            <a:ext cx="4324044" cy="365125"/>
          </a:xfrm>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2"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1EEB0-4E55-42E9-BD3D-B8740B9B6235}" type="datetime1">
              <a:rPr lang="en-US" smtClean="0"/>
              <a:t>9/22/2015</a:t>
            </a:fld>
            <a:endParaRPr lang="en-US" dirty="0"/>
          </a:p>
        </p:txBody>
      </p:sp>
      <p:sp>
        <p:nvSpPr>
          <p:cNvPr id="6" name="Footer Placeholder 5"/>
          <p:cNvSpPr>
            <a:spLocks noGrp="1"/>
          </p:cNvSpPr>
          <p:nvPr>
            <p:ph type="ftr" sz="quarter" idx="11"/>
          </p:nvPr>
        </p:nvSpPr>
        <p:spPr/>
        <p:txBody>
          <a:bodyPr/>
          <a:lstStyle/>
          <a:p>
            <a:r>
              <a:rPr lang="en-US" dirty="0" smtClean="0"/>
              <a:t>RAGS PHARMA CONSULTING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E0B1A-234F-4472-8477-6EB8DB0DD9E3}"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3"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2"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57ED7-E4F7-4485-B5CB-7F6083D5A308}"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8A754-DF42-43D6-9BBF-A0BD02FB665C}"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3" y="685801"/>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4"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1"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55E6E-5E4B-498C-8F80-59E6C76FC045}"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3"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B8F90-AA8D-4639-A9DD-81E1732AFAD4}"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B5E7FF-4B7D-444C-8E41-AA829ED03ECB}"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7"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3"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C7668D-A03E-4ACD-B42C-1BEB99BFADFA}"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273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8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39701"/>
            <a:ext cx="9300103" cy="914400"/>
          </a:xfrm>
        </p:spPr>
        <p:txBody>
          <a:bodyPr/>
          <a:lstStyle>
            <a:lvl1pPr>
              <a:defRPr b="1" i="1" u="sng">
                <a:latin typeface="Aharoni" panose="02010803020104030203" pitchFamily="2" charset="-79"/>
                <a:cs typeface="Aharoni" panose="02010803020104030203" pitchFamily="2" charset="-79"/>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09711" y="1663703"/>
            <a:ext cx="10018713" cy="4737099"/>
          </a:xfrm>
        </p:spPr>
        <p:txBody>
          <a:bodyPr anchor="ctr"/>
          <a:lstStyle>
            <a:lvl1pPr marL="285750" indent="-285750">
              <a:buFont typeface="Wingdings" panose="05000000000000000000" pitchFamily="2" charset="2"/>
              <a:buChar char="§"/>
              <a:defRPr/>
            </a:lvl1pPr>
            <a:lvl2pPr marL="800100" indent="-342900">
              <a:buFontTx/>
              <a:buChar char="-"/>
              <a:defRPr/>
            </a:lvl2pPr>
            <a:lvl3pPr marL="914400" indent="0">
              <a:buNone/>
              <a:defRPr/>
            </a:lvl3pPr>
          </a:lstStyle>
          <a:p>
            <a:pPr lvl="0"/>
            <a:r>
              <a:rPr lang="en-US" dirty="0" smtClean="0"/>
              <a:t>Click to edit Master text styles</a:t>
            </a:r>
          </a:p>
          <a:p>
            <a:pPr lvl="1"/>
            <a:r>
              <a:rPr lang="en-US" dirty="0" smtClean="0"/>
              <a:t>Second level</a:t>
            </a:r>
          </a:p>
          <a:p>
            <a:pPr lvl="1"/>
            <a:endParaRPr lang="en-US" dirty="0" smtClean="0"/>
          </a:p>
          <a:p>
            <a:pPr lvl="2"/>
            <a:endParaRPr lang="en-US" dirty="0" smtClean="0"/>
          </a:p>
          <a:p>
            <a:pPr lvl="2"/>
            <a:endParaRPr lang="en-US" dirty="0" smtClean="0"/>
          </a:p>
        </p:txBody>
      </p:sp>
      <p:sp>
        <p:nvSpPr>
          <p:cNvPr id="5" name="Footer Placeholder 4"/>
          <p:cNvSpPr>
            <a:spLocks noGrp="1"/>
          </p:cNvSpPr>
          <p:nvPr>
            <p:ph type="ftr" sz="quarter" idx="11"/>
          </p:nvPr>
        </p:nvSpPr>
        <p:spPr>
          <a:xfrm>
            <a:off x="4559301" y="6492877"/>
            <a:ext cx="2959100" cy="365125"/>
          </a:xfrm>
          <a:ln>
            <a:solidFill>
              <a:schemeClr val="accent1"/>
            </a:solidFill>
          </a:ln>
        </p:spPr>
        <p:txBody>
          <a:bodyPr/>
          <a:lstStyle>
            <a:lvl1pPr algn="ctr">
              <a:defRPr sz="1200" b="1" i="1" u="none">
                <a:latin typeface="Lucida Handwriting" panose="03010101010101010101" pitchFamily="66" charset="0"/>
              </a:defRPr>
            </a:lvl1p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a:xfrm>
            <a:off x="11222183" y="168277"/>
            <a:ext cx="706869" cy="787689"/>
          </a:xfrm>
        </p:spPr>
        <p:txBody>
          <a:bodyPr/>
          <a:lstStyle>
            <a:lvl1pPr>
              <a:defRPr sz="3000"/>
            </a:lvl1pPr>
          </a:lstStyle>
          <a:p>
            <a:fld id="{D57F1E4F-1CFF-5643-939E-217C01CDF56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BEAF80B8-9749-42EC-8D25-15AB70878DE3}" type="datetimeFigureOut">
              <a:rPr lang="en-US">
                <a:solidFill>
                  <a:prstClr val="black">
                    <a:tint val="75000"/>
                  </a:prstClr>
                </a:solidFill>
              </a:rPr>
              <a:pPr>
                <a:defRPr/>
              </a:pPr>
              <a:t>9/22/2015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defRPr>
            </a:lvl1pPr>
          </a:lstStyle>
          <a:p>
            <a:pPr>
              <a:defRPr/>
            </a:pPr>
            <a:fld id="{846218A4-F375-47BF-A4DA-02081A22769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5143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382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045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169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485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762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854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58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2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0"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2F6A9-6819-45A6-B0D5-E4A819B4F456}" type="datetime1">
              <a:rPr lang="en-US" smtClean="0"/>
              <a:t>9/22/2015</a:t>
            </a:fld>
            <a:endParaRPr lang="en-US" dirty="0"/>
          </a:p>
        </p:txBody>
      </p:sp>
      <p:sp>
        <p:nvSpPr>
          <p:cNvPr id="5" name="Footer Placeholder 4"/>
          <p:cNvSpPr>
            <a:spLocks noGrp="1"/>
          </p:cNvSpPr>
          <p:nvPr>
            <p:ph type="ftr" sz="quarter" idx="11"/>
          </p:nvPr>
        </p:nvSpPr>
        <p:spPr/>
        <p:txBody>
          <a:bodyPr/>
          <a:lstStyle/>
          <a:p>
            <a:r>
              <a:rPr lang="en-US" dirty="0" smtClean="0"/>
              <a:t>RAGS PHARMA CONSULTING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311B7-EF11-457E-8FDD-7ACB9AEA53A5}" type="datetimeFigureOut">
              <a:rPr lang="en-US" smtClean="0">
                <a:solidFill>
                  <a:prstClr val="black">
                    <a:tint val="75000"/>
                  </a:prstClr>
                </a:solidFill>
              </a:rPr>
              <a:pPr/>
              <a:t>9/22/2015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4E3F97-B710-4DE4-9331-CE0EFBD37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9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4" y="2667001"/>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03EEE9-27E5-423D-83F7-2DE621126610}" type="datetime1">
              <a:rPr lang="en-US" smtClean="0"/>
              <a:t>9/22/2015</a:t>
            </a:fld>
            <a:endParaRPr lang="en-US" dirty="0"/>
          </a:p>
        </p:txBody>
      </p:sp>
      <p:sp>
        <p:nvSpPr>
          <p:cNvPr id="6" name="Footer Placeholder 5"/>
          <p:cNvSpPr>
            <a:spLocks noGrp="1"/>
          </p:cNvSpPr>
          <p:nvPr>
            <p:ph type="ftr" sz="quarter" idx="11"/>
          </p:nvPr>
        </p:nvSpPr>
        <p:spPr/>
        <p:txBody>
          <a:bodyPr/>
          <a:lstStyle/>
          <a:p>
            <a:r>
              <a:rPr lang="en-US" dirty="0" smtClean="0"/>
              <a:t>RAGS PHARMA CONSULTING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9"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57C84C-4885-4552-B717-2AC4E1632BB4}" type="datetime1">
              <a:rPr lang="en-US" smtClean="0"/>
              <a:t>9/22/2015</a:t>
            </a:fld>
            <a:endParaRPr lang="en-US" dirty="0"/>
          </a:p>
        </p:txBody>
      </p:sp>
      <p:sp>
        <p:nvSpPr>
          <p:cNvPr id="8" name="Footer Placeholder 7"/>
          <p:cNvSpPr>
            <a:spLocks noGrp="1"/>
          </p:cNvSpPr>
          <p:nvPr>
            <p:ph type="ftr" sz="quarter" idx="11"/>
          </p:nvPr>
        </p:nvSpPr>
        <p:spPr/>
        <p:txBody>
          <a:bodyPr/>
          <a:lstStyle/>
          <a:p>
            <a:r>
              <a:rPr lang="en-US" dirty="0" smtClean="0"/>
              <a:t>RAGS PHARMA CONSULTING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466FCC-CA47-48DE-ABDC-F08FB0450720}" type="datetime1">
              <a:rPr lang="en-US" smtClean="0"/>
              <a:t>9/22/2015</a:t>
            </a:fld>
            <a:endParaRPr lang="en-US" dirty="0"/>
          </a:p>
        </p:txBody>
      </p:sp>
      <p:sp>
        <p:nvSpPr>
          <p:cNvPr id="4" name="Footer Placeholder 3"/>
          <p:cNvSpPr>
            <a:spLocks noGrp="1"/>
          </p:cNvSpPr>
          <p:nvPr>
            <p:ph type="ftr" sz="quarter" idx="11"/>
          </p:nvPr>
        </p:nvSpPr>
        <p:spPr/>
        <p:txBody>
          <a:bodyPr/>
          <a:lstStyle/>
          <a:p>
            <a:r>
              <a:rPr lang="en-US" dirty="0" smtClean="0"/>
              <a:t>RAGS PHARMA CONSULTING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A826-2C39-40F0-8B58-35EC83E6AE54}" type="datetime1">
              <a:rPr lang="en-US" smtClean="0"/>
              <a:t>9/22/2015</a:t>
            </a:fld>
            <a:endParaRPr lang="en-US" dirty="0"/>
          </a:p>
        </p:txBody>
      </p:sp>
      <p:sp>
        <p:nvSpPr>
          <p:cNvPr id="3" name="Footer Placeholder 2"/>
          <p:cNvSpPr>
            <a:spLocks noGrp="1"/>
          </p:cNvSpPr>
          <p:nvPr>
            <p:ph type="ftr" sz="quarter" idx="11"/>
          </p:nvPr>
        </p:nvSpPr>
        <p:spPr/>
        <p:txBody>
          <a:bodyPr/>
          <a:lstStyle/>
          <a:p>
            <a:r>
              <a:rPr lang="en-US" dirty="0" smtClean="0"/>
              <a:t>RAGS PHARMA CONSULTING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3"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4" y="685801"/>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3"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A478B-6343-439D-A589-424A828C5453}" type="datetime1">
              <a:rPr lang="en-US" smtClean="0"/>
              <a:t>9/22/2015</a:t>
            </a:fld>
            <a:endParaRPr lang="en-US" dirty="0"/>
          </a:p>
        </p:txBody>
      </p:sp>
      <p:sp>
        <p:nvSpPr>
          <p:cNvPr id="6" name="Footer Placeholder 5"/>
          <p:cNvSpPr>
            <a:spLocks noGrp="1"/>
          </p:cNvSpPr>
          <p:nvPr>
            <p:ph type="ftr" sz="quarter" idx="11"/>
          </p:nvPr>
        </p:nvSpPr>
        <p:spPr/>
        <p:txBody>
          <a:bodyPr/>
          <a:lstStyle/>
          <a:p>
            <a:r>
              <a:rPr lang="en-US" dirty="0" smtClean="0"/>
              <a:t>RAGS PHARMA CONSULTING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5"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5" y="3124199"/>
            <a:ext cx="542615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D24A4-037C-4C2E-B9FA-88A9412B7A0E}" type="datetime1">
              <a:rPr lang="en-US" smtClean="0"/>
              <a:t>9/22/2015</a:t>
            </a:fld>
            <a:endParaRPr lang="en-US" dirty="0"/>
          </a:p>
        </p:txBody>
      </p:sp>
      <p:sp>
        <p:nvSpPr>
          <p:cNvPr id="6" name="Footer Placeholder 5"/>
          <p:cNvSpPr>
            <a:spLocks noGrp="1"/>
          </p:cNvSpPr>
          <p:nvPr>
            <p:ph type="ftr" sz="quarter" idx="11"/>
          </p:nvPr>
        </p:nvSpPr>
        <p:spPr/>
        <p:txBody>
          <a:bodyPr/>
          <a:lstStyle/>
          <a:p>
            <a:r>
              <a:rPr lang="en-US" dirty="0" smtClean="0"/>
              <a:t>RAGS PHARMA CONSULTING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3" y="685802"/>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7"/>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0033DC-0789-474B-BA5A-4BE229D83CFC}" type="datetime1">
              <a:rPr lang="en-US" smtClean="0"/>
              <a:t>9/22/2015</a:t>
            </a:fld>
            <a:endParaRPr lang="en-US" dirty="0"/>
          </a:p>
        </p:txBody>
      </p:sp>
      <p:sp>
        <p:nvSpPr>
          <p:cNvPr id="5" name="Footer Placeholder 4"/>
          <p:cNvSpPr>
            <a:spLocks noGrp="1"/>
          </p:cNvSpPr>
          <p:nvPr>
            <p:ph type="ftr" sz="quarter" idx="3"/>
          </p:nvPr>
        </p:nvSpPr>
        <p:spPr>
          <a:xfrm>
            <a:off x="2572281" y="5883277"/>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smtClean="0"/>
              <a:t>RAGS PHARMA CONSULTING</a:t>
            </a:r>
            <a:endParaRPr lang="en-US" dirty="0"/>
          </a:p>
        </p:txBody>
      </p:sp>
      <p:sp>
        <p:nvSpPr>
          <p:cNvPr id="6" name="Slide Number Placeholder 5"/>
          <p:cNvSpPr>
            <a:spLocks noGrp="1"/>
          </p:cNvSpPr>
          <p:nvPr>
            <p:ph type="sldNum" sz="quarter" idx="4"/>
          </p:nvPr>
        </p:nvSpPr>
        <p:spPr>
          <a:xfrm>
            <a:off x="10951858" y="5883277"/>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80311B7-EF11-457E-8FDD-7ACB9AEA53A5}" type="datetimeFigureOut">
              <a:rPr lang="en-US" smtClean="0">
                <a:solidFill>
                  <a:prstClr val="black">
                    <a:tint val="75000"/>
                  </a:prstClr>
                </a:solidFill>
              </a:rPr>
              <a:pPr defTabSz="914400"/>
              <a:t>9/22/2015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4E3F97-B710-4DE4-9331-CE0EFBD3716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8888921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open-access-publication.php" TargetMode="External"/><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hyperlink" Target="http://www.omicsonline.org/international-scientific-conferences/" TargetMode="External"/><Relationship Id="rId4" Type="http://schemas.openxmlformats.org/officeDocument/2006/relationships/hyperlink" Target="http://www.omicsonline.org/scholarly-journals.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arenterals-injectables.pharmaceuticalconferences.com/" TargetMode="Externa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About OMICS Group</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OMICS Group is an amalgamation of </a:t>
            </a:r>
            <a:r>
              <a:rPr lang="en-US" dirty="0">
                <a:hlinkClick r:id="rId3"/>
              </a:rPr>
              <a:t>Open Access Publications</a:t>
            </a:r>
            <a:r>
              <a:rPr lang="en-US" dirty="0"/>
              <a:t> and worldwide international science conferences and events. Established in the year 2007 with the sole aim of making the information on Sciences and technology ‘Open Access’, OMICS Group publishes 700+ online open access </a:t>
            </a:r>
            <a:r>
              <a:rPr lang="en-US" dirty="0">
                <a:hlinkClick r:id="rId4"/>
              </a:rPr>
              <a:t>scholarly journals </a:t>
            </a:r>
            <a:r>
              <a:rPr lang="en-US" dirty="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1000+ </a:t>
            </a:r>
            <a:r>
              <a:rPr lang="en-US" dirty="0">
                <a:hlinkClick r:id="rId5"/>
              </a:rPr>
              <a:t>International conferences</a:t>
            </a:r>
            <a:r>
              <a:rPr lang="en-US" dirty="0"/>
              <a:t> annually across the globe, where knowledge transfer takes place through debates, round table discussions, poster presentations, workshops, symposia and exhibitions.</a:t>
            </a:r>
          </a:p>
          <a:p>
            <a:pPr marL="0" indent="0">
              <a:buNone/>
            </a:pPr>
            <a:endParaRPr lang="en-US" dirty="0"/>
          </a:p>
        </p:txBody>
      </p:sp>
    </p:spTree>
    <p:extLst>
      <p:ext uri="{BB962C8B-B14F-4D97-AF65-F5344CB8AC3E}">
        <p14:creationId xmlns:p14="http://schemas.microsoft.com/office/powerpoint/2010/main" val="277293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917" y="2497890"/>
            <a:ext cx="9300103" cy="914400"/>
          </a:xfrm>
        </p:spPr>
        <p:txBody>
          <a:bodyPr>
            <a:normAutofit/>
          </a:bodyPr>
          <a:lstStyle/>
          <a:p>
            <a:r>
              <a:rPr lang="en-US" dirty="0"/>
              <a:t>Selection of Parenteral Dosage Forms</a:t>
            </a:r>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08860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PARENTAL DOSAGE FORMS</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664" y="1131489"/>
            <a:ext cx="9456821" cy="5077903"/>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90644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7" y="168442"/>
            <a:ext cx="9300103" cy="914400"/>
          </a:xfrm>
        </p:spPr>
        <p:txBody>
          <a:bodyPr>
            <a:normAutofit/>
          </a:bodyPr>
          <a:lstStyle/>
          <a:p>
            <a:r>
              <a:rPr lang="en-US" sz="3600" dirty="0"/>
              <a:t>PARENTAL DOSAGE </a:t>
            </a:r>
            <a:r>
              <a:rPr lang="en-US" sz="3600" dirty="0" smtClean="0"/>
              <a:t>FORMS CONT’D</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308" y="1077052"/>
            <a:ext cx="9099229" cy="5076596"/>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85067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58" y="264694"/>
            <a:ext cx="9432759" cy="914400"/>
          </a:xfrm>
        </p:spPr>
        <p:txBody>
          <a:bodyPr>
            <a:normAutofit fontScale="90000"/>
          </a:bodyPr>
          <a:lstStyle/>
          <a:p>
            <a:r>
              <a:rPr lang="en-US" dirty="0"/>
              <a:t>PARENTAL DOSAGE </a:t>
            </a:r>
            <a:r>
              <a:rPr lang="en-US" dirty="0" smtClean="0"/>
              <a:t>FORMS-               ENHANCED PACKAGING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057" y="1371600"/>
            <a:ext cx="9739931" cy="4692316"/>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36147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701"/>
            <a:ext cx="11069055" cy="914400"/>
          </a:xfrm>
        </p:spPr>
        <p:txBody>
          <a:bodyPr>
            <a:normAutofit fontScale="90000"/>
          </a:bodyPr>
          <a:lstStyle/>
          <a:p>
            <a:r>
              <a:rPr lang="en-US" dirty="0"/>
              <a:t>PARENTAL DOSAGE </a:t>
            </a:r>
            <a:r>
              <a:rPr lang="en-US" dirty="0" smtClean="0"/>
              <a:t>FORMS-                  ENHANCED </a:t>
            </a:r>
            <a:r>
              <a:rPr lang="en-US" dirty="0"/>
              <a:t>PACKAGING </a:t>
            </a:r>
            <a:r>
              <a:rPr lang="en-US" dirty="0" smtClean="0"/>
              <a:t>CONT’D.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962" y="1323474"/>
            <a:ext cx="9873407" cy="4626542"/>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169250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701"/>
            <a:ext cx="11189369" cy="914400"/>
          </a:xfrm>
        </p:spPr>
        <p:txBody>
          <a:bodyPr>
            <a:normAutofit fontScale="90000"/>
          </a:bodyPr>
          <a:lstStyle/>
          <a:p>
            <a:r>
              <a:rPr lang="en-US" dirty="0"/>
              <a:t>PARENTAL DOSAGE </a:t>
            </a:r>
            <a:r>
              <a:rPr lang="en-US" dirty="0" smtClean="0"/>
              <a:t>FORMS-                                ENHANCED </a:t>
            </a:r>
            <a:r>
              <a:rPr lang="en-US" dirty="0"/>
              <a:t>PACKAGING </a:t>
            </a:r>
            <a:r>
              <a:rPr lang="en-US" dirty="0" smtClean="0"/>
              <a:t>CONT’D.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326" y="1636294"/>
            <a:ext cx="9401717" cy="3801980"/>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46449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701"/>
            <a:ext cx="11261559" cy="914400"/>
          </a:xfrm>
        </p:spPr>
        <p:txBody>
          <a:bodyPr>
            <a:normAutofit/>
          </a:bodyPr>
          <a:lstStyle/>
          <a:p>
            <a:r>
              <a:rPr lang="en-US" sz="3600" dirty="0" smtClean="0"/>
              <a:t>PARENTERAL PRODUCT CATEGORIES</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89" y="1043383"/>
            <a:ext cx="9336507" cy="4935223"/>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68806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9701"/>
            <a:ext cx="11983453" cy="914400"/>
          </a:xfrm>
        </p:spPr>
        <p:txBody>
          <a:bodyPr>
            <a:normAutofit fontScale="90000"/>
          </a:bodyPr>
          <a:lstStyle/>
          <a:p>
            <a:r>
              <a:rPr lang="en-US" dirty="0" smtClean="0"/>
              <a:t>DOSAGE FORM DECISION TREE FOR A NEW PARENTERAL DRUG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35" y="1207751"/>
            <a:ext cx="10299035" cy="5265237"/>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24498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222" y="139701"/>
            <a:ext cx="10964777" cy="914400"/>
          </a:xfrm>
        </p:spPr>
        <p:txBody>
          <a:bodyPr>
            <a:normAutofit fontScale="90000"/>
          </a:bodyPr>
          <a:lstStyle/>
          <a:p>
            <a:r>
              <a:rPr lang="en-US" dirty="0" smtClean="0"/>
              <a:t>DEVELOPMENT CYCLE FOR A TYPICAL PARENTERAL DRUG PRODUCT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5664" y="1195607"/>
            <a:ext cx="9865895" cy="5125423"/>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33313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68442"/>
            <a:ext cx="9148011" cy="914400"/>
          </a:xfrm>
        </p:spPr>
        <p:txBody>
          <a:bodyPr>
            <a:normAutofit fontScale="90000"/>
          </a:bodyPr>
          <a:lstStyle/>
          <a:p>
            <a:r>
              <a:rPr lang="en-US" dirty="0" smtClean="0"/>
              <a:t>SCIENTIFIC CONSIDERATIONS IN DOSAGE FORM SELECTION</a:t>
            </a:r>
            <a:endParaRPr lang="en-US" dirty="0"/>
          </a:p>
        </p:txBody>
      </p:sp>
      <p:sp>
        <p:nvSpPr>
          <p:cNvPr id="3" name="Content Placeholder 2"/>
          <p:cNvSpPr>
            <a:spLocks noGrp="1"/>
          </p:cNvSpPr>
          <p:nvPr>
            <p:ph idx="1"/>
          </p:nvPr>
        </p:nvSpPr>
        <p:spPr>
          <a:xfrm>
            <a:off x="1522237" y="1283136"/>
            <a:ext cx="10018713" cy="4984314"/>
          </a:xfrm>
        </p:spPr>
        <p:txBody>
          <a:bodyPr>
            <a:normAutofit fontScale="77500" lnSpcReduction="20000"/>
          </a:bodyPr>
          <a:lstStyle/>
          <a:p>
            <a:r>
              <a:rPr lang="en-US" b="1" i="1" dirty="0" smtClean="0"/>
              <a:t>Proposed drug dose &amp; concentration</a:t>
            </a:r>
          </a:p>
          <a:p>
            <a:r>
              <a:rPr lang="en-US" b="1" i="1" dirty="0" smtClean="0"/>
              <a:t>Type of Administration</a:t>
            </a:r>
          </a:p>
          <a:p>
            <a:pPr lvl="1"/>
            <a:r>
              <a:rPr lang="en-US" sz="2300" b="1" i="1" dirty="0"/>
              <a:t>Injection</a:t>
            </a:r>
          </a:p>
          <a:p>
            <a:pPr lvl="1"/>
            <a:r>
              <a:rPr lang="en-US" sz="2300" b="1" i="1" dirty="0" smtClean="0"/>
              <a:t>Infusion</a:t>
            </a:r>
          </a:p>
          <a:p>
            <a:pPr marL="285750" lvl="1" indent="-285750">
              <a:buFont typeface="Wingdings" panose="05000000000000000000" pitchFamily="2" charset="2"/>
              <a:buChar char="§"/>
            </a:pPr>
            <a:r>
              <a:rPr lang="en-US" sz="2400" b="1" i="1" dirty="0"/>
              <a:t>Type of compound (e.g., quinolone</a:t>
            </a:r>
            <a:r>
              <a:rPr lang="en-US" sz="2400" b="1" i="1" dirty="0" smtClean="0"/>
              <a:t>)</a:t>
            </a:r>
          </a:p>
          <a:p>
            <a:pPr marL="285750" lvl="1" indent="-285750">
              <a:buFont typeface="Wingdings" panose="05000000000000000000" pitchFamily="2" charset="2"/>
              <a:buChar char="§"/>
            </a:pPr>
            <a:r>
              <a:rPr lang="en-US" sz="2400" b="1" i="1" dirty="0" smtClean="0"/>
              <a:t>Aqueous Solubility (pH effects)</a:t>
            </a:r>
          </a:p>
          <a:p>
            <a:pPr marL="285750" lvl="1" indent="-285750">
              <a:buFont typeface="Wingdings" panose="05000000000000000000" pitchFamily="2" charset="2"/>
              <a:buChar char="§"/>
            </a:pPr>
            <a:r>
              <a:rPr lang="en-US" sz="2400" b="1" i="1" dirty="0" smtClean="0"/>
              <a:t>Aqueous stability (pH effects)</a:t>
            </a:r>
          </a:p>
          <a:p>
            <a:pPr marL="285750" lvl="1" indent="-285750">
              <a:buFont typeface="Wingdings" panose="05000000000000000000" pitchFamily="2" charset="2"/>
              <a:buChar char="§"/>
            </a:pPr>
            <a:r>
              <a:rPr lang="en-US" sz="2400" b="1" i="1" dirty="0" smtClean="0"/>
              <a:t>Oxidation</a:t>
            </a:r>
          </a:p>
          <a:p>
            <a:pPr marL="285750" lvl="1" indent="-285750">
              <a:buFont typeface="Wingdings" panose="05000000000000000000" pitchFamily="2" charset="2"/>
              <a:buChar char="§"/>
            </a:pPr>
            <a:r>
              <a:rPr lang="en-US" sz="2400" b="1" i="1" dirty="0" smtClean="0"/>
              <a:t>Light Stability</a:t>
            </a:r>
          </a:p>
          <a:p>
            <a:pPr marL="285750" lvl="1" indent="-285750">
              <a:buFont typeface="Wingdings" panose="05000000000000000000" pitchFamily="2" charset="2"/>
              <a:buChar char="§"/>
            </a:pPr>
            <a:r>
              <a:rPr lang="en-US" sz="2400" b="1" i="1" dirty="0" smtClean="0"/>
              <a:t>Buffer effect</a:t>
            </a:r>
          </a:p>
          <a:p>
            <a:pPr marL="285750" lvl="1" indent="-285750">
              <a:buFont typeface="Wingdings" panose="05000000000000000000" pitchFamily="2" charset="2"/>
              <a:buChar char="§"/>
            </a:pPr>
            <a:r>
              <a:rPr lang="en-US" sz="2400" b="1" i="1" dirty="0" smtClean="0"/>
              <a:t>Container Compatibility</a:t>
            </a:r>
          </a:p>
          <a:p>
            <a:pPr marL="1028700" lvl="3" indent="-285750">
              <a:buFont typeface="Corbel" panose="020B0503020204020204" pitchFamily="34" charset="0"/>
              <a:buChar char="⁻"/>
            </a:pPr>
            <a:r>
              <a:rPr lang="en-US" sz="2100" b="1" i="1" dirty="0" smtClean="0"/>
              <a:t>Absorption</a:t>
            </a:r>
          </a:p>
          <a:p>
            <a:pPr marL="1028700" lvl="3" indent="-285750">
              <a:buFont typeface="Corbel" panose="020B0503020204020204" pitchFamily="34" charset="0"/>
              <a:buChar char="⁻"/>
            </a:pPr>
            <a:r>
              <a:rPr lang="en-US" sz="2100" b="1" i="1" dirty="0" smtClean="0"/>
              <a:t>Leachables</a:t>
            </a:r>
          </a:p>
          <a:p>
            <a:pPr marL="285750" lvl="1" indent="-285750">
              <a:buFont typeface="Wingdings" panose="05000000000000000000" pitchFamily="2" charset="2"/>
              <a:buChar char="§"/>
            </a:pPr>
            <a:r>
              <a:rPr lang="en-US" sz="2400" b="1" i="1" dirty="0" smtClean="0"/>
              <a:t>Drug safety/handling</a:t>
            </a:r>
            <a:endParaRPr lang="en-US" b="1" i="1" dirty="0" smtClean="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9247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OMICS International Conferences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OMICS International is a pioneer and leading science event organizer, which publishes around 700+ open access journals and conducts over 500 Medical, Clinical, Engineering, Life Sciences, </a:t>
            </a:r>
            <a:r>
              <a:rPr lang="en-US" dirty="0" err="1"/>
              <a:t>Pharma</a:t>
            </a:r>
            <a:r>
              <a:rPr lang="en-US" dirty="0"/>
              <a:t> scientific conferences all over the globe annually with the support of more than 1000 scientific associations and 30,000 editorial board members and 3.5 million followers to its credit.</a:t>
            </a:r>
          </a:p>
          <a:p>
            <a:pPr marL="0" indent="0" algn="just">
              <a:buNone/>
            </a:pPr>
            <a:endParaRPr lang="en-US" dirty="0"/>
          </a:p>
          <a:p>
            <a:pPr marL="0" indent="0" algn="just">
              <a:buNone/>
            </a:pPr>
            <a:r>
              <a:rPr lang="en-US" dirty="0"/>
              <a:t>OMICS Group has organized 1000+ conferences, workshops and national symposiums across the major cities including San Francisco, Las Vegas, San Antonio, Omaha, Orlando, Raleigh, Santa Clara, Chicago, Philadelphia, Baltimore, United Kingdom, Valencia, Dubai, Beijing, Hyderabad, Bengaluru and Mumbai.</a:t>
            </a:r>
          </a:p>
          <a:p>
            <a:endParaRPr lang="en-US" dirty="0"/>
          </a:p>
        </p:txBody>
      </p:sp>
    </p:spTree>
    <p:extLst>
      <p:ext uri="{BB962C8B-B14F-4D97-AF65-F5344CB8AC3E}">
        <p14:creationId xmlns:p14="http://schemas.microsoft.com/office/powerpoint/2010/main" val="645586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485" y="2185070"/>
            <a:ext cx="9300103" cy="914400"/>
          </a:xfrm>
        </p:spPr>
        <p:txBody>
          <a:bodyPr/>
          <a:lstStyle/>
          <a:p>
            <a:r>
              <a:rPr lang="en-US" dirty="0" smtClean="0"/>
              <a:t>PREFORMULATION</a:t>
            </a:r>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6291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211891"/>
            <a:ext cx="9300103" cy="914400"/>
          </a:xfrm>
        </p:spPr>
        <p:txBody>
          <a:bodyPr>
            <a:normAutofit fontScale="90000"/>
          </a:bodyPr>
          <a:lstStyle/>
          <a:p>
            <a:r>
              <a:rPr lang="en-US" dirty="0" smtClean="0"/>
              <a:t>PREFORMULATION ACTIVITIES FOR PARENTERAL SOLUTIONS</a:t>
            </a:r>
            <a:endParaRPr lang="en-US" dirty="0"/>
          </a:p>
        </p:txBody>
      </p:sp>
      <p:sp>
        <p:nvSpPr>
          <p:cNvPr id="3" name="Content Placeholder 2"/>
          <p:cNvSpPr>
            <a:spLocks noGrp="1"/>
          </p:cNvSpPr>
          <p:nvPr>
            <p:ph idx="1"/>
          </p:nvPr>
        </p:nvSpPr>
        <p:spPr>
          <a:xfrm>
            <a:off x="1509711" y="1663702"/>
            <a:ext cx="10018713" cy="2822574"/>
          </a:xfrm>
        </p:spPr>
        <p:txBody>
          <a:bodyPr>
            <a:normAutofit/>
          </a:bodyPr>
          <a:lstStyle/>
          <a:p>
            <a:r>
              <a:rPr lang="en-US" sz="3600" b="1" i="1" dirty="0" smtClean="0"/>
              <a:t>Aqueous Drug Solubility</a:t>
            </a:r>
          </a:p>
          <a:p>
            <a:endParaRPr lang="en-US" sz="3600" b="1" i="1" dirty="0" smtClean="0"/>
          </a:p>
          <a:p>
            <a:r>
              <a:rPr lang="en-US" sz="3600" b="1" i="1" dirty="0" smtClean="0"/>
              <a:t>Aqueous Drug Stability</a:t>
            </a:r>
            <a:endParaRPr lang="en-US" sz="3600"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353996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35954"/>
            <a:ext cx="9300103" cy="914400"/>
          </a:xfrm>
        </p:spPr>
        <p:txBody>
          <a:bodyPr>
            <a:normAutofit fontScale="90000"/>
          </a:bodyPr>
          <a:lstStyle/>
          <a:p>
            <a:r>
              <a:rPr lang="en-US" dirty="0"/>
              <a:t>PREFORMULATION ACTIVITIES FOR PARENTERAL SOLUTIONS</a:t>
            </a:r>
          </a:p>
        </p:txBody>
      </p:sp>
      <p:sp>
        <p:nvSpPr>
          <p:cNvPr id="3" name="Content Placeholder 2"/>
          <p:cNvSpPr>
            <a:spLocks noGrp="1"/>
          </p:cNvSpPr>
          <p:nvPr>
            <p:ph idx="1"/>
          </p:nvPr>
        </p:nvSpPr>
        <p:spPr>
          <a:xfrm>
            <a:off x="1519237" y="1444627"/>
            <a:ext cx="9101140" cy="3279774"/>
          </a:xfrm>
        </p:spPr>
        <p:txBody>
          <a:bodyPr/>
          <a:lstStyle/>
          <a:p>
            <a:r>
              <a:rPr lang="en-US" dirty="0" smtClean="0"/>
              <a:t>Aqueous Drug Solubility</a:t>
            </a:r>
          </a:p>
          <a:p>
            <a:pPr lvl="1"/>
            <a:r>
              <a:rPr lang="en-US" sz="2200" dirty="0" smtClean="0"/>
              <a:t>pH- solubility profiles</a:t>
            </a:r>
          </a:p>
          <a:p>
            <a:pPr lvl="1"/>
            <a:r>
              <a:rPr lang="en-US" sz="2200" dirty="0" smtClean="0"/>
              <a:t>Solubility-temperature profile-heat of solution</a:t>
            </a:r>
          </a:p>
          <a:p>
            <a:pPr lvl="1"/>
            <a:r>
              <a:rPr lang="en-US" sz="2200" dirty="0" smtClean="0"/>
              <a:t>Co-solvents, other solubilizers</a:t>
            </a:r>
          </a:p>
          <a:p>
            <a:pPr lvl="1"/>
            <a:r>
              <a:rPr lang="en-US" sz="2200" dirty="0" smtClean="0"/>
              <a:t>Partition coefficient</a:t>
            </a:r>
            <a:endParaRPr lang="en-US" sz="2200"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78816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3" y="260017"/>
            <a:ext cx="10202779" cy="914400"/>
          </a:xfrm>
        </p:spPr>
        <p:txBody>
          <a:bodyPr>
            <a:normAutofit fontScale="90000"/>
          </a:bodyPr>
          <a:lstStyle/>
          <a:p>
            <a:r>
              <a:rPr lang="en-US" dirty="0" smtClean="0"/>
              <a:t>PREFORMULATION OF PARENTERAL SOLUTIONS</a:t>
            </a:r>
            <a:endParaRPr lang="en-US" dirty="0"/>
          </a:p>
        </p:txBody>
      </p:sp>
      <p:sp>
        <p:nvSpPr>
          <p:cNvPr id="3" name="Content Placeholder 2"/>
          <p:cNvSpPr>
            <a:spLocks noGrp="1"/>
          </p:cNvSpPr>
          <p:nvPr>
            <p:ph idx="1"/>
          </p:nvPr>
        </p:nvSpPr>
        <p:spPr/>
        <p:txBody>
          <a:bodyPr/>
          <a:lstStyle/>
          <a:p>
            <a:r>
              <a:rPr lang="en-US" b="1" i="1" dirty="0" smtClean="0"/>
              <a:t>pH- Solubility Profiles</a:t>
            </a:r>
          </a:p>
          <a:p>
            <a:pPr lvl="1"/>
            <a:r>
              <a:rPr lang="en-US" b="1" i="1" dirty="0" smtClean="0"/>
              <a:t>Many drug substances are either acidic or basic in nature and show differences in aqueous solubility as a function of pH depending on their ionization constants</a:t>
            </a:r>
          </a:p>
          <a:p>
            <a:pPr lvl="1"/>
            <a:r>
              <a:rPr lang="en-US" b="1" i="1" dirty="0" smtClean="0"/>
              <a:t>The relationship between solubility and pH can be defined </a:t>
            </a:r>
            <a:r>
              <a:rPr lang="en-US" b="1" i="1" dirty="0"/>
              <a:t>as follows:  </a:t>
            </a:r>
            <a:r>
              <a:rPr lang="en-US" b="1" i="1" dirty="0" smtClean="0"/>
              <a:t>                             pH </a:t>
            </a:r>
            <a:r>
              <a:rPr lang="en-US" b="1" i="1" dirty="0"/>
              <a:t>= pKa + log [Cs ] /</a:t>
            </a:r>
            <a:r>
              <a:rPr lang="en-US" b="1" i="1" dirty="0" smtClean="0"/>
              <a:t>[Ca ]</a:t>
            </a:r>
          </a:p>
          <a:p>
            <a:pPr lvl="2"/>
            <a:r>
              <a:rPr lang="en-US" b="1" i="1" dirty="0" smtClean="0"/>
              <a:t>Where</a:t>
            </a:r>
          </a:p>
          <a:p>
            <a:pPr lvl="2"/>
            <a:r>
              <a:rPr lang="en-US" b="1" i="1" dirty="0"/>
              <a:t>	</a:t>
            </a:r>
            <a:r>
              <a:rPr lang="en-US" b="1" i="1" dirty="0" smtClean="0"/>
              <a:t>pKa = negative logarithm of the ionization constant of the acid</a:t>
            </a:r>
          </a:p>
          <a:p>
            <a:pPr lvl="2"/>
            <a:r>
              <a:rPr lang="en-US" b="1" i="1" dirty="0"/>
              <a:t>	</a:t>
            </a:r>
            <a:r>
              <a:rPr lang="en-US" b="1" i="1" dirty="0" smtClean="0"/>
              <a:t>{Cs } = molar concentration of salt form in water</a:t>
            </a:r>
          </a:p>
          <a:p>
            <a:pPr lvl="2"/>
            <a:r>
              <a:rPr lang="en-US" b="1" i="1" dirty="0"/>
              <a:t>	</a:t>
            </a:r>
            <a:r>
              <a:rPr lang="en-US" b="1" i="1" dirty="0" smtClean="0"/>
              <a:t>[Ca  ]= molar concentration of free acid in water</a:t>
            </a:r>
          </a:p>
          <a:p>
            <a:pPr lvl="1"/>
            <a:r>
              <a:rPr lang="en-US" b="1" i="1" dirty="0" smtClean="0"/>
              <a:t>Experimentally generated pH- solubility profile is essential to ensure solubility of the drug in the formulation at specified dose and formulation pH</a:t>
            </a:r>
          </a:p>
          <a:p>
            <a:pPr lvl="2"/>
            <a:endParaRPr lang="en-US" b="1" i="1" dirty="0" smtClean="0"/>
          </a:p>
          <a:p>
            <a:pPr lvl="1"/>
            <a:endParaRPr lang="en-US"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3490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2" y="211890"/>
            <a:ext cx="9300103" cy="914400"/>
          </a:xfrm>
        </p:spPr>
        <p:txBody>
          <a:bodyPr>
            <a:normAutofit fontScale="90000"/>
          </a:bodyPr>
          <a:lstStyle/>
          <a:p>
            <a:r>
              <a:rPr lang="en-US" dirty="0"/>
              <a:t>PREFORMULATION OF PARENTERAL SOLUTIONS</a:t>
            </a:r>
          </a:p>
        </p:txBody>
      </p:sp>
      <p:sp>
        <p:nvSpPr>
          <p:cNvPr id="3" name="Content Placeholder 2"/>
          <p:cNvSpPr>
            <a:spLocks noGrp="1"/>
          </p:cNvSpPr>
          <p:nvPr>
            <p:ph idx="1"/>
          </p:nvPr>
        </p:nvSpPr>
        <p:spPr>
          <a:xfrm>
            <a:off x="1471612" y="1263653"/>
            <a:ext cx="10018713" cy="4451349"/>
          </a:xfrm>
        </p:spPr>
        <p:txBody>
          <a:bodyPr/>
          <a:lstStyle/>
          <a:p>
            <a:r>
              <a:rPr lang="en-US" dirty="0" smtClean="0"/>
              <a:t>Co-Solvents</a:t>
            </a:r>
          </a:p>
          <a:p>
            <a:pPr lvl="1"/>
            <a:r>
              <a:rPr lang="en-US" dirty="0" smtClean="0"/>
              <a:t>Examples: Ethanol, Propylene Glycol, Polyethylene Glycol</a:t>
            </a:r>
          </a:p>
          <a:p>
            <a:r>
              <a:rPr lang="en-US" dirty="0" smtClean="0"/>
              <a:t>Acid Solubilizers</a:t>
            </a:r>
          </a:p>
          <a:p>
            <a:pPr lvl="1"/>
            <a:r>
              <a:rPr lang="en-US" dirty="0" smtClean="0"/>
              <a:t>Examples: Hydrochloric acid, lactic acid, methane sulfonic acid</a:t>
            </a:r>
          </a:p>
          <a:p>
            <a:r>
              <a:rPr lang="en-US" dirty="0" smtClean="0"/>
              <a:t>Surfactants</a:t>
            </a:r>
          </a:p>
          <a:p>
            <a:pPr lvl="1"/>
            <a:r>
              <a:rPr lang="en-US" dirty="0" smtClean="0"/>
              <a:t>Examples: Polysorbate 80, Cremaphor®</a:t>
            </a:r>
          </a:p>
          <a:p>
            <a:r>
              <a:rPr lang="en-US" dirty="0" smtClean="0"/>
              <a:t>Complexation Agents</a:t>
            </a:r>
          </a:p>
          <a:p>
            <a:pPr lvl="1"/>
            <a:r>
              <a:rPr lang="en-US" dirty="0" smtClean="0"/>
              <a:t>Examples: Cyclodextrin</a:t>
            </a:r>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03173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4" y="356270"/>
            <a:ext cx="9300103" cy="914400"/>
          </a:xfrm>
        </p:spPr>
        <p:txBody>
          <a:bodyPr>
            <a:normAutofit fontScale="90000"/>
          </a:bodyPr>
          <a:lstStyle/>
          <a:p>
            <a:r>
              <a:rPr lang="en-US" dirty="0" smtClean="0"/>
              <a:t>PREFORMULATION OF PARENTERAL SOLUTIONS</a:t>
            </a:r>
            <a:endParaRPr lang="en-US" dirty="0"/>
          </a:p>
        </p:txBody>
      </p:sp>
      <p:sp>
        <p:nvSpPr>
          <p:cNvPr id="3" name="Content Placeholder 2"/>
          <p:cNvSpPr>
            <a:spLocks noGrp="1"/>
          </p:cNvSpPr>
          <p:nvPr>
            <p:ph idx="1"/>
          </p:nvPr>
        </p:nvSpPr>
        <p:spPr/>
        <p:txBody>
          <a:bodyPr/>
          <a:lstStyle/>
          <a:p>
            <a:r>
              <a:rPr lang="en-US" b="1" i="1" dirty="0" smtClean="0"/>
              <a:t>References on Solubilizers and other Parenteral Excipients</a:t>
            </a:r>
          </a:p>
          <a:p>
            <a:pPr lvl="1"/>
            <a:r>
              <a:rPr lang="en-US" sz="2200" dirty="0"/>
              <a:t>Excipients and their use in injectable products. Sandeep Nema, R.J. Washkuhn, and R.J. Brendel. PDA </a:t>
            </a:r>
            <a:r>
              <a:rPr lang="en-US" sz="2200" dirty="0" smtClean="0"/>
              <a:t>Journal </a:t>
            </a:r>
            <a:r>
              <a:rPr lang="en-US" sz="2200" dirty="0"/>
              <a:t>of Pharmaceutical Science and </a:t>
            </a:r>
            <a:r>
              <a:rPr lang="en-US" sz="2200" dirty="0" smtClean="0"/>
              <a:t>Technology. </a:t>
            </a:r>
            <a:r>
              <a:rPr lang="en-US" sz="2200" dirty="0"/>
              <a:t>Vol. 51, No. 4. </a:t>
            </a:r>
            <a:r>
              <a:rPr lang="en-US" sz="2200" dirty="0" smtClean="0"/>
              <a:t>July August  1997</a:t>
            </a:r>
          </a:p>
          <a:p>
            <a:pPr lvl="1"/>
            <a:r>
              <a:rPr lang="en-US" sz="2200" dirty="0"/>
              <a:t>Solubilizing Excipients in Oral and Injectable Formulations. Robert G. Strickley. Pharmaceutical Research. Vol. 21, No. 2, February </a:t>
            </a:r>
            <a:r>
              <a:rPr lang="en-US" sz="2200" dirty="0" smtClean="0"/>
              <a:t>2004</a:t>
            </a:r>
          </a:p>
          <a:p>
            <a:pPr lvl="1"/>
            <a:r>
              <a:rPr lang="en-US" sz="2200" dirty="0"/>
              <a:t>Compendium of excipients for Parenteral Formulations. Michael F. </a:t>
            </a:r>
            <a:r>
              <a:rPr lang="en-US" sz="2200" dirty="0" smtClean="0"/>
              <a:t>Powell, </a:t>
            </a:r>
            <a:r>
              <a:rPr lang="en-US" sz="2200" dirty="0"/>
              <a:t>Tue Nguyen, and Lisa Baloian. PDA Journal of Pharmaceutical Science and Technology. Vol. 52, No. 5. September – October 1998.</a:t>
            </a:r>
            <a:endParaRPr lang="en-US" sz="2200" dirty="0" smtClean="0"/>
          </a:p>
          <a:p>
            <a:pPr lvl="1"/>
            <a:endParaRPr lang="en-US"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478157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5" y="284080"/>
            <a:ext cx="9300103" cy="914400"/>
          </a:xfrm>
        </p:spPr>
        <p:txBody>
          <a:bodyPr>
            <a:normAutofit fontScale="90000"/>
          </a:bodyPr>
          <a:lstStyle/>
          <a:p>
            <a:r>
              <a:rPr lang="en-US" dirty="0" smtClean="0"/>
              <a:t>PREFORMULATION ACTIVITIES FOR PARENTERAL SOLUTIONS</a:t>
            </a:r>
            <a:endParaRPr lang="en-US" dirty="0"/>
          </a:p>
        </p:txBody>
      </p:sp>
      <p:sp>
        <p:nvSpPr>
          <p:cNvPr id="3" name="Content Placeholder 2"/>
          <p:cNvSpPr>
            <a:spLocks noGrp="1"/>
          </p:cNvSpPr>
          <p:nvPr>
            <p:ph idx="1"/>
          </p:nvPr>
        </p:nvSpPr>
        <p:spPr>
          <a:xfrm>
            <a:off x="1509711" y="1663702"/>
            <a:ext cx="10018713" cy="2422524"/>
          </a:xfrm>
        </p:spPr>
        <p:txBody>
          <a:bodyPr/>
          <a:lstStyle/>
          <a:p>
            <a:r>
              <a:rPr lang="en-US" b="1" i="1" dirty="0" smtClean="0"/>
              <a:t>Aqueous Drug Stability</a:t>
            </a:r>
          </a:p>
          <a:p>
            <a:pPr lvl="1"/>
            <a:r>
              <a:rPr lang="en-US" sz="2200" b="1" i="1" dirty="0" smtClean="0"/>
              <a:t>Chemical kinetics</a:t>
            </a:r>
          </a:p>
          <a:p>
            <a:pPr lvl="1"/>
            <a:r>
              <a:rPr lang="en-US" sz="2200" b="1" i="1" dirty="0" smtClean="0"/>
              <a:t>Degradation pathways</a:t>
            </a:r>
          </a:p>
          <a:p>
            <a:pPr lvl="1"/>
            <a:r>
              <a:rPr lang="en-US" sz="2200" b="1" i="1" dirty="0" smtClean="0"/>
              <a:t>Identification and monitoring of degradation products</a:t>
            </a:r>
            <a:endParaRPr lang="en-US" sz="2200"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413703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260016"/>
            <a:ext cx="9300103" cy="914400"/>
          </a:xfrm>
        </p:spPr>
        <p:txBody>
          <a:bodyPr>
            <a:normAutofit fontScale="90000"/>
          </a:bodyPr>
          <a:lstStyle/>
          <a:p>
            <a:r>
              <a:rPr lang="en-US" dirty="0"/>
              <a:t>PREFORMULATION ACTIVITIES FOR PARENTERAL SOLUTIONS</a:t>
            </a:r>
          </a:p>
        </p:txBody>
      </p:sp>
      <p:sp>
        <p:nvSpPr>
          <p:cNvPr id="3" name="Content Placeholder 2"/>
          <p:cNvSpPr>
            <a:spLocks noGrp="1"/>
          </p:cNvSpPr>
          <p:nvPr>
            <p:ph idx="1"/>
          </p:nvPr>
        </p:nvSpPr>
        <p:spPr>
          <a:xfrm>
            <a:off x="1509711" y="1663702"/>
            <a:ext cx="10018713" cy="3241674"/>
          </a:xfrm>
        </p:spPr>
        <p:txBody>
          <a:bodyPr/>
          <a:lstStyle/>
          <a:p>
            <a:r>
              <a:rPr lang="en-US" b="1" i="1" dirty="0" smtClean="0"/>
              <a:t>Aqueous Drug Stability – Chemical kinetics</a:t>
            </a:r>
          </a:p>
          <a:p>
            <a:pPr lvl="1"/>
            <a:r>
              <a:rPr lang="en-US" sz="2200" b="1" i="1" dirty="0" smtClean="0"/>
              <a:t>Arrhenius plots</a:t>
            </a:r>
          </a:p>
          <a:p>
            <a:pPr lvl="1"/>
            <a:r>
              <a:rPr lang="en-US" sz="2200" b="1" i="1" dirty="0" smtClean="0"/>
              <a:t>Micellar effects on kinetics</a:t>
            </a:r>
          </a:p>
          <a:p>
            <a:pPr lvl="1"/>
            <a:r>
              <a:rPr lang="en-US" sz="2200" b="1" i="1" dirty="0" smtClean="0"/>
              <a:t>Impact of excipients</a:t>
            </a:r>
          </a:p>
          <a:p>
            <a:pPr lvl="2"/>
            <a:r>
              <a:rPr lang="en-US" sz="2200" b="1" i="1" dirty="0" smtClean="0"/>
              <a:t>Example</a:t>
            </a:r>
          </a:p>
          <a:p>
            <a:pPr lvl="1"/>
            <a:r>
              <a:rPr lang="en-US" sz="2200" b="1" i="1" dirty="0" smtClean="0"/>
              <a:t>pH- rate profiles</a:t>
            </a:r>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411205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35954"/>
            <a:ext cx="9300103" cy="914400"/>
          </a:xfrm>
        </p:spPr>
        <p:txBody>
          <a:bodyPr>
            <a:normAutofit fontScale="90000"/>
          </a:bodyPr>
          <a:lstStyle/>
          <a:p>
            <a:r>
              <a:rPr lang="en-US" dirty="0" smtClean="0"/>
              <a:t>ACCELERATED STUDIES &amp; USE OF ARRHENIUS RELATIONSHIP</a:t>
            </a:r>
            <a:endParaRPr lang="en-US" dirty="0"/>
          </a:p>
        </p:txBody>
      </p:sp>
      <p:sp>
        <p:nvSpPr>
          <p:cNvPr id="3" name="Content Placeholder 2"/>
          <p:cNvSpPr>
            <a:spLocks noGrp="1"/>
          </p:cNvSpPr>
          <p:nvPr>
            <p:ph idx="1"/>
          </p:nvPr>
        </p:nvSpPr>
        <p:spPr>
          <a:xfrm>
            <a:off x="1509711" y="1663701"/>
            <a:ext cx="8386765" cy="4460874"/>
          </a:xfrm>
        </p:spPr>
        <p:txBody>
          <a:bodyPr>
            <a:normAutofit/>
          </a:bodyPr>
          <a:lstStyle/>
          <a:p>
            <a:r>
              <a:rPr lang="en-US" b="1" i="1" dirty="0" smtClean="0"/>
              <a:t>Drug degradation rate is a key factor in formulation development</a:t>
            </a:r>
          </a:p>
          <a:p>
            <a:pPr lvl="1"/>
            <a:r>
              <a:rPr lang="en-US" sz="2200" b="1" i="1" dirty="0"/>
              <a:t>Many drug degradation reactions are slow and it may take up to several months at room temperature to determine the degradation rate</a:t>
            </a:r>
            <a:r>
              <a:rPr lang="en-US" sz="2200" b="1" i="1" dirty="0" smtClean="0"/>
              <a:t>.</a:t>
            </a:r>
          </a:p>
          <a:p>
            <a:pPr lvl="1"/>
            <a:r>
              <a:rPr lang="en-US" sz="2200" b="1" i="1" dirty="0" smtClean="0"/>
              <a:t>In </a:t>
            </a:r>
            <a:r>
              <a:rPr lang="en-US" sz="2200" b="1" i="1" dirty="0"/>
              <a:t>order to expedite the formulation optimization, degradation studies may be carried out at elevated temperatures and rate constants of room temperature can be estimated through Arrhenius relationship between the reaction rate and </a:t>
            </a:r>
            <a:r>
              <a:rPr lang="en-US" sz="2200" b="1" i="1" dirty="0" smtClean="0"/>
              <a:t>temperature.</a:t>
            </a:r>
            <a:endParaRPr lang="en-US" sz="2200"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079526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 – Rate Profiles of Penicillin G </a:t>
            </a:r>
            <a:br>
              <a:rPr lang="en-US" dirty="0" smtClean="0"/>
            </a:br>
            <a:r>
              <a:rPr lang="en-US" sz="1800" dirty="0" smtClean="0"/>
              <a:t>in 0.5% (w/v) Non-micellar &amp; 30% Micellar Concentrations</a:t>
            </a:r>
            <a:endParaRPr lang="en-US" sz="1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693" y="1143873"/>
            <a:ext cx="6539244" cy="5065144"/>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80636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OGO 2.0 (1).jpg"/>
          <p:cNvPicPr>
            <a:picLocks noChangeAspect="1"/>
          </p:cNvPicPr>
          <p:nvPr/>
        </p:nvPicPr>
        <p:blipFill>
          <a:blip r:embed="rId3" cstate="print"/>
          <a:stretch>
            <a:fillRect/>
          </a:stretch>
        </p:blipFill>
        <p:spPr>
          <a:xfrm>
            <a:off x="9349155" y="486508"/>
            <a:ext cx="2331720" cy="4594828"/>
          </a:xfrm>
          <a:prstGeom prst="rect">
            <a:avLst/>
          </a:prstGeom>
        </p:spPr>
      </p:pic>
      <p:sp>
        <p:nvSpPr>
          <p:cNvPr id="5" name="TextBox 4"/>
          <p:cNvSpPr txBox="1"/>
          <p:nvPr/>
        </p:nvSpPr>
        <p:spPr>
          <a:xfrm>
            <a:off x="3374847" y="334109"/>
            <a:ext cx="5867400" cy="2554545"/>
          </a:xfrm>
          <a:prstGeom prst="rect">
            <a:avLst/>
          </a:prstGeom>
          <a:noFill/>
        </p:spPr>
        <p:txBody>
          <a:bodyPr wrap="square" rtlCol="0">
            <a:spAutoFit/>
          </a:bodyPr>
          <a:lstStyle/>
          <a:p>
            <a:r>
              <a:rPr lang="en-US" sz="3200" b="1" i="1" u="sng" dirty="0" smtClean="0"/>
              <a:t>Systematic Approach to Development of Aqueous Drug Formulation and Drug-Device Combination Injectable Products &amp; Challenges </a:t>
            </a:r>
            <a:endParaRPr lang="en-US" sz="3200" b="1" i="1" u="sng" dirty="0"/>
          </a:p>
        </p:txBody>
      </p:sp>
      <p:sp>
        <p:nvSpPr>
          <p:cNvPr id="6" name="TextBox 5"/>
          <p:cNvSpPr txBox="1"/>
          <p:nvPr/>
        </p:nvSpPr>
        <p:spPr>
          <a:xfrm>
            <a:off x="2948355" y="3382108"/>
            <a:ext cx="6400800" cy="2000548"/>
          </a:xfrm>
          <a:prstGeom prst="rect">
            <a:avLst/>
          </a:prstGeom>
          <a:noFill/>
        </p:spPr>
        <p:txBody>
          <a:bodyPr wrap="square" rtlCol="0">
            <a:spAutoFit/>
          </a:bodyPr>
          <a:lstStyle/>
          <a:p>
            <a:r>
              <a:rPr lang="en-US" sz="2000" i="1" dirty="0" smtClean="0"/>
              <a:t>Presented By:</a:t>
            </a:r>
          </a:p>
          <a:p>
            <a:r>
              <a:rPr lang="en-US" sz="2400" i="1" dirty="0" smtClean="0"/>
              <a:t>	</a:t>
            </a:r>
            <a:r>
              <a:rPr lang="en-US" sz="2000" i="1" dirty="0" smtClean="0"/>
              <a:t>Neervalur V. Raghavan, Ph.D.</a:t>
            </a:r>
          </a:p>
          <a:p>
            <a:r>
              <a:rPr lang="en-US" sz="2000" i="1" dirty="0"/>
              <a:t>	</a:t>
            </a:r>
            <a:r>
              <a:rPr lang="en-US" sz="2000" i="1" dirty="0" smtClean="0"/>
              <a:t>President, RAGS PHARMA CONSULTING, LLC</a:t>
            </a:r>
          </a:p>
          <a:p>
            <a:endParaRPr lang="en-US" sz="2000" i="1" dirty="0"/>
          </a:p>
          <a:p>
            <a:endParaRPr lang="en-US" sz="2000" i="1" dirty="0" smtClean="0"/>
          </a:p>
          <a:p>
            <a:endParaRPr lang="en-US" sz="2000" i="1" dirty="0"/>
          </a:p>
        </p:txBody>
      </p:sp>
      <p:sp>
        <p:nvSpPr>
          <p:cNvPr id="7" name="TextBox 6"/>
          <p:cNvSpPr txBox="1"/>
          <p:nvPr/>
        </p:nvSpPr>
        <p:spPr>
          <a:xfrm>
            <a:off x="3675517" y="4559855"/>
            <a:ext cx="5566731" cy="1477328"/>
          </a:xfrm>
          <a:prstGeom prst="rect">
            <a:avLst/>
          </a:prstGeom>
          <a:noFill/>
        </p:spPr>
        <p:txBody>
          <a:bodyPr wrap="square" numCol="2" rtlCol="0">
            <a:spAutoFit/>
          </a:bodyPr>
          <a:lstStyle/>
          <a:p>
            <a:r>
              <a:rPr lang="en-US" b="1" i="1" dirty="0" smtClean="0"/>
              <a:t>August 19, 2015   </a:t>
            </a:r>
          </a:p>
          <a:p>
            <a:endParaRPr lang="en-US" b="1" i="1" dirty="0" smtClean="0"/>
          </a:p>
          <a:p>
            <a:endParaRPr lang="en-US" b="1" i="1" dirty="0" smtClean="0"/>
          </a:p>
          <a:p>
            <a:endParaRPr lang="en-US" b="1" i="1" dirty="0" smtClean="0"/>
          </a:p>
          <a:p>
            <a:r>
              <a:rPr lang="en-US" b="1" i="1" dirty="0" smtClean="0"/>
              <a:t>Parenterals &amp; Injectables</a:t>
            </a:r>
            <a:endParaRPr lang="en-US" b="1" i="1" dirty="0"/>
          </a:p>
          <a:p>
            <a:r>
              <a:rPr lang="en-US" b="1" i="1" dirty="0" smtClean="0"/>
              <a:t>OMICS Conference</a:t>
            </a:r>
            <a:endParaRPr lang="en-US" b="1" i="1" dirty="0"/>
          </a:p>
          <a:p>
            <a:r>
              <a:rPr lang="en-US" b="1" i="1" dirty="0" smtClean="0"/>
              <a:t>August 17-19, 2015 </a:t>
            </a:r>
          </a:p>
          <a:p>
            <a:r>
              <a:rPr lang="en-US" b="1" i="1" dirty="0" smtClean="0"/>
              <a:t>Chicago IL, USA</a:t>
            </a:r>
            <a:endParaRPr lang="en-US" b="1" i="1" dirty="0"/>
          </a:p>
        </p:txBody>
      </p:sp>
    </p:spTree>
    <p:extLst>
      <p:ext uri="{BB962C8B-B14F-4D97-AF65-F5344CB8AC3E}">
        <p14:creationId xmlns:p14="http://schemas.microsoft.com/office/powerpoint/2010/main" val="1642343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CEPHALOTHIN - </a:t>
            </a:r>
            <a:r>
              <a:rPr lang="en-US" b="0" i="0" u="none" dirty="0"/>
              <a:t/>
            </a:r>
            <a:br>
              <a:rPr lang="en-US" b="0" i="0" u="none" dirty="0"/>
            </a:br>
            <a:r>
              <a:rPr lang="en-US" sz="1800" u="none" dirty="0"/>
              <a:t>pH-Rate Profile for Hydrolysis of ß-lactam Ring in </a:t>
            </a:r>
            <a:r>
              <a:rPr lang="en-US" sz="1800" u="none" dirty="0" smtClean="0"/>
              <a:t>Cephalothin </a:t>
            </a:r>
            <a:r>
              <a:rPr lang="en-US" sz="1800" u="none" dirty="0"/>
              <a:t>at 30°C </a:t>
            </a:r>
            <a:endParaRPr lang="en-US" sz="1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233" y="1054101"/>
            <a:ext cx="6434063" cy="5052738"/>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305090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5426"/>
            <a:ext cx="9300103" cy="914400"/>
          </a:xfrm>
        </p:spPr>
        <p:txBody>
          <a:bodyPr>
            <a:normAutofit fontScale="90000"/>
          </a:bodyPr>
          <a:lstStyle/>
          <a:p>
            <a:r>
              <a:rPr lang="en-US" dirty="0" smtClean="0"/>
              <a:t>PREFORMULATION ACTIVITIES FOR PARENTERAL</a:t>
            </a:r>
            <a:endParaRPr lang="en-US" dirty="0"/>
          </a:p>
        </p:txBody>
      </p:sp>
      <p:sp>
        <p:nvSpPr>
          <p:cNvPr id="3" name="Content Placeholder 2"/>
          <p:cNvSpPr>
            <a:spLocks noGrp="1"/>
          </p:cNvSpPr>
          <p:nvPr>
            <p:ph idx="1"/>
          </p:nvPr>
        </p:nvSpPr>
        <p:spPr>
          <a:xfrm>
            <a:off x="1509711" y="1663703"/>
            <a:ext cx="9282115" cy="3517899"/>
          </a:xfrm>
        </p:spPr>
        <p:txBody>
          <a:bodyPr/>
          <a:lstStyle/>
          <a:p>
            <a:r>
              <a:rPr lang="en-US" b="1" i="1" dirty="0" smtClean="0"/>
              <a:t>Aqueous Drug Stability – Degradation Pathways</a:t>
            </a:r>
          </a:p>
          <a:p>
            <a:pPr lvl="1"/>
            <a:r>
              <a:rPr lang="en-US" sz="2200" b="1" i="1" dirty="0" smtClean="0"/>
              <a:t>Hydrolysis</a:t>
            </a:r>
          </a:p>
          <a:p>
            <a:pPr lvl="1"/>
            <a:r>
              <a:rPr lang="en-US" sz="2200" b="1" i="1" dirty="0" smtClean="0"/>
              <a:t>Polymerization</a:t>
            </a:r>
          </a:p>
          <a:p>
            <a:pPr lvl="1"/>
            <a:r>
              <a:rPr lang="en-US" sz="2200" b="1" i="1" dirty="0" smtClean="0"/>
              <a:t>Isomerization/epimerization</a:t>
            </a:r>
          </a:p>
          <a:p>
            <a:pPr lvl="1"/>
            <a:r>
              <a:rPr lang="en-US" sz="2200" b="1" i="1" dirty="0" smtClean="0"/>
              <a:t>Oxidation</a:t>
            </a:r>
          </a:p>
          <a:p>
            <a:pPr lvl="1"/>
            <a:r>
              <a:rPr lang="en-US" sz="2200" b="1" i="1" dirty="0" smtClean="0"/>
              <a:t>Photolysis</a:t>
            </a:r>
            <a:endParaRPr lang="en-US" sz="2200"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938892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3" y="151425"/>
            <a:ext cx="9300103" cy="914400"/>
          </a:xfrm>
        </p:spPr>
        <p:txBody>
          <a:bodyPr>
            <a:normAutofit fontScale="90000"/>
          </a:bodyPr>
          <a:lstStyle/>
          <a:p>
            <a:r>
              <a:rPr lang="en-US" dirty="0" smtClean="0"/>
              <a:t>PREFORMULATION OF PARENTERAL SOLUTIONS</a:t>
            </a:r>
            <a:endParaRPr lang="en-US" dirty="0"/>
          </a:p>
        </p:txBody>
      </p:sp>
      <p:sp>
        <p:nvSpPr>
          <p:cNvPr id="3" name="Content Placeholder 2"/>
          <p:cNvSpPr>
            <a:spLocks noGrp="1"/>
          </p:cNvSpPr>
          <p:nvPr>
            <p:ph idx="1"/>
          </p:nvPr>
        </p:nvSpPr>
        <p:spPr>
          <a:xfrm>
            <a:off x="1509711" y="1751385"/>
            <a:ext cx="10018713" cy="4737099"/>
          </a:xfrm>
        </p:spPr>
        <p:txBody>
          <a:bodyPr>
            <a:normAutofit fontScale="92500" lnSpcReduction="10000"/>
          </a:bodyPr>
          <a:lstStyle/>
          <a:p>
            <a:r>
              <a:rPr lang="en-US" b="1" i="1" dirty="0" smtClean="0"/>
              <a:t>References on Drug Degradation Pathways</a:t>
            </a:r>
            <a:endParaRPr lang="en-US" dirty="0"/>
          </a:p>
          <a:p>
            <a:pPr lvl="1"/>
            <a:r>
              <a:rPr lang="en-US" dirty="0"/>
              <a:t>Chemical Stability of Pharmaceuticals – A Hand Book for Pharmacists. Chapters 4 and 5. Second Edition. Editors: Kenneth A. Connors, Gordon L. Amidon, and Valentino J. Stella. John Wiley and Sons. </a:t>
            </a:r>
            <a:endParaRPr lang="en-US" dirty="0" smtClean="0"/>
          </a:p>
          <a:p>
            <a:pPr lvl="1"/>
            <a:endParaRPr lang="en-US" dirty="0"/>
          </a:p>
          <a:p>
            <a:pPr lvl="1"/>
            <a:r>
              <a:rPr lang="en-US" dirty="0"/>
              <a:t>Pharmaceutical Dosage Forms, Parenteral Medications, Volume 1. Kenneth E. Avis, Leon Lachman, and Herbert A. Lieberman, Editors. Marcel Dekker, Inc. </a:t>
            </a:r>
            <a:endParaRPr lang="en-US" dirty="0" smtClean="0"/>
          </a:p>
          <a:p>
            <a:pPr lvl="1"/>
            <a:endParaRPr lang="en-US" dirty="0"/>
          </a:p>
          <a:p>
            <a:pPr lvl="1"/>
            <a:r>
              <a:rPr lang="en-US" dirty="0"/>
              <a:t>Remington: The Science and Practice of Pharmacy. Loyd V. Allen, Editor-Chair. Pharmaceutical Press. 22</a:t>
            </a:r>
            <a:r>
              <a:rPr lang="en-US" sz="1200" dirty="0"/>
              <a:t>nd </a:t>
            </a:r>
            <a:r>
              <a:rPr lang="en-US" dirty="0"/>
              <a:t>Edition (2012). </a:t>
            </a:r>
          </a:p>
          <a:p>
            <a:pPr lvl="1"/>
            <a:endParaRPr lang="en-US" dirty="0"/>
          </a:p>
          <a:p>
            <a:pPr lvl="1"/>
            <a:r>
              <a:rPr lang="en-US" dirty="0"/>
              <a:t>Physical Pharmacy. Alfred martin, James Swarbrick, and Arthur Cammarata. Editors. Lea &amp; Fiebiger. </a:t>
            </a:r>
          </a:p>
          <a:p>
            <a:pPr lvl="1"/>
            <a:endParaRPr lang="en-US" dirty="0"/>
          </a:p>
          <a:p>
            <a:pPr lvl="1"/>
            <a:endParaRPr lang="en-US"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811436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799" y="2449147"/>
            <a:ext cx="9300103" cy="914400"/>
          </a:xfrm>
        </p:spPr>
        <p:txBody>
          <a:bodyPr/>
          <a:lstStyle/>
          <a:p>
            <a:r>
              <a:rPr lang="en-US" dirty="0" smtClean="0"/>
              <a:t>FORMULATION OPTIMIZATION</a:t>
            </a:r>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874722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196851"/>
            <a:ext cx="9300103" cy="914400"/>
          </a:xfrm>
        </p:spPr>
        <p:txBody>
          <a:bodyPr>
            <a:normAutofit fontScale="90000"/>
          </a:bodyPr>
          <a:lstStyle/>
          <a:p>
            <a:r>
              <a:rPr lang="en-US" dirty="0" smtClean="0"/>
              <a:t>FORMULATION OPTIMIZATION OF PARENTERAL SOLUTIONS</a:t>
            </a:r>
            <a:endParaRPr lang="en-US" dirty="0"/>
          </a:p>
        </p:txBody>
      </p:sp>
      <p:sp>
        <p:nvSpPr>
          <p:cNvPr id="3" name="Content Placeholder 2"/>
          <p:cNvSpPr>
            <a:spLocks noGrp="1"/>
          </p:cNvSpPr>
          <p:nvPr>
            <p:ph idx="1"/>
          </p:nvPr>
        </p:nvSpPr>
        <p:spPr>
          <a:xfrm>
            <a:off x="1490661" y="1628776"/>
            <a:ext cx="9034465" cy="2867025"/>
          </a:xfrm>
        </p:spPr>
        <p:txBody>
          <a:bodyPr/>
          <a:lstStyle/>
          <a:p>
            <a:r>
              <a:rPr lang="en-US" b="1" i="1" dirty="0" smtClean="0"/>
              <a:t>Approaches to minimize drug degradation</a:t>
            </a:r>
          </a:p>
          <a:p>
            <a:r>
              <a:rPr lang="en-US" b="1" i="1" dirty="0" smtClean="0"/>
              <a:t>Formulation considerations in frozen drug development</a:t>
            </a:r>
          </a:p>
          <a:p>
            <a:r>
              <a:rPr lang="en-US" b="1" i="1" dirty="0" smtClean="0"/>
              <a:t>Influence of container compatibility and enhanced packaging</a:t>
            </a:r>
            <a:endParaRPr lang="en-US"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071730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FORMULATION OPTIMIZATION- </a:t>
            </a:r>
            <a:br>
              <a:rPr lang="en-US" dirty="0" smtClean="0"/>
            </a:br>
            <a:r>
              <a:rPr lang="en-US" sz="1800" dirty="0" smtClean="0"/>
              <a:t>FORMULATION APPROACHES TO MINMIZE DRUG DEGRADATION</a:t>
            </a:r>
            <a:endParaRPr lang="en-US" sz="1800" dirty="0"/>
          </a:p>
        </p:txBody>
      </p:sp>
      <p:sp>
        <p:nvSpPr>
          <p:cNvPr id="3" name="Content Placeholder 2"/>
          <p:cNvSpPr>
            <a:spLocks noGrp="1"/>
          </p:cNvSpPr>
          <p:nvPr>
            <p:ph idx="1"/>
          </p:nvPr>
        </p:nvSpPr>
        <p:spPr>
          <a:xfrm>
            <a:off x="1547812" y="1216026"/>
            <a:ext cx="10018713" cy="4737099"/>
          </a:xfrm>
        </p:spPr>
        <p:txBody>
          <a:bodyPr>
            <a:normAutofit/>
          </a:bodyPr>
          <a:lstStyle/>
          <a:p>
            <a:r>
              <a:rPr lang="en-US" b="1" i="1" dirty="0" smtClean="0"/>
              <a:t>Hydrolysis</a:t>
            </a:r>
          </a:p>
          <a:p>
            <a:pPr lvl="1"/>
            <a:r>
              <a:rPr lang="en-US" b="1" i="1" dirty="0" smtClean="0"/>
              <a:t>Determine the optimum pH for pH- rate profiles</a:t>
            </a:r>
          </a:p>
          <a:p>
            <a:pPr lvl="1"/>
            <a:r>
              <a:rPr lang="en-US" b="1" i="1" dirty="0" smtClean="0"/>
              <a:t>Calculate change in hydrogen/hydroxyl ion concentration</a:t>
            </a:r>
          </a:p>
          <a:p>
            <a:pPr lvl="1"/>
            <a:r>
              <a:rPr lang="en-US" b="1" i="1" dirty="0" smtClean="0"/>
              <a:t>Select bugger if needed based on solution pH and buffer pKa</a:t>
            </a:r>
          </a:p>
          <a:p>
            <a:pPr lvl="1"/>
            <a:r>
              <a:rPr lang="en-US" b="1" i="1" dirty="0" smtClean="0"/>
              <a:t>Estimate the buffer concentration based on change in hydrogen/hydroxide ion concentration and buffer capacity of the buffer</a:t>
            </a:r>
          </a:p>
          <a:p>
            <a:pPr lvl="1"/>
            <a:r>
              <a:rPr lang="en-US" b="1" i="1" dirty="0" smtClean="0"/>
              <a:t>pKa of Commonly used Buffers for Parenterals</a:t>
            </a:r>
            <a:endParaRPr lang="en-US" dirty="0"/>
          </a:p>
          <a:p>
            <a:pPr lvl="2"/>
            <a:r>
              <a:rPr lang="en-US" dirty="0"/>
              <a:t>Acetic acid </a:t>
            </a:r>
            <a:r>
              <a:rPr lang="en-US" dirty="0" smtClean="0"/>
              <a:t>		4.76 </a:t>
            </a:r>
            <a:endParaRPr lang="en-US" dirty="0"/>
          </a:p>
          <a:p>
            <a:pPr lvl="2"/>
            <a:r>
              <a:rPr lang="en-US" dirty="0" smtClean="0"/>
              <a:t>Citric </a:t>
            </a:r>
            <a:r>
              <a:rPr lang="en-US" dirty="0"/>
              <a:t>acid </a:t>
            </a:r>
            <a:r>
              <a:rPr lang="en-US" dirty="0" smtClean="0"/>
              <a:t>		3.15</a:t>
            </a:r>
            <a:r>
              <a:rPr lang="en-US" dirty="0"/>
              <a:t>, 4.78, 6.40 </a:t>
            </a:r>
          </a:p>
          <a:p>
            <a:pPr lvl="2"/>
            <a:r>
              <a:rPr lang="en-US" dirty="0"/>
              <a:t>Phosphoric acid </a:t>
            </a:r>
            <a:r>
              <a:rPr lang="en-US" dirty="0" smtClean="0"/>
              <a:t>	2.12</a:t>
            </a:r>
            <a:r>
              <a:rPr lang="en-US" dirty="0"/>
              <a:t>, 7.21, 12.67 </a:t>
            </a:r>
            <a:endParaRPr lang="en-US"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60871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246" y="409332"/>
            <a:ext cx="9300103" cy="914400"/>
          </a:xfrm>
        </p:spPr>
        <p:txBody>
          <a:bodyPr>
            <a:normAutofit fontScale="90000"/>
          </a:bodyPr>
          <a:lstStyle/>
          <a:p>
            <a:r>
              <a:rPr lang="en-US" dirty="0" smtClean="0"/>
              <a:t>INFLUENCE OF CONTAINER SYSTEM ON FORMULATION</a:t>
            </a:r>
            <a:endParaRPr lang="en-US" dirty="0"/>
          </a:p>
        </p:txBody>
      </p:sp>
      <p:sp>
        <p:nvSpPr>
          <p:cNvPr id="3" name="Content Placeholder 2"/>
          <p:cNvSpPr>
            <a:spLocks noGrp="1"/>
          </p:cNvSpPr>
          <p:nvPr>
            <p:ph idx="1"/>
          </p:nvPr>
        </p:nvSpPr>
        <p:spPr>
          <a:xfrm>
            <a:off x="1509711" y="1663703"/>
            <a:ext cx="9310691" cy="3403599"/>
          </a:xfrm>
        </p:spPr>
        <p:txBody>
          <a:bodyPr/>
          <a:lstStyle/>
          <a:p>
            <a:r>
              <a:rPr lang="en-US" b="1" i="1" dirty="0" smtClean="0"/>
              <a:t>Protection</a:t>
            </a:r>
          </a:p>
          <a:p>
            <a:pPr lvl="1"/>
            <a:r>
              <a:rPr lang="en-US" sz="2200" b="1" i="1" dirty="0" smtClean="0"/>
              <a:t>Light</a:t>
            </a:r>
          </a:p>
          <a:p>
            <a:pPr lvl="1"/>
            <a:r>
              <a:rPr lang="en-US" sz="2200" b="1" i="1" dirty="0" smtClean="0"/>
              <a:t>Water Loss</a:t>
            </a:r>
          </a:p>
          <a:p>
            <a:pPr lvl="1"/>
            <a:r>
              <a:rPr lang="en-US" sz="2200" b="1" i="1" dirty="0" smtClean="0"/>
              <a:t>Oxygen Permeation</a:t>
            </a:r>
          </a:p>
          <a:p>
            <a:pPr lvl="1"/>
            <a:r>
              <a:rPr lang="en-US" sz="2200" b="1" i="1" dirty="0" smtClean="0"/>
              <a:t>Microbial Ingress</a:t>
            </a:r>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5897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43" y="197584"/>
            <a:ext cx="9300103" cy="914400"/>
          </a:xfrm>
        </p:spPr>
        <p:txBody>
          <a:bodyPr>
            <a:normAutofit fontScale="90000"/>
          </a:bodyPr>
          <a:lstStyle/>
          <a:p>
            <a:r>
              <a:rPr lang="en-US" dirty="0" smtClean="0"/>
              <a:t>CONTAINER SYSTEM – </a:t>
            </a:r>
            <a:br>
              <a:rPr lang="en-US" dirty="0" smtClean="0"/>
            </a:br>
            <a:r>
              <a:rPr lang="en-US" dirty="0" smtClean="0"/>
              <a:t>DRUG FORMULATION COMPATIBILTY</a:t>
            </a:r>
            <a:endParaRPr lang="en-US" dirty="0"/>
          </a:p>
        </p:txBody>
      </p:sp>
      <p:sp>
        <p:nvSpPr>
          <p:cNvPr id="3" name="Content Placeholder 2"/>
          <p:cNvSpPr>
            <a:spLocks noGrp="1"/>
          </p:cNvSpPr>
          <p:nvPr>
            <p:ph idx="1"/>
          </p:nvPr>
        </p:nvSpPr>
        <p:spPr>
          <a:xfrm>
            <a:off x="1509711" y="1663703"/>
            <a:ext cx="10018713" cy="3441699"/>
          </a:xfrm>
        </p:spPr>
        <p:txBody>
          <a:bodyPr/>
          <a:lstStyle/>
          <a:p>
            <a:r>
              <a:rPr lang="en-US" b="1" i="1" dirty="0" smtClean="0"/>
              <a:t>Container Extractables</a:t>
            </a:r>
          </a:p>
          <a:p>
            <a:pPr lvl="1"/>
            <a:r>
              <a:rPr lang="en-US" sz="2200" b="1" i="1" dirty="0" smtClean="0"/>
              <a:t>pH Changes” Extractables from the plastic container may migrate into the solution and alter the formulation pH affecting the drug stability</a:t>
            </a:r>
          </a:p>
          <a:p>
            <a:pPr lvl="1"/>
            <a:r>
              <a:rPr lang="en-US" sz="2200" b="1" i="1" dirty="0" smtClean="0"/>
              <a:t>Excessive Levels of Extractables: Presence of solubilizers in the formulation may result in excessive levels of extractables</a:t>
            </a:r>
          </a:p>
          <a:p>
            <a:pPr lvl="1"/>
            <a:r>
              <a:rPr lang="en-US" sz="2200" b="1" i="1" dirty="0" smtClean="0"/>
              <a:t>Precipitation: Extractable may precipitate die to formulation pH</a:t>
            </a:r>
            <a:endParaRPr lang="en-US" sz="2200" b="1" i="1"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216027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23" y="246064"/>
            <a:ext cx="9300103" cy="914400"/>
          </a:xfrm>
        </p:spPr>
        <p:txBody>
          <a:bodyPr>
            <a:normAutofit fontScale="90000"/>
          </a:bodyPr>
          <a:lstStyle/>
          <a:p>
            <a:r>
              <a:rPr lang="en-US" dirty="0"/>
              <a:t>CONTAINER SYSTEM – </a:t>
            </a:r>
            <a:br>
              <a:rPr lang="en-US" dirty="0"/>
            </a:br>
            <a:r>
              <a:rPr lang="en-US" dirty="0"/>
              <a:t>DRUG FORMULATION COMPATIBILTY</a:t>
            </a:r>
          </a:p>
        </p:txBody>
      </p:sp>
      <p:sp>
        <p:nvSpPr>
          <p:cNvPr id="3" name="Content Placeholder 2"/>
          <p:cNvSpPr>
            <a:spLocks noGrp="1"/>
          </p:cNvSpPr>
          <p:nvPr>
            <p:ph idx="1"/>
          </p:nvPr>
        </p:nvSpPr>
        <p:spPr>
          <a:xfrm>
            <a:off x="1509711" y="1663702"/>
            <a:ext cx="10018713" cy="2613024"/>
          </a:xfrm>
        </p:spPr>
        <p:txBody>
          <a:bodyPr/>
          <a:lstStyle/>
          <a:p>
            <a:r>
              <a:rPr lang="en-US" b="1" i="1" dirty="0" smtClean="0"/>
              <a:t>Drug Adsorption/Sorption to the Plastic Container</a:t>
            </a:r>
          </a:p>
          <a:p>
            <a:pPr lvl="1"/>
            <a:r>
              <a:rPr lang="en-US" sz="2200" b="1" i="1" dirty="0" smtClean="0"/>
              <a:t>Some drugs such as nitroglycerin adsorb to PVC</a:t>
            </a:r>
          </a:p>
          <a:p>
            <a:pPr lvl="1"/>
            <a:r>
              <a:rPr lang="en-US" sz="2200" b="1" i="1" dirty="0" smtClean="0"/>
              <a:t>Some drugs may sorb into the plastic, particularly during autoclave sterilization (high temperature and pressure)</a:t>
            </a:r>
          </a:p>
          <a:p>
            <a:pPr lvl="1"/>
            <a:endParaRPr lang="en-US" sz="2200" b="1" i="1" dirty="0" smtClean="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751868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31" y="246064"/>
            <a:ext cx="9300103" cy="914400"/>
          </a:xfrm>
        </p:spPr>
        <p:txBody>
          <a:bodyPr/>
          <a:lstStyle/>
          <a:p>
            <a:r>
              <a:rPr lang="en-US" dirty="0" smtClean="0"/>
              <a:t>FACTORS IN PROCESS SCALE UP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021" y="1036697"/>
            <a:ext cx="8509849" cy="5141367"/>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406666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LECTURE OUTLINE</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b="1" i="1" dirty="0" smtClean="0"/>
              <a:t>Introduction</a:t>
            </a:r>
          </a:p>
          <a:p>
            <a:pPr lvl="1"/>
            <a:r>
              <a:rPr lang="en-US" b="1" i="1" dirty="0" smtClean="0"/>
              <a:t>Injectable </a:t>
            </a:r>
            <a:r>
              <a:rPr lang="en-US" b="1" i="1" dirty="0"/>
              <a:t>products, Drug-Device Combination products</a:t>
            </a:r>
            <a:endParaRPr lang="en-US" sz="2600" b="1" i="1" dirty="0"/>
          </a:p>
          <a:p>
            <a:pPr marL="745236" lvl="2" indent="-342900">
              <a:buClr>
                <a:schemeClr val="tx1">
                  <a:shade val="95000"/>
                </a:schemeClr>
              </a:buClr>
              <a:buSzPct val="65000"/>
              <a:buFontTx/>
              <a:buChar char="-"/>
            </a:pPr>
            <a:endParaRPr lang="en-US" b="1" i="1" dirty="0"/>
          </a:p>
          <a:p>
            <a:r>
              <a:rPr lang="en-US" b="1" i="1" dirty="0"/>
              <a:t>Physico-Chemical Aspects of Drug molecules</a:t>
            </a:r>
          </a:p>
          <a:p>
            <a:pPr lvl="1"/>
            <a:r>
              <a:rPr lang="en-US" b="1" i="1" dirty="0"/>
              <a:t>Solubility profile in aqueous and mixed solvent systems</a:t>
            </a:r>
          </a:p>
          <a:p>
            <a:pPr lvl="1"/>
            <a:r>
              <a:rPr lang="en-US" b="1" i="1" dirty="0"/>
              <a:t>pH vs solubility profile in aqueous formulations (</a:t>
            </a:r>
            <a:r>
              <a:rPr lang="en-US" b="1" i="1" dirty="0" smtClean="0"/>
              <a:t>buffer, tonicity-adjusting </a:t>
            </a:r>
            <a:r>
              <a:rPr lang="en-US" b="1" i="1" dirty="0"/>
              <a:t>agents, antioxidants, solubilizing agent, preservatives)</a:t>
            </a:r>
          </a:p>
          <a:p>
            <a:pPr lvl="1"/>
            <a:r>
              <a:rPr lang="en-US" b="1" i="1" dirty="0"/>
              <a:t>pH rate profile of drug and chromatographic profile, potential for particulate matter</a:t>
            </a:r>
          </a:p>
          <a:p>
            <a:pPr>
              <a:buFontTx/>
              <a:buChar char="-"/>
            </a:pPr>
            <a:endParaRPr lang="en-US" b="1" i="1" dirty="0"/>
          </a:p>
          <a:p>
            <a:endParaRPr lang="en-US" dirty="0"/>
          </a:p>
          <a:p>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7040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1" y="130176"/>
            <a:ext cx="9096375" cy="914400"/>
          </a:xfrm>
        </p:spPr>
        <p:txBody>
          <a:bodyPr/>
          <a:lstStyle/>
          <a:p>
            <a:r>
              <a:rPr lang="en-US" dirty="0" smtClean="0"/>
              <a:t>CONCLUSION</a:t>
            </a:r>
            <a:endParaRPr lang="en-US" dirty="0"/>
          </a:p>
        </p:txBody>
      </p:sp>
      <p:sp>
        <p:nvSpPr>
          <p:cNvPr id="3" name="Content Placeholder 2"/>
          <p:cNvSpPr>
            <a:spLocks noGrp="1"/>
          </p:cNvSpPr>
          <p:nvPr>
            <p:ph idx="1"/>
          </p:nvPr>
        </p:nvSpPr>
        <p:spPr>
          <a:xfrm>
            <a:off x="1490661" y="1409702"/>
            <a:ext cx="8958265" cy="2752725"/>
          </a:xfrm>
        </p:spPr>
        <p:txBody>
          <a:bodyPr/>
          <a:lstStyle/>
          <a:p>
            <a:r>
              <a:rPr lang="en-US" b="1" i="1" dirty="0" smtClean="0"/>
              <a:t>Product Requirements</a:t>
            </a:r>
          </a:p>
          <a:p>
            <a:r>
              <a:rPr lang="en-US" b="1" i="1" dirty="0" smtClean="0"/>
              <a:t>Product Development with Container &amp; Closure System</a:t>
            </a:r>
          </a:p>
          <a:p>
            <a:endParaRPr lang="en-US" b="1" i="1" dirty="0" smtClean="0"/>
          </a:p>
          <a:p>
            <a:r>
              <a:rPr lang="en-US" sz="3600" b="1" i="1" dirty="0" smtClean="0"/>
              <a:t>TEAM EFFORT</a:t>
            </a:r>
            <a:r>
              <a:rPr lang="en-US" sz="3600" b="1" i="1" dirty="0" smtClean="0">
                <a:sym typeface="Wingdings" pitchFamily="2" charset="2"/>
              </a:rPr>
              <a:t>                                     SUCCESS</a:t>
            </a:r>
            <a:endParaRPr lang="en-US" sz="3600" b="1" i="1" dirty="0" smtClean="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9" name="Left-Right Arrow 8"/>
          <p:cNvSpPr/>
          <p:nvPr/>
        </p:nvSpPr>
        <p:spPr>
          <a:xfrm>
            <a:off x="4790211" y="3191742"/>
            <a:ext cx="3315564" cy="7689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Let us meet again..</a:t>
            </a:r>
          </a:p>
        </p:txBody>
      </p:sp>
      <p:sp>
        <p:nvSpPr>
          <p:cNvPr id="3" name="Content Placeholder 2"/>
          <p:cNvSpPr>
            <a:spLocks noGrp="1"/>
          </p:cNvSpPr>
          <p:nvPr>
            <p:ph idx="1"/>
          </p:nvPr>
        </p:nvSpPr>
        <p:spPr/>
        <p:txBody>
          <a:bodyPr>
            <a:normAutofit/>
          </a:bodyPr>
          <a:lstStyle/>
          <a:p>
            <a:pPr marL="0" indent="0" algn="ctr">
              <a:buNone/>
            </a:pPr>
            <a:r>
              <a:rPr lang="en-US" sz="3200" dirty="0"/>
              <a:t>We welcome you all to our future conferences of OMICS International</a:t>
            </a:r>
          </a:p>
          <a:p>
            <a:pPr marL="0" indent="0" algn="ctr">
              <a:buNone/>
            </a:pPr>
            <a:r>
              <a:rPr lang="en-US" sz="3200" b="1" dirty="0"/>
              <a:t>2</a:t>
            </a:r>
            <a:r>
              <a:rPr lang="en-US" sz="3200" b="1" baseline="30000" dirty="0"/>
              <a:t>nd</a:t>
            </a:r>
            <a:r>
              <a:rPr lang="en-US" sz="3200" b="1" dirty="0"/>
              <a:t> International Conference and Expo </a:t>
            </a:r>
            <a:br>
              <a:rPr lang="en-US" sz="3200" b="1" dirty="0"/>
            </a:br>
            <a:r>
              <a:rPr lang="en-US" sz="3200" b="1" dirty="0"/>
              <a:t>on </a:t>
            </a:r>
          </a:p>
          <a:p>
            <a:pPr marL="0" indent="0" algn="ctr">
              <a:buNone/>
            </a:pPr>
            <a:r>
              <a:rPr lang="en-US" sz="3200" b="1" dirty="0"/>
              <a:t>Parenterals and Injectables</a:t>
            </a:r>
          </a:p>
          <a:p>
            <a:pPr marL="0" indent="0" algn="ctr">
              <a:buNone/>
            </a:pPr>
            <a:r>
              <a:rPr lang="en-US" sz="3200" dirty="0"/>
              <a:t>On</a:t>
            </a:r>
          </a:p>
          <a:p>
            <a:pPr marL="0" indent="0" algn="ctr">
              <a:buNone/>
            </a:pPr>
            <a:r>
              <a:rPr lang="en-US" sz="3200" dirty="0"/>
              <a:t> </a:t>
            </a:r>
            <a:r>
              <a:rPr lang="en-US" sz="3200" b="1" dirty="0"/>
              <a:t>October 24-26, 2016 </a:t>
            </a:r>
            <a:r>
              <a:rPr lang="en-US" sz="3200" dirty="0"/>
              <a:t>at </a:t>
            </a:r>
            <a:r>
              <a:rPr lang="en-US" sz="3200" b="1" dirty="0"/>
              <a:t>Istanbul, Turkey</a:t>
            </a:r>
          </a:p>
          <a:p>
            <a:pPr marL="0" indent="0" algn="ctr">
              <a:buNone/>
            </a:pPr>
            <a:r>
              <a:rPr lang="en-US" dirty="0">
                <a:hlinkClick r:id="rId3"/>
              </a:rPr>
              <a:t>http://parenterals-injectables.pharmaceuticalconferences.com/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15987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AutoShape 2" descr="Page 2 of 96"/>
          <p:cNvSpPr>
            <a:spLocks noGrp="1" noChangeAspect="1" noChangeArrowheads="1"/>
          </p:cNvSpPr>
          <p:nvPr>
            <p:ph idx="1"/>
          </p:nvPr>
        </p:nvSpPr>
        <p:spPr bwMode="auto">
          <a:xfrm>
            <a:off x="1509711" y="1663703"/>
            <a:ext cx="9091615" cy="47370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i="1" dirty="0" smtClean="0"/>
              <a:t> </a:t>
            </a:r>
            <a:r>
              <a:rPr lang="en-US" b="1" i="1" dirty="0"/>
              <a:t>Selection of Parenteral Dosage Forms </a:t>
            </a:r>
            <a:endParaRPr lang="en-US" b="1" i="1" dirty="0" smtClean="0"/>
          </a:p>
          <a:p>
            <a:pPr lvl="1"/>
            <a:r>
              <a:rPr lang="en-US" sz="2200" b="1" i="1" dirty="0" smtClean="0"/>
              <a:t>Parenteral </a:t>
            </a:r>
            <a:r>
              <a:rPr lang="en-US" sz="2200" b="1" i="1" dirty="0"/>
              <a:t>product categories –</a:t>
            </a:r>
          </a:p>
          <a:p>
            <a:pPr lvl="1"/>
            <a:r>
              <a:rPr lang="en-US" sz="2200" b="1" i="1" dirty="0"/>
              <a:t>Decision Tree for selection of a dosage form for a parenteral drug </a:t>
            </a:r>
          </a:p>
          <a:p>
            <a:pPr lvl="1"/>
            <a:r>
              <a:rPr lang="en-US" sz="2200" b="1" i="1" dirty="0"/>
              <a:t> Scientific considerations in selection of a parenteral dosage form </a:t>
            </a:r>
            <a:endParaRPr lang="en-US" sz="2200" b="1" i="1" dirty="0" smtClean="0"/>
          </a:p>
          <a:p>
            <a:pPr marL="285750" lvl="1" indent="-285750">
              <a:buFont typeface="Wingdings" panose="05000000000000000000" pitchFamily="2" charset="2"/>
              <a:buChar char="§"/>
            </a:pPr>
            <a:r>
              <a:rPr lang="en-US" sz="2400" b="1" i="1" dirty="0" smtClean="0"/>
              <a:t> Preformulation </a:t>
            </a:r>
            <a:endParaRPr lang="en-US" sz="2400" b="1" i="1" dirty="0"/>
          </a:p>
          <a:p>
            <a:pPr lvl="1"/>
            <a:r>
              <a:rPr lang="en-US" sz="2200" b="1" i="1" dirty="0" smtClean="0"/>
              <a:t>Drug Solubility</a:t>
            </a:r>
          </a:p>
          <a:p>
            <a:pPr lvl="1"/>
            <a:r>
              <a:rPr lang="en-US" sz="2200" b="1" i="1" dirty="0" smtClean="0"/>
              <a:t>Drug Stability</a:t>
            </a:r>
          </a:p>
          <a:p>
            <a:pPr marL="114300" lvl="2"/>
            <a:endParaRPr lang="en-US" b="1" i="1" dirty="0"/>
          </a:p>
          <a:p>
            <a:endParaRPr lang="en-US" b="1" i="1" dirty="0" smtClean="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03618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a:t>
            </a:r>
            <a:endParaRPr lang="en-US" dirty="0"/>
          </a:p>
        </p:txBody>
      </p:sp>
      <p:sp>
        <p:nvSpPr>
          <p:cNvPr id="3" name="Content Placeholder 2"/>
          <p:cNvSpPr>
            <a:spLocks noGrp="1"/>
          </p:cNvSpPr>
          <p:nvPr>
            <p:ph idx="1"/>
          </p:nvPr>
        </p:nvSpPr>
        <p:spPr>
          <a:xfrm>
            <a:off x="1509711" y="1162052"/>
            <a:ext cx="10018713" cy="5238751"/>
          </a:xfrm>
        </p:spPr>
        <p:txBody>
          <a:bodyPr>
            <a:normAutofit/>
          </a:bodyPr>
          <a:lstStyle/>
          <a:p>
            <a:r>
              <a:rPr lang="en-US" b="1" i="1" dirty="0" smtClean="0"/>
              <a:t> </a:t>
            </a:r>
            <a:r>
              <a:rPr lang="en-US" b="1" i="1" dirty="0"/>
              <a:t>Formulation </a:t>
            </a:r>
            <a:r>
              <a:rPr lang="en-US" b="1" i="1" dirty="0" smtClean="0"/>
              <a:t>Optimization</a:t>
            </a:r>
          </a:p>
          <a:p>
            <a:pPr lvl="1"/>
            <a:r>
              <a:rPr lang="en-US" b="1" i="1" dirty="0"/>
              <a:t>Approaches to minimize drug degradation </a:t>
            </a:r>
          </a:p>
          <a:p>
            <a:pPr lvl="1"/>
            <a:r>
              <a:rPr lang="en-US" b="1" i="1" dirty="0"/>
              <a:t>Formulation considerations in frozen drug development </a:t>
            </a:r>
          </a:p>
          <a:p>
            <a:pPr lvl="1"/>
            <a:r>
              <a:rPr lang="en-US" b="1" i="1" dirty="0"/>
              <a:t>Influence of container compatibility and enhanced </a:t>
            </a:r>
            <a:r>
              <a:rPr lang="en-US" b="1" i="1" dirty="0" smtClean="0"/>
              <a:t>packaging</a:t>
            </a:r>
          </a:p>
          <a:p>
            <a:pPr marL="285750" lvl="1" indent="-285750">
              <a:buFont typeface="Wingdings" panose="05000000000000000000" pitchFamily="2" charset="2"/>
              <a:buChar char="§"/>
            </a:pPr>
            <a:r>
              <a:rPr lang="en-US" sz="2200" b="1" i="1" dirty="0" smtClean="0"/>
              <a:t> </a:t>
            </a:r>
            <a:r>
              <a:rPr lang="en-US" sz="2400" b="1" i="1" dirty="0" smtClean="0"/>
              <a:t>Manufacturing Process Development</a:t>
            </a:r>
          </a:p>
          <a:p>
            <a:pPr marL="400050" lvl="2" indent="-285750">
              <a:buFont typeface="Corbel" panose="020B0503020204020204" pitchFamily="34" charset="0"/>
              <a:buChar char="⁻"/>
            </a:pPr>
            <a:r>
              <a:rPr lang="en-US" sz="2000" b="1" i="1" dirty="0"/>
              <a:t>Overview of manufacturing process – process flow diagrams </a:t>
            </a:r>
            <a:endParaRPr lang="en-US" sz="2000" b="1" i="1" dirty="0" smtClean="0"/>
          </a:p>
          <a:p>
            <a:pPr marL="400050" lvl="2" indent="-285750">
              <a:buFont typeface="Corbel" panose="020B0503020204020204" pitchFamily="34" charset="0"/>
              <a:buChar char="⁻"/>
            </a:pPr>
            <a:r>
              <a:rPr lang="en-US" sz="2000" b="1" i="1" dirty="0" smtClean="0"/>
              <a:t>Mixing </a:t>
            </a:r>
            <a:r>
              <a:rPr lang="en-US" sz="2000" b="1" i="1" dirty="0"/>
              <a:t>process optimization </a:t>
            </a:r>
          </a:p>
          <a:p>
            <a:pPr marL="400050" lvl="2" indent="-285750">
              <a:buFont typeface="Corbel" panose="020B0503020204020204" pitchFamily="34" charset="0"/>
              <a:buChar char="⁻"/>
            </a:pPr>
            <a:r>
              <a:rPr lang="en-US" sz="2000" b="1" i="1" dirty="0" smtClean="0"/>
              <a:t>Mixing </a:t>
            </a:r>
            <a:r>
              <a:rPr lang="en-US" sz="2000" b="1" i="1" dirty="0"/>
              <a:t>process scale up </a:t>
            </a:r>
            <a:endParaRPr lang="en-US" sz="2000" b="1" i="1" dirty="0" smtClean="0"/>
          </a:p>
          <a:p>
            <a:pPr marL="400050" lvl="2" indent="-285750">
              <a:buFont typeface="Corbel" panose="020B0503020204020204" pitchFamily="34" charset="0"/>
              <a:buChar char="⁻"/>
            </a:pPr>
            <a:r>
              <a:rPr lang="en-US" sz="2000" b="1" i="1" dirty="0" smtClean="0"/>
              <a:t> </a:t>
            </a:r>
            <a:r>
              <a:rPr lang="en-US" sz="2000" b="1" i="1" dirty="0"/>
              <a:t>Considerations in solution </a:t>
            </a:r>
            <a:r>
              <a:rPr lang="en-US" sz="2000" b="1" i="1" dirty="0" smtClean="0"/>
              <a:t>filtration</a:t>
            </a:r>
          </a:p>
          <a:p>
            <a:pPr marL="400050" lvl="2" indent="-285750">
              <a:buFont typeface="Corbel" panose="020B0503020204020204" pitchFamily="34" charset="0"/>
              <a:buChar char="⁻"/>
            </a:pPr>
            <a:r>
              <a:rPr lang="en-US" sz="2000" b="1" i="1" dirty="0" smtClean="0"/>
              <a:t>Sterilization </a:t>
            </a:r>
          </a:p>
          <a:p>
            <a:pPr marL="400050" lvl="2" indent="-285750">
              <a:buFont typeface="Corbel" panose="020B0503020204020204" pitchFamily="34" charset="0"/>
              <a:buChar char="⁻"/>
            </a:pPr>
            <a:r>
              <a:rPr lang="en-US" sz="2000" b="1" i="1" dirty="0" smtClean="0"/>
              <a:t>Process </a:t>
            </a:r>
            <a:r>
              <a:rPr lang="en-US" sz="2000" b="1" i="1" dirty="0"/>
              <a:t>validation</a:t>
            </a:r>
            <a:endParaRPr lang="en-US" sz="2000" b="1" i="1" dirty="0" smtClean="0"/>
          </a:p>
          <a:p>
            <a:endParaRPr lang="en-US" b="1" i="1" dirty="0" smtClean="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78932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139701"/>
            <a:ext cx="9300103" cy="914400"/>
          </a:xfrm>
        </p:spPr>
        <p:txBody>
          <a:bodyPr>
            <a:normAutofit/>
          </a:bodyPr>
          <a:lstStyle/>
          <a:p>
            <a:r>
              <a:rPr lang="en-US" sz="3200" dirty="0" smtClean="0"/>
              <a:t>PRODUCT DEVELOPMENT OVERVIEW</a:t>
            </a:r>
            <a:endParaRPr lang="en-US" sz="3200"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9" y="901700"/>
            <a:ext cx="10163175"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42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39701"/>
            <a:ext cx="9300103" cy="914400"/>
          </a:xfrm>
        </p:spPr>
        <p:txBody>
          <a:bodyPr/>
          <a:lstStyle/>
          <a:p>
            <a:r>
              <a:rPr lang="en-US" sz="3600" dirty="0" smtClean="0"/>
              <a:t>RELEASE &amp; PRODUCT LIMITS</a:t>
            </a:r>
            <a:endParaRPr lang="en-US" sz="3600" dirty="0"/>
          </a:p>
        </p:txBody>
      </p:sp>
      <p:sp>
        <p:nvSpPr>
          <p:cNvPr id="3" name="Content Placeholder 2"/>
          <p:cNvSpPr>
            <a:spLocks noGrp="1"/>
          </p:cNvSpPr>
          <p:nvPr>
            <p:ph idx="1"/>
          </p:nvPr>
        </p:nvSpPr>
        <p:spPr>
          <a:xfrm>
            <a:off x="1302506" y="772749"/>
            <a:ext cx="10018713" cy="4737099"/>
          </a:xfrm>
        </p:spPr>
        <p:txBody>
          <a:bodyPr/>
          <a:lstStyle/>
          <a:p>
            <a:pPr marL="285750" lvl="1" indent="-285750">
              <a:buFont typeface="Wingdings" panose="05000000000000000000" pitchFamily="2" charset="2"/>
              <a:buChar char="§"/>
            </a:pPr>
            <a:r>
              <a:rPr lang="en-US" altLang="en-US" dirty="0">
                <a:cs typeface="Arial" pitchFamily="34" charset="0"/>
              </a:rPr>
              <a:t>For attributes known to decrease over time, the lower one-sided 95% confidence bound is compared to acceptance criterion.  </a:t>
            </a:r>
            <a:endParaRPr lang="en-US" altLang="en-US" dirty="0" smtClean="0">
              <a:cs typeface="Arial" pitchFamily="34" charset="0"/>
            </a:endParaRPr>
          </a:p>
          <a:p>
            <a:pPr marL="285750" lvl="1" indent="-285750">
              <a:buFont typeface="Wingdings" panose="05000000000000000000" pitchFamily="2" charset="2"/>
              <a:buChar char="§"/>
            </a:pPr>
            <a:r>
              <a:rPr lang="en-US" altLang="en-US" dirty="0">
                <a:cs typeface="Arial" pitchFamily="34" charset="0"/>
              </a:rPr>
              <a:t>For attributes known to increase over time, the upper one-sided 95% confidence bound is compared to acceptance criterion. </a:t>
            </a:r>
            <a:endParaRPr lang="en-US" altLang="en-US" dirty="0" smtClean="0">
              <a:cs typeface="Arial" pitchFamily="34" charset="0"/>
            </a:endParaRPr>
          </a:p>
          <a:p>
            <a:pPr marL="285750" lvl="1" indent="-285750">
              <a:buFont typeface="Wingdings" panose="05000000000000000000" pitchFamily="2" charset="2"/>
              <a:buChar char="§"/>
            </a:pPr>
            <a:r>
              <a:rPr lang="en-US" altLang="en-US" dirty="0">
                <a:cs typeface="Arial" pitchFamily="34" charset="0"/>
              </a:rPr>
              <a:t>For attributes that can either increase or decrease over time, two-sided 95% confidence bounds are compared to acceptance criterion.</a:t>
            </a:r>
            <a:endParaRPr lang="en-US" altLang="en-US" b="1" dirty="0">
              <a:cs typeface="Arial" pitchFamily="34" charset="0"/>
            </a:endParaRPr>
          </a:p>
          <a:p>
            <a:pPr marL="285750" lvl="1" indent="-285750">
              <a:buFont typeface="Wingdings" panose="05000000000000000000" pitchFamily="2" charset="2"/>
              <a:buChar char="§"/>
            </a:pPr>
            <a:endParaRPr lang="en-US" altLang="en-US" dirty="0">
              <a:cs typeface="Arial" pitchFamily="34" charset="0"/>
            </a:endParaRPr>
          </a:p>
          <a:p>
            <a:pPr marL="285750" lvl="1" indent="-285750">
              <a:buFont typeface="Wingdings" panose="05000000000000000000" pitchFamily="2" charset="2"/>
              <a:buChar char="§"/>
            </a:pPr>
            <a:endParaRPr lang="en-US" altLang="en-US" b="1" dirty="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t="11316"/>
          <a:stretch>
            <a:fillRect/>
          </a:stretch>
        </p:blipFill>
        <p:spPr bwMode="auto">
          <a:xfrm>
            <a:off x="2843598" y="3488620"/>
            <a:ext cx="6004415" cy="291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0933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SHELF-LIFE CONSIDERATIONS</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390" y="1183056"/>
            <a:ext cx="8788921" cy="4936391"/>
          </a:xfrm>
        </p:spPr>
      </p:pic>
      <p:sp>
        <p:nvSpPr>
          <p:cNvPr id="4" name="Footer Placeholder 3"/>
          <p:cNvSpPr>
            <a:spLocks noGrp="1"/>
          </p:cNvSpPr>
          <p:nvPr>
            <p:ph type="ftr" sz="quarter" idx="11"/>
          </p:nvPr>
        </p:nvSpPr>
        <p:spPr/>
        <p:txBody>
          <a:bodyPr/>
          <a:lstStyle/>
          <a:p>
            <a:r>
              <a:rPr lang="en-US" sz="2400" dirty="0" smtClean="0"/>
              <a:t>R</a:t>
            </a:r>
            <a:r>
              <a:rPr lang="en-US" dirty="0" smtClean="0"/>
              <a:t>AGS </a:t>
            </a:r>
            <a:r>
              <a:rPr lang="en-US" sz="2400" dirty="0" smtClean="0"/>
              <a:t>P</a:t>
            </a:r>
            <a:r>
              <a:rPr lang="en-US" dirty="0" smtClean="0"/>
              <a:t>HARMA </a:t>
            </a:r>
            <a:r>
              <a:rPr lang="en-US" sz="2400" dirty="0" smtClean="0"/>
              <a:t>C</a:t>
            </a:r>
            <a:r>
              <a:rPr lang="en-US" dirty="0" smtClean="0"/>
              <a:t>ONSULTING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15932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209</TotalTime>
  <Words>1502</Words>
  <Application>Microsoft Office PowerPoint</Application>
  <PresentationFormat>Custom</PresentationFormat>
  <Paragraphs>266</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Parallax</vt:lpstr>
      <vt:lpstr>Custom Design</vt:lpstr>
      <vt:lpstr>About OMICS Group</vt:lpstr>
      <vt:lpstr>OMICS International Conferences</vt:lpstr>
      <vt:lpstr>PowerPoint Presentation</vt:lpstr>
      <vt:lpstr>LECTURE OUTLINE</vt:lpstr>
      <vt:lpstr>LECTURE OUTLINE</vt:lpstr>
      <vt:lpstr>LECTURE OUTLINE</vt:lpstr>
      <vt:lpstr>PRODUCT DEVELOPMENT OVERVIEW</vt:lpstr>
      <vt:lpstr>RELEASE &amp; PRODUCT LIMITS</vt:lpstr>
      <vt:lpstr>SHELF-LIFE CONSIDERATIONS</vt:lpstr>
      <vt:lpstr>Selection of Parenteral Dosage Forms</vt:lpstr>
      <vt:lpstr>PARENTAL DOSAGE FORMS</vt:lpstr>
      <vt:lpstr>PARENTAL DOSAGE FORMS CONT’D</vt:lpstr>
      <vt:lpstr>PARENTAL DOSAGE FORMS-               ENHANCED PACKAGING</vt:lpstr>
      <vt:lpstr>PARENTAL DOSAGE FORMS-                  ENHANCED PACKAGING CONT’D.</vt:lpstr>
      <vt:lpstr>PARENTAL DOSAGE FORMS-                                ENHANCED PACKAGING CONT’D.</vt:lpstr>
      <vt:lpstr>PARENTERAL PRODUCT CATEGORIES</vt:lpstr>
      <vt:lpstr>DOSAGE FORM DECISION TREE FOR A NEW PARENTERAL DRUG</vt:lpstr>
      <vt:lpstr>DEVELOPMENT CYCLE FOR A TYPICAL PARENTERAL DRUG PRODUCT</vt:lpstr>
      <vt:lpstr>SCIENTIFIC CONSIDERATIONS IN DOSAGE FORM SELECTION</vt:lpstr>
      <vt:lpstr>PREFORMULATION</vt:lpstr>
      <vt:lpstr>PREFORMULATION ACTIVITIES FOR PARENTERAL SOLUTIONS</vt:lpstr>
      <vt:lpstr>PREFORMULATION ACTIVITIES FOR PARENTERAL SOLUTIONS</vt:lpstr>
      <vt:lpstr>PREFORMULATION OF PARENTERAL SOLUTIONS</vt:lpstr>
      <vt:lpstr>PREFORMULATION OF PARENTERAL SOLUTIONS</vt:lpstr>
      <vt:lpstr>PREFORMULATION OF PARENTERAL SOLUTIONS</vt:lpstr>
      <vt:lpstr>PREFORMULATION ACTIVITIES FOR PARENTERAL SOLUTIONS</vt:lpstr>
      <vt:lpstr>PREFORMULATION ACTIVITIES FOR PARENTERAL SOLUTIONS</vt:lpstr>
      <vt:lpstr>ACCELERATED STUDIES &amp; USE OF ARRHENIUS RELATIONSHIP</vt:lpstr>
      <vt:lpstr>pH – Rate Profiles of Penicillin G  in 0.5% (w/v) Non-micellar &amp; 30% Micellar Concentrations</vt:lpstr>
      <vt:lpstr>CEPHALOTHIN -  pH-Rate Profile for Hydrolysis of ß-lactam Ring in Cephalothin at 30°C </vt:lpstr>
      <vt:lpstr>PREFORMULATION ACTIVITIES FOR PARENTERAL</vt:lpstr>
      <vt:lpstr>PREFORMULATION OF PARENTERAL SOLUTIONS</vt:lpstr>
      <vt:lpstr>FORMULATION OPTIMIZATION</vt:lpstr>
      <vt:lpstr>FORMULATION OPTIMIZATION OF PARENTERAL SOLUTIONS</vt:lpstr>
      <vt:lpstr>FORMULATION OPTIMIZATION-  FORMULATION APPROACHES TO MINMIZE DRUG DEGRADATION</vt:lpstr>
      <vt:lpstr>INFLUENCE OF CONTAINER SYSTEM ON FORMULATION</vt:lpstr>
      <vt:lpstr>CONTAINER SYSTEM –  DRUG FORMULATION COMPATIBILTY</vt:lpstr>
      <vt:lpstr>CONTAINER SYSTEM –  DRUG FORMULATION COMPATIBILTY</vt:lpstr>
      <vt:lpstr>FACTORS IN PROCESS SCALE UP</vt:lpstr>
      <vt:lpstr>CONCLUSION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RAINFALL</dc:creator>
  <cp:lastModifiedBy>Prudhvi Aaleti</cp:lastModifiedBy>
  <cp:revision>53</cp:revision>
  <dcterms:created xsi:type="dcterms:W3CDTF">2014-09-12T02:11:33Z</dcterms:created>
  <dcterms:modified xsi:type="dcterms:W3CDTF">2015-09-22T13:30:33Z</dcterms:modified>
</cp:coreProperties>
</file>