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5" r:id="rId4"/>
    <p:sldId id="266" r:id="rId5"/>
    <p:sldId id="272" r:id="rId6"/>
    <p:sldId id="273" r:id="rId7"/>
    <p:sldId id="258" r:id="rId8"/>
    <p:sldId id="259" r:id="rId9"/>
    <p:sldId id="260" r:id="rId10"/>
    <p:sldId id="261" r:id="rId11"/>
    <p:sldId id="274" r:id="rId12"/>
    <p:sldId id="277" r:id="rId13"/>
    <p:sldId id="263" r:id="rId14"/>
    <p:sldId id="278" r:id="rId15"/>
    <p:sldId id="264" r:id="rId16"/>
    <p:sldId id="279" r:id="rId17"/>
    <p:sldId id="267" r:id="rId18"/>
    <p:sldId id="276" r:id="rId19"/>
    <p:sldId id="268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-96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APS\EXinvivo%20diffusion%20stud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Y</c:v>
                </c:pt>
              </c:strCache>
            </c:strRef>
          </c:tx>
          <c:spPr>
            <a:ln w="12700" cap="flat" cmpd="sng" algn="ctr">
              <a:solidFill>
                <a:schemeClr val="dk1"/>
              </a:solidFill>
              <a:prstDash val="solid"/>
            </a:ln>
            <a:effectLst/>
          </c:spPr>
          <c:marker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</a:ln>
              <a:effectLst/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1.7000000000000008</c:v>
                </c:pt>
                <c:pt idx="2">
                  <c:v>2.5</c:v>
                </c:pt>
                <c:pt idx="3">
                  <c:v>4.5</c:v>
                </c:pt>
                <c:pt idx="4">
                  <c:v>8.2000000000000011</c:v>
                </c:pt>
                <c:pt idx="5">
                  <c:v>10.7</c:v>
                </c:pt>
                <c:pt idx="6">
                  <c:v>12.8</c:v>
                </c:pt>
                <c:pt idx="7">
                  <c:v>24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40</c:v>
                </c:pt>
                <c:pt idx="2">
                  <c:v>48</c:v>
                </c:pt>
                <c:pt idx="3">
                  <c:v>56</c:v>
                </c:pt>
                <c:pt idx="4">
                  <c:v>115</c:v>
                </c:pt>
                <c:pt idx="5">
                  <c:v>140</c:v>
                </c:pt>
                <c:pt idx="6">
                  <c:v>190</c:v>
                </c:pt>
                <c:pt idx="7">
                  <c:v>291</c:v>
                </c:pt>
              </c:numCache>
            </c:numRef>
          </c:val>
        </c:ser>
        <c:marker val="1"/>
        <c:axId val="69013888"/>
        <c:axId val="72322048"/>
      </c:lineChart>
      <c:catAx>
        <c:axId val="690138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IN"/>
                </a:pPr>
                <a:r>
                  <a:rPr lang="en-US"/>
                  <a:t>Time (hrs)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72322048"/>
        <c:crosses val="autoZero"/>
        <c:auto val="1"/>
        <c:lblAlgn val="ctr"/>
        <c:lblOffset val="100"/>
      </c:catAx>
      <c:valAx>
        <c:axId val="7232204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en-IN"/>
                </a:pPr>
                <a:r>
                  <a:rPr lang="en-US"/>
                  <a:t>Cummulative Drug Diffused (µg/cm²)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69013888"/>
        <c:crosses val="autoZero"/>
        <c:crossBetween val="between"/>
      </c:valAx>
    </c:plotArea>
    <c:plotVisOnly val="1"/>
  </c:chart>
  <c:spPr>
    <a:gradFill rotWithShape="1">
      <a:gsLst>
        <a:gs pos="0">
          <a:schemeClr val="dk1">
            <a:tint val="96000"/>
            <a:lumMod val="104000"/>
          </a:schemeClr>
        </a:gs>
        <a:gs pos="100000">
          <a:schemeClr val="dk1">
            <a:shade val="98000"/>
            <a:lumMod val="94000"/>
          </a:schemeClr>
        </a:gs>
      </a:gsLst>
      <a:lin ang="5400000" scaled="0"/>
    </a:gradFill>
    <a:ln w="9525" cap="rnd" cmpd="sng" algn="ctr">
      <a:solidFill>
        <a:schemeClr val="dk1">
          <a:shade val="90000"/>
        </a:schemeClr>
      </a:solidFill>
      <a:prstDash val="solid"/>
    </a:ln>
    <a:effectLst>
      <a:outerShdw blurRad="38100" dist="25400" dir="5400000" rotWithShape="0">
        <a:srgbClr val="000000">
          <a:alpha val="250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E3EB-5443-48E8-B29E-46F6209E6845}" type="datetimeFigureOut">
              <a:rPr lang="en-IN" smtClean="0"/>
              <a:pPr/>
              <a:t>6/26/2014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838C1E2-1E9A-47C2-8928-A2D6981F5C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2731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E3EB-5443-48E8-B29E-46F6209E6845}" type="datetimeFigureOut">
              <a:rPr lang="en-IN" smtClean="0"/>
              <a:pPr/>
              <a:t>6/26/2014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38C1E2-1E9A-47C2-8928-A2D6981F5C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9748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E3EB-5443-48E8-B29E-46F6209E6845}" type="datetimeFigureOut">
              <a:rPr lang="en-IN" smtClean="0"/>
              <a:pPr/>
              <a:t>6/26/2014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38C1E2-1E9A-47C2-8928-A2D6981F5C7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63201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E3EB-5443-48E8-B29E-46F6209E6845}" type="datetimeFigureOut">
              <a:rPr lang="en-IN" smtClean="0"/>
              <a:pPr/>
              <a:t>6/26/2014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38C1E2-1E9A-47C2-8928-A2D6981F5C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92472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E3EB-5443-48E8-B29E-46F6209E6845}" type="datetimeFigureOut">
              <a:rPr lang="en-IN" smtClean="0"/>
              <a:pPr/>
              <a:t>6/26/2014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38C1E2-1E9A-47C2-8928-A2D6981F5C7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06886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E3EB-5443-48E8-B29E-46F6209E6845}" type="datetimeFigureOut">
              <a:rPr lang="en-IN" smtClean="0"/>
              <a:pPr/>
              <a:t>6/26/2014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38C1E2-1E9A-47C2-8928-A2D6981F5C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81601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E3EB-5443-48E8-B29E-46F6209E6845}" type="datetimeFigureOut">
              <a:rPr lang="en-IN" smtClean="0"/>
              <a:pPr/>
              <a:t>6/26/2014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C1E2-1E9A-47C2-8928-A2D6981F5C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54924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E3EB-5443-48E8-B29E-46F6209E6845}" type="datetimeFigureOut">
              <a:rPr lang="en-IN" smtClean="0"/>
              <a:pPr/>
              <a:t>6/26/2014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C1E2-1E9A-47C2-8928-A2D6981F5C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7514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E3EB-5443-48E8-B29E-46F6209E6845}" type="datetimeFigureOut">
              <a:rPr lang="en-IN" smtClean="0"/>
              <a:pPr/>
              <a:t>6/26/2014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C1E2-1E9A-47C2-8928-A2D6981F5C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2915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E3EB-5443-48E8-B29E-46F6209E6845}" type="datetimeFigureOut">
              <a:rPr lang="en-IN" smtClean="0"/>
              <a:pPr/>
              <a:t>6/26/2014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38C1E2-1E9A-47C2-8928-A2D6981F5C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2114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E3EB-5443-48E8-B29E-46F6209E6845}" type="datetimeFigureOut">
              <a:rPr lang="en-IN" smtClean="0"/>
              <a:pPr/>
              <a:t>6/26/2014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38C1E2-1E9A-47C2-8928-A2D6981F5C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2753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E3EB-5443-48E8-B29E-46F6209E6845}" type="datetimeFigureOut">
              <a:rPr lang="en-IN" smtClean="0"/>
              <a:pPr/>
              <a:t>6/26/2014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38C1E2-1E9A-47C2-8928-A2D6981F5C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6252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E3EB-5443-48E8-B29E-46F6209E6845}" type="datetimeFigureOut">
              <a:rPr lang="en-IN" smtClean="0"/>
              <a:pPr/>
              <a:t>6/26/2014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C1E2-1E9A-47C2-8928-A2D6981F5C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7169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E3EB-5443-48E8-B29E-46F6209E6845}" type="datetimeFigureOut">
              <a:rPr lang="en-IN" smtClean="0"/>
              <a:pPr/>
              <a:t>6/26/2014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C1E2-1E9A-47C2-8928-A2D6981F5C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7240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E3EB-5443-48E8-B29E-46F6209E6845}" type="datetimeFigureOut">
              <a:rPr lang="en-IN" smtClean="0"/>
              <a:pPr/>
              <a:t>6/26/2014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C1E2-1E9A-47C2-8928-A2D6981F5C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8538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E3EB-5443-48E8-B29E-46F6209E6845}" type="datetimeFigureOut">
              <a:rPr lang="en-IN" smtClean="0"/>
              <a:pPr/>
              <a:t>6/26/2014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38C1E2-1E9A-47C2-8928-A2D6981F5C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287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9E3EB-5443-48E8-B29E-46F6209E6845}" type="datetimeFigureOut">
              <a:rPr lang="en-IN" smtClean="0"/>
              <a:pPr/>
              <a:t>6/26/2014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38C1E2-1E9A-47C2-8928-A2D6981F5C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2880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File:Metformin_500mg_Tablets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500" y="259307"/>
            <a:ext cx="11150222" cy="1815153"/>
          </a:xfrm>
        </p:spPr>
        <p:txBody>
          <a:bodyPr>
            <a:normAutofit fontScale="90000"/>
          </a:bodyPr>
          <a:lstStyle/>
          <a:p>
            <a:r>
              <a:rPr lang="e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TRANSDERMAL PATCHES BASED ON SOLID            </a:t>
            </a:r>
            <a:br>
              <a:rPr lang="en-IN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LIPID NANOPARTICLES OF METFORMIN : </a:t>
            </a:r>
            <a:br>
              <a:rPr lang="en-IN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A NOVEL DRUG DELIVERY</a:t>
            </a:r>
            <a:endParaRPr lang="en-IN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8982" y="1975069"/>
            <a:ext cx="10296912" cy="2634018"/>
          </a:xfrm>
        </p:spPr>
        <p:txBody>
          <a:bodyPr>
            <a:normAutofit/>
          </a:bodyPr>
          <a:lstStyle/>
          <a:p>
            <a:endParaRPr lang="en-IN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Navneet</a:t>
            </a:r>
            <a:r>
              <a:rPr lang="e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Sharma, </a:t>
            </a:r>
            <a:r>
              <a:rPr lang="en-I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Rakesh</a:t>
            </a:r>
            <a:r>
              <a:rPr lang="e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Kumar Sharma, </a:t>
            </a:r>
            <a:r>
              <a:rPr lang="en-I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Dharam</a:t>
            </a:r>
            <a:r>
              <a:rPr lang="e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Pal </a:t>
            </a:r>
            <a:r>
              <a:rPr lang="en-I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Pathak</a:t>
            </a:r>
            <a:endParaRPr lang="en-IN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DIPSAR , University of Delhi, Delhi, India 110054</a:t>
            </a:r>
            <a:endParaRPr lang="en-I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 descr="C:\Documents and Settings\Administrator\Desktop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827" y="4152900"/>
            <a:ext cx="1905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21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03" y="150126"/>
            <a:ext cx="11696132" cy="1091820"/>
          </a:xfrm>
        </p:spPr>
        <p:txBody>
          <a:bodyPr/>
          <a:lstStyle/>
          <a:p>
            <a:r>
              <a:rPr lang="en-IN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size , Zeta potential &amp; Surface morphology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33" y="996287"/>
            <a:ext cx="11573301" cy="55955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size determined by Photon correlation spectroscopy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size of 200-245 nm was obtained.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Determined at a detection angle of 173 at 25 ºc.</a:t>
            </a:r>
          </a:p>
          <a:p>
            <a:pPr marL="0" indent="0">
              <a:buNone/>
            </a:pPr>
            <a:r>
              <a:rPr lang="en-IN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Scanning Electron Microscope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aggregated microcapsules </a:t>
            </a:r>
          </a:p>
          <a:p>
            <a:pPr>
              <a:buNone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with spherical shape were obtained. </a:t>
            </a:r>
          </a:p>
          <a:p>
            <a:pPr marL="0" indent="0">
              <a:buNone/>
            </a:pPr>
            <a:r>
              <a:rPr lang="en-IN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Electron Microscope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Philips CM 10 TEM was used.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conc.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0.5% w/v of nanoparticle was </a:t>
            </a:r>
          </a:p>
          <a:p>
            <a:pPr marL="0" indent="0">
              <a:buNone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sprayed on </a:t>
            </a: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Formwar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-coated Cu grids &amp; </a:t>
            </a:r>
          </a:p>
          <a:p>
            <a:pPr marL="0" indent="0">
              <a:buNone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air dried. M-SLP were spherical in shape.</a:t>
            </a: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6770" y="4007334"/>
            <a:ext cx="3350052" cy="285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2119" y="1355238"/>
            <a:ext cx="5117910" cy="241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438031" y="371219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250X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11288974" y="372811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40X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8122694" y="648866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46000X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258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6051" y="1102458"/>
            <a:ext cx="7772256" cy="266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7271" y="0"/>
            <a:ext cx="8911687" cy="1280890"/>
          </a:xfrm>
        </p:spPr>
        <p:txBody>
          <a:bodyPr>
            <a:normAutofit/>
          </a:bodyPr>
          <a:lstStyle/>
          <a:p>
            <a:r>
              <a:rPr lang="en-IN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 Content &amp; FT-IR Analysis </a:t>
            </a:r>
            <a:r>
              <a:rPr lang="en-IN" dirty="0" smtClean="0"/>
              <a:t>:</a:t>
            </a:r>
            <a:br>
              <a:rPr lang="en-IN" dirty="0" smtClean="0"/>
            </a:br>
            <a:endParaRPr lang="en-IN" sz="2700" dirty="0"/>
          </a:p>
        </p:txBody>
      </p:sp>
      <p:sp>
        <p:nvSpPr>
          <p:cNvPr id="6" name="Rectangle 5"/>
          <p:cNvSpPr/>
          <p:nvPr/>
        </p:nvSpPr>
        <p:spPr>
          <a:xfrm>
            <a:off x="2177614" y="3762949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* Average of three preparation ± S.D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2062618" y="583020"/>
            <a:ext cx="7995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 content was done by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ultrafiltration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-centrifugation method</a:t>
            </a:r>
            <a:endParaRPr lang="en-IN" sz="2400" dirty="0"/>
          </a:p>
        </p:txBody>
      </p:sp>
      <p:sp>
        <p:nvSpPr>
          <p:cNvPr id="8" name="Rectangle 7"/>
          <p:cNvSpPr/>
          <p:nvPr/>
        </p:nvSpPr>
        <p:spPr>
          <a:xfrm>
            <a:off x="682388" y="4102121"/>
            <a:ext cx="9894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FT-IR Analysis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Pure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metformin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drug + polymer spectra were recorded.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" y="0"/>
            <a:ext cx="11909036" cy="6875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136478"/>
            <a:ext cx="11600597" cy="1296537"/>
          </a:xfrm>
        </p:spPr>
        <p:txBody>
          <a:bodyPr/>
          <a:lstStyle/>
          <a:p>
            <a:r>
              <a:rPr lang="en-IN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In-vitro</a:t>
            </a:r>
            <a:r>
              <a:rPr lang="en-IN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studies </a:t>
            </a:r>
            <a:r>
              <a:rPr lang="en-IN" dirty="0" smtClean="0"/>
              <a:t>: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785" y="914401"/>
            <a:ext cx="5008728" cy="682388"/>
          </a:xfrm>
        </p:spPr>
        <p:txBody>
          <a:bodyPr/>
          <a:lstStyle/>
          <a:p>
            <a:r>
              <a:rPr lang="en-IN" sz="2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content analysis</a:t>
            </a:r>
            <a:endParaRPr lang="en-IN" sz="28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785" y="1801503"/>
            <a:ext cx="5991367" cy="4763069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Patches of specified area were                             </a:t>
            </a:r>
          </a:p>
          <a:p>
            <a:pPr marL="0" indent="0">
              <a:buNone/>
            </a:pP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weighed</a:t>
            </a:r>
          </a:p>
          <a:p>
            <a:pPr marL="0" indent="0">
              <a:buNone/>
            </a:pPr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dissolved</a:t>
            </a:r>
          </a:p>
          <a:p>
            <a:pPr marL="0" indent="0">
              <a:buNone/>
            </a:pPr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100 ml ethanol</a:t>
            </a:r>
          </a:p>
          <a:p>
            <a:pPr marL="0" indent="0">
              <a:buNone/>
            </a:pP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membrane filtration</a:t>
            </a:r>
          </a:p>
          <a:p>
            <a:pPr marL="0" indent="0">
              <a:buNone/>
            </a:pP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Drug content analysed by HPLC    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marL="0" indent="0">
              <a:buNone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788" y="1037230"/>
            <a:ext cx="5827593" cy="600499"/>
          </a:xfrm>
        </p:spPr>
        <p:txBody>
          <a:bodyPr/>
          <a:lstStyle/>
          <a:p>
            <a:r>
              <a:rPr lang="en-IN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Ex-vivo permeation study</a:t>
            </a:r>
            <a:endParaRPr lang="en-IN" sz="2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788" y="2006217"/>
            <a:ext cx="5827593" cy="4558355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samples mounted on Franz diffusion cells with stratum </a:t>
            </a:r>
            <a:r>
              <a:rPr lang="en-I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corneum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</a:t>
            </a:r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			side-up																		Receiver </a:t>
            </a:r>
            <a:r>
              <a:rPr lang="en-I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comp.filled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physiological saline (sink condition)	                    37±0.5ºC with 100rpm</a:t>
            </a:r>
          </a:p>
          <a:p>
            <a:pPr marL="0" indent="0">
              <a:buNone/>
            </a:pP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 Metformin patch mounted on skin		               sample collection  			 Filtration &amp; analysed by HPLC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70496" y="2838734"/>
            <a:ext cx="0" cy="573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70496" y="3985146"/>
            <a:ext cx="0" cy="627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360081" y="3370994"/>
            <a:ext cx="8064" cy="452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360081" y="4612943"/>
            <a:ext cx="8064" cy="575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368145" y="5638800"/>
            <a:ext cx="0" cy="46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79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213360" y="0"/>
          <a:ext cx="1179576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4" y="96982"/>
            <a:ext cx="11707091" cy="1260764"/>
          </a:xfrm>
        </p:spPr>
        <p:txBody>
          <a:bodyPr/>
          <a:lstStyle/>
          <a:p>
            <a:r>
              <a:rPr lang="en-IN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In-vivo</a:t>
            </a:r>
            <a:r>
              <a:rPr lang="en-IN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studies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3" y="900545"/>
            <a:ext cx="11610109" cy="5611091"/>
          </a:xfrm>
        </p:spPr>
        <p:txBody>
          <a:bodyPr>
            <a:normAutofit/>
          </a:bodyPr>
          <a:lstStyle/>
          <a:p>
            <a:r>
              <a:rPr lang="en-IN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animals for studies :</a:t>
            </a:r>
            <a:endParaRPr lang="en-IN" sz="26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 </a:t>
            </a:r>
            <a:r>
              <a:rPr lang="en-IN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Wistar</a:t>
            </a: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rats were used.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Animals were divided into 03 groups ;</a:t>
            </a:r>
          </a:p>
          <a:p>
            <a:pPr marL="0" indent="0">
              <a:buNone/>
            </a:pPr>
            <a:r>
              <a:rPr lang="en-I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Group I – Placebo patch (control) prepared by </a:t>
            </a:r>
            <a:r>
              <a:rPr lang="en-IN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Methocel</a:t>
            </a: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without nanoparticles.</a:t>
            </a:r>
          </a:p>
          <a:p>
            <a:pPr marL="0" indent="0">
              <a:buNone/>
            </a:pP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Group II – Metformin oral administration </a:t>
            </a:r>
          </a:p>
          <a:p>
            <a:pPr marL="0" indent="0">
              <a:buNone/>
            </a:pPr>
            <a:r>
              <a:rPr lang="en-I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Group III- Transdermal patch with Metformin nanoparticles.</a:t>
            </a:r>
          </a:p>
          <a:p>
            <a:pPr marL="0" indent="0">
              <a:buNone/>
            </a:pPr>
            <a:r>
              <a:rPr lang="en-I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Induction Of Diabetes </a:t>
            </a: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Induced by </a:t>
            </a:r>
            <a:r>
              <a:rPr lang="en-IN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Streptozocin</a:t>
            </a: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dissolved in 0.1 M citrate-citrate sodium buffer </a:t>
            </a:r>
            <a:r>
              <a:rPr lang="en-IN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4.5 </a:t>
            </a:r>
            <a:r>
              <a:rPr lang="en-IN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intraperitoneally</a:t>
            </a: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all 03 groups.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samples were collected from tail vein to determine blood glucose levels</a:t>
            </a:r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4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" y="310708"/>
            <a:ext cx="11311551" cy="627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46" y="204716"/>
            <a:ext cx="11696131" cy="1132765"/>
          </a:xfrm>
        </p:spPr>
        <p:txBody>
          <a:bodyPr>
            <a:normAutofit/>
          </a:bodyPr>
          <a:lstStyle/>
          <a:p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In-vivo evaluation of M-SLN Transdermal patches for biocompatibility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8" y="1337481"/>
            <a:ext cx="11477768" cy="5322626"/>
          </a:xfrm>
        </p:spPr>
        <p:txBody>
          <a:bodyPr>
            <a:normAutofit/>
          </a:bodyPr>
          <a:lstStyle/>
          <a:p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M-SLN Patches were subcutaneously applied on back of mice																																control group was also applied with same patch without M-SLN																																    </a:t>
            </a: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Histopathological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changes were noted at application sites.  																						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																																				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03761" y="1774209"/>
            <a:ext cx="0" cy="368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03761" y="2442949"/>
            <a:ext cx="0" cy="409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NAVNEET SHARMA\AppData\Local\Microsoft\Windows\Temporary Internet Files\Content.Word\201207138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2720" y="3703320"/>
            <a:ext cx="4038600" cy="2414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0425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-406400" y="6172201"/>
            <a:ext cx="12879917" cy="4619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(100×, N </a:t>
            </a:r>
            <a:r>
              <a:rPr lang="en-US" sz="2400" dirty="0" err="1">
                <a:latin typeface="+mj-lt"/>
              </a:rPr>
              <a:t>neutrocyte</a:t>
            </a:r>
            <a:r>
              <a:rPr lang="en-US" sz="2400" dirty="0">
                <a:latin typeface="+mj-lt"/>
              </a:rPr>
              <a:t>; CF </a:t>
            </a:r>
            <a:r>
              <a:rPr lang="en-US" sz="2400" dirty="0" err="1">
                <a:latin typeface="+mj-lt"/>
              </a:rPr>
              <a:t>collagenous</a:t>
            </a:r>
            <a:r>
              <a:rPr lang="en-US" sz="2400" dirty="0">
                <a:latin typeface="+mj-lt"/>
              </a:rPr>
              <a:t> fiber; FT fibrous tissues)</a:t>
            </a:r>
          </a:p>
        </p:txBody>
      </p:sp>
      <p:sp>
        <p:nvSpPr>
          <p:cNvPr id="52231" name="Rectangle 6"/>
          <p:cNvSpPr>
            <a:spLocks noChangeArrowheads="1"/>
          </p:cNvSpPr>
          <p:nvPr/>
        </p:nvSpPr>
        <p:spPr bwMode="auto">
          <a:xfrm>
            <a:off x="2037081" y="2880361"/>
            <a:ext cx="12378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7</a:t>
            </a:r>
            <a:r>
              <a:rPr lang="en-US" sz="2400" baseline="30000" dirty="0"/>
              <a:t>th</a:t>
            </a:r>
            <a:r>
              <a:rPr lang="en-US" sz="2400" dirty="0"/>
              <a:t> Day</a:t>
            </a:r>
            <a:endParaRPr lang="en-IN" sz="2400" dirty="0"/>
          </a:p>
        </p:txBody>
      </p:sp>
      <p:sp>
        <p:nvSpPr>
          <p:cNvPr id="52232" name="Rectangle 7"/>
          <p:cNvSpPr>
            <a:spLocks noChangeArrowheads="1"/>
          </p:cNvSpPr>
          <p:nvPr/>
        </p:nvSpPr>
        <p:spPr bwMode="auto">
          <a:xfrm>
            <a:off x="8686800" y="2895601"/>
            <a:ext cx="1478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400" dirty="0"/>
              <a:t>14</a:t>
            </a:r>
            <a:r>
              <a:rPr lang="en-US" sz="2400" baseline="30000" dirty="0"/>
              <a:t>th</a:t>
            </a:r>
            <a:r>
              <a:rPr lang="en-US" sz="2400" dirty="0"/>
              <a:t> Day</a:t>
            </a:r>
            <a:endParaRPr lang="en-IN" sz="2400" dirty="0"/>
          </a:p>
        </p:txBody>
      </p:sp>
      <p:grpSp>
        <p:nvGrpSpPr>
          <p:cNvPr id="4148" name="Group 52"/>
          <p:cNvGrpSpPr>
            <a:grpSpLocks noChangeAspect="1"/>
          </p:cNvGrpSpPr>
          <p:nvPr/>
        </p:nvGrpSpPr>
        <p:grpSpPr bwMode="auto">
          <a:xfrm>
            <a:off x="1661795" y="350520"/>
            <a:ext cx="8518525" cy="6233160"/>
            <a:chOff x="1258" y="128"/>
            <a:chExt cx="4865" cy="3986"/>
          </a:xfrm>
        </p:grpSpPr>
        <p:sp>
          <p:nvSpPr>
            <p:cNvPr id="4147" name="AutoShape 51"/>
            <p:cNvSpPr>
              <a:spLocks noChangeAspect="1" noChangeArrowheads="1" noTextEdit="1"/>
            </p:cNvSpPr>
            <p:nvPr/>
          </p:nvSpPr>
          <p:spPr bwMode="auto">
            <a:xfrm>
              <a:off x="1258" y="424"/>
              <a:ext cx="4865" cy="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4151" name="Group 55"/>
            <p:cNvGrpSpPr>
              <a:grpSpLocks/>
            </p:cNvGrpSpPr>
            <p:nvPr/>
          </p:nvGrpSpPr>
          <p:grpSpPr bwMode="auto">
            <a:xfrm>
              <a:off x="1274" y="170"/>
              <a:ext cx="2193" cy="1624"/>
              <a:chOff x="1274" y="170"/>
              <a:chExt cx="2193" cy="1624"/>
            </a:xfrm>
          </p:grpSpPr>
          <p:pic>
            <p:nvPicPr>
              <p:cNvPr id="4149" name="Picture 5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74" y="170"/>
                <a:ext cx="2193" cy="1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50" name="Picture 5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74" y="170"/>
                <a:ext cx="2193" cy="1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154" name="Group 58"/>
            <p:cNvGrpSpPr>
              <a:grpSpLocks/>
            </p:cNvGrpSpPr>
            <p:nvPr/>
          </p:nvGrpSpPr>
          <p:grpSpPr bwMode="auto">
            <a:xfrm>
              <a:off x="3800" y="128"/>
              <a:ext cx="2310" cy="1667"/>
              <a:chOff x="3800" y="128"/>
              <a:chExt cx="2310" cy="1667"/>
            </a:xfrm>
          </p:grpSpPr>
          <p:pic>
            <p:nvPicPr>
              <p:cNvPr id="4152" name="Picture 5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00" y="128"/>
                <a:ext cx="2310" cy="16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53" name="Picture 5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00" y="128"/>
                <a:ext cx="2310" cy="16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157" name="Group 61"/>
            <p:cNvGrpSpPr>
              <a:grpSpLocks/>
            </p:cNvGrpSpPr>
            <p:nvPr/>
          </p:nvGrpSpPr>
          <p:grpSpPr bwMode="auto">
            <a:xfrm>
              <a:off x="2479" y="1997"/>
              <a:ext cx="2574" cy="1792"/>
              <a:chOff x="2479" y="1997"/>
              <a:chExt cx="2574" cy="1792"/>
            </a:xfrm>
          </p:grpSpPr>
          <p:pic>
            <p:nvPicPr>
              <p:cNvPr id="4155" name="Picture 5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79" y="1997"/>
                <a:ext cx="2574" cy="1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56" name="Picture 6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479" y="1997"/>
                <a:ext cx="2574" cy="1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158" name="Freeform 62"/>
            <p:cNvSpPr>
              <a:spLocks noEditPoints="1"/>
            </p:cNvSpPr>
            <p:nvPr/>
          </p:nvSpPr>
          <p:spPr bwMode="auto">
            <a:xfrm>
              <a:off x="1772" y="1120"/>
              <a:ext cx="146" cy="314"/>
            </a:xfrm>
            <a:custGeom>
              <a:avLst/>
              <a:gdLst/>
              <a:ahLst/>
              <a:cxnLst>
                <a:cxn ang="0">
                  <a:pos x="238" y="6"/>
                </a:cxn>
                <a:cxn ang="0">
                  <a:pos x="38" y="502"/>
                </a:cxn>
                <a:cxn ang="0">
                  <a:pos x="23" y="496"/>
                </a:cxn>
                <a:cxn ang="0">
                  <a:pos x="223" y="0"/>
                </a:cxn>
                <a:cxn ang="0">
                  <a:pos x="238" y="6"/>
                </a:cxn>
                <a:cxn ang="0">
                  <a:pos x="153" y="414"/>
                </a:cxn>
                <a:cxn ang="0">
                  <a:pos x="24" y="513"/>
                </a:cxn>
                <a:cxn ang="0">
                  <a:pos x="1" y="353"/>
                </a:cxn>
                <a:cxn ang="0">
                  <a:pos x="8" y="344"/>
                </a:cxn>
                <a:cxn ang="0">
                  <a:pos x="17" y="351"/>
                </a:cxn>
                <a:cxn ang="0">
                  <a:pos x="38" y="497"/>
                </a:cxn>
                <a:cxn ang="0">
                  <a:pos x="25" y="492"/>
                </a:cxn>
                <a:cxn ang="0">
                  <a:pos x="143" y="401"/>
                </a:cxn>
                <a:cxn ang="0">
                  <a:pos x="154" y="403"/>
                </a:cxn>
                <a:cxn ang="0">
                  <a:pos x="153" y="414"/>
                </a:cxn>
              </a:cxnLst>
              <a:rect l="0" t="0" r="r" b="b"/>
              <a:pathLst>
                <a:path w="238" h="513">
                  <a:moveTo>
                    <a:pt x="238" y="6"/>
                  </a:moveTo>
                  <a:lnTo>
                    <a:pt x="38" y="502"/>
                  </a:lnTo>
                  <a:lnTo>
                    <a:pt x="23" y="496"/>
                  </a:lnTo>
                  <a:lnTo>
                    <a:pt x="223" y="0"/>
                  </a:lnTo>
                  <a:lnTo>
                    <a:pt x="238" y="6"/>
                  </a:lnTo>
                  <a:close/>
                  <a:moveTo>
                    <a:pt x="153" y="414"/>
                  </a:moveTo>
                  <a:lnTo>
                    <a:pt x="24" y="513"/>
                  </a:lnTo>
                  <a:lnTo>
                    <a:pt x="1" y="353"/>
                  </a:lnTo>
                  <a:cubicBezTo>
                    <a:pt x="0" y="349"/>
                    <a:pt x="3" y="345"/>
                    <a:pt x="8" y="344"/>
                  </a:cubicBezTo>
                  <a:cubicBezTo>
                    <a:pt x="12" y="343"/>
                    <a:pt x="16" y="346"/>
                    <a:pt x="17" y="351"/>
                  </a:cubicBezTo>
                  <a:lnTo>
                    <a:pt x="38" y="497"/>
                  </a:lnTo>
                  <a:lnTo>
                    <a:pt x="25" y="492"/>
                  </a:lnTo>
                  <a:lnTo>
                    <a:pt x="143" y="401"/>
                  </a:lnTo>
                  <a:cubicBezTo>
                    <a:pt x="146" y="399"/>
                    <a:pt x="151" y="399"/>
                    <a:pt x="154" y="403"/>
                  </a:cubicBezTo>
                  <a:cubicBezTo>
                    <a:pt x="157" y="406"/>
                    <a:pt x="156" y="411"/>
                    <a:pt x="153" y="414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59" name="Freeform 63"/>
            <p:cNvSpPr>
              <a:spLocks noEditPoints="1"/>
            </p:cNvSpPr>
            <p:nvPr/>
          </p:nvSpPr>
          <p:spPr bwMode="auto">
            <a:xfrm>
              <a:off x="2468" y="438"/>
              <a:ext cx="150" cy="363"/>
            </a:xfrm>
            <a:custGeom>
              <a:avLst/>
              <a:gdLst/>
              <a:ahLst/>
              <a:cxnLst>
                <a:cxn ang="0">
                  <a:pos x="0" y="590"/>
                </a:cxn>
                <a:cxn ang="0">
                  <a:pos x="201" y="13"/>
                </a:cxn>
                <a:cxn ang="0">
                  <a:pos x="217" y="18"/>
                </a:cxn>
                <a:cxn ang="0">
                  <a:pos x="15" y="595"/>
                </a:cxn>
                <a:cxn ang="0">
                  <a:pos x="0" y="590"/>
                </a:cxn>
                <a:cxn ang="0">
                  <a:pos x="91" y="106"/>
                </a:cxn>
                <a:cxn ang="0">
                  <a:pos x="214" y="0"/>
                </a:cxn>
                <a:cxn ang="0">
                  <a:pos x="245" y="160"/>
                </a:cxn>
                <a:cxn ang="0">
                  <a:pos x="239" y="169"/>
                </a:cxn>
                <a:cxn ang="0">
                  <a:pos x="229" y="163"/>
                </a:cxn>
                <a:cxn ang="0">
                  <a:pos x="201" y="17"/>
                </a:cxn>
                <a:cxn ang="0">
                  <a:pos x="214" y="22"/>
                </a:cxn>
                <a:cxn ang="0">
                  <a:pos x="101" y="118"/>
                </a:cxn>
                <a:cxn ang="0">
                  <a:pos x="90" y="117"/>
                </a:cxn>
                <a:cxn ang="0">
                  <a:pos x="91" y="106"/>
                </a:cxn>
              </a:cxnLst>
              <a:rect l="0" t="0" r="r" b="b"/>
              <a:pathLst>
                <a:path w="246" h="595">
                  <a:moveTo>
                    <a:pt x="0" y="590"/>
                  </a:moveTo>
                  <a:lnTo>
                    <a:pt x="201" y="13"/>
                  </a:lnTo>
                  <a:lnTo>
                    <a:pt x="217" y="18"/>
                  </a:lnTo>
                  <a:lnTo>
                    <a:pt x="15" y="595"/>
                  </a:lnTo>
                  <a:lnTo>
                    <a:pt x="0" y="590"/>
                  </a:lnTo>
                  <a:close/>
                  <a:moveTo>
                    <a:pt x="91" y="106"/>
                  </a:moveTo>
                  <a:lnTo>
                    <a:pt x="214" y="0"/>
                  </a:lnTo>
                  <a:lnTo>
                    <a:pt x="245" y="160"/>
                  </a:lnTo>
                  <a:cubicBezTo>
                    <a:pt x="246" y="164"/>
                    <a:pt x="243" y="168"/>
                    <a:pt x="239" y="169"/>
                  </a:cubicBezTo>
                  <a:cubicBezTo>
                    <a:pt x="234" y="170"/>
                    <a:pt x="230" y="167"/>
                    <a:pt x="229" y="163"/>
                  </a:cubicBezTo>
                  <a:lnTo>
                    <a:pt x="201" y="17"/>
                  </a:lnTo>
                  <a:lnTo>
                    <a:pt x="214" y="22"/>
                  </a:lnTo>
                  <a:lnTo>
                    <a:pt x="101" y="118"/>
                  </a:lnTo>
                  <a:cubicBezTo>
                    <a:pt x="98" y="121"/>
                    <a:pt x="93" y="120"/>
                    <a:pt x="90" y="117"/>
                  </a:cubicBezTo>
                  <a:cubicBezTo>
                    <a:pt x="87" y="114"/>
                    <a:pt x="88" y="109"/>
                    <a:pt x="91" y="106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60" name="Rectangle 64"/>
            <p:cNvSpPr>
              <a:spLocks noChangeArrowheads="1"/>
            </p:cNvSpPr>
            <p:nvPr/>
          </p:nvSpPr>
          <p:spPr bwMode="auto">
            <a:xfrm>
              <a:off x="2380" y="804"/>
              <a:ext cx="245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1" name="Rectangle 65"/>
            <p:cNvSpPr>
              <a:spLocks noChangeArrowheads="1"/>
            </p:cNvSpPr>
            <p:nvPr/>
          </p:nvSpPr>
          <p:spPr bwMode="auto">
            <a:xfrm>
              <a:off x="1883" y="991"/>
              <a:ext cx="177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2" name="Rectangle 66"/>
            <p:cNvSpPr>
              <a:spLocks noChangeArrowheads="1"/>
            </p:cNvSpPr>
            <p:nvPr/>
          </p:nvSpPr>
          <p:spPr bwMode="auto">
            <a:xfrm>
              <a:off x="3834" y="296"/>
              <a:ext cx="167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3" name="Rectangle 67"/>
            <p:cNvSpPr>
              <a:spLocks noChangeArrowheads="1"/>
            </p:cNvSpPr>
            <p:nvPr/>
          </p:nvSpPr>
          <p:spPr bwMode="auto">
            <a:xfrm>
              <a:off x="1354" y="296"/>
              <a:ext cx="176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4" name="Rectangle 68"/>
            <p:cNvSpPr>
              <a:spLocks noChangeArrowheads="1"/>
            </p:cNvSpPr>
            <p:nvPr/>
          </p:nvSpPr>
          <p:spPr bwMode="auto">
            <a:xfrm>
              <a:off x="2702" y="2093"/>
              <a:ext cx="235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5" name="Freeform 69"/>
            <p:cNvSpPr>
              <a:spLocks noEditPoints="1"/>
            </p:cNvSpPr>
            <p:nvPr/>
          </p:nvSpPr>
          <p:spPr bwMode="auto">
            <a:xfrm>
              <a:off x="4741" y="995"/>
              <a:ext cx="103" cy="374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2" y="596"/>
                </a:cxn>
                <a:cxn ang="0">
                  <a:pos x="76" y="596"/>
                </a:cxn>
                <a:cxn ang="0">
                  <a:pos x="78" y="0"/>
                </a:cxn>
                <a:cxn ang="0">
                  <a:pos x="94" y="0"/>
                </a:cxn>
                <a:cxn ang="0">
                  <a:pos x="166" y="473"/>
                </a:cxn>
                <a:cxn ang="0">
                  <a:pos x="83" y="612"/>
                </a:cxn>
                <a:cxn ang="0">
                  <a:pos x="2" y="472"/>
                </a:cxn>
                <a:cxn ang="0">
                  <a:pos x="5" y="461"/>
                </a:cxn>
                <a:cxn ang="0">
                  <a:pos x="16" y="464"/>
                </a:cxn>
                <a:cxn ang="0">
                  <a:pos x="90" y="592"/>
                </a:cxn>
                <a:cxn ang="0">
                  <a:pos x="77" y="592"/>
                </a:cxn>
                <a:cxn ang="0">
                  <a:pos x="152" y="464"/>
                </a:cxn>
                <a:cxn ang="0">
                  <a:pos x="163" y="462"/>
                </a:cxn>
                <a:cxn ang="0">
                  <a:pos x="166" y="473"/>
                </a:cxn>
              </a:cxnLst>
              <a:rect l="0" t="0" r="r" b="b"/>
              <a:pathLst>
                <a:path w="168" h="612">
                  <a:moveTo>
                    <a:pt x="94" y="0"/>
                  </a:moveTo>
                  <a:lnTo>
                    <a:pt x="92" y="596"/>
                  </a:lnTo>
                  <a:lnTo>
                    <a:pt x="76" y="596"/>
                  </a:lnTo>
                  <a:lnTo>
                    <a:pt x="78" y="0"/>
                  </a:lnTo>
                  <a:lnTo>
                    <a:pt x="94" y="0"/>
                  </a:lnTo>
                  <a:close/>
                  <a:moveTo>
                    <a:pt x="166" y="473"/>
                  </a:moveTo>
                  <a:lnTo>
                    <a:pt x="83" y="612"/>
                  </a:lnTo>
                  <a:lnTo>
                    <a:pt x="2" y="472"/>
                  </a:lnTo>
                  <a:cubicBezTo>
                    <a:pt x="0" y="468"/>
                    <a:pt x="1" y="463"/>
                    <a:pt x="5" y="461"/>
                  </a:cubicBezTo>
                  <a:cubicBezTo>
                    <a:pt x="9" y="459"/>
                    <a:pt x="14" y="460"/>
                    <a:pt x="16" y="464"/>
                  </a:cubicBezTo>
                  <a:lnTo>
                    <a:pt x="90" y="592"/>
                  </a:lnTo>
                  <a:lnTo>
                    <a:pt x="77" y="592"/>
                  </a:lnTo>
                  <a:lnTo>
                    <a:pt x="152" y="464"/>
                  </a:lnTo>
                  <a:cubicBezTo>
                    <a:pt x="154" y="461"/>
                    <a:pt x="159" y="459"/>
                    <a:pt x="163" y="462"/>
                  </a:cubicBezTo>
                  <a:cubicBezTo>
                    <a:pt x="167" y="464"/>
                    <a:pt x="168" y="469"/>
                    <a:pt x="166" y="473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66" name="Rectangle 70"/>
            <p:cNvSpPr>
              <a:spLocks noChangeArrowheads="1"/>
            </p:cNvSpPr>
            <p:nvPr/>
          </p:nvSpPr>
          <p:spPr bwMode="auto">
            <a:xfrm>
              <a:off x="4759" y="867"/>
              <a:ext cx="25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7" name="Freeform 71"/>
            <p:cNvSpPr>
              <a:spLocks noEditPoints="1"/>
            </p:cNvSpPr>
            <p:nvPr/>
          </p:nvSpPr>
          <p:spPr bwMode="auto">
            <a:xfrm>
              <a:off x="3598" y="2559"/>
              <a:ext cx="193" cy="377"/>
            </a:xfrm>
            <a:custGeom>
              <a:avLst/>
              <a:gdLst/>
              <a:ahLst/>
              <a:cxnLst>
                <a:cxn ang="0">
                  <a:pos x="184" y="377"/>
                </a:cxn>
                <a:cxn ang="0">
                  <a:pos x="25" y="61"/>
                </a:cxn>
                <a:cxn ang="0">
                  <a:pos x="34" y="57"/>
                </a:cxn>
                <a:cxn ang="0">
                  <a:pos x="193" y="373"/>
                </a:cxn>
                <a:cxn ang="0">
                  <a:pos x="184" y="377"/>
                </a:cxn>
                <a:cxn ang="0">
                  <a:pos x="0" y="88"/>
                </a:cxn>
                <a:cxn ang="0">
                  <a:pos x="0" y="0"/>
                </a:cxn>
                <a:cxn ang="0">
                  <a:pos x="70" y="53"/>
                </a:cxn>
                <a:cxn ang="0">
                  <a:pos x="0" y="88"/>
                </a:cxn>
              </a:cxnLst>
              <a:rect l="0" t="0" r="r" b="b"/>
              <a:pathLst>
                <a:path w="193" h="377">
                  <a:moveTo>
                    <a:pt x="184" y="377"/>
                  </a:moveTo>
                  <a:lnTo>
                    <a:pt x="25" y="61"/>
                  </a:lnTo>
                  <a:lnTo>
                    <a:pt x="34" y="57"/>
                  </a:lnTo>
                  <a:lnTo>
                    <a:pt x="193" y="373"/>
                  </a:lnTo>
                  <a:lnTo>
                    <a:pt x="184" y="377"/>
                  </a:lnTo>
                  <a:close/>
                  <a:moveTo>
                    <a:pt x="0" y="88"/>
                  </a:moveTo>
                  <a:lnTo>
                    <a:pt x="0" y="0"/>
                  </a:lnTo>
                  <a:lnTo>
                    <a:pt x="70" y="53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68" name="Rectangle 72"/>
            <p:cNvSpPr>
              <a:spLocks noChangeArrowheads="1"/>
            </p:cNvSpPr>
            <p:nvPr/>
          </p:nvSpPr>
          <p:spPr bwMode="auto">
            <a:xfrm>
              <a:off x="3815" y="2985"/>
              <a:ext cx="245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" name="TextBox 8"/>
          <p:cNvSpPr txBox="1">
            <a:spLocks noChangeArrowheads="1"/>
          </p:cNvSpPr>
          <p:nvPr/>
        </p:nvSpPr>
        <p:spPr bwMode="auto">
          <a:xfrm>
            <a:off x="2204721" y="4846321"/>
            <a:ext cx="1447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21</a:t>
            </a:r>
            <a:r>
              <a:rPr lang="en-US" sz="2400" baseline="30000" dirty="0"/>
              <a:t>st</a:t>
            </a:r>
            <a:r>
              <a:rPr lang="en-US" sz="2400" dirty="0"/>
              <a:t>  Day</a:t>
            </a:r>
            <a:endParaRPr lang="en-IN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182880" y="-124748"/>
            <a:ext cx="517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Biocompatibility studies</a:t>
            </a:r>
            <a:r>
              <a:rPr lang="en-US" sz="3200" dirty="0" smtClean="0"/>
              <a:t>:- 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47" y="122830"/>
            <a:ext cx="11395880" cy="914400"/>
          </a:xfrm>
        </p:spPr>
        <p:txBody>
          <a:bodyPr/>
          <a:lstStyle/>
          <a:p>
            <a:r>
              <a:rPr lang="en-IN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460" y="1098645"/>
            <a:ext cx="11641540" cy="575935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M-SLN incorporated in transdermal patch possess marked hypoglycaemic activity &amp; </a:t>
            </a:r>
            <a:r>
              <a:rPr lang="en-I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antihyperglycaemic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activity.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Ex-vivo permeation studies predicted high cumulative amount of drug permeated by using nanoparticles made by </a:t>
            </a:r>
            <a:r>
              <a:rPr lang="en-I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polymethacrylic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acid.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Histopathological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studies confirm that M-SLN transdermal patches is biocompatible for use.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prescribing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transdermal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Metformin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one advantage and key point is that the patient dose is generally only 10% of their oral dose. For ex. Instead of taking 500mg of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metformin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twice daily, a patient would apply 50mg topically to the inner wrists twice daily (10% of their oral dose).</a:t>
            </a:r>
            <a:endParaRPr lang="en-IN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conclude, our results demonstrate the use of M-SLN in transdermal patches for the first time &amp; show its therapeutic potential to be used as a cost effective, safe mode of drug delivery systems.</a:t>
            </a:r>
          </a:p>
          <a:p>
            <a:pPr>
              <a:buFont typeface="Wingdings" pitchFamily="2" charset="2"/>
              <a:buChar char="Ø"/>
            </a:pPr>
            <a:endParaRPr lang="en-IN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5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3" y="259308"/>
            <a:ext cx="11627892" cy="1064526"/>
          </a:xfrm>
        </p:spPr>
        <p:txBody>
          <a:bodyPr/>
          <a:lstStyle/>
          <a:p>
            <a:r>
              <a:rPr lang="en-IN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r>
              <a:rPr lang="en-IN" dirty="0" smtClean="0"/>
              <a:t>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33" y="1187355"/>
            <a:ext cx="11477767" cy="550004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+mj-lt"/>
              <a:buAutoNum type="arabicPeriod"/>
            </a:pP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Metformin &amp; its formulations</a:t>
            </a:r>
          </a:p>
          <a:p>
            <a:pPr>
              <a:buFont typeface="+mj-lt"/>
              <a:buAutoNum type="arabicPeriod"/>
            </a:pP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Transdermal Drug Delivery</a:t>
            </a:r>
          </a:p>
          <a:p>
            <a:pPr>
              <a:buFont typeface="+mj-lt"/>
              <a:buAutoNum type="arabicPeriod"/>
            </a:pP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&amp; characterisation</a:t>
            </a:r>
          </a:p>
          <a:p>
            <a:pPr>
              <a:buFont typeface="+mj-lt"/>
              <a:buAutoNum type="arabicPeriod"/>
            </a:pPr>
            <a:r>
              <a:rPr lang="en-IN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In-vitro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evaluation</a:t>
            </a:r>
          </a:p>
          <a:p>
            <a:pPr>
              <a:buFont typeface="+mj-lt"/>
              <a:buAutoNum type="arabicPeriod"/>
            </a:pPr>
            <a:r>
              <a:rPr lang="en-IN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In-vivo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evaluation</a:t>
            </a:r>
          </a:p>
          <a:p>
            <a:pPr>
              <a:buFont typeface="+mj-lt"/>
              <a:buAutoNum type="arabicPeriod"/>
            </a:pPr>
            <a:r>
              <a:rPr lang="en-I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Histopathological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studies</a:t>
            </a:r>
            <a:endParaRPr lang="en-I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6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ues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3377" y="390993"/>
            <a:ext cx="7794885" cy="6011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07818"/>
            <a:ext cx="11596254" cy="1108364"/>
          </a:xfrm>
        </p:spPr>
        <p:txBody>
          <a:bodyPr>
            <a:normAutofit/>
          </a:bodyPr>
          <a:lstStyle/>
          <a:p>
            <a:r>
              <a:rPr lang="en-IN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Metformin</a:t>
            </a:r>
            <a:r>
              <a:rPr lang="en-IN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Brief Introduction  :</a:t>
            </a:r>
            <a:endParaRPr lang="en-IN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16182"/>
            <a:ext cx="11430000" cy="55418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Metformin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oral 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antidiabetic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drug in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biguanide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class. It is the first-line drug of choice for the treatment of type 2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 (NIDDM).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Metformin causes few adverse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common is gastrointestinal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upset &amp;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been associated with a low risk of 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hypoglycaemia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IN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Lactic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acidosis (a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buildup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 lactate in the blood) can be a serious concern in </a:t>
            </a:r>
            <a:r>
              <a:rPr lang="en-IN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overdose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otherwise,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 significant 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en-IN" sz="24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MOA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Metformin decreases glucose production in the liver, increases insulin sensitivity and enhances peripheral glucose uptake. It does not stimulate secretion of endogenous insulin.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Metformin decreases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hyperglycemia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primarily by suppressing glucose production by the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</a:t>
            </a:r>
            <a:r>
              <a:rPr lang="en-IN" sz="2400" dirty="0" smtClean="0">
                <a:solidFill>
                  <a:schemeClr val="tx1"/>
                </a:solidFill>
              </a:rPr>
              <a:t>.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58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3" y="138545"/>
            <a:ext cx="11665526" cy="872837"/>
          </a:xfrm>
        </p:spPr>
        <p:txBody>
          <a:bodyPr/>
          <a:lstStyle/>
          <a:p>
            <a:r>
              <a:rPr lang="en-IN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Formulations of Metformin </a:t>
            </a:r>
            <a:r>
              <a:rPr lang="en-IN" dirty="0" smtClean="0"/>
              <a:t>:</a:t>
            </a:r>
            <a:endParaRPr lang="en-IN" dirty="0"/>
          </a:p>
        </p:txBody>
      </p:sp>
      <p:pic>
        <p:nvPicPr>
          <p:cNvPr id="4" name="Content Placeholder 3" descr="http://upload.wikimedia.org/wikipedia/commons/thumb/d/db/Metformin_500mg_Tablets.jpg/220px-Metformin_500mg_Tablets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1237" y="900753"/>
            <a:ext cx="3944202" cy="368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1783" y="820313"/>
            <a:ext cx="7825653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Metformin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(immediate release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Strenghts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available :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 mg, 850 mg,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mg tablets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The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liquid metformin is sold under the name </a:t>
            </a:r>
            <a:r>
              <a:rPr lang="en-I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Riomet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     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5ml of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Riomet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equivalent to the 500 mg tablet form of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metformin.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Metformin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 (slow release) or XR (extended release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Introduced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2004.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in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 mg, 750 mg &amp;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 mg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N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DEMERITS :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pass effect.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 onset of action as compare to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parentrals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liquid orals &amp; capsules.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swallow for terminally ill and geriatric patients.</a:t>
            </a:r>
          </a:p>
          <a:p>
            <a:pPr marL="457200" indent="-457200">
              <a:buAutoNum type="arabi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IN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4791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525" y="464023"/>
            <a:ext cx="8911687" cy="1280890"/>
          </a:xfrm>
        </p:spPr>
        <p:txBody>
          <a:bodyPr/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Specific demerits of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Metformin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as a oral route</a:t>
            </a:r>
            <a:endParaRPr lang="en-IN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8585" y="1492155"/>
            <a:ext cx="8915400" cy="3777622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Metformin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has the potential to stimulate lactic acid production  when renal excretion is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decresed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Up to 20% of patients taking oral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Metformin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will experience the side effects such as anorexia, nausea, vomiting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abdominal discomfort and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diarrhea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effects are dose related however up to 5% will discontinue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thrapy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due to the side effects.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 77% of patients taking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metformin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will also develop the Vitamin B12 deficiency.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Metformin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absorbed over 6hrs.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biavability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metformin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only 50-60% under fasting condition.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40" y="0"/>
            <a:ext cx="8911687" cy="1280890"/>
          </a:xfrm>
        </p:spPr>
        <p:txBody>
          <a:bodyPr/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Solid Lipid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Nanoparticles</a:t>
            </a:r>
            <a:endParaRPr lang="en-IN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379" y="1050879"/>
            <a:ext cx="10072048" cy="36985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Emerging  field of the lipid nanotechnology.</a:t>
            </a:r>
          </a:p>
          <a:p>
            <a:pPr algn="just"/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Combine the advantages of lipid emulsion and polymeric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nanoparticle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systems overcoming the temporal  and </a:t>
            </a:r>
            <a:r>
              <a:rPr lang="en-US" sz="3100" i="1" dirty="0" err="1" smtClean="0">
                <a:latin typeface="Times New Roman" pitchFamily="18" charset="0"/>
                <a:cs typeface="Times New Roman" pitchFamily="18" charset="0"/>
              </a:rPr>
              <a:t>invivo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stability issues. </a:t>
            </a:r>
            <a:endParaRPr lang="en-IN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Typically spherical having particle size  dia. Between 10 to 1000nm.</a:t>
            </a:r>
          </a:p>
          <a:p>
            <a:pPr algn="just"/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Solid lipid core matrix that can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solubilize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lipophilic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molecules.</a:t>
            </a:r>
          </a:p>
          <a:p>
            <a:pPr algn="just"/>
            <a:r>
              <a:rPr lang="en-US" sz="3100" u="sng" dirty="0" smtClean="0">
                <a:latin typeface="Times New Roman" pitchFamily="18" charset="0"/>
                <a:cs typeface="Times New Roman" pitchFamily="18" charset="0"/>
              </a:rPr>
              <a:t>Advantages:-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Use of physiological lipids &amp; the avoidance of the organic solvents.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Improved bioavailability.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Controlled released characteristics. </a:t>
            </a:r>
          </a:p>
          <a:p>
            <a:pPr>
              <a:buFont typeface="Courier New" pitchFamily="49" charset="0"/>
              <a:buChar char="o"/>
            </a:pPr>
            <a:endParaRPr lang="en-US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42" y="218364"/>
            <a:ext cx="11532357" cy="1323833"/>
          </a:xfrm>
        </p:spPr>
        <p:txBody>
          <a:bodyPr/>
          <a:lstStyle/>
          <a:p>
            <a:r>
              <a:rPr lang="en-IN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Transdermal Drug delivery </a:t>
            </a:r>
            <a:r>
              <a:rPr lang="en-IN" dirty="0" smtClean="0"/>
              <a:t>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3" y="1023583"/>
            <a:ext cx="11532356" cy="5445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IN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Topically administered medicaments in the form of patches or semisolids to       deliver drugs for systemic effects at a predetermined &amp; controlled rate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>
              <a:buNone/>
            </a:pPr>
            <a:r>
              <a:rPr lang="en-IN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MERITS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Avoidance of the first-pass effect.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duration of action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Ease of termination of drug action, if necessary.</a:t>
            </a:r>
          </a:p>
          <a:p>
            <a:pPr marL="0" indent="0">
              <a:buNone/>
            </a:pPr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transdermal Drugs 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I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Glipizide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3. </a:t>
            </a:r>
            <a:r>
              <a:rPr lang="en-I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Hyoscine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marL="0" indent="0">
              <a:buNone/>
            </a:pPr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I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Glibenclamide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4. </a:t>
            </a:r>
            <a:r>
              <a:rPr lang="en-I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Nitroglycerine</a:t>
            </a:r>
            <a:endParaRPr lang="en-I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463" y="2879678"/>
            <a:ext cx="4199850" cy="358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5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3" y="191070"/>
            <a:ext cx="11505063" cy="1023582"/>
          </a:xfrm>
        </p:spPr>
        <p:txBody>
          <a:bodyPr/>
          <a:lstStyle/>
          <a:p>
            <a:r>
              <a:rPr lang="en-IN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&amp; Methods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20" y="791571"/>
            <a:ext cx="11423176" cy="5431809"/>
          </a:xfrm>
        </p:spPr>
        <p:txBody>
          <a:bodyPr>
            <a:normAutofit/>
          </a:bodyPr>
          <a:lstStyle/>
          <a:p>
            <a:endParaRPr lang="en-I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Ingredients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IN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Models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Polymethacrylic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(polymer)                 Male </a:t>
            </a:r>
            <a:r>
              <a:rPr lang="en-I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Wistar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rats  (240 ± 20 </a:t>
            </a:r>
            <a:r>
              <a:rPr lang="en-I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gms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Propylene glycol (Penetration enhancer)    </a:t>
            </a:r>
            <a:r>
              <a:rPr lang="en-I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Balb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Mice (20 to 30 </a:t>
            </a:r>
            <a:r>
              <a:rPr lang="en-I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gms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Soya lecithin (lipid base)                                    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Metformin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(5mg)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Methocel</a:t>
            </a: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(film forming agent)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Acetone (Solvent)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Ethanol (Solvent)</a:t>
            </a:r>
            <a:endParaRPr lang="en-I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67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204716"/>
            <a:ext cx="11108827" cy="1700284"/>
          </a:xfrm>
        </p:spPr>
        <p:txBody>
          <a:bodyPr>
            <a:normAutofit/>
          </a:bodyPr>
          <a:lstStyle/>
          <a:p>
            <a:r>
              <a:rPr lang="en-IN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Metformin – Solid lipid Nanoparticles (M-       </a:t>
            </a:r>
            <a:br>
              <a:rPr lang="en-IN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IN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SLN ) &amp; Metformin transdermal patches </a:t>
            </a:r>
            <a:r>
              <a:rPr lang="en-IN" dirty="0" smtClean="0"/>
              <a:t>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596788"/>
            <a:ext cx="11559654" cy="52612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IN" sz="2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</a:t>
            </a:r>
            <a:r>
              <a:rPr lang="en-IN" sz="26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Nanoparticles</a:t>
            </a:r>
            <a:r>
              <a:rPr lang="en-IN" sz="2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IN" sz="26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Transdermal</a:t>
            </a:r>
            <a:r>
              <a:rPr lang="en-IN" sz="2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Patch </a:t>
            </a:r>
          </a:p>
          <a:p>
            <a:pPr>
              <a:buNone/>
            </a:pP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Metformin</a:t>
            </a: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water + acetone  </a:t>
            </a:r>
            <a:r>
              <a:rPr lang="en-IN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1</a:t>
            </a:r>
            <a:r>
              <a:rPr lang="en-IN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IN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</a:t>
            </a: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 soaked in water for overnight</a:t>
            </a:r>
            <a:endParaRPr lang="en-IN" sz="26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indent="-627063">
              <a:buNone/>
            </a:pPr>
            <a:r>
              <a:rPr lang="en-I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																				       Polymer &amp; PEG dissolved in CHCl</a:t>
            </a:r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addition of M-SLN</a:t>
            </a:r>
            <a:r>
              <a:rPr lang="en-IN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along with Soya lecithin    </a:t>
            </a:r>
            <a:r>
              <a:rPr lang="en-IN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 (</a:t>
            </a:r>
            <a:r>
              <a:rPr lang="en-IN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2</a:t>
            </a:r>
            <a:r>
              <a:rPr lang="en-IN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                (</a:t>
            </a:r>
            <a:r>
              <a:rPr lang="en-IN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2 + solution 1</a:t>
            </a: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				Mixed uniformly						</a:t>
            </a:r>
          </a:p>
          <a:p>
            <a:pPr marL="627063" indent="0">
              <a:buNone/>
            </a:pP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						 												    </a:t>
            </a:r>
          </a:p>
          <a:p>
            <a:pPr marL="627063" indent="0">
              <a:buNone/>
            </a:pP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Dispersion + ethanol 							Suspension casted on glass mould				               </a:t>
            </a:r>
            <a:r>
              <a:rPr lang="en-IN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</a:t>
            </a:r>
          </a:p>
          <a:p>
            <a:pPr marL="627063" indent="-355600">
              <a:buNone/>
            </a:pP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	           			                                                                    Organic  Solvent drying</a:t>
            </a:r>
          </a:p>
          <a:p>
            <a:pPr marL="627063" indent="-355600">
              <a:buNone/>
            </a:pP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removed by evaporation                                             </a:t>
            </a:r>
          </a:p>
          <a:p>
            <a:pPr marL="365125" indent="-92075">
              <a:buNone/>
            </a:pPr>
            <a:r>
              <a:rPr lang="en-IN" sz="2600" dirty="0" smtClean="0">
                <a:solidFill>
                  <a:schemeClr val="tx1"/>
                </a:solidFill>
              </a:rPr>
              <a:t>														</a:t>
            </a: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Cut into small pieces  </a:t>
            </a:r>
            <a:r>
              <a:rPr lang="en-IN" sz="2600" dirty="0" smtClean="0">
                <a:solidFill>
                  <a:schemeClr val="tx1"/>
                </a:solidFill>
              </a:rPr>
              <a:t>				 </a:t>
            </a: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Different batches of nanoparticles</a:t>
            </a:r>
            <a:r>
              <a:rPr lang="en-IN" sz="2600" dirty="0" smtClean="0">
                <a:solidFill>
                  <a:schemeClr val="tx1"/>
                </a:solidFill>
              </a:rPr>
              <a:t> </a:t>
            </a:r>
            <a:r>
              <a:rPr lang="en-IN" dirty="0" smtClean="0">
                <a:solidFill>
                  <a:schemeClr val="tx1"/>
                </a:solidFill>
              </a:rPr>
              <a:t>																			     			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2577005" y="2449976"/>
            <a:ext cx="428766" cy="13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2449774" y="3937381"/>
            <a:ext cx="69603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2483896" y="5131560"/>
            <a:ext cx="614149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56848" y="5915360"/>
            <a:ext cx="0" cy="409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611737" y="2471382"/>
            <a:ext cx="0" cy="810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8318311" y="4073857"/>
            <a:ext cx="641444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8215531" y="5261319"/>
            <a:ext cx="773726" cy="14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37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902</TotalTime>
  <Words>796</Words>
  <Application>Microsoft Office PowerPoint</Application>
  <PresentationFormat>Custom</PresentationFormat>
  <Paragraphs>148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Wisp</vt:lpstr>
      <vt:lpstr>  TRANSDERMAL PATCHES BASED ON SOLID                 LIPID NANOPARTICLES OF METFORMIN :                  A NOVEL DRUG DELIVERY</vt:lpstr>
      <vt:lpstr>CONTENTS :</vt:lpstr>
      <vt:lpstr>Metformin Brief Introduction  :</vt:lpstr>
      <vt:lpstr>Formulations of Metformin :</vt:lpstr>
      <vt:lpstr>Specific demerits of Metformin as a oral route</vt:lpstr>
      <vt:lpstr>Solid Lipid Nanoparticles</vt:lpstr>
      <vt:lpstr>Transdermal Drug delivery :</vt:lpstr>
      <vt:lpstr>Materials &amp; Methods :</vt:lpstr>
      <vt:lpstr>Preparation Of Metformin – Solid lipid Nanoparticles (M-                  SLN ) &amp; Metformin transdermal patches :</vt:lpstr>
      <vt:lpstr>Particle size , Zeta potential &amp; Surface morphology :</vt:lpstr>
      <vt:lpstr>Drug Content &amp; FT-IR Analysis : </vt:lpstr>
      <vt:lpstr>Slide 12</vt:lpstr>
      <vt:lpstr>In-vitro studies :</vt:lpstr>
      <vt:lpstr>Slide 14</vt:lpstr>
      <vt:lpstr>In-vivo studies :</vt:lpstr>
      <vt:lpstr>Slide 16</vt:lpstr>
      <vt:lpstr>In-vivo evaluation of M-SLN Transdermal patches for biocompatibility :</vt:lpstr>
      <vt:lpstr>Slide 18</vt:lpstr>
      <vt:lpstr>DISCUSSION :</vt:lpstr>
      <vt:lpstr>Slide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TRANSDERMAL PATCHES BASED ON SOLID                 LIPID NANOPARTICLES OF METFORMIN :                  A NOVEL DRUG DELIVERY</dc:title>
  <dc:creator>VIKRAM</dc:creator>
  <cp:lastModifiedBy>XP</cp:lastModifiedBy>
  <cp:revision>75</cp:revision>
  <dcterms:created xsi:type="dcterms:W3CDTF">2014-06-16T05:56:28Z</dcterms:created>
  <dcterms:modified xsi:type="dcterms:W3CDTF">2014-06-26T09:17:15Z</dcterms:modified>
</cp:coreProperties>
</file>