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9"/>
  </p:notesMasterIdLst>
  <p:sldIdLst>
    <p:sldId id="320" r:id="rId3"/>
    <p:sldId id="256" r:id="rId4"/>
    <p:sldId id="277" r:id="rId5"/>
    <p:sldId id="278" r:id="rId6"/>
    <p:sldId id="279" r:id="rId7"/>
    <p:sldId id="301" r:id="rId8"/>
    <p:sldId id="303" r:id="rId9"/>
    <p:sldId id="304" r:id="rId10"/>
    <p:sldId id="305" r:id="rId11"/>
    <p:sldId id="306" r:id="rId12"/>
    <p:sldId id="307" r:id="rId13"/>
    <p:sldId id="310" r:id="rId14"/>
    <p:sldId id="308" r:id="rId15"/>
    <p:sldId id="309" r:id="rId16"/>
    <p:sldId id="311" r:id="rId17"/>
    <p:sldId id="312" r:id="rId18"/>
    <p:sldId id="313" r:id="rId19"/>
    <p:sldId id="276" r:id="rId20"/>
    <p:sldId id="292" r:id="rId21"/>
    <p:sldId id="281" r:id="rId22"/>
    <p:sldId id="282" r:id="rId23"/>
    <p:sldId id="283" r:id="rId24"/>
    <p:sldId id="319" r:id="rId25"/>
    <p:sldId id="317" r:id="rId26"/>
    <p:sldId id="315" r:id="rId27"/>
    <p:sldId id="316" r:id="rId28"/>
    <p:sldId id="318" r:id="rId29"/>
    <p:sldId id="280" r:id="rId30"/>
    <p:sldId id="261" r:id="rId31"/>
    <p:sldId id="284" r:id="rId32"/>
    <p:sldId id="286" r:id="rId33"/>
    <p:sldId id="293" r:id="rId34"/>
    <p:sldId id="300" r:id="rId35"/>
    <p:sldId id="294" r:id="rId36"/>
    <p:sldId id="291" r:id="rId37"/>
    <p:sldId id="32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24" autoAdjust="0"/>
  </p:normalViewPr>
  <p:slideViewPr>
    <p:cSldViewPr>
      <p:cViewPr varScale="1">
        <p:scale>
          <a:sx n="66" d="100"/>
          <a:sy n="66" d="100"/>
        </p:scale>
        <p:origin x="-1416" y="-108"/>
      </p:cViewPr>
      <p:guideLst>
        <p:guide orient="horz" pos="2160"/>
        <p:guide pos="2880"/>
      </p:guideLst>
    </p:cSldViewPr>
  </p:slideViewPr>
  <p:outlineViewPr>
    <p:cViewPr>
      <p:scale>
        <a:sx n="33" d="100"/>
        <a:sy n="33" d="100"/>
      </p:scale>
      <p:origin x="0" y="949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0B40D-8E06-4754-860C-56BFCBE97662}" type="doc">
      <dgm:prSet loTypeId="urn:microsoft.com/office/officeart/2005/8/layout/process1" loCatId="process" qsTypeId="urn:microsoft.com/office/officeart/2005/8/quickstyle/simple1" qsCatId="simple" csTypeId="urn:microsoft.com/office/officeart/2005/8/colors/accent1_2" csCatId="accent1" phldr="1"/>
      <dgm:spPr/>
    </dgm:pt>
    <dgm:pt modelId="{B5D167A4-417A-4EBD-B9C8-0E65ECA2B038}">
      <dgm:prSet phldrT="[Text]"/>
      <dgm:spPr>
        <a:solidFill>
          <a:schemeClr val="bg2">
            <a:lumMod val="90000"/>
          </a:schemeClr>
        </a:solidFill>
      </dgm:spPr>
      <dgm:t>
        <a:bodyPr/>
        <a:lstStyle/>
        <a:p>
          <a:r>
            <a:rPr lang="en-US" dirty="0" smtClean="0">
              <a:solidFill>
                <a:schemeClr val="tx1"/>
              </a:solidFill>
              <a:latin typeface="Arial" pitchFamily="34" charset="0"/>
              <a:cs typeface="Arial" pitchFamily="34" charset="0"/>
            </a:rPr>
            <a:t>In Pakistan the number of drug addicts is nearly 9.6 million</a:t>
          </a:r>
          <a:endParaRPr lang="en-US" dirty="0">
            <a:solidFill>
              <a:schemeClr val="tx1"/>
            </a:solidFill>
            <a:latin typeface="Arial" pitchFamily="34" charset="0"/>
            <a:cs typeface="Arial" pitchFamily="34" charset="0"/>
          </a:endParaRPr>
        </a:p>
      </dgm:t>
    </dgm:pt>
    <dgm:pt modelId="{9F66A1C0-C8E6-42D8-BD63-E521BC38EF62}" type="parTrans" cxnId="{18A9A422-5546-47B7-AF5B-BCF767AD0DCE}">
      <dgm:prSet/>
      <dgm:spPr/>
      <dgm:t>
        <a:bodyPr/>
        <a:lstStyle/>
        <a:p>
          <a:endParaRPr lang="en-US"/>
        </a:p>
      </dgm:t>
    </dgm:pt>
    <dgm:pt modelId="{6FD4CE07-4447-412F-9368-58E45AF8D5C3}" type="sibTrans" cxnId="{18A9A422-5546-47B7-AF5B-BCF767AD0DCE}">
      <dgm:prSet/>
      <dgm:spPr>
        <a:solidFill>
          <a:schemeClr val="tx1"/>
        </a:solidFill>
      </dgm:spPr>
      <dgm:t>
        <a:bodyPr/>
        <a:lstStyle/>
        <a:p>
          <a:endParaRPr lang="en-US"/>
        </a:p>
      </dgm:t>
    </dgm:pt>
    <dgm:pt modelId="{33A18D04-95E4-426C-B2D4-22472602AD9F}">
      <dgm:prSet phldrT="[Text]"/>
      <dgm:spPr>
        <a:solidFill>
          <a:schemeClr val="bg2">
            <a:lumMod val="90000"/>
          </a:schemeClr>
        </a:solidFill>
      </dgm:spPr>
      <dgm:t>
        <a:bodyPr/>
        <a:lstStyle/>
        <a:p>
          <a:r>
            <a:rPr lang="en-US" dirty="0" smtClean="0">
              <a:solidFill>
                <a:schemeClr val="tx1"/>
              </a:solidFill>
              <a:latin typeface="Arial" pitchFamily="34" charset="0"/>
              <a:cs typeface="Arial" pitchFamily="34" charset="0"/>
            </a:rPr>
            <a:t>which 1.5 million use opium </a:t>
          </a:r>
          <a:endParaRPr lang="en-US" dirty="0">
            <a:solidFill>
              <a:schemeClr val="tx1"/>
            </a:solidFill>
            <a:latin typeface="Arial" pitchFamily="34" charset="0"/>
            <a:cs typeface="Arial" pitchFamily="34" charset="0"/>
          </a:endParaRPr>
        </a:p>
      </dgm:t>
    </dgm:pt>
    <dgm:pt modelId="{794C622A-C555-420B-A225-4649CBA53FD4}" type="parTrans" cxnId="{3D8C7F8D-6039-4913-9F89-37D661B992AB}">
      <dgm:prSet/>
      <dgm:spPr/>
      <dgm:t>
        <a:bodyPr/>
        <a:lstStyle/>
        <a:p>
          <a:endParaRPr lang="en-US"/>
        </a:p>
      </dgm:t>
    </dgm:pt>
    <dgm:pt modelId="{8F2CEB3C-0DCE-4B0E-A508-5D4104D6D9A8}" type="sibTrans" cxnId="{3D8C7F8D-6039-4913-9F89-37D661B992AB}">
      <dgm:prSet/>
      <dgm:spPr>
        <a:solidFill>
          <a:schemeClr val="tx1"/>
        </a:solidFill>
      </dgm:spPr>
      <dgm:t>
        <a:bodyPr/>
        <a:lstStyle/>
        <a:p>
          <a:endParaRPr lang="en-US"/>
        </a:p>
      </dgm:t>
    </dgm:pt>
    <dgm:pt modelId="{55C3A4C7-39EB-416E-9947-CDED9E2DCF06}">
      <dgm:prSet phldrT="[Text]"/>
      <dgm:spPr>
        <a:solidFill>
          <a:schemeClr val="bg2">
            <a:lumMod val="90000"/>
          </a:schemeClr>
        </a:solidFill>
      </dgm:spPr>
      <dgm:t>
        <a:bodyPr/>
        <a:lstStyle/>
        <a:p>
          <a:r>
            <a:rPr lang="en-US" dirty="0" smtClean="0">
              <a:solidFill>
                <a:schemeClr val="tx1"/>
              </a:solidFill>
              <a:latin typeface="Arial" pitchFamily="34" charset="0"/>
              <a:cs typeface="Arial" pitchFamily="34" charset="0"/>
            </a:rPr>
            <a:t>and 750,000 are heroin addicts </a:t>
          </a:r>
          <a:endParaRPr lang="en-US" dirty="0">
            <a:solidFill>
              <a:schemeClr val="tx1"/>
            </a:solidFill>
            <a:latin typeface="Arial" pitchFamily="34" charset="0"/>
            <a:cs typeface="Arial" pitchFamily="34" charset="0"/>
          </a:endParaRPr>
        </a:p>
      </dgm:t>
    </dgm:pt>
    <dgm:pt modelId="{FFA774C1-F46B-4722-AB1C-E1A44388CDA0}" type="parTrans" cxnId="{6C39FC70-49FD-4434-BE59-82D1484DF948}">
      <dgm:prSet/>
      <dgm:spPr/>
      <dgm:t>
        <a:bodyPr/>
        <a:lstStyle/>
        <a:p>
          <a:endParaRPr lang="en-US"/>
        </a:p>
      </dgm:t>
    </dgm:pt>
    <dgm:pt modelId="{5FE7B4DB-D47D-43FA-8AF1-7AD647B4FCC6}" type="sibTrans" cxnId="{6C39FC70-49FD-4434-BE59-82D1484DF948}">
      <dgm:prSet/>
      <dgm:spPr/>
      <dgm:t>
        <a:bodyPr/>
        <a:lstStyle/>
        <a:p>
          <a:endParaRPr lang="en-US"/>
        </a:p>
      </dgm:t>
    </dgm:pt>
    <dgm:pt modelId="{E4AB40C6-A013-4E1E-9FAD-DC2EFC1351C0}" type="pres">
      <dgm:prSet presAssocID="{C440B40D-8E06-4754-860C-56BFCBE97662}" presName="Name0" presStyleCnt="0">
        <dgm:presLayoutVars>
          <dgm:dir/>
          <dgm:resizeHandles val="exact"/>
        </dgm:presLayoutVars>
      </dgm:prSet>
      <dgm:spPr/>
    </dgm:pt>
    <dgm:pt modelId="{7E0902A5-6CBD-4AC2-8302-F992EBD0ADF7}" type="pres">
      <dgm:prSet presAssocID="{B5D167A4-417A-4EBD-B9C8-0E65ECA2B038}" presName="node" presStyleLbl="node1" presStyleIdx="0" presStyleCnt="3" custScaleX="97592" custScaleY="305505">
        <dgm:presLayoutVars>
          <dgm:bulletEnabled val="1"/>
        </dgm:presLayoutVars>
      </dgm:prSet>
      <dgm:spPr/>
      <dgm:t>
        <a:bodyPr/>
        <a:lstStyle/>
        <a:p>
          <a:endParaRPr lang="en-US"/>
        </a:p>
      </dgm:t>
    </dgm:pt>
    <dgm:pt modelId="{D443F785-BD0B-4F32-B99E-B3EC77A9674F}" type="pres">
      <dgm:prSet presAssocID="{6FD4CE07-4447-412F-9368-58E45AF8D5C3}" presName="sibTrans" presStyleLbl="sibTrans2D1" presStyleIdx="0" presStyleCnt="2"/>
      <dgm:spPr/>
      <dgm:t>
        <a:bodyPr/>
        <a:lstStyle/>
        <a:p>
          <a:endParaRPr lang="en-US"/>
        </a:p>
      </dgm:t>
    </dgm:pt>
    <dgm:pt modelId="{07B6B26D-D3CF-463A-AAA7-9E3157C28768}" type="pres">
      <dgm:prSet presAssocID="{6FD4CE07-4447-412F-9368-58E45AF8D5C3}" presName="connectorText" presStyleLbl="sibTrans2D1" presStyleIdx="0" presStyleCnt="2"/>
      <dgm:spPr/>
      <dgm:t>
        <a:bodyPr/>
        <a:lstStyle/>
        <a:p>
          <a:endParaRPr lang="en-US"/>
        </a:p>
      </dgm:t>
    </dgm:pt>
    <dgm:pt modelId="{DA30700E-7C43-4B40-98E7-8FFAE15D303D}" type="pres">
      <dgm:prSet presAssocID="{33A18D04-95E4-426C-B2D4-22472602AD9F}" presName="node" presStyleLbl="node1" presStyleIdx="1" presStyleCnt="3" custScaleY="310599">
        <dgm:presLayoutVars>
          <dgm:bulletEnabled val="1"/>
        </dgm:presLayoutVars>
      </dgm:prSet>
      <dgm:spPr/>
      <dgm:t>
        <a:bodyPr/>
        <a:lstStyle/>
        <a:p>
          <a:endParaRPr lang="en-US"/>
        </a:p>
      </dgm:t>
    </dgm:pt>
    <dgm:pt modelId="{0F64C0C1-A981-4F32-B783-16C8E5C236DA}" type="pres">
      <dgm:prSet presAssocID="{8F2CEB3C-0DCE-4B0E-A508-5D4104D6D9A8}" presName="sibTrans" presStyleLbl="sibTrans2D1" presStyleIdx="1" presStyleCnt="2"/>
      <dgm:spPr/>
      <dgm:t>
        <a:bodyPr/>
        <a:lstStyle/>
        <a:p>
          <a:endParaRPr lang="en-US"/>
        </a:p>
      </dgm:t>
    </dgm:pt>
    <dgm:pt modelId="{92CF883C-6F1B-4C35-8E0B-099310254C60}" type="pres">
      <dgm:prSet presAssocID="{8F2CEB3C-0DCE-4B0E-A508-5D4104D6D9A8}" presName="connectorText" presStyleLbl="sibTrans2D1" presStyleIdx="1" presStyleCnt="2"/>
      <dgm:spPr/>
      <dgm:t>
        <a:bodyPr/>
        <a:lstStyle/>
        <a:p>
          <a:endParaRPr lang="en-US"/>
        </a:p>
      </dgm:t>
    </dgm:pt>
    <dgm:pt modelId="{9065E05D-7AF2-4A88-800D-EB2495A3032A}" type="pres">
      <dgm:prSet presAssocID="{55C3A4C7-39EB-416E-9947-CDED9E2DCF06}" presName="node" presStyleLbl="node1" presStyleIdx="2" presStyleCnt="3" custScaleY="310599">
        <dgm:presLayoutVars>
          <dgm:bulletEnabled val="1"/>
        </dgm:presLayoutVars>
      </dgm:prSet>
      <dgm:spPr/>
      <dgm:t>
        <a:bodyPr/>
        <a:lstStyle/>
        <a:p>
          <a:endParaRPr lang="en-US"/>
        </a:p>
      </dgm:t>
    </dgm:pt>
  </dgm:ptLst>
  <dgm:cxnLst>
    <dgm:cxn modelId="{3D8C7F8D-6039-4913-9F89-37D661B992AB}" srcId="{C440B40D-8E06-4754-860C-56BFCBE97662}" destId="{33A18D04-95E4-426C-B2D4-22472602AD9F}" srcOrd="1" destOrd="0" parTransId="{794C622A-C555-420B-A225-4649CBA53FD4}" sibTransId="{8F2CEB3C-0DCE-4B0E-A508-5D4104D6D9A8}"/>
    <dgm:cxn modelId="{18A9A422-5546-47B7-AF5B-BCF767AD0DCE}" srcId="{C440B40D-8E06-4754-860C-56BFCBE97662}" destId="{B5D167A4-417A-4EBD-B9C8-0E65ECA2B038}" srcOrd="0" destOrd="0" parTransId="{9F66A1C0-C8E6-42D8-BD63-E521BC38EF62}" sibTransId="{6FD4CE07-4447-412F-9368-58E45AF8D5C3}"/>
    <dgm:cxn modelId="{0C5652F9-3464-40BC-819D-6F314823D05B}" type="presOf" srcId="{6FD4CE07-4447-412F-9368-58E45AF8D5C3}" destId="{07B6B26D-D3CF-463A-AAA7-9E3157C28768}" srcOrd="1" destOrd="0" presId="urn:microsoft.com/office/officeart/2005/8/layout/process1"/>
    <dgm:cxn modelId="{44C7DA49-AEC1-4330-A1E7-41CCE241CA37}" type="presOf" srcId="{C440B40D-8E06-4754-860C-56BFCBE97662}" destId="{E4AB40C6-A013-4E1E-9FAD-DC2EFC1351C0}" srcOrd="0" destOrd="0" presId="urn:microsoft.com/office/officeart/2005/8/layout/process1"/>
    <dgm:cxn modelId="{35C8F053-E1D5-49BE-BFDA-AB6189CC866F}" type="presOf" srcId="{8F2CEB3C-0DCE-4B0E-A508-5D4104D6D9A8}" destId="{0F64C0C1-A981-4F32-B783-16C8E5C236DA}" srcOrd="0" destOrd="0" presId="urn:microsoft.com/office/officeart/2005/8/layout/process1"/>
    <dgm:cxn modelId="{D97EBA5E-E7E1-428A-A4FB-B6F3DC61DE71}" type="presOf" srcId="{8F2CEB3C-0DCE-4B0E-A508-5D4104D6D9A8}" destId="{92CF883C-6F1B-4C35-8E0B-099310254C60}" srcOrd="1" destOrd="0" presId="urn:microsoft.com/office/officeart/2005/8/layout/process1"/>
    <dgm:cxn modelId="{F92FD3D6-131B-452B-AFE3-3F2ABDD9E1A8}" type="presOf" srcId="{6FD4CE07-4447-412F-9368-58E45AF8D5C3}" destId="{D443F785-BD0B-4F32-B99E-B3EC77A9674F}" srcOrd="0" destOrd="0" presId="urn:microsoft.com/office/officeart/2005/8/layout/process1"/>
    <dgm:cxn modelId="{F74E984D-0C06-4896-8326-88B815D414F0}" type="presOf" srcId="{33A18D04-95E4-426C-B2D4-22472602AD9F}" destId="{DA30700E-7C43-4B40-98E7-8FFAE15D303D}" srcOrd="0" destOrd="0" presId="urn:microsoft.com/office/officeart/2005/8/layout/process1"/>
    <dgm:cxn modelId="{7FDF021B-0833-458F-8BAD-4AD835F29AE5}" type="presOf" srcId="{55C3A4C7-39EB-416E-9947-CDED9E2DCF06}" destId="{9065E05D-7AF2-4A88-800D-EB2495A3032A}" srcOrd="0" destOrd="0" presId="urn:microsoft.com/office/officeart/2005/8/layout/process1"/>
    <dgm:cxn modelId="{0CA10B4B-E8B2-4A36-B154-0890F1140C4F}" type="presOf" srcId="{B5D167A4-417A-4EBD-B9C8-0E65ECA2B038}" destId="{7E0902A5-6CBD-4AC2-8302-F992EBD0ADF7}" srcOrd="0" destOrd="0" presId="urn:microsoft.com/office/officeart/2005/8/layout/process1"/>
    <dgm:cxn modelId="{6C39FC70-49FD-4434-BE59-82D1484DF948}" srcId="{C440B40D-8E06-4754-860C-56BFCBE97662}" destId="{55C3A4C7-39EB-416E-9947-CDED9E2DCF06}" srcOrd="2" destOrd="0" parTransId="{FFA774C1-F46B-4722-AB1C-E1A44388CDA0}" sibTransId="{5FE7B4DB-D47D-43FA-8AF1-7AD647B4FCC6}"/>
    <dgm:cxn modelId="{6A3CD594-D7C4-4498-A53B-DFD9B21EEC44}" type="presParOf" srcId="{E4AB40C6-A013-4E1E-9FAD-DC2EFC1351C0}" destId="{7E0902A5-6CBD-4AC2-8302-F992EBD0ADF7}" srcOrd="0" destOrd="0" presId="urn:microsoft.com/office/officeart/2005/8/layout/process1"/>
    <dgm:cxn modelId="{FF05E656-58B5-407C-8195-F773ACCBE1F0}" type="presParOf" srcId="{E4AB40C6-A013-4E1E-9FAD-DC2EFC1351C0}" destId="{D443F785-BD0B-4F32-B99E-B3EC77A9674F}" srcOrd="1" destOrd="0" presId="urn:microsoft.com/office/officeart/2005/8/layout/process1"/>
    <dgm:cxn modelId="{560C3C43-171F-40A5-BF87-2A8C0C2530C7}" type="presParOf" srcId="{D443F785-BD0B-4F32-B99E-B3EC77A9674F}" destId="{07B6B26D-D3CF-463A-AAA7-9E3157C28768}" srcOrd="0" destOrd="0" presId="urn:microsoft.com/office/officeart/2005/8/layout/process1"/>
    <dgm:cxn modelId="{E66E4E13-81AE-4152-83B7-933296E90384}" type="presParOf" srcId="{E4AB40C6-A013-4E1E-9FAD-DC2EFC1351C0}" destId="{DA30700E-7C43-4B40-98E7-8FFAE15D303D}" srcOrd="2" destOrd="0" presId="urn:microsoft.com/office/officeart/2005/8/layout/process1"/>
    <dgm:cxn modelId="{85E0B8CE-4024-4CEB-8DE7-7AFFAB123CF8}" type="presParOf" srcId="{E4AB40C6-A013-4E1E-9FAD-DC2EFC1351C0}" destId="{0F64C0C1-A981-4F32-B783-16C8E5C236DA}" srcOrd="3" destOrd="0" presId="urn:microsoft.com/office/officeart/2005/8/layout/process1"/>
    <dgm:cxn modelId="{0E9F0D58-A253-4422-B5B1-E55C9E216E4C}" type="presParOf" srcId="{0F64C0C1-A981-4F32-B783-16C8E5C236DA}" destId="{92CF883C-6F1B-4C35-8E0B-099310254C60}" srcOrd="0" destOrd="0" presId="urn:microsoft.com/office/officeart/2005/8/layout/process1"/>
    <dgm:cxn modelId="{4401C9E1-F67F-4DF1-8F9A-DB12C7646A17}" type="presParOf" srcId="{E4AB40C6-A013-4E1E-9FAD-DC2EFC1351C0}" destId="{9065E05D-7AF2-4A88-800D-EB2495A3032A}"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0B40D-8E06-4754-860C-56BFCBE97662}" type="doc">
      <dgm:prSet loTypeId="urn:microsoft.com/office/officeart/2005/8/layout/process1" loCatId="process" qsTypeId="urn:microsoft.com/office/officeart/2005/8/quickstyle/simple1" qsCatId="simple" csTypeId="urn:microsoft.com/office/officeart/2005/8/colors/accent1_2" csCatId="accent1" phldr="1"/>
      <dgm:spPr/>
    </dgm:pt>
    <dgm:pt modelId="{B5D167A4-417A-4EBD-B9C8-0E65ECA2B038}">
      <dgm:prSet phldrT="[Text]"/>
      <dgm:spPr>
        <a:solidFill>
          <a:schemeClr val="accent6">
            <a:lumMod val="60000"/>
            <a:lumOff val="40000"/>
          </a:schemeClr>
        </a:solidFill>
      </dgm:spPr>
      <dgm:t>
        <a:bodyPr/>
        <a:lstStyle/>
        <a:p>
          <a:r>
            <a:rPr lang="en-US" dirty="0" smtClean="0">
              <a:solidFill>
                <a:schemeClr val="tx1"/>
              </a:solidFill>
              <a:latin typeface="Arial" pitchFamily="34" charset="0"/>
              <a:cs typeface="Arial" pitchFamily="34" charset="0"/>
            </a:rPr>
            <a:t>75,000 drug users alone in Lahore district </a:t>
          </a:r>
          <a:endParaRPr lang="en-US" dirty="0">
            <a:solidFill>
              <a:schemeClr val="tx1"/>
            </a:solidFill>
            <a:latin typeface="Arial" pitchFamily="34" charset="0"/>
            <a:cs typeface="Arial" pitchFamily="34" charset="0"/>
          </a:endParaRPr>
        </a:p>
      </dgm:t>
    </dgm:pt>
    <dgm:pt modelId="{9F66A1C0-C8E6-42D8-BD63-E521BC38EF62}" type="parTrans" cxnId="{18A9A422-5546-47B7-AF5B-BCF767AD0DCE}">
      <dgm:prSet/>
      <dgm:spPr/>
      <dgm:t>
        <a:bodyPr/>
        <a:lstStyle/>
        <a:p>
          <a:endParaRPr lang="en-US"/>
        </a:p>
      </dgm:t>
    </dgm:pt>
    <dgm:pt modelId="{6FD4CE07-4447-412F-9368-58E45AF8D5C3}" type="sibTrans" cxnId="{18A9A422-5546-47B7-AF5B-BCF767AD0DCE}">
      <dgm:prSet/>
      <dgm:spPr>
        <a:solidFill>
          <a:schemeClr val="tx1"/>
        </a:solidFill>
      </dgm:spPr>
      <dgm:t>
        <a:bodyPr/>
        <a:lstStyle/>
        <a:p>
          <a:endParaRPr lang="en-US"/>
        </a:p>
      </dgm:t>
    </dgm:pt>
    <dgm:pt modelId="{33A18D04-95E4-426C-B2D4-22472602AD9F}">
      <dgm:prSet phldrT="[Text]"/>
      <dgm:spPr>
        <a:solidFill>
          <a:schemeClr val="accent6">
            <a:lumMod val="60000"/>
            <a:lumOff val="40000"/>
          </a:schemeClr>
        </a:solidFill>
      </dgm:spPr>
      <dgm:t>
        <a:bodyPr/>
        <a:lstStyle/>
        <a:p>
          <a:r>
            <a:rPr lang="en-US" dirty="0" smtClean="0">
              <a:solidFill>
                <a:schemeClr val="tx1"/>
              </a:solidFill>
              <a:latin typeface="Arial" pitchFamily="34" charset="0"/>
              <a:cs typeface="Arial" pitchFamily="34" charset="0"/>
            </a:rPr>
            <a:t>out of which 20,000 are those who take the drugs through injections</a:t>
          </a:r>
          <a:endParaRPr lang="en-US" dirty="0">
            <a:solidFill>
              <a:schemeClr val="tx1"/>
            </a:solidFill>
            <a:latin typeface="Arial" pitchFamily="34" charset="0"/>
            <a:cs typeface="Arial" pitchFamily="34" charset="0"/>
          </a:endParaRPr>
        </a:p>
      </dgm:t>
    </dgm:pt>
    <dgm:pt modelId="{794C622A-C555-420B-A225-4649CBA53FD4}" type="parTrans" cxnId="{3D8C7F8D-6039-4913-9F89-37D661B992AB}">
      <dgm:prSet/>
      <dgm:spPr/>
      <dgm:t>
        <a:bodyPr/>
        <a:lstStyle/>
        <a:p>
          <a:endParaRPr lang="en-US"/>
        </a:p>
      </dgm:t>
    </dgm:pt>
    <dgm:pt modelId="{8F2CEB3C-0DCE-4B0E-A508-5D4104D6D9A8}" type="sibTrans" cxnId="{3D8C7F8D-6039-4913-9F89-37D661B992AB}">
      <dgm:prSet/>
      <dgm:spPr>
        <a:solidFill>
          <a:schemeClr val="tx1"/>
        </a:solidFill>
      </dgm:spPr>
      <dgm:t>
        <a:bodyPr/>
        <a:lstStyle/>
        <a:p>
          <a:endParaRPr lang="en-US"/>
        </a:p>
      </dgm:t>
    </dgm:pt>
    <dgm:pt modelId="{E4AB40C6-A013-4E1E-9FAD-DC2EFC1351C0}" type="pres">
      <dgm:prSet presAssocID="{C440B40D-8E06-4754-860C-56BFCBE97662}" presName="Name0" presStyleCnt="0">
        <dgm:presLayoutVars>
          <dgm:dir/>
          <dgm:resizeHandles val="exact"/>
        </dgm:presLayoutVars>
      </dgm:prSet>
      <dgm:spPr/>
    </dgm:pt>
    <dgm:pt modelId="{7E0902A5-6CBD-4AC2-8302-F992EBD0ADF7}" type="pres">
      <dgm:prSet presAssocID="{B5D167A4-417A-4EBD-B9C8-0E65ECA2B038}" presName="node" presStyleLbl="node1" presStyleIdx="0" presStyleCnt="2" custScaleX="97592" custScaleY="305505">
        <dgm:presLayoutVars>
          <dgm:bulletEnabled val="1"/>
        </dgm:presLayoutVars>
      </dgm:prSet>
      <dgm:spPr/>
      <dgm:t>
        <a:bodyPr/>
        <a:lstStyle/>
        <a:p>
          <a:endParaRPr lang="en-US"/>
        </a:p>
      </dgm:t>
    </dgm:pt>
    <dgm:pt modelId="{D443F785-BD0B-4F32-B99E-B3EC77A9674F}" type="pres">
      <dgm:prSet presAssocID="{6FD4CE07-4447-412F-9368-58E45AF8D5C3}" presName="sibTrans" presStyleLbl="sibTrans2D1" presStyleIdx="0" presStyleCnt="1"/>
      <dgm:spPr/>
      <dgm:t>
        <a:bodyPr/>
        <a:lstStyle/>
        <a:p>
          <a:endParaRPr lang="en-US"/>
        </a:p>
      </dgm:t>
    </dgm:pt>
    <dgm:pt modelId="{07B6B26D-D3CF-463A-AAA7-9E3157C28768}" type="pres">
      <dgm:prSet presAssocID="{6FD4CE07-4447-412F-9368-58E45AF8D5C3}" presName="connectorText" presStyleLbl="sibTrans2D1" presStyleIdx="0" presStyleCnt="1"/>
      <dgm:spPr/>
      <dgm:t>
        <a:bodyPr/>
        <a:lstStyle/>
        <a:p>
          <a:endParaRPr lang="en-US"/>
        </a:p>
      </dgm:t>
    </dgm:pt>
    <dgm:pt modelId="{DA30700E-7C43-4B40-98E7-8FFAE15D303D}" type="pres">
      <dgm:prSet presAssocID="{33A18D04-95E4-426C-B2D4-22472602AD9F}" presName="node" presStyleLbl="node1" presStyleIdx="1" presStyleCnt="2" custScaleY="310599">
        <dgm:presLayoutVars>
          <dgm:bulletEnabled val="1"/>
        </dgm:presLayoutVars>
      </dgm:prSet>
      <dgm:spPr/>
      <dgm:t>
        <a:bodyPr/>
        <a:lstStyle/>
        <a:p>
          <a:endParaRPr lang="en-US"/>
        </a:p>
      </dgm:t>
    </dgm:pt>
  </dgm:ptLst>
  <dgm:cxnLst>
    <dgm:cxn modelId="{F9E1D051-3E5A-4A2F-BC40-AF7E998CE789}" type="presOf" srcId="{B5D167A4-417A-4EBD-B9C8-0E65ECA2B038}" destId="{7E0902A5-6CBD-4AC2-8302-F992EBD0ADF7}" srcOrd="0" destOrd="0" presId="urn:microsoft.com/office/officeart/2005/8/layout/process1"/>
    <dgm:cxn modelId="{515893BF-9A43-4A45-A177-B5F44C17B72F}" type="presOf" srcId="{33A18D04-95E4-426C-B2D4-22472602AD9F}" destId="{DA30700E-7C43-4B40-98E7-8FFAE15D303D}" srcOrd="0" destOrd="0" presId="urn:microsoft.com/office/officeart/2005/8/layout/process1"/>
    <dgm:cxn modelId="{3D8C7F8D-6039-4913-9F89-37D661B992AB}" srcId="{C440B40D-8E06-4754-860C-56BFCBE97662}" destId="{33A18D04-95E4-426C-B2D4-22472602AD9F}" srcOrd="1" destOrd="0" parTransId="{794C622A-C555-420B-A225-4649CBA53FD4}" sibTransId="{8F2CEB3C-0DCE-4B0E-A508-5D4104D6D9A8}"/>
    <dgm:cxn modelId="{18A9A422-5546-47B7-AF5B-BCF767AD0DCE}" srcId="{C440B40D-8E06-4754-860C-56BFCBE97662}" destId="{B5D167A4-417A-4EBD-B9C8-0E65ECA2B038}" srcOrd="0" destOrd="0" parTransId="{9F66A1C0-C8E6-42D8-BD63-E521BC38EF62}" sibTransId="{6FD4CE07-4447-412F-9368-58E45AF8D5C3}"/>
    <dgm:cxn modelId="{ECE20F58-561D-4F7D-B75B-74BF70BC164A}" type="presOf" srcId="{6FD4CE07-4447-412F-9368-58E45AF8D5C3}" destId="{D443F785-BD0B-4F32-B99E-B3EC77A9674F}" srcOrd="0" destOrd="0" presId="urn:microsoft.com/office/officeart/2005/8/layout/process1"/>
    <dgm:cxn modelId="{91D519DD-8474-4875-B8CF-E65675F73533}" type="presOf" srcId="{C440B40D-8E06-4754-860C-56BFCBE97662}" destId="{E4AB40C6-A013-4E1E-9FAD-DC2EFC1351C0}" srcOrd="0" destOrd="0" presId="urn:microsoft.com/office/officeart/2005/8/layout/process1"/>
    <dgm:cxn modelId="{F8702E13-472A-4B24-A983-5A886E733633}" type="presOf" srcId="{6FD4CE07-4447-412F-9368-58E45AF8D5C3}" destId="{07B6B26D-D3CF-463A-AAA7-9E3157C28768}" srcOrd="1" destOrd="0" presId="urn:microsoft.com/office/officeart/2005/8/layout/process1"/>
    <dgm:cxn modelId="{80040E38-FD3B-47E6-AAAD-8D1682F258BD}" type="presParOf" srcId="{E4AB40C6-A013-4E1E-9FAD-DC2EFC1351C0}" destId="{7E0902A5-6CBD-4AC2-8302-F992EBD0ADF7}" srcOrd="0" destOrd="0" presId="urn:microsoft.com/office/officeart/2005/8/layout/process1"/>
    <dgm:cxn modelId="{96D156B5-755F-4049-8756-6A4BD7DD477E}" type="presParOf" srcId="{E4AB40C6-A013-4E1E-9FAD-DC2EFC1351C0}" destId="{D443F785-BD0B-4F32-B99E-B3EC77A9674F}" srcOrd="1" destOrd="0" presId="urn:microsoft.com/office/officeart/2005/8/layout/process1"/>
    <dgm:cxn modelId="{1DD4DE06-B238-46B8-B245-951BA3198609}" type="presParOf" srcId="{D443F785-BD0B-4F32-B99E-B3EC77A9674F}" destId="{07B6B26D-D3CF-463A-AAA7-9E3157C28768}" srcOrd="0" destOrd="0" presId="urn:microsoft.com/office/officeart/2005/8/layout/process1"/>
    <dgm:cxn modelId="{19BB237B-93BE-4BB3-8EA7-2A53444A2BAF}" type="presParOf" srcId="{E4AB40C6-A013-4E1E-9FAD-DC2EFC1351C0}" destId="{DA30700E-7C43-4B40-98E7-8FFAE15D303D}" srcOrd="2"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40B40D-8E06-4754-860C-56BFCBE97662}" type="doc">
      <dgm:prSet loTypeId="urn:microsoft.com/office/officeart/2005/8/layout/process1" loCatId="process" qsTypeId="urn:microsoft.com/office/officeart/2005/8/quickstyle/simple1" qsCatId="simple" csTypeId="urn:microsoft.com/office/officeart/2005/8/colors/accent1_2" csCatId="accent1" phldr="1"/>
      <dgm:spPr/>
    </dgm:pt>
    <dgm:pt modelId="{B5D167A4-417A-4EBD-B9C8-0E65ECA2B038}">
      <dgm:prSet phldrT="[Text]"/>
      <dgm:spPr>
        <a:solidFill>
          <a:schemeClr val="bg1">
            <a:lumMod val="65000"/>
          </a:schemeClr>
        </a:solidFill>
      </dgm:spPr>
      <dgm:t>
        <a:bodyPr/>
        <a:lstStyle/>
        <a:p>
          <a:r>
            <a:rPr lang="en-US" dirty="0" smtClean="0">
              <a:solidFill>
                <a:schemeClr val="tx1"/>
              </a:solidFill>
              <a:latin typeface="Arial" pitchFamily="34" charset="0"/>
              <a:cs typeface="Arial" pitchFamily="34" charset="0"/>
            </a:rPr>
            <a:t>While relapse rate for drug addiction does not differ significantly from rate for other chronic diseases </a:t>
          </a:r>
          <a:endParaRPr lang="en-US" dirty="0">
            <a:solidFill>
              <a:schemeClr val="tx1"/>
            </a:solidFill>
            <a:latin typeface="Arial" pitchFamily="34" charset="0"/>
            <a:cs typeface="Arial" pitchFamily="34" charset="0"/>
          </a:endParaRPr>
        </a:p>
      </dgm:t>
    </dgm:pt>
    <dgm:pt modelId="{9F66A1C0-C8E6-42D8-BD63-E521BC38EF62}" type="parTrans" cxnId="{18A9A422-5546-47B7-AF5B-BCF767AD0DCE}">
      <dgm:prSet/>
      <dgm:spPr/>
      <dgm:t>
        <a:bodyPr/>
        <a:lstStyle/>
        <a:p>
          <a:endParaRPr lang="en-US"/>
        </a:p>
      </dgm:t>
    </dgm:pt>
    <dgm:pt modelId="{6FD4CE07-4447-412F-9368-58E45AF8D5C3}" type="sibTrans" cxnId="{18A9A422-5546-47B7-AF5B-BCF767AD0DCE}">
      <dgm:prSet/>
      <dgm:spPr>
        <a:solidFill>
          <a:schemeClr val="tx1"/>
        </a:solidFill>
      </dgm:spPr>
      <dgm:t>
        <a:bodyPr/>
        <a:lstStyle/>
        <a:p>
          <a:endParaRPr lang="en-US"/>
        </a:p>
      </dgm:t>
    </dgm:pt>
    <dgm:pt modelId="{33A18D04-95E4-426C-B2D4-22472602AD9F}">
      <dgm:prSet phldrT="[Text]"/>
      <dgm:spPr>
        <a:solidFill>
          <a:schemeClr val="bg1">
            <a:lumMod val="65000"/>
          </a:schemeClr>
        </a:solidFill>
      </dgm:spPr>
      <dgm:t>
        <a:bodyPr/>
        <a:lstStyle/>
        <a:p>
          <a:r>
            <a:rPr lang="en-US" dirty="0" smtClean="0">
              <a:solidFill>
                <a:schemeClr val="tx1"/>
              </a:solidFill>
              <a:latin typeface="Arial" pitchFamily="34" charset="0"/>
              <a:cs typeface="Arial" pitchFamily="34" charset="0"/>
            </a:rPr>
            <a:t>Relapse rate for addiction ranges from 50 percent for resumption of heavy use to 90 percent for a brief lapse </a:t>
          </a:r>
          <a:endParaRPr lang="en-US" dirty="0">
            <a:solidFill>
              <a:schemeClr val="tx1"/>
            </a:solidFill>
            <a:latin typeface="Arial" pitchFamily="34" charset="0"/>
            <a:cs typeface="Arial" pitchFamily="34" charset="0"/>
          </a:endParaRPr>
        </a:p>
      </dgm:t>
    </dgm:pt>
    <dgm:pt modelId="{794C622A-C555-420B-A225-4649CBA53FD4}" type="parTrans" cxnId="{3D8C7F8D-6039-4913-9F89-37D661B992AB}">
      <dgm:prSet/>
      <dgm:spPr/>
      <dgm:t>
        <a:bodyPr/>
        <a:lstStyle/>
        <a:p>
          <a:endParaRPr lang="en-US"/>
        </a:p>
      </dgm:t>
    </dgm:pt>
    <dgm:pt modelId="{8F2CEB3C-0DCE-4B0E-A508-5D4104D6D9A8}" type="sibTrans" cxnId="{3D8C7F8D-6039-4913-9F89-37D661B992AB}">
      <dgm:prSet/>
      <dgm:spPr>
        <a:solidFill>
          <a:schemeClr val="tx1"/>
        </a:solidFill>
      </dgm:spPr>
      <dgm:t>
        <a:bodyPr/>
        <a:lstStyle/>
        <a:p>
          <a:endParaRPr lang="en-US"/>
        </a:p>
      </dgm:t>
    </dgm:pt>
    <dgm:pt modelId="{E4AB40C6-A013-4E1E-9FAD-DC2EFC1351C0}" type="pres">
      <dgm:prSet presAssocID="{C440B40D-8E06-4754-860C-56BFCBE97662}" presName="Name0" presStyleCnt="0">
        <dgm:presLayoutVars>
          <dgm:dir/>
          <dgm:resizeHandles val="exact"/>
        </dgm:presLayoutVars>
      </dgm:prSet>
      <dgm:spPr/>
    </dgm:pt>
    <dgm:pt modelId="{7E0902A5-6CBD-4AC2-8302-F992EBD0ADF7}" type="pres">
      <dgm:prSet presAssocID="{B5D167A4-417A-4EBD-B9C8-0E65ECA2B038}" presName="node" presStyleLbl="node1" presStyleIdx="0" presStyleCnt="2" custScaleX="97592" custScaleY="305505">
        <dgm:presLayoutVars>
          <dgm:bulletEnabled val="1"/>
        </dgm:presLayoutVars>
      </dgm:prSet>
      <dgm:spPr/>
      <dgm:t>
        <a:bodyPr/>
        <a:lstStyle/>
        <a:p>
          <a:endParaRPr lang="en-US"/>
        </a:p>
      </dgm:t>
    </dgm:pt>
    <dgm:pt modelId="{D443F785-BD0B-4F32-B99E-B3EC77A9674F}" type="pres">
      <dgm:prSet presAssocID="{6FD4CE07-4447-412F-9368-58E45AF8D5C3}" presName="sibTrans" presStyleLbl="sibTrans2D1" presStyleIdx="0" presStyleCnt="1"/>
      <dgm:spPr/>
      <dgm:t>
        <a:bodyPr/>
        <a:lstStyle/>
        <a:p>
          <a:endParaRPr lang="en-US"/>
        </a:p>
      </dgm:t>
    </dgm:pt>
    <dgm:pt modelId="{07B6B26D-D3CF-463A-AAA7-9E3157C28768}" type="pres">
      <dgm:prSet presAssocID="{6FD4CE07-4447-412F-9368-58E45AF8D5C3}" presName="connectorText" presStyleLbl="sibTrans2D1" presStyleIdx="0" presStyleCnt="1"/>
      <dgm:spPr/>
      <dgm:t>
        <a:bodyPr/>
        <a:lstStyle/>
        <a:p>
          <a:endParaRPr lang="en-US"/>
        </a:p>
      </dgm:t>
    </dgm:pt>
    <dgm:pt modelId="{DA30700E-7C43-4B40-98E7-8FFAE15D303D}" type="pres">
      <dgm:prSet presAssocID="{33A18D04-95E4-426C-B2D4-22472602AD9F}" presName="node" presStyleLbl="node1" presStyleIdx="1" presStyleCnt="2" custScaleY="310599">
        <dgm:presLayoutVars>
          <dgm:bulletEnabled val="1"/>
        </dgm:presLayoutVars>
      </dgm:prSet>
      <dgm:spPr/>
      <dgm:t>
        <a:bodyPr/>
        <a:lstStyle/>
        <a:p>
          <a:endParaRPr lang="en-US"/>
        </a:p>
      </dgm:t>
    </dgm:pt>
  </dgm:ptLst>
  <dgm:cxnLst>
    <dgm:cxn modelId="{3D8C7F8D-6039-4913-9F89-37D661B992AB}" srcId="{C440B40D-8E06-4754-860C-56BFCBE97662}" destId="{33A18D04-95E4-426C-B2D4-22472602AD9F}" srcOrd="1" destOrd="0" parTransId="{794C622A-C555-420B-A225-4649CBA53FD4}" sibTransId="{8F2CEB3C-0DCE-4B0E-A508-5D4104D6D9A8}"/>
    <dgm:cxn modelId="{18A9A422-5546-47B7-AF5B-BCF767AD0DCE}" srcId="{C440B40D-8E06-4754-860C-56BFCBE97662}" destId="{B5D167A4-417A-4EBD-B9C8-0E65ECA2B038}" srcOrd="0" destOrd="0" parTransId="{9F66A1C0-C8E6-42D8-BD63-E521BC38EF62}" sibTransId="{6FD4CE07-4447-412F-9368-58E45AF8D5C3}"/>
    <dgm:cxn modelId="{DDE862D5-2A89-4035-9CBB-3416F5F9962B}" type="presOf" srcId="{6FD4CE07-4447-412F-9368-58E45AF8D5C3}" destId="{D443F785-BD0B-4F32-B99E-B3EC77A9674F}" srcOrd="0" destOrd="0" presId="urn:microsoft.com/office/officeart/2005/8/layout/process1"/>
    <dgm:cxn modelId="{FE1B1346-0C72-4726-A2B2-383A980BF16B}" type="presOf" srcId="{33A18D04-95E4-426C-B2D4-22472602AD9F}" destId="{DA30700E-7C43-4B40-98E7-8FFAE15D303D}" srcOrd="0" destOrd="0" presId="urn:microsoft.com/office/officeart/2005/8/layout/process1"/>
    <dgm:cxn modelId="{9B692739-06DF-454E-BF01-81D13840A5DC}" type="presOf" srcId="{B5D167A4-417A-4EBD-B9C8-0E65ECA2B038}" destId="{7E0902A5-6CBD-4AC2-8302-F992EBD0ADF7}" srcOrd="0" destOrd="0" presId="urn:microsoft.com/office/officeart/2005/8/layout/process1"/>
    <dgm:cxn modelId="{BCF0FF89-AC2B-4FD6-A025-C5C337925F8B}" type="presOf" srcId="{C440B40D-8E06-4754-860C-56BFCBE97662}" destId="{E4AB40C6-A013-4E1E-9FAD-DC2EFC1351C0}" srcOrd="0" destOrd="0" presId="urn:microsoft.com/office/officeart/2005/8/layout/process1"/>
    <dgm:cxn modelId="{AEBE3FFE-5AC9-4F47-BF14-390320771002}" type="presOf" srcId="{6FD4CE07-4447-412F-9368-58E45AF8D5C3}" destId="{07B6B26D-D3CF-463A-AAA7-9E3157C28768}" srcOrd="1" destOrd="0" presId="urn:microsoft.com/office/officeart/2005/8/layout/process1"/>
    <dgm:cxn modelId="{F952B2AF-B51E-4C6C-8557-76B82BC1A554}" type="presParOf" srcId="{E4AB40C6-A013-4E1E-9FAD-DC2EFC1351C0}" destId="{7E0902A5-6CBD-4AC2-8302-F992EBD0ADF7}" srcOrd="0" destOrd="0" presId="urn:microsoft.com/office/officeart/2005/8/layout/process1"/>
    <dgm:cxn modelId="{BBEF8BD7-C526-42D8-8DFA-D61B7190A13A}" type="presParOf" srcId="{E4AB40C6-A013-4E1E-9FAD-DC2EFC1351C0}" destId="{D443F785-BD0B-4F32-B99E-B3EC77A9674F}" srcOrd="1" destOrd="0" presId="urn:microsoft.com/office/officeart/2005/8/layout/process1"/>
    <dgm:cxn modelId="{3A21C005-7106-4E1F-9DC4-7FD26F7D2176}" type="presParOf" srcId="{D443F785-BD0B-4F32-B99E-B3EC77A9674F}" destId="{07B6B26D-D3CF-463A-AAA7-9E3157C28768}" srcOrd="0" destOrd="0" presId="urn:microsoft.com/office/officeart/2005/8/layout/process1"/>
    <dgm:cxn modelId="{7FEE4177-D045-4F0F-A70F-2FC43086C9C6}" type="presParOf" srcId="{E4AB40C6-A013-4E1E-9FAD-DC2EFC1351C0}" destId="{DA30700E-7C43-4B40-98E7-8FFAE15D303D}" srcOrd="2"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06F52F-11A9-48C0-8D08-E78798815F1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F47A198D-F0B1-4088-B37A-B3DBA57C41C4}">
      <dgm:prSet phldrT="[Text]" custT="1"/>
      <dgm:spPr>
        <a:solidFill>
          <a:schemeClr val="accent1">
            <a:lumMod val="40000"/>
            <a:lumOff val="60000"/>
          </a:schemeClr>
        </a:solidFill>
      </dgm:spPr>
      <dgm:t>
        <a:bodyPr/>
        <a:lstStyle/>
        <a:p>
          <a:r>
            <a:rPr lang="en-US" sz="2000" dirty="0" smtClean="0">
              <a:solidFill>
                <a:schemeClr val="tx1"/>
              </a:solidFill>
              <a:latin typeface="Arial" pitchFamily="34" charset="0"/>
              <a:cs typeface="Arial" pitchFamily="34" charset="0"/>
            </a:rPr>
            <a:t>Beliefs about addiction of the treatment providers will be associated with behavioural outcomes (relapse proneness) of the PSUDs.  </a:t>
          </a:r>
          <a:endParaRPr lang="en-US" sz="2000" dirty="0">
            <a:solidFill>
              <a:schemeClr val="tx1"/>
            </a:solidFill>
            <a:latin typeface="Arial" pitchFamily="34" charset="0"/>
            <a:cs typeface="Arial" pitchFamily="34" charset="0"/>
          </a:endParaRPr>
        </a:p>
      </dgm:t>
    </dgm:pt>
    <dgm:pt modelId="{EA8CE80B-D54B-4FE3-A369-304C11BC7A10}" type="parTrans" cxnId="{501E873E-2623-4C1D-8C52-869F218D53A7}">
      <dgm:prSet/>
      <dgm:spPr/>
      <dgm:t>
        <a:bodyPr/>
        <a:lstStyle/>
        <a:p>
          <a:endParaRPr lang="en-US"/>
        </a:p>
      </dgm:t>
    </dgm:pt>
    <dgm:pt modelId="{D44C4B00-092A-4ACE-A5DB-1B8EFB066B50}" type="sibTrans" cxnId="{501E873E-2623-4C1D-8C52-869F218D53A7}">
      <dgm:prSet/>
      <dgm:spPr/>
      <dgm:t>
        <a:bodyPr/>
        <a:lstStyle/>
        <a:p>
          <a:endParaRPr lang="en-US"/>
        </a:p>
      </dgm:t>
    </dgm:pt>
    <dgm:pt modelId="{56404FE4-0BDE-4F4A-BAC9-D5AABCB4FF07}">
      <dgm:prSet phldrT="[Text]" custT="1"/>
      <dgm:spPr>
        <a:solidFill>
          <a:schemeClr val="tx2">
            <a:lumMod val="40000"/>
            <a:lumOff val="60000"/>
          </a:schemeClr>
        </a:solidFill>
      </dgm:spPr>
      <dgm:t>
        <a:bodyPr/>
        <a:lstStyle/>
        <a:p>
          <a:r>
            <a:rPr lang="en-US" sz="2000" dirty="0" smtClean="0">
              <a:solidFill>
                <a:schemeClr val="tx1"/>
              </a:solidFill>
              <a:latin typeface="Arial" pitchFamily="34" charset="0"/>
              <a:cs typeface="Arial" pitchFamily="34" charset="0"/>
            </a:rPr>
            <a:t>Based on theoretical background and literature it was conceptualized</a:t>
          </a:r>
        </a:p>
        <a:p>
          <a:r>
            <a:rPr lang="en-US" sz="2000" u="sng" dirty="0" smtClean="0">
              <a:solidFill>
                <a:srgbClr val="C00000"/>
              </a:solidFill>
              <a:latin typeface="Arial" pitchFamily="34" charset="0"/>
              <a:cs typeface="Arial" pitchFamily="34" charset="0"/>
            </a:rPr>
            <a:t>(Figure1) </a:t>
          </a:r>
          <a:endParaRPr lang="en-US" sz="2000" u="sng" dirty="0">
            <a:solidFill>
              <a:srgbClr val="C00000"/>
            </a:solidFill>
            <a:latin typeface="Arial" pitchFamily="34" charset="0"/>
            <a:cs typeface="Arial" pitchFamily="34" charset="0"/>
          </a:endParaRPr>
        </a:p>
      </dgm:t>
    </dgm:pt>
    <dgm:pt modelId="{CDD56F92-0E57-4037-8F8E-6A37932DD4C9}" type="parTrans" cxnId="{89AD3A63-961F-4C66-A8F1-4E703DC6C555}">
      <dgm:prSet/>
      <dgm:spPr/>
      <dgm:t>
        <a:bodyPr/>
        <a:lstStyle/>
        <a:p>
          <a:endParaRPr lang="en-US"/>
        </a:p>
      </dgm:t>
    </dgm:pt>
    <dgm:pt modelId="{400BC1BD-189B-4B9B-BEC6-04680FF19FAB}" type="sibTrans" cxnId="{89AD3A63-961F-4C66-A8F1-4E703DC6C555}">
      <dgm:prSet/>
      <dgm:spPr/>
      <dgm:t>
        <a:bodyPr/>
        <a:lstStyle/>
        <a:p>
          <a:endParaRPr lang="en-US"/>
        </a:p>
      </dgm:t>
    </dgm:pt>
    <dgm:pt modelId="{869BE8A9-AB18-46FC-B2DE-F4EDF4CA493C}">
      <dgm:prSet phldrT="[Text]" custT="1"/>
      <dgm:spPr>
        <a:solidFill>
          <a:schemeClr val="accent3"/>
        </a:solidFill>
      </dgm:spPr>
      <dgm:t>
        <a:bodyPr/>
        <a:lstStyle/>
        <a:p>
          <a:r>
            <a:rPr lang="en-US" sz="2000" dirty="0" smtClean="0">
              <a:solidFill>
                <a:schemeClr val="tx1"/>
              </a:solidFill>
              <a:latin typeface="Arial" pitchFamily="34" charset="0"/>
              <a:cs typeface="Arial" pitchFamily="34" charset="0"/>
            </a:rPr>
            <a:t>Beliefs about addiction of PSUDs will also be associated with relapse proneness of PSUDs. </a:t>
          </a:r>
          <a:endParaRPr lang="en-US" sz="2000" dirty="0">
            <a:solidFill>
              <a:schemeClr val="tx1"/>
            </a:solidFill>
            <a:latin typeface="Arial" pitchFamily="34" charset="0"/>
            <a:cs typeface="Arial" pitchFamily="34" charset="0"/>
          </a:endParaRPr>
        </a:p>
      </dgm:t>
    </dgm:pt>
    <dgm:pt modelId="{9B16BB2B-EC3C-4D4F-BBA2-B581AA8EC77C}" type="parTrans" cxnId="{35538AB3-5997-440C-A3C0-BDAFE34B0F57}">
      <dgm:prSet/>
      <dgm:spPr/>
      <dgm:t>
        <a:bodyPr/>
        <a:lstStyle/>
        <a:p>
          <a:endParaRPr lang="en-US"/>
        </a:p>
      </dgm:t>
    </dgm:pt>
    <dgm:pt modelId="{4B9B3485-B512-4357-AFE4-AE15A35616F0}" type="sibTrans" cxnId="{35538AB3-5997-440C-A3C0-BDAFE34B0F57}">
      <dgm:prSet/>
      <dgm:spPr/>
      <dgm:t>
        <a:bodyPr/>
        <a:lstStyle/>
        <a:p>
          <a:endParaRPr lang="en-US"/>
        </a:p>
      </dgm:t>
    </dgm:pt>
    <dgm:pt modelId="{84C07D0F-E3FA-4894-8DCD-178173C5F26D}">
      <dgm:prSet phldrT="[Text]" custT="1"/>
      <dgm:spPr>
        <a:solidFill>
          <a:schemeClr val="accent4"/>
        </a:solidFill>
      </dgm:spPr>
      <dgm:t>
        <a:bodyPr/>
        <a:lstStyle/>
        <a:p>
          <a:endParaRPr lang="en-US" sz="2000" dirty="0" smtClean="0">
            <a:latin typeface="Arial" pitchFamily="34" charset="0"/>
            <a:cs typeface="Arial" pitchFamily="34" charset="0"/>
          </a:endParaRPr>
        </a:p>
        <a:p>
          <a:r>
            <a:rPr lang="en-US" sz="2000" dirty="0" smtClean="0">
              <a:solidFill>
                <a:schemeClr val="tx1"/>
              </a:solidFill>
              <a:latin typeface="Arial" pitchFamily="34" charset="0"/>
              <a:cs typeface="Arial" pitchFamily="34" charset="0"/>
            </a:rPr>
            <a:t>Whereas, locus of control is the attribution that can influence the behavioural outcome and will determines the association between beliefs about addiction of PSUDs and relapse proneness of PSUDs.</a:t>
          </a:r>
        </a:p>
        <a:p>
          <a:endParaRPr lang="en-US" sz="1900" dirty="0"/>
        </a:p>
      </dgm:t>
    </dgm:pt>
    <dgm:pt modelId="{85E3BCCE-03D6-4F7B-9B50-F46ED433F246}" type="parTrans" cxnId="{9F76D65E-2B6F-48F7-94C3-FB0337B142BD}">
      <dgm:prSet/>
      <dgm:spPr/>
      <dgm:t>
        <a:bodyPr/>
        <a:lstStyle/>
        <a:p>
          <a:endParaRPr lang="en-US"/>
        </a:p>
      </dgm:t>
    </dgm:pt>
    <dgm:pt modelId="{49C17C00-9040-4CFF-B264-6E86495BA321}" type="sibTrans" cxnId="{9F76D65E-2B6F-48F7-94C3-FB0337B142BD}">
      <dgm:prSet/>
      <dgm:spPr/>
      <dgm:t>
        <a:bodyPr/>
        <a:lstStyle/>
        <a:p>
          <a:endParaRPr lang="en-US"/>
        </a:p>
      </dgm:t>
    </dgm:pt>
    <dgm:pt modelId="{7B965F56-72E9-49B3-BFD2-42B1FE67038E}" type="pres">
      <dgm:prSet presAssocID="{DD06F52F-11A9-48C0-8D08-E78798815F13}" presName="Name0" presStyleCnt="0">
        <dgm:presLayoutVars>
          <dgm:chPref val="1"/>
          <dgm:dir/>
          <dgm:animOne val="branch"/>
          <dgm:animLvl val="lvl"/>
          <dgm:resizeHandles/>
        </dgm:presLayoutVars>
      </dgm:prSet>
      <dgm:spPr/>
      <dgm:t>
        <a:bodyPr/>
        <a:lstStyle/>
        <a:p>
          <a:endParaRPr lang="en-GB"/>
        </a:p>
      </dgm:t>
    </dgm:pt>
    <dgm:pt modelId="{7D43171C-50B9-4A0D-BDBA-8C019F5DD63F}" type="pres">
      <dgm:prSet presAssocID="{F47A198D-F0B1-4088-B37A-B3DBA57C41C4}" presName="vertOne" presStyleCnt="0"/>
      <dgm:spPr/>
    </dgm:pt>
    <dgm:pt modelId="{9336143F-05DF-4174-AE1F-96D5A8F6D5C3}" type="pres">
      <dgm:prSet presAssocID="{F47A198D-F0B1-4088-B37A-B3DBA57C41C4}" presName="txOne" presStyleLbl="node0" presStyleIdx="0" presStyleCnt="1" custScaleY="50092" custLinFactY="47124" custLinFactNeighborX="-17" custLinFactNeighborY="100000">
        <dgm:presLayoutVars>
          <dgm:chPref val="3"/>
        </dgm:presLayoutVars>
      </dgm:prSet>
      <dgm:spPr/>
      <dgm:t>
        <a:bodyPr/>
        <a:lstStyle/>
        <a:p>
          <a:endParaRPr lang="en-US"/>
        </a:p>
      </dgm:t>
    </dgm:pt>
    <dgm:pt modelId="{1FB168DD-31E2-468B-BCEA-F0EFEBD5F496}" type="pres">
      <dgm:prSet presAssocID="{F47A198D-F0B1-4088-B37A-B3DBA57C41C4}" presName="parTransOne" presStyleCnt="0"/>
      <dgm:spPr/>
    </dgm:pt>
    <dgm:pt modelId="{CFD94840-1F9F-4F81-8AC3-343C03B4C3BD}" type="pres">
      <dgm:prSet presAssocID="{F47A198D-F0B1-4088-B37A-B3DBA57C41C4}" presName="horzOne" presStyleCnt="0"/>
      <dgm:spPr/>
    </dgm:pt>
    <dgm:pt modelId="{3024E291-BF49-406C-AE36-27E0F06ED8DA}" type="pres">
      <dgm:prSet presAssocID="{56404FE4-0BDE-4F4A-BAC9-D5AABCB4FF07}" presName="vertTwo" presStyleCnt="0"/>
      <dgm:spPr/>
    </dgm:pt>
    <dgm:pt modelId="{A2476DA5-B2AE-4F27-84F8-E044BD6FAD0C}" type="pres">
      <dgm:prSet presAssocID="{56404FE4-0BDE-4F4A-BAC9-D5AABCB4FF07}" presName="txTwo" presStyleLbl="node2" presStyleIdx="0" presStyleCnt="1" custScaleY="45834" custLinFactY="-96151" custLinFactNeighborX="17208" custLinFactNeighborY="-100000">
        <dgm:presLayoutVars>
          <dgm:chPref val="3"/>
        </dgm:presLayoutVars>
      </dgm:prSet>
      <dgm:spPr/>
      <dgm:t>
        <a:bodyPr/>
        <a:lstStyle/>
        <a:p>
          <a:endParaRPr lang="en-US"/>
        </a:p>
      </dgm:t>
    </dgm:pt>
    <dgm:pt modelId="{137C8834-478B-41E2-86A9-BF4839A3F828}" type="pres">
      <dgm:prSet presAssocID="{56404FE4-0BDE-4F4A-BAC9-D5AABCB4FF07}" presName="parTransTwo" presStyleCnt="0"/>
      <dgm:spPr/>
    </dgm:pt>
    <dgm:pt modelId="{7CDEF847-2921-4A95-BC7A-DA94545C26EA}" type="pres">
      <dgm:prSet presAssocID="{56404FE4-0BDE-4F4A-BAC9-D5AABCB4FF07}" presName="horzTwo" presStyleCnt="0"/>
      <dgm:spPr/>
    </dgm:pt>
    <dgm:pt modelId="{93B43EF8-C927-43AC-B5D0-D35467CA5EAC}" type="pres">
      <dgm:prSet presAssocID="{869BE8A9-AB18-46FC-B2DE-F4EDF4CA493C}" presName="vertThree" presStyleCnt="0"/>
      <dgm:spPr/>
    </dgm:pt>
    <dgm:pt modelId="{C6C78BC0-E53B-4501-93EF-688B20BC20E9}" type="pres">
      <dgm:prSet presAssocID="{869BE8A9-AB18-46FC-B2DE-F4EDF4CA493C}" presName="txThree" presStyleLbl="node3" presStyleIdx="0" presStyleCnt="2">
        <dgm:presLayoutVars>
          <dgm:chPref val="3"/>
        </dgm:presLayoutVars>
      </dgm:prSet>
      <dgm:spPr/>
      <dgm:t>
        <a:bodyPr/>
        <a:lstStyle/>
        <a:p>
          <a:endParaRPr lang="en-US"/>
        </a:p>
      </dgm:t>
    </dgm:pt>
    <dgm:pt modelId="{744CCADB-1B44-49A5-A345-134AE07DBE05}" type="pres">
      <dgm:prSet presAssocID="{869BE8A9-AB18-46FC-B2DE-F4EDF4CA493C}" presName="horzThree" presStyleCnt="0"/>
      <dgm:spPr/>
    </dgm:pt>
    <dgm:pt modelId="{ECB899AF-E59C-427F-8492-C49681832003}" type="pres">
      <dgm:prSet presAssocID="{4B9B3485-B512-4357-AFE4-AE15A35616F0}" presName="sibSpaceThree" presStyleCnt="0"/>
      <dgm:spPr/>
    </dgm:pt>
    <dgm:pt modelId="{A63EFD88-D631-4EC6-8274-E551CE12F473}" type="pres">
      <dgm:prSet presAssocID="{84C07D0F-E3FA-4894-8DCD-178173C5F26D}" presName="vertThree" presStyleCnt="0"/>
      <dgm:spPr/>
    </dgm:pt>
    <dgm:pt modelId="{C193460B-2098-4327-BB10-0418E8B67921}" type="pres">
      <dgm:prSet presAssocID="{84C07D0F-E3FA-4894-8DCD-178173C5F26D}" presName="txThree" presStyleLbl="node3" presStyleIdx="1" presStyleCnt="2" custScaleX="102391" custScaleY="100727">
        <dgm:presLayoutVars>
          <dgm:chPref val="3"/>
        </dgm:presLayoutVars>
      </dgm:prSet>
      <dgm:spPr/>
      <dgm:t>
        <a:bodyPr/>
        <a:lstStyle/>
        <a:p>
          <a:endParaRPr lang="en-US"/>
        </a:p>
      </dgm:t>
    </dgm:pt>
    <dgm:pt modelId="{90D26F1F-6997-45CF-9F03-AF0596E8AF61}" type="pres">
      <dgm:prSet presAssocID="{84C07D0F-E3FA-4894-8DCD-178173C5F26D}" presName="horzThree" presStyleCnt="0"/>
      <dgm:spPr/>
    </dgm:pt>
  </dgm:ptLst>
  <dgm:cxnLst>
    <dgm:cxn modelId="{89AD3A63-961F-4C66-A8F1-4E703DC6C555}" srcId="{F47A198D-F0B1-4088-B37A-B3DBA57C41C4}" destId="{56404FE4-0BDE-4F4A-BAC9-D5AABCB4FF07}" srcOrd="0" destOrd="0" parTransId="{CDD56F92-0E57-4037-8F8E-6A37932DD4C9}" sibTransId="{400BC1BD-189B-4B9B-BEC6-04680FF19FAB}"/>
    <dgm:cxn modelId="{0889B751-D0FF-4C60-8DE0-D020BC214B12}" type="presOf" srcId="{DD06F52F-11A9-48C0-8D08-E78798815F13}" destId="{7B965F56-72E9-49B3-BFD2-42B1FE67038E}" srcOrd="0" destOrd="0" presId="urn:microsoft.com/office/officeart/2005/8/layout/hierarchy4"/>
    <dgm:cxn modelId="{A403370C-C1EB-4150-B623-13F7B731FFB5}" type="presOf" srcId="{F47A198D-F0B1-4088-B37A-B3DBA57C41C4}" destId="{9336143F-05DF-4174-AE1F-96D5A8F6D5C3}" srcOrd="0" destOrd="0" presId="urn:microsoft.com/office/officeart/2005/8/layout/hierarchy4"/>
    <dgm:cxn modelId="{0EC0B3F2-1EFF-4B41-AC42-DC0F5C5904D3}" type="presOf" srcId="{84C07D0F-E3FA-4894-8DCD-178173C5F26D}" destId="{C193460B-2098-4327-BB10-0418E8B67921}" srcOrd="0" destOrd="0" presId="urn:microsoft.com/office/officeart/2005/8/layout/hierarchy4"/>
    <dgm:cxn modelId="{35538AB3-5997-440C-A3C0-BDAFE34B0F57}" srcId="{56404FE4-0BDE-4F4A-BAC9-D5AABCB4FF07}" destId="{869BE8A9-AB18-46FC-B2DE-F4EDF4CA493C}" srcOrd="0" destOrd="0" parTransId="{9B16BB2B-EC3C-4D4F-BBA2-B581AA8EC77C}" sibTransId="{4B9B3485-B512-4357-AFE4-AE15A35616F0}"/>
    <dgm:cxn modelId="{9F76D65E-2B6F-48F7-94C3-FB0337B142BD}" srcId="{56404FE4-0BDE-4F4A-BAC9-D5AABCB4FF07}" destId="{84C07D0F-E3FA-4894-8DCD-178173C5F26D}" srcOrd="1" destOrd="0" parTransId="{85E3BCCE-03D6-4F7B-9B50-F46ED433F246}" sibTransId="{49C17C00-9040-4CFF-B264-6E86495BA321}"/>
    <dgm:cxn modelId="{36A3D6CA-06AC-459B-90FD-37D66B570FA0}" type="presOf" srcId="{56404FE4-0BDE-4F4A-BAC9-D5AABCB4FF07}" destId="{A2476DA5-B2AE-4F27-84F8-E044BD6FAD0C}" srcOrd="0" destOrd="0" presId="urn:microsoft.com/office/officeart/2005/8/layout/hierarchy4"/>
    <dgm:cxn modelId="{78E1D8B4-8949-4458-845B-F82808C0BF23}" type="presOf" srcId="{869BE8A9-AB18-46FC-B2DE-F4EDF4CA493C}" destId="{C6C78BC0-E53B-4501-93EF-688B20BC20E9}" srcOrd="0" destOrd="0" presId="urn:microsoft.com/office/officeart/2005/8/layout/hierarchy4"/>
    <dgm:cxn modelId="{501E873E-2623-4C1D-8C52-869F218D53A7}" srcId="{DD06F52F-11A9-48C0-8D08-E78798815F13}" destId="{F47A198D-F0B1-4088-B37A-B3DBA57C41C4}" srcOrd="0" destOrd="0" parTransId="{EA8CE80B-D54B-4FE3-A369-304C11BC7A10}" sibTransId="{D44C4B00-092A-4ACE-A5DB-1B8EFB066B50}"/>
    <dgm:cxn modelId="{05BA151F-C7B3-4DBD-9452-C1B53BC9E816}" type="presParOf" srcId="{7B965F56-72E9-49B3-BFD2-42B1FE67038E}" destId="{7D43171C-50B9-4A0D-BDBA-8C019F5DD63F}" srcOrd="0" destOrd="0" presId="urn:microsoft.com/office/officeart/2005/8/layout/hierarchy4"/>
    <dgm:cxn modelId="{75BD3A33-D697-4F71-AA78-37DD5BA51A66}" type="presParOf" srcId="{7D43171C-50B9-4A0D-BDBA-8C019F5DD63F}" destId="{9336143F-05DF-4174-AE1F-96D5A8F6D5C3}" srcOrd="0" destOrd="0" presId="urn:microsoft.com/office/officeart/2005/8/layout/hierarchy4"/>
    <dgm:cxn modelId="{EA9B38EA-AFED-4EA2-A7F6-133EAA5A904D}" type="presParOf" srcId="{7D43171C-50B9-4A0D-BDBA-8C019F5DD63F}" destId="{1FB168DD-31E2-468B-BCEA-F0EFEBD5F496}" srcOrd="1" destOrd="0" presId="urn:microsoft.com/office/officeart/2005/8/layout/hierarchy4"/>
    <dgm:cxn modelId="{673C53B1-5AA7-48EB-862A-DAB2D7BB4EE6}" type="presParOf" srcId="{7D43171C-50B9-4A0D-BDBA-8C019F5DD63F}" destId="{CFD94840-1F9F-4F81-8AC3-343C03B4C3BD}" srcOrd="2" destOrd="0" presId="urn:microsoft.com/office/officeart/2005/8/layout/hierarchy4"/>
    <dgm:cxn modelId="{EF15C63A-CE24-4775-98B2-D0A318E8CA29}" type="presParOf" srcId="{CFD94840-1F9F-4F81-8AC3-343C03B4C3BD}" destId="{3024E291-BF49-406C-AE36-27E0F06ED8DA}" srcOrd="0" destOrd="0" presId="urn:microsoft.com/office/officeart/2005/8/layout/hierarchy4"/>
    <dgm:cxn modelId="{236FF3F9-0EFB-4319-8D65-4364565CCBD5}" type="presParOf" srcId="{3024E291-BF49-406C-AE36-27E0F06ED8DA}" destId="{A2476DA5-B2AE-4F27-84F8-E044BD6FAD0C}" srcOrd="0" destOrd="0" presId="urn:microsoft.com/office/officeart/2005/8/layout/hierarchy4"/>
    <dgm:cxn modelId="{40784F69-D1FD-44D9-80C8-C8D2B9B575CA}" type="presParOf" srcId="{3024E291-BF49-406C-AE36-27E0F06ED8DA}" destId="{137C8834-478B-41E2-86A9-BF4839A3F828}" srcOrd="1" destOrd="0" presId="urn:microsoft.com/office/officeart/2005/8/layout/hierarchy4"/>
    <dgm:cxn modelId="{377B6F8A-0011-4600-8757-1C0C01AEDB66}" type="presParOf" srcId="{3024E291-BF49-406C-AE36-27E0F06ED8DA}" destId="{7CDEF847-2921-4A95-BC7A-DA94545C26EA}" srcOrd="2" destOrd="0" presId="urn:microsoft.com/office/officeart/2005/8/layout/hierarchy4"/>
    <dgm:cxn modelId="{D70FC1A6-F621-4678-8907-837879D325DD}" type="presParOf" srcId="{7CDEF847-2921-4A95-BC7A-DA94545C26EA}" destId="{93B43EF8-C927-43AC-B5D0-D35467CA5EAC}" srcOrd="0" destOrd="0" presId="urn:microsoft.com/office/officeart/2005/8/layout/hierarchy4"/>
    <dgm:cxn modelId="{15E734AE-8768-4934-9FD7-165BCCCB21A0}" type="presParOf" srcId="{93B43EF8-C927-43AC-B5D0-D35467CA5EAC}" destId="{C6C78BC0-E53B-4501-93EF-688B20BC20E9}" srcOrd="0" destOrd="0" presId="urn:microsoft.com/office/officeart/2005/8/layout/hierarchy4"/>
    <dgm:cxn modelId="{2D203C16-4DFD-4643-AB00-DD62FC24946C}" type="presParOf" srcId="{93B43EF8-C927-43AC-B5D0-D35467CA5EAC}" destId="{744CCADB-1B44-49A5-A345-134AE07DBE05}" srcOrd="1" destOrd="0" presId="urn:microsoft.com/office/officeart/2005/8/layout/hierarchy4"/>
    <dgm:cxn modelId="{1474369C-090C-4780-86E5-32FC298DB8BA}" type="presParOf" srcId="{7CDEF847-2921-4A95-BC7A-DA94545C26EA}" destId="{ECB899AF-E59C-427F-8492-C49681832003}" srcOrd="1" destOrd="0" presId="urn:microsoft.com/office/officeart/2005/8/layout/hierarchy4"/>
    <dgm:cxn modelId="{41EEBBFA-E561-4045-B10D-F122C346EE87}" type="presParOf" srcId="{7CDEF847-2921-4A95-BC7A-DA94545C26EA}" destId="{A63EFD88-D631-4EC6-8274-E551CE12F473}" srcOrd="2" destOrd="0" presId="urn:microsoft.com/office/officeart/2005/8/layout/hierarchy4"/>
    <dgm:cxn modelId="{4EDD492D-AF9A-459C-ABF1-3CE68EB3D263}" type="presParOf" srcId="{A63EFD88-D631-4EC6-8274-E551CE12F473}" destId="{C193460B-2098-4327-BB10-0418E8B67921}" srcOrd="0" destOrd="0" presId="urn:microsoft.com/office/officeart/2005/8/layout/hierarchy4"/>
    <dgm:cxn modelId="{F2521AE0-AF28-422B-B6C7-65EAF08CC97C}" type="presParOf" srcId="{A63EFD88-D631-4EC6-8274-E551CE12F473}" destId="{90D26F1F-6997-45CF-9F03-AF0596E8AF6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02A5-6CBD-4AC2-8302-F992EBD0ADF7}">
      <dsp:nvSpPr>
        <dsp:cNvPr id="0" name=""/>
        <dsp:cNvSpPr/>
      </dsp:nvSpPr>
      <dsp:spPr>
        <a:xfrm>
          <a:off x="6739" y="11872"/>
          <a:ext cx="2064445" cy="1424055"/>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Arial" pitchFamily="34" charset="0"/>
              <a:cs typeface="Arial" pitchFamily="34" charset="0"/>
            </a:rPr>
            <a:t>In Pakistan the number of drug addicts is nearly 9.6 million</a:t>
          </a:r>
          <a:endParaRPr lang="en-US" sz="1900" kern="1200" dirty="0">
            <a:solidFill>
              <a:schemeClr val="tx1"/>
            </a:solidFill>
            <a:latin typeface="Arial" pitchFamily="34" charset="0"/>
            <a:cs typeface="Arial" pitchFamily="34" charset="0"/>
          </a:endParaRPr>
        </a:p>
      </dsp:txBody>
      <dsp:txXfrm>
        <a:off x="48448" y="53581"/>
        <a:ext cx="1981027" cy="1340637"/>
      </dsp:txXfrm>
    </dsp:sp>
    <dsp:sp modelId="{D443F785-BD0B-4F32-B99E-B3EC77A9674F}">
      <dsp:nvSpPr>
        <dsp:cNvPr id="0" name=""/>
        <dsp:cNvSpPr/>
      </dsp:nvSpPr>
      <dsp:spPr>
        <a:xfrm>
          <a:off x="2282723" y="461592"/>
          <a:ext cx="448461" cy="5246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82723" y="566515"/>
        <a:ext cx="313923" cy="314769"/>
      </dsp:txXfrm>
    </dsp:sp>
    <dsp:sp modelId="{DA30700E-7C43-4B40-98E7-8FFAE15D303D}">
      <dsp:nvSpPr>
        <dsp:cNvPr id="0" name=""/>
        <dsp:cNvSpPr/>
      </dsp:nvSpPr>
      <dsp:spPr>
        <a:xfrm>
          <a:off x="2917338" y="0"/>
          <a:ext cx="2115384" cy="1447800"/>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Arial" pitchFamily="34" charset="0"/>
              <a:cs typeface="Arial" pitchFamily="34" charset="0"/>
            </a:rPr>
            <a:t>which 1.5 million use opium </a:t>
          </a:r>
          <a:endParaRPr lang="en-US" sz="1900" kern="1200" dirty="0">
            <a:solidFill>
              <a:schemeClr val="tx1"/>
            </a:solidFill>
            <a:latin typeface="Arial" pitchFamily="34" charset="0"/>
            <a:cs typeface="Arial" pitchFamily="34" charset="0"/>
          </a:endParaRPr>
        </a:p>
      </dsp:txBody>
      <dsp:txXfrm>
        <a:off x="2959743" y="42405"/>
        <a:ext cx="2030574" cy="1362990"/>
      </dsp:txXfrm>
    </dsp:sp>
    <dsp:sp modelId="{0F64C0C1-A981-4F32-B783-16C8E5C236DA}">
      <dsp:nvSpPr>
        <dsp:cNvPr id="0" name=""/>
        <dsp:cNvSpPr/>
      </dsp:nvSpPr>
      <dsp:spPr>
        <a:xfrm>
          <a:off x="5244261" y="461592"/>
          <a:ext cx="448461" cy="5246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244261" y="566515"/>
        <a:ext cx="313923" cy="314769"/>
      </dsp:txXfrm>
    </dsp:sp>
    <dsp:sp modelId="{9065E05D-7AF2-4A88-800D-EB2495A3032A}">
      <dsp:nvSpPr>
        <dsp:cNvPr id="0" name=""/>
        <dsp:cNvSpPr/>
      </dsp:nvSpPr>
      <dsp:spPr>
        <a:xfrm>
          <a:off x="5878876" y="0"/>
          <a:ext cx="2115384" cy="1447800"/>
        </a:xfrm>
        <a:prstGeom prst="roundRect">
          <a:avLst>
            <a:gd name="adj" fmla="val 10000"/>
          </a:avLst>
        </a:prstGeom>
        <a:solidFill>
          <a:schemeClr val="bg2">
            <a:lumMod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Arial" pitchFamily="34" charset="0"/>
              <a:cs typeface="Arial" pitchFamily="34" charset="0"/>
            </a:rPr>
            <a:t>and 750,000 are heroin addicts </a:t>
          </a:r>
          <a:endParaRPr lang="en-US" sz="1900" kern="1200" dirty="0">
            <a:solidFill>
              <a:schemeClr val="tx1"/>
            </a:solidFill>
            <a:latin typeface="Arial" pitchFamily="34" charset="0"/>
            <a:cs typeface="Arial" pitchFamily="34" charset="0"/>
          </a:endParaRPr>
        </a:p>
      </dsp:txBody>
      <dsp:txXfrm>
        <a:off x="5921281" y="42405"/>
        <a:ext cx="2030574" cy="1362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02A5-6CBD-4AC2-8302-F992EBD0ADF7}">
      <dsp:nvSpPr>
        <dsp:cNvPr id="0" name=""/>
        <dsp:cNvSpPr/>
      </dsp:nvSpPr>
      <dsp:spPr>
        <a:xfrm>
          <a:off x="8459" y="11872"/>
          <a:ext cx="3279497" cy="1424055"/>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Arial" pitchFamily="34" charset="0"/>
              <a:cs typeface="Arial" pitchFamily="34" charset="0"/>
            </a:rPr>
            <a:t>75,000 drug users alone in Lahore district </a:t>
          </a:r>
          <a:endParaRPr lang="en-US" sz="2200" kern="1200" dirty="0">
            <a:solidFill>
              <a:schemeClr val="tx1"/>
            </a:solidFill>
            <a:latin typeface="Arial" pitchFamily="34" charset="0"/>
            <a:cs typeface="Arial" pitchFamily="34" charset="0"/>
          </a:endParaRPr>
        </a:p>
      </dsp:txBody>
      <dsp:txXfrm>
        <a:off x="50168" y="53581"/>
        <a:ext cx="3196079" cy="1340637"/>
      </dsp:txXfrm>
    </dsp:sp>
    <dsp:sp modelId="{D443F785-BD0B-4F32-B99E-B3EC77A9674F}">
      <dsp:nvSpPr>
        <dsp:cNvPr id="0" name=""/>
        <dsp:cNvSpPr/>
      </dsp:nvSpPr>
      <dsp:spPr>
        <a:xfrm>
          <a:off x="3623998" y="307208"/>
          <a:ext cx="712408" cy="83338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623998" y="473885"/>
        <a:ext cx="498686" cy="500029"/>
      </dsp:txXfrm>
    </dsp:sp>
    <dsp:sp modelId="{DA30700E-7C43-4B40-98E7-8FFAE15D303D}">
      <dsp:nvSpPr>
        <dsp:cNvPr id="0" name=""/>
        <dsp:cNvSpPr/>
      </dsp:nvSpPr>
      <dsp:spPr>
        <a:xfrm>
          <a:off x="4632123" y="0"/>
          <a:ext cx="3360416" cy="1447800"/>
        </a:xfrm>
        <a:prstGeom prst="roundRect">
          <a:avLst>
            <a:gd name="adj" fmla="val 10000"/>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Arial" pitchFamily="34" charset="0"/>
              <a:cs typeface="Arial" pitchFamily="34" charset="0"/>
            </a:rPr>
            <a:t>out of which 20,000 are those who take the drugs through injections</a:t>
          </a:r>
          <a:endParaRPr lang="en-US" sz="2200" kern="1200" dirty="0">
            <a:solidFill>
              <a:schemeClr val="tx1"/>
            </a:solidFill>
            <a:latin typeface="Arial" pitchFamily="34" charset="0"/>
            <a:cs typeface="Arial" pitchFamily="34" charset="0"/>
          </a:endParaRPr>
        </a:p>
      </dsp:txBody>
      <dsp:txXfrm>
        <a:off x="4674528" y="42405"/>
        <a:ext cx="3275606" cy="1362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902A5-6CBD-4AC2-8302-F992EBD0ADF7}">
      <dsp:nvSpPr>
        <dsp:cNvPr id="0" name=""/>
        <dsp:cNvSpPr/>
      </dsp:nvSpPr>
      <dsp:spPr>
        <a:xfrm>
          <a:off x="8459" y="11872"/>
          <a:ext cx="3279497" cy="1424055"/>
        </a:xfrm>
        <a:prstGeom prst="roundRect">
          <a:avLst>
            <a:gd name="adj" fmla="val 10000"/>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While relapse rate for drug addiction does not differ significantly from rate for other chronic diseases </a:t>
          </a:r>
          <a:endParaRPr lang="en-US" sz="2000" kern="1200" dirty="0">
            <a:solidFill>
              <a:schemeClr val="tx1"/>
            </a:solidFill>
            <a:latin typeface="Arial" pitchFamily="34" charset="0"/>
            <a:cs typeface="Arial" pitchFamily="34" charset="0"/>
          </a:endParaRPr>
        </a:p>
      </dsp:txBody>
      <dsp:txXfrm>
        <a:off x="50168" y="53581"/>
        <a:ext cx="3196079" cy="1340637"/>
      </dsp:txXfrm>
    </dsp:sp>
    <dsp:sp modelId="{D443F785-BD0B-4F32-B99E-B3EC77A9674F}">
      <dsp:nvSpPr>
        <dsp:cNvPr id="0" name=""/>
        <dsp:cNvSpPr/>
      </dsp:nvSpPr>
      <dsp:spPr>
        <a:xfrm>
          <a:off x="3623998" y="307208"/>
          <a:ext cx="712408" cy="83338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623998" y="473885"/>
        <a:ext cx="498686" cy="500029"/>
      </dsp:txXfrm>
    </dsp:sp>
    <dsp:sp modelId="{DA30700E-7C43-4B40-98E7-8FFAE15D303D}">
      <dsp:nvSpPr>
        <dsp:cNvPr id="0" name=""/>
        <dsp:cNvSpPr/>
      </dsp:nvSpPr>
      <dsp:spPr>
        <a:xfrm>
          <a:off x="4632123" y="0"/>
          <a:ext cx="3360416" cy="1447800"/>
        </a:xfrm>
        <a:prstGeom prst="roundRect">
          <a:avLst>
            <a:gd name="adj" fmla="val 10000"/>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Relapse rate for addiction ranges from 50 percent for resumption of heavy use to 90 percent for a brief lapse </a:t>
          </a:r>
          <a:endParaRPr lang="en-US" sz="2000" kern="1200" dirty="0">
            <a:solidFill>
              <a:schemeClr val="tx1"/>
            </a:solidFill>
            <a:latin typeface="Arial" pitchFamily="34" charset="0"/>
            <a:cs typeface="Arial" pitchFamily="34" charset="0"/>
          </a:endParaRPr>
        </a:p>
      </dsp:txBody>
      <dsp:txXfrm>
        <a:off x="4674528" y="42405"/>
        <a:ext cx="3275606" cy="1362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6143F-05DF-4174-AE1F-96D5A8F6D5C3}">
      <dsp:nvSpPr>
        <dsp:cNvPr id="0" name=""/>
        <dsp:cNvSpPr/>
      </dsp:nvSpPr>
      <dsp:spPr>
        <a:xfrm>
          <a:off x="0" y="1523988"/>
          <a:ext cx="8607727" cy="1379137"/>
        </a:xfrm>
        <a:prstGeom prst="roundRect">
          <a:avLst>
            <a:gd name="adj" fmla="val 10000"/>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Beliefs about addiction of the treatment providers will be associated with behavioural outcomes (relapse proneness) of the PSUDs.  </a:t>
          </a:r>
          <a:endParaRPr lang="en-US" sz="2000" kern="1200" dirty="0">
            <a:solidFill>
              <a:schemeClr val="tx1"/>
            </a:solidFill>
            <a:latin typeface="Arial" pitchFamily="34" charset="0"/>
            <a:cs typeface="Arial" pitchFamily="34" charset="0"/>
          </a:endParaRPr>
        </a:p>
      </dsp:txBody>
      <dsp:txXfrm>
        <a:off x="40394" y="1564382"/>
        <a:ext cx="8526939" cy="1298349"/>
      </dsp:txXfrm>
    </dsp:sp>
    <dsp:sp modelId="{A2476DA5-B2AE-4F27-84F8-E044BD6FAD0C}">
      <dsp:nvSpPr>
        <dsp:cNvPr id="0" name=""/>
        <dsp:cNvSpPr/>
      </dsp:nvSpPr>
      <dsp:spPr>
        <a:xfrm>
          <a:off x="19676" y="0"/>
          <a:ext cx="8590923" cy="1261905"/>
        </a:xfrm>
        <a:prstGeom prst="roundRect">
          <a:avLst>
            <a:gd name="adj" fmla="val 10000"/>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Based on theoretical background and literature it was conceptualized</a:t>
          </a:r>
        </a:p>
        <a:p>
          <a:pPr lvl="0" algn="ctr" defTabSz="889000">
            <a:lnSpc>
              <a:spcPct val="90000"/>
            </a:lnSpc>
            <a:spcBef>
              <a:spcPct val="0"/>
            </a:spcBef>
            <a:spcAft>
              <a:spcPct val="35000"/>
            </a:spcAft>
          </a:pPr>
          <a:r>
            <a:rPr lang="en-US" sz="2000" u="sng" kern="1200" dirty="0" smtClean="0">
              <a:solidFill>
                <a:srgbClr val="C00000"/>
              </a:solidFill>
              <a:latin typeface="Arial" pitchFamily="34" charset="0"/>
              <a:cs typeface="Arial" pitchFamily="34" charset="0"/>
            </a:rPr>
            <a:t>(Figure1) </a:t>
          </a:r>
          <a:endParaRPr lang="en-US" sz="2000" u="sng" kern="1200" dirty="0">
            <a:solidFill>
              <a:srgbClr val="C00000"/>
            </a:solidFill>
            <a:latin typeface="Arial" pitchFamily="34" charset="0"/>
            <a:cs typeface="Arial" pitchFamily="34" charset="0"/>
          </a:endParaRPr>
        </a:p>
      </dsp:txBody>
      <dsp:txXfrm>
        <a:off x="56636" y="36960"/>
        <a:ext cx="8517003" cy="1187985"/>
      </dsp:txXfrm>
    </dsp:sp>
    <dsp:sp modelId="{C6C78BC0-E53B-4501-93EF-688B20BC20E9}">
      <dsp:nvSpPr>
        <dsp:cNvPr id="0" name=""/>
        <dsp:cNvSpPr/>
      </dsp:nvSpPr>
      <dsp:spPr>
        <a:xfrm>
          <a:off x="26592" y="3093872"/>
          <a:ext cx="4142201" cy="2753208"/>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Beliefs about addiction of PSUDs will also be associated with relapse proneness of PSUDs. </a:t>
          </a:r>
          <a:endParaRPr lang="en-US" sz="2000" kern="1200" dirty="0">
            <a:solidFill>
              <a:schemeClr val="tx1"/>
            </a:solidFill>
            <a:latin typeface="Arial" pitchFamily="34" charset="0"/>
            <a:cs typeface="Arial" pitchFamily="34" charset="0"/>
          </a:endParaRPr>
        </a:p>
      </dsp:txBody>
      <dsp:txXfrm>
        <a:off x="107231" y="3174511"/>
        <a:ext cx="3980923" cy="2591930"/>
      </dsp:txXfrm>
    </dsp:sp>
    <dsp:sp modelId="{C193460B-2098-4327-BB10-0418E8B67921}">
      <dsp:nvSpPr>
        <dsp:cNvPr id="0" name=""/>
        <dsp:cNvSpPr/>
      </dsp:nvSpPr>
      <dsp:spPr>
        <a:xfrm>
          <a:off x="4342766" y="3093872"/>
          <a:ext cx="4241241" cy="2773224"/>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latin typeface="Arial" pitchFamily="34" charset="0"/>
            <a:cs typeface="Arial" pitchFamily="34" charset="0"/>
          </a:endParaRPr>
        </a:p>
        <a:p>
          <a:pPr lvl="0" algn="ctr"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Whereas, locus of control is the attribution that can influence the behavioural outcome and will determines the association between beliefs about addiction of PSUDs and relapse proneness of PSUDs.</a:t>
          </a:r>
        </a:p>
        <a:p>
          <a:pPr lvl="0" algn="ctr" defTabSz="889000">
            <a:lnSpc>
              <a:spcPct val="90000"/>
            </a:lnSpc>
            <a:spcBef>
              <a:spcPct val="0"/>
            </a:spcBef>
            <a:spcAft>
              <a:spcPct val="35000"/>
            </a:spcAft>
          </a:pPr>
          <a:endParaRPr lang="en-US" sz="1900" kern="1200" dirty="0"/>
        </a:p>
      </dsp:txBody>
      <dsp:txXfrm>
        <a:off x="4423991" y="3175097"/>
        <a:ext cx="4078791" cy="26107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336AA-6346-4C5F-A5FA-6A2FBDEC0268}" type="datetimeFigureOut">
              <a:rPr lang="en-US" smtClean="0"/>
              <a:pPr/>
              <a:t>10/4/2014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5F912-81A5-44D0-B801-9B6D3303DAF4}" type="slidenum">
              <a:rPr lang="en-US" smtClean="0"/>
              <a:pPr/>
              <a:t>‹#›</a:t>
            </a:fld>
            <a:endParaRPr lang="en-US"/>
          </a:p>
        </p:txBody>
      </p:sp>
    </p:spTree>
    <p:extLst>
      <p:ext uri="{BB962C8B-B14F-4D97-AF65-F5344CB8AC3E}">
        <p14:creationId xmlns:p14="http://schemas.microsoft.com/office/powerpoint/2010/main" xmlns="" val="145655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05F912-81A5-44D0-B801-9B6D3303DAF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26B8531-CF09-4859-8D33-11BAC2C4F922}" type="datetimeFigureOut">
              <a:rPr lang="en-US" smtClean="0"/>
              <a:pPr/>
              <a:t>10/4/2014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938D435-C3BF-4A79-852C-2945E446B0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B8531-CF09-4859-8D33-11BAC2C4F922}"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B8531-CF09-4859-8D33-11BAC2C4F922}"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B8531-CF09-4859-8D33-11BAC2C4F922}"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6B8531-CF09-4859-8D33-11BAC2C4F922}"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6B8531-CF09-4859-8D33-11BAC2C4F922}"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26B8531-CF09-4859-8D33-11BAC2C4F922}" type="datetimeFigureOut">
              <a:rPr lang="en-US" smtClean="0"/>
              <a:pPr/>
              <a:t>10/4/2014</a:t>
            </a:fld>
            <a:endParaRPr lang="en-US"/>
          </a:p>
        </p:txBody>
      </p:sp>
      <p:sp>
        <p:nvSpPr>
          <p:cNvPr id="27" name="Slide Number Placeholder 26"/>
          <p:cNvSpPr>
            <a:spLocks noGrp="1"/>
          </p:cNvSpPr>
          <p:nvPr>
            <p:ph type="sldNum" sz="quarter" idx="11"/>
          </p:nvPr>
        </p:nvSpPr>
        <p:spPr/>
        <p:txBody>
          <a:bodyPr rtlCol="0"/>
          <a:lstStyle/>
          <a:p>
            <a:fld id="{5938D435-C3BF-4A79-852C-2945E446B0A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26B8531-CF09-4859-8D33-11BAC2C4F922}" type="datetimeFigureOut">
              <a:rPr lang="en-US" smtClean="0"/>
              <a:pPr/>
              <a:t>10/4/2014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938D435-C3BF-4A79-852C-2945E446B0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B8531-CF09-4859-8D33-11BAC2C4F922}"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6B8531-CF09-4859-8D33-11BAC2C4F922}"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6B8531-CF09-4859-8D33-11BAC2C4F922}"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8D435-C3BF-4A79-852C-2945E446B0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26B8531-CF09-4859-8D33-11BAC2C4F922}" type="datetimeFigureOut">
              <a:rPr lang="en-US" smtClean="0"/>
              <a:pPr/>
              <a:t>10/4/2014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938D435-C3BF-4A79-852C-2945E446B0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microsoft.com/office/2007/relationships/diagramDrawing" Target="../diagrams/drawing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198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600" b="1" dirty="0" smtClean="0">
                <a:solidFill>
                  <a:schemeClr val="bg1"/>
                </a:solidFill>
              </a:rPr>
              <a:t>Naumana Amjad</a:t>
            </a:r>
            <a:endParaRPr lang="en-US" sz="36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3\IMG_1499.jpg"/>
          <p:cNvPicPr>
            <a:picLocks noChangeAspect="1" noChangeArrowheads="1"/>
          </p:cNvPicPr>
          <p:nvPr/>
        </p:nvPicPr>
        <p:blipFill>
          <a:blip r:embed="rId4" cstate="print"/>
          <a:srcRect/>
          <a:stretch>
            <a:fillRect/>
          </a:stretch>
        </p:blipFill>
        <p:spPr bwMode="auto">
          <a:xfrm>
            <a:off x="5334000" y="3733800"/>
            <a:ext cx="3009399" cy="2005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25112"/>
          </a:xfrm>
        </p:spPr>
        <p:txBody>
          <a:bodyPr/>
          <a:lstStyle/>
          <a:p>
            <a:r>
              <a:rPr lang="en-US" dirty="0" smtClean="0"/>
              <a:t>research has shown that those who believe that there is something they can do about their disease or the resulting stresses have a more positive psychological adaptation than do those who do not have such beliefs (Shapiro et al., 1996).</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Findings revealed that external locus of control was associated with higher levels of actual stressors, higher levels of neuroticism, the use of more emotion directed coping behaviors, and higher levels of perceived stress (Horner, 1996).  Further, reported illness was predicted by locus of control, neuroticism, and the stressors examined in the study.  This study concluded that external locus of control beliefs are related to the experience of illness, suggesting a strong link between external locus of control and illness (Horner, 1996). These findings support the link between stress and illness and provide additional information with regard to the relationship between locus of control and illness.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Y-PC\Desktop\background model.jpg"/>
          <p:cNvPicPr>
            <a:picLocks noGrp="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Relapse does not occur within a vacuum. There are many contributing factors, as well as identifiable evidence and warning signs which indicate that a patient may be in danger of returning to substance abuse.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325112"/>
          </a:xfrm>
        </p:spPr>
        <p:txBody>
          <a:bodyPr>
            <a:normAutofit fontScale="77500" lnSpcReduction="20000"/>
          </a:bodyPr>
          <a:lstStyle/>
          <a:p>
            <a:r>
              <a:rPr lang="en-US" dirty="0" smtClean="0"/>
              <a:t>Treatment success and relapse among drug abusers have been studied extensively (Brewer, et al., 1998; Hubbard, Craddock, Flynn, Anderson &amp; Etheridge, 1997; Fletcher, </a:t>
            </a:r>
            <a:r>
              <a:rPr lang="en-US" dirty="0" err="1" smtClean="0"/>
              <a:t>Tims</a:t>
            </a:r>
            <a:r>
              <a:rPr lang="en-US" dirty="0" smtClean="0"/>
              <a:t>&amp; Brown, 1997; Prendergast, </a:t>
            </a:r>
            <a:r>
              <a:rPr lang="en-US" dirty="0" err="1" smtClean="0"/>
              <a:t>Podus</a:t>
            </a:r>
            <a:r>
              <a:rPr lang="en-US" dirty="0" smtClean="0"/>
              <a:t>, &amp; Chang, 1998; Simpson, Savage, &amp; Lloyd, 1979).  Some clear predictors of relapse have emerged; however, most are gross measures of a client’s demographic status, psychiatric status, or program attendance.  For instance, a recent meta-analysis of treatment for opiate PSUD’s shows that unemployment, high levels of use, no prior abstinence, depression, association with drug-using peers, short treatment duration, and leaving treatment prior to completion are predictive of relapse (Brewer, et al., 1998).  Longer treatment participation and participation in aftercare has been shown to improve relapse rates (Hubbard, et al., 1997; Miller, et al, 1997).</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2.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3.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870239353"/>
              </p:ext>
            </p:extLst>
          </p:nvPr>
        </p:nvGraphicFramePr>
        <p:xfrm>
          <a:off x="304800" y="685800"/>
          <a:ext cx="8610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GB" sz="2800" dirty="0" smtClean="0"/>
              <a:t>The proposed model </a:t>
            </a:r>
            <a:endParaRPr lang="en-GB" sz="2800" dirty="0"/>
          </a:p>
        </p:txBody>
      </p:sp>
      <p:sp>
        <p:nvSpPr>
          <p:cNvPr id="4" name="Content Placeholder 3"/>
          <p:cNvSpPr>
            <a:spLocks noGrp="1"/>
          </p:cNvSpPr>
          <p:nvPr>
            <p:ph idx="1"/>
          </p:nvPr>
        </p:nvSpPr>
        <p:spPr>
          <a:xfrm>
            <a:off x="304800" y="533400"/>
            <a:ext cx="8382000" cy="6041136"/>
          </a:xfrm>
          <a:solidFill>
            <a:schemeClr val="accent2">
              <a:lumMod val="60000"/>
              <a:lumOff val="40000"/>
            </a:schemeClr>
          </a:solidFill>
        </p:spPr>
        <p:txBody>
          <a:bodyPr/>
          <a:lstStyle/>
          <a:p>
            <a:endParaRPr lang="en-US" dirty="0"/>
          </a:p>
        </p:txBody>
      </p:sp>
      <p:grpSp>
        <p:nvGrpSpPr>
          <p:cNvPr id="1026" name="Group 2"/>
          <p:cNvGrpSpPr>
            <a:grpSpLocks/>
          </p:cNvGrpSpPr>
          <p:nvPr/>
        </p:nvGrpSpPr>
        <p:grpSpPr bwMode="auto">
          <a:xfrm>
            <a:off x="349250" y="533400"/>
            <a:ext cx="7880350" cy="6019800"/>
            <a:chOff x="549" y="2426"/>
            <a:chExt cx="10886" cy="6629"/>
          </a:xfrm>
        </p:grpSpPr>
        <p:sp>
          <p:nvSpPr>
            <p:cNvPr id="3" name="Text Box 2"/>
            <p:cNvSpPr txBox="1">
              <a:spLocks noChangeArrowheads="1"/>
            </p:cNvSpPr>
            <p:nvPr/>
          </p:nvSpPr>
          <p:spPr bwMode="auto">
            <a:xfrm>
              <a:off x="4222" y="2426"/>
              <a:ext cx="3777" cy="8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Arial" pitchFamily="34" charset="0"/>
                </a:rPr>
                <a:t>Beliefs about Addiction of PSUDs</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Eight Subscales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2"/>
            <p:cNvSpPr txBox="1">
              <a:spLocks noChangeArrowheads="1"/>
            </p:cNvSpPr>
            <p:nvPr/>
          </p:nvSpPr>
          <p:spPr bwMode="auto">
            <a:xfrm>
              <a:off x="9353" y="3595"/>
              <a:ext cx="2082" cy="25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Arial" pitchFamily="34" charset="0"/>
                </a:rPr>
                <a:t>Drug related Locus of Control of PSUDs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Internal Drug related Locus of Control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External Drug related Locus of Control</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2"/>
            <p:cNvSpPr txBox="1">
              <a:spLocks noChangeArrowheads="1"/>
            </p:cNvSpPr>
            <p:nvPr/>
          </p:nvSpPr>
          <p:spPr bwMode="auto">
            <a:xfrm>
              <a:off x="3179" y="3595"/>
              <a:ext cx="2515" cy="2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IBC= Inability to Control, CD= Chronic Disease, ROE= Reliance on Experts); &amp; GB= Genetic Basis  (Subscales representing Disease model Belief of PSUs)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2"/>
            <p:cNvSpPr txBox="1">
              <a:spLocks noChangeArrowheads="1"/>
            </p:cNvSpPr>
            <p:nvPr/>
          </p:nvSpPr>
          <p:spPr bwMode="auto">
            <a:xfrm>
              <a:off x="6486" y="3595"/>
              <a:ext cx="2545" cy="25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RFA= Responsibility for Action, RFR= Responsibility for Recovery, COP = Coping, &amp; MW= Moral Weakness (Subscales representing Choice model Belief of PSUDs),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Text Box 2"/>
            <p:cNvSpPr txBox="1">
              <a:spLocks noChangeArrowheads="1"/>
            </p:cNvSpPr>
            <p:nvPr/>
          </p:nvSpPr>
          <p:spPr bwMode="auto">
            <a:xfrm>
              <a:off x="957" y="6997"/>
              <a:ext cx="3150" cy="7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Arial" pitchFamily="34" charset="0"/>
                </a:rPr>
                <a:t>Beliefs about Addiction of Treatment Providers</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Text Box 2"/>
            <p:cNvSpPr txBox="1">
              <a:spLocks noChangeArrowheads="1"/>
            </p:cNvSpPr>
            <p:nvPr/>
          </p:nvSpPr>
          <p:spPr bwMode="auto">
            <a:xfrm>
              <a:off x="549" y="8336"/>
              <a:ext cx="1895" cy="6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Belief on Disease Model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2"/>
            <p:cNvSpPr txBox="1">
              <a:spLocks noChangeArrowheads="1"/>
            </p:cNvSpPr>
            <p:nvPr/>
          </p:nvSpPr>
          <p:spPr bwMode="auto">
            <a:xfrm>
              <a:off x="2649" y="8336"/>
              <a:ext cx="1811" cy="6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Belief on Choice Model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Text Box 2"/>
            <p:cNvSpPr txBox="1">
              <a:spLocks noChangeArrowheads="1"/>
            </p:cNvSpPr>
            <p:nvPr/>
          </p:nvSpPr>
          <p:spPr bwMode="auto">
            <a:xfrm>
              <a:off x="7820" y="7149"/>
              <a:ext cx="2496" cy="7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Arial" pitchFamily="34" charset="0"/>
                </a:rPr>
                <a:t>Relapse Proneness of PSUDs</a:t>
              </a: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Text Box 2"/>
            <p:cNvSpPr txBox="1">
              <a:spLocks noChangeArrowheads="1"/>
            </p:cNvSpPr>
            <p:nvPr/>
          </p:nvSpPr>
          <p:spPr bwMode="auto">
            <a:xfrm>
              <a:off x="9453" y="8335"/>
              <a:ext cx="1731"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High Relapse Proneness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2"/>
            <p:cNvSpPr txBox="1">
              <a:spLocks noChangeArrowheads="1"/>
            </p:cNvSpPr>
            <p:nvPr/>
          </p:nvSpPr>
          <p:spPr bwMode="auto">
            <a:xfrm>
              <a:off x="7398" y="8335"/>
              <a:ext cx="171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Low Relapse Proneness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7" name="AutoShape 13"/>
            <p:cNvCxnSpPr>
              <a:cxnSpLocks noChangeShapeType="1"/>
            </p:cNvCxnSpPr>
            <p:nvPr/>
          </p:nvCxnSpPr>
          <p:spPr bwMode="auto">
            <a:xfrm flipV="1">
              <a:off x="2084" y="2863"/>
              <a:ext cx="0" cy="4134"/>
            </a:xfrm>
            <a:prstGeom prst="straightConnector1">
              <a:avLst/>
            </a:prstGeom>
            <a:noFill/>
            <a:ln w="9525">
              <a:solidFill>
                <a:srgbClr val="000000"/>
              </a:solidFill>
              <a:round/>
              <a:headEnd/>
              <a:tailEnd/>
            </a:ln>
          </p:spPr>
        </p:cxnSp>
        <p:cxnSp>
          <p:nvCxnSpPr>
            <p:cNvPr id="1038" name="AutoShape 14"/>
            <p:cNvCxnSpPr>
              <a:cxnSpLocks noChangeShapeType="1"/>
            </p:cNvCxnSpPr>
            <p:nvPr/>
          </p:nvCxnSpPr>
          <p:spPr bwMode="auto">
            <a:xfrm>
              <a:off x="2084" y="2863"/>
              <a:ext cx="2138" cy="0"/>
            </a:xfrm>
            <a:prstGeom prst="straightConnector1">
              <a:avLst/>
            </a:prstGeom>
            <a:noFill/>
            <a:ln w="9525">
              <a:solidFill>
                <a:srgbClr val="000000"/>
              </a:solidFill>
              <a:round/>
              <a:headEnd/>
              <a:tailEnd type="triangle" w="med" len="med"/>
            </a:ln>
          </p:spPr>
        </p:cxnSp>
        <p:cxnSp>
          <p:nvCxnSpPr>
            <p:cNvPr id="1039" name="AutoShape 15"/>
            <p:cNvCxnSpPr>
              <a:cxnSpLocks noChangeShapeType="1"/>
            </p:cNvCxnSpPr>
            <p:nvPr/>
          </p:nvCxnSpPr>
          <p:spPr bwMode="auto">
            <a:xfrm>
              <a:off x="1880" y="7895"/>
              <a:ext cx="1" cy="423"/>
            </a:xfrm>
            <a:prstGeom prst="straightConnector1">
              <a:avLst/>
            </a:prstGeom>
            <a:noFill/>
            <a:ln w="9525">
              <a:solidFill>
                <a:srgbClr val="000000"/>
              </a:solidFill>
              <a:round/>
              <a:headEnd/>
              <a:tailEnd/>
            </a:ln>
          </p:spPr>
        </p:cxnSp>
        <p:cxnSp>
          <p:nvCxnSpPr>
            <p:cNvPr id="1040" name="AutoShape 16"/>
            <p:cNvCxnSpPr>
              <a:cxnSpLocks noChangeShapeType="1"/>
            </p:cNvCxnSpPr>
            <p:nvPr/>
          </p:nvCxnSpPr>
          <p:spPr bwMode="auto">
            <a:xfrm>
              <a:off x="1880" y="7895"/>
              <a:ext cx="3287" cy="1"/>
            </a:xfrm>
            <a:prstGeom prst="straightConnector1">
              <a:avLst/>
            </a:prstGeom>
            <a:noFill/>
            <a:ln w="9525">
              <a:solidFill>
                <a:srgbClr val="000000"/>
              </a:solidFill>
              <a:round/>
              <a:headEnd/>
              <a:tailEnd/>
            </a:ln>
          </p:spPr>
        </p:cxnSp>
        <p:cxnSp>
          <p:nvCxnSpPr>
            <p:cNvPr id="1041" name="AutoShape 17"/>
            <p:cNvCxnSpPr>
              <a:cxnSpLocks noChangeShapeType="1"/>
            </p:cNvCxnSpPr>
            <p:nvPr/>
          </p:nvCxnSpPr>
          <p:spPr bwMode="auto">
            <a:xfrm flipV="1">
              <a:off x="5167" y="5933"/>
              <a:ext cx="1" cy="1962"/>
            </a:xfrm>
            <a:prstGeom prst="straightConnector1">
              <a:avLst/>
            </a:prstGeom>
            <a:noFill/>
            <a:ln w="6350">
              <a:solidFill>
                <a:srgbClr val="000000"/>
              </a:solidFill>
              <a:round/>
              <a:headEnd/>
              <a:tailEnd type="triangle" w="med" len="med"/>
            </a:ln>
            <a:effectLst/>
          </p:spPr>
        </p:cxnSp>
        <p:cxnSp>
          <p:nvCxnSpPr>
            <p:cNvPr id="1042" name="AutoShape 18"/>
            <p:cNvCxnSpPr>
              <a:cxnSpLocks noChangeShapeType="1"/>
            </p:cNvCxnSpPr>
            <p:nvPr/>
          </p:nvCxnSpPr>
          <p:spPr bwMode="auto">
            <a:xfrm>
              <a:off x="4460" y="8555"/>
              <a:ext cx="2435" cy="0"/>
            </a:xfrm>
            <a:prstGeom prst="straightConnector1">
              <a:avLst/>
            </a:prstGeom>
            <a:noFill/>
            <a:ln w="9525">
              <a:solidFill>
                <a:srgbClr val="000000"/>
              </a:solidFill>
              <a:round/>
              <a:headEnd/>
              <a:tailEnd/>
            </a:ln>
          </p:spPr>
        </p:cxnSp>
        <p:cxnSp>
          <p:nvCxnSpPr>
            <p:cNvPr id="1043" name="AutoShape 19"/>
            <p:cNvCxnSpPr>
              <a:cxnSpLocks noChangeShapeType="1"/>
            </p:cNvCxnSpPr>
            <p:nvPr/>
          </p:nvCxnSpPr>
          <p:spPr bwMode="auto">
            <a:xfrm flipV="1">
              <a:off x="6895" y="6109"/>
              <a:ext cx="0" cy="2446"/>
            </a:xfrm>
            <a:prstGeom prst="straightConnector1">
              <a:avLst/>
            </a:prstGeom>
            <a:noFill/>
            <a:ln w="9525">
              <a:solidFill>
                <a:srgbClr val="000000"/>
              </a:solidFill>
              <a:round/>
              <a:headEnd/>
              <a:tailEnd type="triangle" w="med" len="med"/>
            </a:ln>
          </p:spPr>
        </p:cxnSp>
        <p:cxnSp>
          <p:nvCxnSpPr>
            <p:cNvPr id="1044" name="AutoShape 20"/>
            <p:cNvCxnSpPr>
              <a:cxnSpLocks noChangeShapeType="1"/>
            </p:cNvCxnSpPr>
            <p:nvPr/>
          </p:nvCxnSpPr>
          <p:spPr bwMode="auto">
            <a:xfrm>
              <a:off x="7999" y="2863"/>
              <a:ext cx="1113" cy="1"/>
            </a:xfrm>
            <a:prstGeom prst="straightConnector1">
              <a:avLst/>
            </a:prstGeom>
            <a:noFill/>
            <a:ln w="9525">
              <a:solidFill>
                <a:srgbClr val="000000"/>
              </a:solidFill>
              <a:round/>
              <a:headEnd/>
              <a:tailEnd/>
            </a:ln>
          </p:spPr>
        </p:cxnSp>
        <p:cxnSp>
          <p:nvCxnSpPr>
            <p:cNvPr id="1045" name="AutoShape 21"/>
            <p:cNvCxnSpPr>
              <a:cxnSpLocks noChangeShapeType="1"/>
            </p:cNvCxnSpPr>
            <p:nvPr/>
          </p:nvCxnSpPr>
          <p:spPr bwMode="auto">
            <a:xfrm>
              <a:off x="9112" y="2863"/>
              <a:ext cx="0" cy="4286"/>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5370" y="5933"/>
              <a:ext cx="2283" cy="2283"/>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a:off x="8538" y="6109"/>
              <a:ext cx="0" cy="752"/>
            </a:xfrm>
            <a:prstGeom prst="straightConnector1">
              <a:avLst/>
            </a:prstGeom>
            <a:noFill/>
            <a:ln w="9525">
              <a:solidFill>
                <a:srgbClr val="000000"/>
              </a:solidFill>
              <a:round/>
              <a:headEnd/>
              <a:tailEnd/>
            </a:ln>
          </p:spPr>
        </p:cxnSp>
        <p:cxnSp>
          <p:nvCxnSpPr>
            <p:cNvPr id="1048" name="AutoShape 24"/>
            <p:cNvCxnSpPr>
              <a:cxnSpLocks noChangeShapeType="1"/>
            </p:cNvCxnSpPr>
            <p:nvPr/>
          </p:nvCxnSpPr>
          <p:spPr bwMode="auto">
            <a:xfrm>
              <a:off x="8538" y="6861"/>
              <a:ext cx="2254" cy="0"/>
            </a:xfrm>
            <a:prstGeom prst="straightConnector1">
              <a:avLst/>
            </a:prstGeom>
            <a:noFill/>
            <a:ln w="9525">
              <a:solidFill>
                <a:srgbClr val="000000"/>
              </a:solidFill>
              <a:round/>
              <a:headEnd/>
              <a:tailEnd/>
            </a:ln>
          </p:spPr>
        </p:cxnSp>
        <p:cxnSp>
          <p:nvCxnSpPr>
            <p:cNvPr id="1049" name="AutoShape 25"/>
            <p:cNvCxnSpPr>
              <a:cxnSpLocks noChangeShapeType="1"/>
            </p:cNvCxnSpPr>
            <p:nvPr/>
          </p:nvCxnSpPr>
          <p:spPr bwMode="auto">
            <a:xfrm>
              <a:off x="10792" y="6861"/>
              <a:ext cx="0" cy="1457"/>
            </a:xfrm>
            <a:prstGeom prst="straightConnector1">
              <a:avLst/>
            </a:prstGeom>
            <a:noFill/>
            <a:ln w="9525">
              <a:solidFill>
                <a:srgbClr val="000000"/>
              </a:solidFill>
              <a:round/>
              <a:headEnd/>
              <a:tailEnd type="triangle" w="med" len="med"/>
            </a:ln>
          </p:spPr>
        </p:cxnSp>
        <p:cxnSp>
          <p:nvCxnSpPr>
            <p:cNvPr id="1050" name="AutoShape 26"/>
            <p:cNvCxnSpPr>
              <a:cxnSpLocks noChangeShapeType="1"/>
            </p:cNvCxnSpPr>
            <p:nvPr/>
          </p:nvCxnSpPr>
          <p:spPr bwMode="auto">
            <a:xfrm flipH="1">
              <a:off x="9112" y="5303"/>
              <a:ext cx="241" cy="0"/>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xmlns="" val="43848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267200"/>
            <a:ext cx="8229600" cy="2438400"/>
          </a:xfrm>
        </p:spPr>
        <p:txBody>
          <a:bodyPr>
            <a:noAutofit/>
          </a:bodyPr>
          <a:lstStyle/>
          <a:p>
            <a:pPr algn="ctr"/>
            <a:r>
              <a:rPr lang="en-US" dirty="0" smtClean="0">
                <a:solidFill>
                  <a:schemeClr val="tx1"/>
                </a:solidFill>
                <a:latin typeface="Arial" pitchFamily="34" charset="0"/>
                <a:cs typeface="Arial" pitchFamily="34" charset="0"/>
              </a:rPr>
              <a:t>Naumana Amjad, Qudsia Nashee &amp; </a:t>
            </a:r>
            <a:r>
              <a:rPr lang="en-US" dirty="0" err="1" smtClean="0">
                <a:solidFill>
                  <a:schemeClr val="tx1"/>
                </a:solidFill>
                <a:latin typeface="Arial" pitchFamily="34" charset="0"/>
                <a:cs typeface="Arial" pitchFamily="34" charset="0"/>
              </a:rPr>
              <a:t>Rafia</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Rafique</a:t>
            </a:r>
            <a:endParaRPr lang="en-US" dirty="0" smtClean="0">
              <a:solidFill>
                <a:schemeClr val="tx1"/>
              </a:solidFill>
              <a:latin typeface="Arial" pitchFamily="34" charset="0"/>
              <a:cs typeface="Arial" pitchFamily="34" charset="0"/>
            </a:endParaRPr>
          </a:p>
          <a:p>
            <a:pPr algn="ctr"/>
            <a:endParaRPr lang="en-US" dirty="0" smtClean="0">
              <a:solidFill>
                <a:schemeClr val="tx1"/>
              </a:solidFill>
              <a:latin typeface="Arial" pitchFamily="34" charset="0"/>
              <a:cs typeface="Arial" pitchFamily="34" charset="0"/>
            </a:endParaRPr>
          </a:p>
          <a:p>
            <a:pPr algn="ctr"/>
            <a:r>
              <a:rPr lang="en-US" dirty="0" smtClean="0">
                <a:solidFill>
                  <a:schemeClr val="tx1"/>
                </a:solidFill>
                <a:latin typeface="Arial" pitchFamily="34" charset="0"/>
                <a:cs typeface="Arial" pitchFamily="34" charset="0"/>
              </a:rPr>
              <a:t>Institute of Applied Psychology</a:t>
            </a:r>
          </a:p>
          <a:p>
            <a:pPr algn="ctr"/>
            <a:r>
              <a:rPr lang="en-US" dirty="0" smtClean="0">
                <a:solidFill>
                  <a:schemeClr val="tx1"/>
                </a:solidFill>
                <a:latin typeface="Arial" pitchFamily="34" charset="0"/>
                <a:cs typeface="Arial" pitchFamily="34" charset="0"/>
              </a:rPr>
              <a:t>University of the Punjab, Lahore, Pakistan</a:t>
            </a:r>
          </a:p>
          <a:p>
            <a:pPr algn="ctr"/>
            <a:endParaRPr lang="en-US" dirty="0" smtClean="0">
              <a:solidFill>
                <a:schemeClr val="tx1"/>
              </a:solidFill>
              <a:latin typeface="Arial" pitchFamily="34" charset="0"/>
              <a:cs typeface="Arial" pitchFamily="34" charset="0"/>
            </a:endParaRPr>
          </a:p>
          <a:p>
            <a:pPr algn="ctr"/>
            <a:r>
              <a:rPr lang="en-US" dirty="0" smtClean="0">
                <a:solidFill>
                  <a:schemeClr val="tx1"/>
                </a:solidFill>
                <a:latin typeface="Arial" pitchFamily="34" charset="0"/>
                <a:cs typeface="Arial" pitchFamily="34" charset="0"/>
              </a:rPr>
              <a:t>Contact : naumana.appsy@pu.edu.pk</a:t>
            </a:r>
            <a:endParaRPr lang="en-US" dirty="0" smtClean="0">
              <a:solidFill>
                <a:schemeClr val="tx1"/>
              </a:solidFill>
              <a:latin typeface="Arial" pitchFamily="34" charset="0"/>
              <a:ea typeface="+mj-ea"/>
              <a:cs typeface="Arial" pitchFamily="34" charset="0"/>
            </a:endParaRPr>
          </a:p>
          <a:p>
            <a:pPr algn="ctr"/>
            <a:r>
              <a:rPr lang="en-US" sz="2800" dirty="0" smtClean="0">
                <a:ln>
                  <a:solidFill>
                    <a:schemeClr val="bg2">
                      <a:lumMod val="50000"/>
                    </a:schemeClr>
                  </a:solidFill>
                </a:ln>
                <a:solidFill>
                  <a:schemeClr val="tx1"/>
                </a:solidFill>
                <a:latin typeface="Arial" pitchFamily="34" charset="0"/>
                <a:cs typeface="Arial" pitchFamily="34" charset="0"/>
              </a:rPr>
              <a:t> </a:t>
            </a:r>
          </a:p>
          <a:p>
            <a:endParaRPr lang="en-US" sz="3200" dirty="0">
              <a:ln>
                <a:solidFill>
                  <a:srgbClr val="C00000"/>
                </a:solidFill>
              </a:ln>
              <a:latin typeface="Arial" pitchFamily="34" charset="0"/>
              <a:cs typeface="Arial" pitchFamily="34" charset="0"/>
            </a:endParaRPr>
          </a:p>
        </p:txBody>
      </p:sp>
      <p:sp>
        <p:nvSpPr>
          <p:cNvPr id="7" name="Title 1"/>
          <p:cNvSpPr txBox="1">
            <a:spLocks/>
          </p:cNvSpPr>
          <p:nvPr/>
        </p:nvSpPr>
        <p:spPr>
          <a:xfrm>
            <a:off x="0" y="762000"/>
            <a:ext cx="9144000" cy="1981200"/>
          </a:xfrm>
          <a:prstGeom prst="rect">
            <a:avLst/>
          </a:prstGeom>
          <a:solidFill>
            <a:schemeClr val="tx2">
              <a:lumMod val="40000"/>
              <a:lumOff val="60000"/>
            </a:schemeClr>
          </a:solidFill>
          <a:ln w="76200">
            <a:solidFill>
              <a:schemeClr val="accent2"/>
            </a:solidFill>
          </a:ln>
        </p:spPr>
        <p:style>
          <a:lnRef idx="0">
            <a:scrgbClr r="0" g="0" b="0"/>
          </a:lnRef>
          <a:fillRef idx="1001">
            <a:schemeClr val="lt1"/>
          </a:fillRef>
          <a:effectRef idx="0">
            <a:scrgbClr r="0" g="0" b="0"/>
          </a:effectRef>
          <a:fontRef idx="major"/>
        </p:style>
        <p:txBody>
          <a:bodyPr vert="horz" lIns="45720" tIns="0" rIns="45720" bIns="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uLnTx/>
                <a:uFillTx/>
                <a:latin typeface="Arial" pitchFamily="34" charset="0"/>
                <a:cs typeface="Arial" pitchFamily="34" charset="0"/>
              </a:rPr>
              <a:t>Beliefs about Addiction, Locus of Control and Relapse Proneness in Persons with Substance Use Disorders (PSUD’s)</a:t>
            </a:r>
            <a:endParaRPr kumimoji="0" lang="en-US" sz="3200" b="1" i="0" u="none" strike="noStrike" kern="1200" normalizeH="0" baseline="0" noProof="0" dirty="0">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3581400" y="1371600"/>
            <a:ext cx="1981200" cy="914400"/>
          </a:xfrm>
        </p:spPr>
        <p:txBody>
          <a:bodyPr>
            <a:normAutofit fontScale="90000"/>
          </a:bodyPr>
          <a:lstStyle/>
          <a:p>
            <a:r>
              <a:rPr sz="3200" b="1" smtClean="0">
                <a:solidFill>
                  <a:schemeClr val="tx1"/>
                </a:solidFill>
                <a:latin typeface="Arial" pitchFamily="34" charset="0"/>
                <a:cs typeface="Arial" pitchFamily="34" charset="0"/>
              </a:rPr>
              <a:t>Sample  </a:t>
            </a:r>
            <a:r>
              <a:rPr sz="3200" smtClean="0">
                <a:latin typeface="Arial" pitchFamily="34" charset="0"/>
                <a:cs typeface="Arial" pitchFamily="34" charset="0"/>
              </a:rPr>
              <a:t/>
            </a:r>
            <a:br>
              <a:rPr sz="3200" smtClean="0">
                <a:latin typeface="Arial" pitchFamily="34" charset="0"/>
                <a:cs typeface="Arial" pitchFamily="34" charset="0"/>
              </a:rPr>
            </a:br>
            <a:endParaRPr sz="3200">
              <a:solidFill>
                <a:schemeClr val="tx1"/>
              </a:solidFill>
              <a:latin typeface="Arial" pitchFamily="34" charset="0"/>
              <a:cs typeface="Arial" pitchFamily="34" charset="0"/>
            </a:endParaRPr>
          </a:p>
        </p:txBody>
      </p:sp>
      <p:sp>
        <p:nvSpPr>
          <p:cNvPr id="4" name="Rounded Rectangle 3"/>
          <p:cNvSpPr/>
          <p:nvPr/>
        </p:nvSpPr>
        <p:spPr>
          <a:xfrm>
            <a:off x="3657600" y="3200400"/>
            <a:ext cx="2895600" cy="3352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The data of the treatment providers was used in replication for all the PSUDs of the particular treatment provider.</a:t>
            </a:r>
            <a:endParaRPr lang="en-US" dirty="0">
              <a:solidFill>
                <a:schemeClr val="tx1"/>
              </a:solidFill>
              <a:latin typeface="Arial" pitchFamily="34" charset="0"/>
              <a:cs typeface="Arial" pitchFamily="34" charset="0"/>
            </a:endParaRPr>
          </a:p>
        </p:txBody>
      </p:sp>
      <p:sp>
        <p:nvSpPr>
          <p:cNvPr id="8" name="Rounded Rectangle 7"/>
          <p:cNvSpPr/>
          <p:nvPr/>
        </p:nvSpPr>
        <p:spPr>
          <a:xfrm>
            <a:off x="228600" y="1676400"/>
            <a:ext cx="3657600" cy="41148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Treatment providers sample size was 17 that was contingent upon presence and availability of treatment providers of respective rehabilitation centers and hospitals</a:t>
            </a:r>
            <a:endParaRPr lang="en-US" dirty="0">
              <a:solidFill>
                <a:schemeClr val="tx1"/>
              </a:solidFill>
              <a:latin typeface="Arial" pitchFamily="34" charset="0"/>
              <a:cs typeface="Arial" pitchFamily="34" charset="0"/>
            </a:endParaRPr>
          </a:p>
        </p:txBody>
      </p:sp>
      <p:sp>
        <p:nvSpPr>
          <p:cNvPr id="9" name="Rounded Rectangle 8"/>
          <p:cNvSpPr/>
          <p:nvPr/>
        </p:nvSpPr>
        <p:spPr>
          <a:xfrm>
            <a:off x="5943600" y="1676400"/>
            <a:ext cx="2971800" cy="27432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120 PSUDs were taken as sample from different Rehabilitation Centers and hospitals in Lahore, Pakistan.</a:t>
            </a:r>
            <a:endParaRPr lang="en-US" dirty="0">
              <a:solidFill>
                <a:schemeClr val="tx1"/>
              </a:solidFill>
              <a:latin typeface="Arial" pitchFamily="34" charset="0"/>
              <a:cs typeface="Arial" pitchFamily="34" charset="0"/>
            </a:endParaRPr>
          </a:p>
        </p:txBody>
      </p:sp>
      <p:sp>
        <p:nvSpPr>
          <p:cNvPr id="11" name="Minus 10"/>
          <p:cNvSpPr/>
          <p:nvPr/>
        </p:nvSpPr>
        <p:spPr>
          <a:xfrm>
            <a:off x="2819400" y="1752600"/>
            <a:ext cx="35814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609600"/>
            <a:ext cx="1828800" cy="584775"/>
          </a:xfrm>
          <a:prstGeom prst="rect">
            <a:avLst/>
          </a:prstGeom>
        </p:spPr>
        <p:txBody>
          <a:bodyPr wrap="square">
            <a:spAutoFit/>
          </a:bodyPr>
          <a:lstStyle/>
          <a:p>
            <a:r>
              <a:rPr lang="en-US" sz="3200" b="1" dirty="0" smtClean="0">
                <a:latin typeface="Arial" pitchFamily="34" charset="0"/>
                <a:cs typeface="Arial" pitchFamily="34" charset="0"/>
              </a:rPr>
              <a:t>Method</a:t>
            </a:r>
            <a:endParaRPr lang="en-US" sz="32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239000" cy="5541336"/>
          </a:xfrm>
        </p:spPr>
        <p:txBody>
          <a:bodyPr>
            <a:normAutofit/>
          </a:bodyPr>
          <a:lstStyle/>
          <a:p>
            <a:pPr>
              <a:buNone/>
            </a:pPr>
            <a:r>
              <a:rPr lang="en-US" sz="3200" dirty="0" smtClean="0">
                <a:latin typeface="Arial" pitchFamily="34" charset="0"/>
                <a:cs typeface="Arial" pitchFamily="34" charset="0"/>
              </a:rPr>
              <a:t>	</a:t>
            </a:r>
          </a:p>
          <a:p>
            <a:pPr>
              <a:buNone/>
            </a:pP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10" name="Rounded Rectangle 9"/>
          <p:cNvSpPr/>
          <p:nvPr/>
        </p:nvSpPr>
        <p:spPr>
          <a:xfrm>
            <a:off x="304800" y="685800"/>
            <a:ext cx="5486400" cy="586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solidFill>
                  <a:srgbClr val="C00000"/>
                </a:solidFill>
                <a:latin typeface="Arial" pitchFamily="34" charset="0"/>
                <a:cs typeface="Arial" pitchFamily="34" charset="0"/>
              </a:rPr>
              <a:t>Inclusion criteria. </a:t>
            </a:r>
          </a:p>
          <a:p>
            <a:pPr>
              <a:buFont typeface="Arial" pitchFamily="34" charset="0"/>
              <a:buChar char="•"/>
            </a:pPr>
            <a:r>
              <a:rPr lang="en-US" dirty="0" smtClean="0">
                <a:solidFill>
                  <a:schemeClr val="tx1"/>
                </a:solidFill>
                <a:latin typeface="Arial" pitchFamily="34" charset="0"/>
                <a:cs typeface="Arial" pitchFamily="34" charset="0"/>
              </a:rPr>
              <a:t>Only Professionally expert treatment providers(doctors, psychiatrists, psychologists, counselors, social workers and supporting nursing care staff) was taken as sample of treatment providers.</a:t>
            </a:r>
          </a:p>
          <a:p>
            <a:pPr>
              <a:buFont typeface="Arial" pitchFamily="34" charset="0"/>
              <a:buChar char="•"/>
            </a:pPr>
            <a:r>
              <a:rPr lang="en-US" dirty="0" smtClean="0">
                <a:solidFill>
                  <a:schemeClr val="tx1"/>
                </a:solidFill>
                <a:latin typeface="Arial" pitchFamily="34" charset="0"/>
                <a:cs typeface="Arial" pitchFamily="34" charset="0"/>
              </a:rPr>
              <a:t>Only those PSUD’s seeking treatment in complete supervised settings (a setting that provides high clinical standards, sustained professional expertise by doctors, psychiatrists, psychologists, counselors, social workers and supporting staff) and have gone through the process of detoxification (process of neutralizing or eliminating drugs from the body) was included in the sample. </a:t>
            </a:r>
          </a:p>
        </p:txBody>
      </p:sp>
      <p:sp>
        <p:nvSpPr>
          <p:cNvPr id="5" name="Rectangle 4"/>
          <p:cNvSpPr/>
          <p:nvPr/>
        </p:nvSpPr>
        <p:spPr>
          <a:xfrm>
            <a:off x="6096000" y="1600200"/>
            <a:ext cx="2133600" cy="4191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This inclusion criteria was followed to reduce the effects of extraneous variables and to ensure that sample participants are in the stage of their recovery process from drug addiction at the time of data collection.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239000" cy="5541336"/>
          </a:xfrm>
        </p:spPr>
        <p:txBody>
          <a:bodyPr>
            <a:normAutofit/>
          </a:bodyPr>
          <a:lstStyle/>
          <a:p>
            <a:pPr>
              <a:buNone/>
            </a:pPr>
            <a:r>
              <a:rPr lang="en-US" sz="3200" dirty="0" smtClean="0">
                <a:latin typeface="Arial" pitchFamily="34" charset="0"/>
                <a:cs typeface="Arial" pitchFamily="34" charset="0"/>
              </a:rPr>
              <a:t>	</a:t>
            </a:r>
          </a:p>
          <a:p>
            <a:pPr>
              <a:buNone/>
            </a:pP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10" name="Rounded Rectangle 9"/>
          <p:cNvSpPr/>
          <p:nvPr/>
        </p:nvSpPr>
        <p:spPr>
          <a:xfrm>
            <a:off x="609600" y="1524000"/>
            <a:ext cx="4648200" cy="426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solidFill>
                  <a:srgbClr val="C00000"/>
                </a:solidFill>
                <a:latin typeface="Arial" pitchFamily="34" charset="0"/>
                <a:cs typeface="Arial" pitchFamily="34" charset="0"/>
              </a:rPr>
              <a:t>Exclusion criteria. </a:t>
            </a:r>
          </a:p>
          <a:p>
            <a:pPr>
              <a:buFont typeface="Arial" pitchFamily="34" charset="0"/>
              <a:buChar char="•"/>
            </a:pPr>
            <a:r>
              <a:rPr lang="en-US" dirty="0" smtClean="0">
                <a:solidFill>
                  <a:schemeClr val="tx1"/>
                </a:solidFill>
                <a:latin typeface="Arial" pitchFamily="34" charset="0"/>
                <a:cs typeface="Arial" pitchFamily="34" charset="0"/>
              </a:rPr>
              <a:t>PSUD’s with any other psychiatric illness or comorbid diagnosis (presence of two disorders or illnesses occurring simultaneously in the same person; substance use disorders with any other mental illness) was excluded from the sample. </a:t>
            </a:r>
          </a:p>
        </p:txBody>
      </p:sp>
      <p:sp>
        <p:nvSpPr>
          <p:cNvPr id="5" name="Rectangle 4"/>
          <p:cNvSpPr/>
          <p:nvPr/>
        </p:nvSpPr>
        <p:spPr>
          <a:xfrm>
            <a:off x="6096000" y="1600200"/>
            <a:ext cx="2133600" cy="4191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This exclusion criteria was followed to reduce the effects of overlapping symptoms of other mental illnesses that may made a person prone for relapse beyond the effects of drug addiction after taking drug addiction treatment.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325112"/>
          </a:xfrm>
        </p:spPr>
        <p:txBody>
          <a:bodyPr/>
          <a:lstStyle/>
          <a:p>
            <a:r>
              <a:rPr lang="en-US" b="1" dirty="0" smtClean="0"/>
              <a:t>Beliefs about Addiction</a:t>
            </a:r>
            <a:r>
              <a:rPr lang="en-US" b="1" i="1" dirty="0" smtClean="0"/>
              <a:t>. </a:t>
            </a:r>
            <a:r>
              <a:rPr lang="en-US" dirty="0" smtClean="0"/>
              <a:t>Beliefs about Addiction are defined in the terms of a person’s view point favoring a specific model of addiction. An individual if score high on the details of a specific model then the individual hold a belief about addiction particular to that specific model (</a:t>
            </a:r>
            <a:r>
              <a:rPr lang="en-US" dirty="0" err="1" smtClean="0"/>
              <a:t>Schaler</a:t>
            </a:r>
            <a:r>
              <a:rPr lang="en-US" dirty="0" smtClean="0"/>
              <a:t>, 1995; Luke, Ribisl, Walton, &amp; Davidson, 2002).</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Beliefs (Disease model )</a:t>
            </a:r>
            <a:br>
              <a:rPr lang="en-GB" dirty="0"/>
            </a:br>
            <a:endParaRPr lang="en-GB" dirty="0"/>
          </a:p>
        </p:txBody>
      </p:sp>
      <p:sp>
        <p:nvSpPr>
          <p:cNvPr id="3" name="Content Placeholder 2"/>
          <p:cNvSpPr>
            <a:spLocks noGrp="1"/>
          </p:cNvSpPr>
          <p:nvPr>
            <p:ph idx="1"/>
          </p:nvPr>
        </p:nvSpPr>
        <p:spPr/>
        <p:txBody>
          <a:bodyPr>
            <a:normAutofit/>
          </a:bodyPr>
          <a:lstStyle/>
          <a:p>
            <a:endParaRPr lang="en-US" dirty="0" smtClean="0"/>
          </a:p>
          <a:p>
            <a:r>
              <a:rPr lang="en-US" dirty="0" smtClean="0"/>
              <a:t>Addiction is a chronic disease that does not get better. </a:t>
            </a:r>
          </a:p>
          <a:p>
            <a:r>
              <a:rPr lang="en-US" dirty="0" smtClean="0"/>
              <a:t>The only chance for management is abstinence.</a:t>
            </a:r>
          </a:p>
          <a:p>
            <a:r>
              <a:rPr lang="en-US" dirty="0" smtClean="0"/>
              <a:t> Most addicts don’t know they have problem and must be forced to recognize they are addicts.</a:t>
            </a:r>
          </a:p>
          <a:p>
            <a:r>
              <a:rPr lang="en-US" dirty="0" smtClean="0"/>
              <a:t>Addicted persons cannot regulate their alcohol/drug use.</a:t>
            </a:r>
            <a:endParaRPr lang="en-GB" dirty="0"/>
          </a:p>
        </p:txBody>
      </p:sp>
    </p:spTree>
    <p:extLst>
      <p:ext uri="{BB962C8B-B14F-4D97-AF65-F5344CB8AC3E}">
        <p14:creationId xmlns:p14="http://schemas.microsoft.com/office/powerpoint/2010/main" xmlns="" val="221340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Beliefs </a:t>
            </a:r>
            <a:r>
              <a:rPr lang="en-GB" dirty="0" smtClean="0"/>
              <a:t>(choice model </a:t>
            </a:r>
            <a:r>
              <a:rPr lang="en-GB" dirty="0"/>
              <a:t>)</a:t>
            </a:r>
            <a:br>
              <a:rPr lang="en-GB" dirty="0"/>
            </a:br>
            <a:endParaRPr lang="en-GB" dirty="0"/>
          </a:p>
        </p:txBody>
      </p:sp>
      <p:sp>
        <p:nvSpPr>
          <p:cNvPr id="3" name="Content Placeholder 2"/>
          <p:cNvSpPr>
            <a:spLocks noGrp="1"/>
          </p:cNvSpPr>
          <p:nvPr>
            <p:ph idx="1"/>
          </p:nvPr>
        </p:nvSpPr>
        <p:spPr/>
        <p:txBody>
          <a:bodyPr/>
          <a:lstStyle/>
          <a:p>
            <a:r>
              <a:rPr lang="en-US" dirty="0" smtClean="0"/>
              <a:t>Addiction has more to do with the environment people live in than the drugs they are addicted to.</a:t>
            </a:r>
          </a:p>
          <a:p>
            <a:r>
              <a:rPr lang="en-US" dirty="0" smtClean="0"/>
              <a:t>drug addiction is a way of life people rely on to cope with the world.</a:t>
            </a:r>
          </a:p>
          <a:p>
            <a:r>
              <a:rPr lang="en-US" dirty="0" smtClean="0"/>
              <a:t>Addicts have a character flaw. </a:t>
            </a:r>
            <a:endParaRPr lang="en-GB" dirty="0"/>
          </a:p>
        </p:txBody>
      </p:sp>
    </p:spTree>
    <p:extLst>
      <p:ext uri="{BB962C8B-B14F-4D97-AF65-F5344CB8AC3E}">
        <p14:creationId xmlns:p14="http://schemas.microsoft.com/office/powerpoint/2010/main" xmlns="" val="280406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Locus of control</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Locus of control is defined in terms of internal versus external control as the degree to which a person expect that an outcome of behavior is contingent on one’s own behavior or personal characteristics versus the degree of chance, luck or fate (Hall, 2001)</a:t>
            </a:r>
          </a:p>
          <a:p>
            <a:r>
              <a:rPr lang="en-US" dirty="0" smtClean="0"/>
              <a:t>Some of the sample items are “A. I feel so helpless in some situations that I need to get high; B. Abstinence is just a matter of deciding that I no longer want to use drugs”, “A. Drugs aren’t necessary in order to solve my problems; B. I just cannot handle my problems unless I get high first”.</a:t>
            </a:r>
            <a:endParaRPr lang="en-GB" dirty="0"/>
          </a:p>
        </p:txBody>
      </p:sp>
    </p:spTree>
    <p:extLst>
      <p:ext uri="{BB962C8B-B14F-4D97-AF65-F5344CB8AC3E}">
        <p14:creationId xmlns:p14="http://schemas.microsoft.com/office/powerpoint/2010/main" xmlns="" val="288178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Relapse proneness </a:t>
            </a:r>
            <a:br>
              <a:rPr lang="en-GB" dirty="0"/>
            </a:br>
            <a:endParaRPr lang="en-GB" dirty="0"/>
          </a:p>
        </p:txBody>
      </p:sp>
      <p:sp>
        <p:nvSpPr>
          <p:cNvPr id="3" name="Content Placeholder 2"/>
          <p:cNvSpPr>
            <a:spLocks noGrp="1"/>
          </p:cNvSpPr>
          <p:nvPr>
            <p:ph idx="1"/>
          </p:nvPr>
        </p:nvSpPr>
        <p:spPr/>
        <p:txBody>
          <a:bodyPr/>
          <a:lstStyle/>
          <a:p>
            <a:r>
              <a:rPr lang="en-US" dirty="0" smtClean="0"/>
              <a:t>Relapse is characterized by some warning signs that an individual go through. An individual scoring high on these warning signs is predictable for relapse (Miller &amp; Harris, 2000).</a:t>
            </a:r>
          </a:p>
          <a:p>
            <a:r>
              <a:rPr lang="en-US" dirty="0" smtClean="0"/>
              <a:t>Some of the sample items are “I feel nervous or unsure of my ability to stay sober”, “Things don’t work out well for me”, I feel like things are so bad that I might as well do drugs”, and “I lie to other people”.</a:t>
            </a:r>
            <a:endParaRPr lang="en-GB" dirty="0"/>
          </a:p>
        </p:txBody>
      </p:sp>
    </p:spTree>
    <p:extLst>
      <p:ext uri="{BB962C8B-B14F-4D97-AF65-F5344CB8AC3E}">
        <p14:creationId xmlns:p14="http://schemas.microsoft.com/office/powerpoint/2010/main" xmlns="" val="223756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858001"/>
        </p:xfrm>
        <a:graphic>
          <a:graphicData uri="http://schemas.openxmlformats.org/drawingml/2006/table">
            <a:tbl>
              <a:tblPr firstRow="1" bandRow="1">
                <a:tableStyleId>{5C22544A-7EE6-4342-B048-85BDC9FD1C3A}</a:tableStyleId>
              </a:tblPr>
              <a:tblGrid>
                <a:gridCol w="2963333"/>
                <a:gridCol w="931334"/>
                <a:gridCol w="5249333"/>
              </a:tblGrid>
              <a:tr h="786220">
                <a:tc>
                  <a:txBody>
                    <a:bodyPr/>
                    <a:lstStyle/>
                    <a:p>
                      <a:pPr algn="ctr"/>
                      <a:r>
                        <a:rPr kumimoji="0" lang="en-US" sz="1600" b="1" kern="1200" dirty="0" smtClean="0">
                          <a:solidFill>
                            <a:schemeClr val="tx1"/>
                          </a:solidFill>
                          <a:latin typeface="Arial" pitchFamily="34" charset="0"/>
                          <a:ea typeface="+mn-ea"/>
                          <a:cs typeface="Arial" pitchFamily="34" charset="0"/>
                        </a:rPr>
                        <a:t>Measures</a:t>
                      </a:r>
                      <a:endParaRPr kumimoji="0" lang="en-US" sz="1600" b="1" kern="1200" dirty="0">
                        <a:solidFill>
                          <a:schemeClr val="tx1"/>
                        </a:solidFill>
                        <a:latin typeface="Arial" pitchFamily="34" charset="0"/>
                        <a:ea typeface="+mn-ea"/>
                        <a:cs typeface="Arial" pitchFamily="34" charset="0"/>
                      </a:endParaRPr>
                    </a:p>
                  </a:txBody>
                  <a:tcPr>
                    <a:solidFill>
                      <a:schemeClr val="accent1">
                        <a:lumMod val="20000"/>
                        <a:lumOff val="80000"/>
                      </a:schemeClr>
                    </a:solidFill>
                  </a:tcPr>
                </a:tc>
                <a:tc>
                  <a:txBody>
                    <a:bodyPr/>
                    <a:lstStyle/>
                    <a:p>
                      <a:r>
                        <a:rPr lang="en-US" sz="1600" dirty="0" smtClean="0">
                          <a:solidFill>
                            <a:schemeClr val="tx1"/>
                          </a:solidFill>
                          <a:latin typeface="Arial" pitchFamily="34" charset="0"/>
                          <a:cs typeface="Arial" pitchFamily="34" charset="0"/>
                        </a:rPr>
                        <a:t>No of items</a:t>
                      </a:r>
                      <a:endParaRPr lang="en-US" sz="1600" dirty="0">
                        <a:solidFill>
                          <a:schemeClr val="tx1"/>
                        </a:solidFill>
                        <a:latin typeface="Arial" pitchFamily="34" charset="0"/>
                        <a:cs typeface="Arial" pitchFamily="34" charset="0"/>
                      </a:endParaRPr>
                    </a:p>
                  </a:txBody>
                  <a:tcPr>
                    <a:solidFill>
                      <a:schemeClr val="accent1">
                        <a:lumMod val="20000"/>
                        <a:lumOff val="80000"/>
                      </a:schemeClr>
                    </a:solidFill>
                  </a:tcPr>
                </a:tc>
                <a:tc>
                  <a:txBody>
                    <a:bodyPr/>
                    <a:lstStyle/>
                    <a:p>
                      <a:pPr algn="ctr"/>
                      <a:r>
                        <a:rPr lang="en-US" sz="1600" dirty="0" smtClean="0">
                          <a:solidFill>
                            <a:schemeClr val="tx1"/>
                          </a:solidFill>
                          <a:latin typeface="Arial" pitchFamily="34" charset="0"/>
                          <a:cs typeface="Arial" pitchFamily="34" charset="0"/>
                        </a:rPr>
                        <a:t>Rating  and scoring</a:t>
                      </a:r>
                      <a:endParaRPr lang="en-US" sz="1600" dirty="0">
                        <a:solidFill>
                          <a:schemeClr val="tx1"/>
                        </a:solidFill>
                        <a:latin typeface="Arial" pitchFamily="34" charset="0"/>
                        <a:cs typeface="Arial" pitchFamily="34" charset="0"/>
                      </a:endParaRPr>
                    </a:p>
                  </a:txBody>
                  <a:tcPr>
                    <a:solidFill>
                      <a:schemeClr val="accent1">
                        <a:lumMod val="20000"/>
                        <a:lumOff val="80000"/>
                      </a:schemeClr>
                    </a:solidFill>
                  </a:tcPr>
                </a:tc>
              </a:tr>
              <a:tr h="1198050">
                <a:tc>
                  <a:txBody>
                    <a:bodyPr/>
                    <a:lstStyle/>
                    <a:p>
                      <a:pPr marL="457200" indent="-457200">
                        <a:buAutoNum type="arabicPeriod"/>
                      </a:pPr>
                      <a:r>
                        <a:rPr lang="en-US" sz="1600" b="1" dirty="0" smtClean="0">
                          <a:solidFill>
                            <a:schemeClr val="tx1"/>
                          </a:solidFill>
                          <a:latin typeface="Arial" pitchFamily="34" charset="0"/>
                          <a:cs typeface="Arial" pitchFamily="34" charset="0"/>
                        </a:rPr>
                        <a:t>Addiction Belief Scale</a:t>
                      </a:r>
                    </a:p>
                    <a:p>
                      <a:pPr marL="457200" indent="-457200" algn="ctr">
                        <a:buNone/>
                      </a:pPr>
                      <a:r>
                        <a:rPr kumimoji="0" lang="en-US" sz="1600" kern="1200" dirty="0" smtClean="0">
                          <a:solidFill>
                            <a:schemeClr val="dk1"/>
                          </a:solidFill>
                          <a:latin typeface="Arial" pitchFamily="34" charset="0"/>
                          <a:ea typeface="+mn-ea"/>
                          <a:cs typeface="Arial" pitchFamily="34" charset="0"/>
                        </a:rPr>
                        <a:t>(</a:t>
                      </a:r>
                      <a:r>
                        <a:rPr kumimoji="0" lang="en-US" sz="1600" kern="1200" dirty="0" err="1" smtClean="0">
                          <a:solidFill>
                            <a:schemeClr val="dk1"/>
                          </a:solidFill>
                          <a:latin typeface="Arial" pitchFamily="34" charset="0"/>
                          <a:ea typeface="+mn-ea"/>
                          <a:cs typeface="Arial" pitchFamily="34" charset="0"/>
                        </a:rPr>
                        <a:t>Schaler</a:t>
                      </a:r>
                      <a:r>
                        <a:rPr kumimoji="0" lang="en-US" sz="1600" kern="1200" dirty="0" smtClean="0">
                          <a:solidFill>
                            <a:schemeClr val="dk1"/>
                          </a:solidFill>
                          <a:latin typeface="Arial" pitchFamily="34" charset="0"/>
                          <a:ea typeface="+mn-ea"/>
                          <a:cs typeface="Arial" pitchFamily="34" charset="0"/>
                        </a:rPr>
                        <a:t> ,</a:t>
                      </a:r>
                      <a:r>
                        <a:rPr kumimoji="0" lang="en-US" sz="1600" kern="1200" baseline="0" dirty="0" smtClean="0">
                          <a:solidFill>
                            <a:schemeClr val="dk1"/>
                          </a:solidFill>
                          <a:latin typeface="Arial" pitchFamily="34" charset="0"/>
                          <a:ea typeface="+mn-ea"/>
                          <a:cs typeface="Arial" pitchFamily="34" charset="0"/>
                        </a:rPr>
                        <a:t> </a:t>
                      </a:r>
                      <a:r>
                        <a:rPr kumimoji="0" lang="en-US" sz="1600" kern="1200" dirty="0" smtClean="0">
                          <a:solidFill>
                            <a:schemeClr val="dk1"/>
                          </a:solidFill>
                          <a:latin typeface="Arial" pitchFamily="34" charset="0"/>
                          <a:ea typeface="+mn-ea"/>
                          <a:cs typeface="Arial" pitchFamily="34" charset="0"/>
                        </a:rPr>
                        <a:t>1995) </a:t>
                      </a:r>
                      <a:endParaRPr lang="en-US" sz="1600" b="0" dirty="0">
                        <a:solidFill>
                          <a:schemeClr val="tx1"/>
                        </a:solidFill>
                        <a:latin typeface="Arial" pitchFamily="34" charset="0"/>
                        <a:cs typeface="Arial" pitchFamily="34" charset="0"/>
                      </a:endParaRPr>
                    </a:p>
                  </a:txBody>
                  <a:tcPr>
                    <a:solidFill>
                      <a:schemeClr val="accent1">
                        <a:lumMod val="20000"/>
                        <a:lumOff val="80000"/>
                      </a:schemeClr>
                    </a:solidFill>
                  </a:tcPr>
                </a:tc>
                <a:tc>
                  <a:txBody>
                    <a:bodyPr/>
                    <a:lstStyle/>
                    <a:p>
                      <a:pPr algn="ctr"/>
                      <a:r>
                        <a:rPr kumimoji="0" lang="en-US" sz="1600" kern="1200" dirty="0" smtClean="0">
                          <a:solidFill>
                            <a:schemeClr val="dk1"/>
                          </a:solidFill>
                          <a:latin typeface="Arial" pitchFamily="34" charset="0"/>
                          <a:ea typeface="+mn-ea"/>
                          <a:cs typeface="Arial" pitchFamily="34" charset="0"/>
                        </a:rPr>
                        <a:t>18 </a:t>
                      </a:r>
                      <a:endParaRPr lang="en-US" sz="1600" dirty="0">
                        <a:latin typeface="Arial" pitchFamily="34" charset="0"/>
                        <a:cs typeface="Arial" pitchFamily="34" charset="0"/>
                      </a:endParaRPr>
                    </a:p>
                  </a:txBody>
                  <a:tcPr>
                    <a:solidFill>
                      <a:schemeClr val="accent1">
                        <a:lumMod val="20000"/>
                        <a:lumOff val="80000"/>
                      </a:schemeClr>
                    </a:solidFill>
                  </a:tcPr>
                </a:tc>
                <a:tc>
                  <a:txBody>
                    <a:bodyPr/>
                    <a:lstStyle/>
                    <a:p>
                      <a:pPr algn="ctr"/>
                      <a:r>
                        <a:rPr kumimoji="0" lang="en-US" sz="1600" kern="1200" dirty="0" smtClean="0">
                          <a:solidFill>
                            <a:schemeClr val="dk1"/>
                          </a:solidFill>
                          <a:latin typeface="Arial" pitchFamily="34" charset="0"/>
                          <a:ea typeface="+mn-ea"/>
                          <a:cs typeface="Arial" pitchFamily="34" charset="0"/>
                        </a:rPr>
                        <a:t>ABS has 5point Likert scale that ranges from 1 (strongly disagree) to 5(strongly agree) </a:t>
                      </a:r>
                    </a:p>
                  </a:txBody>
                  <a:tcPr>
                    <a:solidFill>
                      <a:schemeClr val="accent1">
                        <a:lumMod val="20000"/>
                        <a:lumOff val="80000"/>
                      </a:schemeClr>
                    </a:solidFill>
                  </a:tcPr>
                </a:tc>
              </a:tr>
              <a:tr h="1841169">
                <a:tc>
                  <a:txBody>
                    <a:bodyPr/>
                    <a:lstStyle/>
                    <a:p>
                      <a:pPr algn="ctr"/>
                      <a:r>
                        <a:rPr lang="en-US" sz="1600" b="1" dirty="0" smtClean="0">
                          <a:solidFill>
                            <a:schemeClr val="tx1"/>
                          </a:solidFill>
                          <a:latin typeface="Arial" pitchFamily="34" charset="0"/>
                          <a:cs typeface="Arial" pitchFamily="34" charset="0"/>
                        </a:rPr>
                        <a:t>2. Addiction Belief Inventory</a:t>
                      </a:r>
                    </a:p>
                    <a:p>
                      <a:pPr algn="ctr"/>
                      <a:r>
                        <a:rPr kumimoji="0" lang="en-US" sz="1600" kern="1200" dirty="0" smtClean="0">
                          <a:solidFill>
                            <a:schemeClr val="dk1"/>
                          </a:solidFill>
                          <a:latin typeface="Arial" pitchFamily="34" charset="0"/>
                          <a:ea typeface="+mn-ea"/>
                          <a:cs typeface="Arial" pitchFamily="34" charset="0"/>
                        </a:rPr>
                        <a:t>(Luke, Ribisl, Walton, &amp; Davidson,</a:t>
                      </a:r>
                      <a:r>
                        <a:rPr kumimoji="0" lang="en-US" sz="1600" kern="1200" baseline="0" dirty="0" smtClean="0">
                          <a:solidFill>
                            <a:schemeClr val="dk1"/>
                          </a:solidFill>
                          <a:latin typeface="Arial" pitchFamily="34" charset="0"/>
                          <a:ea typeface="+mn-ea"/>
                          <a:cs typeface="Arial" pitchFamily="34" charset="0"/>
                        </a:rPr>
                        <a:t> </a:t>
                      </a:r>
                      <a:r>
                        <a:rPr kumimoji="0" lang="en-US" sz="1600" kern="1200" dirty="0" smtClean="0">
                          <a:solidFill>
                            <a:schemeClr val="dk1"/>
                          </a:solidFill>
                          <a:latin typeface="Arial" pitchFamily="34" charset="0"/>
                          <a:ea typeface="+mn-ea"/>
                          <a:cs typeface="Arial" pitchFamily="34" charset="0"/>
                        </a:rPr>
                        <a:t>2002) </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30</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Likert type,</a:t>
                      </a:r>
                      <a:r>
                        <a:rPr kumimoji="0" lang="en-US" sz="1600" kern="1200" baseline="0" dirty="0" smtClean="0">
                          <a:solidFill>
                            <a:schemeClr val="dk1"/>
                          </a:solidFill>
                          <a:latin typeface="Arial" pitchFamily="34" charset="0"/>
                          <a:ea typeface="+mn-ea"/>
                          <a:cs typeface="Arial" pitchFamily="34" charset="0"/>
                        </a:rPr>
                        <a:t> </a:t>
                      </a:r>
                      <a:r>
                        <a:rPr kumimoji="0" lang="en-US" sz="1600" kern="1200" dirty="0" smtClean="0">
                          <a:solidFill>
                            <a:schemeClr val="dk1"/>
                          </a:solidFill>
                          <a:latin typeface="Arial" pitchFamily="34" charset="0"/>
                          <a:ea typeface="+mn-ea"/>
                          <a:cs typeface="Arial" pitchFamily="34" charset="0"/>
                        </a:rPr>
                        <a:t>5-point rating scale: 1 (strongly disagree) to 5(strongly agree) </a:t>
                      </a:r>
                    </a:p>
                    <a:p>
                      <a:endParaRPr lang="en-US" sz="1600" dirty="0">
                        <a:latin typeface="Arial" pitchFamily="34" charset="0"/>
                        <a:cs typeface="Arial" pitchFamily="34" charset="0"/>
                      </a:endParaRPr>
                    </a:p>
                  </a:txBody>
                  <a:tcPr/>
                </a:tc>
              </a:tr>
              <a:tr h="1572440">
                <a:tc>
                  <a:txBody>
                    <a:bodyPr/>
                    <a:lstStyle/>
                    <a:p>
                      <a:pPr algn="ctr"/>
                      <a:r>
                        <a:rPr lang="en-US" sz="1600" b="1" dirty="0" smtClean="0">
                          <a:solidFill>
                            <a:schemeClr val="tx1"/>
                          </a:solidFill>
                          <a:latin typeface="Arial" pitchFamily="34" charset="0"/>
                          <a:cs typeface="Arial" pitchFamily="34" charset="0"/>
                        </a:rPr>
                        <a:t>3</a:t>
                      </a:r>
                      <a:r>
                        <a:rPr lang="en-US" sz="160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Drug Related Locus Of Control Scale</a:t>
                      </a:r>
                    </a:p>
                    <a:p>
                      <a:pPr algn="ctr"/>
                      <a:r>
                        <a:rPr kumimoji="0" lang="en-US" sz="1600" kern="1200" dirty="0" smtClean="0">
                          <a:solidFill>
                            <a:schemeClr val="dk1"/>
                          </a:solidFill>
                          <a:latin typeface="Arial" pitchFamily="34" charset="0"/>
                          <a:ea typeface="+mn-ea"/>
                          <a:cs typeface="Arial" pitchFamily="34" charset="0"/>
                        </a:rPr>
                        <a:t>(Hall,</a:t>
                      </a:r>
                      <a:r>
                        <a:rPr kumimoji="0" lang="en-US" sz="1600" kern="1200" baseline="0" dirty="0" smtClean="0">
                          <a:solidFill>
                            <a:schemeClr val="dk1"/>
                          </a:solidFill>
                          <a:latin typeface="Arial" pitchFamily="34" charset="0"/>
                          <a:ea typeface="+mn-ea"/>
                          <a:cs typeface="Arial" pitchFamily="34" charset="0"/>
                        </a:rPr>
                        <a:t> </a:t>
                      </a:r>
                      <a:r>
                        <a:rPr kumimoji="0" lang="en-US" sz="1600" kern="1200" dirty="0" smtClean="0">
                          <a:solidFill>
                            <a:schemeClr val="dk1"/>
                          </a:solidFill>
                          <a:latin typeface="Arial" pitchFamily="34" charset="0"/>
                          <a:ea typeface="+mn-ea"/>
                          <a:cs typeface="Arial" pitchFamily="34" charset="0"/>
                        </a:rPr>
                        <a:t>2001) </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15</a:t>
                      </a:r>
                      <a:endParaRPr lang="en-US" sz="1600" dirty="0">
                        <a:latin typeface="Arial" pitchFamily="34" charset="0"/>
                        <a:cs typeface="Arial" pitchFamily="34" charset="0"/>
                      </a:endParaRPr>
                    </a:p>
                  </a:txBody>
                  <a:tcPr/>
                </a:tc>
                <a:tc>
                  <a:txBody>
                    <a:bodyPr/>
                    <a:lstStyle/>
                    <a:p>
                      <a:pPr algn="ctr"/>
                      <a:r>
                        <a:rPr kumimoji="0" lang="en-US" sz="1600" b="0" i="0" kern="1200" dirty="0" smtClean="0">
                          <a:solidFill>
                            <a:schemeClr val="dk1"/>
                          </a:solidFill>
                          <a:latin typeface="Arial" pitchFamily="34" charset="0"/>
                          <a:ea typeface="+mn-ea"/>
                          <a:cs typeface="Arial" pitchFamily="34" charset="0"/>
                        </a:rPr>
                        <a:t>Forced-choice measure</a:t>
                      </a:r>
                      <a:endParaRPr lang="en-US" sz="1600" dirty="0">
                        <a:latin typeface="Arial" pitchFamily="34" charset="0"/>
                        <a:cs typeface="Arial" pitchFamily="34" charset="0"/>
                      </a:endParaRPr>
                    </a:p>
                  </a:txBody>
                  <a:tcPr/>
                </a:tc>
              </a:tr>
              <a:tr h="1460122">
                <a:tc>
                  <a:txBody>
                    <a:bodyPr/>
                    <a:lstStyle/>
                    <a:p>
                      <a:pPr algn="ctr"/>
                      <a:r>
                        <a:rPr lang="en-US" sz="1600" b="1" dirty="0" smtClean="0">
                          <a:solidFill>
                            <a:schemeClr val="tx1"/>
                          </a:solidFill>
                          <a:latin typeface="Arial" pitchFamily="34" charset="0"/>
                          <a:cs typeface="Arial" pitchFamily="34" charset="0"/>
                        </a:rPr>
                        <a:t>4. Aware Questionnaire</a:t>
                      </a:r>
                    </a:p>
                    <a:p>
                      <a:pPr algn="ctr"/>
                      <a:r>
                        <a:rPr kumimoji="0" lang="en-US" sz="1600" kern="1200" dirty="0" smtClean="0">
                          <a:solidFill>
                            <a:schemeClr val="dk1"/>
                          </a:solidFill>
                          <a:latin typeface="Arial" pitchFamily="34" charset="0"/>
                          <a:ea typeface="+mn-ea"/>
                          <a:cs typeface="Arial" pitchFamily="34" charset="0"/>
                        </a:rPr>
                        <a:t> (Miller and Harris,</a:t>
                      </a:r>
                      <a:r>
                        <a:rPr kumimoji="0" lang="en-US" sz="1600" kern="1200" baseline="0" dirty="0" smtClean="0">
                          <a:solidFill>
                            <a:schemeClr val="dk1"/>
                          </a:solidFill>
                          <a:latin typeface="Arial" pitchFamily="34" charset="0"/>
                          <a:ea typeface="+mn-ea"/>
                          <a:cs typeface="Arial" pitchFamily="34" charset="0"/>
                        </a:rPr>
                        <a:t> </a:t>
                      </a:r>
                      <a:r>
                        <a:rPr kumimoji="0" lang="en-US" sz="1600" kern="1200" dirty="0" smtClean="0">
                          <a:solidFill>
                            <a:schemeClr val="dk1"/>
                          </a:solidFill>
                          <a:latin typeface="Arial" pitchFamily="34" charset="0"/>
                          <a:ea typeface="+mn-ea"/>
                          <a:cs typeface="Arial" pitchFamily="34" charset="0"/>
                        </a:rPr>
                        <a:t>2000)</a:t>
                      </a:r>
                      <a:endParaRPr lang="en-US" sz="1600" dirty="0">
                        <a:solidFill>
                          <a:schemeClr val="tx1"/>
                        </a:solidFill>
                        <a:latin typeface="Arial" pitchFamily="34" charset="0"/>
                        <a:cs typeface="Arial" pitchFamily="34" charset="0"/>
                      </a:endParaRPr>
                    </a:p>
                  </a:txBody>
                  <a:tcPr/>
                </a:tc>
                <a:tc>
                  <a:txBody>
                    <a:bodyPr/>
                    <a:lstStyle/>
                    <a:p>
                      <a:pPr algn="ctr"/>
                      <a:r>
                        <a:rPr lang="en-US" sz="1600" dirty="0" smtClean="0">
                          <a:latin typeface="Arial" pitchFamily="34" charset="0"/>
                          <a:cs typeface="Arial" pitchFamily="34" charset="0"/>
                        </a:rPr>
                        <a:t>28</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Arial" pitchFamily="34" charset="0"/>
                          <a:ea typeface="+mn-ea"/>
                          <a:cs typeface="Arial" pitchFamily="34" charset="0"/>
                        </a:rPr>
                        <a:t>likert type, 7-point rating scale: 1= Never, 2= Rarely, 3= Sometimes, 4= Fairly often, 5= Often, 6= Almost always, 7= Always</a:t>
                      </a:r>
                    </a:p>
                    <a:p>
                      <a:endParaRPr lang="en-US" sz="16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914400"/>
          </a:xfrm>
        </p:spPr>
        <p:txBody>
          <a:bodyPr>
            <a:normAutofit fontScale="90000"/>
          </a:bodyPr>
          <a:lstStyle/>
          <a:p>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r>
              <a:rPr lang="en-US" sz="3600" b="1" dirty="0" smtClean="0">
                <a:solidFill>
                  <a:schemeClr val="tx1"/>
                </a:solidFill>
                <a:latin typeface="Arial" pitchFamily="34" charset="0"/>
                <a:cs typeface="Arial" pitchFamily="34" charset="0"/>
              </a:rPr>
              <a:t>Analyses </a:t>
            </a:r>
            <a:endParaRPr lang="en-US" sz="3200" dirty="0">
              <a:latin typeface="Arial" pitchFamily="34" charset="0"/>
              <a:cs typeface="Arial" pitchFamily="34" charset="0"/>
            </a:endParaRPr>
          </a:p>
        </p:txBody>
      </p:sp>
      <p:sp>
        <p:nvSpPr>
          <p:cNvPr id="4" name="Rectangle 3"/>
          <p:cNvSpPr/>
          <p:nvPr/>
        </p:nvSpPr>
        <p:spPr>
          <a:xfrm>
            <a:off x="533400" y="1600200"/>
            <a:ext cx="7848600" cy="2209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A series of partial correlations were conducted to find the relationship between beliefs about addiction of treatment providers, beliefs about addiction of users, locus of control of users and relapse proneness of users.  </a:t>
            </a:r>
          </a:p>
        </p:txBody>
      </p:sp>
      <p:sp>
        <p:nvSpPr>
          <p:cNvPr id="5" name="Rectangle 4"/>
          <p:cNvSpPr/>
          <p:nvPr/>
        </p:nvSpPr>
        <p:spPr>
          <a:xfrm>
            <a:off x="609600" y="3810000"/>
            <a:ext cx="7772400" cy="2133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In order to interpret a partial correlation between beliefs about addiction of treatment providers and beliefs about addiction of users , </a:t>
            </a:r>
            <a:r>
              <a:rPr lang="en-US" u="sng" dirty="0" smtClean="0">
                <a:solidFill>
                  <a:schemeClr val="tx1"/>
                </a:solidFill>
                <a:latin typeface="Arial" pitchFamily="34" charset="0"/>
                <a:cs typeface="Arial" pitchFamily="34" charset="0"/>
              </a:rPr>
              <a:t>zero-order (bi-</a:t>
            </a:r>
            <a:r>
              <a:rPr lang="en-US" u="sng" dirty="0" err="1" smtClean="0">
                <a:solidFill>
                  <a:schemeClr val="tx1"/>
                </a:solidFill>
                <a:latin typeface="Arial" pitchFamily="34" charset="0"/>
                <a:cs typeface="Arial" pitchFamily="34" charset="0"/>
              </a:rPr>
              <a:t>variate</a:t>
            </a:r>
            <a:r>
              <a:rPr lang="en-US" u="sng" dirty="0" smtClean="0">
                <a:solidFill>
                  <a:schemeClr val="tx1"/>
                </a:solidFill>
                <a:latin typeface="Arial" pitchFamily="34" charset="0"/>
                <a:cs typeface="Arial" pitchFamily="34" charset="0"/>
              </a:rPr>
              <a:t>) correlation </a:t>
            </a:r>
            <a:r>
              <a:rPr lang="en-US" dirty="0" smtClean="0">
                <a:solidFill>
                  <a:schemeClr val="tx1"/>
                </a:solidFill>
                <a:latin typeface="Arial" pitchFamily="34" charset="0"/>
                <a:cs typeface="Arial" pitchFamily="34" charset="0"/>
              </a:rPr>
              <a:t>was conducted initially then partial correlation was conducted for the variables by controlling the effect of predetermined variables according to the proposed hypothesis.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sz="3200" b="1" dirty="0" smtClean="0">
                <a:solidFill>
                  <a:schemeClr val="tx1"/>
                </a:solidFill>
                <a:latin typeface="Arial" pitchFamily="34" charset="0"/>
                <a:cs typeface="Arial" pitchFamily="34" charset="0"/>
              </a:rPr>
              <a:t>Preface</a:t>
            </a:r>
            <a:r>
              <a:rPr lang="en-US" dirty="0" smtClean="0"/>
              <a:t> </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endParaRPr lang="en-US" dirty="0"/>
          </a:p>
        </p:txBody>
      </p:sp>
      <p:sp>
        <p:nvSpPr>
          <p:cNvPr id="4" name="Rectangle 3"/>
          <p:cNvSpPr/>
          <p:nvPr/>
        </p:nvSpPr>
        <p:spPr>
          <a:xfrm>
            <a:off x="457200" y="1752600"/>
            <a:ext cx="8229600" cy="1447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When I first started working in the field of drug addiction, I had trouble figuring out how the various perspectives in this extensive field fit together. I felt like it was a whole paradigm shift from the concept of street addicts to users belonging to the noble families, having history of bright careers. </a:t>
            </a:r>
          </a:p>
        </p:txBody>
      </p:sp>
      <p:sp>
        <p:nvSpPr>
          <p:cNvPr id="5" name="Rectangle 4"/>
          <p:cNvSpPr/>
          <p:nvPr/>
        </p:nvSpPr>
        <p:spPr>
          <a:xfrm>
            <a:off x="457200" y="3429000"/>
            <a:ext cx="8229600"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 I realized that the missing piece in my perspective was a focus on the science of drug addiction. Putting aside the social context the perspectives about addiction among drug abusers played a significant role. </a:t>
            </a:r>
          </a:p>
        </p:txBody>
      </p:sp>
      <p:sp>
        <p:nvSpPr>
          <p:cNvPr id="6" name="Rectangle 5"/>
          <p:cNvSpPr/>
          <p:nvPr/>
        </p:nvSpPr>
        <p:spPr>
          <a:xfrm>
            <a:off x="457200" y="5029200"/>
            <a:ext cx="8229600" cy="1295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PSUDs (persons </a:t>
            </a:r>
            <a:r>
              <a:rPr lang="en-US" dirty="0">
                <a:solidFill>
                  <a:schemeClr val="tx1"/>
                </a:solidFill>
                <a:latin typeface="Arial" pitchFamily="34" charset="0"/>
                <a:cs typeface="Arial" pitchFamily="34" charset="0"/>
              </a:rPr>
              <a:t>with substance used disorder  </a:t>
            </a:r>
            <a:r>
              <a:rPr lang="en-US" dirty="0" smtClean="0">
                <a:solidFill>
                  <a:schemeClr val="tx1"/>
                </a:solidFill>
                <a:latin typeface="Arial" pitchFamily="34" charset="0"/>
                <a:cs typeface="Arial" pitchFamily="34" charset="0"/>
              </a:rPr>
              <a:t>) reported their experiences regarding beliefs of counselors and how their own beliefs regarding addiction changed based on their counselors’ beliefs.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914400"/>
          </a:xfrm>
        </p:spPr>
        <p:txBody>
          <a:bodyPr>
            <a:normAutofit fontScale="90000"/>
          </a:bodyPr>
          <a:lstStyle/>
          <a:p>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r>
              <a:rPr lang="en-US" sz="3600" b="1" dirty="0" smtClean="0">
                <a:solidFill>
                  <a:schemeClr val="tx1"/>
                </a:solidFill>
                <a:latin typeface="Arial" pitchFamily="34" charset="0"/>
                <a:cs typeface="Arial" pitchFamily="34" charset="0"/>
              </a:rPr>
              <a:t>Findings</a:t>
            </a:r>
            <a:r>
              <a:rPr lang="en-US" sz="3600" dirty="0" smtClean="0">
                <a:solidFill>
                  <a:schemeClr val="tx1"/>
                </a:solidFill>
                <a:latin typeface="Arial" pitchFamily="34" charset="0"/>
                <a:cs typeface="Arial" pitchFamily="34" charset="0"/>
              </a:rPr>
              <a:t>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4" name="Rectangle 3"/>
          <p:cNvSpPr/>
          <p:nvPr/>
        </p:nvSpPr>
        <p:spPr>
          <a:xfrm>
            <a:off x="533400" y="1600200"/>
            <a:ext cx="7848600" cy="2286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Arial" pitchFamily="34" charset="0"/>
                <a:cs typeface="Arial" pitchFamily="34" charset="0"/>
              </a:rPr>
              <a:t>A series of partial correlations analyses revealed </a:t>
            </a:r>
            <a:r>
              <a:rPr lang="en-US" sz="2000" dirty="0" smtClean="0">
                <a:solidFill>
                  <a:schemeClr val="accent6">
                    <a:lumMod val="75000"/>
                  </a:schemeClr>
                </a:solidFill>
                <a:latin typeface="Arial" pitchFamily="34" charset="0"/>
                <a:cs typeface="Arial" pitchFamily="34" charset="0"/>
              </a:rPr>
              <a:t>association between beliefs about addiction of treatment providers on disease model and beliefs about addiction of users on inability to control aspect of disease model when controlling for education of treatment providers and education of users. </a:t>
            </a:r>
          </a:p>
        </p:txBody>
      </p:sp>
      <p:sp>
        <p:nvSpPr>
          <p:cNvPr id="6" name="Rectangle 5"/>
          <p:cNvSpPr/>
          <p:nvPr/>
        </p:nvSpPr>
        <p:spPr>
          <a:xfrm>
            <a:off x="533400" y="3962400"/>
            <a:ext cx="7848600" cy="2308324"/>
          </a:xfrm>
          <a:prstGeom prst="rect">
            <a:avLst/>
          </a:prstGeom>
          <a:solidFill>
            <a:schemeClr val="accent2">
              <a:lumMod val="60000"/>
              <a:lumOff val="40000"/>
            </a:schemeClr>
          </a:solidFill>
          <a:ln>
            <a:solidFill>
              <a:schemeClr val="bg2"/>
            </a:solidFill>
          </a:ln>
        </p:spPr>
        <p:txBody>
          <a:bodyPr wrap="square">
            <a:spAutoFit/>
          </a:bodyPr>
          <a:lstStyle/>
          <a:p>
            <a:r>
              <a:rPr lang="en-US" sz="2400" dirty="0" smtClean="0">
                <a:solidFill>
                  <a:schemeClr val="accent6">
                    <a:lumMod val="75000"/>
                  </a:schemeClr>
                </a:solidFill>
                <a:latin typeface="Arial" pitchFamily="34" charset="0"/>
                <a:cs typeface="Arial" pitchFamily="34" charset="0"/>
              </a:rPr>
              <a:t>Beliefs of the treatment providers influence the beliefs of the users while there are some variables that play role in this association as number of relapses, history of drug use as well as personal drug use history of the treatment providers also influence the beliefs of treatment providers and in turn influence the beliefs of the users.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914400"/>
          </a:xfrm>
        </p:spPr>
        <p:txBody>
          <a:bodyPr>
            <a:normAutofit fontScale="90000"/>
          </a:bodyPr>
          <a:lstStyle/>
          <a:p>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r>
              <a:rPr lang="en-US" sz="3600" b="1" dirty="0" smtClean="0">
                <a:solidFill>
                  <a:schemeClr val="tx1"/>
                </a:solidFill>
                <a:latin typeface="Arial" pitchFamily="34" charset="0"/>
                <a:cs typeface="Arial" pitchFamily="34" charset="0"/>
              </a:rPr>
              <a:t>Findings</a:t>
            </a:r>
            <a:r>
              <a:rPr lang="en-US" sz="3600" dirty="0" smtClean="0">
                <a:solidFill>
                  <a:schemeClr val="tx1"/>
                </a:solidFill>
                <a:latin typeface="Arial" pitchFamily="34" charset="0"/>
                <a:cs typeface="Arial" pitchFamily="34" charset="0"/>
              </a:rPr>
              <a:t>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4" name="Rectangle 3"/>
          <p:cNvSpPr/>
          <p:nvPr/>
        </p:nvSpPr>
        <p:spPr>
          <a:xfrm>
            <a:off x="533400" y="1600200"/>
            <a:ext cx="7848600" cy="2819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Arial" pitchFamily="34" charset="0"/>
                <a:cs typeface="Arial" pitchFamily="34" charset="0"/>
              </a:rPr>
              <a:t>Hierarchical regression analyses revealed that </a:t>
            </a:r>
            <a:r>
              <a:rPr lang="en-US" dirty="0" smtClean="0">
                <a:solidFill>
                  <a:schemeClr val="accent6">
                    <a:lumMod val="75000"/>
                  </a:schemeClr>
                </a:solidFill>
                <a:latin typeface="Arial" pitchFamily="34" charset="0"/>
                <a:cs typeface="Arial" pitchFamily="34" charset="0"/>
              </a:rPr>
              <a:t>the relationship between beliefs about addiction of treatment providers and relapse proneness of users was mediated by inability to control, responsibility for action, responsibility for recovery and genetic basis aspect of the users’ beliefs about addiction and the relationship between users’ beliefs and relapse proneness was moderated by drug related locus of control.</a:t>
            </a:r>
          </a:p>
        </p:txBody>
      </p:sp>
      <p:sp>
        <p:nvSpPr>
          <p:cNvPr id="5" name="Rectangle 4"/>
          <p:cNvSpPr/>
          <p:nvPr/>
        </p:nvSpPr>
        <p:spPr>
          <a:xfrm>
            <a:off x="533400" y="4572000"/>
            <a:ext cx="7848600" cy="1981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en-US" dirty="0" smtClean="0">
                <a:solidFill>
                  <a:schemeClr val="tx1"/>
                </a:solidFill>
                <a:latin typeface="Arial" pitchFamily="34" charset="0"/>
                <a:cs typeface="Arial" pitchFamily="34" charset="0"/>
              </a:rPr>
              <a:t> </a:t>
            </a:r>
            <a:r>
              <a:rPr lang="en-US" dirty="0" smtClean="0">
                <a:solidFill>
                  <a:schemeClr val="accent6">
                    <a:lumMod val="75000"/>
                  </a:schemeClr>
                </a:solidFill>
                <a:latin typeface="Arial" pitchFamily="34" charset="0"/>
                <a:cs typeface="Arial" pitchFamily="34" charset="0"/>
              </a:rPr>
              <a:t>beliefs</a:t>
            </a:r>
            <a:r>
              <a:rPr lang="en-US" dirty="0" smtClean="0">
                <a:solidFill>
                  <a:schemeClr val="tx1"/>
                </a:solidFill>
                <a:latin typeface="Arial" pitchFamily="34" charset="0"/>
                <a:cs typeface="Arial" pitchFamily="34" charset="0"/>
              </a:rPr>
              <a:t> </a:t>
            </a:r>
            <a:r>
              <a:rPr lang="en-US" dirty="0" smtClean="0">
                <a:solidFill>
                  <a:schemeClr val="accent6">
                    <a:lumMod val="75000"/>
                  </a:schemeClr>
                </a:solidFill>
                <a:latin typeface="Arial" pitchFamily="34" charset="0"/>
                <a:cs typeface="Arial" pitchFamily="34" charset="0"/>
              </a:rPr>
              <a:t>of the treatment providers are associated with the relapse proneness of the users </a:t>
            </a:r>
          </a:p>
          <a:p>
            <a:pPr marL="285750" indent="-285750">
              <a:buFont typeface="Wingdings" pitchFamily="2" charset="2"/>
              <a:buChar char="Ø"/>
            </a:pPr>
            <a:r>
              <a:rPr lang="en-US" dirty="0" smtClean="0">
                <a:solidFill>
                  <a:schemeClr val="accent6">
                    <a:lumMod val="75000"/>
                  </a:schemeClr>
                </a:solidFill>
                <a:latin typeface="Arial" pitchFamily="34" charset="0"/>
                <a:cs typeface="Arial" pitchFamily="34" charset="0"/>
              </a:rPr>
              <a:t>this association is arbitrated by the beliefs of users </a:t>
            </a:r>
          </a:p>
          <a:p>
            <a:pPr marL="285750" indent="-285750">
              <a:buFont typeface="Wingdings" pitchFamily="2" charset="2"/>
              <a:buChar char="Ø"/>
            </a:pPr>
            <a:r>
              <a:rPr lang="en-US" dirty="0" smtClean="0">
                <a:solidFill>
                  <a:schemeClr val="accent6">
                    <a:lumMod val="75000"/>
                  </a:schemeClr>
                </a:solidFill>
                <a:latin typeface="Arial" pitchFamily="34" charset="0"/>
                <a:cs typeface="Arial" pitchFamily="34" charset="0"/>
              </a:rPr>
              <a:t>the beliefs of the users are also associated with Relapse proneness </a:t>
            </a:r>
            <a:endParaRPr lang="en-US" dirty="0">
              <a:solidFill>
                <a:schemeClr val="accent6">
                  <a:lumMod val="75000"/>
                </a:schemeClr>
              </a:solidFill>
              <a:latin typeface="Arial" pitchFamily="34" charset="0"/>
              <a:cs typeface="Arial" pitchFamily="34" charset="0"/>
            </a:endParaRPr>
          </a:p>
          <a:p>
            <a:pPr marL="285750" indent="-285750">
              <a:buFont typeface="Wingdings" pitchFamily="2" charset="2"/>
              <a:buChar char="Ø"/>
            </a:pPr>
            <a:r>
              <a:rPr lang="en-US" dirty="0" smtClean="0">
                <a:solidFill>
                  <a:schemeClr val="accent6">
                    <a:lumMod val="75000"/>
                  </a:schemeClr>
                </a:solidFill>
                <a:latin typeface="Arial" pitchFamily="34" charset="0"/>
                <a:cs typeface="Arial" pitchFamily="34" charset="0"/>
              </a:rPr>
              <a:t>Drug related Locus of control buffers this association.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t>
            </a:r>
            <a:endParaRPr lang="en-GB" dirty="0"/>
          </a:p>
        </p:txBody>
      </p:sp>
      <p:sp>
        <p:nvSpPr>
          <p:cNvPr id="3" name="Content Placeholder 2"/>
          <p:cNvSpPr>
            <a:spLocks noGrp="1"/>
          </p:cNvSpPr>
          <p:nvPr>
            <p:ph idx="1"/>
          </p:nvPr>
        </p:nvSpPr>
        <p:spPr/>
        <p:txBody>
          <a:bodyPr>
            <a:normAutofit/>
          </a:bodyPr>
          <a:lstStyle/>
          <a:p>
            <a:pPr marL="109728" indent="0">
              <a:buNone/>
            </a:pPr>
            <a:r>
              <a:rPr lang="en-GB" dirty="0" smtClean="0"/>
              <a:t>The Beliefs of the treatment providers influence the beliefs of the users under treatment. </a:t>
            </a:r>
          </a:p>
          <a:p>
            <a:pPr marL="109728" indent="0">
              <a:buNone/>
            </a:pPr>
            <a:r>
              <a:rPr lang="en-GB" dirty="0" smtClean="0"/>
              <a:t>when a user has external locus of control and attributes his lack of control over drug use to external causes, his beliefs have a more significant influence on  bringing him closer to relapse. This has been supported by earlier recent studies in Pakistan (</a:t>
            </a:r>
            <a:r>
              <a:rPr lang="en-GB" dirty="0" err="1" smtClean="0"/>
              <a:t>Tanveer</a:t>
            </a:r>
            <a:r>
              <a:rPr lang="en-GB" dirty="0" smtClean="0"/>
              <a:t>, Amjad and </a:t>
            </a:r>
            <a:r>
              <a:rPr lang="en-GB" dirty="0" err="1" smtClean="0"/>
              <a:t>Rafique</a:t>
            </a:r>
            <a:r>
              <a:rPr lang="en-GB" dirty="0" smtClean="0"/>
              <a:t>, 2013; </a:t>
            </a:r>
            <a:r>
              <a:rPr lang="en-GB" dirty="0" err="1" smtClean="0"/>
              <a:t>Liaqat</a:t>
            </a:r>
            <a:r>
              <a:rPr lang="en-GB" dirty="0" smtClean="0"/>
              <a:t> &amp; Amjad 2014) </a:t>
            </a:r>
          </a:p>
          <a:p>
            <a:pPr marL="109728" indent="0">
              <a:buNone/>
            </a:pPr>
            <a:endParaRPr lang="en-GB" dirty="0"/>
          </a:p>
        </p:txBody>
      </p:sp>
    </p:spTree>
    <p:extLst>
      <p:ext uri="{BB962C8B-B14F-4D97-AF65-F5344CB8AC3E}">
        <p14:creationId xmlns:p14="http://schemas.microsoft.com/office/powerpoint/2010/main" xmlns="" val="2426913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take forward</a:t>
            </a:r>
            <a:endParaRPr lang="en-GB" dirty="0"/>
          </a:p>
        </p:txBody>
      </p:sp>
      <p:sp>
        <p:nvSpPr>
          <p:cNvPr id="3" name="Content Placeholder 2"/>
          <p:cNvSpPr>
            <a:spLocks noGrp="1"/>
          </p:cNvSpPr>
          <p:nvPr>
            <p:ph idx="1"/>
          </p:nvPr>
        </p:nvSpPr>
        <p:spPr/>
        <p:txBody>
          <a:bodyPr/>
          <a:lstStyle/>
          <a:p>
            <a:endParaRPr lang="en-GB" dirty="0" smtClean="0"/>
          </a:p>
          <a:p>
            <a:endParaRPr lang="en-GB" dirty="0"/>
          </a:p>
          <a:p>
            <a:pPr marL="109728" indent="0">
              <a:buNone/>
            </a:pPr>
            <a:r>
              <a:rPr lang="en-GB" dirty="0" smtClean="0"/>
              <a:t>What is the best way to work on beliefs of </a:t>
            </a:r>
            <a:r>
              <a:rPr lang="en-GB" dirty="0"/>
              <a:t>users and Beliefs of the treatment providers ? </a:t>
            </a:r>
            <a:endParaRPr lang="en-GB" dirty="0" smtClean="0"/>
          </a:p>
          <a:p>
            <a:pPr marL="109728" indent="0">
              <a:buNone/>
            </a:pPr>
            <a:r>
              <a:rPr lang="en-GB" dirty="0" smtClean="0"/>
              <a:t>What are mechanisms for shifting locus of control  ?  </a:t>
            </a:r>
          </a:p>
          <a:p>
            <a:pPr marL="109728" indent="0">
              <a:buNone/>
            </a:pPr>
            <a:r>
              <a:rPr lang="en-GB" dirty="0" smtClean="0"/>
              <a:t>What about other factors </a:t>
            </a:r>
            <a:r>
              <a:rPr lang="en-GB" smtClean="0"/>
              <a:t>linked to relapse </a:t>
            </a:r>
            <a:r>
              <a:rPr lang="en-GB" dirty="0" smtClean="0"/>
              <a:t>proneness ? </a:t>
            </a:r>
            <a:endParaRPr lang="en-GB" dirty="0"/>
          </a:p>
        </p:txBody>
      </p:sp>
    </p:spTree>
    <p:extLst>
      <p:ext uri="{BB962C8B-B14F-4D97-AF65-F5344CB8AC3E}">
        <p14:creationId xmlns:p14="http://schemas.microsoft.com/office/powerpoint/2010/main" xmlns="" val="1374875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fontScale="90000"/>
          </a:bodyPr>
          <a:lstStyle/>
          <a:p>
            <a:r>
              <a:rPr lang="en-GB" dirty="0" smtClean="0"/>
              <a:t>Implications - </a:t>
            </a:r>
            <a:r>
              <a:rPr lang="en-GB" dirty="0"/>
              <a:t>According to these findings...</a:t>
            </a:r>
            <a:br>
              <a:rPr lang="en-GB" dirty="0"/>
            </a:br>
            <a:endParaRPr lang="en-GB" dirty="0"/>
          </a:p>
        </p:txBody>
      </p:sp>
      <p:sp>
        <p:nvSpPr>
          <p:cNvPr id="3" name="Content Placeholder 2"/>
          <p:cNvSpPr>
            <a:spLocks noGrp="1"/>
          </p:cNvSpPr>
          <p:nvPr>
            <p:ph idx="1"/>
          </p:nvPr>
        </p:nvSpPr>
        <p:spPr/>
        <p:txBody>
          <a:bodyPr>
            <a:normAutofit lnSpcReduction="10000"/>
          </a:bodyPr>
          <a:lstStyle/>
          <a:p>
            <a:pPr marL="109728" indent="0">
              <a:buNone/>
            </a:pPr>
            <a:r>
              <a:rPr lang="en-GB" dirty="0" smtClean="0"/>
              <a:t>it is important to …</a:t>
            </a:r>
          </a:p>
          <a:p>
            <a:r>
              <a:rPr lang="en-GB" dirty="0" smtClean="0"/>
              <a:t>focus on drug use related beliefs especially among young persons at risk for first time use</a:t>
            </a:r>
          </a:p>
          <a:p>
            <a:r>
              <a:rPr lang="en-GB" dirty="0" smtClean="0"/>
              <a:t>Work on drug related locus of control during interventions</a:t>
            </a:r>
          </a:p>
          <a:p>
            <a:r>
              <a:rPr lang="en-GB" dirty="0" smtClean="0"/>
              <a:t>Train the treatment providers for appropriate beliefs that influence their patients </a:t>
            </a:r>
          </a:p>
          <a:p>
            <a:r>
              <a:rPr lang="en-GB" dirty="0" smtClean="0"/>
              <a:t>Address the specific aspects of beliefs that lead to increased relapse proneness </a:t>
            </a:r>
          </a:p>
          <a:p>
            <a:pPr marL="109728" indent="0">
              <a:buNone/>
            </a:pPr>
            <a:r>
              <a:rPr lang="en-GB" dirty="0" smtClean="0"/>
              <a:t>  </a:t>
            </a:r>
          </a:p>
          <a:p>
            <a:pPr>
              <a:buFont typeface="Wingdings" pitchFamily="2" charset="2"/>
              <a:buChar char="§"/>
            </a:pPr>
            <a:endParaRPr lang="en-GB" dirty="0" smtClean="0"/>
          </a:p>
        </p:txBody>
      </p:sp>
    </p:spTree>
    <p:extLst>
      <p:ext uri="{BB962C8B-B14F-4D97-AF65-F5344CB8AC3E}">
        <p14:creationId xmlns:p14="http://schemas.microsoft.com/office/powerpoint/2010/main" xmlns="" val="2106847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sz="3200" b="1" dirty="0" smtClean="0">
                <a:solidFill>
                  <a:schemeClr val="tx1"/>
                </a:solidFill>
                <a:latin typeface="Arial" pitchFamily="34" charset="0"/>
                <a:cs typeface="Arial" pitchFamily="34" charset="0"/>
              </a:rPr>
              <a:t>References</a:t>
            </a:r>
            <a:r>
              <a:rPr lang="en-US" dirty="0" smtClean="0"/>
              <a:t> </a:t>
            </a:r>
            <a:endParaRPr lang="en-US" dirty="0"/>
          </a:p>
        </p:txBody>
      </p:sp>
      <p:sp>
        <p:nvSpPr>
          <p:cNvPr id="3" name="Content Placeholder 2"/>
          <p:cNvSpPr>
            <a:spLocks noGrp="1"/>
          </p:cNvSpPr>
          <p:nvPr>
            <p:ph idx="1"/>
          </p:nvPr>
        </p:nvSpPr>
        <p:spPr>
          <a:xfrm>
            <a:off x="457200" y="1752600"/>
            <a:ext cx="8229600" cy="4419600"/>
          </a:xfrm>
        </p:spPr>
        <p:txBody>
          <a:bodyPr>
            <a:normAutofit fontScale="92500" lnSpcReduction="10000"/>
          </a:bodyPr>
          <a:lstStyle/>
          <a:p>
            <a:pPr>
              <a:lnSpc>
                <a:spcPct val="150000"/>
              </a:lnSpc>
              <a:buNone/>
            </a:pPr>
            <a:r>
              <a:rPr lang="en-US" sz="1700" dirty="0" smtClean="0">
                <a:latin typeface="Arial" pitchFamily="34" charset="0"/>
                <a:cs typeface="Arial" pitchFamily="34" charset="0"/>
              </a:rPr>
              <a:t>Hall, E.A. (2001). Drug related locus of control scale. Retrieved  from 	www.uclaisap.org.</a:t>
            </a:r>
          </a:p>
          <a:p>
            <a:pPr>
              <a:lnSpc>
                <a:spcPct val="150000"/>
              </a:lnSpc>
              <a:buNone/>
            </a:pPr>
            <a:r>
              <a:rPr lang="en-US" sz="1700" dirty="0" smtClean="0">
                <a:latin typeface="Arial" pitchFamily="34" charset="0"/>
                <a:cs typeface="Arial" pitchFamily="34" charset="0"/>
              </a:rPr>
              <a:t>Luke, D. A., Ribisl, K. M., Walton, M. A., &amp; Davidson, W. S. (2002). Assessing 	the diversity of personal beliefs about addiction: Development of the 	addiction belief inventory. Substance Use &amp; Misuse, 37(1), 89-120.</a:t>
            </a:r>
          </a:p>
          <a:p>
            <a:pPr>
              <a:lnSpc>
                <a:spcPct val="150000"/>
              </a:lnSpc>
              <a:buNone/>
            </a:pPr>
            <a:r>
              <a:rPr lang="en-US" sz="1700" dirty="0" smtClean="0">
                <a:latin typeface="Arial" pitchFamily="34" charset="0"/>
                <a:cs typeface="Arial" pitchFamily="34" charset="0"/>
              </a:rPr>
              <a:t>Miller, W.R. (1996). What is a relapse? Fifty ways to leave the wagon. 	Addiction, 91, S15–S27.</a:t>
            </a:r>
          </a:p>
          <a:p>
            <a:pPr>
              <a:lnSpc>
                <a:spcPct val="150000"/>
              </a:lnSpc>
              <a:buNone/>
            </a:pPr>
            <a:r>
              <a:rPr lang="en-US" sz="1700" dirty="0" err="1" smtClean="0">
                <a:latin typeface="Arial" pitchFamily="34" charset="0"/>
                <a:cs typeface="Arial" pitchFamily="34" charset="0"/>
              </a:rPr>
              <a:t>Schaler</a:t>
            </a:r>
            <a:r>
              <a:rPr lang="en-US" sz="1700" dirty="0" smtClean="0">
                <a:latin typeface="Arial" pitchFamily="34" charset="0"/>
                <a:cs typeface="Arial" pitchFamily="34" charset="0"/>
              </a:rPr>
              <a:t>, J. (1995). The Addiction Belief Scale. The International Journal of the 	Addictions, 30(2),117-134.</a:t>
            </a:r>
          </a:p>
          <a:p>
            <a:pPr>
              <a:lnSpc>
                <a:spcPct val="150000"/>
              </a:lnSpc>
            </a:pPr>
            <a:r>
              <a:rPr lang="en-US" sz="1700" dirty="0" err="1" smtClean="0">
                <a:latin typeface="Arial" pitchFamily="34" charset="0"/>
                <a:cs typeface="Arial" pitchFamily="34" charset="0"/>
              </a:rPr>
              <a:t>Tanveer</a:t>
            </a:r>
            <a:r>
              <a:rPr lang="en-US" sz="1700" dirty="0" smtClean="0">
                <a:latin typeface="Arial" pitchFamily="34" charset="0"/>
                <a:cs typeface="Arial" pitchFamily="34" charset="0"/>
              </a:rPr>
              <a:t> &amp; </a:t>
            </a:r>
            <a:r>
              <a:rPr lang="en-US" sz="1700" dirty="0" err="1" smtClean="0">
                <a:latin typeface="Arial" pitchFamily="34" charset="0"/>
                <a:cs typeface="Arial" pitchFamily="34" charset="0"/>
              </a:rPr>
              <a:t>Amjad</a:t>
            </a:r>
            <a:r>
              <a:rPr lang="en-US" sz="1700" dirty="0" smtClean="0">
                <a:latin typeface="Arial" pitchFamily="34" charset="0"/>
                <a:cs typeface="Arial" pitchFamily="34" charset="0"/>
              </a:rPr>
              <a:t>.(2013). </a:t>
            </a:r>
            <a:r>
              <a:rPr lang="en-US" sz="1700" dirty="0" err="1" smtClean="0">
                <a:latin typeface="Arial" pitchFamily="34" charset="0"/>
                <a:cs typeface="Arial" pitchFamily="34" charset="0"/>
              </a:rPr>
              <a:t>Charcetristics</a:t>
            </a:r>
            <a:r>
              <a:rPr lang="en-US" sz="1700" dirty="0" smtClean="0">
                <a:latin typeface="Arial" pitchFamily="34" charset="0"/>
                <a:cs typeface="Arial" pitchFamily="34" charset="0"/>
              </a:rPr>
              <a:t> of recovering and using addicts. Paper 	presented at 2013 Addiction therapy Conference, Las Vegas. </a:t>
            </a:r>
          </a:p>
          <a:p>
            <a:pPr>
              <a:lnSpc>
                <a:spcPct val="150000"/>
              </a:lnSpc>
            </a:pPr>
            <a:r>
              <a:rPr lang="en-US" sz="1700" dirty="0" err="1" smtClean="0">
                <a:latin typeface="Arial" pitchFamily="34" charset="0"/>
                <a:cs typeface="Arial" pitchFamily="34" charset="0"/>
              </a:rPr>
              <a:t>Liaqat</a:t>
            </a:r>
            <a:r>
              <a:rPr lang="en-US" sz="1700" dirty="0" smtClean="0">
                <a:latin typeface="Arial" pitchFamily="34" charset="0"/>
                <a:cs typeface="Arial" pitchFamily="34" charset="0"/>
              </a:rPr>
              <a:t> &amp; </a:t>
            </a:r>
            <a:r>
              <a:rPr lang="en-US" sz="1700" dirty="0" err="1" smtClean="0">
                <a:latin typeface="Arial" pitchFamily="34" charset="0"/>
                <a:cs typeface="Arial" pitchFamily="34" charset="0"/>
              </a:rPr>
              <a:t>Amjad</a:t>
            </a:r>
            <a:r>
              <a:rPr lang="en-US" sz="1700" dirty="0" smtClean="0">
                <a:latin typeface="Arial" pitchFamily="34" charset="0"/>
                <a:cs typeface="Arial" pitchFamily="34" charset="0"/>
              </a:rPr>
              <a:t>. (2014). Beliefs about addiction among students and intentions to 	continue. University of </a:t>
            </a:r>
            <a:r>
              <a:rPr lang="en-US" sz="1700" dirty="0" err="1" smtClean="0">
                <a:latin typeface="Arial" pitchFamily="34" charset="0"/>
                <a:cs typeface="Arial" pitchFamily="34" charset="0"/>
              </a:rPr>
              <a:t>Pubjab</a:t>
            </a:r>
            <a:r>
              <a:rPr lang="en-US" sz="1700" dirty="0" smtClean="0">
                <a:latin typeface="Arial" pitchFamily="34" charset="0"/>
                <a:cs typeface="Arial" pitchFamily="34" charset="0"/>
              </a:rPr>
              <a:t> research project.  </a:t>
            </a:r>
          </a:p>
          <a:p>
            <a:pPr>
              <a:lnSpc>
                <a:spcPct val="150000"/>
              </a:lnSpc>
            </a:pP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3 - 5,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733800"/>
            <a:ext cx="8229600" cy="2971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Arial" pitchFamily="34" charset="0"/>
                <a:cs typeface="Arial" pitchFamily="34" charset="0"/>
              </a:rPr>
              <a:t>The goal of present research work is to contribute in increasing awareness among society, PSUD’s, their families and service providers about role of addiction beliefs and locus of control in recovery. Moreover to highlight these factors that may increase risk of relapse. Once these factors have been highlighted preventions and interventional strategies can better support  recovery</a:t>
            </a:r>
          </a:p>
        </p:txBody>
      </p:sp>
      <p:sp>
        <p:nvSpPr>
          <p:cNvPr id="5" name="Rectangle 4"/>
          <p:cNvSpPr/>
          <p:nvPr/>
        </p:nvSpPr>
        <p:spPr>
          <a:xfrm>
            <a:off x="381000" y="914400"/>
            <a:ext cx="8229600" cy="2971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Arial" pitchFamily="34" charset="0"/>
                <a:cs typeface="Arial" pitchFamily="34" charset="0"/>
              </a:rPr>
              <a:t>This Study: aims to understand beliefs about addiction and drug use, perception regarding control in drug abuse and the relation of these to relapse proneness. The beliefs of treatment providers and beliefs of PSUDs and locus of control beliefs of PSUDs in relation to the relapse proneness were tested.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28600"/>
          <a:ext cx="8001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667000" y="1828800"/>
            <a:ext cx="4191000" cy="584775"/>
          </a:xfrm>
          <a:prstGeom prst="rect">
            <a:avLst/>
          </a:prstGeom>
          <a:noFill/>
        </p:spPr>
        <p:txBody>
          <a:bodyPr wrap="square" rtlCol="0">
            <a:spAutoFit/>
          </a:bodyPr>
          <a:lstStyle/>
          <a:p>
            <a:r>
              <a:rPr lang="en-US" sz="1600" dirty="0" smtClean="0">
                <a:latin typeface="Arial" pitchFamily="34" charset="0"/>
                <a:cs typeface="Arial" pitchFamily="34" charset="0"/>
              </a:rPr>
              <a:t>(Anti Narcotics Forces (ANF), 2012) </a:t>
            </a:r>
          </a:p>
          <a:p>
            <a:endParaRPr lang="en-US" sz="1600" dirty="0"/>
          </a:p>
        </p:txBody>
      </p:sp>
      <p:graphicFrame>
        <p:nvGraphicFramePr>
          <p:cNvPr id="8" name="Diagram 7"/>
          <p:cNvGraphicFramePr/>
          <p:nvPr/>
        </p:nvGraphicFramePr>
        <p:xfrm>
          <a:off x="533400" y="2286000"/>
          <a:ext cx="8001000" cy="144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05000" y="3886200"/>
            <a:ext cx="5610318" cy="584775"/>
          </a:xfrm>
          <a:prstGeom prst="rect">
            <a:avLst/>
          </a:prstGeom>
          <a:noFill/>
        </p:spPr>
        <p:txBody>
          <a:bodyPr wrap="none" rtlCol="0">
            <a:spAutoFit/>
          </a:bodyPr>
          <a:lstStyle/>
          <a:p>
            <a:r>
              <a:rPr lang="en-US" sz="1600" dirty="0" smtClean="0">
                <a:latin typeface="Arial" pitchFamily="34" charset="0"/>
                <a:cs typeface="Arial" pitchFamily="34" charset="0"/>
              </a:rPr>
              <a:t>(United Nations Office of Drugs and Crime (UNODC), 2012)</a:t>
            </a:r>
          </a:p>
          <a:p>
            <a:endParaRPr lang="en-US" sz="1600" dirty="0">
              <a:latin typeface="Arial" pitchFamily="34" charset="0"/>
              <a:cs typeface="Arial" pitchFamily="34" charset="0"/>
            </a:endParaRPr>
          </a:p>
        </p:txBody>
      </p:sp>
      <p:graphicFrame>
        <p:nvGraphicFramePr>
          <p:cNvPr id="11" name="Diagram 10"/>
          <p:cNvGraphicFramePr/>
          <p:nvPr/>
        </p:nvGraphicFramePr>
        <p:xfrm>
          <a:off x="609600" y="4343400"/>
          <a:ext cx="8001000" cy="1447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TextBox 11"/>
          <p:cNvSpPr txBox="1"/>
          <p:nvPr/>
        </p:nvSpPr>
        <p:spPr>
          <a:xfrm>
            <a:off x="0" y="5943600"/>
            <a:ext cx="4047647" cy="338554"/>
          </a:xfrm>
          <a:prstGeom prst="rect">
            <a:avLst/>
          </a:prstGeom>
          <a:noFill/>
        </p:spPr>
        <p:txBody>
          <a:bodyPr wrap="none" rtlCol="0">
            <a:spAutoFit/>
          </a:bodyPr>
          <a:lstStyle/>
          <a:p>
            <a:r>
              <a:rPr lang="en-US" sz="1600" dirty="0" smtClean="0">
                <a:latin typeface="Arial" pitchFamily="34" charset="0"/>
                <a:cs typeface="Arial" pitchFamily="34" charset="0"/>
              </a:rPr>
              <a:t>(National Anti-Drug Agency (NADA), 2009)</a:t>
            </a:r>
            <a:endParaRPr lang="en-US" sz="1600" dirty="0">
              <a:latin typeface="Arial" pitchFamily="34" charset="0"/>
              <a:cs typeface="Arial" pitchFamily="34" charset="0"/>
            </a:endParaRPr>
          </a:p>
        </p:txBody>
      </p:sp>
      <p:sp>
        <p:nvSpPr>
          <p:cNvPr id="13" name="TextBox 12"/>
          <p:cNvSpPr txBox="1"/>
          <p:nvPr/>
        </p:nvSpPr>
        <p:spPr>
          <a:xfrm>
            <a:off x="4425977" y="5867400"/>
            <a:ext cx="4515852" cy="338554"/>
          </a:xfrm>
          <a:prstGeom prst="rect">
            <a:avLst/>
          </a:prstGeom>
          <a:noFill/>
        </p:spPr>
        <p:txBody>
          <a:bodyPr wrap="none" rtlCol="0">
            <a:spAutoFit/>
          </a:bodyPr>
          <a:lstStyle/>
          <a:p>
            <a:r>
              <a:rPr lang="en-US" sz="1600" dirty="0" smtClean="0">
                <a:latin typeface="Arial" pitchFamily="34" charset="0"/>
                <a:cs typeface="Arial" pitchFamily="34" charset="0"/>
              </a:rPr>
              <a:t>(National Survey on Drug Abuse (NSDA), 2010)</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25112"/>
          </a:xfrm>
          <a:solidFill>
            <a:schemeClr val="accent2"/>
          </a:solidFill>
        </p:spPr>
        <p:txBody>
          <a:bodyPr>
            <a:normAutofit/>
          </a:bodyPr>
          <a:lstStyle/>
          <a:p>
            <a:r>
              <a:rPr lang="en-US" sz="2400" dirty="0" smtClean="0">
                <a:latin typeface="Arial" pitchFamily="34" charset="0"/>
                <a:cs typeface="Arial" pitchFamily="34" charset="0"/>
              </a:rPr>
              <a:t>Understanding addiction beliefs can be useful for ensuring treatment adherence and recovery outcomes. </a:t>
            </a:r>
          </a:p>
          <a:p>
            <a:r>
              <a:rPr lang="en-US" sz="2400" dirty="0" smtClean="0">
                <a:latin typeface="Arial" pitchFamily="34" charset="0"/>
                <a:cs typeface="Arial" pitchFamily="34" charset="0"/>
              </a:rPr>
              <a:t>Persons with varying sets of addiction beliefs may differ in preferred choice of treatment settings or programs, treatment compliance, treatment satisfaction, and treatment outcome. </a:t>
            </a:r>
          </a:p>
          <a:p>
            <a:r>
              <a:rPr lang="en-US" sz="2400" dirty="0">
                <a:latin typeface="Arial" pitchFamily="34" charset="0"/>
                <a:cs typeface="Arial" pitchFamily="34" charset="0"/>
              </a:rPr>
              <a:t>E</a:t>
            </a:r>
            <a:r>
              <a:rPr lang="en-US" sz="2400" dirty="0" smtClean="0">
                <a:latin typeface="Arial" pitchFamily="34" charset="0"/>
                <a:cs typeface="Arial" pitchFamily="34" charset="0"/>
              </a:rPr>
              <a:t>vidence indicates </a:t>
            </a:r>
            <a:r>
              <a:rPr lang="en-US" sz="2400" dirty="0">
                <a:latin typeface="Arial" pitchFamily="34" charset="0"/>
                <a:cs typeface="Arial" pitchFamily="34" charset="0"/>
              </a:rPr>
              <a:t>that the subjective views of health professionals may be communicated to the patient, and subsequently inﬂuence the patient’s health </a:t>
            </a:r>
            <a:r>
              <a:rPr lang="en-US" sz="2400" dirty="0" smtClean="0">
                <a:latin typeface="Arial" pitchFamily="34" charset="0"/>
                <a:cs typeface="Arial" pitchFamily="34" charset="0"/>
              </a:rPr>
              <a:t>outcomes (</a:t>
            </a:r>
            <a:r>
              <a:rPr lang="en-US" sz="2400" dirty="0">
                <a:latin typeface="Arial" pitchFamily="34" charset="0"/>
                <a:cs typeface="Arial" pitchFamily="34" charset="0"/>
              </a:rPr>
              <a:t>McNeil et </a:t>
            </a:r>
            <a:r>
              <a:rPr lang="en-US" sz="2400" dirty="0" smtClean="0">
                <a:latin typeface="Arial" pitchFamily="34" charset="0"/>
                <a:cs typeface="Arial" pitchFamily="34" charset="0"/>
              </a:rPr>
              <a:t>al.,1982</a:t>
            </a:r>
            <a:r>
              <a:rPr lang="en-US" sz="2400" dirty="0">
                <a:latin typeface="Arial" pitchFamily="34" charset="0"/>
                <a:cs typeface="Arial" pitchFamily="34" charset="0"/>
              </a:rPr>
              <a:t>) </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a:solidFill>
            <a:schemeClr val="bg2">
              <a:lumMod val="90000"/>
            </a:schemeClr>
          </a:solidFill>
          <a:ln w="38100">
            <a:solidFill>
              <a:schemeClr val="accent2"/>
            </a:solidFill>
          </a:ln>
        </p:spPr>
        <p:txBody>
          <a:bodyPr>
            <a:normAutofit/>
          </a:bodyPr>
          <a:lstStyle/>
          <a:p>
            <a:endParaRPr lang="en-US" sz="2000" dirty="0" smtClean="0">
              <a:latin typeface="Arial" pitchFamily="34" charset="0"/>
              <a:cs typeface="Arial" pitchFamily="34" charset="0"/>
            </a:endParaRPr>
          </a:p>
          <a:p>
            <a:r>
              <a:rPr lang="en-US" sz="2000" dirty="0">
                <a:latin typeface="Arial" pitchFamily="34" charset="0"/>
                <a:cs typeface="Arial" pitchFamily="34" charset="0"/>
              </a:rPr>
              <a:t>Moyers and Miller (1993) found that therapists who endorsed a psychosocial model of addiction were less likely to incorporate client treatment goals into treatment </a:t>
            </a:r>
            <a:r>
              <a:rPr lang="en-US" sz="2000" dirty="0" err="1">
                <a:latin typeface="Arial" pitchFamily="34" charset="0"/>
                <a:cs typeface="Arial" pitchFamily="34" charset="0"/>
              </a:rPr>
              <a:t>plans,while</a:t>
            </a:r>
            <a:r>
              <a:rPr lang="en-US" sz="2000" dirty="0">
                <a:latin typeface="Arial" pitchFamily="34" charset="0"/>
                <a:cs typeface="Arial" pitchFamily="34" charset="0"/>
              </a:rPr>
              <a:t> those endorsing a disease model of addiction were more likely to encourage lapsed clients to return to treatment.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Addiction attitudes may influence behavior toward those with substance use disorders (SUDs) and personal decisions regarding use (</a:t>
            </a:r>
            <a:r>
              <a:rPr lang="en-US" sz="2000" dirty="0" err="1" smtClean="0">
                <a:latin typeface="Arial" pitchFamily="34" charset="0"/>
                <a:cs typeface="Arial" pitchFamily="34" charset="0"/>
              </a:rPr>
              <a:t>Trafimow</a:t>
            </a:r>
            <a:r>
              <a:rPr lang="en-US" sz="2000" dirty="0" smtClean="0">
                <a:latin typeface="Arial" pitchFamily="34" charset="0"/>
                <a:cs typeface="Arial" pitchFamily="34" charset="0"/>
              </a:rPr>
              <a:t>, 1996), and individual acceptance of new addiction-related information. For example, moralistic attitudes about addiction reduce tolerance and increase stigma toward those with substance use disorders (SUDs; </a:t>
            </a:r>
            <a:r>
              <a:rPr lang="en-US" sz="2000" dirty="0" err="1" smtClean="0">
                <a:latin typeface="Arial" pitchFamily="34" charset="0"/>
                <a:cs typeface="Arial" pitchFamily="34" charset="0"/>
              </a:rPr>
              <a:t>Caplehorn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Irwig</a:t>
            </a:r>
            <a:r>
              <a:rPr lang="en-US" sz="2000" dirty="0" smtClean="0">
                <a:latin typeface="Arial" pitchFamily="34" charset="0"/>
                <a:cs typeface="Arial" pitchFamily="34" charset="0"/>
              </a:rPr>
              <a:t>, &amp; Saunders, 1996a; </a:t>
            </a:r>
            <a:r>
              <a:rPr lang="en-US" sz="2000" dirty="0" err="1" smtClean="0">
                <a:latin typeface="Arial" pitchFamily="34" charset="0"/>
                <a:cs typeface="Arial" pitchFamily="34" charset="0"/>
              </a:rPr>
              <a:t>Luoma</a:t>
            </a:r>
            <a:r>
              <a:rPr lang="en-US" sz="2000" dirty="0" smtClean="0">
                <a:latin typeface="Arial" pitchFamily="34" charset="0"/>
                <a:cs typeface="Arial" pitchFamily="34" charset="0"/>
              </a:rPr>
              <a:t> et al., 2007; Peele, 1998). Such stigma may generate a barrier to individual acceptance of personal substance abuse dependency thereby delaying onset of treatment. </a:t>
            </a:r>
          </a:p>
          <a:p>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62400"/>
          </a:xfrm>
          <a:solidFill>
            <a:schemeClr val="accent1">
              <a:lumMod val="40000"/>
              <a:lumOff val="60000"/>
            </a:schemeClr>
          </a:solidFill>
          <a:ln w="28575">
            <a:solidFill>
              <a:schemeClr val="accent2"/>
            </a:solidFill>
          </a:ln>
        </p:spPr>
        <p:txBody>
          <a:bodyPr>
            <a:normAutofit/>
          </a:bodyPr>
          <a:lstStyle/>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Recent findings by the National Survey on Drug Use and Health (SAMHSA, 2009) provide an example of the influence of addiction attitudes. Of the 23 million individuals (8.3% of the total U.S. population age 12 and older)meeting diagnostic criteria for substance abuse disorders during 2008, 21 million did not receive treatment at any specialty clinic, including hospitals (inpatient only), mental health centers or substance abuse rehabilitation facility (SAMHSA, 2009). When questioned, 3.7% agreed they needed treatment but made no effort to obtain help and 95.2% refused to believe they needed treatment. Thus, user beliefs and attitudes acted as a barrier to actually receiving treatment.</a:t>
            </a:r>
          </a:p>
          <a:p>
            <a:endParaRPr lang="en-US" sz="2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25112"/>
          </a:xfrm>
        </p:spPr>
        <p:txBody>
          <a:bodyPr>
            <a:normAutofit fontScale="92500" lnSpcReduction="10000"/>
          </a:bodyPr>
          <a:lstStyle/>
          <a:p>
            <a:r>
              <a:rPr lang="en-US" dirty="0" smtClean="0"/>
              <a:t>Research has also suggested that </a:t>
            </a:r>
            <a:r>
              <a:rPr lang="en-US" dirty="0" smtClean="0">
                <a:solidFill>
                  <a:srgbClr val="C00000"/>
                </a:solidFill>
              </a:rPr>
              <a:t>psychologically healthy individuals have a greater sense of control than those suffering from psychological distress or impairment.  Further, these healthy individuals have been found to overestimate the amount of control that they have in a situation, to be more optimistic about their ability to achieve control, to overestimate their invulnerability, and to underestimate risk in certain situations (</a:t>
            </a:r>
            <a:r>
              <a:rPr lang="en-US" dirty="0" err="1" smtClean="0">
                <a:solidFill>
                  <a:srgbClr val="C00000"/>
                </a:solidFill>
              </a:rPr>
              <a:t>Lewinshon</a:t>
            </a:r>
            <a:r>
              <a:rPr lang="en-US" dirty="0" smtClean="0">
                <a:solidFill>
                  <a:srgbClr val="C00000"/>
                </a:solidFill>
              </a:rPr>
              <a:t>, </a:t>
            </a:r>
            <a:r>
              <a:rPr lang="en-US" dirty="0" err="1" smtClean="0">
                <a:solidFill>
                  <a:srgbClr val="C00000"/>
                </a:solidFill>
              </a:rPr>
              <a:t>Mischel</a:t>
            </a:r>
            <a:r>
              <a:rPr lang="en-US" dirty="0" smtClean="0">
                <a:solidFill>
                  <a:srgbClr val="C00000"/>
                </a:solidFill>
              </a:rPr>
              <a:t>, Chaplin, &amp; Barton, 1980; Seligman, 1991; Taylor &amp; Brown, 1988).</a:t>
            </a:r>
            <a:endParaRPr lang="en-US" dirty="0">
              <a:solidFill>
                <a:srgbClr val="C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rba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545</TotalTime>
  <Words>2652</Words>
  <Application>Microsoft Office PowerPoint</Application>
  <PresentationFormat>On-screen Show (4:3)</PresentationFormat>
  <Paragraphs>151</Paragraphs>
  <Slides>36</Slides>
  <Notes>1</Notes>
  <HiddenSlides>1</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Urban</vt:lpstr>
      <vt:lpstr>Equity</vt:lpstr>
      <vt:lpstr>Addiction Therapy-2014 Chicago,  USA August 4 - 6,  2014</vt:lpstr>
      <vt:lpstr>Slide 2</vt:lpstr>
      <vt:lpstr>Preface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The proposed model </vt:lpstr>
      <vt:lpstr>Sample   </vt:lpstr>
      <vt:lpstr>Slide 21</vt:lpstr>
      <vt:lpstr>Slide 22</vt:lpstr>
      <vt:lpstr>Slide 23</vt:lpstr>
      <vt:lpstr>Beliefs (Disease model ) </vt:lpstr>
      <vt:lpstr>Beliefs (choice model ) </vt:lpstr>
      <vt:lpstr>Locus of control</vt:lpstr>
      <vt:lpstr>Relapse proneness  </vt:lpstr>
      <vt:lpstr>Slide 28</vt:lpstr>
      <vt:lpstr> Analyses </vt:lpstr>
      <vt:lpstr>  Findings  </vt:lpstr>
      <vt:lpstr>  Findings  </vt:lpstr>
      <vt:lpstr>Discussion </vt:lpstr>
      <vt:lpstr>Questions to take forward</vt:lpstr>
      <vt:lpstr>Implications - According to these findings... </vt:lpstr>
      <vt:lpstr>References </vt:lpstr>
      <vt:lpstr>Meet the eminent gathering once again at Addiction Therapy-2015 Florida,  USA August 3 - 5,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characteristics of continuing and recovering substance abusers</dc:title>
  <dc:creator>MY-PC</dc:creator>
  <cp:lastModifiedBy>omics-ws304</cp:lastModifiedBy>
  <cp:revision>87</cp:revision>
  <dcterms:created xsi:type="dcterms:W3CDTF">2013-07-17T20:14:18Z</dcterms:created>
  <dcterms:modified xsi:type="dcterms:W3CDTF">2014-10-04T09:04:34Z</dcterms:modified>
</cp:coreProperties>
</file>