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2" r:id="rId26"/>
    <p:sldId id="281"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26A5F5-3659-4794-B9D6-19CF1BB5F177}" type="datetimeFigureOut">
              <a:rPr lang="en-US" smtClean="0"/>
              <a:pPr/>
              <a:t>27-Aug-15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F58116-A675-4D09-B67A-B2C64261A7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26A5F5-3659-4794-B9D6-19CF1BB5F177}" type="datetimeFigureOut">
              <a:rPr lang="en-US" smtClean="0"/>
              <a:pPr/>
              <a:t>27-Aug-15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F58116-A675-4D09-B67A-B2C64261A7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26A5F5-3659-4794-B9D6-19CF1BB5F177}" type="datetimeFigureOut">
              <a:rPr lang="en-US" smtClean="0"/>
              <a:pPr/>
              <a:t>27-Aug-15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F58116-A675-4D09-B67A-B2C64261A7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26A5F5-3659-4794-B9D6-19CF1BB5F177}" type="datetimeFigureOut">
              <a:rPr lang="en-US" smtClean="0"/>
              <a:pPr/>
              <a:t>27-Aug-15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F58116-A675-4D09-B67A-B2C64261A7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26A5F5-3659-4794-B9D6-19CF1BB5F177}" type="datetimeFigureOut">
              <a:rPr lang="en-US" smtClean="0"/>
              <a:pPr/>
              <a:t>27-Aug-15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F58116-A675-4D09-B67A-B2C64261A7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26A5F5-3659-4794-B9D6-19CF1BB5F177}" type="datetimeFigureOut">
              <a:rPr lang="en-US" smtClean="0"/>
              <a:pPr/>
              <a:t>27-Aug-15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F58116-A675-4D09-B67A-B2C64261A7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26A5F5-3659-4794-B9D6-19CF1BB5F177}" type="datetimeFigureOut">
              <a:rPr lang="en-US" smtClean="0"/>
              <a:pPr/>
              <a:t>27-Aug-15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F58116-A675-4D09-B67A-B2C64261A7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26A5F5-3659-4794-B9D6-19CF1BB5F177}" type="datetimeFigureOut">
              <a:rPr lang="en-US" smtClean="0"/>
              <a:pPr/>
              <a:t>27-Aug-15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F58116-A675-4D09-B67A-B2C64261A7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6A5F5-3659-4794-B9D6-19CF1BB5F177}" type="datetimeFigureOut">
              <a:rPr lang="en-US" smtClean="0"/>
              <a:pPr/>
              <a:t>27-Aug-15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F58116-A675-4D09-B67A-B2C64261A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26A5F5-3659-4794-B9D6-19CF1BB5F177}" type="datetimeFigureOut">
              <a:rPr lang="en-US" smtClean="0"/>
              <a:pPr/>
              <a:t>27-Aug-15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F58116-A675-4D09-B67A-B2C64261A7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26A5F5-3659-4794-B9D6-19CF1BB5F177}" type="datetimeFigureOut">
              <a:rPr lang="en-US" smtClean="0"/>
              <a:pPr/>
              <a:t>27-Aug-15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F58116-A675-4D09-B67A-B2C64261A7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26A5F5-3659-4794-B9D6-19CF1BB5F177}" type="datetimeFigureOut">
              <a:rPr lang="en-US" smtClean="0"/>
              <a:pPr/>
              <a:t>27-Aug-15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F58116-A675-4D09-B67A-B2C64261A7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52399"/>
          </a:xfrm>
        </p:spPr>
        <p:txBody>
          <a:bodyPr>
            <a:normAutofit fontScale="90000"/>
          </a:bodyPr>
          <a:lstStyle/>
          <a:p>
            <a:endParaRPr lang="en-US" sz="1800" b="1"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990600"/>
            <a:ext cx="8763000" cy="5257800"/>
          </a:xfrm>
        </p:spPr>
        <p:txBody>
          <a:bodyPr>
            <a:normAutofit/>
          </a:bodyPr>
          <a:lstStyle/>
          <a:p>
            <a:r>
              <a:rPr lang="en-US" b="1" dirty="0" smtClean="0">
                <a:solidFill>
                  <a:schemeClr val="tx1"/>
                </a:solidFill>
                <a:latin typeface="Times New Roman" pitchFamily="18" charset="0"/>
                <a:cs typeface="Times New Roman" pitchFamily="18" charset="0"/>
              </a:rPr>
              <a:t>ROLE OF ANGIOTENSIN CONVERTING ENZYME INHIBITORS AND ANGIOTENSIN RECEPTOR BLOCKERS</a:t>
            </a:r>
            <a:br>
              <a:rPr lang="en-US" b="1" dirty="0" smtClean="0">
                <a:solidFill>
                  <a:schemeClr val="tx1"/>
                </a:solidFill>
                <a:latin typeface="Times New Roman" pitchFamily="18" charset="0"/>
                <a:cs typeface="Times New Roman" pitchFamily="18" charset="0"/>
              </a:rPr>
            </a:br>
            <a:r>
              <a:rPr lang="en-US" b="1" dirty="0" smtClean="0">
                <a:solidFill>
                  <a:schemeClr val="tx1"/>
                </a:solidFill>
                <a:latin typeface="Times New Roman" pitchFamily="18" charset="0"/>
                <a:cs typeface="Times New Roman" pitchFamily="18" charset="0"/>
              </a:rPr>
              <a:t>IN</a:t>
            </a:r>
            <a:br>
              <a:rPr lang="en-US" b="1" dirty="0" smtClean="0">
                <a:solidFill>
                  <a:schemeClr val="tx1"/>
                </a:solidFill>
                <a:latin typeface="Times New Roman" pitchFamily="18" charset="0"/>
                <a:cs typeface="Times New Roman" pitchFamily="18" charset="0"/>
              </a:rPr>
            </a:br>
            <a:r>
              <a:rPr lang="en-US" b="1" dirty="0" smtClean="0">
                <a:solidFill>
                  <a:schemeClr val="tx1"/>
                </a:solidFill>
                <a:latin typeface="Times New Roman" pitchFamily="18" charset="0"/>
                <a:cs typeface="Times New Roman" pitchFamily="18" charset="0"/>
              </a:rPr>
              <a:t>TYPE I DIABETIC NEPHROPATHY</a:t>
            </a:r>
          </a:p>
          <a:p>
            <a:endParaRPr lang="en-US" b="1" dirty="0" smtClean="0">
              <a:solidFill>
                <a:schemeClr val="tx1"/>
              </a:solidFill>
              <a:latin typeface="Times New Roman" pitchFamily="18" charset="0"/>
              <a:cs typeface="Times New Roman" pitchFamily="18" charset="0"/>
            </a:endParaRPr>
          </a:p>
          <a:p>
            <a:endParaRPr lang="en-US" b="1" dirty="0" smtClean="0">
              <a:solidFill>
                <a:schemeClr val="tx1"/>
              </a:solidFill>
              <a:latin typeface="Times New Roman" pitchFamily="18" charset="0"/>
              <a:cs typeface="Times New Roman" pitchFamily="18" charset="0"/>
            </a:endParaRPr>
          </a:p>
          <a:p>
            <a:r>
              <a:rPr lang="en-US" b="1" dirty="0" smtClean="0">
                <a:solidFill>
                  <a:schemeClr val="tx1"/>
                </a:solidFill>
                <a:latin typeface="Times New Roman" pitchFamily="18" charset="0"/>
                <a:cs typeface="Times New Roman" pitchFamily="18" charset="0"/>
              </a:rPr>
              <a:t>DR.NASIM MUSA</a:t>
            </a:r>
          </a:p>
          <a:p>
            <a:endParaRPr lang="en-US" b="1" dirty="0" smtClean="0">
              <a:solidFill>
                <a:schemeClr val="tx1"/>
              </a:solidFill>
              <a:latin typeface="Times New Roman" pitchFamily="18" charset="0"/>
              <a:cs typeface="Times New Roman" pitchFamily="18" charset="0"/>
            </a:endParaRPr>
          </a:p>
          <a:p>
            <a:endParaRPr lang="en-US" b="1" dirty="0" smtClean="0">
              <a:solidFill>
                <a:schemeClr val="tx1"/>
              </a:solidFill>
              <a:latin typeface="Times New Roman" pitchFamily="18" charset="0"/>
              <a:cs typeface="Times New Roman" pitchFamily="18" charset="0"/>
            </a:endParaRPr>
          </a:p>
          <a:p>
            <a:endParaRPr lang="en-US" b="1" dirty="0" smtClean="0">
              <a:solidFill>
                <a:schemeClr val="tx1"/>
              </a:solidFill>
              <a:latin typeface="Times New Roman" pitchFamily="18" charset="0"/>
              <a:cs typeface="Times New Roman" pitchFamily="18" charset="0"/>
            </a:endParaRPr>
          </a:p>
          <a:p>
            <a:endParaRPr lang="en-US" b="1" dirty="0" smtClean="0">
              <a:solidFill>
                <a:schemeClr val="tx1"/>
              </a:solidFill>
              <a:latin typeface="Times New Roman" pitchFamily="18" charset="0"/>
              <a:cs typeface="Times New Roman" pitchFamily="18" charset="0"/>
            </a:endParaRPr>
          </a:p>
          <a:p>
            <a:endParaRPr lang="en-US" b="1" dirty="0" smtClean="0">
              <a:solidFill>
                <a:schemeClr val="tx1"/>
              </a:solidFill>
              <a:latin typeface="Times New Roman" pitchFamily="18" charset="0"/>
              <a:cs typeface="Times New Roman" pitchFamily="18" charset="0"/>
            </a:endParaRPr>
          </a:p>
          <a:p>
            <a:endParaRPr lang="en-US" b="1" dirty="0" smtClean="0">
              <a:solidFill>
                <a:schemeClr val="tx1"/>
              </a:solidFill>
              <a:latin typeface="Times New Roman" pitchFamily="18" charset="0"/>
              <a:cs typeface="Times New Roman" pitchFamily="18" charset="0"/>
            </a:endParaRPr>
          </a:p>
          <a:p>
            <a:endParaRPr lang="en-US" b="1" dirty="0" smtClean="0">
              <a:solidFill>
                <a:schemeClr val="tx1"/>
              </a:solidFill>
              <a:latin typeface="Times New Roman" pitchFamily="18" charset="0"/>
              <a:cs typeface="Times New Roman" pitchFamily="18" charset="0"/>
            </a:endParaRPr>
          </a:p>
          <a:p>
            <a:endParaRPr lang="en-US" b="1" dirty="0" smtClean="0">
              <a:solidFill>
                <a:schemeClr val="tx1"/>
              </a:solidFill>
              <a:latin typeface="Times New Roman" pitchFamily="18" charset="0"/>
              <a:cs typeface="Times New Roman" pitchFamily="18" charset="0"/>
            </a:endParaRPr>
          </a:p>
          <a:p>
            <a:endParaRPr lang="en-US" b="1" dirty="0" smtClean="0">
              <a:solidFill>
                <a:schemeClr val="tx1"/>
              </a:solidFill>
              <a:latin typeface="Times New Roman" pitchFamily="18" charset="0"/>
              <a:cs typeface="Times New Roman" pitchFamily="18" charset="0"/>
            </a:endParaRPr>
          </a:p>
          <a:p>
            <a:endParaRPr lang="en-US" b="1" dirty="0" smtClean="0">
              <a:solidFill>
                <a:schemeClr val="tx1"/>
              </a:solidFill>
              <a:latin typeface="Times New Roman" pitchFamily="18" charset="0"/>
              <a:cs typeface="Times New Roman" pitchFamily="18" charset="0"/>
            </a:endParaRPr>
          </a:p>
          <a:p>
            <a:endParaRPr lang="en-US" b="1" dirty="0" smtClean="0">
              <a:solidFill>
                <a:schemeClr val="tx1"/>
              </a:solidFill>
              <a:latin typeface="Times New Roman" pitchFamily="18" charset="0"/>
              <a:cs typeface="Times New Roman" pitchFamily="18" charset="0"/>
            </a:endParaRPr>
          </a:p>
          <a:p>
            <a:endParaRPr lang="en-US" b="1" dirty="0" smtClean="0">
              <a:solidFill>
                <a:schemeClr val="tx1"/>
              </a:solidFill>
              <a:latin typeface="Times New Roman" pitchFamily="18" charset="0"/>
              <a:cs typeface="Times New Roman" pitchFamily="18" charset="0"/>
            </a:endParaRPr>
          </a:p>
          <a:p>
            <a:endParaRPr lang="en-US" b="1" dirty="0" smtClean="0">
              <a:solidFill>
                <a:schemeClr val="tx1"/>
              </a:solidFill>
              <a:latin typeface="Times New Roman" pitchFamily="18" charset="0"/>
              <a:cs typeface="Times New Roman" pitchFamily="18" charset="0"/>
            </a:endParaRPr>
          </a:p>
          <a:p>
            <a:endParaRPr lang="en-US" b="1" dirty="0" smtClean="0">
              <a:solidFill>
                <a:schemeClr val="tx1"/>
              </a:solidFill>
              <a:latin typeface="Times New Roman" pitchFamily="18" charset="0"/>
              <a:cs typeface="Times New Roman" pitchFamily="18" charset="0"/>
            </a:endParaRPr>
          </a:p>
          <a:p>
            <a:endParaRPr lang="en-US" b="1" dirty="0" smtClean="0">
              <a:solidFill>
                <a:schemeClr val="tx1"/>
              </a:solidFill>
              <a:latin typeface="Times New Roman" pitchFamily="18" charset="0"/>
              <a:cs typeface="Times New Roman" pitchFamily="18" charset="0"/>
            </a:endParaRPr>
          </a:p>
          <a:p>
            <a:endParaRPr lang="en-US" b="1" dirty="0" smtClean="0">
              <a:solidFill>
                <a:schemeClr val="tx1"/>
              </a:solidFill>
              <a:latin typeface="Times New Roman" pitchFamily="18" charset="0"/>
              <a:cs typeface="Times New Roman" pitchFamily="18" charset="0"/>
            </a:endParaRPr>
          </a:p>
          <a:p>
            <a:endParaRPr lang="en-US" b="1" dirty="0" smtClean="0">
              <a:solidFill>
                <a:schemeClr val="tx1"/>
              </a:solidFill>
              <a:latin typeface="Times New Roman" pitchFamily="18" charset="0"/>
              <a:cs typeface="Times New Roman" pitchFamily="18" charset="0"/>
            </a:endParaRPr>
          </a:p>
          <a:p>
            <a:endParaRPr lang="en-US" b="1" dirty="0" smtClean="0">
              <a:solidFill>
                <a:schemeClr val="tx1"/>
              </a:solidFill>
              <a:latin typeface="Times New Roman" pitchFamily="18" charset="0"/>
              <a:cs typeface="Times New Roman" pitchFamily="18" charset="0"/>
            </a:endParaRPr>
          </a:p>
          <a:p>
            <a:endParaRPr lang="en-US" b="1" dirty="0" smtClean="0">
              <a:solidFill>
                <a:schemeClr val="tx1"/>
              </a:solidFill>
              <a:latin typeface="Times New Roman" pitchFamily="18" charset="0"/>
              <a:cs typeface="Times New Roman" pitchFamily="18" charset="0"/>
            </a:endParaRPr>
          </a:p>
          <a:p>
            <a:endParaRPr lang="en-US"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MANAGEMENT-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449763"/>
          </a:xfrm>
        </p:spPr>
        <p:txBody>
          <a:bodyPr>
            <a:normAutofit/>
          </a:bodyPr>
          <a:lstStyle/>
          <a:p>
            <a:pPr>
              <a:buNone/>
            </a:pPr>
            <a:r>
              <a:rPr lang="en-US" sz="2000" dirty="0" smtClean="0">
                <a:latin typeface="Times New Roman" pitchFamily="18" charset="0"/>
                <a:cs typeface="Times New Roman" pitchFamily="18" charset="0"/>
              </a:rPr>
              <a:t> </a:t>
            </a:r>
          </a:p>
          <a:p>
            <a:pPr>
              <a:buNone/>
            </a:pPr>
            <a:r>
              <a:rPr lang="en-US" sz="2800" b="1" dirty="0" smtClean="0">
                <a:latin typeface="Times New Roman" pitchFamily="18" charset="0"/>
                <a:cs typeface="Times New Roman" pitchFamily="18" charset="0"/>
              </a:rPr>
              <a:t> SLOWING THE PROGRESSION OF DN INCLUDES</a:t>
            </a:r>
          </a:p>
          <a:p>
            <a:pPr>
              <a:buFont typeface="Wingdings" pitchFamily="2" charset="2"/>
              <a:buChar char="§"/>
            </a:pPr>
            <a:r>
              <a:rPr lang="en-US" sz="2800" b="1" dirty="0" smtClean="0">
                <a:latin typeface="Times New Roman" pitchFamily="18" charset="0"/>
                <a:cs typeface="Times New Roman" pitchFamily="18" charset="0"/>
              </a:rPr>
              <a:t>OPTIMISING GLYCAEMIC CONTROL</a:t>
            </a:r>
          </a:p>
          <a:p>
            <a:pPr>
              <a:buFont typeface="Wingdings" pitchFamily="2" charset="2"/>
              <a:buChar char="§"/>
            </a:pPr>
            <a:r>
              <a:rPr lang="en-US" sz="2800" b="1" dirty="0" smtClean="0">
                <a:latin typeface="Times New Roman" pitchFamily="18" charset="0"/>
                <a:cs typeface="Times New Roman" pitchFamily="18" charset="0"/>
              </a:rPr>
              <a:t>CONTROL OF HYPERTENSION</a:t>
            </a:r>
          </a:p>
          <a:p>
            <a:pPr>
              <a:buFont typeface="Wingdings" pitchFamily="2" charset="2"/>
              <a:buChar char="§"/>
            </a:pPr>
            <a:r>
              <a:rPr lang="en-US" sz="2800" b="1" dirty="0" smtClean="0">
                <a:latin typeface="Times New Roman" pitchFamily="18" charset="0"/>
                <a:cs typeface="Times New Roman" pitchFamily="18" charset="0"/>
              </a:rPr>
              <a:t>USING ACEI AND/OR ARB.</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MANAGEMENT-</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
            </a:pPr>
            <a:r>
              <a:rPr lang="en-US" sz="2600" b="1" dirty="0" smtClean="0">
                <a:latin typeface="Times New Roman" pitchFamily="18" charset="0"/>
                <a:cs typeface="Times New Roman" pitchFamily="18" charset="0"/>
              </a:rPr>
              <a:t>MEDICINES THAT ARE USED TO TREAT DIABETIC NEPHROPATHY ARE ALSO USED TO CONTROL BLOOD PRESSURE.</a:t>
            </a:r>
          </a:p>
          <a:p>
            <a:pPr>
              <a:buFont typeface="Wingdings" pitchFamily="2" charset="2"/>
              <a:buChar char="§"/>
            </a:pPr>
            <a:endParaRPr lang="en-US" sz="2600" b="1" dirty="0" smtClean="0">
              <a:latin typeface="Times New Roman" pitchFamily="18" charset="0"/>
              <a:cs typeface="Times New Roman" pitchFamily="18" charset="0"/>
            </a:endParaRPr>
          </a:p>
          <a:p>
            <a:pPr>
              <a:buNone/>
            </a:pPr>
            <a:r>
              <a:rPr lang="en-US" sz="2600" b="1" dirty="0" smtClean="0">
                <a:latin typeface="Times New Roman" pitchFamily="18" charset="0"/>
                <a:cs typeface="Times New Roman" pitchFamily="18" charset="0"/>
              </a:rPr>
              <a:t>    ACEI SUCH  AS</a:t>
            </a:r>
          </a:p>
          <a:p>
            <a:pPr>
              <a:buNone/>
            </a:pPr>
            <a:r>
              <a:rPr lang="en-US" sz="2600" b="1" dirty="0" smtClean="0">
                <a:latin typeface="Times New Roman" pitchFamily="18" charset="0"/>
                <a:cs typeface="Times New Roman" pitchFamily="18" charset="0"/>
              </a:rPr>
              <a:t>    CAPTOPRIL, LISINOPRIL, RAMIPRILAND ENAPRIL, HAVE BEEN SHOWN TO PROTECT THE KIDNEY FUNCTION IN PEOPLE WITH TYPE I DIABETES.</a:t>
            </a:r>
            <a:endParaRPr lang="en-US" sz="2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MANAGEMENT</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
            </a:pPr>
            <a:r>
              <a:rPr lang="en-US" sz="2600" b="1" dirty="0" smtClean="0">
                <a:latin typeface="Times New Roman" pitchFamily="18" charset="0"/>
                <a:cs typeface="Times New Roman" pitchFamily="18" charset="0"/>
              </a:rPr>
              <a:t>ARBS, SUCH AS</a:t>
            </a:r>
          </a:p>
          <a:p>
            <a:pPr>
              <a:buNone/>
            </a:pPr>
            <a:r>
              <a:rPr lang="en-US" sz="2600" b="1" smtClean="0">
                <a:latin typeface="Times New Roman" pitchFamily="18" charset="0"/>
                <a:cs typeface="Times New Roman" pitchFamily="18" charset="0"/>
              </a:rPr>
              <a:t>    CANDESARTAN</a:t>
            </a:r>
            <a:r>
              <a:rPr lang="en-US" sz="2600" b="1" dirty="0" smtClean="0">
                <a:latin typeface="Times New Roman" pitchFamily="18" charset="0"/>
                <a:cs typeface="Times New Roman" pitchFamily="18" charset="0"/>
              </a:rPr>
              <a:t>, IRBESTAN, OSARTAN POTASSIUM, MAY BE GIVEN WITH ACEI TO PROVIDE GREATER PROTECTION OF THE KIDNEY.</a:t>
            </a:r>
          </a:p>
          <a:p>
            <a:pPr>
              <a:buNone/>
            </a:pPr>
            <a:endParaRPr lang="en-US" sz="2600" b="1" dirty="0" smtClean="0">
              <a:latin typeface="Times New Roman" pitchFamily="18" charset="0"/>
              <a:cs typeface="Times New Roman" pitchFamily="18" charset="0"/>
            </a:endParaRPr>
          </a:p>
          <a:p>
            <a:pPr>
              <a:buNone/>
            </a:pPr>
            <a:endParaRPr lang="en-US" sz="2600" b="1" dirty="0" smtClean="0">
              <a:latin typeface="Times New Roman" pitchFamily="18" charset="0"/>
              <a:cs typeface="Times New Roman" pitchFamily="18" charset="0"/>
            </a:endParaRPr>
          </a:p>
          <a:p>
            <a:pPr>
              <a:buNone/>
            </a:pPr>
            <a:r>
              <a:rPr lang="en-US" sz="26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Chavers</a:t>
            </a:r>
            <a:r>
              <a:rPr lang="en-US" sz="2400" b="1" dirty="0" smtClean="0">
                <a:latin typeface="Times New Roman" pitchFamily="18" charset="0"/>
                <a:cs typeface="Times New Roman" pitchFamily="18" charset="0"/>
              </a:rPr>
              <a:t>, BM, </a:t>
            </a:r>
            <a:r>
              <a:rPr lang="en-US" sz="2400" b="1" dirty="0" err="1" smtClean="0">
                <a:latin typeface="Times New Roman" pitchFamily="18" charset="0"/>
                <a:cs typeface="Times New Roman" pitchFamily="18" charset="0"/>
              </a:rPr>
              <a:t>Billus</a:t>
            </a:r>
            <a:r>
              <a:rPr lang="en-US" sz="2400" b="1" dirty="0" smtClean="0">
                <a:latin typeface="Times New Roman" pitchFamily="18" charset="0"/>
                <a:cs typeface="Times New Roman" pitchFamily="18" charset="0"/>
              </a:rPr>
              <a:t>, N. Eng J Med 1989; 320:966</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ROLE OF ACEI</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
            </a:pPr>
            <a:endParaRPr lang="en-US" sz="2400" dirty="0" smtClean="0">
              <a:latin typeface="Times New Roman" pitchFamily="18" charset="0"/>
              <a:cs typeface="Times New Roman" pitchFamily="18" charset="0"/>
            </a:endParaRPr>
          </a:p>
          <a:p>
            <a:pPr>
              <a:buFont typeface="Wingdings" pitchFamily="2" charset="2"/>
              <a:buChar char="§"/>
            </a:pPr>
            <a:r>
              <a:rPr lang="en-US" sz="2800" dirty="0" smtClean="0">
                <a:latin typeface="Times New Roman" pitchFamily="18" charset="0"/>
                <a:cs typeface="Times New Roman" pitchFamily="18" charset="0"/>
              </a:rPr>
              <a:t>ACEI Blocks The Conversion of  </a:t>
            </a:r>
            <a:r>
              <a:rPr lang="en-US" sz="2800" dirty="0" err="1" smtClean="0">
                <a:latin typeface="Times New Roman" pitchFamily="18" charset="0"/>
                <a:cs typeface="Times New Roman" pitchFamily="18" charset="0"/>
              </a:rPr>
              <a:t>Angiotensin</a:t>
            </a:r>
            <a:r>
              <a:rPr lang="en-US" sz="2800" dirty="0" smtClean="0">
                <a:latin typeface="Times New Roman" pitchFamily="18" charset="0"/>
                <a:cs typeface="Times New Roman" pitchFamily="18" charset="0"/>
              </a:rPr>
              <a:t> I To </a:t>
            </a:r>
            <a:r>
              <a:rPr lang="en-US" sz="2800" dirty="0" err="1" smtClean="0">
                <a:latin typeface="Times New Roman" pitchFamily="18" charset="0"/>
                <a:cs typeface="Times New Roman" pitchFamily="18" charset="0"/>
              </a:rPr>
              <a:t>Angiotensin</a:t>
            </a:r>
            <a:r>
              <a:rPr lang="en-US" sz="2800" dirty="0" smtClean="0">
                <a:latin typeface="Times New Roman" pitchFamily="18" charset="0"/>
                <a:cs typeface="Times New Roman" pitchFamily="18" charset="0"/>
              </a:rPr>
              <a:t> II. They Lower Arteriolar Resistant And Increased Venous Capacity, Increased Cardiac Output And Lower </a:t>
            </a:r>
            <a:r>
              <a:rPr lang="en-US" sz="2800" dirty="0" err="1" smtClean="0">
                <a:latin typeface="Times New Roman" pitchFamily="18" charset="0"/>
                <a:cs typeface="Times New Roman" pitchFamily="18" charset="0"/>
              </a:rPr>
              <a:t>Renovascular</a:t>
            </a:r>
            <a:r>
              <a:rPr lang="en-US" sz="2800" dirty="0" smtClean="0">
                <a:latin typeface="Times New Roman" pitchFamily="18" charset="0"/>
                <a:cs typeface="Times New Roman" pitchFamily="18" charset="0"/>
              </a:rPr>
              <a:t> Resistance.</a:t>
            </a:r>
            <a:endParaRPr lang="en-US" sz="2800" dirty="0">
              <a:latin typeface="Times New Roman" pitchFamily="18" charset="0"/>
              <a:cs typeface="Times New Roman" pitchFamily="18" charset="0"/>
            </a:endParaRPr>
          </a:p>
          <a:p>
            <a:pPr>
              <a:buFont typeface="Wingdings" pitchFamily="2" charset="2"/>
              <a:buChar char="§"/>
            </a:pPr>
            <a:r>
              <a:rPr lang="en-US" sz="2800" dirty="0" smtClean="0">
                <a:latin typeface="Times New Roman" pitchFamily="18" charset="0"/>
                <a:cs typeface="Times New Roman" pitchFamily="18" charset="0"/>
              </a:rPr>
              <a:t>First Orally Active ACEI Was </a:t>
            </a:r>
            <a:r>
              <a:rPr lang="en-US" sz="2800" dirty="0" err="1" smtClean="0">
                <a:latin typeface="Times New Roman" pitchFamily="18" charset="0"/>
                <a:cs typeface="Times New Roman" pitchFamily="18" charset="0"/>
              </a:rPr>
              <a:t>Captopril</a:t>
            </a:r>
            <a:r>
              <a:rPr lang="en-US" sz="2800" dirty="0" smtClean="0">
                <a:latin typeface="Times New Roman" pitchFamily="18" charset="0"/>
                <a:cs typeface="Times New Roman" pitchFamily="18" charset="0"/>
              </a:rPr>
              <a:t> Which Was Discovered In 1975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ROLE OF ARB</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
            </a:pPr>
            <a:r>
              <a:rPr lang="en-US" sz="2800" dirty="0" smtClean="0">
                <a:latin typeface="Times New Roman" pitchFamily="18" charset="0"/>
                <a:cs typeface="Times New Roman" pitchFamily="18" charset="0"/>
              </a:rPr>
              <a:t>THEY BLOCK THE ACTIVATION OF </a:t>
            </a:r>
          </a:p>
          <a:p>
            <a:pPr>
              <a:buNone/>
            </a:pPr>
            <a:r>
              <a:rPr lang="en-US" sz="2800" dirty="0" smtClean="0">
                <a:latin typeface="Times New Roman" pitchFamily="18" charset="0"/>
                <a:cs typeface="Times New Roman" pitchFamily="18" charset="0"/>
              </a:rPr>
              <a:t>    ANGIOTENSIN II AT AT1 </a:t>
            </a:r>
          </a:p>
          <a:p>
            <a:pPr>
              <a:buNone/>
            </a:pPr>
            <a:r>
              <a:rPr lang="en-US" sz="2800" dirty="0" smtClean="0">
                <a:latin typeface="Times New Roman" pitchFamily="18" charset="0"/>
                <a:cs typeface="Times New Roman" pitchFamily="18" charset="0"/>
              </a:rPr>
              <a:t>    RECEPTORS. BLOCKADE CAUSES VASODILATATION, REDUCES SECRETION OF VASOPRESSIN, REDUCES PRODUCTION OF AND SECRETION OF ALDOSTERONE.</a:t>
            </a:r>
          </a:p>
          <a:p>
            <a:pPr>
              <a:buFont typeface="Wingdings" pitchFamily="2" charset="2"/>
              <a:buChar char="§"/>
            </a:pPr>
            <a:r>
              <a:rPr lang="en-US" sz="2800" dirty="0" smtClean="0">
                <a:latin typeface="Times New Roman" pitchFamily="18" charset="0"/>
                <a:cs typeface="Times New Roman" pitchFamily="18" charset="0"/>
              </a:rPr>
              <a:t>FIRST ORALLY ACTIVE ARB WAS LOSARTAN WHICH WAS DISCOVERED IN 1980.</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ANGIOTENSIN PATHWAY-</a:t>
            </a:r>
            <a:endParaRPr lang="en-US" sz="3200" b="1" dirty="0">
              <a:latin typeface="Times New Roman" pitchFamily="18" charset="0"/>
              <a:cs typeface="Times New Roman" pitchFamily="18" charset="0"/>
            </a:endParaRPr>
          </a:p>
        </p:txBody>
      </p:sp>
      <p:pic>
        <p:nvPicPr>
          <p:cNvPr id="4" name="Content Placeholder 3" descr="Capturem2.JPG"/>
          <p:cNvPicPr>
            <a:picLocks noGrp="1" noChangeAspect="1"/>
          </p:cNvPicPr>
          <p:nvPr>
            <p:ph idx="1"/>
          </p:nvPr>
        </p:nvPicPr>
        <p:blipFill>
          <a:blip r:embed="rId2"/>
          <a:stretch>
            <a:fillRect/>
          </a:stretch>
        </p:blipFill>
        <p:spPr>
          <a:xfrm>
            <a:off x="609600" y="1371600"/>
            <a:ext cx="8001000" cy="502920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ANGIOTENSIN II PLAYS A CENTRAL ROLE IN ORGAN DAMAGE</a:t>
            </a:r>
            <a:endParaRPr lang="en-US" sz="3200" b="1" dirty="0">
              <a:latin typeface="Times New Roman" pitchFamily="18" charset="0"/>
              <a:cs typeface="Times New Roman" pitchFamily="18" charset="0"/>
            </a:endParaRPr>
          </a:p>
        </p:txBody>
      </p:sp>
      <p:pic>
        <p:nvPicPr>
          <p:cNvPr id="4" name="Content Placeholder 3" descr="CaptureM33.JPG"/>
          <p:cNvPicPr>
            <a:picLocks noGrp="1" noChangeAspect="1"/>
          </p:cNvPicPr>
          <p:nvPr>
            <p:ph idx="1"/>
          </p:nvPr>
        </p:nvPicPr>
        <p:blipFill>
          <a:blip r:embed="rId2"/>
          <a:stretch>
            <a:fillRect/>
          </a:stretch>
        </p:blipFill>
        <p:spPr>
          <a:xfrm>
            <a:off x="533400" y="1524000"/>
            <a:ext cx="8153400" cy="4876800"/>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RENIN-ANGIOTENSIN CASCADE</a:t>
            </a:r>
            <a:endParaRPr lang="en-US" sz="3200" b="1" dirty="0">
              <a:latin typeface="Times New Roman" pitchFamily="18" charset="0"/>
              <a:cs typeface="Times New Roman" pitchFamily="18" charset="0"/>
            </a:endParaRPr>
          </a:p>
        </p:txBody>
      </p:sp>
      <p:pic>
        <p:nvPicPr>
          <p:cNvPr id="4" name="Content Placeholder 3" descr="CaptureM55.JPG"/>
          <p:cNvPicPr>
            <a:picLocks noGrp="1" noChangeAspect="1"/>
          </p:cNvPicPr>
          <p:nvPr>
            <p:ph idx="1"/>
          </p:nvPr>
        </p:nvPicPr>
        <p:blipFill>
          <a:blip r:embed="rId2"/>
          <a:stretch>
            <a:fillRect/>
          </a:stretch>
        </p:blipFill>
        <p:spPr>
          <a:xfrm>
            <a:off x="304800" y="1295400"/>
            <a:ext cx="8458200" cy="518160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WHAT ARE THE</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EVIDENCES?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800" b="1" dirty="0" smtClean="0">
                <a:latin typeface="Times New Roman" pitchFamily="18" charset="0"/>
                <a:cs typeface="Times New Roman" pitchFamily="18" charset="0"/>
              </a:rPr>
              <a:t>   </a:t>
            </a:r>
          </a:p>
          <a:p>
            <a:pPr>
              <a:buNone/>
            </a:pPr>
            <a:endParaRPr lang="en-US" sz="2800" b="1" dirty="0" smtClean="0">
              <a:latin typeface="Times New Roman" pitchFamily="18" charset="0"/>
              <a:cs typeface="Times New Roman" pitchFamily="18" charset="0"/>
            </a:endParaRPr>
          </a:p>
          <a:p>
            <a:pPr>
              <a:buNone/>
            </a:pPr>
            <a:r>
              <a:rPr lang="en-US" sz="2800" b="1" dirty="0" smtClean="0">
                <a:latin typeface="Times New Roman" pitchFamily="18" charset="0"/>
                <a:cs typeface="Times New Roman" pitchFamily="18" charset="0"/>
              </a:rPr>
              <a:t>        </a:t>
            </a:r>
            <a:r>
              <a:rPr lang="en-US" sz="3000" b="1" dirty="0" smtClean="0">
                <a:latin typeface="Times New Roman" pitchFamily="18" charset="0"/>
                <a:cs typeface="Times New Roman" pitchFamily="18" charset="0"/>
              </a:rPr>
              <a:t>Are The Inhibitors Of </a:t>
            </a:r>
          </a:p>
          <a:p>
            <a:pPr>
              <a:buNone/>
            </a:pPr>
            <a:r>
              <a:rPr lang="en-US" sz="3000" b="1" dirty="0" smtClean="0">
                <a:latin typeface="Times New Roman" pitchFamily="18" charset="0"/>
                <a:cs typeface="Times New Roman" pitchFamily="18" charset="0"/>
              </a:rPr>
              <a:t>        </a:t>
            </a:r>
            <a:r>
              <a:rPr lang="en-US" sz="3000" b="1" dirty="0" err="1" smtClean="0">
                <a:latin typeface="Times New Roman" pitchFamily="18" charset="0"/>
                <a:cs typeface="Times New Roman" pitchFamily="18" charset="0"/>
              </a:rPr>
              <a:t>Renin</a:t>
            </a:r>
            <a:r>
              <a:rPr lang="en-US" sz="3000" b="1" dirty="0" smtClean="0">
                <a:latin typeface="Times New Roman" pitchFamily="18" charset="0"/>
                <a:cs typeface="Times New Roman" pitchFamily="18" charset="0"/>
              </a:rPr>
              <a:t>- </a:t>
            </a:r>
            <a:r>
              <a:rPr lang="en-US" sz="3000" b="1" dirty="0" err="1" smtClean="0">
                <a:latin typeface="Times New Roman" pitchFamily="18" charset="0"/>
                <a:cs typeface="Times New Roman" pitchFamily="18" charset="0"/>
              </a:rPr>
              <a:t>Angiotensin</a:t>
            </a:r>
            <a:endParaRPr lang="en-US" sz="3000" b="1" dirty="0" smtClean="0">
              <a:latin typeface="Times New Roman" pitchFamily="18" charset="0"/>
              <a:cs typeface="Times New Roman" pitchFamily="18" charset="0"/>
            </a:endParaRPr>
          </a:p>
          <a:p>
            <a:pPr>
              <a:buNone/>
            </a:pPr>
            <a:r>
              <a:rPr lang="en-US" sz="3000" b="1" dirty="0" smtClean="0">
                <a:latin typeface="Times New Roman" pitchFamily="18" charset="0"/>
                <a:cs typeface="Times New Roman" pitchFamily="18" charset="0"/>
              </a:rPr>
              <a:t>        System(ACEIs or ARBs) </a:t>
            </a:r>
          </a:p>
          <a:p>
            <a:pPr>
              <a:buNone/>
            </a:pPr>
            <a:r>
              <a:rPr lang="en-US" sz="3000" b="1" dirty="0" smtClean="0">
                <a:latin typeface="Times New Roman" pitchFamily="18" charset="0"/>
                <a:cs typeface="Times New Roman" pitchFamily="18" charset="0"/>
              </a:rPr>
              <a:t>        Really Effective?</a:t>
            </a:r>
          </a:p>
          <a:p>
            <a:pPr>
              <a:buNone/>
            </a:pP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ACE-I Is More </a:t>
            </a:r>
            <a:r>
              <a:rPr lang="en-US" sz="3200" b="1" dirty="0" err="1" smtClean="0">
                <a:latin typeface="Times New Roman" pitchFamily="18" charset="0"/>
                <a:cs typeface="Times New Roman" pitchFamily="18" charset="0"/>
              </a:rPr>
              <a:t>Renoprotective</a:t>
            </a:r>
            <a:r>
              <a:rPr lang="en-US" sz="3200" b="1" dirty="0" smtClean="0">
                <a:latin typeface="Times New Roman" pitchFamily="18" charset="0"/>
                <a:cs typeface="Times New Roman" pitchFamily="18" charset="0"/>
              </a:rPr>
              <a:t> Than Conventional Therapy In Type I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t>                                   </a:t>
            </a:r>
            <a:r>
              <a:rPr lang="en-US" b="1" dirty="0" smtClean="0">
                <a:latin typeface="Times New Roman" pitchFamily="18" charset="0"/>
                <a:cs typeface="Times New Roman" pitchFamily="18" charset="0"/>
              </a:rPr>
              <a:t>Diabetes</a:t>
            </a:r>
          </a:p>
          <a:p>
            <a:pPr>
              <a:buNone/>
            </a:pPr>
            <a:r>
              <a:rPr lang="en-US" b="1" dirty="0" smtClean="0">
                <a:latin typeface="Times New Roman" pitchFamily="18" charset="0"/>
                <a:cs typeface="Times New Roman" pitchFamily="18" charset="0"/>
              </a:rPr>
              <a:t> </a:t>
            </a:r>
            <a:endParaRPr lang="en-US" dirty="0"/>
          </a:p>
        </p:txBody>
      </p:sp>
      <p:cxnSp>
        <p:nvCxnSpPr>
          <p:cNvPr id="5" name="Straight Connector 4"/>
          <p:cNvCxnSpPr/>
          <p:nvPr/>
        </p:nvCxnSpPr>
        <p:spPr>
          <a:xfrm>
            <a:off x="609600" y="1676400"/>
            <a:ext cx="7848600" cy="1588"/>
          </a:xfrm>
          <a:prstGeom prst="line">
            <a:avLst/>
          </a:prstGeom>
          <a:ln>
            <a:solidFill>
              <a:schemeClr val="tx1"/>
            </a:solidFill>
          </a:ln>
        </p:spPr>
        <p:style>
          <a:lnRef idx="1">
            <a:schemeClr val="accent2"/>
          </a:lnRef>
          <a:fillRef idx="0">
            <a:schemeClr val="accent2"/>
          </a:fillRef>
          <a:effectRef idx="0">
            <a:schemeClr val="accent2"/>
          </a:effectRef>
          <a:fontRef idx="minor">
            <a:schemeClr val="tx1"/>
          </a:fontRef>
        </p:style>
      </p:cxnSp>
      <p:pic>
        <p:nvPicPr>
          <p:cNvPr id="6" name="Picture 5" descr="Capturem66.JPG"/>
          <p:cNvPicPr>
            <a:picLocks noChangeAspect="1"/>
          </p:cNvPicPr>
          <p:nvPr/>
        </p:nvPicPr>
        <p:blipFill>
          <a:blip r:embed="rId2"/>
          <a:stretch>
            <a:fillRect/>
          </a:stretch>
        </p:blipFill>
        <p:spPr>
          <a:xfrm>
            <a:off x="304800" y="2209800"/>
            <a:ext cx="8534400" cy="44196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Type I –IDDM is characterized by</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
            </a:pPr>
            <a:r>
              <a:rPr lang="en-US" sz="2800" dirty="0" smtClean="0"/>
              <a:t>The abrupt onset of symptoms</a:t>
            </a:r>
          </a:p>
          <a:p>
            <a:pPr>
              <a:buFont typeface="Wingdings" pitchFamily="2" charset="2"/>
              <a:buChar char="§"/>
            </a:pPr>
            <a:r>
              <a:rPr lang="en-US" sz="2800" dirty="0" err="1" smtClean="0"/>
              <a:t>Insulinopenia</a:t>
            </a:r>
            <a:endParaRPr lang="en-US" sz="2800" dirty="0" smtClean="0"/>
          </a:p>
          <a:p>
            <a:pPr>
              <a:buFont typeface="Wingdings" pitchFamily="2" charset="2"/>
              <a:buChar char="§"/>
            </a:pPr>
            <a:r>
              <a:rPr lang="en-US" sz="2800" dirty="0" smtClean="0"/>
              <a:t>Dependence on injected insulin for life</a:t>
            </a:r>
          </a:p>
          <a:p>
            <a:pPr>
              <a:buFont typeface="Wingdings" pitchFamily="2" charset="2"/>
              <a:buChar char="§"/>
            </a:pPr>
            <a:r>
              <a:rPr lang="en-US" sz="2800" dirty="0" smtClean="0"/>
              <a:t>Proneness to </a:t>
            </a:r>
            <a:r>
              <a:rPr lang="en-US" sz="2800" dirty="0" err="1" smtClean="0"/>
              <a:t>ketoacidosis</a:t>
            </a:r>
            <a:r>
              <a:rPr lang="en-US" sz="2800" dirty="0" smtClean="0"/>
              <a:t>.</a:t>
            </a:r>
          </a:p>
          <a:p>
            <a:pPr>
              <a:buFont typeface="Wingdings" pitchFamily="2" charset="2"/>
              <a:buChar char="§"/>
            </a:pPr>
            <a:r>
              <a:rPr lang="en-US" sz="2800" dirty="0" smtClean="0"/>
              <a:t>Confirmed by demonstrating low plasma insulin or C- peptide levels, circulating islet cell antibodies and association with HLA DR3,DR4</a:t>
            </a:r>
          </a:p>
          <a:p>
            <a:pPr>
              <a:buFont typeface="Wingdings" pitchFamily="2" charset="2"/>
              <a:buChar char="§"/>
            </a:pPr>
            <a:r>
              <a:rPr lang="en-US" sz="2800" dirty="0" smtClean="0"/>
              <a:t>Asparagines for neutral amino  acids in position 57 of HLA-DQB chain.</a:t>
            </a:r>
          </a:p>
          <a:p>
            <a:pPr>
              <a:buFont typeface="Wingdings" pitchFamily="2" charset="2"/>
              <a:buChar char="§"/>
            </a:pPr>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ACE-I Is More </a:t>
            </a:r>
            <a:r>
              <a:rPr lang="en-US" sz="3200" b="1" dirty="0" err="1" smtClean="0">
                <a:latin typeface="Times New Roman" pitchFamily="18" charset="0"/>
                <a:cs typeface="Times New Roman" pitchFamily="18" charset="0"/>
              </a:rPr>
              <a:t>Renoprotective</a:t>
            </a:r>
            <a:r>
              <a:rPr lang="en-US" sz="3200" b="1" dirty="0" smtClean="0">
                <a:latin typeface="Times New Roman" pitchFamily="18" charset="0"/>
                <a:cs typeface="Times New Roman" pitchFamily="18" charset="0"/>
              </a:rPr>
              <a:t> Than Conventional Therapy In Type I</a:t>
            </a:r>
            <a:endParaRPr lang="en-US" sz="3200" dirty="0"/>
          </a:p>
        </p:txBody>
      </p:sp>
      <p:sp>
        <p:nvSpPr>
          <p:cNvPr id="3" name="Content Placeholder 2"/>
          <p:cNvSpPr>
            <a:spLocks noGrp="1"/>
          </p:cNvSpPr>
          <p:nvPr>
            <p:ph idx="1"/>
          </p:nvPr>
        </p:nvSpPr>
        <p:spPr/>
        <p:txBody>
          <a:bodyPr/>
          <a:lstStyle/>
          <a:p>
            <a:pPr>
              <a:buNone/>
            </a:pPr>
            <a:r>
              <a:rPr lang="en-US" dirty="0" smtClean="0"/>
              <a:t>                                    </a:t>
            </a:r>
            <a:r>
              <a:rPr lang="en-US" b="1" dirty="0" smtClean="0">
                <a:latin typeface="Times New Roman" pitchFamily="18" charset="0"/>
                <a:cs typeface="Times New Roman" pitchFamily="18" charset="0"/>
              </a:rPr>
              <a:t>Diabetes2</a:t>
            </a:r>
          </a:p>
          <a:p>
            <a:pPr>
              <a:buNone/>
            </a:pPr>
            <a:endParaRPr lang="en-US" b="1" dirty="0" smtClean="0">
              <a:latin typeface="Times New Roman" pitchFamily="18" charset="0"/>
              <a:cs typeface="Times New Roman" pitchFamily="18" charset="0"/>
            </a:endParaRPr>
          </a:p>
          <a:p>
            <a:pPr>
              <a:buNone/>
            </a:pPr>
            <a:endParaRPr lang="en-US" dirty="0" smtClean="0"/>
          </a:p>
          <a:p>
            <a:pPr>
              <a:buNone/>
            </a:pPr>
            <a:endParaRPr lang="en-US" dirty="0"/>
          </a:p>
        </p:txBody>
      </p:sp>
      <p:cxnSp>
        <p:nvCxnSpPr>
          <p:cNvPr id="7" name="Straight Connector 6"/>
          <p:cNvCxnSpPr/>
          <p:nvPr/>
        </p:nvCxnSpPr>
        <p:spPr>
          <a:xfrm>
            <a:off x="609600" y="1676400"/>
            <a:ext cx="7924800" cy="1588"/>
          </a:xfrm>
          <a:prstGeom prst="line">
            <a:avLst/>
          </a:prstGeom>
          <a:ln>
            <a:solidFill>
              <a:schemeClr val="tx1"/>
            </a:solidFill>
          </a:ln>
        </p:spPr>
        <p:style>
          <a:lnRef idx="1">
            <a:schemeClr val="accent2"/>
          </a:lnRef>
          <a:fillRef idx="0">
            <a:schemeClr val="accent2"/>
          </a:fillRef>
          <a:effectRef idx="0">
            <a:schemeClr val="accent2"/>
          </a:effectRef>
          <a:fontRef idx="minor">
            <a:schemeClr val="tx1"/>
          </a:fontRef>
        </p:style>
      </p:cxnSp>
      <p:pic>
        <p:nvPicPr>
          <p:cNvPr id="8" name="Picture 7" descr="Capturem77.JPG"/>
          <p:cNvPicPr>
            <a:picLocks noChangeAspect="1"/>
          </p:cNvPicPr>
          <p:nvPr/>
        </p:nvPicPr>
        <p:blipFill>
          <a:blip r:embed="rId2"/>
          <a:stretch>
            <a:fillRect/>
          </a:stretch>
        </p:blipFill>
        <p:spPr>
          <a:xfrm>
            <a:off x="228600" y="2133600"/>
            <a:ext cx="8686800" cy="45720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Micro Hope Study (n=3577)</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r>
              <a:rPr lang="en-US" dirty="0" smtClean="0"/>
              <a:t>   </a:t>
            </a:r>
          </a:p>
          <a:p>
            <a:pPr>
              <a:buNone/>
            </a:pPr>
            <a:r>
              <a:rPr lang="en-US" sz="2000" b="1" dirty="0" smtClean="0">
                <a:latin typeface="Times New Roman" pitchFamily="18" charset="0"/>
                <a:cs typeface="Times New Roman" pitchFamily="18" charset="0"/>
              </a:rPr>
              <a:t>   </a:t>
            </a:r>
          </a:p>
          <a:p>
            <a:pPr>
              <a:buNone/>
            </a:pPr>
            <a:endParaRPr lang="en-US" sz="2000" b="1" dirty="0" smtClean="0">
              <a:latin typeface="Times New Roman" pitchFamily="18" charset="0"/>
              <a:cs typeface="Times New Roman" pitchFamily="18" charset="0"/>
            </a:endParaRPr>
          </a:p>
          <a:p>
            <a:pPr>
              <a:buNone/>
            </a:pPr>
            <a:endParaRPr lang="en-US" sz="2000" b="1" dirty="0" smtClean="0">
              <a:latin typeface="Times New Roman" pitchFamily="18" charset="0"/>
              <a:cs typeface="Times New Roman" pitchFamily="18" charset="0"/>
            </a:endParaRPr>
          </a:p>
          <a:p>
            <a:pPr>
              <a:buNone/>
            </a:pPr>
            <a:endParaRPr lang="en-US" sz="2000" b="1" dirty="0" smtClean="0">
              <a:latin typeface="Times New Roman" pitchFamily="18" charset="0"/>
              <a:cs typeface="Times New Roman" pitchFamily="18" charset="0"/>
            </a:endParaRPr>
          </a:p>
          <a:p>
            <a:pPr>
              <a:buNone/>
            </a:pPr>
            <a:endParaRPr lang="en-US" sz="2000" b="1" dirty="0" smtClean="0">
              <a:latin typeface="Times New Roman" pitchFamily="18" charset="0"/>
              <a:cs typeface="Times New Roman" pitchFamily="18" charset="0"/>
            </a:endParaRPr>
          </a:p>
          <a:p>
            <a:pPr>
              <a:buNone/>
            </a:pPr>
            <a:endParaRPr lang="en-US" sz="2000" b="1" dirty="0" smtClean="0">
              <a:latin typeface="Times New Roman" pitchFamily="18" charset="0"/>
              <a:cs typeface="Times New Roman" pitchFamily="18" charset="0"/>
            </a:endParaRPr>
          </a:p>
          <a:p>
            <a:pPr>
              <a:buNone/>
            </a:pPr>
            <a:endParaRPr lang="en-US" sz="2000" b="1" dirty="0" smtClean="0">
              <a:latin typeface="Times New Roman" pitchFamily="18" charset="0"/>
              <a:cs typeface="Times New Roman" pitchFamily="18" charset="0"/>
            </a:endParaRPr>
          </a:p>
          <a:p>
            <a:pPr>
              <a:buNone/>
            </a:pPr>
            <a:endParaRPr lang="en-US" sz="20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                               </a:t>
            </a:r>
          </a:p>
          <a:p>
            <a:pPr>
              <a:buNone/>
            </a:pPr>
            <a:r>
              <a:rPr lang="en-US" sz="2000" b="1" dirty="0" smtClean="0">
                <a:latin typeface="Times New Roman" pitchFamily="18" charset="0"/>
                <a:cs typeface="Times New Roman" pitchFamily="18" charset="0"/>
              </a:rPr>
              <a:t>                                24% greater decrease in progression to overt </a:t>
            </a:r>
          </a:p>
          <a:p>
            <a:pPr>
              <a:buNone/>
            </a:pPr>
            <a:r>
              <a:rPr lang="en-US" sz="2000" b="1" dirty="0" smtClean="0">
                <a:latin typeface="Times New Roman" pitchFamily="18" charset="0"/>
                <a:cs typeface="Times New Roman" pitchFamily="18" charset="0"/>
              </a:rPr>
              <a:t>                                Nephropathy in the </a:t>
            </a:r>
            <a:r>
              <a:rPr lang="en-US" sz="2000" b="1" dirty="0" err="1" smtClean="0">
                <a:latin typeface="Times New Roman" pitchFamily="18" charset="0"/>
                <a:cs typeface="Times New Roman" pitchFamily="18" charset="0"/>
              </a:rPr>
              <a:t>Ramipril</a:t>
            </a:r>
            <a:r>
              <a:rPr lang="en-US" sz="2000" b="1" dirty="0" smtClean="0">
                <a:latin typeface="Times New Roman" pitchFamily="18" charset="0"/>
                <a:cs typeface="Times New Roman" pitchFamily="18" charset="0"/>
              </a:rPr>
              <a:t> group than placebo</a:t>
            </a:r>
            <a:endParaRPr lang="en-US" dirty="0"/>
          </a:p>
        </p:txBody>
      </p:sp>
      <p:cxnSp>
        <p:nvCxnSpPr>
          <p:cNvPr id="7" name="Straight Connector 6"/>
          <p:cNvCxnSpPr/>
          <p:nvPr/>
        </p:nvCxnSpPr>
        <p:spPr>
          <a:xfrm>
            <a:off x="533400" y="1295400"/>
            <a:ext cx="8153400" cy="1588"/>
          </a:xfrm>
          <a:prstGeom prst="line">
            <a:avLst/>
          </a:prstGeom>
          <a:ln>
            <a:solidFill>
              <a:schemeClr val="tx1"/>
            </a:solidFill>
          </a:ln>
        </p:spPr>
        <p:style>
          <a:lnRef idx="1">
            <a:schemeClr val="accent2"/>
          </a:lnRef>
          <a:fillRef idx="0">
            <a:schemeClr val="accent2"/>
          </a:fillRef>
          <a:effectRef idx="0">
            <a:schemeClr val="accent2"/>
          </a:effectRef>
          <a:fontRef idx="minor">
            <a:schemeClr val="tx1"/>
          </a:fontRef>
        </p:style>
      </p:cxnSp>
      <p:pic>
        <p:nvPicPr>
          <p:cNvPr id="5" name="Picture 4" descr="Capturem7.JPG"/>
          <p:cNvPicPr>
            <a:picLocks noChangeAspect="1"/>
          </p:cNvPicPr>
          <p:nvPr/>
        </p:nvPicPr>
        <p:blipFill>
          <a:blip r:embed="rId2"/>
          <a:stretch>
            <a:fillRect/>
          </a:stretch>
        </p:blipFill>
        <p:spPr>
          <a:xfrm>
            <a:off x="533400" y="1447800"/>
            <a:ext cx="8153400" cy="36576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latin typeface="Times New Roman" pitchFamily="18" charset="0"/>
                <a:cs typeface="Times New Roman" pitchFamily="18" charset="0"/>
              </a:rPr>
              <a:t>Renoprotective</a:t>
            </a:r>
            <a:r>
              <a:rPr lang="en-US" sz="3200" b="1" dirty="0" smtClean="0">
                <a:latin typeface="Times New Roman" pitchFamily="18" charset="0"/>
                <a:cs typeface="Times New Roman" pitchFamily="18" charset="0"/>
              </a:rPr>
              <a:t> Effect Of </a:t>
            </a:r>
            <a:r>
              <a:rPr lang="en-US" sz="3200" b="1" dirty="0" err="1" smtClean="0">
                <a:latin typeface="Times New Roman" pitchFamily="18" charset="0"/>
                <a:cs typeface="Times New Roman" pitchFamily="18" charset="0"/>
              </a:rPr>
              <a:t>Losartan</a:t>
            </a:r>
            <a:r>
              <a:rPr lang="en-US" sz="3200" b="1" dirty="0" smtClean="0">
                <a:latin typeface="Times New Roman" pitchFamily="18" charset="0"/>
                <a:cs typeface="Times New Roman" pitchFamily="18" charset="0"/>
              </a:rPr>
              <a:t> In Diabetic Nephropathy (RENAAL Study, n=1513)</a:t>
            </a:r>
            <a:endParaRPr lang="en-US" sz="3200" b="1" dirty="0">
              <a:latin typeface="Times New Roman" pitchFamily="18" charset="0"/>
              <a:cs typeface="Times New Roman" pitchFamily="18" charset="0"/>
            </a:endParaRPr>
          </a:p>
        </p:txBody>
      </p:sp>
      <p:pic>
        <p:nvPicPr>
          <p:cNvPr id="4" name="Content Placeholder 3" descr="Capturem10.JPG"/>
          <p:cNvPicPr>
            <a:picLocks noGrp="1" noChangeAspect="1"/>
          </p:cNvPicPr>
          <p:nvPr>
            <p:ph idx="1"/>
          </p:nvPr>
        </p:nvPicPr>
        <p:blipFill>
          <a:blip r:embed="rId2"/>
          <a:stretch>
            <a:fillRect/>
          </a:stretch>
        </p:blipFill>
        <p:spPr>
          <a:xfrm>
            <a:off x="381000" y="1676400"/>
            <a:ext cx="8382000" cy="4844385"/>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Comparison Of </a:t>
            </a:r>
            <a:r>
              <a:rPr lang="en-US" sz="3200" b="1" dirty="0" err="1" smtClean="0">
                <a:latin typeface="Times New Roman" pitchFamily="18" charset="0"/>
                <a:cs typeface="Times New Roman" pitchFamily="18" charset="0"/>
              </a:rPr>
              <a:t>Losartan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Enalapril</a:t>
            </a:r>
            <a:r>
              <a:rPr lang="en-US" sz="3200" b="1" dirty="0" smtClean="0">
                <a:latin typeface="Times New Roman" pitchFamily="18" charset="0"/>
                <a:cs typeface="Times New Roman" pitchFamily="18" charset="0"/>
              </a:rPr>
              <a:t> &amp; Placebo On </a:t>
            </a:r>
            <a:r>
              <a:rPr lang="en-US" sz="3200" b="1" dirty="0" err="1" smtClean="0">
                <a:latin typeface="Times New Roman" pitchFamily="18" charset="0"/>
                <a:cs typeface="Times New Roman" pitchFamily="18" charset="0"/>
              </a:rPr>
              <a:t>Microalbuminuria</a:t>
            </a: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p:txBody>
      </p:sp>
      <p:pic>
        <p:nvPicPr>
          <p:cNvPr id="6" name="Content Placeholder 5" descr="CaptureCOMPLETE2.JPG"/>
          <p:cNvPicPr>
            <a:picLocks noGrp="1" noChangeAspect="1"/>
          </p:cNvPicPr>
          <p:nvPr>
            <p:ph idx="1"/>
          </p:nvPr>
        </p:nvPicPr>
        <p:blipFill>
          <a:blip r:embed="rId2"/>
          <a:stretch>
            <a:fillRect/>
          </a:stretch>
        </p:blipFill>
        <p:spPr>
          <a:xfrm>
            <a:off x="533400" y="1600200"/>
            <a:ext cx="8229599" cy="4876800"/>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Capturem9.JPG"/>
          <p:cNvPicPr>
            <a:picLocks noGrp="1" noChangeAspect="1"/>
          </p:cNvPicPr>
          <p:nvPr>
            <p:ph idx="1"/>
          </p:nvPr>
        </p:nvPicPr>
        <p:blipFill>
          <a:blip r:embed="rId2"/>
          <a:stretch>
            <a:fillRect/>
          </a:stretch>
        </p:blipFill>
        <p:spPr>
          <a:xfrm>
            <a:off x="228600" y="228600"/>
            <a:ext cx="8686800" cy="6324600"/>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graphicFrame>
        <p:nvGraphicFramePr>
          <p:cNvPr id="4" name="Content Placeholder 3"/>
          <p:cNvGraphicFramePr>
            <a:graphicFrameLocks noGrp="1"/>
          </p:cNvGraphicFramePr>
          <p:nvPr>
            <p:ph idx="1"/>
          </p:nvPr>
        </p:nvGraphicFramePr>
        <p:xfrm>
          <a:off x="0" y="0"/>
          <a:ext cx="9144000" cy="6872679"/>
        </p:xfrm>
        <a:graphic>
          <a:graphicData uri="http://schemas.openxmlformats.org/drawingml/2006/table">
            <a:tbl>
              <a:tblPr firstRow="1" bandRow="1">
                <a:tableStyleId>{5940675A-B579-460E-94D1-54222C63F5DA}</a:tableStyleId>
              </a:tblPr>
              <a:tblGrid>
                <a:gridCol w="762000"/>
                <a:gridCol w="990600"/>
                <a:gridCol w="685800"/>
                <a:gridCol w="990600"/>
                <a:gridCol w="3153093"/>
                <a:gridCol w="2561907"/>
              </a:tblGrid>
              <a:tr h="724963">
                <a:tc>
                  <a:txBody>
                    <a:bodyPr/>
                    <a:lstStyle/>
                    <a:p>
                      <a:r>
                        <a:rPr lang="en-US" sz="1200" b="1" dirty="0" smtClean="0">
                          <a:latin typeface="Times New Roman" pitchFamily="18" charset="0"/>
                          <a:cs typeface="Times New Roman" pitchFamily="18" charset="0"/>
                        </a:rPr>
                        <a:t>STUDY</a:t>
                      </a:r>
                      <a:endParaRPr lang="en-US" sz="1200" b="1" dirty="0">
                        <a:latin typeface="Times New Roman" pitchFamily="18" charset="0"/>
                        <a:cs typeface="Times New Roman" pitchFamily="18" charset="0"/>
                      </a:endParaRPr>
                    </a:p>
                  </a:txBody>
                  <a:tcPr/>
                </a:tc>
                <a:tc>
                  <a:txBody>
                    <a:bodyPr/>
                    <a:lstStyle/>
                    <a:p>
                      <a:r>
                        <a:rPr lang="en-US" sz="1200" b="1" dirty="0" smtClean="0">
                          <a:latin typeface="Times New Roman" pitchFamily="18" charset="0"/>
                          <a:cs typeface="Times New Roman" pitchFamily="18" charset="0"/>
                        </a:rPr>
                        <a:t>STUDY DESIGN</a:t>
                      </a:r>
                      <a:endParaRPr lang="en-US" sz="1200" b="1" dirty="0">
                        <a:latin typeface="Times New Roman" pitchFamily="18" charset="0"/>
                        <a:cs typeface="Times New Roman" pitchFamily="18" charset="0"/>
                      </a:endParaRPr>
                    </a:p>
                  </a:txBody>
                  <a:tcPr/>
                </a:tc>
                <a:tc>
                  <a:txBody>
                    <a:bodyPr/>
                    <a:lstStyle/>
                    <a:p>
                      <a:r>
                        <a:rPr lang="en-US" sz="1200" b="1" dirty="0" smtClean="0">
                          <a:latin typeface="Times New Roman" pitchFamily="18" charset="0"/>
                          <a:cs typeface="Times New Roman" pitchFamily="18" charset="0"/>
                        </a:rPr>
                        <a:t>SAMP-LE </a:t>
                      </a:r>
                      <a:r>
                        <a:rPr lang="en-US" sz="1200" b="1" dirty="0" smtClean="0">
                          <a:latin typeface="Times New Roman" pitchFamily="18" charset="0"/>
                          <a:cs typeface="Times New Roman" pitchFamily="18" charset="0"/>
                        </a:rPr>
                        <a:t>SIZE</a:t>
                      </a:r>
                      <a:endParaRPr lang="en-US" sz="1200" b="1" dirty="0">
                        <a:latin typeface="Times New Roman" pitchFamily="18" charset="0"/>
                        <a:cs typeface="Times New Roman" pitchFamily="18" charset="0"/>
                      </a:endParaRPr>
                    </a:p>
                  </a:txBody>
                  <a:tcPr/>
                </a:tc>
                <a:tc>
                  <a:txBody>
                    <a:bodyPr/>
                    <a:lstStyle/>
                    <a:p>
                      <a:r>
                        <a:rPr lang="en-US" sz="1100" b="1" dirty="0" smtClean="0">
                          <a:latin typeface="Times New Roman" pitchFamily="18" charset="0"/>
                          <a:cs typeface="Times New Roman" pitchFamily="18" charset="0"/>
                        </a:rPr>
                        <a:t>EXPOSURE</a:t>
                      </a:r>
                      <a:endParaRPr lang="en-US" sz="1100" b="1" dirty="0">
                        <a:latin typeface="Times New Roman" pitchFamily="18" charset="0"/>
                        <a:cs typeface="Times New Roman" pitchFamily="18" charset="0"/>
                      </a:endParaRPr>
                    </a:p>
                  </a:txBody>
                  <a:tcPr/>
                </a:tc>
                <a:tc>
                  <a:txBody>
                    <a:bodyPr/>
                    <a:lstStyle/>
                    <a:p>
                      <a:r>
                        <a:rPr lang="en-US" sz="1200" b="1" dirty="0" smtClean="0">
                          <a:latin typeface="Times New Roman" pitchFamily="18" charset="0"/>
                          <a:cs typeface="Times New Roman" pitchFamily="18" charset="0"/>
                        </a:rPr>
                        <a:t>RESULTS </a:t>
                      </a:r>
                      <a:endParaRPr lang="en-US" sz="1200" b="1" dirty="0">
                        <a:latin typeface="Times New Roman" pitchFamily="18" charset="0"/>
                        <a:cs typeface="Times New Roman" pitchFamily="18" charset="0"/>
                      </a:endParaRPr>
                    </a:p>
                  </a:txBody>
                  <a:tcPr/>
                </a:tc>
                <a:tc>
                  <a:txBody>
                    <a:bodyPr/>
                    <a:lstStyle/>
                    <a:p>
                      <a:r>
                        <a:rPr lang="en-US" sz="1200" b="1" dirty="0" smtClean="0">
                          <a:latin typeface="Times New Roman" pitchFamily="18" charset="0"/>
                          <a:cs typeface="Times New Roman" pitchFamily="18" charset="0"/>
                        </a:rPr>
                        <a:t>CONCLUTION</a:t>
                      </a:r>
                      <a:endParaRPr lang="en-US" sz="1200" dirty="0">
                        <a:latin typeface="Times New Roman" pitchFamily="18" charset="0"/>
                        <a:cs typeface="Times New Roman" pitchFamily="18" charset="0"/>
                      </a:endParaRPr>
                    </a:p>
                  </a:txBody>
                  <a:tcPr/>
                </a:tc>
              </a:tr>
              <a:tr h="1220899">
                <a:tc>
                  <a:txBody>
                    <a:bodyPr/>
                    <a:lstStyle/>
                    <a:p>
                      <a:r>
                        <a:rPr lang="en-US" sz="1200" dirty="0" smtClean="0">
                          <a:solidFill>
                            <a:schemeClr val="tx1"/>
                          </a:solidFill>
                          <a:latin typeface="Times New Roman" pitchFamily="18" charset="0"/>
                          <a:cs typeface="Times New Roman" pitchFamily="18" charset="0"/>
                        </a:rPr>
                        <a:t>Jacobsen</a:t>
                      </a:r>
                      <a:r>
                        <a:rPr lang="en-US" sz="1200" baseline="0" dirty="0" smtClean="0">
                          <a:solidFill>
                            <a:schemeClr val="tx1"/>
                          </a:solidFill>
                          <a:latin typeface="Times New Roman" pitchFamily="18" charset="0"/>
                          <a:cs typeface="Times New Roman" pitchFamily="18" charset="0"/>
                        </a:rPr>
                        <a:t> et al</a:t>
                      </a:r>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RCT</a:t>
                      </a:r>
                    </a:p>
                    <a:p>
                      <a:r>
                        <a:rPr lang="en-US" sz="1200" dirty="0" smtClean="0">
                          <a:latin typeface="Times New Roman" pitchFamily="18" charset="0"/>
                          <a:cs typeface="Times New Roman" pitchFamily="18" charset="0"/>
                        </a:rPr>
                        <a:t>Crossover</a:t>
                      </a:r>
                    </a:p>
                    <a:p>
                      <a:r>
                        <a:rPr lang="en-US" sz="1200" dirty="0" smtClean="0">
                          <a:latin typeface="Times New Roman" pitchFamily="18" charset="0"/>
                          <a:cs typeface="Times New Roman" pitchFamily="18" charset="0"/>
                        </a:rPr>
                        <a:t>Design.</a:t>
                      </a:r>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20</a:t>
                      </a:r>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ACEI </a:t>
                      </a:r>
                      <a:r>
                        <a:rPr lang="en-US" sz="1200" baseline="0" dirty="0" smtClean="0">
                          <a:latin typeface="Times New Roman" pitchFamily="18" charset="0"/>
                          <a:cs typeface="Times New Roman" pitchFamily="18" charset="0"/>
                        </a:rPr>
                        <a:t> &amp;/or ARB.</a:t>
                      </a:r>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Treatment with </a:t>
                      </a:r>
                      <a:r>
                        <a:rPr lang="en-US" sz="1200" dirty="0" err="1" smtClean="0">
                          <a:latin typeface="Times New Roman" pitchFamily="18" charset="0"/>
                          <a:cs typeface="Times New Roman" pitchFamily="18" charset="0"/>
                        </a:rPr>
                        <a:t>benazepril</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valsartan</a:t>
                      </a:r>
                      <a:r>
                        <a:rPr lang="en-US" sz="1200" dirty="0" smtClean="0">
                          <a:latin typeface="Times New Roman" pitchFamily="18" charset="0"/>
                          <a:cs typeface="Times New Roman" pitchFamily="18" charset="0"/>
                        </a:rPr>
                        <a:t> or dual blockade significantly reduce </a:t>
                      </a:r>
                      <a:r>
                        <a:rPr lang="en-US" sz="1200" dirty="0" err="1" smtClean="0">
                          <a:latin typeface="Times New Roman" pitchFamily="18" charset="0"/>
                          <a:cs typeface="Times New Roman" pitchFamily="18" charset="0"/>
                        </a:rPr>
                        <a:t>albuminuria</a:t>
                      </a:r>
                      <a:r>
                        <a:rPr lang="en-US" sz="1200" baseline="0" dirty="0" smtClean="0">
                          <a:latin typeface="Times New Roman" pitchFamily="18" charset="0"/>
                          <a:cs typeface="Times New Roman" pitchFamily="18" charset="0"/>
                        </a:rPr>
                        <a:t> and BP compared with placebo. Dual blockade induced an additional reduction in </a:t>
                      </a:r>
                      <a:r>
                        <a:rPr lang="en-US" sz="1200" baseline="0" dirty="0" err="1" smtClean="0">
                          <a:latin typeface="Times New Roman" pitchFamily="18" charset="0"/>
                          <a:cs typeface="Times New Roman" pitchFamily="18" charset="0"/>
                        </a:rPr>
                        <a:t>albuminuria</a:t>
                      </a:r>
                      <a:r>
                        <a:rPr lang="en-US" sz="1200" baseline="0" dirty="0" smtClean="0">
                          <a:latin typeface="Times New Roman" pitchFamily="18" charset="0"/>
                          <a:cs typeface="Times New Roman" pitchFamily="18" charset="0"/>
                        </a:rPr>
                        <a:t> of 43% (29to 54%) compared with any type of </a:t>
                      </a:r>
                      <a:r>
                        <a:rPr lang="en-US" sz="1200" baseline="0" dirty="0" err="1" smtClean="0">
                          <a:latin typeface="Times New Roman" pitchFamily="18" charset="0"/>
                          <a:cs typeface="Times New Roman" pitchFamily="18" charset="0"/>
                        </a:rPr>
                        <a:t>monotherapy</a:t>
                      </a:r>
                      <a:r>
                        <a:rPr lang="en-US" sz="1200" baseline="0" dirty="0" smtClean="0">
                          <a:latin typeface="Times New Roman" pitchFamily="18" charset="0"/>
                          <a:cs typeface="Times New Roman" pitchFamily="18" charset="0"/>
                        </a:rPr>
                        <a:t>.</a:t>
                      </a:r>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Dual blockade of the RAS may offer additional</a:t>
                      </a:r>
                      <a:r>
                        <a:rPr lang="en-US" sz="1200" baseline="0" dirty="0" smtClean="0">
                          <a:latin typeface="Times New Roman" pitchFamily="18" charset="0"/>
                          <a:cs typeface="Times New Roman" pitchFamily="18" charset="0"/>
                        </a:rPr>
                        <a:t> renal and cardiovascular protection in type I diabetic patients with DN</a:t>
                      </a:r>
                      <a:endParaRPr lang="en-US" sz="1200" dirty="0"/>
                    </a:p>
                  </a:txBody>
                  <a:tcPr/>
                </a:tc>
              </a:tr>
              <a:tr h="8082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solidFill>
                            <a:schemeClr val="tx1"/>
                          </a:solidFill>
                          <a:latin typeface="Times New Roman" pitchFamily="18" charset="0"/>
                          <a:cs typeface="Times New Roman" pitchFamily="18" charset="0"/>
                        </a:rPr>
                        <a:t>Mauer</a:t>
                      </a:r>
                      <a:r>
                        <a:rPr lang="en-US" sz="1200" baseline="0" dirty="0" smtClean="0">
                          <a:solidFill>
                            <a:schemeClr val="tx1"/>
                          </a:solidFill>
                          <a:latin typeface="Times New Roman" pitchFamily="18" charset="0"/>
                          <a:cs typeface="Times New Roman" pitchFamily="18" charset="0"/>
                        </a:rPr>
                        <a:t> et al</a:t>
                      </a:r>
                      <a:endParaRPr lang="en-US" sz="1200" dirty="0" smtClean="0">
                        <a:solidFill>
                          <a:schemeClr val="tx1"/>
                        </a:solidFill>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RCT</a:t>
                      </a:r>
                    </a:p>
                    <a:p>
                      <a:r>
                        <a:rPr lang="en-US" sz="1200" dirty="0" smtClean="0">
                          <a:latin typeface="Times New Roman" pitchFamily="18" charset="0"/>
                          <a:cs typeface="Times New Roman" pitchFamily="18" charset="0"/>
                        </a:rPr>
                        <a:t>Multi-center</a:t>
                      </a:r>
                    </a:p>
                    <a:p>
                      <a:r>
                        <a:rPr lang="en-US" sz="1200" dirty="0" smtClean="0">
                          <a:latin typeface="Times New Roman" pitchFamily="18" charset="0"/>
                          <a:cs typeface="Times New Roman" pitchFamily="18" charset="0"/>
                        </a:rPr>
                        <a:t>Parallel</a:t>
                      </a:r>
                      <a:r>
                        <a:rPr lang="en-US" sz="1200" baseline="0" dirty="0" smtClean="0">
                          <a:latin typeface="Times New Roman" pitchFamily="18" charset="0"/>
                          <a:cs typeface="Times New Roman" pitchFamily="18" charset="0"/>
                        </a:rPr>
                        <a:t> design.</a:t>
                      </a:r>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285</a:t>
                      </a:r>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ACEI</a:t>
                      </a:r>
                      <a:r>
                        <a:rPr lang="en-US" sz="1200" baseline="0" dirty="0" smtClean="0">
                          <a:latin typeface="Times New Roman" pitchFamily="18" charset="0"/>
                          <a:cs typeface="Times New Roman" pitchFamily="18" charset="0"/>
                        </a:rPr>
                        <a:t> &amp; ARB.</a:t>
                      </a:r>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Change in </a:t>
                      </a:r>
                      <a:r>
                        <a:rPr lang="en-US" sz="1200" dirty="0" err="1" smtClean="0">
                          <a:latin typeface="Times New Roman" pitchFamily="18" charset="0"/>
                          <a:cs typeface="Times New Roman" pitchFamily="18" charset="0"/>
                        </a:rPr>
                        <a:t>mesangial</a:t>
                      </a:r>
                      <a:r>
                        <a:rPr lang="en-US" sz="1200" dirty="0" smtClean="0">
                          <a:latin typeface="Times New Roman" pitchFamily="18" charset="0"/>
                          <a:cs typeface="Times New Roman" pitchFamily="18" charset="0"/>
                        </a:rPr>
                        <a:t> fractional</a:t>
                      </a:r>
                      <a:r>
                        <a:rPr lang="en-US" sz="1200" baseline="0" dirty="0" smtClean="0">
                          <a:latin typeface="Times New Roman" pitchFamily="18" charset="0"/>
                          <a:cs typeface="Times New Roman" pitchFamily="18" charset="0"/>
                        </a:rPr>
                        <a:t> volume per </a:t>
                      </a:r>
                      <a:r>
                        <a:rPr lang="en-US" sz="1200" baseline="0" dirty="0" err="1" smtClean="0">
                          <a:latin typeface="Times New Roman" pitchFamily="18" charset="0"/>
                          <a:cs typeface="Times New Roman" pitchFamily="18" charset="0"/>
                        </a:rPr>
                        <a:t>glomerulus</a:t>
                      </a:r>
                      <a:r>
                        <a:rPr lang="en-US" sz="1200" baseline="0" dirty="0" smtClean="0">
                          <a:latin typeface="Times New Roman" pitchFamily="18" charset="0"/>
                          <a:cs typeface="Times New Roman" pitchFamily="18" charset="0"/>
                        </a:rPr>
                        <a:t> over 5-year period did not differ significantly between Placebo(0.016 units) and </a:t>
                      </a:r>
                      <a:r>
                        <a:rPr lang="en-US" sz="1200" baseline="0" dirty="0" err="1" smtClean="0">
                          <a:latin typeface="Times New Roman" pitchFamily="18" charset="0"/>
                          <a:cs typeface="Times New Roman" pitchFamily="18" charset="0"/>
                        </a:rPr>
                        <a:t>Enalapril</a:t>
                      </a:r>
                      <a:r>
                        <a:rPr lang="en-US" sz="1200" baseline="0" dirty="0" smtClean="0">
                          <a:latin typeface="Times New Roman" pitchFamily="18" charset="0"/>
                          <a:cs typeface="Times New Roman" pitchFamily="18" charset="0"/>
                        </a:rPr>
                        <a:t>(0.005,p=0.38) or </a:t>
                      </a:r>
                      <a:r>
                        <a:rPr lang="en-US" sz="1200" baseline="0" dirty="0" err="1" smtClean="0">
                          <a:latin typeface="Times New Roman" pitchFamily="18" charset="0"/>
                          <a:cs typeface="Times New Roman" pitchFamily="18" charset="0"/>
                        </a:rPr>
                        <a:t>Losartan</a:t>
                      </a:r>
                      <a:r>
                        <a:rPr lang="en-US" sz="1200" baseline="0" dirty="0" smtClean="0">
                          <a:latin typeface="Times New Roman" pitchFamily="18" charset="0"/>
                          <a:cs typeface="Times New Roman" pitchFamily="18" charset="0"/>
                        </a:rPr>
                        <a:t> group</a:t>
                      </a:r>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Early blockade</a:t>
                      </a:r>
                      <a:r>
                        <a:rPr lang="en-US" sz="1200" baseline="0" dirty="0" smtClean="0">
                          <a:latin typeface="Times New Roman" pitchFamily="18" charset="0"/>
                          <a:cs typeface="Times New Roman" pitchFamily="18" charset="0"/>
                        </a:rPr>
                        <a:t> of the </a:t>
                      </a:r>
                      <a:r>
                        <a:rPr lang="en-US" sz="1200" baseline="0" dirty="0" err="1" smtClean="0">
                          <a:latin typeface="Times New Roman" pitchFamily="18" charset="0"/>
                          <a:cs typeface="Times New Roman" pitchFamily="18" charset="0"/>
                        </a:rPr>
                        <a:t>renin-angiotensin</a:t>
                      </a:r>
                      <a:r>
                        <a:rPr lang="en-US" sz="1200" baseline="0" dirty="0" smtClean="0">
                          <a:latin typeface="Times New Roman" pitchFamily="18" charset="0"/>
                          <a:cs typeface="Times New Roman" pitchFamily="18" charset="0"/>
                        </a:rPr>
                        <a:t> system in patients with type I diabetes did not slow nephropathy progression.</a:t>
                      </a:r>
                      <a:endParaRPr lang="en-US" sz="1200" dirty="0"/>
                    </a:p>
                  </a:txBody>
                  <a:tcPr/>
                </a:tc>
              </a:tr>
              <a:tr h="12702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itchFamily="18" charset="0"/>
                          <a:cs typeface="Times New Roman" pitchFamily="18" charset="0"/>
                        </a:rPr>
                        <a:t>Lewis</a:t>
                      </a:r>
                      <a:r>
                        <a:rPr lang="en-US" sz="1200" baseline="0" dirty="0" smtClean="0">
                          <a:solidFill>
                            <a:schemeClr val="tx1"/>
                          </a:solidFill>
                          <a:latin typeface="Times New Roman" pitchFamily="18" charset="0"/>
                          <a:cs typeface="Times New Roman" pitchFamily="18" charset="0"/>
                        </a:rPr>
                        <a:t> et al</a:t>
                      </a:r>
                      <a:endParaRPr lang="en-US" sz="1200" dirty="0" smtClean="0">
                        <a:solidFill>
                          <a:schemeClr val="tx1"/>
                        </a:solidFill>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RCT </a:t>
                      </a:r>
                    </a:p>
                    <a:p>
                      <a:r>
                        <a:rPr lang="en-US" sz="1200" dirty="0" smtClean="0">
                          <a:latin typeface="Times New Roman" pitchFamily="18" charset="0"/>
                          <a:cs typeface="Times New Roman" pitchFamily="18" charset="0"/>
                        </a:rPr>
                        <a:t>Multi-center</a:t>
                      </a:r>
                    </a:p>
                    <a:p>
                      <a:r>
                        <a:rPr lang="en-US" sz="1200" dirty="0" smtClean="0">
                          <a:latin typeface="Times New Roman" pitchFamily="18" charset="0"/>
                          <a:cs typeface="Times New Roman" pitchFamily="18" charset="0"/>
                        </a:rPr>
                        <a:t>Parallel</a:t>
                      </a:r>
                      <a:r>
                        <a:rPr lang="en-US" sz="1200" baseline="0" dirty="0" smtClean="0">
                          <a:latin typeface="Times New Roman" pitchFamily="18" charset="0"/>
                          <a:cs typeface="Times New Roman" pitchFamily="18" charset="0"/>
                        </a:rPr>
                        <a:t> design.</a:t>
                      </a:r>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409</a:t>
                      </a:r>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ACEI.</a:t>
                      </a:r>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Total 65 patients reached endpoint,</a:t>
                      </a:r>
                      <a:r>
                        <a:rPr lang="en-US" sz="1200" baseline="0" dirty="0" smtClean="0">
                          <a:latin typeface="Times New Roman" pitchFamily="18" charset="0"/>
                          <a:cs typeface="Times New Roman" pitchFamily="18" charset="0"/>
                        </a:rPr>
                        <a:t> of which 23 were in </a:t>
                      </a:r>
                      <a:r>
                        <a:rPr lang="en-US" sz="1200" baseline="0" dirty="0" err="1" smtClean="0">
                          <a:latin typeface="Times New Roman" pitchFamily="18" charset="0"/>
                          <a:cs typeface="Times New Roman" pitchFamily="18" charset="0"/>
                        </a:rPr>
                        <a:t>captopril</a:t>
                      </a:r>
                      <a:r>
                        <a:rPr lang="en-US" sz="1200" baseline="0" dirty="0" smtClean="0">
                          <a:latin typeface="Times New Roman" pitchFamily="18" charset="0"/>
                          <a:cs typeface="Times New Roman" pitchFamily="18" charset="0"/>
                        </a:rPr>
                        <a:t> group and 42 were in </a:t>
                      </a:r>
                      <a:r>
                        <a:rPr lang="en-US" sz="1200" baseline="0" dirty="0" err="1" smtClean="0">
                          <a:latin typeface="Times New Roman" pitchFamily="18" charset="0"/>
                          <a:cs typeface="Times New Roman" pitchFamily="18" charset="0"/>
                        </a:rPr>
                        <a:t>pacebo</a:t>
                      </a:r>
                      <a:r>
                        <a:rPr lang="en-US" sz="1200" baseline="0" dirty="0" smtClean="0">
                          <a:latin typeface="Times New Roman" pitchFamily="18" charset="0"/>
                          <a:cs typeface="Times New Roman" pitchFamily="18" charset="0"/>
                        </a:rPr>
                        <a:t> group. Treatment with </a:t>
                      </a:r>
                      <a:r>
                        <a:rPr lang="en-US" sz="1200" baseline="0" dirty="0" err="1" smtClean="0">
                          <a:latin typeface="Times New Roman" pitchFamily="18" charset="0"/>
                          <a:cs typeface="Times New Roman" pitchFamily="18" charset="0"/>
                        </a:rPr>
                        <a:t>captopril</a:t>
                      </a:r>
                      <a:r>
                        <a:rPr lang="en-US" sz="1200" baseline="0" dirty="0" smtClean="0">
                          <a:latin typeface="Times New Roman" pitchFamily="18" charset="0"/>
                          <a:cs typeface="Times New Roman" pitchFamily="18" charset="0"/>
                        </a:rPr>
                        <a:t> is associated with 50% reduction of in risk of combined end points of death. Dialysis or renal transplantation. </a:t>
                      </a:r>
                      <a:endParaRPr lang="en-US" sz="1200" dirty="0">
                        <a:latin typeface="Times New Roman" pitchFamily="18" charset="0"/>
                        <a:cs typeface="Times New Roman" pitchFamily="18" charset="0"/>
                      </a:endParaRPr>
                    </a:p>
                  </a:txBody>
                  <a:tcPr/>
                </a:tc>
                <a:tc>
                  <a:txBody>
                    <a:bodyPr/>
                    <a:lstStyle/>
                    <a:p>
                      <a:r>
                        <a:rPr lang="en-US" sz="1200" dirty="0" err="1" smtClean="0">
                          <a:latin typeface="Times New Roman" pitchFamily="18" charset="0"/>
                          <a:cs typeface="Times New Roman" pitchFamily="18" charset="0"/>
                        </a:rPr>
                        <a:t>Captopril</a:t>
                      </a:r>
                      <a:r>
                        <a:rPr lang="en-US" sz="1200" dirty="0" smtClean="0">
                          <a:latin typeface="Times New Roman" pitchFamily="18" charset="0"/>
                          <a:cs typeface="Times New Roman" pitchFamily="18" charset="0"/>
                        </a:rPr>
                        <a:t> protect against deterioration of renal function  in IDDM</a:t>
                      </a:r>
                    </a:p>
                    <a:p>
                      <a:r>
                        <a:rPr lang="en-US" sz="1200" dirty="0" smtClean="0">
                          <a:latin typeface="Times New Roman" pitchFamily="18" charset="0"/>
                          <a:cs typeface="Times New Roman" pitchFamily="18" charset="0"/>
                        </a:rPr>
                        <a:t>Nephropathy irrespective of BP status. The therapy is effective on patient with established</a:t>
                      </a:r>
                      <a:r>
                        <a:rPr lang="en-US" sz="1200" baseline="0" dirty="0" smtClean="0">
                          <a:latin typeface="Times New Roman" pitchFamily="18" charset="0"/>
                          <a:cs typeface="Times New Roman" pitchFamily="18" charset="0"/>
                        </a:rPr>
                        <a:t> nephropathy rather not as prophylactic treatment.</a:t>
                      </a:r>
                      <a:endParaRPr lang="en-US" sz="1200" dirty="0"/>
                    </a:p>
                  </a:txBody>
                  <a:tcPr/>
                </a:tc>
              </a:tr>
              <a:tr h="6839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solidFill>
                            <a:schemeClr val="tx1"/>
                          </a:solidFill>
                          <a:latin typeface="Times New Roman" pitchFamily="18" charset="0"/>
                          <a:cs typeface="Times New Roman" pitchFamily="18" charset="0"/>
                        </a:rPr>
                        <a:t>Agarwal</a:t>
                      </a:r>
                      <a:r>
                        <a:rPr lang="en-US" sz="1200" dirty="0" smtClean="0">
                          <a:solidFill>
                            <a:schemeClr val="tx1"/>
                          </a:solidFill>
                          <a:latin typeface="Times New Roman" pitchFamily="18" charset="0"/>
                          <a:cs typeface="Times New Roman" pitchFamily="18" charset="0"/>
                        </a:rPr>
                        <a:t> et al</a:t>
                      </a:r>
                    </a:p>
                    <a:p>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RCT</a:t>
                      </a:r>
                    </a:p>
                    <a:p>
                      <a:r>
                        <a:rPr lang="en-US" sz="1200" dirty="0" smtClean="0">
                          <a:latin typeface="Times New Roman" pitchFamily="18" charset="0"/>
                          <a:cs typeface="Times New Roman" pitchFamily="18" charset="0"/>
                        </a:rPr>
                        <a:t>Crossover design.</a:t>
                      </a:r>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17</a:t>
                      </a:r>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ACEI</a:t>
                      </a:r>
                      <a:r>
                        <a:rPr lang="en-US" sz="1200" baseline="0" dirty="0" smtClean="0">
                          <a:latin typeface="Times New Roman" pitchFamily="18" charset="0"/>
                          <a:cs typeface="Times New Roman" pitchFamily="18" charset="0"/>
                        </a:rPr>
                        <a:t> &amp; ARB.</a:t>
                      </a:r>
                      <a:endParaRPr lang="en-US" sz="1200" dirty="0">
                        <a:latin typeface="Times New Roman" pitchFamily="18" charset="0"/>
                        <a:cs typeface="Times New Roman" pitchFamily="18" charset="0"/>
                      </a:endParaRPr>
                    </a:p>
                  </a:txBody>
                  <a:tcPr/>
                </a:tc>
                <a:tc>
                  <a:txBody>
                    <a:bodyPr/>
                    <a:lstStyle/>
                    <a:p>
                      <a:r>
                        <a:rPr lang="en-US" sz="1200" dirty="0" smtClean="0">
                          <a:solidFill>
                            <a:schemeClr val="tx1"/>
                          </a:solidFill>
                          <a:latin typeface="Times New Roman" pitchFamily="18" charset="0"/>
                          <a:cs typeface="Times New Roman" pitchFamily="18" charset="0"/>
                        </a:rPr>
                        <a:t>Increase in GFR was seen 14% by the add-on </a:t>
                      </a:r>
                      <a:r>
                        <a:rPr lang="en-US" sz="1200" dirty="0" err="1" smtClean="0">
                          <a:solidFill>
                            <a:schemeClr val="tx1"/>
                          </a:solidFill>
                          <a:latin typeface="Times New Roman" pitchFamily="18" charset="0"/>
                          <a:cs typeface="Times New Roman" pitchFamily="18" charset="0"/>
                        </a:rPr>
                        <a:t>Losartan</a:t>
                      </a:r>
                      <a:r>
                        <a:rPr lang="en-US" sz="1200" baseline="0" dirty="0" smtClean="0">
                          <a:solidFill>
                            <a:schemeClr val="tx1"/>
                          </a:solidFill>
                          <a:latin typeface="Times New Roman" pitchFamily="18" charset="0"/>
                          <a:cs typeface="Times New Roman" pitchFamily="18" charset="0"/>
                        </a:rPr>
                        <a:t> therapy and fall of </a:t>
                      </a:r>
                      <a:r>
                        <a:rPr lang="en-US" sz="1200" baseline="0" dirty="0" err="1" smtClean="0">
                          <a:solidFill>
                            <a:schemeClr val="tx1"/>
                          </a:solidFill>
                          <a:latin typeface="Times New Roman" pitchFamily="18" charset="0"/>
                          <a:cs typeface="Times New Roman" pitchFamily="18" charset="0"/>
                        </a:rPr>
                        <a:t>Plasama</a:t>
                      </a:r>
                      <a:r>
                        <a:rPr lang="en-US" sz="1200" baseline="0" dirty="0" smtClean="0">
                          <a:solidFill>
                            <a:schemeClr val="tx1"/>
                          </a:solidFill>
                          <a:latin typeface="Times New Roman" pitchFamily="18" charset="0"/>
                          <a:cs typeface="Times New Roman" pitchFamily="18" charset="0"/>
                        </a:rPr>
                        <a:t> rennin activity by 32%.</a:t>
                      </a:r>
                      <a:endParaRPr lang="en-US" sz="1200" dirty="0">
                        <a:solidFill>
                          <a:schemeClr val="tx1"/>
                        </a:solidFill>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Add on </a:t>
                      </a:r>
                      <a:r>
                        <a:rPr lang="en-US" sz="1200" dirty="0" err="1" smtClean="0">
                          <a:latin typeface="Times New Roman" pitchFamily="18" charset="0"/>
                          <a:cs typeface="Times New Roman" pitchFamily="18" charset="0"/>
                        </a:rPr>
                        <a:t>Losartan</a:t>
                      </a:r>
                      <a:r>
                        <a:rPr lang="en-US" sz="1200" dirty="0" smtClean="0">
                          <a:latin typeface="Times New Roman" pitchFamily="18" charset="0"/>
                          <a:cs typeface="Times New Roman" pitchFamily="18" charset="0"/>
                        </a:rPr>
                        <a:t> therapy didn’t improve </a:t>
                      </a:r>
                      <a:r>
                        <a:rPr lang="en-US" sz="1200" dirty="0" err="1" smtClean="0">
                          <a:latin typeface="Times New Roman" pitchFamily="18" charset="0"/>
                          <a:cs typeface="Times New Roman" pitchFamily="18" charset="0"/>
                        </a:rPr>
                        <a:t>proteinuria</a:t>
                      </a:r>
                      <a:r>
                        <a:rPr lang="en-US" sz="1200" dirty="0" smtClean="0">
                          <a:latin typeface="Times New Roman" pitchFamily="18" charset="0"/>
                          <a:cs typeface="Times New Roman" pitchFamily="18" charset="0"/>
                        </a:rPr>
                        <a:t> or ABP over one month add on therapy.</a:t>
                      </a:r>
                      <a:endParaRPr lang="en-US" sz="1200" dirty="0"/>
                    </a:p>
                  </a:txBody>
                  <a:tcPr/>
                </a:tc>
              </a:tr>
              <a:tr h="10748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solidFill>
                            <a:schemeClr val="tx1"/>
                          </a:solidFill>
                          <a:latin typeface="Times New Roman" pitchFamily="18" charset="0"/>
                          <a:cs typeface="Times New Roman" pitchFamily="18" charset="0"/>
                        </a:rPr>
                        <a:t>Schjoedt</a:t>
                      </a:r>
                      <a:r>
                        <a:rPr lang="en-US" sz="1200" dirty="0" smtClean="0">
                          <a:solidFill>
                            <a:schemeClr val="tx1"/>
                          </a:solidFill>
                          <a:latin typeface="Times New Roman" pitchFamily="18" charset="0"/>
                          <a:cs typeface="Times New Roman" pitchFamily="18" charset="0"/>
                        </a:rPr>
                        <a:t> et al</a:t>
                      </a:r>
                    </a:p>
                    <a:p>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Clinical</a:t>
                      </a:r>
                      <a:r>
                        <a:rPr lang="en-US" sz="1200" baseline="0" dirty="0" smtClean="0">
                          <a:latin typeface="Times New Roman" pitchFamily="18" charset="0"/>
                          <a:cs typeface="Times New Roman" pitchFamily="18" charset="0"/>
                        </a:rPr>
                        <a:t> audit.</a:t>
                      </a:r>
                    </a:p>
                    <a:p>
                      <a:r>
                        <a:rPr lang="en-US" sz="1200" baseline="0" dirty="0" smtClean="0">
                          <a:latin typeface="Times New Roman" pitchFamily="18" charset="0"/>
                          <a:cs typeface="Times New Roman" pitchFamily="18" charset="0"/>
                        </a:rPr>
                        <a:t>Follow-up</a:t>
                      </a:r>
                    </a:p>
                    <a:p>
                      <a:r>
                        <a:rPr lang="en-US" sz="1200" baseline="0" dirty="0" smtClean="0">
                          <a:latin typeface="Times New Roman" pitchFamily="18" charset="0"/>
                          <a:cs typeface="Times New Roman" pitchFamily="18" charset="0"/>
                        </a:rPr>
                        <a:t>Study.</a:t>
                      </a:r>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227</a:t>
                      </a:r>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ACEI or ARB.</a:t>
                      </a:r>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With RAS blockade mean decline in UAER of 4%</a:t>
                      </a:r>
                      <a:r>
                        <a:rPr lang="en-US" sz="1200" baseline="0" dirty="0" smtClean="0">
                          <a:latin typeface="Times New Roman" pitchFamily="18" charset="0"/>
                          <a:cs typeface="Times New Roman" pitchFamily="18" charset="0"/>
                        </a:rPr>
                        <a:t> year. 65 patients(29%) progressed to overt Diabetic Nephropathy, about 3.1%/yrs. 29 of them regressed to </a:t>
                      </a:r>
                      <a:r>
                        <a:rPr lang="en-US" sz="1200" baseline="0" dirty="0" err="1" smtClean="0">
                          <a:latin typeface="Times New Roman" pitchFamily="18" charset="0"/>
                          <a:cs typeface="Times New Roman" pitchFamily="18" charset="0"/>
                        </a:rPr>
                        <a:t>normo</a:t>
                      </a:r>
                      <a:r>
                        <a:rPr lang="en-US" sz="1200" baseline="0" dirty="0" smtClean="0">
                          <a:latin typeface="Times New Roman" pitchFamily="18" charset="0"/>
                          <a:cs typeface="Times New Roman" pitchFamily="18" charset="0"/>
                        </a:rPr>
                        <a:t>-or </a:t>
                      </a:r>
                      <a:r>
                        <a:rPr lang="en-US" sz="1200" baseline="0" dirty="0" err="1" smtClean="0">
                          <a:latin typeface="Times New Roman" pitchFamily="18" charset="0"/>
                          <a:cs typeface="Times New Roman" pitchFamily="18" charset="0"/>
                        </a:rPr>
                        <a:t>microalbuminuria</a:t>
                      </a:r>
                      <a:r>
                        <a:rPr lang="en-US" sz="1200" baseline="0" dirty="0" smtClean="0">
                          <a:latin typeface="Times New Roman" pitchFamily="18" charset="0"/>
                          <a:cs typeface="Times New Roman" pitchFamily="18" charset="0"/>
                        </a:rPr>
                        <a:t> on intensified antihypertensive treatment.</a:t>
                      </a:r>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Implementation</a:t>
                      </a:r>
                      <a:r>
                        <a:rPr lang="en-US" sz="1200" baseline="0" dirty="0" smtClean="0">
                          <a:latin typeface="Times New Roman" pitchFamily="18" charset="0"/>
                          <a:cs typeface="Times New Roman" pitchFamily="18" charset="0"/>
                        </a:rPr>
                        <a:t> of RAAS-blocking treatment in type I diabetic patients with </a:t>
                      </a:r>
                      <a:r>
                        <a:rPr lang="en-US" sz="1200" baseline="0" dirty="0" err="1" smtClean="0">
                          <a:latin typeface="Times New Roman" pitchFamily="18" charset="0"/>
                          <a:cs typeface="Times New Roman" pitchFamily="18" charset="0"/>
                        </a:rPr>
                        <a:t>microalbuminuria</a:t>
                      </a:r>
                      <a:r>
                        <a:rPr lang="en-US" sz="1200" baseline="0" dirty="0" smtClean="0">
                          <a:latin typeface="Times New Roman" pitchFamily="18" charset="0"/>
                          <a:cs typeface="Times New Roman" pitchFamily="18" charset="0"/>
                        </a:rPr>
                        <a:t> successfully reduced long-term progression to overt Diabetic Nephropathy.</a:t>
                      </a:r>
                      <a:endParaRPr lang="en-US" sz="1200" dirty="0"/>
                    </a:p>
                  </a:txBody>
                  <a:tcPr/>
                </a:tc>
              </a:tr>
              <a:tr h="10748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itchFamily="18" charset="0"/>
                          <a:cs typeface="Times New Roman" pitchFamily="18" charset="0"/>
                        </a:rPr>
                        <a:t>Tarnow et al</a:t>
                      </a:r>
                    </a:p>
                    <a:p>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RCT</a:t>
                      </a:r>
                    </a:p>
                    <a:p>
                      <a:r>
                        <a:rPr lang="en-US" sz="1200" dirty="0" smtClean="0">
                          <a:latin typeface="Times New Roman" pitchFamily="18" charset="0"/>
                          <a:cs typeface="Times New Roman" pitchFamily="18" charset="0"/>
                        </a:rPr>
                        <a:t>Parallel design.</a:t>
                      </a:r>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52</a:t>
                      </a:r>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ACEI </a:t>
                      </a:r>
                      <a:r>
                        <a:rPr lang="en-US" sz="1200" dirty="0" err="1" smtClean="0">
                          <a:latin typeface="Times New Roman" pitchFamily="18" charset="0"/>
                          <a:cs typeface="Times New Roman" pitchFamily="18" charset="0"/>
                        </a:rPr>
                        <a:t>vs</a:t>
                      </a:r>
                      <a:r>
                        <a:rPr lang="en-US" sz="1200" dirty="0" smtClean="0">
                          <a:latin typeface="Times New Roman" pitchFamily="18" charset="0"/>
                          <a:cs typeface="Times New Roman" pitchFamily="18" charset="0"/>
                        </a:rPr>
                        <a:t> Ca antagonist.</a:t>
                      </a:r>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GFR declined in a biphasic manner</a:t>
                      </a:r>
                      <a:r>
                        <a:rPr lang="en-US" sz="1200" baseline="0" dirty="0" smtClean="0">
                          <a:latin typeface="Times New Roman" pitchFamily="18" charset="0"/>
                          <a:cs typeface="Times New Roman" pitchFamily="18" charset="0"/>
                        </a:rPr>
                        <a:t> with an initial(0-6months) reduction of 1.3+  0.3ml_min _1_month_1 in the </a:t>
                      </a:r>
                      <a:r>
                        <a:rPr lang="en-US" sz="1200" baseline="0" dirty="0" err="1" smtClean="0">
                          <a:latin typeface="Times New Roman" pitchFamily="18" charset="0"/>
                          <a:cs typeface="Times New Roman" pitchFamily="18" charset="0"/>
                        </a:rPr>
                        <a:t>lisinopril</a:t>
                      </a:r>
                      <a:r>
                        <a:rPr lang="en-US" sz="1200" baseline="0" dirty="0" smtClean="0">
                          <a:latin typeface="Times New Roman" pitchFamily="18" charset="0"/>
                          <a:cs typeface="Times New Roman" pitchFamily="18" charset="0"/>
                        </a:rPr>
                        <a:t> group compared with0.2+ 0.4ml_min_1_month_1 in the </a:t>
                      </a:r>
                      <a:r>
                        <a:rPr lang="en-US" sz="1200" baseline="0" dirty="0" err="1" smtClean="0">
                          <a:latin typeface="Times New Roman" pitchFamily="18" charset="0"/>
                          <a:cs typeface="Times New Roman" pitchFamily="18" charset="0"/>
                        </a:rPr>
                        <a:t>nisoldipine</a:t>
                      </a:r>
                      <a:r>
                        <a:rPr lang="en-US" sz="1200" baseline="0" dirty="0" smtClean="0">
                          <a:latin typeface="Times New Roman" pitchFamily="18" charset="0"/>
                          <a:cs typeface="Times New Roman" pitchFamily="18" charset="0"/>
                        </a:rPr>
                        <a:t> </a:t>
                      </a:r>
                      <a:r>
                        <a:rPr lang="en-US" sz="1200" baseline="0" dirty="0" err="1" smtClean="0">
                          <a:latin typeface="Times New Roman" pitchFamily="18" charset="0"/>
                          <a:cs typeface="Times New Roman" pitchFamily="18" charset="0"/>
                        </a:rPr>
                        <a:t>geoup</a:t>
                      </a:r>
                      <a:r>
                        <a:rPr lang="en-US" sz="1200" baseline="0" dirty="0" smtClean="0">
                          <a:latin typeface="Times New Roman" pitchFamily="18" charset="0"/>
                          <a:cs typeface="Times New Roman" pitchFamily="18" charset="0"/>
                        </a:rPr>
                        <a:t> (p_0.01).</a:t>
                      </a:r>
                      <a:endParaRPr lang="en-US" sz="1200" dirty="0">
                        <a:latin typeface="Times New Roman" pitchFamily="18" charset="0"/>
                        <a:cs typeface="Times New Roman" pitchFamily="18" charset="0"/>
                      </a:endParaRPr>
                    </a:p>
                  </a:txBody>
                  <a:tcPr/>
                </a:tc>
                <a:tc>
                  <a:txBody>
                    <a:bodyPr/>
                    <a:lstStyle/>
                    <a:p>
                      <a:r>
                        <a:rPr lang="en-US" sz="1200" dirty="0" smtClean="0">
                          <a:latin typeface="Times New Roman" pitchFamily="18" charset="0"/>
                          <a:cs typeface="Times New Roman" pitchFamily="18" charset="0"/>
                        </a:rPr>
                        <a:t>Long-term treatment with </a:t>
                      </a:r>
                      <a:r>
                        <a:rPr lang="en-US" sz="1200" dirty="0" err="1" smtClean="0">
                          <a:latin typeface="Times New Roman" pitchFamily="18" charset="0"/>
                          <a:cs typeface="Times New Roman" pitchFamily="18" charset="0"/>
                        </a:rPr>
                        <a:t>Lisinopril</a:t>
                      </a:r>
                      <a:r>
                        <a:rPr lang="en-US" sz="1200" dirty="0" smtClean="0">
                          <a:latin typeface="Times New Roman" pitchFamily="18" charset="0"/>
                          <a:cs typeface="Times New Roman" pitchFamily="18" charset="0"/>
                        </a:rPr>
                        <a:t> or </a:t>
                      </a:r>
                      <a:r>
                        <a:rPr lang="en-US" sz="1200" dirty="0" err="1" smtClean="0">
                          <a:latin typeface="Times New Roman" pitchFamily="18" charset="0"/>
                          <a:cs typeface="Times New Roman" pitchFamily="18" charset="0"/>
                        </a:rPr>
                        <a:t>Nisoldipine</a:t>
                      </a:r>
                      <a:r>
                        <a:rPr lang="en-US" sz="1200" dirty="0" smtClean="0">
                          <a:latin typeface="Times New Roman" pitchFamily="18" charset="0"/>
                          <a:cs typeface="Times New Roman" pitchFamily="18" charset="0"/>
                        </a:rPr>
                        <a:t> has similar beneficial</a:t>
                      </a:r>
                      <a:r>
                        <a:rPr lang="en-US" sz="1200" baseline="0" dirty="0" smtClean="0">
                          <a:latin typeface="Times New Roman" pitchFamily="18" charset="0"/>
                          <a:cs typeface="Times New Roman" pitchFamily="18" charset="0"/>
                        </a:rPr>
                        <a:t> effects on progression of diabetics nephropathy in hypertensive type I diabetic patients.</a:t>
                      </a:r>
                      <a:endParaRPr lang="en-US" sz="1200" dirty="0"/>
                    </a:p>
                  </a:txBody>
                  <a:tcPr/>
                </a:tc>
              </a:tr>
            </a:tbl>
          </a:graphicData>
        </a:graphic>
      </p:graphicFrame>
      <p:cxnSp>
        <p:nvCxnSpPr>
          <p:cNvPr id="6" name="Straight Connector 5"/>
          <p:cNvCxnSpPr/>
          <p:nvPr/>
        </p:nvCxnSpPr>
        <p:spPr>
          <a:xfrm rot="10800000">
            <a:off x="5715000" y="6172200"/>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038600" y="6553200"/>
            <a:ext cx="76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457200" y="914400"/>
          <a:ext cx="8229600" cy="5514702"/>
        </p:xfrm>
        <a:graphic>
          <a:graphicData uri="http://schemas.openxmlformats.org/drawingml/2006/table">
            <a:tbl>
              <a:tblPr firstRow="1" bandRow="1">
                <a:tableStyleId>{5940675A-B579-460E-94D1-54222C63F5DA}</a:tableStyleId>
              </a:tblPr>
              <a:tblGrid>
                <a:gridCol w="1143000"/>
                <a:gridCol w="914400"/>
                <a:gridCol w="609600"/>
                <a:gridCol w="5562600"/>
              </a:tblGrid>
              <a:tr h="576942">
                <a:tc>
                  <a:txBody>
                    <a:bodyPr/>
                    <a:lstStyle/>
                    <a:p>
                      <a:r>
                        <a:rPr lang="en-US" sz="1600" b="1" dirty="0" smtClean="0">
                          <a:solidFill>
                            <a:schemeClr val="tx1"/>
                          </a:solidFill>
                          <a:latin typeface="Times New Roman" pitchFamily="18" charset="0"/>
                          <a:cs typeface="Times New Roman" pitchFamily="18" charset="0"/>
                        </a:rPr>
                        <a:t>STUDY</a:t>
                      </a:r>
                      <a:endParaRPr lang="en-US" sz="1600" b="1" dirty="0">
                        <a:solidFill>
                          <a:schemeClr val="tx1"/>
                        </a:solidFill>
                        <a:latin typeface="Times New Roman" pitchFamily="18" charset="0"/>
                        <a:cs typeface="Times New Roman" pitchFamily="18" charset="0"/>
                      </a:endParaRPr>
                    </a:p>
                  </a:txBody>
                  <a:tcPr/>
                </a:tc>
                <a:tc>
                  <a:txBody>
                    <a:bodyPr/>
                    <a:lstStyle/>
                    <a:p>
                      <a:r>
                        <a:rPr lang="en-US" sz="1600" b="1" dirty="0" smtClean="0">
                          <a:solidFill>
                            <a:schemeClr val="tx1"/>
                          </a:solidFill>
                          <a:latin typeface="Times New Roman" pitchFamily="18" charset="0"/>
                          <a:cs typeface="Times New Roman" pitchFamily="18" charset="0"/>
                        </a:rPr>
                        <a:t>DRUG</a:t>
                      </a:r>
                      <a:endParaRPr lang="en-US" sz="1600" b="1" dirty="0">
                        <a:solidFill>
                          <a:schemeClr val="tx1"/>
                        </a:solidFill>
                        <a:latin typeface="Times New Roman" pitchFamily="18" charset="0"/>
                        <a:cs typeface="Times New Roman" pitchFamily="18" charset="0"/>
                      </a:endParaRPr>
                    </a:p>
                  </a:txBody>
                  <a:tcPr/>
                </a:tc>
                <a:tc>
                  <a:txBody>
                    <a:bodyPr/>
                    <a:lstStyle/>
                    <a:p>
                      <a:r>
                        <a:rPr lang="en-US" sz="1600" b="1" dirty="0" smtClean="0">
                          <a:solidFill>
                            <a:schemeClr val="tx1"/>
                          </a:solidFill>
                          <a:latin typeface="Times New Roman" pitchFamily="18" charset="0"/>
                          <a:cs typeface="Times New Roman" pitchFamily="18" charset="0"/>
                        </a:rPr>
                        <a:t>N=</a:t>
                      </a:r>
                      <a:endParaRPr lang="en-US" sz="1600" b="1" dirty="0">
                        <a:solidFill>
                          <a:schemeClr val="tx1"/>
                        </a:solidFill>
                        <a:latin typeface="Times New Roman" pitchFamily="18" charset="0"/>
                        <a:cs typeface="Times New Roman" pitchFamily="18" charset="0"/>
                      </a:endParaRPr>
                    </a:p>
                  </a:txBody>
                  <a:tcPr/>
                </a:tc>
                <a:tc>
                  <a:txBody>
                    <a:bodyPr/>
                    <a:lstStyle/>
                    <a:p>
                      <a:r>
                        <a:rPr lang="en-US" sz="1600" b="1" dirty="0" smtClean="0">
                          <a:latin typeface="Times New Roman" pitchFamily="18" charset="0"/>
                          <a:cs typeface="Times New Roman" pitchFamily="18" charset="0"/>
                        </a:rPr>
                        <a:t>CONCLUTION</a:t>
                      </a:r>
                      <a:endParaRPr lang="en-US" sz="1600" b="1" dirty="0">
                        <a:latin typeface="Times New Roman" pitchFamily="18" charset="0"/>
                        <a:cs typeface="Times New Roman" pitchFamily="18" charset="0"/>
                      </a:endParaRPr>
                    </a:p>
                  </a:txBody>
                  <a:tcPr/>
                </a:tc>
              </a:tr>
              <a:tr h="576942">
                <a:tc>
                  <a:txBody>
                    <a:bodyPr/>
                    <a:lstStyle/>
                    <a:p>
                      <a:r>
                        <a:rPr lang="en-US" sz="1600" dirty="0" smtClean="0">
                          <a:solidFill>
                            <a:schemeClr val="tx1"/>
                          </a:solidFill>
                          <a:latin typeface="Times New Roman" pitchFamily="18" charset="0"/>
                          <a:cs typeface="Times New Roman" pitchFamily="18" charset="0"/>
                        </a:rPr>
                        <a:t>Jacobsen</a:t>
                      </a:r>
                      <a:r>
                        <a:rPr lang="en-US" sz="1600" baseline="0" dirty="0" smtClean="0">
                          <a:solidFill>
                            <a:schemeClr val="tx1"/>
                          </a:solidFill>
                          <a:latin typeface="Times New Roman" pitchFamily="18" charset="0"/>
                          <a:cs typeface="Times New Roman" pitchFamily="18" charset="0"/>
                        </a:rPr>
                        <a:t> et al</a:t>
                      </a:r>
                      <a:endParaRPr lang="en-US" sz="1600" dirty="0" smtClean="0">
                        <a:solidFill>
                          <a:schemeClr val="tx1"/>
                        </a:solidFill>
                        <a:latin typeface="Times New Roman" pitchFamily="18" charset="0"/>
                        <a:cs typeface="Times New Roman" pitchFamily="18" charset="0"/>
                      </a:endParaRPr>
                    </a:p>
                  </a:txBody>
                  <a:tcPr/>
                </a:tc>
                <a:tc>
                  <a:txBody>
                    <a:bodyPr/>
                    <a:lstStyle/>
                    <a:p>
                      <a:r>
                        <a:rPr lang="en-US" sz="1600" dirty="0" smtClean="0">
                          <a:solidFill>
                            <a:schemeClr val="tx1"/>
                          </a:solidFill>
                          <a:latin typeface="Times New Roman" pitchFamily="18" charset="0"/>
                          <a:cs typeface="Times New Roman" pitchFamily="18" charset="0"/>
                        </a:rPr>
                        <a:t>ACEI</a:t>
                      </a:r>
                      <a:r>
                        <a:rPr lang="en-US" sz="1600" baseline="0" dirty="0" smtClean="0">
                          <a:solidFill>
                            <a:schemeClr val="tx1"/>
                          </a:solidFill>
                          <a:latin typeface="Times New Roman" pitchFamily="18" charset="0"/>
                          <a:cs typeface="Times New Roman" pitchFamily="18" charset="0"/>
                        </a:rPr>
                        <a:t> &amp;/or ARB</a:t>
                      </a:r>
                      <a:endParaRPr lang="en-US" sz="1600" dirty="0" smtClean="0">
                        <a:solidFill>
                          <a:schemeClr val="tx1"/>
                        </a:solidFill>
                        <a:latin typeface="Times New Roman" pitchFamily="18" charset="0"/>
                        <a:cs typeface="Times New Roman" pitchFamily="18" charset="0"/>
                      </a:endParaRPr>
                    </a:p>
                  </a:txBody>
                  <a:tcPr/>
                </a:tc>
                <a:tc>
                  <a:txBody>
                    <a:bodyPr/>
                    <a:lstStyle/>
                    <a:p>
                      <a:r>
                        <a:rPr lang="en-US" sz="1600" dirty="0" smtClean="0">
                          <a:solidFill>
                            <a:schemeClr val="tx1"/>
                          </a:solidFill>
                          <a:latin typeface="Times New Roman" pitchFamily="18" charset="0"/>
                          <a:cs typeface="Times New Roman" pitchFamily="18" charset="0"/>
                        </a:rPr>
                        <a:t>20</a:t>
                      </a:r>
                      <a:endParaRPr lang="en-US" sz="1600" dirty="0">
                        <a:solidFill>
                          <a:schemeClr val="tx1"/>
                        </a:solidFill>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Dual blockade of the RAS may offer additional</a:t>
                      </a:r>
                      <a:r>
                        <a:rPr lang="en-US" sz="1600" baseline="0" dirty="0" smtClean="0">
                          <a:latin typeface="Times New Roman" pitchFamily="18" charset="0"/>
                          <a:cs typeface="Times New Roman" pitchFamily="18" charset="0"/>
                        </a:rPr>
                        <a:t> renal and cardiovascular protection in type I diabetic patients with DN.</a:t>
                      </a:r>
                      <a:endParaRPr lang="en-US" sz="1600" dirty="0">
                        <a:latin typeface="Times New Roman" pitchFamily="18" charset="0"/>
                        <a:cs typeface="Times New Roman" pitchFamily="18" charset="0"/>
                      </a:endParaRPr>
                    </a:p>
                  </a:txBody>
                  <a:tcPr/>
                </a:tc>
              </a:tr>
              <a:tr h="576942">
                <a:tc>
                  <a:txBody>
                    <a:bodyPr/>
                    <a:lstStyle/>
                    <a:p>
                      <a:r>
                        <a:rPr lang="en-US" sz="1600" dirty="0" err="1" smtClean="0">
                          <a:solidFill>
                            <a:schemeClr val="tx1"/>
                          </a:solidFill>
                          <a:latin typeface="Times New Roman" pitchFamily="18" charset="0"/>
                          <a:cs typeface="Times New Roman" pitchFamily="18" charset="0"/>
                        </a:rPr>
                        <a:t>Mauer</a:t>
                      </a:r>
                      <a:r>
                        <a:rPr lang="en-US" sz="1600" baseline="0" dirty="0" smtClean="0">
                          <a:solidFill>
                            <a:schemeClr val="tx1"/>
                          </a:solidFill>
                          <a:latin typeface="Times New Roman" pitchFamily="18" charset="0"/>
                          <a:cs typeface="Times New Roman" pitchFamily="18" charset="0"/>
                        </a:rPr>
                        <a:t> et al</a:t>
                      </a:r>
                      <a:endParaRPr lang="en-US" sz="1600" dirty="0">
                        <a:solidFill>
                          <a:schemeClr val="tx1"/>
                        </a:solidFill>
                        <a:latin typeface="Times New Roman" pitchFamily="18" charset="0"/>
                        <a:cs typeface="Times New Roman" pitchFamily="18" charset="0"/>
                      </a:endParaRPr>
                    </a:p>
                  </a:txBody>
                  <a:tcPr/>
                </a:tc>
                <a:tc>
                  <a:txBody>
                    <a:bodyPr/>
                    <a:lstStyle/>
                    <a:p>
                      <a:r>
                        <a:rPr lang="en-US" sz="1600" dirty="0" smtClean="0">
                          <a:solidFill>
                            <a:schemeClr val="tx1"/>
                          </a:solidFill>
                          <a:latin typeface="Times New Roman" pitchFamily="18" charset="0"/>
                          <a:cs typeface="Times New Roman" pitchFamily="18" charset="0"/>
                        </a:rPr>
                        <a:t>ACEI &amp; ARB</a:t>
                      </a:r>
                      <a:endParaRPr lang="en-US" sz="1600" dirty="0">
                        <a:solidFill>
                          <a:schemeClr val="tx1"/>
                        </a:solidFill>
                        <a:latin typeface="Times New Roman" pitchFamily="18" charset="0"/>
                        <a:cs typeface="Times New Roman" pitchFamily="18" charset="0"/>
                      </a:endParaRPr>
                    </a:p>
                  </a:txBody>
                  <a:tcPr/>
                </a:tc>
                <a:tc>
                  <a:txBody>
                    <a:bodyPr/>
                    <a:lstStyle/>
                    <a:p>
                      <a:r>
                        <a:rPr lang="en-US" sz="1600" dirty="0" smtClean="0">
                          <a:solidFill>
                            <a:schemeClr val="tx1"/>
                          </a:solidFill>
                          <a:latin typeface="Times New Roman" pitchFamily="18" charset="0"/>
                          <a:cs typeface="Times New Roman" pitchFamily="18" charset="0"/>
                        </a:rPr>
                        <a:t>285</a:t>
                      </a:r>
                      <a:endParaRPr lang="en-US" sz="1600" dirty="0">
                        <a:solidFill>
                          <a:schemeClr val="tx1"/>
                        </a:solidFill>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Early blockade</a:t>
                      </a:r>
                      <a:r>
                        <a:rPr lang="en-US" sz="1600" baseline="0" dirty="0" smtClean="0">
                          <a:latin typeface="Times New Roman" pitchFamily="18" charset="0"/>
                          <a:cs typeface="Times New Roman" pitchFamily="18" charset="0"/>
                        </a:rPr>
                        <a:t> of the </a:t>
                      </a:r>
                      <a:r>
                        <a:rPr lang="en-US" sz="1600" baseline="0" dirty="0" err="1" smtClean="0">
                          <a:latin typeface="Times New Roman" pitchFamily="18" charset="0"/>
                          <a:cs typeface="Times New Roman" pitchFamily="18" charset="0"/>
                        </a:rPr>
                        <a:t>renin-angiotensin</a:t>
                      </a:r>
                      <a:r>
                        <a:rPr lang="en-US" sz="1600" baseline="0" dirty="0" smtClean="0">
                          <a:latin typeface="Times New Roman" pitchFamily="18" charset="0"/>
                          <a:cs typeface="Times New Roman" pitchFamily="18" charset="0"/>
                        </a:rPr>
                        <a:t> system in patients with type I diabetes did not slow nephropathy progression.</a:t>
                      </a:r>
                      <a:endParaRPr lang="en-US" sz="1600" dirty="0">
                        <a:latin typeface="Times New Roman" pitchFamily="18" charset="0"/>
                        <a:cs typeface="Times New Roman" pitchFamily="18" charset="0"/>
                      </a:endParaRPr>
                    </a:p>
                  </a:txBody>
                  <a:tcPr/>
                </a:tc>
              </a:tr>
              <a:tr h="576942">
                <a:tc>
                  <a:txBody>
                    <a:bodyPr/>
                    <a:lstStyle/>
                    <a:p>
                      <a:r>
                        <a:rPr lang="en-US" sz="1600" dirty="0" smtClean="0">
                          <a:solidFill>
                            <a:schemeClr val="tx1"/>
                          </a:solidFill>
                          <a:latin typeface="Times New Roman" pitchFamily="18" charset="0"/>
                          <a:cs typeface="Times New Roman" pitchFamily="18" charset="0"/>
                        </a:rPr>
                        <a:t>Lewis</a:t>
                      </a:r>
                      <a:r>
                        <a:rPr lang="en-US" sz="1600" baseline="0" dirty="0" smtClean="0">
                          <a:solidFill>
                            <a:schemeClr val="tx1"/>
                          </a:solidFill>
                          <a:latin typeface="Times New Roman" pitchFamily="18" charset="0"/>
                          <a:cs typeface="Times New Roman" pitchFamily="18" charset="0"/>
                        </a:rPr>
                        <a:t> et al</a:t>
                      </a:r>
                      <a:endParaRPr lang="en-US" sz="1600" dirty="0">
                        <a:solidFill>
                          <a:schemeClr val="tx1"/>
                        </a:solidFill>
                        <a:latin typeface="Times New Roman" pitchFamily="18" charset="0"/>
                        <a:cs typeface="Times New Roman" pitchFamily="18" charset="0"/>
                      </a:endParaRPr>
                    </a:p>
                  </a:txBody>
                  <a:tcPr/>
                </a:tc>
                <a:tc>
                  <a:txBody>
                    <a:bodyPr/>
                    <a:lstStyle/>
                    <a:p>
                      <a:r>
                        <a:rPr lang="en-US" sz="1600" dirty="0" smtClean="0">
                          <a:solidFill>
                            <a:schemeClr val="tx1"/>
                          </a:solidFill>
                          <a:latin typeface="Times New Roman" pitchFamily="18" charset="0"/>
                          <a:cs typeface="Times New Roman" pitchFamily="18" charset="0"/>
                        </a:rPr>
                        <a:t>ACEI </a:t>
                      </a:r>
                      <a:endParaRPr lang="en-US" sz="1600" dirty="0">
                        <a:solidFill>
                          <a:schemeClr val="tx1"/>
                        </a:solidFill>
                      </a:endParaRPr>
                    </a:p>
                  </a:txBody>
                  <a:tcPr/>
                </a:tc>
                <a:tc>
                  <a:txBody>
                    <a:bodyPr/>
                    <a:lstStyle/>
                    <a:p>
                      <a:r>
                        <a:rPr lang="en-US" sz="1600" dirty="0" smtClean="0">
                          <a:solidFill>
                            <a:schemeClr val="tx1"/>
                          </a:solidFill>
                          <a:latin typeface="Times New Roman" pitchFamily="18" charset="0"/>
                          <a:cs typeface="Times New Roman" pitchFamily="18" charset="0"/>
                        </a:rPr>
                        <a:t>409</a:t>
                      </a:r>
                      <a:endParaRPr lang="en-US" sz="1600" dirty="0">
                        <a:solidFill>
                          <a:schemeClr val="tx1"/>
                        </a:solidFill>
                        <a:latin typeface="Times New Roman" pitchFamily="18" charset="0"/>
                        <a:cs typeface="Times New Roman" pitchFamily="18" charset="0"/>
                      </a:endParaRPr>
                    </a:p>
                  </a:txBody>
                  <a:tcPr/>
                </a:tc>
                <a:tc>
                  <a:txBody>
                    <a:bodyPr/>
                    <a:lstStyle/>
                    <a:p>
                      <a:r>
                        <a:rPr lang="en-US" sz="1600" dirty="0" err="1" smtClean="0">
                          <a:latin typeface="Times New Roman" pitchFamily="18" charset="0"/>
                          <a:cs typeface="Times New Roman" pitchFamily="18" charset="0"/>
                        </a:rPr>
                        <a:t>Captopril</a:t>
                      </a:r>
                      <a:r>
                        <a:rPr lang="en-US" sz="1600" dirty="0" smtClean="0">
                          <a:latin typeface="Times New Roman" pitchFamily="18" charset="0"/>
                          <a:cs typeface="Times New Roman" pitchFamily="18" charset="0"/>
                        </a:rPr>
                        <a:t> protect against deterioration of renal function in IDDM</a:t>
                      </a:r>
                    </a:p>
                    <a:p>
                      <a:r>
                        <a:rPr lang="en-US" sz="1600" dirty="0" smtClean="0">
                          <a:latin typeface="Times New Roman" pitchFamily="18" charset="0"/>
                          <a:cs typeface="Times New Roman" pitchFamily="18" charset="0"/>
                        </a:rPr>
                        <a:t>Nephropathy irrespective of BP status. The therapy is effective on patient with established</a:t>
                      </a:r>
                      <a:r>
                        <a:rPr lang="en-US" sz="1600" baseline="0" dirty="0" smtClean="0">
                          <a:latin typeface="Times New Roman" pitchFamily="18" charset="0"/>
                          <a:cs typeface="Times New Roman" pitchFamily="18" charset="0"/>
                        </a:rPr>
                        <a:t> nephropathy rather not as prophylactic treatment.</a:t>
                      </a:r>
                      <a:endParaRPr lang="en-US" sz="1600" dirty="0">
                        <a:latin typeface="Times New Roman" pitchFamily="18" charset="0"/>
                        <a:cs typeface="Times New Roman" pitchFamily="18" charset="0"/>
                      </a:endParaRPr>
                    </a:p>
                  </a:txBody>
                  <a:tcPr/>
                </a:tc>
              </a:tr>
              <a:tr h="576942">
                <a:tc>
                  <a:txBody>
                    <a:bodyPr/>
                    <a:lstStyle/>
                    <a:p>
                      <a:r>
                        <a:rPr lang="en-US" sz="1600" dirty="0" err="1" smtClean="0">
                          <a:solidFill>
                            <a:schemeClr val="tx1"/>
                          </a:solidFill>
                          <a:latin typeface="Times New Roman" pitchFamily="18" charset="0"/>
                          <a:cs typeface="Times New Roman" pitchFamily="18" charset="0"/>
                        </a:rPr>
                        <a:t>Agarwal</a:t>
                      </a:r>
                      <a:r>
                        <a:rPr lang="en-US" sz="1600" dirty="0" smtClean="0">
                          <a:solidFill>
                            <a:schemeClr val="tx1"/>
                          </a:solidFill>
                          <a:latin typeface="Times New Roman" pitchFamily="18" charset="0"/>
                          <a:cs typeface="Times New Roman" pitchFamily="18" charset="0"/>
                        </a:rPr>
                        <a:t> et al</a:t>
                      </a:r>
                      <a:endParaRPr lang="en-US" sz="1600" dirty="0">
                        <a:solidFill>
                          <a:schemeClr val="tx1"/>
                        </a:solidFill>
                        <a:latin typeface="Times New Roman" pitchFamily="18" charset="0"/>
                        <a:cs typeface="Times New Roman" pitchFamily="18" charset="0"/>
                      </a:endParaRPr>
                    </a:p>
                  </a:txBody>
                  <a:tcPr/>
                </a:tc>
                <a:tc>
                  <a:txBody>
                    <a:bodyPr/>
                    <a:lstStyle/>
                    <a:p>
                      <a:r>
                        <a:rPr lang="en-US" sz="1600" dirty="0" smtClean="0">
                          <a:solidFill>
                            <a:schemeClr val="tx1"/>
                          </a:solidFill>
                          <a:latin typeface="Times New Roman" pitchFamily="18" charset="0"/>
                          <a:cs typeface="Times New Roman" pitchFamily="18" charset="0"/>
                        </a:rPr>
                        <a:t>ACEI &amp; ARB</a:t>
                      </a:r>
                      <a:endParaRPr lang="en-US" sz="1600" dirty="0">
                        <a:solidFill>
                          <a:schemeClr val="tx1"/>
                        </a:solidFill>
                      </a:endParaRPr>
                    </a:p>
                  </a:txBody>
                  <a:tcPr/>
                </a:tc>
                <a:tc>
                  <a:txBody>
                    <a:bodyPr/>
                    <a:lstStyle/>
                    <a:p>
                      <a:r>
                        <a:rPr lang="en-US" sz="1600" dirty="0" smtClean="0">
                          <a:solidFill>
                            <a:schemeClr val="tx1"/>
                          </a:solidFill>
                          <a:latin typeface="Times New Roman" pitchFamily="18" charset="0"/>
                          <a:cs typeface="Times New Roman" pitchFamily="18" charset="0"/>
                        </a:rPr>
                        <a:t>17</a:t>
                      </a:r>
                      <a:endParaRPr lang="en-US" sz="1600" dirty="0">
                        <a:solidFill>
                          <a:schemeClr val="tx1"/>
                        </a:solidFill>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Add on </a:t>
                      </a:r>
                      <a:r>
                        <a:rPr lang="en-US" sz="1600" dirty="0" err="1" smtClean="0">
                          <a:latin typeface="Times New Roman" pitchFamily="18" charset="0"/>
                          <a:cs typeface="Times New Roman" pitchFamily="18" charset="0"/>
                        </a:rPr>
                        <a:t>Losartan</a:t>
                      </a:r>
                      <a:r>
                        <a:rPr lang="en-US" sz="1600" dirty="0" smtClean="0">
                          <a:latin typeface="Times New Roman" pitchFamily="18" charset="0"/>
                          <a:cs typeface="Times New Roman" pitchFamily="18" charset="0"/>
                        </a:rPr>
                        <a:t> therapy didn’t improve </a:t>
                      </a:r>
                      <a:r>
                        <a:rPr lang="en-US" sz="1600" dirty="0" err="1" smtClean="0">
                          <a:latin typeface="Times New Roman" pitchFamily="18" charset="0"/>
                          <a:cs typeface="Times New Roman" pitchFamily="18" charset="0"/>
                        </a:rPr>
                        <a:t>proteinuria</a:t>
                      </a:r>
                      <a:r>
                        <a:rPr lang="en-US" sz="1600" dirty="0" smtClean="0">
                          <a:latin typeface="Times New Roman" pitchFamily="18" charset="0"/>
                          <a:cs typeface="Times New Roman" pitchFamily="18" charset="0"/>
                        </a:rPr>
                        <a:t> or ABP over one month add on therapy.</a:t>
                      </a:r>
                      <a:endParaRPr lang="en-US" sz="1600" dirty="0">
                        <a:latin typeface="Times New Roman" pitchFamily="18" charset="0"/>
                        <a:cs typeface="Times New Roman" pitchFamily="18" charset="0"/>
                      </a:endParaRPr>
                    </a:p>
                  </a:txBody>
                  <a:tcPr/>
                </a:tc>
              </a:tr>
              <a:tr h="576942">
                <a:tc>
                  <a:txBody>
                    <a:bodyPr/>
                    <a:lstStyle/>
                    <a:p>
                      <a:r>
                        <a:rPr lang="en-US" sz="1600" dirty="0" err="1" smtClean="0">
                          <a:solidFill>
                            <a:schemeClr val="tx1"/>
                          </a:solidFill>
                          <a:latin typeface="Times New Roman" pitchFamily="18" charset="0"/>
                          <a:cs typeface="Times New Roman" pitchFamily="18" charset="0"/>
                        </a:rPr>
                        <a:t>Schjoedt</a:t>
                      </a:r>
                      <a:r>
                        <a:rPr lang="en-US" sz="1600" dirty="0" smtClean="0">
                          <a:solidFill>
                            <a:schemeClr val="tx1"/>
                          </a:solidFill>
                          <a:latin typeface="Times New Roman" pitchFamily="18" charset="0"/>
                          <a:cs typeface="Times New Roman" pitchFamily="18" charset="0"/>
                        </a:rPr>
                        <a:t> et al</a:t>
                      </a:r>
                      <a:endParaRPr lang="en-US" sz="1600" dirty="0">
                        <a:solidFill>
                          <a:schemeClr val="tx1"/>
                        </a:solidFill>
                        <a:latin typeface="Times New Roman" pitchFamily="18" charset="0"/>
                        <a:cs typeface="Times New Roman" pitchFamily="18" charset="0"/>
                      </a:endParaRPr>
                    </a:p>
                  </a:txBody>
                  <a:tcPr/>
                </a:tc>
                <a:tc>
                  <a:txBody>
                    <a:bodyPr/>
                    <a:lstStyle/>
                    <a:p>
                      <a:r>
                        <a:rPr lang="en-US" sz="1600" dirty="0" smtClean="0">
                          <a:solidFill>
                            <a:schemeClr val="tx1"/>
                          </a:solidFill>
                          <a:latin typeface="Times New Roman" pitchFamily="18" charset="0"/>
                          <a:cs typeface="Times New Roman" pitchFamily="18" charset="0"/>
                        </a:rPr>
                        <a:t>ACEI or ARB</a:t>
                      </a:r>
                      <a:endParaRPr lang="en-US" sz="1600" dirty="0">
                        <a:solidFill>
                          <a:schemeClr val="tx1"/>
                        </a:solidFill>
                      </a:endParaRPr>
                    </a:p>
                  </a:txBody>
                  <a:tcPr/>
                </a:tc>
                <a:tc>
                  <a:txBody>
                    <a:bodyPr/>
                    <a:lstStyle/>
                    <a:p>
                      <a:r>
                        <a:rPr lang="en-US" sz="1600" dirty="0" smtClean="0">
                          <a:solidFill>
                            <a:schemeClr val="tx1"/>
                          </a:solidFill>
                          <a:latin typeface="Times New Roman" pitchFamily="18" charset="0"/>
                          <a:cs typeface="Times New Roman" pitchFamily="18" charset="0"/>
                        </a:rPr>
                        <a:t>227</a:t>
                      </a:r>
                      <a:endParaRPr lang="en-US" sz="1600" dirty="0">
                        <a:solidFill>
                          <a:schemeClr val="tx1"/>
                        </a:solidFill>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Implementation</a:t>
                      </a:r>
                      <a:r>
                        <a:rPr lang="en-US" sz="1600" baseline="0" dirty="0" smtClean="0">
                          <a:latin typeface="Times New Roman" pitchFamily="18" charset="0"/>
                          <a:cs typeface="Times New Roman" pitchFamily="18" charset="0"/>
                        </a:rPr>
                        <a:t> of RAAS-blocking treatment in type I diabetic patients with </a:t>
                      </a:r>
                      <a:r>
                        <a:rPr lang="en-US" sz="1600" baseline="0" dirty="0" err="1" smtClean="0">
                          <a:latin typeface="Times New Roman" pitchFamily="18" charset="0"/>
                          <a:cs typeface="Times New Roman" pitchFamily="18" charset="0"/>
                        </a:rPr>
                        <a:t>microalbuminuria</a:t>
                      </a:r>
                      <a:r>
                        <a:rPr lang="en-US" sz="1600" baseline="0" dirty="0" smtClean="0">
                          <a:latin typeface="Times New Roman" pitchFamily="18" charset="0"/>
                          <a:cs typeface="Times New Roman" pitchFamily="18" charset="0"/>
                        </a:rPr>
                        <a:t> successfully reduced long-term progression to overt Diabetic Nephropathy.</a:t>
                      </a:r>
                      <a:endParaRPr lang="en-US" sz="1600" dirty="0">
                        <a:latin typeface="Times New Roman" pitchFamily="18" charset="0"/>
                        <a:cs typeface="Times New Roman" pitchFamily="18" charset="0"/>
                      </a:endParaRPr>
                    </a:p>
                  </a:txBody>
                  <a:tcPr/>
                </a:tc>
              </a:tr>
              <a:tr h="576942">
                <a:tc>
                  <a:txBody>
                    <a:bodyPr/>
                    <a:lstStyle/>
                    <a:p>
                      <a:r>
                        <a:rPr lang="en-US" sz="1600" dirty="0" smtClean="0">
                          <a:solidFill>
                            <a:schemeClr val="tx1"/>
                          </a:solidFill>
                          <a:latin typeface="Times New Roman" pitchFamily="18" charset="0"/>
                          <a:cs typeface="Times New Roman" pitchFamily="18" charset="0"/>
                        </a:rPr>
                        <a:t>Tarnow et al</a:t>
                      </a:r>
                      <a:endParaRPr lang="en-US" sz="1600" dirty="0">
                        <a:solidFill>
                          <a:schemeClr val="tx1"/>
                        </a:solidFill>
                        <a:latin typeface="Times New Roman" pitchFamily="18" charset="0"/>
                        <a:cs typeface="Times New Roman" pitchFamily="18" charset="0"/>
                      </a:endParaRPr>
                    </a:p>
                  </a:txBody>
                  <a:tcPr/>
                </a:tc>
                <a:tc>
                  <a:txBody>
                    <a:bodyPr/>
                    <a:lstStyle/>
                    <a:p>
                      <a:r>
                        <a:rPr lang="en-US" sz="1600" dirty="0" smtClean="0">
                          <a:solidFill>
                            <a:schemeClr val="tx1"/>
                          </a:solidFill>
                          <a:latin typeface="Times New Roman" pitchFamily="18" charset="0"/>
                          <a:cs typeface="Times New Roman" pitchFamily="18" charset="0"/>
                        </a:rPr>
                        <a:t>ACEI </a:t>
                      </a:r>
                      <a:r>
                        <a:rPr lang="en-US" sz="1600" dirty="0" err="1" smtClean="0">
                          <a:solidFill>
                            <a:schemeClr val="tx1"/>
                          </a:solidFill>
                          <a:latin typeface="Times New Roman" pitchFamily="18" charset="0"/>
                          <a:cs typeface="Times New Roman" pitchFamily="18" charset="0"/>
                        </a:rPr>
                        <a:t>vs</a:t>
                      </a:r>
                      <a:r>
                        <a:rPr lang="en-US" sz="1600" baseline="0" dirty="0" smtClean="0">
                          <a:solidFill>
                            <a:schemeClr val="tx1"/>
                          </a:solidFill>
                          <a:latin typeface="Times New Roman" pitchFamily="18" charset="0"/>
                          <a:cs typeface="Times New Roman" pitchFamily="18" charset="0"/>
                        </a:rPr>
                        <a:t> Ca antagonist</a:t>
                      </a:r>
                      <a:endParaRPr lang="en-US" sz="1600" dirty="0">
                        <a:solidFill>
                          <a:schemeClr val="tx1"/>
                        </a:solidFill>
                      </a:endParaRPr>
                    </a:p>
                  </a:txBody>
                  <a:tcPr/>
                </a:tc>
                <a:tc>
                  <a:txBody>
                    <a:bodyPr/>
                    <a:lstStyle/>
                    <a:p>
                      <a:r>
                        <a:rPr lang="en-US" sz="1600" dirty="0" smtClean="0">
                          <a:solidFill>
                            <a:schemeClr val="tx1"/>
                          </a:solidFill>
                          <a:latin typeface="Times New Roman" pitchFamily="18" charset="0"/>
                          <a:cs typeface="Times New Roman" pitchFamily="18" charset="0"/>
                        </a:rPr>
                        <a:t>52</a:t>
                      </a:r>
                      <a:endParaRPr lang="en-US" sz="1600" dirty="0">
                        <a:solidFill>
                          <a:schemeClr val="tx1"/>
                        </a:solidFill>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Long-term treatment with </a:t>
                      </a:r>
                      <a:r>
                        <a:rPr lang="en-US" sz="1600" dirty="0" err="1" smtClean="0">
                          <a:latin typeface="Times New Roman" pitchFamily="18" charset="0"/>
                          <a:cs typeface="Times New Roman" pitchFamily="18" charset="0"/>
                        </a:rPr>
                        <a:t>Lisinopril</a:t>
                      </a:r>
                      <a:r>
                        <a:rPr lang="en-US" sz="1600" dirty="0" smtClean="0">
                          <a:latin typeface="Times New Roman" pitchFamily="18" charset="0"/>
                          <a:cs typeface="Times New Roman" pitchFamily="18" charset="0"/>
                        </a:rPr>
                        <a:t> or </a:t>
                      </a:r>
                      <a:r>
                        <a:rPr lang="en-US" sz="1600" dirty="0" err="1" smtClean="0">
                          <a:latin typeface="Times New Roman" pitchFamily="18" charset="0"/>
                          <a:cs typeface="Times New Roman" pitchFamily="18" charset="0"/>
                        </a:rPr>
                        <a:t>Nisoldipine</a:t>
                      </a:r>
                      <a:r>
                        <a:rPr lang="en-US" sz="1600" dirty="0" smtClean="0">
                          <a:latin typeface="Times New Roman" pitchFamily="18" charset="0"/>
                          <a:cs typeface="Times New Roman" pitchFamily="18" charset="0"/>
                        </a:rPr>
                        <a:t> has similar beneficial</a:t>
                      </a:r>
                      <a:r>
                        <a:rPr lang="en-US" sz="1600" baseline="0" dirty="0" smtClean="0">
                          <a:latin typeface="Times New Roman" pitchFamily="18" charset="0"/>
                          <a:cs typeface="Times New Roman" pitchFamily="18" charset="0"/>
                        </a:rPr>
                        <a:t> effects on progression of diabetics nephropathy in hypertensive type I diabetic patients.</a:t>
                      </a:r>
                      <a:endParaRPr lang="en-US" sz="16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CONCLUTION-</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400" b="1" dirty="0" smtClean="0">
                <a:latin typeface="Times New Roman" pitchFamily="18" charset="0"/>
                <a:cs typeface="Times New Roman" pitchFamily="18" charset="0"/>
              </a:rPr>
              <a:t>   </a:t>
            </a:r>
          </a:p>
          <a:p>
            <a:pPr>
              <a:buNone/>
            </a:pPr>
            <a:endParaRPr lang="en-US" sz="2400" b="1"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 FURTHER STUDIES AS WELL AS REVIEW WITH HOMOGENEOUS SUBJECT EXPSURE AND OUTCOME COULD UNVEIL DEFINITIVE EVIDENCE REGARDING ROLE OF ACEI AND ARB FOR PREVENTION AS WELL AS FOR TREATMENT OF DIABETIC NEPHROPATHY IN IDDM PATIENT.</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 </a:t>
            </a:r>
          </a:p>
          <a:p>
            <a:pPr>
              <a:buNone/>
            </a:pP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THANK YOU</a:t>
            </a:r>
            <a:endParaRPr lang="en-US" b="1" dirty="0"/>
          </a:p>
        </p:txBody>
      </p:sp>
      <p:pic>
        <p:nvPicPr>
          <p:cNvPr id="4" name="Picture 3" descr="Capturem18.JPG"/>
          <p:cNvPicPr>
            <a:picLocks noChangeAspect="1"/>
          </p:cNvPicPr>
          <p:nvPr/>
        </p:nvPicPr>
        <p:blipFill>
          <a:blip r:embed="rId2"/>
          <a:stretch>
            <a:fillRect/>
          </a:stretch>
        </p:blipFill>
        <p:spPr>
          <a:xfrm>
            <a:off x="1762125" y="1547812"/>
            <a:ext cx="5619750" cy="376237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Clinical distinction between type I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and type II Diabetes</a:t>
            </a:r>
            <a:endParaRPr lang="en-US" sz="3200" b="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600200"/>
          <a:ext cx="8229600" cy="4421778"/>
        </p:xfrm>
        <a:graphic>
          <a:graphicData uri="http://schemas.openxmlformats.org/drawingml/2006/table">
            <a:tbl>
              <a:tblPr firstRow="1" bandRow="1">
                <a:tableStyleId>{5940675A-B579-460E-94D1-54222C63F5DA}</a:tableStyleId>
              </a:tblPr>
              <a:tblGrid>
                <a:gridCol w="2743200"/>
                <a:gridCol w="2743200"/>
                <a:gridCol w="2743200"/>
              </a:tblGrid>
              <a:tr h="620486">
                <a:tc>
                  <a:txBody>
                    <a:bodyPr/>
                    <a:lstStyle/>
                    <a:p>
                      <a:r>
                        <a:rPr lang="en-US" dirty="0" smtClean="0">
                          <a:latin typeface="Times New Roman" pitchFamily="18" charset="0"/>
                          <a:cs typeface="Times New Roman" pitchFamily="18" charset="0"/>
                        </a:rPr>
                        <a:t>CRITERIA</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chemeClr val="tx1"/>
                          </a:solidFill>
                          <a:latin typeface="Times New Roman" pitchFamily="18" charset="0"/>
                          <a:cs typeface="Times New Roman" pitchFamily="18" charset="0"/>
                        </a:rPr>
                        <a:t>IN FAVOUR OF TYPE I</a:t>
                      </a:r>
                      <a:endParaRPr lang="en-US"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latin typeface="Times New Roman" pitchFamily="18" charset="0"/>
                          <a:cs typeface="Times New Roman" pitchFamily="18" charset="0"/>
                        </a:rPr>
                        <a:t>IN FAVOUR OF TYPE II</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20486">
                <a:tc>
                  <a:txBody>
                    <a:bodyPr/>
                    <a:lstStyle/>
                    <a:p>
                      <a:r>
                        <a:rPr lang="en-US" sz="1800" dirty="0" smtClean="0">
                          <a:latin typeface="Times New Roman" pitchFamily="18" charset="0"/>
                          <a:cs typeface="Times New Roman" pitchFamily="18" charset="0"/>
                        </a:rPr>
                        <a:t>Age</a:t>
                      </a:r>
                      <a:r>
                        <a:rPr lang="en-US" sz="1800" baseline="0" dirty="0" smtClean="0">
                          <a:latin typeface="Times New Roman" pitchFamily="18" charset="0"/>
                          <a:cs typeface="Times New Roman" pitchFamily="18" charset="0"/>
                        </a:rPr>
                        <a:t> at diagnosis of diabetes</a:t>
                      </a:r>
                      <a:endParaRPr lang="en-US" sz="1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latin typeface="Times New Roman" pitchFamily="18" charset="0"/>
                          <a:cs typeface="Times New Roman" pitchFamily="18" charset="0"/>
                        </a:rPr>
                        <a:t>&lt;25 yrs</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latin typeface="Times New Roman" pitchFamily="18" charset="0"/>
                          <a:cs typeface="Times New Roman" pitchFamily="18" charset="0"/>
                        </a:rPr>
                        <a:t>&gt;40 yrs</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20486">
                <a:tc>
                  <a:txBody>
                    <a:bodyPr/>
                    <a:lstStyle/>
                    <a:p>
                      <a:r>
                        <a:rPr lang="en-US" dirty="0" smtClean="0">
                          <a:latin typeface="Times New Roman" pitchFamily="18" charset="0"/>
                          <a:cs typeface="Times New Roman" pitchFamily="18" charset="0"/>
                        </a:rPr>
                        <a:t>Weight at diagnosis</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latin typeface="Times New Roman" pitchFamily="18" charset="0"/>
                          <a:cs typeface="Times New Roman" pitchFamily="18" charset="0"/>
                        </a:rPr>
                        <a:t>105% of ideal weight</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latin typeface="Times New Roman" pitchFamily="18" charset="0"/>
                          <a:cs typeface="Times New Roman" pitchFamily="18" charset="0"/>
                        </a:rPr>
                        <a:t>&gt;115%</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20486">
                <a:tc>
                  <a:txBody>
                    <a:bodyPr/>
                    <a:lstStyle/>
                    <a:p>
                      <a:r>
                        <a:rPr lang="en-US" dirty="0" err="1" smtClean="0">
                          <a:latin typeface="Times New Roman" pitchFamily="18" charset="0"/>
                          <a:cs typeface="Times New Roman" pitchFamily="18" charset="0"/>
                        </a:rPr>
                        <a:t>Ketoacidosis</a:t>
                      </a:r>
                      <a:r>
                        <a:rPr lang="en-US" dirty="0" smtClean="0">
                          <a:latin typeface="Times New Roman" pitchFamily="18" charset="0"/>
                          <a:cs typeface="Times New Roman" pitchFamily="18" charset="0"/>
                        </a:rPr>
                        <a:t> within 2 yrs of following diagnosis</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 +</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baseline="0"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20486">
                <a:tc>
                  <a:txBody>
                    <a:bodyPr/>
                    <a:lstStyle/>
                    <a:p>
                      <a:r>
                        <a:rPr lang="en-US" dirty="0" smtClean="0">
                          <a:latin typeface="Times New Roman" pitchFamily="18" charset="0"/>
                          <a:cs typeface="Times New Roman" pitchFamily="18" charset="0"/>
                        </a:rPr>
                        <a:t>Long term complications at diagnosis </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latin typeface="Times New Roman" pitchFamily="18" charset="0"/>
                          <a:cs typeface="Times New Roman" pitchFamily="18" charset="0"/>
                        </a:rPr>
                        <a:t>    - -</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20486">
                <a:tc>
                  <a:txBody>
                    <a:bodyPr/>
                    <a:lstStyle/>
                    <a:p>
                      <a:r>
                        <a:rPr lang="en-US" dirty="0" smtClean="0">
                          <a:latin typeface="Times New Roman" pitchFamily="18" charset="0"/>
                          <a:cs typeface="Times New Roman" pitchFamily="18" charset="0"/>
                        </a:rPr>
                        <a:t>Delay between diagnosis and insulin deficiency </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t>    </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latin typeface="Times New Roman" pitchFamily="18" charset="0"/>
                          <a:cs typeface="Times New Roman" pitchFamily="18" charset="0"/>
                        </a:rPr>
                        <a:t>    + +</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20486">
                <a:tc>
                  <a:txBody>
                    <a:bodyPr/>
                    <a:lstStyle/>
                    <a:p>
                      <a:r>
                        <a:rPr lang="en-US" dirty="0" smtClean="0">
                          <a:latin typeface="Times New Roman" pitchFamily="18" charset="0"/>
                          <a:cs typeface="Times New Roman" pitchFamily="18" charset="0"/>
                        </a:rPr>
                        <a:t>C-peptide</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latin typeface="Times New Roman" pitchFamily="18" charset="0"/>
                          <a:cs typeface="Times New Roman" pitchFamily="18" charset="0"/>
                        </a:rPr>
                        <a:t>    - -</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latin typeface="Times New Roman" pitchFamily="18" charset="0"/>
                          <a:cs typeface="Times New Roman" pitchFamily="18" charset="0"/>
                        </a:rPr>
                        <a:t>    + +</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Diabetic nephropathy</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
            </a:pPr>
            <a:r>
              <a:rPr lang="en-US" sz="2000" dirty="0" smtClean="0">
                <a:latin typeface="Times New Roman" pitchFamily="18" charset="0"/>
                <a:cs typeface="Times New Roman" pitchFamily="18" charset="0"/>
              </a:rPr>
              <a:t>A major micro vascular complication of diabetes mellitus.</a:t>
            </a:r>
          </a:p>
          <a:p>
            <a:pPr>
              <a:buNone/>
            </a:pPr>
            <a:endParaRPr lang="en-US" sz="2000" dirty="0" smtClean="0">
              <a:latin typeface="Times New Roman" pitchFamily="18" charset="0"/>
              <a:cs typeface="Times New Roman" pitchFamily="18" charset="0"/>
            </a:endParaRPr>
          </a:p>
          <a:p>
            <a:pPr>
              <a:buFont typeface="Wingdings" pitchFamily="2" charset="2"/>
              <a:buChar char="§"/>
            </a:pPr>
            <a:r>
              <a:rPr lang="en-US" sz="2000" dirty="0" smtClean="0">
                <a:latin typeface="Times New Roman" pitchFamily="18" charset="0"/>
                <a:cs typeface="Times New Roman" pitchFamily="18" charset="0"/>
              </a:rPr>
              <a:t>Major cause of morbidity and mortality  in both type I and type II diabetes</a:t>
            </a:r>
          </a:p>
          <a:p>
            <a:pPr>
              <a:buFont typeface="Wingdings" pitchFamily="2" charset="2"/>
              <a:buChar char="§"/>
            </a:pPr>
            <a:r>
              <a:rPr lang="en-US" sz="2000" dirty="0" smtClean="0">
                <a:latin typeface="Times New Roman" pitchFamily="18" charset="0"/>
                <a:cs typeface="Times New Roman" pitchFamily="18" charset="0"/>
              </a:rPr>
              <a:t>Represent the major cause of  ESRD worldwide.</a:t>
            </a:r>
          </a:p>
          <a:p>
            <a:pPr>
              <a:buNone/>
            </a:pPr>
            <a:endParaRPr lang="en-US" sz="2000" dirty="0" smtClean="0">
              <a:latin typeface="Times New Roman" pitchFamily="18" charset="0"/>
              <a:cs typeface="Times New Roman" pitchFamily="18" charset="0"/>
            </a:endParaRPr>
          </a:p>
          <a:p>
            <a:pPr>
              <a:buFont typeface="Wingdings" pitchFamily="2" charset="2"/>
              <a:buChar char="§"/>
            </a:pPr>
            <a:r>
              <a:rPr lang="en-US" sz="2000" dirty="0" smtClean="0">
                <a:latin typeface="Times New Roman" pitchFamily="18" charset="0"/>
                <a:cs typeface="Times New Roman" pitchFamily="18" charset="0"/>
              </a:rPr>
              <a:t>About 20-40% of all diabetic subjects develop DN</a:t>
            </a:r>
          </a:p>
          <a:p>
            <a:pPr>
              <a:buNone/>
            </a:pPr>
            <a:endParaRPr lang="en-US" sz="2000" dirty="0" smtClean="0">
              <a:latin typeface="Times New Roman" pitchFamily="18" charset="0"/>
              <a:cs typeface="Times New Roman" pitchFamily="18" charset="0"/>
            </a:endParaRPr>
          </a:p>
          <a:p>
            <a:pPr>
              <a:buFont typeface="Wingdings" pitchFamily="2" charset="2"/>
              <a:buChar char="§"/>
            </a:pPr>
            <a:r>
              <a:rPr lang="en-US" sz="2000" dirty="0" smtClean="0">
                <a:latin typeface="Times New Roman" pitchFamily="18" charset="0"/>
                <a:cs typeface="Times New Roman" pitchFamily="18" charset="0"/>
              </a:rPr>
              <a:t>Diabetic nephropathy represents a continuum from </a:t>
            </a:r>
            <a:r>
              <a:rPr lang="en-US" sz="2000" dirty="0" err="1" smtClean="0">
                <a:latin typeface="Times New Roman" pitchFamily="18" charset="0"/>
                <a:cs typeface="Times New Roman" pitchFamily="18" charset="0"/>
              </a:rPr>
              <a:t>microalbuminuria</a:t>
            </a:r>
            <a:r>
              <a:rPr lang="en-US" sz="2000" dirty="0" smtClean="0">
                <a:latin typeface="Times New Roman" pitchFamily="18" charset="0"/>
                <a:cs typeface="Times New Roman" pitchFamily="18" charset="0"/>
              </a:rPr>
              <a:t> to </a:t>
            </a:r>
            <a:r>
              <a:rPr lang="en-US" sz="2000" dirty="0" err="1" smtClean="0">
                <a:latin typeface="Times New Roman" pitchFamily="18" charset="0"/>
                <a:cs typeface="Times New Roman" pitchFamily="18" charset="0"/>
              </a:rPr>
              <a:t>macroalbuminuria</a:t>
            </a:r>
            <a:r>
              <a:rPr lang="en-US" sz="2000" dirty="0" smtClean="0">
                <a:latin typeface="Times New Roman" pitchFamily="18" charset="0"/>
                <a:cs typeface="Times New Roman" pitchFamily="18" charset="0"/>
              </a:rPr>
              <a:t> and finally ESRD.</a:t>
            </a:r>
          </a:p>
          <a:p>
            <a:pPr>
              <a:buNone/>
            </a:pPr>
            <a:endParaRPr lang="en-US" sz="2000" dirty="0" smtClean="0">
              <a:latin typeface="Times New Roman" pitchFamily="18" charset="0"/>
              <a:cs typeface="Times New Roman" pitchFamily="18" charset="0"/>
            </a:endParaRPr>
          </a:p>
          <a:p>
            <a:pPr>
              <a:buFont typeface="Wingdings" pitchFamily="2" charset="2"/>
              <a:buChar char="§"/>
            </a:pPr>
            <a:r>
              <a:rPr lang="en-US" sz="2000" dirty="0" smtClean="0">
                <a:latin typeface="Times New Roman" pitchFamily="18" charset="0"/>
                <a:cs typeface="Times New Roman" pitchFamily="18" charset="0"/>
              </a:rPr>
              <a:t>There is vital need to identify and target novel </a:t>
            </a:r>
            <a:r>
              <a:rPr lang="en-US" sz="2000" dirty="0" err="1" smtClean="0">
                <a:latin typeface="Times New Roman" pitchFamily="18" charset="0"/>
                <a:cs typeface="Times New Roman" pitchFamily="18" charset="0"/>
              </a:rPr>
              <a:t>pathophysiological</a:t>
            </a:r>
            <a:r>
              <a:rPr lang="en-US" sz="2000" dirty="0" smtClean="0">
                <a:latin typeface="Times New Roman" pitchFamily="18" charset="0"/>
                <a:cs typeface="Times New Roman" pitchFamily="18" charset="0"/>
              </a:rPr>
              <a:t> pathways to reduce the rising burden of this disease.</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en-US" sz="3200" b="1" dirty="0" smtClean="0">
                <a:latin typeface="Times New Roman" pitchFamily="18" charset="0"/>
                <a:cs typeface="Times New Roman" pitchFamily="18" charset="0"/>
              </a:rPr>
              <a:t>A GRAPH SHOWING RELATIONSHIP BETWEEN KIDNEY FUNCTION,PROTEIN LEAK, AND YEARS OF DIABETES</a:t>
            </a:r>
            <a:endParaRPr lang="en-US" sz="3200" b="1" dirty="0">
              <a:latin typeface="Times New Roman" pitchFamily="18" charset="0"/>
              <a:cs typeface="Times New Roman" pitchFamily="18" charset="0"/>
            </a:endParaRPr>
          </a:p>
        </p:txBody>
      </p:sp>
      <p:pic>
        <p:nvPicPr>
          <p:cNvPr id="7" name="Content Placeholder 6" descr="Capturecomplete.JPG"/>
          <p:cNvPicPr>
            <a:picLocks noGrp="1" noChangeAspect="1"/>
          </p:cNvPicPr>
          <p:nvPr>
            <p:ph idx="1"/>
          </p:nvPr>
        </p:nvPicPr>
        <p:blipFill>
          <a:blip r:embed="rId2"/>
          <a:stretch>
            <a:fillRect/>
          </a:stretch>
        </p:blipFill>
        <p:spPr>
          <a:xfrm>
            <a:off x="609600" y="1691480"/>
            <a:ext cx="8077200" cy="493792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EPIDEMIOLOGY OF DN-</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7500" lnSpcReduction="20000"/>
          </a:bodyPr>
          <a:lstStyle/>
          <a:p>
            <a:pPr>
              <a:buNone/>
            </a:pPr>
            <a:r>
              <a:rPr lang="en-US" sz="3400" dirty="0" smtClean="0"/>
              <a:t>     </a:t>
            </a:r>
            <a:r>
              <a:rPr lang="en-US" sz="5100" dirty="0" smtClean="0"/>
              <a:t> </a:t>
            </a:r>
            <a:r>
              <a:rPr lang="en-US" sz="5100" b="1" dirty="0" smtClean="0">
                <a:latin typeface="Times New Roman" pitchFamily="18" charset="0"/>
                <a:cs typeface="Times New Roman" pitchFamily="18" charset="0"/>
              </a:rPr>
              <a:t>40% OF TYPE I AND 20% OF TYPE II </a:t>
            </a:r>
          </a:p>
          <a:p>
            <a:pPr>
              <a:buNone/>
            </a:pPr>
            <a:r>
              <a:rPr lang="en-US" sz="5100" b="1" dirty="0" smtClean="0">
                <a:latin typeface="Times New Roman" pitchFamily="18" charset="0"/>
                <a:cs typeface="Times New Roman" pitchFamily="18" charset="0"/>
              </a:rPr>
              <a:t>    DIABETICS DEVELOP  CLINICALLY SIGNIFICANT NEPHROPATHY.</a:t>
            </a:r>
          </a:p>
          <a:p>
            <a:pPr>
              <a:buNone/>
            </a:pPr>
            <a:endParaRPr lang="en-US" sz="5100" b="1" dirty="0" smtClean="0">
              <a:latin typeface="Times New Roman" pitchFamily="18" charset="0"/>
              <a:cs typeface="Times New Roman" pitchFamily="18" charset="0"/>
            </a:endParaRPr>
          </a:p>
          <a:p>
            <a:pPr>
              <a:buNone/>
            </a:pPr>
            <a:endParaRPr lang="en-US" sz="5100" b="1" dirty="0" smtClean="0">
              <a:latin typeface="Times New Roman" pitchFamily="18" charset="0"/>
              <a:cs typeface="Times New Roman" pitchFamily="18" charset="0"/>
            </a:endParaRPr>
          </a:p>
          <a:p>
            <a:pPr>
              <a:buNone/>
            </a:pPr>
            <a:r>
              <a:rPr lang="en-US" sz="5100" b="1" dirty="0" smtClean="0">
                <a:latin typeface="Times New Roman" pitchFamily="18" charset="0"/>
                <a:cs typeface="Times New Roman" pitchFamily="18" charset="0"/>
              </a:rPr>
              <a:t>     ACCORDING TO </a:t>
            </a:r>
            <a:r>
              <a:rPr lang="en-US" sz="5100" b="1" dirty="0" err="1" smtClean="0">
                <a:latin typeface="Times New Roman" pitchFamily="18" charset="0"/>
                <a:cs typeface="Times New Roman" pitchFamily="18" charset="0"/>
              </a:rPr>
              <a:t>Krolewski</a:t>
            </a:r>
            <a:r>
              <a:rPr lang="en-US" sz="5100" b="1" dirty="0" smtClean="0">
                <a:latin typeface="Times New Roman" pitchFamily="18" charset="0"/>
                <a:cs typeface="Times New Roman" pitchFamily="18" charset="0"/>
              </a:rPr>
              <a:t> et al. PATIENTS </a:t>
            </a:r>
          </a:p>
          <a:p>
            <a:pPr>
              <a:buNone/>
            </a:pPr>
            <a:r>
              <a:rPr lang="en-US" sz="5100" b="1" dirty="0" smtClean="0">
                <a:latin typeface="Times New Roman" pitchFamily="18" charset="0"/>
                <a:cs typeface="Times New Roman" pitchFamily="18" charset="0"/>
              </a:rPr>
              <a:t>     WITH IDDM HAVE 30%-50% RISK OF </a:t>
            </a:r>
          </a:p>
          <a:p>
            <a:pPr>
              <a:buNone/>
            </a:pPr>
            <a:r>
              <a:rPr lang="en-US" sz="5100" b="1" dirty="0" smtClean="0">
                <a:latin typeface="Times New Roman" pitchFamily="18" charset="0"/>
                <a:cs typeface="Times New Roman" pitchFamily="18" charset="0"/>
              </a:rPr>
              <a:t>     DEVELOPING DIABETIC NEPHROPATHY OVER</a:t>
            </a:r>
          </a:p>
          <a:p>
            <a:pPr>
              <a:buNone/>
            </a:pPr>
            <a:r>
              <a:rPr lang="en-US" sz="5100" b="1" dirty="0" smtClean="0">
                <a:latin typeface="Times New Roman" pitchFamily="18" charset="0"/>
                <a:cs typeface="Times New Roman" pitchFamily="18" charset="0"/>
              </a:rPr>
              <a:t>     40 YEAR OF DISEASE.</a:t>
            </a:r>
          </a:p>
          <a:p>
            <a:pPr>
              <a:buNone/>
            </a:pPr>
            <a:endParaRPr lang="en-US" sz="2000" b="1" dirty="0" smtClean="0">
              <a:latin typeface="Times New Roman" pitchFamily="18" charset="0"/>
              <a:cs typeface="Times New Roman" pitchFamily="18" charset="0"/>
            </a:endParaRPr>
          </a:p>
          <a:p>
            <a:pPr>
              <a:buNone/>
            </a:pPr>
            <a:endParaRPr lang="en-US" sz="20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                                          </a:t>
            </a:r>
          </a:p>
          <a:p>
            <a:pPr>
              <a:buNone/>
            </a:pPr>
            <a:r>
              <a:rPr lang="en-US" sz="2000" b="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Krolewski</a:t>
            </a:r>
            <a:r>
              <a:rPr lang="en-US" sz="2000" dirty="0" smtClean="0">
                <a:latin typeface="Times New Roman" pitchFamily="18" charset="0"/>
                <a:cs typeface="Times New Roman" pitchFamily="18" charset="0"/>
              </a:rPr>
              <a:t> AS, </a:t>
            </a:r>
            <a:r>
              <a:rPr lang="en-US" sz="2000" dirty="0" err="1" smtClean="0">
                <a:latin typeface="Times New Roman" pitchFamily="18" charset="0"/>
                <a:cs typeface="Times New Roman" pitchFamily="18" charset="0"/>
              </a:rPr>
              <a:t>warram</a:t>
            </a:r>
            <a:r>
              <a:rPr lang="en-US" sz="2000" dirty="0" smtClean="0">
                <a:latin typeface="Times New Roman" pitchFamily="18" charset="0"/>
                <a:cs typeface="Times New Roman" pitchFamily="18" charset="0"/>
              </a:rPr>
              <a:t> JH, </a:t>
            </a:r>
            <a:r>
              <a:rPr lang="en-US" sz="2000" dirty="0" err="1" smtClean="0">
                <a:latin typeface="Times New Roman" pitchFamily="18" charset="0"/>
                <a:cs typeface="Times New Roman" pitchFamily="18" charset="0"/>
              </a:rPr>
              <a:t>christlieb</a:t>
            </a:r>
            <a:r>
              <a:rPr lang="en-US" sz="2000" dirty="0" smtClean="0">
                <a:latin typeface="Times New Roman" pitchFamily="18" charset="0"/>
                <a:cs typeface="Times New Roman" pitchFamily="18" charset="0"/>
              </a:rPr>
              <a:t> AR, </a:t>
            </a:r>
            <a:r>
              <a:rPr lang="en-US" sz="2000" dirty="0" err="1" smtClean="0">
                <a:latin typeface="Times New Roman" pitchFamily="18" charset="0"/>
                <a:cs typeface="Times New Roman" pitchFamily="18" charset="0"/>
              </a:rPr>
              <a:t>Busik</a:t>
            </a:r>
            <a:r>
              <a:rPr lang="en-US" sz="2000" dirty="0" smtClean="0">
                <a:latin typeface="Times New Roman" pitchFamily="18" charset="0"/>
                <a:cs typeface="Times New Roman" pitchFamily="18" charset="0"/>
              </a:rPr>
              <a:t> EJ, Khan CR. The</a:t>
            </a:r>
          </a:p>
          <a:p>
            <a:pPr>
              <a:buNone/>
            </a:pP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changing natural history of nephropathy in type I diabetes. Am </a:t>
            </a:r>
            <a:r>
              <a:rPr lang="en-US" sz="2000" dirty="0" err="1" smtClean="0">
                <a:latin typeface="Times New Roman" pitchFamily="18" charset="0"/>
                <a:cs typeface="Times New Roman" pitchFamily="18" charset="0"/>
              </a:rPr>
              <a:t>Jf</a:t>
            </a:r>
            <a:r>
              <a:rPr lang="en-US" sz="2000" dirty="0" smtClean="0">
                <a:latin typeface="Times New Roman" pitchFamily="18" charset="0"/>
                <a:cs typeface="Times New Roman" pitchFamily="18" charset="0"/>
              </a:rPr>
              <a:t> Med 1985;785-94.</a:t>
            </a:r>
          </a:p>
          <a:p>
            <a:pPr>
              <a:buNone/>
            </a:pPr>
            <a:r>
              <a:rPr lang="en-US" sz="2000" b="1" dirty="0" smtClean="0">
                <a:latin typeface="Times New Roman" pitchFamily="18" charset="0"/>
                <a:cs typeface="Times New Roman" pitchFamily="18" charset="0"/>
              </a:rPr>
              <a:t>     </a:t>
            </a:r>
          </a:p>
          <a:p>
            <a:pPr>
              <a:buNone/>
            </a:pPr>
            <a:endParaRPr lang="en-US" sz="20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Natural course of renal disease in Diabetes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381000" y="1447800"/>
            <a:ext cx="8458200" cy="5105400"/>
          </a:xfrm>
        </p:spPr>
        <p:txBody>
          <a:bodyPr>
            <a:normAutofit fontScale="62500" lnSpcReduction="20000"/>
          </a:bodyPr>
          <a:lstStyle/>
          <a:p>
            <a:pPr>
              <a:buNone/>
            </a:pPr>
            <a:r>
              <a:rPr lang="en-US" sz="1600" dirty="0" smtClean="0">
                <a:latin typeface="Times New Roman" pitchFamily="18" charset="0"/>
                <a:cs typeface="Times New Roman" pitchFamily="18" charset="0"/>
              </a:rPr>
              <a:t>Time(yrs)</a:t>
            </a:r>
          </a:p>
          <a:p>
            <a:pPr>
              <a:buNone/>
            </a:pPr>
            <a:r>
              <a:rPr lang="en-US" sz="2900" dirty="0" smtClean="0">
                <a:latin typeface="Times New Roman" pitchFamily="18" charset="0"/>
                <a:cs typeface="Times New Roman" pitchFamily="18" charset="0"/>
              </a:rPr>
              <a:t>      0                   5                                  11-13                          13-25                         15-27</a:t>
            </a:r>
          </a:p>
          <a:p>
            <a:pPr>
              <a:buNone/>
            </a:pPr>
            <a:endParaRPr lang="en-US" dirty="0" smtClean="0"/>
          </a:p>
          <a:p>
            <a:pPr>
              <a:buNone/>
            </a:pPr>
            <a:endParaRPr lang="en-US" dirty="0" smtClean="0"/>
          </a:p>
          <a:p>
            <a:pPr>
              <a:buNone/>
            </a:pPr>
            <a:r>
              <a:rPr lang="en-US" dirty="0" smtClean="0"/>
              <a:t>                                                                                      </a:t>
            </a:r>
          </a:p>
          <a:p>
            <a:pPr>
              <a:buNone/>
            </a:pPr>
            <a:r>
              <a:rPr lang="en-US" dirty="0" smtClean="0"/>
              <a:t>                 </a:t>
            </a:r>
            <a:r>
              <a:rPr lang="en-US" sz="2200" dirty="0" smtClean="0"/>
              <a:t> Increased                           </a:t>
            </a:r>
            <a:r>
              <a:rPr lang="en-US" sz="1900" dirty="0" err="1" smtClean="0">
                <a:latin typeface="Times New Roman" pitchFamily="18" charset="0"/>
                <a:cs typeface="Times New Roman" pitchFamily="18" charset="0"/>
              </a:rPr>
              <a:t>Hyperfiltration</a:t>
            </a:r>
            <a:r>
              <a:rPr lang="en-US" sz="1900" dirty="0" smtClean="0">
                <a:latin typeface="Times New Roman" pitchFamily="18" charset="0"/>
                <a:cs typeface="Times New Roman" pitchFamily="18" charset="0"/>
              </a:rPr>
              <a:t>                               Decreasing GFR</a:t>
            </a:r>
            <a:endParaRPr lang="en-US" sz="1900" dirty="0" smtClean="0"/>
          </a:p>
          <a:p>
            <a:pPr>
              <a:buNone/>
            </a:pPr>
            <a:r>
              <a:rPr lang="en-US" sz="2200" dirty="0" smtClean="0"/>
              <a:t>                              GFR                                 </a:t>
            </a:r>
            <a:r>
              <a:rPr lang="en-US" sz="1900" dirty="0" smtClean="0">
                <a:latin typeface="Times New Roman" pitchFamily="18" charset="0"/>
                <a:cs typeface="Times New Roman" pitchFamily="18" charset="0"/>
              </a:rPr>
              <a:t>Persistent MA</a:t>
            </a:r>
            <a:r>
              <a:rPr lang="en-US" sz="2200" dirty="0" smtClean="0"/>
              <a:t>                               </a:t>
            </a:r>
            <a:r>
              <a:rPr lang="en-US" sz="1900" dirty="0" smtClean="0">
                <a:latin typeface="Times New Roman" pitchFamily="18" charset="0"/>
                <a:cs typeface="Times New Roman" pitchFamily="18" charset="0"/>
              </a:rPr>
              <a:t> Overt </a:t>
            </a:r>
            <a:r>
              <a:rPr lang="en-US" sz="1900" dirty="0" err="1" smtClean="0">
                <a:latin typeface="Times New Roman" pitchFamily="18" charset="0"/>
                <a:cs typeface="Times New Roman" pitchFamily="18" charset="0"/>
              </a:rPr>
              <a:t>Albuminuria</a:t>
            </a:r>
            <a:r>
              <a:rPr lang="en-US" sz="2200" dirty="0" smtClean="0"/>
              <a:t>     </a:t>
            </a:r>
          </a:p>
          <a:p>
            <a:pPr>
              <a:buNone/>
            </a:pPr>
            <a:r>
              <a:rPr lang="en-US" sz="2200" dirty="0" smtClean="0"/>
              <a:t>Functional                                                                                           </a:t>
            </a:r>
          </a:p>
          <a:p>
            <a:pPr>
              <a:buNone/>
            </a:pPr>
            <a:r>
              <a:rPr lang="en-US" sz="2200" dirty="0" smtClean="0"/>
              <a:t>Changes             Reversible </a:t>
            </a:r>
          </a:p>
          <a:p>
            <a:pPr>
              <a:buNone/>
            </a:pPr>
            <a:r>
              <a:rPr lang="en-US" sz="2200" dirty="0" smtClean="0"/>
              <a:t>                             </a:t>
            </a:r>
            <a:r>
              <a:rPr lang="en-US" sz="2200" dirty="0" err="1" smtClean="0"/>
              <a:t>albuminuria</a:t>
            </a:r>
            <a:r>
              <a:rPr lang="en-US" sz="2200" dirty="0" smtClean="0"/>
              <a:t>                   </a:t>
            </a:r>
            <a:r>
              <a:rPr lang="en-US" sz="1900" dirty="0" smtClean="0">
                <a:latin typeface="Times New Roman" pitchFamily="18" charset="0"/>
                <a:cs typeface="Times New Roman" pitchFamily="18" charset="0"/>
              </a:rPr>
              <a:t>Increasing BP                                   Hypertension</a:t>
            </a:r>
            <a:endParaRPr lang="en-US" sz="1900" dirty="0" smtClean="0"/>
          </a:p>
          <a:p>
            <a:pPr>
              <a:buNone/>
            </a:pPr>
            <a:r>
              <a:rPr lang="en-US" sz="2200" dirty="0" smtClean="0"/>
              <a:t>                            “Normal” BP</a:t>
            </a:r>
          </a:p>
          <a:p>
            <a:pPr>
              <a:buNone/>
            </a:pPr>
            <a:endParaRPr lang="en-US" sz="2200" dirty="0" smtClean="0">
              <a:latin typeface="Times New Roman" pitchFamily="18" charset="0"/>
              <a:cs typeface="Times New Roman" pitchFamily="18" charset="0"/>
            </a:endParaRPr>
          </a:p>
          <a:p>
            <a:pPr>
              <a:buNone/>
            </a:pPr>
            <a:r>
              <a:rPr lang="en-US" sz="1900" dirty="0" smtClean="0">
                <a:latin typeface="Times New Roman" pitchFamily="18" charset="0"/>
                <a:cs typeface="Times New Roman" pitchFamily="18" charset="0"/>
              </a:rPr>
              <a:t>Structural          Increasing GBM                     </a:t>
            </a:r>
            <a:r>
              <a:rPr lang="en-US" sz="1900" dirty="0" err="1" smtClean="0">
                <a:latin typeface="Times New Roman" pitchFamily="18" charset="0"/>
                <a:cs typeface="Times New Roman" pitchFamily="18" charset="0"/>
              </a:rPr>
              <a:t>Mesangial</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Glomerulosclerosis</a:t>
            </a:r>
            <a:endParaRPr lang="en-US" sz="1900" dirty="0" smtClean="0">
              <a:latin typeface="Times New Roman" pitchFamily="18" charset="0"/>
              <a:cs typeface="Times New Roman" pitchFamily="18" charset="0"/>
            </a:endParaRPr>
          </a:p>
          <a:p>
            <a:pPr>
              <a:buNone/>
            </a:pPr>
            <a:r>
              <a:rPr lang="en-US" sz="1900" dirty="0" smtClean="0">
                <a:latin typeface="Times New Roman" pitchFamily="18" charset="0"/>
                <a:cs typeface="Times New Roman" pitchFamily="18" charset="0"/>
              </a:rPr>
              <a:t>Changes</a:t>
            </a:r>
            <a:r>
              <a:rPr lang="en-US" sz="1900" dirty="0" smtClean="0"/>
              <a:t>             </a:t>
            </a:r>
            <a:r>
              <a:rPr lang="en-US" sz="1900" dirty="0" smtClean="0">
                <a:latin typeface="Times New Roman" pitchFamily="18" charset="0"/>
                <a:cs typeface="Times New Roman" pitchFamily="18" charset="0"/>
              </a:rPr>
              <a:t>thickness </a:t>
            </a:r>
            <a:r>
              <a:rPr lang="en-US" sz="2200" dirty="0" smtClean="0"/>
              <a:t>                              </a:t>
            </a:r>
            <a:r>
              <a:rPr lang="en-US" sz="1900" dirty="0" smtClean="0">
                <a:latin typeface="Times New Roman" pitchFamily="18" charset="0"/>
                <a:cs typeface="Times New Roman" pitchFamily="18" charset="0"/>
              </a:rPr>
              <a:t> expansion</a:t>
            </a:r>
            <a:r>
              <a:rPr lang="en-US" sz="2200" dirty="0" smtClean="0"/>
              <a:t>                                                                                                                                                                   </a:t>
            </a:r>
          </a:p>
          <a:p>
            <a:pPr>
              <a:buNone/>
            </a:pPr>
            <a:endParaRPr lang="en-US" sz="1900" dirty="0" smtClean="0"/>
          </a:p>
          <a:p>
            <a:pPr>
              <a:buNone/>
            </a:pPr>
            <a:r>
              <a:rPr lang="en-US" dirty="0" smtClean="0"/>
              <a:t>                 </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Nephromegaly</a:t>
            </a:r>
            <a:r>
              <a:rPr lang="en-US" sz="1900" dirty="0" smtClean="0">
                <a:latin typeface="Times New Roman" pitchFamily="18" charset="0"/>
                <a:cs typeface="Times New Roman" pitchFamily="18" charset="0"/>
              </a:rPr>
              <a:t>  </a:t>
            </a:r>
          </a:p>
          <a:p>
            <a:pPr>
              <a:buNone/>
            </a:pPr>
            <a:endParaRPr lang="en-US" dirty="0" smtClean="0"/>
          </a:p>
          <a:p>
            <a:pPr>
              <a:buNone/>
            </a:pPr>
            <a:endParaRPr lang="en-US" dirty="0" smtClean="0"/>
          </a:p>
          <a:p>
            <a:pPr>
              <a:buNone/>
            </a:pPr>
            <a:r>
              <a:rPr lang="en-US" dirty="0" smtClean="0"/>
              <a:t>        </a:t>
            </a:r>
            <a:r>
              <a:rPr lang="en-US" sz="1900" dirty="0" err="1" smtClean="0">
                <a:latin typeface="Times New Roman" pitchFamily="18" charset="0"/>
                <a:cs typeface="Times New Roman" pitchFamily="18" charset="0"/>
              </a:rPr>
              <a:t>Normoalbuminuria</a:t>
            </a:r>
            <a:r>
              <a:rPr lang="en-US" sz="1900"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Incipient </a:t>
            </a:r>
            <a:r>
              <a:rPr lang="en-US" sz="1900" dirty="0" smtClean="0">
                <a:latin typeface="Times New Roman" pitchFamily="18" charset="0"/>
                <a:cs typeface="Times New Roman" pitchFamily="18" charset="0"/>
              </a:rPr>
              <a:t>Nephropathy </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Overtnephropathy</a:t>
            </a:r>
            <a:r>
              <a:rPr lang="en-US" sz="1900" dirty="0" smtClean="0">
                <a:latin typeface="Times New Roman" pitchFamily="18" charset="0"/>
                <a:cs typeface="Times New Roman" pitchFamily="18" charset="0"/>
              </a:rPr>
              <a:t>   </a:t>
            </a:r>
          </a:p>
          <a:p>
            <a:pPr>
              <a:buNone/>
            </a:pPr>
            <a:r>
              <a:rPr lang="en-US" sz="1900"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microalbuminuria</a:t>
            </a:r>
            <a:r>
              <a:rPr lang="en-US" sz="1900" dirty="0" smtClean="0">
                <a:latin typeface="Times New Roman" pitchFamily="18" charset="0"/>
                <a:cs typeface="Times New Roman" pitchFamily="18" charset="0"/>
              </a:rPr>
              <a:t>.</a:t>
            </a:r>
            <a:r>
              <a:rPr lang="en-US" dirty="0" smtClean="0"/>
              <a:t> </a:t>
            </a:r>
            <a:r>
              <a:rPr lang="en-US" dirty="0" smtClean="0"/>
              <a:t>              </a:t>
            </a:r>
            <a:r>
              <a:rPr lang="en-US" sz="1900" dirty="0" smtClean="0">
                <a:latin typeface="Times New Roman" pitchFamily="18" charset="0"/>
                <a:cs typeface="Times New Roman" pitchFamily="18" charset="0"/>
              </a:rPr>
              <a:t>-</a:t>
            </a:r>
            <a:r>
              <a:rPr lang="en-US" sz="1900" dirty="0" err="1" smtClean="0">
                <a:latin typeface="Times New Roman" pitchFamily="18" charset="0"/>
                <a:cs typeface="Times New Roman" pitchFamily="18" charset="0"/>
              </a:rPr>
              <a:t>macroalbuminuria</a:t>
            </a:r>
            <a:r>
              <a:rPr lang="en-US" sz="1900" dirty="0" smtClean="0">
                <a:latin typeface="Times New Roman" pitchFamily="18" charset="0"/>
                <a:cs typeface="Times New Roman" pitchFamily="18" charset="0"/>
              </a:rPr>
              <a:t>.</a:t>
            </a:r>
            <a:r>
              <a:rPr lang="en-US" sz="1900" dirty="0" smtClean="0">
                <a:latin typeface="Times New Roman" pitchFamily="18" charset="0"/>
                <a:cs typeface="Times New Roman" pitchFamily="18" charset="0"/>
              </a:rPr>
              <a:t> </a:t>
            </a:r>
            <a:r>
              <a:rPr lang="en-US" dirty="0" smtClean="0"/>
              <a:t>                                                                                                                                                                                                                    </a:t>
            </a:r>
            <a:endParaRPr lang="en-US" dirty="0"/>
          </a:p>
        </p:txBody>
      </p:sp>
      <p:cxnSp>
        <p:nvCxnSpPr>
          <p:cNvPr id="5" name="Straight Connector 4"/>
          <p:cNvCxnSpPr/>
          <p:nvPr/>
        </p:nvCxnSpPr>
        <p:spPr>
          <a:xfrm>
            <a:off x="838200" y="2057400"/>
            <a:ext cx="7467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4694" y="2095500"/>
            <a:ext cx="2278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7696200" y="2286000"/>
            <a:ext cx="1295400" cy="533400"/>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smtClean="0">
                <a:latin typeface="Times New Roman" pitchFamily="18" charset="0"/>
                <a:cs typeface="Times New Roman" pitchFamily="18" charset="0"/>
              </a:rPr>
              <a:t>End stage</a:t>
            </a:r>
          </a:p>
          <a:p>
            <a:pPr algn="ctr"/>
            <a:r>
              <a:rPr lang="en-US" sz="1400" dirty="0" smtClean="0">
                <a:latin typeface="Times New Roman" pitchFamily="18" charset="0"/>
                <a:cs typeface="Times New Roman" pitchFamily="18" charset="0"/>
              </a:rPr>
              <a:t>Kidney disease</a:t>
            </a:r>
            <a:endParaRPr lang="en-US" sz="1400" dirty="0">
              <a:latin typeface="Times New Roman" pitchFamily="18" charset="0"/>
              <a:cs typeface="Times New Roman" pitchFamily="18" charset="0"/>
            </a:endParaRPr>
          </a:p>
        </p:txBody>
      </p:sp>
      <p:cxnSp>
        <p:nvCxnSpPr>
          <p:cNvPr id="13" name="Straight Connector 12"/>
          <p:cNvCxnSpPr/>
          <p:nvPr/>
        </p:nvCxnSpPr>
        <p:spPr>
          <a:xfrm rot="5400000" flipH="1" flipV="1">
            <a:off x="8192294" y="2094706"/>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381000" y="2286000"/>
            <a:ext cx="990600" cy="533400"/>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smtClean="0">
                <a:latin typeface="Times New Roman" pitchFamily="18" charset="0"/>
                <a:cs typeface="Times New Roman" pitchFamily="18" charset="0"/>
              </a:rPr>
              <a:t>Onset of</a:t>
            </a:r>
          </a:p>
          <a:p>
            <a:pPr algn="ctr"/>
            <a:r>
              <a:rPr lang="en-US" sz="1400" dirty="0" smtClean="0">
                <a:latin typeface="Times New Roman" pitchFamily="18" charset="0"/>
                <a:cs typeface="Times New Roman" pitchFamily="18" charset="0"/>
              </a:rPr>
              <a:t>Diabetes</a:t>
            </a:r>
            <a:endParaRPr lang="en-US" sz="1400" dirty="0">
              <a:latin typeface="Times New Roman" pitchFamily="18" charset="0"/>
              <a:cs typeface="Times New Roman" pitchFamily="18" charset="0"/>
            </a:endParaRPr>
          </a:p>
        </p:txBody>
      </p:sp>
      <p:cxnSp>
        <p:nvCxnSpPr>
          <p:cNvPr id="17" name="Straight Connector 16"/>
          <p:cNvCxnSpPr/>
          <p:nvPr/>
        </p:nvCxnSpPr>
        <p:spPr>
          <a:xfrm rot="5400000">
            <a:off x="1943100" y="2095500"/>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85800" y="5715000"/>
            <a:ext cx="784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15" idx="3"/>
          </p:cNvCxnSpPr>
          <p:nvPr/>
        </p:nvCxnSpPr>
        <p:spPr>
          <a:xfrm flipV="1">
            <a:off x="1371600" y="2514600"/>
            <a:ext cx="6172200" cy="381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333500" y="3848100"/>
            <a:ext cx="36576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4115594" y="2133600"/>
            <a:ext cx="3040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390900" y="3848100"/>
            <a:ext cx="36576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172994" y="2133600"/>
            <a:ext cx="3040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rmAutofit/>
          </a:bodyPr>
          <a:lstStyle/>
          <a:p>
            <a:r>
              <a:rPr lang="en-US" sz="2500" b="1" dirty="0" smtClean="0">
                <a:latin typeface="Times New Roman" pitchFamily="18" charset="0"/>
                <a:cs typeface="Times New Roman" pitchFamily="18" charset="0"/>
              </a:rPr>
              <a:t>PATHOPHYSIOLOGY OF DIABETIC NEPHROPATHY-</a:t>
            </a:r>
            <a:endParaRPr lang="en-US" sz="2500" b="1" dirty="0">
              <a:latin typeface="Times New Roman" pitchFamily="18" charset="0"/>
              <a:cs typeface="Times New Roman" pitchFamily="18" charset="0"/>
            </a:endParaRPr>
          </a:p>
        </p:txBody>
      </p:sp>
      <p:pic>
        <p:nvPicPr>
          <p:cNvPr id="4" name="Content Placeholder 3" descr="Capturem12.JPG"/>
          <p:cNvPicPr>
            <a:picLocks noGrp="1" noChangeAspect="1"/>
          </p:cNvPicPr>
          <p:nvPr>
            <p:ph idx="1"/>
          </p:nvPr>
        </p:nvPicPr>
        <p:blipFill>
          <a:blip r:embed="rId2"/>
          <a:stretch>
            <a:fillRect/>
          </a:stretch>
        </p:blipFill>
        <p:spPr>
          <a:xfrm>
            <a:off x="533400" y="1295400"/>
            <a:ext cx="8077200" cy="52578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STAGES OF DIABETIC NEPFROPATHY-</a:t>
            </a:r>
            <a:endParaRPr lang="en-US" sz="3200" b="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304800" y="1600200"/>
          <a:ext cx="8534400" cy="4206240"/>
        </p:xfrm>
        <a:graphic>
          <a:graphicData uri="http://schemas.openxmlformats.org/drawingml/2006/table">
            <a:tbl>
              <a:tblPr firstRow="1" bandRow="1">
                <a:tableStyleId>{5940675A-B579-460E-94D1-54222C63F5DA}</a:tableStyleId>
              </a:tblPr>
              <a:tblGrid>
                <a:gridCol w="1981200"/>
                <a:gridCol w="1811868"/>
                <a:gridCol w="1659466"/>
                <a:gridCol w="1580444"/>
                <a:gridCol w="1501422"/>
              </a:tblGrid>
              <a:tr h="370840">
                <a:tc>
                  <a:txBody>
                    <a:bodyPr/>
                    <a:lstStyle/>
                    <a:p>
                      <a:r>
                        <a:rPr lang="en-US" sz="1600" b="1" dirty="0" smtClean="0">
                          <a:latin typeface="Times New Roman" pitchFamily="18" charset="0"/>
                          <a:cs typeface="Times New Roman" pitchFamily="18" charset="0"/>
                        </a:rPr>
                        <a:t>STAGE</a:t>
                      </a:r>
                      <a:endParaRPr lang="en-US" sz="1600" b="1" dirty="0">
                        <a:latin typeface="Times New Roman" pitchFamily="18" charset="0"/>
                        <a:cs typeface="Times New Roman" pitchFamily="18" charset="0"/>
                      </a:endParaRPr>
                    </a:p>
                  </a:txBody>
                  <a:tcPr/>
                </a:tc>
                <a:tc>
                  <a:txBody>
                    <a:bodyPr/>
                    <a:lstStyle/>
                    <a:p>
                      <a:r>
                        <a:rPr lang="en-US" sz="1600" b="1" dirty="0" smtClean="0">
                          <a:latin typeface="Times New Roman" pitchFamily="18" charset="0"/>
                          <a:cs typeface="Times New Roman" pitchFamily="18" charset="0"/>
                        </a:rPr>
                        <a:t>GLOMERULAR</a:t>
                      </a:r>
                    </a:p>
                    <a:p>
                      <a:r>
                        <a:rPr lang="en-US" sz="1600" b="1" dirty="0" smtClean="0">
                          <a:latin typeface="Times New Roman" pitchFamily="18" charset="0"/>
                          <a:cs typeface="Times New Roman" pitchFamily="18" charset="0"/>
                        </a:rPr>
                        <a:t>FILTRATION</a:t>
                      </a:r>
                      <a:endParaRPr lang="en-US" sz="1600" b="1" dirty="0">
                        <a:latin typeface="Times New Roman" pitchFamily="18" charset="0"/>
                        <a:cs typeface="Times New Roman" pitchFamily="18" charset="0"/>
                      </a:endParaRPr>
                    </a:p>
                  </a:txBody>
                  <a:tcPr/>
                </a:tc>
                <a:tc>
                  <a:txBody>
                    <a:bodyPr/>
                    <a:lstStyle/>
                    <a:p>
                      <a:r>
                        <a:rPr lang="en-US" sz="1600" b="1" dirty="0" smtClean="0">
                          <a:latin typeface="Times New Roman" pitchFamily="18" charset="0"/>
                          <a:cs typeface="Times New Roman" pitchFamily="18" charset="0"/>
                        </a:rPr>
                        <a:t>ALBUMIN</a:t>
                      </a:r>
                      <a:endParaRPr lang="en-US" sz="1600" b="1" dirty="0">
                        <a:latin typeface="Times New Roman" pitchFamily="18" charset="0"/>
                        <a:cs typeface="Times New Roman" pitchFamily="18" charset="0"/>
                      </a:endParaRPr>
                    </a:p>
                  </a:txBody>
                  <a:tcPr/>
                </a:tc>
                <a:tc>
                  <a:txBody>
                    <a:bodyPr/>
                    <a:lstStyle/>
                    <a:p>
                      <a:r>
                        <a:rPr lang="en-US" sz="1600" b="1" dirty="0" smtClean="0">
                          <a:latin typeface="Times New Roman" pitchFamily="18" charset="0"/>
                          <a:cs typeface="Times New Roman" pitchFamily="18" charset="0"/>
                        </a:rPr>
                        <a:t>  BP</a:t>
                      </a:r>
                      <a:endParaRPr lang="en-US" sz="1600" b="1" dirty="0">
                        <a:latin typeface="Times New Roman" pitchFamily="18" charset="0"/>
                        <a:cs typeface="Times New Roman" pitchFamily="18" charset="0"/>
                      </a:endParaRPr>
                    </a:p>
                  </a:txBody>
                  <a:tcPr/>
                </a:tc>
                <a:tc>
                  <a:txBody>
                    <a:bodyPr/>
                    <a:lstStyle/>
                    <a:p>
                      <a:r>
                        <a:rPr lang="en-US" sz="1600" b="1" dirty="0" smtClean="0">
                          <a:latin typeface="Times New Roman" pitchFamily="18" charset="0"/>
                          <a:cs typeface="Times New Roman" pitchFamily="18" charset="0"/>
                        </a:rPr>
                        <a:t>TIME</a:t>
                      </a:r>
                      <a:endParaRPr lang="en-US" sz="1600" b="1" dirty="0">
                        <a:latin typeface="Times New Roman" pitchFamily="18" charset="0"/>
                        <a:cs typeface="Times New Roman" pitchFamily="18" charset="0"/>
                      </a:endParaRPr>
                    </a:p>
                  </a:txBody>
                  <a:tcPr/>
                </a:tc>
              </a:tr>
              <a:tr h="370840">
                <a:tc>
                  <a:txBody>
                    <a:bodyPr/>
                    <a:lstStyle/>
                    <a:p>
                      <a:r>
                        <a:rPr lang="en-US" sz="1600" dirty="0" smtClean="0">
                          <a:latin typeface="Times New Roman" pitchFamily="18" charset="0"/>
                          <a:cs typeface="Times New Roman" pitchFamily="18" charset="0"/>
                        </a:rPr>
                        <a:t>RENAL</a:t>
                      </a:r>
                    </a:p>
                    <a:p>
                      <a:r>
                        <a:rPr lang="en-US" sz="1600" dirty="0" smtClean="0">
                          <a:latin typeface="Times New Roman" pitchFamily="18" charset="0"/>
                          <a:cs typeface="Times New Roman" pitchFamily="18" charset="0"/>
                        </a:rPr>
                        <a:t>HYPERFUNCTION</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ELEVATED</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ABSENT</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NORMAL</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AT</a:t>
                      </a:r>
                    </a:p>
                    <a:p>
                      <a:r>
                        <a:rPr lang="en-US" sz="1600" dirty="0" smtClean="0">
                          <a:latin typeface="Times New Roman" pitchFamily="18" charset="0"/>
                          <a:cs typeface="Times New Roman" pitchFamily="18" charset="0"/>
                        </a:rPr>
                        <a:t>DIAGNOSIS</a:t>
                      </a:r>
                      <a:endParaRPr lang="en-US" sz="1600" dirty="0">
                        <a:latin typeface="Times New Roman" pitchFamily="18" charset="0"/>
                        <a:cs typeface="Times New Roman" pitchFamily="18" charset="0"/>
                      </a:endParaRPr>
                    </a:p>
                  </a:txBody>
                  <a:tcPr/>
                </a:tc>
              </a:tr>
              <a:tr h="370840">
                <a:tc>
                  <a:txBody>
                    <a:bodyPr/>
                    <a:lstStyle/>
                    <a:p>
                      <a:r>
                        <a:rPr lang="en-US" sz="1600" dirty="0" smtClean="0">
                          <a:latin typeface="Times New Roman" pitchFamily="18" charset="0"/>
                          <a:cs typeface="Times New Roman" pitchFamily="18" charset="0"/>
                        </a:rPr>
                        <a:t>CLINICAL</a:t>
                      </a:r>
                    </a:p>
                    <a:p>
                      <a:r>
                        <a:rPr lang="en-US" sz="1600" dirty="0" smtClean="0">
                          <a:latin typeface="Times New Roman" pitchFamily="18" charset="0"/>
                          <a:cs typeface="Times New Roman" pitchFamily="18" charset="0"/>
                        </a:rPr>
                        <a:t>LATENCY</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HIGH NORMAL</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ABSENT</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WITHIN OR ABOVE NORMAL</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5-15 YRS</a:t>
                      </a:r>
                      <a:endParaRPr lang="en-US" sz="1600" dirty="0">
                        <a:latin typeface="Times New Roman" pitchFamily="18" charset="0"/>
                        <a:cs typeface="Times New Roman" pitchFamily="18" charset="0"/>
                      </a:endParaRPr>
                    </a:p>
                  </a:txBody>
                  <a:tcPr/>
                </a:tc>
              </a:tr>
              <a:tr h="370840">
                <a:tc>
                  <a:txBody>
                    <a:bodyPr/>
                    <a:lstStyle/>
                    <a:p>
                      <a:r>
                        <a:rPr lang="en-US" sz="1600" dirty="0" smtClean="0">
                          <a:solidFill>
                            <a:schemeClr val="tx1"/>
                          </a:solidFill>
                          <a:latin typeface="Times New Roman" pitchFamily="18" charset="0"/>
                          <a:cs typeface="Times New Roman" pitchFamily="18" charset="0"/>
                        </a:rPr>
                        <a:t>MICROALBUMINURIA</a:t>
                      </a:r>
                      <a:endParaRPr lang="en-US" sz="1600" dirty="0">
                        <a:solidFill>
                          <a:schemeClr val="tx1"/>
                        </a:solidFill>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NORMAL</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20-200ug/min</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INCREASED</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10-15 YRS</a:t>
                      </a:r>
                      <a:endParaRPr lang="en-US" sz="1600" dirty="0">
                        <a:latin typeface="Times New Roman" pitchFamily="18" charset="0"/>
                        <a:cs typeface="Times New Roman" pitchFamily="18" charset="0"/>
                      </a:endParaRPr>
                    </a:p>
                  </a:txBody>
                  <a:tcPr/>
                </a:tc>
              </a:tr>
              <a:tr h="370840">
                <a:tc>
                  <a:txBody>
                    <a:bodyPr/>
                    <a:lstStyle/>
                    <a:p>
                      <a:r>
                        <a:rPr lang="en-US" sz="1600" dirty="0" smtClean="0">
                          <a:solidFill>
                            <a:schemeClr val="tx1"/>
                          </a:solidFill>
                          <a:latin typeface="Times New Roman" pitchFamily="18" charset="0"/>
                          <a:cs typeface="Times New Roman" pitchFamily="18" charset="0"/>
                        </a:rPr>
                        <a:t>MICROALBUMINURIA OR</a:t>
                      </a:r>
                    </a:p>
                    <a:p>
                      <a:r>
                        <a:rPr lang="en-US" sz="1600" dirty="0" smtClean="0">
                          <a:solidFill>
                            <a:schemeClr val="tx1"/>
                          </a:solidFill>
                          <a:latin typeface="Times New Roman" pitchFamily="18" charset="0"/>
                          <a:cs typeface="Times New Roman" pitchFamily="18" charset="0"/>
                        </a:rPr>
                        <a:t>PERSISTING</a:t>
                      </a:r>
                      <a:r>
                        <a:rPr lang="en-US" sz="1600" baseline="0" dirty="0" smtClean="0">
                          <a:solidFill>
                            <a:schemeClr val="tx1"/>
                          </a:solidFill>
                          <a:latin typeface="Times New Roman" pitchFamily="18" charset="0"/>
                          <a:cs typeface="Times New Roman" pitchFamily="18" charset="0"/>
                        </a:rPr>
                        <a:t> PROTEINURIA</a:t>
                      </a:r>
                      <a:endParaRPr lang="en-US" sz="1600" dirty="0" smtClean="0">
                        <a:solidFill>
                          <a:schemeClr val="tx1"/>
                        </a:solidFill>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DECREASING</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200ug/min</a:t>
                      </a:r>
                      <a:endParaRPr lang="en-US" sz="1600"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txBody>
                  <a:tcPr/>
                </a:tc>
                <a:tc>
                  <a:txBody>
                    <a:bodyPr/>
                    <a:lstStyle/>
                    <a:p>
                      <a:r>
                        <a:rPr lang="en-US" dirty="0" smtClean="0"/>
                        <a:t> </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tc>
              </a:tr>
              <a:tr h="370840">
                <a:tc>
                  <a:txBody>
                    <a:bodyPr/>
                    <a:lstStyle/>
                    <a:p>
                      <a:r>
                        <a:rPr lang="en-US" sz="1600" dirty="0" smtClean="0">
                          <a:latin typeface="Times New Roman" pitchFamily="18" charset="0"/>
                          <a:cs typeface="Times New Roman" pitchFamily="18" charset="0"/>
                        </a:rPr>
                        <a:t>RENAL </a:t>
                      </a:r>
                    </a:p>
                    <a:p>
                      <a:r>
                        <a:rPr lang="en-US" sz="1600" dirty="0" smtClean="0">
                          <a:latin typeface="Times New Roman" pitchFamily="18" charset="0"/>
                          <a:cs typeface="Times New Roman" pitchFamily="18" charset="0"/>
                        </a:rPr>
                        <a:t>FAILURE</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DIMINISHED</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massive</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INCREASED</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15-30 YRS</a:t>
                      </a:r>
                      <a:endParaRPr lang="en-US" sz="16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607</TotalTime>
  <Words>1369</Words>
  <Application>Microsoft Office PowerPoint</Application>
  <PresentationFormat>On-screen Show (4:3)</PresentationFormat>
  <Paragraphs>294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Type I –IDDM is characterized by</vt:lpstr>
      <vt:lpstr>Clinical distinction between type I  and type II Diabetes</vt:lpstr>
      <vt:lpstr>Diabetic nephropathy</vt:lpstr>
      <vt:lpstr>A GRAPH SHOWING RELATIONSHIP BETWEEN KIDNEY FUNCTION,PROTEIN LEAK, AND YEARS OF DIABETES</vt:lpstr>
      <vt:lpstr>EPIDEMIOLOGY OF DN-</vt:lpstr>
      <vt:lpstr>Natural course of renal disease in Diabetes</vt:lpstr>
      <vt:lpstr>PATHOPHYSIOLOGY OF DIABETIC NEPHROPATHY-</vt:lpstr>
      <vt:lpstr>STAGES OF DIABETIC NEPFROPATHY-</vt:lpstr>
      <vt:lpstr>MANAGEMENT- </vt:lpstr>
      <vt:lpstr>MANAGEMENT-</vt:lpstr>
      <vt:lpstr>MANAGEMENT</vt:lpstr>
      <vt:lpstr>ROLE OF ACEI</vt:lpstr>
      <vt:lpstr>ROLE OF ARB</vt:lpstr>
      <vt:lpstr>ANGIOTENSIN PATHWAY-</vt:lpstr>
      <vt:lpstr>ANGIOTENSIN II PLAYS A CENTRAL ROLE IN ORGAN DAMAGE</vt:lpstr>
      <vt:lpstr>RENIN-ANGIOTENSIN CASCADE</vt:lpstr>
      <vt:lpstr>WHAT ARE THE EVIDENCES?</vt:lpstr>
      <vt:lpstr>ACE-I Is More Renoprotective Than Conventional Therapy In Type I </vt:lpstr>
      <vt:lpstr>ACE-I Is More Renoprotective Than Conventional Therapy In Type I</vt:lpstr>
      <vt:lpstr>Micro Hope Study (n=3577)</vt:lpstr>
      <vt:lpstr>Renoprotective Effect Of Losartan In Diabetic Nephropathy (RENAAL Study, n=1513)</vt:lpstr>
      <vt:lpstr>Comparison Of Losartan, Enalapril &amp; Placebo On Microalbuminuria </vt:lpstr>
      <vt:lpstr>Slide 24</vt:lpstr>
      <vt:lpstr>Slide 25</vt:lpstr>
      <vt:lpstr>Slide 26</vt:lpstr>
      <vt:lpstr>CONCLUTION-</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sumon biswas</dc:creator>
  <cp:lastModifiedBy>sumon biswas</cp:lastModifiedBy>
  <cp:revision>188</cp:revision>
  <dcterms:created xsi:type="dcterms:W3CDTF">2015-08-22T06:32:56Z</dcterms:created>
  <dcterms:modified xsi:type="dcterms:W3CDTF">2015-08-27T18:12:48Z</dcterms:modified>
</cp:coreProperties>
</file>