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40" r:id="rId3"/>
    <p:sldId id="285" r:id="rId4"/>
    <p:sldId id="343" r:id="rId5"/>
    <p:sldId id="344" r:id="rId6"/>
    <p:sldId id="345" r:id="rId7"/>
    <p:sldId id="293" r:id="rId8"/>
    <p:sldId id="286" r:id="rId9"/>
    <p:sldId id="283" r:id="rId10"/>
    <p:sldId id="290" r:id="rId11"/>
    <p:sldId id="347" r:id="rId12"/>
    <p:sldId id="348" r:id="rId13"/>
    <p:sldId id="258" r:id="rId14"/>
    <p:sldId id="319" r:id="rId15"/>
    <p:sldId id="321" r:id="rId16"/>
    <p:sldId id="322" r:id="rId17"/>
    <p:sldId id="327" r:id="rId18"/>
    <p:sldId id="263" r:id="rId19"/>
    <p:sldId id="264" r:id="rId20"/>
    <p:sldId id="275" r:id="rId21"/>
    <p:sldId id="334" r:id="rId22"/>
    <p:sldId id="335" r:id="rId23"/>
    <p:sldId id="337" r:id="rId24"/>
    <p:sldId id="328" r:id="rId25"/>
    <p:sldId id="330" r:id="rId26"/>
    <p:sldId id="336" r:id="rId27"/>
    <p:sldId id="332" r:id="rId28"/>
    <p:sldId id="316" r:id="rId29"/>
    <p:sldId id="338" r:id="rId30"/>
    <p:sldId id="349" r:id="rId31"/>
    <p:sldId id="350" r:id="rId32"/>
    <p:sldId id="342" r:id="rId33"/>
    <p:sldId id="339"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8765" autoAdjust="0"/>
  </p:normalViewPr>
  <p:slideViewPr>
    <p:cSldViewPr>
      <p:cViewPr>
        <p:scale>
          <a:sx n="75" d="100"/>
          <a:sy n="75" d="100"/>
        </p:scale>
        <p:origin x="-18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05D59-5101-47D4-8BF2-9809BC03DAED}"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B11D9-5C4C-4F42-9E5F-25C3D90766C1}" type="slidenum">
              <a:rPr lang="en-US" smtClean="0"/>
              <a:t>‹#›</a:t>
            </a:fld>
            <a:endParaRPr lang="en-US"/>
          </a:p>
        </p:txBody>
      </p:sp>
    </p:spTree>
    <p:extLst>
      <p:ext uri="{BB962C8B-B14F-4D97-AF65-F5344CB8AC3E}">
        <p14:creationId xmlns:p14="http://schemas.microsoft.com/office/powerpoint/2010/main" val="81193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B11D9-5C4C-4F42-9E5F-25C3D90766C1}" type="slidenum">
              <a:rPr lang="en-US" smtClean="0"/>
              <a:t>21</a:t>
            </a:fld>
            <a:endParaRPr lang="en-US"/>
          </a:p>
        </p:txBody>
      </p:sp>
    </p:spTree>
    <p:extLst>
      <p:ext uri="{BB962C8B-B14F-4D97-AF65-F5344CB8AC3E}">
        <p14:creationId xmlns:p14="http://schemas.microsoft.com/office/powerpoint/2010/main" val="359626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004048" cy="1828800"/>
          </a:xfrm>
        </p:spPr>
        <p:txBody>
          <a:bodyPr>
            <a:noAutofit/>
          </a:bodyPr>
          <a:lstStyle/>
          <a:p>
            <a:pPr algn="just"/>
            <a:r>
              <a:rPr lang="en-US" sz="3600" dirty="0">
                <a:effectLst/>
              </a:rPr>
              <a:t>Vascular Access Placement in Patients with Incident CKD Stage 4 and 5 attending an Inner City Nephrology Clinic: A Cohort Study and Survey of Providers </a:t>
            </a:r>
          </a:p>
        </p:txBody>
      </p:sp>
      <p:sp>
        <p:nvSpPr>
          <p:cNvPr id="3" name="Subtitle 2"/>
          <p:cNvSpPr>
            <a:spLocks noGrp="1"/>
          </p:cNvSpPr>
          <p:nvPr>
            <p:ph type="subTitle" idx="1"/>
          </p:nvPr>
        </p:nvSpPr>
        <p:spPr>
          <a:xfrm>
            <a:off x="533400" y="3228536"/>
            <a:ext cx="7854696" cy="2486464"/>
          </a:xfrm>
        </p:spPr>
        <p:txBody>
          <a:bodyPr>
            <a:normAutofit/>
          </a:bodyPr>
          <a:lstStyle/>
          <a:p>
            <a:pPr algn="ctr"/>
            <a:r>
              <a:rPr lang="en-US" dirty="0" smtClean="0"/>
              <a:t>Narender  Goel et al.</a:t>
            </a:r>
          </a:p>
          <a:p>
            <a:pPr algn="ctr"/>
            <a:r>
              <a:rPr lang="en-US" dirty="0" smtClean="0"/>
              <a:t>Middletown Medical PC,</a:t>
            </a:r>
          </a:p>
          <a:p>
            <a:pPr algn="ctr"/>
            <a:r>
              <a:rPr lang="en-US" dirty="0"/>
              <a:t>Montefiore Medical Center &amp; Albert Einstein College of </a:t>
            </a:r>
            <a:r>
              <a:rPr lang="en-US" dirty="0" smtClean="0"/>
              <a:t>Medicine, New York</a:t>
            </a:r>
            <a:endParaRPr lang="en-US" dirty="0"/>
          </a:p>
        </p:txBody>
      </p:sp>
      <p:sp>
        <p:nvSpPr>
          <p:cNvPr id="4" name="Rectangle 1"/>
          <p:cNvSpPr>
            <a:spLocks noChangeArrowheads="1"/>
          </p:cNvSpPr>
          <p:nvPr/>
        </p:nvSpPr>
        <p:spPr bwMode="auto">
          <a:xfrm>
            <a:off x="3429000" y="5319117"/>
            <a:ext cx="537839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2060"/>
                </a:solidFill>
                <a:effectLst/>
                <a:latin typeface="Agency FB" panose="020B0503020202020204" pitchFamily="34" charset="0"/>
                <a:cs typeface="Arial" charset="0"/>
              </a:rPr>
              <a:t>4th International Conference on Nephrology &amp; Therapeutics</a:t>
            </a:r>
          </a:p>
          <a:p>
            <a:pPr fontAlgn="base">
              <a:spcBef>
                <a:spcPct val="0"/>
              </a:spcBef>
              <a:spcAft>
                <a:spcPct val="0"/>
              </a:spcAft>
            </a:pPr>
            <a:r>
              <a:rPr lang="da-DK" sz="2000" b="1" dirty="0">
                <a:solidFill>
                  <a:srgbClr val="002060"/>
                </a:solidFill>
                <a:latin typeface="Agency FB" panose="020B0503020202020204" pitchFamily="34" charset="0"/>
              </a:rPr>
              <a:t>September </a:t>
            </a:r>
            <a:r>
              <a:rPr lang="da-DK" sz="2000" b="1" dirty="0" smtClean="0">
                <a:solidFill>
                  <a:srgbClr val="002060"/>
                </a:solidFill>
                <a:latin typeface="Agency FB" panose="020B0503020202020204" pitchFamily="34" charset="0"/>
              </a:rPr>
              <a:t>14, </a:t>
            </a:r>
            <a:r>
              <a:rPr lang="da-DK" sz="2000" b="1" dirty="0">
                <a:solidFill>
                  <a:srgbClr val="002060"/>
                </a:solidFill>
                <a:latin typeface="Agency FB" panose="020B0503020202020204" pitchFamily="34" charset="0"/>
              </a:rPr>
              <a:t>2015 </a:t>
            </a:r>
            <a:endParaRPr lang="da-DK" sz="2000" b="1" dirty="0" smtClean="0">
              <a:solidFill>
                <a:srgbClr val="002060"/>
              </a:solidFill>
              <a:latin typeface="Agency FB" panose="020B0503020202020204" pitchFamily="34" charset="0"/>
            </a:endParaRPr>
          </a:p>
          <a:p>
            <a:pPr fontAlgn="base">
              <a:spcBef>
                <a:spcPct val="0"/>
              </a:spcBef>
              <a:spcAft>
                <a:spcPct val="0"/>
              </a:spcAft>
            </a:pPr>
            <a:r>
              <a:rPr lang="da-DK" sz="2000" b="1" dirty="0" smtClean="0">
                <a:solidFill>
                  <a:srgbClr val="002060"/>
                </a:solidFill>
                <a:latin typeface="Agency FB" panose="020B0503020202020204" pitchFamily="34" charset="0"/>
              </a:rPr>
              <a:t>Baltimore</a:t>
            </a:r>
            <a:r>
              <a:rPr lang="da-DK" sz="2000" b="1" dirty="0">
                <a:solidFill>
                  <a:srgbClr val="002060"/>
                </a:solidFill>
                <a:latin typeface="Agency FB" panose="020B0503020202020204" pitchFamily="34" charset="0"/>
              </a:rPr>
              <a:t>, USA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descr="TEMP11.PNG"/>
          <p:cNvPicPr>
            <a:picLocks/>
          </p:cNvPicPr>
          <p:nvPr/>
        </p:nvPicPr>
        <p:blipFill>
          <a:blip r:embed="rId2" cstate="print"/>
          <a:stretch>
            <a:fillRect/>
          </a:stretch>
        </p:blipFill>
        <p:spPr>
          <a:xfrm>
            <a:off x="-152400" y="0"/>
            <a:ext cx="92964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618488"/>
          </a:xfrm>
        </p:spPr>
        <p:txBody>
          <a:bodyPr>
            <a:normAutofit fontScale="90000"/>
          </a:bodyPr>
          <a:lstStyle/>
          <a:p>
            <a:r>
              <a:rPr lang="en-US" sz="3300" b="1" dirty="0"/>
              <a:t>Variables Associated With Catheter Versus Permanent Access Use at Hemodialysis Start</a:t>
            </a:r>
            <a:r>
              <a:rPr lang="en-US" dirty="0"/>
              <a:t/>
            </a:r>
            <a:br>
              <a:rPr lang="en-US" dirty="0"/>
            </a:br>
            <a:endParaRPr lang="en-US" dirty="0"/>
          </a:p>
        </p:txBody>
      </p:sp>
      <p:sp>
        <p:nvSpPr>
          <p:cNvPr id="4" name="Content Placeholder 3"/>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6172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71800" y="6418302"/>
            <a:ext cx="6034088" cy="369332"/>
          </a:xfrm>
          <a:prstGeom prst="rect">
            <a:avLst/>
          </a:prstGeom>
        </p:spPr>
        <p:txBody>
          <a:bodyPr wrap="none">
            <a:spAutoFit/>
          </a:bodyPr>
          <a:lstStyle/>
          <a:p>
            <a:r>
              <a:rPr lang="en-US" dirty="0" smtClean="0"/>
              <a:t>Lopez-Vargas et al. Am </a:t>
            </a:r>
            <a:r>
              <a:rPr lang="en-US" dirty="0"/>
              <a:t>J Kidney </a:t>
            </a:r>
            <a:r>
              <a:rPr lang="en-US" dirty="0" smtClean="0"/>
              <a:t>Dis, 2011 </a:t>
            </a:r>
            <a:r>
              <a:rPr lang="en-US" dirty="0"/>
              <a:t>Jun;57(6):873-82.</a:t>
            </a:r>
          </a:p>
        </p:txBody>
      </p:sp>
      <p:sp>
        <p:nvSpPr>
          <p:cNvPr id="6" name="Rounded Rectangle 5"/>
          <p:cNvSpPr/>
          <p:nvPr/>
        </p:nvSpPr>
        <p:spPr>
          <a:xfrm>
            <a:off x="990600" y="1295400"/>
            <a:ext cx="61722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79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rmAutofit/>
          </a:bodyPr>
          <a:lstStyle/>
          <a:p>
            <a:pPr algn="just"/>
            <a:r>
              <a:rPr lang="en-US" sz="3000" b="1" dirty="0"/>
              <a:t>Odds of </a:t>
            </a:r>
            <a:r>
              <a:rPr lang="en-US" sz="3000" b="1" dirty="0" smtClean="0"/>
              <a:t>Having </a:t>
            </a:r>
            <a:r>
              <a:rPr lang="en-US" sz="3000" b="1" dirty="0"/>
              <a:t>F</a:t>
            </a:r>
            <a:r>
              <a:rPr lang="en-US" sz="3000" b="1" dirty="0" smtClean="0"/>
              <a:t>unctional </a:t>
            </a:r>
            <a:r>
              <a:rPr lang="en-US" sz="3000" b="1" dirty="0"/>
              <a:t>P</a:t>
            </a:r>
            <a:r>
              <a:rPr lang="en-US" sz="3000" b="1" dirty="0" smtClean="0"/>
              <a:t>ermanent </a:t>
            </a:r>
            <a:r>
              <a:rPr lang="en-US" sz="3000" b="1" dirty="0"/>
              <a:t>A</a:t>
            </a:r>
            <a:r>
              <a:rPr lang="en-US" sz="3000" b="1" dirty="0" smtClean="0"/>
              <a:t>ccess </a:t>
            </a:r>
            <a:r>
              <a:rPr lang="en-US" sz="3000" b="1" dirty="0"/>
              <a:t>at the </a:t>
            </a:r>
            <a:r>
              <a:rPr lang="en-US" sz="3000" b="1" dirty="0" smtClean="0"/>
              <a:t>Start </a:t>
            </a:r>
            <a:r>
              <a:rPr lang="en-US" sz="3000" b="1" dirty="0"/>
              <a:t>of </a:t>
            </a:r>
            <a:r>
              <a:rPr lang="en-US" sz="3000" b="1" dirty="0" smtClean="0"/>
              <a:t>Hemodialysis</a:t>
            </a:r>
            <a:endParaRPr lang="en-US" sz="3000" b="1"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3999" cy="526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4200" y="6488668"/>
            <a:ext cx="5725798" cy="369332"/>
          </a:xfrm>
          <a:prstGeom prst="rect">
            <a:avLst/>
          </a:prstGeom>
        </p:spPr>
        <p:txBody>
          <a:bodyPr wrap="none">
            <a:spAutoFit/>
          </a:bodyPr>
          <a:lstStyle/>
          <a:p>
            <a:r>
              <a:rPr lang="en-US" dirty="0" err="1"/>
              <a:t>Stehman</a:t>
            </a:r>
            <a:r>
              <a:rPr lang="en-US" dirty="0"/>
              <a:t>-Breen </a:t>
            </a:r>
            <a:r>
              <a:rPr lang="en-US" dirty="0" smtClean="0"/>
              <a:t>et al. Kidney Int. 2000 </a:t>
            </a:r>
            <a:r>
              <a:rPr lang="en-US" dirty="0"/>
              <a:t>Feb;57(2):639-45.</a:t>
            </a:r>
          </a:p>
        </p:txBody>
      </p:sp>
      <p:sp>
        <p:nvSpPr>
          <p:cNvPr id="5" name="Rounded Rectangle 4"/>
          <p:cNvSpPr/>
          <p:nvPr/>
        </p:nvSpPr>
        <p:spPr>
          <a:xfrm>
            <a:off x="0" y="2819400"/>
            <a:ext cx="9143999" cy="1034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58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28600"/>
          </a:xfrm>
        </p:spPr>
        <p:txBody>
          <a:bodyPr>
            <a:normAutofit fontScale="90000"/>
          </a:bodyPr>
          <a:lstStyle/>
          <a:p>
            <a:pPr algn="just"/>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4000" dirty="0" smtClean="0"/>
              <a:t/>
            </a:r>
            <a:br>
              <a:rPr lang="en-US" sz="4000" dirty="0" smtClean="0"/>
            </a:br>
            <a:endParaRPr lang="en-US" sz="4000" dirty="0"/>
          </a:p>
        </p:txBody>
      </p:sp>
      <p:sp>
        <p:nvSpPr>
          <p:cNvPr id="3" name="Content Placeholder 2"/>
          <p:cNvSpPr>
            <a:spLocks noGrp="1"/>
          </p:cNvSpPr>
          <p:nvPr>
            <p:ph idx="1"/>
          </p:nvPr>
        </p:nvSpPr>
        <p:spPr>
          <a:xfrm>
            <a:off x="0" y="2349282"/>
            <a:ext cx="9144000" cy="4508718"/>
          </a:xfrm>
        </p:spPr>
        <p:txBody>
          <a:bodyPr>
            <a:normAutofit fontScale="92500" lnSpcReduction="20000"/>
          </a:bodyPr>
          <a:lstStyle/>
          <a:p>
            <a:pPr marL="0" indent="0" algn="just">
              <a:buNone/>
            </a:pPr>
            <a:r>
              <a:rPr lang="en-US" b="1" dirty="0"/>
              <a:t>Design</a:t>
            </a:r>
          </a:p>
          <a:p>
            <a:pPr algn="just"/>
            <a:r>
              <a:rPr lang="en-US" dirty="0"/>
              <a:t>Retrospective  chart  review</a:t>
            </a:r>
          </a:p>
          <a:p>
            <a:pPr algn="just"/>
            <a:endParaRPr lang="en-US" dirty="0"/>
          </a:p>
          <a:p>
            <a:pPr marL="0" indent="0" algn="just">
              <a:buNone/>
            </a:pPr>
            <a:r>
              <a:rPr lang="en-US" b="1" dirty="0"/>
              <a:t>Study Period</a:t>
            </a:r>
          </a:p>
          <a:p>
            <a:pPr algn="just"/>
            <a:r>
              <a:rPr lang="en-US" dirty="0"/>
              <a:t>June  1, 2011 to August 31, 2012</a:t>
            </a:r>
          </a:p>
          <a:p>
            <a:pPr algn="just"/>
            <a:r>
              <a:rPr lang="en-US" dirty="0"/>
              <a:t>Patients were followed via chart review until August 31, 2013</a:t>
            </a:r>
          </a:p>
          <a:p>
            <a:pPr algn="just">
              <a:buNone/>
            </a:pPr>
            <a:endParaRPr lang="en-US" b="1" dirty="0" smtClean="0"/>
          </a:p>
          <a:p>
            <a:pPr algn="just">
              <a:buNone/>
            </a:pPr>
            <a:r>
              <a:rPr lang="en-US" b="1" dirty="0" smtClean="0"/>
              <a:t>Objective:  </a:t>
            </a:r>
          </a:p>
          <a:p>
            <a:pPr algn="just"/>
            <a:r>
              <a:rPr lang="en-US" dirty="0"/>
              <a:t>Assess associations of key variables with vascular surgery referral, AV access placement and initiation of dialysis </a:t>
            </a:r>
          </a:p>
          <a:p>
            <a:pPr algn="just"/>
            <a:r>
              <a:rPr lang="en-US" dirty="0" smtClean="0"/>
              <a:t>Survey of </a:t>
            </a:r>
            <a:r>
              <a:rPr lang="en-US" dirty="0"/>
              <a:t>nephrologists at our institution to assess their perceptions of the access placement process.</a:t>
            </a:r>
            <a:endParaRPr lang="en-US" dirty="0" smtClean="0"/>
          </a:p>
          <a:p>
            <a:pPr algn="just"/>
            <a:endParaRPr lang="en-US" dirty="0" smtClean="0"/>
          </a:p>
          <a:p>
            <a:pPr marL="0" indent="0" algn="just">
              <a:buNone/>
            </a:pPr>
            <a:endParaRPr lang="en-US" dirty="0" smtClean="0"/>
          </a:p>
          <a:p>
            <a:pPr marL="0" indent="0" algn="just">
              <a:buNone/>
            </a:pPr>
            <a:endParaRPr lang="en-US" dirty="0" smtClean="0"/>
          </a:p>
          <a:p>
            <a:pPr algn="just"/>
            <a:endParaRPr lang="en-US" dirty="0" smtClean="0">
              <a:latin typeface="+mj-lt"/>
            </a:endParaRPr>
          </a:p>
          <a:p>
            <a:endParaRPr lang="en-US" dirty="0"/>
          </a:p>
        </p:txBody>
      </p:sp>
      <p:sp>
        <p:nvSpPr>
          <p:cNvPr id="9217" name="Rectangle 1"/>
          <p:cNvSpPr>
            <a:spLocks noChangeArrowheads="1"/>
          </p:cNvSpPr>
          <p:nvPr/>
        </p:nvSpPr>
        <p:spPr bwMode="auto">
          <a:xfrm>
            <a:off x="0" y="379512"/>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dirty="0">
                <a:solidFill>
                  <a:schemeClr val="tx1">
                    <a:lumMod val="95000"/>
                    <a:lumOff val="5000"/>
                  </a:schemeClr>
                </a:solidFill>
                <a:cs typeface="Arial" panose="020B0604020202020204" pitchFamily="34" charset="0"/>
              </a:rPr>
              <a:t>Vascular Access Placement in Patients with Incident CKD Stage 4 and 5 attending an Inner City Nephrology Clinic: A Cohort Study and Survey of Providers </a:t>
            </a:r>
            <a:r>
              <a:rPr kumimoji="0" lang="en-US" sz="2400" i="1" u="none" strike="noStrike" cap="none" normalizeH="0" baseline="0" dirty="0" smtClean="0">
                <a:ln>
                  <a:noFill/>
                </a:ln>
                <a:solidFill>
                  <a:schemeClr val="tx1">
                    <a:lumMod val="95000"/>
                    <a:lumOff val="5000"/>
                  </a:schemeClr>
                </a:solidFill>
                <a:effectLst/>
                <a:ea typeface="Times New Roman" pitchFamily="18" charset="0"/>
                <a:cs typeface="Arial" pitchFamily="34" charset="0"/>
              </a:rPr>
              <a:t>            </a:t>
            </a:r>
          </a:p>
          <a:p>
            <a:r>
              <a:rPr lang="en-US" sz="2000" dirty="0" smtClean="0">
                <a:solidFill>
                  <a:schemeClr val="tx1">
                    <a:lumMod val="50000"/>
                    <a:lumOff val="50000"/>
                  </a:schemeClr>
                </a:solidFill>
              </a:rPr>
              <a:t>Narender Goel MD</a:t>
            </a:r>
            <a:r>
              <a:rPr lang="en-US" sz="2000" dirty="0">
                <a:solidFill>
                  <a:schemeClr val="tx1">
                    <a:lumMod val="50000"/>
                    <a:lumOff val="50000"/>
                  </a:schemeClr>
                </a:solidFill>
              </a:rPr>
              <a:t>, Caroline </a:t>
            </a:r>
            <a:r>
              <a:rPr lang="en-US" sz="2000" dirty="0" smtClean="0">
                <a:solidFill>
                  <a:schemeClr val="tx1">
                    <a:lumMod val="50000"/>
                    <a:lumOff val="50000"/>
                  </a:schemeClr>
                </a:solidFill>
              </a:rPr>
              <a:t>Kwon </a:t>
            </a:r>
            <a:r>
              <a:rPr lang="en-US" sz="2000" dirty="0">
                <a:solidFill>
                  <a:schemeClr val="tx1">
                    <a:lumMod val="50000"/>
                    <a:lumOff val="50000"/>
                  </a:schemeClr>
                </a:solidFill>
              </a:rPr>
              <a:t>MD, </a:t>
            </a:r>
            <a:r>
              <a:rPr lang="en-US" sz="2000" dirty="0" err="1">
                <a:solidFill>
                  <a:schemeClr val="tx1">
                    <a:lumMod val="50000"/>
                    <a:lumOff val="50000"/>
                  </a:schemeClr>
                </a:solidFill>
              </a:rPr>
              <a:t>Teena</a:t>
            </a:r>
            <a:r>
              <a:rPr lang="en-US" sz="2000" dirty="0">
                <a:solidFill>
                  <a:schemeClr val="tx1">
                    <a:lumMod val="50000"/>
                    <a:lumOff val="50000"/>
                  </a:schemeClr>
                </a:solidFill>
              </a:rPr>
              <a:t> P. </a:t>
            </a:r>
            <a:r>
              <a:rPr lang="en-US" sz="2000" dirty="0" err="1" smtClean="0">
                <a:solidFill>
                  <a:schemeClr val="tx1">
                    <a:lumMod val="50000"/>
                    <a:lumOff val="50000"/>
                  </a:schemeClr>
                </a:solidFill>
              </a:rPr>
              <a:t>Charalel</a:t>
            </a:r>
            <a:r>
              <a:rPr lang="en-US" sz="2000" dirty="0" smtClean="0">
                <a:solidFill>
                  <a:schemeClr val="tx1">
                    <a:lumMod val="50000"/>
                    <a:lumOff val="50000"/>
                  </a:schemeClr>
                </a:solidFill>
              </a:rPr>
              <a:t> </a:t>
            </a:r>
            <a:r>
              <a:rPr lang="en-US" sz="2000" dirty="0">
                <a:solidFill>
                  <a:schemeClr val="tx1">
                    <a:lumMod val="50000"/>
                    <a:lumOff val="50000"/>
                  </a:schemeClr>
                </a:solidFill>
              </a:rPr>
              <a:t>MD, Vaughn W. </a:t>
            </a:r>
            <a:r>
              <a:rPr lang="en-US" sz="2000" dirty="0" err="1" smtClean="0">
                <a:solidFill>
                  <a:schemeClr val="tx1">
                    <a:lumMod val="50000"/>
                    <a:lumOff val="50000"/>
                  </a:schemeClr>
                </a:solidFill>
              </a:rPr>
              <a:t>Folkert</a:t>
            </a:r>
            <a:r>
              <a:rPr lang="en-US" sz="2000" dirty="0" smtClean="0">
                <a:solidFill>
                  <a:schemeClr val="tx1">
                    <a:lumMod val="50000"/>
                    <a:lumOff val="50000"/>
                  </a:schemeClr>
                </a:solidFill>
              </a:rPr>
              <a:t> </a:t>
            </a:r>
            <a:r>
              <a:rPr lang="en-US" sz="2000" dirty="0">
                <a:solidFill>
                  <a:schemeClr val="tx1">
                    <a:lumMod val="50000"/>
                    <a:lumOff val="50000"/>
                  </a:schemeClr>
                </a:solidFill>
              </a:rPr>
              <a:t>MD, Carolyn </a:t>
            </a:r>
            <a:r>
              <a:rPr lang="en-US" sz="2000" dirty="0" smtClean="0">
                <a:solidFill>
                  <a:schemeClr val="tx1">
                    <a:lumMod val="50000"/>
                    <a:lumOff val="50000"/>
                  </a:schemeClr>
                </a:solidFill>
              </a:rPr>
              <a:t>Bauer </a:t>
            </a:r>
            <a:r>
              <a:rPr lang="en-US" sz="2000" dirty="0">
                <a:solidFill>
                  <a:schemeClr val="tx1">
                    <a:lumMod val="50000"/>
                    <a:lumOff val="50000"/>
                  </a:schemeClr>
                </a:solidFill>
              </a:rPr>
              <a:t>MD, Michal L </a:t>
            </a:r>
            <a:r>
              <a:rPr lang="en-US" sz="2000" dirty="0" err="1" smtClean="0">
                <a:solidFill>
                  <a:schemeClr val="tx1">
                    <a:lumMod val="50000"/>
                    <a:lumOff val="50000"/>
                  </a:schemeClr>
                </a:solidFill>
              </a:rPr>
              <a:t>Melamed</a:t>
            </a:r>
            <a:r>
              <a:rPr lang="en-US" sz="2000" dirty="0" smtClean="0">
                <a:solidFill>
                  <a:schemeClr val="tx1">
                    <a:lumMod val="50000"/>
                    <a:lumOff val="50000"/>
                  </a:schemeClr>
                </a:solidFill>
              </a:rPr>
              <a:t> </a:t>
            </a:r>
            <a:r>
              <a:rPr lang="en-US" sz="2000" dirty="0">
                <a:solidFill>
                  <a:schemeClr val="tx1">
                    <a:lumMod val="50000"/>
                    <a:lumOff val="50000"/>
                  </a:schemeClr>
                </a:solidFill>
              </a:rPr>
              <a:t>MD, </a:t>
            </a:r>
            <a:r>
              <a:rPr lang="en-US" sz="2000" dirty="0" smtClean="0">
                <a:solidFill>
                  <a:schemeClr val="tx1">
                    <a:lumMod val="50000"/>
                    <a:lumOff val="50000"/>
                  </a:schemeClr>
                </a:solidFill>
              </a:rPr>
              <a:t>MHS</a:t>
            </a:r>
          </a:p>
          <a:p>
            <a:endParaRPr lang="en-US" sz="2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62000"/>
            <a:ext cx="9144000" cy="6096000"/>
          </a:xfrm>
        </p:spPr>
        <p:txBody>
          <a:bodyPr>
            <a:normAutofit lnSpcReduction="10000"/>
          </a:bodyPr>
          <a:lstStyle/>
          <a:p>
            <a:pPr algn="just">
              <a:buNone/>
            </a:pPr>
            <a:r>
              <a:rPr lang="en-US" b="1" u="sng" dirty="0"/>
              <a:t>Inclusion Criterion: </a:t>
            </a:r>
            <a:endParaRPr lang="en-US" b="1" dirty="0"/>
          </a:p>
          <a:p>
            <a:pPr lvl="0" algn="just"/>
            <a:r>
              <a:rPr lang="en-US" dirty="0"/>
              <a:t>All adult patients, age &gt;18 years seeing a nephrologist with new CKD stage 4 or 5 during the study </a:t>
            </a:r>
            <a:r>
              <a:rPr lang="en-US" dirty="0" smtClean="0"/>
              <a:t>period. </a:t>
            </a:r>
            <a:endParaRPr lang="en-US" dirty="0"/>
          </a:p>
          <a:p>
            <a:pPr lvl="0" algn="just"/>
            <a:r>
              <a:rPr lang="en-US" dirty="0"/>
              <a:t>Patients (n=31) who had prior nephrologist follow-up for CKD stage 2 or 3 but were seen during the study period for the first time with a diagnosis of CKD stage 4 or 5 were also included </a:t>
            </a:r>
            <a:endParaRPr lang="en-US" dirty="0" smtClean="0"/>
          </a:p>
          <a:p>
            <a:pPr lvl="0" algn="just"/>
            <a:endParaRPr lang="en-US" dirty="0"/>
          </a:p>
          <a:p>
            <a:pPr algn="just">
              <a:buNone/>
            </a:pPr>
            <a:r>
              <a:rPr lang="en-US" b="1" u="sng" dirty="0"/>
              <a:t>Exclusion Criterion:</a:t>
            </a:r>
            <a:endParaRPr lang="en-US" b="1" dirty="0"/>
          </a:p>
          <a:p>
            <a:pPr lvl="0" algn="just"/>
            <a:r>
              <a:rPr lang="en-US" dirty="0"/>
              <a:t>Patients choosing Peritoneal Dialysis as mode of dialysis </a:t>
            </a:r>
          </a:p>
          <a:p>
            <a:pPr lvl="0" algn="just"/>
            <a:r>
              <a:rPr lang="en-US" dirty="0"/>
              <a:t>Patients declined to accept dialysis</a:t>
            </a:r>
          </a:p>
          <a:p>
            <a:pPr lvl="0" algn="just"/>
            <a:r>
              <a:rPr lang="en-US" dirty="0"/>
              <a:t>Patients </a:t>
            </a:r>
            <a:r>
              <a:rPr lang="en-US" dirty="0" smtClean="0"/>
              <a:t>had </a:t>
            </a:r>
            <a:r>
              <a:rPr lang="en-US" dirty="0"/>
              <a:t>arm access placed before study </a:t>
            </a:r>
            <a:r>
              <a:rPr lang="en-US" dirty="0" smtClean="0"/>
              <a:t>period</a:t>
            </a:r>
          </a:p>
          <a:p>
            <a:pPr lvl="0" algn="just"/>
            <a:r>
              <a:rPr lang="en-US" dirty="0" smtClean="0"/>
              <a:t>If patients </a:t>
            </a:r>
            <a:r>
              <a:rPr lang="en-US" dirty="0"/>
              <a:t>were seeing a nephrologist at </a:t>
            </a:r>
            <a:r>
              <a:rPr lang="en-US" dirty="0" smtClean="0"/>
              <a:t>out institution for </a:t>
            </a:r>
            <a:r>
              <a:rPr lang="en-US" dirty="0"/>
              <a:t>CKD stage 4 or 5 prior to June 1</a:t>
            </a:r>
            <a:r>
              <a:rPr lang="en-US" baseline="30000" dirty="0"/>
              <a:t>st</a:t>
            </a:r>
            <a:r>
              <a:rPr lang="en-US" dirty="0"/>
              <a:t>, 2011</a:t>
            </a:r>
          </a:p>
          <a:p>
            <a:endParaRPr lang="en-US" dirty="0"/>
          </a:p>
        </p:txBody>
      </p:sp>
    </p:spTree>
    <p:extLst>
      <p:ext uri="{BB962C8B-B14F-4D97-AF65-F5344CB8AC3E}">
        <p14:creationId xmlns:p14="http://schemas.microsoft.com/office/powerpoint/2010/main" val="632247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Nephrologists </a:t>
            </a:r>
            <a:r>
              <a:rPr lang="en-US" b="1" dirty="0"/>
              <a:t>Survey</a:t>
            </a:r>
            <a:r>
              <a:rPr lang="en-US" dirty="0"/>
              <a:t/>
            </a:r>
            <a:br>
              <a:rPr lang="en-US" dirty="0"/>
            </a:br>
            <a:endParaRPr lang="en-US" dirty="0"/>
          </a:p>
        </p:txBody>
      </p:sp>
      <p:sp>
        <p:nvSpPr>
          <p:cNvPr id="3" name="Content Placeholder 2"/>
          <p:cNvSpPr>
            <a:spLocks noGrp="1"/>
          </p:cNvSpPr>
          <p:nvPr>
            <p:ph idx="1"/>
          </p:nvPr>
        </p:nvSpPr>
        <p:spPr>
          <a:xfrm>
            <a:off x="152400" y="1371600"/>
            <a:ext cx="8839200" cy="5257800"/>
          </a:xfrm>
        </p:spPr>
        <p:txBody>
          <a:bodyPr>
            <a:normAutofit lnSpcReduction="10000"/>
          </a:bodyPr>
          <a:lstStyle/>
          <a:p>
            <a:r>
              <a:rPr lang="en-US" dirty="0"/>
              <a:t>We also conducted a web-based anonymous survey of all of the nephrology faculty members and fellows (PGY 4 and 5) </a:t>
            </a:r>
            <a:endParaRPr lang="en-US" dirty="0" smtClean="0"/>
          </a:p>
          <a:p>
            <a:r>
              <a:rPr lang="en-US" dirty="0" smtClean="0"/>
              <a:t>Questions </a:t>
            </a:r>
            <a:r>
              <a:rPr lang="en-US" dirty="0"/>
              <a:t>and responses in the survey included: </a:t>
            </a:r>
          </a:p>
          <a:p>
            <a:pPr lvl="1" algn="just">
              <a:buFont typeface="Wingdings" panose="05000000000000000000" pitchFamily="2" charset="2"/>
              <a:buChar char="q"/>
            </a:pPr>
            <a:r>
              <a:rPr lang="en-US" b="1" dirty="0"/>
              <a:t>In your opinion, what is the main limiting factor in referring patients with CKD stage 4 and 5 to a vascular surgeon</a:t>
            </a:r>
            <a:r>
              <a:rPr lang="en-US" dirty="0"/>
              <a:t>?</a:t>
            </a:r>
          </a:p>
          <a:p>
            <a:pPr lvl="1">
              <a:buFont typeface="Wingdings" panose="05000000000000000000" pitchFamily="2" charset="2"/>
              <a:buChar char="q"/>
            </a:pPr>
            <a:r>
              <a:rPr lang="en-US" i="1" dirty="0"/>
              <a:t>Possible answers</a:t>
            </a:r>
            <a:r>
              <a:rPr lang="en-US" dirty="0"/>
              <a:t>: </a:t>
            </a:r>
            <a:endParaRPr lang="en-US" dirty="0" smtClean="0"/>
          </a:p>
          <a:p>
            <a:pPr marL="907542" lvl="1" indent="-514350">
              <a:buFont typeface="+mj-lt"/>
              <a:buAutoNum type="romanLcPeriod"/>
            </a:pPr>
            <a:r>
              <a:rPr lang="en-US" dirty="0" smtClean="0"/>
              <a:t>Patients</a:t>
            </a:r>
            <a:r>
              <a:rPr lang="en-US" dirty="0"/>
              <a:t>’ </a:t>
            </a:r>
            <a:r>
              <a:rPr lang="en-US" dirty="0" smtClean="0"/>
              <a:t>refusal</a:t>
            </a:r>
          </a:p>
          <a:p>
            <a:pPr marL="907542" lvl="1" indent="-514350">
              <a:buFont typeface="+mj-lt"/>
              <a:buAutoNum type="romanLcPeriod"/>
            </a:pPr>
            <a:r>
              <a:rPr lang="en-US" dirty="0"/>
              <a:t>P</a:t>
            </a:r>
            <a:r>
              <a:rPr lang="en-US" dirty="0" smtClean="0"/>
              <a:t>atients</a:t>
            </a:r>
            <a:r>
              <a:rPr lang="en-US" dirty="0"/>
              <a:t>’ </a:t>
            </a:r>
            <a:r>
              <a:rPr lang="en-US" dirty="0" smtClean="0"/>
              <a:t>non-compliance</a:t>
            </a:r>
          </a:p>
          <a:p>
            <a:pPr marL="907542" lvl="1" indent="-514350">
              <a:buFont typeface="+mj-lt"/>
              <a:buAutoNum type="romanLcPeriod"/>
            </a:pPr>
            <a:r>
              <a:rPr lang="en-US" dirty="0"/>
              <a:t>P</a:t>
            </a:r>
            <a:r>
              <a:rPr lang="en-US" dirty="0" smtClean="0"/>
              <a:t>atients </a:t>
            </a:r>
            <a:r>
              <a:rPr lang="en-US" dirty="0"/>
              <a:t>not decided about modality of </a:t>
            </a:r>
            <a:r>
              <a:rPr lang="en-US" dirty="0" smtClean="0"/>
              <a:t>dialysis</a:t>
            </a:r>
          </a:p>
          <a:p>
            <a:pPr marL="907542" lvl="1" indent="-514350">
              <a:buFont typeface="+mj-lt"/>
              <a:buAutoNum type="romanLcPeriod"/>
            </a:pPr>
            <a:r>
              <a:rPr lang="en-US" dirty="0"/>
              <a:t>N</a:t>
            </a:r>
            <a:r>
              <a:rPr lang="en-US" dirty="0" smtClean="0"/>
              <a:t>ephrologists</a:t>
            </a:r>
          </a:p>
          <a:p>
            <a:pPr marL="907542" lvl="1" indent="-514350">
              <a:buFont typeface="+mj-lt"/>
              <a:buAutoNum type="romanLcPeriod"/>
            </a:pPr>
            <a:r>
              <a:rPr lang="en-US" dirty="0"/>
              <a:t>I</a:t>
            </a:r>
            <a:r>
              <a:rPr lang="en-US" dirty="0" smtClean="0"/>
              <a:t>nsurance status</a:t>
            </a:r>
          </a:p>
          <a:p>
            <a:pPr marL="907542" lvl="1" indent="-514350">
              <a:buFont typeface="+mj-lt"/>
              <a:buAutoNum type="romanLcPeriod"/>
            </a:pPr>
            <a:r>
              <a:rPr lang="en-US" dirty="0"/>
              <a:t>C</a:t>
            </a:r>
            <a:r>
              <a:rPr lang="en-US" dirty="0" smtClean="0"/>
              <a:t>o-morbidities</a:t>
            </a:r>
            <a:endParaRPr lang="en-US" dirty="0"/>
          </a:p>
          <a:p>
            <a:endParaRPr lang="en-US" dirty="0"/>
          </a:p>
        </p:txBody>
      </p:sp>
    </p:spTree>
    <p:extLst>
      <p:ext uri="{BB962C8B-B14F-4D97-AF65-F5344CB8AC3E}">
        <p14:creationId xmlns:p14="http://schemas.microsoft.com/office/powerpoint/2010/main" val="172057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95400"/>
            <a:ext cx="8458200" cy="5029200"/>
          </a:xfrm>
        </p:spPr>
        <p:txBody>
          <a:bodyPr/>
          <a:lstStyle/>
          <a:p>
            <a:pPr lvl="0"/>
            <a:r>
              <a:rPr lang="en-US" b="1" dirty="0"/>
              <a:t>In your opinion, what is the main limiting factor in obtaining timely vascular access</a:t>
            </a:r>
            <a:r>
              <a:rPr lang="en-US" dirty="0"/>
              <a:t>?</a:t>
            </a:r>
          </a:p>
          <a:p>
            <a:pPr lvl="1">
              <a:buFont typeface="Wingdings" panose="05000000000000000000" pitchFamily="2" charset="2"/>
              <a:buChar char="q"/>
            </a:pPr>
            <a:r>
              <a:rPr lang="en-US" i="1" dirty="0"/>
              <a:t>Possible answers</a:t>
            </a:r>
            <a:r>
              <a:rPr lang="en-US" dirty="0"/>
              <a:t>: </a:t>
            </a:r>
            <a:endParaRPr lang="en-US" dirty="0" smtClean="0"/>
          </a:p>
          <a:p>
            <a:pPr marL="907542" lvl="1" indent="-514350">
              <a:buFont typeface="+mj-lt"/>
              <a:buAutoNum type="romanLcPeriod"/>
            </a:pPr>
            <a:r>
              <a:rPr lang="en-US" dirty="0" smtClean="0"/>
              <a:t>Nephrologists</a:t>
            </a:r>
          </a:p>
          <a:p>
            <a:pPr marL="907542" lvl="1" indent="-514350">
              <a:buFont typeface="+mj-lt"/>
              <a:buAutoNum type="romanLcPeriod"/>
            </a:pPr>
            <a:r>
              <a:rPr lang="en-US" dirty="0"/>
              <a:t>V</a:t>
            </a:r>
            <a:r>
              <a:rPr lang="en-US" dirty="0" smtClean="0"/>
              <a:t>ascular surgeon</a:t>
            </a:r>
          </a:p>
          <a:p>
            <a:pPr marL="907542" lvl="1" indent="-514350">
              <a:buFont typeface="+mj-lt"/>
              <a:buAutoNum type="romanLcPeriod"/>
            </a:pPr>
            <a:r>
              <a:rPr lang="en-US" dirty="0"/>
              <a:t>H</a:t>
            </a:r>
            <a:r>
              <a:rPr lang="en-US" dirty="0" smtClean="0"/>
              <a:t>ospital </a:t>
            </a:r>
            <a:r>
              <a:rPr lang="en-US" dirty="0"/>
              <a:t>system and </a:t>
            </a:r>
            <a:r>
              <a:rPr lang="en-US" dirty="0" smtClean="0"/>
              <a:t>appointments</a:t>
            </a:r>
          </a:p>
          <a:p>
            <a:pPr marL="907542" lvl="1" indent="-514350">
              <a:buFont typeface="+mj-lt"/>
              <a:buAutoNum type="romanLcPeriod"/>
            </a:pPr>
            <a:r>
              <a:rPr lang="en-US" dirty="0"/>
              <a:t>P</a:t>
            </a:r>
            <a:r>
              <a:rPr lang="en-US" dirty="0" smtClean="0"/>
              <a:t>atients</a:t>
            </a:r>
          </a:p>
          <a:p>
            <a:pPr marL="907542" lvl="1" indent="-514350">
              <a:buFont typeface="+mj-lt"/>
              <a:buAutoNum type="romanLcPeriod"/>
            </a:pPr>
            <a:r>
              <a:rPr lang="en-US" dirty="0" smtClean="0"/>
              <a:t>I </a:t>
            </a:r>
            <a:r>
              <a:rPr lang="en-US" dirty="0"/>
              <a:t>am not </a:t>
            </a:r>
            <a:r>
              <a:rPr lang="en-US" dirty="0" smtClean="0"/>
              <a:t>sure</a:t>
            </a:r>
            <a:endParaRPr lang="en-US" dirty="0"/>
          </a:p>
          <a:p>
            <a:endParaRPr lang="en-US" dirty="0"/>
          </a:p>
        </p:txBody>
      </p:sp>
    </p:spTree>
    <p:extLst>
      <p:ext uri="{BB962C8B-B14F-4D97-AF65-F5344CB8AC3E}">
        <p14:creationId xmlns:p14="http://schemas.microsoft.com/office/powerpoint/2010/main" val="207828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3" y="304800"/>
            <a:ext cx="8229600" cy="1143000"/>
          </a:xfrm>
        </p:spPr>
        <p:txBody>
          <a:bodyPr/>
          <a:lstStyle/>
          <a:p>
            <a:r>
              <a:rPr lang="en-US" altLang="en-US" b="1" dirty="0">
                <a:cs typeface="Times New Roman" pitchFamily="18" charset="0"/>
              </a:rPr>
              <a:t>Study Flow Diagram</a:t>
            </a:r>
            <a:endParaRPr lang="en-US" b="1" dirty="0"/>
          </a:p>
        </p:txBody>
      </p:sp>
      <p:sp>
        <p:nvSpPr>
          <p:cNvPr id="3" name="Content Placeholder 2"/>
          <p:cNvSpPr>
            <a:spLocks noGrp="1"/>
          </p:cNvSpPr>
          <p:nvPr>
            <p:ph idx="1"/>
          </p:nvPr>
        </p:nvSpPr>
        <p:spPr/>
        <p:txBody>
          <a:bodyPr/>
          <a:lstStyle/>
          <a:p>
            <a:endParaRPr lang="en-US" dirty="0"/>
          </a:p>
        </p:txBody>
      </p:sp>
      <p:sp>
        <p:nvSpPr>
          <p:cNvPr id="4" name="Flowchart: Process 2"/>
          <p:cNvSpPr>
            <a:spLocks/>
          </p:cNvSpPr>
          <p:nvPr/>
        </p:nvSpPr>
        <p:spPr bwMode="auto">
          <a:xfrm>
            <a:off x="4267200" y="1717675"/>
            <a:ext cx="1196975" cy="49212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Total patients: </a:t>
            </a:r>
            <a:r>
              <a:rPr lang="en-US" altLang="en-US" sz="1200" b="1" dirty="0">
                <a:solidFill>
                  <a:srgbClr val="000000"/>
                </a:solidFill>
                <a:cs typeface="Times New Roman" pitchFamily="18" charset="0"/>
              </a:rPr>
              <a:t>263</a:t>
            </a:r>
            <a:endParaRPr lang="en-US" altLang="en-US" b="1" dirty="0"/>
          </a:p>
        </p:txBody>
      </p:sp>
      <p:sp>
        <p:nvSpPr>
          <p:cNvPr id="5" name="Flowchart: Process 3"/>
          <p:cNvSpPr>
            <a:spLocks/>
          </p:cNvSpPr>
          <p:nvPr/>
        </p:nvSpPr>
        <p:spPr bwMode="auto">
          <a:xfrm>
            <a:off x="6172200" y="2514600"/>
            <a:ext cx="2127250" cy="82867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Refused dialysis: </a:t>
            </a:r>
            <a:r>
              <a:rPr lang="en-US" altLang="en-US" sz="1200" b="1" dirty="0">
                <a:solidFill>
                  <a:srgbClr val="000000"/>
                </a:solidFill>
                <a:cs typeface="Times New Roman" pitchFamily="18" charset="0"/>
              </a:rPr>
              <a:t>13</a:t>
            </a:r>
            <a:endParaRPr lang="en-US" altLang="en-US" sz="800" b="1" dirty="0"/>
          </a:p>
          <a:p>
            <a:pPr algn="ctr"/>
            <a:r>
              <a:rPr lang="en-US" altLang="en-US" sz="1200" dirty="0">
                <a:solidFill>
                  <a:srgbClr val="000000"/>
                </a:solidFill>
                <a:cs typeface="Times New Roman" pitchFamily="18" charset="0"/>
              </a:rPr>
              <a:t>Choose PD: </a:t>
            </a:r>
            <a:r>
              <a:rPr lang="en-US" altLang="en-US" sz="1200" b="1" dirty="0">
                <a:solidFill>
                  <a:srgbClr val="000000"/>
                </a:solidFill>
                <a:cs typeface="Times New Roman" pitchFamily="18" charset="0"/>
              </a:rPr>
              <a:t>11</a:t>
            </a:r>
            <a:endParaRPr lang="en-US" altLang="en-US" sz="800" b="1" dirty="0"/>
          </a:p>
          <a:p>
            <a:pPr algn="ctr"/>
            <a:r>
              <a:rPr lang="en-US" altLang="en-US" sz="1200" dirty="0">
                <a:solidFill>
                  <a:srgbClr val="000000"/>
                </a:solidFill>
                <a:cs typeface="Times New Roman" pitchFamily="18" charset="0"/>
              </a:rPr>
              <a:t>AV access before study: </a:t>
            </a:r>
            <a:r>
              <a:rPr lang="en-US" altLang="en-US" sz="1200" b="1" dirty="0">
                <a:solidFill>
                  <a:srgbClr val="000000"/>
                </a:solidFill>
                <a:cs typeface="Times New Roman" pitchFamily="18" charset="0"/>
              </a:rPr>
              <a:t>17</a:t>
            </a:r>
            <a:endParaRPr lang="en-US" altLang="en-US" sz="800" b="1" dirty="0"/>
          </a:p>
          <a:p>
            <a:pPr algn="ctr"/>
            <a:r>
              <a:rPr lang="en-US" altLang="en-US" sz="1200" dirty="0">
                <a:solidFill>
                  <a:srgbClr val="000000"/>
                </a:solidFill>
                <a:cs typeface="Times New Roman" pitchFamily="18" charset="0"/>
              </a:rPr>
              <a:t>2</a:t>
            </a:r>
            <a:r>
              <a:rPr lang="en-US" altLang="en-US" sz="1200" baseline="30000" dirty="0">
                <a:solidFill>
                  <a:srgbClr val="000000"/>
                </a:solidFill>
                <a:cs typeface="Times New Roman" pitchFamily="18" charset="0"/>
              </a:rPr>
              <a:t>nd</a:t>
            </a:r>
            <a:r>
              <a:rPr lang="en-US" altLang="en-US" sz="1200" dirty="0">
                <a:solidFill>
                  <a:srgbClr val="000000"/>
                </a:solidFill>
                <a:cs typeface="Times New Roman" pitchFamily="18" charset="0"/>
              </a:rPr>
              <a:t> opinion only: </a:t>
            </a:r>
            <a:r>
              <a:rPr lang="en-US" altLang="en-US" sz="1200" b="1" dirty="0">
                <a:solidFill>
                  <a:srgbClr val="000000"/>
                </a:solidFill>
                <a:cs typeface="Times New Roman" pitchFamily="18" charset="0"/>
              </a:rPr>
              <a:t>1</a:t>
            </a:r>
            <a:endParaRPr lang="en-US" altLang="en-US" b="1" dirty="0"/>
          </a:p>
        </p:txBody>
      </p:sp>
      <p:sp>
        <p:nvSpPr>
          <p:cNvPr id="6" name="Flowchart: Process 8"/>
          <p:cNvSpPr>
            <a:spLocks/>
          </p:cNvSpPr>
          <p:nvPr/>
        </p:nvSpPr>
        <p:spPr bwMode="auto">
          <a:xfrm>
            <a:off x="2701925" y="2514600"/>
            <a:ext cx="1184275" cy="44767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Patients </a:t>
            </a:r>
            <a:r>
              <a:rPr lang="en-US" altLang="en-US" sz="1200" dirty="0" smtClean="0">
                <a:solidFill>
                  <a:srgbClr val="000000"/>
                </a:solidFill>
                <a:cs typeface="Times New Roman" pitchFamily="18" charset="0"/>
              </a:rPr>
              <a:t>studied*: </a:t>
            </a:r>
            <a:r>
              <a:rPr lang="en-US" altLang="en-US" sz="1200" b="1" dirty="0">
                <a:solidFill>
                  <a:srgbClr val="000000"/>
                </a:solidFill>
                <a:cs typeface="Times New Roman" pitchFamily="18" charset="0"/>
              </a:rPr>
              <a:t>221	</a:t>
            </a:r>
            <a:endParaRPr lang="en-US" altLang="en-US" b="1" dirty="0"/>
          </a:p>
        </p:txBody>
      </p:sp>
      <p:sp>
        <p:nvSpPr>
          <p:cNvPr id="7" name="Flowchart: Process 13"/>
          <p:cNvSpPr>
            <a:spLocks/>
          </p:cNvSpPr>
          <p:nvPr/>
        </p:nvSpPr>
        <p:spPr bwMode="auto">
          <a:xfrm>
            <a:off x="1241425" y="4876800"/>
            <a:ext cx="1344613" cy="288925"/>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FF0000"/>
                </a:solidFill>
                <a:cs typeface="Times New Roman" pitchFamily="18" charset="0"/>
              </a:rPr>
              <a:t>Started HD: 32</a:t>
            </a:r>
            <a:endParaRPr lang="en-US" altLang="en-US" b="1" dirty="0">
              <a:solidFill>
                <a:srgbClr val="FF0000"/>
              </a:solidFill>
            </a:endParaRPr>
          </a:p>
        </p:txBody>
      </p:sp>
      <p:sp>
        <p:nvSpPr>
          <p:cNvPr id="8" name="Flowchart: Process 14"/>
          <p:cNvSpPr>
            <a:spLocks/>
          </p:cNvSpPr>
          <p:nvPr/>
        </p:nvSpPr>
        <p:spPr bwMode="auto">
          <a:xfrm>
            <a:off x="404813" y="3810000"/>
            <a:ext cx="1423987" cy="100012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000000"/>
                </a:solidFill>
                <a:cs typeface="Times New Roman" pitchFamily="18" charset="0"/>
              </a:rPr>
              <a:t>Lost follow up: </a:t>
            </a:r>
            <a:r>
              <a:rPr lang="en-US" altLang="en-US" sz="1200" b="1" dirty="0">
                <a:solidFill>
                  <a:srgbClr val="000000"/>
                </a:solidFill>
                <a:cs typeface="Times New Roman" pitchFamily="18" charset="0"/>
              </a:rPr>
              <a:t>11</a:t>
            </a:r>
            <a:endParaRPr lang="en-US" altLang="en-US" sz="800" b="1" dirty="0"/>
          </a:p>
          <a:p>
            <a:r>
              <a:rPr lang="en-US" altLang="en-US" sz="1200" dirty="0">
                <a:solidFill>
                  <a:srgbClr val="000000"/>
                </a:solidFill>
                <a:cs typeface="Times New Roman" pitchFamily="18" charset="0"/>
              </a:rPr>
              <a:t>eGFR improved to&gt;29: </a:t>
            </a:r>
            <a:r>
              <a:rPr lang="en-US" altLang="en-US" sz="1200" b="1" dirty="0">
                <a:solidFill>
                  <a:srgbClr val="000000"/>
                </a:solidFill>
                <a:cs typeface="Times New Roman" pitchFamily="18" charset="0"/>
              </a:rPr>
              <a:t>7</a:t>
            </a:r>
            <a:endParaRPr lang="en-US" altLang="en-US" sz="800" b="1" dirty="0"/>
          </a:p>
          <a:p>
            <a:r>
              <a:rPr lang="en-US" altLang="en-US" sz="1200" dirty="0">
                <a:solidFill>
                  <a:srgbClr val="000000"/>
                </a:solidFill>
                <a:cs typeface="Times New Roman" pitchFamily="18" charset="0"/>
              </a:rPr>
              <a:t>Transplant: </a:t>
            </a:r>
            <a:r>
              <a:rPr lang="en-US" altLang="en-US" sz="1200" b="1" dirty="0">
                <a:solidFill>
                  <a:srgbClr val="000000"/>
                </a:solidFill>
                <a:cs typeface="Times New Roman" pitchFamily="18" charset="0"/>
              </a:rPr>
              <a:t>0</a:t>
            </a:r>
            <a:endParaRPr lang="en-US" altLang="en-US" sz="800" b="1" dirty="0"/>
          </a:p>
          <a:p>
            <a:r>
              <a:rPr lang="en-US" altLang="en-US" sz="1200" dirty="0">
                <a:solidFill>
                  <a:srgbClr val="000000"/>
                </a:solidFill>
                <a:cs typeface="Times New Roman" pitchFamily="18" charset="0"/>
              </a:rPr>
              <a:t>Death: </a:t>
            </a:r>
            <a:r>
              <a:rPr lang="en-US" altLang="en-US" sz="1200" b="1" dirty="0">
                <a:solidFill>
                  <a:srgbClr val="000000"/>
                </a:solidFill>
                <a:cs typeface="Times New Roman" pitchFamily="18" charset="0"/>
              </a:rPr>
              <a:t>4</a:t>
            </a:r>
            <a:endParaRPr lang="en-US" altLang="en-US" b="1" dirty="0"/>
          </a:p>
        </p:txBody>
      </p:sp>
      <p:sp>
        <p:nvSpPr>
          <p:cNvPr id="9" name="Flowchart: Process 21"/>
          <p:cNvSpPr>
            <a:spLocks/>
          </p:cNvSpPr>
          <p:nvPr/>
        </p:nvSpPr>
        <p:spPr bwMode="auto">
          <a:xfrm>
            <a:off x="3944938" y="5624513"/>
            <a:ext cx="1336675" cy="623887"/>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a:solidFill>
                  <a:srgbClr val="000000"/>
                </a:solidFill>
                <a:cs typeface="Times New Roman" pitchFamily="18" charset="0"/>
              </a:rPr>
              <a:t>Initial access: </a:t>
            </a:r>
            <a:r>
              <a:rPr lang="en-US" altLang="en-US" sz="1200" dirty="0">
                <a:solidFill>
                  <a:srgbClr val="FF0000"/>
                </a:solidFill>
                <a:cs typeface="Times New Roman" pitchFamily="18" charset="0"/>
              </a:rPr>
              <a:t>Catheter:</a:t>
            </a:r>
            <a:r>
              <a:rPr lang="en-US" altLang="en-US" sz="1200" b="1" dirty="0">
                <a:solidFill>
                  <a:srgbClr val="FF0000"/>
                </a:solidFill>
                <a:cs typeface="Times New Roman" pitchFamily="18" charset="0"/>
              </a:rPr>
              <a:t>13</a:t>
            </a:r>
          </a:p>
          <a:p>
            <a:pPr algn="ctr" eaLnBrk="1" hangingPunct="1"/>
            <a:r>
              <a:rPr lang="en-US" altLang="en-US" sz="1200" dirty="0">
                <a:solidFill>
                  <a:srgbClr val="000000"/>
                </a:solidFill>
                <a:cs typeface="Times New Roman" pitchFamily="18" charset="0"/>
              </a:rPr>
              <a:t>AVF: </a:t>
            </a:r>
            <a:r>
              <a:rPr lang="en-US" altLang="en-US" sz="1200" b="1" dirty="0">
                <a:solidFill>
                  <a:srgbClr val="000000"/>
                </a:solidFill>
                <a:cs typeface="Times New Roman" pitchFamily="18" charset="0"/>
              </a:rPr>
              <a:t>3</a:t>
            </a:r>
          </a:p>
        </p:txBody>
      </p:sp>
      <p:sp>
        <p:nvSpPr>
          <p:cNvPr id="10" name="Flowchart: Process 22"/>
          <p:cNvSpPr>
            <a:spLocks/>
          </p:cNvSpPr>
          <p:nvPr/>
        </p:nvSpPr>
        <p:spPr bwMode="auto">
          <a:xfrm>
            <a:off x="1393825" y="5537200"/>
            <a:ext cx="1204913" cy="863600"/>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a:solidFill>
                  <a:srgbClr val="000000"/>
                </a:solidFill>
                <a:cs typeface="Times New Roman" pitchFamily="18" charset="0"/>
              </a:rPr>
              <a:t>Initial Access: </a:t>
            </a:r>
            <a:r>
              <a:rPr lang="en-US" altLang="en-US" sz="1200" dirty="0">
                <a:solidFill>
                  <a:srgbClr val="FF0000"/>
                </a:solidFill>
                <a:cs typeface="Times New Roman" pitchFamily="18" charset="0"/>
              </a:rPr>
              <a:t>Catheter: </a:t>
            </a:r>
            <a:r>
              <a:rPr lang="en-US" altLang="en-US" sz="1200" b="1" dirty="0">
                <a:solidFill>
                  <a:srgbClr val="FF0000"/>
                </a:solidFill>
                <a:cs typeface="Times New Roman" pitchFamily="18" charset="0"/>
              </a:rPr>
              <a:t>21</a:t>
            </a:r>
            <a:r>
              <a:rPr lang="en-US" altLang="en-US" sz="1200" dirty="0">
                <a:solidFill>
                  <a:srgbClr val="FF0000"/>
                </a:solidFill>
                <a:cs typeface="Times New Roman" pitchFamily="18" charset="0"/>
              </a:rPr>
              <a:t> </a:t>
            </a:r>
            <a:r>
              <a:rPr lang="en-US" altLang="en-US" sz="1200" dirty="0">
                <a:solidFill>
                  <a:srgbClr val="000000"/>
                </a:solidFill>
                <a:cs typeface="Times New Roman" pitchFamily="18" charset="0"/>
              </a:rPr>
              <a:t>AVG: </a:t>
            </a:r>
            <a:r>
              <a:rPr lang="en-US" altLang="en-US" sz="1200" b="1" dirty="0">
                <a:solidFill>
                  <a:srgbClr val="000000"/>
                </a:solidFill>
                <a:cs typeface="Times New Roman" pitchFamily="18" charset="0"/>
              </a:rPr>
              <a:t>5</a:t>
            </a:r>
          </a:p>
          <a:p>
            <a:pPr algn="ctr" eaLnBrk="1" hangingPunct="1"/>
            <a:r>
              <a:rPr lang="en-US" altLang="en-US" sz="1200" dirty="0">
                <a:solidFill>
                  <a:srgbClr val="000000"/>
                </a:solidFill>
                <a:cs typeface="Times New Roman" pitchFamily="18" charset="0"/>
              </a:rPr>
              <a:t>AVF: </a:t>
            </a:r>
            <a:r>
              <a:rPr lang="en-US" altLang="en-US" sz="1200" b="1" dirty="0">
                <a:solidFill>
                  <a:srgbClr val="000000"/>
                </a:solidFill>
                <a:cs typeface="Times New Roman" pitchFamily="18" charset="0"/>
              </a:rPr>
              <a:t>6</a:t>
            </a:r>
            <a:endParaRPr lang="en-US" altLang="en-US" b="1" dirty="0"/>
          </a:p>
        </p:txBody>
      </p:sp>
      <p:sp>
        <p:nvSpPr>
          <p:cNvPr id="11" name="Flowchart: Process 35"/>
          <p:cNvSpPr>
            <a:spLocks/>
          </p:cNvSpPr>
          <p:nvPr/>
        </p:nvSpPr>
        <p:spPr bwMode="auto">
          <a:xfrm>
            <a:off x="1828801" y="3276600"/>
            <a:ext cx="1295399" cy="44767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Seen with CKD 4: </a:t>
            </a:r>
            <a:r>
              <a:rPr lang="en-US" altLang="en-US" sz="1200" b="1" dirty="0" smtClean="0">
                <a:solidFill>
                  <a:srgbClr val="000000"/>
                </a:solidFill>
                <a:cs typeface="Times New Roman" pitchFamily="18" charset="0"/>
              </a:rPr>
              <a:t>180 (81%)</a:t>
            </a:r>
            <a:endParaRPr lang="en-US" altLang="en-US" b="1" dirty="0"/>
          </a:p>
        </p:txBody>
      </p:sp>
      <p:sp>
        <p:nvSpPr>
          <p:cNvPr id="12" name="Flowchart: Process 43"/>
          <p:cNvSpPr>
            <a:spLocks/>
          </p:cNvSpPr>
          <p:nvPr/>
        </p:nvSpPr>
        <p:spPr bwMode="auto">
          <a:xfrm>
            <a:off x="4783138" y="3810000"/>
            <a:ext cx="1319212" cy="100012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000000"/>
                </a:solidFill>
                <a:cs typeface="Times New Roman" pitchFamily="18" charset="0"/>
              </a:rPr>
              <a:t>Lost follow up: </a:t>
            </a:r>
            <a:r>
              <a:rPr lang="en-US" altLang="en-US" sz="1200" b="1" dirty="0">
                <a:solidFill>
                  <a:srgbClr val="000000"/>
                </a:solidFill>
                <a:cs typeface="Times New Roman" pitchFamily="18" charset="0"/>
              </a:rPr>
              <a:t>6</a:t>
            </a:r>
            <a:endParaRPr lang="en-US" altLang="en-US" sz="800" b="1" dirty="0"/>
          </a:p>
          <a:p>
            <a:r>
              <a:rPr lang="en-US" altLang="en-US" sz="1200" dirty="0">
                <a:solidFill>
                  <a:srgbClr val="000000"/>
                </a:solidFill>
                <a:cs typeface="Times New Roman" pitchFamily="18" charset="0"/>
              </a:rPr>
              <a:t>eGFR improved to&gt;29: </a:t>
            </a:r>
            <a:r>
              <a:rPr lang="en-US" altLang="en-US" sz="1200" b="1" dirty="0">
                <a:solidFill>
                  <a:srgbClr val="000000"/>
                </a:solidFill>
                <a:cs typeface="Times New Roman" pitchFamily="18" charset="0"/>
              </a:rPr>
              <a:t>4</a:t>
            </a:r>
            <a:endParaRPr lang="en-US" altLang="en-US" sz="800" b="1" dirty="0"/>
          </a:p>
          <a:p>
            <a:r>
              <a:rPr lang="en-US" altLang="en-US" sz="1200" dirty="0">
                <a:solidFill>
                  <a:srgbClr val="000000"/>
                </a:solidFill>
                <a:cs typeface="Times New Roman" pitchFamily="18" charset="0"/>
              </a:rPr>
              <a:t>Transplant: </a:t>
            </a:r>
            <a:r>
              <a:rPr lang="en-US" altLang="en-US" sz="1200" b="1" dirty="0">
                <a:solidFill>
                  <a:srgbClr val="000000"/>
                </a:solidFill>
                <a:cs typeface="Times New Roman" pitchFamily="18" charset="0"/>
              </a:rPr>
              <a:t>1</a:t>
            </a:r>
            <a:endParaRPr lang="en-US" altLang="en-US" sz="800" b="1" dirty="0"/>
          </a:p>
          <a:p>
            <a:r>
              <a:rPr lang="en-US" altLang="en-US" sz="1200" dirty="0">
                <a:solidFill>
                  <a:srgbClr val="000000"/>
                </a:solidFill>
                <a:cs typeface="Times New Roman" pitchFamily="18" charset="0"/>
              </a:rPr>
              <a:t>Death: </a:t>
            </a:r>
            <a:r>
              <a:rPr lang="en-US" altLang="en-US" sz="1200" b="1" dirty="0">
                <a:solidFill>
                  <a:srgbClr val="000000"/>
                </a:solidFill>
                <a:cs typeface="Times New Roman" pitchFamily="18" charset="0"/>
              </a:rPr>
              <a:t>1</a:t>
            </a:r>
            <a:endParaRPr lang="en-US" altLang="en-US" b="1" dirty="0"/>
          </a:p>
        </p:txBody>
      </p:sp>
      <p:sp>
        <p:nvSpPr>
          <p:cNvPr id="13" name="Flowchart: Process 45"/>
          <p:cNvSpPr>
            <a:spLocks/>
          </p:cNvSpPr>
          <p:nvPr/>
        </p:nvSpPr>
        <p:spPr bwMode="auto">
          <a:xfrm>
            <a:off x="3944938" y="4953000"/>
            <a:ext cx="1404937" cy="28733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FF0000"/>
                </a:solidFill>
                <a:cs typeface="Times New Roman" pitchFamily="18" charset="0"/>
              </a:rPr>
              <a:t>Started HD: 16</a:t>
            </a:r>
            <a:endParaRPr lang="en-US" altLang="en-US" b="1" dirty="0">
              <a:solidFill>
                <a:srgbClr val="FF0000"/>
              </a:solidFill>
            </a:endParaRPr>
          </a:p>
        </p:txBody>
      </p:sp>
      <p:sp>
        <p:nvSpPr>
          <p:cNvPr id="14" name="Rectangle 103"/>
          <p:cNvSpPr>
            <a:spLocks noChangeArrowheads="1"/>
          </p:cNvSpPr>
          <p:nvPr/>
        </p:nvSpPr>
        <p:spPr bwMode="auto">
          <a:xfrm>
            <a:off x="654050" y="1790700"/>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
            </a:r>
            <a:br>
              <a:rPr lang="en-US" altLang="en-US"/>
            </a:br>
            <a:endParaRPr lang="en-US" altLang="en-US"/>
          </a:p>
          <a:p>
            <a:endParaRPr lang="en-US" altLang="en-US"/>
          </a:p>
        </p:txBody>
      </p:sp>
      <p:sp>
        <p:nvSpPr>
          <p:cNvPr id="15" name="Flowchart: Process 39"/>
          <p:cNvSpPr>
            <a:spLocks/>
          </p:cNvSpPr>
          <p:nvPr/>
        </p:nvSpPr>
        <p:spPr bwMode="auto">
          <a:xfrm>
            <a:off x="3657599" y="3276600"/>
            <a:ext cx="1295401" cy="447675"/>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Seen with CKD 5</a:t>
            </a:r>
            <a:r>
              <a:rPr lang="en-US" altLang="en-US" sz="1200" b="1" dirty="0">
                <a:solidFill>
                  <a:srgbClr val="000000"/>
                </a:solidFill>
                <a:cs typeface="Times New Roman" pitchFamily="18" charset="0"/>
              </a:rPr>
              <a:t>: </a:t>
            </a:r>
            <a:r>
              <a:rPr lang="en-US" altLang="en-US" sz="1200" b="1" dirty="0" smtClean="0">
                <a:solidFill>
                  <a:srgbClr val="000000"/>
                </a:solidFill>
                <a:cs typeface="Times New Roman" pitchFamily="18" charset="0"/>
              </a:rPr>
              <a:t>41 (19%) </a:t>
            </a:r>
            <a:endParaRPr lang="en-US" altLang="en-US" b="1" dirty="0"/>
          </a:p>
        </p:txBody>
      </p:sp>
      <p:sp>
        <p:nvSpPr>
          <p:cNvPr id="16" name="Line 110"/>
          <p:cNvSpPr>
            <a:spLocks noChangeShapeType="1"/>
          </p:cNvSpPr>
          <p:nvPr/>
        </p:nvSpPr>
        <p:spPr bwMode="auto">
          <a:xfrm flipH="1">
            <a:off x="2667000" y="2971800"/>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11"/>
          <p:cNvSpPr>
            <a:spLocks noChangeShapeType="1"/>
          </p:cNvSpPr>
          <p:nvPr/>
        </p:nvSpPr>
        <p:spPr bwMode="auto">
          <a:xfrm>
            <a:off x="3352800" y="29718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12"/>
          <p:cNvSpPr>
            <a:spLocks noChangeShapeType="1"/>
          </p:cNvSpPr>
          <p:nvPr/>
        </p:nvSpPr>
        <p:spPr bwMode="auto">
          <a:xfrm>
            <a:off x="2232025" y="37338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13"/>
          <p:cNvSpPr>
            <a:spLocks noChangeShapeType="1"/>
          </p:cNvSpPr>
          <p:nvPr/>
        </p:nvSpPr>
        <p:spPr bwMode="auto">
          <a:xfrm>
            <a:off x="4325938" y="37338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14"/>
          <p:cNvSpPr>
            <a:spLocks noChangeShapeType="1"/>
          </p:cNvSpPr>
          <p:nvPr/>
        </p:nvSpPr>
        <p:spPr bwMode="auto">
          <a:xfrm flipH="1">
            <a:off x="1851025" y="3962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16"/>
          <p:cNvSpPr>
            <a:spLocks noChangeShapeType="1"/>
          </p:cNvSpPr>
          <p:nvPr/>
        </p:nvSpPr>
        <p:spPr bwMode="auto">
          <a:xfrm>
            <a:off x="4325938" y="4038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17"/>
          <p:cNvSpPr>
            <a:spLocks noChangeShapeType="1"/>
          </p:cNvSpPr>
          <p:nvPr/>
        </p:nvSpPr>
        <p:spPr bwMode="auto">
          <a:xfrm>
            <a:off x="2232025" y="5181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118"/>
          <p:cNvSpPr>
            <a:spLocks noChangeShapeType="1"/>
          </p:cNvSpPr>
          <p:nvPr/>
        </p:nvSpPr>
        <p:spPr bwMode="auto">
          <a:xfrm>
            <a:off x="4325938"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110"/>
          <p:cNvSpPr>
            <a:spLocks noChangeShapeType="1"/>
          </p:cNvSpPr>
          <p:nvPr/>
        </p:nvSpPr>
        <p:spPr bwMode="auto">
          <a:xfrm flipH="1">
            <a:off x="3657600" y="22098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11"/>
          <p:cNvSpPr>
            <a:spLocks noChangeShapeType="1"/>
          </p:cNvSpPr>
          <p:nvPr/>
        </p:nvSpPr>
        <p:spPr bwMode="auto">
          <a:xfrm>
            <a:off x="5410200" y="22098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10"/>
          <p:cNvSpPr>
            <a:spLocks noChangeShapeType="1"/>
          </p:cNvSpPr>
          <p:nvPr/>
        </p:nvSpPr>
        <p:spPr bwMode="auto">
          <a:xfrm flipH="1">
            <a:off x="6781800" y="3343275"/>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1"/>
          <p:cNvSpPr>
            <a:spLocks noChangeShapeType="1"/>
          </p:cNvSpPr>
          <p:nvPr/>
        </p:nvSpPr>
        <p:spPr bwMode="auto">
          <a:xfrm>
            <a:off x="7315200" y="33528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Flowchart: Process 45"/>
          <p:cNvSpPr>
            <a:spLocks/>
          </p:cNvSpPr>
          <p:nvPr/>
        </p:nvSpPr>
        <p:spPr bwMode="auto">
          <a:xfrm>
            <a:off x="6248399" y="3657600"/>
            <a:ext cx="1336675" cy="28733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FF0000"/>
                </a:solidFill>
                <a:cs typeface="Times New Roman" pitchFamily="18" charset="0"/>
              </a:rPr>
              <a:t>Started HD: 17</a:t>
            </a:r>
            <a:endParaRPr lang="en-US" altLang="en-US" b="1" dirty="0">
              <a:solidFill>
                <a:srgbClr val="FF0000"/>
              </a:solidFill>
            </a:endParaRPr>
          </a:p>
        </p:txBody>
      </p:sp>
      <p:sp>
        <p:nvSpPr>
          <p:cNvPr id="29" name="Flowchart: Process 21"/>
          <p:cNvSpPr>
            <a:spLocks/>
          </p:cNvSpPr>
          <p:nvPr/>
        </p:nvSpPr>
        <p:spPr bwMode="auto">
          <a:xfrm>
            <a:off x="6248400" y="4343400"/>
            <a:ext cx="1336675" cy="762000"/>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Initial access: Catheter</a:t>
            </a:r>
            <a:r>
              <a:rPr lang="en-US" altLang="en-US" sz="1200" dirty="0" smtClean="0">
                <a:solidFill>
                  <a:srgbClr val="000000"/>
                </a:solidFill>
                <a:cs typeface="Times New Roman" pitchFamily="18" charset="0"/>
              </a:rPr>
              <a:t>: </a:t>
            </a:r>
            <a:r>
              <a:rPr lang="en-US" altLang="en-US" sz="1200" b="1" dirty="0" smtClean="0">
                <a:solidFill>
                  <a:srgbClr val="000000"/>
                </a:solidFill>
                <a:cs typeface="Times New Roman" pitchFamily="18" charset="0"/>
              </a:rPr>
              <a:t>2</a:t>
            </a:r>
            <a:endParaRPr lang="en-US" altLang="en-US" sz="1200" b="1" dirty="0">
              <a:solidFill>
                <a:srgbClr val="000000"/>
              </a:solidFill>
              <a:cs typeface="Times New Roman" pitchFamily="18" charset="0"/>
            </a:endParaRPr>
          </a:p>
          <a:p>
            <a:pPr algn="ctr" eaLnBrk="1" hangingPunct="1"/>
            <a:r>
              <a:rPr lang="en-US" altLang="en-US" sz="1200" dirty="0">
                <a:solidFill>
                  <a:srgbClr val="000000"/>
                </a:solidFill>
                <a:cs typeface="Times New Roman" pitchFamily="18" charset="0"/>
              </a:rPr>
              <a:t>AVG</a:t>
            </a:r>
            <a:r>
              <a:rPr lang="en-US" altLang="en-US" sz="1200" b="1" dirty="0">
                <a:solidFill>
                  <a:srgbClr val="000000"/>
                </a:solidFill>
                <a:cs typeface="Times New Roman" pitchFamily="18" charset="0"/>
              </a:rPr>
              <a:t>: 1</a:t>
            </a:r>
          </a:p>
          <a:p>
            <a:pPr algn="ctr" eaLnBrk="1" hangingPunct="1"/>
            <a:r>
              <a:rPr lang="en-US" altLang="en-US" sz="1200" dirty="0">
                <a:solidFill>
                  <a:srgbClr val="000000"/>
                </a:solidFill>
                <a:cs typeface="Times New Roman" pitchFamily="18" charset="0"/>
              </a:rPr>
              <a:t>AVF: </a:t>
            </a:r>
            <a:r>
              <a:rPr lang="en-US" altLang="en-US" sz="1200" b="1" dirty="0">
                <a:solidFill>
                  <a:srgbClr val="000000"/>
                </a:solidFill>
                <a:cs typeface="Times New Roman" pitchFamily="18" charset="0"/>
              </a:rPr>
              <a:t>14</a:t>
            </a:r>
          </a:p>
        </p:txBody>
      </p:sp>
      <p:sp>
        <p:nvSpPr>
          <p:cNvPr id="30" name="Line 118"/>
          <p:cNvSpPr>
            <a:spLocks noChangeShapeType="1"/>
          </p:cNvSpPr>
          <p:nvPr/>
        </p:nvSpPr>
        <p:spPr bwMode="auto">
          <a:xfrm>
            <a:off x="6781800" y="3962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Flowchart: Process 45"/>
          <p:cNvSpPr>
            <a:spLocks/>
          </p:cNvSpPr>
          <p:nvPr/>
        </p:nvSpPr>
        <p:spPr bwMode="auto">
          <a:xfrm>
            <a:off x="7696200" y="3657600"/>
            <a:ext cx="1143000" cy="28733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FF0000"/>
                </a:solidFill>
                <a:cs typeface="Times New Roman" pitchFamily="18" charset="0"/>
              </a:rPr>
              <a:t>Started PD: 5</a:t>
            </a:r>
            <a:endParaRPr lang="en-US" altLang="en-US" b="1" dirty="0">
              <a:solidFill>
                <a:srgbClr val="FF0000"/>
              </a:solidFill>
            </a:endParaRPr>
          </a:p>
        </p:txBody>
      </p:sp>
      <p:sp>
        <p:nvSpPr>
          <p:cNvPr id="32" name="Rectangle 31"/>
          <p:cNvSpPr/>
          <p:nvPr/>
        </p:nvSpPr>
        <p:spPr>
          <a:xfrm>
            <a:off x="5562600" y="5257800"/>
            <a:ext cx="3429000" cy="1323439"/>
          </a:xfrm>
          <a:prstGeom prst="rect">
            <a:avLst/>
          </a:prstGeom>
        </p:spPr>
        <p:txBody>
          <a:bodyPr wrap="square">
            <a:spAutoFit/>
          </a:bodyPr>
          <a:lstStyle/>
          <a:p>
            <a:pPr algn="just"/>
            <a:r>
              <a:rPr lang="en-US" sz="1600" dirty="0" smtClean="0"/>
              <a:t>*14% of </a:t>
            </a:r>
            <a:r>
              <a:rPr lang="en-US" sz="1600" dirty="0"/>
              <a:t>patients (n=31) had prior follow-up with CKD stage 2 or 3 but were seen during the study period for the first time with CKD stage 4 (96.5%) or stage 5 (3.5%). </a:t>
            </a:r>
          </a:p>
        </p:txBody>
      </p:sp>
    </p:spTree>
    <p:extLst>
      <p:ext uri="{BB962C8B-B14F-4D97-AF65-F5344CB8AC3E}">
        <p14:creationId xmlns:p14="http://schemas.microsoft.com/office/powerpoint/2010/main" val="1439220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smtClean="0"/>
              <a:t>Baseline Demographics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7747305"/>
              </p:ext>
            </p:extLst>
          </p:nvPr>
        </p:nvGraphicFramePr>
        <p:xfrm>
          <a:off x="0" y="1447804"/>
          <a:ext cx="9144000" cy="5410195"/>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3352800"/>
                <a:gridCol w="1447800"/>
                <a:gridCol w="1600200"/>
                <a:gridCol w="1600200"/>
                <a:gridCol w="1143000"/>
              </a:tblGrid>
              <a:tr h="378077">
                <a:tc>
                  <a:txBody>
                    <a:bodyPr/>
                    <a:lstStyle/>
                    <a:p>
                      <a:pPr algn="l" fontAlgn="ctr"/>
                      <a:endParaRPr lang="en-US" sz="2200" b="1" i="0" u="none" strike="noStrike" dirty="0">
                        <a:solidFill>
                          <a:schemeClr val="bg1"/>
                        </a:solidFill>
                        <a:latin typeface="+mn-lt"/>
                      </a:endParaRPr>
                    </a:p>
                  </a:txBody>
                  <a:tcPr marL="9525" marR="9525" marT="9525" marB="0" anchor="ctr">
                    <a:blipFill>
                      <a:blip r:embed="rId2"/>
                      <a:tile tx="0" ty="0" sx="100000" sy="100000" flip="none" algn="tl"/>
                    </a:blipFill>
                  </a:tcPr>
                </a:tc>
                <a:tc>
                  <a:txBody>
                    <a:bodyPr/>
                    <a:lstStyle/>
                    <a:p>
                      <a:pPr algn="ctr" fontAlgn="ctr"/>
                      <a:r>
                        <a:rPr lang="en-US" sz="2200" b="1" i="0" u="none" strike="noStrike" dirty="0">
                          <a:solidFill>
                            <a:schemeClr val="bg1"/>
                          </a:solidFill>
                          <a:latin typeface="+mn-lt"/>
                        </a:rPr>
                        <a:t>Total-221</a:t>
                      </a:r>
                    </a:p>
                  </a:txBody>
                  <a:tcPr marL="9525" marR="9525" marT="9525" marB="0" anchor="ctr">
                    <a:blipFill>
                      <a:blip r:embed="rId2"/>
                      <a:tile tx="0" ty="0" sx="100000" sy="100000" flip="none" algn="tl"/>
                    </a:blipFill>
                  </a:tcPr>
                </a:tc>
                <a:tc>
                  <a:txBody>
                    <a:bodyPr/>
                    <a:lstStyle/>
                    <a:p>
                      <a:pPr algn="ctr" fontAlgn="ctr"/>
                      <a:r>
                        <a:rPr lang="en-US" sz="2200" b="1" i="0" u="none" strike="noStrike" dirty="0">
                          <a:solidFill>
                            <a:schemeClr val="bg1"/>
                          </a:solidFill>
                          <a:latin typeface="+mn-lt"/>
                        </a:rPr>
                        <a:t>Faculty (141)</a:t>
                      </a:r>
                    </a:p>
                  </a:txBody>
                  <a:tcPr marL="9525" marR="9525" marT="9525" marB="0" anchor="ctr">
                    <a:blipFill>
                      <a:blip r:embed="rId2"/>
                      <a:tile tx="0" ty="0" sx="100000" sy="100000" flip="none" algn="tl"/>
                    </a:blipFill>
                  </a:tcPr>
                </a:tc>
                <a:tc>
                  <a:txBody>
                    <a:bodyPr/>
                    <a:lstStyle/>
                    <a:p>
                      <a:pPr algn="ctr" fontAlgn="ctr"/>
                      <a:r>
                        <a:rPr lang="en-US" sz="2200" b="1" i="0" u="none" strike="noStrike" dirty="0">
                          <a:solidFill>
                            <a:schemeClr val="bg1"/>
                          </a:solidFill>
                          <a:latin typeface="+mn-lt"/>
                        </a:rPr>
                        <a:t>Fellow (80)</a:t>
                      </a:r>
                    </a:p>
                  </a:txBody>
                  <a:tcPr marL="9525" marR="9525" marT="9525" marB="0" anchor="ctr">
                    <a:blipFill>
                      <a:blip r:embed="rId2"/>
                      <a:tile tx="0" ty="0" sx="100000" sy="100000" flip="none" algn="tl"/>
                    </a:blipFill>
                  </a:tcPr>
                </a:tc>
                <a:tc>
                  <a:txBody>
                    <a:bodyPr/>
                    <a:lstStyle/>
                    <a:p>
                      <a:pPr algn="ctr" fontAlgn="ctr"/>
                      <a:r>
                        <a:rPr lang="en-US" sz="2200" b="1" i="0" u="none" strike="noStrike" dirty="0">
                          <a:solidFill>
                            <a:schemeClr val="bg1"/>
                          </a:solidFill>
                          <a:latin typeface="+mn-lt"/>
                        </a:rPr>
                        <a:t>p-value</a:t>
                      </a:r>
                    </a:p>
                  </a:txBody>
                  <a:tcPr marL="9525" marR="9525" marT="9525" marB="0" anchor="ctr">
                    <a:blipFill>
                      <a:blip r:embed="rId2"/>
                      <a:tile tx="0" ty="0" sx="100000" sy="100000" flip="none" algn="tl"/>
                    </a:blipFill>
                  </a:tcPr>
                </a:tc>
              </a:tr>
              <a:tr h="387086">
                <a:tc>
                  <a:txBody>
                    <a:bodyPr/>
                    <a:lstStyle/>
                    <a:p>
                      <a:pPr marL="0" marR="0" fontAlgn="ctr">
                        <a:spcBef>
                          <a:spcPts val="0"/>
                        </a:spcBef>
                        <a:spcAft>
                          <a:spcPts val="0"/>
                        </a:spcAft>
                      </a:pPr>
                      <a:r>
                        <a:rPr lang="en-US" sz="1600" b="1" kern="1200" dirty="0">
                          <a:solidFill>
                            <a:srgbClr val="000000"/>
                          </a:solidFill>
                          <a:effectLst/>
                          <a:latin typeface="+mn-lt"/>
                          <a:ea typeface="Times New Roman"/>
                        </a:rPr>
                        <a:t>Age   [years]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64.8 (13.6)</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67.2 (12.9)</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60.6 (13.7)</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&lt;0.001</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fontAlgn="ctr">
                        <a:spcBef>
                          <a:spcPts val="0"/>
                        </a:spcBef>
                        <a:spcAft>
                          <a:spcPts val="0"/>
                        </a:spcAft>
                      </a:pPr>
                      <a:r>
                        <a:rPr lang="en-US" sz="1600" b="1" kern="1200" dirty="0">
                          <a:solidFill>
                            <a:srgbClr val="000000"/>
                          </a:solidFill>
                          <a:effectLst/>
                          <a:latin typeface="+mn-lt"/>
                          <a:ea typeface="Times New Roman"/>
                        </a:rPr>
                        <a:t>Female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124 (56)</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91 (64.5)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33 (41.2)</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0.001</a:t>
                      </a:r>
                      <a:endParaRPr lang="en-US" sz="1600" b="1"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fontAlgn="ctr">
                        <a:spcBef>
                          <a:spcPts val="0"/>
                        </a:spcBef>
                        <a:spcAft>
                          <a:spcPts val="0"/>
                        </a:spcAft>
                      </a:pPr>
                      <a:r>
                        <a:rPr lang="en-US" sz="1600" b="1" kern="1200" dirty="0">
                          <a:solidFill>
                            <a:srgbClr val="000000"/>
                          </a:solidFill>
                          <a:effectLst/>
                          <a:latin typeface="+mn-lt"/>
                          <a:ea typeface="Times New Roman"/>
                        </a:rPr>
                        <a:t>Mean BMI  [Kg/m²]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30.4 (7.0)</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30.7 (7.1)</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29.7 (6.9)</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0.14</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fontAlgn="ctr">
                        <a:spcBef>
                          <a:spcPts val="0"/>
                        </a:spcBef>
                        <a:spcAft>
                          <a:spcPts val="0"/>
                        </a:spcAft>
                      </a:pPr>
                      <a:r>
                        <a:rPr lang="en-US" sz="1600" b="1" kern="1200" dirty="0">
                          <a:solidFill>
                            <a:srgbClr val="000000"/>
                          </a:solidFill>
                          <a:effectLst/>
                          <a:latin typeface="+mn-lt"/>
                          <a:ea typeface="Times New Roman"/>
                        </a:rPr>
                        <a:t>Co-morbidities</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endParaRPr lang="en-US" sz="1600" dirty="0">
                        <a:effectLst/>
                        <a:latin typeface="Arial" panose="020B0604020202020204" pitchFamily="34" charset="0"/>
                        <a:cs typeface="Arial" panose="020B0604020202020204" pitchFamily="34" charset="0"/>
                      </a:endParaRPr>
                    </a:p>
                  </a:txBody>
                  <a:tcPr marL="68580" marR="68580" marT="0" marB="0">
                    <a:blipFill>
                      <a:blip r:embed="rId3"/>
                      <a:tile tx="0" ty="0" sx="100000" sy="100000" flip="none" algn="tl"/>
                    </a:blipFill>
                  </a:tcPr>
                </a:tc>
                <a:tc>
                  <a:txBody>
                    <a:bodyPr/>
                    <a:lstStyle/>
                    <a:p>
                      <a:endParaRPr lang="en-US" sz="1600" dirty="0">
                        <a:effectLst/>
                        <a:latin typeface="Arial" panose="020B0604020202020204" pitchFamily="34" charset="0"/>
                        <a:cs typeface="Arial" panose="020B0604020202020204" pitchFamily="34" charset="0"/>
                      </a:endParaRPr>
                    </a:p>
                  </a:txBody>
                  <a:tcPr marL="68580" marR="68580" marT="0" marB="0">
                    <a:blipFill>
                      <a:blip r:embed="rId3"/>
                      <a:tile tx="0" ty="0" sx="100000" sy="100000" flip="none" algn="tl"/>
                    </a:blipFill>
                  </a:tcPr>
                </a:tc>
                <a:tc>
                  <a:txBody>
                    <a:bodyPr/>
                    <a:lstStyle/>
                    <a:p>
                      <a:endParaRPr lang="en-US" sz="1600">
                        <a:effectLst/>
                        <a:latin typeface="Arial" panose="020B0604020202020204" pitchFamily="34" charset="0"/>
                        <a:cs typeface="Arial" panose="020B0604020202020204" pitchFamily="34" charset="0"/>
                      </a:endParaRPr>
                    </a:p>
                  </a:txBody>
                  <a:tcPr marL="68580" marR="68580" marT="0" marB="0">
                    <a:blipFill>
                      <a:blip r:embed="rId3"/>
                      <a:tile tx="0" ty="0" sx="100000" sy="100000" flip="none" algn="tl"/>
                    </a:blipFill>
                  </a:tcPr>
                </a:tc>
                <a:tc>
                  <a:txBody>
                    <a:bodyPr/>
                    <a:lstStyle/>
                    <a:p>
                      <a:endParaRPr lang="en-US" sz="1600">
                        <a:effectLst/>
                        <a:latin typeface="Arial" panose="020B0604020202020204" pitchFamily="34" charset="0"/>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kern="1200" dirty="0">
                          <a:solidFill>
                            <a:srgbClr val="000000"/>
                          </a:solidFill>
                          <a:effectLst/>
                          <a:latin typeface="+mn-lt"/>
                          <a:ea typeface="Times New Roman"/>
                        </a:rPr>
                        <a:t>Hypertension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206 (93.2)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130 (92.2)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76 (95)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0.58</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kern="1200">
                          <a:solidFill>
                            <a:srgbClr val="000000"/>
                          </a:solidFill>
                          <a:effectLst/>
                          <a:latin typeface="+mn-lt"/>
                          <a:ea typeface="Times New Roman"/>
                        </a:rPr>
                        <a:t>Diabetes Mellitus (%)</a:t>
                      </a:r>
                      <a:endParaRPr lang="en-US" sz="160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146 (66)</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93 (65.9)</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53 (66.3)</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0.9</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kern="1200">
                          <a:solidFill>
                            <a:srgbClr val="000000"/>
                          </a:solidFill>
                          <a:effectLst/>
                          <a:latin typeface="+mn-lt"/>
                          <a:ea typeface="Times New Roman"/>
                        </a:rPr>
                        <a:t>Congestive Heart Failure (%)</a:t>
                      </a:r>
                      <a:endParaRPr lang="en-US" sz="160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96 (43.4)</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58 (41.1)</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38 (47.5)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panose="020B0604020202020204" pitchFamily="34" charset="0"/>
                          <a:ea typeface="Times New Roman"/>
                          <a:cs typeface="Arial" panose="020B0604020202020204" pitchFamily="34" charset="0"/>
                        </a:rPr>
                        <a:t>0.39</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kern="1200">
                          <a:solidFill>
                            <a:srgbClr val="000000"/>
                          </a:solidFill>
                          <a:effectLst/>
                          <a:latin typeface="+mn-lt"/>
                          <a:ea typeface="Times New Roman"/>
                        </a:rPr>
                        <a:t>Peripheral Vascular Disease (%)</a:t>
                      </a:r>
                      <a:endParaRPr lang="en-US" sz="160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33 (14.9)</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23 (16.3)</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10 (12.5)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0.55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fontAlgn="ctr">
                        <a:spcBef>
                          <a:spcPts val="0"/>
                        </a:spcBef>
                        <a:spcAft>
                          <a:spcPts val="0"/>
                        </a:spcAft>
                      </a:pPr>
                      <a:r>
                        <a:rPr lang="en-US" sz="1600" b="1" dirty="0">
                          <a:solidFill>
                            <a:srgbClr val="000000"/>
                          </a:solidFill>
                          <a:effectLst/>
                          <a:latin typeface="+mn-lt"/>
                          <a:ea typeface="Times New Roman"/>
                        </a:rPr>
                        <a:t>Race/ Ethnicity</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0.06</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a:solidFill>
                            <a:srgbClr val="000000"/>
                          </a:solidFill>
                          <a:effectLst/>
                          <a:latin typeface="+mn-lt"/>
                          <a:ea typeface="Times New Roman"/>
                        </a:rPr>
                        <a:t>White (%)</a:t>
                      </a:r>
                      <a:endParaRPr lang="en-US" sz="160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17 (7.7)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14 (9.9)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3 (3.7)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a:solidFill>
                            <a:srgbClr val="000000"/>
                          </a:solidFill>
                          <a:effectLst/>
                          <a:latin typeface="+mn-lt"/>
                          <a:ea typeface="Times New Roman"/>
                        </a:rPr>
                        <a:t>African-American (%)</a:t>
                      </a:r>
                      <a:endParaRPr lang="en-US" sz="160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a:solidFill>
                            <a:srgbClr val="000000"/>
                          </a:solidFill>
                          <a:effectLst/>
                          <a:latin typeface="Arial" panose="020B0604020202020204" pitchFamily="34" charset="0"/>
                          <a:ea typeface="Times New Roman"/>
                          <a:cs typeface="Arial" panose="020B0604020202020204" pitchFamily="34" charset="0"/>
                        </a:rPr>
                        <a:t>68 (30.8) </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49 (34.7)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19 (23.7)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dirty="0" smtClean="0">
                          <a:solidFill>
                            <a:srgbClr val="000000"/>
                          </a:solidFill>
                          <a:effectLst/>
                          <a:latin typeface="+mn-lt"/>
                          <a:ea typeface="Times New Roman"/>
                        </a:rPr>
                        <a:t>Hispanic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107 (48.4)</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63 (44.7)</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44 (55)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r h="387086">
                <a:tc>
                  <a:txBody>
                    <a:bodyPr/>
                    <a:lstStyle/>
                    <a:p>
                      <a:pPr marL="0" marR="0" algn="ctr" fontAlgn="ctr">
                        <a:spcBef>
                          <a:spcPts val="0"/>
                        </a:spcBef>
                        <a:spcAft>
                          <a:spcPts val="0"/>
                        </a:spcAft>
                      </a:pPr>
                      <a:r>
                        <a:rPr lang="en-US" sz="1600" b="1" dirty="0" smtClean="0">
                          <a:solidFill>
                            <a:srgbClr val="000000"/>
                          </a:solidFill>
                          <a:effectLst/>
                          <a:latin typeface="+mn-lt"/>
                          <a:ea typeface="Times New Roman"/>
                        </a:rPr>
                        <a:t>Other (%)</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dirty="0">
                          <a:solidFill>
                            <a:srgbClr val="000000"/>
                          </a:solidFill>
                          <a:effectLst/>
                          <a:latin typeface="Arial" panose="020B0604020202020204" pitchFamily="34" charset="0"/>
                          <a:ea typeface="Times New Roman"/>
                          <a:cs typeface="Arial" panose="020B0604020202020204" pitchFamily="34" charset="0"/>
                        </a:rPr>
                        <a:t>29 (13.1)</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a:solidFill>
                            <a:srgbClr val="000000"/>
                          </a:solidFill>
                          <a:effectLst/>
                          <a:latin typeface="Arial" panose="020B0604020202020204" pitchFamily="34" charset="0"/>
                          <a:ea typeface="Times New Roman"/>
                          <a:cs typeface="Arial" panose="020B0604020202020204" pitchFamily="34" charset="0"/>
                        </a:rPr>
                        <a:t>15 (10.6)</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14 (17.5)</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805563"/>
              </p:ext>
            </p:extLst>
          </p:nvPr>
        </p:nvGraphicFramePr>
        <p:xfrm>
          <a:off x="0" y="0"/>
          <a:ext cx="9144000" cy="6857999"/>
        </p:xfrm>
        <a:graphic>
          <a:graphicData uri="http://schemas.openxmlformats.org/drawingml/2006/table">
            <a:tbl>
              <a:tblPr firstRow="1" bandRow="1">
                <a:tableStyleId>{5C22544A-7EE6-4342-B048-85BDC9FD1C3A}</a:tableStyleId>
              </a:tblPr>
              <a:tblGrid>
                <a:gridCol w="2971800"/>
                <a:gridCol w="1676400"/>
                <a:gridCol w="1676400"/>
                <a:gridCol w="1752600"/>
                <a:gridCol w="1066800"/>
              </a:tblGrid>
              <a:tr h="435029">
                <a:tc>
                  <a:txBody>
                    <a:bodyPr/>
                    <a:lstStyle/>
                    <a:p>
                      <a:pPr algn="ctr" fontAlgn="ctr"/>
                      <a:r>
                        <a:rPr lang="en-US" sz="2000" b="1" i="0" u="none" strike="noStrike" dirty="0" smtClean="0">
                          <a:solidFill>
                            <a:schemeClr val="bg1"/>
                          </a:solidFill>
                          <a:latin typeface="+mn-lt"/>
                        </a:rPr>
                        <a:t>Demographics</a:t>
                      </a:r>
                      <a:endParaRPr lang="en-US" sz="2000" b="1" i="0" u="none" strike="noStrike" dirty="0">
                        <a:solidFill>
                          <a:schemeClr val="bg1"/>
                        </a:solidFill>
                        <a:latin typeface="+mn-lt"/>
                      </a:endParaRPr>
                    </a:p>
                  </a:txBody>
                  <a:tcPr marL="9525" marR="9525" marT="9525" marB="0" anchor="ctr">
                    <a:blipFill>
                      <a:blip r:embed="rId2"/>
                      <a:tile tx="0" ty="0" sx="100000" sy="100000" flip="none" algn="tl"/>
                    </a:blipFill>
                  </a:tcPr>
                </a:tc>
                <a:tc>
                  <a:txBody>
                    <a:bodyPr/>
                    <a:lstStyle/>
                    <a:p>
                      <a:pPr algn="ctr" fontAlgn="ctr"/>
                      <a:r>
                        <a:rPr lang="en-US" sz="2000" b="1" i="0" u="none" strike="noStrike" dirty="0">
                          <a:solidFill>
                            <a:schemeClr val="bg1"/>
                          </a:solidFill>
                          <a:latin typeface="+mn-lt"/>
                        </a:rPr>
                        <a:t>Total-221</a:t>
                      </a:r>
                    </a:p>
                  </a:txBody>
                  <a:tcPr marL="9525" marR="9525" marT="9525" marB="0" anchor="ctr">
                    <a:blipFill>
                      <a:blip r:embed="rId2"/>
                      <a:tile tx="0" ty="0" sx="100000" sy="100000" flip="none" algn="tl"/>
                    </a:blipFill>
                  </a:tcPr>
                </a:tc>
                <a:tc>
                  <a:txBody>
                    <a:bodyPr/>
                    <a:lstStyle/>
                    <a:p>
                      <a:pPr algn="ctr" fontAlgn="ctr"/>
                      <a:r>
                        <a:rPr lang="en-US" sz="2000" b="1" i="0" u="none" strike="noStrike" dirty="0">
                          <a:latin typeface="+mn-lt"/>
                        </a:rPr>
                        <a:t>Faculty (141)</a:t>
                      </a:r>
                    </a:p>
                  </a:txBody>
                  <a:tcPr marL="9525" marR="9525" marT="9525" marB="0" anchor="ctr">
                    <a:blipFill>
                      <a:blip r:embed="rId2"/>
                      <a:tile tx="0" ty="0" sx="100000" sy="100000" flip="none" algn="tl"/>
                    </a:blipFill>
                  </a:tcPr>
                </a:tc>
                <a:tc>
                  <a:txBody>
                    <a:bodyPr/>
                    <a:lstStyle/>
                    <a:p>
                      <a:pPr algn="ctr" fontAlgn="ctr"/>
                      <a:r>
                        <a:rPr lang="en-US" sz="2000" b="1" i="0" u="none" strike="noStrike" dirty="0">
                          <a:latin typeface="+mn-lt"/>
                        </a:rPr>
                        <a:t>Fellow (80)</a:t>
                      </a:r>
                    </a:p>
                  </a:txBody>
                  <a:tcPr marL="9525" marR="9525" marT="9525" marB="0" anchor="ctr">
                    <a:blipFill>
                      <a:blip r:embed="rId2"/>
                      <a:tile tx="0" ty="0" sx="100000" sy="100000" flip="none" algn="tl"/>
                    </a:blipFill>
                  </a:tcPr>
                </a:tc>
                <a:tc>
                  <a:txBody>
                    <a:bodyPr/>
                    <a:lstStyle/>
                    <a:p>
                      <a:pPr algn="ctr" fontAlgn="ctr"/>
                      <a:r>
                        <a:rPr lang="en-US" sz="2000" b="1" i="0" u="none" strike="noStrike" dirty="0">
                          <a:latin typeface="+mn-lt"/>
                        </a:rPr>
                        <a:t>p-value</a:t>
                      </a:r>
                    </a:p>
                  </a:txBody>
                  <a:tcPr marL="9525" marR="9525" marT="9525" marB="0" anchor="ctr">
                    <a:blipFill>
                      <a:blip r:embed="rId2"/>
                      <a:tile tx="0" ty="0" sx="100000" sy="100000" flip="none" algn="tl"/>
                    </a:blipFill>
                  </a:tcPr>
                </a:tc>
              </a:tr>
              <a:tr h="431432">
                <a:tc>
                  <a:txBody>
                    <a:bodyPr/>
                    <a:lstStyle/>
                    <a:p>
                      <a:pPr marL="0" marR="0" algn="l" fontAlgn="ctr">
                        <a:spcBef>
                          <a:spcPts val="0"/>
                        </a:spcBef>
                        <a:spcAft>
                          <a:spcPts val="0"/>
                        </a:spcAft>
                      </a:pPr>
                      <a:r>
                        <a:rPr lang="en-US" sz="1600" b="1" kern="1200" dirty="0">
                          <a:solidFill>
                            <a:srgbClr val="000000"/>
                          </a:solidFill>
                          <a:effectLst/>
                          <a:latin typeface="+mn-lt"/>
                          <a:ea typeface="Times New Roman"/>
                        </a:rPr>
                        <a:t>Primary Language</a:t>
                      </a:r>
                      <a:endParaRPr lang="en-US" sz="1600"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200" b="1" kern="12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200" kern="12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200" kern="1200">
                          <a:solidFill>
                            <a:srgbClr val="000000"/>
                          </a:solidFill>
                          <a:effectLst/>
                          <a:latin typeface="Arial"/>
                          <a:ea typeface="Times New Roman"/>
                        </a:rPr>
                        <a:t>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200" kern="1200">
                          <a:solidFill>
                            <a:srgbClr val="000000"/>
                          </a:solidFill>
                          <a:effectLst/>
                          <a:latin typeface="Arial"/>
                          <a:ea typeface="Times New Roman"/>
                        </a:rPr>
                        <a:t> </a:t>
                      </a:r>
                      <a:endParaRPr lang="en-US" sz="1200">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l" fontAlgn="ctr">
                        <a:spcBef>
                          <a:spcPts val="0"/>
                        </a:spcBef>
                        <a:spcAft>
                          <a:spcPts val="0"/>
                        </a:spcAft>
                      </a:pPr>
                      <a:r>
                        <a:rPr lang="en-US" sz="1600" b="1" kern="1200" dirty="0" smtClean="0">
                          <a:solidFill>
                            <a:srgbClr val="000000"/>
                          </a:solidFill>
                          <a:effectLst/>
                          <a:latin typeface="+mn-lt"/>
                          <a:ea typeface="Times New Roman"/>
                          <a:cs typeface="Arial" panose="020B0604020202020204" pitchFamily="34" charset="0"/>
                        </a:rPr>
                        <a:t>                   English </a:t>
                      </a:r>
                      <a:r>
                        <a:rPr lang="en-US" sz="1600" b="1" kern="1200" dirty="0">
                          <a:solidFill>
                            <a:srgbClr val="000000"/>
                          </a:solidFill>
                          <a:effectLst/>
                          <a:latin typeface="+mn-lt"/>
                          <a:ea typeface="Times New Roman"/>
                          <a:cs typeface="Arial" panose="020B0604020202020204" pitchFamily="34" charset="0"/>
                        </a:rPr>
                        <a:t>(%)</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164 (74.2)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108 (76.5)</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56 (70)</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0.3</a:t>
                      </a:r>
                      <a:endParaRPr lang="en-US" sz="1600">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l" fontAlgn="ctr">
                        <a:spcBef>
                          <a:spcPts val="0"/>
                        </a:spcBef>
                        <a:spcAft>
                          <a:spcPts val="0"/>
                        </a:spcAft>
                      </a:pPr>
                      <a:r>
                        <a:rPr lang="en-US" sz="1600" b="1" kern="1200" dirty="0" smtClean="0">
                          <a:solidFill>
                            <a:srgbClr val="000000"/>
                          </a:solidFill>
                          <a:effectLst/>
                          <a:latin typeface="+mn-lt"/>
                          <a:ea typeface="Times New Roman"/>
                          <a:cs typeface="Arial" panose="020B0604020202020204" pitchFamily="34" charset="0"/>
                        </a:rPr>
                        <a:t>                  Spanish </a:t>
                      </a:r>
                      <a:r>
                        <a:rPr lang="en-US" sz="1600" b="1" kern="1200" dirty="0">
                          <a:solidFill>
                            <a:srgbClr val="000000"/>
                          </a:solidFill>
                          <a:effectLst/>
                          <a:latin typeface="+mn-lt"/>
                          <a:ea typeface="Times New Roman"/>
                          <a:cs typeface="Arial" panose="020B0604020202020204" pitchFamily="34" charset="0"/>
                        </a:rPr>
                        <a:t>(%)</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51 (23.2)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30 (21.3)</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21 (26.2)</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0.4</a:t>
                      </a:r>
                      <a:endParaRPr lang="en-US" sz="1600">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l" fontAlgn="ctr">
                        <a:spcBef>
                          <a:spcPts val="0"/>
                        </a:spcBef>
                        <a:spcAft>
                          <a:spcPts val="0"/>
                        </a:spcAft>
                      </a:pPr>
                      <a:r>
                        <a:rPr lang="en-US" sz="1600" b="1" kern="1200">
                          <a:solidFill>
                            <a:srgbClr val="000000"/>
                          </a:solidFill>
                          <a:effectLst/>
                          <a:latin typeface="+mn-lt"/>
                          <a:ea typeface="Times New Roman"/>
                          <a:cs typeface="Arial" panose="020B0604020202020204" pitchFamily="34" charset="0"/>
                        </a:rPr>
                        <a:t>Insurance</a:t>
                      </a:r>
                      <a:endParaRPr lang="en-US" sz="160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 </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 </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 </a:t>
                      </a:r>
                      <a:endParaRPr lang="en-US" sz="1600">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l" fontAlgn="ctr">
                        <a:spcBef>
                          <a:spcPts val="0"/>
                        </a:spcBef>
                        <a:spcAft>
                          <a:spcPts val="0"/>
                        </a:spcAft>
                      </a:pPr>
                      <a:r>
                        <a:rPr lang="en-US" sz="1600" b="1" kern="1200" dirty="0" smtClean="0">
                          <a:solidFill>
                            <a:srgbClr val="000000"/>
                          </a:solidFill>
                          <a:effectLst/>
                          <a:latin typeface="+mn-lt"/>
                          <a:ea typeface="Times New Roman"/>
                          <a:cs typeface="Arial" panose="020B0604020202020204" pitchFamily="34" charset="0"/>
                        </a:rPr>
                        <a:t>                  Medicaid </a:t>
                      </a:r>
                      <a:r>
                        <a:rPr lang="en-US" sz="1600" b="1" kern="1200" dirty="0">
                          <a:solidFill>
                            <a:srgbClr val="000000"/>
                          </a:solidFill>
                          <a:effectLst/>
                          <a:latin typeface="+mn-lt"/>
                          <a:ea typeface="Times New Roman"/>
                          <a:cs typeface="Arial" panose="020B0604020202020204" pitchFamily="34" charset="0"/>
                        </a:rPr>
                        <a:t>(%)</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77 (34.8)</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33 (23.4)</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44 (55)</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a:ea typeface="Times New Roman"/>
                        </a:rPr>
                        <a:t>&lt;0.001</a:t>
                      </a:r>
                      <a:endParaRPr lang="en-US" sz="1600" b="1">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l" fontAlgn="ctr">
                        <a:spcBef>
                          <a:spcPts val="0"/>
                        </a:spcBef>
                        <a:spcAft>
                          <a:spcPts val="0"/>
                        </a:spcAft>
                      </a:pPr>
                      <a:r>
                        <a:rPr lang="en-US" sz="1600" b="1" kern="1200" dirty="0" smtClean="0">
                          <a:solidFill>
                            <a:srgbClr val="000000"/>
                          </a:solidFill>
                          <a:effectLst/>
                          <a:latin typeface="+mn-lt"/>
                          <a:ea typeface="Times New Roman"/>
                          <a:cs typeface="Arial" panose="020B0604020202020204" pitchFamily="34" charset="0"/>
                        </a:rPr>
                        <a:t>                   Medicare </a:t>
                      </a:r>
                      <a:r>
                        <a:rPr lang="en-US" sz="1600" b="1" kern="1200" dirty="0">
                          <a:solidFill>
                            <a:srgbClr val="000000"/>
                          </a:solidFill>
                          <a:effectLst/>
                          <a:latin typeface="+mn-lt"/>
                          <a:ea typeface="Times New Roman"/>
                          <a:cs typeface="Arial" panose="020B0604020202020204" pitchFamily="34" charset="0"/>
                        </a:rPr>
                        <a:t>(%)</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70 (31.8)</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54 (38.3)</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16 (20)</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a:ea typeface="Times New Roman"/>
                        </a:rPr>
                        <a:t>0.006</a:t>
                      </a:r>
                      <a:endParaRPr lang="en-US" sz="1600" b="1" dirty="0">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ctr" fontAlgn="ctr">
                        <a:spcBef>
                          <a:spcPts val="0"/>
                        </a:spcBef>
                        <a:spcAft>
                          <a:spcPts val="0"/>
                        </a:spcAft>
                      </a:pPr>
                      <a:r>
                        <a:rPr lang="en-US" sz="1600" b="1" kern="1200">
                          <a:solidFill>
                            <a:srgbClr val="000000"/>
                          </a:solidFill>
                          <a:effectLst/>
                          <a:latin typeface="+mn-lt"/>
                          <a:ea typeface="Times New Roman"/>
                          <a:cs typeface="Arial" panose="020B0604020202020204" pitchFamily="34" charset="0"/>
                        </a:rPr>
                        <a:t>Never smoker (%)</a:t>
                      </a:r>
                      <a:endParaRPr lang="en-US" sz="160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panose="020B0604020202020204" pitchFamily="34" charset="0"/>
                          <a:ea typeface="Times New Roman"/>
                          <a:cs typeface="Arial" panose="020B0604020202020204" pitchFamily="34" charset="0"/>
                        </a:rPr>
                        <a:t>118 (53.4)</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76 (53.9)</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42 (52.5)</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0.8</a:t>
                      </a:r>
                      <a:endParaRPr lang="en-US" sz="1600">
                        <a:effectLst/>
                        <a:latin typeface="Times New Roman"/>
                        <a:ea typeface="Times New Roman"/>
                      </a:endParaRPr>
                    </a:p>
                  </a:txBody>
                  <a:tcPr marL="68580" marR="68580" marT="0" marB="0">
                    <a:blipFill>
                      <a:blip r:embed="rId3"/>
                      <a:tile tx="0" ty="0" sx="100000" sy="100000" flip="none" algn="tl"/>
                    </a:blipFill>
                  </a:tcPr>
                </a:tc>
              </a:tr>
              <a:tr h="498335">
                <a:tc>
                  <a:txBody>
                    <a:bodyPr/>
                    <a:lstStyle/>
                    <a:p>
                      <a:pPr marL="0" marR="0" algn="ctr" fontAlgn="ctr">
                        <a:spcBef>
                          <a:spcPts val="0"/>
                        </a:spcBef>
                        <a:spcAft>
                          <a:spcPts val="0"/>
                        </a:spcAft>
                      </a:pPr>
                      <a:r>
                        <a:rPr lang="en-US" sz="1600" b="1" kern="1200" dirty="0">
                          <a:solidFill>
                            <a:srgbClr val="000000"/>
                          </a:solidFill>
                          <a:effectLst/>
                          <a:latin typeface="+mn-lt"/>
                          <a:ea typeface="Times New Roman"/>
                          <a:cs typeface="Arial" panose="020B0604020202020204" pitchFamily="34" charset="0"/>
                        </a:rPr>
                        <a:t>Hemoglobin, mean (SD) [gm/</a:t>
                      </a:r>
                      <a:r>
                        <a:rPr lang="en-US" sz="1600" b="1" kern="1200" dirty="0" err="1">
                          <a:solidFill>
                            <a:srgbClr val="000000"/>
                          </a:solidFill>
                          <a:effectLst/>
                          <a:latin typeface="+mn-lt"/>
                          <a:ea typeface="Times New Roman"/>
                          <a:cs typeface="Arial" panose="020B0604020202020204" pitchFamily="34" charset="0"/>
                        </a:rPr>
                        <a:t>dL</a:t>
                      </a:r>
                      <a:r>
                        <a:rPr lang="en-US" sz="1600" b="1" kern="1200" dirty="0">
                          <a:solidFill>
                            <a:srgbClr val="000000"/>
                          </a:solidFill>
                          <a:effectLst/>
                          <a:latin typeface="+mn-lt"/>
                          <a:ea typeface="Times New Roman"/>
                          <a:cs typeface="Arial" panose="020B0604020202020204" pitchFamily="34" charset="0"/>
                        </a:rPr>
                        <a:t>]</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10.7 (1.8)</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10.9 (1.8)</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10.3 (1.8)</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a:ea typeface="Times New Roman"/>
                        </a:rPr>
                        <a:t>0.04</a:t>
                      </a:r>
                      <a:endParaRPr lang="en-US" sz="1600" b="1">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ctr" fontAlgn="ctr">
                        <a:spcBef>
                          <a:spcPts val="0"/>
                        </a:spcBef>
                        <a:spcAft>
                          <a:spcPts val="0"/>
                        </a:spcAft>
                      </a:pPr>
                      <a:r>
                        <a:rPr lang="en-US" sz="1600" b="1" kern="1200">
                          <a:solidFill>
                            <a:srgbClr val="000000"/>
                          </a:solidFill>
                          <a:effectLst/>
                          <a:latin typeface="+mn-lt"/>
                          <a:ea typeface="Times New Roman"/>
                          <a:cs typeface="Arial" panose="020B0604020202020204" pitchFamily="34" charset="0"/>
                        </a:rPr>
                        <a:t>Albumin, mean [gm/dL]</a:t>
                      </a:r>
                      <a:endParaRPr lang="en-US" sz="160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panose="020B0604020202020204" pitchFamily="34" charset="0"/>
                          <a:ea typeface="Times New Roman"/>
                          <a:cs typeface="Arial" panose="020B0604020202020204" pitchFamily="34" charset="0"/>
                        </a:rPr>
                        <a:t>3.8 (0.6)</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3.96 (0.6)</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3.53 (0.7)</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a:ea typeface="Times New Roman"/>
                        </a:rPr>
                        <a:t>&lt;0.001</a:t>
                      </a:r>
                      <a:endParaRPr lang="en-US" sz="1600" b="1">
                        <a:effectLst/>
                        <a:latin typeface="Times New Roman"/>
                        <a:ea typeface="Times New Roman"/>
                      </a:endParaRPr>
                    </a:p>
                  </a:txBody>
                  <a:tcPr marL="68580" marR="68580" marT="0" marB="0">
                    <a:blipFill>
                      <a:blip r:embed="rId3"/>
                      <a:tile tx="0" ty="0" sx="100000" sy="100000" flip="none" algn="tl"/>
                    </a:blipFill>
                  </a:tcPr>
                </a:tc>
              </a:tr>
              <a:tr h="431432">
                <a:tc>
                  <a:txBody>
                    <a:bodyPr/>
                    <a:lstStyle/>
                    <a:p>
                      <a:pPr marL="0" marR="0" algn="ctr" fontAlgn="ctr">
                        <a:spcBef>
                          <a:spcPts val="0"/>
                        </a:spcBef>
                        <a:spcAft>
                          <a:spcPts val="0"/>
                        </a:spcAft>
                      </a:pPr>
                      <a:r>
                        <a:rPr lang="en-US" sz="1600" b="1" kern="1200">
                          <a:solidFill>
                            <a:srgbClr val="000000"/>
                          </a:solidFill>
                          <a:effectLst/>
                          <a:latin typeface="+mn-lt"/>
                          <a:ea typeface="Times New Roman"/>
                          <a:cs typeface="Arial" panose="020B0604020202020204" pitchFamily="34" charset="0"/>
                        </a:rPr>
                        <a:t>Creatinine, mean [mg/dL]</a:t>
                      </a:r>
                      <a:endParaRPr lang="en-US" sz="160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2.88 (1.2)</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2.7 (1.2)</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3.18 (1.2)</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a:ea typeface="Times New Roman"/>
                        </a:rPr>
                        <a:t>0.005</a:t>
                      </a:r>
                      <a:endParaRPr lang="en-US" sz="1600" b="1" dirty="0">
                        <a:effectLst/>
                        <a:latin typeface="Times New Roman"/>
                        <a:ea typeface="Times New Roman"/>
                      </a:endParaRPr>
                    </a:p>
                  </a:txBody>
                  <a:tcPr marL="68580" marR="68580" marT="0" marB="0">
                    <a:blipFill>
                      <a:blip r:embed="rId3"/>
                      <a:tile tx="0" ty="0" sx="100000" sy="100000" flip="none" algn="tl"/>
                    </a:blipFill>
                  </a:tcPr>
                </a:tc>
              </a:tr>
              <a:tr h="519397">
                <a:tc>
                  <a:txBody>
                    <a:bodyPr/>
                    <a:lstStyle/>
                    <a:p>
                      <a:pPr algn="ctr" fontAlgn="ctr"/>
                      <a:r>
                        <a:rPr lang="en-US" sz="1600" b="1" i="0" u="none" strike="noStrike" dirty="0" smtClean="0">
                          <a:latin typeface="+mn-lt"/>
                          <a:cs typeface="Arial" panose="020B0604020202020204" pitchFamily="34" charset="0"/>
                        </a:rPr>
                        <a:t>Renal Clinic Visits, mean  </a:t>
                      </a:r>
                      <a:r>
                        <a:rPr lang="en-US" sz="1600" b="1" kern="1200" dirty="0" smtClean="0">
                          <a:solidFill>
                            <a:srgbClr val="000000"/>
                          </a:solidFill>
                          <a:effectLst/>
                          <a:latin typeface="+mn-lt"/>
                          <a:ea typeface="Times New Roman"/>
                          <a:cs typeface="Arial" panose="020B0604020202020204" pitchFamily="34" charset="0"/>
                        </a:rPr>
                        <a:t>(SD) </a:t>
                      </a:r>
                      <a:endParaRPr lang="en-US" sz="1600" b="1" i="0" u="none" strike="noStrike" dirty="0">
                        <a:latin typeface="+mn-lt"/>
                        <a:cs typeface="Arial" panose="020B0604020202020204" pitchFamily="34" charset="0"/>
                      </a:endParaRPr>
                    </a:p>
                  </a:txBody>
                  <a:tcPr marL="9525" marR="9525" marT="9525" marB="0" anchor="ctr">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effectLst/>
                          <a:latin typeface="Arial" panose="020B0604020202020204" pitchFamily="34" charset="0"/>
                          <a:ea typeface="+mn-ea"/>
                          <a:cs typeface="Arial" panose="020B0604020202020204" pitchFamily="34" charset="0"/>
                        </a:rPr>
                        <a:t>5.4 (4.1)</a:t>
                      </a:r>
                      <a:endParaRPr kumimoji="0" lang="en-US" sz="1600" kern="1200" dirty="0" smtClean="0">
                        <a:solidFill>
                          <a:schemeClr val="dk1"/>
                        </a:solidFill>
                        <a:effectLst/>
                        <a:latin typeface="Arial" panose="020B0604020202020204" pitchFamily="34" charset="0"/>
                        <a:ea typeface="+mn-ea"/>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txBody>
                  <a:tcPr marL="9525" marR="9525" marT="9525" marB="0" anchor="ctr">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 </a:t>
                      </a:r>
                      <a:r>
                        <a:rPr lang="en-US" sz="1600" kern="1200" dirty="0" smtClean="0">
                          <a:solidFill>
                            <a:srgbClr val="000000"/>
                          </a:solidFill>
                          <a:effectLst/>
                          <a:latin typeface="Arial"/>
                          <a:ea typeface="Times New Roman"/>
                        </a:rPr>
                        <a:t>5.3 </a:t>
                      </a:r>
                      <a:r>
                        <a:rPr lang="en-US" sz="1600" kern="1200" dirty="0">
                          <a:solidFill>
                            <a:srgbClr val="000000"/>
                          </a:solidFill>
                          <a:effectLst/>
                          <a:latin typeface="Arial"/>
                          <a:ea typeface="Times New Roman"/>
                        </a:rPr>
                        <a:t>(4.2)</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 </a:t>
                      </a:r>
                      <a:r>
                        <a:rPr lang="en-US" sz="1600" kern="1200" dirty="0" smtClean="0">
                          <a:solidFill>
                            <a:srgbClr val="000000"/>
                          </a:solidFill>
                          <a:effectLst/>
                          <a:latin typeface="Arial"/>
                          <a:ea typeface="Times New Roman"/>
                        </a:rPr>
                        <a:t>5.5 </a:t>
                      </a:r>
                      <a:r>
                        <a:rPr lang="en-US" sz="1600" kern="1200" dirty="0">
                          <a:solidFill>
                            <a:srgbClr val="000000"/>
                          </a:solidFill>
                          <a:effectLst/>
                          <a:latin typeface="Arial"/>
                          <a:ea typeface="Times New Roman"/>
                        </a:rPr>
                        <a:t>(4.1)</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 </a:t>
                      </a:r>
                      <a:r>
                        <a:rPr lang="en-US" sz="1600" kern="1200" dirty="0" smtClean="0">
                          <a:solidFill>
                            <a:srgbClr val="000000"/>
                          </a:solidFill>
                          <a:effectLst/>
                          <a:latin typeface="Arial"/>
                          <a:ea typeface="Times New Roman"/>
                        </a:rPr>
                        <a:t>0.8</a:t>
                      </a:r>
                      <a:endParaRPr lang="en-US" sz="1600" dirty="0">
                        <a:effectLst/>
                        <a:latin typeface="Times New Roman"/>
                        <a:ea typeface="Times New Roman"/>
                      </a:endParaRPr>
                    </a:p>
                  </a:txBody>
                  <a:tcPr marL="68580" marR="68580" marT="0" marB="0">
                    <a:blipFill>
                      <a:blip r:embed="rId3"/>
                      <a:tile tx="0" ty="0" sx="100000" sy="100000" flip="none" algn="tl"/>
                    </a:blipFill>
                  </a:tcPr>
                </a:tc>
              </a:tr>
              <a:tr h="506214">
                <a:tc>
                  <a:txBody>
                    <a:bodyPr/>
                    <a:lstStyle/>
                    <a:p>
                      <a:pPr marL="0" marR="0" algn="ctr" fontAlgn="ctr">
                        <a:spcBef>
                          <a:spcPts val="0"/>
                        </a:spcBef>
                        <a:spcAft>
                          <a:spcPts val="0"/>
                        </a:spcAft>
                      </a:pPr>
                      <a:r>
                        <a:rPr lang="en-US" sz="1600" b="1" kern="1200" dirty="0" smtClean="0">
                          <a:solidFill>
                            <a:srgbClr val="000000"/>
                          </a:solidFill>
                          <a:effectLst/>
                          <a:latin typeface="+mn-lt"/>
                          <a:ea typeface="Times New Roman"/>
                          <a:cs typeface="Arial" panose="020B0604020202020204" pitchFamily="34" charset="0"/>
                        </a:rPr>
                        <a:t>eGFR </a:t>
                      </a:r>
                      <a:r>
                        <a:rPr lang="en-US" sz="1600" b="1" kern="1200" dirty="0">
                          <a:solidFill>
                            <a:srgbClr val="000000"/>
                          </a:solidFill>
                          <a:effectLst/>
                          <a:latin typeface="+mn-lt"/>
                          <a:ea typeface="Times New Roman"/>
                          <a:cs typeface="Arial" panose="020B0604020202020204" pitchFamily="34" charset="0"/>
                        </a:rPr>
                        <a:t>[</a:t>
                      </a:r>
                      <a:r>
                        <a:rPr lang="en-US" sz="1600" b="0" kern="1200" dirty="0">
                          <a:solidFill>
                            <a:srgbClr val="000000"/>
                          </a:solidFill>
                          <a:effectLst/>
                          <a:latin typeface="+mn-lt"/>
                          <a:ea typeface="Times New Roman"/>
                          <a:cs typeface="Arial" panose="020B0604020202020204" pitchFamily="34" charset="0"/>
                        </a:rPr>
                        <a:t>ml/min/1.73 m²</a:t>
                      </a:r>
                      <a:r>
                        <a:rPr lang="en-US" sz="1600" b="1" kern="1200" dirty="0">
                          <a:solidFill>
                            <a:srgbClr val="000000"/>
                          </a:solidFill>
                          <a:effectLst/>
                          <a:latin typeface="+mn-lt"/>
                          <a:ea typeface="Times New Roman"/>
                          <a:cs typeface="Arial" panose="020B0604020202020204" pitchFamily="34" charset="0"/>
                        </a:rPr>
                        <a:t>] at the study </a:t>
                      </a:r>
                      <a:r>
                        <a:rPr lang="en-US" sz="1600" b="1" kern="1200" dirty="0" smtClean="0">
                          <a:solidFill>
                            <a:srgbClr val="000000"/>
                          </a:solidFill>
                          <a:effectLst/>
                          <a:latin typeface="+mn-lt"/>
                          <a:ea typeface="Times New Roman"/>
                          <a:cs typeface="Arial" panose="020B0604020202020204" pitchFamily="34" charset="0"/>
                        </a:rPr>
                        <a:t>entry, </a:t>
                      </a:r>
                      <a:r>
                        <a:rPr lang="en-US" sz="1600" b="1" i="0" u="none" strike="noStrike" dirty="0" smtClean="0">
                          <a:latin typeface="+mn-lt"/>
                          <a:cs typeface="Arial" panose="020B0604020202020204" pitchFamily="34" charset="0"/>
                        </a:rPr>
                        <a:t>mean  </a:t>
                      </a:r>
                      <a:r>
                        <a:rPr lang="en-US" sz="1600" b="1" kern="1200" dirty="0" smtClean="0">
                          <a:solidFill>
                            <a:srgbClr val="000000"/>
                          </a:solidFill>
                          <a:effectLst/>
                          <a:latin typeface="+mn-lt"/>
                          <a:ea typeface="Times New Roman"/>
                          <a:cs typeface="Arial" panose="020B0604020202020204" pitchFamily="34" charset="0"/>
                        </a:rPr>
                        <a:t>(SD) </a:t>
                      </a:r>
                      <a:endParaRPr lang="en-US" sz="1600" dirty="0">
                        <a:effectLst/>
                        <a:latin typeface="+mn-lt"/>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a:solidFill>
                            <a:srgbClr val="000000"/>
                          </a:solidFill>
                          <a:effectLst/>
                          <a:latin typeface="Arial" panose="020B0604020202020204" pitchFamily="34" charset="0"/>
                          <a:ea typeface="Times New Roman"/>
                          <a:cs typeface="Arial" panose="020B0604020202020204" pitchFamily="34" charset="0"/>
                        </a:rPr>
                        <a:t>20.8 (6.4)</a:t>
                      </a:r>
                      <a:endParaRPr lang="en-US" sz="160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21.3 (6.2)</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19.8 (6.5)</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0.07</a:t>
                      </a:r>
                      <a:endParaRPr lang="en-US" sz="1600" dirty="0">
                        <a:effectLst/>
                        <a:latin typeface="Times New Roman"/>
                        <a:ea typeface="Times New Roman"/>
                      </a:endParaRPr>
                    </a:p>
                  </a:txBody>
                  <a:tcPr marL="68580" marR="68580" marT="0" marB="0">
                    <a:blipFill>
                      <a:blip r:embed="rId3"/>
                      <a:tile tx="0" ty="0" sx="100000" sy="100000" flip="none" algn="tl"/>
                    </a:blipFill>
                  </a:tcPr>
                </a:tc>
              </a:tr>
              <a:tr h="508068">
                <a:tc>
                  <a:txBody>
                    <a:bodyPr/>
                    <a:lstStyle/>
                    <a:p>
                      <a:pPr algn="ctr" fontAlgn="ctr"/>
                      <a:r>
                        <a:rPr lang="en-US" sz="1600" b="1" i="0" u="none" strike="noStrike" dirty="0" smtClean="0">
                          <a:latin typeface="+mn-lt"/>
                          <a:cs typeface="Arial" panose="020B0604020202020204" pitchFamily="34" charset="0"/>
                        </a:rPr>
                        <a:t>Urine Albumin/creatinine</a:t>
                      </a:r>
                      <a:r>
                        <a:rPr lang="en-US" sz="1600" b="1" i="0" u="none" strike="noStrike" baseline="0" dirty="0" smtClean="0">
                          <a:latin typeface="+mn-lt"/>
                          <a:cs typeface="Arial" panose="020B0604020202020204" pitchFamily="34" charset="0"/>
                        </a:rPr>
                        <a:t> ratio</a:t>
                      </a:r>
                      <a:endParaRPr lang="en-US" sz="1600" b="1" i="0" u="none" strike="noStrike" dirty="0">
                        <a:latin typeface="+mn-lt"/>
                        <a:cs typeface="Arial" panose="020B0604020202020204" pitchFamily="34" charset="0"/>
                      </a:endParaRPr>
                    </a:p>
                  </a:txBody>
                  <a:tcPr marL="9525" marR="9525" marT="9525" marB="0" anchor="ctr">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0.78 (0.18, 3.73)</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0.51 (0.13, 2.08)</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2.64 (0.44, 5.31)</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a:ea typeface="Times New Roman"/>
                        </a:rPr>
                        <a:t>&lt;0.001</a:t>
                      </a:r>
                      <a:endParaRPr lang="en-US" sz="1600" b="1" dirty="0">
                        <a:effectLst/>
                        <a:latin typeface="Times New Roman"/>
                        <a:ea typeface="Times New Roman"/>
                      </a:endParaRPr>
                    </a:p>
                  </a:txBody>
                  <a:tcPr marL="68580" marR="68580" marT="0" marB="0">
                    <a:blipFill>
                      <a:blip r:embed="rId3"/>
                      <a:tile tx="0" ty="0" sx="100000" sy="100000" flip="none" algn="tl"/>
                    </a:blipFill>
                  </a:tcPr>
                </a:tc>
              </a:tr>
              <a:tr h="508068">
                <a:tc>
                  <a:txBody>
                    <a:bodyPr/>
                    <a:lstStyle/>
                    <a:p>
                      <a:pPr algn="ctr" fontAlgn="ctr"/>
                      <a:r>
                        <a:rPr lang="en-US" sz="1600" b="1" i="0" u="none" strike="noStrike" dirty="0" smtClean="0">
                          <a:latin typeface="+mn-lt"/>
                          <a:cs typeface="Arial" panose="020B0604020202020204" pitchFamily="34" charset="0"/>
                        </a:rPr>
                        <a:t>Follow up (years),  median</a:t>
                      </a:r>
                      <a:r>
                        <a:rPr lang="en-US" sz="1600" b="1" i="0" u="none" strike="noStrike" baseline="0" dirty="0" smtClean="0">
                          <a:latin typeface="+mn-lt"/>
                          <a:cs typeface="Arial" panose="020B0604020202020204" pitchFamily="34" charset="0"/>
                        </a:rPr>
                        <a:t> (IQR)</a:t>
                      </a:r>
                      <a:endParaRPr lang="en-US" sz="1600" b="1" i="0" u="none" strike="noStrike" dirty="0">
                        <a:latin typeface="+mn-lt"/>
                        <a:cs typeface="Arial" panose="020B0604020202020204" pitchFamily="34" charset="0"/>
                      </a:endParaRPr>
                    </a:p>
                  </a:txBody>
                  <a:tcPr marL="9525" marR="9525" marT="9525" marB="0" anchor="ctr">
                    <a:blipFill>
                      <a:blip r:embed="rId3"/>
                      <a:tile tx="0" ty="0" sx="100000" sy="100000" flip="none" algn="tl"/>
                    </a:blipFill>
                  </a:tcPr>
                </a:tc>
                <a:tc>
                  <a:txBody>
                    <a:bodyPr/>
                    <a:lstStyle/>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p>
                      <a:pPr marL="0" marR="0" algn="ctr" fontAlgn="ctr">
                        <a:spcBef>
                          <a:spcPts val="0"/>
                        </a:spcBef>
                        <a:spcAft>
                          <a:spcPts val="0"/>
                        </a:spcAft>
                      </a:pPr>
                      <a:r>
                        <a:rPr lang="en-US" sz="1600" b="1" kern="1200" dirty="0">
                          <a:solidFill>
                            <a:srgbClr val="000000"/>
                          </a:solidFill>
                          <a:effectLst/>
                          <a:latin typeface="Arial" panose="020B0604020202020204" pitchFamily="34" charset="0"/>
                          <a:ea typeface="Times New Roman"/>
                          <a:cs typeface="Arial" panose="020B0604020202020204" pitchFamily="34" charset="0"/>
                        </a:rPr>
                        <a:t>1.26 (0.6-1.68)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a:solidFill>
                            <a:srgbClr val="000000"/>
                          </a:solidFill>
                          <a:effectLst/>
                          <a:latin typeface="Arial"/>
                          <a:ea typeface="Times New Roman"/>
                        </a:rPr>
                        <a:t> </a:t>
                      </a:r>
                      <a:endParaRPr lang="en-US" sz="1600">
                        <a:effectLst/>
                        <a:latin typeface="Times New Roman"/>
                        <a:ea typeface="Times New Roman"/>
                      </a:endParaRPr>
                    </a:p>
                    <a:p>
                      <a:pPr marL="0" marR="0" algn="ctr" fontAlgn="ctr">
                        <a:spcBef>
                          <a:spcPts val="0"/>
                        </a:spcBef>
                        <a:spcAft>
                          <a:spcPts val="0"/>
                        </a:spcAft>
                      </a:pPr>
                      <a:r>
                        <a:rPr lang="en-US" sz="1600" kern="1200">
                          <a:solidFill>
                            <a:srgbClr val="000000"/>
                          </a:solidFill>
                          <a:effectLst/>
                          <a:latin typeface="Arial"/>
                          <a:ea typeface="Times New Roman"/>
                        </a:rPr>
                        <a:t>1.3(0.75-1.69)</a:t>
                      </a:r>
                      <a:endParaRPr lang="en-US" sz="16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 </a:t>
                      </a:r>
                      <a:endParaRPr lang="en-US" sz="1600" dirty="0">
                        <a:effectLst/>
                        <a:latin typeface="Times New Roman"/>
                        <a:ea typeface="Times New Roman"/>
                      </a:endParaRPr>
                    </a:p>
                    <a:p>
                      <a:pPr marL="0" marR="0" algn="ctr" fontAlgn="ctr">
                        <a:spcBef>
                          <a:spcPts val="0"/>
                        </a:spcBef>
                        <a:spcAft>
                          <a:spcPts val="0"/>
                        </a:spcAft>
                      </a:pPr>
                      <a:r>
                        <a:rPr lang="en-US" sz="1600" kern="1200" dirty="0">
                          <a:solidFill>
                            <a:srgbClr val="000000"/>
                          </a:solidFill>
                          <a:effectLst/>
                          <a:latin typeface="Arial"/>
                          <a:ea typeface="Times New Roman"/>
                        </a:rPr>
                        <a:t>1.2 (0.4-1.6)</a:t>
                      </a:r>
                      <a:endParaRPr lang="en-US" sz="16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fontAlgn="ctr">
                        <a:spcBef>
                          <a:spcPts val="0"/>
                        </a:spcBef>
                        <a:spcAft>
                          <a:spcPts val="0"/>
                        </a:spcAft>
                      </a:pPr>
                      <a:r>
                        <a:rPr lang="en-US" sz="1600" kern="1200" dirty="0">
                          <a:solidFill>
                            <a:srgbClr val="000000"/>
                          </a:solidFill>
                          <a:effectLst/>
                          <a:latin typeface="Arial"/>
                          <a:ea typeface="Times New Roman"/>
                        </a:rPr>
                        <a:t> </a:t>
                      </a:r>
                      <a:endParaRPr lang="en-US" sz="1600" dirty="0">
                        <a:effectLst/>
                        <a:latin typeface="Times New Roman"/>
                        <a:ea typeface="Times New Roman"/>
                      </a:endParaRPr>
                    </a:p>
                    <a:p>
                      <a:pPr marL="0" marR="0" algn="ctr" fontAlgn="ctr">
                        <a:spcBef>
                          <a:spcPts val="0"/>
                        </a:spcBef>
                        <a:spcAft>
                          <a:spcPts val="0"/>
                        </a:spcAft>
                      </a:pPr>
                      <a:r>
                        <a:rPr lang="en-US" sz="1600" kern="1200" dirty="0">
                          <a:solidFill>
                            <a:srgbClr val="000000"/>
                          </a:solidFill>
                          <a:effectLst/>
                          <a:latin typeface="Arial"/>
                          <a:ea typeface="Times New Roman"/>
                        </a:rPr>
                        <a:t>0.1</a:t>
                      </a:r>
                      <a:endParaRPr lang="en-US" sz="1600" dirty="0">
                        <a:effectLst/>
                        <a:latin typeface="Times New Roman"/>
                        <a:ea typeface="Times New Roman"/>
                      </a:endParaRPr>
                    </a:p>
                  </a:txBody>
                  <a:tcPr marL="68580" marR="68580" marT="0" marB="0">
                    <a:blipFill>
                      <a:blip r:embed="rId3"/>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idx="1"/>
          </p:nvPr>
        </p:nvSpPr>
        <p:spPr/>
        <p:txBody>
          <a:bodyPr/>
          <a:lstStyle/>
          <a:p>
            <a:r>
              <a:rPr lang="en-US" dirty="0" err="1" smtClean="0"/>
              <a:t>Dr</a:t>
            </a:r>
            <a:r>
              <a:rPr lang="en-US" dirty="0" smtClean="0"/>
              <a:t> Narender Goel: None</a:t>
            </a:r>
          </a:p>
          <a:p>
            <a:r>
              <a:rPr lang="en-US" dirty="0" err="1" smtClean="0"/>
              <a:t>Dr</a:t>
            </a:r>
            <a:r>
              <a:rPr lang="en-US" dirty="0" smtClean="0"/>
              <a:t> Caroline Kwon: None</a:t>
            </a:r>
          </a:p>
          <a:p>
            <a:r>
              <a:rPr lang="en-US" dirty="0" err="1" smtClean="0"/>
              <a:t>Dr</a:t>
            </a:r>
            <a:r>
              <a:rPr lang="en-US" dirty="0" smtClean="0"/>
              <a:t> </a:t>
            </a:r>
            <a:r>
              <a:rPr lang="en-US" dirty="0" err="1" smtClean="0"/>
              <a:t>Teena</a:t>
            </a:r>
            <a:r>
              <a:rPr lang="en-US" dirty="0" smtClean="0"/>
              <a:t> </a:t>
            </a:r>
            <a:r>
              <a:rPr lang="en-US" dirty="0"/>
              <a:t>P. </a:t>
            </a:r>
            <a:r>
              <a:rPr lang="en-US" dirty="0" err="1" smtClean="0"/>
              <a:t>Charalel</a:t>
            </a:r>
            <a:r>
              <a:rPr lang="en-US" dirty="0" smtClean="0"/>
              <a:t>: None</a:t>
            </a:r>
          </a:p>
          <a:p>
            <a:r>
              <a:rPr lang="en-US" dirty="0" err="1" smtClean="0"/>
              <a:t>Dr</a:t>
            </a:r>
            <a:r>
              <a:rPr lang="en-US" dirty="0" smtClean="0"/>
              <a:t> Carolyn Bauer: None</a:t>
            </a:r>
          </a:p>
          <a:p>
            <a:r>
              <a:rPr lang="en-US" dirty="0" err="1" smtClean="0"/>
              <a:t>Dr</a:t>
            </a:r>
            <a:r>
              <a:rPr lang="en-US" dirty="0" smtClean="0"/>
              <a:t> Michal </a:t>
            </a:r>
            <a:r>
              <a:rPr lang="en-US" dirty="0"/>
              <a:t>L </a:t>
            </a:r>
            <a:r>
              <a:rPr lang="en-US" dirty="0" err="1" smtClean="0"/>
              <a:t>Melamed</a:t>
            </a:r>
            <a:r>
              <a:rPr lang="en-US" baseline="30000" dirty="0" smtClean="0"/>
              <a:t>:</a:t>
            </a:r>
            <a:r>
              <a:rPr lang="en-US" dirty="0" smtClean="0"/>
              <a:t> None</a:t>
            </a:r>
          </a:p>
          <a:p>
            <a:r>
              <a:rPr lang="en-US" dirty="0"/>
              <a:t>Dr. Vaughn </a:t>
            </a:r>
            <a:r>
              <a:rPr lang="en-US" dirty="0" err="1" smtClean="0"/>
              <a:t>Folkert</a:t>
            </a:r>
            <a:r>
              <a:rPr lang="en-US" dirty="0" smtClean="0"/>
              <a:t>:  Member </a:t>
            </a:r>
            <a:r>
              <a:rPr lang="en-US" dirty="0"/>
              <a:t>of the Fresenius Medical Advisory </a:t>
            </a:r>
            <a:r>
              <a:rPr lang="en-US" dirty="0" smtClean="0"/>
              <a:t>Board</a:t>
            </a:r>
            <a:endParaRPr lang="en-US" dirty="0"/>
          </a:p>
          <a:p>
            <a:endParaRPr lang="en-US" dirty="0"/>
          </a:p>
        </p:txBody>
      </p:sp>
    </p:spTree>
    <p:extLst>
      <p:ext uri="{BB962C8B-B14F-4D97-AF65-F5344CB8AC3E}">
        <p14:creationId xmlns:p14="http://schemas.microsoft.com/office/powerpoint/2010/main" val="233601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CKD Etiology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648461"/>
              </p:ext>
            </p:extLst>
          </p:nvPr>
        </p:nvGraphicFramePr>
        <p:xfrm>
          <a:off x="457200" y="1935163"/>
          <a:ext cx="8229600" cy="3854767"/>
        </p:xfrm>
        <a:graphic>
          <a:graphicData uri="http://schemas.openxmlformats.org/drawingml/2006/table">
            <a:tbl>
              <a:tblPr firstRow="1" bandRow="1">
                <a:tableStyleId>{5C22544A-7EE6-4342-B048-85BDC9FD1C3A}</a:tableStyleId>
              </a:tblPr>
              <a:tblGrid>
                <a:gridCol w="3200400"/>
                <a:gridCol w="2286000"/>
                <a:gridCol w="2743200"/>
              </a:tblGrid>
              <a:tr h="370840">
                <a:tc>
                  <a:txBody>
                    <a:bodyPr/>
                    <a:lstStyle/>
                    <a:p>
                      <a:pPr algn="ctr"/>
                      <a:endParaRPr lang="en-US" sz="2400" dirty="0">
                        <a:latin typeface="+mj-lt"/>
                      </a:endParaRPr>
                    </a:p>
                  </a:txBody>
                  <a:tcPr>
                    <a:blipFill>
                      <a:blip r:embed="rId2"/>
                      <a:tile tx="0" ty="0" sx="100000" sy="100000" flip="none" algn="tl"/>
                    </a:blipFill>
                  </a:tcPr>
                </a:tc>
                <a:tc>
                  <a:txBody>
                    <a:bodyPr/>
                    <a:lstStyle/>
                    <a:p>
                      <a:pPr algn="ctr"/>
                      <a:r>
                        <a:rPr lang="en-US" sz="2400" dirty="0" smtClean="0">
                          <a:latin typeface="+mj-lt"/>
                        </a:rPr>
                        <a:t>N=221</a:t>
                      </a:r>
                      <a:endParaRPr lang="en-US" sz="2400" dirty="0">
                        <a:latin typeface="+mj-lt"/>
                      </a:endParaRPr>
                    </a:p>
                  </a:txBody>
                  <a:tcPr>
                    <a:blipFill>
                      <a:blip r:embed="rId2"/>
                      <a:tile tx="0" ty="0" sx="100000" sy="100000" flip="none" algn="tl"/>
                    </a:blipFill>
                  </a:tcPr>
                </a:tc>
                <a:tc>
                  <a:txBody>
                    <a:bodyPr/>
                    <a:lstStyle/>
                    <a:p>
                      <a:pPr algn="ctr"/>
                      <a:r>
                        <a:rPr lang="en-US" sz="2400" dirty="0" smtClean="0">
                          <a:latin typeface="+mj-lt"/>
                        </a:rPr>
                        <a:t>%</a:t>
                      </a:r>
                      <a:endParaRPr lang="en-US" sz="2400" dirty="0">
                        <a:latin typeface="+mj-lt"/>
                      </a:endParaRPr>
                    </a:p>
                  </a:txBody>
                  <a:tcPr>
                    <a:blipFill>
                      <a:blip r:embed="rId2"/>
                      <a:tile tx="0" ty="0" sx="100000" sy="100000" flip="none" algn="tl"/>
                    </a:blipFill>
                  </a:tcPr>
                </a:tc>
              </a:tr>
              <a:tr h="370840">
                <a:tc>
                  <a:txBody>
                    <a:bodyPr/>
                    <a:lstStyle/>
                    <a:p>
                      <a:pPr algn="ctr" fontAlgn="ctr"/>
                      <a:r>
                        <a:rPr lang="en-US" sz="2400" b="0" i="0" u="none" strike="noStrike" dirty="0" smtClean="0">
                          <a:latin typeface="+mj-lt"/>
                        </a:rPr>
                        <a:t>Diabetes</a:t>
                      </a:r>
                      <a:r>
                        <a:rPr lang="en-US" sz="2400" b="0" i="0" u="none" strike="noStrike" baseline="0" dirty="0" smtClean="0">
                          <a:latin typeface="+mj-lt"/>
                        </a:rPr>
                        <a:t> Mellitus</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a:latin typeface="+mj-lt"/>
                        </a:rPr>
                        <a:t>68</a:t>
                      </a:r>
                    </a:p>
                  </a:txBody>
                  <a:tcPr marL="9525" marR="9525" marT="9525" marB="0" anchor="ctr">
                    <a:blipFill>
                      <a:blip r:embed="rId3"/>
                      <a:tile tx="0" ty="0" sx="100000" sy="100000" flip="none" algn="tl"/>
                    </a:blipFill>
                  </a:tcPr>
                </a:tc>
                <a:tc>
                  <a:txBody>
                    <a:bodyPr/>
                    <a:lstStyle/>
                    <a:p>
                      <a:pPr algn="ctr" fontAlgn="ctr"/>
                      <a:r>
                        <a:rPr lang="en-US" sz="2400" b="1" i="0" u="none" strike="noStrike" dirty="0">
                          <a:latin typeface="+mj-lt"/>
                        </a:rPr>
                        <a:t>30.8</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Hypertension</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57</a:t>
                      </a:r>
                    </a:p>
                  </a:txBody>
                  <a:tcPr marL="9525" marR="9525" marT="9525" marB="0" anchor="ctr">
                    <a:blipFill>
                      <a:blip r:embed="rId3"/>
                      <a:tile tx="0" ty="0" sx="100000" sy="100000" flip="none" algn="tl"/>
                    </a:blipFill>
                  </a:tcPr>
                </a:tc>
                <a:tc>
                  <a:txBody>
                    <a:bodyPr/>
                    <a:lstStyle/>
                    <a:p>
                      <a:pPr algn="ctr" fontAlgn="ctr"/>
                      <a:r>
                        <a:rPr lang="en-US" sz="2400" b="1" i="0" u="none" strike="noStrike" dirty="0">
                          <a:latin typeface="+mj-lt"/>
                        </a:rPr>
                        <a:t>25.8</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Multi-factorial</a:t>
                      </a:r>
                      <a:r>
                        <a:rPr lang="en-US" sz="2400" b="0" i="0" u="none" strike="noStrike" baseline="0" dirty="0" smtClean="0">
                          <a:latin typeface="+mj-lt"/>
                        </a:rPr>
                        <a:t> </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11</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4.9</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Acute</a:t>
                      </a:r>
                      <a:r>
                        <a:rPr lang="en-US" sz="2400" b="0" i="0" u="none" strike="noStrike" baseline="0" dirty="0" smtClean="0">
                          <a:latin typeface="+mj-lt"/>
                        </a:rPr>
                        <a:t> Kidney Injury</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10</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4.5</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Glomerular disease</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9</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4.1</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Polycystic</a:t>
                      </a:r>
                      <a:r>
                        <a:rPr lang="en-US" sz="2400" b="0" i="0" u="none" strike="noStrike" baseline="0" dirty="0" smtClean="0">
                          <a:latin typeface="+mj-lt"/>
                        </a:rPr>
                        <a:t> Kidney Disease</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2</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0.9</a:t>
                      </a:r>
                    </a:p>
                  </a:txBody>
                  <a:tcPr marL="9525" marR="9525" marT="9525" marB="0" anchor="ctr">
                    <a:blipFill>
                      <a:blip r:embed="rId3"/>
                      <a:tile tx="0" ty="0" sx="100000" sy="100000" flip="none" algn="tl"/>
                    </a:blipFill>
                  </a:tcPr>
                </a:tc>
              </a:tr>
              <a:tr h="395287">
                <a:tc>
                  <a:txBody>
                    <a:bodyPr/>
                    <a:lstStyle/>
                    <a:p>
                      <a:pPr algn="ctr" fontAlgn="ctr"/>
                      <a:r>
                        <a:rPr lang="en-US" sz="2400" b="0" i="0" u="none" strike="noStrike">
                          <a:latin typeface="+mj-lt"/>
                        </a:rPr>
                        <a:t>HIV</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1</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0.4</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a:latin typeface="+mj-lt"/>
                        </a:rPr>
                        <a:t>unknown</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40</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18.2</a:t>
                      </a:r>
                    </a:p>
                  </a:txBody>
                  <a:tcPr marL="9525" marR="9525" marT="9525" marB="0" anchor="ctr">
                    <a:blipFill>
                      <a:blip r:embed="rId3"/>
                      <a:tile tx="0" ty="0" sx="100000" sy="100000" flip="none" algn="tl"/>
                    </a:blipFill>
                  </a:tcPr>
                </a:tc>
              </a:tr>
              <a:tr h="370840">
                <a:tc>
                  <a:txBody>
                    <a:bodyPr/>
                    <a:lstStyle/>
                    <a:p>
                      <a:pPr algn="ctr" fontAlgn="ctr"/>
                      <a:r>
                        <a:rPr lang="en-US" sz="2400" b="0" i="0" u="none" strike="noStrike" dirty="0" smtClean="0">
                          <a:latin typeface="+mj-lt"/>
                        </a:rPr>
                        <a:t>Others</a:t>
                      </a:r>
                      <a:endParaRPr lang="en-US" sz="2400" b="0" i="0" u="none" strike="noStrike" dirty="0">
                        <a:latin typeface="+mj-lt"/>
                      </a:endParaRP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23</a:t>
                      </a:r>
                    </a:p>
                  </a:txBody>
                  <a:tcPr marL="9525" marR="9525" marT="9525" marB="0" anchor="ctr">
                    <a:blipFill>
                      <a:blip r:embed="rId3"/>
                      <a:tile tx="0" ty="0" sx="100000" sy="100000" flip="none" algn="tl"/>
                    </a:blipFill>
                  </a:tcPr>
                </a:tc>
                <a:tc>
                  <a:txBody>
                    <a:bodyPr/>
                    <a:lstStyle/>
                    <a:p>
                      <a:pPr algn="ctr" fontAlgn="ctr"/>
                      <a:r>
                        <a:rPr lang="en-US" sz="2400" b="0" i="0" u="none" strike="noStrike" dirty="0">
                          <a:latin typeface="+mj-lt"/>
                        </a:rPr>
                        <a:t>10.4</a:t>
                      </a:r>
                    </a:p>
                  </a:txBody>
                  <a:tcPr marL="9525" marR="9525" marT="9525" marB="0" anchor="ctr">
                    <a:blipFill>
                      <a:blip r:embed="rId3"/>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210675" cy="838200"/>
          </a:xfrm>
        </p:spPr>
        <p:txBody>
          <a:bodyPr>
            <a:noAutofit/>
          </a:bodyPr>
          <a:lstStyle/>
          <a:p>
            <a:r>
              <a:rPr lang="en-US" sz="3000" b="1" dirty="0"/>
              <a:t>V</a:t>
            </a:r>
            <a:r>
              <a:rPr lang="en-US" sz="3000" b="1" dirty="0" smtClean="0"/>
              <a:t>ascular </a:t>
            </a:r>
            <a:r>
              <a:rPr lang="en-US" sz="3000" b="1" dirty="0"/>
              <a:t>S</a:t>
            </a:r>
            <a:r>
              <a:rPr lang="en-US" sz="3000" b="1" dirty="0" smtClean="0"/>
              <a:t>urgery </a:t>
            </a:r>
            <a:r>
              <a:rPr lang="en-US" sz="3000" b="1" dirty="0"/>
              <a:t>R</a:t>
            </a:r>
            <a:r>
              <a:rPr lang="en-US" sz="3000" b="1" dirty="0" smtClean="0"/>
              <a:t>eferral </a:t>
            </a:r>
            <a:r>
              <a:rPr lang="en-US" sz="3000" b="1" dirty="0"/>
              <a:t>and AV </a:t>
            </a:r>
            <a:r>
              <a:rPr lang="en-US" sz="3000" b="1" dirty="0" smtClean="0"/>
              <a:t>Access Placement </a:t>
            </a:r>
            <a:endParaRPr lang="en-US" sz="3000"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sp>
        <p:nvSpPr>
          <p:cNvPr id="23" name="Flowchart: Process 36"/>
          <p:cNvSpPr>
            <a:spLocks/>
          </p:cNvSpPr>
          <p:nvPr/>
        </p:nvSpPr>
        <p:spPr bwMode="auto">
          <a:xfrm>
            <a:off x="1743075" y="4287837"/>
            <a:ext cx="1203325" cy="47148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AV access not placed: </a:t>
            </a:r>
            <a:r>
              <a:rPr lang="en-US" altLang="en-US" sz="1200" b="1" dirty="0">
                <a:solidFill>
                  <a:srgbClr val="000000"/>
                </a:solidFill>
                <a:cs typeface="Times New Roman" pitchFamily="18" charset="0"/>
              </a:rPr>
              <a:t>9</a:t>
            </a:r>
            <a:endParaRPr lang="en-US" altLang="en-US" b="1" dirty="0"/>
          </a:p>
        </p:txBody>
      </p:sp>
      <p:sp>
        <p:nvSpPr>
          <p:cNvPr id="24" name="Flowchart: Process 37"/>
          <p:cNvSpPr>
            <a:spLocks/>
          </p:cNvSpPr>
          <p:nvPr/>
        </p:nvSpPr>
        <p:spPr bwMode="auto">
          <a:xfrm>
            <a:off x="3190875" y="4897437"/>
            <a:ext cx="1166813" cy="469900"/>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AV access placed</a:t>
            </a:r>
            <a:r>
              <a:rPr lang="en-US" altLang="en-US" sz="1200" b="1" dirty="0">
                <a:solidFill>
                  <a:srgbClr val="000000"/>
                </a:solidFill>
                <a:cs typeface="Times New Roman" pitchFamily="18" charset="0"/>
              </a:rPr>
              <a:t>: 61</a:t>
            </a:r>
            <a:endParaRPr lang="en-US" altLang="en-US" b="1" dirty="0"/>
          </a:p>
        </p:txBody>
      </p:sp>
      <p:sp>
        <p:nvSpPr>
          <p:cNvPr id="25" name="Flowchart: Process 32"/>
          <p:cNvSpPr>
            <a:spLocks/>
          </p:cNvSpPr>
          <p:nvPr/>
        </p:nvSpPr>
        <p:spPr bwMode="auto">
          <a:xfrm>
            <a:off x="3886200" y="1524000"/>
            <a:ext cx="1285875" cy="536575"/>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dirty="0">
                <a:solidFill>
                  <a:srgbClr val="000000"/>
                </a:solidFill>
                <a:cs typeface="Times New Roman" pitchFamily="18" charset="0"/>
              </a:rPr>
              <a:t>Studied: 221</a:t>
            </a:r>
            <a:endParaRPr lang="en-US" altLang="en-US" b="1" dirty="0"/>
          </a:p>
        </p:txBody>
      </p:sp>
      <p:sp>
        <p:nvSpPr>
          <p:cNvPr id="26" name="Flowchart: Process 24"/>
          <p:cNvSpPr>
            <a:spLocks/>
          </p:cNvSpPr>
          <p:nvPr/>
        </p:nvSpPr>
        <p:spPr bwMode="auto">
          <a:xfrm>
            <a:off x="3190875" y="2535237"/>
            <a:ext cx="1076325" cy="481013"/>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cs typeface="Times New Roman" pitchFamily="18" charset="0"/>
              </a:rPr>
              <a:t>Referred to surgery</a:t>
            </a:r>
            <a:r>
              <a:rPr lang="en-US" altLang="en-US" sz="1200" b="1" dirty="0">
                <a:cs typeface="Times New Roman" pitchFamily="18" charset="0"/>
              </a:rPr>
              <a:t>: 94</a:t>
            </a:r>
            <a:endParaRPr lang="en-US" altLang="en-US" b="1" dirty="0"/>
          </a:p>
        </p:txBody>
      </p:sp>
      <p:sp>
        <p:nvSpPr>
          <p:cNvPr id="27" name="Flowchart: Process 23"/>
          <p:cNvSpPr>
            <a:spLocks/>
          </p:cNvSpPr>
          <p:nvPr/>
        </p:nvSpPr>
        <p:spPr bwMode="auto">
          <a:xfrm>
            <a:off x="5019674" y="2535237"/>
            <a:ext cx="1643063" cy="481013"/>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FF0000"/>
                </a:solidFill>
                <a:cs typeface="Times New Roman" pitchFamily="18" charset="0"/>
              </a:rPr>
              <a:t>Not referred to surgery: </a:t>
            </a:r>
            <a:r>
              <a:rPr lang="en-US" altLang="en-US" sz="1200" b="1" dirty="0" smtClean="0">
                <a:solidFill>
                  <a:srgbClr val="FF0000"/>
                </a:solidFill>
                <a:cs typeface="Times New Roman" pitchFamily="18" charset="0"/>
              </a:rPr>
              <a:t>127 (57.5%)</a:t>
            </a:r>
            <a:endParaRPr lang="en-US" altLang="en-US" b="1" dirty="0">
              <a:solidFill>
                <a:srgbClr val="FF0000"/>
              </a:solidFill>
            </a:endParaRPr>
          </a:p>
        </p:txBody>
      </p:sp>
      <p:sp>
        <p:nvSpPr>
          <p:cNvPr id="28" name="Flowchart: Process 10"/>
          <p:cNvSpPr>
            <a:spLocks/>
          </p:cNvSpPr>
          <p:nvPr/>
        </p:nvSpPr>
        <p:spPr bwMode="auto">
          <a:xfrm>
            <a:off x="3190875" y="3602037"/>
            <a:ext cx="1095375" cy="481013"/>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000000"/>
                </a:solidFill>
                <a:cs typeface="Times New Roman" pitchFamily="18" charset="0"/>
              </a:rPr>
              <a:t>Seen by surgery: </a:t>
            </a:r>
            <a:r>
              <a:rPr lang="en-US" altLang="en-US" sz="1200" b="1" dirty="0">
                <a:solidFill>
                  <a:srgbClr val="000000"/>
                </a:solidFill>
                <a:cs typeface="Times New Roman" pitchFamily="18" charset="0"/>
              </a:rPr>
              <a:t>70</a:t>
            </a:r>
            <a:endParaRPr lang="en-US" altLang="en-US" b="1" dirty="0"/>
          </a:p>
        </p:txBody>
      </p:sp>
      <p:sp>
        <p:nvSpPr>
          <p:cNvPr id="29" name="Flowchart: Process 9"/>
          <p:cNvSpPr>
            <a:spLocks/>
          </p:cNvSpPr>
          <p:nvPr/>
        </p:nvSpPr>
        <p:spPr bwMode="auto">
          <a:xfrm>
            <a:off x="1895475" y="3068637"/>
            <a:ext cx="1047750" cy="481013"/>
          </a:xfrm>
          <a:prstGeom prst="flowChartProcess">
            <a:avLst/>
          </a:prstGeom>
          <a:solidFill>
            <a:srgbClr val="FFFFFF"/>
          </a:solidFill>
          <a:ln w="25400">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Not seen by surgery: </a:t>
            </a:r>
            <a:r>
              <a:rPr lang="en-US" altLang="en-US" sz="1200" b="1" dirty="0">
                <a:solidFill>
                  <a:srgbClr val="000000"/>
                </a:solidFill>
                <a:cs typeface="Times New Roman" pitchFamily="18" charset="0"/>
              </a:rPr>
              <a:t>24</a:t>
            </a:r>
            <a:endParaRPr lang="en-US" altLang="en-US" b="1" dirty="0"/>
          </a:p>
        </p:txBody>
      </p:sp>
      <p:sp>
        <p:nvSpPr>
          <p:cNvPr id="30" name="Flowchart: Process 42"/>
          <p:cNvSpPr>
            <a:spLocks/>
          </p:cNvSpPr>
          <p:nvPr/>
        </p:nvSpPr>
        <p:spPr bwMode="auto">
          <a:xfrm>
            <a:off x="5095874" y="3799251"/>
            <a:ext cx="3133726" cy="1568086"/>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solidFill>
                  <a:srgbClr val="FF0000"/>
                </a:solidFill>
                <a:cs typeface="Times New Roman" pitchFamily="18" charset="0"/>
              </a:rPr>
              <a:t>Reasons: </a:t>
            </a:r>
            <a:endParaRPr lang="en-US" altLang="en-US" sz="1600" b="1" dirty="0">
              <a:solidFill>
                <a:srgbClr val="FF0000"/>
              </a:solidFill>
            </a:endParaRPr>
          </a:p>
          <a:p>
            <a:pPr eaLnBrk="1" hangingPunct="1"/>
            <a:r>
              <a:rPr lang="en-US" altLang="en-US" sz="1600" dirty="0">
                <a:solidFill>
                  <a:srgbClr val="000000"/>
                </a:solidFill>
                <a:cs typeface="Times New Roman" pitchFamily="18" charset="0"/>
              </a:rPr>
              <a:t>Not documented in chart: </a:t>
            </a:r>
            <a:r>
              <a:rPr lang="en-US" altLang="en-US" sz="1600" b="1" dirty="0">
                <a:solidFill>
                  <a:srgbClr val="000000"/>
                </a:solidFill>
                <a:cs typeface="Times New Roman" pitchFamily="18" charset="0"/>
              </a:rPr>
              <a:t>54%</a:t>
            </a:r>
            <a:endParaRPr lang="en-US" altLang="en-US" sz="1600" b="1" dirty="0"/>
          </a:p>
          <a:p>
            <a:r>
              <a:rPr lang="en-US" altLang="en-US" sz="1600" dirty="0">
                <a:solidFill>
                  <a:srgbClr val="000000"/>
                </a:solidFill>
                <a:cs typeface="Times New Roman" pitchFamily="18" charset="0"/>
              </a:rPr>
              <a:t>Patients’ refusal</a:t>
            </a:r>
            <a:r>
              <a:rPr lang="en-US" altLang="en-US" sz="1600" b="1" dirty="0">
                <a:solidFill>
                  <a:srgbClr val="000000"/>
                </a:solidFill>
                <a:cs typeface="Times New Roman" pitchFamily="18" charset="0"/>
              </a:rPr>
              <a:t>: 12%</a:t>
            </a:r>
            <a:endParaRPr lang="en-US" altLang="en-US" sz="1600" b="1" dirty="0"/>
          </a:p>
          <a:p>
            <a:r>
              <a:rPr lang="en-US" altLang="en-US" sz="1600" dirty="0">
                <a:solidFill>
                  <a:srgbClr val="000000"/>
                </a:solidFill>
                <a:cs typeface="Times New Roman" pitchFamily="18" charset="0"/>
              </a:rPr>
              <a:t>eGFR stable or &gt;25</a:t>
            </a:r>
            <a:r>
              <a:rPr lang="en-US" altLang="en-US" sz="1600" b="1" dirty="0">
                <a:solidFill>
                  <a:srgbClr val="000000"/>
                </a:solidFill>
                <a:cs typeface="Times New Roman" pitchFamily="18" charset="0"/>
              </a:rPr>
              <a:t>: 27%</a:t>
            </a:r>
            <a:endParaRPr lang="en-US" altLang="en-US" sz="1600" b="1" dirty="0"/>
          </a:p>
          <a:p>
            <a:r>
              <a:rPr lang="en-US" altLang="en-US" sz="1600" dirty="0">
                <a:solidFill>
                  <a:srgbClr val="000000"/>
                </a:solidFill>
                <a:cs typeface="Times New Roman" pitchFamily="18" charset="0"/>
              </a:rPr>
              <a:t>No Insurance: </a:t>
            </a:r>
            <a:r>
              <a:rPr lang="en-US" altLang="en-US" sz="1600" b="1" dirty="0">
                <a:solidFill>
                  <a:srgbClr val="000000"/>
                </a:solidFill>
                <a:cs typeface="Times New Roman" pitchFamily="18" charset="0"/>
              </a:rPr>
              <a:t>2%</a:t>
            </a:r>
            <a:endParaRPr lang="en-US" altLang="en-US" sz="1600" b="1" dirty="0"/>
          </a:p>
          <a:p>
            <a:r>
              <a:rPr lang="en-US" altLang="en-US" sz="1600" dirty="0">
                <a:solidFill>
                  <a:srgbClr val="000000"/>
                </a:solidFill>
                <a:cs typeface="Times New Roman" pitchFamily="18" charset="0"/>
              </a:rPr>
              <a:t>Others: </a:t>
            </a:r>
            <a:r>
              <a:rPr lang="en-US" altLang="en-US" sz="1600" b="1" dirty="0">
                <a:solidFill>
                  <a:srgbClr val="000000"/>
                </a:solidFill>
                <a:cs typeface="Times New Roman" pitchFamily="18" charset="0"/>
              </a:rPr>
              <a:t>5%</a:t>
            </a:r>
            <a:endParaRPr lang="en-US" altLang="en-US" sz="1600" b="1" dirty="0"/>
          </a:p>
        </p:txBody>
      </p:sp>
      <p:sp>
        <p:nvSpPr>
          <p:cNvPr id="31" name="Flowchart: Process 4"/>
          <p:cNvSpPr>
            <a:spLocks/>
          </p:cNvSpPr>
          <p:nvPr/>
        </p:nvSpPr>
        <p:spPr bwMode="auto">
          <a:xfrm>
            <a:off x="1971675" y="5888037"/>
            <a:ext cx="1298575" cy="481013"/>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Access placed as inpatient: </a:t>
            </a:r>
            <a:r>
              <a:rPr lang="en-US" altLang="en-US" sz="1200" b="1" dirty="0">
                <a:solidFill>
                  <a:srgbClr val="000000"/>
                </a:solidFill>
                <a:cs typeface="Times New Roman" pitchFamily="18" charset="0"/>
              </a:rPr>
              <a:t>21</a:t>
            </a:r>
            <a:endParaRPr lang="en-US" altLang="en-US" b="1" dirty="0"/>
          </a:p>
        </p:txBody>
      </p:sp>
      <p:sp>
        <p:nvSpPr>
          <p:cNvPr id="32" name="Flowchart: Process 25"/>
          <p:cNvSpPr>
            <a:spLocks/>
          </p:cNvSpPr>
          <p:nvPr/>
        </p:nvSpPr>
        <p:spPr bwMode="auto">
          <a:xfrm>
            <a:off x="4181475" y="5888037"/>
            <a:ext cx="1433513" cy="481013"/>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dirty="0">
                <a:solidFill>
                  <a:srgbClr val="000000"/>
                </a:solidFill>
                <a:cs typeface="Times New Roman" pitchFamily="18" charset="0"/>
              </a:rPr>
              <a:t>Access placed as outpatient: </a:t>
            </a:r>
            <a:r>
              <a:rPr lang="en-US" altLang="en-US" sz="1200" b="1" dirty="0">
                <a:solidFill>
                  <a:srgbClr val="000000"/>
                </a:solidFill>
                <a:cs typeface="Times New Roman" pitchFamily="18" charset="0"/>
              </a:rPr>
              <a:t>40</a:t>
            </a:r>
            <a:endParaRPr lang="en-US" altLang="en-US" b="1" dirty="0"/>
          </a:p>
        </p:txBody>
      </p:sp>
      <p:sp>
        <p:nvSpPr>
          <p:cNvPr id="33" name="Line 38"/>
          <p:cNvSpPr>
            <a:spLocks noChangeShapeType="1"/>
          </p:cNvSpPr>
          <p:nvPr/>
        </p:nvSpPr>
        <p:spPr bwMode="auto">
          <a:xfrm flipH="1">
            <a:off x="4105275" y="2078037"/>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9"/>
          <p:cNvSpPr>
            <a:spLocks noChangeShapeType="1"/>
          </p:cNvSpPr>
          <p:nvPr/>
        </p:nvSpPr>
        <p:spPr bwMode="auto">
          <a:xfrm>
            <a:off x="4562475" y="2078037"/>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40"/>
          <p:cNvSpPr>
            <a:spLocks noChangeShapeType="1"/>
          </p:cNvSpPr>
          <p:nvPr/>
        </p:nvSpPr>
        <p:spPr bwMode="auto">
          <a:xfrm>
            <a:off x="5629275" y="2992437"/>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41"/>
          <p:cNvSpPr>
            <a:spLocks noChangeShapeType="1"/>
          </p:cNvSpPr>
          <p:nvPr/>
        </p:nvSpPr>
        <p:spPr bwMode="auto">
          <a:xfrm>
            <a:off x="3724275" y="2992437"/>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43"/>
          <p:cNvSpPr>
            <a:spLocks noChangeShapeType="1"/>
          </p:cNvSpPr>
          <p:nvPr/>
        </p:nvSpPr>
        <p:spPr bwMode="auto">
          <a:xfrm>
            <a:off x="3724275" y="4059237"/>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Line 44"/>
          <p:cNvSpPr>
            <a:spLocks noChangeShapeType="1"/>
          </p:cNvSpPr>
          <p:nvPr/>
        </p:nvSpPr>
        <p:spPr bwMode="auto">
          <a:xfrm flipH="1">
            <a:off x="2962275" y="329723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flipH="1">
            <a:off x="2962275" y="451643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46"/>
          <p:cNvSpPr>
            <a:spLocks noChangeShapeType="1"/>
          </p:cNvSpPr>
          <p:nvPr/>
        </p:nvSpPr>
        <p:spPr bwMode="auto">
          <a:xfrm flipH="1">
            <a:off x="3038475" y="5354637"/>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47"/>
          <p:cNvSpPr>
            <a:spLocks noChangeShapeType="1"/>
          </p:cNvSpPr>
          <p:nvPr/>
        </p:nvSpPr>
        <p:spPr bwMode="auto">
          <a:xfrm>
            <a:off x="3724275" y="5354637"/>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77477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66800"/>
            <a:ext cx="8991600" cy="5562600"/>
          </a:xfrm>
        </p:spPr>
        <p:txBody>
          <a:bodyPr>
            <a:normAutofit/>
          </a:bodyPr>
          <a:lstStyle/>
          <a:p>
            <a:pPr algn="just"/>
            <a:r>
              <a:rPr lang="en-US" dirty="0"/>
              <a:t>A total of 94 patients (42.5%) were referred to vascular surgery with a mean eGFR at the time of referral of 16.3±5.5 ml/min/1.73m². </a:t>
            </a:r>
            <a:endParaRPr lang="en-US" dirty="0" smtClean="0"/>
          </a:p>
          <a:p>
            <a:pPr algn="just"/>
            <a:r>
              <a:rPr lang="en-US" dirty="0"/>
              <a:t> Access surgery was done in </a:t>
            </a:r>
            <a:r>
              <a:rPr lang="en-US" i="1" dirty="0" smtClean="0"/>
              <a:t>61 </a:t>
            </a:r>
            <a:r>
              <a:rPr lang="en-US" i="1" dirty="0"/>
              <a:t>(27.6%)</a:t>
            </a:r>
            <a:r>
              <a:rPr lang="en-US" dirty="0"/>
              <a:t> patients (55 AVF and 6 AVG) with mean eGFR of 14.3±6.2 ml/min/1.73m²  </a:t>
            </a:r>
            <a:endParaRPr lang="en-US" dirty="0" smtClean="0"/>
          </a:p>
          <a:p>
            <a:pPr algn="just"/>
            <a:r>
              <a:rPr lang="en-US" dirty="0" smtClean="0"/>
              <a:t>The </a:t>
            </a:r>
            <a:r>
              <a:rPr lang="en-US" dirty="0"/>
              <a:t>median time of referral to the surgeon from the initial nephrology study visit was 28 days (IQR, 0-133) </a:t>
            </a:r>
            <a:endParaRPr lang="en-US" dirty="0" smtClean="0"/>
          </a:p>
          <a:p>
            <a:pPr algn="just"/>
            <a:r>
              <a:rPr lang="en-US" dirty="0"/>
              <a:t>T</a:t>
            </a:r>
            <a:r>
              <a:rPr lang="en-US" dirty="0" smtClean="0"/>
              <a:t>he </a:t>
            </a:r>
            <a:r>
              <a:rPr lang="en-US" dirty="0"/>
              <a:t>median time to see the surgeon from the time of referral was </a:t>
            </a:r>
            <a:r>
              <a:rPr lang="en-US" dirty="0" smtClean="0"/>
              <a:t>52 days </a:t>
            </a:r>
            <a:r>
              <a:rPr lang="en-US" dirty="0"/>
              <a:t>(IQR, 27-106). </a:t>
            </a:r>
            <a:endParaRPr lang="en-US" dirty="0" smtClean="0"/>
          </a:p>
          <a:p>
            <a:pPr algn="just"/>
            <a:r>
              <a:rPr lang="en-US" dirty="0"/>
              <a:t>The median time to surgery after an appointment with the surgeon was 30 days (IQR</a:t>
            </a:r>
            <a:r>
              <a:rPr lang="en-US" dirty="0" smtClean="0"/>
              <a:t>, 15-85</a:t>
            </a:r>
            <a:r>
              <a:rPr lang="en-US" dirty="0"/>
              <a:t>). </a:t>
            </a:r>
          </a:p>
          <a:p>
            <a:pPr marL="0" indent="0">
              <a:buNone/>
            </a:pPr>
            <a:endParaRPr lang="en-US" dirty="0"/>
          </a:p>
        </p:txBody>
      </p:sp>
    </p:spTree>
    <p:extLst>
      <p:ext uri="{BB962C8B-B14F-4D97-AF65-F5344CB8AC3E}">
        <p14:creationId xmlns:p14="http://schemas.microsoft.com/office/powerpoint/2010/main" val="191768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19200"/>
            <a:ext cx="8763000" cy="5334000"/>
          </a:xfrm>
        </p:spPr>
        <p:txBody>
          <a:bodyPr/>
          <a:lstStyle/>
          <a:p>
            <a:pPr algn="just"/>
            <a:r>
              <a:rPr lang="en-US" dirty="0"/>
              <a:t>The predominant reasons for not undergoing an access surgery (n=160) were as follows:</a:t>
            </a:r>
          </a:p>
          <a:p>
            <a:pPr marL="571500" indent="-571500" algn="just">
              <a:buFont typeface="+mj-lt"/>
              <a:buAutoNum type="romanUcPeriod"/>
            </a:pPr>
            <a:r>
              <a:rPr lang="en-US" dirty="0"/>
              <a:t>43% of patients were not referred for unknown reasons </a:t>
            </a:r>
          </a:p>
          <a:p>
            <a:pPr marL="571500" indent="-571500" algn="just">
              <a:buFont typeface="+mj-lt"/>
              <a:buAutoNum type="romanUcPeriod"/>
            </a:pPr>
            <a:r>
              <a:rPr lang="en-US" dirty="0"/>
              <a:t>20% of patients had stable eGFR or eGFR &gt;25 ml/min/1.73m²</a:t>
            </a:r>
          </a:p>
          <a:p>
            <a:pPr marL="571500" indent="-571500" algn="just">
              <a:buFont typeface="+mj-lt"/>
              <a:buAutoNum type="romanUcPeriod"/>
            </a:pPr>
            <a:r>
              <a:rPr lang="en-US" dirty="0"/>
              <a:t>10% of patients refused </a:t>
            </a:r>
          </a:p>
          <a:p>
            <a:pPr marL="571500" indent="-571500" algn="just">
              <a:buFont typeface="+mj-lt"/>
              <a:buAutoNum type="romanUcPeriod"/>
            </a:pPr>
            <a:r>
              <a:rPr lang="en-US" dirty="0"/>
              <a:t>7% of patients missed their appointment</a:t>
            </a:r>
          </a:p>
          <a:p>
            <a:endParaRPr lang="en-US" dirty="0"/>
          </a:p>
        </p:txBody>
      </p:sp>
    </p:spTree>
    <p:extLst>
      <p:ext uri="{BB962C8B-B14F-4D97-AF65-F5344CB8AC3E}">
        <p14:creationId xmlns:p14="http://schemas.microsoft.com/office/powerpoint/2010/main" val="3956310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533400"/>
            <a:ext cx="9130937" cy="533400"/>
          </a:xfrm>
        </p:spPr>
        <p:txBody>
          <a:bodyPr>
            <a:noAutofit/>
          </a:bodyPr>
          <a:lstStyle/>
          <a:p>
            <a:r>
              <a:rPr lang="en-US" sz="3000" b="1" dirty="0"/>
              <a:t>Odds </a:t>
            </a:r>
            <a:r>
              <a:rPr lang="en-US" sz="3000" b="1" dirty="0" smtClean="0"/>
              <a:t>Ratio </a:t>
            </a:r>
            <a:r>
              <a:rPr lang="en-US" sz="3000" b="1" dirty="0"/>
              <a:t>of </a:t>
            </a:r>
            <a:r>
              <a:rPr lang="en-US" sz="3000" b="1" dirty="0" smtClean="0"/>
              <a:t>Vascular Surgery </a:t>
            </a:r>
            <a:r>
              <a:rPr lang="en-US" sz="3000" b="1" dirty="0"/>
              <a:t>R</a:t>
            </a:r>
            <a:r>
              <a:rPr lang="en-US" sz="3000" b="1" dirty="0" smtClean="0"/>
              <a:t>eferral </a:t>
            </a:r>
            <a:r>
              <a:rPr lang="en-US" sz="3000" b="1" dirty="0"/>
              <a:t>and AV </a:t>
            </a:r>
            <a:r>
              <a:rPr lang="en-US" sz="3000" b="1" dirty="0" smtClean="0"/>
              <a:t>Access </a:t>
            </a:r>
            <a:r>
              <a:rPr lang="en-US" sz="3000" b="1" dirty="0"/>
              <a:t>P</a:t>
            </a:r>
            <a:r>
              <a:rPr lang="en-US" sz="3000" b="1" dirty="0" smtClean="0"/>
              <a:t>lacement</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556590"/>
              </p:ext>
            </p:extLst>
          </p:nvPr>
        </p:nvGraphicFramePr>
        <p:xfrm>
          <a:off x="13063" y="1447800"/>
          <a:ext cx="9130937" cy="4375809"/>
        </p:xfrm>
        <a:graphic>
          <a:graphicData uri="http://schemas.openxmlformats.org/drawingml/2006/table">
            <a:tbl>
              <a:tblPr firstRow="1" bandRow="1">
                <a:tableStyleId>{5C22544A-7EE6-4342-B048-85BDC9FD1C3A}</a:tableStyleId>
              </a:tblPr>
              <a:tblGrid>
                <a:gridCol w="2120537"/>
                <a:gridCol w="685801"/>
                <a:gridCol w="990599"/>
                <a:gridCol w="762000"/>
                <a:gridCol w="543561"/>
                <a:gridCol w="980440"/>
                <a:gridCol w="761999"/>
                <a:gridCol w="533401"/>
                <a:gridCol w="990600"/>
                <a:gridCol w="761999"/>
              </a:tblGrid>
              <a:tr h="804487">
                <a:tc rowSpan="2">
                  <a:txBody>
                    <a:bodyPr/>
                    <a:lstStyle/>
                    <a:p>
                      <a:pPr algn="ctr" fontAlgn="ctr"/>
                      <a:endParaRPr lang="en-US" sz="2000" b="1" i="0" u="none" strike="noStrike" dirty="0">
                        <a:solidFill>
                          <a:schemeClr val="bg1"/>
                        </a:solidFill>
                        <a:latin typeface="+mj-lt"/>
                      </a:endParaRPr>
                    </a:p>
                  </a:txBody>
                  <a:tcPr marL="9525" marR="9525" marT="9525" marB="0" anchor="ctr">
                    <a:blipFill>
                      <a:blip r:embed="rId2"/>
                      <a:tile tx="0" ty="0" sx="100000" sy="100000" flip="none" algn="tl"/>
                    </a:blipFill>
                  </a:tcPr>
                </a:tc>
                <a:tc gridSpan="3">
                  <a:txBody>
                    <a:bodyPr/>
                    <a:lstStyle/>
                    <a:p>
                      <a:pPr algn="ctr" fontAlgn="ctr"/>
                      <a:r>
                        <a:rPr kumimoji="0" lang="en-US" sz="1600" b="1" kern="1200" dirty="0" smtClean="0">
                          <a:solidFill>
                            <a:schemeClr val="lt1"/>
                          </a:solidFill>
                          <a:effectLst/>
                          <a:latin typeface="+mn-lt"/>
                          <a:ea typeface="+mn-ea"/>
                          <a:cs typeface="+mn-cs"/>
                        </a:rPr>
                        <a:t>Vascular surgery referral (n=94)</a:t>
                      </a:r>
                      <a:endParaRPr lang="en-US" sz="1600" b="1" i="0" u="none" strike="noStrike" dirty="0">
                        <a:solidFill>
                          <a:schemeClr val="bg1"/>
                        </a:solidFill>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c gridSpan="3">
                  <a:txBody>
                    <a:bodyPr/>
                    <a:lstStyle/>
                    <a:p>
                      <a:pPr algn="ctr"/>
                      <a:r>
                        <a:rPr kumimoji="0" lang="en-US" sz="1600" b="1" kern="1200" dirty="0" smtClean="0">
                          <a:solidFill>
                            <a:schemeClr val="lt1"/>
                          </a:solidFill>
                          <a:effectLst/>
                          <a:latin typeface="+mn-lt"/>
                          <a:ea typeface="+mn-ea"/>
                          <a:cs typeface="+mn-cs"/>
                        </a:rPr>
                        <a:t>AV access placement</a:t>
                      </a:r>
                    </a:p>
                    <a:p>
                      <a:pPr algn="ctr"/>
                      <a:r>
                        <a:rPr kumimoji="0" lang="en-US" sz="1600" b="1" kern="1200" dirty="0" smtClean="0">
                          <a:solidFill>
                            <a:schemeClr val="lt1"/>
                          </a:solidFill>
                          <a:effectLst/>
                          <a:latin typeface="+mn-lt"/>
                          <a:ea typeface="+mn-ea"/>
                          <a:cs typeface="+mn-cs"/>
                        </a:rPr>
                        <a:t>(n= 61)</a:t>
                      </a:r>
                      <a:endParaRPr lang="en-US" sz="1600" b="1" i="0" u="none" strike="noStrike" dirty="0">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c gridSpan="3">
                  <a:txBody>
                    <a:bodyPr/>
                    <a:lstStyle/>
                    <a:p>
                      <a:pPr algn="ctr"/>
                      <a:r>
                        <a:rPr kumimoji="0" lang="en-US" sz="1600" b="1" kern="1200" dirty="0" smtClean="0">
                          <a:solidFill>
                            <a:schemeClr val="lt1"/>
                          </a:solidFill>
                          <a:effectLst/>
                          <a:latin typeface="+mn-lt"/>
                          <a:ea typeface="+mn-ea"/>
                          <a:cs typeface="+mn-cs"/>
                        </a:rPr>
                        <a:t>Initiated Dialysis</a:t>
                      </a:r>
                    </a:p>
                    <a:p>
                      <a:pPr algn="ctr"/>
                      <a:r>
                        <a:rPr kumimoji="0" lang="en-US" sz="1600" b="1" kern="1200" dirty="0" smtClean="0">
                          <a:solidFill>
                            <a:schemeClr val="lt1"/>
                          </a:solidFill>
                          <a:effectLst/>
                          <a:latin typeface="+mn-lt"/>
                          <a:ea typeface="+mn-ea"/>
                          <a:cs typeface="+mn-cs"/>
                        </a:rPr>
                        <a:t>(n = 48)</a:t>
                      </a:r>
                      <a:endParaRPr lang="en-US" sz="1600" b="1" i="0" u="none" strike="noStrike" dirty="0">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r>
              <a:tr h="446938">
                <a:tc vMerge="1">
                  <a:txBody>
                    <a:bodyPr/>
                    <a:lstStyle/>
                    <a:p>
                      <a:pPr marL="0" marR="0" algn="l" fontAlgn="ctr">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b="1" kern="1200" dirty="0">
                          <a:effectLst/>
                          <a:latin typeface="Arial"/>
                          <a:ea typeface="Calibri"/>
                        </a:rPr>
                        <a:t>OR*</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95% CI</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p-value</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OR*</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95% CI</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p-value</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smtClean="0">
                          <a:effectLst/>
                          <a:latin typeface="Arial"/>
                          <a:ea typeface="Calibri"/>
                        </a:rPr>
                        <a:t>OR*</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95% CI</a:t>
                      </a:r>
                      <a:endParaRPr lang="en-US" sz="14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400" b="1" kern="1200" dirty="0">
                          <a:effectLst/>
                          <a:latin typeface="Arial"/>
                          <a:ea typeface="Calibri"/>
                        </a:rPr>
                        <a:t>p-value</a:t>
                      </a:r>
                      <a:endParaRPr lang="en-US" sz="1400" dirty="0">
                        <a:effectLst/>
                        <a:latin typeface="Times New Roman"/>
                        <a:ea typeface="Times New Roman"/>
                      </a:endParaRPr>
                    </a:p>
                  </a:txBody>
                  <a:tcPr marL="68580" marR="68580" marT="0" marB="0">
                    <a:blipFill>
                      <a:blip r:embed="rId3"/>
                      <a:tile tx="0" ty="0" sx="100000" sy="100000" flip="none" algn="tl"/>
                    </a:blipFill>
                  </a:tcPr>
                </a:tc>
              </a:tr>
              <a:tr h="533584">
                <a:tc>
                  <a:txBody>
                    <a:bodyPr/>
                    <a:lstStyle/>
                    <a:p>
                      <a:pPr marL="0" marR="0" algn="ctr">
                        <a:lnSpc>
                          <a:spcPct val="115000"/>
                        </a:lnSpc>
                        <a:spcBef>
                          <a:spcPts val="0"/>
                        </a:spcBef>
                        <a:spcAft>
                          <a:spcPts val="0"/>
                        </a:spcAft>
                      </a:pPr>
                      <a:r>
                        <a:rPr lang="en-US" sz="1600" b="1" kern="1200" dirty="0" smtClean="0">
                          <a:effectLst/>
                          <a:latin typeface="+mn-lt"/>
                          <a:ea typeface="Calibri"/>
                        </a:rPr>
                        <a:t>Age</a:t>
                      </a:r>
                      <a:r>
                        <a:rPr lang="en-US" sz="1600" b="1" kern="1200" dirty="0">
                          <a:effectLst/>
                          <a:latin typeface="+mn-lt"/>
                          <a:ea typeface="Calibri"/>
                        </a:rPr>
                        <a:t>, per year</a:t>
                      </a:r>
                      <a:endParaRPr lang="en-US" sz="16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0.99</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0.96 </a:t>
                      </a:r>
                      <a:r>
                        <a:rPr lang="en-US" sz="1200" b="0" kern="1200" dirty="0" smtClean="0">
                          <a:effectLst/>
                          <a:latin typeface="Arial"/>
                          <a:ea typeface="Calibri"/>
                        </a:rPr>
                        <a:t>-1.02</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0.33</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0.97 </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0.94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1.00</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0.06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0.98</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0.95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1.01</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0.27</a:t>
                      </a:r>
                      <a:endParaRPr lang="en-US" sz="1200" b="0" dirty="0">
                        <a:effectLst/>
                        <a:latin typeface="Times New Roman"/>
                        <a:ea typeface="Times New Roman"/>
                      </a:endParaRPr>
                    </a:p>
                  </a:txBody>
                  <a:tcPr marL="68580" marR="68580" marT="0" marB="0">
                    <a:blipFill>
                      <a:blip r:embed="rId3"/>
                      <a:tile tx="0" ty="0" sx="100000" sy="100000" flip="none" algn="tl"/>
                    </a:blipFill>
                  </a:tcPr>
                </a:tc>
              </a:tr>
              <a:tr h="647839">
                <a:tc>
                  <a:txBody>
                    <a:bodyPr/>
                    <a:lstStyle/>
                    <a:p>
                      <a:pPr marL="0" marR="0" algn="ctr">
                        <a:lnSpc>
                          <a:spcPct val="115000"/>
                        </a:lnSpc>
                        <a:spcBef>
                          <a:spcPts val="0"/>
                        </a:spcBef>
                        <a:spcAft>
                          <a:spcPts val="0"/>
                        </a:spcAft>
                      </a:pPr>
                      <a:r>
                        <a:rPr lang="en-US" sz="1400" b="1" kern="1200" dirty="0">
                          <a:effectLst/>
                          <a:latin typeface="+mn-lt"/>
                          <a:ea typeface="Calibri"/>
                        </a:rPr>
                        <a:t>African-American Race (compared to white)</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solidFill>
                            <a:srgbClr val="FF0000"/>
                          </a:solidFill>
                          <a:effectLst/>
                          <a:latin typeface="Arial"/>
                          <a:ea typeface="Calibri"/>
                        </a:rPr>
                        <a:t>4.65</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1.00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21.6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effectLst/>
                          <a:latin typeface="Arial"/>
                          <a:ea typeface="Calibri"/>
                        </a:rPr>
                        <a:t>0.05</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1.10</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0.27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4.46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0.89</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0.72</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0.15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3.43</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0.68</a:t>
                      </a:r>
                      <a:endParaRPr lang="en-US" sz="1200" b="0" dirty="0">
                        <a:effectLst/>
                        <a:latin typeface="Times New Roman"/>
                        <a:ea typeface="Times New Roman"/>
                      </a:endParaRPr>
                    </a:p>
                  </a:txBody>
                  <a:tcPr marL="68580" marR="68580" marT="0" marB="0">
                    <a:blipFill>
                      <a:blip r:embed="rId3"/>
                      <a:tile tx="0" ty="0" sx="100000" sy="100000" flip="none" algn="tl"/>
                    </a:blipFill>
                  </a:tcPr>
                </a:tc>
              </a:tr>
              <a:tr h="876161">
                <a:tc>
                  <a:txBody>
                    <a:bodyPr/>
                    <a:lstStyle/>
                    <a:p>
                      <a:pPr marL="0" marR="0" algn="ctr">
                        <a:lnSpc>
                          <a:spcPct val="115000"/>
                        </a:lnSpc>
                        <a:spcBef>
                          <a:spcPts val="0"/>
                        </a:spcBef>
                        <a:spcAft>
                          <a:spcPts val="0"/>
                        </a:spcAft>
                      </a:pPr>
                      <a:r>
                        <a:rPr lang="en-US" sz="1400" b="1" kern="1200" dirty="0">
                          <a:effectLst/>
                          <a:latin typeface="+mn-lt"/>
                          <a:ea typeface="Calibri"/>
                        </a:rPr>
                        <a:t>Hispanic Ethnicity (compared to non-Hispanic white)</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2.81</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0.64 </a:t>
                      </a:r>
                      <a:r>
                        <a:rPr lang="en-US" sz="1200" b="0" kern="1200" baseline="0" dirty="0" smtClean="0">
                          <a:effectLst/>
                          <a:latin typeface="Arial"/>
                          <a:ea typeface="Calibri"/>
                        </a:rPr>
                        <a:t>- </a:t>
                      </a:r>
                      <a:r>
                        <a:rPr lang="en-US" sz="1200" b="0" kern="1200" dirty="0" smtClean="0">
                          <a:effectLst/>
                          <a:latin typeface="Arial"/>
                          <a:ea typeface="Calibri"/>
                        </a:rPr>
                        <a:t>12.44</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0.17</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0.70</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0.18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2.76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0.61</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0.51</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0.11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2.31</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0.38</a:t>
                      </a:r>
                      <a:endParaRPr lang="en-US" sz="1200" b="0" dirty="0">
                        <a:effectLst/>
                        <a:latin typeface="Times New Roman"/>
                        <a:ea typeface="Times New Roman"/>
                      </a:endParaRPr>
                    </a:p>
                  </a:txBody>
                  <a:tcPr marL="68580" marR="68580" marT="0" marB="0">
                    <a:blipFill>
                      <a:blip r:embed="rId3"/>
                      <a:tile tx="0" ty="0" sx="100000" sy="100000" flip="none" algn="tl"/>
                    </a:blipFill>
                  </a:tcPr>
                </a:tc>
              </a:tr>
              <a:tr h="457200">
                <a:tc>
                  <a:txBody>
                    <a:bodyPr/>
                    <a:lstStyle/>
                    <a:p>
                      <a:pPr marL="0" marR="0" algn="ctr">
                        <a:lnSpc>
                          <a:spcPct val="115000"/>
                        </a:lnSpc>
                        <a:spcBef>
                          <a:spcPts val="0"/>
                        </a:spcBef>
                        <a:spcAft>
                          <a:spcPts val="0"/>
                        </a:spcAft>
                      </a:pPr>
                      <a:r>
                        <a:rPr lang="en-US" sz="1600" b="1" kern="1200" dirty="0">
                          <a:effectLst/>
                          <a:latin typeface="+mn-lt"/>
                          <a:ea typeface="Calibri"/>
                        </a:rPr>
                        <a:t>Diabetes Mellitus</a:t>
                      </a:r>
                      <a:endParaRPr lang="en-US" sz="16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1.29</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0.58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2.88</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0.53</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a:effectLst/>
                          <a:latin typeface="Arial"/>
                          <a:ea typeface="Calibri"/>
                        </a:rPr>
                        <a:t>0.91</a:t>
                      </a:r>
                      <a:endParaRPr lang="en-US" sz="1200" b="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0.40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2.06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0.82</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1.76</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0.66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4.71</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0.26</a:t>
                      </a:r>
                      <a:endParaRPr lang="en-US" sz="1200" b="0" dirty="0">
                        <a:effectLst/>
                        <a:latin typeface="Times New Roman"/>
                        <a:ea typeface="Times New Roman"/>
                      </a:endParaRPr>
                    </a:p>
                  </a:txBody>
                  <a:tcPr marL="68580" marR="68580" marT="0" marB="0">
                    <a:blipFill>
                      <a:blip r:embed="rId3"/>
                      <a:tile tx="0" ty="0" sx="100000" sy="100000" flip="none" algn="tl"/>
                    </a:blipFill>
                  </a:tcPr>
                </a:tc>
              </a:tr>
              <a:tr h="609600">
                <a:tc>
                  <a:txBody>
                    <a:bodyPr/>
                    <a:lstStyle/>
                    <a:p>
                      <a:pPr marL="0" marR="0" algn="ctr">
                        <a:lnSpc>
                          <a:spcPct val="115000"/>
                        </a:lnSpc>
                        <a:spcBef>
                          <a:spcPts val="0"/>
                        </a:spcBef>
                        <a:spcAft>
                          <a:spcPts val="0"/>
                        </a:spcAft>
                      </a:pPr>
                      <a:r>
                        <a:rPr lang="en-US" sz="1600" b="1" kern="1200" dirty="0">
                          <a:effectLst/>
                          <a:latin typeface="+mn-lt"/>
                          <a:ea typeface="Calibri"/>
                        </a:rPr>
                        <a:t>Log urine protein/ creatinine ratio </a:t>
                      </a:r>
                      <a:endParaRPr lang="en-US" sz="16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solidFill>
                            <a:srgbClr val="FF0000"/>
                          </a:solidFill>
                          <a:effectLst/>
                          <a:latin typeface="Arial"/>
                          <a:ea typeface="Calibri"/>
                        </a:rPr>
                        <a:t>1.45</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1.13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1.86 </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effectLst/>
                          <a:latin typeface="Arial"/>
                          <a:ea typeface="Calibri"/>
                        </a:rPr>
                        <a:t>0.003</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solidFill>
                            <a:srgbClr val="FF0000"/>
                          </a:solidFill>
                          <a:effectLst/>
                          <a:latin typeface="Arial"/>
                          <a:ea typeface="Calibri"/>
                        </a:rPr>
                        <a:t>1.36</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 1.05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1.75</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effectLst/>
                          <a:latin typeface="Arial"/>
                          <a:ea typeface="Calibri"/>
                        </a:rPr>
                        <a:t>0.02</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solidFill>
                            <a:srgbClr val="FF0000"/>
                          </a:solidFill>
                          <a:effectLst/>
                          <a:latin typeface="Arial"/>
                          <a:ea typeface="Calibri"/>
                        </a:rPr>
                        <a:t>1.72</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0" kern="1200" dirty="0">
                          <a:effectLst/>
                          <a:latin typeface="Arial"/>
                          <a:ea typeface="Calibri"/>
                        </a:rPr>
                        <a:t>1.28 </a:t>
                      </a:r>
                      <a:r>
                        <a:rPr lang="en-US" sz="1200" b="0" kern="1200" dirty="0" smtClean="0">
                          <a:effectLst/>
                          <a:latin typeface="Arial"/>
                          <a:ea typeface="Calibri"/>
                        </a:rPr>
                        <a:t>-</a:t>
                      </a:r>
                      <a:r>
                        <a:rPr lang="en-US" sz="1200" b="0" kern="1200" baseline="0" dirty="0" smtClean="0">
                          <a:effectLst/>
                          <a:latin typeface="Arial"/>
                          <a:ea typeface="Calibri"/>
                        </a:rPr>
                        <a:t> </a:t>
                      </a:r>
                      <a:r>
                        <a:rPr lang="en-US" sz="1200" b="0" kern="1200" dirty="0" smtClean="0">
                          <a:effectLst/>
                          <a:latin typeface="Arial"/>
                          <a:ea typeface="Calibri"/>
                        </a:rPr>
                        <a:t>2.32</a:t>
                      </a:r>
                      <a:endParaRPr lang="en-US" sz="1200" b="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gn="ctr">
                        <a:lnSpc>
                          <a:spcPct val="115000"/>
                        </a:lnSpc>
                        <a:spcBef>
                          <a:spcPts val="0"/>
                        </a:spcBef>
                        <a:spcAft>
                          <a:spcPts val="0"/>
                        </a:spcAft>
                      </a:pPr>
                      <a:r>
                        <a:rPr lang="en-US" sz="1200" b="1" kern="1200" dirty="0">
                          <a:effectLst/>
                          <a:latin typeface="Arial"/>
                          <a:ea typeface="Calibri"/>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r>
            </a:tbl>
          </a:graphicData>
        </a:graphic>
      </p:graphicFrame>
      <p:sp>
        <p:nvSpPr>
          <p:cNvPr id="3" name="Rectangle 2"/>
          <p:cNvSpPr/>
          <p:nvPr/>
        </p:nvSpPr>
        <p:spPr>
          <a:xfrm>
            <a:off x="0" y="5943600"/>
            <a:ext cx="9067800" cy="954107"/>
          </a:xfrm>
          <a:prstGeom prst="rect">
            <a:avLst/>
          </a:prstGeom>
        </p:spPr>
        <p:txBody>
          <a:bodyPr wrap="square">
            <a:spAutoFit/>
          </a:bodyPr>
          <a:lstStyle/>
          <a:p>
            <a:pPr algn="just"/>
            <a:r>
              <a:rPr lang="en-US" sz="1400" dirty="0">
                <a:solidFill>
                  <a:prstClr val="black"/>
                </a:solidFill>
              </a:rPr>
              <a:t>All models for age, sex, race/ethnicity, diabetes mellitus, log urinary albumin/creatinine ratio and baseline eGFR.  Renal fellow visit, number of renal visits, number of hospitalization, and the presence of AKI during a hospitalization put in individually with the above adjusters.   </a:t>
            </a:r>
            <a:endParaRPr lang="en-US" sz="1400" dirty="0" smtClean="0">
              <a:solidFill>
                <a:prstClr val="black"/>
              </a:solidFill>
            </a:endParaRPr>
          </a:p>
          <a:p>
            <a:pPr algn="just"/>
            <a:r>
              <a:rPr lang="en-US" sz="1400" i="1" dirty="0">
                <a:solidFill>
                  <a:prstClr val="black"/>
                </a:solidFill>
              </a:rPr>
              <a:t>A</a:t>
            </a:r>
            <a:r>
              <a:rPr lang="en-US" sz="1400" i="1" dirty="0" smtClean="0">
                <a:solidFill>
                  <a:prstClr val="black"/>
                </a:solidFill>
              </a:rPr>
              <a:t>bbreviations</a:t>
            </a:r>
            <a:r>
              <a:rPr lang="en-US" sz="1400" i="1" dirty="0">
                <a:solidFill>
                  <a:prstClr val="black"/>
                </a:solidFill>
              </a:rPr>
              <a:t>: OR-odds ratio; CI-confidence </a:t>
            </a:r>
            <a:r>
              <a:rPr lang="en-US" sz="1400" i="1" dirty="0" smtClean="0">
                <a:solidFill>
                  <a:prstClr val="black"/>
                </a:solidFill>
              </a:rPr>
              <a:t>interval</a:t>
            </a:r>
            <a:endParaRPr lang="en-US" sz="1400" i="1" dirty="0">
              <a:solidFill>
                <a:prstClr val="black"/>
              </a:solidFill>
            </a:endParaRPr>
          </a:p>
        </p:txBody>
      </p:sp>
    </p:spTree>
    <p:extLst>
      <p:ext uri="{BB962C8B-B14F-4D97-AF65-F5344CB8AC3E}">
        <p14:creationId xmlns:p14="http://schemas.microsoft.com/office/powerpoint/2010/main" val="183863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 y="0"/>
            <a:ext cx="9130937" cy="533400"/>
          </a:xfrm>
        </p:spPr>
        <p:txBody>
          <a:bodyPr>
            <a:normAutofit/>
          </a:bodyPr>
          <a:lstStyle/>
          <a:p>
            <a:r>
              <a:rPr lang="en-US" sz="2600" b="1" dirty="0"/>
              <a:t>Odds </a:t>
            </a:r>
            <a:r>
              <a:rPr lang="en-US" sz="2600" b="1" dirty="0" smtClean="0"/>
              <a:t>Ratio </a:t>
            </a:r>
            <a:r>
              <a:rPr lang="en-US" sz="2600" b="1" dirty="0"/>
              <a:t>of </a:t>
            </a:r>
            <a:r>
              <a:rPr lang="en-US" sz="2600" b="1" dirty="0" smtClean="0"/>
              <a:t>Vascular </a:t>
            </a:r>
            <a:r>
              <a:rPr lang="en-US" sz="2600" b="1" dirty="0"/>
              <a:t>S</a:t>
            </a:r>
            <a:r>
              <a:rPr lang="en-US" sz="2600" b="1" dirty="0" smtClean="0"/>
              <a:t>urgery Referral </a:t>
            </a:r>
            <a:r>
              <a:rPr lang="en-US" sz="2600" b="1" dirty="0"/>
              <a:t>and AV access </a:t>
            </a:r>
            <a:r>
              <a:rPr lang="en-US" sz="2600" b="1" dirty="0" smtClean="0"/>
              <a:t>Placement</a:t>
            </a:r>
            <a:endParaRPr lang="en-US" sz="2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94511"/>
              </p:ext>
            </p:extLst>
          </p:nvPr>
        </p:nvGraphicFramePr>
        <p:xfrm>
          <a:off x="13062" y="677206"/>
          <a:ext cx="9130937" cy="4960017"/>
        </p:xfrm>
        <a:graphic>
          <a:graphicData uri="http://schemas.openxmlformats.org/drawingml/2006/table">
            <a:tbl>
              <a:tblPr firstRow="1" bandRow="1">
                <a:tableStyleId>{5C22544A-7EE6-4342-B048-85BDC9FD1C3A}</a:tableStyleId>
              </a:tblPr>
              <a:tblGrid>
                <a:gridCol w="1891938"/>
                <a:gridCol w="847343"/>
                <a:gridCol w="1004403"/>
                <a:gridCol w="1004403"/>
                <a:gridCol w="572851"/>
                <a:gridCol w="888099"/>
                <a:gridCol w="730475"/>
                <a:gridCol w="591226"/>
                <a:gridCol w="869724"/>
                <a:gridCol w="730475"/>
              </a:tblGrid>
              <a:tr h="1100281">
                <a:tc rowSpan="2">
                  <a:txBody>
                    <a:bodyPr/>
                    <a:lstStyle/>
                    <a:p>
                      <a:pPr algn="ctr" fontAlgn="ctr"/>
                      <a:endParaRPr lang="en-US" sz="2000" b="1" i="0" u="none" strike="noStrike" dirty="0">
                        <a:solidFill>
                          <a:schemeClr val="bg1"/>
                        </a:solidFill>
                        <a:latin typeface="+mj-lt"/>
                      </a:endParaRPr>
                    </a:p>
                  </a:txBody>
                  <a:tcPr marL="9525" marR="9525" marT="9525" marB="0" anchor="ctr">
                    <a:blipFill>
                      <a:blip r:embed="rId2"/>
                      <a:tile tx="0" ty="0" sx="100000" sy="100000" flip="none" algn="tl"/>
                    </a:blipFill>
                  </a:tcPr>
                </a:tc>
                <a:tc gridSpan="3">
                  <a:txBody>
                    <a:bodyPr/>
                    <a:lstStyle/>
                    <a:p>
                      <a:pPr algn="ctr" fontAlgn="ctr"/>
                      <a:r>
                        <a:rPr kumimoji="0" lang="en-US" sz="1600" b="1" kern="1200" dirty="0" smtClean="0">
                          <a:solidFill>
                            <a:schemeClr val="lt1"/>
                          </a:solidFill>
                          <a:effectLst/>
                          <a:latin typeface="+mn-lt"/>
                          <a:ea typeface="+mn-ea"/>
                          <a:cs typeface="+mn-cs"/>
                        </a:rPr>
                        <a:t>Vascular surgery referral (n=94)</a:t>
                      </a:r>
                      <a:endParaRPr lang="en-US" sz="1600" b="1" i="0" u="none" strike="noStrike" dirty="0">
                        <a:solidFill>
                          <a:schemeClr val="bg1"/>
                        </a:solidFill>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c gridSpan="3">
                  <a:txBody>
                    <a:bodyPr/>
                    <a:lstStyle/>
                    <a:p>
                      <a:pPr algn="ctr"/>
                      <a:r>
                        <a:rPr kumimoji="0" lang="en-US" sz="1600" b="1" kern="1200" dirty="0" smtClean="0">
                          <a:solidFill>
                            <a:schemeClr val="lt1"/>
                          </a:solidFill>
                          <a:effectLst/>
                          <a:latin typeface="+mn-lt"/>
                          <a:ea typeface="+mn-ea"/>
                          <a:cs typeface="+mn-cs"/>
                        </a:rPr>
                        <a:t>AV access placement</a:t>
                      </a:r>
                    </a:p>
                    <a:p>
                      <a:pPr algn="ctr"/>
                      <a:r>
                        <a:rPr kumimoji="0" lang="en-US" sz="1600" b="1" kern="1200" dirty="0" smtClean="0">
                          <a:solidFill>
                            <a:schemeClr val="lt1"/>
                          </a:solidFill>
                          <a:effectLst/>
                          <a:latin typeface="+mn-lt"/>
                          <a:ea typeface="+mn-ea"/>
                          <a:cs typeface="+mn-cs"/>
                        </a:rPr>
                        <a:t>(n= 61)</a:t>
                      </a:r>
                      <a:endParaRPr lang="en-US" sz="1600" b="1" i="0" u="none" strike="noStrike" dirty="0">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c gridSpan="3">
                  <a:txBody>
                    <a:bodyPr/>
                    <a:lstStyle/>
                    <a:p>
                      <a:pPr algn="ctr"/>
                      <a:r>
                        <a:rPr kumimoji="0" lang="en-US" sz="1600" b="1" kern="1200" dirty="0" smtClean="0">
                          <a:solidFill>
                            <a:schemeClr val="lt1"/>
                          </a:solidFill>
                          <a:effectLst/>
                          <a:latin typeface="+mn-lt"/>
                          <a:ea typeface="+mn-ea"/>
                          <a:cs typeface="+mn-cs"/>
                        </a:rPr>
                        <a:t>Initiated Dialysis</a:t>
                      </a:r>
                    </a:p>
                    <a:p>
                      <a:pPr algn="ctr"/>
                      <a:r>
                        <a:rPr kumimoji="0" lang="en-US" sz="1600" b="1" kern="1200" dirty="0" smtClean="0">
                          <a:solidFill>
                            <a:schemeClr val="lt1"/>
                          </a:solidFill>
                          <a:effectLst/>
                          <a:latin typeface="+mn-lt"/>
                          <a:ea typeface="+mn-ea"/>
                          <a:cs typeface="+mn-cs"/>
                        </a:rPr>
                        <a:t>(n = 48)</a:t>
                      </a:r>
                      <a:endParaRPr lang="en-US" sz="1600" b="1" i="0" u="none" strike="noStrike" dirty="0">
                        <a:latin typeface="+mj-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r>
              <a:tr h="546074">
                <a:tc vMerge="1">
                  <a:txBody>
                    <a:bodyPr/>
                    <a:lstStyle/>
                    <a:p>
                      <a:pPr marL="0" marR="0" algn="l" fontAlgn="ctr">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kern="1200" dirty="0">
                          <a:effectLst/>
                          <a:latin typeface="Arial"/>
                          <a:ea typeface="Calibri"/>
                        </a:rPr>
                        <a:t>OR*</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a:effectLst/>
                          <a:latin typeface="Arial"/>
                          <a:ea typeface="Calibri"/>
                        </a:rPr>
                        <a:t>95% CI</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a:effectLst/>
                          <a:latin typeface="Arial"/>
                          <a:ea typeface="Calibri"/>
                        </a:rPr>
                        <a:t>p-value</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OR*</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95% CI</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p-value</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OR</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95% CI</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p-value</a:t>
                      </a:r>
                      <a:endParaRPr lang="en-US" sz="1200" dirty="0">
                        <a:effectLst/>
                        <a:latin typeface="Times New Roman"/>
                        <a:ea typeface="Times New Roman"/>
                      </a:endParaRPr>
                    </a:p>
                  </a:txBody>
                  <a:tcPr marL="68580" marR="68580" marT="0" marB="0">
                    <a:blipFill>
                      <a:blip r:embed="rId3"/>
                      <a:tile tx="0" ty="0" sx="100000" sy="100000" flip="none" algn="tl"/>
                    </a:blipFill>
                  </a:tcPr>
                </a:tc>
              </a:tr>
              <a:tr h="623005">
                <a:tc>
                  <a:txBody>
                    <a:bodyPr/>
                    <a:lstStyle/>
                    <a:p>
                      <a:pPr marL="0" marR="0">
                        <a:lnSpc>
                          <a:spcPct val="115000"/>
                        </a:lnSpc>
                        <a:spcBef>
                          <a:spcPts val="0"/>
                        </a:spcBef>
                        <a:spcAft>
                          <a:spcPts val="0"/>
                        </a:spcAft>
                      </a:pPr>
                      <a:r>
                        <a:rPr lang="en-US" sz="1400" b="1" kern="1200" dirty="0">
                          <a:effectLst/>
                          <a:latin typeface="+mn-lt"/>
                          <a:ea typeface="Calibri"/>
                        </a:rPr>
                        <a:t>eGFR at the study entry</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0.87</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dirty="0">
                          <a:effectLst/>
                          <a:latin typeface="Arial"/>
                          <a:ea typeface="Calibri"/>
                        </a:rPr>
                        <a:t>0.82 </a:t>
                      </a:r>
                      <a:r>
                        <a:rPr lang="en-US" sz="1200" dirty="0" smtClean="0">
                          <a:effectLst/>
                          <a:latin typeface="Arial"/>
                          <a:ea typeface="Calibri"/>
                        </a:rPr>
                        <a:t>-</a:t>
                      </a:r>
                      <a:r>
                        <a:rPr lang="en-US" sz="1200" baseline="0" dirty="0" smtClean="0">
                          <a:effectLst/>
                          <a:latin typeface="Arial"/>
                          <a:ea typeface="Calibri"/>
                        </a:rPr>
                        <a:t> </a:t>
                      </a:r>
                      <a:r>
                        <a:rPr lang="en-US" sz="1200" dirty="0" smtClean="0">
                          <a:effectLst/>
                          <a:latin typeface="Arial"/>
                          <a:ea typeface="Calibri"/>
                        </a:rPr>
                        <a:t>0.93</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0.89</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0.83-</a:t>
                      </a:r>
                      <a:r>
                        <a:rPr lang="en-US" sz="1200" kern="1200" baseline="0" dirty="0" smtClean="0">
                          <a:effectLst/>
                          <a:latin typeface="Arial"/>
                          <a:ea typeface="Calibri"/>
                        </a:rPr>
                        <a:t> </a:t>
                      </a:r>
                      <a:r>
                        <a:rPr lang="en-US" sz="1200" kern="1200" dirty="0" smtClean="0">
                          <a:effectLst/>
                          <a:latin typeface="Arial"/>
                          <a:ea typeface="Calibri"/>
                        </a:rPr>
                        <a:t>0.94</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0.90</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0.84-</a:t>
                      </a:r>
                      <a:r>
                        <a:rPr lang="en-US" sz="1200" kern="1200" baseline="0" dirty="0" smtClean="0">
                          <a:effectLst/>
                          <a:latin typeface="Arial"/>
                          <a:ea typeface="Calibri"/>
                        </a:rPr>
                        <a:t> </a:t>
                      </a:r>
                      <a:r>
                        <a:rPr lang="en-US" sz="1200" kern="1200" dirty="0" smtClean="0">
                          <a:effectLst/>
                          <a:latin typeface="Arial"/>
                          <a:ea typeface="Calibri"/>
                        </a:rPr>
                        <a:t>0.97</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0.003</a:t>
                      </a:r>
                      <a:endParaRPr lang="en-US" sz="1200" b="1" dirty="0">
                        <a:effectLst/>
                        <a:latin typeface="Times New Roman"/>
                        <a:ea typeface="Times New Roman"/>
                      </a:endParaRPr>
                    </a:p>
                  </a:txBody>
                  <a:tcPr marL="68580" marR="68580" marT="0" marB="0">
                    <a:blipFill>
                      <a:blip r:embed="rId3"/>
                      <a:tile tx="0" ty="0" sx="100000" sy="100000" flip="none" algn="tl"/>
                    </a:blipFill>
                  </a:tcPr>
                </a:tc>
              </a:tr>
              <a:tr h="787234">
                <a:tc>
                  <a:txBody>
                    <a:bodyPr/>
                    <a:lstStyle/>
                    <a:p>
                      <a:pPr marL="0" marR="0">
                        <a:lnSpc>
                          <a:spcPct val="115000"/>
                        </a:lnSpc>
                        <a:spcBef>
                          <a:spcPts val="0"/>
                        </a:spcBef>
                        <a:spcAft>
                          <a:spcPts val="0"/>
                        </a:spcAft>
                      </a:pPr>
                      <a:r>
                        <a:rPr lang="en-US" sz="1400" b="1" kern="1200" dirty="0">
                          <a:solidFill>
                            <a:schemeClr val="tx1"/>
                          </a:solidFill>
                          <a:effectLst/>
                          <a:latin typeface="+mn-lt"/>
                          <a:ea typeface="Calibri"/>
                        </a:rPr>
                        <a:t>Patient seen with renal fellow</a:t>
                      </a:r>
                      <a:endParaRPr lang="en-US" sz="1400" b="1" dirty="0">
                        <a:solidFill>
                          <a:schemeClr val="tx1"/>
                        </a:solidFill>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1.45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0.67 </a:t>
                      </a:r>
                      <a:r>
                        <a:rPr lang="en-US" sz="1200" kern="1200" dirty="0" smtClean="0">
                          <a:effectLst/>
                          <a:latin typeface="Arial"/>
                          <a:ea typeface="Calibri"/>
                        </a:rPr>
                        <a:t>-</a:t>
                      </a:r>
                      <a:r>
                        <a:rPr lang="en-US" sz="1200" kern="1200" baseline="0" dirty="0" smtClean="0">
                          <a:effectLst/>
                          <a:latin typeface="Arial"/>
                          <a:ea typeface="Calibri"/>
                        </a:rPr>
                        <a:t> </a:t>
                      </a:r>
                      <a:r>
                        <a:rPr lang="en-US" sz="1200" kern="1200" dirty="0" smtClean="0">
                          <a:effectLst/>
                          <a:latin typeface="Arial"/>
                          <a:ea typeface="Calibri"/>
                        </a:rPr>
                        <a:t>3.13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0.34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1.10</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0.25-</a:t>
                      </a:r>
                      <a:r>
                        <a:rPr lang="en-US" sz="1200" kern="1200" baseline="0" dirty="0" smtClean="0">
                          <a:effectLst/>
                          <a:latin typeface="Arial"/>
                          <a:ea typeface="Calibri"/>
                        </a:rPr>
                        <a:t> </a:t>
                      </a:r>
                      <a:r>
                        <a:rPr lang="en-US" sz="1200" kern="1200" dirty="0" smtClean="0">
                          <a:effectLst/>
                          <a:latin typeface="Arial"/>
                          <a:ea typeface="Calibri"/>
                        </a:rPr>
                        <a:t>1.49</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0.82</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1.35</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0.56-</a:t>
                      </a:r>
                      <a:r>
                        <a:rPr lang="en-US" sz="1200" kern="1200" baseline="0" dirty="0" smtClean="0">
                          <a:effectLst/>
                          <a:latin typeface="Arial"/>
                          <a:ea typeface="Calibri"/>
                        </a:rPr>
                        <a:t> </a:t>
                      </a:r>
                      <a:r>
                        <a:rPr lang="en-US" sz="1200" kern="1200" dirty="0" smtClean="0">
                          <a:effectLst/>
                          <a:latin typeface="Arial"/>
                          <a:ea typeface="Calibri"/>
                        </a:rPr>
                        <a:t>3.27</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0.50</a:t>
                      </a:r>
                      <a:endParaRPr lang="en-US" sz="1200" dirty="0">
                        <a:effectLst/>
                        <a:latin typeface="Times New Roman"/>
                        <a:ea typeface="Times New Roman"/>
                      </a:endParaRPr>
                    </a:p>
                  </a:txBody>
                  <a:tcPr marL="68580" marR="68580" marT="0" marB="0">
                    <a:blipFill>
                      <a:blip r:embed="rId3"/>
                      <a:tile tx="0" ty="0" sx="100000" sy="100000" flip="none" algn="tl"/>
                    </a:blipFill>
                  </a:tcPr>
                </a:tc>
              </a:tr>
              <a:tr h="623005">
                <a:tc>
                  <a:txBody>
                    <a:bodyPr/>
                    <a:lstStyle/>
                    <a:p>
                      <a:pPr marL="0" marR="0">
                        <a:lnSpc>
                          <a:spcPct val="115000"/>
                        </a:lnSpc>
                        <a:spcBef>
                          <a:spcPts val="0"/>
                        </a:spcBef>
                        <a:spcAft>
                          <a:spcPts val="0"/>
                        </a:spcAft>
                      </a:pPr>
                      <a:r>
                        <a:rPr lang="en-US" sz="1400" b="1" kern="1200">
                          <a:effectLst/>
                          <a:latin typeface="+mn-lt"/>
                          <a:ea typeface="Calibri"/>
                        </a:rPr>
                        <a:t>Number of nephrology visits</a:t>
                      </a:r>
                      <a:endParaRPr lang="en-US" sz="1400" b="1">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1.27</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1.12 </a:t>
                      </a:r>
                      <a:r>
                        <a:rPr lang="en-US" sz="1200" kern="1200" dirty="0" smtClean="0">
                          <a:effectLst/>
                          <a:latin typeface="Arial"/>
                          <a:ea typeface="Calibri"/>
                        </a:rPr>
                        <a:t>-</a:t>
                      </a:r>
                      <a:r>
                        <a:rPr lang="en-US" sz="1200" kern="1200" baseline="0" dirty="0" smtClean="0">
                          <a:effectLst/>
                          <a:latin typeface="Arial"/>
                          <a:ea typeface="Calibri"/>
                        </a:rPr>
                        <a:t> </a:t>
                      </a:r>
                      <a:r>
                        <a:rPr lang="en-US" sz="1200" kern="1200" dirty="0" smtClean="0">
                          <a:effectLst/>
                          <a:latin typeface="Arial"/>
                          <a:ea typeface="Calibri"/>
                        </a:rPr>
                        <a:t>1.45</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1.13</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1.01-</a:t>
                      </a:r>
                      <a:r>
                        <a:rPr lang="en-US" sz="1200" kern="1200" baseline="0" dirty="0" smtClean="0">
                          <a:effectLst/>
                          <a:latin typeface="Arial"/>
                          <a:ea typeface="Calibri"/>
                        </a:rPr>
                        <a:t> </a:t>
                      </a:r>
                      <a:r>
                        <a:rPr lang="en-US" sz="1200" kern="1200" dirty="0" smtClean="0">
                          <a:effectLst/>
                          <a:latin typeface="Arial"/>
                          <a:ea typeface="Calibri"/>
                        </a:rPr>
                        <a:t>1.25</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0.03</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1.02</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0.92-</a:t>
                      </a:r>
                      <a:r>
                        <a:rPr lang="en-US" sz="1200" kern="1200" baseline="0" dirty="0" smtClean="0">
                          <a:effectLst/>
                          <a:latin typeface="Arial"/>
                          <a:ea typeface="Calibri"/>
                        </a:rPr>
                        <a:t> </a:t>
                      </a:r>
                      <a:r>
                        <a:rPr lang="en-US" sz="1200" kern="1200" dirty="0" smtClean="0">
                          <a:effectLst/>
                          <a:latin typeface="Arial"/>
                          <a:ea typeface="Calibri"/>
                        </a:rPr>
                        <a:t>1.14</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0.68</a:t>
                      </a:r>
                      <a:endParaRPr lang="en-US" sz="1200">
                        <a:effectLst/>
                        <a:latin typeface="Times New Roman"/>
                        <a:ea typeface="Times New Roman"/>
                      </a:endParaRPr>
                    </a:p>
                  </a:txBody>
                  <a:tcPr marL="68580" marR="68580" marT="0" marB="0">
                    <a:blipFill>
                      <a:blip r:embed="rId3"/>
                      <a:tile tx="0" ty="0" sx="100000" sy="100000" flip="none" algn="tl"/>
                    </a:blipFill>
                  </a:tcPr>
                </a:tc>
              </a:tr>
              <a:tr h="623005">
                <a:tc>
                  <a:txBody>
                    <a:bodyPr/>
                    <a:lstStyle/>
                    <a:p>
                      <a:pPr marL="0" marR="0">
                        <a:lnSpc>
                          <a:spcPct val="115000"/>
                        </a:lnSpc>
                        <a:spcBef>
                          <a:spcPts val="0"/>
                        </a:spcBef>
                        <a:spcAft>
                          <a:spcPts val="0"/>
                        </a:spcAft>
                      </a:pPr>
                      <a:r>
                        <a:rPr lang="en-US" sz="1400" b="1" kern="1200">
                          <a:effectLst/>
                          <a:latin typeface="+mn-lt"/>
                          <a:ea typeface="Calibri"/>
                        </a:rPr>
                        <a:t>Hospitalization during follow-up</a:t>
                      </a:r>
                      <a:endParaRPr lang="en-US" sz="1400" b="1">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0.97</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0.41 </a:t>
                      </a:r>
                      <a:r>
                        <a:rPr lang="en-US" sz="1200" kern="1200" dirty="0" smtClean="0">
                          <a:effectLst/>
                          <a:latin typeface="Arial"/>
                          <a:ea typeface="Calibri"/>
                        </a:rPr>
                        <a:t>-</a:t>
                      </a:r>
                      <a:r>
                        <a:rPr lang="en-US" sz="1200" kern="1200" baseline="0" dirty="0" smtClean="0">
                          <a:effectLst/>
                          <a:latin typeface="Arial"/>
                          <a:ea typeface="Calibri"/>
                        </a:rPr>
                        <a:t> </a:t>
                      </a:r>
                      <a:r>
                        <a:rPr lang="en-US" sz="1200" kern="1200" dirty="0" smtClean="0">
                          <a:effectLst/>
                          <a:latin typeface="Arial"/>
                          <a:ea typeface="Calibri"/>
                        </a:rPr>
                        <a:t>2.29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0.94</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2.46</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0.94 </a:t>
                      </a:r>
                      <a:r>
                        <a:rPr lang="en-US" sz="1200" kern="1200" dirty="0" smtClean="0">
                          <a:effectLst/>
                          <a:latin typeface="Arial"/>
                          <a:ea typeface="Calibri"/>
                        </a:rPr>
                        <a:t>-</a:t>
                      </a:r>
                      <a:r>
                        <a:rPr lang="en-US" sz="1200" kern="1200" baseline="0" dirty="0" smtClean="0">
                          <a:effectLst/>
                          <a:latin typeface="Arial"/>
                          <a:ea typeface="Calibri"/>
                        </a:rPr>
                        <a:t> </a:t>
                      </a:r>
                      <a:r>
                        <a:rPr lang="en-US" sz="1200" kern="1200" dirty="0" smtClean="0">
                          <a:effectLst/>
                          <a:latin typeface="Arial"/>
                          <a:ea typeface="Calibri"/>
                        </a:rPr>
                        <a:t>6.4</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0.07</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13.0</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2.3 </a:t>
                      </a:r>
                      <a:r>
                        <a:rPr lang="en-US" sz="1200" kern="1200" dirty="0" smtClean="0">
                          <a:effectLst/>
                          <a:latin typeface="Arial"/>
                          <a:ea typeface="Calibri"/>
                        </a:rPr>
                        <a:t>-</a:t>
                      </a:r>
                      <a:r>
                        <a:rPr lang="en-US" sz="1200" kern="1200" baseline="0" dirty="0" smtClean="0">
                          <a:effectLst/>
                          <a:latin typeface="Arial"/>
                          <a:ea typeface="Calibri"/>
                        </a:rPr>
                        <a:t> </a:t>
                      </a:r>
                      <a:r>
                        <a:rPr lang="en-US" sz="1200" kern="1200" dirty="0" smtClean="0">
                          <a:effectLst/>
                          <a:latin typeface="Arial"/>
                          <a:ea typeface="Calibri"/>
                        </a:rPr>
                        <a:t>73.3</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0.004</a:t>
                      </a:r>
                      <a:endParaRPr lang="en-US" sz="1200" b="1" dirty="0">
                        <a:effectLst/>
                        <a:latin typeface="Times New Roman"/>
                        <a:ea typeface="Times New Roman"/>
                      </a:endParaRPr>
                    </a:p>
                  </a:txBody>
                  <a:tcPr marL="68580" marR="68580" marT="0" marB="0">
                    <a:blipFill>
                      <a:blip r:embed="rId3"/>
                      <a:tile tx="0" ty="0" sx="100000" sy="100000" flip="none" algn="tl"/>
                    </a:blipFill>
                  </a:tcPr>
                </a:tc>
              </a:tr>
              <a:tr h="657413">
                <a:tc>
                  <a:txBody>
                    <a:bodyPr/>
                    <a:lstStyle/>
                    <a:p>
                      <a:pPr marL="0" marR="0">
                        <a:lnSpc>
                          <a:spcPct val="115000"/>
                        </a:lnSpc>
                        <a:spcBef>
                          <a:spcPts val="0"/>
                        </a:spcBef>
                        <a:spcAft>
                          <a:spcPts val="0"/>
                        </a:spcAft>
                      </a:pPr>
                      <a:r>
                        <a:rPr lang="en-US" sz="1400" b="1" kern="1200" dirty="0">
                          <a:effectLst/>
                          <a:latin typeface="+mn-lt"/>
                          <a:ea typeface="Calibri"/>
                        </a:rPr>
                        <a:t>AKI during hospitalization</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0.78</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dirty="0">
                          <a:effectLst/>
                          <a:latin typeface="Arial"/>
                          <a:ea typeface="Calibri"/>
                        </a:rPr>
                        <a:t>0.35 </a:t>
                      </a:r>
                      <a:r>
                        <a:rPr lang="en-US" sz="1200" dirty="0" smtClean="0">
                          <a:effectLst/>
                          <a:latin typeface="Arial"/>
                          <a:ea typeface="Calibri"/>
                        </a:rPr>
                        <a:t>-</a:t>
                      </a:r>
                      <a:r>
                        <a:rPr lang="en-US" sz="1200" baseline="0" dirty="0" smtClean="0">
                          <a:effectLst/>
                          <a:latin typeface="Arial"/>
                          <a:ea typeface="Calibri"/>
                        </a:rPr>
                        <a:t> </a:t>
                      </a:r>
                      <a:r>
                        <a:rPr lang="en-US" sz="1200" dirty="0" smtClean="0">
                          <a:effectLst/>
                          <a:latin typeface="Arial"/>
                          <a:ea typeface="Calibri"/>
                        </a:rPr>
                        <a:t>1.72</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0.53</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a:effectLst/>
                          <a:latin typeface="Arial"/>
                          <a:ea typeface="Calibri"/>
                        </a:rPr>
                        <a:t>1.84</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0.79-</a:t>
                      </a:r>
                      <a:r>
                        <a:rPr lang="en-US" sz="1200" kern="1200" baseline="0" dirty="0" smtClean="0">
                          <a:effectLst/>
                          <a:latin typeface="Arial"/>
                          <a:ea typeface="Calibri"/>
                        </a:rPr>
                        <a:t> </a:t>
                      </a:r>
                      <a:r>
                        <a:rPr lang="en-US" sz="1200" kern="1200" dirty="0" smtClean="0">
                          <a:effectLst/>
                          <a:latin typeface="Arial"/>
                          <a:ea typeface="Calibri"/>
                        </a:rPr>
                        <a:t>4.28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a:effectLst/>
                          <a:latin typeface="Arial"/>
                          <a:ea typeface="Calibri"/>
                        </a:rPr>
                        <a:t>0.226</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solidFill>
                            <a:srgbClr val="FF0000"/>
                          </a:solidFill>
                          <a:effectLst/>
                          <a:latin typeface="Arial"/>
                          <a:ea typeface="Calibri"/>
                        </a:rPr>
                        <a:t>6.6</a:t>
                      </a:r>
                      <a:endParaRPr lang="en-US" sz="1200" b="1" dirty="0">
                        <a:solidFill>
                          <a:srgbClr val="FF0000"/>
                        </a:solidFill>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kern="1200" dirty="0" smtClean="0">
                          <a:effectLst/>
                          <a:latin typeface="Arial"/>
                          <a:ea typeface="Calibri"/>
                        </a:rPr>
                        <a:t>1.89-</a:t>
                      </a:r>
                      <a:r>
                        <a:rPr lang="en-US" sz="1200" kern="1200" baseline="0" dirty="0" smtClean="0">
                          <a:effectLst/>
                          <a:latin typeface="Arial"/>
                          <a:ea typeface="Calibri"/>
                        </a:rPr>
                        <a:t> </a:t>
                      </a:r>
                      <a:r>
                        <a:rPr lang="en-US" sz="1200" kern="1200" dirty="0" smtClean="0">
                          <a:effectLst/>
                          <a:latin typeface="Arial"/>
                          <a:ea typeface="Calibri"/>
                        </a:rPr>
                        <a:t>22.8</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115000"/>
                        </a:lnSpc>
                        <a:spcBef>
                          <a:spcPts val="0"/>
                        </a:spcBef>
                        <a:spcAft>
                          <a:spcPts val="0"/>
                        </a:spcAft>
                      </a:pPr>
                      <a:r>
                        <a:rPr lang="en-US" sz="1200" b="1" kern="1200" dirty="0">
                          <a:effectLst/>
                          <a:latin typeface="Arial"/>
                          <a:ea typeface="Calibri"/>
                        </a:rPr>
                        <a:t>0.003</a:t>
                      </a:r>
                      <a:endParaRPr lang="en-US" sz="1200" b="1" dirty="0">
                        <a:effectLst/>
                        <a:latin typeface="Times New Roman"/>
                        <a:ea typeface="Times New Roman"/>
                      </a:endParaRPr>
                    </a:p>
                  </a:txBody>
                  <a:tcPr marL="68580" marR="68580" marT="0" marB="0">
                    <a:blipFill>
                      <a:blip r:embed="rId3"/>
                      <a:tile tx="0" ty="0" sx="100000" sy="100000" flip="none" algn="tl"/>
                    </a:blipFill>
                  </a:tcPr>
                </a:tc>
              </a:tr>
            </a:tbl>
          </a:graphicData>
        </a:graphic>
      </p:graphicFrame>
      <p:sp>
        <p:nvSpPr>
          <p:cNvPr id="3" name="Rectangle 2"/>
          <p:cNvSpPr/>
          <p:nvPr/>
        </p:nvSpPr>
        <p:spPr>
          <a:xfrm>
            <a:off x="13063" y="5847082"/>
            <a:ext cx="9130937" cy="923330"/>
          </a:xfrm>
          <a:prstGeom prst="rect">
            <a:avLst/>
          </a:prstGeom>
        </p:spPr>
        <p:txBody>
          <a:bodyPr wrap="square">
            <a:spAutoFit/>
          </a:bodyPr>
          <a:lstStyle/>
          <a:p>
            <a:pPr algn="just"/>
            <a:r>
              <a:rPr lang="en-US" sz="1400" dirty="0">
                <a:solidFill>
                  <a:prstClr val="black"/>
                </a:solidFill>
              </a:rPr>
              <a:t>All models for age, sex, race/ethnicity, diabetes mellitus, log urinary albumin/creatinine ratio and baseline eGFR.  Renal fellow visit, number of renal visits, number of hospitalization, and the presence of AKI during a hospitalization put in individually with the above adjusters</a:t>
            </a:r>
            <a:r>
              <a:rPr lang="en-US" sz="1000" dirty="0">
                <a:solidFill>
                  <a:prstClr val="black"/>
                </a:solidFill>
              </a:rPr>
              <a:t>.   </a:t>
            </a:r>
            <a:endParaRPr lang="en-US" sz="1000" dirty="0" smtClean="0">
              <a:solidFill>
                <a:prstClr val="black"/>
              </a:solidFill>
            </a:endParaRPr>
          </a:p>
          <a:p>
            <a:pPr algn="just"/>
            <a:r>
              <a:rPr lang="en-US" sz="1200" i="1" dirty="0" smtClean="0">
                <a:solidFill>
                  <a:prstClr val="black"/>
                </a:solidFill>
              </a:rPr>
              <a:t>Abbreviations</a:t>
            </a:r>
            <a:r>
              <a:rPr lang="en-US" sz="1200" i="1" dirty="0">
                <a:solidFill>
                  <a:prstClr val="black"/>
                </a:solidFill>
              </a:rPr>
              <a:t>: OR-odds ratio; CI-confidence interval)</a:t>
            </a:r>
          </a:p>
        </p:txBody>
      </p:sp>
    </p:spTree>
    <p:extLst>
      <p:ext uri="{BB962C8B-B14F-4D97-AF65-F5344CB8AC3E}">
        <p14:creationId xmlns:p14="http://schemas.microsoft.com/office/powerpoint/2010/main" val="1565171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838200"/>
            <a:ext cx="9144000" cy="5943600"/>
          </a:xfrm>
        </p:spPr>
        <p:txBody>
          <a:bodyPr>
            <a:normAutofit fontScale="92500" lnSpcReduction="20000"/>
          </a:bodyPr>
          <a:lstStyle/>
          <a:p>
            <a:pPr algn="just"/>
            <a:r>
              <a:rPr lang="en-US" dirty="0" smtClean="0"/>
              <a:t>By </a:t>
            </a:r>
            <a:r>
              <a:rPr lang="en-US" dirty="0"/>
              <a:t>the end of study, 48 patients had started </a:t>
            </a:r>
            <a:r>
              <a:rPr lang="en-US" dirty="0" smtClean="0"/>
              <a:t>hemodialysis </a:t>
            </a:r>
            <a:r>
              <a:rPr lang="en-US" dirty="0"/>
              <a:t>with mean eGFR of 9.0±4.9 ml/min/1.73m ² </a:t>
            </a:r>
            <a:endParaRPr lang="en-US" dirty="0" smtClean="0"/>
          </a:p>
          <a:p>
            <a:pPr algn="just"/>
            <a:endParaRPr lang="en-US" dirty="0"/>
          </a:p>
          <a:p>
            <a:pPr algn="just"/>
            <a:r>
              <a:rPr lang="en-US" dirty="0" smtClean="0"/>
              <a:t>Out </a:t>
            </a:r>
            <a:r>
              <a:rPr lang="en-US" dirty="0"/>
              <a:t>of </a:t>
            </a:r>
            <a:r>
              <a:rPr lang="en-US" dirty="0" smtClean="0"/>
              <a:t>those, 28 </a:t>
            </a:r>
            <a:r>
              <a:rPr lang="en-US" dirty="0"/>
              <a:t>patients with CKD stage 4 and 16 patients with CKD stage 5 diagnosis were referred to nephrologist</a:t>
            </a:r>
            <a:r>
              <a:rPr lang="en-US" dirty="0" smtClean="0"/>
              <a:t>.</a:t>
            </a:r>
          </a:p>
          <a:p>
            <a:pPr marL="0" indent="0" algn="just">
              <a:buNone/>
            </a:pPr>
            <a:r>
              <a:rPr lang="en-US" dirty="0" smtClean="0"/>
              <a:t> </a:t>
            </a:r>
          </a:p>
          <a:p>
            <a:pPr algn="just"/>
            <a:r>
              <a:rPr lang="en-US" dirty="0" smtClean="0"/>
              <a:t>Of </a:t>
            </a:r>
            <a:r>
              <a:rPr lang="en-US" dirty="0"/>
              <a:t>all the patients started on </a:t>
            </a:r>
            <a:r>
              <a:rPr lang="en-US" dirty="0" smtClean="0"/>
              <a:t>hemodialysis, </a:t>
            </a:r>
            <a:r>
              <a:rPr lang="en-US" dirty="0"/>
              <a:t>30 patients (62.5%) saw a nephrologist for less than a year and 17 patients (35%) had seen the nephrologist for &lt;6 </a:t>
            </a:r>
            <a:r>
              <a:rPr lang="en-US" dirty="0" smtClean="0"/>
              <a:t>months. </a:t>
            </a:r>
          </a:p>
          <a:p>
            <a:pPr algn="just"/>
            <a:endParaRPr lang="en-US" dirty="0" smtClean="0"/>
          </a:p>
          <a:p>
            <a:pPr algn="just"/>
            <a:r>
              <a:rPr lang="en-US" dirty="0" smtClean="0"/>
              <a:t>The </a:t>
            </a:r>
            <a:r>
              <a:rPr lang="en-US" dirty="0"/>
              <a:t>mean time from the study visit to </a:t>
            </a:r>
            <a:r>
              <a:rPr lang="en-US" dirty="0" smtClean="0"/>
              <a:t>hemodialysis </a:t>
            </a:r>
            <a:r>
              <a:rPr lang="en-US" dirty="0"/>
              <a:t>was similar in patients with initial nephrology visit with CKD 5 vs. CKD 4 (0.68±0.5 years vs 0.83±0.5 years, p=0.4)  </a:t>
            </a:r>
            <a:endParaRPr lang="en-US" dirty="0" smtClean="0"/>
          </a:p>
          <a:p>
            <a:pPr algn="just"/>
            <a:endParaRPr lang="en-US" dirty="0" smtClean="0"/>
          </a:p>
          <a:p>
            <a:pPr algn="just"/>
            <a:r>
              <a:rPr lang="en-US" dirty="0" smtClean="0"/>
              <a:t>Of </a:t>
            </a:r>
            <a:r>
              <a:rPr lang="en-US" dirty="0"/>
              <a:t>the 48 patients who started dialysis, 44 of them had a hospitalization with an AKI episode, compared to 4 such hospitalizations in 173 patients who did not start dialysis (p-value &lt;0.001 for comparison). </a:t>
            </a:r>
            <a:endParaRPr lang="en-US" dirty="0" smtClean="0"/>
          </a:p>
          <a:p>
            <a:endParaRPr lang="en-US" dirty="0"/>
          </a:p>
        </p:txBody>
      </p:sp>
    </p:spTree>
    <p:extLst>
      <p:ext uri="{BB962C8B-B14F-4D97-AF65-F5344CB8AC3E}">
        <p14:creationId xmlns:p14="http://schemas.microsoft.com/office/powerpoint/2010/main" val="404790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 y="0"/>
            <a:ext cx="9130937" cy="533400"/>
          </a:xfrm>
        </p:spPr>
        <p:txBody>
          <a:bodyPr>
            <a:normAutofit/>
          </a:bodyPr>
          <a:lstStyle/>
          <a:p>
            <a:r>
              <a:rPr lang="en-US" sz="3000" b="1" dirty="0"/>
              <a:t>Reasons for </a:t>
            </a:r>
            <a:r>
              <a:rPr lang="en-US" sz="3000" b="1" dirty="0" smtClean="0"/>
              <a:t>Non-placement </a:t>
            </a:r>
            <a:r>
              <a:rPr lang="en-US" sz="3000" b="1" dirty="0"/>
              <a:t>of </a:t>
            </a:r>
            <a:r>
              <a:rPr lang="en-US" sz="3000" b="1" dirty="0" smtClean="0"/>
              <a:t>Vascular </a:t>
            </a:r>
            <a:r>
              <a:rPr lang="en-US" sz="3000" b="1" dirty="0"/>
              <a:t>A</a:t>
            </a:r>
            <a:r>
              <a:rPr lang="en-US" sz="3000" b="1" dirty="0" smtClean="0"/>
              <a:t>ccess</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1018907"/>
              </p:ext>
            </p:extLst>
          </p:nvPr>
        </p:nvGraphicFramePr>
        <p:xfrm>
          <a:off x="13062" y="677207"/>
          <a:ext cx="9091750" cy="4961593"/>
        </p:xfrm>
        <a:graphic>
          <a:graphicData uri="http://schemas.openxmlformats.org/drawingml/2006/table">
            <a:tbl>
              <a:tblPr firstRow="1" bandRow="1">
                <a:tableStyleId>{5C22544A-7EE6-4342-B048-85BDC9FD1C3A}</a:tableStyleId>
              </a:tblPr>
              <a:tblGrid>
                <a:gridCol w="1600660"/>
                <a:gridCol w="1600660"/>
                <a:gridCol w="1408581"/>
                <a:gridCol w="915821"/>
                <a:gridCol w="1517183"/>
                <a:gridCol w="1214244"/>
                <a:gridCol w="834601"/>
              </a:tblGrid>
              <a:tr h="515108">
                <a:tc rowSpan="2">
                  <a:txBody>
                    <a:bodyPr/>
                    <a:lstStyle/>
                    <a:p>
                      <a:pPr algn="ctr" fontAlgn="ctr"/>
                      <a:r>
                        <a:rPr kumimoji="0" lang="en-US" sz="1800" b="1" kern="1200" dirty="0" smtClean="0">
                          <a:solidFill>
                            <a:schemeClr val="lt1"/>
                          </a:solidFill>
                          <a:effectLst/>
                          <a:latin typeface="+mn-lt"/>
                          <a:ea typeface="+mn-ea"/>
                          <a:cs typeface="+mn-cs"/>
                        </a:rPr>
                        <a:t>Limiting Factors</a:t>
                      </a:r>
                      <a:endParaRPr lang="en-US" sz="1600" b="1" i="0" u="none" strike="noStrike" dirty="0">
                        <a:solidFill>
                          <a:schemeClr val="bg1"/>
                        </a:solidFill>
                        <a:latin typeface="+mn-lt"/>
                      </a:endParaRPr>
                    </a:p>
                  </a:txBody>
                  <a:tcPr marL="9525" marR="9525" marT="9525" marB="0" anchor="ctr">
                    <a:blipFill>
                      <a:blip r:embed="rId2"/>
                      <a:tile tx="0" ty="0" sx="100000" sy="100000" flip="none" algn="tl"/>
                    </a:blipFill>
                  </a:tcPr>
                </a:tc>
                <a:tc gridSpan="3">
                  <a:txBody>
                    <a:bodyPr/>
                    <a:lstStyle/>
                    <a:p>
                      <a:pPr algn="ctr" fontAlgn="ctr"/>
                      <a:r>
                        <a:rPr kumimoji="0" lang="en-US" sz="1600" b="1" kern="1200" dirty="0" smtClean="0">
                          <a:solidFill>
                            <a:schemeClr val="lt1"/>
                          </a:solidFill>
                          <a:effectLst/>
                          <a:latin typeface="+mn-lt"/>
                          <a:ea typeface="+mn-ea"/>
                          <a:cs typeface="+mn-cs"/>
                        </a:rPr>
                        <a:t>Vascular Surgery Referral (n=94)</a:t>
                      </a:r>
                      <a:endParaRPr lang="en-US" sz="1600" b="1" i="0" u="none" strike="noStrike" dirty="0">
                        <a:solidFill>
                          <a:schemeClr val="bg1"/>
                        </a:solidFill>
                        <a:latin typeface="+mn-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c gridSpan="3">
                  <a:txBody>
                    <a:bodyPr/>
                    <a:lstStyle/>
                    <a:p>
                      <a:pPr algn="ctr"/>
                      <a:r>
                        <a:rPr kumimoji="0" lang="en-US" sz="1600" b="1" kern="1200" dirty="0" smtClean="0">
                          <a:solidFill>
                            <a:schemeClr val="lt1"/>
                          </a:solidFill>
                          <a:effectLst/>
                          <a:latin typeface="+mn-lt"/>
                          <a:ea typeface="+mn-ea"/>
                          <a:cs typeface="+mn-cs"/>
                        </a:rPr>
                        <a:t>AV Access Placement</a:t>
                      </a:r>
                      <a:r>
                        <a:rPr kumimoji="0" lang="en-US" sz="1600" b="1" kern="1200" baseline="0" dirty="0" smtClean="0">
                          <a:solidFill>
                            <a:schemeClr val="lt1"/>
                          </a:solidFill>
                          <a:effectLst/>
                          <a:latin typeface="+mn-lt"/>
                          <a:ea typeface="+mn-ea"/>
                          <a:cs typeface="+mn-cs"/>
                        </a:rPr>
                        <a:t> </a:t>
                      </a:r>
                      <a:r>
                        <a:rPr kumimoji="0" lang="en-US" sz="1600" b="1" kern="1200" dirty="0" smtClean="0">
                          <a:solidFill>
                            <a:schemeClr val="lt1"/>
                          </a:solidFill>
                          <a:effectLst/>
                          <a:latin typeface="+mn-lt"/>
                          <a:ea typeface="+mn-ea"/>
                          <a:cs typeface="+mn-cs"/>
                        </a:rPr>
                        <a:t>(n= 61)</a:t>
                      </a:r>
                      <a:endParaRPr lang="en-US" sz="1600" b="1" i="0" u="none" strike="noStrike" dirty="0">
                        <a:latin typeface="+mn-lt"/>
                      </a:endParaRPr>
                    </a:p>
                  </a:txBody>
                  <a:tcPr marL="9525" marR="9525" marT="9525" marB="0" anchor="ctr">
                    <a:blipFill>
                      <a:blip r:embed="rId2"/>
                      <a:tile tx="0" ty="0" sx="100000" sy="100000" flip="none" algn="tl"/>
                    </a:blipFill>
                  </a:tcPr>
                </a:tc>
                <a:tc hMerge="1">
                  <a:txBody>
                    <a:bodyPr/>
                    <a:lstStyle/>
                    <a:p>
                      <a:pPr algn="ctr" fontAlgn="ctr"/>
                      <a:endParaRPr lang="en-US" sz="2000" b="1" i="0" u="none" strike="noStrike" dirty="0">
                        <a:latin typeface="+mj-lt"/>
                      </a:endParaRPr>
                    </a:p>
                  </a:txBody>
                  <a:tcPr marL="9525" marR="9525" marT="9525" marB="0" anchor="ctr"/>
                </a:tc>
                <a:tc hMerge="1">
                  <a:txBody>
                    <a:bodyPr/>
                    <a:lstStyle/>
                    <a:p>
                      <a:pPr algn="ctr" fontAlgn="ctr"/>
                      <a:endParaRPr lang="en-US" sz="2000" b="1" i="0" u="none" strike="noStrike" dirty="0">
                        <a:latin typeface="+mj-lt"/>
                      </a:endParaRPr>
                    </a:p>
                  </a:txBody>
                  <a:tcPr marL="9525" marR="9525" marT="9525" marB="0" anchor="ctr"/>
                </a:tc>
              </a:tr>
              <a:tr h="1042851">
                <a:tc vMerge="1">
                  <a:txBody>
                    <a:bodyPr/>
                    <a:lstStyle/>
                    <a:p>
                      <a:pPr marL="0" marR="0">
                        <a:lnSpc>
                          <a:spcPct val="115000"/>
                        </a:lnSpc>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Nephrologist Survey</a:t>
                      </a:r>
                      <a:endParaRPr lang="en-US" sz="1400"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Observed by chart Review</a:t>
                      </a:r>
                      <a:endParaRPr lang="en-US" sz="1400"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p-value</a:t>
                      </a:r>
                      <a:endParaRPr lang="en-US" sz="1400"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Nephrologist Survey</a:t>
                      </a:r>
                      <a:endParaRPr lang="en-US" sz="1400"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Observed by chart review</a:t>
                      </a:r>
                      <a:endParaRPr lang="en-US" sz="1400"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p-value</a:t>
                      </a:r>
                      <a:endParaRPr lang="en-US" sz="1400" dirty="0">
                        <a:effectLst/>
                        <a:latin typeface="+mn-lt"/>
                        <a:ea typeface="Times New Roman"/>
                      </a:endParaRPr>
                    </a:p>
                  </a:txBody>
                  <a:tcPr marL="68580" marR="68580" marT="0" marB="0">
                    <a:blipFill>
                      <a:blip r:embed="rId3"/>
                      <a:tile tx="0" ty="0" sx="100000" sy="100000" flip="none" algn="tl"/>
                    </a:blipFill>
                  </a:tcPr>
                </a:tc>
              </a:tr>
              <a:tr h="542145">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Patients </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88.2¹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15 %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b="1">
                          <a:solidFill>
                            <a:srgbClr val="000000"/>
                          </a:solidFill>
                          <a:effectLst/>
                          <a:latin typeface="Arial"/>
                          <a:ea typeface="Times New Roman"/>
                        </a:rPr>
                        <a:t>&lt;0.001</a:t>
                      </a:r>
                      <a:endParaRPr lang="en-US" sz="1200" b="1">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41.2 %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17.5 %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b="1">
                          <a:solidFill>
                            <a:srgbClr val="000000"/>
                          </a:solidFill>
                          <a:effectLst/>
                          <a:latin typeface="Arial"/>
                          <a:ea typeface="Times New Roman"/>
                        </a:rPr>
                        <a:t>0.01</a:t>
                      </a:r>
                      <a:endParaRPr lang="en-US" sz="1200" b="1">
                        <a:effectLst/>
                        <a:latin typeface="Times New Roman"/>
                        <a:ea typeface="Times New Roman"/>
                      </a:endParaRPr>
                    </a:p>
                  </a:txBody>
                  <a:tcPr marL="68580" marR="68580" marT="0" marB="0">
                    <a:blipFill>
                      <a:blip r:embed="rId3"/>
                      <a:tile tx="0" ty="0" sx="100000" sy="100000" flip="none" algn="tl"/>
                    </a:blipFill>
                  </a:tcPr>
                </a:tc>
              </a:tr>
              <a:tr h="542145">
                <a:tc>
                  <a:txBody>
                    <a:bodyPr/>
                    <a:lstStyle/>
                    <a:p>
                      <a:pPr marL="0" marR="0">
                        <a:lnSpc>
                          <a:spcPct val="200000"/>
                        </a:lnSpc>
                        <a:spcBef>
                          <a:spcPts val="0"/>
                        </a:spcBef>
                        <a:spcAft>
                          <a:spcPts val="0"/>
                        </a:spcAft>
                      </a:pPr>
                      <a:r>
                        <a:rPr lang="en-US" sz="1400" b="1">
                          <a:solidFill>
                            <a:srgbClr val="000000"/>
                          </a:solidFill>
                          <a:effectLst/>
                          <a:latin typeface="+mn-lt"/>
                          <a:ea typeface="Times New Roman"/>
                        </a:rPr>
                        <a:t>Nephrologists</a:t>
                      </a:r>
                      <a:endParaRPr lang="en-US" sz="1400" b="1">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5.9 %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51%</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b="1" dirty="0">
                          <a:solidFill>
                            <a:srgbClr val="000000"/>
                          </a:solidFill>
                          <a:effectLst/>
                          <a:latin typeface="Arial"/>
                          <a:ea typeface="Times New Roman"/>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5.9 %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43.7 %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b="1">
                          <a:solidFill>
                            <a:srgbClr val="000000"/>
                          </a:solidFill>
                          <a:effectLst/>
                          <a:latin typeface="Arial"/>
                          <a:ea typeface="Times New Roman"/>
                        </a:rPr>
                        <a:t>&lt;0.001</a:t>
                      </a:r>
                      <a:endParaRPr lang="en-US" sz="1200" b="1">
                        <a:effectLst/>
                        <a:latin typeface="Times New Roman"/>
                        <a:ea typeface="Times New Roman"/>
                      </a:endParaRPr>
                    </a:p>
                  </a:txBody>
                  <a:tcPr marL="68580" marR="68580" marT="0" marB="0">
                    <a:blipFill>
                      <a:blip r:embed="rId3"/>
                      <a:tile tx="0" ty="0" sx="100000" sy="100000" flip="none" algn="tl"/>
                    </a:blipFill>
                  </a:tcPr>
                </a:tc>
              </a:tr>
              <a:tr h="662967">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Health system problems</a:t>
                      </a:r>
                      <a:r>
                        <a:rPr lang="en-US" sz="1400" b="1" baseline="30000" dirty="0">
                          <a:solidFill>
                            <a:srgbClr val="000000"/>
                          </a:solidFill>
                          <a:effectLst/>
                          <a:latin typeface="+mn-lt"/>
                          <a:ea typeface="Times New Roman"/>
                        </a:rPr>
                        <a:t>2</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5.9%</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2%</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0.19</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41.2%</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11.2%</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b="1" dirty="0">
                          <a:solidFill>
                            <a:srgbClr val="000000"/>
                          </a:solidFill>
                          <a:effectLst/>
                          <a:latin typeface="Arial"/>
                          <a:ea typeface="Times New Roman"/>
                        </a:rPr>
                        <a:t>&lt;0.001</a:t>
                      </a:r>
                      <a:endParaRPr lang="en-US" sz="1200" b="1" dirty="0">
                        <a:effectLst/>
                        <a:latin typeface="Times New Roman"/>
                        <a:ea typeface="Times New Roman"/>
                      </a:endParaRPr>
                    </a:p>
                  </a:txBody>
                  <a:tcPr marL="68580" marR="68580" marT="0" marB="0">
                    <a:blipFill>
                      <a:blip r:embed="rId3"/>
                      <a:tile tx="0" ty="0" sx="100000" sy="100000" flip="none" algn="tl"/>
                    </a:blipFill>
                  </a:tcPr>
                </a:tc>
              </a:tr>
              <a:tr h="542145">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Vascular surgeon</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NA</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NA</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0%</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0%</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r>
              <a:tr h="542145">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Stable GFR</a:t>
                      </a:r>
                      <a:r>
                        <a:rPr lang="en-US" sz="1400" b="1" baseline="30000" dirty="0">
                          <a:solidFill>
                            <a:srgbClr val="000000"/>
                          </a:solidFill>
                          <a:effectLst/>
                          <a:latin typeface="+mn-lt"/>
                          <a:ea typeface="Times New Roman"/>
                        </a:rPr>
                        <a:t>3</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27 %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NA</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20 %</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r>
              <a:tr h="441367">
                <a:tc>
                  <a:txBody>
                    <a:bodyPr/>
                    <a:lstStyle/>
                    <a:p>
                      <a:pPr marL="0" marR="0">
                        <a:lnSpc>
                          <a:spcPct val="200000"/>
                        </a:lnSpc>
                        <a:spcBef>
                          <a:spcPts val="0"/>
                        </a:spcBef>
                        <a:spcAft>
                          <a:spcPts val="0"/>
                        </a:spcAft>
                      </a:pPr>
                      <a:r>
                        <a:rPr lang="en-US" sz="1400" b="1" dirty="0">
                          <a:solidFill>
                            <a:srgbClr val="000000"/>
                          </a:solidFill>
                          <a:effectLst/>
                          <a:latin typeface="+mn-lt"/>
                          <a:ea typeface="Times New Roman"/>
                        </a:rPr>
                        <a:t>Others</a:t>
                      </a:r>
                      <a:endParaRPr lang="en-US" sz="1400" b="1" dirty="0">
                        <a:effectLst/>
                        <a:latin typeface="+mn-lt"/>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5 %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a:solidFill>
                            <a:srgbClr val="000000"/>
                          </a:solidFill>
                          <a:effectLst/>
                          <a:latin typeface="Arial"/>
                          <a:ea typeface="Times New Roman"/>
                        </a:rPr>
                        <a:t>NA</a:t>
                      </a:r>
                      <a:endParaRPr lang="en-US"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11.8</a:t>
                      </a:r>
                      <a:r>
                        <a:rPr lang="en-US" sz="1200" baseline="30000" dirty="0">
                          <a:solidFill>
                            <a:srgbClr val="000000"/>
                          </a:solidFill>
                          <a:effectLst/>
                          <a:latin typeface="Arial"/>
                          <a:ea typeface="Times New Roman"/>
                        </a:rPr>
                        <a:t>4</a:t>
                      </a:r>
                      <a:r>
                        <a:rPr lang="en-US" sz="12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8.2 %</a:t>
                      </a:r>
                      <a:endParaRPr lang="en-US"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lnSpc>
                          <a:spcPct val="200000"/>
                        </a:lnSpc>
                        <a:spcBef>
                          <a:spcPts val="0"/>
                        </a:spcBef>
                        <a:spcAft>
                          <a:spcPts val="0"/>
                        </a:spcAft>
                      </a:pPr>
                      <a:r>
                        <a:rPr lang="en-US" sz="1200" dirty="0">
                          <a:solidFill>
                            <a:srgbClr val="000000"/>
                          </a:solidFill>
                          <a:effectLst/>
                          <a:latin typeface="Arial"/>
                          <a:ea typeface="Times New Roman"/>
                        </a:rPr>
                        <a:t>0.5</a:t>
                      </a:r>
                      <a:endParaRPr lang="en-US" sz="1200" dirty="0">
                        <a:effectLst/>
                        <a:latin typeface="Times New Roman"/>
                        <a:ea typeface="Times New Roman"/>
                      </a:endParaRPr>
                    </a:p>
                  </a:txBody>
                  <a:tcPr marL="68580" marR="68580" marT="0" marB="0">
                    <a:blipFill>
                      <a:blip r:embed="rId3"/>
                      <a:tile tx="0" ty="0" sx="100000" sy="100000" flip="none" algn="tl"/>
                    </a:blipFill>
                  </a:tcPr>
                </a:tc>
              </a:tr>
            </a:tbl>
          </a:graphicData>
        </a:graphic>
      </p:graphicFrame>
      <p:sp>
        <p:nvSpPr>
          <p:cNvPr id="3" name="Rectangle 2"/>
          <p:cNvSpPr/>
          <p:nvPr/>
        </p:nvSpPr>
        <p:spPr>
          <a:xfrm>
            <a:off x="-26126" y="5704114"/>
            <a:ext cx="9130937" cy="1200329"/>
          </a:xfrm>
          <a:prstGeom prst="rect">
            <a:avLst/>
          </a:prstGeom>
        </p:spPr>
        <p:txBody>
          <a:bodyPr wrap="square">
            <a:spAutoFit/>
          </a:bodyPr>
          <a:lstStyle/>
          <a:p>
            <a:pPr algn="just"/>
            <a:r>
              <a:rPr lang="en-US" sz="1200" dirty="0"/>
              <a:t>¹Patient refusal (47%), patient non-compliance (29.4%) and patient not decided about modality of dialysis (11.8%); </a:t>
            </a:r>
            <a:endParaRPr lang="en-US" sz="1200" dirty="0" smtClean="0"/>
          </a:p>
          <a:p>
            <a:pPr algn="just"/>
            <a:r>
              <a:rPr lang="en-US" sz="1200" dirty="0" smtClean="0"/>
              <a:t>²Health </a:t>
            </a:r>
            <a:r>
              <a:rPr lang="en-US" sz="1200" dirty="0"/>
              <a:t>system problems include insurance problems and hospital system and appointment problems including time delay in waiting for surgery or appointment. </a:t>
            </a:r>
            <a:endParaRPr lang="en-US" sz="1200" dirty="0" smtClean="0"/>
          </a:p>
          <a:p>
            <a:pPr algn="just"/>
            <a:r>
              <a:rPr lang="en-US" sz="1200" baseline="30000" dirty="0" smtClean="0"/>
              <a:t>3</a:t>
            </a:r>
            <a:r>
              <a:rPr lang="en-US" sz="1200" dirty="0" smtClean="0"/>
              <a:t>It </a:t>
            </a:r>
            <a:r>
              <a:rPr lang="en-US" sz="1200" dirty="0"/>
              <a:t>was not known to be a barrier at the time of survey hence was not included in survey; </a:t>
            </a:r>
            <a:endParaRPr lang="en-US" sz="1200" dirty="0" smtClean="0"/>
          </a:p>
          <a:p>
            <a:pPr algn="just"/>
            <a:r>
              <a:rPr lang="en-US" sz="1200" baseline="30000" dirty="0" smtClean="0"/>
              <a:t>4</a:t>
            </a:r>
            <a:r>
              <a:rPr lang="en-US" sz="1200" dirty="0" smtClean="0"/>
              <a:t>Actual </a:t>
            </a:r>
            <a:r>
              <a:rPr lang="en-US" sz="1200" dirty="0"/>
              <a:t>answer: “I am not sure”; </a:t>
            </a:r>
            <a:endParaRPr lang="en-US" sz="1200" dirty="0" smtClean="0"/>
          </a:p>
          <a:p>
            <a:pPr algn="just"/>
            <a:r>
              <a:rPr lang="en-US" sz="1200" dirty="0" smtClean="0"/>
              <a:t>Abbreviation</a:t>
            </a:r>
            <a:r>
              <a:rPr lang="en-US" sz="1200" dirty="0"/>
              <a:t>: NA-Not applicable</a:t>
            </a:r>
          </a:p>
        </p:txBody>
      </p:sp>
    </p:spTree>
    <p:extLst>
      <p:ext uri="{BB962C8B-B14F-4D97-AF65-F5344CB8AC3E}">
        <p14:creationId xmlns:p14="http://schemas.microsoft.com/office/powerpoint/2010/main" val="3457247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b="1" dirty="0" smtClean="0"/>
              <a:t>Conclusions</a:t>
            </a:r>
            <a:endParaRPr lang="en-US" b="1" dirty="0"/>
          </a:p>
        </p:txBody>
      </p:sp>
      <p:sp>
        <p:nvSpPr>
          <p:cNvPr id="3" name="Content Placeholder 2"/>
          <p:cNvSpPr>
            <a:spLocks noGrp="1"/>
          </p:cNvSpPr>
          <p:nvPr>
            <p:ph idx="1"/>
          </p:nvPr>
        </p:nvSpPr>
        <p:spPr>
          <a:xfrm>
            <a:off x="76200" y="990600"/>
            <a:ext cx="8915400" cy="5638800"/>
          </a:xfrm>
        </p:spPr>
        <p:txBody>
          <a:bodyPr>
            <a:normAutofit/>
          </a:bodyPr>
          <a:lstStyle/>
          <a:p>
            <a:pPr algn="just"/>
            <a:r>
              <a:rPr lang="en-US" dirty="0" smtClean="0"/>
              <a:t>Late </a:t>
            </a:r>
            <a:r>
              <a:rPr lang="en-US" dirty="0"/>
              <a:t>referrals to nephrologists, limited follow-up time, and the nephrologists’ lack of prompt referrals to </a:t>
            </a:r>
            <a:r>
              <a:rPr lang="en-US" dirty="0" smtClean="0"/>
              <a:t>surgery: All </a:t>
            </a:r>
            <a:r>
              <a:rPr lang="en-US" dirty="0"/>
              <a:t>together resulted in the predominant use of catheters as an initial vascular </a:t>
            </a:r>
            <a:r>
              <a:rPr lang="en-US" dirty="0" smtClean="0"/>
              <a:t>access.</a:t>
            </a:r>
          </a:p>
          <a:p>
            <a:pPr algn="just"/>
            <a:endParaRPr lang="en-US" dirty="0" smtClean="0"/>
          </a:p>
          <a:p>
            <a:pPr algn="just"/>
            <a:r>
              <a:rPr lang="en-US" dirty="0" smtClean="0"/>
              <a:t>One factor </a:t>
            </a:r>
            <a:r>
              <a:rPr lang="en-US" dirty="0"/>
              <a:t>associated with placement of a vascular access was frequent nephrology visits, suggesting that late stage CKD patients may require more frequent clinical visits. </a:t>
            </a:r>
            <a:endParaRPr lang="en-US" dirty="0" smtClean="0"/>
          </a:p>
          <a:p>
            <a:pPr algn="just"/>
            <a:endParaRPr lang="en-US" dirty="0" smtClean="0"/>
          </a:p>
          <a:p>
            <a:pPr algn="just"/>
            <a:r>
              <a:rPr lang="en-US" dirty="0" smtClean="0"/>
              <a:t>Nephrologists </a:t>
            </a:r>
            <a:r>
              <a:rPr lang="en-US" dirty="0"/>
              <a:t>perceive patients as the major limiting factor to vascular access placement, however, our chart review showed the nephrologist as a potential barrier. </a:t>
            </a: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702441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14400"/>
            <a:ext cx="8991600" cy="5867400"/>
          </a:xfrm>
        </p:spPr>
        <p:txBody>
          <a:bodyPr>
            <a:normAutofit/>
          </a:bodyPr>
          <a:lstStyle/>
          <a:p>
            <a:pPr algn="just"/>
            <a:r>
              <a:rPr lang="en-US" dirty="0"/>
              <a:t>Nephrologists may not be referring the correct patients to get an AV access surgery</a:t>
            </a:r>
            <a:r>
              <a:rPr lang="en-US" dirty="0" smtClean="0"/>
              <a:t>.</a:t>
            </a:r>
          </a:p>
          <a:p>
            <a:pPr algn="just"/>
            <a:endParaRPr lang="en-US" dirty="0" smtClean="0"/>
          </a:p>
          <a:p>
            <a:pPr algn="just"/>
            <a:r>
              <a:rPr lang="en-US" dirty="0" smtClean="0"/>
              <a:t>In </a:t>
            </a:r>
            <a:r>
              <a:rPr lang="en-US" dirty="0"/>
              <a:t>our late stage CKD population, hospitalizations, especially ones with an AKI episode, were strongly associated with the need for dialysis suggesting that nephrologists need to be vigilant with these patients and follow them frequently in clinic.</a:t>
            </a:r>
          </a:p>
          <a:p>
            <a:endParaRPr lang="en-US" dirty="0"/>
          </a:p>
        </p:txBody>
      </p:sp>
    </p:spTree>
    <p:extLst>
      <p:ext uri="{BB962C8B-B14F-4D97-AF65-F5344CB8AC3E}">
        <p14:creationId xmlns:p14="http://schemas.microsoft.com/office/powerpoint/2010/main" val="325824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noAutofit/>
          </a:bodyPr>
          <a:lstStyle/>
          <a:p>
            <a:r>
              <a:rPr lang="en-US" sz="4000" b="1" dirty="0"/>
              <a:t/>
            </a:r>
            <a:br>
              <a:rPr lang="en-US" sz="4000" b="1" dirty="0"/>
            </a:br>
            <a:r>
              <a:rPr lang="en-US" sz="4000" b="1" baseline="30000" dirty="0"/>
              <a:t>Trends in the Number of Incident Cases of ESRD, in thousands, by Modality, in the U.S. population, 1980-2012</a:t>
            </a:r>
          </a:p>
        </p:txBody>
      </p:sp>
      <p:sp>
        <p:nvSpPr>
          <p:cNvPr id="5" name="Rectangle 4"/>
          <p:cNvSpPr/>
          <p:nvPr/>
        </p:nvSpPr>
        <p:spPr>
          <a:xfrm>
            <a:off x="457199" y="6319028"/>
            <a:ext cx="6571607" cy="369332"/>
          </a:xfrm>
          <a:prstGeom prst="rect">
            <a:avLst/>
          </a:prstGeom>
        </p:spPr>
        <p:txBody>
          <a:bodyPr wrap="none">
            <a:spAutoFit/>
          </a:bodyPr>
          <a:lstStyle/>
          <a:p>
            <a:r>
              <a:rPr lang="en-US" dirty="0"/>
              <a:t>Data Source: </a:t>
            </a:r>
            <a:r>
              <a:rPr lang="en-US" dirty="0" smtClean="0"/>
              <a:t>USRDS </a:t>
            </a:r>
            <a:r>
              <a:rPr lang="en-US" dirty="0"/>
              <a:t>ESRD Database (2014 Annual Date Report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0"/>
            <a:ext cx="8686800" cy="466328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1143000"/>
          </a:xfrm>
        </p:spPr>
        <p:txBody>
          <a:bodyPr>
            <a:noAutofit/>
          </a:bodyPr>
          <a:lstStyle/>
          <a:p>
            <a:r>
              <a:rPr lang="en-US" sz="3200" b="1" dirty="0" smtClean="0">
                <a:solidFill>
                  <a:srgbClr val="000000"/>
                </a:solidFill>
              </a:rPr>
              <a:t/>
            </a:r>
            <a:br>
              <a:rPr lang="en-US" sz="3200" b="1" dirty="0" smtClean="0">
                <a:solidFill>
                  <a:srgbClr val="000000"/>
                </a:solidFill>
              </a:rPr>
            </a:br>
            <a:r>
              <a:rPr lang="en-US" sz="3000" b="1" dirty="0" smtClean="0">
                <a:solidFill>
                  <a:srgbClr val="000000"/>
                </a:solidFill>
              </a:rPr>
              <a:t>A </a:t>
            </a:r>
            <a:r>
              <a:rPr lang="en-US" sz="3000" b="1" dirty="0">
                <a:solidFill>
                  <a:srgbClr val="000000"/>
                </a:solidFill>
              </a:rPr>
              <a:t>P</a:t>
            </a:r>
            <a:r>
              <a:rPr lang="en-US" sz="3000" b="1" dirty="0" smtClean="0">
                <a:solidFill>
                  <a:srgbClr val="000000"/>
                </a:solidFill>
              </a:rPr>
              <a:t>redictive </a:t>
            </a:r>
            <a:r>
              <a:rPr lang="en-US" sz="3000" b="1" dirty="0">
                <a:solidFill>
                  <a:srgbClr val="000000"/>
                </a:solidFill>
              </a:rPr>
              <a:t>M</a:t>
            </a:r>
            <a:r>
              <a:rPr lang="en-US" sz="3000" b="1" dirty="0" smtClean="0">
                <a:solidFill>
                  <a:srgbClr val="000000"/>
                </a:solidFill>
              </a:rPr>
              <a:t>odel </a:t>
            </a:r>
            <a:r>
              <a:rPr lang="en-US" sz="3000" b="1" dirty="0">
                <a:solidFill>
                  <a:srgbClr val="000000"/>
                </a:solidFill>
              </a:rPr>
              <a:t>for </a:t>
            </a:r>
            <a:r>
              <a:rPr lang="en-US" sz="3000" b="1" dirty="0" smtClean="0">
                <a:solidFill>
                  <a:srgbClr val="000000"/>
                </a:solidFill>
              </a:rPr>
              <a:t>Progression </a:t>
            </a:r>
            <a:r>
              <a:rPr lang="en-US" sz="3000" b="1" dirty="0">
                <a:solidFill>
                  <a:srgbClr val="000000"/>
                </a:solidFill>
              </a:rPr>
              <a:t>of </a:t>
            </a:r>
            <a:r>
              <a:rPr lang="en-US" sz="3000" b="1" dirty="0" smtClean="0">
                <a:solidFill>
                  <a:srgbClr val="000000"/>
                </a:solidFill>
              </a:rPr>
              <a:t>Chronic </a:t>
            </a:r>
            <a:r>
              <a:rPr lang="en-US" sz="3000" b="1" dirty="0">
                <a:solidFill>
                  <a:srgbClr val="000000"/>
                </a:solidFill>
              </a:rPr>
              <a:t>K</a:t>
            </a:r>
            <a:r>
              <a:rPr lang="en-US" sz="3000" b="1" dirty="0" smtClean="0">
                <a:solidFill>
                  <a:srgbClr val="000000"/>
                </a:solidFill>
              </a:rPr>
              <a:t>idney </a:t>
            </a:r>
            <a:r>
              <a:rPr lang="en-US" sz="3000" b="1" dirty="0">
                <a:solidFill>
                  <a:srgbClr val="000000"/>
                </a:solidFill>
              </a:rPr>
              <a:t>D</a:t>
            </a:r>
            <a:r>
              <a:rPr lang="en-US" sz="3000" b="1" dirty="0" smtClean="0">
                <a:solidFill>
                  <a:srgbClr val="000000"/>
                </a:solidFill>
              </a:rPr>
              <a:t>isease </a:t>
            </a:r>
            <a:r>
              <a:rPr lang="en-US" sz="3000" b="1" dirty="0">
                <a:solidFill>
                  <a:srgbClr val="000000"/>
                </a:solidFill>
              </a:rPr>
              <a:t>to </a:t>
            </a:r>
            <a:r>
              <a:rPr lang="en-US" sz="3000" b="1" dirty="0" smtClean="0">
                <a:solidFill>
                  <a:srgbClr val="000000"/>
                </a:solidFill>
              </a:rPr>
              <a:t>Kidney </a:t>
            </a:r>
            <a:r>
              <a:rPr lang="en-US" sz="3000" b="1" dirty="0">
                <a:solidFill>
                  <a:srgbClr val="000000"/>
                </a:solidFill>
              </a:rPr>
              <a:t>F</a:t>
            </a:r>
            <a:r>
              <a:rPr lang="en-US" sz="3000" b="1" dirty="0" smtClean="0">
                <a:solidFill>
                  <a:srgbClr val="000000"/>
                </a:solidFill>
              </a:rPr>
              <a:t>ailure </a:t>
            </a:r>
            <a:r>
              <a:rPr lang="en-US" sz="3200" b="1" dirty="0">
                <a:solidFill>
                  <a:srgbClr val="000000"/>
                </a:solidFill>
              </a:rPr>
              <a:t/>
            </a:r>
            <a:br>
              <a:rPr lang="en-US" sz="3200" b="1" dirty="0">
                <a:solidFill>
                  <a:srgbClr val="000000"/>
                </a:solidFill>
              </a:rPr>
            </a:br>
            <a:endParaRPr lang="en-US" sz="32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05509"/>
            <a:ext cx="9144000" cy="5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38600" y="6457890"/>
            <a:ext cx="5003036" cy="400110"/>
          </a:xfrm>
          <a:prstGeom prst="rect">
            <a:avLst/>
          </a:prstGeom>
        </p:spPr>
        <p:txBody>
          <a:bodyPr wrap="none">
            <a:spAutoFit/>
          </a:bodyPr>
          <a:lstStyle/>
          <a:p>
            <a:pPr>
              <a:defRPr sz="1000"/>
            </a:pPr>
            <a:r>
              <a:rPr lang="en-US" sz="2000" dirty="0" err="1">
                <a:solidFill>
                  <a:srgbClr val="000000"/>
                </a:solidFill>
                <a:latin typeface="Calibri"/>
              </a:rPr>
              <a:t>Tangri</a:t>
            </a:r>
            <a:r>
              <a:rPr lang="en-US" sz="2000" dirty="0">
                <a:solidFill>
                  <a:srgbClr val="000000"/>
                </a:solidFill>
                <a:latin typeface="Calibri"/>
              </a:rPr>
              <a:t> N et al. </a:t>
            </a:r>
            <a:r>
              <a:rPr lang="en-US" sz="2000" i="1" dirty="0">
                <a:solidFill>
                  <a:srgbClr val="000000"/>
                </a:solidFill>
                <a:latin typeface="Calibri"/>
              </a:rPr>
              <a:t>JAMA</a:t>
            </a:r>
            <a:r>
              <a:rPr lang="en-US" sz="2000" dirty="0">
                <a:solidFill>
                  <a:srgbClr val="000000"/>
                </a:solidFill>
                <a:latin typeface="Calibri"/>
              </a:rPr>
              <a:t>. 2011;305(15):1553-1559</a:t>
            </a:r>
            <a:r>
              <a:rPr lang="en-US" dirty="0">
                <a:solidFill>
                  <a:srgbClr val="000000"/>
                </a:solidFill>
                <a:latin typeface="Calibri"/>
              </a:rPr>
              <a:t>.</a:t>
            </a:r>
          </a:p>
        </p:txBody>
      </p:sp>
    </p:spTree>
    <p:extLst>
      <p:ext uri="{BB962C8B-B14F-4D97-AF65-F5344CB8AC3E}">
        <p14:creationId xmlns:p14="http://schemas.microsoft.com/office/powerpoint/2010/main" val="4257321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85278" cy="555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250"/>
            <a:ext cx="30575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29000" y="5640427"/>
            <a:ext cx="5410200" cy="400110"/>
          </a:xfrm>
          <a:prstGeom prst="rect">
            <a:avLst/>
          </a:prstGeom>
        </p:spPr>
        <p:txBody>
          <a:bodyPr wrap="square">
            <a:spAutoFit/>
          </a:bodyPr>
          <a:lstStyle/>
          <a:p>
            <a:pPr>
              <a:defRPr sz="1000"/>
            </a:pPr>
            <a:r>
              <a:rPr lang="en-US" sz="2000" dirty="0" err="1">
                <a:solidFill>
                  <a:srgbClr val="000000"/>
                </a:solidFill>
                <a:latin typeface="Calibri"/>
              </a:rPr>
              <a:t>Tangri</a:t>
            </a:r>
            <a:r>
              <a:rPr lang="en-US" sz="2000" dirty="0">
                <a:solidFill>
                  <a:srgbClr val="000000"/>
                </a:solidFill>
                <a:latin typeface="Calibri"/>
              </a:rPr>
              <a:t> </a:t>
            </a:r>
            <a:r>
              <a:rPr lang="en-US" sz="2000" dirty="0" smtClean="0">
                <a:solidFill>
                  <a:srgbClr val="000000"/>
                </a:solidFill>
                <a:latin typeface="Calibri"/>
              </a:rPr>
              <a:t>N et </a:t>
            </a:r>
            <a:r>
              <a:rPr lang="en-US" sz="2000" dirty="0">
                <a:solidFill>
                  <a:srgbClr val="000000"/>
                </a:solidFill>
                <a:latin typeface="Calibri"/>
              </a:rPr>
              <a:t>al. </a:t>
            </a:r>
            <a:r>
              <a:rPr lang="en-US" sz="2000" i="1" dirty="0" smtClean="0">
                <a:solidFill>
                  <a:srgbClr val="000000"/>
                </a:solidFill>
                <a:latin typeface="Calibri"/>
              </a:rPr>
              <a:t>JAMA</a:t>
            </a:r>
            <a:r>
              <a:rPr lang="en-US" sz="2000" dirty="0">
                <a:solidFill>
                  <a:srgbClr val="000000"/>
                </a:solidFill>
                <a:latin typeface="Calibri"/>
              </a:rPr>
              <a:t>. 2011;305(15):1553-1559</a:t>
            </a:r>
            <a:r>
              <a:rPr lang="en-US" dirty="0">
                <a:solidFill>
                  <a:srgbClr val="000000"/>
                </a:solidFill>
                <a:latin typeface="Calibri"/>
              </a:rPr>
              <a:t>.</a:t>
            </a:r>
          </a:p>
        </p:txBody>
      </p:sp>
      <p:sp>
        <p:nvSpPr>
          <p:cNvPr id="5" name="Rectangle 4"/>
          <p:cNvSpPr/>
          <p:nvPr/>
        </p:nvSpPr>
        <p:spPr>
          <a:xfrm>
            <a:off x="3200400" y="6121370"/>
            <a:ext cx="5791200" cy="707886"/>
          </a:xfrm>
          <a:prstGeom prst="rect">
            <a:avLst/>
          </a:prstGeom>
        </p:spPr>
        <p:txBody>
          <a:bodyPr wrap="square">
            <a:spAutoFit/>
          </a:bodyPr>
          <a:lstStyle/>
          <a:p>
            <a:pPr>
              <a:defRPr sz="1000"/>
            </a:pPr>
            <a:r>
              <a:rPr lang="en-US" sz="2000" dirty="0">
                <a:solidFill>
                  <a:srgbClr val="000000"/>
                </a:solidFill>
                <a:latin typeface="Calibri"/>
              </a:rPr>
              <a:t>A smartphone app is available at http://www.qxmd.com/Kidney-Failure-Risk-Equation</a:t>
            </a:r>
            <a:r>
              <a:rPr lang="en-US" dirty="0">
                <a:solidFill>
                  <a:srgbClr val="000000"/>
                </a:solidFill>
                <a:latin typeface="Calibri"/>
              </a:rPr>
              <a:t>.</a:t>
            </a:r>
          </a:p>
        </p:txBody>
      </p:sp>
    </p:spTree>
    <p:extLst>
      <p:ext uri="{BB962C8B-B14F-4D97-AF65-F5344CB8AC3E}">
        <p14:creationId xmlns:p14="http://schemas.microsoft.com/office/powerpoint/2010/main" val="237783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algn="just"/>
            <a:r>
              <a:rPr lang="en-US" sz="3000" b="1" dirty="0"/>
              <a:t>Prediction of ESRD and Death Among People With CKD: The </a:t>
            </a:r>
            <a:r>
              <a:rPr lang="en-US" sz="3000" b="1" dirty="0" smtClean="0"/>
              <a:t>Chronic Renal </a:t>
            </a:r>
            <a:r>
              <a:rPr lang="en-US" sz="3000" b="1" dirty="0"/>
              <a:t>Impairment in Birmingham (CRIB) Prospective Cohort Study</a:t>
            </a:r>
            <a:endParaRPr lang="en-US" sz="3000" dirty="0"/>
          </a:p>
        </p:txBody>
      </p:sp>
      <p:sp>
        <p:nvSpPr>
          <p:cNvPr id="3" name="Content Placeholder 2"/>
          <p:cNvSpPr>
            <a:spLocks noGrp="1"/>
          </p:cNvSpPr>
          <p:nvPr>
            <p:ph idx="1"/>
          </p:nvPr>
        </p:nvSpPr>
        <p:spPr/>
        <p:txBody>
          <a:bodyPr/>
          <a:lstStyle/>
          <a:p>
            <a:pPr marL="0" indent="0">
              <a:buNone/>
            </a:pPr>
            <a:endParaRPr 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47801"/>
            <a:ext cx="9118600"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44900"/>
            <a:ext cx="3429000" cy="32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70300"/>
            <a:ext cx="3505200" cy="316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38600" y="1020803"/>
            <a:ext cx="5101140" cy="338554"/>
          </a:xfrm>
          <a:prstGeom prst="rect">
            <a:avLst/>
          </a:prstGeom>
        </p:spPr>
        <p:txBody>
          <a:bodyPr wrap="none">
            <a:spAutoFit/>
          </a:bodyPr>
          <a:lstStyle/>
          <a:p>
            <a:r>
              <a:rPr lang="en-US" sz="1600" dirty="0" err="1" smtClean="0"/>
              <a:t>Landray</a:t>
            </a:r>
            <a:r>
              <a:rPr lang="en-US" sz="1600" dirty="0" smtClean="0"/>
              <a:t> et al. Am </a:t>
            </a:r>
            <a:r>
              <a:rPr lang="en-US" sz="1600" dirty="0"/>
              <a:t>J Kidney </a:t>
            </a:r>
            <a:r>
              <a:rPr lang="en-US" sz="1600" dirty="0" smtClean="0"/>
              <a:t>Dis. 2010 </a:t>
            </a:r>
            <a:r>
              <a:rPr lang="en-US" sz="1600" dirty="0"/>
              <a:t>Dec;56(6):1082-94. </a:t>
            </a:r>
          </a:p>
        </p:txBody>
      </p:sp>
    </p:spTree>
    <p:extLst>
      <p:ext uri="{BB962C8B-B14F-4D97-AF65-F5344CB8AC3E}">
        <p14:creationId xmlns:p14="http://schemas.microsoft.com/office/powerpoint/2010/main" val="2734357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b="1" dirty="0" smtClean="0"/>
              <a:t>Limitations</a:t>
            </a:r>
            <a:endParaRPr lang="en-US" b="1" dirty="0"/>
          </a:p>
        </p:txBody>
      </p:sp>
      <p:sp>
        <p:nvSpPr>
          <p:cNvPr id="3" name="Content Placeholder 2"/>
          <p:cNvSpPr>
            <a:spLocks noGrp="1"/>
          </p:cNvSpPr>
          <p:nvPr>
            <p:ph idx="1"/>
          </p:nvPr>
        </p:nvSpPr>
        <p:spPr>
          <a:xfrm>
            <a:off x="152400" y="1828800"/>
            <a:ext cx="8763000" cy="5029200"/>
          </a:xfrm>
        </p:spPr>
        <p:txBody>
          <a:bodyPr/>
          <a:lstStyle/>
          <a:p>
            <a:pPr algn="just"/>
            <a:r>
              <a:rPr lang="en-US" dirty="0"/>
              <a:t>I</a:t>
            </a:r>
            <a:r>
              <a:rPr lang="en-US" dirty="0" smtClean="0"/>
              <a:t>t </a:t>
            </a:r>
            <a:r>
              <a:rPr lang="en-US" dirty="0"/>
              <a:t>is a single center study with small </a:t>
            </a:r>
            <a:r>
              <a:rPr lang="en-US" dirty="0" smtClean="0"/>
              <a:t>numbers</a:t>
            </a:r>
          </a:p>
          <a:p>
            <a:pPr marL="0" indent="0" algn="just">
              <a:buNone/>
            </a:pPr>
            <a:endParaRPr lang="en-US" dirty="0" smtClean="0"/>
          </a:p>
          <a:p>
            <a:pPr algn="just"/>
            <a:r>
              <a:rPr lang="en-US" dirty="0" smtClean="0"/>
              <a:t>The </a:t>
            </a:r>
            <a:r>
              <a:rPr lang="en-US" dirty="0"/>
              <a:t>chart review was performed retrospectively and thus we didn’t have information on reasons for not referring to surgeon when not documented in chart. </a:t>
            </a:r>
            <a:endParaRPr lang="en-US" dirty="0" smtClean="0"/>
          </a:p>
          <a:p>
            <a:pPr marL="0" indent="0" algn="just">
              <a:buNone/>
            </a:pPr>
            <a:endParaRPr lang="en-US" dirty="0" smtClean="0"/>
          </a:p>
          <a:p>
            <a:pPr algn="just"/>
            <a:r>
              <a:rPr lang="en-US" dirty="0" smtClean="0"/>
              <a:t>We </a:t>
            </a:r>
            <a:r>
              <a:rPr lang="en-US" dirty="0"/>
              <a:t>also lacked information on patients who may have initiated HD at other institutions or at an outpatient HD unit and were never seen at our institution thereafter.</a:t>
            </a:r>
          </a:p>
        </p:txBody>
      </p:sp>
    </p:spTree>
    <p:extLst>
      <p:ext uri="{BB962C8B-B14F-4D97-AF65-F5344CB8AC3E}">
        <p14:creationId xmlns:p14="http://schemas.microsoft.com/office/powerpoint/2010/main" val="2144501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endParaRPr lang="en-US" sz="3600" b="1" dirty="0" smtClean="0">
              <a:solidFill>
                <a:srgbClr val="00B0F0"/>
              </a:solidFill>
              <a:latin typeface="+mj-lt"/>
            </a:endParaRPr>
          </a:p>
          <a:p>
            <a:pPr>
              <a:buNone/>
            </a:pPr>
            <a:endParaRPr lang="en-US" sz="3600" b="1" dirty="0" smtClean="0">
              <a:solidFill>
                <a:srgbClr val="00B0F0"/>
              </a:solidFill>
              <a:latin typeface="+mj-lt"/>
            </a:endParaRPr>
          </a:p>
          <a:p>
            <a:pPr>
              <a:buNone/>
            </a:pPr>
            <a:r>
              <a:rPr lang="en-US" sz="3600" b="1" dirty="0" smtClean="0">
                <a:solidFill>
                  <a:srgbClr val="00B0F0"/>
                </a:solidFill>
                <a:latin typeface="+mj-lt"/>
              </a:rPr>
              <a:t>		</a:t>
            </a:r>
          </a:p>
          <a:p>
            <a:pPr>
              <a:buNone/>
            </a:pPr>
            <a:endParaRPr lang="en-US" sz="3600" b="1" dirty="0">
              <a:solidFill>
                <a:srgbClr val="00B0F0"/>
              </a:solidFill>
              <a:latin typeface="+mj-lt"/>
            </a:endParaRPr>
          </a:p>
          <a:p>
            <a:pPr>
              <a:buNone/>
            </a:pPr>
            <a:endParaRPr lang="en-US" sz="3600" b="1" dirty="0" smtClean="0">
              <a:solidFill>
                <a:srgbClr val="00B0F0"/>
              </a:solidFill>
              <a:latin typeface="+mj-lt"/>
            </a:endParaRPr>
          </a:p>
          <a:p>
            <a:pPr>
              <a:buNone/>
            </a:pPr>
            <a:endParaRPr lang="en-US" sz="3600" b="1" dirty="0">
              <a:solidFill>
                <a:srgbClr val="00B0F0"/>
              </a:solidFill>
              <a:latin typeface="+mj-lt"/>
            </a:endParaRPr>
          </a:p>
          <a:p>
            <a:pPr>
              <a:buNone/>
            </a:pPr>
            <a:r>
              <a:rPr lang="en-US" sz="3600" b="1" dirty="0" smtClean="0">
                <a:solidFill>
                  <a:srgbClr val="00B0F0"/>
                </a:solidFill>
                <a:latin typeface="+mj-lt"/>
              </a:rPr>
              <a:t>           </a:t>
            </a:r>
            <a:endParaRPr lang="en-US" sz="3600" b="1" dirty="0">
              <a:solidFill>
                <a:srgbClr val="00B0F0"/>
              </a:solidFill>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077199" cy="535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847088"/>
          </a:xfrm>
        </p:spPr>
        <p:txBody>
          <a:bodyPr>
            <a:normAutofit fontScale="90000"/>
          </a:bodyPr>
          <a:lstStyle/>
          <a:p>
            <a:r>
              <a:rPr lang="en-US" sz="3300" b="1" dirty="0" smtClean="0"/>
              <a:t>Vascular Access </a:t>
            </a:r>
            <a:r>
              <a:rPr lang="en-US" sz="3300" b="1" dirty="0"/>
              <a:t>U</a:t>
            </a:r>
            <a:r>
              <a:rPr lang="en-US" sz="3300" b="1" dirty="0" smtClean="0"/>
              <a:t>se </a:t>
            </a:r>
            <a:r>
              <a:rPr lang="en-US" sz="3300" b="1" dirty="0"/>
              <a:t>A</a:t>
            </a:r>
            <a:r>
              <a:rPr lang="en-US" sz="3300" b="1" dirty="0" smtClean="0"/>
              <a:t>mong </a:t>
            </a:r>
            <a:r>
              <a:rPr lang="en-US" sz="3300" b="1" dirty="0"/>
              <a:t>H</a:t>
            </a:r>
            <a:r>
              <a:rPr lang="en-US" sz="3300" b="1" dirty="0" smtClean="0"/>
              <a:t>emodialysis </a:t>
            </a:r>
            <a:r>
              <a:rPr lang="en-US" sz="3300" b="1" dirty="0"/>
              <a:t>P</a:t>
            </a:r>
            <a:r>
              <a:rPr lang="en-US" sz="3300" b="1" dirty="0" smtClean="0"/>
              <a:t>atients </a:t>
            </a:r>
            <a:r>
              <a:rPr lang="en-US" sz="3300" b="1" dirty="0"/>
              <a:t>at </a:t>
            </a:r>
            <a:r>
              <a:rPr lang="en-US" sz="3300" b="1" dirty="0" smtClean="0"/>
              <a:t>Initiation </a:t>
            </a:r>
            <a:r>
              <a:rPr lang="en-US" sz="3300" b="1" dirty="0"/>
              <a:t>of </a:t>
            </a:r>
            <a:r>
              <a:rPr lang="en-US" sz="3300" b="1" dirty="0" smtClean="0"/>
              <a:t>ESRD </a:t>
            </a:r>
            <a:r>
              <a:rPr lang="en-US" sz="3300" b="1" dirty="0"/>
              <a:t>treatment, from the ESRD Medical Evidence Form (CMS </a:t>
            </a:r>
            <a:r>
              <a:rPr lang="en-US" sz="3300" b="1" dirty="0" smtClean="0"/>
              <a:t>2728</a:t>
            </a:r>
            <a:r>
              <a:rPr lang="en-US" sz="3300" b="1" dirty="0"/>
              <a:t>): </a:t>
            </a:r>
            <a:r>
              <a:rPr lang="en-US" sz="3300" b="1" dirty="0" smtClean="0"/>
              <a:t>Time </a:t>
            </a:r>
            <a:r>
              <a:rPr lang="en-US" sz="3300" b="1" dirty="0"/>
              <a:t>T</a:t>
            </a:r>
            <a:r>
              <a:rPr lang="en-US" sz="3300" b="1" dirty="0" smtClean="0"/>
              <a:t>rend </a:t>
            </a:r>
            <a:r>
              <a:rPr lang="en-US" sz="3300" b="1" dirty="0"/>
              <a:t>F</a:t>
            </a:r>
            <a:r>
              <a:rPr lang="en-US" sz="3300" b="1" dirty="0" smtClean="0"/>
              <a:t>rom </a:t>
            </a:r>
            <a:r>
              <a:rPr lang="en-US" sz="3300" b="1" dirty="0"/>
              <a:t>2005-2012</a:t>
            </a:r>
            <a:r>
              <a:rPr lang="en-US" dirty="0"/>
              <a:t/>
            </a:r>
            <a:br>
              <a:rPr lang="en-US" dirty="0"/>
            </a:br>
            <a:endParaRPr lang="en-US" dirty="0"/>
          </a:p>
        </p:txBody>
      </p:sp>
      <p:sp>
        <p:nvSpPr>
          <p:cNvPr id="6" name="Rectangle 5"/>
          <p:cNvSpPr/>
          <p:nvPr/>
        </p:nvSpPr>
        <p:spPr>
          <a:xfrm>
            <a:off x="12700" y="6522636"/>
            <a:ext cx="8991600" cy="369332"/>
          </a:xfrm>
          <a:prstGeom prst="rect">
            <a:avLst/>
          </a:prstGeom>
        </p:spPr>
        <p:txBody>
          <a:bodyPr wrap="square">
            <a:spAutoFit/>
          </a:bodyPr>
          <a:lstStyle/>
          <a:p>
            <a:r>
              <a:rPr lang="en-US" dirty="0"/>
              <a:t>Data Source: Special analyses, USRDS ESRD </a:t>
            </a:r>
            <a:r>
              <a:rPr lang="en-US" dirty="0" smtClean="0"/>
              <a:t>Database (2014 Annual Date Report )</a:t>
            </a:r>
            <a:endParaRPr lang="en-US" dirty="0"/>
          </a:p>
        </p:txBody>
      </p:sp>
      <p:sp>
        <p:nvSpPr>
          <p:cNvPr id="7" name="Content Placeholder 6"/>
          <p:cNvSpPr>
            <a:spLocks noGrp="1"/>
          </p:cNvSpPr>
          <p:nvPr>
            <p:ph idx="1"/>
          </p:nvPr>
        </p:nvSpPr>
        <p:spPr/>
        <p:txBody>
          <a:bodyPr/>
          <a:lstStyle/>
          <a:p>
            <a:endParaRPr lang="en-US"/>
          </a:p>
        </p:txBody>
      </p:sp>
      <p:pic>
        <p:nvPicPr>
          <p:cNvPr id="11" name="Picture 2" descr="W:\ADR\2014\Volume 2\2 - Clinical Indicators and Preventive Care\2014\Powerpoint\Powerpoint 300ppi\ESRDClinicalInd_F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10601"/>
            <a:ext cx="8991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1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 y="152400"/>
            <a:ext cx="9130938" cy="1905000"/>
          </a:xfrm>
        </p:spPr>
        <p:txBody>
          <a:bodyPr>
            <a:normAutofit fontScale="90000"/>
          </a:bodyPr>
          <a:lstStyle/>
          <a:p>
            <a:r>
              <a:rPr lang="en-US" sz="3300" b="1" dirty="0"/>
              <a:t>Geographic </a:t>
            </a:r>
            <a:r>
              <a:rPr lang="en-US" sz="3300" b="1" dirty="0" smtClean="0"/>
              <a:t>Variation </a:t>
            </a:r>
            <a:r>
              <a:rPr lang="en-US" sz="3300" b="1" dirty="0"/>
              <a:t>in </a:t>
            </a:r>
            <a:r>
              <a:rPr lang="en-US" sz="3300" b="1" dirty="0" smtClean="0"/>
              <a:t>Percentage </a:t>
            </a:r>
            <a:r>
              <a:rPr lang="en-US" sz="3300" b="1" dirty="0"/>
              <a:t>of </a:t>
            </a:r>
            <a:r>
              <a:rPr lang="en-US" sz="3300" b="1" dirty="0" smtClean="0"/>
              <a:t>Catheter </a:t>
            </a:r>
            <a:r>
              <a:rPr lang="en-US" sz="3300" b="1" dirty="0"/>
              <a:t>A</a:t>
            </a:r>
            <a:r>
              <a:rPr lang="en-US" sz="3300" b="1" dirty="0" smtClean="0"/>
              <a:t>lone </a:t>
            </a:r>
            <a:r>
              <a:rPr lang="en-US" sz="3300" b="1" dirty="0"/>
              <a:t>use at H</a:t>
            </a:r>
            <a:r>
              <a:rPr lang="en-US" sz="3300" b="1" dirty="0" smtClean="0"/>
              <a:t>emodialysis </a:t>
            </a:r>
            <a:r>
              <a:rPr lang="en-US" sz="3300" b="1" dirty="0"/>
              <a:t>I</a:t>
            </a:r>
            <a:r>
              <a:rPr lang="en-US" sz="3300" b="1" dirty="0" smtClean="0"/>
              <a:t>nitiation</a:t>
            </a:r>
            <a:r>
              <a:rPr lang="en-US" sz="3300" b="1" dirty="0"/>
              <a:t>, in year 2012, from the </a:t>
            </a:r>
            <a:r>
              <a:rPr lang="en-US" sz="3300" b="1" dirty="0" smtClean="0"/>
              <a:t>ESRD </a:t>
            </a:r>
            <a:r>
              <a:rPr lang="en-US" sz="3300" b="1" dirty="0"/>
              <a:t>Medical Evidence Form (CMS 2728)</a:t>
            </a:r>
            <a:r>
              <a:rPr lang="en-US" dirty="0"/>
              <a:t/>
            </a:r>
            <a:br>
              <a:rPr lang="en-US" dirty="0"/>
            </a:br>
            <a:endParaRPr lang="en-US" dirty="0"/>
          </a:p>
        </p:txBody>
      </p:sp>
      <p:sp>
        <p:nvSpPr>
          <p:cNvPr id="4" name="Rectangle 3"/>
          <p:cNvSpPr/>
          <p:nvPr/>
        </p:nvSpPr>
        <p:spPr>
          <a:xfrm>
            <a:off x="13062" y="6488668"/>
            <a:ext cx="9054737" cy="369332"/>
          </a:xfrm>
          <a:prstGeom prst="rect">
            <a:avLst/>
          </a:prstGeom>
        </p:spPr>
        <p:txBody>
          <a:bodyPr wrap="square">
            <a:spAutoFit/>
          </a:bodyPr>
          <a:lstStyle/>
          <a:p>
            <a:r>
              <a:rPr lang="en-US" dirty="0"/>
              <a:t>Data Source: Special analyses, USRDS ESRD </a:t>
            </a:r>
            <a:r>
              <a:rPr lang="en-US" dirty="0" smtClean="0"/>
              <a:t>Database (2014 Annual Data Report)</a:t>
            </a:r>
          </a:p>
        </p:txBody>
      </p:sp>
      <p:sp>
        <p:nvSpPr>
          <p:cNvPr id="6" name="Content Placeholder 5"/>
          <p:cNvSpPr>
            <a:spLocks noGrp="1"/>
          </p:cNvSpPr>
          <p:nvPr>
            <p:ph idx="1"/>
          </p:nvPr>
        </p:nvSpPr>
        <p:spPr/>
        <p:txBody>
          <a:bodyPr/>
          <a:lstStyle/>
          <a:p>
            <a:endParaRPr lang="en-US" dirty="0"/>
          </a:p>
        </p:txBody>
      </p:sp>
      <p:pic>
        <p:nvPicPr>
          <p:cNvPr id="9" name="Picture 2" descr="W:\ADR\2014\Volume 2\2 - Clinical Indicators and Preventive Care\2014\Powerpoint\Powerpoint 300ppi\ESRDClinicalInd_F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8" y="1676400"/>
            <a:ext cx="913093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8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b="1" dirty="0"/>
              <a:t>Prevalence of </a:t>
            </a:r>
            <a:r>
              <a:rPr lang="en-US" sz="3300" b="1" dirty="0" smtClean="0"/>
              <a:t>Vascular </a:t>
            </a:r>
            <a:r>
              <a:rPr lang="en-US" sz="3300" b="1" dirty="0"/>
              <a:t>A</a:t>
            </a:r>
            <a:r>
              <a:rPr lang="en-US" sz="3300" b="1" dirty="0" smtClean="0"/>
              <a:t>ccess </a:t>
            </a:r>
            <a:r>
              <a:rPr lang="en-US" sz="3300" b="1" dirty="0"/>
              <a:t>T</a:t>
            </a:r>
            <a:r>
              <a:rPr lang="en-US" sz="3300" b="1" dirty="0" smtClean="0"/>
              <a:t>ype </a:t>
            </a:r>
            <a:r>
              <a:rPr lang="en-US" sz="3300" b="1" dirty="0"/>
              <a:t>A</a:t>
            </a:r>
            <a:r>
              <a:rPr lang="en-US" sz="3300" b="1" dirty="0" smtClean="0"/>
              <a:t>mong </a:t>
            </a:r>
            <a:r>
              <a:rPr lang="en-US" sz="3300" b="1" dirty="0"/>
              <a:t>I</a:t>
            </a:r>
            <a:r>
              <a:rPr lang="en-US" sz="3300" b="1" dirty="0" smtClean="0"/>
              <a:t>ncident </a:t>
            </a:r>
            <a:r>
              <a:rPr lang="en-US" sz="3300" b="1" dirty="0"/>
              <a:t>D</a:t>
            </a:r>
            <a:r>
              <a:rPr lang="en-US" sz="3300" b="1" dirty="0" smtClean="0"/>
              <a:t>ialysis </a:t>
            </a:r>
            <a:r>
              <a:rPr lang="en-US" sz="3300" b="1" dirty="0"/>
              <a:t>P</a:t>
            </a:r>
            <a:r>
              <a:rPr lang="en-US" sz="3300" b="1" dirty="0" smtClean="0"/>
              <a:t>atients by </a:t>
            </a:r>
            <a:r>
              <a:rPr lang="en-US" sz="3300" b="1" dirty="0"/>
              <a:t>U</a:t>
            </a:r>
            <a:r>
              <a:rPr lang="en-US" sz="3300" b="1" dirty="0" smtClean="0"/>
              <a:t>nit </a:t>
            </a:r>
            <a:r>
              <a:rPr lang="en-US" sz="3300" b="1" dirty="0"/>
              <a:t>A</a:t>
            </a:r>
            <a:r>
              <a:rPr lang="en-US" sz="3300" b="1" dirty="0" smtClean="0"/>
              <a:t>ffiliation in 2012</a:t>
            </a:r>
            <a:r>
              <a:rPr lang="en-US" dirty="0"/>
              <a:t/>
            </a:r>
            <a:br>
              <a:rPr lang="en-US" dirty="0"/>
            </a:br>
            <a:endParaRPr lang="en-US" dirty="0"/>
          </a:p>
        </p:txBody>
      </p:sp>
      <p:sp>
        <p:nvSpPr>
          <p:cNvPr id="5" name="Rectangle 4"/>
          <p:cNvSpPr/>
          <p:nvPr/>
        </p:nvSpPr>
        <p:spPr>
          <a:xfrm>
            <a:off x="0" y="6019800"/>
            <a:ext cx="8991600" cy="800219"/>
          </a:xfrm>
          <a:prstGeom prst="rect">
            <a:avLst/>
          </a:prstGeom>
        </p:spPr>
        <p:txBody>
          <a:bodyPr wrap="square">
            <a:spAutoFit/>
          </a:bodyPr>
          <a:lstStyle/>
          <a:p>
            <a:pPr algn="just"/>
            <a:r>
              <a:rPr lang="en-US" dirty="0"/>
              <a:t>Data source: Special analyses, USRDS ESRD </a:t>
            </a:r>
            <a:r>
              <a:rPr lang="en-US" dirty="0" smtClean="0"/>
              <a:t>Database (2014 Annual Data Report) </a:t>
            </a:r>
          </a:p>
          <a:p>
            <a:pPr algn="just"/>
            <a:r>
              <a:rPr lang="en-US" sz="1400" dirty="0" smtClean="0"/>
              <a:t>Abbreviations</a:t>
            </a:r>
            <a:r>
              <a:rPr lang="en-US" sz="1400" dirty="0"/>
              <a:t>: </a:t>
            </a:r>
            <a:r>
              <a:rPr lang="en-US" sz="1400" dirty="0" err="1"/>
              <a:t>Hosp</a:t>
            </a:r>
            <a:r>
              <a:rPr lang="en-US" sz="1400" dirty="0"/>
              <a:t>-based, </a:t>
            </a:r>
            <a:r>
              <a:rPr lang="en-US" sz="1400" dirty="0" smtClean="0"/>
              <a:t>hospital-based </a:t>
            </a:r>
            <a:r>
              <a:rPr lang="en-US" sz="1400" dirty="0"/>
              <a:t>dialysis centers; </a:t>
            </a:r>
            <a:r>
              <a:rPr lang="en-US" sz="1400" dirty="0" err="1"/>
              <a:t>Indep</a:t>
            </a:r>
            <a:r>
              <a:rPr lang="en-US" sz="1400" dirty="0"/>
              <a:t>, independent dialysis providers; LDO, large dialysis organizations; SDO, small dialysis </a:t>
            </a:r>
            <a:r>
              <a:rPr lang="en-US" sz="1400" dirty="0" smtClean="0"/>
              <a:t>organizations</a:t>
            </a:r>
            <a:endParaRPr lang="en-US" sz="1400" dirty="0"/>
          </a:p>
        </p:txBody>
      </p:sp>
      <p:sp>
        <p:nvSpPr>
          <p:cNvPr id="6" name="Content Placeholder 5"/>
          <p:cNvSpPr>
            <a:spLocks noGrp="1"/>
          </p:cNvSpPr>
          <p:nvPr>
            <p:ph idx="1"/>
          </p:nvPr>
        </p:nvSpPr>
        <p:spPr/>
        <p:txBody>
          <a:bodyPr/>
          <a:lstStyle/>
          <a:p>
            <a:endParaRPr lang="en-US" dirty="0"/>
          </a:p>
        </p:txBody>
      </p:sp>
      <p:pic>
        <p:nvPicPr>
          <p:cNvPr id="8" name="Picture 2" descr="U:\ADR\2014\Volume 2\10 - Providers\2014\Powerpoint\Powerpoint 300ppi\ESRDProviders_F3_I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 y="1295400"/>
            <a:ext cx="906046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67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757" descr="TEMP13"/>
          <p:cNvPicPr>
            <a:picLocks noChangeAspect="1" noChangeArrowheads="1"/>
          </p:cNvPicPr>
          <p:nvPr/>
        </p:nvPicPr>
        <p:blipFill>
          <a:blip r:embed="rId2" cstate="print"/>
          <a:srcRect/>
          <a:stretch>
            <a:fillRect/>
          </a:stretch>
        </p:blipFill>
        <p:spPr bwMode="invGray">
          <a:xfrm>
            <a:off x="0" y="0"/>
            <a:ext cx="9144000" cy="68580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1143000"/>
          </a:xfrm>
        </p:spPr>
        <p:txBody>
          <a:bodyPr>
            <a:noAutofit/>
          </a:bodyPr>
          <a:lstStyle/>
          <a:p>
            <a:r>
              <a:rPr lang="en-US" sz="3000" b="1" dirty="0"/>
              <a:t>Access </a:t>
            </a:r>
            <a:r>
              <a:rPr lang="en-US" sz="3000" b="1" dirty="0" smtClean="0"/>
              <a:t>Use </a:t>
            </a:r>
            <a:r>
              <a:rPr lang="en-US" sz="3000" b="1" dirty="0"/>
              <a:t>at </a:t>
            </a:r>
            <a:r>
              <a:rPr lang="en-US" sz="3000" b="1" dirty="0" smtClean="0"/>
              <a:t>First </a:t>
            </a:r>
            <a:r>
              <a:rPr lang="en-US" sz="3000" b="1" dirty="0"/>
              <a:t>O</a:t>
            </a:r>
            <a:r>
              <a:rPr lang="en-US" sz="3000" b="1" dirty="0" smtClean="0"/>
              <a:t>utpatient </a:t>
            </a:r>
            <a:r>
              <a:rPr lang="en-US" sz="3000" b="1" dirty="0"/>
              <a:t>H</a:t>
            </a:r>
            <a:r>
              <a:rPr lang="en-US" sz="3000" b="1" dirty="0" smtClean="0"/>
              <a:t>emodialysis</a:t>
            </a:r>
            <a:r>
              <a:rPr lang="en-US" sz="3000" b="1" dirty="0"/>
              <a:t>, </a:t>
            </a:r>
            <a:r>
              <a:rPr lang="en-US" sz="3000" b="1" dirty="0" smtClean="0"/>
              <a:t>by Pre-ESRD </a:t>
            </a:r>
            <a:r>
              <a:rPr lang="en-US" sz="3000" b="1" dirty="0"/>
              <a:t>N</a:t>
            </a:r>
            <a:r>
              <a:rPr lang="en-US" sz="3000" b="1" dirty="0" smtClean="0"/>
              <a:t>ephrology Care</a:t>
            </a:r>
            <a:r>
              <a:rPr lang="en-US" sz="3000" b="1" dirty="0"/>
              <a:t>, 2011</a:t>
            </a:r>
            <a:r>
              <a:rPr lang="en-US" sz="3500" dirty="0"/>
              <a:t/>
            </a:r>
            <a:br>
              <a:rPr lang="en-US" sz="3500" dirty="0"/>
            </a:br>
            <a:endParaRPr lang="en-US" sz="3500" dirty="0"/>
          </a:p>
        </p:txBody>
      </p:sp>
      <p:sp>
        <p:nvSpPr>
          <p:cNvPr id="6" name="Content Placeholder 5"/>
          <p:cNvSpPr>
            <a:spLocks noGrp="1"/>
          </p:cNvSpPr>
          <p:nvPr>
            <p:ph idx="1"/>
          </p:nvPr>
        </p:nvSpPr>
        <p:spPr>
          <a:xfrm>
            <a:off x="5181600" y="1935480"/>
            <a:ext cx="3505200" cy="4389120"/>
          </a:xfrm>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9001146" cy="4343400"/>
          </a:xfrm>
          <a:prstGeom prst="rect">
            <a:avLst/>
          </a:prstGeom>
        </p:spPr>
      </p:pic>
      <p:sp>
        <p:nvSpPr>
          <p:cNvPr id="3" name="Rectangle 2"/>
          <p:cNvSpPr/>
          <p:nvPr/>
        </p:nvSpPr>
        <p:spPr>
          <a:xfrm>
            <a:off x="381000" y="6475968"/>
            <a:ext cx="8620146" cy="369332"/>
          </a:xfrm>
          <a:prstGeom prst="rect">
            <a:avLst/>
          </a:prstGeom>
        </p:spPr>
        <p:txBody>
          <a:bodyPr wrap="square">
            <a:spAutoFit/>
          </a:bodyPr>
          <a:lstStyle/>
          <a:p>
            <a:r>
              <a:rPr lang="en-US" dirty="0"/>
              <a:t>Data Source: </a:t>
            </a:r>
            <a:r>
              <a:rPr lang="en-US" dirty="0" smtClean="0"/>
              <a:t>USRDS </a:t>
            </a:r>
            <a:r>
              <a:rPr lang="en-US" dirty="0"/>
              <a:t>ESRD Database (</a:t>
            </a:r>
            <a:r>
              <a:rPr lang="en-US" dirty="0" smtClean="0"/>
              <a:t>2013 </a:t>
            </a:r>
            <a:r>
              <a:rPr lang="en-US" dirty="0"/>
              <a:t>Annual Date Report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normAutofit/>
          </a:bodyPr>
          <a:lstStyle/>
          <a:p>
            <a:r>
              <a:rPr lang="en-US" sz="3000" b="1" dirty="0" smtClean="0"/>
              <a:t>KDOQI/NKF Clinical Practice Guidelines</a:t>
            </a:r>
            <a:endParaRPr lang="en-US" sz="3000" b="1" dirty="0"/>
          </a:p>
        </p:txBody>
      </p:sp>
      <p:sp>
        <p:nvSpPr>
          <p:cNvPr id="3" name="Content Placeholder 2"/>
          <p:cNvSpPr>
            <a:spLocks noGrp="1"/>
          </p:cNvSpPr>
          <p:nvPr>
            <p:ph idx="1"/>
          </p:nvPr>
        </p:nvSpPr>
        <p:spPr>
          <a:xfrm>
            <a:off x="152400" y="1219200"/>
            <a:ext cx="8915400" cy="5638800"/>
          </a:xfrm>
        </p:spPr>
        <p:txBody>
          <a:bodyPr>
            <a:normAutofit fontScale="92500" lnSpcReduction="20000"/>
          </a:bodyPr>
          <a:lstStyle/>
          <a:p>
            <a:pPr algn="just">
              <a:buNone/>
            </a:pPr>
            <a:r>
              <a:rPr lang="en-US" u="sng" dirty="0" smtClean="0">
                <a:latin typeface="+mj-lt"/>
              </a:rPr>
              <a:t>Timing of Access Placement</a:t>
            </a:r>
          </a:p>
          <a:p>
            <a:pPr algn="just"/>
            <a:r>
              <a:rPr lang="en-US" dirty="0" smtClean="0">
                <a:latin typeface="+mj-lt"/>
              </a:rPr>
              <a:t>Patients with chronic kidney disease should be referred for surgery to attempt construction of a primary AV fistula when their </a:t>
            </a:r>
            <a:r>
              <a:rPr lang="en-US" b="1" dirty="0" smtClean="0">
                <a:latin typeface="+mj-lt"/>
              </a:rPr>
              <a:t>creatinine clearance is &lt;25 mL/min</a:t>
            </a:r>
            <a:r>
              <a:rPr lang="en-US" dirty="0" smtClean="0">
                <a:latin typeface="+mj-lt"/>
              </a:rPr>
              <a:t>, their serum </a:t>
            </a:r>
            <a:r>
              <a:rPr lang="en-US" b="1" dirty="0" smtClean="0">
                <a:latin typeface="+mj-lt"/>
              </a:rPr>
              <a:t>creatinine level is &gt;4 mg/dL</a:t>
            </a:r>
            <a:r>
              <a:rPr lang="en-US" dirty="0" smtClean="0">
                <a:latin typeface="+mj-lt"/>
              </a:rPr>
              <a:t>, or </a:t>
            </a:r>
            <a:r>
              <a:rPr lang="en-US" b="1" dirty="0" smtClean="0">
                <a:latin typeface="+mj-lt"/>
              </a:rPr>
              <a:t>within 1 year of an anticipated need for dialysis</a:t>
            </a:r>
            <a:r>
              <a:rPr lang="en-US" dirty="0" smtClean="0">
                <a:latin typeface="+mj-lt"/>
              </a:rPr>
              <a:t>. (Opinion)</a:t>
            </a:r>
          </a:p>
          <a:p>
            <a:pPr algn="just"/>
            <a:endParaRPr lang="en-US" dirty="0" smtClean="0">
              <a:latin typeface="+mj-lt"/>
            </a:endParaRPr>
          </a:p>
          <a:p>
            <a:pPr algn="just"/>
            <a:r>
              <a:rPr lang="en-US" dirty="0" smtClean="0">
                <a:latin typeface="+mj-lt"/>
              </a:rPr>
              <a:t>Dialysis </a:t>
            </a:r>
            <a:r>
              <a:rPr lang="en-US" b="1" dirty="0" smtClean="0">
                <a:latin typeface="+mj-lt"/>
              </a:rPr>
              <a:t>AV Fistula</a:t>
            </a:r>
            <a:r>
              <a:rPr lang="en-US" dirty="0" smtClean="0">
                <a:latin typeface="+mj-lt"/>
              </a:rPr>
              <a:t> should be placed </a:t>
            </a:r>
            <a:r>
              <a:rPr lang="en-US" b="1" dirty="0" smtClean="0">
                <a:latin typeface="+mj-lt"/>
              </a:rPr>
              <a:t>6 months prior </a:t>
            </a:r>
            <a:r>
              <a:rPr lang="en-US" dirty="0" smtClean="0">
                <a:latin typeface="+mj-lt"/>
              </a:rPr>
              <a:t>and </a:t>
            </a:r>
            <a:r>
              <a:rPr lang="en-US" b="1" dirty="0" smtClean="0">
                <a:latin typeface="+mj-lt"/>
              </a:rPr>
              <a:t>AV grafts </a:t>
            </a:r>
            <a:r>
              <a:rPr lang="en-US" dirty="0" smtClean="0">
                <a:latin typeface="+mj-lt"/>
              </a:rPr>
              <a:t>should be placed at least </a:t>
            </a:r>
            <a:r>
              <a:rPr lang="en-US" b="1" dirty="0" smtClean="0">
                <a:latin typeface="+mj-lt"/>
              </a:rPr>
              <a:t>3 to 6 weeks prior </a:t>
            </a:r>
            <a:r>
              <a:rPr lang="en-US" dirty="0" smtClean="0">
                <a:latin typeface="+mj-lt"/>
              </a:rPr>
              <a:t>to an anticipated need for hemodialysis in patients who are not candidates for primary AVF. (Opinion)</a:t>
            </a:r>
          </a:p>
          <a:p>
            <a:pPr algn="just"/>
            <a:endParaRPr lang="en-US" dirty="0" smtClean="0">
              <a:latin typeface="+mj-lt"/>
            </a:endParaRPr>
          </a:p>
          <a:p>
            <a:pPr algn="just">
              <a:buNone/>
            </a:pPr>
            <a:r>
              <a:rPr lang="en-US" u="sng" dirty="0" smtClean="0">
                <a:latin typeface="+mj-lt"/>
              </a:rPr>
              <a:t>Goals of Access Placement–Maximizing Primary AV Fistulae</a:t>
            </a:r>
          </a:p>
          <a:p>
            <a:pPr algn="just"/>
            <a:r>
              <a:rPr lang="en-US" dirty="0" smtClean="0">
                <a:latin typeface="+mj-lt"/>
              </a:rPr>
              <a:t>Primary AV fistulae should be </a:t>
            </a:r>
            <a:r>
              <a:rPr lang="en-US" b="1" dirty="0" smtClean="0">
                <a:latin typeface="+mj-lt"/>
              </a:rPr>
              <a:t>constructed in at least 50% </a:t>
            </a:r>
            <a:r>
              <a:rPr lang="en-US" dirty="0" smtClean="0">
                <a:latin typeface="+mj-lt"/>
              </a:rPr>
              <a:t>of all new kidney failure patients electing to receive hemodialysis as their initial form of renal replacement therapy. (Opinion)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2506</TotalTime>
  <Words>2464</Words>
  <Application>Microsoft Office PowerPoint</Application>
  <PresentationFormat>On-screen Show (4:3)</PresentationFormat>
  <Paragraphs>543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Vascular Access Placement in Patients with Incident CKD Stage 4 and 5 attending an Inner City Nephrology Clinic: A Cohort Study and Survey of Providers </vt:lpstr>
      <vt:lpstr>Conflict of Interest</vt:lpstr>
      <vt:lpstr> Trends in the Number of Incident Cases of ESRD, in thousands, by Modality, in the U.S. population, 1980-2012</vt:lpstr>
      <vt:lpstr>Vascular Access Use Among Hemodialysis Patients at Initiation of ESRD treatment, from the ESRD Medical Evidence Form (CMS 2728): Time Trend From 2005-2012 </vt:lpstr>
      <vt:lpstr>Geographic Variation in Percentage of Catheter Alone use at Hemodialysis Initiation, in year 2012, from the ESRD Medical Evidence Form (CMS 2728) </vt:lpstr>
      <vt:lpstr>Prevalence of Vascular Access Type Among Incident Dialysis Patients by Unit Affiliation in 2012 </vt:lpstr>
      <vt:lpstr>PowerPoint Presentation</vt:lpstr>
      <vt:lpstr>Access Use at First Outpatient Hemodialysis, by Pre-ESRD Nephrology Care, 2011 </vt:lpstr>
      <vt:lpstr>KDOQI/NKF Clinical Practice Guidelines</vt:lpstr>
      <vt:lpstr>PowerPoint Presentation</vt:lpstr>
      <vt:lpstr>Variables Associated With Catheter Versus Permanent Access Use at Hemodialysis Start </vt:lpstr>
      <vt:lpstr>Odds of Having Functional Permanent Access at the Start of Hemodialysis</vt:lpstr>
      <vt:lpstr>                  </vt:lpstr>
      <vt:lpstr>PowerPoint Presentation</vt:lpstr>
      <vt:lpstr>Nephrologists Survey </vt:lpstr>
      <vt:lpstr>PowerPoint Presentation</vt:lpstr>
      <vt:lpstr>Study Flow Diagram</vt:lpstr>
      <vt:lpstr>Baseline Demographics</vt:lpstr>
      <vt:lpstr>PowerPoint Presentation</vt:lpstr>
      <vt:lpstr>CKD Etiology</vt:lpstr>
      <vt:lpstr>Vascular Surgery Referral and AV Access Placement </vt:lpstr>
      <vt:lpstr>PowerPoint Presentation</vt:lpstr>
      <vt:lpstr>PowerPoint Presentation</vt:lpstr>
      <vt:lpstr>Odds Ratio of Vascular Surgery Referral and AV Access Placement</vt:lpstr>
      <vt:lpstr>Odds Ratio of Vascular Surgery Referral and AV access Placement</vt:lpstr>
      <vt:lpstr>PowerPoint Presentation</vt:lpstr>
      <vt:lpstr>Reasons for Non-placement of Vascular Access</vt:lpstr>
      <vt:lpstr>Conclusions</vt:lpstr>
      <vt:lpstr>PowerPoint Presentation</vt:lpstr>
      <vt:lpstr> A Predictive Model for Progression of Chronic Kidney Disease to Kidney Failure  </vt:lpstr>
      <vt:lpstr>PowerPoint Presentation</vt:lpstr>
      <vt:lpstr>Prediction of ESRD and Death Among People With CKD: The Chronic Renal Impairment in Birmingham (CRIB) Prospective Cohort Study</vt:lpstr>
      <vt:lpstr>Limitations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IgA Nephropathy</dc:title>
  <dc:creator>Narender Goel</dc:creator>
  <cp:lastModifiedBy>Chanchal Goel</cp:lastModifiedBy>
  <cp:revision>144</cp:revision>
  <dcterms:created xsi:type="dcterms:W3CDTF">2006-08-16T00:00:00Z</dcterms:created>
  <dcterms:modified xsi:type="dcterms:W3CDTF">2015-09-10T01:03:18Z</dcterms:modified>
</cp:coreProperties>
</file>