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802" r:id="rId2"/>
    <p:sldId id="803" r:id="rId3"/>
    <p:sldId id="679" r:id="rId4"/>
    <p:sldId id="745" r:id="rId5"/>
    <p:sldId id="768" r:id="rId6"/>
    <p:sldId id="800" r:id="rId7"/>
    <p:sldId id="746" r:id="rId8"/>
    <p:sldId id="741" r:id="rId9"/>
    <p:sldId id="742" r:id="rId10"/>
    <p:sldId id="743" r:id="rId11"/>
    <p:sldId id="748" r:id="rId12"/>
    <p:sldId id="780" r:id="rId13"/>
    <p:sldId id="749" r:id="rId14"/>
    <p:sldId id="750" r:id="rId15"/>
    <p:sldId id="801" r:id="rId16"/>
    <p:sldId id="751" r:id="rId17"/>
    <p:sldId id="752" r:id="rId18"/>
    <p:sldId id="754" r:id="rId19"/>
    <p:sldId id="755" r:id="rId20"/>
    <p:sldId id="756" r:id="rId21"/>
    <p:sldId id="757" r:id="rId22"/>
    <p:sldId id="758" r:id="rId23"/>
    <p:sldId id="759" r:id="rId24"/>
    <p:sldId id="760" r:id="rId25"/>
    <p:sldId id="804" r:id="rId26"/>
  </p:sldIdLst>
  <p:sldSz cx="9906000" cy="6858000" type="A4"/>
  <p:notesSz cx="6805613" cy="9939338"/>
  <p:defaultTextStyle>
    <a:defPPr>
      <a:defRPr lang="ja-JP"/>
    </a:defPPr>
    <a:lvl1pPr algn="l" rtl="0" fontAlgn="base">
      <a:spcBef>
        <a:spcPct val="0"/>
      </a:spcBef>
      <a:spcAft>
        <a:spcPct val="0"/>
      </a:spcAft>
      <a:defRPr kumimoji="1" sz="2400" kern="1200">
        <a:solidFill>
          <a:schemeClr val="bg1"/>
        </a:solidFill>
        <a:latin typeface="Comic Sans MS" pitchFamily="84" charset="0"/>
        <a:ea typeface="ＭＳ Ｐゴシック" pitchFamily="84" charset="-128"/>
        <a:cs typeface="+mn-cs"/>
      </a:defRPr>
    </a:lvl1pPr>
    <a:lvl2pPr marL="457200" algn="l" rtl="0" fontAlgn="base">
      <a:spcBef>
        <a:spcPct val="0"/>
      </a:spcBef>
      <a:spcAft>
        <a:spcPct val="0"/>
      </a:spcAft>
      <a:defRPr kumimoji="1" sz="2400" kern="1200">
        <a:solidFill>
          <a:schemeClr val="bg1"/>
        </a:solidFill>
        <a:latin typeface="Comic Sans MS" pitchFamily="84" charset="0"/>
        <a:ea typeface="ＭＳ Ｐゴシック" pitchFamily="84" charset="-128"/>
        <a:cs typeface="+mn-cs"/>
      </a:defRPr>
    </a:lvl2pPr>
    <a:lvl3pPr marL="914400" algn="l" rtl="0" fontAlgn="base">
      <a:spcBef>
        <a:spcPct val="0"/>
      </a:spcBef>
      <a:spcAft>
        <a:spcPct val="0"/>
      </a:spcAft>
      <a:defRPr kumimoji="1" sz="2400" kern="1200">
        <a:solidFill>
          <a:schemeClr val="bg1"/>
        </a:solidFill>
        <a:latin typeface="Comic Sans MS" pitchFamily="84" charset="0"/>
        <a:ea typeface="ＭＳ Ｐゴシック" pitchFamily="84" charset="-128"/>
        <a:cs typeface="+mn-cs"/>
      </a:defRPr>
    </a:lvl3pPr>
    <a:lvl4pPr marL="1371600" algn="l" rtl="0" fontAlgn="base">
      <a:spcBef>
        <a:spcPct val="0"/>
      </a:spcBef>
      <a:spcAft>
        <a:spcPct val="0"/>
      </a:spcAft>
      <a:defRPr kumimoji="1" sz="2400" kern="1200">
        <a:solidFill>
          <a:schemeClr val="bg1"/>
        </a:solidFill>
        <a:latin typeface="Comic Sans MS" pitchFamily="84" charset="0"/>
        <a:ea typeface="ＭＳ Ｐゴシック" pitchFamily="84" charset="-128"/>
        <a:cs typeface="+mn-cs"/>
      </a:defRPr>
    </a:lvl4pPr>
    <a:lvl5pPr marL="1828800" algn="l" rtl="0" fontAlgn="base">
      <a:spcBef>
        <a:spcPct val="0"/>
      </a:spcBef>
      <a:spcAft>
        <a:spcPct val="0"/>
      </a:spcAft>
      <a:defRPr kumimoji="1" sz="2400" kern="1200">
        <a:solidFill>
          <a:schemeClr val="bg1"/>
        </a:solidFill>
        <a:latin typeface="Comic Sans MS" pitchFamily="84" charset="0"/>
        <a:ea typeface="ＭＳ Ｐゴシック" pitchFamily="84" charset="-128"/>
        <a:cs typeface="+mn-cs"/>
      </a:defRPr>
    </a:lvl5pPr>
    <a:lvl6pPr marL="2286000" algn="l" defTabSz="914400" rtl="0" eaLnBrk="1" latinLnBrk="0" hangingPunct="1">
      <a:defRPr kumimoji="1" sz="2400" kern="1200">
        <a:solidFill>
          <a:schemeClr val="bg1"/>
        </a:solidFill>
        <a:latin typeface="Comic Sans MS" pitchFamily="84" charset="0"/>
        <a:ea typeface="ＭＳ Ｐゴシック" pitchFamily="84" charset="-128"/>
        <a:cs typeface="+mn-cs"/>
      </a:defRPr>
    </a:lvl6pPr>
    <a:lvl7pPr marL="2743200" algn="l" defTabSz="914400" rtl="0" eaLnBrk="1" latinLnBrk="0" hangingPunct="1">
      <a:defRPr kumimoji="1" sz="2400" kern="1200">
        <a:solidFill>
          <a:schemeClr val="bg1"/>
        </a:solidFill>
        <a:latin typeface="Comic Sans MS" pitchFamily="84" charset="0"/>
        <a:ea typeface="ＭＳ Ｐゴシック" pitchFamily="84" charset="-128"/>
        <a:cs typeface="+mn-cs"/>
      </a:defRPr>
    </a:lvl7pPr>
    <a:lvl8pPr marL="3200400" algn="l" defTabSz="914400" rtl="0" eaLnBrk="1" latinLnBrk="0" hangingPunct="1">
      <a:defRPr kumimoji="1" sz="2400" kern="1200">
        <a:solidFill>
          <a:schemeClr val="bg1"/>
        </a:solidFill>
        <a:latin typeface="Comic Sans MS" pitchFamily="84" charset="0"/>
        <a:ea typeface="ＭＳ Ｐゴシック" pitchFamily="84" charset="-128"/>
        <a:cs typeface="+mn-cs"/>
      </a:defRPr>
    </a:lvl8pPr>
    <a:lvl9pPr marL="3657600" algn="l" defTabSz="914400" rtl="0" eaLnBrk="1" latinLnBrk="0" hangingPunct="1">
      <a:defRPr kumimoji="1" sz="2400" kern="1200">
        <a:solidFill>
          <a:schemeClr val="bg1"/>
        </a:solidFill>
        <a:latin typeface="Comic Sans MS" pitchFamily="84" charset="0"/>
        <a:ea typeface="ＭＳ Ｐゴシック" pitchFamily="84" charset="-128"/>
        <a:cs typeface="+mn-cs"/>
      </a:defRPr>
    </a:lvl9pPr>
  </p:defaultTextStyle>
  <p:extLst>
    <p:ext uri="{EFAFB233-063F-42B5-8137-9DF3F51BA10A}">
      <p15:sldGuideLst xmlns:p15="http://schemas.microsoft.com/office/powerpoint/2012/main" xmlns="">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FF"/>
    <a:srgbClr val="0000B9"/>
    <a:srgbClr val="0000A9"/>
    <a:srgbClr val="00FF00"/>
    <a:srgbClr val="FF0000"/>
    <a:srgbClr val="0000BA"/>
    <a:srgbClr val="0000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424" autoAdjust="0"/>
    <p:restoredTop sz="99312" autoAdjust="0"/>
  </p:normalViewPr>
  <p:slideViewPr>
    <p:cSldViewPr snapToGrid="0">
      <p:cViewPr varScale="1">
        <p:scale>
          <a:sx n="66" d="100"/>
          <a:sy n="66" d="100"/>
        </p:scale>
        <p:origin x="-1428" y="-108"/>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80" tIns="47840" rIns="95680" bIns="47840" numCol="1" anchor="t" anchorCtr="0" compatLnSpc="1">
            <a:prstTxWarp prst="textNoShape">
              <a:avLst/>
            </a:prstTxWarp>
          </a:bodyPr>
          <a:lstStyle>
            <a:lvl1pPr defTabSz="957263">
              <a:defRPr sz="1300" smtClean="0">
                <a:solidFill>
                  <a:schemeClr val="tx1"/>
                </a:solidFill>
                <a:latin typeface="Arial" charset="0"/>
              </a:defRPr>
            </a:lvl1pPr>
          </a:lstStyle>
          <a:p>
            <a:pPr>
              <a:defRPr/>
            </a:pPr>
            <a:endParaRPr lang="en-US" altLang="ja-JP"/>
          </a:p>
        </p:txBody>
      </p:sp>
      <p:sp>
        <p:nvSpPr>
          <p:cNvPr id="268291" name="Rectangle 3"/>
          <p:cNvSpPr>
            <a:spLocks noGrp="1" noChangeArrowheads="1"/>
          </p:cNvSpPr>
          <p:nvPr>
            <p:ph type="dt" sz="quarter" idx="1"/>
          </p:nvPr>
        </p:nvSpPr>
        <p:spPr bwMode="auto">
          <a:xfrm>
            <a:off x="3856038" y="0"/>
            <a:ext cx="2947987"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80" tIns="47840" rIns="95680" bIns="47840" numCol="1" anchor="t" anchorCtr="0" compatLnSpc="1">
            <a:prstTxWarp prst="textNoShape">
              <a:avLst/>
            </a:prstTxWarp>
          </a:bodyPr>
          <a:lstStyle>
            <a:lvl1pPr algn="r" defTabSz="957263">
              <a:defRPr sz="1300" smtClean="0">
                <a:solidFill>
                  <a:schemeClr val="tx1"/>
                </a:solidFill>
                <a:latin typeface="Arial" charset="0"/>
              </a:defRPr>
            </a:lvl1pPr>
          </a:lstStyle>
          <a:p>
            <a:pPr>
              <a:defRPr/>
            </a:pPr>
            <a:endParaRPr lang="en-US" altLang="ja-JP"/>
          </a:p>
        </p:txBody>
      </p:sp>
      <p:sp>
        <p:nvSpPr>
          <p:cNvPr id="268292" name="Rectangle 4"/>
          <p:cNvSpPr>
            <a:spLocks noGrp="1" noChangeArrowheads="1"/>
          </p:cNvSpPr>
          <p:nvPr>
            <p:ph type="ftr" sz="quarter" idx="2"/>
          </p:nvPr>
        </p:nvSpPr>
        <p:spPr bwMode="auto">
          <a:xfrm>
            <a:off x="0" y="9440863"/>
            <a:ext cx="294798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80" tIns="47840" rIns="95680" bIns="47840" numCol="1" anchor="b" anchorCtr="0" compatLnSpc="1">
            <a:prstTxWarp prst="textNoShape">
              <a:avLst/>
            </a:prstTxWarp>
          </a:bodyPr>
          <a:lstStyle>
            <a:lvl1pPr defTabSz="957263">
              <a:defRPr sz="1300" smtClean="0">
                <a:solidFill>
                  <a:schemeClr val="tx1"/>
                </a:solidFill>
                <a:latin typeface="Arial" charset="0"/>
              </a:defRPr>
            </a:lvl1pPr>
          </a:lstStyle>
          <a:p>
            <a:pPr>
              <a:defRPr/>
            </a:pPr>
            <a:endParaRPr lang="en-US" altLang="ja-JP"/>
          </a:p>
        </p:txBody>
      </p:sp>
      <p:sp>
        <p:nvSpPr>
          <p:cNvPr id="268293" name="Rectangle 5"/>
          <p:cNvSpPr>
            <a:spLocks noGrp="1" noChangeArrowheads="1"/>
          </p:cNvSpPr>
          <p:nvPr>
            <p:ph type="sldNum" sz="quarter" idx="3"/>
          </p:nvPr>
        </p:nvSpPr>
        <p:spPr bwMode="auto">
          <a:xfrm>
            <a:off x="3856038" y="9440863"/>
            <a:ext cx="2947987"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80" tIns="47840" rIns="95680" bIns="47840" numCol="1" anchor="b" anchorCtr="0" compatLnSpc="1">
            <a:prstTxWarp prst="textNoShape">
              <a:avLst/>
            </a:prstTxWarp>
          </a:bodyPr>
          <a:lstStyle>
            <a:lvl1pPr algn="r" defTabSz="957263">
              <a:defRPr sz="1300" smtClean="0">
                <a:solidFill>
                  <a:schemeClr val="tx1"/>
                </a:solidFill>
                <a:latin typeface="Arial" charset="0"/>
              </a:defRPr>
            </a:lvl1pPr>
          </a:lstStyle>
          <a:p>
            <a:pPr>
              <a:defRPr/>
            </a:pPr>
            <a:fld id="{3BD80CE0-8F1D-4575-884B-44A671761EE3}" type="slidenum">
              <a:rPr lang="en-US" altLang="ja-JP"/>
              <a:pPr>
                <a:defRPr/>
              </a:pPr>
              <a:t>‹#›</a:t>
            </a:fld>
            <a:endParaRPr lang="en-US" altLang="ja-JP"/>
          </a:p>
        </p:txBody>
      </p:sp>
    </p:spTree>
    <p:extLst>
      <p:ext uri="{BB962C8B-B14F-4D97-AF65-F5344CB8AC3E}">
        <p14:creationId xmlns:p14="http://schemas.microsoft.com/office/powerpoint/2010/main" xmlns="" val="452142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30" tIns="44165" rIns="88330" bIns="44165" numCol="1" anchor="t" anchorCtr="0" compatLnSpc="1">
            <a:prstTxWarp prst="textNoShape">
              <a:avLst/>
            </a:prstTxWarp>
          </a:bodyPr>
          <a:lstStyle>
            <a:lvl1pPr defTabSz="884238">
              <a:defRPr sz="1200" smtClean="0">
                <a:solidFill>
                  <a:schemeClr val="tx1"/>
                </a:solidFill>
                <a:latin typeface="Arial" charset="0"/>
              </a:defRPr>
            </a:lvl1pPr>
          </a:lstStyle>
          <a:p>
            <a:pPr>
              <a:defRPr/>
            </a:pPr>
            <a:endParaRPr lang="en-US" altLang="ja-JP"/>
          </a:p>
        </p:txBody>
      </p:sp>
      <p:sp>
        <p:nvSpPr>
          <p:cNvPr id="352259" name="Rectangle 3"/>
          <p:cNvSpPr>
            <a:spLocks noGrp="1" noChangeArrowheads="1"/>
          </p:cNvSpPr>
          <p:nvPr>
            <p:ph type="dt" idx="1"/>
          </p:nvPr>
        </p:nvSpPr>
        <p:spPr bwMode="auto">
          <a:xfrm>
            <a:off x="3856038" y="0"/>
            <a:ext cx="2947987"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30" tIns="44165" rIns="88330" bIns="44165" numCol="1" anchor="t" anchorCtr="0" compatLnSpc="1">
            <a:prstTxWarp prst="textNoShape">
              <a:avLst/>
            </a:prstTxWarp>
          </a:bodyPr>
          <a:lstStyle>
            <a:lvl1pPr algn="r" defTabSz="884238">
              <a:defRPr sz="1200" smtClean="0">
                <a:solidFill>
                  <a:schemeClr val="tx1"/>
                </a:solidFill>
                <a:latin typeface="Arial"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711200" y="746125"/>
            <a:ext cx="5381625" cy="37258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52261" name="Rectangle 5"/>
          <p:cNvSpPr>
            <a:spLocks noGrp="1" noChangeArrowheads="1"/>
          </p:cNvSpPr>
          <p:nvPr>
            <p:ph type="body" sz="quarter" idx="3"/>
          </p:nvPr>
        </p:nvSpPr>
        <p:spPr bwMode="auto">
          <a:xfrm>
            <a:off x="679450" y="4721225"/>
            <a:ext cx="5446713" cy="4471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30" tIns="44165" rIns="88330" bIns="4416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52262" name="Rectangle 6"/>
          <p:cNvSpPr>
            <a:spLocks noGrp="1" noChangeArrowheads="1"/>
          </p:cNvSpPr>
          <p:nvPr>
            <p:ph type="ftr" sz="quarter" idx="4"/>
          </p:nvPr>
        </p:nvSpPr>
        <p:spPr bwMode="auto">
          <a:xfrm>
            <a:off x="0" y="9440863"/>
            <a:ext cx="294798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30" tIns="44165" rIns="88330" bIns="44165" numCol="1" anchor="b" anchorCtr="0" compatLnSpc="1">
            <a:prstTxWarp prst="textNoShape">
              <a:avLst/>
            </a:prstTxWarp>
          </a:bodyPr>
          <a:lstStyle>
            <a:lvl1pPr defTabSz="884238">
              <a:defRPr sz="1200" smtClean="0">
                <a:solidFill>
                  <a:schemeClr val="tx1"/>
                </a:solidFill>
                <a:latin typeface="Arial" charset="0"/>
              </a:defRPr>
            </a:lvl1pPr>
          </a:lstStyle>
          <a:p>
            <a:pPr>
              <a:defRPr/>
            </a:pPr>
            <a:endParaRPr lang="en-US" altLang="ja-JP"/>
          </a:p>
        </p:txBody>
      </p:sp>
      <p:sp>
        <p:nvSpPr>
          <p:cNvPr id="352263" name="Rectangle 7"/>
          <p:cNvSpPr>
            <a:spLocks noGrp="1" noChangeArrowheads="1"/>
          </p:cNvSpPr>
          <p:nvPr>
            <p:ph type="sldNum" sz="quarter" idx="5"/>
          </p:nvPr>
        </p:nvSpPr>
        <p:spPr bwMode="auto">
          <a:xfrm>
            <a:off x="3856038" y="9440863"/>
            <a:ext cx="2947987"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30" tIns="44165" rIns="88330" bIns="44165" numCol="1" anchor="b" anchorCtr="0" compatLnSpc="1">
            <a:prstTxWarp prst="textNoShape">
              <a:avLst/>
            </a:prstTxWarp>
          </a:bodyPr>
          <a:lstStyle>
            <a:lvl1pPr algn="r" defTabSz="884238">
              <a:defRPr sz="1200" smtClean="0">
                <a:solidFill>
                  <a:schemeClr val="tx1"/>
                </a:solidFill>
                <a:latin typeface="Arial" charset="0"/>
              </a:defRPr>
            </a:lvl1pPr>
          </a:lstStyle>
          <a:p>
            <a:pPr>
              <a:defRPr/>
            </a:pPr>
            <a:fld id="{600ABFC9-CE5B-4006-B34E-CAFC2440EB9E}" type="slidenum">
              <a:rPr lang="en-US" altLang="ja-JP"/>
              <a:pPr>
                <a:defRPr/>
              </a:pPr>
              <a:t>‹#›</a:t>
            </a:fld>
            <a:endParaRPr lang="en-US" altLang="ja-JP"/>
          </a:p>
        </p:txBody>
      </p:sp>
    </p:spTree>
    <p:extLst>
      <p:ext uri="{BB962C8B-B14F-4D97-AF65-F5344CB8AC3E}">
        <p14:creationId xmlns:p14="http://schemas.microsoft.com/office/powerpoint/2010/main" xmlns="" val="1290227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84"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a:defRPr/>
            </a:pPr>
            <a:fld id="{E488536E-C12E-4EA7-8721-144BB1F19E52}" type="slidenum">
              <a:rPr lang="en-US" altLang="ja-JP" smtClean="0"/>
              <a:pPr>
                <a:defRPr/>
              </a:pPr>
              <a:t>3</a:t>
            </a:fld>
            <a:endParaRPr lang="en-US" altLang="ja-JP"/>
          </a:p>
        </p:txBody>
      </p:sp>
    </p:spTree>
    <p:extLst>
      <p:ext uri="{BB962C8B-B14F-4D97-AF65-F5344CB8AC3E}">
        <p14:creationId xmlns:p14="http://schemas.microsoft.com/office/powerpoint/2010/main" xmlns="" val="58323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スライド イメージ プレースホルダ 1"/>
          <p:cNvSpPr>
            <a:spLocks noGrp="1" noRot="1" noChangeAspect="1" noTextEdit="1"/>
          </p:cNvSpPr>
          <p:nvPr>
            <p:ph type="sldImg"/>
          </p:nvPr>
        </p:nvSpPr>
        <p:spPr bwMode="auto">
          <a:xfrm>
            <a:off x="3111500" y="506413"/>
            <a:ext cx="3646488" cy="25257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 name="スライド番号プレースホルダー 1"/>
          <p:cNvSpPr>
            <a:spLocks noGrp="1"/>
          </p:cNvSpPr>
          <p:nvPr>
            <p:ph type="sldNum" sz="quarter" idx="10"/>
          </p:nvPr>
        </p:nvSpPr>
        <p:spPr/>
        <p:txBody>
          <a:bodyPr/>
          <a:lstStyle/>
          <a:p>
            <a:pPr>
              <a:defRPr/>
            </a:pPr>
            <a:fld id="{E488536E-C12E-4EA7-8721-144BB1F19E52}" type="slidenum">
              <a:rPr lang="en-US" altLang="ja-JP" smtClean="0"/>
              <a:pPr>
                <a:defRPr/>
              </a:pPr>
              <a:t>7</a:t>
            </a:fld>
            <a:endParaRPr lang="en-US" altLang="ja-JP"/>
          </a:p>
        </p:txBody>
      </p:sp>
    </p:spTree>
    <p:extLst>
      <p:ext uri="{BB962C8B-B14F-4D97-AF65-F5344CB8AC3E}">
        <p14:creationId xmlns:p14="http://schemas.microsoft.com/office/powerpoint/2010/main" xmlns="" val="252373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bwMode="auto">
          <a:xfrm>
            <a:off x="712788" y="747713"/>
            <a:ext cx="5380037" cy="37258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19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 name="スライド番号プレースホルダー 1"/>
          <p:cNvSpPr>
            <a:spLocks noGrp="1"/>
          </p:cNvSpPr>
          <p:nvPr>
            <p:ph type="sldNum" sz="quarter" idx="10"/>
          </p:nvPr>
        </p:nvSpPr>
        <p:spPr/>
        <p:txBody>
          <a:bodyPr/>
          <a:lstStyle/>
          <a:p>
            <a:pPr>
              <a:defRPr/>
            </a:pPr>
            <a:fld id="{E488536E-C12E-4EA7-8721-144BB1F19E52}" type="slidenum">
              <a:rPr lang="en-US" altLang="ja-JP" smtClean="0"/>
              <a:pPr>
                <a:defRPr/>
              </a:pPr>
              <a:t>9</a:t>
            </a:fld>
            <a:endParaRPr lang="en-US" altLang="ja-JP"/>
          </a:p>
        </p:txBody>
      </p:sp>
    </p:spTree>
    <p:extLst>
      <p:ext uri="{BB962C8B-B14F-4D97-AF65-F5344CB8AC3E}">
        <p14:creationId xmlns:p14="http://schemas.microsoft.com/office/powerpoint/2010/main" xmlns="" val="22545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 1"/>
          <p:cNvSpPr>
            <a:spLocks noGrp="1" noRot="1" noChangeAspect="1" noTextEdit="1"/>
          </p:cNvSpPr>
          <p:nvPr>
            <p:ph type="sldImg"/>
          </p:nvPr>
        </p:nvSpPr>
        <p:spPr bwMode="auto">
          <a:xfrm>
            <a:off x="3111500" y="506413"/>
            <a:ext cx="3646488" cy="25257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 name="スライド番号プレースホルダー 1"/>
          <p:cNvSpPr>
            <a:spLocks noGrp="1"/>
          </p:cNvSpPr>
          <p:nvPr>
            <p:ph type="sldNum" sz="quarter" idx="10"/>
          </p:nvPr>
        </p:nvSpPr>
        <p:spPr/>
        <p:txBody>
          <a:bodyPr/>
          <a:lstStyle/>
          <a:p>
            <a:pPr>
              <a:defRPr/>
            </a:pPr>
            <a:fld id="{E488536E-C12E-4EA7-8721-144BB1F19E52}" type="slidenum">
              <a:rPr lang="en-US" altLang="ja-JP" smtClean="0"/>
              <a:pPr>
                <a:defRPr/>
              </a:pPr>
              <a:t>13</a:t>
            </a:fld>
            <a:endParaRPr lang="en-US" altLang="ja-JP"/>
          </a:p>
        </p:txBody>
      </p:sp>
    </p:spTree>
    <p:extLst>
      <p:ext uri="{BB962C8B-B14F-4D97-AF65-F5344CB8AC3E}">
        <p14:creationId xmlns:p14="http://schemas.microsoft.com/office/powerpoint/2010/main" xmlns="" val="405412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xfrm>
            <a:off x="3111500" y="506413"/>
            <a:ext cx="3646488" cy="25257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83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 name="スライド番号プレースホルダー 1"/>
          <p:cNvSpPr>
            <a:spLocks noGrp="1"/>
          </p:cNvSpPr>
          <p:nvPr>
            <p:ph type="sldNum" sz="quarter" idx="10"/>
          </p:nvPr>
        </p:nvSpPr>
        <p:spPr/>
        <p:txBody>
          <a:bodyPr/>
          <a:lstStyle/>
          <a:p>
            <a:pPr>
              <a:defRPr/>
            </a:pPr>
            <a:fld id="{E488536E-C12E-4EA7-8721-144BB1F19E52}" type="slidenum">
              <a:rPr lang="en-US" altLang="ja-JP" smtClean="0"/>
              <a:pPr>
                <a:defRPr/>
              </a:pPr>
              <a:t>14</a:t>
            </a:fld>
            <a:endParaRPr lang="en-US" altLang="ja-JP"/>
          </a:p>
        </p:txBody>
      </p:sp>
    </p:spTree>
    <p:extLst>
      <p:ext uri="{BB962C8B-B14F-4D97-AF65-F5344CB8AC3E}">
        <p14:creationId xmlns:p14="http://schemas.microsoft.com/office/powerpoint/2010/main" xmlns="" val="132900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A330FB-CE85-4B74-B0D6-6E72D8434ABA}" type="slidenum">
              <a:rPr lang="en-US" altLang="ja-JP"/>
              <a:pPr>
                <a:defRPr/>
              </a:pPr>
              <a:t>‹#›</a:t>
            </a:fld>
            <a:endParaRPr lang="en-US" altLang="ja-JP"/>
          </a:p>
        </p:txBody>
      </p:sp>
    </p:spTree>
    <p:extLst>
      <p:ext uri="{BB962C8B-B14F-4D97-AF65-F5344CB8AC3E}">
        <p14:creationId xmlns:p14="http://schemas.microsoft.com/office/powerpoint/2010/main" xmlns="" val="240076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3F9E5F-9967-4477-9E2B-D37A6A5B1DFD}" type="slidenum">
              <a:rPr lang="en-US" altLang="ja-JP"/>
              <a:pPr>
                <a:defRPr/>
              </a:pPr>
              <a:t>‹#›</a:t>
            </a:fld>
            <a:endParaRPr lang="en-US" altLang="ja-JP"/>
          </a:p>
        </p:txBody>
      </p:sp>
    </p:spTree>
    <p:extLst>
      <p:ext uri="{BB962C8B-B14F-4D97-AF65-F5344CB8AC3E}">
        <p14:creationId xmlns:p14="http://schemas.microsoft.com/office/powerpoint/2010/main" xmlns="" val="80113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B7BB1C-2305-4D26-BFE8-FD9674B1619D}" type="slidenum">
              <a:rPr lang="en-US" altLang="ja-JP"/>
              <a:pPr>
                <a:defRPr/>
              </a:pPr>
              <a:t>‹#›</a:t>
            </a:fld>
            <a:endParaRPr lang="en-US" altLang="ja-JP"/>
          </a:p>
        </p:txBody>
      </p:sp>
    </p:spTree>
    <p:extLst>
      <p:ext uri="{BB962C8B-B14F-4D97-AF65-F5344CB8AC3E}">
        <p14:creationId xmlns:p14="http://schemas.microsoft.com/office/powerpoint/2010/main" xmlns="" val="284821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A7A43C5-BE59-4F51-950B-04482640352D}" type="slidenum">
              <a:rPr lang="en-US" altLang="ja-JP"/>
              <a:pPr>
                <a:defRPr/>
              </a:pPr>
              <a:t>‹#›</a:t>
            </a:fld>
            <a:endParaRPr lang="en-US" altLang="ja-JP"/>
          </a:p>
        </p:txBody>
      </p:sp>
    </p:spTree>
    <p:extLst>
      <p:ext uri="{BB962C8B-B14F-4D97-AF65-F5344CB8AC3E}">
        <p14:creationId xmlns:p14="http://schemas.microsoft.com/office/powerpoint/2010/main" xmlns="" val="125790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B78A80-64DD-434F-A5B8-41599EF95455}" type="slidenum">
              <a:rPr lang="en-US" altLang="ja-JP"/>
              <a:pPr>
                <a:defRPr/>
              </a:pPr>
              <a:t>‹#›</a:t>
            </a:fld>
            <a:endParaRPr lang="en-US" altLang="ja-JP"/>
          </a:p>
        </p:txBody>
      </p:sp>
    </p:spTree>
    <p:extLst>
      <p:ext uri="{BB962C8B-B14F-4D97-AF65-F5344CB8AC3E}">
        <p14:creationId xmlns:p14="http://schemas.microsoft.com/office/powerpoint/2010/main" xmlns="" val="428004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D8AB78-C1DB-4224-959D-A35C848A51AB}" type="slidenum">
              <a:rPr lang="en-US" altLang="ja-JP"/>
              <a:pPr>
                <a:defRPr/>
              </a:pPr>
              <a:t>‹#›</a:t>
            </a:fld>
            <a:endParaRPr lang="en-US" altLang="ja-JP"/>
          </a:p>
        </p:txBody>
      </p:sp>
    </p:spTree>
    <p:extLst>
      <p:ext uri="{BB962C8B-B14F-4D97-AF65-F5344CB8AC3E}">
        <p14:creationId xmlns:p14="http://schemas.microsoft.com/office/powerpoint/2010/main" xmlns="" val="25570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F5F8B5C-8AA6-488B-B004-F40986AB50C1}" type="slidenum">
              <a:rPr lang="en-US" altLang="ja-JP"/>
              <a:pPr>
                <a:defRPr/>
              </a:pPr>
              <a:t>‹#›</a:t>
            </a:fld>
            <a:endParaRPr lang="en-US" altLang="ja-JP"/>
          </a:p>
        </p:txBody>
      </p:sp>
    </p:spTree>
    <p:extLst>
      <p:ext uri="{BB962C8B-B14F-4D97-AF65-F5344CB8AC3E}">
        <p14:creationId xmlns:p14="http://schemas.microsoft.com/office/powerpoint/2010/main" xmlns="" val="11800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BE26282-61A8-4A5A-878B-6FB642F01B80}" type="slidenum">
              <a:rPr lang="en-US" altLang="ja-JP"/>
              <a:pPr>
                <a:defRPr/>
              </a:pPr>
              <a:t>‹#›</a:t>
            </a:fld>
            <a:endParaRPr lang="en-US" altLang="ja-JP"/>
          </a:p>
        </p:txBody>
      </p:sp>
    </p:spTree>
    <p:extLst>
      <p:ext uri="{BB962C8B-B14F-4D97-AF65-F5344CB8AC3E}">
        <p14:creationId xmlns:p14="http://schemas.microsoft.com/office/powerpoint/2010/main" xmlns="" val="4135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7BF729D-B061-46AA-9BF9-E87295682CFA}" type="slidenum">
              <a:rPr lang="en-US" altLang="ja-JP"/>
              <a:pPr>
                <a:defRPr/>
              </a:pPr>
              <a:t>‹#›</a:t>
            </a:fld>
            <a:endParaRPr lang="en-US" altLang="ja-JP"/>
          </a:p>
        </p:txBody>
      </p:sp>
    </p:spTree>
    <p:extLst>
      <p:ext uri="{BB962C8B-B14F-4D97-AF65-F5344CB8AC3E}">
        <p14:creationId xmlns:p14="http://schemas.microsoft.com/office/powerpoint/2010/main" xmlns="" val="43824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F857168-C394-4CF5-8B2E-2A0D5D8DABA1}" type="slidenum">
              <a:rPr lang="en-US" altLang="ja-JP"/>
              <a:pPr>
                <a:defRPr/>
              </a:pPr>
              <a:t>‹#›</a:t>
            </a:fld>
            <a:endParaRPr lang="en-US" altLang="ja-JP"/>
          </a:p>
        </p:txBody>
      </p:sp>
    </p:spTree>
    <p:extLst>
      <p:ext uri="{BB962C8B-B14F-4D97-AF65-F5344CB8AC3E}">
        <p14:creationId xmlns:p14="http://schemas.microsoft.com/office/powerpoint/2010/main" xmlns="" val="320073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97CE2E7-36AE-49E2-8C71-89D806B1069F}" type="slidenum">
              <a:rPr lang="en-US" altLang="ja-JP"/>
              <a:pPr>
                <a:defRPr/>
              </a:pPr>
              <a:t>‹#›</a:t>
            </a:fld>
            <a:endParaRPr lang="en-US" altLang="ja-JP"/>
          </a:p>
        </p:txBody>
      </p:sp>
    </p:spTree>
    <p:extLst>
      <p:ext uri="{BB962C8B-B14F-4D97-AF65-F5344CB8AC3E}">
        <p14:creationId xmlns:p14="http://schemas.microsoft.com/office/powerpoint/2010/main" xmlns="" val="413735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a:defRPr/>
            </a:pPr>
            <a:fld id="{F78527FD-E339-4841-B297-33C1D0EFCD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84" charset="-128"/>
        </a:defRPr>
      </a:lvl5pPr>
      <a:lvl6pPr marL="457200" algn="ctr" rtl="0" fontAlgn="base">
        <a:spcBef>
          <a:spcPct val="0"/>
        </a:spcBef>
        <a:spcAft>
          <a:spcPct val="0"/>
        </a:spcAft>
        <a:defRPr kumimoji="1" sz="4400">
          <a:solidFill>
            <a:schemeClr val="tx2"/>
          </a:solidFill>
          <a:latin typeface="Arial" charset="0"/>
          <a:ea typeface="ＭＳ Ｐゴシック" pitchFamily="84" charset="-128"/>
        </a:defRPr>
      </a:lvl6pPr>
      <a:lvl7pPr marL="914400" algn="ctr" rtl="0" fontAlgn="base">
        <a:spcBef>
          <a:spcPct val="0"/>
        </a:spcBef>
        <a:spcAft>
          <a:spcPct val="0"/>
        </a:spcAft>
        <a:defRPr kumimoji="1" sz="4400">
          <a:solidFill>
            <a:schemeClr val="tx2"/>
          </a:solidFill>
          <a:latin typeface="Arial" charset="0"/>
          <a:ea typeface="ＭＳ Ｐゴシック" pitchFamily="84" charset="-128"/>
        </a:defRPr>
      </a:lvl7pPr>
      <a:lvl8pPr marL="1371600" algn="ctr" rtl="0" fontAlgn="base">
        <a:spcBef>
          <a:spcPct val="0"/>
        </a:spcBef>
        <a:spcAft>
          <a:spcPct val="0"/>
        </a:spcAft>
        <a:defRPr kumimoji="1" sz="4400">
          <a:solidFill>
            <a:schemeClr val="tx2"/>
          </a:solidFill>
          <a:latin typeface="Arial" charset="0"/>
          <a:ea typeface="ＭＳ Ｐゴシック" pitchFamily="84" charset="-128"/>
        </a:defRPr>
      </a:lvl8pPr>
      <a:lvl9pPr marL="1828800" algn="ctr" rtl="0" fontAlgn="base">
        <a:spcBef>
          <a:spcPct val="0"/>
        </a:spcBef>
        <a:spcAft>
          <a:spcPct val="0"/>
        </a:spcAft>
        <a:defRPr kumimoji="1"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5.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image" Target="../media/image21.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cimos.ims.ac.jp/ge/media/ge-logo.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6" y="428625"/>
            <a:ext cx="8868965"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9"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0004" t="5684" r="1976" b="528"/>
          <a:stretch/>
        </p:blipFill>
        <p:spPr bwMode="auto">
          <a:xfrm>
            <a:off x="5453765" y="2069028"/>
            <a:ext cx="2309719" cy="314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9" name="Text Box 6"/>
          <p:cNvSpPr txBox="1">
            <a:spLocks noChangeArrowheads="1"/>
          </p:cNvSpPr>
          <p:nvPr/>
        </p:nvSpPr>
        <p:spPr bwMode="auto">
          <a:xfrm>
            <a:off x="8033657" y="4759756"/>
            <a:ext cx="1463138" cy="375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800" b="1" dirty="0" smtClean="0">
                <a:solidFill>
                  <a:schemeClr val="bg1"/>
                </a:solidFill>
                <a:latin typeface="Comic Sans MS" panose="030F0702030302020204" pitchFamily="66" charset="0"/>
                <a:ea typeface="HG丸ｺﾞｼｯｸM-PRO" pitchFamily="50" charset="-128"/>
              </a:rPr>
              <a:t>Sample</a:t>
            </a:r>
            <a:endParaRPr lang="en-US" altLang="ja-JP" sz="1800" b="1" dirty="0">
              <a:solidFill>
                <a:schemeClr val="bg1"/>
              </a:solidFill>
              <a:latin typeface="Comic Sans MS" panose="030F0702030302020204" pitchFamily="66" charset="0"/>
              <a:ea typeface="HG丸ｺﾞｼｯｸM-PRO" pitchFamily="50" charset="-128"/>
            </a:endParaRPr>
          </a:p>
        </p:txBody>
      </p:sp>
      <p:cxnSp>
        <p:nvCxnSpPr>
          <p:cNvPr id="120840" name="直線矢印コネクタ 15"/>
          <p:cNvCxnSpPr>
            <a:cxnSpLocks noChangeShapeType="1"/>
            <a:stCxn id="120843" idx="1"/>
          </p:cNvCxnSpPr>
          <p:nvPr/>
        </p:nvCxnSpPr>
        <p:spPr bwMode="auto">
          <a:xfrm flipH="1" flipV="1">
            <a:off x="6681112" y="4107165"/>
            <a:ext cx="1352545" cy="1808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0841" name="Text Box 6"/>
          <p:cNvSpPr txBox="1">
            <a:spLocks noChangeArrowheads="1"/>
          </p:cNvSpPr>
          <p:nvPr/>
        </p:nvSpPr>
        <p:spPr bwMode="auto">
          <a:xfrm>
            <a:off x="8035487" y="3415399"/>
            <a:ext cx="1225517" cy="375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800" b="1" dirty="0" smtClean="0">
                <a:solidFill>
                  <a:schemeClr val="bg1"/>
                </a:solidFill>
                <a:latin typeface="Comic Sans MS" panose="030F0702030302020204" pitchFamily="66" charset="0"/>
                <a:ea typeface="HG丸ｺﾞｼｯｸM-PRO" pitchFamily="50" charset="-128"/>
              </a:rPr>
              <a:t>Teflon</a:t>
            </a:r>
            <a:endParaRPr lang="en-US" altLang="ja-JP" sz="1800" b="1" dirty="0">
              <a:solidFill>
                <a:schemeClr val="bg1"/>
              </a:solidFill>
              <a:latin typeface="Comic Sans MS" panose="030F0702030302020204" pitchFamily="66" charset="0"/>
              <a:ea typeface="HG丸ｺﾞｼｯｸM-PRO" pitchFamily="50" charset="-128"/>
            </a:endParaRPr>
          </a:p>
        </p:txBody>
      </p:sp>
      <p:cxnSp>
        <p:nvCxnSpPr>
          <p:cNvPr id="120842" name="直線矢印コネクタ 17"/>
          <p:cNvCxnSpPr>
            <a:cxnSpLocks noChangeShapeType="1"/>
          </p:cNvCxnSpPr>
          <p:nvPr/>
        </p:nvCxnSpPr>
        <p:spPr bwMode="auto">
          <a:xfrm flipH="1">
            <a:off x="6681112" y="3642352"/>
            <a:ext cx="1352545" cy="13605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0843" name="Text Box 6"/>
          <p:cNvSpPr txBox="1">
            <a:spLocks noChangeArrowheads="1"/>
          </p:cNvSpPr>
          <p:nvPr/>
        </p:nvSpPr>
        <p:spPr bwMode="auto">
          <a:xfrm>
            <a:off x="8033657" y="3961728"/>
            <a:ext cx="1735599" cy="652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800" b="1" dirty="0" smtClean="0">
                <a:solidFill>
                  <a:schemeClr val="bg1"/>
                </a:solidFill>
                <a:latin typeface="Comic Sans MS" panose="030F0702030302020204" pitchFamily="66" charset="0"/>
                <a:ea typeface="HG丸ｺﾞｼｯｸM-PRO" pitchFamily="50" charset="-128"/>
              </a:rPr>
              <a:t>Pressure medium: Oil</a:t>
            </a:r>
            <a:endParaRPr lang="en-US" altLang="ja-JP" sz="1800" b="1" dirty="0">
              <a:solidFill>
                <a:schemeClr val="bg1"/>
              </a:solidFill>
              <a:latin typeface="Comic Sans MS" panose="030F0702030302020204" pitchFamily="66" charset="0"/>
              <a:ea typeface="HG丸ｺﾞｼｯｸM-PRO" pitchFamily="50" charset="-128"/>
            </a:endParaRPr>
          </a:p>
        </p:txBody>
      </p:sp>
      <p:sp>
        <p:nvSpPr>
          <p:cNvPr id="120848" name="正方形/長方形 20"/>
          <p:cNvSpPr>
            <a:spLocks noChangeArrowheads="1"/>
          </p:cNvSpPr>
          <p:nvPr/>
        </p:nvSpPr>
        <p:spPr bwMode="auto">
          <a:xfrm>
            <a:off x="5095073" y="5444804"/>
            <a:ext cx="4524621" cy="46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r>
              <a:rPr lang="en-US" altLang="ja-JP" dirty="0">
                <a:latin typeface="Comic Sans MS" panose="030F0702030302020204" pitchFamily="66" charset="0"/>
                <a:ea typeface="ＭＳ 明朝" pitchFamily="17" charset="-128"/>
              </a:rPr>
              <a:t>※</a:t>
            </a:r>
            <a:r>
              <a:rPr lang="en-US" altLang="ja-JP" dirty="0" smtClean="0">
                <a:latin typeface="Comic Sans MS" panose="030F0702030302020204" pitchFamily="66" charset="0"/>
              </a:rPr>
              <a:t>1kbar=0.1GPa= </a:t>
            </a:r>
            <a:r>
              <a:rPr lang="en-US" altLang="ja-JP" dirty="0" smtClean="0">
                <a:latin typeface="Comic Sans MS" panose="030F0702030302020204" pitchFamily="66" charset="0"/>
                <a:ea typeface="HG丸ｺﾞｼｯｸM-PRO" pitchFamily="50" charset="-128"/>
              </a:rPr>
              <a:t>10,000 </a:t>
            </a:r>
            <a:r>
              <a:rPr lang="en-US" altLang="ja-JP" dirty="0" err="1" smtClean="0">
                <a:latin typeface="Comic Sans MS" panose="030F0702030302020204" pitchFamily="66" charset="0"/>
                <a:ea typeface="HG丸ｺﾞｼｯｸM-PRO" pitchFamily="50" charset="-128"/>
              </a:rPr>
              <a:t>atm</a:t>
            </a:r>
            <a:endParaRPr lang="ja-JP" altLang="en-US" dirty="0">
              <a:latin typeface="Comic Sans MS" panose="030F0702030302020204" pitchFamily="66" charset="0"/>
              <a:ea typeface="HG丸ｺﾞｼｯｸM-PRO" pitchFamily="50" charset="-128"/>
            </a:endParaRPr>
          </a:p>
        </p:txBody>
      </p:sp>
      <p:sp>
        <p:nvSpPr>
          <p:cNvPr id="19" name="Rectangle 40"/>
          <p:cNvSpPr>
            <a:spLocks noChangeArrowheads="1"/>
          </p:cNvSpPr>
          <p:nvPr/>
        </p:nvSpPr>
        <p:spPr bwMode="auto">
          <a:xfrm>
            <a:off x="1463793" y="5842507"/>
            <a:ext cx="3504171" cy="960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r>
              <a:rPr lang="en-US" altLang="ja-JP" sz="2800" b="1" dirty="0">
                <a:latin typeface="Book Antiqua" pitchFamily="18" charset="0"/>
                <a:cs typeface="Times New Roman" pitchFamily="18" charset="0"/>
              </a:rPr>
              <a:t> </a:t>
            </a:r>
            <a:r>
              <a:rPr lang="en-US" altLang="ja-JP" sz="2800" b="1" dirty="0" smtClean="0">
                <a:latin typeface="Book Antiqua" pitchFamily="18" charset="0"/>
                <a:cs typeface="Times New Roman" pitchFamily="18" charset="0"/>
              </a:rPr>
              <a:t>Zero-gap system: Dirac fermion</a:t>
            </a:r>
          </a:p>
        </p:txBody>
      </p:sp>
      <p:pic>
        <p:nvPicPr>
          <p:cNvPr id="12083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2661" t="4994" r="16197" b="21973"/>
          <a:stretch>
            <a:fillRect/>
          </a:stretch>
        </p:blipFill>
        <p:spPr bwMode="auto">
          <a:xfrm>
            <a:off x="221934" y="1202592"/>
            <a:ext cx="4766175" cy="4026656"/>
          </a:xfrm>
          <a:prstGeom prst="rect">
            <a:avLst/>
          </a:prstGeom>
          <a:solidFill>
            <a:schemeClr val="bg1"/>
          </a:solidFill>
          <a:ln>
            <a:noFill/>
          </a:ln>
          <a:extLst/>
        </p:spPr>
      </p:pic>
      <p:sp>
        <p:nvSpPr>
          <p:cNvPr id="21"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pic>
        <p:nvPicPr>
          <p:cNvPr id="22" name="Picture 38"/>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6608" t="12584" r="53407" b="20305"/>
          <a:stretch/>
        </p:blipFill>
        <p:spPr bwMode="auto">
          <a:xfrm>
            <a:off x="392799" y="5287547"/>
            <a:ext cx="989808" cy="152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円/楕円 1"/>
          <p:cNvSpPr/>
          <p:nvPr/>
        </p:nvSpPr>
        <p:spPr bwMode="auto">
          <a:xfrm>
            <a:off x="687590" y="4176823"/>
            <a:ext cx="1045676" cy="727045"/>
          </a:xfrm>
          <a:prstGeom prst="ellipse">
            <a:avLst/>
          </a:prstGeom>
          <a:solidFill>
            <a:srgbClr val="FF0000">
              <a:alpha val="32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cxnSp>
        <p:nvCxnSpPr>
          <p:cNvPr id="4" name="直線矢印コネクタ 3"/>
          <p:cNvCxnSpPr/>
          <p:nvPr/>
        </p:nvCxnSpPr>
        <p:spPr bwMode="auto">
          <a:xfrm flipH="1">
            <a:off x="1111348" y="4614319"/>
            <a:ext cx="126609" cy="830485"/>
          </a:xfrm>
          <a:prstGeom prst="straightConnector1">
            <a:avLst/>
          </a:prstGeom>
          <a:solidFill>
            <a:schemeClr val="accent1"/>
          </a:solidFill>
          <a:ln w="2222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Symbol" panose="05050102010706020507" pitchFamily="18" charset="2"/>
                <a:ea typeface="HG丸ｺﾞｼｯｸM-PRO" pitchFamily="50" charset="-128"/>
              </a:rPr>
              <a:t>a</a:t>
            </a:r>
            <a:r>
              <a:rPr lang="en-US" altLang="ja-JP" sz="2800" b="1" dirty="0">
                <a:solidFill>
                  <a:srgbClr val="33CCFF"/>
                </a:solidFill>
                <a:latin typeface="Bookman Old Style" panose="02050604050505020204" pitchFamily="18" charset="0"/>
                <a:ea typeface="HG丸ｺﾞｼｯｸM-PRO" pitchFamily="50" charset="-128"/>
              </a:rPr>
              <a:t>-(BEDT-TTF)</a:t>
            </a:r>
            <a:r>
              <a:rPr lang="en-US" altLang="ja-JP" sz="2800" b="1" baseline="-25000" dirty="0">
                <a:solidFill>
                  <a:srgbClr val="33CCFF"/>
                </a:solidFill>
                <a:latin typeface="Bookman Old Style" panose="02050604050505020204" pitchFamily="18" charset="0"/>
                <a:ea typeface="HG丸ｺﾞｼｯｸM-PRO" pitchFamily="50" charset="-128"/>
              </a:rPr>
              <a:t>2</a:t>
            </a:r>
            <a:r>
              <a:rPr lang="en-US" altLang="ja-JP" sz="2800" b="1" dirty="0">
                <a:solidFill>
                  <a:srgbClr val="33CCFF"/>
                </a:solidFill>
                <a:latin typeface="Bookman Old Style" panose="02050604050505020204" pitchFamily="18" charset="0"/>
                <a:ea typeface="HG丸ｺﾞｼｯｸM-PRO" pitchFamily="50" charset="-128"/>
              </a:rPr>
              <a:t>I</a:t>
            </a:r>
            <a:r>
              <a:rPr lang="en-US" altLang="ja-JP" sz="2800" b="1" baseline="-25000" dirty="0">
                <a:solidFill>
                  <a:srgbClr val="33CCFF"/>
                </a:solidFill>
                <a:latin typeface="Bookman Old Style" panose="02050604050505020204" pitchFamily="18" charset="0"/>
                <a:ea typeface="HG丸ｺﾞｼｯｸM-PRO" pitchFamily="50" charset="-128"/>
              </a:rPr>
              <a:t>3</a:t>
            </a:r>
          </a:p>
        </p:txBody>
      </p:sp>
    </p:spTree>
    <p:extLst>
      <p:ext uri="{BB962C8B-B14F-4D97-AF65-F5344CB8AC3E}">
        <p14:creationId xmlns:p14="http://schemas.microsoft.com/office/powerpoint/2010/main" xmlns="" val="50047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176825" y="1261043"/>
            <a:ext cx="4878259" cy="67698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ct val="50000"/>
              </a:spcBef>
              <a:spcAft>
                <a:spcPts val="0"/>
              </a:spcAft>
              <a:defRPr/>
            </a:pPr>
            <a:r>
              <a:rPr lang="en-US" altLang="ja-JP" sz="3799" dirty="0">
                <a:solidFill>
                  <a:schemeClr val="bg1"/>
                </a:solidFill>
                <a:latin typeface="Comic Sans MS" panose="030F0702030302020204" pitchFamily="66" charset="0"/>
                <a:ea typeface="HG丸ｺﾞｼｯｸM-PRO" pitchFamily="50" charset="-128"/>
              </a:rPr>
              <a:t>What is interesting?</a:t>
            </a:r>
          </a:p>
        </p:txBody>
      </p:sp>
      <p:grpSp>
        <p:nvGrpSpPr>
          <p:cNvPr id="5125" name="グループ化 24"/>
          <p:cNvGrpSpPr>
            <a:grpSpLocks/>
          </p:cNvGrpSpPr>
          <p:nvPr/>
        </p:nvGrpSpPr>
        <p:grpSpPr bwMode="auto">
          <a:xfrm>
            <a:off x="1936313" y="2834503"/>
            <a:ext cx="4176528" cy="2960875"/>
            <a:chOff x="6013863" y="404664"/>
            <a:chExt cx="2611300" cy="1883992"/>
          </a:xfrm>
        </p:grpSpPr>
        <p:pic>
          <p:nvPicPr>
            <p:cNvPr id="513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22148" t="10353" r="18457" b="10353"/>
            <a:stretch>
              <a:fillRect/>
            </a:stretch>
          </p:blipFill>
          <p:spPr bwMode="auto">
            <a:xfrm>
              <a:off x="6114573" y="404664"/>
              <a:ext cx="839788"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8" name="Rectangle 20"/>
            <p:cNvSpPr>
              <a:spLocks noChangeArrowheads="1"/>
            </p:cNvSpPr>
            <p:nvPr/>
          </p:nvSpPr>
          <p:spPr bwMode="auto">
            <a:xfrm>
              <a:off x="6013863" y="1981967"/>
              <a:ext cx="1152787" cy="306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532" b="1" dirty="0">
                  <a:latin typeface="Comic Sans MS" panose="030F0702030302020204" pitchFamily="66" charset="0"/>
                  <a:ea typeface="HG丸ｺﾞｼｯｸM-PRO" pitchFamily="50" charset="-128"/>
                </a:rPr>
                <a:t>Dirac cone</a:t>
              </a:r>
            </a:p>
          </p:txBody>
        </p:sp>
        <p:sp>
          <p:nvSpPr>
            <p:cNvPr id="5139" name="Rectangle 20"/>
            <p:cNvSpPr>
              <a:spLocks noChangeArrowheads="1"/>
            </p:cNvSpPr>
            <p:nvPr/>
          </p:nvSpPr>
          <p:spPr bwMode="auto">
            <a:xfrm>
              <a:off x="7115269" y="509588"/>
              <a:ext cx="1244994" cy="306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532" b="1" dirty="0">
                  <a:latin typeface="HG丸ｺﾞｼｯｸM-PRO" pitchFamily="50" charset="-128"/>
                  <a:ea typeface="HG丸ｺﾞｼｯｸM-PRO" pitchFamily="50" charset="-128"/>
                </a:rPr>
                <a:t>Dirac point</a:t>
              </a:r>
            </a:p>
          </p:txBody>
        </p:sp>
        <p:cxnSp>
          <p:nvCxnSpPr>
            <p:cNvPr id="5140" name="直線矢印コネクタ 12"/>
            <p:cNvCxnSpPr>
              <a:cxnSpLocks noChangeShapeType="1"/>
              <a:stCxn id="5139" idx="1"/>
            </p:cNvCxnSpPr>
            <p:nvPr/>
          </p:nvCxnSpPr>
          <p:spPr bwMode="auto">
            <a:xfrm flipH="1">
              <a:off x="6539206" y="662933"/>
              <a:ext cx="576063" cy="56672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5141" name="Rectangle 20"/>
            <p:cNvSpPr>
              <a:spLocks noChangeArrowheads="1"/>
            </p:cNvSpPr>
            <p:nvPr/>
          </p:nvSpPr>
          <p:spPr bwMode="auto">
            <a:xfrm>
              <a:off x="6971251" y="797620"/>
              <a:ext cx="1653912" cy="306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532" b="1" dirty="0">
                  <a:latin typeface="HG丸ｺﾞｼｯｸM-PRO" pitchFamily="50" charset="-128"/>
                  <a:ea typeface="HG丸ｺﾞｼｯｸM-PRO" pitchFamily="50" charset="-128"/>
                </a:rPr>
                <a:t>(contact point)</a:t>
              </a:r>
            </a:p>
          </p:txBody>
        </p:sp>
      </p:grpSp>
      <p:sp>
        <p:nvSpPr>
          <p:cNvPr id="5126" name="Rectangle 20"/>
          <p:cNvSpPr>
            <a:spLocks noChangeArrowheads="1"/>
          </p:cNvSpPr>
          <p:nvPr/>
        </p:nvSpPr>
        <p:spPr bwMode="auto">
          <a:xfrm>
            <a:off x="1837695" y="5732466"/>
            <a:ext cx="135325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3600" b="1" i="1" dirty="0">
                <a:solidFill>
                  <a:srgbClr val="FFFF00"/>
                </a:solidFill>
                <a:latin typeface="Comic Sans MS" panose="030F0702030302020204" pitchFamily="66" charset="0"/>
                <a:ea typeface="HG丸ｺﾞｼｯｸM-PRO" pitchFamily="50" charset="-128"/>
              </a:rPr>
              <a:t>m</a:t>
            </a:r>
            <a:r>
              <a:rPr lang="en-US" altLang="ja-JP" sz="3600" b="1" dirty="0">
                <a:solidFill>
                  <a:srgbClr val="FFFF00"/>
                </a:solidFill>
                <a:latin typeface="Comic Sans MS" panose="030F0702030302020204" pitchFamily="66" charset="0"/>
                <a:ea typeface="HG丸ｺﾞｼｯｸM-PRO" pitchFamily="50" charset="-128"/>
              </a:rPr>
              <a:t>*=0</a:t>
            </a:r>
          </a:p>
        </p:txBody>
      </p:sp>
      <p:sp>
        <p:nvSpPr>
          <p:cNvPr id="5127" name="Rectangle 20"/>
          <p:cNvSpPr>
            <a:spLocks noChangeArrowheads="1"/>
          </p:cNvSpPr>
          <p:nvPr/>
        </p:nvSpPr>
        <p:spPr bwMode="auto">
          <a:xfrm>
            <a:off x="3378075" y="5845176"/>
            <a:ext cx="4775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800" b="1" dirty="0">
                <a:solidFill>
                  <a:srgbClr val="FFFF00"/>
                </a:solidFill>
                <a:latin typeface="Comic Sans MS" panose="030F0702030302020204" pitchFamily="66" charset="0"/>
                <a:ea typeface="HG丸ｺﾞｼｯｸM-PRO" pitchFamily="50" charset="-128"/>
              </a:rPr>
              <a:t>: massless Dirac electrons</a:t>
            </a:r>
          </a:p>
        </p:txBody>
      </p:sp>
      <p:sp>
        <p:nvSpPr>
          <p:cNvPr id="5130" name="Rectangle 20"/>
          <p:cNvSpPr>
            <a:spLocks noChangeArrowheads="1"/>
          </p:cNvSpPr>
          <p:nvPr/>
        </p:nvSpPr>
        <p:spPr bwMode="auto">
          <a:xfrm>
            <a:off x="1837696" y="6340476"/>
            <a:ext cx="29274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000" b="1" dirty="0">
                <a:solidFill>
                  <a:srgbClr val="FFFF00"/>
                </a:solidFill>
                <a:latin typeface="Comic Sans MS" panose="030F0702030302020204" pitchFamily="66" charset="0"/>
                <a:ea typeface="HG丸ｺﾞｼｯｸM-PRO" pitchFamily="50" charset="-128"/>
              </a:rPr>
              <a:t>(relativistic electrons)</a:t>
            </a:r>
          </a:p>
        </p:txBody>
      </p:sp>
      <p:graphicFrame>
        <p:nvGraphicFramePr>
          <p:cNvPr id="5122" name="Object 29"/>
          <p:cNvGraphicFramePr>
            <a:graphicFrameLocks noChangeAspect="1"/>
          </p:cNvGraphicFramePr>
          <p:nvPr>
            <p:extLst>
              <p:ext uri="{D42A27DB-BD31-4B8C-83A1-F6EECF244321}">
                <p14:modId xmlns:p14="http://schemas.microsoft.com/office/powerpoint/2010/main" xmlns="" val="2450197490"/>
              </p:ext>
            </p:extLst>
          </p:nvPr>
        </p:nvGraphicFramePr>
        <p:xfrm>
          <a:off x="4570435" y="3996299"/>
          <a:ext cx="4370017" cy="1044575"/>
        </p:xfrm>
        <a:graphic>
          <a:graphicData uri="http://schemas.openxmlformats.org/presentationml/2006/ole">
            <p:oleObj spid="_x0000_s9472" name="数式" r:id="rId4" imgW="850680" imgH="215640" progId="Equation.3">
              <p:embed/>
            </p:oleObj>
          </a:graphicData>
        </a:graphic>
      </p:graphicFrame>
      <p:sp>
        <p:nvSpPr>
          <p:cNvPr id="30" name="Rectangle 20"/>
          <p:cNvSpPr>
            <a:spLocks noChangeArrowheads="1"/>
          </p:cNvSpPr>
          <p:nvPr/>
        </p:nvSpPr>
        <p:spPr bwMode="auto">
          <a:xfrm>
            <a:off x="141432" y="2054790"/>
            <a:ext cx="4600940" cy="67698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ct val="50000"/>
              </a:spcBef>
              <a:spcAft>
                <a:spcPts val="0"/>
              </a:spcAft>
              <a:defRPr/>
            </a:pPr>
            <a:r>
              <a:rPr lang="en-US" altLang="ja-JP" sz="3799" dirty="0">
                <a:solidFill>
                  <a:schemeClr val="bg1"/>
                </a:solidFill>
                <a:latin typeface="Comic Sans MS" panose="030F0702030302020204" pitchFamily="66" charset="0"/>
                <a:ea typeface="HG丸ｺﾞｼｯｸM-PRO" pitchFamily="50" charset="-128"/>
              </a:rPr>
              <a:t>What is important?</a:t>
            </a:r>
          </a:p>
        </p:txBody>
      </p:sp>
      <p:sp>
        <p:nvSpPr>
          <p:cNvPr id="5133" name="大かっこ 33"/>
          <p:cNvSpPr>
            <a:spLocks noChangeArrowheads="1"/>
          </p:cNvSpPr>
          <p:nvPr/>
        </p:nvSpPr>
        <p:spPr bwMode="auto">
          <a:xfrm>
            <a:off x="5944643" y="5107335"/>
            <a:ext cx="3313068" cy="783805"/>
          </a:xfrm>
          <a:prstGeom prst="bracketPair">
            <a:avLst>
              <a:gd name="adj" fmla="val 16667"/>
            </a:avLst>
          </a:prstGeom>
          <a:solidFill>
            <a:schemeClr val="lt1"/>
          </a:solidFill>
          <a:ln w="9525" algn="ctr">
            <a:solidFill>
              <a:schemeClr val="tx1"/>
            </a:solidFill>
            <a:round/>
            <a:headEnd/>
            <a:tailEnd/>
          </a:ln>
          <a:extLst/>
        </p:spPr>
        <p:txBody>
          <a:bodyPr/>
          <a:lstStyle/>
          <a:p>
            <a:endParaRPr lang="ja-JP" altLang="en-US" sz="2532" b="1">
              <a:latin typeface="HG丸ｺﾞｼｯｸM-PRO" pitchFamily="50" charset="-128"/>
              <a:ea typeface="HG丸ｺﾞｼｯｸM-PRO" pitchFamily="50" charset="-128"/>
            </a:endParaRPr>
          </a:p>
        </p:txBody>
      </p:sp>
      <p:sp>
        <p:nvSpPr>
          <p:cNvPr id="5132" name="Rectangle 20"/>
          <p:cNvSpPr>
            <a:spLocks noChangeArrowheads="1"/>
          </p:cNvSpPr>
          <p:nvPr/>
        </p:nvSpPr>
        <p:spPr bwMode="auto">
          <a:xfrm>
            <a:off x="7386094" y="5300174"/>
            <a:ext cx="1744388" cy="481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532" dirty="0">
                <a:solidFill>
                  <a:srgbClr val="000000"/>
                </a:solidFill>
                <a:latin typeface="Bookman Old Style" panose="02050604050505020204" pitchFamily="18" charset="0"/>
                <a:ea typeface="HG丸ｺﾞｼｯｸM-PRO" pitchFamily="50" charset="-128"/>
              </a:rPr>
              <a:t>:normal-</a:t>
            </a:r>
            <a:r>
              <a:rPr lang="en-US" altLang="ja-JP" sz="2532" i="1" dirty="0">
                <a:solidFill>
                  <a:srgbClr val="000000"/>
                </a:solidFill>
                <a:latin typeface="Bookman Old Style" panose="02050604050505020204" pitchFamily="18" charset="0"/>
                <a:ea typeface="HG丸ｺﾞｼｯｸM-PRO" pitchFamily="50" charset="-128"/>
              </a:rPr>
              <a:t>e</a:t>
            </a:r>
          </a:p>
        </p:txBody>
      </p:sp>
      <p:graphicFrame>
        <p:nvGraphicFramePr>
          <p:cNvPr id="5123" name="Object 30"/>
          <p:cNvGraphicFramePr>
            <a:graphicFrameLocks noChangeAspect="1"/>
          </p:cNvGraphicFramePr>
          <p:nvPr>
            <p:extLst>
              <p:ext uri="{D42A27DB-BD31-4B8C-83A1-F6EECF244321}">
                <p14:modId xmlns:p14="http://schemas.microsoft.com/office/powerpoint/2010/main" xmlns="" val="2191232670"/>
              </p:ext>
            </p:extLst>
          </p:nvPr>
        </p:nvGraphicFramePr>
        <p:xfrm>
          <a:off x="6085032" y="5207175"/>
          <a:ext cx="1301062" cy="673100"/>
        </p:xfrm>
        <a:graphic>
          <a:graphicData uri="http://schemas.openxmlformats.org/presentationml/2006/ole">
            <p:oleObj spid="_x0000_s9473" name="数式" r:id="rId5" imgW="761669" imgH="418918" progId="Equation.3">
              <p:embed/>
            </p:oleObj>
          </a:graphicData>
        </a:graphic>
      </p:graphicFrame>
      <p:sp>
        <p:nvSpPr>
          <p:cNvPr id="23"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cxnSp>
        <p:nvCxnSpPr>
          <p:cNvPr id="19" name="直線矢印コネクタ 18"/>
          <p:cNvCxnSpPr/>
          <p:nvPr/>
        </p:nvCxnSpPr>
        <p:spPr>
          <a:xfrm flipV="1">
            <a:off x="1399413" y="3467600"/>
            <a:ext cx="0" cy="66812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967365" y="4135429"/>
            <a:ext cx="432048" cy="36003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399413" y="4135429"/>
            <a:ext cx="557995" cy="9522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4" name="テキスト ボックス 23"/>
              <p:cNvSpPr txBox="1"/>
              <p:nvPr/>
            </p:nvSpPr>
            <p:spPr>
              <a:xfrm>
                <a:off x="997381" y="3190032"/>
                <a:ext cx="4740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𝐸</m:t>
                      </m:r>
                    </m:oMath>
                  </m:oMathPara>
                </a14:m>
                <a:endParaRPr kumimoji="1" lang="ja-JP" altLang="en-US" sz="2400" dirty="0"/>
              </a:p>
            </p:txBody>
          </p:sp>
        </mc:Choice>
        <mc:Fallback>
          <p:sp>
            <p:nvSpPr>
              <p:cNvPr id="24" name="テキスト ボックス 23"/>
              <p:cNvSpPr txBox="1">
                <a:spLocks noRot="1" noChangeAspect="1" noMove="1" noResize="1" noEditPoints="1" noAdjustHandles="1" noChangeArrowheads="1" noChangeShapeType="1" noTextEdit="1"/>
              </p:cNvSpPr>
              <p:nvPr/>
            </p:nvSpPr>
            <p:spPr>
              <a:xfrm>
                <a:off x="997381" y="3190032"/>
                <a:ext cx="474040" cy="46166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25" name="テキスト ボックス 24"/>
              <p:cNvSpPr txBox="1"/>
              <p:nvPr/>
            </p:nvSpPr>
            <p:spPr>
              <a:xfrm>
                <a:off x="592009" y="4249827"/>
                <a:ext cx="5913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𝑘</m:t>
                          </m:r>
                        </m:e>
                        <m:sub>
                          <m:r>
                            <a:rPr kumimoji="1" lang="en-US" altLang="ja-JP" sz="2400" b="0" i="1" smtClean="0">
                              <a:latin typeface="Cambria Math"/>
                            </a:rPr>
                            <m:t>𝑥</m:t>
                          </m:r>
                        </m:sub>
                      </m:sSub>
                    </m:oMath>
                  </m:oMathPara>
                </a14:m>
                <a:endParaRPr kumimoji="1" lang="ja-JP" altLang="en-US" sz="2400" dirty="0"/>
              </a:p>
            </p:txBody>
          </p:sp>
        </mc:Choice>
        <mc:Fallback>
          <p:sp>
            <p:nvSpPr>
              <p:cNvPr id="25" name="テキスト ボックス 24"/>
              <p:cNvSpPr txBox="1">
                <a:spLocks noRot="1" noChangeAspect="1" noMove="1" noResize="1" noEditPoints="1" noAdjustHandles="1" noChangeArrowheads="1" noChangeShapeType="1" noTextEdit="1"/>
              </p:cNvSpPr>
              <p:nvPr/>
            </p:nvSpPr>
            <p:spPr>
              <a:xfrm>
                <a:off x="592009" y="4249827"/>
                <a:ext cx="591380" cy="461665"/>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26" name="テキスト ボックス 25"/>
              <p:cNvSpPr txBox="1"/>
              <p:nvPr/>
            </p:nvSpPr>
            <p:spPr>
              <a:xfrm>
                <a:off x="1600121" y="4135428"/>
                <a:ext cx="600421"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a:rPr>
                            <m:t>𝑘</m:t>
                          </m:r>
                        </m:e>
                        <m:sub>
                          <m:r>
                            <a:rPr kumimoji="1" lang="en-US" altLang="ja-JP" sz="2400" b="0" i="1" smtClean="0">
                              <a:latin typeface="Cambria Math"/>
                            </a:rPr>
                            <m:t>𝑦</m:t>
                          </m:r>
                        </m:sub>
                      </m:sSub>
                    </m:oMath>
                  </m:oMathPara>
                </a14:m>
                <a:endParaRPr kumimoji="1" lang="ja-JP" altLang="en-US" sz="2400" dirty="0"/>
              </a:p>
            </p:txBody>
          </p:sp>
        </mc:Choice>
        <mc:Fallback>
          <p:sp>
            <p:nvSpPr>
              <p:cNvPr id="26" name="テキスト ボックス 25"/>
              <p:cNvSpPr txBox="1">
                <a:spLocks noRot="1" noChangeAspect="1" noMove="1" noResize="1" noEditPoints="1" noAdjustHandles="1" noChangeArrowheads="1" noChangeShapeType="1" noTextEdit="1"/>
              </p:cNvSpPr>
              <p:nvPr/>
            </p:nvSpPr>
            <p:spPr>
              <a:xfrm>
                <a:off x="1600121" y="4135428"/>
                <a:ext cx="600421" cy="490840"/>
              </a:xfrm>
              <a:prstGeom prst="rect">
                <a:avLst/>
              </a:prstGeom>
              <a:blipFill rotWithShape="0">
                <a:blip r:embed="rId8"/>
                <a:stretch>
                  <a:fillRect b="-6173"/>
                </a:stretch>
              </a:blipFill>
            </p:spPr>
            <p:txBody>
              <a:bodyPr/>
              <a:lstStyle/>
              <a:p>
                <a:r>
                  <a:rPr lang="ja-JP" altLang="en-US">
                    <a:noFill/>
                  </a:rPr>
                  <a:t> </a:t>
                </a:r>
              </a:p>
            </p:txBody>
          </p:sp>
        </mc:Fallback>
      </mc:AlternateContent>
      <p:sp>
        <p:nvSpPr>
          <p:cNvPr id="27"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Symbol" panose="05050102010706020507" pitchFamily="18" charset="2"/>
                <a:ea typeface="HG丸ｺﾞｼｯｸM-PRO" pitchFamily="50" charset="-128"/>
              </a:rPr>
              <a:t>a</a:t>
            </a:r>
            <a:r>
              <a:rPr lang="en-US" altLang="ja-JP" sz="2800" b="1" dirty="0">
                <a:solidFill>
                  <a:srgbClr val="33CCFF"/>
                </a:solidFill>
                <a:latin typeface="Bookman Old Style" panose="02050604050505020204" pitchFamily="18" charset="0"/>
                <a:ea typeface="HG丸ｺﾞｼｯｸM-PRO" pitchFamily="50" charset="-128"/>
              </a:rPr>
              <a:t>-(BEDT-TTF)</a:t>
            </a:r>
            <a:r>
              <a:rPr lang="en-US" altLang="ja-JP" sz="2800" b="1" baseline="-25000" dirty="0">
                <a:solidFill>
                  <a:srgbClr val="33CCFF"/>
                </a:solidFill>
                <a:latin typeface="Bookman Old Style" panose="02050604050505020204" pitchFamily="18" charset="0"/>
                <a:ea typeface="HG丸ｺﾞｼｯｸM-PRO" pitchFamily="50" charset="-128"/>
              </a:rPr>
              <a:t>2</a:t>
            </a:r>
            <a:r>
              <a:rPr lang="en-US" altLang="ja-JP" sz="2800" b="1" dirty="0">
                <a:solidFill>
                  <a:srgbClr val="33CCFF"/>
                </a:solidFill>
                <a:latin typeface="Bookman Old Style" panose="02050604050505020204" pitchFamily="18" charset="0"/>
                <a:ea typeface="HG丸ｺﾞｼｯｸM-PRO" pitchFamily="50" charset="-128"/>
              </a:rPr>
              <a:t>I</a:t>
            </a:r>
            <a:r>
              <a:rPr lang="en-US" altLang="ja-JP" sz="2800" b="1" baseline="-25000" dirty="0">
                <a:solidFill>
                  <a:srgbClr val="33CCFF"/>
                </a:solidFill>
                <a:latin typeface="Bookman Old Style" panose="02050604050505020204" pitchFamily="18" charset="0"/>
                <a:ea typeface="HG丸ｺﾞｼｯｸM-PRO" pitchFamily="50" charset="-128"/>
              </a:rPr>
              <a:t>3</a:t>
            </a:r>
          </a:p>
        </p:txBody>
      </p:sp>
    </p:spTree>
    <p:extLst>
      <p:ext uri="{BB962C8B-B14F-4D97-AF65-F5344CB8AC3E}">
        <p14:creationId xmlns:p14="http://schemas.microsoft.com/office/powerpoint/2010/main" xmlns="" val="1262176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688440" y="597405"/>
            <a:ext cx="9023080"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Bookman Old Style" panose="02050604050505020204" pitchFamily="18" charset="0"/>
                <a:ea typeface="HG丸ｺﾞｼｯｸM-PRO" pitchFamily="50" charset="-128"/>
              </a:rPr>
              <a:t>Characteristic transport</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mc:AlternateContent xmlns:mc="http://schemas.openxmlformats.org/markup-compatibility/2006">
        <mc:Choice xmlns:a14="http://schemas.microsoft.com/office/drawing/2010/main" xmlns="" Requires="a14">
          <p:sp>
            <p:nvSpPr>
              <p:cNvPr id="3" name="Rectangle 28"/>
              <p:cNvSpPr>
                <a:spLocks noChangeArrowheads="1"/>
              </p:cNvSpPr>
              <p:nvPr/>
            </p:nvSpPr>
            <p:spPr bwMode="auto">
              <a:xfrm>
                <a:off x="390398" y="1413394"/>
                <a:ext cx="6656114" cy="529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97640" tIns="48820" rIns="97640" bIns="48820">
                <a:spAutoFit/>
              </a:bodyPr>
              <a:lstStyle/>
              <a:p>
                <a:pPr marL="366149" indent="-366149">
                  <a:spcBef>
                    <a:spcPct val="50000"/>
                  </a:spcBef>
                  <a:buFont typeface="Wingdings" panose="05000000000000000000" pitchFamily="2" charset="2"/>
                  <a:buChar char="ü"/>
                </a:pPr>
                <a:r>
                  <a:rPr lang="en-US" altLang="ja-JP" sz="2800" dirty="0" smtClean="0">
                    <a:solidFill>
                      <a:schemeClr val="bg1"/>
                    </a:solidFill>
                    <a:latin typeface="Comic Sans MS" panose="030F0702030302020204" pitchFamily="66" charset="0"/>
                    <a:ea typeface="HG丸ｺﾞｼｯｸM-PRO" pitchFamily="50" charset="-128"/>
                  </a:rPr>
                  <a:t>Sheet resistance: </a:t>
                </a:r>
                <a14:m>
                  <m:oMath xmlns:m="http://schemas.openxmlformats.org/officeDocument/2006/math">
                    <m:sSub>
                      <m:sSubPr>
                        <m:ctrlPr>
                          <a:rPr lang="en-US" altLang="ja-JP" sz="2800" i="1">
                            <a:solidFill>
                              <a:schemeClr val="bg1"/>
                            </a:solidFill>
                            <a:latin typeface="Cambria Math" panose="02040503050406030204" pitchFamily="18" charset="0"/>
                            <a:ea typeface="HG丸ｺﾞｼｯｸM-PRO" pitchFamily="50" charset="-128"/>
                          </a:rPr>
                        </m:ctrlPr>
                      </m:sSubPr>
                      <m:e>
                        <m:r>
                          <a:rPr lang="en-US" altLang="ja-JP" sz="2800" i="1">
                            <a:solidFill>
                              <a:schemeClr val="bg1"/>
                            </a:solidFill>
                            <a:latin typeface="Cambria Math"/>
                            <a:ea typeface="HG丸ｺﾞｼｯｸM-PRO" pitchFamily="50" charset="-128"/>
                          </a:rPr>
                          <m:t>𝑅</m:t>
                        </m:r>
                      </m:e>
                      <m:sub>
                        <m:r>
                          <a:rPr lang="en-US" altLang="ja-JP" sz="2800" i="1">
                            <a:solidFill>
                              <a:schemeClr val="bg1"/>
                            </a:solidFill>
                            <a:latin typeface="Cambria Math"/>
                            <a:ea typeface="HG丸ｺﾞｼｯｸM-PRO" pitchFamily="50" charset="-128"/>
                          </a:rPr>
                          <m:t>𝑠</m:t>
                        </m:r>
                      </m:sub>
                    </m:sSub>
                    <m:r>
                      <a:rPr lang="en-US" altLang="ja-JP" sz="2800" i="1">
                        <a:solidFill>
                          <a:schemeClr val="bg1"/>
                        </a:solidFill>
                        <a:latin typeface="Cambria Math"/>
                        <a:ea typeface="Cambria Math"/>
                      </a:rPr>
                      <m:t>~</m:t>
                    </m:r>
                    <m:r>
                      <a:rPr lang="en-US" altLang="ja-JP" sz="2800" i="1">
                        <a:solidFill>
                          <a:schemeClr val="bg1"/>
                        </a:solidFill>
                        <a:latin typeface="Cambria Math"/>
                        <a:ea typeface="Cambria Math"/>
                      </a:rPr>
                      <m:t>h</m:t>
                    </m:r>
                    <m:r>
                      <a:rPr lang="en-US" altLang="ja-JP" sz="2800" i="1">
                        <a:solidFill>
                          <a:schemeClr val="bg1"/>
                        </a:solidFill>
                        <a:latin typeface="Cambria Math"/>
                        <a:ea typeface="Cambria Math"/>
                      </a:rPr>
                      <m:t>/</m:t>
                    </m:r>
                    <m:sSup>
                      <m:sSupPr>
                        <m:ctrlPr>
                          <a:rPr lang="en-US" altLang="ja-JP" sz="2800" i="1">
                            <a:solidFill>
                              <a:schemeClr val="bg1"/>
                            </a:solidFill>
                            <a:latin typeface="Cambria Math" panose="02040503050406030204" pitchFamily="18" charset="0"/>
                            <a:ea typeface="Cambria Math"/>
                          </a:rPr>
                        </m:ctrlPr>
                      </m:sSupPr>
                      <m:e>
                        <m:r>
                          <a:rPr lang="en-US" altLang="ja-JP" sz="2800" i="1">
                            <a:solidFill>
                              <a:schemeClr val="bg1"/>
                            </a:solidFill>
                            <a:latin typeface="Cambria Math"/>
                            <a:ea typeface="Cambria Math"/>
                          </a:rPr>
                          <m:t>𝑒</m:t>
                        </m:r>
                      </m:e>
                      <m:sup>
                        <m:r>
                          <a:rPr lang="en-US" altLang="ja-JP" sz="2800" i="1">
                            <a:solidFill>
                              <a:schemeClr val="bg1"/>
                            </a:solidFill>
                            <a:latin typeface="Cambria Math"/>
                            <a:ea typeface="Cambria Math"/>
                          </a:rPr>
                          <m:t>2</m:t>
                        </m:r>
                      </m:sup>
                    </m:sSup>
                  </m:oMath>
                </a14:m>
                <a:endParaRPr lang="en-US" altLang="ja-JP" sz="2800" dirty="0">
                  <a:solidFill>
                    <a:schemeClr val="bg1"/>
                  </a:solidFill>
                  <a:latin typeface="Comic Sans MS" panose="030F0702030302020204" pitchFamily="66" charset="0"/>
                  <a:ea typeface="HG丸ｺﾞｼｯｸM-PRO" pitchFamily="50" charset="-128"/>
                </a:endParaRPr>
              </a:p>
            </p:txBody>
          </p:sp>
        </mc:Choice>
        <mc:Fallback>
          <p:sp>
            <p:nvSpPr>
              <p:cNvPr id="3" name="Rectangle 28"/>
              <p:cNvSpPr>
                <a:spLocks noRot="1" noChangeAspect="1" noMove="1" noResize="1" noEditPoints="1" noAdjustHandles="1" noChangeArrowheads="1" noChangeShapeType="1" noTextEdit="1"/>
              </p:cNvSpPr>
              <p:nvPr/>
            </p:nvSpPr>
            <p:spPr bwMode="auto">
              <a:xfrm>
                <a:off x="390398" y="1413394"/>
                <a:ext cx="6656114" cy="529481"/>
              </a:xfrm>
              <a:prstGeom prst="rect">
                <a:avLst/>
              </a:prstGeom>
              <a:blipFill rotWithShape="0">
                <a:blip r:embed="rId2"/>
                <a:stretch>
                  <a:fillRect l="-1465" t="-10345" b="-31034"/>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4" name="Rectangle 28"/>
              <p:cNvSpPr>
                <a:spLocks noChangeArrowheads="1"/>
              </p:cNvSpPr>
              <p:nvPr/>
            </p:nvSpPr>
            <p:spPr bwMode="auto">
              <a:xfrm>
                <a:off x="378286" y="2566470"/>
                <a:ext cx="8626014" cy="607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97640" tIns="48820" rIns="97640" bIns="48820">
                <a:spAutoFit/>
              </a:bodyPr>
              <a:lstStyle/>
              <a:p>
                <a:pPr marL="366149" indent="-366149">
                  <a:spcBef>
                    <a:spcPct val="50000"/>
                  </a:spcBef>
                  <a:buFont typeface="Wingdings" panose="05000000000000000000" pitchFamily="2" charset="2"/>
                  <a:buChar char="ü"/>
                </a:pPr>
                <a:r>
                  <a:rPr lang="en-US" altLang="ja-JP" sz="2800" dirty="0" smtClean="0">
                    <a:solidFill>
                      <a:srgbClr val="FFFFFF"/>
                    </a:solidFill>
                    <a:latin typeface="Comic Sans MS" panose="030F0702030302020204" pitchFamily="66" charset="0"/>
                    <a:ea typeface="HG丸ｺﾞｼｯｸM-PRO" pitchFamily="50" charset="-128"/>
                  </a:rPr>
                  <a:t>Carrier density: </a:t>
                </a:r>
                <a14:m>
                  <m:oMath xmlns:m="http://schemas.openxmlformats.org/officeDocument/2006/math">
                    <m:r>
                      <a:rPr lang="en-US" altLang="ja-JP" sz="2800" i="1">
                        <a:solidFill>
                          <a:srgbClr val="FFFFFF"/>
                        </a:solidFill>
                        <a:latin typeface="Cambria Math"/>
                        <a:ea typeface="HG丸ｺﾞｼｯｸM-PRO" pitchFamily="50" charset="-128"/>
                      </a:rPr>
                      <m:t>𝑛</m:t>
                    </m:r>
                    <m:r>
                      <a:rPr lang="en-US" altLang="ja-JP" sz="2800" i="1">
                        <a:solidFill>
                          <a:srgbClr val="FFFFFF"/>
                        </a:solidFill>
                        <a:latin typeface="Cambria Math"/>
                        <a:ea typeface="HG丸ｺﾞｼｯｸM-PRO" pitchFamily="50" charset="-128"/>
                      </a:rPr>
                      <m:t>=</m:t>
                    </m:r>
                    <m:nary>
                      <m:naryPr>
                        <m:limLoc m:val="undOvr"/>
                        <m:subHide m:val="on"/>
                        <m:supHide m:val="on"/>
                        <m:ctrlPr>
                          <a:rPr lang="en-US" altLang="ja-JP" sz="2800" i="1">
                            <a:solidFill>
                              <a:srgbClr val="FFFFFF"/>
                            </a:solidFill>
                            <a:latin typeface="Cambria Math" panose="02040503050406030204" pitchFamily="18" charset="0"/>
                            <a:ea typeface="HG丸ｺﾞｼｯｸM-PRO" pitchFamily="50" charset="-128"/>
                          </a:rPr>
                        </m:ctrlPr>
                      </m:naryPr>
                      <m:sub/>
                      <m:sup/>
                      <m:e>
                        <m:r>
                          <a:rPr lang="en-US" altLang="ja-JP" sz="2800" i="1">
                            <a:solidFill>
                              <a:srgbClr val="FFFFFF"/>
                            </a:solidFill>
                            <a:latin typeface="Cambria Math"/>
                            <a:ea typeface="HG丸ｺﾞｼｯｸM-PRO" pitchFamily="50" charset="-128"/>
                          </a:rPr>
                          <m:t>𝐷𝑓𝑑𝐸</m:t>
                        </m:r>
                      </m:e>
                    </m:nary>
                    <m:r>
                      <a:rPr lang="en-US" altLang="ja-JP" sz="2800" i="1">
                        <a:solidFill>
                          <a:srgbClr val="FFFFFF"/>
                        </a:solidFill>
                        <a:latin typeface="Cambria Math"/>
                        <a:ea typeface="Cambria Math"/>
                      </a:rPr>
                      <m:t>∝</m:t>
                    </m:r>
                    <m:sSubSup>
                      <m:sSubSupPr>
                        <m:ctrlPr>
                          <a:rPr lang="en-US" altLang="ja-JP" sz="2800" i="1">
                            <a:solidFill>
                              <a:srgbClr val="FFFFFF"/>
                            </a:solidFill>
                            <a:latin typeface="Cambria Math" panose="02040503050406030204" pitchFamily="18" charset="0"/>
                            <a:ea typeface="Cambria Math"/>
                          </a:rPr>
                        </m:ctrlPr>
                      </m:sSubSupPr>
                      <m:e>
                        <m:r>
                          <a:rPr lang="en-US" altLang="ja-JP" sz="2800" i="1">
                            <a:solidFill>
                              <a:srgbClr val="FFFFFF"/>
                            </a:solidFill>
                            <a:latin typeface="Cambria Math"/>
                            <a:ea typeface="Cambria Math"/>
                          </a:rPr>
                          <m:t>𝑣</m:t>
                        </m:r>
                      </m:e>
                      <m:sub>
                        <m:r>
                          <m:rPr>
                            <m:sty m:val="p"/>
                          </m:rPr>
                          <a:rPr lang="en-US" altLang="ja-JP" sz="2800">
                            <a:solidFill>
                              <a:srgbClr val="FFFFFF"/>
                            </a:solidFill>
                            <a:latin typeface="Cambria Math"/>
                            <a:ea typeface="Cambria Math"/>
                          </a:rPr>
                          <m:t>F</m:t>
                        </m:r>
                      </m:sub>
                      <m:sup>
                        <m:r>
                          <a:rPr lang="en-US" altLang="ja-JP" sz="2800" i="1">
                            <a:solidFill>
                              <a:srgbClr val="FFFFFF"/>
                            </a:solidFill>
                            <a:latin typeface="Cambria Math"/>
                            <a:ea typeface="Cambria Math"/>
                          </a:rPr>
                          <m:t>−2</m:t>
                        </m:r>
                      </m:sup>
                    </m:sSubSup>
                    <m:sSup>
                      <m:sSupPr>
                        <m:ctrlPr>
                          <a:rPr lang="en-US" altLang="ja-JP" sz="2800" i="1">
                            <a:solidFill>
                              <a:srgbClr val="FFFFFF"/>
                            </a:solidFill>
                            <a:latin typeface="Cambria Math" panose="02040503050406030204" pitchFamily="18" charset="0"/>
                            <a:ea typeface="Cambria Math"/>
                          </a:rPr>
                        </m:ctrlPr>
                      </m:sSupPr>
                      <m:e>
                        <m:r>
                          <a:rPr lang="en-US" altLang="ja-JP" sz="2800" i="1">
                            <a:solidFill>
                              <a:srgbClr val="FFFFFF"/>
                            </a:solidFill>
                            <a:latin typeface="Cambria Math"/>
                            <a:ea typeface="Cambria Math"/>
                          </a:rPr>
                          <m:t>𝑇</m:t>
                        </m:r>
                      </m:e>
                      <m:sup>
                        <m:r>
                          <a:rPr lang="en-US" altLang="ja-JP" sz="2800" i="1">
                            <a:solidFill>
                              <a:srgbClr val="FFFFFF"/>
                            </a:solidFill>
                            <a:latin typeface="Cambria Math"/>
                            <a:ea typeface="Cambria Math"/>
                          </a:rPr>
                          <m:t>2</m:t>
                        </m:r>
                      </m:sup>
                    </m:sSup>
                  </m:oMath>
                </a14:m>
                <a:endParaRPr lang="en-US" altLang="ja-JP" sz="2800" dirty="0">
                  <a:solidFill>
                    <a:srgbClr val="FFFFFF"/>
                  </a:solidFill>
                  <a:latin typeface="Comic Sans MS" panose="030F0702030302020204" pitchFamily="66" charset="0"/>
                  <a:ea typeface="HG丸ｺﾞｼｯｸM-PRO" pitchFamily="50" charset="-128"/>
                </a:endParaRPr>
              </a:p>
            </p:txBody>
          </p:sp>
        </mc:Choice>
        <mc:Fallback>
          <p:sp>
            <p:nvSpPr>
              <p:cNvPr id="4" name="Rectangle 28"/>
              <p:cNvSpPr>
                <a:spLocks noRot="1" noChangeAspect="1" noMove="1" noResize="1" noEditPoints="1" noAdjustHandles="1" noChangeArrowheads="1" noChangeShapeType="1" noTextEdit="1"/>
              </p:cNvSpPr>
              <p:nvPr/>
            </p:nvSpPr>
            <p:spPr bwMode="auto">
              <a:xfrm>
                <a:off x="378286" y="2566470"/>
                <a:ext cx="8626014" cy="607644"/>
              </a:xfrm>
              <a:prstGeom prst="rect">
                <a:avLst/>
              </a:prstGeom>
              <a:blipFill rotWithShape="0">
                <a:blip r:embed="rId3"/>
                <a:stretch>
                  <a:fillRect l="-1131" t="-6000" b="-1800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5" name="Rectangle 28"/>
              <p:cNvSpPr>
                <a:spLocks noChangeArrowheads="1"/>
              </p:cNvSpPr>
              <p:nvPr/>
            </p:nvSpPr>
            <p:spPr bwMode="auto">
              <a:xfrm>
                <a:off x="378286" y="3808915"/>
                <a:ext cx="9527714" cy="56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97640" tIns="48820" rIns="97640" bIns="48820">
                <a:spAutoFit/>
              </a:bodyPr>
              <a:lstStyle/>
              <a:p>
                <a:pPr marL="366149" indent="-366149">
                  <a:spcBef>
                    <a:spcPct val="50000"/>
                  </a:spcBef>
                  <a:buFont typeface="Wingdings" panose="05000000000000000000" pitchFamily="2" charset="2"/>
                  <a:buChar char="ü"/>
                </a:pPr>
                <a:r>
                  <a:rPr lang="en-US" altLang="ja-JP" sz="2800" dirty="0" smtClean="0">
                    <a:solidFill>
                      <a:srgbClr val="FFFFFF"/>
                    </a:solidFill>
                    <a:latin typeface="Comic Sans MS" panose="030F0702030302020204" pitchFamily="66" charset="0"/>
                    <a:ea typeface="HG丸ｺﾞｼｯｸM-PRO" pitchFamily="50" charset="-128"/>
                  </a:rPr>
                  <a:t>Anomalous </a:t>
                </a:r>
                <a14:m>
                  <m:oMath xmlns:m="http://schemas.openxmlformats.org/officeDocument/2006/math">
                    <m:sSub>
                      <m:sSubPr>
                        <m:ctrlPr>
                          <a:rPr lang="en-US" altLang="ja-JP" sz="2800" i="1">
                            <a:solidFill>
                              <a:srgbClr val="FFFFFF"/>
                            </a:solidFill>
                            <a:latin typeface="Cambria Math" panose="02040503050406030204" pitchFamily="18" charset="0"/>
                            <a:ea typeface="HG丸ｺﾞｼｯｸM-PRO" pitchFamily="50" charset="-128"/>
                          </a:rPr>
                        </m:ctrlPr>
                      </m:sSubPr>
                      <m:e>
                        <m:r>
                          <a:rPr lang="ja-JP" altLang="en-US" sz="2800" i="1">
                            <a:solidFill>
                              <a:srgbClr val="FFFFFF"/>
                            </a:solidFill>
                            <a:latin typeface="Cambria Math"/>
                            <a:ea typeface="HG丸ｺﾞｼｯｸM-PRO" pitchFamily="50" charset="-128"/>
                          </a:rPr>
                          <m:t>𝜎</m:t>
                        </m:r>
                      </m:e>
                      <m:sub>
                        <m:r>
                          <a:rPr lang="en-US" altLang="ja-JP" sz="2800" i="1">
                            <a:solidFill>
                              <a:srgbClr val="FFFFFF"/>
                            </a:solidFill>
                            <a:latin typeface="Cambria Math"/>
                            <a:ea typeface="HG丸ｺﾞｼｯｸM-PRO" pitchFamily="50" charset="-128"/>
                          </a:rPr>
                          <m:t>𝑥𝑦</m:t>
                        </m:r>
                      </m:sub>
                    </m:sSub>
                  </m:oMath>
                </a14:m>
                <a:r>
                  <a:rPr lang="en-US" altLang="ja-JP" sz="2800" dirty="0">
                    <a:solidFill>
                      <a:srgbClr val="FFFFFF"/>
                    </a:solidFill>
                    <a:latin typeface="Comic Sans MS" panose="030F0702030302020204" pitchFamily="66" charset="0"/>
                    <a:ea typeface="HG丸ｺﾞｼｯｸM-PRO" pitchFamily="50" charset="-128"/>
                  </a:rPr>
                  <a:t> due to inter-band effects of </a:t>
                </a:r>
                <a:r>
                  <a:rPr lang="en-US" altLang="ja-JP" sz="2800" i="1" dirty="0">
                    <a:solidFill>
                      <a:srgbClr val="FFFFFF"/>
                    </a:solidFill>
                    <a:latin typeface="Comic Sans MS" panose="030F0702030302020204" pitchFamily="66" charset="0"/>
                    <a:ea typeface="HG丸ｺﾞｼｯｸM-PRO" pitchFamily="50" charset="-128"/>
                  </a:rPr>
                  <a:t>B</a:t>
                </a:r>
              </a:p>
            </p:txBody>
          </p:sp>
        </mc:Choice>
        <mc:Fallback>
          <p:sp>
            <p:nvSpPr>
              <p:cNvPr id="5" name="Rectangle 28"/>
              <p:cNvSpPr>
                <a:spLocks noRot="1" noChangeAspect="1" noMove="1" noResize="1" noEditPoints="1" noAdjustHandles="1" noChangeArrowheads="1" noChangeShapeType="1" noTextEdit="1"/>
              </p:cNvSpPr>
              <p:nvPr/>
            </p:nvSpPr>
            <p:spPr bwMode="auto">
              <a:xfrm>
                <a:off x="378286" y="3808915"/>
                <a:ext cx="9527714" cy="563464"/>
              </a:xfrm>
              <a:prstGeom prst="rect">
                <a:avLst/>
              </a:prstGeom>
              <a:blipFill rotWithShape="0">
                <a:blip r:embed="rId4"/>
                <a:stretch>
                  <a:fillRect l="-1024" t="-10870" b="-2282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noFill/>
                  </a:rPr>
                  <a:t> </a:t>
                </a:r>
              </a:p>
            </p:txBody>
          </p:sp>
        </mc:Fallback>
      </mc:AlternateContent>
      <p:sp>
        <p:nvSpPr>
          <p:cNvPr id="6" name="Rectangle 28"/>
          <p:cNvSpPr>
            <a:spLocks noChangeArrowheads="1"/>
          </p:cNvSpPr>
          <p:nvPr/>
        </p:nvSpPr>
        <p:spPr bwMode="auto">
          <a:xfrm>
            <a:off x="378286" y="5480542"/>
            <a:ext cx="8994352"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marL="366149" indent="-366149">
              <a:spcBef>
                <a:spcPct val="50000"/>
              </a:spcBef>
              <a:buFont typeface="Wingdings" panose="05000000000000000000" pitchFamily="2" charset="2"/>
              <a:buChar char="ü"/>
            </a:pPr>
            <a:r>
              <a:rPr lang="en-US" altLang="ja-JP" sz="2800" dirty="0">
                <a:solidFill>
                  <a:srgbClr val="FFFFFF"/>
                </a:solidFill>
                <a:latin typeface="Comic Sans MS" panose="030F0702030302020204" pitchFamily="66" charset="0"/>
                <a:ea typeface="HG丸ｺﾞｼｯｸM-PRO" pitchFamily="50" charset="-128"/>
              </a:rPr>
              <a:t>peculiar </a:t>
            </a:r>
            <a:r>
              <a:rPr lang="en-US" altLang="ja-JP" sz="2800" dirty="0" err="1">
                <a:solidFill>
                  <a:srgbClr val="FFFFFF"/>
                </a:solidFill>
                <a:latin typeface="Comic Sans MS" panose="030F0702030302020204" pitchFamily="66" charset="0"/>
                <a:ea typeface="HG丸ｺﾞｼｯｸM-PRO" pitchFamily="50" charset="-128"/>
              </a:rPr>
              <a:t>magnetotransport</a:t>
            </a:r>
            <a:endParaRPr lang="en-US" altLang="ja-JP" sz="2800" dirty="0">
              <a:solidFill>
                <a:srgbClr val="FFFFFF"/>
              </a:solidFill>
              <a:latin typeface="Comic Sans MS" panose="030F0702030302020204" pitchFamily="66" charset="0"/>
              <a:ea typeface="HG丸ｺﾞｼｯｸM-PRO" pitchFamily="50" charset="-128"/>
            </a:endParaRPr>
          </a:p>
        </p:txBody>
      </p:sp>
      <p:sp>
        <p:nvSpPr>
          <p:cNvPr id="9" name="Rectangle 28"/>
          <p:cNvSpPr>
            <a:spLocks noChangeArrowheads="1"/>
          </p:cNvSpPr>
          <p:nvPr/>
        </p:nvSpPr>
        <p:spPr bwMode="auto">
          <a:xfrm>
            <a:off x="1851499" y="1948643"/>
            <a:ext cx="3876876" cy="35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ja-JP" altLang="en-US" sz="1600" dirty="0">
                <a:solidFill>
                  <a:srgbClr val="FF0000"/>
                </a:solidFill>
                <a:latin typeface="Comic Sans MS" panose="030F0702030302020204" pitchFamily="66" charset="0"/>
                <a:ea typeface="HG丸ｺﾞｼｯｸM-PRO" pitchFamily="50" charset="-128"/>
              </a:rPr>
              <a:t>・</a:t>
            </a:r>
            <a:r>
              <a:rPr lang="en-US" altLang="ja-JP" sz="1600" dirty="0">
                <a:solidFill>
                  <a:srgbClr val="FF0000"/>
                </a:solidFill>
                <a:latin typeface="Comic Sans MS" panose="030F0702030302020204" pitchFamily="66" charset="0"/>
                <a:ea typeface="HG丸ｺﾞｼｯｸM-PRO" pitchFamily="50" charset="-128"/>
              </a:rPr>
              <a:t>Toho Univ. &amp; RIKEN</a:t>
            </a:r>
          </a:p>
        </p:txBody>
      </p:sp>
      <p:sp>
        <p:nvSpPr>
          <p:cNvPr id="10" name="Rectangle 28"/>
          <p:cNvSpPr>
            <a:spLocks noChangeArrowheads="1"/>
          </p:cNvSpPr>
          <p:nvPr/>
        </p:nvSpPr>
        <p:spPr bwMode="auto">
          <a:xfrm>
            <a:off x="1851499" y="3082785"/>
            <a:ext cx="3876876" cy="35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ja-JP" altLang="en-US" sz="1600" dirty="0">
                <a:solidFill>
                  <a:srgbClr val="FF0000"/>
                </a:solidFill>
                <a:latin typeface="Comic Sans MS" panose="030F0702030302020204" pitchFamily="66" charset="0"/>
                <a:ea typeface="HG丸ｺﾞｼｯｸM-PRO" pitchFamily="50" charset="-128"/>
              </a:rPr>
              <a:t>・</a:t>
            </a:r>
            <a:r>
              <a:rPr lang="en-US" altLang="ja-JP" sz="1600" dirty="0">
                <a:solidFill>
                  <a:srgbClr val="FF0000"/>
                </a:solidFill>
                <a:latin typeface="Comic Sans MS" panose="030F0702030302020204" pitchFamily="66" charset="0"/>
                <a:ea typeface="HG丸ｺﾞｼｯｸM-PRO" pitchFamily="50" charset="-128"/>
              </a:rPr>
              <a:t>Toho Univ. &amp; RIKEN</a:t>
            </a:r>
          </a:p>
        </p:txBody>
      </p:sp>
      <p:sp>
        <p:nvSpPr>
          <p:cNvPr id="11" name="Rectangle 28"/>
          <p:cNvSpPr>
            <a:spLocks noChangeArrowheads="1"/>
          </p:cNvSpPr>
          <p:nvPr/>
        </p:nvSpPr>
        <p:spPr bwMode="auto">
          <a:xfrm>
            <a:off x="1851499" y="4298514"/>
            <a:ext cx="3876876" cy="35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ja-JP" altLang="en-US" sz="1600" dirty="0">
                <a:solidFill>
                  <a:srgbClr val="FF0000"/>
                </a:solidFill>
                <a:latin typeface="Comic Sans MS" panose="030F0702030302020204" pitchFamily="66" charset="0"/>
                <a:ea typeface="HG丸ｺﾞｼｯｸM-PRO" pitchFamily="50" charset="-128"/>
              </a:rPr>
              <a:t>・</a:t>
            </a:r>
            <a:r>
              <a:rPr lang="en-US" altLang="ja-JP" sz="1600" dirty="0">
                <a:solidFill>
                  <a:srgbClr val="FF0000"/>
                </a:solidFill>
                <a:latin typeface="Comic Sans MS" panose="030F0702030302020204" pitchFamily="66" charset="0"/>
                <a:ea typeface="HG丸ｺﾞｼｯｸM-PRO" pitchFamily="50" charset="-128"/>
              </a:rPr>
              <a:t>Toho Univ. &amp; RIKEN</a:t>
            </a:r>
          </a:p>
        </p:txBody>
      </p:sp>
      <p:sp>
        <p:nvSpPr>
          <p:cNvPr id="12" name="Rectangle 28"/>
          <p:cNvSpPr>
            <a:spLocks noChangeArrowheads="1"/>
          </p:cNvSpPr>
          <p:nvPr/>
        </p:nvSpPr>
        <p:spPr bwMode="auto">
          <a:xfrm>
            <a:off x="1851499" y="4644728"/>
            <a:ext cx="3876876" cy="35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ja-JP" altLang="en-US" sz="1600" dirty="0">
                <a:solidFill>
                  <a:srgbClr val="FF0000"/>
                </a:solidFill>
                <a:latin typeface="Comic Sans MS" panose="030F0702030302020204" pitchFamily="66" charset="0"/>
                <a:ea typeface="HG丸ｺﾞｼｯｸM-PRO" pitchFamily="50" charset="-128"/>
              </a:rPr>
              <a:t>・</a:t>
            </a:r>
            <a:r>
              <a:rPr lang="en-US" altLang="ja-JP" sz="1600" dirty="0">
                <a:solidFill>
                  <a:srgbClr val="FF0000"/>
                </a:solidFill>
                <a:latin typeface="Comic Sans MS" panose="030F0702030302020204" pitchFamily="66" charset="0"/>
                <a:ea typeface="HG丸ｺﾞｼｯｸM-PRO" pitchFamily="50" charset="-128"/>
              </a:rPr>
              <a:t>A. Kobayashi, et al</a:t>
            </a:r>
          </a:p>
        </p:txBody>
      </p:sp>
      <p:sp>
        <p:nvSpPr>
          <p:cNvPr id="13" name="Rectangle 28"/>
          <p:cNvSpPr>
            <a:spLocks noChangeArrowheads="1"/>
          </p:cNvSpPr>
          <p:nvPr/>
        </p:nvSpPr>
        <p:spPr bwMode="auto">
          <a:xfrm>
            <a:off x="1851499" y="6046124"/>
            <a:ext cx="3876876" cy="357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ja-JP" altLang="en-US" sz="1600" dirty="0">
                <a:solidFill>
                  <a:srgbClr val="FF0000"/>
                </a:solidFill>
                <a:latin typeface="Comic Sans MS" panose="030F0702030302020204" pitchFamily="66" charset="0"/>
                <a:ea typeface="HG丸ｺﾞｼｯｸM-PRO" pitchFamily="50" charset="-128"/>
              </a:rPr>
              <a:t>・</a:t>
            </a:r>
            <a:r>
              <a:rPr lang="en-US" altLang="ja-JP" sz="1600" dirty="0">
                <a:solidFill>
                  <a:srgbClr val="FF0000"/>
                </a:solidFill>
                <a:latin typeface="Comic Sans MS" panose="030F0702030302020204" pitchFamily="66" charset="0"/>
                <a:ea typeface="HG丸ｺﾞｼｯｸM-PRO" pitchFamily="50" charset="-128"/>
              </a:rPr>
              <a:t>Toho Univ. &amp; RIKEN</a:t>
            </a:r>
          </a:p>
        </p:txBody>
      </p:sp>
      <p:sp>
        <p:nvSpPr>
          <p:cNvPr id="14"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Tree>
    <p:extLst>
      <p:ext uri="{BB962C8B-B14F-4D97-AF65-F5344CB8AC3E}">
        <p14:creationId xmlns:p14="http://schemas.microsoft.com/office/powerpoint/2010/main" xmlns="" val="433448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r="66174" b="84550"/>
          <a:stretch>
            <a:fillRect/>
          </a:stretch>
        </p:blipFill>
        <p:spPr bwMode="auto">
          <a:xfrm>
            <a:off x="138065" y="1652588"/>
            <a:ext cx="4341367"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t="84392" r="67462" b="1996"/>
          <a:stretch>
            <a:fillRect/>
          </a:stretch>
        </p:blipFill>
        <p:spPr bwMode="auto">
          <a:xfrm>
            <a:off x="138061" y="3429001"/>
            <a:ext cx="4280696"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69524" b="84029"/>
          <a:stretch>
            <a:fillRect/>
          </a:stretch>
        </p:blipFill>
        <p:spPr bwMode="auto">
          <a:xfrm>
            <a:off x="5522636" y="1652589"/>
            <a:ext cx="4027899"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68709" t="85390" r="-433" b="998"/>
          <a:stretch>
            <a:fillRect/>
          </a:stretch>
        </p:blipFill>
        <p:spPr bwMode="auto">
          <a:xfrm>
            <a:off x="5370958" y="3508380"/>
            <a:ext cx="4172835"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Rectangle 28"/>
          <p:cNvSpPr>
            <a:spLocks noChangeArrowheads="1"/>
          </p:cNvSpPr>
          <p:nvPr/>
        </p:nvSpPr>
        <p:spPr bwMode="auto">
          <a:xfrm>
            <a:off x="481869" y="1166821"/>
            <a:ext cx="42419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b="1" dirty="0">
                <a:latin typeface="Comic Sans MS" panose="030F0702030302020204" pitchFamily="66" charset="0"/>
                <a:ea typeface="HG丸ｺﾞｼｯｸM-PRO" pitchFamily="50" charset="-128"/>
              </a:rPr>
              <a:t>Conventional conductor</a:t>
            </a:r>
          </a:p>
        </p:txBody>
      </p:sp>
      <p:sp>
        <p:nvSpPr>
          <p:cNvPr id="10249" name="Rectangle 28"/>
          <p:cNvSpPr>
            <a:spLocks noChangeArrowheads="1"/>
          </p:cNvSpPr>
          <p:nvPr/>
        </p:nvSpPr>
        <p:spPr bwMode="auto">
          <a:xfrm>
            <a:off x="6093958" y="1166821"/>
            <a:ext cx="3712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b="1" dirty="0">
                <a:solidFill>
                  <a:srgbClr val="FFFF00"/>
                </a:solidFill>
                <a:latin typeface="Comic Sans MS" panose="030F0702030302020204" pitchFamily="66" charset="0"/>
                <a:ea typeface="HG丸ｺﾞｼｯｸM-PRO" pitchFamily="50" charset="-128"/>
              </a:rPr>
              <a:t>Zero-gap structure</a:t>
            </a:r>
          </a:p>
        </p:txBody>
      </p:sp>
      <p:sp>
        <p:nvSpPr>
          <p:cNvPr id="10250" name="下矢印 13"/>
          <p:cNvSpPr>
            <a:spLocks noChangeArrowheads="1"/>
          </p:cNvSpPr>
          <p:nvPr/>
        </p:nvSpPr>
        <p:spPr bwMode="auto">
          <a:xfrm>
            <a:off x="1806525" y="2799296"/>
            <a:ext cx="1213425" cy="561971"/>
          </a:xfrm>
          <a:prstGeom prst="downArrow">
            <a:avLst>
              <a:gd name="adj1" fmla="val 50000"/>
              <a:gd name="adj2" fmla="val 50000"/>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sz="2532" b="1">
              <a:solidFill>
                <a:srgbClr val="000000"/>
              </a:solidFill>
              <a:latin typeface="HG丸ｺﾞｼｯｸM-PRO" pitchFamily="50" charset="-128"/>
              <a:ea typeface="HG丸ｺﾞｼｯｸM-PRO" pitchFamily="50" charset="-128"/>
            </a:endParaRPr>
          </a:p>
        </p:txBody>
      </p:sp>
      <p:sp>
        <p:nvSpPr>
          <p:cNvPr id="10251" name="Rectangle 28"/>
          <p:cNvSpPr>
            <a:spLocks noChangeArrowheads="1"/>
          </p:cNvSpPr>
          <p:nvPr/>
        </p:nvSpPr>
        <p:spPr bwMode="auto">
          <a:xfrm>
            <a:off x="2185716" y="2870730"/>
            <a:ext cx="455035" cy="41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altLang="ja-JP" sz="2110" b="1" i="1" dirty="0">
                <a:latin typeface="HG丸ｺﾞｼｯｸM-PRO" pitchFamily="50" charset="-128"/>
                <a:ea typeface="HG丸ｺﾞｼｯｸM-PRO" pitchFamily="50" charset="-128"/>
              </a:rPr>
              <a:t>B</a:t>
            </a:r>
          </a:p>
        </p:txBody>
      </p:sp>
      <p:sp>
        <p:nvSpPr>
          <p:cNvPr id="10252" name="下矢印 15"/>
          <p:cNvSpPr>
            <a:spLocks noChangeArrowheads="1"/>
          </p:cNvSpPr>
          <p:nvPr/>
        </p:nvSpPr>
        <p:spPr bwMode="auto">
          <a:xfrm>
            <a:off x="7039422" y="2867030"/>
            <a:ext cx="1213425" cy="561971"/>
          </a:xfrm>
          <a:prstGeom prst="downArrow">
            <a:avLst>
              <a:gd name="adj1" fmla="val 50000"/>
              <a:gd name="adj2" fmla="val 50000"/>
            </a:avLst>
          </a:prstGeom>
          <a:noFill/>
          <a:ln w="9525" algn="ctr">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sz="2532" b="1">
              <a:latin typeface="HG丸ｺﾞｼｯｸM-PRO" pitchFamily="50" charset="-128"/>
              <a:ea typeface="HG丸ｺﾞｼｯｸM-PRO" pitchFamily="50" charset="-128"/>
            </a:endParaRPr>
          </a:p>
        </p:txBody>
      </p:sp>
      <p:sp>
        <p:nvSpPr>
          <p:cNvPr id="10253" name="Rectangle 28"/>
          <p:cNvSpPr>
            <a:spLocks noChangeArrowheads="1"/>
          </p:cNvSpPr>
          <p:nvPr/>
        </p:nvSpPr>
        <p:spPr bwMode="auto">
          <a:xfrm>
            <a:off x="7418614" y="2938464"/>
            <a:ext cx="455035" cy="41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altLang="ja-JP" sz="2110" b="1" i="1" dirty="0">
                <a:latin typeface="HG丸ｺﾞｼｯｸM-PRO" pitchFamily="50" charset="-128"/>
                <a:ea typeface="HG丸ｺﾞｼｯｸM-PRO" pitchFamily="50" charset="-128"/>
              </a:rPr>
              <a:t>B</a:t>
            </a:r>
          </a:p>
        </p:txBody>
      </p:sp>
      <p:graphicFrame>
        <p:nvGraphicFramePr>
          <p:cNvPr id="10242" name="Object 2"/>
          <p:cNvGraphicFramePr>
            <a:graphicFrameLocks noChangeAspect="1"/>
          </p:cNvGraphicFramePr>
          <p:nvPr>
            <p:extLst>
              <p:ext uri="{D42A27DB-BD31-4B8C-83A1-F6EECF244321}">
                <p14:modId xmlns:p14="http://schemas.microsoft.com/office/powerpoint/2010/main" xmlns="" val="2727130400"/>
              </p:ext>
            </p:extLst>
          </p:nvPr>
        </p:nvGraphicFramePr>
        <p:xfrm>
          <a:off x="1191385" y="4581525"/>
          <a:ext cx="2585271" cy="1727200"/>
        </p:xfrm>
        <a:graphic>
          <a:graphicData uri="http://schemas.openxmlformats.org/presentationml/2006/ole">
            <p:oleObj spid="_x0000_s10496" name="数式" r:id="rId5" imgW="1180800" imgH="838080" progId="Equation.3">
              <p:embed/>
            </p:oleObj>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xmlns="" val="2400451062"/>
              </p:ext>
            </p:extLst>
          </p:nvPr>
        </p:nvGraphicFramePr>
        <p:xfrm>
          <a:off x="5718137" y="4724404"/>
          <a:ext cx="3738025" cy="1214438"/>
        </p:xfrm>
        <a:graphic>
          <a:graphicData uri="http://schemas.openxmlformats.org/presentationml/2006/ole">
            <p:oleObj spid="_x0000_s10497" name="数式" r:id="rId6" imgW="1473200" imgH="508000" progId="Equation.3">
              <p:embed/>
            </p:oleObj>
          </a:graphicData>
        </a:graphic>
      </p:graphicFrame>
      <mc:AlternateContent xmlns:mc="http://schemas.openxmlformats.org/markup-compatibility/2006">
        <mc:Choice xmlns:a14="http://schemas.microsoft.com/office/drawing/2010/main" xmlns="" Requires="a14">
          <p:sp>
            <p:nvSpPr>
              <p:cNvPr id="2" name="テキスト ボックス 1"/>
              <p:cNvSpPr txBox="1"/>
              <p:nvPr/>
            </p:nvSpPr>
            <p:spPr>
              <a:xfrm>
                <a:off x="1266057" y="6220305"/>
                <a:ext cx="1753893" cy="5997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3377" i="1">
                          <a:latin typeface="Cambria Math"/>
                        </a:rPr>
                        <m:t>∆</m:t>
                      </m:r>
                      <m:r>
                        <a:rPr lang="en-US" altLang="ja-JP" sz="3377" i="1">
                          <a:latin typeface="Cambria Math"/>
                        </a:rPr>
                        <m:t>=</m:t>
                      </m:r>
                      <m:r>
                        <a:rPr lang="en-US" altLang="ja-JP" sz="3377" i="1">
                          <a:latin typeface="Cambria Math"/>
                          <a:ea typeface="Cambria Math"/>
                        </a:rPr>
                        <m:t>ℏ</m:t>
                      </m:r>
                      <m:r>
                        <a:rPr lang="ja-JP" altLang="en-US" sz="3377" i="1">
                          <a:latin typeface="Cambria Math"/>
                          <a:ea typeface="Cambria Math"/>
                        </a:rPr>
                        <m:t>𝜔</m:t>
                      </m:r>
                      <m:r>
                        <m:rPr>
                          <m:sty m:val="p"/>
                        </m:rPr>
                        <a:rPr lang="en-US" altLang="ja-JP" sz="3377" baseline="-25000">
                          <a:latin typeface="Cambria Math"/>
                          <a:ea typeface="Cambria Math"/>
                        </a:rPr>
                        <m:t>C</m:t>
                      </m:r>
                    </m:oMath>
                  </m:oMathPara>
                </a14:m>
                <a:endParaRPr lang="ja-JP" altLang="en-US" sz="3377" baseline="-25000" dirty="0"/>
              </a:p>
            </p:txBody>
          </p:sp>
        </mc:Choice>
        <mc:Fallback>
          <p:sp>
            <p:nvSpPr>
              <p:cNvPr id="2" name="テキスト ボックス 1"/>
              <p:cNvSpPr txBox="1">
                <a:spLocks noRot="1" noChangeAspect="1" noMove="1" noResize="1" noEditPoints="1" noAdjustHandles="1" noChangeArrowheads="1" noChangeShapeType="1" noTextEdit="1"/>
              </p:cNvSpPr>
              <p:nvPr/>
            </p:nvSpPr>
            <p:spPr>
              <a:xfrm>
                <a:off x="1266057" y="6220305"/>
                <a:ext cx="1753893" cy="599716"/>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8" name="テキスト ボックス 17"/>
              <p:cNvSpPr txBox="1"/>
              <p:nvPr/>
            </p:nvSpPr>
            <p:spPr>
              <a:xfrm>
                <a:off x="4953001" y="5957769"/>
                <a:ext cx="4826735" cy="885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532" i="1" smtClean="0">
                          <a:solidFill>
                            <a:schemeClr val="bg1"/>
                          </a:solidFill>
                          <a:latin typeface="Cambria Math"/>
                        </a:rPr>
                        <m:t>∆</m:t>
                      </m:r>
                      <m:r>
                        <a:rPr lang="en-US" altLang="ja-JP" sz="2532" i="1">
                          <a:solidFill>
                            <a:schemeClr val="bg1"/>
                          </a:solidFill>
                          <a:latin typeface="Cambria Math"/>
                        </a:rPr>
                        <m:t>=</m:t>
                      </m:r>
                      <m:rad>
                        <m:radPr>
                          <m:degHide m:val="on"/>
                          <m:ctrlPr>
                            <a:rPr lang="en-US" altLang="ja-JP" sz="2532" i="1">
                              <a:solidFill>
                                <a:schemeClr val="bg1"/>
                              </a:solidFill>
                              <a:latin typeface="Cambria Math" panose="02040503050406030204" pitchFamily="18" charset="0"/>
                            </a:rPr>
                          </m:ctrlPr>
                        </m:radPr>
                        <m:deg/>
                        <m:e>
                          <m:r>
                            <a:rPr lang="en-US" altLang="ja-JP" sz="2532" i="1">
                              <a:solidFill>
                                <a:schemeClr val="bg1"/>
                              </a:solidFill>
                              <a:latin typeface="Cambria Math"/>
                            </a:rPr>
                            <m:t>2</m:t>
                          </m:r>
                          <m:r>
                            <a:rPr lang="en-US" altLang="ja-JP" sz="2532" i="1">
                              <a:solidFill>
                                <a:schemeClr val="bg1"/>
                              </a:solidFill>
                              <a:latin typeface="Cambria Math"/>
                            </a:rPr>
                            <m:t>𝑒</m:t>
                          </m:r>
                          <m:r>
                            <a:rPr lang="en-US" altLang="ja-JP" sz="2532" i="1">
                              <a:solidFill>
                                <a:schemeClr val="bg1"/>
                              </a:solidFill>
                              <a:latin typeface="Cambria Math"/>
                              <a:ea typeface="Cambria Math"/>
                            </a:rPr>
                            <m:t>ℏ</m:t>
                          </m:r>
                          <m:sSubSup>
                            <m:sSubSupPr>
                              <m:ctrlPr>
                                <a:rPr lang="en-US" altLang="ja-JP" sz="2532" i="1">
                                  <a:solidFill>
                                    <a:schemeClr val="bg1"/>
                                  </a:solidFill>
                                  <a:latin typeface="Cambria Math" panose="02040503050406030204" pitchFamily="18" charset="0"/>
                                  <a:ea typeface="Cambria Math"/>
                                </a:rPr>
                              </m:ctrlPr>
                            </m:sSubSupPr>
                            <m:e>
                              <m:r>
                                <a:rPr lang="en-US" altLang="ja-JP" sz="2532" i="1">
                                  <a:solidFill>
                                    <a:schemeClr val="bg1"/>
                                  </a:solidFill>
                                  <a:latin typeface="Cambria Math"/>
                                  <a:ea typeface="Cambria Math"/>
                                </a:rPr>
                                <m:t>𝑣</m:t>
                              </m:r>
                            </m:e>
                            <m:sub>
                              <m:r>
                                <m:rPr>
                                  <m:nor/>
                                </m:rPr>
                                <a:rPr lang="en-US" altLang="ja-JP" sz="2532">
                                  <a:solidFill>
                                    <a:schemeClr val="bg1"/>
                                  </a:solidFill>
                                  <a:latin typeface="Cambria Math"/>
                                  <a:ea typeface="Cambria Math"/>
                                </a:rPr>
                                <m:t>F</m:t>
                              </m:r>
                            </m:sub>
                            <m:sup>
                              <m:r>
                                <a:rPr lang="en-US" altLang="ja-JP" sz="2532" i="1">
                                  <a:solidFill>
                                    <a:schemeClr val="bg1"/>
                                  </a:solidFill>
                                  <a:latin typeface="Cambria Math"/>
                                  <a:ea typeface="Cambria Math"/>
                                </a:rPr>
                                <m:t>2</m:t>
                              </m:r>
                            </m:sup>
                          </m:sSubSup>
                          <m:r>
                            <a:rPr lang="en-US" altLang="ja-JP" sz="2532" i="1">
                              <a:solidFill>
                                <a:schemeClr val="bg1"/>
                              </a:solidFill>
                              <a:latin typeface="Cambria Math"/>
                              <a:ea typeface="Cambria Math"/>
                            </a:rPr>
                            <m:t>𝐵</m:t>
                          </m:r>
                        </m:e>
                      </m:rad>
                      <m:r>
                        <a:rPr lang="en-US" altLang="ja-JP" sz="2532">
                          <a:solidFill>
                            <a:schemeClr val="bg1"/>
                          </a:solidFill>
                          <a:latin typeface="Cambria Math"/>
                        </a:rPr>
                        <m:t>(</m:t>
                      </m:r>
                      <m:rad>
                        <m:radPr>
                          <m:degHide m:val="on"/>
                          <m:ctrlPr>
                            <a:rPr lang="en-US" altLang="ja-JP" sz="2532" i="1">
                              <a:solidFill>
                                <a:schemeClr val="bg1"/>
                              </a:solidFill>
                              <a:latin typeface="Cambria Math" panose="02040503050406030204" pitchFamily="18" charset="0"/>
                            </a:rPr>
                          </m:ctrlPr>
                        </m:radPr>
                        <m:deg/>
                        <m:e>
                          <m:r>
                            <a:rPr lang="en-US" altLang="ja-JP" sz="2532" i="1">
                              <a:solidFill>
                                <a:schemeClr val="bg1"/>
                              </a:solidFill>
                              <a:latin typeface="Cambria Math"/>
                            </a:rPr>
                            <m:t>|</m:t>
                          </m:r>
                          <m:r>
                            <a:rPr lang="en-US" altLang="ja-JP" sz="2532" i="1">
                              <a:solidFill>
                                <a:schemeClr val="bg1"/>
                              </a:solidFill>
                              <a:latin typeface="Cambria Math"/>
                            </a:rPr>
                            <m:t>𝑛</m:t>
                          </m:r>
                          <m:r>
                            <a:rPr lang="en-US" altLang="ja-JP" sz="2532" i="1">
                              <a:solidFill>
                                <a:schemeClr val="bg1"/>
                              </a:solidFill>
                              <a:latin typeface="Cambria Math"/>
                            </a:rPr>
                            <m:t>|</m:t>
                          </m:r>
                        </m:e>
                      </m:rad>
                      <m:r>
                        <a:rPr lang="en-US" altLang="ja-JP" sz="2532" i="1">
                          <a:solidFill>
                            <a:schemeClr val="bg1"/>
                          </a:solidFill>
                          <a:latin typeface="Cambria Math"/>
                        </a:rPr>
                        <m:t>−</m:t>
                      </m:r>
                      <m:rad>
                        <m:radPr>
                          <m:degHide m:val="on"/>
                          <m:ctrlPr>
                            <a:rPr lang="en-US" altLang="ja-JP" sz="2532" i="1">
                              <a:solidFill>
                                <a:schemeClr val="bg1"/>
                              </a:solidFill>
                              <a:latin typeface="Cambria Math" panose="02040503050406030204" pitchFamily="18" charset="0"/>
                            </a:rPr>
                          </m:ctrlPr>
                        </m:radPr>
                        <m:deg/>
                        <m:e>
                          <m:r>
                            <a:rPr lang="en-US" altLang="ja-JP" sz="2532" i="1">
                              <a:solidFill>
                                <a:schemeClr val="bg1"/>
                              </a:solidFill>
                              <a:latin typeface="Cambria Math"/>
                            </a:rPr>
                            <m:t>|</m:t>
                          </m:r>
                          <m:r>
                            <a:rPr lang="en-US" altLang="ja-JP" sz="2532" i="1">
                              <a:solidFill>
                                <a:schemeClr val="bg1"/>
                              </a:solidFill>
                              <a:latin typeface="Cambria Math"/>
                            </a:rPr>
                            <m:t>𝑛</m:t>
                          </m:r>
                          <m:r>
                            <a:rPr lang="en-US" altLang="ja-JP" sz="2532" i="1">
                              <a:solidFill>
                                <a:schemeClr val="bg1"/>
                              </a:solidFill>
                              <a:latin typeface="Cambria Math"/>
                            </a:rPr>
                            <m:t>−1|</m:t>
                          </m:r>
                        </m:e>
                      </m:rad>
                      <m:r>
                        <a:rPr lang="en-US" altLang="ja-JP" sz="2532">
                          <a:solidFill>
                            <a:schemeClr val="bg1"/>
                          </a:solidFill>
                          <a:latin typeface="Cambria Math"/>
                        </a:rPr>
                        <m:t>)</m:t>
                      </m:r>
                    </m:oMath>
                  </m:oMathPara>
                </a14:m>
                <a:endParaRPr lang="ja-JP" altLang="en-US" sz="2532" baseline="-25000" dirty="0">
                  <a:solidFill>
                    <a:schemeClr val="bg1"/>
                  </a:solidFill>
                </a:endParaRPr>
              </a:p>
            </p:txBody>
          </p:sp>
        </mc:Choice>
        <mc:Fallback>
          <p:sp>
            <p:nvSpPr>
              <p:cNvPr id="18" name="テキスト ボックス 17"/>
              <p:cNvSpPr txBox="1">
                <a:spLocks noRot="1" noChangeAspect="1" noMove="1" noResize="1" noEditPoints="1" noAdjustHandles="1" noChangeArrowheads="1" noChangeShapeType="1" noTextEdit="1"/>
              </p:cNvSpPr>
              <p:nvPr/>
            </p:nvSpPr>
            <p:spPr>
              <a:xfrm>
                <a:off x="4953001" y="5957769"/>
                <a:ext cx="4826735" cy="885179"/>
              </a:xfrm>
              <a:prstGeom prst="rect">
                <a:avLst/>
              </a:prstGeom>
              <a:blipFill rotWithShape="0">
                <a:blip r:embed="rId8"/>
                <a:stretch>
                  <a:fillRect/>
                </a:stretch>
              </a:blipFill>
            </p:spPr>
            <p:txBody>
              <a:bodyPr/>
              <a:lstStyle/>
              <a:p>
                <a:r>
                  <a:rPr lang="ja-JP" altLang="en-US">
                    <a:noFill/>
                  </a:rPr>
                  <a:t> </a:t>
                </a:r>
              </a:p>
            </p:txBody>
          </p:sp>
        </mc:Fallback>
      </mc:AlternateContent>
      <p:sp>
        <p:nvSpPr>
          <p:cNvPr id="17"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smtClean="0">
                <a:solidFill>
                  <a:srgbClr val="33CCFF"/>
                </a:solidFill>
                <a:latin typeface="Bookman Old Style" panose="02050604050505020204" pitchFamily="18" charset="0"/>
                <a:ea typeface="HG丸ｺﾞｼｯｸM-PRO" pitchFamily="50" charset="-128"/>
              </a:rPr>
              <a:t>Landau level</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Tree>
    <p:extLst>
      <p:ext uri="{BB962C8B-B14F-4D97-AF65-F5344CB8AC3E}">
        <p14:creationId xmlns:p14="http://schemas.microsoft.com/office/powerpoint/2010/main" xmlns="" val="2605375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175138" y="1218319"/>
            <a:ext cx="4698423" cy="2514612"/>
          </a:xfrm>
          <a:prstGeom prst="round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27" name="角丸四角形 26"/>
          <p:cNvSpPr/>
          <p:nvPr/>
        </p:nvSpPr>
        <p:spPr>
          <a:xfrm>
            <a:off x="4907429" y="2407354"/>
            <a:ext cx="4933140" cy="441678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28" name="Rectangle 28"/>
          <p:cNvSpPr>
            <a:spLocks noChangeArrowheads="1"/>
          </p:cNvSpPr>
          <p:nvPr/>
        </p:nvSpPr>
        <p:spPr bwMode="auto">
          <a:xfrm>
            <a:off x="175143" y="5518154"/>
            <a:ext cx="34127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altLang="ja-JP" sz="2000" b="1" dirty="0">
                <a:latin typeface="Comic Sans MS" panose="030F0702030302020204" pitchFamily="66" charset="0"/>
                <a:ea typeface="HG丸ｺﾞｼｯｸM-PRO" pitchFamily="50" charset="-128"/>
              </a:rPr>
              <a:t>3) </a:t>
            </a:r>
            <a:r>
              <a:rPr lang="en-US" altLang="ja-JP" sz="2000" b="1" i="1" dirty="0" err="1">
                <a:latin typeface="Symbol" panose="05050102010706020507" pitchFamily="18" charset="2"/>
                <a:ea typeface="HG丸ｺﾞｼｯｸM-PRO" pitchFamily="50" charset="-128"/>
              </a:rPr>
              <a:t>s</a:t>
            </a:r>
            <a:r>
              <a:rPr lang="en-US" altLang="ja-JP" sz="2000" b="1" i="1" baseline="-25000" dirty="0" err="1">
                <a:latin typeface="Comic Sans MS" panose="030F0702030302020204" pitchFamily="66" charset="0"/>
                <a:ea typeface="HG丸ｺﾞｼｯｸM-PRO" pitchFamily="50" charset="-128"/>
              </a:rPr>
              <a:t>zz</a:t>
            </a:r>
            <a:r>
              <a:rPr lang="en-US" altLang="ja-JP" sz="2000" b="1" dirty="0">
                <a:latin typeface="Comic Sans MS" panose="030F0702030302020204" pitchFamily="66" charset="0"/>
                <a:ea typeface="HG丸ｺﾞｼｯｸM-PRO" pitchFamily="50" charset="-128"/>
              </a:rPr>
              <a:t> ∝</a:t>
            </a:r>
            <a:r>
              <a:rPr lang="en-US" altLang="ja-JP" sz="2000" b="1" i="1" dirty="0">
                <a:latin typeface="Comic Sans MS" panose="030F0702030302020204" pitchFamily="66" charset="0"/>
                <a:ea typeface="HG丸ｺﾞｼｯｸM-PRO" pitchFamily="50" charset="-128"/>
              </a:rPr>
              <a:t> n</a:t>
            </a:r>
            <a:r>
              <a:rPr lang="en-US" altLang="ja-JP" sz="2000" b="1" baseline="-25000" dirty="0">
                <a:latin typeface="Comic Sans MS" panose="030F0702030302020204" pitchFamily="66" charset="0"/>
                <a:ea typeface="HG丸ｺﾞｼｯｸM-PRO" pitchFamily="50" charset="-128"/>
              </a:rPr>
              <a:t>0LL</a:t>
            </a:r>
            <a:r>
              <a:rPr lang="en-US" altLang="ja-JP" sz="2000" b="1" dirty="0">
                <a:latin typeface="Comic Sans MS" panose="030F0702030302020204" pitchFamily="66" charset="0"/>
                <a:ea typeface="HG丸ｺﾞｼｯｸM-PRO" pitchFamily="50" charset="-128"/>
              </a:rPr>
              <a:t> ∝</a:t>
            </a:r>
            <a:r>
              <a:rPr lang="en-US" altLang="ja-JP" sz="2000" b="1" i="1" dirty="0">
                <a:latin typeface="Comic Sans MS" panose="030F0702030302020204" pitchFamily="66" charset="0"/>
                <a:ea typeface="HG丸ｺﾞｼｯｸM-PRO" pitchFamily="50" charset="-128"/>
              </a:rPr>
              <a:t>B</a:t>
            </a:r>
          </a:p>
        </p:txBody>
      </p:sp>
      <p:sp>
        <p:nvSpPr>
          <p:cNvPr id="29" name="Rectangle 28"/>
          <p:cNvSpPr>
            <a:spLocks noChangeArrowheads="1"/>
          </p:cNvSpPr>
          <p:nvPr/>
        </p:nvSpPr>
        <p:spPr bwMode="auto">
          <a:xfrm>
            <a:off x="180194" y="3945688"/>
            <a:ext cx="545535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altLang="ja-JP" sz="2000" b="1" dirty="0">
                <a:latin typeface="Comic Sans MS" panose="030F0702030302020204" pitchFamily="66" charset="0"/>
                <a:ea typeface="HG丸ｺﾞｼｯｸM-PRO" pitchFamily="50" charset="-128"/>
              </a:rPr>
              <a:t>1) </a:t>
            </a:r>
            <a:r>
              <a:rPr lang="en-US" altLang="ja-JP" sz="2000" b="1" i="1" dirty="0">
                <a:latin typeface="Comic Sans MS" panose="030F0702030302020204" pitchFamily="66" charset="0"/>
                <a:ea typeface="HG丸ｺﾞｼｯｸM-PRO" pitchFamily="50" charset="-128"/>
              </a:rPr>
              <a:t>E</a:t>
            </a:r>
            <a:r>
              <a:rPr lang="en-US" altLang="ja-JP" sz="2000" b="1" baseline="-25000" dirty="0">
                <a:latin typeface="Comic Sans MS" panose="030F0702030302020204" pitchFamily="66" charset="0"/>
                <a:ea typeface="HG丸ｺﾞｼｯｸM-PRO" pitchFamily="50" charset="-128"/>
              </a:rPr>
              <a:t>1LL</a:t>
            </a:r>
            <a:r>
              <a:rPr lang="en-US" altLang="ja-JP" sz="2000" b="1" dirty="0">
                <a:latin typeface="Comic Sans MS" panose="030F0702030302020204" pitchFamily="66" charset="0"/>
                <a:ea typeface="HG丸ｺﾞｼｯｸM-PRO" pitchFamily="50" charset="-128"/>
              </a:rPr>
              <a:t>»</a:t>
            </a:r>
            <a:r>
              <a:rPr lang="en-US" altLang="ja-JP" sz="2000" b="1" i="1" dirty="0">
                <a:latin typeface="Comic Sans MS" panose="030F0702030302020204" pitchFamily="66" charset="0"/>
                <a:ea typeface="HG丸ｺﾞｼｯｸM-PRO" pitchFamily="50" charset="-128"/>
              </a:rPr>
              <a:t>k</a:t>
            </a:r>
            <a:r>
              <a:rPr lang="en-US" altLang="ja-JP" sz="2000" b="1" baseline="-25000" dirty="0">
                <a:latin typeface="Comic Sans MS" panose="030F0702030302020204" pitchFamily="66" charset="0"/>
                <a:ea typeface="HG丸ｺﾞｼｯｸM-PRO" pitchFamily="50" charset="-128"/>
              </a:rPr>
              <a:t>B</a:t>
            </a:r>
            <a:r>
              <a:rPr lang="en-US" altLang="ja-JP" sz="2000" b="1" i="1" dirty="0">
                <a:latin typeface="Comic Sans MS" panose="030F0702030302020204" pitchFamily="66" charset="0"/>
                <a:ea typeface="HG丸ｺﾞｼｯｸM-PRO" pitchFamily="50" charset="-128"/>
              </a:rPr>
              <a:t>T</a:t>
            </a:r>
            <a:r>
              <a:rPr lang="en-US" altLang="ja-JP" sz="2000" b="1" dirty="0">
                <a:latin typeface="Comic Sans MS" panose="030F0702030302020204" pitchFamily="66" charset="0"/>
                <a:ea typeface="HG丸ｺﾞｼｯｸM-PRO" pitchFamily="50" charset="-128"/>
              </a:rPr>
              <a:t>, </a:t>
            </a:r>
            <a:r>
              <a:rPr lang="en-US" altLang="ja-JP" sz="2000" b="1" dirty="0">
                <a:latin typeface="Comic Sans MS" panose="030F0702030302020204" pitchFamily="66" charset="0"/>
                <a:ea typeface="HG丸ｺﾞｼｯｸM-PRO" pitchFamily="50" charset="-128"/>
                <a:sym typeface="Wingdings" pitchFamily="2" charset="2"/>
              </a:rPr>
              <a:t> quantum limit</a:t>
            </a:r>
            <a:endParaRPr lang="en-US" altLang="ja-JP" sz="2000" b="1" dirty="0">
              <a:latin typeface="Comic Sans MS" panose="030F0702030302020204" pitchFamily="66" charset="0"/>
              <a:ea typeface="HG丸ｺﾞｼｯｸM-PRO" pitchFamily="50" charset="-128"/>
            </a:endParaRPr>
          </a:p>
        </p:txBody>
      </p:sp>
      <p:grpSp>
        <p:nvGrpSpPr>
          <p:cNvPr id="30" name="グループ化 15"/>
          <p:cNvGrpSpPr>
            <a:grpSpLocks/>
          </p:cNvGrpSpPr>
          <p:nvPr/>
        </p:nvGrpSpPr>
        <p:grpSpPr bwMode="auto">
          <a:xfrm>
            <a:off x="2825475" y="5304837"/>
            <a:ext cx="1820138" cy="1305068"/>
            <a:chOff x="6858016" y="838039"/>
            <a:chExt cx="1714512" cy="1305077"/>
          </a:xfrm>
        </p:grpSpPr>
        <p:sp>
          <p:nvSpPr>
            <p:cNvPr id="31" name="平行四辺形 30"/>
            <p:cNvSpPr/>
            <p:nvPr/>
          </p:nvSpPr>
          <p:spPr bwMode="auto">
            <a:xfrm>
              <a:off x="7215205" y="1500174"/>
              <a:ext cx="1357323" cy="357190"/>
            </a:xfrm>
            <a:prstGeom prst="parallelogram">
              <a:avLst>
                <a:gd name="adj" fmla="val 10999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ja-JP" altLang="en-US" sz="2532" b="1">
                <a:solidFill>
                  <a:srgbClr val="000000"/>
                </a:solidFill>
                <a:latin typeface="HG丸ｺﾞｼｯｸM-PRO" pitchFamily="50" charset="-128"/>
                <a:ea typeface="HG丸ｺﾞｼｯｸM-PRO" pitchFamily="50" charset="-128"/>
              </a:endParaRPr>
            </a:p>
          </p:txBody>
        </p:sp>
        <p:sp>
          <p:nvSpPr>
            <p:cNvPr id="32" name="平行四辺形 31"/>
            <p:cNvSpPr/>
            <p:nvPr/>
          </p:nvSpPr>
          <p:spPr bwMode="auto">
            <a:xfrm>
              <a:off x="7215205" y="1357298"/>
              <a:ext cx="1357323" cy="357190"/>
            </a:xfrm>
            <a:prstGeom prst="parallelogram">
              <a:avLst>
                <a:gd name="adj" fmla="val 10999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ja-JP" altLang="en-US" sz="2532" b="1">
                <a:solidFill>
                  <a:srgbClr val="000000"/>
                </a:solidFill>
                <a:latin typeface="HG丸ｺﾞｼｯｸM-PRO" pitchFamily="50" charset="-128"/>
                <a:ea typeface="HG丸ｺﾞｼｯｸM-PRO" pitchFamily="50" charset="-128"/>
              </a:endParaRPr>
            </a:p>
          </p:txBody>
        </p:sp>
        <p:sp>
          <p:nvSpPr>
            <p:cNvPr id="33" name="平行四辺形 32"/>
            <p:cNvSpPr/>
            <p:nvPr/>
          </p:nvSpPr>
          <p:spPr bwMode="auto">
            <a:xfrm>
              <a:off x="7215205" y="1214422"/>
              <a:ext cx="1357323" cy="357190"/>
            </a:xfrm>
            <a:prstGeom prst="parallelogram">
              <a:avLst>
                <a:gd name="adj" fmla="val 10999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ja-JP" altLang="en-US" sz="2532" b="1">
                <a:solidFill>
                  <a:srgbClr val="000000"/>
                </a:solidFill>
                <a:latin typeface="HG丸ｺﾞｼｯｸM-PRO" pitchFamily="50" charset="-128"/>
                <a:ea typeface="HG丸ｺﾞｼｯｸM-PRO" pitchFamily="50" charset="-128"/>
              </a:endParaRPr>
            </a:p>
          </p:txBody>
        </p:sp>
        <p:cxnSp>
          <p:nvCxnSpPr>
            <p:cNvPr id="34" name="直線コネクタ 19"/>
            <p:cNvCxnSpPr>
              <a:cxnSpLocks noChangeShapeType="1"/>
            </p:cNvCxnSpPr>
            <p:nvPr/>
          </p:nvCxnSpPr>
          <p:spPr bwMode="auto">
            <a:xfrm rot="5400000" flipH="1" flipV="1">
              <a:off x="7572396" y="1142984"/>
              <a:ext cx="285752"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cxnSp>
          <p:nvCxnSpPr>
            <p:cNvPr id="35" name="直線コネクタ 20"/>
            <p:cNvCxnSpPr>
              <a:cxnSpLocks noChangeShapeType="1"/>
            </p:cNvCxnSpPr>
            <p:nvPr/>
          </p:nvCxnSpPr>
          <p:spPr bwMode="auto">
            <a:xfrm rot="5400000" flipH="1" flipV="1">
              <a:off x="7573190" y="1999446"/>
              <a:ext cx="285752"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cxnSp>
          <p:nvCxnSpPr>
            <p:cNvPr id="36" name="直線コネクタ 21"/>
            <p:cNvCxnSpPr>
              <a:cxnSpLocks noChangeShapeType="1"/>
            </p:cNvCxnSpPr>
            <p:nvPr/>
          </p:nvCxnSpPr>
          <p:spPr bwMode="auto">
            <a:xfrm>
              <a:off x="7072330" y="1000108"/>
              <a:ext cx="644530"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cxnSp>
          <p:nvCxnSpPr>
            <p:cNvPr id="37" name="直線コネクタ 22"/>
            <p:cNvCxnSpPr>
              <a:cxnSpLocks noChangeShapeType="1"/>
            </p:cNvCxnSpPr>
            <p:nvPr/>
          </p:nvCxnSpPr>
          <p:spPr bwMode="auto">
            <a:xfrm rot="5400000" flipH="1" flipV="1">
              <a:off x="6930248" y="1142190"/>
              <a:ext cx="285752"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cxnSp>
          <p:nvCxnSpPr>
            <p:cNvPr id="38" name="直線コネクタ 23"/>
            <p:cNvCxnSpPr>
              <a:cxnSpLocks noChangeShapeType="1"/>
            </p:cNvCxnSpPr>
            <p:nvPr/>
          </p:nvCxnSpPr>
          <p:spPr bwMode="auto">
            <a:xfrm rot="5400000" flipH="1" flipV="1">
              <a:off x="6930248" y="1999446"/>
              <a:ext cx="285752"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cxnSp>
          <p:nvCxnSpPr>
            <p:cNvPr id="39" name="直線コネクタ 24"/>
            <p:cNvCxnSpPr>
              <a:cxnSpLocks noChangeShapeType="1"/>
            </p:cNvCxnSpPr>
            <p:nvPr/>
          </p:nvCxnSpPr>
          <p:spPr bwMode="auto">
            <a:xfrm>
              <a:off x="7072330" y="2141528"/>
              <a:ext cx="644530" cy="1588"/>
            </a:xfrm>
            <a:prstGeom prst="line">
              <a:avLst/>
            </a:prstGeom>
            <a:noFill/>
            <a:ln w="9525" algn="ctr">
              <a:solidFill>
                <a:schemeClr val="bg1"/>
              </a:solidFill>
              <a:round/>
              <a:headEnd/>
              <a:tailEnd/>
            </a:ln>
            <a:extLst>
              <a:ext uri="{909E8E84-426E-40DD-AFC4-6F175D3DCCD1}">
                <a14:hiddenFill xmlns:a14="http://schemas.microsoft.com/office/drawing/2010/main" xmlns="">
                  <a:noFill/>
                </a14:hiddenFill>
              </a:ext>
            </a:extLst>
          </p:spPr>
        </p:cxnSp>
        <p:sp>
          <p:nvSpPr>
            <p:cNvPr id="40" name="Text Box 5319"/>
            <p:cNvSpPr txBox="1">
              <a:spLocks noChangeArrowheads="1"/>
            </p:cNvSpPr>
            <p:nvPr/>
          </p:nvSpPr>
          <p:spPr bwMode="auto">
            <a:xfrm>
              <a:off x="6858016" y="1357298"/>
              <a:ext cx="500067" cy="35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1688" b="1" i="1" dirty="0" err="1">
                  <a:solidFill>
                    <a:schemeClr val="bg1"/>
                  </a:solidFill>
                  <a:latin typeface="Symbol" pitchFamily="18" charset="2"/>
                  <a:ea typeface="HG丸ｺﾞｼｯｸM-PRO" pitchFamily="50" charset="-128"/>
                </a:rPr>
                <a:t>r</a:t>
              </a:r>
              <a:r>
                <a:rPr lang="en-US" altLang="ja-JP" sz="1688" b="1" i="1" baseline="-25000" dirty="0" err="1">
                  <a:solidFill>
                    <a:schemeClr val="bg1"/>
                  </a:solidFill>
                  <a:latin typeface="HG丸ｺﾞｼｯｸM-PRO" pitchFamily="50" charset="-128"/>
                  <a:ea typeface="HG丸ｺﾞｼｯｸM-PRO" pitchFamily="50" charset="-128"/>
                </a:rPr>
                <a:t>zz</a:t>
              </a:r>
              <a:endParaRPr lang="en-US" altLang="ja-JP" sz="1688" b="1" i="1" baseline="-25000" dirty="0">
                <a:solidFill>
                  <a:schemeClr val="bg1"/>
                </a:solidFill>
                <a:latin typeface="HG丸ｺﾞｼｯｸM-PRO" pitchFamily="50" charset="-128"/>
                <a:ea typeface="HG丸ｺﾞｼｯｸM-PRO" pitchFamily="50" charset="-128"/>
              </a:endParaRPr>
            </a:p>
          </p:txBody>
        </p:sp>
        <p:cxnSp>
          <p:nvCxnSpPr>
            <p:cNvPr id="41" name="直線矢印コネクタ 26"/>
            <p:cNvCxnSpPr>
              <a:cxnSpLocks noChangeShapeType="1"/>
            </p:cNvCxnSpPr>
            <p:nvPr/>
          </p:nvCxnSpPr>
          <p:spPr bwMode="auto">
            <a:xfrm rot="5400000" flipH="1" flipV="1">
              <a:off x="7715272" y="1142984"/>
              <a:ext cx="428628"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42" name="直線コネクタ 27"/>
            <p:cNvCxnSpPr>
              <a:cxnSpLocks noChangeShapeType="1"/>
            </p:cNvCxnSpPr>
            <p:nvPr/>
          </p:nvCxnSpPr>
          <p:spPr bwMode="auto">
            <a:xfrm rot="5400000" flipH="1" flipV="1">
              <a:off x="7787504" y="1999446"/>
              <a:ext cx="285752" cy="1588"/>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sp>
          <p:nvSpPr>
            <p:cNvPr id="43" name="Text Box 5319"/>
            <p:cNvSpPr txBox="1">
              <a:spLocks noChangeArrowheads="1"/>
            </p:cNvSpPr>
            <p:nvPr/>
          </p:nvSpPr>
          <p:spPr bwMode="auto">
            <a:xfrm>
              <a:off x="7993299" y="838039"/>
              <a:ext cx="357191" cy="35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1688" b="1" i="1" dirty="0">
                  <a:solidFill>
                    <a:srgbClr val="FF0000"/>
                  </a:solidFill>
                  <a:latin typeface="Bookman Old Style" panose="02050604050505020204" pitchFamily="18" charset="0"/>
                  <a:ea typeface="HG丸ｺﾞｼｯｸM-PRO" pitchFamily="50" charset="-128"/>
                </a:rPr>
                <a:t>B</a:t>
              </a:r>
              <a:endParaRPr lang="en-US" altLang="ja-JP" sz="1688" b="1" i="1" baseline="-25000" dirty="0">
                <a:solidFill>
                  <a:srgbClr val="FF0000"/>
                </a:solidFill>
                <a:latin typeface="Bookman Old Style" panose="02050604050505020204" pitchFamily="18" charset="0"/>
                <a:ea typeface="HG丸ｺﾞｼｯｸM-PRO" pitchFamily="50" charset="-128"/>
              </a:endParaRPr>
            </a:p>
          </p:txBody>
        </p:sp>
      </p:grpSp>
      <p:sp>
        <p:nvSpPr>
          <p:cNvPr id="44" name="正方形/長方形 21"/>
          <p:cNvSpPr>
            <a:spLocks noChangeArrowheads="1"/>
          </p:cNvSpPr>
          <p:nvPr/>
        </p:nvSpPr>
        <p:spPr bwMode="auto">
          <a:xfrm>
            <a:off x="175139" y="4572656"/>
            <a:ext cx="447619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ja-JP" sz="2000" b="1" dirty="0">
                <a:latin typeface="Comic Sans MS" panose="030F0702030302020204" pitchFamily="66" charset="0"/>
                <a:ea typeface="HG丸ｺﾞｼｯｸM-PRO" pitchFamily="50" charset="-128"/>
              </a:rPr>
              <a:t>2) Degeneracy of zero mode</a:t>
            </a:r>
          </a:p>
          <a:p>
            <a:r>
              <a:rPr lang="ja-JP" altLang="en-US" sz="2000" b="1" dirty="0">
                <a:latin typeface="Comic Sans MS" panose="030F0702030302020204" pitchFamily="66" charset="0"/>
                <a:ea typeface="HG丸ｺﾞｼｯｸM-PRO" pitchFamily="50" charset="-128"/>
              </a:rPr>
              <a:t>　　：</a:t>
            </a:r>
            <a:r>
              <a:rPr lang="en-US" altLang="ja-JP" sz="2000" b="1" i="1" dirty="0">
                <a:latin typeface="Comic Sans MS" panose="030F0702030302020204" pitchFamily="66" charset="0"/>
                <a:ea typeface="HG丸ｺﾞｼｯｸM-PRO" pitchFamily="50" charset="-128"/>
              </a:rPr>
              <a:t>n</a:t>
            </a:r>
            <a:r>
              <a:rPr lang="en-US" altLang="ja-JP" sz="2000" b="1" baseline="-25000" dirty="0">
                <a:latin typeface="Comic Sans MS" panose="030F0702030302020204" pitchFamily="66" charset="0"/>
                <a:ea typeface="HG丸ｺﾞｼｯｸM-PRO" pitchFamily="50" charset="-128"/>
              </a:rPr>
              <a:t>0LL</a:t>
            </a:r>
            <a:r>
              <a:rPr lang="en-US" altLang="ja-JP" sz="2000" b="1" dirty="0">
                <a:latin typeface="Comic Sans MS" panose="030F0702030302020204" pitchFamily="66" charset="0"/>
                <a:ea typeface="HG丸ｺﾞｼｯｸM-PRO" pitchFamily="50" charset="-128"/>
              </a:rPr>
              <a:t>(</a:t>
            </a:r>
            <a:r>
              <a:rPr lang="en-US" altLang="ja-JP" sz="2000" b="1" i="1" dirty="0">
                <a:latin typeface="Comic Sans MS" panose="030F0702030302020204" pitchFamily="66" charset="0"/>
                <a:ea typeface="HG丸ｺﾞｼｯｸM-PRO" pitchFamily="50" charset="-128"/>
              </a:rPr>
              <a:t>B</a:t>
            </a:r>
            <a:r>
              <a:rPr lang="en-US" altLang="ja-JP" sz="2000" b="1" dirty="0">
                <a:latin typeface="Comic Sans MS" panose="030F0702030302020204" pitchFamily="66" charset="0"/>
                <a:ea typeface="HG丸ｺﾞｼｯｸM-PRO" pitchFamily="50" charset="-128"/>
              </a:rPr>
              <a:t>) =</a:t>
            </a:r>
            <a:r>
              <a:rPr lang="en-US" altLang="ja-JP" sz="2000" b="1" i="1" dirty="0">
                <a:latin typeface="Comic Sans MS" panose="030F0702030302020204" pitchFamily="66" charset="0"/>
                <a:ea typeface="HG丸ｺﾞｼｯｸM-PRO" pitchFamily="50" charset="-128"/>
              </a:rPr>
              <a:t>B</a:t>
            </a:r>
            <a:r>
              <a:rPr lang="en-US" altLang="ja-JP" sz="2000" b="1" dirty="0">
                <a:latin typeface="Comic Sans MS" panose="030F0702030302020204" pitchFamily="66" charset="0"/>
                <a:ea typeface="HG丸ｺﾞｼｯｸM-PRO" pitchFamily="50" charset="-128"/>
              </a:rPr>
              <a:t>/2</a:t>
            </a:r>
            <a:r>
              <a:rPr lang="en-US" altLang="ja-JP" sz="2000" b="1" i="1" dirty="0">
                <a:latin typeface="Symbol" panose="05050102010706020507" pitchFamily="18" charset="2"/>
                <a:ea typeface="HG丸ｺﾞｼｯｸM-PRO" pitchFamily="50" charset="-128"/>
              </a:rPr>
              <a:t>f</a:t>
            </a:r>
            <a:r>
              <a:rPr lang="en-US" altLang="ja-JP" sz="2000" b="1" baseline="-25000" dirty="0">
                <a:latin typeface="Comic Sans MS" panose="030F0702030302020204" pitchFamily="66" charset="0"/>
                <a:ea typeface="HG丸ｺﾞｼｯｸM-PRO" pitchFamily="50" charset="-128"/>
              </a:rPr>
              <a:t>0</a:t>
            </a:r>
            <a:r>
              <a:rPr lang="en-US" altLang="ja-JP" sz="2000" b="1" dirty="0">
                <a:latin typeface="Comic Sans MS" panose="030F0702030302020204" pitchFamily="66" charset="0"/>
                <a:ea typeface="HG丸ｺﾞｼｯｸM-PRO" pitchFamily="50" charset="-128"/>
              </a:rPr>
              <a:t> , </a:t>
            </a:r>
            <a:r>
              <a:rPr lang="en-US" altLang="ja-JP" sz="2000" b="1" i="1" dirty="0">
                <a:latin typeface="Symbol" panose="05050102010706020507" pitchFamily="18" charset="2"/>
                <a:ea typeface="HG丸ｺﾞｼｯｸM-PRO" pitchFamily="50" charset="-128"/>
              </a:rPr>
              <a:t>f</a:t>
            </a:r>
            <a:r>
              <a:rPr lang="en-US" altLang="ja-JP" sz="2000" b="1" baseline="-25000" dirty="0">
                <a:latin typeface="Comic Sans MS" panose="030F0702030302020204" pitchFamily="66" charset="0"/>
                <a:ea typeface="HG丸ｺﾞｼｯｸM-PRO" pitchFamily="50" charset="-128"/>
              </a:rPr>
              <a:t>0</a:t>
            </a:r>
            <a:r>
              <a:rPr lang="en-US" altLang="ja-JP" sz="2000" b="1" dirty="0">
                <a:latin typeface="Comic Sans MS" panose="030F0702030302020204" pitchFamily="66" charset="0"/>
                <a:ea typeface="HG丸ｺﾞｼｯｸM-PRO" pitchFamily="50" charset="-128"/>
              </a:rPr>
              <a:t> =</a:t>
            </a:r>
            <a:r>
              <a:rPr lang="en-US" altLang="ja-JP" sz="2000" b="1" i="1" dirty="0">
                <a:latin typeface="Comic Sans MS" panose="030F0702030302020204" pitchFamily="66" charset="0"/>
                <a:ea typeface="HG丸ｺﾞｼｯｸM-PRO" pitchFamily="50" charset="-128"/>
              </a:rPr>
              <a:t>h</a:t>
            </a:r>
            <a:r>
              <a:rPr lang="en-US" altLang="ja-JP" sz="2000" b="1" dirty="0">
                <a:latin typeface="Comic Sans MS" panose="030F0702030302020204" pitchFamily="66" charset="0"/>
                <a:ea typeface="HG丸ｺﾞｼｯｸM-PRO" pitchFamily="50" charset="-128"/>
              </a:rPr>
              <a:t>/</a:t>
            </a:r>
            <a:r>
              <a:rPr lang="en-US" altLang="ja-JP" sz="2000" b="1" i="1" dirty="0">
                <a:latin typeface="Comic Sans MS" panose="030F0702030302020204" pitchFamily="66" charset="0"/>
                <a:ea typeface="HG丸ｺﾞｼｯｸM-PRO" pitchFamily="50" charset="-128"/>
              </a:rPr>
              <a:t>e</a:t>
            </a:r>
            <a:r>
              <a:rPr lang="en-US" altLang="ja-JP" sz="2000" b="1" dirty="0">
                <a:latin typeface="Comic Sans MS" panose="030F0702030302020204" pitchFamily="66" charset="0"/>
                <a:ea typeface="HG丸ｺﾞｼｯｸM-PRO" pitchFamily="50" charset="-128"/>
              </a:rPr>
              <a:t> </a:t>
            </a:r>
            <a:endParaRPr lang="ja-JP" altLang="en-US" sz="2000" b="1" dirty="0">
              <a:latin typeface="Comic Sans MS" panose="030F0702030302020204" pitchFamily="66" charset="0"/>
              <a:ea typeface="HG丸ｺﾞｼｯｸM-PRO" pitchFamily="50" charset="-128"/>
            </a:endParaRPr>
          </a:p>
        </p:txBody>
      </p:sp>
      <p:grpSp>
        <p:nvGrpSpPr>
          <p:cNvPr id="45" name="グループ化 23"/>
          <p:cNvGrpSpPr>
            <a:grpSpLocks noChangeAspect="1"/>
          </p:cNvGrpSpPr>
          <p:nvPr/>
        </p:nvGrpSpPr>
        <p:grpSpPr bwMode="auto">
          <a:xfrm>
            <a:off x="247207" y="1483802"/>
            <a:ext cx="2234134" cy="1727200"/>
            <a:chOff x="1643042" y="857232"/>
            <a:chExt cx="3042150" cy="2500330"/>
          </a:xfrm>
          <a:solidFill>
            <a:schemeClr val="bg1"/>
          </a:solidFill>
        </p:grpSpPr>
        <p:pic>
          <p:nvPicPr>
            <p:cNvPr id="4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10890" t="3288" r="14575" b="15715"/>
            <a:stretch>
              <a:fillRect/>
            </a:stretch>
          </p:blipFill>
          <p:spPr bwMode="auto">
            <a:xfrm>
              <a:off x="2857488" y="913136"/>
              <a:ext cx="1827704" cy="2376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6" name="Picture 6"/>
            <p:cNvPicPr>
              <a:picLocks noChangeArrowheads="1"/>
            </p:cNvPicPr>
            <p:nvPr/>
          </p:nvPicPr>
          <p:blipFill>
            <a:blip r:embed="rId5" cstate="print">
              <a:extLst>
                <a:ext uri="{28A0092B-C50C-407E-A947-70E740481C1C}">
                  <a14:useLocalDpi xmlns:a14="http://schemas.microsoft.com/office/drawing/2010/main" xmlns="" val="0"/>
                </a:ext>
              </a:extLst>
            </a:blip>
            <a:srcRect l="25447" t="16299" r="18452" b="14317"/>
            <a:stretch>
              <a:fillRect/>
            </a:stretch>
          </p:blipFill>
          <p:spPr bwMode="auto">
            <a:xfrm>
              <a:off x="1643042" y="857232"/>
              <a:ext cx="1214446" cy="250033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pic>
        <p:nvPicPr>
          <p:cNvPr id="48" name="Picture 31"/>
          <p:cNvPicPr>
            <a:picLocks noChangeAspect="1" noChangeArrowheads="1"/>
          </p:cNvPicPr>
          <p:nvPr/>
        </p:nvPicPr>
        <p:blipFill>
          <a:blip r:embed="rId6">
            <a:extLst>
              <a:ext uri="{28A0092B-C50C-407E-A947-70E740481C1C}">
                <a14:useLocalDpi xmlns:a14="http://schemas.microsoft.com/office/drawing/2010/main" xmlns="" val="0"/>
              </a:ext>
            </a:extLst>
          </a:blip>
          <a:srcRect l="4240" t="4764" r="14700" b="18530"/>
          <a:stretch>
            <a:fillRect/>
          </a:stretch>
        </p:blipFill>
        <p:spPr bwMode="auto">
          <a:xfrm>
            <a:off x="2422690" y="1418090"/>
            <a:ext cx="2365376" cy="1763713"/>
          </a:xfrm>
          <a:prstGeom prst="rect">
            <a:avLst/>
          </a:prstGeom>
          <a:solidFill>
            <a:schemeClr val="bg1"/>
          </a:solidFill>
          <a:ln>
            <a:noFill/>
          </a:ln>
          <a:extLst/>
        </p:spPr>
      </p:pic>
      <p:sp>
        <p:nvSpPr>
          <p:cNvPr id="49" name="Rectangle 28"/>
          <p:cNvSpPr>
            <a:spLocks noChangeArrowheads="1"/>
          </p:cNvSpPr>
          <p:nvPr/>
        </p:nvSpPr>
        <p:spPr bwMode="auto">
          <a:xfrm>
            <a:off x="594785" y="5973415"/>
            <a:ext cx="237123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altLang="ja-JP" sz="2800" b="1" i="1" dirty="0" err="1">
                <a:solidFill>
                  <a:srgbClr val="FFFF00"/>
                </a:solidFill>
                <a:latin typeface="Symbol" panose="05050102010706020507" pitchFamily="18" charset="2"/>
                <a:ea typeface="HG丸ｺﾞｼｯｸM-PRO" pitchFamily="50" charset="-128"/>
              </a:rPr>
              <a:t>r</a:t>
            </a:r>
            <a:r>
              <a:rPr lang="en-US" altLang="ja-JP" sz="2800" b="1" i="1" baseline="-25000" dirty="0" err="1">
                <a:solidFill>
                  <a:srgbClr val="FFFF00"/>
                </a:solidFill>
                <a:latin typeface="Comic Sans MS" panose="030F0702030302020204" pitchFamily="66" charset="0"/>
                <a:ea typeface="HG丸ｺﾞｼｯｸM-PRO" pitchFamily="50" charset="-128"/>
              </a:rPr>
              <a:t>zz</a:t>
            </a:r>
            <a:r>
              <a:rPr lang="en-US" altLang="ja-JP" sz="2800" b="1" dirty="0">
                <a:solidFill>
                  <a:srgbClr val="FFFF00"/>
                </a:solidFill>
                <a:latin typeface="Comic Sans MS" panose="030F0702030302020204" pitchFamily="66" charset="0"/>
                <a:ea typeface="HG丸ｺﾞｼｯｸM-PRO" pitchFamily="50" charset="-128"/>
              </a:rPr>
              <a:t> ∝</a:t>
            </a:r>
            <a:r>
              <a:rPr lang="en-US" altLang="ja-JP" sz="2800" b="1" i="1" dirty="0">
                <a:solidFill>
                  <a:srgbClr val="FFFF00"/>
                </a:solidFill>
                <a:latin typeface="Comic Sans MS" panose="030F0702030302020204" pitchFamily="66" charset="0"/>
                <a:ea typeface="HG丸ｺﾞｼｯｸM-PRO" pitchFamily="50" charset="-128"/>
              </a:rPr>
              <a:t> </a:t>
            </a:r>
            <a:r>
              <a:rPr lang="en-US" altLang="ja-JP" sz="2800" b="1" dirty="0">
                <a:solidFill>
                  <a:srgbClr val="FFFF00"/>
                </a:solidFill>
                <a:latin typeface="Comic Sans MS" panose="030F0702030302020204" pitchFamily="66" charset="0"/>
                <a:ea typeface="HG丸ｺﾞｼｯｸM-PRO" pitchFamily="50" charset="-128"/>
              </a:rPr>
              <a:t>1/</a:t>
            </a:r>
            <a:r>
              <a:rPr lang="en-US" altLang="ja-JP" sz="2800" b="1" i="1" dirty="0">
                <a:solidFill>
                  <a:srgbClr val="FFFF00"/>
                </a:solidFill>
                <a:latin typeface="Comic Sans MS" panose="030F0702030302020204" pitchFamily="66" charset="0"/>
                <a:ea typeface="HG丸ｺﾞｼｯｸM-PRO" pitchFamily="50" charset="-128"/>
              </a:rPr>
              <a:t>B</a:t>
            </a:r>
          </a:p>
        </p:txBody>
      </p:sp>
      <p:graphicFrame>
        <p:nvGraphicFramePr>
          <p:cNvPr id="50" name="オブジェクト 49"/>
          <p:cNvGraphicFramePr>
            <a:graphicFrameLocks noChangeAspect="1"/>
          </p:cNvGraphicFramePr>
          <p:nvPr>
            <p:extLst>
              <p:ext uri="{D42A27DB-BD31-4B8C-83A1-F6EECF244321}">
                <p14:modId xmlns:p14="http://schemas.microsoft.com/office/powerpoint/2010/main" xmlns="" val="846800658"/>
              </p:ext>
            </p:extLst>
          </p:nvPr>
        </p:nvGraphicFramePr>
        <p:xfrm>
          <a:off x="1826678" y="3281551"/>
          <a:ext cx="2063221" cy="368828"/>
        </p:xfrm>
        <a:graphic>
          <a:graphicData uri="http://schemas.openxmlformats.org/presentationml/2006/ole">
            <p:oleObj spid="_x0000_s11393" name="数式" r:id="rId7" imgW="1473120" imgH="279360" progId="Equation.3">
              <p:embed/>
            </p:oleObj>
          </a:graphicData>
        </a:graphic>
      </p:graphicFrame>
      <p:pic>
        <p:nvPicPr>
          <p:cNvPr id="51" name="Picture 22"/>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3922" t="4414" r="50037" b="17409"/>
          <a:stretch/>
        </p:blipFill>
        <p:spPr bwMode="auto">
          <a:xfrm>
            <a:off x="4881236" y="2613507"/>
            <a:ext cx="3296919" cy="3611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round/>
                <a:headEnd/>
                <a:tailEnd/>
              </a14:hiddenLine>
            </a:ext>
          </a:extLst>
        </p:spPr>
      </p:pic>
      <p:sp>
        <p:nvSpPr>
          <p:cNvPr id="52" name="正方形/長方形 13"/>
          <p:cNvSpPr>
            <a:spLocks noChangeArrowheads="1"/>
          </p:cNvSpPr>
          <p:nvPr/>
        </p:nvSpPr>
        <p:spPr bwMode="auto">
          <a:xfrm>
            <a:off x="5541097" y="6254542"/>
            <a:ext cx="3669594" cy="352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88" b="1" i="1" u="sng" dirty="0">
                <a:solidFill>
                  <a:srgbClr val="FF0000"/>
                </a:solidFill>
                <a:latin typeface="Book Antiqua" pitchFamily="18" charset="0"/>
              </a:rPr>
              <a:t>N. T, et al., PRL,  102, 176403 (2009).</a:t>
            </a:r>
            <a:endParaRPr lang="ja-JP" altLang="en-US" sz="1688" b="1" u="sng" dirty="0">
              <a:solidFill>
                <a:srgbClr val="FF0000"/>
              </a:solidFill>
              <a:latin typeface="Symbol" pitchFamily="18" charset="2"/>
            </a:endParaRPr>
          </a:p>
        </p:txBody>
      </p:sp>
      <p:cxnSp>
        <p:nvCxnSpPr>
          <p:cNvPr id="53" name="直線コネクタ 52"/>
          <p:cNvCxnSpPr/>
          <p:nvPr/>
        </p:nvCxnSpPr>
        <p:spPr>
          <a:xfrm>
            <a:off x="8178155" y="4230946"/>
            <a:ext cx="4475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正方形/長方形 14"/>
          <p:cNvSpPr>
            <a:spLocks noChangeArrowheads="1"/>
          </p:cNvSpPr>
          <p:nvPr/>
        </p:nvSpPr>
        <p:spPr bwMode="auto">
          <a:xfrm>
            <a:off x="8178155" y="4308766"/>
            <a:ext cx="1650507" cy="681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3962" tIns="0" rIns="0" bIns="0">
            <a:spAutoFit/>
          </a:bodyPr>
          <a:lstStyle/>
          <a:p>
            <a:r>
              <a:rPr lang="en-US" altLang="ja-JP" sz="1477" b="1" dirty="0" err="1">
                <a:solidFill>
                  <a:srgbClr val="000000"/>
                </a:solidFill>
                <a:latin typeface="Book Antiqua" pitchFamily="18" charset="0"/>
              </a:rPr>
              <a:t>Osada</a:t>
            </a:r>
            <a:r>
              <a:rPr lang="en-US" altLang="ja-JP" sz="1477" b="1" dirty="0">
                <a:solidFill>
                  <a:srgbClr val="000000"/>
                </a:solidFill>
                <a:latin typeface="Book Antiqua" pitchFamily="18" charset="0"/>
              </a:rPr>
              <a:t> formula</a:t>
            </a:r>
          </a:p>
          <a:p>
            <a:r>
              <a:rPr lang="en-US" altLang="ja-JP" sz="1477" b="1" i="1" dirty="0">
                <a:solidFill>
                  <a:srgbClr val="000000"/>
                </a:solidFill>
                <a:latin typeface="Book Antiqua" pitchFamily="18" charset="0"/>
              </a:rPr>
              <a:t> (T. </a:t>
            </a:r>
            <a:r>
              <a:rPr lang="en-US" altLang="ja-JP" sz="1477" b="1" i="1" dirty="0" err="1">
                <a:solidFill>
                  <a:srgbClr val="000000"/>
                </a:solidFill>
                <a:latin typeface="Book Antiqua" pitchFamily="18" charset="0"/>
              </a:rPr>
              <a:t>Osada</a:t>
            </a:r>
            <a:r>
              <a:rPr lang="en-US" altLang="ja-JP" sz="1477" b="1" i="1" dirty="0">
                <a:solidFill>
                  <a:srgbClr val="000000"/>
                </a:solidFill>
                <a:latin typeface="Book Antiqua" pitchFamily="18" charset="0"/>
              </a:rPr>
              <a:t>, JPSJ 77 (2008) 084711)</a:t>
            </a:r>
            <a:endParaRPr lang="ja-JP" altLang="en-US" sz="1477" b="1" i="1" dirty="0">
              <a:solidFill>
                <a:srgbClr val="000000"/>
              </a:solidFill>
              <a:latin typeface="Book Antiqua" pitchFamily="18" charset="0"/>
            </a:endParaRPr>
          </a:p>
        </p:txBody>
      </p:sp>
      <p:sp>
        <p:nvSpPr>
          <p:cNvPr id="55"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smtClean="0">
                <a:solidFill>
                  <a:srgbClr val="33CCFF"/>
                </a:solidFill>
                <a:latin typeface="Bookman Old Style" panose="02050604050505020204" pitchFamily="18" charset="0"/>
                <a:ea typeface="HG丸ｺﾞｼｯｸM-PRO" pitchFamily="50" charset="-128"/>
              </a:rPr>
              <a:t>Zero-mode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56"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Tree>
    <p:extLst>
      <p:ext uri="{BB962C8B-B14F-4D97-AF65-F5344CB8AC3E}">
        <p14:creationId xmlns:p14="http://schemas.microsoft.com/office/powerpoint/2010/main" xmlns="" val="874908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688440" y="597405"/>
            <a:ext cx="9023080"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Outline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8" name="Rectangle 28"/>
          <p:cNvSpPr>
            <a:spLocks noChangeArrowheads="1"/>
          </p:cNvSpPr>
          <p:nvPr/>
        </p:nvSpPr>
        <p:spPr bwMode="auto">
          <a:xfrm>
            <a:off x="378286" y="136314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latin typeface="Comic Sans MS" panose="030F0702030302020204" pitchFamily="66" charset="0"/>
                <a:ea typeface="HG丸ｺﾞｼｯｸM-PRO" pitchFamily="50" charset="-128"/>
              </a:rPr>
              <a:t>1. Introduction</a:t>
            </a:r>
            <a:endParaRPr lang="en-US" altLang="ja-JP" sz="2800" b="1" dirty="0">
              <a:latin typeface="Comic Sans MS" panose="030F0702030302020204" pitchFamily="66" charset="0"/>
              <a:ea typeface="HG丸ｺﾞｼｯｸM-PRO" pitchFamily="50" charset="-128"/>
            </a:endParaRPr>
          </a:p>
        </p:txBody>
      </p:sp>
      <p:sp>
        <p:nvSpPr>
          <p:cNvPr id="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0" name="Rectangle 28"/>
          <p:cNvSpPr>
            <a:spLocks noChangeArrowheads="1"/>
          </p:cNvSpPr>
          <p:nvPr/>
        </p:nvSpPr>
        <p:spPr bwMode="auto">
          <a:xfrm>
            <a:off x="373930" y="219482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00"/>
                </a:solidFill>
                <a:latin typeface="Comic Sans MS" panose="030F0702030302020204" pitchFamily="66" charset="0"/>
                <a:ea typeface="HG丸ｺﾞｼｯｸM-PRO" pitchFamily="50" charset="-128"/>
              </a:rPr>
              <a:t>2</a:t>
            </a:r>
            <a:r>
              <a:rPr lang="en-US" altLang="ja-JP" sz="2800" b="1" dirty="0">
                <a:solidFill>
                  <a:srgbClr val="FFFF00"/>
                </a:solidFill>
                <a:latin typeface="Comic Sans MS" panose="030F0702030302020204" pitchFamily="66" charset="0"/>
                <a:ea typeface="HG丸ｺﾞｼｯｸM-PRO" pitchFamily="50" charset="-128"/>
              </a:rPr>
              <a:t>. </a:t>
            </a:r>
            <a:r>
              <a:rPr lang="en-US" altLang="ja-JP" sz="2800" b="1" dirty="0" smtClean="0">
                <a:solidFill>
                  <a:srgbClr val="FFFF00"/>
                </a:solidFill>
                <a:latin typeface="Comic Sans MS" panose="030F0702030302020204" pitchFamily="66" charset="0"/>
                <a:ea typeface="HG丸ｺﾞｼｯｸM-PRO" pitchFamily="50" charset="-128"/>
              </a:rPr>
              <a:t>holes-doping: </a:t>
            </a:r>
            <a:r>
              <a:rPr lang="en-US" altLang="ja-JP" sz="2800" b="1" dirty="0" err="1" smtClean="0">
                <a:solidFill>
                  <a:srgbClr val="FFFF00"/>
                </a:solidFill>
                <a:latin typeface="Comic Sans MS" panose="030F0702030302020204" pitchFamily="66" charset="0"/>
                <a:ea typeface="HG丸ｺﾞｼｯｸM-PRO" pitchFamily="50" charset="-128"/>
              </a:rPr>
              <a:t>SdH</a:t>
            </a:r>
            <a:r>
              <a:rPr lang="en-US" altLang="ja-JP" sz="2800" b="1" dirty="0" smtClean="0">
                <a:solidFill>
                  <a:srgbClr val="FFFF00"/>
                </a:solidFill>
                <a:latin typeface="Comic Sans MS" panose="030F0702030302020204" pitchFamily="66" charset="0"/>
                <a:ea typeface="HG丸ｺﾞｼｯｸM-PRO" pitchFamily="50" charset="-128"/>
              </a:rPr>
              <a:t> and QHE</a:t>
            </a:r>
            <a:endParaRPr lang="en-US" altLang="ja-JP" sz="2800" b="1" dirty="0">
              <a:solidFill>
                <a:srgbClr val="FFFF00"/>
              </a:solidFill>
              <a:latin typeface="Comic Sans MS" panose="030F0702030302020204" pitchFamily="66" charset="0"/>
              <a:ea typeface="HG丸ｺﾞｼｯｸM-PRO" pitchFamily="50" charset="-128"/>
            </a:endParaRPr>
          </a:p>
        </p:txBody>
      </p:sp>
      <p:sp>
        <p:nvSpPr>
          <p:cNvPr id="11" name="Rectangle 28"/>
          <p:cNvSpPr>
            <a:spLocks noChangeArrowheads="1"/>
          </p:cNvSpPr>
          <p:nvPr/>
        </p:nvSpPr>
        <p:spPr bwMode="auto">
          <a:xfrm>
            <a:off x="369574" y="3117934"/>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FF"/>
                </a:solidFill>
                <a:latin typeface="Comic Sans MS" panose="030F0702030302020204" pitchFamily="66" charset="0"/>
                <a:ea typeface="HG丸ｺﾞｼｯｸM-PRO" pitchFamily="50" charset="-128"/>
              </a:rPr>
              <a:t>3. Conclusions</a:t>
            </a:r>
            <a:endParaRPr lang="en-US" altLang="ja-JP" sz="2800" b="1" dirty="0">
              <a:solidFill>
                <a:srgbClr val="FFFFFF"/>
              </a:solidFill>
              <a:latin typeface="Comic Sans MS" panose="030F0702030302020204" pitchFamily="66" charset="0"/>
              <a:ea typeface="HG丸ｺﾞｼｯｸM-PRO" pitchFamily="50" charset="-128"/>
            </a:endParaRPr>
          </a:p>
        </p:txBody>
      </p:sp>
    </p:spTree>
    <p:extLst>
      <p:ext uri="{BB962C8B-B14F-4D97-AF65-F5344CB8AC3E}">
        <p14:creationId xmlns:p14="http://schemas.microsoft.com/office/powerpoint/2010/main" xmlns="" val="767335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299" y="2593187"/>
            <a:ext cx="9707404" cy="40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 name="角丸四角形 2"/>
          <p:cNvSpPr/>
          <p:nvPr/>
        </p:nvSpPr>
        <p:spPr>
          <a:xfrm>
            <a:off x="3357357" y="2808084"/>
            <a:ext cx="3267271" cy="3852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nvGrpSpPr>
          <p:cNvPr id="4" name="グループ化 3"/>
          <p:cNvGrpSpPr/>
          <p:nvPr/>
        </p:nvGrpSpPr>
        <p:grpSpPr>
          <a:xfrm>
            <a:off x="660877" y="5134820"/>
            <a:ext cx="1028834" cy="461964"/>
            <a:chOff x="1431429" y="4761780"/>
            <a:chExt cx="1702066" cy="576064"/>
          </a:xfrm>
        </p:grpSpPr>
        <p:sp>
          <p:nvSpPr>
            <p:cNvPr id="5" name="円/楕円 4"/>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 name="正方形/長方形 5"/>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7" name="グループ化 6"/>
          <p:cNvGrpSpPr/>
          <p:nvPr/>
        </p:nvGrpSpPr>
        <p:grpSpPr>
          <a:xfrm>
            <a:off x="633606" y="5514736"/>
            <a:ext cx="1015050" cy="461964"/>
            <a:chOff x="7192069" y="2889572"/>
            <a:chExt cx="961948" cy="437796"/>
          </a:xfrm>
        </p:grpSpPr>
        <p:sp>
          <p:nvSpPr>
            <p:cNvPr id="8" name="円/楕円 7"/>
            <p:cNvSpPr/>
            <p:nvPr/>
          </p:nvSpPr>
          <p:spPr>
            <a:xfrm>
              <a:off x="7287787" y="2979166"/>
              <a:ext cx="866230" cy="258969"/>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9" name="正方形/長方形 8"/>
            <p:cNvSpPr/>
            <p:nvPr/>
          </p:nvSpPr>
          <p:spPr>
            <a:xfrm>
              <a:off x="7192069" y="2889572"/>
              <a:ext cx="536238" cy="43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10" name="グループ化 9"/>
          <p:cNvGrpSpPr/>
          <p:nvPr/>
        </p:nvGrpSpPr>
        <p:grpSpPr>
          <a:xfrm>
            <a:off x="660877" y="4589155"/>
            <a:ext cx="1028834" cy="461964"/>
            <a:chOff x="1431429" y="4761780"/>
            <a:chExt cx="1702066" cy="576064"/>
          </a:xfrm>
        </p:grpSpPr>
        <p:sp>
          <p:nvSpPr>
            <p:cNvPr id="11" name="円/楕円 10"/>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12" name="正方形/長方形 11"/>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13" name="グループ化 12"/>
          <p:cNvGrpSpPr/>
          <p:nvPr/>
        </p:nvGrpSpPr>
        <p:grpSpPr>
          <a:xfrm>
            <a:off x="7969804" y="4533021"/>
            <a:ext cx="1028834" cy="461964"/>
            <a:chOff x="1431429" y="4041700"/>
            <a:chExt cx="1702066" cy="576064"/>
          </a:xfrm>
        </p:grpSpPr>
        <p:sp>
          <p:nvSpPr>
            <p:cNvPr id="14" name="円/楕円 13"/>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15" name="正方形/長方形 14"/>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l="22148" t="10353" r="18457" b="10353"/>
          <a:stretch>
            <a:fillRect/>
          </a:stretch>
        </p:blipFill>
        <p:spPr bwMode="auto">
          <a:xfrm>
            <a:off x="3414803" y="3167549"/>
            <a:ext cx="1343162" cy="326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8"/>
          <p:cNvSpPr>
            <a:spLocks noChangeArrowheads="1"/>
          </p:cNvSpPr>
          <p:nvPr/>
        </p:nvSpPr>
        <p:spPr bwMode="auto">
          <a:xfrm>
            <a:off x="5770277" y="438251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grpSp>
        <p:nvGrpSpPr>
          <p:cNvPr id="18" name="グループ化 17"/>
          <p:cNvGrpSpPr/>
          <p:nvPr/>
        </p:nvGrpSpPr>
        <p:grpSpPr>
          <a:xfrm>
            <a:off x="4779496" y="3395497"/>
            <a:ext cx="1294714" cy="2891441"/>
            <a:chOff x="2583557" y="1202061"/>
            <a:chExt cx="2141928" cy="3605601"/>
          </a:xfrm>
        </p:grpSpPr>
        <p:grpSp>
          <p:nvGrpSpPr>
            <p:cNvPr id="19" name="グループ化 18"/>
            <p:cNvGrpSpPr/>
            <p:nvPr/>
          </p:nvGrpSpPr>
          <p:grpSpPr>
            <a:xfrm>
              <a:off x="2583557" y="1986086"/>
              <a:ext cx="1702066" cy="576064"/>
              <a:chOff x="1431429" y="4761780"/>
              <a:chExt cx="1702066" cy="576064"/>
            </a:xfrm>
          </p:grpSpPr>
          <p:sp>
            <p:nvSpPr>
              <p:cNvPr id="40" name="円/楕円 39"/>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41" name="正方形/長方形 40"/>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20" name="グループ化 19"/>
            <p:cNvGrpSpPr/>
            <p:nvPr/>
          </p:nvGrpSpPr>
          <p:grpSpPr>
            <a:xfrm>
              <a:off x="2596620" y="3321620"/>
              <a:ext cx="1702066" cy="576064"/>
              <a:chOff x="1431429" y="4041700"/>
              <a:chExt cx="1702066" cy="576064"/>
            </a:xfrm>
          </p:grpSpPr>
          <p:sp>
            <p:nvSpPr>
              <p:cNvPr id="38" name="円/楕円 37"/>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9" name="正方形/長方形 38"/>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21" name="グループ化 20"/>
            <p:cNvGrpSpPr/>
            <p:nvPr/>
          </p:nvGrpSpPr>
          <p:grpSpPr>
            <a:xfrm>
              <a:off x="2588756" y="2655598"/>
              <a:ext cx="1702066" cy="576064"/>
              <a:chOff x="1583829" y="5553868"/>
              <a:chExt cx="1702066" cy="576064"/>
            </a:xfrm>
          </p:grpSpPr>
          <p:sp>
            <p:nvSpPr>
              <p:cNvPr id="36" name="円/楕円 35"/>
              <p:cNvSpPr/>
              <p:nvPr/>
            </p:nvSpPr>
            <p:spPr>
              <a:xfrm>
                <a:off x="1773727" y="5671758"/>
                <a:ext cx="1512168" cy="340758"/>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7" name="正方形/長方形 36"/>
              <p:cNvSpPr/>
              <p:nvPr/>
            </p:nvSpPr>
            <p:spPr>
              <a:xfrm>
                <a:off x="1583829" y="5553868"/>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cxnSp>
          <p:nvCxnSpPr>
            <p:cNvPr id="22" name="直線矢印コネクタ 21"/>
            <p:cNvCxnSpPr/>
            <p:nvPr/>
          </p:nvCxnSpPr>
          <p:spPr>
            <a:xfrm flipV="1">
              <a:off x="3519660" y="2953553"/>
              <a:ext cx="1205825" cy="8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583557" y="3825676"/>
              <a:ext cx="1702066" cy="576064"/>
              <a:chOff x="1431429" y="4041700"/>
              <a:chExt cx="1702066" cy="576064"/>
            </a:xfrm>
          </p:grpSpPr>
          <p:sp>
            <p:nvSpPr>
              <p:cNvPr id="34" name="円/楕円 33"/>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5" name="正方形/長方形 34"/>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24" name="グループ化 23"/>
            <p:cNvGrpSpPr/>
            <p:nvPr/>
          </p:nvGrpSpPr>
          <p:grpSpPr>
            <a:xfrm>
              <a:off x="2596620" y="3305416"/>
              <a:ext cx="1702066" cy="576064"/>
              <a:chOff x="1431429" y="4041700"/>
              <a:chExt cx="1702066" cy="576064"/>
            </a:xfrm>
          </p:grpSpPr>
          <p:sp>
            <p:nvSpPr>
              <p:cNvPr id="32" name="円/楕円 3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3" name="正方形/長方形 3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25" name="グループ化 24"/>
            <p:cNvGrpSpPr/>
            <p:nvPr/>
          </p:nvGrpSpPr>
          <p:grpSpPr>
            <a:xfrm>
              <a:off x="2596620" y="4231598"/>
              <a:ext cx="1702066" cy="576064"/>
              <a:chOff x="1431429" y="4041700"/>
              <a:chExt cx="1702066" cy="576064"/>
            </a:xfrm>
          </p:grpSpPr>
          <p:sp>
            <p:nvSpPr>
              <p:cNvPr id="30" name="円/楕円 29"/>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1" name="正方形/長方形 30"/>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26" name="グループ化 25"/>
            <p:cNvGrpSpPr/>
            <p:nvPr/>
          </p:nvGrpSpPr>
          <p:grpSpPr>
            <a:xfrm>
              <a:off x="2583557" y="1521420"/>
              <a:ext cx="1702066" cy="576064"/>
              <a:chOff x="1431429" y="4761780"/>
              <a:chExt cx="1702066" cy="576064"/>
            </a:xfrm>
          </p:grpSpPr>
          <p:sp>
            <p:nvSpPr>
              <p:cNvPr id="28" name="円/楕円 27"/>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29" name="正方形/長方形 28"/>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cxnSp>
          <p:nvCxnSpPr>
            <p:cNvPr id="27" name="直線矢印コネクタ 26"/>
            <p:cNvCxnSpPr/>
            <p:nvPr/>
          </p:nvCxnSpPr>
          <p:spPr>
            <a:xfrm flipH="1" flipV="1">
              <a:off x="3519661" y="1202061"/>
              <a:ext cx="5200" cy="3559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Rectangle 28"/>
          <p:cNvSpPr>
            <a:spLocks noChangeArrowheads="1"/>
          </p:cNvSpPr>
          <p:nvPr/>
        </p:nvSpPr>
        <p:spPr bwMode="auto">
          <a:xfrm>
            <a:off x="5086430" y="3114237"/>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43" name="直線矢印コネクタ 42"/>
          <p:cNvCxnSpPr/>
          <p:nvPr/>
        </p:nvCxnSpPr>
        <p:spPr>
          <a:xfrm>
            <a:off x="4585503" y="4795901"/>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4585504" y="3428206"/>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直角三角形 44"/>
          <p:cNvSpPr/>
          <p:nvPr/>
        </p:nvSpPr>
        <p:spPr>
          <a:xfrm>
            <a:off x="4585503" y="4800073"/>
            <a:ext cx="671430"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46" name="直角三角形 45"/>
          <p:cNvSpPr/>
          <p:nvPr/>
        </p:nvSpPr>
        <p:spPr>
          <a:xfrm flipV="1">
            <a:off x="4585503" y="3471480"/>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47" name="Rectangle 28"/>
          <p:cNvSpPr>
            <a:spLocks noChangeArrowheads="1"/>
          </p:cNvSpPr>
          <p:nvPr/>
        </p:nvSpPr>
        <p:spPr bwMode="auto">
          <a:xfrm>
            <a:off x="4478566" y="628063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48" name="Rectangle 28"/>
          <p:cNvSpPr>
            <a:spLocks noChangeArrowheads="1"/>
          </p:cNvSpPr>
          <p:nvPr/>
        </p:nvSpPr>
        <p:spPr bwMode="auto">
          <a:xfrm>
            <a:off x="5256933" y="628063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sp>
        <p:nvSpPr>
          <p:cNvPr id="49" name="Rectangle 28"/>
          <p:cNvSpPr>
            <a:spLocks noChangeArrowheads="1"/>
          </p:cNvSpPr>
          <p:nvPr/>
        </p:nvSpPr>
        <p:spPr bwMode="auto">
          <a:xfrm>
            <a:off x="8980102" y="4357619"/>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sp>
        <p:nvSpPr>
          <p:cNvPr id="50" name="正方形/長方形 49"/>
          <p:cNvSpPr/>
          <p:nvPr/>
        </p:nvSpPr>
        <p:spPr>
          <a:xfrm>
            <a:off x="7989320" y="3999337"/>
            <a:ext cx="565839" cy="46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nvGrpSpPr>
          <p:cNvPr id="51" name="グループ化 50"/>
          <p:cNvGrpSpPr/>
          <p:nvPr/>
        </p:nvGrpSpPr>
        <p:grpSpPr>
          <a:xfrm>
            <a:off x="7997216" y="5070342"/>
            <a:ext cx="1028834" cy="461964"/>
            <a:chOff x="1431429" y="4041700"/>
            <a:chExt cx="1702066" cy="576064"/>
          </a:xfrm>
        </p:grpSpPr>
        <p:sp>
          <p:nvSpPr>
            <p:cNvPr id="52" name="円/楕円 5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53" name="正方形/長方形 5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54" name="直線矢印コネクタ 53"/>
          <p:cNvCxnSpPr/>
          <p:nvPr/>
        </p:nvCxnSpPr>
        <p:spPr>
          <a:xfrm flipV="1">
            <a:off x="8555158" y="4775180"/>
            <a:ext cx="728875" cy="6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7989320" y="5474561"/>
            <a:ext cx="1028834" cy="461964"/>
            <a:chOff x="1431429" y="4041700"/>
            <a:chExt cx="1702066" cy="576064"/>
          </a:xfrm>
        </p:grpSpPr>
        <p:sp>
          <p:nvSpPr>
            <p:cNvPr id="56" name="円/楕円 55"/>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57" name="正方形/長方形 56"/>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58" name="グループ化 57"/>
          <p:cNvGrpSpPr/>
          <p:nvPr/>
        </p:nvGrpSpPr>
        <p:grpSpPr>
          <a:xfrm>
            <a:off x="7997216" y="5057349"/>
            <a:ext cx="1028834" cy="461964"/>
            <a:chOff x="1431429" y="4041700"/>
            <a:chExt cx="1702066" cy="576064"/>
          </a:xfrm>
        </p:grpSpPr>
        <p:sp>
          <p:nvSpPr>
            <p:cNvPr id="59" name="円/楕円 58"/>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0" name="正方形/長方形 59"/>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61" name="グループ化 60"/>
          <p:cNvGrpSpPr/>
          <p:nvPr/>
        </p:nvGrpSpPr>
        <p:grpSpPr>
          <a:xfrm>
            <a:off x="7997216" y="5800081"/>
            <a:ext cx="1028834" cy="461964"/>
            <a:chOff x="1431429" y="4041700"/>
            <a:chExt cx="1702066" cy="576064"/>
          </a:xfrm>
        </p:grpSpPr>
        <p:sp>
          <p:nvSpPr>
            <p:cNvPr id="62" name="円/楕円 6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63" name="正方形/長方形 6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grpSp>
      <p:grpSp>
        <p:nvGrpSpPr>
          <p:cNvPr id="64" name="グループ化 63"/>
          <p:cNvGrpSpPr/>
          <p:nvPr/>
        </p:nvGrpSpPr>
        <p:grpSpPr>
          <a:xfrm>
            <a:off x="7989320" y="3626708"/>
            <a:ext cx="1028834" cy="461964"/>
            <a:chOff x="1431429" y="4761780"/>
            <a:chExt cx="1702066" cy="576064"/>
          </a:xfrm>
        </p:grpSpPr>
        <p:sp>
          <p:nvSpPr>
            <p:cNvPr id="65" name="円/楕円 64"/>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6" name="正方形/長方形 65"/>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sp>
        <p:nvSpPr>
          <p:cNvPr id="67" name="Rectangle 28"/>
          <p:cNvSpPr>
            <a:spLocks noChangeArrowheads="1"/>
          </p:cNvSpPr>
          <p:nvPr/>
        </p:nvSpPr>
        <p:spPr bwMode="auto">
          <a:xfrm>
            <a:off x="8296254" y="3089344"/>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68" name="直線矢印コネクタ 67"/>
          <p:cNvCxnSpPr/>
          <p:nvPr/>
        </p:nvCxnSpPr>
        <p:spPr>
          <a:xfrm>
            <a:off x="7795328" y="4771007"/>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7795329" y="3403313"/>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直角三角形 69"/>
          <p:cNvSpPr/>
          <p:nvPr/>
        </p:nvSpPr>
        <p:spPr>
          <a:xfrm>
            <a:off x="7795327" y="4775179"/>
            <a:ext cx="652893"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71" name="Rectangle 28"/>
          <p:cNvSpPr>
            <a:spLocks noChangeArrowheads="1"/>
          </p:cNvSpPr>
          <p:nvPr/>
        </p:nvSpPr>
        <p:spPr bwMode="auto">
          <a:xfrm>
            <a:off x="7688390" y="6255738"/>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72" name="Rectangle 28"/>
          <p:cNvSpPr>
            <a:spLocks noChangeArrowheads="1"/>
          </p:cNvSpPr>
          <p:nvPr/>
        </p:nvSpPr>
        <p:spPr bwMode="auto">
          <a:xfrm>
            <a:off x="8466757" y="6255738"/>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grpSp>
        <p:nvGrpSpPr>
          <p:cNvPr id="73" name="グループ化 72"/>
          <p:cNvGrpSpPr/>
          <p:nvPr/>
        </p:nvGrpSpPr>
        <p:grpSpPr>
          <a:xfrm>
            <a:off x="8010858" y="4001140"/>
            <a:ext cx="1015050" cy="461964"/>
            <a:chOff x="7192069" y="2889572"/>
            <a:chExt cx="961948" cy="437796"/>
          </a:xfrm>
        </p:grpSpPr>
        <p:sp>
          <p:nvSpPr>
            <p:cNvPr id="74" name="円/楕円 73"/>
            <p:cNvSpPr/>
            <p:nvPr/>
          </p:nvSpPr>
          <p:spPr>
            <a:xfrm>
              <a:off x="7287787" y="2979166"/>
              <a:ext cx="866230" cy="258969"/>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75" name="正方形/長方形 74"/>
            <p:cNvSpPr/>
            <p:nvPr/>
          </p:nvSpPr>
          <p:spPr>
            <a:xfrm>
              <a:off x="7192069" y="2889572"/>
              <a:ext cx="536238" cy="43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sp>
        <p:nvSpPr>
          <p:cNvPr id="76" name="直角三角形 75"/>
          <p:cNvSpPr/>
          <p:nvPr/>
        </p:nvSpPr>
        <p:spPr>
          <a:xfrm flipV="1">
            <a:off x="7795328" y="3446587"/>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cxnSp>
        <p:nvCxnSpPr>
          <p:cNvPr id="77" name="直線矢印コネクタ 76"/>
          <p:cNvCxnSpPr/>
          <p:nvPr/>
        </p:nvCxnSpPr>
        <p:spPr>
          <a:xfrm flipH="1" flipV="1">
            <a:off x="8555159" y="3370605"/>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直角三角形 77"/>
          <p:cNvSpPr/>
          <p:nvPr/>
        </p:nvSpPr>
        <p:spPr>
          <a:xfrm flipV="1">
            <a:off x="7795328" y="4230319"/>
            <a:ext cx="289262" cy="55374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79" name="Rectangle 28"/>
          <p:cNvSpPr>
            <a:spLocks noChangeArrowheads="1"/>
          </p:cNvSpPr>
          <p:nvPr/>
        </p:nvSpPr>
        <p:spPr bwMode="auto">
          <a:xfrm>
            <a:off x="1591210" y="440518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sp>
        <p:nvSpPr>
          <p:cNvPr id="80" name="Rectangle 28"/>
          <p:cNvSpPr>
            <a:spLocks noChangeArrowheads="1"/>
          </p:cNvSpPr>
          <p:nvPr/>
        </p:nvSpPr>
        <p:spPr bwMode="auto">
          <a:xfrm>
            <a:off x="946272" y="3136909"/>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81" name="直線矢印コネクタ 80"/>
          <p:cNvCxnSpPr/>
          <p:nvPr/>
        </p:nvCxnSpPr>
        <p:spPr>
          <a:xfrm flipH="1" flipV="1">
            <a:off x="445347" y="3450878"/>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28"/>
          <p:cNvSpPr>
            <a:spLocks noChangeArrowheads="1"/>
          </p:cNvSpPr>
          <p:nvPr/>
        </p:nvSpPr>
        <p:spPr bwMode="auto">
          <a:xfrm>
            <a:off x="338408" y="5619456"/>
            <a:ext cx="854350" cy="352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1688" b="1" i="1" dirty="0">
                <a:solidFill>
                  <a:srgbClr val="000000"/>
                </a:solidFill>
                <a:latin typeface="HG丸ｺﾞｼｯｸM-PRO" pitchFamily="50" charset="-128"/>
                <a:ea typeface="HG丸ｺﾞｼｯｸM-PRO" pitchFamily="50" charset="-128"/>
              </a:rPr>
              <a:t>B</a:t>
            </a:r>
            <a:r>
              <a:rPr lang="en-US" altLang="ja-JP" sz="1688" b="1" dirty="0">
                <a:solidFill>
                  <a:srgbClr val="000000"/>
                </a:solidFill>
                <a:latin typeface="HG丸ｺﾞｼｯｸM-PRO" pitchFamily="50" charset="-128"/>
                <a:ea typeface="HG丸ｺﾞｼｯｸM-PRO" pitchFamily="50" charset="-128"/>
              </a:rPr>
              <a:t>=0</a:t>
            </a:r>
          </a:p>
        </p:txBody>
      </p:sp>
      <p:sp>
        <p:nvSpPr>
          <p:cNvPr id="83" name="Rectangle 28"/>
          <p:cNvSpPr>
            <a:spLocks noChangeArrowheads="1"/>
          </p:cNvSpPr>
          <p:nvPr/>
        </p:nvSpPr>
        <p:spPr bwMode="auto">
          <a:xfrm>
            <a:off x="1116775" y="630330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grpSp>
        <p:nvGrpSpPr>
          <p:cNvPr id="84" name="グループ化 83"/>
          <p:cNvGrpSpPr/>
          <p:nvPr/>
        </p:nvGrpSpPr>
        <p:grpSpPr>
          <a:xfrm>
            <a:off x="639338" y="3418170"/>
            <a:ext cx="1294714" cy="2891441"/>
            <a:chOff x="564488" y="2337099"/>
            <a:chExt cx="1226981" cy="2740176"/>
          </a:xfrm>
        </p:grpSpPr>
        <p:grpSp>
          <p:nvGrpSpPr>
            <p:cNvPr id="85" name="グループ化 84"/>
            <p:cNvGrpSpPr/>
            <p:nvPr/>
          </p:nvGrpSpPr>
          <p:grpSpPr>
            <a:xfrm>
              <a:off x="564488" y="2932940"/>
              <a:ext cx="975011" cy="437796"/>
              <a:chOff x="1431429" y="4761780"/>
              <a:chExt cx="1702066" cy="576064"/>
            </a:xfrm>
          </p:grpSpPr>
          <p:sp>
            <p:nvSpPr>
              <p:cNvPr id="94" name="円/楕円 93"/>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95" name="正方形/長方形 94"/>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cxnSp>
          <p:nvCxnSpPr>
            <p:cNvPr id="86" name="直線矢印コネクタ 85"/>
            <p:cNvCxnSpPr/>
            <p:nvPr/>
          </p:nvCxnSpPr>
          <p:spPr>
            <a:xfrm flipV="1">
              <a:off x="1100725" y="3668194"/>
              <a:ext cx="690744" cy="6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グループ化 86"/>
            <p:cNvGrpSpPr/>
            <p:nvPr/>
          </p:nvGrpSpPr>
          <p:grpSpPr>
            <a:xfrm>
              <a:off x="571971" y="4639479"/>
              <a:ext cx="975011" cy="437796"/>
              <a:chOff x="1431429" y="4041700"/>
              <a:chExt cx="1702066" cy="576064"/>
            </a:xfrm>
          </p:grpSpPr>
          <p:sp>
            <p:nvSpPr>
              <p:cNvPr id="92" name="円/楕円 9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93" name="正方形/長方形 9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grpSp>
          <p:nvGrpSpPr>
            <p:cNvPr id="88" name="グループ化 87"/>
            <p:cNvGrpSpPr/>
            <p:nvPr/>
          </p:nvGrpSpPr>
          <p:grpSpPr>
            <a:xfrm>
              <a:off x="564488" y="2579805"/>
              <a:ext cx="975011" cy="437796"/>
              <a:chOff x="1431429" y="4761780"/>
              <a:chExt cx="1702066" cy="576064"/>
            </a:xfrm>
          </p:grpSpPr>
          <p:sp>
            <p:nvSpPr>
              <p:cNvPr id="90" name="円/楕円 89"/>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91" name="正方形/長方形 90"/>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cxnSp>
          <p:nvCxnSpPr>
            <p:cNvPr id="89" name="直線矢印コネクタ 88"/>
            <p:cNvCxnSpPr/>
            <p:nvPr/>
          </p:nvCxnSpPr>
          <p:spPr>
            <a:xfrm flipH="1" flipV="1">
              <a:off x="1100725" y="2337099"/>
              <a:ext cx="2979" cy="27053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 name="直角三角形 95"/>
          <p:cNvSpPr/>
          <p:nvPr/>
        </p:nvSpPr>
        <p:spPr>
          <a:xfrm flipV="1">
            <a:off x="445346" y="3494153"/>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7" name="直角三角形 96"/>
          <p:cNvSpPr/>
          <p:nvPr/>
        </p:nvSpPr>
        <p:spPr>
          <a:xfrm>
            <a:off x="445346" y="4822745"/>
            <a:ext cx="652892"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cxnSp>
        <p:nvCxnSpPr>
          <p:cNvPr id="98" name="直線矢印コネクタ 97"/>
          <p:cNvCxnSpPr/>
          <p:nvPr/>
        </p:nvCxnSpPr>
        <p:spPr>
          <a:xfrm>
            <a:off x="445346" y="4818573"/>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直角三角形 98"/>
          <p:cNvSpPr/>
          <p:nvPr/>
        </p:nvSpPr>
        <p:spPr>
          <a:xfrm>
            <a:off x="447598" y="4810399"/>
            <a:ext cx="402320" cy="933822"/>
          </a:xfrm>
          <a:prstGeom prst="rtTriangl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cxnSp>
        <p:nvCxnSpPr>
          <p:cNvPr id="100" name="直線コネクタ 99"/>
          <p:cNvCxnSpPr/>
          <p:nvPr/>
        </p:nvCxnSpPr>
        <p:spPr>
          <a:xfrm>
            <a:off x="470001" y="5748750"/>
            <a:ext cx="15011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Rectangle 28"/>
          <p:cNvSpPr>
            <a:spLocks noChangeArrowheads="1"/>
          </p:cNvSpPr>
          <p:nvPr/>
        </p:nvSpPr>
        <p:spPr bwMode="auto">
          <a:xfrm>
            <a:off x="1685729" y="5368835"/>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cxnSp>
        <p:nvCxnSpPr>
          <p:cNvPr id="102" name="直線コネクタ 101"/>
          <p:cNvCxnSpPr/>
          <p:nvPr/>
        </p:nvCxnSpPr>
        <p:spPr>
          <a:xfrm flipV="1">
            <a:off x="3813255" y="4795985"/>
            <a:ext cx="2260954" cy="165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Rectangle 28"/>
          <p:cNvSpPr>
            <a:spLocks noChangeArrowheads="1"/>
          </p:cNvSpPr>
          <p:nvPr/>
        </p:nvSpPr>
        <p:spPr bwMode="auto">
          <a:xfrm>
            <a:off x="5788814" y="4783643"/>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cxnSp>
        <p:nvCxnSpPr>
          <p:cNvPr id="104" name="直線コネクタ 103"/>
          <p:cNvCxnSpPr/>
          <p:nvPr/>
        </p:nvCxnSpPr>
        <p:spPr>
          <a:xfrm>
            <a:off x="7764373" y="4229090"/>
            <a:ext cx="15011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5" name="Rectangle 28"/>
          <p:cNvSpPr>
            <a:spLocks noChangeArrowheads="1"/>
          </p:cNvSpPr>
          <p:nvPr/>
        </p:nvSpPr>
        <p:spPr bwMode="auto">
          <a:xfrm>
            <a:off x="9056084" y="3849174"/>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sp>
        <p:nvSpPr>
          <p:cNvPr id="106" name="Rectangle 28"/>
          <p:cNvSpPr>
            <a:spLocks noChangeArrowheads="1"/>
          </p:cNvSpPr>
          <p:nvPr/>
        </p:nvSpPr>
        <p:spPr bwMode="auto">
          <a:xfrm>
            <a:off x="4041203" y="2785412"/>
            <a:ext cx="210299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err="1">
                <a:solidFill>
                  <a:srgbClr val="000000"/>
                </a:solidFill>
                <a:latin typeface="Bookman Old Style" panose="02050604050505020204" pitchFamily="18" charset="0"/>
                <a:ea typeface="HG丸ｺﾞｼｯｸM-PRO" pitchFamily="50" charset="-128"/>
              </a:rPr>
              <a:t>Undoped</a:t>
            </a:r>
            <a:r>
              <a:rPr lang="en-US" altLang="ja-JP" sz="2000" b="1" dirty="0">
                <a:solidFill>
                  <a:srgbClr val="000000"/>
                </a:solidFill>
                <a:latin typeface="Bookman Old Style" panose="02050604050505020204" pitchFamily="18" charset="0"/>
                <a:ea typeface="HG丸ｺﾞｼｯｸM-PRO" pitchFamily="50" charset="-128"/>
              </a:rPr>
              <a:t> state</a:t>
            </a:r>
          </a:p>
        </p:txBody>
      </p:sp>
      <p:sp>
        <p:nvSpPr>
          <p:cNvPr id="107" name="右矢印 106"/>
          <p:cNvSpPr/>
          <p:nvPr/>
        </p:nvSpPr>
        <p:spPr>
          <a:xfrm>
            <a:off x="6700610" y="4077124"/>
            <a:ext cx="987780" cy="1279315"/>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b="1" dirty="0">
                <a:latin typeface="Comic Sans MS" panose="030F0702030302020204" pitchFamily="66" charset="0"/>
              </a:rPr>
              <a:t>e</a:t>
            </a:r>
            <a:endParaRPr lang="ja-JP" altLang="en-US" sz="2000" b="1" dirty="0">
              <a:latin typeface="Comic Sans MS" panose="030F0702030302020204" pitchFamily="66" charset="0"/>
            </a:endParaRPr>
          </a:p>
        </p:txBody>
      </p:sp>
      <p:sp>
        <p:nvSpPr>
          <p:cNvPr id="108" name="右矢印 107"/>
          <p:cNvSpPr/>
          <p:nvPr/>
        </p:nvSpPr>
        <p:spPr>
          <a:xfrm flipH="1">
            <a:off x="2293593" y="4077124"/>
            <a:ext cx="987780" cy="1279315"/>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b="1" dirty="0">
                <a:latin typeface="Comic Sans MS" panose="030F0702030302020204" pitchFamily="66" charset="0"/>
              </a:rPr>
              <a:t>h</a:t>
            </a:r>
            <a:endParaRPr lang="ja-JP" altLang="en-US" sz="2000" b="1" dirty="0">
              <a:latin typeface="Comic Sans MS" panose="030F0702030302020204" pitchFamily="66" charset="0"/>
            </a:endParaRPr>
          </a:p>
        </p:txBody>
      </p:sp>
      <p:sp>
        <p:nvSpPr>
          <p:cNvPr id="109" name="Rectangle 28"/>
          <p:cNvSpPr>
            <a:spLocks noChangeArrowheads="1"/>
          </p:cNvSpPr>
          <p:nvPr/>
        </p:nvSpPr>
        <p:spPr bwMode="auto">
          <a:xfrm>
            <a:off x="394018" y="630330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111" name="正方形/長方形 110"/>
          <p:cNvSpPr/>
          <p:nvPr/>
        </p:nvSpPr>
        <p:spPr>
          <a:xfrm>
            <a:off x="850930" y="1198320"/>
            <a:ext cx="7842211" cy="523220"/>
          </a:xfrm>
          <a:prstGeom prst="rect">
            <a:avLst/>
          </a:prstGeom>
        </p:spPr>
        <p:txBody>
          <a:bodyPr wrap="none">
            <a:spAutoFit/>
          </a:bodyPr>
          <a:lstStyle/>
          <a:p>
            <a:r>
              <a:rPr lang="en-US" altLang="ja-JP" sz="2800" b="1" dirty="0">
                <a:latin typeface="Comic Sans MS" panose="030F0702030302020204" pitchFamily="66" charset="0"/>
                <a:ea typeface="HG丸ｺﾞｼｯｸM-PRO" pitchFamily="50" charset="-128"/>
              </a:rPr>
              <a:t>Can we inject the carriers into the sample?</a:t>
            </a:r>
            <a:endParaRPr lang="ja-JP" altLang="en-US" sz="2800" b="1" dirty="0">
              <a:latin typeface="Comic Sans MS" panose="030F0702030302020204" pitchFamily="66" charset="0"/>
              <a:ea typeface="HG丸ｺﾞｼｯｸM-PRO" pitchFamily="50" charset="-128"/>
            </a:endParaRPr>
          </a:p>
        </p:txBody>
      </p:sp>
      <p:sp>
        <p:nvSpPr>
          <p:cNvPr id="112"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a:t>
            </a:r>
            <a:r>
              <a:rPr lang="ja-JP" altLang="en-US" sz="2800" b="1" dirty="0" smtClean="0">
                <a:solidFill>
                  <a:srgbClr val="33CCFF"/>
                </a:solidFill>
                <a:latin typeface="Bookman Old Style" panose="02050604050505020204" pitchFamily="18" charset="0"/>
                <a:ea typeface="HG丸ｺﾞｼｯｸM-PRO" pitchFamily="50" charset="-128"/>
              </a:rPr>
              <a:t>：　</a:t>
            </a:r>
            <a:r>
              <a:rPr lang="en-US" altLang="ja-JP" sz="2800" b="1" dirty="0" smtClean="0">
                <a:solidFill>
                  <a:srgbClr val="33CCFF"/>
                </a:solidFill>
                <a:latin typeface="Bookman Old Style" panose="02050604050505020204" pitchFamily="18" charset="0"/>
                <a:ea typeface="HG丸ｺﾞｼｯｸM-PRO" pitchFamily="50" charset="-128"/>
              </a:rPr>
              <a:t>Other Landau level</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13"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Tree>
    <p:extLst>
      <p:ext uri="{BB962C8B-B14F-4D97-AF65-F5344CB8AC3E}">
        <p14:creationId xmlns:p14="http://schemas.microsoft.com/office/powerpoint/2010/main" xmlns="" val="236751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299" y="2593187"/>
            <a:ext cx="9707404" cy="40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3" name="角丸四角形 2"/>
          <p:cNvSpPr/>
          <p:nvPr/>
        </p:nvSpPr>
        <p:spPr>
          <a:xfrm>
            <a:off x="3357357" y="2808084"/>
            <a:ext cx="3267271" cy="3852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grpSp>
        <p:nvGrpSpPr>
          <p:cNvPr id="4" name="グループ化 3"/>
          <p:cNvGrpSpPr/>
          <p:nvPr/>
        </p:nvGrpSpPr>
        <p:grpSpPr>
          <a:xfrm>
            <a:off x="660877" y="5134820"/>
            <a:ext cx="1028834" cy="461964"/>
            <a:chOff x="1431429" y="4761780"/>
            <a:chExt cx="1702066" cy="576064"/>
          </a:xfrm>
        </p:grpSpPr>
        <p:sp>
          <p:nvSpPr>
            <p:cNvPr id="5" name="円/楕円 4"/>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 name="正方形/長方形 5"/>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7" name="グループ化 6"/>
          <p:cNvGrpSpPr/>
          <p:nvPr/>
        </p:nvGrpSpPr>
        <p:grpSpPr>
          <a:xfrm>
            <a:off x="633606" y="5514736"/>
            <a:ext cx="1015050" cy="461964"/>
            <a:chOff x="7192069" y="2889572"/>
            <a:chExt cx="961948" cy="437796"/>
          </a:xfrm>
        </p:grpSpPr>
        <p:sp>
          <p:nvSpPr>
            <p:cNvPr id="8" name="円/楕円 7"/>
            <p:cNvSpPr/>
            <p:nvPr/>
          </p:nvSpPr>
          <p:spPr>
            <a:xfrm>
              <a:off x="7287787" y="2979166"/>
              <a:ext cx="866230" cy="258969"/>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 name="正方形/長方形 8"/>
            <p:cNvSpPr/>
            <p:nvPr/>
          </p:nvSpPr>
          <p:spPr>
            <a:xfrm>
              <a:off x="7192069" y="2889572"/>
              <a:ext cx="536238" cy="43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10" name="グループ化 9"/>
          <p:cNvGrpSpPr/>
          <p:nvPr/>
        </p:nvGrpSpPr>
        <p:grpSpPr>
          <a:xfrm>
            <a:off x="660877" y="4589155"/>
            <a:ext cx="1028834" cy="461964"/>
            <a:chOff x="1431429" y="4761780"/>
            <a:chExt cx="1702066" cy="576064"/>
          </a:xfrm>
        </p:grpSpPr>
        <p:sp>
          <p:nvSpPr>
            <p:cNvPr id="11" name="円/楕円 10"/>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12" name="正方形/長方形 11"/>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13" name="グループ化 12"/>
          <p:cNvGrpSpPr/>
          <p:nvPr/>
        </p:nvGrpSpPr>
        <p:grpSpPr>
          <a:xfrm>
            <a:off x="7969804" y="4533021"/>
            <a:ext cx="1028834" cy="461964"/>
            <a:chOff x="1431429" y="4041700"/>
            <a:chExt cx="1702066" cy="576064"/>
          </a:xfrm>
        </p:grpSpPr>
        <p:sp>
          <p:nvSpPr>
            <p:cNvPr id="14" name="円/楕円 13"/>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15" name="正方形/長方形 14"/>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pic>
        <p:nvPicPr>
          <p:cNvPr id="1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l="22148" t="10353" r="18457" b="10353"/>
          <a:stretch>
            <a:fillRect/>
          </a:stretch>
        </p:blipFill>
        <p:spPr bwMode="auto">
          <a:xfrm>
            <a:off x="3414803" y="3167549"/>
            <a:ext cx="1343162" cy="326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28"/>
          <p:cNvSpPr>
            <a:spLocks noChangeArrowheads="1"/>
          </p:cNvSpPr>
          <p:nvPr/>
        </p:nvSpPr>
        <p:spPr bwMode="auto">
          <a:xfrm>
            <a:off x="5770277" y="438251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grpSp>
        <p:nvGrpSpPr>
          <p:cNvPr id="18" name="グループ化 17"/>
          <p:cNvGrpSpPr/>
          <p:nvPr/>
        </p:nvGrpSpPr>
        <p:grpSpPr>
          <a:xfrm>
            <a:off x="4779496" y="3395497"/>
            <a:ext cx="1294714" cy="2891441"/>
            <a:chOff x="2583557" y="1202061"/>
            <a:chExt cx="2141928" cy="3605601"/>
          </a:xfrm>
        </p:grpSpPr>
        <p:grpSp>
          <p:nvGrpSpPr>
            <p:cNvPr id="19" name="グループ化 18"/>
            <p:cNvGrpSpPr/>
            <p:nvPr/>
          </p:nvGrpSpPr>
          <p:grpSpPr>
            <a:xfrm>
              <a:off x="2583557" y="1986086"/>
              <a:ext cx="1702066" cy="576064"/>
              <a:chOff x="1431429" y="4761780"/>
              <a:chExt cx="1702066" cy="576064"/>
            </a:xfrm>
          </p:grpSpPr>
          <p:sp>
            <p:nvSpPr>
              <p:cNvPr id="40" name="円/楕円 39"/>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41" name="正方形/長方形 40"/>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20" name="グループ化 19"/>
            <p:cNvGrpSpPr/>
            <p:nvPr/>
          </p:nvGrpSpPr>
          <p:grpSpPr>
            <a:xfrm>
              <a:off x="2596620" y="3321620"/>
              <a:ext cx="1702066" cy="576064"/>
              <a:chOff x="1431429" y="4041700"/>
              <a:chExt cx="1702066" cy="576064"/>
            </a:xfrm>
          </p:grpSpPr>
          <p:sp>
            <p:nvSpPr>
              <p:cNvPr id="38" name="円/楕円 37"/>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39" name="正方形/長方形 38"/>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21" name="グループ化 20"/>
            <p:cNvGrpSpPr/>
            <p:nvPr/>
          </p:nvGrpSpPr>
          <p:grpSpPr>
            <a:xfrm>
              <a:off x="2588756" y="2655598"/>
              <a:ext cx="1702066" cy="576064"/>
              <a:chOff x="1583829" y="5553868"/>
              <a:chExt cx="1702066" cy="576064"/>
            </a:xfrm>
          </p:grpSpPr>
          <p:sp>
            <p:nvSpPr>
              <p:cNvPr id="36" name="円/楕円 35"/>
              <p:cNvSpPr/>
              <p:nvPr/>
            </p:nvSpPr>
            <p:spPr>
              <a:xfrm>
                <a:off x="1773727" y="5671758"/>
                <a:ext cx="1512168" cy="340758"/>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37" name="正方形/長方形 36"/>
              <p:cNvSpPr/>
              <p:nvPr/>
            </p:nvSpPr>
            <p:spPr>
              <a:xfrm>
                <a:off x="1583829" y="5553868"/>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22" name="直線矢印コネクタ 21"/>
            <p:cNvCxnSpPr/>
            <p:nvPr/>
          </p:nvCxnSpPr>
          <p:spPr>
            <a:xfrm flipV="1">
              <a:off x="3519660" y="2953553"/>
              <a:ext cx="1205825" cy="8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2583557" y="3825676"/>
              <a:ext cx="1702066" cy="576064"/>
              <a:chOff x="1431429" y="4041700"/>
              <a:chExt cx="1702066" cy="576064"/>
            </a:xfrm>
          </p:grpSpPr>
          <p:sp>
            <p:nvSpPr>
              <p:cNvPr id="34" name="円/楕円 33"/>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35" name="正方形/長方形 34"/>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24" name="グループ化 23"/>
            <p:cNvGrpSpPr/>
            <p:nvPr/>
          </p:nvGrpSpPr>
          <p:grpSpPr>
            <a:xfrm>
              <a:off x="2596620" y="3305416"/>
              <a:ext cx="1702066" cy="576064"/>
              <a:chOff x="1431429" y="4041700"/>
              <a:chExt cx="1702066" cy="576064"/>
            </a:xfrm>
          </p:grpSpPr>
          <p:sp>
            <p:nvSpPr>
              <p:cNvPr id="32" name="円/楕円 3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33" name="正方形/長方形 3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25" name="グループ化 24"/>
            <p:cNvGrpSpPr/>
            <p:nvPr/>
          </p:nvGrpSpPr>
          <p:grpSpPr>
            <a:xfrm>
              <a:off x="2596620" y="4231598"/>
              <a:ext cx="1702066" cy="576064"/>
              <a:chOff x="1431429" y="4041700"/>
              <a:chExt cx="1702066" cy="576064"/>
            </a:xfrm>
          </p:grpSpPr>
          <p:sp>
            <p:nvSpPr>
              <p:cNvPr id="30" name="円/楕円 29"/>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31" name="正方形/長方形 30"/>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26" name="グループ化 25"/>
            <p:cNvGrpSpPr/>
            <p:nvPr/>
          </p:nvGrpSpPr>
          <p:grpSpPr>
            <a:xfrm>
              <a:off x="2583557" y="1521420"/>
              <a:ext cx="1702066" cy="576064"/>
              <a:chOff x="1431429" y="4761780"/>
              <a:chExt cx="1702066" cy="576064"/>
            </a:xfrm>
          </p:grpSpPr>
          <p:sp>
            <p:nvSpPr>
              <p:cNvPr id="28" name="円/楕円 27"/>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29" name="正方形/長方形 28"/>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27" name="直線矢印コネクタ 26"/>
            <p:cNvCxnSpPr/>
            <p:nvPr/>
          </p:nvCxnSpPr>
          <p:spPr>
            <a:xfrm flipH="1" flipV="1">
              <a:off x="3519661" y="1202061"/>
              <a:ext cx="5200" cy="3559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2" name="Rectangle 28"/>
          <p:cNvSpPr>
            <a:spLocks noChangeArrowheads="1"/>
          </p:cNvSpPr>
          <p:nvPr/>
        </p:nvSpPr>
        <p:spPr bwMode="auto">
          <a:xfrm>
            <a:off x="5086430" y="3114237"/>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43" name="直線矢印コネクタ 42"/>
          <p:cNvCxnSpPr/>
          <p:nvPr/>
        </p:nvCxnSpPr>
        <p:spPr>
          <a:xfrm>
            <a:off x="4585503" y="4795901"/>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4585504" y="3428206"/>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直角三角形 44"/>
          <p:cNvSpPr/>
          <p:nvPr/>
        </p:nvSpPr>
        <p:spPr>
          <a:xfrm>
            <a:off x="4585503" y="4800073"/>
            <a:ext cx="671430"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46" name="直角三角形 45"/>
          <p:cNvSpPr/>
          <p:nvPr/>
        </p:nvSpPr>
        <p:spPr>
          <a:xfrm flipV="1">
            <a:off x="4585503" y="3471480"/>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47" name="Rectangle 28"/>
          <p:cNvSpPr>
            <a:spLocks noChangeArrowheads="1"/>
          </p:cNvSpPr>
          <p:nvPr/>
        </p:nvSpPr>
        <p:spPr bwMode="auto">
          <a:xfrm>
            <a:off x="4478566" y="628063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48" name="Rectangle 28"/>
          <p:cNvSpPr>
            <a:spLocks noChangeArrowheads="1"/>
          </p:cNvSpPr>
          <p:nvPr/>
        </p:nvSpPr>
        <p:spPr bwMode="auto">
          <a:xfrm>
            <a:off x="5256933" y="6280632"/>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sp>
        <p:nvSpPr>
          <p:cNvPr id="49" name="Rectangle 28"/>
          <p:cNvSpPr>
            <a:spLocks noChangeArrowheads="1"/>
          </p:cNvSpPr>
          <p:nvPr/>
        </p:nvSpPr>
        <p:spPr bwMode="auto">
          <a:xfrm>
            <a:off x="8980102" y="4357619"/>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sp>
        <p:nvSpPr>
          <p:cNvPr id="50" name="正方形/長方形 49"/>
          <p:cNvSpPr/>
          <p:nvPr/>
        </p:nvSpPr>
        <p:spPr>
          <a:xfrm>
            <a:off x="7989320" y="3999337"/>
            <a:ext cx="565839" cy="46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nvGrpSpPr>
          <p:cNvPr id="51" name="グループ化 50"/>
          <p:cNvGrpSpPr/>
          <p:nvPr/>
        </p:nvGrpSpPr>
        <p:grpSpPr>
          <a:xfrm>
            <a:off x="7997216" y="5070342"/>
            <a:ext cx="1028834" cy="461964"/>
            <a:chOff x="1431429" y="4041700"/>
            <a:chExt cx="1702066" cy="576064"/>
          </a:xfrm>
        </p:grpSpPr>
        <p:sp>
          <p:nvSpPr>
            <p:cNvPr id="52" name="円/楕円 5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53" name="正方形/長方形 5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54" name="直線矢印コネクタ 53"/>
          <p:cNvCxnSpPr/>
          <p:nvPr/>
        </p:nvCxnSpPr>
        <p:spPr>
          <a:xfrm flipV="1">
            <a:off x="8555158" y="4775180"/>
            <a:ext cx="728875" cy="6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7989320" y="5474561"/>
            <a:ext cx="1028834" cy="461964"/>
            <a:chOff x="1431429" y="4041700"/>
            <a:chExt cx="1702066" cy="576064"/>
          </a:xfrm>
        </p:grpSpPr>
        <p:sp>
          <p:nvSpPr>
            <p:cNvPr id="56" name="円/楕円 55"/>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57" name="正方形/長方形 56"/>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58" name="グループ化 57"/>
          <p:cNvGrpSpPr/>
          <p:nvPr/>
        </p:nvGrpSpPr>
        <p:grpSpPr>
          <a:xfrm>
            <a:off x="7997216" y="5057349"/>
            <a:ext cx="1028834" cy="461964"/>
            <a:chOff x="1431429" y="4041700"/>
            <a:chExt cx="1702066" cy="576064"/>
          </a:xfrm>
        </p:grpSpPr>
        <p:sp>
          <p:nvSpPr>
            <p:cNvPr id="59" name="円/楕円 58"/>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0" name="正方形/長方形 59"/>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61" name="グループ化 60"/>
          <p:cNvGrpSpPr/>
          <p:nvPr/>
        </p:nvGrpSpPr>
        <p:grpSpPr>
          <a:xfrm>
            <a:off x="7997216" y="5800081"/>
            <a:ext cx="1028834" cy="461964"/>
            <a:chOff x="1431429" y="4041700"/>
            <a:chExt cx="1702066" cy="576064"/>
          </a:xfrm>
        </p:grpSpPr>
        <p:sp>
          <p:nvSpPr>
            <p:cNvPr id="62" name="円/楕円 6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3" name="正方形/長方形 6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64" name="グループ化 63"/>
          <p:cNvGrpSpPr/>
          <p:nvPr/>
        </p:nvGrpSpPr>
        <p:grpSpPr>
          <a:xfrm>
            <a:off x="7989320" y="3626708"/>
            <a:ext cx="1028834" cy="461964"/>
            <a:chOff x="1431429" y="4761780"/>
            <a:chExt cx="1702066" cy="576064"/>
          </a:xfrm>
        </p:grpSpPr>
        <p:sp>
          <p:nvSpPr>
            <p:cNvPr id="65" name="円/楕円 64"/>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66" name="正方形/長方形 65"/>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sp>
        <p:nvSpPr>
          <p:cNvPr id="67" name="Rectangle 28"/>
          <p:cNvSpPr>
            <a:spLocks noChangeArrowheads="1"/>
          </p:cNvSpPr>
          <p:nvPr/>
        </p:nvSpPr>
        <p:spPr bwMode="auto">
          <a:xfrm>
            <a:off x="8296254" y="3089344"/>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68" name="直線矢印コネクタ 67"/>
          <p:cNvCxnSpPr/>
          <p:nvPr/>
        </p:nvCxnSpPr>
        <p:spPr>
          <a:xfrm>
            <a:off x="7795328" y="4771007"/>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7795329" y="3403313"/>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直角三角形 69"/>
          <p:cNvSpPr/>
          <p:nvPr/>
        </p:nvSpPr>
        <p:spPr>
          <a:xfrm>
            <a:off x="7795327" y="4775179"/>
            <a:ext cx="652893"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71" name="Rectangle 28"/>
          <p:cNvSpPr>
            <a:spLocks noChangeArrowheads="1"/>
          </p:cNvSpPr>
          <p:nvPr/>
        </p:nvSpPr>
        <p:spPr bwMode="auto">
          <a:xfrm>
            <a:off x="7688390" y="6255738"/>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72" name="Rectangle 28"/>
          <p:cNvSpPr>
            <a:spLocks noChangeArrowheads="1"/>
          </p:cNvSpPr>
          <p:nvPr/>
        </p:nvSpPr>
        <p:spPr bwMode="auto">
          <a:xfrm>
            <a:off x="8466757" y="6255738"/>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grpSp>
        <p:nvGrpSpPr>
          <p:cNvPr id="73" name="グループ化 72"/>
          <p:cNvGrpSpPr/>
          <p:nvPr/>
        </p:nvGrpSpPr>
        <p:grpSpPr>
          <a:xfrm>
            <a:off x="8010858" y="4001140"/>
            <a:ext cx="1015050" cy="461964"/>
            <a:chOff x="7192069" y="2889572"/>
            <a:chExt cx="961948" cy="437796"/>
          </a:xfrm>
        </p:grpSpPr>
        <p:sp>
          <p:nvSpPr>
            <p:cNvPr id="74" name="円/楕円 73"/>
            <p:cNvSpPr/>
            <p:nvPr/>
          </p:nvSpPr>
          <p:spPr>
            <a:xfrm>
              <a:off x="7287787" y="2979166"/>
              <a:ext cx="866230" cy="258969"/>
            </a:xfrm>
            <a:prstGeom prst="ellipse">
              <a:avLst/>
            </a:prstGeom>
            <a:gradFill flip="none" rotWithShape="1">
              <a:gsLst>
                <a:gs pos="49000">
                  <a:schemeClr val="accent2"/>
                </a:gs>
                <a:gs pos="50000">
                  <a:srgbClr val="85C2FF"/>
                </a:gs>
                <a:gs pos="51000">
                  <a:srgbClr val="C4D6EB"/>
                </a:gs>
                <a:gs pos="52000">
                  <a:schemeClr val="bg1"/>
                </a:gs>
              </a:gsLst>
              <a:lin ang="162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75" name="正方形/長方形 74"/>
            <p:cNvSpPr/>
            <p:nvPr/>
          </p:nvSpPr>
          <p:spPr>
            <a:xfrm>
              <a:off x="7192069" y="2889572"/>
              <a:ext cx="536238" cy="437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sp>
        <p:nvSpPr>
          <p:cNvPr id="76" name="直角三角形 75"/>
          <p:cNvSpPr/>
          <p:nvPr/>
        </p:nvSpPr>
        <p:spPr>
          <a:xfrm flipV="1">
            <a:off x="7795328" y="3446587"/>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cxnSp>
        <p:nvCxnSpPr>
          <p:cNvPr id="77" name="直線矢印コネクタ 76"/>
          <p:cNvCxnSpPr/>
          <p:nvPr/>
        </p:nvCxnSpPr>
        <p:spPr>
          <a:xfrm flipH="1" flipV="1">
            <a:off x="8555159" y="3370605"/>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直角三角形 77"/>
          <p:cNvSpPr/>
          <p:nvPr/>
        </p:nvSpPr>
        <p:spPr>
          <a:xfrm flipV="1">
            <a:off x="7795328" y="4230319"/>
            <a:ext cx="289262" cy="55374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79" name="Rectangle 28"/>
          <p:cNvSpPr>
            <a:spLocks noChangeArrowheads="1"/>
          </p:cNvSpPr>
          <p:nvPr/>
        </p:nvSpPr>
        <p:spPr bwMode="auto">
          <a:xfrm>
            <a:off x="1591210" y="440518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a:solidFill>
                  <a:srgbClr val="000000"/>
                </a:solidFill>
                <a:latin typeface="Comic Sans MS" panose="030F0702030302020204" pitchFamily="66" charset="0"/>
                <a:ea typeface="HG丸ｺﾞｼｯｸM-PRO" pitchFamily="50" charset="-128"/>
              </a:rPr>
              <a:t>DOS</a:t>
            </a:r>
          </a:p>
        </p:txBody>
      </p:sp>
      <p:sp>
        <p:nvSpPr>
          <p:cNvPr id="80" name="Rectangle 28"/>
          <p:cNvSpPr>
            <a:spLocks noChangeArrowheads="1"/>
          </p:cNvSpPr>
          <p:nvPr/>
        </p:nvSpPr>
        <p:spPr bwMode="auto">
          <a:xfrm>
            <a:off x="946272" y="3136909"/>
            <a:ext cx="427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E</a:t>
            </a:r>
          </a:p>
        </p:txBody>
      </p:sp>
      <p:cxnSp>
        <p:nvCxnSpPr>
          <p:cNvPr id="81" name="直線矢印コネクタ 80"/>
          <p:cNvCxnSpPr/>
          <p:nvPr/>
        </p:nvCxnSpPr>
        <p:spPr>
          <a:xfrm flipH="1" flipV="1">
            <a:off x="445347" y="3450878"/>
            <a:ext cx="3143" cy="28546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28"/>
          <p:cNvSpPr>
            <a:spLocks noChangeArrowheads="1"/>
          </p:cNvSpPr>
          <p:nvPr/>
        </p:nvSpPr>
        <p:spPr bwMode="auto">
          <a:xfrm>
            <a:off x="338408" y="5619456"/>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83" name="Rectangle 28"/>
          <p:cNvSpPr>
            <a:spLocks noChangeArrowheads="1"/>
          </p:cNvSpPr>
          <p:nvPr/>
        </p:nvSpPr>
        <p:spPr bwMode="auto">
          <a:xfrm>
            <a:off x="1116775" y="630330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endParaRPr lang="en-US" altLang="ja-JP" sz="2000" b="1" dirty="0">
              <a:solidFill>
                <a:srgbClr val="000000"/>
              </a:solidFill>
              <a:latin typeface="Comic Sans MS" panose="030F0702030302020204" pitchFamily="66" charset="0"/>
              <a:ea typeface="HG丸ｺﾞｼｯｸM-PRO" pitchFamily="50" charset="-128"/>
            </a:endParaRPr>
          </a:p>
        </p:txBody>
      </p:sp>
      <p:grpSp>
        <p:nvGrpSpPr>
          <p:cNvPr id="84" name="グループ化 83"/>
          <p:cNvGrpSpPr/>
          <p:nvPr/>
        </p:nvGrpSpPr>
        <p:grpSpPr>
          <a:xfrm>
            <a:off x="639338" y="3418170"/>
            <a:ext cx="1294714" cy="2891441"/>
            <a:chOff x="564488" y="2337099"/>
            <a:chExt cx="1226981" cy="2740176"/>
          </a:xfrm>
        </p:grpSpPr>
        <p:grpSp>
          <p:nvGrpSpPr>
            <p:cNvPr id="85" name="グループ化 84"/>
            <p:cNvGrpSpPr/>
            <p:nvPr/>
          </p:nvGrpSpPr>
          <p:grpSpPr>
            <a:xfrm>
              <a:off x="564488" y="2932940"/>
              <a:ext cx="975011" cy="437796"/>
              <a:chOff x="1431429" y="4761780"/>
              <a:chExt cx="1702066" cy="576064"/>
            </a:xfrm>
          </p:grpSpPr>
          <p:sp>
            <p:nvSpPr>
              <p:cNvPr id="94" name="円/楕円 93"/>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5" name="正方形/長方形 94"/>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86" name="直線矢印コネクタ 85"/>
            <p:cNvCxnSpPr/>
            <p:nvPr/>
          </p:nvCxnSpPr>
          <p:spPr>
            <a:xfrm flipV="1">
              <a:off x="1100725" y="3668194"/>
              <a:ext cx="690744" cy="6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グループ化 86"/>
            <p:cNvGrpSpPr/>
            <p:nvPr/>
          </p:nvGrpSpPr>
          <p:grpSpPr>
            <a:xfrm>
              <a:off x="571971" y="4639479"/>
              <a:ext cx="975011" cy="437796"/>
              <a:chOff x="1431429" y="4041700"/>
              <a:chExt cx="1702066" cy="576064"/>
            </a:xfrm>
          </p:grpSpPr>
          <p:sp>
            <p:nvSpPr>
              <p:cNvPr id="92" name="円/楕円 91"/>
              <p:cNvSpPr/>
              <p:nvPr/>
            </p:nvSpPr>
            <p:spPr>
              <a:xfrm>
                <a:off x="1621327" y="4159590"/>
                <a:ext cx="1512168" cy="34075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3" name="正方形/長方形 92"/>
              <p:cNvSpPr/>
              <p:nvPr/>
            </p:nvSpPr>
            <p:spPr>
              <a:xfrm>
                <a:off x="1431429" y="404170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grpSp>
          <p:nvGrpSpPr>
            <p:cNvPr id="88" name="グループ化 87"/>
            <p:cNvGrpSpPr/>
            <p:nvPr/>
          </p:nvGrpSpPr>
          <p:grpSpPr>
            <a:xfrm>
              <a:off x="564488" y="2579805"/>
              <a:ext cx="975011" cy="437796"/>
              <a:chOff x="1431429" y="4761780"/>
              <a:chExt cx="1702066" cy="576064"/>
            </a:xfrm>
          </p:grpSpPr>
          <p:sp>
            <p:nvSpPr>
              <p:cNvPr id="90" name="円/楕円 89"/>
              <p:cNvSpPr/>
              <p:nvPr/>
            </p:nvSpPr>
            <p:spPr>
              <a:xfrm>
                <a:off x="1621327" y="4879670"/>
                <a:ext cx="1512168" cy="34075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1" name="正方形/長方形 90"/>
              <p:cNvSpPr/>
              <p:nvPr/>
            </p:nvSpPr>
            <p:spPr>
              <a:xfrm>
                <a:off x="1431429" y="4761780"/>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grpSp>
        <p:cxnSp>
          <p:nvCxnSpPr>
            <p:cNvPr id="89" name="直線矢印コネクタ 88"/>
            <p:cNvCxnSpPr/>
            <p:nvPr/>
          </p:nvCxnSpPr>
          <p:spPr>
            <a:xfrm flipH="1" flipV="1">
              <a:off x="1100725" y="2337099"/>
              <a:ext cx="2979" cy="270530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6" name="直角三角形 95"/>
          <p:cNvSpPr/>
          <p:nvPr/>
        </p:nvSpPr>
        <p:spPr>
          <a:xfrm flipV="1">
            <a:off x="445346" y="3494153"/>
            <a:ext cx="652892" cy="1361300"/>
          </a:xfrm>
          <a:prstGeom prst="r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sp>
        <p:nvSpPr>
          <p:cNvPr id="97" name="直角三角形 96"/>
          <p:cNvSpPr/>
          <p:nvPr/>
        </p:nvSpPr>
        <p:spPr>
          <a:xfrm>
            <a:off x="445346" y="4822745"/>
            <a:ext cx="652892" cy="1450072"/>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cxnSp>
        <p:nvCxnSpPr>
          <p:cNvPr id="98" name="直線矢印コネクタ 97"/>
          <p:cNvCxnSpPr/>
          <p:nvPr/>
        </p:nvCxnSpPr>
        <p:spPr>
          <a:xfrm>
            <a:off x="445346" y="4818573"/>
            <a:ext cx="652892"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直角三角形 98"/>
          <p:cNvSpPr/>
          <p:nvPr/>
        </p:nvSpPr>
        <p:spPr>
          <a:xfrm>
            <a:off x="447598" y="4810399"/>
            <a:ext cx="402320" cy="933822"/>
          </a:xfrm>
          <a:prstGeom prst="rtTriangl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latin typeface="Comic Sans MS" panose="030F0702030302020204" pitchFamily="66" charset="0"/>
            </a:endParaRPr>
          </a:p>
        </p:txBody>
      </p:sp>
      <p:cxnSp>
        <p:nvCxnSpPr>
          <p:cNvPr id="100" name="直線コネクタ 99"/>
          <p:cNvCxnSpPr/>
          <p:nvPr/>
        </p:nvCxnSpPr>
        <p:spPr>
          <a:xfrm>
            <a:off x="470001" y="5748750"/>
            <a:ext cx="15011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Rectangle 28"/>
          <p:cNvSpPr>
            <a:spLocks noChangeArrowheads="1"/>
          </p:cNvSpPr>
          <p:nvPr/>
        </p:nvSpPr>
        <p:spPr bwMode="auto">
          <a:xfrm>
            <a:off x="1685729" y="5368835"/>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cxnSp>
        <p:nvCxnSpPr>
          <p:cNvPr id="102" name="直線コネクタ 101"/>
          <p:cNvCxnSpPr/>
          <p:nvPr/>
        </p:nvCxnSpPr>
        <p:spPr>
          <a:xfrm flipV="1">
            <a:off x="3813255" y="4795985"/>
            <a:ext cx="2260954" cy="165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Rectangle 28"/>
          <p:cNvSpPr>
            <a:spLocks noChangeArrowheads="1"/>
          </p:cNvSpPr>
          <p:nvPr/>
        </p:nvSpPr>
        <p:spPr bwMode="auto">
          <a:xfrm>
            <a:off x="5788814" y="4783643"/>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cxnSp>
        <p:nvCxnSpPr>
          <p:cNvPr id="104" name="直線コネクタ 103"/>
          <p:cNvCxnSpPr/>
          <p:nvPr/>
        </p:nvCxnSpPr>
        <p:spPr>
          <a:xfrm>
            <a:off x="7764373" y="4229090"/>
            <a:ext cx="15011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5" name="Rectangle 28"/>
          <p:cNvSpPr>
            <a:spLocks noChangeArrowheads="1"/>
          </p:cNvSpPr>
          <p:nvPr/>
        </p:nvSpPr>
        <p:spPr bwMode="auto">
          <a:xfrm>
            <a:off x="9056084" y="3849174"/>
            <a:ext cx="53188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FF0000"/>
                </a:solidFill>
                <a:latin typeface="Comic Sans MS" panose="030F0702030302020204" pitchFamily="66" charset="0"/>
                <a:ea typeface="HG丸ｺﾞｼｯｸM-PRO" pitchFamily="50" charset="-128"/>
              </a:rPr>
              <a:t>E</a:t>
            </a:r>
            <a:r>
              <a:rPr lang="en-US" altLang="ja-JP" sz="2000" b="1" baseline="-25000" dirty="0">
                <a:solidFill>
                  <a:srgbClr val="FF0000"/>
                </a:solidFill>
                <a:latin typeface="Comic Sans MS" panose="030F0702030302020204" pitchFamily="66" charset="0"/>
                <a:ea typeface="HG丸ｺﾞｼｯｸM-PRO" pitchFamily="50" charset="-128"/>
              </a:rPr>
              <a:t>F</a:t>
            </a:r>
          </a:p>
        </p:txBody>
      </p:sp>
      <p:sp>
        <p:nvSpPr>
          <p:cNvPr id="106" name="Rectangle 28"/>
          <p:cNvSpPr>
            <a:spLocks noChangeArrowheads="1"/>
          </p:cNvSpPr>
          <p:nvPr/>
        </p:nvSpPr>
        <p:spPr bwMode="auto">
          <a:xfrm>
            <a:off x="4041203" y="2785412"/>
            <a:ext cx="23883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dirty="0" err="1">
                <a:solidFill>
                  <a:srgbClr val="000000"/>
                </a:solidFill>
                <a:latin typeface="Bookman Old Style" panose="02050604050505020204" pitchFamily="18" charset="0"/>
                <a:ea typeface="HG丸ｺﾞｼｯｸM-PRO" pitchFamily="50" charset="-128"/>
              </a:rPr>
              <a:t>Undoped</a:t>
            </a:r>
            <a:r>
              <a:rPr lang="en-US" altLang="ja-JP" sz="2000" b="1" dirty="0">
                <a:solidFill>
                  <a:srgbClr val="000000"/>
                </a:solidFill>
                <a:latin typeface="Bookman Old Style" panose="02050604050505020204" pitchFamily="18" charset="0"/>
                <a:ea typeface="HG丸ｺﾞｼｯｸM-PRO" pitchFamily="50" charset="-128"/>
              </a:rPr>
              <a:t> state</a:t>
            </a:r>
          </a:p>
        </p:txBody>
      </p:sp>
      <p:sp>
        <p:nvSpPr>
          <p:cNvPr id="107" name="右矢印 106"/>
          <p:cNvSpPr/>
          <p:nvPr/>
        </p:nvSpPr>
        <p:spPr>
          <a:xfrm>
            <a:off x="6700610" y="4077124"/>
            <a:ext cx="987780" cy="1279315"/>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b="1" dirty="0">
                <a:latin typeface="Comic Sans MS" panose="030F0702030302020204" pitchFamily="66" charset="0"/>
              </a:rPr>
              <a:t>e</a:t>
            </a:r>
            <a:endParaRPr lang="ja-JP" altLang="en-US" sz="2000" b="1" dirty="0">
              <a:latin typeface="Comic Sans MS" panose="030F0702030302020204" pitchFamily="66" charset="0"/>
            </a:endParaRPr>
          </a:p>
        </p:txBody>
      </p:sp>
      <p:sp>
        <p:nvSpPr>
          <p:cNvPr id="108" name="右矢印 107"/>
          <p:cNvSpPr/>
          <p:nvPr/>
        </p:nvSpPr>
        <p:spPr>
          <a:xfrm flipH="1">
            <a:off x="2293593" y="4077124"/>
            <a:ext cx="987780" cy="1279315"/>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b="1" dirty="0">
                <a:latin typeface="Comic Sans MS" panose="030F0702030302020204" pitchFamily="66" charset="0"/>
              </a:rPr>
              <a:t>h</a:t>
            </a:r>
            <a:endParaRPr lang="ja-JP" altLang="en-US" sz="2000" b="1" dirty="0">
              <a:latin typeface="Comic Sans MS" panose="030F0702030302020204" pitchFamily="66" charset="0"/>
            </a:endParaRPr>
          </a:p>
        </p:txBody>
      </p:sp>
      <p:sp>
        <p:nvSpPr>
          <p:cNvPr id="109" name="Rectangle 28"/>
          <p:cNvSpPr>
            <a:spLocks noChangeArrowheads="1"/>
          </p:cNvSpPr>
          <p:nvPr/>
        </p:nvSpPr>
        <p:spPr bwMode="auto">
          <a:xfrm>
            <a:off x="394018" y="6303304"/>
            <a:ext cx="854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US" altLang="ja-JP" sz="2000" b="1" i="1" dirty="0">
                <a:solidFill>
                  <a:srgbClr val="000000"/>
                </a:solidFill>
                <a:latin typeface="Comic Sans MS" panose="030F0702030302020204" pitchFamily="66" charset="0"/>
                <a:ea typeface="HG丸ｺﾞｼｯｸM-PRO" pitchFamily="50" charset="-128"/>
              </a:rPr>
              <a:t>B</a:t>
            </a:r>
            <a:r>
              <a:rPr lang="en-US" altLang="ja-JP" sz="2000" b="1" dirty="0">
                <a:solidFill>
                  <a:srgbClr val="000000"/>
                </a:solidFill>
                <a:latin typeface="Comic Sans MS" panose="030F0702030302020204" pitchFamily="66" charset="0"/>
                <a:ea typeface="HG丸ｺﾞｼｯｸM-PRO" pitchFamily="50" charset="-128"/>
              </a:rPr>
              <a:t>=0</a:t>
            </a:r>
          </a:p>
        </p:txBody>
      </p:sp>
      <p:sp>
        <p:nvSpPr>
          <p:cNvPr id="112"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a:t>
            </a:r>
            <a:r>
              <a:rPr lang="ja-JP" altLang="en-US" sz="2800" b="1" dirty="0" smtClean="0">
                <a:solidFill>
                  <a:srgbClr val="33CCFF"/>
                </a:solidFill>
                <a:latin typeface="Bookman Old Style" panose="02050604050505020204" pitchFamily="18" charset="0"/>
                <a:ea typeface="HG丸ｺﾞｼｯｸM-PRO" pitchFamily="50" charset="-128"/>
              </a:rPr>
              <a:t>：</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13"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10" name="角丸四角形 109"/>
          <p:cNvSpPr/>
          <p:nvPr/>
        </p:nvSpPr>
        <p:spPr bwMode="auto">
          <a:xfrm>
            <a:off x="99299" y="2696248"/>
            <a:ext cx="2194294" cy="393646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114" name="正方形/長方形 113"/>
          <p:cNvSpPr/>
          <p:nvPr/>
        </p:nvSpPr>
        <p:spPr>
          <a:xfrm>
            <a:off x="144878" y="1876531"/>
            <a:ext cx="3736920" cy="523220"/>
          </a:xfrm>
          <a:prstGeom prst="rect">
            <a:avLst/>
          </a:prstGeom>
        </p:spPr>
        <p:txBody>
          <a:bodyPr wrap="none">
            <a:spAutoFit/>
          </a:bodyPr>
          <a:lstStyle/>
          <a:p>
            <a:pPr lvl="0">
              <a:spcBef>
                <a:spcPct val="50000"/>
              </a:spcBef>
            </a:pPr>
            <a:r>
              <a:rPr lang="en-US" altLang="ja-JP" sz="2800" b="1" dirty="0" smtClean="0">
                <a:solidFill>
                  <a:srgbClr val="FFFF00"/>
                </a:solidFill>
                <a:latin typeface="Comic Sans MS" panose="030F0702030302020204" pitchFamily="66" charset="0"/>
                <a:ea typeface="HG丸ｺﾞｼｯｸM-PRO" pitchFamily="50" charset="-128"/>
                <a:sym typeface="Wingdings" pitchFamily="2" charset="2"/>
              </a:rPr>
              <a:t>Yes </a:t>
            </a:r>
            <a:r>
              <a:rPr lang="en-US" altLang="ja-JP" sz="2800" b="1" dirty="0" smtClean="0">
                <a:latin typeface="Comic Sans MS" panose="030F0702030302020204" pitchFamily="66" charset="0"/>
                <a:ea typeface="HG丸ｺﾞｼｯｸM-PRO" pitchFamily="50" charset="-128"/>
                <a:sym typeface="Wingdings" pitchFamily="2" charset="2"/>
              </a:rPr>
              <a:t></a:t>
            </a:r>
            <a:r>
              <a:rPr lang="en-US" altLang="ja-JP" sz="2800" b="1" dirty="0" smtClean="0">
                <a:solidFill>
                  <a:srgbClr val="FFFF00"/>
                </a:solidFill>
                <a:latin typeface="Comic Sans MS" panose="030F0702030302020204" pitchFamily="66" charset="0"/>
                <a:ea typeface="HG丸ｺﾞｼｯｸM-PRO" pitchFamily="50" charset="-128"/>
                <a:sym typeface="Wingdings" pitchFamily="2" charset="2"/>
              </a:rPr>
              <a:t> </a:t>
            </a:r>
            <a:r>
              <a:rPr lang="en-US" altLang="ja-JP" sz="2800" b="1" dirty="0">
                <a:solidFill>
                  <a:srgbClr val="FFFF00"/>
                </a:solidFill>
                <a:latin typeface="Comic Sans MS" panose="030F0702030302020204" pitchFamily="66" charset="0"/>
                <a:ea typeface="HG丸ｺﾞｼｯｸM-PRO" pitchFamily="50" charset="-128"/>
                <a:sym typeface="Wingdings" pitchFamily="2" charset="2"/>
              </a:rPr>
              <a:t>Breakthrough</a:t>
            </a:r>
            <a:endParaRPr lang="en-US" altLang="ja-JP" sz="2800" b="1" baseline="-25000" dirty="0">
              <a:solidFill>
                <a:srgbClr val="FFFF00"/>
              </a:solidFill>
              <a:latin typeface="Comic Sans MS" panose="030F0702030302020204" pitchFamily="66" charset="0"/>
              <a:ea typeface="HG丸ｺﾞｼｯｸM-PRO" pitchFamily="50" charset="-128"/>
            </a:endParaRPr>
          </a:p>
        </p:txBody>
      </p:sp>
      <p:sp>
        <p:nvSpPr>
          <p:cNvPr id="115" name="正方形/長方形 114"/>
          <p:cNvSpPr/>
          <p:nvPr/>
        </p:nvSpPr>
        <p:spPr>
          <a:xfrm>
            <a:off x="850930" y="1198320"/>
            <a:ext cx="7842211" cy="523220"/>
          </a:xfrm>
          <a:prstGeom prst="rect">
            <a:avLst/>
          </a:prstGeom>
        </p:spPr>
        <p:txBody>
          <a:bodyPr wrap="none">
            <a:spAutoFit/>
          </a:bodyPr>
          <a:lstStyle/>
          <a:p>
            <a:r>
              <a:rPr lang="en-US" altLang="ja-JP" sz="2800" b="1" dirty="0">
                <a:latin typeface="Comic Sans MS" panose="030F0702030302020204" pitchFamily="66" charset="0"/>
                <a:ea typeface="HG丸ｺﾞｼｯｸM-PRO" pitchFamily="50" charset="-128"/>
              </a:rPr>
              <a:t>Can we inject the carriers into the sample?</a:t>
            </a:r>
            <a:endParaRPr lang="ja-JP" altLang="en-US" sz="2800" b="1" dirty="0">
              <a:latin typeface="Comic Sans MS" panose="030F0702030302020204" pitchFamily="66" charset="0"/>
              <a:ea typeface="HG丸ｺﾞｼｯｸM-PRO" pitchFamily="50" charset="-128"/>
            </a:endParaRPr>
          </a:p>
        </p:txBody>
      </p:sp>
    </p:spTree>
    <p:extLst>
      <p:ext uri="{BB962C8B-B14F-4D97-AF65-F5344CB8AC3E}">
        <p14:creationId xmlns:p14="http://schemas.microsoft.com/office/powerpoint/2010/main" xmlns="" val="3600569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3072" y="1402766"/>
            <a:ext cx="3824559" cy="3861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正方形/長方形 5"/>
          <p:cNvSpPr/>
          <p:nvPr/>
        </p:nvSpPr>
        <p:spPr>
          <a:xfrm>
            <a:off x="161493" y="5346375"/>
            <a:ext cx="4504884" cy="830997"/>
          </a:xfrm>
          <a:prstGeom prst="rect">
            <a:avLst/>
          </a:prstGeom>
        </p:spPr>
        <p:txBody>
          <a:bodyPr wrap="square">
            <a:spAutoFit/>
          </a:bodyPr>
          <a:lstStyle/>
          <a:p>
            <a:r>
              <a:rPr lang="en-US" altLang="ja-JP" b="1" dirty="0">
                <a:latin typeface="Comic Sans MS" panose="030F0702030302020204" pitchFamily="66" charset="0"/>
                <a:ea typeface="HG丸ｺﾞｼｯｸM-PRO" pitchFamily="50" charset="-128"/>
              </a:rPr>
              <a:t>1. PEN is slightly charged in negative.</a:t>
            </a:r>
            <a:endParaRPr lang="ja-JP" altLang="en-US" b="1" dirty="0">
              <a:latin typeface="Comic Sans MS" panose="030F0702030302020204" pitchFamily="66" charset="0"/>
              <a:ea typeface="HG丸ｺﾞｼｯｸM-PRO" pitchFamily="50" charset="-128"/>
            </a:endParaRPr>
          </a:p>
        </p:txBody>
      </p:sp>
      <mc:AlternateContent xmlns:mc="http://schemas.openxmlformats.org/markup-compatibility/2006">
        <mc:Choice xmlns:a14="http://schemas.microsoft.com/office/drawing/2010/main" xmlns="" Requires="a14">
          <p:sp>
            <p:nvSpPr>
              <p:cNvPr id="9" name="正方形/長方形 8"/>
              <p:cNvSpPr/>
              <p:nvPr/>
            </p:nvSpPr>
            <p:spPr>
              <a:xfrm>
                <a:off x="170705" y="6174563"/>
                <a:ext cx="4909295" cy="470000"/>
              </a:xfrm>
              <a:prstGeom prst="rect">
                <a:avLst/>
              </a:prstGeom>
            </p:spPr>
            <p:txBody>
              <a:bodyPr wrap="square">
                <a:spAutoFit/>
              </a:bodyPr>
              <a:lstStyle/>
              <a:p>
                <a:r>
                  <a:rPr lang="en-US" altLang="ja-JP" b="1" dirty="0">
                    <a:latin typeface="Comic Sans MS" panose="030F0702030302020204" pitchFamily="66" charset="0"/>
                    <a:ea typeface="HG丸ｺﾞｼｯｸM-PRO" pitchFamily="50" charset="-128"/>
                  </a:rPr>
                  <a:t>2. </a:t>
                </a:r>
                <a14:m>
                  <m:oMath xmlns:m="http://schemas.openxmlformats.org/officeDocument/2006/math">
                    <m:r>
                      <a:rPr lang="en-US" altLang="ja-JP" b="1" i="1">
                        <a:latin typeface="Cambria Math"/>
                        <a:ea typeface="HG丸ｺﾞｼｯｸM-PRO" pitchFamily="50" charset="-128"/>
                      </a:rPr>
                      <m:t>𝒏</m:t>
                    </m:r>
                    <m:r>
                      <a:rPr lang="en-US" altLang="ja-JP" b="1" i="1">
                        <a:latin typeface="Cambria Math"/>
                        <a:ea typeface="Cambria Math"/>
                      </a:rPr>
                      <m:t>~</m:t>
                    </m:r>
                    <m:sSup>
                      <m:sSupPr>
                        <m:ctrlPr>
                          <a:rPr lang="en-US" altLang="ja-JP" b="1" i="1">
                            <a:latin typeface="Cambria Math" panose="02040503050406030204" pitchFamily="18" charset="0"/>
                            <a:ea typeface="Cambria Math"/>
                          </a:rPr>
                        </m:ctrlPr>
                      </m:sSupPr>
                      <m:e>
                        <m:r>
                          <a:rPr lang="en-US" altLang="ja-JP" b="1" i="1">
                            <a:latin typeface="Cambria Math"/>
                            <a:ea typeface="Cambria Math"/>
                          </a:rPr>
                          <m:t>𝟏𝟎</m:t>
                        </m:r>
                      </m:e>
                      <m:sup>
                        <m:r>
                          <a:rPr lang="en-US" altLang="ja-JP" b="1" i="1">
                            <a:latin typeface="Cambria Math"/>
                            <a:ea typeface="Cambria Math"/>
                          </a:rPr>
                          <m:t>𝟖</m:t>
                        </m:r>
                      </m:sup>
                    </m:sSup>
                    <m:r>
                      <a:rPr lang="en-US" altLang="ja-JP" b="1" i="1">
                        <a:latin typeface="Cambria Math"/>
                        <a:ea typeface="Cambria Math"/>
                      </a:rPr>
                      <m:t> </m:t>
                    </m:r>
                    <m:sSup>
                      <m:sSupPr>
                        <m:ctrlPr>
                          <a:rPr lang="en-US" altLang="ja-JP" b="1" i="1">
                            <a:latin typeface="Cambria Math" panose="02040503050406030204" pitchFamily="18" charset="0"/>
                            <a:ea typeface="Cambria Math"/>
                          </a:rPr>
                        </m:ctrlPr>
                      </m:sSupPr>
                      <m:e>
                        <m:r>
                          <a:rPr lang="en-US" altLang="ja-JP" b="1">
                            <a:latin typeface="Cambria Math"/>
                            <a:ea typeface="Cambria Math"/>
                          </a:rPr>
                          <m:t>𝐜𝐦</m:t>
                        </m:r>
                      </m:e>
                      <m:sup>
                        <m:r>
                          <a:rPr lang="en-US" altLang="ja-JP" b="1" i="1">
                            <a:latin typeface="Cambria Math"/>
                            <a:ea typeface="Cambria Math"/>
                          </a:rPr>
                          <m:t>−</m:t>
                        </m:r>
                        <m:r>
                          <a:rPr lang="en-US" altLang="ja-JP" b="1" i="1">
                            <a:latin typeface="Cambria Math"/>
                            <a:ea typeface="Cambria Math"/>
                          </a:rPr>
                          <m:t>𝟐</m:t>
                        </m:r>
                      </m:sup>
                    </m:sSup>
                    <m:r>
                      <a:rPr lang="en-US" altLang="ja-JP" b="1" i="1">
                        <a:latin typeface="Cambria Math"/>
                        <a:ea typeface="Cambria Math"/>
                      </a:rPr>
                      <m:t>/</m:t>
                    </m:r>
                    <m:r>
                      <a:rPr lang="en-US" altLang="ja-JP" b="1">
                        <a:latin typeface="Cambria Math"/>
                        <a:ea typeface="Cambria Math"/>
                      </a:rPr>
                      <m:t>𝐥𝐚𝐲𝐞𝐫</m:t>
                    </m:r>
                  </m:oMath>
                </a14:m>
                <a:r>
                  <a:rPr lang="en-US" altLang="ja-JP" b="1" dirty="0">
                    <a:latin typeface="Comic Sans MS" panose="030F0702030302020204" pitchFamily="66" charset="0"/>
                    <a:ea typeface="HG丸ｺﾞｼｯｸM-PRO" pitchFamily="50" charset="-128"/>
                  </a:rPr>
                  <a:t> at low-</a:t>
                </a:r>
                <a:r>
                  <a:rPr lang="en-US" altLang="ja-JP" b="1" i="1" dirty="0">
                    <a:latin typeface="Comic Sans MS" panose="030F0702030302020204" pitchFamily="66" charset="0"/>
                    <a:ea typeface="HG丸ｺﾞｼｯｸM-PRO" pitchFamily="50" charset="-128"/>
                  </a:rPr>
                  <a:t>T</a:t>
                </a:r>
                <a:endParaRPr lang="ja-JP" altLang="en-US" b="1" dirty="0">
                  <a:latin typeface="Comic Sans MS" panose="030F0702030302020204" pitchFamily="66" charset="0"/>
                  <a:ea typeface="HG丸ｺﾞｼｯｸM-PRO" pitchFamily="50" charset="-128"/>
                </a:endParaRPr>
              </a:p>
            </p:txBody>
          </p:sp>
        </mc:Choice>
        <mc:Fallback>
          <p:sp>
            <p:nvSpPr>
              <p:cNvPr id="9" name="正方形/長方形 8"/>
              <p:cNvSpPr>
                <a:spLocks noRot="1" noChangeAspect="1" noMove="1" noResize="1" noEditPoints="1" noAdjustHandles="1" noChangeArrowheads="1" noChangeShapeType="1" noTextEdit="1"/>
              </p:cNvSpPr>
              <p:nvPr/>
            </p:nvSpPr>
            <p:spPr>
              <a:xfrm>
                <a:off x="170705" y="6174563"/>
                <a:ext cx="4909295" cy="470000"/>
              </a:xfrm>
              <a:prstGeom prst="rect">
                <a:avLst/>
              </a:prstGeom>
              <a:blipFill rotWithShape="0">
                <a:blip r:embed="rId3"/>
                <a:stretch>
                  <a:fillRect l="-1863" t="-7792" b="-29870"/>
                </a:stretch>
              </a:blipFill>
            </p:spPr>
            <p:txBody>
              <a:bodyPr/>
              <a:lstStyle/>
              <a:p>
                <a:r>
                  <a:rPr lang="ja-JP" altLang="en-US">
                    <a:noFill/>
                  </a:rPr>
                  <a:t> </a:t>
                </a:r>
              </a:p>
            </p:txBody>
          </p:sp>
        </mc:Fallback>
      </mc:AlternateContent>
      <p:sp>
        <p:nvSpPr>
          <p:cNvPr id="8"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0" name="角丸四角形 9"/>
          <p:cNvSpPr/>
          <p:nvPr/>
        </p:nvSpPr>
        <p:spPr>
          <a:xfrm>
            <a:off x="5089213" y="1280165"/>
            <a:ext cx="4719552" cy="53643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3" descr="C:\paper\paper22\fig\fig-supplemet\r-temp.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748" t="20086" r="14123" b="33777"/>
          <a:stretch/>
        </p:blipFill>
        <p:spPr bwMode="auto">
          <a:xfrm>
            <a:off x="5224537" y="1662979"/>
            <a:ext cx="4475622" cy="3601733"/>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12" name="テキスト ボックス 11"/>
              <p:cNvSpPr txBox="1"/>
              <p:nvPr/>
            </p:nvSpPr>
            <p:spPr>
              <a:xfrm>
                <a:off x="6454236" y="5943730"/>
                <a:ext cx="201622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solidFill>
                            <a:srgbClr val="FF0000"/>
                          </a:solidFill>
                          <a:latin typeface="Cambria Math"/>
                        </a:rPr>
                        <m:t>𝜌</m:t>
                      </m:r>
                      <m:r>
                        <a:rPr kumimoji="1" lang="ja-JP" altLang="en-US" sz="2400" i="1" smtClean="0">
                          <a:solidFill>
                            <a:srgbClr val="FF0000"/>
                          </a:solidFill>
                          <a:latin typeface="Cambria Math"/>
                        </a:rPr>
                        <m:t>∝</m:t>
                      </m:r>
                      <m:sSup>
                        <m:sSupPr>
                          <m:ctrlPr>
                            <a:rPr kumimoji="1" lang="en-US" altLang="ja-JP" sz="2400" i="1" smtClean="0">
                              <a:solidFill>
                                <a:srgbClr val="FF0000"/>
                              </a:solidFill>
                              <a:latin typeface="Cambria Math" panose="02040503050406030204" pitchFamily="18" charset="0"/>
                            </a:rPr>
                          </m:ctrlPr>
                        </m:sSupPr>
                        <m:e>
                          <m:r>
                            <a:rPr kumimoji="1" lang="en-US" altLang="ja-JP" sz="2400" b="0" i="1" smtClean="0">
                              <a:solidFill>
                                <a:srgbClr val="FF0000"/>
                              </a:solidFill>
                              <a:latin typeface="Cambria Math"/>
                            </a:rPr>
                            <m:t>𝑇</m:t>
                          </m:r>
                        </m:e>
                        <m:sup>
                          <m:r>
                            <a:rPr kumimoji="1" lang="en-US" altLang="ja-JP" sz="2400" b="0" i="1" smtClean="0">
                              <a:solidFill>
                                <a:srgbClr val="FF0000"/>
                              </a:solidFill>
                              <a:latin typeface="Cambria Math"/>
                            </a:rPr>
                            <m:t>2</m:t>
                          </m:r>
                        </m:sup>
                      </m:sSup>
                    </m:oMath>
                  </m:oMathPara>
                </a14:m>
                <a:endParaRPr kumimoji="1" lang="ja-JP" altLang="en-US" sz="2400" dirty="0">
                  <a:solidFill>
                    <a:srgbClr val="FF0000"/>
                  </a:solidFill>
                </a:endParaRPr>
              </a:p>
            </p:txBody>
          </p:sp>
        </mc:Choice>
        <mc:Fallback>
          <p:sp>
            <p:nvSpPr>
              <p:cNvPr id="12" name="テキスト ボックス 11"/>
              <p:cNvSpPr txBox="1">
                <a:spLocks noRot="1" noChangeAspect="1" noMove="1" noResize="1" noEditPoints="1" noAdjustHandles="1" noChangeArrowheads="1" noChangeShapeType="1" noTextEdit="1"/>
              </p:cNvSpPr>
              <p:nvPr/>
            </p:nvSpPr>
            <p:spPr>
              <a:xfrm>
                <a:off x="6454236" y="5943730"/>
                <a:ext cx="2016224" cy="461665"/>
              </a:xfrm>
              <a:prstGeom prst="rect">
                <a:avLst/>
              </a:prstGeom>
              <a:blipFill rotWithShape="0">
                <a:blip r:embed="rId5"/>
                <a:stretch>
                  <a:fillRect b="-11842"/>
                </a:stretch>
              </a:blipFill>
            </p:spPr>
            <p:txBody>
              <a:bodyPr/>
              <a:lstStyle/>
              <a:p>
                <a:r>
                  <a:rPr lang="ja-JP" altLang="en-US">
                    <a:noFill/>
                  </a:rPr>
                  <a:t> </a:t>
                </a:r>
              </a:p>
            </p:txBody>
          </p:sp>
        </mc:Fallback>
      </mc:AlternateContent>
      <p:sp>
        <p:nvSpPr>
          <p:cNvPr id="13" name="正方形/長方形 12"/>
          <p:cNvSpPr/>
          <p:nvPr/>
        </p:nvSpPr>
        <p:spPr>
          <a:xfrm>
            <a:off x="6026409" y="5473730"/>
            <a:ext cx="2871878" cy="461665"/>
          </a:xfrm>
          <a:prstGeom prst="rect">
            <a:avLst/>
          </a:prstGeom>
        </p:spPr>
        <p:txBody>
          <a:bodyPr wrap="square">
            <a:spAutoFit/>
          </a:bodyPr>
          <a:lstStyle/>
          <a:p>
            <a:r>
              <a:rPr lang="en-US" altLang="ja-JP" sz="2400" b="1" dirty="0" smtClean="0">
                <a:solidFill>
                  <a:srgbClr val="FF0000"/>
                </a:solidFill>
                <a:latin typeface="Comic Sans MS" panose="030F0702030302020204" pitchFamily="66" charset="0"/>
                <a:ea typeface="HG丸ｺﾞｼｯｸM-PRO" pitchFamily="50" charset="-128"/>
              </a:rPr>
              <a:t>Fermi-liquid sate</a:t>
            </a:r>
            <a:endParaRPr lang="ja-JP" altLang="en-US" sz="2400" b="1" dirty="0">
              <a:solidFill>
                <a:srgbClr val="FF0000"/>
              </a:solidFill>
              <a:latin typeface="Comic Sans MS" panose="030F0702030302020204" pitchFamily="66" charset="0"/>
              <a:ea typeface="HG丸ｺﾞｼｯｸM-PRO" pitchFamily="50" charset="-128"/>
            </a:endParaRPr>
          </a:p>
        </p:txBody>
      </p:sp>
      <p:sp>
        <p:nvSpPr>
          <p:cNvPr id="14"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 resistivity</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5"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3483272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3072" y="1402766"/>
            <a:ext cx="3824559" cy="3861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正方形/長方形 5"/>
          <p:cNvSpPr/>
          <p:nvPr/>
        </p:nvSpPr>
        <p:spPr>
          <a:xfrm>
            <a:off x="161493" y="5346375"/>
            <a:ext cx="4504884" cy="830997"/>
          </a:xfrm>
          <a:prstGeom prst="rect">
            <a:avLst/>
          </a:prstGeom>
        </p:spPr>
        <p:txBody>
          <a:bodyPr wrap="square">
            <a:spAutoFit/>
          </a:bodyPr>
          <a:lstStyle/>
          <a:p>
            <a:r>
              <a:rPr lang="en-US" altLang="ja-JP" b="1" dirty="0">
                <a:latin typeface="Comic Sans MS" panose="030F0702030302020204" pitchFamily="66" charset="0"/>
                <a:ea typeface="HG丸ｺﾞｼｯｸM-PRO" pitchFamily="50" charset="-128"/>
              </a:rPr>
              <a:t>1. PEN is slightly charged in negative.</a:t>
            </a:r>
            <a:endParaRPr lang="ja-JP" altLang="en-US" b="1" dirty="0">
              <a:latin typeface="Comic Sans MS" panose="030F0702030302020204" pitchFamily="66" charset="0"/>
              <a:ea typeface="HG丸ｺﾞｼｯｸM-PRO" pitchFamily="50" charset="-128"/>
            </a:endParaRPr>
          </a:p>
        </p:txBody>
      </p:sp>
      <mc:AlternateContent xmlns:mc="http://schemas.openxmlformats.org/markup-compatibility/2006">
        <mc:Choice xmlns:a14="http://schemas.microsoft.com/office/drawing/2010/main" xmlns="" Requires="a14">
          <p:sp>
            <p:nvSpPr>
              <p:cNvPr id="9" name="正方形/長方形 8"/>
              <p:cNvSpPr/>
              <p:nvPr/>
            </p:nvSpPr>
            <p:spPr>
              <a:xfrm>
                <a:off x="170705" y="6174563"/>
                <a:ext cx="4909295" cy="470000"/>
              </a:xfrm>
              <a:prstGeom prst="rect">
                <a:avLst/>
              </a:prstGeom>
            </p:spPr>
            <p:txBody>
              <a:bodyPr wrap="square">
                <a:spAutoFit/>
              </a:bodyPr>
              <a:lstStyle/>
              <a:p>
                <a:r>
                  <a:rPr lang="en-US" altLang="ja-JP" b="1" dirty="0">
                    <a:latin typeface="Comic Sans MS" panose="030F0702030302020204" pitchFamily="66" charset="0"/>
                    <a:ea typeface="HG丸ｺﾞｼｯｸM-PRO" pitchFamily="50" charset="-128"/>
                  </a:rPr>
                  <a:t>2. </a:t>
                </a:r>
                <a14:m>
                  <m:oMath xmlns:m="http://schemas.openxmlformats.org/officeDocument/2006/math">
                    <m:r>
                      <a:rPr lang="en-US" altLang="ja-JP" b="1" i="1">
                        <a:latin typeface="Cambria Math"/>
                        <a:ea typeface="HG丸ｺﾞｼｯｸM-PRO" pitchFamily="50" charset="-128"/>
                      </a:rPr>
                      <m:t>𝒏</m:t>
                    </m:r>
                    <m:r>
                      <a:rPr lang="en-US" altLang="ja-JP" b="1" i="1">
                        <a:latin typeface="Cambria Math"/>
                        <a:ea typeface="Cambria Math"/>
                      </a:rPr>
                      <m:t>~</m:t>
                    </m:r>
                    <m:sSup>
                      <m:sSupPr>
                        <m:ctrlPr>
                          <a:rPr lang="en-US" altLang="ja-JP" b="1" i="1">
                            <a:latin typeface="Cambria Math" panose="02040503050406030204" pitchFamily="18" charset="0"/>
                            <a:ea typeface="Cambria Math"/>
                          </a:rPr>
                        </m:ctrlPr>
                      </m:sSupPr>
                      <m:e>
                        <m:r>
                          <a:rPr lang="en-US" altLang="ja-JP" b="1" i="1">
                            <a:latin typeface="Cambria Math"/>
                            <a:ea typeface="Cambria Math"/>
                          </a:rPr>
                          <m:t>𝟏𝟎</m:t>
                        </m:r>
                      </m:e>
                      <m:sup>
                        <m:r>
                          <a:rPr lang="en-US" altLang="ja-JP" b="1" i="1">
                            <a:latin typeface="Cambria Math"/>
                            <a:ea typeface="Cambria Math"/>
                          </a:rPr>
                          <m:t>𝟖</m:t>
                        </m:r>
                      </m:sup>
                    </m:sSup>
                    <m:r>
                      <a:rPr lang="en-US" altLang="ja-JP" b="1" i="1">
                        <a:latin typeface="Cambria Math"/>
                        <a:ea typeface="Cambria Math"/>
                      </a:rPr>
                      <m:t> </m:t>
                    </m:r>
                    <m:sSup>
                      <m:sSupPr>
                        <m:ctrlPr>
                          <a:rPr lang="en-US" altLang="ja-JP" b="1" i="1">
                            <a:latin typeface="Cambria Math" panose="02040503050406030204" pitchFamily="18" charset="0"/>
                            <a:ea typeface="Cambria Math"/>
                          </a:rPr>
                        </m:ctrlPr>
                      </m:sSupPr>
                      <m:e>
                        <m:r>
                          <a:rPr lang="en-US" altLang="ja-JP" b="1">
                            <a:latin typeface="Cambria Math"/>
                            <a:ea typeface="Cambria Math"/>
                          </a:rPr>
                          <m:t>𝐜𝐦</m:t>
                        </m:r>
                      </m:e>
                      <m:sup>
                        <m:r>
                          <a:rPr lang="en-US" altLang="ja-JP" b="1" i="1">
                            <a:latin typeface="Cambria Math"/>
                            <a:ea typeface="Cambria Math"/>
                          </a:rPr>
                          <m:t>−</m:t>
                        </m:r>
                        <m:r>
                          <a:rPr lang="en-US" altLang="ja-JP" b="1" i="1">
                            <a:latin typeface="Cambria Math"/>
                            <a:ea typeface="Cambria Math"/>
                          </a:rPr>
                          <m:t>𝟐</m:t>
                        </m:r>
                      </m:sup>
                    </m:sSup>
                    <m:r>
                      <a:rPr lang="en-US" altLang="ja-JP" b="1" i="1">
                        <a:latin typeface="Cambria Math"/>
                        <a:ea typeface="Cambria Math"/>
                      </a:rPr>
                      <m:t>/</m:t>
                    </m:r>
                    <m:r>
                      <a:rPr lang="en-US" altLang="ja-JP" b="1">
                        <a:latin typeface="Cambria Math"/>
                        <a:ea typeface="Cambria Math"/>
                      </a:rPr>
                      <m:t>𝐥𝐚𝐲𝐞𝐫</m:t>
                    </m:r>
                  </m:oMath>
                </a14:m>
                <a:r>
                  <a:rPr lang="en-US" altLang="ja-JP" b="1" dirty="0">
                    <a:latin typeface="Comic Sans MS" panose="030F0702030302020204" pitchFamily="66" charset="0"/>
                    <a:ea typeface="HG丸ｺﾞｼｯｸM-PRO" pitchFamily="50" charset="-128"/>
                  </a:rPr>
                  <a:t> at low-</a:t>
                </a:r>
                <a:r>
                  <a:rPr lang="en-US" altLang="ja-JP" b="1" i="1" dirty="0">
                    <a:latin typeface="Comic Sans MS" panose="030F0702030302020204" pitchFamily="66" charset="0"/>
                    <a:ea typeface="HG丸ｺﾞｼｯｸM-PRO" pitchFamily="50" charset="-128"/>
                  </a:rPr>
                  <a:t>T</a:t>
                </a:r>
                <a:endParaRPr lang="ja-JP" altLang="en-US" b="1" dirty="0">
                  <a:latin typeface="Comic Sans MS" panose="030F0702030302020204" pitchFamily="66" charset="0"/>
                  <a:ea typeface="HG丸ｺﾞｼｯｸM-PRO" pitchFamily="50" charset="-128"/>
                </a:endParaRPr>
              </a:p>
            </p:txBody>
          </p:sp>
        </mc:Choice>
        <mc:Fallback>
          <p:sp>
            <p:nvSpPr>
              <p:cNvPr id="9" name="正方形/長方形 8"/>
              <p:cNvSpPr>
                <a:spLocks noRot="1" noChangeAspect="1" noMove="1" noResize="1" noEditPoints="1" noAdjustHandles="1" noChangeArrowheads="1" noChangeShapeType="1" noTextEdit="1"/>
              </p:cNvSpPr>
              <p:nvPr/>
            </p:nvSpPr>
            <p:spPr>
              <a:xfrm>
                <a:off x="170705" y="6174563"/>
                <a:ext cx="4909295" cy="470000"/>
              </a:xfrm>
              <a:prstGeom prst="rect">
                <a:avLst/>
              </a:prstGeom>
              <a:blipFill rotWithShape="0">
                <a:blip r:embed="rId3"/>
                <a:stretch>
                  <a:fillRect l="-1863" t="-7792" b="-29870"/>
                </a:stretch>
              </a:blipFill>
            </p:spPr>
            <p:txBody>
              <a:bodyPr/>
              <a:lstStyle/>
              <a:p>
                <a:r>
                  <a:rPr lang="ja-JP" altLang="en-US">
                    <a:noFill/>
                  </a:rPr>
                  <a:t> </a:t>
                </a:r>
              </a:p>
            </p:txBody>
          </p:sp>
        </mc:Fallback>
      </mc:AlternateContent>
      <p:sp>
        <p:nvSpPr>
          <p:cNvPr id="8"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4" name="角丸四角形 13"/>
          <p:cNvSpPr/>
          <p:nvPr/>
        </p:nvSpPr>
        <p:spPr>
          <a:xfrm>
            <a:off x="5287210" y="1194450"/>
            <a:ext cx="4598800" cy="55546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04308" y="1194450"/>
            <a:ext cx="3370945" cy="523220"/>
          </a:xfrm>
          <a:prstGeom prst="rect">
            <a:avLst/>
          </a:prstGeom>
          <a:noFill/>
        </p:spPr>
        <p:txBody>
          <a:bodyPr wrap="square">
            <a:spAutoFit/>
          </a:bodyPr>
          <a:lstStyle/>
          <a:p>
            <a:pPr algn="ctr"/>
            <a:r>
              <a:rPr lang="en-US" altLang="ja-JP" sz="2800" b="1" dirty="0" smtClean="0">
                <a:solidFill>
                  <a:srgbClr val="FF0000"/>
                </a:solidFill>
                <a:latin typeface="Comic Sans MS" panose="030F0702030302020204" pitchFamily="66" charset="0"/>
                <a:ea typeface="HG丸ｺﾞｼｯｸM-PRO" pitchFamily="50" charset="-128"/>
              </a:rPr>
              <a:t>hole-doping</a:t>
            </a:r>
            <a:endParaRPr lang="ja-JP" altLang="en-US" sz="2800" b="1" dirty="0">
              <a:solidFill>
                <a:srgbClr val="FF0000"/>
              </a:solidFill>
              <a:latin typeface="Comic Sans MS" panose="030F0702030302020204" pitchFamily="66" charset="0"/>
              <a:ea typeface="HG丸ｺﾞｼｯｸM-PRO" pitchFamily="50" charset="-128"/>
            </a:endParaRP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66879" y="1662978"/>
            <a:ext cx="4148053" cy="5013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 </a:t>
            </a:r>
            <a:r>
              <a:rPr lang="en-US" altLang="ja-JP" sz="2800" b="1" dirty="0" err="1" smtClean="0">
                <a:solidFill>
                  <a:srgbClr val="33CCFF"/>
                </a:solidFill>
                <a:latin typeface="Bookman Old Style" panose="02050604050505020204" pitchFamily="18" charset="0"/>
                <a:ea typeface="HG丸ｺﾞｼｯｸM-PRO" pitchFamily="50" charset="-128"/>
              </a:rPr>
              <a:t>SdH</a:t>
            </a:r>
            <a:r>
              <a:rPr lang="en-US" altLang="ja-JP" sz="2800" b="1" dirty="0" smtClean="0">
                <a:solidFill>
                  <a:srgbClr val="33CCFF"/>
                </a:solidFill>
                <a:latin typeface="Bookman Old Style" panose="02050604050505020204" pitchFamily="18" charset="0"/>
                <a:ea typeface="HG丸ｺﾞｼｯｸM-PRO" pitchFamily="50" charset="-128"/>
              </a:rPr>
              <a:t> &amp; QHE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1"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187615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85750"/>
            <a:ext cx="89154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19125" y="1571625"/>
            <a:ext cx="8636794"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3. Results</a:t>
            </a:r>
            <a:r>
              <a:rPr lang="ja-JP" altLang="en-US" sz="2800" b="1" dirty="0" smtClean="0">
                <a:solidFill>
                  <a:srgbClr val="33CCFF"/>
                </a:solidFill>
                <a:latin typeface="Bookman Old Style" panose="02050604050505020204" pitchFamily="18" charset="0"/>
                <a:ea typeface="HG丸ｺﾞｼｯｸM-PRO" pitchFamily="50" charset="-128"/>
              </a:rPr>
              <a:t>：　</a:t>
            </a:r>
            <a:r>
              <a:rPr lang="en-US" altLang="ja-JP" sz="2800" b="1" dirty="0" err="1" smtClean="0">
                <a:solidFill>
                  <a:srgbClr val="33CCFF"/>
                </a:solidFill>
                <a:latin typeface="Bookman Old Style" panose="02050604050505020204" pitchFamily="18" charset="0"/>
                <a:ea typeface="HG丸ｺﾞｼｯｸM-PRO" pitchFamily="50" charset="-128"/>
              </a:rPr>
              <a:t>SdH</a:t>
            </a:r>
            <a:r>
              <a:rPr lang="en-US" altLang="ja-JP" sz="2800" b="1" dirty="0" smtClean="0">
                <a:solidFill>
                  <a:srgbClr val="33CCFF"/>
                </a:solidFill>
                <a:latin typeface="Bookman Old Style" panose="02050604050505020204" pitchFamily="18" charset="0"/>
                <a:ea typeface="HG丸ｺﾞｼｯｸM-PRO" pitchFamily="50" charset="-128"/>
              </a:rPr>
              <a:t> &amp; QHE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8"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mc:AlternateContent xmlns:mc="http://schemas.openxmlformats.org/markup-compatibility/2006">
        <mc:Choice xmlns:a14="http://schemas.microsoft.com/office/drawing/2010/main" xmlns="" Requires="a14">
          <p:sp>
            <p:nvSpPr>
              <p:cNvPr id="3" name="テキスト ボックス 2"/>
              <p:cNvSpPr txBox="1"/>
              <p:nvPr/>
            </p:nvSpPr>
            <p:spPr>
              <a:xfrm>
                <a:off x="5408899" y="1225492"/>
                <a:ext cx="4406125" cy="6787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000" i="1">
                          <a:latin typeface="Cambria Math"/>
                        </a:rPr>
                        <m:t>∆</m:t>
                      </m:r>
                      <m:sSub>
                        <m:sSubPr>
                          <m:ctrlPr>
                            <a:rPr lang="en-US" altLang="ja-JP" sz="2000" i="1">
                              <a:latin typeface="Cambria Math" panose="02040503050406030204" pitchFamily="18" charset="0"/>
                            </a:rPr>
                          </m:ctrlPr>
                        </m:sSubPr>
                        <m:e>
                          <m:r>
                            <a:rPr lang="en-US" altLang="ja-JP" sz="2000" i="1">
                              <a:latin typeface="Cambria Math"/>
                            </a:rPr>
                            <m:t>𝑅</m:t>
                          </m:r>
                        </m:e>
                        <m:sub>
                          <m:r>
                            <a:rPr lang="en-US" altLang="ja-JP" sz="2000" i="1">
                              <a:latin typeface="Cambria Math"/>
                            </a:rPr>
                            <m:t>𝑥𝑥</m:t>
                          </m:r>
                        </m:sub>
                      </m:sSub>
                      <m:r>
                        <a:rPr lang="en-US" altLang="ja-JP" sz="2000" i="1">
                          <a:latin typeface="Cambria Math"/>
                        </a:rPr>
                        <m:t>=</m:t>
                      </m:r>
                      <m:r>
                        <a:rPr lang="en-US" altLang="ja-JP" sz="2000" i="1">
                          <a:latin typeface="Cambria Math"/>
                        </a:rPr>
                        <m:t>𝐴</m:t>
                      </m:r>
                      <m:r>
                        <a:rPr lang="en-US" altLang="ja-JP" sz="2000" i="1">
                          <a:latin typeface="Cambria Math"/>
                        </a:rPr>
                        <m:t>(</m:t>
                      </m:r>
                      <m:r>
                        <a:rPr lang="en-US" altLang="ja-JP" sz="2000" i="1">
                          <a:latin typeface="Cambria Math"/>
                        </a:rPr>
                        <m:t>𝐵</m:t>
                      </m:r>
                      <m:r>
                        <a:rPr lang="en-US" altLang="ja-JP" sz="2000" i="1">
                          <a:latin typeface="Cambria Math"/>
                        </a:rPr>
                        <m:t>)</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d>
                            <m:dPr>
                              <m:begChr m:val="["/>
                              <m:endChr m:val="]"/>
                              <m:ctrlPr>
                                <a:rPr lang="en-US" altLang="ja-JP" sz="2000" i="1">
                                  <a:latin typeface="Cambria Math" panose="02040503050406030204" pitchFamily="18" charset="0"/>
                                </a:rPr>
                              </m:ctrlPr>
                            </m:dPr>
                            <m:e>
                              <m:r>
                                <a:rPr lang="en-US" altLang="ja-JP" sz="2000" i="1">
                                  <a:latin typeface="Cambria Math"/>
                                </a:rPr>
                                <m:t>2</m:t>
                              </m:r>
                              <m:r>
                                <a:rPr lang="ja-JP" altLang="en-US" sz="2000" i="1">
                                  <a:latin typeface="Cambria Math"/>
                                </a:rPr>
                                <m:t>𝜋</m:t>
                              </m:r>
                              <m:r>
                                <a:rPr lang="en-US" altLang="ja-JP" sz="2000" i="1">
                                  <a:latin typeface="Cambria Math"/>
                                </a:rPr>
                                <m:t>(</m:t>
                              </m:r>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a:rPr>
                                        <m:t>𝐵</m:t>
                                      </m:r>
                                    </m:e>
                                    <m:sub>
                                      <m:r>
                                        <a:rPr lang="en-US" altLang="ja-JP" sz="2000" i="1">
                                          <a:latin typeface="Cambria Math"/>
                                        </a:rPr>
                                        <m:t>0</m:t>
                                      </m:r>
                                    </m:sub>
                                  </m:sSub>
                                </m:num>
                                <m:den>
                                  <m:r>
                                    <a:rPr lang="en-US" altLang="ja-JP" sz="2000" i="1">
                                      <a:latin typeface="Cambria Math"/>
                                    </a:rPr>
                                    <m:t>𝐵</m:t>
                                  </m:r>
                                </m:den>
                              </m:f>
                              <m:r>
                                <a:rPr lang="en-US" altLang="ja-JP" sz="2000" i="1">
                                  <a:latin typeface="Cambria Math"/>
                                </a:rPr>
                                <m:t>+</m:t>
                              </m:r>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2</m:t>
                                  </m:r>
                                </m:den>
                              </m:f>
                              <m:r>
                                <a:rPr lang="en-US" altLang="ja-JP" sz="2000" i="1">
                                  <a:latin typeface="Cambria Math"/>
                                </a:rPr>
                                <m:t>+</m:t>
                              </m:r>
                              <m:r>
                                <a:rPr lang="ja-JP" altLang="en-US" sz="2000" i="1" smtClean="0">
                                  <a:solidFill>
                                    <a:srgbClr val="FFFF00"/>
                                  </a:solidFill>
                                  <a:latin typeface="Cambria Math"/>
                                </a:rPr>
                                <m:t>𝛾</m:t>
                              </m:r>
                              <m:r>
                                <a:rPr lang="en-US" altLang="ja-JP" sz="2000" i="1">
                                  <a:latin typeface="Cambria Math"/>
                                </a:rPr>
                                <m:t>)</m:t>
                              </m:r>
                            </m:e>
                          </m:d>
                        </m:e>
                      </m:func>
                    </m:oMath>
                  </m:oMathPara>
                </a14:m>
                <a:endParaRPr lang="ja-JP" altLang="en-US" sz="2000" dirty="0"/>
              </a:p>
            </p:txBody>
          </p:sp>
        </mc:Choice>
        <mc:Fallback>
          <p:sp>
            <p:nvSpPr>
              <p:cNvPr id="3" name="テキスト ボックス 2"/>
              <p:cNvSpPr txBox="1">
                <a:spLocks noRot="1" noChangeAspect="1" noMove="1" noResize="1" noEditPoints="1" noAdjustHandles="1" noChangeArrowheads="1" noChangeShapeType="1" noTextEdit="1"/>
              </p:cNvSpPr>
              <p:nvPr/>
            </p:nvSpPr>
            <p:spPr>
              <a:xfrm>
                <a:off x="5408899" y="1225492"/>
                <a:ext cx="4406125" cy="678776"/>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4" name="テキスト ボックス 3"/>
              <p:cNvSpPr txBox="1"/>
              <p:nvPr/>
            </p:nvSpPr>
            <p:spPr>
              <a:xfrm>
                <a:off x="7222394" y="2061306"/>
                <a:ext cx="2153410" cy="400110"/>
              </a:xfrm>
              <a:prstGeom prst="rect">
                <a:avLst/>
              </a:prstGeom>
              <a:noFill/>
            </p:spPr>
            <p:txBody>
              <a:bodyPr wrap="none" rtlCol="0">
                <a:spAutoFit/>
              </a:bodyPr>
              <a:lstStyle/>
              <a:p>
                <a14:m>
                  <m:oMath xmlns:m="http://schemas.openxmlformats.org/officeDocument/2006/math">
                    <m:r>
                      <a:rPr lang="ja-JP" altLang="en-US" sz="2000" i="1">
                        <a:latin typeface="Cambria Math"/>
                      </a:rPr>
                      <m:t>𝛾</m:t>
                    </m:r>
                    <m:r>
                      <a:rPr lang="en-US" altLang="ja-JP" sz="2000" i="1">
                        <a:latin typeface="Cambria Math"/>
                      </a:rPr>
                      <m:t>=0</m:t>
                    </m:r>
                  </m:oMath>
                </a14:m>
                <a:r>
                  <a:rPr lang="ja-JP" altLang="en-US" sz="2000" dirty="0">
                    <a:latin typeface="Comic Sans MS" panose="030F0702030302020204" pitchFamily="66" charset="0"/>
                  </a:rPr>
                  <a:t/>
                </a:r>
                <a:r>
                  <a:rPr lang="en-US" altLang="ja-JP" sz="2000" dirty="0">
                    <a:latin typeface="Comic Sans MS" panose="030F0702030302020204" pitchFamily="66" charset="0"/>
                  </a:rPr>
                  <a:t>: </a:t>
                </a:r>
                <a:r>
                  <a:rPr lang="en-US" altLang="ja-JP" sz="2000" dirty="0">
                    <a:latin typeface="Comic Sans MS" panose="030F0702030302020204" pitchFamily="66" charset="0"/>
                    <a:ea typeface="HG丸ｺﾞｼｯｸM-PRO" pitchFamily="50" charset="-128"/>
                  </a:rPr>
                  <a:t>normal -</a:t>
                </a:r>
                <a:r>
                  <a:rPr lang="en-US" altLang="ja-JP" sz="2000" i="1" dirty="0">
                    <a:latin typeface="Comic Sans MS" panose="030F0702030302020204" pitchFamily="66" charset="0"/>
                    <a:ea typeface="HG丸ｺﾞｼｯｸM-PRO" pitchFamily="50" charset="-128"/>
                  </a:rPr>
                  <a:t>e</a:t>
                </a:r>
                <a:endParaRPr lang="ja-JP" altLang="en-US" sz="2000" i="1" dirty="0">
                  <a:latin typeface="Comic Sans MS" panose="030F0702030302020204" pitchFamily="66" charset="0"/>
                  <a:ea typeface="HG丸ｺﾞｼｯｸM-PRO" pitchFamily="50" charset="-128"/>
                </a:endParaRPr>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7222394" y="2061306"/>
                <a:ext cx="2153410" cy="400110"/>
              </a:xfrm>
              <a:prstGeom prst="rect">
                <a:avLst/>
              </a:prstGeom>
              <a:blipFill rotWithShape="0">
                <a:blip r:embed="rId3"/>
                <a:stretch>
                  <a:fillRect t="-7576" r="-1983" b="-2575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7" name="テキスト ボックス 6"/>
              <p:cNvSpPr txBox="1"/>
              <p:nvPr/>
            </p:nvSpPr>
            <p:spPr>
              <a:xfrm>
                <a:off x="7217440" y="2474922"/>
                <a:ext cx="2270430" cy="400110"/>
              </a:xfrm>
              <a:prstGeom prst="rect">
                <a:avLst/>
              </a:prstGeom>
              <a:noFill/>
            </p:spPr>
            <p:txBody>
              <a:bodyPr wrap="none" rtlCol="0">
                <a:spAutoFit/>
              </a:bodyPr>
              <a:lstStyle/>
              <a:p>
                <a14:m>
                  <m:oMath xmlns:m="http://schemas.openxmlformats.org/officeDocument/2006/math">
                    <m:r>
                      <a:rPr lang="ja-JP" altLang="en-US" sz="2000" i="1" smtClean="0">
                        <a:solidFill>
                          <a:srgbClr val="FFFF00"/>
                        </a:solidFill>
                        <a:latin typeface="Cambria Math"/>
                      </a:rPr>
                      <m:t>𝛾</m:t>
                    </m:r>
                    <m:r>
                      <a:rPr lang="en-US" altLang="ja-JP" sz="2000" i="1">
                        <a:solidFill>
                          <a:srgbClr val="FFFF00"/>
                        </a:solidFill>
                        <a:latin typeface="Cambria Math"/>
                      </a:rPr>
                      <m:t>=1/2</m:t>
                    </m:r>
                  </m:oMath>
                </a14:m>
                <a:r>
                  <a:rPr lang="ja-JP" altLang="en-US" sz="2000" dirty="0">
                    <a:solidFill>
                      <a:srgbClr val="FFFF00"/>
                    </a:solidFill>
                    <a:latin typeface="Comic Sans MS" panose="030F0702030302020204" pitchFamily="66" charset="0"/>
                  </a:rPr>
                  <a:t/>
                </a:r>
                <a:r>
                  <a:rPr lang="en-US" altLang="ja-JP" sz="2000" dirty="0">
                    <a:solidFill>
                      <a:srgbClr val="FFFF00"/>
                    </a:solidFill>
                    <a:latin typeface="Comic Sans MS" panose="030F0702030302020204" pitchFamily="66" charset="0"/>
                  </a:rPr>
                  <a:t>: </a:t>
                </a:r>
                <a:r>
                  <a:rPr lang="en-US" altLang="ja-JP" sz="2000" dirty="0">
                    <a:solidFill>
                      <a:srgbClr val="FFFF00"/>
                    </a:solidFill>
                    <a:latin typeface="Comic Sans MS" panose="030F0702030302020204" pitchFamily="66" charset="0"/>
                    <a:ea typeface="HG丸ｺﾞｼｯｸM-PRO" pitchFamily="50" charset="-128"/>
                  </a:rPr>
                  <a:t>Dirac -</a:t>
                </a:r>
                <a:r>
                  <a:rPr lang="en-US" altLang="ja-JP" sz="2000" i="1" dirty="0">
                    <a:solidFill>
                      <a:srgbClr val="FFFF00"/>
                    </a:solidFill>
                    <a:latin typeface="Comic Sans MS" panose="030F0702030302020204" pitchFamily="66" charset="0"/>
                    <a:ea typeface="HG丸ｺﾞｼｯｸM-PRO" pitchFamily="50" charset="-128"/>
                  </a:rPr>
                  <a:t>e</a:t>
                </a:r>
                <a:endParaRPr lang="ja-JP" altLang="en-US" sz="2000" i="1" dirty="0">
                  <a:solidFill>
                    <a:srgbClr val="FFFF00"/>
                  </a:solidFill>
                  <a:latin typeface="Comic Sans MS" panose="030F0702030302020204" pitchFamily="66" charset="0"/>
                  <a:ea typeface="HG丸ｺﾞｼｯｸM-PRO" pitchFamily="50" charset="-128"/>
                </a:endParaRPr>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7217440" y="2474922"/>
                <a:ext cx="2270430" cy="400110"/>
              </a:xfrm>
              <a:prstGeom prst="rect">
                <a:avLst/>
              </a:prstGeom>
              <a:blipFill rotWithShape="0">
                <a:blip r:embed="rId4"/>
                <a:stretch>
                  <a:fillRect t="-9091" r="-1613" b="-25758"/>
                </a:stretch>
              </a:blipFill>
            </p:spPr>
            <p:txBody>
              <a:bodyPr/>
              <a:lstStyle/>
              <a:p>
                <a:r>
                  <a:rPr lang="ja-JP" altLang="en-US">
                    <a:noFill/>
                  </a:rPr>
                  <a:t> </a:t>
                </a:r>
              </a:p>
            </p:txBody>
          </p:sp>
        </mc:Fallback>
      </mc:AlternateContent>
      <p:pic>
        <p:nvPicPr>
          <p:cNvPr id="62466" name="Picture 2" descr="C:\paper\paper22\fig\fig-b\SdH.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001" t="9460" r="3398" b="11222"/>
          <a:stretch/>
        </p:blipFill>
        <p:spPr bwMode="auto">
          <a:xfrm>
            <a:off x="90086" y="203094"/>
            <a:ext cx="5318813" cy="6517345"/>
          </a:xfrm>
          <a:prstGeom prst="rect">
            <a:avLst/>
          </a:prstGeom>
          <a:noFill/>
          <a:extLst>
            <a:ext uri="{909E8E84-426E-40DD-AFC4-6F175D3DCCD1}">
              <a14:hiddenFill xmlns:a14="http://schemas.microsoft.com/office/drawing/2010/main" xmlns="">
                <a:solidFill>
                  <a:srgbClr val="FFFFFF"/>
                </a:solidFill>
              </a14:hiddenFill>
            </a:ext>
          </a:extLst>
        </p:spPr>
      </p:pic>
      <p:pic>
        <p:nvPicPr>
          <p:cNvPr id="62467" name="Picture 3" descr="C:\paper\paper22\fig\fig-b\substrate3c.jp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56921" t="26415" b="30738"/>
          <a:stretch/>
        </p:blipFill>
        <p:spPr bwMode="auto">
          <a:xfrm>
            <a:off x="7133554" y="3384836"/>
            <a:ext cx="2566604" cy="340369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テキスト ボックス 20"/>
          <p:cNvSpPr txBox="1"/>
          <p:nvPr/>
        </p:nvSpPr>
        <p:spPr>
          <a:xfrm>
            <a:off x="5715396" y="2902845"/>
            <a:ext cx="2613216" cy="481991"/>
          </a:xfrm>
          <a:prstGeom prst="rect">
            <a:avLst/>
          </a:prstGeom>
          <a:noFill/>
        </p:spPr>
        <p:txBody>
          <a:bodyPr wrap="none" rtlCol="0">
            <a:spAutoFit/>
          </a:bodyPr>
          <a:lstStyle/>
          <a:p>
            <a:r>
              <a:rPr lang="en-US" altLang="ja-JP" sz="2532" b="1" dirty="0">
                <a:latin typeface="Comic Sans MS" panose="030F0702030302020204" pitchFamily="66" charset="0"/>
                <a:ea typeface="HG丸ｺﾞｼｯｸM-PRO" pitchFamily="50" charset="-128"/>
              </a:rPr>
              <a:t>Energy diagram</a:t>
            </a:r>
            <a:endParaRPr lang="ja-JP" altLang="en-US" sz="2532" b="1" i="1" dirty="0">
              <a:latin typeface="Comic Sans MS" panose="030F0702030302020204" pitchFamily="66" charset="0"/>
              <a:ea typeface="HG丸ｺﾞｼｯｸM-PRO" pitchFamily="50" charset="-128"/>
            </a:endParaRPr>
          </a:p>
        </p:txBody>
      </p:sp>
      <p:sp>
        <p:nvSpPr>
          <p:cNvPr id="5" name="円/楕円 4"/>
          <p:cNvSpPr/>
          <p:nvPr/>
        </p:nvSpPr>
        <p:spPr>
          <a:xfrm>
            <a:off x="3053424" y="1583615"/>
            <a:ext cx="455898" cy="45589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p:sp>
        <p:nvSpPr>
          <p:cNvPr id="2" name="左右矢印 1"/>
          <p:cNvSpPr/>
          <p:nvPr/>
        </p:nvSpPr>
        <p:spPr>
          <a:xfrm>
            <a:off x="5655695" y="5114497"/>
            <a:ext cx="1262834" cy="714069"/>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32"/>
          </a:p>
        </p:txBody>
      </p:sp>
      <mc:AlternateContent xmlns:mc="http://schemas.openxmlformats.org/markup-compatibility/2006">
        <mc:Choice xmlns:a14="http://schemas.microsoft.com/office/drawing/2010/main" xmlns="" Requires="a14">
          <p:sp>
            <p:nvSpPr>
              <p:cNvPr id="6" name="テキスト ボックス 5"/>
              <p:cNvSpPr txBox="1"/>
              <p:nvPr/>
            </p:nvSpPr>
            <p:spPr>
              <a:xfrm>
                <a:off x="3914286" y="4951596"/>
                <a:ext cx="1511248" cy="531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panose="02040503050406030204" pitchFamily="18" charset="0"/>
                            </a:rPr>
                            <m:t>𝑛</m:t>
                          </m:r>
                        </m:e>
                        <m:sub>
                          <m:r>
                            <m:rPr>
                              <m:sty m:val="p"/>
                            </m:rPr>
                            <a:rPr kumimoji="1" lang="en-US" altLang="ja-JP" sz="3200" b="0" i="0" smtClean="0">
                              <a:solidFill>
                                <a:srgbClr val="FF0000"/>
                              </a:solidFill>
                              <a:latin typeface="Cambria Math" panose="02040503050406030204" pitchFamily="18" charset="0"/>
                            </a:rPr>
                            <m:t>d</m:t>
                          </m:r>
                        </m:sub>
                      </m:sSub>
                      <m:r>
                        <a:rPr kumimoji="1" lang="en-US" altLang="ja-JP" sz="3200" i="1" smtClean="0">
                          <a:solidFill>
                            <a:srgbClr val="FF0000"/>
                          </a:solidFill>
                          <a:latin typeface="Cambria Math" panose="02040503050406030204" pitchFamily="18" charset="0"/>
                          <a:ea typeface="Cambria Math" panose="02040503050406030204" pitchFamily="18" charset="0"/>
                        </a:rPr>
                        <m:t>∝</m:t>
                      </m:r>
                      <m:sSub>
                        <m:sSubPr>
                          <m:ctrlPr>
                            <a:rPr kumimoji="1" lang="en-US" altLang="ja-JP" sz="3200" i="1" smtClean="0">
                              <a:solidFill>
                                <a:srgbClr val="FF0000"/>
                              </a:solidFill>
                              <a:latin typeface="Cambria Math" panose="02040503050406030204" pitchFamily="18" charset="0"/>
                              <a:ea typeface="Cambria Math" panose="02040503050406030204" pitchFamily="18" charset="0"/>
                            </a:rPr>
                          </m:ctrlPr>
                        </m:sSubPr>
                        <m:e>
                          <m:r>
                            <a:rPr kumimoji="1" lang="en-US" altLang="ja-JP" sz="3200" b="0" i="1" smtClean="0">
                              <a:solidFill>
                                <a:srgbClr val="FF0000"/>
                              </a:solidFill>
                              <a:latin typeface="Cambria Math" panose="02040503050406030204" pitchFamily="18" charset="0"/>
                              <a:ea typeface="Cambria Math" panose="02040503050406030204" pitchFamily="18" charset="0"/>
                            </a:rPr>
                            <m:t>𝐵</m:t>
                          </m:r>
                        </m:e>
                        <m:sub>
                          <m:r>
                            <a:rPr kumimoji="1" lang="en-US" altLang="ja-JP" sz="3200" b="0" i="1" smtClean="0">
                              <a:solidFill>
                                <a:srgbClr val="FF0000"/>
                              </a:solidFill>
                              <a:latin typeface="Cambria Math" panose="02040503050406030204" pitchFamily="18" charset="0"/>
                              <a:ea typeface="Cambria Math" panose="02040503050406030204" pitchFamily="18" charset="0"/>
                            </a:rPr>
                            <m:t>𝑓</m:t>
                          </m:r>
                        </m:sub>
                      </m:sSub>
                    </m:oMath>
                  </m:oMathPara>
                </a14:m>
                <a:endParaRPr kumimoji="1" lang="ja-JP" altLang="en-US" sz="3200" dirty="0">
                  <a:solidFill>
                    <a:srgbClr val="FF0000"/>
                  </a:solidFill>
                </a:endParaRPr>
              </a:p>
            </p:txBody>
          </p:sp>
        </mc:Choice>
        <mc:Fallback>
          <p:sp>
            <p:nvSpPr>
              <p:cNvPr id="6" name="テキスト ボックス 5"/>
              <p:cNvSpPr txBox="1">
                <a:spLocks noRot="1" noChangeAspect="1" noMove="1" noResize="1" noEditPoints="1" noAdjustHandles="1" noChangeArrowheads="1" noChangeShapeType="1" noTextEdit="1"/>
              </p:cNvSpPr>
              <p:nvPr/>
            </p:nvSpPr>
            <p:spPr>
              <a:xfrm>
                <a:off x="3914286" y="4951596"/>
                <a:ext cx="1511248" cy="531877"/>
              </a:xfrm>
              <a:prstGeom prst="rect">
                <a:avLst/>
              </a:prstGeom>
              <a:blipFill rotWithShape="0">
                <a:blip r:embed="rId7"/>
                <a:stretch>
                  <a:fillRect/>
                </a:stretch>
              </a:blipFill>
            </p:spPr>
            <p:txBody>
              <a:bodyPr/>
              <a:lstStyle/>
              <a:p>
                <a:r>
                  <a:rPr lang="ja-JP" altLang="en-US">
                    <a:noFill/>
                  </a:rPr>
                  <a:t> </a:t>
                </a:r>
              </a:p>
            </p:txBody>
          </p:sp>
        </mc:Fallback>
      </mc:AlternateContent>
      <p:sp>
        <p:nvSpPr>
          <p:cNvPr id="8" name="円/楕円 7"/>
          <p:cNvSpPr/>
          <p:nvPr/>
        </p:nvSpPr>
        <p:spPr bwMode="auto">
          <a:xfrm>
            <a:off x="7133554" y="2417874"/>
            <a:ext cx="2566604" cy="543041"/>
          </a:xfrm>
          <a:prstGeom prst="ellipse">
            <a:avLst/>
          </a:prstGeom>
          <a:noFill/>
          <a:ln>
            <a:solidFill>
              <a:srgbClr val="33CC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14"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166325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220" t="10412" r="4447" b="8776"/>
          <a:stretch/>
        </p:blipFill>
        <p:spPr bwMode="auto">
          <a:xfrm>
            <a:off x="3824646" y="4019731"/>
            <a:ext cx="5254466" cy="2629352"/>
          </a:xfrm>
          <a:prstGeom prst="rect">
            <a:avLst/>
          </a:prstGeom>
          <a:solidFill>
            <a:schemeClr val="bg1"/>
          </a:solidFill>
          <a:ln>
            <a:noFill/>
          </a:ln>
          <a:effectLst/>
        </p:spPr>
      </p:pic>
      <mc:AlternateContent xmlns:mc="http://schemas.openxmlformats.org/markup-compatibility/2006">
        <mc:Choice xmlns:a14="http://schemas.microsoft.com/office/drawing/2010/main" xmlns="" Requires="a14">
          <p:sp>
            <p:nvSpPr>
              <p:cNvPr id="13" name="テキスト ボックス 12"/>
              <p:cNvSpPr txBox="1"/>
              <p:nvPr/>
            </p:nvSpPr>
            <p:spPr>
              <a:xfrm>
                <a:off x="4862046" y="3160185"/>
                <a:ext cx="468909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bg1"/>
                          </a:solidFill>
                          <a:latin typeface="Cambria Math"/>
                          <a:ea typeface="HG丸ｺﾞｼｯｸM-PRO" pitchFamily="50" charset="-128"/>
                        </a:rPr>
                        <m:t>|</m:t>
                      </m:r>
                      <m:r>
                        <a:rPr lang="ja-JP" altLang="en-US" sz="2800" i="1" smtClean="0">
                          <a:solidFill>
                            <a:schemeClr val="bg1"/>
                          </a:solidFill>
                          <a:latin typeface="Cambria Math"/>
                          <a:ea typeface="HG丸ｺﾞｼｯｸM-PRO" pitchFamily="50" charset="-128"/>
                        </a:rPr>
                        <m:t>𝜈</m:t>
                      </m:r>
                      <m:r>
                        <a:rPr lang="en-US" altLang="ja-JP" sz="2800" b="0" i="1" smtClean="0">
                          <a:solidFill>
                            <a:schemeClr val="bg1"/>
                          </a:solidFill>
                          <a:latin typeface="Cambria Math"/>
                          <a:ea typeface="HG丸ｺﾞｼｯｸM-PRO" pitchFamily="50" charset="-128"/>
                        </a:rPr>
                        <m:t>|=2, 6, 10, 14, 18,</m:t>
                      </m:r>
                      <m:r>
                        <a:rPr lang="en-US" altLang="ja-JP" sz="2800" b="0" i="1" smtClean="0">
                          <a:solidFill>
                            <a:schemeClr val="bg1"/>
                          </a:solidFill>
                          <a:latin typeface="Cambria Math"/>
                          <a:ea typeface="Cambria Math"/>
                        </a:rPr>
                        <m:t>⋯</m:t>
                      </m:r>
                    </m:oMath>
                  </m:oMathPara>
                </a14:m>
                <a:endParaRPr kumimoji="1" lang="ja-JP" altLang="en-US" sz="2800" i="1" dirty="0">
                  <a:solidFill>
                    <a:schemeClr val="bg1"/>
                  </a:solidFill>
                  <a:latin typeface="HG丸ｺﾞｼｯｸM-PRO" pitchFamily="50" charset="-128"/>
                  <a:ea typeface="HG丸ｺﾞｼｯｸM-PRO" pitchFamily="50" charset="-128"/>
                </a:endParaRPr>
              </a:p>
            </p:txBody>
          </p:sp>
        </mc:Choice>
        <mc:Fallback>
          <p:sp>
            <p:nvSpPr>
              <p:cNvPr id="13" name="テキスト ボックス 12"/>
              <p:cNvSpPr txBox="1">
                <a:spLocks noRot="1" noChangeAspect="1" noMove="1" noResize="1" noEditPoints="1" noAdjustHandles="1" noChangeArrowheads="1" noChangeShapeType="1" noTextEdit="1"/>
              </p:cNvSpPr>
              <p:nvPr/>
            </p:nvSpPr>
            <p:spPr>
              <a:xfrm>
                <a:off x="4862046" y="3160185"/>
                <a:ext cx="4689095" cy="52322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4" name="テキスト ボックス 13"/>
              <p:cNvSpPr txBox="1"/>
              <p:nvPr/>
            </p:nvSpPr>
            <p:spPr>
              <a:xfrm>
                <a:off x="4389075" y="1939147"/>
                <a:ext cx="2307106" cy="565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2800" b="0" i="1" smtClean="0">
                              <a:solidFill>
                                <a:srgbClr val="FFFF00"/>
                              </a:solidFill>
                              <a:latin typeface="Cambria Math" panose="02040503050406030204" pitchFamily="18" charset="0"/>
                              <a:ea typeface="HG丸ｺﾞｼｯｸM-PRO" pitchFamily="50" charset="-128"/>
                            </a:rPr>
                          </m:ctrlPr>
                        </m:sSubSupPr>
                        <m:e>
                          <m:r>
                            <a:rPr lang="en-US" altLang="ja-JP" sz="2800" b="0" i="1" smtClean="0">
                              <a:solidFill>
                                <a:srgbClr val="FFFF00"/>
                              </a:solidFill>
                              <a:latin typeface="Cambria Math"/>
                              <a:ea typeface="HG丸ｺﾞｼｯｸM-PRO" pitchFamily="50" charset="-128"/>
                            </a:rPr>
                            <m:t>𝑅</m:t>
                          </m:r>
                        </m:e>
                        <m:sub>
                          <m:r>
                            <a:rPr lang="en-US" altLang="ja-JP" sz="2800" b="0" i="1" smtClean="0">
                              <a:solidFill>
                                <a:srgbClr val="FFFF00"/>
                              </a:solidFill>
                              <a:latin typeface="Cambria Math"/>
                              <a:ea typeface="HG丸ｺﾞｼｯｸM-PRO" pitchFamily="50" charset="-128"/>
                            </a:rPr>
                            <m:t>𝑥𝑦</m:t>
                          </m:r>
                        </m:sub>
                        <m:sup>
                          <m:r>
                            <a:rPr lang="en-US" altLang="ja-JP" sz="2800" b="0" i="1" smtClean="0">
                              <a:solidFill>
                                <a:srgbClr val="FFFF00"/>
                              </a:solidFill>
                              <a:latin typeface="Cambria Math"/>
                              <a:ea typeface="HG丸ｺﾞｼｯｸM-PRO" pitchFamily="50" charset="-128"/>
                            </a:rPr>
                            <m:t>−1</m:t>
                          </m:r>
                        </m:sup>
                      </m:sSubSup>
                      <m:r>
                        <a:rPr lang="en-US" altLang="ja-JP" sz="2800" b="0" i="1" smtClean="0">
                          <a:solidFill>
                            <a:srgbClr val="FFFF00"/>
                          </a:solidFill>
                          <a:latin typeface="Cambria Math"/>
                          <a:ea typeface="HG丸ｺﾞｼｯｸM-PRO" pitchFamily="50" charset="-128"/>
                        </a:rPr>
                        <m:t>=</m:t>
                      </m:r>
                      <m:r>
                        <a:rPr lang="ja-JP" altLang="en-US" sz="2800" i="1" smtClean="0">
                          <a:solidFill>
                            <a:srgbClr val="FFFF00"/>
                          </a:solidFill>
                          <a:latin typeface="Cambria Math"/>
                          <a:ea typeface="HG丸ｺﾞｼｯｸM-PRO" pitchFamily="50" charset="-128"/>
                        </a:rPr>
                        <m:t>𝜈</m:t>
                      </m:r>
                      <m:sSup>
                        <m:sSupPr>
                          <m:ctrlPr>
                            <a:rPr lang="en-US" altLang="ja-JP" sz="2800" i="1" smtClean="0">
                              <a:solidFill>
                                <a:srgbClr val="FFFF00"/>
                              </a:solidFill>
                              <a:latin typeface="Cambria Math" panose="02040503050406030204" pitchFamily="18" charset="0"/>
                              <a:ea typeface="HG丸ｺﾞｼｯｸM-PRO" pitchFamily="50" charset="-128"/>
                            </a:rPr>
                          </m:ctrlPr>
                        </m:sSupPr>
                        <m:e>
                          <m:r>
                            <a:rPr lang="en-US" altLang="ja-JP" sz="2800" b="0" i="1" smtClean="0">
                              <a:solidFill>
                                <a:srgbClr val="FFFF00"/>
                              </a:solidFill>
                              <a:latin typeface="Cambria Math"/>
                              <a:ea typeface="HG丸ｺﾞｼｯｸM-PRO" pitchFamily="50" charset="-128"/>
                            </a:rPr>
                            <m:t>𝑒</m:t>
                          </m:r>
                        </m:e>
                        <m:sup>
                          <m:r>
                            <a:rPr lang="en-US" altLang="ja-JP" sz="2800" b="0" i="1" smtClean="0">
                              <a:solidFill>
                                <a:srgbClr val="FFFF00"/>
                              </a:solidFill>
                              <a:latin typeface="Cambria Math"/>
                              <a:ea typeface="HG丸ｺﾞｼｯｸM-PRO" pitchFamily="50" charset="-128"/>
                            </a:rPr>
                            <m:t>2</m:t>
                          </m:r>
                        </m:sup>
                      </m:sSup>
                      <m:r>
                        <a:rPr lang="en-US" altLang="ja-JP" sz="2800" b="0" i="1" smtClean="0">
                          <a:solidFill>
                            <a:srgbClr val="FFFF00"/>
                          </a:solidFill>
                          <a:latin typeface="Cambria Math"/>
                          <a:ea typeface="HG丸ｺﾞｼｯｸM-PRO" pitchFamily="50" charset="-128"/>
                        </a:rPr>
                        <m:t>/</m:t>
                      </m:r>
                      <m:r>
                        <a:rPr lang="en-US" altLang="ja-JP" sz="2800" b="0" i="1" smtClean="0">
                          <a:solidFill>
                            <a:srgbClr val="FFFF00"/>
                          </a:solidFill>
                          <a:latin typeface="Cambria Math"/>
                          <a:ea typeface="HG丸ｺﾞｼｯｸM-PRO" pitchFamily="50" charset="-128"/>
                        </a:rPr>
                        <m:t>h</m:t>
                      </m:r>
                    </m:oMath>
                  </m:oMathPara>
                </a14:m>
                <a:endParaRPr kumimoji="1" lang="ja-JP" altLang="en-US" sz="2800" i="1" dirty="0">
                  <a:solidFill>
                    <a:srgbClr val="FFFF00"/>
                  </a:solidFill>
                  <a:latin typeface="HG丸ｺﾞｼｯｸM-PRO" pitchFamily="50" charset="-128"/>
                  <a:ea typeface="HG丸ｺﾞｼｯｸM-PRO" pitchFamily="50" charset="-128"/>
                </a:endParaRPr>
              </a:p>
            </p:txBody>
          </p:sp>
        </mc:Choice>
        <mc:Fallback>
          <p:sp>
            <p:nvSpPr>
              <p:cNvPr id="14" name="テキスト ボックス 13"/>
              <p:cNvSpPr txBox="1">
                <a:spLocks noRot="1" noChangeAspect="1" noMove="1" noResize="1" noEditPoints="1" noAdjustHandles="1" noChangeArrowheads="1" noChangeShapeType="1" noTextEdit="1"/>
              </p:cNvSpPr>
              <p:nvPr/>
            </p:nvSpPr>
            <p:spPr>
              <a:xfrm>
                <a:off x="4389075" y="1939147"/>
                <a:ext cx="2307106" cy="56586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xmlns="" Requires="a14">
          <p:sp>
            <p:nvSpPr>
              <p:cNvPr id="15" name="テキスト ボックス 14"/>
              <p:cNvSpPr txBox="1"/>
              <p:nvPr/>
            </p:nvSpPr>
            <p:spPr>
              <a:xfrm>
                <a:off x="5486355" y="2507683"/>
                <a:ext cx="294247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ja-JP" altLang="en-US" sz="2800" i="1" smtClean="0">
                          <a:solidFill>
                            <a:srgbClr val="FFFF00"/>
                          </a:solidFill>
                          <a:latin typeface="Cambria Math"/>
                          <a:ea typeface="HG丸ｺﾞｼｯｸM-PRO" pitchFamily="50" charset="-128"/>
                        </a:rPr>
                        <m:t>𝜈</m:t>
                      </m:r>
                      <m:r>
                        <a:rPr lang="en-US" altLang="ja-JP" sz="2800" b="0" i="1" smtClean="0">
                          <a:solidFill>
                            <a:srgbClr val="FFFF00"/>
                          </a:solidFill>
                          <a:latin typeface="Cambria Math"/>
                          <a:ea typeface="HG丸ｺﾞｼｯｸM-PRO" pitchFamily="50" charset="-128"/>
                        </a:rPr>
                        <m:t>=</m:t>
                      </m:r>
                      <m:r>
                        <a:rPr lang="en-US" altLang="ja-JP" sz="2800" b="0" i="1" smtClean="0">
                          <a:solidFill>
                            <a:srgbClr val="FFFF00"/>
                          </a:solidFill>
                          <a:latin typeface="Cambria Math"/>
                          <a:ea typeface="Cambria Math"/>
                        </a:rPr>
                        <m:t>±</m:t>
                      </m:r>
                      <m:r>
                        <a:rPr lang="en-US" altLang="ja-JP" sz="2800" b="0" i="1" smtClean="0">
                          <a:solidFill>
                            <a:srgbClr val="FFFF00"/>
                          </a:solidFill>
                          <a:latin typeface="Cambria Math"/>
                          <a:ea typeface="HG丸ｺﾞｼｯｸM-PRO" pitchFamily="50" charset="-128"/>
                        </a:rPr>
                        <m:t>4(</m:t>
                      </m:r>
                      <m:r>
                        <a:rPr lang="en-US" altLang="ja-JP" sz="2800" b="0" i="1" smtClean="0">
                          <a:solidFill>
                            <a:srgbClr val="FFFF00"/>
                          </a:solidFill>
                          <a:latin typeface="Cambria Math"/>
                          <a:ea typeface="HG丸ｺﾞｼｯｸM-PRO" pitchFamily="50" charset="-128"/>
                        </a:rPr>
                        <m:t>𝑛</m:t>
                      </m:r>
                      <m:r>
                        <a:rPr lang="en-US" altLang="ja-JP" sz="2800" b="0" i="1" smtClean="0">
                          <a:solidFill>
                            <a:srgbClr val="FFFF00"/>
                          </a:solidFill>
                          <a:latin typeface="Cambria Math"/>
                          <a:ea typeface="HG丸ｺﾞｼｯｸM-PRO" pitchFamily="50" charset="-128"/>
                        </a:rPr>
                        <m:t>+1/2)</m:t>
                      </m:r>
                    </m:oMath>
                  </m:oMathPara>
                </a14:m>
                <a:endParaRPr kumimoji="1" lang="ja-JP" altLang="en-US" sz="2800" i="1" dirty="0">
                  <a:solidFill>
                    <a:srgbClr val="FFFF00"/>
                  </a:solidFill>
                  <a:latin typeface="HG丸ｺﾞｼｯｸM-PRO" pitchFamily="50" charset="-128"/>
                  <a:ea typeface="HG丸ｺﾞｼｯｸM-PRO" pitchFamily="50" charset="-128"/>
                </a:endParaRPr>
              </a:p>
            </p:txBody>
          </p:sp>
        </mc:Choice>
        <mc:Fallback>
          <p:sp>
            <p:nvSpPr>
              <p:cNvPr id="15" name="テキスト ボックス 14"/>
              <p:cNvSpPr txBox="1">
                <a:spLocks noRot="1" noChangeAspect="1" noMove="1" noResize="1" noEditPoints="1" noAdjustHandles="1" noChangeArrowheads="1" noChangeShapeType="1" noTextEdit="1"/>
              </p:cNvSpPr>
              <p:nvPr/>
            </p:nvSpPr>
            <p:spPr>
              <a:xfrm>
                <a:off x="5486355" y="2507683"/>
                <a:ext cx="2942472" cy="523220"/>
              </a:xfrm>
              <a:prstGeom prst="rect">
                <a:avLst/>
              </a:prstGeom>
              <a:blipFill rotWithShape="0">
                <a:blip r:embed="rId5"/>
                <a:stretch>
                  <a:fillRect/>
                </a:stretch>
              </a:blipFill>
            </p:spPr>
            <p:txBody>
              <a:bodyPr/>
              <a:lstStyle/>
              <a:p>
                <a:r>
                  <a:rPr lang="ja-JP" altLang="en-US">
                    <a:noFill/>
                  </a:rPr>
                  <a:t> </a:t>
                </a:r>
              </a:p>
            </p:txBody>
          </p:sp>
        </mc:Fallback>
      </mc:AlternateContent>
      <p:sp>
        <p:nvSpPr>
          <p:cNvPr id="17" name="テキスト ボックス 16"/>
          <p:cNvSpPr txBox="1"/>
          <p:nvPr/>
        </p:nvSpPr>
        <p:spPr>
          <a:xfrm>
            <a:off x="3969871" y="1331961"/>
            <a:ext cx="4594528" cy="523220"/>
          </a:xfrm>
          <a:prstGeom prst="rect">
            <a:avLst/>
          </a:prstGeom>
          <a:noFill/>
        </p:spPr>
        <p:txBody>
          <a:bodyPr wrap="none" rtlCol="0">
            <a:spAutoFit/>
          </a:bodyPr>
          <a:lstStyle/>
          <a:p>
            <a:r>
              <a:rPr lang="en-US" altLang="ja-JP" sz="2800" b="1" dirty="0" smtClean="0">
                <a:latin typeface="Comic Sans MS" panose="030F0702030302020204" pitchFamily="66" charset="0"/>
                <a:ea typeface="HG丸ｺﾞｼｯｸM-PRO" pitchFamily="50" charset="-128"/>
              </a:rPr>
              <a:t>QHE in 2D Dirac system</a:t>
            </a:r>
            <a:endParaRPr kumimoji="1" lang="ja-JP" altLang="en-US" sz="2800" b="1" i="1" dirty="0">
              <a:latin typeface="Comic Sans MS" panose="030F0702030302020204" pitchFamily="66" charset="0"/>
              <a:ea typeface="HG丸ｺﾞｼｯｸM-PRO" pitchFamily="50" charset="-128"/>
            </a:endParaRPr>
          </a:p>
        </p:txBody>
      </p:sp>
      <p:sp>
        <p:nvSpPr>
          <p:cNvPr id="10"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pic>
        <p:nvPicPr>
          <p:cNvPr id="62466" name="Picture 2" descr="C:\paper\paper22\fig\fig-b\SdH.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5001" t="9460" r="52515" b="11222"/>
          <a:stretch/>
        </p:blipFill>
        <p:spPr bwMode="auto">
          <a:xfrm>
            <a:off x="90086" y="203094"/>
            <a:ext cx="2466847" cy="651734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3894820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pic>
        <p:nvPicPr>
          <p:cNvPr id="10" name="Picture 2" descr="C:\paper\paper22\fig\fig-b\sigma-level.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250" b="43513"/>
          <a:stretch/>
        </p:blipFill>
        <p:spPr bwMode="auto">
          <a:xfrm>
            <a:off x="3445072" y="1206523"/>
            <a:ext cx="6055958" cy="4390920"/>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20" name="正方形/長方形 19"/>
              <p:cNvSpPr/>
              <p:nvPr/>
            </p:nvSpPr>
            <p:spPr>
              <a:xfrm>
                <a:off x="3445072" y="5291417"/>
                <a:ext cx="6055958" cy="156658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ja-JP" sz="2800" i="1" smtClean="0">
                              <a:solidFill>
                                <a:srgbClr val="FF0000"/>
                              </a:solidFill>
                              <a:latin typeface="Cambria Math" panose="02040503050406030204" pitchFamily="18" charset="0"/>
                            </a:rPr>
                          </m:ctrlPr>
                        </m:sSubPr>
                        <m:e>
                          <m:r>
                            <a:rPr lang="en-US" altLang="ja-JP" sz="2800" i="1">
                              <a:solidFill>
                                <a:srgbClr val="FF0000"/>
                              </a:solidFill>
                              <a:latin typeface="Cambria Math"/>
                            </a:rPr>
                            <m:t>𝜈</m:t>
                          </m:r>
                        </m:e>
                        <m:sub>
                          <m:r>
                            <m:rPr>
                              <m:sty m:val="p"/>
                            </m:rPr>
                            <a:rPr lang="en-US" altLang="ja-JP" sz="2800">
                              <a:solidFill>
                                <a:srgbClr val="FF0000"/>
                              </a:solidFill>
                              <a:latin typeface="Cambria Math"/>
                            </a:rPr>
                            <m:t>total</m:t>
                          </m:r>
                        </m:sub>
                      </m:sSub>
                      <m:r>
                        <a:rPr lang="en-US" altLang="ja-JP" sz="2800" i="1">
                          <a:solidFill>
                            <a:srgbClr val="FF0000"/>
                          </a:solidFill>
                          <a:latin typeface="Cambria Math"/>
                        </a:rPr>
                        <m:t>=</m:t>
                      </m:r>
                      <m:sSub>
                        <m:sSubPr>
                          <m:ctrlPr>
                            <a:rPr lang="ja-JP" altLang="ja-JP" sz="2800" i="1">
                              <a:solidFill>
                                <a:srgbClr val="FF0000"/>
                              </a:solidFill>
                              <a:latin typeface="Cambria Math" panose="02040503050406030204" pitchFamily="18" charset="0"/>
                            </a:rPr>
                          </m:ctrlPr>
                        </m:sSubPr>
                        <m:e>
                          <m:r>
                            <a:rPr lang="en-US" altLang="ja-JP" sz="2800" i="1">
                              <a:solidFill>
                                <a:srgbClr val="FF0000"/>
                              </a:solidFill>
                              <a:latin typeface="Cambria Math"/>
                            </a:rPr>
                            <m:t>𝜈</m:t>
                          </m:r>
                        </m:e>
                        <m:sub>
                          <m:r>
                            <m:rPr>
                              <m:sty m:val="p"/>
                            </m:rPr>
                            <a:rPr lang="en-US" altLang="ja-JP" sz="2800">
                              <a:solidFill>
                                <a:srgbClr val="FF0000"/>
                              </a:solidFill>
                              <a:latin typeface="Cambria Math"/>
                            </a:rPr>
                            <m:t>first</m:t>
                          </m:r>
                        </m:sub>
                      </m:sSub>
                      <m:r>
                        <a:rPr lang="en-US" altLang="ja-JP" sz="2800" i="1">
                          <a:solidFill>
                            <a:srgbClr val="FF0000"/>
                          </a:solidFill>
                          <a:latin typeface="Cambria Math"/>
                        </a:rPr>
                        <m:t>+</m:t>
                      </m:r>
                      <m:sSub>
                        <m:sSubPr>
                          <m:ctrlPr>
                            <a:rPr lang="ja-JP" altLang="ja-JP" sz="2800" i="1">
                              <a:solidFill>
                                <a:srgbClr val="FF0000"/>
                              </a:solidFill>
                              <a:latin typeface="Cambria Math" panose="02040503050406030204" pitchFamily="18" charset="0"/>
                            </a:rPr>
                          </m:ctrlPr>
                        </m:sSubPr>
                        <m:e>
                          <m:r>
                            <a:rPr lang="en-US" altLang="ja-JP" sz="2800" i="1">
                              <a:solidFill>
                                <a:srgbClr val="FF0000"/>
                              </a:solidFill>
                              <a:latin typeface="Cambria Math"/>
                            </a:rPr>
                            <m:t>𝜈</m:t>
                          </m:r>
                        </m:e>
                        <m:sub>
                          <m:r>
                            <m:rPr>
                              <m:sty m:val="p"/>
                            </m:rPr>
                            <a:rPr lang="en-US" altLang="ja-JP" sz="2800">
                              <a:solidFill>
                                <a:srgbClr val="FF0000"/>
                              </a:solidFill>
                              <a:latin typeface="Cambria Math"/>
                            </a:rPr>
                            <m:t>second</m:t>
                          </m:r>
                        </m:sub>
                      </m:sSub>
                      <m:r>
                        <a:rPr lang="en-US" altLang="ja-JP" sz="2800" i="1">
                          <a:solidFill>
                            <a:srgbClr val="FF0000"/>
                          </a:solidFill>
                          <a:latin typeface="Cambria Math"/>
                        </a:rPr>
                        <m:t>+</m:t>
                      </m:r>
                      <m:nary>
                        <m:naryPr>
                          <m:chr m:val="∑"/>
                          <m:limLoc m:val="undOvr"/>
                          <m:subHide m:val="on"/>
                          <m:supHide m:val="on"/>
                          <m:ctrlPr>
                            <a:rPr lang="ja-JP" altLang="ja-JP" sz="2800" i="1">
                              <a:solidFill>
                                <a:srgbClr val="FF0000"/>
                              </a:solidFill>
                              <a:latin typeface="Cambria Math" panose="02040503050406030204" pitchFamily="18" charset="0"/>
                            </a:rPr>
                          </m:ctrlPr>
                        </m:naryPr>
                        <m:sub/>
                        <m:sup/>
                        <m:e>
                          <m:sSub>
                            <m:sSubPr>
                              <m:ctrlPr>
                                <a:rPr lang="ja-JP" altLang="ja-JP" sz="2800" i="1">
                                  <a:solidFill>
                                    <a:srgbClr val="FF0000"/>
                                  </a:solidFill>
                                  <a:latin typeface="Cambria Math" panose="02040503050406030204" pitchFamily="18" charset="0"/>
                                </a:rPr>
                              </m:ctrlPr>
                            </m:sSubPr>
                            <m:e>
                              <m:r>
                                <a:rPr lang="en-US" altLang="ja-JP" sz="2800" i="1">
                                  <a:solidFill>
                                    <a:srgbClr val="FF0000"/>
                                  </a:solidFill>
                                  <a:latin typeface="Cambria Math"/>
                                </a:rPr>
                                <m:t>𝜈</m:t>
                              </m:r>
                            </m:e>
                            <m:sub>
                              <m:r>
                                <m:rPr>
                                  <m:sty m:val="p"/>
                                </m:rPr>
                                <a:rPr lang="en-US" altLang="ja-JP" sz="2800">
                                  <a:solidFill>
                                    <a:srgbClr val="FF0000"/>
                                  </a:solidFill>
                                  <a:latin typeface="Cambria Math"/>
                                </a:rPr>
                                <m:t>undoped</m:t>
                              </m:r>
                            </m:sub>
                          </m:sSub>
                        </m:e>
                      </m:nary>
                      <m:r>
                        <a:rPr lang="en-US" altLang="ja-JP" sz="2800" i="1">
                          <a:solidFill>
                            <a:srgbClr val="FF0000"/>
                          </a:solidFill>
                          <a:latin typeface="Cambria Math"/>
                        </a:rPr>
                        <m:t>=−6−2+0=−8</m:t>
                      </m:r>
                    </m:oMath>
                  </m:oMathPara>
                </a14:m>
                <a:endParaRPr lang="ja-JP" altLang="en-US" sz="2800" dirty="0">
                  <a:solidFill>
                    <a:srgbClr val="FF0000"/>
                  </a:solidFill>
                </a:endParaRPr>
              </a:p>
            </p:txBody>
          </p:sp>
        </mc:Choice>
        <mc:Fallback>
          <p:sp>
            <p:nvSpPr>
              <p:cNvPr id="20" name="正方形/長方形 19"/>
              <p:cNvSpPr>
                <a:spLocks noRot="1" noChangeAspect="1" noMove="1" noResize="1" noEditPoints="1" noAdjustHandles="1" noChangeArrowheads="1" noChangeShapeType="1" noTextEdit="1"/>
              </p:cNvSpPr>
              <p:nvPr/>
            </p:nvSpPr>
            <p:spPr>
              <a:xfrm>
                <a:off x="3445072" y="5291417"/>
                <a:ext cx="6055958" cy="1566583"/>
              </a:xfrm>
              <a:prstGeom prst="rect">
                <a:avLst/>
              </a:prstGeom>
              <a:blipFill rotWithShape="0">
                <a:blip r:embed="rId3"/>
                <a:stretch>
                  <a:fillRect/>
                </a:stretch>
              </a:blipFill>
            </p:spPr>
            <p:txBody>
              <a:bodyPr/>
              <a:lstStyle/>
              <a:p>
                <a:r>
                  <a:rPr lang="ja-JP" altLang="en-US">
                    <a:noFill/>
                  </a:rPr>
                  <a:t> </a:t>
                </a:r>
              </a:p>
            </p:txBody>
          </p:sp>
        </mc:Fallback>
      </mc:AlternateContent>
      <p:sp>
        <p:nvSpPr>
          <p:cNvPr id="2" name="円/楕円 1"/>
          <p:cNvSpPr/>
          <p:nvPr/>
        </p:nvSpPr>
        <p:spPr bwMode="auto">
          <a:xfrm>
            <a:off x="1710267" y="1206523"/>
            <a:ext cx="558800" cy="893210"/>
          </a:xfrm>
          <a:prstGeom prst="ellipse">
            <a:avLst/>
          </a:prstGeom>
          <a:noFill/>
          <a:ln>
            <a:solidFill>
              <a:srgbClr val="0000A9"/>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9"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 QHE at 5.5 T</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pic>
        <p:nvPicPr>
          <p:cNvPr id="62466" name="Picture 2" descr="C:\paper\paper22\fig\fig-b\SdH.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01" t="9460" r="52515" b="11222"/>
          <a:stretch/>
        </p:blipFill>
        <p:spPr bwMode="auto">
          <a:xfrm>
            <a:off x="90086" y="203094"/>
            <a:ext cx="2466847" cy="6517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円/楕円 3"/>
          <p:cNvSpPr/>
          <p:nvPr/>
        </p:nvSpPr>
        <p:spPr bwMode="auto">
          <a:xfrm>
            <a:off x="1710267" y="1493134"/>
            <a:ext cx="558800" cy="844952"/>
          </a:xfrm>
          <a:prstGeom prst="ellipse">
            <a:avLst/>
          </a:prstGeom>
          <a:solidFill>
            <a:srgbClr val="0070C0">
              <a:alpha val="30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3" name="右矢印 2"/>
          <p:cNvSpPr/>
          <p:nvPr/>
        </p:nvSpPr>
        <p:spPr bwMode="auto">
          <a:xfrm>
            <a:off x="2303792" y="1686564"/>
            <a:ext cx="1176005" cy="532345"/>
          </a:xfrm>
          <a:prstGeom prst="rightArrow">
            <a:avLst/>
          </a:prstGeom>
          <a:solidFill>
            <a:schemeClr val="accent1"/>
          </a:solidFill>
          <a:ln>
            <a:solidFill>
              <a:srgbClr val="0000B9"/>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11"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144219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paper\paper22\fig\fig-b\sigma-level.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9104" b="9563"/>
          <a:stretch/>
        </p:blipFill>
        <p:spPr bwMode="auto">
          <a:xfrm>
            <a:off x="1001883" y="1625600"/>
            <a:ext cx="7294372" cy="323426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テキスト ボックス 12"/>
          <p:cNvSpPr txBox="1"/>
          <p:nvPr/>
        </p:nvSpPr>
        <p:spPr>
          <a:xfrm>
            <a:off x="180430" y="1174694"/>
            <a:ext cx="5798382" cy="461665"/>
          </a:xfrm>
          <a:prstGeom prst="rect">
            <a:avLst/>
          </a:prstGeom>
          <a:noFill/>
        </p:spPr>
        <p:txBody>
          <a:bodyPr wrap="none" rtlCol="0">
            <a:spAutoFit/>
          </a:bodyPr>
          <a:lstStyle/>
          <a:p>
            <a:r>
              <a:rPr lang="en-US" altLang="ja-JP" b="1" dirty="0">
                <a:latin typeface="Comic Sans MS" panose="030F0702030302020204" pitchFamily="66" charset="0"/>
                <a:ea typeface="HG丸ｺﾞｼｯｸM-PRO" pitchFamily="50" charset="-128"/>
              </a:rPr>
              <a:t>Thickness dependence of conductivity</a:t>
            </a:r>
            <a:endParaRPr lang="ja-JP" altLang="en-US" b="1" i="1" dirty="0">
              <a:latin typeface="Comic Sans MS" panose="030F0702030302020204" pitchFamily="66" charset="0"/>
              <a:ea typeface="HG丸ｺﾞｼｯｸM-PRO" pitchFamily="50" charset="-128"/>
            </a:endParaRPr>
          </a:p>
        </p:txBody>
      </p:sp>
      <mc:AlternateContent xmlns:mc="http://schemas.openxmlformats.org/markup-compatibility/2006">
        <mc:Choice xmlns:a14="http://schemas.microsoft.com/office/drawing/2010/main" xmlns="" Requires="a14">
          <p:sp>
            <p:nvSpPr>
              <p:cNvPr id="5" name="正方形/長方形 4"/>
              <p:cNvSpPr/>
              <p:nvPr/>
            </p:nvSpPr>
            <p:spPr>
              <a:xfrm>
                <a:off x="1153848" y="5371124"/>
                <a:ext cx="5318813" cy="547073"/>
              </a:xfrm>
              <a:prstGeom prst="rect">
                <a:avLst/>
              </a:prstGeom>
              <a:noFill/>
            </p:spPr>
            <p:txBody>
              <a:bodyPr wrap="square">
                <a:spAutoFit/>
              </a:bodyPr>
              <a:lstStyle/>
              <a:p>
                <a:r>
                  <a:rPr lang="en-US" altLang="ja-JP" sz="2955" dirty="0" smtClean="0">
                    <a:solidFill>
                      <a:srgbClr val="FFFF00"/>
                    </a:solidFill>
                  </a:rPr>
                  <a:t>At </a:t>
                </a:r>
                <a14:m>
                  <m:oMath xmlns:m="http://schemas.openxmlformats.org/officeDocument/2006/math">
                    <m:sSub>
                      <m:sSubPr>
                        <m:ctrlPr>
                          <a:rPr lang="en-US" altLang="ja-JP" sz="2955" i="1">
                            <a:solidFill>
                              <a:srgbClr val="FFFF00"/>
                            </a:solidFill>
                            <a:latin typeface="Cambria Math" panose="02040503050406030204" pitchFamily="18" charset="0"/>
                          </a:rPr>
                        </m:ctrlPr>
                      </m:sSubPr>
                      <m:e>
                        <m:r>
                          <a:rPr lang="en-US" altLang="ja-JP" sz="2955" i="1">
                            <a:solidFill>
                              <a:srgbClr val="FFFF00"/>
                            </a:solidFill>
                            <a:latin typeface="Cambria Math"/>
                          </a:rPr>
                          <m:t>𝐿</m:t>
                        </m:r>
                      </m:e>
                      <m:sub>
                        <m:r>
                          <a:rPr lang="en-US" altLang="ja-JP" sz="2955" i="1">
                            <a:solidFill>
                              <a:srgbClr val="FFFF00"/>
                            </a:solidFill>
                            <a:latin typeface="Cambria Math"/>
                          </a:rPr>
                          <m:t>𝑛</m:t>
                        </m:r>
                      </m:sub>
                    </m:sSub>
                    <m:r>
                      <a:rPr lang="en-US" altLang="ja-JP" sz="2955" i="1">
                        <a:solidFill>
                          <a:srgbClr val="FFFF00"/>
                        </a:solidFill>
                        <a:latin typeface="Cambria Math"/>
                        <a:ea typeface="Cambria Math"/>
                      </a:rPr>
                      <m:t>→2,   </m:t>
                    </m:r>
                    <m:sSub>
                      <m:sSubPr>
                        <m:ctrlPr>
                          <a:rPr lang="ja-JP" altLang="ja-JP" sz="2955" i="1">
                            <a:solidFill>
                              <a:srgbClr val="FFFF00"/>
                            </a:solidFill>
                            <a:latin typeface="Cambria Math" panose="02040503050406030204" pitchFamily="18" charset="0"/>
                          </a:rPr>
                        </m:ctrlPr>
                      </m:sSubPr>
                      <m:e>
                        <m:r>
                          <a:rPr lang="en-US" altLang="ja-JP" sz="2955" i="1">
                            <a:solidFill>
                              <a:srgbClr val="FFFF00"/>
                            </a:solidFill>
                            <a:latin typeface="Cambria Math"/>
                          </a:rPr>
                          <m:t>𝜈</m:t>
                        </m:r>
                      </m:e>
                      <m:sub>
                        <m:r>
                          <m:rPr>
                            <m:sty m:val="p"/>
                          </m:rPr>
                          <a:rPr lang="en-US" altLang="ja-JP" sz="2955">
                            <a:solidFill>
                              <a:srgbClr val="FFFF00"/>
                            </a:solidFill>
                            <a:latin typeface="Cambria Math"/>
                          </a:rPr>
                          <m:t>total</m:t>
                        </m:r>
                      </m:sub>
                    </m:sSub>
                    <m:r>
                      <a:rPr lang="en-US" altLang="ja-JP" sz="2955" i="1">
                        <a:solidFill>
                          <a:srgbClr val="FFFF00"/>
                        </a:solidFill>
                        <a:latin typeface="Cambria Math"/>
                      </a:rPr>
                      <m:t>=−8</m:t>
                    </m:r>
                  </m:oMath>
                </a14:m>
                <a:endParaRPr lang="ja-JP" altLang="en-US" sz="2955" dirty="0">
                  <a:solidFill>
                    <a:srgbClr val="FFFF00"/>
                  </a:solidFill>
                </a:endParaRPr>
              </a:p>
            </p:txBody>
          </p:sp>
        </mc:Choice>
        <mc:Fallback>
          <p:sp>
            <p:nvSpPr>
              <p:cNvPr id="5" name="正方形/長方形 4"/>
              <p:cNvSpPr>
                <a:spLocks noRot="1" noChangeAspect="1" noMove="1" noResize="1" noEditPoints="1" noAdjustHandles="1" noChangeArrowheads="1" noChangeShapeType="1" noTextEdit="1"/>
              </p:cNvSpPr>
              <p:nvPr/>
            </p:nvSpPr>
            <p:spPr>
              <a:xfrm>
                <a:off x="1153848" y="5371124"/>
                <a:ext cx="5318813" cy="547073"/>
              </a:xfrm>
              <a:prstGeom prst="rect">
                <a:avLst/>
              </a:prstGeom>
              <a:blipFill rotWithShape="0">
                <a:blip r:embed="rId3"/>
                <a:stretch>
                  <a:fillRect l="-2520" t="-13333" b="-31111"/>
                </a:stretch>
              </a:blipFill>
            </p:spPr>
            <p:txBody>
              <a:bodyPr/>
              <a:lstStyle/>
              <a:p>
                <a:r>
                  <a:rPr lang="ja-JP" altLang="en-US">
                    <a:noFill/>
                  </a:rPr>
                  <a:t> </a:t>
                </a:r>
              </a:p>
            </p:txBody>
          </p:sp>
        </mc:Fallback>
      </mc:AlternateContent>
      <p:sp>
        <p:nvSpPr>
          <p:cNvPr id="6" name="テキスト ボックス 5"/>
          <p:cNvSpPr txBox="1"/>
          <p:nvPr/>
        </p:nvSpPr>
        <p:spPr>
          <a:xfrm>
            <a:off x="288247" y="4915226"/>
            <a:ext cx="3538148" cy="461665"/>
          </a:xfrm>
          <a:prstGeom prst="rect">
            <a:avLst/>
          </a:prstGeom>
          <a:noFill/>
        </p:spPr>
        <p:txBody>
          <a:bodyPr wrap="none" rtlCol="0">
            <a:spAutoFit/>
          </a:bodyPr>
          <a:lstStyle/>
          <a:p>
            <a:r>
              <a:rPr lang="ja-JP" altLang="en-US" b="1" dirty="0">
                <a:latin typeface="Comic Sans MS" panose="030F0702030302020204" pitchFamily="66" charset="0"/>
                <a:ea typeface="HG丸ｺﾞｼｯｸM-PRO" pitchFamily="50" charset="-128"/>
              </a:rPr>
              <a:t>✔</a:t>
            </a:r>
            <a:r>
              <a:rPr lang="en-US" altLang="ja-JP" b="1" dirty="0">
                <a:latin typeface="Comic Sans MS" panose="030F0702030302020204" pitchFamily="66" charset="0"/>
                <a:ea typeface="HG丸ｺﾞｼｯｸM-PRO" pitchFamily="50" charset="-128"/>
              </a:rPr>
              <a:t> QHE around 5.5 T</a:t>
            </a:r>
            <a:endParaRPr lang="ja-JP" altLang="en-US" b="1" i="1" dirty="0">
              <a:latin typeface="Comic Sans MS" panose="030F0702030302020204" pitchFamily="66" charset="0"/>
              <a:ea typeface="HG丸ｺﾞｼｯｸM-PRO" pitchFamily="50" charset="-128"/>
            </a:endParaRPr>
          </a:p>
        </p:txBody>
      </p:sp>
      <mc:AlternateContent xmlns:mc="http://schemas.openxmlformats.org/markup-compatibility/2006">
        <mc:Choice xmlns:a14="http://schemas.microsoft.com/office/drawing/2010/main" xmlns="" Requires="a14">
          <p:sp>
            <p:nvSpPr>
              <p:cNvPr id="7" name="正方形/長方形 6"/>
              <p:cNvSpPr/>
              <p:nvPr/>
            </p:nvSpPr>
            <p:spPr>
              <a:xfrm>
                <a:off x="1183635" y="6240373"/>
                <a:ext cx="6124839" cy="5920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955" i="1" smtClean="0">
                              <a:solidFill>
                                <a:srgbClr val="FFFF00"/>
                              </a:solidFill>
                              <a:latin typeface="Cambria Math" panose="02040503050406030204" pitchFamily="18" charset="0"/>
                            </a:rPr>
                          </m:ctrlPr>
                        </m:sSubPr>
                        <m:e>
                          <m:r>
                            <a:rPr lang="ja-JP" altLang="en-US" sz="2955" i="1">
                              <a:solidFill>
                                <a:srgbClr val="FFFF00"/>
                              </a:solidFill>
                              <a:latin typeface="Cambria Math"/>
                            </a:rPr>
                            <m:t>𝜎</m:t>
                          </m:r>
                        </m:e>
                        <m:sub>
                          <m:r>
                            <a:rPr lang="en-US" altLang="ja-JP" sz="2955" i="1">
                              <a:solidFill>
                                <a:srgbClr val="FFFF00"/>
                              </a:solidFill>
                              <a:latin typeface="Cambria Math"/>
                            </a:rPr>
                            <m:t>𝑥𝑥</m:t>
                          </m:r>
                        </m:sub>
                      </m:sSub>
                      <m:r>
                        <a:rPr lang="en-US" altLang="ja-JP" sz="2955" i="1">
                          <a:solidFill>
                            <a:srgbClr val="FFFF00"/>
                          </a:solidFill>
                          <a:latin typeface="Cambria Math"/>
                          <a:ea typeface="Cambria Math"/>
                        </a:rPr>
                        <m:t>~0.07</m:t>
                      </m:r>
                      <m:sSup>
                        <m:sSupPr>
                          <m:ctrlPr>
                            <a:rPr lang="en-US" altLang="ja-JP" sz="2955" i="1">
                              <a:solidFill>
                                <a:srgbClr val="FFFF00"/>
                              </a:solidFill>
                              <a:latin typeface="Cambria Math" panose="02040503050406030204" pitchFamily="18" charset="0"/>
                              <a:ea typeface="Cambria Math"/>
                            </a:rPr>
                          </m:ctrlPr>
                        </m:sSupPr>
                        <m:e>
                          <m:r>
                            <a:rPr lang="en-US" altLang="ja-JP" sz="2955" i="1">
                              <a:solidFill>
                                <a:srgbClr val="FFFF00"/>
                              </a:solidFill>
                              <a:latin typeface="Cambria Math"/>
                              <a:ea typeface="Cambria Math"/>
                            </a:rPr>
                            <m:t>𝑒</m:t>
                          </m:r>
                        </m:e>
                        <m:sup>
                          <m:r>
                            <a:rPr lang="en-US" altLang="ja-JP" sz="2955" i="1">
                              <a:solidFill>
                                <a:srgbClr val="FFFF00"/>
                              </a:solidFill>
                              <a:latin typeface="Cambria Math"/>
                              <a:ea typeface="Cambria Math"/>
                            </a:rPr>
                            <m:t>2</m:t>
                          </m:r>
                        </m:sup>
                      </m:sSup>
                      <m:r>
                        <a:rPr lang="en-US" altLang="ja-JP" sz="2955" i="1">
                          <a:solidFill>
                            <a:srgbClr val="FFFF00"/>
                          </a:solidFill>
                          <a:latin typeface="Cambria Math"/>
                          <a:ea typeface="Cambria Math"/>
                        </a:rPr>
                        <m:t>/</m:t>
                      </m:r>
                      <m:r>
                        <a:rPr lang="en-US" altLang="ja-JP" sz="2955" i="1">
                          <a:solidFill>
                            <a:srgbClr val="FFFF00"/>
                          </a:solidFill>
                          <a:latin typeface="Cambria Math"/>
                          <a:ea typeface="Cambria Math"/>
                        </a:rPr>
                        <m:t>h</m:t>
                      </m:r>
                      <m:r>
                        <a:rPr lang="en-US" altLang="ja-JP" sz="2955" i="1">
                          <a:solidFill>
                            <a:srgbClr val="FFFF00"/>
                          </a:solidFill>
                          <a:latin typeface="Cambria Math"/>
                          <a:ea typeface="Cambria Math"/>
                        </a:rPr>
                        <m:t>,  </m:t>
                      </m:r>
                      <m:sSub>
                        <m:sSubPr>
                          <m:ctrlPr>
                            <a:rPr lang="en-US" altLang="ja-JP" sz="2955" i="1">
                              <a:solidFill>
                                <a:srgbClr val="FFFF00"/>
                              </a:solidFill>
                              <a:latin typeface="Cambria Math" panose="02040503050406030204" pitchFamily="18" charset="0"/>
                            </a:rPr>
                          </m:ctrlPr>
                        </m:sSubPr>
                        <m:e>
                          <m:r>
                            <a:rPr lang="ja-JP" altLang="en-US" sz="2955" i="1">
                              <a:solidFill>
                                <a:srgbClr val="FFFF00"/>
                              </a:solidFill>
                              <a:latin typeface="Cambria Math"/>
                            </a:rPr>
                            <m:t>𝜎</m:t>
                          </m:r>
                        </m:e>
                        <m:sub>
                          <m:r>
                            <a:rPr lang="en-US" altLang="ja-JP" sz="2955" i="1">
                              <a:solidFill>
                                <a:srgbClr val="FFFF00"/>
                              </a:solidFill>
                              <a:latin typeface="Cambria Math"/>
                            </a:rPr>
                            <m:t>𝑥𝑦</m:t>
                          </m:r>
                        </m:sub>
                      </m:sSub>
                      <m:r>
                        <a:rPr lang="en-US" altLang="ja-JP" sz="2955" i="1">
                          <a:solidFill>
                            <a:srgbClr val="FFFF00"/>
                          </a:solidFill>
                          <a:latin typeface="Cambria Math"/>
                          <a:ea typeface="Cambria Math"/>
                        </a:rPr>
                        <m:t>~0.008</m:t>
                      </m:r>
                      <m:sSup>
                        <m:sSupPr>
                          <m:ctrlPr>
                            <a:rPr lang="en-US" altLang="ja-JP" sz="2955" i="1">
                              <a:solidFill>
                                <a:srgbClr val="FFFF00"/>
                              </a:solidFill>
                              <a:latin typeface="Cambria Math" panose="02040503050406030204" pitchFamily="18" charset="0"/>
                              <a:ea typeface="Cambria Math"/>
                            </a:rPr>
                          </m:ctrlPr>
                        </m:sSupPr>
                        <m:e>
                          <m:r>
                            <a:rPr lang="en-US" altLang="ja-JP" sz="2955" i="1">
                              <a:solidFill>
                                <a:srgbClr val="FFFF00"/>
                              </a:solidFill>
                              <a:latin typeface="Cambria Math"/>
                              <a:ea typeface="Cambria Math"/>
                            </a:rPr>
                            <m:t>𝑒</m:t>
                          </m:r>
                        </m:e>
                        <m:sup>
                          <m:r>
                            <a:rPr lang="en-US" altLang="ja-JP" sz="2955" i="1">
                              <a:solidFill>
                                <a:srgbClr val="FFFF00"/>
                              </a:solidFill>
                              <a:latin typeface="Cambria Math"/>
                              <a:ea typeface="Cambria Math"/>
                            </a:rPr>
                            <m:t>2</m:t>
                          </m:r>
                        </m:sup>
                      </m:sSup>
                      <m:r>
                        <a:rPr lang="en-US" altLang="ja-JP" sz="2955" i="1">
                          <a:solidFill>
                            <a:srgbClr val="FFFF00"/>
                          </a:solidFill>
                          <a:latin typeface="Cambria Math"/>
                          <a:ea typeface="Cambria Math"/>
                        </a:rPr>
                        <m:t>/</m:t>
                      </m:r>
                      <m:r>
                        <a:rPr lang="en-US" altLang="ja-JP" sz="2955" i="1">
                          <a:solidFill>
                            <a:srgbClr val="FFFF00"/>
                          </a:solidFill>
                          <a:latin typeface="Cambria Math"/>
                          <a:ea typeface="Cambria Math"/>
                        </a:rPr>
                        <m:t>h</m:t>
                      </m:r>
                    </m:oMath>
                  </m:oMathPara>
                </a14:m>
                <a:endParaRPr lang="ja-JP" altLang="en-US" sz="2955" dirty="0">
                  <a:solidFill>
                    <a:srgbClr val="FFFF00"/>
                  </a:solidFill>
                </a:endParaRPr>
              </a:p>
            </p:txBody>
          </p:sp>
        </mc:Choice>
        <mc:Fallback>
          <p:sp>
            <p:nvSpPr>
              <p:cNvPr id="7" name="正方形/長方形 6"/>
              <p:cNvSpPr>
                <a:spLocks noRot="1" noChangeAspect="1" noMove="1" noResize="1" noEditPoints="1" noAdjustHandles="1" noChangeArrowheads="1" noChangeShapeType="1" noTextEdit="1"/>
              </p:cNvSpPr>
              <p:nvPr/>
            </p:nvSpPr>
            <p:spPr>
              <a:xfrm>
                <a:off x="1183635" y="6240373"/>
                <a:ext cx="6124839" cy="592085"/>
              </a:xfrm>
              <a:prstGeom prst="rect">
                <a:avLst/>
              </a:prstGeom>
              <a:blipFill rotWithShape="0">
                <a:blip r:embed="rId4"/>
                <a:stretch>
                  <a:fillRect/>
                </a:stretch>
              </a:blipFill>
            </p:spPr>
            <p:txBody>
              <a:bodyPr/>
              <a:lstStyle/>
              <a:p>
                <a:r>
                  <a:rPr lang="ja-JP" altLang="en-US">
                    <a:noFill/>
                  </a:rPr>
                  <a:t> </a:t>
                </a:r>
              </a:p>
            </p:txBody>
          </p:sp>
        </mc:Fallback>
      </mc:AlternateContent>
      <p:sp>
        <p:nvSpPr>
          <p:cNvPr id="8" name="テキスト ボックス 7"/>
          <p:cNvSpPr txBox="1"/>
          <p:nvPr/>
        </p:nvSpPr>
        <p:spPr>
          <a:xfrm>
            <a:off x="318035" y="5840236"/>
            <a:ext cx="2754280" cy="461665"/>
          </a:xfrm>
          <a:prstGeom prst="rect">
            <a:avLst/>
          </a:prstGeom>
          <a:noFill/>
        </p:spPr>
        <p:txBody>
          <a:bodyPr wrap="none" rtlCol="0">
            <a:spAutoFit/>
          </a:bodyPr>
          <a:lstStyle/>
          <a:p>
            <a:r>
              <a:rPr lang="ja-JP" altLang="en-US" b="1" dirty="0">
                <a:latin typeface="Comic Sans MS" panose="030F0702030302020204" pitchFamily="66" charset="0"/>
                <a:ea typeface="HG丸ｺﾞｼｯｸM-PRO" pitchFamily="50" charset="-128"/>
              </a:rPr>
              <a:t>✔</a:t>
            </a:r>
            <a:r>
              <a:rPr lang="en-US" altLang="ja-JP" b="1" dirty="0">
                <a:latin typeface="Comic Sans MS" panose="030F0702030302020204" pitchFamily="66" charset="0"/>
                <a:ea typeface="HG丸ｺﾞｼｯｸM-PRO" pitchFamily="50" charset="-128"/>
              </a:rPr>
              <a:t> </a:t>
            </a:r>
            <a:r>
              <a:rPr lang="en-US" altLang="ja-JP" b="1" dirty="0" err="1">
                <a:latin typeface="Comic Sans MS" panose="030F0702030302020204" pitchFamily="66" charset="0"/>
                <a:ea typeface="HG丸ｺﾞｼｯｸM-PRO" pitchFamily="50" charset="-128"/>
              </a:rPr>
              <a:t>Undoped</a:t>
            </a:r>
            <a:r>
              <a:rPr lang="en-US" altLang="ja-JP" b="1" dirty="0">
                <a:latin typeface="Comic Sans MS" panose="030F0702030302020204" pitchFamily="66" charset="0"/>
                <a:ea typeface="HG丸ｺﾞｼｯｸM-PRO" pitchFamily="50" charset="-128"/>
              </a:rPr>
              <a:t> layer</a:t>
            </a:r>
            <a:endParaRPr lang="ja-JP" altLang="en-US" b="1" i="1" dirty="0">
              <a:latin typeface="Comic Sans MS" panose="030F0702030302020204" pitchFamily="66" charset="0"/>
              <a:ea typeface="HG丸ｺﾞｼｯｸM-PRO" pitchFamily="50" charset="-128"/>
            </a:endParaRPr>
          </a:p>
        </p:txBody>
      </p:sp>
      <p:sp>
        <p:nvSpPr>
          <p:cNvPr id="10"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1"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2. holes-doping: QHE at 5.5 T</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12" name="正方形/長方形 13"/>
          <p:cNvSpPr>
            <a:spLocks noChangeArrowheads="1"/>
          </p:cNvSpPr>
          <p:nvPr/>
        </p:nvSpPr>
        <p:spPr bwMode="auto">
          <a:xfrm>
            <a:off x="6548100" y="779716"/>
            <a:ext cx="33313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00" b="1" i="1" u="sng" dirty="0">
                <a:latin typeface="Book Antiqua" pitchFamily="18" charset="0"/>
              </a:rPr>
              <a:t>N. T, et al., </a:t>
            </a:r>
            <a:r>
              <a:rPr lang="en-US" altLang="ja-JP" sz="1600" b="1" i="1" u="sng" dirty="0" smtClean="0">
                <a:latin typeface="Book Antiqua" pitchFamily="18" charset="0"/>
              </a:rPr>
              <a:t>PRB, 88, 075315 (2013).</a:t>
            </a:r>
            <a:endParaRPr lang="ja-JP" altLang="en-US" sz="1600" b="1" u="sng" dirty="0">
              <a:latin typeface="Symbol" pitchFamily="18" charset="2"/>
            </a:endParaRPr>
          </a:p>
        </p:txBody>
      </p:sp>
    </p:spTree>
    <p:extLst>
      <p:ext uri="{BB962C8B-B14F-4D97-AF65-F5344CB8AC3E}">
        <p14:creationId xmlns:p14="http://schemas.microsoft.com/office/powerpoint/2010/main" xmlns="" val="30902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108511" y="1281254"/>
            <a:ext cx="97074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a:solidFill>
                  <a:schemeClr val="bg1"/>
                </a:solidFill>
                <a:latin typeface="Comic Sans MS" panose="030F0702030302020204" pitchFamily="66" charset="0"/>
                <a:ea typeface="HG丸ｺﾞｼｯｸM-PRO" pitchFamily="50" charset="-128"/>
              </a:rPr>
              <a:t>Crystals on PEN</a:t>
            </a:r>
          </a:p>
        </p:txBody>
      </p:sp>
      <p:sp>
        <p:nvSpPr>
          <p:cNvPr id="10" name="正方形/長方形 9"/>
          <p:cNvSpPr/>
          <p:nvPr/>
        </p:nvSpPr>
        <p:spPr>
          <a:xfrm>
            <a:off x="3962475" y="5427454"/>
            <a:ext cx="5873148" cy="461665"/>
          </a:xfrm>
          <a:prstGeom prst="rect">
            <a:avLst/>
          </a:prstGeom>
        </p:spPr>
        <p:txBody>
          <a:bodyPr wrap="square">
            <a:spAutoFit/>
          </a:bodyPr>
          <a:lstStyle/>
          <a:p>
            <a:pPr marL="342900" indent="-342900">
              <a:buFont typeface="Wingdings" panose="05000000000000000000" pitchFamily="2" charset="2"/>
              <a:buChar char="Ø"/>
            </a:pPr>
            <a:r>
              <a:rPr lang="en-US" altLang="ja-JP" b="1" dirty="0" smtClean="0">
                <a:latin typeface="Comic Sans MS" panose="030F0702030302020204" pitchFamily="66" charset="0"/>
                <a:ea typeface="HG丸ｺﾞｼｯｸM-PRO" pitchFamily="50" charset="-128"/>
              </a:rPr>
              <a:t>Direct </a:t>
            </a:r>
            <a:r>
              <a:rPr lang="en-US" altLang="ja-JP" b="1" dirty="0">
                <a:latin typeface="Comic Sans MS" panose="030F0702030302020204" pitchFamily="66" charset="0"/>
                <a:ea typeface="HG丸ｺﾞｼｯｸM-PRO" pitchFamily="50" charset="-128"/>
              </a:rPr>
              <a:t>evidence of Dirac system</a:t>
            </a:r>
            <a:endParaRPr lang="ja-JP" altLang="en-US" b="1" dirty="0">
              <a:latin typeface="Comic Sans MS" panose="030F0702030302020204" pitchFamily="66" charset="0"/>
              <a:ea typeface="HG丸ｺﾞｼｯｸM-PRO" pitchFamily="50" charset="-128"/>
            </a:endParaRPr>
          </a:p>
        </p:txBody>
      </p:sp>
      <p:sp>
        <p:nvSpPr>
          <p:cNvPr id="11" name="正方形/長方形 10"/>
          <p:cNvSpPr/>
          <p:nvPr/>
        </p:nvSpPr>
        <p:spPr>
          <a:xfrm>
            <a:off x="3961830" y="4810446"/>
            <a:ext cx="5873780" cy="461665"/>
          </a:xfrm>
          <a:prstGeom prst="rect">
            <a:avLst/>
          </a:prstGeom>
        </p:spPr>
        <p:txBody>
          <a:bodyPr wrap="square">
            <a:spAutoFit/>
          </a:bodyPr>
          <a:lstStyle/>
          <a:p>
            <a:pPr marL="342900" indent="-342900">
              <a:buFont typeface="Wingdings" panose="05000000000000000000" pitchFamily="2" charset="2"/>
              <a:buChar char="Ø"/>
            </a:pPr>
            <a:r>
              <a:rPr lang="en-US" altLang="ja-JP" b="1" dirty="0" smtClean="0">
                <a:latin typeface="Comic Sans MS" panose="030F0702030302020204" pitchFamily="66" charset="0"/>
                <a:ea typeface="HG丸ｺﾞｼｯｸM-PRO" pitchFamily="50" charset="-128"/>
              </a:rPr>
              <a:t>First </a:t>
            </a:r>
            <a:r>
              <a:rPr lang="en-US" altLang="ja-JP" b="1" dirty="0">
                <a:latin typeface="Comic Sans MS" panose="030F0702030302020204" pitchFamily="66" charset="0"/>
                <a:ea typeface="HG丸ｺﾞｼｯｸM-PRO" pitchFamily="50" charset="-128"/>
              </a:rPr>
              <a:t>observation of </a:t>
            </a:r>
            <a:r>
              <a:rPr lang="en-US" altLang="ja-JP" b="1" dirty="0" err="1">
                <a:latin typeface="Comic Sans MS" panose="030F0702030302020204" pitchFamily="66" charset="0"/>
                <a:ea typeface="HG丸ｺﾞｼｯｸM-PRO" pitchFamily="50" charset="-128"/>
              </a:rPr>
              <a:t>SdH</a:t>
            </a:r>
            <a:r>
              <a:rPr lang="en-US" altLang="ja-JP" b="1" dirty="0">
                <a:latin typeface="Comic Sans MS" panose="030F0702030302020204" pitchFamily="66" charset="0"/>
                <a:ea typeface="HG丸ｺﾞｼｯｸM-PRO" pitchFamily="50" charset="-128"/>
              </a:rPr>
              <a:t> &amp; QHE</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86" y="1985322"/>
            <a:ext cx="3837620" cy="3875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正方形/長方形 15"/>
          <p:cNvSpPr/>
          <p:nvPr/>
        </p:nvSpPr>
        <p:spPr>
          <a:xfrm>
            <a:off x="3962475" y="3787079"/>
            <a:ext cx="5873148" cy="461665"/>
          </a:xfrm>
          <a:prstGeom prst="rect">
            <a:avLst/>
          </a:prstGeom>
        </p:spPr>
        <p:txBody>
          <a:bodyPr wrap="square">
            <a:spAutoFit/>
          </a:bodyPr>
          <a:lstStyle/>
          <a:p>
            <a:pPr marL="342900" indent="-342900">
              <a:buFont typeface="Wingdings" panose="05000000000000000000" pitchFamily="2" charset="2"/>
              <a:buChar char="Ø"/>
            </a:pPr>
            <a:r>
              <a:rPr lang="en-US" altLang="ja-JP" b="1" dirty="0" smtClean="0">
                <a:latin typeface="Comic Sans MS" panose="030F0702030302020204" pitchFamily="66" charset="0"/>
                <a:ea typeface="HG丸ｺﾞｼｯｸM-PRO" pitchFamily="50" charset="-128"/>
              </a:rPr>
              <a:t>holes </a:t>
            </a:r>
            <a:r>
              <a:rPr lang="en-US" altLang="ja-JP" b="1" dirty="0">
                <a:latin typeface="Comic Sans MS" panose="030F0702030302020204" pitchFamily="66" charset="0"/>
                <a:ea typeface="HG丸ｺﾞｼｯｸM-PRO" pitchFamily="50" charset="-128"/>
              </a:rPr>
              <a:t>doping</a:t>
            </a:r>
            <a:endParaRPr lang="ja-JP" altLang="en-US" b="1" dirty="0">
              <a:latin typeface="Comic Sans MS" panose="030F0702030302020204" pitchFamily="66" charset="0"/>
              <a:ea typeface="HG丸ｺﾞｼｯｸM-PRO" pitchFamily="50" charset="-128"/>
            </a:endParaRPr>
          </a:p>
        </p:txBody>
      </p:sp>
      <p:sp>
        <p:nvSpPr>
          <p:cNvPr id="17" name="正方形/長方形 16"/>
          <p:cNvSpPr/>
          <p:nvPr/>
        </p:nvSpPr>
        <p:spPr>
          <a:xfrm>
            <a:off x="3971687" y="4287708"/>
            <a:ext cx="5873148" cy="461665"/>
          </a:xfrm>
          <a:prstGeom prst="rect">
            <a:avLst/>
          </a:prstGeom>
        </p:spPr>
        <p:txBody>
          <a:bodyPr wrap="square">
            <a:spAutoFit/>
          </a:bodyPr>
          <a:lstStyle/>
          <a:p>
            <a:pPr marL="342900" indent="-342900">
              <a:buFont typeface="Wingdings" panose="05000000000000000000" pitchFamily="2" charset="2"/>
              <a:buChar char="Ø"/>
            </a:pPr>
            <a:r>
              <a:rPr lang="en-US" altLang="ja-JP" b="1" dirty="0" smtClean="0">
                <a:latin typeface="Comic Sans MS" panose="030F0702030302020204" pitchFamily="66" charset="0"/>
                <a:ea typeface="HG丸ｺﾞｼｯｸM-PRO" pitchFamily="50" charset="-128"/>
              </a:rPr>
              <a:t>Fermi </a:t>
            </a:r>
            <a:r>
              <a:rPr lang="en-US" altLang="ja-JP" b="1" dirty="0">
                <a:latin typeface="Comic Sans MS" panose="030F0702030302020204" pitchFamily="66" charset="0"/>
                <a:ea typeface="HG丸ｺﾞｼｯｸM-PRO" pitchFamily="50" charset="-128"/>
              </a:rPr>
              <a:t>liquid state</a:t>
            </a:r>
            <a:endParaRPr lang="ja-JP" altLang="en-US" b="1" dirty="0">
              <a:latin typeface="Comic Sans MS" panose="030F0702030302020204" pitchFamily="66" charset="0"/>
              <a:ea typeface="HG丸ｺﾞｼｯｸM-PRO" pitchFamily="50" charset="-128"/>
            </a:endParaRPr>
          </a:p>
        </p:txBody>
      </p:sp>
      <p:sp>
        <p:nvSpPr>
          <p:cNvPr id="1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4"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3. Conclusions</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Tree>
    <p:extLst>
      <p:ext uri="{BB962C8B-B14F-4D97-AF65-F5344CB8AC3E}">
        <p14:creationId xmlns:p14="http://schemas.microsoft.com/office/powerpoint/2010/main" xmlns="" val="358097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41736" y="428625"/>
            <a:ext cx="8868965"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47650" y="1714500"/>
            <a:ext cx="949325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3"/>
          <p:cNvSpPr>
            <a:spLocks noChangeArrowheads="1"/>
          </p:cNvSpPr>
          <p:nvPr/>
        </p:nvSpPr>
        <p:spPr bwMode="auto">
          <a:xfrm>
            <a:off x="-9401" y="9763"/>
            <a:ext cx="9885417" cy="344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lgn="r"/>
            <a:r>
              <a:rPr lang="en-US" altLang="ja-JP" sz="1600" b="1" dirty="0" smtClean="0">
                <a:latin typeface="Comic Sans MS" panose="030F0702030302020204" pitchFamily="66" charset="0"/>
                <a:ea typeface="HG丸ｺﾞｼｯｸM-PRO" pitchFamily="50" charset="-128"/>
              </a:rPr>
              <a:t>Materials Science-2014</a:t>
            </a:r>
            <a:r>
              <a:rPr lang="ja-JP" altLang="en-US" sz="1600" b="1" dirty="0">
                <a:latin typeface="Comic Sans MS" panose="030F0702030302020204" pitchFamily="66" charset="0"/>
                <a:ea typeface="HG丸ｺﾞｼｯｸM-PRO" pitchFamily="50" charset="-128"/>
              </a:rPr>
              <a:t>　</a:t>
            </a:r>
            <a:r>
              <a:rPr lang="en-US" altLang="ja-JP" sz="1600" b="1" dirty="0" smtClean="0">
                <a:latin typeface="Comic Sans MS" panose="030F0702030302020204" pitchFamily="66" charset="0"/>
                <a:ea typeface="HG丸ｺﾞｼｯｸM-PRO" pitchFamily="50" charset="-128"/>
              </a:rPr>
              <a:t>Oct. 6. 2014</a:t>
            </a:r>
            <a:endParaRPr lang="en-US" altLang="ja-JP" sz="1600" b="1" dirty="0">
              <a:latin typeface="Comic Sans MS" panose="030F0702030302020204" pitchFamily="66" charset="0"/>
              <a:ea typeface="HG丸ｺﾞｼｯｸM-PRO" pitchFamily="50" charset="-128"/>
            </a:endParaRPr>
          </a:p>
        </p:txBody>
      </p:sp>
      <p:sp>
        <p:nvSpPr>
          <p:cNvPr id="3" name="正方形/長方形 2"/>
          <p:cNvSpPr/>
          <p:nvPr/>
        </p:nvSpPr>
        <p:spPr>
          <a:xfrm>
            <a:off x="6833772" y="2893491"/>
            <a:ext cx="3026013" cy="560258"/>
          </a:xfrm>
          <a:prstGeom prst="rect">
            <a:avLst/>
          </a:prstGeom>
        </p:spPr>
        <p:txBody>
          <a:bodyPr wrap="square" lIns="97640" tIns="48820" rIns="97640" bIns="48820">
            <a:spAutoFit/>
          </a:bodyPr>
          <a:lstStyle/>
          <a:p>
            <a:pPr>
              <a:lnSpc>
                <a:spcPct val="150000"/>
              </a:lnSpc>
            </a:pPr>
            <a:r>
              <a:rPr lang="en-US" altLang="ja-JP" sz="2000" b="1" dirty="0" smtClean="0">
                <a:latin typeface="Comic Sans MS" panose="030F0702030302020204" pitchFamily="66" charset="0"/>
                <a:ea typeface="HG丸ｺﾞｼｯｸM-PRO" panose="020F0600000000000000" pitchFamily="50" charset="-128"/>
              </a:rPr>
              <a:t>Toho Univ., N. Tajima</a:t>
            </a:r>
            <a:endParaRPr lang="ja-JP" altLang="en-US" sz="2000" dirty="0">
              <a:latin typeface="Comic Sans MS" panose="030F0702030302020204" pitchFamily="66" charset="0"/>
              <a:ea typeface="HG丸ｺﾞｼｯｸM-PRO" panose="020F0600000000000000" pitchFamily="50" charset="-128"/>
            </a:endParaRPr>
          </a:p>
        </p:txBody>
      </p:sp>
      <p:sp>
        <p:nvSpPr>
          <p:cNvPr id="6" name="AutoShape 4"/>
          <p:cNvSpPr>
            <a:spLocks noChangeArrowheads="1"/>
          </p:cNvSpPr>
          <p:nvPr/>
        </p:nvSpPr>
        <p:spPr bwMode="auto">
          <a:xfrm>
            <a:off x="542925" y="2596406"/>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anose="030F0702030302020204" pitchFamily="66" charset="0"/>
            </a:endParaRPr>
          </a:p>
          <a:p>
            <a:pPr eaLnBrk="1" hangingPunct="1">
              <a:spcBef>
                <a:spcPct val="50000"/>
              </a:spcBef>
              <a:buFontTx/>
              <a:buNone/>
            </a:pPr>
            <a:endParaRPr lang="en-US" altLang="ja-JP" b="1">
              <a:solidFill>
                <a:srgbClr val="FFFF00"/>
              </a:solidFill>
              <a:latin typeface="Comic Sans MS" panose="030F0702030302020204" pitchFamily="66" charset="0"/>
            </a:endParaRPr>
          </a:p>
        </p:txBody>
      </p:sp>
      <p:sp>
        <p:nvSpPr>
          <p:cNvPr id="7" name="Text Box 2"/>
          <p:cNvSpPr txBox="1">
            <a:spLocks noChangeArrowheads="1"/>
          </p:cNvSpPr>
          <p:nvPr/>
        </p:nvSpPr>
        <p:spPr bwMode="auto">
          <a:xfrm>
            <a:off x="22302" y="1017903"/>
            <a:ext cx="9874228" cy="155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lnSpc>
                <a:spcPts val="2500"/>
              </a:lnSpc>
              <a:spcBef>
                <a:spcPct val="50000"/>
              </a:spcBef>
            </a:pPr>
            <a:r>
              <a:rPr lang="en-US" altLang="ja-JP" sz="3200" b="1" dirty="0" smtClean="0">
                <a:solidFill>
                  <a:srgbClr val="FFFF00"/>
                </a:solidFill>
                <a:latin typeface="Bookman Old Style" panose="02050604050505020204" pitchFamily="18" charset="0"/>
                <a:ea typeface="HG丸ｺﾞｼｯｸM-PRO" pitchFamily="50" charset="-128"/>
              </a:rPr>
              <a:t>Quantum</a:t>
            </a:r>
            <a:r>
              <a:rPr lang="ja-JP" altLang="en-US" sz="3200" b="1" dirty="0" smtClean="0">
                <a:solidFill>
                  <a:srgbClr val="FFFF00"/>
                </a:solidFill>
                <a:latin typeface="Bookman Old Style" panose="02050604050505020204" pitchFamily="18" charset="0"/>
                <a:ea typeface="HG丸ｺﾞｼｯｸM-PRO" pitchFamily="50" charset="-128"/>
              </a:rPr>
              <a:t> </a:t>
            </a:r>
            <a:r>
              <a:rPr lang="en-US" altLang="ja-JP" sz="3200" b="1" dirty="0" smtClean="0">
                <a:solidFill>
                  <a:srgbClr val="FFFF00"/>
                </a:solidFill>
                <a:latin typeface="Bookman Old Style" panose="02050604050505020204" pitchFamily="18" charset="0"/>
                <a:ea typeface="HG丸ｺﾞｼｯｸM-PRO" pitchFamily="50" charset="-128"/>
              </a:rPr>
              <a:t>Hall</a:t>
            </a:r>
            <a:r>
              <a:rPr lang="ja-JP" altLang="en-US" sz="3200" b="1" dirty="0">
                <a:solidFill>
                  <a:srgbClr val="FFFF00"/>
                </a:solidFill>
                <a:latin typeface="Bookman Old Style" panose="02050604050505020204" pitchFamily="18" charset="0"/>
                <a:ea typeface="HG丸ｺﾞｼｯｸM-PRO" pitchFamily="50" charset="-128"/>
              </a:rPr>
              <a:t> </a:t>
            </a:r>
            <a:r>
              <a:rPr lang="en-US" altLang="ja-JP" sz="3200" b="1" dirty="0">
                <a:solidFill>
                  <a:srgbClr val="FFFF00"/>
                </a:solidFill>
                <a:latin typeface="Bookman Old Style" panose="02050604050505020204" pitchFamily="18" charset="0"/>
                <a:ea typeface="HG丸ｺﾞｼｯｸM-PRO" pitchFamily="50" charset="-128"/>
              </a:rPr>
              <a:t>e</a:t>
            </a:r>
            <a:r>
              <a:rPr lang="en-US" altLang="ja-JP" sz="3200" b="1" dirty="0" smtClean="0">
                <a:solidFill>
                  <a:srgbClr val="FFFF00"/>
                </a:solidFill>
                <a:latin typeface="Bookman Old Style" panose="02050604050505020204" pitchFamily="18" charset="0"/>
                <a:ea typeface="HG丸ｺﾞｼｯｸM-PRO" pitchFamily="50" charset="-128"/>
              </a:rPr>
              <a:t>ffect </a:t>
            </a:r>
          </a:p>
          <a:p>
            <a:pPr algn="ctr" eaLnBrk="1" hangingPunct="1">
              <a:lnSpc>
                <a:spcPts val="2500"/>
              </a:lnSpc>
              <a:spcBef>
                <a:spcPct val="50000"/>
              </a:spcBef>
            </a:pPr>
            <a:r>
              <a:rPr lang="en-US" altLang="ja-JP" sz="3200" b="1" dirty="0" smtClean="0">
                <a:solidFill>
                  <a:srgbClr val="FFFF00"/>
                </a:solidFill>
                <a:latin typeface="Bookman Old Style" panose="02050604050505020204" pitchFamily="18" charset="0"/>
                <a:ea typeface="HG丸ｺﾞｼｯｸM-PRO" pitchFamily="50" charset="-128"/>
              </a:rPr>
              <a:t>in </a:t>
            </a:r>
          </a:p>
          <a:p>
            <a:pPr algn="ctr" eaLnBrk="1" hangingPunct="1">
              <a:lnSpc>
                <a:spcPts val="2500"/>
              </a:lnSpc>
              <a:spcBef>
                <a:spcPct val="50000"/>
              </a:spcBef>
            </a:pPr>
            <a:r>
              <a:rPr lang="en-US" altLang="ja-JP" sz="3200" b="1" dirty="0" smtClean="0">
                <a:solidFill>
                  <a:srgbClr val="FFFF00"/>
                </a:solidFill>
                <a:latin typeface="Bookman Old Style" panose="02050604050505020204" pitchFamily="18" charset="0"/>
                <a:ea typeface="HG丸ｺﾞｼｯｸM-PRO" pitchFamily="50" charset="-128"/>
              </a:rPr>
              <a:t>multilayered massless Dirac fermion systems</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xmlns="" val="0"/>
              </a:ext>
            </a:extLst>
          </a:blip>
          <a:srcRect l="8764" t="9916" r="8631" b="10046"/>
          <a:stretch/>
        </p:blipFill>
        <p:spPr>
          <a:xfrm>
            <a:off x="6079440" y="2835214"/>
            <a:ext cx="708611" cy="700831"/>
          </a:xfrm>
          <a:prstGeom prst="rect">
            <a:avLst/>
          </a:prstGeom>
        </p:spPr>
      </p:pic>
      <p:pic>
        <p:nvPicPr>
          <p:cNvPr id="8" name="Picture 2"/>
          <p:cNvPicPr>
            <a:picLocks noChangeAspect="1" noChangeArrowheads="1"/>
          </p:cNvPicPr>
          <p:nvPr/>
        </p:nvPicPr>
        <p:blipFill>
          <a:blip r:embed="rId4"/>
          <a:srcRect/>
          <a:stretch>
            <a:fillRect/>
          </a:stretch>
        </p:blipFill>
        <p:spPr bwMode="auto">
          <a:xfrm>
            <a:off x="2478023" y="4319955"/>
            <a:ext cx="1466959" cy="2210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p:spPr>
      </p:pic>
      <p:pic>
        <p:nvPicPr>
          <p:cNvPr id="10" name="Picture 5333" descr="3"/>
          <p:cNvPicPr>
            <a:picLocks noChangeAspect="1" noChangeArrowheads="1"/>
          </p:cNvPicPr>
          <p:nvPr/>
        </p:nvPicPr>
        <p:blipFill>
          <a:blip r:embed="rId5" cstate="print"/>
          <a:srcRect l="8386" t="7016" r="8386" b="7016"/>
          <a:stretch>
            <a:fillRect/>
          </a:stretch>
        </p:blipFill>
        <p:spPr bwMode="auto">
          <a:xfrm>
            <a:off x="442831" y="4141293"/>
            <a:ext cx="1676783" cy="2560702"/>
          </a:xfrm>
          <a:prstGeom prst="rect">
            <a:avLst/>
          </a:prstGeom>
          <a:ln>
            <a:noFill/>
          </a:ln>
          <a:effectLst>
            <a:outerShdw blurRad="292100" dist="139700" dir="2700000" algn="tl" rotWithShape="0">
              <a:srgbClr val="333333">
                <a:alpha val="65000"/>
              </a:srgbClr>
            </a:outerShdw>
          </a:effectLst>
        </p:spPr>
      </p:pic>
      <p:sp>
        <p:nvSpPr>
          <p:cNvPr id="11" name="正方形/長方形 10"/>
          <p:cNvSpPr/>
          <p:nvPr/>
        </p:nvSpPr>
        <p:spPr>
          <a:xfrm>
            <a:off x="4245297" y="5713093"/>
            <a:ext cx="5127306" cy="461665"/>
          </a:xfrm>
          <a:prstGeom prst="rect">
            <a:avLst/>
          </a:prstGeom>
        </p:spPr>
        <p:txBody>
          <a:bodyPr wrap="square">
            <a:spAutoFit/>
          </a:bodyPr>
          <a:lstStyle/>
          <a:p>
            <a:pPr marL="342900" indent="-342900">
              <a:buFont typeface="Wingdings" panose="05000000000000000000" pitchFamily="2" charset="2"/>
              <a:buChar char="ü"/>
            </a:pPr>
            <a:r>
              <a:rPr lang="en-US" altLang="ja-JP" b="1" dirty="0" smtClean="0">
                <a:latin typeface="Comic Sans MS" panose="030F0702030302020204" pitchFamily="66" charset="0"/>
                <a:ea typeface="HG丸ｺﾞｼｯｸM-PRO" pitchFamily="50" charset="-128"/>
              </a:rPr>
              <a:t>Quantum transport phenomena</a:t>
            </a:r>
            <a:endParaRPr lang="en-US" altLang="ja-JP" b="1" dirty="0">
              <a:latin typeface="Comic Sans MS" panose="030F0702030302020204" pitchFamily="66" charset="0"/>
              <a:ea typeface="HG丸ｺﾞｼｯｸM-PRO" pitchFamily="50" charset="-128"/>
            </a:endParaRPr>
          </a:p>
        </p:txBody>
      </p:sp>
      <p:sp>
        <p:nvSpPr>
          <p:cNvPr id="12" name="正方形/長方形 11"/>
          <p:cNvSpPr/>
          <p:nvPr/>
        </p:nvSpPr>
        <p:spPr>
          <a:xfrm>
            <a:off x="4245942" y="5137780"/>
            <a:ext cx="5126661" cy="461665"/>
          </a:xfrm>
          <a:prstGeom prst="rect">
            <a:avLst/>
          </a:prstGeom>
        </p:spPr>
        <p:txBody>
          <a:bodyPr wrap="square">
            <a:spAutoFit/>
          </a:bodyPr>
          <a:lstStyle/>
          <a:p>
            <a:pPr marL="342900" indent="-342900">
              <a:buFont typeface="Wingdings" panose="05000000000000000000" pitchFamily="2" charset="2"/>
              <a:buChar char="ü"/>
            </a:pPr>
            <a:r>
              <a:rPr lang="en-US" altLang="ja-JP" b="1" dirty="0" smtClean="0">
                <a:latin typeface="Comic Sans MS" panose="030F0702030302020204" pitchFamily="66" charset="0"/>
                <a:ea typeface="HG丸ｺﾞｼｯｸM-PRO" pitchFamily="50" charset="-128"/>
              </a:rPr>
              <a:t>carriers (holes) </a:t>
            </a:r>
            <a:r>
              <a:rPr lang="en-US" altLang="ja-JP" b="1" dirty="0">
                <a:latin typeface="Comic Sans MS" panose="030F0702030302020204" pitchFamily="66" charset="0"/>
                <a:ea typeface="HG丸ｺﾞｼｯｸM-PRO" pitchFamily="50" charset="-128"/>
              </a:rPr>
              <a:t>doping</a:t>
            </a:r>
            <a:endParaRPr lang="ja-JP" altLang="en-US" b="1" dirty="0">
              <a:latin typeface="Comic Sans MS" panose="030F0702030302020204" pitchFamily="66" charset="0"/>
              <a:ea typeface="HG丸ｺﾞｼｯｸM-PRO" pitchFamily="50" charset="-128"/>
            </a:endParaRPr>
          </a:p>
        </p:txBody>
      </p:sp>
      <p:sp>
        <p:nvSpPr>
          <p:cNvPr id="2" name="角丸四角形 1"/>
          <p:cNvSpPr/>
          <p:nvPr/>
        </p:nvSpPr>
        <p:spPr bwMode="auto">
          <a:xfrm>
            <a:off x="164592" y="4033637"/>
            <a:ext cx="9554689" cy="2751211"/>
          </a:xfrm>
          <a:prstGeom prst="roundRect">
            <a:avLst/>
          </a:prstGeom>
          <a:noFill/>
          <a:ln>
            <a:solidFill>
              <a:schemeClr val="accent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endParaRPr>
          </a:p>
        </p:txBody>
      </p:sp>
      <p:sp>
        <p:nvSpPr>
          <p:cNvPr id="13" name="正方形/長方形 12"/>
          <p:cNvSpPr/>
          <p:nvPr/>
        </p:nvSpPr>
        <p:spPr>
          <a:xfrm>
            <a:off x="7101717" y="6192067"/>
            <a:ext cx="2212109" cy="461665"/>
          </a:xfrm>
          <a:prstGeom prst="rect">
            <a:avLst/>
          </a:prstGeom>
        </p:spPr>
        <p:txBody>
          <a:bodyPr wrap="square">
            <a:spAutoFit/>
          </a:bodyPr>
          <a:lstStyle/>
          <a:p>
            <a:r>
              <a:rPr lang="en-US" altLang="ja-JP" b="1" dirty="0" err="1" smtClean="0">
                <a:latin typeface="Comic Sans MS" panose="030F0702030302020204" pitchFamily="66" charset="0"/>
                <a:ea typeface="HG丸ｺﾞｼｯｸM-PRO" pitchFamily="50" charset="-128"/>
              </a:rPr>
              <a:t>SdH</a:t>
            </a:r>
            <a:r>
              <a:rPr lang="en-US" altLang="ja-JP" b="1" dirty="0" smtClean="0">
                <a:latin typeface="Comic Sans MS" panose="030F0702030302020204" pitchFamily="66" charset="0"/>
                <a:ea typeface="HG丸ｺﾞｼｯｸM-PRO" pitchFamily="50" charset="-128"/>
              </a:rPr>
              <a:t> &amp; QHE</a:t>
            </a:r>
            <a:endParaRPr lang="en-US" altLang="ja-JP" b="1" dirty="0">
              <a:latin typeface="Comic Sans MS" panose="030F0702030302020204" pitchFamily="66" charset="0"/>
              <a:ea typeface="HG丸ｺﾞｼｯｸM-PRO" pitchFamily="50" charset="-128"/>
            </a:endParaRPr>
          </a:p>
        </p:txBody>
      </p:sp>
      <p:sp>
        <p:nvSpPr>
          <p:cNvPr id="14" name="Rectangle 10"/>
          <p:cNvSpPr>
            <a:spLocks noChangeArrowheads="1"/>
          </p:cNvSpPr>
          <p:nvPr/>
        </p:nvSpPr>
        <p:spPr bwMode="auto">
          <a:xfrm>
            <a:off x="4303391" y="4090420"/>
            <a:ext cx="46554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ja-JP" sz="2000" b="1" dirty="0">
                <a:latin typeface="Symbol" panose="05050102010706020507" pitchFamily="18" charset="2"/>
                <a:ea typeface="HG丸ｺﾞｼｯｸM-PRO" pitchFamily="50" charset="-128"/>
              </a:rPr>
              <a:t>a</a:t>
            </a:r>
            <a:r>
              <a:rPr lang="en-US" altLang="ja-JP" sz="2000" b="1" dirty="0">
                <a:latin typeface="Comic Sans MS" panose="030F0702030302020204" pitchFamily="66" charset="0"/>
                <a:ea typeface="HG丸ｺﾞｼｯｸM-PRO" pitchFamily="50" charset="-128"/>
              </a:rPr>
              <a:t>-(</a:t>
            </a:r>
            <a:r>
              <a:rPr lang="en-US" altLang="ja-JP" sz="2000" b="1" dirty="0" smtClean="0">
                <a:latin typeface="Comic Sans MS" panose="030F0702030302020204" pitchFamily="66" charset="0"/>
                <a:ea typeface="HG丸ｺﾞｼｯｸM-PRO" pitchFamily="50" charset="-128"/>
              </a:rPr>
              <a:t>BEDT-TTF)</a:t>
            </a:r>
            <a:r>
              <a:rPr lang="en-US" altLang="ja-JP" sz="2000" b="1" baseline="-25000" dirty="0" smtClean="0">
                <a:latin typeface="Comic Sans MS" panose="030F0702030302020204" pitchFamily="66" charset="0"/>
                <a:ea typeface="HG丸ｺﾞｼｯｸM-PRO" pitchFamily="50" charset="-128"/>
              </a:rPr>
              <a:t>2</a:t>
            </a:r>
            <a:r>
              <a:rPr lang="en-US" altLang="ja-JP" sz="2000" b="1" dirty="0" smtClean="0">
                <a:latin typeface="Comic Sans MS" panose="030F0702030302020204" pitchFamily="66" charset="0"/>
                <a:ea typeface="HG丸ｺﾞｼｯｸM-PRO" pitchFamily="50" charset="-128"/>
              </a:rPr>
              <a:t>I</a:t>
            </a:r>
            <a:r>
              <a:rPr lang="en-US" altLang="ja-JP" sz="2000" b="1" baseline="-25000" dirty="0" smtClean="0">
                <a:latin typeface="Comic Sans MS" panose="030F0702030302020204" pitchFamily="66" charset="0"/>
                <a:ea typeface="HG丸ｺﾞｼｯｸM-PRO" pitchFamily="50" charset="-128"/>
              </a:rPr>
              <a:t>3</a:t>
            </a:r>
            <a:r>
              <a:rPr lang="en-US" altLang="ja-JP" sz="2000" b="1" dirty="0" smtClean="0">
                <a:latin typeface="Comic Sans MS" panose="030F0702030302020204" pitchFamily="66" charset="0"/>
                <a:ea typeface="HG丸ｺﾞｼｯｸM-PRO" pitchFamily="50" charset="-128"/>
              </a:rPr>
              <a:t> </a:t>
            </a:r>
            <a:r>
              <a:rPr lang="en-US" altLang="ja-JP" sz="2000" b="1" dirty="0">
                <a:latin typeface="Comic Sans MS" panose="030F0702030302020204" pitchFamily="66" charset="0"/>
                <a:ea typeface="HG丸ｺﾞｼｯｸM-PRO" pitchFamily="50" charset="-128"/>
              </a:rPr>
              <a:t>(</a:t>
            </a:r>
            <a:r>
              <a:rPr lang="en-US" altLang="ja-JP" sz="2000" b="1" i="1" dirty="0" smtClean="0">
                <a:latin typeface="Comic Sans MS" panose="030F0702030302020204" pitchFamily="66" charset="0"/>
                <a:ea typeface="HG丸ｺﾞｼｯｸM-PRO" pitchFamily="50" charset="-128"/>
              </a:rPr>
              <a:t>p</a:t>
            </a:r>
            <a:r>
              <a:rPr lang="en-US" altLang="ja-JP" sz="2000" b="1" dirty="0" smtClean="0">
                <a:latin typeface="Comic Sans MS" panose="030F0702030302020204" pitchFamily="66" charset="0"/>
                <a:ea typeface="HG丸ｺﾞｼｯｸM-PRO" pitchFamily="50" charset="-128"/>
              </a:rPr>
              <a:t>&gt;1.5 </a:t>
            </a:r>
            <a:r>
              <a:rPr lang="en-US" altLang="ja-JP" sz="2000" b="1" dirty="0" err="1" smtClean="0">
                <a:latin typeface="Comic Sans MS" panose="030F0702030302020204" pitchFamily="66" charset="0"/>
                <a:ea typeface="HG丸ｺﾞｼｯｸM-PRO" pitchFamily="50" charset="-128"/>
              </a:rPr>
              <a:t>GPa</a:t>
            </a:r>
            <a:r>
              <a:rPr lang="en-US" altLang="ja-JP" sz="2000" b="1" dirty="0">
                <a:latin typeface="Comic Sans MS" panose="030F0702030302020204" pitchFamily="66" charset="0"/>
                <a:ea typeface="HG丸ｺﾞｼｯｸM-PRO" pitchFamily="50" charset="-128"/>
              </a:rPr>
              <a:t>)</a:t>
            </a:r>
          </a:p>
        </p:txBody>
      </p:sp>
      <p:sp>
        <p:nvSpPr>
          <p:cNvPr id="15" name="正方形/長方形 14"/>
          <p:cNvSpPr/>
          <p:nvPr/>
        </p:nvSpPr>
        <p:spPr>
          <a:xfrm>
            <a:off x="4224721" y="4572549"/>
            <a:ext cx="5126661" cy="461665"/>
          </a:xfrm>
          <a:prstGeom prst="rect">
            <a:avLst/>
          </a:prstGeom>
        </p:spPr>
        <p:txBody>
          <a:bodyPr wrap="square">
            <a:spAutoFit/>
          </a:bodyPr>
          <a:lstStyle/>
          <a:p>
            <a:pPr marL="342900" indent="-342900">
              <a:buFont typeface="Wingdings" panose="05000000000000000000" pitchFamily="2" charset="2"/>
              <a:buChar char="ü"/>
            </a:pPr>
            <a:r>
              <a:rPr lang="en-US" altLang="ja-JP" b="1" dirty="0" smtClean="0">
                <a:latin typeface="Comic Sans MS" panose="030F0702030302020204" pitchFamily="66" charset="0"/>
                <a:ea typeface="HG丸ｺﾞｼｯｸM-PRO" pitchFamily="50" charset="-128"/>
              </a:rPr>
              <a:t>Dirac fermion system</a:t>
            </a:r>
            <a:endParaRPr lang="ja-JP" altLang="en-US" b="1" dirty="0">
              <a:latin typeface="Comic Sans MS" panose="030F0702030302020204" pitchFamily="66" charset="0"/>
              <a:ea typeface="HG丸ｺﾞｼｯｸM-PRO" pitchFamily="50" charset="-128"/>
            </a:endParaRPr>
          </a:p>
        </p:txBody>
      </p:sp>
    </p:spTree>
    <p:extLst>
      <p:ext uri="{BB962C8B-B14F-4D97-AF65-F5344CB8AC3E}">
        <p14:creationId xmlns:p14="http://schemas.microsoft.com/office/powerpoint/2010/main" xmlns="" val="94771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4" name="Rectangle 28"/>
          <p:cNvSpPr>
            <a:spLocks noChangeArrowheads="1"/>
          </p:cNvSpPr>
          <p:nvPr/>
        </p:nvSpPr>
        <p:spPr bwMode="auto">
          <a:xfrm>
            <a:off x="1059445" y="1373771"/>
            <a:ext cx="8640713" cy="117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en-US" altLang="ja-JP" sz="2800" dirty="0" smtClean="0">
                <a:solidFill>
                  <a:schemeClr val="bg1"/>
                </a:solidFill>
                <a:latin typeface="Comic Sans MS" panose="030F0702030302020204" pitchFamily="66" charset="0"/>
                <a:ea typeface="HG丸ｺﾞｼｯｸM-PRO" pitchFamily="50" charset="-128"/>
              </a:rPr>
              <a:t>Toho Univ.</a:t>
            </a:r>
          </a:p>
          <a:p>
            <a:pPr>
              <a:spcBef>
                <a:spcPct val="50000"/>
              </a:spcBef>
            </a:pPr>
            <a:r>
              <a:rPr lang="en-US" altLang="ja-JP" sz="2800" dirty="0" smtClean="0">
                <a:solidFill>
                  <a:schemeClr val="bg1"/>
                </a:solidFill>
                <a:latin typeface="Comic Sans MS" panose="030F0702030302020204" pitchFamily="66" charset="0"/>
                <a:ea typeface="HG丸ｺﾞｼｯｸM-PRO" pitchFamily="50" charset="-128"/>
              </a:rPr>
              <a:t>      :T. Ozawa, T. </a:t>
            </a:r>
            <a:r>
              <a:rPr lang="en-US" altLang="ja-JP" sz="2800" dirty="0">
                <a:latin typeface="Comic Sans MS" panose="030F0702030302020204" pitchFamily="66" charset="0"/>
                <a:ea typeface="HG丸ｺﾞｼｯｸM-PRO" pitchFamily="50" charset="-128"/>
              </a:rPr>
              <a:t>Y</a:t>
            </a:r>
            <a:r>
              <a:rPr lang="en-US" altLang="ja-JP" sz="2800" dirty="0" smtClean="0">
                <a:solidFill>
                  <a:schemeClr val="bg1"/>
                </a:solidFill>
                <a:latin typeface="Comic Sans MS" panose="030F0702030302020204" pitchFamily="66" charset="0"/>
                <a:ea typeface="HG丸ｺﾞｼｯｸM-PRO" pitchFamily="50" charset="-128"/>
              </a:rPr>
              <a:t>amauchi, Y. </a:t>
            </a:r>
            <a:r>
              <a:rPr lang="en-US" altLang="ja-JP" sz="2800" dirty="0" err="1" smtClean="0">
                <a:solidFill>
                  <a:schemeClr val="bg1"/>
                </a:solidFill>
                <a:latin typeface="Comic Sans MS" panose="030F0702030302020204" pitchFamily="66" charset="0"/>
                <a:ea typeface="HG丸ｺﾞｼｯｸM-PRO" pitchFamily="50" charset="-128"/>
              </a:rPr>
              <a:t>Nishio</a:t>
            </a:r>
            <a:r>
              <a:rPr lang="en-US" altLang="ja-JP" sz="2800" dirty="0">
                <a:latin typeface="Comic Sans MS" panose="030F0702030302020204" pitchFamily="66" charset="0"/>
                <a:ea typeface="HG丸ｺﾞｼｯｸM-PRO" pitchFamily="50" charset="-128"/>
              </a:rPr>
              <a:t> </a:t>
            </a:r>
            <a:r>
              <a:rPr lang="en-US" altLang="ja-JP" sz="2800" dirty="0" smtClean="0">
                <a:latin typeface="Comic Sans MS" panose="030F0702030302020204" pitchFamily="66" charset="0"/>
                <a:ea typeface="HG丸ｺﾞｼｯｸM-PRO" pitchFamily="50" charset="-128"/>
              </a:rPr>
              <a:t>and K. </a:t>
            </a:r>
            <a:r>
              <a:rPr lang="en-US" altLang="ja-JP" sz="2800" dirty="0" err="1" smtClean="0">
                <a:latin typeface="Comic Sans MS" panose="030F0702030302020204" pitchFamily="66" charset="0"/>
                <a:ea typeface="HG丸ｺﾞｼｯｸM-PRO" pitchFamily="50" charset="-128"/>
              </a:rPr>
              <a:t>Kajita</a:t>
            </a:r>
            <a:endParaRPr lang="en-US" altLang="ja-JP" sz="2800" dirty="0">
              <a:solidFill>
                <a:schemeClr val="bg1"/>
              </a:solidFill>
              <a:latin typeface="Comic Sans MS" panose="030F0702030302020204" pitchFamily="66" charset="0"/>
              <a:ea typeface="HG丸ｺﾞｼｯｸM-PRO" pitchFamily="50" charset="-128"/>
            </a:endParaRPr>
          </a:p>
        </p:txBody>
      </p:sp>
      <p:sp>
        <p:nvSpPr>
          <p:cNvPr id="5" name="Rectangle 28"/>
          <p:cNvSpPr>
            <a:spLocks noChangeArrowheads="1"/>
          </p:cNvSpPr>
          <p:nvPr/>
        </p:nvSpPr>
        <p:spPr bwMode="auto">
          <a:xfrm>
            <a:off x="1059445" y="3030313"/>
            <a:ext cx="8640713" cy="117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en-US" altLang="ja-JP" sz="2800" dirty="0" smtClean="0">
                <a:solidFill>
                  <a:schemeClr val="bg1"/>
                </a:solidFill>
                <a:latin typeface="Comic Sans MS" panose="030F0702030302020204" pitchFamily="66" charset="0"/>
                <a:ea typeface="HG丸ｺﾞｼｯｸM-PRO" pitchFamily="50" charset="-128"/>
              </a:rPr>
              <a:t>RIKEN</a:t>
            </a:r>
          </a:p>
          <a:p>
            <a:pPr>
              <a:spcBef>
                <a:spcPct val="50000"/>
              </a:spcBef>
            </a:pPr>
            <a:r>
              <a:rPr lang="en-US" altLang="ja-JP" sz="2800" dirty="0" smtClean="0">
                <a:solidFill>
                  <a:schemeClr val="bg1"/>
                </a:solidFill>
                <a:latin typeface="Comic Sans MS" panose="030F0702030302020204" pitchFamily="66" charset="0"/>
                <a:ea typeface="HG丸ｺﾞｼｯｸM-PRO" pitchFamily="50" charset="-128"/>
              </a:rPr>
              <a:t>      :Y. </a:t>
            </a:r>
            <a:r>
              <a:rPr lang="en-US" altLang="ja-JP" sz="2800" dirty="0" err="1" smtClean="0">
                <a:solidFill>
                  <a:schemeClr val="bg1"/>
                </a:solidFill>
                <a:latin typeface="Comic Sans MS" panose="030F0702030302020204" pitchFamily="66" charset="0"/>
                <a:ea typeface="HG丸ｺﾞｼｯｸM-PRO" pitchFamily="50" charset="-128"/>
              </a:rPr>
              <a:t>Kawasugi</a:t>
            </a:r>
            <a:r>
              <a:rPr lang="en-US" altLang="ja-JP" sz="2800" dirty="0" smtClean="0">
                <a:solidFill>
                  <a:schemeClr val="bg1"/>
                </a:solidFill>
                <a:latin typeface="Comic Sans MS" panose="030F0702030302020204" pitchFamily="66" charset="0"/>
                <a:ea typeface="HG丸ｺﾞｼｯｸM-PRO" pitchFamily="50" charset="-128"/>
              </a:rPr>
              <a:t> and R. Kato</a:t>
            </a:r>
            <a:endParaRPr lang="en-US" altLang="ja-JP" sz="2800" dirty="0">
              <a:solidFill>
                <a:schemeClr val="bg1"/>
              </a:solidFill>
              <a:latin typeface="Comic Sans MS" panose="030F0702030302020204" pitchFamily="66" charset="0"/>
              <a:ea typeface="HG丸ｺﾞｼｯｸM-PRO" pitchFamily="50" charset="-128"/>
            </a:endParaRPr>
          </a:p>
        </p:txBody>
      </p:sp>
      <p:sp>
        <p:nvSpPr>
          <p:cNvPr id="6" name="Rectangle 28"/>
          <p:cNvSpPr>
            <a:spLocks noChangeArrowheads="1"/>
          </p:cNvSpPr>
          <p:nvPr/>
        </p:nvSpPr>
        <p:spPr bwMode="auto">
          <a:xfrm>
            <a:off x="1059445" y="4833612"/>
            <a:ext cx="8640713" cy="117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p>
            <a:pPr>
              <a:spcBef>
                <a:spcPct val="50000"/>
              </a:spcBef>
            </a:pPr>
            <a:r>
              <a:rPr lang="en-US" altLang="ja-JP" sz="2800" dirty="0" smtClean="0">
                <a:latin typeface="Comic Sans MS" panose="030F0702030302020204" pitchFamily="66" charset="0"/>
                <a:ea typeface="HG丸ｺﾞｼｯｸM-PRO" pitchFamily="50" charset="-128"/>
              </a:rPr>
              <a:t>IMS</a:t>
            </a:r>
            <a:endParaRPr lang="en-US" altLang="ja-JP" sz="2800" b="1" dirty="0" smtClean="0">
              <a:solidFill>
                <a:srgbClr val="FFFF00"/>
              </a:solidFill>
              <a:latin typeface="Comic Sans MS" panose="030F0702030302020204" pitchFamily="66" charset="0"/>
              <a:ea typeface="HG丸ｺﾞｼｯｸM-PRO" pitchFamily="50" charset="-128"/>
            </a:endParaRPr>
          </a:p>
          <a:p>
            <a:pPr>
              <a:spcBef>
                <a:spcPct val="50000"/>
              </a:spcBef>
            </a:pPr>
            <a:r>
              <a:rPr lang="en-US" altLang="ja-JP" sz="2800" dirty="0" smtClean="0">
                <a:solidFill>
                  <a:schemeClr val="bg1"/>
                </a:solidFill>
                <a:latin typeface="Comic Sans MS" panose="030F0702030302020204" pitchFamily="66" charset="0"/>
                <a:ea typeface="HG丸ｺﾞｼｯｸM-PRO" pitchFamily="50" charset="-128"/>
              </a:rPr>
              <a:t>      :M. </a:t>
            </a:r>
            <a:r>
              <a:rPr lang="en-US" altLang="ja-JP" sz="2800" dirty="0" err="1" smtClean="0">
                <a:solidFill>
                  <a:schemeClr val="bg1"/>
                </a:solidFill>
                <a:latin typeface="Comic Sans MS" panose="030F0702030302020204" pitchFamily="66" charset="0"/>
                <a:ea typeface="HG丸ｺﾞｼｯｸM-PRO" pitchFamily="50" charset="-128"/>
              </a:rPr>
              <a:t>Suda</a:t>
            </a:r>
            <a:r>
              <a:rPr lang="en-US" altLang="ja-JP" sz="2800" dirty="0" smtClean="0">
                <a:solidFill>
                  <a:schemeClr val="bg1"/>
                </a:solidFill>
                <a:latin typeface="Comic Sans MS" panose="030F0702030302020204" pitchFamily="66" charset="0"/>
                <a:ea typeface="HG丸ｺﾞｼｯｸM-PRO" pitchFamily="50" charset="-128"/>
              </a:rPr>
              <a:t> and H. M. Yamamoto</a:t>
            </a:r>
            <a:endParaRPr lang="en-US" altLang="ja-JP" sz="2800" dirty="0">
              <a:solidFill>
                <a:schemeClr val="bg1"/>
              </a:solidFill>
              <a:latin typeface="Comic Sans MS" panose="030F0702030302020204" pitchFamily="66" charset="0"/>
              <a:ea typeface="HG丸ｺﾞｼｯｸM-PRO" pitchFamily="50" charset="-128"/>
            </a:endParaRP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xmlns="" val="0"/>
              </a:ext>
            </a:extLst>
          </a:blip>
          <a:srcRect l="8764" t="9916" r="8631" b="10046"/>
          <a:stretch/>
        </p:blipFill>
        <p:spPr>
          <a:xfrm>
            <a:off x="110141" y="1285325"/>
            <a:ext cx="964748" cy="954156"/>
          </a:xfrm>
          <a:prstGeom prst="rect">
            <a:avLst/>
          </a:prstGeom>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916" r="-7763"/>
          <a:stretch/>
        </p:blipFill>
        <p:spPr bwMode="auto">
          <a:xfrm>
            <a:off x="191912" y="2928713"/>
            <a:ext cx="632178" cy="990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3"/>
          <p:cNvGrpSpPr>
            <a:grpSpLocks/>
          </p:cNvGrpSpPr>
          <p:nvPr/>
        </p:nvGrpSpPr>
        <p:grpSpPr bwMode="auto">
          <a:xfrm>
            <a:off x="181679" y="4833612"/>
            <a:ext cx="665384" cy="975806"/>
            <a:chOff x="4170" y="1261"/>
            <a:chExt cx="995" cy="1361"/>
          </a:xfrm>
        </p:grpSpPr>
        <p:pic>
          <p:nvPicPr>
            <p:cNvPr id="12292" name="Picture 4" descr="ge-logo.jpg"/>
            <p:cNvPicPr>
              <a:picLocks noChangeAspect="1" noChangeArrowheads="1"/>
            </p:cNvPicPr>
            <p:nvPr/>
          </p:nvPicPr>
          <p:blipFill>
            <a:blip r:embed="rId4" r:link="rId5">
              <a:extLst>
                <a:ext uri="{28A0092B-C50C-407E-A947-70E740481C1C}">
                  <a14:useLocalDpi xmlns:a14="http://schemas.microsoft.com/office/drawing/2010/main" xmlns="" val="0"/>
                </a:ext>
              </a:extLst>
            </a:blip>
            <a:srcRect r="78169"/>
            <a:stretch>
              <a:fillRect/>
            </a:stretch>
          </p:blipFill>
          <p:spPr bwMode="auto">
            <a:xfrm>
              <a:off x="4170" y="1261"/>
              <a:ext cx="989" cy="1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5"/>
            <p:cNvSpPr>
              <a:spLocks noChangeArrowheads="1"/>
            </p:cNvSpPr>
            <p:nvPr/>
          </p:nvSpPr>
          <p:spPr bwMode="auto">
            <a:xfrm>
              <a:off x="4881" y="2257"/>
              <a:ext cx="284" cy="3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xmlns="" val="322046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688440" y="597405"/>
            <a:ext cx="9023080"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Outline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8" name="Rectangle 28"/>
          <p:cNvSpPr>
            <a:spLocks noChangeArrowheads="1"/>
          </p:cNvSpPr>
          <p:nvPr/>
        </p:nvSpPr>
        <p:spPr bwMode="auto">
          <a:xfrm>
            <a:off x="378286" y="136314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latin typeface="Comic Sans MS" panose="030F0702030302020204" pitchFamily="66" charset="0"/>
                <a:ea typeface="HG丸ｺﾞｼｯｸM-PRO" pitchFamily="50" charset="-128"/>
              </a:rPr>
              <a:t>1. Introduction</a:t>
            </a:r>
            <a:endParaRPr lang="en-US" altLang="ja-JP" sz="2800" b="1" dirty="0">
              <a:latin typeface="Comic Sans MS" panose="030F0702030302020204" pitchFamily="66" charset="0"/>
              <a:ea typeface="HG丸ｺﾞｼｯｸM-PRO" pitchFamily="50" charset="-128"/>
            </a:endParaRPr>
          </a:p>
        </p:txBody>
      </p:sp>
      <p:sp>
        <p:nvSpPr>
          <p:cNvPr id="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0" name="Rectangle 28"/>
          <p:cNvSpPr>
            <a:spLocks noChangeArrowheads="1"/>
          </p:cNvSpPr>
          <p:nvPr/>
        </p:nvSpPr>
        <p:spPr bwMode="auto">
          <a:xfrm>
            <a:off x="373930" y="219482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FF"/>
                </a:solidFill>
                <a:latin typeface="Comic Sans MS" panose="030F0702030302020204" pitchFamily="66" charset="0"/>
                <a:ea typeface="HG丸ｺﾞｼｯｸM-PRO" pitchFamily="50" charset="-128"/>
              </a:rPr>
              <a:t>2</a:t>
            </a:r>
            <a:r>
              <a:rPr lang="en-US" altLang="ja-JP" sz="2800" b="1" dirty="0">
                <a:solidFill>
                  <a:srgbClr val="FFFFFF"/>
                </a:solidFill>
                <a:latin typeface="Comic Sans MS" panose="030F0702030302020204" pitchFamily="66" charset="0"/>
                <a:ea typeface="HG丸ｺﾞｼｯｸM-PRO" pitchFamily="50" charset="-128"/>
              </a:rPr>
              <a:t>. </a:t>
            </a:r>
            <a:r>
              <a:rPr lang="en-US" altLang="ja-JP" sz="2800" b="1" dirty="0" smtClean="0">
                <a:solidFill>
                  <a:srgbClr val="FFFFFF"/>
                </a:solidFill>
                <a:latin typeface="Comic Sans MS" panose="030F0702030302020204" pitchFamily="66" charset="0"/>
                <a:ea typeface="HG丸ｺﾞｼｯｸM-PRO" pitchFamily="50" charset="-128"/>
              </a:rPr>
              <a:t>holes-doping: </a:t>
            </a:r>
            <a:r>
              <a:rPr lang="en-US" altLang="ja-JP" sz="2800" b="1" dirty="0" err="1" smtClean="0">
                <a:solidFill>
                  <a:srgbClr val="FFFFFF"/>
                </a:solidFill>
                <a:latin typeface="Comic Sans MS" panose="030F0702030302020204" pitchFamily="66" charset="0"/>
                <a:ea typeface="HG丸ｺﾞｼｯｸM-PRO" pitchFamily="50" charset="-128"/>
              </a:rPr>
              <a:t>SdH</a:t>
            </a:r>
            <a:r>
              <a:rPr lang="en-US" altLang="ja-JP" sz="2800" b="1" dirty="0" smtClean="0">
                <a:solidFill>
                  <a:srgbClr val="FFFFFF"/>
                </a:solidFill>
                <a:latin typeface="Comic Sans MS" panose="030F0702030302020204" pitchFamily="66" charset="0"/>
                <a:ea typeface="HG丸ｺﾞｼｯｸM-PRO" pitchFamily="50" charset="-128"/>
              </a:rPr>
              <a:t> and QHE</a:t>
            </a:r>
            <a:endParaRPr lang="en-US" altLang="ja-JP" sz="2800" b="1" dirty="0">
              <a:solidFill>
                <a:srgbClr val="FFFFFF"/>
              </a:solidFill>
              <a:latin typeface="Comic Sans MS" panose="030F0702030302020204" pitchFamily="66" charset="0"/>
              <a:ea typeface="HG丸ｺﾞｼｯｸM-PRO" pitchFamily="50" charset="-128"/>
            </a:endParaRPr>
          </a:p>
        </p:txBody>
      </p:sp>
      <p:sp>
        <p:nvSpPr>
          <p:cNvPr id="11" name="Rectangle 28"/>
          <p:cNvSpPr>
            <a:spLocks noChangeArrowheads="1"/>
          </p:cNvSpPr>
          <p:nvPr/>
        </p:nvSpPr>
        <p:spPr bwMode="auto">
          <a:xfrm>
            <a:off x="369574" y="3117934"/>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FF"/>
                </a:solidFill>
                <a:latin typeface="Comic Sans MS" panose="030F0702030302020204" pitchFamily="66" charset="0"/>
                <a:ea typeface="HG丸ｺﾞｼｯｸM-PRO" pitchFamily="50" charset="-128"/>
              </a:rPr>
              <a:t>3. Conclusions</a:t>
            </a:r>
            <a:endParaRPr lang="en-US" altLang="ja-JP" sz="2800" b="1" dirty="0">
              <a:solidFill>
                <a:srgbClr val="FFFFFF"/>
              </a:solidFill>
              <a:latin typeface="Comic Sans MS" panose="030F0702030302020204" pitchFamily="66" charset="0"/>
              <a:ea typeface="HG丸ｺﾞｼｯｸM-PRO" pitchFamily="50" charset="-128"/>
            </a:endParaRPr>
          </a:p>
        </p:txBody>
      </p:sp>
    </p:spTree>
    <p:extLst>
      <p:ext uri="{BB962C8B-B14F-4D97-AF65-F5344CB8AC3E}">
        <p14:creationId xmlns:p14="http://schemas.microsoft.com/office/powerpoint/2010/main" xmlns="" val="509585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688440" y="597405"/>
            <a:ext cx="9023080"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Outline</a:t>
            </a:r>
            <a:endParaRPr lang="en-US" altLang="ja-JP" sz="2800" b="1" baseline="-25000" dirty="0">
              <a:solidFill>
                <a:srgbClr val="33CCFF"/>
              </a:solidFill>
              <a:latin typeface="Bookman Old Style" panose="02050604050505020204" pitchFamily="18" charset="0"/>
              <a:ea typeface="HG丸ｺﾞｼｯｸM-PRO" pitchFamily="50" charset="-128"/>
            </a:endParaRPr>
          </a:p>
        </p:txBody>
      </p:sp>
      <p:sp>
        <p:nvSpPr>
          <p:cNvPr id="8" name="Rectangle 28"/>
          <p:cNvSpPr>
            <a:spLocks noChangeArrowheads="1"/>
          </p:cNvSpPr>
          <p:nvPr/>
        </p:nvSpPr>
        <p:spPr bwMode="auto">
          <a:xfrm>
            <a:off x="378286" y="136314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00"/>
                </a:solidFill>
                <a:latin typeface="Comic Sans MS" panose="030F0702030302020204" pitchFamily="66" charset="0"/>
                <a:ea typeface="HG丸ｺﾞｼｯｸM-PRO" pitchFamily="50" charset="-128"/>
              </a:rPr>
              <a:t>1. Introduction</a:t>
            </a:r>
            <a:endParaRPr lang="en-US" altLang="ja-JP" sz="2800" b="1" dirty="0">
              <a:solidFill>
                <a:srgbClr val="FFFF00"/>
              </a:solidFill>
              <a:latin typeface="Comic Sans MS" panose="030F0702030302020204" pitchFamily="66" charset="0"/>
              <a:ea typeface="HG丸ｺﾞｼｯｸM-PRO" pitchFamily="50" charset="-128"/>
            </a:endParaRPr>
          </a:p>
        </p:txBody>
      </p:sp>
      <p:sp>
        <p:nvSpPr>
          <p:cNvPr id="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10" name="Rectangle 28"/>
          <p:cNvSpPr>
            <a:spLocks noChangeArrowheads="1"/>
          </p:cNvSpPr>
          <p:nvPr/>
        </p:nvSpPr>
        <p:spPr bwMode="auto">
          <a:xfrm>
            <a:off x="373930" y="2194827"/>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FF"/>
                </a:solidFill>
                <a:latin typeface="Comic Sans MS" panose="030F0702030302020204" pitchFamily="66" charset="0"/>
                <a:ea typeface="HG丸ｺﾞｼｯｸM-PRO" pitchFamily="50" charset="-128"/>
              </a:rPr>
              <a:t>2</a:t>
            </a:r>
            <a:r>
              <a:rPr lang="en-US" altLang="ja-JP" sz="2800" b="1" dirty="0">
                <a:solidFill>
                  <a:srgbClr val="FFFFFF"/>
                </a:solidFill>
                <a:latin typeface="Comic Sans MS" panose="030F0702030302020204" pitchFamily="66" charset="0"/>
                <a:ea typeface="HG丸ｺﾞｼｯｸM-PRO" pitchFamily="50" charset="-128"/>
              </a:rPr>
              <a:t>. </a:t>
            </a:r>
            <a:r>
              <a:rPr lang="en-US" altLang="ja-JP" sz="2800" b="1" dirty="0" smtClean="0">
                <a:solidFill>
                  <a:srgbClr val="FFFFFF"/>
                </a:solidFill>
                <a:latin typeface="Comic Sans MS" panose="030F0702030302020204" pitchFamily="66" charset="0"/>
                <a:ea typeface="HG丸ｺﾞｼｯｸM-PRO" pitchFamily="50" charset="-128"/>
              </a:rPr>
              <a:t>holes-doping: </a:t>
            </a:r>
            <a:r>
              <a:rPr lang="en-US" altLang="ja-JP" sz="2800" b="1" dirty="0" err="1" smtClean="0">
                <a:solidFill>
                  <a:srgbClr val="FFFFFF"/>
                </a:solidFill>
                <a:latin typeface="Comic Sans MS" panose="030F0702030302020204" pitchFamily="66" charset="0"/>
                <a:ea typeface="HG丸ｺﾞｼｯｸM-PRO" pitchFamily="50" charset="-128"/>
              </a:rPr>
              <a:t>SdH</a:t>
            </a:r>
            <a:r>
              <a:rPr lang="en-US" altLang="ja-JP" sz="2800" b="1" dirty="0" smtClean="0">
                <a:solidFill>
                  <a:srgbClr val="FFFFFF"/>
                </a:solidFill>
                <a:latin typeface="Comic Sans MS" panose="030F0702030302020204" pitchFamily="66" charset="0"/>
                <a:ea typeface="HG丸ｺﾞｼｯｸM-PRO" pitchFamily="50" charset="-128"/>
              </a:rPr>
              <a:t> and QHE</a:t>
            </a:r>
            <a:endParaRPr lang="en-US" altLang="ja-JP" sz="2800" b="1" dirty="0">
              <a:solidFill>
                <a:srgbClr val="FFFFFF"/>
              </a:solidFill>
              <a:latin typeface="Comic Sans MS" panose="030F0702030302020204" pitchFamily="66" charset="0"/>
              <a:ea typeface="HG丸ｺﾞｼｯｸM-PRO" pitchFamily="50" charset="-128"/>
            </a:endParaRPr>
          </a:p>
        </p:txBody>
      </p:sp>
      <p:sp>
        <p:nvSpPr>
          <p:cNvPr id="11" name="Rectangle 28"/>
          <p:cNvSpPr>
            <a:spLocks noChangeArrowheads="1"/>
          </p:cNvSpPr>
          <p:nvPr/>
        </p:nvSpPr>
        <p:spPr bwMode="auto">
          <a:xfrm>
            <a:off x="369574" y="3117934"/>
            <a:ext cx="8684202" cy="529481"/>
          </a:xfrm>
          <a:prstGeom prst="rect">
            <a:avLst/>
          </a:prstGeom>
          <a:noFill/>
          <a:ln>
            <a:noFill/>
          </a:ln>
          <a:extLst/>
        </p:spPr>
        <p:txBody>
          <a:bodyPr wrap="square" lIns="97640" tIns="48820" rIns="97640" bIns="48820">
            <a:spAutoFit/>
          </a:bodyPr>
          <a:lstStyle/>
          <a:p>
            <a:pPr>
              <a:spcBef>
                <a:spcPct val="50000"/>
              </a:spcBef>
            </a:pPr>
            <a:r>
              <a:rPr lang="en-US" altLang="ja-JP" sz="2800" b="1" dirty="0" smtClean="0">
                <a:solidFill>
                  <a:srgbClr val="FFFFFF"/>
                </a:solidFill>
                <a:latin typeface="Comic Sans MS" panose="030F0702030302020204" pitchFamily="66" charset="0"/>
                <a:ea typeface="HG丸ｺﾞｼｯｸM-PRO" pitchFamily="50" charset="-128"/>
              </a:rPr>
              <a:t>3. Conclusions</a:t>
            </a:r>
            <a:endParaRPr lang="en-US" altLang="ja-JP" sz="2800" b="1" dirty="0">
              <a:solidFill>
                <a:srgbClr val="FFFFFF"/>
              </a:solidFill>
              <a:latin typeface="Comic Sans MS" panose="030F0702030302020204" pitchFamily="66" charset="0"/>
              <a:ea typeface="HG丸ｺﾞｼｯｸM-PRO" pitchFamily="50" charset="-128"/>
            </a:endParaRPr>
          </a:p>
        </p:txBody>
      </p:sp>
    </p:spTree>
    <p:extLst>
      <p:ext uri="{BB962C8B-B14F-4D97-AF65-F5344CB8AC3E}">
        <p14:creationId xmlns:p14="http://schemas.microsoft.com/office/powerpoint/2010/main" xmlns="" val="2877971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22013" y="4214816"/>
            <a:ext cx="2984689" cy="226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3" name="Rectangle 10"/>
          <p:cNvSpPr>
            <a:spLocks noChangeArrowheads="1"/>
          </p:cNvSpPr>
          <p:nvPr/>
        </p:nvSpPr>
        <p:spPr bwMode="auto">
          <a:xfrm>
            <a:off x="99299" y="4549751"/>
            <a:ext cx="411843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2800" dirty="0">
                <a:latin typeface="Symbol" panose="05050102010706020507" pitchFamily="18" charset="2"/>
                <a:ea typeface="HG丸ｺﾞｼｯｸM-PRO" pitchFamily="50" charset="-128"/>
              </a:rPr>
              <a:t>a</a:t>
            </a:r>
            <a:r>
              <a:rPr lang="en-US" altLang="ja-JP" sz="2800" dirty="0">
                <a:latin typeface="Comic Sans MS" panose="030F0702030302020204" pitchFamily="66" charset="0"/>
                <a:ea typeface="HG丸ｺﾞｼｯｸM-PRO" pitchFamily="50" charset="-128"/>
              </a:rPr>
              <a:t>-(BEDT-TTF)</a:t>
            </a:r>
            <a:r>
              <a:rPr lang="en-US" altLang="ja-JP" sz="2800" baseline="-25000" dirty="0">
                <a:latin typeface="Comic Sans MS" panose="030F0702030302020204" pitchFamily="66" charset="0"/>
                <a:ea typeface="HG丸ｺﾞｼｯｸM-PRO" pitchFamily="50" charset="-128"/>
              </a:rPr>
              <a:t>2</a:t>
            </a:r>
            <a:r>
              <a:rPr lang="en-US" altLang="ja-JP" sz="2800" dirty="0">
                <a:latin typeface="Comic Sans MS" panose="030F0702030302020204" pitchFamily="66" charset="0"/>
                <a:ea typeface="HG丸ｺﾞｼｯｸM-PRO" pitchFamily="50" charset="-128"/>
              </a:rPr>
              <a:t>I</a:t>
            </a:r>
            <a:r>
              <a:rPr lang="en-US" altLang="ja-JP" sz="2800" baseline="-25000" dirty="0">
                <a:latin typeface="Comic Sans MS" panose="030F0702030302020204" pitchFamily="66" charset="0"/>
                <a:ea typeface="HG丸ｺﾞｼｯｸM-PRO" pitchFamily="50" charset="-128"/>
              </a:rPr>
              <a:t>3</a:t>
            </a:r>
            <a:r>
              <a:rPr lang="en-US" altLang="ja-JP" sz="2800" dirty="0">
                <a:latin typeface="Comic Sans MS" panose="030F0702030302020204" pitchFamily="66" charset="0"/>
                <a:ea typeface="HG丸ｺﾞｼｯｸM-PRO" pitchFamily="50" charset="-128"/>
              </a:rPr>
              <a:t> </a:t>
            </a:r>
          </a:p>
          <a:p>
            <a:r>
              <a:rPr lang="en-US" altLang="ja-JP" sz="2800" dirty="0">
                <a:latin typeface="Comic Sans MS" panose="030F0702030302020204" pitchFamily="66" charset="0"/>
                <a:ea typeface="HG丸ｺﾞｼｯｸM-PRO" pitchFamily="50" charset="-128"/>
              </a:rPr>
              <a:t>                     (</a:t>
            </a:r>
            <a:r>
              <a:rPr lang="en-US" altLang="ja-JP" sz="2800" i="1" dirty="0">
                <a:latin typeface="Comic Sans MS" panose="030F0702030302020204" pitchFamily="66" charset="0"/>
                <a:ea typeface="HG丸ｺﾞｼｯｸM-PRO" pitchFamily="50" charset="-128"/>
              </a:rPr>
              <a:t>p</a:t>
            </a:r>
            <a:r>
              <a:rPr lang="en-US" altLang="ja-JP" sz="2800" dirty="0">
                <a:latin typeface="Comic Sans MS" panose="030F0702030302020204" pitchFamily="66" charset="0"/>
                <a:ea typeface="HG丸ｺﾞｼｯｸM-PRO" pitchFamily="50" charset="-128"/>
              </a:rPr>
              <a:t>&gt;1.5GPa)</a:t>
            </a:r>
          </a:p>
        </p:txBody>
      </p:sp>
      <p:sp>
        <p:nvSpPr>
          <p:cNvPr id="133124" name="正方形/長方形 14"/>
          <p:cNvSpPr>
            <a:spLocks noChangeArrowheads="1"/>
          </p:cNvSpPr>
          <p:nvPr/>
        </p:nvSpPr>
        <p:spPr bwMode="auto">
          <a:xfrm>
            <a:off x="7475918" y="6475415"/>
            <a:ext cx="1834156" cy="352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688" dirty="0">
                <a:latin typeface="Comic Sans MS" panose="030F0702030302020204" pitchFamily="66" charset="0"/>
                <a:ea typeface="HG丸ｺﾞｼｯｸM-PRO" pitchFamily="50" charset="-128"/>
              </a:rPr>
              <a:t>Katayama, et al.,</a:t>
            </a:r>
            <a:endParaRPr lang="ja-JP" altLang="en-US" sz="1688" i="1" dirty="0">
              <a:latin typeface="Comic Sans MS" panose="030F0702030302020204" pitchFamily="66" charset="0"/>
              <a:ea typeface="HG丸ｺﾞｼｯｸM-PRO" pitchFamily="50" charset="-128"/>
            </a:endParaRPr>
          </a:p>
        </p:txBody>
      </p:sp>
      <p:pic>
        <p:nvPicPr>
          <p:cNvPr id="133125" name="Picture 5333" descr="3"/>
          <p:cNvPicPr>
            <a:picLocks noChangeAspect="1" noChangeArrowheads="1"/>
          </p:cNvPicPr>
          <p:nvPr/>
        </p:nvPicPr>
        <p:blipFill>
          <a:blip r:embed="rId4">
            <a:extLst>
              <a:ext uri="{28A0092B-C50C-407E-A947-70E740481C1C}">
                <a14:useLocalDpi xmlns:a14="http://schemas.microsoft.com/office/drawing/2010/main" xmlns="" val="0"/>
              </a:ext>
            </a:extLst>
          </a:blip>
          <a:srcRect l="8386" t="7016" r="8386" b="7016"/>
          <a:stretch>
            <a:fillRect/>
          </a:stretch>
        </p:blipFill>
        <p:spPr bwMode="auto">
          <a:xfrm>
            <a:off x="4913334" y="4196374"/>
            <a:ext cx="1708907" cy="239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53668" y="1691640"/>
            <a:ext cx="1557229"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50977" y="1763075"/>
            <a:ext cx="2286970"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8" name="Rectangle 20"/>
          <p:cNvSpPr>
            <a:spLocks noChangeArrowheads="1"/>
          </p:cNvSpPr>
          <p:nvPr/>
        </p:nvSpPr>
        <p:spPr bwMode="auto">
          <a:xfrm>
            <a:off x="99301" y="1167763"/>
            <a:ext cx="56685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altLang="ja-JP" sz="2800" dirty="0" err="1">
                <a:latin typeface="Comic Sans MS" panose="030F0702030302020204" pitchFamily="66" charset="0"/>
                <a:ea typeface="HG丸ｺﾞｼｯｸM-PRO" pitchFamily="50" charset="-128"/>
              </a:rPr>
              <a:t>Graphene</a:t>
            </a:r>
            <a:r>
              <a:rPr lang="en-US" altLang="ja-JP" sz="2800" dirty="0">
                <a:latin typeface="Comic Sans MS" panose="030F0702030302020204" pitchFamily="66" charset="0"/>
                <a:ea typeface="HG丸ｺﾞｼｯｸM-PRO" pitchFamily="50" charset="-128"/>
              </a:rPr>
              <a:t>: monolayer of graphite</a:t>
            </a:r>
            <a:endParaRPr lang="en-US" altLang="ja-JP" sz="2800" i="1" dirty="0">
              <a:latin typeface="Comic Sans MS" panose="030F0702030302020204" pitchFamily="66" charset="0"/>
              <a:ea typeface="HG丸ｺﾞｼｯｸM-PRO" pitchFamily="50" charset="-128"/>
            </a:endParaRPr>
          </a:p>
        </p:txBody>
      </p:sp>
      <p:sp>
        <p:nvSpPr>
          <p:cNvPr id="133129" name="正方形/長方形 18"/>
          <p:cNvSpPr>
            <a:spLocks noChangeArrowheads="1"/>
          </p:cNvSpPr>
          <p:nvPr/>
        </p:nvSpPr>
        <p:spPr bwMode="auto">
          <a:xfrm>
            <a:off x="289742" y="3545837"/>
            <a:ext cx="56963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nn-NO" altLang="ja-JP" sz="1400">
                <a:latin typeface="Comic Sans MS" panose="030F0702030302020204" pitchFamily="66" charset="0"/>
                <a:ea typeface="HG丸ｺﾞｼｯｸM-PRO" pitchFamily="50" charset="-128"/>
              </a:rPr>
              <a:t>K. S. Novoselov </a:t>
            </a:r>
            <a:r>
              <a:rPr lang="nn-NO" altLang="ja-JP" sz="1400" i="1">
                <a:latin typeface="Comic Sans MS" panose="030F0702030302020204" pitchFamily="66" charset="0"/>
                <a:ea typeface="HG丸ｺﾞｼｯｸM-PRO" pitchFamily="50" charset="-128"/>
              </a:rPr>
              <a:t>et al., Nature 438(2005)197.</a:t>
            </a:r>
            <a:r>
              <a:rPr lang="nn-NO" altLang="ja-JP" sz="1400">
                <a:latin typeface="Comic Sans MS" panose="030F0702030302020204" pitchFamily="66" charset="0"/>
                <a:ea typeface="HG丸ｺﾞｼｯｸM-PRO" pitchFamily="50" charset="-128"/>
              </a:rPr>
              <a:t> </a:t>
            </a:r>
            <a:endParaRPr lang="ja-JP" altLang="en-US" sz="1400">
              <a:latin typeface="Comic Sans MS" panose="030F0702030302020204" pitchFamily="66" charset="0"/>
              <a:ea typeface="HG丸ｺﾞｼｯｸM-PRO" pitchFamily="50" charset="-128"/>
            </a:endParaRPr>
          </a:p>
        </p:txBody>
      </p:sp>
      <p:sp>
        <p:nvSpPr>
          <p:cNvPr id="133130" name="正方形/長方形 19"/>
          <p:cNvSpPr>
            <a:spLocks noChangeArrowheads="1"/>
          </p:cNvSpPr>
          <p:nvPr/>
        </p:nvSpPr>
        <p:spPr bwMode="auto">
          <a:xfrm>
            <a:off x="289740" y="3831587"/>
            <a:ext cx="47795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nn-NO" altLang="ja-JP" sz="1400">
                <a:latin typeface="Comic Sans MS" panose="030F0702030302020204" pitchFamily="66" charset="0"/>
                <a:ea typeface="HG丸ｺﾞｼｯｸM-PRO" pitchFamily="50" charset="-128"/>
              </a:rPr>
              <a:t>Y. Zhang </a:t>
            </a:r>
            <a:r>
              <a:rPr lang="nn-NO" altLang="ja-JP" sz="1400" i="1">
                <a:latin typeface="Comic Sans MS" panose="030F0702030302020204" pitchFamily="66" charset="0"/>
                <a:ea typeface="HG丸ｺﾞｼｯｸM-PRO" pitchFamily="50" charset="-128"/>
              </a:rPr>
              <a:t>et al., Nature 438(2005)201.</a:t>
            </a:r>
            <a:r>
              <a:rPr lang="nn-NO" altLang="ja-JP" sz="1400">
                <a:latin typeface="Comic Sans MS" panose="030F0702030302020204" pitchFamily="66" charset="0"/>
                <a:ea typeface="HG丸ｺﾞｼｯｸM-PRO" pitchFamily="50" charset="-128"/>
              </a:rPr>
              <a:t> </a:t>
            </a:r>
            <a:endParaRPr lang="ja-JP" altLang="en-US" sz="1400">
              <a:latin typeface="Comic Sans MS" panose="030F0702030302020204" pitchFamily="66" charset="0"/>
              <a:ea typeface="HG丸ｺﾞｼｯｸM-PRO" pitchFamily="50" charset="-128"/>
            </a:endParaRPr>
          </a:p>
        </p:txBody>
      </p:sp>
      <p:sp>
        <p:nvSpPr>
          <p:cNvPr id="133131" name="正方形/長方形 14"/>
          <p:cNvSpPr>
            <a:spLocks noChangeArrowheads="1"/>
          </p:cNvSpPr>
          <p:nvPr/>
        </p:nvSpPr>
        <p:spPr bwMode="auto">
          <a:xfrm>
            <a:off x="289742" y="3260087"/>
            <a:ext cx="3374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sz="1400" dirty="0">
                <a:latin typeface="Comic Sans MS" panose="030F0702030302020204" pitchFamily="66" charset="0"/>
                <a:ea typeface="HG丸ｺﾞｼｯｸM-PRO" pitchFamily="50" charset="-128"/>
              </a:rPr>
              <a:t>P.R. Wallace, </a:t>
            </a:r>
            <a:r>
              <a:rPr lang="en-US" altLang="ja-JP" sz="1400" i="1" dirty="0">
                <a:latin typeface="Comic Sans MS" panose="030F0702030302020204" pitchFamily="66" charset="0"/>
                <a:ea typeface="HG丸ｺﾞｼｯｸM-PRO" pitchFamily="50" charset="-128"/>
              </a:rPr>
              <a:t>Phys. Rev. 71, 622 (1947)</a:t>
            </a:r>
            <a:endParaRPr lang="ja-JP" altLang="en-US" sz="1400" i="1" dirty="0">
              <a:latin typeface="Comic Sans MS" panose="030F0702030302020204" pitchFamily="66" charset="0"/>
              <a:ea typeface="HG丸ｺﾞｼｯｸM-PRO" pitchFamily="50" charset="-128"/>
            </a:endParaRPr>
          </a:p>
        </p:txBody>
      </p:sp>
      <p:pic>
        <p:nvPicPr>
          <p:cNvPr id="13313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47721" y="1325640"/>
            <a:ext cx="2649312"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33" name="Picture 3"/>
          <p:cNvPicPr>
            <a:picLocks noChangeAspect="1" noChangeArrowheads="1"/>
          </p:cNvPicPr>
          <p:nvPr/>
        </p:nvPicPr>
        <p:blipFill>
          <a:blip r:embed="rId8">
            <a:extLst>
              <a:ext uri="{28A0092B-C50C-407E-A947-70E740481C1C}">
                <a14:useLocalDpi xmlns:a14="http://schemas.microsoft.com/office/drawing/2010/main" xmlns="" val="0"/>
              </a:ext>
            </a:extLst>
          </a:blip>
          <a:srcRect l="16435" t="18262" r="27219" b="1393"/>
          <a:stretch>
            <a:fillRect/>
          </a:stretch>
        </p:blipFill>
        <p:spPr bwMode="auto">
          <a:xfrm>
            <a:off x="5156059" y="1733649"/>
            <a:ext cx="1835307"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34" name="正方形/長方形 19"/>
          <p:cNvSpPr>
            <a:spLocks noChangeArrowheads="1"/>
          </p:cNvSpPr>
          <p:nvPr/>
        </p:nvSpPr>
        <p:spPr bwMode="auto">
          <a:xfrm>
            <a:off x="5566315" y="3346479"/>
            <a:ext cx="15856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b="1" dirty="0">
                <a:latin typeface="Comic Sans MS" panose="030F0702030302020204" pitchFamily="66" charset="0"/>
                <a:ea typeface="HG丸ｺﾞｼｯｸM-PRO" pitchFamily="50" charset="-128"/>
              </a:rPr>
              <a:t>graphite </a:t>
            </a:r>
            <a:endParaRPr lang="ja-JP" altLang="en-US" b="1" dirty="0">
              <a:latin typeface="Comic Sans MS" panose="030F0702030302020204" pitchFamily="66" charset="0"/>
              <a:ea typeface="HG丸ｺﾞｼｯｸM-PRO" pitchFamily="50" charset="-128"/>
            </a:endParaRPr>
          </a:p>
        </p:txBody>
      </p:sp>
      <p:sp>
        <p:nvSpPr>
          <p:cNvPr id="133137" name="正方形/長方形 9"/>
          <p:cNvSpPr>
            <a:spLocks noChangeArrowheads="1"/>
          </p:cNvSpPr>
          <p:nvPr/>
        </p:nvSpPr>
        <p:spPr bwMode="auto">
          <a:xfrm>
            <a:off x="136379" y="5499103"/>
            <a:ext cx="439866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ja-JP" sz="2800" u="sng" dirty="0">
                <a:solidFill>
                  <a:srgbClr val="FFFF00"/>
                </a:solidFill>
                <a:latin typeface="Comic Sans MS" panose="030F0702030302020204" pitchFamily="66" charset="0"/>
                <a:ea typeface="HG丸ｺﾞｼｯｸM-PRO" pitchFamily="50" charset="-128"/>
              </a:rPr>
              <a:t>First bulk zero-gap material</a:t>
            </a:r>
            <a:endParaRPr lang="ja-JP" altLang="en-US" sz="2800" u="sng" dirty="0">
              <a:solidFill>
                <a:srgbClr val="FFFF00"/>
              </a:solidFill>
              <a:latin typeface="Comic Sans MS" panose="030F0702030302020204" pitchFamily="66" charset="0"/>
              <a:ea typeface="HG丸ｺﾞｼｯｸM-PRO" pitchFamily="50" charset="-128"/>
            </a:endParaRPr>
          </a:p>
        </p:txBody>
      </p:sp>
      <p:sp>
        <p:nvSpPr>
          <p:cNvPr id="18"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Symbol" panose="05050102010706020507" pitchFamily="18" charset="2"/>
                <a:ea typeface="HG丸ｺﾞｼｯｸM-PRO" pitchFamily="50" charset="-128"/>
              </a:rPr>
              <a:t>a</a:t>
            </a:r>
            <a:r>
              <a:rPr lang="en-US" altLang="ja-JP" sz="2800" b="1" dirty="0">
                <a:solidFill>
                  <a:srgbClr val="33CCFF"/>
                </a:solidFill>
                <a:latin typeface="Bookman Old Style" panose="02050604050505020204" pitchFamily="18" charset="0"/>
                <a:ea typeface="HG丸ｺﾞｼｯｸM-PRO" pitchFamily="50" charset="-128"/>
              </a:rPr>
              <a:t>-(BEDT-TTF)</a:t>
            </a:r>
            <a:r>
              <a:rPr lang="en-US" altLang="ja-JP" sz="2800" b="1" baseline="-25000" dirty="0">
                <a:solidFill>
                  <a:srgbClr val="33CCFF"/>
                </a:solidFill>
                <a:latin typeface="Bookman Old Style" panose="02050604050505020204" pitchFamily="18" charset="0"/>
                <a:ea typeface="HG丸ｺﾞｼｯｸM-PRO" pitchFamily="50" charset="-128"/>
              </a:rPr>
              <a:t>2</a:t>
            </a:r>
            <a:r>
              <a:rPr lang="en-US" altLang="ja-JP" sz="2800" b="1" dirty="0">
                <a:solidFill>
                  <a:srgbClr val="33CCFF"/>
                </a:solidFill>
                <a:latin typeface="Bookman Old Style" panose="02050604050505020204" pitchFamily="18" charset="0"/>
                <a:ea typeface="HG丸ｺﾞｼｯｸM-PRO" pitchFamily="50" charset="-128"/>
              </a:rPr>
              <a:t>I</a:t>
            </a:r>
            <a:r>
              <a:rPr lang="en-US" altLang="ja-JP" sz="2800" b="1" baseline="-25000" dirty="0">
                <a:solidFill>
                  <a:srgbClr val="33CCFF"/>
                </a:solidFill>
                <a:latin typeface="Bookman Old Style" panose="02050604050505020204" pitchFamily="18" charset="0"/>
                <a:ea typeface="HG丸ｺﾞｼｯｸM-PRO" pitchFamily="50" charset="-128"/>
              </a:rPr>
              <a:t>3</a:t>
            </a:r>
          </a:p>
        </p:txBody>
      </p:sp>
      <p:sp>
        <p:nvSpPr>
          <p:cNvPr id="1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Tree>
    <p:extLst>
      <p:ext uri="{BB962C8B-B14F-4D97-AF65-F5344CB8AC3E}">
        <p14:creationId xmlns:p14="http://schemas.microsoft.com/office/powerpoint/2010/main" xmlns="" val="274371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342"/>
          <p:cNvSpPr>
            <a:spLocks noChangeArrowheads="1"/>
          </p:cNvSpPr>
          <p:nvPr/>
        </p:nvSpPr>
        <p:spPr bwMode="auto">
          <a:xfrm>
            <a:off x="5186891" y="6453192"/>
            <a:ext cx="3977879" cy="333375"/>
          </a:xfrm>
          <a:prstGeom prst="rect">
            <a:avLst/>
          </a:prstGeom>
          <a:solidFill>
            <a:srgbClr val="CCCCFF"/>
          </a:solidFill>
          <a:ln w="9525">
            <a:no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53" name="Rectangle 5340"/>
          <p:cNvSpPr>
            <a:spLocks noChangeArrowheads="1"/>
          </p:cNvSpPr>
          <p:nvPr/>
        </p:nvSpPr>
        <p:spPr bwMode="auto">
          <a:xfrm>
            <a:off x="5186891" y="5662617"/>
            <a:ext cx="3977879" cy="358775"/>
          </a:xfrm>
          <a:prstGeom prst="rect">
            <a:avLst/>
          </a:prstGeom>
          <a:solidFill>
            <a:srgbClr val="CCCCFF"/>
          </a:solidFill>
          <a:ln w="9525">
            <a:solidFill>
              <a:srgbClr val="000000"/>
            </a:solid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54" name="Rectangle 5339"/>
          <p:cNvSpPr>
            <a:spLocks noChangeArrowheads="1"/>
          </p:cNvSpPr>
          <p:nvPr/>
        </p:nvSpPr>
        <p:spPr bwMode="auto">
          <a:xfrm>
            <a:off x="5186891" y="4870454"/>
            <a:ext cx="3977879" cy="358775"/>
          </a:xfrm>
          <a:prstGeom prst="rect">
            <a:avLst/>
          </a:prstGeom>
          <a:solidFill>
            <a:srgbClr val="CCCCFF"/>
          </a:solidFill>
          <a:ln w="9525">
            <a:solidFill>
              <a:srgbClr val="000000"/>
            </a:solid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55" name="Rectangle 5338"/>
          <p:cNvSpPr>
            <a:spLocks noChangeArrowheads="1"/>
          </p:cNvSpPr>
          <p:nvPr/>
        </p:nvSpPr>
        <p:spPr bwMode="auto">
          <a:xfrm>
            <a:off x="5186891" y="6019800"/>
            <a:ext cx="3977879" cy="433388"/>
          </a:xfrm>
          <a:prstGeom prst="rect">
            <a:avLst/>
          </a:prstGeom>
          <a:solidFill>
            <a:srgbClr val="FF7C80">
              <a:alpha val="50195"/>
            </a:srgbClr>
          </a:solidFill>
          <a:ln w="9525">
            <a:solidFill>
              <a:srgbClr val="000000"/>
            </a:solid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dirty="0">
              <a:solidFill>
                <a:sysClr val="windowText" lastClr="000000"/>
              </a:solidFill>
              <a:latin typeface="Bookman Old Style" panose="02050604050505020204" pitchFamily="18" charset="0"/>
              <a:ea typeface="HG丸ｺﾞｼｯｸM-PRO" pitchFamily="50" charset="-128"/>
            </a:endParaRPr>
          </a:p>
        </p:txBody>
      </p:sp>
      <p:sp>
        <p:nvSpPr>
          <p:cNvPr id="56" name="Rectangle 5337"/>
          <p:cNvSpPr>
            <a:spLocks noChangeArrowheads="1"/>
          </p:cNvSpPr>
          <p:nvPr/>
        </p:nvSpPr>
        <p:spPr bwMode="auto">
          <a:xfrm>
            <a:off x="5186891" y="5229225"/>
            <a:ext cx="3977879" cy="433388"/>
          </a:xfrm>
          <a:prstGeom prst="rect">
            <a:avLst/>
          </a:prstGeom>
          <a:solidFill>
            <a:srgbClr val="FF7C80">
              <a:alpha val="50195"/>
            </a:srgbClr>
          </a:solidFill>
          <a:ln w="9525">
            <a:solidFill>
              <a:srgbClr val="000000"/>
            </a:solid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57" name="Rectangle 5336"/>
          <p:cNvSpPr>
            <a:spLocks noChangeArrowheads="1"/>
          </p:cNvSpPr>
          <p:nvPr/>
        </p:nvSpPr>
        <p:spPr bwMode="auto">
          <a:xfrm>
            <a:off x="5186891" y="4365630"/>
            <a:ext cx="3977879" cy="504825"/>
          </a:xfrm>
          <a:prstGeom prst="rect">
            <a:avLst/>
          </a:prstGeom>
          <a:solidFill>
            <a:srgbClr val="FF7C80">
              <a:alpha val="50195"/>
            </a:srgbClr>
          </a:solidFill>
          <a:ln w="9525">
            <a:solidFill>
              <a:srgbClr val="000000"/>
            </a:solid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58" name="Rectangle 2"/>
          <p:cNvSpPr>
            <a:spLocks noChangeArrowheads="1"/>
          </p:cNvSpPr>
          <p:nvPr/>
        </p:nvSpPr>
        <p:spPr bwMode="auto">
          <a:xfrm>
            <a:off x="1535779" y="4205293"/>
            <a:ext cx="608806" cy="257175"/>
          </a:xfrm>
          <a:prstGeom prst="rect">
            <a:avLst/>
          </a:prstGeom>
          <a:solidFill>
            <a:srgbClr val="FFFFFF"/>
          </a:solidFill>
          <a:ln w="9525">
            <a:miter lim="800000"/>
            <a:headEnd/>
            <a:tailEnd/>
          </a:ln>
          <a:scene3d>
            <a:camera prst="legacyObliqueTopRight"/>
            <a:lightRig rig="legacyFlat4" dir="b"/>
          </a:scene3d>
          <a:sp3d extrusionH="100000" prstMaterial="legacyMetal">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solidFill>
                <a:sysClr val="windowText" lastClr="000000"/>
              </a:solidFill>
              <a:latin typeface="HG丸ｺﾞｼｯｸM-PRO" pitchFamily="50" charset="-128"/>
              <a:ea typeface="HG丸ｺﾞｼｯｸM-PRO" pitchFamily="50" charset="-128"/>
            </a:endParaRPr>
          </a:p>
        </p:txBody>
      </p:sp>
      <p:sp>
        <p:nvSpPr>
          <p:cNvPr id="59" name="Line 3"/>
          <p:cNvSpPr>
            <a:spLocks noChangeShapeType="1"/>
          </p:cNvSpPr>
          <p:nvPr/>
        </p:nvSpPr>
        <p:spPr bwMode="auto">
          <a:xfrm>
            <a:off x="1301883" y="4370388"/>
            <a:ext cx="130704" cy="0"/>
          </a:xfrm>
          <a:prstGeom prst="line">
            <a:avLst/>
          </a:prstGeom>
          <a:noFill/>
          <a:ln w="57150">
            <a:solidFill>
              <a:srgbClr val="000000"/>
            </a:solidFill>
            <a:round/>
            <a:headEnd/>
            <a:tailEnd/>
          </a:ln>
        </p:spPr>
        <p:txBody>
          <a:bodyPr lIns="97640" tIns="48820" rIns="97640" bIns="48820"/>
          <a:lstStyle/>
          <a:p>
            <a:pPr fontAlgn="auto">
              <a:spcBef>
                <a:spcPts val="0"/>
              </a:spcBef>
              <a:spcAft>
                <a:spcPts val="0"/>
              </a:spcAft>
              <a:defRPr/>
            </a:pPr>
            <a:endParaRPr kumimoji="0" lang="ja-JP" altLang="en-US" kern="0">
              <a:solidFill>
                <a:sysClr val="windowText" lastClr="000000"/>
              </a:solidFill>
              <a:latin typeface="HG丸ｺﾞｼｯｸM-PRO" pitchFamily="50" charset="-128"/>
              <a:ea typeface="HG丸ｺﾞｼｯｸM-PRO" pitchFamily="50" charset="-128"/>
            </a:endParaRPr>
          </a:p>
        </p:txBody>
      </p:sp>
      <p:sp>
        <p:nvSpPr>
          <p:cNvPr id="60" name="Line 4"/>
          <p:cNvSpPr>
            <a:spLocks noChangeShapeType="1"/>
          </p:cNvSpPr>
          <p:nvPr/>
        </p:nvSpPr>
        <p:spPr bwMode="auto">
          <a:xfrm>
            <a:off x="1301883" y="4287838"/>
            <a:ext cx="130704" cy="0"/>
          </a:xfrm>
          <a:prstGeom prst="line">
            <a:avLst/>
          </a:prstGeom>
          <a:noFill/>
          <a:ln w="57150">
            <a:solidFill>
              <a:srgbClr val="000000"/>
            </a:solidFill>
            <a:round/>
            <a:headEnd/>
            <a:tailEnd/>
          </a:ln>
        </p:spPr>
        <p:txBody>
          <a:bodyPr lIns="97640" tIns="48820" rIns="97640" bIns="48820"/>
          <a:lstStyle/>
          <a:p>
            <a:pPr fontAlgn="auto">
              <a:spcBef>
                <a:spcPts val="0"/>
              </a:spcBef>
              <a:spcAft>
                <a:spcPts val="0"/>
              </a:spcAft>
              <a:defRPr/>
            </a:pPr>
            <a:endParaRPr kumimoji="0" lang="ja-JP" altLang="en-US" kern="0">
              <a:solidFill>
                <a:sysClr val="windowText" lastClr="000000"/>
              </a:solidFill>
              <a:latin typeface="HG丸ｺﾞｼｯｸM-PRO" pitchFamily="50" charset="-128"/>
              <a:ea typeface="HG丸ｺﾞｼｯｸM-PRO" pitchFamily="50" charset="-128"/>
            </a:endParaRPr>
          </a:p>
        </p:txBody>
      </p:sp>
      <p:sp>
        <p:nvSpPr>
          <p:cNvPr id="62" name="Rectangle 6"/>
          <p:cNvSpPr>
            <a:spLocks noChangeArrowheads="1"/>
          </p:cNvSpPr>
          <p:nvPr/>
        </p:nvSpPr>
        <p:spPr bwMode="auto">
          <a:xfrm>
            <a:off x="825504" y="6107113"/>
            <a:ext cx="1298443" cy="85725"/>
          </a:xfrm>
          <a:prstGeom prst="rect">
            <a:avLst/>
          </a:prstGeom>
          <a:ln w="9525">
            <a:miter lim="800000"/>
            <a:headEnd/>
            <a:tailEnd/>
          </a:ln>
          <a:scene3d>
            <a:camera prst="legacyObliqueTopRight"/>
            <a:lightRig rig="legacyFlat4" dir="t"/>
          </a:scene3d>
          <a:sp3d extrusionH="1878000" prstMaterial="legacyWireframe">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63" name="Line 7"/>
          <p:cNvSpPr>
            <a:spLocks noChangeShapeType="1"/>
          </p:cNvSpPr>
          <p:nvPr/>
        </p:nvSpPr>
        <p:spPr bwMode="auto">
          <a:xfrm>
            <a:off x="557212" y="6307138"/>
            <a:ext cx="337080" cy="0"/>
          </a:xfrm>
          <a:prstGeom prst="line">
            <a:avLst/>
          </a:prstGeom>
          <a:noFill/>
          <a:ln w="19050">
            <a:solidFill>
              <a:srgbClr val="000000"/>
            </a:solidFill>
            <a:round/>
            <a:headEnd/>
            <a:tailEnd type="triangle" w="med" len="med"/>
          </a:ln>
        </p:spPr>
        <p:txBody>
          <a:bodyPr lIns="97640" tIns="48820" rIns="97640" bIns="48820"/>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64" name="Line 8"/>
          <p:cNvSpPr>
            <a:spLocks noChangeShapeType="1"/>
          </p:cNvSpPr>
          <p:nvPr/>
        </p:nvSpPr>
        <p:spPr bwMode="auto">
          <a:xfrm flipV="1">
            <a:off x="557213" y="5816600"/>
            <a:ext cx="386953" cy="488950"/>
          </a:xfrm>
          <a:prstGeom prst="line">
            <a:avLst/>
          </a:prstGeom>
          <a:noFill/>
          <a:ln w="19050">
            <a:solidFill>
              <a:srgbClr val="000000"/>
            </a:solidFill>
            <a:round/>
            <a:headEnd/>
            <a:tailEnd type="triangle" w="med" len="med"/>
          </a:ln>
        </p:spPr>
        <p:txBody>
          <a:bodyPr lIns="97640" tIns="48820" rIns="97640" bIns="48820"/>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65" name="Line 9"/>
          <p:cNvSpPr>
            <a:spLocks noChangeShapeType="1"/>
          </p:cNvSpPr>
          <p:nvPr/>
        </p:nvSpPr>
        <p:spPr bwMode="auto">
          <a:xfrm flipV="1">
            <a:off x="557212" y="5897566"/>
            <a:ext cx="0" cy="409575"/>
          </a:xfrm>
          <a:prstGeom prst="line">
            <a:avLst/>
          </a:prstGeom>
          <a:noFill/>
          <a:ln w="19050">
            <a:solidFill>
              <a:srgbClr val="000000"/>
            </a:solidFill>
            <a:round/>
            <a:headEnd/>
            <a:tailEnd type="triangle" w="med" len="med"/>
          </a:ln>
        </p:spPr>
        <p:txBody>
          <a:bodyPr lIns="97640" tIns="48820" rIns="97640" bIns="48820"/>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4116" name="WordArt 10"/>
          <p:cNvSpPr>
            <a:spLocks noChangeArrowheads="1" noChangeShapeType="1"/>
          </p:cNvSpPr>
          <p:nvPr/>
        </p:nvSpPr>
        <p:spPr bwMode="auto">
          <a:xfrm>
            <a:off x="894296" y="6389688"/>
            <a:ext cx="58473" cy="134937"/>
          </a:xfrm>
          <a:prstGeom prst="rect">
            <a:avLst/>
          </a:prstGeom>
        </p:spPr>
        <p:txBody>
          <a:bodyPr wrap="none" lIns="97640" tIns="48820" rIns="97640" bIns="48820" fromWordArt="1">
            <a:prstTxWarp prst="textPlain">
              <a:avLst>
                <a:gd name="adj" fmla="val 50000"/>
              </a:avLst>
            </a:prstTxWarp>
          </a:bodyPr>
          <a:lstStyle/>
          <a:p>
            <a:pPr algn="ctr"/>
            <a:r>
              <a:rPr lang="en-US" altLang="ja-JP" i="1" kern="10">
                <a:ln w="9525">
                  <a:solidFill>
                    <a:srgbClr val="000000"/>
                  </a:solidFill>
                  <a:round/>
                  <a:headEnd/>
                  <a:tailEnd/>
                </a:ln>
                <a:latin typeface="HG丸ｺﾞｼｯｸM-PRO"/>
                <a:ea typeface="HG丸ｺﾞｼｯｸM-PRO"/>
              </a:rPr>
              <a:t>a</a:t>
            </a:r>
            <a:endParaRPr lang="ja-JP" altLang="en-US" i="1" kern="10">
              <a:ln w="9525">
                <a:solidFill>
                  <a:srgbClr val="000000"/>
                </a:solidFill>
                <a:round/>
                <a:headEnd/>
                <a:tailEnd/>
              </a:ln>
              <a:latin typeface="HG丸ｺﾞｼｯｸM-PRO"/>
              <a:ea typeface="HG丸ｺﾞｼｯｸM-PRO"/>
            </a:endParaRPr>
          </a:p>
        </p:txBody>
      </p:sp>
      <p:sp>
        <p:nvSpPr>
          <p:cNvPr id="4117" name="WordArt 11"/>
          <p:cNvSpPr>
            <a:spLocks noChangeArrowheads="1" noChangeShapeType="1"/>
          </p:cNvSpPr>
          <p:nvPr/>
        </p:nvSpPr>
        <p:spPr bwMode="auto">
          <a:xfrm>
            <a:off x="763587" y="5816600"/>
            <a:ext cx="65353" cy="133350"/>
          </a:xfrm>
          <a:prstGeom prst="rect">
            <a:avLst/>
          </a:prstGeom>
        </p:spPr>
        <p:txBody>
          <a:bodyPr wrap="none" lIns="97640" tIns="48820" rIns="97640" bIns="48820" fromWordArt="1">
            <a:prstTxWarp prst="textPlain">
              <a:avLst>
                <a:gd name="adj" fmla="val 50000"/>
              </a:avLst>
            </a:prstTxWarp>
          </a:bodyPr>
          <a:lstStyle/>
          <a:p>
            <a:pPr algn="ctr"/>
            <a:r>
              <a:rPr lang="en-US" altLang="ja-JP" i="1" kern="10">
                <a:ln w="9525">
                  <a:solidFill>
                    <a:srgbClr val="000000"/>
                  </a:solidFill>
                  <a:round/>
                  <a:headEnd/>
                  <a:tailEnd/>
                </a:ln>
                <a:latin typeface="HG丸ｺﾞｼｯｸM-PRO"/>
                <a:ea typeface="HG丸ｺﾞｼｯｸM-PRO"/>
              </a:rPr>
              <a:t>b</a:t>
            </a:r>
            <a:endParaRPr lang="ja-JP" altLang="en-US" i="1" kern="10">
              <a:ln w="9525">
                <a:solidFill>
                  <a:srgbClr val="000000"/>
                </a:solidFill>
                <a:round/>
                <a:headEnd/>
                <a:tailEnd/>
              </a:ln>
              <a:latin typeface="HG丸ｺﾞｼｯｸM-PRO"/>
              <a:ea typeface="HG丸ｺﾞｼｯｸM-PRO"/>
            </a:endParaRPr>
          </a:p>
        </p:txBody>
      </p:sp>
      <p:sp>
        <p:nvSpPr>
          <p:cNvPr id="4118" name="WordArt 12"/>
          <p:cNvSpPr>
            <a:spLocks noChangeArrowheads="1" noChangeShapeType="1"/>
          </p:cNvSpPr>
          <p:nvPr/>
        </p:nvSpPr>
        <p:spPr bwMode="auto">
          <a:xfrm>
            <a:off x="505622" y="5816600"/>
            <a:ext cx="39556" cy="77788"/>
          </a:xfrm>
          <a:prstGeom prst="rect">
            <a:avLst/>
          </a:prstGeom>
        </p:spPr>
        <p:txBody>
          <a:bodyPr wrap="none" lIns="97640" tIns="48820" rIns="97640" bIns="48820" fromWordArt="1">
            <a:prstTxWarp prst="textPlain">
              <a:avLst>
                <a:gd name="adj" fmla="val 50000"/>
              </a:avLst>
            </a:prstTxWarp>
          </a:bodyPr>
          <a:lstStyle/>
          <a:p>
            <a:pPr algn="ctr"/>
            <a:r>
              <a:rPr lang="en-US" altLang="ja-JP" sz="1500" i="1" kern="10">
                <a:ln w="9525">
                  <a:solidFill>
                    <a:srgbClr val="000000"/>
                  </a:solidFill>
                  <a:round/>
                  <a:headEnd/>
                  <a:tailEnd/>
                </a:ln>
                <a:latin typeface="HG丸ｺﾞｼｯｸM-PRO"/>
                <a:ea typeface="HG丸ｺﾞｼｯｸM-PRO"/>
              </a:rPr>
              <a:t>c</a:t>
            </a:r>
            <a:endParaRPr lang="ja-JP" altLang="en-US" sz="1500" i="1" kern="10">
              <a:ln w="9525">
                <a:solidFill>
                  <a:srgbClr val="000000"/>
                </a:solidFill>
                <a:round/>
                <a:headEnd/>
                <a:tailEnd/>
              </a:ln>
              <a:latin typeface="HG丸ｺﾞｼｯｸM-PRO"/>
              <a:ea typeface="HG丸ｺﾞｼｯｸM-PRO"/>
            </a:endParaRPr>
          </a:p>
        </p:txBody>
      </p:sp>
      <p:sp>
        <p:nvSpPr>
          <p:cNvPr id="4119" name="WordArt 13"/>
          <p:cNvSpPr>
            <a:spLocks noChangeArrowheads="1" noChangeShapeType="1"/>
          </p:cNvSpPr>
          <p:nvPr/>
        </p:nvSpPr>
        <p:spPr bwMode="auto">
          <a:xfrm>
            <a:off x="505622" y="6307139"/>
            <a:ext cx="39556" cy="77787"/>
          </a:xfrm>
          <a:prstGeom prst="rect">
            <a:avLst/>
          </a:prstGeom>
        </p:spPr>
        <p:txBody>
          <a:bodyPr wrap="none" lIns="97640" tIns="48820" rIns="97640" bIns="48820" fromWordArt="1">
            <a:prstTxWarp prst="textPlain">
              <a:avLst>
                <a:gd name="adj" fmla="val 50000"/>
              </a:avLst>
            </a:prstTxWarp>
          </a:bodyPr>
          <a:lstStyle/>
          <a:p>
            <a:pPr algn="ctr"/>
            <a:r>
              <a:rPr lang="en-US" altLang="ja-JP" sz="1500" kern="10">
                <a:ln w="9525">
                  <a:solidFill>
                    <a:srgbClr val="000000"/>
                  </a:solidFill>
                  <a:round/>
                  <a:headEnd/>
                  <a:tailEnd/>
                </a:ln>
                <a:latin typeface="HG丸ｺﾞｼｯｸM-PRO"/>
                <a:ea typeface="HG丸ｺﾞｼｯｸM-PRO"/>
              </a:rPr>
              <a:t>o</a:t>
            </a:r>
            <a:endParaRPr lang="ja-JP" altLang="en-US" sz="1500" kern="10">
              <a:ln w="9525">
                <a:solidFill>
                  <a:srgbClr val="000000"/>
                </a:solidFill>
                <a:round/>
                <a:headEnd/>
                <a:tailEnd/>
              </a:ln>
              <a:latin typeface="HG丸ｺﾞｼｯｸM-PRO"/>
              <a:ea typeface="HG丸ｺﾞｼｯｸM-PRO"/>
            </a:endParaRPr>
          </a:p>
        </p:txBody>
      </p:sp>
      <p:sp>
        <p:nvSpPr>
          <p:cNvPr id="70" name="Rectangle 14"/>
          <p:cNvSpPr>
            <a:spLocks noChangeArrowheads="1"/>
          </p:cNvSpPr>
          <p:nvPr/>
        </p:nvSpPr>
        <p:spPr bwMode="auto">
          <a:xfrm>
            <a:off x="2065475" y="5157792"/>
            <a:ext cx="58473" cy="441325"/>
          </a:xfrm>
          <a:prstGeom prst="rect">
            <a:avLst/>
          </a:prstGeom>
          <a:solidFill>
            <a:srgbClr val="FFFFFF"/>
          </a:solidFill>
          <a:ln w="9525">
            <a:miter lim="800000"/>
            <a:headEnd/>
            <a:tailEnd/>
          </a:ln>
          <a:scene3d>
            <a:camera prst="legacyObliqueTopRight">
              <a:rot lat="0" lon="19199990" rev="0"/>
            </a:camera>
            <a:lightRig rig="legacyNormal4" dir="t"/>
          </a:scene3d>
          <a:sp3d extrusionH="4302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1" name="Rectangle 15"/>
          <p:cNvSpPr>
            <a:spLocks noChangeArrowheads="1"/>
          </p:cNvSpPr>
          <p:nvPr/>
        </p:nvSpPr>
        <p:spPr bwMode="auto">
          <a:xfrm>
            <a:off x="1645841" y="5157788"/>
            <a:ext cx="55034" cy="442912"/>
          </a:xfrm>
          <a:prstGeom prst="rect">
            <a:avLst/>
          </a:prstGeom>
          <a:solidFill>
            <a:srgbClr val="FFFFFF"/>
          </a:solidFill>
          <a:ln w="9525">
            <a:miter lim="800000"/>
            <a:headEnd/>
            <a:tailEnd/>
          </a:ln>
          <a:scene3d>
            <a:camera prst="legacyObliqueTopRight">
              <a:rot lat="0" lon="19499990" rev="0"/>
            </a:camera>
            <a:lightRig rig="legacyNormal4" dir="t"/>
          </a:scene3d>
          <a:sp3d extrusionH="4302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2" name="Rectangle 16"/>
          <p:cNvSpPr>
            <a:spLocks noChangeArrowheads="1"/>
          </p:cNvSpPr>
          <p:nvPr/>
        </p:nvSpPr>
        <p:spPr bwMode="auto">
          <a:xfrm>
            <a:off x="1102391" y="5386393"/>
            <a:ext cx="84270" cy="441325"/>
          </a:xfrm>
          <a:prstGeom prst="rect">
            <a:avLst/>
          </a:prstGeom>
          <a:solidFill>
            <a:srgbClr val="FFFFFF"/>
          </a:solidFill>
          <a:ln w="9525">
            <a:miter lim="800000"/>
            <a:headEnd/>
            <a:tailEnd/>
          </a:ln>
          <a:scene3d>
            <a:camera prst="legacyObliqueTopRight">
              <a:rot lat="0" lon="3300000" rev="0"/>
            </a:camera>
            <a:lightRig rig="legacyNormal4" dir="t"/>
          </a:scene3d>
          <a:sp3d extrusionH="354000" prstMaterial="legacyMatte">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3" name="Rectangle 17"/>
          <p:cNvSpPr>
            <a:spLocks noChangeArrowheads="1"/>
          </p:cNvSpPr>
          <p:nvPr/>
        </p:nvSpPr>
        <p:spPr bwMode="auto">
          <a:xfrm>
            <a:off x="1535775" y="5405442"/>
            <a:ext cx="82550" cy="441325"/>
          </a:xfrm>
          <a:prstGeom prst="rect">
            <a:avLst/>
          </a:prstGeom>
          <a:solidFill>
            <a:srgbClr val="FFFFFF"/>
          </a:solidFill>
          <a:ln w="9525">
            <a:miter lim="800000"/>
            <a:headEnd/>
            <a:tailEnd/>
          </a:ln>
          <a:scene3d>
            <a:camera prst="legacyObliqueTopRight">
              <a:rot lat="0" lon="2700000" rev="0"/>
            </a:camera>
            <a:lightRig rig="legacyNormal4" dir="t"/>
          </a:scene3d>
          <a:sp3d extrusionH="3540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4" name="Rectangle 18"/>
          <p:cNvSpPr>
            <a:spLocks noChangeArrowheads="1"/>
          </p:cNvSpPr>
          <p:nvPr/>
        </p:nvSpPr>
        <p:spPr bwMode="auto">
          <a:xfrm>
            <a:off x="1458388" y="5651500"/>
            <a:ext cx="58473" cy="442913"/>
          </a:xfrm>
          <a:prstGeom prst="rect">
            <a:avLst/>
          </a:prstGeom>
          <a:solidFill>
            <a:srgbClr val="FFFFFF"/>
          </a:solidFill>
          <a:ln w="9525">
            <a:miter lim="800000"/>
            <a:headEnd/>
            <a:tailEnd/>
          </a:ln>
          <a:scene3d>
            <a:camera prst="legacyObliqueTopRight">
              <a:rot lat="0" lon="19499990" rev="0"/>
            </a:camera>
            <a:lightRig rig="legacyNormal4" dir="t"/>
          </a:scene3d>
          <a:sp3d extrusionH="4302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5" name="Rectangle 19"/>
          <p:cNvSpPr>
            <a:spLocks noChangeArrowheads="1"/>
          </p:cNvSpPr>
          <p:nvPr/>
        </p:nvSpPr>
        <p:spPr bwMode="auto">
          <a:xfrm>
            <a:off x="1936486" y="5651500"/>
            <a:ext cx="56753" cy="442913"/>
          </a:xfrm>
          <a:prstGeom prst="rect">
            <a:avLst/>
          </a:prstGeom>
          <a:solidFill>
            <a:srgbClr val="FFFFFF"/>
          </a:solidFill>
          <a:ln w="9525">
            <a:miter lim="800000"/>
            <a:headEnd/>
            <a:tailEnd/>
          </a:ln>
          <a:scene3d>
            <a:camera prst="legacyObliqueTopRight">
              <a:rot lat="0" lon="19199990" rev="0"/>
            </a:camera>
            <a:lightRig rig="legacyNormal4" dir="t"/>
          </a:scene3d>
          <a:sp3d extrusionH="4302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graphicFrame>
        <p:nvGraphicFramePr>
          <p:cNvPr id="4098" name="Object 20"/>
          <p:cNvGraphicFramePr>
            <a:graphicFrameLocks noChangeAspect="1"/>
          </p:cNvGraphicFramePr>
          <p:nvPr>
            <p:extLst/>
          </p:nvPr>
        </p:nvGraphicFramePr>
        <p:xfrm>
          <a:off x="115827" y="4119233"/>
          <a:ext cx="1071629" cy="420692"/>
        </p:xfrm>
        <a:graphic>
          <a:graphicData uri="http://schemas.openxmlformats.org/presentationml/2006/ole">
            <p:oleObj spid="_x0000_s7446" r:id="rId3" imgW="2346960" imgH="883920" progId="">
              <p:embed/>
            </p:oleObj>
          </a:graphicData>
        </a:graphic>
      </p:graphicFrame>
      <p:sp>
        <p:nvSpPr>
          <p:cNvPr id="77" name="Rectangle 21"/>
          <p:cNvSpPr>
            <a:spLocks noChangeArrowheads="1"/>
          </p:cNvSpPr>
          <p:nvPr/>
        </p:nvSpPr>
        <p:spPr bwMode="auto">
          <a:xfrm>
            <a:off x="1958844" y="5405442"/>
            <a:ext cx="110066" cy="441325"/>
          </a:xfrm>
          <a:prstGeom prst="rect">
            <a:avLst/>
          </a:prstGeom>
          <a:solidFill>
            <a:srgbClr val="FFFFFF"/>
          </a:solidFill>
          <a:ln w="9525">
            <a:miter lim="800000"/>
            <a:headEnd/>
            <a:tailEnd/>
          </a:ln>
          <a:scene3d>
            <a:camera prst="legacyObliqueTopRight">
              <a:rot lat="0" lon="3300000" rev="0"/>
            </a:camera>
            <a:lightRig rig="legacyNormal4" dir="t"/>
          </a:scene3d>
          <a:sp3d extrusionH="354000" prstMaterial="legacyPlastic">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78" name="Rectangle 22"/>
          <p:cNvSpPr>
            <a:spLocks noChangeArrowheads="1"/>
          </p:cNvSpPr>
          <p:nvPr/>
        </p:nvSpPr>
        <p:spPr bwMode="auto">
          <a:xfrm>
            <a:off x="763593" y="5487992"/>
            <a:ext cx="1360355" cy="107950"/>
          </a:xfrm>
          <a:prstGeom prst="rect">
            <a:avLst/>
          </a:prstGeom>
          <a:solidFill>
            <a:schemeClr val="bg1"/>
          </a:solidFill>
          <a:ln w="9525">
            <a:noFill/>
            <a:miter lim="800000"/>
            <a:headEnd/>
            <a:tailEnd/>
          </a:ln>
          <a:scene3d>
            <a:camera prst="legacyObliqueTopRight"/>
            <a:lightRig rig="legacyFlat3" dir="b"/>
          </a:scene3d>
          <a:sp3d extrusionH="1878000" prstMaterial="legacyWireframe">
            <a:bevelT w="13500" h="13500" prst="angle"/>
            <a:bevelB w="13500" h="13500" prst="angle"/>
            <a:extrusionClr>
              <a:srgbClr val="FFFFFF"/>
            </a:extrusionClr>
          </a:sp3d>
        </p:spPr>
        <p:txBody>
          <a:bodyPr lIns="97640" tIns="48820" rIns="97640" bIns="48820">
            <a:flatTx/>
          </a:bodyPr>
          <a:lstStyle/>
          <a:p>
            <a:pPr fontAlgn="auto">
              <a:spcBef>
                <a:spcPts val="0"/>
              </a:spcBef>
              <a:spcAft>
                <a:spcPts val="0"/>
              </a:spcAft>
              <a:defRPr/>
            </a:pPr>
            <a:endParaRPr kumimoji="0" lang="ja-JP" altLang="en-US" kern="0">
              <a:latin typeface="HG丸ｺﾞｼｯｸM-PRO" pitchFamily="50" charset="-128"/>
              <a:ea typeface="HG丸ｺﾞｼｯｸM-PRO" pitchFamily="50" charset="-128"/>
            </a:endParaRPr>
          </a:p>
        </p:txBody>
      </p:sp>
      <p:sp>
        <p:nvSpPr>
          <p:cNvPr id="4129" name="Rectangle 24"/>
          <p:cNvSpPr>
            <a:spLocks noChangeArrowheads="1"/>
          </p:cNvSpPr>
          <p:nvPr/>
        </p:nvSpPr>
        <p:spPr bwMode="auto">
          <a:xfrm>
            <a:off x="107786" y="1479827"/>
            <a:ext cx="4700023" cy="31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640" tIns="48820" rIns="97640" bIns="48820">
            <a:spAutoFit/>
          </a:bodyPr>
          <a:lstStyle/>
          <a:p>
            <a:r>
              <a:rPr lang="en-US" altLang="ja-JP" sz="1400" i="1">
                <a:latin typeface="Comic Sans MS" panose="030F0702030302020204" pitchFamily="66" charset="0"/>
                <a:ea typeface="HG丸ｺﾞｼｯｸM-PRO" pitchFamily="50" charset="-128"/>
              </a:rPr>
              <a:t>K.Bender, et al., Mol. Cryst. liq. Cryst., 108 (1984) 359</a:t>
            </a:r>
          </a:p>
        </p:txBody>
      </p:sp>
      <p:sp>
        <p:nvSpPr>
          <p:cNvPr id="4130" name="Rectangle 5315"/>
          <p:cNvSpPr>
            <a:spLocks noChangeArrowheads="1"/>
          </p:cNvSpPr>
          <p:nvPr/>
        </p:nvSpPr>
        <p:spPr bwMode="auto">
          <a:xfrm>
            <a:off x="2231729" y="2334565"/>
            <a:ext cx="6055387" cy="682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p>
            <a:r>
              <a:rPr lang="en-US" altLang="ja-JP" sz="3800" dirty="0">
                <a:latin typeface="Comic Sans MS" panose="030F0702030302020204" pitchFamily="66" charset="0"/>
                <a:ea typeface="HG丸ｺﾞｼｯｸM-PRO" pitchFamily="50" charset="-128"/>
              </a:rPr>
              <a:t>[                    </a:t>
            </a:r>
            <a:r>
              <a:rPr lang="en-US" altLang="ja-JP" sz="3800" baseline="-25000" dirty="0">
                <a:latin typeface="Comic Sans MS" panose="030F0702030302020204" pitchFamily="66" charset="0"/>
                <a:ea typeface="HG丸ｺﾞｼｯｸM-PRO" pitchFamily="50" charset="-128"/>
              </a:rPr>
              <a:t>2 </a:t>
            </a:r>
            <a:r>
              <a:rPr lang="en-US" altLang="ja-JP" sz="3800" dirty="0">
                <a:latin typeface="Comic Sans MS" panose="030F0702030302020204" pitchFamily="66" charset="0"/>
                <a:ea typeface="HG丸ｺﾞｼｯｸM-PRO" pitchFamily="50" charset="-128"/>
              </a:rPr>
              <a:t>]</a:t>
            </a:r>
            <a:r>
              <a:rPr lang="en-US" altLang="ja-JP" sz="3800" baseline="30000" dirty="0">
                <a:latin typeface="Comic Sans MS" panose="030F0702030302020204" pitchFamily="66" charset="0"/>
                <a:ea typeface="HG丸ｺﾞｼｯｸM-PRO" pitchFamily="50" charset="-128"/>
              </a:rPr>
              <a:t>(+)   </a:t>
            </a:r>
            <a:r>
              <a:rPr lang="en-US" altLang="ja-JP" sz="3800" dirty="0">
                <a:latin typeface="Comic Sans MS" panose="030F0702030302020204" pitchFamily="66" charset="0"/>
                <a:ea typeface="HG丸ｺﾞｼｯｸM-PRO" pitchFamily="50" charset="-128"/>
              </a:rPr>
              <a:t>I</a:t>
            </a:r>
            <a:r>
              <a:rPr lang="en-US" altLang="ja-JP" sz="3800" baseline="-25000" dirty="0">
                <a:latin typeface="Comic Sans MS" panose="030F0702030302020204" pitchFamily="66" charset="0"/>
                <a:ea typeface="HG丸ｺﾞｼｯｸM-PRO" pitchFamily="50" charset="-128"/>
              </a:rPr>
              <a:t>3</a:t>
            </a:r>
            <a:r>
              <a:rPr lang="en-US" altLang="ja-JP" sz="3800" baseline="30000" dirty="0">
                <a:latin typeface="Comic Sans MS" panose="030F0702030302020204" pitchFamily="66" charset="0"/>
                <a:ea typeface="HG丸ｺﾞｼｯｸM-PRO" pitchFamily="50" charset="-128"/>
              </a:rPr>
              <a:t>(-)</a:t>
            </a:r>
          </a:p>
        </p:txBody>
      </p:sp>
      <p:sp>
        <p:nvSpPr>
          <p:cNvPr id="82" name="Freeform 5316"/>
          <p:cNvSpPr>
            <a:spLocks/>
          </p:cNvSpPr>
          <p:nvPr/>
        </p:nvSpPr>
        <p:spPr bwMode="auto">
          <a:xfrm>
            <a:off x="4577074" y="3268295"/>
            <a:ext cx="2003557" cy="457200"/>
          </a:xfrm>
          <a:custGeom>
            <a:avLst/>
            <a:gdLst>
              <a:gd name="T0" fmla="*/ 0 w 1392"/>
              <a:gd name="T1" fmla="*/ 0 h 384"/>
              <a:gd name="T2" fmla="*/ 2147483647 w 1392"/>
              <a:gd name="T3" fmla="*/ 2147483647 h 384"/>
              <a:gd name="T4" fmla="*/ 2147483647 w 1392"/>
              <a:gd name="T5" fmla="*/ 0 h 384"/>
              <a:gd name="T6" fmla="*/ 0 60000 65536"/>
              <a:gd name="T7" fmla="*/ 0 60000 65536"/>
              <a:gd name="T8" fmla="*/ 0 60000 65536"/>
              <a:gd name="T9" fmla="*/ 0 w 1392"/>
              <a:gd name="T10" fmla="*/ 0 h 384"/>
              <a:gd name="T11" fmla="*/ 1392 w 1392"/>
              <a:gd name="T12" fmla="*/ 384 h 384"/>
            </a:gdLst>
            <a:ahLst/>
            <a:cxnLst>
              <a:cxn ang="T6">
                <a:pos x="T0" y="T1"/>
              </a:cxn>
              <a:cxn ang="T7">
                <a:pos x="T2" y="T3"/>
              </a:cxn>
              <a:cxn ang="T8">
                <a:pos x="T4" y="T5"/>
              </a:cxn>
            </a:cxnLst>
            <a:rect l="T9" t="T10" r="T11" b="T12"/>
            <a:pathLst>
              <a:path w="1392" h="384">
                <a:moveTo>
                  <a:pt x="0" y="0"/>
                </a:moveTo>
                <a:cubicBezTo>
                  <a:pt x="292" y="192"/>
                  <a:pt x="584" y="384"/>
                  <a:pt x="816" y="384"/>
                </a:cubicBezTo>
                <a:cubicBezTo>
                  <a:pt x="1048" y="384"/>
                  <a:pt x="1296" y="64"/>
                  <a:pt x="1392" y="0"/>
                </a:cubicBezTo>
              </a:path>
            </a:pathLst>
          </a:custGeom>
          <a:noFill/>
          <a:ln w="19050">
            <a:solidFill>
              <a:srgbClr val="FF0000"/>
            </a:solidFill>
            <a:round/>
            <a:headEnd/>
            <a:tailEnd type="arrow" w="lg" len="lg"/>
          </a:ln>
        </p:spPr>
        <p:txBody>
          <a:bodyPr lIns="97640" tIns="48820" rIns="97640" bIns="48820"/>
          <a:lstStyle/>
          <a:p>
            <a:pPr fontAlgn="auto">
              <a:spcBef>
                <a:spcPts val="0"/>
              </a:spcBef>
              <a:spcAft>
                <a:spcPts val="0"/>
              </a:spcAft>
              <a:defRPr/>
            </a:pPr>
            <a:endParaRPr kumimoji="0" lang="ja-JP" altLang="en-US" kern="0">
              <a:solidFill>
                <a:sysClr val="windowText" lastClr="000000"/>
              </a:solidFill>
              <a:latin typeface="HG丸ｺﾞｼｯｸM-PRO" pitchFamily="50" charset="-128"/>
              <a:ea typeface="HG丸ｺﾞｼｯｸM-PRO" pitchFamily="50" charset="-128"/>
            </a:endParaRPr>
          </a:p>
        </p:txBody>
      </p:sp>
      <p:sp>
        <p:nvSpPr>
          <p:cNvPr id="4132" name="Rectangle 5317"/>
          <p:cNvSpPr>
            <a:spLocks noChangeArrowheads="1"/>
          </p:cNvSpPr>
          <p:nvPr/>
        </p:nvSpPr>
        <p:spPr bwMode="auto">
          <a:xfrm>
            <a:off x="5578852" y="3195195"/>
            <a:ext cx="391151" cy="49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640" tIns="48820" rIns="97640" bIns="48820">
            <a:spAutoFit/>
          </a:bodyPr>
          <a:lstStyle/>
          <a:p>
            <a:r>
              <a:rPr lang="en-US" altLang="ja-JP" sz="2600" i="1" dirty="0">
                <a:solidFill>
                  <a:srgbClr val="FF0000"/>
                </a:solidFill>
                <a:latin typeface="HG丸ｺﾞｼｯｸM-PRO" pitchFamily="50" charset="-128"/>
                <a:ea typeface="HG丸ｺﾞｼｯｸM-PRO" pitchFamily="50" charset="-128"/>
              </a:rPr>
              <a:t>e</a:t>
            </a:r>
          </a:p>
        </p:txBody>
      </p:sp>
      <p:graphicFrame>
        <p:nvGraphicFramePr>
          <p:cNvPr id="4099" name="Object 5318"/>
          <p:cNvGraphicFramePr>
            <a:graphicFrameLocks noChangeAspect="1"/>
          </p:cNvGraphicFramePr>
          <p:nvPr>
            <p:extLst/>
          </p:nvPr>
        </p:nvGraphicFramePr>
        <p:xfrm>
          <a:off x="2612369" y="2268087"/>
          <a:ext cx="2732749" cy="890055"/>
        </p:xfrm>
        <a:graphic>
          <a:graphicData uri="http://schemas.openxmlformats.org/presentationml/2006/ole">
            <p:oleObj spid="_x0000_s7447" r:id="rId4" imgW="2346960" imgH="883920" progId="">
              <p:embed/>
            </p:oleObj>
          </a:graphicData>
        </a:graphic>
      </p:graphicFrame>
      <p:sp>
        <p:nvSpPr>
          <p:cNvPr id="4133" name="Text Box 5319"/>
          <p:cNvSpPr txBox="1">
            <a:spLocks noChangeArrowheads="1"/>
          </p:cNvSpPr>
          <p:nvPr/>
        </p:nvSpPr>
        <p:spPr bwMode="auto">
          <a:xfrm>
            <a:off x="3267453" y="1800162"/>
            <a:ext cx="2311400" cy="46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dirty="0">
                <a:solidFill>
                  <a:schemeClr val="bg1"/>
                </a:solidFill>
                <a:latin typeface="Comic Sans MS" panose="030F0702030302020204" pitchFamily="66" charset="0"/>
                <a:ea typeface="HG丸ｺﾞｼｯｸM-PRO" pitchFamily="50" charset="-128"/>
              </a:rPr>
              <a:t>BEDT-TTF</a:t>
            </a:r>
            <a:endParaRPr lang="en-US" altLang="ja-JP" baseline="-25000" dirty="0">
              <a:solidFill>
                <a:schemeClr val="bg1"/>
              </a:solidFill>
              <a:latin typeface="Comic Sans MS" panose="030F0702030302020204" pitchFamily="66" charset="0"/>
              <a:ea typeface="HG丸ｺﾞｼｯｸM-PRO" pitchFamily="50" charset="-128"/>
            </a:endParaRPr>
          </a:p>
        </p:txBody>
      </p:sp>
      <p:sp>
        <p:nvSpPr>
          <p:cNvPr id="4134" name="Text Box 5320"/>
          <p:cNvSpPr txBox="1">
            <a:spLocks noChangeArrowheads="1"/>
          </p:cNvSpPr>
          <p:nvPr/>
        </p:nvSpPr>
        <p:spPr bwMode="auto">
          <a:xfrm>
            <a:off x="350838" y="3408778"/>
            <a:ext cx="2612364" cy="560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3000" dirty="0">
                <a:solidFill>
                  <a:schemeClr val="bg1"/>
                </a:solidFill>
                <a:latin typeface="Comic Sans MS" panose="030F0702030302020204" pitchFamily="66" charset="0"/>
                <a:ea typeface="HG丸ｺﾞｼｯｸM-PRO" pitchFamily="50" charset="-128"/>
              </a:rPr>
              <a:t>2D-system</a:t>
            </a:r>
            <a:endParaRPr lang="en-US" altLang="ja-JP" sz="3000" baseline="-25000" dirty="0">
              <a:solidFill>
                <a:schemeClr val="bg1"/>
              </a:solidFill>
              <a:latin typeface="Comic Sans MS" panose="030F0702030302020204" pitchFamily="66" charset="0"/>
              <a:ea typeface="HG丸ｺﾞｼｯｸM-PRO" pitchFamily="50" charset="-128"/>
            </a:endParaRPr>
          </a:p>
        </p:txBody>
      </p:sp>
      <p:sp>
        <p:nvSpPr>
          <p:cNvPr id="4135" name="Text Box 5326"/>
          <p:cNvSpPr txBox="1">
            <a:spLocks noChangeArrowheads="1"/>
          </p:cNvSpPr>
          <p:nvPr/>
        </p:nvSpPr>
        <p:spPr bwMode="auto">
          <a:xfrm>
            <a:off x="5109506" y="4832354"/>
            <a:ext cx="3704431" cy="422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dirty="0">
                <a:latin typeface="Bookman Old Style" panose="02050604050505020204" pitchFamily="18" charset="0"/>
                <a:ea typeface="HG丸ｺﾞｼｯｸM-PRO" pitchFamily="50" charset="-128"/>
              </a:rPr>
              <a:t>Insulating layer (I</a:t>
            </a:r>
            <a:r>
              <a:rPr lang="en-US" altLang="ja-JP" sz="2000" baseline="-25000" dirty="0">
                <a:latin typeface="Bookman Old Style" panose="02050604050505020204" pitchFamily="18" charset="0"/>
                <a:ea typeface="HG丸ｺﾞｼｯｸM-PRO" pitchFamily="50" charset="-128"/>
              </a:rPr>
              <a:t>3</a:t>
            </a:r>
            <a:r>
              <a:rPr lang="en-US" altLang="ja-JP" sz="2000" dirty="0">
                <a:latin typeface="Bookman Old Style" panose="02050604050505020204" pitchFamily="18" charset="0"/>
                <a:ea typeface="HG丸ｺﾞｼｯｸM-PRO" pitchFamily="50" charset="-128"/>
              </a:rPr>
              <a:t>)</a:t>
            </a:r>
          </a:p>
        </p:txBody>
      </p:sp>
      <p:sp>
        <p:nvSpPr>
          <p:cNvPr id="4136" name="Text Box 5327"/>
          <p:cNvSpPr txBox="1">
            <a:spLocks noChangeArrowheads="1"/>
          </p:cNvSpPr>
          <p:nvPr/>
        </p:nvSpPr>
        <p:spPr bwMode="auto">
          <a:xfrm>
            <a:off x="5109501" y="5192714"/>
            <a:ext cx="4134379" cy="406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dirty="0">
                <a:solidFill>
                  <a:schemeClr val="bg1"/>
                </a:solidFill>
                <a:latin typeface="Bookman Old Style" panose="02050604050505020204" pitchFamily="18" charset="0"/>
                <a:ea typeface="HG丸ｺﾞｼｯｸM-PRO" pitchFamily="50" charset="-128"/>
              </a:rPr>
              <a:t>Conductive layer (BEDT-TTF)</a:t>
            </a:r>
          </a:p>
        </p:txBody>
      </p:sp>
      <p:sp>
        <p:nvSpPr>
          <p:cNvPr id="4137" name="Text Box 5328"/>
          <p:cNvSpPr txBox="1">
            <a:spLocks noChangeArrowheads="1"/>
          </p:cNvSpPr>
          <p:nvPr/>
        </p:nvSpPr>
        <p:spPr bwMode="auto">
          <a:xfrm>
            <a:off x="5109506" y="5591175"/>
            <a:ext cx="3470539" cy="422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dirty="0">
                <a:latin typeface="Bookman Old Style" panose="02050604050505020204" pitchFamily="18" charset="0"/>
                <a:ea typeface="HG丸ｺﾞｼｯｸM-PRO" pitchFamily="50" charset="-128"/>
              </a:rPr>
              <a:t>Insulating layer (I</a:t>
            </a:r>
            <a:r>
              <a:rPr lang="en-US" altLang="ja-JP" sz="2000" baseline="-25000" dirty="0">
                <a:latin typeface="Bookman Old Style" panose="02050604050505020204" pitchFamily="18" charset="0"/>
                <a:ea typeface="HG丸ｺﾞｼｯｸM-PRO" pitchFamily="50" charset="-128"/>
              </a:rPr>
              <a:t>3</a:t>
            </a:r>
            <a:r>
              <a:rPr lang="en-US" altLang="ja-JP" sz="2000" dirty="0">
                <a:latin typeface="Bookman Old Style" panose="02050604050505020204" pitchFamily="18" charset="0"/>
                <a:ea typeface="HG丸ｺﾞｼｯｸM-PRO" pitchFamily="50" charset="-128"/>
              </a:rPr>
              <a:t>)</a:t>
            </a:r>
          </a:p>
        </p:txBody>
      </p:sp>
      <p:sp>
        <p:nvSpPr>
          <p:cNvPr id="4138" name="Text Box 5329"/>
          <p:cNvSpPr txBox="1">
            <a:spLocks noChangeArrowheads="1"/>
          </p:cNvSpPr>
          <p:nvPr/>
        </p:nvSpPr>
        <p:spPr bwMode="auto">
          <a:xfrm>
            <a:off x="5109501" y="5986464"/>
            <a:ext cx="4134379" cy="406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dirty="0">
                <a:solidFill>
                  <a:schemeClr val="bg1"/>
                </a:solidFill>
                <a:latin typeface="Bookman Old Style" panose="02050604050505020204" pitchFamily="18" charset="0"/>
                <a:ea typeface="HG丸ｺﾞｼｯｸM-PRO" pitchFamily="50" charset="-128"/>
              </a:rPr>
              <a:t>Conductive layer (BEDT-TTF)</a:t>
            </a:r>
          </a:p>
        </p:txBody>
      </p:sp>
      <p:pic>
        <p:nvPicPr>
          <p:cNvPr id="4139" name="Picture 5333" descr="3"/>
          <p:cNvPicPr>
            <a:picLocks noChangeArrowheads="1"/>
          </p:cNvPicPr>
          <p:nvPr/>
        </p:nvPicPr>
        <p:blipFill>
          <a:blip r:embed="rId5">
            <a:extLst>
              <a:ext uri="{28A0092B-C50C-407E-A947-70E740481C1C}">
                <a14:useLocalDpi xmlns:a14="http://schemas.microsoft.com/office/drawing/2010/main" xmlns="" val="0"/>
              </a:ext>
            </a:extLst>
          </a:blip>
          <a:srcRect l="8386" t="7016" r="8386" b="7016"/>
          <a:stretch>
            <a:fillRect/>
          </a:stretch>
        </p:blipFill>
        <p:spPr bwMode="auto">
          <a:xfrm>
            <a:off x="3257290" y="4078288"/>
            <a:ext cx="1929606"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40" name="Text Box 5334"/>
          <p:cNvSpPr txBox="1">
            <a:spLocks noChangeArrowheads="1"/>
          </p:cNvSpPr>
          <p:nvPr/>
        </p:nvSpPr>
        <p:spPr bwMode="auto">
          <a:xfrm>
            <a:off x="5109501" y="4365625"/>
            <a:ext cx="4134379" cy="406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000" dirty="0">
                <a:solidFill>
                  <a:schemeClr val="bg1"/>
                </a:solidFill>
                <a:latin typeface="Bookman Old Style" panose="02050604050505020204" pitchFamily="18" charset="0"/>
                <a:ea typeface="HG丸ｺﾞｼｯｸM-PRO" pitchFamily="50" charset="-128"/>
              </a:rPr>
              <a:t>Conductive layer (BEDT-TTF)</a:t>
            </a:r>
          </a:p>
        </p:txBody>
      </p:sp>
      <p:sp>
        <p:nvSpPr>
          <p:cNvPr id="93" name="Line 5335"/>
          <p:cNvSpPr>
            <a:spLocks noChangeShapeType="1"/>
          </p:cNvSpPr>
          <p:nvPr/>
        </p:nvSpPr>
        <p:spPr bwMode="auto">
          <a:xfrm flipH="1">
            <a:off x="2612369" y="5302250"/>
            <a:ext cx="780785" cy="0"/>
          </a:xfrm>
          <a:prstGeom prst="line">
            <a:avLst/>
          </a:prstGeom>
          <a:noFill/>
          <a:ln w="38100">
            <a:solidFill>
              <a:srgbClr val="FF0000"/>
            </a:solidFill>
            <a:round/>
            <a:headEnd/>
            <a:tailEnd type="triangle" w="med" len="med"/>
          </a:ln>
        </p:spPr>
        <p:txBody>
          <a:bodyPr lIns="97640" tIns="48820" rIns="97640" bIns="48820"/>
          <a:lstStyle/>
          <a:p>
            <a:pPr fontAlgn="auto">
              <a:spcBef>
                <a:spcPts val="0"/>
              </a:spcBef>
              <a:spcAft>
                <a:spcPts val="0"/>
              </a:spcAft>
              <a:defRPr/>
            </a:pPr>
            <a:endParaRPr kumimoji="0" lang="ja-JP" altLang="en-US" kern="0">
              <a:solidFill>
                <a:sysClr val="windowText" lastClr="000000"/>
              </a:solidFill>
              <a:latin typeface="HG丸ｺﾞｼｯｸM-PRO" pitchFamily="50" charset="-128"/>
              <a:ea typeface="HG丸ｺﾞｼｯｸM-PRO" pitchFamily="50" charset="-128"/>
            </a:endParaRPr>
          </a:p>
        </p:txBody>
      </p:sp>
      <p:sp>
        <p:nvSpPr>
          <p:cNvPr id="94" name="Rectangle 5341"/>
          <p:cNvSpPr>
            <a:spLocks noChangeArrowheads="1"/>
          </p:cNvSpPr>
          <p:nvPr/>
        </p:nvSpPr>
        <p:spPr bwMode="auto">
          <a:xfrm>
            <a:off x="5186891" y="4078293"/>
            <a:ext cx="3977879" cy="287337"/>
          </a:xfrm>
          <a:prstGeom prst="rect">
            <a:avLst/>
          </a:prstGeom>
          <a:solidFill>
            <a:srgbClr val="CCCCFF"/>
          </a:solidFill>
          <a:ln w="9525">
            <a:noFill/>
            <a:miter lim="800000"/>
            <a:headEnd/>
            <a:tailEnd/>
          </a:ln>
        </p:spPr>
        <p:txBody>
          <a:bodyPr wrap="none" lIns="97640" tIns="48820" rIns="97640" bIns="48820" anchor="ctr"/>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95" name="Line 5343"/>
          <p:cNvSpPr>
            <a:spLocks noChangeShapeType="1"/>
          </p:cNvSpPr>
          <p:nvPr/>
        </p:nvSpPr>
        <p:spPr bwMode="auto">
          <a:xfrm>
            <a:off x="9164770" y="4078291"/>
            <a:ext cx="0" cy="2708275"/>
          </a:xfrm>
          <a:prstGeom prst="line">
            <a:avLst/>
          </a:prstGeom>
          <a:noFill/>
          <a:ln w="9525">
            <a:solidFill>
              <a:srgbClr val="000000"/>
            </a:solidFill>
            <a:round/>
            <a:headEnd/>
            <a:tailEnd/>
          </a:ln>
        </p:spPr>
        <p:txBody>
          <a:bodyPr lIns="97640" tIns="48820" rIns="97640" bIns="48820"/>
          <a:lstStyle/>
          <a:p>
            <a:pPr fontAlgn="auto">
              <a:spcBef>
                <a:spcPts val="0"/>
              </a:spcBef>
              <a:spcAft>
                <a:spcPts val="0"/>
              </a:spcAft>
              <a:defRPr/>
            </a:pPr>
            <a:endParaRPr kumimoji="0" lang="ja-JP" altLang="en-US" sz="2000" kern="0">
              <a:solidFill>
                <a:sysClr val="windowText" lastClr="000000"/>
              </a:solidFill>
              <a:latin typeface="HG丸ｺﾞｼｯｸM-PRO" pitchFamily="50" charset="-128"/>
              <a:ea typeface="HG丸ｺﾞｼｯｸM-PRO" pitchFamily="50" charset="-128"/>
            </a:endParaRPr>
          </a:p>
        </p:txBody>
      </p:sp>
      <p:sp>
        <p:nvSpPr>
          <p:cNvPr id="47"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48"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Symbol" panose="05050102010706020507" pitchFamily="18" charset="2"/>
                <a:ea typeface="HG丸ｺﾞｼｯｸM-PRO" pitchFamily="50" charset="-128"/>
              </a:rPr>
              <a:t>a</a:t>
            </a:r>
            <a:r>
              <a:rPr lang="en-US" altLang="ja-JP" sz="2800" b="1" dirty="0">
                <a:solidFill>
                  <a:srgbClr val="33CCFF"/>
                </a:solidFill>
                <a:latin typeface="Bookman Old Style" panose="02050604050505020204" pitchFamily="18" charset="0"/>
                <a:ea typeface="HG丸ｺﾞｼｯｸM-PRO" pitchFamily="50" charset="-128"/>
              </a:rPr>
              <a:t>-(BEDT-TTF)</a:t>
            </a:r>
            <a:r>
              <a:rPr lang="en-US" altLang="ja-JP" sz="2800" b="1" baseline="-25000" dirty="0">
                <a:solidFill>
                  <a:srgbClr val="33CCFF"/>
                </a:solidFill>
                <a:latin typeface="Bookman Old Style" panose="02050604050505020204" pitchFamily="18" charset="0"/>
                <a:ea typeface="HG丸ｺﾞｼｯｸM-PRO" pitchFamily="50" charset="-128"/>
              </a:rPr>
              <a:t>2</a:t>
            </a:r>
            <a:r>
              <a:rPr lang="en-US" altLang="ja-JP" sz="2800" b="1" dirty="0">
                <a:solidFill>
                  <a:srgbClr val="33CCFF"/>
                </a:solidFill>
                <a:latin typeface="Bookman Old Style" panose="02050604050505020204" pitchFamily="18" charset="0"/>
                <a:ea typeface="HG丸ｺﾞｼｯｸM-PRO" pitchFamily="50" charset="-128"/>
              </a:rPr>
              <a:t>I</a:t>
            </a:r>
            <a:r>
              <a:rPr lang="en-US" altLang="ja-JP" sz="2800" b="1" baseline="-25000" dirty="0">
                <a:solidFill>
                  <a:srgbClr val="33CCFF"/>
                </a:solidFill>
                <a:latin typeface="Bookman Old Style" panose="02050604050505020204" pitchFamily="18" charset="0"/>
                <a:ea typeface="HG丸ｺﾞｼｯｸM-PRO" pitchFamily="50" charset="-128"/>
              </a:rPr>
              <a:t>3</a:t>
            </a:r>
          </a:p>
        </p:txBody>
      </p:sp>
    </p:spTree>
    <p:extLst>
      <p:ext uri="{BB962C8B-B14F-4D97-AF65-F5344CB8AC3E}">
        <p14:creationId xmlns:p14="http://schemas.microsoft.com/office/powerpoint/2010/main" xmlns="" val="385124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グループ化 63"/>
          <p:cNvGrpSpPr>
            <a:grpSpLocks/>
          </p:cNvGrpSpPr>
          <p:nvPr/>
        </p:nvGrpSpPr>
        <p:grpSpPr bwMode="auto">
          <a:xfrm>
            <a:off x="956454" y="1227869"/>
            <a:ext cx="7160257" cy="3932871"/>
            <a:chOff x="180989" y="795667"/>
            <a:chExt cx="6819903" cy="4062093"/>
          </a:xfrm>
        </p:grpSpPr>
        <p:pic>
          <p:nvPicPr>
            <p:cNvPr id="119820" name="Picture 20"/>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963" t="5504" r="18771" b="22379"/>
            <a:stretch/>
          </p:blipFill>
          <p:spPr bwMode="auto">
            <a:xfrm>
              <a:off x="180989" y="795667"/>
              <a:ext cx="6819903" cy="40620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19821" name="Group 75"/>
            <p:cNvGrpSpPr>
              <a:grpSpLocks noChangeAspect="1"/>
            </p:cNvGrpSpPr>
            <p:nvPr/>
          </p:nvGrpSpPr>
          <p:grpSpPr bwMode="auto">
            <a:xfrm>
              <a:off x="1263514" y="1956586"/>
              <a:ext cx="1665412" cy="1492711"/>
              <a:chOff x="1549" y="2353"/>
              <a:chExt cx="675" cy="605"/>
            </a:xfrm>
          </p:grpSpPr>
          <p:sp>
            <p:nvSpPr>
              <p:cNvPr id="119851" name="Oval 22"/>
              <p:cNvSpPr>
                <a:spLocks noChangeArrowheads="1"/>
              </p:cNvSpPr>
              <p:nvPr/>
            </p:nvSpPr>
            <p:spPr bwMode="auto">
              <a:xfrm rot="2700000">
                <a:off x="1834" y="2625"/>
                <a:ext cx="123" cy="21"/>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2" name="Oval 23"/>
              <p:cNvSpPr>
                <a:spLocks noChangeArrowheads="1"/>
              </p:cNvSpPr>
              <p:nvPr/>
            </p:nvSpPr>
            <p:spPr bwMode="auto">
              <a:xfrm rot="2700000">
                <a:off x="1834" y="2500"/>
                <a:ext cx="123" cy="20"/>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3" name="Oval 24"/>
              <p:cNvSpPr>
                <a:spLocks noChangeArrowheads="1"/>
              </p:cNvSpPr>
              <p:nvPr/>
            </p:nvSpPr>
            <p:spPr bwMode="auto">
              <a:xfrm rot="2700000">
                <a:off x="1834" y="2764"/>
                <a:ext cx="123" cy="20"/>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4" name="Oval 25"/>
              <p:cNvSpPr>
                <a:spLocks noChangeArrowheads="1"/>
              </p:cNvSpPr>
              <p:nvPr/>
            </p:nvSpPr>
            <p:spPr bwMode="auto">
              <a:xfrm rot="2700000">
                <a:off x="1834" y="2887"/>
                <a:ext cx="123" cy="20"/>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5" name="Oval 26"/>
              <p:cNvSpPr>
                <a:spLocks noChangeArrowheads="1"/>
              </p:cNvSpPr>
              <p:nvPr/>
            </p:nvSpPr>
            <p:spPr bwMode="auto">
              <a:xfrm rot="-2700000">
                <a:off x="1980" y="2561"/>
                <a:ext cx="138" cy="19"/>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6" name="Oval 27"/>
              <p:cNvSpPr>
                <a:spLocks noChangeArrowheads="1"/>
              </p:cNvSpPr>
              <p:nvPr/>
            </p:nvSpPr>
            <p:spPr bwMode="auto">
              <a:xfrm rot="-2700000">
                <a:off x="1980" y="2694"/>
                <a:ext cx="138" cy="18"/>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7" name="Oval 28"/>
              <p:cNvSpPr>
                <a:spLocks noChangeArrowheads="1"/>
              </p:cNvSpPr>
              <p:nvPr/>
            </p:nvSpPr>
            <p:spPr bwMode="auto">
              <a:xfrm rot="-2700000">
                <a:off x="1980" y="2826"/>
                <a:ext cx="138" cy="18"/>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58" name="Oval 29"/>
              <p:cNvSpPr>
                <a:spLocks noChangeArrowheads="1"/>
              </p:cNvSpPr>
              <p:nvPr/>
            </p:nvSpPr>
            <p:spPr bwMode="auto">
              <a:xfrm rot="-2700000">
                <a:off x="1652" y="2561"/>
                <a:ext cx="138" cy="19"/>
              </a:xfrm>
              <a:prstGeom prst="ellipse">
                <a:avLst/>
              </a:prstGeom>
              <a:solidFill>
                <a:srgbClr val="FF0000"/>
              </a:solidFill>
              <a:ln w="9525">
                <a:solidFill>
                  <a:srgbClr val="FF0000"/>
                </a:solidFill>
                <a:round/>
                <a:headEnd/>
                <a:tailEnd/>
              </a:ln>
            </p:spPr>
            <p:txBody>
              <a:bodyPr wrap="none" anchor="ctr"/>
              <a:lstStyle/>
              <a:p>
                <a:pPr algn="ctr"/>
                <a:endParaRPr lang="ja-JP" altLang="ja-JP" sz="2600" b="1">
                  <a:solidFill>
                    <a:srgbClr val="FF0000"/>
                  </a:solidFill>
                  <a:latin typeface="HG丸ｺﾞｼｯｸM-PRO" pitchFamily="50" charset="-128"/>
                  <a:ea typeface="HG丸ｺﾞｼｯｸM-PRO" pitchFamily="50" charset="-128"/>
                </a:endParaRPr>
              </a:p>
            </p:txBody>
          </p:sp>
          <p:sp>
            <p:nvSpPr>
              <p:cNvPr id="119859" name="Oval 30"/>
              <p:cNvSpPr>
                <a:spLocks noChangeArrowheads="1"/>
              </p:cNvSpPr>
              <p:nvPr/>
            </p:nvSpPr>
            <p:spPr bwMode="auto">
              <a:xfrm rot="-2700000">
                <a:off x="1652" y="2694"/>
                <a:ext cx="138" cy="18"/>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0" name="Oval 31"/>
              <p:cNvSpPr>
                <a:spLocks noChangeArrowheads="1"/>
              </p:cNvSpPr>
              <p:nvPr/>
            </p:nvSpPr>
            <p:spPr bwMode="auto">
              <a:xfrm rot="-2700000">
                <a:off x="1652" y="2826"/>
                <a:ext cx="138" cy="18"/>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1" name="Oval 32"/>
              <p:cNvSpPr>
                <a:spLocks noChangeArrowheads="1"/>
              </p:cNvSpPr>
              <p:nvPr/>
            </p:nvSpPr>
            <p:spPr bwMode="auto">
              <a:xfrm rot="2700000">
                <a:off x="2151" y="2626"/>
                <a:ext cx="123" cy="20"/>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2" name="Oval 33"/>
              <p:cNvSpPr>
                <a:spLocks noChangeArrowheads="1"/>
              </p:cNvSpPr>
              <p:nvPr/>
            </p:nvSpPr>
            <p:spPr bwMode="auto">
              <a:xfrm rot="2700000">
                <a:off x="2152" y="2499"/>
                <a:ext cx="123" cy="21"/>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3" name="Oval 34"/>
              <p:cNvSpPr>
                <a:spLocks noChangeArrowheads="1"/>
              </p:cNvSpPr>
              <p:nvPr/>
            </p:nvSpPr>
            <p:spPr bwMode="auto">
              <a:xfrm rot="2700000">
                <a:off x="2152" y="2763"/>
                <a:ext cx="123" cy="21"/>
              </a:xfrm>
              <a:prstGeom prst="ellipse">
                <a:avLst/>
              </a:prstGeom>
              <a:solidFill>
                <a:schemeClr val="bg1"/>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4" name="Oval 35"/>
              <p:cNvSpPr>
                <a:spLocks noChangeArrowheads="1"/>
              </p:cNvSpPr>
              <p:nvPr/>
            </p:nvSpPr>
            <p:spPr bwMode="auto">
              <a:xfrm rot="2700000">
                <a:off x="2152" y="2886"/>
                <a:ext cx="123" cy="21"/>
              </a:xfrm>
              <a:prstGeom prst="ellipse">
                <a:avLst/>
              </a:prstGeom>
              <a:solidFill>
                <a:srgbClr val="FF0000"/>
              </a:solidFill>
              <a:ln w="9525">
                <a:solidFill>
                  <a:srgbClr val="FF0000"/>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65" name="Text Box 36"/>
              <p:cNvSpPr txBox="1">
                <a:spLocks noChangeArrowheads="1"/>
              </p:cNvSpPr>
              <p:nvPr/>
            </p:nvSpPr>
            <p:spPr bwMode="auto">
              <a:xfrm>
                <a:off x="1549" y="2366"/>
                <a:ext cx="321"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dirty="0">
                    <a:solidFill>
                      <a:srgbClr val="FF0000"/>
                    </a:solidFill>
                    <a:latin typeface="Comic Sans MS" panose="030F0702030302020204" pitchFamily="66" charset="0"/>
                    <a:ea typeface="HG丸ｺﾞｼｯｸM-PRO" pitchFamily="50" charset="-128"/>
                  </a:rPr>
                  <a:t>+1</a:t>
                </a:r>
                <a:r>
                  <a:rPr lang="en-US" altLang="ja-JP" sz="2000" b="1" i="1" dirty="0">
                    <a:solidFill>
                      <a:srgbClr val="FF0000"/>
                    </a:solidFill>
                    <a:latin typeface="Comic Sans MS" panose="030F0702030302020204" pitchFamily="66" charset="0"/>
                    <a:ea typeface="HG丸ｺﾞｼｯｸM-PRO" pitchFamily="50" charset="-128"/>
                  </a:rPr>
                  <a:t>e</a:t>
                </a:r>
              </a:p>
            </p:txBody>
          </p:sp>
          <p:sp>
            <p:nvSpPr>
              <p:cNvPr id="119866" name="Text Box 37"/>
              <p:cNvSpPr txBox="1">
                <a:spLocks noChangeArrowheads="1"/>
              </p:cNvSpPr>
              <p:nvPr/>
            </p:nvSpPr>
            <p:spPr bwMode="auto">
              <a:xfrm>
                <a:off x="1859" y="2353"/>
                <a:ext cx="22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dirty="0">
                    <a:solidFill>
                      <a:srgbClr val="000000"/>
                    </a:solidFill>
                    <a:latin typeface="Comic Sans MS" panose="030F0702030302020204" pitchFamily="66" charset="0"/>
                    <a:ea typeface="HG丸ｺﾞｼｯｸM-PRO" pitchFamily="50" charset="-128"/>
                  </a:rPr>
                  <a:t>0</a:t>
                </a:r>
              </a:p>
            </p:txBody>
          </p:sp>
        </p:grpSp>
        <p:grpSp>
          <p:nvGrpSpPr>
            <p:cNvPr id="119822" name="Group 38"/>
            <p:cNvGrpSpPr>
              <a:grpSpLocks noChangeAspect="1"/>
            </p:cNvGrpSpPr>
            <p:nvPr/>
          </p:nvGrpSpPr>
          <p:grpSpPr bwMode="auto">
            <a:xfrm>
              <a:off x="3857620" y="1928802"/>
              <a:ext cx="2157969" cy="1627714"/>
              <a:chOff x="2050" y="2621"/>
              <a:chExt cx="860" cy="633"/>
            </a:xfrm>
          </p:grpSpPr>
          <p:sp>
            <p:nvSpPr>
              <p:cNvPr id="119835" name="Oval 39"/>
              <p:cNvSpPr>
                <a:spLocks noChangeArrowheads="1"/>
              </p:cNvSpPr>
              <p:nvPr/>
            </p:nvSpPr>
            <p:spPr bwMode="auto">
              <a:xfrm rot="2700000">
                <a:off x="2453" y="2921"/>
                <a:ext cx="123" cy="20"/>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36" name="Oval 40"/>
              <p:cNvSpPr>
                <a:spLocks noChangeArrowheads="1"/>
              </p:cNvSpPr>
              <p:nvPr/>
            </p:nvSpPr>
            <p:spPr bwMode="auto">
              <a:xfrm rot="2700000">
                <a:off x="2453" y="2795"/>
                <a:ext cx="123" cy="20"/>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37" name="Oval 41"/>
              <p:cNvSpPr>
                <a:spLocks noChangeArrowheads="1"/>
              </p:cNvSpPr>
              <p:nvPr/>
            </p:nvSpPr>
            <p:spPr bwMode="auto">
              <a:xfrm rot="2700000">
                <a:off x="2453" y="3060"/>
                <a:ext cx="123" cy="20"/>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38" name="Oval 42"/>
              <p:cNvSpPr>
                <a:spLocks noChangeArrowheads="1"/>
              </p:cNvSpPr>
              <p:nvPr/>
            </p:nvSpPr>
            <p:spPr bwMode="auto">
              <a:xfrm rot="2700000">
                <a:off x="2453" y="3183"/>
                <a:ext cx="123" cy="20"/>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39" name="Oval 43"/>
              <p:cNvSpPr>
                <a:spLocks noChangeArrowheads="1"/>
              </p:cNvSpPr>
              <p:nvPr/>
            </p:nvSpPr>
            <p:spPr bwMode="auto">
              <a:xfrm rot="-2700000">
                <a:off x="2600" y="2856"/>
                <a:ext cx="137" cy="19"/>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0" name="Oval 44"/>
              <p:cNvSpPr>
                <a:spLocks noChangeArrowheads="1"/>
              </p:cNvSpPr>
              <p:nvPr/>
            </p:nvSpPr>
            <p:spPr bwMode="auto">
              <a:xfrm rot="-2700000">
                <a:off x="2600" y="2989"/>
                <a:ext cx="137" cy="19"/>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1" name="Oval 45"/>
              <p:cNvSpPr>
                <a:spLocks noChangeArrowheads="1"/>
              </p:cNvSpPr>
              <p:nvPr/>
            </p:nvSpPr>
            <p:spPr bwMode="auto">
              <a:xfrm rot="-2700000">
                <a:off x="2600" y="3122"/>
                <a:ext cx="137" cy="18"/>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2" name="Oval 46"/>
              <p:cNvSpPr>
                <a:spLocks noChangeArrowheads="1"/>
              </p:cNvSpPr>
              <p:nvPr/>
            </p:nvSpPr>
            <p:spPr bwMode="auto">
              <a:xfrm rot="-2700000">
                <a:off x="2271" y="2856"/>
                <a:ext cx="138" cy="19"/>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3" name="Oval 47"/>
              <p:cNvSpPr>
                <a:spLocks noChangeArrowheads="1"/>
              </p:cNvSpPr>
              <p:nvPr/>
            </p:nvSpPr>
            <p:spPr bwMode="auto">
              <a:xfrm rot="-2700000">
                <a:off x="2271" y="2989"/>
                <a:ext cx="138" cy="19"/>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4" name="Oval 48"/>
              <p:cNvSpPr>
                <a:spLocks noChangeArrowheads="1"/>
              </p:cNvSpPr>
              <p:nvPr/>
            </p:nvSpPr>
            <p:spPr bwMode="auto">
              <a:xfrm rot="-2700000">
                <a:off x="2271" y="3122"/>
                <a:ext cx="138" cy="18"/>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5" name="Oval 49"/>
              <p:cNvSpPr>
                <a:spLocks noChangeArrowheads="1"/>
              </p:cNvSpPr>
              <p:nvPr/>
            </p:nvSpPr>
            <p:spPr bwMode="auto">
              <a:xfrm rot="2700000">
                <a:off x="2770" y="2921"/>
                <a:ext cx="123" cy="20"/>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6" name="Oval 50"/>
              <p:cNvSpPr>
                <a:spLocks noChangeArrowheads="1"/>
              </p:cNvSpPr>
              <p:nvPr/>
            </p:nvSpPr>
            <p:spPr bwMode="auto">
              <a:xfrm rot="2700000">
                <a:off x="2771" y="2794"/>
                <a:ext cx="123" cy="21"/>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7" name="Oval 51"/>
              <p:cNvSpPr>
                <a:spLocks noChangeArrowheads="1"/>
              </p:cNvSpPr>
              <p:nvPr/>
            </p:nvSpPr>
            <p:spPr bwMode="auto">
              <a:xfrm rot="2700000">
                <a:off x="2771" y="3059"/>
                <a:ext cx="123" cy="21"/>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8" name="Oval 52"/>
              <p:cNvSpPr>
                <a:spLocks noChangeArrowheads="1"/>
              </p:cNvSpPr>
              <p:nvPr/>
            </p:nvSpPr>
            <p:spPr bwMode="auto">
              <a:xfrm rot="2700000">
                <a:off x="2771" y="3182"/>
                <a:ext cx="123" cy="21"/>
              </a:xfrm>
              <a:prstGeom prst="ellipse">
                <a:avLst/>
              </a:prstGeom>
              <a:solidFill>
                <a:schemeClr val="folHlink"/>
              </a:solidFill>
              <a:ln w="9525">
                <a:solidFill>
                  <a:schemeClr val="tx1"/>
                </a:solidFill>
                <a:round/>
                <a:headEnd/>
                <a:tailEnd/>
              </a:ln>
            </p:spPr>
            <p:txBody>
              <a:bodyPr wrap="none" anchor="ctr"/>
              <a:lstStyle/>
              <a:p>
                <a:endParaRPr lang="ja-JP" altLang="en-US" sz="2600" b="1">
                  <a:solidFill>
                    <a:srgbClr val="000000"/>
                  </a:solidFill>
                  <a:latin typeface="HG丸ｺﾞｼｯｸM-PRO" pitchFamily="50" charset="-128"/>
                  <a:ea typeface="HG丸ｺﾞｼｯｸM-PRO" pitchFamily="50" charset="-128"/>
                </a:endParaRPr>
              </a:p>
            </p:txBody>
          </p:sp>
          <p:sp>
            <p:nvSpPr>
              <p:cNvPr id="119849" name="Text Box 53"/>
              <p:cNvSpPr txBox="1">
                <a:spLocks noChangeArrowheads="1"/>
              </p:cNvSpPr>
              <p:nvPr/>
            </p:nvSpPr>
            <p:spPr bwMode="auto">
              <a:xfrm>
                <a:off x="2050" y="2677"/>
                <a:ext cx="370"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dirty="0">
                    <a:solidFill>
                      <a:srgbClr val="000000"/>
                    </a:solidFill>
                    <a:latin typeface="Comic Sans MS" panose="030F0702030302020204" pitchFamily="66" charset="0"/>
                    <a:ea typeface="HG丸ｺﾞｼｯｸM-PRO" pitchFamily="50" charset="-128"/>
                  </a:rPr>
                  <a:t>+0.5</a:t>
                </a:r>
                <a:r>
                  <a:rPr lang="en-US" altLang="ja-JP" sz="2000" b="1" i="1" dirty="0">
                    <a:solidFill>
                      <a:srgbClr val="000000"/>
                    </a:solidFill>
                    <a:latin typeface="Comic Sans MS" panose="030F0702030302020204" pitchFamily="66" charset="0"/>
                    <a:ea typeface="HG丸ｺﾞｼｯｸM-PRO" pitchFamily="50" charset="-128"/>
                  </a:rPr>
                  <a:t>e</a:t>
                </a:r>
              </a:p>
            </p:txBody>
          </p:sp>
          <p:sp>
            <p:nvSpPr>
              <p:cNvPr id="119850" name="Text Box 54"/>
              <p:cNvSpPr txBox="1">
                <a:spLocks noChangeArrowheads="1"/>
              </p:cNvSpPr>
              <p:nvPr/>
            </p:nvSpPr>
            <p:spPr bwMode="auto">
              <a:xfrm>
                <a:off x="2381" y="2621"/>
                <a:ext cx="529"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dirty="0">
                    <a:solidFill>
                      <a:srgbClr val="000000"/>
                    </a:solidFill>
                    <a:latin typeface="Comic Sans MS" panose="030F0702030302020204" pitchFamily="66" charset="0"/>
                    <a:ea typeface="HG丸ｺﾞｼｯｸM-PRO" pitchFamily="50" charset="-128"/>
                  </a:rPr>
                  <a:t>+0.5</a:t>
                </a:r>
                <a:r>
                  <a:rPr lang="en-US" altLang="ja-JP" sz="2000" b="1" i="1" dirty="0">
                    <a:solidFill>
                      <a:srgbClr val="000000"/>
                    </a:solidFill>
                    <a:latin typeface="Comic Sans MS" panose="030F0702030302020204" pitchFamily="66" charset="0"/>
                    <a:ea typeface="HG丸ｺﾞｼｯｸM-PRO" pitchFamily="50" charset="-128"/>
                  </a:rPr>
                  <a:t>e</a:t>
                </a:r>
              </a:p>
            </p:txBody>
          </p:sp>
        </p:grpSp>
        <p:sp>
          <p:nvSpPr>
            <p:cNvPr id="119823" name="Line 55"/>
            <p:cNvSpPr>
              <a:spLocks noChangeShapeType="1"/>
            </p:cNvSpPr>
            <p:nvPr/>
          </p:nvSpPr>
          <p:spPr bwMode="auto">
            <a:xfrm>
              <a:off x="1358877" y="2998788"/>
              <a:ext cx="0" cy="514351"/>
            </a:xfrm>
            <a:prstGeom prst="line">
              <a:avLst/>
            </a:prstGeom>
            <a:noFill/>
            <a:ln w="9525">
              <a:solidFill>
                <a:schemeClr val="tx1"/>
              </a:solidFill>
              <a:round/>
              <a:headEnd type="arrow" w="med" len="med"/>
              <a:tailEnd/>
            </a:ln>
            <a:extLst>
              <a:ext uri="{909E8E84-426E-40DD-AFC4-6F175D3DCCD1}">
                <a14:hiddenFill xmlns:a14="http://schemas.microsoft.com/office/drawing/2010/main" xmlns="">
                  <a:noFill/>
                </a14:hiddenFill>
              </a:ext>
            </a:extLst>
          </p:spPr>
          <p:txBody>
            <a:bodyPr/>
            <a:lstStyle/>
            <a:p>
              <a:endParaRPr lang="ja-JP" altLang="en-US"/>
            </a:p>
          </p:txBody>
        </p:sp>
        <p:sp>
          <p:nvSpPr>
            <p:cNvPr id="119824" name="Line 56"/>
            <p:cNvSpPr>
              <a:spLocks noChangeShapeType="1"/>
            </p:cNvSpPr>
            <p:nvPr/>
          </p:nvSpPr>
          <p:spPr bwMode="auto">
            <a:xfrm>
              <a:off x="1358877" y="3513140"/>
              <a:ext cx="766763" cy="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ja-JP" altLang="en-US"/>
            </a:p>
          </p:txBody>
        </p:sp>
        <p:sp>
          <p:nvSpPr>
            <p:cNvPr id="119825" name="Text Box 57"/>
            <p:cNvSpPr txBox="1">
              <a:spLocks noChangeArrowheads="1"/>
            </p:cNvSpPr>
            <p:nvPr/>
          </p:nvSpPr>
          <p:spPr bwMode="auto">
            <a:xfrm>
              <a:off x="1214414" y="2636838"/>
              <a:ext cx="192088" cy="422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100" i="1" dirty="0">
                  <a:solidFill>
                    <a:srgbClr val="000000"/>
                  </a:solidFill>
                  <a:latin typeface="Comic Sans MS" panose="030F0702030302020204" pitchFamily="66" charset="0"/>
                  <a:ea typeface="HG丸ｺﾞｼｯｸM-PRO" pitchFamily="50" charset="-128"/>
                </a:rPr>
                <a:t>a</a:t>
              </a:r>
            </a:p>
          </p:txBody>
        </p:sp>
        <p:sp>
          <p:nvSpPr>
            <p:cNvPr id="119826" name="Text Box 58"/>
            <p:cNvSpPr txBox="1">
              <a:spLocks noChangeArrowheads="1"/>
            </p:cNvSpPr>
            <p:nvPr/>
          </p:nvSpPr>
          <p:spPr bwMode="auto">
            <a:xfrm>
              <a:off x="2125640" y="3375027"/>
              <a:ext cx="468313"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i="1" dirty="0">
                  <a:solidFill>
                    <a:srgbClr val="000000"/>
                  </a:solidFill>
                  <a:latin typeface="Comic Sans MS" panose="030F0702030302020204" pitchFamily="66" charset="0"/>
                  <a:ea typeface="HG丸ｺﾞｼｯｸM-PRO" pitchFamily="50" charset="-128"/>
                </a:rPr>
                <a:t>b</a:t>
              </a:r>
            </a:p>
          </p:txBody>
        </p:sp>
        <p:sp>
          <p:nvSpPr>
            <p:cNvPr id="119827" name="Line 59"/>
            <p:cNvSpPr>
              <a:spLocks noChangeShapeType="1"/>
            </p:cNvSpPr>
            <p:nvPr/>
          </p:nvSpPr>
          <p:spPr bwMode="auto">
            <a:xfrm>
              <a:off x="4217994" y="3071813"/>
              <a:ext cx="0" cy="514351"/>
            </a:xfrm>
            <a:prstGeom prst="line">
              <a:avLst/>
            </a:prstGeom>
            <a:noFill/>
            <a:ln w="9525">
              <a:solidFill>
                <a:schemeClr val="tx1"/>
              </a:solidFill>
              <a:round/>
              <a:headEnd type="arrow" w="med" len="med"/>
              <a:tailEnd/>
            </a:ln>
            <a:extLst>
              <a:ext uri="{909E8E84-426E-40DD-AFC4-6F175D3DCCD1}">
                <a14:hiddenFill xmlns:a14="http://schemas.microsoft.com/office/drawing/2010/main" xmlns="">
                  <a:noFill/>
                </a14:hiddenFill>
              </a:ext>
            </a:extLst>
          </p:spPr>
          <p:txBody>
            <a:bodyPr/>
            <a:lstStyle/>
            <a:p>
              <a:endParaRPr lang="ja-JP" altLang="en-US"/>
            </a:p>
          </p:txBody>
        </p:sp>
        <p:sp>
          <p:nvSpPr>
            <p:cNvPr id="119828" name="Line 60"/>
            <p:cNvSpPr>
              <a:spLocks noChangeShapeType="1"/>
            </p:cNvSpPr>
            <p:nvPr/>
          </p:nvSpPr>
          <p:spPr bwMode="auto">
            <a:xfrm>
              <a:off x="4217994" y="3586165"/>
              <a:ext cx="768350" cy="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ja-JP" altLang="en-US"/>
            </a:p>
          </p:txBody>
        </p:sp>
        <p:sp>
          <p:nvSpPr>
            <p:cNvPr id="119829" name="Text Box 61"/>
            <p:cNvSpPr txBox="1">
              <a:spLocks noChangeArrowheads="1"/>
            </p:cNvSpPr>
            <p:nvPr/>
          </p:nvSpPr>
          <p:spPr bwMode="auto">
            <a:xfrm>
              <a:off x="4070384" y="2762258"/>
              <a:ext cx="490538"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i="1" dirty="0">
                  <a:solidFill>
                    <a:srgbClr val="000000"/>
                  </a:solidFill>
                  <a:latin typeface="Comic Sans MS" panose="030F0702030302020204" pitchFamily="66" charset="0"/>
                  <a:ea typeface="HG丸ｺﾞｼｯｸM-PRO" pitchFamily="50" charset="-128"/>
                </a:rPr>
                <a:t>a</a:t>
              </a:r>
            </a:p>
          </p:txBody>
        </p:sp>
        <p:sp>
          <p:nvSpPr>
            <p:cNvPr id="119830" name="Text Box 62"/>
            <p:cNvSpPr txBox="1">
              <a:spLocks noChangeArrowheads="1"/>
            </p:cNvSpPr>
            <p:nvPr/>
          </p:nvSpPr>
          <p:spPr bwMode="auto">
            <a:xfrm>
              <a:off x="4986344" y="3446464"/>
              <a:ext cx="514350"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i="1">
                  <a:solidFill>
                    <a:srgbClr val="000000"/>
                  </a:solidFill>
                  <a:latin typeface="Comic Sans MS" panose="030F0702030302020204" pitchFamily="66" charset="0"/>
                  <a:ea typeface="HG丸ｺﾞｼｯｸM-PRO" pitchFamily="50" charset="-128"/>
                </a:rPr>
                <a:t>b</a:t>
              </a:r>
            </a:p>
          </p:txBody>
        </p:sp>
        <p:sp>
          <p:nvSpPr>
            <p:cNvPr id="119831" name="Text Box 63"/>
            <p:cNvSpPr txBox="1">
              <a:spLocks noChangeArrowheads="1"/>
            </p:cNvSpPr>
            <p:nvPr/>
          </p:nvSpPr>
          <p:spPr bwMode="auto">
            <a:xfrm>
              <a:off x="1214414" y="3460753"/>
              <a:ext cx="192088"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i="1" dirty="0">
                  <a:solidFill>
                    <a:srgbClr val="000000"/>
                  </a:solidFill>
                  <a:latin typeface="Comic Sans MS" panose="030F0702030302020204" pitchFamily="66" charset="0"/>
                  <a:ea typeface="HG丸ｺﾞｼｯｸM-PRO" pitchFamily="50" charset="-128"/>
                </a:rPr>
                <a:t>o</a:t>
              </a:r>
            </a:p>
          </p:txBody>
        </p:sp>
        <p:sp>
          <p:nvSpPr>
            <p:cNvPr id="119832" name="Text Box 64"/>
            <p:cNvSpPr txBox="1">
              <a:spLocks noChangeArrowheads="1"/>
            </p:cNvSpPr>
            <p:nvPr/>
          </p:nvSpPr>
          <p:spPr bwMode="auto">
            <a:xfrm>
              <a:off x="4073531" y="3532190"/>
              <a:ext cx="419100"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i="1" dirty="0">
                  <a:solidFill>
                    <a:srgbClr val="000000"/>
                  </a:solidFill>
                  <a:latin typeface="Comic Sans MS" panose="030F0702030302020204" pitchFamily="66" charset="0"/>
                  <a:ea typeface="HG丸ｺﾞｼｯｸM-PRO" pitchFamily="50" charset="-128"/>
                </a:rPr>
                <a:t>o</a:t>
              </a:r>
            </a:p>
          </p:txBody>
        </p:sp>
        <p:sp>
          <p:nvSpPr>
            <p:cNvPr id="119833" name="Text Box 65"/>
            <p:cNvSpPr txBox="1">
              <a:spLocks noChangeArrowheads="1"/>
            </p:cNvSpPr>
            <p:nvPr/>
          </p:nvSpPr>
          <p:spPr bwMode="auto">
            <a:xfrm>
              <a:off x="1643041" y="3643314"/>
              <a:ext cx="1491666"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i="1" dirty="0">
                  <a:solidFill>
                    <a:srgbClr val="000000"/>
                  </a:solidFill>
                  <a:latin typeface="Comic Sans MS" panose="030F0702030302020204" pitchFamily="66" charset="0"/>
                  <a:ea typeface="HG丸ｺﾞｼｯｸM-PRO" pitchFamily="50" charset="-128"/>
                </a:rPr>
                <a:t>T </a:t>
              </a:r>
              <a:r>
                <a:rPr lang="en-US" altLang="ja-JP" sz="2000" dirty="0">
                  <a:solidFill>
                    <a:srgbClr val="000000"/>
                  </a:solidFill>
                  <a:latin typeface="Comic Sans MS" panose="030F0702030302020204" pitchFamily="66" charset="0"/>
                  <a:ea typeface="HG丸ｺﾞｼｯｸM-PRO" pitchFamily="50" charset="-128"/>
                </a:rPr>
                <a:t>&lt; 135K</a:t>
              </a:r>
            </a:p>
          </p:txBody>
        </p:sp>
        <p:sp>
          <p:nvSpPr>
            <p:cNvPr id="119834" name="Text Box 66"/>
            <p:cNvSpPr txBox="1">
              <a:spLocks noChangeArrowheads="1"/>
            </p:cNvSpPr>
            <p:nvPr/>
          </p:nvSpPr>
          <p:spPr bwMode="auto">
            <a:xfrm>
              <a:off x="4429124" y="1500174"/>
              <a:ext cx="1513897" cy="400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i="1" dirty="0">
                  <a:solidFill>
                    <a:srgbClr val="000000"/>
                  </a:solidFill>
                  <a:latin typeface="Comic Sans MS" panose="030F0702030302020204" pitchFamily="66" charset="0"/>
                  <a:ea typeface="HG丸ｺﾞｼｯｸM-PRO" pitchFamily="50" charset="-128"/>
                </a:rPr>
                <a:t>T &gt;</a:t>
              </a:r>
              <a:r>
                <a:rPr lang="en-US" altLang="ja-JP" sz="2000" dirty="0">
                  <a:solidFill>
                    <a:srgbClr val="000000"/>
                  </a:solidFill>
                  <a:latin typeface="Comic Sans MS" panose="030F0702030302020204" pitchFamily="66" charset="0"/>
                  <a:ea typeface="HG丸ｺﾞｼｯｸM-PRO" pitchFamily="50" charset="-128"/>
                </a:rPr>
                <a:t> 135K</a:t>
              </a:r>
            </a:p>
          </p:txBody>
        </p:sp>
      </p:grpSp>
      <p:sp>
        <p:nvSpPr>
          <p:cNvPr id="119811" name="Text Box 80"/>
          <p:cNvSpPr txBox="1">
            <a:spLocks noChangeArrowheads="1"/>
          </p:cNvSpPr>
          <p:nvPr/>
        </p:nvSpPr>
        <p:spPr bwMode="auto">
          <a:xfrm>
            <a:off x="801362" y="5081717"/>
            <a:ext cx="5030391" cy="467925"/>
          </a:xfrm>
          <a:prstGeom prst="rect">
            <a:avLst/>
          </a:prstGeom>
          <a:noFill/>
          <a:ln>
            <a:noFill/>
          </a:ln>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b="1" dirty="0">
                <a:solidFill>
                  <a:srgbClr val="FFFF00"/>
                </a:solidFill>
                <a:latin typeface="Comic Sans MS" panose="030F0702030302020204" pitchFamily="66" charset="0"/>
                <a:ea typeface="HG丸ｺﾞｼｯｸM-PRO" pitchFamily="50" charset="-128"/>
              </a:rPr>
              <a:t>Charge disproportionation</a:t>
            </a:r>
          </a:p>
        </p:txBody>
      </p:sp>
      <p:sp>
        <p:nvSpPr>
          <p:cNvPr id="119812" name="Text Box 81"/>
          <p:cNvSpPr txBox="1">
            <a:spLocks noChangeArrowheads="1"/>
          </p:cNvSpPr>
          <p:nvPr/>
        </p:nvSpPr>
        <p:spPr bwMode="auto">
          <a:xfrm>
            <a:off x="928687" y="5490868"/>
            <a:ext cx="8977313" cy="357243"/>
          </a:xfrm>
          <a:prstGeom prst="rect">
            <a:avLst/>
          </a:prstGeom>
          <a:noFill/>
          <a:ln>
            <a:noFill/>
          </a:ln>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600" b="1" dirty="0" err="1">
                <a:solidFill>
                  <a:schemeClr val="bg1"/>
                </a:solidFill>
                <a:latin typeface="Comic Sans MS" panose="030F0702030302020204" pitchFamily="66" charset="0"/>
                <a:ea typeface="HG丸ｺﾞｼｯｸM-PRO" pitchFamily="50" charset="-128"/>
              </a:rPr>
              <a:t>H.Kino</a:t>
            </a:r>
            <a:r>
              <a:rPr lang="en-US" altLang="ja-JP" sz="1600" b="1" dirty="0">
                <a:solidFill>
                  <a:schemeClr val="bg1"/>
                </a:solidFill>
                <a:latin typeface="Comic Sans MS" panose="030F0702030302020204" pitchFamily="66" charset="0"/>
                <a:ea typeface="HG丸ｺﾞｼｯｸM-PRO" pitchFamily="50" charset="-128"/>
              </a:rPr>
              <a:t> and </a:t>
            </a:r>
            <a:r>
              <a:rPr lang="en-US" altLang="ja-JP" sz="1600" b="1" dirty="0" err="1">
                <a:solidFill>
                  <a:schemeClr val="bg1"/>
                </a:solidFill>
                <a:latin typeface="Comic Sans MS" panose="030F0702030302020204" pitchFamily="66" charset="0"/>
                <a:ea typeface="HG丸ｺﾞｼｯｸM-PRO" pitchFamily="50" charset="-128"/>
              </a:rPr>
              <a:t>H.Fukuyama</a:t>
            </a:r>
            <a:r>
              <a:rPr lang="en-US" altLang="ja-JP" sz="1600" b="1" dirty="0">
                <a:solidFill>
                  <a:schemeClr val="bg1"/>
                </a:solidFill>
                <a:latin typeface="Comic Sans MS" panose="030F0702030302020204" pitchFamily="66" charset="0"/>
                <a:ea typeface="HG丸ｺﾞｼｯｸM-PRO" pitchFamily="50" charset="-128"/>
              </a:rPr>
              <a:t>  (Theory)            </a:t>
            </a:r>
            <a:r>
              <a:rPr lang="en-US" altLang="ja-JP" sz="1600" i="1" dirty="0">
                <a:solidFill>
                  <a:schemeClr val="bg1"/>
                </a:solidFill>
                <a:latin typeface="Comic Sans MS" panose="030F0702030302020204" pitchFamily="66" charset="0"/>
                <a:ea typeface="HG丸ｺﾞｼｯｸM-PRO" pitchFamily="50" charset="-128"/>
              </a:rPr>
              <a:t>J. Phys. Soc. </a:t>
            </a:r>
            <a:r>
              <a:rPr lang="en-US" altLang="ja-JP" sz="1600" i="1" dirty="0" err="1">
                <a:solidFill>
                  <a:schemeClr val="bg1"/>
                </a:solidFill>
                <a:latin typeface="Comic Sans MS" panose="030F0702030302020204" pitchFamily="66" charset="0"/>
                <a:ea typeface="HG丸ｺﾞｼｯｸM-PRO" pitchFamily="50" charset="-128"/>
              </a:rPr>
              <a:t>Jpn</a:t>
            </a:r>
            <a:r>
              <a:rPr lang="en-US" altLang="ja-JP" sz="1600" i="1" dirty="0">
                <a:solidFill>
                  <a:schemeClr val="bg1"/>
                </a:solidFill>
                <a:latin typeface="Comic Sans MS" panose="030F0702030302020204" pitchFamily="66" charset="0"/>
                <a:ea typeface="HG丸ｺﾞｼｯｸM-PRO" pitchFamily="50" charset="-128"/>
              </a:rPr>
              <a:t>.  64(1995)1877.</a:t>
            </a:r>
          </a:p>
        </p:txBody>
      </p:sp>
      <p:sp>
        <p:nvSpPr>
          <p:cNvPr id="119813" name="Text Box 82"/>
          <p:cNvSpPr txBox="1">
            <a:spLocks noChangeArrowheads="1"/>
          </p:cNvSpPr>
          <p:nvPr/>
        </p:nvSpPr>
        <p:spPr bwMode="auto">
          <a:xfrm>
            <a:off x="928687" y="6133806"/>
            <a:ext cx="8977313" cy="357243"/>
          </a:xfrm>
          <a:prstGeom prst="rect">
            <a:avLst/>
          </a:prstGeom>
          <a:noFill/>
          <a:ln>
            <a:noFill/>
          </a:ln>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600" b="1" dirty="0" err="1">
                <a:solidFill>
                  <a:schemeClr val="bg1"/>
                </a:solidFill>
                <a:latin typeface="Comic Sans MS" panose="030F0702030302020204" pitchFamily="66" charset="0"/>
                <a:ea typeface="HG丸ｺﾞｼｯｸM-PRO" pitchFamily="50" charset="-128"/>
              </a:rPr>
              <a:t>Y.Takano</a:t>
            </a:r>
            <a:r>
              <a:rPr lang="en-US" altLang="ja-JP" sz="1600" b="1" dirty="0">
                <a:solidFill>
                  <a:schemeClr val="bg1"/>
                </a:solidFill>
                <a:latin typeface="Comic Sans MS" panose="030F0702030302020204" pitchFamily="66" charset="0"/>
                <a:ea typeface="HG丸ｺﾞｼｯｸM-PRO" pitchFamily="50" charset="-128"/>
              </a:rPr>
              <a:t>, et.al. (NMR)           </a:t>
            </a:r>
            <a:r>
              <a:rPr lang="en-US" altLang="ja-JP" sz="1600" b="1" dirty="0" smtClean="0">
                <a:solidFill>
                  <a:schemeClr val="bg1"/>
                </a:solidFill>
                <a:latin typeface="Comic Sans MS" panose="030F0702030302020204" pitchFamily="66" charset="0"/>
                <a:ea typeface="HG丸ｺﾞｼｯｸM-PRO" pitchFamily="50" charset="-128"/>
              </a:rPr>
              <a:t>            </a:t>
            </a:r>
            <a:r>
              <a:rPr lang="en-US" altLang="ja-JP" sz="1600" i="1" dirty="0">
                <a:solidFill>
                  <a:schemeClr val="bg1"/>
                </a:solidFill>
                <a:latin typeface="Comic Sans MS" panose="030F0702030302020204" pitchFamily="66" charset="0"/>
                <a:ea typeface="HG丸ｺﾞｼｯｸM-PRO" pitchFamily="50" charset="-128"/>
              </a:rPr>
              <a:t>J. Physics and Chemistry. Solid  62(2001) 393.</a:t>
            </a:r>
          </a:p>
        </p:txBody>
      </p:sp>
      <p:sp>
        <p:nvSpPr>
          <p:cNvPr id="119814" name="Text Box 83"/>
          <p:cNvSpPr txBox="1">
            <a:spLocks noChangeArrowheads="1"/>
          </p:cNvSpPr>
          <p:nvPr/>
        </p:nvSpPr>
        <p:spPr bwMode="auto">
          <a:xfrm>
            <a:off x="928687" y="5776618"/>
            <a:ext cx="8977313" cy="344815"/>
          </a:xfrm>
          <a:prstGeom prst="rect">
            <a:avLst/>
          </a:prstGeom>
          <a:noFill/>
          <a:ln>
            <a:noFill/>
          </a:ln>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600" b="1" dirty="0" err="1">
                <a:solidFill>
                  <a:schemeClr val="bg1"/>
                </a:solidFill>
                <a:latin typeface="Comic Sans MS" panose="030F0702030302020204" pitchFamily="66" charset="0"/>
                <a:ea typeface="HG丸ｺﾞｼｯｸM-PRO" pitchFamily="50" charset="-128"/>
              </a:rPr>
              <a:t>H.Seo</a:t>
            </a:r>
            <a:r>
              <a:rPr lang="en-US" altLang="ja-JP" sz="1600" b="1" dirty="0">
                <a:solidFill>
                  <a:schemeClr val="bg1"/>
                </a:solidFill>
                <a:latin typeface="Comic Sans MS" panose="030F0702030302020204" pitchFamily="66" charset="0"/>
                <a:ea typeface="HG丸ｺﾞｼｯｸM-PRO" pitchFamily="50" charset="-128"/>
              </a:rPr>
              <a:t> (Theory)                                 </a:t>
            </a:r>
            <a:r>
              <a:rPr lang="en-US" altLang="ja-JP" sz="1600" i="1" dirty="0" smtClean="0">
                <a:solidFill>
                  <a:schemeClr val="bg1"/>
                </a:solidFill>
                <a:latin typeface="Comic Sans MS" panose="030F0702030302020204" pitchFamily="66" charset="0"/>
                <a:ea typeface="HG丸ｺﾞｼｯｸM-PRO" pitchFamily="50" charset="-128"/>
              </a:rPr>
              <a:t>J</a:t>
            </a:r>
            <a:r>
              <a:rPr lang="en-US" altLang="ja-JP" sz="1600" i="1" dirty="0">
                <a:solidFill>
                  <a:schemeClr val="bg1"/>
                </a:solidFill>
                <a:latin typeface="Comic Sans MS" panose="030F0702030302020204" pitchFamily="66" charset="0"/>
                <a:ea typeface="HG丸ｺﾞｼｯｸM-PRO" pitchFamily="50" charset="-128"/>
              </a:rPr>
              <a:t>. Phys. Soc. </a:t>
            </a:r>
            <a:r>
              <a:rPr lang="en-US" altLang="ja-JP" sz="1600" i="1" dirty="0" err="1">
                <a:solidFill>
                  <a:schemeClr val="bg1"/>
                </a:solidFill>
                <a:latin typeface="Comic Sans MS" panose="030F0702030302020204" pitchFamily="66" charset="0"/>
                <a:ea typeface="HG丸ｺﾞｼｯｸM-PRO" pitchFamily="50" charset="-128"/>
              </a:rPr>
              <a:t>Jpn</a:t>
            </a:r>
            <a:r>
              <a:rPr lang="en-US" altLang="ja-JP" sz="1600" i="1" dirty="0">
                <a:solidFill>
                  <a:schemeClr val="bg1"/>
                </a:solidFill>
                <a:latin typeface="Comic Sans MS" panose="030F0702030302020204" pitchFamily="66" charset="0"/>
                <a:ea typeface="HG丸ｺﾞｼｯｸM-PRO" pitchFamily="50" charset="-128"/>
              </a:rPr>
              <a:t>.  69(2000)805.</a:t>
            </a:r>
          </a:p>
        </p:txBody>
      </p:sp>
      <p:sp>
        <p:nvSpPr>
          <p:cNvPr id="119815" name="Text Box 84"/>
          <p:cNvSpPr txBox="1">
            <a:spLocks noChangeArrowheads="1"/>
          </p:cNvSpPr>
          <p:nvPr/>
        </p:nvSpPr>
        <p:spPr bwMode="auto">
          <a:xfrm>
            <a:off x="928687" y="6490993"/>
            <a:ext cx="8977313" cy="357243"/>
          </a:xfrm>
          <a:prstGeom prst="rect">
            <a:avLst/>
          </a:prstGeom>
          <a:noFill/>
          <a:ln>
            <a:noFill/>
          </a:ln>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600" b="1" dirty="0" err="1">
                <a:solidFill>
                  <a:schemeClr val="bg1"/>
                </a:solidFill>
                <a:latin typeface="Comic Sans MS" panose="030F0702030302020204" pitchFamily="66" charset="0"/>
                <a:ea typeface="HG丸ｺﾞｼｯｸM-PRO" pitchFamily="50" charset="-128"/>
              </a:rPr>
              <a:t>R.Wojciechowski</a:t>
            </a:r>
            <a:r>
              <a:rPr lang="en-US" altLang="ja-JP" sz="1600" b="1" dirty="0">
                <a:solidFill>
                  <a:schemeClr val="bg1"/>
                </a:solidFill>
                <a:latin typeface="Comic Sans MS" panose="030F0702030302020204" pitchFamily="66" charset="0"/>
                <a:ea typeface="HG丸ｺﾞｼｯｸM-PRO" pitchFamily="50" charset="-128"/>
              </a:rPr>
              <a:t>, et.al. (Raman)          </a:t>
            </a:r>
            <a:r>
              <a:rPr lang="en-US" altLang="ja-JP" sz="1600" b="1" dirty="0" smtClean="0">
                <a:solidFill>
                  <a:schemeClr val="bg1"/>
                </a:solidFill>
                <a:latin typeface="Comic Sans MS" panose="030F0702030302020204" pitchFamily="66" charset="0"/>
                <a:ea typeface="HG丸ｺﾞｼｯｸM-PRO" pitchFamily="50" charset="-128"/>
              </a:rPr>
              <a:t>    </a:t>
            </a:r>
            <a:r>
              <a:rPr lang="en-US" altLang="ja-JP" sz="1600" i="1" dirty="0" err="1">
                <a:solidFill>
                  <a:schemeClr val="bg1"/>
                </a:solidFill>
                <a:latin typeface="Comic Sans MS" panose="030F0702030302020204" pitchFamily="66" charset="0"/>
                <a:ea typeface="HG丸ｺﾞｼｯｸM-PRO" pitchFamily="50" charset="-128"/>
              </a:rPr>
              <a:t>Phys.Rev.B</a:t>
            </a:r>
            <a:r>
              <a:rPr lang="en-US" altLang="ja-JP" sz="1600" i="1" dirty="0">
                <a:solidFill>
                  <a:schemeClr val="bg1"/>
                </a:solidFill>
                <a:latin typeface="Comic Sans MS" panose="030F0702030302020204" pitchFamily="66" charset="0"/>
                <a:ea typeface="HG丸ｺﾞｼｯｸM-PRO" pitchFamily="50" charset="-128"/>
              </a:rPr>
              <a:t>  67(2003) 224105.</a:t>
            </a:r>
          </a:p>
        </p:txBody>
      </p:sp>
      <p:sp>
        <p:nvSpPr>
          <p:cNvPr id="119818" name="Line 3"/>
          <p:cNvSpPr>
            <a:spLocks noChangeShapeType="1"/>
          </p:cNvSpPr>
          <p:nvPr/>
        </p:nvSpPr>
        <p:spPr bwMode="auto">
          <a:xfrm>
            <a:off x="4435804" y="2429237"/>
            <a:ext cx="0" cy="1023908"/>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7640" tIns="48820" rIns="97640" bIns="48820"/>
          <a:lstStyle/>
          <a:p>
            <a:endParaRPr lang="ja-JP" altLang="en-US"/>
          </a:p>
        </p:txBody>
      </p:sp>
      <p:sp>
        <p:nvSpPr>
          <p:cNvPr id="119819" name="Text Box 4"/>
          <p:cNvSpPr txBox="1">
            <a:spLocks noChangeArrowheads="1"/>
          </p:cNvSpPr>
          <p:nvPr/>
        </p:nvSpPr>
        <p:spPr bwMode="auto">
          <a:xfrm>
            <a:off x="3958322" y="2005292"/>
            <a:ext cx="1215892" cy="422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000" b="1" dirty="0">
                <a:solidFill>
                  <a:srgbClr val="FF0000"/>
                </a:solidFill>
                <a:latin typeface="Comic Sans MS" panose="030F0702030302020204" pitchFamily="66" charset="0"/>
                <a:ea typeface="HG丸ｺﾞｼｯｸM-PRO" pitchFamily="50" charset="-128"/>
              </a:rPr>
              <a:t>135K</a:t>
            </a:r>
          </a:p>
        </p:txBody>
      </p:sp>
      <p:sp>
        <p:nvSpPr>
          <p:cNvPr id="59" name="AutoShape 4"/>
          <p:cNvSpPr>
            <a:spLocks noChangeArrowheads="1"/>
          </p:cNvSpPr>
          <p:nvPr/>
        </p:nvSpPr>
        <p:spPr bwMode="auto">
          <a:xfrm>
            <a:off x="542925" y="1100138"/>
            <a:ext cx="9363075"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endParaRPr lang="en-US" altLang="ja-JP" b="1">
              <a:solidFill>
                <a:srgbClr val="FFFF00"/>
              </a:solidFill>
              <a:latin typeface="Comic Sans MS" pitchFamily="84" charset="0"/>
            </a:endParaRPr>
          </a:p>
          <a:p>
            <a:pPr eaLnBrk="1" hangingPunct="1">
              <a:spcBef>
                <a:spcPct val="50000"/>
              </a:spcBef>
              <a:buFontTx/>
              <a:buNone/>
            </a:pPr>
            <a:endParaRPr lang="en-US" altLang="ja-JP" b="1">
              <a:solidFill>
                <a:srgbClr val="FFFF00"/>
              </a:solidFill>
              <a:latin typeface="Comic Sans MS" pitchFamily="84" charset="0"/>
            </a:endParaRPr>
          </a:p>
        </p:txBody>
      </p:sp>
      <p:sp>
        <p:nvSpPr>
          <p:cNvPr id="60" name="Text Box 15"/>
          <p:cNvSpPr txBox="1">
            <a:spLocks noChangeArrowheads="1"/>
          </p:cNvSpPr>
          <p:nvPr/>
        </p:nvSpPr>
        <p:spPr bwMode="auto">
          <a:xfrm>
            <a:off x="687590" y="610322"/>
            <a:ext cx="9012568" cy="52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640" tIns="48820" rIns="97640" bIns="4882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2800" b="1" dirty="0" smtClean="0">
                <a:solidFill>
                  <a:srgbClr val="33CCFF"/>
                </a:solidFill>
                <a:latin typeface="Bookman Old Style" panose="02050604050505020204" pitchFamily="18" charset="0"/>
                <a:ea typeface="HG丸ｺﾞｼｯｸM-PRO" pitchFamily="50" charset="-128"/>
              </a:rPr>
              <a:t>1. </a:t>
            </a:r>
            <a:r>
              <a:rPr lang="en-US" altLang="ja-JP" sz="2800" b="1" dirty="0">
                <a:solidFill>
                  <a:srgbClr val="33CCFF"/>
                </a:solidFill>
                <a:latin typeface="Bookman Old Style" panose="02050604050505020204" pitchFamily="18" charset="0"/>
                <a:ea typeface="HG丸ｺﾞｼｯｸM-PRO" pitchFamily="50" charset="-128"/>
              </a:rPr>
              <a:t>Introduction</a:t>
            </a:r>
            <a:r>
              <a:rPr lang="ja-JP" altLang="en-US" sz="2800" b="1" dirty="0">
                <a:solidFill>
                  <a:srgbClr val="33CCFF"/>
                </a:solidFill>
                <a:latin typeface="Bookman Old Style" panose="02050604050505020204" pitchFamily="18" charset="0"/>
                <a:ea typeface="HG丸ｺﾞｼｯｸM-PRO" pitchFamily="50" charset="-128"/>
              </a:rPr>
              <a:t>：　</a:t>
            </a:r>
            <a:r>
              <a:rPr lang="en-US" altLang="ja-JP" sz="2800" b="1" dirty="0">
                <a:solidFill>
                  <a:srgbClr val="33CCFF"/>
                </a:solidFill>
                <a:latin typeface="Symbol" panose="05050102010706020507" pitchFamily="18" charset="2"/>
                <a:ea typeface="HG丸ｺﾞｼｯｸM-PRO" pitchFamily="50" charset="-128"/>
              </a:rPr>
              <a:t>a</a:t>
            </a:r>
            <a:r>
              <a:rPr lang="en-US" altLang="ja-JP" sz="2800" b="1" dirty="0">
                <a:solidFill>
                  <a:srgbClr val="33CCFF"/>
                </a:solidFill>
                <a:latin typeface="Bookman Old Style" panose="02050604050505020204" pitchFamily="18" charset="0"/>
                <a:ea typeface="HG丸ｺﾞｼｯｸM-PRO" pitchFamily="50" charset="-128"/>
              </a:rPr>
              <a:t>-(BEDT-TTF)</a:t>
            </a:r>
            <a:r>
              <a:rPr lang="en-US" altLang="ja-JP" sz="2800" b="1" baseline="-25000" dirty="0">
                <a:solidFill>
                  <a:srgbClr val="33CCFF"/>
                </a:solidFill>
                <a:latin typeface="Bookman Old Style" panose="02050604050505020204" pitchFamily="18" charset="0"/>
                <a:ea typeface="HG丸ｺﾞｼｯｸM-PRO" pitchFamily="50" charset="-128"/>
              </a:rPr>
              <a:t>2</a:t>
            </a:r>
            <a:r>
              <a:rPr lang="en-US" altLang="ja-JP" sz="2800" b="1" dirty="0">
                <a:solidFill>
                  <a:srgbClr val="33CCFF"/>
                </a:solidFill>
                <a:latin typeface="Bookman Old Style" panose="02050604050505020204" pitchFamily="18" charset="0"/>
                <a:ea typeface="HG丸ｺﾞｼｯｸM-PRO" pitchFamily="50" charset="-128"/>
              </a:rPr>
              <a:t>I</a:t>
            </a:r>
            <a:r>
              <a:rPr lang="en-US" altLang="ja-JP" sz="2800" b="1" baseline="-25000" dirty="0">
                <a:solidFill>
                  <a:srgbClr val="33CCFF"/>
                </a:solidFill>
                <a:latin typeface="Bookman Old Style" panose="02050604050505020204" pitchFamily="18" charset="0"/>
                <a:ea typeface="HG丸ｺﾞｼｯｸM-PRO" pitchFamily="50" charset="-128"/>
              </a:rPr>
              <a:t>3</a:t>
            </a:r>
          </a:p>
        </p:txBody>
      </p:sp>
    </p:spTree>
    <p:extLst>
      <p:ext uri="{BB962C8B-B14F-4D97-AF65-F5344CB8AC3E}">
        <p14:creationId xmlns:p14="http://schemas.microsoft.com/office/powerpoint/2010/main" xmlns="" val="11885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bg1"/>
            </a:solidFill>
            <a:effectLst/>
            <a:latin typeface="Comic Sans MS" pitchFamily="84" charset="0"/>
            <a:ea typeface="ＭＳ Ｐゴシック" pitchFamily="84"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52554</TotalTime>
  <Words>801</Words>
  <Application>Microsoft Office PowerPoint</Application>
  <PresentationFormat>A4 Paper (210x297 mm)</PresentationFormat>
  <Paragraphs>221</Paragraphs>
  <Slides>25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標準デザイン</vt:lpstr>
      <vt:lpstr>数式</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Let Us Meet Again</vt:lpstr>
    </vt:vector>
  </TitlesOfParts>
  <Company>KT-LAB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 Tajima</dc:creator>
  <cp:lastModifiedBy>swetha-g</cp:lastModifiedBy>
  <cp:revision>697</cp:revision>
  <dcterms:created xsi:type="dcterms:W3CDTF">2004-09-10T02:07:27Z</dcterms:created>
  <dcterms:modified xsi:type="dcterms:W3CDTF">2014-11-17T14:46:23Z</dcterms:modified>
</cp:coreProperties>
</file>